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60"/>
  </p:notesMasterIdLst>
  <p:handoutMasterIdLst>
    <p:handoutMasterId r:id="rId61"/>
  </p:handoutMasterIdLst>
  <p:sldIdLst>
    <p:sldId id="256" r:id="rId2"/>
    <p:sldId id="387" r:id="rId3"/>
    <p:sldId id="680" r:id="rId4"/>
    <p:sldId id="634" r:id="rId5"/>
    <p:sldId id="257" r:id="rId6"/>
    <p:sldId id="294" r:id="rId7"/>
    <p:sldId id="585" r:id="rId8"/>
    <p:sldId id="606" r:id="rId9"/>
    <p:sldId id="607"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1" r:id="rId24"/>
    <p:sldId id="622" r:id="rId25"/>
    <p:sldId id="623" r:id="rId26"/>
    <p:sldId id="624" r:id="rId27"/>
    <p:sldId id="625" r:id="rId28"/>
    <p:sldId id="626" r:id="rId29"/>
    <p:sldId id="627" r:id="rId30"/>
    <p:sldId id="628" r:id="rId31"/>
    <p:sldId id="672" r:id="rId32"/>
    <p:sldId id="635" r:id="rId33"/>
    <p:sldId id="636" r:id="rId34"/>
    <p:sldId id="637" r:id="rId35"/>
    <p:sldId id="638" r:id="rId36"/>
    <p:sldId id="639" r:id="rId37"/>
    <p:sldId id="641" r:id="rId38"/>
    <p:sldId id="640" r:id="rId39"/>
    <p:sldId id="643" r:id="rId40"/>
    <p:sldId id="644" r:id="rId41"/>
    <p:sldId id="674" r:id="rId42"/>
    <p:sldId id="677" r:id="rId43"/>
    <p:sldId id="658" r:id="rId44"/>
    <p:sldId id="659" r:id="rId45"/>
    <p:sldId id="660" r:id="rId46"/>
    <p:sldId id="675" r:id="rId47"/>
    <p:sldId id="661" r:id="rId48"/>
    <p:sldId id="662" r:id="rId49"/>
    <p:sldId id="663" r:id="rId50"/>
    <p:sldId id="664" r:id="rId51"/>
    <p:sldId id="665" r:id="rId52"/>
    <p:sldId id="666" r:id="rId53"/>
    <p:sldId id="669" r:id="rId54"/>
    <p:sldId id="670" r:id="rId55"/>
    <p:sldId id="676" r:id="rId56"/>
    <p:sldId id="532" r:id="rId57"/>
    <p:sldId id="445" r:id="rId58"/>
    <p:sldId id="44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938" autoAdjust="0"/>
  </p:normalViewPr>
  <p:slideViewPr>
    <p:cSldViewPr snapToGrid="0">
      <p:cViewPr varScale="1">
        <p:scale>
          <a:sx n="77" d="100"/>
          <a:sy n="77" d="100"/>
        </p:scale>
        <p:origin x="1416"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43DBC-DFF1-4627-8166-363E4EAF9E96}" type="doc">
      <dgm:prSet loTypeId="urn:microsoft.com/office/officeart/2005/8/layout/hProcess9" loCatId="process" qsTypeId="urn:microsoft.com/office/officeart/2005/8/quickstyle/simple1" qsCatId="simple" csTypeId="urn:microsoft.com/office/officeart/2005/8/colors/accent1_2" csCatId="accent1" phldr="1"/>
      <dgm:spPr/>
    </dgm:pt>
    <dgm:pt modelId="{25B2B072-C7AC-4C1C-9992-78DC7179B38C}">
      <dgm:prSet phldrT="[文本]"/>
      <dgm:spPr/>
      <dgm:t>
        <a:bodyPr/>
        <a:lstStyle/>
        <a:p>
          <a:r>
            <a:rPr lang="zh-CN" altLang="en-US" dirty="0"/>
            <a:t>用例识别</a:t>
          </a:r>
        </a:p>
      </dgm:t>
    </dgm:pt>
    <dgm:pt modelId="{6156670F-3D2F-4C49-86BA-AF86E31D7773}" type="parTrans" cxnId="{3E0B67CC-A89B-41BC-A344-09E0A3FBC29C}">
      <dgm:prSet/>
      <dgm:spPr/>
      <dgm:t>
        <a:bodyPr/>
        <a:lstStyle/>
        <a:p>
          <a:endParaRPr lang="zh-CN" altLang="en-US"/>
        </a:p>
      </dgm:t>
    </dgm:pt>
    <dgm:pt modelId="{9C3FE41D-EA2A-4BF1-84A6-223CEF0B1AE1}" type="sibTrans" cxnId="{3E0B67CC-A89B-41BC-A344-09E0A3FBC29C}">
      <dgm:prSet/>
      <dgm:spPr/>
      <dgm:t>
        <a:bodyPr/>
        <a:lstStyle/>
        <a:p>
          <a:endParaRPr lang="zh-CN" altLang="en-US"/>
        </a:p>
      </dgm:t>
    </dgm:pt>
    <dgm:pt modelId="{A548DFCD-F1DC-4950-84F7-6AAF66F5C78C}">
      <dgm:prSet phldrT="[文本]"/>
      <dgm:spPr/>
      <dgm:t>
        <a:bodyPr/>
        <a:lstStyle/>
        <a:p>
          <a:r>
            <a:rPr lang="zh-CN" altLang="en-US" dirty="0"/>
            <a:t>参与者识别</a:t>
          </a:r>
        </a:p>
      </dgm:t>
    </dgm:pt>
    <dgm:pt modelId="{51B87FD1-371E-4F3F-AD50-36D789A496D4}" type="parTrans" cxnId="{75FF338F-1638-4222-AD1B-00915CDC18FC}">
      <dgm:prSet/>
      <dgm:spPr/>
      <dgm:t>
        <a:bodyPr/>
        <a:lstStyle/>
        <a:p>
          <a:endParaRPr lang="zh-CN" altLang="en-US"/>
        </a:p>
      </dgm:t>
    </dgm:pt>
    <dgm:pt modelId="{6309775C-1F91-4F95-8453-1759E457B825}" type="sibTrans" cxnId="{75FF338F-1638-4222-AD1B-00915CDC18FC}">
      <dgm:prSet/>
      <dgm:spPr/>
      <dgm:t>
        <a:bodyPr/>
        <a:lstStyle/>
        <a:p>
          <a:endParaRPr lang="zh-CN" altLang="en-US"/>
        </a:p>
      </dgm:t>
    </dgm:pt>
    <dgm:pt modelId="{5724A7EF-758D-4F7B-9685-3081D7A3E65B}">
      <dgm:prSet phldrT="[文本]"/>
      <dgm:spPr/>
      <dgm:t>
        <a:bodyPr/>
        <a:lstStyle/>
        <a:p>
          <a:r>
            <a:rPr lang="zh-CN" altLang="en-US" dirty="0"/>
            <a:t>用例与参与者关系识别</a:t>
          </a:r>
        </a:p>
      </dgm:t>
    </dgm:pt>
    <dgm:pt modelId="{8B09FCD6-310F-4D61-93F4-5B0BDB5D767D}" type="parTrans" cxnId="{CE31682D-A838-41CF-8C97-ED47F42F202F}">
      <dgm:prSet/>
      <dgm:spPr/>
      <dgm:t>
        <a:bodyPr/>
        <a:lstStyle/>
        <a:p>
          <a:endParaRPr lang="zh-CN" altLang="en-US"/>
        </a:p>
      </dgm:t>
    </dgm:pt>
    <dgm:pt modelId="{1076A683-AE1A-4795-A3A6-97247624A9E1}" type="sibTrans" cxnId="{CE31682D-A838-41CF-8C97-ED47F42F202F}">
      <dgm:prSet/>
      <dgm:spPr/>
      <dgm:t>
        <a:bodyPr/>
        <a:lstStyle/>
        <a:p>
          <a:endParaRPr lang="zh-CN" altLang="en-US"/>
        </a:p>
      </dgm:t>
    </dgm:pt>
    <dgm:pt modelId="{7A6363D2-041E-434A-AC9D-C44F6C008C5E}">
      <dgm:prSet/>
      <dgm:spPr/>
      <dgm:t>
        <a:bodyPr/>
        <a:lstStyle/>
        <a:p>
          <a:r>
            <a:rPr lang="zh-CN" altLang="en-US" dirty="0"/>
            <a:t>用例详细规约</a:t>
          </a:r>
        </a:p>
      </dgm:t>
    </dgm:pt>
    <dgm:pt modelId="{DFA70BC8-941B-412A-88B9-3ADC9365B20B}" type="parTrans" cxnId="{5C12B98C-AF71-4003-9DCE-F4898AA200DA}">
      <dgm:prSet/>
      <dgm:spPr/>
      <dgm:t>
        <a:bodyPr/>
        <a:lstStyle/>
        <a:p>
          <a:endParaRPr lang="zh-CN" altLang="en-US"/>
        </a:p>
      </dgm:t>
    </dgm:pt>
    <dgm:pt modelId="{10DBE524-C566-497B-B585-93990157AFD1}" type="sibTrans" cxnId="{5C12B98C-AF71-4003-9DCE-F4898AA200DA}">
      <dgm:prSet/>
      <dgm:spPr/>
      <dgm:t>
        <a:bodyPr/>
        <a:lstStyle/>
        <a:p>
          <a:endParaRPr lang="zh-CN" altLang="en-US"/>
        </a:p>
      </dgm:t>
    </dgm:pt>
    <dgm:pt modelId="{21361A11-3092-4951-8B5A-0AAC339A123E}" type="pres">
      <dgm:prSet presAssocID="{96943DBC-DFF1-4627-8166-363E4EAF9E96}" presName="CompostProcess" presStyleCnt="0">
        <dgm:presLayoutVars>
          <dgm:dir/>
          <dgm:resizeHandles val="exact"/>
        </dgm:presLayoutVars>
      </dgm:prSet>
      <dgm:spPr/>
    </dgm:pt>
    <dgm:pt modelId="{9A78A7E4-092E-4976-B0B1-46679C22C9C6}" type="pres">
      <dgm:prSet presAssocID="{96943DBC-DFF1-4627-8166-363E4EAF9E96}" presName="arrow" presStyleLbl="bgShp" presStyleIdx="0" presStyleCnt="1" custLinFactNeighborX="1171" custLinFactNeighborY="11726"/>
      <dgm:spPr/>
    </dgm:pt>
    <dgm:pt modelId="{FE8F9439-A636-4278-911C-B5B7B964EDD2}" type="pres">
      <dgm:prSet presAssocID="{96943DBC-DFF1-4627-8166-363E4EAF9E96}" presName="linearProcess" presStyleCnt="0"/>
      <dgm:spPr/>
    </dgm:pt>
    <dgm:pt modelId="{5335C258-B907-4581-AAE0-23A6EF7E4471}" type="pres">
      <dgm:prSet presAssocID="{25B2B072-C7AC-4C1C-9992-78DC7179B38C}" presName="textNode" presStyleLbl="node1" presStyleIdx="0" presStyleCnt="4">
        <dgm:presLayoutVars>
          <dgm:bulletEnabled val="1"/>
        </dgm:presLayoutVars>
      </dgm:prSet>
      <dgm:spPr/>
    </dgm:pt>
    <dgm:pt modelId="{60CDAC7D-C2E5-4B95-8514-CD9D18484A1C}" type="pres">
      <dgm:prSet presAssocID="{9C3FE41D-EA2A-4BF1-84A6-223CEF0B1AE1}" presName="sibTrans" presStyleCnt="0"/>
      <dgm:spPr/>
    </dgm:pt>
    <dgm:pt modelId="{FD3FED6B-3DDA-47FA-85F3-CB7A1DF38E69}" type="pres">
      <dgm:prSet presAssocID="{A548DFCD-F1DC-4950-84F7-6AAF66F5C78C}" presName="textNode" presStyleLbl="node1" presStyleIdx="1" presStyleCnt="4">
        <dgm:presLayoutVars>
          <dgm:bulletEnabled val="1"/>
        </dgm:presLayoutVars>
      </dgm:prSet>
      <dgm:spPr/>
    </dgm:pt>
    <dgm:pt modelId="{1BBD399A-EBD5-4235-AA50-5E06B6D54CC9}" type="pres">
      <dgm:prSet presAssocID="{6309775C-1F91-4F95-8453-1759E457B825}" presName="sibTrans" presStyleCnt="0"/>
      <dgm:spPr/>
    </dgm:pt>
    <dgm:pt modelId="{81DEF290-5B65-4586-B35B-422904859FE2}" type="pres">
      <dgm:prSet presAssocID="{5724A7EF-758D-4F7B-9685-3081D7A3E65B}" presName="textNode" presStyleLbl="node1" presStyleIdx="2" presStyleCnt="4">
        <dgm:presLayoutVars>
          <dgm:bulletEnabled val="1"/>
        </dgm:presLayoutVars>
      </dgm:prSet>
      <dgm:spPr/>
    </dgm:pt>
    <dgm:pt modelId="{2921B906-E379-44A8-9BCD-06B186AFCE93}" type="pres">
      <dgm:prSet presAssocID="{1076A683-AE1A-4795-A3A6-97247624A9E1}" presName="sibTrans" presStyleCnt="0"/>
      <dgm:spPr/>
    </dgm:pt>
    <dgm:pt modelId="{5507E31C-B62D-47A0-A4F7-63DE9D805508}" type="pres">
      <dgm:prSet presAssocID="{7A6363D2-041E-434A-AC9D-C44F6C008C5E}" presName="textNode" presStyleLbl="node1" presStyleIdx="3" presStyleCnt="4">
        <dgm:presLayoutVars>
          <dgm:bulletEnabled val="1"/>
        </dgm:presLayoutVars>
      </dgm:prSet>
      <dgm:spPr/>
    </dgm:pt>
  </dgm:ptLst>
  <dgm:cxnLst>
    <dgm:cxn modelId="{CE31682D-A838-41CF-8C97-ED47F42F202F}" srcId="{96943DBC-DFF1-4627-8166-363E4EAF9E96}" destId="{5724A7EF-758D-4F7B-9685-3081D7A3E65B}" srcOrd="2" destOrd="0" parTransId="{8B09FCD6-310F-4D61-93F4-5B0BDB5D767D}" sibTransId="{1076A683-AE1A-4795-A3A6-97247624A9E1}"/>
    <dgm:cxn modelId="{BE1F4037-CA15-4183-8184-CC7C1BECDFCC}" type="presOf" srcId="{25B2B072-C7AC-4C1C-9992-78DC7179B38C}" destId="{5335C258-B907-4581-AAE0-23A6EF7E4471}" srcOrd="0" destOrd="0" presId="urn:microsoft.com/office/officeart/2005/8/layout/hProcess9"/>
    <dgm:cxn modelId="{6543B656-9169-4B8A-BDA2-C74EFE1BC30E}" type="presOf" srcId="{7A6363D2-041E-434A-AC9D-C44F6C008C5E}" destId="{5507E31C-B62D-47A0-A4F7-63DE9D805508}" srcOrd="0" destOrd="0" presId="urn:microsoft.com/office/officeart/2005/8/layout/hProcess9"/>
    <dgm:cxn modelId="{D274CA7F-0D2E-472D-9FE9-328D0F86C79B}" type="presOf" srcId="{5724A7EF-758D-4F7B-9685-3081D7A3E65B}" destId="{81DEF290-5B65-4586-B35B-422904859FE2}" srcOrd="0" destOrd="0" presId="urn:microsoft.com/office/officeart/2005/8/layout/hProcess9"/>
    <dgm:cxn modelId="{5C12B98C-AF71-4003-9DCE-F4898AA200DA}" srcId="{96943DBC-DFF1-4627-8166-363E4EAF9E96}" destId="{7A6363D2-041E-434A-AC9D-C44F6C008C5E}" srcOrd="3" destOrd="0" parTransId="{DFA70BC8-941B-412A-88B9-3ADC9365B20B}" sibTransId="{10DBE524-C566-497B-B585-93990157AFD1}"/>
    <dgm:cxn modelId="{75FF338F-1638-4222-AD1B-00915CDC18FC}" srcId="{96943DBC-DFF1-4627-8166-363E4EAF9E96}" destId="{A548DFCD-F1DC-4950-84F7-6AAF66F5C78C}" srcOrd="1" destOrd="0" parTransId="{51B87FD1-371E-4F3F-AD50-36D789A496D4}" sibTransId="{6309775C-1F91-4F95-8453-1759E457B825}"/>
    <dgm:cxn modelId="{23295F90-BA22-405D-9D31-ACA6EBDD8811}" type="presOf" srcId="{96943DBC-DFF1-4627-8166-363E4EAF9E96}" destId="{21361A11-3092-4951-8B5A-0AAC339A123E}" srcOrd="0" destOrd="0" presId="urn:microsoft.com/office/officeart/2005/8/layout/hProcess9"/>
    <dgm:cxn modelId="{3E0B67CC-A89B-41BC-A344-09E0A3FBC29C}" srcId="{96943DBC-DFF1-4627-8166-363E4EAF9E96}" destId="{25B2B072-C7AC-4C1C-9992-78DC7179B38C}" srcOrd="0" destOrd="0" parTransId="{6156670F-3D2F-4C49-86BA-AF86E31D7773}" sibTransId="{9C3FE41D-EA2A-4BF1-84A6-223CEF0B1AE1}"/>
    <dgm:cxn modelId="{980D64E5-3261-4862-B395-853A1D3CF8B3}" type="presOf" srcId="{A548DFCD-F1DC-4950-84F7-6AAF66F5C78C}" destId="{FD3FED6B-3DDA-47FA-85F3-CB7A1DF38E69}" srcOrd="0" destOrd="0" presId="urn:microsoft.com/office/officeart/2005/8/layout/hProcess9"/>
    <dgm:cxn modelId="{64E3E535-8896-427A-919D-F96DF2FAFAFB}" type="presParOf" srcId="{21361A11-3092-4951-8B5A-0AAC339A123E}" destId="{9A78A7E4-092E-4976-B0B1-46679C22C9C6}" srcOrd="0" destOrd="0" presId="urn:microsoft.com/office/officeart/2005/8/layout/hProcess9"/>
    <dgm:cxn modelId="{89EF57DF-98AE-43E7-B785-ADDC3834FB35}" type="presParOf" srcId="{21361A11-3092-4951-8B5A-0AAC339A123E}" destId="{FE8F9439-A636-4278-911C-B5B7B964EDD2}" srcOrd="1" destOrd="0" presId="urn:microsoft.com/office/officeart/2005/8/layout/hProcess9"/>
    <dgm:cxn modelId="{86E1750B-CE49-4D87-B346-B512E05C4C3E}" type="presParOf" srcId="{FE8F9439-A636-4278-911C-B5B7B964EDD2}" destId="{5335C258-B907-4581-AAE0-23A6EF7E4471}" srcOrd="0" destOrd="0" presId="urn:microsoft.com/office/officeart/2005/8/layout/hProcess9"/>
    <dgm:cxn modelId="{9A41A196-1726-4928-8181-18FFF2C4210B}" type="presParOf" srcId="{FE8F9439-A636-4278-911C-B5B7B964EDD2}" destId="{60CDAC7D-C2E5-4B95-8514-CD9D18484A1C}" srcOrd="1" destOrd="0" presId="urn:microsoft.com/office/officeart/2005/8/layout/hProcess9"/>
    <dgm:cxn modelId="{0BB53FFC-371A-45CA-85ED-4F7EA3A61DA4}" type="presParOf" srcId="{FE8F9439-A636-4278-911C-B5B7B964EDD2}" destId="{FD3FED6B-3DDA-47FA-85F3-CB7A1DF38E69}" srcOrd="2" destOrd="0" presId="urn:microsoft.com/office/officeart/2005/8/layout/hProcess9"/>
    <dgm:cxn modelId="{080D85E2-ACC6-4C5F-BA06-31754EB9B721}" type="presParOf" srcId="{FE8F9439-A636-4278-911C-B5B7B964EDD2}" destId="{1BBD399A-EBD5-4235-AA50-5E06B6D54CC9}" srcOrd="3" destOrd="0" presId="urn:microsoft.com/office/officeart/2005/8/layout/hProcess9"/>
    <dgm:cxn modelId="{31B7BF69-C70E-409D-8D8B-DF844B55CA0A}" type="presParOf" srcId="{FE8F9439-A636-4278-911C-B5B7B964EDD2}" destId="{81DEF290-5B65-4586-B35B-422904859FE2}" srcOrd="4" destOrd="0" presId="urn:microsoft.com/office/officeart/2005/8/layout/hProcess9"/>
    <dgm:cxn modelId="{6C3B809D-6E49-4509-9C5F-43F6B5949DAA}" type="presParOf" srcId="{FE8F9439-A636-4278-911C-B5B7B964EDD2}" destId="{2921B906-E379-44A8-9BCD-06B186AFCE93}" srcOrd="5" destOrd="0" presId="urn:microsoft.com/office/officeart/2005/8/layout/hProcess9"/>
    <dgm:cxn modelId="{9CF9B264-2AA8-45B9-9880-169CC69A96B9}" type="presParOf" srcId="{FE8F9439-A636-4278-911C-B5B7B964EDD2}" destId="{5507E31C-B62D-47A0-A4F7-63DE9D80550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8A7E4-092E-4976-B0B1-46679C22C9C6}">
      <dsp:nvSpPr>
        <dsp:cNvPr id="0" name=""/>
        <dsp:cNvSpPr/>
      </dsp:nvSpPr>
      <dsp:spPr>
        <a:xfrm>
          <a:off x="720808" y="0"/>
          <a:ext cx="7212028" cy="22822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5C258-B907-4581-AAE0-23A6EF7E4471}">
      <dsp:nvSpPr>
        <dsp:cNvPr id="0" name=""/>
        <dsp:cNvSpPr/>
      </dsp:nvSpPr>
      <dsp:spPr>
        <a:xfrm>
          <a:off x="72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用例识别</a:t>
          </a:r>
        </a:p>
      </dsp:txBody>
      <dsp:txXfrm>
        <a:off x="45290" y="729248"/>
        <a:ext cx="1904918" cy="823780"/>
      </dsp:txXfrm>
    </dsp:sp>
    <dsp:sp modelId="{FD3FED6B-3DDA-47FA-85F3-CB7A1DF38E69}">
      <dsp:nvSpPr>
        <dsp:cNvPr id="0" name=""/>
        <dsp:cNvSpPr/>
      </dsp:nvSpPr>
      <dsp:spPr>
        <a:xfrm>
          <a:off x="216380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参与者识别</a:t>
          </a:r>
        </a:p>
      </dsp:txBody>
      <dsp:txXfrm>
        <a:off x="2208370" y="729248"/>
        <a:ext cx="1904918" cy="823780"/>
      </dsp:txXfrm>
    </dsp:sp>
    <dsp:sp modelId="{81DEF290-5B65-4586-B35B-422904859FE2}">
      <dsp:nvSpPr>
        <dsp:cNvPr id="0" name=""/>
        <dsp:cNvSpPr/>
      </dsp:nvSpPr>
      <dsp:spPr>
        <a:xfrm>
          <a:off x="432688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用例与参与者关系识别</a:t>
          </a:r>
        </a:p>
      </dsp:txBody>
      <dsp:txXfrm>
        <a:off x="4371450" y="729248"/>
        <a:ext cx="1904918" cy="823780"/>
      </dsp:txXfrm>
    </dsp:sp>
    <dsp:sp modelId="{5507E31C-B62D-47A0-A4F7-63DE9D805508}">
      <dsp:nvSpPr>
        <dsp:cNvPr id="0" name=""/>
        <dsp:cNvSpPr/>
      </dsp:nvSpPr>
      <dsp:spPr>
        <a:xfrm>
          <a:off x="648996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用例详细规约</a:t>
          </a:r>
        </a:p>
      </dsp:txBody>
      <dsp:txXfrm>
        <a:off x="6534530" y="729248"/>
        <a:ext cx="1904918" cy="8237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2022/4/6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714C0-24F2-4809-B782-8D7A95AD96F2}" type="slidenum">
              <a:rPr lang="en-US" altLang="zh-CN"/>
              <a:pPr/>
              <a:t>14</a:t>
            </a:fld>
            <a:endParaRPr lang="en-US" altLang="zh-CN"/>
          </a:p>
        </p:txBody>
      </p:sp>
      <p:sp>
        <p:nvSpPr>
          <p:cNvPr id="1198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headEnd/>
            <a:tailEnd/>
          </a:ln>
        </p:spPr>
        <p:txBody>
          <a:bodyPr/>
          <a:lstStyle/>
          <a:p>
            <a:endParaRPr lang="en-US" altLang="zh-CN" dirty="0"/>
          </a:p>
        </p:txBody>
      </p:sp>
    </p:spTree>
    <p:extLst>
      <p:ext uri="{BB962C8B-B14F-4D97-AF65-F5344CB8AC3E}">
        <p14:creationId xmlns:p14="http://schemas.microsoft.com/office/powerpoint/2010/main" val="3703401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714C0-24F2-4809-B782-8D7A95AD96F2}" type="slidenum">
              <a:rPr lang="en-US" altLang="zh-CN"/>
              <a:pPr/>
              <a:t>15</a:t>
            </a:fld>
            <a:endParaRPr lang="en-US" altLang="zh-CN"/>
          </a:p>
        </p:txBody>
      </p:sp>
      <p:sp>
        <p:nvSpPr>
          <p:cNvPr id="1198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headEnd/>
            <a:tailEnd/>
          </a:ln>
        </p:spPr>
        <p:txBody>
          <a:bodyPr/>
          <a:lstStyle/>
          <a:p>
            <a:endParaRPr lang="en-US" altLang="zh-CN" dirty="0"/>
          </a:p>
        </p:txBody>
      </p:sp>
    </p:spTree>
    <p:extLst>
      <p:ext uri="{BB962C8B-B14F-4D97-AF65-F5344CB8AC3E}">
        <p14:creationId xmlns:p14="http://schemas.microsoft.com/office/powerpoint/2010/main" val="229559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pPr/>
              <a:t>16</a:t>
            </a:fld>
            <a:endParaRPr lang="zh-CN" altLang="en-US"/>
          </a:p>
        </p:txBody>
      </p:sp>
    </p:spTree>
    <p:extLst>
      <p:ext uri="{BB962C8B-B14F-4D97-AF65-F5344CB8AC3E}">
        <p14:creationId xmlns:p14="http://schemas.microsoft.com/office/powerpoint/2010/main" val="380115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pPr/>
              <a:t>17</a:t>
            </a:fld>
            <a:endParaRPr lang="zh-CN" altLang="en-US"/>
          </a:p>
        </p:txBody>
      </p:sp>
    </p:spTree>
    <p:extLst>
      <p:ext uri="{BB962C8B-B14F-4D97-AF65-F5344CB8AC3E}">
        <p14:creationId xmlns:p14="http://schemas.microsoft.com/office/powerpoint/2010/main" val="296550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FCBA8-8CC0-49A4-9ED8-5EF237B6D85C}" type="slidenum">
              <a:rPr lang="en-US" altLang="zh-CN"/>
              <a:pPr/>
              <a:t>18</a:t>
            </a:fld>
            <a:endParaRPr lang="en-US" altLang="zh-CN"/>
          </a:p>
        </p:txBody>
      </p:sp>
      <p:sp>
        <p:nvSpPr>
          <p:cNvPr id="122882"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22883"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宋体" pitchFamily="2" charset="-122"/>
            </a:endParaRPr>
          </a:p>
        </p:txBody>
      </p:sp>
    </p:spTree>
    <p:extLst>
      <p:ext uri="{BB962C8B-B14F-4D97-AF65-F5344CB8AC3E}">
        <p14:creationId xmlns:p14="http://schemas.microsoft.com/office/powerpoint/2010/main" val="89099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扩展用例是可选项，将基础用例中一段相对独立并且可选的动作，用扩展用例加以封装，再让它从基础用例中声明的扩展点上进行扩展，可使基础用例行为更简练和目标更集中。</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19</a:t>
            </a:fld>
            <a:endParaRPr lang="zh-CN" altLang="en-US"/>
          </a:p>
        </p:txBody>
      </p:sp>
    </p:spTree>
    <p:extLst>
      <p:ext uri="{BB962C8B-B14F-4D97-AF65-F5344CB8AC3E}">
        <p14:creationId xmlns:p14="http://schemas.microsoft.com/office/powerpoint/2010/main" val="2003217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21</a:t>
            </a:fld>
            <a:endParaRPr lang="zh-CN" altLang="en-US"/>
          </a:p>
        </p:txBody>
      </p:sp>
    </p:spTree>
    <p:extLst>
      <p:ext uri="{BB962C8B-B14F-4D97-AF65-F5344CB8AC3E}">
        <p14:creationId xmlns:p14="http://schemas.microsoft.com/office/powerpoint/2010/main" val="2952196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92D87-9DFC-4C68-8619-263719584A50}" type="slidenum">
              <a:rPr lang="en-US" altLang="zh-CN"/>
              <a:pPr/>
              <a:t>22</a:t>
            </a:fld>
            <a:endParaRPr lang="en-US" altLang="zh-CN"/>
          </a:p>
        </p:txBody>
      </p:sp>
      <p:sp>
        <p:nvSpPr>
          <p:cNvPr id="12697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26979"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headEnd/>
            <a:tailEnd/>
          </a:ln>
        </p:spPr>
        <p:txBody>
          <a:bodyPr/>
          <a:lstStyle/>
          <a:p>
            <a:endParaRPr lang="zh-CN" altLang="en-US" dirty="0"/>
          </a:p>
        </p:txBody>
      </p:sp>
    </p:spTree>
    <p:extLst>
      <p:ext uri="{BB962C8B-B14F-4D97-AF65-F5344CB8AC3E}">
        <p14:creationId xmlns:p14="http://schemas.microsoft.com/office/powerpoint/2010/main" val="83044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23</a:t>
            </a:fld>
            <a:endParaRPr lang="zh-CN" altLang="en-US"/>
          </a:p>
        </p:txBody>
      </p:sp>
    </p:spTree>
    <p:extLst>
      <p:ext uri="{BB962C8B-B14F-4D97-AF65-F5344CB8AC3E}">
        <p14:creationId xmlns:p14="http://schemas.microsoft.com/office/powerpoint/2010/main" val="68830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pPr/>
              <a:t>24</a:t>
            </a:fld>
            <a:endParaRPr lang="zh-CN" altLang="en-US"/>
          </a:p>
        </p:txBody>
      </p:sp>
    </p:spTree>
    <p:extLst>
      <p:ext uri="{BB962C8B-B14F-4D97-AF65-F5344CB8AC3E}">
        <p14:creationId xmlns:p14="http://schemas.microsoft.com/office/powerpoint/2010/main" val="415732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a:p>
            <a:r>
              <a:rPr lang="zh-CN" altLang="en-US" dirty="0"/>
              <a:t>根据你在实验中绘制用例图的经验，回答：</a:t>
            </a:r>
            <a:endParaRPr lang="en-US" altLang="zh-CN" dirty="0"/>
          </a:p>
          <a:p>
            <a:pPr marL="171450" indent="-171450">
              <a:buFont typeface="Arial" panose="020B0604020202020204" pitchFamily="34" charset="0"/>
              <a:buChar char="•"/>
            </a:pPr>
            <a:r>
              <a:rPr lang="zh-CN" altLang="en-US" dirty="0"/>
              <a:t>如何确定系统边界？</a:t>
            </a:r>
            <a:endParaRPr lang="en-US" altLang="zh-CN" dirty="0"/>
          </a:p>
          <a:p>
            <a:pPr marL="171450" indent="-171450">
              <a:buFont typeface="Arial" panose="020B0604020202020204" pitchFamily="34" charset="0"/>
              <a:buChar char="•"/>
            </a:pPr>
            <a:r>
              <a:rPr lang="zh-CN" altLang="en-US" dirty="0"/>
              <a:t>如何识别参与者和用例？</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826BE-DED6-4E2D-839A-8746987520BE}" type="slidenum">
              <a:rPr lang="en-US" altLang="zh-CN"/>
              <a:pPr/>
              <a:t>29</a:t>
            </a:fld>
            <a:endParaRPr lang="en-US" altLang="zh-CN"/>
          </a:p>
        </p:txBody>
      </p:sp>
      <p:sp>
        <p:nvSpPr>
          <p:cNvPr id="11571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5715"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headEnd/>
            <a:tailEnd/>
          </a:ln>
        </p:spPr>
        <p:txBody>
          <a:bodyPr/>
          <a:lstStyle/>
          <a:p>
            <a:endParaRPr lang="en-US" altLang="zh-CN" sz="1800" dirty="0"/>
          </a:p>
        </p:txBody>
      </p:sp>
    </p:spTree>
    <p:extLst>
      <p:ext uri="{BB962C8B-B14F-4D97-AF65-F5344CB8AC3E}">
        <p14:creationId xmlns:p14="http://schemas.microsoft.com/office/powerpoint/2010/main" val="2429828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pPr/>
              <a:t>38</a:t>
            </a:fld>
            <a:endParaRPr lang="zh-CN" altLang="en-US"/>
          </a:p>
        </p:txBody>
      </p:sp>
    </p:spTree>
    <p:extLst>
      <p:ext uri="{BB962C8B-B14F-4D97-AF65-F5344CB8AC3E}">
        <p14:creationId xmlns:p14="http://schemas.microsoft.com/office/powerpoint/2010/main" val="4087827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39</a:t>
            </a:fld>
            <a:endParaRPr lang="zh-CN" altLang="en-US"/>
          </a:p>
        </p:txBody>
      </p:sp>
    </p:spTree>
    <p:extLst>
      <p:ext uri="{BB962C8B-B14F-4D97-AF65-F5344CB8AC3E}">
        <p14:creationId xmlns:p14="http://schemas.microsoft.com/office/powerpoint/2010/main" val="494561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081CA-563E-4318-B39D-B0D7838453F2}" type="slidenum">
              <a:rPr lang="en-US" altLang="zh-CN"/>
              <a:pPr/>
              <a:t>40</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643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44</a:t>
            </a:fld>
            <a:endParaRPr lang="zh-CN" altLang="en-US"/>
          </a:p>
        </p:txBody>
      </p:sp>
    </p:spTree>
    <p:extLst>
      <p:ext uri="{BB962C8B-B14F-4D97-AF65-F5344CB8AC3E}">
        <p14:creationId xmlns:p14="http://schemas.microsoft.com/office/powerpoint/2010/main" val="1410506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45</a:t>
            </a:fld>
            <a:endParaRPr lang="zh-CN" altLang="en-US"/>
          </a:p>
        </p:txBody>
      </p:sp>
    </p:spTree>
    <p:extLst>
      <p:ext uri="{BB962C8B-B14F-4D97-AF65-F5344CB8AC3E}">
        <p14:creationId xmlns:p14="http://schemas.microsoft.com/office/powerpoint/2010/main" val="3119296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47</a:t>
            </a:fld>
            <a:endParaRPr lang="zh-CN" altLang="en-US"/>
          </a:p>
        </p:txBody>
      </p:sp>
    </p:spTree>
    <p:extLst>
      <p:ext uri="{BB962C8B-B14F-4D97-AF65-F5344CB8AC3E}">
        <p14:creationId xmlns:p14="http://schemas.microsoft.com/office/powerpoint/2010/main" val="117029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48</a:t>
            </a:fld>
            <a:endParaRPr lang="zh-CN" altLang="en-US"/>
          </a:p>
        </p:txBody>
      </p:sp>
    </p:spTree>
    <p:extLst>
      <p:ext uri="{BB962C8B-B14F-4D97-AF65-F5344CB8AC3E}">
        <p14:creationId xmlns:p14="http://schemas.microsoft.com/office/powerpoint/2010/main" val="1286193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49</a:t>
            </a:fld>
            <a:endParaRPr lang="zh-CN" altLang="en-US"/>
          </a:p>
        </p:txBody>
      </p:sp>
    </p:spTree>
    <p:extLst>
      <p:ext uri="{BB962C8B-B14F-4D97-AF65-F5344CB8AC3E}">
        <p14:creationId xmlns:p14="http://schemas.microsoft.com/office/powerpoint/2010/main" val="251084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56</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用例对应的是功能，也就是用户故事</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a:t>
            </a:fld>
            <a:endParaRPr lang="zh-CN" altLang="en-US"/>
          </a:p>
        </p:txBody>
      </p:sp>
    </p:spTree>
    <p:extLst>
      <p:ext uri="{BB962C8B-B14F-4D97-AF65-F5344CB8AC3E}">
        <p14:creationId xmlns:p14="http://schemas.microsoft.com/office/powerpoint/2010/main" val="3312321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57</a:t>
            </a:fld>
            <a:endParaRPr lang="zh-CN" altLang="en-US"/>
          </a:p>
        </p:txBody>
      </p:sp>
    </p:spTree>
    <p:extLst>
      <p:ext uri="{BB962C8B-B14F-4D97-AF65-F5344CB8AC3E}">
        <p14:creationId xmlns:p14="http://schemas.microsoft.com/office/powerpoint/2010/main" val="298037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58</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a:t>
            </a:fld>
            <a:endParaRPr lang="zh-CN" altLang="en-US"/>
          </a:p>
        </p:txBody>
      </p:sp>
    </p:spTree>
    <p:extLst>
      <p:ext uri="{BB962C8B-B14F-4D97-AF65-F5344CB8AC3E}">
        <p14:creationId xmlns:p14="http://schemas.microsoft.com/office/powerpoint/2010/main" val="1686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7</a:t>
            </a:fld>
            <a:endParaRPr lang="zh-CN" altLang="en-US"/>
          </a:p>
        </p:txBody>
      </p:sp>
    </p:spTree>
    <p:extLst>
      <p:ext uri="{BB962C8B-B14F-4D97-AF65-F5344CB8AC3E}">
        <p14:creationId xmlns:p14="http://schemas.microsoft.com/office/powerpoint/2010/main" val="63497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t>如果系统用例较多，不同的用例之间存在共同行为，可以将这些共同行为提取出来，单独组成一个用例。当其他用例使用这个用例之时，它们就构成了包含关系。</a:t>
            </a:r>
            <a:endParaRPr lang="zh-CN" altLang="en-US" dirty="0"/>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t>在用例的执行过程中，可能出现一些异常行为，也可能会在不同的分支行为中选择执行，这时可将异常行为与可选分支抽象成一个单独的扩展用例，这样扩展用例与主用例之间就构成了扩展关系。一个用例常常有多个扩展用例。</a:t>
            </a:r>
            <a:endParaRPr lang="zh-CN" altLang="en-US" dirty="0"/>
          </a:p>
          <a:p>
            <a:pPr marL="171450" lvl="0" indent="-171450">
              <a:buFont typeface="Arial" panose="020B0604020202020204" pitchFamily="34" charset="0"/>
              <a:buChar char="•"/>
            </a:pPr>
            <a:r>
              <a:rPr lang="zh-CN" altLang="zh-CN" dirty="0"/>
              <a:t>用例之间的泛化关系描述用例的一般与特殊关系，不同的子用例代表了父用例的不同实现。</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8</a:t>
            </a:fld>
            <a:endParaRPr lang="zh-CN" altLang="en-US"/>
          </a:p>
        </p:txBody>
      </p:sp>
    </p:spTree>
    <p:extLst>
      <p:ext uri="{BB962C8B-B14F-4D97-AF65-F5344CB8AC3E}">
        <p14:creationId xmlns:p14="http://schemas.microsoft.com/office/powerpoint/2010/main" val="1567932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pPr/>
              <a:t>12</a:t>
            </a:fld>
            <a:endParaRPr lang="zh-CN" altLang="en-US"/>
          </a:p>
        </p:txBody>
      </p:sp>
    </p:spTree>
    <p:extLst>
      <p:ext uri="{BB962C8B-B14F-4D97-AF65-F5344CB8AC3E}">
        <p14:creationId xmlns:p14="http://schemas.microsoft.com/office/powerpoint/2010/main" val="386108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宋体" pitchFamily="2" charset="-122"/>
              </a:rPr>
              <a:t>有时当某一个用例的事件流过于复杂时，为了简化用例的描述，我们也可以把某一段事件流抽象成为一个被包含的用例。这种情况类似于在过程设计语言中，将程序的某一段算法封装成一个子过程，然后再从主程序中调用这一子过程。</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如果两个以上用例有大量一致的功能，则可以将这个功能分解到另一个用例中，其他用例可以和这个用例建立包含关系。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一个用例的功能太多时，可以用包含关系建模多个小用例。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13</a:t>
            </a:fld>
            <a:endParaRPr lang="zh-CN" altLang="en-US"/>
          </a:p>
        </p:txBody>
      </p:sp>
    </p:spTree>
    <p:extLst>
      <p:ext uri="{BB962C8B-B14F-4D97-AF65-F5344CB8AC3E}">
        <p14:creationId xmlns:p14="http://schemas.microsoft.com/office/powerpoint/2010/main" val="3823653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77CC4795-3E17-41EF-A84B-028D687A914B}" type="datetime1">
              <a:rPr lang="zh-CN" altLang="en-US" smtClean="0"/>
              <a:t>2022/4/6</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C76A074-AEA1-42EB-BC0E-B6F8D2929690}" type="datetime1">
              <a:rPr lang="zh-CN" altLang="en-US" smtClean="0"/>
              <a:t>2022/4/6</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3A0F33DE-5DD6-4518-9056-AA0817B3B660}" type="datetime1">
              <a:rPr lang="zh-CN" altLang="en-US" smtClean="0"/>
              <a:t>2022/4/6</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CA0FA98D-43DD-40F5-BFE3-BB72A2EAE1F0}" type="datetime1">
              <a:rPr lang="zh-CN" altLang="en-US" smtClean="0"/>
              <a:t>2022/4/6</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727032" y="4805958"/>
            <a:ext cx="1920240" cy="274320"/>
          </a:xfrm>
          <a:prstGeom prst="rect">
            <a:avLst/>
          </a:prstGeom>
        </p:spPr>
        <p:txBody>
          <a:bodyPr/>
          <a:lstStyle>
            <a:lvl1pPr>
              <a:defRPr sz="1200"/>
            </a:lvl1pPr>
            <a:extLst/>
          </a:lstStyle>
          <a:p>
            <a:fld id="{45383861-8377-4D5E-86DA-7BD14A196F4E}" type="datetime1">
              <a:rPr lang="zh-CN" altLang="en-US" smtClean="0"/>
              <a:t>2022/4/6</a:t>
            </a:fld>
            <a:endParaRPr lang="zh-CN" altLang="en-US"/>
          </a:p>
        </p:txBody>
      </p:sp>
      <p:sp>
        <p:nvSpPr>
          <p:cNvPr id="3" name="页脚占位符 4"/>
          <p:cNvSpPr>
            <a:spLocks noGrp="1"/>
          </p:cNvSpPr>
          <p:nvPr>
            <p:ph type="ftr" sz="quarter" idx="11"/>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4"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24930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1F1D7B08-A86E-4CC1-B3E0-ABF738623846}" type="datetime1">
              <a:rPr lang="zh-CN" altLang="en-US" smtClean="0"/>
              <a:t>2022/4/6</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09AEFC74-DBC7-4A2D-A532-7DF7548B23B4}" type="datetime1">
              <a:rPr lang="zh-CN" altLang="en-US" smtClean="0"/>
              <a:t>2022/4/6</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332167C-D887-4892-86FA-D18BC4EAC76E}" type="datetime1">
              <a:rPr lang="zh-CN" altLang="en-US" smtClean="0"/>
              <a:t>2022/4/6</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8E0E2D15-13A9-48B6-A9F0-AB78CDBAE43F}" type="datetime1">
              <a:rPr lang="zh-CN" altLang="en-US" smtClean="0"/>
              <a:t>2022/4/6</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A40A8AE8-3EDD-456B-89B9-D552D4C7AC1A}" type="datetime1">
              <a:rPr lang="zh-CN" altLang="en-US" smtClean="0"/>
              <a:t>2022/4/6</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54C38E5-5403-4788-8BCB-561881AD6573}" type="datetime1">
              <a:rPr lang="zh-CN" altLang="en-US" smtClean="0"/>
              <a:t>2022/4/6</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20FF1B1A-FFBD-4D58-8C6F-A639FCDF989E}" type="datetime1">
              <a:rPr lang="zh-CN" altLang="en-US" smtClean="0"/>
              <a:t>2022/4/6</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6F392BC-FB7B-4B42-B5AC-91A29C9CE8E8}" type="datetime1">
              <a:rPr lang="zh-CN" altLang="en-US" smtClean="0"/>
              <a:t>2022/4/6</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6F8C74DB-0D4D-4CB8-A97A-521832472E76}" type="datetime1">
              <a:rPr lang="zh-CN" altLang="en-US" smtClean="0"/>
              <a:t>2022/4/6</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3" r:id="rId13"/>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河南大学软件学院                                          殷向</a:t>
            </a: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用例图中的关系</a:t>
            </a:r>
          </a:p>
        </p:txBody>
      </p:sp>
      <p:sp>
        <p:nvSpPr>
          <p:cNvPr id="4" name="文本占位符 3"/>
          <p:cNvSpPr>
            <a:spLocks noGrp="1"/>
          </p:cNvSpPr>
          <p:nvPr>
            <p:ph idx="1"/>
          </p:nvPr>
        </p:nvSpPr>
        <p:spPr>
          <a:xfrm>
            <a:off x="768098" y="925167"/>
            <a:ext cx="5139786" cy="3806854"/>
          </a:xfrm>
        </p:spPr>
        <p:txBody>
          <a:bodyPr>
            <a:normAutofit/>
          </a:bodyPr>
          <a:lstStyle/>
          <a:p>
            <a:pPr marL="468059" indent="-385763">
              <a:lnSpc>
                <a:spcPct val="120000"/>
              </a:lnSpc>
              <a:spcBef>
                <a:spcPts val="900"/>
              </a:spcBef>
              <a:buFont typeface="+mj-lt"/>
              <a:buAutoNum type="alphaUcPeriod" startAt="2"/>
            </a:pPr>
            <a:r>
              <a:rPr lang="zh-CN" altLang="en-US" sz="2400" dirty="0"/>
              <a:t>参与者之间：</a:t>
            </a:r>
            <a:endParaRPr lang="en-US" altLang="zh-CN" sz="2400" dirty="0"/>
          </a:p>
          <a:p>
            <a:pPr>
              <a:lnSpc>
                <a:spcPct val="120000"/>
              </a:lnSpc>
              <a:spcBef>
                <a:spcPts val="900"/>
              </a:spcBef>
            </a:pPr>
            <a:r>
              <a:rPr lang="zh-CN" altLang="en-US" sz="2000" dirty="0"/>
              <a:t>参与者是类，可以象类一样存在泛化或者依赖关系。</a:t>
            </a:r>
          </a:p>
          <a:p>
            <a:pPr marL="385763" indent="-385763">
              <a:lnSpc>
                <a:spcPct val="120000"/>
              </a:lnSpc>
              <a:spcBef>
                <a:spcPts val="900"/>
              </a:spcBef>
              <a:buFont typeface="+mj-lt"/>
              <a:buAutoNum type="romanUcPeriod"/>
            </a:pPr>
            <a:r>
              <a:rPr lang="zh-CN" altLang="en-US" sz="2000" dirty="0">
                <a:solidFill>
                  <a:srgbClr val="FF0000"/>
                </a:solidFill>
              </a:rPr>
              <a:t>泛化关系：</a:t>
            </a:r>
            <a:endParaRPr lang="en-US" altLang="zh-CN" sz="2000" dirty="0">
              <a:solidFill>
                <a:srgbClr val="FF0000"/>
              </a:solidFill>
            </a:endParaRPr>
          </a:p>
          <a:p>
            <a:pPr marL="0" indent="0">
              <a:lnSpc>
                <a:spcPct val="120000"/>
              </a:lnSpc>
              <a:spcBef>
                <a:spcPts val="900"/>
              </a:spcBef>
              <a:buNone/>
            </a:pPr>
            <a:r>
              <a:rPr lang="zh-CN" altLang="en-US" sz="2000" dirty="0"/>
              <a:t>参与者之间可以有共同的属性和行为，因此可使用泛化关系来描述多个参与者之间的公共行为。它们之间有特殊和一般的关系。</a:t>
            </a:r>
          </a:p>
          <a:p>
            <a:pPr>
              <a:lnSpc>
                <a:spcPct val="120000"/>
              </a:lnSpc>
              <a:spcBef>
                <a:spcPts val="900"/>
              </a:spcBef>
            </a:pPr>
            <a:r>
              <a:rPr lang="zh-CN" altLang="en-US" sz="2000" dirty="0"/>
              <a:t>注意：箭头指向一般个体。</a:t>
            </a:r>
            <a:endParaRPr lang="en-US" altLang="zh-CN" sz="2000" dirty="0"/>
          </a:p>
        </p:txBody>
      </p:sp>
      <p:sp>
        <p:nvSpPr>
          <p:cNvPr id="7" name="日期占位符 6"/>
          <p:cNvSpPr>
            <a:spLocks noGrp="1"/>
          </p:cNvSpPr>
          <p:nvPr>
            <p:ph type="dt" sz="half" idx="10"/>
          </p:nvPr>
        </p:nvSpPr>
        <p:spPr/>
        <p:txBody>
          <a:bodyPr/>
          <a:lstStyle/>
          <a:p>
            <a:fld id="{4984F025-E3B2-40F0-86A0-B1B86F67FE61}"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5" name="Picture 4"/>
          <p:cNvPicPr>
            <a:picLocks noChangeAspect="1" noChangeArrowheads="1"/>
          </p:cNvPicPr>
          <p:nvPr/>
        </p:nvPicPr>
        <p:blipFill>
          <a:blip r:embed="rId2" cstate="print"/>
          <a:srcRect/>
          <a:stretch>
            <a:fillRect/>
          </a:stretch>
        </p:blipFill>
        <p:spPr>
          <a:xfrm>
            <a:off x="5945288" y="828913"/>
            <a:ext cx="3175686" cy="3182151"/>
          </a:xfrm>
          <a:prstGeom prst="rect">
            <a:avLst/>
          </a:prstGeom>
          <a:noFill/>
          <a:ln/>
        </p:spPr>
      </p:pic>
      <p:sp>
        <p:nvSpPr>
          <p:cNvPr id="6" name="Rectangle 5"/>
          <p:cNvSpPr>
            <a:spLocks noChangeArrowheads="1"/>
          </p:cNvSpPr>
          <p:nvPr/>
        </p:nvSpPr>
        <p:spPr bwMode="auto">
          <a:xfrm>
            <a:off x="6103746" y="3823028"/>
            <a:ext cx="2754504" cy="646331"/>
          </a:xfrm>
          <a:prstGeom prst="rect">
            <a:avLst/>
          </a:prstGeom>
          <a:solidFill>
            <a:schemeClr val="bg1">
              <a:lumMod val="95000"/>
            </a:schemeClr>
          </a:solidFill>
          <a:ln w="9525">
            <a:solidFill>
              <a:schemeClr val="tx1"/>
            </a:solidFill>
            <a:prstDash val="dash"/>
            <a:miter lim="800000"/>
            <a:headEnd/>
            <a:tailEnd/>
          </a:ln>
          <a:effectLst/>
        </p:spPr>
        <p:txBody>
          <a:bodyPr wrap="square">
            <a:spAutoFit/>
          </a:bodyPr>
          <a:lstStyle/>
          <a:p>
            <a:pPr algn="ctr">
              <a:spcBef>
                <a:spcPct val="20000"/>
              </a:spcBef>
              <a:buClr>
                <a:schemeClr val="folHlink"/>
              </a:buClr>
              <a:buSzPct val="60000"/>
              <a:buFont typeface="Wingdings" pitchFamily="2" charset="2"/>
              <a:buNone/>
            </a:pPr>
            <a:r>
              <a:rPr lang="zh-CN" altLang="en-US" dirty="0">
                <a:latin typeface="+mj-ea"/>
                <a:ea typeface="+mj-ea"/>
              </a:rPr>
              <a:t>系统中经理可以参加雇员的所有用例</a:t>
            </a:r>
          </a:p>
        </p:txBody>
      </p:sp>
    </p:spTree>
    <p:extLst>
      <p:ext uri="{BB962C8B-B14F-4D97-AF65-F5344CB8AC3E}">
        <p14:creationId xmlns:p14="http://schemas.microsoft.com/office/powerpoint/2010/main" val="112361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用例图中的关系</a:t>
            </a:r>
          </a:p>
        </p:txBody>
      </p:sp>
      <p:sp>
        <p:nvSpPr>
          <p:cNvPr id="4" name="文本占位符 3"/>
          <p:cNvSpPr>
            <a:spLocks noGrp="1"/>
          </p:cNvSpPr>
          <p:nvPr>
            <p:ph idx="1"/>
          </p:nvPr>
        </p:nvSpPr>
        <p:spPr>
          <a:xfrm>
            <a:off x="768096" y="863577"/>
            <a:ext cx="7832833" cy="3806854"/>
          </a:xfrm>
        </p:spPr>
        <p:txBody>
          <a:bodyPr>
            <a:normAutofit/>
          </a:bodyPr>
          <a:lstStyle/>
          <a:p>
            <a:pPr marL="468059" indent="-385763">
              <a:lnSpc>
                <a:spcPct val="120000"/>
              </a:lnSpc>
              <a:spcBef>
                <a:spcPts val="450"/>
              </a:spcBef>
              <a:buFont typeface="+mj-lt"/>
              <a:buAutoNum type="alphaUcPeriod" startAt="2"/>
            </a:pPr>
            <a:r>
              <a:rPr lang="zh-CN" altLang="en-US" sz="2400" dirty="0"/>
              <a:t>参与者之间：</a:t>
            </a:r>
            <a:endParaRPr lang="en-US" altLang="zh-CN" sz="2400" dirty="0"/>
          </a:p>
          <a:p>
            <a:pPr marL="642938" lvl="1" indent="-385763">
              <a:lnSpc>
                <a:spcPct val="120000"/>
              </a:lnSpc>
              <a:spcBef>
                <a:spcPts val="450"/>
              </a:spcBef>
              <a:buFont typeface="+mj-lt"/>
              <a:buAutoNum type="romanUcPeriod" startAt="2"/>
            </a:pPr>
            <a:r>
              <a:rPr lang="zh-CN" altLang="en-US" sz="2000" dirty="0">
                <a:solidFill>
                  <a:srgbClr val="FF0000"/>
                </a:solidFill>
              </a:rPr>
              <a:t>依赖关系</a:t>
            </a:r>
            <a:endParaRPr lang="en-US" altLang="zh-CN" sz="2000" dirty="0">
              <a:solidFill>
                <a:srgbClr val="FF0000"/>
              </a:solidFill>
            </a:endParaRPr>
          </a:p>
          <a:p>
            <a:pPr marL="257175" lvl="1" indent="0">
              <a:lnSpc>
                <a:spcPct val="120000"/>
              </a:lnSpc>
              <a:spcBef>
                <a:spcPts val="450"/>
              </a:spcBef>
              <a:buNone/>
            </a:pPr>
            <a:r>
              <a:rPr lang="zh-CN" altLang="en-US" sz="2000" dirty="0"/>
              <a:t>是两个参与者之间的一种比较弱的联系（使用），而关联关系是一种强依赖关系。</a:t>
            </a:r>
            <a:endParaRPr lang="en-US" altLang="zh-CN" sz="2000" dirty="0"/>
          </a:p>
          <a:p>
            <a:pPr lvl="1">
              <a:lnSpc>
                <a:spcPct val="120000"/>
              </a:lnSpc>
              <a:spcBef>
                <a:spcPts val="450"/>
              </a:spcBef>
            </a:pPr>
            <a:r>
              <a:rPr lang="zh-CN" altLang="en-US" sz="2000" dirty="0"/>
              <a:t>用虚线加箭头表示，箭头指向依赖的对象。在用例图中可以不用表示这种关系。</a:t>
            </a:r>
            <a:endParaRPr lang="en-US" altLang="zh-CN" sz="2000" dirty="0"/>
          </a:p>
        </p:txBody>
      </p:sp>
      <p:sp>
        <p:nvSpPr>
          <p:cNvPr id="6" name="日期占位符 5"/>
          <p:cNvSpPr>
            <a:spLocks noGrp="1"/>
          </p:cNvSpPr>
          <p:nvPr>
            <p:ph type="dt" sz="half" idx="10"/>
          </p:nvPr>
        </p:nvSpPr>
        <p:spPr/>
        <p:txBody>
          <a:bodyPr/>
          <a:lstStyle/>
          <a:p>
            <a:fld id="{815ABCAD-35AA-4A4D-A6A8-820CFBA2A57C}"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grpSp>
        <p:nvGrpSpPr>
          <p:cNvPr id="7" name="组合 6"/>
          <p:cNvGrpSpPr/>
          <p:nvPr/>
        </p:nvGrpSpPr>
        <p:grpSpPr>
          <a:xfrm>
            <a:off x="2313996" y="3450306"/>
            <a:ext cx="4438053" cy="1463888"/>
            <a:chOff x="1132114" y="3822577"/>
            <a:chExt cx="5917403" cy="1951851"/>
          </a:xfrm>
        </p:grpSpPr>
        <p:sp>
          <p:nvSpPr>
            <p:cNvPr id="5" name="TextBox 4"/>
            <p:cNvSpPr txBox="1"/>
            <p:nvPr/>
          </p:nvSpPr>
          <p:spPr>
            <a:xfrm>
              <a:off x="5572189" y="4283810"/>
              <a:ext cx="1477328" cy="492443"/>
            </a:xfrm>
            <a:prstGeom prst="rect">
              <a:avLst/>
            </a:prstGeom>
            <a:noFill/>
          </p:spPr>
          <p:txBody>
            <a:bodyPr wrap="none" rtlCol="0">
              <a:spAutoFit/>
            </a:bodyPr>
            <a:lstStyle/>
            <a:p>
              <a:r>
                <a:rPr lang="zh-CN" altLang="en-US" dirty="0">
                  <a:latin typeface="+mj-ea"/>
                  <a:ea typeface="+mj-ea"/>
                </a:rPr>
                <a:t>依赖关系</a:t>
              </a:r>
            </a:p>
          </p:txBody>
        </p:sp>
        <p:pic>
          <p:nvPicPr>
            <p:cNvPr id="57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114" y="3822577"/>
              <a:ext cx="4564149" cy="1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1169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500"/>
                                        <p:tgtEl>
                                          <p:spTgt spid="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up)">
                                      <p:cBhvr>
                                        <p:cTn id="13" dur="500"/>
                                        <p:tgtEl>
                                          <p:spTgt spid="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用例图中的关系</a:t>
            </a:r>
          </a:p>
        </p:txBody>
      </p:sp>
      <p:sp>
        <p:nvSpPr>
          <p:cNvPr id="2" name="文本占位符 1"/>
          <p:cNvSpPr>
            <a:spLocks noGrp="1"/>
          </p:cNvSpPr>
          <p:nvPr>
            <p:ph idx="1"/>
          </p:nvPr>
        </p:nvSpPr>
        <p:spPr/>
        <p:txBody>
          <a:bodyPr>
            <a:normAutofit/>
          </a:bodyPr>
          <a:lstStyle/>
          <a:p>
            <a:pPr marL="468059" indent="-385763">
              <a:spcBef>
                <a:spcPts val="900"/>
              </a:spcBef>
              <a:buFont typeface="+mj-lt"/>
              <a:buAutoNum type="alphaUcPeriod" startAt="3"/>
            </a:pPr>
            <a:r>
              <a:rPr lang="zh-CN" altLang="en-US" sz="2400" dirty="0"/>
              <a:t>用例之间：</a:t>
            </a:r>
            <a:endParaRPr lang="en-US" altLang="zh-CN" sz="2400" dirty="0"/>
          </a:p>
          <a:p>
            <a:pPr marL="660083" lvl="1" indent="-385763">
              <a:lnSpc>
                <a:spcPct val="120000"/>
              </a:lnSpc>
              <a:spcBef>
                <a:spcPts val="900"/>
              </a:spcBef>
              <a:buFont typeface="+mj-lt"/>
              <a:buAutoNum type="romanUcPeriod"/>
            </a:pPr>
            <a:r>
              <a:rPr lang="zh-CN" altLang="zh-CN" sz="2000" dirty="0">
                <a:solidFill>
                  <a:srgbClr val="FF0000"/>
                </a:solidFill>
              </a:rPr>
              <a:t>包含关系（Include）</a:t>
            </a:r>
            <a:r>
              <a:rPr lang="zh-CN" altLang="en-US" sz="2000" dirty="0">
                <a:solidFill>
                  <a:srgbClr val="FF0000"/>
                </a:solidFill>
              </a:rPr>
              <a:t>：</a:t>
            </a:r>
            <a:endParaRPr lang="en-US" altLang="zh-CN" sz="2000" dirty="0"/>
          </a:p>
          <a:p>
            <a:pPr marL="274320" lvl="1" indent="0">
              <a:lnSpc>
                <a:spcPct val="120000"/>
              </a:lnSpc>
              <a:spcBef>
                <a:spcPts val="900"/>
              </a:spcBef>
              <a:buNone/>
            </a:pPr>
            <a:r>
              <a:rPr lang="zh-CN" altLang="en-US" sz="2000" dirty="0"/>
              <a:t>指一个用例作为另一个用例必需的部分被使用，是依赖关系的一种。被包含的叫</a:t>
            </a:r>
            <a:r>
              <a:rPr lang="zh-CN" altLang="en-US" sz="2000" dirty="0">
                <a:solidFill>
                  <a:srgbClr val="FF0000"/>
                </a:solidFill>
              </a:rPr>
              <a:t>包含用例</a:t>
            </a:r>
            <a:r>
              <a:rPr lang="zh-CN" altLang="en-US" sz="2000" dirty="0"/>
              <a:t>，它是</a:t>
            </a:r>
            <a:r>
              <a:rPr lang="zh-CN" altLang="en-US" sz="2000" dirty="0">
                <a:solidFill>
                  <a:srgbClr val="FF0000"/>
                </a:solidFill>
              </a:rPr>
              <a:t>基础用例</a:t>
            </a:r>
            <a:r>
              <a:rPr lang="en-US" altLang="zh-CN" sz="2000" dirty="0">
                <a:solidFill>
                  <a:srgbClr val="FF0000"/>
                </a:solidFill>
              </a:rPr>
              <a:t>(base use case)</a:t>
            </a:r>
            <a:r>
              <a:rPr lang="zh-CN" altLang="en-US" sz="2000" dirty="0"/>
              <a:t>中一个不得不执行的用例部分。</a:t>
            </a:r>
          </a:p>
          <a:p>
            <a:pPr marL="660083" lvl="1" indent="-385763">
              <a:lnSpc>
                <a:spcPct val="120000"/>
              </a:lnSpc>
              <a:spcBef>
                <a:spcPts val="900"/>
              </a:spcBef>
              <a:buFont typeface="+mj-lt"/>
              <a:buAutoNum type="romanUcPeriod"/>
            </a:pPr>
            <a:endParaRPr lang="zh-CN" altLang="en-US" sz="2800" dirty="0"/>
          </a:p>
        </p:txBody>
      </p:sp>
      <p:sp>
        <p:nvSpPr>
          <p:cNvPr id="4" name="日期占位符 3"/>
          <p:cNvSpPr>
            <a:spLocks noGrp="1"/>
          </p:cNvSpPr>
          <p:nvPr>
            <p:ph type="dt" sz="half" idx="10"/>
          </p:nvPr>
        </p:nvSpPr>
        <p:spPr/>
        <p:txBody>
          <a:bodyPr/>
          <a:lstStyle/>
          <a:p>
            <a:fld id="{C0EEEFBD-3CAB-42AF-9834-40E1C13CDC9A}"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grpSp>
        <p:nvGrpSpPr>
          <p:cNvPr id="5" name="组合 4"/>
          <p:cNvGrpSpPr/>
          <p:nvPr/>
        </p:nvGrpSpPr>
        <p:grpSpPr>
          <a:xfrm>
            <a:off x="1575899" y="3249010"/>
            <a:ext cx="6095436" cy="1125795"/>
            <a:chOff x="436381" y="1884897"/>
            <a:chExt cx="5638800" cy="1057275"/>
          </a:xfrm>
        </p:grpSpPr>
        <p:pic>
          <p:nvPicPr>
            <p:cNvPr id="6" name="Picture 4"/>
            <p:cNvPicPr>
              <a:picLocks noChangeAspect="1" noChangeArrowheads="1"/>
            </p:cNvPicPr>
            <p:nvPr/>
          </p:nvPicPr>
          <p:blipFill>
            <a:blip r:embed="rId3" cstate="print"/>
            <a:srcRect/>
            <a:stretch>
              <a:fillRect/>
            </a:stretch>
          </p:blipFill>
          <p:spPr bwMode="auto">
            <a:xfrm>
              <a:off x="436381" y="1884897"/>
              <a:ext cx="5638800" cy="1057275"/>
            </a:xfrm>
            <a:prstGeom prst="rect">
              <a:avLst/>
            </a:prstGeom>
            <a:noFill/>
            <a:ln w="9525" algn="ctr">
              <a:noFill/>
              <a:miter lim="800000"/>
              <a:headEnd/>
              <a:tailEnd/>
            </a:ln>
            <a:effectLst/>
          </p:spPr>
        </p:pic>
        <p:sp>
          <p:nvSpPr>
            <p:cNvPr id="7" name="Text Box 8"/>
            <p:cNvSpPr txBox="1">
              <a:spLocks noChangeArrowheads="1"/>
            </p:cNvSpPr>
            <p:nvPr/>
          </p:nvSpPr>
          <p:spPr bwMode="auto">
            <a:xfrm>
              <a:off x="2753073" y="2605255"/>
              <a:ext cx="1005417" cy="336917"/>
            </a:xfrm>
            <a:prstGeom prst="rect">
              <a:avLst/>
            </a:prstGeom>
            <a:noFill/>
            <a:ln w="9525" algn="ctr">
              <a:noFill/>
              <a:miter lim="800000"/>
              <a:headEnd/>
              <a:tailEnd/>
            </a:ln>
            <a:effectLst/>
          </p:spPr>
          <p:txBody>
            <a:bodyPr wrap="none" lIns="80963" tIns="40481" rIns="80963" bIns="40481">
              <a:spAutoFit/>
            </a:bodyPr>
            <a:lstStyle/>
            <a:p>
              <a:r>
                <a:rPr lang="zh-CN" altLang="en-US" dirty="0">
                  <a:latin typeface="+mj-ea"/>
                  <a:ea typeface="+mj-ea"/>
                </a:rPr>
                <a:t>包含关系</a:t>
              </a:r>
            </a:p>
          </p:txBody>
        </p:sp>
      </p:grpSp>
    </p:spTree>
    <p:extLst>
      <p:ext uri="{BB962C8B-B14F-4D97-AF65-F5344CB8AC3E}">
        <p14:creationId xmlns:p14="http://schemas.microsoft.com/office/powerpoint/2010/main" val="31746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详解：包含</a:t>
            </a:r>
            <a:r>
              <a:rPr lang="en-US" altLang="zh-CN" dirty="0"/>
              <a:t>(</a:t>
            </a:r>
            <a:r>
              <a:rPr lang="en-US" altLang="zh-CN" cap="none" dirty="0"/>
              <a:t>Include</a:t>
            </a:r>
            <a:r>
              <a:rPr lang="en-US" altLang="zh-CN" dirty="0"/>
              <a:t>)</a:t>
            </a:r>
            <a:r>
              <a:rPr lang="zh-CN" altLang="en-US" dirty="0"/>
              <a:t>关系</a:t>
            </a:r>
          </a:p>
        </p:txBody>
      </p:sp>
      <p:sp>
        <p:nvSpPr>
          <p:cNvPr id="2" name="文本占位符 1"/>
          <p:cNvSpPr>
            <a:spLocks noGrp="1"/>
          </p:cNvSpPr>
          <p:nvPr>
            <p:ph idx="1"/>
          </p:nvPr>
        </p:nvSpPr>
        <p:spPr>
          <a:xfrm>
            <a:off x="768096" y="1061091"/>
            <a:ext cx="7832833" cy="3436768"/>
          </a:xfrm>
        </p:spPr>
        <p:txBody>
          <a:bodyPr>
            <a:noAutofit/>
          </a:bodyPr>
          <a:lstStyle/>
          <a:p>
            <a:pPr marL="342900" indent="-342900">
              <a:lnSpc>
                <a:spcPct val="120000"/>
              </a:lnSpc>
              <a:spcBef>
                <a:spcPts val="1350"/>
              </a:spcBef>
              <a:buFont typeface="+mj-lt"/>
              <a:buAutoNum type="arabicPeriod"/>
            </a:pPr>
            <a:r>
              <a:rPr lang="zh-CN" altLang="en-US" sz="2000" dirty="0"/>
              <a:t>包含关系中的</a:t>
            </a:r>
            <a:r>
              <a:rPr lang="zh-CN" altLang="en-US" sz="2000" dirty="0">
                <a:solidFill>
                  <a:srgbClr val="FF0000"/>
                </a:solidFill>
              </a:rPr>
              <a:t>基本用例的执行依赖于包含用例的执行</a:t>
            </a:r>
            <a:r>
              <a:rPr lang="zh-CN" altLang="en-US" sz="2000" dirty="0"/>
              <a:t>，如果没有包含用例，则基本用例的执行是</a:t>
            </a:r>
            <a:r>
              <a:rPr lang="zh-CN" altLang="en-US" sz="2000" dirty="0">
                <a:solidFill>
                  <a:srgbClr val="FF0000"/>
                </a:solidFill>
              </a:rPr>
              <a:t>不完整的。</a:t>
            </a:r>
            <a:endParaRPr lang="en-US" altLang="zh-CN" sz="2000" dirty="0">
              <a:solidFill>
                <a:srgbClr val="FF0000"/>
              </a:solidFill>
            </a:endParaRPr>
          </a:p>
          <a:p>
            <a:pPr marL="342900" indent="-342900">
              <a:lnSpc>
                <a:spcPct val="120000"/>
              </a:lnSpc>
              <a:spcBef>
                <a:spcPts val="1350"/>
              </a:spcBef>
              <a:buFont typeface="+mj-lt"/>
              <a:buAutoNum type="arabicPeriod"/>
            </a:pPr>
            <a:r>
              <a:rPr lang="zh-CN" altLang="en-US" sz="2000" dirty="0"/>
              <a:t>包含用例是可重用的用例──多个用例的</a:t>
            </a:r>
            <a:r>
              <a:rPr lang="zh-CN" altLang="en-US" sz="2000" dirty="0">
                <a:solidFill>
                  <a:srgbClr val="FF0000"/>
                </a:solidFill>
              </a:rPr>
              <a:t>公共用例（公共行为）</a:t>
            </a:r>
            <a:r>
              <a:rPr lang="zh-CN" altLang="en-US" sz="2000" dirty="0"/>
              <a:t>。 </a:t>
            </a:r>
            <a:endParaRPr lang="en-US" altLang="zh-CN" sz="2000" dirty="0"/>
          </a:p>
          <a:p>
            <a:pPr marL="342900" indent="-342900">
              <a:lnSpc>
                <a:spcPct val="120000"/>
              </a:lnSpc>
              <a:spcBef>
                <a:spcPts val="1350"/>
              </a:spcBef>
              <a:buFont typeface="+mj-lt"/>
              <a:buAutoNum type="arabicPeriod"/>
            </a:pPr>
            <a:r>
              <a:rPr lang="zh-CN" altLang="en-US" sz="2000" dirty="0"/>
              <a:t>若一个用例本身具有独立的业务逻辑，同时也可能被其它用例所引用，则这个用例需要独立封装为包含用例。</a:t>
            </a:r>
            <a:endParaRPr lang="en-US" altLang="zh-CN" sz="2000" dirty="0"/>
          </a:p>
          <a:p>
            <a:pPr marL="342900" indent="-342900">
              <a:lnSpc>
                <a:spcPct val="120000"/>
              </a:lnSpc>
              <a:spcBef>
                <a:spcPts val="1350"/>
              </a:spcBef>
              <a:buFont typeface="+mj-lt"/>
              <a:buAutoNum type="arabicPeriod"/>
            </a:pPr>
            <a:r>
              <a:rPr lang="zh-CN" altLang="en-US" sz="2000" dirty="0"/>
              <a:t>要使用包含关系，必须在子用例中说明基础用例行为包含的详细位置，类似于功能调用。</a:t>
            </a:r>
          </a:p>
        </p:txBody>
      </p:sp>
      <p:sp>
        <p:nvSpPr>
          <p:cNvPr id="4" name="日期占位符 3"/>
          <p:cNvSpPr>
            <a:spLocks noGrp="1"/>
          </p:cNvSpPr>
          <p:nvPr>
            <p:ph type="dt" sz="half" idx="10"/>
          </p:nvPr>
        </p:nvSpPr>
        <p:spPr/>
        <p:txBody>
          <a:bodyPr/>
          <a:lstStyle/>
          <a:p>
            <a:fld id="{3E5E33BD-4AF7-47F4-BECA-55E4A23F3FC3}"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210548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包含举例</a:t>
            </a:r>
          </a:p>
        </p:txBody>
      </p:sp>
      <p:sp>
        <p:nvSpPr>
          <p:cNvPr id="3" name="文本占位符 2"/>
          <p:cNvSpPr>
            <a:spLocks noGrp="1"/>
          </p:cNvSpPr>
          <p:nvPr>
            <p:ph idx="1"/>
          </p:nvPr>
        </p:nvSpPr>
        <p:spPr/>
        <p:txBody>
          <a:bodyPr>
            <a:noAutofit/>
          </a:bodyPr>
          <a:lstStyle/>
          <a:p>
            <a:pPr marL="342900" indent="-342900">
              <a:lnSpc>
                <a:spcPct val="130000"/>
              </a:lnSpc>
            </a:pPr>
            <a:r>
              <a:rPr lang="zh-CN" altLang="en-US" sz="2400" dirty="0"/>
              <a:t>在购物系统中，“下订单”用例包含“提供客户信息”用例。</a:t>
            </a:r>
            <a:endParaRPr lang="en-US" altLang="zh-CN" sz="2400" dirty="0"/>
          </a:p>
          <a:p>
            <a:pPr>
              <a:lnSpc>
                <a:spcPct val="130000"/>
              </a:lnSpc>
            </a:pPr>
            <a:endParaRPr lang="en-US" altLang="zh-CN" sz="2400" dirty="0"/>
          </a:p>
          <a:p>
            <a:pPr marL="0" indent="0">
              <a:lnSpc>
                <a:spcPct val="130000"/>
              </a:lnSpc>
              <a:buNone/>
            </a:pPr>
            <a:endParaRPr lang="en-US" altLang="zh-CN" sz="2400" dirty="0"/>
          </a:p>
          <a:p>
            <a:pPr marL="342900" indent="-342900">
              <a:lnSpc>
                <a:spcPct val="130000"/>
              </a:lnSpc>
            </a:pPr>
            <a:r>
              <a:rPr lang="zh-CN" altLang="en-US" sz="2400" dirty="0"/>
              <a:t>注意箭头指向：由包含者指向被包含者，即由“父”指向“子”。</a:t>
            </a:r>
            <a:endParaRPr lang="en-US" altLang="zh-CN" sz="2400" dirty="0"/>
          </a:p>
        </p:txBody>
      </p:sp>
      <p:sp>
        <p:nvSpPr>
          <p:cNvPr id="4" name="日期占位符 3"/>
          <p:cNvSpPr>
            <a:spLocks noGrp="1"/>
          </p:cNvSpPr>
          <p:nvPr>
            <p:ph type="dt" sz="half" idx="10"/>
          </p:nvPr>
        </p:nvSpPr>
        <p:spPr/>
        <p:txBody>
          <a:bodyPr/>
          <a:lstStyle/>
          <a:p>
            <a:fld id="{824B2162-C28D-40BE-8D64-4CDB3C903229}"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118788" name="Rectangle 4"/>
          <p:cNvSpPr>
            <a:spLocks noChangeArrowheads="1"/>
          </p:cNvSpPr>
          <p:nvPr/>
        </p:nvSpPr>
        <p:spPr bwMode="auto">
          <a:xfrm>
            <a:off x="1143001" y="1907359"/>
            <a:ext cx="184731" cy="300082"/>
          </a:xfrm>
          <a:prstGeom prst="rect">
            <a:avLst/>
          </a:prstGeom>
          <a:noFill/>
          <a:ln w="9525">
            <a:noFill/>
            <a:miter lim="800000"/>
            <a:headEnd/>
            <a:tailEnd/>
          </a:ln>
          <a:effectLst/>
        </p:spPr>
        <p:txBody>
          <a:bodyPr wrap="none" anchor="ctr">
            <a:spAutoFit/>
          </a:bodyPr>
          <a:lstStyle/>
          <a:p>
            <a:endParaRPr lang="zh-CN" altLang="en-US" sz="1350"/>
          </a:p>
        </p:txBody>
      </p:sp>
      <p:pic>
        <p:nvPicPr>
          <p:cNvPr id="118789" name="Picture 5" descr="包含举例"/>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2771461" y="1907359"/>
            <a:ext cx="3826103" cy="1238711"/>
          </a:xfrm>
          <a:prstGeom prst="rect">
            <a:avLst/>
          </a:prstGeom>
          <a:noFill/>
        </p:spPr>
      </p:pic>
    </p:spTree>
    <p:extLst>
      <p:ext uri="{BB962C8B-B14F-4D97-AF65-F5344CB8AC3E}">
        <p14:creationId xmlns:p14="http://schemas.microsoft.com/office/powerpoint/2010/main" val="321662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randombar(horizontal)">
                                      <p:cBhvr>
                                        <p:cTn id="12" dur="500"/>
                                        <p:tgtEl>
                                          <p:spTgt spid="11878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包含举例</a:t>
            </a:r>
          </a:p>
        </p:txBody>
      </p:sp>
      <p:sp>
        <p:nvSpPr>
          <p:cNvPr id="3" name="文本占位符 2"/>
          <p:cNvSpPr>
            <a:spLocks noGrp="1"/>
          </p:cNvSpPr>
          <p:nvPr>
            <p:ph idx="1"/>
          </p:nvPr>
        </p:nvSpPr>
        <p:spPr/>
        <p:txBody>
          <a:bodyPr>
            <a:normAutofit/>
          </a:bodyPr>
          <a:lstStyle/>
          <a:p>
            <a:pPr algn="just">
              <a:lnSpc>
                <a:spcPct val="130000"/>
              </a:lnSpc>
            </a:pPr>
            <a:r>
              <a:rPr lang="zh-CN" altLang="en-US" sz="2400" dirty="0"/>
              <a:t>在购物系统中，“查看收藏夹”用例包含“身份验证”用例，在查看收藏夹之前必须进行身份验证。</a:t>
            </a:r>
            <a:endParaRPr lang="en-US" altLang="zh-CN" sz="2400" dirty="0"/>
          </a:p>
          <a:p>
            <a:pPr algn="just">
              <a:lnSpc>
                <a:spcPct val="130000"/>
              </a:lnSpc>
            </a:pPr>
            <a:endParaRPr lang="en-US" altLang="zh-CN" sz="2400" b="1" dirty="0"/>
          </a:p>
        </p:txBody>
      </p:sp>
      <p:sp>
        <p:nvSpPr>
          <p:cNvPr id="4" name="日期占位符 3"/>
          <p:cNvSpPr>
            <a:spLocks noGrp="1"/>
          </p:cNvSpPr>
          <p:nvPr>
            <p:ph type="dt" sz="half" idx="10"/>
          </p:nvPr>
        </p:nvSpPr>
        <p:spPr/>
        <p:txBody>
          <a:bodyPr/>
          <a:lstStyle/>
          <a:p>
            <a:fld id="{26E626D1-8730-40F8-95F6-58E978728E51}"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118788" name="Rectangle 4"/>
          <p:cNvSpPr>
            <a:spLocks noChangeArrowheads="1"/>
          </p:cNvSpPr>
          <p:nvPr/>
        </p:nvSpPr>
        <p:spPr bwMode="auto">
          <a:xfrm>
            <a:off x="1143001" y="1907359"/>
            <a:ext cx="184731" cy="300082"/>
          </a:xfrm>
          <a:prstGeom prst="rect">
            <a:avLst/>
          </a:prstGeom>
          <a:noFill/>
          <a:ln w="9525">
            <a:noFill/>
            <a:miter lim="800000"/>
            <a:headEnd/>
            <a:tailEnd/>
          </a:ln>
          <a:effectLst/>
        </p:spPr>
        <p:txBody>
          <a:bodyPr wrap="none" anchor="ctr">
            <a:spAutoFit/>
          </a:bodyPr>
          <a:lstStyle/>
          <a:p>
            <a:endParaRPr lang="zh-CN" altLang="en-US" sz="1350"/>
          </a:p>
        </p:txBody>
      </p:sp>
      <p:pic>
        <p:nvPicPr>
          <p:cNvPr id="5" name="图片 4"/>
          <p:cNvPicPr>
            <a:picLocks noChangeAspect="1"/>
          </p:cNvPicPr>
          <p:nvPr/>
        </p:nvPicPr>
        <p:blipFill>
          <a:blip r:embed="rId3" cstate="print">
            <a:clrChange>
              <a:clrFrom>
                <a:srgbClr val="FFFFFF"/>
              </a:clrFrom>
              <a:clrTo>
                <a:srgbClr val="FFFFFF">
                  <a:alpha val="0"/>
                </a:srgbClr>
              </a:clrTo>
            </a:clrChange>
          </a:blip>
          <a:stretch>
            <a:fillRect/>
          </a:stretch>
        </p:blipFill>
        <p:spPr>
          <a:xfrm>
            <a:off x="2383703" y="2057400"/>
            <a:ext cx="4013609" cy="2493893"/>
          </a:xfrm>
          <a:prstGeom prst="rect">
            <a:avLst/>
          </a:prstGeom>
        </p:spPr>
      </p:pic>
    </p:spTree>
    <p:extLst>
      <p:ext uri="{BB962C8B-B14F-4D97-AF65-F5344CB8AC3E}">
        <p14:creationId xmlns:p14="http://schemas.microsoft.com/office/powerpoint/2010/main" val="19895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包含练习</a:t>
            </a:r>
          </a:p>
        </p:txBody>
      </p:sp>
      <p:sp>
        <p:nvSpPr>
          <p:cNvPr id="3" name="文本占位符 2"/>
          <p:cNvSpPr>
            <a:spLocks noGrp="1"/>
          </p:cNvSpPr>
          <p:nvPr>
            <p:ph idx="1"/>
          </p:nvPr>
        </p:nvSpPr>
        <p:spPr/>
        <p:txBody>
          <a:bodyPr>
            <a:normAutofit/>
          </a:bodyPr>
          <a:lstStyle/>
          <a:p>
            <a:pPr marL="0" indent="0">
              <a:lnSpc>
                <a:spcPct val="100000"/>
              </a:lnSpc>
              <a:spcBef>
                <a:spcPts val="0"/>
              </a:spcBef>
              <a:buNone/>
              <a:defRPr/>
            </a:pPr>
            <a:r>
              <a:rPr lang="zh-CN" altLang="en-US" sz="2000" dirty="0"/>
              <a:t>在图书管理系统中，有“删除书籍”，“修改书籍信息”，“图书查询”用例，它们之间有包含关系。不管是删除书籍还是修改书籍信息，都必须先进行该书籍的查询工作。请画出该用例图，并标明关系。</a:t>
            </a:r>
            <a:endParaRPr lang="en-US" altLang="zh-CN" sz="2000" dirty="0"/>
          </a:p>
        </p:txBody>
      </p:sp>
      <p:sp>
        <p:nvSpPr>
          <p:cNvPr id="4" name="日期占位符 3"/>
          <p:cNvSpPr>
            <a:spLocks noGrp="1"/>
          </p:cNvSpPr>
          <p:nvPr>
            <p:ph type="dt" sz="half" idx="10"/>
          </p:nvPr>
        </p:nvSpPr>
        <p:spPr/>
        <p:txBody>
          <a:bodyPr/>
          <a:lstStyle/>
          <a:p>
            <a:fld id="{9DF43F64-64EC-4C38-BF94-31EC7C164BFB}"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12083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8975" y="2133229"/>
            <a:ext cx="4747650" cy="1772864"/>
          </a:xfrm>
          <a:prstGeom prst="rect">
            <a:avLst/>
          </a:prstGeom>
          <a:noFill/>
        </p:spPr>
      </p:pic>
      <p:pic>
        <p:nvPicPr>
          <p:cNvPr id="57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7840" y="1878227"/>
            <a:ext cx="3914390" cy="307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randombar(horizontal)">
                                      <p:cBhvr>
                                        <p:cTn id="12" dur="500"/>
                                        <p:tgtEl>
                                          <p:spTgt spid="1208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7346"/>
                                        </p:tgtEl>
                                        <p:attrNameLst>
                                          <p:attrName>style.visibility</p:attrName>
                                        </p:attrNameLst>
                                      </p:cBhvr>
                                      <p:to>
                                        <p:strVal val="visible"/>
                                      </p:to>
                                    </p:set>
                                    <p:animEffect transition="in" filter="randombar(horizontal)">
                                      <p:cBhvr>
                                        <p:cTn id="17"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用例图中的关系</a:t>
            </a:r>
          </a:p>
        </p:txBody>
      </p:sp>
      <p:sp>
        <p:nvSpPr>
          <p:cNvPr id="2" name="文本占位符 1"/>
          <p:cNvSpPr>
            <a:spLocks noGrp="1"/>
          </p:cNvSpPr>
          <p:nvPr>
            <p:ph idx="1"/>
          </p:nvPr>
        </p:nvSpPr>
        <p:spPr/>
        <p:txBody>
          <a:bodyPr>
            <a:normAutofit/>
          </a:bodyPr>
          <a:lstStyle/>
          <a:p>
            <a:pPr marL="468059" indent="-385763">
              <a:spcBef>
                <a:spcPts val="900"/>
              </a:spcBef>
              <a:buFont typeface="+mj-lt"/>
              <a:buAutoNum type="alphaUcPeriod" startAt="3"/>
            </a:pPr>
            <a:r>
              <a:rPr lang="zh-CN" altLang="en-US" sz="2400" dirty="0"/>
              <a:t>用例之间：</a:t>
            </a:r>
            <a:endParaRPr lang="en-US" altLang="zh-CN" sz="2400" dirty="0"/>
          </a:p>
          <a:p>
            <a:pPr marL="660083" lvl="1" indent="-385763">
              <a:lnSpc>
                <a:spcPct val="120000"/>
              </a:lnSpc>
              <a:spcBef>
                <a:spcPts val="900"/>
              </a:spcBef>
              <a:buFont typeface="+mj-lt"/>
              <a:buAutoNum type="romanUcPeriod" startAt="2"/>
            </a:pPr>
            <a:r>
              <a:rPr lang="zh-CN" altLang="zh-CN" sz="2000" dirty="0">
                <a:solidFill>
                  <a:srgbClr val="FF0000"/>
                </a:solidFill>
              </a:rPr>
              <a:t>扩展关系（Extend）</a:t>
            </a:r>
            <a:endParaRPr lang="en-US" altLang="zh-CN" sz="2000" dirty="0">
              <a:solidFill>
                <a:srgbClr val="FF0000"/>
              </a:solidFill>
            </a:endParaRPr>
          </a:p>
          <a:p>
            <a:pPr marL="274320" lvl="1" indent="0">
              <a:lnSpc>
                <a:spcPct val="120000"/>
              </a:lnSpc>
              <a:spcBef>
                <a:spcPts val="900"/>
              </a:spcBef>
              <a:buNone/>
            </a:pPr>
            <a:r>
              <a:rPr lang="zh-CN" altLang="zh-CN" sz="2000" dirty="0"/>
              <a:t>一个用例也可以被定义为基础用例的增量扩展，这称作扩展关系，</a:t>
            </a:r>
            <a:r>
              <a:rPr lang="zh-CN" altLang="en-US" sz="2000" dirty="0"/>
              <a:t>也是依赖关系的一种。即可以将一个功能完整的基础用例进行扩展，使其能够完成一个新的功能。</a:t>
            </a:r>
            <a:endParaRPr lang="en-US" altLang="zh-CN" sz="2000" dirty="0"/>
          </a:p>
        </p:txBody>
      </p:sp>
      <p:sp>
        <p:nvSpPr>
          <p:cNvPr id="4" name="日期占位符 3"/>
          <p:cNvSpPr>
            <a:spLocks noGrp="1"/>
          </p:cNvSpPr>
          <p:nvPr>
            <p:ph type="dt" sz="half" idx="10"/>
          </p:nvPr>
        </p:nvSpPr>
        <p:spPr/>
        <p:txBody>
          <a:bodyPr/>
          <a:lstStyle/>
          <a:p>
            <a:fld id="{E4BD4223-B070-4725-9920-105CFA8F67B6}"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grpSp>
        <p:nvGrpSpPr>
          <p:cNvPr id="10" name="组合 9"/>
          <p:cNvGrpSpPr/>
          <p:nvPr/>
        </p:nvGrpSpPr>
        <p:grpSpPr>
          <a:xfrm>
            <a:off x="2383703" y="3261772"/>
            <a:ext cx="4397639" cy="1270772"/>
            <a:chOff x="1049095" y="2540319"/>
            <a:chExt cx="4276053" cy="1226620"/>
          </a:xfrm>
        </p:grpSpPr>
        <p:sp>
          <p:nvSpPr>
            <p:cNvPr id="12" name="Text Box 9"/>
            <p:cNvSpPr txBox="1">
              <a:spLocks noChangeArrowheads="1"/>
            </p:cNvSpPr>
            <p:nvPr/>
          </p:nvSpPr>
          <p:spPr bwMode="auto">
            <a:xfrm>
              <a:off x="2746981" y="3487495"/>
              <a:ext cx="832338" cy="279444"/>
            </a:xfrm>
            <a:prstGeom prst="rect">
              <a:avLst/>
            </a:prstGeom>
            <a:noFill/>
            <a:ln w="9525" algn="ctr">
              <a:noFill/>
              <a:miter lim="800000"/>
              <a:headEnd/>
              <a:tailEnd/>
            </a:ln>
            <a:effectLst/>
          </p:spPr>
          <p:txBody>
            <a:bodyPr wrap="none" lIns="80963" tIns="40481" rIns="80963" bIns="40481">
              <a:spAutoFit/>
            </a:bodyPr>
            <a:lstStyle/>
            <a:p>
              <a:r>
                <a:rPr lang="zh-CN" altLang="en-US" sz="1350" dirty="0"/>
                <a:t>扩展关系</a:t>
              </a:r>
            </a:p>
          </p:txBody>
        </p:sp>
        <p:pic>
          <p:nvPicPr>
            <p:cNvPr id="13" name="图片 12"/>
            <p:cNvPicPr>
              <a:picLocks noChangeAspect="1"/>
            </p:cNvPicPr>
            <p:nvPr/>
          </p:nvPicPr>
          <p:blipFill rotWithShape="1">
            <a:blip r:embed="rId3" cstate="print">
              <a:clrChange>
                <a:clrFrom>
                  <a:srgbClr val="FFFFFF"/>
                </a:clrFrom>
                <a:clrTo>
                  <a:srgbClr val="FFFFFF">
                    <a:alpha val="0"/>
                  </a:srgbClr>
                </a:clrTo>
              </a:clrChange>
            </a:blip>
            <a:srcRect r="8393" b="24125"/>
            <a:stretch/>
          </p:blipFill>
          <p:spPr>
            <a:xfrm>
              <a:off x="1049095" y="2540319"/>
              <a:ext cx="4276053" cy="1088685"/>
            </a:xfrm>
            <a:prstGeom prst="rect">
              <a:avLst/>
            </a:prstGeom>
          </p:spPr>
        </p:pic>
      </p:grpSp>
    </p:spTree>
    <p:extLst>
      <p:ext uri="{BB962C8B-B14F-4D97-AF65-F5344CB8AC3E}">
        <p14:creationId xmlns:p14="http://schemas.microsoft.com/office/powerpoint/2010/main" val="41174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详解：扩展</a:t>
            </a:r>
            <a:r>
              <a:rPr lang="en-US" altLang="zh-CN" dirty="0"/>
              <a:t>(</a:t>
            </a:r>
            <a:r>
              <a:rPr lang="en-US" altLang="zh-CN" cap="none" dirty="0"/>
              <a:t>Extend</a:t>
            </a:r>
            <a:r>
              <a:rPr lang="en-US" altLang="zh-CN" dirty="0"/>
              <a:t>)</a:t>
            </a:r>
            <a:r>
              <a:rPr lang="zh-CN" altLang="en-US" dirty="0"/>
              <a:t>关系</a:t>
            </a:r>
          </a:p>
        </p:txBody>
      </p:sp>
      <p:sp>
        <p:nvSpPr>
          <p:cNvPr id="2" name="文本占位符 1"/>
          <p:cNvSpPr>
            <a:spLocks noGrp="1"/>
          </p:cNvSpPr>
          <p:nvPr>
            <p:ph idx="1"/>
          </p:nvPr>
        </p:nvSpPr>
        <p:spPr/>
        <p:txBody>
          <a:bodyPr>
            <a:noAutofit/>
          </a:bodyPr>
          <a:lstStyle/>
          <a:p>
            <a:pPr marL="342900" indent="-342900">
              <a:lnSpc>
                <a:spcPct val="120000"/>
              </a:lnSpc>
              <a:spcBef>
                <a:spcPts val="900"/>
              </a:spcBef>
              <a:buFont typeface="+mj-lt"/>
              <a:buAutoNum type="arabicPeriod"/>
            </a:pPr>
            <a:r>
              <a:rPr lang="zh-CN" altLang="en-US" sz="2000" dirty="0">
                <a:solidFill>
                  <a:srgbClr val="FF0000"/>
                </a:solidFill>
              </a:rPr>
              <a:t>扩展关系</a:t>
            </a:r>
            <a:r>
              <a:rPr lang="zh-CN" altLang="en-US" sz="2000" dirty="0"/>
              <a:t>表示一个业务用例的执行有时需要对用例的功能进行扩展。将扩展用例的事件流</a:t>
            </a:r>
            <a:r>
              <a:rPr lang="zh-CN" altLang="en-US" sz="2000" dirty="0">
                <a:solidFill>
                  <a:srgbClr val="FF0000"/>
                </a:solidFill>
              </a:rPr>
              <a:t>在一定的条件下</a:t>
            </a:r>
            <a:r>
              <a:rPr lang="zh-CN" altLang="en-US" sz="2000" dirty="0"/>
              <a:t>按照相应的扩展点插入到基础用例中。</a:t>
            </a:r>
            <a:endParaRPr lang="en-US" altLang="zh-CN" sz="2000" dirty="0"/>
          </a:p>
          <a:p>
            <a:pPr marL="342900" indent="-342900">
              <a:lnSpc>
                <a:spcPct val="120000"/>
              </a:lnSpc>
              <a:spcBef>
                <a:spcPts val="900"/>
              </a:spcBef>
              <a:buFont typeface="+mj-lt"/>
              <a:buAutoNum type="arabicPeriod"/>
            </a:pPr>
            <a:r>
              <a:rPr lang="zh-CN" altLang="en-US" sz="2000" dirty="0"/>
              <a:t>基础用例不必知道扩展用例的任何细节，它仅为其提供扩展点。基础用例没有扩展用例也是完整的。</a:t>
            </a:r>
            <a:endParaRPr lang="en-US" altLang="zh-CN" sz="2000" dirty="0"/>
          </a:p>
          <a:p>
            <a:pPr marL="342900" indent="-342900">
              <a:lnSpc>
                <a:spcPct val="120000"/>
              </a:lnSpc>
              <a:spcBef>
                <a:spcPts val="900"/>
              </a:spcBef>
              <a:buFont typeface="+mj-lt"/>
              <a:buAutoNum type="arabicPeriod"/>
            </a:pPr>
            <a:r>
              <a:rPr lang="zh-CN" altLang="en-US" sz="2000" dirty="0"/>
              <a:t>扩展用例的行为是否被执行要取决于主事件流中的判定点。</a:t>
            </a:r>
            <a:r>
              <a:rPr lang="zh-CN" altLang="en-US" sz="2000" dirty="0">
                <a:solidFill>
                  <a:srgbClr val="FF0000"/>
                </a:solidFill>
                <a:latin typeface="宋体" pitchFamily="2" charset="-122"/>
              </a:rPr>
              <a:t>如果特定条件发生，扩展用例的行为才被执行。</a:t>
            </a:r>
            <a:endParaRPr lang="en-US" altLang="zh-CN" sz="2000" dirty="0">
              <a:solidFill>
                <a:srgbClr val="FF0000"/>
              </a:solidFill>
              <a:latin typeface="宋体" pitchFamily="2" charset="-122"/>
            </a:endParaRPr>
          </a:p>
          <a:p>
            <a:pPr marL="342900" indent="-342900">
              <a:lnSpc>
                <a:spcPct val="120000"/>
              </a:lnSpc>
              <a:spcBef>
                <a:spcPts val="900"/>
              </a:spcBef>
              <a:buFont typeface="+mj-lt"/>
              <a:buAutoNum type="arabicPeriod"/>
            </a:pPr>
            <a:r>
              <a:rPr lang="zh-CN" altLang="en-US" sz="2000" dirty="0"/>
              <a:t>值得注意的是扩展用例的事件流往往可以抽象为基础用例的备选流。扩展用例会改变基础用例的事件流。</a:t>
            </a:r>
            <a:endParaRPr lang="en-US" altLang="zh-CN" sz="2000" dirty="0"/>
          </a:p>
        </p:txBody>
      </p:sp>
      <p:sp>
        <p:nvSpPr>
          <p:cNvPr id="4" name="日期占位符 3"/>
          <p:cNvSpPr>
            <a:spLocks noGrp="1"/>
          </p:cNvSpPr>
          <p:nvPr>
            <p:ph type="dt" sz="half" idx="10"/>
          </p:nvPr>
        </p:nvSpPr>
        <p:spPr/>
        <p:txBody>
          <a:bodyPr/>
          <a:lstStyle/>
          <a:p>
            <a:fld id="{D8F39313-09AD-42F9-8C7C-5F567E2C7C30}"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extLst>
      <p:ext uri="{BB962C8B-B14F-4D97-AF65-F5344CB8AC3E}">
        <p14:creationId xmlns:p14="http://schemas.microsoft.com/office/powerpoint/2010/main" val="31155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81795" y="0"/>
            <a:ext cx="7763929" cy="828913"/>
          </a:xfrm>
        </p:spPr>
        <p:txBody>
          <a:bodyPr/>
          <a:lstStyle/>
          <a:p>
            <a:r>
              <a:rPr lang="zh-CN" altLang="en-US" dirty="0"/>
              <a:t>详解：扩展关系</a:t>
            </a:r>
          </a:p>
        </p:txBody>
      </p:sp>
      <p:sp>
        <p:nvSpPr>
          <p:cNvPr id="2" name="文本占位符 1"/>
          <p:cNvSpPr>
            <a:spLocks noGrp="1"/>
          </p:cNvSpPr>
          <p:nvPr>
            <p:ph idx="1"/>
          </p:nvPr>
        </p:nvSpPr>
        <p:spPr>
          <a:xfrm>
            <a:off x="768097" y="925167"/>
            <a:ext cx="8090153" cy="3806854"/>
          </a:xfrm>
        </p:spPr>
        <p:txBody>
          <a:bodyPr>
            <a:normAutofit/>
          </a:bodyPr>
          <a:lstStyle/>
          <a:p>
            <a:pPr algn="just">
              <a:spcBef>
                <a:spcPts val="600"/>
              </a:spcBef>
            </a:pPr>
            <a:r>
              <a:rPr lang="zh-CN" altLang="en-US" sz="2400" dirty="0"/>
              <a:t>扩展关系是从扩展用例到基本用例的关系，它说明为扩展用例定义的行为如何插入到为基本用例定义的行为中。它是以隐含形式插入的，也就是说，扩展用例并不在基本用例中显示。</a:t>
            </a:r>
            <a:endParaRPr lang="en-US" altLang="zh-CN" sz="2400" dirty="0"/>
          </a:p>
          <a:p>
            <a:pPr algn="just">
              <a:spcBef>
                <a:spcPts val="600"/>
              </a:spcBef>
            </a:pPr>
            <a:r>
              <a:rPr lang="zh-CN" altLang="en-US" sz="2400" dirty="0"/>
              <a:t>在以下情况下，可使用扩展用例：</a:t>
            </a:r>
          </a:p>
          <a:p>
            <a:pPr marL="425196" indent="-342900">
              <a:spcBef>
                <a:spcPts val="600"/>
              </a:spcBef>
              <a:buFont typeface="+mj-lt"/>
              <a:buAutoNum type="arabicPeriod"/>
            </a:pPr>
            <a:r>
              <a:rPr lang="zh-CN" altLang="en-US" sz="2400" dirty="0"/>
              <a:t>表明用例的某一部分是可选的系统行为（这样就可以将模型中的可选行为和必选行为分开）。</a:t>
            </a:r>
          </a:p>
          <a:p>
            <a:pPr marL="425196" indent="-342900">
              <a:spcBef>
                <a:spcPts val="600"/>
              </a:spcBef>
              <a:buFont typeface="+mj-lt"/>
              <a:buAutoNum type="arabicPeriod"/>
            </a:pPr>
            <a:r>
              <a:rPr lang="zh-CN" altLang="en-US" sz="2400" dirty="0"/>
              <a:t>表明只在</a:t>
            </a:r>
            <a:r>
              <a:rPr lang="zh-CN" altLang="en-US" sz="2400" b="1" dirty="0">
                <a:solidFill>
                  <a:srgbClr val="FF3300"/>
                </a:solidFill>
              </a:rPr>
              <a:t>特定条件</a:t>
            </a:r>
            <a:r>
              <a:rPr lang="zh-CN" altLang="en-US" sz="2400" dirty="0"/>
              <a:t>下才执行的分支流。</a:t>
            </a:r>
            <a:endParaRPr lang="en-US" altLang="zh-CN" sz="2400" dirty="0"/>
          </a:p>
        </p:txBody>
      </p:sp>
      <p:sp>
        <p:nvSpPr>
          <p:cNvPr id="4" name="日期占位符 3"/>
          <p:cNvSpPr>
            <a:spLocks noGrp="1"/>
          </p:cNvSpPr>
          <p:nvPr>
            <p:ph type="dt" sz="half" idx="10"/>
          </p:nvPr>
        </p:nvSpPr>
        <p:spPr/>
        <p:txBody>
          <a:bodyPr/>
          <a:lstStyle/>
          <a:p>
            <a:fld id="{FF5EE33C-FBAC-449D-8863-77A705D540CE}"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29298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clrChange>
              <a:clrFrom>
                <a:srgbClr val="F6F6F6"/>
              </a:clrFrom>
              <a:clrTo>
                <a:srgbClr val="F6F6F6">
                  <a:alpha val="0"/>
                </a:srgbClr>
              </a:clrTo>
            </a:clrChange>
          </a:blip>
          <a:stretch>
            <a:fillRect/>
          </a:stretch>
        </p:blipFill>
        <p:spPr>
          <a:xfrm>
            <a:off x="5846257" y="1599929"/>
            <a:ext cx="3098189" cy="3253099"/>
          </a:xfrm>
          <a:prstGeom prst="rect">
            <a:avLst/>
          </a:prstGeom>
          <a:noFill/>
          <a:ln>
            <a:noFill/>
          </a:ln>
        </p:spPr>
      </p:pic>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2" y="1017271"/>
            <a:ext cx="3525180" cy="3520440"/>
          </a:xfrm>
        </p:spPr>
        <p:txBody>
          <a:bodyPr>
            <a:normAutofit fontScale="92500" lnSpcReduction="10000"/>
          </a:bodyPr>
          <a:lstStyle/>
          <a:p>
            <a:r>
              <a:rPr lang="zh-CN" altLang="en-US" dirty="0"/>
              <a:t>第</a:t>
            </a:r>
            <a:r>
              <a:rPr lang="en-US" altLang="zh-CN" dirty="0"/>
              <a:t>3</a:t>
            </a:r>
            <a:r>
              <a:rPr lang="zh-CN" altLang="en-US" dirty="0"/>
              <a:t>章 需求分析</a:t>
            </a:r>
          </a:p>
          <a:p>
            <a:pPr lvl="1"/>
            <a:r>
              <a:rPr lang="zh-CN" altLang="en-US" dirty="0"/>
              <a:t>需求建模的步骤</a:t>
            </a:r>
            <a:endParaRPr lang="en-US" altLang="zh-CN" dirty="0"/>
          </a:p>
          <a:p>
            <a:pPr lvl="1"/>
            <a:r>
              <a:rPr lang="zh-CN" altLang="en-US" dirty="0"/>
              <a:t>业务用例建模</a:t>
            </a:r>
            <a:endParaRPr lang="en-US" altLang="zh-CN" dirty="0"/>
          </a:p>
          <a:p>
            <a:pPr lvl="1"/>
            <a:r>
              <a:rPr lang="zh-CN" altLang="en-US" dirty="0"/>
              <a:t>用例图的组成</a:t>
            </a:r>
          </a:p>
          <a:p>
            <a:r>
              <a:rPr lang="zh-CN" altLang="en-US" dirty="0"/>
              <a:t>实验：</a:t>
            </a:r>
            <a:endParaRPr lang="en-US" altLang="zh-CN" dirty="0"/>
          </a:p>
          <a:p>
            <a:pPr lvl="1"/>
            <a:r>
              <a:rPr lang="zh-CN" altLang="en-US" dirty="0"/>
              <a:t>根据业务分析报告，画出业务用例图</a:t>
            </a:r>
          </a:p>
        </p:txBody>
      </p:sp>
      <p:sp>
        <p:nvSpPr>
          <p:cNvPr id="4" name="日期占位符 3"/>
          <p:cNvSpPr>
            <a:spLocks noGrp="1"/>
          </p:cNvSpPr>
          <p:nvPr>
            <p:ph type="dt" sz="half" idx="10"/>
          </p:nvPr>
        </p:nvSpPr>
        <p:spPr/>
        <p:txBody>
          <a:bodyPr/>
          <a:lstStyle/>
          <a:p>
            <a:fld id="{523C7953-91E4-43FD-B0CC-4B21A9896F3C}"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扩展举例</a:t>
            </a:r>
          </a:p>
        </p:txBody>
      </p:sp>
      <p:sp>
        <p:nvSpPr>
          <p:cNvPr id="3" name="文本占位符 2"/>
          <p:cNvSpPr>
            <a:spLocks noGrp="1"/>
          </p:cNvSpPr>
          <p:nvPr>
            <p:ph idx="1"/>
          </p:nvPr>
        </p:nvSpPr>
        <p:spPr>
          <a:xfrm>
            <a:off x="768097" y="900453"/>
            <a:ext cx="7832833" cy="3806854"/>
          </a:xfrm>
        </p:spPr>
        <p:txBody>
          <a:bodyPr>
            <a:noAutofit/>
          </a:bodyPr>
          <a:lstStyle/>
          <a:p>
            <a:pPr algn="just">
              <a:lnSpc>
                <a:spcPct val="130000"/>
              </a:lnSpc>
            </a:pPr>
            <a:r>
              <a:rPr lang="zh-CN" altLang="en-US" sz="2400" dirty="0"/>
              <a:t>在网上购物系统中，“取消订单”用例是“检查订单状态”用例的扩展。</a:t>
            </a:r>
            <a:endParaRPr lang="en-US" altLang="zh-CN" sz="2400" dirty="0"/>
          </a:p>
          <a:p>
            <a:pPr algn="just">
              <a:lnSpc>
                <a:spcPct val="130000"/>
              </a:lnSpc>
            </a:pPr>
            <a:endParaRPr lang="en-US" altLang="zh-CN" sz="2400" dirty="0"/>
          </a:p>
          <a:p>
            <a:pPr marL="0" indent="0" algn="just">
              <a:lnSpc>
                <a:spcPct val="130000"/>
              </a:lnSpc>
              <a:buNone/>
            </a:pPr>
            <a:endParaRPr lang="en-US" altLang="zh-CN" sz="2400" dirty="0"/>
          </a:p>
          <a:p>
            <a:pPr marL="0" indent="0" algn="just">
              <a:lnSpc>
                <a:spcPct val="130000"/>
              </a:lnSpc>
              <a:buNone/>
            </a:pPr>
            <a:endParaRPr lang="en-US" altLang="zh-CN" sz="2400" dirty="0"/>
          </a:p>
          <a:p>
            <a:pPr algn="just">
              <a:lnSpc>
                <a:spcPct val="130000"/>
              </a:lnSpc>
            </a:pPr>
            <a:r>
              <a:rPr lang="zh-CN" altLang="en-US" sz="2400" dirty="0">
                <a:solidFill>
                  <a:srgbClr val="FF0000"/>
                </a:solidFill>
              </a:rPr>
              <a:t>注意箭头指向：</a:t>
            </a:r>
            <a:r>
              <a:rPr lang="zh-CN" altLang="en-US" sz="2400" dirty="0"/>
              <a:t>由“扩展”出来的“子”指向“父”。</a:t>
            </a:r>
          </a:p>
        </p:txBody>
      </p:sp>
      <p:sp>
        <p:nvSpPr>
          <p:cNvPr id="4" name="日期占位符 3"/>
          <p:cNvSpPr>
            <a:spLocks noGrp="1"/>
          </p:cNvSpPr>
          <p:nvPr>
            <p:ph type="dt" sz="half" idx="10"/>
          </p:nvPr>
        </p:nvSpPr>
        <p:spPr/>
        <p:txBody>
          <a:bodyPr/>
          <a:lstStyle/>
          <a:p>
            <a:fld id="{0F894DBE-4CC1-4748-A739-624BBDA0254C}"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124932" name="Picture 4" descr="扩展举例"/>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70048" y="2498443"/>
            <a:ext cx="3766337" cy="1056719"/>
          </a:xfrm>
          <a:prstGeom prst="rect">
            <a:avLst/>
          </a:prstGeom>
          <a:noFill/>
        </p:spPr>
      </p:pic>
    </p:spTree>
    <p:extLst>
      <p:ext uri="{BB962C8B-B14F-4D97-AF65-F5344CB8AC3E}">
        <p14:creationId xmlns:p14="http://schemas.microsoft.com/office/powerpoint/2010/main" val="306813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randombar(horizontal)">
                                      <p:cBhvr>
                                        <p:cTn id="12" dur="500"/>
                                        <p:tgtEl>
                                          <p:spTgt spid="12493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扩展举例</a:t>
            </a:r>
          </a:p>
        </p:txBody>
      </p:sp>
      <p:sp>
        <p:nvSpPr>
          <p:cNvPr id="3" name="文本占位符 2"/>
          <p:cNvSpPr>
            <a:spLocks noGrp="1"/>
          </p:cNvSpPr>
          <p:nvPr>
            <p:ph idx="1"/>
          </p:nvPr>
        </p:nvSpPr>
        <p:spPr/>
        <p:txBody>
          <a:bodyPr>
            <a:normAutofit/>
          </a:bodyPr>
          <a:lstStyle/>
          <a:p>
            <a:pPr algn="just">
              <a:lnSpc>
                <a:spcPct val="130000"/>
              </a:lnSpc>
            </a:pPr>
            <a:r>
              <a:rPr lang="zh-CN" altLang="en-US" sz="2400" dirty="0"/>
              <a:t>在网上购物系统中，有“商品结算”用例，但是系统中对不同的商品或顾客购买一定金额的商品会有优惠政策，因此系统中还有一个“商品优惠”用例，作为“商品结算”用例的扩展。</a:t>
            </a:r>
          </a:p>
        </p:txBody>
      </p:sp>
      <p:sp>
        <p:nvSpPr>
          <p:cNvPr id="5" name="日期占位符 4"/>
          <p:cNvSpPr>
            <a:spLocks noGrp="1"/>
          </p:cNvSpPr>
          <p:nvPr>
            <p:ph type="dt" sz="half" idx="10"/>
          </p:nvPr>
        </p:nvSpPr>
        <p:spPr/>
        <p:txBody>
          <a:bodyPr/>
          <a:lstStyle/>
          <a:p>
            <a:fld id="{1E81C425-6875-4FA2-A497-F789F9FE517B}"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4" name="图片 3"/>
          <p:cNvPicPr>
            <a:picLocks noChangeAspect="1"/>
          </p:cNvPicPr>
          <p:nvPr/>
        </p:nvPicPr>
        <p:blipFill>
          <a:blip r:embed="rId3" cstate="print">
            <a:clrChange>
              <a:clrFrom>
                <a:srgbClr val="FFFFFF"/>
              </a:clrFrom>
              <a:clrTo>
                <a:srgbClr val="FFFFFF">
                  <a:alpha val="0"/>
                </a:srgbClr>
              </a:clrTo>
            </a:clrChange>
          </a:blip>
          <a:stretch>
            <a:fillRect/>
          </a:stretch>
        </p:blipFill>
        <p:spPr>
          <a:xfrm>
            <a:off x="3657379" y="2417259"/>
            <a:ext cx="3414032" cy="253863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63373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ChangeArrowheads="1"/>
          </p:cNvSpPr>
          <p:nvPr/>
        </p:nvSpPr>
        <p:spPr bwMode="auto">
          <a:xfrm>
            <a:off x="1143001" y="-150041"/>
            <a:ext cx="184731" cy="300082"/>
          </a:xfrm>
          <a:prstGeom prst="rect">
            <a:avLst/>
          </a:prstGeom>
          <a:noFill/>
          <a:ln w="9525">
            <a:noFill/>
            <a:miter lim="800000"/>
            <a:headEnd/>
            <a:tailEnd/>
          </a:ln>
          <a:effectLst/>
        </p:spPr>
        <p:txBody>
          <a:bodyPr wrap="none" anchor="ctr">
            <a:spAutoFit/>
          </a:bodyPr>
          <a:lstStyle/>
          <a:p>
            <a:endParaRPr lang="zh-CN" altLang="en-US" sz="1350"/>
          </a:p>
        </p:txBody>
      </p:sp>
      <p:sp>
        <p:nvSpPr>
          <p:cNvPr id="9" name="标题 8"/>
          <p:cNvSpPr>
            <a:spLocks noGrp="1"/>
          </p:cNvSpPr>
          <p:nvPr>
            <p:ph type="title"/>
          </p:nvPr>
        </p:nvSpPr>
        <p:spPr/>
        <p:txBody>
          <a:bodyPr/>
          <a:lstStyle/>
          <a:p>
            <a:r>
              <a:rPr lang="zh-CN" altLang="en-US" dirty="0"/>
              <a:t>扩展练习</a:t>
            </a:r>
          </a:p>
        </p:txBody>
      </p:sp>
      <p:sp>
        <p:nvSpPr>
          <p:cNvPr id="3" name="文本占位符 2"/>
          <p:cNvSpPr>
            <a:spLocks noGrp="1"/>
          </p:cNvSpPr>
          <p:nvPr>
            <p:ph idx="1"/>
          </p:nvPr>
        </p:nvSpPr>
        <p:spPr>
          <a:xfrm>
            <a:off x="768097" y="925167"/>
            <a:ext cx="8090153" cy="3806854"/>
          </a:xfrm>
          <a:noFill/>
          <a:ln>
            <a:noFill/>
            <a:prstDash val="dash"/>
          </a:ln>
        </p:spPr>
        <p:txBody>
          <a:bodyPr>
            <a:normAutofit/>
          </a:bodyPr>
          <a:lstStyle/>
          <a:p>
            <a:pPr algn="just">
              <a:lnSpc>
                <a:spcPct val="120000"/>
              </a:lnSpc>
            </a:pPr>
            <a:r>
              <a:rPr lang="zh-CN" altLang="en-US" sz="2000" dirty="0">
                <a:solidFill>
                  <a:schemeClr val="tx2"/>
                </a:solidFill>
                <a:latin typeface="宋体" pitchFamily="2" charset="-122"/>
              </a:rPr>
              <a:t>在图书管理系统中，有一个基础用例</a:t>
            </a:r>
            <a:r>
              <a:rPr lang="zh-CN" altLang="en-US" sz="2000" dirty="0">
                <a:solidFill>
                  <a:schemeClr val="tx2"/>
                </a:solidFill>
                <a:latin typeface="Times New Roman"/>
              </a:rPr>
              <a:t>“</a:t>
            </a:r>
            <a:r>
              <a:rPr lang="zh-CN" altLang="en-US" sz="2000" dirty="0">
                <a:solidFill>
                  <a:schemeClr val="tx2"/>
                </a:solidFill>
                <a:latin typeface="宋体" pitchFamily="2" charset="-122"/>
              </a:rPr>
              <a:t>还书</a:t>
            </a:r>
            <a:r>
              <a:rPr lang="zh-CN" altLang="en-US" sz="2000" dirty="0">
                <a:solidFill>
                  <a:schemeClr val="tx2"/>
                </a:solidFill>
                <a:latin typeface="Times New Roman"/>
              </a:rPr>
              <a:t>”</a:t>
            </a:r>
            <a:r>
              <a:rPr lang="zh-CN" altLang="en-US" sz="2000" dirty="0">
                <a:solidFill>
                  <a:schemeClr val="tx2"/>
                </a:solidFill>
                <a:latin typeface="宋体" pitchFamily="2" charset="-122"/>
              </a:rPr>
              <a:t>，规定了一般情况下的还书流程。但经过查询后如果读者所借书籍超期，在还书的时候是要交纳罚金的，这时基础用例</a:t>
            </a:r>
            <a:r>
              <a:rPr lang="zh-CN" altLang="en-US" sz="2000" dirty="0">
                <a:solidFill>
                  <a:schemeClr val="tx2"/>
                </a:solidFill>
                <a:latin typeface="Times New Roman"/>
              </a:rPr>
              <a:t>“</a:t>
            </a:r>
            <a:r>
              <a:rPr lang="zh-CN" altLang="en-US" sz="2000" dirty="0">
                <a:solidFill>
                  <a:schemeClr val="tx2"/>
                </a:solidFill>
                <a:latin typeface="宋体" pitchFamily="2" charset="-122"/>
              </a:rPr>
              <a:t>还书</a:t>
            </a:r>
            <a:r>
              <a:rPr lang="zh-CN" altLang="en-US" sz="2000" dirty="0">
                <a:solidFill>
                  <a:schemeClr val="tx2"/>
                </a:solidFill>
                <a:latin typeface="Times New Roman"/>
              </a:rPr>
              <a:t>”</a:t>
            </a:r>
            <a:r>
              <a:rPr lang="zh-CN" altLang="en-US" sz="2000" dirty="0">
                <a:solidFill>
                  <a:schemeClr val="tx2"/>
                </a:solidFill>
                <a:latin typeface="宋体" pitchFamily="2" charset="-122"/>
              </a:rPr>
              <a:t>不能描述超期情况下的还书流程。如果修改基础用例，可能会增加基础用例的复杂性，因此在基础用例中添加扩展点，</a:t>
            </a:r>
            <a:r>
              <a:rPr lang="zh-CN" altLang="en-US" sz="2000" b="1" dirty="0">
                <a:solidFill>
                  <a:srgbClr val="FF0000"/>
                </a:solidFill>
                <a:latin typeface="宋体" pitchFamily="2" charset="-122"/>
              </a:rPr>
              <a:t>特定条件是超期</a:t>
            </a:r>
            <a:r>
              <a:rPr lang="zh-CN" altLang="en-US" sz="2000" dirty="0">
                <a:solidFill>
                  <a:schemeClr val="tx2"/>
                </a:solidFill>
                <a:latin typeface="宋体" pitchFamily="2" charset="-122"/>
              </a:rPr>
              <a:t>，如果满足特定条件，将执行</a:t>
            </a:r>
            <a:r>
              <a:rPr lang="zh-CN" altLang="en-US" sz="2000" dirty="0">
                <a:solidFill>
                  <a:schemeClr val="tx2"/>
                </a:solidFill>
                <a:latin typeface="Times New Roman"/>
              </a:rPr>
              <a:t>“</a:t>
            </a:r>
            <a:r>
              <a:rPr lang="zh-CN" altLang="en-US" sz="2000" dirty="0">
                <a:solidFill>
                  <a:schemeClr val="tx2"/>
                </a:solidFill>
                <a:latin typeface="宋体" pitchFamily="2" charset="-122"/>
              </a:rPr>
              <a:t>交纳罚金</a:t>
            </a:r>
            <a:r>
              <a:rPr lang="zh-CN" altLang="en-US" sz="2000" dirty="0">
                <a:solidFill>
                  <a:schemeClr val="tx2"/>
                </a:solidFill>
                <a:latin typeface="Times New Roman"/>
              </a:rPr>
              <a:t>”</a:t>
            </a:r>
            <a:r>
              <a:rPr lang="zh-CN" altLang="en-US" sz="2000" dirty="0">
                <a:solidFill>
                  <a:schemeClr val="tx2"/>
                </a:solidFill>
                <a:latin typeface="宋体" pitchFamily="2" charset="-122"/>
              </a:rPr>
              <a:t>这个扩展用例。请画出该用例图，并指明关系。</a:t>
            </a:r>
            <a:r>
              <a:rPr lang="zh-CN" altLang="en-US" sz="2000" dirty="0">
                <a:solidFill>
                  <a:schemeClr val="tx2"/>
                </a:solidFill>
              </a:rPr>
              <a:t> </a:t>
            </a:r>
          </a:p>
        </p:txBody>
      </p:sp>
      <p:sp>
        <p:nvSpPr>
          <p:cNvPr id="5" name="日期占位符 4"/>
          <p:cNvSpPr>
            <a:spLocks noGrp="1"/>
          </p:cNvSpPr>
          <p:nvPr>
            <p:ph type="dt" sz="half" idx="10"/>
          </p:nvPr>
        </p:nvSpPr>
        <p:spPr/>
        <p:txBody>
          <a:bodyPr/>
          <a:lstStyle/>
          <a:p>
            <a:fld id="{E87ADEC5-42A1-4372-B2F3-555914619B17}"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4" name="图片 3"/>
          <p:cNvPicPr>
            <a:picLocks noChangeAspect="1"/>
          </p:cNvPicPr>
          <p:nvPr/>
        </p:nvPicPr>
        <p:blipFill>
          <a:blip r:embed="rId3" cstate="print">
            <a:clrChange>
              <a:clrFrom>
                <a:srgbClr val="FFFFFF"/>
              </a:clrFrom>
              <a:clrTo>
                <a:srgbClr val="FFFFFF">
                  <a:alpha val="0"/>
                </a:srgbClr>
              </a:clrTo>
            </a:clrChange>
          </a:blip>
          <a:stretch>
            <a:fillRect/>
          </a:stretch>
        </p:blipFill>
        <p:spPr>
          <a:xfrm>
            <a:off x="3110095" y="3153699"/>
            <a:ext cx="3732380" cy="190506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54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详解：包含用例与扩展用例的区别</a:t>
            </a:r>
          </a:p>
        </p:txBody>
      </p:sp>
      <p:sp>
        <p:nvSpPr>
          <p:cNvPr id="2" name="文本占位符 1"/>
          <p:cNvSpPr>
            <a:spLocks noGrp="1"/>
          </p:cNvSpPr>
          <p:nvPr>
            <p:ph idx="1"/>
          </p:nvPr>
        </p:nvSpPr>
        <p:spPr/>
        <p:txBody>
          <a:bodyPr>
            <a:normAutofit/>
          </a:bodyPr>
          <a:lstStyle/>
          <a:p>
            <a:pPr marL="380619" indent="-342900">
              <a:lnSpc>
                <a:spcPct val="120000"/>
              </a:lnSpc>
              <a:spcBef>
                <a:spcPts val="900"/>
              </a:spcBef>
              <a:buFont typeface="+mj-lt"/>
              <a:buAutoNum type="arabicPeriod"/>
            </a:pPr>
            <a:r>
              <a:rPr lang="zh-CN" altLang="en-US" sz="2400" dirty="0"/>
              <a:t>相对于基础用例，扩展用例是可选的，而包含用例则不是。</a:t>
            </a:r>
          </a:p>
          <a:p>
            <a:pPr marL="380619" indent="-342900">
              <a:lnSpc>
                <a:spcPct val="120000"/>
              </a:lnSpc>
              <a:spcBef>
                <a:spcPts val="900"/>
              </a:spcBef>
              <a:buFont typeface="+mj-lt"/>
              <a:buAutoNum type="arabicPeriod"/>
            </a:pPr>
            <a:r>
              <a:rPr lang="zh-CN" altLang="en-US" sz="2400" dirty="0"/>
              <a:t>如果缺少扩展用例，基础用例还是完整的，而缺少包含用例，则基础用例就不完整了。</a:t>
            </a:r>
          </a:p>
          <a:p>
            <a:pPr marL="380619" indent="-342900">
              <a:lnSpc>
                <a:spcPct val="120000"/>
              </a:lnSpc>
              <a:spcBef>
                <a:spcPts val="900"/>
              </a:spcBef>
              <a:buFont typeface="+mj-lt"/>
              <a:buAutoNum type="arabicPeriod"/>
            </a:pPr>
            <a:r>
              <a:rPr lang="zh-CN" altLang="en-US" sz="2400" dirty="0"/>
              <a:t>扩展用例的执行需要满足某种条件，而包含用例不需要。</a:t>
            </a:r>
          </a:p>
          <a:p>
            <a:pPr marL="380619" indent="-342900">
              <a:lnSpc>
                <a:spcPct val="120000"/>
              </a:lnSpc>
              <a:spcBef>
                <a:spcPts val="900"/>
              </a:spcBef>
              <a:buFont typeface="+mj-lt"/>
              <a:buAutoNum type="arabicPeriod"/>
            </a:pPr>
            <a:r>
              <a:rPr lang="zh-CN" altLang="en-US" sz="2400" dirty="0"/>
              <a:t>扩展用例的执行会改变基础用例的行为，而包含用例不会。</a:t>
            </a:r>
          </a:p>
        </p:txBody>
      </p:sp>
      <p:sp>
        <p:nvSpPr>
          <p:cNvPr id="4" name="日期占位符 3"/>
          <p:cNvSpPr>
            <a:spLocks noGrp="1"/>
          </p:cNvSpPr>
          <p:nvPr>
            <p:ph type="dt" sz="half" idx="10"/>
          </p:nvPr>
        </p:nvSpPr>
        <p:spPr/>
        <p:txBody>
          <a:bodyPr/>
          <a:lstStyle/>
          <a:p>
            <a:fld id="{40AD7919-2626-4D7D-B013-592A268380B2}"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211181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用例图中的关系</a:t>
            </a:r>
          </a:p>
        </p:txBody>
      </p:sp>
      <p:sp>
        <p:nvSpPr>
          <p:cNvPr id="2" name="文本占位符 1"/>
          <p:cNvSpPr>
            <a:spLocks noGrp="1"/>
          </p:cNvSpPr>
          <p:nvPr>
            <p:ph idx="1"/>
          </p:nvPr>
        </p:nvSpPr>
        <p:spPr/>
        <p:txBody>
          <a:bodyPr>
            <a:normAutofit/>
          </a:bodyPr>
          <a:lstStyle/>
          <a:p>
            <a:pPr marL="468059" indent="-385763">
              <a:spcBef>
                <a:spcPts val="900"/>
              </a:spcBef>
              <a:buFont typeface="+mj-lt"/>
              <a:buAutoNum type="alphaUcPeriod" startAt="3"/>
            </a:pPr>
            <a:r>
              <a:rPr lang="zh-CN" altLang="en-US" sz="2400" dirty="0"/>
              <a:t>用例之间：</a:t>
            </a:r>
            <a:endParaRPr lang="en-US" altLang="zh-CN" sz="2400" dirty="0"/>
          </a:p>
          <a:p>
            <a:pPr marL="660083" lvl="1" indent="-385763">
              <a:lnSpc>
                <a:spcPct val="120000"/>
              </a:lnSpc>
              <a:spcBef>
                <a:spcPts val="900"/>
              </a:spcBef>
              <a:buFont typeface="+mj-lt"/>
              <a:buAutoNum type="romanUcPeriod" startAt="3"/>
            </a:pPr>
            <a:r>
              <a:rPr lang="zh-CN" altLang="zh-CN" dirty="0">
                <a:solidFill>
                  <a:srgbClr val="FF0000"/>
                </a:solidFill>
              </a:rPr>
              <a:t>泛化关系（Generalization）</a:t>
            </a:r>
            <a:endParaRPr lang="en-US" altLang="zh-CN" dirty="0">
              <a:solidFill>
                <a:srgbClr val="FF0000"/>
              </a:solidFill>
            </a:endParaRPr>
          </a:p>
          <a:p>
            <a:pPr marL="274320" lvl="1" indent="0">
              <a:lnSpc>
                <a:spcPct val="120000"/>
              </a:lnSpc>
              <a:spcBef>
                <a:spcPts val="900"/>
              </a:spcBef>
              <a:buNone/>
            </a:pPr>
            <a:r>
              <a:rPr lang="zh-CN" altLang="zh-CN" sz="2000" dirty="0"/>
              <a:t>一个用例可以被特别列举为一个或多个子用例，这被称为用例泛化</a:t>
            </a:r>
            <a:r>
              <a:rPr lang="zh-CN" altLang="en-US" sz="2000" dirty="0"/>
              <a:t>。</a:t>
            </a:r>
            <a:endParaRPr lang="zh-CN" altLang="zh-CN" sz="2000" dirty="0"/>
          </a:p>
        </p:txBody>
      </p:sp>
      <p:sp>
        <p:nvSpPr>
          <p:cNvPr id="4" name="日期占位符 3"/>
          <p:cNvSpPr>
            <a:spLocks noGrp="1"/>
          </p:cNvSpPr>
          <p:nvPr>
            <p:ph type="dt" sz="half" idx="10"/>
          </p:nvPr>
        </p:nvSpPr>
        <p:spPr/>
        <p:txBody>
          <a:bodyPr/>
          <a:lstStyle/>
          <a:p>
            <a:fld id="{BD09F617-5B35-4F20-98D7-AEA36BF84405}"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grpSp>
        <p:nvGrpSpPr>
          <p:cNvPr id="5" name="组合 4"/>
          <p:cNvGrpSpPr/>
          <p:nvPr/>
        </p:nvGrpSpPr>
        <p:grpSpPr>
          <a:xfrm>
            <a:off x="1420524" y="2795217"/>
            <a:ext cx="5867142" cy="1300751"/>
            <a:chOff x="252186" y="4020434"/>
            <a:chExt cx="5867400" cy="1205785"/>
          </a:xfrm>
        </p:grpSpPr>
        <p:pic>
          <p:nvPicPr>
            <p:cNvPr id="6" name="Picture 6"/>
            <p:cNvPicPr>
              <a:picLocks noChangeAspect="1" noChangeArrowheads="1"/>
            </p:cNvPicPr>
            <p:nvPr/>
          </p:nvPicPr>
          <p:blipFill>
            <a:blip r:embed="rId3" cstate="print"/>
            <a:srcRect/>
            <a:stretch>
              <a:fillRect/>
            </a:stretch>
          </p:blipFill>
          <p:spPr bwMode="auto">
            <a:xfrm>
              <a:off x="252186" y="4020434"/>
              <a:ext cx="5867400" cy="1062038"/>
            </a:xfrm>
            <a:prstGeom prst="rect">
              <a:avLst/>
            </a:prstGeom>
            <a:noFill/>
            <a:ln w="9525" algn="ctr">
              <a:noFill/>
              <a:miter lim="800000"/>
              <a:headEnd/>
              <a:tailEnd/>
            </a:ln>
            <a:effectLst/>
          </p:spPr>
        </p:pic>
        <p:sp>
          <p:nvSpPr>
            <p:cNvPr id="7" name="Text Box 10"/>
            <p:cNvSpPr txBox="1">
              <a:spLocks noChangeArrowheads="1"/>
            </p:cNvSpPr>
            <p:nvPr/>
          </p:nvSpPr>
          <p:spPr bwMode="auto">
            <a:xfrm>
              <a:off x="2667000" y="4957853"/>
              <a:ext cx="856043" cy="268366"/>
            </a:xfrm>
            <a:prstGeom prst="rect">
              <a:avLst/>
            </a:prstGeom>
            <a:noFill/>
            <a:ln w="9525" algn="ctr">
              <a:noFill/>
              <a:miter lim="800000"/>
              <a:headEnd/>
              <a:tailEnd/>
            </a:ln>
            <a:effectLst/>
          </p:spPr>
          <p:txBody>
            <a:bodyPr wrap="none" lIns="80963" tIns="40481" rIns="80963" bIns="40481">
              <a:spAutoFit/>
            </a:bodyPr>
            <a:lstStyle/>
            <a:p>
              <a:r>
                <a:rPr lang="zh-CN" altLang="en-US" sz="1350" dirty="0"/>
                <a:t>泛化关系</a:t>
              </a:r>
            </a:p>
          </p:txBody>
        </p:sp>
      </p:grpSp>
    </p:spTree>
    <p:extLst>
      <p:ext uri="{BB962C8B-B14F-4D97-AF65-F5344CB8AC3E}">
        <p14:creationId xmlns:p14="http://schemas.microsoft.com/office/powerpoint/2010/main" val="3014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详解：泛化</a:t>
            </a:r>
            <a:r>
              <a:rPr lang="en-US" altLang="zh-CN" dirty="0"/>
              <a:t>(</a:t>
            </a:r>
            <a:r>
              <a:rPr lang="en-US" altLang="zh-CN" cap="none" dirty="0"/>
              <a:t>Generalization</a:t>
            </a:r>
            <a:r>
              <a:rPr lang="en-US" altLang="zh-CN" dirty="0"/>
              <a:t>)</a:t>
            </a:r>
            <a:r>
              <a:rPr lang="zh-CN" altLang="en-US" dirty="0"/>
              <a:t>关系</a:t>
            </a:r>
          </a:p>
        </p:txBody>
      </p:sp>
      <p:sp>
        <p:nvSpPr>
          <p:cNvPr id="2" name="文本占位符 1"/>
          <p:cNvSpPr>
            <a:spLocks noGrp="1"/>
          </p:cNvSpPr>
          <p:nvPr>
            <p:ph idx="1"/>
          </p:nvPr>
        </p:nvSpPr>
        <p:spPr>
          <a:xfrm>
            <a:off x="768097" y="1017141"/>
            <a:ext cx="7832833" cy="3714879"/>
          </a:xfrm>
        </p:spPr>
        <p:txBody>
          <a:bodyPr>
            <a:normAutofit/>
          </a:bodyPr>
          <a:lstStyle/>
          <a:p>
            <a:pPr>
              <a:lnSpc>
                <a:spcPct val="130000"/>
              </a:lnSpc>
              <a:spcBef>
                <a:spcPts val="1800"/>
              </a:spcBef>
            </a:pPr>
            <a:r>
              <a:rPr lang="zh-CN" altLang="en-US" sz="2400" dirty="0"/>
              <a:t>当多个用例</a:t>
            </a:r>
            <a:r>
              <a:rPr lang="zh-CN" altLang="en-US" sz="2400" dirty="0">
                <a:solidFill>
                  <a:srgbClr val="FF0000"/>
                </a:solidFill>
              </a:rPr>
              <a:t>共同拥有一种类似的结构和行为</a:t>
            </a:r>
            <a:r>
              <a:rPr lang="zh-CN" altLang="en-US" sz="2400" dirty="0"/>
              <a:t>的时候，我们可以将它们的共性</a:t>
            </a:r>
            <a:r>
              <a:rPr lang="zh-CN" altLang="en-US" sz="2400" dirty="0">
                <a:solidFill>
                  <a:srgbClr val="FF0000"/>
                </a:solidFill>
              </a:rPr>
              <a:t>抽象成为父用例</a:t>
            </a:r>
            <a:r>
              <a:rPr lang="zh-CN" altLang="en-US" sz="2400" dirty="0"/>
              <a:t>，其他的用例作为泛化关系中的子用例。</a:t>
            </a:r>
            <a:endParaRPr lang="en-US" altLang="zh-CN" sz="2400" dirty="0"/>
          </a:p>
          <a:p>
            <a:pPr>
              <a:lnSpc>
                <a:spcPct val="130000"/>
              </a:lnSpc>
              <a:spcBef>
                <a:spcPts val="1800"/>
              </a:spcBef>
            </a:pPr>
            <a:r>
              <a:rPr lang="zh-CN" altLang="en-US" sz="2400" dirty="0"/>
              <a:t>泛化关系是对父用例具有一定的</a:t>
            </a:r>
            <a:r>
              <a:rPr lang="zh-CN" altLang="en-US" sz="2400" dirty="0">
                <a:solidFill>
                  <a:srgbClr val="FF0000"/>
                </a:solidFill>
              </a:rPr>
              <a:t>强依赖关系</a:t>
            </a:r>
            <a:r>
              <a:rPr lang="zh-CN" altLang="en-US" sz="2400" dirty="0"/>
              <a:t>，子用例表示父用例的特殊形式。</a:t>
            </a:r>
            <a:endParaRPr lang="en-US" altLang="zh-CN" sz="2400" dirty="0"/>
          </a:p>
        </p:txBody>
      </p:sp>
      <p:sp>
        <p:nvSpPr>
          <p:cNvPr id="4" name="日期占位符 3"/>
          <p:cNvSpPr>
            <a:spLocks noGrp="1"/>
          </p:cNvSpPr>
          <p:nvPr>
            <p:ph type="dt" sz="half" idx="10"/>
          </p:nvPr>
        </p:nvSpPr>
        <p:spPr/>
        <p:txBody>
          <a:bodyPr/>
          <a:lstStyle/>
          <a:p>
            <a:fld id="{15EC43FF-1CB8-4BD3-AD43-1CF1AF2D4D65}"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62652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泛化举例</a:t>
            </a:r>
          </a:p>
        </p:txBody>
      </p:sp>
      <p:sp>
        <p:nvSpPr>
          <p:cNvPr id="2" name="文本占位符 1"/>
          <p:cNvSpPr>
            <a:spLocks noGrp="1"/>
          </p:cNvSpPr>
          <p:nvPr>
            <p:ph idx="1"/>
          </p:nvPr>
        </p:nvSpPr>
        <p:spPr/>
        <p:txBody>
          <a:bodyPr>
            <a:noAutofit/>
          </a:bodyPr>
          <a:lstStyle/>
          <a:p>
            <a:pPr marL="342900" indent="-342900">
              <a:lnSpc>
                <a:spcPct val="130000"/>
              </a:lnSpc>
            </a:pPr>
            <a:r>
              <a:rPr lang="zh-CN" altLang="en-US" sz="2400" dirty="0"/>
              <a:t>在订票系统中，“订票” 是“电话订票” 和“网上订票” 的抽象。</a:t>
            </a:r>
            <a:endParaRPr lang="en-US" altLang="zh-CN" sz="2400" dirty="0"/>
          </a:p>
          <a:p>
            <a:pPr marL="342900" indent="-342900">
              <a:lnSpc>
                <a:spcPct val="130000"/>
              </a:lnSpc>
            </a:pPr>
            <a:endParaRPr lang="en-US" altLang="zh-CN" sz="2400" dirty="0"/>
          </a:p>
          <a:p>
            <a:pPr marL="342900" indent="-342900">
              <a:lnSpc>
                <a:spcPct val="130000"/>
              </a:lnSpc>
            </a:pPr>
            <a:endParaRPr lang="en-US" altLang="zh-CN" sz="2400" dirty="0"/>
          </a:p>
          <a:p>
            <a:pPr marL="342900" indent="-342900">
              <a:lnSpc>
                <a:spcPct val="130000"/>
              </a:lnSpc>
            </a:pPr>
            <a:endParaRPr lang="en-US" altLang="zh-CN" sz="2400" dirty="0"/>
          </a:p>
          <a:p>
            <a:pPr marL="342900" indent="-342900">
              <a:lnSpc>
                <a:spcPct val="130000"/>
              </a:lnSpc>
            </a:pPr>
            <a:r>
              <a:rPr lang="zh-CN" altLang="en-US" sz="2400" dirty="0">
                <a:solidFill>
                  <a:srgbClr val="FF0000"/>
                </a:solidFill>
              </a:rPr>
              <a:t>注意箭头指向：</a:t>
            </a:r>
            <a:r>
              <a:rPr lang="zh-CN" altLang="en-US" sz="2400" dirty="0"/>
              <a:t>由“子”指向“父”。 </a:t>
            </a:r>
          </a:p>
        </p:txBody>
      </p:sp>
      <p:sp>
        <p:nvSpPr>
          <p:cNvPr id="4" name="日期占位符 3"/>
          <p:cNvSpPr>
            <a:spLocks noGrp="1"/>
          </p:cNvSpPr>
          <p:nvPr>
            <p:ph type="dt" sz="half" idx="10"/>
          </p:nvPr>
        </p:nvSpPr>
        <p:spPr/>
        <p:txBody>
          <a:bodyPr/>
          <a:lstStyle/>
          <a:p>
            <a:fld id="{CA07957C-BAC2-4512-A334-338D28DBD6BC}"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pic>
        <p:nvPicPr>
          <p:cNvPr id="214020" name="Picture 4"/>
          <p:cNvPicPr>
            <a:picLocks noChangeAspect="1" noChangeArrowheads="1"/>
          </p:cNvPicPr>
          <p:nvPr/>
        </p:nvPicPr>
        <p:blipFill>
          <a:blip r:embed="rId2" cstate="print"/>
          <a:srcRect/>
          <a:stretch>
            <a:fillRect/>
          </a:stretch>
        </p:blipFill>
        <p:spPr bwMode="auto">
          <a:xfrm>
            <a:off x="2383703" y="1508387"/>
            <a:ext cx="5792043" cy="2640413"/>
          </a:xfrm>
          <a:prstGeom prst="rect">
            <a:avLst/>
          </a:prstGeom>
          <a:noFill/>
          <a:ln w="9525" algn="ctr">
            <a:noFill/>
            <a:miter lim="800000"/>
            <a:headEnd/>
            <a:tailEnd/>
          </a:ln>
          <a:effectLst/>
        </p:spPr>
      </p:pic>
    </p:spTree>
    <p:extLst>
      <p:ext uri="{BB962C8B-B14F-4D97-AF65-F5344CB8AC3E}">
        <p14:creationId xmlns:p14="http://schemas.microsoft.com/office/powerpoint/2010/main" val="78071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randombar(horizontal)">
                                      <p:cBhvr>
                                        <p:cTn id="12" dur="500"/>
                                        <p:tgtEl>
                                          <p:spTgt spid="21402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泛化举例</a:t>
            </a:r>
          </a:p>
        </p:txBody>
      </p:sp>
      <p:sp>
        <p:nvSpPr>
          <p:cNvPr id="2" name="文本占位符 1"/>
          <p:cNvSpPr>
            <a:spLocks noGrp="1"/>
          </p:cNvSpPr>
          <p:nvPr>
            <p:ph idx="1"/>
          </p:nvPr>
        </p:nvSpPr>
        <p:spPr/>
        <p:txBody>
          <a:bodyPr>
            <a:normAutofit/>
          </a:bodyPr>
          <a:lstStyle/>
          <a:p>
            <a:pPr marL="342900" indent="-342900">
              <a:lnSpc>
                <a:spcPct val="130000"/>
              </a:lnSpc>
            </a:pPr>
            <a:r>
              <a:rPr lang="zh-CN" altLang="en-US" sz="2400" dirty="0"/>
              <a:t>在投核保系统中，“核保”用例是“自动核保”和“人工核保”的抽象。 </a:t>
            </a:r>
          </a:p>
          <a:p>
            <a:pPr marL="342900" indent="-342900">
              <a:lnSpc>
                <a:spcPct val="130000"/>
              </a:lnSpc>
            </a:pPr>
            <a:endParaRPr lang="zh-CN" altLang="en-US" sz="2400" dirty="0"/>
          </a:p>
        </p:txBody>
      </p:sp>
      <p:sp>
        <p:nvSpPr>
          <p:cNvPr id="4" name="日期占位符 3"/>
          <p:cNvSpPr>
            <a:spLocks noGrp="1"/>
          </p:cNvSpPr>
          <p:nvPr>
            <p:ph type="dt" sz="half" idx="10"/>
          </p:nvPr>
        </p:nvSpPr>
        <p:spPr/>
        <p:txBody>
          <a:bodyPr/>
          <a:lstStyle/>
          <a:p>
            <a:fld id="{CD7D3DF0-E1FF-4D11-9D91-7450C8BF8589}"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5494" y="2043670"/>
            <a:ext cx="5683827"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6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泛化举例</a:t>
            </a:r>
          </a:p>
        </p:txBody>
      </p:sp>
      <p:sp>
        <p:nvSpPr>
          <p:cNvPr id="2" name="文本占位符 1"/>
          <p:cNvSpPr>
            <a:spLocks noGrp="1"/>
          </p:cNvSpPr>
          <p:nvPr>
            <p:ph idx="1"/>
          </p:nvPr>
        </p:nvSpPr>
        <p:spPr>
          <a:xfrm>
            <a:off x="768096" y="937543"/>
            <a:ext cx="7832833" cy="3806854"/>
          </a:xfrm>
        </p:spPr>
        <p:txBody>
          <a:bodyPr>
            <a:normAutofit/>
          </a:bodyPr>
          <a:lstStyle/>
          <a:p>
            <a:pPr marL="342900" indent="-342900">
              <a:lnSpc>
                <a:spcPct val="120000"/>
              </a:lnSpc>
            </a:pPr>
            <a:r>
              <a:rPr lang="zh-CN" altLang="en-US" sz="2400" dirty="0"/>
              <a:t>在系统验证模块中，识别用户用例有两个子用例“验证口令”和“视网膜扫描”。</a:t>
            </a:r>
            <a:endParaRPr lang="zh-CN" altLang="en-US" sz="3600" dirty="0"/>
          </a:p>
        </p:txBody>
      </p:sp>
      <p:sp>
        <p:nvSpPr>
          <p:cNvPr id="4" name="日期占位符 3"/>
          <p:cNvSpPr>
            <a:spLocks noGrp="1"/>
          </p:cNvSpPr>
          <p:nvPr>
            <p:ph type="dt" sz="half" idx="10"/>
          </p:nvPr>
        </p:nvSpPr>
        <p:spPr/>
        <p:txBody>
          <a:bodyPr/>
          <a:lstStyle/>
          <a:p>
            <a:fld id="{854A9DD0-4A1C-4C23-BF96-7C2A80442734}"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113668" name="Picture 4" descr="huanfa"/>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20665" y="1825004"/>
            <a:ext cx="4698206" cy="2700338"/>
          </a:xfrm>
          <a:prstGeom prst="rect">
            <a:avLst/>
          </a:prstGeom>
          <a:noFill/>
        </p:spPr>
      </p:pic>
    </p:spTree>
    <p:extLst>
      <p:ext uri="{BB962C8B-B14F-4D97-AF65-F5344CB8AC3E}">
        <p14:creationId xmlns:p14="http://schemas.microsoft.com/office/powerpoint/2010/main" val="25010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randombar(horizontal)">
                                      <p:cBhvr>
                                        <p:cTn id="12"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泛化练习</a:t>
            </a:r>
          </a:p>
        </p:txBody>
      </p:sp>
      <p:sp>
        <p:nvSpPr>
          <p:cNvPr id="5" name="文本占位符 4"/>
          <p:cNvSpPr>
            <a:spLocks noGrp="1"/>
          </p:cNvSpPr>
          <p:nvPr>
            <p:ph idx="1"/>
          </p:nvPr>
        </p:nvSpPr>
        <p:spPr/>
        <p:txBody>
          <a:bodyPr>
            <a:normAutofit/>
          </a:bodyPr>
          <a:lstStyle/>
          <a:p>
            <a:pPr marL="342900" indent="-342900">
              <a:lnSpc>
                <a:spcPct val="120000"/>
              </a:lnSpc>
            </a:pPr>
            <a:r>
              <a:rPr lang="zh-CN" altLang="en-US" sz="2400" dirty="0"/>
              <a:t>在图书管理系统中，用例“查找书籍”负责在图书馆的数据库中查找符合输入信息的书籍。该用例有两个子用例“精确查找”和“模糊查找”。 画出该用例图。</a:t>
            </a:r>
          </a:p>
        </p:txBody>
      </p:sp>
      <p:sp>
        <p:nvSpPr>
          <p:cNvPr id="4" name="日期占位符 3"/>
          <p:cNvSpPr>
            <a:spLocks noGrp="1"/>
          </p:cNvSpPr>
          <p:nvPr>
            <p:ph type="dt" sz="half" idx="10"/>
          </p:nvPr>
        </p:nvSpPr>
        <p:spPr/>
        <p:txBody>
          <a:bodyPr/>
          <a:lstStyle/>
          <a:p>
            <a:fld id="{9C928B17-0D7B-4005-BCE5-0DB6DC38DF70}"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114692" name="Rectangle 4"/>
          <p:cNvSpPr>
            <a:spLocks noChangeArrowheads="1"/>
          </p:cNvSpPr>
          <p:nvPr/>
        </p:nvSpPr>
        <p:spPr bwMode="auto">
          <a:xfrm>
            <a:off x="1143001" y="-150041"/>
            <a:ext cx="184731" cy="300082"/>
          </a:xfrm>
          <a:prstGeom prst="rect">
            <a:avLst/>
          </a:prstGeom>
          <a:noFill/>
          <a:ln w="9525">
            <a:noFill/>
            <a:miter lim="800000"/>
            <a:headEnd/>
            <a:tailEnd/>
          </a:ln>
          <a:effectLst/>
        </p:spPr>
        <p:txBody>
          <a:bodyPr wrap="none" anchor="ctr">
            <a:spAutoFit/>
          </a:bodyPr>
          <a:lstStyle/>
          <a:p>
            <a:endParaRPr lang="zh-CN" altLang="en-US" sz="1350"/>
          </a:p>
        </p:txBody>
      </p:sp>
      <p:pic>
        <p:nvPicPr>
          <p:cNvPr id="3" name="图片 2"/>
          <p:cNvPicPr>
            <a:picLocks noChangeAspect="1"/>
          </p:cNvPicPr>
          <p:nvPr/>
        </p:nvPicPr>
        <p:blipFill>
          <a:blip r:embed="rId3" cstate="print">
            <a:clrChange>
              <a:clrFrom>
                <a:srgbClr val="FFFFFF"/>
              </a:clrFrom>
              <a:clrTo>
                <a:srgbClr val="FFFFFF">
                  <a:alpha val="0"/>
                </a:srgbClr>
              </a:clrTo>
            </a:clrChange>
          </a:blip>
          <a:stretch>
            <a:fillRect/>
          </a:stretch>
        </p:blipFill>
        <p:spPr>
          <a:xfrm>
            <a:off x="2383703" y="2417571"/>
            <a:ext cx="4275758" cy="2102048"/>
          </a:xfrm>
          <a:prstGeom prst="rect">
            <a:avLst/>
          </a:prstGeom>
        </p:spPr>
      </p:pic>
    </p:spTree>
    <p:extLst>
      <p:ext uri="{BB962C8B-B14F-4D97-AF65-F5344CB8AC3E}">
        <p14:creationId xmlns:p14="http://schemas.microsoft.com/office/powerpoint/2010/main" val="196325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实验问题</a:t>
            </a:r>
          </a:p>
        </p:txBody>
      </p:sp>
      <p:sp>
        <p:nvSpPr>
          <p:cNvPr id="3" name="内容占位符 2"/>
          <p:cNvSpPr>
            <a:spLocks noGrp="1"/>
          </p:cNvSpPr>
          <p:nvPr>
            <p:ph idx="1"/>
          </p:nvPr>
        </p:nvSpPr>
        <p:spPr>
          <a:xfrm>
            <a:off x="768097" y="996593"/>
            <a:ext cx="7832833" cy="3735428"/>
          </a:xfrm>
        </p:spPr>
        <p:txBody>
          <a:bodyPr/>
          <a:lstStyle/>
          <a:p>
            <a:r>
              <a:rPr lang="zh-CN" altLang="en-US" dirty="0"/>
              <a:t>业务分析不够明确</a:t>
            </a:r>
            <a:endParaRPr lang="en-US" altLang="zh-CN" dirty="0"/>
          </a:p>
          <a:p>
            <a:pPr lvl="1"/>
            <a:r>
              <a:rPr lang="zh-CN" altLang="en-US" dirty="0"/>
              <a:t>功能不清</a:t>
            </a:r>
            <a:endParaRPr lang="en-US" altLang="zh-CN" dirty="0"/>
          </a:p>
          <a:p>
            <a:pPr lvl="1"/>
            <a:r>
              <a:rPr lang="zh-CN" altLang="en-US" dirty="0"/>
              <a:t>用户不完整</a:t>
            </a:r>
            <a:endParaRPr lang="en-US" altLang="zh-CN" dirty="0"/>
          </a:p>
          <a:p>
            <a:pPr lvl="1"/>
            <a:r>
              <a:rPr lang="zh-CN" altLang="en-US" dirty="0"/>
              <a:t>按页面结构列功能</a:t>
            </a:r>
            <a:endParaRPr lang="en-US" altLang="zh-CN" dirty="0"/>
          </a:p>
          <a:p>
            <a:pPr lvl="1"/>
            <a:r>
              <a:rPr lang="zh-CN" altLang="en-US" dirty="0"/>
              <a:t>业务流程描述不明确</a:t>
            </a:r>
            <a:endParaRPr lang="en-US" altLang="zh-CN" dirty="0"/>
          </a:p>
          <a:p>
            <a:pPr lvl="1"/>
            <a:r>
              <a:rPr lang="zh-CN" altLang="en-US" dirty="0"/>
              <a:t>数据分析少</a:t>
            </a:r>
          </a:p>
        </p:txBody>
      </p:sp>
      <p:sp>
        <p:nvSpPr>
          <p:cNvPr id="4" name="日期占位符 3"/>
          <p:cNvSpPr>
            <a:spLocks noGrp="1"/>
          </p:cNvSpPr>
          <p:nvPr>
            <p:ph type="dt" sz="half" idx="10"/>
          </p:nvPr>
        </p:nvSpPr>
        <p:spPr/>
        <p:txBody>
          <a:bodyPr/>
          <a:lstStyle/>
          <a:p>
            <a:fld id="{1F1D7B08-A86E-4CC1-B3E0-ABF738623846}"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a:t>
            </a:fld>
            <a:endParaRPr lang="zh-CN" altLang="en-US"/>
          </a:p>
        </p:txBody>
      </p:sp>
    </p:spTree>
    <p:extLst>
      <p:ext uri="{BB962C8B-B14F-4D97-AF65-F5344CB8AC3E}">
        <p14:creationId xmlns:p14="http://schemas.microsoft.com/office/powerpoint/2010/main" val="263443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用例图、参与者、用例、关系小结</a:t>
            </a:r>
          </a:p>
        </p:txBody>
      </p:sp>
      <p:sp>
        <p:nvSpPr>
          <p:cNvPr id="3" name="文本占位符 2"/>
          <p:cNvSpPr>
            <a:spLocks noGrp="1"/>
          </p:cNvSpPr>
          <p:nvPr>
            <p:ph idx="1"/>
          </p:nvPr>
        </p:nvSpPr>
        <p:spPr/>
        <p:txBody>
          <a:bodyPr>
            <a:normAutofit fontScale="47500" lnSpcReduction="20000"/>
          </a:bodyPr>
          <a:lstStyle/>
          <a:p>
            <a:pPr marL="82296" indent="0">
              <a:spcBef>
                <a:spcPts val="1800"/>
              </a:spcBef>
              <a:buNone/>
            </a:pPr>
            <a:r>
              <a:rPr lang="zh-CN" altLang="en-US" sz="4200" b="1" dirty="0"/>
              <a:t>参与者和用例间的关系：</a:t>
            </a:r>
          </a:p>
          <a:p>
            <a:pPr>
              <a:spcBef>
                <a:spcPts val="1800"/>
              </a:spcBef>
            </a:pPr>
            <a:r>
              <a:rPr lang="zh-CN" altLang="en-US" sz="4200" dirty="0"/>
              <a:t>关联关系</a:t>
            </a:r>
            <a:endParaRPr lang="en-US" altLang="zh-CN" sz="4200" b="1" dirty="0"/>
          </a:p>
          <a:p>
            <a:pPr marL="82296" indent="0">
              <a:spcBef>
                <a:spcPts val="1800"/>
              </a:spcBef>
              <a:buNone/>
            </a:pPr>
            <a:r>
              <a:rPr lang="zh-CN" altLang="en-US" sz="4200" b="1" dirty="0"/>
              <a:t>参与者之间的关系：</a:t>
            </a:r>
            <a:endParaRPr lang="en-US" altLang="zh-CN" sz="4200" b="1" dirty="0"/>
          </a:p>
          <a:p>
            <a:pPr>
              <a:spcBef>
                <a:spcPts val="1800"/>
              </a:spcBef>
            </a:pPr>
            <a:r>
              <a:rPr lang="zh-CN" altLang="en-US" sz="4200" dirty="0"/>
              <a:t>泛化关系</a:t>
            </a:r>
            <a:endParaRPr lang="en-US" altLang="zh-CN" sz="4200" dirty="0"/>
          </a:p>
          <a:p>
            <a:pPr marL="82296" indent="0">
              <a:spcBef>
                <a:spcPts val="1800"/>
              </a:spcBef>
              <a:buNone/>
            </a:pPr>
            <a:r>
              <a:rPr lang="zh-CN" altLang="en-US" sz="4200" b="1" dirty="0"/>
              <a:t>用例之间的三种关系：</a:t>
            </a:r>
            <a:endParaRPr lang="en-US" altLang="zh-CN" sz="4200" b="1" dirty="0"/>
          </a:p>
          <a:p>
            <a:pPr>
              <a:spcBef>
                <a:spcPts val="1800"/>
              </a:spcBef>
            </a:pPr>
            <a:r>
              <a:rPr lang="zh-CN" altLang="zh-CN" sz="4200" dirty="0"/>
              <a:t>包含关系（Include）</a:t>
            </a:r>
          </a:p>
          <a:p>
            <a:pPr>
              <a:spcBef>
                <a:spcPts val="450"/>
              </a:spcBef>
            </a:pPr>
            <a:r>
              <a:rPr lang="zh-CN" altLang="zh-CN" sz="4200" dirty="0"/>
              <a:t>扩展关系（Extend）</a:t>
            </a:r>
            <a:endParaRPr lang="en-US" altLang="zh-CN" sz="4200" dirty="0"/>
          </a:p>
          <a:p>
            <a:pPr>
              <a:spcBef>
                <a:spcPts val="450"/>
              </a:spcBef>
            </a:pPr>
            <a:r>
              <a:rPr lang="zh-CN" altLang="zh-CN" sz="4200" dirty="0"/>
              <a:t>泛化关系（Generalization）</a:t>
            </a:r>
            <a:endParaRPr lang="en-US" altLang="zh-CN" sz="4200" dirty="0"/>
          </a:p>
        </p:txBody>
      </p:sp>
      <p:sp>
        <p:nvSpPr>
          <p:cNvPr id="4" name="日期占位符 3"/>
          <p:cNvSpPr>
            <a:spLocks noGrp="1"/>
          </p:cNvSpPr>
          <p:nvPr>
            <p:ph type="dt" sz="half" idx="10"/>
          </p:nvPr>
        </p:nvSpPr>
        <p:spPr/>
        <p:txBody>
          <a:bodyPr/>
          <a:lstStyle/>
          <a:p>
            <a:fld id="{083FEBA8-2D65-47B1-8333-9E2AE44E5D65}"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728556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dirty="0">
                <a:latin typeface="+mj-ea"/>
              </a:rPr>
              <a:t>案例</a:t>
            </a:r>
            <a:r>
              <a:rPr lang="en-US" altLang="zh-CN" dirty="0">
                <a:latin typeface="+mj-ea"/>
              </a:rPr>
              <a:t>——</a:t>
            </a:r>
            <a:r>
              <a:rPr lang="zh-CN" altLang="en-US" dirty="0">
                <a:latin typeface="+mj-ea"/>
              </a:rPr>
              <a:t>图书销售系统用例图</a:t>
            </a:r>
            <a:endParaRPr lang="en-US" dirty="0">
              <a:latin typeface="+mj-ea"/>
            </a:endParaRPr>
          </a:p>
        </p:txBody>
      </p:sp>
      <p:sp>
        <p:nvSpPr>
          <p:cNvPr id="11" name="内容占位符 10"/>
          <p:cNvSpPr>
            <a:spLocks noGrp="1"/>
          </p:cNvSpPr>
          <p:nvPr>
            <p:ph idx="1"/>
          </p:nvPr>
        </p:nvSpPr>
        <p:spPr>
          <a:xfrm>
            <a:off x="768096" y="967412"/>
            <a:ext cx="3215180" cy="3479329"/>
          </a:xfrm>
        </p:spPr>
        <p:txBody>
          <a:bodyPr>
            <a:noAutofit/>
          </a:bodyPr>
          <a:lstStyle/>
          <a:p>
            <a:pPr marL="0" indent="0">
              <a:buNone/>
            </a:pPr>
            <a:r>
              <a:rPr lang="zh-CN" altLang="zh-CN" sz="2200" dirty="0"/>
              <a:t>操作者之间可以存在泛化关系，类似的参与者可以组成一个层级结构。</a:t>
            </a:r>
            <a:endParaRPr lang="en-US" altLang="zh-CN" sz="2200" dirty="0"/>
          </a:p>
          <a:p>
            <a:pPr marL="0" indent="0">
              <a:buNone/>
            </a:pPr>
            <a:r>
              <a:rPr lang="zh-CN" altLang="zh-CN" sz="2200" dirty="0"/>
              <a:t>在网上书店的例子中，会员是游客的泛化，游客有浏览图书的用例，而会员不仅包含游客的全部用例，还具有自己特有的购买图书用例，参见</a:t>
            </a:r>
            <a:r>
              <a:rPr lang="zh-CN" altLang="en-US" sz="2200" dirty="0"/>
              <a:t>右</a:t>
            </a:r>
            <a:r>
              <a:rPr lang="zh-CN" altLang="zh-CN" sz="2200" dirty="0"/>
              <a:t>图。</a:t>
            </a:r>
          </a:p>
        </p:txBody>
      </p:sp>
      <p:sp>
        <p:nvSpPr>
          <p:cNvPr id="5"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4"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9"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7"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0"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8"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2"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126" y="949694"/>
            <a:ext cx="5974915" cy="376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日期占位符 12"/>
          <p:cNvSpPr>
            <a:spLocks noGrp="1"/>
          </p:cNvSpPr>
          <p:nvPr>
            <p:ph type="dt" sz="half" idx="10"/>
          </p:nvPr>
        </p:nvSpPr>
        <p:spPr/>
        <p:txBody>
          <a:bodyPr/>
          <a:lstStyle/>
          <a:p>
            <a:fld id="{233A3D5F-94DA-4E1D-9C53-583B50C97A88}" type="datetime1">
              <a:rPr lang="zh-CN" altLang="en-US" smtClean="0"/>
              <a:t>2022/4/6</a:t>
            </a:fld>
            <a:endParaRPr lang="zh-CN" altLang="en-US" dirty="0"/>
          </a:p>
        </p:txBody>
      </p:sp>
      <p:sp>
        <p:nvSpPr>
          <p:cNvPr id="14" name="页脚占位符 13"/>
          <p:cNvSpPr>
            <a:spLocks noGrp="1"/>
          </p:cNvSpPr>
          <p:nvPr>
            <p:ph type="ftr" sz="quarter" idx="11"/>
          </p:nvPr>
        </p:nvSpPr>
        <p:spPr/>
        <p:txBody>
          <a:bodyPr/>
          <a:lstStyle/>
          <a:p>
            <a:r>
              <a:rPr lang="zh-CN" altLang="en-US"/>
              <a:t>软件工程</a:t>
            </a:r>
            <a:endParaRPr lang="zh-CN" altLang="en-US" dirty="0"/>
          </a:p>
        </p:txBody>
      </p:sp>
      <p:sp>
        <p:nvSpPr>
          <p:cNvPr id="15" name="灯片编号占位符 14"/>
          <p:cNvSpPr>
            <a:spLocks noGrp="1"/>
          </p:cNvSpPr>
          <p:nvPr>
            <p:ph type="sldNum" sz="quarter" idx="12"/>
          </p:nvPr>
        </p:nvSpPr>
        <p:spPr/>
        <p:txBody>
          <a:bodyPr/>
          <a:lstStyle/>
          <a:p>
            <a:fld id="{F528F39D-B5E5-4CA7-906C-979D5A62978D}" type="slidenum">
              <a:rPr lang="zh-CN" altLang="en-US" smtClean="0"/>
              <a:pPr/>
              <a:t>31</a:t>
            </a:fld>
            <a:endParaRPr lang="zh-CN" altLang="en-US"/>
          </a:p>
        </p:txBody>
      </p:sp>
    </p:spTree>
    <p:extLst>
      <p:ext uri="{BB962C8B-B14F-4D97-AF65-F5344CB8AC3E}">
        <p14:creationId xmlns:p14="http://schemas.microsoft.com/office/powerpoint/2010/main" val="314532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案例</a:t>
            </a:r>
            <a:r>
              <a:rPr lang="en-US" altLang="zh-CN" dirty="0"/>
              <a:t>——</a:t>
            </a:r>
            <a:r>
              <a:rPr lang="zh-CN" altLang="en-US" dirty="0"/>
              <a:t>网上购物系统用例图</a:t>
            </a:r>
          </a:p>
        </p:txBody>
      </p:sp>
      <p:sp>
        <p:nvSpPr>
          <p:cNvPr id="4" name="文本占位符 3"/>
          <p:cNvSpPr>
            <a:spLocks noGrp="1"/>
          </p:cNvSpPr>
          <p:nvPr>
            <p:ph idx="1"/>
          </p:nvPr>
        </p:nvSpPr>
        <p:spPr>
          <a:xfrm>
            <a:off x="439387" y="828912"/>
            <a:ext cx="8442614" cy="3867483"/>
          </a:xfrm>
        </p:spPr>
        <p:txBody>
          <a:bodyPr>
            <a:noAutofit/>
          </a:bodyPr>
          <a:lstStyle/>
          <a:p>
            <a:pPr marL="342900" indent="-342900">
              <a:lnSpc>
                <a:spcPct val="100000"/>
              </a:lnSpc>
              <a:spcBef>
                <a:spcPts val="600"/>
              </a:spcBef>
            </a:pPr>
            <a:r>
              <a:rPr lang="zh-CN" altLang="en-US" sz="1900" dirty="0"/>
              <a:t>案例分析：（联系自己淘宝的过程）</a:t>
            </a:r>
            <a:endParaRPr lang="en-US" altLang="zh-CN" sz="1900" dirty="0"/>
          </a:p>
          <a:p>
            <a:pPr marL="342900" indent="-342900">
              <a:lnSpc>
                <a:spcPct val="100000"/>
              </a:lnSpc>
              <a:spcBef>
                <a:spcPts val="600"/>
              </a:spcBef>
            </a:pPr>
            <a:r>
              <a:rPr lang="zh-CN" altLang="en-US" sz="1900" dirty="0"/>
              <a:t>用户通过网址访问网上购物系统，进入系统后，用户根据分类目录浏览商品名称、规格、单价、图片等信息，直至浏览某个商品的详细技术指标。浏览过程中，用户可以随时将商品放入购物车，系统可显示购物车内已选购的商品、单价、数量及价格，用户还可以随时删去购物车内尚未结账的商品。</a:t>
            </a:r>
            <a:endParaRPr lang="en-US" altLang="zh-CN" sz="1900" dirty="0"/>
          </a:p>
          <a:p>
            <a:pPr marL="342900" indent="-342900">
              <a:lnSpc>
                <a:spcPct val="100000"/>
              </a:lnSpc>
              <a:spcBef>
                <a:spcPts val="600"/>
              </a:spcBef>
            </a:pPr>
            <a:r>
              <a:rPr lang="zh-CN" altLang="en-US" sz="1900" dirty="0"/>
              <a:t>当客户选好商品后，可以结账，此时系统首先要求用户注册</a:t>
            </a:r>
            <a:r>
              <a:rPr lang="en-US" altLang="zh-CN" sz="1900" dirty="0"/>
              <a:t>/</a:t>
            </a:r>
            <a:r>
              <a:rPr lang="zh-CN" altLang="en-US" sz="1900" dirty="0"/>
              <a:t>登录，然后根据购物车中的商品生成订单，同时选择支付方式，填写派送信息，如送货地址、送货时间段等，此时可提交订单，系统返回用户一个订单号。系统提供网上在线支付和货到付款两种支付方式。在线支付由专门的网上支付系统实现，需填写相关账户的账号、密码等，并扣款，显示付款成功或失败。货到付款由送货员收取。用户还可以通过订单号查询订单的当前状态，如已提交未付款、已发货、已付款等，并允许取消尚未发货的订单。</a:t>
            </a:r>
            <a:endParaRPr lang="en-US" altLang="zh-CN" sz="19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
        <p:nvSpPr>
          <p:cNvPr id="8" name="日期占位符 7"/>
          <p:cNvSpPr>
            <a:spLocks noGrp="1"/>
          </p:cNvSpPr>
          <p:nvPr>
            <p:ph type="dt" sz="half" idx="10"/>
          </p:nvPr>
        </p:nvSpPr>
        <p:spPr/>
        <p:txBody>
          <a:bodyPr/>
          <a:lstStyle/>
          <a:p>
            <a:fld id="{2AD437FD-52A0-4905-AA88-C184C8093EB8}" type="datetime1">
              <a:rPr lang="zh-CN" altLang="en-US" smtClean="0"/>
              <a:t>2022/4/6</a:t>
            </a:fld>
            <a:endParaRPr lang="zh-CN" altLang="en-US" dirty="0"/>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72095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案例</a:t>
            </a:r>
            <a:r>
              <a:rPr lang="en-US" altLang="zh-CN" dirty="0"/>
              <a:t>——</a:t>
            </a:r>
            <a:r>
              <a:rPr lang="zh-CN" altLang="en-US" dirty="0"/>
              <a:t>网上购物系统用例图</a:t>
            </a:r>
          </a:p>
        </p:txBody>
      </p:sp>
      <p:sp>
        <p:nvSpPr>
          <p:cNvPr id="4" name="文本占位符 3"/>
          <p:cNvSpPr>
            <a:spLocks noGrp="1"/>
          </p:cNvSpPr>
          <p:nvPr>
            <p:ph idx="1"/>
          </p:nvPr>
        </p:nvSpPr>
        <p:spPr/>
        <p:txBody>
          <a:bodyPr>
            <a:normAutofit/>
          </a:bodyPr>
          <a:lstStyle/>
          <a:p>
            <a:pPr marL="285750" indent="-285750">
              <a:lnSpc>
                <a:spcPct val="120000"/>
              </a:lnSpc>
              <a:spcBef>
                <a:spcPts val="900"/>
              </a:spcBef>
            </a:pPr>
            <a:r>
              <a:rPr lang="zh-CN" altLang="en-US" sz="2400" dirty="0"/>
              <a:t>案例分析：（联系自己淘宝的过程）</a:t>
            </a:r>
            <a:endParaRPr lang="en-US" altLang="zh-CN" sz="2400" dirty="0"/>
          </a:p>
          <a:p>
            <a:pPr marL="285750" indent="-285750">
              <a:lnSpc>
                <a:spcPct val="120000"/>
              </a:lnSpc>
              <a:spcBef>
                <a:spcPts val="900"/>
              </a:spcBef>
            </a:pPr>
            <a:r>
              <a:rPr lang="zh-CN" altLang="en-US" sz="2400" dirty="0"/>
              <a:t>系统业务员将用户提交的订单交由物流系统或快递公司，向用户发货，物流系统或快递公司送达商品后对未付款的客户收款，并将用户签收单返回给系统业务员，系统业务员负责更新订单的状态，以便跟踪和了解订单的执行情况。</a:t>
            </a:r>
          </a:p>
          <a:p>
            <a:pPr marL="285750" indent="-285750">
              <a:lnSpc>
                <a:spcPct val="120000"/>
              </a:lnSpc>
              <a:spcBef>
                <a:spcPts val="900"/>
              </a:spcBef>
            </a:pP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8" name="日期占位符 7"/>
          <p:cNvSpPr>
            <a:spLocks noGrp="1"/>
          </p:cNvSpPr>
          <p:nvPr>
            <p:ph type="dt" sz="half" idx="10"/>
          </p:nvPr>
        </p:nvSpPr>
        <p:spPr/>
        <p:txBody>
          <a:bodyPr/>
          <a:lstStyle/>
          <a:p>
            <a:fld id="{1F84FA1A-14E1-4582-B331-C9CEE056E1BB}" type="datetime1">
              <a:rPr lang="zh-CN" altLang="en-US" smtClean="0"/>
              <a:t>2022/4/6</a:t>
            </a:fld>
            <a:endParaRPr lang="zh-CN" altLang="en-US" dirty="0"/>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9057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约定</a:t>
            </a:r>
          </a:p>
        </p:txBody>
      </p:sp>
      <p:sp>
        <p:nvSpPr>
          <p:cNvPr id="4" name="文本占位符 3"/>
          <p:cNvSpPr>
            <a:spLocks noGrp="1"/>
          </p:cNvSpPr>
          <p:nvPr>
            <p:ph idx="1"/>
          </p:nvPr>
        </p:nvSpPr>
        <p:spPr>
          <a:xfrm>
            <a:off x="768097" y="865792"/>
            <a:ext cx="7960267" cy="3806854"/>
          </a:xfrm>
        </p:spPr>
        <p:txBody>
          <a:bodyPr>
            <a:noAutofit/>
          </a:bodyPr>
          <a:lstStyle/>
          <a:p>
            <a:pPr marL="342900" indent="-342900">
              <a:lnSpc>
                <a:spcPct val="100000"/>
              </a:lnSpc>
              <a:spcBef>
                <a:spcPts val="900"/>
              </a:spcBef>
            </a:pPr>
            <a:r>
              <a:rPr lang="zh-CN" altLang="en-US" sz="2200" dirty="0"/>
              <a:t>用户所订商品不存在缺货的情况；</a:t>
            </a:r>
            <a:endParaRPr lang="en-US" altLang="zh-CN" sz="2200" dirty="0"/>
          </a:p>
          <a:p>
            <a:pPr marL="342900" indent="-342900">
              <a:lnSpc>
                <a:spcPct val="100000"/>
              </a:lnSpc>
              <a:spcBef>
                <a:spcPts val="900"/>
              </a:spcBef>
            </a:pPr>
            <a:r>
              <a:rPr lang="zh-CN" altLang="en-US" sz="2200" dirty="0"/>
              <a:t>物流系统或快递公司向用户送货、收款，向系统业务员返回客户签收单不属于本案例的功能；</a:t>
            </a:r>
            <a:endParaRPr lang="en-US" altLang="zh-CN" sz="2200" dirty="0"/>
          </a:p>
          <a:p>
            <a:pPr marL="342900" indent="-342900">
              <a:lnSpc>
                <a:spcPct val="100000"/>
              </a:lnSpc>
              <a:spcBef>
                <a:spcPts val="900"/>
              </a:spcBef>
            </a:pPr>
            <a:r>
              <a:rPr lang="zh-CN" altLang="en-US" sz="2200" dirty="0"/>
              <a:t>不能取消已发货的订单；</a:t>
            </a:r>
            <a:endParaRPr lang="en-US" altLang="zh-CN" sz="2200" dirty="0"/>
          </a:p>
          <a:p>
            <a:pPr marL="342900" indent="-342900">
              <a:lnSpc>
                <a:spcPct val="100000"/>
              </a:lnSpc>
              <a:spcBef>
                <a:spcPts val="900"/>
              </a:spcBef>
            </a:pPr>
            <a:r>
              <a:rPr lang="zh-CN" altLang="en-US" sz="2200" dirty="0"/>
              <a:t>不包括对商品信息和客户信息的创建和维护；</a:t>
            </a:r>
            <a:endParaRPr lang="en-US" altLang="zh-CN" sz="2200" dirty="0"/>
          </a:p>
          <a:p>
            <a:pPr marL="342900" indent="-342900">
              <a:lnSpc>
                <a:spcPct val="100000"/>
              </a:lnSpc>
              <a:spcBef>
                <a:spcPts val="900"/>
              </a:spcBef>
            </a:pPr>
            <a:r>
              <a:rPr lang="zh-CN" altLang="en-US" sz="2200" dirty="0"/>
              <a:t>不考虑用户拒收的情况；</a:t>
            </a:r>
            <a:endParaRPr lang="en-US" altLang="zh-CN" sz="2200" dirty="0"/>
          </a:p>
          <a:p>
            <a:pPr marL="342900" indent="-342900">
              <a:lnSpc>
                <a:spcPct val="100000"/>
              </a:lnSpc>
              <a:spcBef>
                <a:spcPts val="900"/>
              </a:spcBef>
            </a:pPr>
            <a:r>
              <a:rPr lang="zh-CN" altLang="en-US" sz="2200" dirty="0"/>
              <a:t>系统业务员不能取消客户的订单；</a:t>
            </a:r>
            <a:endParaRPr lang="en-US" altLang="zh-CN" sz="2200" dirty="0"/>
          </a:p>
          <a:p>
            <a:pPr marL="342900" indent="-342900">
              <a:lnSpc>
                <a:spcPct val="100000"/>
              </a:lnSpc>
              <a:spcBef>
                <a:spcPts val="900"/>
              </a:spcBef>
            </a:pPr>
            <a:r>
              <a:rPr lang="zh-CN" altLang="en-US" sz="2200" dirty="0"/>
              <a:t>当用户提交订单后，选择网上支付操作时才由系统链接相关的网上支付系统实现真正的支付。</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7" name="日期占位符 6"/>
          <p:cNvSpPr>
            <a:spLocks noGrp="1"/>
          </p:cNvSpPr>
          <p:nvPr>
            <p:ph type="dt" sz="half" idx="10"/>
          </p:nvPr>
        </p:nvSpPr>
        <p:spPr/>
        <p:txBody>
          <a:bodyPr/>
          <a:lstStyle/>
          <a:p>
            <a:fld id="{13FB3ECA-E9DA-4F64-8EF0-A490E82FDC33}" type="datetime1">
              <a:rPr lang="zh-CN" altLang="en-US" smtClean="0"/>
              <a:t>2022/4/6</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8606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识别执行者</a:t>
            </a:r>
          </a:p>
        </p:txBody>
      </p:sp>
      <p:sp>
        <p:nvSpPr>
          <p:cNvPr id="4" name="文本占位符 3"/>
          <p:cNvSpPr>
            <a:spLocks noGrp="1"/>
          </p:cNvSpPr>
          <p:nvPr>
            <p:ph idx="1"/>
          </p:nvPr>
        </p:nvSpPr>
        <p:spPr>
          <a:xfrm>
            <a:off x="768097" y="1068779"/>
            <a:ext cx="7832833" cy="3051959"/>
          </a:xfrm>
        </p:spPr>
        <p:txBody>
          <a:bodyPr>
            <a:normAutofit/>
          </a:bodyPr>
          <a:lstStyle/>
          <a:p>
            <a:pPr marL="342900" indent="-342900">
              <a:lnSpc>
                <a:spcPct val="100000"/>
              </a:lnSpc>
              <a:spcBef>
                <a:spcPts val="1350"/>
              </a:spcBef>
              <a:buFont typeface="+mj-lt"/>
              <a:buAutoNum type="arabicPeriod"/>
            </a:pPr>
            <a:r>
              <a:rPr lang="zh-CN" altLang="en-US" sz="2400" dirty="0"/>
              <a:t>用户：使用该系统购物的人。</a:t>
            </a:r>
            <a:endParaRPr lang="en-US" altLang="zh-CN" sz="2400" dirty="0"/>
          </a:p>
          <a:p>
            <a:pPr marL="342900" indent="-342900">
              <a:lnSpc>
                <a:spcPct val="100000"/>
              </a:lnSpc>
              <a:spcBef>
                <a:spcPts val="1350"/>
              </a:spcBef>
              <a:buFont typeface="+mj-lt"/>
              <a:buAutoNum type="arabicPeriod"/>
            </a:pPr>
            <a:r>
              <a:rPr lang="zh-CN" altLang="en-US" sz="2400" dirty="0"/>
              <a:t>系统业务员：完成订单状态更新的人。</a:t>
            </a:r>
            <a:endParaRPr lang="en-US" altLang="zh-CN" sz="2400" dirty="0"/>
          </a:p>
          <a:p>
            <a:pPr marL="342900" indent="-342900">
              <a:lnSpc>
                <a:spcPct val="100000"/>
              </a:lnSpc>
              <a:spcBef>
                <a:spcPts val="1350"/>
              </a:spcBef>
              <a:buFont typeface="+mj-lt"/>
              <a:buAutoNum type="arabicPeriod"/>
            </a:pPr>
            <a:r>
              <a:rPr lang="zh-CN" altLang="en-US" sz="2400" dirty="0"/>
              <a:t>网上支付系统：实现网上在线支付的软件系统。</a:t>
            </a:r>
            <a:endParaRPr lang="en-US" altLang="zh-CN" sz="2400" dirty="0"/>
          </a:p>
          <a:p>
            <a:pPr marL="342900" indent="-342900">
              <a:lnSpc>
                <a:spcPct val="100000"/>
              </a:lnSpc>
              <a:spcBef>
                <a:spcPts val="1350"/>
              </a:spcBef>
              <a:buFont typeface="+mj-lt"/>
              <a:buAutoNum type="arabicPeriod"/>
            </a:pPr>
            <a:r>
              <a:rPr lang="zh-CN" altLang="en-US" sz="2400" dirty="0"/>
              <a:t>用户信息管理系统：创建和维护用户信息的软件系统。</a:t>
            </a:r>
            <a:endParaRPr lang="en-US" altLang="zh-CN" sz="2400" dirty="0"/>
          </a:p>
          <a:p>
            <a:pPr marL="342900" indent="-342900">
              <a:lnSpc>
                <a:spcPct val="100000"/>
              </a:lnSpc>
              <a:spcBef>
                <a:spcPts val="1350"/>
              </a:spcBef>
              <a:buFont typeface="+mj-lt"/>
              <a:buAutoNum type="arabicPeriod"/>
            </a:pPr>
            <a:r>
              <a:rPr lang="zh-CN" altLang="en-US" sz="2400" dirty="0"/>
              <a:t>商品信息管理系统：创建和维护商品信息的软件系统。</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7" name="日期占位符 6"/>
          <p:cNvSpPr>
            <a:spLocks noGrp="1"/>
          </p:cNvSpPr>
          <p:nvPr>
            <p:ph type="dt" sz="half" idx="10"/>
          </p:nvPr>
        </p:nvSpPr>
        <p:spPr/>
        <p:txBody>
          <a:bodyPr/>
          <a:lstStyle/>
          <a:p>
            <a:fld id="{4266B5D7-9F32-43D0-9D64-0F9C5712FADF}" type="datetime1">
              <a:rPr lang="zh-CN" altLang="en-US" smtClean="0"/>
              <a:t>2022/4/6</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4658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识别用例一</a:t>
            </a:r>
          </a:p>
        </p:txBody>
      </p:sp>
      <p:sp>
        <p:nvSpPr>
          <p:cNvPr id="4" name="文本占位符 3"/>
          <p:cNvSpPr>
            <a:spLocks noGrp="1"/>
          </p:cNvSpPr>
          <p:nvPr>
            <p:ph idx="1"/>
          </p:nvPr>
        </p:nvSpPr>
        <p:spPr>
          <a:xfrm>
            <a:off x="791847" y="971417"/>
            <a:ext cx="7832833" cy="3458079"/>
          </a:xfrm>
        </p:spPr>
        <p:txBody>
          <a:bodyPr>
            <a:noAutofit/>
          </a:bodyPr>
          <a:lstStyle/>
          <a:p>
            <a:pPr marL="457200" indent="-457200">
              <a:lnSpc>
                <a:spcPct val="120000"/>
              </a:lnSpc>
              <a:spcBef>
                <a:spcPts val="600"/>
              </a:spcBef>
            </a:pPr>
            <a:r>
              <a:rPr lang="zh-CN" altLang="en-US" sz="2400" dirty="0"/>
              <a:t>用户的操作包括在购物车中添加商品、删除商品、显示购物车内的商品，合并为一个</a:t>
            </a:r>
            <a:r>
              <a:rPr lang="zh-CN" altLang="en-US" sz="2400" dirty="0">
                <a:solidFill>
                  <a:srgbClr val="FF0000"/>
                </a:solidFill>
              </a:rPr>
              <a:t>购物车管理用例</a:t>
            </a:r>
            <a:r>
              <a:rPr lang="zh-CN" altLang="en-US" sz="2400" dirty="0"/>
              <a:t>。</a:t>
            </a:r>
            <a:endParaRPr lang="en-US" altLang="zh-CN" sz="2400" dirty="0"/>
          </a:p>
          <a:p>
            <a:pPr marL="457200" indent="-457200">
              <a:lnSpc>
                <a:spcPct val="120000"/>
              </a:lnSpc>
              <a:spcBef>
                <a:spcPts val="600"/>
              </a:spcBef>
            </a:pPr>
            <a:r>
              <a:rPr lang="zh-CN" altLang="en-US" sz="2400" dirty="0"/>
              <a:t>商品信息浏览分为不同的详细程度和分级分类目录，将整个商品信息浏览作为一个</a:t>
            </a:r>
            <a:r>
              <a:rPr lang="zh-CN" altLang="en-US" sz="2400" dirty="0">
                <a:solidFill>
                  <a:srgbClr val="FF0000"/>
                </a:solidFill>
              </a:rPr>
              <a:t>商品信息浏览用例</a:t>
            </a:r>
            <a:r>
              <a:rPr lang="zh-CN" altLang="en-US" sz="2400" dirty="0"/>
              <a:t>。</a:t>
            </a:r>
            <a:endParaRPr lang="en-US" altLang="zh-CN" sz="2400" dirty="0"/>
          </a:p>
          <a:p>
            <a:pPr marL="457200" indent="-457200">
              <a:lnSpc>
                <a:spcPct val="120000"/>
              </a:lnSpc>
              <a:spcBef>
                <a:spcPts val="600"/>
              </a:spcBef>
            </a:pPr>
            <a:r>
              <a:rPr lang="zh-CN" altLang="en-US" sz="2400" dirty="0"/>
              <a:t>网上在线订购是网上购物系统的一个主要功能，在选购商品时需要浏览商品信息和购物车管理，因此</a:t>
            </a:r>
            <a:r>
              <a:rPr lang="zh-CN" altLang="en-US" sz="2400" dirty="0">
                <a:solidFill>
                  <a:srgbClr val="FF0000"/>
                </a:solidFill>
              </a:rPr>
              <a:t>网上在线订购用例包含前面两个用例</a:t>
            </a:r>
            <a:r>
              <a:rPr lang="zh-CN" altLang="en-US" sz="2400" dirty="0"/>
              <a:t>。</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7" name="日期占位符 6"/>
          <p:cNvSpPr>
            <a:spLocks noGrp="1"/>
          </p:cNvSpPr>
          <p:nvPr>
            <p:ph type="dt" sz="half" idx="10"/>
          </p:nvPr>
        </p:nvSpPr>
        <p:spPr/>
        <p:txBody>
          <a:bodyPr/>
          <a:lstStyle/>
          <a:p>
            <a:fld id="{6A4E23F2-C0D6-4CD7-8112-F77173B3B9CA}" type="datetime1">
              <a:rPr lang="zh-CN" altLang="en-US" smtClean="0"/>
              <a:t>2022/4/6</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607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识别用例二</a:t>
            </a:r>
          </a:p>
        </p:txBody>
      </p:sp>
      <p:sp>
        <p:nvSpPr>
          <p:cNvPr id="4" name="文本占位符 3"/>
          <p:cNvSpPr>
            <a:spLocks noGrp="1"/>
          </p:cNvSpPr>
          <p:nvPr>
            <p:ph idx="1"/>
          </p:nvPr>
        </p:nvSpPr>
        <p:spPr>
          <a:xfrm>
            <a:off x="827473" y="1092530"/>
            <a:ext cx="7832833" cy="2897580"/>
          </a:xfrm>
        </p:spPr>
        <p:txBody>
          <a:bodyPr>
            <a:noAutofit/>
          </a:bodyPr>
          <a:lstStyle/>
          <a:p>
            <a:pPr marL="457200" indent="-457200">
              <a:lnSpc>
                <a:spcPct val="120000"/>
              </a:lnSpc>
              <a:spcBef>
                <a:spcPts val="600"/>
              </a:spcBef>
            </a:pPr>
            <a:r>
              <a:rPr lang="zh-CN" altLang="en-US" sz="2400" dirty="0"/>
              <a:t>支付用例包含在线支付和货到付款两个用例，而货到付款用例不用实现，因此只有一个</a:t>
            </a:r>
            <a:r>
              <a:rPr lang="zh-CN" altLang="en-US" sz="2400" dirty="0">
                <a:solidFill>
                  <a:srgbClr val="FF0000"/>
                </a:solidFill>
              </a:rPr>
              <a:t>在线支付用例</a:t>
            </a:r>
            <a:r>
              <a:rPr lang="zh-CN" altLang="en-US" sz="2400" dirty="0"/>
              <a:t>。</a:t>
            </a:r>
            <a:endParaRPr lang="en-US" altLang="zh-CN" sz="2400" dirty="0"/>
          </a:p>
          <a:p>
            <a:pPr marL="457200" indent="-457200">
              <a:lnSpc>
                <a:spcPct val="120000"/>
              </a:lnSpc>
              <a:spcBef>
                <a:spcPts val="600"/>
              </a:spcBef>
            </a:pPr>
            <a:r>
              <a:rPr lang="zh-CN" altLang="en-US" sz="2400" dirty="0"/>
              <a:t>订单管理包括订单查询、订单状态更新、取消订单功能，合并为一个</a:t>
            </a:r>
            <a:r>
              <a:rPr lang="zh-CN" altLang="en-US" sz="2400" dirty="0">
                <a:solidFill>
                  <a:srgbClr val="FF0000"/>
                </a:solidFill>
              </a:rPr>
              <a:t>订单管理用例</a:t>
            </a:r>
            <a:r>
              <a:rPr lang="zh-CN" altLang="en-US" sz="2400" dirty="0"/>
              <a:t>。</a:t>
            </a:r>
            <a:endParaRPr lang="en-US" altLang="zh-CN" sz="2400" dirty="0"/>
          </a:p>
          <a:p>
            <a:pPr marL="457200" indent="-457200">
              <a:lnSpc>
                <a:spcPct val="120000"/>
              </a:lnSpc>
              <a:spcBef>
                <a:spcPts val="600"/>
              </a:spcBef>
            </a:pPr>
            <a:r>
              <a:rPr lang="zh-CN" altLang="en-US" sz="2400" dirty="0">
                <a:solidFill>
                  <a:srgbClr val="FF0000"/>
                </a:solidFill>
              </a:rPr>
              <a:t>注册、登录</a:t>
            </a:r>
            <a:r>
              <a:rPr lang="zh-CN" altLang="en-US" sz="2400" dirty="0"/>
              <a:t>被多个用例引用，将其作为独立用例。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2" name="日期占位符 1"/>
          <p:cNvSpPr>
            <a:spLocks noGrp="1"/>
          </p:cNvSpPr>
          <p:nvPr>
            <p:ph type="dt" sz="half" idx="10"/>
          </p:nvPr>
        </p:nvSpPr>
        <p:spPr/>
        <p:txBody>
          <a:bodyPr/>
          <a:lstStyle/>
          <a:p>
            <a:fld id="{4138D8B4-3E62-4296-A392-5BB20389FFAC}"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2264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网上购物系统用例图</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pic>
        <p:nvPicPr>
          <p:cNvPr id="4" name="图片 3"/>
          <p:cNvPicPr>
            <a:picLocks noChangeAspect="1"/>
          </p:cNvPicPr>
          <p:nvPr/>
        </p:nvPicPr>
        <p:blipFill>
          <a:blip r:embed="rId3"/>
          <a:stretch>
            <a:fillRect/>
          </a:stretch>
        </p:blipFill>
        <p:spPr>
          <a:xfrm>
            <a:off x="1223549" y="627220"/>
            <a:ext cx="6696902" cy="4452584"/>
          </a:xfrm>
          <a:prstGeom prst="rect">
            <a:avLst/>
          </a:prstGeom>
        </p:spPr>
        <p:style>
          <a:lnRef idx="2">
            <a:schemeClr val="accent1"/>
          </a:lnRef>
          <a:fillRef idx="1">
            <a:schemeClr val="lt1"/>
          </a:fillRef>
          <a:effectRef idx="0">
            <a:schemeClr val="accent1"/>
          </a:effectRef>
          <a:fontRef idx="minor">
            <a:schemeClr val="dk1"/>
          </a:fontRef>
        </p:style>
      </p:pic>
      <p:sp>
        <p:nvSpPr>
          <p:cNvPr id="7" name="日期占位符 6"/>
          <p:cNvSpPr>
            <a:spLocks noGrp="1"/>
          </p:cNvSpPr>
          <p:nvPr>
            <p:ph type="dt" sz="half" idx="10"/>
          </p:nvPr>
        </p:nvSpPr>
        <p:spPr/>
        <p:txBody>
          <a:bodyPr/>
          <a:lstStyle/>
          <a:p>
            <a:fld id="{7BC43EEF-8C99-4AA7-908B-BA6B8C503C36}" type="datetime1">
              <a:rPr lang="zh-CN" altLang="en-US" smtClean="0"/>
              <a:t>2022/4/6</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975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图11"/>
          <p:cNvPicPr>
            <a:picLocks noChangeAspect="1" noChangeArrowheads="1"/>
          </p:cNvPicPr>
          <p:nvPr/>
        </p:nvPicPr>
        <p:blipFill>
          <a:blip r:embed="rId3"/>
          <a:srcRect/>
          <a:stretch>
            <a:fillRect/>
          </a:stretch>
        </p:blipFill>
        <p:spPr bwMode="auto">
          <a:xfrm>
            <a:off x="99575" y="1711237"/>
            <a:ext cx="8942614" cy="1756357"/>
          </a:xfrm>
          <a:prstGeom prst="rect">
            <a:avLst/>
          </a:prstGeom>
          <a:noFill/>
        </p:spPr>
      </p:pic>
      <p:sp>
        <p:nvSpPr>
          <p:cNvPr id="6" name="标题 5"/>
          <p:cNvSpPr>
            <a:spLocks noGrp="1"/>
          </p:cNvSpPr>
          <p:nvPr>
            <p:ph type="title"/>
          </p:nvPr>
        </p:nvSpPr>
        <p:spPr/>
        <p:txBody>
          <a:bodyPr/>
          <a:lstStyle/>
          <a:p>
            <a:r>
              <a:rPr lang="zh-CN" altLang="en-US" dirty="0"/>
              <a:t>从业务需求到系统需求</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
        <p:nvSpPr>
          <p:cNvPr id="2" name="日期占位符 1"/>
          <p:cNvSpPr>
            <a:spLocks noGrp="1"/>
          </p:cNvSpPr>
          <p:nvPr>
            <p:ph type="dt" sz="half" idx="10"/>
          </p:nvPr>
        </p:nvSpPr>
        <p:spPr/>
        <p:txBody>
          <a:bodyPr/>
          <a:lstStyle/>
          <a:p>
            <a:fld id="{7EE7FE69-5988-465A-9701-63B48AE886C6}"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0146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如何建立用例模型</a:t>
            </a:r>
          </a:p>
        </p:txBody>
      </p:sp>
      <p:sp>
        <p:nvSpPr>
          <p:cNvPr id="4" name="文本占位符 3"/>
          <p:cNvSpPr>
            <a:spLocks noGrp="1"/>
          </p:cNvSpPr>
          <p:nvPr>
            <p:ph idx="1"/>
          </p:nvPr>
        </p:nvSpPr>
        <p:spPr>
          <a:xfrm>
            <a:off x="768097" y="925167"/>
            <a:ext cx="8090153" cy="3806854"/>
          </a:xfrm>
        </p:spPr>
        <p:txBody>
          <a:bodyPr>
            <a:normAutofit/>
          </a:bodyPr>
          <a:lstStyle/>
          <a:p>
            <a:r>
              <a:rPr lang="zh-CN" altLang="en-US" sz="2000" dirty="0"/>
              <a:t>在</a:t>
            </a:r>
            <a:r>
              <a:rPr lang="en-US" altLang="zh-CN" sz="2000" dirty="0"/>
              <a:t>UML</a:t>
            </a:r>
            <a:r>
              <a:rPr lang="zh-CN" altLang="en-US" sz="2000" dirty="0"/>
              <a:t>中，一个用例模型由若干个用例图描述。建立用例模型的过程就是对系统进行功能需求分析的过程。</a:t>
            </a:r>
          </a:p>
        </p:txBody>
      </p:sp>
      <p:sp>
        <p:nvSpPr>
          <p:cNvPr id="5" name="日期占位符 4"/>
          <p:cNvSpPr>
            <a:spLocks noGrp="1"/>
          </p:cNvSpPr>
          <p:nvPr>
            <p:ph type="dt" sz="half" idx="10"/>
          </p:nvPr>
        </p:nvSpPr>
        <p:spPr/>
        <p:txBody>
          <a:bodyPr/>
          <a:lstStyle/>
          <a:p>
            <a:fld id="{3837159B-12FF-4191-B562-64CEF90C5FD9}"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23" name="矩形"/>
          <p:cNvSpPr/>
          <p:nvPr/>
        </p:nvSpPr>
        <p:spPr>
          <a:xfrm>
            <a:off x="1128059" y="2176031"/>
            <a:ext cx="6789614" cy="3428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矩形"/>
          <p:cNvSpPr/>
          <p:nvPr/>
        </p:nvSpPr>
        <p:spPr>
          <a:xfrm>
            <a:off x="768095" y="2992435"/>
            <a:ext cx="7366007"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平行四边形"/>
          <p:cNvSpPr/>
          <p:nvPr/>
        </p:nvSpPr>
        <p:spPr>
          <a:xfrm>
            <a:off x="278978" y="2286075"/>
            <a:ext cx="2093447"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定义系统</a:t>
            </a:r>
          </a:p>
        </p:txBody>
      </p:sp>
      <p:sp>
        <p:nvSpPr>
          <p:cNvPr id="26" name="平行四边形"/>
          <p:cNvSpPr/>
          <p:nvPr/>
        </p:nvSpPr>
        <p:spPr>
          <a:xfrm>
            <a:off x="2192437" y="2286412"/>
            <a:ext cx="1941803" cy="625983"/>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确定执行者和用例</a:t>
            </a:r>
          </a:p>
        </p:txBody>
      </p:sp>
      <p:sp>
        <p:nvSpPr>
          <p:cNvPr id="27" name="平行四边形"/>
          <p:cNvSpPr/>
          <p:nvPr/>
        </p:nvSpPr>
        <p:spPr>
          <a:xfrm>
            <a:off x="4042452" y="2272385"/>
            <a:ext cx="2094726"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描述执行者和用例关系</a:t>
            </a:r>
          </a:p>
        </p:txBody>
      </p:sp>
      <p:grpSp>
        <p:nvGrpSpPr>
          <p:cNvPr id="28" name="组合"/>
          <p:cNvGrpSpPr/>
          <p:nvPr/>
        </p:nvGrpSpPr>
        <p:grpSpPr>
          <a:xfrm>
            <a:off x="5964846" y="1929670"/>
            <a:ext cx="3025929" cy="1046777"/>
            <a:chOff x="7482902" y="2717778"/>
            <a:chExt cx="3213139" cy="1707191"/>
          </a:xfrm>
          <a:solidFill>
            <a:schemeClr val="accent1"/>
          </a:solidFill>
        </p:grpSpPr>
        <p:sp>
          <p:nvSpPr>
            <p:cNvPr id="29" name="平行四边形"/>
            <p:cNvSpPr/>
            <p:nvPr/>
          </p:nvSpPr>
          <p:spPr>
            <a:xfrm>
              <a:off x="7482902" y="3293664"/>
              <a:ext cx="2222968" cy="1020919"/>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确认模型</a:t>
              </a:r>
            </a:p>
          </p:txBody>
        </p:sp>
        <p:sp>
          <p:nvSpPr>
            <p:cNvPr id="30" name="等腰三角形"/>
            <p:cNvSpPr/>
            <p:nvPr/>
          </p:nvSpPr>
          <p:spPr>
            <a:xfrm rot="19800000">
              <a:off x="8715698" y="2717778"/>
              <a:ext cx="1980343" cy="17071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1" name="连接线条"/>
          <p:cNvCxnSpPr/>
          <p:nvPr/>
        </p:nvCxnSpPr>
        <p:spPr>
          <a:xfrm>
            <a:off x="1757673" y="1899072"/>
            <a:ext cx="0" cy="279828"/>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连接线条"/>
          <p:cNvCxnSpPr/>
          <p:nvPr/>
        </p:nvCxnSpPr>
        <p:spPr>
          <a:xfrm>
            <a:off x="5187938" y="1932446"/>
            <a:ext cx="0" cy="277874"/>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连接线条"/>
          <p:cNvCxnSpPr/>
          <p:nvPr/>
        </p:nvCxnSpPr>
        <p:spPr>
          <a:xfrm>
            <a:off x="2577750"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连接线条"/>
          <p:cNvCxnSpPr/>
          <p:nvPr/>
        </p:nvCxnSpPr>
        <p:spPr>
          <a:xfrm>
            <a:off x="6670748"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文本"/>
          <p:cNvSpPr/>
          <p:nvPr/>
        </p:nvSpPr>
        <p:spPr>
          <a:xfrm>
            <a:off x="3698955" y="1131261"/>
            <a:ext cx="3248894" cy="757130"/>
          </a:xfrm>
          <a:prstGeom prst="rect">
            <a:avLst/>
          </a:prstGeom>
          <a:solidFill>
            <a:schemeClr val="bg1">
              <a:lumMod val="95000"/>
            </a:schemeClr>
          </a:solidFill>
          <a:ln>
            <a:solidFill>
              <a:schemeClr val="tx1"/>
            </a:solidFill>
            <a:prstDash val="dash"/>
          </a:ln>
        </p:spPr>
        <p:txBody>
          <a:bodyPr wrap="square" rtlCol="0" anchor="b">
            <a:spAutoFit/>
          </a:bodyPr>
          <a:lstStyle/>
          <a:p>
            <a:pPr>
              <a:lnSpc>
                <a:spcPct val="120000"/>
              </a:lnSpc>
            </a:pPr>
            <a:r>
              <a:rPr lang="zh-CN" altLang="en-US" spc="113" dirty="0">
                <a:solidFill>
                  <a:schemeClr val="tx1">
                    <a:lumMod val="95000"/>
                    <a:lumOff val="5000"/>
                  </a:schemeClr>
                </a:solidFill>
                <a:latin typeface="+mj-ea"/>
                <a:ea typeface="+mj-ea"/>
              </a:rPr>
              <a:t>各模型元素之间有：关联、使用、扩展及泛化等关系。</a:t>
            </a:r>
          </a:p>
        </p:txBody>
      </p:sp>
      <p:sp>
        <p:nvSpPr>
          <p:cNvPr id="36" name="文本"/>
          <p:cNvSpPr/>
          <p:nvPr/>
        </p:nvSpPr>
        <p:spPr>
          <a:xfrm>
            <a:off x="695239" y="1127111"/>
            <a:ext cx="2224967" cy="757130"/>
          </a:xfrm>
          <a:prstGeom prst="rect">
            <a:avLst/>
          </a:prstGeom>
          <a:solidFill>
            <a:schemeClr val="bg1">
              <a:lumMod val="95000"/>
            </a:schemeClr>
          </a:solidFill>
          <a:ln>
            <a:solidFill>
              <a:schemeClr val="tx1"/>
            </a:solidFill>
            <a:prstDash val="dash"/>
          </a:ln>
        </p:spPr>
        <p:txBody>
          <a:bodyPr wrap="square" rtlCol="0" anchor="b">
            <a:spAutoFit/>
          </a:bodyPr>
          <a:lstStyle/>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确定系统范围</a:t>
            </a:r>
            <a:endParaRPr lang="en-US" altLang="zh-CN" spc="113" dirty="0">
              <a:solidFill>
                <a:schemeClr val="tx1">
                  <a:lumMod val="95000"/>
                  <a:lumOff val="5000"/>
                </a:schemeClr>
              </a:solidFill>
              <a:latin typeface="+mj-ea"/>
              <a:ea typeface="+mj-ea"/>
            </a:endParaRPr>
          </a:p>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分析系统功能</a:t>
            </a:r>
          </a:p>
        </p:txBody>
      </p:sp>
      <p:sp>
        <p:nvSpPr>
          <p:cNvPr id="37" name="文本"/>
          <p:cNvSpPr/>
          <p:nvPr/>
        </p:nvSpPr>
        <p:spPr>
          <a:xfrm>
            <a:off x="639765" y="3241478"/>
            <a:ext cx="4143635" cy="1421928"/>
          </a:xfrm>
          <a:prstGeom prst="rect">
            <a:avLst/>
          </a:prstGeom>
          <a:solidFill>
            <a:schemeClr val="bg1">
              <a:lumMod val="95000"/>
            </a:schemeClr>
          </a:solidFill>
          <a:ln>
            <a:solidFill>
              <a:schemeClr val="tx1"/>
            </a:solidFill>
            <a:prstDash val="dash"/>
          </a:ln>
        </p:spPr>
        <p:txBody>
          <a:bodyPr wrap="square" rtlCol="0" anchor="t">
            <a:spAutoFit/>
          </a:bodyPr>
          <a:lstStyle/>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执行者通常是使用系统功能的外部用户或系统。</a:t>
            </a:r>
          </a:p>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用例是一个子系统或系统的一个独立、完整功能。</a:t>
            </a:r>
          </a:p>
        </p:txBody>
      </p:sp>
      <p:sp>
        <p:nvSpPr>
          <p:cNvPr id="38" name="文本"/>
          <p:cNvSpPr/>
          <p:nvPr/>
        </p:nvSpPr>
        <p:spPr>
          <a:xfrm>
            <a:off x="5262546" y="3241478"/>
            <a:ext cx="3284601" cy="1089529"/>
          </a:xfrm>
          <a:prstGeom prst="rect">
            <a:avLst/>
          </a:prstGeom>
          <a:solidFill>
            <a:schemeClr val="bg1">
              <a:lumMod val="95000"/>
            </a:schemeClr>
          </a:solidFill>
          <a:ln>
            <a:solidFill>
              <a:schemeClr val="tx1"/>
            </a:solidFill>
            <a:prstDash val="dash"/>
          </a:ln>
        </p:spPr>
        <p:txBody>
          <a:bodyPr wrap="square" rtlCol="0" anchor="t">
            <a:spAutoFit/>
          </a:bodyPr>
          <a:lstStyle/>
          <a:p>
            <a:pPr>
              <a:lnSpc>
                <a:spcPct val="120000"/>
              </a:lnSpc>
            </a:pPr>
            <a:r>
              <a:rPr lang="zh-CN" altLang="en-US" spc="113" dirty="0">
                <a:solidFill>
                  <a:schemeClr val="tx1">
                    <a:lumMod val="95000"/>
                    <a:lumOff val="5000"/>
                  </a:schemeClr>
                </a:solidFill>
                <a:latin typeface="+mj-ea"/>
                <a:ea typeface="+mj-ea"/>
              </a:rPr>
              <a:t>确认用例模型与用户需求的一致性，通常由用户与开发者共同完成。</a:t>
            </a:r>
          </a:p>
        </p:txBody>
      </p:sp>
    </p:spTree>
    <p:extLst>
      <p:ext uri="{BB962C8B-B14F-4D97-AF65-F5344CB8AC3E}">
        <p14:creationId xmlns:p14="http://schemas.microsoft.com/office/powerpoint/2010/main" val="15276707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14:presetBounceEnd="20000">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14:bounceEnd="20000">
                                          <p:cBhvr additive="base">
                                            <p:cTn id="21" dur="500" fill="hold"/>
                                            <p:tgtEl>
                                              <p:spTgt spid="25"/>
                                            </p:tgtEl>
                                            <p:attrNameLst>
                                              <p:attrName>ppt_x</p:attrName>
                                            </p:attrNameLst>
                                          </p:cBhvr>
                                          <p:tavLst>
                                            <p:tav tm="0">
                                              <p:val>
                                                <p:strVal val="0-#ppt_w/2"/>
                                              </p:val>
                                            </p:tav>
                                            <p:tav tm="100000">
                                              <p:val>
                                                <p:strVal val="#ppt_x"/>
                                              </p:val>
                                            </p:tav>
                                          </p:tavLst>
                                        </p:anim>
                                        <p:anim calcmode="lin" valueType="num" p14:bounceEnd="20000">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14:presetBounceEnd="20000">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14:bounceEnd="20000">
                                          <p:cBhvr additive="base">
                                            <p:cTn id="37"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14:presetBounceEnd="20000">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14:bounceEnd="20000">
                                          <p:cBhvr additive="base">
                                            <p:cTn id="53" dur="500" fill="hold"/>
                                            <p:tgtEl>
                                              <p:spTgt spid="27"/>
                                            </p:tgtEl>
                                            <p:attrNameLst>
                                              <p:attrName>ppt_x</p:attrName>
                                            </p:attrNameLst>
                                          </p:cBhvr>
                                          <p:tavLst>
                                            <p:tav tm="0">
                                              <p:val>
                                                <p:strVal val="0-#ppt_w/2"/>
                                              </p:val>
                                            </p:tav>
                                            <p:tav tm="100000">
                                              <p:val>
                                                <p:strVal val="#ppt_x"/>
                                              </p:val>
                                            </p:tav>
                                          </p:tavLst>
                                        </p:anim>
                                        <p:anim calcmode="lin" valueType="num" p14:bounceEnd="20000">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14:presetBounceEnd="20000">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14:bounceEnd="20000">
                                          <p:cBhvr additive="base">
                                            <p:cTn id="69"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0-#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0-#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3"/>
          <p:cNvPicPr>
            <a:picLocks noChangeAspect="1" noChangeArrowheads="1"/>
          </p:cNvPicPr>
          <p:nvPr/>
        </p:nvPicPr>
        <p:blipFill>
          <a:blip r:embed="rId3" cstate="print"/>
          <a:srcRect/>
          <a:stretch>
            <a:fillRect/>
          </a:stretch>
        </p:blipFill>
        <p:spPr bwMode="auto">
          <a:xfrm>
            <a:off x="917369" y="1321755"/>
            <a:ext cx="3644504" cy="2351484"/>
          </a:xfrm>
          <a:prstGeom prst="rect">
            <a:avLst/>
          </a:prstGeom>
          <a:noFill/>
          <a:ln w="9525">
            <a:noFill/>
            <a:miter lim="800000"/>
            <a:headEnd/>
            <a:tailEnd/>
          </a:ln>
          <a:effectLst/>
        </p:spPr>
      </p:pic>
      <p:pic>
        <p:nvPicPr>
          <p:cNvPr id="287748" name="Picture 4"/>
          <p:cNvPicPr>
            <a:picLocks noChangeAspect="1" noChangeArrowheads="1"/>
          </p:cNvPicPr>
          <p:nvPr/>
        </p:nvPicPr>
        <p:blipFill>
          <a:blip r:embed="rId4" cstate="print"/>
          <a:srcRect/>
          <a:stretch>
            <a:fillRect/>
          </a:stretch>
        </p:blipFill>
        <p:spPr bwMode="auto">
          <a:xfrm>
            <a:off x="4299981" y="1232457"/>
            <a:ext cx="3914775" cy="2333625"/>
          </a:xfrm>
          <a:prstGeom prst="rect">
            <a:avLst/>
          </a:prstGeom>
          <a:noFill/>
          <a:ln w="9525">
            <a:noFill/>
            <a:miter lim="800000"/>
            <a:headEnd/>
            <a:tailEnd/>
          </a:ln>
          <a:effectLst/>
        </p:spPr>
      </p:pic>
      <p:sp>
        <p:nvSpPr>
          <p:cNvPr id="287749" name="Text Box 5"/>
          <p:cNvSpPr txBox="1">
            <a:spLocks noChangeArrowheads="1"/>
          </p:cNvSpPr>
          <p:nvPr/>
        </p:nvSpPr>
        <p:spPr bwMode="auto">
          <a:xfrm>
            <a:off x="2024111" y="3673239"/>
            <a:ext cx="1728788" cy="369332"/>
          </a:xfrm>
          <a:prstGeom prst="rect">
            <a:avLst/>
          </a:prstGeom>
          <a:noFill/>
          <a:ln w="9525">
            <a:noFill/>
            <a:miter lim="800000"/>
            <a:headEnd/>
            <a:tailEnd/>
          </a:ln>
          <a:effectLst/>
        </p:spPr>
        <p:txBody>
          <a:bodyPr>
            <a:spAutoFit/>
          </a:bodyPr>
          <a:lstStyle/>
          <a:p>
            <a:pPr algn="ctr" eaLnBrk="0" hangingPunct="0">
              <a:spcBef>
                <a:spcPct val="50000"/>
              </a:spcBef>
            </a:pPr>
            <a:r>
              <a:rPr lang="zh-CN" altLang="en-US" b="1" dirty="0">
                <a:latin typeface="Arial" pitchFamily="34" charset="0"/>
              </a:rPr>
              <a:t>用户观点</a:t>
            </a:r>
          </a:p>
        </p:txBody>
      </p:sp>
      <p:sp>
        <p:nvSpPr>
          <p:cNvPr id="287750" name="Text Box 6"/>
          <p:cNvSpPr txBox="1">
            <a:spLocks noChangeArrowheads="1"/>
          </p:cNvSpPr>
          <p:nvPr/>
        </p:nvSpPr>
        <p:spPr bwMode="auto">
          <a:xfrm>
            <a:off x="5287151" y="3712628"/>
            <a:ext cx="1728788" cy="369332"/>
          </a:xfrm>
          <a:prstGeom prst="rect">
            <a:avLst/>
          </a:prstGeom>
          <a:noFill/>
          <a:ln w="9525">
            <a:noFill/>
            <a:miter lim="800000"/>
            <a:headEnd/>
            <a:tailEnd/>
          </a:ln>
          <a:effectLst/>
        </p:spPr>
        <p:txBody>
          <a:bodyPr>
            <a:spAutoFit/>
          </a:bodyPr>
          <a:lstStyle/>
          <a:p>
            <a:pPr algn="ctr" eaLnBrk="0" hangingPunct="0">
              <a:spcBef>
                <a:spcPct val="50000"/>
              </a:spcBef>
            </a:pPr>
            <a:r>
              <a:rPr lang="zh-CN" altLang="en-US" b="1" dirty="0">
                <a:latin typeface="Arial" pitchFamily="34" charset="0"/>
              </a:rPr>
              <a:t>系统观点</a:t>
            </a:r>
          </a:p>
        </p:txBody>
      </p:sp>
      <p:sp>
        <p:nvSpPr>
          <p:cNvPr id="4" name="标题 3"/>
          <p:cNvSpPr>
            <a:spLocks noGrp="1"/>
          </p:cNvSpPr>
          <p:nvPr>
            <p:ph type="title"/>
          </p:nvPr>
        </p:nvSpPr>
        <p:spPr/>
        <p:txBody>
          <a:bodyPr/>
          <a:lstStyle/>
          <a:p>
            <a:r>
              <a:rPr lang="zh-CN" altLang="en-US" dirty="0"/>
              <a:t>要点：用户观点而非系统观点</a:t>
            </a:r>
          </a:p>
        </p:txBody>
      </p:sp>
      <p:sp>
        <p:nvSpPr>
          <p:cNvPr id="2" name="灯片编号占位符 1"/>
          <p:cNvSpPr>
            <a:spLocks noGrp="1"/>
          </p:cNvSpPr>
          <p:nvPr>
            <p:ph type="sldNum" sz="quarter" idx="4294967295"/>
          </p:nvPr>
        </p:nvSpPr>
        <p:spPr>
          <a:xfrm>
            <a:off x="8591550" y="4805363"/>
            <a:ext cx="552450" cy="274637"/>
          </a:xfrm>
        </p:spPr>
        <p:txBody>
          <a:bodyPr/>
          <a:lstStyle/>
          <a:p>
            <a:fld id="{0C913308-F349-4B6D-A68A-DD1791B4A57B}" type="slidenum">
              <a:rPr lang="zh-CN" altLang="en-US" smtClean="0"/>
              <a:pPr/>
              <a:t>40</a:t>
            </a:fld>
            <a:endParaRPr lang="zh-CN" altLang="en-US" dirty="0"/>
          </a:p>
        </p:txBody>
      </p:sp>
      <p:sp>
        <p:nvSpPr>
          <p:cNvPr id="5" name="日期占位符 4"/>
          <p:cNvSpPr>
            <a:spLocks noGrp="1"/>
          </p:cNvSpPr>
          <p:nvPr>
            <p:ph type="dt" sz="half" idx="10"/>
          </p:nvPr>
        </p:nvSpPr>
        <p:spPr/>
        <p:txBody>
          <a:bodyPr/>
          <a:lstStyle/>
          <a:p>
            <a:fld id="{50FB7D2F-A653-4B5A-8044-D43ABE691118}" type="datetime1">
              <a:rPr lang="zh-CN" altLang="en-US" smtClean="0"/>
              <a:t>2022/4/6</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9314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randombar(horizontal)">
                                      <p:cBhvr>
                                        <p:cTn id="7" dur="500"/>
                                        <p:tgtEl>
                                          <p:spTgt spid="2877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7749"/>
                                        </p:tgtEl>
                                        <p:attrNameLst>
                                          <p:attrName>style.visibility</p:attrName>
                                        </p:attrNameLst>
                                      </p:cBhvr>
                                      <p:to>
                                        <p:strVal val="visible"/>
                                      </p:to>
                                    </p:set>
                                    <p:animEffect transition="in" filter="randombar(horizontal)">
                                      <p:cBhvr>
                                        <p:cTn id="10" dur="500"/>
                                        <p:tgtEl>
                                          <p:spTgt spid="28774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87748"/>
                                        </p:tgtEl>
                                        <p:attrNameLst>
                                          <p:attrName>style.visibility</p:attrName>
                                        </p:attrNameLst>
                                      </p:cBhvr>
                                      <p:to>
                                        <p:strVal val="visible"/>
                                      </p:to>
                                    </p:set>
                                    <p:animEffect transition="in" filter="randombar(horizontal)">
                                      <p:cBhvr>
                                        <p:cTn id="15" dur="500"/>
                                        <p:tgtEl>
                                          <p:spTgt spid="28774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7750"/>
                                        </p:tgtEl>
                                        <p:attrNameLst>
                                          <p:attrName>style.visibility</p:attrName>
                                        </p:attrNameLst>
                                      </p:cBhvr>
                                      <p:to>
                                        <p:strVal val="visible"/>
                                      </p:to>
                                    </p:set>
                                    <p:animEffect transition="in" filter="randombar(horizontal)">
                                      <p:cBhvr>
                                        <p:cTn id="18" dur="5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P spid="2877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建立用例模型</a:t>
            </a:r>
          </a:p>
        </p:txBody>
      </p:sp>
      <p:sp>
        <p:nvSpPr>
          <p:cNvPr id="2" name="日期占位符 1"/>
          <p:cNvSpPr>
            <a:spLocks noGrp="1"/>
          </p:cNvSpPr>
          <p:nvPr>
            <p:ph type="dt" sz="half" idx="10"/>
          </p:nvPr>
        </p:nvSpPr>
        <p:spPr/>
        <p:txBody>
          <a:bodyPr/>
          <a:lstStyle/>
          <a:p>
            <a:fld id="{9C76A074-AEA1-42EB-BC0E-B6F8D2929690}"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41</a:t>
            </a:fld>
            <a:endParaRPr lang="zh-CN" altLang="en-US"/>
          </a:p>
        </p:txBody>
      </p:sp>
      <p:graphicFrame>
        <p:nvGraphicFramePr>
          <p:cNvPr id="6" name="图示 5"/>
          <p:cNvGraphicFramePr/>
          <p:nvPr>
            <p:extLst>
              <p:ext uri="{D42A27DB-BD31-4B8C-83A1-F6EECF244321}">
                <p14:modId xmlns:p14="http://schemas.microsoft.com/office/powerpoint/2010/main" val="2703755127"/>
              </p:ext>
            </p:extLst>
          </p:nvPr>
        </p:nvGraphicFramePr>
        <p:xfrm>
          <a:off x="373511" y="1330718"/>
          <a:ext cx="8484739" cy="2282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36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用例模型的文本表示</a:t>
            </a:r>
            <a:r>
              <a:rPr lang="en-US" altLang="zh-CN" dirty="0"/>
              <a:t>——</a:t>
            </a:r>
            <a:r>
              <a:rPr lang="zh-CN" altLang="en-US" dirty="0"/>
              <a:t>用例描述 </a:t>
            </a:r>
          </a:p>
        </p:txBody>
      </p:sp>
      <p:sp>
        <p:nvSpPr>
          <p:cNvPr id="3" name="日期占位符 2"/>
          <p:cNvSpPr>
            <a:spLocks noGrp="1"/>
          </p:cNvSpPr>
          <p:nvPr>
            <p:ph type="dt" sz="half" idx="10"/>
          </p:nvPr>
        </p:nvSpPr>
        <p:spPr/>
        <p:txBody>
          <a:bodyPr/>
          <a:lstStyle/>
          <a:p>
            <a:fld id="{8E0E2D15-13A9-48B6-A9F0-AB78CDBAE43F}" type="datetime1">
              <a:rPr lang="zh-CN" altLang="en-US" smtClean="0"/>
              <a:t>2022/4/6</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42</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67" y="828913"/>
            <a:ext cx="7494958" cy="3702344"/>
          </a:xfrm>
          <a:prstGeom prst="rect">
            <a:avLst/>
          </a:prstGeom>
        </p:spPr>
      </p:pic>
    </p:spTree>
    <p:extLst>
      <p:ext uri="{BB962C8B-B14F-4D97-AF65-F5344CB8AC3E}">
        <p14:creationId xmlns:p14="http://schemas.microsoft.com/office/powerpoint/2010/main" val="3870222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dirty="0"/>
              <a:t>用例描述（用例规约）</a:t>
            </a:r>
          </a:p>
        </p:txBody>
      </p:sp>
      <p:sp>
        <p:nvSpPr>
          <p:cNvPr id="192515" name="Rectangle 3"/>
          <p:cNvSpPr>
            <a:spLocks noGrp="1" noChangeArrowheads="1"/>
          </p:cNvSpPr>
          <p:nvPr>
            <p:ph idx="1"/>
          </p:nvPr>
        </p:nvSpPr>
        <p:spPr>
          <a:xfrm>
            <a:off x="768097" y="913292"/>
            <a:ext cx="7832833" cy="3806854"/>
          </a:xfrm>
        </p:spPr>
        <p:txBody>
          <a:bodyPr>
            <a:normAutofit fontScale="77500" lnSpcReduction="20000"/>
          </a:bodyPr>
          <a:lstStyle/>
          <a:p>
            <a:pPr marL="457200" indent="-457200">
              <a:lnSpc>
                <a:spcPct val="130000"/>
              </a:lnSpc>
              <a:spcBef>
                <a:spcPts val="450"/>
              </a:spcBef>
            </a:pPr>
            <a:r>
              <a:rPr lang="zh-CN" altLang="en-US" dirty="0"/>
              <a:t>用例图只是简单地用图描述了一下系统，但对于每个用例，我们还需要有详细的说明，可以让别人对这个系统有更详细的了解，这时就需要写用例描述。</a:t>
            </a:r>
          </a:p>
          <a:p>
            <a:pPr marL="457200" indent="-457200">
              <a:lnSpc>
                <a:spcPct val="130000"/>
              </a:lnSpc>
              <a:spcBef>
                <a:spcPts val="450"/>
              </a:spcBef>
            </a:pPr>
            <a:r>
              <a:rPr lang="zh-CN" altLang="en-US" dirty="0"/>
              <a:t>对于用例描述的内容，一般没有硬性规定的格式，但一些必须或者重要的内容还是必须要写进用例描述里面的。</a:t>
            </a:r>
            <a:endParaRPr lang="en-US" altLang="zh-CN" dirty="0"/>
          </a:p>
          <a:p>
            <a:pPr marL="457200" indent="-457200">
              <a:lnSpc>
                <a:spcPct val="130000"/>
              </a:lnSpc>
              <a:spcBef>
                <a:spcPts val="450"/>
              </a:spcBef>
            </a:pPr>
            <a:r>
              <a:rPr lang="zh-CN" altLang="en-US" dirty="0">
                <a:solidFill>
                  <a:srgbClr val="FF0000"/>
                </a:solidFill>
              </a:rPr>
              <a:t>用例描述一般包括以下内容：</a:t>
            </a:r>
            <a:endParaRPr lang="en-US" altLang="zh-CN" dirty="0">
              <a:solidFill>
                <a:srgbClr val="FF0000"/>
              </a:solidFill>
            </a:endParaRPr>
          </a:p>
          <a:p>
            <a:pPr lvl="1">
              <a:spcBef>
                <a:spcPts val="450"/>
              </a:spcBef>
            </a:pPr>
            <a:r>
              <a:rPr lang="zh-CN" altLang="en-US" sz="2600" dirty="0"/>
              <a:t>简要描述（说明）</a:t>
            </a:r>
            <a:endParaRPr lang="en-US" altLang="zh-CN" sz="2600" dirty="0"/>
          </a:p>
          <a:p>
            <a:pPr lvl="1">
              <a:spcBef>
                <a:spcPts val="450"/>
              </a:spcBef>
            </a:pPr>
            <a:r>
              <a:rPr lang="zh-CN" altLang="en-US" sz="2600" dirty="0"/>
              <a:t>前置（前提）条件</a:t>
            </a:r>
            <a:endParaRPr lang="en-US" altLang="zh-CN" sz="2600" dirty="0"/>
          </a:p>
          <a:p>
            <a:pPr lvl="1">
              <a:spcBef>
                <a:spcPts val="450"/>
              </a:spcBef>
            </a:pPr>
            <a:r>
              <a:rPr lang="zh-CN" altLang="en-US" sz="2600" dirty="0"/>
              <a:t>基本事件流、其他事件流</a:t>
            </a:r>
            <a:endParaRPr lang="en-US" altLang="zh-CN" sz="2600" dirty="0"/>
          </a:p>
          <a:p>
            <a:pPr lvl="1">
              <a:spcBef>
                <a:spcPts val="450"/>
              </a:spcBef>
            </a:pPr>
            <a:r>
              <a:rPr lang="zh-CN" altLang="en-US" sz="2600" dirty="0"/>
              <a:t>后置（事后）条件等 </a:t>
            </a:r>
          </a:p>
        </p:txBody>
      </p:sp>
      <p:sp>
        <p:nvSpPr>
          <p:cNvPr id="2" name="日期占位符 1"/>
          <p:cNvSpPr>
            <a:spLocks noGrp="1"/>
          </p:cNvSpPr>
          <p:nvPr>
            <p:ph type="dt" sz="half" idx="10"/>
          </p:nvPr>
        </p:nvSpPr>
        <p:spPr/>
        <p:txBody>
          <a:bodyPr/>
          <a:lstStyle/>
          <a:p>
            <a:fld id="{9391431D-B558-45AD-8068-0C712A2AAB28}" type="datetime1">
              <a:rPr lang="zh-CN" altLang="en-US" smtClean="0"/>
              <a:t>2022/4/6</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172146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Effect transition="in" filter="wipe(up)">
                                      <p:cBhvr>
                                        <p:cTn id="11" dur="500"/>
                                        <p:tgtEl>
                                          <p:spTgt spid="1925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2515">
                                            <p:txEl>
                                              <p:pRg st="2" end="2"/>
                                            </p:txEl>
                                          </p:spTgt>
                                        </p:tgtEl>
                                        <p:attrNameLst>
                                          <p:attrName>style.visibility</p:attrName>
                                        </p:attrNameLst>
                                      </p:cBhvr>
                                      <p:to>
                                        <p:strVal val="visible"/>
                                      </p:to>
                                    </p:set>
                                    <p:animEffect transition="in" filter="wipe(up)">
                                      <p:cBhvr>
                                        <p:cTn id="16" dur="500"/>
                                        <p:tgtEl>
                                          <p:spTgt spid="192515">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Effect transition="in" filter="wipe(up)">
                                      <p:cBhvr>
                                        <p:cTn id="19" dur="500"/>
                                        <p:tgtEl>
                                          <p:spTgt spid="192515">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2515">
                                            <p:txEl>
                                              <p:pRg st="4" end="4"/>
                                            </p:txEl>
                                          </p:spTgt>
                                        </p:tgtEl>
                                        <p:attrNameLst>
                                          <p:attrName>style.visibility</p:attrName>
                                        </p:attrNameLst>
                                      </p:cBhvr>
                                      <p:to>
                                        <p:strVal val="visible"/>
                                      </p:to>
                                    </p:set>
                                    <p:animEffect transition="in" filter="wipe(up)">
                                      <p:cBhvr>
                                        <p:cTn id="22" dur="500"/>
                                        <p:tgtEl>
                                          <p:spTgt spid="192515">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92515">
                                            <p:txEl>
                                              <p:pRg st="5" end="5"/>
                                            </p:txEl>
                                          </p:spTgt>
                                        </p:tgtEl>
                                        <p:attrNameLst>
                                          <p:attrName>style.visibility</p:attrName>
                                        </p:attrNameLst>
                                      </p:cBhvr>
                                      <p:to>
                                        <p:strVal val="visible"/>
                                      </p:to>
                                    </p:set>
                                    <p:animEffect transition="in" filter="wipe(up)">
                                      <p:cBhvr>
                                        <p:cTn id="25" dur="500"/>
                                        <p:tgtEl>
                                          <p:spTgt spid="192515">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2515">
                                            <p:txEl>
                                              <p:pRg st="6" end="6"/>
                                            </p:txEl>
                                          </p:spTgt>
                                        </p:tgtEl>
                                        <p:attrNameLst>
                                          <p:attrName>style.visibility</p:attrName>
                                        </p:attrNameLst>
                                      </p:cBhvr>
                                      <p:to>
                                        <p:strVal val="visible"/>
                                      </p:to>
                                    </p:set>
                                    <p:animEffect transition="in" filter="wipe(up)">
                                      <p:cBhvr>
                                        <p:cTn id="28" dur="500"/>
                                        <p:tgtEl>
                                          <p:spTgt spid="192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用例描述模板一</a:t>
            </a:r>
          </a:p>
        </p:txBody>
      </p:sp>
      <p:sp>
        <p:nvSpPr>
          <p:cNvPr id="4" name="日期占位符 3"/>
          <p:cNvSpPr>
            <a:spLocks noGrp="1"/>
          </p:cNvSpPr>
          <p:nvPr>
            <p:ph type="dt" sz="half" idx="10"/>
          </p:nvPr>
        </p:nvSpPr>
        <p:spPr/>
        <p:txBody>
          <a:bodyPr/>
          <a:lstStyle/>
          <a:p>
            <a:fld id="{A2CEA1D5-0369-49FA-B961-FA0BE02C530F}"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
        <p:nvSpPr>
          <p:cNvPr id="2" name="文本占位符 1"/>
          <p:cNvSpPr>
            <a:spLocks noGrp="1"/>
          </p:cNvSpPr>
          <p:nvPr>
            <p:ph type="body" sz="quarter" idx="4294967295"/>
          </p:nvPr>
        </p:nvSpPr>
        <p:spPr>
          <a:xfrm>
            <a:off x="637466" y="912038"/>
            <a:ext cx="8090155" cy="3743087"/>
          </a:xfrm>
        </p:spPr>
        <p:txBody>
          <a:bodyPr>
            <a:noAutofit/>
          </a:bodyPr>
          <a:lstStyle/>
          <a:p>
            <a:pPr marL="342900" indent="-342900">
              <a:spcBef>
                <a:spcPts val="600"/>
              </a:spcBef>
            </a:pPr>
            <a:r>
              <a:rPr lang="zh-CN" altLang="en-US" sz="2000" dirty="0"/>
              <a:t>简要描述：对用例的角色、目的的简要描述；</a:t>
            </a:r>
          </a:p>
          <a:p>
            <a:pPr marL="342900" indent="-342900">
              <a:spcBef>
                <a:spcPts val="600"/>
              </a:spcBef>
            </a:pPr>
            <a:r>
              <a:rPr lang="zh-CN" altLang="en-US" sz="2000" dirty="0"/>
              <a:t>前置条件：执行用例之前系统必须要处于的状态，或者要满足的条件；</a:t>
            </a:r>
          </a:p>
          <a:p>
            <a:pPr marL="342900" indent="-342900">
              <a:spcBef>
                <a:spcPts val="600"/>
              </a:spcBef>
            </a:pPr>
            <a:r>
              <a:rPr lang="zh-CN" altLang="en-US" sz="2000" dirty="0"/>
              <a:t>基本事件流：描述该用例的基本流程，指每个流程都“正常”运作时所发生的事情，没有任何备选流和异常流，而只有最有可能发生的事件流；</a:t>
            </a:r>
          </a:p>
          <a:p>
            <a:pPr marL="342900" indent="-342900">
              <a:spcBef>
                <a:spcPts val="600"/>
              </a:spcBef>
            </a:pPr>
            <a:r>
              <a:rPr lang="zh-CN" altLang="en-US" sz="2000" dirty="0"/>
              <a:t>其他事件流：表示这个行为或流程是可选的或备选的，并不是总要总要执行它们；</a:t>
            </a:r>
          </a:p>
          <a:p>
            <a:pPr marL="342900" indent="-342900">
              <a:spcBef>
                <a:spcPts val="600"/>
              </a:spcBef>
            </a:pPr>
            <a:r>
              <a:rPr lang="zh-CN" altLang="en-US" sz="2000" dirty="0"/>
              <a:t>异常事件流：表示发生了某些非正常的事情所要执行的流程；</a:t>
            </a:r>
          </a:p>
          <a:p>
            <a:pPr marL="342900" indent="-342900">
              <a:spcBef>
                <a:spcPts val="600"/>
              </a:spcBef>
            </a:pPr>
            <a:r>
              <a:rPr lang="zh-CN" altLang="en-US" sz="2000" dirty="0"/>
              <a:t>后置条件：用例一旦执行后系统所处的状态。</a:t>
            </a:r>
          </a:p>
        </p:txBody>
      </p:sp>
    </p:spTree>
    <p:extLst>
      <p:ext uri="{BB962C8B-B14F-4D97-AF65-F5344CB8AC3E}">
        <p14:creationId xmlns:p14="http://schemas.microsoft.com/office/powerpoint/2010/main" val="143568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65170" y="1033154"/>
            <a:ext cx="1031362" cy="2838202"/>
          </a:xfrm>
        </p:spPr>
        <p:txBody>
          <a:bodyPr vert="eaVert"/>
          <a:lstStyle/>
          <a:p>
            <a:r>
              <a:rPr lang="zh-CN" altLang="en-US" dirty="0">
                <a:solidFill>
                  <a:schemeClr val="accent1">
                    <a:lumMod val="50000"/>
                  </a:schemeClr>
                </a:solidFill>
              </a:rPr>
              <a:t>用例描述模板二</a:t>
            </a:r>
          </a:p>
        </p:txBody>
      </p:sp>
      <p:sp>
        <p:nvSpPr>
          <p:cNvPr id="4" name="日期占位符 3"/>
          <p:cNvSpPr>
            <a:spLocks noGrp="1"/>
          </p:cNvSpPr>
          <p:nvPr>
            <p:ph type="dt" sz="half" idx="10"/>
          </p:nvPr>
        </p:nvSpPr>
        <p:spPr/>
        <p:txBody>
          <a:bodyPr/>
          <a:lstStyle/>
          <a:p>
            <a:fld id="{272A2C3E-E14F-437D-B66B-59759B4C79D4}"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
        <p:nvSpPr>
          <p:cNvPr id="195587" name="Text Box 3"/>
          <p:cNvSpPr txBox="1">
            <a:spLocks noChangeArrowheads="1"/>
          </p:cNvSpPr>
          <p:nvPr/>
        </p:nvSpPr>
        <p:spPr bwMode="auto">
          <a:xfrm>
            <a:off x="3147229" y="0"/>
            <a:ext cx="5120368" cy="513986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l" eaLnBrk="1" hangingPunct="1">
              <a:spcBef>
                <a:spcPct val="50000"/>
              </a:spcBef>
              <a:buClr>
                <a:srgbClr val="FF3300"/>
              </a:buClr>
              <a:buFont typeface="Wingdings" pitchFamily="2" charset="2"/>
              <a:buNone/>
            </a:pPr>
            <a:r>
              <a:rPr kumimoji="1" lang="zh-CN" altLang="en-US" sz="1600" b="1" dirty="0">
                <a:latin typeface="+mj-ea"/>
                <a:ea typeface="+mj-ea"/>
              </a:rPr>
              <a:t>用例编号</a:t>
            </a:r>
          </a:p>
          <a:p>
            <a:pPr algn="l" eaLnBrk="1" hangingPunct="1">
              <a:spcBef>
                <a:spcPct val="50000"/>
              </a:spcBef>
              <a:buClr>
                <a:srgbClr val="FF3300"/>
              </a:buClr>
              <a:buFont typeface="Wingdings" pitchFamily="2" charset="2"/>
              <a:buNone/>
            </a:pPr>
            <a:r>
              <a:rPr kumimoji="1" lang="zh-CN" altLang="en-US" sz="1600" b="1" dirty="0">
                <a:latin typeface="+mj-ea"/>
                <a:ea typeface="+mj-ea"/>
              </a:rPr>
              <a:t>用例名</a:t>
            </a:r>
          </a:p>
          <a:p>
            <a:pPr algn="l" eaLnBrk="1" hangingPunct="1">
              <a:spcBef>
                <a:spcPct val="50000"/>
              </a:spcBef>
              <a:buClr>
                <a:srgbClr val="FF3300"/>
              </a:buClr>
              <a:buFont typeface="Wingdings" pitchFamily="2" charset="2"/>
              <a:buNone/>
            </a:pPr>
            <a:r>
              <a:rPr kumimoji="1" lang="zh-CN" altLang="en-US" sz="1600" b="1" dirty="0">
                <a:latin typeface="+mj-ea"/>
                <a:ea typeface="+mj-ea"/>
              </a:rPr>
              <a:t>用例描述</a:t>
            </a:r>
          </a:p>
          <a:p>
            <a:pPr algn="l" eaLnBrk="1" hangingPunct="1">
              <a:spcBef>
                <a:spcPct val="50000"/>
              </a:spcBef>
              <a:buClr>
                <a:srgbClr val="FF3300"/>
              </a:buClr>
              <a:buFont typeface="Wingdings" pitchFamily="2" charset="2"/>
              <a:buNone/>
            </a:pPr>
            <a:r>
              <a:rPr kumimoji="1" lang="zh-CN" altLang="en-US" sz="1600" b="1" dirty="0">
                <a:latin typeface="+mj-ea"/>
                <a:ea typeface="+mj-ea"/>
              </a:rPr>
              <a:t>参与者</a:t>
            </a:r>
          </a:p>
          <a:p>
            <a:pPr algn="l" eaLnBrk="1" hangingPunct="1">
              <a:spcBef>
                <a:spcPct val="50000"/>
              </a:spcBef>
              <a:buClr>
                <a:srgbClr val="FF3300"/>
              </a:buClr>
              <a:buFont typeface="Wingdings" pitchFamily="2" charset="2"/>
              <a:buNone/>
            </a:pPr>
            <a:r>
              <a:rPr kumimoji="1" lang="zh-CN" altLang="en-US" sz="1600" b="1" dirty="0">
                <a:latin typeface="+mj-ea"/>
                <a:ea typeface="+mj-ea"/>
              </a:rPr>
              <a:t>前置条件</a:t>
            </a:r>
          </a:p>
          <a:p>
            <a:pPr algn="l" eaLnBrk="1" hangingPunct="1">
              <a:spcBef>
                <a:spcPct val="50000"/>
              </a:spcBef>
              <a:buClr>
                <a:srgbClr val="FF3300"/>
              </a:buClr>
              <a:buFont typeface="Wingdings" pitchFamily="2" charset="2"/>
              <a:buNone/>
            </a:pPr>
            <a:r>
              <a:rPr kumimoji="1" lang="zh-CN" altLang="en-US" sz="1600" b="1" dirty="0">
                <a:latin typeface="+mj-ea"/>
                <a:ea typeface="+mj-ea"/>
              </a:rPr>
              <a:t>后置条件</a:t>
            </a:r>
          </a:p>
          <a:p>
            <a:pPr algn="l" eaLnBrk="1" hangingPunct="1">
              <a:spcBef>
                <a:spcPct val="50000"/>
              </a:spcBef>
              <a:buClr>
                <a:srgbClr val="FF3300"/>
              </a:buClr>
              <a:buFont typeface="Wingdings" pitchFamily="2" charset="2"/>
              <a:buNone/>
            </a:pPr>
            <a:r>
              <a:rPr kumimoji="1" lang="zh-CN" altLang="en-US" sz="1600" b="1" dirty="0">
                <a:latin typeface="+mj-ea"/>
                <a:ea typeface="+mj-ea"/>
              </a:rPr>
              <a:t>基本路径</a:t>
            </a:r>
          </a:p>
          <a:p>
            <a:pPr algn="l" eaLnBrk="1" hangingPunct="1">
              <a:spcBef>
                <a:spcPct val="50000"/>
              </a:spcBef>
            </a:pPr>
            <a:r>
              <a:rPr kumimoji="1" lang="zh-CN" altLang="en-US" sz="1600" b="1" dirty="0">
                <a:latin typeface="+mj-ea"/>
                <a:ea typeface="+mj-ea"/>
              </a:rPr>
              <a:t>      </a:t>
            </a:r>
            <a:r>
              <a:rPr kumimoji="1" lang="en-US" altLang="zh-CN" sz="1600" b="1" dirty="0">
                <a:latin typeface="+mj-ea"/>
                <a:ea typeface="+mj-ea"/>
              </a:rPr>
              <a:t>1,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pPr>
            <a:r>
              <a:rPr kumimoji="1" lang="en-US" altLang="zh-CN" sz="1600" b="1" dirty="0">
                <a:latin typeface="+mj-ea"/>
                <a:ea typeface="+mj-ea"/>
              </a:rPr>
              <a:t>      2.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buClr>
                <a:srgbClr val="FF3300"/>
              </a:buClr>
              <a:buFont typeface="Wingdings" pitchFamily="2" charset="2"/>
              <a:buNone/>
            </a:pPr>
            <a:r>
              <a:rPr kumimoji="1" lang="zh-CN" altLang="en-US" sz="1600" b="1" dirty="0">
                <a:latin typeface="+mj-ea"/>
                <a:ea typeface="+mj-ea"/>
              </a:rPr>
              <a:t>扩展点</a:t>
            </a:r>
          </a:p>
          <a:p>
            <a:pPr algn="l" eaLnBrk="1" hangingPunct="1">
              <a:spcBef>
                <a:spcPct val="50000"/>
              </a:spcBef>
            </a:pPr>
            <a:r>
              <a:rPr kumimoji="1" lang="zh-CN" altLang="en-US" sz="1600" b="1" dirty="0">
                <a:latin typeface="+mj-ea"/>
                <a:ea typeface="+mj-ea"/>
              </a:rPr>
              <a:t>	</a:t>
            </a:r>
            <a:r>
              <a:rPr kumimoji="1" lang="en-US" altLang="zh-CN" sz="1600" b="1" dirty="0">
                <a:latin typeface="+mj-ea"/>
                <a:ea typeface="+mj-ea"/>
              </a:rPr>
              <a:t>2a.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pPr>
            <a:r>
              <a:rPr kumimoji="1" lang="en-US" altLang="zh-CN" sz="1600" b="1" dirty="0">
                <a:latin typeface="+mj-ea"/>
                <a:ea typeface="+mj-ea"/>
              </a:rPr>
              <a:t>	2a1.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buClr>
                <a:srgbClr val="FF3300"/>
              </a:buClr>
              <a:buFont typeface="Wingdings" pitchFamily="2" charset="2"/>
              <a:buNone/>
            </a:pPr>
            <a:r>
              <a:rPr kumimoji="1" lang="zh-CN" altLang="en-US" sz="1600" b="1" dirty="0">
                <a:latin typeface="+mj-ea"/>
                <a:ea typeface="+mj-ea"/>
              </a:rPr>
              <a:t>变异点</a:t>
            </a:r>
          </a:p>
          <a:p>
            <a:pPr algn="l" eaLnBrk="1" hangingPunct="1">
              <a:spcBef>
                <a:spcPct val="50000"/>
              </a:spcBef>
              <a:buClr>
                <a:srgbClr val="FF3300"/>
              </a:buClr>
              <a:buFont typeface="Wingdings" pitchFamily="2" charset="2"/>
              <a:buNone/>
            </a:pPr>
            <a:r>
              <a:rPr kumimoji="1" lang="zh-CN" altLang="en-US" sz="1600" b="1" dirty="0">
                <a:latin typeface="+mj-ea"/>
                <a:ea typeface="+mj-ea"/>
              </a:rPr>
              <a:t>补充说明</a:t>
            </a:r>
          </a:p>
        </p:txBody>
      </p:sp>
    </p:spTree>
    <p:extLst>
      <p:ext uri="{BB962C8B-B14F-4D97-AF65-F5344CB8AC3E}">
        <p14:creationId xmlns:p14="http://schemas.microsoft.com/office/powerpoint/2010/main" val="238493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wipe(up)">
                                      <p:cBhvr>
                                        <p:cTn id="7"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用例描述怎么写？</a:t>
            </a:r>
          </a:p>
        </p:txBody>
      </p:sp>
      <p:sp>
        <p:nvSpPr>
          <p:cNvPr id="3" name="内容占位符 2"/>
          <p:cNvSpPr>
            <a:spLocks noGrp="1"/>
          </p:cNvSpPr>
          <p:nvPr>
            <p:ph idx="1"/>
          </p:nvPr>
        </p:nvSpPr>
        <p:spPr/>
        <p:txBody>
          <a:bodyPr>
            <a:normAutofit/>
          </a:bodyPr>
          <a:lstStyle/>
          <a:p>
            <a:r>
              <a:rPr lang="zh-CN" altLang="en-US" sz="2400" dirty="0"/>
              <a:t>用例简述：</a:t>
            </a:r>
            <a:endParaRPr lang="en-US" altLang="zh-CN" sz="2400" dirty="0"/>
          </a:p>
          <a:p>
            <a:pPr lvl="1"/>
            <a:r>
              <a:rPr lang="zh-CN" altLang="en-US" sz="2000" dirty="0"/>
              <a:t>处理购物交易用例：</a:t>
            </a:r>
            <a:r>
              <a:rPr lang="en-US" altLang="zh-CN" sz="2000" dirty="0"/>
              <a:t> </a:t>
            </a:r>
          </a:p>
          <a:p>
            <a:pPr lvl="1"/>
            <a:r>
              <a:rPr lang="zh-CN" altLang="en-US" sz="2000" dirty="0"/>
              <a:t>客户带着要购买的货物到收款处，收银员使用</a:t>
            </a:r>
            <a:r>
              <a:rPr lang="en-US" altLang="zh-CN" sz="2000" dirty="0"/>
              <a:t>POS</a:t>
            </a:r>
            <a:r>
              <a:rPr lang="zh-CN" altLang="en-US" sz="2000" dirty="0"/>
              <a:t>机扫描记录每一种预购买的货物。系统计算总价并打印清单。客户付款，系统验证并保存销售记录。系统更新库存，客户得到收条并带着货物离开。 </a:t>
            </a:r>
          </a:p>
        </p:txBody>
      </p:sp>
      <p:sp>
        <p:nvSpPr>
          <p:cNvPr id="4" name="日期占位符 3"/>
          <p:cNvSpPr>
            <a:spLocks noGrp="1"/>
          </p:cNvSpPr>
          <p:nvPr>
            <p:ph type="dt" sz="half" idx="10"/>
          </p:nvPr>
        </p:nvSpPr>
        <p:spPr/>
        <p:txBody>
          <a:bodyPr/>
          <a:lstStyle/>
          <a:p>
            <a:fld id="{1F1D7B08-A86E-4CC1-B3E0-ABF738623846}"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46</a:t>
            </a:fld>
            <a:endParaRPr lang="zh-CN" altLang="en-US"/>
          </a:p>
        </p:txBody>
      </p:sp>
    </p:spTree>
    <p:extLst>
      <p:ext uri="{BB962C8B-B14F-4D97-AF65-F5344CB8AC3E}">
        <p14:creationId xmlns:p14="http://schemas.microsoft.com/office/powerpoint/2010/main" val="703874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38749" y="1294411"/>
            <a:ext cx="857542" cy="2968829"/>
          </a:xfrm>
        </p:spPr>
        <p:txBody>
          <a:bodyPr vert="eaVert"/>
          <a:lstStyle/>
          <a:p>
            <a:r>
              <a:rPr lang="zh-CN" altLang="en-US" dirty="0">
                <a:solidFill>
                  <a:schemeClr val="accent1">
                    <a:lumMod val="50000"/>
                  </a:schemeClr>
                </a:solidFill>
              </a:rPr>
              <a:t>用例描述示例一</a:t>
            </a:r>
          </a:p>
        </p:txBody>
      </p:sp>
      <p:sp>
        <p:nvSpPr>
          <p:cNvPr id="2" name="文本占位符 1"/>
          <p:cNvSpPr>
            <a:spLocks noGrp="1"/>
          </p:cNvSpPr>
          <p:nvPr>
            <p:ph idx="1"/>
          </p:nvPr>
        </p:nvSpPr>
        <p:spPr>
          <a:xfrm>
            <a:off x="1697098" y="1"/>
            <a:ext cx="7270893" cy="4853027"/>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300"/>
              </a:spcBef>
              <a:buNone/>
            </a:pPr>
            <a:r>
              <a:rPr lang="zh-CN" altLang="en-US" sz="1600" b="1" dirty="0">
                <a:latin typeface="+mj-ea"/>
                <a:ea typeface="+mj-ea"/>
              </a:rPr>
              <a:t>用例名称</a:t>
            </a:r>
            <a:r>
              <a:rPr lang="zh-CN" altLang="en-US" sz="1600" dirty="0">
                <a:latin typeface="+mj-ea"/>
                <a:ea typeface="+mj-ea"/>
              </a:rPr>
              <a:t>：网站公告发布       </a:t>
            </a:r>
            <a:r>
              <a:rPr lang="zh-CN" altLang="en-US" sz="1600" b="1" dirty="0">
                <a:latin typeface="+mj-ea"/>
                <a:ea typeface="+mj-ea"/>
              </a:rPr>
              <a:t>用例标识号</a:t>
            </a:r>
            <a:r>
              <a:rPr lang="zh-CN" altLang="en-US" sz="1600" dirty="0">
                <a:latin typeface="+mj-ea"/>
                <a:ea typeface="+mj-ea"/>
              </a:rPr>
              <a:t>：</a:t>
            </a:r>
            <a:r>
              <a:rPr lang="en-US" altLang="zh-CN" sz="1600" dirty="0">
                <a:latin typeface="+mj-ea"/>
                <a:ea typeface="+mj-ea"/>
              </a:rPr>
              <a:t>202       </a:t>
            </a:r>
            <a:r>
              <a:rPr lang="zh-CN" altLang="en-US" sz="1600" b="1" dirty="0">
                <a:latin typeface="+mj-ea"/>
                <a:ea typeface="+mj-ea"/>
              </a:rPr>
              <a:t>参与者</a:t>
            </a:r>
            <a:r>
              <a:rPr lang="zh-CN" altLang="en-US" sz="1600" dirty="0">
                <a:latin typeface="+mj-ea"/>
                <a:ea typeface="+mj-ea"/>
              </a:rPr>
              <a:t>：负责人</a:t>
            </a:r>
          </a:p>
          <a:p>
            <a:pPr marL="0" indent="0">
              <a:lnSpc>
                <a:spcPct val="100000"/>
              </a:lnSpc>
              <a:spcBef>
                <a:spcPts val="300"/>
              </a:spcBef>
              <a:buNone/>
            </a:pPr>
            <a:r>
              <a:rPr lang="zh-CN" altLang="en-US" sz="1600" b="1" dirty="0">
                <a:latin typeface="+mj-ea"/>
                <a:ea typeface="+mj-ea"/>
              </a:rPr>
              <a:t>简要说明</a:t>
            </a:r>
            <a:r>
              <a:rPr lang="zh-CN" altLang="en-US" sz="1600" dirty="0">
                <a:latin typeface="+mj-ea"/>
                <a:ea typeface="+mj-ea"/>
              </a:rPr>
              <a:t>：负责人用来填写和修改家教网站首页的公告，公告最终显示在家教网站的首页上。</a:t>
            </a:r>
          </a:p>
          <a:p>
            <a:pPr marL="0" indent="0">
              <a:lnSpc>
                <a:spcPct val="100000"/>
              </a:lnSpc>
              <a:spcBef>
                <a:spcPts val="300"/>
              </a:spcBef>
              <a:buNone/>
            </a:pPr>
            <a:r>
              <a:rPr lang="zh-CN" altLang="en-US" sz="1600" b="1" dirty="0">
                <a:latin typeface="+mj-ea"/>
                <a:ea typeface="+mj-ea"/>
              </a:rPr>
              <a:t>前置条件：</a:t>
            </a:r>
            <a:r>
              <a:rPr lang="zh-CN" altLang="en-US" sz="1600" dirty="0">
                <a:latin typeface="+mj-ea"/>
                <a:ea typeface="+mj-ea"/>
              </a:rPr>
              <a:t>负责人已经登陆家教网站管理系统。</a:t>
            </a:r>
          </a:p>
          <a:p>
            <a:pPr marL="0" indent="0">
              <a:lnSpc>
                <a:spcPct val="100000"/>
              </a:lnSpc>
              <a:spcBef>
                <a:spcPts val="300"/>
              </a:spcBef>
              <a:buNone/>
            </a:pPr>
            <a:r>
              <a:rPr lang="zh-CN" altLang="en-US" sz="1600" b="1" dirty="0">
                <a:latin typeface="+mj-ea"/>
                <a:ea typeface="+mj-ea"/>
              </a:rPr>
              <a:t>基本事件流：</a:t>
            </a:r>
            <a:endParaRPr lang="en-US" altLang="zh-CN" sz="1600" b="1" dirty="0">
              <a:latin typeface="+mj-ea"/>
              <a:ea typeface="+mj-ea"/>
            </a:endParaRPr>
          </a:p>
          <a:p>
            <a:pPr marL="0" indent="0">
              <a:lnSpc>
                <a:spcPct val="100000"/>
              </a:lnSpc>
              <a:spcBef>
                <a:spcPts val="300"/>
              </a:spcBef>
              <a:buNone/>
            </a:pPr>
            <a:r>
              <a:rPr lang="en-US" altLang="zh-CN" sz="1600" dirty="0">
                <a:latin typeface="+mj-ea"/>
                <a:ea typeface="+mj-ea"/>
              </a:rPr>
              <a:t>1</a:t>
            </a:r>
            <a:r>
              <a:rPr lang="zh-CN" altLang="en-US" sz="1600" dirty="0">
                <a:latin typeface="+mj-ea"/>
                <a:ea typeface="+mj-ea"/>
              </a:rPr>
              <a:t>． 负责人鼠标点击“修改公告”按钮。</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2</a:t>
            </a:r>
            <a:r>
              <a:rPr lang="zh-CN" altLang="en-US" sz="1600" dirty="0">
                <a:latin typeface="+mj-ea"/>
                <a:ea typeface="+mj-ea"/>
              </a:rPr>
              <a:t>． 系统出现一个文本框，显示着原来的公告内容。</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3</a:t>
            </a:r>
            <a:r>
              <a:rPr lang="zh-CN" altLang="en-US" sz="1600" dirty="0">
                <a:latin typeface="+mj-ea"/>
                <a:ea typeface="+mj-ea"/>
              </a:rPr>
              <a:t>． 负责人可以在文本框上修改公告，也可以完全删除，重新写新的公告。</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4</a:t>
            </a:r>
            <a:r>
              <a:rPr lang="zh-CN" altLang="en-US" sz="1600" dirty="0">
                <a:latin typeface="+mj-ea"/>
                <a:ea typeface="+mj-ea"/>
              </a:rPr>
              <a:t>． 负责人编辑完文本框，按“提交”按钮，首页公告就被修改。</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5</a:t>
            </a:r>
            <a:r>
              <a:rPr lang="zh-CN" altLang="en-US" sz="1600" dirty="0">
                <a:latin typeface="+mj-ea"/>
                <a:ea typeface="+mj-ea"/>
              </a:rPr>
              <a:t>． 用例终止</a:t>
            </a:r>
          </a:p>
          <a:p>
            <a:pPr marL="0" indent="0">
              <a:lnSpc>
                <a:spcPct val="100000"/>
              </a:lnSpc>
              <a:spcBef>
                <a:spcPts val="300"/>
              </a:spcBef>
              <a:buNone/>
            </a:pPr>
            <a:r>
              <a:rPr lang="zh-CN" altLang="en-US" sz="1600" b="1" dirty="0">
                <a:latin typeface="+mj-ea"/>
                <a:ea typeface="+mj-ea"/>
              </a:rPr>
              <a:t>其他事件流：</a:t>
            </a:r>
            <a:endParaRPr lang="en-US" altLang="zh-CN" sz="1600" b="1" dirty="0">
              <a:latin typeface="+mj-ea"/>
              <a:ea typeface="+mj-ea"/>
            </a:endParaRPr>
          </a:p>
          <a:p>
            <a:pPr marL="0" indent="0">
              <a:lnSpc>
                <a:spcPct val="100000"/>
              </a:lnSpc>
              <a:spcBef>
                <a:spcPts val="300"/>
              </a:spcBef>
              <a:buNone/>
            </a:pPr>
            <a:r>
              <a:rPr lang="en-US" altLang="zh-CN" sz="1600" b="1" dirty="0">
                <a:latin typeface="+mj-ea"/>
                <a:ea typeface="+mj-ea"/>
              </a:rPr>
              <a:t>      A1</a:t>
            </a:r>
            <a:r>
              <a:rPr lang="zh-CN" altLang="en-US" sz="1600" dirty="0">
                <a:latin typeface="+mj-ea"/>
                <a:ea typeface="+mj-ea"/>
              </a:rPr>
              <a:t>：在按“提交”按钮之前，负责人随时可以按“返回”按钮，文本框的任何修改内容都不会影响网站首页的公告。</a:t>
            </a:r>
            <a:endParaRPr lang="en-US" altLang="zh-CN" sz="1600" dirty="0">
              <a:latin typeface="+mj-ea"/>
              <a:ea typeface="+mj-ea"/>
            </a:endParaRPr>
          </a:p>
          <a:p>
            <a:pPr marL="0" indent="0">
              <a:lnSpc>
                <a:spcPct val="100000"/>
              </a:lnSpc>
              <a:spcBef>
                <a:spcPts val="300"/>
              </a:spcBef>
              <a:buNone/>
            </a:pPr>
            <a:r>
              <a:rPr lang="zh-CN" altLang="en-US" sz="1600" b="1" dirty="0">
                <a:latin typeface="+mj-ea"/>
                <a:ea typeface="+mj-ea"/>
              </a:rPr>
              <a:t>异常事件流：</a:t>
            </a:r>
            <a:endParaRPr lang="en-US" altLang="zh-CN" sz="1600" b="1" dirty="0">
              <a:latin typeface="+mj-ea"/>
              <a:ea typeface="+mj-ea"/>
            </a:endParaRPr>
          </a:p>
          <a:p>
            <a:pPr marL="0" indent="0">
              <a:lnSpc>
                <a:spcPct val="100000"/>
              </a:lnSpc>
              <a:spcBef>
                <a:spcPts val="300"/>
              </a:spcBef>
              <a:buNone/>
            </a:pPr>
            <a:r>
              <a:rPr lang="zh-CN" altLang="en-US" sz="1600" dirty="0">
                <a:latin typeface="+mj-ea"/>
                <a:ea typeface="+mj-ea"/>
              </a:rPr>
              <a:t>　 </a:t>
            </a:r>
            <a:r>
              <a:rPr lang="en-US" altLang="zh-CN" sz="1600" dirty="0">
                <a:latin typeface="+mj-ea"/>
                <a:ea typeface="+mj-ea"/>
              </a:rPr>
              <a:t>1</a:t>
            </a:r>
            <a:r>
              <a:rPr lang="zh-CN" altLang="en-US" sz="1600" dirty="0">
                <a:latin typeface="+mj-ea"/>
                <a:ea typeface="+mj-ea"/>
              </a:rPr>
              <a:t>． 提示错误信息，负责人确认。</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     2</a:t>
            </a:r>
            <a:r>
              <a:rPr lang="zh-CN" altLang="en-US" sz="1600" dirty="0">
                <a:latin typeface="+mj-ea"/>
                <a:ea typeface="+mj-ea"/>
              </a:rPr>
              <a:t>． 返回到管理系统主页面。</a:t>
            </a:r>
          </a:p>
          <a:p>
            <a:pPr marL="0" indent="0">
              <a:lnSpc>
                <a:spcPct val="100000"/>
              </a:lnSpc>
              <a:spcBef>
                <a:spcPts val="300"/>
              </a:spcBef>
              <a:buNone/>
            </a:pPr>
            <a:r>
              <a:rPr lang="zh-CN" altLang="en-US" sz="1600" b="1" dirty="0">
                <a:latin typeface="+mj-ea"/>
                <a:ea typeface="+mj-ea"/>
              </a:rPr>
              <a:t>后置条件</a:t>
            </a:r>
            <a:r>
              <a:rPr lang="zh-CN" altLang="en-US" sz="1600" dirty="0">
                <a:latin typeface="+mj-ea"/>
                <a:ea typeface="+mj-ea"/>
              </a:rPr>
              <a:t>：网站首页的公告信息被修改。</a:t>
            </a:r>
          </a:p>
        </p:txBody>
      </p:sp>
      <p:sp>
        <p:nvSpPr>
          <p:cNvPr id="4" name="日期占位符 3"/>
          <p:cNvSpPr>
            <a:spLocks noGrp="1"/>
          </p:cNvSpPr>
          <p:nvPr>
            <p:ph type="dt" sz="half" idx="10"/>
          </p:nvPr>
        </p:nvSpPr>
        <p:spPr/>
        <p:txBody>
          <a:bodyPr/>
          <a:lstStyle/>
          <a:p>
            <a:fld id="{88B2DA78-FCD8-40F3-98C5-404A887D9ADD}"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Tree>
    <p:extLst>
      <p:ext uri="{BB962C8B-B14F-4D97-AF65-F5344CB8AC3E}">
        <p14:creationId xmlns:p14="http://schemas.microsoft.com/office/powerpoint/2010/main" val="389802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up)">
                                      <p:cBhvr>
                                        <p:cTn id="16" dur="500"/>
                                        <p:tgtEl>
                                          <p:spTgt spid="2">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up)">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up)">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up)">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up)">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up)">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wipe(up)">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wipe(up)">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wipe(up)">
                                      <p:cBhvr>
                                        <p:cTn id="55" dur="500"/>
                                        <p:tgtEl>
                                          <p:spTgt spid="2">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wipe(up)">
                                      <p:cBhvr>
                                        <p:cTn id="60" dur="500"/>
                                        <p:tgtEl>
                                          <p:spTgt spid="2">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animEffect transition="in" filter="wipe(up)">
                                      <p:cBhvr>
                                        <p:cTn id="65" dur="500"/>
                                        <p:tgtEl>
                                          <p:spTgt spid="2">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
                                            <p:txEl>
                                              <p:pRg st="12" end="12"/>
                                            </p:txEl>
                                          </p:spTgt>
                                        </p:tgtEl>
                                        <p:attrNameLst>
                                          <p:attrName>style.visibility</p:attrName>
                                        </p:attrNameLst>
                                      </p:cBhvr>
                                      <p:to>
                                        <p:strVal val="visible"/>
                                      </p:to>
                                    </p:set>
                                    <p:animEffect transition="in" filter="wipe(up)">
                                      <p:cBhvr>
                                        <p:cTn id="70" dur="500"/>
                                        <p:tgtEl>
                                          <p:spTgt spid="2">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animEffect transition="in" filter="wipe(up)">
                                      <p:cBhvr>
                                        <p:cTn id="75" dur="500"/>
                                        <p:tgtEl>
                                          <p:spTgt spid="2">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
                                            <p:txEl>
                                              <p:pRg st="14" end="14"/>
                                            </p:txEl>
                                          </p:spTgt>
                                        </p:tgtEl>
                                        <p:attrNameLst>
                                          <p:attrName>style.visibility</p:attrName>
                                        </p:attrNameLst>
                                      </p:cBhvr>
                                      <p:to>
                                        <p:strVal val="visible"/>
                                      </p:to>
                                    </p:set>
                                    <p:animEffect transition="in" filter="wipe(up)">
                                      <p:cBhvr>
                                        <p:cTn id="8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768098" y="925167"/>
            <a:ext cx="763820" cy="3806854"/>
          </a:xfrm>
        </p:spPr>
        <p:txBody>
          <a:bodyPr vert="eaVert" anchor="ctr">
            <a:normAutofit/>
          </a:bodyPr>
          <a:lstStyle/>
          <a:p>
            <a:pPr marL="0" indent="0">
              <a:lnSpc>
                <a:spcPct val="80000"/>
              </a:lnSpc>
              <a:buNone/>
            </a:pPr>
            <a:r>
              <a:rPr lang="zh-CN" altLang="en-US" sz="2800" b="1" dirty="0">
                <a:solidFill>
                  <a:schemeClr val="accent1">
                    <a:lumMod val="50000"/>
                  </a:schemeClr>
                </a:solidFill>
              </a:rPr>
              <a:t>用例描述示例二</a:t>
            </a:r>
            <a:endParaRPr lang="en-US" altLang="zh-CN" sz="2800" b="1" dirty="0">
              <a:solidFill>
                <a:schemeClr val="accent1">
                  <a:lumMod val="50000"/>
                </a:schemeClr>
              </a:solidFill>
            </a:endParaRPr>
          </a:p>
        </p:txBody>
      </p:sp>
      <p:sp>
        <p:nvSpPr>
          <p:cNvPr id="4" name="日期占位符 3"/>
          <p:cNvSpPr>
            <a:spLocks noGrp="1"/>
          </p:cNvSpPr>
          <p:nvPr>
            <p:ph type="dt" sz="half" idx="10"/>
          </p:nvPr>
        </p:nvSpPr>
        <p:spPr/>
        <p:txBody>
          <a:bodyPr/>
          <a:lstStyle/>
          <a:p>
            <a:fld id="{04236878-0DBC-4AB7-ABD8-A9134F158524}"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2" name="文本占位符 1"/>
          <p:cNvSpPr>
            <a:spLocks noGrp="1"/>
          </p:cNvSpPr>
          <p:nvPr>
            <p:ph type="body" sz="quarter" idx="4294967295"/>
          </p:nvPr>
        </p:nvSpPr>
        <p:spPr>
          <a:xfrm>
            <a:off x="1812472" y="1"/>
            <a:ext cx="7200900" cy="485302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300"/>
              </a:spcBef>
              <a:buNone/>
            </a:pPr>
            <a:r>
              <a:rPr lang="zh-CN" altLang="en-US" sz="1600" b="1" dirty="0">
                <a:latin typeface="+mj-ea"/>
                <a:ea typeface="+mj-ea"/>
              </a:rPr>
              <a:t>用例名称</a:t>
            </a:r>
            <a:r>
              <a:rPr lang="zh-CN" altLang="en-US" sz="1600" dirty="0">
                <a:latin typeface="+mj-ea"/>
                <a:ea typeface="+mj-ea"/>
              </a:rPr>
              <a:t>：网上在线订购</a:t>
            </a:r>
          </a:p>
          <a:p>
            <a:pPr marL="0" indent="0">
              <a:lnSpc>
                <a:spcPct val="100000"/>
              </a:lnSpc>
              <a:spcBef>
                <a:spcPts val="300"/>
              </a:spcBef>
              <a:buNone/>
            </a:pPr>
            <a:r>
              <a:rPr lang="zh-CN" altLang="en-US" sz="1600" b="1" dirty="0">
                <a:latin typeface="+mj-ea"/>
                <a:ea typeface="+mj-ea"/>
              </a:rPr>
              <a:t>参与者</a:t>
            </a:r>
            <a:r>
              <a:rPr lang="zh-CN" altLang="en-US" sz="1600" dirty="0">
                <a:latin typeface="+mj-ea"/>
                <a:ea typeface="+mj-ea"/>
              </a:rPr>
              <a:t>：客户</a:t>
            </a:r>
            <a:endParaRPr lang="en-US" altLang="zh-CN" sz="1600" dirty="0">
              <a:latin typeface="+mj-ea"/>
              <a:ea typeface="+mj-ea"/>
            </a:endParaRPr>
          </a:p>
          <a:p>
            <a:pPr marL="0" indent="0">
              <a:lnSpc>
                <a:spcPct val="100000"/>
              </a:lnSpc>
              <a:spcBef>
                <a:spcPts val="300"/>
              </a:spcBef>
              <a:buNone/>
            </a:pPr>
            <a:r>
              <a:rPr lang="zh-CN" altLang="en-US" sz="1600" b="1" dirty="0">
                <a:latin typeface="+mj-ea"/>
                <a:ea typeface="+mj-ea"/>
              </a:rPr>
              <a:t>简要说明</a:t>
            </a:r>
            <a:r>
              <a:rPr lang="zh-CN" altLang="en-US" sz="1600" dirty="0">
                <a:latin typeface="+mj-ea"/>
                <a:ea typeface="+mj-ea"/>
              </a:rPr>
              <a:t>：客户进入购物系统浏览商品并进行下单操作。</a:t>
            </a:r>
          </a:p>
          <a:p>
            <a:pPr marL="0" indent="0">
              <a:lnSpc>
                <a:spcPct val="100000"/>
              </a:lnSpc>
              <a:spcBef>
                <a:spcPts val="300"/>
              </a:spcBef>
              <a:buNone/>
            </a:pPr>
            <a:r>
              <a:rPr lang="zh-CN" altLang="en-US" sz="1600" b="1" dirty="0">
                <a:latin typeface="+mj-ea"/>
                <a:ea typeface="+mj-ea"/>
              </a:rPr>
              <a:t>前置条件：</a:t>
            </a:r>
            <a:r>
              <a:rPr lang="zh-CN" altLang="en-US" sz="1600" dirty="0">
                <a:latin typeface="+mj-ea"/>
                <a:ea typeface="+mj-ea"/>
              </a:rPr>
              <a:t>一个客户已进入网上购物系统。</a:t>
            </a:r>
          </a:p>
          <a:p>
            <a:pPr marL="0" indent="0">
              <a:lnSpc>
                <a:spcPct val="100000"/>
              </a:lnSpc>
              <a:spcBef>
                <a:spcPts val="300"/>
              </a:spcBef>
              <a:buNone/>
            </a:pPr>
            <a:r>
              <a:rPr lang="zh-CN" altLang="en-US" sz="1600" b="1" dirty="0">
                <a:latin typeface="+mj-ea"/>
                <a:ea typeface="+mj-ea"/>
              </a:rPr>
              <a:t>基本事件流：</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     1. </a:t>
            </a:r>
            <a:r>
              <a:rPr lang="zh-CN" altLang="en-US" sz="1600" dirty="0">
                <a:latin typeface="+mj-ea"/>
                <a:ea typeface="+mj-ea"/>
              </a:rPr>
              <a:t>客户进入网上购物系统时，用例开始。</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2. </a:t>
            </a:r>
            <a:r>
              <a:rPr lang="zh-CN" altLang="en-US" sz="1600" dirty="0">
                <a:latin typeface="+mj-ea"/>
                <a:ea typeface="+mj-ea"/>
              </a:rPr>
              <a:t>显示商品目录</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3. </a:t>
            </a:r>
            <a:r>
              <a:rPr lang="zh-CN" altLang="en-US" sz="1600" dirty="0">
                <a:latin typeface="+mj-ea"/>
                <a:ea typeface="+mj-ea"/>
              </a:rPr>
              <a:t>以任意次数和合理的次序重复如下事件流，直至出现结账事件流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a. </a:t>
            </a:r>
            <a:r>
              <a:rPr lang="zh-CN" altLang="en-US" sz="1600" dirty="0">
                <a:latin typeface="+mj-ea"/>
                <a:ea typeface="+mj-ea"/>
              </a:rPr>
              <a:t>浏览商品信息</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 </a:t>
            </a:r>
            <a:r>
              <a:rPr lang="zh-CN" altLang="en-US" sz="1600" dirty="0">
                <a:latin typeface="+mj-ea"/>
                <a:ea typeface="+mj-ea"/>
              </a:rPr>
              <a:t>订购商品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b.1 </a:t>
            </a:r>
            <a:r>
              <a:rPr lang="zh-CN" altLang="en-US" sz="1600" dirty="0">
                <a:latin typeface="+mj-ea"/>
                <a:ea typeface="+mj-ea"/>
              </a:rPr>
              <a:t>将商品和数量添加到购物车</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b.2 </a:t>
            </a:r>
            <a:r>
              <a:rPr lang="zh-CN" altLang="en-US" sz="1600" dirty="0">
                <a:latin typeface="+mj-ea"/>
                <a:ea typeface="+mj-ea"/>
              </a:rPr>
              <a:t>显示购物车中每个商品的名称、型号、数量、单价、金额，总价</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 </a:t>
            </a:r>
            <a:r>
              <a:rPr lang="zh-CN" altLang="en-US" sz="1600" dirty="0">
                <a:latin typeface="+mj-ea"/>
                <a:ea typeface="+mj-ea"/>
              </a:rPr>
              <a:t>删除商品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c.1 </a:t>
            </a:r>
            <a:r>
              <a:rPr lang="zh-CN" altLang="en-US" sz="1600" dirty="0">
                <a:latin typeface="+mj-ea"/>
                <a:ea typeface="+mj-ea"/>
              </a:rPr>
              <a:t>删除购物车中的商品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c.2 </a:t>
            </a:r>
            <a:r>
              <a:rPr lang="zh-CN" altLang="en-US" sz="1600" dirty="0">
                <a:latin typeface="+mj-ea"/>
                <a:ea typeface="+mj-ea"/>
              </a:rPr>
              <a:t>显示购物车中每个商品的名称、型号、数量、单价、金额，总价</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d. </a:t>
            </a:r>
            <a:r>
              <a:rPr lang="zh-CN" altLang="en-US" sz="1600" dirty="0">
                <a:latin typeface="+mj-ea"/>
                <a:ea typeface="+mj-ea"/>
              </a:rPr>
              <a:t>显示购物车中的商品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a:t>
            </a:r>
            <a:r>
              <a:rPr lang="zh-CN" altLang="en-US" sz="1600" dirty="0">
                <a:latin typeface="+mj-ea"/>
                <a:ea typeface="+mj-ea"/>
              </a:rPr>
              <a:t>循环结束</a:t>
            </a:r>
          </a:p>
        </p:txBody>
      </p:sp>
    </p:spTree>
    <p:extLst>
      <p:ext uri="{BB962C8B-B14F-4D97-AF65-F5344CB8AC3E}">
        <p14:creationId xmlns:p14="http://schemas.microsoft.com/office/powerpoint/2010/main" val="332515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up)">
                                      <p:cBhvr>
                                        <p:cTn id="16" dur="500"/>
                                        <p:tgtEl>
                                          <p:spTgt spid="2">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up)">
                                      <p:cBhvr>
                                        <p:cTn id="20" dur="500"/>
                                        <p:tgtEl>
                                          <p:spTgt spid="2">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up)">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up)">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wipe(up)">
                                      <p:cBhvr>
                                        <p:cTn id="34" dur="500"/>
                                        <p:tgtEl>
                                          <p:spTgt spid="2">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up)">
                                      <p:cBhvr>
                                        <p:cTn id="40" dur="500"/>
                                        <p:tgtEl>
                                          <p:spTgt spid="2">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up)">
                                      <p:cBhvr>
                                        <p:cTn id="43" dur="500"/>
                                        <p:tgtEl>
                                          <p:spTgt spid="2">
                                            <p:txEl>
                                              <p:pRg st="8" end="8"/>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wipe(up)">
                                      <p:cBhvr>
                                        <p:cTn id="46" dur="500"/>
                                        <p:tgtEl>
                                          <p:spTgt spid="2">
                                            <p:txEl>
                                              <p:pRg st="9" end="9"/>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wipe(up)">
                                      <p:cBhvr>
                                        <p:cTn id="49" dur="500"/>
                                        <p:tgtEl>
                                          <p:spTgt spid="2">
                                            <p:txEl>
                                              <p:pRg st="10" end="10"/>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up)">
                                      <p:cBhvr>
                                        <p:cTn id="52" dur="500"/>
                                        <p:tgtEl>
                                          <p:spTgt spid="2">
                                            <p:txEl>
                                              <p:pRg st="11" end="11"/>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wipe(up)">
                                      <p:cBhvr>
                                        <p:cTn id="55" dur="500"/>
                                        <p:tgtEl>
                                          <p:spTgt spid="2">
                                            <p:txEl>
                                              <p:pRg st="12" end="12"/>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wipe(up)">
                                      <p:cBhvr>
                                        <p:cTn id="58" dur="500"/>
                                        <p:tgtEl>
                                          <p:spTgt spid="2">
                                            <p:txEl>
                                              <p:pRg st="13" end="13"/>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wipe(up)">
                                      <p:cBhvr>
                                        <p:cTn id="61" dur="500"/>
                                        <p:tgtEl>
                                          <p:spTgt spid="2">
                                            <p:txEl>
                                              <p:pRg st="14" end="14"/>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wipe(up)">
                                      <p:cBhvr>
                                        <p:cTn id="64" dur="500"/>
                                        <p:tgtEl>
                                          <p:spTgt spid="2">
                                            <p:txEl>
                                              <p:pRg st="15" end="15"/>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wipe(up)">
                                      <p:cBhvr>
                                        <p:cTn id="6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604884-1341-406B-9228-890F24CFCC7F}"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2" name="文本占位符 1"/>
          <p:cNvSpPr>
            <a:spLocks noGrp="1"/>
          </p:cNvSpPr>
          <p:nvPr>
            <p:ph type="body" sz="quarter" idx="4294967295"/>
          </p:nvPr>
        </p:nvSpPr>
        <p:spPr>
          <a:xfrm>
            <a:off x="1924545" y="34787"/>
            <a:ext cx="7029450" cy="475773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buNone/>
            </a:pPr>
            <a:r>
              <a:rPr lang="zh-CN" altLang="en-US" sz="1600" b="1" dirty="0">
                <a:latin typeface="+mj-ea"/>
                <a:ea typeface="+mj-ea"/>
              </a:rPr>
              <a:t>基本事件流：</a:t>
            </a:r>
            <a:endParaRPr lang="en-US" altLang="zh-CN" sz="1600" dirty="0">
              <a:latin typeface="+mj-ea"/>
              <a:ea typeface="+mj-ea"/>
            </a:endParaRPr>
          </a:p>
          <a:p>
            <a:pPr marL="0" indent="0">
              <a:lnSpc>
                <a:spcPct val="100000"/>
              </a:lnSpc>
              <a:buNone/>
            </a:pPr>
            <a:r>
              <a:rPr lang="en-US" altLang="zh-CN" sz="1600" dirty="0">
                <a:latin typeface="+mj-ea"/>
                <a:ea typeface="+mj-ea"/>
              </a:rPr>
              <a:t>     4. </a:t>
            </a:r>
            <a:r>
              <a:rPr lang="zh-CN" altLang="en-US" sz="1600" dirty="0">
                <a:latin typeface="+mj-ea"/>
                <a:ea typeface="+mj-ea"/>
              </a:rPr>
              <a:t>结账</a:t>
            </a:r>
            <a:endParaRPr lang="en-US" altLang="zh-CN" sz="1600" dirty="0">
              <a:latin typeface="+mj-ea"/>
              <a:ea typeface="+mj-ea"/>
            </a:endParaRPr>
          </a:p>
          <a:p>
            <a:pPr marL="0" indent="0">
              <a:lnSpc>
                <a:spcPct val="100000"/>
              </a:lnSpc>
              <a:buNone/>
            </a:pPr>
            <a:r>
              <a:rPr lang="en-US" altLang="zh-CN" sz="1600" dirty="0">
                <a:latin typeface="+mj-ea"/>
                <a:ea typeface="+mj-ea"/>
              </a:rPr>
              <a:t>     5. </a:t>
            </a:r>
            <a:r>
              <a:rPr lang="zh-CN" altLang="en-US" sz="1600" dirty="0">
                <a:latin typeface="+mj-ea"/>
                <a:ea typeface="+mj-ea"/>
              </a:rPr>
              <a:t>注册</a:t>
            </a:r>
            <a:r>
              <a:rPr lang="en-US" altLang="zh-CN" sz="1600" dirty="0">
                <a:latin typeface="+mj-ea"/>
                <a:ea typeface="+mj-ea"/>
              </a:rPr>
              <a:t>/</a:t>
            </a:r>
            <a:r>
              <a:rPr lang="zh-CN" altLang="en-US" sz="1600" dirty="0">
                <a:latin typeface="+mj-ea"/>
                <a:ea typeface="+mj-ea"/>
              </a:rPr>
              <a:t>登录</a:t>
            </a:r>
            <a:endParaRPr lang="en-US" altLang="zh-CN" sz="1600" dirty="0">
              <a:latin typeface="+mj-ea"/>
              <a:ea typeface="+mj-ea"/>
            </a:endParaRPr>
          </a:p>
          <a:p>
            <a:pPr marL="0" indent="0">
              <a:lnSpc>
                <a:spcPct val="100000"/>
              </a:lnSpc>
              <a:buNone/>
            </a:pPr>
            <a:r>
              <a:rPr lang="en-US" altLang="zh-CN" sz="1600" dirty="0">
                <a:latin typeface="+mj-ea"/>
                <a:ea typeface="+mj-ea"/>
              </a:rPr>
              <a:t>     6. </a:t>
            </a:r>
            <a:r>
              <a:rPr lang="zh-CN" altLang="en-US" sz="1600" dirty="0">
                <a:latin typeface="+mj-ea"/>
                <a:ea typeface="+mj-ea"/>
              </a:rPr>
              <a:t>根据购物车中已选的商品，创建订单</a:t>
            </a:r>
            <a:endParaRPr lang="en-US" altLang="zh-CN" sz="1600" dirty="0">
              <a:latin typeface="+mj-ea"/>
              <a:ea typeface="+mj-ea"/>
            </a:endParaRPr>
          </a:p>
          <a:p>
            <a:pPr marL="0" indent="0">
              <a:lnSpc>
                <a:spcPct val="100000"/>
              </a:lnSpc>
              <a:buNone/>
            </a:pPr>
            <a:r>
              <a:rPr lang="en-US" altLang="zh-CN" sz="1600" dirty="0">
                <a:latin typeface="+mj-ea"/>
                <a:ea typeface="+mj-ea"/>
              </a:rPr>
              <a:t>     7. </a:t>
            </a:r>
            <a:r>
              <a:rPr lang="zh-CN" altLang="en-US" sz="1600" dirty="0">
                <a:latin typeface="+mj-ea"/>
                <a:ea typeface="+mj-ea"/>
              </a:rPr>
              <a:t>设置支付方式</a:t>
            </a:r>
            <a:endParaRPr lang="en-US" altLang="zh-CN" sz="1600" dirty="0">
              <a:latin typeface="+mj-ea"/>
              <a:ea typeface="+mj-ea"/>
            </a:endParaRPr>
          </a:p>
          <a:p>
            <a:pPr marL="0" indent="0">
              <a:lnSpc>
                <a:spcPct val="100000"/>
              </a:lnSpc>
              <a:buNone/>
            </a:pPr>
            <a:r>
              <a:rPr lang="en-US" altLang="zh-CN" sz="1600" dirty="0">
                <a:latin typeface="+mj-ea"/>
                <a:ea typeface="+mj-ea"/>
              </a:rPr>
              <a:t>     8. </a:t>
            </a:r>
            <a:r>
              <a:rPr lang="zh-CN" altLang="en-US" sz="1600" dirty="0">
                <a:latin typeface="+mj-ea"/>
                <a:ea typeface="+mj-ea"/>
              </a:rPr>
              <a:t>填写派送信息</a:t>
            </a:r>
            <a:endParaRPr lang="en-US" altLang="zh-CN" sz="1600" dirty="0">
              <a:latin typeface="+mj-ea"/>
              <a:ea typeface="+mj-ea"/>
            </a:endParaRPr>
          </a:p>
          <a:p>
            <a:pPr marL="0" indent="0">
              <a:lnSpc>
                <a:spcPct val="100000"/>
              </a:lnSpc>
              <a:buNone/>
            </a:pPr>
            <a:r>
              <a:rPr lang="en-US" altLang="zh-CN" sz="1600" dirty="0">
                <a:latin typeface="+mj-ea"/>
                <a:ea typeface="+mj-ea"/>
              </a:rPr>
              <a:t>     9. </a:t>
            </a:r>
            <a:r>
              <a:rPr lang="zh-CN" altLang="en-US" sz="1600" dirty="0">
                <a:latin typeface="+mj-ea"/>
                <a:ea typeface="+mj-ea"/>
              </a:rPr>
              <a:t>提交订单或退出</a:t>
            </a:r>
            <a:endParaRPr lang="en-US" altLang="zh-CN" sz="1600" dirty="0">
              <a:latin typeface="+mj-ea"/>
              <a:ea typeface="+mj-ea"/>
            </a:endParaRPr>
          </a:p>
          <a:p>
            <a:pPr marL="0" indent="0">
              <a:lnSpc>
                <a:spcPct val="100000"/>
              </a:lnSpc>
              <a:buNone/>
            </a:pPr>
            <a:r>
              <a:rPr lang="en-US" altLang="zh-CN" sz="1600" dirty="0">
                <a:latin typeface="+mj-ea"/>
                <a:ea typeface="+mj-ea"/>
              </a:rPr>
              <a:t>         a. </a:t>
            </a:r>
            <a:r>
              <a:rPr lang="zh-CN" altLang="en-US" sz="1600" dirty="0">
                <a:latin typeface="+mj-ea"/>
                <a:ea typeface="+mj-ea"/>
              </a:rPr>
              <a:t>提交订单，同时返回给客户一个订单</a:t>
            </a:r>
            <a:r>
              <a:rPr lang="en-US" altLang="zh-CN" sz="1600" dirty="0">
                <a:latin typeface="+mj-ea"/>
                <a:ea typeface="+mj-ea"/>
              </a:rPr>
              <a:t>ID</a:t>
            </a:r>
            <a:r>
              <a:rPr lang="zh-CN" altLang="en-US" sz="1600" dirty="0">
                <a:latin typeface="+mj-ea"/>
                <a:ea typeface="+mj-ea"/>
              </a:rPr>
              <a:t>，用例结束</a:t>
            </a:r>
            <a:endParaRPr lang="en-US" altLang="zh-CN" sz="1600" dirty="0">
              <a:latin typeface="+mj-ea"/>
              <a:ea typeface="+mj-ea"/>
            </a:endParaRPr>
          </a:p>
          <a:p>
            <a:pPr marL="0" indent="0">
              <a:lnSpc>
                <a:spcPct val="100000"/>
              </a:lnSpc>
              <a:buNone/>
            </a:pPr>
            <a:r>
              <a:rPr lang="en-US" altLang="zh-CN" sz="1600" dirty="0">
                <a:latin typeface="+mj-ea"/>
                <a:ea typeface="+mj-ea"/>
              </a:rPr>
              <a:t>         b. </a:t>
            </a:r>
            <a:r>
              <a:rPr lang="zh-CN" altLang="en-US" sz="1600" dirty="0">
                <a:latin typeface="+mj-ea"/>
                <a:ea typeface="+mj-ea"/>
              </a:rPr>
              <a:t>退出订购，订单未被保存，用例结束</a:t>
            </a:r>
          </a:p>
          <a:p>
            <a:pPr marL="0" indent="0">
              <a:lnSpc>
                <a:spcPct val="100000"/>
              </a:lnSpc>
              <a:buNone/>
            </a:pPr>
            <a:r>
              <a:rPr lang="zh-CN" altLang="en-US" sz="1600" b="1" dirty="0">
                <a:latin typeface="+mj-ea"/>
                <a:ea typeface="+mj-ea"/>
              </a:rPr>
              <a:t>可选路径</a:t>
            </a:r>
            <a:r>
              <a:rPr lang="zh-CN" altLang="en-US" sz="1600" dirty="0">
                <a:latin typeface="+mj-ea"/>
                <a:ea typeface="+mj-ea"/>
              </a:rPr>
              <a:t>：在选择提交订单前的任何时候，客户都可以退出系统，这次订购没被保存下来，用例结束。</a:t>
            </a:r>
            <a:endParaRPr lang="en-US" altLang="zh-CN" sz="1600" dirty="0">
              <a:latin typeface="+mj-ea"/>
              <a:ea typeface="+mj-ea"/>
            </a:endParaRPr>
          </a:p>
          <a:p>
            <a:pPr marL="0" indent="0">
              <a:lnSpc>
                <a:spcPct val="100000"/>
              </a:lnSpc>
              <a:buNone/>
            </a:pPr>
            <a:r>
              <a:rPr lang="zh-CN" altLang="en-US" sz="1600" b="1" dirty="0">
                <a:latin typeface="+mj-ea"/>
                <a:ea typeface="+mj-ea"/>
              </a:rPr>
              <a:t>后置条件：</a:t>
            </a:r>
            <a:r>
              <a:rPr lang="zh-CN" altLang="en-US" sz="1600" dirty="0">
                <a:latin typeface="+mj-ea"/>
                <a:ea typeface="+mj-ea"/>
              </a:rPr>
              <a:t>如果订单提交成功，订单将被保存在系统中，并标记为已提交未付款状态。</a:t>
            </a:r>
          </a:p>
        </p:txBody>
      </p:sp>
      <p:sp>
        <p:nvSpPr>
          <p:cNvPr id="9" name="Rectangle 3"/>
          <p:cNvSpPr txBox="1">
            <a:spLocks noChangeArrowheads="1"/>
          </p:cNvSpPr>
          <p:nvPr/>
        </p:nvSpPr>
        <p:spPr>
          <a:xfrm>
            <a:off x="768098" y="925167"/>
            <a:ext cx="763820" cy="3806854"/>
          </a:xfrm>
          <a:prstGeom prst="rect">
            <a:avLst/>
          </a:prstGeom>
        </p:spPr>
        <p:txBody>
          <a:bodyPr vert="eaVert" anchor="ctr">
            <a:normAutofit/>
          </a:bodyPr>
          <a:lst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a:solidFill>
                  <a:schemeClr val="accent1">
                    <a:lumMod val="50000"/>
                  </a:schemeClr>
                </a:solidFill>
              </a:rPr>
              <a:t>用例描述示例二</a:t>
            </a:r>
            <a:endParaRPr lang="en-US" altLang="zh-CN" b="1" dirty="0">
              <a:solidFill>
                <a:schemeClr val="accent1">
                  <a:lumMod val="50000"/>
                </a:schemeClr>
              </a:solidFill>
            </a:endParaRPr>
          </a:p>
        </p:txBody>
      </p:sp>
    </p:spTree>
    <p:extLst>
      <p:ext uri="{BB962C8B-B14F-4D97-AF65-F5344CB8AC3E}">
        <p14:creationId xmlns:p14="http://schemas.microsoft.com/office/powerpoint/2010/main" val="267267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up)">
                                      <p:cBhvr>
                                        <p:cTn id="17" dur="500"/>
                                        <p:tgtEl>
                                          <p:spTgt spid="2">
                                            <p:txEl>
                                              <p:pRg st="1" end="1"/>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up)">
                                      <p:cBhvr>
                                        <p:cTn id="21" dur="500"/>
                                        <p:tgtEl>
                                          <p:spTgt spid="2">
                                            <p:txEl>
                                              <p:pRg st="2" end="2"/>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up)">
                                      <p:cBhvr>
                                        <p:cTn id="25" dur="500"/>
                                        <p:tgtEl>
                                          <p:spTgt spid="2">
                                            <p:txEl>
                                              <p:pRg st="3" end="3"/>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up)">
                                      <p:cBhvr>
                                        <p:cTn id="29" dur="500"/>
                                        <p:tgtEl>
                                          <p:spTgt spid="2">
                                            <p:txEl>
                                              <p:pRg st="4" end="4"/>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wipe(up)">
                                      <p:cBhvr>
                                        <p:cTn id="33" dur="500"/>
                                        <p:tgtEl>
                                          <p:spTgt spid="2">
                                            <p:txEl>
                                              <p:pRg st="5" end="5"/>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wipe(up)">
                                      <p:cBhvr>
                                        <p:cTn id="41" dur="500"/>
                                        <p:tgtEl>
                                          <p:spTgt spid="2">
                                            <p:txEl>
                                              <p:pRg st="7" end="7"/>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wipe(up)">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wipe(up)">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wipe(up)">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a:solidFill>
                  <a:schemeClr val="tx2">
                    <a:lumMod val="90000"/>
                    <a:lumOff val="10000"/>
                  </a:schemeClr>
                </a:solidFill>
                <a:latin typeface="+mj-ea"/>
                <a:ea typeface="+mj-ea"/>
              </a:rPr>
              <a:t>第</a:t>
            </a:r>
            <a:r>
              <a:rPr lang="en-US" altLang="zh-CN" dirty="0">
                <a:solidFill>
                  <a:schemeClr val="tx2">
                    <a:lumMod val="90000"/>
                    <a:lumOff val="10000"/>
                  </a:schemeClr>
                </a:solidFill>
                <a:latin typeface="+mj-ea"/>
                <a:ea typeface="+mj-ea"/>
              </a:rPr>
              <a:t>3</a:t>
            </a:r>
            <a:r>
              <a:rPr lang="zh-CN" altLang="en-US" dirty="0">
                <a:solidFill>
                  <a:schemeClr val="tx2">
                    <a:lumMod val="90000"/>
                    <a:lumOff val="10000"/>
                  </a:schemeClr>
                </a:solidFill>
                <a:latin typeface="+mj-ea"/>
                <a:ea typeface="+mj-ea"/>
              </a:rPr>
              <a:t>章</a:t>
            </a:r>
            <a:r>
              <a:rPr lang="en-US" altLang="zh-CN" dirty="0">
                <a:solidFill>
                  <a:schemeClr val="tx2">
                    <a:lumMod val="90000"/>
                    <a:lumOff val="10000"/>
                  </a:schemeClr>
                </a:solidFill>
                <a:latin typeface="+mj-ea"/>
                <a:ea typeface="+mj-ea"/>
              </a:rPr>
              <a:t> </a:t>
            </a:r>
            <a:r>
              <a:rPr lang="zh-CN" altLang="en-US" dirty="0">
                <a:solidFill>
                  <a:schemeClr val="tx2">
                    <a:lumMod val="90000"/>
                    <a:lumOff val="10000"/>
                  </a:schemeClr>
                </a:solidFill>
                <a:latin typeface="+mj-ea"/>
                <a:ea typeface="+mj-ea"/>
              </a:rPr>
              <a:t>需求分析</a:t>
            </a:r>
            <a:endParaRPr lang="en-US" altLang="zh-CN" sz="2400" dirty="0">
              <a:latin typeface="+mj-ea"/>
              <a:ea typeface="+mj-ea"/>
            </a:endParaRPr>
          </a:p>
          <a:p>
            <a:pPr marL="1108620" lvl="1" indent="-457200">
              <a:lnSpc>
                <a:spcPct val="120000"/>
              </a:lnSpc>
            </a:pPr>
            <a:r>
              <a:rPr lang="zh-CN" altLang="en-US" dirty="0"/>
              <a:t>系统用例建模</a:t>
            </a:r>
            <a:endParaRPr lang="en-US" altLang="zh-CN" dirty="0"/>
          </a:p>
          <a:p>
            <a:pPr marL="1108620" lvl="1" indent="-457200">
              <a:lnSpc>
                <a:spcPct val="120000"/>
              </a:lnSpc>
            </a:pPr>
            <a:r>
              <a:rPr lang="zh-CN" altLang="en-US" dirty="0">
                <a:solidFill>
                  <a:schemeClr val="tx2">
                    <a:lumMod val="90000"/>
                    <a:lumOff val="10000"/>
                  </a:schemeClr>
                </a:solidFill>
              </a:rPr>
              <a:t>用例描述</a:t>
            </a:r>
          </a:p>
        </p:txBody>
      </p:sp>
      <p:sp>
        <p:nvSpPr>
          <p:cNvPr id="7" name="日期占位符 6"/>
          <p:cNvSpPr>
            <a:spLocks noGrp="1"/>
          </p:cNvSpPr>
          <p:nvPr>
            <p:ph type="dt" sz="half" idx="10"/>
          </p:nvPr>
        </p:nvSpPr>
        <p:spPr/>
        <p:txBody>
          <a:bodyPr/>
          <a:lstStyle/>
          <a:p>
            <a:fld id="{E137A413-1B38-4BDB-ADEC-790FF57C95D1}"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5</a:t>
            </a:fld>
            <a:endParaRPr lang="zh-CN" altLang="en-US"/>
          </a:p>
        </p:txBody>
      </p:sp>
      <p:pic>
        <p:nvPicPr>
          <p:cNvPr id="4" name="图片 3"/>
          <p:cNvPicPr>
            <a:picLocks noChangeAspect="1"/>
          </p:cNvPicPr>
          <p:nvPr/>
        </p:nvPicPr>
        <p:blipFill rotWithShape="1">
          <a:blip r:embed="rId3"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p:blipFill>
        <p:spPr>
          <a:xfrm>
            <a:off x="5316787" y="1010654"/>
            <a:ext cx="3176338" cy="3417196"/>
          </a:xfrm>
          <a:prstGeom prst="rect">
            <a:avLst/>
          </a:prstGeom>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0BD09E-DB5C-4196-8E65-87FBF63237D5}"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
        <p:nvSpPr>
          <p:cNvPr id="4" name="文本占位符 3"/>
          <p:cNvSpPr>
            <a:spLocks noGrp="1"/>
          </p:cNvSpPr>
          <p:nvPr>
            <p:ph type="body" sz="quarter" idx="4294967295"/>
          </p:nvPr>
        </p:nvSpPr>
        <p:spPr>
          <a:xfrm>
            <a:off x="2383703" y="393227"/>
            <a:ext cx="6225907" cy="4143147"/>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600"/>
              </a:spcBef>
              <a:buNone/>
            </a:pPr>
            <a:r>
              <a:rPr lang="zh-CN" altLang="en-US" sz="1600" b="1" dirty="0">
                <a:latin typeface="+mj-ea"/>
                <a:ea typeface="+mj-ea"/>
              </a:rPr>
              <a:t>用例名称：</a:t>
            </a:r>
            <a:r>
              <a:rPr lang="zh-CN" altLang="en-US" sz="1600" dirty="0">
                <a:latin typeface="+mj-ea"/>
                <a:ea typeface="+mj-ea"/>
              </a:rPr>
              <a:t>登录</a:t>
            </a:r>
            <a:endParaRPr lang="en-US" altLang="zh-CN" sz="1600" dirty="0">
              <a:latin typeface="+mj-ea"/>
              <a:ea typeface="+mj-ea"/>
            </a:endParaRPr>
          </a:p>
          <a:p>
            <a:pPr marL="0" indent="0">
              <a:lnSpc>
                <a:spcPct val="100000"/>
              </a:lnSpc>
              <a:spcBef>
                <a:spcPts val="600"/>
              </a:spcBef>
              <a:buNone/>
            </a:pPr>
            <a:r>
              <a:rPr lang="zh-CN" altLang="en-US" sz="1600" b="1" dirty="0">
                <a:latin typeface="+mj-ea"/>
                <a:ea typeface="+mj-ea"/>
              </a:rPr>
              <a:t>用例描述：</a:t>
            </a:r>
            <a:r>
              <a:rPr lang="zh-CN" altLang="en-US" sz="1600" dirty="0">
                <a:latin typeface="+mj-ea"/>
                <a:ea typeface="+mj-ea"/>
              </a:rPr>
              <a:t>本系统需要参与者输入帐号和密码进行系统登录，该用例页面是系统起始页面。用户帐号和密码是系统默认已经分配的。</a:t>
            </a:r>
          </a:p>
          <a:p>
            <a:pPr marL="0" indent="0">
              <a:lnSpc>
                <a:spcPct val="100000"/>
              </a:lnSpc>
              <a:spcBef>
                <a:spcPts val="600"/>
              </a:spcBef>
              <a:buNone/>
            </a:pPr>
            <a:r>
              <a:rPr lang="zh-CN" altLang="en-US" sz="1600" b="1" dirty="0">
                <a:latin typeface="+mj-ea"/>
                <a:ea typeface="+mj-ea"/>
              </a:rPr>
              <a:t>参与者：</a:t>
            </a:r>
            <a:r>
              <a:rPr lang="zh-CN" altLang="en-US" sz="1600" dirty="0">
                <a:latin typeface="+mj-ea"/>
                <a:ea typeface="+mj-ea"/>
              </a:rPr>
              <a:t>图书馆工作人员。</a:t>
            </a:r>
          </a:p>
          <a:p>
            <a:pPr marL="0" indent="0">
              <a:lnSpc>
                <a:spcPct val="100000"/>
              </a:lnSpc>
              <a:spcBef>
                <a:spcPts val="600"/>
              </a:spcBef>
              <a:buNone/>
            </a:pPr>
            <a:r>
              <a:rPr lang="zh-CN" altLang="en-US" sz="1600" b="1" dirty="0">
                <a:latin typeface="+mj-ea"/>
                <a:ea typeface="+mj-ea"/>
              </a:rPr>
              <a:t>前置条件：</a:t>
            </a:r>
            <a:r>
              <a:rPr lang="zh-CN" altLang="en-US" sz="1600" dirty="0">
                <a:latin typeface="+mj-ea"/>
                <a:ea typeface="+mj-ea"/>
              </a:rPr>
              <a:t>无</a:t>
            </a:r>
          </a:p>
          <a:p>
            <a:pPr marL="0" indent="0">
              <a:lnSpc>
                <a:spcPct val="100000"/>
              </a:lnSpc>
              <a:spcBef>
                <a:spcPts val="600"/>
              </a:spcBef>
              <a:buNone/>
            </a:pPr>
            <a:r>
              <a:rPr lang="zh-CN" altLang="en-US" sz="1600" b="1" dirty="0">
                <a:latin typeface="+mj-ea"/>
                <a:ea typeface="+mj-ea"/>
              </a:rPr>
              <a:t>基本路径：</a:t>
            </a:r>
          </a:p>
          <a:p>
            <a:pPr marL="257175" lvl="1" indent="0">
              <a:lnSpc>
                <a:spcPct val="100000"/>
              </a:lnSpc>
              <a:spcBef>
                <a:spcPts val="600"/>
              </a:spcBef>
              <a:buNone/>
            </a:pPr>
            <a:r>
              <a:rPr lang="zh-CN" altLang="en-US" sz="1600" dirty="0">
                <a:latin typeface="+mj-ea"/>
                <a:ea typeface="+mj-ea"/>
              </a:rPr>
              <a:t>输入帐号，密码</a:t>
            </a:r>
          </a:p>
          <a:p>
            <a:pPr marL="257175" lvl="1" indent="0">
              <a:lnSpc>
                <a:spcPct val="100000"/>
              </a:lnSpc>
              <a:spcBef>
                <a:spcPts val="600"/>
              </a:spcBef>
              <a:buNone/>
            </a:pPr>
            <a:r>
              <a:rPr lang="zh-CN" altLang="en-US" sz="1600" dirty="0">
                <a:latin typeface="+mj-ea"/>
                <a:ea typeface="+mj-ea"/>
              </a:rPr>
              <a:t>点击“进入系统”</a:t>
            </a:r>
          </a:p>
          <a:p>
            <a:pPr marL="257175" lvl="1" indent="0">
              <a:lnSpc>
                <a:spcPct val="100000"/>
              </a:lnSpc>
              <a:spcBef>
                <a:spcPts val="600"/>
              </a:spcBef>
              <a:buNone/>
            </a:pPr>
            <a:r>
              <a:rPr lang="zh-CN" altLang="en-US" sz="1600" dirty="0">
                <a:latin typeface="+mj-ea"/>
                <a:ea typeface="+mj-ea"/>
              </a:rPr>
              <a:t>验证用户权限，进入主界面</a:t>
            </a:r>
          </a:p>
          <a:p>
            <a:pPr marL="0" indent="0">
              <a:lnSpc>
                <a:spcPct val="100000"/>
              </a:lnSpc>
              <a:spcBef>
                <a:spcPts val="600"/>
              </a:spcBef>
              <a:buNone/>
            </a:pPr>
            <a:r>
              <a:rPr lang="zh-CN" altLang="en-US" sz="1600" b="1" dirty="0">
                <a:latin typeface="+mj-ea"/>
                <a:ea typeface="+mj-ea"/>
              </a:rPr>
              <a:t>备选流程：</a:t>
            </a:r>
          </a:p>
          <a:p>
            <a:pPr marL="257175" lvl="1" indent="0">
              <a:lnSpc>
                <a:spcPct val="100000"/>
              </a:lnSpc>
              <a:spcBef>
                <a:spcPts val="600"/>
              </a:spcBef>
              <a:buNone/>
            </a:pPr>
            <a:r>
              <a:rPr lang="zh-CN" altLang="en-US" sz="1600" dirty="0">
                <a:latin typeface="+mj-ea"/>
                <a:ea typeface="+mj-ea"/>
              </a:rPr>
              <a:t>点击“重新填写”，实现重填帐号密码功能。</a:t>
            </a:r>
          </a:p>
          <a:p>
            <a:pPr marL="257175" lvl="1" indent="0">
              <a:lnSpc>
                <a:spcPct val="100000"/>
              </a:lnSpc>
              <a:spcBef>
                <a:spcPts val="600"/>
              </a:spcBef>
              <a:buNone/>
            </a:pPr>
            <a:r>
              <a:rPr lang="zh-CN" altLang="en-US" sz="1600" dirty="0">
                <a:latin typeface="+mj-ea"/>
                <a:ea typeface="+mj-ea"/>
              </a:rPr>
              <a:t>输入帐号或密码不正确，重新登录。</a:t>
            </a:r>
          </a:p>
          <a:p>
            <a:pPr marL="257175" lvl="1" indent="0">
              <a:lnSpc>
                <a:spcPct val="100000"/>
              </a:lnSpc>
              <a:spcBef>
                <a:spcPts val="600"/>
              </a:spcBef>
              <a:buNone/>
            </a:pPr>
            <a:r>
              <a:rPr lang="zh-CN" altLang="en-US" sz="1600" dirty="0">
                <a:latin typeface="+mj-ea"/>
                <a:ea typeface="+mj-ea"/>
              </a:rPr>
              <a:t>进入基本路径</a:t>
            </a:r>
            <a:r>
              <a:rPr lang="en-US" altLang="zh-CN" sz="1600" dirty="0">
                <a:latin typeface="+mj-ea"/>
                <a:ea typeface="+mj-ea"/>
              </a:rPr>
              <a:t>1</a:t>
            </a:r>
          </a:p>
          <a:p>
            <a:pPr marL="0" indent="0">
              <a:lnSpc>
                <a:spcPct val="100000"/>
              </a:lnSpc>
              <a:spcBef>
                <a:spcPts val="600"/>
              </a:spcBef>
              <a:buNone/>
            </a:pPr>
            <a:endParaRPr lang="zh-CN" altLang="en-US" sz="1600" dirty="0">
              <a:latin typeface="+mj-ea"/>
              <a:ea typeface="+mj-ea"/>
            </a:endParaRPr>
          </a:p>
        </p:txBody>
      </p:sp>
      <p:sp>
        <p:nvSpPr>
          <p:cNvPr id="11" name="Rectangle 3"/>
          <p:cNvSpPr txBox="1">
            <a:spLocks noChangeArrowheads="1"/>
          </p:cNvSpPr>
          <p:nvPr/>
        </p:nvSpPr>
        <p:spPr>
          <a:xfrm>
            <a:off x="768096" y="926393"/>
            <a:ext cx="763820" cy="2768059"/>
          </a:xfrm>
          <a:prstGeom prst="rect">
            <a:avLst/>
          </a:prstGeom>
        </p:spPr>
        <p:txBody>
          <a:bodyPr vert="eaVert" anchor="ctr">
            <a:normAutofit/>
          </a:bodyPr>
          <a:lst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a:solidFill>
                  <a:schemeClr val="accent1">
                    <a:lumMod val="50000"/>
                  </a:schemeClr>
                </a:solidFill>
              </a:rPr>
              <a:t>用例描述示例三</a:t>
            </a:r>
            <a:endParaRPr lang="en-US" altLang="zh-CN" b="1" dirty="0">
              <a:solidFill>
                <a:schemeClr val="accent1">
                  <a:lumMod val="50000"/>
                </a:schemeClr>
              </a:solidFill>
            </a:endParaRPr>
          </a:p>
        </p:txBody>
      </p:sp>
    </p:spTree>
    <p:extLst>
      <p:ext uri="{BB962C8B-B14F-4D97-AF65-F5344CB8AC3E}">
        <p14:creationId xmlns:p14="http://schemas.microsoft.com/office/powerpoint/2010/main" val="394141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up)">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up)">
                                      <p:cBhvr>
                                        <p:cTn id="30" dur="500"/>
                                        <p:tgtEl>
                                          <p:spTgt spid="4">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up)">
                                      <p:cBhvr>
                                        <p:cTn id="33" dur="500"/>
                                        <p:tgtEl>
                                          <p:spTgt spid="4">
                                            <p:txEl>
                                              <p:pRg st="5" end="5"/>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up)">
                                      <p:cBhvr>
                                        <p:cTn id="36" dur="500"/>
                                        <p:tgtEl>
                                          <p:spTgt spid="4">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up)">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wipe(up)">
                                      <p:cBhvr>
                                        <p:cTn id="44" dur="500"/>
                                        <p:tgtEl>
                                          <p:spTgt spid="4">
                                            <p:txEl>
                                              <p:pRg st="8" end="8"/>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up)">
                                      <p:cBhvr>
                                        <p:cTn id="47" dur="500"/>
                                        <p:tgtEl>
                                          <p:spTgt spid="4">
                                            <p:txEl>
                                              <p:pRg st="9" end="9"/>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up)">
                                      <p:cBhvr>
                                        <p:cTn id="50" dur="500"/>
                                        <p:tgtEl>
                                          <p:spTgt spid="4">
                                            <p:txEl>
                                              <p:pRg st="10" end="10"/>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up)">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2054430" y="153271"/>
            <a:ext cx="6803820" cy="4466230"/>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buNone/>
            </a:pPr>
            <a:r>
              <a:rPr lang="zh-CN" altLang="en-US" sz="1600" b="1" dirty="0">
                <a:latin typeface="+mj-ea"/>
                <a:ea typeface="+mj-ea"/>
              </a:rPr>
              <a:t>用例名称：</a:t>
            </a:r>
            <a:r>
              <a:rPr lang="zh-CN" altLang="en-US" sz="1600" dirty="0">
                <a:latin typeface="+mj-ea"/>
                <a:ea typeface="+mj-ea"/>
              </a:rPr>
              <a:t>图书借阅</a:t>
            </a:r>
          </a:p>
          <a:p>
            <a:pPr marL="0" indent="0">
              <a:lnSpc>
                <a:spcPct val="100000"/>
              </a:lnSpc>
              <a:buNone/>
            </a:pPr>
            <a:r>
              <a:rPr lang="zh-CN" altLang="en-US" sz="1600" b="1" dirty="0">
                <a:latin typeface="+mj-ea"/>
                <a:ea typeface="+mj-ea"/>
              </a:rPr>
              <a:t>用例描述：</a:t>
            </a:r>
            <a:r>
              <a:rPr lang="zh-CN" altLang="en-US" sz="1600" dirty="0">
                <a:latin typeface="+mj-ea"/>
                <a:ea typeface="+mj-ea"/>
              </a:rPr>
              <a:t>图书馆工作人员输入借阅证编号和图书登录号来完成图书借阅。</a:t>
            </a:r>
          </a:p>
          <a:p>
            <a:pPr marL="0" indent="0">
              <a:lnSpc>
                <a:spcPct val="100000"/>
              </a:lnSpc>
              <a:buNone/>
            </a:pPr>
            <a:r>
              <a:rPr lang="zh-CN" altLang="en-US" sz="1600" b="1" dirty="0">
                <a:latin typeface="+mj-ea"/>
                <a:ea typeface="+mj-ea"/>
              </a:rPr>
              <a:t>参与者：</a:t>
            </a:r>
            <a:r>
              <a:rPr lang="zh-CN" altLang="en-US" sz="1600" dirty="0">
                <a:latin typeface="+mj-ea"/>
                <a:ea typeface="+mj-ea"/>
              </a:rPr>
              <a:t>图书馆工作人员。</a:t>
            </a:r>
          </a:p>
          <a:p>
            <a:pPr marL="0" indent="0">
              <a:lnSpc>
                <a:spcPct val="100000"/>
              </a:lnSpc>
              <a:buNone/>
            </a:pPr>
            <a:r>
              <a:rPr lang="zh-CN" altLang="en-US" sz="1600" b="1" dirty="0">
                <a:latin typeface="+mj-ea"/>
                <a:ea typeface="+mj-ea"/>
              </a:rPr>
              <a:t>前置条件：</a:t>
            </a:r>
            <a:r>
              <a:rPr lang="zh-CN" altLang="en-US" sz="1600" dirty="0">
                <a:latin typeface="+mj-ea"/>
                <a:ea typeface="+mj-ea"/>
              </a:rPr>
              <a:t>图书馆工作人员点击“图书借阅”</a:t>
            </a:r>
          </a:p>
          <a:p>
            <a:pPr marL="0" indent="0">
              <a:lnSpc>
                <a:spcPct val="100000"/>
              </a:lnSpc>
              <a:buNone/>
            </a:pPr>
            <a:r>
              <a:rPr lang="zh-CN" altLang="en-US" sz="1600" b="1" dirty="0">
                <a:latin typeface="+mj-ea"/>
                <a:ea typeface="+mj-ea"/>
              </a:rPr>
              <a:t>基本路径：</a:t>
            </a:r>
          </a:p>
          <a:p>
            <a:pPr marL="257175" lvl="1" indent="0">
              <a:lnSpc>
                <a:spcPct val="100000"/>
              </a:lnSpc>
              <a:buNone/>
            </a:pPr>
            <a:r>
              <a:rPr lang="zh-CN" altLang="en-US" sz="1600" dirty="0">
                <a:latin typeface="+mj-ea"/>
                <a:ea typeface="+mj-ea"/>
              </a:rPr>
              <a:t>输入借阅证编号。</a:t>
            </a:r>
          </a:p>
          <a:p>
            <a:pPr marL="257175" lvl="1" indent="0">
              <a:lnSpc>
                <a:spcPct val="100000"/>
              </a:lnSpc>
              <a:buNone/>
            </a:pPr>
            <a:r>
              <a:rPr lang="zh-CN" altLang="en-US" sz="1600" dirty="0">
                <a:latin typeface="+mj-ea"/>
                <a:ea typeface="+mj-ea"/>
              </a:rPr>
              <a:t>输入图书登录号。</a:t>
            </a:r>
          </a:p>
          <a:p>
            <a:pPr marL="257175" lvl="1" indent="0">
              <a:lnSpc>
                <a:spcPct val="100000"/>
              </a:lnSpc>
              <a:buNone/>
            </a:pPr>
            <a:r>
              <a:rPr lang="zh-CN" altLang="en-US" sz="1600" dirty="0">
                <a:latin typeface="+mj-ea"/>
                <a:ea typeface="+mj-ea"/>
              </a:rPr>
              <a:t>点击“借阅”</a:t>
            </a:r>
          </a:p>
          <a:p>
            <a:pPr marL="257175" lvl="1" indent="0">
              <a:lnSpc>
                <a:spcPct val="100000"/>
              </a:lnSpc>
              <a:buNone/>
            </a:pPr>
            <a:r>
              <a:rPr lang="zh-CN" altLang="en-US" sz="1600" dirty="0">
                <a:latin typeface="+mj-ea"/>
                <a:ea typeface="+mj-ea"/>
              </a:rPr>
              <a:t>显示当前借阅信息（书名</a:t>
            </a:r>
            <a:r>
              <a:rPr lang="en-US" altLang="zh-CN" sz="1600" dirty="0">
                <a:latin typeface="+mj-ea"/>
                <a:ea typeface="+mj-ea"/>
              </a:rPr>
              <a:t>,ISBN</a:t>
            </a:r>
            <a:r>
              <a:rPr lang="zh-CN" altLang="en-US" sz="1600" dirty="0">
                <a:latin typeface="+mj-ea"/>
                <a:ea typeface="+mj-ea"/>
              </a:rPr>
              <a:t>，借阅时间，应归还时间）</a:t>
            </a:r>
          </a:p>
          <a:p>
            <a:pPr marL="0" indent="0">
              <a:lnSpc>
                <a:spcPct val="100000"/>
              </a:lnSpc>
              <a:buNone/>
            </a:pPr>
            <a:r>
              <a:rPr lang="zh-CN" altLang="en-US" sz="1600" b="1" dirty="0">
                <a:latin typeface="+mj-ea"/>
                <a:ea typeface="+mj-ea"/>
              </a:rPr>
              <a:t>备选流程：</a:t>
            </a:r>
          </a:p>
          <a:p>
            <a:pPr marL="257175" lvl="1" indent="0">
              <a:lnSpc>
                <a:spcPct val="100000"/>
              </a:lnSpc>
              <a:buNone/>
            </a:pPr>
            <a:r>
              <a:rPr lang="zh-CN" altLang="en-US" sz="1600" dirty="0">
                <a:latin typeface="+mj-ea"/>
                <a:ea typeface="+mj-ea"/>
              </a:rPr>
              <a:t>点击“重填”实现借阅证和图书登录号重新填写</a:t>
            </a:r>
          </a:p>
        </p:txBody>
      </p:sp>
      <p:sp>
        <p:nvSpPr>
          <p:cNvPr id="2" name="日期占位符 1"/>
          <p:cNvSpPr>
            <a:spLocks noGrp="1"/>
          </p:cNvSpPr>
          <p:nvPr>
            <p:ph type="dt" sz="half" idx="10"/>
          </p:nvPr>
        </p:nvSpPr>
        <p:spPr/>
        <p:txBody>
          <a:bodyPr/>
          <a:lstStyle/>
          <a:p>
            <a:fld id="{E9F3C7AB-4477-4B25-8CF5-25E36DF69D04}"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11" name="Rectangle 3"/>
          <p:cNvSpPr txBox="1">
            <a:spLocks noChangeArrowheads="1"/>
          </p:cNvSpPr>
          <p:nvPr/>
        </p:nvSpPr>
        <p:spPr>
          <a:xfrm>
            <a:off x="764579" y="944385"/>
            <a:ext cx="763820" cy="3354483"/>
          </a:xfrm>
          <a:prstGeom prst="rect">
            <a:avLst/>
          </a:prstGeom>
        </p:spPr>
        <p:txBody>
          <a:bodyPr vert="eaVert" lIns="45720" tIns="45720" rIns="45720" bIns="45720" rtlCol="0" anchor="ctr">
            <a:normAutofit/>
          </a:bodyPr>
          <a:lst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1260000" indent="-28800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1440000" indent="-28800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a:solidFill>
                  <a:schemeClr val="accent1">
                    <a:lumMod val="50000"/>
                  </a:schemeClr>
                </a:solidFill>
              </a:rPr>
              <a:t>用例描述示例四</a:t>
            </a:r>
            <a:endParaRPr lang="en-US" altLang="zh-CN" b="1" dirty="0">
              <a:solidFill>
                <a:schemeClr val="accent1">
                  <a:lumMod val="50000"/>
                </a:schemeClr>
              </a:solidFill>
            </a:endParaRPr>
          </a:p>
        </p:txBody>
      </p:sp>
    </p:spTree>
    <p:extLst>
      <p:ext uri="{BB962C8B-B14F-4D97-AF65-F5344CB8AC3E}">
        <p14:creationId xmlns:p14="http://schemas.microsoft.com/office/powerpoint/2010/main" val="96591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up)">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wipe(up)">
                                      <p:cBhvr>
                                        <p:cTn id="29" dur="500"/>
                                        <p:tgtEl>
                                          <p:spTgt spid="4">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up)">
                                      <p:cBhvr>
                                        <p:cTn id="35" dur="500"/>
                                        <p:tgtEl>
                                          <p:spTgt spid="4">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up)">
                                      <p:cBhvr>
                                        <p:cTn id="38" dur="500"/>
                                        <p:tgtEl>
                                          <p:spTgt spid="4">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wipe(up)">
                                      <p:cBhvr>
                                        <p:cTn id="46" dur="500"/>
                                        <p:tgtEl>
                                          <p:spTgt spid="4">
                                            <p:txEl>
                                              <p:pRg st="9" end="9"/>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wipe(up)">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1754976" y="342349"/>
            <a:ext cx="6932043" cy="431322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0"/>
              </a:spcBef>
              <a:buNone/>
            </a:pPr>
            <a:r>
              <a:rPr lang="zh-CN" altLang="en-US" sz="1600" b="1" dirty="0">
                <a:latin typeface="+mj-ea"/>
                <a:ea typeface="+mj-ea"/>
              </a:rPr>
              <a:t>用例名称：</a:t>
            </a:r>
            <a:r>
              <a:rPr lang="zh-CN" altLang="en-US" sz="1600" dirty="0">
                <a:latin typeface="+mj-ea"/>
                <a:ea typeface="+mj-ea"/>
              </a:rPr>
              <a:t>补办借阅证</a:t>
            </a:r>
          </a:p>
          <a:p>
            <a:pPr marL="0" indent="0">
              <a:lnSpc>
                <a:spcPct val="100000"/>
              </a:lnSpc>
              <a:spcBef>
                <a:spcPts val="0"/>
              </a:spcBef>
              <a:buNone/>
            </a:pPr>
            <a:r>
              <a:rPr lang="zh-CN" altLang="en-US" sz="1600" b="1" dirty="0">
                <a:latin typeface="+mj-ea"/>
                <a:ea typeface="+mj-ea"/>
              </a:rPr>
              <a:t>用例描述：</a:t>
            </a:r>
            <a:r>
              <a:rPr lang="zh-CN" altLang="en-US" sz="1600" dirty="0">
                <a:latin typeface="+mj-ea"/>
                <a:ea typeface="+mj-ea"/>
              </a:rPr>
              <a:t>图书馆工作人员输入学生信息进行借阅证补办。</a:t>
            </a:r>
          </a:p>
          <a:p>
            <a:pPr marL="0" indent="0">
              <a:lnSpc>
                <a:spcPct val="100000"/>
              </a:lnSpc>
              <a:spcBef>
                <a:spcPts val="0"/>
              </a:spcBef>
              <a:buNone/>
            </a:pPr>
            <a:r>
              <a:rPr lang="zh-CN" altLang="en-US" sz="1600" b="1" dirty="0">
                <a:latin typeface="+mj-ea"/>
                <a:ea typeface="+mj-ea"/>
              </a:rPr>
              <a:t>参与者：</a:t>
            </a:r>
            <a:r>
              <a:rPr lang="zh-CN" altLang="en-US" sz="1600" dirty="0">
                <a:latin typeface="+mj-ea"/>
                <a:ea typeface="+mj-ea"/>
              </a:rPr>
              <a:t>图书馆工作人员</a:t>
            </a:r>
          </a:p>
          <a:p>
            <a:pPr marL="0" indent="0">
              <a:lnSpc>
                <a:spcPct val="100000"/>
              </a:lnSpc>
              <a:spcBef>
                <a:spcPts val="0"/>
              </a:spcBef>
              <a:buNone/>
            </a:pPr>
            <a:r>
              <a:rPr lang="zh-CN" altLang="en-US" sz="1600" b="1" dirty="0">
                <a:latin typeface="+mj-ea"/>
                <a:ea typeface="+mj-ea"/>
              </a:rPr>
              <a:t>前置条件：</a:t>
            </a:r>
            <a:r>
              <a:rPr lang="zh-CN" altLang="en-US" sz="1600" dirty="0">
                <a:latin typeface="+mj-ea"/>
                <a:ea typeface="+mj-ea"/>
              </a:rPr>
              <a:t>图书馆工作人员点击“补办借阅证”</a:t>
            </a:r>
          </a:p>
          <a:p>
            <a:pPr marL="0" indent="0">
              <a:lnSpc>
                <a:spcPct val="100000"/>
              </a:lnSpc>
              <a:spcBef>
                <a:spcPts val="0"/>
              </a:spcBef>
              <a:buNone/>
            </a:pPr>
            <a:r>
              <a:rPr lang="zh-CN" altLang="en-US" sz="1600" b="1" dirty="0">
                <a:latin typeface="+mj-ea"/>
                <a:ea typeface="+mj-ea"/>
              </a:rPr>
              <a:t>基本路径：</a:t>
            </a:r>
          </a:p>
          <a:p>
            <a:pPr marL="257175" lvl="1" indent="0">
              <a:lnSpc>
                <a:spcPct val="100000"/>
              </a:lnSpc>
              <a:spcBef>
                <a:spcPts val="0"/>
              </a:spcBef>
              <a:buNone/>
            </a:pPr>
            <a:r>
              <a:rPr lang="zh-CN" altLang="en-US" sz="1600" dirty="0">
                <a:latin typeface="+mj-ea"/>
                <a:ea typeface="+mj-ea"/>
              </a:rPr>
              <a:t>输入学号</a:t>
            </a:r>
          </a:p>
          <a:p>
            <a:pPr marL="257175" lvl="1" indent="0">
              <a:lnSpc>
                <a:spcPct val="100000"/>
              </a:lnSpc>
              <a:spcBef>
                <a:spcPts val="0"/>
              </a:spcBef>
              <a:buNone/>
            </a:pPr>
            <a:r>
              <a:rPr lang="zh-CN" altLang="en-US" sz="1600" dirty="0">
                <a:latin typeface="+mj-ea"/>
                <a:ea typeface="+mj-ea"/>
              </a:rPr>
              <a:t>点击“查询”</a:t>
            </a:r>
          </a:p>
          <a:p>
            <a:pPr marL="257175" lvl="1" indent="0">
              <a:lnSpc>
                <a:spcPct val="100000"/>
              </a:lnSpc>
              <a:spcBef>
                <a:spcPts val="0"/>
              </a:spcBef>
              <a:buNone/>
            </a:pPr>
            <a:r>
              <a:rPr lang="zh-CN" altLang="en-US" sz="1600" dirty="0">
                <a:latin typeface="+mj-ea"/>
                <a:ea typeface="+mj-ea"/>
              </a:rPr>
              <a:t>显示该学生遗失的借阅证信息（借阅证编号，学号，姓名，专业，班级，性别）</a:t>
            </a:r>
          </a:p>
          <a:p>
            <a:pPr marL="257175" lvl="1" indent="0">
              <a:lnSpc>
                <a:spcPct val="100000"/>
              </a:lnSpc>
              <a:spcBef>
                <a:spcPts val="0"/>
              </a:spcBef>
              <a:buNone/>
            </a:pPr>
            <a:r>
              <a:rPr lang="zh-CN" altLang="en-US" sz="1600" dirty="0">
                <a:latin typeface="+mj-ea"/>
                <a:ea typeface="+mj-ea"/>
              </a:rPr>
              <a:t>点击“补办”</a:t>
            </a:r>
          </a:p>
          <a:p>
            <a:pPr marL="257175" lvl="1" indent="0">
              <a:lnSpc>
                <a:spcPct val="100000"/>
              </a:lnSpc>
              <a:spcBef>
                <a:spcPts val="0"/>
              </a:spcBef>
              <a:buNone/>
            </a:pPr>
            <a:r>
              <a:rPr lang="zh-CN" altLang="en-US" sz="1600" dirty="0">
                <a:latin typeface="+mj-ea"/>
                <a:ea typeface="+mj-ea"/>
              </a:rPr>
              <a:t>显示该学生新借阅证信息（借阅证编号，学号，姓名，专业，班级，性别）</a:t>
            </a:r>
          </a:p>
          <a:p>
            <a:pPr marL="257175" lvl="1" indent="0">
              <a:lnSpc>
                <a:spcPct val="100000"/>
              </a:lnSpc>
              <a:spcBef>
                <a:spcPts val="0"/>
              </a:spcBef>
              <a:buNone/>
            </a:pPr>
            <a:r>
              <a:rPr lang="zh-CN" altLang="en-US" sz="1600" dirty="0">
                <a:latin typeface="+mj-ea"/>
                <a:ea typeface="+mj-ea"/>
              </a:rPr>
              <a:t>进入备选流程</a:t>
            </a:r>
            <a:r>
              <a:rPr lang="en-US" altLang="zh-CN" sz="1600" dirty="0">
                <a:latin typeface="+mj-ea"/>
                <a:ea typeface="+mj-ea"/>
              </a:rPr>
              <a:t>B</a:t>
            </a:r>
          </a:p>
          <a:p>
            <a:pPr marL="0" indent="0">
              <a:lnSpc>
                <a:spcPct val="100000"/>
              </a:lnSpc>
              <a:spcBef>
                <a:spcPts val="0"/>
              </a:spcBef>
              <a:buNone/>
            </a:pPr>
            <a:r>
              <a:rPr lang="zh-CN" altLang="en-US" sz="1600" b="1" dirty="0">
                <a:latin typeface="+mj-ea"/>
                <a:ea typeface="+mj-ea"/>
              </a:rPr>
              <a:t>备选流程：</a:t>
            </a:r>
          </a:p>
          <a:p>
            <a:pPr marL="257175" lvl="1" indent="0">
              <a:lnSpc>
                <a:spcPct val="100000"/>
              </a:lnSpc>
              <a:spcBef>
                <a:spcPts val="0"/>
              </a:spcBef>
              <a:buNone/>
            </a:pPr>
            <a:r>
              <a:rPr lang="en-US" altLang="zh-CN" sz="1600" dirty="0">
                <a:latin typeface="+mj-ea"/>
                <a:ea typeface="+mj-ea"/>
              </a:rPr>
              <a:t>A</a:t>
            </a:r>
            <a:r>
              <a:rPr lang="zh-CN" altLang="en-US" sz="1600" dirty="0">
                <a:latin typeface="+mj-ea"/>
                <a:ea typeface="+mj-ea"/>
              </a:rPr>
              <a:t>：</a:t>
            </a:r>
            <a:r>
              <a:rPr lang="en-US" altLang="zh-CN" sz="1600" dirty="0">
                <a:latin typeface="+mj-ea"/>
                <a:ea typeface="+mj-ea"/>
              </a:rPr>
              <a:t>1</a:t>
            </a:r>
            <a:r>
              <a:rPr lang="zh-CN" altLang="en-US" sz="1600" dirty="0">
                <a:latin typeface="+mj-ea"/>
                <a:ea typeface="+mj-ea"/>
              </a:rPr>
              <a:t>点击“重新填写”，实现重填学号。</a:t>
            </a:r>
          </a:p>
          <a:p>
            <a:pPr marL="257175" lvl="1" indent="0">
              <a:lnSpc>
                <a:spcPct val="100000"/>
              </a:lnSpc>
              <a:spcBef>
                <a:spcPts val="0"/>
              </a:spcBef>
              <a:buNone/>
            </a:pPr>
            <a:r>
              <a:rPr lang="zh-CN" altLang="en-US" sz="1600" dirty="0">
                <a:latin typeface="+mj-ea"/>
                <a:ea typeface="+mj-ea"/>
              </a:rPr>
              <a:t>      </a:t>
            </a:r>
            <a:r>
              <a:rPr lang="en-US" altLang="zh-CN" sz="1600" dirty="0">
                <a:latin typeface="+mj-ea"/>
                <a:ea typeface="+mj-ea"/>
              </a:rPr>
              <a:t>2</a:t>
            </a:r>
            <a:r>
              <a:rPr lang="zh-CN" altLang="en-US" sz="1600" dirty="0">
                <a:latin typeface="+mj-ea"/>
                <a:ea typeface="+mj-ea"/>
              </a:rPr>
              <a:t>进入基本路径</a:t>
            </a:r>
            <a:r>
              <a:rPr lang="en-US" altLang="zh-CN" sz="1600" dirty="0">
                <a:latin typeface="+mj-ea"/>
                <a:ea typeface="+mj-ea"/>
              </a:rPr>
              <a:t>1</a:t>
            </a:r>
          </a:p>
          <a:p>
            <a:pPr marL="257175" lvl="1" indent="0">
              <a:lnSpc>
                <a:spcPct val="100000"/>
              </a:lnSpc>
              <a:spcBef>
                <a:spcPts val="0"/>
              </a:spcBef>
              <a:buNone/>
            </a:pPr>
            <a:r>
              <a:rPr lang="en-US" altLang="zh-CN" sz="1600" dirty="0">
                <a:latin typeface="+mj-ea"/>
                <a:ea typeface="+mj-ea"/>
              </a:rPr>
              <a:t>B</a:t>
            </a:r>
            <a:r>
              <a:rPr lang="zh-CN" altLang="en-US" sz="1600" dirty="0">
                <a:latin typeface="+mj-ea"/>
                <a:ea typeface="+mj-ea"/>
              </a:rPr>
              <a:t>：如果学生有借阅图书未归还，显示当前该学生借阅情况（书名</a:t>
            </a:r>
            <a:r>
              <a:rPr lang="en-US" altLang="zh-CN" sz="1600" dirty="0">
                <a:latin typeface="+mj-ea"/>
                <a:ea typeface="+mj-ea"/>
              </a:rPr>
              <a:t>,ISBN</a:t>
            </a:r>
            <a:r>
              <a:rPr lang="zh-CN" altLang="en-US" sz="1600" dirty="0">
                <a:latin typeface="+mj-ea"/>
                <a:ea typeface="+mj-ea"/>
              </a:rPr>
              <a:t>，借阅时间，应归还时间）</a:t>
            </a:r>
          </a:p>
        </p:txBody>
      </p:sp>
      <p:sp>
        <p:nvSpPr>
          <p:cNvPr id="2" name="日期占位符 1"/>
          <p:cNvSpPr>
            <a:spLocks noGrp="1"/>
          </p:cNvSpPr>
          <p:nvPr>
            <p:ph type="dt" sz="half" idx="10"/>
          </p:nvPr>
        </p:nvSpPr>
        <p:spPr/>
        <p:txBody>
          <a:bodyPr/>
          <a:lstStyle/>
          <a:p>
            <a:fld id="{0AF757B4-0F37-4110-B5AC-DDB90EA999F5}"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
        <p:nvSpPr>
          <p:cNvPr id="9" name="Rectangle 3"/>
          <p:cNvSpPr txBox="1">
            <a:spLocks noChangeArrowheads="1"/>
          </p:cNvSpPr>
          <p:nvPr/>
        </p:nvSpPr>
        <p:spPr>
          <a:xfrm>
            <a:off x="764579" y="944385"/>
            <a:ext cx="763820" cy="3354483"/>
          </a:xfrm>
          <a:prstGeom prst="rect">
            <a:avLst/>
          </a:prstGeom>
        </p:spPr>
        <p:txBody>
          <a:bodyPr vert="eaVert" lIns="45720" tIns="45720" rIns="45720" bIns="45720" rtlCol="0" anchor="ctr">
            <a:normAutofit/>
          </a:bodyPr>
          <a:lst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1260000" indent="-28800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1440000" indent="-28800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a:solidFill>
                  <a:schemeClr val="accent1">
                    <a:lumMod val="50000"/>
                  </a:schemeClr>
                </a:solidFill>
              </a:rPr>
              <a:t>用例描述示例五</a:t>
            </a:r>
            <a:endParaRPr lang="en-US" altLang="zh-CN" b="1" dirty="0">
              <a:solidFill>
                <a:schemeClr val="accent1">
                  <a:lumMod val="50000"/>
                </a:schemeClr>
              </a:solidFill>
            </a:endParaRPr>
          </a:p>
        </p:txBody>
      </p:sp>
    </p:spTree>
    <p:extLst>
      <p:ext uri="{BB962C8B-B14F-4D97-AF65-F5344CB8AC3E}">
        <p14:creationId xmlns:p14="http://schemas.microsoft.com/office/powerpoint/2010/main" val="415644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up)">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wipe(up)">
                                      <p:cBhvr>
                                        <p:cTn id="29" dur="500"/>
                                        <p:tgtEl>
                                          <p:spTgt spid="4">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up)">
                                      <p:cBhvr>
                                        <p:cTn id="35" dur="500"/>
                                        <p:tgtEl>
                                          <p:spTgt spid="4">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up)">
                                      <p:cBhvr>
                                        <p:cTn id="38" dur="500"/>
                                        <p:tgtEl>
                                          <p:spTgt spid="4">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wipe(up)">
                                      <p:cBhvr>
                                        <p:cTn id="44" dur="500"/>
                                        <p:tgtEl>
                                          <p:spTgt spid="4">
                                            <p:txEl>
                                              <p:pRg st="9" end="9"/>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up)">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ipe(up)">
                                      <p:cBhvr>
                                        <p:cTn id="52" dur="500"/>
                                        <p:tgtEl>
                                          <p:spTgt spid="4">
                                            <p:txEl>
                                              <p:pRg st="11" end="11"/>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ipe(up)">
                                      <p:cBhvr>
                                        <p:cTn id="55" dur="500"/>
                                        <p:tgtEl>
                                          <p:spTgt spid="4">
                                            <p:txEl>
                                              <p:pRg st="12" end="12"/>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wipe(up)">
                                      <p:cBhvr>
                                        <p:cTn id="58" dur="500"/>
                                        <p:tgtEl>
                                          <p:spTgt spid="4">
                                            <p:txEl>
                                              <p:pRg st="13" end="13"/>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Effect transition="in" filter="wipe(up)">
                                      <p:cBhvr>
                                        <p:cTn id="61"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网上报名系统的用例描述</a:t>
            </a:r>
            <a:r>
              <a:rPr lang="en-US" altLang="zh-CN" dirty="0"/>
              <a:t>--</a:t>
            </a:r>
            <a:r>
              <a:rPr lang="zh-CN" altLang="en-US" dirty="0"/>
              <a:t>新增运动员报名</a:t>
            </a:r>
          </a:p>
        </p:txBody>
      </p:sp>
      <p:sp>
        <p:nvSpPr>
          <p:cNvPr id="2" name="日期占位符 1"/>
          <p:cNvSpPr>
            <a:spLocks noGrp="1"/>
          </p:cNvSpPr>
          <p:nvPr>
            <p:ph type="dt" sz="half" idx="10"/>
          </p:nvPr>
        </p:nvSpPr>
        <p:spPr/>
        <p:txBody>
          <a:bodyPr/>
          <a:lstStyle/>
          <a:p>
            <a:fld id="{A01DB650-4C0F-4F16-84A2-8773699B8947}"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18034120"/>
              </p:ext>
            </p:extLst>
          </p:nvPr>
        </p:nvGraphicFramePr>
        <p:xfrm>
          <a:off x="1362143" y="745786"/>
          <a:ext cx="6926833" cy="3873717"/>
        </p:xfrm>
        <a:graphic>
          <a:graphicData uri="http://schemas.openxmlformats.org/drawingml/2006/table">
            <a:tbl>
              <a:tblPr firstRow="1" firstCol="1" bandRow="1">
                <a:tableStyleId>{5C22544A-7EE6-4342-B048-85BDC9FD1C3A}</a:tableStyleId>
              </a:tblPr>
              <a:tblGrid>
                <a:gridCol w="1289560">
                  <a:extLst>
                    <a:ext uri="{9D8B030D-6E8A-4147-A177-3AD203B41FA5}">
                      <a16:colId xmlns:a16="http://schemas.microsoft.com/office/drawing/2014/main" val="20000"/>
                    </a:ext>
                  </a:extLst>
                </a:gridCol>
                <a:gridCol w="5637273">
                  <a:extLst>
                    <a:ext uri="{9D8B030D-6E8A-4147-A177-3AD203B41FA5}">
                      <a16:colId xmlns:a16="http://schemas.microsoft.com/office/drawing/2014/main" val="20001"/>
                    </a:ext>
                  </a:extLst>
                </a:gridCol>
              </a:tblGrid>
              <a:tr h="280056">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en-US" sz="1800" kern="100">
                          <a:effectLst/>
                          <a:latin typeface="+mj-ea"/>
                          <a:ea typeface="+mj-ea"/>
                        </a:rPr>
                        <a:t>ORS_003</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0"/>
                  </a:ext>
                </a:extLst>
              </a:tr>
              <a:tr h="280056">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新增运动员报名</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1"/>
                  </a:ext>
                </a:extLst>
              </a:tr>
              <a:tr h="280056">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省队用户填写报名运动员信息提交报名信息</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2"/>
                  </a:ext>
                </a:extLst>
              </a:tr>
              <a:tr h="280056">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3"/>
                  </a:ext>
                </a:extLst>
              </a:tr>
              <a:tr h="280056">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浏览赛事信息点击报名</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4"/>
                  </a:ext>
                </a:extLst>
              </a:tr>
              <a:tr h="1633269">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marL="342900" lvl="0" indent="-342900" algn="just">
                        <a:spcAft>
                          <a:spcPts val="0"/>
                        </a:spcAft>
                        <a:buFont typeface="+mj-lt"/>
                        <a:buAutoNum type="arabicPeriod"/>
                      </a:pPr>
                      <a:r>
                        <a:rPr lang="zh-CN" sz="1800" kern="100">
                          <a:effectLst/>
                          <a:latin typeface="+mj-ea"/>
                          <a:ea typeface="+mj-ea"/>
                        </a:rPr>
                        <a:t>点击“新增人员报名”</a:t>
                      </a:r>
                    </a:p>
                    <a:p>
                      <a:pPr marL="342900" lvl="0" indent="-342900" algn="just">
                        <a:spcAft>
                          <a:spcPts val="0"/>
                        </a:spcAft>
                        <a:buFont typeface="+mj-lt"/>
                        <a:buAutoNum type="arabicPeriod"/>
                      </a:pPr>
                      <a:r>
                        <a:rPr lang="zh-CN" sz="1800" kern="100">
                          <a:effectLst/>
                          <a:latin typeface="+mj-ea"/>
                          <a:ea typeface="+mj-ea"/>
                        </a:rPr>
                        <a:t>输入参赛人员信息（姓名，性别，年龄，赛事名称，参赛单位，运动员注册号，竞赛项目名称，备注）</a:t>
                      </a:r>
                    </a:p>
                    <a:p>
                      <a:pPr marL="342900" lvl="0" indent="-342900" algn="just">
                        <a:spcAft>
                          <a:spcPts val="0"/>
                        </a:spcAft>
                        <a:buFont typeface="+mj-lt"/>
                        <a:buAutoNum type="arabicPeriod"/>
                      </a:pPr>
                      <a:r>
                        <a:rPr lang="zh-CN" sz="1800" kern="100">
                          <a:effectLst/>
                          <a:latin typeface="+mj-ea"/>
                          <a:ea typeface="+mj-ea"/>
                        </a:rPr>
                        <a:t>点击“报名提交”</a:t>
                      </a:r>
                    </a:p>
                    <a:p>
                      <a:pPr marL="342900" lvl="0" indent="-342900" algn="just">
                        <a:spcAft>
                          <a:spcPts val="0"/>
                        </a:spcAft>
                        <a:buFont typeface="+mj-lt"/>
                        <a:buAutoNum type="arabicPeriod"/>
                      </a:pPr>
                      <a:r>
                        <a:rPr lang="zh-CN" sz="1800" kern="100">
                          <a:effectLst/>
                          <a:latin typeface="+mj-ea"/>
                          <a:ea typeface="+mj-ea"/>
                        </a:rPr>
                        <a:t>显示已有报名人信息，报名成功。</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5"/>
                  </a:ext>
                </a:extLst>
              </a:tr>
              <a:tr h="280056">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6"/>
                  </a:ext>
                </a:extLst>
              </a:tr>
              <a:tr h="280056">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7"/>
                  </a:ext>
                </a:extLst>
              </a:tr>
              <a:tr h="280056">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4251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网上报名系统的用例描述</a:t>
            </a:r>
            <a:r>
              <a:rPr lang="en-US" altLang="zh-CN" dirty="0"/>
              <a:t>—</a:t>
            </a:r>
            <a:r>
              <a:rPr lang="zh-CN" altLang="en-US" dirty="0"/>
              <a:t>修改用户</a:t>
            </a:r>
          </a:p>
        </p:txBody>
      </p:sp>
      <p:sp>
        <p:nvSpPr>
          <p:cNvPr id="2" name="日期占位符 1"/>
          <p:cNvSpPr>
            <a:spLocks noGrp="1"/>
          </p:cNvSpPr>
          <p:nvPr>
            <p:ph type="dt" sz="half" idx="10"/>
          </p:nvPr>
        </p:nvSpPr>
        <p:spPr/>
        <p:txBody>
          <a:bodyPr/>
          <a:lstStyle/>
          <a:p>
            <a:fld id="{96E8E87D-97B1-472F-9375-EA4BEA79139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76288016"/>
              </p:ext>
            </p:extLst>
          </p:nvPr>
        </p:nvGraphicFramePr>
        <p:xfrm>
          <a:off x="1284542" y="781413"/>
          <a:ext cx="7208583" cy="3840480"/>
        </p:xfrm>
        <a:graphic>
          <a:graphicData uri="http://schemas.openxmlformats.org/drawingml/2006/table">
            <a:tbl>
              <a:tblPr firstRow="1" firstCol="1" bandRow="1">
                <a:tableStyleId>{5C22544A-7EE6-4342-B048-85BDC9FD1C3A}</a:tableStyleId>
              </a:tblPr>
              <a:tblGrid>
                <a:gridCol w="1203069">
                  <a:extLst>
                    <a:ext uri="{9D8B030D-6E8A-4147-A177-3AD203B41FA5}">
                      <a16:colId xmlns:a16="http://schemas.microsoft.com/office/drawing/2014/main" val="20000"/>
                    </a:ext>
                  </a:extLst>
                </a:gridCol>
                <a:gridCol w="6005514">
                  <a:extLst>
                    <a:ext uri="{9D8B030D-6E8A-4147-A177-3AD203B41FA5}">
                      <a16:colId xmlns:a16="http://schemas.microsoft.com/office/drawing/2014/main" val="20001"/>
                    </a:ext>
                  </a:extLst>
                </a:gridCol>
              </a:tblGrid>
              <a:tr h="258120">
                <a:tc>
                  <a:txBody>
                    <a:bodyPr/>
                    <a:lstStyle/>
                    <a:p>
                      <a:pPr algn="l">
                        <a:spcAft>
                          <a:spcPts val="0"/>
                        </a:spcAft>
                      </a:pPr>
                      <a:r>
                        <a:rPr lang="zh-CN" sz="1800" kern="100" dirty="0">
                          <a:effectLst/>
                          <a:latin typeface="+mj-ea"/>
                          <a:ea typeface="+mj-ea"/>
                        </a:rPr>
                        <a:t>用例编号</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en-US" sz="1800" kern="100">
                          <a:effectLst/>
                          <a:latin typeface="+mj-ea"/>
                          <a:ea typeface="+mj-ea"/>
                        </a:rPr>
                        <a:t>ORS_007</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0"/>
                  </a:ext>
                </a:extLst>
              </a:tr>
              <a:tr h="258120">
                <a:tc>
                  <a:txBody>
                    <a:bodyPr/>
                    <a:lstStyle/>
                    <a:p>
                      <a:pPr algn="l">
                        <a:spcAft>
                          <a:spcPts val="0"/>
                        </a:spcAft>
                      </a:pPr>
                      <a:r>
                        <a:rPr lang="zh-CN" sz="1800" kern="100">
                          <a:effectLst/>
                          <a:latin typeface="+mj-ea"/>
                          <a:ea typeface="+mj-ea"/>
                        </a:rPr>
                        <a:t>用例名</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修改用户</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1"/>
                  </a:ext>
                </a:extLst>
              </a:tr>
              <a:tr h="258120">
                <a:tc>
                  <a:txBody>
                    <a:bodyPr/>
                    <a:lstStyle/>
                    <a:p>
                      <a:pPr algn="l">
                        <a:spcAft>
                          <a:spcPts val="0"/>
                        </a:spcAft>
                      </a:pPr>
                      <a:r>
                        <a:rPr lang="zh-CN" sz="1800" kern="100">
                          <a:effectLst/>
                          <a:latin typeface="+mj-ea"/>
                          <a:ea typeface="+mj-ea"/>
                        </a:rPr>
                        <a:t>用例描述</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dirty="0">
                          <a:effectLst/>
                          <a:latin typeface="+mj-ea"/>
                          <a:ea typeface="+mj-ea"/>
                        </a:rPr>
                        <a:t>管理员修改省队用户信息</a:t>
                      </a:r>
                      <a:endParaRPr lang="zh-CN" sz="1800" kern="100" dirty="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2"/>
                  </a:ext>
                </a:extLst>
              </a:tr>
              <a:tr h="258120">
                <a:tc>
                  <a:txBody>
                    <a:bodyPr/>
                    <a:lstStyle/>
                    <a:p>
                      <a:pPr algn="l">
                        <a:spcAft>
                          <a:spcPts val="0"/>
                        </a:spcAft>
                      </a:pPr>
                      <a:r>
                        <a:rPr lang="zh-CN" sz="1800" kern="100">
                          <a:effectLst/>
                          <a:latin typeface="+mj-ea"/>
                          <a:ea typeface="+mj-ea"/>
                        </a:rPr>
                        <a:t>参与者</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赛艇协会管理员</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3"/>
                  </a:ext>
                </a:extLst>
              </a:tr>
              <a:tr h="258120">
                <a:tc>
                  <a:txBody>
                    <a:bodyPr/>
                    <a:lstStyle/>
                    <a:p>
                      <a:pPr algn="l">
                        <a:spcAft>
                          <a:spcPts val="0"/>
                        </a:spcAft>
                      </a:pPr>
                      <a:r>
                        <a:rPr lang="zh-CN" sz="1800" kern="100">
                          <a:effectLst/>
                          <a:latin typeface="+mj-ea"/>
                          <a:ea typeface="+mj-ea"/>
                        </a:rPr>
                        <a:t>前置条件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点击“用户管理”</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4"/>
                  </a:ext>
                </a:extLst>
              </a:tr>
              <a:tr h="1548717">
                <a:tc>
                  <a:txBody>
                    <a:bodyPr/>
                    <a:lstStyle/>
                    <a:p>
                      <a:pPr algn="l">
                        <a:spcAft>
                          <a:spcPts val="0"/>
                        </a:spcAft>
                      </a:pPr>
                      <a:r>
                        <a:rPr lang="zh-CN" sz="1800" kern="100" dirty="0">
                          <a:effectLst/>
                          <a:latin typeface="+mj-ea"/>
                          <a:ea typeface="+mj-ea"/>
                        </a:rPr>
                        <a:t>基本路径</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marL="342900" lvl="0" indent="-342900" algn="l">
                        <a:spcAft>
                          <a:spcPts val="0"/>
                        </a:spcAft>
                        <a:buFont typeface="+mj-lt"/>
                        <a:buAutoNum type="arabicPeriod"/>
                      </a:pPr>
                      <a:r>
                        <a:rPr lang="zh-CN" sz="1800" kern="100" dirty="0">
                          <a:effectLst/>
                          <a:latin typeface="+mj-ea"/>
                          <a:ea typeface="+mj-ea"/>
                        </a:rPr>
                        <a:t>选中需要修改的用户</a:t>
                      </a:r>
                    </a:p>
                    <a:p>
                      <a:pPr marL="342900" lvl="0" indent="-342900" algn="l">
                        <a:spcAft>
                          <a:spcPts val="0"/>
                        </a:spcAft>
                        <a:buFont typeface="+mj-lt"/>
                        <a:buAutoNum type="arabicPeriod"/>
                      </a:pPr>
                      <a:r>
                        <a:rPr lang="zh-CN" sz="1800" kern="100" dirty="0">
                          <a:effectLst/>
                          <a:latin typeface="+mj-ea"/>
                          <a:ea typeface="+mj-ea"/>
                        </a:rPr>
                        <a:t>点击“修改”</a:t>
                      </a:r>
                    </a:p>
                    <a:p>
                      <a:pPr marL="342900" lvl="0" indent="-342900" algn="l">
                        <a:spcAft>
                          <a:spcPts val="0"/>
                        </a:spcAft>
                        <a:buFont typeface="+mj-lt"/>
                        <a:buAutoNum type="arabicPeriod"/>
                      </a:pPr>
                      <a:r>
                        <a:rPr lang="zh-CN" sz="1800" kern="100" dirty="0">
                          <a:effectLst/>
                          <a:latin typeface="+mj-ea"/>
                          <a:ea typeface="+mj-ea"/>
                        </a:rPr>
                        <a:t>修改用户信息（用户名，真实姓名，密码，提示问题，答案，所属单位，联系电话，用户类型，备注）</a:t>
                      </a:r>
                    </a:p>
                    <a:p>
                      <a:pPr marL="342900" lvl="0" indent="-342900" algn="l">
                        <a:spcAft>
                          <a:spcPts val="0"/>
                        </a:spcAft>
                        <a:buFont typeface="+mj-lt"/>
                        <a:buAutoNum type="arabicPeriod"/>
                      </a:pPr>
                      <a:r>
                        <a:rPr lang="en-US" altLang="zh-CN" sz="1800" kern="100" dirty="0">
                          <a:effectLst/>
                          <a:latin typeface="+mj-ea"/>
                          <a:ea typeface="+mj-ea"/>
                        </a:rPr>
                        <a:t>a) </a:t>
                      </a:r>
                      <a:r>
                        <a:rPr lang="zh-CN" sz="1800" kern="100" dirty="0">
                          <a:effectLst/>
                          <a:latin typeface="+mj-ea"/>
                          <a:ea typeface="+mj-ea"/>
                        </a:rPr>
                        <a:t>点击“确定”</a:t>
                      </a:r>
                    </a:p>
                    <a:p>
                      <a:pPr marL="342900" lvl="0" indent="-342900" algn="l">
                        <a:spcAft>
                          <a:spcPts val="0"/>
                        </a:spcAft>
                        <a:buFont typeface="+mj-lt"/>
                        <a:buAutoNum type="arabicPeriod"/>
                      </a:pPr>
                      <a:r>
                        <a:rPr lang="zh-CN" sz="1800" kern="100" dirty="0">
                          <a:effectLst/>
                          <a:latin typeface="+mj-ea"/>
                          <a:ea typeface="+mj-ea"/>
                        </a:rPr>
                        <a:t>显示修改成功</a:t>
                      </a:r>
                      <a:endParaRPr lang="zh-CN" sz="1800" kern="100" dirty="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5"/>
                  </a:ext>
                </a:extLst>
              </a:tr>
              <a:tr h="258120">
                <a:tc>
                  <a:txBody>
                    <a:bodyPr/>
                    <a:lstStyle/>
                    <a:p>
                      <a:pPr algn="l">
                        <a:spcAft>
                          <a:spcPts val="0"/>
                        </a:spcAft>
                      </a:pPr>
                      <a:r>
                        <a:rPr lang="zh-CN" sz="1800" kern="100">
                          <a:effectLst/>
                          <a:latin typeface="+mj-ea"/>
                          <a:ea typeface="+mj-ea"/>
                        </a:rPr>
                        <a:t>其他路径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en-US" sz="1800" kern="100">
                          <a:effectLst/>
                          <a:latin typeface="+mj-ea"/>
                          <a:ea typeface="+mj-ea"/>
                        </a:rPr>
                        <a:t>4 b</a:t>
                      </a:r>
                      <a:r>
                        <a:rPr lang="zh-CN" sz="1800" kern="100">
                          <a:effectLst/>
                          <a:latin typeface="+mj-ea"/>
                          <a:ea typeface="+mj-ea"/>
                        </a:rPr>
                        <a:t>）点击取消，返回到用户信息页面</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6"/>
                  </a:ext>
                </a:extLst>
              </a:tr>
              <a:tr h="258120">
                <a:tc>
                  <a:txBody>
                    <a:bodyPr/>
                    <a:lstStyle/>
                    <a:p>
                      <a:pPr algn="l">
                        <a:spcAft>
                          <a:spcPts val="0"/>
                        </a:spcAft>
                      </a:pPr>
                      <a:r>
                        <a:rPr lang="zh-CN" sz="1800" kern="100">
                          <a:effectLst/>
                          <a:latin typeface="+mj-ea"/>
                          <a:ea typeface="+mj-ea"/>
                        </a:rPr>
                        <a:t>异常事件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7"/>
                  </a:ext>
                </a:extLst>
              </a:tr>
              <a:tr h="258120">
                <a:tc>
                  <a:txBody>
                    <a:bodyPr/>
                    <a:lstStyle/>
                    <a:p>
                      <a:pPr algn="l">
                        <a:spcAft>
                          <a:spcPts val="0"/>
                        </a:spcAft>
                      </a:pPr>
                      <a:r>
                        <a:rPr lang="zh-CN" sz="1800" kern="100">
                          <a:effectLst/>
                          <a:latin typeface="+mj-ea"/>
                          <a:ea typeface="+mj-ea"/>
                        </a:rPr>
                        <a:t>后置条件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dirty="0">
                          <a:effectLst/>
                          <a:latin typeface="+mj-ea"/>
                          <a:ea typeface="+mj-ea"/>
                        </a:rPr>
                        <a:t>无</a:t>
                      </a:r>
                      <a:endParaRPr lang="zh-CN" sz="1800" kern="100" dirty="0">
                        <a:effectLst/>
                        <a:latin typeface="+mj-ea"/>
                        <a:ea typeface="+mj-ea"/>
                        <a:cs typeface="Times New Roman" panose="02020603050405020304" pitchFamily="18" charset="0"/>
                      </a:endParaRPr>
                    </a:p>
                  </a:txBody>
                  <a:tcPr marL="51435" marR="51435"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153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总结：建立</a:t>
            </a:r>
            <a:r>
              <a:rPr lang="en-US" altLang="zh-CN" dirty="0"/>
              <a:t>Use Case</a:t>
            </a:r>
            <a:r>
              <a:rPr lang="zh-CN" altLang="en-US" dirty="0"/>
              <a:t>模型的步骤</a:t>
            </a:r>
          </a:p>
        </p:txBody>
      </p:sp>
      <p:sp>
        <p:nvSpPr>
          <p:cNvPr id="7" name="内容占位符 6"/>
          <p:cNvSpPr>
            <a:spLocks noGrp="1"/>
          </p:cNvSpPr>
          <p:nvPr>
            <p:ph idx="1"/>
          </p:nvPr>
        </p:nvSpPr>
        <p:spPr/>
        <p:txBody>
          <a:bodyPr>
            <a:normAutofit fontScale="70000" lnSpcReduction="20000"/>
          </a:bodyPr>
          <a:lstStyle/>
          <a:p>
            <a:pPr marL="150930" indent="-514350">
              <a:buFont typeface="+mj-lt"/>
              <a:buAutoNum type="arabicPeriod"/>
            </a:pPr>
            <a:r>
              <a:rPr lang="zh-CN" altLang="en-US" dirty="0"/>
              <a:t>找出系统外部的参与者和外部系统，确定系统的边界和范围； </a:t>
            </a:r>
            <a:endParaRPr lang="en-US" altLang="zh-CN" dirty="0"/>
          </a:p>
          <a:p>
            <a:pPr marL="150930" indent="-514350">
              <a:buFont typeface="+mj-lt"/>
              <a:buAutoNum type="arabicPeriod"/>
            </a:pPr>
            <a:r>
              <a:rPr lang="zh-CN" altLang="en-US" dirty="0"/>
              <a:t>确定每一个参与者所期望的系统行为；</a:t>
            </a:r>
            <a:endParaRPr lang="en-US" altLang="zh-CN" dirty="0"/>
          </a:p>
          <a:p>
            <a:pPr marL="150930" indent="-514350">
              <a:buFont typeface="+mj-lt"/>
              <a:buAutoNum type="arabicPeriod"/>
            </a:pPr>
            <a:r>
              <a:rPr lang="zh-CN" altLang="en-US" dirty="0"/>
              <a:t>把这些系统行为命名为</a:t>
            </a:r>
            <a:r>
              <a:rPr lang="en-US" altLang="zh-CN" dirty="0"/>
              <a:t>Use Case</a:t>
            </a:r>
            <a:r>
              <a:rPr lang="zh-CN" altLang="en-US" dirty="0"/>
              <a:t>；</a:t>
            </a:r>
            <a:endParaRPr lang="en-US" altLang="zh-CN" dirty="0"/>
          </a:p>
          <a:p>
            <a:pPr marL="150930" indent="-514350">
              <a:buFont typeface="+mj-lt"/>
              <a:buAutoNum type="arabicPeriod"/>
            </a:pPr>
            <a:r>
              <a:rPr lang="zh-CN" altLang="en-US" dirty="0"/>
              <a:t>使用泛化、包含、扩展等关系处理系统行为的公共或变更部分；</a:t>
            </a:r>
            <a:endParaRPr lang="en-US" altLang="zh-CN" dirty="0"/>
          </a:p>
          <a:p>
            <a:pPr marL="150930" indent="-514350">
              <a:buFont typeface="+mj-lt"/>
              <a:buAutoNum type="arabicPeriod"/>
            </a:pPr>
            <a:r>
              <a:rPr lang="zh-CN" altLang="en-US" dirty="0"/>
              <a:t>编制每一个</a:t>
            </a:r>
            <a:r>
              <a:rPr lang="en-US" altLang="zh-CN" dirty="0"/>
              <a:t>Use Case</a:t>
            </a:r>
            <a:r>
              <a:rPr lang="zh-CN" altLang="en-US" dirty="0"/>
              <a:t>的脚本；</a:t>
            </a:r>
            <a:endParaRPr lang="en-US" altLang="zh-CN" dirty="0"/>
          </a:p>
          <a:p>
            <a:pPr marL="150930" indent="-514350">
              <a:buFont typeface="+mj-lt"/>
              <a:buAutoNum type="arabicPeriod"/>
            </a:pPr>
            <a:r>
              <a:rPr lang="zh-CN" altLang="en-US" dirty="0"/>
              <a:t>绘制</a:t>
            </a:r>
            <a:r>
              <a:rPr lang="en-US" altLang="zh-CN" dirty="0"/>
              <a:t>Use Case</a:t>
            </a:r>
            <a:r>
              <a:rPr lang="zh-CN" altLang="en-US" dirty="0"/>
              <a:t>图；</a:t>
            </a:r>
            <a:endParaRPr lang="en-US" altLang="zh-CN" dirty="0"/>
          </a:p>
          <a:p>
            <a:pPr marL="150930" indent="-514350">
              <a:buFont typeface="+mj-lt"/>
              <a:buAutoNum type="arabicPeriod"/>
            </a:pPr>
            <a:r>
              <a:rPr lang="zh-CN" altLang="en-US" dirty="0"/>
              <a:t>区分主事件流和异常情况的事件流，可以把表示异常情况的事件流作为单独的</a:t>
            </a:r>
            <a:r>
              <a:rPr lang="en-US" altLang="zh-CN" dirty="0"/>
              <a:t>Use Case</a:t>
            </a:r>
            <a:r>
              <a:rPr lang="zh-CN" altLang="en-US" dirty="0"/>
              <a:t>处理；</a:t>
            </a:r>
            <a:endParaRPr lang="en-US" altLang="zh-CN" dirty="0"/>
          </a:p>
          <a:p>
            <a:pPr marL="150930" indent="-514350">
              <a:buFont typeface="+mj-lt"/>
              <a:buAutoNum type="arabicPeriod"/>
            </a:pPr>
            <a:r>
              <a:rPr lang="zh-CN" altLang="en-US" dirty="0"/>
              <a:t>细化</a:t>
            </a:r>
            <a:r>
              <a:rPr lang="en-US" altLang="zh-CN" dirty="0"/>
              <a:t>Use Case</a:t>
            </a:r>
            <a:r>
              <a:rPr lang="zh-CN" altLang="en-US" dirty="0"/>
              <a:t>图，解决</a:t>
            </a:r>
            <a:r>
              <a:rPr lang="en-US" altLang="zh-CN" dirty="0"/>
              <a:t>Use Case</a:t>
            </a:r>
            <a:r>
              <a:rPr lang="zh-CN" altLang="en-US" dirty="0"/>
              <a:t>间的重复与冲突问题。 </a:t>
            </a:r>
          </a:p>
        </p:txBody>
      </p:sp>
      <p:sp>
        <p:nvSpPr>
          <p:cNvPr id="3" name="日期占位符 2"/>
          <p:cNvSpPr>
            <a:spLocks noGrp="1"/>
          </p:cNvSpPr>
          <p:nvPr>
            <p:ph type="dt" sz="half" idx="10"/>
          </p:nvPr>
        </p:nvSpPr>
        <p:spPr/>
        <p:txBody>
          <a:bodyPr/>
          <a:lstStyle/>
          <a:p>
            <a:fld id="{8E0E2D15-13A9-48B6-A9F0-AB78CDBAE43F}" type="datetime1">
              <a:rPr lang="zh-CN" altLang="en-US" smtClean="0"/>
              <a:t>2022/4/6</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55</a:t>
            </a:fld>
            <a:endParaRPr lang="zh-CN" altLang="en-US"/>
          </a:p>
        </p:txBody>
      </p:sp>
    </p:spTree>
    <p:extLst>
      <p:ext uri="{BB962C8B-B14F-4D97-AF65-F5344CB8AC3E}">
        <p14:creationId xmlns:p14="http://schemas.microsoft.com/office/powerpoint/2010/main" val="1041940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80654"/>
            <a:ext cx="4513606" cy="3361377"/>
          </a:xfrm>
        </p:spPr>
        <p:txBody>
          <a:bodyPr>
            <a:normAutofit/>
          </a:bodyPr>
          <a:lstStyle/>
          <a:p>
            <a:pPr>
              <a:lnSpc>
                <a:spcPct val="120000"/>
              </a:lnSpc>
              <a:spcBef>
                <a:spcPts val="450"/>
              </a:spcBef>
            </a:pPr>
            <a:r>
              <a:rPr lang="zh-CN" altLang="en-US" b="1" dirty="0"/>
              <a:t>需求建模</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t>系统用例建模</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用例描述</a:t>
            </a:r>
          </a:p>
          <a:p>
            <a:pPr marL="994320" lvl="1" indent="-342900">
              <a:lnSpc>
                <a:spcPct val="120000"/>
              </a:lnSpc>
              <a:spcBef>
                <a:spcPts val="900"/>
              </a:spcBef>
              <a:buClr>
                <a:srgbClr val="CA0098"/>
              </a:buClr>
              <a:buFont typeface="Arial" panose="020B0604020202020204" pitchFamily="34" charset="0"/>
              <a:buChar char="♥"/>
            </a:pP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8018A7F-BDF2-495D-AF6F-10400613ADDC}" type="datetime1">
              <a:rPr lang="zh-CN" altLang="en-US" smtClean="0"/>
              <a:t>2022/4/6</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961752" y="1034143"/>
            <a:ext cx="5487303" cy="3440974"/>
          </a:xfrm>
        </p:spPr>
        <p:txBody>
          <a:bodyPr>
            <a:normAutofit/>
          </a:bodyPr>
          <a:lstStyle/>
          <a:p>
            <a:pPr>
              <a:lnSpc>
                <a:spcPct val="120000"/>
              </a:lnSpc>
              <a:spcBef>
                <a:spcPts val="1200"/>
              </a:spcBef>
              <a:spcAft>
                <a:spcPts val="0"/>
              </a:spcAft>
            </a:pPr>
            <a:r>
              <a:rPr lang="zh-CN" altLang="en-US" dirty="0">
                <a:solidFill>
                  <a:schemeClr val="accent2">
                    <a:lumMod val="75000"/>
                  </a:schemeClr>
                </a:solidFill>
              </a:rPr>
              <a:t>学习相关技术</a:t>
            </a:r>
            <a:endParaRPr lang="en-US" altLang="zh-CN" dirty="0">
              <a:solidFill>
                <a:schemeClr val="accent2">
                  <a:lumMod val="75000"/>
                </a:schemeClr>
              </a:solidFill>
            </a:endParaRPr>
          </a:p>
          <a:p>
            <a:pPr>
              <a:lnSpc>
                <a:spcPct val="120000"/>
              </a:lnSpc>
              <a:spcBef>
                <a:spcPts val="1200"/>
              </a:spcBef>
              <a:spcAft>
                <a:spcPts val="0"/>
              </a:spcAft>
            </a:pPr>
            <a:r>
              <a:rPr lang="zh-CN" altLang="en-US" dirty="0">
                <a:solidFill>
                  <a:schemeClr val="accent2">
                    <a:lumMod val="75000"/>
                  </a:schemeClr>
                </a:solidFill>
              </a:rPr>
              <a:t>学习慕课视频</a:t>
            </a:r>
            <a:endParaRPr lang="en-US" altLang="zh-CN" dirty="0">
              <a:solidFill>
                <a:schemeClr val="accent2">
                  <a:lumMod val="75000"/>
                </a:schemeClr>
              </a:solidFill>
            </a:endParaRPr>
          </a:p>
          <a:p>
            <a:pPr>
              <a:lnSpc>
                <a:spcPct val="120000"/>
              </a:lnSpc>
            </a:pPr>
            <a:r>
              <a:rPr lang="zh-CN" altLang="en-US" dirty="0"/>
              <a:t>实验内容：</a:t>
            </a:r>
          </a:p>
          <a:p>
            <a:pPr lvl="1">
              <a:lnSpc>
                <a:spcPct val="120000"/>
              </a:lnSpc>
            </a:pPr>
            <a:r>
              <a:rPr lang="zh-CN" altLang="en-US" dirty="0"/>
              <a:t>根据业务分析报告中的业务，进行</a:t>
            </a:r>
            <a:r>
              <a:rPr lang="zh-CN" altLang="en-US" dirty="0">
                <a:solidFill>
                  <a:srgbClr val="FF0000"/>
                </a:solidFill>
              </a:rPr>
              <a:t>系统用例建模</a:t>
            </a:r>
            <a:r>
              <a:rPr lang="zh-CN" altLang="en-US" dirty="0"/>
              <a:t>，并完成</a:t>
            </a:r>
            <a:r>
              <a:rPr lang="zh-CN" altLang="en-US" dirty="0">
                <a:solidFill>
                  <a:srgbClr val="FF0000"/>
                </a:solidFill>
              </a:rPr>
              <a:t>用例描述</a:t>
            </a:r>
            <a:r>
              <a:rPr lang="zh-CN" altLang="en-US" dirty="0"/>
              <a:t>。</a:t>
            </a:r>
            <a:endParaRPr lang="en-US" altLang="zh-CN" dirty="0"/>
          </a:p>
        </p:txBody>
      </p:sp>
      <p:sp>
        <p:nvSpPr>
          <p:cNvPr id="4" name="日期占位符 3"/>
          <p:cNvSpPr>
            <a:spLocks noGrp="1"/>
          </p:cNvSpPr>
          <p:nvPr>
            <p:ph type="dt" sz="half" idx="10"/>
          </p:nvPr>
        </p:nvSpPr>
        <p:spPr/>
        <p:txBody>
          <a:bodyPr/>
          <a:lstStyle/>
          <a:p>
            <a:fld id="{2E89B29B-F39F-4CA6-86CA-1AB916DE5004}"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57</a:t>
            </a:fld>
            <a:endParaRPr lang="zh-CN" altLang="en-US"/>
          </a:p>
        </p:txBody>
      </p:sp>
      <p:grpSp>
        <p:nvGrpSpPr>
          <p:cNvPr id="9" name="组合 8"/>
          <p:cNvGrpSpPr/>
          <p:nvPr/>
        </p:nvGrpSpPr>
        <p:grpSpPr>
          <a:xfrm>
            <a:off x="6794612" y="1664805"/>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704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72971-7294-431A-A2C9-3F7BEC0D567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58</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DCB6E-AE79-454E-865F-6DA21E015C5E}"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6</a:t>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需求分析的任务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需求的类型</a:t>
            </a: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需求工程过程</a:t>
            </a: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获取需求的方法</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itle 1"/>
          <p:cNvSpPr txBox="1">
            <a:spLocks/>
          </p:cNvSpPr>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3</a:t>
            </a:r>
            <a:r>
              <a:rPr lang="zh-CN" altLang="en-US" sz="2800" dirty="0"/>
              <a:t>章 需求分析</a:t>
            </a:r>
            <a:endParaRPr lang="en-US" sz="2800" dirty="0"/>
          </a:p>
        </p:txBody>
      </p:sp>
      <p:sp>
        <p:nvSpPr>
          <p:cNvPr id="20" name="椭圆 19"/>
          <p:cNvSpPr/>
          <p:nvPr/>
        </p:nvSpPr>
        <p:spPr>
          <a:xfrm>
            <a:off x="4141082" y="357421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文本框 30"/>
          <p:cNvSpPr txBox="1">
            <a:spLocks noChangeArrowheads="1"/>
          </p:cNvSpPr>
          <p:nvPr/>
        </p:nvSpPr>
        <p:spPr bwMode="auto">
          <a:xfrm>
            <a:off x="3474221" y="350414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2" name="文本框 21"/>
          <p:cNvSpPr txBox="1"/>
          <p:nvPr/>
        </p:nvSpPr>
        <p:spPr>
          <a:xfrm>
            <a:off x="4432830" y="3504149"/>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需求分析建模技术</a:t>
            </a:r>
          </a:p>
        </p:txBody>
      </p:sp>
    </p:spTree>
    <p:extLst>
      <p:ext uri="{BB962C8B-B14F-4D97-AF65-F5344CB8AC3E}">
        <p14:creationId xmlns:p14="http://schemas.microsoft.com/office/powerpoint/2010/main" val="39935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p:cNvCxnSpPr/>
          <p:nvPr/>
        </p:nvCxnSpPr>
        <p:spPr>
          <a:xfrm>
            <a:off x="4572000" y="729049"/>
            <a:ext cx="0" cy="3917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三角形"/>
          <p:cNvSpPr/>
          <p:nvPr/>
        </p:nvSpPr>
        <p:spPr>
          <a:xfrm rot="16200000" flipH="1">
            <a:off x="4391768" y="2350242"/>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2" name="三角形"/>
          <p:cNvSpPr/>
          <p:nvPr/>
        </p:nvSpPr>
        <p:spPr>
          <a:xfrm rot="5400000">
            <a:off x="4616068" y="3481788"/>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9" name="圆角矩形"/>
          <p:cNvSpPr/>
          <p:nvPr/>
        </p:nvSpPr>
        <p:spPr>
          <a:xfrm>
            <a:off x="805330" y="1608923"/>
            <a:ext cx="3547365" cy="1947071"/>
          </a:xfrm>
          <a:prstGeom prst="roundRect">
            <a:avLst>
              <a:gd name="adj" fmla="val 10006"/>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12" name="圆角矩形"/>
          <p:cNvSpPr/>
          <p:nvPr/>
        </p:nvSpPr>
        <p:spPr>
          <a:xfrm>
            <a:off x="4785102" y="2173132"/>
            <a:ext cx="3710204" cy="1953491"/>
          </a:xfrm>
          <a:prstGeom prst="roundRect">
            <a:avLst>
              <a:gd name="adj" fmla="val 10006"/>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350">
              <a:solidFill>
                <a:prstClr val="white"/>
              </a:solidFill>
            </a:endParaRPr>
          </a:p>
        </p:txBody>
      </p:sp>
      <p:grpSp>
        <p:nvGrpSpPr>
          <p:cNvPr id="19" name="组合 1"/>
          <p:cNvGrpSpPr/>
          <p:nvPr/>
        </p:nvGrpSpPr>
        <p:grpSpPr>
          <a:xfrm>
            <a:off x="1081964" y="1174525"/>
            <a:ext cx="615846" cy="613079"/>
            <a:chOff x="1880626" y="1897764"/>
            <a:chExt cx="851649" cy="851649"/>
          </a:xfrm>
        </p:grpSpPr>
        <p:sp>
          <p:nvSpPr>
            <p:cNvPr id="20" name="圆"/>
            <p:cNvSpPr/>
            <p:nvPr/>
          </p:nvSpPr>
          <p:spPr>
            <a:xfrm>
              <a:off x="1880626" y="1897764"/>
              <a:ext cx="851649" cy="851649"/>
            </a:xfrm>
            <a:prstGeom prst="ellipse">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1" name="图标"/>
            <p:cNvSpPr>
              <a:spLocks noEditPoints="1"/>
            </p:cNvSpPr>
            <p:nvPr/>
          </p:nvSpPr>
          <p:spPr bwMode="auto">
            <a:xfrm>
              <a:off x="2073983" y="2144014"/>
              <a:ext cx="446088" cy="328612"/>
            </a:xfrm>
            <a:custGeom>
              <a:avLst/>
              <a:gdLst>
                <a:gd name="T0" fmla="*/ 2147483647 w 145"/>
                <a:gd name="T1" fmla="*/ 2147483647 h 107"/>
                <a:gd name="T2" fmla="*/ 2147483647 w 145"/>
                <a:gd name="T3" fmla="*/ 2147483647 h 107"/>
                <a:gd name="T4" fmla="*/ 2147483647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2147483647 h 107"/>
                <a:gd name="T14" fmla="*/ 2147483647 w 145"/>
                <a:gd name="T15" fmla="*/ 2147483647 h 107"/>
                <a:gd name="T16" fmla="*/ 2147483647 w 145"/>
                <a:gd name="T17" fmla="*/ 2147483647 h 107"/>
                <a:gd name="T18" fmla="*/ 2147483647 w 145"/>
                <a:gd name="T19" fmla="*/ 2147483647 h 107"/>
                <a:gd name="T20" fmla="*/ 2147483647 w 145"/>
                <a:gd name="T21" fmla="*/ 2147483647 h 107"/>
                <a:gd name="T22" fmla="*/ 2147483647 w 145"/>
                <a:gd name="T23" fmla="*/ 2147483647 h 107"/>
                <a:gd name="T24" fmla="*/ 2147483647 w 145"/>
                <a:gd name="T25" fmla="*/ 2147483647 h 107"/>
                <a:gd name="T26" fmla="*/ 2147483647 w 145"/>
                <a:gd name="T27" fmla="*/ 2147483647 h 107"/>
                <a:gd name="T28" fmla="*/ 2147483647 w 145"/>
                <a:gd name="T29" fmla="*/ 2147483647 h 107"/>
                <a:gd name="T30" fmla="*/ 2147483647 w 145"/>
                <a:gd name="T31" fmla="*/ 2147483647 h 107"/>
                <a:gd name="T32" fmla="*/ 2147483647 w 145"/>
                <a:gd name="T33" fmla="*/ 2147483647 h 107"/>
                <a:gd name="T34" fmla="*/ 2147483647 w 145"/>
                <a:gd name="T35" fmla="*/ 2147483647 h 107"/>
                <a:gd name="T36" fmla="*/ 2147483647 w 145"/>
                <a:gd name="T37" fmla="*/ 0 h 107"/>
                <a:gd name="T38" fmla="*/ 2147483647 w 145"/>
                <a:gd name="T39" fmla="*/ 2147483647 h 107"/>
                <a:gd name="T40" fmla="*/ 2147483647 w 145"/>
                <a:gd name="T41" fmla="*/ 2147483647 h 107"/>
                <a:gd name="T42" fmla="*/ 2147483647 w 145"/>
                <a:gd name="T43" fmla="*/ 2147483647 h 107"/>
                <a:gd name="T44" fmla="*/ 2147483647 w 145"/>
                <a:gd name="T45" fmla="*/ 2147483647 h 107"/>
                <a:gd name="T46" fmla="*/ 2147483647 w 145"/>
                <a:gd name="T47" fmla="*/ 2147483647 h 107"/>
                <a:gd name="T48" fmla="*/ 2147483647 w 145"/>
                <a:gd name="T49" fmla="*/ 2147483647 h 107"/>
                <a:gd name="T50" fmla="*/ 2147483647 w 145"/>
                <a:gd name="T51" fmla="*/ 2147483647 h 107"/>
                <a:gd name="T52" fmla="*/ 2147483647 w 145"/>
                <a:gd name="T53" fmla="*/ 2147483647 h 107"/>
                <a:gd name="T54" fmla="*/ 2147483647 w 145"/>
                <a:gd name="T55" fmla="*/ 2147483647 h 107"/>
                <a:gd name="T56" fmla="*/ 2147483647 w 145"/>
                <a:gd name="T57" fmla="*/ 2147483647 h 107"/>
                <a:gd name="T58" fmla="*/ 2147483647 w 145"/>
                <a:gd name="T59" fmla="*/ 2147483647 h 107"/>
                <a:gd name="T60" fmla="*/ 2147483647 w 145"/>
                <a:gd name="T61" fmla="*/ 2147483647 h 107"/>
                <a:gd name="T62" fmla="*/ 2147483647 w 145"/>
                <a:gd name="T63" fmla="*/ 0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5" h="107">
                  <a:moveTo>
                    <a:pt x="29" y="72"/>
                  </a:moveTo>
                  <a:cubicBezTo>
                    <a:pt x="13" y="72"/>
                    <a:pt x="13" y="72"/>
                    <a:pt x="13" y="72"/>
                  </a:cubicBezTo>
                  <a:cubicBezTo>
                    <a:pt x="12" y="72"/>
                    <a:pt x="11" y="73"/>
                    <a:pt x="11" y="75"/>
                  </a:cubicBezTo>
                  <a:cubicBezTo>
                    <a:pt x="11" y="105"/>
                    <a:pt x="11" y="105"/>
                    <a:pt x="11" y="105"/>
                  </a:cubicBezTo>
                  <a:cubicBezTo>
                    <a:pt x="11" y="106"/>
                    <a:pt x="12" y="107"/>
                    <a:pt x="13" y="107"/>
                  </a:cubicBezTo>
                  <a:cubicBezTo>
                    <a:pt x="29" y="107"/>
                    <a:pt x="29" y="107"/>
                    <a:pt x="29" y="107"/>
                  </a:cubicBezTo>
                  <a:cubicBezTo>
                    <a:pt x="30" y="107"/>
                    <a:pt x="31" y="106"/>
                    <a:pt x="31" y="105"/>
                  </a:cubicBezTo>
                  <a:cubicBezTo>
                    <a:pt x="31" y="75"/>
                    <a:pt x="31" y="75"/>
                    <a:pt x="31" y="75"/>
                  </a:cubicBezTo>
                  <a:cubicBezTo>
                    <a:pt x="31" y="73"/>
                    <a:pt x="30" y="72"/>
                    <a:pt x="29" y="72"/>
                  </a:cubicBezTo>
                  <a:moveTo>
                    <a:pt x="93" y="67"/>
                  </a:moveTo>
                  <a:cubicBezTo>
                    <a:pt x="78" y="67"/>
                    <a:pt x="78" y="67"/>
                    <a:pt x="78" y="67"/>
                  </a:cubicBezTo>
                  <a:cubicBezTo>
                    <a:pt x="76" y="67"/>
                    <a:pt x="75" y="68"/>
                    <a:pt x="75" y="69"/>
                  </a:cubicBezTo>
                  <a:cubicBezTo>
                    <a:pt x="75" y="105"/>
                    <a:pt x="75" y="105"/>
                    <a:pt x="75" y="105"/>
                  </a:cubicBezTo>
                  <a:cubicBezTo>
                    <a:pt x="75" y="106"/>
                    <a:pt x="76" y="107"/>
                    <a:pt x="78" y="107"/>
                  </a:cubicBezTo>
                  <a:cubicBezTo>
                    <a:pt x="93" y="107"/>
                    <a:pt x="93" y="107"/>
                    <a:pt x="93" y="107"/>
                  </a:cubicBezTo>
                  <a:cubicBezTo>
                    <a:pt x="94" y="107"/>
                    <a:pt x="96" y="106"/>
                    <a:pt x="96" y="105"/>
                  </a:cubicBezTo>
                  <a:cubicBezTo>
                    <a:pt x="96" y="69"/>
                    <a:pt x="96" y="69"/>
                    <a:pt x="96" y="69"/>
                  </a:cubicBezTo>
                  <a:cubicBezTo>
                    <a:pt x="96" y="68"/>
                    <a:pt x="94" y="67"/>
                    <a:pt x="93" y="67"/>
                  </a:cubicBezTo>
                  <a:moveTo>
                    <a:pt x="125" y="56"/>
                  </a:moveTo>
                  <a:cubicBezTo>
                    <a:pt x="110" y="56"/>
                    <a:pt x="110" y="56"/>
                    <a:pt x="110" y="56"/>
                  </a:cubicBezTo>
                  <a:cubicBezTo>
                    <a:pt x="108" y="56"/>
                    <a:pt x="107" y="57"/>
                    <a:pt x="107" y="59"/>
                  </a:cubicBezTo>
                  <a:cubicBezTo>
                    <a:pt x="107" y="105"/>
                    <a:pt x="107" y="105"/>
                    <a:pt x="107" y="105"/>
                  </a:cubicBezTo>
                  <a:cubicBezTo>
                    <a:pt x="107" y="106"/>
                    <a:pt x="108" y="107"/>
                    <a:pt x="110" y="107"/>
                  </a:cubicBezTo>
                  <a:cubicBezTo>
                    <a:pt x="125" y="107"/>
                    <a:pt x="125" y="107"/>
                    <a:pt x="125" y="107"/>
                  </a:cubicBezTo>
                  <a:cubicBezTo>
                    <a:pt x="127" y="107"/>
                    <a:pt x="128" y="106"/>
                    <a:pt x="128" y="105"/>
                  </a:cubicBezTo>
                  <a:cubicBezTo>
                    <a:pt x="128" y="59"/>
                    <a:pt x="128" y="59"/>
                    <a:pt x="128" y="59"/>
                  </a:cubicBezTo>
                  <a:cubicBezTo>
                    <a:pt x="128" y="57"/>
                    <a:pt x="127" y="56"/>
                    <a:pt x="125" y="56"/>
                  </a:cubicBezTo>
                  <a:moveTo>
                    <a:pt x="61" y="53"/>
                  </a:moveTo>
                  <a:cubicBezTo>
                    <a:pt x="46" y="53"/>
                    <a:pt x="46" y="53"/>
                    <a:pt x="46" y="53"/>
                  </a:cubicBezTo>
                  <a:cubicBezTo>
                    <a:pt x="44" y="53"/>
                    <a:pt x="43" y="54"/>
                    <a:pt x="43" y="55"/>
                  </a:cubicBezTo>
                  <a:cubicBezTo>
                    <a:pt x="43" y="105"/>
                    <a:pt x="43" y="105"/>
                    <a:pt x="43" y="105"/>
                  </a:cubicBezTo>
                  <a:cubicBezTo>
                    <a:pt x="43" y="106"/>
                    <a:pt x="44" y="107"/>
                    <a:pt x="46" y="107"/>
                  </a:cubicBezTo>
                  <a:cubicBezTo>
                    <a:pt x="61" y="107"/>
                    <a:pt x="61" y="107"/>
                    <a:pt x="61" y="107"/>
                  </a:cubicBezTo>
                  <a:cubicBezTo>
                    <a:pt x="62" y="107"/>
                    <a:pt x="63" y="106"/>
                    <a:pt x="63" y="105"/>
                  </a:cubicBezTo>
                  <a:cubicBezTo>
                    <a:pt x="63" y="55"/>
                    <a:pt x="63" y="55"/>
                    <a:pt x="63" y="55"/>
                  </a:cubicBezTo>
                  <a:cubicBezTo>
                    <a:pt x="63" y="54"/>
                    <a:pt x="62" y="53"/>
                    <a:pt x="61" y="53"/>
                  </a:cubicBezTo>
                  <a:moveTo>
                    <a:pt x="143" y="0"/>
                  </a:moveTo>
                  <a:cubicBezTo>
                    <a:pt x="143" y="0"/>
                    <a:pt x="142" y="0"/>
                    <a:pt x="142" y="0"/>
                  </a:cubicBezTo>
                  <a:cubicBezTo>
                    <a:pt x="118" y="5"/>
                    <a:pt x="118" y="5"/>
                    <a:pt x="118" y="5"/>
                  </a:cubicBezTo>
                  <a:cubicBezTo>
                    <a:pt x="117" y="5"/>
                    <a:pt x="117" y="5"/>
                    <a:pt x="116" y="6"/>
                  </a:cubicBezTo>
                  <a:cubicBezTo>
                    <a:pt x="116" y="6"/>
                    <a:pt x="115" y="7"/>
                    <a:pt x="115" y="7"/>
                  </a:cubicBezTo>
                  <a:cubicBezTo>
                    <a:pt x="115" y="8"/>
                    <a:pt x="115" y="9"/>
                    <a:pt x="115" y="10"/>
                  </a:cubicBezTo>
                  <a:cubicBezTo>
                    <a:pt x="121" y="15"/>
                    <a:pt x="121" y="15"/>
                    <a:pt x="121" y="15"/>
                  </a:cubicBezTo>
                  <a:cubicBezTo>
                    <a:pt x="90" y="44"/>
                    <a:pt x="90" y="44"/>
                    <a:pt x="90" y="44"/>
                  </a:cubicBezTo>
                  <a:cubicBezTo>
                    <a:pt x="59" y="15"/>
                    <a:pt x="59" y="15"/>
                    <a:pt x="59" y="15"/>
                  </a:cubicBezTo>
                  <a:cubicBezTo>
                    <a:pt x="58" y="15"/>
                    <a:pt x="57" y="14"/>
                    <a:pt x="55" y="14"/>
                  </a:cubicBezTo>
                  <a:cubicBezTo>
                    <a:pt x="54" y="14"/>
                    <a:pt x="53" y="14"/>
                    <a:pt x="52" y="15"/>
                  </a:cubicBezTo>
                  <a:cubicBezTo>
                    <a:pt x="3" y="60"/>
                    <a:pt x="3" y="60"/>
                    <a:pt x="3" y="60"/>
                  </a:cubicBezTo>
                  <a:cubicBezTo>
                    <a:pt x="1" y="62"/>
                    <a:pt x="0" y="65"/>
                    <a:pt x="2" y="67"/>
                  </a:cubicBezTo>
                  <a:cubicBezTo>
                    <a:pt x="3" y="68"/>
                    <a:pt x="5" y="68"/>
                    <a:pt x="6" y="68"/>
                  </a:cubicBezTo>
                  <a:cubicBezTo>
                    <a:pt x="7" y="68"/>
                    <a:pt x="8" y="68"/>
                    <a:pt x="9" y="67"/>
                  </a:cubicBezTo>
                  <a:cubicBezTo>
                    <a:pt x="55" y="26"/>
                    <a:pt x="55" y="26"/>
                    <a:pt x="55" y="26"/>
                  </a:cubicBezTo>
                  <a:cubicBezTo>
                    <a:pt x="87" y="54"/>
                    <a:pt x="87" y="54"/>
                    <a:pt x="87" y="54"/>
                  </a:cubicBezTo>
                  <a:cubicBezTo>
                    <a:pt x="88" y="55"/>
                    <a:pt x="89" y="56"/>
                    <a:pt x="90" y="56"/>
                  </a:cubicBezTo>
                  <a:cubicBezTo>
                    <a:pt x="91" y="56"/>
                    <a:pt x="93" y="55"/>
                    <a:pt x="94" y="54"/>
                  </a:cubicBezTo>
                  <a:cubicBezTo>
                    <a:pt x="127" y="22"/>
                    <a:pt x="127" y="22"/>
                    <a:pt x="127" y="22"/>
                  </a:cubicBezTo>
                  <a:cubicBezTo>
                    <a:pt x="134" y="29"/>
                    <a:pt x="134" y="29"/>
                    <a:pt x="134" y="29"/>
                  </a:cubicBezTo>
                  <a:cubicBezTo>
                    <a:pt x="134" y="30"/>
                    <a:pt x="135" y="30"/>
                    <a:pt x="136" y="30"/>
                  </a:cubicBezTo>
                  <a:cubicBezTo>
                    <a:pt x="136" y="30"/>
                    <a:pt x="136" y="30"/>
                    <a:pt x="137" y="30"/>
                  </a:cubicBezTo>
                  <a:cubicBezTo>
                    <a:pt x="137" y="29"/>
                    <a:pt x="138" y="29"/>
                    <a:pt x="138" y="29"/>
                  </a:cubicBezTo>
                  <a:cubicBezTo>
                    <a:pt x="139" y="28"/>
                    <a:pt x="139" y="28"/>
                    <a:pt x="139" y="27"/>
                  </a:cubicBezTo>
                  <a:cubicBezTo>
                    <a:pt x="145" y="3"/>
                    <a:pt x="145" y="3"/>
                    <a:pt x="145" y="3"/>
                  </a:cubicBezTo>
                  <a:cubicBezTo>
                    <a:pt x="145" y="2"/>
                    <a:pt x="145" y="1"/>
                    <a:pt x="145" y="0"/>
                  </a:cubicBezTo>
                  <a:cubicBezTo>
                    <a:pt x="144" y="0"/>
                    <a:pt x="144" y="0"/>
                    <a:pt x="143" y="0"/>
                  </a:cubicBezTo>
                </a:path>
              </a:pathLst>
            </a:custGeom>
            <a:solidFill>
              <a:schemeClr val="accent5"/>
            </a:solidFill>
            <a:ln>
              <a:solidFill>
                <a:schemeClr val="accent5"/>
              </a:solidFill>
            </a:ln>
          </p:spPr>
          <p:txBody>
            <a:bodyPr/>
            <a:lstStyle/>
            <a:p>
              <a:pPr eaLnBrk="0" fontAlgn="base" hangingPunct="0">
                <a:spcBef>
                  <a:spcPct val="0"/>
                </a:spcBef>
                <a:spcAft>
                  <a:spcPct val="0"/>
                </a:spcAft>
                <a:buFont typeface="Arial" panose="020B0604020202020204" pitchFamily="34" charset="0"/>
                <a:buNone/>
              </a:pPr>
              <a:endParaRPr lang="zh-CN" altLang="en-US" sz="1350">
                <a:solidFill>
                  <a:srgbClr val="000000"/>
                </a:solidFill>
              </a:endParaRPr>
            </a:p>
          </p:txBody>
        </p:sp>
      </p:grpSp>
      <p:grpSp>
        <p:nvGrpSpPr>
          <p:cNvPr id="42" name="组合 2"/>
          <p:cNvGrpSpPr/>
          <p:nvPr/>
        </p:nvGrpSpPr>
        <p:grpSpPr>
          <a:xfrm>
            <a:off x="7544667" y="1689555"/>
            <a:ext cx="615846" cy="626942"/>
            <a:chOff x="9406563" y="2749413"/>
            <a:chExt cx="1094837" cy="1094837"/>
          </a:xfrm>
        </p:grpSpPr>
        <p:sp>
          <p:nvSpPr>
            <p:cNvPr id="15" name="圆"/>
            <p:cNvSpPr/>
            <p:nvPr/>
          </p:nvSpPr>
          <p:spPr>
            <a:xfrm>
              <a:off x="9406563" y="2749413"/>
              <a:ext cx="1094837" cy="1094837"/>
            </a:xfrm>
            <a:prstGeom prst="ellipse">
              <a:avLst/>
            </a:prstGeom>
            <a:solidFill>
              <a:schemeClr val="bg1"/>
            </a:solidFill>
            <a:ln w="730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41" name="图标"/>
            <p:cNvSpPr>
              <a:spLocks noEditPoints="1"/>
            </p:cNvSpPr>
            <p:nvPr/>
          </p:nvSpPr>
          <p:spPr bwMode="auto">
            <a:xfrm>
              <a:off x="9670642" y="2944147"/>
              <a:ext cx="631597" cy="693116"/>
            </a:xfrm>
            <a:custGeom>
              <a:avLst/>
              <a:gdLst>
                <a:gd name="T0" fmla="*/ 375935 w 835"/>
                <a:gd name="T1" fmla="*/ 512026 h 918"/>
                <a:gd name="T2" fmla="*/ 124141 w 835"/>
                <a:gd name="T3" fmla="*/ 512026 h 918"/>
                <a:gd name="T4" fmla="*/ 112429 w 835"/>
                <a:gd name="T5" fmla="*/ 524300 h 918"/>
                <a:gd name="T6" fmla="*/ 124141 w 835"/>
                <a:gd name="T7" fmla="*/ 536575 h 918"/>
                <a:gd name="T8" fmla="*/ 375935 w 835"/>
                <a:gd name="T9" fmla="*/ 536575 h 918"/>
                <a:gd name="T10" fmla="*/ 388232 w 835"/>
                <a:gd name="T11" fmla="*/ 524300 h 918"/>
                <a:gd name="T12" fmla="*/ 375935 w 835"/>
                <a:gd name="T13" fmla="*/ 512026 h 918"/>
                <a:gd name="T14" fmla="*/ 99547 w 835"/>
                <a:gd name="T15" fmla="*/ 227372 h 918"/>
                <a:gd name="T16" fmla="*/ 265848 w 835"/>
                <a:gd name="T17" fmla="*/ 149049 h 918"/>
                <a:gd name="T18" fmla="*/ 169815 w 835"/>
                <a:gd name="T19" fmla="*/ 341935 h 918"/>
                <a:gd name="T20" fmla="*/ 99547 w 835"/>
                <a:gd name="T21" fmla="*/ 227372 h 918"/>
                <a:gd name="T22" fmla="*/ 417511 w 835"/>
                <a:gd name="T23" fmla="*/ 0 h 918"/>
                <a:gd name="T24" fmla="*/ 0 w 835"/>
                <a:gd name="T25" fmla="*/ 197562 h 918"/>
                <a:gd name="T26" fmla="*/ 176256 w 835"/>
                <a:gd name="T27" fmla="*/ 485723 h 918"/>
                <a:gd name="T28" fmla="*/ 417511 w 835"/>
                <a:gd name="T29" fmla="*/ 0 h 918"/>
                <a:gd name="T30" fmla="*/ 478995 w 835"/>
                <a:gd name="T31" fmla="*/ 291668 h 918"/>
                <a:gd name="T32" fmla="*/ 435078 w 835"/>
                <a:gd name="T33" fmla="*/ 247830 h 918"/>
                <a:gd name="T34" fmla="*/ 421024 w 835"/>
                <a:gd name="T35" fmla="*/ 240816 h 918"/>
                <a:gd name="T36" fmla="*/ 404628 w 835"/>
                <a:gd name="T37" fmla="*/ 245492 h 918"/>
                <a:gd name="T38" fmla="*/ 381205 w 835"/>
                <a:gd name="T39" fmla="*/ 268872 h 918"/>
                <a:gd name="T40" fmla="*/ 457915 w 835"/>
                <a:gd name="T41" fmla="*/ 345442 h 918"/>
                <a:gd name="T42" fmla="*/ 481338 w 835"/>
                <a:gd name="T43" fmla="*/ 322062 h 918"/>
                <a:gd name="T44" fmla="*/ 478995 w 835"/>
                <a:gd name="T45" fmla="*/ 291668 h 918"/>
                <a:gd name="T46" fmla="*/ 261164 w 835"/>
                <a:gd name="T47" fmla="*/ 460005 h 918"/>
                <a:gd name="T48" fmla="*/ 266434 w 835"/>
                <a:gd name="T49" fmla="*/ 444808 h 918"/>
                <a:gd name="T50" fmla="*/ 274046 w 835"/>
                <a:gd name="T51" fmla="*/ 421428 h 918"/>
                <a:gd name="T52" fmla="*/ 289857 w 835"/>
                <a:gd name="T53" fmla="*/ 436625 h 918"/>
                <a:gd name="T54" fmla="*/ 305667 w 835"/>
                <a:gd name="T55" fmla="*/ 452406 h 918"/>
                <a:gd name="T56" fmla="*/ 282244 w 835"/>
                <a:gd name="T57" fmla="*/ 460589 h 918"/>
                <a:gd name="T58" fmla="*/ 267019 w 835"/>
                <a:gd name="T59" fmla="*/ 465265 h 918"/>
                <a:gd name="T60" fmla="*/ 261164 w 835"/>
                <a:gd name="T61" fmla="*/ 465850 h 918"/>
                <a:gd name="T62" fmla="*/ 261164 w 835"/>
                <a:gd name="T63" fmla="*/ 460005 h 918"/>
                <a:gd name="T64" fmla="*/ 242426 w 835"/>
                <a:gd name="T65" fmla="*/ 452991 h 918"/>
                <a:gd name="T66" fmla="*/ 247110 w 835"/>
                <a:gd name="T67" fmla="*/ 479294 h 918"/>
                <a:gd name="T68" fmla="*/ 274046 w 835"/>
                <a:gd name="T69" fmla="*/ 483970 h 918"/>
                <a:gd name="T70" fmla="*/ 288100 w 835"/>
                <a:gd name="T71" fmla="*/ 479294 h 918"/>
                <a:gd name="T72" fmla="*/ 312108 w 835"/>
                <a:gd name="T73" fmla="*/ 471695 h 918"/>
                <a:gd name="T74" fmla="*/ 341972 w 835"/>
                <a:gd name="T75" fmla="*/ 461174 h 918"/>
                <a:gd name="T76" fmla="*/ 319721 w 835"/>
                <a:gd name="T77" fmla="*/ 438963 h 918"/>
                <a:gd name="T78" fmla="*/ 303910 w 835"/>
                <a:gd name="T79" fmla="*/ 423181 h 918"/>
                <a:gd name="T80" fmla="*/ 288100 w 835"/>
                <a:gd name="T81" fmla="*/ 407400 h 918"/>
                <a:gd name="T82" fmla="*/ 265263 w 835"/>
                <a:gd name="T83" fmla="*/ 384604 h 918"/>
                <a:gd name="T84" fmla="*/ 255308 w 835"/>
                <a:gd name="T85" fmla="*/ 414998 h 918"/>
                <a:gd name="T86" fmla="*/ 247696 w 835"/>
                <a:gd name="T87" fmla="*/ 438378 h 918"/>
                <a:gd name="T88" fmla="*/ 242426 w 835"/>
                <a:gd name="T89" fmla="*/ 452991 h 918"/>
                <a:gd name="T90" fmla="*/ 389403 w 835"/>
                <a:gd name="T91" fmla="*/ 288161 h 918"/>
                <a:gd name="T92" fmla="*/ 375935 w 835"/>
                <a:gd name="T93" fmla="*/ 274133 h 918"/>
                <a:gd name="T94" fmla="*/ 361882 w 835"/>
                <a:gd name="T95" fmla="*/ 288161 h 918"/>
                <a:gd name="T96" fmla="*/ 285172 w 835"/>
                <a:gd name="T97" fmla="*/ 364731 h 918"/>
                <a:gd name="T98" fmla="*/ 271704 w 835"/>
                <a:gd name="T99" fmla="*/ 378174 h 918"/>
                <a:gd name="T100" fmla="*/ 285172 w 835"/>
                <a:gd name="T101" fmla="*/ 392202 h 918"/>
                <a:gd name="T102" fmla="*/ 334360 w 835"/>
                <a:gd name="T103" fmla="*/ 441301 h 918"/>
                <a:gd name="T104" fmla="*/ 348413 w 835"/>
                <a:gd name="T105" fmla="*/ 455329 h 918"/>
                <a:gd name="T106" fmla="*/ 362467 w 835"/>
                <a:gd name="T107" fmla="*/ 441301 h 918"/>
                <a:gd name="T108" fmla="*/ 438591 w 835"/>
                <a:gd name="T109" fmla="*/ 364731 h 918"/>
                <a:gd name="T110" fmla="*/ 452645 w 835"/>
                <a:gd name="T111" fmla="*/ 351287 h 918"/>
                <a:gd name="T112" fmla="*/ 438591 w 835"/>
                <a:gd name="T113" fmla="*/ 337259 h 918"/>
                <a:gd name="T114" fmla="*/ 389403 w 835"/>
                <a:gd name="T115" fmla="*/ 288161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35" h="918">
                  <a:moveTo>
                    <a:pt x="642" y="876"/>
                  </a:moveTo>
                  <a:lnTo>
                    <a:pt x="212" y="876"/>
                  </a:lnTo>
                  <a:cubicBezTo>
                    <a:pt x="201" y="876"/>
                    <a:pt x="192" y="886"/>
                    <a:pt x="192" y="897"/>
                  </a:cubicBezTo>
                  <a:cubicBezTo>
                    <a:pt x="192" y="909"/>
                    <a:pt x="201" y="918"/>
                    <a:pt x="212" y="918"/>
                  </a:cubicBezTo>
                  <a:lnTo>
                    <a:pt x="642" y="918"/>
                  </a:lnTo>
                  <a:cubicBezTo>
                    <a:pt x="653" y="918"/>
                    <a:pt x="663" y="909"/>
                    <a:pt x="663" y="897"/>
                  </a:cubicBezTo>
                  <a:cubicBezTo>
                    <a:pt x="663" y="886"/>
                    <a:pt x="653" y="876"/>
                    <a:pt x="642" y="876"/>
                  </a:cubicBezTo>
                  <a:close/>
                  <a:moveTo>
                    <a:pt x="170" y="389"/>
                  </a:moveTo>
                  <a:lnTo>
                    <a:pt x="454" y="255"/>
                  </a:lnTo>
                  <a:lnTo>
                    <a:pt x="290" y="585"/>
                  </a:lnTo>
                  <a:lnTo>
                    <a:pt x="170" y="389"/>
                  </a:lnTo>
                  <a:close/>
                  <a:moveTo>
                    <a:pt x="713" y="0"/>
                  </a:moveTo>
                  <a:lnTo>
                    <a:pt x="0" y="338"/>
                  </a:lnTo>
                  <a:lnTo>
                    <a:pt x="301" y="831"/>
                  </a:lnTo>
                  <a:lnTo>
                    <a:pt x="713" y="0"/>
                  </a:lnTo>
                  <a:close/>
                  <a:moveTo>
                    <a:pt x="818" y="499"/>
                  </a:moveTo>
                  <a:lnTo>
                    <a:pt x="743" y="424"/>
                  </a:lnTo>
                  <a:cubicBezTo>
                    <a:pt x="736" y="417"/>
                    <a:pt x="727" y="413"/>
                    <a:pt x="719" y="412"/>
                  </a:cubicBezTo>
                  <a:cubicBezTo>
                    <a:pt x="708" y="410"/>
                    <a:pt x="698" y="413"/>
                    <a:pt x="691" y="420"/>
                  </a:cubicBezTo>
                  <a:lnTo>
                    <a:pt x="651" y="460"/>
                  </a:lnTo>
                  <a:lnTo>
                    <a:pt x="782" y="591"/>
                  </a:lnTo>
                  <a:lnTo>
                    <a:pt x="822" y="551"/>
                  </a:lnTo>
                  <a:cubicBezTo>
                    <a:pt x="835" y="538"/>
                    <a:pt x="834" y="515"/>
                    <a:pt x="818" y="499"/>
                  </a:cubicBezTo>
                  <a:close/>
                  <a:moveTo>
                    <a:pt x="446" y="787"/>
                  </a:moveTo>
                  <a:lnTo>
                    <a:pt x="455" y="761"/>
                  </a:lnTo>
                  <a:lnTo>
                    <a:pt x="468" y="721"/>
                  </a:lnTo>
                  <a:lnTo>
                    <a:pt x="495" y="747"/>
                  </a:lnTo>
                  <a:lnTo>
                    <a:pt x="522" y="774"/>
                  </a:lnTo>
                  <a:lnTo>
                    <a:pt x="482" y="788"/>
                  </a:lnTo>
                  <a:lnTo>
                    <a:pt x="456" y="796"/>
                  </a:lnTo>
                  <a:cubicBezTo>
                    <a:pt x="451" y="798"/>
                    <a:pt x="448" y="799"/>
                    <a:pt x="446" y="797"/>
                  </a:cubicBezTo>
                  <a:cubicBezTo>
                    <a:pt x="444" y="795"/>
                    <a:pt x="444" y="791"/>
                    <a:pt x="446" y="787"/>
                  </a:cubicBezTo>
                  <a:close/>
                  <a:moveTo>
                    <a:pt x="414" y="775"/>
                  </a:moveTo>
                  <a:cubicBezTo>
                    <a:pt x="408" y="792"/>
                    <a:pt x="411" y="809"/>
                    <a:pt x="422" y="820"/>
                  </a:cubicBezTo>
                  <a:cubicBezTo>
                    <a:pt x="434" y="832"/>
                    <a:pt x="451" y="835"/>
                    <a:pt x="468" y="828"/>
                  </a:cubicBezTo>
                  <a:lnTo>
                    <a:pt x="492" y="820"/>
                  </a:lnTo>
                  <a:lnTo>
                    <a:pt x="533" y="807"/>
                  </a:lnTo>
                  <a:lnTo>
                    <a:pt x="584" y="789"/>
                  </a:lnTo>
                  <a:lnTo>
                    <a:pt x="546" y="751"/>
                  </a:lnTo>
                  <a:lnTo>
                    <a:pt x="519" y="724"/>
                  </a:lnTo>
                  <a:lnTo>
                    <a:pt x="492" y="697"/>
                  </a:lnTo>
                  <a:lnTo>
                    <a:pt x="453" y="658"/>
                  </a:lnTo>
                  <a:lnTo>
                    <a:pt x="436" y="710"/>
                  </a:lnTo>
                  <a:lnTo>
                    <a:pt x="423" y="750"/>
                  </a:lnTo>
                  <a:lnTo>
                    <a:pt x="414" y="775"/>
                  </a:lnTo>
                  <a:close/>
                  <a:moveTo>
                    <a:pt x="665" y="493"/>
                  </a:moveTo>
                  <a:lnTo>
                    <a:pt x="642" y="469"/>
                  </a:lnTo>
                  <a:lnTo>
                    <a:pt x="618" y="493"/>
                  </a:lnTo>
                  <a:lnTo>
                    <a:pt x="487" y="624"/>
                  </a:lnTo>
                  <a:lnTo>
                    <a:pt x="464" y="647"/>
                  </a:lnTo>
                  <a:lnTo>
                    <a:pt x="487" y="671"/>
                  </a:lnTo>
                  <a:lnTo>
                    <a:pt x="571" y="755"/>
                  </a:lnTo>
                  <a:lnTo>
                    <a:pt x="595" y="779"/>
                  </a:lnTo>
                  <a:lnTo>
                    <a:pt x="619" y="755"/>
                  </a:lnTo>
                  <a:lnTo>
                    <a:pt x="749" y="624"/>
                  </a:lnTo>
                  <a:lnTo>
                    <a:pt x="773" y="601"/>
                  </a:lnTo>
                  <a:lnTo>
                    <a:pt x="749" y="577"/>
                  </a:lnTo>
                  <a:lnTo>
                    <a:pt x="665" y="493"/>
                  </a:lnTo>
                  <a:close/>
                </a:path>
              </a:pathLst>
            </a:custGeom>
            <a:solidFill>
              <a:schemeClr val="accent2"/>
            </a:solidFill>
            <a:ln>
              <a:noFill/>
            </a:ln>
          </p:spPr>
          <p:txBody>
            <a:bodyPr/>
            <a:lstStyle/>
            <a:p>
              <a:pPr eaLnBrk="0" fontAlgn="base" hangingPunct="0">
                <a:spcBef>
                  <a:spcPct val="0"/>
                </a:spcBef>
                <a:spcAft>
                  <a:spcPct val="0"/>
                </a:spcAft>
              </a:pPr>
              <a:endParaRPr lang="zh-CN" altLang="en-US" sz="1350">
                <a:solidFill>
                  <a:prstClr val="black"/>
                </a:solidFill>
              </a:endParaRPr>
            </a:p>
          </p:txBody>
        </p:sp>
      </p:grpSp>
      <p:grpSp>
        <p:nvGrpSpPr>
          <p:cNvPr id="23" name="组合"/>
          <p:cNvGrpSpPr/>
          <p:nvPr/>
        </p:nvGrpSpPr>
        <p:grpSpPr>
          <a:xfrm>
            <a:off x="4503993" y="1126389"/>
            <a:ext cx="144409" cy="192545"/>
            <a:chOff x="8133225" y="3546407"/>
            <a:chExt cx="360000" cy="360000"/>
          </a:xfrm>
        </p:grpSpPr>
        <p:sp>
          <p:nvSpPr>
            <p:cNvPr id="24"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6" name="组合"/>
          <p:cNvGrpSpPr/>
          <p:nvPr/>
        </p:nvGrpSpPr>
        <p:grpSpPr>
          <a:xfrm>
            <a:off x="4493199" y="2328176"/>
            <a:ext cx="144409" cy="192545"/>
            <a:chOff x="8133225" y="3546407"/>
            <a:chExt cx="360000" cy="360000"/>
          </a:xfrm>
        </p:grpSpPr>
        <p:sp>
          <p:nvSpPr>
            <p:cNvPr id="27"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9" name="组合"/>
          <p:cNvGrpSpPr/>
          <p:nvPr/>
        </p:nvGrpSpPr>
        <p:grpSpPr>
          <a:xfrm>
            <a:off x="4479483" y="3459723"/>
            <a:ext cx="144409" cy="192545"/>
            <a:chOff x="8133225" y="3546407"/>
            <a:chExt cx="360000" cy="360000"/>
          </a:xfrm>
        </p:grpSpPr>
        <p:sp>
          <p:nvSpPr>
            <p:cNvPr id="30"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33" name="文本"/>
          <p:cNvSpPr txBox="1"/>
          <p:nvPr/>
        </p:nvSpPr>
        <p:spPr>
          <a:xfrm>
            <a:off x="5537549" y="3230860"/>
            <a:ext cx="2458934"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提交系统用例图</a:t>
            </a:r>
          </a:p>
        </p:txBody>
      </p:sp>
      <p:sp>
        <p:nvSpPr>
          <p:cNvPr id="34" name="文本"/>
          <p:cNvSpPr/>
          <p:nvPr/>
        </p:nvSpPr>
        <p:spPr>
          <a:xfrm>
            <a:off x="4961112" y="2658262"/>
            <a:ext cx="3534194" cy="461665"/>
          </a:xfrm>
          <a:prstGeom prst="rect">
            <a:avLst/>
          </a:prstGeom>
        </p:spPr>
        <p:txBody>
          <a:bodyPr wrap="square">
            <a:spAutoFit/>
          </a:bodyPr>
          <a:lstStyle/>
          <a:p>
            <a:pPr algn="ctr"/>
            <a:r>
              <a:rPr lang="en-US" altLang="zh-CN" sz="2400" b="1" spc="188" dirty="0">
                <a:solidFill>
                  <a:schemeClr val="bg1"/>
                </a:solidFill>
                <a:latin typeface="+mj-ea"/>
                <a:ea typeface="+mj-ea"/>
              </a:rPr>
              <a:t>2. </a:t>
            </a:r>
            <a:r>
              <a:rPr lang="zh-CN" altLang="en-US" sz="2400" b="1" spc="188" dirty="0">
                <a:solidFill>
                  <a:schemeClr val="bg1"/>
                </a:solidFill>
                <a:latin typeface="+mj-ea"/>
                <a:ea typeface="+mj-ea"/>
              </a:rPr>
              <a:t>完成系统用例建模</a:t>
            </a:r>
          </a:p>
        </p:txBody>
      </p:sp>
      <p:sp>
        <p:nvSpPr>
          <p:cNvPr id="35" name="文本"/>
          <p:cNvSpPr txBox="1"/>
          <p:nvPr/>
        </p:nvSpPr>
        <p:spPr>
          <a:xfrm>
            <a:off x="1330378" y="2812546"/>
            <a:ext cx="2523641"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提交业务用例图</a:t>
            </a:r>
          </a:p>
        </p:txBody>
      </p:sp>
      <p:sp>
        <p:nvSpPr>
          <p:cNvPr id="37" name="文本"/>
          <p:cNvSpPr/>
          <p:nvPr/>
        </p:nvSpPr>
        <p:spPr>
          <a:xfrm>
            <a:off x="906826" y="1965886"/>
            <a:ext cx="3175198" cy="830997"/>
          </a:xfrm>
          <a:prstGeom prst="rect">
            <a:avLst/>
          </a:prstGeom>
        </p:spPr>
        <p:txBody>
          <a:bodyPr wrap="square">
            <a:spAutoFit/>
          </a:bodyPr>
          <a:lstStyle/>
          <a:p>
            <a:pPr algn="ctr"/>
            <a:r>
              <a:rPr lang="en-US" altLang="zh-CN" sz="2400" b="1" dirty="0">
                <a:solidFill>
                  <a:schemeClr val="bg1"/>
                </a:solidFill>
                <a:latin typeface="+mj-ea"/>
                <a:ea typeface="+mj-ea"/>
              </a:rPr>
              <a:t>1.  </a:t>
            </a:r>
            <a:r>
              <a:rPr lang="zh-CN" altLang="en-US" sz="2400" b="1" dirty="0">
                <a:solidFill>
                  <a:schemeClr val="bg1"/>
                </a:solidFill>
                <a:latin typeface="+mj-ea"/>
                <a:ea typeface="+mj-ea"/>
              </a:rPr>
              <a:t>根据访谈内容进行业务用例建模</a:t>
            </a:r>
            <a:endParaRPr lang="en-US" altLang="zh-CN" sz="2400" b="1" dirty="0">
              <a:solidFill>
                <a:schemeClr val="bg1"/>
              </a:solidFill>
              <a:latin typeface="+mj-ea"/>
              <a:ea typeface="+mj-ea"/>
            </a:endParaRPr>
          </a:p>
        </p:txBody>
      </p:sp>
      <p:sp>
        <p:nvSpPr>
          <p:cNvPr id="3" name="标题 2"/>
          <p:cNvSpPr>
            <a:spLocks noGrp="1"/>
          </p:cNvSpPr>
          <p:nvPr>
            <p:ph type="title"/>
          </p:nvPr>
        </p:nvSpPr>
        <p:spPr/>
        <p:txBody>
          <a:bodyPr/>
          <a:lstStyle/>
          <a:p>
            <a:r>
              <a:rPr lang="zh-CN" altLang="en-US" dirty="0"/>
              <a:t>需求建模的工作任务</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10" name="日期占位符 9"/>
          <p:cNvSpPr>
            <a:spLocks noGrp="1"/>
          </p:cNvSpPr>
          <p:nvPr>
            <p:ph type="dt" sz="half" idx="10"/>
          </p:nvPr>
        </p:nvSpPr>
        <p:spPr/>
        <p:txBody>
          <a:bodyPr/>
          <a:lstStyle/>
          <a:p>
            <a:fld id="{C1BBD8F2-70D5-4F3A-B5ED-C65497B61FE4}" type="datetime1">
              <a:rPr lang="zh-CN" altLang="en-US" smtClean="0"/>
              <a:t>2022/4/6</a:t>
            </a:fld>
            <a:endParaRPr lang="zh-CN" altLang="en-US" dirty="0"/>
          </a:p>
        </p:txBody>
      </p:sp>
      <p:sp>
        <p:nvSpPr>
          <p:cNvPr id="11" name="页脚占位符 10"/>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617169060"/>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2000"/>
                            </p:stCondLst>
                            <p:childTnLst>
                              <p:par>
                                <p:cTn id="30" presetID="2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edge">
                                      <p:cBhvr>
                                        <p:cTn id="32" dur="500"/>
                                        <p:tgtEl>
                                          <p:spTgt spid="19"/>
                                        </p:tgtEl>
                                      </p:cBhvr>
                                    </p:animEffect>
                                  </p:childTnLst>
                                </p:cTn>
                              </p:par>
                            </p:childTnLst>
                          </p:cTn>
                        </p:par>
                        <p:par>
                          <p:cTn id="33" fill="hold">
                            <p:stCondLst>
                              <p:cond delay="25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7"/>
                                        </p:tgtEl>
                                        <p:attrNameLst>
                                          <p:attrName>ppt_y</p:attrName>
                                        </p:attrNameLst>
                                      </p:cBhvr>
                                      <p:tavLst>
                                        <p:tav tm="0">
                                          <p:val>
                                            <p:strVal val="#ppt_y"/>
                                          </p:val>
                                        </p:tav>
                                        <p:tav tm="100000">
                                          <p:val>
                                            <p:strVal val="#ppt_y"/>
                                          </p:val>
                                        </p:tav>
                                      </p:tavLst>
                                    </p:anim>
                                    <p:anim calcmode="lin" valueType="num">
                                      <p:cBhvr>
                                        <p:cTn id="38"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7"/>
                                        </p:tgtEl>
                                      </p:cBhvr>
                                    </p:animEffect>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anim calcmode="lin" valueType="num">
                                      <p:cBhvr>
                                        <p:cTn id="45" dur="500" fill="hold"/>
                                        <p:tgtEl>
                                          <p:spTgt spid="35"/>
                                        </p:tgtEl>
                                        <p:attrNameLst>
                                          <p:attrName>ppt_x</p:attrName>
                                        </p:attrNameLst>
                                      </p:cBhvr>
                                      <p:tavLst>
                                        <p:tav tm="0">
                                          <p:val>
                                            <p:strVal val="#ppt_x"/>
                                          </p:val>
                                        </p:tav>
                                        <p:tav tm="100000">
                                          <p:val>
                                            <p:strVal val="#ppt_x"/>
                                          </p:val>
                                        </p:tav>
                                      </p:tavLst>
                                    </p:anim>
                                    <p:anim calcmode="lin" valueType="num">
                                      <p:cBhvr>
                                        <p:cTn id="46" dur="500" fill="hold"/>
                                        <p:tgtEl>
                                          <p:spTgt spid="35"/>
                                        </p:tgtEl>
                                        <p:attrNameLst>
                                          <p:attrName>ppt_y</p:attrName>
                                        </p:attrNameLst>
                                      </p:cBhvr>
                                      <p:tavLst>
                                        <p:tav tm="0">
                                          <p:val>
                                            <p:strVal val="#ppt_y+.1"/>
                                          </p:val>
                                        </p:tav>
                                        <p:tav tm="100000">
                                          <p:val>
                                            <p:strVal val="#ppt_y"/>
                                          </p:val>
                                        </p:tav>
                                      </p:tavLst>
                                    </p:anim>
                                  </p:childTnLst>
                                </p:cTn>
                              </p:par>
                            </p:childTnLst>
                          </p:cTn>
                        </p:par>
                        <p:par>
                          <p:cTn id="47" fill="hold">
                            <p:stCondLst>
                              <p:cond delay="425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4750"/>
                            </p:stCondLst>
                            <p:childTnLst>
                              <p:par>
                                <p:cTn id="52" presetID="22" presetClass="entr" presetSubtype="8"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250"/>
                            </p:stCondLst>
                            <p:childTnLst>
                              <p:par>
                                <p:cTn id="56" presetID="20" presetClass="entr" presetSubtype="0" fill="hold"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edge">
                                      <p:cBhvr>
                                        <p:cTn id="58" dur="500"/>
                                        <p:tgtEl>
                                          <p:spTgt spid="42"/>
                                        </p:tgtEl>
                                      </p:cBhvr>
                                    </p:animEffect>
                                  </p:childTnLst>
                                </p:cTn>
                              </p:par>
                            </p:childTnLst>
                          </p:cTn>
                        </p:par>
                        <p:par>
                          <p:cTn id="59" fill="hold">
                            <p:stCondLst>
                              <p:cond delay="575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4"/>
                                        </p:tgtEl>
                                        <p:attrNameLst>
                                          <p:attrName>ppt_y</p:attrName>
                                        </p:attrNameLst>
                                      </p:cBhvr>
                                      <p:tavLst>
                                        <p:tav tm="0">
                                          <p:val>
                                            <p:strVal val="#ppt_y"/>
                                          </p:val>
                                        </p:tav>
                                        <p:tav tm="100000">
                                          <p:val>
                                            <p:strVal val="#ppt_y"/>
                                          </p:val>
                                        </p:tav>
                                      </p:tavLst>
                                    </p:anim>
                                    <p:anim calcmode="lin" valueType="num">
                                      <p:cBhvr>
                                        <p:cTn id="64"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34"/>
                                        </p:tgtEl>
                                      </p:cBhvr>
                                    </p:animEffect>
                                  </p:childTnLst>
                                </p:cTn>
                              </p:par>
                            </p:childTnLst>
                          </p:cTn>
                        </p:par>
                        <p:par>
                          <p:cTn id="67" fill="hold">
                            <p:stCondLst>
                              <p:cond delay="6700"/>
                            </p:stCondLst>
                            <p:childTnLst>
                              <p:par>
                                <p:cTn id="68" presetID="42"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anim calcmode="lin" valueType="num">
                                      <p:cBhvr>
                                        <p:cTn id="71" dur="500" fill="hold"/>
                                        <p:tgtEl>
                                          <p:spTgt spid="33"/>
                                        </p:tgtEl>
                                        <p:attrNameLst>
                                          <p:attrName>ppt_x</p:attrName>
                                        </p:attrNameLst>
                                      </p:cBhvr>
                                      <p:tavLst>
                                        <p:tav tm="0">
                                          <p:val>
                                            <p:strVal val="#ppt_x"/>
                                          </p:val>
                                        </p:tav>
                                        <p:tav tm="100000">
                                          <p:val>
                                            <p:strVal val="#ppt_x"/>
                                          </p:val>
                                        </p:tav>
                                      </p:tavLst>
                                    </p:anim>
                                    <p:anim calcmode="lin" valueType="num">
                                      <p:cBhvr>
                                        <p:cTn id="7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9" grpId="0" animBg="1"/>
      <p:bldP spid="12" grpId="0" animBg="1"/>
      <p:bldP spid="33" grpId="0"/>
      <p:bldP spid="34" grpId="0"/>
      <p:bldP spid="3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用例图中的关系（难点）</a:t>
            </a:r>
          </a:p>
        </p:txBody>
      </p:sp>
      <p:sp>
        <p:nvSpPr>
          <p:cNvPr id="2" name="文本占位符 1"/>
          <p:cNvSpPr>
            <a:spLocks noGrp="1"/>
          </p:cNvSpPr>
          <p:nvPr>
            <p:ph idx="1"/>
          </p:nvPr>
        </p:nvSpPr>
        <p:spPr/>
        <p:txBody>
          <a:bodyPr>
            <a:noAutofit/>
          </a:bodyPr>
          <a:lstStyle/>
          <a:p>
            <a:pPr marL="468059" indent="-385763">
              <a:lnSpc>
                <a:spcPct val="130000"/>
              </a:lnSpc>
              <a:spcBef>
                <a:spcPts val="900"/>
              </a:spcBef>
            </a:pPr>
            <a:r>
              <a:rPr lang="zh-CN" altLang="en-US" sz="2000" dirty="0"/>
              <a:t>用例图中有以下几种关系：</a:t>
            </a:r>
          </a:p>
          <a:p>
            <a:pPr marL="468059" indent="-385763">
              <a:lnSpc>
                <a:spcPct val="130000"/>
              </a:lnSpc>
              <a:spcBef>
                <a:spcPts val="2400"/>
              </a:spcBef>
              <a:buFont typeface="+mj-lt"/>
              <a:buAutoNum type="arabicPeriod"/>
            </a:pPr>
            <a:endParaRPr lang="en-US" altLang="zh-CN" sz="2000" dirty="0">
              <a:solidFill>
                <a:srgbClr val="FF0000"/>
              </a:solidFill>
            </a:endParaRPr>
          </a:p>
          <a:p>
            <a:pPr marL="82296" indent="0">
              <a:lnSpc>
                <a:spcPct val="130000"/>
              </a:lnSpc>
              <a:spcBef>
                <a:spcPts val="3600"/>
              </a:spcBef>
              <a:buNone/>
            </a:pPr>
            <a:r>
              <a:rPr lang="zh-CN" altLang="en-US" sz="2000" dirty="0">
                <a:solidFill>
                  <a:schemeClr val="tx2"/>
                </a:solidFill>
              </a:rPr>
              <a:t>               </a:t>
            </a:r>
            <a:r>
              <a:rPr lang="en-US" altLang="zh-CN" sz="2000" dirty="0">
                <a:solidFill>
                  <a:schemeClr val="tx2"/>
                </a:solidFill>
              </a:rPr>
              <a:t>1.  </a:t>
            </a:r>
            <a:r>
              <a:rPr lang="zh-CN" altLang="en-US" sz="2000" dirty="0">
                <a:solidFill>
                  <a:schemeClr val="tx2"/>
                </a:solidFill>
              </a:rPr>
              <a:t>关联                                       </a:t>
            </a:r>
            <a:r>
              <a:rPr lang="en-US" altLang="zh-CN" sz="2000" dirty="0">
                <a:solidFill>
                  <a:schemeClr val="tx2"/>
                </a:solidFill>
              </a:rPr>
              <a:t>2. </a:t>
            </a:r>
            <a:r>
              <a:rPr lang="zh-CN" altLang="en-US" sz="2000" dirty="0">
                <a:solidFill>
                  <a:schemeClr val="tx2"/>
                </a:solidFill>
              </a:rPr>
              <a:t>泛化</a:t>
            </a:r>
          </a:p>
          <a:p>
            <a:pPr marL="468059" indent="-385763">
              <a:lnSpc>
                <a:spcPct val="130000"/>
              </a:lnSpc>
              <a:spcBef>
                <a:spcPts val="2400"/>
              </a:spcBef>
              <a:buFont typeface="+mj-lt"/>
              <a:buAutoNum type="arabicPeriod"/>
            </a:pPr>
            <a:endParaRPr lang="en-US" altLang="zh-CN" sz="2000" dirty="0"/>
          </a:p>
          <a:p>
            <a:pPr marL="82296" indent="0">
              <a:lnSpc>
                <a:spcPct val="130000"/>
              </a:lnSpc>
              <a:spcBef>
                <a:spcPts val="3600"/>
              </a:spcBef>
              <a:buNone/>
            </a:pPr>
            <a:r>
              <a:rPr lang="zh-CN" altLang="en-US" sz="2000" dirty="0"/>
              <a:t>                </a:t>
            </a:r>
            <a:r>
              <a:rPr lang="en-US" altLang="zh-CN" sz="2000" dirty="0"/>
              <a:t>3.  </a:t>
            </a:r>
            <a:r>
              <a:rPr lang="zh-CN" altLang="en-US" sz="2000" dirty="0"/>
              <a:t>包含                                      </a:t>
            </a:r>
            <a:r>
              <a:rPr lang="en-US" altLang="zh-CN" sz="2000" dirty="0"/>
              <a:t>4.</a:t>
            </a:r>
            <a:r>
              <a:rPr lang="zh-CN" altLang="en-US" sz="2000" dirty="0"/>
              <a:t> 扩展</a:t>
            </a:r>
          </a:p>
        </p:txBody>
      </p:sp>
      <p:sp>
        <p:nvSpPr>
          <p:cNvPr id="4" name="日期占位符 3"/>
          <p:cNvSpPr>
            <a:spLocks noGrp="1"/>
          </p:cNvSpPr>
          <p:nvPr>
            <p:ph type="dt" sz="half" idx="10"/>
          </p:nvPr>
        </p:nvSpPr>
        <p:spPr/>
        <p:txBody>
          <a:bodyPr/>
          <a:lstStyle/>
          <a:p>
            <a:fld id="{A5B2C7E6-D4F0-4BEB-A6AE-4EF4DB38D709}"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514069"/>
            <a:ext cx="3916417" cy="13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706" y="1606924"/>
            <a:ext cx="5327000" cy="119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864" y="3284097"/>
            <a:ext cx="4596780" cy="115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3301" y="3348313"/>
            <a:ext cx="4923810" cy="10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6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up)">
                                      <p:cBhvr>
                                        <p:cTn id="11" dur="500"/>
                                        <p:tgtEl>
                                          <p:spTgt spid="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a:t>用例图中的关系</a:t>
            </a:r>
          </a:p>
        </p:txBody>
      </p:sp>
      <p:sp>
        <p:nvSpPr>
          <p:cNvPr id="4" name="文本占位符 3"/>
          <p:cNvSpPr>
            <a:spLocks noGrp="1"/>
          </p:cNvSpPr>
          <p:nvPr>
            <p:ph idx="1"/>
          </p:nvPr>
        </p:nvSpPr>
        <p:spPr/>
        <p:txBody>
          <a:bodyPr>
            <a:normAutofit/>
          </a:bodyPr>
          <a:lstStyle/>
          <a:p>
            <a:pPr marL="468059" indent="-385763">
              <a:lnSpc>
                <a:spcPct val="130000"/>
              </a:lnSpc>
              <a:spcBef>
                <a:spcPts val="600"/>
              </a:spcBef>
              <a:buFont typeface="+mj-lt"/>
              <a:buAutoNum type="alphaUcPeriod"/>
            </a:pPr>
            <a:r>
              <a:rPr lang="zh-CN" altLang="en-US" sz="2400" dirty="0"/>
              <a:t>用例与参与者之间：</a:t>
            </a:r>
            <a:endParaRPr lang="en-US" altLang="zh-CN" sz="2400" dirty="0"/>
          </a:p>
          <a:p>
            <a:pPr lvl="1">
              <a:lnSpc>
                <a:spcPct val="130000"/>
              </a:lnSpc>
              <a:spcBef>
                <a:spcPts val="600"/>
              </a:spcBef>
            </a:pPr>
            <a:r>
              <a:rPr lang="zh-CN" altLang="en-US" sz="2000" dirty="0">
                <a:solidFill>
                  <a:srgbClr val="FF0000"/>
                </a:solidFill>
              </a:rPr>
              <a:t>关联关系</a:t>
            </a:r>
            <a:endParaRPr lang="en-US" altLang="zh-CN" sz="2000" dirty="0">
              <a:solidFill>
                <a:srgbClr val="FF0000"/>
              </a:solidFill>
            </a:endParaRPr>
          </a:p>
          <a:p>
            <a:pPr marL="257175" lvl="1" indent="0">
              <a:lnSpc>
                <a:spcPct val="130000"/>
              </a:lnSpc>
              <a:spcBef>
                <a:spcPts val="600"/>
              </a:spcBef>
              <a:buNone/>
            </a:pPr>
            <a:r>
              <a:rPr lang="zh-CN" altLang="en-US" sz="2000" dirty="0"/>
              <a:t>表示参与者与用例之间的通信。用实线加箭头表示。</a:t>
            </a:r>
          </a:p>
        </p:txBody>
      </p:sp>
      <p:sp>
        <p:nvSpPr>
          <p:cNvPr id="8" name="日期占位符 7"/>
          <p:cNvSpPr>
            <a:spLocks noGrp="1"/>
          </p:cNvSpPr>
          <p:nvPr>
            <p:ph type="dt" sz="half" idx="10"/>
          </p:nvPr>
        </p:nvSpPr>
        <p:spPr/>
        <p:txBody>
          <a:bodyPr/>
          <a:lstStyle/>
          <a:p>
            <a:fld id="{892CF000-952E-4ADC-82B1-7604CE6DDE65}" type="datetime1">
              <a:rPr lang="zh-CN" altLang="en-US" smtClean="0"/>
              <a:t>2022/4/6</a:t>
            </a:fld>
            <a:endParaRPr lang="zh-CN" altLang="en-US"/>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grpSp>
        <p:nvGrpSpPr>
          <p:cNvPr id="7" name="组合 6"/>
          <p:cNvGrpSpPr/>
          <p:nvPr/>
        </p:nvGrpSpPr>
        <p:grpSpPr>
          <a:xfrm>
            <a:off x="598789" y="2960457"/>
            <a:ext cx="4778281" cy="1370992"/>
            <a:chOff x="1291792" y="3661251"/>
            <a:chExt cx="6459508" cy="1827988"/>
          </a:xfrm>
        </p:grpSpPr>
        <p:pic>
          <p:nvPicPr>
            <p:cNvPr id="5" name="Picture 7"/>
            <p:cNvPicPr>
              <a:picLocks noChangeAspect="1" noChangeArrowheads="1"/>
            </p:cNvPicPr>
            <p:nvPr/>
          </p:nvPicPr>
          <p:blipFill>
            <a:blip r:embed="rId2" cstate="print"/>
            <a:srcRect/>
            <a:stretch>
              <a:fillRect/>
            </a:stretch>
          </p:blipFill>
          <p:spPr bwMode="auto">
            <a:xfrm>
              <a:off x="1291792" y="3661251"/>
              <a:ext cx="6459508" cy="1633901"/>
            </a:xfrm>
            <a:prstGeom prst="rect">
              <a:avLst/>
            </a:prstGeom>
            <a:noFill/>
            <a:ln w="9525" algn="ctr">
              <a:noFill/>
              <a:miter lim="800000"/>
              <a:headEnd/>
              <a:tailEnd/>
            </a:ln>
            <a:effectLst/>
          </p:spPr>
        </p:pic>
        <p:sp>
          <p:nvSpPr>
            <p:cNvPr id="6" name="Text Box 11"/>
            <p:cNvSpPr txBox="1">
              <a:spLocks noChangeArrowheads="1"/>
            </p:cNvSpPr>
            <p:nvPr/>
          </p:nvSpPr>
          <p:spPr bwMode="auto">
            <a:xfrm>
              <a:off x="3397569" y="5051940"/>
              <a:ext cx="1312327" cy="437299"/>
            </a:xfrm>
            <a:prstGeom prst="rect">
              <a:avLst/>
            </a:prstGeom>
            <a:noFill/>
            <a:ln w="9525" algn="ctr">
              <a:noFill/>
              <a:miter lim="800000"/>
              <a:headEnd/>
              <a:tailEnd/>
            </a:ln>
            <a:effectLst/>
          </p:spPr>
          <p:txBody>
            <a:bodyPr wrap="none" lIns="80963" tIns="40481" rIns="80963" bIns="40481">
              <a:spAutoFit/>
            </a:bodyPr>
            <a:lstStyle/>
            <a:p>
              <a:r>
                <a:rPr lang="zh-CN" altLang="en-US" sz="1600" dirty="0">
                  <a:latin typeface="+mj-ea"/>
                  <a:ea typeface="+mj-ea"/>
                </a:rPr>
                <a:t>关联关系</a:t>
              </a:r>
            </a:p>
          </p:txBody>
        </p:sp>
      </p:grpSp>
      <p:grpSp>
        <p:nvGrpSpPr>
          <p:cNvPr id="12" name="组合 11"/>
          <p:cNvGrpSpPr/>
          <p:nvPr/>
        </p:nvGrpSpPr>
        <p:grpSpPr>
          <a:xfrm>
            <a:off x="5035005" y="2615462"/>
            <a:ext cx="3538282" cy="1471192"/>
            <a:chOff x="3966589" y="4510490"/>
            <a:chExt cx="4717709" cy="1961589"/>
          </a:xfrm>
        </p:grpSpPr>
        <p:pic>
          <p:nvPicPr>
            <p:cNvPr id="10" name="图片 9"/>
            <p:cNvPicPr>
              <a:picLocks noChangeAspect="1"/>
            </p:cNvPicPr>
            <p:nvPr/>
          </p:nvPicPr>
          <p:blipFill>
            <a:blip r:embed="rId3" cstate="print">
              <a:clrChange>
                <a:clrFrom>
                  <a:srgbClr val="FFFFFF"/>
                </a:clrFrom>
                <a:clrTo>
                  <a:srgbClr val="FFFFFF">
                    <a:alpha val="0"/>
                  </a:srgbClr>
                </a:clrTo>
              </a:clrChange>
            </a:blip>
            <a:stretch>
              <a:fillRect/>
            </a:stretch>
          </p:blipFill>
          <p:spPr>
            <a:xfrm>
              <a:off x="3966589" y="4510490"/>
              <a:ext cx="4717709" cy="1880917"/>
            </a:xfrm>
            <a:prstGeom prst="rect">
              <a:avLst/>
            </a:prstGeom>
          </p:spPr>
        </p:pic>
        <p:sp>
          <p:nvSpPr>
            <p:cNvPr id="11" name="文本框 10"/>
            <p:cNvSpPr txBox="1"/>
            <p:nvPr/>
          </p:nvSpPr>
          <p:spPr>
            <a:xfrm>
              <a:off x="3966589" y="6071970"/>
              <a:ext cx="707887" cy="400109"/>
            </a:xfrm>
            <a:prstGeom prst="rect">
              <a:avLst/>
            </a:prstGeom>
            <a:solidFill>
              <a:schemeClr val="bg1"/>
            </a:solidFill>
          </p:spPr>
          <p:txBody>
            <a:bodyPr wrap="none" rtlCol="0">
              <a:spAutoFit/>
            </a:bodyPr>
            <a:lstStyle/>
            <a:p>
              <a:r>
                <a:rPr lang="zh-CN" altLang="en-US" sz="1350" dirty="0"/>
                <a:t>顾客</a:t>
              </a:r>
            </a:p>
          </p:txBody>
        </p:sp>
      </p:grpSp>
    </p:spTree>
    <p:extLst>
      <p:ext uri="{BB962C8B-B14F-4D97-AF65-F5344CB8AC3E}">
        <p14:creationId xmlns:p14="http://schemas.microsoft.com/office/powerpoint/2010/main" val="17126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500"/>
                                        <p:tgtEl>
                                          <p:spTgt spid="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up)">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27966</TotalTime>
  <Words>4316</Words>
  <Application>Microsoft Office PowerPoint</Application>
  <PresentationFormat>全屏显示(16:9)</PresentationFormat>
  <Paragraphs>594</Paragraphs>
  <Slides>58</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58</vt:i4>
      </vt:variant>
    </vt:vector>
  </HeadingPairs>
  <TitlesOfParts>
    <vt:vector size="69" baseType="lpstr">
      <vt:lpstr>等线</vt:lpstr>
      <vt:lpstr>黑体</vt:lpstr>
      <vt:lpstr>华康俪金黑W8(P)</vt:lpstr>
      <vt:lpstr>宋体</vt:lpstr>
      <vt:lpstr>微软雅黑</vt:lpstr>
      <vt:lpstr>Arial</vt:lpstr>
      <vt:lpstr>Arial Black</vt:lpstr>
      <vt:lpstr>Times New Roman</vt:lpstr>
      <vt:lpstr>Wingdings</vt:lpstr>
      <vt:lpstr>Wingdings 3</vt:lpstr>
      <vt:lpstr>积分</vt:lpstr>
      <vt:lpstr>软件工程 Software  Engineering</vt:lpstr>
      <vt:lpstr>前情回顾</vt:lpstr>
      <vt:lpstr>实验问题</vt:lpstr>
      <vt:lpstr>如何建立用例模型</vt:lpstr>
      <vt:lpstr>本次课程速递</vt:lpstr>
      <vt:lpstr>PowerPoint 演示文稿</vt:lpstr>
      <vt:lpstr>需求建模的工作任务</vt:lpstr>
      <vt:lpstr>用例图中的关系（难点）</vt:lpstr>
      <vt:lpstr>用例图中的关系</vt:lpstr>
      <vt:lpstr>用例图中的关系</vt:lpstr>
      <vt:lpstr>用例图中的关系</vt:lpstr>
      <vt:lpstr>用例图中的关系</vt:lpstr>
      <vt:lpstr>详解：包含(Include)关系</vt:lpstr>
      <vt:lpstr>包含举例</vt:lpstr>
      <vt:lpstr>包含举例</vt:lpstr>
      <vt:lpstr>包含练习</vt:lpstr>
      <vt:lpstr>用例图中的关系</vt:lpstr>
      <vt:lpstr>详解：扩展(Extend)关系</vt:lpstr>
      <vt:lpstr>详解：扩展关系</vt:lpstr>
      <vt:lpstr>扩展举例</vt:lpstr>
      <vt:lpstr>扩展举例</vt:lpstr>
      <vt:lpstr>扩展练习</vt:lpstr>
      <vt:lpstr>详解：包含用例与扩展用例的区别</vt:lpstr>
      <vt:lpstr>用例图中的关系</vt:lpstr>
      <vt:lpstr>详解：泛化(Generalization)关系</vt:lpstr>
      <vt:lpstr>泛化举例</vt:lpstr>
      <vt:lpstr>泛化举例</vt:lpstr>
      <vt:lpstr>泛化举例</vt:lpstr>
      <vt:lpstr>泛化练习</vt:lpstr>
      <vt:lpstr>用例图、参与者、用例、关系小结</vt:lpstr>
      <vt:lpstr>案例——图书销售系统用例图</vt:lpstr>
      <vt:lpstr>案例——网上购物系统用例图</vt:lpstr>
      <vt:lpstr>案例——网上购物系统用例图</vt:lpstr>
      <vt:lpstr>约定</vt:lpstr>
      <vt:lpstr>识别执行者</vt:lpstr>
      <vt:lpstr>识别用例一</vt:lpstr>
      <vt:lpstr>识别用例二</vt:lpstr>
      <vt:lpstr>网上购物系统用例图</vt:lpstr>
      <vt:lpstr>从业务需求到系统需求</vt:lpstr>
      <vt:lpstr>要点：用户观点而非系统观点</vt:lpstr>
      <vt:lpstr>建立用例模型</vt:lpstr>
      <vt:lpstr>用例模型的文本表示——用例描述 </vt:lpstr>
      <vt:lpstr>用例描述（用例规约）</vt:lpstr>
      <vt:lpstr>用例描述模板一</vt:lpstr>
      <vt:lpstr>用例描述模板二</vt:lpstr>
      <vt:lpstr>用例描述怎么写？</vt:lpstr>
      <vt:lpstr>用例描述示例一</vt:lpstr>
      <vt:lpstr>PowerPoint 演示文稿</vt:lpstr>
      <vt:lpstr>PowerPoint 演示文稿</vt:lpstr>
      <vt:lpstr>PowerPoint 演示文稿</vt:lpstr>
      <vt:lpstr>PowerPoint 演示文稿</vt:lpstr>
      <vt:lpstr>PowerPoint 演示文稿</vt:lpstr>
      <vt:lpstr>网上报名系统的用例描述--新增运动员报名</vt:lpstr>
      <vt:lpstr>网上报名系统的用例描述—修改用户</vt:lpstr>
      <vt:lpstr>总结：建立Use Case模型的步骤</vt:lpstr>
      <vt:lpstr>本课小结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893</cp:revision>
  <dcterms:created xsi:type="dcterms:W3CDTF">2020-02-07T06:58:59Z</dcterms:created>
  <dcterms:modified xsi:type="dcterms:W3CDTF">2022-04-06T10:52:58Z</dcterms:modified>
</cp:coreProperties>
</file>