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98"/>
  </p:notesMasterIdLst>
  <p:handoutMasterIdLst>
    <p:handoutMasterId r:id="rId99"/>
  </p:handoutMasterIdLst>
  <p:sldIdLst>
    <p:sldId id="256" r:id="rId2"/>
    <p:sldId id="387" r:id="rId3"/>
    <p:sldId id="257" r:id="rId4"/>
    <p:sldId id="713" r:id="rId5"/>
    <p:sldId id="714" r:id="rId6"/>
    <p:sldId id="715" r:id="rId7"/>
    <p:sldId id="716" r:id="rId8"/>
    <p:sldId id="717" r:id="rId9"/>
    <p:sldId id="773" r:id="rId10"/>
    <p:sldId id="774" r:id="rId11"/>
    <p:sldId id="719" r:id="rId12"/>
    <p:sldId id="720" r:id="rId13"/>
    <p:sldId id="721" r:id="rId14"/>
    <p:sldId id="722" r:id="rId15"/>
    <p:sldId id="728" r:id="rId16"/>
    <p:sldId id="729" r:id="rId17"/>
    <p:sldId id="730" r:id="rId18"/>
    <p:sldId id="723" r:id="rId19"/>
    <p:sldId id="726" r:id="rId20"/>
    <p:sldId id="724" r:id="rId21"/>
    <p:sldId id="770" r:id="rId22"/>
    <p:sldId id="725" r:id="rId23"/>
    <p:sldId id="727" r:id="rId24"/>
    <p:sldId id="772" r:id="rId25"/>
    <p:sldId id="771" r:id="rId26"/>
    <p:sldId id="731" r:id="rId27"/>
    <p:sldId id="733" r:id="rId28"/>
    <p:sldId id="734" r:id="rId29"/>
    <p:sldId id="735" r:id="rId30"/>
    <p:sldId id="736" r:id="rId31"/>
    <p:sldId id="737" r:id="rId32"/>
    <p:sldId id="738" r:id="rId33"/>
    <p:sldId id="739" r:id="rId34"/>
    <p:sldId id="740" r:id="rId35"/>
    <p:sldId id="741" r:id="rId36"/>
    <p:sldId id="742" r:id="rId37"/>
    <p:sldId id="743" r:id="rId38"/>
    <p:sldId id="744" r:id="rId39"/>
    <p:sldId id="745" r:id="rId40"/>
    <p:sldId id="746" r:id="rId41"/>
    <p:sldId id="747" r:id="rId42"/>
    <p:sldId id="748" r:id="rId43"/>
    <p:sldId id="749" r:id="rId44"/>
    <p:sldId id="750" r:id="rId45"/>
    <p:sldId id="751" r:id="rId46"/>
    <p:sldId id="752" r:id="rId47"/>
    <p:sldId id="753" r:id="rId48"/>
    <p:sldId id="754" r:id="rId49"/>
    <p:sldId id="756" r:id="rId50"/>
    <p:sldId id="757" r:id="rId51"/>
    <p:sldId id="758" r:id="rId52"/>
    <p:sldId id="759" r:id="rId53"/>
    <p:sldId id="760" r:id="rId54"/>
    <p:sldId id="761" r:id="rId55"/>
    <p:sldId id="762" r:id="rId56"/>
    <p:sldId id="763" r:id="rId57"/>
    <p:sldId id="764" r:id="rId58"/>
    <p:sldId id="765" r:id="rId59"/>
    <p:sldId id="766" r:id="rId60"/>
    <p:sldId id="767" r:id="rId61"/>
    <p:sldId id="768" r:id="rId62"/>
    <p:sldId id="769" r:id="rId63"/>
    <p:sldId id="775" r:id="rId64"/>
    <p:sldId id="776" r:id="rId65"/>
    <p:sldId id="777" r:id="rId66"/>
    <p:sldId id="778" r:id="rId67"/>
    <p:sldId id="779" r:id="rId68"/>
    <p:sldId id="780" r:id="rId69"/>
    <p:sldId id="781" r:id="rId70"/>
    <p:sldId id="782" r:id="rId71"/>
    <p:sldId id="783" r:id="rId72"/>
    <p:sldId id="784" r:id="rId73"/>
    <p:sldId id="785" r:id="rId74"/>
    <p:sldId id="786" r:id="rId75"/>
    <p:sldId id="787" r:id="rId76"/>
    <p:sldId id="788" r:id="rId77"/>
    <p:sldId id="789" r:id="rId78"/>
    <p:sldId id="790" r:id="rId79"/>
    <p:sldId id="791" r:id="rId80"/>
    <p:sldId id="792" r:id="rId81"/>
    <p:sldId id="793" r:id="rId82"/>
    <p:sldId id="794" r:id="rId83"/>
    <p:sldId id="795" r:id="rId84"/>
    <p:sldId id="796" r:id="rId85"/>
    <p:sldId id="797" r:id="rId86"/>
    <p:sldId id="798" r:id="rId87"/>
    <p:sldId id="799" r:id="rId88"/>
    <p:sldId id="800" r:id="rId89"/>
    <p:sldId id="801" r:id="rId90"/>
    <p:sldId id="803" r:id="rId91"/>
    <p:sldId id="804" r:id="rId92"/>
    <p:sldId id="805" r:id="rId93"/>
    <p:sldId id="802" r:id="rId94"/>
    <p:sldId id="532" r:id="rId95"/>
    <p:sldId id="445" r:id="rId96"/>
    <p:sldId id="446" r:id="rId9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57798" autoAdjust="0"/>
  </p:normalViewPr>
  <p:slideViewPr>
    <p:cSldViewPr snapToGrid="0">
      <p:cViewPr varScale="1">
        <p:scale>
          <a:sx n="63" d="100"/>
          <a:sy n="63" d="100"/>
        </p:scale>
        <p:origin x="1762"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2022/4/13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45DFEC-6AAF-406C-A0B4-29BDCF4A591E}" type="slidenum">
              <a:rPr lang="ko-KR" altLang="en-US" smtClean="0"/>
              <a:pPr/>
              <a:t>12</a:t>
            </a:fld>
            <a:endParaRPr lang="en-US" altLang="ko-KR"/>
          </a:p>
        </p:txBody>
      </p:sp>
    </p:spTree>
    <p:extLst>
      <p:ext uri="{BB962C8B-B14F-4D97-AF65-F5344CB8AC3E}">
        <p14:creationId xmlns:p14="http://schemas.microsoft.com/office/powerpoint/2010/main" val="27321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l" eaLnBrk="1" hangingPunct="1">
              <a:spcBef>
                <a:spcPct val="55000"/>
              </a:spcBef>
              <a:buFont typeface="Wingdings" panose="05000000000000000000" pitchFamily="2" charset="2"/>
              <a:buNone/>
            </a:pPr>
            <a:r>
              <a:rPr lang="en-US" altLang="zh-CN" sz="2400" b="0" dirty="0">
                <a:latin typeface="宋体" panose="02010600030101010101" pitchFamily="2" charset="-122"/>
              </a:rPr>
              <a:t>OOA</a:t>
            </a:r>
            <a:r>
              <a:rPr lang="zh-CN" altLang="en-US" sz="2400" b="0" dirty="0">
                <a:latin typeface="宋体" panose="02010600030101010101" pitchFamily="2" charset="-122"/>
              </a:rPr>
              <a:t>针对领域问题的功能要求划分类；</a:t>
            </a:r>
          </a:p>
          <a:p>
            <a:pPr lvl="0" algn="l" eaLnBrk="1" hangingPunct="1">
              <a:spcBef>
                <a:spcPct val="55000"/>
              </a:spcBef>
              <a:buFont typeface="Wingdings" panose="05000000000000000000" pitchFamily="2" charset="2"/>
              <a:buNone/>
            </a:pPr>
            <a:r>
              <a:rPr lang="en-US" altLang="zh-CN" sz="2400" b="0" dirty="0">
                <a:latin typeface="宋体" panose="02010600030101010101" pitchFamily="2" charset="-122"/>
              </a:rPr>
              <a:t>OOD</a:t>
            </a:r>
            <a:r>
              <a:rPr lang="zh-CN" altLang="en-US" sz="2400" b="0" dirty="0">
                <a:latin typeface="宋体" panose="02010600030101010101" pitchFamily="2" charset="-122"/>
              </a:rPr>
              <a:t>完成系统结构设计；</a:t>
            </a:r>
          </a:p>
          <a:p>
            <a:pPr lvl="0" algn="l" eaLnBrk="1" hangingPunct="1">
              <a:spcBef>
                <a:spcPct val="55000"/>
              </a:spcBef>
              <a:buFont typeface="Wingdings" panose="05000000000000000000" pitchFamily="2" charset="2"/>
              <a:buNone/>
            </a:pPr>
            <a:r>
              <a:rPr lang="zh-CN" altLang="en-US" sz="2400" b="0" dirty="0">
                <a:latin typeface="宋体" panose="02010600030101010101" pitchFamily="2" charset="-122"/>
              </a:rPr>
              <a:t>以类为交接物，</a:t>
            </a:r>
            <a:r>
              <a:rPr lang="en-US" altLang="zh-CN" sz="2400" b="0" dirty="0">
                <a:latin typeface="宋体" panose="02010600030101010101" pitchFamily="2" charset="-122"/>
              </a:rPr>
              <a:t>OOD</a:t>
            </a:r>
            <a:r>
              <a:rPr lang="zh-CN" altLang="en-US" sz="2400" b="0" dirty="0">
                <a:latin typeface="宋体" panose="02010600030101010101" pitchFamily="2" charset="-122"/>
              </a:rPr>
              <a:t>是对</a:t>
            </a:r>
            <a:r>
              <a:rPr lang="en-US" altLang="zh-CN" sz="2400" b="0" dirty="0">
                <a:latin typeface="宋体" panose="02010600030101010101" pitchFamily="2" charset="-122"/>
              </a:rPr>
              <a:t>OOA</a:t>
            </a:r>
            <a:r>
              <a:rPr lang="zh-CN" altLang="en-US" sz="2400" b="0" dirty="0">
                <a:latin typeface="宋体" panose="02010600030101010101" pitchFamily="2" charset="-122"/>
              </a:rPr>
              <a:t>的细化。</a:t>
            </a:r>
            <a:endParaRPr lang="en-US" altLang="zh-CN" sz="2400" b="0" dirty="0">
              <a:latin typeface="宋体" panose="02010600030101010101" pitchFamily="2" charset="-122"/>
            </a:endParaRPr>
          </a:p>
          <a:p>
            <a:pPr lvl="0" algn="l" eaLnBrk="1" hangingPunct="1">
              <a:spcBef>
                <a:spcPct val="55000"/>
              </a:spcBef>
              <a:buFont typeface="Wingdings" panose="05000000000000000000" pitchFamily="2" charset="2"/>
              <a:buNone/>
            </a:pPr>
            <a:endParaRPr lang="en-US" altLang="zh-CN" sz="2400" b="0" dirty="0">
              <a:latin typeface="宋体" panose="02010600030101010101" pitchFamily="2" charset="-122"/>
            </a:endParaRPr>
          </a:p>
          <a:p>
            <a:pPr marL="0" marR="0" lvl="0" indent="0" algn="l" defTabSz="514350" rtl="0" eaLnBrk="1" fontAlgn="auto" latinLnBrk="0" hangingPunct="1">
              <a:lnSpc>
                <a:spcPct val="100000"/>
              </a:lnSpc>
              <a:spcBef>
                <a:spcPct val="55000"/>
              </a:spcBef>
              <a:spcAft>
                <a:spcPts val="0"/>
              </a:spcAft>
              <a:buClrTx/>
              <a:buSzTx/>
              <a:buFont typeface="Wingdings" panose="05000000000000000000" pitchFamily="2" charset="2"/>
              <a:buNone/>
              <a:tabLst/>
              <a:defRPr/>
            </a:pPr>
            <a:r>
              <a:rPr kumimoji="1" lang="zh-CN" altLang="en-US" sz="2400" b="1" dirty="0">
                <a:solidFill>
                  <a:srgbClr val="660066"/>
                </a:solidFill>
                <a:latin typeface="隶书" panose="02010509060101010101" pitchFamily="49" charset="-122"/>
                <a:ea typeface="隶书" panose="02010509060101010101" pitchFamily="49" charset="-122"/>
              </a:rPr>
              <a:t>面向对象开发具有如下优势：</a:t>
            </a:r>
            <a:endParaRPr lang="zh-CN" altLang="en-US" sz="2400" b="0" dirty="0">
              <a:latin typeface="黑体" panose="02010609060101010101" pitchFamily="49" charset="-122"/>
            </a:endParaRPr>
          </a:p>
          <a:p>
            <a:pPr marL="171450" indent="-171450" algn="l" eaLnBrk="1" hangingPunct="1">
              <a:spcBef>
                <a:spcPct val="55000"/>
              </a:spcBef>
              <a:buFont typeface="Arial" panose="020B0604020202020204" pitchFamily="34" charset="0"/>
              <a:buChar char="•"/>
            </a:pPr>
            <a:r>
              <a:rPr lang="zh-CN" altLang="en-US" sz="800" b="0" dirty="0"/>
              <a:t>自然性即客观性；</a:t>
            </a:r>
            <a:endParaRPr lang="en-US" altLang="zh-CN" sz="800" b="0" dirty="0"/>
          </a:p>
          <a:p>
            <a:pPr marL="171450" indent="-171450" algn="l" eaLnBrk="1" hangingPunct="1">
              <a:spcBef>
                <a:spcPct val="55000"/>
              </a:spcBef>
              <a:buFont typeface="Arial" panose="020B0604020202020204" pitchFamily="34" charset="0"/>
              <a:buChar char="•"/>
            </a:pPr>
            <a:r>
              <a:rPr lang="zh-CN" altLang="en-US" sz="800" b="0" dirty="0"/>
              <a:t>操作数据对象而非数据实体；</a:t>
            </a:r>
            <a:endParaRPr lang="en-US" altLang="zh-CN" sz="800" b="0" dirty="0"/>
          </a:p>
          <a:p>
            <a:pPr marL="171450" indent="-171450" algn="l" eaLnBrk="1" hangingPunct="1">
              <a:spcBef>
                <a:spcPct val="55000"/>
              </a:spcBef>
              <a:buFont typeface="Arial" panose="020B0604020202020204" pitchFamily="34" charset="0"/>
              <a:buChar char="•"/>
            </a:pPr>
            <a:r>
              <a:rPr lang="zh-CN" altLang="en-US" sz="800" b="0" dirty="0"/>
              <a:t>阶段衔接平滑</a:t>
            </a:r>
            <a:endParaRPr lang="en-US" altLang="zh-CN" sz="800" b="0" dirty="0"/>
          </a:p>
          <a:p>
            <a:pPr marL="171450" indent="-171450" algn="l" eaLnBrk="1" hangingPunct="1">
              <a:spcBef>
                <a:spcPct val="55000"/>
              </a:spcBef>
              <a:buFont typeface="Arial" panose="020B0604020202020204" pitchFamily="34" charset="0"/>
              <a:buChar char="•"/>
            </a:pPr>
            <a:r>
              <a:rPr lang="zh-CN" altLang="en-US" sz="800" b="0" dirty="0"/>
              <a:t>结构性好、复用性强</a:t>
            </a:r>
            <a:endParaRPr lang="en-US" altLang="zh-CN" sz="800" b="0" dirty="0"/>
          </a:p>
          <a:p>
            <a:pPr marL="171450" indent="-171450" algn="l" eaLnBrk="1" hangingPunct="1">
              <a:spcBef>
                <a:spcPct val="55000"/>
              </a:spcBef>
              <a:buFont typeface="Arial" panose="020B0604020202020204" pitchFamily="34" charset="0"/>
              <a:buChar char="•"/>
            </a:pPr>
            <a:r>
              <a:rPr lang="zh-CN" altLang="en-US" sz="800" b="0" dirty="0"/>
              <a:t>提高扩展性和维护性</a:t>
            </a:r>
            <a:endParaRPr lang="zh-CN" altLang="en-US" sz="800" b="0" dirty="0">
              <a:latin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17</a:t>
            </a:fld>
            <a:endParaRPr lang="zh-CN" altLang="en-US"/>
          </a:p>
        </p:txBody>
      </p:sp>
    </p:spTree>
    <p:extLst>
      <p:ext uri="{BB962C8B-B14F-4D97-AF65-F5344CB8AC3E}">
        <p14:creationId xmlns:p14="http://schemas.microsoft.com/office/powerpoint/2010/main" val="550697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45DFEC-6AAF-406C-A0B4-29BDCF4A591E}" type="slidenum">
              <a:rPr lang="ko-KR" altLang="en-US" smtClean="0"/>
              <a:pPr/>
              <a:t>18</a:t>
            </a:fld>
            <a:endParaRPr lang="en-US" altLang="ko-KR"/>
          </a:p>
        </p:txBody>
      </p:sp>
    </p:spTree>
    <p:extLst>
      <p:ext uri="{BB962C8B-B14F-4D97-AF65-F5344CB8AC3E}">
        <p14:creationId xmlns:p14="http://schemas.microsoft.com/office/powerpoint/2010/main" val="151814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en-US" altLang="zh-CN" dirty="0"/>
              <a:t>1</a:t>
            </a:r>
            <a:r>
              <a:rPr lang="zh-CN" altLang="en-US" dirty="0"/>
              <a:t>、</a:t>
            </a:r>
            <a:r>
              <a:rPr lang="zh-CN" altLang="zh-CN" dirty="0"/>
              <a:t>面向对象方法用对象分解取代了传统方法的功能分解。</a:t>
            </a:r>
            <a:endParaRPr lang="en-US" altLang="zh-CN" dirty="0"/>
          </a:p>
          <a:p>
            <a:r>
              <a:rPr lang="en-US" altLang="zh-CN" dirty="0"/>
              <a:t>2</a:t>
            </a:r>
            <a:r>
              <a:rPr lang="zh-CN" altLang="en-US" dirty="0"/>
              <a:t>、</a:t>
            </a:r>
            <a:r>
              <a:rPr lang="zh-CN" altLang="zh-CN" dirty="0"/>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dirty="0"/>
          </a:p>
          <a:p>
            <a:r>
              <a:rPr lang="en-US" altLang="zh-CN" dirty="0"/>
              <a:t>3</a:t>
            </a:r>
            <a:r>
              <a:rPr lang="zh-CN" altLang="en-US" dirty="0"/>
              <a:t>、</a:t>
            </a:r>
            <a:r>
              <a:rPr lang="zh-CN" altLang="zh-CN" dirty="0"/>
              <a:t>在这种层次结构中，通常下层的派生类自动具有和上层的基类相同的特性</a:t>
            </a:r>
            <a:r>
              <a:rPr lang="en-US" altLang="zh-CN" dirty="0"/>
              <a:t>(</a:t>
            </a:r>
            <a:r>
              <a:rPr lang="zh-CN" altLang="zh-CN" dirty="0"/>
              <a:t>包括数据和方法</a:t>
            </a:r>
            <a:r>
              <a:rPr lang="en-US" altLang="zh-CN" dirty="0"/>
              <a:t>)</a:t>
            </a:r>
            <a:r>
              <a:rPr lang="zh-CN" altLang="zh-CN" dirty="0"/>
              <a:t>，这种现象称为继承</a:t>
            </a:r>
            <a:r>
              <a:rPr lang="en-US" altLang="zh-CN" dirty="0"/>
              <a:t>(inheritance)</a:t>
            </a:r>
            <a:r>
              <a:rPr lang="zh-CN" altLang="zh-CN" dirty="0"/>
              <a:t>。但是，如果在派生类中对某些特性又做了重新描述，则在派生类中的这些特性将以新描述为准，也就是说，低层的特性将屏蔽高层的同名特性。</a:t>
            </a:r>
            <a:endParaRPr lang="en-US" altLang="zh-CN" dirty="0"/>
          </a:p>
          <a:p>
            <a:r>
              <a:rPr lang="en-US" altLang="zh-CN" dirty="0"/>
              <a:t>4</a:t>
            </a:r>
            <a:r>
              <a:rPr lang="zh-CN" altLang="en-US" dirty="0"/>
              <a:t>、</a:t>
            </a:r>
            <a:r>
              <a:rPr lang="zh-CN" altLang="zh-CN" dirty="0"/>
              <a:t>一切局部于该对象的私有信息，都被封装在该对象类的定义中，就好像装在一个不透明的黑盒子中一样，在外界是看不见的，更不能直接使用，这就是“封装性”。</a:t>
            </a:r>
            <a:endParaRPr lang="zh-CN" altLang="en-US" dirty="0"/>
          </a:p>
        </p:txBody>
      </p:sp>
    </p:spTree>
    <p:extLst>
      <p:ext uri="{BB962C8B-B14F-4D97-AF65-F5344CB8AC3E}">
        <p14:creationId xmlns:p14="http://schemas.microsoft.com/office/powerpoint/2010/main" val="3693587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4F68317-C413-429A-A73A-89D7D2252461}" type="slidenum">
              <a:rPr lang="en-US" altLang="zh-CN" smtClean="0">
                <a:latin typeface="Arial" pitchFamily="34" charset="0"/>
              </a:rPr>
              <a:pPr/>
              <a:t>20</a:t>
            </a:fld>
            <a:endParaRPr lang="en-US" altLang="zh-CN">
              <a:latin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marL="0" indent="0" eaLnBrk="1" hangingPunct="1">
              <a:lnSpc>
                <a:spcPts val="3000"/>
              </a:lnSpc>
              <a:defRPr/>
            </a:pPr>
            <a:r>
              <a:rPr lang="zh-CN" altLang="zh-CN" sz="800" b="1" dirty="0">
                <a:solidFill>
                  <a:srgbClr val="C00000"/>
                </a:solidFill>
                <a:latin typeface="+mn-ea"/>
                <a:ea typeface="+mn-ea"/>
              </a:rPr>
              <a:t>面向对象方法学</a:t>
            </a:r>
            <a:r>
              <a:rPr lang="zh-CN" altLang="zh-CN" sz="800" dirty="0">
                <a:latin typeface="+mn-ea"/>
                <a:ea typeface="+mn-ea"/>
              </a:rPr>
              <a:t>的要点面向对象方法学的出发点和基本原则，是尽可能模拟人类习惯的思维方式，使开发软件的方法与过程尽可能接近人类认识世界解决问题的方法与过程，也就是使描述问题的问题空间</a:t>
            </a:r>
            <a:r>
              <a:rPr lang="en-US" altLang="zh-CN" sz="800" dirty="0">
                <a:latin typeface="+mn-ea"/>
                <a:ea typeface="+mn-ea"/>
              </a:rPr>
              <a:t>(</a:t>
            </a:r>
            <a:r>
              <a:rPr lang="zh-CN" altLang="zh-CN" sz="800" dirty="0">
                <a:latin typeface="+mn-ea"/>
                <a:ea typeface="+mn-ea"/>
              </a:rPr>
              <a:t>也称为问题域</a:t>
            </a:r>
            <a:r>
              <a:rPr lang="en-US" altLang="zh-CN" sz="800" dirty="0">
                <a:latin typeface="+mn-ea"/>
                <a:ea typeface="+mn-ea"/>
              </a:rPr>
              <a:t>)</a:t>
            </a:r>
            <a:r>
              <a:rPr lang="zh-CN" altLang="zh-CN" sz="800" dirty="0">
                <a:latin typeface="+mn-ea"/>
                <a:ea typeface="+mn-ea"/>
              </a:rPr>
              <a:t>与实现解法的解空间</a:t>
            </a:r>
            <a:r>
              <a:rPr lang="en-US" altLang="zh-CN" sz="800" dirty="0">
                <a:latin typeface="+mn-ea"/>
                <a:ea typeface="+mn-ea"/>
              </a:rPr>
              <a:t>(</a:t>
            </a:r>
            <a:r>
              <a:rPr lang="zh-CN" altLang="zh-CN" sz="800" dirty="0">
                <a:latin typeface="+mn-ea"/>
                <a:ea typeface="+mn-ea"/>
              </a:rPr>
              <a:t>也称为求解域</a:t>
            </a:r>
            <a:r>
              <a:rPr lang="en-US" altLang="zh-CN" sz="800" dirty="0">
                <a:latin typeface="+mn-ea"/>
                <a:ea typeface="+mn-ea"/>
              </a:rPr>
              <a:t>)</a:t>
            </a:r>
            <a:r>
              <a:rPr lang="zh-CN" altLang="zh-CN" sz="800" dirty="0">
                <a:latin typeface="+mn-ea"/>
                <a:ea typeface="+mn-ea"/>
              </a:rPr>
              <a:t>在结构上尽可能一致。</a:t>
            </a:r>
            <a:endParaRPr lang="en-US" altLang="zh-CN" sz="800" dirty="0">
              <a:latin typeface="+mn-ea"/>
              <a:ea typeface="+mn-ea"/>
            </a:endParaRPr>
          </a:p>
          <a:p>
            <a:pPr marL="0" indent="0" eaLnBrk="1" hangingPunct="1">
              <a:lnSpc>
                <a:spcPts val="3000"/>
              </a:lnSpc>
              <a:defRPr/>
            </a:pPr>
            <a:r>
              <a:rPr lang="zh-CN" altLang="zh-CN" sz="800" b="1" dirty="0">
                <a:solidFill>
                  <a:srgbClr val="C00000"/>
                </a:solidFill>
                <a:latin typeface="+mn-ea"/>
                <a:ea typeface="+mn-ea"/>
              </a:rPr>
              <a:t>面向对象方法</a:t>
            </a:r>
            <a:r>
              <a:rPr lang="zh-CN" altLang="zh-CN" sz="800" dirty="0">
                <a:latin typeface="+mn-ea"/>
                <a:ea typeface="+mn-ea"/>
              </a:rPr>
              <a:t>把对象作为由数据及可以施加在这些数据上的操作所构成的统一体。对象与传统的数据有本质区别，它不是被动地等待外界对它施加操作，相反，它是进行处理的主体。必须发消息请求对象主动地执行它的某些操作，处理它的私有数据，而不能从外界直接对它的私有数据进行操作。</a:t>
            </a:r>
            <a:endParaRPr lang="zh-CN" altLang="en-US" sz="800" dirty="0">
              <a:latin typeface="+mn-ea"/>
              <a:ea typeface="+mn-ea"/>
            </a:endParaRPr>
          </a:p>
        </p:txBody>
      </p:sp>
    </p:spTree>
    <p:extLst>
      <p:ext uri="{BB962C8B-B14F-4D97-AF65-F5344CB8AC3E}">
        <p14:creationId xmlns:p14="http://schemas.microsoft.com/office/powerpoint/2010/main" val="3468524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、稳定性：</a:t>
            </a:r>
            <a:r>
              <a:rPr lang="zh-CN" altLang="zh-CN" dirty="0"/>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dirty="0"/>
          </a:p>
          <a:p>
            <a:r>
              <a:rPr lang="en-US" altLang="zh-CN" dirty="0"/>
              <a:t>2</a:t>
            </a:r>
            <a:r>
              <a:rPr lang="zh-CN" altLang="en-US" dirty="0"/>
              <a:t>、可重用性：</a:t>
            </a:r>
            <a:r>
              <a:rPr lang="zh-CN" altLang="zh-CN" dirty="0"/>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dirty="0"/>
          </a:p>
          <a:p>
            <a:r>
              <a:rPr lang="en-US" altLang="zh-CN" dirty="0"/>
              <a:t>3</a:t>
            </a:r>
            <a:r>
              <a:rPr lang="zh-CN" altLang="en-US" dirty="0"/>
              <a:t>、可重用性：</a:t>
            </a:r>
            <a:r>
              <a:rPr lang="zh-CN" altLang="zh-CN" dirty="0"/>
              <a:t>继承性机制使得子类不仅可以重用其父类的数据结构和程序代码，而且可以在父类代码的基础上方便地修改和扩充，这种修改并不影响对原有类的使用。</a:t>
            </a:r>
            <a:endParaRPr lang="zh-CN" altLang="en-US" dirty="0"/>
          </a:p>
          <a:p>
            <a:pPr marL="0" indent="0" eaLnBrk="1" hangingPunct="1">
              <a:lnSpc>
                <a:spcPts val="3000"/>
              </a:lnSpc>
              <a:spcAft>
                <a:spcPts val="600"/>
              </a:spcAft>
              <a:defRPr/>
            </a:pPr>
            <a:r>
              <a:rPr lang="en-US" altLang="zh-CN" sz="800" b="0" dirty="0">
                <a:latin typeface="+mn-ea"/>
                <a:ea typeface="+mn-ea"/>
              </a:rPr>
              <a:t>4</a:t>
            </a:r>
            <a:r>
              <a:rPr lang="zh-CN" altLang="en-US" sz="800" b="0" dirty="0">
                <a:latin typeface="+mn-ea"/>
                <a:ea typeface="+mn-ea"/>
              </a:rPr>
              <a:t>、可维护性好：</a:t>
            </a:r>
            <a:r>
              <a:rPr lang="zh-CN" altLang="zh-CN" sz="800" dirty="0">
                <a:latin typeface="+mn-ea"/>
                <a:ea typeface="+mn-ea"/>
              </a:rPr>
              <a:t>面向对象的软件稳定性比较好</a:t>
            </a:r>
            <a:r>
              <a:rPr lang="zh-CN" altLang="en-US" sz="800" dirty="0">
                <a:latin typeface="+mn-ea"/>
                <a:ea typeface="+mn-ea"/>
              </a:rPr>
              <a:t>，</a:t>
            </a:r>
            <a:r>
              <a:rPr lang="zh-CN" altLang="zh-CN" sz="800" dirty="0">
                <a:latin typeface="+mn-ea"/>
                <a:ea typeface="+mn-ea"/>
              </a:rPr>
              <a:t>比较容易修改</a:t>
            </a:r>
            <a:r>
              <a:rPr lang="zh-CN" altLang="en-US" sz="800" dirty="0">
                <a:latin typeface="+mn-ea"/>
                <a:ea typeface="+mn-ea"/>
              </a:rPr>
              <a:t>，</a:t>
            </a:r>
            <a:r>
              <a:rPr lang="zh-CN" altLang="zh-CN" sz="800" dirty="0">
                <a:latin typeface="+mn-ea"/>
                <a:ea typeface="+mn-ea"/>
              </a:rPr>
              <a:t>容易理解</a:t>
            </a:r>
            <a:r>
              <a:rPr lang="zh-CN" altLang="en-US" sz="800" dirty="0">
                <a:latin typeface="+mn-ea"/>
                <a:ea typeface="+mn-ea"/>
              </a:rPr>
              <a:t>，</a:t>
            </a:r>
            <a:r>
              <a:rPr lang="zh-CN" altLang="zh-CN" sz="800" dirty="0">
                <a:latin typeface="+mn-ea"/>
                <a:ea typeface="+mn-ea"/>
              </a:rPr>
              <a:t>易于测试和调试。</a:t>
            </a:r>
            <a:endParaRPr lang="en-US" altLang="zh-CN" sz="800" b="1" dirty="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22</a:t>
            </a:fld>
            <a:endParaRPr lang="zh-CN" altLang="en-US"/>
          </a:p>
        </p:txBody>
      </p:sp>
    </p:spTree>
    <p:extLst>
      <p:ext uri="{BB962C8B-B14F-4D97-AF65-F5344CB8AC3E}">
        <p14:creationId xmlns:p14="http://schemas.microsoft.com/office/powerpoint/2010/main" val="3880001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2800" dirty="0"/>
              <a:t>封装是指把对象的属性和操作结合在一起，组成一个独立的单元。</a:t>
            </a:r>
            <a:endParaRPr lang="en-US" altLang="zh-CN" sz="2800" dirty="0"/>
          </a:p>
          <a:p>
            <a:r>
              <a:rPr lang="zh-CN" altLang="zh-CN" sz="2800" dirty="0"/>
              <a:t>封装强调两个概念，即</a:t>
            </a:r>
            <a:r>
              <a:rPr lang="zh-CN" altLang="zh-CN" sz="2800" b="1" dirty="0">
                <a:solidFill>
                  <a:srgbClr val="0000FF"/>
                </a:solidFill>
              </a:rPr>
              <a:t>独立</a:t>
            </a:r>
            <a:r>
              <a:rPr lang="zh-CN" altLang="zh-CN" sz="2800" dirty="0"/>
              <a:t>和</a:t>
            </a:r>
            <a:r>
              <a:rPr lang="zh-CN" altLang="zh-CN" sz="2800" b="1" dirty="0">
                <a:solidFill>
                  <a:srgbClr val="0000FF"/>
                </a:solidFill>
              </a:rPr>
              <a:t>封闭</a:t>
            </a:r>
            <a:r>
              <a:rPr lang="zh-CN" altLang="zh-CN" sz="2800" dirty="0"/>
              <a:t>。</a:t>
            </a:r>
          </a:p>
          <a:p>
            <a:pPr lvl="1"/>
            <a:r>
              <a:rPr lang="zh-CN" altLang="zh-CN" sz="2400" b="1" dirty="0">
                <a:solidFill>
                  <a:srgbClr val="0000FF"/>
                </a:solidFill>
              </a:rPr>
              <a:t>独立</a:t>
            </a:r>
            <a:r>
              <a:rPr lang="zh-CN" altLang="zh-CN" sz="2400" dirty="0"/>
              <a:t>是指对象是一个不可分割的整体，它集成了事物全部的属性和操作，并且它的存在不依赖于外部事物。</a:t>
            </a:r>
            <a:endParaRPr lang="en-US" altLang="zh-CN" sz="2400" dirty="0"/>
          </a:p>
          <a:p>
            <a:pPr lvl="1"/>
            <a:r>
              <a:rPr lang="zh-CN" altLang="zh-CN" sz="2400" b="1" dirty="0">
                <a:solidFill>
                  <a:srgbClr val="0000FF"/>
                </a:solidFill>
              </a:rPr>
              <a:t>封闭</a:t>
            </a:r>
            <a:r>
              <a:rPr lang="zh-CN" altLang="zh-CN" sz="2400" dirty="0"/>
              <a:t>是指与外部的事物通信时，对象要尽量地隐藏其内部的实现细节，它的内部信息对外界来说是隐蔽的，外界不能直接访问对象的内部信息，而只能通过有限的接口与对象</a:t>
            </a:r>
            <a:r>
              <a:rPr lang="zh-CN" altLang="en-US" sz="2400" dirty="0"/>
              <a:t>传递信息。</a:t>
            </a:r>
            <a:endParaRPr lang="zh-CN" altLang="zh-CN" sz="2400" dirty="0"/>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800" dirty="0"/>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t>继承表示类之间层次关系，它使得某类对象可以自动拥有另外一个或多个对象的全部属性和操作</a:t>
            </a:r>
            <a:r>
              <a:rPr lang="zh-CN" altLang="en-US" sz="800" dirty="0"/>
              <a:t>。</a:t>
            </a:r>
            <a:r>
              <a:rPr lang="zh-CN" altLang="zh-CN" sz="800" dirty="0"/>
              <a:t>继承简化了定义一个新类的过程，有利于人们对事物的认识和描述，达到了</a:t>
            </a:r>
            <a:r>
              <a:rPr lang="zh-CN" altLang="zh-CN" sz="800" b="1" dirty="0">
                <a:solidFill>
                  <a:srgbClr val="0070C0"/>
                </a:solidFill>
              </a:rPr>
              <a:t>软件复用</a:t>
            </a:r>
            <a:r>
              <a:rPr lang="zh-CN" altLang="zh-CN" sz="800" dirty="0"/>
              <a:t>的目的。</a:t>
            </a:r>
            <a:endParaRPr lang="en-US" altLang="zh-CN" sz="675" dirty="0"/>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675" dirty="0"/>
          </a:p>
          <a:p>
            <a:pPr>
              <a:lnSpc>
                <a:spcPct val="120000"/>
              </a:lnSpc>
            </a:pPr>
            <a:r>
              <a:rPr lang="zh-CN" altLang="zh-CN" sz="800" dirty="0"/>
              <a:t>多态是一种使父类中定义的属性或操作被子类继承后，可以有</a:t>
            </a:r>
            <a:r>
              <a:rPr lang="zh-CN" altLang="zh-CN" sz="800" b="1" dirty="0">
                <a:solidFill>
                  <a:srgbClr val="0070C0"/>
                </a:solidFill>
              </a:rPr>
              <a:t>不同的实现</a:t>
            </a:r>
            <a:r>
              <a:rPr lang="zh-CN" altLang="zh-CN" sz="800" dirty="0"/>
              <a:t>的机制。</a:t>
            </a:r>
            <a:endParaRPr lang="en-US" altLang="zh-CN" sz="800" dirty="0"/>
          </a:p>
          <a:p>
            <a:pPr>
              <a:lnSpc>
                <a:spcPct val="120000"/>
              </a:lnSpc>
            </a:pPr>
            <a:r>
              <a:rPr lang="zh-CN" altLang="zh-CN" sz="800" dirty="0"/>
              <a:t>换句话说，多态允许属于不同类的对象对同一消息做出</a:t>
            </a:r>
            <a:r>
              <a:rPr lang="zh-CN" altLang="zh-CN" sz="800" b="1" dirty="0">
                <a:solidFill>
                  <a:srgbClr val="0070C0"/>
                </a:solidFill>
              </a:rPr>
              <a:t>不同的响应</a:t>
            </a:r>
            <a:r>
              <a:rPr lang="zh-CN" altLang="zh-CN" sz="800" dirty="0"/>
              <a:t>。</a:t>
            </a:r>
            <a:endParaRPr lang="en-US" altLang="zh-CN" sz="800" dirty="0"/>
          </a:p>
          <a:p>
            <a:pPr>
              <a:lnSpc>
                <a:spcPct val="120000"/>
              </a:lnSpc>
            </a:pPr>
            <a:r>
              <a:rPr lang="zh-CN" altLang="zh-CN" sz="800" dirty="0"/>
              <a:t>当一个对象接收到进行某项操作的消息时，多态机制将根据对象所属的类，动态地选用该类中定义的操作。</a:t>
            </a: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800" dirty="0"/>
          </a:p>
          <a:p>
            <a:pPr>
              <a:lnSpc>
                <a:spcPct val="140000"/>
              </a:lnSpc>
            </a:pPr>
            <a:r>
              <a:rPr lang="zh-CN" altLang="zh-CN" sz="800" dirty="0"/>
              <a:t>比如，先定义一个父类“几何图形”，它具有“计算面积”的操作，然后再定义一些子类，如“三角形”、“长方形”和“圆形”</a:t>
            </a:r>
            <a:r>
              <a:rPr lang="zh-CN" altLang="en-US" sz="800" dirty="0"/>
              <a:t>。</a:t>
            </a:r>
            <a:r>
              <a:rPr lang="zh-CN" altLang="zh-CN" sz="800" dirty="0"/>
              <a:t>它们可继承父类“几何图形”的各种属性和操作，并且在各自的定义中要重新描述“计算面积”的操作。</a:t>
            </a:r>
            <a:endParaRPr lang="en-US" altLang="zh-CN" sz="800" dirty="0"/>
          </a:p>
          <a:p>
            <a:pPr>
              <a:lnSpc>
                <a:spcPct val="140000"/>
              </a:lnSpc>
            </a:pPr>
            <a:r>
              <a:rPr lang="zh-CN" altLang="zh-CN" sz="800" dirty="0"/>
              <a:t>这样，当有计算几何图形面积的消息发出时，对象会根据类的类型做出不同的响应，采用不同的面积计算公式。</a:t>
            </a:r>
            <a:endParaRPr lang="en-US" altLang="zh-CN" sz="800" dirty="0"/>
          </a:p>
          <a:p>
            <a:pPr>
              <a:lnSpc>
                <a:spcPct val="140000"/>
              </a:lnSpc>
            </a:pPr>
            <a:r>
              <a:rPr lang="zh-CN" altLang="zh-CN" sz="800" b="1" dirty="0"/>
              <a:t>多态这种机制极大地减少了软件设计中的冗余信息，提高了软件的可复用性和可扩展性。</a:t>
            </a:r>
            <a:endParaRPr lang="en-US" altLang="zh-CN" sz="800" b="1" dirty="0"/>
          </a:p>
          <a:p>
            <a:pPr>
              <a:lnSpc>
                <a:spcPct val="140000"/>
              </a:lnSpc>
            </a:pPr>
            <a:endParaRPr lang="en-US" altLang="zh-CN" sz="800" b="1" dirty="0">
              <a:latin typeface="+mn-ea"/>
              <a:ea typeface="+mn-ea"/>
            </a:endParaRPr>
          </a:p>
          <a:p>
            <a:pPr>
              <a:lnSpc>
                <a:spcPct val="140000"/>
              </a:lnSpc>
            </a:pPr>
            <a:r>
              <a:rPr lang="zh-CN" altLang="zh-CN" sz="800" dirty="0">
                <a:latin typeface="+mn-ea"/>
                <a:ea typeface="+mn-ea"/>
              </a:rPr>
              <a:t>对象有如下一些基本特点</a:t>
            </a:r>
            <a:r>
              <a:rPr lang="zh-CN" altLang="en-US" sz="800" dirty="0">
                <a:latin typeface="+mn-ea"/>
                <a:ea typeface="+mn-ea"/>
              </a:rPr>
              <a:t>：</a:t>
            </a:r>
            <a:endParaRPr lang="en-US" altLang="zh-CN" sz="800" dirty="0">
              <a:latin typeface="+mn-ea"/>
              <a:ea typeface="+mn-ea"/>
            </a:endParaRPr>
          </a:p>
          <a:p>
            <a:pPr marL="228600" indent="-228600">
              <a:lnSpc>
                <a:spcPct val="140000"/>
              </a:lnSpc>
              <a:buAutoNum type="arabicParenBoth"/>
            </a:pPr>
            <a:r>
              <a:rPr lang="zh-CN" altLang="zh-CN" sz="800" b="1" dirty="0">
                <a:latin typeface="+mn-ea"/>
                <a:ea typeface="+mn-ea"/>
              </a:rPr>
              <a:t>以数据为中心</a:t>
            </a:r>
            <a:r>
              <a:rPr lang="zh-CN" altLang="zh-CN" sz="800" dirty="0">
                <a:latin typeface="+mn-ea"/>
                <a:ea typeface="+mn-ea"/>
              </a:rPr>
              <a:t>。操作围绕对其数据所需要做的处理来设置，不设置与这些数据无关的操作，而且操作的结果往往与当时所处的状态</a:t>
            </a:r>
            <a:r>
              <a:rPr lang="en-US" altLang="zh-CN" sz="800" dirty="0">
                <a:latin typeface="+mn-ea"/>
                <a:ea typeface="+mn-ea"/>
              </a:rPr>
              <a:t>(</a:t>
            </a:r>
            <a:r>
              <a:rPr lang="zh-CN" altLang="zh-CN" sz="800" dirty="0">
                <a:latin typeface="+mn-ea"/>
                <a:ea typeface="+mn-ea"/>
              </a:rPr>
              <a:t>数据的值</a:t>
            </a:r>
            <a:r>
              <a:rPr lang="en-US" altLang="zh-CN" sz="800" dirty="0">
                <a:latin typeface="+mn-ea"/>
                <a:ea typeface="+mn-ea"/>
              </a:rPr>
              <a:t>)</a:t>
            </a:r>
            <a:r>
              <a:rPr lang="zh-CN" altLang="zh-CN" sz="800" dirty="0">
                <a:latin typeface="+mn-ea"/>
                <a:ea typeface="+mn-ea"/>
              </a:rPr>
              <a:t>有关。</a:t>
            </a:r>
            <a:endParaRPr lang="en-US" altLang="zh-CN" sz="800" dirty="0">
              <a:latin typeface="+mn-ea"/>
              <a:ea typeface="+mn-ea"/>
            </a:endParaRPr>
          </a:p>
          <a:p>
            <a:pPr marL="228600" indent="-228600">
              <a:lnSpc>
                <a:spcPct val="140000"/>
              </a:lnSpc>
              <a:buAutoNum type="arabicParenBoth"/>
            </a:pPr>
            <a:r>
              <a:rPr lang="zh-CN" altLang="zh-CN" sz="800" b="1" dirty="0">
                <a:latin typeface="+mn-ea"/>
                <a:ea typeface="+mn-ea"/>
              </a:rPr>
              <a:t>对象是主动的</a:t>
            </a:r>
            <a:r>
              <a:rPr lang="zh-CN" altLang="zh-CN" sz="800" dirty="0">
                <a:latin typeface="+mn-ea"/>
                <a:ea typeface="+mn-ea"/>
              </a:rPr>
              <a:t>。它是进行处理的主体。不能从外部直接加工它的私有数据，必须通过它的公有接口向对象发消息，请求它执行它的某个操作，处理它的私有数据。</a:t>
            </a:r>
            <a:endParaRPr lang="en-US" altLang="zh-CN" sz="800" dirty="0">
              <a:latin typeface="+mn-ea"/>
              <a:ea typeface="+mn-ea"/>
            </a:endParaRPr>
          </a:p>
          <a:p>
            <a:pPr marL="228600" indent="-228600">
              <a:lnSpc>
                <a:spcPct val="140000"/>
              </a:lnSpc>
              <a:buAutoNum type="arabicParenBoth"/>
            </a:pPr>
            <a:r>
              <a:rPr lang="zh-CN" altLang="zh-CN" sz="800" b="1" dirty="0">
                <a:latin typeface="+mn-ea"/>
                <a:ea typeface="+mn-ea"/>
              </a:rPr>
              <a:t>实现了数据封装</a:t>
            </a:r>
            <a:r>
              <a:rPr lang="zh-CN" altLang="zh-CN" sz="800" dirty="0">
                <a:latin typeface="+mn-ea"/>
                <a:ea typeface="+mn-ea"/>
              </a:rPr>
              <a:t>。对象好像是一只黑盒子，它的私有数据完全被封装在盒子内部，对外是隐藏的、不可见的，对私有数据的访问或处理只能通过公有的操作进行。</a:t>
            </a:r>
            <a:endParaRPr lang="en-US" altLang="zh-CN" sz="800" b="1" dirty="0">
              <a:latin typeface="+mn-ea"/>
              <a:ea typeface="+mn-ea"/>
            </a:endParaRPr>
          </a:p>
          <a:p>
            <a:pPr marL="228600" indent="-228600">
              <a:lnSpc>
                <a:spcPct val="140000"/>
              </a:lnSpc>
              <a:buAutoNum type="arabicParenBoth"/>
            </a:pPr>
            <a:r>
              <a:rPr lang="zh-CN" altLang="zh-CN" sz="800" b="1" dirty="0">
                <a:latin typeface="+mn-ea"/>
                <a:ea typeface="+mn-ea"/>
              </a:rPr>
              <a:t>本质上具有并行性</a:t>
            </a:r>
            <a:r>
              <a:rPr lang="zh-CN" altLang="zh-CN" sz="800" dirty="0">
                <a:latin typeface="+mn-ea"/>
                <a:ea typeface="+mn-ea"/>
              </a:rPr>
              <a:t>。对象是描述其内部状态的数据及可以对这些数据施加的全部操作的集合。不同对象各自独立地处理自身的数据，彼此通过发消息传递信息完成通信。</a:t>
            </a:r>
            <a:endParaRPr lang="en-US" altLang="zh-CN" sz="800" dirty="0">
              <a:latin typeface="+mn-ea"/>
              <a:ea typeface="+mn-ea"/>
            </a:endParaRPr>
          </a:p>
          <a:p>
            <a:pPr marL="228600" indent="-228600">
              <a:lnSpc>
                <a:spcPct val="140000"/>
              </a:lnSpc>
              <a:buAutoNum type="arabicParenBoth"/>
            </a:pPr>
            <a:r>
              <a:rPr lang="zh-CN" altLang="zh-CN" sz="800" b="1" dirty="0">
                <a:latin typeface="+mn-ea"/>
                <a:ea typeface="+mn-ea"/>
              </a:rPr>
              <a:t>模块独立性好</a:t>
            </a:r>
            <a:r>
              <a:rPr lang="zh-CN" altLang="zh-CN" sz="800" dirty="0">
                <a:latin typeface="+mn-ea"/>
                <a:ea typeface="+mn-ea"/>
              </a:rPr>
              <a:t>。对象内部各种元素彼此结合得很紧密，内聚性相当强。由于完成对象功能所需要的元素</a:t>
            </a:r>
            <a:r>
              <a:rPr lang="en-US" altLang="zh-CN" sz="800" dirty="0">
                <a:latin typeface="+mn-ea"/>
                <a:ea typeface="+mn-ea"/>
              </a:rPr>
              <a:t>(</a:t>
            </a:r>
            <a:r>
              <a:rPr lang="zh-CN" altLang="zh-CN" sz="800" dirty="0">
                <a:latin typeface="+mn-ea"/>
                <a:ea typeface="+mn-ea"/>
              </a:rPr>
              <a:t>数据和方法</a:t>
            </a:r>
            <a:r>
              <a:rPr lang="en-US" altLang="zh-CN" sz="800" dirty="0">
                <a:latin typeface="+mn-ea"/>
                <a:ea typeface="+mn-ea"/>
              </a:rPr>
              <a:t>)</a:t>
            </a:r>
            <a:r>
              <a:rPr lang="zh-CN" altLang="zh-CN" sz="800" dirty="0">
                <a:latin typeface="+mn-ea"/>
                <a:ea typeface="+mn-ea"/>
              </a:rPr>
              <a:t>基本上都被封装在对象内部，它与外界的联系自然就比较少，因此，对象之间的耦合通常比较松。</a:t>
            </a:r>
            <a:endParaRPr lang="en-US" altLang="zh-CN" sz="800" b="1" dirty="0">
              <a:latin typeface="+mn-ea"/>
              <a:ea typeface="+mn-ea"/>
            </a:endParaRPr>
          </a:p>
          <a:p>
            <a:pPr>
              <a:lnSpc>
                <a:spcPct val="140000"/>
              </a:lnSpc>
            </a:pPr>
            <a:endParaRPr lang="zh-CN" altLang="zh-CN" sz="800" b="1" dirty="0"/>
          </a:p>
          <a:p>
            <a:pPr marL="0" marR="0" lvl="0" indent="0" algn="l" defTabSz="514350" rtl="0" eaLnBrk="1" fontAlgn="auto" latinLnBrk="0" hangingPunct="1">
              <a:lnSpc>
                <a:spcPct val="100000"/>
              </a:lnSpc>
              <a:spcBef>
                <a:spcPts val="0"/>
              </a:spcBef>
              <a:spcAft>
                <a:spcPts val="0"/>
              </a:spcAft>
              <a:buClrTx/>
              <a:buSzTx/>
              <a:buFontTx/>
              <a:buNone/>
              <a:tabLst/>
              <a:defRPr/>
            </a:pPr>
            <a:endParaRPr lang="zh-CN" altLang="zh-CN" sz="800" dirty="0"/>
          </a:p>
        </p:txBody>
      </p:sp>
      <p:sp>
        <p:nvSpPr>
          <p:cNvPr id="4" name="灯片编号占位符 3"/>
          <p:cNvSpPr>
            <a:spLocks noGrp="1"/>
          </p:cNvSpPr>
          <p:nvPr>
            <p:ph type="sldNum" sz="quarter" idx="10"/>
          </p:nvPr>
        </p:nvSpPr>
        <p:spPr/>
        <p:txBody>
          <a:bodyPr/>
          <a:lstStyle/>
          <a:p>
            <a:fld id="{2C45DFEC-6AAF-406C-A0B4-29BDCF4A591E}" type="slidenum">
              <a:rPr lang="ko-KR" altLang="en-US" smtClean="0"/>
              <a:pPr/>
              <a:t>23</a:t>
            </a:fld>
            <a:endParaRPr lang="en-US" altLang="ko-KR"/>
          </a:p>
        </p:txBody>
      </p:sp>
    </p:spTree>
    <p:extLst>
      <p:ext uri="{BB962C8B-B14F-4D97-AF65-F5344CB8AC3E}">
        <p14:creationId xmlns:p14="http://schemas.microsoft.com/office/powerpoint/2010/main" val="2120075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24</a:t>
            </a:fld>
            <a:endParaRPr lang="zh-CN" altLang="en-US"/>
          </a:p>
        </p:txBody>
      </p:sp>
    </p:spTree>
    <p:extLst>
      <p:ext uri="{BB962C8B-B14F-4D97-AF65-F5344CB8AC3E}">
        <p14:creationId xmlns:p14="http://schemas.microsoft.com/office/powerpoint/2010/main" val="316405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latin typeface="+mn-ea"/>
                <a:ea typeface="+mn-ea"/>
              </a:rPr>
              <a:t>在面向对象分析过程中，构造出完全独立于实现的应用域模型；</a:t>
            </a:r>
            <a:endParaRPr lang="en-US" altLang="zh-CN" sz="800"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latin typeface="+mn-ea"/>
                <a:ea typeface="+mn-ea"/>
              </a:rPr>
              <a:t>在面向对象设计过程中，把求解域的结构逐渐加入到模型中；</a:t>
            </a:r>
            <a:endParaRPr lang="en-US" altLang="zh-CN" sz="800"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latin typeface="+mn-ea"/>
                <a:ea typeface="+mn-ea"/>
              </a:rPr>
              <a:t>在实现阶段，把应用域和求解域的结构都编成程序代码并进行严格的测试验证。</a:t>
            </a:r>
            <a:endParaRPr lang="en-US" altLang="zh-CN" sz="800"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800" b="1" dirty="0">
              <a:latin typeface="+mn-ea"/>
              <a:ea typeface="+mn-ea"/>
            </a:endParaRPr>
          </a:p>
          <a:p>
            <a:pPr marL="0" marR="0" lvl="0" indent="0" algn="l" defTabSz="514350" rtl="0" eaLnBrk="1" fontAlgn="auto" latinLnBrk="0" hangingPunct="1">
              <a:lnSpc>
                <a:spcPct val="100000"/>
              </a:lnSpc>
              <a:spcBef>
                <a:spcPts val="0"/>
              </a:spcBef>
              <a:spcAft>
                <a:spcPts val="0"/>
              </a:spcAft>
              <a:buClrTx/>
              <a:buSzTx/>
              <a:buFontTx/>
              <a:buNone/>
              <a:tabLst/>
              <a:defRPr/>
            </a:pPr>
            <a:endParaRPr lang="en-US" altLang="zh-CN" sz="800" b="1" dirty="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25</a:t>
            </a:fld>
            <a:endParaRPr lang="zh-CN" altLang="en-US"/>
          </a:p>
        </p:txBody>
      </p:sp>
    </p:spTree>
    <p:extLst>
      <p:ext uri="{BB962C8B-B14F-4D97-AF65-F5344CB8AC3E}">
        <p14:creationId xmlns:p14="http://schemas.microsoft.com/office/powerpoint/2010/main" val="1625347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8649C4-DF96-4AB7-8EFA-C60B664AC0E4}" type="slidenum">
              <a:rPr lang="zh-CN" altLang="en-US" smtClean="0"/>
              <a:t>27</a:t>
            </a:fld>
            <a:endParaRPr lang="zh-CN" altLang="en-US" dirty="0"/>
          </a:p>
        </p:txBody>
      </p:sp>
    </p:spTree>
    <p:extLst>
      <p:ext uri="{BB962C8B-B14F-4D97-AF65-F5344CB8AC3E}">
        <p14:creationId xmlns:p14="http://schemas.microsoft.com/office/powerpoint/2010/main" val="370341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34</a:t>
            </a:fld>
            <a:endParaRPr lang="zh-CN" altLang="en-US"/>
          </a:p>
        </p:txBody>
      </p:sp>
    </p:spTree>
    <p:extLst>
      <p:ext uri="{BB962C8B-B14F-4D97-AF65-F5344CB8AC3E}">
        <p14:creationId xmlns:p14="http://schemas.microsoft.com/office/powerpoint/2010/main" val="1537075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与流程图的区别就是：</a:t>
            </a:r>
            <a:endParaRPr lang="en-US" altLang="zh-CN" dirty="0"/>
          </a:p>
          <a:p>
            <a:r>
              <a:rPr lang="zh-CN" altLang="en-US" dirty="0"/>
              <a:t>活动图描述的是对象活动的顺序关系所遵循的规则，表现的是系统的行为，能够表示并发活动的情形，是面向对象的，而流程图是面向过程的，描述的是处理过程。</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39</a:t>
            </a:fld>
            <a:endParaRPr lang="zh-CN" altLang="en-US"/>
          </a:p>
        </p:txBody>
      </p:sp>
    </p:spTree>
    <p:extLst>
      <p:ext uri="{BB962C8B-B14F-4D97-AF65-F5344CB8AC3E}">
        <p14:creationId xmlns:p14="http://schemas.microsoft.com/office/powerpoint/2010/main" val="3406602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确定活动流，就是要思考活动与活动之间的关系，活动与对象之间的关系，以及活动流所传递的参数。</a:t>
            </a:r>
            <a:endParaRPr lang="en-US" altLang="zh-CN" dirty="0"/>
          </a:p>
          <a:p>
            <a:endParaRPr lang="en-US" altLang="zh-CN" dirty="0"/>
          </a:p>
          <a:p>
            <a:r>
              <a:rPr lang="zh-CN" altLang="en-US" dirty="0"/>
              <a:t>有时候还需要对活动图进行一定的补充，可以用表格的形式把每个活动中所操作的对象和参数给予补充说明。</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43</a:t>
            </a:fld>
            <a:endParaRPr lang="zh-CN" altLang="en-US"/>
          </a:p>
        </p:txBody>
      </p:sp>
    </p:spTree>
    <p:extLst>
      <p:ext uri="{BB962C8B-B14F-4D97-AF65-F5344CB8AC3E}">
        <p14:creationId xmlns:p14="http://schemas.microsoft.com/office/powerpoint/2010/main" val="2052566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不要画没必要的图。简单的不用画，代码级别的细节不要画，能够在类设计层面上起到指导作用就可以了。对于一些复杂的用例，最细是画到方法层面上，不要过多的把精力花费在细节方面。</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48</a:t>
            </a:fld>
            <a:endParaRPr lang="zh-CN" altLang="en-US"/>
          </a:p>
        </p:txBody>
      </p:sp>
    </p:spTree>
    <p:extLst>
      <p:ext uri="{BB962C8B-B14F-4D97-AF65-F5344CB8AC3E}">
        <p14:creationId xmlns:p14="http://schemas.microsoft.com/office/powerpoint/2010/main" val="1663476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53</a:t>
            </a:fld>
            <a:endParaRPr lang="zh-CN" altLang="en-US"/>
          </a:p>
        </p:txBody>
      </p:sp>
    </p:spTree>
    <p:extLst>
      <p:ext uri="{BB962C8B-B14F-4D97-AF65-F5344CB8AC3E}">
        <p14:creationId xmlns:p14="http://schemas.microsoft.com/office/powerpoint/2010/main" val="396486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63</a:t>
            </a:fld>
            <a:endParaRPr lang="zh-CN" altLang="en-US" dirty="0"/>
          </a:p>
        </p:txBody>
      </p:sp>
    </p:spTree>
    <p:extLst>
      <p:ext uri="{BB962C8B-B14F-4D97-AF65-F5344CB8AC3E}">
        <p14:creationId xmlns:p14="http://schemas.microsoft.com/office/powerpoint/2010/main" val="120220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获取非功能需求的方法：调查问卷，因为非功能需求不是用户业务范围内的需求。</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64</a:t>
            </a:fld>
            <a:endParaRPr lang="zh-CN" altLang="en-US"/>
          </a:p>
        </p:txBody>
      </p:sp>
    </p:spTree>
    <p:extLst>
      <p:ext uri="{BB962C8B-B14F-4D97-AF65-F5344CB8AC3E}">
        <p14:creationId xmlns:p14="http://schemas.microsoft.com/office/powerpoint/2010/main" val="1551409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fld id="{D9280FD9-7B72-4FCE-B75E-5A958B1DFA05}" type="slidenum">
              <a:rPr lang="zh-CN" altLang="en-US"/>
              <a:pPr/>
              <a:t>65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46150" y="4860925"/>
            <a:ext cx="5210175" cy="460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08507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安全性，可扩充性，互操作性，健壮性，易使用性，可维护性，可重用性等，还包括物理需求、实施需求、接口需求、设计约束等。</a:t>
            </a:r>
            <a:endParaRPr lang="en-US" altLang="zh-CN" dirty="0"/>
          </a:p>
          <a:p>
            <a:endParaRPr lang="en-US" altLang="zh-CN" dirty="0"/>
          </a:p>
          <a:p>
            <a:r>
              <a:rPr lang="zh-CN" altLang="en-US" dirty="0"/>
              <a:t>非功能需求关心的是整个系统的特性，比功能需求更关键，一个功能需求没有实现可能降低系统的可用性，但一个非功能需求没有满足，就会导致系统无法使用。</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66</a:t>
            </a:fld>
            <a:endParaRPr lang="zh-CN" altLang="en-US"/>
          </a:p>
        </p:txBody>
      </p:sp>
    </p:spTree>
    <p:extLst>
      <p:ext uri="{BB962C8B-B14F-4D97-AF65-F5344CB8AC3E}">
        <p14:creationId xmlns:p14="http://schemas.microsoft.com/office/powerpoint/2010/main" val="3333110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事务的重要性在分布式系统和集成性系统中尤为重要。在小型系统中，事务性一般通过数据库本身的事务处理机制来保障，但在分布式系统、集成应用系统中，由于系统中可能存在多个异构数据库，仅仅靠数据库本身的事务处理就远远不够了，这时应借助第三方事务中间件来保障。在大型应用中，都会通过购买专用服务器来提供相应的事务处理机制，不需要自己编程来实现事务处理。</a:t>
            </a:r>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68</a:t>
            </a:fld>
            <a:endParaRPr lang="zh-CN" altLang="en-US"/>
          </a:p>
        </p:txBody>
      </p:sp>
    </p:spTree>
    <p:extLst>
      <p:ext uri="{BB962C8B-B14F-4D97-AF65-F5344CB8AC3E}">
        <p14:creationId xmlns:p14="http://schemas.microsoft.com/office/powerpoint/2010/main" val="328458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76</a:t>
            </a:fld>
            <a:endParaRPr lang="zh-CN" altLang="en-US"/>
          </a:p>
        </p:txBody>
      </p:sp>
    </p:spTree>
    <p:extLst>
      <p:ext uri="{BB962C8B-B14F-4D97-AF65-F5344CB8AC3E}">
        <p14:creationId xmlns:p14="http://schemas.microsoft.com/office/powerpoint/2010/main" val="2847779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77</a:t>
            </a:fld>
            <a:endParaRPr lang="zh-CN" altLang="en-US"/>
          </a:p>
        </p:txBody>
      </p:sp>
    </p:spTree>
    <p:extLst>
      <p:ext uri="{BB962C8B-B14F-4D97-AF65-F5344CB8AC3E}">
        <p14:creationId xmlns:p14="http://schemas.microsoft.com/office/powerpoint/2010/main" val="273987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81</a:t>
            </a:fld>
            <a:endParaRPr lang="zh-CN" altLang="en-US"/>
          </a:p>
        </p:txBody>
      </p:sp>
    </p:spTree>
    <p:extLst>
      <p:ext uri="{BB962C8B-B14F-4D97-AF65-F5344CB8AC3E}">
        <p14:creationId xmlns:p14="http://schemas.microsoft.com/office/powerpoint/2010/main" val="191920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82</a:t>
            </a:fld>
            <a:endParaRPr lang="zh-CN" altLang="en-US" dirty="0"/>
          </a:p>
        </p:txBody>
      </p:sp>
    </p:spTree>
    <p:extLst>
      <p:ext uri="{BB962C8B-B14F-4D97-AF65-F5344CB8AC3E}">
        <p14:creationId xmlns:p14="http://schemas.microsoft.com/office/powerpoint/2010/main" val="2425904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170507-F803-42A5-B02C-078FBADC9666}" type="slidenum">
              <a:rPr lang="zh-CN" altLang="en-US" smtClean="0"/>
              <a:t>85</a:t>
            </a:fld>
            <a:endParaRPr lang="zh-CN" altLang="en-US"/>
          </a:p>
        </p:txBody>
      </p:sp>
    </p:spTree>
    <p:extLst>
      <p:ext uri="{BB962C8B-B14F-4D97-AF65-F5344CB8AC3E}">
        <p14:creationId xmlns:p14="http://schemas.microsoft.com/office/powerpoint/2010/main" val="3883607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r>
              <a:rPr kumimoji="1" lang="en-US" altLang="zh-CN" sz="800" b="1" dirty="0" err="1">
                <a:solidFill>
                  <a:srgbClr val="660066"/>
                </a:solidFill>
                <a:latin typeface="隶书" panose="02010509060101010101" pitchFamily="49" charset="-122"/>
                <a:ea typeface="隶书" panose="02010509060101010101" pitchFamily="49" charset="-122"/>
              </a:rPr>
              <a:t>需求规格说明的质量特性</a:t>
            </a:r>
            <a:r>
              <a:rPr kumimoji="1" lang="zh-CN" altLang="en-US" sz="800" b="1" dirty="0">
                <a:solidFill>
                  <a:srgbClr val="660066"/>
                </a:solidFill>
                <a:latin typeface="隶书" panose="02010509060101010101" pitchFamily="49" charset="-122"/>
                <a:ea typeface="隶书" panose="02010509060101010101" pitchFamily="49" charset="-122"/>
              </a:rPr>
              <a:t>：</a:t>
            </a:r>
          </a:p>
          <a:p>
            <a:pPr marL="171450" indent="-171450" algn="l" eaLnBrk="1" hangingPunct="1">
              <a:spcBef>
                <a:spcPct val="55000"/>
              </a:spcBef>
              <a:buFont typeface="Arial" panose="020B0604020202020204" pitchFamily="34" charset="0"/>
              <a:buChar char="•"/>
            </a:pPr>
            <a:r>
              <a:rPr lang="zh-CN" altLang="zh-CN" sz="800" b="0" dirty="0"/>
              <a:t>正确性：对系统功能、行为、性能等的描述必须与用户的期望相吻合，代表了用户的真正需求。</a:t>
            </a:r>
          </a:p>
          <a:p>
            <a:pPr marL="171450" indent="-171450" algn="l" eaLnBrk="1" hangingPunct="1">
              <a:spcBef>
                <a:spcPct val="55000"/>
              </a:spcBef>
              <a:buFont typeface="Arial" panose="020B0604020202020204" pitchFamily="34" charset="0"/>
              <a:buChar char="•"/>
            </a:pPr>
            <a:r>
              <a:rPr lang="zh-CN" altLang="zh-CN" sz="800" b="0" dirty="0"/>
              <a:t>完整性：需求规格说明应该包括软件要完成的全部任务，不能遗漏任何必要的需求信息，注重用户的任务而不是系统的功能将有助于你避免不完整性</a:t>
            </a:r>
            <a:r>
              <a:rPr lang="zh-CN" altLang="en-US" sz="800" b="0" dirty="0"/>
              <a:t>。</a:t>
            </a:r>
            <a:endParaRPr lang="zh-CN" altLang="zh-CN" sz="800" b="0" dirty="0"/>
          </a:p>
          <a:p>
            <a:pPr marL="171450" indent="-171450" algn="l" eaLnBrk="1" hangingPunct="1">
              <a:spcBef>
                <a:spcPct val="55000"/>
              </a:spcBef>
              <a:buFont typeface="Arial" panose="020B0604020202020204" pitchFamily="34" charset="0"/>
              <a:buChar char="•"/>
            </a:pPr>
            <a:r>
              <a:rPr lang="zh-CN" altLang="zh-CN" sz="800" b="0" dirty="0"/>
              <a:t> 一致性：需求规格说明对各种需求的描述不能存在矛盾，如术语使用冲突、功能和行为特性方面的矛盾以及时序上的不一致等。</a:t>
            </a:r>
          </a:p>
          <a:p>
            <a:pPr marL="171450" indent="-171450" algn="l" eaLnBrk="1" hangingPunct="1">
              <a:spcBef>
                <a:spcPct val="55000"/>
              </a:spcBef>
              <a:buFont typeface="Arial" panose="020B0604020202020204" pitchFamily="34" charset="0"/>
              <a:buChar char="•"/>
            </a:pPr>
            <a:r>
              <a:rPr lang="zh-CN" altLang="zh-CN" sz="800" b="0" dirty="0"/>
              <a:t>可修改性：格式和组织方式应保证后续的修改能够比较容易和协调一致。我们可以使用软件工具，或者使用目录表、索引和相互参照列表等方法使软件需求规格说明更容易修改。</a:t>
            </a:r>
          </a:p>
          <a:p>
            <a:pPr marL="171450" indent="-171450" algn="l" eaLnBrk="1" hangingPunct="1">
              <a:spcBef>
                <a:spcPct val="55000"/>
              </a:spcBef>
              <a:buFont typeface="Arial" panose="020B0604020202020204" pitchFamily="34" charset="0"/>
              <a:buChar char="•"/>
            </a:pPr>
            <a:r>
              <a:rPr lang="zh-CN" altLang="zh-CN" sz="800" b="0" dirty="0"/>
              <a:t>可跟踪性：可跟踪性意味着每项需求都能与其对应的来源、设计、源代码和测试用例联系起来。</a:t>
            </a:r>
          </a:p>
          <a:p>
            <a:pPr marL="171450" indent="-171450" algn="l" eaLnBrk="1" hangingPunct="1">
              <a:spcBef>
                <a:spcPct val="55000"/>
              </a:spcBef>
              <a:buFont typeface="Arial" panose="020B0604020202020204" pitchFamily="34" charset="0"/>
              <a:buChar char="•"/>
            </a:pPr>
            <a:r>
              <a:rPr lang="zh-CN" altLang="zh-CN" sz="800" b="0" dirty="0"/>
              <a:t>可验证性：描述的需求都可以运用一些可行的手段对其进行验证和确认。</a:t>
            </a: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86</a:t>
            </a:fld>
            <a:endParaRPr lang="zh-CN" altLang="en-US"/>
          </a:p>
        </p:txBody>
      </p:sp>
    </p:spTree>
    <p:extLst>
      <p:ext uri="{BB962C8B-B14F-4D97-AF65-F5344CB8AC3E}">
        <p14:creationId xmlns:p14="http://schemas.microsoft.com/office/powerpoint/2010/main" val="3250326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87</a:t>
            </a:fld>
            <a:endParaRPr lang="zh-CN" altLang="en-US"/>
          </a:p>
        </p:txBody>
      </p:sp>
    </p:spTree>
    <p:extLst>
      <p:ext uri="{BB962C8B-B14F-4D97-AF65-F5344CB8AC3E}">
        <p14:creationId xmlns:p14="http://schemas.microsoft.com/office/powerpoint/2010/main" val="711025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91</a:t>
            </a:fld>
            <a:endParaRPr lang="zh-CN" altLang="en-US"/>
          </a:p>
        </p:txBody>
      </p:sp>
    </p:spTree>
    <p:extLst>
      <p:ext uri="{BB962C8B-B14F-4D97-AF65-F5344CB8AC3E}">
        <p14:creationId xmlns:p14="http://schemas.microsoft.com/office/powerpoint/2010/main" val="2883440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spcBef>
                <a:spcPts val="1200"/>
              </a:spcBef>
            </a:pPr>
            <a:r>
              <a:rPr lang="zh-CN" altLang="en-US" sz="1200" dirty="0">
                <a:solidFill>
                  <a:srgbClr val="FF0000"/>
                </a:solidFill>
                <a:latin typeface="+mn-ea"/>
              </a:rPr>
              <a:t>需求管理的目的</a:t>
            </a:r>
            <a:r>
              <a:rPr lang="zh-CN" altLang="en-US" sz="1200" dirty="0">
                <a:latin typeface="+mn-ea"/>
              </a:rPr>
              <a:t>是在用户与开发商之间建立对需求的共同理解，维护需求与软件工作成果的一致性，并控制需求的变更，防止需求变更失去控制而导致项目发生混乱。 </a:t>
            </a:r>
            <a:endParaRPr lang="en-US" altLang="zh-CN" sz="1200" dirty="0">
              <a:latin typeface="+mn-ea"/>
            </a:endParaRPr>
          </a:p>
          <a:p>
            <a:pPr algn="just">
              <a:lnSpc>
                <a:spcPct val="120000"/>
              </a:lnSpc>
              <a:spcBef>
                <a:spcPts val="1200"/>
              </a:spcBef>
            </a:pPr>
            <a:endParaRPr lang="zh-CN" altLang="en-US" sz="1200" dirty="0">
              <a:latin typeface="+mn-ea"/>
            </a:endParaRPr>
          </a:p>
          <a:p>
            <a:pPr algn="just">
              <a:lnSpc>
                <a:spcPct val="120000"/>
              </a:lnSpc>
              <a:spcBef>
                <a:spcPts val="1200"/>
              </a:spcBef>
            </a:pPr>
            <a:r>
              <a:rPr lang="zh-CN" altLang="en-US" sz="1200" dirty="0"/>
              <a:t>需求变更控制的原则是拒绝不切实际的变更，减少变更带来的风险，防止变更范围扩大、蔓延，杜绝随意的变更申请及受理过程。</a:t>
            </a:r>
            <a:endParaRPr lang="en-US" altLang="zh-CN" sz="1200" dirty="0"/>
          </a:p>
          <a:p>
            <a:pPr marL="0" indent="0">
              <a:buFont typeface="Arial" panose="020B0604020202020204" pitchFamily="34" charset="0"/>
              <a:buNone/>
            </a:pPr>
            <a:endParaRPr lang="zh-CN" altLang="en-US" sz="1200" b="0" dirty="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t>92</a:t>
            </a:fld>
            <a:endParaRPr lang="zh-CN" altLang="en-US"/>
          </a:p>
        </p:txBody>
      </p:sp>
    </p:spTree>
    <p:extLst>
      <p:ext uri="{BB962C8B-B14F-4D97-AF65-F5344CB8AC3E}">
        <p14:creationId xmlns:p14="http://schemas.microsoft.com/office/powerpoint/2010/main" val="1389452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94</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a:t>
            </a:fld>
            <a:endParaRPr lang="zh-CN" altLang="en-US"/>
          </a:p>
        </p:txBody>
      </p:sp>
    </p:spTree>
    <p:extLst>
      <p:ext uri="{BB962C8B-B14F-4D97-AF65-F5344CB8AC3E}">
        <p14:creationId xmlns:p14="http://schemas.microsoft.com/office/powerpoint/2010/main" val="3992289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95</a:t>
            </a:fld>
            <a:endParaRPr lang="zh-CN" altLang="en-US"/>
          </a:p>
        </p:txBody>
      </p:sp>
    </p:spTree>
    <p:extLst>
      <p:ext uri="{BB962C8B-B14F-4D97-AF65-F5344CB8AC3E}">
        <p14:creationId xmlns:p14="http://schemas.microsoft.com/office/powerpoint/2010/main" val="2980378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96</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传统的面向过程仍然是所有层面的基础，因为过程（方法</a:t>
            </a:r>
            <a:r>
              <a:rPr lang="en-US" altLang="zh-CN" dirty="0"/>
              <a:t>/</a:t>
            </a:r>
            <a:r>
              <a:rPr lang="zh-CN" altLang="en-US" dirty="0"/>
              <a:t>函数）是面向对象不可缺少的底层要素，依然脱离不了过程的算法分析和数据结构。</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有关结构化的模块划分、松耦合、高内聚、信息隐蔽、模块独立性等准则对于面向对象依然适用。</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面向对象是把客观世界映射到计算机世界过程中一种先进的组织方式，更合理的映射客观事物。</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面向组件又称为面向架构：顶级软件供应商提供的企业架构技术和中间件产品，为企业级软件提供了完整的解决方案和技术规范，如微软的</a:t>
            </a:r>
            <a:r>
              <a:rPr lang="en-US" altLang="zh-CN" dirty="0"/>
              <a:t>.NET</a:t>
            </a:r>
            <a:r>
              <a:rPr lang="zh-CN" altLang="en-US" dirty="0"/>
              <a:t>架构和</a:t>
            </a:r>
            <a:r>
              <a:rPr lang="en-US" altLang="zh-CN" dirty="0"/>
              <a:t>Sun</a:t>
            </a:r>
            <a:r>
              <a:rPr lang="zh-CN" altLang="en-US" dirty="0"/>
              <a:t>公司的</a:t>
            </a:r>
            <a:r>
              <a:rPr lang="en-US" altLang="zh-CN" dirty="0" err="1"/>
              <a:t>JavaEE</a:t>
            </a:r>
            <a:r>
              <a:rPr lang="zh-CN" altLang="en-US" dirty="0"/>
              <a:t>架构。企业架构为开发者提供组件，将组件发布到管理组件运行的容器中，架构提供了分层结构、不同层采用不同的组件、执行不同的智能，做到静态代码的分离。应用架构可对组件进行静态柔性装配，动态管理，把</a:t>
            </a:r>
            <a:r>
              <a:rPr lang="en-US" altLang="zh-CN" dirty="0"/>
              <a:t>Web</a:t>
            </a:r>
            <a:r>
              <a:rPr lang="zh-CN" altLang="en-US" dirty="0"/>
              <a:t>开发推向简化、实用和规范。</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面向服务架构（</a:t>
            </a:r>
            <a:r>
              <a:rPr lang="en-US" altLang="zh-CN" dirty="0"/>
              <a:t>SOA</a:t>
            </a:r>
            <a:r>
              <a:rPr lang="zh-CN" altLang="en-US" dirty="0"/>
              <a:t>，</a:t>
            </a:r>
            <a:r>
              <a:rPr lang="en-US" altLang="zh-CN" dirty="0"/>
              <a:t>Service-Oriented Architecture</a:t>
            </a:r>
            <a:r>
              <a:rPr lang="zh-CN" altLang="en-US" dirty="0"/>
              <a:t>），用于解决传统对象模型中无法解决的异构和耦合问题。每个业务单元称为服务，通过定义良好的接口和契约联系起来，具有中立的接口定义（没有强制绑定到特定的实现上）的特征即为服务之间的松耦合。</a:t>
            </a:r>
            <a:r>
              <a:rPr lang="en-US" altLang="zh-CN" dirty="0"/>
              <a:t>SOA</a:t>
            </a:r>
            <a:r>
              <a:rPr lang="zh-CN" altLang="en-US" dirty="0"/>
              <a:t>是“抽象、松散耦合、粗粒度”的软件架构，</a:t>
            </a:r>
            <a:r>
              <a:rPr lang="en-US" altLang="zh-CN" dirty="0"/>
              <a:t>Web</a:t>
            </a:r>
            <a:r>
              <a:rPr lang="zh-CN" altLang="en-US" dirty="0"/>
              <a:t>服务就是</a:t>
            </a:r>
            <a:r>
              <a:rPr lang="en-US" altLang="zh-CN" dirty="0"/>
              <a:t>SOA</a:t>
            </a:r>
            <a:r>
              <a:rPr lang="zh-CN" altLang="en-US" dirty="0"/>
              <a:t>的一种实现方式。使得软件结构柔性可伸缩、跨异构平台；开发过程可以分散开发、逐步集成；在维护上，组件可以任意插拔、功能可以任意裁剪、业务流程可以随意改造。</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45DFEC-6AAF-406C-A0B4-29BDCF4A591E}" type="slidenum">
              <a:rPr lang="ko-KR" altLang="en-US" smtClean="0"/>
              <a:pPr/>
              <a:t>6</a:t>
            </a:fld>
            <a:endParaRPr lang="en-US" altLang="ko-KR"/>
          </a:p>
        </p:txBody>
      </p:sp>
    </p:spTree>
    <p:extLst>
      <p:ext uri="{BB962C8B-B14F-4D97-AF65-F5344CB8AC3E}">
        <p14:creationId xmlns:p14="http://schemas.microsoft.com/office/powerpoint/2010/main" val="305601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构化分析采用自顶向下、层层分解、逐步求精的技术对系统进行功能和数据的划分。结构化设计采用模块化、遵循信息隐藏、模块独立性准则进行软件结构设计。这些传统思想和技术无论如何发展和进步都依然被传承着。</a:t>
            </a:r>
            <a:endParaRPr lang="en-US" altLang="zh-CN" dirty="0"/>
          </a:p>
          <a:p>
            <a:endParaRPr lang="en-US" altLang="zh-CN" dirty="0"/>
          </a:p>
          <a:p>
            <a:r>
              <a:rPr lang="zh-CN" altLang="en-US" dirty="0"/>
              <a:t>面向对象方法的一个重大的进步就是对客观世界的抽象更接近于客观世界的本源性，对客观事物进行分门别类，利用客观对象的属性和行为来整体描述客观事物，软件的结构反映客观事物具有的关联性、依赖性、继承性和多态性等特性。符合人类解决现实问题的思维模式，开发过程中的分析、设计和实现具有很好的延续性。软件开发的质量和效率大幅提高，软件的复用性、维护性得以体现。</a:t>
            </a:r>
          </a:p>
        </p:txBody>
      </p:sp>
      <p:sp>
        <p:nvSpPr>
          <p:cNvPr id="4" name="灯片编号占位符 3"/>
          <p:cNvSpPr>
            <a:spLocks noGrp="1"/>
          </p:cNvSpPr>
          <p:nvPr>
            <p:ph type="sldNum" sz="quarter" idx="5"/>
          </p:nvPr>
        </p:nvSpPr>
        <p:spPr/>
        <p:txBody>
          <a:bodyPr/>
          <a:lstStyle/>
          <a:p>
            <a:fld id="{2C45DFEC-6AAF-406C-A0B4-29BDCF4A591E}" type="slidenum">
              <a:rPr lang="ko-KR" altLang="en-US" smtClean="0"/>
              <a:pPr/>
              <a:t>7</a:t>
            </a:fld>
            <a:endParaRPr lang="en-US" altLang="ko-KR"/>
          </a:p>
        </p:txBody>
      </p:sp>
    </p:spTree>
    <p:extLst>
      <p:ext uri="{BB962C8B-B14F-4D97-AF65-F5344CB8AC3E}">
        <p14:creationId xmlns:p14="http://schemas.microsoft.com/office/powerpoint/2010/main" val="217285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面对分布式计算、面对网络的应用、面对多用户并发操作、面对安全性等方面设计的困难性，出现了企业软件架构。架构把传统的面向对象开发提升到“面向组件”开发，使得面向对象开发变得规范，使复杂问题简单化。</a:t>
            </a:r>
            <a:endParaRPr lang="en-US" altLang="zh-CN" dirty="0"/>
          </a:p>
          <a:p>
            <a:endParaRPr lang="en-US" altLang="zh-CN" dirty="0"/>
          </a:p>
          <a:p>
            <a:r>
              <a:rPr lang="zh-CN" altLang="en-US" dirty="0"/>
              <a:t>从面向机器语言的开发模式到面向过程的开发模式，软件开发通过独立于机器的程序设计语言不再依赖于不同平台的机器语言，实现了代码的重用。</a:t>
            </a:r>
            <a:endParaRPr lang="en-US" altLang="zh-CN" dirty="0"/>
          </a:p>
          <a:p>
            <a:r>
              <a:rPr lang="zh-CN" altLang="en-US" dirty="0"/>
              <a:t>随后，面向对象开发模式的出现使人们可以通过语言以更接近现实的对象来表述完整的事物，实现了对象的重用。</a:t>
            </a:r>
            <a:endParaRPr lang="en-US" altLang="zh-CN" dirty="0"/>
          </a:p>
          <a:p>
            <a:r>
              <a:rPr lang="zh-CN" altLang="en-US" dirty="0"/>
              <a:t>此后，随着软件开发规模的扩大，在涉及分布式、异构等复杂特征的环境中，出现了基于架构的面向组件模式，软件开发的重用也上升到组件的级别。</a:t>
            </a:r>
            <a:endParaRPr lang="en-US" altLang="zh-CN" dirty="0"/>
          </a:p>
          <a:p>
            <a:r>
              <a:rPr lang="en-US" altLang="zh-CN" dirty="0"/>
              <a:t>21</a:t>
            </a:r>
            <a:r>
              <a:rPr lang="zh-CN" altLang="en-US" dirty="0"/>
              <a:t>世纪以来，软件的开发面临更复杂的环境和更加灵活的需求，将应用程序以服务的形式公布出来供别人使用，完全不需要考虑这些业务服务运行在哪一个架构体系上，着重于业务级的应用，即服务的重用。</a:t>
            </a:r>
          </a:p>
        </p:txBody>
      </p:sp>
      <p:sp>
        <p:nvSpPr>
          <p:cNvPr id="4" name="灯片编号占位符 3"/>
          <p:cNvSpPr>
            <a:spLocks noGrp="1"/>
          </p:cNvSpPr>
          <p:nvPr>
            <p:ph type="sldNum" sz="quarter" idx="5"/>
          </p:nvPr>
        </p:nvSpPr>
        <p:spPr/>
        <p:txBody>
          <a:bodyPr/>
          <a:lstStyle/>
          <a:p>
            <a:fld id="{2C45DFEC-6AAF-406C-A0B4-29BDCF4A591E}" type="slidenum">
              <a:rPr lang="ko-KR" altLang="en-US" smtClean="0"/>
              <a:pPr/>
              <a:t>8</a:t>
            </a:fld>
            <a:endParaRPr lang="en-US" altLang="ko-KR"/>
          </a:p>
        </p:txBody>
      </p:sp>
    </p:spTree>
    <p:extLst>
      <p:ext uri="{BB962C8B-B14F-4D97-AF65-F5344CB8AC3E}">
        <p14:creationId xmlns:p14="http://schemas.microsoft.com/office/powerpoint/2010/main" val="136710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IaaS</a:t>
            </a:r>
            <a:r>
              <a:rPr lang="zh-CN" altLang="en-US" dirty="0"/>
              <a:t>：提供包括硬件、服务器等物理资源，用户使用自己的操作系统、各种中间件产品及应用程序，送到一个虚拟机上运行在云中，对于建有数据中心的用户，可以利用云中的</a:t>
            </a:r>
            <a:r>
              <a:rPr lang="en-US" altLang="zh-CN" dirty="0"/>
              <a:t>CPU</a:t>
            </a:r>
            <a:r>
              <a:rPr lang="zh-CN" altLang="en-US" dirty="0"/>
              <a:t>、内存、存储及网络，提高资源利用率和降低成本。</a:t>
            </a:r>
            <a:endParaRPr lang="en-US" altLang="zh-CN" dirty="0"/>
          </a:p>
          <a:p>
            <a:endParaRPr lang="en-US" altLang="zh-CN" dirty="0"/>
          </a:p>
          <a:p>
            <a:r>
              <a:rPr lang="en-US" altLang="zh-CN" dirty="0"/>
              <a:t>PaaS</a:t>
            </a:r>
            <a:r>
              <a:rPr lang="zh-CN" altLang="en-US" dirty="0"/>
              <a:t>：将各个阶段的软件开发基础环境（建模、编程语言及工具、测试、维护、配置管理）和基础平台（解释器、</a:t>
            </a:r>
            <a:r>
              <a:rPr lang="en-US" altLang="zh-CN" dirty="0"/>
              <a:t>Web</a:t>
            </a:r>
            <a:r>
              <a:rPr lang="zh-CN" altLang="en-US" dirty="0"/>
              <a:t>层和持久层容器等）作为服务提供给软件开发企业。也可以提供领域基础平台直接供应给终端用户，。客户可以讲自己的应用程序打包部署运行在云中，通过</a:t>
            </a:r>
            <a:r>
              <a:rPr lang="en-US" altLang="zh-CN" dirty="0"/>
              <a:t>API</a:t>
            </a:r>
            <a:r>
              <a:rPr lang="zh-CN" altLang="en-US" dirty="0"/>
              <a:t>调用</a:t>
            </a:r>
            <a:r>
              <a:rPr lang="en-US" altLang="zh-CN" dirty="0"/>
              <a:t>PaaS</a:t>
            </a:r>
            <a:r>
              <a:rPr lang="zh-CN" altLang="en-US" dirty="0"/>
              <a:t>提供的各种共享服务，比如像持久化服务及应用消息服务。用户可以只关注自己的应用，不需要关注云的底层支撑。</a:t>
            </a:r>
            <a:endParaRPr lang="en-US" altLang="zh-CN" dirty="0"/>
          </a:p>
          <a:p>
            <a:endParaRPr lang="en-US" altLang="zh-CN" dirty="0"/>
          </a:p>
          <a:p>
            <a:r>
              <a:rPr lang="en-US" altLang="zh-CN" dirty="0"/>
              <a:t>SaaS</a:t>
            </a:r>
            <a:r>
              <a:rPr lang="zh-CN" altLang="en-US" dirty="0"/>
              <a:t>：通过互联网为用户提供具体的也我我我功能，如</a:t>
            </a:r>
            <a:r>
              <a:rPr lang="en-US" altLang="zh-CN" dirty="0"/>
              <a:t>Google Apps</a:t>
            </a:r>
            <a:r>
              <a:rPr lang="zh-CN" altLang="en-US" dirty="0"/>
              <a:t>提供的云</a:t>
            </a:r>
            <a:r>
              <a:rPr lang="en-US" altLang="zh-CN" dirty="0"/>
              <a:t>Office</a:t>
            </a:r>
            <a:r>
              <a:rPr lang="zh-CN" altLang="en-US" dirty="0"/>
              <a:t>可以取代本地安装的</a:t>
            </a:r>
            <a:r>
              <a:rPr lang="en-US" altLang="zh-CN" dirty="0"/>
              <a:t>MS Office</a:t>
            </a:r>
            <a:r>
              <a:rPr lang="zh-CN" altLang="en-US" dirty="0"/>
              <a:t>，还有一些企业专用云等。用户可以直接使用某种特定应用，不需要开发任何应用程序，只需要根据服务付费即可。</a:t>
            </a:r>
          </a:p>
        </p:txBody>
      </p:sp>
      <p:sp>
        <p:nvSpPr>
          <p:cNvPr id="4" name="灯片编号占位符 3"/>
          <p:cNvSpPr>
            <a:spLocks noGrp="1"/>
          </p:cNvSpPr>
          <p:nvPr>
            <p:ph type="sldNum" sz="quarter" idx="10"/>
          </p:nvPr>
        </p:nvSpPr>
        <p:spPr/>
        <p:txBody>
          <a:bodyPr/>
          <a:lstStyle/>
          <a:p>
            <a:fld id="{E1849A97-A90C-496F-AD26-75D9C1389A16}" type="slidenum">
              <a:rPr lang="zh-CN" altLang="en-US" smtClean="0"/>
              <a:t>9</a:t>
            </a:fld>
            <a:endParaRPr lang="zh-CN" altLang="en-US"/>
          </a:p>
        </p:txBody>
      </p:sp>
    </p:spTree>
    <p:extLst>
      <p:ext uri="{BB962C8B-B14F-4D97-AF65-F5344CB8AC3E}">
        <p14:creationId xmlns:p14="http://schemas.microsoft.com/office/powerpoint/2010/main" val="180227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45DFEC-6AAF-406C-A0B4-29BDCF4A591E}" type="slidenum">
              <a:rPr lang="ko-KR" altLang="en-US" smtClean="0"/>
              <a:pPr/>
              <a:t>11</a:t>
            </a:fld>
            <a:endParaRPr lang="en-US" altLang="ko-KR"/>
          </a:p>
        </p:txBody>
      </p:sp>
    </p:spTree>
    <p:extLst>
      <p:ext uri="{BB962C8B-B14F-4D97-AF65-F5344CB8AC3E}">
        <p14:creationId xmlns:p14="http://schemas.microsoft.com/office/powerpoint/2010/main" val="2632800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5A3EF16A-701B-4C1E-8474-13A1AF65F904}" type="datetime1">
              <a:rPr lang="zh-CN" altLang="en-US" smtClean="0"/>
              <a:t>2022/4/13</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E4800109-4D70-47B9-AFCF-66DDE79FA8B1}" type="datetime1">
              <a:rPr lang="zh-CN" altLang="en-US" smtClean="0"/>
              <a:t>2022/4/13</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7697414F-C8D7-422E-981F-B3DFEA927C6D}" type="datetime1">
              <a:rPr lang="zh-CN" altLang="en-US" smtClean="0"/>
              <a:t>2022/4/13</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F2091A4C-4FEA-4D66-B5B7-754A738E3EC3}" type="datetime1">
              <a:rPr lang="zh-CN" altLang="en-US" smtClean="0"/>
              <a:t>2022/4/13</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727032" y="4805958"/>
            <a:ext cx="1920240" cy="274320"/>
          </a:xfrm>
          <a:prstGeom prst="rect">
            <a:avLst/>
          </a:prstGeom>
        </p:spPr>
        <p:txBody>
          <a:bodyPr/>
          <a:lstStyle>
            <a:lvl1pPr>
              <a:defRPr sz="1200"/>
            </a:lvl1pPr>
            <a:extLst/>
          </a:lstStyle>
          <a:p>
            <a:fld id="{FE72E771-EFA6-4C3D-9CB2-533D4F7F5589}" type="datetime1">
              <a:rPr lang="zh-CN" altLang="en-US" smtClean="0"/>
              <a:t>2022/4/13</a:t>
            </a:fld>
            <a:endParaRPr lang="zh-CN" altLang="en-US"/>
          </a:p>
        </p:txBody>
      </p:sp>
      <p:sp>
        <p:nvSpPr>
          <p:cNvPr id="3" name="页脚占位符 4"/>
          <p:cNvSpPr>
            <a:spLocks noGrp="1"/>
          </p:cNvSpPr>
          <p:nvPr>
            <p:ph type="ftr" sz="quarter" idx="11"/>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4"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249307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419496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EB7957BD-2D48-44C5-87CD-63892DDA8DB7}" type="datetime1">
              <a:rPr lang="zh-CN" altLang="en-US" smtClean="0"/>
              <a:t>2022/4/13</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3673A594-2D56-42F0-ACE0-83225DA49101}" type="datetime1">
              <a:rPr lang="zh-CN" altLang="en-US" smtClean="0"/>
              <a:t>2022/4/13</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38BC6A75-6E56-4D22-97D7-87B34F5AF419}" type="datetime1">
              <a:rPr lang="zh-CN" altLang="en-US" smtClean="0"/>
              <a:t>2022/4/13</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09BF7C78-3E30-4BE2-84A2-EBD0F45A80AF}" type="datetime1">
              <a:rPr lang="zh-CN" altLang="en-US" smtClean="0"/>
              <a:t>2022/4/13</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B3232F22-62E6-4427-A469-4C3984F48CD5}" type="datetime1">
              <a:rPr lang="zh-CN" altLang="en-US" smtClean="0"/>
              <a:t>2022/4/13</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37708B3D-CDD1-4E05-9692-2158ED49C654}" type="datetime1">
              <a:rPr lang="zh-CN" altLang="en-US" smtClean="0"/>
              <a:t>2022/4/13</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23502361-6578-4156-8ABC-9BE757C8FB6A}" type="datetime1">
              <a:rPr lang="zh-CN" altLang="en-US" smtClean="0"/>
              <a:t>2022/4/13</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5A3E2C32-E9F5-4D9F-94D6-AD25CD3597AB}" type="datetime1">
              <a:rPr lang="zh-CN" altLang="en-US" smtClean="0"/>
              <a:t>2022/4/13</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76297A48-6E4D-4770-9C03-B787242AE2BB}" type="datetime1">
              <a:rPr lang="zh-CN" altLang="en-US" smtClean="0"/>
              <a:t>2022/4/13</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3" r:id="rId13"/>
    <p:sldLayoutId id="2147483715"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12.jpeg"/><Relationship Id="rId7" Type="http://schemas.openxmlformats.org/officeDocument/2006/relationships/image" Target="../media/image11.wmf"/><Relationship Id="rId12"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wmf"/><Relationship Id="rId11" Type="http://schemas.openxmlformats.org/officeDocument/2006/relationships/image" Target="../media/image16.png"/><Relationship Id="rId5" Type="http://schemas.openxmlformats.org/officeDocument/2006/relationships/image" Target="../media/image9.wmf"/><Relationship Id="rId10" Type="http://schemas.openxmlformats.org/officeDocument/2006/relationships/image" Target="../media/image15.wmf"/><Relationship Id="rId4" Type="http://schemas.openxmlformats.org/officeDocument/2006/relationships/image" Target="../media/image8.wmf"/><Relationship Id="rId9" Type="http://schemas.openxmlformats.org/officeDocument/2006/relationships/image" Target="../media/image14.wmf"/><Relationship Id="rId14" Type="http://schemas.openxmlformats.org/officeDocument/2006/relationships/image" Target="../media/image1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image" Target="../media/image34.wmf"/></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5.emf"/><Relationship Id="rId4" Type="http://schemas.openxmlformats.org/officeDocument/2006/relationships/oleObject" Target="../embeddings/oleObject8.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56.emf"/><Relationship Id="rId4"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360doc.com/content/19/1222/22/410279_881461571.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360doc.com/content/20/0718/15/70899475_925084273.shtml"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思考一些问题</a:t>
            </a:r>
          </a:p>
        </p:txBody>
      </p:sp>
      <p:sp>
        <p:nvSpPr>
          <p:cNvPr id="6" name="内容占位符 5"/>
          <p:cNvSpPr>
            <a:spLocks noGrp="1"/>
          </p:cNvSpPr>
          <p:nvPr>
            <p:ph idx="1"/>
          </p:nvPr>
        </p:nvSpPr>
        <p:spPr/>
        <p:txBody>
          <a:bodyPr>
            <a:normAutofit/>
          </a:bodyPr>
          <a:lstStyle/>
          <a:p>
            <a:r>
              <a:rPr lang="zh-CN" altLang="en-US" sz="2400" dirty="0"/>
              <a:t>对我国目前软件行业的发展，了解多少？对什么比较有兴趣？</a:t>
            </a:r>
            <a:endParaRPr lang="en-US" altLang="zh-CN" sz="2400" dirty="0"/>
          </a:p>
          <a:p>
            <a:r>
              <a:rPr lang="zh-CN" altLang="en-US" sz="2400" dirty="0"/>
              <a:t>应发展中国自主产权的要求，你想在哪些方面做出努力？如何做？</a:t>
            </a:r>
            <a:endParaRPr lang="en-US" altLang="zh-CN" sz="2400" dirty="0"/>
          </a:p>
          <a:p>
            <a:r>
              <a:rPr lang="zh-CN" altLang="en-US" sz="2400" dirty="0"/>
              <a:t>我国的软件市场需求很高，能否产生一些灵感和想法，并运用自己所学的知识，进行一些设计与开发工作，去解决实际的问题？（这也是我们本科阶段的终极目标、毕业要求）</a:t>
            </a:r>
            <a:endParaRPr lang="en-US" altLang="zh-CN" sz="2400" dirty="0"/>
          </a:p>
        </p:txBody>
      </p:sp>
      <p:sp>
        <p:nvSpPr>
          <p:cNvPr id="2" name="日期占位符 1"/>
          <p:cNvSpPr>
            <a:spLocks noGrp="1"/>
          </p:cNvSpPr>
          <p:nvPr>
            <p:ph type="dt" sz="half" idx="10"/>
          </p:nvPr>
        </p:nvSpPr>
        <p:spPr/>
        <p:txBody>
          <a:bodyPr/>
          <a:lstStyle/>
          <a:p>
            <a:fld id="{23502361-6578-4156-8ABC-9BE757C8FB6A}"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10</a:t>
            </a:fld>
            <a:endParaRPr lang="zh-CN" altLang="en-US" dirty="0"/>
          </a:p>
        </p:txBody>
      </p:sp>
    </p:spTree>
    <p:extLst>
      <p:ext uri="{BB962C8B-B14F-4D97-AF65-F5344CB8AC3E}">
        <p14:creationId xmlns:p14="http://schemas.microsoft.com/office/powerpoint/2010/main" val="34472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标题 52"/>
          <p:cNvSpPr>
            <a:spLocks noGrp="1"/>
          </p:cNvSpPr>
          <p:nvPr>
            <p:ph type="title"/>
          </p:nvPr>
        </p:nvSpPr>
        <p:spPr/>
        <p:txBody>
          <a:bodyPr/>
          <a:lstStyle/>
          <a:p>
            <a:r>
              <a:rPr lang="zh-CN" altLang="en-US" dirty="0"/>
              <a:t>结构化软件工程方法</a:t>
            </a:r>
          </a:p>
        </p:txBody>
      </p:sp>
      <p:sp>
        <p:nvSpPr>
          <p:cNvPr id="4" name="灯片编号占位符 3"/>
          <p:cNvSpPr>
            <a:spLocks noGrp="1"/>
          </p:cNvSpPr>
          <p:nvPr>
            <p:ph type="sldNum" sz="quarter" idx="12"/>
          </p:nvPr>
        </p:nvSpPr>
        <p:spPr/>
        <p:txBody>
          <a:bodyPr/>
          <a:lstStyle/>
          <a:p>
            <a:fld id="{AEC086C4-BB49-4EC5-803C-DF6C099D78ED}" type="slidenum">
              <a:rPr lang="ko-KR" altLang="en-US" smtClean="0"/>
              <a:pPr/>
              <a:t>11</a:t>
            </a:fld>
            <a:endParaRPr lang="en-US" altLang="ko-KR"/>
          </a:p>
        </p:txBody>
      </p:sp>
      <p:grpSp>
        <p:nvGrpSpPr>
          <p:cNvPr id="23" name="组合 22"/>
          <p:cNvGrpSpPr/>
          <p:nvPr/>
        </p:nvGrpSpPr>
        <p:grpSpPr>
          <a:xfrm>
            <a:off x="3401948" y="768167"/>
            <a:ext cx="5456302" cy="3937778"/>
            <a:chOff x="-306620" y="332793"/>
            <a:chExt cx="7390527" cy="6330354"/>
          </a:xfrm>
        </p:grpSpPr>
        <p:sp>
          <p:nvSpPr>
            <p:cNvPr id="5" name="矩形 4"/>
            <p:cNvSpPr/>
            <p:nvPr/>
          </p:nvSpPr>
          <p:spPr bwMode="auto">
            <a:xfrm>
              <a:off x="1060215" y="332793"/>
              <a:ext cx="2520280" cy="7200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问题域</a:t>
              </a:r>
            </a:p>
          </p:txBody>
        </p:sp>
        <p:sp>
          <p:nvSpPr>
            <p:cNvPr id="6" name="矩形 5"/>
            <p:cNvSpPr/>
            <p:nvPr/>
          </p:nvSpPr>
          <p:spPr bwMode="auto">
            <a:xfrm>
              <a:off x="1055192" y="1278897"/>
              <a:ext cx="2520280" cy="7200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需求分析</a:t>
              </a:r>
            </a:p>
          </p:txBody>
        </p:sp>
        <p:sp>
          <p:nvSpPr>
            <p:cNvPr id="7" name="矩形 6"/>
            <p:cNvSpPr/>
            <p:nvPr/>
          </p:nvSpPr>
          <p:spPr bwMode="auto">
            <a:xfrm>
              <a:off x="1055192" y="2493715"/>
              <a:ext cx="2520280" cy="7200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总体设计</a:t>
              </a:r>
            </a:p>
          </p:txBody>
        </p:sp>
        <p:sp>
          <p:nvSpPr>
            <p:cNvPr id="8" name="矩形 7"/>
            <p:cNvSpPr/>
            <p:nvPr/>
          </p:nvSpPr>
          <p:spPr bwMode="auto">
            <a:xfrm>
              <a:off x="1055192" y="3348493"/>
              <a:ext cx="2520280" cy="7200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详细设计</a:t>
              </a:r>
            </a:p>
          </p:txBody>
        </p:sp>
        <p:sp>
          <p:nvSpPr>
            <p:cNvPr id="9" name="矩形 8"/>
            <p:cNvSpPr/>
            <p:nvPr/>
          </p:nvSpPr>
          <p:spPr bwMode="auto">
            <a:xfrm>
              <a:off x="1055192" y="4213351"/>
              <a:ext cx="2520280" cy="72008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编程</a:t>
              </a:r>
            </a:p>
          </p:txBody>
        </p:sp>
        <p:sp>
          <p:nvSpPr>
            <p:cNvPr id="10" name="矩形 9"/>
            <p:cNvSpPr/>
            <p:nvPr/>
          </p:nvSpPr>
          <p:spPr bwMode="auto">
            <a:xfrm>
              <a:off x="1034590" y="5078210"/>
              <a:ext cx="2520280" cy="72008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测试</a:t>
              </a:r>
            </a:p>
          </p:txBody>
        </p:sp>
        <p:sp>
          <p:nvSpPr>
            <p:cNvPr id="11" name="矩形 10"/>
            <p:cNvSpPr/>
            <p:nvPr/>
          </p:nvSpPr>
          <p:spPr bwMode="auto">
            <a:xfrm>
              <a:off x="1034590" y="5943066"/>
              <a:ext cx="2520280" cy="72008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计算机</a:t>
              </a:r>
            </a:p>
          </p:txBody>
        </p:sp>
        <p:cxnSp>
          <p:nvCxnSpPr>
            <p:cNvPr id="13" name="直接连接符 12"/>
            <p:cNvCxnSpPr>
              <a:endCxn id="6" idx="1"/>
            </p:cNvCxnSpPr>
            <p:nvPr/>
          </p:nvCxnSpPr>
          <p:spPr bwMode="auto">
            <a:xfrm>
              <a:off x="96999" y="1638937"/>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3575472" y="1638937"/>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96998" y="4573391"/>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3575472" y="4573391"/>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文本框 17"/>
            <p:cNvSpPr txBox="1"/>
            <p:nvPr/>
          </p:nvSpPr>
          <p:spPr>
            <a:xfrm>
              <a:off x="-306620" y="1701664"/>
              <a:ext cx="1361812" cy="544258"/>
            </a:xfrm>
            <a:prstGeom prst="rect">
              <a:avLst/>
            </a:prstGeom>
            <a:noFill/>
          </p:spPr>
          <p:txBody>
            <a:bodyPr wrap="none" rtlCol="0">
              <a:spAutoFit/>
            </a:bodyPr>
            <a:lstStyle/>
            <a:p>
              <a:r>
                <a:rPr lang="zh-CN" altLang="en-US" sz="1600" dirty="0">
                  <a:latin typeface="+mj-ea"/>
                  <a:ea typeface="+mj-ea"/>
                </a:rPr>
                <a:t>自然语言</a:t>
              </a:r>
            </a:p>
          </p:txBody>
        </p:sp>
        <p:sp>
          <p:nvSpPr>
            <p:cNvPr id="19" name="文本框 18"/>
            <p:cNvSpPr txBox="1"/>
            <p:nvPr/>
          </p:nvSpPr>
          <p:spPr>
            <a:xfrm>
              <a:off x="-306620" y="4573390"/>
              <a:ext cx="1361812" cy="544258"/>
            </a:xfrm>
            <a:prstGeom prst="rect">
              <a:avLst/>
            </a:prstGeom>
            <a:noFill/>
          </p:spPr>
          <p:txBody>
            <a:bodyPr wrap="none" rtlCol="0">
              <a:spAutoFit/>
            </a:bodyPr>
            <a:lstStyle/>
            <a:p>
              <a:r>
                <a:rPr lang="zh-CN" altLang="en-US" sz="1600" dirty="0">
                  <a:latin typeface="+mj-ea"/>
                  <a:ea typeface="+mj-ea"/>
                </a:rPr>
                <a:t>编程语言</a:t>
              </a:r>
            </a:p>
          </p:txBody>
        </p:sp>
        <p:sp>
          <p:nvSpPr>
            <p:cNvPr id="20" name="右大括号 19"/>
            <p:cNvSpPr/>
            <p:nvPr/>
          </p:nvSpPr>
          <p:spPr bwMode="auto">
            <a:xfrm>
              <a:off x="3868527" y="1850546"/>
              <a:ext cx="186041" cy="786366"/>
            </a:xfrm>
            <a:prstGeom prst="righ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zh-CN" altLang="en-US" sz="1350">
                <a:latin typeface="+mj-ea"/>
                <a:ea typeface="+mj-ea"/>
              </a:endParaRPr>
            </a:p>
          </p:txBody>
        </p:sp>
        <p:sp>
          <p:nvSpPr>
            <p:cNvPr id="21" name="文本框 20"/>
            <p:cNvSpPr txBox="1"/>
            <p:nvPr/>
          </p:nvSpPr>
          <p:spPr>
            <a:xfrm>
              <a:off x="4054568" y="1998977"/>
              <a:ext cx="3029339" cy="544258"/>
            </a:xfrm>
            <a:prstGeom prst="rect">
              <a:avLst/>
            </a:prstGeom>
            <a:noFill/>
          </p:spPr>
          <p:txBody>
            <a:bodyPr wrap="none" rtlCol="0">
              <a:spAutoFit/>
            </a:bodyPr>
            <a:lstStyle/>
            <a:p>
              <a:r>
                <a:rPr lang="zh-CN" altLang="en-US" sz="1600" dirty="0">
                  <a:latin typeface="+mj-ea"/>
                  <a:ea typeface="+mj-ea"/>
                </a:rPr>
                <a:t>分析与设计之间的鸿沟</a:t>
              </a:r>
            </a:p>
          </p:txBody>
        </p:sp>
      </p:grpSp>
      <p:sp>
        <p:nvSpPr>
          <p:cNvPr id="54" name="文本框 53"/>
          <p:cNvSpPr txBox="1"/>
          <p:nvPr/>
        </p:nvSpPr>
        <p:spPr>
          <a:xfrm>
            <a:off x="629392" y="1823280"/>
            <a:ext cx="2684209" cy="1827552"/>
          </a:xfrm>
          <a:prstGeom prst="rect">
            <a:avLst/>
          </a:prstGeom>
          <a:noFill/>
        </p:spPr>
        <p:txBody>
          <a:bodyPr wrap="square" rtlCol="0">
            <a:spAutoFit/>
          </a:bodyPr>
          <a:lstStyle/>
          <a:p>
            <a:pPr algn="just">
              <a:lnSpc>
                <a:spcPct val="120000"/>
              </a:lnSpc>
            </a:pPr>
            <a:r>
              <a:rPr lang="zh-CN" altLang="en-US" sz="2400" dirty="0">
                <a:solidFill>
                  <a:schemeClr val="tx2"/>
                </a:solidFill>
                <a:latin typeface="+mj-ea"/>
                <a:ea typeface="+mj-ea"/>
              </a:rPr>
              <a:t>传统的结构化软件工程方法并没有完全填平语言之间的鸿沟。</a:t>
            </a:r>
          </a:p>
        </p:txBody>
      </p:sp>
      <p:sp>
        <p:nvSpPr>
          <p:cNvPr id="2" name="日期占位符 1"/>
          <p:cNvSpPr>
            <a:spLocks noGrp="1"/>
          </p:cNvSpPr>
          <p:nvPr>
            <p:ph type="dt" sz="half" idx="10"/>
          </p:nvPr>
        </p:nvSpPr>
        <p:spPr/>
        <p:txBody>
          <a:bodyPr/>
          <a:lstStyle/>
          <a:p>
            <a:fld id="{16C5BE1D-1C59-40D2-BA78-3051E6DD2F9E}" type="datetime1">
              <a:rPr lang="zh-CN" altLang="en-US" smtClean="0"/>
              <a:t>2022/4/13</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281780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面向对象软件工程方法</a:t>
            </a:r>
          </a:p>
        </p:txBody>
      </p:sp>
      <p:sp>
        <p:nvSpPr>
          <p:cNvPr id="4" name="灯片编号占位符 3"/>
          <p:cNvSpPr>
            <a:spLocks noGrp="1"/>
          </p:cNvSpPr>
          <p:nvPr>
            <p:ph type="sldNum" sz="quarter" idx="12"/>
          </p:nvPr>
        </p:nvSpPr>
        <p:spPr/>
        <p:txBody>
          <a:bodyPr/>
          <a:lstStyle/>
          <a:p>
            <a:fld id="{AEC086C4-BB49-4EC5-803C-DF6C099D78ED}" type="slidenum">
              <a:rPr lang="ko-KR" altLang="en-US" smtClean="0"/>
              <a:pPr/>
              <a:t>12</a:t>
            </a:fld>
            <a:endParaRPr lang="en-US" altLang="ko-KR"/>
          </a:p>
        </p:txBody>
      </p:sp>
      <p:grpSp>
        <p:nvGrpSpPr>
          <p:cNvPr id="24" name="组合 23"/>
          <p:cNvGrpSpPr/>
          <p:nvPr/>
        </p:nvGrpSpPr>
        <p:grpSpPr>
          <a:xfrm>
            <a:off x="1441019" y="939475"/>
            <a:ext cx="4990297" cy="3564396"/>
            <a:chOff x="-1309790" y="332793"/>
            <a:chExt cx="5843455" cy="5164448"/>
          </a:xfrm>
        </p:grpSpPr>
        <p:sp>
          <p:nvSpPr>
            <p:cNvPr id="25" name="矩形 24"/>
            <p:cNvSpPr/>
            <p:nvPr/>
          </p:nvSpPr>
          <p:spPr bwMode="auto">
            <a:xfrm>
              <a:off x="1060215" y="332793"/>
              <a:ext cx="2520280" cy="72008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问题域</a:t>
              </a:r>
            </a:p>
          </p:txBody>
        </p:sp>
        <p:sp>
          <p:nvSpPr>
            <p:cNvPr id="26" name="矩形 25"/>
            <p:cNvSpPr/>
            <p:nvPr/>
          </p:nvSpPr>
          <p:spPr bwMode="auto">
            <a:xfrm>
              <a:off x="1055192" y="1278897"/>
              <a:ext cx="2520280" cy="7200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altLang="zh-CN" dirty="0">
                  <a:solidFill>
                    <a:schemeClr val="tx1"/>
                  </a:solidFill>
                  <a:latin typeface="+mj-ea"/>
                  <a:ea typeface="+mj-ea"/>
                </a:rPr>
                <a:t>OOA</a:t>
              </a:r>
              <a:r>
                <a:rPr lang="zh-CN" altLang="en-US" dirty="0">
                  <a:solidFill>
                    <a:schemeClr val="tx1"/>
                  </a:solidFill>
                  <a:latin typeface="+mj-ea"/>
                  <a:ea typeface="+mj-ea"/>
                </a:rPr>
                <a:t>（</a:t>
              </a:r>
              <a:r>
                <a:rPr lang="zh-CN" altLang="en-US" b="0" i="0" dirty="0">
                  <a:solidFill>
                    <a:srgbClr val="333333"/>
                  </a:solidFill>
                  <a:effectLst/>
                  <a:latin typeface="Arial" panose="020B0604020202020204" pitchFamily="34" charset="0"/>
                </a:rPr>
                <a:t>面向对象分析方法</a:t>
              </a:r>
              <a:r>
                <a:rPr lang="zh-CN" altLang="en-US" dirty="0">
                  <a:solidFill>
                    <a:schemeClr val="tx1"/>
                  </a:solidFill>
                  <a:latin typeface="+mj-ea"/>
                  <a:ea typeface="+mj-ea"/>
                </a:rPr>
                <a:t>）</a:t>
              </a:r>
            </a:p>
          </p:txBody>
        </p:sp>
        <p:sp>
          <p:nvSpPr>
            <p:cNvPr id="27" name="矩形 26"/>
            <p:cNvSpPr/>
            <p:nvPr/>
          </p:nvSpPr>
          <p:spPr bwMode="auto">
            <a:xfrm>
              <a:off x="1051180" y="2160060"/>
              <a:ext cx="2520280" cy="7200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altLang="zh-CN" dirty="0">
                  <a:solidFill>
                    <a:schemeClr val="tx1"/>
                  </a:solidFill>
                  <a:latin typeface="+mj-ea"/>
                  <a:ea typeface="+mj-ea"/>
                </a:rPr>
                <a:t>OOD</a:t>
              </a:r>
              <a:r>
                <a:rPr lang="zh-CN" altLang="en-US" dirty="0">
                  <a:solidFill>
                    <a:schemeClr val="tx1"/>
                  </a:solidFill>
                  <a:latin typeface="+mj-ea"/>
                  <a:ea typeface="+mj-ea"/>
                </a:rPr>
                <a:t>（</a:t>
              </a:r>
              <a:r>
                <a:rPr lang="zh-CN" altLang="en-US" b="0" i="0" dirty="0">
                  <a:solidFill>
                    <a:srgbClr val="333333"/>
                  </a:solidFill>
                  <a:effectLst/>
                  <a:latin typeface="Arial" panose="020B0604020202020204" pitchFamily="34" charset="0"/>
                </a:rPr>
                <a:t>面向对象设计</a:t>
              </a:r>
              <a:r>
                <a:rPr lang="zh-CN" altLang="en-US" dirty="0">
                  <a:solidFill>
                    <a:schemeClr val="tx1"/>
                  </a:solidFill>
                  <a:latin typeface="+mj-ea"/>
                  <a:ea typeface="+mj-ea"/>
                </a:rPr>
                <a:t>）</a:t>
              </a:r>
            </a:p>
          </p:txBody>
        </p:sp>
        <p:sp>
          <p:nvSpPr>
            <p:cNvPr id="28" name="矩形 27"/>
            <p:cNvSpPr/>
            <p:nvPr/>
          </p:nvSpPr>
          <p:spPr bwMode="auto">
            <a:xfrm>
              <a:off x="1053595" y="3014835"/>
              <a:ext cx="2520280" cy="7200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altLang="zh-CN" dirty="0">
                  <a:solidFill>
                    <a:schemeClr val="tx1"/>
                  </a:solidFill>
                  <a:latin typeface="+mj-ea"/>
                  <a:ea typeface="+mj-ea"/>
                </a:rPr>
                <a:t>OOP</a:t>
              </a:r>
              <a:r>
                <a:rPr lang="zh-CN" altLang="en-US" dirty="0">
                  <a:solidFill>
                    <a:schemeClr val="tx1"/>
                  </a:solidFill>
                  <a:latin typeface="+mj-ea"/>
                  <a:ea typeface="+mj-ea"/>
                </a:rPr>
                <a:t>（</a:t>
              </a:r>
              <a:r>
                <a:rPr lang="zh-CN" altLang="en-US" b="0" i="0" dirty="0">
                  <a:solidFill>
                    <a:srgbClr val="333333"/>
                  </a:solidFill>
                  <a:effectLst/>
                  <a:latin typeface="Arial" panose="020B0604020202020204" pitchFamily="34" charset="0"/>
                </a:rPr>
                <a:t>对象程序设计</a:t>
              </a:r>
              <a:r>
                <a:rPr lang="zh-CN" altLang="en-US" dirty="0">
                  <a:solidFill>
                    <a:schemeClr val="tx1"/>
                  </a:solidFill>
                  <a:latin typeface="+mj-ea"/>
                  <a:ea typeface="+mj-ea"/>
                </a:rPr>
                <a:t>）</a:t>
              </a:r>
            </a:p>
          </p:txBody>
        </p:sp>
        <p:sp>
          <p:nvSpPr>
            <p:cNvPr id="29" name="矩形 28"/>
            <p:cNvSpPr/>
            <p:nvPr/>
          </p:nvSpPr>
          <p:spPr bwMode="auto">
            <a:xfrm>
              <a:off x="1055191" y="3895998"/>
              <a:ext cx="2520280" cy="7200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altLang="zh-CN" dirty="0">
                  <a:solidFill>
                    <a:schemeClr val="tx1"/>
                  </a:solidFill>
                  <a:latin typeface="+mj-ea"/>
                  <a:ea typeface="+mj-ea"/>
                </a:rPr>
                <a:t>OOT</a:t>
              </a:r>
              <a:r>
                <a:rPr lang="zh-CN" altLang="en-US" dirty="0">
                  <a:solidFill>
                    <a:schemeClr val="tx1"/>
                  </a:solidFill>
                  <a:latin typeface="+mj-ea"/>
                  <a:ea typeface="+mj-ea"/>
                </a:rPr>
                <a:t>（</a:t>
              </a:r>
              <a:r>
                <a:rPr lang="zh-CN" altLang="en-US" b="0" i="0" dirty="0">
                  <a:solidFill>
                    <a:srgbClr val="333333"/>
                  </a:solidFill>
                  <a:effectLst/>
                  <a:latin typeface="Arial" panose="020B0604020202020204" pitchFamily="34" charset="0"/>
                </a:rPr>
                <a:t>面向对象的测试</a:t>
              </a:r>
              <a:r>
                <a:rPr lang="zh-CN" altLang="en-US" dirty="0">
                  <a:solidFill>
                    <a:schemeClr val="tx1"/>
                  </a:solidFill>
                  <a:latin typeface="+mj-ea"/>
                  <a:ea typeface="+mj-ea"/>
                </a:rPr>
                <a:t>）</a:t>
              </a:r>
            </a:p>
          </p:txBody>
        </p:sp>
        <p:sp>
          <p:nvSpPr>
            <p:cNvPr id="31" name="矩形 30"/>
            <p:cNvSpPr/>
            <p:nvPr/>
          </p:nvSpPr>
          <p:spPr bwMode="auto">
            <a:xfrm>
              <a:off x="1040019" y="4777160"/>
              <a:ext cx="2520280" cy="7200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zh-CN" altLang="en-US" dirty="0">
                  <a:solidFill>
                    <a:schemeClr val="tx1"/>
                  </a:solidFill>
                  <a:latin typeface="+mj-ea"/>
                  <a:ea typeface="+mj-ea"/>
                </a:rPr>
                <a:t>计算机</a:t>
              </a:r>
            </a:p>
          </p:txBody>
        </p:sp>
        <p:cxnSp>
          <p:nvCxnSpPr>
            <p:cNvPr id="32" name="直接连接符 31"/>
            <p:cNvCxnSpPr>
              <a:endCxn id="26" idx="1"/>
            </p:cNvCxnSpPr>
            <p:nvPr/>
          </p:nvCxnSpPr>
          <p:spPr bwMode="auto">
            <a:xfrm>
              <a:off x="96999" y="1638937"/>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3575472" y="1638937"/>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102022" y="3422264"/>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3560299" y="3409419"/>
              <a:ext cx="9581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文本框 35"/>
            <p:cNvSpPr txBox="1"/>
            <p:nvPr/>
          </p:nvSpPr>
          <p:spPr>
            <a:xfrm>
              <a:off x="-137271" y="1664996"/>
              <a:ext cx="1177290" cy="490530"/>
            </a:xfrm>
            <a:prstGeom prst="rect">
              <a:avLst/>
            </a:prstGeom>
            <a:noFill/>
          </p:spPr>
          <p:txBody>
            <a:bodyPr wrap="none" rtlCol="0">
              <a:spAutoFit/>
            </a:bodyPr>
            <a:lstStyle/>
            <a:p>
              <a:r>
                <a:rPr lang="zh-CN" altLang="en-US" sz="1600" dirty="0">
                  <a:latin typeface="+mj-ea"/>
                  <a:ea typeface="+mj-ea"/>
                </a:rPr>
                <a:t>自然语言</a:t>
              </a:r>
            </a:p>
          </p:txBody>
        </p:sp>
        <p:sp>
          <p:nvSpPr>
            <p:cNvPr id="37" name="文本框 36"/>
            <p:cNvSpPr txBox="1"/>
            <p:nvPr/>
          </p:nvSpPr>
          <p:spPr>
            <a:xfrm>
              <a:off x="-1309790" y="3473857"/>
              <a:ext cx="2370005" cy="490530"/>
            </a:xfrm>
            <a:prstGeom prst="rect">
              <a:avLst/>
            </a:prstGeom>
            <a:noFill/>
          </p:spPr>
          <p:txBody>
            <a:bodyPr wrap="square" rtlCol="0">
              <a:spAutoFit/>
            </a:bodyPr>
            <a:lstStyle/>
            <a:p>
              <a:r>
                <a:rPr lang="zh-CN" altLang="en-US" sz="1600" dirty="0">
                  <a:latin typeface="+mj-ea"/>
                  <a:ea typeface="+mj-ea"/>
                </a:rPr>
                <a:t>面向对象的编程语言</a:t>
              </a:r>
            </a:p>
          </p:txBody>
        </p:sp>
      </p:grpSp>
      <p:sp>
        <p:nvSpPr>
          <p:cNvPr id="3" name="日期占位符 2"/>
          <p:cNvSpPr>
            <a:spLocks noGrp="1"/>
          </p:cNvSpPr>
          <p:nvPr>
            <p:ph type="dt" sz="half" idx="10"/>
          </p:nvPr>
        </p:nvSpPr>
        <p:spPr/>
        <p:txBody>
          <a:bodyPr/>
          <a:lstStyle/>
          <a:p>
            <a:fld id="{99EDD2DE-080B-4512-8AAE-63455FA3C9EA}"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86308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二者的区别</a:t>
            </a:r>
          </a:p>
        </p:txBody>
      </p:sp>
      <p:sp>
        <p:nvSpPr>
          <p:cNvPr id="5" name="内容占位符 4"/>
          <p:cNvSpPr>
            <a:spLocks noGrp="1"/>
          </p:cNvSpPr>
          <p:nvPr>
            <p:ph idx="1"/>
          </p:nvPr>
        </p:nvSpPr>
        <p:spPr>
          <a:xfrm>
            <a:off x="768097" y="1151905"/>
            <a:ext cx="7832833" cy="3580115"/>
          </a:xfrm>
        </p:spPr>
        <p:txBody>
          <a:bodyPr>
            <a:normAutofit/>
          </a:bodyPr>
          <a:lstStyle/>
          <a:p>
            <a:pPr marL="342900" indent="-342900">
              <a:spcBef>
                <a:spcPts val="1800"/>
              </a:spcBef>
            </a:pPr>
            <a:r>
              <a:rPr lang="zh-CN" altLang="en-US" sz="2400" dirty="0"/>
              <a:t>面向对象方法中基本的抽象物不是功能，而是一些真正存在的实体，通过设计一些对象完成工程，而结构化方法是通过设计一些函数完成功能。</a:t>
            </a:r>
          </a:p>
          <a:p>
            <a:pPr marL="342900" indent="-342900">
              <a:spcBef>
                <a:spcPts val="1800"/>
              </a:spcBef>
            </a:pPr>
            <a:r>
              <a:rPr lang="zh-CN" altLang="en-US" sz="2400" dirty="0"/>
              <a:t>对象通过信息传播进行沟通，一个对象可以通过询问得到另一个对象的信息，而结构化方法是通过全局数据、函数调用等方式传递信息。</a:t>
            </a:r>
          </a:p>
        </p:txBody>
      </p:sp>
      <p:sp>
        <p:nvSpPr>
          <p:cNvPr id="3" name="灯片编号占位符 2"/>
          <p:cNvSpPr>
            <a:spLocks noGrp="1"/>
          </p:cNvSpPr>
          <p:nvPr>
            <p:ph type="sldNum" sz="quarter" idx="12"/>
          </p:nvPr>
        </p:nvSpPr>
        <p:spPr/>
        <p:txBody>
          <a:bodyPr/>
          <a:lstStyle/>
          <a:p>
            <a:fld id="{0A2FEC15-E8A8-49FB-BE65-FC3681B6690A}" type="slidenum">
              <a:rPr lang="ko-KR" altLang="en-US" smtClean="0"/>
              <a:pPr/>
              <a:t>13</a:t>
            </a:fld>
            <a:endParaRPr lang="en-US" altLang="ko-KR"/>
          </a:p>
        </p:txBody>
      </p:sp>
      <p:sp>
        <p:nvSpPr>
          <p:cNvPr id="2" name="日期占位符 1"/>
          <p:cNvSpPr>
            <a:spLocks noGrp="1"/>
          </p:cNvSpPr>
          <p:nvPr>
            <p:ph type="dt" sz="half" idx="10"/>
          </p:nvPr>
        </p:nvSpPr>
        <p:spPr/>
        <p:txBody>
          <a:bodyPr/>
          <a:lstStyle/>
          <a:p>
            <a:fld id="{3CDFF794-F641-4D16-959D-9CFE40FD5388}"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00266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结构化软件工程方法</a:t>
            </a:r>
          </a:p>
        </p:txBody>
      </p:sp>
      <p:sp>
        <p:nvSpPr>
          <p:cNvPr id="3" name="内容占位符 2"/>
          <p:cNvSpPr>
            <a:spLocks noGrp="1"/>
          </p:cNvSpPr>
          <p:nvPr>
            <p:ph idx="1"/>
          </p:nvPr>
        </p:nvSpPr>
        <p:spPr/>
        <p:txBody>
          <a:bodyPr>
            <a:normAutofit fontScale="92500" lnSpcReduction="10000"/>
          </a:bodyPr>
          <a:lstStyle/>
          <a:p>
            <a:pPr>
              <a:spcBef>
                <a:spcPts val="1350"/>
              </a:spcBef>
            </a:pPr>
            <a:r>
              <a:rPr lang="zh-CN" altLang="en-US" sz="2600" dirty="0"/>
              <a:t>结构化需求分析（</a:t>
            </a:r>
            <a:r>
              <a:rPr lang="en-US" altLang="zh-CN" sz="2600" dirty="0"/>
              <a:t>SA</a:t>
            </a:r>
            <a:r>
              <a:rPr lang="zh-CN" altLang="en-US" sz="2600" dirty="0"/>
              <a:t>）</a:t>
            </a:r>
            <a:endParaRPr lang="en-US" altLang="zh-CN" sz="2600" dirty="0"/>
          </a:p>
          <a:p>
            <a:pPr lvl="1">
              <a:spcBef>
                <a:spcPts val="1350"/>
              </a:spcBef>
            </a:pPr>
            <a:r>
              <a:rPr lang="zh-CN" altLang="en-US" sz="2200" dirty="0"/>
              <a:t>工具：数据流图、数据字典</a:t>
            </a:r>
            <a:endParaRPr lang="en-US" altLang="zh-CN" sz="2200" dirty="0"/>
          </a:p>
          <a:p>
            <a:pPr>
              <a:spcBef>
                <a:spcPts val="1350"/>
              </a:spcBef>
            </a:pPr>
            <a:r>
              <a:rPr lang="zh-CN" altLang="en-US" sz="2600" dirty="0"/>
              <a:t>结构化设计（</a:t>
            </a:r>
            <a:r>
              <a:rPr lang="en-US" altLang="zh-CN" sz="2600" dirty="0"/>
              <a:t>SD</a:t>
            </a:r>
            <a:r>
              <a:rPr lang="zh-CN" altLang="en-US" sz="2600" dirty="0"/>
              <a:t>）</a:t>
            </a:r>
            <a:endParaRPr lang="en-US" altLang="zh-CN" sz="2600" dirty="0"/>
          </a:p>
          <a:p>
            <a:pPr lvl="1">
              <a:spcBef>
                <a:spcPts val="1350"/>
              </a:spcBef>
            </a:pPr>
            <a:r>
              <a:rPr lang="zh-CN" altLang="en-US" sz="2200" dirty="0"/>
              <a:t>模块结构图、</a:t>
            </a:r>
            <a:r>
              <a:rPr lang="zh-CN" altLang="en-US" sz="2200"/>
              <a:t>程序流程图</a:t>
            </a:r>
            <a:endParaRPr lang="en-US" altLang="zh-CN" sz="2200" dirty="0"/>
          </a:p>
          <a:p>
            <a:pPr>
              <a:spcBef>
                <a:spcPts val="1350"/>
              </a:spcBef>
            </a:pPr>
            <a:r>
              <a:rPr lang="zh-CN" altLang="en-US" sz="2600" dirty="0"/>
              <a:t>结构化编程（</a:t>
            </a:r>
            <a:r>
              <a:rPr lang="en-US" altLang="zh-CN" sz="2600" dirty="0"/>
              <a:t>SP</a:t>
            </a:r>
            <a:r>
              <a:rPr lang="zh-CN" altLang="en-US" sz="2600" dirty="0"/>
              <a:t>）</a:t>
            </a:r>
            <a:endParaRPr lang="en-US" altLang="zh-CN" sz="2600" dirty="0"/>
          </a:p>
          <a:p>
            <a:pPr>
              <a:spcBef>
                <a:spcPts val="1350"/>
              </a:spcBef>
            </a:pPr>
            <a:r>
              <a:rPr lang="zh-CN" altLang="en-US" sz="2600" dirty="0"/>
              <a:t>结构化测试（</a:t>
            </a:r>
            <a:r>
              <a:rPr lang="en-US" altLang="zh-CN" sz="2600" dirty="0"/>
              <a:t>ST</a:t>
            </a:r>
            <a:r>
              <a:rPr lang="zh-CN" altLang="en-US" sz="2600" dirty="0"/>
              <a:t>）</a:t>
            </a:r>
            <a:endParaRPr lang="en-US" altLang="zh-CN" sz="2600" dirty="0"/>
          </a:p>
          <a:p>
            <a:pPr>
              <a:spcBef>
                <a:spcPts val="1350"/>
              </a:spcBef>
            </a:pPr>
            <a:r>
              <a:rPr lang="zh-CN" altLang="en-US" sz="2600" dirty="0"/>
              <a:t>结构化维护</a:t>
            </a:r>
          </a:p>
        </p:txBody>
      </p:sp>
      <p:sp>
        <p:nvSpPr>
          <p:cNvPr id="4" name="灯片编号占位符 3"/>
          <p:cNvSpPr>
            <a:spLocks noGrp="1"/>
          </p:cNvSpPr>
          <p:nvPr>
            <p:ph type="sldNum" sz="quarter" idx="12"/>
          </p:nvPr>
        </p:nvSpPr>
        <p:spPr/>
        <p:txBody>
          <a:bodyPr/>
          <a:lstStyle/>
          <a:p>
            <a:fld id="{AEC086C4-BB49-4EC5-803C-DF6C099D78ED}" type="slidenum">
              <a:rPr lang="ko-KR" altLang="en-US" smtClean="0"/>
              <a:pPr/>
              <a:t>14</a:t>
            </a:fld>
            <a:endParaRPr lang="en-US" altLang="ko-KR"/>
          </a:p>
        </p:txBody>
      </p:sp>
      <p:sp>
        <p:nvSpPr>
          <p:cNvPr id="5" name="日期占位符 4"/>
          <p:cNvSpPr>
            <a:spLocks noGrp="1"/>
          </p:cNvSpPr>
          <p:nvPr>
            <p:ph type="dt" sz="half" idx="10"/>
          </p:nvPr>
        </p:nvSpPr>
        <p:spPr/>
        <p:txBody>
          <a:bodyPr/>
          <a:lstStyle/>
          <a:p>
            <a:fld id="{7F6CB5B6-33F5-497E-AB9B-D8B105D1EF66}"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30540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面向对象软件工程方法</a:t>
            </a:r>
          </a:p>
        </p:txBody>
      </p:sp>
      <p:sp>
        <p:nvSpPr>
          <p:cNvPr id="3" name="内容占位符 2"/>
          <p:cNvSpPr>
            <a:spLocks noGrp="1"/>
          </p:cNvSpPr>
          <p:nvPr>
            <p:ph idx="1"/>
          </p:nvPr>
        </p:nvSpPr>
        <p:spPr>
          <a:xfrm>
            <a:off x="768097" y="828913"/>
            <a:ext cx="8090153" cy="3806854"/>
          </a:xfrm>
        </p:spPr>
        <p:txBody>
          <a:bodyPr>
            <a:normAutofit lnSpcReduction="10000"/>
          </a:bodyPr>
          <a:lstStyle/>
          <a:p>
            <a:pPr>
              <a:spcBef>
                <a:spcPts val="900"/>
              </a:spcBef>
            </a:pPr>
            <a:r>
              <a:rPr lang="zh-CN" altLang="en-US" dirty="0"/>
              <a:t>面向对象分析（</a:t>
            </a:r>
            <a:r>
              <a:rPr lang="en-US" altLang="zh-CN" dirty="0"/>
              <a:t>OOA</a:t>
            </a:r>
            <a:r>
              <a:rPr lang="zh-CN" altLang="en-US" dirty="0"/>
              <a:t>）</a:t>
            </a:r>
            <a:endParaRPr lang="en-US" altLang="zh-CN" dirty="0"/>
          </a:p>
          <a:p>
            <a:pPr lvl="1">
              <a:spcBef>
                <a:spcPts val="900"/>
              </a:spcBef>
            </a:pPr>
            <a:r>
              <a:rPr lang="zh-CN" altLang="en-US" sz="2000" dirty="0"/>
              <a:t>识别问题域内的对象，并分析它们之间的关系。</a:t>
            </a:r>
            <a:endParaRPr lang="en-US" altLang="zh-CN" sz="2000" dirty="0"/>
          </a:p>
          <a:p>
            <a:pPr>
              <a:spcBef>
                <a:spcPts val="900"/>
              </a:spcBef>
            </a:pPr>
            <a:r>
              <a:rPr lang="zh-CN" altLang="en-US" dirty="0"/>
              <a:t>面向对象设计（</a:t>
            </a:r>
            <a:r>
              <a:rPr lang="en-US" altLang="zh-CN" dirty="0"/>
              <a:t>OOD</a:t>
            </a:r>
            <a:r>
              <a:rPr lang="zh-CN" altLang="en-US" dirty="0"/>
              <a:t>）</a:t>
            </a:r>
            <a:endParaRPr lang="en-US" altLang="zh-CN" dirty="0"/>
          </a:p>
          <a:p>
            <a:pPr lvl="1">
              <a:spcBef>
                <a:spcPts val="900"/>
              </a:spcBef>
            </a:pPr>
            <a:r>
              <a:rPr lang="zh-CN" altLang="en-US" sz="2000" dirty="0"/>
              <a:t>将</a:t>
            </a:r>
            <a:r>
              <a:rPr lang="en-US" altLang="zh-CN" sz="2000" dirty="0"/>
              <a:t>OOA</a:t>
            </a:r>
            <a:r>
              <a:rPr lang="zh-CN" altLang="en-US" sz="2000" dirty="0"/>
              <a:t>模型直接搬到</a:t>
            </a:r>
            <a:r>
              <a:rPr lang="en-US" altLang="zh-CN" sz="2000" dirty="0"/>
              <a:t>OOD</a:t>
            </a:r>
            <a:r>
              <a:rPr lang="zh-CN" altLang="en-US" sz="2000" dirty="0"/>
              <a:t>，仅做某些必要的修改和调整，另外针对具体现实中的人机界面、数据存储、任务管理等因素补充一些与实现有关的部分。二者之间不存在鸿沟。</a:t>
            </a:r>
            <a:endParaRPr lang="en-US" altLang="zh-CN" sz="2000" dirty="0"/>
          </a:p>
          <a:p>
            <a:pPr>
              <a:spcBef>
                <a:spcPts val="900"/>
              </a:spcBef>
            </a:pPr>
            <a:r>
              <a:rPr lang="zh-CN" altLang="en-US" dirty="0"/>
              <a:t>面向对象编程（</a:t>
            </a:r>
            <a:r>
              <a:rPr lang="en-US" altLang="zh-CN" dirty="0"/>
              <a:t>OOP</a:t>
            </a:r>
            <a:r>
              <a:rPr lang="zh-CN" altLang="en-US" dirty="0"/>
              <a:t>）</a:t>
            </a:r>
            <a:endParaRPr lang="en-US" altLang="zh-CN" dirty="0"/>
          </a:p>
          <a:p>
            <a:pPr lvl="1">
              <a:spcBef>
                <a:spcPts val="900"/>
              </a:spcBef>
            </a:pPr>
            <a:r>
              <a:rPr lang="zh-CN" altLang="en-US" sz="2000" dirty="0"/>
              <a:t>编程人员采用具体的数据结构来定义对象的属性，用具体的语句来实现服务流程图所表示的算法。</a:t>
            </a:r>
            <a:endParaRPr lang="en-US" altLang="zh-CN" sz="2000" dirty="0"/>
          </a:p>
        </p:txBody>
      </p:sp>
      <p:sp>
        <p:nvSpPr>
          <p:cNvPr id="5" name="日期占位符 4"/>
          <p:cNvSpPr>
            <a:spLocks noGrp="1"/>
          </p:cNvSpPr>
          <p:nvPr>
            <p:ph type="dt" sz="half" idx="10"/>
          </p:nvPr>
        </p:nvSpPr>
        <p:spPr/>
        <p:txBody>
          <a:bodyPr/>
          <a:lstStyle/>
          <a:p>
            <a:fld id="{F4837637-14F8-47D9-B72D-233EB49C6FA3}"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AEC086C4-BB49-4EC5-803C-DF6C099D78ED}" type="slidenum">
              <a:rPr lang="ko-KR" altLang="en-US" smtClean="0"/>
              <a:pPr/>
              <a:t>15</a:t>
            </a:fld>
            <a:endParaRPr lang="en-US" altLang="ko-KR"/>
          </a:p>
        </p:txBody>
      </p:sp>
    </p:spTree>
    <p:extLst>
      <p:ext uri="{BB962C8B-B14F-4D97-AF65-F5344CB8AC3E}">
        <p14:creationId xmlns:p14="http://schemas.microsoft.com/office/powerpoint/2010/main" val="154124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面向对象软件工程方法</a:t>
            </a:r>
          </a:p>
        </p:txBody>
      </p:sp>
      <p:sp>
        <p:nvSpPr>
          <p:cNvPr id="3" name="内容占位符 2"/>
          <p:cNvSpPr>
            <a:spLocks noGrp="1"/>
          </p:cNvSpPr>
          <p:nvPr>
            <p:ph idx="1"/>
          </p:nvPr>
        </p:nvSpPr>
        <p:spPr/>
        <p:txBody>
          <a:bodyPr/>
          <a:lstStyle/>
          <a:p>
            <a:pPr>
              <a:spcBef>
                <a:spcPts val="900"/>
              </a:spcBef>
            </a:pPr>
            <a:r>
              <a:rPr lang="zh-CN" altLang="en-US" dirty="0"/>
              <a:t>面向对象测试（</a:t>
            </a:r>
            <a:r>
              <a:rPr lang="en-US" altLang="zh-CN" dirty="0"/>
              <a:t>OOT</a:t>
            </a:r>
            <a:r>
              <a:rPr lang="zh-CN" altLang="en-US" dirty="0"/>
              <a:t>）</a:t>
            </a:r>
            <a:endParaRPr lang="en-US" altLang="zh-CN" dirty="0"/>
          </a:p>
          <a:p>
            <a:pPr lvl="1">
              <a:spcBef>
                <a:spcPts val="900"/>
              </a:spcBef>
            </a:pPr>
            <a:r>
              <a:rPr lang="zh-CN" altLang="en-US" sz="2000" dirty="0"/>
              <a:t>以对象的类作为基本测试单位，查错范围是类内的属性和服务，以及有限的对外接口所涉及的部分。注意，由于对象的继承性，在对父类测试完成后，子类的测试重点只是新增的属性和服务。</a:t>
            </a:r>
            <a:endParaRPr lang="en-US" altLang="zh-CN" sz="2000" dirty="0"/>
          </a:p>
          <a:p>
            <a:pPr>
              <a:spcBef>
                <a:spcPts val="900"/>
              </a:spcBef>
            </a:pPr>
            <a:r>
              <a:rPr lang="zh-CN" altLang="en-US" dirty="0"/>
              <a:t>面向对象维护</a:t>
            </a:r>
            <a:endParaRPr lang="en-US" altLang="zh-CN" dirty="0"/>
          </a:p>
          <a:p>
            <a:pPr lvl="1">
              <a:spcBef>
                <a:spcPts val="900"/>
              </a:spcBef>
            </a:pPr>
            <a:r>
              <a:rPr lang="zh-CN" altLang="en-US" sz="2000" dirty="0"/>
              <a:t>由于对象的封装性使一个对象的修改对其它对象影响较小。</a:t>
            </a:r>
          </a:p>
        </p:txBody>
      </p:sp>
      <p:sp>
        <p:nvSpPr>
          <p:cNvPr id="5" name="日期占位符 4"/>
          <p:cNvSpPr>
            <a:spLocks noGrp="1"/>
          </p:cNvSpPr>
          <p:nvPr>
            <p:ph type="dt" sz="half" idx="10"/>
          </p:nvPr>
        </p:nvSpPr>
        <p:spPr/>
        <p:txBody>
          <a:bodyPr/>
          <a:lstStyle/>
          <a:p>
            <a:fld id="{2483DE69-3533-42D9-A952-3214D16B0657}"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AEC086C4-BB49-4EC5-803C-DF6C099D78ED}" type="slidenum">
              <a:rPr lang="ko-KR" altLang="en-US" smtClean="0"/>
              <a:pPr/>
              <a:t>16</a:t>
            </a:fld>
            <a:endParaRPr lang="en-US" altLang="ko-KR"/>
          </a:p>
        </p:txBody>
      </p:sp>
    </p:spTree>
    <p:extLst>
      <p:ext uri="{BB962C8B-B14F-4D97-AF65-F5344CB8AC3E}">
        <p14:creationId xmlns:p14="http://schemas.microsoft.com/office/powerpoint/2010/main" val="87581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面向对象开发过程示意</a:t>
            </a:r>
          </a:p>
        </p:txBody>
      </p:sp>
      <p:sp>
        <p:nvSpPr>
          <p:cNvPr id="4" name="日期占位符 3"/>
          <p:cNvSpPr>
            <a:spLocks noGrp="1"/>
          </p:cNvSpPr>
          <p:nvPr>
            <p:ph type="dt" sz="half" idx="10"/>
          </p:nvPr>
        </p:nvSpPr>
        <p:spPr/>
        <p:txBody>
          <a:bodyPr/>
          <a:lstStyle/>
          <a:p>
            <a:fld id="{EB7957BD-2D48-44C5-87CD-63892DDA8DB7}"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17</a:t>
            </a:fld>
            <a:endParaRPr lang="zh-CN" altLang="en-US"/>
          </a:p>
        </p:txBody>
      </p:sp>
      <p:grpSp>
        <p:nvGrpSpPr>
          <p:cNvPr id="40" name="组合 39"/>
          <p:cNvGrpSpPr/>
          <p:nvPr/>
        </p:nvGrpSpPr>
        <p:grpSpPr>
          <a:xfrm>
            <a:off x="1094321" y="1144481"/>
            <a:ext cx="7443046" cy="3106539"/>
            <a:chOff x="1071562" y="1287701"/>
            <a:chExt cx="7443046" cy="3106539"/>
          </a:xfrm>
        </p:grpSpPr>
        <p:sp>
          <p:nvSpPr>
            <p:cNvPr id="7" name="AutoShape 35"/>
            <p:cNvSpPr>
              <a:spLocks noChangeAspect="1" noChangeArrowheads="1" noTextEdit="1"/>
            </p:cNvSpPr>
            <p:nvPr/>
          </p:nvSpPr>
          <p:spPr bwMode="auto">
            <a:xfrm>
              <a:off x="1821500" y="1287701"/>
              <a:ext cx="535781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b="1">
                <a:latin typeface="+mj-ea"/>
                <a:ea typeface="+mj-ea"/>
              </a:endParaRPr>
            </a:p>
          </p:txBody>
        </p:sp>
        <p:sp>
          <p:nvSpPr>
            <p:cNvPr id="8" name="AutoShape 34"/>
            <p:cNvSpPr>
              <a:spLocks noChangeArrowheads="1"/>
            </p:cNvSpPr>
            <p:nvPr/>
          </p:nvSpPr>
          <p:spPr bwMode="auto">
            <a:xfrm>
              <a:off x="6356350" y="3135580"/>
              <a:ext cx="617537" cy="565150"/>
            </a:xfrm>
            <a:custGeom>
              <a:avLst/>
              <a:gdLst>
                <a:gd name="T0" fmla="*/ 627744 w 21600"/>
                <a:gd name="T1" fmla="*/ 0 h 21600"/>
                <a:gd name="T2" fmla="*/ 442196 w 21600"/>
                <a:gd name="T3" fmla="*/ 191000 h 21600"/>
                <a:gd name="T4" fmla="*/ 0 w 21600"/>
                <a:gd name="T5" fmla="*/ 642125 h 21600"/>
                <a:gd name="T6" fmla="*/ 338387 w 21600"/>
                <a:gd name="T7" fmla="*/ 692780 h 21600"/>
                <a:gd name="T8" fmla="*/ 676775 w 21600"/>
                <a:gd name="T9" fmla="*/ 461408 h 21600"/>
                <a:gd name="T10" fmla="*/ 813290 w 21600"/>
                <a:gd name="T11" fmla="*/ 191000 h 21600"/>
                <a:gd name="T12" fmla="*/ 17694720 60000 65536"/>
                <a:gd name="T13" fmla="*/ 11796480 60000 65536"/>
                <a:gd name="T14" fmla="*/ 11796480 60000 65536"/>
                <a:gd name="T15" fmla="*/ 5898240 60000 65536"/>
                <a:gd name="T16" fmla="*/ 0 60000 65536"/>
                <a:gd name="T17" fmla="*/ 0 60000 65536"/>
                <a:gd name="T18" fmla="*/ 0 w 21600"/>
                <a:gd name="T19" fmla="*/ 18441 h 21600"/>
                <a:gd name="T20" fmla="*/ 1797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670" y="0"/>
                  </a:moveTo>
                  <a:lnTo>
                    <a:pt x="11739" y="5964"/>
                  </a:lnTo>
                  <a:lnTo>
                    <a:pt x="15354" y="5964"/>
                  </a:lnTo>
                  <a:lnTo>
                    <a:pt x="15354" y="18440"/>
                  </a:lnTo>
                  <a:lnTo>
                    <a:pt x="0" y="18440"/>
                  </a:lnTo>
                  <a:lnTo>
                    <a:pt x="0" y="21600"/>
                  </a:lnTo>
                  <a:lnTo>
                    <a:pt x="17985" y="21600"/>
                  </a:lnTo>
                  <a:lnTo>
                    <a:pt x="17985" y="5964"/>
                  </a:lnTo>
                  <a:lnTo>
                    <a:pt x="21600" y="5964"/>
                  </a:lnTo>
                  <a:close/>
                </a:path>
              </a:pathLst>
            </a:custGeom>
            <a:solidFill>
              <a:srgbClr val="CFEDE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mj-ea"/>
                <a:ea typeface="+mj-ea"/>
              </a:endParaRPr>
            </a:p>
          </p:txBody>
        </p:sp>
        <p:grpSp>
          <p:nvGrpSpPr>
            <p:cNvPr id="9" name="Group 28"/>
            <p:cNvGrpSpPr>
              <a:grpSpLocks/>
            </p:cNvGrpSpPr>
            <p:nvPr/>
          </p:nvGrpSpPr>
          <p:grpSpPr bwMode="auto">
            <a:xfrm>
              <a:off x="1884362" y="1302018"/>
              <a:ext cx="1209675" cy="1001712"/>
              <a:chOff x="384" y="960"/>
              <a:chExt cx="1392" cy="1591"/>
            </a:xfrm>
          </p:grpSpPr>
          <p:pic>
            <p:nvPicPr>
              <p:cNvPr id="10" name="Picture 33" descr="MP9002892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960"/>
                <a:ext cx="1392"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MC90005677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 y="1392"/>
                <a:ext cx="58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1" descr="MC90001448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8" y="1392"/>
                <a:ext cx="458"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0" descr="MC900015985[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 y="1968"/>
                <a:ext cx="506"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9" descr="MC90001451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2" y="1920"/>
                <a:ext cx="57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Text Box 27"/>
            <p:cNvSpPr txBox="1">
              <a:spLocks noChangeArrowheads="1"/>
            </p:cNvSpPr>
            <p:nvPr/>
          </p:nvSpPr>
          <p:spPr bwMode="auto">
            <a:xfrm>
              <a:off x="3130550" y="1406793"/>
              <a:ext cx="96361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dirty="0">
                  <a:solidFill>
                    <a:srgbClr val="000000"/>
                  </a:solidFill>
                  <a:latin typeface="+mj-ea"/>
                  <a:ea typeface="+mj-ea"/>
                </a:rPr>
                <a:t>客观世界</a:t>
              </a:r>
              <a:endParaRPr lang="zh-CN" altLang="en-US" sz="1600" b="1" dirty="0">
                <a:latin typeface="+mj-ea"/>
                <a:ea typeface="+mj-ea"/>
              </a:endParaRPr>
            </a:p>
            <a:p>
              <a:pPr algn="l"/>
              <a:r>
                <a:rPr lang="zh-CN" altLang="zh-CN" sz="1600" b="1" dirty="0">
                  <a:solidFill>
                    <a:srgbClr val="000000"/>
                  </a:solidFill>
                  <a:latin typeface="+mj-ea"/>
                  <a:ea typeface="+mj-ea"/>
                </a:rPr>
                <a:t>Object</a:t>
              </a:r>
              <a:endParaRPr lang="zh-CN" altLang="zh-CN" sz="1600" b="1" dirty="0">
                <a:latin typeface="+mj-ea"/>
                <a:ea typeface="+mj-ea"/>
              </a:endParaRPr>
            </a:p>
          </p:txBody>
        </p:sp>
        <p:sp>
          <p:nvSpPr>
            <p:cNvPr id="16" name="Text Box 26"/>
            <p:cNvSpPr txBox="1">
              <a:spLocks noChangeArrowheads="1"/>
            </p:cNvSpPr>
            <p:nvPr/>
          </p:nvSpPr>
          <p:spPr bwMode="auto">
            <a:xfrm>
              <a:off x="2649536" y="3842018"/>
              <a:ext cx="1089025" cy="55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dirty="0">
                  <a:solidFill>
                    <a:srgbClr val="000000"/>
                  </a:solidFill>
                  <a:latin typeface="+mj-ea"/>
                  <a:ea typeface="+mj-ea"/>
                </a:rPr>
                <a:t>描述世界</a:t>
              </a:r>
              <a:endParaRPr lang="zh-CN" altLang="en-US" sz="1600" b="1" dirty="0">
                <a:latin typeface="+mj-ea"/>
                <a:ea typeface="+mj-ea"/>
              </a:endParaRPr>
            </a:p>
            <a:p>
              <a:pPr algn="l"/>
              <a:r>
                <a:rPr lang="en-US" altLang="zh-CN" sz="1600" b="1" dirty="0">
                  <a:solidFill>
                    <a:srgbClr val="000000"/>
                  </a:solidFill>
                  <a:latin typeface="+mj-ea"/>
                  <a:ea typeface="+mj-ea"/>
                  <a:cs typeface="Arial" panose="020B0604020202020204" pitchFamily="34" charset="0"/>
                </a:rPr>
                <a:t>OO Spec</a:t>
              </a:r>
              <a:endParaRPr lang="en-US" altLang="zh-CN" sz="1600" b="1" dirty="0">
                <a:latin typeface="+mj-ea"/>
                <a:ea typeface="+mj-ea"/>
              </a:endParaRPr>
            </a:p>
          </p:txBody>
        </p:sp>
        <p:sp>
          <p:nvSpPr>
            <p:cNvPr id="17" name="Text Box 25"/>
            <p:cNvSpPr txBox="1">
              <a:spLocks noChangeArrowheads="1"/>
            </p:cNvSpPr>
            <p:nvPr/>
          </p:nvSpPr>
          <p:spPr bwMode="auto">
            <a:xfrm>
              <a:off x="7119937" y="1770330"/>
              <a:ext cx="9715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dirty="0">
                  <a:solidFill>
                    <a:srgbClr val="000000"/>
                  </a:solidFill>
                  <a:latin typeface="+mj-ea"/>
                  <a:ea typeface="+mj-ea"/>
                </a:rPr>
                <a:t>运行维护</a:t>
              </a:r>
              <a:endParaRPr lang="zh-CN" altLang="en-US" sz="1600" b="1" dirty="0">
                <a:latin typeface="+mj-ea"/>
                <a:ea typeface="+mj-ea"/>
              </a:endParaRPr>
            </a:p>
            <a:p>
              <a:pPr algn="l"/>
              <a:r>
                <a:rPr lang="en-US" altLang="zh-CN" sz="1600" b="1" dirty="0">
                  <a:solidFill>
                    <a:srgbClr val="000000"/>
                  </a:solidFill>
                  <a:latin typeface="+mj-ea"/>
                  <a:ea typeface="+mj-ea"/>
                  <a:cs typeface="Arial" panose="020B0604020202020204" pitchFamily="34" charset="0"/>
                </a:rPr>
                <a:t>OOSM</a:t>
              </a:r>
              <a:endParaRPr lang="en-US" altLang="zh-CN" sz="1600" b="1" dirty="0">
                <a:latin typeface="+mj-ea"/>
                <a:ea typeface="+mj-ea"/>
              </a:endParaRPr>
            </a:p>
          </p:txBody>
        </p:sp>
        <p:pic>
          <p:nvPicPr>
            <p:cNvPr id="18" name="Picture 24" descr="MC900252147[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3587" y="1584593"/>
              <a:ext cx="587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MC90003900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35687" y="1302018"/>
              <a:ext cx="10271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22"/>
            <p:cNvSpPr txBox="1">
              <a:spLocks noChangeArrowheads="1"/>
            </p:cNvSpPr>
            <p:nvPr/>
          </p:nvSpPr>
          <p:spPr bwMode="auto">
            <a:xfrm>
              <a:off x="6957208" y="3369737"/>
              <a:ext cx="12541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solidFill>
                    <a:srgbClr val="000000"/>
                  </a:solidFill>
                  <a:latin typeface="+mj-ea"/>
                  <a:ea typeface="+mj-ea"/>
                </a:rPr>
                <a:t>计算机语言</a:t>
              </a:r>
              <a:endParaRPr lang="zh-CN" altLang="en-US" sz="1600" b="1" dirty="0">
                <a:latin typeface="+mj-ea"/>
                <a:ea typeface="+mj-ea"/>
              </a:endParaRPr>
            </a:p>
          </p:txBody>
        </p:sp>
        <p:sp>
          <p:nvSpPr>
            <p:cNvPr id="21" name="Text Box 21"/>
            <p:cNvSpPr txBox="1">
              <a:spLocks noChangeArrowheads="1"/>
            </p:cNvSpPr>
            <p:nvPr/>
          </p:nvSpPr>
          <p:spPr bwMode="auto">
            <a:xfrm>
              <a:off x="1071562" y="3276868"/>
              <a:ext cx="9842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000000"/>
                  </a:solidFill>
                  <a:latin typeface="+mj-ea"/>
                  <a:ea typeface="+mj-ea"/>
                </a:rPr>
                <a:t>自然语言</a:t>
              </a:r>
              <a:endParaRPr lang="zh-CN" altLang="en-US" sz="1600" b="1">
                <a:latin typeface="+mj-ea"/>
                <a:ea typeface="+mj-ea"/>
              </a:endParaRPr>
            </a:p>
          </p:txBody>
        </p:sp>
        <p:pic>
          <p:nvPicPr>
            <p:cNvPr id="22" name="Picture 20" descr="MC900017015[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63837" y="3276868"/>
              <a:ext cx="5127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utoShape 19"/>
            <p:cNvSpPr>
              <a:spLocks noChangeArrowheads="1"/>
            </p:cNvSpPr>
            <p:nvPr/>
          </p:nvSpPr>
          <p:spPr bwMode="auto">
            <a:xfrm>
              <a:off x="3276600" y="3575318"/>
              <a:ext cx="512762" cy="125412"/>
            </a:xfrm>
            <a:prstGeom prst="chevron">
              <a:avLst>
                <a:gd name="adj" fmla="val 102215"/>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mj-ea"/>
                <a:ea typeface="+mj-ea"/>
              </a:endParaRPr>
            </a:p>
          </p:txBody>
        </p:sp>
        <p:sp>
          <p:nvSpPr>
            <p:cNvPr id="24" name="Text Box 18"/>
            <p:cNvSpPr txBox="1">
              <a:spLocks noChangeArrowheads="1"/>
            </p:cNvSpPr>
            <p:nvPr/>
          </p:nvSpPr>
          <p:spPr bwMode="auto">
            <a:xfrm>
              <a:off x="3058055" y="3158603"/>
              <a:ext cx="1211263" cy="42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solidFill>
                    <a:srgbClr val="000000"/>
                  </a:solidFill>
                  <a:latin typeface="+mj-ea"/>
                  <a:ea typeface="+mj-ea"/>
                </a:rPr>
                <a:t>建模语言</a:t>
              </a:r>
              <a:endParaRPr lang="zh-CN" altLang="en-US" sz="1600" b="1" dirty="0">
                <a:latin typeface="+mj-ea"/>
                <a:ea typeface="+mj-ea"/>
              </a:endParaRPr>
            </a:p>
          </p:txBody>
        </p:sp>
        <p:pic>
          <p:nvPicPr>
            <p:cNvPr id="25"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4300" y="3276868"/>
              <a:ext cx="746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6"/>
            <p:cNvSpPr>
              <a:spLocks noChangeArrowheads="1"/>
            </p:cNvSpPr>
            <p:nvPr/>
          </p:nvSpPr>
          <p:spPr bwMode="auto">
            <a:xfrm>
              <a:off x="4816475" y="3575318"/>
              <a:ext cx="511175" cy="125412"/>
            </a:xfrm>
            <a:prstGeom prst="chevron">
              <a:avLst>
                <a:gd name="adj" fmla="val 101899"/>
              </a:avLst>
            </a:prstGeom>
            <a:solidFill>
              <a:srgbClr val="BBE0E3"/>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mj-ea"/>
                <a:ea typeface="+mj-ea"/>
              </a:endParaRPr>
            </a:p>
          </p:txBody>
        </p:sp>
        <p:sp>
          <p:nvSpPr>
            <p:cNvPr id="27" name="Text Box 15"/>
            <p:cNvSpPr txBox="1">
              <a:spLocks noChangeArrowheads="1"/>
            </p:cNvSpPr>
            <p:nvPr/>
          </p:nvSpPr>
          <p:spPr bwMode="auto">
            <a:xfrm>
              <a:off x="4633769" y="3149889"/>
              <a:ext cx="1099664"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solidFill>
                    <a:srgbClr val="000000"/>
                  </a:solidFill>
                  <a:latin typeface="+mj-ea"/>
                  <a:ea typeface="+mj-ea"/>
                </a:rPr>
                <a:t>建模语言</a:t>
              </a:r>
              <a:endParaRPr lang="zh-CN" altLang="en-US" sz="1600" b="1" dirty="0">
                <a:latin typeface="+mj-ea"/>
                <a:ea typeface="+mj-ea"/>
              </a:endParaRPr>
            </a:p>
          </p:txBody>
        </p:sp>
        <p:sp>
          <p:nvSpPr>
            <p:cNvPr id="28" name="AutoShape 14"/>
            <p:cNvSpPr>
              <a:spLocks noChangeArrowheads="1"/>
            </p:cNvSpPr>
            <p:nvPr/>
          </p:nvSpPr>
          <p:spPr bwMode="auto">
            <a:xfrm rot="16200000">
              <a:off x="6437312" y="2287855"/>
              <a:ext cx="417513" cy="138113"/>
            </a:xfrm>
            <a:prstGeom prst="chevron">
              <a:avLst>
                <a:gd name="adj" fmla="val 75575"/>
              </a:avLst>
            </a:prstGeom>
            <a:solidFill>
              <a:srgbClr val="BBE0E3"/>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mj-ea"/>
                <a:ea typeface="+mj-ea"/>
              </a:endParaRPr>
            </a:p>
          </p:txBody>
        </p:sp>
        <p:pic>
          <p:nvPicPr>
            <p:cNvPr id="29" name="Picture 13" descr="eabe1442eb8944bd7d4098d8b6d207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6875" y="3276868"/>
              <a:ext cx="6365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2" descr="j019538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72225" y="2610118"/>
              <a:ext cx="569912"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1"/>
            <p:cNvSpPr txBox="1">
              <a:spLocks noChangeArrowheads="1"/>
            </p:cNvSpPr>
            <p:nvPr/>
          </p:nvSpPr>
          <p:spPr bwMode="auto">
            <a:xfrm>
              <a:off x="2690812" y="2553194"/>
              <a:ext cx="1049915" cy="48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dirty="0">
                  <a:solidFill>
                    <a:srgbClr val="000000"/>
                  </a:solidFill>
                  <a:latin typeface="+mj-ea"/>
                  <a:ea typeface="+mj-ea"/>
                </a:rPr>
                <a:t>观察世界</a:t>
              </a:r>
              <a:endParaRPr lang="zh-CN" altLang="en-US" sz="1600" b="1" dirty="0">
                <a:latin typeface="+mj-ea"/>
                <a:ea typeface="+mj-ea"/>
              </a:endParaRPr>
            </a:p>
            <a:p>
              <a:pPr algn="l"/>
              <a:r>
                <a:rPr lang="en-US" altLang="zh-CN" sz="1600" b="1" dirty="0">
                  <a:solidFill>
                    <a:srgbClr val="000000"/>
                  </a:solidFill>
                  <a:latin typeface="+mj-ea"/>
                  <a:ea typeface="+mj-ea"/>
                  <a:cs typeface="Arial" panose="020B0604020202020204" pitchFamily="34" charset="0"/>
                </a:rPr>
                <a:t>OO view</a:t>
              </a:r>
              <a:endParaRPr lang="en-US" altLang="zh-CN" sz="1600" b="1" dirty="0">
                <a:latin typeface="+mj-ea"/>
                <a:ea typeface="+mj-ea"/>
              </a:endParaRPr>
            </a:p>
          </p:txBody>
        </p:sp>
        <p:sp>
          <p:nvSpPr>
            <p:cNvPr id="32" name="Text Box 10"/>
            <p:cNvSpPr txBox="1">
              <a:spLocks noChangeArrowheads="1"/>
            </p:cNvSpPr>
            <p:nvPr/>
          </p:nvSpPr>
          <p:spPr bwMode="auto">
            <a:xfrm>
              <a:off x="6111875" y="2289443"/>
              <a:ext cx="514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solidFill>
                    <a:srgbClr val="000000"/>
                  </a:solidFill>
                  <a:latin typeface="+mj-ea"/>
                  <a:ea typeface="+mj-ea"/>
                </a:rPr>
                <a:t>发布</a:t>
              </a:r>
              <a:endParaRPr lang="zh-CN" altLang="en-US" sz="1600" b="1">
                <a:latin typeface="+mj-ea"/>
                <a:ea typeface="+mj-ea"/>
              </a:endParaRPr>
            </a:p>
          </p:txBody>
        </p:sp>
        <p:sp>
          <p:nvSpPr>
            <p:cNvPr id="33" name="Text Box 9"/>
            <p:cNvSpPr txBox="1">
              <a:spLocks noChangeArrowheads="1"/>
            </p:cNvSpPr>
            <p:nvPr/>
          </p:nvSpPr>
          <p:spPr bwMode="auto">
            <a:xfrm>
              <a:off x="7161211" y="2594243"/>
              <a:ext cx="1353397"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dirty="0">
                  <a:solidFill>
                    <a:srgbClr val="000000"/>
                  </a:solidFill>
                  <a:latin typeface="+mj-ea"/>
                  <a:ea typeface="+mj-ea"/>
                </a:rPr>
                <a:t>编码调试</a:t>
              </a:r>
              <a:endParaRPr lang="zh-CN" altLang="en-US" sz="1600" b="1" dirty="0">
                <a:latin typeface="+mj-ea"/>
                <a:ea typeface="+mj-ea"/>
              </a:endParaRPr>
            </a:p>
            <a:p>
              <a:pPr algn="l"/>
              <a:r>
                <a:rPr lang="en-US" altLang="zh-CN" sz="1600" b="1" dirty="0">
                  <a:solidFill>
                    <a:srgbClr val="000000"/>
                  </a:solidFill>
                  <a:latin typeface="+mj-ea"/>
                  <a:ea typeface="+mj-ea"/>
                  <a:cs typeface="Arial" panose="020B0604020202020204" pitchFamily="34" charset="0"/>
                </a:rPr>
                <a:t>OOP/OOT</a:t>
              </a:r>
              <a:endParaRPr lang="en-US" altLang="zh-CN" sz="1600" b="1" dirty="0">
                <a:latin typeface="+mj-ea"/>
                <a:ea typeface="+mj-ea"/>
              </a:endParaRPr>
            </a:p>
          </p:txBody>
        </p:sp>
        <p:sp>
          <p:nvSpPr>
            <p:cNvPr id="34" name="AutoShape 8"/>
            <p:cNvSpPr>
              <a:spLocks noChangeArrowheads="1"/>
            </p:cNvSpPr>
            <p:nvPr/>
          </p:nvSpPr>
          <p:spPr bwMode="auto">
            <a:xfrm rot="5400000">
              <a:off x="1960562" y="3205430"/>
              <a:ext cx="701675" cy="561975"/>
            </a:xfrm>
            <a:custGeom>
              <a:avLst/>
              <a:gdLst>
                <a:gd name="T0" fmla="*/ 1023601 w 21600"/>
                <a:gd name="T1" fmla="*/ 0 h 21600"/>
                <a:gd name="T2" fmla="*/ 720744 w 21600"/>
                <a:gd name="T3" fmla="*/ 168540 h 21600"/>
                <a:gd name="T4" fmla="*/ 0 w 21600"/>
                <a:gd name="T5" fmla="*/ 566580 h 21600"/>
                <a:gd name="T6" fmla="*/ 551919 w 21600"/>
                <a:gd name="T7" fmla="*/ 611252 h 21600"/>
                <a:gd name="T8" fmla="*/ 1104878 w 21600"/>
                <a:gd name="T9" fmla="*/ 406807 h 21600"/>
                <a:gd name="T10" fmla="*/ 1326491 w 21600"/>
                <a:gd name="T11" fmla="*/ 168540 h 21600"/>
                <a:gd name="T12" fmla="*/ 17694720 60000 65536"/>
                <a:gd name="T13" fmla="*/ 11796480 60000 65536"/>
                <a:gd name="T14" fmla="*/ 11796480 60000 65536"/>
                <a:gd name="T15" fmla="*/ 5898240 60000 65536"/>
                <a:gd name="T16" fmla="*/ 0 60000 65536"/>
                <a:gd name="T17" fmla="*/ 0 60000 65536"/>
                <a:gd name="T18" fmla="*/ 0 w 21600"/>
                <a:gd name="T19" fmla="*/ 18443 h 21600"/>
                <a:gd name="T20" fmla="*/ 1799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670" y="0"/>
                  </a:moveTo>
                  <a:lnTo>
                    <a:pt x="11739" y="5964"/>
                  </a:lnTo>
                  <a:lnTo>
                    <a:pt x="15354" y="5964"/>
                  </a:lnTo>
                  <a:lnTo>
                    <a:pt x="15354" y="18440"/>
                  </a:lnTo>
                  <a:lnTo>
                    <a:pt x="0" y="18440"/>
                  </a:lnTo>
                  <a:lnTo>
                    <a:pt x="0" y="21600"/>
                  </a:lnTo>
                  <a:lnTo>
                    <a:pt x="17985" y="21600"/>
                  </a:lnTo>
                  <a:lnTo>
                    <a:pt x="17985" y="5964"/>
                  </a:lnTo>
                  <a:lnTo>
                    <a:pt x="21600" y="5964"/>
                  </a:lnTo>
                  <a:close/>
                </a:path>
              </a:pathLst>
            </a:custGeom>
            <a:solidFill>
              <a:srgbClr val="CFEDE1"/>
            </a:solidFill>
            <a:ln w="9525">
              <a:solidFill>
                <a:srgbClr val="000000"/>
              </a:solidFill>
              <a:miter lim="800000"/>
              <a:headEnd/>
              <a:tailEnd/>
            </a:ln>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mj-ea"/>
                <a:ea typeface="+mj-ea"/>
              </a:endParaRPr>
            </a:p>
          </p:txBody>
        </p:sp>
        <p:sp>
          <p:nvSpPr>
            <p:cNvPr id="35" name="Text Box 7"/>
            <p:cNvSpPr txBox="1">
              <a:spLocks noChangeArrowheads="1"/>
            </p:cNvSpPr>
            <p:nvPr/>
          </p:nvSpPr>
          <p:spPr bwMode="auto">
            <a:xfrm>
              <a:off x="4692546" y="1388581"/>
              <a:ext cx="1173162" cy="5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dirty="0">
                  <a:solidFill>
                    <a:srgbClr val="000000"/>
                  </a:solidFill>
                  <a:latin typeface="+mj-ea"/>
                  <a:ea typeface="+mj-ea"/>
                </a:rPr>
                <a:t>计算机世界</a:t>
              </a:r>
              <a:endParaRPr lang="zh-CN" altLang="en-US" sz="1600" b="1" dirty="0">
                <a:latin typeface="+mj-ea"/>
                <a:ea typeface="+mj-ea"/>
              </a:endParaRPr>
            </a:p>
            <a:p>
              <a:pPr algn="l"/>
              <a:r>
                <a:rPr lang="zh-CN" altLang="zh-CN" sz="1600" b="1" dirty="0">
                  <a:solidFill>
                    <a:srgbClr val="000000"/>
                  </a:solidFill>
                  <a:latin typeface="+mj-ea"/>
                  <a:ea typeface="+mj-ea"/>
                </a:rPr>
                <a:t>Instance</a:t>
              </a:r>
              <a:endParaRPr lang="zh-CN" altLang="zh-CN" sz="1600" b="1" dirty="0">
                <a:latin typeface="+mj-ea"/>
                <a:ea typeface="+mj-ea"/>
              </a:endParaRPr>
            </a:p>
          </p:txBody>
        </p:sp>
        <p:sp>
          <p:nvSpPr>
            <p:cNvPr id="36" name="Text Box 6"/>
            <p:cNvSpPr txBox="1">
              <a:spLocks noChangeArrowheads="1"/>
            </p:cNvSpPr>
            <p:nvPr/>
          </p:nvSpPr>
          <p:spPr bwMode="auto">
            <a:xfrm>
              <a:off x="3981450" y="3842018"/>
              <a:ext cx="11223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a:solidFill>
                    <a:srgbClr val="000000"/>
                  </a:solidFill>
                  <a:latin typeface="+mj-ea"/>
                  <a:ea typeface="+mj-ea"/>
                </a:rPr>
                <a:t>分析模型</a:t>
              </a:r>
              <a:endParaRPr lang="zh-CN" altLang="en-US" sz="1600" b="1">
                <a:latin typeface="+mj-ea"/>
                <a:ea typeface="+mj-ea"/>
              </a:endParaRPr>
            </a:p>
            <a:p>
              <a:pPr algn="l"/>
              <a:r>
                <a:rPr lang="en-US" altLang="zh-CN" sz="1600" b="1">
                  <a:solidFill>
                    <a:srgbClr val="000000"/>
                  </a:solidFill>
                  <a:latin typeface="+mj-ea"/>
                  <a:ea typeface="+mj-ea"/>
                  <a:cs typeface="Arial" panose="020B0604020202020204" pitchFamily="34" charset="0"/>
                </a:rPr>
                <a:t>OOA</a:t>
              </a:r>
              <a:endParaRPr lang="en-US" altLang="zh-CN" sz="1600" b="1">
                <a:latin typeface="+mj-ea"/>
                <a:ea typeface="+mj-ea"/>
              </a:endParaRPr>
            </a:p>
          </p:txBody>
        </p:sp>
        <p:sp>
          <p:nvSpPr>
            <p:cNvPr id="37" name="Text Box 5"/>
            <p:cNvSpPr txBox="1">
              <a:spLocks noChangeArrowheads="1"/>
            </p:cNvSpPr>
            <p:nvPr/>
          </p:nvSpPr>
          <p:spPr bwMode="auto">
            <a:xfrm>
              <a:off x="5476875" y="3842018"/>
              <a:ext cx="9953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0" rIns="56693" bIns="28346"/>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1600" b="1">
                  <a:solidFill>
                    <a:srgbClr val="000000"/>
                  </a:solidFill>
                  <a:latin typeface="+mj-ea"/>
                  <a:ea typeface="+mj-ea"/>
                </a:rPr>
                <a:t>设计模型</a:t>
              </a:r>
              <a:endParaRPr lang="zh-CN" altLang="en-US" sz="1600" b="1">
                <a:latin typeface="+mj-ea"/>
                <a:ea typeface="+mj-ea"/>
              </a:endParaRPr>
            </a:p>
            <a:p>
              <a:pPr algn="l"/>
              <a:r>
                <a:rPr lang="en-US" altLang="zh-CN" sz="1600" b="1">
                  <a:solidFill>
                    <a:srgbClr val="000000"/>
                  </a:solidFill>
                  <a:latin typeface="+mj-ea"/>
                  <a:ea typeface="+mj-ea"/>
                  <a:cs typeface="Arial" panose="020B0604020202020204" pitchFamily="34" charset="0"/>
                </a:rPr>
                <a:t>OOD</a:t>
              </a:r>
              <a:endParaRPr lang="en-US" altLang="zh-CN" sz="1600" b="1">
                <a:latin typeface="+mj-ea"/>
                <a:ea typeface="+mj-ea"/>
              </a:endParaRPr>
            </a:p>
          </p:txBody>
        </p:sp>
        <p:pic>
          <p:nvPicPr>
            <p:cNvPr id="38" name="Picture 4" descr="MC900232138[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20780925">
              <a:off x="2046287" y="2660918"/>
              <a:ext cx="5603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utoShape 3"/>
            <p:cNvSpPr>
              <a:spLocks noChangeArrowheads="1"/>
            </p:cNvSpPr>
            <p:nvPr/>
          </p:nvSpPr>
          <p:spPr bwMode="auto">
            <a:xfrm rot="5400000">
              <a:off x="2112169" y="2421999"/>
              <a:ext cx="417512" cy="139700"/>
            </a:xfrm>
            <a:prstGeom prst="chevron">
              <a:avLst>
                <a:gd name="adj" fmla="val 74716"/>
              </a:avLst>
            </a:prstGeom>
            <a:solidFill>
              <a:srgbClr val="BBE0E3"/>
            </a:solidFill>
            <a:ln w="9525">
              <a:solidFill>
                <a:srgbClr val="000000"/>
              </a:solidFill>
              <a:miter lim="800000"/>
              <a:headEnd/>
              <a:tailEnd/>
            </a:ln>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a:latin typeface="+mj-ea"/>
                <a:ea typeface="+mj-ea"/>
              </a:endParaRPr>
            </a:p>
          </p:txBody>
        </p:sp>
      </p:grpSp>
    </p:spTree>
    <p:extLst>
      <p:ext uri="{BB962C8B-B14F-4D97-AF65-F5344CB8AC3E}">
        <p14:creationId xmlns:p14="http://schemas.microsoft.com/office/powerpoint/2010/main" val="316589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面向对象方法学的基本思想 </a:t>
            </a:r>
          </a:p>
        </p:txBody>
      </p:sp>
      <p:sp>
        <p:nvSpPr>
          <p:cNvPr id="3" name="文本占位符 2"/>
          <p:cNvSpPr>
            <a:spLocks noGrp="1"/>
          </p:cNvSpPr>
          <p:nvPr>
            <p:ph idx="1"/>
          </p:nvPr>
        </p:nvSpPr>
        <p:spPr/>
        <p:txBody>
          <a:bodyPr>
            <a:normAutofit/>
          </a:bodyPr>
          <a:lstStyle/>
          <a:p>
            <a:pPr marL="548640" indent="-342900">
              <a:lnSpc>
                <a:spcPct val="120000"/>
              </a:lnSpc>
              <a:defRPr/>
            </a:pPr>
            <a:r>
              <a:rPr lang="zh-CN" altLang="en-US" sz="2400" dirty="0">
                <a:latin typeface="+mn-ea"/>
              </a:rPr>
              <a:t>面向对象方法的基本思想是从现实世界中客观存在的事物出发来构造软件系统，并在系统构造中尽可能运用人类的自然思维方式。 </a:t>
            </a:r>
          </a:p>
          <a:p>
            <a:pPr marL="548640" indent="-342900">
              <a:lnSpc>
                <a:spcPct val="120000"/>
              </a:lnSpc>
              <a:defRPr/>
            </a:pPr>
            <a:r>
              <a:rPr lang="zh-CN" altLang="en-US" sz="2400" dirty="0">
                <a:latin typeface="+mn-ea"/>
              </a:rPr>
              <a:t>面向对象方法学的出发点和基本原则是：尽可能模拟人类所习惯的思维方式，使开发软件的方法和过程尽可能接近人类认识世界、解决问题的方法和过程，即使描述问题的问题域与实现解法的求解域在结构上尽可能一致。 </a:t>
            </a:r>
          </a:p>
        </p:txBody>
      </p:sp>
      <p:sp>
        <p:nvSpPr>
          <p:cNvPr id="5" name="灯片编号占位符 4"/>
          <p:cNvSpPr>
            <a:spLocks noGrp="1"/>
          </p:cNvSpPr>
          <p:nvPr>
            <p:ph type="sldNum" sz="quarter" idx="12"/>
          </p:nvPr>
        </p:nvSpPr>
        <p:spPr/>
        <p:txBody>
          <a:bodyPr/>
          <a:lstStyle/>
          <a:p>
            <a:fld id="{AEC086C4-BB49-4EC5-803C-DF6C099D78ED}" type="slidenum">
              <a:rPr lang="ko-KR" altLang="en-US" smtClean="0"/>
              <a:pPr/>
              <a:t>18</a:t>
            </a:fld>
            <a:endParaRPr lang="en-US" altLang="ko-KR"/>
          </a:p>
        </p:txBody>
      </p:sp>
      <p:sp>
        <p:nvSpPr>
          <p:cNvPr id="2" name="日期占位符 1"/>
          <p:cNvSpPr>
            <a:spLocks noGrp="1"/>
          </p:cNvSpPr>
          <p:nvPr>
            <p:ph type="dt" sz="half" idx="10"/>
          </p:nvPr>
        </p:nvSpPr>
        <p:spPr/>
        <p:txBody>
          <a:bodyPr/>
          <a:lstStyle/>
          <a:p>
            <a:fld id="{B24421BE-5450-4794-A716-E4416BC9E995}"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34637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eaLnBrk="1" hangingPunct="1"/>
            <a:r>
              <a:rPr lang="zh-CN" altLang="en-US" dirty="0">
                <a:effectLst/>
              </a:rPr>
              <a:t>面向对象方法学</a:t>
            </a:r>
          </a:p>
        </p:txBody>
      </p:sp>
      <p:sp>
        <p:nvSpPr>
          <p:cNvPr id="18435" name="Rectangle 3"/>
          <p:cNvSpPr>
            <a:spLocks noGrp="1" noChangeArrowheads="1"/>
          </p:cNvSpPr>
          <p:nvPr>
            <p:ph idx="1"/>
          </p:nvPr>
        </p:nvSpPr>
        <p:spPr>
          <a:xfrm>
            <a:off x="771181" y="925167"/>
            <a:ext cx="8009262" cy="3806854"/>
          </a:xfrm>
        </p:spPr>
        <p:txBody>
          <a:bodyPr>
            <a:noAutofit/>
          </a:bodyPr>
          <a:lstStyle/>
          <a:p>
            <a:pPr marL="342900" indent="-342900">
              <a:lnSpc>
                <a:spcPct val="100000"/>
              </a:lnSpc>
              <a:spcBef>
                <a:spcPts val="600"/>
              </a:spcBef>
            </a:pPr>
            <a:r>
              <a:rPr lang="zh-CN" altLang="en-US" sz="2400" dirty="0">
                <a:solidFill>
                  <a:srgbClr val="FF0000"/>
                </a:solidFill>
              </a:rPr>
              <a:t>面向对象的方法学可以用下列方程来概括：</a:t>
            </a:r>
          </a:p>
          <a:p>
            <a:pPr marL="720000" lvl="2" indent="0">
              <a:lnSpc>
                <a:spcPct val="100000"/>
              </a:lnSpc>
              <a:spcBef>
                <a:spcPts val="600"/>
              </a:spcBef>
              <a:buNone/>
            </a:pPr>
            <a:r>
              <a:rPr lang="en-US" altLang="zh-CN" dirty="0">
                <a:solidFill>
                  <a:srgbClr val="FF0000"/>
                </a:solidFill>
                <a:effectLst/>
              </a:rPr>
              <a:t>OO=objects</a:t>
            </a:r>
          </a:p>
          <a:p>
            <a:pPr marL="720000" lvl="2" indent="0">
              <a:lnSpc>
                <a:spcPct val="100000"/>
              </a:lnSpc>
              <a:spcBef>
                <a:spcPts val="600"/>
              </a:spcBef>
              <a:buNone/>
            </a:pPr>
            <a:r>
              <a:rPr lang="en-US" altLang="zh-CN" dirty="0">
                <a:solidFill>
                  <a:srgbClr val="FF0000"/>
                </a:solidFill>
                <a:effectLst/>
              </a:rPr>
              <a:t>		+classes</a:t>
            </a:r>
          </a:p>
          <a:p>
            <a:pPr marL="720000" lvl="2" indent="0">
              <a:lnSpc>
                <a:spcPct val="100000"/>
              </a:lnSpc>
              <a:spcBef>
                <a:spcPts val="600"/>
              </a:spcBef>
              <a:buNone/>
            </a:pPr>
            <a:r>
              <a:rPr lang="en-US" altLang="zh-CN" dirty="0">
                <a:solidFill>
                  <a:srgbClr val="FF0000"/>
                </a:solidFill>
                <a:effectLst/>
              </a:rPr>
              <a:t>		+inheritance</a:t>
            </a:r>
          </a:p>
          <a:p>
            <a:pPr marL="720000" lvl="2" indent="0">
              <a:lnSpc>
                <a:spcPct val="100000"/>
              </a:lnSpc>
              <a:spcBef>
                <a:spcPts val="600"/>
              </a:spcBef>
              <a:buNone/>
            </a:pPr>
            <a:r>
              <a:rPr lang="en-US" altLang="zh-CN" dirty="0">
                <a:solidFill>
                  <a:srgbClr val="FF0000"/>
                </a:solidFill>
                <a:effectLst/>
              </a:rPr>
              <a:t>		+communication with messages</a:t>
            </a:r>
          </a:p>
          <a:p>
            <a:pPr marL="342900" indent="-342900">
              <a:lnSpc>
                <a:spcPct val="100000"/>
              </a:lnSpc>
              <a:spcBef>
                <a:spcPts val="600"/>
              </a:spcBef>
            </a:pPr>
            <a:r>
              <a:rPr lang="zh-CN" altLang="en-US" sz="2400" dirty="0"/>
              <a:t>面向对象就是既使用对象又使用类和继承等机制，而且对象之间仅能通过传递消息实现彼此通信。</a:t>
            </a:r>
          </a:p>
          <a:p>
            <a:pPr marL="342900" indent="-342900">
              <a:lnSpc>
                <a:spcPct val="100000"/>
              </a:lnSpc>
              <a:spcBef>
                <a:spcPts val="600"/>
              </a:spcBef>
            </a:pPr>
            <a:r>
              <a:rPr lang="zh-CN" altLang="en-US" sz="2400" dirty="0"/>
              <a:t>也可以说，只有同时使用对象、类、继承和消息的方法，才是真正面向对象的方法。</a:t>
            </a:r>
          </a:p>
        </p:txBody>
      </p:sp>
      <p:sp>
        <p:nvSpPr>
          <p:cNvPr id="2" name="日期占位符 1"/>
          <p:cNvSpPr>
            <a:spLocks noGrp="1"/>
          </p:cNvSpPr>
          <p:nvPr>
            <p:ph type="dt" sz="half" idx="10"/>
          </p:nvPr>
        </p:nvSpPr>
        <p:spPr/>
        <p:txBody>
          <a:bodyPr/>
          <a:lstStyle/>
          <a:p>
            <a:fld id="{953AE9AB-8B2A-477D-B033-4B6881654EC1}"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AEC086C4-BB49-4EC5-803C-DF6C099D78ED}" type="slidenum">
              <a:rPr lang="ko-KR" altLang="en-US" smtClean="0"/>
              <a:pPr/>
              <a:t>19</a:t>
            </a:fld>
            <a:endParaRPr lang="en-US" altLang="ko-KR"/>
          </a:p>
        </p:txBody>
      </p:sp>
    </p:spTree>
    <p:extLst>
      <p:ext uri="{BB962C8B-B14F-4D97-AF65-F5344CB8AC3E}">
        <p14:creationId xmlns:p14="http://schemas.microsoft.com/office/powerpoint/2010/main" val="95033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anim calcmode="lin" valueType="num">
                                      <p:cBhvr additive="base">
                                        <p:cTn id="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clrChange>
              <a:clrFrom>
                <a:srgbClr val="F6F6F6"/>
              </a:clrFrom>
              <a:clrTo>
                <a:srgbClr val="F6F6F6">
                  <a:alpha val="0"/>
                </a:srgbClr>
              </a:clrTo>
            </a:clrChange>
          </a:blip>
          <a:stretch>
            <a:fillRect/>
          </a:stretch>
        </p:blipFill>
        <p:spPr>
          <a:xfrm>
            <a:off x="5846257" y="1599929"/>
            <a:ext cx="3098189" cy="3253099"/>
          </a:xfrm>
          <a:prstGeom prst="rect">
            <a:avLst/>
          </a:prstGeom>
          <a:noFill/>
          <a:ln>
            <a:noFill/>
          </a:ln>
        </p:spPr>
      </p:pic>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2" y="1017271"/>
            <a:ext cx="3525180" cy="3520440"/>
          </a:xfrm>
        </p:spPr>
        <p:txBody>
          <a:bodyPr>
            <a:normAutofit/>
          </a:bodyPr>
          <a:lstStyle/>
          <a:p>
            <a:r>
              <a:rPr lang="zh-CN" altLang="en-US" dirty="0"/>
              <a:t>第</a:t>
            </a:r>
            <a:r>
              <a:rPr lang="en-US" altLang="zh-CN" dirty="0"/>
              <a:t>3</a:t>
            </a:r>
            <a:r>
              <a:rPr lang="zh-CN" altLang="en-US" dirty="0"/>
              <a:t>章 需求分析</a:t>
            </a:r>
          </a:p>
          <a:p>
            <a:pPr lvl="1"/>
            <a:r>
              <a:rPr lang="zh-CN" altLang="en-US" dirty="0"/>
              <a:t>系统用例建模</a:t>
            </a:r>
            <a:endParaRPr lang="en-US" altLang="zh-CN" dirty="0"/>
          </a:p>
          <a:p>
            <a:pPr lvl="1"/>
            <a:r>
              <a:rPr lang="zh-CN" altLang="en-US" dirty="0"/>
              <a:t>用例描述</a:t>
            </a:r>
          </a:p>
          <a:p>
            <a:r>
              <a:rPr lang="zh-CN" altLang="en-US" dirty="0"/>
              <a:t>实验：</a:t>
            </a:r>
            <a:endParaRPr lang="en-US" altLang="zh-CN" dirty="0"/>
          </a:p>
          <a:p>
            <a:pPr lvl="1"/>
            <a:r>
              <a:rPr lang="zh-CN" altLang="en-US" dirty="0"/>
              <a:t>绘制系统用例图</a:t>
            </a:r>
            <a:endParaRPr lang="en-US" altLang="zh-CN" dirty="0"/>
          </a:p>
          <a:p>
            <a:pPr lvl="1"/>
            <a:r>
              <a:rPr lang="zh-CN" altLang="en-US" dirty="0"/>
              <a:t>编写用例描述</a:t>
            </a:r>
          </a:p>
        </p:txBody>
      </p:sp>
      <p:sp>
        <p:nvSpPr>
          <p:cNvPr id="4" name="日期占位符 3"/>
          <p:cNvSpPr>
            <a:spLocks noGrp="1"/>
          </p:cNvSpPr>
          <p:nvPr>
            <p:ph type="dt" sz="half" idx="10"/>
          </p:nvPr>
        </p:nvSpPr>
        <p:spPr/>
        <p:txBody>
          <a:bodyPr/>
          <a:lstStyle/>
          <a:p>
            <a:fld id="{AFD876D2-F8DB-4A37-8B7D-BD371F12C7B0}"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p:txBody>
          <a:bodyPr>
            <a:normAutofit/>
          </a:bodyPr>
          <a:lstStyle/>
          <a:p>
            <a:r>
              <a:rPr lang="zh-CN" altLang="en-US" dirty="0"/>
              <a:t>面向对象方法学的要点</a:t>
            </a:r>
          </a:p>
        </p:txBody>
      </p:sp>
      <p:pic>
        <p:nvPicPr>
          <p:cNvPr id="7171" name="Picture 4" descr="OO Space View"/>
          <p:cNvPicPr>
            <a:picLocks noGrp="1" noChangeAspect="1" noChangeArrowheads="1"/>
          </p:cNvPicPr>
          <p:nvPr>
            <p:ph idx="1"/>
          </p:nvPr>
        </p:nvPicPr>
        <p:blipFill>
          <a:blip r:embed="rId3" cstate="print"/>
          <a:stretch>
            <a:fillRect/>
          </a:stretch>
        </p:blipFill>
        <p:spPr>
          <a:xfrm>
            <a:off x="2173185" y="1045029"/>
            <a:ext cx="5276103" cy="3396732"/>
          </a:xfrm>
          <a:noFill/>
        </p:spPr>
      </p:pic>
      <p:sp>
        <p:nvSpPr>
          <p:cNvPr id="3" name="灯片编号占位符 2"/>
          <p:cNvSpPr>
            <a:spLocks noGrp="1"/>
          </p:cNvSpPr>
          <p:nvPr>
            <p:ph type="sldNum" sz="quarter" idx="12"/>
          </p:nvPr>
        </p:nvSpPr>
        <p:spPr/>
        <p:txBody>
          <a:bodyPr/>
          <a:lstStyle/>
          <a:p>
            <a:fld id="{AEC086C4-BB49-4EC5-803C-DF6C099D78ED}" type="slidenum">
              <a:rPr lang="ko-KR" altLang="en-US" smtClean="0"/>
              <a:pPr/>
              <a:t>20</a:t>
            </a:fld>
            <a:endParaRPr lang="en-US" altLang="ko-KR"/>
          </a:p>
        </p:txBody>
      </p:sp>
      <p:sp>
        <p:nvSpPr>
          <p:cNvPr id="2" name="日期占位符 1"/>
          <p:cNvSpPr>
            <a:spLocks noGrp="1"/>
          </p:cNvSpPr>
          <p:nvPr>
            <p:ph type="dt" sz="half" idx="10"/>
          </p:nvPr>
        </p:nvSpPr>
        <p:spPr/>
        <p:txBody>
          <a:bodyPr/>
          <a:lstStyle/>
          <a:p>
            <a:fld id="{C21F0490-C878-4763-A4E7-B0CBB85C75A8}"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05489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mn-ea"/>
              </a:rPr>
              <a:t>面向对象方法具有下述要点</a:t>
            </a:r>
            <a:endParaRPr lang="zh-CN" altLang="en-US" dirty="0"/>
          </a:p>
        </p:txBody>
      </p:sp>
      <p:sp>
        <p:nvSpPr>
          <p:cNvPr id="3" name="内容占位符 2"/>
          <p:cNvSpPr>
            <a:spLocks noGrp="1"/>
          </p:cNvSpPr>
          <p:nvPr>
            <p:ph idx="1"/>
          </p:nvPr>
        </p:nvSpPr>
        <p:spPr>
          <a:xfrm>
            <a:off x="768097" y="925167"/>
            <a:ext cx="7832833" cy="3723951"/>
          </a:xfrm>
        </p:spPr>
        <p:txBody>
          <a:bodyPr>
            <a:normAutofit fontScale="77500" lnSpcReduction="20000"/>
          </a:bodyPr>
          <a:lstStyle/>
          <a:p>
            <a:pPr marL="514350" indent="-514350">
              <a:lnSpc>
                <a:spcPts val="2900"/>
              </a:lnSpc>
              <a:buFont typeface="+mj-lt"/>
              <a:buAutoNum type="arabicPeriod"/>
              <a:defRPr/>
            </a:pPr>
            <a:r>
              <a:rPr lang="zh-CN" altLang="zh-CN" dirty="0">
                <a:latin typeface="+mn-ea"/>
              </a:rPr>
              <a:t>面向对象的软件系统是由对象组成的，软件中的任何元素都是对象，复杂的软件对象由比较简单的对象组合而成。</a:t>
            </a:r>
            <a:endParaRPr lang="en-US" altLang="zh-CN" dirty="0">
              <a:latin typeface="+mn-ea"/>
            </a:endParaRPr>
          </a:p>
          <a:p>
            <a:pPr marL="514350" indent="-514350">
              <a:lnSpc>
                <a:spcPts val="2900"/>
              </a:lnSpc>
              <a:buFont typeface="+mj-lt"/>
              <a:buAutoNum type="arabicPeriod"/>
              <a:defRPr/>
            </a:pPr>
            <a:r>
              <a:rPr lang="zh-CN" altLang="zh-CN" dirty="0">
                <a:latin typeface="+mn-ea"/>
              </a:rPr>
              <a:t>把所有对象都划分成各种对象类</a:t>
            </a:r>
            <a:r>
              <a:rPr lang="en-US" altLang="zh-CN" dirty="0">
                <a:latin typeface="+mn-ea"/>
              </a:rPr>
              <a:t>(</a:t>
            </a:r>
            <a:r>
              <a:rPr lang="zh-CN" altLang="zh-CN" dirty="0">
                <a:latin typeface="+mn-ea"/>
              </a:rPr>
              <a:t>简称为类</a:t>
            </a:r>
            <a:r>
              <a:rPr lang="en-US" altLang="zh-CN" dirty="0">
                <a:latin typeface="+mn-ea"/>
              </a:rPr>
              <a:t>class)</a:t>
            </a:r>
            <a:r>
              <a:rPr lang="zh-CN" altLang="zh-CN" dirty="0">
                <a:latin typeface="+mn-ea"/>
              </a:rPr>
              <a:t>，每个对象类都定义了一组数据和一组方法。数据用于表示对象的静态属性，是对象的状态信息。</a:t>
            </a:r>
            <a:endParaRPr lang="en-US" altLang="zh-CN" dirty="0">
              <a:latin typeface="+mn-ea"/>
            </a:endParaRPr>
          </a:p>
          <a:p>
            <a:pPr marL="514350" indent="-514350">
              <a:lnSpc>
                <a:spcPts val="2900"/>
              </a:lnSpc>
              <a:buFont typeface="+mj-lt"/>
              <a:buAutoNum type="arabicPeriod"/>
              <a:defRPr/>
            </a:pPr>
            <a:r>
              <a:rPr lang="zh-CN" altLang="zh-CN" dirty="0">
                <a:latin typeface="+mn-ea"/>
              </a:rPr>
              <a:t>按照子类</a:t>
            </a:r>
            <a:r>
              <a:rPr lang="en-US" altLang="zh-CN" dirty="0">
                <a:latin typeface="+mn-ea"/>
              </a:rPr>
              <a:t>(</a:t>
            </a:r>
            <a:r>
              <a:rPr lang="zh-CN" altLang="zh-CN" dirty="0">
                <a:latin typeface="+mn-ea"/>
              </a:rPr>
              <a:t>或称为派生类</a:t>
            </a:r>
            <a:r>
              <a:rPr lang="en-US" altLang="zh-CN" dirty="0">
                <a:latin typeface="+mn-ea"/>
              </a:rPr>
              <a:t>)</a:t>
            </a:r>
            <a:r>
              <a:rPr lang="zh-CN" altLang="zh-CN" dirty="0">
                <a:latin typeface="+mn-ea"/>
              </a:rPr>
              <a:t>与父类</a:t>
            </a:r>
            <a:r>
              <a:rPr lang="en-US" altLang="zh-CN" dirty="0">
                <a:latin typeface="+mn-ea"/>
              </a:rPr>
              <a:t>(</a:t>
            </a:r>
            <a:r>
              <a:rPr lang="zh-CN" altLang="zh-CN" dirty="0">
                <a:latin typeface="+mn-ea"/>
              </a:rPr>
              <a:t>或称为基类</a:t>
            </a:r>
            <a:r>
              <a:rPr lang="en-US" altLang="zh-CN" dirty="0">
                <a:latin typeface="+mn-ea"/>
              </a:rPr>
              <a:t>)</a:t>
            </a:r>
            <a:r>
              <a:rPr lang="zh-CN" altLang="zh-CN" dirty="0">
                <a:latin typeface="+mn-ea"/>
              </a:rPr>
              <a:t>的关系，把若干个对象类组成一个层次结构的系统</a:t>
            </a:r>
            <a:r>
              <a:rPr lang="en-US" altLang="zh-CN" dirty="0">
                <a:latin typeface="+mn-ea"/>
              </a:rPr>
              <a:t>(</a:t>
            </a:r>
            <a:r>
              <a:rPr lang="zh-CN" altLang="zh-CN" dirty="0">
                <a:latin typeface="+mn-ea"/>
              </a:rPr>
              <a:t>也称为类等级</a:t>
            </a:r>
            <a:r>
              <a:rPr lang="en-US" altLang="zh-CN" dirty="0">
                <a:latin typeface="+mn-ea"/>
              </a:rPr>
              <a:t>)</a:t>
            </a:r>
            <a:r>
              <a:rPr lang="zh-CN" altLang="zh-CN" dirty="0">
                <a:latin typeface="+mn-ea"/>
              </a:rPr>
              <a:t>。</a:t>
            </a:r>
            <a:endParaRPr lang="en-US" altLang="zh-CN" dirty="0">
              <a:latin typeface="+mn-ea"/>
            </a:endParaRPr>
          </a:p>
          <a:p>
            <a:pPr marL="514350" indent="-514350">
              <a:lnSpc>
                <a:spcPts val="2900"/>
              </a:lnSpc>
              <a:buFont typeface="+mj-lt"/>
              <a:buAutoNum type="arabicPeriod"/>
              <a:defRPr/>
            </a:pPr>
            <a:r>
              <a:rPr lang="zh-CN" altLang="zh-CN" dirty="0">
                <a:latin typeface="+mn-ea"/>
              </a:rPr>
              <a:t>对象彼此之间仅能通过传递消息互相联系。</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fld id="{EB7957BD-2D48-44C5-87CD-63892DDA8DB7}"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21</a:t>
            </a:fld>
            <a:endParaRPr lang="zh-CN" altLang="en-US"/>
          </a:p>
        </p:txBody>
      </p:sp>
    </p:spTree>
    <p:extLst>
      <p:ext uri="{BB962C8B-B14F-4D97-AF65-F5344CB8AC3E}">
        <p14:creationId xmlns:p14="http://schemas.microsoft.com/office/powerpoint/2010/main" val="68801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面向对象方法的主要优点 </a:t>
            </a:r>
          </a:p>
        </p:txBody>
      </p:sp>
      <p:sp>
        <p:nvSpPr>
          <p:cNvPr id="59395" name="Rectangle 3"/>
          <p:cNvSpPr>
            <a:spLocks noGrp="1" noChangeArrowheads="1"/>
          </p:cNvSpPr>
          <p:nvPr>
            <p:ph idx="1"/>
          </p:nvPr>
        </p:nvSpPr>
        <p:spPr>
          <a:xfrm>
            <a:off x="768097" y="1145753"/>
            <a:ext cx="7832833" cy="3586267"/>
          </a:xfrm>
        </p:spPr>
        <p:txBody>
          <a:bodyPr>
            <a:normAutofit/>
          </a:bodyPr>
          <a:lstStyle/>
          <a:p>
            <a:pPr marL="525780" indent="-457200">
              <a:lnSpc>
                <a:spcPct val="120000"/>
              </a:lnSpc>
            </a:pPr>
            <a:r>
              <a:rPr lang="zh-CN" altLang="en-US" dirty="0">
                <a:latin typeface="+mn-ea"/>
              </a:rPr>
              <a:t>符合人们通常的思维方式 </a:t>
            </a:r>
          </a:p>
          <a:p>
            <a:pPr marL="525780" indent="-457200">
              <a:lnSpc>
                <a:spcPct val="120000"/>
              </a:lnSpc>
            </a:pPr>
            <a:r>
              <a:rPr lang="zh-CN" altLang="en-US" dirty="0">
                <a:latin typeface="+mn-ea"/>
              </a:rPr>
              <a:t>高度连续性 </a:t>
            </a:r>
          </a:p>
          <a:p>
            <a:pPr marL="525780" indent="-457200">
              <a:lnSpc>
                <a:spcPct val="120000"/>
              </a:lnSpc>
            </a:pPr>
            <a:r>
              <a:rPr lang="zh-CN" altLang="en-US" dirty="0">
                <a:latin typeface="+mn-ea"/>
              </a:rPr>
              <a:t>重用性好 </a:t>
            </a:r>
          </a:p>
          <a:p>
            <a:pPr marL="525780" indent="-457200">
              <a:lnSpc>
                <a:spcPct val="120000"/>
              </a:lnSpc>
            </a:pPr>
            <a:r>
              <a:rPr lang="zh-CN" altLang="en-US" dirty="0">
                <a:latin typeface="+mn-ea"/>
              </a:rPr>
              <a:t>可维护性好 </a:t>
            </a:r>
          </a:p>
          <a:p>
            <a:pPr marL="411480" indent="-342900">
              <a:lnSpc>
                <a:spcPct val="120000"/>
              </a:lnSpc>
            </a:pPr>
            <a:endParaRPr lang="en-US" altLang="zh-CN" sz="2400" dirty="0">
              <a:latin typeface="+mn-ea"/>
            </a:endParaRPr>
          </a:p>
        </p:txBody>
      </p:sp>
      <p:sp>
        <p:nvSpPr>
          <p:cNvPr id="4" name="日期占位符 3"/>
          <p:cNvSpPr>
            <a:spLocks noGrp="1"/>
          </p:cNvSpPr>
          <p:nvPr>
            <p:ph type="dt" sz="half" idx="10"/>
          </p:nvPr>
        </p:nvSpPr>
        <p:spPr/>
        <p:txBody>
          <a:bodyPr/>
          <a:lstStyle/>
          <a:p>
            <a:fld id="{D814098E-4D0B-4194-A090-E538AC8001FB}"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pPr>
              <a:defRPr/>
            </a:pPr>
            <a:fld id="{13120D83-4AF1-4832-924E-9716955468D8}" type="slidenum">
              <a:rPr lang="zh-CN" altLang="en-US" smtClean="0"/>
              <a:pPr>
                <a:defRPr/>
              </a:pPr>
              <a:t>22</a:t>
            </a:fld>
            <a:endParaRPr lang="en-US" altLang="zh-CN"/>
          </a:p>
        </p:txBody>
      </p:sp>
      <p:pic>
        <p:nvPicPr>
          <p:cNvPr id="59396" name="Picture 5" descr="j0412200"/>
          <p:cNvPicPr>
            <a:picLocks noChangeAspect="1" noChangeArrowheads="1"/>
          </p:cNvPicPr>
          <p:nvPr/>
        </p:nvPicPr>
        <p:blipFill>
          <a:blip r:embed="rId3" cstate="print"/>
          <a:srcRect/>
          <a:stretch>
            <a:fillRect/>
          </a:stretch>
        </p:blipFill>
        <p:spPr bwMode="auto">
          <a:xfrm>
            <a:off x="6493812" y="2651259"/>
            <a:ext cx="1564481" cy="1295400"/>
          </a:xfrm>
          <a:prstGeom prst="rect">
            <a:avLst/>
          </a:prstGeom>
          <a:noFill/>
          <a:ln w="9525">
            <a:noFill/>
            <a:miter lim="800000"/>
            <a:headEnd/>
            <a:tailEnd/>
          </a:ln>
        </p:spPr>
      </p:pic>
    </p:spTree>
    <p:extLst>
      <p:ext uri="{BB962C8B-B14F-4D97-AF65-F5344CB8AC3E}">
        <p14:creationId xmlns:p14="http://schemas.microsoft.com/office/powerpoint/2010/main" val="4814007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a:t>面向对象的概念</a:t>
            </a:r>
          </a:p>
        </p:txBody>
      </p:sp>
      <p:sp>
        <p:nvSpPr>
          <p:cNvPr id="93187" name="Rectangle 3"/>
          <p:cNvSpPr>
            <a:spLocks noGrp="1" noChangeArrowheads="1"/>
          </p:cNvSpPr>
          <p:nvPr>
            <p:ph type="body" idx="1"/>
          </p:nvPr>
        </p:nvSpPr>
        <p:spPr/>
        <p:txBody>
          <a:bodyPr/>
          <a:lstStyle/>
          <a:p>
            <a:r>
              <a:rPr lang="zh-CN" altLang="en-US" dirty="0"/>
              <a:t>面向对象的知识回顾</a:t>
            </a:r>
          </a:p>
          <a:p>
            <a:pPr lvl="1"/>
            <a:r>
              <a:rPr lang="zh-CN" altLang="en-US" dirty="0"/>
              <a:t>类和对象</a:t>
            </a:r>
            <a:endParaRPr lang="en-US" altLang="zh-CN" dirty="0"/>
          </a:p>
          <a:p>
            <a:pPr lvl="1"/>
            <a:r>
              <a:rPr lang="zh-CN" altLang="en-US" dirty="0"/>
              <a:t>属性和方法</a:t>
            </a:r>
          </a:p>
          <a:p>
            <a:pPr lvl="1"/>
            <a:r>
              <a:rPr lang="zh-CN" altLang="en-US" dirty="0"/>
              <a:t>抽象和封装</a:t>
            </a:r>
          </a:p>
          <a:p>
            <a:pPr lvl="1"/>
            <a:r>
              <a:rPr lang="zh-CN" altLang="en-US" dirty="0"/>
              <a:t>消息传递</a:t>
            </a:r>
          </a:p>
          <a:p>
            <a:pPr lvl="1"/>
            <a:r>
              <a:rPr lang="zh-CN" altLang="en-US" dirty="0"/>
              <a:t>继承和多态、重载</a:t>
            </a:r>
          </a:p>
        </p:txBody>
      </p:sp>
      <p:sp>
        <p:nvSpPr>
          <p:cNvPr id="3" name="日期占位符 2"/>
          <p:cNvSpPr>
            <a:spLocks noGrp="1"/>
          </p:cNvSpPr>
          <p:nvPr>
            <p:ph type="dt" sz="half" idx="10"/>
          </p:nvPr>
        </p:nvSpPr>
        <p:spPr/>
        <p:txBody>
          <a:bodyPr/>
          <a:lstStyle/>
          <a:p>
            <a:fld id="{0C743731-706B-4B79-B5D8-DE852DBC510A}" type="datetime1">
              <a:rPr lang="zh-CN" altLang="en-US" smtClean="0"/>
              <a:pPr/>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AEC086C4-BB49-4EC5-803C-DF6C099D78ED}" type="slidenum">
              <a:rPr lang="ko-KR" altLang="en-US" smtClean="0"/>
              <a:pPr/>
              <a:t>23</a:t>
            </a:fld>
            <a:endParaRPr lang="en-US" altLang="ko-KR"/>
          </a:p>
        </p:txBody>
      </p:sp>
      <p:pic>
        <p:nvPicPr>
          <p:cNvPr id="7"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9617" y="1448069"/>
            <a:ext cx="380682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7404" y="2948735"/>
            <a:ext cx="33845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5585552" y="171644"/>
            <a:ext cx="1177477" cy="1177477"/>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Circle</a:t>
            </a:r>
            <a:endParaRPr lang="zh-CN" altLang="en-US" dirty="0"/>
          </a:p>
        </p:txBody>
      </p:sp>
      <p:sp>
        <p:nvSpPr>
          <p:cNvPr id="6" name="椭圆 5"/>
          <p:cNvSpPr/>
          <p:nvPr/>
        </p:nvSpPr>
        <p:spPr>
          <a:xfrm>
            <a:off x="6943977" y="374632"/>
            <a:ext cx="746699" cy="74669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C1</a:t>
            </a:r>
            <a:endParaRPr lang="zh-CN" altLang="en-US" dirty="0"/>
          </a:p>
        </p:txBody>
      </p:sp>
      <p:sp>
        <p:nvSpPr>
          <p:cNvPr id="11" name="椭圆 10"/>
          <p:cNvSpPr/>
          <p:nvPr/>
        </p:nvSpPr>
        <p:spPr>
          <a:xfrm>
            <a:off x="7821700" y="374632"/>
            <a:ext cx="811986" cy="81198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C2</a:t>
            </a:r>
            <a:endParaRPr lang="zh-CN" altLang="en-US" dirty="0"/>
          </a:p>
        </p:txBody>
      </p:sp>
    </p:spTree>
    <p:extLst>
      <p:ext uri="{BB962C8B-B14F-4D97-AF65-F5344CB8AC3E}">
        <p14:creationId xmlns:p14="http://schemas.microsoft.com/office/powerpoint/2010/main" val="180580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面向对象分析</a:t>
            </a:r>
          </a:p>
        </p:txBody>
      </p:sp>
      <p:sp>
        <p:nvSpPr>
          <p:cNvPr id="3" name="内容占位符 2"/>
          <p:cNvSpPr>
            <a:spLocks noGrp="1"/>
          </p:cNvSpPr>
          <p:nvPr>
            <p:ph idx="1"/>
          </p:nvPr>
        </p:nvSpPr>
        <p:spPr>
          <a:xfrm>
            <a:off x="768097" y="980501"/>
            <a:ext cx="7832833" cy="3751520"/>
          </a:xfrm>
        </p:spPr>
        <p:txBody>
          <a:bodyPr>
            <a:normAutofit fontScale="77500" lnSpcReduction="20000"/>
          </a:bodyPr>
          <a:lstStyle/>
          <a:p>
            <a:pPr marL="457200" indent="-457200">
              <a:lnSpc>
                <a:spcPct val="120000"/>
              </a:lnSpc>
              <a:spcBef>
                <a:spcPts val="600"/>
              </a:spcBef>
              <a:defRPr/>
            </a:pPr>
            <a:r>
              <a:rPr lang="zh-CN" altLang="en-US" dirty="0">
                <a:latin typeface="Arial" charset="0"/>
              </a:rPr>
              <a:t>面向对象分析，就是抽取和整理用户需求并建立问题域精确模型的过程。</a:t>
            </a:r>
            <a:endParaRPr lang="en-US" altLang="zh-CN" dirty="0">
              <a:latin typeface="Arial" charset="0"/>
            </a:endParaRPr>
          </a:p>
          <a:p>
            <a:pPr marL="457200" indent="-457200">
              <a:lnSpc>
                <a:spcPct val="120000"/>
              </a:lnSpc>
              <a:spcBef>
                <a:spcPts val="600"/>
              </a:spcBef>
              <a:buSzPct val="70000"/>
              <a:defRPr/>
            </a:pPr>
            <a:r>
              <a:rPr lang="zh-CN" altLang="en-US" dirty="0">
                <a:latin typeface="Arial" charset="0"/>
              </a:rPr>
              <a:t>面向对象分析过程从分析陈述用户需求的文件开始。</a:t>
            </a:r>
            <a:endParaRPr lang="en-US" altLang="zh-CN" dirty="0">
              <a:latin typeface="Arial" charset="0"/>
            </a:endParaRPr>
          </a:p>
          <a:p>
            <a:pPr marL="457200" indent="-457200">
              <a:lnSpc>
                <a:spcPct val="120000"/>
              </a:lnSpc>
              <a:spcBef>
                <a:spcPts val="600"/>
              </a:spcBef>
              <a:buSzPct val="70000"/>
              <a:defRPr/>
            </a:pPr>
            <a:r>
              <a:rPr lang="zh-CN" altLang="en-US" dirty="0">
                <a:latin typeface="Arial" charset="0"/>
              </a:rPr>
              <a:t>接下来，系统分析员应该深入理解用户需求，抽象出目标系统的本质属性，并用模型准确地表示出来。</a:t>
            </a:r>
            <a:endParaRPr lang="en-US" altLang="zh-CN" dirty="0">
              <a:latin typeface="Arial" charset="0"/>
            </a:endParaRPr>
          </a:p>
          <a:p>
            <a:pPr marL="457200" indent="-457200">
              <a:lnSpc>
                <a:spcPct val="120000"/>
              </a:lnSpc>
              <a:spcBef>
                <a:spcPts val="600"/>
              </a:spcBef>
              <a:buSzPct val="70000"/>
              <a:defRPr/>
            </a:pPr>
            <a:r>
              <a:rPr lang="zh-CN" altLang="en-US" dirty="0">
                <a:latin typeface="Arial" charset="0"/>
              </a:rPr>
              <a:t>在面向对象建模的过程中，系统分析员必须认真向领域专家学习。</a:t>
            </a:r>
            <a:endParaRPr lang="en-US" altLang="zh-CN" dirty="0">
              <a:latin typeface="Arial" charset="0"/>
            </a:endParaRPr>
          </a:p>
          <a:p>
            <a:pPr marL="457200" indent="-457200">
              <a:lnSpc>
                <a:spcPct val="120000"/>
              </a:lnSpc>
              <a:spcBef>
                <a:spcPts val="600"/>
              </a:spcBef>
              <a:buSzPct val="70000"/>
              <a:defRPr/>
            </a:pPr>
            <a:r>
              <a:rPr lang="zh-CN" altLang="en-US" dirty="0">
                <a:latin typeface="Arial" charset="0"/>
              </a:rPr>
              <a:t>在面向对象建模的过程中，还应该仔细研究以前针对相同的或类似的问题域进行面向对象分析所得到的结果（可重用）。</a:t>
            </a:r>
            <a:endParaRPr lang="en-US" altLang="zh-CN" dirty="0">
              <a:latin typeface="Arial" charset="0"/>
            </a:endParaRPr>
          </a:p>
        </p:txBody>
      </p:sp>
      <p:sp>
        <p:nvSpPr>
          <p:cNvPr id="4" name="日期占位符 3"/>
          <p:cNvSpPr>
            <a:spLocks noGrp="1"/>
          </p:cNvSpPr>
          <p:nvPr>
            <p:ph type="dt" sz="half" idx="10"/>
          </p:nvPr>
        </p:nvSpPr>
        <p:spPr/>
        <p:txBody>
          <a:bodyPr/>
          <a:lstStyle/>
          <a:p>
            <a:fld id="{EB7957BD-2D48-44C5-87CD-63892DDA8DB7}"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24</a:t>
            </a:fld>
            <a:endParaRPr lang="zh-CN" altLang="en-US"/>
          </a:p>
        </p:txBody>
      </p:sp>
    </p:spTree>
    <p:extLst>
      <p:ext uri="{BB962C8B-B14F-4D97-AF65-F5344CB8AC3E}">
        <p14:creationId xmlns:p14="http://schemas.microsoft.com/office/powerpoint/2010/main" val="1916911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面向对象建模</a:t>
            </a:r>
          </a:p>
        </p:txBody>
      </p:sp>
      <p:sp>
        <p:nvSpPr>
          <p:cNvPr id="3" name="内容占位符 2"/>
          <p:cNvSpPr>
            <a:spLocks noGrp="1"/>
          </p:cNvSpPr>
          <p:nvPr>
            <p:ph idx="1"/>
          </p:nvPr>
        </p:nvSpPr>
        <p:spPr>
          <a:xfrm>
            <a:off x="900299" y="998261"/>
            <a:ext cx="8056413" cy="3685419"/>
          </a:xfrm>
        </p:spPr>
        <p:txBody>
          <a:bodyPr>
            <a:normAutofit/>
          </a:bodyPr>
          <a:lstStyle/>
          <a:p>
            <a:pPr marL="342900" indent="-342900"/>
            <a:r>
              <a:rPr lang="zh-CN" altLang="zh-CN" sz="2400" dirty="0"/>
              <a:t>用面向对象方法开发软件，通常需要建立</a:t>
            </a:r>
            <a:r>
              <a:rPr lang="en-US" altLang="zh-CN" sz="2400" dirty="0"/>
              <a:t>3</a:t>
            </a:r>
            <a:r>
              <a:rPr lang="zh-CN" altLang="zh-CN" sz="2400" dirty="0"/>
              <a:t>种模型</a:t>
            </a:r>
            <a:r>
              <a:rPr lang="zh-CN" altLang="en-US" sz="2400" dirty="0"/>
              <a:t>：</a:t>
            </a:r>
            <a:endParaRPr lang="en-US" altLang="zh-CN" sz="2400" dirty="0"/>
          </a:p>
          <a:p>
            <a:pPr lvl="1"/>
            <a:r>
              <a:rPr lang="zh-CN" altLang="zh-CN" dirty="0"/>
              <a:t>描述系统功能的</a:t>
            </a:r>
            <a:r>
              <a:rPr lang="zh-CN" altLang="zh-CN" b="1" dirty="0">
                <a:solidFill>
                  <a:srgbClr val="FF0000"/>
                </a:solidFill>
              </a:rPr>
              <a:t>功能模型</a:t>
            </a:r>
            <a:endParaRPr lang="en-US" altLang="zh-CN" dirty="0">
              <a:solidFill>
                <a:srgbClr val="FF0000"/>
              </a:solidFill>
            </a:endParaRPr>
          </a:p>
          <a:p>
            <a:pPr lvl="1"/>
            <a:r>
              <a:rPr lang="zh-CN" altLang="zh-CN" dirty="0"/>
              <a:t>描述系统数据结构的</a:t>
            </a:r>
            <a:r>
              <a:rPr lang="zh-CN" altLang="zh-CN" b="1" dirty="0">
                <a:solidFill>
                  <a:srgbClr val="FF0000"/>
                </a:solidFill>
              </a:rPr>
              <a:t>对象模型</a:t>
            </a:r>
            <a:endParaRPr lang="en-US" altLang="zh-CN" dirty="0">
              <a:solidFill>
                <a:srgbClr val="FF0000"/>
              </a:solidFill>
            </a:endParaRPr>
          </a:p>
          <a:p>
            <a:pPr lvl="1"/>
            <a:r>
              <a:rPr lang="zh-CN" altLang="zh-CN" dirty="0"/>
              <a:t>描述系统控制结构的</a:t>
            </a:r>
            <a:r>
              <a:rPr lang="zh-CN" altLang="zh-CN" b="1" dirty="0">
                <a:solidFill>
                  <a:srgbClr val="FF0000"/>
                </a:solidFill>
              </a:rPr>
              <a:t>动态模型</a:t>
            </a:r>
            <a:endParaRPr lang="en-US" altLang="zh-CN" dirty="0">
              <a:solidFill>
                <a:srgbClr val="FF0000"/>
              </a:solidFill>
            </a:endParaRPr>
          </a:p>
          <a:p>
            <a:pPr marL="342900" indent="-342900"/>
            <a:r>
              <a:rPr lang="zh-CN" altLang="zh-CN" sz="2400" dirty="0">
                <a:latin typeface="+mn-ea"/>
              </a:rPr>
              <a:t>一个典型的软件系统使用数据结构</a:t>
            </a:r>
            <a:r>
              <a:rPr lang="en-US" altLang="zh-CN" sz="2400" dirty="0">
                <a:latin typeface="+mn-ea"/>
              </a:rPr>
              <a:t>(</a:t>
            </a:r>
            <a:r>
              <a:rPr lang="zh-CN" altLang="zh-CN" sz="2400" dirty="0">
                <a:latin typeface="+mn-ea"/>
              </a:rPr>
              <a:t>对象模型</a:t>
            </a:r>
            <a:r>
              <a:rPr lang="en-US" altLang="zh-CN" sz="2400" dirty="0">
                <a:latin typeface="+mn-ea"/>
              </a:rPr>
              <a:t>)</a:t>
            </a:r>
            <a:r>
              <a:rPr lang="zh-CN" altLang="zh-CN" sz="2400" dirty="0">
                <a:latin typeface="+mn-ea"/>
              </a:rPr>
              <a:t>，执行操作</a:t>
            </a:r>
            <a:r>
              <a:rPr lang="en-US" altLang="zh-CN" sz="2400" dirty="0">
                <a:latin typeface="+mn-ea"/>
              </a:rPr>
              <a:t>(</a:t>
            </a:r>
            <a:r>
              <a:rPr lang="zh-CN" altLang="zh-CN" sz="2400" dirty="0">
                <a:latin typeface="+mn-ea"/>
              </a:rPr>
              <a:t>动态模型</a:t>
            </a:r>
            <a:r>
              <a:rPr lang="en-US" altLang="zh-CN" sz="2400" dirty="0">
                <a:latin typeface="+mn-ea"/>
              </a:rPr>
              <a:t>)</a:t>
            </a:r>
            <a:r>
              <a:rPr lang="zh-CN" altLang="zh-CN" sz="2400" dirty="0">
                <a:latin typeface="+mn-ea"/>
              </a:rPr>
              <a:t>，并且完成数据值的变化</a:t>
            </a:r>
            <a:r>
              <a:rPr lang="en-US" altLang="zh-CN" sz="2400" dirty="0">
                <a:latin typeface="+mn-ea"/>
              </a:rPr>
              <a:t>(</a:t>
            </a:r>
            <a:r>
              <a:rPr lang="zh-CN" altLang="zh-CN" sz="2400" dirty="0">
                <a:latin typeface="+mn-ea"/>
              </a:rPr>
              <a:t>功能模型</a:t>
            </a:r>
            <a:r>
              <a:rPr lang="en-US" altLang="zh-CN" sz="2400" dirty="0">
                <a:latin typeface="+mn-ea"/>
              </a:rPr>
              <a:t>)</a:t>
            </a:r>
            <a:r>
              <a:rPr lang="zh-CN" altLang="zh-CN" sz="2400" dirty="0">
                <a:latin typeface="+mn-ea"/>
              </a:rPr>
              <a:t>。</a:t>
            </a:r>
            <a:endParaRPr lang="en-US" altLang="zh-CN" sz="2400" dirty="0">
              <a:latin typeface="+mn-ea"/>
            </a:endParaRPr>
          </a:p>
          <a:p>
            <a:pPr marL="342900" indent="-342900"/>
            <a:endParaRPr lang="zh-CN" altLang="en-US" sz="2400" dirty="0"/>
          </a:p>
        </p:txBody>
      </p:sp>
      <p:sp>
        <p:nvSpPr>
          <p:cNvPr id="4" name="日期占位符 3"/>
          <p:cNvSpPr>
            <a:spLocks noGrp="1"/>
          </p:cNvSpPr>
          <p:nvPr>
            <p:ph type="dt" sz="half" idx="10"/>
          </p:nvPr>
        </p:nvSpPr>
        <p:spPr/>
        <p:txBody>
          <a:bodyPr/>
          <a:lstStyle/>
          <a:p>
            <a:fld id="{EB7957BD-2D48-44C5-87CD-63892DDA8DB7}"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25</a:t>
            </a:fld>
            <a:endParaRPr lang="zh-CN" altLang="en-US"/>
          </a:p>
        </p:txBody>
      </p:sp>
    </p:spTree>
    <p:extLst>
      <p:ext uri="{BB962C8B-B14F-4D97-AF65-F5344CB8AC3E}">
        <p14:creationId xmlns:p14="http://schemas.microsoft.com/office/powerpoint/2010/main" val="114311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UML</a:t>
            </a:r>
            <a:r>
              <a:rPr lang="zh-CN" altLang="en-US" dirty="0"/>
              <a:t>统一方法</a:t>
            </a:r>
            <a:r>
              <a:rPr lang="en-US" altLang="zh-CN" dirty="0"/>
              <a:t>OOA</a:t>
            </a:r>
            <a:endParaRPr lang="zh-CN" altLang="en-US" dirty="0"/>
          </a:p>
        </p:txBody>
      </p:sp>
      <p:sp>
        <p:nvSpPr>
          <p:cNvPr id="3" name="内容占位符 2"/>
          <p:cNvSpPr>
            <a:spLocks noGrp="1"/>
          </p:cNvSpPr>
          <p:nvPr>
            <p:ph idx="1"/>
          </p:nvPr>
        </p:nvSpPr>
        <p:spPr>
          <a:xfrm>
            <a:off x="886850" y="877441"/>
            <a:ext cx="7832833" cy="654251"/>
          </a:xfrm>
        </p:spPr>
        <p:txBody>
          <a:bodyPr>
            <a:normAutofit/>
          </a:bodyPr>
          <a:lstStyle/>
          <a:p>
            <a:pPr algn="l"/>
            <a:r>
              <a:rPr lang="zh-CN" altLang="en-US" sz="2400" dirty="0"/>
              <a:t>角色</a:t>
            </a:r>
            <a:r>
              <a:rPr lang="en-US" altLang="zh-CN" sz="2400" dirty="0"/>
              <a:t>+</a:t>
            </a:r>
            <a:r>
              <a:rPr lang="zh-CN" altLang="en-US" sz="2400" dirty="0"/>
              <a:t>用例（</a:t>
            </a:r>
            <a:r>
              <a:rPr lang="en-US" altLang="zh-CN" sz="2400" dirty="0" err="1"/>
              <a:t>Actor+Use</a:t>
            </a:r>
            <a:r>
              <a:rPr lang="en-US" altLang="zh-CN" sz="2400" dirty="0"/>
              <a:t> Case</a:t>
            </a:r>
            <a:r>
              <a:rPr lang="zh-CN" altLang="en-US" sz="2400" dirty="0"/>
              <a:t>）为驱动的建模方法。</a:t>
            </a:r>
            <a:endParaRPr lang="zh-CN" altLang="en-US" sz="2400" b="1" dirty="0"/>
          </a:p>
        </p:txBody>
      </p:sp>
      <p:sp>
        <p:nvSpPr>
          <p:cNvPr id="4" name="日期占位符 3"/>
          <p:cNvSpPr>
            <a:spLocks noGrp="1"/>
          </p:cNvSpPr>
          <p:nvPr>
            <p:ph type="dt" sz="half" idx="10"/>
          </p:nvPr>
        </p:nvSpPr>
        <p:spPr/>
        <p:txBody>
          <a:bodyPr/>
          <a:lstStyle/>
          <a:p>
            <a:fld id="{EB7957BD-2D48-44C5-87CD-63892DDA8DB7}"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26</a:t>
            </a:fld>
            <a:endParaRPr lang="zh-CN" altLang="en-US"/>
          </a:p>
        </p:txBody>
      </p:sp>
      <p:grpSp>
        <p:nvGrpSpPr>
          <p:cNvPr id="26" name="组合 25"/>
          <p:cNvGrpSpPr/>
          <p:nvPr/>
        </p:nvGrpSpPr>
        <p:grpSpPr>
          <a:xfrm>
            <a:off x="768096" y="1347786"/>
            <a:ext cx="6480175" cy="3384550"/>
            <a:chOff x="2124075" y="2708275"/>
            <a:chExt cx="6480175" cy="3384550"/>
          </a:xfrm>
        </p:grpSpPr>
        <p:sp>
          <p:nvSpPr>
            <p:cNvPr id="8" name="AutoShape 27"/>
            <p:cNvSpPr>
              <a:spLocks noChangeAspect="1" noChangeArrowheads="1"/>
            </p:cNvSpPr>
            <p:nvPr/>
          </p:nvSpPr>
          <p:spPr bwMode="auto">
            <a:xfrm>
              <a:off x="2124075" y="2708275"/>
              <a:ext cx="64801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latin typeface="+mj-ea"/>
                <a:ea typeface="+mj-ea"/>
              </a:endParaRPr>
            </a:p>
          </p:txBody>
        </p:sp>
        <p:sp>
          <p:nvSpPr>
            <p:cNvPr id="9" name="Text Box 29"/>
            <p:cNvSpPr txBox="1">
              <a:spLocks noChangeArrowheads="1"/>
            </p:cNvSpPr>
            <p:nvPr/>
          </p:nvSpPr>
          <p:spPr bwMode="auto">
            <a:xfrm>
              <a:off x="2252663" y="5589588"/>
              <a:ext cx="3040062" cy="4222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mj-ea"/>
                  <a:ea typeface="+mj-ea"/>
                </a:rPr>
                <a:t>⑤ 建立业务流程模型。</a:t>
              </a:r>
            </a:p>
            <a:p>
              <a:pPr algn="l" eaLnBrk="1" hangingPunct="1"/>
              <a:endParaRPr lang="zh-CN" altLang="en-US" dirty="0">
                <a:latin typeface="+mj-ea"/>
                <a:ea typeface="+mj-ea"/>
              </a:endParaRPr>
            </a:p>
          </p:txBody>
        </p:sp>
        <p:sp>
          <p:nvSpPr>
            <p:cNvPr id="10" name="Text Box 30"/>
            <p:cNvSpPr txBox="1">
              <a:spLocks noChangeArrowheads="1"/>
            </p:cNvSpPr>
            <p:nvPr/>
          </p:nvSpPr>
          <p:spPr bwMode="auto">
            <a:xfrm>
              <a:off x="2225675" y="4868863"/>
              <a:ext cx="3138488" cy="4238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mj-ea"/>
                  <a:ea typeface="+mj-ea"/>
                </a:rPr>
                <a:t>④ 定义类的结构和层次；</a:t>
              </a:r>
            </a:p>
            <a:p>
              <a:pPr algn="l" eaLnBrk="1" hangingPunct="1"/>
              <a:endParaRPr lang="zh-CN" altLang="en-US" dirty="0">
                <a:latin typeface="+mj-ea"/>
                <a:ea typeface="+mj-ea"/>
              </a:endParaRPr>
            </a:p>
          </p:txBody>
        </p:sp>
        <p:sp>
          <p:nvSpPr>
            <p:cNvPr id="11" name="Text Box 31"/>
            <p:cNvSpPr txBox="1">
              <a:spLocks noChangeArrowheads="1"/>
            </p:cNvSpPr>
            <p:nvPr/>
          </p:nvSpPr>
          <p:spPr bwMode="auto">
            <a:xfrm>
              <a:off x="2222500" y="4189413"/>
              <a:ext cx="4654550" cy="4222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6000"/>
                </a:lnSpc>
              </a:pPr>
              <a:r>
                <a:rPr lang="zh-CN" altLang="en-US">
                  <a:latin typeface="+mj-ea"/>
                  <a:ea typeface="+mj-ea"/>
                </a:rPr>
                <a:t>③从用例图中找类；为类封装属性和操作；</a:t>
              </a:r>
            </a:p>
          </p:txBody>
        </p:sp>
        <p:sp>
          <p:nvSpPr>
            <p:cNvPr id="12" name="Text Box 32"/>
            <p:cNvSpPr txBox="1">
              <a:spLocks noChangeArrowheads="1"/>
            </p:cNvSpPr>
            <p:nvPr/>
          </p:nvSpPr>
          <p:spPr bwMode="auto">
            <a:xfrm>
              <a:off x="2195513" y="3554413"/>
              <a:ext cx="3960812" cy="4222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mj-ea"/>
                  <a:ea typeface="+mj-ea"/>
                </a:rPr>
                <a:t>② 识别角色和用例，画</a:t>
              </a:r>
              <a:r>
                <a:rPr lang="en-US" altLang="zh-CN" dirty="0" err="1">
                  <a:latin typeface="+mj-ea"/>
                  <a:ea typeface="+mj-ea"/>
                </a:rPr>
                <a:t>UseCase</a:t>
              </a:r>
              <a:r>
                <a:rPr lang="zh-CN" altLang="en-US" dirty="0">
                  <a:latin typeface="+mj-ea"/>
                  <a:ea typeface="+mj-ea"/>
                </a:rPr>
                <a:t>；</a:t>
              </a:r>
            </a:p>
            <a:p>
              <a:pPr algn="l" eaLnBrk="1" hangingPunct="1"/>
              <a:endParaRPr lang="zh-CN" altLang="en-US" dirty="0">
                <a:latin typeface="+mj-ea"/>
                <a:ea typeface="+mj-ea"/>
              </a:endParaRPr>
            </a:p>
          </p:txBody>
        </p:sp>
        <p:sp>
          <p:nvSpPr>
            <p:cNvPr id="13" name="Text Box 33"/>
            <p:cNvSpPr txBox="1">
              <a:spLocks noChangeArrowheads="1"/>
            </p:cNvSpPr>
            <p:nvPr/>
          </p:nvSpPr>
          <p:spPr bwMode="auto">
            <a:xfrm>
              <a:off x="2222500" y="2919413"/>
              <a:ext cx="3933825" cy="4238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96000"/>
                </a:lnSpc>
                <a:buFont typeface="宋体" panose="02010600030101010101" pitchFamily="2" charset="-122"/>
                <a:buNone/>
              </a:pPr>
              <a:r>
                <a:rPr lang="zh-CN" altLang="en-US" dirty="0">
                  <a:latin typeface="+mj-ea"/>
                  <a:ea typeface="+mj-ea"/>
                </a:rPr>
                <a:t>① 获取和描述系统的用户需求；</a:t>
              </a:r>
            </a:p>
          </p:txBody>
        </p:sp>
        <p:graphicFrame>
          <p:nvGraphicFramePr>
            <p:cNvPr id="14" name="Object 34"/>
            <p:cNvGraphicFramePr>
              <a:graphicFrameLocks noChangeAspect="1"/>
            </p:cNvGraphicFramePr>
            <p:nvPr>
              <p:extLst>
                <p:ext uri="{D42A27DB-BD31-4B8C-83A1-F6EECF244321}">
                  <p14:modId xmlns:p14="http://schemas.microsoft.com/office/powerpoint/2010/main" val="204964760"/>
                </p:ext>
              </p:extLst>
            </p:nvPr>
          </p:nvGraphicFramePr>
          <p:xfrm>
            <a:off x="7161213" y="3360738"/>
            <a:ext cx="1058862" cy="590550"/>
          </p:xfrm>
          <a:graphic>
            <a:graphicData uri="http://schemas.openxmlformats.org/presentationml/2006/ole">
              <mc:AlternateContent xmlns:mc="http://schemas.openxmlformats.org/markup-compatibility/2006">
                <mc:Choice xmlns:v="urn:schemas-microsoft-com:vml" Requires="v">
                  <p:oleObj spid="_x0000_s1106" name="Visio" r:id="rId3" imgW="2464560" imgH="1078560" progId="Visio.Drawing.11">
                    <p:embed/>
                  </p:oleObj>
                </mc:Choice>
                <mc:Fallback>
                  <p:oleObj name="Visio" r:id="rId3" imgW="2464560" imgH="1078560" progId="Visio.Drawing.11">
                    <p:embed/>
                    <p:pic>
                      <p:nvPicPr>
                        <p:cNvPr id="6146"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213" y="3360738"/>
                          <a:ext cx="1058862" cy="5905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35"/>
            <p:cNvGraphicFramePr>
              <a:graphicFrameLocks noChangeAspect="1"/>
            </p:cNvGraphicFramePr>
            <p:nvPr>
              <p:extLst>
                <p:ext uri="{D42A27DB-BD31-4B8C-83A1-F6EECF244321}">
                  <p14:modId xmlns:p14="http://schemas.microsoft.com/office/powerpoint/2010/main" val="1043226545"/>
                </p:ext>
              </p:extLst>
            </p:nvPr>
          </p:nvGraphicFramePr>
          <p:xfrm>
            <a:off x="7100888" y="4189413"/>
            <a:ext cx="1503362" cy="398462"/>
          </p:xfrm>
          <a:graphic>
            <a:graphicData uri="http://schemas.openxmlformats.org/presentationml/2006/ole">
              <mc:AlternateContent xmlns:mc="http://schemas.openxmlformats.org/markup-compatibility/2006">
                <mc:Choice xmlns:v="urn:schemas-microsoft-com:vml" Requires="v">
                  <p:oleObj spid="_x0000_s1107" name="Visio" r:id="rId5" imgW="2276640" imgH="599760" progId="Visio.Drawing.11">
                    <p:embed/>
                  </p:oleObj>
                </mc:Choice>
                <mc:Fallback>
                  <p:oleObj name="Visio" r:id="rId5" imgW="2276640" imgH="599760" progId="Visio.Drawing.11">
                    <p:embed/>
                    <p:pic>
                      <p:nvPicPr>
                        <p:cNvPr id="6147"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888" y="4189413"/>
                          <a:ext cx="1503362" cy="39846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6"/>
            <p:cNvGraphicFramePr>
              <a:graphicFrameLocks noChangeAspect="1"/>
            </p:cNvGraphicFramePr>
            <p:nvPr>
              <p:extLst>
                <p:ext uri="{D42A27DB-BD31-4B8C-83A1-F6EECF244321}">
                  <p14:modId xmlns:p14="http://schemas.microsoft.com/office/powerpoint/2010/main" val="449055889"/>
                </p:ext>
              </p:extLst>
            </p:nvPr>
          </p:nvGraphicFramePr>
          <p:xfrm>
            <a:off x="7204075" y="4745038"/>
            <a:ext cx="1295400" cy="712787"/>
          </p:xfrm>
          <a:graphic>
            <a:graphicData uri="http://schemas.openxmlformats.org/presentationml/2006/ole">
              <mc:AlternateContent xmlns:mc="http://schemas.openxmlformats.org/markup-compatibility/2006">
                <mc:Choice xmlns:v="urn:schemas-microsoft-com:vml" Requires="v">
                  <p:oleObj spid="_x0000_s1108" name="Visio" r:id="rId7" imgW="2521440" imgH="1081440" progId="Visio.Drawing.11">
                    <p:embed/>
                  </p:oleObj>
                </mc:Choice>
                <mc:Fallback>
                  <p:oleObj name="Visio" r:id="rId7" imgW="2521440" imgH="1081440" progId="Visio.Drawing.11">
                    <p:embed/>
                    <p:pic>
                      <p:nvPicPr>
                        <p:cNvPr id="6148"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4075" y="4745038"/>
                          <a:ext cx="1295400" cy="71278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37"/>
            <p:cNvGrpSpPr>
              <a:grpSpLocks/>
            </p:cNvGrpSpPr>
            <p:nvPr/>
          </p:nvGrpSpPr>
          <p:grpSpPr bwMode="auto">
            <a:xfrm>
              <a:off x="7218363" y="2708275"/>
              <a:ext cx="1003300" cy="531813"/>
              <a:chOff x="3152" y="1162"/>
              <a:chExt cx="772" cy="408"/>
            </a:xfrm>
          </p:grpSpPr>
          <p:graphicFrame>
            <p:nvGraphicFramePr>
              <p:cNvPr id="18" name="Object 38"/>
              <p:cNvGraphicFramePr>
                <a:graphicFrameLocks noChangeAspect="1"/>
              </p:cNvGraphicFramePr>
              <p:nvPr/>
            </p:nvGraphicFramePr>
            <p:xfrm>
              <a:off x="3152" y="1162"/>
              <a:ext cx="772" cy="408"/>
            </p:xfrm>
            <a:graphic>
              <a:graphicData uri="http://schemas.openxmlformats.org/presentationml/2006/ole">
                <mc:AlternateContent xmlns:mc="http://schemas.openxmlformats.org/markup-compatibility/2006">
                  <mc:Choice xmlns:v="urn:schemas-microsoft-com:vml" Requires="v">
                    <p:oleObj spid="_x0000_s1109" name="Visio" r:id="rId9" imgW="715320" imgH="488520" progId="Visio.Drawing.11">
                      <p:embed/>
                    </p:oleObj>
                  </mc:Choice>
                  <mc:Fallback>
                    <p:oleObj name="Visio" r:id="rId9" imgW="715320" imgH="488520" progId="Visio.Drawing.11">
                      <p:embed/>
                      <p:pic>
                        <p:nvPicPr>
                          <p:cNvPr id="615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2" y="1162"/>
                            <a:ext cx="772" cy="40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AutoShape 39"/>
              <p:cNvSpPr>
                <a:spLocks noChangeArrowheads="1"/>
              </p:cNvSpPr>
              <p:nvPr/>
            </p:nvSpPr>
            <p:spPr bwMode="auto">
              <a:xfrm>
                <a:off x="3243" y="1207"/>
                <a:ext cx="408" cy="272"/>
              </a:xfrm>
              <a:prstGeom prst="flowChartMultidocument">
                <a:avLst/>
              </a:prstGeom>
              <a:solidFill>
                <a:srgbClr val="BBE0E3"/>
              </a:solidFill>
              <a:ln w="9525">
                <a:solidFill>
                  <a:srgbClr val="000000"/>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j-ea"/>
                  <a:ea typeface="+mj-ea"/>
                </a:endParaRPr>
              </a:p>
            </p:txBody>
          </p:sp>
        </p:grpSp>
        <p:graphicFrame>
          <p:nvGraphicFramePr>
            <p:cNvPr id="20" name="Object 40"/>
            <p:cNvGraphicFramePr>
              <a:graphicFrameLocks noChangeAspect="1"/>
            </p:cNvGraphicFramePr>
            <p:nvPr>
              <p:extLst>
                <p:ext uri="{D42A27DB-BD31-4B8C-83A1-F6EECF244321}">
                  <p14:modId xmlns:p14="http://schemas.microsoft.com/office/powerpoint/2010/main" val="1819265586"/>
                </p:ext>
              </p:extLst>
            </p:nvPr>
          </p:nvGraphicFramePr>
          <p:xfrm>
            <a:off x="7027863" y="5668963"/>
            <a:ext cx="1295400" cy="296862"/>
          </p:xfrm>
          <a:graphic>
            <a:graphicData uri="http://schemas.openxmlformats.org/presentationml/2006/ole">
              <mc:AlternateContent xmlns:mc="http://schemas.openxmlformats.org/markup-compatibility/2006">
                <mc:Choice xmlns:v="urn:schemas-microsoft-com:vml" Requires="v">
                  <p:oleObj spid="_x0000_s1110" name="Visio" r:id="rId11" imgW="1942560" imgH="361440" progId="Visio.Drawing.11">
                    <p:embed/>
                  </p:oleObj>
                </mc:Choice>
                <mc:Fallback>
                  <p:oleObj name="Visio" r:id="rId11" imgW="1942560" imgH="361440" progId="Visio.Drawing.11">
                    <p:embed/>
                    <p:pic>
                      <p:nvPicPr>
                        <p:cNvPr id="6149"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7863" y="5668963"/>
                          <a:ext cx="1295400" cy="29686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Line 41"/>
            <p:cNvSpPr>
              <a:spLocks noChangeShapeType="1"/>
            </p:cNvSpPr>
            <p:nvPr/>
          </p:nvSpPr>
          <p:spPr bwMode="auto">
            <a:xfrm>
              <a:off x="2124075" y="3343275"/>
              <a:ext cx="6178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latin typeface="+mj-ea"/>
                <a:ea typeface="+mj-ea"/>
              </a:endParaRPr>
            </a:p>
          </p:txBody>
        </p:sp>
        <p:sp>
          <p:nvSpPr>
            <p:cNvPr id="22" name="Line 42"/>
            <p:cNvSpPr>
              <a:spLocks noChangeShapeType="1"/>
            </p:cNvSpPr>
            <p:nvPr/>
          </p:nvSpPr>
          <p:spPr bwMode="auto">
            <a:xfrm>
              <a:off x="2124075" y="3976688"/>
              <a:ext cx="61785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latin typeface="+mj-ea"/>
                <a:ea typeface="+mj-ea"/>
              </a:endParaRPr>
            </a:p>
          </p:txBody>
        </p:sp>
        <p:sp>
          <p:nvSpPr>
            <p:cNvPr id="23" name="Line 43"/>
            <p:cNvSpPr>
              <a:spLocks noChangeShapeType="1"/>
            </p:cNvSpPr>
            <p:nvPr/>
          </p:nvSpPr>
          <p:spPr bwMode="auto">
            <a:xfrm>
              <a:off x="2124075" y="4611688"/>
              <a:ext cx="6276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latin typeface="+mj-ea"/>
                <a:ea typeface="+mj-ea"/>
              </a:endParaRPr>
            </a:p>
          </p:txBody>
        </p:sp>
        <p:sp>
          <p:nvSpPr>
            <p:cNvPr id="24" name="Line 44"/>
            <p:cNvSpPr>
              <a:spLocks noChangeShapeType="1"/>
            </p:cNvSpPr>
            <p:nvPr/>
          </p:nvSpPr>
          <p:spPr bwMode="auto">
            <a:xfrm>
              <a:off x="2124075" y="5456238"/>
              <a:ext cx="62769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latin typeface="+mj-ea"/>
                <a:ea typeface="+mj-ea"/>
              </a:endParaRPr>
            </a:p>
          </p:txBody>
        </p:sp>
      </p:grpSp>
      <p:sp>
        <p:nvSpPr>
          <p:cNvPr id="7" name="文本框 6"/>
          <p:cNvSpPr txBox="1"/>
          <p:nvPr/>
        </p:nvSpPr>
        <p:spPr>
          <a:xfrm>
            <a:off x="7429979" y="2110858"/>
            <a:ext cx="1107996" cy="369332"/>
          </a:xfrm>
          <a:prstGeom prst="rect">
            <a:avLst/>
          </a:prstGeom>
          <a:noFill/>
        </p:spPr>
        <p:txBody>
          <a:bodyPr wrap="none" rtlCol="0">
            <a:spAutoFit/>
          </a:bodyPr>
          <a:lstStyle/>
          <a:p>
            <a:r>
              <a:rPr lang="zh-CN" altLang="en-US" dirty="0">
                <a:latin typeface="+mj-ea"/>
                <a:ea typeface="+mj-ea"/>
              </a:rPr>
              <a:t>功能模型</a:t>
            </a:r>
          </a:p>
        </p:txBody>
      </p:sp>
      <p:sp>
        <p:nvSpPr>
          <p:cNvPr id="27" name="文本框 26"/>
          <p:cNvSpPr txBox="1"/>
          <p:nvPr/>
        </p:nvSpPr>
        <p:spPr>
          <a:xfrm>
            <a:off x="7429979" y="3293048"/>
            <a:ext cx="1107996" cy="369332"/>
          </a:xfrm>
          <a:prstGeom prst="rect">
            <a:avLst/>
          </a:prstGeom>
          <a:noFill/>
        </p:spPr>
        <p:txBody>
          <a:bodyPr wrap="none" rtlCol="0">
            <a:spAutoFit/>
          </a:bodyPr>
          <a:lstStyle/>
          <a:p>
            <a:r>
              <a:rPr lang="zh-CN" altLang="en-US" dirty="0">
                <a:latin typeface="+mj-ea"/>
                <a:ea typeface="+mj-ea"/>
              </a:rPr>
              <a:t>对象模型</a:t>
            </a:r>
          </a:p>
        </p:txBody>
      </p:sp>
      <p:sp>
        <p:nvSpPr>
          <p:cNvPr id="28" name="文本框 27"/>
          <p:cNvSpPr txBox="1"/>
          <p:nvPr/>
        </p:nvSpPr>
        <p:spPr>
          <a:xfrm>
            <a:off x="7429979" y="4123808"/>
            <a:ext cx="1107996" cy="369332"/>
          </a:xfrm>
          <a:prstGeom prst="rect">
            <a:avLst/>
          </a:prstGeom>
          <a:noFill/>
        </p:spPr>
        <p:txBody>
          <a:bodyPr wrap="none" rtlCol="0">
            <a:spAutoFit/>
          </a:bodyPr>
          <a:lstStyle/>
          <a:p>
            <a:r>
              <a:rPr lang="zh-CN" altLang="en-US" dirty="0">
                <a:latin typeface="+mj-ea"/>
                <a:ea typeface="+mj-ea"/>
              </a:rPr>
              <a:t>动态模型</a:t>
            </a:r>
          </a:p>
        </p:txBody>
      </p:sp>
      <p:sp>
        <p:nvSpPr>
          <p:cNvPr id="25" name="右大括号 24"/>
          <p:cNvSpPr/>
          <p:nvPr/>
        </p:nvSpPr>
        <p:spPr>
          <a:xfrm>
            <a:off x="7193186" y="3028155"/>
            <a:ext cx="236793" cy="904081"/>
          </a:xfrm>
          <a:prstGeom prst="rightBrace">
            <a:avLst>
              <a:gd name="adj1" fmla="val 35848"/>
              <a:gd name="adj2" fmla="val 487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2232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3876" y="2451460"/>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9" name="文本"/>
          <p:cNvSpPr txBox="1"/>
          <p:nvPr/>
        </p:nvSpPr>
        <p:spPr>
          <a:xfrm>
            <a:off x="4453181" y="3099288"/>
            <a:ext cx="4372689" cy="553998"/>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2000" dirty="0">
                <a:solidFill>
                  <a:schemeClr val="bg1"/>
                </a:solidFill>
                <a:latin typeface="+mj-ea"/>
                <a:ea typeface="+mj-ea"/>
              </a:rPr>
              <a:t>交付的工作产品：系统流程活动图</a:t>
            </a:r>
          </a:p>
        </p:txBody>
      </p:sp>
      <p:sp>
        <p:nvSpPr>
          <p:cNvPr id="10" name="文本"/>
          <p:cNvSpPr/>
          <p:nvPr/>
        </p:nvSpPr>
        <p:spPr>
          <a:xfrm>
            <a:off x="4237950" y="2776089"/>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3</a:t>
            </a:r>
            <a:r>
              <a:rPr lang="zh-CN" altLang="en-US" sz="2000" b="1" spc="169" dirty="0">
                <a:solidFill>
                  <a:schemeClr val="bg1"/>
                </a:solidFill>
                <a:latin typeface="+mj-ea"/>
                <a:ea typeface="+mj-ea"/>
                <a:sym typeface="+mn-ea"/>
              </a:rPr>
              <a:t>：完成系统流程建模</a:t>
            </a:r>
          </a:p>
        </p:txBody>
      </p:sp>
      <p:sp>
        <p:nvSpPr>
          <p:cNvPr id="4" name="日期占位符 3"/>
          <p:cNvSpPr>
            <a:spLocks noGrp="1"/>
          </p:cNvSpPr>
          <p:nvPr>
            <p:ph type="dt" sz="half" idx="10"/>
          </p:nvPr>
        </p:nvSpPr>
        <p:spPr/>
        <p:txBody>
          <a:bodyPr/>
          <a:lstStyle/>
          <a:p>
            <a:fld id="{932F606B-08E2-4A75-BC54-5D0BFF2E3F3B}" type="datetime1">
              <a:rPr lang="zh-CN" altLang="en-US" smtClean="0"/>
              <a:t>2022/4/13</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30056020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Rot="1" noChangeArrowheads="1"/>
          </p:cNvSpPr>
          <p:nvPr>
            <p:ph idx="1"/>
          </p:nvPr>
        </p:nvSpPr>
        <p:spPr>
          <a:xfrm>
            <a:off x="1891772" y="1800224"/>
            <a:ext cx="5841332" cy="2705245"/>
          </a:xfrm>
        </p:spPr>
        <p:txBody>
          <a:bodyPr>
            <a:normAutofit/>
          </a:bodyPr>
          <a:lstStyle/>
          <a:p>
            <a:pPr marL="342900" indent="-342900">
              <a:spcBef>
                <a:spcPts val="1350"/>
              </a:spcBef>
              <a:buFont typeface="+mj-lt"/>
              <a:buAutoNum type="arabicPeriod"/>
            </a:pPr>
            <a:r>
              <a:rPr lang="zh-CN" altLang="en-US" sz="2400" dirty="0"/>
              <a:t>什么是活动图</a:t>
            </a:r>
          </a:p>
          <a:p>
            <a:pPr marL="342900" indent="-342900">
              <a:spcBef>
                <a:spcPts val="1350"/>
              </a:spcBef>
              <a:buFont typeface="+mj-lt"/>
              <a:buAutoNum type="arabicPeriod"/>
            </a:pPr>
            <a:r>
              <a:rPr lang="zh-CN" altLang="en-US" sz="2400" dirty="0"/>
              <a:t>活动图的用途</a:t>
            </a:r>
            <a:endParaRPr lang="en-US" altLang="zh-CN" sz="2400" dirty="0"/>
          </a:p>
          <a:p>
            <a:pPr marL="342900" indent="-342900">
              <a:spcBef>
                <a:spcPts val="1350"/>
              </a:spcBef>
              <a:buFont typeface="+mj-lt"/>
              <a:buAutoNum type="arabicPeriod"/>
            </a:pPr>
            <a:r>
              <a:rPr lang="zh-CN" altLang="en-US" sz="2400" dirty="0"/>
              <a:t>活动图的组成元素</a:t>
            </a:r>
          </a:p>
          <a:p>
            <a:pPr marL="342900" indent="-342900">
              <a:spcBef>
                <a:spcPts val="1350"/>
              </a:spcBef>
              <a:buFont typeface="+mj-lt"/>
              <a:buAutoNum type="arabicPeriod"/>
            </a:pPr>
            <a:r>
              <a:rPr lang="zh-CN" altLang="en-US" sz="2400" dirty="0"/>
              <a:t>活动图的建模技术</a:t>
            </a:r>
          </a:p>
        </p:txBody>
      </p:sp>
      <p:sp>
        <p:nvSpPr>
          <p:cNvPr id="103426" name="Rectangle 2"/>
          <p:cNvSpPr>
            <a:spLocks noGrp="1" noRot="1" noChangeArrowheads="1"/>
          </p:cNvSpPr>
          <p:nvPr>
            <p:ph type="title"/>
          </p:nvPr>
        </p:nvSpPr>
        <p:spPr/>
        <p:txBody>
          <a:bodyPr>
            <a:normAutofit/>
          </a:bodyPr>
          <a:lstStyle/>
          <a:p>
            <a:r>
              <a:rPr lang="zh-CN" altLang="en-US" dirty="0"/>
              <a:t>活动图（</a:t>
            </a:r>
            <a:r>
              <a:rPr lang="en-US" altLang="zh-CN" cap="none" dirty="0"/>
              <a:t>Activity Diagram</a:t>
            </a:r>
            <a:r>
              <a:rPr lang="zh-CN" altLang="en-US" dirty="0"/>
              <a:t>）</a:t>
            </a:r>
          </a:p>
        </p:txBody>
      </p:sp>
      <p:sp>
        <p:nvSpPr>
          <p:cNvPr id="4" name="矩形 3"/>
          <p:cNvSpPr/>
          <p:nvPr/>
        </p:nvSpPr>
        <p:spPr>
          <a:xfrm>
            <a:off x="919595" y="1083736"/>
            <a:ext cx="1500732" cy="461665"/>
          </a:xfrm>
          <a:prstGeom prst="rect">
            <a:avLst/>
          </a:prstGeom>
        </p:spPr>
        <p:txBody>
          <a:bodyPr wrap="none">
            <a:spAutoFit/>
          </a:bodyPr>
          <a:lstStyle/>
          <a:p>
            <a:r>
              <a:rPr lang="zh-CN" altLang="en-US" sz="2400" b="1" dirty="0">
                <a:latin typeface="+mj-ea"/>
                <a:ea typeface="+mj-ea"/>
              </a:rPr>
              <a:t>知识点：</a:t>
            </a:r>
            <a:r>
              <a:rPr lang="en-US" altLang="zh-CN" sz="2400" b="1" dirty="0">
                <a:latin typeface="+mj-ea"/>
                <a:ea typeface="+mj-ea"/>
              </a:rPr>
              <a:t> </a:t>
            </a:r>
            <a:endParaRPr lang="zh-CN" altLang="en-US" sz="2400" b="1" dirty="0">
              <a:latin typeface="+mj-ea"/>
              <a:ea typeface="+mj-ea"/>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2" name="日期占位符 1"/>
          <p:cNvSpPr>
            <a:spLocks noGrp="1"/>
          </p:cNvSpPr>
          <p:nvPr>
            <p:ph type="dt" sz="half" idx="10"/>
          </p:nvPr>
        </p:nvSpPr>
        <p:spPr/>
        <p:txBody>
          <a:bodyPr/>
          <a:lstStyle/>
          <a:p>
            <a:fld id="{C89800F7-1EA5-407A-BD0C-1D9C9F47792D}"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33090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什么是活动图</a:t>
            </a:r>
          </a:p>
        </p:txBody>
      </p:sp>
      <p:sp>
        <p:nvSpPr>
          <p:cNvPr id="2" name="文本占位符 1"/>
          <p:cNvSpPr>
            <a:spLocks noGrp="1"/>
          </p:cNvSpPr>
          <p:nvPr>
            <p:ph idx="1"/>
          </p:nvPr>
        </p:nvSpPr>
        <p:spPr/>
        <p:txBody>
          <a:bodyPr>
            <a:normAutofit lnSpcReduction="10000"/>
          </a:bodyPr>
          <a:lstStyle/>
          <a:p>
            <a:pPr marL="457200" indent="-457200">
              <a:lnSpc>
                <a:spcPct val="140000"/>
              </a:lnSpc>
            </a:pPr>
            <a:r>
              <a:rPr lang="zh-CN" altLang="zh-CN" sz="2600" dirty="0"/>
              <a:t>是UML中描述系统</a:t>
            </a:r>
            <a:r>
              <a:rPr lang="zh-CN" altLang="zh-CN" sz="2600" dirty="0">
                <a:solidFill>
                  <a:srgbClr val="FF0000"/>
                </a:solidFill>
              </a:rPr>
              <a:t>动态行为</a:t>
            </a:r>
            <a:r>
              <a:rPr lang="zh-CN" altLang="zh-CN" sz="2600" dirty="0"/>
              <a:t>的图之一，</a:t>
            </a:r>
            <a:r>
              <a:rPr lang="zh-CN" altLang="en-US" sz="2600" dirty="0"/>
              <a:t>是描述系统或业务的一序列活动构成的</a:t>
            </a:r>
            <a:r>
              <a:rPr lang="zh-CN" altLang="en-US" sz="2600" dirty="0">
                <a:solidFill>
                  <a:srgbClr val="FF0000"/>
                </a:solidFill>
              </a:rPr>
              <a:t>控制流</a:t>
            </a:r>
            <a:r>
              <a:rPr lang="zh-CN" altLang="en-US" sz="2600" dirty="0"/>
              <a:t>。它描述了系统从一种活动转换到另一种活动的整个过程，在本质上是一种流程图。</a:t>
            </a:r>
            <a:endParaRPr lang="en-US" altLang="zh-CN" sz="1800" dirty="0"/>
          </a:p>
          <a:p>
            <a:pPr marL="457200" indent="-457200">
              <a:lnSpc>
                <a:spcPct val="140000"/>
              </a:lnSpc>
            </a:pPr>
            <a:r>
              <a:rPr lang="zh-CN" altLang="en-US" sz="2600" dirty="0"/>
              <a:t>按照活动图表示的信息不同，将活动图分为：简单活动图、标识泳道的活动图、标识对象流的活动图、复合活动图。</a:t>
            </a:r>
            <a:endParaRPr lang="zh-CN" altLang="en-US" sz="17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5" name="日期占位符 4"/>
          <p:cNvSpPr>
            <a:spLocks noGrp="1"/>
          </p:cNvSpPr>
          <p:nvPr>
            <p:ph type="dt" sz="half" idx="10"/>
          </p:nvPr>
        </p:nvSpPr>
        <p:spPr/>
        <p:txBody>
          <a:bodyPr/>
          <a:lstStyle/>
          <a:p>
            <a:fld id="{93FFC1D7-B8C7-4A09-A32A-61009EBB4C92}"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71276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a:latin typeface="+mj-ea"/>
                <a:ea typeface="+mj-ea"/>
              </a:rPr>
              <a:t>第</a:t>
            </a:r>
            <a:r>
              <a:rPr lang="en-US" altLang="zh-CN" dirty="0">
                <a:latin typeface="+mj-ea"/>
                <a:ea typeface="+mj-ea"/>
              </a:rPr>
              <a:t>9</a:t>
            </a:r>
            <a:r>
              <a:rPr lang="zh-CN" altLang="en-US" dirty="0">
                <a:latin typeface="+mj-ea"/>
                <a:ea typeface="+mj-ea"/>
              </a:rPr>
              <a:t>章 面向对象方法学引论</a:t>
            </a:r>
            <a:endParaRPr lang="en-US" altLang="zh-CN" dirty="0">
              <a:latin typeface="+mj-ea"/>
              <a:ea typeface="+mj-ea"/>
            </a:endParaRPr>
          </a:p>
          <a:p>
            <a:pPr marL="1108620" lvl="1" indent="-457200">
              <a:lnSpc>
                <a:spcPct val="120000"/>
              </a:lnSpc>
            </a:pPr>
            <a:r>
              <a:rPr lang="zh-CN" altLang="en-US" dirty="0"/>
              <a:t>面向对象的概念</a:t>
            </a:r>
            <a:endParaRPr lang="en-US" altLang="zh-CN" dirty="0"/>
          </a:p>
          <a:p>
            <a:pPr marL="1108620" lvl="1" indent="-457200">
              <a:lnSpc>
                <a:spcPct val="120000"/>
              </a:lnSpc>
            </a:pPr>
            <a:r>
              <a:rPr lang="zh-CN" altLang="en-US" dirty="0"/>
              <a:t>面向对象分析</a:t>
            </a:r>
            <a:endParaRPr lang="en-US" altLang="zh-CN" dirty="0"/>
          </a:p>
          <a:p>
            <a:pPr marL="457200" indent="-457200">
              <a:lnSpc>
                <a:spcPct val="120000"/>
              </a:lnSpc>
            </a:pPr>
            <a:r>
              <a:rPr lang="zh-CN" altLang="en-US" dirty="0">
                <a:solidFill>
                  <a:schemeClr val="tx2">
                    <a:lumMod val="90000"/>
                    <a:lumOff val="10000"/>
                  </a:schemeClr>
                </a:solidFill>
                <a:latin typeface="+mj-ea"/>
                <a:ea typeface="+mj-ea"/>
              </a:rPr>
              <a:t>第</a:t>
            </a:r>
            <a:r>
              <a:rPr lang="en-US" altLang="zh-CN" dirty="0">
                <a:solidFill>
                  <a:schemeClr val="tx2">
                    <a:lumMod val="90000"/>
                    <a:lumOff val="10000"/>
                  </a:schemeClr>
                </a:solidFill>
                <a:latin typeface="+mj-ea"/>
                <a:ea typeface="+mj-ea"/>
              </a:rPr>
              <a:t>3</a:t>
            </a:r>
            <a:r>
              <a:rPr lang="zh-CN" altLang="en-US" dirty="0">
                <a:solidFill>
                  <a:schemeClr val="tx2">
                    <a:lumMod val="90000"/>
                    <a:lumOff val="10000"/>
                  </a:schemeClr>
                </a:solidFill>
                <a:latin typeface="+mj-ea"/>
                <a:ea typeface="+mj-ea"/>
              </a:rPr>
              <a:t>章</a:t>
            </a:r>
            <a:r>
              <a:rPr lang="en-US" altLang="zh-CN" dirty="0">
                <a:solidFill>
                  <a:schemeClr val="tx2">
                    <a:lumMod val="90000"/>
                    <a:lumOff val="10000"/>
                  </a:schemeClr>
                </a:solidFill>
                <a:latin typeface="+mj-ea"/>
                <a:ea typeface="+mj-ea"/>
              </a:rPr>
              <a:t> </a:t>
            </a:r>
            <a:r>
              <a:rPr lang="zh-CN" altLang="en-US" dirty="0">
                <a:solidFill>
                  <a:schemeClr val="tx2">
                    <a:lumMod val="90000"/>
                    <a:lumOff val="10000"/>
                  </a:schemeClr>
                </a:solidFill>
                <a:latin typeface="+mj-ea"/>
                <a:ea typeface="+mj-ea"/>
              </a:rPr>
              <a:t>需求分析</a:t>
            </a:r>
            <a:endParaRPr lang="en-US" altLang="zh-CN" dirty="0">
              <a:solidFill>
                <a:schemeClr val="tx2">
                  <a:lumMod val="90000"/>
                  <a:lumOff val="10000"/>
                </a:schemeClr>
              </a:solidFill>
              <a:latin typeface="+mj-ea"/>
              <a:ea typeface="+mj-ea"/>
            </a:endParaRPr>
          </a:p>
          <a:p>
            <a:pPr marL="1108620" lvl="1" indent="-457200">
              <a:lnSpc>
                <a:spcPct val="120000"/>
              </a:lnSpc>
            </a:pPr>
            <a:r>
              <a:rPr lang="zh-CN" altLang="en-US" dirty="0"/>
              <a:t>系统流程建模</a:t>
            </a:r>
            <a:endParaRPr lang="en-US" altLang="zh-CN" dirty="0"/>
          </a:p>
        </p:txBody>
      </p:sp>
      <p:sp>
        <p:nvSpPr>
          <p:cNvPr id="7" name="日期占位符 6"/>
          <p:cNvSpPr>
            <a:spLocks noGrp="1"/>
          </p:cNvSpPr>
          <p:nvPr>
            <p:ph type="dt" sz="half" idx="10"/>
          </p:nvPr>
        </p:nvSpPr>
        <p:spPr/>
        <p:txBody>
          <a:bodyPr/>
          <a:lstStyle/>
          <a:p>
            <a:fld id="{ABE1207B-66BB-4608-9965-D0834E15A42F}" type="datetime1">
              <a:rPr lang="zh-CN" altLang="en-US" smtClean="0"/>
              <a:t>2022/4/13</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4" name="图片 3"/>
          <p:cNvPicPr>
            <a:picLocks noChangeAspect="1"/>
          </p:cNvPicPr>
          <p:nvPr/>
        </p:nvPicPr>
        <p:blipFill rotWithShape="1">
          <a:blip r:embed="rId3"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p:blipFill>
        <p:spPr>
          <a:xfrm>
            <a:off x="5971142" y="1219456"/>
            <a:ext cx="2787956" cy="2999363"/>
          </a:xfrm>
          <a:prstGeom prst="rect">
            <a:avLst/>
          </a:prstGeom>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活动图的用途</a:t>
            </a:r>
          </a:p>
        </p:txBody>
      </p:sp>
      <p:sp>
        <p:nvSpPr>
          <p:cNvPr id="4" name="文本占位符 3"/>
          <p:cNvSpPr>
            <a:spLocks noGrp="1"/>
          </p:cNvSpPr>
          <p:nvPr>
            <p:ph idx="1"/>
          </p:nvPr>
        </p:nvSpPr>
        <p:spPr/>
        <p:txBody>
          <a:bodyPr>
            <a:noAutofit/>
          </a:bodyPr>
          <a:lstStyle/>
          <a:p>
            <a:pPr>
              <a:lnSpc>
                <a:spcPct val="120000"/>
              </a:lnSpc>
            </a:pPr>
            <a:r>
              <a:rPr lang="zh-CN" altLang="en-US" sz="2400" dirty="0"/>
              <a:t>活动图用于对系统的动态行为建模，常用来描述业务或软件系统的活动轨迹。清晰而正确的活动图，可以帮助设计程序内部的结构，确定类之间的关系，函数或方法之间的关系。</a:t>
            </a:r>
          </a:p>
          <a:p>
            <a:pPr>
              <a:lnSpc>
                <a:spcPct val="120000"/>
              </a:lnSpc>
            </a:pPr>
            <a:r>
              <a:rPr lang="zh-CN" altLang="en-GB" sz="2400" dirty="0"/>
              <a:t>主要应用</a:t>
            </a:r>
            <a:r>
              <a:rPr lang="zh-CN" altLang="en-US" sz="2400" dirty="0"/>
              <a:t>于</a:t>
            </a:r>
            <a:r>
              <a:rPr lang="zh-CN" altLang="en-GB" sz="2400" dirty="0"/>
              <a:t>两个方面建模：</a:t>
            </a:r>
            <a:endParaRPr lang="en-US" altLang="zh-CN" sz="2400" dirty="0"/>
          </a:p>
          <a:p>
            <a:pPr marL="600075" lvl="1" indent="-342900">
              <a:lnSpc>
                <a:spcPct val="120000"/>
              </a:lnSpc>
              <a:buFont typeface="+mj-lt"/>
              <a:buAutoNum type="arabicPeriod"/>
            </a:pPr>
            <a:r>
              <a:rPr lang="zh-CN" altLang="en-GB" dirty="0"/>
              <a:t>在业务分析阶段，对工作流程进行建模；</a:t>
            </a:r>
            <a:endParaRPr lang="en-US" altLang="zh-CN" dirty="0"/>
          </a:p>
          <a:p>
            <a:pPr marL="600075" lvl="1" indent="-342900">
              <a:lnSpc>
                <a:spcPct val="120000"/>
              </a:lnSpc>
              <a:buFont typeface="+mj-lt"/>
              <a:buAutoNum type="arabicPeriod"/>
            </a:pPr>
            <a:r>
              <a:rPr lang="zh-CN" altLang="en-GB" dirty="0"/>
              <a:t>在系统分析和设计阶段，对操作流程进行建模。 </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
        <p:nvSpPr>
          <p:cNvPr id="2" name="日期占位符 1"/>
          <p:cNvSpPr>
            <a:spLocks noGrp="1"/>
          </p:cNvSpPr>
          <p:nvPr>
            <p:ph type="dt" sz="half" idx="10"/>
          </p:nvPr>
        </p:nvSpPr>
        <p:spPr/>
        <p:txBody>
          <a:bodyPr/>
          <a:lstStyle/>
          <a:p>
            <a:fld id="{EBAE30F9-B68E-41EF-BC5C-A39DF96D5D6A}"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95648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up)">
                                      <p:cBhvr>
                                        <p:cTn id="7" dur="500"/>
                                        <p:tgtEl>
                                          <p:spTgt spid="4">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up)">
                                      <p:cBhvr>
                                        <p:cTn id="10" dur="500"/>
                                        <p:tgtEl>
                                          <p:spTgt spid="4">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up)">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构建业务流程举例</a:t>
            </a:r>
          </a:p>
        </p:txBody>
      </p:sp>
      <p:sp>
        <p:nvSpPr>
          <p:cNvPr id="3" name="灯片编号占位符 2">
            <a:extLst>
              <a:ext uri="{FF2B5EF4-FFF2-40B4-BE49-F238E27FC236}">
                <a16:creationId xmlns:a16="http://schemas.microsoft.com/office/drawing/2014/main" id="{20A1838A-85E2-4B9F-8FFD-D09991B6908A}"/>
              </a:ext>
            </a:extLst>
          </p:cNvPr>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graphicFrame>
        <p:nvGraphicFramePr>
          <p:cNvPr id="5" name="对象 2">
            <a:extLst>
              <a:ext uri="{FF2B5EF4-FFF2-40B4-BE49-F238E27FC236}">
                <a16:creationId xmlns:a16="http://schemas.microsoft.com/office/drawing/2014/main" id="{9902C353-1052-46F7-A0F6-38672C2EF3A9}"/>
              </a:ext>
            </a:extLst>
          </p:cNvPr>
          <p:cNvGraphicFramePr>
            <a:graphicFrameLocks noChangeAspect="1"/>
          </p:cNvGraphicFramePr>
          <p:nvPr/>
        </p:nvGraphicFramePr>
        <p:xfrm>
          <a:off x="4121015" y="-22293"/>
          <a:ext cx="5022985" cy="4978191"/>
        </p:xfrm>
        <a:graphic>
          <a:graphicData uri="http://schemas.openxmlformats.org/presentationml/2006/ole">
            <mc:AlternateContent xmlns:mc="http://schemas.openxmlformats.org/markup-compatibility/2006">
              <mc:Choice xmlns:v="urn:schemas-microsoft-com:vml" Requires="v">
                <p:oleObj spid="_x0000_s2066" name="Visio" r:id="rId3" imgW="5193392" imgH="5148173" progId="Visio.Drawing.11">
                  <p:embed/>
                </p:oleObj>
              </mc:Choice>
              <mc:Fallback>
                <p:oleObj name="Visio" r:id="rId3" imgW="5193392" imgH="5148173" progId="Visio.Drawing.11">
                  <p:embed/>
                  <p:pic>
                    <p:nvPicPr>
                      <p:cNvPr id="5" name="对象 2">
                        <a:extLst>
                          <a:ext uri="{FF2B5EF4-FFF2-40B4-BE49-F238E27FC236}">
                            <a16:creationId xmlns:a16="http://schemas.microsoft.com/office/drawing/2014/main" id="{9902C353-1052-46F7-A0F6-38672C2EF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015" y="-22293"/>
                        <a:ext cx="5022985" cy="4978191"/>
                      </a:xfrm>
                      <a:prstGeom prst="rect">
                        <a:avLst/>
                      </a:prstGeom>
                      <a:solidFill>
                        <a:schemeClr val="bg1"/>
                      </a:solidFill>
                      <a:ln>
                        <a:noFill/>
                      </a:ln>
                    </p:spPr>
                  </p:pic>
                </p:oleObj>
              </mc:Fallback>
            </mc:AlternateContent>
          </a:graphicData>
        </a:graphic>
      </p:graphicFrame>
      <p:sp>
        <p:nvSpPr>
          <p:cNvPr id="4" name="日期占位符 3"/>
          <p:cNvSpPr>
            <a:spLocks noGrp="1"/>
          </p:cNvSpPr>
          <p:nvPr>
            <p:ph type="dt" sz="half" idx="10"/>
          </p:nvPr>
        </p:nvSpPr>
        <p:spPr/>
        <p:txBody>
          <a:bodyPr/>
          <a:lstStyle/>
          <a:p>
            <a:fld id="{A6D7FF84-94BD-4A2A-A7C2-46639098A12C}" type="datetime1">
              <a:rPr lang="zh-CN" altLang="en-US" smtClean="0"/>
              <a:t>2022/4/13</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2298274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B3037A-E6A8-4675-95EE-08157CB05F84}"/>
              </a:ext>
            </a:extLst>
          </p:cNvPr>
          <p:cNvSpPr>
            <a:spLocks noGrp="1"/>
          </p:cNvSpPr>
          <p:nvPr>
            <p:ph type="sldNum" sz="quarter" idx="4294967295"/>
          </p:nvPr>
        </p:nvSpPr>
        <p:spPr>
          <a:xfrm>
            <a:off x="7586662" y="4806554"/>
            <a:ext cx="414338" cy="273844"/>
          </a:xfrm>
        </p:spPr>
        <p:txBody>
          <a:bodyPr/>
          <a:lstStyle/>
          <a:p>
            <a:fld id="{0C913308-F349-4B6D-A68A-DD1791B4A57B}" type="slidenum">
              <a:rPr lang="zh-CN" altLang="en-US" smtClean="0"/>
              <a:pPr/>
              <a:t>32</a:t>
            </a:fld>
            <a:endParaRPr lang="zh-CN" altLang="en-US" dirty="0"/>
          </a:p>
        </p:txBody>
      </p:sp>
      <p:grpSp>
        <p:nvGrpSpPr>
          <p:cNvPr id="14" name="Group 61">
            <a:extLst>
              <a:ext uri="{FF2B5EF4-FFF2-40B4-BE49-F238E27FC236}">
                <a16:creationId xmlns:a16="http://schemas.microsoft.com/office/drawing/2014/main" id="{F0B70C78-A824-4698-8A59-4784AC70AC05}"/>
              </a:ext>
            </a:extLst>
          </p:cNvPr>
          <p:cNvGrpSpPr>
            <a:grpSpLocks/>
          </p:cNvGrpSpPr>
          <p:nvPr/>
        </p:nvGrpSpPr>
        <p:grpSpPr bwMode="auto">
          <a:xfrm>
            <a:off x="1985211" y="117160"/>
            <a:ext cx="6015789" cy="4686238"/>
            <a:chOff x="652" y="1765"/>
            <a:chExt cx="8379" cy="9614"/>
          </a:xfrm>
          <a:solidFill>
            <a:schemeClr val="bg1"/>
          </a:solidFill>
        </p:grpSpPr>
        <p:sp>
          <p:nvSpPr>
            <p:cNvPr id="15" name="AutoShape 62">
              <a:extLst>
                <a:ext uri="{FF2B5EF4-FFF2-40B4-BE49-F238E27FC236}">
                  <a16:creationId xmlns:a16="http://schemas.microsoft.com/office/drawing/2014/main" id="{CD581ABF-4591-48F2-A6CE-43EF0F4741E2}"/>
                </a:ext>
              </a:extLst>
            </p:cNvPr>
            <p:cNvSpPr>
              <a:spLocks noChangeArrowheads="1"/>
            </p:cNvSpPr>
            <p:nvPr/>
          </p:nvSpPr>
          <p:spPr bwMode="auto">
            <a:xfrm>
              <a:off x="652" y="1765"/>
              <a:ext cx="3776" cy="506"/>
            </a:xfrm>
            <a:prstGeom prst="bevel">
              <a:avLst>
                <a:gd name="adj" fmla="val 12500"/>
              </a:avLst>
            </a:prstGeom>
            <a:grpFill/>
            <a:ln>
              <a:headEnd/>
              <a:tailEnd/>
            </a:ln>
          </p:spPr>
          <p:style>
            <a:lnRef idx="2">
              <a:schemeClr val="accent1"/>
            </a:lnRef>
            <a:fillRef idx="1">
              <a:schemeClr val="lt1"/>
            </a:fillRef>
            <a:effectRef idx="0">
              <a:schemeClr val="accent1"/>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b="1">
                  <a:latin typeface="Times New Roman" panose="02020603050405020304" pitchFamily="18" charset="0"/>
                </a:rPr>
                <a:t>人机界面</a:t>
              </a:r>
              <a:endParaRPr lang="zh-CN" altLang="en-US" sz="1500"/>
            </a:p>
          </p:txBody>
        </p:sp>
        <p:sp>
          <p:nvSpPr>
            <p:cNvPr id="16" name="AutoShape 63">
              <a:extLst>
                <a:ext uri="{FF2B5EF4-FFF2-40B4-BE49-F238E27FC236}">
                  <a16:creationId xmlns:a16="http://schemas.microsoft.com/office/drawing/2014/main" id="{40420937-9A2B-4C9F-8C55-46488357B226}"/>
                </a:ext>
              </a:extLst>
            </p:cNvPr>
            <p:cNvSpPr>
              <a:spLocks noChangeArrowheads="1"/>
            </p:cNvSpPr>
            <p:nvPr/>
          </p:nvSpPr>
          <p:spPr bwMode="auto">
            <a:xfrm>
              <a:off x="4428" y="1765"/>
              <a:ext cx="2832" cy="506"/>
            </a:xfrm>
            <a:prstGeom prst="bevel">
              <a:avLst>
                <a:gd name="adj" fmla="val 12500"/>
              </a:avLst>
            </a:prstGeom>
            <a:grpFill/>
            <a:ln>
              <a:headEnd/>
              <a:tailEnd/>
            </a:ln>
          </p:spPr>
          <p:style>
            <a:lnRef idx="2">
              <a:schemeClr val="accent1"/>
            </a:lnRef>
            <a:fillRef idx="1">
              <a:schemeClr val="lt1"/>
            </a:fillRef>
            <a:effectRef idx="0">
              <a:schemeClr val="accent1"/>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b="1">
                  <a:latin typeface="Times New Roman" panose="02020603050405020304" pitchFamily="18" charset="0"/>
                </a:rPr>
                <a:t>逻辑运算</a:t>
              </a:r>
              <a:endParaRPr lang="zh-CN" altLang="en-US" sz="1500"/>
            </a:p>
          </p:txBody>
        </p:sp>
        <p:sp>
          <p:nvSpPr>
            <p:cNvPr id="17" name="AutoShape 64">
              <a:extLst>
                <a:ext uri="{FF2B5EF4-FFF2-40B4-BE49-F238E27FC236}">
                  <a16:creationId xmlns:a16="http://schemas.microsoft.com/office/drawing/2014/main" id="{CCBDA06A-01B3-4137-8BF2-20E7FED77C9B}"/>
                </a:ext>
              </a:extLst>
            </p:cNvPr>
            <p:cNvSpPr>
              <a:spLocks noChangeArrowheads="1"/>
            </p:cNvSpPr>
            <p:nvPr/>
          </p:nvSpPr>
          <p:spPr bwMode="auto">
            <a:xfrm>
              <a:off x="7260" y="1765"/>
              <a:ext cx="1770" cy="506"/>
            </a:xfrm>
            <a:prstGeom prst="bevel">
              <a:avLst>
                <a:gd name="adj" fmla="val 12500"/>
              </a:avLst>
            </a:prstGeom>
            <a:grpFill/>
            <a:ln>
              <a:headEnd/>
              <a:tailEnd/>
            </a:ln>
          </p:spPr>
          <p:style>
            <a:lnRef idx="2">
              <a:schemeClr val="accent1"/>
            </a:lnRef>
            <a:fillRef idx="1">
              <a:schemeClr val="lt1"/>
            </a:fillRef>
            <a:effectRef idx="0">
              <a:schemeClr val="accent1"/>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500" b="1">
                  <a:latin typeface="Times New Roman" panose="02020603050405020304" pitchFamily="18" charset="0"/>
                </a:rPr>
                <a:t>数据实体</a:t>
              </a:r>
              <a:endParaRPr lang="zh-CN" altLang="en-US" sz="1500"/>
            </a:p>
          </p:txBody>
        </p:sp>
        <p:graphicFrame>
          <p:nvGraphicFramePr>
            <p:cNvPr id="18" name="Object 65">
              <a:extLst>
                <a:ext uri="{FF2B5EF4-FFF2-40B4-BE49-F238E27FC236}">
                  <a16:creationId xmlns:a16="http://schemas.microsoft.com/office/drawing/2014/main" id="{09AAC4FC-D4F7-4442-96BA-C8449C800AEC}"/>
                </a:ext>
              </a:extLst>
            </p:cNvPr>
            <p:cNvGraphicFramePr>
              <a:graphicFrameLocks noChangeAspect="1"/>
            </p:cNvGraphicFramePr>
            <p:nvPr/>
          </p:nvGraphicFramePr>
          <p:xfrm>
            <a:off x="652" y="2337"/>
            <a:ext cx="8378" cy="8925"/>
          </p:xfrm>
          <a:graphic>
            <a:graphicData uri="http://schemas.openxmlformats.org/presentationml/2006/ole">
              <mc:AlternateContent xmlns:mc="http://schemas.openxmlformats.org/markup-compatibility/2006">
                <mc:Choice xmlns:v="urn:schemas-microsoft-com:vml" Requires="v">
                  <p:oleObj spid="_x0000_s3090" name="Visio" r:id="rId3" imgW="6254640" imgH="6397920" progId="Visio.Drawing.11">
                    <p:embed/>
                  </p:oleObj>
                </mc:Choice>
                <mc:Fallback>
                  <p:oleObj name="Visio" r:id="rId3" imgW="6254640" imgH="6397920" progId="Visio.Drawing.11">
                    <p:embed/>
                    <p:pic>
                      <p:nvPicPr>
                        <p:cNvPr id="18" name="Object 65">
                          <a:extLst>
                            <a:ext uri="{FF2B5EF4-FFF2-40B4-BE49-F238E27FC236}">
                              <a16:creationId xmlns:a16="http://schemas.microsoft.com/office/drawing/2014/main" id="{09AAC4FC-D4F7-4442-96BA-C8449C800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 y="2337"/>
                          <a:ext cx="8378" cy="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66">
              <a:extLst>
                <a:ext uri="{FF2B5EF4-FFF2-40B4-BE49-F238E27FC236}">
                  <a16:creationId xmlns:a16="http://schemas.microsoft.com/office/drawing/2014/main" id="{1871E389-19D1-4393-919B-CC685D081AE4}"/>
                </a:ext>
              </a:extLst>
            </p:cNvPr>
            <p:cNvSpPr>
              <a:spLocks noChangeShapeType="1"/>
            </p:cNvSpPr>
            <p:nvPr/>
          </p:nvSpPr>
          <p:spPr bwMode="auto">
            <a:xfrm>
              <a:off x="4428" y="2018"/>
              <a:ext cx="0" cy="9361"/>
            </a:xfrm>
            <a:prstGeom prst="line">
              <a:avLst/>
            </a:prstGeom>
            <a:grpFill/>
            <a:ln>
              <a:headEnd/>
              <a:tailEnd/>
            </a:ln>
          </p:spPr>
          <p:style>
            <a:lnRef idx="2">
              <a:schemeClr val="accent1"/>
            </a:lnRef>
            <a:fillRef idx="1">
              <a:schemeClr val="lt1"/>
            </a:fillRef>
            <a:effectRef idx="0">
              <a:schemeClr val="accent1"/>
            </a:effectRef>
            <a:fontRef idx="minor">
              <a:schemeClr val="dk1"/>
            </a:fontRef>
          </p:style>
          <p:txBody>
            <a:bodyPr vert="eaVert" anchor="ctr"/>
            <a:lstStyle/>
            <a:p>
              <a:pPr algn="ctr"/>
              <a:endParaRPr lang="zh-CN" altLang="en-US" sz="1500"/>
            </a:p>
          </p:txBody>
        </p:sp>
        <p:sp>
          <p:nvSpPr>
            <p:cNvPr id="20" name="Line 67">
              <a:extLst>
                <a:ext uri="{FF2B5EF4-FFF2-40B4-BE49-F238E27FC236}">
                  <a16:creationId xmlns:a16="http://schemas.microsoft.com/office/drawing/2014/main" id="{D5584A00-FC5A-4016-B31A-46A59B375B46}"/>
                </a:ext>
              </a:extLst>
            </p:cNvPr>
            <p:cNvSpPr>
              <a:spLocks noChangeShapeType="1"/>
            </p:cNvSpPr>
            <p:nvPr/>
          </p:nvSpPr>
          <p:spPr bwMode="auto">
            <a:xfrm>
              <a:off x="7260" y="2018"/>
              <a:ext cx="1" cy="9361"/>
            </a:xfrm>
            <a:prstGeom prst="line">
              <a:avLst/>
            </a:prstGeom>
            <a:grpFill/>
            <a:ln>
              <a:headEnd/>
              <a:tailEnd/>
            </a:ln>
          </p:spPr>
          <p:style>
            <a:lnRef idx="2">
              <a:schemeClr val="accent1"/>
            </a:lnRef>
            <a:fillRef idx="1">
              <a:schemeClr val="lt1"/>
            </a:fillRef>
            <a:effectRef idx="0">
              <a:schemeClr val="accent1"/>
            </a:effectRef>
            <a:fontRef idx="minor">
              <a:schemeClr val="dk1"/>
            </a:fontRef>
          </p:style>
          <p:txBody>
            <a:bodyPr vert="eaVert" anchor="ctr"/>
            <a:lstStyle/>
            <a:p>
              <a:pPr algn="ctr"/>
              <a:endParaRPr lang="zh-CN" altLang="en-US" sz="1500"/>
            </a:p>
          </p:txBody>
        </p:sp>
        <p:sp>
          <p:nvSpPr>
            <p:cNvPr id="21" name="Line 68">
              <a:extLst>
                <a:ext uri="{FF2B5EF4-FFF2-40B4-BE49-F238E27FC236}">
                  <a16:creationId xmlns:a16="http://schemas.microsoft.com/office/drawing/2014/main" id="{E06A7D54-2FAD-421C-99B4-568B9672E230}"/>
                </a:ext>
              </a:extLst>
            </p:cNvPr>
            <p:cNvSpPr>
              <a:spLocks noChangeShapeType="1"/>
            </p:cNvSpPr>
            <p:nvPr/>
          </p:nvSpPr>
          <p:spPr bwMode="auto">
            <a:xfrm>
              <a:off x="9030" y="1966"/>
              <a:ext cx="1" cy="9361"/>
            </a:xfrm>
            <a:prstGeom prst="line">
              <a:avLst/>
            </a:prstGeom>
            <a:grpFill/>
            <a:ln>
              <a:headEnd/>
              <a:tailEnd/>
            </a:ln>
          </p:spPr>
          <p:style>
            <a:lnRef idx="2">
              <a:schemeClr val="accent1"/>
            </a:lnRef>
            <a:fillRef idx="1">
              <a:schemeClr val="lt1"/>
            </a:fillRef>
            <a:effectRef idx="0">
              <a:schemeClr val="accent1"/>
            </a:effectRef>
            <a:fontRef idx="minor">
              <a:schemeClr val="dk1"/>
            </a:fontRef>
          </p:style>
          <p:txBody>
            <a:bodyPr vert="eaVert" anchor="ctr"/>
            <a:lstStyle/>
            <a:p>
              <a:pPr algn="ctr"/>
              <a:endParaRPr lang="zh-CN" altLang="en-US" sz="1500"/>
            </a:p>
          </p:txBody>
        </p:sp>
        <p:sp>
          <p:nvSpPr>
            <p:cNvPr id="22" name="Line 69">
              <a:extLst>
                <a:ext uri="{FF2B5EF4-FFF2-40B4-BE49-F238E27FC236}">
                  <a16:creationId xmlns:a16="http://schemas.microsoft.com/office/drawing/2014/main" id="{902E8586-D0E4-4AFC-B735-8FD8CBDDDD55}"/>
                </a:ext>
              </a:extLst>
            </p:cNvPr>
            <p:cNvSpPr>
              <a:spLocks noChangeShapeType="1"/>
            </p:cNvSpPr>
            <p:nvPr/>
          </p:nvSpPr>
          <p:spPr bwMode="auto">
            <a:xfrm>
              <a:off x="652" y="2018"/>
              <a:ext cx="1" cy="9361"/>
            </a:xfrm>
            <a:prstGeom prst="line">
              <a:avLst/>
            </a:prstGeom>
            <a:grpFill/>
            <a:ln>
              <a:headEnd/>
              <a:tailEnd/>
            </a:ln>
          </p:spPr>
          <p:style>
            <a:lnRef idx="2">
              <a:schemeClr val="accent1"/>
            </a:lnRef>
            <a:fillRef idx="1">
              <a:schemeClr val="lt1"/>
            </a:fillRef>
            <a:effectRef idx="0">
              <a:schemeClr val="accent1"/>
            </a:effectRef>
            <a:fontRef idx="minor">
              <a:schemeClr val="dk1"/>
            </a:fontRef>
          </p:style>
          <p:txBody>
            <a:bodyPr vert="eaVert" anchor="ctr"/>
            <a:lstStyle/>
            <a:p>
              <a:pPr algn="ctr"/>
              <a:endParaRPr lang="zh-CN" altLang="en-US" sz="1500"/>
            </a:p>
          </p:txBody>
        </p:sp>
      </p:grpSp>
      <p:sp>
        <p:nvSpPr>
          <p:cNvPr id="23" name="文本框 22">
            <a:extLst>
              <a:ext uri="{FF2B5EF4-FFF2-40B4-BE49-F238E27FC236}">
                <a16:creationId xmlns:a16="http://schemas.microsoft.com/office/drawing/2014/main" id="{5E792B78-37E0-4A18-A8FA-C594B934A581}"/>
              </a:ext>
            </a:extLst>
          </p:cNvPr>
          <p:cNvSpPr txBox="1"/>
          <p:nvPr/>
        </p:nvSpPr>
        <p:spPr>
          <a:xfrm>
            <a:off x="930140" y="1128156"/>
            <a:ext cx="615553" cy="3146961"/>
          </a:xfrm>
          <a:prstGeom prst="rect">
            <a:avLst/>
          </a:prstGeom>
          <a:noFill/>
        </p:spPr>
        <p:txBody>
          <a:bodyPr vert="eaVert" wrap="square" rtlCol="0">
            <a:spAutoFit/>
          </a:bodyPr>
          <a:lstStyle/>
          <a:p>
            <a:r>
              <a:rPr lang="zh-CN" altLang="en-US" sz="2800" b="1" dirty="0">
                <a:latin typeface="+mn-ea"/>
              </a:rPr>
              <a:t>构建操作流程举例</a:t>
            </a:r>
          </a:p>
        </p:txBody>
      </p:sp>
      <p:sp>
        <p:nvSpPr>
          <p:cNvPr id="24" name="文本框 23">
            <a:extLst>
              <a:ext uri="{FF2B5EF4-FFF2-40B4-BE49-F238E27FC236}">
                <a16:creationId xmlns:a16="http://schemas.microsoft.com/office/drawing/2014/main" id="{F192FB6E-BB02-4204-A56D-945A3ED36BCC}"/>
              </a:ext>
            </a:extLst>
          </p:cNvPr>
          <p:cNvSpPr txBox="1"/>
          <p:nvPr/>
        </p:nvSpPr>
        <p:spPr>
          <a:xfrm>
            <a:off x="4034218" y="4803398"/>
            <a:ext cx="1396536" cy="300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sz="1350" dirty="0"/>
              <a:t>取款用例活动图</a:t>
            </a:r>
          </a:p>
        </p:txBody>
      </p:sp>
    </p:spTree>
    <p:extLst>
      <p:ext uri="{BB962C8B-B14F-4D97-AF65-F5344CB8AC3E}">
        <p14:creationId xmlns:p14="http://schemas.microsoft.com/office/powerpoint/2010/main" val="329332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活动图的组成元素</a:t>
            </a:r>
          </a:p>
        </p:txBody>
      </p:sp>
      <p:sp>
        <p:nvSpPr>
          <p:cNvPr id="3" name="文本占位符 2"/>
          <p:cNvSpPr>
            <a:spLocks noGrp="1"/>
          </p:cNvSpPr>
          <p:nvPr>
            <p:ph idx="1"/>
          </p:nvPr>
        </p:nvSpPr>
        <p:spPr>
          <a:xfrm>
            <a:off x="5285818" y="1168765"/>
            <a:ext cx="3315112" cy="3563255"/>
          </a:xfrm>
        </p:spPr>
        <p:txBody>
          <a:bodyPr>
            <a:normAutofit/>
          </a:bodyPr>
          <a:lstStyle/>
          <a:p>
            <a:pPr marL="0" indent="0">
              <a:buNone/>
            </a:pPr>
            <a:r>
              <a:rPr lang="zh-CN" altLang="en-US" sz="1800" dirty="0"/>
              <a:t>动作状态</a:t>
            </a:r>
          </a:p>
          <a:p>
            <a:endParaRPr lang="zh-CN" altLang="en-US" sz="1800" dirty="0"/>
          </a:p>
        </p:txBody>
      </p:sp>
      <p:sp>
        <p:nvSpPr>
          <p:cNvPr id="5" name="日期占位符 4"/>
          <p:cNvSpPr>
            <a:spLocks noGrp="1"/>
          </p:cNvSpPr>
          <p:nvPr>
            <p:ph type="dt" sz="half" idx="10"/>
          </p:nvPr>
        </p:nvSpPr>
        <p:spPr/>
        <p:txBody>
          <a:bodyPr/>
          <a:lstStyle/>
          <a:p>
            <a:fld id="{96859110-45B9-43A9-B6A5-B5DBF492C8C1}" type="datetime1">
              <a:rPr lang="zh-CN" altLang="en-US" smtClean="0"/>
              <a:t>2022/4/13</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pic>
        <p:nvPicPr>
          <p:cNvPr id="105476" name="Picture 4"/>
          <p:cNvPicPr>
            <a:picLocks noChangeAspect="1" noChangeArrowheads="1"/>
          </p:cNvPicPr>
          <p:nvPr/>
        </p:nvPicPr>
        <p:blipFill>
          <a:blip r:embed="rId2" cstate="print"/>
          <a:srcRect/>
          <a:stretch>
            <a:fillRect/>
          </a:stretch>
        </p:blipFill>
        <p:spPr bwMode="auto">
          <a:xfrm>
            <a:off x="6656011" y="785914"/>
            <a:ext cx="1771650" cy="792956"/>
          </a:xfrm>
          <a:prstGeom prst="rect">
            <a:avLst/>
          </a:prstGeom>
          <a:noFill/>
          <a:ln w="9525" algn="ctr">
            <a:noFill/>
            <a:miter lim="800000"/>
            <a:headEnd/>
            <a:tailEnd/>
          </a:ln>
          <a:effectLst/>
        </p:spPr>
      </p:pic>
      <p:sp>
        <p:nvSpPr>
          <p:cNvPr id="105477" name="Rectangle 5"/>
          <p:cNvSpPr>
            <a:spLocks noChangeArrowheads="1"/>
          </p:cNvSpPr>
          <p:nvPr/>
        </p:nvSpPr>
        <p:spPr bwMode="auto">
          <a:xfrm>
            <a:off x="5285818" y="1597004"/>
            <a:ext cx="1313965" cy="354806"/>
          </a:xfrm>
          <a:prstGeom prst="rect">
            <a:avLst/>
          </a:prstGeom>
          <a:noFill/>
          <a:ln w="9525" algn="ctr">
            <a:noFill/>
            <a:miter lim="800000"/>
            <a:headEnd/>
            <a:tailEnd/>
          </a:ln>
          <a:effectLst/>
        </p:spPr>
        <p:txBody>
          <a:bodyPr lIns="67839" tIns="33920" rIns="67839" bIns="33920"/>
          <a:lstStyle/>
          <a:p>
            <a:pPr defTabSz="678656">
              <a:spcBef>
                <a:spcPct val="20000"/>
              </a:spcBef>
              <a:buClr>
                <a:srgbClr val="003366"/>
              </a:buClr>
            </a:pPr>
            <a:r>
              <a:rPr lang="zh-CN" altLang="en-US" dirty="0">
                <a:latin typeface="Arial" pitchFamily="34" charset="0"/>
                <a:ea typeface="华文细黑" pitchFamily="2" charset="-122"/>
              </a:rPr>
              <a:t>动作流</a:t>
            </a:r>
          </a:p>
        </p:txBody>
      </p:sp>
      <p:sp>
        <p:nvSpPr>
          <p:cNvPr id="105478" name="Line 6"/>
          <p:cNvSpPr>
            <a:spLocks noChangeShapeType="1"/>
          </p:cNvSpPr>
          <p:nvPr/>
        </p:nvSpPr>
        <p:spPr bwMode="auto">
          <a:xfrm>
            <a:off x="6930789" y="1781055"/>
            <a:ext cx="1314450" cy="0"/>
          </a:xfrm>
          <a:prstGeom prst="line">
            <a:avLst/>
          </a:prstGeom>
          <a:noFill/>
          <a:ln w="38100">
            <a:solidFill>
              <a:srgbClr val="800000"/>
            </a:solidFill>
            <a:round/>
            <a:headEnd/>
            <a:tailEnd type="triangle" w="med" len="med"/>
          </a:ln>
          <a:effectLst/>
        </p:spPr>
        <p:txBody>
          <a:bodyPr wrap="none" lIns="80963" tIns="40481" rIns="80963" bIns="40481" anchor="ctr"/>
          <a:lstStyle/>
          <a:p>
            <a:endParaRPr lang="zh-CN" altLang="en-US" sz="1350"/>
          </a:p>
        </p:txBody>
      </p:sp>
      <p:sp>
        <p:nvSpPr>
          <p:cNvPr id="105479" name="Rectangle 7"/>
          <p:cNvSpPr>
            <a:spLocks noChangeArrowheads="1"/>
          </p:cNvSpPr>
          <p:nvPr/>
        </p:nvSpPr>
        <p:spPr bwMode="auto">
          <a:xfrm>
            <a:off x="4976285" y="2267415"/>
            <a:ext cx="2408936" cy="354806"/>
          </a:xfrm>
          <a:prstGeom prst="rect">
            <a:avLst/>
          </a:prstGeom>
          <a:noFill/>
          <a:ln w="9525" algn="ctr">
            <a:noFill/>
            <a:miter lim="800000"/>
            <a:headEnd/>
            <a:tailEnd/>
          </a:ln>
          <a:effectLst/>
        </p:spPr>
        <p:txBody>
          <a:bodyPr lIns="67839" tIns="33920" rIns="67839" bIns="33920"/>
          <a:lstStyle/>
          <a:p>
            <a:pPr defTabSz="678656">
              <a:spcBef>
                <a:spcPct val="20000"/>
              </a:spcBef>
              <a:buClr>
                <a:srgbClr val="003366"/>
              </a:buClr>
            </a:pPr>
            <a:r>
              <a:rPr lang="zh-CN" altLang="en-US" dirty="0">
                <a:latin typeface="Arial" pitchFamily="34" charset="0"/>
                <a:ea typeface="华文细黑" pitchFamily="2" charset="-122"/>
              </a:rPr>
              <a:t>分支（判定条件）</a:t>
            </a:r>
          </a:p>
        </p:txBody>
      </p:sp>
      <p:pic>
        <p:nvPicPr>
          <p:cNvPr id="105480" name="Picture 8"/>
          <p:cNvPicPr>
            <a:picLocks noChangeAspect="1" noChangeArrowheads="1"/>
          </p:cNvPicPr>
          <p:nvPr/>
        </p:nvPicPr>
        <p:blipFill>
          <a:blip r:embed="rId3" cstate="print"/>
          <a:srcRect/>
          <a:stretch>
            <a:fillRect/>
          </a:stretch>
        </p:blipFill>
        <p:spPr bwMode="auto">
          <a:xfrm>
            <a:off x="7141786" y="2035851"/>
            <a:ext cx="800100" cy="709613"/>
          </a:xfrm>
          <a:prstGeom prst="rect">
            <a:avLst/>
          </a:prstGeom>
          <a:noFill/>
          <a:ln w="9525" algn="ctr">
            <a:noFill/>
            <a:miter lim="800000"/>
            <a:headEnd/>
            <a:tailEnd/>
          </a:ln>
          <a:effectLst/>
        </p:spPr>
      </p:pic>
      <p:sp>
        <p:nvSpPr>
          <p:cNvPr id="105481" name="Rectangle 9"/>
          <p:cNvSpPr>
            <a:spLocks noChangeArrowheads="1"/>
          </p:cNvSpPr>
          <p:nvPr/>
        </p:nvSpPr>
        <p:spPr bwMode="auto">
          <a:xfrm>
            <a:off x="4954780" y="2949675"/>
            <a:ext cx="2080445" cy="690474"/>
          </a:xfrm>
          <a:prstGeom prst="rect">
            <a:avLst/>
          </a:prstGeom>
          <a:noFill/>
          <a:ln w="9525" algn="ctr">
            <a:noFill/>
            <a:miter lim="800000"/>
            <a:headEnd/>
            <a:tailEnd/>
          </a:ln>
          <a:effectLst/>
        </p:spPr>
        <p:txBody>
          <a:bodyPr lIns="67839" tIns="33920" rIns="67839" bIns="33920"/>
          <a:lstStyle/>
          <a:p>
            <a:pPr algn="ctr" defTabSz="678656">
              <a:spcBef>
                <a:spcPct val="20000"/>
              </a:spcBef>
              <a:buClr>
                <a:srgbClr val="003366"/>
              </a:buClr>
            </a:pPr>
            <a:r>
              <a:rPr lang="zh-CN" altLang="en-US" dirty="0">
                <a:latin typeface="Arial" pitchFamily="34" charset="0"/>
                <a:ea typeface="华文细黑" pitchFamily="2" charset="-122"/>
              </a:rPr>
              <a:t>分叉和汇合</a:t>
            </a:r>
            <a:endParaRPr lang="en-US" altLang="zh-CN" dirty="0">
              <a:latin typeface="Arial" pitchFamily="34" charset="0"/>
              <a:ea typeface="华文细黑" pitchFamily="2" charset="-122"/>
            </a:endParaRPr>
          </a:p>
          <a:p>
            <a:pPr algn="ctr" defTabSz="678656">
              <a:spcBef>
                <a:spcPct val="20000"/>
              </a:spcBef>
              <a:buClr>
                <a:srgbClr val="003366"/>
              </a:buClr>
            </a:pPr>
            <a:r>
              <a:rPr lang="zh-CN" altLang="en-US" dirty="0">
                <a:latin typeface="Arial" pitchFamily="34" charset="0"/>
                <a:ea typeface="华文细黑" pitchFamily="2" charset="-122"/>
              </a:rPr>
              <a:t>（表示并发和同步）</a:t>
            </a:r>
          </a:p>
        </p:txBody>
      </p:sp>
      <p:sp>
        <p:nvSpPr>
          <p:cNvPr id="105482" name="Rectangle 10"/>
          <p:cNvSpPr>
            <a:spLocks noChangeArrowheads="1"/>
          </p:cNvSpPr>
          <p:nvPr/>
        </p:nvSpPr>
        <p:spPr bwMode="auto">
          <a:xfrm>
            <a:off x="5369012" y="3850628"/>
            <a:ext cx="1371600" cy="354806"/>
          </a:xfrm>
          <a:prstGeom prst="rect">
            <a:avLst/>
          </a:prstGeom>
          <a:noFill/>
          <a:ln w="9525" algn="ctr">
            <a:noFill/>
            <a:miter lim="800000"/>
            <a:headEnd/>
            <a:tailEnd/>
          </a:ln>
          <a:effectLst/>
        </p:spPr>
        <p:txBody>
          <a:bodyPr lIns="67839" tIns="33920" rIns="67839" bIns="33920"/>
          <a:lstStyle/>
          <a:p>
            <a:pPr defTabSz="678656">
              <a:spcBef>
                <a:spcPct val="20000"/>
              </a:spcBef>
              <a:buClr>
                <a:srgbClr val="003366"/>
              </a:buClr>
            </a:pPr>
            <a:r>
              <a:rPr lang="zh-CN" altLang="en-US" dirty="0">
                <a:latin typeface="Arial" pitchFamily="34" charset="0"/>
                <a:ea typeface="华文细黑" pitchFamily="2" charset="-122"/>
              </a:rPr>
              <a:t>泳道</a:t>
            </a:r>
          </a:p>
        </p:txBody>
      </p:sp>
      <p:pic>
        <p:nvPicPr>
          <p:cNvPr id="105483" name="Picture 11"/>
          <p:cNvPicPr>
            <a:picLocks noChangeAspect="1" noChangeArrowheads="1"/>
          </p:cNvPicPr>
          <p:nvPr/>
        </p:nvPicPr>
        <p:blipFill>
          <a:blip r:embed="rId4" cstate="print"/>
          <a:srcRect/>
          <a:stretch>
            <a:fillRect/>
          </a:stretch>
        </p:blipFill>
        <p:spPr bwMode="auto">
          <a:xfrm>
            <a:off x="7141786" y="3087087"/>
            <a:ext cx="1384697" cy="360760"/>
          </a:xfrm>
          <a:prstGeom prst="rect">
            <a:avLst/>
          </a:prstGeom>
          <a:noFill/>
          <a:ln w="9525" algn="ctr">
            <a:noFill/>
            <a:miter lim="800000"/>
            <a:headEnd/>
            <a:tailEnd/>
          </a:ln>
          <a:effectLst/>
        </p:spPr>
      </p:pic>
      <p:grpSp>
        <p:nvGrpSpPr>
          <p:cNvPr id="2" name="Group 12"/>
          <p:cNvGrpSpPr>
            <a:grpSpLocks/>
          </p:cNvGrpSpPr>
          <p:nvPr/>
        </p:nvGrpSpPr>
        <p:grpSpPr bwMode="auto">
          <a:xfrm>
            <a:off x="7018297" y="3713075"/>
            <a:ext cx="1013222" cy="800100"/>
            <a:chOff x="2016" y="3504"/>
            <a:chExt cx="851" cy="672"/>
          </a:xfrm>
        </p:grpSpPr>
        <p:pic>
          <p:nvPicPr>
            <p:cNvPr id="105485" name="Picture 13"/>
            <p:cNvPicPr>
              <a:picLocks noChangeAspect="1" noChangeArrowheads="1"/>
            </p:cNvPicPr>
            <p:nvPr/>
          </p:nvPicPr>
          <p:blipFill>
            <a:blip r:embed="rId5" cstate="print"/>
            <a:srcRect/>
            <a:stretch>
              <a:fillRect/>
            </a:stretch>
          </p:blipFill>
          <p:spPr bwMode="auto">
            <a:xfrm>
              <a:off x="2016" y="3504"/>
              <a:ext cx="851" cy="151"/>
            </a:xfrm>
            <a:prstGeom prst="rect">
              <a:avLst/>
            </a:prstGeom>
            <a:noFill/>
            <a:ln w="9525" algn="ctr">
              <a:noFill/>
              <a:miter lim="800000"/>
              <a:headEnd/>
              <a:tailEnd/>
            </a:ln>
            <a:effectLst/>
          </p:spPr>
        </p:pic>
        <p:sp>
          <p:nvSpPr>
            <p:cNvPr id="105486" name="Rectangle 14"/>
            <p:cNvSpPr>
              <a:spLocks noChangeArrowheads="1"/>
            </p:cNvSpPr>
            <p:nvPr/>
          </p:nvSpPr>
          <p:spPr bwMode="auto">
            <a:xfrm>
              <a:off x="2064" y="3648"/>
              <a:ext cx="768" cy="528"/>
            </a:xfrm>
            <a:prstGeom prst="rect">
              <a:avLst/>
            </a:prstGeom>
            <a:noFill/>
            <a:ln w="9525" algn="ctr">
              <a:solidFill>
                <a:srgbClr val="990000"/>
              </a:solidFill>
              <a:miter lim="800000"/>
              <a:headEnd/>
              <a:tailEnd/>
            </a:ln>
            <a:effectLst/>
          </p:spPr>
          <p:txBody>
            <a:bodyPr wrap="none" lIns="80963" tIns="40481" rIns="80963" bIns="40481" anchor="ctr"/>
            <a:lstStyle/>
            <a:p>
              <a:endParaRPr lang="zh-CN" altLang="en-US" sz="1350"/>
            </a:p>
          </p:txBody>
        </p:sp>
      </p:grpSp>
      <p:sp>
        <p:nvSpPr>
          <p:cNvPr id="20" name="矩形 19"/>
          <p:cNvSpPr/>
          <p:nvPr/>
        </p:nvSpPr>
        <p:spPr>
          <a:xfrm>
            <a:off x="768096" y="1612794"/>
            <a:ext cx="3976377" cy="2118529"/>
          </a:xfrm>
          <a:prstGeom prst="rect">
            <a:avLst/>
          </a:prstGeom>
        </p:spPr>
        <p:txBody>
          <a:bodyPr wrap="square">
            <a:spAutoFit/>
          </a:bodyPr>
          <a:lstStyle/>
          <a:p>
            <a:pPr marL="257175" indent="-257175" algn="just">
              <a:lnSpc>
                <a:spcPct val="120000"/>
              </a:lnSpc>
              <a:spcBef>
                <a:spcPts val="1350"/>
              </a:spcBef>
              <a:buFont typeface="Arial" panose="020B0604020202020204" pitchFamily="34" charset="0"/>
              <a:buChar char="•"/>
            </a:pPr>
            <a:r>
              <a:rPr lang="zh-CN" altLang="en-US" sz="2000" dirty="0">
                <a:solidFill>
                  <a:srgbClr val="FF0000"/>
                </a:solidFill>
                <a:latin typeface="+mj-ea"/>
                <a:ea typeface="+mj-ea"/>
              </a:rPr>
              <a:t>活动图的元素</a:t>
            </a:r>
            <a:r>
              <a:rPr lang="zh-CN" altLang="en-US" sz="2000" dirty="0">
                <a:latin typeface="+mj-ea"/>
                <a:ea typeface="+mj-ea"/>
              </a:rPr>
              <a:t>包括：初始节点、终点、活动节点、转换、分支、分岔与汇合。</a:t>
            </a:r>
            <a:endParaRPr lang="en-US" altLang="zh-CN" sz="2000" dirty="0">
              <a:latin typeface="+mj-ea"/>
              <a:ea typeface="+mj-ea"/>
            </a:endParaRPr>
          </a:p>
          <a:p>
            <a:pPr marL="257175" indent="-257175" algn="just">
              <a:lnSpc>
                <a:spcPct val="120000"/>
              </a:lnSpc>
              <a:spcBef>
                <a:spcPts val="1350"/>
              </a:spcBef>
              <a:buFont typeface="Arial" panose="020B0604020202020204" pitchFamily="34" charset="0"/>
              <a:buChar char="•"/>
            </a:pPr>
            <a:r>
              <a:rPr lang="zh-CN" altLang="en-US" sz="2000" dirty="0">
                <a:latin typeface="+mj-ea"/>
                <a:ea typeface="+mj-ea"/>
              </a:rPr>
              <a:t>其中，转换、分支、分岔与汇合把多个活动节点连接在一起。</a:t>
            </a:r>
          </a:p>
        </p:txBody>
      </p:sp>
    </p:spTree>
    <p:extLst>
      <p:ext uri="{BB962C8B-B14F-4D97-AF65-F5344CB8AC3E}">
        <p14:creationId xmlns:p14="http://schemas.microsoft.com/office/powerpoint/2010/main" val="114773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wipe(up)">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活动图的表示</a:t>
            </a:r>
          </a:p>
        </p:txBody>
      </p:sp>
      <p:sp>
        <p:nvSpPr>
          <p:cNvPr id="2" name="文本占位符 1"/>
          <p:cNvSpPr>
            <a:spLocks noGrp="1"/>
          </p:cNvSpPr>
          <p:nvPr>
            <p:ph idx="1"/>
          </p:nvPr>
        </p:nvSpPr>
        <p:spPr/>
        <p:txBody>
          <a:bodyPr>
            <a:normAutofit/>
          </a:bodyPr>
          <a:lstStyle/>
          <a:p>
            <a:pPr marL="342900" indent="-342900">
              <a:lnSpc>
                <a:spcPct val="130000"/>
              </a:lnSpc>
              <a:buFont typeface="+mj-lt"/>
              <a:buAutoNum type="arabicPeriod"/>
            </a:pPr>
            <a:r>
              <a:rPr lang="zh-CN" altLang="en-US" dirty="0"/>
              <a:t>初始节点和终点</a:t>
            </a:r>
          </a:p>
          <a:p>
            <a:pPr marL="0" indent="0">
              <a:lnSpc>
                <a:spcPct val="130000"/>
              </a:lnSpc>
              <a:buNone/>
            </a:pPr>
            <a:r>
              <a:rPr lang="zh-CN" altLang="en-US" sz="2400" dirty="0"/>
              <a:t>       初始节点表示活动的起点；终点表示活动的终结点．在活动图中，可能包含多个活动终点。</a:t>
            </a:r>
          </a:p>
        </p:txBody>
      </p:sp>
      <p:sp>
        <p:nvSpPr>
          <p:cNvPr id="4" name="日期占位符 3"/>
          <p:cNvSpPr>
            <a:spLocks noGrp="1"/>
          </p:cNvSpPr>
          <p:nvPr>
            <p:ph type="dt" sz="half" idx="10"/>
          </p:nvPr>
        </p:nvSpPr>
        <p:spPr/>
        <p:txBody>
          <a:bodyPr/>
          <a:lstStyle/>
          <a:p>
            <a:fld id="{F54CA78E-9374-4C1E-A68A-14794017EC8F}"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grpSp>
        <p:nvGrpSpPr>
          <p:cNvPr id="3" name="组合 2"/>
          <p:cNvGrpSpPr/>
          <p:nvPr/>
        </p:nvGrpSpPr>
        <p:grpSpPr>
          <a:xfrm>
            <a:off x="3134748" y="2993731"/>
            <a:ext cx="2300288" cy="1141642"/>
            <a:chOff x="2526165" y="3337491"/>
            <a:chExt cx="3067050" cy="1522187"/>
          </a:xfrm>
        </p:grpSpPr>
        <p:pic>
          <p:nvPicPr>
            <p:cNvPr id="174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26165" y="3337491"/>
              <a:ext cx="3067050" cy="1055687"/>
            </a:xfrm>
            <a:prstGeom prst="rect">
              <a:avLst/>
            </a:prstGeom>
            <a:noFill/>
            <a:ln w="9525" algn="ctr">
              <a:noFill/>
              <a:miter lim="800000"/>
              <a:headEnd/>
              <a:tailEnd/>
            </a:ln>
            <a:effectLst/>
          </p:spPr>
        </p:pic>
        <p:sp>
          <p:nvSpPr>
            <p:cNvPr id="17413" name="Rectangle 5"/>
            <p:cNvSpPr>
              <a:spLocks noChangeArrowheads="1"/>
            </p:cNvSpPr>
            <p:nvPr/>
          </p:nvSpPr>
          <p:spPr bwMode="auto">
            <a:xfrm>
              <a:off x="2739670" y="4326199"/>
              <a:ext cx="2640038" cy="533479"/>
            </a:xfrm>
            <a:prstGeom prst="rect">
              <a:avLst/>
            </a:prstGeom>
            <a:noFill/>
            <a:ln w="9525">
              <a:noFill/>
              <a:miter lim="800000"/>
              <a:headEnd/>
              <a:tailEnd/>
            </a:ln>
            <a:effectLst/>
          </p:spPr>
          <p:txBody>
            <a:bodyPr wrap="none">
              <a:spAutoFit/>
            </a:bodyPr>
            <a:lstStyle/>
            <a:p>
              <a:pPr>
                <a:spcBef>
                  <a:spcPct val="20000"/>
                </a:spcBef>
              </a:pPr>
              <a:r>
                <a:rPr lang="zh-CN" altLang="en-US" sz="2000" dirty="0">
                  <a:latin typeface="+mj-ea"/>
                  <a:ea typeface="+mj-ea"/>
                </a:rPr>
                <a:t>初始节点和终点</a:t>
              </a:r>
            </a:p>
          </p:txBody>
        </p:sp>
      </p:grpSp>
    </p:spTree>
    <p:extLst>
      <p:ext uri="{BB962C8B-B14F-4D97-AF65-F5344CB8AC3E}">
        <p14:creationId xmlns:p14="http://schemas.microsoft.com/office/powerpoint/2010/main" val="238655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活动图的表示</a:t>
            </a:r>
          </a:p>
        </p:txBody>
      </p:sp>
      <p:sp>
        <p:nvSpPr>
          <p:cNvPr id="2" name="文本占位符 1"/>
          <p:cNvSpPr>
            <a:spLocks noGrp="1"/>
          </p:cNvSpPr>
          <p:nvPr>
            <p:ph idx="1"/>
          </p:nvPr>
        </p:nvSpPr>
        <p:spPr>
          <a:xfrm>
            <a:off x="768097" y="925167"/>
            <a:ext cx="7805887" cy="2160811"/>
          </a:xfrm>
        </p:spPr>
        <p:txBody>
          <a:bodyPr>
            <a:normAutofit lnSpcReduction="10000"/>
          </a:bodyPr>
          <a:lstStyle/>
          <a:p>
            <a:pPr marL="342900" indent="-342900">
              <a:lnSpc>
                <a:spcPct val="130000"/>
              </a:lnSpc>
              <a:buFont typeface="+mj-lt"/>
              <a:buAutoNum type="arabicPeriod" startAt="2"/>
            </a:pPr>
            <a:r>
              <a:rPr lang="zh-CN" altLang="en-US" dirty="0"/>
              <a:t>活动节点</a:t>
            </a:r>
          </a:p>
          <a:p>
            <a:pPr marL="0" indent="0">
              <a:lnSpc>
                <a:spcPct val="130000"/>
              </a:lnSpc>
              <a:buNone/>
            </a:pPr>
            <a:r>
              <a:rPr lang="zh-CN" altLang="en-US" sz="2400" dirty="0"/>
              <a:t>       活动节点是活动图中最主要的元素之一，它用来表示一个活动，一个活动表示多个动作的集合。可</a:t>
            </a:r>
            <a:r>
              <a:rPr lang="zh-CN" altLang="en-GB" sz="2400" dirty="0"/>
              <a:t>用文字</a:t>
            </a:r>
            <a:r>
              <a:rPr lang="zh-CN" altLang="en-US" sz="2400" dirty="0"/>
              <a:t>，</a:t>
            </a:r>
            <a:r>
              <a:rPr lang="zh-CN" altLang="en-GB" sz="2400" dirty="0"/>
              <a:t>表达式</a:t>
            </a:r>
            <a:r>
              <a:rPr lang="zh-CN" altLang="en-US" sz="2400" dirty="0"/>
              <a:t>，</a:t>
            </a:r>
            <a:r>
              <a:rPr lang="zh-CN" altLang="en-GB" sz="2400" dirty="0"/>
              <a:t>消息</a:t>
            </a:r>
            <a:r>
              <a:rPr lang="zh-CN" altLang="en-US" sz="2400" dirty="0"/>
              <a:t>等</a:t>
            </a:r>
            <a:r>
              <a:rPr lang="zh-CN" altLang="en-GB" sz="2400" dirty="0"/>
              <a:t>描述活动节点。</a:t>
            </a:r>
            <a:endParaRPr lang="en-US" altLang="zh-CN" sz="2400" dirty="0"/>
          </a:p>
        </p:txBody>
      </p:sp>
      <p:sp>
        <p:nvSpPr>
          <p:cNvPr id="3" name="日期占位符 2"/>
          <p:cNvSpPr>
            <a:spLocks noGrp="1"/>
          </p:cNvSpPr>
          <p:nvPr>
            <p:ph type="dt" sz="half" idx="10"/>
          </p:nvPr>
        </p:nvSpPr>
        <p:spPr/>
        <p:txBody>
          <a:bodyPr/>
          <a:lstStyle/>
          <a:p>
            <a:fld id="{32E598FE-0C4D-4FCB-8FB0-E30C4DDC7FB4}"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grpSp>
        <p:nvGrpSpPr>
          <p:cNvPr id="11" name="组合 10"/>
          <p:cNvGrpSpPr/>
          <p:nvPr/>
        </p:nvGrpSpPr>
        <p:grpSpPr>
          <a:xfrm>
            <a:off x="2117201" y="3182233"/>
            <a:ext cx="5438663" cy="1326818"/>
            <a:chOff x="1024918" y="2776757"/>
            <a:chExt cx="7251551" cy="1769089"/>
          </a:xfrm>
        </p:grpSpPr>
        <p:pic>
          <p:nvPicPr>
            <p:cNvPr id="12"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24918" y="2776757"/>
              <a:ext cx="7251551" cy="1093349"/>
            </a:xfrm>
            <a:prstGeom prst="rect">
              <a:avLst/>
            </a:prstGeom>
            <a:noFill/>
          </p:spPr>
        </p:pic>
        <p:sp>
          <p:nvSpPr>
            <p:cNvPr id="13" name="Rectangle 7"/>
            <p:cNvSpPr>
              <a:spLocks noChangeArrowheads="1"/>
            </p:cNvSpPr>
            <p:nvPr/>
          </p:nvSpPr>
          <p:spPr bwMode="auto">
            <a:xfrm>
              <a:off x="3890882" y="4012366"/>
              <a:ext cx="2123612" cy="533480"/>
            </a:xfrm>
            <a:prstGeom prst="rect">
              <a:avLst/>
            </a:prstGeom>
            <a:noFill/>
            <a:ln w="9525">
              <a:noFill/>
              <a:miter lim="800000"/>
              <a:headEnd/>
              <a:tailEnd/>
            </a:ln>
            <a:effectLst/>
          </p:spPr>
          <p:txBody>
            <a:bodyPr wrap="square">
              <a:spAutoFit/>
            </a:bodyPr>
            <a:lstStyle/>
            <a:p>
              <a:pPr>
                <a:spcBef>
                  <a:spcPct val="20000"/>
                </a:spcBef>
              </a:pPr>
              <a:r>
                <a:rPr lang="zh-CN" altLang="en-US" sz="2000" dirty="0">
                  <a:latin typeface="+mj-ea"/>
                  <a:ea typeface="+mj-ea"/>
                </a:rPr>
                <a:t>活动节点</a:t>
              </a:r>
            </a:p>
          </p:txBody>
        </p:sp>
      </p:grpSp>
    </p:spTree>
    <p:extLst>
      <p:ext uri="{BB962C8B-B14F-4D97-AF65-F5344CB8AC3E}">
        <p14:creationId xmlns:p14="http://schemas.microsoft.com/office/powerpoint/2010/main" val="8147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活动图的表示</a:t>
            </a:r>
          </a:p>
        </p:txBody>
      </p:sp>
      <p:sp>
        <p:nvSpPr>
          <p:cNvPr id="6" name="文本占位符 5"/>
          <p:cNvSpPr>
            <a:spLocks noGrp="1"/>
          </p:cNvSpPr>
          <p:nvPr>
            <p:ph idx="1"/>
          </p:nvPr>
        </p:nvSpPr>
        <p:spPr/>
        <p:txBody>
          <a:bodyPr>
            <a:normAutofit/>
          </a:bodyPr>
          <a:lstStyle/>
          <a:p>
            <a:pPr marL="342900" indent="-342900">
              <a:lnSpc>
                <a:spcPct val="130000"/>
              </a:lnSpc>
              <a:buFont typeface="+mj-lt"/>
              <a:buAutoNum type="arabicPeriod" startAt="3"/>
            </a:pPr>
            <a:r>
              <a:rPr lang="zh-CN" altLang="en-US" dirty="0"/>
              <a:t>转换</a:t>
            </a:r>
          </a:p>
          <a:p>
            <a:pPr marL="0" indent="0">
              <a:lnSpc>
                <a:spcPct val="130000"/>
              </a:lnSpc>
              <a:buNone/>
            </a:pPr>
            <a:r>
              <a:rPr lang="zh-CN" altLang="en-US" sz="2400" dirty="0"/>
              <a:t>       当一个活动结束时，活动控制流就会马上传递给下一个活动节点，在活动图中称之为</a:t>
            </a:r>
            <a:r>
              <a:rPr lang="zh-CN" altLang="en-US" sz="2400" dirty="0">
                <a:latin typeface="Arial"/>
              </a:rPr>
              <a:t>“</a:t>
            </a:r>
            <a:r>
              <a:rPr lang="zh-CN" altLang="en-US" sz="2400" dirty="0"/>
              <a:t>转换</a:t>
            </a:r>
            <a:r>
              <a:rPr lang="zh-CN" altLang="en-US" sz="2400" dirty="0">
                <a:latin typeface="Arial"/>
              </a:rPr>
              <a:t>”</a:t>
            </a:r>
            <a:r>
              <a:rPr lang="zh-CN" altLang="en-US" sz="2400" dirty="0"/>
              <a:t>。</a:t>
            </a:r>
          </a:p>
        </p:txBody>
      </p:sp>
      <p:sp>
        <p:nvSpPr>
          <p:cNvPr id="3" name="日期占位符 2"/>
          <p:cNvSpPr>
            <a:spLocks noGrp="1"/>
          </p:cNvSpPr>
          <p:nvPr>
            <p:ph type="dt" sz="half" idx="10"/>
          </p:nvPr>
        </p:nvSpPr>
        <p:spPr/>
        <p:txBody>
          <a:bodyPr/>
          <a:lstStyle/>
          <a:p>
            <a:fld id="{AC8EA459-9E7C-4761-8C60-E05F2D11B1A3}"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grpSp>
        <p:nvGrpSpPr>
          <p:cNvPr id="4" name="组合 3"/>
          <p:cNvGrpSpPr/>
          <p:nvPr/>
        </p:nvGrpSpPr>
        <p:grpSpPr>
          <a:xfrm>
            <a:off x="2573583" y="3337729"/>
            <a:ext cx="2530941" cy="400110"/>
            <a:chOff x="3088018" y="5920999"/>
            <a:chExt cx="3374589" cy="533480"/>
          </a:xfrm>
        </p:grpSpPr>
        <p:grpSp>
          <p:nvGrpSpPr>
            <p:cNvPr id="2" name="Group 8"/>
            <p:cNvGrpSpPr>
              <a:grpSpLocks noChangeAspect="1"/>
            </p:cNvGrpSpPr>
            <p:nvPr/>
          </p:nvGrpSpPr>
          <p:grpSpPr bwMode="auto">
            <a:xfrm>
              <a:off x="3088018" y="5969571"/>
              <a:ext cx="2933700" cy="395288"/>
              <a:chOff x="1418" y="12970"/>
              <a:chExt cx="4620" cy="624"/>
            </a:xfrm>
          </p:grpSpPr>
          <p:sp>
            <p:nvSpPr>
              <p:cNvPr id="448521" name="AutoShape 9"/>
              <p:cNvSpPr>
                <a:spLocks noChangeAspect="1" noChangeArrowheads="1"/>
              </p:cNvSpPr>
              <p:nvPr/>
            </p:nvSpPr>
            <p:spPr bwMode="auto">
              <a:xfrm>
                <a:off x="1418" y="12970"/>
                <a:ext cx="4620" cy="624"/>
              </a:xfrm>
              <a:prstGeom prst="rect">
                <a:avLst/>
              </a:prstGeom>
              <a:noFill/>
              <a:ln w="9525">
                <a:noFill/>
                <a:miter lim="800000"/>
                <a:headEnd/>
                <a:tailEnd/>
              </a:ln>
            </p:spPr>
            <p:txBody>
              <a:bodyPr/>
              <a:lstStyle/>
              <a:p>
                <a:endParaRPr lang="zh-CN" altLang="en-US" sz="2000">
                  <a:latin typeface="+mj-ea"/>
                  <a:ea typeface="+mj-ea"/>
                </a:endParaRPr>
              </a:p>
            </p:txBody>
          </p:sp>
          <p:sp>
            <p:nvSpPr>
              <p:cNvPr id="448522" name="Line 10"/>
              <p:cNvSpPr>
                <a:spLocks noChangeShapeType="1"/>
              </p:cNvSpPr>
              <p:nvPr/>
            </p:nvSpPr>
            <p:spPr bwMode="auto">
              <a:xfrm>
                <a:off x="2993" y="13282"/>
                <a:ext cx="1890" cy="0"/>
              </a:xfrm>
              <a:prstGeom prst="line">
                <a:avLst/>
              </a:prstGeom>
              <a:noFill/>
              <a:ln w="9525">
                <a:solidFill>
                  <a:srgbClr val="000000"/>
                </a:solidFill>
                <a:round/>
                <a:headEnd/>
                <a:tailEnd type="triangle" w="med" len="med"/>
              </a:ln>
            </p:spPr>
            <p:txBody>
              <a:bodyPr/>
              <a:lstStyle/>
              <a:p>
                <a:endParaRPr lang="zh-CN" altLang="en-US" sz="2000">
                  <a:latin typeface="+mj-ea"/>
                  <a:ea typeface="+mj-ea"/>
                </a:endParaRPr>
              </a:p>
            </p:txBody>
          </p:sp>
        </p:grpSp>
        <p:sp>
          <p:nvSpPr>
            <p:cNvPr id="448523" name="Rectangle 11"/>
            <p:cNvSpPr>
              <a:spLocks noChangeArrowheads="1"/>
            </p:cNvSpPr>
            <p:nvPr/>
          </p:nvSpPr>
          <p:spPr bwMode="auto">
            <a:xfrm>
              <a:off x="5532438" y="5920999"/>
              <a:ext cx="930169" cy="533480"/>
            </a:xfrm>
            <a:prstGeom prst="rect">
              <a:avLst/>
            </a:prstGeom>
            <a:noFill/>
            <a:ln w="9525">
              <a:noFill/>
              <a:miter lim="800000"/>
              <a:headEnd/>
              <a:tailEnd/>
            </a:ln>
            <a:effectLst/>
          </p:spPr>
          <p:txBody>
            <a:bodyPr wrap="none" anchor="ctr">
              <a:spAutoFit/>
            </a:bodyPr>
            <a:lstStyle/>
            <a:p>
              <a:r>
                <a:rPr lang="zh-CN" altLang="en-US" sz="2000" dirty="0">
                  <a:latin typeface="+mj-ea"/>
                  <a:ea typeface="+mj-ea"/>
                </a:rPr>
                <a:t>转换</a:t>
              </a:r>
            </a:p>
          </p:txBody>
        </p:sp>
      </p:grpSp>
    </p:spTree>
    <p:extLst>
      <p:ext uri="{BB962C8B-B14F-4D97-AF65-F5344CB8AC3E}">
        <p14:creationId xmlns:p14="http://schemas.microsoft.com/office/powerpoint/2010/main" val="375654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活动图的表示</a:t>
            </a:r>
          </a:p>
        </p:txBody>
      </p:sp>
      <p:sp>
        <p:nvSpPr>
          <p:cNvPr id="3" name="文本占位符 2"/>
          <p:cNvSpPr>
            <a:spLocks noGrp="1"/>
          </p:cNvSpPr>
          <p:nvPr>
            <p:ph idx="1"/>
          </p:nvPr>
        </p:nvSpPr>
        <p:spPr>
          <a:xfrm>
            <a:off x="768096" y="925166"/>
            <a:ext cx="6578560" cy="3806854"/>
          </a:xfrm>
        </p:spPr>
        <p:txBody>
          <a:bodyPr/>
          <a:lstStyle/>
          <a:p>
            <a:pPr marL="385763" indent="-385763">
              <a:lnSpc>
                <a:spcPct val="130000"/>
              </a:lnSpc>
              <a:spcBef>
                <a:spcPts val="600"/>
              </a:spcBef>
              <a:buFont typeface="+mj-lt"/>
              <a:buAutoNum type="arabicPeriod" startAt="4"/>
            </a:pPr>
            <a:r>
              <a:rPr lang="zh-CN" altLang="en-US" sz="2400" dirty="0"/>
              <a:t>分支与监护条件</a:t>
            </a:r>
          </a:p>
          <a:p>
            <a:pPr>
              <a:lnSpc>
                <a:spcPct val="130000"/>
              </a:lnSpc>
              <a:spcBef>
                <a:spcPts val="600"/>
              </a:spcBef>
            </a:pPr>
            <a:r>
              <a:rPr lang="zh-CN" altLang="en-US" sz="2000" dirty="0"/>
              <a:t>在实际应用中，有三种活动控制流，它们是顺序结构</a:t>
            </a:r>
            <a:r>
              <a:rPr lang="zh-CN" altLang="en-US" sz="2000" dirty="0">
                <a:latin typeface="宋体" pitchFamily="2" charset="-122"/>
              </a:rPr>
              <a:t>、分支结构、循环结构。</a:t>
            </a:r>
            <a:r>
              <a:rPr lang="zh-CN" altLang="en-US" sz="2000" dirty="0"/>
              <a:t>当从一个活动节点到另一个活动节点的转换需要条件时，常用分支与监护条件来表示活动的分支结构。</a:t>
            </a:r>
            <a:endParaRPr lang="en-US" altLang="zh-CN" sz="2000" dirty="0"/>
          </a:p>
          <a:p>
            <a:pPr>
              <a:lnSpc>
                <a:spcPct val="110000"/>
              </a:lnSpc>
              <a:spcBef>
                <a:spcPts val="600"/>
              </a:spcBef>
            </a:pPr>
            <a:r>
              <a:rPr lang="zh-CN" altLang="en-US" sz="2000" dirty="0"/>
              <a:t>分支是用菱形表示的，它有一个进入转换（箭头从外指向分支符号），一个或多个离开转换（箭头从分支符号指向外）。而每个离开转换上都会有一个监护条件，用来表示满足某种条件时才执行该转换。</a:t>
            </a:r>
          </a:p>
          <a:p>
            <a:pPr>
              <a:lnSpc>
                <a:spcPct val="130000"/>
              </a:lnSpc>
              <a:spcBef>
                <a:spcPts val="600"/>
              </a:spcBef>
            </a:pPr>
            <a:endParaRPr lang="zh-CN" altLang="en-US" sz="1800" dirty="0"/>
          </a:p>
        </p:txBody>
      </p:sp>
      <p:sp>
        <p:nvSpPr>
          <p:cNvPr id="2" name="日期占位符 1"/>
          <p:cNvSpPr>
            <a:spLocks noGrp="1"/>
          </p:cNvSpPr>
          <p:nvPr>
            <p:ph type="dt" sz="half" idx="10"/>
          </p:nvPr>
        </p:nvSpPr>
        <p:spPr/>
        <p:txBody>
          <a:bodyPr/>
          <a:lstStyle/>
          <a:p>
            <a:fld id="{5A04DFD2-89FE-4792-BD0A-9922631FC57F}"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grpSp>
        <p:nvGrpSpPr>
          <p:cNvPr id="5" name="组合 4"/>
          <p:cNvGrpSpPr/>
          <p:nvPr/>
        </p:nvGrpSpPr>
        <p:grpSpPr>
          <a:xfrm>
            <a:off x="7501036" y="2033179"/>
            <a:ext cx="1467068" cy="1590828"/>
            <a:chOff x="6849507" y="5391259"/>
            <a:chExt cx="1956091" cy="2121105"/>
          </a:xfrm>
        </p:grpSpPr>
        <p:pic>
          <p:nvPicPr>
            <p:cNvPr id="436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202668" y="5391259"/>
              <a:ext cx="1377262" cy="1363209"/>
            </a:xfrm>
            <a:prstGeom prst="rect">
              <a:avLst/>
            </a:prstGeom>
            <a:noFill/>
          </p:spPr>
        </p:pic>
        <p:sp>
          <p:nvSpPr>
            <p:cNvPr id="436232" name="Rectangle 8"/>
            <p:cNvSpPr>
              <a:spLocks noChangeArrowheads="1"/>
            </p:cNvSpPr>
            <p:nvPr/>
          </p:nvSpPr>
          <p:spPr bwMode="auto">
            <a:xfrm>
              <a:off x="6849507" y="6978884"/>
              <a:ext cx="1956091" cy="533480"/>
            </a:xfrm>
            <a:prstGeom prst="rect">
              <a:avLst/>
            </a:prstGeom>
            <a:noFill/>
            <a:ln w="9525">
              <a:noFill/>
              <a:miter lim="800000"/>
              <a:headEnd/>
              <a:tailEnd/>
            </a:ln>
            <a:effectLst/>
          </p:spPr>
          <p:txBody>
            <a:bodyPr wrap="none" anchor="ctr">
              <a:spAutoFit/>
            </a:bodyPr>
            <a:lstStyle/>
            <a:p>
              <a:r>
                <a:rPr lang="zh-CN" altLang="en-US" sz="2000" dirty="0">
                  <a:latin typeface="+mj-ea"/>
                  <a:ea typeface="+mj-ea"/>
                </a:rPr>
                <a:t>分支的表示</a:t>
              </a:r>
            </a:p>
          </p:txBody>
        </p:sp>
      </p:grpSp>
    </p:spTree>
    <p:extLst>
      <p:ext uri="{BB962C8B-B14F-4D97-AF65-F5344CB8AC3E}">
        <p14:creationId xmlns:p14="http://schemas.microsoft.com/office/powerpoint/2010/main" val="353296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活动图的表示</a:t>
            </a:r>
          </a:p>
        </p:txBody>
      </p:sp>
      <p:sp>
        <p:nvSpPr>
          <p:cNvPr id="4" name="文本占位符 3"/>
          <p:cNvSpPr>
            <a:spLocks noGrp="1"/>
          </p:cNvSpPr>
          <p:nvPr>
            <p:ph idx="1"/>
          </p:nvPr>
        </p:nvSpPr>
        <p:spPr>
          <a:xfrm>
            <a:off x="768098" y="925167"/>
            <a:ext cx="4671510" cy="3806854"/>
          </a:xfrm>
        </p:spPr>
        <p:txBody>
          <a:bodyPr/>
          <a:lstStyle/>
          <a:p>
            <a:pPr marL="342900" indent="-342900">
              <a:lnSpc>
                <a:spcPct val="130000"/>
              </a:lnSpc>
              <a:buFont typeface="+mj-lt"/>
              <a:buAutoNum type="arabicPeriod" startAt="5"/>
            </a:pPr>
            <a:r>
              <a:rPr lang="zh-CN" altLang="en-US" sz="2400" dirty="0"/>
              <a:t>分岔与汇合</a:t>
            </a:r>
          </a:p>
          <a:p>
            <a:pPr>
              <a:lnSpc>
                <a:spcPct val="130000"/>
              </a:lnSpc>
            </a:pPr>
            <a:r>
              <a:rPr lang="zh-CN" altLang="en-US" sz="2000" dirty="0"/>
              <a:t>在实际应用中，如果一些活动是并发执行的，我们就用分岔和汇合来表示</a:t>
            </a:r>
            <a:r>
              <a:rPr lang="zh-CN" altLang="en-US" sz="2000" dirty="0">
                <a:solidFill>
                  <a:srgbClr val="FF0000"/>
                </a:solidFill>
              </a:rPr>
              <a:t>并发活动</a:t>
            </a:r>
            <a:r>
              <a:rPr lang="zh-CN" altLang="en-US" sz="2000" dirty="0"/>
              <a:t>。</a:t>
            </a:r>
            <a:endParaRPr lang="en-US" altLang="zh-CN" sz="2000" dirty="0"/>
          </a:p>
          <a:p>
            <a:pPr>
              <a:lnSpc>
                <a:spcPct val="130000"/>
              </a:lnSpc>
            </a:pPr>
            <a:r>
              <a:rPr lang="zh-CN" altLang="en-US" sz="2000" dirty="0"/>
              <a:t>分岔线和汇合线都使用加粗的水平线或垂直线段表示。 </a:t>
            </a:r>
          </a:p>
          <a:p>
            <a:pPr>
              <a:lnSpc>
                <a:spcPct val="130000"/>
              </a:lnSpc>
            </a:pPr>
            <a:endParaRPr lang="zh-CN" altLang="en-US" sz="1800" dirty="0"/>
          </a:p>
        </p:txBody>
      </p:sp>
      <p:sp>
        <p:nvSpPr>
          <p:cNvPr id="3" name="日期占位符 2"/>
          <p:cNvSpPr>
            <a:spLocks noGrp="1"/>
          </p:cNvSpPr>
          <p:nvPr>
            <p:ph type="dt" sz="half" idx="10"/>
          </p:nvPr>
        </p:nvSpPr>
        <p:spPr/>
        <p:txBody>
          <a:bodyPr/>
          <a:lstStyle/>
          <a:p>
            <a:fld id="{2B73106F-0060-4AAF-AC7E-DD4DF218A5BE}"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grpSp>
        <p:nvGrpSpPr>
          <p:cNvPr id="7" name="组合 6"/>
          <p:cNvGrpSpPr/>
          <p:nvPr/>
        </p:nvGrpSpPr>
        <p:grpSpPr>
          <a:xfrm>
            <a:off x="5850749" y="743419"/>
            <a:ext cx="2857875" cy="3929124"/>
            <a:chOff x="4214155" y="1254376"/>
            <a:chExt cx="3810500" cy="5238831"/>
          </a:xfrm>
        </p:grpSpPr>
        <p:pic>
          <p:nvPicPr>
            <p:cNvPr id="438284" name="Picture 12"/>
            <p:cNvPicPr>
              <a:picLocks noChangeAspect="1" noChangeArrowheads="1"/>
            </p:cNvPicPr>
            <p:nvPr/>
          </p:nvPicPr>
          <p:blipFill rotWithShape="1">
            <a:blip r:embed="rId2" cstate="print">
              <a:clrChange>
                <a:clrFrom>
                  <a:srgbClr val="FFFFFF"/>
                </a:clrFrom>
                <a:clrTo>
                  <a:srgbClr val="FFFFFF">
                    <a:alpha val="0"/>
                  </a:srgbClr>
                </a:clrTo>
              </a:clrChange>
            </a:blip>
            <a:srcRect l="55892"/>
            <a:stretch/>
          </p:blipFill>
          <p:spPr bwMode="auto">
            <a:xfrm>
              <a:off x="5420249" y="4065356"/>
              <a:ext cx="2382157" cy="1782763"/>
            </a:xfrm>
            <a:prstGeom prst="rect">
              <a:avLst/>
            </a:prstGeom>
            <a:noFill/>
          </p:spPr>
        </p:pic>
        <p:grpSp>
          <p:nvGrpSpPr>
            <p:cNvPr id="2" name="Group 14"/>
            <p:cNvGrpSpPr>
              <a:grpSpLocks/>
            </p:cNvGrpSpPr>
            <p:nvPr/>
          </p:nvGrpSpPr>
          <p:grpSpPr bwMode="auto">
            <a:xfrm>
              <a:off x="4214155" y="1254376"/>
              <a:ext cx="3113088" cy="3511551"/>
              <a:chOff x="908" y="2505"/>
              <a:chExt cx="1961" cy="2212"/>
            </a:xfrm>
          </p:grpSpPr>
          <p:sp>
            <p:nvSpPr>
              <p:cNvPr id="438278" name="Line 6"/>
              <p:cNvSpPr>
                <a:spLocks noChangeShapeType="1"/>
              </p:cNvSpPr>
              <p:nvPr/>
            </p:nvSpPr>
            <p:spPr bwMode="auto">
              <a:xfrm>
                <a:off x="1565" y="2667"/>
                <a:ext cx="1304" cy="634"/>
              </a:xfrm>
              <a:prstGeom prst="line">
                <a:avLst/>
              </a:prstGeom>
              <a:noFill/>
              <a:ln w="9525">
                <a:solidFill>
                  <a:srgbClr val="000000"/>
                </a:solidFill>
                <a:prstDash val="dash"/>
                <a:round/>
                <a:headEnd/>
                <a:tailEnd type="triangle" w="med" len="med"/>
              </a:ln>
            </p:spPr>
            <p:txBody>
              <a:bodyPr/>
              <a:lstStyle/>
              <a:p>
                <a:endParaRPr lang="zh-CN" altLang="en-US" sz="1350"/>
              </a:p>
            </p:txBody>
          </p:sp>
          <p:sp>
            <p:nvSpPr>
              <p:cNvPr id="438279" name="Line 7"/>
              <p:cNvSpPr>
                <a:spLocks noChangeShapeType="1"/>
              </p:cNvSpPr>
              <p:nvPr/>
            </p:nvSpPr>
            <p:spPr bwMode="auto">
              <a:xfrm>
                <a:off x="1462" y="2647"/>
                <a:ext cx="547" cy="731"/>
              </a:xfrm>
              <a:prstGeom prst="line">
                <a:avLst/>
              </a:prstGeom>
              <a:noFill/>
              <a:ln w="9525">
                <a:solidFill>
                  <a:srgbClr val="000000"/>
                </a:solidFill>
                <a:prstDash val="dash"/>
                <a:round/>
                <a:headEnd/>
                <a:tailEnd type="triangle" w="med" len="med"/>
              </a:ln>
            </p:spPr>
            <p:txBody>
              <a:bodyPr/>
              <a:lstStyle/>
              <a:p>
                <a:endParaRPr lang="zh-CN" altLang="en-US" sz="1350"/>
              </a:p>
            </p:txBody>
          </p:sp>
          <p:sp>
            <p:nvSpPr>
              <p:cNvPr id="438280" name="Text Box 8"/>
              <p:cNvSpPr txBox="1">
                <a:spLocks noChangeArrowheads="1"/>
              </p:cNvSpPr>
              <p:nvPr/>
            </p:nvSpPr>
            <p:spPr bwMode="auto">
              <a:xfrm>
                <a:off x="908" y="2505"/>
                <a:ext cx="1131" cy="323"/>
              </a:xfrm>
              <a:prstGeom prst="rect">
                <a:avLst/>
              </a:prstGeom>
              <a:noFill/>
              <a:ln w="9525">
                <a:noFill/>
                <a:miter lim="800000"/>
                <a:headEnd/>
                <a:tailEnd/>
              </a:ln>
            </p:spPr>
            <p:txBody>
              <a:bodyPr/>
              <a:lstStyle/>
              <a:p>
                <a:pPr algn="just"/>
                <a:r>
                  <a:rPr lang="zh-CN" altLang="en-US" sz="1600" dirty="0">
                    <a:latin typeface="+mj-ea"/>
                    <a:ea typeface="+mj-ea"/>
                  </a:rPr>
                  <a:t>分岔线</a:t>
                </a:r>
              </a:p>
            </p:txBody>
          </p:sp>
          <p:sp>
            <p:nvSpPr>
              <p:cNvPr id="438281" name="Line 9"/>
              <p:cNvSpPr>
                <a:spLocks noChangeShapeType="1"/>
              </p:cNvSpPr>
              <p:nvPr/>
            </p:nvSpPr>
            <p:spPr bwMode="auto">
              <a:xfrm>
                <a:off x="1462" y="4023"/>
                <a:ext cx="531" cy="694"/>
              </a:xfrm>
              <a:prstGeom prst="line">
                <a:avLst/>
              </a:prstGeom>
              <a:noFill/>
              <a:ln w="9525">
                <a:solidFill>
                  <a:srgbClr val="000000"/>
                </a:solidFill>
                <a:prstDash val="dash"/>
                <a:round/>
                <a:headEnd/>
                <a:tailEnd type="triangle" w="med" len="med"/>
              </a:ln>
            </p:spPr>
            <p:txBody>
              <a:bodyPr/>
              <a:lstStyle/>
              <a:p>
                <a:endParaRPr lang="zh-CN" altLang="en-US" sz="1350"/>
              </a:p>
            </p:txBody>
          </p:sp>
          <p:sp>
            <p:nvSpPr>
              <p:cNvPr id="438282" name="Line 10"/>
              <p:cNvSpPr>
                <a:spLocks noChangeShapeType="1"/>
              </p:cNvSpPr>
              <p:nvPr/>
            </p:nvSpPr>
            <p:spPr bwMode="auto">
              <a:xfrm>
                <a:off x="1565" y="4053"/>
                <a:ext cx="1304" cy="452"/>
              </a:xfrm>
              <a:prstGeom prst="line">
                <a:avLst/>
              </a:prstGeom>
              <a:noFill/>
              <a:ln w="9525">
                <a:solidFill>
                  <a:srgbClr val="000000"/>
                </a:solidFill>
                <a:prstDash val="dash"/>
                <a:round/>
                <a:headEnd/>
                <a:tailEnd type="triangle" w="med" len="med"/>
              </a:ln>
            </p:spPr>
            <p:txBody>
              <a:bodyPr/>
              <a:lstStyle/>
              <a:p>
                <a:endParaRPr lang="zh-CN" altLang="en-US" sz="1350"/>
              </a:p>
            </p:txBody>
          </p:sp>
          <p:sp>
            <p:nvSpPr>
              <p:cNvPr id="438283" name="Text Box 11"/>
              <p:cNvSpPr txBox="1">
                <a:spLocks noChangeArrowheads="1"/>
              </p:cNvSpPr>
              <p:nvPr/>
            </p:nvSpPr>
            <p:spPr bwMode="auto">
              <a:xfrm>
                <a:off x="913" y="3821"/>
                <a:ext cx="755" cy="296"/>
              </a:xfrm>
              <a:prstGeom prst="rect">
                <a:avLst/>
              </a:prstGeom>
              <a:noFill/>
              <a:ln w="9525">
                <a:noFill/>
                <a:miter lim="800000"/>
                <a:headEnd/>
                <a:tailEnd/>
              </a:ln>
            </p:spPr>
            <p:txBody>
              <a:bodyPr/>
              <a:lstStyle/>
              <a:p>
                <a:pPr algn="just"/>
                <a:r>
                  <a:rPr lang="zh-CN" altLang="en-US" sz="1600" dirty="0">
                    <a:latin typeface="+mj-ea"/>
                    <a:ea typeface="+mj-ea"/>
                  </a:rPr>
                  <a:t>汇合线</a:t>
                </a:r>
              </a:p>
            </p:txBody>
          </p:sp>
        </p:grpSp>
        <p:sp>
          <p:nvSpPr>
            <p:cNvPr id="438285" name="Rectangle 13"/>
            <p:cNvSpPr>
              <a:spLocks noChangeArrowheads="1"/>
            </p:cNvSpPr>
            <p:nvPr/>
          </p:nvSpPr>
          <p:spPr bwMode="auto">
            <a:xfrm>
              <a:off x="4820393" y="5959727"/>
              <a:ext cx="2982013" cy="533480"/>
            </a:xfrm>
            <a:prstGeom prst="rect">
              <a:avLst/>
            </a:prstGeom>
            <a:noFill/>
            <a:ln w="9525">
              <a:noFill/>
              <a:miter lim="800000"/>
              <a:headEnd/>
              <a:tailEnd/>
            </a:ln>
            <a:effectLst/>
          </p:spPr>
          <p:txBody>
            <a:bodyPr wrap="none" anchor="ctr">
              <a:spAutoFit/>
            </a:bodyPr>
            <a:lstStyle/>
            <a:p>
              <a:pPr algn="ctr"/>
              <a:r>
                <a:rPr lang="zh-CN" altLang="en-US" sz="2000" dirty="0">
                  <a:latin typeface="+mj-ea"/>
                  <a:ea typeface="+mj-ea"/>
                </a:rPr>
                <a:t>分岔与汇合的表示</a:t>
              </a:r>
            </a:p>
          </p:txBody>
        </p:sp>
        <p:pic>
          <p:nvPicPr>
            <p:cNvPr id="17" name="Picture 12"/>
            <p:cNvPicPr>
              <a:picLocks noChangeAspect="1" noChangeArrowheads="1"/>
            </p:cNvPicPr>
            <p:nvPr/>
          </p:nvPicPr>
          <p:blipFill rotWithShape="1">
            <a:blip r:embed="rId2" cstate="print">
              <a:clrChange>
                <a:clrFrom>
                  <a:srgbClr val="FFFFFF"/>
                </a:clrFrom>
                <a:clrTo>
                  <a:srgbClr val="FFFFFF">
                    <a:alpha val="0"/>
                  </a:srgbClr>
                </a:clrTo>
              </a:clrChange>
            </a:blip>
            <a:srcRect r="51776"/>
            <a:stretch/>
          </p:blipFill>
          <p:spPr bwMode="auto">
            <a:xfrm>
              <a:off x="5420248" y="1972346"/>
              <a:ext cx="2604407" cy="1782762"/>
            </a:xfrm>
            <a:prstGeom prst="rect">
              <a:avLst/>
            </a:prstGeom>
            <a:noFill/>
          </p:spPr>
        </p:pic>
      </p:grpSp>
    </p:spTree>
    <p:extLst>
      <p:ext uri="{BB962C8B-B14F-4D97-AF65-F5344CB8AC3E}">
        <p14:creationId xmlns:p14="http://schemas.microsoft.com/office/powerpoint/2010/main" val="71542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up)">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活动图的表示</a:t>
            </a:r>
          </a:p>
        </p:txBody>
      </p:sp>
      <p:sp>
        <p:nvSpPr>
          <p:cNvPr id="2" name="文本占位符 1"/>
          <p:cNvSpPr>
            <a:spLocks noGrp="1"/>
          </p:cNvSpPr>
          <p:nvPr>
            <p:ph idx="1"/>
          </p:nvPr>
        </p:nvSpPr>
        <p:spPr/>
        <p:txBody>
          <a:bodyPr>
            <a:normAutofit/>
          </a:bodyPr>
          <a:lstStyle/>
          <a:p>
            <a:pPr>
              <a:lnSpc>
                <a:spcPct val="120000"/>
              </a:lnSpc>
            </a:pPr>
            <a:r>
              <a:rPr lang="zh-CN" altLang="en-US" sz="2400" dirty="0">
                <a:solidFill>
                  <a:srgbClr val="FF0000"/>
                </a:solidFill>
              </a:rPr>
              <a:t>分岔</a:t>
            </a:r>
            <a:endParaRPr lang="en-US" altLang="zh-CN" sz="2400" dirty="0">
              <a:solidFill>
                <a:srgbClr val="FF0000"/>
              </a:solidFill>
            </a:endParaRPr>
          </a:p>
          <a:p>
            <a:pPr>
              <a:lnSpc>
                <a:spcPct val="120000"/>
              </a:lnSpc>
            </a:pPr>
            <a:r>
              <a:rPr lang="zh-CN" altLang="en-US" sz="2000" dirty="0"/>
              <a:t>每个分叉可以有一个输入转换和两个或多个输出转换，每个转换都可以是独立的控制流。分岔用来表示两个或者多个并发活动的分支。</a:t>
            </a:r>
            <a:endParaRPr lang="en-US" altLang="zh-CN" sz="2000" dirty="0"/>
          </a:p>
          <a:p>
            <a:pPr>
              <a:lnSpc>
                <a:spcPct val="120000"/>
              </a:lnSpc>
            </a:pPr>
            <a:r>
              <a:rPr lang="zh-CN" altLang="en-US" sz="2400" dirty="0">
                <a:solidFill>
                  <a:srgbClr val="FF0000"/>
                </a:solidFill>
              </a:rPr>
              <a:t>汇合</a:t>
            </a:r>
            <a:endParaRPr lang="en-US" altLang="zh-CN" sz="2400" dirty="0">
              <a:solidFill>
                <a:srgbClr val="FF0000"/>
              </a:solidFill>
            </a:endParaRPr>
          </a:p>
          <a:p>
            <a:pPr>
              <a:lnSpc>
                <a:spcPct val="120000"/>
              </a:lnSpc>
            </a:pPr>
            <a:r>
              <a:rPr lang="zh-CN" altLang="en-US" sz="2000" dirty="0"/>
              <a:t>当两个或多个并发控制流都达到汇合点后，活动流程才能进入下一个活动节点。汇合则用于同步这些并发活动的分支，当且仅当所有的并发分支</a:t>
            </a:r>
            <a:r>
              <a:rPr lang="en-US" altLang="zh-CN" sz="2000" dirty="0"/>
              <a:t>(</a:t>
            </a:r>
            <a:r>
              <a:rPr lang="zh-CN" altLang="en-US" sz="2000" dirty="0"/>
              <a:t>活动</a:t>
            </a:r>
            <a:r>
              <a:rPr lang="en-US" altLang="zh-CN" sz="2000" dirty="0"/>
              <a:t>)</a:t>
            </a:r>
            <a:r>
              <a:rPr lang="zh-CN" altLang="en-US" sz="2000" dirty="0"/>
              <a:t>都到达汇合点后，活动流程才能进入下一个活动节点。</a:t>
            </a:r>
          </a:p>
        </p:txBody>
      </p:sp>
      <p:sp>
        <p:nvSpPr>
          <p:cNvPr id="4" name="日期占位符 3"/>
          <p:cNvSpPr>
            <a:spLocks noGrp="1"/>
          </p:cNvSpPr>
          <p:nvPr>
            <p:ph type="dt" sz="half" idx="10"/>
          </p:nvPr>
        </p:nvSpPr>
        <p:spPr/>
        <p:txBody>
          <a:bodyPr/>
          <a:lstStyle/>
          <a:p>
            <a:fld id="{5B605D64-1DD8-43EB-B7DB-52D7C51AFD7A}"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24182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330324-62D3-48F4-B2D8-07D4907ABCA6}" type="datetime1">
              <a:rPr lang="zh-CN" altLang="en-US" smtClean="0"/>
              <a:t>2022/4/13</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4</a:t>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面向对象方法学概述</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0" name="文本框 9"/>
          <p:cNvSpPr txBox="1"/>
          <p:nvPr/>
        </p:nvSpPr>
        <p:spPr>
          <a:xfrm>
            <a:off x="4432830" y="2052306"/>
            <a:ext cx="3083937"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面向对象的概念</a:t>
            </a: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3" name="文本框 12"/>
          <p:cNvSpPr txBox="1"/>
          <p:nvPr/>
        </p:nvSpPr>
        <p:spPr>
          <a:xfrm>
            <a:off x="4432830" y="2536039"/>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面向对象分析</a:t>
            </a:r>
          </a:p>
        </p:txBody>
      </p:sp>
      <p:sp>
        <p:nvSpPr>
          <p:cNvPr id="14" name="椭圆 1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文本框 15"/>
          <p:cNvSpPr txBox="1"/>
          <p:nvPr/>
        </p:nvSpPr>
        <p:spPr>
          <a:xfrm>
            <a:off x="4432830" y="3019772"/>
            <a:ext cx="3663271"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面向对象建模</a:t>
            </a:r>
          </a:p>
        </p:txBody>
      </p:sp>
      <p:sp>
        <p:nvSpPr>
          <p:cNvPr id="17" name="Title 1"/>
          <p:cNvSpPr txBox="1">
            <a:spLocks/>
          </p:cNvSpPr>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a:t>第</a:t>
            </a:r>
            <a:r>
              <a:rPr lang="en-US" altLang="zh-CN" sz="2800" dirty="0"/>
              <a:t>9</a:t>
            </a:r>
            <a:r>
              <a:rPr lang="zh-CN" altLang="en-US" sz="2800" dirty="0"/>
              <a:t>章 面向对象方法学引论</a:t>
            </a:r>
            <a:endParaRPr lang="en-US" sz="2800" dirty="0"/>
          </a:p>
        </p:txBody>
      </p:sp>
    </p:spTree>
    <p:extLst>
      <p:ext uri="{BB962C8B-B14F-4D97-AF65-F5344CB8AC3E}">
        <p14:creationId xmlns:p14="http://schemas.microsoft.com/office/powerpoint/2010/main" val="3870757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clrChange>
              <a:clrFrom>
                <a:srgbClr val="FFFFFF"/>
              </a:clrFrom>
              <a:clrTo>
                <a:srgbClr val="FFFFFF">
                  <a:alpha val="0"/>
                </a:srgbClr>
              </a:clrTo>
            </a:clrChange>
          </a:blip>
          <a:stretch>
            <a:fillRect/>
          </a:stretch>
        </p:blipFill>
        <p:spPr>
          <a:xfrm>
            <a:off x="5220998" y="937543"/>
            <a:ext cx="3474296" cy="3196797"/>
          </a:xfrm>
          <a:prstGeom prst="rect">
            <a:avLst/>
          </a:prstGeom>
        </p:spPr>
      </p:pic>
      <p:sp>
        <p:nvSpPr>
          <p:cNvPr id="12" name="标题 11"/>
          <p:cNvSpPr>
            <a:spLocks noGrp="1"/>
          </p:cNvSpPr>
          <p:nvPr>
            <p:ph type="title"/>
          </p:nvPr>
        </p:nvSpPr>
        <p:spPr/>
        <p:txBody>
          <a:bodyPr/>
          <a:lstStyle/>
          <a:p>
            <a:r>
              <a:rPr lang="zh-CN" altLang="en-US" dirty="0"/>
              <a:t>活动图的表示</a:t>
            </a:r>
          </a:p>
        </p:txBody>
      </p:sp>
      <p:sp>
        <p:nvSpPr>
          <p:cNvPr id="3" name="文本占位符 2"/>
          <p:cNvSpPr>
            <a:spLocks noGrp="1"/>
          </p:cNvSpPr>
          <p:nvPr>
            <p:ph idx="1"/>
          </p:nvPr>
        </p:nvSpPr>
        <p:spPr>
          <a:xfrm>
            <a:off x="768096" y="937543"/>
            <a:ext cx="4207664" cy="3806854"/>
          </a:xfrm>
        </p:spPr>
        <p:txBody>
          <a:bodyPr>
            <a:noAutofit/>
          </a:bodyPr>
          <a:lstStyle/>
          <a:p>
            <a:pPr marL="342900" indent="-342900">
              <a:buFont typeface="+mj-lt"/>
              <a:buAutoNum type="arabicPeriod" startAt="6"/>
            </a:pPr>
            <a:r>
              <a:rPr lang="zh-CN" altLang="en-US" sz="2400" dirty="0"/>
              <a:t>对象流</a:t>
            </a:r>
            <a:endParaRPr lang="en-US" altLang="zh-CN" sz="2400" dirty="0"/>
          </a:p>
          <a:p>
            <a:pPr>
              <a:lnSpc>
                <a:spcPct val="110000"/>
              </a:lnSpc>
            </a:pPr>
            <a:r>
              <a:rPr lang="zh-CN" altLang="en-US" sz="2000" dirty="0"/>
              <a:t>反映活动与对象之间的依赖关系，表示对象对活动的作用或活动对对象的影响，用依赖关系表示。</a:t>
            </a:r>
            <a:endParaRPr lang="en-US" altLang="zh-CN" sz="2000" dirty="0"/>
          </a:p>
          <a:p>
            <a:pPr marL="342900" indent="-342900">
              <a:buFont typeface="+mj-lt"/>
              <a:buAutoNum type="alphaLcParenR"/>
            </a:pPr>
            <a:r>
              <a:rPr lang="zh-CN" altLang="en-US" sz="2000" dirty="0"/>
              <a:t>如果箭头从活动指向对象，表示活动对对象的创建、修改或撤销等的影响。</a:t>
            </a:r>
            <a:endParaRPr lang="en-US" altLang="zh-CN" sz="2000" dirty="0"/>
          </a:p>
          <a:p>
            <a:pPr marL="342900" indent="-342900">
              <a:buFont typeface="+mj-lt"/>
              <a:buAutoNum type="alphaLcParenR"/>
            </a:pPr>
            <a:r>
              <a:rPr lang="zh-CN" altLang="en-US" sz="2000" dirty="0"/>
              <a:t>如果箭头从对象指向活动，表示该活动将使用所指向的对象。</a:t>
            </a:r>
          </a:p>
        </p:txBody>
      </p:sp>
      <p:sp>
        <p:nvSpPr>
          <p:cNvPr id="5" name="日期占位符 4"/>
          <p:cNvSpPr>
            <a:spLocks noGrp="1"/>
          </p:cNvSpPr>
          <p:nvPr>
            <p:ph type="dt" sz="half" idx="10"/>
          </p:nvPr>
        </p:nvSpPr>
        <p:spPr/>
        <p:txBody>
          <a:bodyPr/>
          <a:lstStyle/>
          <a:p>
            <a:fld id="{02C431C1-4466-4486-894C-03496541CCF1}"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7" name="矩形标注 6"/>
          <p:cNvSpPr/>
          <p:nvPr/>
        </p:nvSpPr>
        <p:spPr>
          <a:xfrm>
            <a:off x="7190169" y="1562282"/>
            <a:ext cx="937831" cy="367393"/>
          </a:xfrm>
          <a:prstGeom prst="wedgeRectCallout">
            <a:avLst>
              <a:gd name="adj1" fmla="val -136141"/>
              <a:gd name="adj2" fmla="val 284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对象流</a:t>
            </a:r>
          </a:p>
        </p:txBody>
      </p:sp>
      <p:sp>
        <p:nvSpPr>
          <p:cNvPr id="9" name="矩形标注 8"/>
          <p:cNvSpPr/>
          <p:nvPr/>
        </p:nvSpPr>
        <p:spPr>
          <a:xfrm>
            <a:off x="5203971" y="3885169"/>
            <a:ext cx="2132407" cy="622826"/>
          </a:xfrm>
          <a:prstGeom prst="wedgeRectCallout">
            <a:avLst>
              <a:gd name="adj1" fmla="val 63700"/>
              <a:gd name="adj2" fmla="val -606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对象下方的方括号表示对象的状态</a:t>
            </a:r>
          </a:p>
        </p:txBody>
      </p:sp>
    </p:spTree>
    <p:extLst>
      <p:ext uri="{BB962C8B-B14F-4D97-AF65-F5344CB8AC3E}">
        <p14:creationId xmlns:p14="http://schemas.microsoft.com/office/powerpoint/2010/main" val="42118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up)">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up)">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表现软件开发过程的活动图</a:t>
            </a:r>
          </a:p>
        </p:txBody>
      </p:sp>
      <p:sp>
        <p:nvSpPr>
          <p:cNvPr id="3" name="日期占位符 2"/>
          <p:cNvSpPr>
            <a:spLocks noGrp="1"/>
          </p:cNvSpPr>
          <p:nvPr>
            <p:ph type="dt" sz="half" idx="10"/>
          </p:nvPr>
        </p:nvSpPr>
        <p:spPr/>
        <p:txBody>
          <a:bodyPr/>
          <a:lstStyle/>
          <a:p>
            <a:fld id="{2CEF2933-1EEC-493B-8F25-930A9999447E}"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pic>
        <p:nvPicPr>
          <p:cNvPr id="6" name="图片 5"/>
          <p:cNvPicPr>
            <a:picLocks noChangeAspect="1"/>
          </p:cNvPicPr>
          <p:nvPr/>
        </p:nvPicPr>
        <p:blipFill rotWithShape="1">
          <a:blip r:embed="rId2">
            <a:clrChange>
              <a:clrFrom>
                <a:srgbClr val="FFFFFF"/>
              </a:clrFrom>
              <a:clrTo>
                <a:srgbClr val="FFFFFF">
                  <a:alpha val="0"/>
                </a:srgbClr>
              </a:clrTo>
            </a:clrChange>
          </a:blip>
          <a:srcRect t="1120"/>
          <a:stretch/>
        </p:blipFill>
        <p:spPr>
          <a:xfrm>
            <a:off x="1899650" y="612856"/>
            <a:ext cx="5139078" cy="434304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090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活动图的建模技术</a:t>
            </a:r>
          </a:p>
        </p:txBody>
      </p:sp>
      <p:sp>
        <p:nvSpPr>
          <p:cNvPr id="2" name="文本占位符 1"/>
          <p:cNvSpPr>
            <a:spLocks noGrp="1"/>
          </p:cNvSpPr>
          <p:nvPr>
            <p:ph idx="1"/>
          </p:nvPr>
        </p:nvSpPr>
        <p:spPr>
          <a:xfrm>
            <a:off x="768096" y="997526"/>
            <a:ext cx="7832833" cy="3675117"/>
          </a:xfrm>
          <a:prstGeom prst="rect">
            <a:avLst/>
          </a:prstGeom>
        </p:spPr>
        <p:txBody>
          <a:bodyPr>
            <a:noAutofit/>
          </a:bodyPr>
          <a:lstStyle/>
          <a:p>
            <a:pPr marL="342900" indent="-342900">
              <a:lnSpc>
                <a:spcPct val="100000"/>
              </a:lnSpc>
              <a:spcBef>
                <a:spcPts val="600"/>
              </a:spcBef>
            </a:pPr>
            <a:r>
              <a:rPr lang="zh-CN" altLang="en-US" sz="2200" dirty="0"/>
              <a:t>在系统建模过程中，活动图能够被附加到任何建模元素，以描述其行为，这些元素包括用例、类、接口、组件、节点、协作、操作和方法。</a:t>
            </a:r>
          </a:p>
          <a:p>
            <a:pPr marL="342900" indent="-342900">
              <a:lnSpc>
                <a:spcPct val="100000"/>
              </a:lnSpc>
              <a:spcBef>
                <a:spcPts val="600"/>
              </a:spcBef>
            </a:pPr>
            <a:r>
              <a:rPr lang="zh-CN" altLang="en-US" sz="2200" dirty="0"/>
              <a:t>在进行活动图建模过程中，主要涉及以下内容：</a:t>
            </a:r>
          </a:p>
          <a:p>
            <a:pPr>
              <a:lnSpc>
                <a:spcPct val="100000"/>
              </a:lnSpc>
              <a:spcBef>
                <a:spcPts val="600"/>
              </a:spcBef>
              <a:buNone/>
            </a:pPr>
            <a:r>
              <a:rPr lang="zh-CN" altLang="en-US" sz="2000" dirty="0"/>
              <a:t>（</a:t>
            </a:r>
            <a:r>
              <a:rPr lang="en-US" altLang="zh-CN" sz="2000" dirty="0"/>
              <a:t>1</a:t>
            </a:r>
            <a:r>
              <a:rPr lang="zh-CN" altLang="en-US" sz="2000" dirty="0"/>
              <a:t>）识别要对其工作流进行描述的类；</a:t>
            </a:r>
          </a:p>
          <a:p>
            <a:pPr>
              <a:lnSpc>
                <a:spcPct val="100000"/>
              </a:lnSpc>
              <a:spcBef>
                <a:spcPts val="600"/>
              </a:spcBef>
              <a:buNone/>
            </a:pPr>
            <a:r>
              <a:rPr lang="zh-CN" altLang="en-US" sz="2000" dirty="0"/>
              <a:t>（</a:t>
            </a:r>
            <a:r>
              <a:rPr lang="en-US" altLang="zh-CN" sz="2000" dirty="0"/>
              <a:t>2</a:t>
            </a:r>
            <a:r>
              <a:rPr lang="zh-CN" altLang="en-US" sz="2000" dirty="0"/>
              <a:t>）对动态状态建模；</a:t>
            </a:r>
          </a:p>
          <a:p>
            <a:pPr>
              <a:lnSpc>
                <a:spcPct val="100000"/>
              </a:lnSpc>
              <a:spcBef>
                <a:spcPts val="600"/>
              </a:spcBef>
              <a:buNone/>
            </a:pPr>
            <a:r>
              <a:rPr lang="zh-CN" altLang="en-US" sz="2000" dirty="0"/>
              <a:t>（</a:t>
            </a:r>
            <a:r>
              <a:rPr lang="en-US" altLang="zh-CN" sz="2000" dirty="0"/>
              <a:t>3</a:t>
            </a:r>
            <a:r>
              <a:rPr lang="zh-CN" altLang="en-US" sz="2000" dirty="0"/>
              <a:t>）对动作流建模；</a:t>
            </a:r>
          </a:p>
          <a:p>
            <a:pPr>
              <a:lnSpc>
                <a:spcPct val="100000"/>
              </a:lnSpc>
              <a:spcBef>
                <a:spcPts val="600"/>
              </a:spcBef>
              <a:buNone/>
            </a:pPr>
            <a:r>
              <a:rPr lang="zh-CN" altLang="en-US" sz="2000" dirty="0"/>
              <a:t>（</a:t>
            </a:r>
            <a:r>
              <a:rPr lang="en-US" altLang="zh-CN" sz="2000" dirty="0"/>
              <a:t>4</a:t>
            </a:r>
            <a:r>
              <a:rPr lang="zh-CN" altLang="en-US" sz="2000" dirty="0"/>
              <a:t>）对对象流建模；</a:t>
            </a:r>
          </a:p>
          <a:p>
            <a:pPr>
              <a:lnSpc>
                <a:spcPct val="100000"/>
              </a:lnSpc>
              <a:spcBef>
                <a:spcPts val="600"/>
              </a:spcBef>
              <a:buNone/>
            </a:pPr>
            <a:r>
              <a:rPr lang="zh-CN" altLang="en-US" sz="2000" dirty="0"/>
              <a:t>（</a:t>
            </a:r>
            <a:r>
              <a:rPr lang="en-US" altLang="zh-CN" sz="2000" dirty="0"/>
              <a:t>5</a:t>
            </a:r>
            <a:r>
              <a:rPr lang="zh-CN" altLang="en-US" sz="2000" dirty="0"/>
              <a:t>）对建模结果进行精化和细化。</a:t>
            </a:r>
          </a:p>
          <a:p>
            <a:pPr>
              <a:lnSpc>
                <a:spcPct val="100000"/>
              </a:lnSpc>
              <a:spcBef>
                <a:spcPts val="600"/>
              </a:spcBef>
            </a:pPr>
            <a:endParaRPr lang="zh-CN" altLang="en-US" sz="2000" dirty="0"/>
          </a:p>
        </p:txBody>
      </p:sp>
      <p:sp>
        <p:nvSpPr>
          <p:cNvPr id="5" name="日期占位符 4"/>
          <p:cNvSpPr>
            <a:spLocks noGrp="1"/>
          </p:cNvSpPr>
          <p:nvPr>
            <p:ph type="dt" sz="half" idx="10"/>
          </p:nvPr>
        </p:nvSpPr>
        <p:spPr/>
        <p:txBody>
          <a:bodyPr/>
          <a:lstStyle/>
          <a:p>
            <a:fld id="{CF4FBFFC-3055-4811-AC95-B51849F40287}"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Tree>
    <p:extLst>
      <p:ext uri="{BB962C8B-B14F-4D97-AF65-F5344CB8AC3E}">
        <p14:creationId xmlns:p14="http://schemas.microsoft.com/office/powerpoint/2010/main" val="225131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down)">
                                      <p:cBhvr>
                                        <p:cTn id="16" dur="500"/>
                                        <p:tgtEl>
                                          <p:spTgt spid="2">
                                            <p:txEl>
                                              <p:pRg st="2" end="2"/>
                                            </p:txEl>
                                          </p:spTgt>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绘制活动图的步骤</a:t>
            </a:r>
          </a:p>
        </p:txBody>
      </p:sp>
      <p:sp>
        <p:nvSpPr>
          <p:cNvPr id="3" name="文本占位符 2"/>
          <p:cNvSpPr>
            <a:spLocks noGrp="1"/>
          </p:cNvSpPr>
          <p:nvPr>
            <p:ph idx="1"/>
          </p:nvPr>
        </p:nvSpPr>
        <p:spPr>
          <a:xfrm>
            <a:off x="768096" y="1116281"/>
            <a:ext cx="7832833" cy="3602006"/>
          </a:xfrm>
        </p:spPr>
        <p:txBody>
          <a:bodyPr>
            <a:normAutofit/>
          </a:bodyPr>
          <a:lstStyle/>
          <a:p>
            <a:pPr marL="342900" indent="-342900">
              <a:lnSpc>
                <a:spcPct val="100000"/>
              </a:lnSpc>
              <a:spcBef>
                <a:spcPts val="600"/>
              </a:spcBef>
              <a:buFont typeface="+mj-lt"/>
              <a:buAutoNum type="arabicPeriod"/>
            </a:pPr>
            <a:r>
              <a:rPr lang="zh-CN" altLang="en-US" sz="2400" dirty="0"/>
              <a:t>选择将要绘制活动图的用例，确定活动图的层面，是顶层活动图还是某个方法的活动图。</a:t>
            </a:r>
            <a:endParaRPr lang="en-US" altLang="zh-CN" sz="2400" dirty="0"/>
          </a:p>
          <a:p>
            <a:pPr marL="342900" indent="-342900">
              <a:lnSpc>
                <a:spcPct val="100000"/>
              </a:lnSpc>
              <a:spcBef>
                <a:spcPts val="600"/>
              </a:spcBef>
              <a:buFont typeface="+mj-lt"/>
              <a:buAutoNum type="arabicPeriod"/>
            </a:pPr>
            <a:r>
              <a:rPr lang="zh-CN" altLang="en-US" sz="2400" dirty="0"/>
              <a:t>确定活动图中使用的每个对象，用泳道分开。</a:t>
            </a:r>
            <a:endParaRPr lang="en-US" altLang="zh-CN" sz="2400" dirty="0"/>
          </a:p>
          <a:p>
            <a:pPr marL="342900" indent="-342900">
              <a:lnSpc>
                <a:spcPct val="100000"/>
              </a:lnSpc>
              <a:spcBef>
                <a:spcPts val="600"/>
              </a:spcBef>
              <a:buFont typeface="+mj-lt"/>
              <a:buAutoNum type="arabicPeriod"/>
            </a:pPr>
            <a:r>
              <a:rPr lang="zh-CN" altLang="en-US" sz="2400" dirty="0"/>
              <a:t>确定用例的边界范围，并绘制活动的开始节点和终止节点。</a:t>
            </a:r>
            <a:endParaRPr lang="en-US" altLang="zh-CN" sz="2400" dirty="0"/>
          </a:p>
          <a:p>
            <a:pPr marL="342900" indent="-342900">
              <a:lnSpc>
                <a:spcPct val="100000"/>
              </a:lnSpc>
              <a:spcBef>
                <a:spcPts val="600"/>
              </a:spcBef>
              <a:buFont typeface="+mj-lt"/>
              <a:buAutoNum type="arabicPeriod"/>
            </a:pPr>
            <a:r>
              <a:rPr lang="zh-CN" altLang="en-US" sz="2400" dirty="0"/>
              <a:t>确定本用例中所有的活动，并绘制出来。</a:t>
            </a:r>
            <a:endParaRPr lang="en-US" altLang="zh-CN" sz="2400" dirty="0"/>
          </a:p>
          <a:p>
            <a:pPr marL="342900" indent="-342900">
              <a:lnSpc>
                <a:spcPct val="100000"/>
              </a:lnSpc>
              <a:spcBef>
                <a:spcPts val="600"/>
              </a:spcBef>
              <a:buFont typeface="+mj-lt"/>
              <a:buAutoNum type="arabicPeriod"/>
            </a:pPr>
            <a:r>
              <a:rPr lang="zh-CN" altLang="en-US" sz="2400" dirty="0"/>
              <a:t>分析分支或分叉，并绘制出来。</a:t>
            </a:r>
            <a:endParaRPr lang="en-US" altLang="zh-CN" sz="2400" dirty="0"/>
          </a:p>
          <a:p>
            <a:pPr marL="342900" indent="-342900">
              <a:lnSpc>
                <a:spcPct val="100000"/>
              </a:lnSpc>
              <a:spcBef>
                <a:spcPts val="600"/>
              </a:spcBef>
              <a:buFont typeface="+mj-lt"/>
              <a:buAutoNum type="arabicPeriod"/>
            </a:pPr>
            <a:r>
              <a:rPr lang="zh-CN" altLang="en-US" sz="2400" dirty="0"/>
              <a:t>确定动作流，并绘制出来。</a:t>
            </a:r>
          </a:p>
        </p:txBody>
      </p:sp>
      <p:sp>
        <p:nvSpPr>
          <p:cNvPr id="5" name="日期占位符 4"/>
          <p:cNvSpPr>
            <a:spLocks noGrp="1"/>
          </p:cNvSpPr>
          <p:nvPr>
            <p:ph type="dt" sz="half" idx="10"/>
          </p:nvPr>
        </p:nvSpPr>
        <p:spPr/>
        <p:txBody>
          <a:bodyPr/>
          <a:lstStyle/>
          <a:p>
            <a:fld id="{4445921B-0D98-40FE-AE7C-7152F553511E}"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extLst>
      <p:ext uri="{BB962C8B-B14F-4D97-AF65-F5344CB8AC3E}">
        <p14:creationId xmlns:p14="http://schemas.microsoft.com/office/powerpoint/2010/main" val="35058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一个活动图的例子</a:t>
            </a:r>
          </a:p>
        </p:txBody>
      </p:sp>
      <p:sp>
        <p:nvSpPr>
          <p:cNvPr id="108547" name="Rectangle 3"/>
          <p:cNvSpPr>
            <a:spLocks noGrp="1" noChangeArrowheads="1"/>
          </p:cNvSpPr>
          <p:nvPr>
            <p:ph idx="1"/>
          </p:nvPr>
        </p:nvSpPr>
        <p:spPr/>
        <p:txBody>
          <a:bodyPr>
            <a:normAutofit/>
          </a:bodyPr>
          <a:lstStyle/>
          <a:p>
            <a:pPr>
              <a:lnSpc>
                <a:spcPct val="150000"/>
              </a:lnSpc>
            </a:pPr>
            <a:r>
              <a:rPr lang="zh-CN" altLang="en-US" dirty="0"/>
              <a:t>用一个活动图表示一下考试的过程。</a:t>
            </a:r>
          </a:p>
          <a:p>
            <a:pPr>
              <a:lnSpc>
                <a:spcPct val="150000"/>
              </a:lnSpc>
            </a:pPr>
            <a:r>
              <a:rPr lang="zh-CN" altLang="en-US" dirty="0"/>
              <a:t>思考一下：</a:t>
            </a:r>
          </a:p>
          <a:p>
            <a:pPr>
              <a:lnSpc>
                <a:spcPct val="150000"/>
              </a:lnSpc>
            </a:pPr>
            <a:r>
              <a:rPr lang="zh-CN" altLang="en-US" dirty="0"/>
              <a:t>你们每次参加考试的过程是怎么样的？</a:t>
            </a:r>
          </a:p>
        </p:txBody>
      </p:sp>
      <p:sp>
        <p:nvSpPr>
          <p:cNvPr id="3" name="日期占位符 2"/>
          <p:cNvSpPr>
            <a:spLocks noGrp="1"/>
          </p:cNvSpPr>
          <p:nvPr>
            <p:ph type="dt" sz="half" idx="10"/>
          </p:nvPr>
        </p:nvSpPr>
        <p:spPr/>
        <p:txBody>
          <a:bodyPr/>
          <a:lstStyle/>
          <a:p>
            <a:fld id="{FE51DE4B-2247-4F6E-A355-9DA474906F0E}"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147061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Effect transition="in" filter="wipe(left)">
                                      <p:cBhvr>
                                        <p:cTn id="7" dur="500"/>
                                        <p:tgtEl>
                                          <p:spTgt spid="10854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8547">
                                            <p:txEl>
                                              <p:pRg st="2" end="2"/>
                                            </p:txEl>
                                          </p:spTgt>
                                        </p:tgtEl>
                                        <p:attrNameLst>
                                          <p:attrName>style.visibility</p:attrName>
                                        </p:attrNameLst>
                                      </p:cBhvr>
                                      <p:to>
                                        <p:strVal val="visible"/>
                                      </p:to>
                                    </p:set>
                                    <p:animEffect transition="in" filter="wipe(left)">
                                      <p:cBhvr>
                                        <p:cTn id="10" dur="500"/>
                                        <p:tgtEl>
                                          <p:spTgt spid="10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一场考试的过程</a:t>
            </a:r>
          </a:p>
        </p:txBody>
      </p:sp>
      <p:sp>
        <p:nvSpPr>
          <p:cNvPr id="2" name="文本占位符 1"/>
          <p:cNvSpPr>
            <a:spLocks noGrp="1"/>
          </p:cNvSpPr>
          <p:nvPr>
            <p:ph idx="1"/>
          </p:nvPr>
        </p:nvSpPr>
        <p:spPr>
          <a:xfrm>
            <a:off x="973777" y="925167"/>
            <a:ext cx="7627153" cy="3806854"/>
          </a:xfrm>
        </p:spPr>
        <p:txBody>
          <a:bodyPr>
            <a:normAutofit/>
          </a:bodyPr>
          <a:lstStyle/>
          <a:p>
            <a:pPr marL="400050" indent="-400050">
              <a:lnSpc>
                <a:spcPct val="100000"/>
              </a:lnSpc>
              <a:spcBef>
                <a:spcPts val="600"/>
              </a:spcBef>
              <a:buFontTx/>
              <a:buAutoNum type="arabicPeriod"/>
            </a:pPr>
            <a:r>
              <a:rPr lang="zh-CN" altLang="en-US" sz="2000" dirty="0"/>
              <a:t>开始</a:t>
            </a:r>
          </a:p>
          <a:p>
            <a:pPr marL="400050" indent="-400050">
              <a:lnSpc>
                <a:spcPct val="100000"/>
              </a:lnSpc>
              <a:spcBef>
                <a:spcPts val="600"/>
              </a:spcBef>
              <a:buFontTx/>
              <a:buAutoNum type="arabicPeriod"/>
            </a:pPr>
            <a:r>
              <a:rPr lang="zh-CN" altLang="en-US" sz="2000" dirty="0"/>
              <a:t>学生进入考场。</a:t>
            </a:r>
          </a:p>
          <a:p>
            <a:pPr marL="400050" indent="-400050">
              <a:lnSpc>
                <a:spcPct val="100000"/>
              </a:lnSpc>
              <a:spcBef>
                <a:spcPts val="600"/>
              </a:spcBef>
              <a:buFontTx/>
              <a:buAutoNum type="arabicPeriod"/>
            </a:pPr>
            <a:r>
              <a:rPr lang="zh-CN" altLang="en-US" sz="2000" dirty="0"/>
              <a:t>监考教师核对检查证件。</a:t>
            </a:r>
          </a:p>
          <a:p>
            <a:pPr marL="400050" indent="-400050">
              <a:lnSpc>
                <a:spcPct val="100000"/>
              </a:lnSpc>
              <a:spcBef>
                <a:spcPts val="600"/>
              </a:spcBef>
              <a:buFontTx/>
              <a:buAutoNum type="arabicPeriod"/>
            </a:pPr>
            <a:r>
              <a:rPr lang="zh-CN" altLang="en-US" sz="2000" dirty="0"/>
              <a:t>学生对号入座。</a:t>
            </a:r>
            <a:endParaRPr lang="en-US" altLang="zh-CN" sz="2000" dirty="0"/>
          </a:p>
          <a:p>
            <a:pPr marL="400050" indent="-400050">
              <a:lnSpc>
                <a:spcPct val="100000"/>
              </a:lnSpc>
              <a:spcBef>
                <a:spcPts val="600"/>
              </a:spcBef>
              <a:buFontTx/>
              <a:buAutoNum type="arabicPeriod"/>
            </a:pPr>
            <a:r>
              <a:rPr lang="zh-CN" altLang="en-US" sz="2000" dirty="0"/>
              <a:t>监考教师发试卷</a:t>
            </a:r>
          </a:p>
          <a:p>
            <a:pPr marL="400050" indent="-400050">
              <a:lnSpc>
                <a:spcPct val="100000"/>
              </a:lnSpc>
              <a:spcBef>
                <a:spcPts val="600"/>
              </a:spcBef>
              <a:buFontTx/>
              <a:buAutoNum type="arabicPeriod"/>
            </a:pPr>
            <a:r>
              <a:rPr lang="zh-CN" altLang="en-US" sz="2000" dirty="0"/>
              <a:t>学生开始答题。</a:t>
            </a:r>
          </a:p>
          <a:p>
            <a:pPr marL="400050" indent="-400050">
              <a:lnSpc>
                <a:spcPct val="100000"/>
              </a:lnSpc>
              <a:spcBef>
                <a:spcPts val="600"/>
              </a:spcBef>
              <a:buFontTx/>
              <a:buAutoNum type="arabicPeriod"/>
            </a:pPr>
            <a:r>
              <a:rPr lang="zh-CN" altLang="en-US" sz="2000" dirty="0"/>
              <a:t>学生交卷。</a:t>
            </a:r>
          </a:p>
          <a:p>
            <a:pPr marL="400050" indent="-400050">
              <a:lnSpc>
                <a:spcPct val="100000"/>
              </a:lnSpc>
              <a:spcBef>
                <a:spcPts val="600"/>
              </a:spcBef>
              <a:buFontTx/>
              <a:buAutoNum type="arabicPeriod"/>
            </a:pPr>
            <a:r>
              <a:rPr lang="zh-CN" altLang="en-US" sz="2000" dirty="0"/>
              <a:t>监考教师收取试卷。</a:t>
            </a:r>
          </a:p>
          <a:p>
            <a:pPr marL="400050" indent="-400050">
              <a:lnSpc>
                <a:spcPct val="100000"/>
              </a:lnSpc>
              <a:spcBef>
                <a:spcPts val="600"/>
              </a:spcBef>
              <a:buFontTx/>
              <a:buAutoNum type="arabicPeriod"/>
            </a:pPr>
            <a:r>
              <a:rPr lang="zh-CN" altLang="en-US" sz="2000" dirty="0"/>
              <a:t>结束</a:t>
            </a:r>
          </a:p>
          <a:p>
            <a:pPr>
              <a:lnSpc>
                <a:spcPct val="100000"/>
              </a:lnSpc>
              <a:spcBef>
                <a:spcPts val="600"/>
              </a:spcBef>
            </a:pPr>
            <a:endParaRPr lang="zh-CN" altLang="en-US" sz="2000" dirty="0"/>
          </a:p>
        </p:txBody>
      </p:sp>
      <p:sp>
        <p:nvSpPr>
          <p:cNvPr id="4" name="日期占位符 3"/>
          <p:cNvSpPr>
            <a:spLocks noGrp="1"/>
          </p:cNvSpPr>
          <p:nvPr>
            <p:ph type="dt" sz="half" idx="10"/>
          </p:nvPr>
        </p:nvSpPr>
        <p:spPr/>
        <p:txBody>
          <a:bodyPr/>
          <a:lstStyle/>
          <a:p>
            <a:fld id="{4698A0C8-D30E-42E9-9DF6-3C5576FC8151}"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pic>
        <p:nvPicPr>
          <p:cNvPr id="13" name="Picture 4"/>
          <p:cNvPicPr>
            <a:picLocks noChangeAspect="1" noChangeArrowheads="1"/>
          </p:cNvPicPr>
          <p:nvPr/>
        </p:nvPicPr>
        <p:blipFill rotWithShape="1">
          <a:blip r:embed="rId2" cstate="print"/>
          <a:srcRect l="2588" t="6050" r="9537" b="3977"/>
          <a:stretch/>
        </p:blipFill>
        <p:spPr bwMode="auto">
          <a:xfrm>
            <a:off x="5182290" y="-63511"/>
            <a:ext cx="3453494" cy="5207011"/>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564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up)">
                                      <p:cBhvr>
                                        <p:cTn id="31" dur="500"/>
                                        <p:tgtEl>
                                          <p:spTgt spid="2">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up)">
                                      <p:cBhvr>
                                        <p:cTn id="35" dur="500"/>
                                        <p:tgtEl>
                                          <p:spTgt spid="2">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标识泳道的活动图</a:t>
            </a:r>
          </a:p>
        </p:txBody>
      </p:sp>
      <p:sp>
        <p:nvSpPr>
          <p:cNvPr id="2" name="文本占位符 1"/>
          <p:cNvSpPr>
            <a:spLocks noGrp="1"/>
          </p:cNvSpPr>
          <p:nvPr>
            <p:ph idx="1"/>
          </p:nvPr>
        </p:nvSpPr>
        <p:spPr/>
        <p:txBody>
          <a:bodyPr>
            <a:normAutofit/>
          </a:bodyPr>
          <a:lstStyle/>
          <a:p>
            <a:pPr>
              <a:lnSpc>
                <a:spcPct val="130000"/>
              </a:lnSpc>
              <a:spcBef>
                <a:spcPts val="900"/>
              </a:spcBef>
            </a:pPr>
            <a:r>
              <a:rPr lang="zh-CN" altLang="en-GB" sz="2400" dirty="0"/>
              <a:t>为了有效地表示各个活动由谁负责的信息，可以通过</a:t>
            </a:r>
            <a:r>
              <a:rPr lang="zh-CN" altLang="en-GB" sz="2400" dirty="0">
                <a:solidFill>
                  <a:srgbClr val="FF0000"/>
                </a:solidFill>
              </a:rPr>
              <a:t>泳道</a:t>
            </a:r>
            <a:r>
              <a:rPr lang="en-GB" altLang="zh-CN" sz="2400" dirty="0">
                <a:solidFill>
                  <a:srgbClr val="FF0000"/>
                </a:solidFill>
              </a:rPr>
              <a:t>(Swim Lane)</a:t>
            </a:r>
            <a:r>
              <a:rPr lang="zh-CN" altLang="en-GB" sz="2400" dirty="0"/>
              <a:t>来实现。</a:t>
            </a:r>
          </a:p>
          <a:p>
            <a:pPr>
              <a:lnSpc>
                <a:spcPct val="130000"/>
              </a:lnSpc>
              <a:spcBef>
                <a:spcPts val="900"/>
              </a:spcBef>
            </a:pPr>
            <a:r>
              <a:rPr lang="zh-CN" altLang="en-GB" sz="2400" dirty="0"/>
              <a:t>每个泳道用一条垂直的线将它们分开，并且每个泳道都必须有一个唯一的名称</a:t>
            </a:r>
            <a:r>
              <a:rPr lang="zh-CN" altLang="en-US" sz="2400" dirty="0"/>
              <a:t>。</a:t>
            </a:r>
            <a:endParaRPr lang="en-US" altLang="zh-CN" sz="2400" dirty="0"/>
          </a:p>
          <a:p>
            <a:pPr>
              <a:lnSpc>
                <a:spcPct val="130000"/>
              </a:lnSpc>
              <a:spcBef>
                <a:spcPts val="900"/>
              </a:spcBef>
            </a:pPr>
            <a:r>
              <a:rPr lang="zh-CN" altLang="en-GB" sz="2400" dirty="0"/>
              <a:t>例如本例中的</a:t>
            </a:r>
            <a:r>
              <a:rPr lang="zh-CN" altLang="en-US" sz="2400" dirty="0"/>
              <a:t>监考教师</a:t>
            </a:r>
            <a:r>
              <a:rPr lang="zh-CN" altLang="en-GB" sz="2400" dirty="0"/>
              <a:t>和</a:t>
            </a:r>
            <a:r>
              <a:rPr lang="zh-CN" altLang="en-US" sz="2400" dirty="0"/>
              <a:t>考生</a:t>
            </a:r>
            <a:r>
              <a:rPr lang="zh-CN" altLang="en-GB" sz="2400" dirty="0"/>
              <a:t>。</a:t>
            </a:r>
            <a:endParaRPr lang="en-US" altLang="zh-CN" sz="2400" dirty="0"/>
          </a:p>
        </p:txBody>
      </p:sp>
      <p:sp>
        <p:nvSpPr>
          <p:cNvPr id="4" name="日期占位符 3"/>
          <p:cNvSpPr>
            <a:spLocks noGrp="1"/>
          </p:cNvSpPr>
          <p:nvPr>
            <p:ph type="dt" sz="half" idx="10"/>
          </p:nvPr>
        </p:nvSpPr>
        <p:spPr/>
        <p:txBody>
          <a:bodyPr/>
          <a:lstStyle/>
          <a:p>
            <a:fld id="{681D74DA-A18F-431D-81EA-4F4E1D5DC5D1}"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Tree>
    <p:extLst>
      <p:ext uri="{BB962C8B-B14F-4D97-AF65-F5344CB8AC3E}">
        <p14:creationId xmlns:p14="http://schemas.microsoft.com/office/powerpoint/2010/main" val="284517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加入泳道之后</a:t>
            </a:r>
          </a:p>
        </p:txBody>
      </p:sp>
      <p:sp>
        <p:nvSpPr>
          <p:cNvPr id="5" name="文本占位符 4"/>
          <p:cNvSpPr>
            <a:spLocks noGrp="1"/>
          </p:cNvSpPr>
          <p:nvPr>
            <p:ph idx="1"/>
          </p:nvPr>
        </p:nvSpPr>
        <p:spPr>
          <a:xfrm>
            <a:off x="679492" y="1003412"/>
            <a:ext cx="4183913" cy="3675117"/>
          </a:xfrm>
        </p:spPr>
        <p:txBody>
          <a:bodyPr>
            <a:normAutofit/>
          </a:bodyPr>
          <a:lstStyle/>
          <a:p>
            <a:pPr marL="342900" indent="-342900">
              <a:lnSpc>
                <a:spcPct val="130000"/>
              </a:lnSpc>
              <a:spcBef>
                <a:spcPts val="900"/>
              </a:spcBef>
            </a:pPr>
            <a:r>
              <a:rPr lang="zh-CN" altLang="en-GB" sz="2400" dirty="0"/>
              <a:t>从图中可以看出，每个活动节点，分支必须只属于一个泳道，而转换，分岔与汇合是可以跨泳道的。</a:t>
            </a:r>
            <a:endParaRPr lang="en-US" altLang="zh-CN" sz="2400" dirty="0"/>
          </a:p>
          <a:p>
            <a:pPr marL="342900" indent="-342900">
              <a:lnSpc>
                <a:spcPct val="130000"/>
              </a:lnSpc>
              <a:spcBef>
                <a:spcPts val="900"/>
              </a:spcBef>
            </a:pPr>
            <a:r>
              <a:rPr lang="zh-CN" altLang="en-GB" sz="2400" dirty="0"/>
              <a:t>通过泳道，不仅体现了整个活动控制流，还体现出了每个活动的实施者。</a:t>
            </a:r>
          </a:p>
        </p:txBody>
      </p:sp>
      <p:sp>
        <p:nvSpPr>
          <p:cNvPr id="2" name="日期占位符 1"/>
          <p:cNvSpPr>
            <a:spLocks noGrp="1"/>
          </p:cNvSpPr>
          <p:nvPr>
            <p:ph type="dt" sz="half" idx="10"/>
          </p:nvPr>
        </p:nvSpPr>
        <p:spPr/>
        <p:txBody>
          <a:bodyPr/>
          <a:lstStyle/>
          <a:p>
            <a:fld id="{3AA18720-E7DF-45D1-B55E-31DB7FF5E046}" type="datetime1">
              <a:rPr lang="zh-CN" altLang="en-US" smtClean="0"/>
              <a:t>2022/4/13</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pic>
        <p:nvPicPr>
          <p:cNvPr id="111619" name="Picture 3"/>
          <p:cNvPicPr>
            <a:picLocks noChangeAspect="1" noChangeArrowheads="1"/>
          </p:cNvPicPr>
          <p:nvPr/>
        </p:nvPicPr>
        <p:blipFill rotWithShape="1">
          <a:blip r:embed="rId2" cstate="print"/>
          <a:srcRect t="4878" r="24982" b="3525"/>
          <a:stretch/>
        </p:blipFill>
        <p:spPr bwMode="auto">
          <a:xfrm>
            <a:off x="5225143" y="-13015"/>
            <a:ext cx="3271369" cy="5156515"/>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94259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randombar(horizontal)">
                                      <p:cBhvr>
                                        <p:cTn id="12" dur="500"/>
                                        <p:tgtEl>
                                          <p:spTgt spid="11161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up)">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活动图的筛选</a:t>
            </a:r>
          </a:p>
        </p:txBody>
      </p:sp>
      <p:sp>
        <p:nvSpPr>
          <p:cNvPr id="3" name="文本占位符 2"/>
          <p:cNvSpPr>
            <a:spLocks noGrp="1"/>
          </p:cNvSpPr>
          <p:nvPr>
            <p:ph idx="1"/>
          </p:nvPr>
        </p:nvSpPr>
        <p:spPr>
          <a:xfrm>
            <a:off x="768097" y="1104405"/>
            <a:ext cx="7832833" cy="3627616"/>
          </a:xfrm>
        </p:spPr>
        <p:txBody>
          <a:bodyPr>
            <a:noAutofit/>
          </a:bodyPr>
          <a:lstStyle/>
          <a:p>
            <a:pPr marL="342900" indent="-342900">
              <a:spcBef>
                <a:spcPts val="600"/>
              </a:spcBef>
            </a:pPr>
            <a:r>
              <a:rPr lang="zh-CN" altLang="en-US" sz="2400" dirty="0"/>
              <a:t>活动图的绘制也是在解读需求分析报告的基础上进行的，活动图的设计需要进行筛选和分析。</a:t>
            </a:r>
            <a:endParaRPr lang="en-US" altLang="zh-CN" sz="2400" dirty="0"/>
          </a:p>
          <a:p>
            <a:pPr marL="342900" indent="-342900">
              <a:spcBef>
                <a:spcPts val="600"/>
              </a:spcBef>
            </a:pPr>
            <a:r>
              <a:rPr lang="zh-CN" altLang="en-US" sz="2400" dirty="0"/>
              <a:t>并不是所有的用例都需要绘制活动图，分析的要素包括：</a:t>
            </a:r>
            <a:endParaRPr lang="en-US" altLang="zh-CN" sz="2400" dirty="0"/>
          </a:p>
          <a:p>
            <a:pPr lvl="1">
              <a:spcBef>
                <a:spcPts val="600"/>
              </a:spcBef>
            </a:pPr>
            <a:r>
              <a:rPr lang="zh-CN" altLang="en-US" sz="2000" dirty="0"/>
              <a:t>对象数量</a:t>
            </a:r>
            <a:endParaRPr lang="en-US" altLang="zh-CN" sz="2000" dirty="0"/>
          </a:p>
          <a:p>
            <a:pPr lvl="1">
              <a:spcBef>
                <a:spcPts val="600"/>
              </a:spcBef>
            </a:pPr>
            <a:r>
              <a:rPr lang="zh-CN" altLang="en-US" sz="2000" dirty="0"/>
              <a:t>活动数量</a:t>
            </a:r>
            <a:endParaRPr lang="en-US" altLang="zh-CN" sz="2000" dirty="0"/>
          </a:p>
          <a:p>
            <a:pPr lvl="1">
              <a:spcBef>
                <a:spcPts val="600"/>
              </a:spcBef>
            </a:pPr>
            <a:r>
              <a:rPr lang="zh-CN" altLang="en-US" sz="2000" dirty="0"/>
              <a:t>事件流数量</a:t>
            </a:r>
            <a:endParaRPr lang="en-US" altLang="zh-CN" sz="2000" dirty="0"/>
          </a:p>
          <a:p>
            <a:pPr lvl="1">
              <a:spcBef>
                <a:spcPts val="600"/>
              </a:spcBef>
            </a:pPr>
            <a:r>
              <a:rPr lang="zh-CN" altLang="en-US" sz="2000" dirty="0"/>
              <a:t>判断频率</a:t>
            </a:r>
            <a:endParaRPr lang="en-US" altLang="zh-CN" sz="2000" dirty="0"/>
          </a:p>
          <a:p>
            <a:pPr lvl="1">
              <a:spcBef>
                <a:spcPts val="600"/>
              </a:spcBef>
            </a:pPr>
            <a:r>
              <a:rPr lang="zh-CN" altLang="en-US" sz="2000" dirty="0"/>
              <a:t>多项选择</a:t>
            </a:r>
          </a:p>
        </p:txBody>
      </p:sp>
      <p:sp>
        <p:nvSpPr>
          <p:cNvPr id="5" name="日期占位符 4"/>
          <p:cNvSpPr>
            <a:spLocks noGrp="1"/>
          </p:cNvSpPr>
          <p:nvPr>
            <p:ph type="dt" sz="half" idx="10"/>
          </p:nvPr>
        </p:nvSpPr>
        <p:spPr/>
        <p:txBody>
          <a:bodyPr/>
          <a:lstStyle/>
          <a:p>
            <a:fld id="{D53114A5-B68A-4A1A-8D22-B263554414A9}"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Tree>
    <p:extLst>
      <p:ext uri="{BB962C8B-B14F-4D97-AF65-F5344CB8AC3E}">
        <p14:creationId xmlns:p14="http://schemas.microsoft.com/office/powerpoint/2010/main" val="32384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pic>
        <p:nvPicPr>
          <p:cNvPr id="4" name="图片 3"/>
          <p:cNvPicPr>
            <a:picLocks noChangeAspect="1"/>
          </p:cNvPicPr>
          <p:nvPr/>
        </p:nvPicPr>
        <p:blipFill>
          <a:blip r:embed="rId2">
            <a:clrChange>
              <a:clrFrom>
                <a:srgbClr val="FCFCFC"/>
              </a:clrFrom>
              <a:clrTo>
                <a:srgbClr val="FCFCFC">
                  <a:alpha val="0"/>
                </a:srgbClr>
              </a:clrTo>
            </a:clrChange>
          </a:blip>
          <a:stretch>
            <a:fillRect/>
          </a:stretch>
        </p:blipFill>
        <p:spPr>
          <a:xfrm>
            <a:off x="3531378" y="-19133"/>
            <a:ext cx="3652889" cy="5162633"/>
          </a:xfrm>
          <a:prstGeom prst="rect">
            <a:avLst/>
          </a:prstGeom>
        </p:spPr>
        <p:style>
          <a:lnRef idx="2">
            <a:schemeClr val="accent1"/>
          </a:lnRef>
          <a:fillRef idx="1">
            <a:schemeClr val="lt1"/>
          </a:fillRef>
          <a:effectRef idx="0">
            <a:schemeClr val="accent1"/>
          </a:effectRef>
          <a:fontRef idx="minor">
            <a:schemeClr val="dk1"/>
          </a:fontRef>
        </p:style>
      </p:pic>
      <p:sp>
        <p:nvSpPr>
          <p:cNvPr id="5" name="文本框 4"/>
          <p:cNvSpPr txBox="1"/>
          <p:nvPr/>
        </p:nvSpPr>
        <p:spPr>
          <a:xfrm>
            <a:off x="1575899" y="896217"/>
            <a:ext cx="553998" cy="3785652"/>
          </a:xfrm>
          <a:prstGeom prst="rect">
            <a:avLst/>
          </a:prstGeom>
          <a:noFill/>
        </p:spPr>
        <p:txBody>
          <a:bodyPr vert="eaVert" wrap="none" rtlCol="0">
            <a:spAutoFit/>
          </a:bodyPr>
          <a:lstStyle/>
          <a:p>
            <a:r>
              <a:rPr lang="zh-CN" altLang="en-US" sz="2400" dirty="0">
                <a:latin typeface="+mj-ea"/>
                <a:ea typeface="+mj-ea"/>
              </a:rPr>
              <a:t>学生教材购销系统的活动图</a:t>
            </a:r>
          </a:p>
        </p:txBody>
      </p:sp>
      <p:sp>
        <p:nvSpPr>
          <p:cNvPr id="3" name="日期占位符 2"/>
          <p:cNvSpPr>
            <a:spLocks noGrp="1"/>
          </p:cNvSpPr>
          <p:nvPr>
            <p:ph type="dt" sz="half" idx="10"/>
          </p:nvPr>
        </p:nvSpPr>
        <p:spPr/>
        <p:txBody>
          <a:bodyPr/>
          <a:lstStyle/>
          <a:p>
            <a:fld id="{D16506FD-6E92-4C44-B259-105704D50E44}"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78993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EDB7E9-6162-4BED-ACA5-D2990CCE334B}"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5</a:t>
            </a:fld>
            <a:endParaRPr lang="zh-CN" altLang="en-US" dirty="0"/>
          </a:p>
        </p:txBody>
      </p:sp>
      <p:sp>
        <p:nvSpPr>
          <p:cNvPr id="6" name="内容占位符 5"/>
          <p:cNvSpPr>
            <a:spLocks noGrp="1"/>
          </p:cNvSpPr>
          <p:nvPr>
            <p:ph idx="4294967295"/>
          </p:nvPr>
        </p:nvSpPr>
        <p:spPr>
          <a:xfrm>
            <a:off x="1028700" y="168643"/>
            <a:ext cx="7829550" cy="2410334"/>
          </a:xfrm>
        </p:spPr>
        <p:txBody>
          <a:bodyPr>
            <a:noAutofit/>
          </a:bodyPr>
          <a:lstStyle/>
          <a:p>
            <a:r>
              <a:rPr lang="zh-CN" altLang="en-US" sz="2100" dirty="0"/>
              <a:t>软件开发是对问题域的认识和描述，即软件开发人员对问题域产生正确的认识，并用一种编程语言将这些认识描述出来，提供软件产品。</a:t>
            </a:r>
            <a:endParaRPr lang="en-US" altLang="zh-CN" sz="2100" dirty="0"/>
          </a:p>
          <a:p>
            <a:r>
              <a:rPr lang="zh-CN" altLang="en-US" sz="2100" dirty="0">
                <a:latin typeface="宋体" panose="02010600030101010101" pitchFamily="2" charset="-122"/>
                <a:cs typeface="Times New Roman" panose="02020603050405020304" pitchFamily="18" charset="0"/>
              </a:rPr>
              <a:t>就是将</a:t>
            </a:r>
            <a:r>
              <a:rPr lang="zh-CN" altLang="en-US" sz="2100" dirty="0">
                <a:latin typeface="黑体" panose="02010609060101010101" pitchFamily="49" charset="-122"/>
                <a:cs typeface="Times New Roman" panose="02020603050405020304" pitchFamily="18" charset="0"/>
              </a:rPr>
              <a:t>“</a:t>
            </a:r>
            <a:r>
              <a:rPr lang="zh-CN" altLang="en-US" sz="2100" dirty="0">
                <a:latin typeface="宋体" panose="02010600030101010101" pitchFamily="2" charset="-122"/>
                <a:cs typeface="Times New Roman" panose="02020603050405020304" pitchFamily="18" charset="0"/>
              </a:rPr>
              <a:t>客观世界</a:t>
            </a:r>
            <a:r>
              <a:rPr lang="zh-CN" altLang="en-US" sz="2100" dirty="0">
                <a:latin typeface="黑体" panose="02010609060101010101" pitchFamily="49" charset="-122"/>
                <a:cs typeface="Times New Roman" panose="02020603050405020304" pitchFamily="18" charset="0"/>
              </a:rPr>
              <a:t>”</a:t>
            </a:r>
            <a:r>
              <a:rPr lang="zh-CN" altLang="en-US" sz="2100" dirty="0">
                <a:latin typeface="宋体" panose="02010600030101010101" pitchFamily="2" charset="-122"/>
                <a:cs typeface="Times New Roman" panose="02020603050405020304" pitchFamily="18" charset="0"/>
              </a:rPr>
              <a:t>，映射(虚拟)到</a:t>
            </a:r>
            <a:r>
              <a:rPr lang="zh-CN" altLang="en-US" sz="2100" dirty="0">
                <a:latin typeface="黑体" panose="02010609060101010101" pitchFamily="49" charset="-122"/>
                <a:cs typeface="Times New Roman" panose="02020603050405020304" pitchFamily="18" charset="0"/>
              </a:rPr>
              <a:t>“</a:t>
            </a:r>
            <a:r>
              <a:rPr lang="zh-CN" altLang="en-US" sz="2100" dirty="0">
                <a:latin typeface="宋体" panose="02010600030101010101" pitchFamily="2" charset="-122"/>
                <a:cs typeface="Times New Roman" panose="02020603050405020304" pitchFamily="18" charset="0"/>
              </a:rPr>
              <a:t>计算机世界</a:t>
            </a:r>
            <a:r>
              <a:rPr lang="zh-CN" altLang="en-US" sz="2100" dirty="0">
                <a:latin typeface="黑体" panose="02010609060101010101" pitchFamily="49" charset="-122"/>
                <a:cs typeface="Times New Roman" panose="02020603050405020304" pitchFamily="18" charset="0"/>
              </a:rPr>
              <a:t>”</a:t>
            </a:r>
            <a:r>
              <a:rPr lang="zh-CN" altLang="en-US" sz="2100" dirty="0">
                <a:latin typeface="宋体" panose="02010600030101010101" pitchFamily="2" charset="-122"/>
                <a:cs typeface="Times New Roman" panose="02020603050405020304" pitchFamily="18" charset="0"/>
              </a:rPr>
              <a:t>。</a:t>
            </a:r>
            <a:r>
              <a:rPr lang="zh-CN" altLang="en-US" sz="2100" dirty="0">
                <a:latin typeface="宋体" panose="02010600030101010101" pitchFamily="2" charset="-122"/>
              </a:rPr>
              <a:t>映射的过程也称</a:t>
            </a:r>
            <a:r>
              <a:rPr lang="zh-CN" altLang="en-US" sz="2100" dirty="0">
                <a:latin typeface="Times New Roman" panose="02020603050405020304" pitchFamily="18" charset="0"/>
              </a:rPr>
              <a:t>“</a:t>
            </a:r>
            <a:r>
              <a:rPr lang="zh-CN" altLang="en-US" sz="2100" dirty="0">
                <a:latin typeface="宋体" panose="02010600030101010101" pitchFamily="2" charset="-122"/>
              </a:rPr>
              <a:t>软件开发过程</a:t>
            </a:r>
            <a:r>
              <a:rPr lang="zh-CN" altLang="en-US" sz="2100" dirty="0">
                <a:latin typeface="Times New Roman" panose="02020603050405020304" pitchFamily="18" charset="0"/>
              </a:rPr>
              <a:t>”</a:t>
            </a:r>
            <a:r>
              <a:rPr lang="zh-CN" altLang="en-US" sz="2100" dirty="0">
                <a:latin typeface="宋体" panose="02010600030101010101" pitchFamily="2" charset="-122"/>
              </a:rPr>
              <a:t>或简称</a:t>
            </a:r>
            <a:r>
              <a:rPr lang="zh-CN" altLang="en-US" sz="2100" dirty="0">
                <a:latin typeface="Times New Roman" panose="02020603050405020304" pitchFamily="18" charset="0"/>
              </a:rPr>
              <a:t>“</a:t>
            </a:r>
            <a:r>
              <a:rPr lang="zh-CN" altLang="en-US" sz="2100" dirty="0">
                <a:latin typeface="宋体" panose="02010600030101010101" pitchFamily="2" charset="-122"/>
              </a:rPr>
              <a:t>软件过程</a:t>
            </a:r>
            <a:r>
              <a:rPr lang="zh-CN" altLang="en-US" sz="2100" dirty="0">
                <a:latin typeface="Times New Roman" panose="02020603050405020304" pitchFamily="18" charset="0"/>
              </a:rPr>
              <a:t>”</a:t>
            </a:r>
            <a:r>
              <a:rPr lang="zh-CN" altLang="en-US" sz="2100" dirty="0">
                <a:latin typeface="宋体" panose="02010600030101010101" pitchFamily="2" charset="-122"/>
              </a:rPr>
              <a:t>。 </a:t>
            </a:r>
          </a:p>
        </p:txBody>
      </p:sp>
      <p:grpSp>
        <p:nvGrpSpPr>
          <p:cNvPr id="7" name="组合 6">
            <a:extLst>
              <a:ext uri="{FF2B5EF4-FFF2-40B4-BE49-F238E27FC236}">
                <a16:creationId xmlns:a16="http://schemas.microsoft.com/office/drawing/2014/main" id="{94E612DA-0823-4CC3-AE6C-A22EC72A520B}"/>
              </a:ext>
            </a:extLst>
          </p:cNvPr>
          <p:cNvGrpSpPr/>
          <p:nvPr/>
        </p:nvGrpSpPr>
        <p:grpSpPr>
          <a:xfrm>
            <a:off x="1801813" y="2330488"/>
            <a:ext cx="7056437" cy="2522540"/>
            <a:chOff x="1043781" y="4102100"/>
            <a:chExt cx="7056437" cy="2522540"/>
          </a:xfrm>
        </p:grpSpPr>
        <p:grpSp>
          <p:nvGrpSpPr>
            <p:cNvPr id="8" name="Group 113">
              <a:extLst>
                <a:ext uri="{FF2B5EF4-FFF2-40B4-BE49-F238E27FC236}">
                  <a16:creationId xmlns:a16="http://schemas.microsoft.com/office/drawing/2014/main" id="{ADC61B13-E2A9-4A9F-A179-191134EA3BDB}"/>
                </a:ext>
              </a:extLst>
            </p:cNvPr>
            <p:cNvGrpSpPr>
              <a:grpSpLocks/>
            </p:cNvGrpSpPr>
            <p:nvPr/>
          </p:nvGrpSpPr>
          <p:grpSpPr bwMode="auto">
            <a:xfrm>
              <a:off x="1043781" y="4102100"/>
              <a:ext cx="7056437" cy="2522540"/>
              <a:chOff x="1565" y="2293"/>
              <a:chExt cx="4445" cy="1589"/>
            </a:xfrm>
          </p:grpSpPr>
          <p:sp>
            <p:nvSpPr>
              <p:cNvPr id="75" name="AutoShape 32">
                <a:extLst>
                  <a:ext uri="{FF2B5EF4-FFF2-40B4-BE49-F238E27FC236}">
                    <a16:creationId xmlns:a16="http://schemas.microsoft.com/office/drawing/2014/main" id="{E7167182-B3A7-4143-94C4-E582A8388D02}"/>
                  </a:ext>
                </a:extLst>
              </p:cNvPr>
              <p:cNvSpPr>
                <a:spLocks noChangeAspect="1" noChangeArrowheads="1"/>
              </p:cNvSpPr>
              <p:nvPr/>
            </p:nvSpPr>
            <p:spPr bwMode="auto">
              <a:xfrm>
                <a:off x="1565" y="2293"/>
                <a:ext cx="4445"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grpSp>
            <p:nvGrpSpPr>
              <p:cNvPr id="76" name="Group 112">
                <a:extLst>
                  <a:ext uri="{FF2B5EF4-FFF2-40B4-BE49-F238E27FC236}">
                    <a16:creationId xmlns:a16="http://schemas.microsoft.com/office/drawing/2014/main" id="{A4F325AD-27A3-4D56-98C6-2AF772B83EC3}"/>
                  </a:ext>
                </a:extLst>
              </p:cNvPr>
              <p:cNvGrpSpPr>
                <a:grpSpLocks/>
              </p:cNvGrpSpPr>
              <p:nvPr/>
            </p:nvGrpSpPr>
            <p:grpSpPr bwMode="auto">
              <a:xfrm>
                <a:off x="1735" y="2341"/>
                <a:ext cx="3549" cy="1541"/>
                <a:chOff x="1735" y="2341"/>
                <a:chExt cx="3549" cy="1541"/>
              </a:xfrm>
            </p:grpSpPr>
            <p:pic>
              <p:nvPicPr>
                <p:cNvPr id="77" name="Picture 34" descr="MP900289214[1]">
                  <a:extLst>
                    <a:ext uri="{FF2B5EF4-FFF2-40B4-BE49-F238E27FC236}">
                      <a16:creationId xmlns:a16="http://schemas.microsoft.com/office/drawing/2014/main" id="{3A0BCACE-E2C3-4FF6-85A6-5913CA78BD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5" y="2373"/>
                  <a:ext cx="969" cy="110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35" descr="MC900056774[1]">
                  <a:extLst>
                    <a:ext uri="{FF2B5EF4-FFF2-40B4-BE49-F238E27FC236}">
                      <a16:creationId xmlns:a16="http://schemas.microsoft.com/office/drawing/2014/main" id="{E282A7EB-02F7-430F-9E07-0F134D732A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1" y="2593"/>
                  <a:ext cx="407" cy="48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6" descr="MC900014480[1]">
                  <a:extLst>
                    <a:ext uri="{FF2B5EF4-FFF2-40B4-BE49-F238E27FC236}">
                      <a16:creationId xmlns:a16="http://schemas.microsoft.com/office/drawing/2014/main" id="{5BD9ABE2-EAB2-4A70-A523-A0A4402A58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 y="3033"/>
                  <a:ext cx="319" cy="4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37" descr="MC900015985[1]">
                  <a:extLst>
                    <a:ext uri="{FF2B5EF4-FFF2-40B4-BE49-F238E27FC236}">
                      <a16:creationId xmlns:a16="http://schemas.microsoft.com/office/drawing/2014/main" id="{13416421-F4F7-4968-9F26-80ACAE120C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 y="2580"/>
                  <a:ext cx="352" cy="45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38" descr="MC900014512[1]">
                  <a:extLst>
                    <a:ext uri="{FF2B5EF4-FFF2-40B4-BE49-F238E27FC236}">
                      <a16:creationId xmlns:a16="http://schemas.microsoft.com/office/drawing/2014/main" id="{AE27E19A-D555-4144-8E4C-DA5C1AD8EF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 y="3063"/>
                  <a:ext cx="400" cy="411"/>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40">
                  <a:extLst>
                    <a:ext uri="{FF2B5EF4-FFF2-40B4-BE49-F238E27FC236}">
                      <a16:creationId xmlns:a16="http://schemas.microsoft.com/office/drawing/2014/main" id="{E52A01CC-0463-4C93-969F-7FD368F6A805}"/>
                    </a:ext>
                  </a:extLst>
                </p:cNvPr>
                <p:cNvSpPr txBox="1">
                  <a:spLocks noChangeArrowheads="1"/>
                </p:cNvSpPr>
                <p:nvPr/>
              </p:nvSpPr>
              <p:spPr bwMode="auto">
                <a:xfrm>
                  <a:off x="4422" y="3485"/>
                  <a:ext cx="862" cy="21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txBody>
                <a:bodyPr lIns="65837" tIns="0" rIns="65837" bIns="32918"/>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gn="just">
                    <a:lnSpc>
                      <a:spcPct val="80000"/>
                    </a:lnSpc>
                  </a:pPr>
                  <a:r>
                    <a:rPr lang="zh-CN" altLang="en-US" sz="1800" dirty="0">
                      <a:solidFill>
                        <a:srgbClr val="000000"/>
                      </a:solidFill>
                      <a:ea typeface="微软雅黑" panose="020B0503020204020204" pitchFamily="34" charset="-122"/>
                    </a:rPr>
                    <a:t>计算机世界</a:t>
                  </a:r>
                  <a:endParaRPr lang="zh-CN" altLang="en-US" sz="1800" dirty="0"/>
                </a:p>
              </p:txBody>
            </p:sp>
            <p:sp>
              <p:nvSpPr>
                <p:cNvPr id="83" name="Text Box 41">
                  <a:extLst>
                    <a:ext uri="{FF2B5EF4-FFF2-40B4-BE49-F238E27FC236}">
                      <a16:creationId xmlns:a16="http://schemas.microsoft.com/office/drawing/2014/main" id="{C3B67A81-14F6-4C6A-8C0B-DEA8F707FF90}"/>
                    </a:ext>
                  </a:extLst>
                </p:cNvPr>
                <p:cNvSpPr txBox="1">
                  <a:spLocks noChangeArrowheads="1"/>
                </p:cNvSpPr>
                <p:nvPr/>
              </p:nvSpPr>
              <p:spPr bwMode="auto">
                <a:xfrm>
                  <a:off x="3151" y="2341"/>
                  <a:ext cx="908" cy="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gn="just">
                    <a:lnSpc>
                      <a:spcPct val="80000"/>
                    </a:lnSpc>
                  </a:pPr>
                  <a:r>
                    <a:rPr lang="zh-CN" altLang="en-US" sz="1800" b="1" dirty="0">
                      <a:latin typeface="宋体" panose="02010600030101010101" pitchFamily="2" charset="-122"/>
                    </a:rPr>
                    <a:t>映射</a:t>
                  </a:r>
                  <a:r>
                    <a:rPr lang="en-US" altLang="zh-CN" sz="1800" b="1" dirty="0">
                      <a:latin typeface="宋体" panose="02010600030101010101" pitchFamily="2" charset="-122"/>
                    </a:rPr>
                    <a:t>(</a:t>
                  </a:r>
                  <a:r>
                    <a:rPr lang="zh-CN" altLang="en-US" sz="1800" b="1" dirty="0">
                      <a:latin typeface="宋体" panose="02010600030101010101" pitchFamily="2" charset="-122"/>
                    </a:rPr>
                    <a:t>虚拟</a:t>
                  </a:r>
                  <a:r>
                    <a:rPr lang="en-US" altLang="zh-CN" sz="1800" b="1" dirty="0">
                      <a:latin typeface="宋体" panose="02010600030101010101" pitchFamily="2" charset="-122"/>
                    </a:rPr>
                    <a:t>)</a:t>
                  </a:r>
                  <a:endParaRPr lang="en-US" altLang="zh-CN" sz="1800" dirty="0"/>
                </a:p>
              </p:txBody>
            </p:sp>
            <p:sp>
              <p:nvSpPr>
                <p:cNvPr id="84" name="Text Box 42">
                  <a:extLst>
                    <a:ext uri="{FF2B5EF4-FFF2-40B4-BE49-F238E27FC236}">
                      <a16:creationId xmlns:a16="http://schemas.microsoft.com/office/drawing/2014/main" id="{3F8B5578-82B5-46E3-BA53-C08E3EFDCB5A}"/>
                    </a:ext>
                  </a:extLst>
                </p:cNvPr>
                <p:cNvSpPr txBox="1">
                  <a:spLocks noChangeArrowheads="1"/>
                </p:cNvSpPr>
                <p:nvPr/>
              </p:nvSpPr>
              <p:spPr bwMode="auto">
                <a:xfrm>
                  <a:off x="1881" y="3577"/>
                  <a:ext cx="724" cy="21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txBody>
                <a:bodyPr lIns="65837" tIns="0" rIns="65837" bIns="32918"/>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gn="just">
                    <a:lnSpc>
                      <a:spcPct val="80000"/>
                    </a:lnSpc>
                  </a:pPr>
                  <a:r>
                    <a:rPr lang="zh-CN" altLang="en-US" sz="1800" dirty="0">
                      <a:solidFill>
                        <a:srgbClr val="000000"/>
                      </a:solidFill>
                      <a:ea typeface="微软雅黑" panose="020B0503020204020204" pitchFamily="34" charset="-122"/>
                    </a:rPr>
                    <a:t>客观世界</a:t>
                  </a:r>
                  <a:endParaRPr lang="zh-CN" altLang="en-US" sz="1800" dirty="0"/>
                </a:p>
              </p:txBody>
            </p:sp>
            <p:sp>
              <p:nvSpPr>
                <p:cNvPr id="85" name="Text Box 43">
                  <a:extLst>
                    <a:ext uri="{FF2B5EF4-FFF2-40B4-BE49-F238E27FC236}">
                      <a16:creationId xmlns:a16="http://schemas.microsoft.com/office/drawing/2014/main" id="{BA90C4F2-2771-474D-81A4-6E601A20AB97}"/>
                    </a:ext>
                  </a:extLst>
                </p:cNvPr>
                <p:cNvSpPr txBox="1">
                  <a:spLocks noChangeArrowheads="1"/>
                </p:cNvSpPr>
                <p:nvPr/>
              </p:nvSpPr>
              <p:spPr bwMode="auto">
                <a:xfrm>
                  <a:off x="2991" y="3095"/>
                  <a:ext cx="1204" cy="787"/>
                </a:xfrm>
                <a:prstGeom prst="rect">
                  <a:avLst/>
                </a:prstGeom>
                <a:solidFill>
                  <a:srgbClr val="CCECFF">
                    <a:alpha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gn="just">
                    <a:lnSpc>
                      <a:spcPct val="112000"/>
                    </a:lnSpc>
                  </a:pPr>
                  <a:r>
                    <a:rPr lang="zh-CN" altLang="en-US" sz="1800" b="1" dirty="0">
                      <a:latin typeface="Times New Roman" panose="02020603050405020304" pitchFamily="18" charset="0"/>
                    </a:rPr>
                    <a:t>采用的方法有：</a:t>
                  </a:r>
                </a:p>
                <a:p>
                  <a:pPr algn="just">
                    <a:lnSpc>
                      <a:spcPct val="110000"/>
                    </a:lnSpc>
                  </a:pPr>
                  <a:r>
                    <a:rPr lang="zh-CN" altLang="en-US" sz="1800" dirty="0">
                      <a:latin typeface="Times New Roman" panose="02020603050405020304" pitchFamily="18" charset="0"/>
                    </a:rPr>
                    <a:t>  面向过程</a:t>
                  </a:r>
                </a:p>
                <a:p>
                  <a:pPr algn="just">
                    <a:lnSpc>
                      <a:spcPct val="110000"/>
                    </a:lnSpc>
                  </a:pPr>
                  <a:r>
                    <a:rPr lang="zh-CN" altLang="en-US" sz="1800" dirty="0">
                      <a:latin typeface="Times New Roman" panose="02020603050405020304" pitchFamily="18" charset="0"/>
                    </a:rPr>
                    <a:t>  面向对象</a:t>
                  </a:r>
                </a:p>
                <a:p>
                  <a:pPr algn="just">
                    <a:lnSpc>
                      <a:spcPct val="110000"/>
                    </a:lnSpc>
                  </a:pPr>
                  <a:r>
                    <a:rPr lang="zh-CN" altLang="en-US" sz="1800" dirty="0">
                      <a:latin typeface="Times New Roman" panose="02020603050405020304" pitchFamily="18" charset="0"/>
                    </a:rPr>
                    <a:t>  面向组件</a:t>
                  </a:r>
                  <a:endParaRPr lang="zh-CN" altLang="en-US" sz="1800" dirty="0"/>
                </a:p>
              </p:txBody>
            </p:sp>
            <p:sp>
              <p:nvSpPr>
                <p:cNvPr id="86" name="AutoShape 44">
                  <a:extLst>
                    <a:ext uri="{FF2B5EF4-FFF2-40B4-BE49-F238E27FC236}">
                      <a16:creationId xmlns:a16="http://schemas.microsoft.com/office/drawing/2014/main" id="{000127C2-590A-4FD0-9FEB-E2FD42EA62C7}"/>
                    </a:ext>
                  </a:extLst>
                </p:cNvPr>
                <p:cNvSpPr>
                  <a:spLocks noChangeArrowheads="1"/>
                </p:cNvSpPr>
                <p:nvPr/>
              </p:nvSpPr>
              <p:spPr bwMode="auto">
                <a:xfrm>
                  <a:off x="2980" y="2384"/>
                  <a:ext cx="1306" cy="74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alpha val="75999"/>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FFFFFF"/>
                        </a:outerShdw>
                      </a:effectLst>
                    </a14:hiddenEffects>
                  </a:ext>
                </a:extLst>
              </p:spPr>
              <p:txBody>
                <a:bodyPr anchor="ct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gn="just">
                    <a:lnSpc>
                      <a:spcPct val="96000"/>
                    </a:lnSpc>
                  </a:pPr>
                  <a:endParaRPr lang="zh-CN" altLang="en-US" sz="1800" dirty="0">
                    <a:latin typeface="Times New Roman" panose="02020603050405020304" pitchFamily="18" charset="0"/>
                  </a:endParaRPr>
                </a:p>
                <a:p>
                  <a:pPr algn="just">
                    <a:lnSpc>
                      <a:spcPct val="96000"/>
                    </a:lnSpc>
                  </a:pPr>
                  <a:r>
                    <a:rPr lang="zh-CN" altLang="en-US" sz="1800" dirty="0">
                      <a:latin typeface="Times New Roman" panose="02020603050405020304" pitchFamily="18" charset="0"/>
                    </a:rPr>
                    <a:t>逐步细化</a:t>
                  </a:r>
                </a:p>
                <a:p>
                  <a:pPr algn="just">
                    <a:lnSpc>
                      <a:spcPct val="96000"/>
                    </a:lnSpc>
                  </a:pPr>
                  <a:r>
                    <a:rPr lang="en-US" altLang="zh-CN" sz="1800" b="1" dirty="0">
                      <a:latin typeface="宋体" panose="02010600030101010101" pitchFamily="2" charset="-122"/>
                    </a:rPr>
                    <a:t>(</a:t>
                  </a:r>
                  <a:r>
                    <a:rPr lang="zh-CN" altLang="en-US" sz="1800" b="1" dirty="0">
                      <a:latin typeface="宋体" panose="02010600030101010101" pitchFamily="2" charset="-122"/>
                    </a:rPr>
                    <a:t>软件过程</a:t>
                  </a:r>
                  <a:r>
                    <a:rPr lang="en-US" altLang="zh-CN" sz="1800" b="1" dirty="0">
                      <a:latin typeface="宋体" panose="02010600030101010101" pitchFamily="2" charset="-122"/>
                    </a:rPr>
                    <a:t>)</a:t>
                  </a:r>
                </a:p>
                <a:p>
                  <a:endParaRPr lang="en-US" altLang="zh-CN" sz="1800" dirty="0"/>
                </a:p>
              </p:txBody>
            </p:sp>
            <p:sp>
              <p:nvSpPr>
                <p:cNvPr id="87" name="AutoShape 45">
                  <a:extLst>
                    <a:ext uri="{FF2B5EF4-FFF2-40B4-BE49-F238E27FC236}">
                      <a16:creationId xmlns:a16="http://schemas.microsoft.com/office/drawing/2014/main" id="{15B1E35F-4DBB-4489-9618-50787CD83B06}"/>
                    </a:ext>
                  </a:extLst>
                </p:cNvPr>
                <p:cNvSpPr>
                  <a:spLocks/>
                </p:cNvSpPr>
                <p:nvPr/>
              </p:nvSpPr>
              <p:spPr bwMode="auto">
                <a:xfrm>
                  <a:off x="2971" y="3314"/>
                  <a:ext cx="86" cy="464"/>
                </a:xfrm>
                <a:prstGeom prst="leftBrace">
                  <a:avLst>
                    <a:gd name="adj1" fmla="val 35206"/>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grpSp>
        </p:grpSp>
        <p:grpSp>
          <p:nvGrpSpPr>
            <p:cNvPr id="9" name="Group 47">
              <a:extLst>
                <a:ext uri="{FF2B5EF4-FFF2-40B4-BE49-F238E27FC236}">
                  <a16:creationId xmlns:a16="http://schemas.microsoft.com/office/drawing/2014/main" id="{A82410FC-7488-49AB-B057-47DFD797DAD1}"/>
                </a:ext>
              </a:extLst>
            </p:cNvPr>
            <p:cNvGrpSpPr>
              <a:grpSpLocks noChangeAspect="1"/>
            </p:cNvGrpSpPr>
            <p:nvPr/>
          </p:nvGrpSpPr>
          <p:grpSpPr bwMode="auto">
            <a:xfrm>
              <a:off x="5441155" y="4432300"/>
              <a:ext cx="1644650" cy="1260475"/>
              <a:chOff x="3893" y="2436"/>
              <a:chExt cx="1036" cy="972"/>
            </a:xfrm>
          </p:grpSpPr>
          <p:sp>
            <p:nvSpPr>
              <p:cNvPr id="10" name="AutoShape 46">
                <a:extLst>
                  <a:ext uri="{FF2B5EF4-FFF2-40B4-BE49-F238E27FC236}">
                    <a16:creationId xmlns:a16="http://schemas.microsoft.com/office/drawing/2014/main" id="{A04A6058-B8C5-413A-9575-176C3962A15D}"/>
                  </a:ext>
                </a:extLst>
              </p:cNvPr>
              <p:cNvSpPr>
                <a:spLocks noChangeAspect="1" noChangeArrowheads="1" noTextEdit="1"/>
              </p:cNvSpPr>
              <p:nvPr/>
            </p:nvSpPr>
            <p:spPr bwMode="auto">
              <a:xfrm>
                <a:off x="3893" y="2436"/>
                <a:ext cx="1036"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1" name="Freeform 48">
                <a:extLst>
                  <a:ext uri="{FF2B5EF4-FFF2-40B4-BE49-F238E27FC236}">
                    <a16:creationId xmlns:a16="http://schemas.microsoft.com/office/drawing/2014/main" id="{9F4BDDFA-29BB-4FED-91ED-0C5D158FA9EB}"/>
                  </a:ext>
                </a:extLst>
              </p:cNvPr>
              <p:cNvSpPr>
                <a:spLocks/>
              </p:cNvSpPr>
              <p:nvPr/>
            </p:nvSpPr>
            <p:spPr bwMode="auto">
              <a:xfrm>
                <a:off x="3893" y="2436"/>
                <a:ext cx="1036" cy="972"/>
              </a:xfrm>
              <a:custGeom>
                <a:avLst/>
                <a:gdLst>
                  <a:gd name="T0" fmla="*/ 3801 w 16576"/>
                  <a:gd name="T1" fmla="*/ 205 h 11664"/>
                  <a:gd name="T2" fmla="*/ 2930 w 16576"/>
                  <a:gd name="T3" fmla="*/ 361 h 11664"/>
                  <a:gd name="T4" fmla="*/ 2811 w 16576"/>
                  <a:gd name="T5" fmla="*/ 449 h 11664"/>
                  <a:gd name="T6" fmla="*/ 2767 w 16576"/>
                  <a:gd name="T7" fmla="*/ 544 h 11664"/>
                  <a:gd name="T8" fmla="*/ 2700 w 16576"/>
                  <a:gd name="T9" fmla="*/ 7431 h 11664"/>
                  <a:gd name="T10" fmla="*/ 2747 w 16576"/>
                  <a:gd name="T11" fmla="*/ 7533 h 11664"/>
                  <a:gd name="T12" fmla="*/ 2885 w 16576"/>
                  <a:gd name="T13" fmla="*/ 7608 h 11664"/>
                  <a:gd name="T14" fmla="*/ 5973 w 16576"/>
                  <a:gd name="T15" fmla="*/ 8031 h 11664"/>
                  <a:gd name="T16" fmla="*/ 5839 w 16576"/>
                  <a:gd name="T17" fmla="*/ 8048 h 11664"/>
                  <a:gd name="T18" fmla="*/ 2478 w 16576"/>
                  <a:gd name="T19" fmla="*/ 8524 h 11664"/>
                  <a:gd name="T20" fmla="*/ 2276 w 16576"/>
                  <a:gd name="T21" fmla="*/ 8517 h 11664"/>
                  <a:gd name="T22" fmla="*/ 2149 w 16576"/>
                  <a:gd name="T23" fmla="*/ 8559 h 11664"/>
                  <a:gd name="T24" fmla="*/ 61 w 16576"/>
                  <a:gd name="T25" fmla="*/ 9725 h 11664"/>
                  <a:gd name="T26" fmla="*/ 10 w 16576"/>
                  <a:gd name="T27" fmla="*/ 9803 h 11664"/>
                  <a:gd name="T28" fmla="*/ 6 w 16576"/>
                  <a:gd name="T29" fmla="*/ 9927 h 11664"/>
                  <a:gd name="T30" fmla="*/ 79 w 16576"/>
                  <a:gd name="T31" fmla="*/ 10044 h 11664"/>
                  <a:gd name="T32" fmla="*/ 154 w 16576"/>
                  <a:gd name="T33" fmla="*/ 10097 h 11664"/>
                  <a:gd name="T34" fmla="*/ 9098 w 16576"/>
                  <a:gd name="T35" fmla="*/ 11259 h 11664"/>
                  <a:gd name="T36" fmla="*/ 9243 w 16576"/>
                  <a:gd name="T37" fmla="*/ 11251 h 11664"/>
                  <a:gd name="T38" fmla="*/ 9349 w 16576"/>
                  <a:gd name="T39" fmla="*/ 11201 h 11664"/>
                  <a:gd name="T40" fmla="*/ 10792 w 16576"/>
                  <a:gd name="T41" fmla="*/ 9653 h 11664"/>
                  <a:gd name="T42" fmla="*/ 10858 w 16576"/>
                  <a:gd name="T43" fmla="*/ 9516 h 11664"/>
                  <a:gd name="T44" fmla="*/ 10871 w 16576"/>
                  <a:gd name="T45" fmla="*/ 9327 h 11664"/>
                  <a:gd name="T46" fmla="*/ 10823 w 16576"/>
                  <a:gd name="T47" fmla="*/ 9204 h 11664"/>
                  <a:gd name="T48" fmla="*/ 10743 w 16576"/>
                  <a:gd name="T49" fmla="*/ 9160 h 11664"/>
                  <a:gd name="T50" fmla="*/ 10592 w 16576"/>
                  <a:gd name="T51" fmla="*/ 9146 h 11664"/>
                  <a:gd name="T52" fmla="*/ 10435 w 16576"/>
                  <a:gd name="T53" fmla="*/ 8666 h 11664"/>
                  <a:gd name="T54" fmla="*/ 10436 w 16576"/>
                  <a:gd name="T55" fmla="*/ 8531 h 11664"/>
                  <a:gd name="T56" fmla="*/ 10322 w 16576"/>
                  <a:gd name="T57" fmla="*/ 8377 h 11664"/>
                  <a:gd name="T58" fmla="*/ 10598 w 16576"/>
                  <a:gd name="T59" fmla="*/ 8133 h 11664"/>
                  <a:gd name="T60" fmla="*/ 10749 w 16576"/>
                  <a:gd name="T61" fmla="*/ 8100 h 11664"/>
                  <a:gd name="T62" fmla="*/ 10833 w 16576"/>
                  <a:gd name="T63" fmla="*/ 8034 h 11664"/>
                  <a:gd name="T64" fmla="*/ 10848 w 16576"/>
                  <a:gd name="T65" fmla="*/ 11172 h 11664"/>
                  <a:gd name="T66" fmla="*/ 10920 w 16576"/>
                  <a:gd name="T67" fmla="*/ 11233 h 11664"/>
                  <a:gd name="T68" fmla="*/ 11056 w 16576"/>
                  <a:gd name="T69" fmla="*/ 11276 h 11664"/>
                  <a:gd name="T70" fmla="*/ 13823 w 16576"/>
                  <a:gd name="T71" fmla="*/ 11654 h 11664"/>
                  <a:gd name="T72" fmla="*/ 13942 w 16576"/>
                  <a:gd name="T73" fmla="*/ 11629 h 11664"/>
                  <a:gd name="T74" fmla="*/ 14178 w 16576"/>
                  <a:gd name="T75" fmla="*/ 11660 h 11664"/>
                  <a:gd name="T76" fmla="*/ 14305 w 16576"/>
                  <a:gd name="T77" fmla="*/ 11633 h 11664"/>
                  <a:gd name="T78" fmla="*/ 14402 w 16576"/>
                  <a:gd name="T79" fmla="*/ 11562 h 11664"/>
                  <a:gd name="T80" fmla="*/ 16369 w 16576"/>
                  <a:gd name="T81" fmla="*/ 9591 h 11664"/>
                  <a:gd name="T82" fmla="*/ 16415 w 16576"/>
                  <a:gd name="T83" fmla="*/ 9490 h 11664"/>
                  <a:gd name="T84" fmla="*/ 16436 w 16576"/>
                  <a:gd name="T85" fmla="*/ 9417 h 11664"/>
                  <a:gd name="T86" fmla="*/ 16516 w 16576"/>
                  <a:gd name="T87" fmla="*/ 9375 h 11664"/>
                  <a:gd name="T88" fmla="*/ 16564 w 16576"/>
                  <a:gd name="T89" fmla="*/ 9291 h 11664"/>
                  <a:gd name="T90" fmla="*/ 16569 w 16576"/>
                  <a:gd name="T91" fmla="*/ 448 h 11664"/>
                  <a:gd name="T92" fmla="*/ 16516 w 16576"/>
                  <a:gd name="T93" fmla="*/ 362 h 11664"/>
                  <a:gd name="T94" fmla="*/ 16395 w 16576"/>
                  <a:gd name="T95" fmla="*/ 318 h 11664"/>
                  <a:gd name="T96" fmla="*/ 16271 w 16576"/>
                  <a:gd name="T97" fmla="*/ 282 h 11664"/>
                  <a:gd name="T98" fmla="*/ 16244 w 16576"/>
                  <a:gd name="T99" fmla="*/ 193 h 11664"/>
                  <a:gd name="T100" fmla="*/ 16155 w 16576"/>
                  <a:gd name="T101" fmla="*/ 126 h 11664"/>
                  <a:gd name="T102" fmla="*/ 14124 w 16576"/>
                  <a:gd name="T103" fmla="*/ 14 h 11664"/>
                  <a:gd name="T104" fmla="*/ 13794 w 16576"/>
                  <a:gd name="T105" fmla="*/ 4 h 11664"/>
                  <a:gd name="T106" fmla="*/ 13529 w 16576"/>
                  <a:gd name="T107" fmla="*/ 48 h 11664"/>
                  <a:gd name="T108" fmla="*/ 11271 w 16576"/>
                  <a:gd name="T109" fmla="*/ 628 h 11664"/>
                  <a:gd name="T110" fmla="*/ 11125 w 16576"/>
                  <a:gd name="T111" fmla="*/ 714 h 11664"/>
                  <a:gd name="T112" fmla="*/ 11085 w 16576"/>
                  <a:gd name="T113" fmla="*/ 303 h 11664"/>
                  <a:gd name="T114" fmla="*/ 11027 w 16576"/>
                  <a:gd name="T115" fmla="*/ 239 h 11664"/>
                  <a:gd name="T116" fmla="*/ 10901 w 16576"/>
                  <a:gd name="T117" fmla="*/ 195 h 1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576" h="11664">
                    <a:moveTo>
                      <a:pt x="10803" y="191"/>
                    </a:moveTo>
                    <a:lnTo>
                      <a:pt x="4067" y="212"/>
                    </a:lnTo>
                    <a:lnTo>
                      <a:pt x="4054" y="211"/>
                    </a:lnTo>
                    <a:lnTo>
                      <a:pt x="4017" y="208"/>
                    </a:lnTo>
                    <a:lnTo>
                      <a:pt x="3960" y="206"/>
                    </a:lnTo>
                    <a:lnTo>
                      <a:pt x="3887" y="203"/>
                    </a:lnTo>
                    <a:lnTo>
                      <a:pt x="3846" y="203"/>
                    </a:lnTo>
                    <a:lnTo>
                      <a:pt x="3801" y="205"/>
                    </a:lnTo>
                    <a:lnTo>
                      <a:pt x="3756" y="207"/>
                    </a:lnTo>
                    <a:lnTo>
                      <a:pt x="3709" y="210"/>
                    </a:lnTo>
                    <a:lnTo>
                      <a:pt x="3661" y="214"/>
                    </a:lnTo>
                    <a:lnTo>
                      <a:pt x="3613" y="219"/>
                    </a:lnTo>
                    <a:lnTo>
                      <a:pt x="3564" y="226"/>
                    </a:lnTo>
                    <a:lnTo>
                      <a:pt x="3516" y="235"/>
                    </a:lnTo>
                    <a:lnTo>
                      <a:pt x="2937" y="359"/>
                    </a:lnTo>
                    <a:lnTo>
                      <a:pt x="2930" y="361"/>
                    </a:lnTo>
                    <a:lnTo>
                      <a:pt x="2910" y="370"/>
                    </a:lnTo>
                    <a:lnTo>
                      <a:pt x="2897" y="376"/>
                    </a:lnTo>
                    <a:lnTo>
                      <a:pt x="2882" y="386"/>
                    </a:lnTo>
                    <a:lnTo>
                      <a:pt x="2867" y="396"/>
                    </a:lnTo>
                    <a:lnTo>
                      <a:pt x="2850" y="408"/>
                    </a:lnTo>
                    <a:lnTo>
                      <a:pt x="2833" y="422"/>
                    </a:lnTo>
                    <a:lnTo>
                      <a:pt x="2818" y="440"/>
                    </a:lnTo>
                    <a:lnTo>
                      <a:pt x="2811" y="449"/>
                    </a:lnTo>
                    <a:lnTo>
                      <a:pt x="2803" y="459"/>
                    </a:lnTo>
                    <a:lnTo>
                      <a:pt x="2796" y="469"/>
                    </a:lnTo>
                    <a:lnTo>
                      <a:pt x="2790" y="479"/>
                    </a:lnTo>
                    <a:lnTo>
                      <a:pt x="2784" y="491"/>
                    </a:lnTo>
                    <a:lnTo>
                      <a:pt x="2779" y="504"/>
                    </a:lnTo>
                    <a:lnTo>
                      <a:pt x="2774" y="517"/>
                    </a:lnTo>
                    <a:lnTo>
                      <a:pt x="2770" y="530"/>
                    </a:lnTo>
                    <a:lnTo>
                      <a:pt x="2767" y="544"/>
                    </a:lnTo>
                    <a:lnTo>
                      <a:pt x="2764" y="559"/>
                    </a:lnTo>
                    <a:lnTo>
                      <a:pt x="2763" y="575"/>
                    </a:lnTo>
                    <a:lnTo>
                      <a:pt x="2763" y="591"/>
                    </a:lnTo>
                    <a:lnTo>
                      <a:pt x="2701" y="7344"/>
                    </a:lnTo>
                    <a:lnTo>
                      <a:pt x="2699" y="7356"/>
                    </a:lnTo>
                    <a:lnTo>
                      <a:pt x="2697" y="7388"/>
                    </a:lnTo>
                    <a:lnTo>
                      <a:pt x="2698" y="7408"/>
                    </a:lnTo>
                    <a:lnTo>
                      <a:pt x="2700" y="7431"/>
                    </a:lnTo>
                    <a:lnTo>
                      <a:pt x="2703" y="7444"/>
                    </a:lnTo>
                    <a:lnTo>
                      <a:pt x="2706" y="7457"/>
                    </a:lnTo>
                    <a:lnTo>
                      <a:pt x="2710" y="7469"/>
                    </a:lnTo>
                    <a:lnTo>
                      <a:pt x="2715" y="7482"/>
                    </a:lnTo>
                    <a:lnTo>
                      <a:pt x="2722" y="7496"/>
                    </a:lnTo>
                    <a:lnTo>
                      <a:pt x="2729" y="7509"/>
                    </a:lnTo>
                    <a:lnTo>
                      <a:pt x="2737" y="7521"/>
                    </a:lnTo>
                    <a:lnTo>
                      <a:pt x="2747" y="7533"/>
                    </a:lnTo>
                    <a:lnTo>
                      <a:pt x="2759" y="7545"/>
                    </a:lnTo>
                    <a:lnTo>
                      <a:pt x="2771" y="7557"/>
                    </a:lnTo>
                    <a:lnTo>
                      <a:pt x="2786" y="7568"/>
                    </a:lnTo>
                    <a:lnTo>
                      <a:pt x="2802" y="7578"/>
                    </a:lnTo>
                    <a:lnTo>
                      <a:pt x="2820" y="7587"/>
                    </a:lnTo>
                    <a:lnTo>
                      <a:pt x="2840" y="7595"/>
                    </a:lnTo>
                    <a:lnTo>
                      <a:pt x="2861" y="7602"/>
                    </a:lnTo>
                    <a:lnTo>
                      <a:pt x="2885" y="7608"/>
                    </a:lnTo>
                    <a:lnTo>
                      <a:pt x="2911" y="7614"/>
                    </a:lnTo>
                    <a:lnTo>
                      <a:pt x="2939" y="7618"/>
                    </a:lnTo>
                    <a:lnTo>
                      <a:pt x="2969" y="7620"/>
                    </a:lnTo>
                    <a:lnTo>
                      <a:pt x="3001" y="7621"/>
                    </a:lnTo>
                    <a:lnTo>
                      <a:pt x="6289" y="7850"/>
                    </a:lnTo>
                    <a:lnTo>
                      <a:pt x="6279" y="8032"/>
                    </a:lnTo>
                    <a:lnTo>
                      <a:pt x="5978" y="8032"/>
                    </a:lnTo>
                    <a:lnTo>
                      <a:pt x="5973" y="8031"/>
                    </a:lnTo>
                    <a:lnTo>
                      <a:pt x="5957" y="8030"/>
                    </a:lnTo>
                    <a:lnTo>
                      <a:pt x="5946" y="8030"/>
                    </a:lnTo>
                    <a:lnTo>
                      <a:pt x="5932" y="8031"/>
                    </a:lnTo>
                    <a:lnTo>
                      <a:pt x="5917" y="8032"/>
                    </a:lnTo>
                    <a:lnTo>
                      <a:pt x="5900" y="8034"/>
                    </a:lnTo>
                    <a:lnTo>
                      <a:pt x="5881" y="8037"/>
                    </a:lnTo>
                    <a:lnTo>
                      <a:pt x="5861" y="8042"/>
                    </a:lnTo>
                    <a:lnTo>
                      <a:pt x="5839" y="8048"/>
                    </a:lnTo>
                    <a:lnTo>
                      <a:pt x="5816" y="8056"/>
                    </a:lnTo>
                    <a:lnTo>
                      <a:pt x="5792" y="8066"/>
                    </a:lnTo>
                    <a:lnTo>
                      <a:pt x="5768" y="8079"/>
                    </a:lnTo>
                    <a:lnTo>
                      <a:pt x="5743" y="8093"/>
                    </a:lnTo>
                    <a:lnTo>
                      <a:pt x="5717" y="8110"/>
                    </a:lnTo>
                    <a:lnTo>
                      <a:pt x="4670" y="8703"/>
                    </a:lnTo>
                    <a:lnTo>
                      <a:pt x="2488" y="8526"/>
                    </a:lnTo>
                    <a:lnTo>
                      <a:pt x="2478" y="8524"/>
                    </a:lnTo>
                    <a:lnTo>
                      <a:pt x="2452" y="8519"/>
                    </a:lnTo>
                    <a:lnTo>
                      <a:pt x="2434" y="8517"/>
                    </a:lnTo>
                    <a:lnTo>
                      <a:pt x="2412" y="8515"/>
                    </a:lnTo>
                    <a:lnTo>
                      <a:pt x="2388" y="8513"/>
                    </a:lnTo>
                    <a:lnTo>
                      <a:pt x="2362" y="8512"/>
                    </a:lnTo>
                    <a:lnTo>
                      <a:pt x="2334" y="8512"/>
                    </a:lnTo>
                    <a:lnTo>
                      <a:pt x="2306" y="8514"/>
                    </a:lnTo>
                    <a:lnTo>
                      <a:pt x="2276" y="8517"/>
                    </a:lnTo>
                    <a:lnTo>
                      <a:pt x="2247" y="8522"/>
                    </a:lnTo>
                    <a:lnTo>
                      <a:pt x="2233" y="8525"/>
                    </a:lnTo>
                    <a:lnTo>
                      <a:pt x="2218" y="8529"/>
                    </a:lnTo>
                    <a:lnTo>
                      <a:pt x="2204" y="8533"/>
                    </a:lnTo>
                    <a:lnTo>
                      <a:pt x="2189" y="8538"/>
                    </a:lnTo>
                    <a:lnTo>
                      <a:pt x="2176" y="8545"/>
                    </a:lnTo>
                    <a:lnTo>
                      <a:pt x="2162" y="8552"/>
                    </a:lnTo>
                    <a:lnTo>
                      <a:pt x="2149" y="8559"/>
                    </a:lnTo>
                    <a:lnTo>
                      <a:pt x="2136" y="8567"/>
                    </a:lnTo>
                    <a:lnTo>
                      <a:pt x="146" y="9671"/>
                    </a:lnTo>
                    <a:lnTo>
                      <a:pt x="139" y="9673"/>
                    </a:lnTo>
                    <a:lnTo>
                      <a:pt x="119" y="9683"/>
                    </a:lnTo>
                    <a:lnTo>
                      <a:pt x="106" y="9690"/>
                    </a:lnTo>
                    <a:lnTo>
                      <a:pt x="91" y="9699"/>
                    </a:lnTo>
                    <a:lnTo>
                      <a:pt x="77" y="9711"/>
                    </a:lnTo>
                    <a:lnTo>
                      <a:pt x="61" y="9725"/>
                    </a:lnTo>
                    <a:lnTo>
                      <a:pt x="54" y="9732"/>
                    </a:lnTo>
                    <a:lnTo>
                      <a:pt x="47" y="9741"/>
                    </a:lnTo>
                    <a:lnTo>
                      <a:pt x="39" y="9749"/>
                    </a:lnTo>
                    <a:lnTo>
                      <a:pt x="32" y="9759"/>
                    </a:lnTo>
                    <a:lnTo>
                      <a:pt x="26" y="9770"/>
                    </a:lnTo>
                    <a:lnTo>
                      <a:pt x="21" y="9780"/>
                    </a:lnTo>
                    <a:lnTo>
                      <a:pt x="16" y="9792"/>
                    </a:lnTo>
                    <a:lnTo>
                      <a:pt x="10" y="9803"/>
                    </a:lnTo>
                    <a:lnTo>
                      <a:pt x="7" y="9816"/>
                    </a:lnTo>
                    <a:lnTo>
                      <a:pt x="4" y="9830"/>
                    </a:lnTo>
                    <a:lnTo>
                      <a:pt x="1" y="9845"/>
                    </a:lnTo>
                    <a:lnTo>
                      <a:pt x="0" y="9859"/>
                    </a:lnTo>
                    <a:lnTo>
                      <a:pt x="0" y="9875"/>
                    </a:lnTo>
                    <a:lnTo>
                      <a:pt x="1" y="9892"/>
                    </a:lnTo>
                    <a:lnTo>
                      <a:pt x="3" y="9909"/>
                    </a:lnTo>
                    <a:lnTo>
                      <a:pt x="6" y="9927"/>
                    </a:lnTo>
                    <a:lnTo>
                      <a:pt x="8" y="9934"/>
                    </a:lnTo>
                    <a:lnTo>
                      <a:pt x="17" y="9953"/>
                    </a:lnTo>
                    <a:lnTo>
                      <a:pt x="23" y="9966"/>
                    </a:lnTo>
                    <a:lnTo>
                      <a:pt x="31" y="9980"/>
                    </a:lnTo>
                    <a:lnTo>
                      <a:pt x="40" y="9995"/>
                    </a:lnTo>
                    <a:lnTo>
                      <a:pt x="52" y="10012"/>
                    </a:lnTo>
                    <a:lnTo>
                      <a:pt x="64" y="10028"/>
                    </a:lnTo>
                    <a:lnTo>
                      <a:pt x="79" y="10044"/>
                    </a:lnTo>
                    <a:lnTo>
                      <a:pt x="87" y="10052"/>
                    </a:lnTo>
                    <a:lnTo>
                      <a:pt x="95" y="10059"/>
                    </a:lnTo>
                    <a:lnTo>
                      <a:pt x="104" y="10067"/>
                    </a:lnTo>
                    <a:lnTo>
                      <a:pt x="113" y="10074"/>
                    </a:lnTo>
                    <a:lnTo>
                      <a:pt x="122" y="10081"/>
                    </a:lnTo>
                    <a:lnTo>
                      <a:pt x="133" y="10087"/>
                    </a:lnTo>
                    <a:lnTo>
                      <a:pt x="143" y="10092"/>
                    </a:lnTo>
                    <a:lnTo>
                      <a:pt x="154" y="10097"/>
                    </a:lnTo>
                    <a:lnTo>
                      <a:pt x="166" y="10102"/>
                    </a:lnTo>
                    <a:lnTo>
                      <a:pt x="178" y="10105"/>
                    </a:lnTo>
                    <a:lnTo>
                      <a:pt x="191" y="10108"/>
                    </a:lnTo>
                    <a:lnTo>
                      <a:pt x="203" y="10111"/>
                    </a:lnTo>
                    <a:lnTo>
                      <a:pt x="9055" y="11250"/>
                    </a:lnTo>
                    <a:lnTo>
                      <a:pt x="9062" y="11252"/>
                    </a:lnTo>
                    <a:lnTo>
                      <a:pt x="9084" y="11257"/>
                    </a:lnTo>
                    <a:lnTo>
                      <a:pt x="9098" y="11259"/>
                    </a:lnTo>
                    <a:lnTo>
                      <a:pt x="9116" y="11261"/>
                    </a:lnTo>
                    <a:lnTo>
                      <a:pt x="9135" y="11262"/>
                    </a:lnTo>
                    <a:lnTo>
                      <a:pt x="9157" y="11262"/>
                    </a:lnTo>
                    <a:lnTo>
                      <a:pt x="9181" y="11261"/>
                    </a:lnTo>
                    <a:lnTo>
                      <a:pt x="9205" y="11259"/>
                    </a:lnTo>
                    <a:lnTo>
                      <a:pt x="9218" y="11257"/>
                    </a:lnTo>
                    <a:lnTo>
                      <a:pt x="9231" y="11254"/>
                    </a:lnTo>
                    <a:lnTo>
                      <a:pt x="9243" y="11251"/>
                    </a:lnTo>
                    <a:lnTo>
                      <a:pt x="9257" y="11247"/>
                    </a:lnTo>
                    <a:lnTo>
                      <a:pt x="9270" y="11243"/>
                    </a:lnTo>
                    <a:lnTo>
                      <a:pt x="9284" y="11238"/>
                    </a:lnTo>
                    <a:lnTo>
                      <a:pt x="9296" y="11232"/>
                    </a:lnTo>
                    <a:lnTo>
                      <a:pt x="9309" y="11225"/>
                    </a:lnTo>
                    <a:lnTo>
                      <a:pt x="9323" y="11218"/>
                    </a:lnTo>
                    <a:lnTo>
                      <a:pt x="9335" y="11210"/>
                    </a:lnTo>
                    <a:lnTo>
                      <a:pt x="9349" y="11201"/>
                    </a:lnTo>
                    <a:lnTo>
                      <a:pt x="9361" y="11191"/>
                    </a:lnTo>
                    <a:lnTo>
                      <a:pt x="10703" y="9749"/>
                    </a:lnTo>
                    <a:lnTo>
                      <a:pt x="10713" y="9741"/>
                    </a:lnTo>
                    <a:lnTo>
                      <a:pt x="10738" y="9718"/>
                    </a:lnTo>
                    <a:lnTo>
                      <a:pt x="10756" y="9699"/>
                    </a:lnTo>
                    <a:lnTo>
                      <a:pt x="10773" y="9678"/>
                    </a:lnTo>
                    <a:lnTo>
                      <a:pt x="10783" y="9666"/>
                    </a:lnTo>
                    <a:lnTo>
                      <a:pt x="10792" y="9653"/>
                    </a:lnTo>
                    <a:lnTo>
                      <a:pt x="10801" y="9638"/>
                    </a:lnTo>
                    <a:lnTo>
                      <a:pt x="10811" y="9624"/>
                    </a:lnTo>
                    <a:lnTo>
                      <a:pt x="10820" y="9608"/>
                    </a:lnTo>
                    <a:lnTo>
                      <a:pt x="10829" y="9591"/>
                    </a:lnTo>
                    <a:lnTo>
                      <a:pt x="10838" y="9574"/>
                    </a:lnTo>
                    <a:lnTo>
                      <a:pt x="10845" y="9556"/>
                    </a:lnTo>
                    <a:lnTo>
                      <a:pt x="10852" y="9537"/>
                    </a:lnTo>
                    <a:lnTo>
                      <a:pt x="10858" y="9516"/>
                    </a:lnTo>
                    <a:lnTo>
                      <a:pt x="10863" y="9496"/>
                    </a:lnTo>
                    <a:lnTo>
                      <a:pt x="10869" y="9473"/>
                    </a:lnTo>
                    <a:lnTo>
                      <a:pt x="10872" y="9451"/>
                    </a:lnTo>
                    <a:lnTo>
                      <a:pt x="10875" y="9428"/>
                    </a:lnTo>
                    <a:lnTo>
                      <a:pt x="10876" y="9403"/>
                    </a:lnTo>
                    <a:lnTo>
                      <a:pt x="10875" y="9379"/>
                    </a:lnTo>
                    <a:lnTo>
                      <a:pt x="10874" y="9353"/>
                    </a:lnTo>
                    <a:lnTo>
                      <a:pt x="10871" y="9327"/>
                    </a:lnTo>
                    <a:lnTo>
                      <a:pt x="10866" y="9299"/>
                    </a:lnTo>
                    <a:lnTo>
                      <a:pt x="10859" y="9271"/>
                    </a:lnTo>
                    <a:lnTo>
                      <a:pt x="10858" y="9266"/>
                    </a:lnTo>
                    <a:lnTo>
                      <a:pt x="10854" y="9250"/>
                    </a:lnTo>
                    <a:lnTo>
                      <a:pt x="10849" y="9239"/>
                    </a:lnTo>
                    <a:lnTo>
                      <a:pt x="10843" y="9228"/>
                    </a:lnTo>
                    <a:lnTo>
                      <a:pt x="10834" y="9216"/>
                    </a:lnTo>
                    <a:lnTo>
                      <a:pt x="10823" y="9204"/>
                    </a:lnTo>
                    <a:lnTo>
                      <a:pt x="10816" y="9198"/>
                    </a:lnTo>
                    <a:lnTo>
                      <a:pt x="10809" y="9192"/>
                    </a:lnTo>
                    <a:lnTo>
                      <a:pt x="10800" y="9186"/>
                    </a:lnTo>
                    <a:lnTo>
                      <a:pt x="10791" y="9179"/>
                    </a:lnTo>
                    <a:lnTo>
                      <a:pt x="10781" y="9174"/>
                    </a:lnTo>
                    <a:lnTo>
                      <a:pt x="10769" y="9169"/>
                    </a:lnTo>
                    <a:lnTo>
                      <a:pt x="10757" y="9164"/>
                    </a:lnTo>
                    <a:lnTo>
                      <a:pt x="10743" y="9160"/>
                    </a:lnTo>
                    <a:lnTo>
                      <a:pt x="10729" y="9156"/>
                    </a:lnTo>
                    <a:lnTo>
                      <a:pt x="10713" y="9153"/>
                    </a:lnTo>
                    <a:lnTo>
                      <a:pt x="10697" y="9150"/>
                    </a:lnTo>
                    <a:lnTo>
                      <a:pt x="10678" y="9148"/>
                    </a:lnTo>
                    <a:lnTo>
                      <a:pt x="10658" y="9146"/>
                    </a:lnTo>
                    <a:lnTo>
                      <a:pt x="10638" y="9146"/>
                    </a:lnTo>
                    <a:lnTo>
                      <a:pt x="10616" y="9146"/>
                    </a:lnTo>
                    <a:lnTo>
                      <a:pt x="10592" y="9146"/>
                    </a:lnTo>
                    <a:lnTo>
                      <a:pt x="10036" y="9101"/>
                    </a:lnTo>
                    <a:lnTo>
                      <a:pt x="10372" y="8780"/>
                    </a:lnTo>
                    <a:lnTo>
                      <a:pt x="10381" y="8768"/>
                    </a:lnTo>
                    <a:lnTo>
                      <a:pt x="10401" y="8739"/>
                    </a:lnTo>
                    <a:lnTo>
                      <a:pt x="10413" y="8718"/>
                    </a:lnTo>
                    <a:lnTo>
                      <a:pt x="10424" y="8694"/>
                    </a:lnTo>
                    <a:lnTo>
                      <a:pt x="10429" y="8680"/>
                    </a:lnTo>
                    <a:lnTo>
                      <a:pt x="10435" y="8666"/>
                    </a:lnTo>
                    <a:lnTo>
                      <a:pt x="10439" y="8651"/>
                    </a:lnTo>
                    <a:lnTo>
                      <a:pt x="10442" y="8635"/>
                    </a:lnTo>
                    <a:lnTo>
                      <a:pt x="10444" y="8619"/>
                    </a:lnTo>
                    <a:lnTo>
                      <a:pt x="10445" y="8603"/>
                    </a:lnTo>
                    <a:lnTo>
                      <a:pt x="10445" y="8585"/>
                    </a:lnTo>
                    <a:lnTo>
                      <a:pt x="10443" y="8568"/>
                    </a:lnTo>
                    <a:lnTo>
                      <a:pt x="10440" y="8550"/>
                    </a:lnTo>
                    <a:lnTo>
                      <a:pt x="10436" y="8531"/>
                    </a:lnTo>
                    <a:lnTo>
                      <a:pt x="10428" y="8512"/>
                    </a:lnTo>
                    <a:lnTo>
                      <a:pt x="10420" y="8494"/>
                    </a:lnTo>
                    <a:lnTo>
                      <a:pt x="10410" y="8474"/>
                    </a:lnTo>
                    <a:lnTo>
                      <a:pt x="10397" y="8455"/>
                    </a:lnTo>
                    <a:lnTo>
                      <a:pt x="10382" y="8435"/>
                    </a:lnTo>
                    <a:lnTo>
                      <a:pt x="10364" y="8415"/>
                    </a:lnTo>
                    <a:lnTo>
                      <a:pt x="10344" y="8396"/>
                    </a:lnTo>
                    <a:lnTo>
                      <a:pt x="10322" y="8377"/>
                    </a:lnTo>
                    <a:lnTo>
                      <a:pt x="10296" y="8357"/>
                    </a:lnTo>
                    <a:lnTo>
                      <a:pt x="10267" y="8338"/>
                    </a:lnTo>
                    <a:lnTo>
                      <a:pt x="8984" y="8197"/>
                    </a:lnTo>
                    <a:lnTo>
                      <a:pt x="8980" y="7996"/>
                    </a:lnTo>
                    <a:lnTo>
                      <a:pt x="10546" y="8132"/>
                    </a:lnTo>
                    <a:lnTo>
                      <a:pt x="10556" y="8133"/>
                    </a:lnTo>
                    <a:lnTo>
                      <a:pt x="10581" y="8133"/>
                    </a:lnTo>
                    <a:lnTo>
                      <a:pt x="10598" y="8133"/>
                    </a:lnTo>
                    <a:lnTo>
                      <a:pt x="10618" y="8132"/>
                    </a:lnTo>
                    <a:lnTo>
                      <a:pt x="10640" y="8130"/>
                    </a:lnTo>
                    <a:lnTo>
                      <a:pt x="10663" y="8126"/>
                    </a:lnTo>
                    <a:lnTo>
                      <a:pt x="10687" y="8121"/>
                    </a:lnTo>
                    <a:lnTo>
                      <a:pt x="10711" y="8114"/>
                    </a:lnTo>
                    <a:lnTo>
                      <a:pt x="10724" y="8110"/>
                    </a:lnTo>
                    <a:lnTo>
                      <a:pt x="10736" y="8106"/>
                    </a:lnTo>
                    <a:lnTo>
                      <a:pt x="10749" y="8100"/>
                    </a:lnTo>
                    <a:lnTo>
                      <a:pt x="10760" y="8095"/>
                    </a:lnTo>
                    <a:lnTo>
                      <a:pt x="10772" y="8088"/>
                    </a:lnTo>
                    <a:lnTo>
                      <a:pt x="10784" y="8081"/>
                    </a:lnTo>
                    <a:lnTo>
                      <a:pt x="10794" y="8072"/>
                    </a:lnTo>
                    <a:lnTo>
                      <a:pt x="10805" y="8064"/>
                    </a:lnTo>
                    <a:lnTo>
                      <a:pt x="10815" y="8055"/>
                    </a:lnTo>
                    <a:lnTo>
                      <a:pt x="10824" y="8045"/>
                    </a:lnTo>
                    <a:lnTo>
                      <a:pt x="10833" y="8034"/>
                    </a:lnTo>
                    <a:lnTo>
                      <a:pt x="10842" y="8022"/>
                    </a:lnTo>
                    <a:lnTo>
                      <a:pt x="10813" y="11093"/>
                    </a:lnTo>
                    <a:lnTo>
                      <a:pt x="10814" y="11100"/>
                    </a:lnTo>
                    <a:lnTo>
                      <a:pt x="10818" y="11118"/>
                    </a:lnTo>
                    <a:lnTo>
                      <a:pt x="10822" y="11129"/>
                    </a:lnTo>
                    <a:lnTo>
                      <a:pt x="10828" y="11142"/>
                    </a:lnTo>
                    <a:lnTo>
                      <a:pt x="10837" y="11156"/>
                    </a:lnTo>
                    <a:lnTo>
                      <a:pt x="10848" y="11172"/>
                    </a:lnTo>
                    <a:lnTo>
                      <a:pt x="10854" y="11180"/>
                    </a:lnTo>
                    <a:lnTo>
                      <a:pt x="10860" y="11188"/>
                    </a:lnTo>
                    <a:lnTo>
                      <a:pt x="10869" y="11195"/>
                    </a:lnTo>
                    <a:lnTo>
                      <a:pt x="10877" y="11203"/>
                    </a:lnTo>
                    <a:lnTo>
                      <a:pt x="10886" y="11211"/>
                    </a:lnTo>
                    <a:lnTo>
                      <a:pt x="10897" y="11218"/>
                    </a:lnTo>
                    <a:lnTo>
                      <a:pt x="10908" y="11225"/>
                    </a:lnTo>
                    <a:lnTo>
                      <a:pt x="10920" y="11233"/>
                    </a:lnTo>
                    <a:lnTo>
                      <a:pt x="10934" y="11240"/>
                    </a:lnTo>
                    <a:lnTo>
                      <a:pt x="10947" y="11247"/>
                    </a:lnTo>
                    <a:lnTo>
                      <a:pt x="10963" y="11253"/>
                    </a:lnTo>
                    <a:lnTo>
                      <a:pt x="10980" y="11258"/>
                    </a:lnTo>
                    <a:lnTo>
                      <a:pt x="10996" y="11263"/>
                    </a:lnTo>
                    <a:lnTo>
                      <a:pt x="11016" y="11268"/>
                    </a:lnTo>
                    <a:lnTo>
                      <a:pt x="11035" y="11272"/>
                    </a:lnTo>
                    <a:lnTo>
                      <a:pt x="11056" y="11276"/>
                    </a:lnTo>
                    <a:lnTo>
                      <a:pt x="13747" y="11663"/>
                    </a:lnTo>
                    <a:lnTo>
                      <a:pt x="13750" y="11663"/>
                    </a:lnTo>
                    <a:lnTo>
                      <a:pt x="13760" y="11664"/>
                    </a:lnTo>
                    <a:lnTo>
                      <a:pt x="13775" y="11664"/>
                    </a:lnTo>
                    <a:lnTo>
                      <a:pt x="13793" y="11662"/>
                    </a:lnTo>
                    <a:lnTo>
                      <a:pt x="13803" y="11660"/>
                    </a:lnTo>
                    <a:lnTo>
                      <a:pt x="13813" y="11657"/>
                    </a:lnTo>
                    <a:lnTo>
                      <a:pt x="13823" y="11654"/>
                    </a:lnTo>
                    <a:lnTo>
                      <a:pt x="13835" y="11649"/>
                    </a:lnTo>
                    <a:lnTo>
                      <a:pt x="13845" y="11643"/>
                    </a:lnTo>
                    <a:lnTo>
                      <a:pt x="13855" y="11636"/>
                    </a:lnTo>
                    <a:lnTo>
                      <a:pt x="13865" y="11627"/>
                    </a:lnTo>
                    <a:lnTo>
                      <a:pt x="13874" y="11617"/>
                    </a:lnTo>
                    <a:lnTo>
                      <a:pt x="13883" y="11619"/>
                    </a:lnTo>
                    <a:lnTo>
                      <a:pt x="13907" y="11623"/>
                    </a:lnTo>
                    <a:lnTo>
                      <a:pt x="13942" y="11629"/>
                    </a:lnTo>
                    <a:lnTo>
                      <a:pt x="13986" y="11637"/>
                    </a:lnTo>
                    <a:lnTo>
                      <a:pt x="14031" y="11644"/>
                    </a:lnTo>
                    <a:lnTo>
                      <a:pt x="14074" y="11650"/>
                    </a:lnTo>
                    <a:lnTo>
                      <a:pt x="14112" y="11654"/>
                    </a:lnTo>
                    <a:lnTo>
                      <a:pt x="14140" y="11656"/>
                    </a:lnTo>
                    <a:lnTo>
                      <a:pt x="14147" y="11657"/>
                    </a:lnTo>
                    <a:lnTo>
                      <a:pt x="14165" y="11660"/>
                    </a:lnTo>
                    <a:lnTo>
                      <a:pt x="14178" y="11660"/>
                    </a:lnTo>
                    <a:lnTo>
                      <a:pt x="14193" y="11661"/>
                    </a:lnTo>
                    <a:lnTo>
                      <a:pt x="14210" y="11660"/>
                    </a:lnTo>
                    <a:lnTo>
                      <a:pt x="14228" y="11657"/>
                    </a:lnTo>
                    <a:lnTo>
                      <a:pt x="14249" y="11654"/>
                    </a:lnTo>
                    <a:lnTo>
                      <a:pt x="14271" y="11648"/>
                    </a:lnTo>
                    <a:lnTo>
                      <a:pt x="14282" y="11644"/>
                    </a:lnTo>
                    <a:lnTo>
                      <a:pt x="14294" y="11639"/>
                    </a:lnTo>
                    <a:lnTo>
                      <a:pt x="14305" y="11633"/>
                    </a:lnTo>
                    <a:lnTo>
                      <a:pt x="14318" y="11627"/>
                    </a:lnTo>
                    <a:lnTo>
                      <a:pt x="14329" y="11621"/>
                    </a:lnTo>
                    <a:lnTo>
                      <a:pt x="14341" y="11613"/>
                    </a:lnTo>
                    <a:lnTo>
                      <a:pt x="14354" y="11605"/>
                    </a:lnTo>
                    <a:lnTo>
                      <a:pt x="14366" y="11596"/>
                    </a:lnTo>
                    <a:lnTo>
                      <a:pt x="14379" y="11586"/>
                    </a:lnTo>
                    <a:lnTo>
                      <a:pt x="14391" y="11574"/>
                    </a:lnTo>
                    <a:lnTo>
                      <a:pt x="14402" y="11562"/>
                    </a:lnTo>
                    <a:lnTo>
                      <a:pt x="14415" y="11549"/>
                    </a:lnTo>
                    <a:lnTo>
                      <a:pt x="16297" y="9670"/>
                    </a:lnTo>
                    <a:lnTo>
                      <a:pt x="16305" y="9665"/>
                    </a:lnTo>
                    <a:lnTo>
                      <a:pt x="16321" y="9648"/>
                    </a:lnTo>
                    <a:lnTo>
                      <a:pt x="16332" y="9637"/>
                    </a:lnTo>
                    <a:lnTo>
                      <a:pt x="16344" y="9624"/>
                    </a:lnTo>
                    <a:lnTo>
                      <a:pt x="16356" y="9609"/>
                    </a:lnTo>
                    <a:lnTo>
                      <a:pt x="16369" y="9591"/>
                    </a:lnTo>
                    <a:lnTo>
                      <a:pt x="16381" y="9574"/>
                    </a:lnTo>
                    <a:lnTo>
                      <a:pt x="16393" y="9554"/>
                    </a:lnTo>
                    <a:lnTo>
                      <a:pt x="16398" y="9544"/>
                    </a:lnTo>
                    <a:lnTo>
                      <a:pt x="16402" y="9533"/>
                    </a:lnTo>
                    <a:lnTo>
                      <a:pt x="16406" y="9522"/>
                    </a:lnTo>
                    <a:lnTo>
                      <a:pt x="16410" y="9512"/>
                    </a:lnTo>
                    <a:lnTo>
                      <a:pt x="16413" y="9501"/>
                    </a:lnTo>
                    <a:lnTo>
                      <a:pt x="16415" y="9490"/>
                    </a:lnTo>
                    <a:lnTo>
                      <a:pt x="16417" y="9478"/>
                    </a:lnTo>
                    <a:lnTo>
                      <a:pt x="16419" y="9466"/>
                    </a:lnTo>
                    <a:lnTo>
                      <a:pt x="16419" y="9455"/>
                    </a:lnTo>
                    <a:lnTo>
                      <a:pt x="16417" y="9443"/>
                    </a:lnTo>
                    <a:lnTo>
                      <a:pt x="16416" y="9432"/>
                    </a:lnTo>
                    <a:lnTo>
                      <a:pt x="16413" y="9420"/>
                    </a:lnTo>
                    <a:lnTo>
                      <a:pt x="16420" y="9420"/>
                    </a:lnTo>
                    <a:lnTo>
                      <a:pt x="16436" y="9417"/>
                    </a:lnTo>
                    <a:lnTo>
                      <a:pt x="16448" y="9414"/>
                    </a:lnTo>
                    <a:lnTo>
                      <a:pt x="16460" y="9410"/>
                    </a:lnTo>
                    <a:lnTo>
                      <a:pt x="16473" y="9405"/>
                    </a:lnTo>
                    <a:lnTo>
                      <a:pt x="16487" y="9397"/>
                    </a:lnTo>
                    <a:lnTo>
                      <a:pt x="16494" y="9393"/>
                    </a:lnTo>
                    <a:lnTo>
                      <a:pt x="16501" y="9387"/>
                    </a:lnTo>
                    <a:lnTo>
                      <a:pt x="16509" y="9381"/>
                    </a:lnTo>
                    <a:lnTo>
                      <a:pt x="16516" y="9375"/>
                    </a:lnTo>
                    <a:lnTo>
                      <a:pt x="16522" y="9368"/>
                    </a:lnTo>
                    <a:lnTo>
                      <a:pt x="16529" y="9359"/>
                    </a:lnTo>
                    <a:lnTo>
                      <a:pt x="16536" y="9350"/>
                    </a:lnTo>
                    <a:lnTo>
                      <a:pt x="16542" y="9340"/>
                    </a:lnTo>
                    <a:lnTo>
                      <a:pt x="16548" y="9329"/>
                    </a:lnTo>
                    <a:lnTo>
                      <a:pt x="16553" y="9318"/>
                    </a:lnTo>
                    <a:lnTo>
                      <a:pt x="16558" y="9306"/>
                    </a:lnTo>
                    <a:lnTo>
                      <a:pt x="16564" y="9291"/>
                    </a:lnTo>
                    <a:lnTo>
                      <a:pt x="16568" y="9277"/>
                    </a:lnTo>
                    <a:lnTo>
                      <a:pt x="16571" y="9261"/>
                    </a:lnTo>
                    <a:lnTo>
                      <a:pt x="16574" y="9245"/>
                    </a:lnTo>
                    <a:lnTo>
                      <a:pt x="16576" y="9226"/>
                    </a:lnTo>
                    <a:lnTo>
                      <a:pt x="16576" y="502"/>
                    </a:lnTo>
                    <a:lnTo>
                      <a:pt x="16576" y="491"/>
                    </a:lnTo>
                    <a:lnTo>
                      <a:pt x="16573" y="465"/>
                    </a:lnTo>
                    <a:lnTo>
                      <a:pt x="16569" y="448"/>
                    </a:lnTo>
                    <a:lnTo>
                      <a:pt x="16563" y="428"/>
                    </a:lnTo>
                    <a:lnTo>
                      <a:pt x="16558" y="419"/>
                    </a:lnTo>
                    <a:lnTo>
                      <a:pt x="16553" y="409"/>
                    </a:lnTo>
                    <a:lnTo>
                      <a:pt x="16548" y="399"/>
                    </a:lnTo>
                    <a:lnTo>
                      <a:pt x="16542" y="390"/>
                    </a:lnTo>
                    <a:lnTo>
                      <a:pt x="16535" y="380"/>
                    </a:lnTo>
                    <a:lnTo>
                      <a:pt x="16525" y="370"/>
                    </a:lnTo>
                    <a:lnTo>
                      <a:pt x="16516" y="362"/>
                    </a:lnTo>
                    <a:lnTo>
                      <a:pt x="16506" y="354"/>
                    </a:lnTo>
                    <a:lnTo>
                      <a:pt x="16494" y="346"/>
                    </a:lnTo>
                    <a:lnTo>
                      <a:pt x="16481" y="339"/>
                    </a:lnTo>
                    <a:lnTo>
                      <a:pt x="16466" y="333"/>
                    </a:lnTo>
                    <a:lnTo>
                      <a:pt x="16451" y="328"/>
                    </a:lnTo>
                    <a:lnTo>
                      <a:pt x="16433" y="324"/>
                    </a:lnTo>
                    <a:lnTo>
                      <a:pt x="16414" y="320"/>
                    </a:lnTo>
                    <a:lnTo>
                      <a:pt x="16395" y="318"/>
                    </a:lnTo>
                    <a:lnTo>
                      <a:pt x="16373" y="318"/>
                    </a:lnTo>
                    <a:lnTo>
                      <a:pt x="16349" y="319"/>
                    </a:lnTo>
                    <a:lnTo>
                      <a:pt x="16324" y="322"/>
                    </a:lnTo>
                    <a:lnTo>
                      <a:pt x="16297" y="327"/>
                    </a:lnTo>
                    <a:lnTo>
                      <a:pt x="16268" y="332"/>
                    </a:lnTo>
                    <a:lnTo>
                      <a:pt x="16269" y="323"/>
                    </a:lnTo>
                    <a:lnTo>
                      <a:pt x="16271" y="298"/>
                    </a:lnTo>
                    <a:lnTo>
                      <a:pt x="16271" y="282"/>
                    </a:lnTo>
                    <a:lnTo>
                      <a:pt x="16270" y="265"/>
                    </a:lnTo>
                    <a:lnTo>
                      <a:pt x="16268" y="254"/>
                    </a:lnTo>
                    <a:lnTo>
                      <a:pt x="16266" y="244"/>
                    </a:lnTo>
                    <a:lnTo>
                      <a:pt x="16264" y="234"/>
                    </a:lnTo>
                    <a:lnTo>
                      <a:pt x="16260" y="224"/>
                    </a:lnTo>
                    <a:lnTo>
                      <a:pt x="16256" y="214"/>
                    </a:lnTo>
                    <a:lnTo>
                      <a:pt x="16251" y="203"/>
                    </a:lnTo>
                    <a:lnTo>
                      <a:pt x="16244" y="193"/>
                    </a:lnTo>
                    <a:lnTo>
                      <a:pt x="16238" y="184"/>
                    </a:lnTo>
                    <a:lnTo>
                      <a:pt x="16230" y="174"/>
                    </a:lnTo>
                    <a:lnTo>
                      <a:pt x="16221" y="165"/>
                    </a:lnTo>
                    <a:lnTo>
                      <a:pt x="16210" y="156"/>
                    </a:lnTo>
                    <a:lnTo>
                      <a:pt x="16199" y="148"/>
                    </a:lnTo>
                    <a:lnTo>
                      <a:pt x="16185" y="140"/>
                    </a:lnTo>
                    <a:lnTo>
                      <a:pt x="16171" y="133"/>
                    </a:lnTo>
                    <a:lnTo>
                      <a:pt x="16155" y="126"/>
                    </a:lnTo>
                    <a:lnTo>
                      <a:pt x="16138" y="121"/>
                    </a:lnTo>
                    <a:lnTo>
                      <a:pt x="16119" y="116"/>
                    </a:lnTo>
                    <a:lnTo>
                      <a:pt x="16098" y="112"/>
                    </a:lnTo>
                    <a:lnTo>
                      <a:pt x="16077" y="110"/>
                    </a:lnTo>
                    <a:lnTo>
                      <a:pt x="16053" y="108"/>
                    </a:lnTo>
                    <a:lnTo>
                      <a:pt x="14140" y="17"/>
                    </a:lnTo>
                    <a:lnTo>
                      <a:pt x="14136" y="16"/>
                    </a:lnTo>
                    <a:lnTo>
                      <a:pt x="14124" y="14"/>
                    </a:lnTo>
                    <a:lnTo>
                      <a:pt x="14104" y="11"/>
                    </a:lnTo>
                    <a:lnTo>
                      <a:pt x="14076" y="8"/>
                    </a:lnTo>
                    <a:lnTo>
                      <a:pt x="14043" y="5"/>
                    </a:lnTo>
                    <a:lnTo>
                      <a:pt x="14004" y="2"/>
                    </a:lnTo>
                    <a:lnTo>
                      <a:pt x="13958" y="1"/>
                    </a:lnTo>
                    <a:lnTo>
                      <a:pt x="13907" y="0"/>
                    </a:lnTo>
                    <a:lnTo>
                      <a:pt x="13852" y="1"/>
                    </a:lnTo>
                    <a:lnTo>
                      <a:pt x="13794" y="4"/>
                    </a:lnTo>
                    <a:lnTo>
                      <a:pt x="13763" y="7"/>
                    </a:lnTo>
                    <a:lnTo>
                      <a:pt x="13732" y="10"/>
                    </a:lnTo>
                    <a:lnTo>
                      <a:pt x="13699" y="14"/>
                    </a:lnTo>
                    <a:lnTo>
                      <a:pt x="13667" y="19"/>
                    </a:lnTo>
                    <a:lnTo>
                      <a:pt x="13633" y="24"/>
                    </a:lnTo>
                    <a:lnTo>
                      <a:pt x="13599" y="32"/>
                    </a:lnTo>
                    <a:lnTo>
                      <a:pt x="13564" y="39"/>
                    </a:lnTo>
                    <a:lnTo>
                      <a:pt x="13529" y="48"/>
                    </a:lnTo>
                    <a:lnTo>
                      <a:pt x="13494" y="57"/>
                    </a:lnTo>
                    <a:lnTo>
                      <a:pt x="13459" y="68"/>
                    </a:lnTo>
                    <a:lnTo>
                      <a:pt x="13423" y="79"/>
                    </a:lnTo>
                    <a:lnTo>
                      <a:pt x="13387" y="93"/>
                    </a:lnTo>
                    <a:lnTo>
                      <a:pt x="11335" y="605"/>
                    </a:lnTo>
                    <a:lnTo>
                      <a:pt x="11326" y="608"/>
                    </a:lnTo>
                    <a:lnTo>
                      <a:pt x="11304" y="616"/>
                    </a:lnTo>
                    <a:lnTo>
                      <a:pt x="11271" y="628"/>
                    </a:lnTo>
                    <a:lnTo>
                      <a:pt x="11233" y="644"/>
                    </a:lnTo>
                    <a:lnTo>
                      <a:pt x="11214" y="653"/>
                    </a:lnTo>
                    <a:lnTo>
                      <a:pt x="11194" y="663"/>
                    </a:lnTo>
                    <a:lnTo>
                      <a:pt x="11175" y="674"/>
                    </a:lnTo>
                    <a:lnTo>
                      <a:pt x="11159" y="685"/>
                    </a:lnTo>
                    <a:lnTo>
                      <a:pt x="11143" y="697"/>
                    </a:lnTo>
                    <a:lnTo>
                      <a:pt x="11131" y="708"/>
                    </a:lnTo>
                    <a:lnTo>
                      <a:pt x="11125" y="714"/>
                    </a:lnTo>
                    <a:lnTo>
                      <a:pt x="11120" y="721"/>
                    </a:lnTo>
                    <a:lnTo>
                      <a:pt x="11117" y="727"/>
                    </a:lnTo>
                    <a:lnTo>
                      <a:pt x="11114" y="734"/>
                    </a:lnTo>
                    <a:lnTo>
                      <a:pt x="11103" y="360"/>
                    </a:lnTo>
                    <a:lnTo>
                      <a:pt x="11102" y="352"/>
                    </a:lnTo>
                    <a:lnTo>
                      <a:pt x="11098" y="332"/>
                    </a:lnTo>
                    <a:lnTo>
                      <a:pt x="11092" y="318"/>
                    </a:lnTo>
                    <a:lnTo>
                      <a:pt x="11085" y="303"/>
                    </a:lnTo>
                    <a:lnTo>
                      <a:pt x="11081" y="296"/>
                    </a:lnTo>
                    <a:lnTo>
                      <a:pt x="11076" y="288"/>
                    </a:lnTo>
                    <a:lnTo>
                      <a:pt x="11070" y="279"/>
                    </a:lnTo>
                    <a:lnTo>
                      <a:pt x="11063" y="271"/>
                    </a:lnTo>
                    <a:lnTo>
                      <a:pt x="11056" y="263"/>
                    </a:lnTo>
                    <a:lnTo>
                      <a:pt x="11048" y="254"/>
                    </a:lnTo>
                    <a:lnTo>
                      <a:pt x="11038" y="247"/>
                    </a:lnTo>
                    <a:lnTo>
                      <a:pt x="11027" y="239"/>
                    </a:lnTo>
                    <a:lnTo>
                      <a:pt x="11016" y="232"/>
                    </a:lnTo>
                    <a:lnTo>
                      <a:pt x="11003" y="225"/>
                    </a:lnTo>
                    <a:lnTo>
                      <a:pt x="10990" y="219"/>
                    </a:lnTo>
                    <a:lnTo>
                      <a:pt x="10974" y="213"/>
                    </a:lnTo>
                    <a:lnTo>
                      <a:pt x="10958" y="208"/>
                    </a:lnTo>
                    <a:lnTo>
                      <a:pt x="10940" y="202"/>
                    </a:lnTo>
                    <a:lnTo>
                      <a:pt x="10922" y="198"/>
                    </a:lnTo>
                    <a:lnTo>
                      <a:pt x="10901" y="195"/>
                    </a:lnTo>
                    <a:lnTo>
                      <a:pt x="10879" y="192"/>
                    </a:lnTo>
                    <a:lnTo>
                      <a:pt x="10855" y="191"/>
                    </a:lnTo>
                    <a:lnTo>
                      <a:pt x="10830" y="191"/>
                    </a:lnTo>
                    <a:lnTo>
                      <a:pt x="10803" y="191"/>
                    </a:lnTo>
                    <a:close/>
                  </a:path>
                </a:pathLst>
              </a:custGeom>
              <a:solidFill>
                <a:srgbClr val="8E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2" name="Freeform 49">
                <a:extLst>
                  <a:ext uri="{FF2B5EF4-FFF2-40B4-BE49-F238E27FC236}">
                    <a16:creationId xmlns:a16="http://schemas.microsoft.com/office/drawing/2014/main" id="{01CA4F14-C075-4D01-9AE6-72A689CCD9B6}"/>
                  </a:ext>
                </a:extLst>
              </p:cNvPr>
              <p:cNvSpPr>
                <a:spLocks/>
              </p:cNvSpPr>
              <p:nvPr/>
            </p:nvSpPr>
            <p:spPr bwMode="auto">
              <a:xfrm>
                <a:off x="3910" y="3213"/>
                <a:ext cx="651" cy="145"/>
              </a:xfrm>
              <a:custGeom>
                <a:avLst/>
                <a:gdLst>
                  <a:gd name="T0" fmla="*/ 0 w 10415"/>
                  <a:gd name="T1" fmla="*/ 469 h 1747"/>
                  <a:gd name="T2" fmla="*/ 0 w 10415"/>
                  <a:gd name="T3" fmla="*/ 629 h 1747"/>
                  <a:gd name="T4" fmla="*/ 8908 w 10415"/>
                  <a:gd name="T5" fmla="*/ 1747 h 1747"/>
                  <a:gd name="T6" fmla="*/ 10393 w 10415"/>
                  <a:gd name="T7" fmla="*/ 169 h 1747"/>
                  <a:gd name="T8" fmla="*/ 10415 w 10415"/>
                  <a:gd name="T9" fmla="*/ 0 h 1747"/>
                  <a:gd name="T10" fmla="*/ 0 w 10415"/>
                  <a:gd name="T11" fmla="*/ 469 h 1747"/>
                </a:gdLst>
                <a:ahLst/>
                <a:cxnLst>
                  <a:cxn ang="0">
                    <a:pos x="T0" y="T1"/>
                  </a:cxn>
                  <a:cxn ang="0">
                    <a:pos x="T2" y="T3"/>
                  </a:cxn>
                  <a:cxn ang="0">
                    <a:pos x="T4" y="T5"/>
                  </a:cxn>
                  <a:cxn ang="0">
                    <a:pos x="T6" y="T7"/>
                  </a:cxn>
                  <a:cxn ang="0">
                    <a:pos x="T8" y="T9"/>
                  </a:cxn>
                  <a:cxn ang="0">
                    <a:pos x="T10" y="T11"/>
                  </a:cxn>
                </a:cxnLst>
                <a:rect l="0" t="0" r="r" b="b"/>
                <a:pathLst>
                  <a:path w="10415" h="1747">
                    <a:moveTo>
                      <a:pt x="0" y="469"/>
                    </a:moveTo>
                    <a:lnTo>
                      <a:pt x="0" y="629"/>
                    </a:lnTo>
                    <a:lnTo>
                      <a:pt x="8908" y="1747"/>
                    </a:lnTo>
                    <a:lnTo>
                      <a:pt x="10393" y="169"/>
                    </a:lnTo>
                    <a:lnTo>
                      <a:pt x="10415" y="0"/>
                    </a:lnTo>
                    <a:lnTo>
                      <a:pt x="0" y="469"/>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3" name="Freeform 50">
                <a:extLst>
                  <a:ext uri="{FF2B5EF4-FFF2-40B4-BE49-F238E27FC236}">
                    <a16:creationId xmlns:a16="http://schemas.microsoft.com/office/drawing/2014/main" id="{8DDB3811-5800-4DC5-AC56-D9F608E1D84A}"/>
                  </a:ext>
                </a:extLst>
              </p:cNvPr>
              <p:cNvSpPr>
                <a:spLocks/>
              </p:cNvSpPr>
              <p:nvPr/>
            </p:nvSpPr>
            <p:spPr bwMode="auto">
              <a:xfrm>
                <a:off x="4581" y="2510"/>
                <a:ext cx="24" cy="14"/>
              </a:xfrm>
              <a:custGeom>
                <a:avLst/>
                <a:gdLst>
                  <a:gd name="T0" fmla="*/ 0 w 388"/>
                  <a:gd name="T1" fmla="*/ 105 h 171"/>
                  <a:gd name="T2" fmla="*/ 24 w 388"/>
                  <a:gd name="T3" fmla="*/ 97 h 171"/>
                  <a:gd name="T4" fmla="*/ 321 w 388"/>
                  <a:gd name="T5" fmla="*/ 0 h 171"/>
                  <a:gd name="T6" fmla="*/ 388 w 388"/>
                  <a:gd name="T7" fmla="*/ 171 h 171"/>
                  <a:gd name="T8" fmla="*/ 0 w 388"/>
                  <a:gd name="T9" fmla="*/ 105 h 171"/>
                </a:gdLst>
                <a:ahLst/>
                <a:cxnLst>
                  <a:cxn ang="0">
                    <a:pos x="T0" y="T1"/>
                  </a:cxn>
                  <a:cxn ang="0">
                    <a:pos x="T2" y="T3"/>
                  </a:cxn>
                  <a:cxn ang="0">
                    <a:pos x="T4" y="T5"/>
                  </a:cxn>
                  <a:cxn ang="0">
                    <a:pos x="T6" y="T7"/>
                  </a:cxn>
                  <a:cxn ang="0">
                    <a:pos x="T8" y="T9"/>
                  </a:cxn>
                </a:cxnLst>
                <a:rect l="0" t="0" r="r" b="b"/>
                <a:pathLst>
                  <a:path w="388" h="171">
                    <a:moveTo>
                      <a:pt x="0" y="105"/>
                    </a:moveTo>
                    <a:lnTo>
                      <a:pt x="24" y="97"/>
                    </a:lnTo>
                    <a:lnTo>
                      <a:pt x="321" y="0"/>
                    </a:lnTo>
                    <a:lnTo>
                      <a:pt x="388" y="171"/>
                    </a:lnTo>
                    <a:lnTo>
                      <a:pt x="0" y="105"/>
                    </a:lnTo>
                    <a:close/>
                  </a:path>
                </a:pathLst>
              </a:custGeom>
              <a:solidFill>
                <a:srgbClr val="1DAFE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4" name="Freeform 51">
                <a:extLst>
                  <a:ext uri="{FF2B5EF4-FFF2-40B4-BE49-F238E27FC236}">
                    <a16:creationId xmlns:a16="http://schemas.microsoft.com/office/drawing/2014/main" id="{E647CC66-EFD0-4F02-9DE4-E2DCA7B0190B}"/>
                  </a:ext>
                </a:extLst>
              </p:cNvPr>
              <p:cNvSpPr>
                <a:spLocks/>
              </p:cNvSpPr>
              <p:nvPr/>
            </p:nvSpPr>
            <p:spPr bwMode="auto">
              <a:xfrm>
                <a:off x="4468" y="3148"/>
                <a:ext cx="62" cy="69"/>
              </a:xfrm>
              <a:custGeom>
                <a:avLst/>
                <a:gdLst>
                  <a:gd name="T0" fmla="*/ 986 w 986"/>
                  <a:gd name="T1" fmla="*/ 0 h 821"/>
                  <a:gd name="T2" fmla="*/ 986 w 986"/>
                  <a:gd name="T3" fmla="*/ 161 h 821"/>
                  <a:gd name="T4" fmla="*/ 984 w 986"/>
                  <a:gd name="T5" fmla="*/ 163 h 821"/>
                  <a:gd name="T6" fmla="*/ 978 w 986"/>
                  <a:gd name="T7" fmla="*/ 171 h 821"/>
                  <a:gd name="T8" fmla="*/ 966 w 986"/>
                  <a:gd name="T9" fmla="*/ 185 h 821"/>
                  <a:gd name="T10" fmla="*/ 950 w 986"/>
                  <a:gd name="T11" fmla="*/ 202 h 821"/>
                  <a:gd name="T12" fmla="*/ 929 w 986"/>
                  <a:gd name="T13" fmla="*/ 225 h 821"/>
                  <a:gd name="T14" fmla="*/ 901 w 986"/>
                  <a:gd name="T15" fmla="*/ 254 h 821"/>
                  <a:gd name="T16" fmla="*/ 868 w 986"/>
                  <a:gd name="T17" fmla="*/ 287 h 821"/>
                  <a:gd name="T18" fmla="*/ 828 w 986"/>
                  <a:gd name="T19" fmla="*/ 326 h 821"/>
                  <a:gd name="T20" fmla="*/ 781 w 986"/>
                  <a:gd name="T21" fmla="*/ 371 h 821"/>
                  <a:gd name="T22" fmla="*/ 727 w 986"/>
                  <a:gd name="T23" fmla="*/ 420 h 821"/>
                  <a:gd name="T24" fmla="*/ 665 w 986"/>
                  <a:gd name="T25" fmla="*/ 474 h 821"/>
                  <a:gd name="T26" fmla="*/ 596 w 986"/>
                  <a:gd name="T27" fmla="*/ 533 h 821"/>
                  <a:gd name="T28" fmla="*/ 519 w 986"/>
                  <a:gd name="T29" fmla="*/ 597 h 821"/>
                  <a:gd name="T30" fmla="*/ 432 w 986"/>
                  <a:gd name="T31" fmla="*/ 667 h 821"/>
                  <a:gd name="T32" fmla="*/ 337 w 986"/>
                  <a:gd name="T33" fmla="*/ 741 h 821"/>
                  <a:gd name="T34" fmla="*/ 233 w 986"/>
                  <a:gd name="T35" fmla="*/ 821 h 821"/>
                  <a:gd name="T36" fmla="*/ 0 w 986"/>
                  <a:gd name="T37" fmla="*/ 686 h 821"/>
                  <a:gd name="T38" fmla="*/ 986 w 986"/>
                  <a:gd name="T39"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6" h="821">
                    <a:moveTo>
                      <a:pt x="986" y="0"/>
                    </a:moveTo>
                    <a:lnTo>
                      <a:pt x="986" y="161"/>
                    </a:lnTo>
                    <a:lnTo>
                      <a:pt x="984" y="163"/>
                    </a:lnTo>
                    <a:lnTo>
                      <a:pt x="978" y="171"/>
                    </a:lnTo>
                    <a:lnTo>
                      <a:pt x="966" y="185"/>
                    </a:lnTo>
                    <a:lnTo>
                      <a:pt x="950" y="202"/>
                    </a:lnTo>
                    <a:lnTo>
                      <a:pt x="929" y="225"/>
                    </a:lnTo>
                    <a:lnTo>
                      <a:pt x="901" y="254"/>
                    </a:lnTo>
                    <a:lnTo>
                      <a:pt x="868" y="287"/>
                    </a:lnTo>
                    <a:lnTo>
                      <a:pt x="828" y="326"/>
                    </a:lnTo>
                    <a:lnTo>
                      <a:pt x="781" y="371"/>
                    </a:lnTo>
                    <a:lnTo>
                      <a:pt x="727" y="420"/>
                    </a:lnTo>
                    <a:lnTo>
                      <a:pt x="665" y="474"/>
                    </a:lnTo>
                    <a:lnTo>
                      <a:pt x="596" y="533"/>
                    </a:lnTo>
                    <a:lnTo>
                      <a:pt x="519" y="597"/>
                    </a:lnTo>
                    <a:lnTo>
                      <a:pt x="432" y="667"/>
                    </a:lnTo>
                    <a:lnTo>
                      <a:pt x="337" y="741"/>
                    </a:lnTo>
                    <a:lnTo>
                      <a:pt x="233" y="821"/>
                    </a:lnTo>
                    <a:lnTo>
                      <a:pt x="0" y="686"/>
                    </a:lnTo>
                    <a:lnTo>
                      <a:pt x="986" y="0"/>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5" name="Freeform 52">
                <a:extLst>
                  <a:ext uri="{FF2B5EF4-FFF2-40B4-BE49-F238E27FC236}">
                    <a16:creationId xmlns:a16="http://schemas.microsoft.com/office/drawing/2014/main" id="{BA9476C8-F27E-4BF3-9FB2-9AEF53F86585}"/>
                  </a:ext>
                </a:extLst>
              </p:cNvPr>
              <p:cNvSpPr>
                <a:spLocks/>
              </p:cNvSpPr>
              <p:nvPr/>
            </p:nvSpPr>
            <p:spPr bwMode="auto">
              <a:xfrm>
                <a:off x="4256" y="3125"/>
                <a:ext cx="173" cy="64"/>
              </a:xfrm>
              <a:custGeom>
                <a:avLst/>
                <a:gdLst>
                  <a:gd name="T0" fmla="*/ 191 w 2768"/>
                  <a:gd name="T1" fmla="*/ 767 h 767"/>
                  <a:gd name="T2" fmla="*/ 204 w 2768"/>
                  <a:gd name="T3" fmla="*/ 758 h 767"/>
                  <a:gd name="T4" fmla="*/ 237 w 2768"/>
                  <a:gd name="T5" fmla="*/ 733 h 767"/>
                  <a:gd name="T6" fmla="*/ 286 w 2768"/>
                  <a:gd name="T7" fmla="*/ 698 h 767"/>
                  <a:gd name="T8" fmla="*/ 346 w 2768"/>
                  <a:gd name="T9" fmla="*/ 656 h 767"/>
                  <a:gd name="T10" fmla="*/ 379 w 2768"/>
                  <a:gd name="T11" fmla="*/ 635 h 767"/>
                  <a:gd name="T12" fmla="*/ 413 w 2768"/>
                  <a:gd name="T13" fmla="*/ 613 h 767"/>
                  <a:gd name="T14" fmla="*/ 447 w 2768"/>
                  <a:gd name="T15" fmla="*/ 593 h 767"/>
                  <a:gd name="T16" fmla="*/ 480 w 2768"/>
                  <a:gd name="T17" fmla="*/ 574 h 767"/>
                  <a:gd name="T18" fmla="*/ 514 w 2768"/>
                  <a:gd name="T19" fmla="*/ 557 h 767"/>
                  <a:gd name="T20" fmla="*/ 546 w 2768"/>
                  <a:gd name="T21" fmla="*/ 543 h 767"/>
                  <a:gd name="T22" fmla="*/ 561 w 2768"/>
                  <a:gd name="T23" fmla="*/ 537 h 767"/>
                  <a:gd name="T24" fmla="*/ 576 w 2768"/>
                  <a:gd name="T25" fmla="*/ 532 h 767"/>
                  <a:gd name="T26" fmla="*/ 589 w 2768"/>
                  <a:gd name="T27" fmla="*/ 528 h 767"/>
                  <a:gd name="T28" fmla="*/ 603 w 2768"/>
                  <a:gd name="T29" fmla="*/ 525 h 767"/>
                  <a:gd name="T30" fmla="*/ 610 w 2768"/>
                  <a:gd name="T31" fmla="*/ 523 h 767"/>
                  <a:gd name="T32" fmla="*/ 628 w 2768"/>
                  <a:gd name="T33" fmla="*/ 517 h 767"/>
                  <a:gd name="T34" fmla="*/ 658 w 2768"/>
                  <a:gd name="T35" fmla="*/ 507 h 767"/>
                  <a:gd name="T36" fmla="*/ 696 w 2768"/>
                  <a:gd name="T37" fmla="*/ 497 h 767"/>
                  <a:gd name="T38" fmla="*/ 719 w 2768"/>
                  <a:gd name="T39" fmla="*/ 492 h 767"/>
                  <a:gd name="T40" fmla="*/ 744 w 2768"/>
                  <a:gd name="T41" fmla="*/ 488 h 767"/>
                  <a:gd name="T42" fmla="*/ 769 w 2768"/>
                  <a:gd name="T43" fmla="*/ 483 h 767"/>
                  <a:gd name="T44" fmla="*/ 796 w 2768"/>
                  <a:gd name="T45" fmla="*/ 479 h 767"/>
                  <a:gd name="T46" fmla="*/ 825 w 2768"/>
                  <a:gd name="T47" fmla="*/ 476 h 767"/>
                  <a:gd name="T48" fmla="*/ 855 w 2768"/>
                  <a:gd name="T49" fmla="*/ 473 h 767"/>
                  <a:gd name="T50" fmla="*/ 887 w 2768"/>
                  <a:gd name="T51" fmla="*/ 472 h 767"/>
                  <a:gd name="T52" fmla="*/ 919 w 2768"/>
                  <a:gd name="T53" fmla="*/ 471 h 767"/>
                  <a:gd name="T54" fmla="*/ 2358 w 2768"/>
                  <a:gd name="T55" fmla="*/ 552 h 767"/>
                  <a:gd name="T56" fmla="*/ 2369 w 2768"/>
                  <a:gd name="T57" fmla="*/ 554 h 767"/>
                  <a:gd name="T58" fmla="*/ 2400 w 2768"/>
                  <a:gd name="T59" fmla="*/ 561 h 767"/>
                  <a:gd name="T60" fmla="*/ 2420 w 2768"/>
                  <a:gd name="T61" fmla="*/ 567 h 767"/>
                  <a:gd name="T62" fmla="*/ 2441 w 2768"/>
                  <a:gd name="T63" fmla="*/ 576 h 767"/>
                  <a:gd name="T64" fmla="*/ 2462 w 2768"/>
                  <a:gd name="T65" fmla="*/ 585 h 767"/>
                  <a:gd name="T66" fmla="*/ 2484 w 2768"/>
                  <a:gd name="T67" fmla="*/ 596 h 767"/>
                  <a:gd name="T68" fmla="*/ 2493 w 2768"/>
                  <a:gd name="T69" fmla="*/ 602 h 767"/>
                  <a:gd name="T70" fmla="*/ 2504 w 2768"/>
                  <a:gd name="T71" fmla="*/ 608 h 767"/>
                  <a:gd name="T72" fmla="*/ 2512 w 2768"/>
                  <a:gd name="T73" fmla="*/ 615 h 767"/>
                  <a:gd name="T74" fmla="*/ 2520 w 2768"/>
                  <a:gd name="T75" fmla="*/ 623 h 767"/>
                  <a:gd name="T76" fmla="*/ 2528 w 2768"/>
                  <a:gd name="T77" fmla="*/ 632 h 767"/>
                  <a:gd name="T78" fmla="*/ 2534 w 2768"/>
                  <a:gd name="T79" fmla="*/ 641 h 767"/>
                  <a:gd name="T80" fmla="*/ 2538 w 2768"/>
                  <a:gd name="T81" fmla="*/ 650 h 767"/>
                  <a:gd name="T82" fmla="*/ 2542 w 2768"/>
                  <a:gd name="T83" fmla="*/ 660 h 767"/>
                  <a:gd name="T84" fmla="*/ 2544 w 2768"/>
                  <a:gd name="T85" fmla="*/ 670 h 767"/>
                  <a:gd name="T86" fmla="*/ 2545 w 2768"/>
                  <a:gd name="T87" fmla="*/ 681 h 767"/>
                  <a:gd name="T88" fmla="*/ 2543 w 2768"/>
                  <a:gd name="T89" fmla="*/ 693 h 767"/>
                  <a:gd name="T90" fmla="*/ 2541 w 2768"/>
                  <a:gd name="T91" fmla="*/ 705 h 767"/>
                  <a:gd name="T92" fmla="*/ 2536 w 2768"/>
                  <a:gd name="T93" fmla="*/ 718 h 767"/>
                  <a:gd name="T94" fmla="*/ 2529 w 2768"/>
                  <a:gd name="T95" fmla="*/ 731 h 767"/>
                  <a:gd name="T96" fmla="*/ 2519 w 2768"/>
                  <a:gd name="T97" fmla="*/ 745 h 767"/>
                  <a:gd name="T98" fmla="*/ 2508 w 2768"/>
                  <a:gd name="T99" fmla="*/ 761 h 767"/>
                  <a:gd name="T100" fmla="*/ 2768 w 2768"/>
                  <a:gd name="T101" fmla="*/ 458 h 767"/>
                  <a:gd name="T102" fmla="*/ 2178 w 2768"/>
                  <a:gd name="T103" fmla="*/ 54 h 767"/>
                  <a:gd name="T104" fmla="*/ 411 w 2768"/>
                  <a:gd name="T105" fmla="*/ 0 h 767"/>
                  <a:gd name="T106" fmla="*/ 0 w 2768"/>
                  <a:gd name="T107" fmla="*/ 673 h 767"/>
                  <a:gd name="T108" fmla="*/ 191 w 2768"/>
                  <a:gd name="T109"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8" h="767">
                    <a:moveTo>
                      <a:pt x="191" y="767"/>
                    </a:moveTo>
                    <a:lnTo>
                      <a:pt x="204" y="758"/>
                    </a:lnTo>
                    <a:lnTo>
                      <a:pt x="237" y="733"/>
                    </a:lnTo>
                    <a:lnTo>
                      <a:pt x="286" y="698"/>
                    </a:lnTo>
                    <a:lnTo>
                      <a:pt x="346" y="656"/>
                    </a:lnTo>
                    <a:lnTo>
                      <a:pt x="379" y="635"/>
                    </a:lnTo>
                    <a:lnTo>
                      <a:pt x="413" y="613"/>
                    </a:lnTo>
                    <a:lnTo>
                      <a:pt x="447" y="593"/>
                    </a:lnTo>
                    <a:lnTo>
                      <a:pt x="480" y="574"/>
                    </a:lnTo>
                    <a:lnTo>
                      <a:pt x="514" y="557"/>
                    </a:lnTo>
                    <a:lnTo>
                      <a:pt x="546" y="543"/>
                    </a:lnTo>
                    <a:lnTo>
                      <a:pt x="561" y="537"/>
                    </a:lnTo>
                    <a:lnTo>
                      <a:pt x="576" y="532"/>
                    </a:lnTo>
                    <a:lnTo>
                      <a:pt x="589" y="528"/>
                    </a:lnTo>
                    <a:lnTo>
                      <a:pt x="603" y="525"/>
                    </a:lnTo>
                    <a:lnTo>
                      <a:pt x="610" y="523"/>
                    </a:lnTo>
                    <a:lnTo>
                      <a:pt x="628" y="517"/>
                    </a:lnTo>
                    <a:lnTo>
                      <a:pt x="658" y="507"/>
                    </a:lnTo>
                    <a:lnTo>
                      <a:pt x="696" y="497"/>
                    </a:lnTo>
                    <a:lnTo>
                      <a:pt x="719" y="492"/>
                    </a:lnTo>
                    <a:lnTo>
                      <a:pt x="744" y="488"/>
                    </a:lnTo>
                    <a:lnTo>
                      <a:pt x="769" y="483"/>
                    </a:lnTo>
                    <a:lnTo>
                      <a:pt x="796" y="479"/>
                    </a:lnTo>
                    <a:lnTo>
                      <a:pt x="825" y="476"/>
                    </a:lnTo>
                    <a:lnTo>
                      <a:pt x="855" y="473"/>
                    </a:lnTo>
                    <a:lnTo>
                      <a:pt x="887" y="472"/>
                    </a:lnTo>
                    <a:lnTo>
                      <a:pt x="919" y="471"/>
                    </a:lnTo>
                    <a:lnTo>
                      <a:pt x="2358" y="552"/>
                    </a:lnTo>
                    <a:lnTo>
                      <a:pt x="2369" y="554"/>
                    </a:lnTo>
                    <a:lnTo>
                      <a:pt x="2400" y="561"/>
                    </a:lnTo>
                    <a:lnTo>
                      <a:pt x="2420" y="567"/>
                    </a:lnTo>
                    <a:lnTo>
                      <a:pt x="2441" y="576"/>
                    </a:lnTo>
                    <a:lnTo>
                      <a:pt x="2462" y="585"/>
                    </a:lnTo>
                    <a:lnTo>
                      <a:pt x="2484" y="596"/>
                    </a:lnTo>
                    <a:lnTo>
                      <a:pt x="2493" y="602"/>
                    </a:lnTo>
                    <a:lnTo>
                      <a:pt x="2504" y="608"/>
                    </a:lnTo>
                    <a:lnTo>
                      <a:pt x="2512" y="615"/>
                    </a:lnTo>
                    <a:lnTo>
                      <a:pt x="2520" y="623"/>
                    </a:lnTo>
                    <a:lnTo>
                      <a:pt x="2528" y="632"/>
                    </a:lnTo>
                    <a:lnTo>
                      <a:pt x="2534" y="641"/>
                    </a:lnTo>
                    <a:lnTo>
                      <a:pt x="2538" y="650"/>
                    </a:lnTo>
                    <a:lnTo>
                      <a:pt x="2542" y="660"/>
                    </a:lnTo>
                    <a:lnTo>
                      <a:pt x="2544" y="670"/>
                    </a:lnTo>
                    <a:lnTo>
                      <a:pt x="2545" y="681"/>
                    </a:lnTo>
                    <a:lnTo>
                      <a:pt x="2543" y="693"/>
                    </a:lnTo>
                    <a:lnTo>
                      <a:pt x="2541" y="705"/>
                    </a:lnTo>
                    <a:lnTo>
                      <a:pt x="2536" y="718"/>
                    </a:lnTo>
                    <a:lnTo>
                      <a:pt x="2529" y="731"/>
                    </a:lnTo>
                    <a:lnTo>
                      <a:pt x="2519" y="745"/>
                    </a:lnTo>
                    <a:lnTo>
                      <a:pt x="2508" y="761"/>
                    </a:lnTo>
                    <a:lnTo>
                      <a:pt x="2768" y="458"/>
                    </a:lnTo>
                    <a:lnTo>
                      <a:pt x="2178" y="54"/>
                    </a:lnTo>
                    <a:lnTo>
                      <a:pt x="411" y="0"/>
                    </a:lnTo>
                    <a:lnTo>
                      <a:pt x="0" y="673"/>
                    </a:lnTo>
                    <a:lnTo>
                      <a:pt x="191" y="767"/>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6" name="Freeform 53">
                <a:extLst>
                  <a:ext uri="{FF2B5EF4-FFF2-40B4-BE49-F238E27FC236}">
                    <a16:creationId xmlns:a16="http://schemas.microsoft.com/office/drawing/2014/main" id="{7ACA6141-0814-4E06-B00A-AC1A71F6508F}"/>
                  </a:ext>
                </a:extLst>
              </p:cNvPr>
              <p:cNvSpPr>
                <a:spLocks/>
              </p:cNvSpPr>
              <p:nvPr/>
            </p:nvSpPr>
            <p:spPr bwMode="auto">
              <a:xfrm>
                <a:off x="4752" y="3206"/>
                <a:ext cx="157" cy="187"/>
              </a:xfrm>
              <a:custGeom>
                <a:avLst/>
                <a:gdLst>
                  <a:gd name="T0" fmla="*/ 2511 w 2511"/>
                  <a:gd name="T1" fmla="*/ 0 h 2245"/>
                  <a:gd name="T2" fmla="*/ 2511 w 2511"/>
                  <a:gd name="T3" fmla="*/ 204 h 2245"/>
                  <a:gd name="T4" fmla="*/ 446 w 2511"/>
                  <a:gd name="T5" fmla="*/ 2245 h 2245"/>
                  <a:gd name="T6" fmla="*/ 0 w 2511"/>
                  <a:gd name="T7" fmla="*/ 2213 h 2245"/>
                  <a:gd name="T8" fmla="*/ 136 w 2511"/>
                  <a:gd name="T9" fmla="*/ 2100 h 2245"/>
                  <a:gd name="T10" fmla="*/ 2511 w 2511"/>
                  <a:gd name="T11" fmla="*/ 0 h 2245"/>
                </a:gdLst>
                <a:ahLst/>
                <a:cxnLst>
                  <a:cxn ang="0">
                    <a:pos x="T0" y="T1"/>
                  </a:cxn>
                  <a:cxn ang="0">
                    <a:pos x="T2" y="T3"/>
                  </a:cxn>
                  <a:cxn ang="0">
                    <a:pos x="T4" y="T5"/>
                  </a:cxn>
                  <a:cxn ang="0">
                    <a:pos x="T6" y="T7"/>
                  </a:cxn>
                  <a:cxn ang="0">
                    <a:pos x="T8" y="T9"/>
                  </a:cxn>
                  <a:cxn ang="0">
                    <a:pos x="T10" y="T11"/>
                  </a:cxn>
                </a:cxnLst>
                <a:rect l="0" t="0" r="r" b="b"/>
                <a:pathLst>
                  <a:path w="2511" h="2245">
                    <a:moveTo>
                      <a:pt x="2511" y="0"/>
                    </a:moveTo>
                    <a:lnTo>
                      <a:pt x="2511" y="204"/>
                    </a:lnTo>
                    <a:lnTo>
                      <a:pt x="446" y="2245"/>
                    </a:lnTo>
                    <a:lnTo>
                      <a:pt x="0" y="2213"/>
                    </a:lnTo>
                    <a:lnTo>
                      <a:pt x="136" y="2100"/>
                    </a:lnTo>
                    <a:lnTo>
                      <a:pt x="2511" y="0"/>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7" name="Freeform 54">
                <a:extLst>
                  <a:ext uri="{FF2B5EF4-FFF2-40B4-BE49-F238E27FC236}">
                    <a16:creationId xmlns:a16="http://schemas.microsoft.com/office/drawing/2014/main" id="{B0D6A699-EBB6-4BFD-8319-322140861FE7}"/>
                  </a:ext>
                </a:extLst>
              </p:cNvPr>
              <p:cNvSpPr>
                <a:spLocks/>
              </p:cNvSpPr>
              <p:nvPr/>
            </p:nvSpPr>
            <p:spPr bwMode="auto">
              <a:xfrm>
                <a:off x="4429" y="2467"/>
                <a:ext cx="146" cy="1"/>
              </a:xfrm>
              <a:custGeom>
                <a:avLst/>
                <a:gdLst>
                  <a:gd name="T0" fmla="*/ 2319 w 2332"/>
                  <a:gd name="T1" fmla="*/ 9 h 9"/>
                  <a:gd name="T2" fmla="*/ 0 w 2332"/>
                  <a:gd name="T3" fmla="*/ 9 h 9"/>
                  <a:gd name="T4" fmla="*/ 2332 w 2332"/>
                  <a:gd name="T5" fmla="*/ 0 h 9"/>
                  <a:gd name="T6" fmla="*/ 2319 w 2332"/>
                  <a:gd name="T7" fmla="*/ 9 h 9"/>
                </a:gdLst>
                <a:ahLst/>
                <a:cxnLst>
                  <a:cxn ang="0">
                    <a:pos x="T0" y="T1"/>
                  </a:cxn>
                  <a:cxn ang="0">
                    <a:pos x="T2" y="T3"/>
                  </a:cxn>
                  <a:cxn ang="0">
                    <a:pos x="T4" y="T5"/>
                  </a:cxn>
                  <a:cxn ang="0">
                    <a:pos x="T6" y="T7"/>
                  </a:cxn>
                </a:cxnLst>
                <a:rect l="0" t="0" r="r" b="b"/>
                <a:pathLst>
                  <a:path w="2332" h="9">
                    <a:moveTo>
                      <a:pt x="2319" y="9"/>
                    </a:moveTo>
                    <a:lnTo>
                      <a:pt x="0" y="9"/>
                    </a:lnTo>
                    <a:lnTo>
                      <a:pt x="2332" y="0"/>
                    </a:lnTo>
                    <a:lnTo>
                      <a:pt x="2319" y="9"/>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8" name="Freeform 55">
                <a:extLst>
                  <a:ext uri="{FF2B5EF4-FFF2-40B4-BE49-F238E27FC236}">
                    <a16:creationId xmlns:a16="http://schemas.microsoft.com/office/drawing/2014/main" id="{B633A685-490B-48D2-A5D5-49EF05CAEFED}"/>
                  </a:ext>
                </a:extLst>
              </p:cNvPr>
              <p:cNvSpPr>
                <a:spLocks/>
              </p:cNvSpPr>
              <p:nvPr/>
            </p:nvSpPr>
            <p:spPr bwMode="auto">
              <a:xfrm>
                <a:off x="4113" y="2468"/>
                <a:ext cx="461" cy="5"/>
              </a:xfrm>
              <a:custGeom>
                <a:avLst/>
                <a:gdLst>
                  <a:gd name="T0" fmla="*/ 7272 w 7377"/>
                  <a:gd name="T1" fmla="*/ 56 h 56"/>
                  <a:gd name="T2" fmla="*/ 0 w 7377"/>
                  <a:gd name="T3" fmla="*/ 56 h 56"/>
                  <a:gd name="T4" fmla="*/ 198 w 7377"/>
                  <a:gd name="T5" fmla="*/ 15 h 56"/>
                  <a:gd name="T6" fmla="*/ 5058 w 7377"/>
                  <a:gd name="T7" fmla="*/ 0 h 56"/>
                  <a:gd name="T8" fmla="*/ 7377 w 7377"/>
                  <a:gd name="T9" fmla="*/ 0 h 56"/>
                  <a:gd name="T10" fmla="*/ 7272 w 7377"/>
                  <a:gd name="T11" fmla="*/ 56 h 56"/>
                </a:gdLst>
                <a:ahLst/>
                <a:cxnLst>
                  <a:cxn ang="0">
                    <a:pos x="T0" y="T1"/>
                  </a:cxn>
                  <a:cxn ang="0">
                    <a:pos x="T2" y="T3"/>
                  </a:cxn>
                  <a:cxn ang="0">
                    <a:pos x="T4" y="T5"/>
                  </a:cxn>
                  <a:cxn ang="0">
                    <a:pos x="T6" y="T7"/>
                  </a:cxn>
                  <a:cxn ang="0">
                    <a:pos x="T8" y="T9"/>
                  </a:cxn>
                  <a:cxn ang="0">
                    <a:pos x="T10" y="T11"/>
                  </a:cxn>
                </a:cxnLst>
                <a:rect l="0" t="0" r="r" b="b"/>
                <a:pathLst>
                  <a:path w="7377" h="56">
                    <a:moveTo>
                      <a:pt x="7272" y="56"/>
                    </a:moveTo>
                    <a:lnTo>
                      <a:pt x="0" y="56"/>
                    </a:lnTo>
                    <a:lnTo>
                      <a:pt x="198" y="15"/>
                    </a:lnTo>
                    <a:lnTo>
                      <a:pt x="5058" y="0"/>
                    </a:lnTo>
                    <a:lnTo>
                      <a:pt x="7377" y="0"/>
                    </a:lnTo>
                    <a:lnTo>
                      <a:pt x="7272" y="5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19" name="Freeform 56">
                <a:extLst>
                  <a:ext uri="{FF2B5EF4-FFF2-40B4-BE49-F238E27FC236}">
                    <a16:creationId xmlns:a16="http://schemas.microsoft.com/office/drawing/2014/main" id="{8D00FB2A-C3FE-4998-B33D-43F64BE64B62}"/>
                  </a:ext>
                </a:extLst>
              </p:cNvPr>
              <p:cNvSpPr>
                <a:spLocks/>
              </p:cNvSpPr>
              <p:nvPr/>
            </p:nvSpPr>
            <p:spPr bwMode="auto">
              <a:xfrm>
                <a:off x="4096" y="2473"/>
                <a:ext cx="472" cy="4"/>
              </a:xfrm>
              <a:custGeom>
                <a:avLst/>
                <a:gdLst>
                  <a:gd name="T0" fmla="*/ 7440 w 7544"/>
                  <a:gd name="T1" fmla="*/ 56 h 56"/>
                  <a:gd name="T2" fmla="*/ 0 w 7544"/>
                  <a:gd name="T3" fmla="*/ 56 h 56"/>
                  <a:gd name="T4" fmla="*/ 272 w 7544"/>
                  <a:gd name="T5" fmla="*/ 0 h 56"/>
                  <a:gd name="T6" fmla="*/ 7544 w 7544"/>
                  <a:gd name="T7" fmla="*/ 0 h 56"/>
                  <a:gd name="T8" fmla="*/ 7440 w 7544"/>
                  <a:gd name="T9" fmla="*/ 56 h 56"/>
                </a:gdLst>
                <a:ahLst/>
                <a:cxnLst>
                  <a:cxn ang="0">
                    <a:pos x="T0" y="T1"/>
                  </a:cxn>
                  <a:cxn ang="0">
                    <a:pos x="T2" y="T3"/>
                  </a:cxn>
                  <a:cxn ang="0">
                    <a:pos x="T4" y="T5"/>
                  </a:cxn>
                  <a:cxn ang="0">
                    <a:pos x="T6" y="T7"/>
                  </a:cxn>
                  <a:cxn ang="0">
                    <a:pos x="T8" y="T9"/>
                  </a:cxn>
                </a:cxnLst>
                <a:rect l="0" t="0" r="r" b="b"/>
                <a:pathLst>
                  <a:path w="7544" h="56">
                    <a:moveTo>
                      <a:pt x="7440" y="56"/>
                    </a:moveTo>
                    <a:lnTo>
                      <a:pt x="0" y="56"/>
                    </a:lnTo>
                    <a:lnTo>
                      <a:pt x="272" y="0"/>
                    </a:lnTo>
                    <a:lnTo>
                      <a:pt x="7544" y="0"/>
                    </a:lnTo>
                    <a:lnTo>
                      <a:pt x="7440" y="56"/>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0" name="Freeform 57">
                <a:extLst>
                  <a:ext uri="{FF2B5EF4-FFF2-40B4-BE49-F238E27FC236}">
                    <a16:creationId xmlns:a16="http://schemas.microsoft.com/office/drawing/2014/main" id="{C226FDFF-55D3-4760-B3CA-D54185F8462C}"/>
                  </a:ext>
                </a:extLst>
              </p:cNvPr>
              <p:cNvSpPr>
                <a:spLocks/>
              </p:cNvSpPr>
              <p:nvPr/>
            </p:nvSpPr>
            <p:spPr bwMode="auto">
              <a:xfrm>
                <a:off x="4081" y="2477"/>
                <a:ext cx="480" cy="5"/>
              </a:xfrm>
              <a:custGeom>
                <a:avLst/>
                <a:gdLst>
                  <a:gd name="T0" fmla="*/ 6418 w 7680"/>
                  <a:gd name="T1" fmla="*/ 57 h 57"/>
                  <a:gd name="T2" fmla="*/ 12 w 7680"/>
                  <a:gd name="T3" fmla="*/ 57 h 57"/>
                  <a:gd name="T4" fmla="*/ 5 w 7680"/>
                  <a:gd name="T5" fmla="*/ 54 h 57"/>
                  <a:gd name="T6" fmla="*/ 0 w 7680"/>
                  <a:gd name="T7" fmla="*/ 51 h 57"/>
                  <a:gd name="T8" fmla="*/ 240 w 7680"/>
                  <a:gd name="T9" fmla="*/ 0 h 57"/>
                  <a:gd name="T10" fmla="*/ 7680 w 7680"/>
                  <a:gd name="T11" fmla="*/ 0 h 57"/>
                  <a:gd name="T12" fmla="*/ 7624 w 7680"/>
                  <a:gd name="T13" fmla="*/ 31 h 57"/>
                  <a:gd name="T14" fmla="*/ 7618 w 7680"/>
                  <a:gd name="T15" fmla="*/ 31 h 57"/>
                  <a:gd name="T16" fmla="*/ 7602 w 7680"/>
                  <a:gd name="T17" fmla="*/ 32 h 57"/>
                  <a:gd name="T18" fmla="*/ 7575 w 7680"/>
                  <a:gd name="T19" fmla="*/ 32 h 57"/>
                  <a:gd name="T20" fmla="*/ 7537 w 7680"/>
                  <a:gd name="T21" fmla="*/ 33 h 57"/>
                  <a:gd name="T22" fmla="*/ 7490 w 7680"/>
                  <a:gd name="T23" fmla="*/ 34 h 57"/>
                  <a:gd name="T24" fmla="*/ 7433 w 7680"/>
                  <a:gd name="T25" fmla="*/ 35 h 57"/>
                  <a:gd name="T26" fmla="*/ 7367 w 7680"/>
                  <a:gd name="T27" fmla="*/ 37 h 57"/>
                  <a:gd name="T28" fmla="*/ 7292 w 7680"/>
                  <a:gd name="T29" fmla="*/ 39 h 57"/>
                  <a:gd name="T30" fmla="*/ 7208 w 7680"/>
                  <a:gd name="T31" fmla="*/ 40 h 57"/>
                  <a:gd name="T32" fmla="*/ 7117 w 7680"/>
                  <a:gd name="T33" fmla="*/ 42 h 57"/>
                  <a:gd name="T34" fmla="*/ 7017 w 7680"/>
                  <a:gd name="T35" fmla="*/ 45 h 57"/>
                  <a:gd name="T36" fmla="*/ 6911 w 7680"/>
                  <a:gd name="T37" fmla="*/ 47 h 57"/>
                  <a:gd name="T38" fmla="*/ 6797 w 7680"/>
                  <a:gd name="T39" fmla="*/ 49 h 57"/>
                  <a:gd name="T40" fmla="*/ 6677 w 7680"/>
                  <a:gd name="T41" fmla="*/ 52 h 57"/>
                  <a:gd name="T42" fmla="*/ 6550 w 7680"/>
                  <a:gd name="T43" fmla="*/ 54 h 57"/>
                  <a:gd name="T44" fmla="*/ 6418 w 7680"/>
                  <a:gd name="T4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80" h="57">
                    <a:moveTo>
                      <a:pt x="6418" y="57"/>
                    </a:moveTo>
                    <a:lnTo>
                      <a:pt x="12" y="57"/>
                    </a:lnTo>
                    <a:lnTo>
                      <a:pt x="5" y="54"/>
                    </a:lnTo>
                    <a:lnTo>
                      <a:pt x="0" y="51"/>
                    </a:lnTo>
                    <a:lnTo>
                      <a:pt x="240" y="0"/>
                    </a:lnTo>
                    <a:lnTo>
                      <a:pt x="7680" y="0"/>
                    </a:lnTo>
                    <a:lnTo>
                      <a:pt x="7624" y="31"/>
                    </a:lnTo>
                    <a:lnTo>
                      <a:pt x="7618" y="31"/>
                    </a:lnTo>
                    <a:lnTo>
                      <a:pt x="7602" y="32"/>
                    </a:lnTo>
                    <a:lnTo>
                      <a:pt x="7575" y="32"/>
                    </a:lnTo>
                    <a:lnTo>
                      <a:pt x="7537" y="33"/>
                    </a:lnTo>
                    <a:lnTo>
                      <a:pt x="7490" y="34"/>
                    </a:lnTo>
                    <a:lnTo>
                      <a:pt x="7433" y="35"/>
                    </a:lnTo>
                    <a:lnTo>
                      <a:pt x="7367" y="37"/>
                    </a:lnTo>
                    <a:lnTo>
                      <a:pt x="7292" y="39"/>
                    </a:lnTo>
                    <a:lnTo>
                      <a:pt x="7208" y="40"/>
                    </a:lnTo>
                    <a:lnTo>
                      <a:pt x="7117" y="42"/>
                    </a:lnTo>
                    <a:lnTo>
                      <a:pt x="7017" y="45"/>
                    </a:lnTo>
                    <a:lnTo>
                      <a:pt x="6911" y="47"/>
                    </a:lnTo>
                    <a:lnTo>
                      <a:pt x="6797" y="49"/>
                    </a:lnTo>
                    <a:lnTo>
                      <a:pt x="6677" y="52"/>
                    </a:lnTo>
                    <a:lnTo>
                      <a:pt x="6550" y="54"/>
                    </a:lnTo>
                    <a:lnTo>
                      <a:pt x="6418" y="57"/>
                    </a:lnTo>
                    <a:close/>
                  </a:path>
                </a:pathLst>
              </a:custGeom>
              <a:solidFill>
                <a:srgbClr val="E2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1" name="Freeform 58">
                <a:extLst>
                  <a:ext uri="{FF2B5EF4-FFF2-40B4-BE49-F238E27FC236}">
                    <a16:creationId xmlns:a16="http://schemas.microsoft.com/office/drawing/2014/main" id="{EE580584-3CF7-461F-A8D5-A87DE6FE8EAC}"/>
                  </a:ext>
                </a:extLst>
              </p:cNvPr>
              <p:cNvSpPr>
                <a:spLocks/>
              </p:cNvSpPr>
              <p:nvPr/>
            </p:nvSpPr>
            <p:spPr bwMode="auto">
              <a:xfrm>
                <a:off x="4082" y="2482"/>
                <a:ext cx="400" cy="5"/>
              </a:xfrm>
              <a:custGeom>
                <a:avLst/>
                <a:gdLst>
                  <a:gd name="T0" fmla="*/ 2562 w 6406"/>
                  <a:gd name="T1" fmla="*/ 57 h 57"/>
                  <a:gd name="T2" fmla="*/ 1150 w 6406"/>
                  <a:gd name="T3" fmla="*/ 57 h 57"/>
                  <a:gd name="T4" fmla="*/ 1035 w 6406"/>
                  <a:gd name="T5" fmla="*/ 56 h 57"/>
                  <a:gd name="T6" fmla="*/ 924 w 6406"/>
                  <a:gd name="T7" fmla="*/ 54 h 57"/>
                  <a:gd name="T8" fmla="*/ 818 w 6406"/>
                  <a:gd name="T9" fmla="*/ 52 h 57"/>
                  <a:gd name="T10" fmla="*/ 718 w 6406"/>
                  <a:gd name="T11" fmla="*/ 50 h 57"/>
                  <a:gd name="T12" fmla="*/ 623 w 6406"/>
                  <a:gd name="T13" fmla="*/ 48 h 57"/>
                  <a:gd name="T14" fmla="*/ 533 w 6406"/>
                  <a:gd name="T15" fmla="*/ 45 h 57"/>
                  <a:gd name="T16" fmla="*/ 450 w 6406"/>
                  <a:gd name="T17" fmla="*/ 42 h 57"/>
                  <a:gd name="T18" fmla="*/ 372 w 6406"/>
                  <a:gd name="T19" fmla="*/ 39 h 57"/>
                  <a:gd name="T20" fmla="*/ 300 w 6406"/>
                  <a:gd name="T21" fmla="*/ 35 h 57"/>
                  <a:gd name="T22" fmla="*/ 236 w 6406"/>
                  <a:gd name="T23" fmla="*/ 32 h 57"/>
                  <a:gd name="T24" fmla="*/ 178 w 6406"/>
                  <a:gd name="T25" fmla="*/ 27 h 57"/>
                  <a:gd name="T26" fmla="*/ 127 w 6406"/>
                  <a:gd name="T27" fmla="*/ 23 h 57"/>
                  <a:gd name="T28" fmla="*/ 84 w 6406"/>
                  <a:gd name="T29" fmla="*/ 18 h 57"/>
                  <a:gd name="T30" fmla="*/ 49 w 6406"/>
                  <a:gd name="T31" fmla="*/ 13 h 57"/>
                  <a:gd name="T32" fmla="*/ 33 w 6406"/>
                  <a:gd name="T33" fmla="*/ 10 h 57"/>
                  <a:gd name="T34" fmla="*/ 21 w 6406"/>
                  <a:gd name="T35" fmla="*/ 7 h 57"/>
                  <a:gd name="T36" fmla="*/ 9 w 6406"/>
                  <a:gd name="T37" fmla="*/ 4 h 57"/>
                  <a:gd name="T38" fmla="*/ 0 w 6406"/>
                  <a:gd name="T39" fmla="*/ 0 h 57"/>
                  <a:gd name="T40" fmla="*/ 6406 w 6406"/>
                  <a:gd name="T41" fmla="*/ 0 h 57"/>
                  <a:gd name="T42" fmla="*/ 6207 w 6406"/>
                  <a:gd name="T43" fmla="*/ 5 h 57"/>
                  <a:gd name="T44" fmla="*/ 5997 w 6406"/>
                  <a:gd name="T45" fmla="*/ 9 h 57"/>
                  <a:gd name="T46" fmla="*/ 5780 w 6406"/>
                  <a:gd name="T47" fmla="*/ 13 h 57"/>
                  <a:gd name="T48" fmla="*/ 5553 w 6406"/>
                  <a:gd name="T49" fmla="*/ 17 h 57"/>
                  <a:gd name="T50" fmla="*/ 5320 w 6406"/>
                  <a:gd name="T51" fmla="*/ 21 h 57"/>
                  <a:gd name="T52" fmla="*/ 5079 w 6406"/>
                  <a:gd name="T53" fmla="*/ 25 h 57"/>
                  <a:gd name="T54" fmla="*/ 4834 w 6406"/>
                  <a:gd name="T55" fmla="*/ 29 h 57"/>
                  <a:gd name="T56" fmla="*/ 4585 w 6406"/>
                  <a:gd name="T57" fmla="*/ 33 h 57"/>
                  <a:gd name="T58" fmla="*/ 4332 w 6406"/>
                  <a:gd name="T59" fmla="*/ 37 h 57"/>
                  <a:gd name="T60" fmla="*/ 4078 w 6406"/>
                  <a:gd name="T61" fmla="*/ 41 h 57"/>
                  <a:gd name="T62" fmla="*/ 3822 w 6406"/>
                  <a:gd name="T63" fmla="*/ 44 h 57"/>
                  <a:gd name="T64" fmla="*/ 3566 w 6406"/>
                  <a:gd name="T65" fmla="*/ 47 h 57"/>
                  <a:gd name="T66" fmla="*/ 3311 w 6406"/>
                  <a:gd name="T67" fmla="*/ 50 h 57"/>
                  <a:gd name="T68" fmla="*/ 3058 w 6406"/>
                  <a:gd name="T69" fmla="*/ 53 h 57"/>
                  <a:gd name="T70" fmla="*/ 2809 w 6406"/>
                  <a:gd name="T71" fmla="*/ 55 h 57"/>
                  <a:gd name="T72" fmla="*/ 2562 w 6406"/>
                  <a:gd name="T7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06" h="57">
                    <a:moveTo>
                      <a:pt x="2562" y="57"/>
                    </a:moveTo>
                    <a:lnTo>
                      <a:pt x="1150" y="57"/>
                    </a:lnTo>
                    <a:lnTo>
                      <a:pt x="1035" y="56"/>
                    </a:lnTo>
                    <a:lnTo>
                      <a:pt x="924" y="54"/>
                    </a:lnTo>
                    <a:lnTo>
                      <a:pt x="818" y="52"/>
                    </a:lnTo>
                    <a:lnTo>
                      <a:pt x="718" y="50"/>
                    </a:lnTo>
                    <a:lnTo>
                      <a:pt x="623" y="48"/>
                    </a:lnTo>
                    <a:lnTo>
                      <a:pt x="533" y="45"/>
                    </a:lnTo>
                    <a:lnTo>
                      <a:pt x="450" y="42"/>
                    </a:lnTo>
                    <a:lnTo>
                      <a:pt x="372" y="39"/>
                    </a:lnTo>
                    <a:lnTo>
                      <a:pt x="300" y="35"/>
                    </a:lnTo>
                    <a:lnTo>
                      <a:pt x="236" y="32"/>
                    </a:lnTo>
                    <a:lnTo>
                      <a:pt x="178" y="27"/>
                    </a:lnTo>
                    <a:lnTo>
                      <a:pt x="127" y="23"/>
                    </a:lnTo>
                    <a:lnTo>
                      <a:pt x="84" y="18"/>
                    </a:lnTo>
                    <a:lnTo>
                      <a:pt x="49" y="13"/>
                    </a:lnTo>
                    <a:lnTo>
                      <a:pt x="33" y="10"/>
                    </a:lnTo>
                    <a:lnTo>
                      <a:pt x="21" y="7"/>
                    </a:lnTo>
                    <a:lnTo>
                      <a:pt x="9" y="4"/>
                    </a:lnTo>
                    <a:lnTo>
                      <a:pt x="0" y="0"/>
                    </a:lnTo>
                    <a:lnTo>
                      <a:pt x="6406" y="0"/>
                    </a:lnTo>
                    <a:lnTo>
                      <a:pt x="6207" y="5"/>
                    </a:lnTo>
                    <a:lnTo>
                      <a:pt x="5997" y="9"/>
                    </a:lnTo>
                    <a:lnTo>
                      <a:pt x="5780" y="13"/>
                    </a:lnTo>
                    <a:lnTo>
                      <a:pt x="5553" y="17"/>
                    </a:lnTo>
                    <a:lnTo>
                      <a:pt x="5320" y="21"/>
                    </a:lnTo>
                    <a:lnTo>
                      <a:pt x="5079" y="25"/>
                    </a:lnTo>
                    <a:lnTo>
                      <a:pt x="4834" y="29"/>
                    </a:lnTo>
                    <a:lnTo>
                      <a:pt x="4585" y="33"/>
                    </a:lnTo>
                    <a:lnTo>
                      <a:pt x="4332" y="37"/>
                    </a:lnTo>
                    <a:lnTo>
                      <a:pt x="4078" y="41"/>
                    </a:lnTo>
                    <a:lnTo>
                      <a:pt x="3822" y="44"/>
                    </a:lnTo>
                    <a:lnTo>
                      <a:pt x="3566" y="47"/>
                    </a:lnTo>
                    <a:lnTo>
                      <a:pt x="3311" y="50"/>
                    </a:lnTo>
                    <a:lnTo>
                      <a:pt x="3058" y="53"/>
                    </a:lnTo>
                    <a:lnTo>
                      <a:pt x="2809" y="55"/>
                    </a:lnTo>
                    <a:lnTo>
                      <a:pt x="2562" y="5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2" name="Freeform 59">
                <a:extLst>
                  <a:ext uri="{FF2B5EF4-FFF2-40B4-BE49-F238E27FC236}">
                    <a16:creationId xmlns:a16="http://schemas.microsoft.com/office/drawing/2014/main" id="{F64FEFCF-98ED-48B6-B2B3-572AB890504E}"/>
                  </a:ext>
                </a:extLst>
              </p:cNvPr>
              <p:cNvSpPr>
                <a:spLocks/>
              </p:cNvSpPr>
              <p:nvPr/>
            </p:nvSpPr>
            <p:spPr bwMode="auto">
              <a:xfrm>
                <a:off x="4154" y="2487"/>
                <a:ext cx="88" cy="0"/>
              </a:xfrm>
              <a:custGeom>
                <a:avLst/>
                <a:gdLst>
                  <a:gd name="T0" fmla="*/ 0 w 1412"/>
                  <a:gd name="T1" fmla="*/ 0 h 4"/>
                  <a:gd name="T2" fmla="*/ 1412 w 1412"/>
                  <a:gd name="T3" fmla="*/ 0 h 4"/>
                  <a:gd name="T4" fmla="*/ 1315 w 1412"/>
                  <a:gd name="T5" fmla="*/ 0 h 4"/>
                  <a:gd name="T6" fmla="*/ 1218 w 1412"/>
                  <a:gd name="T7" fmla="*/ 1 h 4"/>
                  <a:gd name="T8" fmla="*/ 1123 w 1412"/>
                  <a:gd name="T9" fmla="*/ 1 h 4"/>
                  <a:gd name="T10" fmla="*/ 1029 w 1412"/>
                  <a:gd name="T11" fmla="*/ 2 h 4"/>
                  <a:gd name="T12" fmla="*/ 935 w 1412"/>
                  <a:gd name="T13" fmla="*/ 2 h 4"/>
                  <a:gd name="T14" fmla="*/ 843 w 1412"/>
                  <a:gd name="T15" fmla="*/ 2 h 4"/>
                  <a:gd name="T16" fmla="*/ 753 w 1412"/>
                  <a:gd name="T17" fmla="*/ 4 h 4"/>
                  <a:gd name="T18" fmla="*/ 663 w 1412"/>
                  <a:gd name="T19" fmla="*/ 4 h 4"/>
                  <a:gd name="T20" fmla="*/ 575 w 1412"/>
                  <a:gd name="T21" fmla="*/ 4 h 4"/>
                  <a:gd name="T22" fmla="*/ 488 w 1412"/>
                  <a:gd name="T23" fmla="*/ 2 h 4"/>
                  <a:gd name="T24" fmla="*/ 403 w 1412"/>
                  <a:gd name="T25" fmla="*/ 2 h 4"/>
                  <a:gd name="T26" fmla="*/ 319 w 1412"/>
                  <a:gd name="T27" fmla="*/ 2 h 4"/>
                  <a:gd name="T28" fmla="*/ 236 w 1412"/>
                  <a:gd name="T29" fmla="*/ 2 h 4"/>
                  <a:gd name="T30" fmla="*/ 155 w 1412"/>
                  <a:gd name="T31" fmla="*/ 1 h 4"/>
                  <a:gd name="T32" fmla="*/ 77 w 1412"/>
                  <a:gd name="T33" fmla="*/ 0 h 4"/>
                  <a:gd name="T34" fmla="*/ 0 w 1412"/>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2" h="4">
                    <a:moveTo>
                      <a:pt x="0" y="0"/>
                    </a:moveTo>
                    <a:lnTo>
                      <a:pt x="1412" y="0"/>
                    </a:lnTo>
                    <a:lnTo>
                      <a:pt x="1315" y="0"/>
                    </a:lnTo>
                    <a:lnTo>
                      <a:pt x="1218" y="1"/>
                    </a:lnTo>
                    <a:lnTo>
                      <a:pt x="1123" y="1"/>
                    </a:lnTo>
                    <a:lnTo>
                      <a:pt x="1029" y="2"/>
                    </a:lnTo>
                    <a:lnTo>
                      <a:pt x="935" y="2"/>
                    </a:lnTo>
                    <a:lnTo>
                      <a:pt x="843" y="2"/>
                    </a:lnTo>
                    <a:lnTo>
                      <a:pt x="753" y="4"/>
                    </a:lnTo>
                    <a:lnTo>
                      <a:pt x="663" y="4"/>
                    </a:lnTo>
                    <a:lnTo>
                      <a:pt x="575" y="4"/>
                    </a:lnTo>
                    <a:lnTo>
                      <a:pt x="488" y="2"/>
                    </a:lnTo>
                    <a:lnTo>
                      <a:pt x="403" y="2"/>
                    </a:lnTo>
                    <a:lnTo>
                      <a:pt x="319" y="2"/>
                    </a:lnTo>
                    <a:lnTo>
                      <a:pt x="236" y="2"/>
                    </a:lnTo>
                    <a:lnTo>
                      <a:pt x="155" y="1"/>
                    </a:lnTo>
                    <a:lnTo>
                      <a:pt x="77" y="0"/>
                    </a:lnTo>
                    <a:lnTo>
                      <a:pt x="0" y="0"/>
                    </a:ln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3" name="Freeform 60">
                <a:extLst>
                  <a:ext uri="{FF2B5EF4-FFF2-40B4-BE49-F238E27FC236}">
                    <a16:creationId xmlns:a16="http://schemas.microsoft.com/office/drawing/2014/main" id="{536586C8-34E6-46EE-8FCC-1F812EC70370}"/>
                  </a:ext>
                </a:extLst>
              </p:cNvPr>
              <p:cNvSpPr>
                <a:spLocks/>
              </p:cNvSpPr>
              <p:nvPr/>
            </p:nvSpPr>
            <p:spPr bwMode="auto">
              <a:xfrm>
                <a:off x="4553" y="2467"/>
                <a:ext cx="22" cy="633"/>
              </a:xfrm>
              <a:custGeom>
                <a:avLst/>
                <a:gdLst>
                  <a:gd name="T0" fmla="*/ 46 w 348"/>
                  <a:gd name="T1" fmla="*/ 125 h 7592"/>
                  <a:gd name="T2" fmla="*/ 348 w 348"/>
                  <a:gd name="T3" fmla="*/ 0 h 7592"/>
                  <a:gd name="T4" fmla="*/ 303 w 348"/>
                  <a:gd name="T5" fmla="*/ 7290 h 7592"/>
                  <a:gd name="T6" fmla="*/ 75 w 348"/>
                  <a:gd name="T7" fmla="*/ 7592 h 7592"/>
                  <a:gd name="T8" fmla="*/ 74 w 348"/>
                  <a:gd name="T9" fmla="*/ 7512 h 7592"/>
                  <a:gd name="T10" fmla="*/ 69 w 348"/>
                  <a:gd name="T11" fmla="*/ 7286 h 7592"/>
                  <a:gd name="T12" fmla="*/ 62 w 348"/>
                  <a:gd name="T13" fmla="*/ 6936 h 7592"/>
                  <a:gd name="T14" fmla="*/ 54 w 348"/>
                  <a:gd name="T15" fmla="*/ 6480 h 7592"/>
                  <a:gd name="T16" fmla="*/ 45 w 348"/>
                  <a:gd name="T17" fmla="*/ 5938 h 7592"/>
                  <a:gd name="T18" fmla="*/ 35 w 348"/>
                  <a:gd name="T19" fmla="*/ 5332 h 7592"/>
                  <a:gd name="T20" fmla="*/ 25 w 348"/>
                  <a:gd name="T21" fmla="*/ 4681 h 7592"/>
                  <a:gd name="T22" fmla="*/ 17 w 348"/>
                  <a:gd name="T23" fmla="*/ 4004 h 7592"/>
                  <a:gd name="T24" fmla="*/ 9 w 348"/>
                  <a:gd name="T25" fmla="*/ 3323 h 7592"/>
                  <a:gd name="T26" fmla="*/ 3 w 348"/>
                  <a:gd name="T27" fmla="*/ 2659 h 7592"/>
                  <a:gd name="T28" fmla="*/ 1 w 348"/>
                  <a:gd name="T29" fmla="*/ 2339 h 7592"/>
                  <a:gd name="T30" fmla="*/ 0 w 348"/>
                  <a:gd name="T31" fmla="*/ 2029 h 7592"/>
                  <a:gd name="T32" fmla="*/ 0 w 348"/>
                  <a:gd name="T33" fmla="*/ 1734 h 7592"/>
                  <a:gd name="T34" fmla="*/ 1 w 348"/>
                  <a:gd name="T35" fmla="*/ 1456 h 7592"/>
                  <a:gd name="T36" fmla="*/ 2 w 348"/>
                  <a:gd name="T37" fmla="*/ 1197 h 7592"/>
                  <a:gd name="T38" fmla="*/ 4 w 348"/>
                  <a:gd name="T39" fmla="*/ 959 h 7592"/>
                  <a:gd name="T40" fmla="*/ 8 w 348"/>
                  <a:gd name="T41" fmla="*/ 745 h 7592"/>
                  <a:gd name="T42" fmla="*/ 13 w 348"/>
                  <a:gd name="T43" fmla="*/ 558 h 7592"/>
                  <a:gd name="T44" fmla="*/ 19 w 348"/>
                  <a:gd name="T45" fmla="*/ 399 h 7592"/>
                  <a:gd name="T46" fmla="*/ 26 w 348"/>
                  <a:gd name="T47" fmla="*/ 273 h 7592"/>
                  <a:gd name="T48" fmla="*/ 35 w 348"/>
                  <a:gd name="T49" fmla="*/ 181 h 7592"/>
                  <a:gd name="T50" fmla="*/ 46 w 348"/>
                  <a:gd name="T51" fmla="*/ 125 h 7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7592">
                    <a:moveTo>
                      <a:pt x="46" y="125"/>
                    </a:moveTo>
                    <a:lnTo>
                      <a:pt x="348" y="0"/>
                    </a:lnTo>
                    <a:lnTo>
                      <a:pt x="303" y="7290"/>
                    </a:lnTo>
                    <a:lnTo>
                      <a:pt x="75" y="7592"/>
                    </a:lnTo>
                    <a:lnTo>
                      <a:pt x="74" y="7512"/>
                    </a:lnTo>
                    <a:lnTo>
                      <a:pt x="69" y="7286"/>
                    </a:lnTo>
                    <a:lnTo>
                      <a:pt x="62" y="6936"/>
                    </a:lnTo>
                    <a:lnTo>
                      <a:pt x="54" y="6480"/>
                    </a:lnTo>
                    <a:lnTo>
                      <a:pt x="45" y="5938"/>
                    </a:lnTo>
                    <a:lnTo>
                      <a:pt x="35" y="5332"/>
                    </a:lnTo>
                    <a:lnTo>
                      <a:pt x="25" y="4681"/>
                    </a:lnTo>
                    <a:lnTo>
                      <a:pt x="17" y="4004"/>
                    </a:lnTo>
                    <a:lnTo>
                      <a:pt x="9" y="3323"/>
                    </a:lnTo>
                    <a:lnTo>
                      <a:pt x="3" y="2659"/>
                    </a:lnTo>
                    <a:lnTo>
                      <a:pt x="1" y="2339"/>
                    </a:lnTo>
                    <a:lnTo>
                      <a:pt x="0" y="2029"/>
                    </a:lnTo>
                    <a:lnTo>
                      <a:pt x="0" y="1734"/>
                    </a:lnTo>
                    <a:lnTo>
                      <a:pt x="1" y="1456"/>
                    </a:lnTo>
                    <a:lnTo>
                      <a:pt x="2" y="1197"/>
                    </a:lnTo>
                    <a:lnTo>
                      <a:pt x="4" y="959"/>
                    </a:lnTo>
                    <a:lnTo>
                      <a:pt x="8" y="745"/>
                    </a:lnTo>
                    <a:lnTo>
                      <a:pt x="13" y="558"/>
                    </a:lnTo>
                    <a:lnTo>
                      <a:pt x="19" y="399"/>
                    </a:lnTo>
                    <a:lnTo>
                      <a:pt x="26" y="273"/>
                    </a:lnTo>
                    <a:lnTo>
                      <a:pt x="35" y="181"/>
                    </a:lnTo>
                    <a:lnTo>
                      <a:pt x="46" y="125"/>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4" name="Freeform 61">
                <a:extLst>
                  <a:ext uri="{FF2B5EF4-FFF2-40B4-BE49-F238E27FC236}">
                    <a16:creationId xmlns:a16="http://schemas.microsoft.com/office/drawing/2014/main" id="{AE1087F8-B979-4B56-94E1-A0CA2C4A4CBE}"/>
                  </a:ext>
                </a:extLst>
              </p:cNvPr>
              <p:cNvSpPr>
                <a:spLocks/>
              </p:cNvSpPr>
              <p:nvPr/>
            </p:nvSpPr>
            <p:spPr bwMode="auto">
              <a:xfrm>
                <a:off x="4581" y="2519"/>
                <a:ext cx="22" cy="839"/>
              </a:xfrm>
              <a:custGeom>
                <a:avLst/>
                <a:gdLst>
                  <a:gd name="T0" fmla="*/ 287 w 351"/>
                  <a:gd name="T1" fmla="*/ 7 h 10070"/>
                  <a:gd name="T2" fmla="*/ 0 w 351"/>
                  <a:gd name="T3" fmla="*/ 0 h 10070"/>
                  <a:gd name="T4" fmla="*/ 0 w 351"/>
                  <a:gd name="T5" fmla="*/ 10018 h 10070"/>
                  <a:gd name="T6" fmla="*/ 351 w 351"/>
                  <a:gd name="T7" fmla="*/ 10070 h 10070"/>
                  <a:gd name="T8" fmla="*/ 287 w 351"/>
                  <a:gd name="T9" fmla="*/ 7 h 10070"/>
                </a:gdLst>
                <a:ahLst/>
                <a:cxnLst>
                  <a:cxn ang="0">
                    <a:pos x="T0" y="T1"/>
                  </a:cxn>
                  <a:cxn ang="0">
                    <a:pos x="T2" y="T3"/>
                  </a:cxn>
                  <a:cxn ang="0">
                    <a:pos x="T4" y="T5"/>
                  </a:cxn>
                  <a:cxn ang="0">
                    <a:pos x="T6" y="T7"/>
                  </a:cxn>
                  <a:cxn ang="0">
                    <a:pos x="T8" y="T9"/>
                  </a:cxn>
                </a:cxnLst>
                <a:rect l="0" t="0" r="r" b="b"/>
                <a:pathLst>
                  <a:path w="351" h="10070">
                    <a:moveTo>
                      <a:pt x="287" y="7"/>
                    </a:moveTo>
                    <a:lnTo>
                      <a:pt x="0" y="0"/>
                    </a:lnTo>
                    <a:lnTo>
                      <a:pt x="0" y="10018"/>
                    </a:lnTo>
                    <a:lnTo>
                      <a:pt x="351" y="10070"/>
                    </a:lnTo>
                    <a:lnTo>
                      <a:pt x="287" y="7"/>
                    </a:lnTo>
                    <a:close/>
                  </a:path>
                </a:pathLst>
              </a:custGeom>
              <a:solidFill>
                <a:srgbClr val="0097D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5" name="Freeform 62">
                <a:extLst>
                  <a:ext uri="{FF2B5EF4-FFF2-40B4-BE49-F238E27FC236}">
                    <a16:creationId xmlns:a16="http://schemas.microsoft.com/office/drawing/2014/main" id="{83935884-B488-4745-84E2-C8BD151EF7AD}"/>
                  </a:ext>
                </a:extLst>
              </p:cNvPr>
              <p:cNvSpPr>
                <a:spLocks/>
              </p:cNvSpPr>
              <p:nvPr/>
            </p:nvSpPr>
            <p:spPr bwMode="auto">
              <a:xfrm>
                <a:off x="4750" y="2455"/>
                <a:ext cx="147" cy="939"/>
              </a:xfrm>
              <a:custGeom>
                <a:avLst/>
                <a:gdLst>
                  <a:gd name="T0" fmla="*/ 2352 w 2352"/>
                  <a:gd name="T1" fmla="*/ 0 h 11271"/>
                  <a:gd name="T2" fmla="*/ 2352 w 2352"/>
                  <a:gd name="T3" fmla="*/ 1810 h 11271"/>
                  <a:gd name="T4" fmla="*/ 456 w 2352"/>
                  <a:gd name="T5" fmla="*/ 10955 h 11271"/>
                  <a:gd name="T6" fmla="*/ 0 w 2352"/>
                  <a:gd name="T7" fmla="*/ 11271 h 11271"/>
                  <a:gd name="T8" fmla="*/ 0 w 2352"/>
                  <a:gd name="T9" fmla="*/ 484 h 11271"/>
                  <a:gd name="T10" fmla="*/ 2352 w 2352"/>
                  <a:gd name="T11" fmla="*/ 0 h 11271"/>
                </a:gdLst>
                <a:ahLst/>
                <a:cxnLst>
                  <a:cxn ang="0">
                    <a:pos x="T0" y="T1"/>
                  </a:cxn>
                  <a:cxn ang="0">
                    <a:pos x="T2" y="T3"/>
                  </a:cxn>
                  <a:cxn ang="0">
                    <a:pos x="T4" y="T5"/>
                  </a:cxn>
                  <a:cxn ang="0">
                    <a:pos x="T6" y="T7"/>
                  </a:cxn>
                  <a:cxn ang="0">
                    <a:pos x="T8" y="T9"/>
                  </a:cxn>
                  <a:cxn ang="0">
                    <a:pos x="T10" y="T11"/>
                  </a:cxn>
                </a:cxnLst>
                <a:rect l="0" t="0" r="r" b="b"/>
                <a:pathLst>
                  <a:path w="2352" h="11271">
                    <a:moveTo>
                      <a:pt x="2352" y="0"/>
                    </a:moveTo>
                    <a:lnTo>
                      <a:pt x="2352" y="1810"/>
                    </a:lnTo>
                    <a:lnTo>
                      <a:pt x="456" y="10955"/>
                    </a:lnTo>
                    <a:lnTo>
                      <a:pt x="0" y="11271"/>
                    </a:lnTo>
                    <a:lnTo>
                      <a:pt x="0" y="484"/>
                    </a:lnTo>
                    <a:lnTo>
                      <a:pt x="2352" y="0"/>
                    </a:lnTo>
                    <a:close/>
                  </a:path>
                </a:pathLst>
              </a:custGeom>
              <a:solidFill>
                <a:srgbClr val="0073B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6" name="Freeform 63">
                <a:extLst>
                  <a:ext uri="{FF2B5EF4-FFF2-40B4-BE49-F238E27FC236}">
                    <a16:creationId xmlns:a16="http://schemas.microsoft.com/office/drawing/2014/main" id="{7B3A854E-22B8-4FB4-AED6-3F480EC3F82B}"/>
                  </a:ext>
                </a:extLst>
              </p:cNvPr>
              <p:cNvSpPr>
                <a:spLocks/>
              </p:cNvSpPr>
              <p:nvPr/>
            </p:nvSpPr>
            <p:spPr bwMode="auto">
              <a:xfrm>
                <a:off x="4594" y="2503"/>
                <a:ext cx="156" cy="870"/>
              </a:xfrm>
              <a:custGeom>
                <a:avLst/>
                <a:gdLst>
                  <a:gd name="T0" fmla="*/ 2485 w 2485"/>
                  <a:gd name="T1" fmla="*/ 0 h 10436"/>
                  <a:gd name="T2" fmla="*/ 2485 w 2485"/>
                  <a:gd name="T3" fmla="*/ 10436 h 10436"/>
                  <a:gd name="T4" fmla="*/ 0 w 2485"/>
                  <a:gd name="T5" fmla="*/ 10083 h 10436"/>
                  <a:gd name="T6" fmla="*/ 0 w 2485"/>
                  <a:gd name="T7" fmla="*/ 0 h 10436"/>
                  <a:gd name="T8" fmla="*/ 2485 w 2485"/>
                  <a:gd name="T9" fmla="*/ 0 h 10436"/>
                </a:gdLst>
                <a:ahLst/>
                <a:cxnLst>
                  <a:cxn ang="0">
                    <a:pos x="T0" y="T1"/>
                  </a:cxn>
                  <a:cxn ang="0">
                    <a:pos x="T2" y="T3"/>
                  </a:cxn>
                  <a:cxn ang="0">
                    <a:pos x="T4" y="T5"/>
                  </a:cxn>
                  <a:cxn ang="0">
                    <a:pos x="T6" y="T7"/>
                  </a:cxn>
                  <a:cxn ang="0">
                    <a:pos x="T8" y="T9"/>
                  </a:cxn>
                </a:cxnLst>
                <a:rect l="0" t="0" r="r" b="b"/>
                <a:pathLst>
                  <a:path w="2485" h="10436">
                    <a:moveTo>
                      <a:pt x="2485" y="0"/>
                    </a:moveTo>
                    <a:lnTo>
                      <a:pt x="2485" y="10436"/>
                    </a:lnTo>
                    <a:lnTo>
                      <a:pt x="0" y="10083"/>
                    </a:lnTo>
                    <a:lnTo>
                      <a:pt x="0" y="0"/>
                    </a:lnTo>
                    <a:lnTo>
                      <a:pt x="2485"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7" name="Freeform 64">
                <a:extLst>
                  <a:ext uri="{FF2B5EF4-FFF2-40B4-BE49-F238E27FC236}">
                    <a16:creationId xmlns:a16="http://schemas.microsoft.com/office/drawing/2014/main" id="{E5DBC91B-6346-4E26-854E-EE1006D9EA9B}"/>
                  </a:ext>
                </a:extLst>
              </p:cNvPr>
              <p:cNvSpPr>
                <a:spLocks/>
              </p:cNvSpPr>
              <p:nvPr/>
            </p:nvSpPr>
            <p:spPr bwMode="auto">
              <a:xfrm>
                <a:off x="4191" y="3066"/>
                <a:ext cx="339" cy="148"/>
              </a:xfrm>
              <a:custGeom>
                <a:avLst/>
                <a:gdLst>
                  <a:gd name="T0" fmla="*/ 3889 w 5422"/>
                  <a:gd name="T1" fmla="*/ 206 h 1768"/>
                  <a:gd name="T2" fmla="*/ 3891 w 5422"/>
                  <a:gd name="T3" fmla="*/ 204 h 1768"/>
                  <a:gd name="T4" fmla="*/ 3895 w 5422"/>
                  <a:gd name="T5" fmla="*/ 225 h 1768"/>
                  <a:gd name="T6" fmla="*/ 3905 w 5422"/>
                  <a:gd name="T7" fmla="*/ 285 h 1768"/>
                  <a:gd name="T8" fmla="*/ 3918 w 5422"/>
                  <a:gd name="T9" fmla="*/ 373 h 1768"/>
                  <a:gd name="T10" fmla="*/ 3934 w 5422"/>
                  <a:gd name="T11" fmla="*/ 476 h 1768"/>
                  <a:gd name="T12" fmla="*/ 3951 w 5422"/>
                  <a:gd name="T13" fmla="*/ 583 h 1768"/>
                  <a:gd name="T14" fmla="*/ 3970 w 5422"/>
                  <a:gd name="T15" fmla="*/ 678 h 1768"/>
                  <a:gd name="T16" fmla="*/ 3983 w 5422"/>
                  <a:gd name="T17" fmla="*/ 737 h 1768"/>
                  <a:gd name="T18" fmla="*/ 3993 w 5422"/>
                  <a:gd name="T19" fmla="*/ 767 h 1768"/>
                  <a:gd name="T20" fmla="*/ 5402 w 5422"/>
                  <a:gd name="T21" fmla="*/ 919 h 1768"/>
                  <a:gd name="T22" fmla="*/ 5414 w 5422"/>
                  <a:gd name="T23" fmla="*/ 938 h 1768"/>
                  <a:gd name="T24" fmla="*/ 5421 w 5422"/>
                  <a:gd name="T25" fmla="*/ 961 h 1768"/>
                  <a:gd name="T26" fmla="*/ 5422 w 5422"/>
                  <a:gd name="T27" fmla="*/ 976 h 1768"/>
                  <a:gd name="T28" fmla="*/ 5422 w 5422"/>
                  <a:gd name="T29" fmla="*/ 993 h 1768"/>
                  <a:gd name="T30" fmla="*/ 5418 w 5422"/>
                  <a:gd name="T31" fmla="*/ 1012 h 1768"/>
                  <a:gd name="T32" fmla="*/ 5412 w 5422"/>
                  <a:gd name="T33" fmla="*/ 1033 h 1768"/>
                  <a:gd name="T34" fmla="*/ 5401 w 5422"/>
                  <a:gd name="T35" fmla="*/ 1057 h 1768"/>
                  <a:gd name="T36" fmla="*/ 5384 w 5422"/>
                  <a:gd name="T37" fmla="*/ 1082 h 1768"/>
                  <a:gd name="T38" fmla="*/ 5362 w 5422"/>
                  <a:gd name="T39" fmla="*/ 1109 h 1768"/>
                  <a:gd name="T40" fmla="*/ 5334 w 5422"/>
                  <a:gd name="T41" fmla="*/ 1138 h 1768"/>
                  <a:gd name="T42" fmla="*/ 5300 w 5422"/>
                  <a:gd name="T43" fmla="*/ 1169 h 1768"/>
                  <a:gd name="T44" fmla="*/ 5258 w 5422"/>
                  <a:gd name="T45" fmla="*/ 1202 h 1768"/>
                  <a:gd name="T46" fmla="*/ 3277 w 5422"/>
                  <a:gd name="T47" fmla="*/ 1627 h 1768"/>
                  <a:gd name="T48" fmla="*/ 3608 w 5422"/>
                  <a:gd name="T49" fmla="*/ 1336 h 1768"/>
                  <a:gd name="T50" fmla="*/ 3631 w 5422"/>
                  <a:gd name="T51" fmla="*/ 1303 h 1768"/>
                  <a:gd name="T52" fmla="*/ 3639 w 5422"/>
                  <a:gd name="T53" fmla="*/ 1280 h 1768"/>
                  <a:gd name="T54" fmla="*/ 3641 w 5422"/>
                  <a:gd name="T55" fmla="*/ 1263 h 1768"/>
                  <a:gd name="T56" fmla="*/ 3640 w 5422"/>
                  <a:gd name="T57" fmla="*/ 1247 h 1768"/>
                  <a:gd name="T58" fmla="*/ 3633 w 5422"/>
                  <a:gd name="T59" fmla="*/ 1231 h 1768"/>
                  <a:gd name="T60" fmla="*/ 3620 w 5422"/>
                  <a:gd name="T61" fmla="*/ 1215 h 1768"/>
                  <a:gd name="T62" fmla="*/ 3599 w 5422"/>
                  <a:gd name="T63" fmla="*/ 1200 h 1768"/>
                  <a:gd name="T64" fmla="*/ 3570 w 5422"/>
                  <a:gd name="T65" fmla="*/ 1188 h 1768"/>
                  <a:gd name="T66" fmla="*/ 3532 w 5422"/>
                  <a:gd name="T67" fmla="*/ 1178 h 1768"/>
                  <a:gd name="T68" fmla="*/ 3482 w 5422"/>
                  <a:gd name="T69" fmla="*/ 1171 h 1768"/>
                  <a:gd name="T70" fmla="*/ 3421 w 5422"/>
                  <a:gd name="T71" fmla="*/ 1167 h 1768"/>
                  <a:gd name="T72" fmla="*/ 1928 w 5422"/>
                  <a:gd name="T73" fmla="*/ 1062 h 1768"/>
                  <a:gd name="T74" fmla="*/ 1884 w 5422"/>
                  <a:gd name="T75" fmla="*/ 1063 h 1768"/>
                  <a:gd name="T76" fmla="*/ 1837 w 5422"/>
                  <a:gd name="T77" fmla="*/ 1066 h 1768"/>
                  <a:gd name="T78" fmla="*/ 1778 w 5422"/>
                  <a:gd name="T79" fmla="*/ 1073 h 1768"/>
                  <a:gd name="T80" fmla="*/ 1711 w 5422"/>
                  <a:gd name="T81" fmla="*/ 1084 h 1768"/>
                  <a:gd name="T82" fmla="*/ 1643 w 5422"/>
                  <a:gd name="T83" fmla="*/ 1104 h 1768"/>
                  <a:gd name="T84" fmla="*/ 1608 w 5422"/>
                  <a:gd name="T85" fmla="*/ 1116 h 1768"/>
                  <a:gd name="T86" fmla="*/ 1575 w 5422"/>
                  <a:gd name="T87" fmla="*/ 1130 h 1768"/>
                  <a:gd name="T88" fmla="*/ 1543 w 5422"/>
                  <a:gd name="T89" fmla="*/ 1147 h 1768"/>
                  <a:gd name="T90" fmla="*/ 1512 w 5422"/>
                  <a:gd name="T91" fmla="*/ 1167 h 1768"/>
                  <a:gd name="T92" fmla="*/ 0 w 5422"/>
                  <a:gd name="T93" fmla="*/ 1308 h 1768"/>
                  <a:gd name="T94" fmla="*/ 1764 w 5422"/>
                  <a:gd name="T95" fmla="*/ 636 h 1768"/>
                  <a:gd name="T96" fmla="*/ 3889 w 5422"/>
                  <a:gd name="T97" fmla="*/ 211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22" h="1768">
                    <a:moveTo>
                      <a:pt x="3889" y="211"/>
                    </a:moveTo>
                    <a:lnTo>
                      <a:pt x="3889" y="206"/>
                    </a:lnTo>
                    <a:lnTo>
                      <a:pt x="3890" y="203"/>
                    </a:lnTo>
                    <a:lnTo>
                      <a:pt x="3891" y="204"/>
                    </a:lnTo>
                    <a:lnTo>
                      <a:pt x="3892" y="208"/>
                    </a:lnTo>
                    <a:lnTo>
                      <a:pt x="3895" y="225"/>
                    </a:lnTo>
                    <a:lnTo>
                      <a:pt x="3899" y="250"/>
                    </a:lnTo>
                    <a:lnTo>
                      <a:pt x="3905" y="285"/>
                    </a:lnTo>
                    <a:lnTo>
                      <a:pt x="3911" y="326"/>
                    </a:lnTo>
                    <a:lnTo>
                      <a:pt x="3918" y="373"/>
                    </a:lnTo>
                    <a:lnTo>
                      <a:pt x="3925" y="423"/>
                    </a:lnTo>
                    <a:lnTo>
                      <a:pt x="3934" y="476"/>
                    </a:lnTo>
                    <a:lnTo>
                      <a:pt x="3943" y="530"/>
                    </a:lnTo>
                    <a:lnTo>
                      <a:pt x="3951" y="583"/>
                    </a:lnTo>
                    <a:lnTo>
                      <a:pt x="3961" y="633"/>
                    </a:lnTo>
                    <a:lnTo>
                      <a:pt x="3970" y="678"/>
                    </a:lnTo>
                    <a:lnTo>
                      <a:pt x="3979" y="719"/>
                    </a:lnTo>
                    <a:lnTo>
                      <a:pt x="3983" y="737"/>
                    </a:lnTo>
                    <a:lnTo>
                      <a:pt x="3989" y="753"/>
                    </a:lnTo>
                    <a:lnTo>
                      <a:pt x="3993" y="767"/>
                    </a:lnTo>
                    <a:lnTo>
                      <a:pt x="3997" y="778"/>
                    </a:lnTo>
                    <a:lnTo>
                      <a:pt x="5402" y="919"/>
                    </a:lnTo>
                    <a:lnTo>
                      <a:pt x="5406" y="924"/>
                    </a:lnTo>
                    <a:lnTo>
                      <a:pt x="5414" y="938"/>
                    </a:lnTo>
                    <a:lnTo>
                      <a:pt x="5418" y="948"/>
                    </a:lnTo>
                    <a:lnTo>
                      <a:pt x="5421" y="961"/>
                    </a:lnTo>
                    <a:lnTo>
                      <a:pt x="5422" y="968"/>
                    </a:lnTo>
                    <a:lnTo>
                      <a:pt x="5422" y="976"/>
                    </a:lnTo>
                    <a:lnTo>
                      <a:pt x="5422" y="985"/>
                    </a:lnTo>
                    <a:lnTo>
                      <a:pt x="5422" y="993"/>
                    </a:lnTo>
                    <a:lnTo>
                      <a:pt x="5420" y="1002"/>
                    </a:lnTo>
                    <a:lnTo>
                      <a:pt x="5418" y="1012"/>
                    </a:lnTo>
                    <a:lnTo>
                      <a:pt x="5415" y="1022"/>
                    </a:lnTo>
                    <a:lnTo>
                      <a:pt x="5412" y="1033"/>
                    </a:lnTo>
                    <a:lnTo>
                      <a:pt x="5407" y="1045"/>
                    </a:lnTo>
                    <a:lnTo>
                      <a:pt x="5401" y="1057"/>
                    </a:lnTo>
                    <a:lnTo>
                      <a:pt x="5393" y="1069"/>
                    </a:lnTo>
                    <a:lnTo>
                      <a:pt x="5384" y="1082"/>
                    </a:lnTo>
                    <a:lnTo>
                      <a:pt x="5374" y="1095"/>
                    </a:lnTo>
                    <a:lnTo>
                      <a:pt x="5362" y="1109"/>
                    </a:lnTo>
                    <a:lnTo>
                      <a:pt x="5350" y="1123"/>
                    </a:lnTo>
                    <a:lnTo>
                      <a:pt x="5334" y="1138"/>
                    </a:lnTo>
                    <a:lnTo>
                      <a:pt x="5318" y="1153"/>
                    </a:lnTo>
                    <a:lnTo>
                      <a:pt x="5300" y="1169"/>
                    </a:lnTo>
                    <a:lnTo>
                      <a:pt x="5279" y="1185"/>
                    </a:lnTo>
                    <a:lnTo>
                      <a:pt x="5258" y="1202"/>
                    </a:lnTo>
                    <a:lnTo>
                      <a:pt x="4538" y="1768"/>
                    </a:lnTo>
                    <a:lnTo>
                      <a:pt x="3277" y="1627"/>
                    </a:lnTo>
                    <a:lnTo>
                      <a:pt x="3601" y="1344"/>
                    </a:lnTo>
                    <a:lnTo>
                      <a:pt x="3608" y="1336"/>
                    </a:lnTo>
                    <a:lnTo>
                      <a:pt x="3623" y="1316"/>
                    </a:lnTo>
                    <a:lnTo>
                      <a:pt x="3631" y="1303"/>
                    </a:lnTo>
                    <a:lnTo>
                      <a:pt x="3637" y="1288"/>
                    </a:lnTo>
                    <a:lnTo>
                      <a:pt x="3639" y="1280"/>
                    </a:lnTo>
                    <a:lnTo>
                      <a:pt x="3641" y="1272"/>
                    </a:lnTo>
                    <a:lnTo>
                      <a:pt x="3641" y="1263"/>
                    </a:lnTo>
                    <a:lnTo>
                      <a:pt x="3641" y="1255"/>
                    </a:lnTo>
                    <a:lnTo>
                      <a:pt x="3640" y="1247"/>
                    </a:lnTo>
                    <a:lnTo>
                      <a:pt x="3637" y="1239"/>
                    </a:lnTo>
                    <a:lnTo>
                      <a:pt x="3633" y="1231"/>
                    </a:lnTo>
                    <a:lnTo>
                      <a:pt x="3627" y="1223"/>
                    </a:lnTo>
                    <a:lnTo>
                      <a:pt x="3620" y="1215"/>
                    </a:lnTo>
                    <a:lnTo>
                      <a:pt x="3610" y="1207"/>
                    </a:lnTo>
                    <a:lnTo>
                      <a:pt x="3599" y="1200"/>
                    </a:lnTo>
                    <a:lnTo>
                      <a:pt x="3586" y="1194"/>
                    </a:lnTo>
                    <a:lnTo>
                      <a:pt x="3570" y="1188"/>
                    </a:lnTo>
                    <a:lnTo>
                      <a:pt x="3552" y="1183"/>
                    </a:lnTo>
                    <a:lnTo>
                      <a:pt x="3532" y="1178"/>
                    </a:lnTo>
                    <a:lnTo>
                      <a:pt x="3508" y="1174"/>
                    </a:lnTo>
                    <a:lnTo>
                      <a:pt x="3482" y="1171"/>
                    </a:lnTo>
                    <a:lnTo>
                      <a:pt x="3453" y="1169"/>
                    </a:lnTo>
                    <a:lnTo>
                      <a:pt x="3421" y="1167"/>
                    </a:lnTo>
                    <a:lnTo>
                      <a:pt x="3385" y="1167"/>
                    </a:lnTo>
                    <a:lnTo>
                      <a:pt x="1928" y="1062"/>
                    </a:lnTo>
                    <a:lnTo>
                      <a:pt x="1917" y="1062"/>
                    </a:lnTo>
                    <a:lnTo>
                      <a:pt x="1884" y="1063"/>
                    </a:lnTo>
                    <a:lnTo>
                      <a:pt x="1863" y="1064"/>
                    </a:lnTo>
                    <a:lnTo>
                      <a:pt x="1837" y="1066"/>
                    </a:lnTo>
                    <a:lnTo>
                      <a:pt x="1809" y="1069"/>
                    </a:lnTo>
                    <a:lnTo>
                      <a:pt x="1778" y="1073"/>
                    </a:lnTo>
                    <a:lnTo>
                      <a:pt x="1746" y="1078"/>
                    </a:lnTo>
                    <a:lnTo>
                      <a:pt x="1711" y="1084"/>
                    </a:lnTo>
                    <a:lnTo>
                      <a:pt x="1677" y="1093"/>
                    </a:lnTo>
                    <a:lnTo>
                      <a:pt x="1643" y="1104"/>
                    </a:lnTo>
                    <a:lnTo>
                      <a:pt x="1625" y="1110"/>
                    </a:lnTo>
                    <a:lnTo>
                      <a:pt x="1608" y="1116"/>
                    </a:lnTo>
                    <a:lnTo>
                      <a:pt x="1591" y="1123"/>
                    </a:lnTo>
                    <a:lnTo>
                      <a:pt x="1575" y="1130"/>
                    </a:lnTo>
                    <a:lnTo>
                      <a:pt x="1558" y="1138"/>
                    </a:lnTo>
                    <a:lnTo>
                      <a:pt x="1543" y="1147"/>
                    </a:lnTo>
                    <a:lnTo>
                      <a:pt x="1527" y="1157"/>
                    </a:lnTo>
                    <a:lnTo>
                      <a:pt x="1512" y="1167"/>
                    </a:lnTo>
                    <a:lnTo>
                      <a:pt x="1188" y="1378"/>
                    </a:lnTo>
                    <a:lnTo>
                      <a:pt x="0" y="1308"/>
                    </a:lnTo>
                    <a:lnTo>
                      <a:pt x="1080" y="636"/>
                    </a:lnTo>
                    <a:lnTo>
                      <a:pt x="1764" y="636"/>
                    </a:lnTo>
                    <a:lnTo>
                      <a:pt x="1800" y="0"/>
                    </a:lnTo>
                    <a:lnTo>
                      <a:pt x="3889" y="211"/>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8" name="Freeform 65">
                <a:extLst>
                  <a:ext uri="{FF2B5EF4-FFF2-40B4-BE49-F238E27FC236}">
                    <a16:creationId xmlns:a16="http://schemas.microsoft.com/office/drawing/2014/main" id="{7676E063-C562-45F8-92B7-49A22422FB6A}"/>
                  </a:ext>
                </a:extLst>
              </p:cNvPr>
              <p:cNvSpPr>
                <a:spLocks/>
              </p:cNvSpPr>
              <p:nvPr/>
            </p:nvSpPr>
            <p:spPr bwMode="auto">
              <a:xfrm>
                <a:off x="4074" y="2474"/>
                <a:ext cx="485" cy="626"/>
              </a:xfrm>
              <a:custGeom>
                <a:avLst/>
                <a:gdLst>
                  <a:gd name="T0" fmla="*/ 7771 w 7771"/>
                  <a:gd name="T1" fmla="*/ 0 h 7504"/>
                  <a:gd name="T2" fmla="*/ 75 w 7771"/>
                  <a:gd name="T3" fmla="*/ 73 h 7504"/>
                  <a:gd name="T4" fmla="*/ 0 w 7771"/>
                  <a:gd name="T5" fmla="*/ 6975 h 7504"/>
                  <a:gd name="T6" fmla="*/ 7753 w 7771"/>
                  <a:gd name="T7" fmla="*/ 7504 h 7504"/>
                  <a:gd name="T8" fmla="*/ 7771 w 7771"/>
                  <a:gd name="T9" fmla="*/ 0 h 7504"/>
                </a:gdLst>
                <a:ahLst/>
                <a:cxnLst>
                  <a:cxn ang="0">
                    <a:pos x="T0" y="T1"/>
                  </a:cxn>
                  <a:cxn ang="0">
                    <a:pos x="T2" y="T3"/>
                  </a:cxn>
                  <a:cxn ang="0">
                    <a:pos x="T4" y="T5"/>
                  </a:cxn>
                  <a:cxn ang="0">
                    <a:pos x="T6" y="T7"/>
                  </a:cxn>
                  <a:cxn ang="0">
                    <a:pos x="T8" y="T9"/>
                  </a:cxn>
                </a:cxnLst>
                <a:rect l="0" t="0" r="r" b="b"/>
                <a:pathLst>
                  <a:path w="7771" h="7504">
                    <a:moveTo>
                      <a:pt x="7771" y="0"/>
                    </a:moveTo>
                    <a:lnTo>
                      <a:pt x="75" y="73"/>
                    </a:lnTo>
                    <a:lnTo>
                      <a:pt x="0" y="6975"/>
                    </a:lnTo>
                    <a:lnTo>
                      <a:pt x="7753" y="7504"/>
                    </a:lnTo>
                    <a:lnTo>
                      <a:pt x="7771"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29" name="Freeform 66">
                <a:extLst>
                  <a:ext uri="{FF2B5EF4-FFF2-40B4-BE49-F238E27FC236}">
                    <a16:creationId xmlns:a16="http://schemas.microsoft.com/office/drawing/2014/main" id="{AF843964-BB72-4F5F-8A58-C7BDA4C0A210}"/>
                  </a:ext>
                </a:extLst>
              </p:cNvPr>
              <p:cNvSpPr>
                <a:spLocks/>
              </p:cNvSpPr>
              <p:nvPr/>
            </p:nvSpPr>
            <p:spPr bwMode="auto">
              <a:xfrm>
                <a:off x="4111" y="2529"/>
                <a:ext cx="400" cy="397"/>
              </a:xfrm>
              <a:custGeom>
                <a:avLst/>
                <a:gdLst>
                  <a:gd name="T0" fmla="*/ 4875 w 6395"/>
                  <a:gd name="T1" fmla="*/ 4506 h 4766"/>
                  <a:gd name="T2" fmla="*/ 4952 w 6395"/>
                  <a:gd name="T3" fmla="*/ 4477 h 4766"/>
                  <a:gd name="T4" fmla="*/ 5054 w 6395"/>
                  <a:gd name="T5" fmla="*/ 4433 h 4766"/>
                  <a:gd name="T6" fmla="*/ 5138 w 6395"/>
                  <a:gd name="T7" fmla="*/ 4391 h 4766"/>
                  <a:gd name="T8" fmla="*/ 5234 w 6395"/>
                  <a:gd name="T9" fmla="*/ 4341 h 4766"/>
                  <a:gd name="T10" fmla="*/ 5341 w 6395"/>
                  <a:gd name="T11" fmla="*/ 4278 h 4766"/>
                  <a:gd name="T12" fmla="*/ 5455 w 6395"/>
                  <a:gd name="T13" fmla="*/ 4203 h 4766"/>
                  <a:gd name="T14" fmla="*/ 5576 w 6395"/>
                  <a:gd name="T15" fmla="*/ 4118 h 4766"/>
                  <a:gd name="T16" fmla="*/ 5701 w 6395"/>
                  <a:gd name="T17" fmla="*/ 4018 h 4766"/>
                  <a:gd name="T18" fmla="*/ 5830 w 6395"/>
                  <a:gd name="T19" fmla="*/ 3905 h 4766"/>
                  <a:gd name="T20" fmla="*/ 5959 w 6395"/>
                  <a:gd name="T21" fmla="*/ 3778 h 4766"/>
                  <a:gd name="T22" fmla="*/ 6088 w 6395"/>
                  <a:gd name="T23" fmla="*/ 3637 h 4766"/>
                  <a:gd name="T24" fmla="*/ 6214 w 6395"/>
                  <a:gd name="T25" fmla="*/ 3479 h 4766"/>
                  <a:gd name="T26" fmla="*/ 6336 w 6395"/>
                  <a:gd name="T27" fmla="*/ 3305 h 4766"/>
                  <a:gd name="T28" fmla="*/ 6395 w 6395"/>
                  <a:gd name="T29" fmla="*/ 0 h 4766"/>
                  <a:gd name="T30" fmla="*/ 0 w 6395"/>
                  <a:gd name="T31" fmla="*/ 4621 h 4766"/>
                  <a:gd name="T32" fmla="*/ 294 w 6395"/>
                  <a:gd name="T33" fmla="*/ 4648 h 4766"/>
                  <a:gd name="T34" fmla="*/ 607 w 6395"/>
                  <a:gd name="T35" fmla="*/ 4673 h 4766"/>
                  <a:gd name="T36" fmla="*/ 935 w 6395"/>
                  <a:gd name="T37" fmla="*/ 4697 h 4766"/>
                  <a:gd name="T38" fmla="*/ 1271 w 6395"/>
                  <a:gd name="T39" fmla="*/ 4718 h 4766"/>
                  <a:gd name="T40" fmla="*/ 1615 w 6395"/>
                  <a:gd name="T41" fmla="*/ 4737 h 4766"/>
                  <a:gd name="T42" fmla="*/ 1963 w 6395"/>
                  <a:gd name="T43" fmla="*/ 4752 h 4766"/>
                  <a:gd name="T44" fmla="*/ 2311 w 6395"/>
                  <a:gd name="T45" fmla="*/ 4762 h 4766"/>
                  <a:gd name="T46" fmla="*/ 2655 w 6395"/>
                  <a:gd name="T47" fmla="*/ 4766 h 4766"/>
                  <a:gd name="T48" fmla="*/ 2993 w 6395"/>
                  <a:gd name="T49" fmla="*/ 4764 h 4766"/>
                  <a:gd name="T50" fmla="*/ 3319 w 6395"/>
                  <a:gd name="T51" fmla="*/ 4756 h 4766"/>
                  <a:gd name="T52" fmla="*/ 3632 w 6395"/>
                  <a:gd name="T53" fmla="*/ 4738 h 4766"/>
                  <a:gd name="T54" fmla="*/ 3928 w 6395"/>
                  <a:gd name="T55" fmla="*/ 4713 h 4766"/>
                  <a:gd name="T56" fmla="*/ 4202 w 6395"/>
                  <a:gd name="T57" fmla="*/ 4678 h 4766"/>
                  <a:gd name="T58" fmla="*/ 4452 w 6395"/>
                  <a:gd name="T59" fmla="*/ 4634 h 4766"/>
                  <a:gd name="T60" fmla="*/ 4674 w 6395"/>
                  <a:gd name="T61" fmla="*/ 4578 h 4766"/>
                  <a:gd name="T62" fmla="*/ 4864 w 6395"/>
                  <a:gd name="T63" fmla="*/ 4510 h 4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95" h="4766">
                    <a:moveTo>
                      <a:pt x="4864" y="4510"/>
                    </a:moveTo>
                    <a:lnTo>
                      <a:pt x="4875" y="4506"/>
                    </a:lnTo>
                    <a:lnTo>
                      <a:pt x="4905" y="4495"/>
                    </a:lnTo>
                    <a:lnTo>
                      <a:pt x="4952" y="4477"/>
                    </a:lnTo>
                    <a:lnTo>
                      <a:pt x="5016" y="4449"/>
                    </a:lnTo>
                    <a:lnTo>
                      <a:pt x="5054" y="4433"/>
                    </a:lnTo>
                    <a:lnTo>
                      <a:pt x="5094" y="4414"/>
                    </a:lnTo>
                    <a:lnTo>
                      <a:pt x="5138" y="4391"/>
                    </a:lnTo>
                    <a:lnTo>
                      <a:pt x="5185" y="4367"/>
                    </a:lnTo>
                    <a:lnTo>
                      <a:pt x="5234" y="4341"/>
                    </a:lnTo>
                    <a:lnTo>
                      <a:pt x="5287" y="4310"/>
                    </a:lnTo>
                    <a:lnTo>
                      <a:pt x="5341" y="4278"/>
                    </a:lnTo>
                    <a:lnTo>
                      <a:pt x="5397" y="4242"/>
                    </a:lnTo>
                    <a:lnTo>
                      <a:pt x="5455" y="4203"/>
                    </a:lnTo>
                    <a:lnTo>
                      <a:pt x="5515" y="4163"/>
                    </a:lnTo>
                    <a:lnTo>
                      <a:pt x="5576" y="4118"/>
                    </a:lnTo>
                    <a:lnTo>
                      <a:pt x="5638" y="4070"/>
                    </a:lnTo>
                    <a:lnTo>
                      <a:pt x="5701" y="4018"/>
                    </a:lnTo>
                    <a:lnTo>
                      <a:pt x="5765" y="3963"/>
                    </a:lnTo>
                    <a:lnTo>
                      <a:pt x="5830" y="3905"/>
                    </a:lnTo>
                    <a:lnTo>
                      <a:pt x="5894" y="3844"/>
                    </a:lnTo>
                    <a:lnTo>
                      <a:pt x="5959" y="3778"/>
                    </a:lnTo>
                    <a:lnTo>
                      <a:pt x="6023" y="3709"/>
                    </a:lnTo>
                    <a:lnTo>
                      <a:pt x="6088" y="3637"/>
                    </a:lnTo>
                    <a:lnTo>
                      <a:pt x="6151" y="3559"/>
                    </a:lnTo>
                    <a:lnTo>
                      <a:pt x="6214" y="3479"/>
                    </a:lnTo>
                    <a:lnTo>
                      <a:pt x="6275" y="3393"/>
                    </a:lnTo>
                    <a:lnTo>
                      <a:pt x="6336" y="3305"/>
                    </a:lnTo>
                    <a:lnTo>
                      <a:pt x="6395" y="3211"/>
                    </a:lnTo>
                    <a:lnTo>
                      <a:pt x="6395" y="0"/>
                    </a:lnTo>
                    <a:lnTo>
                      <a:pt x="0" y="73"/>
                    </a:lnTo>
                    <a:lnTo>
                      <a:pt x="0" y="4621"/>
                    </a:lnTo>
                    <a:lnTo>
                      <a:pt x="145" y="4635"/>
                    </a:lnTo>
                    <a:lnTo>
                      <a:pt x="294" y="4648"/>
                    </a:lnTo>
                    <a:lnTo>
                      <a:pt x="449" y="4660"/>
                    </a:lnTo>
                    <a:lnTo>
                      <a:pt x="607" y="4673"/>
                    </a:lnTo>
                    <a:lnTo>
                      <a:pt x="769" y="4686"/>
                    </a:lnTo>
                    <a:lnTo>
                      <a:pt x="935" y="4697"/>
                    </a:lnTo>
                    <a:lnTo>
                      <a:pt x="1101" y="4708"/>
                    </a:lnTo>
                    <a:lnTo>
                      <a:pt x="1271" y="4718"/>
                    </a:lnTo>
                    <a:lnTo>
                      <a:pt x="1443" y="4728"/>
                    </a:lnTo>
                    <a:lnTo>
                      <a:pt x="1615" y="4737"/>
                    </a:lnTo>
                    <a:lnTo>
                      <a:pt x="1789" y="4745"/>
                    </a:lnTo>
                    <a:lnTo>
                      <a:pt x="1963" y="4752"/>
                    </a:lnTo>
                    <a:lnTo>
                      <a:pt x="2137" y="4758"/>
                    </a:lnTo>
                    <a:lnTo>
                      <a:pt x="2311" y="4762"/>
                    </a:lnTo>
                    <a:lnTo>
                      <a:pt x="2484" y="4765"/>
                    </a:lnTo>
                    <a:lnTo>
                      <a:pt x="2655" y="4766"/>
                    </a:lnTo>
                    <a:lnTo>
                      <a:pt x="2825" y="4766"/>
                    </a:lnTo>
                    <a:lnTo>
                      <a:pt x="2993" y="4764"/>
                    </a:lnTo>
                    <a:lnTo>
                      <a:pt x="3158" y="4761"/>
                    </a:lnTo>
                    <a:lnTo>
                      <a:pt x="3319" y="4756"/>
                    </a:lnTo>
                    <a:lnTo>
                      <a:pt x="3478" y="4749"/>
                    </a:lnTo>
                    <a:lnTo>
                      <a:pt x="3632" y="4738"/>
                    </a:lnTo>
                    <a:lnTo>
                      <a:pt x="3783" y="4727"/>
                    </a:lnTo>
                    <a:lnTo>
                      <a:pt x="3928" y="4713"/>
                    </a:lnTo>
                    <a:lnTo>
                      <a:pt x="4067" y="4698"/>
                    </a:lnTo>
                    <a:lnTo>
                      <a:pt x="4202" y="4678"/>
                    </a:lnTo>
                    <a:lnTo>
                      <a:pt x="4331" y="4657"/>
                    </a:lnTo>
                    <a:lnTo>
                      <a:pt x="4452" y="4634"/>
                    </a:lnTo>
                    <a:lnTo>
                      <a:pt x="4567" y="4607"/>
                    </a:lnTo>
                    <a:lnTo>
                      <a:pt x="4674" y="4578"/>
                    </a:lnTo>
                    <a:lnTo>
                      <a:pt x="4773" y="4545"/>
                    </a:lnTo>
                    <a:lnTo>
                      <a:pt x="4864" y="4510"/>
                    </a:lnTo>
                    <a:close/>
                  </a:path>
                </a:pathLst>
              </a:custGeom>
              <a:solidFill>
                <a:srgbClr val="00A0E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0" name="Freeform 67">
                <a:extLst>
                  <a:ext uri="{FF2B5EF4-FFF2-40B4-BE49-F238E27FC236}">
                    <a16:creationId xmlns:a16="http://schemas.microsoft.com/office/drawing/2014/main" id="{A30D94DF-B659-4711-8DC9-CF3D0A17F6B5}"/>
                  </a:ext>
                </a:extLst>
              </p:cNvPr>
              <p:cNvSpPr>
                <a:spLocks/>
              </p:cNvSpPr>
              <p:nvPr/>
            </p:nvSpPr>
            <p:spPr bwMode="auto">
              <a:xfrm>
                <a:off x="4111" y="2797"/>
                <a:ext cx="400" cy="210"/>
              </a:xfrm>
              <a:custGeom>
                <a:avLst/>
                <a:gdLst>
                  <a:gd name="T0" fmla="*/ 4773 w 6395"/>
                  <a:gd name="T1" fmla="*/ 1334 h 2521"/>
                  <a:gd name="T2" fmla="*/ 4567 w 6395"/>
                  <a:gd name="T3" fmla="*/ 1396 h 2521"/>
                  <a:gd name="T4" fmla="*/ 4331 w 6395"/>
                  <a:gd name="T5" fmla="*/ 1446 h 2521"/>
                  <a:gd name="T6" fmla="*/ 4067 w 6395"/>
                  <a:gd name="T7" fmla="*/ 1487 h 2521"/>
                  <a:gd name="T8" fmla="*/ 3783 w 6395"/>
                  <a:gd name="T9" fmla="*/ 1516 h 2521"/>
                  <a:gd name="T10" fmla="*/ 3478 w 6395"/>
                  <a:gd name="T11" fmla="*/ 1538 h 2521"/>
                  <a:gd name="T12" fmla="*/ 3158 w 6395"/>
                  <a:gd name="T13" fmla="*/ 1550 h 2521"/>
                  <a:gd name="T14" fmla="*/ 2825 w 6395"/>
                  <a:gd name="T15" fmla="*/ 1555 h 2521"/>
                  <a:gd name="T16" fmla="*/ 2484 w 6395"/>
                  <a:gd name="T17" fmla="*/ 1554 h 2521"/>
                  <a:gd name="T18" fmla="*/ 2137 w 6395"/>
                  <a:gd name="T19" fmla="*/ 1547 h 2521"/>
                  <a:gd name="T20" fmla="*/ 1789 w 6395"/>
                  <a:gd name="T21" fmla="*/ 1534 h 2521"/>
                  <a:gd name="T22" fmla="*/ 1443 w 6395"/>
                  <a:gd name="T23" fmla="*/ 1517 h 2521"/>
                  <a:gd name="T24" fmla="*/ 1101 w 6395"/>
                  <a:gd name="T25" fmla="*/ 1497 h 2521"/>
                  <a:gd name="T26" fmla="*/ 769 w 6395"/>
                  <a:gd name="T27" fmla="*/ 1475 h 2521"/>
                  <a:gd name="T28" fmla="*/ 449 w 6395"/>
                  <a:gd name="T29" fmla="*/ 1449 h 2521"/>
                  <a:gd name="T30" fmla="*/ 145 w 6395"/>
                  <a:gd name="T31" fmla="*/ 1424 h 2521"/>
                  <a:gd name="T32" fmla="*/ 0 w 6395"/>
                  <a:gd name="T33" fmla="*/ 2266 h 2521"/>
                  <a:gd name="T34" fmla="*/ 6395 w 6395"/>
                  <a:gd name="T35" fmla="*/ 0 h 2521"/>
                  <a:gd name="T36" fmla="*/ 6275 w 6395"/>
                  <a:gd name="T37" fmla="*/ 182 h 2521"/>
                  <a:gd name="T38" fmla="*/ 6151 w 6395"/>
                  <a:gd name="T39" fmla="*/ 348 h 2521"/>
                  <a:gd name="T40" fmla="*/ 6023 w 6395"/>
                  <a:gd name="T41" fmla="*/ 498 h 2521"/>
                  <a:gd name="T42" fmla="*/ 5894 w 6395"/>
                  <a:gd name="T43" fmla="*/ 633 h 2521"/>
                  <a:gd name="T44" fmla="*/ 5765 w 6395"/>
                  <a:gd name="T45" fmla="*/ 752 h 2521"/>
                  <a:gd name="T46" fmla="*/ 5638 w 6395"/>
                  <a:gd name="T47" fmla="*/ 859 h 2521"/>
                  <a:gd name="T48" fmla="*/ 5515 w 6395"/>
                  <a:gd name="T49" fmla="*/ 952 h 2521"/>
                  <a:gd name="T50" fmla="*/ 5397 w 6395"/>
                  <a:gd name="T51" fmla="*/ 1031 h 2521"/>
                  <a:gd name="T52" fmla="*/ 5287 w 6395"/>
                  <a:gd name="T53" fmla="*/ 1099 h 2521"/>
                  <a:gd name="T54" fmla="*/ 5185 w 6395"/>
                  <a:gd name="T55" fmla="*/ 1156 h 2521"/>
                  <a:gd name="T56" fmla="*/ 5094 w 6395"/>
                  <a:gd name="T57" fmla="*/ 1203 h 2521"/>
                  <a:gd name="T58" fmla="*/ 5016 w 6395"/>
                  <a:gd name="T59" fmla="*/ 1238 h 2521"/>
                  <a:gd name="T60" fmla="*/ 4905 w 6395"/>
                  <a:gd name="T61" fmla="*/ 1284 h 2521"/>
                  <a:gd name="T62" fmla="*/ 4864 w 6395"/>
                  <a:gd name="T63" fmla="*/ 1299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95" h="2521">
                    <a:moveTo>
                      <a:pt x="4864" y="1299"/>
                    </a:moveTo>
                    <a:lnTo>
                      <a:pt x="4773" y="1334"/>
                    </a:lnTo>
                    <a:lnTo>
                      <a:pt x="4674" y="1367"/>
                    </a:lnTo>
                    <a:lnTo>
                      <a:pt x="4567" y="1396"/>
                    </a:lnTo>
                    <a:lnTo>
                      <a:pt x="4452" y="1423"/>
                    </a:lnTo>
                    <a:lnTo>
                      <a:pt x="4331" y="1446"/>
                    </a:lnTo>
                    <a:lnTo>
                      <a:pt x="4202" y="1467"/>
                    </a:lnTo>
                    <a:lnTo>
                      <a:pt x="4067" y="1487"/>
                    </a:lnTo>
                    <a:lnTo>
                      <a:pt x="3928" y="1502"/>
                    </a:lnTo>
                    <a:lnTo>
                      <a:pt x="3783" y="1516"/>
                    </a:lnTo>
                    <a:lnTo>
                      <a:pt x="3632" y="1527"/>
                    </a:lnTo>
                    <a:lnTo>
                      <a:pt x="3478" y="1538"/>
                    </a:lnTo>
                    <a:lnTo>
                      <a:pt x="3319" y="1545"/>
                    </a:lnTo>
                    <a:lnTo>
                      <a:pt x="3158" y="1550"/>
                    </a:lnTo>
                    <a:lnTo>
                      <a:pt x="2993" y="1553"/>
                    </a:lnTo>
                    <a:lnTo>
                      <a:pt x="2825" y="1555"/>
                    </a:lnTo>
                    <a:lnTo>
                      <a:pt x="2655" y="1555"/>
                    </a:lnTo>
                    <a:lnTo>
                      <a:pt x="2484" y="1554"/>
                    </a:lnTo>
                    <a:lnTo>
                      <a:pt x="2311" y="1551"/>
                    </a:lnTo>
                    <a:lnTo>
                      <a:pt x="2137" y="1547"/>
                    </a:lnTo>
                    <a:lnTo>
                      <a:pt x="1963" y="1541"/>
                    </a:lnTo>
                    <a:lnTo>
                      <a:pt x="1789" y="1534"/>
                    </a:lnTo>
                    <a:lnTo>
                      <a:pt x="1615" y="1526"/>
                    </a:lnTo>
                    <a:lnTo>
                      <a:pt x="1443" y="1517"/>
                    </a:lnTo>
                    <a:lnTo>
                      <a:pt x="1271" y="1507"/>
                    </a:lnTo>
                    <a:lnTo>
                      <a:pt x="1101" y="1497"/>
                    </a:lnTo>
                    <a:lnTo>
                      <a:pt x="935" y="1486"/>
                    </a:lnTo>
                    <a:lnTo>
                      <a:pt x="769" y="1475"/>
                    </a:lnTo>
                    <a:lnTo>
                      <a:pt x="607" y="1462"/>
                    </a:lnTo>
                    <a:lnTo>
                      <a:pt x="449" y="1449"/>
                    </a:lnTo>
                    <a:lnTo>
                      <a:pt x="294" y="1437"/>
                    </a:lnTo>
                    <a:lnTo>
                      <a:pt x="145" y="1424"/>
                    </a:lnTo>
                    <a:lnTo>
                      <a:pt x="0" y="1410"/>
                    </a:lnTo>
                    <a:lnTo>
                      <a:pt x="0" y="2266"/>
                    </a:lnTo>
                    <a:lnTo>
                      <a:pt x="6395" y="2521"/>
                    </a:lnTo>
                    <a:lnTo>
                      <a:pt x="6395" y="0"/>
                    </a:lnTo>
                    <a:lnTo>
                      <a:pt x="6336" y="94"/>
                    </a:lnTo>
                    <a:lnTo>
                      <a:pt x="6275" y="182"/>
                    </a:lnTo>
                    <a:lnTo>
                      <a:pt x="6214" y="268"/>
                    </a:lnTo>
                    <a:lnTo>
                      <a:pt x="6151" y="348"/>
                    </a:lnTo>
                    <a:lnTo>
                      <a:pt x="6088" y="426"/>
                    </a:lnTo>
                    <a:lnTo>
                      <a:pt x="6023" y="498"/>
                    </a:lnTo>
                    <a:lnTo>
                      <a:pt x="5959" y="567"/>
                    </a:lnTo>
                    <a:lnTo>
                      <a:pt x="5894" y="633"/>
                    </a:lnTo>
                    <a:lnTo>
                      <a:pt x="5830" y="694"/>
                    </a:lnTo>
                    <a:lnTo>
                      <a:pt x="5765" y="752"/>
                    </a:lnTo>
                    <a:lnTo>
                      <a:pt x="5701" y="807"/>
                    </a:lnTo>
                    <a:lnTo>
                      <a:pt x="5638" y="859"/>
                    </a:lnTo>
                    <a:lnTo>
                      <a:pt x="5576" y="907"/>
                    </a:lnTo>
                    <a:lnTo>
                      <a:pt x="5515" y="952"/>
                    </a:lnTo>
                    <a:lnTo>
                      <a:pt x="5455" y="992"/>
                    </a:lnTo>
                    <a:lnTo>
                      <a:pt x="5397" y="1031"/>
                    </a:lnTo>
                    <a:lnTo>
                      <a:pt x="5341" y="1067"/>
                    </a:lnTo>
                    <a:lnTo>
                      <a:pt x="5287" y="1099"/>
                    </a:lnTo>
                    <a:lnTo>
                      <a:pt x="5234" y="1130"/>
                    </a:lnTo>
                    <a:lnTo>
                      <a:pt x="5185" y="1156"/>
                    </a:lnTo>
                    <a:lnTo>
                      <a:pt x="5138" y="1180"/>
                    </a:lnTo>
                    <a:lnTo>
                      <a:pt x="5094" y="1203"/>
                    </a:lnTo>
                    <a:lnTo>
                      <a:pt x="5054" y="1222"/>
                    </a:lnTo>
                    <a:lnTo>
                      <a:pt x="5016" y="1238"/>
                    </a:lnTo>
                    <a:lnTo>
                      <a:pt x="4952" y="1266"/>
                    </a:lnTo>
                    <a:lnTo>
                      <a:pt x="4905" y="1284"/>
                    </a:lnTo>
                    <a:lnTo>
                      <a:pt x="4875" y="1295"/>
                    </a:lnTo>
                    <a:lnTo>
                      <a:pt x="4864" y="1299"/>
                    </a:lnTo>
                    <a:close/>
                  </a:path>
                </a:pathLst>
              </a:custGeom>
              <a:solidFill>
                <a:srgbClr val="0091D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1" name="Freeform 68">
                <a:extLst>
                  <a:ext uri="{FF2B5EF4-FFF2-40B4-BE49-F238E27FC236}">
                    <a16:creationId xmlns:a16="http://schemas.microsoft.com/office/drawing/2014/main" id="{5645999A-B3C0-47FC-8811-8A423577FD73}"/>
                  </a:ext>
                </a:extLst>
              </p:cNvPr>
              <p:cNvSpPr>
                <a:spLocks/>
              </p:cNvSpPr>
              <p:nvPr/>
            </p:nvSpPr>
            <p:spPr bwMode="auto">
              <a:xfrm>
                <a:off x="3908" y="3158"/>
                <a:ext cx="653" cy="185"/>
              </a:xfrm>
              <a:custGeom>
                <a:avLst/>
                <a:gdLst>
                  <a:gd name="T0" fmla="*/ 10455 w 10455"/>
                  <a:gd name="T1" fmla="*/ 663 h 2229"/>
                  <a:gd name="T2" fmla="*/ 2016 w 10455"/>
                  <a:gd name="T3" fmla="*/ 0 h 2229"/>
                  <a:gd name="T4" fmla="*/ 1997 w 10455"/>
                  <a:gd name="T5" fmla="*/ 12 h 2229"/>
                  <a:gd name="T6" fmla="*/ 1939 w 10455"/>
                  <a:gd name="T7" fmla="*/ 42 h 2229"/>
                  <a:gd name="T8" fmla="*/ 1850 w 10455"/>
                  <a:gd name="T9" fmla="*/ 90 h 2229"/>
                  <a:gd name="T10" fmla="*/ 1732 w 10455"/>
                  <a:gd name="T11" fmla="*/ 153 h 2229"/>
                  <a:gd name="T12" fmla="*/ 1593 w 10455"/>
                  <a:gd name="T13" fmla="*/ 227 h 2229"/>
                  <a:gd name="T14" fmla="*/ 1435 w 10455"/>
                  <a:gd name="T15" fmla="*/ 313 h 2229"/>
                  <a:gd name="T16" fmla="*/ 1266 w 10455"/>
                  <a:gd name="T17" fmla="*/ 404 h 2229"/>
                  <a:gd name="T18" fmla="*/ 1089 w 10455"/>
                  <a:gd name="T19" fmla="*/ 500 h 2229"/>
                  <a:gd name="T20" fmla="*/ 910 w 10455"/>
                  <a:gd name="T21" fmla="*/ 599 h 2229"/>
                  <a:gd name="T22" fmla="*/ 733 w 10455"/>
                  <a:gd name="T23" fmla="*/ 697 h 2229"/>
                  <a:gd name="T24" fmla="*/ 563 w 10455"/>
                  <a:gd name="T25" fmla="*/ 792 h 2229"/>
                  <a:gd name="T26" fmla="*/ 406 w 10455"/>
                  <a:gd name="T27" fmla="*/ 882 h 2229"/>
                  <a:gd name="T28" fmla="*/ 334 w 10455"/>
                  <a:gd name="T29" fmla="*/ 923 h 2229"/>
                  <a:gd name="T30" fmla="*/ 266 w 10455"/>
                  <a:gd name="T31" fmla="*/ 963 h 2229"/>
                  <a:gd name="T32" fmla="*/ 204 w 10455"/>
                  <a:gd name="T33" fmla="*/ 1000 h 2229"/>
                  <a:gd name="T34" fmla="*/ 148 w 10455"/>
                  <a:gd name="T35" fmla="*/ 1033 h 2229"/>
                  <a:gd name="T36" fmla="*/ 100 w 10455"/>
                  <a:gd name="T37" fmla="*/ 1064 h 2229"/>
                  <a:gd name="T38" fmla="*/ 58 w 10455"/>
                  <a:gd name="T39" fmla="*/ 1091 h 2229"/>
                  <a:gd name="T40" fmla="*/ 24 w 10455"/>
                  <a:gd name="T41" fmla="*/ 1114 h 2229"/>
                  <a:gd name="T42" fmla="*/ 0 w 10455"/>
                  <a:gd name="T43" fmla="*/ 1133 h 2229"/>
                  <a:gd name="T44" fmla="*/ 8895 w 10455"/>
                  <a:gd name="T45" fmla="*/ 2229 h 2229"/>
                  <a:gd name="T46" fmla="*/ 10455 w 10455"/>
                  <a:gd name="T47" fmla="*/ 663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55" h="2229">
                    <a:moveTo>
                      <a:pt x="10455" y="663"/>
                    </a:moveTo>
                    <a:lnTo>
                      <a:pt x="2016" y="0"/>
                    </a:lnTo>
                    <a:lnTo>
                      <a:pt x="1997" y="12"/>
                    </a:lnTo>
                    <a:lnTo>
                      <a:pt x="1939" y="42"/>
                    </a:lnTo>
                    <a:lnTo>
                      <a:pt x="1850" y="90"/>
                    </a:lnTo>
                    <a:lnTo>
                      <a:pt x="1732" y="153"/>
                    </a:lnTo>
                    <a:lnTo>
                      <a:pt x="1593" y="227"/>
                    </a:lnTo>
                    <a:lnTo>
                      <a:pt x="1435" y="313"/>
                    </a:lnTo>
                    <a:lnTo>
                      <a:pt x="1266" y="404"/>
                    </a:lnTo>
                    <a:lnTo>
                      <a:pt x="1089" y="500"/>
                    </a:lnTo>
                    <a:lnTo>
                      <a:pt x="910" y="599"/>
                    </a:lnTo>
                    <a:lnTo>
                      <a:pt x="733" y="697"/>
                    </a:lnTo>
                    <a:lnTo>
                      <a:pt x="563" y="792"/>
                    </a:lnTo>
                    <a:lnTo>
                      <a:pt x="406" y="882"/>
                    </a:lnTo>
                    <a:lnTo>
                      <a:pt x="334" y="923"/>
                    </a:lnTo>
                    <a:lnTo>
                      <a:pt x="266" y="963"/>
                    </a:lnTo>
                    <a:lnTo>
                      <a:pt x="204" y="1000"/>
                    </a:lnTo>
                    <a:lnTo>
                      <a:pt x="148" y="1033"/>
                    </a:lnTo>
                    <a:lnTo>
                      <a:pt x="100" y="1064"/>
                    </a:lnTo>
                    <a:lnTo>
                      <a:pt x="58" y="1091"/>
                    </a:lnTo>
                    <a:lnTo>
                      <a:pt x="24" y="1114"/>
                    </a:lnTo>
                    <a:lnTo>
                      <a:pt x="0" y="1133"/>
                    </a:lnTo>
                    <a:lnTo>
                      <a:pt x="8895" y="2229"/>
                    </a:lnTo>
                    <a:lnTo>
                      <a:pt x="10455" y="66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2" name="Freeform 69">
                <a:extLst>
                  <a:ext uri="{FF2B5EF4-FFF2-40B4-BE49-F238E27FC236}">
                    <a16:creationId xmlns:a16="http://schemas.microsoft.com/office/drawing/2014/main" id="{1664A14D-5E04-439B-9804-DB26AB5E4740}"/>
                  </a:ext>
                </a:extLst>
              </p:cNvPr>
              <p:cNvSpPr>
                <a:spLocks/>
              </p:cNvSpPr>
              <p:nvPr/>
            </p:nvSpPr>
            <p:spPr bwMode="auto">
              <a:xfrm>
                <a:off x="4777" y="2472"/>
                <a:ext cx="141" cy="916"/>
              </a:xfrm>
              <a:custGeom>
                <a:avLst/>
                <a:gdLst>
                  <a:gd name="T0" fmla="*/ 2269 w 2269"/>
                  <a:gd name="T1" fmla="*/ 0 h 10992"/>
                  <a:gd name="T2" fmla="*/ 0 w 2269"/>
                  <a:gd name="T3" fmla="*/ 634 h 10992"/>
                  <a:gd name="T4" fmla="*/ 0 w 2269"/>
                  <a:gd name="T5" fmla="*/ 10992 h 10992"/>
                  <a:gd name="T6" fmla="*/ 2233 w 2269"/>
                  <a:gd name="T7" fmla="*/ 8764 h 10992"/>
                  <a:gd name="T8" fmla="*/ 2269 w 2269"/>
                  <a:gd name="T9" fmla="*/ 0 h 10992"/>
                </a:gdLst>
                <a:ahLst/>
                <a:cxnLst>
                  <a:cxn ang="0">
                    <a:pos x="T0" y="T1"/>
                  </a:cxn>
                  <a:cxn ang="0">
                    <a:pos x="T2" y="T3"/>
                  </a:cxn>
                  <a:cxn ang="0">
                    <a:pos x="T4" y="T5"/>
                  </a:cxn>
                  <a:cxn ang="0">
                    <a:pos x="T6" y="T7"/>
                  </a:cxn>
                  <a:cxn ang="0">
                    <a:pos x="T8" y="T9"/>
                  </a:cxn>
                </a:cxnLst>
                <a:rect l="0" t="0" r="r" b="b"/>
                <a:pathLst>
                  <a:path w="2269" h="10992">
                    <a:moveTo>
                      <a:pt x="2269" y="0"/>
                    </a:moveTo>
                    <a:lnTo>
                      <a:pt x="0" y="634"/>
                    </a:lnTo>
                    <a:lnTo>
                      <a:pt x="0" y="10992"/>
                    </a:lnTo>
                    <a:lnTo>
                      <a:pt x="2233" y="8764"/>
                    </a:lnTo>
                    <a:lnTo>
                      <a:pt x="2269" y="0"/>
                    </a:lnTo>
                    <a:close/>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3" name="Freeform 70">
                <a:extLst>
                  <a:ext uri="{FF2B5EF4-FFF2-40B4-BE49-F238E27FC236}">
                    <a16:creationId xmlns:a16="http://schemas.microsoft.com/office/drawing/2014/main" id="{00838C40-2684-4C06-8765-4ECD992B23B9}"/>
                  </a:ext>
                </a:extLst>
              </p:cNvPr>
              <p:cNvSpPr>
                <a:spLocks/>
              </p:cNvSpPr>
              <p:nvPr/>
            </p:nvSpPr>
            <p:spPr bwMode="auto">
              <a:xfrm>
                <a:off x="4595" y="2447"/>
                <a:ext cx="300" cy="63"/>
              </a:xfrm>
              <a:custGeom>
                <a:avLst/>
                <a:gdLst>
                  <a:gd name="T0" fmla="*/ 4798 w 4798"/>
                  <a:gd name="T1" fmla="*/ 93 h 745"/>
                  <a:gd name="T2" fmla="*/ 2504 w 4798"/>
                  <a:gd name="T3" fmla="*/ 0 h 745"/>
                  <a:gd name="T4" fmla="*/ 0 w 4798"/>
                  <a:gd name="T5" fmla="*/ 675 h 745"/>
                  <a:gd name="T6" fmla="*/ 2467 w 4798"/>
                  <a:gd name="T7" fmla="*/ 745 h 745"/>
                  <a:gd name="T8" fmla="*/ 4798 w 4798"/>
                  <a:gd name="T9" fmla="*/ 93 h 745"/>
                </a:gdLst>
                <a:ahLst/>
                <a:cxnLst>
                  <a:cxn ang="0">
                    <a:pos x="T0" y="T1"/>
                  </a:cxn>
                  <a:cxn ang="0">
                    <a:pos x="T2" y="T3"/>
                  </a:cxn>
                  <a:cxn ang="0">
                    <a:pos x="T4" y="T5"/>
                  </a:cxn>
                  <a:cxn ang="0">
                    <a:pos x="T6" y="T7"/>
                  </a:cxn>
                  <a:cxn ang="0">
                    <a:pos x="T8" y="T9"/>
                  </a:cxn>
                </a:cxnLst>
                <a:rect l="0" t="0" r="r" b="b"/>
                <a:pathLst>
                  <a:path w="4798" h="745">
                    <a:moveTo>
                      <a:pt x="4798" y="93"/>
                    </a:moveTo>
                    <a:lnTo>
                      <a:pt x="2504" y="0"/>
                    </a:lnTo>
                    <a:lnTo>
                      <a:pt x="0" y="675"/>
                    </a:lnTo>
                    <a:lnTo>
                      <a:pt x="2467" y="745"/>
                    </a:lnTo>
                    <a:lnTo>
                      <a:pt x="4798" y="93"/>
                    </a:lnTo>
                    <a:close/>
                  </a:path>
                </a:pathLst>
              </a:custGeom>
              <a:solidFill>
                <a:srgbClr val="EB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4" name="Freeform 71">
                <a:extLst>
                  <a:ext uri="{FF2B5EF4-FFF2-40B4-BE49-F238E27FC236}">
                    <a16:creationId xmlns:a16="http://schemas.microsoft.com/office/drawing/2014/main" id="{EF8C2442-207F-409D-9756-14E856522A63}"/>
                  </a:ext>
                </a:extLst>
              </p:cNvPr>
              <p:cNvSpPr>
                <a:spLocks/>
              </p:cNvSpPr>
              <p:nvPr/>
            </p:nvSpPr>
            <p:spPr bwMode="auto">
              <a:xfrm>
                <a:off x="4595" y="2618"/>
                <a:ext cx="155" cy="20"/>
              </a:xfrm>
              <a:custGeom>
                <a:avLst/>
                <a:gdLst>
                  <a:gd name="T0" fmla="*/ 2483 w 2483"/>
                  <a:gd name="T1" fmla="*/ 144 h 244"/>
                  <a:gd name="T2" fmla="*/ 0 w 2483"/>
                  <a:gd name="T3" fmla="*/ 0 h 244"/>
                  <a:gd name="T4" fmla="*/ 0 w 2483"/>
                  <a:gd name="T5" fmla="*/ 94 h 244"/>
                  <a:gd name="T6" fmla="*/ 2483 w 2483"/>
                  <a:gd name="T7" fmla="*/ 244 h 244"/>
                  <a:gd name="T8" fmla="*/ 2483 w 2483"/>
                  <a:gd name="T9" fmla="*/ 144 h 244"/>
                </a:gdLst>
                <a:ahLst/>
                <a:cxnLst>
                  <a:cxn ang="0">
                    <a:pos x="T0" y="T1"/>
                  </a:cxn>
                  <a:cxn ang="0">
                    <a:pos x="T2" y="T3"/>
                  </a:cxn>
                  <a:cxn ang="0">
                    <a:pos x="T4" y="T5"/>
                  </a:cxn>
                  <a:cxn ang="0">
                    <a:pos x="T6" y="T7"/>
                  </a:cxn>
                  <a:cxn ang="0">
                    <a:pos x="T8" y="T9"/>
                  </a:cxn>
                </a:cxnLst>
                <a:rect l="0" t="0" r="r" b="b"/>
                <a:pathLst>
                  <a:path w="2483" h="244">
                    <a:moveTo>
                      <a:pt x="2483" y="144"/>
                    </a:moveTo>
                    <a:lnTo>
                      <a:pt x="0" y="0"/>
                    </a:lnTo>
                    <a:lnTo>
                      <a:pt x="0" y="94"/>
                    </a:lnTo>
                    <a:lnTo>
                      <a:pt x="2483" y="244"/>
                    </a:lnTo>
                    <a:lnTo>
                      <a:pt x="2483" y="144"/>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5" name="Freeform 72">
                <a:extLst>
                  <a:ext uri="{FF2B5EF4-FFF2-40B4-BE49-F238E27FC236}">
                    <a16:creationId xmlns:a16="http://schemas.microsoft.com/office/drawing/2014/main" id="{ECD9E356-891C-4A92-9746-556FFCB9CFB8}"/>
                  </a:ext>
                </a:extLst>
              </p:cNvPr>
              <p:cNvSpPr>
                <a:spLocks/>
              </p:cNvSpPr>
              <p:nvPr/>
            </p:nvSpPr>
            <p:spPr bwMode="auto">
              <a:xfrm>
                <a:off x="4595" y="2707"/>
                <a:ext cx="155" cy="20"/>
              </a:xfrm>
              <a:custGeom>
                <a:avLst/>
                <a:gdLst>
                  <a:gd name="T0" fmla="*/ 2483 w 2483"/>
                  <a:gd name="T1" fmla="*/ 143 h 242"/>
                  <a:gd name="T2" fmla="*/ 0 w 2483"/>
                  <a:gd name="T3" fmla="*/ 0 h 242"/>
                  <a:gd name="T4" fmla="*/ 0 w 2483"/>
                  <a:gd name="T5" fmla="*/ 94 h 242"/>
                  <a:gd name="T6" fmla="*/ 2483 w 2483"/>
                  <a:gd name="T7" fmla="*/ 242 h 242"/>
                  <a:gd name="T8" fmla="*/ 2483 w 2483"/>
                  <a:gd name="T9" fmla="*/ 143 h 242"/>
                </a:gdLst>
                <a:ahLst/>
                <a:cxnLst>
                  <a:cxn ang="0">
                    <a:pos x="T0" y="T1"/>
                  </a:cxn>
                  <a:cxn ang="0">
                    <a:pos x="T2" y="T3"/>
                  </a:cxn>
                  <a:cxn ang="0">
                    <a:pos x="T4" y="T5"/>
                  </a:cxn>
                  <a:cxn ang="0">
                    <a:pos x="T6" y="T7"/>
                  </a:cxn>
                  <a:cxn ang="0">
                    <a:pos x="T8" y="T9"/>
                  </a:cxn>
                </a:cxnLst>
                <a:rect l="0" t="0" r="r" b="b"/>
                <a:pathLst>
                  <a:path w="2483" h="242">
                    <a:moveTo>
                      <a:pt x="2483" y="143"/>
                    </a:moveTo>
                    <a:lnTo>
                      <a:pt x="0" y="0"/>
                    </a:lnTo>
                    <a:lnTo>
                      <a:pt x="0" y="94"/>
                    </a:lnTo>
                    <a:lnTo>
                      <a:pt x="2483" y="242"/>
                    </a:lnTo>
                    <a:lnTo>
                      <a:pt x="2483" y="143"/>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6" name="Freeform 73">
                <a:extLst>
                  <a:ext uri="{FF2B5EF4-FFF2-40B4-BE49-F238E27FC236}">
                    <a16:creationId xmlns:a16="http://schemas.microsoft.com/office/drawing/2014/main" id="{DFD58B6F-BB2F-4FEC-9F35-AA068B850C42}"/>
                  </a:ext>
                </a:extLst>
              </p:cNvPr>
              <p:cNvSpPr>
                <a:spLocks/>
              </p:cNvSpPr>
              <p:nvPr/>
            </p:nvSpPr>
            <p:spPr bwMode="auto">
              <a:xfrm>
                <a:off x="4595" y="2791"/>
                <a:ext cx="155" cy="23"/>
              </a:xfrm>
              <a:custGeom>
                <a:avLst/>
                <a:gdLst>
                  <a:gd name="T0" fmla="*/ 2483 w 2483"/>
                  <a:gd name="T1" fmla="*/ 190 h 277"/>
                  <a:gd name="T2" fmla="*/ 0 w 2483"/>
                  <a:gd name="T3" fmla="*/ 0 h 277"/>
                  <a:gd name="T4" fmla="*/ 0 w 2483"/>
                  <a:gd name="T5" fmla="*/ 74 h 277"/>
                  <a:gd name="T6" fmla="*/ 2483 w 2483"/>
                  <a:gd name="T7" fmla="*/ 277 h 277"/>
                  <a:gd name="T8" fmla="*/ 2483 w 2483"/>
                  <a:gd name="T9" fmla="*/ 190 h 277"/>
                </a:gdLst>
                <a:ahLst/>
                <a:cxnLst>
                  <a:cxn ang="0">
                    <a:pos x="T0" y="T1"/>
                  </a:cxn>
                  <a:cxn ang="0">
                    <a:pos x="T2" y="T3"/>
                  </a:cxn>
                  <a:cxn ang="0">
                    <a:pos x="T4" y="T5"/>
                  </a:cxn>
                  <a:cxn ang="0">
                    <a:pos x="T6" y="T7"/>
                  </a:cxn>
                  <a:cxn ang="0">
                    <a:pos x="T8" y="T9"/>
                  </a:cxn>
                </a:cxnLst>
                <a:rect l="0" t="0" r="r" b="b"/>
                <a:pathLst>
                  <a:path w="2483" h="277">
                    <a:moveTo>
                      <a:pt x="2483" y="190"/>
                    </a:moveTo>
                    <a:lnTo>
                      <a:pt x="0" y="0"/>
                    </a:lnTo>
                    <a:lnTo>
                      <a:pt x="0" y="74"/>
                    </a:lnTo>
                    <a:lnTo>
                      <a:pt x="2483" y="277"/>
                    </a:lnTo>
                    <a:lnTo>
                      <a:pt x="2483" y="190"/>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7" name="Freeform 74">
                <a:extLst>
                  <a:ext uri="{FF2B5EF4-FFF2-40B4-BE49-F238E27FC236}">
                    <a16:creationId xmlns:a16="http://schemas.microsoft.com/office/drawing/2014/main" id="{1B649F02-260A-4626-A49D-E2EB7F816172}"/>
                  </a:ext>
                </a:extLst>
              </p:cNvPr>
              <p:cNvSpPr>
                <a:spLocks/>
              </p:cNvSpPr>
              <p:nvPr/>
            </p:nvSpPr>
            <p:spPr bwMode="auto">
              <a:xfrm>
                <a:off x="4624" y="2850"/>
                <a:ext cx="93" cy="26"/>
              </a:xfrm>
              <a:custGeom>
                <a:avLst/>
                <a:gdLst>
                  <a:gd name="T0" fmla="*/ 1 w 1481"/>
                  <a:gd name="T1" fmla="*/ 107 h 313"/>
                  <a:gd name="T2" fmla="*/ 7 w 1481"/>
                  <a:gd name="T3" fmla="*/ 128 h 313"/>
                  <a:gd name="T4" fmla="*/ 17 w 1481"/>
                  <a:gd name="T5" fmla="*/ 148 h 313"/>
                  <a:gd name="T6" fmla="*/ 31 w 1481"/>
                  <a:gd name="T7" fmla="*/ 166 h 313"/>
                  <a:gd name="T8" fmla="*/ 48 w 1481"/>
                  <a:gd name="T9" fmla="*/ 181 h 313"/>
                  <a:gd name="T10" fmla="*/ 68 w 1481"/>
                  <a:gd name="T11" fmla="*/ 195 h 313"/>
                  <a:gd name="T12" fmla="*/ 90 w 1481"/>
                  <a:gd name="T13" fmla="*/ 204 h 313"/>
                  <a:gd name="T14" fmla="*/ 114 w 1481"/>
                  <a:gd name="T15" fmla="*/ 210 h 313"/>
                  <a:gd name="T16" fmla="*/ 1367 w 1481"/>
                  <a:gd name="T17" fmla="*/ 312 h 313"/>
                  <a:gd name="T18" fmla="*/ 1391 w 1481"/>
                  <a:gd name="T19" fmla="*/ 312 h 313"/>
                  <a:gd name="T20" fmla="*/ 1413 w 1481"/>
                  <a:gd name="T21" fmla="*/ 308 h 313"/>
                  <a:gd name="T22" fmla="*/ 1433 w 1481"/>
                  <a:gd name="T23" fmla="*/ 299 h 313"/>
                  <a:gd name="T24" fmla="*/ 1450 w 1481"/>
                  <a:gd name="T25" fmla="*/ 288 h 313"/>
                  <a:gd name="T26" fmla="*/ 1463 w 1481"/>
                  <a:gd name="T27" fmla="*/ 274 h 313"/>
                  <a:gd name="T28" fmla="*/ 1474 w 1481"/>
                  <a:gd name="T29" fmla="*/ 257 h 313"/>
                  <a:gd name="T30" fmla="*/ 1480 w 1481"/>
                  <a:gd name="T31" fmla="*/ 237 h 313"/>
                  <a:gd name="T32" fmla="*/ 1481 w 1481"/>
                  <a:gd name="T33" fmla="*/ 216 h 313"/>
                  <a:gd name="T34" fmla="*/ 1477 w 1481"/>
                  <a:gd name="T35" fmla="*/ 195 h 313"/>
                  <a:gd name="T36" fmla="*/ 1470 w 1481"/>
                  <a:gd name="T37" fmla="*/ 174 h 313"/>
                  <a:gd name="T38" fmla="*/ 1457 w 1481"/>
                  <a:gd name="T39" fmla="*/ 156 h 313"/>
                  <a:gd name="T40" fmla="*/ 1442 w 1481"/>
                  <a:gd name="T41" fmla="*/ 139 h 313"/>
                  <a:gd name="T42" fmla="*/ 1423 w 1481"/>
                  <a:gd name="T43" fmla="*/ 124 h 313"/>
                  <a:gd name="T44" fmla="*/ 1402 w 1481"/>
                  <a:gd name="T45" fmla="*/ 113 h 313"/>
                  <a:gd name="T46" fmla="*/ 1380 w 1481"/>
                  <a:gd name="T47" fmla="*/ 105 h 313"/>
                  <a:gd name="T48" fmla="*/ 1356 w 1481"/>
                  <a:gd name="T49" fmla="*/ 101 h 313"/>
                  <a:gd name="T50" fmla="*/ 101 w 1481"/>
                  <a:gd name="T51" fmla="*/ 0 h 313"/>
                  <a:gd name="T52" fmla="*/ 78 w 1481"/>
                  <a:gd name="T53" fmla="*/ 2 h 313"/>
                  <a:gd name="T54" fmla="*/ 58 w 1481"/>
                  <a:gd name="T55" fmla="*/ 9 h 313"/>
                  <a:gd name="T56" fmla="*/ 39 w 1481"/>
                  <a:gd name="T57" fmla="*/ 19 h 313"/>
                  <a:gd name="T58" fmla="*/ 23 w 1481"/>
                  <a:gd name="T59" fmla="*/ 32 h 313"/>
                  <a:gd name="T60" fmla="*/ 11 w 1481"/>
                  <a:gd name="T61" fmla="*/ 47 h 313"/>
                  <a:gd name="T62" fmla="*/ 4 w 1481"/>
                  <a:gd name="T63" fmla="*/ 65 h 313"/>
                  <a:gd name="T64" fmla="*/ 0 w 1481"/>
                  <a:gd name="T65" fmla="*/ 8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1" h="313">
                    <a:moveTo>
                      <a:pt x="0" y="97"/>
                    </a:moveTo>
                    <a:lnTo>
                      <a:pt x="1" y="107"/>
                    </a:lnTo>
                    <a:lnTo>
                      <a:pt x="4" y="118"/>
                    </a:lnTo>
                    <a:lnTo>
                      <a:pt x="7" y="128"/>
                    </a:lnTo>
                    <a:lnTo>
                      <a:pt x="12" y="139"/>
                    </a:lnTo>
                    <a:lnTo>
                      <a:pt x="17" y="148"/>
                    </a:lnTo>
                    <a:lnTo>
                      <a:pt x="23" y="157"/>
                    </a:lnTo>
                    <a:lnTo>
                      <a:pt x="31" y="166"/>
                    </a:lnTo>
                    <a:lnTo>
                      <a:pt x="39" y="173"/>
                    </a:lnTo>
                    <a:lnTo>
                      <a:pt x="48" y="181"/>
                    </a:lnTo>
                    <a:lnTo>
                      <a:pt x="58" y="189"/>
                    </a:lnTo>
                    <a:lnTo>
                      <a:pt x="68" y="195"/>
                    </a:lnTo>
                    <a:lnTo>
                      <a:pt x="78" y="200"/>
                    </a:lnTo>
                    <a:lnTo>
                      <a:pt x="90" y="204"/>
                    </a:lnTo>
                    <a:lnTo>
                      <a:pt x="101" y="207"/>
                    </a:lnTo>
                    <a:lnTo>
                      <a:pt x="114" y="210"/>
                    </a:lnTo>
                    <a:lnTo>
                      <a:pt x="126" y="211"/>
                    </a:lnTo>
                    <a:lnTo>
                      <a:pt x="1367" y="312"/>
                    </a:lnTo>
                    <a:lnTo>
                      <a:pt x="1380" y="313"/>
                    </a:lnTo>
                    <a:lnTo>
                      <a:pt x="1391" y="312"/>
                    </a:lnTo>
                    <a:lnTo>
                      <a:pt x="1402" y="311"/>
                    </a:lnTo>
                    <a:lnTo>
                      <a:pt x="1413" y="308"/>
                    </a:lnTo>
                    <a:lnTo>
                      <a:pt x="1423" y="304"/>
                    </a:lnTo>
                    <a:lnTo>
                      <a:pt x="1433" y="299"/>
                    </a:lnTo>
                    <a:lnTo>
                      <a:pt x="1442" y="294"/>
                    </a:lnTo>
                    <a:lnTo>
                      <a:pt x="1450" y="288"/>
                    </a:lnTo>
                    <a:lnTo>
                      <a:pt x="1457" y="281"/>
                    </a:lnTo>
                    <a:lnTo>
                      <a:pt x="1463" y="274"/>
                    </a:lnTo>
                    <a:lnTo>
                      <a:pt x="1470" y="266"/>
                    </a:lnTo>
                    <a:lnTo>
                      <a:pt x="1474" y="257"/>
                    </a:lnTo>
                    <a:lnTo>
                      <a:pt x="1477" y="248"/>
                    </a:lnTo>
                    <a:lnTo>
                      <a:pt x="1480" y="237"/>
                    </a:lnTo>
                    <a:lnTo>
                      <a:pt x="1481" y="227"/>
                    </a:lnTo>
                    <a:lnTo>
                      <a:pt x="1481" y="216"/>
                    </a:lnTo>
                    <a:lnTo>
                      <a:pt x="1480" y="206"/>
                    </a:lnTo>
                    <a:lnTo>
                      <a:pt x="1477" y="195"/>
                    </a:lnTo>
                    <a:lnTo>
                      <a:pt x="1474" y="184"/>
                    </a:lnTo>
                    <a:lnTo>
                      <a:pt x="1470" y="174"/>
                    </a:lnTo>
                    <a:lnTo>
                      <a:pt x="1463" y="165"/>
                    </a:lnTo>
                    <a:lnTo>
                      <a:pt x="1457" y="156"/>
                    </a:lnTo>
                    <a:lnTo>
                      <a:pt x="1450" y="147"/>
                    </a:lnTo>
                    <a:lnTo>
                      <a:pt x="1442" y="139"/>
                    </a:lnTo>
                    <a:lnTo>
                      <a:pt x="1432" y="132"/>
                    </a:lnTo>
                    <a:lnTo>
                      <a:pt x="1423" y="124"/>
                    </a:lnTo>
                    <a:lnTo>
                      <a:pt x="1413" y="118"/>
                    </a:lnTo>
                    <a:lnTo>
                      <a:pt x="1402" y="113"/>
                    </a:lnTo>
                    <a:lnTo>
                      <a:pt x="1391" y="109"/>
                    </a:lnTo>
                    <a:lnTo>
                      <a:pt x="1380" y="105"/>
                    </a:lnTo>
                    <a:lnTo>
                      <a:pt x="1367" y="103"/>
                    </a:lnTo>
                    <a:lnTo>
                      <a:pt x="1356" y="101"/>
                    </a:lnTo>
                    <a:lnTo>
                      <a:pt x="114" y="1"/>
                    </a:lnTo>
                    <a:lnTo>
                      <a:pt x="101" y="0"/>
                    </a:lnTo>
                    <a:lnTo>
                      <a:pt x="90" y="1"/>
                    </a:lnTo>
                    <a:lnTo>
                      <a:pt x="78" y="2"/>
                    </a:lnTo>
                    <a:lnTo>
                      <a:pt x="68" y="5"/>
                    </a:lnTo>
                    <a:lnTo>
                      <a:pt x="58" y="9"/>
                    </a:lnTo>
                    <a:lnTo>
                      <a:pt x="47" y="14"/>
                    </a:lnTo>
                    <a:lnTo>
                      <a:pt x="39" y="19"/>
                    </a:lnTo>
                    <a:lnTo>
                      <a:pt x="31" y="25"/>
                    </a:lnTo>
                    <a:lnTo>
                      <a:pt x="23" y="32"/>
                    </a:lnTo>
                    <a:lnTo>
                      <a:pt x="17" y="39"/>
                    </a:lnTo>
                    <a:lnTo>
                      <a:pt x="11" y="47"/>
                    </a:lnTo>
                    <a:lnTo>
                      <a:pt x="7" y="56"/>
                    </a:lnTo>
                    <a:lnTo>
                      <a:pt x="4" y="65"/>
                    </a:lnTo>
                    <a:lnTo>
                      <a:pt x="1" y="76"/>
                    </a:lnTo>
                    <a:lnTo>
                      <a:pt x="0" y="86"/>
                    </a:lnTo>
                    <a:lnTo>
                      <a:pt x="0" y="97"/>
                    </a:lnTo>
                    <a:close/>
                  </a:path>
                </a:pathLst>
              </a:custGeom>
              <a:solidFill>
                <a:srgbClr val="0073B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8" name="Freeform 75">
                <a:extLst>
                  <a:ext uri="{FF2B5EF4-FFF2-40B4-BE49-F238E27FC236}">
                    <a16:creationId xmlns:a16="http://schemas.microsoft.com/office/drawing/2014/main" id="{7F09D3FE-A290-4ECE-983B-BF3C33FD9873}"/>
                  </a:ext>
                </a:extLst>
              </p:cNvPr>
              <p:cNvSpPr>
                <a:spLocks/>
              </p:cNvSpPr>
              <p:nvPr/>
            </p:nvSpPr>
            <p:spPr bwMode="auto">
              <a:xfrm>
                <a:off x="4649" y="2942"/>
                <a:ext cx="41" cy="54"/>
              </a:xfrm>
              <a:custGeom>
                <a:avLst/>
                <a:gdLst>
                  <a:gd name="T0" fmla="*/ 2 w 658"/>
                  <a:gd name="T1" fmla="*/ 356 h 646"/>
                  <a:gd name="T2" fmla="*/ 10 w 658"/>
                  <a:gd name="T3" fmla="*/ 404 h 646"/>
                  <a:gd name="T4" fmla="*/ 26 w 658"/>
                  <a:gd name="T5" fmla="*/ 449 h 646"/>
                  <a:gd name="T6" fmla="*/ 48 w 658"/>
                  <a:gd name="T7" fmla="*/ 491 h 646"/>
                  <a:gd name="T8" fmla="*/ 75 w 658"/>
                  <a:gd name="T9" fmla="*/ 529 h 646"/>
                  <a:gd name="T10" fmla="*/ 108 w 658"/>
                  <a:gd name="T11" fmla="*/ 563 h 646"/>
                  <a:gd name="T12" fmla="*/ 145 w 658"/>
                  <a:gd name="T13" fmla="*/ 591 h 646"/>
                  <a:gd name="T14" fmla="*/ 187 w 658"/>
                  <a:gd name="T15" fmla="*/ 615 h 646"/>
                  <a:gd name="T16" fmla="*/ 231 w 658"/>
                  <a:gd name="T17" fmla="*/ 632 h 646"/>
                  <a:gd name="T18" fmla="*/ 279 w 658"/>
                  <a:gd name="T19" fmla="*/ 643 h 646"/>
                  <a:gd name="T20" fmla="*/ 329 w 658"/>
                  <a:gd name="T21" fmla="*/ 646 h 646"/>
                  <a:gd name="T22" fmla="*/ 379 w 658"/>
                  <a:gd name="T23" fmla="*/ 643 h 646"/>
                  <a:gd name="T24" fmla="*/ 427 w 658"/>
                  <a:gd name="T25" fmla="*/ 632 h 646"/>
                  <a:gd name="T26" fmla="*/ 471 w 658"/>
                  <a:gd name="T27" fmla="*/ 615 h 646"/>
                  <a:gd name="T28" fmla="*/ 513 w 658"/>
                  <a:gd name="T29" fmla="*/ 591 h 646"/>
                  <a:gd name="T30" fmla="*/ 550 w 658"/>
                  <a:gd name="T31" fmla="*/ 563 h 646"/>
                  <a:gd name="T32" fmla="*/ 583 w 658"/>
                  <a:gd name="T33" fmla="*/ 529 h 646"/>
                  <a:gd name="T34" fmla="*/ 610 w 658"/>
                  <a:gd name="T35" fmla="*/ 491 h 646"/>
                  <a:gd name="T36" fmla="*/ 632 w 658"/>
                  <a:gd name="T37" fmla="*/ 449 h 646"/>
                  <a:gd name="T38" fmla="*/ 648 w 658"/>
                  <a:gd name="T39" fmla="*/ 404 h 646"/>
                  <a:gd name="T40" fmla="*/ 657 w 658"/>
                  <a:gd name="T41" fmla="*/ 356 h 646"/>
                  <a:gd name="T42" fmla="*/ 658 w 658"/>
                  <a:gd name="T43" fmla="*/ 306 h 646"/>
                  <a:gd name="T44" fmla="*/ 652 w 658"/>
                  <a:gd name="T45" fmla="*/ 259 h 646"/>
                  <a:gd name="T46" fmla="*/ 638 w 658"/>
                  <a:gd name="T47" fmla="*/ 212 h 646"/>
                  <a:gd name="T48" fmla="*/ 619 w 658"/>
                  <a:gd name="T49" fmla="*/ 169 h 646"/>
                  <a:gd name="T50" fmla="*/ 593 w 658"/>
                  <a:gd name="T51" fmla="*/ 129 h 646"/>
                  <a:gd name="T52" fmla="*/ 562 w 658"/>
                  <a:gd name="T53" fmla="*/ 95 h 646"/>
                  <a:gd name="T54" fmla="*/ 526 w 658"/>
                  <a:gd name="T55" fmla="*/ 64 h 646"/>
                  <a:gd name="T56" fmla="*/ 486 w 658"/>
                  <a:gd name="T57" fmla="*/ 39 h 646"/>
                  <a:gd name="T58" fmla="*/ 442 w 658"/>
                  <a:gd name="T59" fmla="*/ 19 h 646"/>
                  <a:gd name="T60" fmla="*/ 396 w 658"/>
                  <a:gd name="T61" fmla="*/ 6 h 646"/>
                  <a:gd name="T62" fmla="*/ 346 w 658"/>
                  <a:gd name="T63" fmla="*/ 0 h 646"/>
                  <a:gd name="T64" fmla="*/ 295 w 658"/>
                  <a:gd name="T65" fmla="*/ 1 h 646"/>
                  <a:gd name="T66" fmla="*/ 247 w 658"/>
                  <a:gd name="T67" fmla="*/ 10 h 646"/>
                  <a:gd name="T68" fmla="*/ 201 w 658"/>
                  <a:gd name="T69" fmla="*/ 26 h 646"/>
                  <a:gd name="T70" fmla="*/ 159 w 658"/>
                  <a:gd name="T71" fmla="*/ 47 h 646"/>
                  <a:gd name="T72" fmla="*/ 119 w 658"/>
                  <a:gd name="T73" fmla="*/ 73 h 646"/>
                  <a:gd name="T74" fmla="*/ 85 w 658"/>
                  <a:gd name="T75" fmla="*/ 106 h 646"/>
                  <a:gd name="T76" fmla="*/ 56 w 658"/>
                  <a:gd name="T77" fmla="*/ 143 h 646"/>
                  <a:gd name="T78" fmla="*/ 32 w 658"/>
                  <a:gd name="T79" fmla="*/ 183 h 646"/>
                  <a:gd name="T80" fmla="*/ 15 w 658"/>
                  <a:gd name="T81" fmla="*/ 227 h 646"/>
                  <a:gd name="T82" fmla="*/ 4 w 658"/>
                  <a:gd name="T83" fmla="*/ 274 h 646"/>
                  <a:gd name="T84" fmla="*/ 0 w 658"/>
                  <a:gd name="T85" fmla="*/ 3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8" h="646">
                    <a:moveTo>
                      <a:pt x="0" y="324"/>
                    </a:moveTo>
                    <a:lnTo>
                      <a:pt x="0" y="340"/>
                    </a:lnTo>
                    <a:lnTo>
                      <a:pt x="2" y="356"/>
                    </a:lnTo>
                    <a:lnTo>
                      <a:pt x="4" y="373"/>
                    </a:lnTo>
                    <a:lnTo>
                      <a:pt x="6" y="389"/>
                    </a:lnTo>
                    <a:lnTo>
                      <a:pt x="10" y="404"/>
                    </a:lnTo>
                    <a:lnTo>
                      <a:pt x="15" y="419"/>
                    </a:lnTo>
                    <a:lnTo>
                      <a:pt x="20" y="435"/>
                    </a:lnTo>
                    <a:lnTo>
                      <a:pt x="26" y="449"/>
                    </a:lnTo>
                    <a:lnTo>
                      <a:pt x="32" y="463"/>
                    </a:lnTo>
                    <a:lnTo>
                      <a:pt x="39" y="477"/>
                    </a:lnTo>
                    <a:lnTo>
                      <a:pt x="48" y="491"/>
                    </a:lnTo>
                    <a:lnTo>
                      <a:pt x="56" y="504"/>
                    </a:lnTo>
                    <a:lnTo>
                      <a:pt x="65" y="517"/>
                    </a:lnTo>
                    <a:lnTo>
                      <a:pt x="75" y="529"/>
                    </a:lnTo>
                    <a:lnTo>
                      <a:pt x="85" y="540"/>
                    </a:lnTo>
                    <a:lnTo>
                      <a:pt x="96" y="552"/>
                    </a:lnTo>
                    <a:lnTo>
                      <a:pt x="108" y="563"/>
                    </a:lnTo>
                    <a:lnTo>
                      <a:pt x="119" y="573"/>
                    </a:lnTo>
                    <a:lnTo>
                      <a:pt x="133" y="582"/>
                    </a:lnTo>
                    <a:lnTo>
                      <a:pt x="145" y="591"/>
                    </a:lnTo>
                    <a:lnTo>
                      <a:pt x="159" y="599"/>
                    </a:lnTo>
                    <a:lnTo>
                      <a:pt x="172" y="608"/>
                    </a:lnTo>
                    <a:lnTo>
                      <a:pt x="187" y="615"/>
                    </a:lnTo>
                    <a:lnTo>
                      <a:pt x="201" y="621"/>
                    </a:lnTo>
                    <a:lnTo>
                      <a:pt x="216" y="627"/>
                    </a:lnTo>
                    <a:lnTo>
                      <a:pt x="231" y="632"/>
                    </a:lnTo>
                    <a:lnTo>
                      <a:pt x="247" y="636"/>
                    </a:lnTo>
                    <a:lnTo>
                      <a:pt x="263" y="640"/>
                    </a:lnTo>
                    <a:lnTo>
                      <a:pt x="279" y="643"/>
                    </a:lnTo>
                    <a:lnTo>
                      <a:pt x="295" y="645"/>
                    </a:lnTo>
                    <a:lnTo>
                      <a:pt x="312" y="646"/>
                    </a:lnTo>
                    <a:lnTo>
                      <a:pt x="329" y="646"/>
                    </a:lnTo>
                    <a:lnTo>
                      <a:pt x="346" y="646"/>
                    </a:lnTo>
                    <a:lnTo>
                      <a:pt x="363" y="645"/>
                    </a:lnTo>
                    <a:lnTo>
                      <a:pt x="379" y="643"/>
                    </a:lnTo>
                    <a:lnTo>
                      <a:pt x="396" y="640"/>
                    </a:lnTo>
                    <a:lnTo>
                      <a:pt x="411" y="636"/>
                    </a:lnTo>
                    <a:lnTo>
                      <a:pt x="427" y="632"/>
                    </a:lnTo>
                    <a:lnTo>
                      <a:pt x="442" y="627"/>
                    </a:lnTo>
                    <a:lnTo>
                      <a:pt x="457" y="621"/>
                    </a:lnTo>
                    <a:lnTo>
                      <a:pt x="471" y="615"/>
                    </a:lnTo>
                    <a:lnTo>
                      <a:pt x="486" y="608"/>
                    </a:lnTo>
                    <a:lnTo>
                      <a:pt x="499" y="599"/>
                    </a:lnTo>
                    <a:lnTo>
                      <a:pt x="513" y="591"/>
                    </a:lnTo>
                    <a:lnTo>
                      <a:pt x="526" y="582"/>
                    </a:lnTo>
                    <a:lnTo>
                      <a:pt x="539" y="573"/>
                    </a:lnTo>
                    <a:lnTo>
                      <a:pt x="550" y="563"/>
                    </a:lnTo>
                    <a:lnTo>
                      <a:pt x="562" y="552"/>
                    </a:lnTo>
                    <a:lnTo>
                      <a:pt x="573" y="540"/>
                    </a:lnTo>
                    <a:lnTo>
                      <a:pt x="583" y="529"/>
                    </a:lnTo>
                    <a:lnTo>
                      <a:pt x="593" y="517"/>
                    </a:lnTo>
                    <a:lnTo>
                      <a:pt x="602" y="504"/>
                    </a:lnTo>
                    <a:lnTo>
                      <a:pt x="610" y="491"/>
                    </a:lnTo>
                    <a:lnTo>
                      <a:pt x="619" y="477"/>
                    </a:lnTo>
                    <a:lnTo>
                      <a:pt x="626" y="463"/>
                    </a:lnTo>
                    <a:lnTo>
                      <a:pt x="632" y="449"/>
                    </a:lnTo>
                    <a:lnTo>
                      <a:pt x="638" y="435"/>
                    </a:lnTo>
                    <a:lnTo>
                      <a:pt x="643" y="419"/>
                    </a:lnTo>
                    <a:lnTo>
                      <a:pt x="648" y="404"/>
                    </a:lnTo>
                    <a:lnTo>
                      <a:pt x="652" y="389"/>
                    </a:lnTo>
                    <a:lnTo>
                      <a:pt x="655" y="373"/>
                    </a:lnTo>
                    <a:lnTo>
                      <a:pt x="657" y="356"/>
                    </a:lnTo>
                    <a:lnTo>
                      <a:pt x="658" y="340"/>
                    </a:lnTo>
                    <a:lnTo>
                      <a:pt x="658" y="324"/>
                    </a:lnTo>
                    <a:lnTo>
                      <a:pt x="658" y="306"/>
                    </a:lnTo>
                    <a:lnTo>
                      <a:pt x="657" y="290"/>
                    </a:lnTo>
                    <a:lnTo>
                      <a:pt x="655" y="274"/>
                    </a:lnTo>
                    <a:lnTo>
                      <a:pt x="652" y="259"/>
                    </a:lnTo>
                    <a:lnTo>
                      <a:pt x="648" y="242"/>
                    </a:lnTo>
                    <a:lnTo>
                      <a:pt x="643" y="227"/>
                    </a:lnTo>
                    <a:lnTo>
                      <a:pt x="638" y="212"/>
                    </a:lnTo>
                    <a:lnTo>
                      <a:pt x="632" y="198"/>
                    </a:lnTo>
                    <a:lnTo>
                      <a:pt x="626" y="183"/>
                    </a:lnTo>
                    <a:lnTo>
                      <a:pt x="619" y="169"/>
                    </a:lnTo>
                    <a:lnTo>
                      <a:pt x="610" y="156"/>
                    </a:lnTo>
                    <a:lnTo>
                      <a:pt x="602" y="143"/>
                    </a:lnTo>
                    <a:lnTo>
                      <a:pt x="593" y="129"/>
                    </a:lnTo>
                    <a:lnTo>
                      <a:pt x="583" y="117"/>
                    </a:lnTo>
                    <a:lnTo>
                      <a:pt x="573" y="106"/>
                    </a:lnTo>
                    <a:lnTo>
                      <a:pt x="562" y="95"/>
                    </a:lnTo>
                    <a:lnTo>
                      <a:pt x="550" y="84"/>
                    </a:lnTo>
                    <a:lnTo>
                      <a:pt x="539" y="73"/>
                    </a:lnTo>
                    <a:lnTo>
                      <a:pt x="526" y="64"/>
                    </a:lnTo>
                    <a:lnTo>
                      <a:pt x="513" y="55"/>
                    </a:lnTo>
                    <a:lnTo>
                      <a:pt x="499" y="47"/>
                    </a:lnTo>
                    <a:lnTo>
                      <a:pt x="486" y="39"/>
                    </a:lnTo>
                    <a:lnTo>
                      <a:pt x="471" y="32"/>
                    </a:lnTo>
                    <a:lnTo>
                      <a:pt x="457" y="26"/>
                    </a:lnTo>
                    <a:lnTo>
                      <a:pt x="442" y="19"/>
                    </a:lnTo>
                    <a:lnTo>
                      <a:pt x="427" y="14"/>
                    </a:lnTo>
                    <a:lnTo>
                      <a:pt x="411" y="10"/>
                    </a:lnTo>
                    <a:lnTo>
                      <a:pt x="396" y="6"/>
                    </a:lnTo>
                    <a:lnTo>
                      <a:pt x="379" y="3"/>
                    </a:lnTo>
                    <a:lnTo>
                      <a:pt x="363" y="1"/>
                    </a:lnTo>
                    <a:lnTo>
                      <a:pt x="346" y="0"/>
                    </a:lnTo>
                    <a:lnTo>
                      <a:pt x="329" y="0"/>
                    </a:lnTo>
                    <a:lnTo>
                      <a:pt x="312" y="0"/>
                    </a:lnTo>
                    <a:lnTo>
                      <a:pt x="295" y="1"/>
                    </a:lnTo>
                    <a:lnTo>
                      <a:pt x="279" y="3"/>
                    </a:lnTo>
                    <a:lnTo>
                      <a:pt x="263" y="6"/>
                    </a:lnTo>
                    <a:lnTo>
                      <a:pt x="247" y="10"/>
                    </a:lnTo>
                    <a:lnTo>
                      <a:pt x="231" y="14"/>
                    </a:lnTo>
                    <a:lnTo>
                      <a:pt x="216" y="19"/>
                    </a:lnTo>
                    <a:lnTo>
                      <a:pt x="201" y="26"/>
                    </a:lnTo>
                    <a:lnTo>
                      <a:pt x="187" y="32"/>
                    </a:lnTo>
                    <a:lnTo>
                      <a:pt x="172" y="39"/>
                    </a:lnTo>
                    <a:lnTo>
                      <a:pt x="159" y="47"/>
                    </a:lnTo>
                    <a:lnTo>
                      <a:pt x="145" y="55"/>
                    </a:lnTo>
                    <a:lnTo>
                      <a:pt x="133" y="64"/>
                    </a:lnTo>
                    <a:lnTo>
                      <a:pt x="119" y="73"/>
                    </a:lnTo>
                    <a:lnTo>
                      <a:pt x="108" y="84"/>
                    </a:lnTo>
                    <a:lnTo>
                      <a:pt x="96" y="95"/>
                    </a:lnTo>
                    <a:lnTo>
                      <a:pt x="85" y="106"/>
                    </a:lnTo>
                    <a:lnTo>
                      <a:pt x="75" y="117"/>
                    </a:lnTo>
                    <a:lnTo>
                      <a:pt x="65" y="129"/>
                    </a:lnTo>
                    <a:lnTo>
                      <a:pt x="56" y="143"/>
                    </a:lnTo>
                    <a:lnTo>
                      <a:pt x="48" y="156"/>
                    </a:lnTo>
                    <a:lnTo>
                      <a:pt x="39" y="169"/>
                    </a:lnTo>
                    <a:lnTo>
                      <a:pt x="32" y="183"/>
                    </a:lnTo>
                    <a:lnTo>
                      <a:pt x="26" y="198"/>
                    </a:lnTo>
                    <a:lnTo>
                      <a:pt x="20" y="212"/>
                    </a:lnTo>
                    <a:lnTo>
                      <a:pt x="15" y="227"/>
                    </a:lnTo>
                    <a:lnTo>
                      <a:pt x="10" y="242"/>
                    </a:lnTo>
                    <a:lnTo>
                      <a:pt x="6" y="259"/>
                    </a:lnTo>
                    <a:lnTo>
                      <a:pt x="4" y="274"/>
                    </a:lnTo>
                    <a:lnTo>
                      <a:pt x="2" y="290"/>
                    </a:lnTo>
                    <a:lnTo>
                      <a:pt x="0" y="306"/>
                    </a:lnTo>
                    <a:lnTo>
                      <a:pt x="0" y="3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39" name="Freeform 76">
                <a:extLst>
                  <a:ext uri="{FF2B5EF4-FFF2-40B4-BE49-F238E27FC236}">
                    <a16:creationId xmlns:a16="http://schemas.microsoft.com/office/drawing/2014/main" id="{003C2787-4773-4B33-9566-2F729864922D}"/>
                  </a:ext>
                </a:extLst>
              </p:cNvPr>
              <p:cNvSpPr>
                <a:spLocks/>
              </p:cNvSpPr>
              <p:nvPr/>
            </p:nvSpPr>
            <p:spPr bwMode="auto">
              <a:xfrm>
                <a:off x="4645" y="2939"/>
                <a:ext cx="41" cy="54"/>
              </a:xfrm>
              <a:custGeom>
                <a:avLst/>
                <a:gdLst>
                  <a:gd name="T0" fmla="*/ 2 w 659"/>
                  <a:gd name="T1" fmla="*/ 356 h 646"/>
                  <a:gd name="T2" fmla="*/ 10 w 659"/>
                  <a:gd name="T3" fmla="*/ 403 h 646"/>
                  <a:gd name="T4" fmla="*/ 26 w 659"/>
                  <a:gd name="T5" fmla="*/ 448 h 646"/>
                  <a:gd name="T6" fmla="*/ 48 w 659"/>
                  <a:gd name="T7" fmla="*/ 490 h 646"/>
                  <a:gd name="T8" fmla="*/ 76 w 659"/>
                  <a:gd name="T9" fmla="*/ 529 h 646"/>
                  <a:gd name="T10" fmla="*/ 108 w 659"/>
                  <a:gd name="T11" fmla="*/ 562 h 646"/>
                  <a:gd name="T12" fmla="*/ 145 w 659"/>
                  <a:gd name="T13" fmla="*/ 591 h 646"/>
                  <a:gd name="T14" fmla="*/ 186 w 659"/>
                  <a:gd name="T15" fmla="*/ 614 h 646"/>
                  <a:gd name="T16" fmla="*/ 232 w 659"/>
                  <a:gd name="T17" fmla="*/ 631 h 646"/>
                  <a:gd name="T18" fmla="*/ 280 w 659"/>
                  <a:gd name="T19" fmla="*/ 643 h 646"/>
                  <a:gd name="T20" fmla="*/ 329 w 659"/>
                  <a:gd name="T21" fmla="*/ 646 h 646"/>
                  <a:gd name="T22" fmla="*/ 379 w 659"/>
                  <a:gd name="T23" fmla="*/ 643 h 646"/>
                  <a:gd name="T24" fmla="*/ 428 w 659"/>
                  <a:gd name="T25" fmla="*/ 631 h 646"/>
                  <a:gd name="T26" fmla="*/ 472 w 659"/>
                  <a:gd name="T27" fmla="*/ 614 h 646"/>
                  <a:gd name="T28" fmla="*/ 514 w 659"/>
                  <a:gd name="T29" fmla="*/ 591 h 646"/>
                  <a:gd name="T30" fmla="*/ 551 w 659"/>
                  <a:gd name="T31" fmla="*/ 562 h 646"/>
                  <a:gd name="T32" fmla="*/ 583 w 659"/>
                  <a:gd name="T33" fmla="*/ 529 h 646"/>
                  <a:gd name="T34" fmla="*/ 611 w 659"/>
                  <a:gd name="T35" fmla="*/ 490 h 646"/>
                  <a:gd name="T36" fmla="*/ 633 w 659"/>
                  <a:gd name="T37" fmla="*/ 448 h 646"/>
                  <a:gd name="T38" fmla="*/ 648 w 659"/>
                  <a:gd name="T39" fmla="*/ 403 h 646"/>
                  <a:gd name="T40" fmla="*/ 657 w 659"/>
                  <a:gd name="T41" fmla="*/ 356 h 646"/>
                  <a:gd name="T42" fmla="*/ 658 w 659"/>
                  <a:gd name="T43" fmla="*/ 306 h 646"/>
                  <a:gd name="T44" fmla="*/ 652 w 659"/>
                  <a:gd name="T45" fmla="*/ 258 h 646"/>
                  <a:gd name="T46" fmla="*/ 638 w 659"/>
                  <a:gd name="T47" fmla="*/ 211 h 646"/>
                  <a:gd name="T48" fmla="*/ 618 w 659"/>
                  <a:gd name="T49" fmla="*/ 168 h 646"/>
                  <a:gd name="T50" fmla="*/ 594 w 659"/>
                  <a:gd name="T51" fmla="*/ 130 h 646"/>
                  <a:gd name="T52" fmla="*/ 562 w 659"/>
                  <a:gd name="T53" fmla="*/ 94 h 646"/>
                  <a:gd name="T54" fmla="*/ 526 w 659"/>
                  <a:gd name="T55" fmla="*/ 64 h 646"/>
                  <a:gd name="T56" fmla="*/ 486 w 659"/>
                  <a:gd name="T57" fmla="*/ 38 h 646"/>
                  <a:gd name="T58" fmla="*/ 442 w 659"/>
                  <a:gd name="T59" fmla="*/ 19 h 646"/>
                  <a:gd name="T60" fmla="*/ 396 w 659"/>
                  <a:gd name="T61" fmla="*/ 6 h 646"/>
                  <a:gd name="T62" fmla="*/ 346 w 659"/>
                  <a:gd name="T63" fmla="*/ 0 h 646"/>
                  <a:gd name="T64" fmla="*/ 296 w 659"/>
                  <a:gd name="T65" fmla="*/ 2 h 646"/>
                  <a:gd name="T66" fmla="*/ 247 w 659"/>
                  <a:gd name="T67" fmla="*/ 10 h 646"/>
                  <a:gd name="T68" fmla="*/ 201 w 659"/>
                  <a:gd name="T69" fmla="*/ 25 h 646"/>
                  <a:gd name="T70" fmla="*/ 158 w 659"/>
                  <a:gd name="T71" fmla="*/ 46 h 646"/>
                  <a:gd name="T72" fmla="*/ 120 w 659"/>
                  <a:gd name="T73" fmla="*/ 74 h 646"/>
                  <a:gd name="T74" fmla="*/ 86 w 659"/>
                  <a:gd name="T75" fmla="*/ 105 h 646"/>
                  <a:gd name="T76" fmla="*/ 57 w 659"/>
                  <a:gd name="T77" fmla="*/ 142 h 646"/>
                  <a:gd name="T78" fmla="*/ 33 w 659"/>
                  <a:gd name="T79" fmla="*/ 183 h 646"/>
                  <a:gd name="T80" fmla="*/ 15 w 659"/>
                  <a:gd name="T81" fmla="*/ 226 h 646"/>
                  <a:gd name="T82" fmla="*/ 4 w 659"/>
                  <a:gd name="T83" fmla="*/ 273 h 646"/>
                  <a:gd name="T84" fmla="*/ 0 w 659"/>
                  <a:gd name="T85" fmla="*/ 322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9" h="646">
                    <a:moveTo>
                      <a:pt x="0" y="322"/>
                    </a:moveTo>
                    <a:lnTo>
                      <a:pt x="1" y="339"/>
                    </a:lnTo>
                    <a:lnTo>
                      <a:pt x="2" y="356"/>
                    </a:lnTo>
                    <a:lnTo>
                      <a:pt x="4" y="372"/>
                    </a:lnTo>
                    <a:lnTo>
                      <a:pt x="7" y="388"/>
                    </a:lnTo>
                    <a:lnTo>
                      <a:pt x="10" y="403"/>
                    </a:lnTo>
                    <a:lnTo>
                      <a:pt x="15" y="419"/>
                    </a:lnTo>
                    <a:lnTo>
                      <a:pt x="20" y="434"/>
                    </a:lnTo>
                    <a:lnTo>
                      <a:pt x="26" y="448"/>
                    </a:lnTo>
                    <a:lnTo>
                      <a:pt x="33" y="462"/>
                    </a:lnTo>
                    <a:lnTo>
                      <a:pt x="40" y="477"/>
                    </a:lnTo>
                    <a:lnTo>
                      <a:pt x="48" y="490"/>
                    </a:lnTo>
                    <a:lnTo>
                      <a:pt x="57" y="503"/>
                    </a:lnTo>
                    <a:lnTo>
                      <a:pt x="65" y="516"/>
                    </a:lnTo>
                    <a:lnTo>
                      <a:pt x="76" y="529"/>
                    </a:lnTo>
                    <a:lnTo>
                      <a:pt x="86" y="540"/>
                    </a:lnTo>
                    <a:lnTo>
                      <a:pt x="96" y="551"/>
                    </a:lnTo>
                    <a:lnTo>
                      <a:pt x="108" y="562"/>
                    </a:lnTo>
                    <a:lnTo>
                      <a:pt x="120" y="572"/>
                    </a:lnTo>
                    <a:lnTo>
                      <a:pt x="132" y="582"/>
                    </a:lnTo>
                    <a:lnTo>
                      <a:pt x="145" y="591"/>
                    </a:lnTo>
                    <a:lnTo>
                      <a:pt x="158" y="599"/>
                    </a:lnTo>
                    <a:lnTo>
                      <a:pt x="173" y="607"/>
                    </a:lnTo>
                    <a:lnTo>
                      <a:pt x="186" y="614"/>
                    </a:lnTo>
                    <a:lnTo>
                      <a:pt x="201" y="620"/>
                    </a:lnTo>
                    <a:lnTo>
                      <a:pt x="216" y="626"/>
                    </a:lnTo>
                    <a:lnTo>
                      <a:pt x="232" y="631"/>
                    </a:lnTo>
                    <a:lnTo>
                      <a:pt x="247" y="635"/>
                    </a:lnTo>
                    <a:lnTo>
                      <a:pt x="263" y="640"/>
                    </a:lnTo>
                    <a:lnTo>
                      <a:pt x="280" y="643"/>
                    </a:lnTo>
                    <a:lnTo>
                      <a:pt x="296" y="645"/>
                    </a:lnTo>
                    <a:lnTo>
                      <a:pt x="313" y="646"/>
                    </a:lnTo>
                    <a:lnTo>
                      <a:pt x="329" y="646"/>
                    </a:lnTo>
                    <a:lnTo>
                      <a:pt x="346" y="646"/>
                    </a:lnTo>
                    <a:lnTo>
                      <a:pt x="364" y="645"/>
                    </a:lnTo>
                    <a:lnTo>
                      <a:pt x="379" y="643"/>
                    </a:lnTo>
                    <a:lnTo>
                      <a:pt x="396" y="640"/>
                    </a:lnTo>
                    <a:lnTo>
                      <a:pt x="411" y="635"/>
                    </a:lnTo>
                    <a:lnTo>
                      <a:pt x="428" y="631"/>
                    </a:lnTo>
                    <a:lnTo>
                      <a:pt x="442" y="626"/>
                    </a:lnTo>
                    <a:lnTo>
                      <a:pt x="458" y="620"/>
                    </a:lnTo>
                    <a:lnTo>
                      <a:pt x="472" y="614"/>
                    </a:lnTo>
                    <a:lnTo>
                      <a:pt x="486" y="607"/>
                    </a:lnTo>
                    <a:lnTo>
                      <a:pt x="500" y="599"/>
                    </a:lnTo>
                    <a:lnTo>
                      <a:pt x="514" y="591"/>
                    </a:lnTo>
                    <a:lnTo>
                      <a:pt x="526" y="582"/>
                    </a:lnTo>
                    <a:lnTo>
                      <a:pt x="539" y="572"/>
                    </a:lnTo>
                    <a:lnTo>
                      <a:pt x="551" y="562"/>
                    </a:lnTo>
                    <a:lnTo>
                      <a:pt x="562" y="551"/>
                    </a:lnTo>
                    <a:lnTo>
                      <a:pt x="573" y="540"/>
                    </a:lnTo>
                    <a:lnTo>
                      <a:pt x="583" y="529"/>
                    </a:lnTo>
                    <a:lnTo>
                      <a:pt x="594" y="516"/>
                    </a:lnTo>
                    <a:lnTo>
                      <a:pt x="602" y="503"/>
                    </a:lnTo>
                    <a:lnTo>
                      <a:pt x="611" y="490"/>
                    </a:lnTo>
                    <a:lnTo>
                      <a:pt x="618" y="477"/>
                    </a:lnTo>
                    <a:lnTo>
                      <a:pt x="626" y="462"/>
                    </a:lnTo>
                    <a:lnTo>
                      <a:pt x="633" y="448"/>
                    </a:lnTo>
                    <a:lnTo>
                      <a:pt x="638" y="434"/>
                    </a:lnTo>
                    <a:lnTo>
                      <a:pt x="643" y="419"/>
                    </a:lnTo>
                    <a:lnTo>
                      <a:pt x="648" y="403"/>
                    </a:lnTo>
                    <a:lnTo>
                      <a:pt x="652" y="388"/>
                    </a:lnTo>
                    <a:lnTo>
                      <a:pt x="655" y="372"/>
                    </a:lnTo>
                    <a:lnTo>
                      <a:pt x="657" y="356"/>
                    </a:lnTo>
                    <a:lnTo>
                      <a:pt x="658" y="339"/>
                    </a:lnTo>
                    <a:lnTo>
                      <a:pt x="659" y="322"/>
                    </a:lnTo>
                    <a:lnTo>
                      <a:pt x="658" y="306"/>
                    </a:lnTo>
                    <a:lnTo>
                      <a:pt x="657" y="290"/>
                    </a:lnTo>
                    <a:lnTo>
                      <a:pt x="655" y="273"/>
                    </a:lnTo>
                    <a:lnTo>
                      <a:pt x="652" y="258"/>
                    </a:lnTo>
                    <a:lnTo>
                      <a:pt x="648" y="242"/>
                    </a:lnTo>
                    <a:lnTo>
                      <a:pt x="643" y="226"/>
                    </a:lnTo>
                    <a:lnTo>
                      <a:pt x="638" y="211"/>
                    </a:lnTo>
                    <a:lnTo>
                      <a:pt x="633" y="197"/>
                    </a:lnTo>
                    <a:lnTo>
                      <a:pt x="626" y="183"/>
                    </a:lnTo>
                    <a:lnTo>
                      <a:pt x="618" y="168"/>
                    </a:lnTo>
                    <a:lnTo>
                      <a:pt x="611" y="155"/>
                    </a:lnTo>
                    <a:lnTo>
                      <a:pt x="602" y="142"/>
                    </a:lnTo>
                    <a:lnTo>
                      <a:pt x="594" y="130"/>
                    </a:lnTo>
                    <a:lnTo>
                      <a:pt x="583" y="118"/>
                    </a:lnTo>
                    <a:lnTo>
                      <a:pt x="573" y="105"/>
                    </a:lnTo>
                    <a:lnTo>
                      <a:pt x="562" y="94"/>
                    </a:lnTo>
                    <a:lnTo>
                      <a:pt x="551" y="83"/>
                    </a:lnTo>
                    <a:lnTo>
                      <a:pt x="539" y="74"/>
                    </a:lnTo>
                    <a:lnTo>
                      <a:pt x="526" y="64"/>
                    </a:lnTo>
                    <a:lnTo>
                      <a:pt x="514" y="55"/>
                    </a:lnTo>
                    <a:lnTo>
                      <a:pt x="500" y="46"/>
                    </a:lnTo>
                    <a:lnTo>
                      <a:pt x="486" y="38"/>
                    </a:lnTo>
                    <a:lnTo>
                      <a:pt x="472" y="31"/>
                    </a:lnTo>
                    <a:lnTo>
                      <a:pt x="458" y="25"/>
                    </a:lnTo>
                    <a:lnTo>
                      <a:pt x="442" y="19"/>
                    </a:lnTo>
                    <a:lnTo>
                      <a:pt x="428" y="14"/>
                    </a:lnTo>
                    <a:lnTo>
                      <a:pt x="411" y="10"/>
                    </a:lnTo>
                    <a:lnTo>
                      <a:pt x="396" y="6"/>
                    </a:lnTo>
                    <a:lnTo>
                      <a:pt x="379" y="4"/>
                    </a:lnTo>
                    <a:lnTo>
                      <a:pt x="364" y="2"/>
                    </a:lnTo>
                    <a:lnTo>
                      <a:pt x="346" y="0"/>
                    </a:lnTo>
                    <a:lnTo>
                      <a:pt x="329" y="0"/>
                    </a:lnTo>
                    <a:lnTo>
                      <a:pt x="313" y="0"/>
                    </a:lnTo>
                    <a:lnTo>
                      <a:pt x="296" y="2"/>
                    </a:lnTo>
                    <a:lnTo>
                      <a:pt x="280" y="4"/>
                    </a:lnTo>
                    <a:lnTo>
                      <a:pt x="263" y="6"/>
                    </a:lnTo>
                    <a:lnTo>
                      <a:pt x="247" y="10"/>
                    </a:lnTo>
                    <a:lnTo>
                      <a:pt x="232" y="14"/>
                    </a:lnTo>
                    <a:lnTo>
                      <a:pt x="216" y="19"/>
                    </a:lnTo>
                    <a:lnTo>
                      <a:pt x="201" y="25"/>
                    </a:lnTo>
                    <a:lnTo>
                      <a:pt x="186" y="31"/>
                    </a:lnTo>
                    <a:lnTo>
                      <a:pt x="173" y="38"/>
                    </a:lnTo>
                    <a:lnTo>
                      <a:pt x="158" y="46"/>
                    </a:lnTo>
                    <a:lnTo>
                      <a:pt x="145" y="55"/>
                    </a:lnTo>
                    <a:lnTo>
                      <a:pt x="132" y="64"/>
                    </a:lnTo>
                    <a:lnTo>
                      <a:pt x="120" y="74"/>
                    </a:lnTo>
                    <a:lnTo>
                      <a:pt x="108" y="83"/>
                    </a:lnTo>
                    <a:lnTo>
                      <a:pt x="96" y="94"/>
                    </a:lnTo>
                    <a:lnTo>
                      <a:pt x="86" y="105"/>
                    </a:lnTo>
                    <a:lnTo>
                      <a:pt x="76" y="118"/>
                    </a:lnTo>
                    <a:lnTo>
                      <a:pt x="65" y="130"/>
                    </a:lnTo>
                    <a:lnTo>
                      <a:pt x="57" y="142"/>
                    </a:lnTo>
                    <a:lnTo>
                      <a:pt x="48" y="155"/>
                    </a:lnTo>
                    <a:lnTo>
                      <a:pt x="40" y="168"/>
                    </a:lnTo>
                    <a:lnTo>
                      <a:pt x="33" y="183"/>
                    </a:lnTo>
                    <a:lnTo>
                      <a:pt x="26" y="197"/>
                    </a:lnTo>
                    <a:lnTo>
                      <a:pt x="20" y="211"/>
                    </a:lnTo>
                    <a:lnTo>
                      <a:pt x="15" y="226"/>
                    </a:lnTo>
                    <a:lnTo>
                      <a:pt x="10" y="242"/>
                    </a:lnTo>
                    <a:lnTo>
                      <a:pt x="7" y="258"/>
                    </a:lnTo>
                    <a:lnTo>
                      <a:pt x="4" y="273"/>
                    </a:lnTo>
                    <a:lnTo>
                      <a:pt x="2" y="290"/>
                    </a:lnTo>
                    <a:lnTo>
                      <a:pt x="1" y="306"/>
                    </a:lnTo>
                    <a:lnTo>
                      <a:pt x="0" y="322"/>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0" name="Freeform 77">
                <a:extLst>
                  <a:ext uri="{FF2B5EF4-FFF2-40B4-BE49-F238E27FC236}">
                    <a16:creationId xmlns:a16="http://schemas.microsoft.com/office/drawing/2014/main" id="{166669FC-731A-4233-909C-9C5A531197F7}"/>
                  </a:ext>
                </a:extLst>
              </p:cNvPr>
              <p:cNvSpPr>
                <a:spLocks/>
              </p:cNvSpPr>
              <p:nvPr/>
            </p:nvSpPr>
            <p:spPr bwMode="auto">
              <a:xfrm>
                <a:off x="4649" y="2943"/>
                <a:ext cx="37" cy="49"/>
              </a:xfrm>
              <a:custGeom>
                <a:avLst/>
                <a:gdLst>
                  <a:gd name="T0" fmla="*/ 1 w 596"/>
                  <a:gd name="T1" fmla="*/ 323 h 585"/>
                  <a:gd name="T2" fmla="*/ 10 w 596"/>
                  <a:gd name="T3" fmla="*/ 367 h 585"/>
                  <a:gd name="T4" fmla="*/ 23 w 596"/>
                  <a:gd name="T5" fmla="*/ 407 h 585"/>
                  <a:gd name="T6" fmla="*/ 43 w 596"/>
                  <a:gd name="T7" fmla="*/ 445 h 585"/>
                  <a:gd name="T8" fmla="*/ 68 w 596"/>
                  <a:gd name="T9" fmla="*/ 480 h 585"/>
                  <a:gd name="T10" fmla="*/ 98 w 596"/>
                  <a:gd name="T11" fmla="*/ 510 h 585"/>
                  <a:gd name="T12" fmla="*/ 131 w 596"/>
                  <a:gd name="T13" fmla="*/ 536 h 585"/>
                  <a:gd name="T14" fmla="*/ 169 w 596"/>
                  <a:gd name="T15" fmla="*/ 557 h 585"/>
                  <a:gd name="T16" fmla="*/ 210 w 596"/>
                  <a:gd name="T17" fmla="*/ 572 h 585"/>
                  <a:gd name="T18" fmla="*/ 253 w 596"/>
                  <a:gd name="T19" fmla="*/ 582 h 585"/>
                  <a:gd name="T20" fmla="*/ 299 w 596"/>
                  <a:gd name="T21" fmla="*/ 585 h 585"/>
                  <a:gd name="T22" fmla="*/ 343 w 596"/>
                  <a:gd name="T23" fmla="*/ 582 h 585"/>
                  <a:gd name="T24" fmla="*/ 387 w 596"/>
                  <a:gd name="T25" fmla="*/ 572 h 585"/>
                  <a:gd name="T26" fmla="*/ 427 w 596"/>
                  <a:gd name="T27" fmla="*/ 557 h 585"/>
                  <a:gd name="T28" fmla="*/ 464 w 596"/>
                  <a:gd name="T29" fmla="*/ 536 h 585"/>
                  <a:gd name="T30" fmla="*/ 499 w 596"/>
                  <a:gd name="T31" fmla="*/ 510 h 585"/>
                  <a:gd name="T32" fmla="*/ 528 w 596"/>
                  <a:gd name="T33" fmla="*/ 480 h 585"/>
                  <a:gd name="T34" fmla="*/ 552 w 596"/>
                  <a:gd name="T35" fmla="*/ 445 h 585"/>
                  <a:gd name="T36" fmla="*/ 573 w 596"/>
                  <a:gd name="T37" fmla="*/ 407 h 585"/>
                  <a:gd name="T38" fmla="*/ 587 w 596"/>
                  <a:gd name="T39" fmla="*/ 367 h 585"/>
                  <a:gd name="T40" fmla="*/ 595 w 596"/>
                  <a:gd name="T41" fmla="*/ 323 h 585"/>
                  <a:gd name="T42" fmla="*/ 596 w 596"/>
                  <a:gd name="T43" fmla="*/ 278 h 585"/>
                  <a:gd name="T44" fmla="*/ 590 w 596"/>
                  <a:gd name="T45" fmla="*/ 234 h 585"/>
                  <a:gd name="T46" fmla="*/ 578 w 596"/>
                  <a:gd name="T47" fmla="*/ 193 h 585"/>
                  <a:gd name="T48" fmla="*/ 560 w 596"/>
                  <a:gd name="T49" fmla="*/ 154 h 585"/>
                  <a:gd name="T50" fmla="*/ 537 w 596"/>
                  <a:gd name="T51" fmla="*/ 118 h 585"/>
                  <a:gd name="T52" fmla="*/ 509 w 596"/>
                  <a:gd name="T53" fmla="*/ 86 h 585"/>
                  <a:gd name="T54" fmla="*/ 477 w 596"/>
                  <a:gd name="T55" fmla="*/ 58 h 585"/>
                  <a:gd name="T56" fmla="*/ 441 w 596"/>
                  <a:gd name="T57" fmla="*/ 36 h 585"/>
                  <a:gd name="T58" fmla="*/ 400 w 596"/>
                  <a:gd name="T59" fmla="*/ 19 h 585"/>
                  <a:gd name="T60" fmla="*/ 358 w 596"/>
                  <a:gd name="T61" fmla="*/ 7 h 585"/>
                  <a:gd name="T62" fmla="*/ 313 w 596"/>
                  <a:gd name="T63" fmla="*/ 0 h 585"/>
                  <a:gd name="T64" fmla="*/ 268 w 596"/>
                  <a:gd name="T65" fmla="*/ 2 h 585"/>
                  <a:gd name="T66" fmla="*/ 223 w 596"/>
                  <a:gd name="T67" fmla="*/ 10 h 585"/>
                  <a:gd name="T68" fmla="*/ 182 w 596"/>
                  <a:gd name="T69" fmla="*/ 24 h 585"/>
                  <a:gd name="T70" fmla="*/ 143 w 596"/>
                  <a:gd name="T71" fmla="*/ 43 h 585"/>
                  <a:gd name="T72" fmla="*/ 108 w 596"/>
                  <a:gd name="T73" fmla="*/ 68 h 585"/>
                  <a:gd name="T74" fmla="*/ 77 w 596"/>
                  <a:gd name="T75" fmla="*/ 96 h 585"/>
                  <a:gd name="T76" fmla="*/ 51 w 596"/>
                  <a:gd name="T77" fmla="*/ 130 h 585"/>
                  <a:gd name="T78" fmla="*/ 29 w 596"/>
                  <a:gd name="T79" fmla="*/ 166 h 585"/>
                  <a:gd name="T80" fmla="*/ 14 w 596"/>
                  <a:gd name="T81" fmla="*/ 206 h 585"/>
                  <a:gd name="T82" fmla="*/ 3 w 596"/>
                  <a:gd name="T83" fmla="*/ 249 h 585"/>
                  <a:gd name="T84" fmla="*/ 0 w 596"/>
                  <a:gd name="T85" fmla="*/ 293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6" h="585">
                    <a:moveTo>
                      <a:pt x="0" y="293"/>
                    </a:moveTo>
                    <a:lnTo>
                      <a:pt x="0" y="309"/>
                    </a:lnTo>
                    <a:lnTo>
                      <a:pt x="1" y="323"/>
                    </a:lnTo>
                    <a:lnTo>
                      <a:pt x="3" y="338"/>
                    </a:lnTo>
                    <a:lnTo>
                      <a:pt x="5" y="352"/>
                    </a:lnTo>
                    <a:lnTo>
                      <a:pt x="10" y="367"/>
                    </a:lnTo>
                    <a:lnTo>
                      <a:pt x="14" y="380"/>
                    </a:lnTo>
                    <a:lnTo>
                      <a:pt x="18" y="394"/>
                    </a:lnTo>
                    <a:lnTo>
                      <a:pt x="23" y="407"/>
                    </a:lnTo>
                    <a:lnTo>
                      <a:pt x="29" y="421"/>
                    </a:lnTo>
                    <a:lnTo>
                      <a:pt x="35" y="433"/>
                    </a:lnTo>
                    <a:lnTo>
                      <a:pt x="43" y="445"/>
                    </a:lnTo>
                    <a:lnTo>
                      <a:pt x="51" y="457"/>
                    </a:lnTo>
                    <a:lnTo>
                      <a:pt x="59" y="468"/>
                    </a:lnTo>
                    <a:lnTo>
                      <a:pt x="68" y="480"/>
                    </a:lnTo>
                    <a:lnTo>
                      <a:pt x="77" y="490"/>
                    </a:lnTo>
                    <a:lnTo>
                      <a:pt x="87" y="500"/>
                    </a:lnTo>
                    <a:lnTo>
                      <a:pt x="98" y="510"/>
                    </a:lnTo>
                    <a:lnTo>
                      <a:pt x="108" y="519"/>
                    </a:lnTo>
                    <a:lnTo>
                      <a:pt x="119" y="527"/>
                    </a:lnTo>
                    <a:lnTo>
                      <a:pt x="131" y="536"/>
                    </a:lnTo>
                    <a:lnTo>
                      <a:pt x="143" y="544"/>
                    </a:lnTo>
                    <a:lnTo>
                      <a:pt x="156" y="551"/>
                    </a:lnTo>
                    <a:lnTo>
                      <a:pt x="169" y="557"/>
                    </a:lnTo>
                    <a:lnTo>
                      <a:pt x="182" y="563"/>
                    </a:lnTo>
                    <a:lnTo>
                      <a:pt x="195" y="568"/>
                    </a:lnTo>
                    <a:lnTo>
                      <a:pt x="210" y="572"/>
                    </a:lnTo>
                    <a:lnTo>
                      <a:pt x="223" y="576"/>
                    </a:lnTo>
                    <a:lnTo>
                      <a:pt x="237" y="580"/>
                    </a:lnTo>
                    <a:lnTo>
                      <a:pt x="253" y="582"/>
                    </a:lnTo>
                    <a:lnTo>
                      <a:pt x="268" y="584"/>
                    </a:lnTo>
                    <a:lnTo>
                      <a:pt x="283" y="585"/>
                    </a:lnTo>
                    <a:lnTo>
                      <a:pt x="299" y="585"/>
                    </a:lnTo>
                    <a:lnTo>
                      <a:pt x="313" y="585"/>
                    </a:lnTo>
                    <a:lnTo>
                      <a:pt x="329" y="584"/>
                    </a:lnTo>
                    <a:lnTo>
                      <a:pt x="343" y="582"/>
                    </a:lnTo>
                    <a:lnTo>
                      <a:pt x="358" y="580"/>
                    </a:lnTo>
                    <a:lnTo>
                      <a:pt x="372" y="576"/>
                    </a:lnTo>
                    <a:lnTo>
                      <a:pt x="387" y="572"/>
                    </a:lnTo>
                    <a:lnTo>
                      <a:pt x="400" y="568"/>
                    </a:lnTo>
                    <a:lnTo>
                      <a:pt x="414" y="563"/>
                    </a:lnTo>
                    <a:lnTo>
                      <a:pt x="427" y="557"/>
                    </a:lnTo>
                    <a:lnTo>
                      <a:pt x="441" y="551"/>
                    </a:lnTo>
                    <a:lnTo>
                      <a:pt x="453" y="544"/>
                    </a:lnTo>
                    <a:lnTo>
                      <a:pt x="464" y="536"/>
                    </a:lnTo>
                    <a:lnTo>
                      <a:pt x="477" y="527"/>
                    </a:lnTo>
                    <a:lnTo>
                      <a:pt x="487" y="519"/>
                    </a:lnTo>
                    <a:lnTo>
                      <a:pt x="499" y="510"/>
                    </a:lnTo>
                    <a:lnTo>
                      <a:pt x="509" y="500"/>
                    </a:lnTo>
                    <a:lnTo>
                      <a:pt x="518" y="490"/>
                    </a:lnTo>
                    <a:lnTo>
                      <a:pt x="528" y="480"/>
                    </a:lnTo>
                    <a:lnTo>
                      <a:pt x="537" y="468"/>
                    </a:lnTo>
                    <a:lnTo>
                      <a:pt x="545" y="457"/>
                    </a:lnTo>
                    <a:lnTo>
                      <a:pt x="552" y="445"/>
                    </a:lnTo>
                    <a:lnTo>
                      <a:pt x="560" y="433"/>
                    </a:lnTo>
                    <a:lnTo>
                      <a:pt x="567" y="421"/>
                    </a:lnTo>
                    <a:lnTo>
                      <a:pt x="573" y="407"/>
                    </a:lnTo>
                    <a:lnTo>
                      <a:pt x="578" y="394"/>
                    </a:lnTo>
                    <a:lnTo>
                      <a:pt x="582" y="380"/>
                    </a:lnTo>
                    <a:lnTo>
                      <a:pt x="587" y="367"/>
                    </a:lnTo>
                    <a:lnTo>
                      <a:pt x="590" y="352"/>
                    </a:lnTo>
                    <a:lnTo>
                      <a:pt x="593" y="338"/>
                    </a:lnTo>
                    <a:lnTo>
                      <a:pt x="595" y="323"/>
                    </a:lnTo>
                    <a:lnTo>
                      <a:pt x="596" y="309"/>
                    </a:lnTo>
                    <a:lnTo>
                      <a:pt x="596" y="293"/>
                    </a:lnTo>
                    <a:lnTo>
                      <a:pt x="596" y="278"/>
                    </a:lnTo>
                    <a:lnTo>
                      <a:pt x="595" y="263"/>
                    </a:lnTo>
                    <a:lnTo>
                      <a:pt x="593" y="249"/>
                    </a:lnTo>
                    <a:lnTo>
                      <a:pt x="590" y="234"/>
                    </a:lnTo>
                    <a:lnTo>
                      <a:pt x="587" y="220"/>
                    </a:lnTo>
                    <a:lnTo>
                      <a:pt x="582" y="206"/>
                    </a:lnTo>
                    <a:lnTo>
                      <a:pt x="578" y="193"/>
                    </a:lnTo>
                    <a:lnTo>
                      <a:pt x="573" y="179"/>
                    </a:lnTo>
                    <a:lnTo>
                      <a:pt x="567" y="166"/>
                    </a:lnTo>
                    <a:lnTo>
                      <a:pt x="560" y="154"/>
                    </a:lnTo>
                    <a:lnTo>
                      <a:pt x="552" y="142"/>
                    </a:lnTo>
                    <a:lnTo>
                      <a:pt x="545" y="130"/>
                    </a:lnTo>
                    <a:lnTo>
                      <a:pt x="537" y="118"/>
                    </a:lnTo>
                    <a:lnTo>
                      <a:pt x="528" y="107"/>
                    </a:lnTo>
                    <a:lnTo>
                      <a:pt x="518" y="96"/>
                    </a:lnTo>
                    <a:lnTo>
                      <a:pt x="509" y="86"/>
                    </a:lnTo>
                    <a:lnTo>
                      <a:pt x="499" y="77"/>
                    </a:lnTo>
                    <a:lnTo>
                      <a:pt x="487" y="68"/>
                    </a:lnTo>
                    <a:lnTo>
                      <a:pt x="477" y="58"/>
                    </a:lnTo>
                    <a:lnTo>
                      <a:pt x="464" y="50"/>
                    </a:lnTo>
                    <a:lnTo>
                      <a:pt x="453" y="43"/>
                    </a:lnTo>
                    <a:lnTo>
                      <a:pt x="441" y="36"/>
                    </a:lnTo>
                    <a:lnTo>
                      <a:pt x="427" y="29"/>
                    </a:lnTo>
                    <a:lnTo>
                      <a:pt x="414" y="24"/>
                    </a:lnTo>
                    <a:lnTo>
                      <a:pt x="400" y="19"/>
                    </a:lnTo>
                    <a:lnTo>
                      <a:pt x="387" y="14"/>
                    </a:lnTo>
                    <a:lnTo>
                      <a:pt x="372" y="10"/>
                    </a:lnTo>
                    <a:lnTo>
                      <a:pt x="358" y="7"/>
                    </a:lnTo>
                    <a:lnTo>
                      <a:pt x="343" y="3"/>
                    </a:lnTo>
                    <a:lnTo>
                      <a:pt x="329" y="2"/>
                    </a:lnTo>
                    <a:lnTo>
                      <a:pt x="313" y="0"/>
                    </a:lnTo>
                    <a:lnTo>
                      <a:pt x="299" y="0"/>
                    </a:lnTo>
                    <a:lnTo>
                      <a:pt x="283" y="0"/>
                    </a:lnTo>
                    <a:lnTo>
                      <a:pt x="268" y="2"/>
                    </a:lnTo>
                    <a:lnTo>
                      <a:pt x="253" y="3"/>
                    </a:lnTo>
                    <a:lnTo>
                      <a:pt x="237" y="7"/>
                    </a:lnTo>
                    <a:lnTo>
                      <a:pt x="223" y="10"/>
                    </a:lnTo>
                    <a:lnTo>
                      <a:pt x="210" y="14"/>
                    </a:lnTo>
                    <a:lnTo>
                      <a:pt x="195" y="19"/>
                    </a:lnTo>
                    <a:lnTo>
                      <a:pt x="182" y="24"/>
                    </a:lnTo>
                    <a:lnTo>
                      <a:pt x="169" y="29"/>
                    </a:lnTo>
                    <a:lnTo>
                      <a:pt x="156" y="36"/>
                    </a:lnTo>
                    <a:lnTo>
                      <a:pt x="143" y="43"/>
                    </a:lnTo>
                    <a:lnTo>
                      <a:pt x="131" y="50"/>
                    </a:lnTo>
                    <a:lnTo>
                      <a:pt x="119" y="58"/>
                    </a:lnTo>
                    <a:lnTo>
                      <a:pt x="108" y="68"/>
                    </a:lnTo>
                    <a:lnTo>
                      <a:pt x="98" y="77"/>
                    </a:lnTo>
                    <a:lnTo>
                      <a:pt x="87" y="86"/>
                    </a:lnTo>
                    <a:lnTo>
                      <a:pt x="77" y="96"/>
                    </a:lnTo>
                    <a:lnTo>
                      <a:pt x="68" y="107"/>
                    </a:lnTo>
                    <a:lnTo>
                      <a:pt x="59" y="118"/>
                    </a:lnTo>
                    <a:lnTo>
                      <a:pt x="51" y="130"/>
                    </a:lnTo>
                    <a:lnTo>
                      <a:pt x="43" y="142"/>
                    </a:lnTo>
                    <a:lnTo>
                      <a:pt x="35" y="154"/>
                    </a:lnTo>
                    <a:lnTo>
                      <a:pt x="29" y="166"/>
                    </a:lnTo>
                    <a:lnTo>
                      <a:pt x="23" y="179"/>
                    </a:lnTo>
                    <a:lnTo>
                      <a:pt x="18" y="193"/>
                    </a:lnTo>
                    <a:lnTo>
                      <a:pt x="14" y="206"/>
                    </a:lnTo>
                    <a:lnTo>
                      <a:pt x="10" y="220"/>
                    </a:lnTo>
                    <a:lnTo>
                      <a:pt x="5" y="234"/>
                    </a:lnTo>
                    <a:lnTo>
                      <a:pt x="3" y="249"/>
                    </a:lnTo>
                    <a:lnTo>
                      <a:pt x="1" y="263"/>
                    </a:lnTo>
                    <a:lnTo>
                      <a:pt x="0" y="278"/>
                    </a:lnTo>
                    <a:lnTo>
                      <a:pt x="0" y="293"/>
                    </a:lnTo>
                    <a:close/>
                  </a:path>
                </a:pathLst>
              </a:custGeom>
              <a:solidFill>
                <a:srgbClr val="008FD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1" name="Freeform 78">
                <a:extLst>
                  <a:ext uri="{FF2B5EF4-FFF2-40B4-BE49-F238E27FC236}">
                    <a16:creationId xmlns:a16="http://schemas.microsoft.com/office/drawing/2014/main" id="{91E3CA3C-0AC0-426D-9A4D-5D98DE8BA297}"/>
                  </a:ext>
                </a:extLst>
              </p:cNvPr>
              <p:cNvSpPr>
                <a:spLocks/>
              </p:cNvSpPr>
              <p:nvPr/>
            </p:nvSpPr>
            <p:spPr bwMode="auto">
              <a:xfrm>
                <a:off x="4757" y="2470"/>
                <a:ext cx="161" cy="54"/>
              </a:xfrm>
              <a:custGeom>
                <a:avLst/>
                <a:gdLst>
                  <a:gd name="T0" fmla="*/ 2577 w 2577"/>
                  <a:gd name="T1" fmla="*/ 29 h 649"/>
                  <a:gd name="T2" fmla="*/ 2224 w 2577"/>
                  <a:gd name="T3" fmla="*/ 0 h 649"/>
                  <a:gd name="T4" fmla="*/ 0 w 2577"/>
                  <a:gd name="T5" fmla="*/ 625 h 649"/>
                  <a:gd name="T6" fmla="*/ 324 w 2577"/>
                  <a:gd name="T7" fmla="*/ 649 h 649"/>
                  <a:gd name="T8" fmla="*/ 2577 w 2577"/>
                  <a:gd name="T9" fmla="*/ 29 h 649"/>
                </a:gdLst>
                <a:ahLst/>
                <a:cxnLst>
                  <a:cxn ang="0">
                    <a:pos x="T0" y="T1"/>
                  </a:cxn>
                  <a:cxn ang="0">
                    <a:pos x="T2" y="T3"/>
                  </a:cxn>
                  <a:cxn ang="0">
                    <a:pos x="T4" y="T5"/>
                  </a:cxn>
                  <a:cxn ang="0">
                    <a:pos x="T6" y="T7"/>
                  </a:cxn>
                  <a:cxn ang="0">
                    <a:pos x="T8" y="T9"/>
                  </a:cxn>
                </a:cxnLst>
                <a:rect l="0" t="0" r="r" b="b"/>
                <a:pathLst>
                  <a:path w="2577" h="649">
                    <a:moveTo>
                      <a:pt x="2577" y="29"/>
                    </a:moveTo>
                    <a:lnTo>
                      <a:pt x="2224" y="0"/>
                    </a:lnTo>
                    <a:lnTo>
                      <a:pt x="0" y="625"/>
                    </a:lnTo>
                    <a:lnTo>
                      <a:pt x="324" y="649"/>
                    </a:lnTo>
                    <a:lnTo>
                      <a:pt x="2577" y="29"/>
                    </a:lnTo>
                    <a:close/>
                  </a:path>
                </a:pathLst>
              </a:custGeom>
              <a:solidFill>
                <a:srgbClr val="1DAFE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2" name="Freeform 79">
                <a:extLst>
                  <a:ext uri="{FF2B5EF4-FFF2-40B4-BE49-F238E27FC236}">
                    <a16:creationId xmlns:a16="http://schemas.microsoft.com/office/drawing/2014/main" id="{5ABD8631-F3C1-4577-9CA4-BA067B31CE9E}"/>
                  </a:ext>
                </a:extLst>
              </p:cNvPr>
              <p:cNvSpPr>
                <a:spLocks/>
              </p:cNvSpPr>
              <p:nvPr/>
            </p:nvSpPr>
            <p:spPr bwMode="auto">
              <a:xfrm>
                <a:off x="4757" y="2522"/>
                <a:ext cx="20" cy="866"/>
              </a:xfrm>
              <a:custGeom>
                <a:avLst/>
                <a:gdLst>
                  <a:gd name="T0" fmla="*/ 0 w 308"/>
                  <a:gd name="T1" fmla="*/ 0 h 10396"/>
                  <a:gd name="T2" fmla="*/ 0 w 308"/>
                  <a:gd name="T3" fmla="*/ 10369 h 10396"/>
                  <a:gd name="T4" fmla="*/ 308 w 308"/>
                  <a:gd name="T5" fmla="*/ 10396 h 10396"/>
                  <a:gd name="T6" fmla="*/ 308 w 308"/>
                  <a:gd name="T7" fmla="*/ 19 h 10396"/>
                  <a:gd name="T8" fmla="*/ 0 w 308"/>
                  <a:gd name="T9" fmla="*/ 0 h 10396"/>
                </a:gdLst>
                <a:ahLst/>
                <a:cxnLst>
                  <a:cxn ang="0">
                    <a:pos x="T0" y="T1"/>
                  </a:cxn>
                  <a:cxn ang="0">
                    <a:pos x="T2" y="T3"/>
                  </a:cxn>
                  <a:cxn ang="0">
                    <a:pos x="T4" y="T5"/>
                  </a:cxn>
                  <a:cxn ang="0">
                    <a:pos x="T6" y="T7"/>
                  </a:cxn>
                  <a:cxn ang="0">
                    <a:pos x="T8" y="T9"/>
                  </a:cxn>
                </a:cxnLst>
                <a:rect l="0" t="0" r="r" b="b"/>
                <a:pathLst>
                  <a:path w="308" h="10396">
                    <a:moveTo>
                      <a:pt x="0" y="0"/>
                    </a:moveTo>
                    <a:lnTo>
                      <a:pt x="0" y="10369"/>
                    </a:lnTo>
                    <a:lnTo>
                      <a:pt x="308" y="10396"/>
                    </a:lnTo>
                    <a:lnTo>
                      <a:pt x="308" y="19"/>
                    </a:lnTo>
                    <a:lnTo>
                      <a:pt x="0" y="0"/>
                    </a:lnTo>
                    <a:close/>
                  </a:path>
                </a:pathLst>
              </a:custGeom>
              <a:solidFill>
                <a:srgbClr val="0097D3"/>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3" name="Freeform 80">
                <a:extLst>
                  <a:ext uri="{FF2B5EF4-FFF2-40B4-BE49-F238E27FC236}">
                    <a16:creationId xmlns:a16="http://schemas.microsoft.com/office/drawing/2014/main" id="{63D34990-E027-485D-BFCB-25F2E7975821}"/>
                  </a:ext>
                </a:extLst>
              </p:cNvPr>
              <p:cNvSpPr>
                <a:spLocks/>
              </p:cNvSpPr>
              <p:nvPr/>
            </p:nvSpPr>
            <p:spPr bwMode="auto">
              <a:xfrm>
                <a:off x="4599" y="3345"/>
                <a:ext cx="151" cy="49"/>
              </a:xfrm>
              <a:custGeom>
                <a:avLst/>
                <a:gdLst>
                  <a:gd name="T0" fmla="*/ 2414 w 2414"/>
                  <a:gd name="T1" fmla="*/ 306 h 591"/>
                  <a:gd name="T2" fmla="*/ 0 w 2414"/>
                  <a:gd name="T3" fmla="*/ 0 h 591"/>
                  <a:gd name="T4" fmla="*/ 0 w 2414"/>
                  <a:gd name="T5" fmla="*/ 229 h 591"/>
                  <a:gd name="T6" fmla="*/ 2411 w 2414"/>
                  <a:gd name="T7" fmla="*/ 591 h 591"/>
                  <a:gd name="T8" fmla="*/ 2414 w 2414"/>
                  <a:gd name="T9" fmla="*/ 306 h 591"/>
                </a:gdLst>
                <a:ahLst/>
                <a:cxnLst>
                  <a:cxn ang="0">
                    <a:pos x="T0" y="T1"/>
                  </a:cxn>
                  <a:cxn ang="0">
                    <a:pos x="T2" y="T3"/>
                  </a:cxn>
                  <a:cxn ang="0">
                    <a:pos x="T4" y="T5"/>
                  </a:cxn>
                  <a:cxn ang="0">
                    <a:pos x="T6" y="T7"/>
                  </a:cxn>
                  <a:cxn ang="0">
                    <a:pos x="T8" y="T9"/>
                  </a:cxn>
                </a:cxnLst>
                <a:rect l="0" t="0" r="r" b="b"/>
                <a:pathLst>
                  <a:path w="2414" h="591">
                    <a:moveTo>
                      <a:pt x="2414" y="306"/>
                    </a:moveTo>
                    <a:lnTo>
                      <a:pt x="0" y="0"/>
                    </a:lnTo>
                    <a:lnTo>
                      <a:pt x="0" y="229"/>
                    </a:lnTo>
                    <a:lnTo>
                      <a:pt x="2411" y="591"/>
                    </a:lnTo>
                    <a:lnTo>
                      <a:pt x="2414" y="306"/>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4" name="Freeform 81">
                <a:extLst>
                  <a:ext uri="{FF2B5EF4-FFF2-40B4-BE49-F238E27FC236}">
                    <a16:creationId xmlns:a16="http://schemas.microsoft.com/office/drawing/2014/main" id="{36C86565-AE76-43A7-A9FF-0E0D473637A9}"/>
                  </a:ext>
                </a:extLst>
              </p:cNvPr>
              <p:cNvSpPr>
                <a:spLocks noEditPoints="1"/>
              </p:cNvSpPr>
              <p:nvPr/>
            </p:nvSpPr>
            <p:spPr bwMode="auto">
              <a:xfrm>
                <a:off x="4603" y="2676"/>
                <a:ext cx="20" cy="26"/>
              </a:xfrm>
              <a:custGeom>
                <a:avLst/>
                <a:gdLst>
                  <a:gd name="T0" fmla="*/ 3 w 317"/>
                  <a:gd name="T1" fmla="*/ 188 h 313"/>
                  <a:gd name="T2" fmla="*/ 18 w 317"/>
                  <a:gd name="T3" fmla="*/ 230 h 313"/>
                  <a:gd name="T4" fmla="*/ 46 w 317"/>
                  <a:gd name="T5" fmla="*/ 267 h 313"/>
                  <a:gd name="T6" fmla="*/ 83 w 317"/>
                  <a:gd name="T7" fmla="*/ 293 h 313"/>
                  <a:gd name="T8" fmla="*/ 126 w 317"/>
                  <a:gd name="T9" fmla="*/ 309 h 313"/>
                  <a:gd name="T10" fmla="*/ 175 w 317"/>
                  <a:gd name="T11" fmla="*/ 312 h 313"/>
                  <a:gd name="T12" fmla="*/ 221 w 317"/>
                  <a:gd name="T13" fmla="*/ 300 h 313"/>
                  <a:gd name="T14" fmla="*/ 259 w 317"/>
                  <a:gd name="T15" fmla="*/ 277 h 313"/>
                  <a:gd name="T16" fmla="*/ 290 w 317"/>
                  <a:gd name="T17" fmla="*/ 243 h 313"/>
                  <a:gd name="T18" fmla="*/ 310 w 317"/>
                  <a:gd name="T19" fmla="*/ 203 h 313"/>
                  <a:gd name="T20" fmla="*/ 317 w 317"/>
                  <a:gd name="T21" fmla="*/ 156 h 313"/>
                  <a:gd name="T22" fmla="*/ 310 w 317"/>
                  <a:gd name="T23" fmla="*/ 110 h 313"/>
                  <a:gd name="T24" fmla="*/ 290 w 317"/>
                  <a:gd name="T25" fmla="*/ 70 h 313"/>
                  <a:gd name="T26" fmla="*/ 259 w 317"/>
                  <a:gd name="T27" fmla="*/ 36 h 313"/>
                  <a:gd name="T28" fmla="*/ 221 w 317"/>
                  <a:gd name="T29" fmla="*/ 13 h 313"/>
                  <a:gd name="T30" fmla="*/ 175 w 317"/>
                  <a:gd name="T31" fmla="*/ 1 h 313"/>
                  <a:gd name="T32" fmla="*/ 126 w 317"/>
                  <a:gd name="T33" fmla="*/ 3 h 313"/>
                  <a:gd name="T34" fmla="*/ 83 w 317"/>
                  <a:gd name="T35" fmla="*/ 19 h 313"/>
                  <a:gd name="T36" fmla="*/ 46 w 317"/>
                  <a:gd name="T37" fmla="*/ 46 h 313"/>
                  <a:gd name="T38" fmla="*/ 18 w 317"/>
                  <a:gd name="T39" fmla="*/ 82 h 313"/>
                  <a:gd name="T40" fmla="*/ 3 w 317"/>
                  <a:gd name="T41" fmla="*/ 124 h 313"/>
                  <a:gd name="T42" fmla="*/ 82 w 317"/>
                  <a:gd name="T43" fmla="*/ 156 h 313"/>
                  <a:gd name="T44" fmla="*/ 85 w 317"/>
                  <a:gd name="T45" fmla="*/ 134 h 313"/>
                  <a:gd name="T46" fmla="*/ 94 w 317"/>
                  <a:gd name="T47" fmla="*/ 114 h 313"/>
                  <a:gd name="T48" fmla="*/ 110 w 317"/>
                  <a:gd name="T49" fmla="*/ 98 h 313"/>
                  <a:gd name="T50" fmla="*/ 128 w 317"/>
                  <a:gd name="T51" fmla="*/ 87 h 313"/>
                  <a:gd name="T52" fmla="*/ 150 w 317"/>
                  <a:gd name="T53" fmla="*/ 82 h 313"/>
                  <a:gd name="T54" fmla="*/ 174 w 317"/>
                  <a:gd name="T55" fmla="*/ 83 h 313"/>
                  <a:gd name="T56" fmla="*/ 195 w 317"/>
                  <a:gd name="T57" fmla="*/ 90 h 313"/>
                  <a:gd name="T58" fmla="*/ 212 w 317"/>
                  <a:gd name="T59" fmla="*/ 103 h 313"/>
                  <a:gd name="T60" fmla="*/ 226 w 317"/>
                  <a:gd name="T61" fmla="*/ 120 h 313"/>
                  <a:gd name="T62" fmla="*/ 233 w 317"/>
                  <a:gd name="T63" fmla="*/ 141 h 313"/>
                  <a:gd name="T64" fmla="*/ 234 w 317"/>
                  <a:gd name="T65" fmla="*/ 164 h 313"/>
                  <a:gd name="T66" fmla="*/ 229 w 317"/>
                  <a:gd name="T67" fmla="*/ 185 h 313"/>
                  <a:gd name="T68" fmla="*/ 217 w 317"/>
                  <a:gd name="T69" fmla="*/ 204 h 313"/>
                  <a:gd name="T70" fmla="*/ 201 w 317"/>
                  <a:gd name="T71" fmla="*/ 219 h 313"/>
                  <a:gd name="T72" fmla="*/ 181 w 317"/>
                  <a:gd name="T73" fmla="*/ 228 h 313"/>
                  <a:gd name="T74" fmla="*/ 158 w 317"/>
                  <a:gd name="T75" fmla="*/ 231 h 313"/>
                  <a:gd name="T76" fmla="*/ 136 w 317"/>
                  <a:gd name="T77" fmla="*/ 228 h 313"/>
                  <a:gd name="T78" fmla="*/ 115 w 317"/>
                  <a:gd name="T79" fmla="*/ 219 h 313"/>
                  <a:gd name="T80" fmla="*/ 99 w 317"/>
                  <a:gd name="T81" fmla="*/ 204 h 313"/>
                  <a:gd name="T82" fmla="*/ 88 w 317"/>
                  <a:gd name="T83" fmla="*/ 185 h 313"/>
                  <a:gd name="T84" fmla="*/ 82 w 317"/>
                  <a:gd name="T85" fmla="*/ 16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313">
                    <a:moveTo>
                      <a:pt x="0" y="156"/>
                    </a:moveTo>
                    <a:lnTo>
                      <a:pt x="0" y="172"/>
                    </a:lnTo>
                    <a:lnTo>
                      <a:pt x="3" y="188"/>
                    </a:lnTo>
                    <a:lnTo>
                      <a:pt x="6" y="203"/>
                    </a:lnTo>
                    <a:lnTo>
                      <a:pt x="12" y="217"/>
                    </a:lnTo>
                    <a:lnTo>
                      <a:pt x="18" y="230"/>
                    </a:lnTo>
                    <a:lnTo>
                      <a:pt x="27" y="243"/>
                    </a:lnTo>
                    <a:lnTo>
                      <a:pt x="36" y="256"/>
                    </a:lnTo>
                    <a:lnTo>
                      <a:pt x="46" y="267"/>
                    </a:lnTo>
                    <a:lnTo>
                      <a:pt x="57" y="277"/>
                    </a:lnTo>
                    <a:lnTo>
                      <a:pt x="69" y="285"/>
                    </a:lnTo>
                    <a:lnTo>
                      <a:pt x="83" y="293"/>
                    </a:lnTo>
                    <a:lnTo>
                      <a:pt x="96" y="300"/>
                    </a:lnTo>
                    <a:lnTo>
                      <a:pt x="111" y="306"/>
                    </a:lnTo>
                    <a:lnTo>
                      <a:pt x="126" y="309"/>
                    </a:lnTo>
                    <a:lnTo>
                      <a:pt x="142" y="312"/>
                    </a:lnTo>
                    <a:lnTo>
                      <a:pt x="158" y="313"/>
                    </a:lnTo>
                    <a:lnTo>
                      <a:pt x="175" y="312"/>
                    </a:lnTo>
                    <a:lnTo>
                      <a:pt x="190" y="309"/>
                    </a:lnTo>
                    <a:lnTo>
                      <a:pt x="205" y="306"/>
                    </a:lnTo>
                    <a:lnTo>
                      <a:pt x="221" y="300"/>
                    </a:lnTo>
                    <a:lnTo>
                      <a:pt x="234" y="293"/>
                    </a:lnTo>
                    <a:lnTo>
                      <a:pt x="247" y="285"/>
                    </a:lnTo>
                    <a:lnTo>
                      <a:pt x="259" y="277"/>
                    </a:lnTo>
                    <a:lnTo>
                      <a:pt x="270" y="267"/>
                    </a:lnTo>
                    <a:lnTo>
                      <a:pt x="281" y="256"/>
                    </a:lnTo>
                    <a:lnTo>
                      <a:pt x="290" y="243"/>
                    </a:lnTo>
                    <a:lnTo>
                      <a:pt x="298" y="230"/>
                    </a:lnTo>
                    <a:lnTo>
                      <a:pt x="304" y="217"/>
                    </a:lnTo>
                    <a:lnTo>
                      <a:pt x="310" y="203"/>
                    </a:lnTo>
                    <a:lnTo>
                      <a:pt x="314" y="188"/>
                    </a:lnTo>
                    <a:lnTo>
                      <a:pt x="316" y="172"/>
                    </a:lnTo>
                    <a:lnTo>
                      <a:pt x="317" y="156"/>
                    </a:lnTo>
                    <a:lnTo>
                      <a:pt x="316" y="141"/>
                    </a:lnTo>
                    <a:lnTo>
                      <a:pt x="314" y="124"/>
                    </a:lnTo>
                    <a:lnTo>
                      <a:pt x="310" y="110"/>
                    </a:lnTo>
                    <a:lnTo>
                      <a:pt x="304" y="96"/>
                    </a:lnTo>
                    <a:lnTo>
                      <a:pt x="298" y="82"/>
                    </a:lnTo>
                    <a:lnTo>
                      <a:pt x="290" y="70"/>
                    </a:lnTo>
                    <a:lnTo>
                      <a:pt x="281" y="57"/>
                    </a:lnTo>
                    <a:lnTo>
                      <a:pt x="270" y="46"/>
                    </a:lnTo>
                    <a:lnTo>
                      <a:pt x="259" y="36"/>
                    </a:lnTo>
                    <a:lnTo>
                      <a:pt x="247" y="27"/>
                    </a:lnTo>
                    <a:lnTo>
                      <a:pt x="234" y="19"/>
                    </a:lnTo>
                    <a:lnTo>
                      <a:pt x="221" y="13"/>
                    </a:lnTo>
                    <a:lnTo>
                      <a:pt x="205" y="7"/>
                    </a:lnTo>
                    <a:lnTo>
                      <a:pt x="190" y="3"/>
                    </a:lnTo>
                    <a:lnTo>
                      <a:pt x="175" y="1"/>
                    </a:lnTo>
                    <a:lnTo>
                      <a:pt x="158" y="0"/>
                    </a:lnTo>
                    <a:lnTo>
                      <a:pt x="142" y="1"/>
                    </a:lnTo>
                    <a:lnTo>
                      <a:pt x="126" y="3"/>
                    </a:lnTo>
                    <a:lnTo>
                      <a:pt x="111" y="7"/>
                    </a:lnTo>
                    <a:lnTo>
                      <a:pt x="96" y="13"/>
                    </a:lnTo>
                    <a:lnTo>
                      <a:pt x="83" y="19"/>
                    </a:lnTo>
                    <a:lnTo>
                      <a:pt x="69" y="27"/>
                    </a:lnTo>
                    <a:lnTo>
                      <a:pt x="57" y="36"/>
                    </a:lnTo>
                    <a:lnTo>
                      <a:pt x="46" y="46"/>
                    </a:lnTo>
                    <a:lnTo>
                      <a:pt x="36" y="57"/>
                    </a:lnTo>
                    <a:lnTo>
                      <a:pt x="27" y="70"/>
                    </a:lnTo>
                    <a:lnTo>
                      <a:pt x="18" y="82"/>
                    </a:lnTo>
                    <a:lnTo>
                      <a:pt x="12" y="96"/>
                    </a:lnTo>
                    <a:lnTo>
                      <a:pt x="6" y="110"/>
                    </a:lnTo>
                    <a:lnTo>
                      <a:pt x="3" y="124"/>
                    </a:lnTo>
                    <a:lnTo>
                      <a:pt x="0" y="141"/>
                    </a:lnTo>
                    <a:lnTo>
                      <a:pt x="0" y="156"/>
                    </a:lnTo>
                    <a:close/>
                    <a:moveTo>
                      <a:pt x="82" y="156"/>
                    </a:moveTo>
                    <a:lnTo>
                      <a:pt x="82" y="149"/>
                    </a:lnTo>
                    <a:lnTo>
                      <a:pt x="83" y="141"/>
                    </a:lnTo>
                    <a:lnTo>
                      <a:pt x="85" y="134"/>
                    </a:lnTo>
                    <a:lnTo>
                      <a:pt x="88" y="128"/>
                    </a:lnTo>
                    <a:lnTo>
                      <a:pt x="91" y="120"/>
                    </a:lnTo>
                    <a:lnTo>
                      <a:pt x="94" y="114"/>
                    </a:lnTo>
                    <a:lnTo>
                      <a:pt x="99" y="108"/>
                    </a:lnTo>
                    <a:lnTo>
                      <a:pt x="104" y="103"/>
                    </a:lnTo>
                    <a:lnTo>
                      <a:pt x="110" y="98"/>
                    </a:lnTo>
                    <a:lnTo>
                      <a:pt x="115" y="94"/>
                    </a:lnTo>
                    <a:lnTo>
                      <a:pt x="122" y="90"/>
                    </a:lnTo>
                    <a:lnTo>
                      <a:pt x="128" y="87"/>
                    </a:lnTo>
                    <a:lnTo>
                      <a:pt x="136" y="85"/>
                    </a:lnTo>
                    <a:lnTo>
                      <a:pt x="143" y="83"/>
                    </a:lnTo>
                    <a:lnTo>
                      <a:pt x="150" y="82"/>
                    </a:lnTo>
                    <a:lnTo>
                      <a:pt x="158" y="81"/>
                    </a:lnTo>
                    <a:lnTo>
                      <a:pt x="166" y="82"/>
                    </a:lnTo>
                    <a:lnTo>
                      <a:pt x="174" y="83"/>
                    </a:lnTo>
                    <a:lnTo>
                      <a:pt x="181" y="85"/>
                    </a:lnTo>
                    <a:lnTo>
                      <a:pt x="188" y="87"/>
                    </a:lnTo>
                    <a:lnTo>
                      <a:pt x="195" y="90"/>
                    </a:lnTo>
                    <a:lnTo>
                      <a:pt x="201" y="94"/>
                    </a:lnTo>
                    <a:lnTo>
                      <a:pt x="207" y="98"/>
                    </a:lnTo>
                    <a:lnTo>
                      <a:pt x="212" y="103"/>
                    </a:lnTo>
                    <a:lnTo>
                      <a:pt x="217" y="108"/>
                    </a:lnTo>
                    <a:lnTo>
                      <a:pt x="222" y="114"/>
                    </a:lnTo>
                    <a:lnTo>
                      <a:pt x="226" y="120"/>
                    </a:lnTo>
                    <a:lnTo>
                      <a:pt x="229" y="128"/>
                    </a:lnTo>
                    <a:lnTo>
                      <a:pt x="231" y="134"/>
                    </a:lnTo>
                    <a:lnTo>
                      <a:pt x="233" y="141"/>
                    </a:lnTo>
                    <a:lnTo>
                      <a:pt x="234" y="149"/>
                    </a:lnTo>
                    <a:lnTo>
                      <a:pt x="235" y="156"/>
                    </a:lnTo>
                    <a:lnTo>
                      <a:pt x="234" y="164"/>
                    </a:lnTo>
                    <a:lnTo>
                      <a:pt x="233" y="171"/>
                    </a:lnTo>
                    <a:lnTo>
                      <a:pt x="231" y="178"/>
                    </a:lnTo>
                    <a:lnTo>
                      <a:pt x="229" y="185"/>
                    </a:lnTo>
                    <a:lnTo>
                      <a:pt x="226" y="193"/>
                    </a:lnTo>
                    <a:lnTo>
                      <a:pt x="222" y="199"/>
                    </a:lnTo>
                    <a:lnTo>
                      <a:pt x="217" y="204"/>
                    </a:lnTo>
                    <a:lnTo>
                      <a:pt x="212" y="210"/>
                    </a:lnTo>
                    <a:lnTo>
                      <a:pt x="207" y="214"/>
                    </a:lnTo>
                    <a:lnTo>
                      <a:pt x="201" y="219"/>
                    </a:lnTo>
                    <a:lnTo>
                      <a:pt x="195" y="222"/>
                    </a:lnTo>
                    <a:lnTo>
                      <a:pt x="188" y="225"/>
                    </a:lnTo>
                    <a:lnTo>
                      <a:pt x="181" y="228"/>
                    </a:lnTo>
                    <a:lnTo>
                      <a:pt x="174" y="230"/>
                    </a:lnTo>
                    <a:lnTo>
                      <a:pt x="166" y="231"/>
                    </a:lnTo>
                    <a:lnTo>
                      <a:pt x="158" y="231"/>
                    </a:lnTo>
                    <a:lnTo>
                      <a:pt x="150" y="231"/>
                    </a:lnTo>
                    <a:lnTo>
                      <a:pt x="143" y="230"/>
                    </a:lnTo>
                    <a:lnTo>
                      <a:pt x="136" y="228"/>
                    </a:lnTo>
                    <a:lnTo>
                      <a:pt x="128" y="225"/>
                    </a:lnTo>
                    <a:lnTo>
                      <a:pt x="122" y="222"/>
                    </a:lnTo>
                    <a:lnTo>
                      <a:pt x="115" y="219"/>
                    </a:lnTo>
                    <a:lnTo>
                      <a:pt x="110" y="214"/>
                    </a:lnTo>
                    <a:lnTo>
                      <a:pt x="104" y="210"/>
                    </a:lnTo>
                    <a:lnTo>
                      <a:pt x="99" y="204"/>
                    </a:lnTo>
                    <a:lnTo>
                      <a:pt x="94" y="199"/>
                    </a:lnTo>
                    <a:lnTo>
                      <a:pt x="91" y="193"/>
                    </a:lnTo>
                    <a:lnTo>
                      <a:pt x="88" y="185"/>
                    </a:lnTo>
                    <a:lnTo>
                      <a:pt x="85" y="178"/>
                    </a:lnTo>
                    <a:lnTo>
                      <a:pt x="83" y="171"/>
                    </a:lnTo>
                    <a:lnTo>
                      <a:pt x="82" y="164"/>
                    </a:lnTo>
                    <a:lnTo>
                      <a:pt x="82" y="156"/>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5" name="Freeform 82">
                <a:extLst>
                  <a:ext uri="{FF2B5EF4-FFF2-40B4-BE49-F238E27FC236}">
                    <a16:creationId xmlns:a16="http://schemas.microsoft.com/office/drawing/2014/main" id="{D1AE9B85-B5FE-497C-B952-CD554D0585B5}"/>
                  </a:ext>
                </a:extLst>
              </p:cNvPr>
              <p:cNvSpPr>
                <a:spLocks noEditPoints="1"/>
              </p:cNvSpPr>
              <p:nvPr/>
            </p:nvSpPr>
            <p:spPr bwMode="auto">
              <a:xfrm>
                <a:off x="4603" y="2583"/>
                <a:ext cx="20" cy="26"/>
              </a:xfrm>
              <a:custGeom>
                <a:avLst/>
                <a:gdLst>
                  <a:gd name="T0" fmla="*/ 3 w 317"/>
                  <a:gd name="T1" fmla="*/ 187 h 313"/>
                  <a:gd name="T2" fmla="*/ 18 w 317"/>
                  <a:gd name="T3" fmla="*/ 230 h 313"/>
                  <a:gd name="T4" fmla="*/ 46 w 317"/>
                  <a:gd name="T5" fmla="*/ 267 h 313"/>
                  <a:gd name="T6" fmla="*/ 83 w 317"/>
                  <a:gd name="T7" fmla="*/ 293 h 313"/>
                  <a:gd name="T8" fmla="*/ 126 w 317"/>
                  <a:gd name="T9" fmla="*/ 309 h 313"/>
                  <a:gd name="T10" fmla="*/ 175 w 317"/>
                  <a:gd name="T11" fmla="*/ 312 h 313"/>
                  <a:gd name="T12" fmla="*/ 221 w 317"/>
                  <a:gd name="T13" fmla="*/ 300 h 313"/>
                  <a:gd name="T14" fmla="*/ 259 w 317"/>
                  <a:gd name="T15" fmla="*/ 277 h 313"/>
                  <a:gd name="T16" fmla="*/ 290 w 317"/>
                  <a:gd name="T17" fmla="*/ 243 h 313"/>
                  <a:gd name="T18" fmla="*/ 310 w 317"/>
                  <a:gd name="T19" fmla="*/ 203 h 313"/>
                  <a:gd name="T20" fmla="*/ 317 w 317"/>
                  <a:gd name="T21" fmla="*/ 156 h 313"/>
                  <a:gd name="T22" fmla="*/ 310 w 317"/>
                  <a:gd name="T23" fmla="*/ 110 h 313"/>
                  <a:gd name="T24" fmla="*/ 290 w 317"/>
                  <a:gd name="T25" fmla="*/ 69 h 313"/>
                  <a:gd name="T26" fmla="*/ 259 w 317"/>
                  <a:gd name="T27" fmla="*/ 36 h 313"/>
                  <a:gd name="T28" fmla="*/ 221 w 317"/>
                  <a:gd name="T29" fmla="*/ 12 h 313"/>
                  <a:gd name="T30" fmla="*/ 175 w 317"/>
                  <a:gd name="T31" fmla="*/ 1 h 313"/>
                  <a:gd name="T32" fmla="*/ 126 w 317"/>
                  <a:gd name="T33" fmla="*/ 3 h 313"/>
                  <a:gd name="T34" fmla="*/ 83 w 317"/>
                  <a:gd name="T35" fmla="*/ 20 h 313"/>
                  <a:gd name="T36" fmla="*/ 46 w 317"/>
                  <a:gd name="T37" fmla="*/ 46 h 313"/>
                  <a:gd name="T38" fmla="*/ 18 w 317"/>
                  <a:gd name="T39" fmla="*/ 82 h 313"/>
                  <a:gd name="T40" fmla="*/ 3 w 317"/>
                  <a:gd name="T41" fmla="*/ 124 h 313"/>
                  <a:gd name="T42" fmla="*/ 82 w 317"/>
                  <a:gd name="T43" fmla="*/ 156 h 313"/>
                  <a:gd name="T44" fmla="*/ 85 w 317"/>
                  <a:gd name="T45" fmla="*/ 134 h 313"/>
                  <a:gd name="T46" fmla="*/ 94 w 317"/>
                  <a:gd name="T47" fmla="*/ 114 h 313"/>
                  <a:gd name="T48" fmla="*/ 110 w 317"/>
                  <a:gd name="T49" fmla="*/ 98 h 313"/>
                  <a:gd name="T50" fmla="*/ 128 w 317"/>
                  <a:gd name="T51" fmla="*/ 87 h 313"/>
                  <a:gd name="T52" fmla="*/ 150 w 317"/>
                  <a:gd name="T53" fmla="*/ 82 h 313"/>
                  <a:gd name="T54" fmla="*/ 174 w 317"/>
                  <a:gd name="T55" fmla="*/ 83 h 313"/>
                  <a:gd name="T56" fmla="*/ 195 w 317"/>
                  <a:gd name="T57" fmla="*/ 90 h 313"/>
                  <a:gd name="T58" fmla="*/ 212 w 317"/>
                  <a:gd name="T59" fmla="*/ 103 h 313"/>
                  <a:gd name="T60" fmla="*/ 226 w 317"/>
                  <a:gd name="T61" fmla="*/ 120 h 313"/>
                  <a:gd name="T62" fmla="*/ 233 w 317"/>
                  <a:gd name="T63" fmla="*/ 141 h 313"/>
                  <a:gd name="T64" fmla="*/ 234 w 317"/>
                  <a:gd name="T65" fmla="*/ 164 h 313"/>
                  <a:gd name="T66" fmla="*/ 229 w 317"/>
                  <a:gd name="T67" fmla="*/ 185 h 313"/>
                  <a:gd name="T68" fmla="*/ 217 w 317"/>
                  <a:gd name="T69" fmla="*/ 204 h 313"/>
                  <a:gd name="T70" fmla="*/ 201 w 317"/>
                  <a:gd name="T71" fmla="*/ 219 h 313"/>
                  <a:gd name="T72" fmla="*/ 181 w 317"/>
                  <a:gd name="T73" fmla="*/ 228 h 313"/>
                  <a:gd name="T74" fmla="*/ 158 w 317"/>
                  <a:gd name="T75" fmla="*/ 231 h 313"/>
                  <a:gd name="T76" fmla="*/ 136 w 317"/>
                  <a:gd name="T77" fmla="*/ 228 h 313"/>
                  <a:gd name="T78" fmla="*/ 115 w 317"/>
                  <a:gd name="T79" fmla="*/ 219 h 313"/>
                  <a:gd name="T80" fmla="*/ 99 w 317"/>
                  <a:gd name="T81" fmla="*/ 204 h 313"/>
                  <a:gd name="T82" fmla="*/ 88 w 317"/>
                  <a:gd name="T83" fmla="*/ 185 h 313"/>
                  <a:gd name="T84" fmla="*/ 82 w 317"/>
                  <a:gd name="T85" fmla="*/ 16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313">
                    <a:moveTo>
                      <a:pt x="0" y="156"/>
                    </a:moveTo>
                    <a:lnTo>
                      <a:pt x="0" y="172"/>
                    </a:lnTo>
                    <a:lnTo>
                      <a:pt x="3" y="187"/>
                    </a:lnTo>
                    <a:lnTo>
                      <a:pt x="6" y="203"/>
                    </a:lnTo>
                    <a:lnTo>
                      <a:pt x="12" y="217"/>
                    </a:lnTo>
                    <a:lnTo>
                      <a:pt x="18" y="230"/>
                    </a:lnTo>
                    <a:lnTo>
                      <a:pt x="27" y="243"/>
                    </a:lnTo>
                    <a:lnTo>
                      <a:pt x="36" y="256"/>
                    </a:lnTo>
                    <a:lnTo>
                      <a:pt x="46" y="267"/>
                    </a:lnTo>
                    <a:lnTo>
                      <a:pt x="57" y="277"/>
                    </a:lnTo>
                    <a:lnTo>
                      <a:pt x="69" y="285"/>
                    </a:lnTo>
                    <a:lnTo>
                      <a:pt x="83" y="293"/>
                    </a:lnTo>
                    <a:lnTo>
                      <a:pt x="96" y="300"/>
                    </a:lnTo>
                    <a:lnTo>
                      <a:pt x="111" y="306"/>
                    </a:lnTo>
                    <a:lnTo>
                      <a:pt x="126" y="309"/>
                    </a:lnTo>
                    <a:lnTo>
                      <a:pt x="142" y="312"/>
                    </a:lnTo>
                    <a:lnTo>
                      <a:pt x="158" y="313"/>
                    </a:lnTo>
                    <a:lnTo>
                      <a:pt x="175" y="312"/>
                    </a:lnTo>
                    <a:lnTo>
                      <a:pt x="190" y="309"/>
                    </a:lnTo>
                    <a:lnTo>
                      <a:pt x="205" y="306"/>
                    </a:lnTo>
                    <a:lnTo>
                      <a:pt x="221" y="300"/>
                    </a:lnTo>
                    <a:lnTo>
                      <a:pt x="234" y="293"/>
                    </a:lnTo>
                    <a:lnTo>
                      <a:pt x="247" y="285"/>
                    </a:lnTo>
                    <a:lnTo>
                      <a:pt x="259" y="277"/>
                    </a:lnTo>
                    <a:lnTo>
                      <a:pt x="270" y="267"/>
                    </a:lnTo>
                    <a:lnTo>
                      <a:pt x="281" y="256"/>
                    </a:lnTo>
                    <a:lnTo>
                      <a:pt x="290" y="243"/>
                    </a:lnTo>
                    <a:lnTo>
                      <a:pt x="298" y="230"/>
                    </a:lnTo>
                    <a:lnTo>
                      <a:pt x="304" y="217"/>
                    </a:lnTo>
                    <a:lnTo>
                      <a:pt x="310" y="203"/>
                    </a:lnTo>
                    <a:lnTo>
                      <a:pt x="314" y="187"/>
                    </a:lnTo>
                    <a:lnTo>
                      <a:pt x="316" y="172"/>
                    </a:lnTo>
                    <a:lnTo>
                      <a:pt x="317" y="156"/>
                    </a:lnTo>
                    <a:lnTo>
                      <a:pt x="316" y="141"/>
                    </a:lnTo>
                    <a:lnTo>
                      <a:pt x="314" y="124"/>
                    </a:lnTo>
                    <a:lnTo>
                      <a:pt x="310" y="110"/>
                    </a:lnTo>
                    <a:lnTo>
                      <a:pt x="304" y="96"/>
                    </a:lnTo>
                    <a:lnTo>
                      <a:pt x="298" y="82"/>
                    </a:lnTo>
                    <a:lnTo>
                      <a:pt x="290" y="69"/>
                    </a:lnTo>
                    <a:lnTo>
                      <a:pt x="281" y="57"/>
                    </a:lnTo>
                    <a:lnTo>
                      <a:pt x="270" y="46"/>
                    </a:lnTo>
                    <a:lnTo>
                      <a:pt x="259" y="36"/>
                    </a:lnTo>
                    <a:lnTo>
                      <a:pt x="247" y="27"/>
                    </a:lnTo>
                    <a:lnTo>
                      <a:pt x="234" y="20"/>
                    </a:lnTo>
                    <a:lnTo>
                      <a:pt x="221" y="12"/>
                    </a:lnTo>
                    <a:lnTo>
                      <a:pt x="205" y="7"/>
                    </a:lnTo>
                    <a:lnTo>
                      <a:pt x="190" y="3"/>
                    </a:lnTo>
                    <a:lnTo>
                      <a:pt x="175" y="1"/>
                    </a:lnTo>
                    <a:lnTo>
                      <a:pt x="158" y="0"/>
                    </a:lnTo>
                    <a:lnTo>
                      <a:pt x="142" y="1"/>
                    </a:lnTo>
                    <a:lnTo>
                      <a:pt x="126" y="3"/>
                    </a:lnTo>
                    <a:lnTo>
                      <a:pt x="111" y="7"/>
                    </a:lnTo>
                    <a:lnTo>
                      <a:pt x="96" y="12"/>
                    </a:lnTo>
                    <a:lnTo>
                      <a:pt x="83" y="20"/>
                    </a:lnTo>
                    <a:lnTo>
                      <a:pt x="69" y="27"/>
                    </a:lnTo>
                    <a:lnTo>
                      <a:pt x="57" y="36"/>
                    </a:lnTo>
                    <a:lnTo>
                      <a:pt x="46" y="46"/>
                    </a:lnTo>
                    <a:lnTo>
                      <a:pt x="36" y="57"/>
                    </a:lnTo>
                    <a:lnTo>
                      <a:pt x="27" y="69"/>
                    </a:lnTo>
                    <a:lnTo>
                      <a:pt x="18" y="82"/>
                    </a:lnTo>
                    <a:lnTo>
                      <a:pt x="12" y="96"/>
                    </a:lnTo>
                    <a:lnTo>
                      <a:pt x="6" y="110"/>
                    </a:lnTo>
                    <a:lnTo>
                      <a:pt x="3" y="124"/>
                    </a:lnTo>
                    <a:lnTo>
                      <a:pt x="0" y="141"/>
                    </a:lnTo>
                    <a:lnTo>
                      <a:pt x="0" y="156"/>
                    </a:lnTo>
                    <a:close/>
                    <a:moveTo>
                      <a:pt x="82" y="156"/>
                    </a:moveTo>
                    <a:lnTo>
                      <a:pt x="82" y="149"/>
                    </a:lnTo>
                    <a:lnTo>
                      <a:pt x="83" y="141"/>
                    </a:lnTo>
                    <a:lnTo>
                      <a:pt x="85" y="134"/>
                    </a:lnTo>
                    <a:lnTo>
                      <a:pt x="88" y="127"/>
                    </a:lnTo>
                    <a:lnTo>
                      <a:pt x="91" y="120"/>
                    </a:lnTo>
                    <a:lnTo>
                      <a:pt x="94" y="114"/>
                    </a:lnTo>
                    <a:lnTo>
                      <a:pt x="99" y="108"/>
                    </a:lnTo>
                    <a:lnTo>
                      <a:pt x="104" y="103"/>
                    </a:lnTo>
                    <a:lnTo>
                      <a:pt x="110" y="98"/>
                    </a:lnTo>
                    <a:lnTo>
                      <a:pt x="115" y="94"/>
                    </a:lnTo>
                    <a:lnTo>
                      <a:pt x="122" y="90"/>
                    </a:lnTo>
                    <a:lnTo>
                      <a:pt x="128" y="87"/>
                    </a:lnTo>
                    <a:lnTo>
                      <a:pt x="136" y="85"/>
                    </a:lnTo>
                    <a:lnTo>
                      <a:pt x="143" y="83"/>
                    </a:lnTo>
                    <a:lnTo>
                      <a:pt x="150" y="82"/>
                    </a:lnTo>
                    <a:lnTo>
                      <a:pt x="158" y="81"/>
                    </a:lnTo>
                    <a:lnTo>
                      <a:pt x="166" y="82"/>
                    </a:lnTo>
                    <a:lnTo>
                      <a:pt x="174" y="83"/>
                    </a:lnTo>
                    <a:lnTo>
                      <a:pt x="181" y="85"/>
                    </a:lnTo>
                    <a:lnTo>
                      <a:pt x="188" y="87"/>
                    </a:lnTo>
                    <a:lnTo>
                      <a:pt x="195" y="90"/>
                    </a:lnTo>
                    <a:lnTo>
                      <a:pt x="201" y="94"/>
                    </a:lnTo>
                    <a:lnTo>
                      <a:pt x="207" y="98"/>
                    </a:lnTo>
                    <a:lnTo>
                      <a:pt x="212" y="103"/>
                    </a:lnTo>
                    <a:lnTo>
                      <a:pt x="217" y="108"/>
                    </a:lnTo>
                    <a:lnTo>
                      <a:pt x="222" y="114"/>
                    </a:lnTo>
                    <a:lnTo>
                      <a:pt x="226" y="120"/>
                    </a:lnTo>
                    <a:lnTo>
                      <a:pt x="229" y="127"/>
                    </a:lnTo>
                    <a:lnTo>
                      <a:pt x="231" y="134"/>
                    </a:lnTo>
                    <a:lnTo>
                      <a:pt x="233" y="141"/>
                    </a:lnTo>
                    <a:lnTo>
                      <a:pt x="234" y="149"/>
                    </a:lnTo>
                    <a:lnTo>
                      <a:pt x="235" y="156"/>
                    </a:lnTo>
                    <a:lnTo>
                      <a:pt x="234" y="164"/>
                    </a:lnTo>
                    <a:lnTo>
                      <a:pt x="233" y="171"/>
                    </a:lnTo>
                    <a:lnTo>
                      <a:pt x="231" y="178"/>
                    </a:lnTo>
                    <a:lnTo>
                      <a:pt x="229" y="185"/>
                    </a:lnTo>
                    <a:lnTo>
                      <a:pt x="226" y="193"/>
                    </a:lnTo>
                    <a:lnTo>
                      <a:pt x="222" y="199"/>
                    </a:lnTo>
                    <a:lnTo>
                      <a:pt x="217" y="204"/>
                    </a:lnTo>
                    <a:lnTo>
                      <a:pt x="212" y="210"/>
                    </a:lnTo>
                    <a:lnTo>
                      <a:pt x="207" y="214"/>
                    </a:lnTo>
                    <a:lnTo>
                      <a:pt x="201" y="219"/>
                    </a:lnTo>
                    <a:lnTo>
                      <a:pt x="195" y="222"/>
                    </a:lnTo>
                    <a:lnTo>
                      <a:pt x="188" y="225"/>
                    </a:lnTo>
                    <a:lnTo>
                      <a:pt x="181" y="228"/>
                    </a:lnTo>
                    <a:lnTo>
                      <a:pt x="174" y="230"/>
                    </a:lnTo>
                    <a:lnTo>
                      <a:pt x="166" y="231"/>
                    </a:lnTo>
                    <a:lnTo>
                      <a:pt x="158" y="231"/>
                    </a:lnTo>
                    <a:lnTo>
                      <a:pt x="150" y="231"/>
                    </a:lnTo>
                    <a:lnTo>
                      <a:pt x="143" y="230"/>
                    </a:lnTo>
                    <a:lnTo>
                      <a:pt x="136" y="228"/>
                    </a:lnTo>
                    <a:lnTo>
                      <a:pt x="128" y="225"/>
                    </a:lnTo>
                    <a:lnTo>
                      <a:pt x="122" y="222"/>
                    </a:lnTo>
                    <a:lnTo>
                      <a:pt x="115" y="219"/>
                    </a:lnTo>
                    <a:lnTo>
                      <a:pt x="110" y="214"/>
                    </a:lnTo>
                    <a:lnTo>
                      <a:pt x="104" y="210"/>
                    </a:lnTo>
                    <a:lnTo>
                      <a:pt x="99" y="204"/>
                    </a:lnTo>
                    <a:lnTo>
                      <a:pt x="94" y="199"/>
                    </a:lnTo>
                    <a:lnTo>
                      <a:pt x="91" y="193"/>
                    </a:lnTo>
                    <a:lnTo>
                      <a:pt x="88" y="185"/>
                    </a:lnTo>
                    <a:lnTo>
                      <a:pt x="85" y="178"/>
                    </a:lnTo>
                    <a:lnTo>
                      <a:pt x="83" y="171"/>
                    </a:lnTo>
                    <a:lnTo>
                      <a:pt x="82" y="164"/>
                    </a:lnTo>
                    <a:lnTo>
                      <a:pt x="82" y="156"/>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6" name="Freeform 83">
                <a:extLst>
                  <a:ext uri="{FF2B5EF4-FFF2-40B4-BE49-F238E27FC236}">
                    <a16:creationId xmlns:a16="http://schemas.microsoft.com/office/drawing/2014/main" id="{9C76E97E-0F48-4B48-A83E-3A280A37CD88}"/>
                  </a:ext>
                </a:extLst>
              </p:cNvPr>
              <p:cNvSpPr>
                <a:spLocks noEditPoints="1"/>
              </p:cNvSpPr>
              <p:nvPr/>
            </p:nvSpPr>
            <p:spPr bwMode="auto">
              <a:xfrm>
                <a:off x="4603" y="2759"/>
                <a:ext cx="20" cy="26"/>
              </a:xfrm>
              <a:custGeom>
                <a:avLst/>
                <a:gdLst>
                  <a:gd name="T0" fmla="*/ 3 w 317"/>
                  <a:gd name="T1" fmla="*/ 187 h 312"/>
                  <a:gd name="T2" fmla="*/ 18 w 317"/>
                  <a:gd name="T3" fmla="*/ 229 h 312"/>
                  <a:gd name="T4" fmla="*/ 46 w 317"/>
                  <a:gd name="T5" fmla="*/ 266 h 312"/>
                  <a:gd name="T6" fmla="*/ 83 w 317"/>
                  <a:gd name="T7" fmla="*/ 293 h 312"/>
                  <a:gd name="T8" fmla="*/ 126 w 317"/>
                  <a:gd name="T9" fmla="*/ 309 h 312"/>
                  <a:gd name="T10" fmla="*/ 175 w 317"/>
                  <a:gd name="T11" fmla="*/ 311 h 312"/>
                  <a:gd name="T12" fmla="*/ 221 w 317"/>
                  <a:gd name="T13" fmla="*/ 300 h 312"/>
                  <a:gd name="T14" fmla="*/ 259 w 317"/>
                  <a:gd name="T15" fmla="*/ 276 h 312"/>
                  <a:gd name="T16" fmla="*/ 290 w 317"/>
                  <a:gd name="T17" fmla="*/ 243 h 312"/>
                  <a:gd name="T18" fmla="*/ 310 w 317"/>
                  <a:gd name="T19" fmla="*/ 202 h 312"/>
                  <a:gd name="T20" fmla="*/ 317 w 317"/>
                  <a:gd name="T21" fmla="*/ 155 h 312"/>
                  <a:gd name="T22" fmla="*/ 310 w 317"/>
                  <a:gd name="T23" fmla="*/ 109 h 312"/>
                  <a:gd name="T24" fmla="*/ 290 w 317"/>
                  <a:gd name="T25" fmla="*/ 69 h 312"/>
                  <a:gd name="T26" fmla="*/ 259 w 317"/>
                  <a:gd name="T27" fmla="*/ 35 h 312"/>
                  <a:gd name="T28" fmla="*/ 221 w 317"/>
                  <a:gd name="T29" fmla="*/ 12 h 312"/>
                  <a:gd name="T30" fmla="*/ 175 w 317"/>
                  <a:gd name="T31" fmla="*/ 1 h 312"/>
                  <a:gd name="T32" fmla="*/ 126 w 317"/>
                  <a:gd name="T33" fmla="*/ 3 h 312"/>
                  <a:gd name="T34" fmla="*/ 83 w 317"/>
                  <a:gd name="T35" fmla="*/ 19 h 312"/>
                  <a:gd name="T36" fmla="*/ 46 w 317"/>
                  <a:gd name="T37" fmla="*/ 45 h 312"/>
                  <a:gd name="T38" fmla="*/ 18 w 317"/>
                  <a:gd name="T39" fmla="*/ 81 h 312"/>
                  <a:gd name="T40" fmla="*/ 3 w 317"/>
                  <a:gd name="T41" fmla="*/ 125 h 312"/>
                  <a:gd name="T42" fmla="*/ 82 w 317"/>
                  <a:gd name="T43" fmla="*/ 155 h 312"/>
                  <a:gd name="T44" fmla="*/ 85 w 317"/>
                  <a:gd name="T45" fmla="*/ 133 h 312"/>
                  <a:gd name="T46" fmla="*/ 94 w 317"/>
                  <a:gd name="T47" fmla="*/ 113 h 312"/>
                  <a:gd name="T48" fmla="*/ 110 w 317"/>
                  <a:gd name="T49" fmla="*/ 97 h 312"/>
                  <a:gd name="T50" fmla="*/ 128 w 317"/>
                  <a:gd name="T51" fmla="*/ 86 h 312"/>
                  <a:gd name="T52" fmla="*/ 150 w 317"/>
                  <a:gd name="T53" fmla="*/ 81 h 312"/>
                  <a:gd name="T54" fmla="*/ 174 w 317"/>
                  <a:gd name="T55" fmla="*/ 82 h 312"/>
                  <a:gd name="T56" fmla="*/ 195 w 317"/>
                  <a:gd name="T57" fmla="*/ 89 h 312"/>
                  <a:gd name="T58" fmla="*/ 212 w 317"/>
                  <a:gd name="T59" fmla="*/ 102 h 312"/>
                  <a:gd name="T60" fmla="*/ 226 w 317"/>
                  <a:gd name="T61" fmla="*/ 120 h 312"/>
                  <a:gd name="T62" fmla="*/ 233 w 317"/>
                  <a:gd name="T63" fmla="*/ 140 h 312"/>
                  <a:gd name="T64" fmla="*/ 234 w 317"/>
                  <a:gd name="T65" fmla="*/ 163 h 312"/>
                  <a:gd name="T66" fmla="*/ 229 w 317"/>
                  <a:gd name="T67" fmla="*/ 185 h 312"/>
                  <a:gd name="T68" fmla="*/ 217 w 317"/>
                  <a:gd name="T69" fmla="*/ 203 h 312"/>
                  <a:gd name="T70" fmla="*/ 201 w 317"/>
                  <a:gd name="T71" fmla="*/ 218 h 312"/>
                  <a:gd name="T72" fmla="*/ 181 w 317"/>
                  <a:gd name="T73" fmla="*/ 227 h 312"/>
                  <a:gd name="T74" fmla="*/ 158 w 317"/>
                  <a:gd name="T75" fmla="*/ 230 h 312"/>
                  <a:gd name="T76" fmla="*/ 136 w 317"/>
                  <a:gd name="T77" fmla="*/ 227 h 312"/>
                  <a:gd name="T78" fmla="*/ 115 w 317"/>
                  <a:gd name="T79" fmla="*/ 218 h 312"/>
                  <a:gd name="T80" fmla="*/ 99 w 317"/>
                  <a:gd name="T81" fmla="*/ 203 h 312"/>
                  <a:gd name="T82" fmla="*/ 88 w 317"/>
                  <a:gd name="T83" fmla="*/ 185 h 312"/>
                  <a:gd name="T84" fmla="*/ 82 w 317"/>
                  <a:gd name="T85" fmla="*/ 16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312">
                    <a:moveTo>
                      <a:pt x="0" y="155"/>
                    </a:moveTo>
                    <a:lnTo>
                      <a:pt x="0" y="171"/>
                    </a:lnTo>
                    <a:lnTo>
                      <a:pt x="3" y="187"/>
                    </a:lnTo>
                    <a:lnTo>
                      <a:pt x="6" y="202"/>
                    </a:lnTo>
                    <a:lnTo>
                      <a:pt x="12" y="216"/>
                    </a:lnTo>
                    <a:lnTo>
                      <a:pt x="18" y="229"/>
                    </a:lnTo>
                    <a:lnTo>
                      <a:pt x="27" y="243"/>
                    </a:lnTo>
                    <a:lnTo>
                      <a:pt x="36" y="255"/>
                    </a:lnTo>
                    <a:lnTo>
                      <a:pt x="46" y="266"/>
                    </a:lnTo>
                    <a:lnTo>
                      <a:pt x="57" y="276"/>
                    </a:lnTo>
                    <a:lnTo>
                      <a:pt x="69" y="285"/>
                    </a:lnTo>
                    <a:lnTo>
                      <a:pt x="83" y="293"/>
                    </a:lnTo>
                    <a:lnTo>
                      <a:pt x="96" y="300"/>
                    </a:lnTo>
                    <a:lnTo>
                      <a:pt x="111" y="305"/>
                    </a:lnTo>
                    <a:lnTo>
                      <a:pt x="126" y="309"/>
                    </a:lnTo>
                    <a:lnTo>
                      <a:pt x="142" y="311"/>
                    </a:lnTo>
                    <a:lnTo>
                      <a:pt x="158" y="312"/>
                    </a:lnTo>
                    <a:lnTo>
                      <a:pt x="175" y="311"/>
                    </a:lnTo>
                    <a:lnTo>
                      <a:pt x="190" y="309"/>
                    </a:lnTo>
                    <a:lnTo>
                      <a:pt x="205" y="305"/>
                    </a:lnTo>
                    <a:lnTo>
                      <a:pt x="221" y="300"/>
                    </a:lnTo>
                    <a:lnTo>
                      <a:pt x="234" y="293"/>
                    </a:lnTo>
                    <a:lnTo>
                      <a:pt x="247" y="285"/>
                    </a:lnTo>
                    <a:lnTo>
                      <a:pt x="259" y="276"/>
                    </a:lnTo>
                    <a:lnTo>
                      <a:pt x="270" y="266"/>
                    </a:lnTo>
                    <a:lnTo>
                      <a:pt x="281" y="255"/>
                    </a:lnTo>
                    <a:lnTo>
                      <a:pt x="290" y="243"/>
                    </a:lnTo>
                    <a:lnTo>
                      <a:pt x="298" y="229"/>
                    </a:lnTo>
                    <a:lnTo>
                      <a:pt x="304" y="216"/>
                    </a:lnTo>
                    <a:lnTo>
                      <a:pt x="310" y="202"/>
                    </a:lnTo>
                    <a:lnTo>
                      <a:pt x="314" y="187"/>
                    </a:lnTo>
                    <a:lnTo>
                      <a:pt x="316" y="171"/>
                    </a:lnTo>
                    <a:lnTo>
                      <a:pt x="317" y="155"/>
                    </a:lnTo>
                    <a:lnTo>
                      <a:pt x="316" y="140"/>
                    </a:lnTo>
                    <a:lnTo>
                      <a:pt x="314" y="125"/>
                    </a:lnTo>
                    <a:lnTo>
                      <a:pt x="310" y="109"/>
                    </a:lnTo>
                    <a:lnTo>
                      <a:pt x="304" y="95"/>
                    </a:lnTo>
                    <a:lnTo>
                      <a:pt x="298" y="81"/>
                    </a:lnTo>
                    <a:lnTo>
                      <a:pt x="290" y="69"/>
                    </a:lnTo>
                    <a:lnTo>
                      <a:pt x="281" y="56"/>
                    </a:lnTo>
                    <a:lnTo>
                      <a:pt x="270" y="45"/>
                    </a:lnTo>
                    <a:lnTo>
                      <a:pt x="259" y="35"/>
                    </a:lnTo>
                    <a:lnTo>
                      <a:pt x="247" y="26"/>
                    </a:lnTo>
                    <a:lnTo>
                      <a:pt x="234" y="19"/>
                    </a:lnTo>
                    <a:lnTo>
                      <a:pt x="221" y="12"/>
                    </a:lnTo>
                    <a:lnTo>
                      <a:pt x="205" y="7"/>
                    </a:lnTo>
                    <a:lnTo>
                      <a:pt x="190" y="3"/>
                    </a:lnTo>
                    <a:lnTo>
                      <a:pt x="175" y="1"/>
                    </a:lnTo>
                    <a:lnTo>
                      <a:pt x="158" y="0"/>
                    </a:lnTo>
                    <a:lnTo>
                      <a:pt x="142" y="1"/>
                    </a:lnTo>
                    <a:lnTo>
                      <a:pt x="126" y="3"/>
                    </a:lnTo>
                    <a:lnTo>
                      <a:pt x="111" y="7"/>
                    </a:lnTo>
                    <a:lnTo>
                      <a:pt x="96" y="12"/>
                    </a:lnTo>
                    <a:lnTo>
                      <a:pt x="83" y="19"/>
                    </a:lnTo>
                    <a:lnTo>
                      <a:pt x="69" y="26"/>
                    </a:lnTo>
                    <a:lnTo>
                      <a:pt x="57" y="35"/>
                    </a:lnTo>
                    <a:lnTo>
                      <a:pt x="46" y="45"/>
                    </a:lnTo>
                    <a:lnTo>
                      <a:pt x="36" y="56"/>
                    </a:lnTo>
                    <a:lnTo>
                      <a:pt x="27" y="69"/>
                    </a:lnTo>
                    <a:lnTo>
                      <a:pt x="18" y="81"/>
                    </a:lnTo>
                    <a:lnTo>
                      <a:pt x="12" y="95"/>
                    </a:lnTo>
                    <a:lnTo>
                      <a:pt x="6" y="109"/>
                    </a:lnTo>
                    <a:lnTo>
                      <a:pt x="3" y="125"/>
                    </a:lnTo>
                    <a:lnTo>
                      <a:pt x="0" y="140"/>
                    </a:lnTo>
                    <a:lnTo>
                      <a:pt x="0" y="155"/>
                    </a:lnTo>
                    <a:close/>
                    <a:moveTo>
                      <a:pt x="82" y="155"/>
                    </a:moveTo>
                    <a:lnTo>
                      <a:pt x="82" y="148"/>
                    </a:lnTo>
                    <a:lnTo>
                      <a:pt x="83" y="140"/>
                    </a:lnTo>
                    <a:lnTo>
                      <a:pt x="85" y="133"/>
                    </a:lnTo>
                    <a:lnTo>
                      <a:pt x="88" y="127"/>
                    </a:lnTo>
                    <a:lnTo>
                      <a:pt x="91" y="120"/>
                    </a:lnTo>
                    <a:lnTo>
                      <a:pt x="94" y="113"/>
                    </a:lnTo>
                    <a:lnTo>
                      <a:pt x="99" y="107"/>
                    </a:lnTo>
                    <a:lnTo>
                      <a:pt x="104" y="102"/>
                    </a:lnTo>
                    <a:lnTo>
                      <a:pt x="110" y="97"/>
                    </a:lnTo>
                    <a:lnTo>
                      <a:pt x="115" y="93"/>
                    </a:lnTo>
                    <a:lnTo>
                      <a:pt x="122" y="89"/>
                    </a:lnTo>
                    <a:lnTo>
                      <a:pt x="128" y="86"/>
                    </a:lnTo>
                    <a:lnTo>
                      <a:pt x="136" y="84"/>
                    </a:lnTo>
                    <a:lnTo>
                      <a:pt x="143" y="82"/>
                    </a:lnTo>
                    <a:lnTo>
                      <a:pt x="150" y="81"/>
                    </a:lnTo>
                    <a:lnTo>
                      <a:pt x="158" y="80"/>
                    </a:lnTo>
                    <a:lnTo>
                      <a:pt x="166" y="81"/>
                    </a:lnTo>
                    <a:lnTo>
                      <a:pt x="174" y="82"/>
                    </a:lnTo>
                    <a:lnTo>
                      <a:pt x="181" y="84"/>
                    </a:lnTo>
                    <a:lnTo>
                      <a:pt x="188" y="86"/>
                    </a:lnTo>
                    <a:lnTo>
                      <a:pt x="195" y="89"/>
                    </a:lnTo>
                    <a:lnTo>
                      <a:pt x="201" y="93"/>
                    </a:lnTo>
                    <a:lnTo>
                      <a:pt x="207" y="97"/>
                    </a:lnTo>
                    <a:lnTo>
                      <a:pt x="212" y="102"/>
                    </a:lnTo>
                    <a:lnTo>
                      <a:pt x="217" y="107"/>
                    </a:lnTo>
                    <a:lnTo>
                      <a:pt x="222" y="113"/>
                    </a:lnTo>
                    <a:lnTo>
                      <a:pt x="226" y="120"/>
                    </a:lnTo>
                    <a:lnTo>
                      <a:pt x="229" y="127"/>
                    </a:lnTo>
                    <a:lnTo>
                      <a:pt x="231" y="133"/>
                    </a:lnTo>
                    <a:lnTo>
                      <a:pt x="233" y="140"/>
                    </a:lnTo>
                    <a:lnTo>
                      <a:pt x="234" y="148"/>
                    </a:lnTo>
                    <a:lnTo>
                      <a:pt x="235" y="155"/>
                    </a:lnTo>
                    <a:lnTo>
                      <a:pt x="234" y="163"/>
                    </a:lnTo>
                    <a:lnTo>
                      <a:pt x="233" y="170"/>
                    </a:lnTo>
                    <a:lnTo>
                      <a:pt x="231" y="178"/>
                    </a:lnTo>
                    <a:lnTo>
                      <a:pt x="229" y="185"/>
                    </a:lnTo>
                    <a:lnTo>
                      <a:pt x="226" y="192"/>
                    </a:lnTo>
                    <a:lnTo>
                      <a:pt x="222" y="198"/>
                    </a:lnTo>
                    <a:lnTo>
                      <a:pt x="217" y="203"/>
                    </a:lnTo>
                    <a:lnTo>
                      <a:pt x="212" y="209"/>
                    </a:lnTo>
                    <a:lnTo>
                      <a:pt x="207" y="213"/>
                    </a:lnTo>
                    <a:lnTo>
                      <a:pt x="201" y="218"/>
                    </a:lnTo>
                    <a:lnTo>
                      <a:pt x="195" y="221"/>
                    </a:lnTo>
                    <a:lnTo>
                      <a:pt x="188" y="224"/>
                    </a:lnTo>
                    <a:lnTo>
                      <a:pt x="181" y="227"/>
                    </a:lnTo>
                    <a:lnTo>
                      <a:pt x="174" y="229"/>
                    </a:lnTo>
                    <a:lnTo>
                      <a:pt x="166" y="230"/>
                    </a:lnTo>
                    <a:lnTo>
                      <a:pt x="158" y="230"/>
                    </a:lnTo>
                    <a:lnTo>
                      <a:pt x="150" y="230"/>
                    </a:lnTo>
                    <a:lnTo>
                      <a:pt x="143" y="229"/>
                    </a:lnTo>
                    <a:lnTo>
                      <a:pt x="136" y="227"/>
                    </a:lnTo>
                    <a:lnTo>
                      <a:pt x="128" y="224"/>
                    </a:lnTo>
                    <a:lnTo>
                      <a:pt x="122" y="221"/>
                    </a:lnTo>
                    <a:lnTo>
                      <a:pt x="115" y="218"/>
                    </a:lnTo>
                    <a:lnTo>
                      <a:pt x="110" y="213"/>
                    </a:lnTo>
                    <a:lnTo>
                      <a:pt x="104" y="209"/>
                    </a:lnTo>
                    <a:lnTo>
                      <a:pt x="99" y="203"/>
                    </a:lnTo>
                    <a:lnTo>
                      <a:pt x="94" y="198"/>
                    </a:lnTo>
                    <a:lnTo>
                      <a:pt x="91" y="192"/>
                    </a:lnTo>
                    <a:lnTo>
                      <a:pt x="88" y="185"/>
                    </a:lnTo>
                    <a:lnTo>
                      <a:pt x="85" y="178"/>
                    </a:lnTo>
                    <a:lnTo>
                      <a:pt x="83" y="170"/>
                    </a:lnTo>
                    <a:lnTo>
                      <a:pt x="82" y="163"/>
                    </a:lnTo>
                    <a:lnTo>
                      <a:pt x="82" y="15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7" name="Freeform 84">
                <a:extLst>
                  <a:ext uri="{FF2B5EF4-FFF2-40B4-BE49-F238E27FC236}">
                    <a16:creationId xmlns:a16="http://schemas.microsoft.com/office/drawing/2014/main" id="{58063D21-CCC3-40E3-A1CA-2DEC335F3D1C}"/>
                  </a:ext>
                </a:extLst>
              </p:cNvPr>
              <p:cNvSpPr>
                <a:spLocks/>
              </p:cNvSpPr>
              <p:nvPr/>
            </p:nvSpPr>
            <p:spPr bwMode="auto">
              <a:xfrm>
                <a:off x="4111" y="2529"/>
                <a:ext cx="400" cy="17"/>
              </a:xfrm>
              <a:custGeom>
                <a:avLst/>
                <a:gdLst>
                  <a:gd name="T0" fmla="*/ 6395 w 6395"/>
                  <a:gd name="T1" fmla="*/ 0 h 201"/>
                  <a:gd name="T2" fmla="*/ 6390 w 6395"/>
                  <a:gd name="T3" fmla="*/ 106 h 201"/>
                  <a:gd name="T4" fmla="*/ 6327 w 6395"/>
                  <a:gd name="T5" fmla="*/ 106 h 201"/>
                  <a:gd name="T6" fmla="*/ 6149 w 6395"/>
                  <a:gd name="T7" fmla="*/ 106 h 201"/>
                  <a:gd name="T8" fmla="*/ 5870 w 6395"/>
                  <a:gd name="T9" fmla="*/ 105 h 201"/>
                  <a:gd name="T10" fmla="*/ 5506 w 6395"/>
                  <a:gd name="T11" fmla="*/ 106 h 201"/>
                  <a:gd name="T12" fmla="*/ 5074 w 6395"/>
                  <a:gd name="T13" fmla="*/ 106 h 201"/>
                  <a:gd name="T14" fmla="*/ 4589 w 6395"/>
                  <a:gd name="T15" fmla="*/ 107 h 201"/>
                  <a:gd name="T16" fmla="*/ 4063 w 6395"/>
                  <a:gd name="T17" fmla="*/ 109 h 201"/>
                  <a:gd name="T18" fmla="*/ 3515 w 6395"/>
                  <a:gd name="T19" fmla="*/ 113 h 201"/>
                  <a:gd name="T20" fmla="*/ 2961 w 6395"/>
                  <a:gd name="T21" fmla="*/ 117 h 201"/>
                  <a:gd name="T22" fmla="*/ 2413 w 6395"/>
                  <a:gd name="T23" fmla="*/ 123 h 201"/>
                  <a:gd name="T24" fmla="*/ 2147 w 6395"/>
                  <a:gd name="T25" fmla="*/ 126 h 201"/>
                  <a:gd name="T26" fmla="*/ 1889 w 6395"/>
                  <a:gd name="T27" fmla="*/ 130 h 201"/>
                  <a:gd name="T28" fmla="*/ 1640 w 6395"/>
                  <a:gd name="T29" fmla="*/ 136 h 201"/>
                  <a:gd name="T30" fmla="*/ 1404 w 6395"/>
                  <a:gd name="T31" fmla="*/ 140 h 201"/>
                  <a:gd name="T32" fmla="*/ 1180 w 6395"/>
                  <a:gd name="T33" fmla="*/ 146 h 201"/>
                  <a:gd name="T34" fmla="*/ 973 w 6395"/>
                  <a:gd name="T35" fmla="*/ 152 h 201"/>
                  <a:gd name="T36" fmla="*/ 782 w 6395"/>
                  <a:gd name="T37" fmla="*/ 158 h 201"/>
                  <a:gd name="T38" fmla="*/ 611 w 6395"/>
                  <a:gd name="T39" fmla="*/ 165 h 201"/>
                  <a:gd name="T40" fmla="*/ 461 w 6395"/>
                  <a:gd name="T41" fmla="*/ 173 h 201"/>
                  <a:gd name="T42" fmla="*/ 335 w 6395"/>
                  <a:gd name="T43" fmla="*/ 181 h 201"/>
                  <a:gd name="T44" fmla="*/ 233 w 6395"/>
                  <a:gd name="T45" fmla="*/ 190 h 201"/>
                  <a:gd name="T46" fmla="*/ 159 w 6395"/>
                  <a:gd name="T47" fmla="*/ 201 h 201"/>
                  <a:gd name="T48" fmla="*/ 0 w 6395"/>
                  <a:gd name="T49" fmla="*/ 73 h 201"/>
                  <a:gd name="T50" fmla="*/ 6395 w 6395"/>
                  <a:gd name="T51"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95" h="201">
                    <a:moveTo>
                      <a:pt x="6395" y="0"/>
                    </a:moveTo>
                    <a:lnTo>
                      <a:pt x="6390" y="106"/>
                    </a:lnTo>
                    <a:lnTo>
                      <a:pt x="6327" y="106"/>
                    </a:lnTo>
                    <a:lnTo>
                      <a:pt x="6149" y="106"/>
                    </a:lnTo>
                    <a:lnTo>
                      <a:pt x="5870" y="105"/>
                    </a:lnTo>
                    <a:lnTo>
                      <a:pt x="5506" y="106"/>
                    </a:lnTo>
                    <a:lnTo>
                      <a:pt x="5074" y="106"/>
                    </a:lnTo>
                    <a:lnTo>
                      <a:pt x="4589" y="107"/>
                    </a:lnTo>
                    <a:lnTo>
                      <a:pt x="4063" y="109"/>
                    </a:lnTo>
                    <a:lnTo>
                      <a:pt x="3515" y="113"/>
                    </a:lnTo>
                    <a:lnTo>
                      <a:pt x="2961" y="117"/>
                    </a:lnTo>
                    <a:lnTo>
                      <a:pt x="2413" y="123"/>
                    </a:lnTo>
                    <a:lnTo>
                      <a:pt x="2147" y="126"/>
                    </a:lnTo>
                    <a:lnTo>
                      <a:pt x="1889" y="130"/>
                    </a:lnTo>
                    <a:lnTo>
                      <a:pt x="1640" y="136"/>
                    </a:lnTo>
                    <a:lnTo>
                      <a:pt x="1404" y="140"/>
                    </a:lnTo>
                    <a:lnTo>
                      <a:pt x="1180" y="146"/>
                    </a:lnTo>
                    <a:lnTo>
                      <a:pt x="973" y="152"/>
                    </a:lnTo>
                    <a:lnTo>
                      <a:pt x="782" y="158"/>
                    </a:lnTo>
                    <a:lnTo>
                      <a:pt x="611" y="165"/>
                    </a:lnTo>
                    <a:lnTo>
                      <a:pt x="461" y="173"/>
                    </a:lnTo>
                    <a:lnTo>
                      <a:pt x="335" y="181"/>
                    </a:lnTo>
                    <a:lnTo>
                      <a:pt x="233" y="190"/>
                    </a:lnTo>
                    <a:lnTo>
                      <a:pt x="159" y="201"/>
                    </a:lnTo>
                    <a:lnTo>
                      <a:pt x="0" y="73"/>
                    </a:lnTo>
                    <a:lnTo>
                      <a:pt x="6395" y="0"/>
                    </a:lnTo>
                    <a:close/>
                  </a:path>
                </a:pathLst>
              </a:custGeom>
              <a:solidFill>
                <a:srgbClr val="B2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8" name="Freeform 85">
                <a:extLst>
                  <a:ext uri="{FF2B5EF4-FFF2-40B4-BE49-F238E27FC236}">
                    <a16:creationId xmlns:a16="http://schemas.microsoft.com/office/drawing/2014/main" id="{E3C2D2A8-67FA-4B22-BCD3-E38B284E6AB3}"/>
                  </a:ext>
                </a:extLst>
              </p:cNvPr>
              <p:cNvSpPr>
                <a:spLocks/>
              </p:cNvSpPr>
              <p:nvPr/>
            </p:nvSpPr>
            <p:spPr bwMode="auto">
              <a:xfrm>
                <a:off x="4111" y="2535"/>
                <a:ext cx="11" cy="451"/>
              </a:xfrm>
              <a:custGeom>
                <a:avLst/>
                <a:gdLst>
                  <a:gd name="T0" fmla="*/ 0 w 170"/>
                  <a:gd name="T1" fmla="*/ 5404 h 5404"/>
                  <a:gd name="T2" fmla="*/ 0 w 170"/>
                  <a:gd name="T3" fmla="*/ 0 h 5404"/>
                  <a:gd name="T4" fmla="*/ 159 w 170"/>
                  <a:gd name="T5" fmla="*/ 128 h 5404"/>
                  <a:gd name="T6" fmla="*/ 158 w 170"/>
                  <a:gd name="T7" fmla="*/ 172 h 5404"/>
                  <a:gd name="T8" fmla="*/ 153 w 170"/>
                  <a:gd name="T9" fmla="*/ 301 h 5404"/>
                  <a:gd name="T10" fmla="*/ 149 w 170"/>
                  <a:gd name="T11" fmla="*/ 502 h 5404"/>
                  <a:gd name="T12" fmla="*/ 143 w 170"/>
                  <a:gd name="T13" fmla="*/ 767 h 5404"/>
                  <a:gd name="T14" fmla="*/ 136 w 170"/>
                  <a:gd name="T15" fmla="*/ 1086 h 5404"/>
                  <a:gd name="T16" fmla="*/ 130 w 170"/>
                  <a:gd name="T17" fmla="*/ 1448 h 5404"/>
                  <a:gd name="T18" fmla="*/ 123 w 170"/>
                  <a:gd name="T19" fmla="*/ 1845 h 5404"/>
                  <a:gd name="T20" fmla="*/ 118 w 170"/>
                  <a:gd name="T21" fmla="*/ 2265 h 5404"/>
                  <a:gd name="T22" fmla="*/ 114 w 170"/>
                  <a:gd name="T23" fmla="*/ 2700 h 5404"/>
                  <a:gd name="T24" fmla="*/ 112 w 170"/>
                  <a:gd name="T25" fmla="*/ 3139 h 5404"/>
                  <a:gd name="T26" fmla="*/ 112 w 170"/>
                  <a:gd name="T27" fmla="*/ 3357 h 5404"/>
                  <a:gd name="T28" fmla="*/ 113 w 170"/>
                  <a:gd name="T29" fmla="*/ 3573 h 5404"/>
                  <a:gd name="T30" fmla="*/ 114 w 170"/>
                  <a:gd name="T31" fmla="*/ 3784 h 5404"/>
                  <a:gd name="T32" fmla="*/ 116 w 170"/>
                  <a:gd name="T33" fmla="*/ 3991 h 5404"/>
                  <a:gd name="T34" fmla="*/ 119 w 170"/>
                  <a:gd name="T35" fmla="*/ 4191 h 5404"/>
                  <a:gd name="T36" fmla="*/ 123 w 170"/>
                  <a:gd name="T37" fmla="*/ 4384 h 5404"/>
                  <a:gd name="T38" fmla="*/ 129 w 170"/>
                  <a:gd name="T39" fmla="*/ 4568 h 5404"/>
                  <a:gd name="T40" fmla="*/ 135 w 170"/>
                  <a:gd name="T41" fmla="*/ 4742 h 5404"/>
                  <a:gd name="T42" fmla="*/ 142 w 170"/>
                  <a:gd name="T43" fmla="*/ 4905 h 5404"/>
                  <a:gd name="T44" fmla="*/ 150 w 170"/>
                  <a:gd name="T45" fmla="*/ 5054 h 5404"/>
                  <a:gd name="T46" fmla="*/ 160 w 170"/>
                  <a:gd name="T47" fmla="*/ 5190 h 5404"/>
                  <a:gd name="T48" fmla="*/ 170 w 170"/>
                  <a:gd name="T49" fmla="*/ 5312 h 5404"/>
                  <a:gd name="T50" fmla="*/ 0 w 170"/>
                  <a:gd name="T51" fmla="*/ 5404 h 5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5404">
                    <a:moveTo>
                      <a:pt x="0" y="5404"/>
                    </a:moveTo>
                    <a:lnTo>
                      <a:pt x="0" y="0"/>
                    </a:lnTo>
                    <a:lnTo>
                      <a:pt x="159" y="128"/>
                    </a:lnTo>
                    <a:lnTo>
                      <a:pt x="158" y="172"/>
                    </a:lnTo>
                    <a:lnTo>
                      <a:pt x="153" y="301"/>
                    </a:lnTo>
                    <a:lnTo>
                      <a:pt x="149" y="502"/>
                    </a:lnTo>
                    <a:lnTo>
                      <a:pt x="143" y="767"/>
                    </a:lnTo>
                    <a:lnTo>
                      <a:pt x="136" y="1086"/>
                    </a:lnTo>
                    <a:lnTo>
                      <a:pt x="130" y="1448"/>
                    </a:lnTo>
                    <a:lnTo>
                      <a:pt x="123" y="1845"/>
                    </a:lnTo>
                    <a:lnTo>
                      <a:pt x="118" y="2265"/>
                    </a:lnTo>
                    <a:lnTo>
                      <a:pt x="114" y="2700"/>
                    </a:lnTo>
                    <a:lnTo>
                      <a:pt x="112" y="3139"/>
                    </a:lnTo>
                    <a:lnTo>
                      <a:pt x="112" y="3357"/>
                    </a:lnTo>
                    <a:lnTo>
                      <a:pt x="113" y="3573"/>
                    </a:lnTo>
                    <a:lnTo>
                      <a:pt x="114" y="3784"/>
                    </a:lnTo>
                    <a:lnTo>
                      <a:pt x="116" y="3991"/>
                    </a:lnTo>
                    <a:lnTo>
                      <a:pt x="119" y="4191"/>
                    </a:lnTo>
                    <a:lnTo>
                      <a:pt x="123" y="4384"/>
                    </a:lnTo>
                    <a:lnTo>
                      <a:pt x="129" y="4568"/>
                    </a:lnTo>
                    <a:lnTo>
                      <a:pt x="135" y="4742"/>
                    </a:lnTo>
                    <a:lnTo>
                      <a:pt x="142" y="4905"/>
                    </a:lnTo>
                    <a:lnTo>
                      <a:pt x="150" y="5054"/>
                    </a:lnTo>
                    <a:lnTo>
                      <a:pt x="160" y="5190"/>
                    </a:lnTo>
                    <a:lnTo>
                      <a:pt x="170" y="5312"/>
                    </a:lnTo>
                    <a:lnTo>
                      <a:pt x="0" y="5404"/>
                    </a:lnTo>
                    <a:close/>
                  </a:path>
                </a:pathLst>
              </a:custGeom>
              <a:solidFill>
                <a:srgbClr val="9D9C9B"/>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49" name="Freeform 86">
                <a:extLst>
                  <a:ext uri="{FF2B5EF4-FFF2-40B4-BE49-F238E27FC236}">
                    <a16:creationId xmlns:a16="http://schemas.microsoft.com/office/drawing/2014/main" id="{3C1B8064-C364-4DC3-8870-EE2D2816A188}"/>
                  </a:ext>
                </a:extLst>
              </p:cNvPr>
              <p:cNvSpPr>
                <a:spLocks/>
              </p:cNvSpPr>
              <p:nvPr/>
            </p:nvSpPr>
            <p:spPr bwMode="auto">
              <a:xfrm>
                <a:off x="4111" y="2978"/>
                <a:ext cx="400" cy="31"/>
              </a:xfrm>
              <a:custGeom>
                <a:avLst/>
                <a:gdLst>
                  <a:gd name="T0" fmla="*/ 6387 w 6402"/>
                  <a:gd name="T1" fmla="*/ 268 h 374"/>
                  <a:gd name="T2" fmla="*/ 6319 w 6402"/>
                  <a:gd name="T3" fmla="*/ 265 h 374"/>
                  <a:gd name="T4" fmla="*/ 6124 w 6402"/>
                  <a:gd name="T5" fmla="*/ 258 h 374"/>
                  <a:gd name="T6" fmla="*/ 5822 w 6402"/>
                  <a:gd name="T7" fmla="*/ 245 h 374"/>
                  <a:gd name="T8" fmla="*/ 5431 w 6402"/>
                  <a:gd name="T9" fmla="*/ 228 h 374"/>
                  <a:gd name="T10" fmla="*/ 4967 w 6402"/>
                  <a:gd name="T11" fmla="*/ 209 h 374"/>
                  <a:gd name="T12" fmla="*/ 4449 w 6402"/>
                  <a:gd name="T13" fmla="*/ 188 h 374"/>
                  <a:gd name="T14" fmla="*/ 3893 w 6402"/>
                  <a:gd name="T15" fmla="*/ 164 h 374"/>
                  <a:gd name="T16" fmla="*/ 3320 w 6402"/>
                  <a:gd name="T17" fmla="*/ 141 h 374"/>
                  <a:gd name="T18" fmla="*/ 2744 w 6402"/>
                  <a:gd name="T19" fmla="*/ 117 h 374"/>
                  <a:gd name="T20" fmla="*/ 2186 w 6402"/>
                  <a:gd name="T21" fmla="*/ 92 h 374"/>
                  <a:gd name="T22" fmla="*/ 1662 w 6402"/>
                  <a:gd name="T23" fmla="*/ 70 h 374"/>
                  <a:gd name="T24" fmla="*/ 1189 w 6402"/>
                  <a:gd name="T25" fmla="*/ 49 h 374"/>
                  <a:gd name="T26" fmla="*/ 787 w 6402"/>
                  <a:gd name="T27" fmla="*/ 31 h 374"/>
                  <a:gd name="T28" fmla="*/ 472 w 6402"/>
                  <a:gd name="T29" fmla="*/ 17 h 374"/>
                  <a:gd name="T30" fmla="*/ 353 w 6402"/>
                  <a:gd name="T31" fmla="*/ 11 h 374"/>
                  <a:gd name="T32" fmla="*/ 262 w 6402"/>
                  <a:gd name="T33" fmla="*/ 6 h 374"/>
                  <a:gd name="T34" fmla="*/ 202 w 6402"/>
                  <a:gd name="T35" fmla="*/ 3 h 374"/>
                  <a:gd name="T36" fmla="*/ 175 w 6402"/>
                  <a:gd name="T37" fmla="*/ 0 h 374"/>
                  <a:gd name="T38" fmla="*/ 0 w 6402"/>
                  <a:gd name="T39" fmla="*/ 107 h 374"/>
                  <a:gd name="T40" fmla="*/ 6398 w 6402"/>
                  <a:gd name="T41" fmla="*/ 374 h 374"/>
                  <a:gd name="T42" fmla="*/ 6402 w 6402"/>
                  <a:gd name="T43" fmla="*/ 272 h 374"/>
                  <a:gd name="T44" fmla="*/ 6387 w 6402"/>
                  <a:gd name="T45" fmla="*/ 26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02" h="374">
                    <a:moveTo>
                      <a:pt x="6387" y="268"/>
                    </a:moveTo>
                    <a:lnTo>
                      <a:pt x="6319" y="265"/>
                    </a:lnTo>
                    <a:lnTo>
                      <a:pt x="6124" y="258"/>
                    </a:lnTo>
                    <a:lnTo>
                      <a:pt x="5822" y="245"/>
                    </a:lnTo>
                    <a:lnTo>
                      <a:pt x="5431" y="228"/>
                    </a:lnTo>
                    <a:lnTo>
                      <a:pt x="4967" y="209"/>
                    </a:lnTo>
                    <a:lnTo>
                      <a:pt x="4449" y="188"/>
                    </a:lnTo>
                    <a:lnTo>
                      <a:pt x="3893" y="164"/>
                    </a:lnTo>
                    <a:lnTo>
                      <a:pt x="3320" y="141"/>
                    </a:lnTo>
                    <a:lnTo>
                      <a:pt x="2744" y="117"/>
                    </a:lnTo>
                    <a:lnTo>
                      <a:pt x="2186" y="92"/>
                    </a:lnTo>
                    <a:lnTo>
                      <a:pt x="1662" y="70"/>
                    </a:lnTo>
                    <a:lnTo>
                      <a:pt x="1189" y="49"/>
                    </a:lnTo>
                    <a:lnTo>
                      <a:pt x="787" y="31"/>
                    </a:lnTo>
                    <a:lnTo>
                      <a:pt x="472" y="17"/>
                    </a:lnTo>
                    <a:lnTo>
                      <a:pt x="353" y="11"/>
                    </a:lnTo>
                    <a:lnTo>
                      <a:pt x="262" y="6"/>
                    </a:lnTo>
                    <a:lnTo>
                      <a:pt x="202" y="3"/>
                    </a:lnTo>
                    <a:lnTo>
                      <a:pt x="175" y="0"/>
                    </a:lnTo>
                    <a:lnTo>
                      <a:pt x="0" y="107"/>
                    </a:lnTo>
                    <a:lnTo>
                      <a:pt x="6398" y="374"/>
                    </a:lnTo>
                    <a:lnTo>
                      <a:pt x="6402" y="272"/>
                    </a:lnTo>
                    <a:lnTo>
                      <a:pt x="6387" y="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0" name="Freeform 87">
                <a:extLst>
                  <a:ext uri="{FF2B5EF4-FFF2-40B4-BE49-F238E27FC236}">
                    <a16:creationId xmlns:a16="http://schemas.microsoft.com/office/drawing/2014/main" id="{0E23A3B9-DFF8-456D-B9AC-D20D06A8F4AA}"/>
                  </a:ext>
                </a:extLst>
              </p:cNvPr>
              <p:cNvSpPr>
                <a:spLocks/>
              </p:cNvSpPr>
              <p:nvPr/>
            </p:nvSpPr>
            <p:spPr bwMode="auto">
              <a:xfrm>
                <a:off x="4303" y="3077"/>
                <a:ext cx="136" cy="43"/>
              </a:xfrm>
              <a:custGeom>
                <a:avLst/>
                <a:gdLst>
                  <a:gd name="T0" fmla="*/ 12 w 2180"/>
                  <a:gd name="T1" fmla="*/ 0 h 510"/>
                  <a:gd name="T2" fmla="*/ 0 w 2180"/>
                  <a:gd name="T3" fmla="*/ 248 h 510"/>
                  <a:gd name="T4" fmla="*/ 14 w 2180"/>
                  <a:gd name="T5" fmla="*/ 247 h 510"/>
                  <a:gd name="T6" fmla="*/ 56 w 2180"/>
                  <a:gd name="T7" fmla="*/ 244 h 510"/>
                  <a:gd name="T8" fmla="*/ 123 w 2180"/>
                  <a:gd name="T9" fmla="*/ 240 h 510"/>
                  <a:gd name="T10" fmla="*/ 213 w 2180"/>
                  <a:gd name="T11" fmla="*/ 236 h 510"/>
                  <a:gd name="T12" fmla="*/ 266 w 2180"/>
                  <a:gd name="T13" fmla="*/ 234 h 510"/>
                  <a:gd name="T14" fmla="*/ 323 w 2180"/>
                  <a:gd name="T15" fmla="*/ 233 h 510"/>
                  <a:gd name="T16" fmla="*/ 385 w 2180"/>
                  <a:gd name="T17" fmla="*/ 232 h 510"/>
                  <a:gd name="T18" fmla="*/ 451 w 2180"/>
                  <a:gd name="T19" fmla="*/ 231 h 510"/>
                  <a:gd name="T20" fmla="*/ 521 w 2180"/>
                  <a:gd name="T21" fmla="*/ 232 h 510"/>
                  <a:gd name="T22" fmla="*/ 595 w 2180"/>
                  <a:gd name="T23" fmla="*/ 233 h 510"/>
                  <a:gd name="T24" fmla="*/ 671 w 2180"/>
                  <a:gd name="T25" fmla="*/ 235 h 510"/>
                  <a:gd name="T26" fmla="*/ 751 w 2180"/>
                  <a:gd name="T27" fmla="*/ 237 h 510"/>
                  <a:gd name="T28" fmla="*/ 833 w 2180"/>
                  <a:gd name="T29" fmla="*/ 241 h 510"/>
                  <a:gd name="T30" fmla="*/ 918 w 2180"/>
                  <a:gd name="T31" fmla="*/ 246 h 510"/>
                  <a:gd name="T32" fmla="*/ 1004 w 2180"/>
                  <a:gd name="T33" fmla="*/ 253 h 510"/>
                  <a:gd name="T34" fmla="*/ 1093 w 2180"/>
                  <a:gd name="T35" fmla="*/ 261 h 510"/>
                  <a:gd name="T36" fmla="*/ 1182 w 2180"/>
                  <a:gd name="T37" fmla="*/ 271 h 510"/>
                  <a:gd name="T38" fmla="*/ 1273 w 2180"/>
                  <a:gd name="T39" fmla="*/ 282 h 510"/>
                  <a:gd name="T40" fmla="*/ 1365 w 2180"/>
                  <a:gd name="T41" fmla="*/ 295 h 510"/>
                  <a:gd name="T42" fmla="*/ 1458 w 2180"/>
                  <a:gd name="T43" fmla="*/ 309 h 510"/>
                  <a:gd name="T44" fmla="*/ 1550 w 2180"/>
                  <a:gd name="T45" fmla="*/ 327 h 510"/>
                  <a:gd name="T46" fmla="*/ 1643 w 2180"/>
                  <a:gd name="T47" fmla="*/ 346 h 510"/>
                  <a:gd name="T48" fmla="*/ 1735 w 2180"/>
                  <a:gd name="T49" fmla="*/ 366 h 510"/>
                  <a:gd name="T50" fmla="*/ 1826 w 2180"/>
                  <a:gd name="T51" fmla="*/ 390 h 510"/>
                  <a:gd name="T52" fmla="*/ 1917 w 2180"/>
                  <a:gd name="T53" fmla="*/ 416 h 510"/>
                  <a:gd name="T54" fmla="*/ 2007 w 2180"/>
                  <a:gd name="T55" fmla="*/ 445 h 510"/>
                  <a:gd name="T56" fmla="*/ 2094 w 2180"/>
                  <a:gd name="T57" fmla="*/ 475 h 510"/>
                  <a:gd name="T58" fmla="*/ 2180 w 2180"/>
                  <a:gd name="T59" fmla="*/ 510 h 510"/>
                  <a:gd name="T60" fmla="*/ 2112 w 2180"/>
                  <a:gd name="T61" fmla="*/ 139 h 510"/>
                  <a:gd name="T62" fmla="*/ 12 w 2180"/>
                  <a:gd name="T63"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80" h="510">
                    <a:moveTo>
                      <a:pt x="12" y="0"/>
                    </a:moveTo>
                    <a:lnTo>
                      <a:pt x="0" y="248"/>
                    </a:lnTo>
                    <a:lnTo>
                      <a:pt x="14" y="247"/>
                    </a:lnTo>
                    <a:lnTo>
                      <a:pt x="56" y="244"/>
                    </a:lnTo>
                    <a:lnTo>
                      <a:pt x="123" y="240"/>
                    </a:lnTo>
                    <a:lnTo>
                      <a:pt x="213" y="236"/>
                    </a:lnTo>
                    <a:lnTo>
                      <a:pt x="266" y="234"/>
                    </a:lnTo>
                    <a:lnTo>
                      <a:pt x="323" y="233"/>
                    </a:lnTo>
                    <a:lnTo>
                      <a:pt x="385" y="232"/>
                    </a:lnTo>
                    <a:lnTo>
                      <a:pt x="451" y="231"/>
                    </a:lnTo>
                    <a:lnTo>
                      <a:pt x="521" y="232"/>
                    </a:lnTo>
                    <a:lnTo>
                      <a:pt x="595" y="233"/>
                    </a:lnTo>
                    <a:lnTo>
                      <a:pt x="671" y="235"/>
                    </a:lnTo>
                    <a:lnTo>
                      <a:pt x="751" y="237"/>
                    </a:lnTo>
                    <a:lnTo>
                      <a:pt x="833" y="241"/>
                    </a:lnTo>
                    <a:lnTo>
                      <a:pt x="918" y="246"/>
                    </a:lnTo>
                    <a:lnTo>
                      <a:pt x="1004" y="253"/>
                    </a:lnTo>
                    <a:lnTo>
                      <a:pt x="1093" y="261"/>
                    </a:lnTo>
                    <a:lnTo>
                      <a:pt x="1182" y="271"/>
                    </a:lnTo>
                    <a:lnTo>
                      <a:pt x="1273" y="282"/>
                    </a:lnTo>
                    <a:lnTo>
                      <a:pt x="1365" y="295"/>
                    </a:lnTo>
                    <a:lnTo>
                      <a:pt x="1458" y="309"/>
                    </a:lnTo>
                    <a:lnTo>
                      <a:pt x="1550" y="327"/>
                    </a:lnTo>
                    <a:lnTo>
                      <a:pt x="1643" y="346"/>
                    </a:lnTo>
                    <a:lnTo>
                      <a:pt x="1735" y="366"/>
                    </a:lnTo>
                    <a:lnTo>
                      <a:pt x="1826" y="390"/>
                    </a:lnTo>
                    <a:lnTo>
                      <a:pt x="1917" y="416"/>
                    </a:lnTo>
                    <a:lnTo>
                      <a:pt x="2007" y="445"/>
                    </a:lnTo>
                    <a:lnTo>
                      <a:pt x="2094" y="475"/>
                    </a:lnTo>
                    <a:lnTo>
                      <a:pt x="2180" y="510"/>
                    </a:lnTo>
                    <a:lnTo>
                      <a:pt x="2112" y="139"/>
                    </a:lnTo>
                    <a:lnTo>
                      <a:pt x="12" y="0"/>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1" name="Freeform 88">
                <a:extLst>
                  <a:ext uri="{FF2B5EF4-FFF2-40B4-BE49-F238E27FC236}">
                    <a16:creationId xmlns:a16="http://schemas.microsoft.com/office/drawing/2014/main" id="{87A6C1E4-138D-4EA6-B3C4-86D92EBD2B4E}"/>
                  </a:ext>
                </a:extLst>
              </p:cNvPr>
              <p:cNvSpPr>
                <a:spLocks/>
              </p:cNvSpPr>
              <p:nvPr/>
            </p:nvSpPr>
            <p:spPr bwMode="auto">
              <a:xfrm>
                <a:off x="4125" y="2544"/>
                <a:ext cx="381" cy="154"/>
              </a:xfrm>
              <a:custGeom>
                <a:avLst/>
                <a:gdLst>
                  <a:gd name="T0" fmla="*/ 78 w 6102"/>
                  <a:gd name="T1" fmla="*/ 1256 h 1855"/>
                  <a:gd name="T2" fmla="*/ 187 w 6102"/>
                  <a:gd name="T3" fmla="*/ 1405 h 1855"/>
                  <a:gd name="T4" fmla="*/ 326 w 6102"/>
                  <a:gd name="T5" fmla="*/ 1517 h 1855"/>
                  <a:gd name="T6" fmla="*/ 491 w 6102"/>
                  <a:gd name="T7" fmla="*/ 1595 h 1855"/>
                  <a:gd name="T8" fmla="*/ 677 w 6102"/>
                  <a:gd name="T9" fmla="*/ 1644 h 1855"/>
                  <a:gd name="T10" fmla="*/ 884 w 6102"/>
                  <a:gd name="T11" fmla="*/ 1670 h 1855"/>
                  <a:gd name="T12" fmla="*/ 1104 w 6102"/>
                  <a:gd name="T13" fmla="*/ 1674 h 1855"/>
                  <a:gd name="T14" fmla="*/ 1338 w 6102"/>
                  <a:gd name="T15" fmla="*/ 1664 h 1855"/>
                  <a:gd name="T16" fmla="*/ 1580 w 6102"/>
                  <a:gd name="T17" fmla="*/ 1641 h 1855"/>
                  <a:gd name="T18" fmla="*/ 1828 w 6102"/>
                  <a:gd name="T19" fmla="*/ 1613 h 1855"/>
                  <a:gd name="T20" fmla="*/ 2078 w 6102"/>
                  <a:gd name="T21" fmla="*/ 1582 h 1855"/>
                  <a:gd name="T22" fmla="*/ 2328 w 6102"/>
                  <a:gd name="T23" fmla="*/ 1554 h 1855"/>
                  <a:gd name="T24" fmla="*/ 2572 w 6102"/>
                  <a:gd name="T25" fmla="*/ 1532 h 1855"/>
                  <a:gd name="T26" fmla="*/ 2810 w 6102"/>
                  <a:gd name="T27" fmla="*/ 1521 h 1855"/>
                  <a:gd name="T28" fmla="*/ 3036 w 6102"/>
                  <a:gd name="T29" fmla="*/ 1527 h 1855"/>
                  <a:gd name="T30" fmla="*/ 3248 w 6102"/>
                  <a:gd name="T31" fmla="*/ 1553 h 1855"/>
                  <a:gd name="T32" fmla="*/ 3533 w 6102"/>
                  <a:gd name="T33" fmla="*/ 1623 h 1855"/>
                  <a:gd name="T34" fmla="*/ 3802 w 6102"/>
                  <a:gd name="T35" fmla="*/ 1691 h 1855"/>
                  <a:gd name="T36" fmla="*/ 3977 w 6102"/>
                  <a:gd name="T37" fmla="*/ 1733 h 1855"/>
                  <a:gd name="T38" fmla="*/ 4149 w 6102"/>
                  <a:gd name="T39" fmla="*/ 1769 h 1855"/>
                  <a:gd name="T40" fmla="*/ 4318 w 6102"/>
                  <a:gd name="T41" fmla="*/ 1801 h 1855"/>
                  <a:gd name="T42" fmla="*/ 4486 w 6102"/>
                  <a:gd name="T43" fmla="*/ 1826 h 1855"/>
                  <a:gd name="T44" fmla="*/ 4652 w 6102"/>
                  <a:gd name="T45" fmla="*/ 1845 h 1855"/>
                  <a:gd name="T46" fmla="*/ 4817 w 6102"/>
                  <a:gd name="T47" fmla="*/ 1854 h 1855"/>
                  <a:gd name="T48" fmla="*/ 4982 w 6102"/>
                  <a:gd name="T49" fmla="*/ 1854 h 1855"/>
                  <a:gd name="T50" fmla="*/ 5148 w 6102"/>
                  <a:gd name="T51" fmla="*/ 1843 h 1855"/>
                  <a:gd name="T52" fmla="*/ 5314 w 6102"/>
                  <a:gd name="T53" fmla="*/ 1820 h 1855"/>
                  <a:gd name="T54" fmla="*/ 5480 w 6102"/>
                  <a:gd name="T55" fmla="*/ 1786 h 1855"/>
                  <a:gd name="T56" fmla="*/ 5650 w 6102"/>
                  <a:gd name="T57" fmla="*/ 1738 h 1855"/>
                  <a:gd name="T58" fmla="*/ 5821 w 6102"/>
                  <a:gd name="T59" fmla="*/ 1675 h 1855"/>
                  <a:gd name="T60" fmla="*/ 5995 w 6102"/>
                  <a:gd name="T61" fmla="*/ 1597 h 1855"/>
                  <a:gd name="T62" fmla="*/ 6084 w 6102"/>
                  <a:gd name="T63" fmla="*/ 1537 h 1855"/>
                  <a:gd name="T64" fmla="*/ 6089 w 6102"/>
                  <a:gd name="T65" fmla="*/ 1442 h 1855"/>
                  <a:gd name="T66" fmla="*/ 6094 w 6102"/>
                  <a:gd name="T67" fmla="*/ 1271 h 1855"/>
                  <a:gd name="T68" fmla="*/ 6099 w 6102"/>
                  <a:gd name="T69" fmla="*/ 1048 h 1855"/>
                  <a:gd name="T70" fmla="*/ 6102 w 6102"/>
                  <a:gd name="T71" fmla="*/ 796 h 1855"/>
                  <a:gd name="T72" fmla="*/ 6102 w 6102"/>
                  <a:gd name="T73" fmla="*/ 537 h 1855"/>
                  <a:gd name="T74" fmla="*/ 6098 w 6102"/>
                  <a:gd name="T75" fmla="*/ 352 h 1855"/>
                  <a:gd name="T76" fmla="*/ 6093 w 6102"/>
                  <a:gd name="T77" fmla="*/ 238 h 1855"/>
                  <a:gd name="T78" fmla="*/ 6086 w 6102"/>
                  <a:gd name="T79" fmla="*/ 135 h 1855"/>
                  <a:gd name="T80" fmla="*/ 6077 w 6102"/>
                  <a:gd name="T81" fmla="*/ 47 h 1855"/>
                  <a:gd name="T82" fmla="*/ 6012 w 6102"/>
                  <a:gd name="T83" fmla="*/ 8 h 1855"/>
                  <a:gd name="T84" fmla="*/ 5574 w 6102"/>
                  <a:gd name="T85" fmla="*/ 5 h 1855"/>
                  <a:gd name="T86" fmla="*/ 4809 w 6102"/>
                  <a:gd name="T87" fmla="*/ 2 h 1855"/>
                  <a:gd name="T88" fmla="*/ 3836 w 6102"/>
                  <a:gd name="T89" fmla="*/ 0 h 1855"/>
                  <a:gd name="T90" fmla="*/ 2772 w 6102"/>
                  <a:gd name="T91" fmla="*/ 3 h 1855"/>
                  <a:gd name="T92" fmla="*/ 1983 w 6102"/>
                  <a:gd name="T93" fmla="*/ 9 h 1855"/>
                  <a:gd name="T94" fmla="*/ 1490 w 6102"/>
                  <a:gd name="T95" fmla="*/ 16 h 1855"/>
                  <a:gd name="T96" fmla="*/ 1039 w 6102"/>
                  <a:gd name="T97" fmla="*/ 26 h 1855"/>
                  <a:gd name="T98" fmla="*/ 645 w 6102"/>
                  <a:gd name="T99" fmla="*/ 37 h 1855"/>
                  <a:gd name="T100" fmla="*/ 324 w 6102"/>
                  <a:gd name="T101" fmla="*/ 52 h 1855"/>
                  <a:gd name="T102" fmla="*/ 90 w 6102"/>
                  <a:gd name="T103" fmla="*/ 70 h 1855"/>
                  <a:gd name="T104" fmla="*/ 9 w 6102"/>
                  <a:gd name="T105" fmla="*/ 92 h 1855"/>
                  <a:gd name="T106" fmla="*/ 7 w 6102"/>
                  <a:gd name="T107" fmla="*/ 168 h 1855"/>
                  <a:gd name="T108" fmla="*/ 3 w 6102"/>
                  <a:gd name="T109" fmla="*/ 303 h 1855"/>
                  <a:gd name="T110" fmla="*/ 1 w 6102"/>
                  <a:gd name="T111" fmla="*/ 475 h 1855"/>
                  <a:gd name="T112" fmla="*/ 0 w 6102"/>
                  <a:gd name="T113" fmla="*/ 664 h 1855"/>
                  <a:gd name="T114" fmla="*/ 2 w 6102"/>
                  <a:gd name="T115" fmla="*/ 849 h 1855"/>
                  <a:gd name="T116" fmla="*/ 7 w 6102"/>
                  <a:gd name="T117" fmla="*/ 974 h 1855"/>
                  <a:gd name="T118" fmla="*/ 12 w 6102"/>
                  <a:gd name="T119" fmla="*/ 1045 h 1855"/>
                  <a:gd name="T120" fmla="*/ 20 w 6102"/>
                  <a:gd name="T121" fmla="*/ 1105 h 1855"/>
                  <a:gd name="T122" fmla="*/ 29 w 6102"/>
                  <a:gd name="T123" fmla="*/ 1150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02" h="1855">
                    <a:moveTo>
                      <a:pt x="34" y="1165"/>
                    </a:moveTo>
                    <a:lnTo>
                      <a:pt x="78" y="1256"/>
                    </a:lnTo>
                    <a:lnTo>
                      <a:pt x="128" y="1336"/>
                    </a:lnTo>
                    <a:lnTo>
                      <a:pt x="187" y="1405"/>
                    </a:lnTo>
                    <a:lnTo>
                      <a:pt x="254" y="1466"/>
                    </a:lnTo>
                    <a:lnTo>
                      <a:pt x="326" y="1517"/>
                    </a:lnTo>
                    <a:lnTo>
                      <a:pt x="406" y="1560"/>
                    </a:lnTo>
                    <a:lnTo>
                      <a:pt x="491" y="1595"/>
                    </a:lnTo>
                    <a:lnTo>
                      <a:pt x="582" y="1624"/>
                    </a:lnTo>
                    <a:lnTo>
                      <a:pt x="677" y="1644"/>
                    </a:lnTo>
                    <a:lnTo>
                      <a:pt x="778" y="1660"/>
                    </a:lnTo>
                    <a:lnTo>
                      <a:pt x="884" y="1670"/>
                    </a:lnTo>
                    <a:lnTo>
                      <a:pt x="992" y="1674"/>
                    </a:lnTo>
                    <a:lnTo>
                      <a:pt x="1104" y="1674"/>
                    </a:lnTo>
                    <a:lnTo>
                      <a:pt x="1220" y="1671"/>
                    </a:lnTo>
                    <a:lnTo>
                      <a:pt x="1338" y="1664"/>
                    </a:lnTo>
                    <a:lnTo>
                      <a:pt x="1459" y="1653"/>
                    </a:lnTo>
                    <a:lnTo>
                      <a:pt x="1580" y="1641"/>
                    </a:lnTo>
                    <a:lnTo>
                      <a:pt x="1704" y="1627"/>
                    </a:lnTo>
                    <a:lnTo>
                      <a:pt x="1828" y="1613"/>
                    </a:lnTo>
                    <a:lnTo>
                      <a:pt x="1954" y="1598"/>
                    </a:lnTo>
                    <a:lnTo>
                      <a:pt x="2078" y="1582"/>
                    </a:lnTo>
                    <a:lnTo>
                      <a:pt x="2204" y="1567"/>
                    </a:lnTo>
                    <a:lnTo>
                      <a:pt x="2328" y="1554"/>
                    </a:lnTo>
                    <a:lnTo>
                      <a:pt x="2451" y="1542"/>
                    </a:lnTo>
                    <a:lnTo>
                      <a:pt x="2572" y="1532"/>
                    </a:lnTo>
                    <a:lnTo>
                      <a:pt x="2693" y="1525"/>
                    </a:lnTo>
                    <a:lnTo>
                      <a:pt x="2810" y="1521"/>
                    </a:lnTo>
                    <a:lnTo>
                      <a:pt x="2925" y="1522"/>
                    </a:lnTo>
                    <a:lnTo>
                      <a:pt x="3036" y="1527"/>
                    </a:lnTo>
                    <a:lnTo>
                      <a:pt x="3144" y="1537"/>
                    </a:lnTo>
                    <a:lnTo>
                      <a:pt x="3248" y="1553"/>
                    </a:lnTo>
                    <a:lnTo>
                      <a:pt x="3348" y="1575"/>
                    </a:lnTo>
                    <a:lnTo>
                      <a:pt x="3533" y="1623"/>
                    </a:lnTo>
                    <a:lnTo>
                      <a:pt x="3713" y="1669"/>
                    </a:lnTo>
                    <a:lnTo>
                      <a:pt x="3802" y="1691"/>
                    </a:lnTo>
                    <a:lnTo>
                      <a:pt x="3890" y="1713"/>
                    </a:lnTo>
                    <a:lnTo>
                      <a:pt x="3977" y="1733"/>
                    </a:lnTo>
                    <a:lnTo>
                      <a:pt x="4063" y="1751"/>
                    </a:lnTo>
                    <a:lnTo>
                      <a:pt x="4149" y="1769"/>
                    </a:lnTo>
                    <a:lnTo>
                      <a:pt x="4234" y="1786"/>
                    </a:lnTo>
                    <a:lnTo>
                      <a:pt x="4318" y="1801"/>
                    </a:lnTo>
                    <a:lnTo>
                      <a:pt x="4402" y="1814"/>
                    </a:lnTo>
                    <a:lnTo>
                      <a:pt x="4486" y="1826"/>
                    </a:lnTo>
                    <a:lnTo>
                      <a:pt x="4569" y="1837"/>
                    </a:lnTo>
                    <a:lnTo>
                      <a:pt x="4652" y="1845"/>
                    </a:lnTo>
                    <a:lnTo>
                      <a:pt x="4734" y="1850"/>
                    </a:lnTo>
                    <a:lnTo>
                      <a:pt x="4817" y="1854"/>
                    </a:lnTo>
                    <a:lnTo>
                      <a:pt x="4900" y="1855"/>
                    </a:lnTo>
                    <a:lnTo>
                      <a:pt x="4982" y="1854"/>
                    </a:lnTo>
                    <a:lnTo>
                      <a:pt x="5065" y="1850"/>
                    </a:lnTo>
                    <a:lnTo>
                      <a:pt x="5148" y="1843"/>
                    </a:lnTo>
                    <a:lnTo>
                      <a:pt x="5231" y="1834"/>
                    </a:lnTo>
                    <a:lnTo>
                      <a:pt x="5314" y="1820"/>
                    </a:lnTo>
                    <a:lnTo>
                      <a:pt x="5398" y="1805"/>
                    </a:lnTo>
                    <a:lnTo>
                      <a:pt x="5480" y="1786"/>
                    </a:lnTo>
                    <a:lnTo>
                      <a:pt x="5565" y="1763"/>
                    </a:lnTo>
                    <a:lnTo>
                      <a:pt x="5650" y="1738"/>
                    </a:lnTo>
                    <a:lnTo>
                      <a:pt x="5735" y="1708"/>
                    </a:lnTo>
                    <a:lnTo>
                      <a:pt x="5821" y="1675"/>
                    </a:lnTo>
                    <a:lnTo>
                      <a:pt x="5908" y="1638"/>
                    </a:lnTo>
                    <a:lnTo>
                      <a:pt x="5995" y="1597"/>
                    </a:lnTo>
                    <a:lnTo>
                      <a:pt x="6084" y="1551"/>
                    </a:lnTo>
                    <a:lnTo>
                      <a:pt x="6084" y="1537"/>
                    </a:lnTo>
                    <a:lnTo>
                      <a:pt x="6086" y="1501"/>
                    </a:lnTo>
                    <a:lnTo>
                      <a:pt x="6089" y="1442"/>
                    </a:lnTo>
                    <a:lnTo>
                      <a:pt x="6091" y="1365"/>
                    </a:lnTo>
                    <a:lnTo>
                      <a:pt x="6094" y="1271"/>
                    </a:lnTo>
                    <a:lnTo>
                      <a:pt x="6096" y="1165"/>
                    </a:lnTo>
                    <a:lnTo>
                      <a:pt x="6099" y="1048"/>
                    </a:lnTo>
                    <a:lnTo>
                      <a:pt x="6101" y="924"/>
                    </a:lnTo>
                    <a:lnTo>
                      <a:pt x="6102" y="796"/>
                    </a:lnTo>
                    <a:lnTo>
                      <a:pt x="6102" y="667"/>
                    </a:lnTo>
                    <a:lnTo>
                      <a:pt x="6102" y="537"/>
                    </a:lnTo>
                    <a:lnTo>
                      <a:pt x="6100" y="412"/>
                    </a:lnTo>
                    <a:lnTo>
                      <a:pt x="6098" y="352"/>
                    </a:lnTo>
                    <a:lnTo>
                      <a:pt x="6096" y="294"/>
                    </a:lnTo>
                    <a:lnTo>
                      <a:pt x="6093" y="238"/>
                    </a:lnTo>
                    <a:lnTo>
                      <a:pt x="6090" y="185"/>
                    </a:lnTo>
                    <a:lnTo>
                      <a:pt x="6086" y="135"/>
                    </a:lnTo>
                    <a:lnTo>
                      <a:pt x="6082" y="90"/>
                    </a:lnTo>
                    <a:lnTo>
                      <a:pt x="6077" y="47"/>
                    </a:lnTo>
                    <a:lnTo>
                      <a:pt x="6072" y="8"/>
                    </a:lnTo>
                    <a:lnTo>
                      <a:pt x="6012" y="8"/>
                    </a:lnTo>
                    <a:lnTo>
                      <a:pt x="5841" y="7"/>
                    </a:lnTo>
                    <a:lnTo>
                      <a:pt x="5574" y="5"/>
                    </a:lnTo>
                    <a:lnTo>
                      <a:pt x="5225" y="3"/>
                    </a:lnTo>
                    <a:lnTo>
                      <a:pt x="4809" y="2"/>
                    </a:lnTo>
                    <a:lnTo>
                      <a:pt x="4342" y="1"/>
                    </a:lnTo>
                    <a:lnTo>
                      <a:pt x="3836" y="0"/>
                    </a:lnTo>
                    <a:lnTo>
                      <a:pt x="3309" y="1"/>
                    </a:lnTo>
                    <a:lnTo>
                      <a:pt x="2772" y="3"/>
                    </a:lnTo>
                    <a:lnTo>
                      <a:pt x="2242" y="6"/>
                    </a:lnTo>
                    <a:lnTo>
                      <a:pt x="1983" y="9"/>
                    </a:lnTo>
                    <a:lnTo>
                      <a:pt x="1732" y="12"/>
                    </a:lnTo>
                    <a:lnTo>
                      <a:pt x="1490" y="16"/>
                    </a:lnTo>
                    <a:lnTo>
                      <a:pt x="1259" y="20"/>
                    </a:lnTo>
                    <a:lnTo>
                      <a:pt x="1039" y="26"/>
                    </a:lnTo>
                    <a:lnTo>
                      <a:pt x="834" y="31"/>
                    </a:lnTo>
                    <a:lnTo>
                      <a:pt x="645" y="37"/>
                    </a:lnTo>
                    <a:lnTo>
                      <a:pt x="475" y="44"/>
                    </a:lnTo>
                    <a:lnTo>
                      <a:pt x="324" y="52"/>
                    </a:lnTo>
                    <a:lnTo>
                      <a:pt x="196" y="61"/>
                    </a:lnTo>
                    <a:lnTo>
                      <a:pt x="90" y="70"/>
                    </a:lnTo>
                    <a:lnTo>
                      <a:pt x="10" y="81"/>
                    </a:lnTo>
                    <a:lnTo>
                      <a:pt x="9" y="92"/>
                    </a:lnTo>
                    <a:lnTo>
                      <a:pt x="8" y="121"/>
                    </a:lnTo>
                    <a:lnTo>
                      <a:pt x="7" y="168"/>
                    </a:lnTo>
                    <a:lnTo>
                      <a:pt x="5" y="230"/>
                    </a:lnTo>
                    <a:lnTo>
                      <a:pt x="3" y="303"/>
                    </a:lnTo>
                    <a:lnTo>
                      <a:pt x="2" y="386"/>
                    </a:lnTo>
                    <a:lnTo>
                      <a:pt x="1" y="475"/>
                    </a:lnTo>
                    <a:lnTo>
                      <a:pt x="0" y="569"/>
                    </a:lnTo>
                    <a:lnTo>
                      <a:pt x="0" y="664"/>
                    </a:lnTo>
                    <a:lnTo>
                      <a:pt x="0" y="758"/>
                    </a:lnTo>
                    <a:lnTo>
                      <a:pt x="2" y="849"/>
                    </a:lnTo>
                    <a:lnTo>
                      <a:pt x="5" y="934"/>
                    </a:lnTo>
                    <a:lnTo>
                      <a:pt x="7" y="974"/>
                    </a:lnTo>
                    <a:lnTo>
                      <a:pt x="9" y="1011"/>
                    </a:lnTo>
                    <a:lnTo>
                      <a:pt x="12" y="1045"/>
                    </a:lnTo>
                    <a:lnTo>
                      <a:pt x="15" y="1077"/>
                    </a:lnTo>
                    <a:lnTo>
                      <a:pt x="20" y="1105"/>
                    </a:lnTo>
                    <a:lnTo>
                      <a:pt x="24" y="1130"/>
                    </a:lnTo>
                    <a:lnTo>
                      <a:pt x="29" y="1150"/>
                    </a:lnTo>
                    <a:lnTo>
                      <a:pt x="34" y="1165"/>
                    </a:lnTo>
                    <a:close/>
                  </a:path>
                </a:pathLst>
              </a:custGeom>
              <a:solidFill>
                <a:srgbClr val="79C6F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2" name="Freeform 89">
                <a:extLst>
                  <a:ext uri="{FF2B5EF4-FFF2-40B4-BE49-F238E27FC236}">
                    <a16:creationId xmlns:a16="http://schemas.microsoft.com/office/drawing/2014/main" id="{84972D50-E110-4E82-AAD8-7E187668AD34}"/>
                  </a:ext>
                </a:extLst>
              </p:cNvPr>
              <p:cNvSpPr>
                <a:spLocks/>
              </p:cNvSpPr>
              <p:nvPr/>
            </p:nvSpPr>
            <p:spPr bwMode="auto">
              <a:xfrm>
                <a:off x="3959" y="3182"/>
                <a:ext cx="366" cy="109"/>
              </a:xfrm>
              <a:custGeom>
                <a:avLst/>
                <a:gdLst>
                  <a:gd name="T0" fmla="*/ 5824 w 5861"/>
                  <a:gd name="T1" fmla="*/ 322 h 1310"/>
                  <a:gd name="T2" fmla="*/ 1287 w 5861"/>
                  <a:gd name="T3" fmla="*/ 0 h 1310"/>
                  <a:gd name="T4" fmla="*/ 20 w 5861"/>
                  <a:gd name="T5" fmla="*/ 682 h 1310"/>
                  <a:gd name="T6" fmla="*/ 0 w 5861"/>
                  <a:gd name="T7" fmla="*/ 736 h 1310"/>
                  <a:gd name="T8" fmla="*/ 4686 w 5861"/>
                  <a:gd name="T9" fmla="*/ 1310 h 1310"/>
                  <a:gd name="T10" fmla="*/ 5861 w 5861"/>
                  <a:gd name="T11" fmla="*/ 381 h 1310"/>
                  <a:gd name="T12" fmla="*/ 5824 w 5861"/>
                  <a:gd name="T13" fmla="*/ 322 h 1310"/>
                </a:gdLst>
                <a:ahLst/>
                <a:cxnLst>
                  <a:cxn ang="0">
                    <a:pos x="T0" y="T1"/>
                  </a:cxn>
                  <a:cxn ang="0">
                    <a:pos x="T2" y="T3"/>
                  </a:cxn>
                  <a:cxn ang="0">
                    <a:pos x="T4" y="T5"/>
                  </a:cxn>
                  <a:cxn ang="0">
                    <a:pos x="T6" y="T7"/>
                  </a:cxn>
                  <a:cxn ang="0">
                    <a:pos x="T8" y="T9"/>
                  </a:cxn>
                  <a:cxn ang="0">
                    <a:pos x="T10" y="T11"/>
                  </a:cxn>
                  <a:cxn ang="0">
                    <a:pos x="T12" y="T13"/>
                  </a:cxn>
                </a:cxnLst>
                <a:rect l="0" t="0" r="r" b="b"/>
                <a:pathLst>
                  <a:path w="5861" h="1310">
                    <a:moveTo>
                      <a:pt x="5824" y="322"/>
                    </a:moveTo>
                    <a:lnTo>
                      <a:pt x="1287" y="0"/>
                    </a:lnTo>
                    <a:lnTo>
                      <a:pt x="20" y="682"/>
                    </a:lnTo>
                    <a:lnTo>
                      <a:pt x="0" y="736"/>
                    </a:lnTo>
                    <a:lnTo>
                      <a:pt x="4686" y="1310"/>
                    </a:lnTo>
                    <a:lnTo>
                      <a:pt x="5861" y="381"/>
                    </a:lnTo>
                    <a:lnTo>
                      <a:pt x="5824" y="322"/>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3" name="Freeform 90">
                <a:extLst>
                  <a:ext uri="{FF2B5EF4-FFF2-40B4-BE49-F238E27FC236}">
                    <a16:creationId xmlns:a16="http://schemas.microsoft.com/office/drawing/2014/main" id="{EFC07321-FC4F-4A65-8BB0-08FED19C4C17}"/>
                  </a:ext>
                </a:extLst>
              </p:cNvPr>
              <p:cNvSpPr>
                <a:spLocks/>
              </p:cNvSpPr>
              <p:nvPr/>
            </p:nvSpPr>
            <p:spPr bwMode="auto">
              <a:xfrm>
                <a:off x="4265" y="3265"/>
                <a:ext cx="114" cy="42"/>
              </a:xfrm>
              <a:custGeom>
                <a:avLst/>
                <a:gdLst>
                  <a:gd name="T0" fmla="*/ 33 w 1820"/>
                  <a:gd name="T1" fmla="*/ 258 h 504"/>
                  <a:gd name="T2" fmla="*/ 0 w 1820"/>
                  <a:gd name="T3" fmla="*/ 337 h 504"/>
                  <a:gd name="T4" fmla="*/ 1364 w 1820"/>
                  <a:gd name="T5" fmla="*/ 504 h 504"/>
                  <a:gd name="T6" fmla="*/ 1820 w 1820"/>
                  <a:gd name="T7" fmla="*/ 129 h 504"/>
                  <a:gd name="T8" fmla="*/ 1789 w 1820"/>
                  <a:gd name="T9" fmla="*/ 65 h 504"/>
                  <a:gd name="T10" fmla="*/ 427 w 1820"/>
                  <a:gd name="T11" fmla="*/ 0 h 504"/>
                  <a:gd name="T12" fmla="*/ 33 w 1820"/>
                  <a:gd name="T13" fmla="*/ 258 h 504"/>
                </a:gdLst>
                <a:ahLst/>
                <a:cxnLst>
                  <a:cxn ang="0">
                    <a:pos x="T0" y="T1"/>
                  </a:cxn>
                  <a:cxn ang="0">
                    <a:pos x="T2" y="T3"/>
                  </a:cxn>
                  <a:cxn ang="0">
                    <a:pos x="T4" y="T5"/>
                  </a:cxn>
                  <a:cxn ang="0">
                    <a:pos x="T6" y="T7"/>
                  </a:cxn>
                  <a:cxn ang="0">
                    <a:pos x="T8" y="T9"/>
                  </a:cxn>
                  <a:cxn ang="0">
                    <a:pos x="T10" y="T11"/>
                  </a:cxn>
                  <a:cxn ang="0">
                    <a:pos x="T12" y="T13"/>
                  </a:cxn>
                </a:cxnLst>
                <a:rect l="0" t="0" r="r" b="b"/>
                <a:pathLst>
                  <a:path w="1820" h="504">
                    <a:moveTo>
                      <a:pt x="33" y="258"/>
                    </a:moveTo>
                    <a:lnTo>
                      <a:pt x="0" y="337"/>
                    </a:lnTo>
                    <a:lnTo>
                      <a:pt x="1364" y="504"/>
                    </a:lnTo>
                    <a:lnTo>
                      <a:pt x="1820" y="129"/>
                    </a:lnTo>
                    <a:lnTo>
                      <a:pt x="1789" y="65"/>
                    </a:lnTo>
                    <a:lnTo>
                      <a:pt x="427" y="0"/>
                    </a:lnTo>
                    <a:lnTo>
                      <a:pt x="33" y="258"/>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4" name="Freeform 91">
                <a:extLst>
                  <a:ext uri="{FF2B5EF4-FFF2-40B4-BE49-F238E27FC236}">
                    <a16:creationId xmlns:a16="http://schemas.microsoft.com/office/drawing/2014/main" id="{6D77DDD2-B4EF-45AE-93E5-BB85C1847332}"/>
                  </a:ext>
                </a:extLst>
              </p:cNvPr>
              <p:cNvSpPr>
                <a:spLocks/>
              </p:cNvSpPr>
              <p:nvPr/>
            </p:nvSpPr>
            <p:spPr bwMode="auto">
              <a:xfrm>
                <a:off x="4307" y="3215"/>
                <a:ext cx="119" cy="45"/>
              </a:xfrm>
              <a:custGeom>
                <a:avLst/>
                <a:gdLst>
                  <a:gd name="T0" fmla="*/ 1890 w 1890"/>
                  <a:gd name="T1" fmla="*/ 115 h 531"/>
                  <a:gd name="T2" fmla="*/ 1841 w 1890"/>
                  <a:gd name="T3" fmla="*/ 54 h 531"/>
                  <a:gd name="T4" fmla="*/ 510 w 1890"/>
                  <a:gd name="T5" fmla="*/ 0 h 531"/>
                  <a:gd name="T6" fmla="*/ 22 w 1890"/>
                  <a:gd name="T7" fmla="*/ 338 h 531"/>
                  <a:gd name="T8" fmla="*/ 0 w 1890"/>
                  <a:gd name="T9" fmla="*/ 402 h 531"/>
                  <a:gd name="T10" fmla="*/ 1384 w 1890"/>
                  <a:gd name="T11" fmla="*/ 531 h 531"/>
                  <a:gd name="T12" fmla="*/ 1890 w 1890"/>
                  <a:gd name="T13" fmla="*/ 115 h 531"/>
                </a:gdLst>
                <a:ahLst/>
                <a:cxnLst>
                  <a:cxn ang="0">
                    <a:pos x="T0" y="T1"/>
                  </a:cxn>
                  <a:cxn ang="0">
                    <a:pos x="T2" y="T3"/>
                  </a:cxn>
                  <a:cxn ang="0">
                    <a:pos x="T4" y="T5"/>
                  </a:cxn>
                  <a:cxn ang="0">
                    <a:pos x="T6" y="T7"/>
                  </a:cxn>
                  <a:cxn ang="0">
                    <a:pos x="T8" y="T9"/>
                  </a:cxn>
                  <a:cxn ang="0">
                    <a:pos x="T10" y="T11"/>
                  </a:cxn>
                  <a:cxn ang="0">
                    <a:pos x="T12" y="T13"/>
                  </a:cxn>
                </a:cxnLst>
                <a:rect l="0" t="0" r="r" b="b"/>
                <a:pathLst>
                  <a:path w="1890" h="531">
                    <a:moveTo>
                      <a:pt x="1890" y="115"/>
                    </a:moveTo>
                    <a:lnTo>
                      <a:pt x="1841" y="54"/>
                    </a:lnTo>
                    <a:lnTo>
                      <a:pt x="510" y="0"/>
                    </a:lnTo>
                    <a:lnTo>
                      <a:pt x="22" y="338"/>
                    </a:lnTo>
                    <a:lnTo>
                      <a:pt x="0" y="402"/>
                    </a:lnTo>
                    <a:lnTo>
                      <a:pt x="1384" y="531"/>
                    </a:lnTo>
                    <a:lnTo>
                      <a:pt x="1890" y="115"/>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5" name="Freeform 92">
                <a:extLst>
                  <a:ext uri="{FF2B5EF4-FFF2-40B4-BE49-F238E27FC236}">
                    <a16:creationId xmlns:a16="http://schemas.microsoft.com/office/drawing/2014/main" id="{106FEA90-FD2C-41CF-B71A-EDEBD3F1B8FD}"/>
                  </a:ext>
                </a:extLst>
              </p:cNvPr>
              <p:cNvSpPr>
                <a:spLocks/>
              </p:cNvSpPr>
              <p:nvPr/>
            </p:nvSpPr>
            <p:spPr bwMode="auto">
              <a:xfrm>
                <a:off x="4366" y="3227"/>
                <a:ext cx="162" cy="98"/>
              </a:xfrm>
              <a:custGeom>
                <a:avLst/>
                <a:gdLst>
                  <a:gd name="T0" fmla="*/ 2586 w 2586"/>
                  <a:gd name="T1" fmla="*/ 115 h 1177"/>
                  <a:gd name="T2" fmla="*/ 2537 w 2586"/>
                  <a:gd name="T3" fmla="*/ 56 h 1177"/>
                  <a:gd name="T4" fmla="*/ 1210 w 2586"/>
                  <a:gd name="T5" fmla="*/ 0 h 1177"/>
                  <a:gd name="T6" fmla="*/ 48 w 2586"/>
                  <a:gd name="T7" fmla="*/ 921 h 1177"/>
                  <a:gd name="T8" fmla="*/ 0 w 2586"/>
                  <a:gd name="T9" fmla="*/ 997 h 1177"/>
                  <a:gd name="T10" fmla="*/ 1468 w 2586"/>
                  <a:gd name="T11" fmla="*/ 1177 h 1177"/>
                  <a:gd name="T12" fmla="*/ 2586 w 2586"/>
                  <a:gd name="T13" fmla="*/ 115 h 1177"/>
                </a:gdLst>
                <a:ahLst/>
                <a:cxnLst>
                  <a:cxn ang="0">
                    <a:pos x="T0" y="T1"/>
                  </a:cxn>
                  <a:cxn ang="0">
                    <a:pos x="T2" y="T3"/>
                  </a:cxn>
                  <a:cxn ang="0">
                    <a:pos x="T4" y="T5"/>
                  </a:cxn>
                  <a:cxn ang="0">
                    <a:pos x="T6" y="T7"/>
                  </a:cxn>
                  <a:cxn ang="0">
                    <a:pos x="T8" y="T9"/>
                  </a:cxn>
                  <a:cxn ang="0">
                    <a:pos x="T10" y="T11"/>
                  </a:cxn>
                  <a:cxn ang="0">
                    <a:pos x="T12" y="T13"/>
                  </a:cxn>
                </a:cxnLst>
                <a:rect l="0" t="0" r="r" b="b"/>
                <a:pathLst>
                  <a:path w="2586" h="1177">
                    <a:moveTo>
                      <a:pt x="2586" y="115"/>
                    </a:moveTo>
                    <a:lnTo>
                      <a:pt x="2537" y="56"/>
                    </a:lnTo>
                    <a:lnTo>
                      <a:pt x="1210" y="0"/>
                    </a:lnTo>
                    <a:lnTo>
                      <a:pt x="48" y="921"/>
                    </a:lnTo>
                    <a:lnTo>
                      <a:pt x="0" y="997"/>
                    </a:lnTo>
                    <a:lnTo>
                      <a:pt x="1468" y="1177"/>
                    </a:lnTo>
                    <a:lnTo>
                      <a:pt x="2586" y="115"/>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6" name="Freeform 93">
                <a:extLst>
                  <a:ext uri="{FF2B5EF4-FFF2-40B4-BE49-F238E27FC236}">
                    <a16:creationId xmlns:a16="http://schemas.microsoft.com/office/drawing/2014/main" id="{190444D7-1249-464A-8D40-62AD23283B24}"/>
                  </a:ext>
                </a:extLst>
              </p:cNvPr>
              <p:cNvSpPr>
                <a:spLocks/>
              </p:cNvSpPr>
              <p:nvPr/>
            </p:nvSpPr>
            <p:spPr bwMode="auto">
              <a:xfrm>
                <a:off x="3958" y="3176"/>
                <a:ext cx="366" cy="109"/>
              </a:xfrm>
              <a:custGeom>
                <a:avLst/>
                <a:gdLst>
                  <a:gd name="T0" fmla="*/ 1288 w 5862"/>
                  <a:gd name="T1" fmla="*/ 0 h 1310"/>
                  <a:gd name="T2" fmla="*/ 0 w 5862"/>
                  <a:gd name="T3" fmla="*/ 736 h 1310"/>
                  <a:gd name="T4" fmla="*/ 4687 w 5862"/>
                  <a:gd name="T5" fmla="*/ 1310 h 1310"/>
                  <a:gd name="T6" fmla="*/ 5862 w 5862"/>
                  <a:gd name="T7" fmla="*/ 382 h 1310"/>
                  <a:gd name="T8" fmla="*/ 1288 w 5862"/>
                  <a:gd name="T9" fmla="*/ 0 h 1310"/>
                </a:gdLst>
                <a:ahLst/>
                <a:cxnLst>
                  <a:cxn ang="0">
                    <a:pos x="T0" y="T1"/>
                  </a:cxn>
                  <a:cxn ang="0">
                    <a:pos x="T2" y="T3"/>
                  </a:cxn>
                  <a:cxn ang="0">
                    <a:pos x="T4" y="T5"/>
                  </a:cxn>
                  <a:cxn ang="0">
                    <a:pos x="T6" y="T7"/>
                  </a:cxn>
                  <a:cxn ang="0">
                    <a:pos x="T8" y="T9"/>
                  </a:cxn>
                </a:cxnLst>
                <a:rect l="0" t="0" r="r" b="b"/>
                <a:pathLst>
                  <a:path w="5862" h="1310">
                    <a:moveTo>
                      <a:pt x="1288" y="0"/>
                    </a:moveTo>
                    <a:lnTo>
                      <a:pt x="0" y="736"/>
                    </a:lnTo>
                    <a:lnTo>
                      <a:pt x="4687" y="1310"/>
                    </a:lnTo>
                    <a:lnTo>
                      <a:pt x="5862" y="382"/>
                    </a:lnTo>
                    <a:lnTo>
                      <a:pt x="1288"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7" name="Freeform 94">
                <a:extLst>
                  <a:ext uri="{FF2B5EF4-FFF2-40B4-BE49-F238E27FC236}">
                    <a16:creationId xmlns:a16="http://schemas.microsoft.com/office/drawing/2014/main" id="{853CEDA2-AC29-43C8-9C05-FA03D2098EAA}"/>
                  </a:ext>
                </a:extLst>
              </p:cNvPr>
              <p:cNvSpPr>
                <a:spLocks/>
              </p:cNvSpPr>
              <p:nvPr/>
            </p:nvSpPr>
            <p:spPr bwMode="auto">
              <a:xfrm>
                <a:off x="4264" y="3259"/>
                <a:ext cx="114" cy="43"/>
              </a:xfrm>
              <a:custGeom>
                <a:avLst/>
                <a:gdLst>
                  <a:gd name="T0" fmla="*/ 0 w 1821"/>
                  <a:gd name="T1" fmla="*/ 338 h 505"/>
                  <a:gd name="T2" fmla="*/ 1365 w 1821"/>
                  <a:gd name="T3" fmla="*/ 505 h 505"/>
                  <a:gd name="T4" fmla="*/ 1821 w 1821"/>
                  <a:gd name="T5" fmla="*/ 131 h 505"/>
                  <a:gd name="T6" fmla="*/ 427 w 1821"/>
                  <a:gd name="T7" fmla="*/ 0 h 505"/>
                  <a:gd name="T8" fmla="*/ 0 w 1821"/>
                  <a:gd name="T9" fmla="*/ 338 h 505"/>
                </a:gdLst>
                <a:ahLst/>
                <a:cxnLst>
                  <a:cxn ang="0">
                    <a:pos x="T0" y="T1"/>
                  </a:cxn>
                  <a:cxn ang="0">
                    <a:pos x="T2" y="T3"/>
                  </a:cxn>
                  <a:cxn ang="0">
                    <a:pos x="T4" y="T5"/>
                  </a:cxn>
                  <a:cxn ang="0">
                    <a:pos x="T6" y="T7"/>
                  </a:cxn>
                  <a:cxn ang="0">
                    <a:pos x="T8" y="T9"/>
                  </a:cxn>
                </a:cxnLst>
                <a:rect l="0" t="0" r="r" b="b"/>
                <a:pathLst>
                  <a:path w="1821" h="505">
                    <a:moveTo>
                      <a:pt x="0" y="338"/>
                    </a:moveTo>
                    <a:lnTo>
                      <a:pt x="1365" y="505"/>
                    </a:lnTo>
                    <a:lnTo>
                      <a:pt x="1821" y="131"/>
                    </a:lnTo>
                    <a:lnTo>
                      <a:pt x="427" y="0"/>
                    </a:lnTo>
                    <a:lnTo>
                      <a:pt x="0" y="338"/>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8" name="Freeform 95">
                <a:extLst>
                  <a:ext uri="{FF2B5EF4-FFF2-40B4-BE49-F238E27FC236}">
                    <a16:creationId xmlns:a16="http://schemas.microsoft.com/office/drawing/2014/main" id="{96474F3E-68C3-4132-BE65-5910C00ED6C4}"/>
                  </a:ext>
                </a:extLst>
              </p:cNvPr>
              <p:cNvSpPr>
                <a:spLocks/>
              </p:cNvSpPr>
              <p:nvPr/>
            </p:nvSpPr>
            <p:spPr bwMode="auto">
              <a:xfrm>
                <a:off x="4306" y="3210"/>
                <a:ext cx="119" cy="44"/>
              </a:xfrm>
              <a:custGeom>
                <a:avLst/>
                <a:gdLst>
                  <a:gd name="T0" fmla="*/ 1890 w 1890"/>
                  <a:gd name="T1" fmla="*/ 115 h 531"/>
                  <a:gd name="T2" fmla="*/ 510 w 1890"/>
                  <a:gd name="T3" fmla="*/ 0 h 531"/>
                  <a:gd name="T4" fmla="*/ 0 w 1890"/>
                  <a:gd name="T5" fmla="*/ 403 h 531"/>
                  <a:gd name="T6" fmla="*/ 1385 w 1890"/>
                  <a:gd name="T7" fmla="*/ 531 h 531"/>
                  <a:gd name="T8" fmla="*/ 1890 w 1890"/>
                  <a:gd name="T9" fmla="*/ 115 h 531"/>
                </a:gdLst>
                <a:ahLst/>
                <a:cxnLst>
                  <a:cxn ang="0">
                    <a:pos x="T0" y="T1"/>
                  </a:cxn>
                  <a:cxn ang="0">
                    <a:pos x="T2" y="T3"/>
                  </a:cxn>
                  <a:cxn ang="0">
                    <a:pos x="T4" y="T5"/>
                  </a:cxn>
                  <a:cxn ang="0">
                    <a:pos x="T6" y="T7"/>
                  </a:cxn>
                  <a:cxn ang="0">
                    <a:pos x="T8" y="T9"/>
                  </a:cxn>
                </a:cxnLst>
                <a:rect l="0" t="0" r="r" b="b"/>
                <a:pathLst>
                  <a:path w="1890" h="531">
                    <a:moveTo>
                      <a:pt x="1890" y="115"/>
                    </a:moveTo>
                    <a:lnTo>
                      <a:pt x="510" y="0"/>
                    </a:lnTo>
                    <a:lnTo>
                      <a:pt x="0" y="403"/>
                    </a:lnTo>
                    <a:lnTo>
                      <a:pt x="1385" y="531"/>
                    </a:lnTo>
                    <a:lnTo>
                      <a:pt x="1890" y="115"/>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59" name="Freeform 96">
                <a:extLst>
                  <a:ext uri="{FF2B5EF4-FFF2-40B4-BE49-F238E27FC236}">
                    <a16:creationId xmlns:a16="http://schemas.microsoft.com/office/drawing/2014/main" id="{849C4354-33F3-4FAB-B0DA-1AD52DA4AB29}"/>
                  </a:ext>
                </a:extLst>
              </p:cNvPr>
              <p:cNvSpPr>
                <a:spLocks/>
              </p:cNvSpPr>
              <p:nvPr/>
            </p:nvSpPr>
            <p:spPr bwMode="auto">
              <a:xfrm>
                <a:off x="4365" y="3221"/>
                <a:ext cx="162" cy="98"/>
              </a:xfrm>
              <a:custGeom>
                <a:avLst/>
                <a:gdLst>
                  <a:gd name="T0" fmla="*/ 2585 w 2585"/>
                  <a:gd name="T1" fmla="*/ 114 h 1177"/>
                  <a:gd name="T2" fmla="*/ 1210 w 2585"/>
                  <a:gd name="T3" fmla="*/ 0 h 1177"/>
                  <a:gd name="T4" fmla="*/ 0 w 2585"/>
                  <a:gd name="T5" fmla="*/ 997 h 1177"/>
                  <a:gd name="T6" fmla="*/ 1468 w 2585"/>
                  <a:gd name="T7" fmla="*/ 1177 h 1177"/>
                  <a:gd name="T8" fmla="*/ 2585 w 2585"/>
                  <a:gd name="T9" fmla="*/ 114 h 1177"/>
                </a:gdLst>
                <a:ahLst/>
                <a:cxnLst>
                  <a:cxn ang="0">
                    <a:pos x="T0" y="T1"/>
                  </a:cxn>
                  <a:cxn ang="0">
                    <a:pos x="T2" y="T3"/>
                  </a:cxn>
                  <a:cxn ang="0">
                    <a:pos x="T4" y="T5"/>
                  </a:cxn>
                  <a:cxn ang="0">
                    <a:pos x="T6" y="T7"/>
                  </a:cxn>
                  <a:cxn ang="0">
                    <a:pos x="T8" y="T9"/>
                  </a:cxn>
                </a:cxnLst>
                <a:rect l="0" t="0" r="r" b="b"/>
                <a:pathLst>
                  <a:path w="2585" h="1177">
                    <a:moveTo>
                      <a:pt x="2585" y="114"/>
                    </a:moveTo>
                    <a:lnTo>
                      <a:pt x="1210" y="0"/>
                    </a:lnTo>
                    <a:lnTo>
                      <a:pt x="0" y="997"/>
                    </a:lnTo>
                    <a:lnTo>
                      <a:pt x="1468" y="1177"/>
                    </a:lnTo>
                    <a:lnTo>
                      <a:pt x="2585" y="114"/>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0" name="Freeform 97">
                <a:extLst>
                  <a:ext uri="{FF2B5EF4-FFF2-40B4-BE49-F238E27FC236}">
                    <a16:creationId xmlns:a16="http://schemas.microsoft.com/office/drawing/2014/main" id="{1236A91D-0E57-4CA9-A54F-383EE7470CF7}"/>
                  </a:ext>
                </a:extLst>
              </p:cNvPr>
              <p:cNvSpPr>
                <a:spLocks/>
              </p:cNvSpPr>
              <p:nvPr/>
            </p:nvSpPr>
            <p:spPr bwMode="auto">
              <a:xfrm>
                <a:off x="3986" y="3180"/>
                <a:ext cx="87" cy="64"/>
              </a:xfrm>
              <a:custGeom>
                <a:avLst/>
                <a:gdLst>
                  <a:gd name="T0" fmla="*/ 0 w 1389"/>
                  <a:gd name="T1" fmla="*/ 771 h 771"/>
                  <a:gd name="T2" fmla="*/ 1308 w 1389"/>
                  <a:gd name="T3" fmla="*/ 0 h 771"/>
                  <a:gd name="T4" fmla="*/ 1389 w 1389"/>
                  <a:gd name="T5" fmla="*/ 2 h 771"/>
                  <a:gd name="T6" fmla="*/ 132 w 1389"/>
                  <a:gd name="T7" fmla="*/ 763 h 771"/>
                  <a:gd name="T8" fmla="*/ 0 w 1389"/>
                  <a:gd name="T9" fmla="*/ 771 h 771"/>
                </a:gdLst>
                <a:ahLst/>
                <a:cxnLst>
                  <a:cxn ang="0">
                    <a:pos x="T0" y="T1"/>
                  </a:cxn>
                  <a:cxn ang="0">
                    <a:pos x="T2" y="T3"/>
                  </a:cxn>
                  <a:cxn ang="0">
                    <a:pos x="T4" y="T5"/>
                  </a:cxn>
                  <a:cxn ang="0">
                    <a:pos x="T6" y="T7"/>
                  </a:cxn>
                  <a:cxn ang="0">
                    <a:pos x="T8" y="T9"/>
                  </a:cxn>
                </a:cxnLst>
                <a:rect l="0" t="0" r="r" b="b"/>
                <a:pathLst>
                  <a:path w="1389" h="771">
                    <a:moveTo>
                      <a:pt x="0" y="771"/>
                    </a:moveTo>
                    <a:lnTo>
                      <a:pt x="1308" y="0"/>
                    </a:lnTo>
                    <a:lnTo>
                      <a:pt x="1389" y="2"/>
                    </a:lnTo>
                    <a:lnTo>
                      <a:pt x="132" y="763"/>
                    </a:lnTo>
                    <a:lnTo>
                      <a:pt x="0" y="771"/>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1" name="Freeform 98">
                <a:extLst>
                  <a:ext uri="{FF2B5EF4-FFF2-40B4-BE49-F238E27FC236}">
                    <a16:creationId xmlns:a16="http://schemas.microsoft.com/office/drawing/2014/main" id="{E3D465FF-3AFA-4B76-B50A-20CD248DD1DC}"/>
                  </a:ext>
                </a:extLst>
              </p:cNvPr>
              <p:cNvSpPr>
                <a:spLocks/>
              </p:cNvSpPr>
              <p:nvPr/>
            </p:nvSpPr>
            <p:spPr bwMode="auto">
              <a:xfrm>
                <a:off x="4022" y="3183"/>
                <a:ext cx="86" cy="66"/>
              </a:xfrm>
              <a:custGeom>
                <a:avLst/>
                <a:gdLst>
                  <a:gd name="T0" fmla="*/ 0 w 1391"/>
                  <a:gd name="T1" fmla="*/ 778 h 792"/>
                  <a:gd name="T2" fmla="*/ 1310 w 1391"/>
                  <a:gd name="T3" fmla="*/ 7 h 792"/>
                  <a:gd name="T4" fmla="*/ 1391 w 1391"/>
                  <a:gd name="T5" fmla="*/ 0 h 792"/>
                  <a:gd name="T6" fmla="*/ 103 w 1391"/>
                  <a:gd name="T7" fmla="*/ 792 h 792"/>
                  <a:gd name="T8" fmla="*/ 0 w 1391"/>
                  <a:gd name="T9" fmla="*/ 778 h 792"/>
                </a:gdLst>
                <a:ahLst/>
                <a:cxnLst>
                  <a:cxn ang="0">
                    <a:pos x="T0" y="T1"/>
                  </a:cxn>
                  <a:cxn ang="0">
                    <a:pos x="T2" y="T3"/>
                  </a:cxn>
                  <a:cxn ang="0">
                    <a:pos x="T4" y="T5"/>
                  </a:cxn>
                  <a:cxn ang="0">
                    <a:pos x="T6" y="T7"/>
                  </a:cxn>
                  <a:cxn ang="0">
                    <a:pos x="T8" y="T9"/>
                  </a:cxn>
                </a:cxnLst>
                <a:rect l="0" t="0" r="r" b="b"/>
                <a:pathLst>
                  <a:path w="1391" h="792">
                    <a:moveTo>
                      <a:pt x="0" y="778"/>
                    </a:moveTo>
                    <a:lnTo>
                      <a:pt x="1310" y="7"/>
                    </a:lnTo>
                    <a:lnTo>
                      <a:pt x="1391" y="0"/>
                    </a:lnTo>
                    <a:lnTo>
                      <a:pt x="103" y="792"/>
                    </a:lnTo>
                    <a:lnTo>
                      <a:pt x="0" y="778"/>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2" name="Freeform 99">
                <a:extLst>
                  <a:ext uri="{FF2B5EF4-FFF2-40B4-BE49-F238E27FC236}">
                    <a16:creationId xmlns:a16="http://schemas.microsoft.com/office/drawing/2014/main" id="{5C9D6AC0-36BD-462F-84FA-1C3164E4D8BB}"/>
                  </a:ext>
                </a:extLst>
              </p:cNvPr>
              <p:cNvSpPr>
                <a:spLocks/>
              </p:cNvSpPr>
              <p:nvPr/>
            </p:nvSpPr>
            <p:spPr bwMode="auto">
              <a:xfrm>
                <a:off x="4052" y="3187"/>
                <a:ext cx="92" cy="69"/>
              </a:xfrm>
              <a:custGeom>
                <a:avLst/>
                <a:gdLst>
                  <a:gd name="T0" fmla="*/ 0 w 1466"/>
                  <a:gd name="T1" fmla="*/ 823 h 823"/>
                  <a:gd name="T2" fmla="*/ 1393 w 1466"/>
                  <a:gd name="T3" fmla="*/ 0 h 823"/>
                  <a:gd name="T4" fmla="*/ 1466 w 1466"/>
                  <a:gd name="T5" fmla="*/ 2 h 823"/>
                  <a:gd name="T6" fmla="*/ 125 w 1466"/>
                  <a:gd name="T7" fmla="*/ 815 h 823"/>
                  <a:gd name="T8" fmla="*/ 0 w 1466"/>
                  <a:gd name="T9" fmla="*/ 823 h 823"/>
                </a:gdLst>
                <a:ahLst/>
                <a:cxnLst>
                  <a:cxn ang="0">
                    <a:pos x="T0" y="T1"/>
                  </a:cxn>
                  <a:cxn ang="0">
                    <a:pos x="T2" y="T3"/>
                  </a:cxn>
                  <a:cxn ang="0">
                    <a:pos x="T4" y="T5"/>
                  </a:cxn>
                  <a:cxn ang="0">
                    <a:pos x="T6" y="T7"/>
                  </a:cxn>
                  <a:cxn ang="0">
                    <a:pos x="T8" y="T9"/>
                  </a:cxn>
                </a:cxnLst>
                <a:rect l="0" t="0" r="r" b="b"/>
                <a:pathLst>
                  <a:path w="1466" h="823">
                    <a:moveTo>
                      <a:pt x="0" y="823"/>
                    </a:moveTo>
                    <a:lnTo>
                      <a:pt x="1393" y="0"/>
                    </a:lnTo>
                    <a:lnTo>
                      <a:pt x="1466" y="2"/>
                    </a:lnTo>
                    <a:lnTo>
                      <a:pt x="125" y="815"/>
                    </a:lnTo>
                    <a:lnTo>
                      <a:pt x="0" y="823"/>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3" name="Freeform 100">
                <a:extLst>
                  <a:ext uri="{FF2B5EF4-FFF2-40B4-BE49-F238E27FC236}">
                    <a16:creationId xmlns:a16="http://schemas.microsoft.com/office/drawing/2014/main" id="{6B4690ED-B73A-4F7F-95AC-8224B2F7EFCF}"/>
                  </a:ext>
                </a:extLst>
              </p:cNvPr>
              <p:cNvSpPr>
                <a:spLocks/>
              </p:cNvSpPr>
              <p:nvPr/>
            </p:nvSpPr>
            <p:spPr bwMode="auto">
              <a:xfrm>
                <a:off x="4090" y="3192"/>
                <a:ext cx="90" cy="69"/>
              </a:xfrm>
              <a:custGeom>
                <a:avLst/>
                <a:gdLst>
                  <a:gd name="T0" fmla="*/ 0 w 1432"/>
                  <a:gd name="T1" fmla="*/ 823 h 831"/>
                  <a:gd name="T2" fmla="*/ 1351 w 1432"/>
                  <a:gd name="T3" fmla="*/ 0 h 831"/>
                  <a:gd name="T4" fmla="*/ 1432 w 1432"/>
                  <a:gd name="T5" fmla="*/ 3 h 831"/>
                  <a:gd name="T6" fmla="*/ 105 w 1432"/>
                  <a:gd name="T7" fmla="*/ 831 h 831"/>
                  <a:gd name="T8" fmla="*/ 0 w 1432"/>
                  <a:gd name="T9" fmla="*/ 823 h 831"/>
                </a:gdLst>
                <a:ahLst/>
                <a:cxnLst>
                  <a:cxn ang="0">
                    <a:pos x="T0" y="T1"/>
                  </a:cxn>
                  <a:cxn ang="0">
                    <a:pos x="T2" y="T3"/>
                  </a:cxn>
                  <a:cxn ang="0">
                    <a:pos x="T4" y="T5"/>
                  </a:cxn>
                  <a:cxn ang="0">
                    <a:pos x="T6" y="T7"/>
                  </a:cxn>
                  <a:cxn ang="0">
                    <a:pos x="T8" y="T9"/>
                  </a:cxn>
                </a:cxnLst>
                <a:rect l="0" t="0" r="r" b="b"/>
                <a:pathLst>
                  <a:path w="1432" h="831">
                    <a:moveTo>
                      <a:pt x="0" y="823"/>
                    </a:moveTo>
                    <a:lnTo>
                      <a:pt x="1351" y="0"/>
                    </a:lnTo>
                    <a:lnTo>
                      <a:pt x="1432" y="3"/>
                    </a:lnTo>
                    <a:lnTo>
                      <a:pt x="105" y="831"/>
                    </a:lnTo>
                    <a:lnTo>
                      <a:pt x="0" y="823"/>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4" name="Freeform 101">
                <a:extLst>
                  <a:ext uri="{FF2B5EF4-FFF2-40B4-BE49-F238E27FC236}">
                    <a16:creationId xmlns:a16="http://schemas.microsoft.com/office/drawing/2014/main" id="{A5296C23-7DFE-4185-AC15-5D133680F88A}"/>
                  </a:ext>
                </a:extLst>
              </p:cNvPr>
              <p:cNvSpPr>
                <a:spLocks/>
              </p:cNvSpPr>
              <p:nvPr/>
            </p:nvSpPr>
            <p:spPr bwMode="auto">
              <a:xfrm>
                <a:off x="4124" y="3196"/>
                <a:ext cx="93" cy="72"/>
              </a:xfrm>
              <a:custGeom>
                <a:avLst/>
                <a:gdLst>
                  <a:gd name="T0" fmla="*/ 0 w 1482"/>
                  <a:gd name="T1" fmla="*/ 864 h 864"/>
                  <a:gd name="T2" fmla="*/ 1393 w 1482"/>
                  <a:gd name="T3" fmla="*/ 0 h 864"/>
                  <a:gd name="T4" fmla="*/ 1482 w 1482"/>
                  <a:gd name="T5" fmla="*/ 2 h 864"/>
                  <a:gd name="T6" fmla="*/ 142 w 1482"/>
                  <a:gd name="T7" fmla="*/ 856 h 864"/>
                  <a:gd name="T8" fmla="*/ 0 w 1482"/>
                  <a:gd name="T9" fmla="*/ 864 h 864"/>
                </a:gdLst>
                <a:ahLst/>
                <a:cxnLst>
                  <a:cxn ang="0">
                    <a:pos x="T0" y="T1"/>
                  </a:cxn>
                  <a:cxn ang="0">
                    <a:pos x="T2" y="T3"/>
                  </a:cxn>
                  <a:cxn ang="0">
                    <a:pos x="T4" y="T5"/>
                  </a:cxn>
                  <a:cxn ang="0">
                    <a:pos x="T6" y="T7"/>
                  </a:cxn>
                  <a:cxn ang="0">
                    <a:pos x="T8" y="T9"/>
                  </a:cxn>
                </a:cxnLst>
                <a:rect l="0" t="0" r="r" b="b"/>
                <a:pathLst>
                  <a:path w="1482" h="864">
                    <a:moveTo>
                      <a:pt x="0" y="864"/>
                    </a:moveTo>
                    <a:lnTo>
                      <a:pt x="1393" y="0"/>
                    </a:lnTo>
                    <a:lnTo>
                      <a:pt x="1482" y="2"/>
                    </a:lnTo>
                    <a:lnTo>
                      <a:pt x="142" y="856"/>
                    </a:lnTo>
                    <a:lnTo>
                      <a:pt x="0" y="864"/>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5" name="Freeform 102">
                <a:extLst>
                  <a:ext uri="{FF2B5EF4-FFF2-40B4-BE49-F238E27FC236}">
                    <a16:creationId xmlns:a16="http://schemas.microsoft.com/office/drawing/2014/main" id="{1F1C3A2B-B88E-403E-B568-C12AB5CFAF0E}"/>
                  </a:ext>
                </a:extLst>
              </p:cNvPr>
              <p:cNvSpPr>
                <a:spLocks/>
              </p:cNvSpPr>
              <p:nvPr/>
            </p:nvSpPr>
            <p:spPr bwMode="auto">
              <a:xfrm>
                <a:off x="4161" y="3199"/>
                <a:ext cx="92" cy="74"/>
              </a:xfrm>
              <a:custGeom>
                <a:avLst/>
                <a:gdLst>
                  <a:gd name="T0" fmla="*/ 0 w 1474"/>
                  <a:gd name="T1" fmla="*/ 884 h 884"/>
                  <a:gd name="T2" fmla="*/ 1393 w 1474"/>
                  <a:gd name="T3" fmla="*/ 0 h 884"/>
                  <a:gd name="T4" fmla="*/ 1474 w 1474"/>
                  <a:gd name="T5" fmla="*/ 2 h 884"/>
                  <a:gd name="T6" fmla="*/ 134 w 1474"/>
                  <a:gd name="T7" fmla="*/ 876 h 884"/>
                  <a:gd name="T8" fmla="*/ 0 w 1474"/>
                  <a:gd name="T9" fmla="*/ 884 h 884"/>
                </a:gdLst>
                <a:ahLst/>
                <a:cxnLst>
                  <a:cxn ang="0">
                    <a:pos x="T0" y="T1"/>
                  </a:cxn>
                  <a:cxn ang="0">
                    <a:pos x="T2" y="T3"/>
                  </a:cxn>
                  <a:cxn ang="0">
                    <a:pos x="T4" y="T5"/>
                  </a:cxn>
                  <a:cxn ang="0">
                    <a:pos x="T6" y="T7"/>
                  </a:cxn>
                  <a:cxn ang="0">
                    <a:pos x="T8" y="T9"/>
                  </a:cxn>
                </a:cxnLst>
                <a:rect l="0" t="0" r="r" b="b"/>
                <a:pathLst>
                  <a:path w="1474" h="884">
                    <a:moveTo>
                      <a:pt x="0" y="884"/>
                    </a:moveTo>
                    <a:lnTo>
                      <a:pt x="1393" y="0"/>
                    </a:lnTo>
                    <a:lnTo>
                      <a:pt x="1474" y="2"/>
                    </a:lnTo>
                    <a:lnTo>
                      <a:pt x="134" y="876"/>
                    </a:lnTo>
                    <a:lnTo>
                      <a:pt x="0" y="884"/>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6" name="Freeform 103">
                <a:extLst>
                  <a:ext uri="{FF2B5EF4-FFF2-40B4-BE49-F238E27FC236}">
                    <a16:creationId xmlns:a16="http://schemas.microsoft.com/office/drawing/2014/main" id="{315FE3C6-5F5C-4F5A-9279-74C3C98AD153}"/>
                  </a:ext>
                </a:extLst>
              </p:cNvPr>
              <p:cNvSpPr>
                <a:spLocks/>
              </p:cNvSpPr>
              <p:nvPr/>
            </p:nvSpPr>
            <p:spPr bwMode="auto">
              <a:xfrm>
                <a:off x="4204" y="3205"/>
                <a:ext cx="85" cy="75"/>
              </a:xfrm>
              <a:custGeom>
                <a:avLst/>
                <a:gdLst>
                  <a:gd name="T0" fmla="*/ 0 w 1361"/>
                  <a:gd name="T1" fmla="*/ 894 h 901"/>
                  <a:gd name="T2" fmla="*/ 1289 w 1361"/>
                  <a:gd name="T3" fmla="*/ 0 h 901"/>
                  <a:gd name="T4" fmla="*/ 1361 w 1361"/>
                  <a:gd name="T5" fmla="*/ 1 h 901"/>
                  <a:gd name="T6" fmla="*/ 111 w 1361"/>
                  <a:gd name="T7" fmla="*/ 901 h 901"/>
                  <a:gd name="T8" fmla="*/ 0 w 1361"/>
                  <a:gd name="T9" fmla="*/ 894 h 901"/>
                </a:gdLst>
                <a:ahLst/>
                <a:cxnLst>
                  <a:cxn ang="0">
                    <a:pos x="T0" y="T1"/>
                  </a:cxn>
                  <a:cxn ang="0">
                    <a:pos x="T2" y="T3"/>
                  </a:cxn>
                  <a:cxn ang="0">
                    <a:pos x="T4" y="T5"/>
                  </a:cxn>
                  <a:cxn ang="0">
                    <a:pos x="T6" y="T7"/>
                  </a:cxn>
                  <a:cxn ang="0">
                    <a:pos x="T8" y="T9"/>
                  </a:cxn>
                </a:cxnLst>
                <a:rect l="0" t="0" r="r" b="b"/>
                <a:pathLst>
                  <a:path w="1361" h="901">
                    <a:moveTo>
                      <a:pt x="0" y="894"/>
                    </a:moveTo>
                    <a:lnTo>
                      <a:pt x="1289" y="0"/>
                    </a:lnTo>
                    <a:lnTo>
                      <a:pt x="1361" y="1"/>
                    </a:lnTo>
                    <a:lnTo>
                      <a:pt x="111" y="901"/>
                    </a:lnTo>
                    <a:lnTo>
                      <a:pt x="0" y="894"/>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7" name="Freeform 104">
                <a:extLst>
                  <a:ext uri="{FF2B5EF4-FFF2-40B4-BE49-F238E27FC236}">
                    <a16:creationId xmlns:a16="http://schemas.microsoft.com/office/drawing/2014/main" id="{91D11331-87C1-4968-B1D1-67F305FC1A8D}"/>
                  </a:ext>
                </a:extLst>
              </p:cNvPr>
              <p:cNvSpPr>
                <a:spLocks/>
              </p:cNvSpPr>
              <p:nvPr/>
            </p:nvSpPr>
            <p:spPr bwMode="auto">
              <a:xfrm>
                <a:off x="4387" y="3224"/>
                <a:ext cx="81" cy="86"/>
              </a:xfrm>
              <a:custGeom>
                <a:avLst/>
                <a:gdLst>
                  <a:gd name="T0" fmla="*/ 0 w 1296"/>
                  <a:gd name="T1" fmla="*/ 1042 h 1042"/>
                  <a:gd name="T2" fmla="*/ 1215 w 1296"/>
                  <a:gd name="T3" fmla="*/ 0 h 1042"/>
                  <a:gd name="T4" fmla="*/ 1296 w 1296"/>
                  <a:gd name="T5" fmla="*/ 2 h 1042"/>
                  <a:gd name="T6" fmla="*/ 133 w 1296"/>
                  <a:gd name="T7" fmla="*/ 1034 h 1042"/>
                  <a:gd name="T8" fmla="*/ 0 w 1296"/>
                  <a:gd name="T9" fmla="*/ 1042 h 1042"/>
                </a:gdLst>
                <a:ahLst/>
                <a:cxnLst>
                  <a:cxn ang="0">
                    <a:pos x="T0" y="T1"/>
                  </a:cxn>
                  <a:cxn ang="0">
                    <a:pos x="T2" y="T3"/>
                  </a:cxn>
                  <a:cxn ang="0">
                    <a:pos x="T4" y="T5"/>
                  </a:cxn>
                  <a:cxn ang="0">
                    <a:pos x="T6" y="T7"/>
                  </a:cxn>
                  <a:cxn ang="0">
                    <a:pos x="T8" y="T9"/>
                  </a:cxn>
                </a:cxnLst>
                <a:rect l="0" t="0" r="r" b="b"/>
                <a:pathLst>
                  <a:path w="1296" h="1042">
                    <a:moveTo>
                      <a:pt x="0" y="1042"/>
                    </a:moveTo>
                    <a:lnTo>
                      <a:pt x="1215" y="0"/>
                    </a:lnTo>
                    <a:lnTo>
                      <a:pt x="1296" y="2"/>
                    </a:lnTo>
                    <a:lnTo>
                      <a:pt x="133" y="1034"/>
                    </a:lnTo>
                    <a:lnTo>
                      <a:pt x="0" y="1042"/>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8" name="Freeform 105">
                <a:extLst>
                  <a:ext uri="{FF2B5EF4-FFF2-40B4-BE49-F238E27FC236}">
                    <a16:creationId xmlns:a16="http://schemas.microsoft.com/office/drawing/2014/main" id="{63EA7E8F-AABD-4459-9D5F-BA5ACF4925B6}"/>
                  </a:ext>
                </a:extLst>
              </p:cNvPr>
              <p:cNvSpPr>
                <a:spLocks/>
              </p:cNvSpPr>
              <p:nvPr/>
            </p:nvSpPr>
            <p:spPr bwMode="auto">
              <a:xfrm>
                <a:off x="4422" y="3227"/>
                <a:ext cx="80" cy="89"/>
              </a:xfrm>
              <a:custGeom>
                <a:avLst/>
                <a:gdLst>
                  <a:gd name="T0" fmla="*/ 0 w 1285"/>
                  <a:gd name="T1" fmla="*/ 1061 h 1067"/>
                  <a:gd name="T2" fmla="*/ 1211 w 1285"/>
                  <a:gd name="T3" fmla="*/ 0 h 1067"/>
                  <a:gd name="T4" fmla="*/ 1285 w 1285"/>
                  <a:gd name="T5" fmla="*/ 2 h 1067"/>
                  <a:gd name="T6" fmla="*/ 111 w 1285"/>
                  <a:gd name="T7" fmla="*/ 1067 h 1067"/>
                  <a:gd name="T8" fmla="*/ 0 w 1285"/>
                  <a:gd name="T9" fmla="*/ 1061 h 1067"/>
                </a:gdLst>
                <a:ahLst/>
                <a:cxnLst>
                  <a:cxn ang="0">
                    <a:pos x="T0" y="T1"/>
                  </a:cxn>
                  <a:cxn ang="0">
                    <a:pos x="T2" y="T3"/>
                  </a:cxn>
                  <a:cxn ang="0">
                    <a:pos x="T4" y="T5"/>
                  </a:cxn>
                  <a:cxn ang="0">
                    <a:pos x="T6" y="T7"/>
                  </a:cxn>
                  <a:cxn ang="0">
                    <a:pos x="T8" y="T9"/>
                  </a:cxn>
                </a:cxnLst>
                <a:rect l="0" t="0" r="r" b="b"/>
                <a:pathLst>
                  <a:path w="1285" h="1067">
                    <a:moveTo>
                      <a:pt x="0" y="1061"/>
                    </a:moveTo>
                    <a:lnTo>
                      <a:pt x="1211" y="0"/>
                    </a:lnTo>
                    <a:lnTo>
                      <a:pt x="1285" y="2"/>
                    </a:lnTo>
                    <a:lnTo>
                      <a:pt x="111" y="1067"/>
                    </a:lnTo>
                    <a:lnTo>
                      <a:pt x="0" y="1061"/>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69" name="Freeform 106">
                <a:extLst>
                  <a:ext uri="{FF2B5EF4-FFF2-40B4-BE49-F238E27FC236}">
                    <a16:creationId xmlns:a16="http://schemas.microsoft.com/office/drawing/2014/main" id="{083A70F8-82C8-4005-B552-04979F00C643}"/>
                  </a:ext>
                </a:extLst>
              </p:cNvPr>
              <p:cNvSpPr>
                <a:spLocks/>
              </p:cNvSpPr>
              <p:nvPr/>
            </p:nvSpPr>
            <p:spPr bwMode="auto">
              <a:xfrm>
                <a:off x="4011" y="3195"/>
                <a:ext cx="297" cy="38"/>
              </a:xfrm>
              <a:custGeom>
                <a:avLst/>
                <a:gdLst>
                  <a:gd name="T0" fmla="*/ 85 w 4749"/>
                  <a:gd name="T1" fmla="*/ 0 h 459"/>
                  <a:gd name="T2" fmla="*/ 4749 w 4749"/>
                  <a:gd name="T3" fmla="*/ 406 h 459"/>
                  <a:gd name="T4" fmla="*/ 4689 w 4749"/>
                  <a:gd name="T5" fmla="*/ 459 h 459"/>
                  <a:gd name="T6" fmla="*/ 0 w 4749"/>
                  <a:gd name="T7" fmla="*/ 33 h 459"/>
                  <a:gd name="T8" fmla="*/ 85 w 4749"/>
                  <a:gd name="T9" fmla="*/ 0 h 459"/>
                </a:gdLst>
                <a:ahLst/>
                <a:cxnLst>
                  <a:cxn ang="0">
                    <a:pos x="T0" y="T1"/>
                  </a:cxn>
                  <a:cxn ang="0">
                    <a:pos x="T2" y="T3"/>
                  </a:cxn>
                  <a:cxn ang="0">
                    <a:pos x="T4" y="T5"/>
                  </a:cxn>
                  <a:cxn ang="0">
                    <a:pos x="T6" y="T7"/>
                  </a:cxn>
                  <a:cxn ang="0">
                    <a:pos x="T8" y="T9"/>
                  </a:cxn>
                </a:cxnLst>
                <a:rect l="0" t="0" r="r" b="b"/>
                <a:pathLst>
                  <a:path w="4749" h="459">
                    <a:moveTo>
                      <a:pt x="85" y="0"/>
                    </a:moveTo>
                    <a:lnTo>
                      <a:pt x="4749" y="406"/>
                    </a:lnTo>
                    <a:lnTo>
                      <a:pt x="4689" y="459"/>
                    </a:lnTo>
                    <a:lnTo>
                      <a:pt x="0" y="33"/>
                    </a:lnTo>
                    <a:lnTo>
                      <a:pt x="85" y="0"/>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70" name="Freeform 107">
                <a:extLst>
                  <a:ext uri="{FF2B5EF4-FFF2-40B4-BE49-F238E27FC236}">
                    <a16:creationId xmlns:a16="http://schemas.microsoft.com/office/drawing/2014/main" id="{FB56B5C5-FD49-4B09-BFA5-EFEC1D9664ED}"/>
                  </a:ext>
                </a:extLst>
              </p:cNvPr>
              <p:cNvSpPr>
                <a:spLocks/>
              </p:cNvSpPr>
              <p:nvPr/>
            </p:nvSpPr>
            <p:spPr bwMode="auto">
              <a:xfrm>
                <a:off x="3980" y="3217"/>
                <a:ext cx="300" cy="44"/>
              </a:xfrm>
              <a:custGeom>
                <a:avLst/>
                <a:gdLst>
                  <a:gd name="T0" fmla="*/ 86 w 4809"/>
                  <a:gd name="T1" fmla="*/ 0 h 533"/>
                  <a:gd name="T2" fmla="*/ 4809 w 4809"/>
                  <a:gd name="T3" fmla="*/ 480 h 533"/>
                  <a:gd name="T4" fmla="*/ 4750 w 4809"/>
                  <a:gd name="T5" fmla="*/ 533 h 533"/>
                  <a:gd name="T6" fmla="*/ 0 w 4809"/>
                  <a:gd name="T7" fmla="*/ 32 h 533"/>
                  <a:gd name="T8" fmla="*/ 86 w 4809"/>
                  <a:gd name="T9" fmla="*/ 0 h 533"/>
                </a:gdLst>
                <a:ahLst/>
                <a:cxnLst>
                  <a:cxn ang="0">
                    <a:pos x="T0" y="T1"/>
                  </a:cxn>
                  <a:cxn ang="0">
                    <a:pos x="T2" y="T3"/>
                  </a:cxn>
                  <a:cxn ang="0">
                    <a:pos x="T4" y="T5"/>
                  </a:cxn>
                  <a:cxn ang="0">
                    <a:pos x="T6" y="T7"/>
                  </a:cxn>
                  <a:cxn ang="0">
                    <a:pos x="T8" y="T9"/>
                  </a:cxn>
                </a:cxnLst>
                <a:rect l="0" t="0" r="r" b="b"/>
                <a:pathLst>
                  <a:path w="4809" h="533">
                    <a:moveTo>
                      <a:pt x="86" y="0"/>
                    </a:moveTo>
                    <a:lnTo>
                      <a:pt x="4809" y="480"/>
                    </a:lnTo>
                    <a:lnTo>
                      <a:pt x="4750" y="533"/>
                    </a:lnTo>
                    <a:lnTo>
                      <a:pt x="0" y="32"/>
                    </a:lnTo>
                    <a:lnTo>
                      <a:pt x="86" y="0"/>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71" name="Freeform 108">
                <a:extLst>
                  <a:ext uri="{FF2B5EF4-FFF2-40B4-BE49-F238E27FC236}">
                    <a16:creationId xmlns:a16="http://schemas.microsoft.com/office/drawing/2014/main" id="{28CA200D-6926-4128-8FA3-924DD9179447}"/>
                  </a:ext>
                </a:extLst>
              </p:cNvPr>
              <p:cNvSpPr>
                <a:spLocks/>
              </p:cNvSpPr>
              <p:nvPr/>
            </p:nvSpPr>
            <p:spPr bwMode="auto">
              <a:xfrm>
                <a:off x="4417" y="3243"/>
                <a:ext cx="92" cy="16"/>
              </a:xfrm>
              <a:custGeom>
                <a:avLst/>
                <a:gdLst>
                  <a:gd name="T0" fmla="*/ 49 w 1468"/>
                  <a:gd name="T1" fmla="*/ 6 h 190"/>
                  <a:gd name="T2" fmla="*/ 1468 w 1468"/>
                  <a:gd name="T3" fmla="*/ 154 h 190"/>
                  <a:gd name="T4" fmla="*/ 1425 w 1468"/>
                  <a:gd name="T5" fmla="*/ 190 h 190"/>
                  <a:gd name="T6" fmla="*/ 0 w 1468"/>
                  <a:gd name="T7" fmla="*/ 36 h 190"/>
                  <a:gd name="T8" fmla="*/ 43 w 1468"/>
                  <a:gd name="T9" fmla="*/ 0 h 190"/>
                  <a:gd name="T10" fmla="*/ 49 w 1468"/>
                  <a:gd name="T11" fmla="*/ 6 h 190"/>
                </a:gdLst>
                <a:ahLst/>
                <a:cxnLst>
                  <a:cxn ang="0">
                    <a:pos x="T0" y="T1"/>
                  </a:cxn>
                  <a:cxn ang="0">
                    <a:pos x="T2" y="T3"/>
                  </a:cxn>
                  <a:cxn ang="0">
                    <a:pos x="T4" y="T5"/>
                  </a:cxn>
                  <a:cxn ang="0">
                    <a:pos x="T6" y="T7"/>
                  </a:cxn>
                  <a:cxn ang="0">
                    <a:pos x="T8" y="T9"/>
                  </a:cxn>
                  <a:cxn ang="0">
                    <a:pos x="T10" y="T11"/>
                  </a:cxn>
                </a:cxnLst>
                <a:rect l="0" t="0" r="r" b="b"/>
                <a:pathLst>
                  <a:path w="1468" h="190">
                    <a:moveTo>
                      <a:pt x="49" y="6"/>
                    </a:moveTo>
                    <a:lnTo>
                      <a:pt x="1468" y="154"/>
                    </a:lnTo>
                    <a:lnTo>
                      <a:pt x="1425" y="190"/>
                    </a:lnTo>
                    <a:lnTo>
                      <a:pt x="0" y="36"/>
                    </a:lnTo>
                    <a:lnTo>
                      <a:pt x="43" y="0"/>
                    </a:lnTo>
                    <a:lnTo>
                      <a:pt x="49" y="6"/>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72" name="Freeform 109">
                <a:extLst>
                  <a:ext uri="{FF2B5EF4-FFF2-40B4-BE49-F238E27FC236}">
                    <a16:creationId xmlns:a16="http://schemas.microsoft.com/office/drawing/2014/main" id="{F1EB3A03-E464-4F8E-84F4-CE0C54159565}"/>
                  </a:ext>
                </a:extLst>
              </p:cNvPr>
              <p:cNvSpPr>
                <a:spLocks/>
              </p:cNvSpPr>
              <p:nvPr/>
            </p:nvSpPr>
            <p:spPr bwMode="auto">
              <a:xfrm>
                <a:off x="4387" y="3277"/>
                <a:ext cx="96" cy="15"/>
              </a:xfrm>
              <a:custGeom>
                <a:avLst/>
                <a:gdLst>
                  <a:gd name="T0" fmla="*/ 50 w 1535"/>
                  <a:gd name="T1" fmla="*/ 6 h 184"/>
                  <a:gd name="T2" fmla="*/ 1535 w 1535"/>
                  <a:gd name="T3" fmla="*/ 147 h 184"/>
                  <a:gd name="T4" fmla="*/ 1493 w 1535"/>
                  <a:gd name="T5" fmla="*/ 184 h 184"/>
                  <a:gd name="T6" fmla="*/ 0 w 1535"/>
                  <a:gd name="T7" fmla="*/ 36 h 184"/>
                  <a:gd name="T8" fmla="*/ 43 w 1535"/>
                  <a:gd name="T9" fmla="*/ 0 h 184"/>
                  <a:gd name="T10" fmla="*/ 50 w 1535"/>
                  <a:gd name="T11" fmla="*/ 6 h 184"/>
                </a:gdLst>
                <a:ahLst/>
                <a:cxnLst>
                  <a:cxn ang="0">
                    <a:pos x="T0" y="T1"/>
                  </a:cxn>
                  <a:cxn ang="0">
                    <a:pos x="T2" y="T3"/>
                  </a:cxn>
                  <a:cxn ang="0">
                    <a:pos x="T4" y="T5"/>
                  </a:cxn>
                  <a:cxn ang="0">
                    <a:pos x="T6" y="T7"/>
                  </a:cxn>
                  <a:cxn ang="0">
                    <a:pos x="T8" y="T9"/>
                  </a:cxn>
                  <a:cxn ang="0">
                    <a:pos x="T10" y="T11"/>
                  </a:cxn>
                </a:cxnLst>
                <a:rect l="0" t="0" r="r" b="b"/>
                <a:pathLst>
                  <a:path w="1535" h="184">
                    <a:moveTo>
                      <a:pt x="50" y="6"/>
                    </a:moveTo>
                    <a:lnTo>
                      <a:pt x="1535" y="147"/>
                    </a:lnTo>
                    <a:lnTo>
                      <a:pt x="1493" y="184"/>
                    </a:lnTo>
                    <a:lnTo>
                      <a:pt x="0" y="36"/>
                    </a:lnTo>
                    <a:lnTo>
                      <a:pt x="43" y="0"/>
                    </a:lnTo>
                    <a:lnTo>
                      <a:pt x="50" y="6"/>
                    </a:lnTo>
                    <a:close/>
                  </a:path>
                </a:pathLst>
              </a:custGeom>
              <a:solidFill>
                <a:srgbClr val="ABAAA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73" name="Freeform 110">
                <a:extLst>
                  <a:ext uri="{FF2B5EF4-FFF2-40B4-BE49-F238E27FC236}">
                    <a16:creationId xmlns:a16="http://schemas.microsoft.com/office/drawing/2014/main" id="{A0731236-EF68-4106-801D-183854802875}"/>
                  </a:ext>
                </a:extLst>
              </p:cNvPr>
              <p:cNvSpPr>
                <a:spLocks noEditPoints="1"/>
              </p:cNvSpPr>
              <p:nvPr/>
            </p:nvSpPr>
            <p:spPr bwMode="auto">
              <a:xfrm>
                <a:off x="4472" y="3027"/>
                <a:ext cx="34" cy="45"/>
              </a:xfrm>
              <a:custGeom>
                <a:avLst/>
                <a:gdLst>
                  <a:gd name="T0" fmla="*/ 3 w 553"/>
                  <a:gd name="T1" fmla="*/ 313 h 543"/>
                  <a:gd name="T2" fmla="*/ 16 w 553"/>
                  <a:gd name="T3" fmla="*/ 365 h 543"/>
                  <a:gd name="T4" fmla="*/ 40 w 553"/>
                  <a:gd name="T5" fmla="*/ 413 h 543"/>
                  <a:gd name="T6" fmla="*/ 72 w 553"/>
                  <a:gd name="T7" fmla="*/ 454 h 543"/>
                  <a:gd name="T8" fmla="*/ 111 w 553"/>
                  <a:gd name="T9" fmla="*/ 489 h 543"/>
                  <a:gd name="T10" fmla="*/ 156 w 553"/>
                  <a:gd name="T11" fmla="*/ 516 h 543"/>
                  <a:gd name="T12" fmla="*/ 207 w 553"/>
                  <a:gd name="T13" fmla="*/ 535 h 543"/>
                  <a:gd name="T14" fmla="*/ 262 w 553"/>
                  <a:gd name="T15" fmla="*/ 543 h 543"/>
                  <a:gd name="T16" fmla="*/ 319 w 553"/>
                  <a:gd name="T17" fmla="*/ 540 h 543"/>
                  <a:gd name="T18" fmla="*/ 372 w 553"/>
                  <a:gd name="T19" fmla="*/ 527 h 543"/>
                  <a:gd name="T20" fmla="*/ 419 w 553"/>
                  <a:gd name="T21" fmla="*/ 504 h 543"/>
                  <a:gd name="T22" fmla="*/ 463 w 553"/>
                  <a:gd name="T23" fmla="*/ 473 h 543"/>
                  <a:gd name="T24" fmla="*/ 498 w 553"/>
                  <a:gd name="T25" fmla="*/ 434 h 543"/>
                  <a:gd name="T26" fmla="*/ 526 w 553"/>
                  <a:gd name="T27" fmla="*/ 389 h 543"/>
                  <a:gd name="T28" fmla="*/ 545 w 553"/>
                  <a:gd name="T29" fmla="*/ 339 h 543"/>
                  <a:gd name="T30" fmla="*/ 553 w 553"/>
                  <a:gd name="T31" fmla="*/ 286 h 543"/>
                  <a:gd name="T32" fmla="*/ 550 w 553"/>
                  <a:gd name="T33" fmla="*/ 231 h 543"/>
                  <a:gd name="T34" fmla="*/ 536 w 553"/>
                  <a:gd name="T35" fmla="*/ 179 h 543"/>
                  <a:gd name="T36" fmla="*/ 513 w 553"/>
                  <a:gd name="T37" fmla="*/ 131 h 543"/>
                  <a:gd name="T38" fmla="*/ 481 w 553"/>
                  <a:gd name="T39" fmla="*/ 89 h 543"/>
                  <a:gd name="T40" fmla="*/ 442 w 553"/>
                  <a:gd name="T41" fmla="*/ 54 h 543"/>
                  <a:gd name="T42" fmla="*/ 396 w 553"/>
                  <a:gd name="T43" fmla="*/ 27 h 543"/>
                  <a:gd name="T44" fmla="*/ 346 w 553"/>
                  <a:gd name="T45" fmla="*/ 9 h 543"/>
                  <a:gd name="T46" fmla="*/ 291 w 553"/>
                  <a:gd name="T47" fmla="*/ 1 h 543"/>
                  <a:gd name="T48" fmla="*/ 235 w 553"/>
                  <a:gd name="T49" fmla="*/ 3 h 543"/>
                  <a:gd name="T50" fmla="*/ 181 w 553"/>
                  <a:gd name="T51" fmla="*/ 16 h 543"/>
                  <a:gd name="T52" fmla="*/ 133 w 553"/>
                  <a:gd name="T53" fmla="*/ 39 h 543"/>
                  <a:gd name="T54" fmla="*/ 91 w 553"/>
                  <a:gd name="T55" fmla="*/ 71 h 543"/>
                  <a:gd name="T56" fmla="*/ 55 w 553"/>
                  <a:gd name="T57" fmla="*/ 109 h 543"/>
                  <a:gd name="T58" fmla="*/ 27 w 553"/>
                  <a:gd name="T59" fmla="*/ 154 h 543"/>
                  <a:gd name="T60" fmla="*/ 9 w 553"/>
                  <a:gd name="T61" fmla="*/ 204 h 543"/>
                  <a:gd name="T62" fmla="*/ 0 w 553"/>
                  <a:gd name="T63" fmla="*/ 258 h 543"/>
                  <a:gd name="T64" fmla="*/ 86 w 553"/>
                  <a:gd name="T65" fmla="*/ 234 h 543"/>
                  <a:gd name="T66" fmla="*/ 115 w 553"/>
                  <a:gd name="T67" fmla="*/ 164 h 543"/>
                  <a:gd name="T68" fmla="*/ 168 w 553"/>
                  <a:gd name="T69" fmla="*/ 114 h 543"/>
                  <a:gd name="T70" fmla="*/ 237 w 553"/>
                  <a:gd name="T71" fmla="*/ 84 h 543"/>
                  <a:gd name="T72" fmla="*/ 316 w 553"/>
                  <a:gd name="T73" fmla="*/ 84 h 543"/>
                  <a:gd name="T74" fmla="*/ 385 w 553"/>
                  <a:gd name="T75" fmla="*/ 114 h 543"/>
                  <a:gd name="T76" fmla="*/ 438 w 553"/>
                  <a:gd name="T77" fmla="*/ 164 h 543"/>
                  <a:gd name="T78" fmla="*/ 467 w 553"/>
                  <a:gd name="T79" fmla="*/ 234 h 543"/>
                  <a:gd name="T80" fmla="*/ 467 w 553"/>
                  <a:gd name="T81" fmla="*/ 310 h 543"/>
                  <a:gd name="T82" fmla="*/ 438 w 553"/>
                  <a:gd name="T83" fmla="*/ 378 h 543"/>
                  <a:gd name="T84" fmla="*/ 385 w 553"/>
                  <a:gd name="T85" fmla="*/ 430 h 543"/>
                  <a:gd name="T86" fmla="*/ 316 w 553"/>
                  <a:gd name="T87" fmla="*/ 458 h 543"/>
                  <a:gd name="T88" fmla="*/ 237 w 553"/>
                  <a:gd name="T89" fmla="*/ 458 h 543"/>
                  <a:gd name="T90" fmla="*/ 168 w 553"/>
                  <a:gd name="T91" fmla="*/ 430 h 543"/>
                  <a:gd name="T92" fmla="*/ 115 w 553"/>
                  <a:gd name="T93" fmla="*/ 378 h 543"/>
                  <a:gd name="T94" fmla="*/ 86 w 553"/>
                  <a:gd name="T95" fmla="*/ 31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3" h="543">
                    <a:moveTo>
                      <a:pt x="0" y="271"/>
                    </a:moveTo>
                    <a:lnTo>
                      <a:pt x="0" y="286"/>
                    </a:lnTo>
                    <a:lnTo>
                      <a:pt x="1" y="300"/>
                    </a:lnTo>
                    <a:lnTo>
                      <a:pt x="3" y="313"/>
                    </a:lnTo>
                    <a:lnTo>
                      <a:pt x="6" y="326"/>
                    </a:lnTo>
                    <a:lnTo>
                      <a:pt x="9" y="339"/>
                    </a:lnTo>
                    <a:lnTo>
                      <a:pt x="12" y="353"/>
                    </a:lnTo>
                    <a:lnTo>
                      <a:pt x="16" y="365"/>
                    </a:lnTo>
                    <a:lnTo>
                      <a:pt x="21" y="377"/>
                    </a:lnTo>
                    <a:lnTo>
                      <a:pt x="27" y="389"/>
                    </a:lnTo>
                    <a:lnTo>
                      <a:pt x="33" y="401"/>
                    </a:lnTo>
                    <a:lnTo>
                      <a:pt x="40" y="413"/>
                    </a:lnTo>
                    <a:lnTo>
                      <a:pt x="47" y="424"/>
                    </a:lnTo>
                    <a:lnTo>
                      <a:pt x="55" y="434"/>
                    </a:lnTo>
                    <a:lnTo>
                      <a:pt x="63" y="444"/>
                    </a:lnTo>
                    <a:lnTo>
                      <a:pt x="72" y="454"/>
                    </a:lnTo>
                    <a:lnTo>
                      <a:pt x="81" y="464"/>
                    </a:lnTo>
                    <a:lnTo>
                      <a:pt x="91" y="473"/>
                    </a:lnTo>
                    <a:lnTo>
                      <a:pt x="100" y="481"/>
                    </a:lnTo>
                    <a:lnTo>
                      <a:pt x="111" y="489"/>
                    </a:lnTo>
                    <a:lnTo>
                      <a:pt x="122" y="497"/>
                    </a:lnTo>
                    <a:lnTo>
                      <a:pt x="133" y="504"/>
                    </a:lnTo>
                    <a:lnTo>
                      <a:pt x="145" y="510"/>
                    </a:lnTo>
                    <a:lnTo>
                      <a:pt x="156" y="516"/>
                    </a:lnTo>
                    <a:lnTo>
                      <a:pt x="169" y="522"/>
                    </a:lnTo>
                    <a:lnTo>
                      <a:pt x="181" y="527"/>
                    </a:lnTo>
                    <a:lnTo>
                      <a:pt x="194" y="531"/>
                    </a:lnTo>
                    <a:lnTo>
                      <a:pt x="207" y="535"/>
                    </a:lnTo>
                    <a:lnTo>
                      <a:pt x="220" y="538"/>
                    </a:lnTo>
                    <a:lnTo>
                      <a:pt x="235" y="540"/>
                    </a:lnTo>
                    <a:lnTo>
                      <a:pt x="248" y="542"/>
                    </a:lnTo>
                    <a:lnTo>
                      <a:pt x="262" y="543"/>
                    </a:lnTo>
                    <a:lnTo>
                      <a:pt x="276" y="543"/>
                    </a:lnTo>
                    <a:lnTo>
                      <a:pt x="291" y="543"/>
                    </a:lnTo>
                    <a:lnTo>
                      <a:pt x="304" y="542"/>
                    </a:lnTo>
                    <a:lnTo>
                      <a:pt x="319" y="540"/>
                    </a:lnTo>
                    <a:lnTo>
                      <a:pt x="332" y="538"/>
                    </a:lnTo>
                    <a:lnTo>
                      <a:pt x="346" y="535"/>
                    </a:lnTo>
                    <a:lnTo>
                      <a:pt x="358" y="531"/>
                    </a:lnTo>
                    <a:lnTo>
                      <a:pt x="372" y="527"/>
                    </a:lnTo>
                    <a:lnTo>
                      <a:pt x="384" y="522"/>
                    </a:lnTo>
                    <a:lnTo>
                      <a:pt x="396" y="516"/>
                    </a:lnTo>
                    <a:lnTo>
                      <a:pt x="408" y="510"/>
                    </a:lnTo>
                    <a:lnTo>
                      <a:pt x="419" y="504"/>
                    </a:lnTo>
                    <a:lnTo>
                      <a:pt x="431" y="497"/>
                    </a:lnTo>
                    <a:lnTo>
                      <a:pt x="442" y="489"/>
                    </a:lnTo>
                    <a:lnTo>
                      <a:pt x="452" y="481"/>
                    </a:lnTo>
                    <a:lnTo>
                      <a:pt x="463" y="473"/>
                    </a:lnTo>
                    <a:lnTo>
                      <a:pt x="472" y="464"/>
                    </a:lnTo>
                    <a:lnTo>
                      <a:pt x="481" y="454"/>
                    </a:lnTo>
                    <a:lnTo>
                      <a:pt x="490" y="444"/>
                    </a:lnTo>
                    <a:lnTo>
                      <a:pt x="498" y="434"/>
                    </a:lnTo>
                    <a:lnTo>
                      <a:pt x="505" y="424"/>
                    </a:lnTo>
                    <a:lnTo>
                      <a:pt x="513" y="413"/>
                    </a:lnTo>
                    <a:lnTo>
                      <a:pt x="520" y="401"/>
                    </a:lnTo>
                    <a:lnTo>
                      <a:pt x="526" y="389"/>
                    </a:lnTo>
                    <a:lnTo>
                      <a:pt x="531" y="377"/>
                    </a:lnTo>
                    <a:lnTo>
                      <a:pt x="536" y="365"/>
                    </a:lnTo>
                    <a:lnTo>
                      <a:pt x="540" y="353"/>
                    </a:lnTo>
                    <a:lnTo>
                      <a:pt x="545" y="339"/>
                    </a:lnTo>
                    <a:lnTo>
                      <a:pt x="548" y="326"/>
                    </a:lnTo>
                    <a:lnTo>
                      <a:pt x="550" y="313"/>
                    </a:lnTo>
                    <a:lnTo>
                      <a:pt x="552" y="300"/>
                    </a:lnTo>
                    <a:lnTo>
                      <a:pt x="553" y="286"/>
                    </a:lnTo>
                    <a:lnTo>
                      <a:pt x="553" y="271"/>
                    </a:lnTo>
                    <a:lnTo>
                      <a:pt x="553" y="258"/>
                    </a:lnTo>
                    <a:lnTo>
                      <a:pt x="552" y="244"/>
                    </a:lnTo>
                    <a:lnTo>
                      <a:pt x="550" y="231"/>
                    </a:lnTo>
                    <a:lnTo>
                      <a:pt x="548" y="217"/>
                    </a:lnTo>
                    <a:lnTo>
                      <a:pt x="545" y="204"/>
                    </a:lnTo>
                    <a:lnTo>
                      <a:pt x="540" y="191"/>
                    </a:lnTo>
                    <a:lnTo>
                      <a:pt x="536" y="179"/>
                    </a:lnTo>
                    <a:lnTo>
                      <a:pt x="531" y="165"/>
                    </a:lnTo>
                    <a:lnTo>
                      <a:pt x="526" y="154"/>
                    </a:lnTo>
                    <a:lnTo>
                      <a:pt x="520" y="142"/>
                    </a:lnTo>
                    <a:lnTo>
                      <a:pt x="513" y="131"/>
                    </a:lnTo>
                    <a:lnTo>
                      <a:pt x="505" y="120"/>
                    </a:lnTo>
                    <a:lnTo>
                      <a:pt x="498" y="109"/>
                    </a:lnTo>
                    <a:lnTo>
                      <a:pt x="490" y="99"/>
                    </a:lnTo>
                    <a:lnTo>
                      <a:pt x="481" y="89"/>
                    </a:lnTo>
                    <a:lnTo>
                      <a:pt x="472" y="79"/>
                    </a:lnTo>
                    <a:lnTo>
                      <a:pt x="463" y="71"/>
                    </a:lnTo>
                    <a:lnTo>
                      <a:pt x="452" y="62"/>
                    </a:lnTo>
                    <a:lnTo>
                      <a:pt x="442" y="54"/>
                    </a:lnTo>
                    <a:lnTo>
                      <a:pt x="431" y="46"/>
                    </a:lnTo>
                    <a:lnTo>
                      <a:pt x="419" y="39"/>
                    </a:lnTo>
                    <a:lnTo>
                      <a:pt x="408" y="32"/>
                    </a:lnTo>
                    <a:lnTo>
                      <a:pt x="396" y="27"/>
                    </a:lnTo>
                    <a:lnTo>
                      <a:pt x="384" y="21"/>
                    </a:lnTo>
                    <a:lnTo>
                      <a:pt x="372" y="16"/>
                    </a:lnTo>
                    <a:lnTo>
                      <a:pt x="358" y="12"/>
                    </a:lnTo>
                    <a:lnTo>
                      <a:pt x="346" y="9"/>
                    </a:lnTo>
                    <a:lnTo>
                      <a:pt x="332" y="6"/>
                    </a:lnTo>
                    <a:lnTo>
                      <a:pt x="319" y="3"/>
                    </a:lnTo>
                    <a:lnTo>
                      <a:pt x="304" y="2"/>
                    </a:lnTo>
                    <a:lnTo>
                      <a:pt x="291" y="1"/>
                    </a:lnTo>
                    <a:lnTo>
                      <a:pt x="276" y="0"/>
                    </a:lnTo>
                    <a:lnTo>
                      <a:pt x="262" y="1"/>
                    </a:lnTo>
                    <a:lnTo>
                      <a:pt x="248" y="2"/>
                    </a:lnTo>
                    <a:lnTo>
                      <a:pt x="235" y="3"/>
                    </a:lnTo>
                    <a:lnTo>
                      <a:pt x="220" y="6"/>
                    </a:lnTo>
                    <a:lnTo>
                      <a:pt x="207" y="9"/>
                    </a:lnTo>
                    <a:lnTo>
                      <a:pt x="194" y="12"/>
                    </a:lnTo>
                    <a:lnTo>
                      <a:pt x="181" y="16"/>
                    </a:lnTo>
                    <a:lnTo>
                      <a:pt x="169" y="21"/>
                    </a:lnTo>
                    <a:lnTo>
                      <a:pt x="156" y="27"/>
                    </a:lnTo>
                    <a:lnTo>
                      <a:pt x="145" y="32"/>
                    </a:lnTo>
                    <a:lnTo>
                      <a:pt x="133" y="39"/>
                    </a:lnTo>
                    <a:lnTo>
                      <a:pt x="122" y="46"/>
                    </a:lnTo>
                    <a:lnTo>
                      <a:pt x="111" y="54"/>
                    </a:lnTo>
                    <a:lnTo>
                      <a:pt x="100" y="62"/>
                    </a:lnTo>
                    <a:lnTo>
                      <a:pt x="91" y="71"/>
                    </a:lnTo>
                    <a:lnTo>
                      <a:pt x="81" y="79"/>
                    </a:lnTo>
                    <a:lnTo>
                      <a:pt x="72" y="89"/>
                    </a:lnTo>
                    <a:lnTo>
                      <a:pt x="63" y="99"/>
                    </a:lnTo>
                    <a:lnTo>
                      <a:pt x="55" y="109"/>
                    </a:lnTo>
                    <a:lnTo>
                      <a:pt x="47" y="120"/>
                    </a:lnTo>
                    <a:lnTo>
                      <a:pt x="40" y="131"/>
                    </a:lnTo>
                    <a:lnTo>
                      <a:pt x="33" y="142"/>
                    </a:lnTo>
                    <a:lnTo>
                      <a:pt x="27" y="154"/>
                    </a:lnTo>
                    <a:lnTo>
                      <a:pt x="21" y="165"/>
                    </a:lnTo>
                    <a:lnTo>
                      <a:pt x="16" y="179"/>
                    </a:lnTo>
                    <a:lnTo>
                      <a:pt x="12" y="191"/>
                    </a:lnTo>
                    <a:lnTo>
                      <a:pt x="9" y="204"/>
                    </a:lnTo>
                    <a:lnTo>
                      <a:pt x="6" y="217"/>
                    </a:lnTo>
                    <a:lnTo>
                      <a:pt x="3" y="231"/>
                    </a:lnTo>
                    <a:lnTo>
                      <a:pt x="1" y="244"/>
                    </a:lnTo>
                    <a:lnTo>
                      <a:pt x="0" y="258"/>
                    </a:lnTo>
                    <a:lnTo>
                      <a:pt x="0" y="271"/>
                    </a:lnTo>
                    <a:close/>
                    <a:moveTo>
                      <a:pt x="82" y="271"/>
                    </a:moveTo>
                    <a:lnTo>
                      <a:pt x="83" y="252"/>
                    </a:lnTo>
                    <a:lnTo>
                      <a:pt x="86" y="234"/>
                    </a:lnTo>
                    <a:lnTo>
                      <a:pt x="91" y="215"/>
                    </a:lnTo>
                    <a:lnTo>
                      <a:pt x="97" y="197"/>
                    </a:lnTo>
                    <a:lnTo>
                      <a:pt x="105" y="181"/>
                    </a:lnTo>
                    <a:lnTo>
                      <a:pt x="115" y="164"/>
                    </a:lnTo>
                    <a:lnTo>
                      <a:pt x="126" y="150"/>
                    </a:lnTo>
                    <a:lnTo>
                      <a:pt x="139" y="137"/>
                    </a:lnTo>
                    <a:lnTo>
                      <a:pt x="153" y="124"/>
                    </a:lnTo>
                    <a:lnTo>
                      <a:pt x="168" y="114"/>
                    </a:lnTo>
                    <a:lnTo>
                      <a:pt x="184" y="103"/>
                    </a:lnTo>
                    <a:lnTo>
                      <a:pt x="201" y="95"/>
                    </a:lnTo>
                    <a:lnTo>
                      <a:pt x="218" y="89"/>
                    </a:lnTo>
                    <a:lnTo>
                      <a:pt x="237" y="84"/>
                    </a:lnTo>
                    <a:lnTo>
                      <a:pt x="257" y="81"/>
                    </a:lnTo>
                    <a:lnTo>
                      <a:pt x="276" y="80"/>
                    </a:lnTo>
                    <a:lnTo>
                      <a:pt x="296" y="81"/>
                    </a:lnTo>
                    <a:lnTo>
                      <a:pt x="316" y="84"/>
                    </a:lnTo>
                    <a:lnTo>
                      <a:pt x="334" y="89"/>
                    </a:lnTo>
                    <a:lnTo>
                      <a:pt x="352" y="95"/>
                    </a:lnTo>
                    <a:lnTo>
                      <a:pt x="369" y="103"/>
                    </a:lnTo>
                    <a:lnTo>
                      <a:pt x="385" y="114"/>
                    </a:lnTo>
                    <a:lnTo>
                      <a:pt x="400" y="124"/>
                    </a:lnTo>
                    <a:lnTo>
                      <a:pt x="414" y="137"/>
                    </a:lnTo>
                    <a:lnTo>
                      <a:pt x="427" y="150"/>
                    </a:lnTo>
                    <a:lnTo>
                      <a:pt x="438" y="164"/>
                    </a:lnTo>
                    <a:lnTo>
                      <a:pt x="447" y="181"/>
                    </a:lnTo>
                    <a:lnTo>
                      <a:pt x="456" y="197"/>
                    </a:lnTo>
                    <a:lnTo>
                      <a:pt x="462" y="215"/>
                    </a:lnTo>
                    <a:lnTo>
                      <a:pt x="467" y="234"/>
                    </a:lnTo>
                    <a:lnTo>
                      <a:pt x="470" y="252"/>
                    </a:lnTo>
                    <a:lnTo>
                      <a:pt x="471" y="271"/>
                    </a:lnTo>
                    <a:lnTo>
                      <a:pt x="470" y="292"/>
                    </a:lnTo>
                    <a:lnTo>
                      <a:pt x="467" y="310"/>
                    </a:lnTo>
                    <a:lnTo>
                      <a:pt x="462" y="328"/>
                    </a:lnTo>
                    <a:lnTo>
                      <a:pt x="456" y="346"/>
                    </a:lnTo>
                    <a:lnTo>
                      <a:pt x="447" y="363"/>
                    </a:lnTo>
                    <a:lnTo>
                      <a:pt x="438" y="378"/>
                    </a:lnTo>
                    <a:lnTo>
                      <a:pt x="427" y="393"/>
                    </a:lnTo>
                    <a:lnTo>
                      <a:pt x="414" y="407"/>
                    </a:lnTo>
                    <a:lnTo>
                      <a:pt x="400" y="419"/>
                    </a:lnTo>
                    <a:lnTo>
                      <a:pt x="385" y="430"/>
                    </a:lnTo>
                    <a:lnTo>
                      <a:pt x="369" y="439"/>
                    </a:lnTo>
                    <a:lnTo>
                      <a:pt x="352" y="447"/>
                    </a:lnTo>
                    <a:lnTo>
                      <a:pt x="334" y="453"/>
                    </a:lnTo>
                    <a:lnTo>
                      <a:pt x="316" y="458"/>
                    </a:lnTo>
                    <a:lnTo>
                      <a:pt x="296" y="462"/>
                    </a:lnTo>
                    <a:lnTo>
                      <a:pt x="276" y="463"/>
                    </a:lnTo>
                    <a:lnTo>
                      <a:pt x="257" y="462"/>
                    </a:lnTo>
                    <a:lnTo>
                      <a:pt x="237" y="458"/>
                    </a:lnTo>
                    <a:lnTo>
                      <a:pt x="218" y="453"/>
                    </a:lnTo>
                    <a:lnTo>
                      <a:pt x="201" y="447"/>
                    </a:lnTo>
                    <a:lnTo>
                      <a:pt x="184" y="439"/>
                    </a:lnTo>
                    <a:lnTo>
                      <a:pt x="168" y="430"/>
                    </a:lnTo>
                    <a:lnTo>
                      <a:pt x="153" y="419"/>
                    </a:lnTo>
                    <a:lnTo>
                      <a:pt x="139" y="407"/>
                    </a:lnTo>
                    <a:lnTo>
                      <a:pt x="126" y="393"/>
                    </a:lnTo>
                    <a:lnTo>
                      <a:pt x="115" y="378"/>
                    </a:lnTo>
                    <a:lnTo>
                      <a:pt x="105" y="363"/>
                    </a:lnTo>
                    <a:lnTo>
                      <a:pt x="97" y="346"/>
                    </a:lnTo>
                    <a:lnTo>
                      <a:pt x="91" y="328"/>
                    </a:lnTo>
                    <a:lnTo>
                      <a:pt x="86" y="310"/>
                    </a:lnTo>
                    <a:lnTo>
                      <a:pt x="83" y="292"/>
                    </a:lnTo>
                    <a:lnTo>
                      <a:pt x="82" y="271"/>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sp>
            <p:nvSpPr>
              <p:cNvPr id="74" name="Freeform 111">
                <a:extLst>
                  <a:ext uri="{FF2B5EF4-FFF2-40B4-BE49-F238E27FC236}">
                    <a16:creationId xmlns:a16="http://schemas.microsoft.com/office/drawing/2014/main" id="{0D74AD9E-F4F0-4B13-9BF8-B3D45684F438}"/>
                  </a:ext>
                </a:extLst>
              </p:cNvPr>
              <p:cNvSpPr>
                <a:spLocks/>
              </p:cNvSpPr>
              <p:nvPr/>
            </p:nvSpPr>
            <p:spPr bwMode="auto">
              <a:xfrm>
                <a:off x="4595" y="2455"/>
                <a:ext cx="300" cy="55"/>
              </a:xfrm>
              <a:custGeom>
                <a:avLst/>
                <a:gdLst>
                  <a:gd name="T0" fmla="*/ 0 w 4798"/>
                  <a:gd name="T1" fmla="*/ 582 h 652"/>
                  <a:gd name="T2" fmla="*/ 2467 w 4798"/>
                  <a:gd name="T3" fmla="*/ 652 h 652"/>
                  <a:gd name="T4" fmla="*/ 4798 w 4798"/>
                  <a:gd name="T5" fmla="*/ 0 h 652"/>
                  <a:gd name="T6" fmla="*/ 4759 w 4798"/>
                  <a:gd name="T7" fmla="*/ 7 h 652"/>
                  <a:gd name="T8" fmla="*/ 4646 w 4798"/>
                  <a:gd name="T9" fmla="*/ 27 h 652"/>
                  <a:gd name="T10" fmla="*/ 4469 w 4798"/>
                  <a:gd name="T11" fmla="*/ 58 h 652"/>
                  <a:gd name="T12" fmla="*/ 4234 w 4798"/>
                  <a:gd name="T13" fmla="*/ 99 h 652"/>
                  <a:gd name="T14" fmla="*/ 3951 w 4798"/>
                  <a:gd name="T15" fmla="*/ 146 h 652"/>
                  <a:gd name="T16" fmla="*/ 3627 w 4798"/>
                  <a:gd name="T17" fmla="*/ 198 h 652"/>
                  <a:gd name="T18" fmla="*/ 3453 w 4798"/>
                  <a:gd name="T19" fmla="*/ 227 h 652"/>
                  <a:gd name="T20" fmla="*/ 3271 w 4798"/>
                  <a:gd name="T21" fmla="*/ 254 h 652"/>
                  <a:gd name="T22" fmla="*/ 3084 w 4798"/>
                  <a:gd name="T23" fmla="*/ 284 h 652"/>
                  <a:gd name="T24" fmla="*/ 2892 w 4798"/>
                  <a:gd name="T25" fmla="*/ 312 h 652"/>
                  <a:gd name="T26" fmla="*/ 2696 w 4798"/>
                  <a:gd name="T27" fmla="*/ 341 h 652"/>
                  <a:gd name="T28" fmla="*/ 2497 w 4798"/>
                  <a:gd name="T29" fmla="*/ 368 h 652"/>
                  <a:gd name="T30" fmla="*/ 2296 w 4798"/>
                  <a:gd name="T31" fmla="*/ 396 h 652"/>
                  <a:gd name="T32" fmla="*/ 2095 w 4798"/>
                  <a:gd name="T33" fmla="*/ 422 h 652"/>
                  <a:gd name="T34" fmla="*/ 1894 w 4798"/>
                  <a:gd name="T35" fmla="*/ 448 h 652"/>
                  <a:gd name="T36" fmla="*/ 1695 w 4798"/>
                  <a:gd name="T37" fmla="*/ 472 h 652"/>
                  <a:gd name="T38" fmla="*/ 1498 w 4798"/>
                  <a:gd name="T39" fmla="*/ 494 h 652"/>
                  <a:gd name="T40" fmla="*/ 1304 w 4798"/>
                  <a:gd name="T41" fmla="*/ 515 h 652"/>
                  <a:gd name="T42" fmla="*/ 1114 w 4798"/>
                  <a:gd name="T43" fmla="*/ 533 h 652"/>
                  <a:gd name="T44" fmla="*/ 931 w 4798"/>
                  <a:gd name="T45" fmla="*/ 549 h 652"/>
                  <a:gd name="T46" fmla="*/ 753 w 4798"/>
                  <a:gd name="T47" fmla="*/ 563 h 652"/>
                  <a:gd name="T48" fmla="*/ 583 w 4798"/>
                  <a:gd name="T49" fmla="*/ 573 h 652"/>
                  <a:gd name="T50" fmla="*/ 421 w 4798"/>
                  <a:gd name="T51" fmla="*/ 581 h 652"/>
                  <a:gd name="T52" fmla="*/ 270 w 4798"/>
                  <a:gd name="T53" fmla="*/ 585 h 652"/>
                  <a:gd name="T54" fmla="*/ 129 w 4798"/>
                  <a:gd name="T55" fmla="*/ 585 h 652"/>
                  <a:gd name="T56" fmla="*/ 0 w 4798"/>
                  <a:gd name="T57" fmla="*/ 5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98" h="652">
                    <a:moveTo>
                      <a:pt x="0" y="582"/>
                    </a:moveTo>
                    <a:lnTo>
                      <a:pt x="2467" y="652"/>
                    </a:lnTo>
                    <a:lnTo>
                      <a:pt x="4798" y="0"/>
                    </a:lnTo>
                    <a:lnTo>
                      <a:pt x="4759" y="7"/>
                    </a:lnTo>
                    <a:lnTo>
                      <a:pt x="4646" y="27"/>
                    </a:lnTo>
                    <a:lnTo>
                      <a:pt x="4469" y="58"/>
                    </a:lnTo>
                    <a:lnTo>
                      <a:pt x="4234" y="99"/>
                    </a:lnTo>
                    <a:lnTo>
                      <a:pt x="3951" y="146"/>
                    </a:lnTo>
                    <a:lnTo>
                      <a:pt x="3627" y="198"/>
                    </a:lnTo>
                    <a:lnTo>
                      <a:pt x="3453" y="227"/>
                    </a:lnTo>
                    <a:lnTo>
                      <a:pt x="3271" y="254"/>
                    </a:lnTo>
                    <a:lnTo>
                      <a:pt x="3084" y="284"/>
                    </a:lnTo>
                    <a:lnTo>
                      <a:pt x="2892" y="312"/>
                    </a:lnTo>
                    <a:lnTo>
                      <a:pt x="2696" y="341"/>
                    </a:lnTo>
                    <a:lnTo>
                      <a:pt x="2497" y="368"/>
                    </a:lnTo>
                    <a:lnTo>
                      <a:pt x="2296" y="396"/>
                    </a:lnTo>
                    <a:lnTo>
                      <a:pt x="2095" y="422"/>
                    </a:lnTo>
                    <a:lnTo>
                      <a:pt x="1894" y="448"/>
                    </a:lnTo>
                    <a:lnTo>
                      <a:pt x="1695" y="472"/>
                    </a:lnTo>
                    <a:lnTo>
                      <a:pt x="1498" y="494"/>
                    </a:lnTo>
                    <a:lnTo>
                      <a:pt x="1304" y="515"/>
                    </a:lnTo>
                    <a:lnTo>
                      <a:pt x="1114" y="533"/>
                    </a:lnTo>
                    <a:lnTo>
                      <a:pt x="931" y="549"/>
                    </a:lnTo>
                    <a:lnTo>
                      <a:pt x="753" y="563"/>
                    </a:lnTo>
                    <a:lnTo>
                      <a:pt x="583" y="573"/>
                    </a:lnTo>
                    <a:lnTo>
                      <a:pt x="421" y="581"/>
                    </a:lnTo>
                    <a:lnTo>
                      <a:pt x="270" y="585"/>
                    </a:lnTo>
                    <a:lnTo>
                      <a:pt x="129" y="585"/>
                    </a:lnTo>
                    <a:lnTo>
                      <a:pt x="0" y="5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p>
            </p:txBody>
          </p:sp>
        </p:grpSp>
      </p:grpSp>
    </p:spTree>
    <p:extLst>
      <p:ext uri="{BB962C8B-B14F-4D97-AF65-F5344CB8AC3E}">
        <p14:creationId xmlns:p14="http://schemas.microsoft.com/office/powerpoint/2010/main" val="1026778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活动图练习</a:t>
            </a:r>
            <a:r>
              <a:rPr lang="en-US" altLang="zh-CN" dirty="0"/>
              <a:t>——</a:t>
            </a:r>
            <a:r>
              <a:rPr lang="zh-CN" altLang="en-US" dirty="0"/>
              <a:t>学生请假流程</a:t>
            </a:r>
          </a:p>
        </p:txBody>
      </p:sp>
      <p:sp>
        <p:nvSpPr>
          <p:cNvPr id="7" name="内容占位符 6"/>
          <p:cNvSpPr>
            <a:spLocks noGrp="1"/>
          </p:cNvSpPr>
          <p:nvPr>
            <p:ph idx="1"/>
          </p:nvPr>
        </p:nvSpPr>
        <p:spPr>
          <a:xfrm>
            <a:off x="768097" y="1211283"/>
            <a:ext cx="7832833" cy="2945081"/>
          </a:xfrm>
        </p:spPr>
        <p:txBody>
          <a:bodyPr>
            <a:normAutofit/>
          </a:bodyPr>
          <a:lstStyle/>
          <a:p>
            <a:pPr marL="342900" indent="-342900">
              <a:buFont typeface="+mj-lt"/>
              <a:buAutoNum type="arabicPeriod"/>
            </a:pPr>
            <a:r>
              <a:rPr lang="zh-CN" altLang="en-US" sz="2400" dirty="0"/>
              <a:t>学生请假需先经班主任同意；</a:t>
            </a:r>
            <a:endParaRPr lang="en-US" altLang="zh-CN" sz="2400" dirty="0"/>
          </a:p>
          <a:p>
            <a:pPr marL="342900" indent="-342900">
              <a:buFont typeface="+mj-lt"/>
              <a:buAutoNum type="arabicPeriod"/>
            </a:pPr>
            <a:r>
              <a:rPr lang="zh-CN" altLang="en-US" sz="2400" dirty="0"/>
              <a:t>班主任在批准时，如学生请假时间超越审批权限，还要请系办公室审批，经审批后，系办公室将假条存根留下，事后转班主任存查。</a:t>
            </a:r>
            <a:endParaRPr lang="en-US" altLang="zh-CN" sz="2400" dirty="0"/>
          </a:p>
          <a:p>
            <a:pPr marL="342900" indent="-342900">
              <a:buFont typeface="+mj-lt"/>
              <a:buAutoNum type="arabicPeriod"/>
            </a:pPr>
            <a:r>
              <a:rPr lang="zh-CN" altLang="en-US" sz="2400" dirty="0"/>
              <a:t>学生请假获批后，应立即报告班长，以便班长向任课老师报告。</a:t>
            </a:r>
          </a:p>
        </p:txBody>
      </p:sp>
      <p:sp>
        <p:nvSpPr>
          <p:cNvPr id="4" name="日期占位符 3"/>
          <p:cNvSpPr>
            <a:spLocks noGrp="1"/>
          </p:cNvSpPr>
          <p:nvPr>
            <p:ph type="dt" sz="half" idx="10"/>
          </p:nvPr>
        </p:nvSpPr>
        <p:spPr/>
        <p:txBody>
          <a:bodyPr/>
          <a:lstStyle/>
          <a:p>
            <a:fld id="{7F1F7A14-3982-4FC6-A1E0-835BF5ABF2E5}"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spTree>
    <p:extLst>
      <p:ext uri="{BB962C8B-B14F-4D97-AF65-F5344CB8AC3E}">
        <p14:creationId xmlns:p14="http://schemas.microsoft.com/office/powerpoint/2010/main" val="221421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请假活动图</a:t>
            </a:r>
          </a:p>
        </p:txBody>
      </p:sp>
      <p:sp>
        <p:nvSpPr>
          <p:cNvPr id="2" name="日期占位符 1"/>
          <p:cNvSpPr>
            <a:spLocks noGrp="1"/>
          </p:cNvSpPr>
          <p:nvPr>
            <p:ph type="dt" sz="half" idx="10"/>
          </p:nvPr>
        </p:nvSpPr>
        <p:spPr/>
        <p:txBody>
          <a:bodyPr/>
          <a:lstStyle/>
          <a:p>
            <a:fld id="{35C8A3C3-523F-404B-8212-98F72492E237}" type="datetime1">
              <a:rPr lang="zh-CN" altLang="en-US" smtClean="0"/>
              <a:t>2022/4/13</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502943" y="-81465"/>
            <a:ext cx="2992860" cy="522496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058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r>
              <a:rPr lang="zh-CN" altLang="en-US" dirty="0"/>
              <a:t>系统用例的流程建模</a:t>
            </a:r>
          </a:p>
        </p:txBody>
      </p:sp>
      <p:sp>
        <p:nvSpPr>
          <p:cNvPr id="7" name="内容占位符 6"/>
          <p:cNvSpPr>
            <a:spLocks noGrp="1"/>
          </p:cNvSpPr>
          <p:nvPr>
            <p:ph idx="1"/>
          </p:nvPr>
        </p:nvSpPr>
        <p:spPr>
          <a:xfrm>
            <a:off x="768097" y="1084795"/>
            <a:ext cx="4136411" cy="2386231"/>
          </a:xfrm>
        </p:spPr>
        <p:txBody>
          <a:bodyPr>
            <a:normAutofit/>
          </a:bodyPr>
          <a:lstStyle/>
          <a:p>
            <a:pPr marL="342900" indent="-342900"/>
            <a:r>
              <a:rPr lang="zh-CN" altLang="en-US" sz="2400" dirty="0"/>
              <a:t>系统流程活动图是为了描述每一个系统用例的执行情况和操作流程的。</a:t>
            </a:r>
            <a:endParaRPr lang="en-US" altLang="zh-CN" sz="2400" dirty="0"/>
          </a:p>
          <a:p>
            <a:pPr marL="342900" indent="-342900"/>
            <a:r>
              <a:rPr lang="zh-CN" altLang="en-US" sz="2400" dirty="0"/>
              <a:t>下面分别为网上报名系统的主要用例设计活动图。</a:t>
            </a:r>
          </a:p>
        </p:txBody>
      </p:sp>
      <p:sp>
        <p:nvSpPr>
          <p:cNvPr id="5" name="日期占位符 4"/>
          <p:cNvSpPr>
            <a:spLocks noGrp="1"/>
          </p:cNvSpPr>
          <p:nvPr>
            <p:ph type="dt" sz="half" idx="10"/>
          </p:nvPr>
        </p:nvSpPr>
        <p:spPr/>
        <p:txBody>
          <a:bodyPr/>
          <a:lstStyle/>
          <a:p>
            <a:fld id="{A05D1F0B-2F7A-4881-BC3A-56C85C4EF38B}"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25" t="6457" r="5151" b="2928"/>
          <a:stretch/>
        </p:blipFill>
        <p:spPr bwMode="auto">
          <a:xfrm>
            <a:off x="5248293" y="0"/>
            <a:ext cx="3600450" cy="4853028"/>
          </a:xfrm>
          <a:prstGeom prst="rect">
            <a:avLst/>
          </a:prstGeom>
          <a:ln/>
        </p:spPr>
        <p:style>
          <a:lnRef idx="2">
            <a:schemeClr val="accent1"/>
          </a:lnRef>
          <a:fillRef idx="1">
            <a:schemeClr val="lt1"/>
          </a:fillRef>
          <a:effectRef idx="0">
            <a:schemeClr val="accent1"/>
          </a:effectRef>
          <a:fontRef idx="minor">
            <a:schemeClr val="dk1"/>
          </a:fontRef>
        </p:style>
      </p:pic>
      <p:sp>
        <p:nvSpPr>
          <p:cNvPr id="159752" name="Text Box 8"/>
          <p:cNvSpPr txBox="1">
            <a:spLocks noChangeArrowheads="1"/>
          </p:cNvSpPr>
          <p:nvPr/>
        </p:nvSpPr>
        <p:spPr bwMode="auto">
          <a:xfrm>
            <a:off x="939941" y="3726908"/>
            <a:ext cx="3964567" cy="389529"/>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“登录”用例的系统流程活动图</a:t>
            </a:r>
          </a:p>
        </p:txBody>
      </p:sp>
    </p:spTree>
    <p:extLst>
      <p:ext uri="{BB962C8B-B14F-4D97-AF65-F5344CB8AC3E}">
        <p14:creationId xmlns:p14="http://schemas.microsoft.com/office/powerpoint/2010/main" val="318288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Text Box 8"/>
          <p:cNvSpPr txBox="1">
            <a:spLocks noChangeArrowheads="1"/>
          </p:cNvSpPr>
          <p:nvPr/>
        </p:nvSpPr>
        <p:spPr bwMode="auto">
          <a:xfrm>
            <a:off x="768096" y="2042350"/>
            <a:ext cx="3982034" cy="389529"/>
          </a:xfrm>
          <a:prstGeom prst="rect">
            <a:avLst/>
          </a:prstGeom>
          <a:noFill/>
          <a:ln w="9525" algn="ctr">
            <a:noFill/>
            <a:miter lim="800000"/>
            <a:headEnd/>
            <a:tailEnd/>
          </a:ln>
          <a:effectLst/>
        </p:spPr>
        <p:txBody>
          <a:bodyPr wrap="square" lIns="80963" tIns="40481" rIns="80963" bIns="40481">
            <a:spAutoFit/>
          </a:bodyPr>
          <a:lstStyle/>
          <a:p>
            <a:pPr algn="just"/>
            <a:r>
              <a:rPr lang="zh-CN" altLang="en-US" sz="2000" dirty="0">
                <a:latin typeface="+mj-ea"/>
                <a:ea typeface="+mj-ea"/>
              </a:rPr>
              <a:t>“注销”用例的系统流程活动图</a:t>
            </a:r>
          </a:p>
        </p:txBody>
      </p:sp>
      <p:pic>
        <p:nvPicPr>
          <p:cNvPr id="160777" name="Picture 9"/>
          <p:cNvPicPr>
            <a:picLocks noChangeAspect="1" noChangeArrowheads="1"/>
          </p:cNvPicPr>
          <p:nvPr/>
        </p:nvPicPr>
        <p:blipFill rotWithShape="1">
          <a:blip r:embed="rId3"/>
          <a:srcRect l="3261" t="6728" r="25826" b="5276"/>
          <a:stretch/>
        </p:blipFill>
        <p:spPr bwMode="auto">
          <a:xfrm>
            <a:off x="4905402" y="282630"/>
            <a:ext cx="3587723" cy="4298497"/>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1" name="Rectangle 2"/>
          <p:cNvSpPr>
            <a:spLocks noGrp="1" noChangeArrowheads="1"/>
          </p:cNvSpPr>
          <p:nvPr>
            <p:ph type="title"/>
          </p:nvPr>
        </p:nvSpPr>
        <p:spPr/>
        <p:txBody>
          <a:bodyPr>
            <a:normAutofit/>
          </a:bodyPr>
          <a:lstStyle/>
          <a:p>
            <a:r>
              <a:rPr lang="zh-CN" altLang="en-US" dirty="0"/>
              <a:t>系统用例的流程建模</a:t>
            </a:r>
          </a:p>
        </p:txBody>
      </p:sp>
      <p:sp>
        <p:nvSpPr>
          <p:cNvPr id="4" name="日期占位符 3"/>
          <p:cNvSpPr>
            <a:spLocks noGrp="1"/>
          </p:cNvSpPr>
          <p:nvPr>
            <p:ph type="dt" sz="half" idx="10"/>
          </p:nvPr>
        </p:nvSpPr>
        <p:spPr/>
        <p:txBody>
          <a:bodyPr/>
          <a:lstStyle/>
          <a:p>
            <a:fld id="{E788E7C2-FAF3-41CD-9BD9-CE590C7A7373}"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37316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normAutofit/>
          </a:bodyPr>
          <a:lstStyle/>
          <a:p>
            <a:r>
              <a:rPr lang="zh-CN" altLang="en-US" dirty="0"/>
              <a:t>系统用例的流程建模</a:t>
            </a:r>
          </a:p>
        </p:txBody>
      </p:sp>
      <p:sp>
        <p:nvSpPr>
          <p:cNvPr id="4" name="日期占位符 3"/>
          <p:cNvSpPr>
            <a:spLocks noGrp="1"/>
          </p:cNvSpPr>
          <p:nvPr>
            <p:ph type="dt" sz="half" idx="10"/>
          </p:nvPr>
        </p:nvSpPr>
        <p:spPr/>
        <p:txBody>
          <a:bodyPr/>
          <a:lstStyle/>
          <a:p>
            <a:fld id="{5A7C55BD-51BD-40A8-916E-50D82A4A599F}"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pic>
        <p:nvPicPr>
          <p:cNvPr id="59424" name="Picture 32"/>
          <p:cNvPicPr>
            <a:picLocks noChangeAspect="1" noChangeArrowheads="1"/>
          </p:cNvPicPr>
          <p:nvPr/>
        </p:nvPicPr>
        <p:blipFill rotWithShape="1">
          <a:blip r:embed="rId2">
            <a:extLst>
              <a:ext uri="{28A0092B-C50C-407E-A947-70E740481C1C}">
                <a14:useLocalDpi xmlns:a14="http://schemas.microsoft.com/office/drawing/2010/main" val="0"/>
              </a:ext>
            </a:extLst>
          </a:blip>
          <a:srcRect l="4748" t="7015" r="3719" b="4103"/>
          <a:stretch/>
        </p:blipFill>
        <p:spPr bwMode="auto">
          <a:xfrm>
            <a:off x="2023605" y="95257"/>
            <a:ext cx="5905359" cy="4860641"/>
          </a:xfrm>
          <a:prstGeom prst="rect">
            <a:avLst/>
          </a:prstGeom>
          <a:ln/>
        </p:spPr>
        <p:style>
          <a:lnRef idx="2">
            <a:schemeClr val="accent1"/>
          </a:lnRef>
          <a:fillRef idx="1">
            <a:schemeClr val="lt1"/>
          </a:fillRef>
          <a:effectRef idx="0">
            <a:schemeClr val="accent1"/>
          </a:effectRef>
          <a:fontRef idx="minor">
            <a:schemeClr val="dk1"/>
          </a:fontRef>
        </p:style>
      </p:pic>
      <p:sp>
        <p:nvSpPr>
          <p:cNvPr id="161800" name="Text Box 8"/>
          <p:cNvSpPr txBox="1">
            <a:spLocks noChangeArrowheads="1"/>
          </p:cNvSpPr>
          <p:nvPr/>
        </p:nvSpPr>
        <p:spPr bwMode="auto">
          <a:xfrm>
            <a:off x="3959012" y="3073481"/>
            <a:ext cx="3332438" cy="697306"/>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“新增运动员报名”用例的系统流程活动图</a:t>
            </a:r>
          </a:p>
        </p:txBody>
      </p:sp>
    </p:spTree>
    <p:extLst>
      <p:ext uri="{BB962C8B-B14F-4D97-AF65-F5344CB8AC3E}">
        <p14:creationId xmlns:p14="http://schemas.microsoft.com/office/powerpoint/2010/main" val="1292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62"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l="3179" t="5548" r="2363" b="3948"/>
          <a:stretch/>
        </p:blipFill>
        <p:spPr bwMode="auto">
          <a:xfrm>
            <a:off x="3905313" y="143463"/>
            <a:ext cx="4952937" cy="4877319"/>
          </a:xfrm>
          <a:prstGeom prst="rect">
            <a:avLst/>
          </a:prstGeom>
          <a:ln/>
        </p:spPr>
        <p:style>
          <a:lnRef idx="2">
            <a:schemeClr val="accent1"/>
          </a:lnRef>
          <a:fillRef idx="1">
            <a:schemeClr val="lt1"/>
          </a:fillRef>
          <a:effectRef idx="0">
            <a:schemeClr val="accent1"/>
          </a:effectRef>
          <a:fontRef idx="minor">
            <a:schemeClr val="dk1"/>
          </a:fontRef>
        </p:style>
      </p:pic>
      <p:sp>
        <p:nvSpPr>
          <p:cNvPr id="13" name="Rectangle 2"/>
          <p:cNvSpPr>
            <a:spLocks noGrp="1" noChangeArrowheads="1"/>
          </p:cNvSpPr>
          <p:nvPr>
            <p:ph type="title"/>
          </p:nvPr>
        </p:nvSpPr>
        <p:spPr/>
        <p:txBody>
          <a:bodyPr>
            <a:normAutofit/>
          </a:bodyPr>
          <a:lstStyle/>
          <a:p>
            <a:r>
              <a:rPr lang="zh-CN" altLang="en-US" dirty="0"/>
              <a:t>系统用例的流程建模</a:t>
            </a:r>
          </a:p>
        </p:txBody>
      </p:sp>
      <p:sp>
        <p:nvSpPr>
          <p:cNvPr id="5" name="日期占位符 4"/>
          <p:cNvSpPr>
            <a:spLocks noGrp="1"/>
          </p:cNvSpPr>
          <p:nvPr>
            <p:ph type="dt" sz="half" idx="10"/>
          </p:nvPr>
        </p:nvSpPr>
        <p:spPr/>
        <p:txBody>
          <a:bodyPr/>
          <a:lstStyle/>
          <a:p>
            <a:fld id="{7486EF52-9719-4468-B85B-959C75240F47}"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
        <p:nvSpPr>
          <p:cNvPr id="161800" name="Text Box 8"/>
          <p:cNvSpPr txBox="1">
            <a:spLocks noChangeArrowheads="1"/>
          </p:cNvSpPr>
          <p:nvPr/>
        </p:nvSpPr>
        <p:spPr bwMode="auto">
          <a:xfrm>
            <a:off x="266047" y="2143664"/>
            <a:ext cx="3427179" cy="697306"/>
          </a:xfrm>
          <a:prstGeom prst="rect">
            <a:avLst/>
          </a:prstGeom>
          <a:noFill/>
          <a:ln w="9525" algn="ctr">
            <a:noFill/>
            <a:miter lim="800000"/>
            <a:headEnd/>
            <a:tailEnd/>
          </a:ln>
          <a:effectLst/>
        </p:spPr>
        <p:txBody>
          <a:bodyPr wrap="square" lIns="80963" tIns="40481" rIns="80963" bIns="40481">
            <a:spAutoFit/>
          </a:bodyPr>
          <a:lstStyle/>
          <a:p>
            <a:pPr algn="ctr"/>
            <a:r>
              <a:rPr lang="en-US" altLang="zh-CN" sz="2000" dirty="0">
                <a:latin typeface="+mj-ea"/>
                <a:ea typeface="+mj-ea"/>
              </a:rPr>
              <a:t>“</a:t>
            </a:r>
            <a:r>
              <a:rPr lang="zh-CN" altLang="en-US" sz="2000" dirty="0">
                <a:latin typeface="+mj-ea"/>
                <a:ea typeface="+mj-ea"/>
              </a:rPr>
              <a:t>修改运动员报名</a:t>
            </a:r>
            <a:r>
              <a:rPr lang="en-US" altLang="zh-CN" sz="2000" dirty="0">
                <a:latin typeface="+mj-ea"/>
                <a:ea typeface="+mj-ea"/>
              </a:rPr>
              <a:t>”</a:t>
            </a:r>
            <a:r>
              <a:rPr lang="zh-CN" altLang="en-US" sz="2000" dirty="0">
                <a:latin typeface="+mj-ea"/>
                <a:ea typeface="+mj-ea"/>
              </a:rPr>
              <a:t>用例的系统流程活动图</a:t>
            </a:r>
          </a:p>
        </p:txBody>
      </p:sp>
    </p:spTree>
    <p:extLst>
      <p:ext uri="{BB962C8B-B14F-4D97-AF65-F5344CB8AC3E}">
        <p14:creationId xmlns:p14="http://schemas.microsoft.com/office/powerpoint/2010/main" val="423371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0" name="Text Box 8"/>
          <p:cNvSpPr txBox="1">
            <a:spLocks noChangeArrowheads="1"/>
          </p:cNvSpPr>
          <p:nvPr/>
        </p:nvSpPr>
        <p:spPr bwMode="auto">
          <a:xfrm>
            <a:off x="1041099" y="2353862"/>
            <a:ext cx="3376522" cy="697306"/>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“删除运动员报名”用例的系统流程活动图</a:t>
            </a:r>
          </a:p>
        </p:txBody>
      </p:sp>
      <p:pic>
        <p:nvPicPr>
          <p:cNvPr id="134155" name="Picture 11"/>
          <p:cNvPicPr>
            <a:picLocks noChangeAspect="1" noChangeArrowheads="1"/>
          </p:cNvPicPr>
          <p:nvPr/>
        </p:nvPicPr>
        <p:blipFill rotWithShape="1">
          <a:blip r:embed="rId2">
            <a:extLst>
              <a:ext uri="{28A0092B-C50C-407E-A947-70E740481C1C}">
                <a14:useLocalDpi xmlns:a14="http://schemas.microsoft.com/office/drawing/2010/main" val="0"/>
              </a:ext>
            </a:extLst>
          </a:blip>
          <a:srcRect t="6510" b="2660"/>
          <a:stretch/>
        </p:blipFill>
        <p:spPr bwMode="auto">
          <a:xfrm>
            <a:off x="5413665" y="-118100"/>
            <a:ext cx="2067623" cy="5073998"/>
          </a:xfrm>
          <a:prstGeom prst="rect">
            <a:avLst/>
          </a:prstGeom>
          <a:ln/>
        </p:spPr>
        <p:style>
          <a:lnRef idx="2">
            <a:schemeClr val="accent1"/>
          </a:lnRef>
          <a:fillRef idx="1">
            <a:schemeClr val="lt1"/>
          </a:fillRef>
          <a:effectRef idx="0">
            <a:schemeClr val="accent1"/>
          </a:effectRef>
          <a:fontRef idx="minor">
            <a:schemeClr val="dk1"/>
          </a:fontRef>
        </p:style>
      </p:pic>
      <p:sp>
        <p:nvSpPr>
          <p:cNvPr id="12" name="Rectangle 2"/>
          <p:cNvSpPr>
            <a:spLocks noGrp="1" noChangeArrowheads="1"/>
          </p:cNvSpPr>
          <p:nvPr>
            <p:ph type="title"/>
          </p:nvPr>
        </p:nvSpPr>
        <p:spPr/>
        <p:txBody>
          <a:bodyPr>
            <a:normAutofit/>
          </a:bodyPr>
          <a:lstStyle/>
          <a:p>
            <a:r>
              <a:rPr lang="zh-CN" altLang="en-US" dirty="0"/>
              <a:t>系统用例的流程建模</a:t>
            </a:r>
          </a:p>
        </p:txBody>
      </p:sp>
      <p:sp>
        <p:nvSpPr>
          <p:cNvPr id="5" name="日期占位符 4"/>
          <p:cNvSpPr>
            <a:spLocks noGrp="1"/>
          </p:cNvSpPr>
          <p:nvPr>
            <p:ph type="dt" sz="half" idx="10"/>
          </p:nvPr>
        </p:nvSpPr>
        <p:spPr/>
        <p:txBody>
          <a:bodyPr/>
          <a:lstStyle/>
          <a:p>
            <a:fld id="{92A9EF17-08AD-4233-AD1D-8A2764FDBE13}"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Tree>
    <p:extLst>
      <p:ext uri="{BB962C8B-B14F-4D97-AF65-F5344CB8AC3E}">
        <p14:creationId xmlns:p14="http://schemas.microsoft.com/office/powerpoint/2010/main" val="36123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normAutofit/>
          </a:bodyPr>
          <a:lstStyle/>
          <a:p>
            <a:r>
              <a:rPr lang="zh-CN" altLang="en-US" dirty="0"/>
              <a:t>系统用例的流程建模</a:t>
            </a:r>
          </a:p>
        </p:txBody>
      </p:sp>
      <p:pic>
        <p:nvPicPr>
          <p:cNvPr id="131087"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l="4311" t="7271" r="4018" b="3171"/>
          <a:stretch/>
        </p:blipFill>
        <p:spPr bwMode="auto">
          <a:xfrm>
            <a:off x="1575899" y="494582"/>
            <a:ext cx="6698797" cy="4564186"/>
          </a:xfrm>
          <a:prstGeom prst="rect">
            <a:avLst/>
          </a:prstGeom>
          <a:ln/>
        </p:spPr>
        <p:style>
          <a:lnRef idx="2">
            <a:schemeClr val="accent1"/>
          </a:lnRef>
          <a:fillRef idx="1">
            <a:schemeClr val="lt1"/>
          </a:fillRef>
          <a:effectRef idx="0">
            <a:schemeClr val="accent1"/>
          </a:effectRef>
          <a:fontRef idx="minor">
            <a:schemeClr val="dk1"/>
          </a:fontRef>
        </p:style>
      </p:pic>
      <p:sp>
        <p:nvSpPr>
          <p:cNvPr id="5" name="日期占位符 4"/>
          <p:cNvSpPr>
            <a:spLocks noGrp="1"/>
          </p:cNvSpPr>
          <p:nvPr>
            <p:ph type="dt" sz="half" idx="10"/>
          </p:nvPr>
        </p:nvSpPr>
        <p:spPr/>
        <p:txBody>
          <a:bodyPr/>
          <a:lstStyle/>
          <a:p>
            <a:fld id="{272C61EE-F687-4255-A438-4EECCCCB0F34}"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
        <p:nvSpPr>
          <p:cNvPr id="161800" name="Text Box 8"/>
          <p:cNvSpPr txBox="1">
            <a:spLocks noChangeArrowheads="1"/>
          </p:cNvSpPr>
          <p:nvPr/>
        </p:nvSpPr>
        <p:spPr bwMode="auto">
          <a:xfrm>
            <a:off x="3692743" y="3410189"/>
            <a:ext cx="3563080" cy="697306"/>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“新增省队用户信息”用例的系统流程活动图</a:t>
            </a:r>
          </a:p>
        </p:txBody>
      </p:sp>
    </p:spTree>
    <p:extLst>
      <p:ext uri="{BB962C8B-B14F-4D97-AF65-F5344CB8AC3E}">
        <p14:creationId xmlns:p14="http://schemas.microsoft.com/office/powerpoint/2010/main" val="172394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normAutofit/>
          </a:bodyPr>
          <a:lstStyle/>
          <a:p>
            <a:r>
              <a:rPr lang="zh-CN" altLang="en-US" dirty="0"/>
              <a:t>系统用例的流程建模</a:t>
            </a:r>
          </a:p>
        </p:txBody>
      </p:sp>
      <p:pic>
        <p:nvPicPr>
          <p:cNvPr id="132111"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l="4336" t="6416" r="3536" b="3080"/>
          <a:stretch/>
        </p:blipFill>
        <p:spPr bwMode="auto">
          <a:xfrm>
            <a:off x="4619927" y="36115"/>
            <a:ext cx="4029075" cy="5022653"/>
          </a:xfrm>
          <a:prstGeom prst="rect">
            <a:avLst/>
          </a:prstGeom>
          <a:ln/>
        </p:spPr>
        <p:style>
          <a:lnRef idx="2">
            <a:schemeClr val="accent1"/>
          </a:lnRef>
          <a:fillRef idx="1">
            <a:schemeClr val="lt1"/>
          </a:fillRef>
          <a:effectRef idx="0">
            <a:schemeClr val="accent1"/>
          </a:effectRef>
          <a:fontRef idx="minor">
            <a:schemeClr val="dk1"/>
          </a:fontRef>
        </p:style>
      </p:pic>
      <p:sp>
        <p:nvSpPr>
          <p:cNvPr id="5" name="日期占位符 4"/>
          <p:cNvSpPr>
            <a:spLocks noGrp="1"/>
          </p:cNvSpPr>
          <p:nvPr>
            <p:ph type="dt" sz="half" idx="10"/>
          </p:nvPr>
        </p:nvSpPr>
        <p:spPr/>
        <p:txBody>
          <a:bodyPr/>
          <a:lstStyle/>
          <a:p>
            <a:fld id="{1413831A-529B-4209-BE33-F8EEDD19C17D}"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161800" name="Text Box 8"/>
          <p:cNvSpPr txBox="1">
            <a:spLocks noChangeArrowheads="1"/>
          </p:cNvSpPr>
          <p:nvPr/>
        </p:nvSpPr>
        <p:spPr bwMode="auto">
          <a:xfrm>
            <a:off x="768095" y="2246534"/>
            <a:ext cx="3507021" cy="697306"/>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“修改省队用户信息”用例的系统流程活动图</a:t>
            </a:r>
          </a:p>
        </p:txBody>
      </p:sp>
    </p:spTree>
    <p:extLst>
      <p:ext uri="{BB962C8B-B14F-4D97-AF65-F5344CB8AC3E}">
        <p14:creationId xmlns:p14="http://schemas.microsoft.com/office/powerpoint/2010/main" val="357788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0" name="Text Box 8"/>
          <p:cNvSpPr txBox="1">
            <a:spLocks noChangeArrowheads="1"/>
          </p:cNvSpPr>
          <p:nvPr/>
        </p:nvSpPr>
        <p:spPr bwMode="auto">
          <a:xfrm>
            <a:off x="1282705" y="2603907"/>
            <a:ext cx="3657430" cy="697306"/>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“删除省队用户信息”用例的系统流程活动图</a:t>
            </a:r>
          </a:p>
        </p:txBody>
      </p:sp>
      <p:pic>
        <p:nvPicPr>
          <p:cNvPr id="133135"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t="6937" b="2890"/>
          <a:stretch/>
        </p:blipFill>
        <p:spPr bwMode="auto">
          <a:xfrm>
            <a:off x="6068291" y="57150"/>
            <a:ext cx="1567583" cy="5093514"/>
          </a:xfrm>
          <a:prstGeom prst="rect">
            <a:avLst/>
          </a:prstGeom>
          <a:ln/>
        </p:spPr>
        <p:style>
          <a:lnRef idx="2">
            <a:schemeClr val="accent1"/>
          </a:lnRef>
          <a:fillRef idx="1">
            <a:schemeClr val="lt1"/>
          </a:fillRef>
          <a:effectRef idx="0">
            <a:schemeClr val="accent1"/>
          </a:effectRef>
          <a:fontRef idx="minor">
            <a:schemeClr val="dk1"/>
          </a:fontRef>
        </p:style>
      </p:pic>
      <p:sp>
        <p:nvSpPr>
          <p:cNvPr id="12" name="Rectangle 2"/>
          <p:cNvSpPr>
            <a:spLocks noGrp="1" noChangeArrowheads="1"/>
          </p:cNvSpPr>
          <p:nvPr>
            <p:ph type="title"/>
          </p:nvPr>
        </p:nvSpPr>
        <p:spPr/>
        <p:txBody>
          <a:bodyPr>
            <a:normAutofit/>
          </a:bodyPr>
          <a:lstStyle/>
          <a:p>
            <a:r>
              <a:rPr lang="zh-CN" altLang="en-US" dirty="0"/>
              <a:t>系统用例的流程建模</a:t>
            </a:r>
          </a:p>
        </p:txBody>
      </p:sp>
      <p:sp>
        <p:nvSpPr>
          <p:cNvPr id="5" name="日期占位符 4"/>
          <p:cNvSpPr>
            <a:spLocks noGrp="1"/>
          </p:cNvSpPr>
          <p:nvPr>
            <p:ph type="dt" sz="half" idx="10"/>
          </p:nvPr>
        </p:nvSpPr>
        <p:spPr/>
        <p:txBody>
          <a:bodyPr/>
          <a:lstStyle/>
          <a:p>
            <a:fld id="{219E7B48-3B37-4CB9-A580-E353875C9601}"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Tree>
    <p:extLst>
      <p:ext uri="{BB962C8B-B14F-4D97-AF65-F5344CB8AC3E}">
        <p14:creationId xmlns:p14="http://schemas.microsoft.com/office/powerpoint/2010/main" val="312357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6B77C-7A9B-4B8C-B246-44A5586B0B0B}"/>
              </a:ext>
            </a:extLst>
          </p:cNvPr>
          <p:cNvSpPr>
            <a:spLocks noGrp="1"/>
          </p:cNvSpPr>
          <p:nvPr>
            <p:ph type="title"/>
          </p:nvPr>
        </p:nvSpPr>
        <p:spPr/>
        <p:txBody>
          <a:bodyPr/>
          <a:lstStyle/>
          <a:p>
            <a:r>
              <a:rPr lang="zh-CN" altLang="en-US" dirty="0"/>
              <a:t>软件开发方法的发展</a:t>
            </a:r>
          </a:p>
        </p:txBody>
      </p:sp>
      <p:sp>
        <p:nvSpPr>
          <p:cNvPr id="3" name="内容占位符 2">
            <a:extLst>
              <a:ext uri="{FF2B5EF4-FFF2-40B4-BE49-F238E27FC236}">
                <a16:creationId xmlns:a16="http://schemas.microsoft.com/office/drawing/2014/main" id="{2E01C204-09BC-405E-9314-41B7C076E407}"/>
              </a:ext>
            </a:extLst>
          </p:cNvPr>
          <p:cNvSpPr>
            <a:spLocks noGrp="1"/>
          </p:cNvSpPr>
          <p:nvPr>
            <p:ph idx="1"/>
          </p:nvPr>
        </p:nvSpPr>
        <p:spPr>
          <a:xfrm>
            <a:off x="706510" y="1020412"/>
            <a:ext cx="4998926" cy="2873828"/>
          </a:xfrm>
        </p:spPr>
        <p:txBody>
          <a:bodyPr>
            <a:normAutofit/>
          </a:bodyPr>
          <a:lstStyle/>
          <a:p>
            <a:pPr>
              <a:spcBef>
                <a:spcPts val="1350"/>
              </a:spcBef>
            </a:pPr>
            <a:r>
              <a:rPr lang="zh-CN" altLang="en-US" sz="2400" dirty="0">
                <a:latin typeface="宋体" panose="02010600030101010101" pitchFamily="2" charset="-122"/>
              </a:rPr>
              <a:t>软件开发方法至今已经历三个重要阶段：传统的开发方法、面向对象的开发方法、面向组件的开发方法。</a:t>
            </a:r>
            <a:r>
              <a:rPr lang="zh-CN" altLang="en-US" sz="2400" dirty="0">
                <a:cs typeface="Times New Roman" pitchFamily="18" charset="0"/>
              </a:rPr>
              <a:t> </a:t>
            </a:r>
          </a:p>
          <a:p>
            <a:pPr>
              <a:spcBef>
                <a:spcPts val="1350"/>
              </a:spcBef>
            </a:pPr>
            <a:r>
              <a:rPr lang="zh-CN" altLang="en-US" sz="2400" dirty="0"/>
              <a:t>正迎来的面向服务和面向云计算的演变过程。</a:t>
            </a:r>
            <a:endParaRPr lang="en-US" altLang="zh-CN" sz="2400" dirty="0"/>
          </a:p>
        </p:txBody>
      </p:sp>
      <p:sp>
        <p:nvSpPr>
          <p:cNvPr id="4" name="灯片编号占位符 3">
            <a:extLst>
              <a:ext uri="{FF2B5EF4-FFF2-40B4-BE49-F238E27FC236}">
                <a16:creationId xmlns:a16="http://schemas.microsoft.com/office/drawing/2014/main" id="{3B893411-8A2A-4CB8-8CD8-1C10BB589C7A}"/>
              </a:ext>
            </a:extLst>
          </p:cNvPr>
          <p:cNvSpPr>
            <a:spLocks noGrp="1"/>
          </p:cNvSpPr>
          <p:nvPr>
            <p:ph type="sldNum" sz="quarter" idx="12"/>
          </p:nvPr>
        </p:nvSpPr>
        <p:spPr/>
        <p:txBody>
          <a:bodyPr/>
          <a:lstStyle/>
          <a:p>
            <a:fld id="{AEC086C4-BB49-4EC5-803C-DF6C099D78ED}" type="slidenum">
              <a:rPr lang="ko-KR" altLang="en-US" smtClean="0"/>
              <a:pPr/>
              <a:t>6</a:t>
            </a:fld>
            <a:endParaRPr lang="en-US" altLang="ko-KR"/>
          </a:p>
        </p:txBody>
      </p:sp>
      <p:grpSp>
        <p:nvGrpSpPr>
          <p:cNvPr id="5" name="Group 96">
            <a:extLst>
              <a:ext uri="{FF2B5EF4-FFF2-40B4-BE49-F238E27FC236}">
                <a16:creationId xmlns:a16="http://schemas.microsoft.com/office/drawing/2014/main" id="{375D04F6-5B5E-4CC1-BF59-E7B71922DBD9}"/>
              </a:ext>
            </a:extLst>
          </p:cNvPr>
          <p:cNvGrpSpPr>
            <a:grpSpLocks/>
          </p:cNvGrpSpPr>
          <p:nvPr/>
        </p:nvGrpSpPr>
        <p:grpSpPr bwMode="auto">
          <a:xfrm>
            <a:off x="6096571" y="1213188"/>
            <a:ext cx="1677242" cy="3255564"/>
            <a:chOff x="8066" y="3299"/>
            <a:chExt cx="1771" cy="4335"/>
          </a:xfrm>
        </p:grpSpPr>
        <p:sp>
          <p:nvSpPr>
            <p:cNvPr id="6" name="Text Box 97">
              <a:extLst>
                <a:ext uri="{FF2B5EF4-FFF2-40B4-BE49-F238E27FC236}">
                  <a16:creationId xmlns:a16="http://schemas.microsoft.com/office/drawing/2014/main" id="{55FA5FA0-03EB-45BF-8F1F-1E3EB41C3FD2}"/>
                </a:ext>
              </a:extLst>
            </p:cNvPr>
            <p:cNvSpPr txBox="1">
              <a:spLocks noChangeArrowheads="1"/>
            </p:cNvSpPr>
            <p:nvPr/>
          </p:nvSpPr>
          <p:spPr bwMode="auto">
            <a:xfrm>
              <a:off x="8066" y="4829"/>
              <a:ext cx="1770" cy="5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nSpc>
                  <a:spcPct val="80000"/>
                </a:lnSpc>
              </a:pPr>
              <a:r>
                <a:rPr lang="zh-CN" altLang="en-US" sz="1800" dirty="0">
                  <a:solidFill>
                    <a:schemeClr val="bg1"/>
                  </a:solidFill>
                  <a:latin typeface="+mj-ea"/>
                  <a:ea typeface="+mj-ea"/>
                </a:rPr>
                <a:t>面向服务</a:t>
              </a:r>
            </a:p>
          </p:txBody>
        </p:sp>
        <p:sp>
          <p:nvSpPr>
            <p:cNvPr id="7" name="Text Box 98">
              <a:extLst>
                <a:ext uri="{FF2B5EF4-FFF2-40B4-BE49-F238E27FC236}">
                  <a16:creationId xmlns:a16="http://schemas.microsoft.com/office/drawing/2014/main" id="{FA9B4FBA-7CDF-4FA5-800F-A9CA47D6B2B8}"/>
                </a:ext>
              </a:extLst>
            </p:cNvPr>
            <p:cNvSpPr txBox="1">
              <a:spLocks noChangeArrowheads="1"/>
            </p:cNvSpPr>
            <p:nvPr/>
          </p:nvSpPr>
          <p:spPr bwMode="auto">
            <a:xfrm>
              <a:off x="8066" y="5594"/>
              <a:ext cx="1771" cy="5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nSpc>
                  <a:spcPct val="80000"/>
                </a:lnSpc>
              </a:pPr>
              <a:r>
                <a:rPr lang="zh-CN" altLang="en-US" sz="1800" dirty="0">
                  <a:solidFill>
                    <a:schemeClr val="bg1"/>
                  </a:solidFill>
                  <a:latin typeface="+mj-ea"/>
                  <a:ea typeface="+mj-ea"/>
                </a:rPr>
                <a:t>面向组件</a:t>
              </a:r>
            </a:p>
          </p:txBody>
        </p:sp>
        <p:sp>
          <p:nvSpPr>
            <p:cNvPr id="8" name="Text Box 99">
              <a:extLst>
                <a:ext uri="{FF2B5EF4-FFF2-40B4-BE49-F238E27FC236}">
                  <a16:creationId xmlns:a16="http://schemas.microsoft.com/office/drawing/2014/main" id="{3B92CD87-0DBE-486F-B0C2-FB6999D7E48D}"/>
                </a:ext>
              </a:extLst>
            </p:cNvPr>
            <p:cNvSpPr txBox="1">
              <a:spLocks noChangeArrowheads="1"/>
            </p:cNvSpPr>
            <p:nvPr/>
          </p:nvSpPr>
          <p:spPr bwMode="auto">
            <a:xfrm>
              <a:off x="8066" y="6359"/>
              <a:ext cx="1771" cy="5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nSpc>
                  <a:spcPct val="80000"/>
                </a:lnSpc>
              </a:pPr>
              <a:r>
                <a:rPr lang="zh-CN" altLang="en-US" sz="1800">
                  <a:solidFill>
                    <a:schemeClr val="bg1"/>
                  </a:solidFill>
                  <a:latin typeface="+mj-ea"/>
                  <a:ea typeface="+mj-ea"/>
                </a:rPr>
                <a:t>面向对象</a:t>
              </a:r>
            </a:p>
          </p:txBody>
        </p:sp>
        <p:sp>
          <p:nvSpPr>
            <p:cNvPr id="9" name="Text Box 100">
              <a:extLst>
                <a:ext uri="{FF2B5EF4-FFF2-40B4-BE49-F238E27FC236}">
                  <a16:creationId xmlns:a16="http://schemas.microsoft.com/office/drawing/2014/main" id="{634445B7-E103-41DD-976F-9165371117ED}"/>
                </a:ext>
              </a:extLst>
            </p:cNvPr>
            <p:cNvSpPr txBox="1">
              <a:spLocks noChangeArrowheads="1"/>
            </p:cNvSpPr>
            <p:nvPr/>
          </p:nvSpPr>
          <p:spPr bwMode="auto">
            <a:xfrm>
              <a:off x="8066" y="7124"/>
              <a:ext cx="1770" cy="5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nSpc>
                  <a:spcPct val="80000"/>
                </a:lnSpc>
              </a:pPr>
              <a:r>
                <a:rPr lang="zh-CN" altLang="en-US" sz="1800">
                  <a:solidFill>
                    <a:schemeClr val="bg1"/>
                  </a:solidFill>
                  <a:latin typeface="+mj-ea"/>
                  <a:ea typeface="+mj-ea"/>
                </a:rPr>
                <a:t>面向过程</a:t>
              </a:r>
            </a:p>
          </p:txBody>
        </p:sp>
        <p:sp>
          <p:nvSpPr>
            <p:cNvPr id="10" name="Line 101">
              <a:extLst>
                <a:ext uri="{FF2B5EF4-FFF2-40B4-BE49-F238E27FC236}">
                  <a16:creationId xmlns:a16="http://schemas.microsoft.com/office/drawing/2014/main" id="{880B2A8E-EE9C-4EF5-88A5-0B9B160AF4C3}"/>
                </a:ext>
              </a:extLst>
            </p:cNvPr>
            <p:cNvSpPr>
              <a:spLocks noChangeShapeType="1"/>
            </p:cNvSpPr>
            <p:nvPr/>
          </p:nvSpPr>
          <p:spPr bwMode="auto">
            <a:xfrm flipV="1">
              <a:off x="8891" y="6869"/>
              <a:ext cx="1" cy="255"/>
            </a:xfrm>
            <a:prstGeom prst="line">
              <a:avLst/>
            </a:prstGeom>
            <a:noFill/>
            <a:ln w="9525">
              <a:solidFill>
                <a:srgbClr val="000000"/>
              </a:solidFill>
              <a:round/>
              <a:headEnd/>
              <a:tailEnd type="triangle" w="med" len="med"/>
            </a:ln>
          </p:spPr>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solidFill>
                  <a:schemeClr val="bg1"/>
                </a:solidFill>
                <a:latin typeface="+mj-ea"/>
                <a:ea typeface="+mj-ea"/>
              </a:endParaRPr>
            </a:p>
          </p:txBody>
        </p:sp>
        <p:sp>
          <p:nvSpPr>
            <p:cNvPr id="11" name="Line 102">
              <a:extLst>
                <a:ext uri="{FF2B5EF4-FFF2-40B4-BE49-F238E27FC236}">
                  <a16:creationId xmlns:a16="http://schemas.microsoft.com/office/drawing/2014/main" id="{0D5E017B-AC45-44F9-BF27-8D212DB5E92F}"/>
                </a:ext>
              </a:extLst>
            </p:cNvPr>
            <p:cNvSpPr>
              <a:spLocks noChangeShapeType="1"/>
            </p:cNvSpPr>
            <p:nvPr/>
          </p:nvSpPr>
          <p:spPr bwMode="auto">
            <a:xfrm flipV="1">
              <a:off x="8891" y="6104"/>
              <a:ext cx="1" cy="255"/>
            </a:xfrm>
            <a:prstGeom prst="line">
              <a:avLst/>
            </a:prstGeom>
            <a:noFill/>
            <a:ln w="9525">
              <a:solidFill>
                <a:srgbClr val="000000"/>
              </a:solidFill>
              <a:round/>
              <a:headEnd/>
              <a:tailEnd type="triangle" w="med" len="med"/>
            </a:ln>
          </p:spPr>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solidFill>
                  <a:schemeClr val="bg1"/>
                </a:solidFill>
                <a:latin typeface="+mj-ea"/>
                <a:ea typeface="+mj-ea"/>
              </a:endParaRPr>
            </a:p>
          </p:txBody>
        </p:sp>
        <p:sp>
          <p:nvSpPr>
            <p:cNvPr id="12" name="Line 103">
              <a:extLst>
                <a:ext uri="{FF2B5EF4-FFF2-40B4-BE49-F238E27FC236}">
                  <a16:creationId xmlns:a16="http://schemas.microsoft.com/office/drawing/2014/main" id="{C74A74EE-9F44-4EE1-A62A-CF8063D0C532}"/>
                </a:ext>
              </a:extLst>
            </p:cNvPr>
            <p:cNvSpPr>
              <a:spLocks noChangeShapeType="1"/>
            </p:cNvSpPr>
            <p:nvPr/>
          </p:nvSpPr>
          <p:spPr bwMode="auto">
            <a:xfrm flipV="1">
              <a:off x="8891" y="5339"/>
              <a:ext cx="1" cy="255"/>
            </a:xfrm>
            <a:prstGeom prst="line">
              <a:avLst/>
            </a:prstGeom>
            <a:noFill/>
            <a:ln w="9525">
              <a:solidFill>
                <a:srgbClr val="000000"/>
              </a:solidFill>
              <a:round/>
              <a:headEnd/>
              <a:tailEnd type="triangle" w="med" len="med"/>
            </a:ln>
          </p:spPr>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solidFill>
                  <a:schemeClr val="bg1"/>
                </a:solidFill>
                <a:latin typeface="+mj-ea"/>
                <a:ea typeface="+mj-ea"/>
              </a:endParaRPr>
            </a:p>
          </p:txBody>
        </p:sp>
        <p:sp>
          <p:nvSpPr>
            <p:cNvPr id="13" name="Text Box 104">
              <a:extLst>
                <a:ext uri="{FF2B5EF4-FFF2-40B4-BE49-F238E27FC236}">
                  <a16:creationId xmlns:a16="http://schemas.microsoft.com/office/drawing/2014/main" id="{999D0F97-04C9-46FA-B5A6-A03464CF92C5}"/>
                </a:ext>
              </a:extLst>
            </p:cNvPr>
            <p:cNvSpPr txBox="1">
              <a:spLocks noChangeArrowheads="1"/>
            </p:cNvSpPr>
            <p:nvPr/>
          </p:nvSpPr>
          <p:spPr bwMode="auto">
            <a:xfrm>
              <a:off x="8066" y="4064"/>
              <a:ext cx="1770" cy="5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nSpc>
                  <a:spcPct val="80000"/>
                </a:lnSpc>
              </a:pPr>
              <a:r>
                <a:rPr lang="zh-CN" altLang="en-US" sz="1800">
                  <a:solidFill>
                    <a:schemeClr val="bg1"/>
                  </a:solidFill>
                  <a:latin typeface="+mj-ea"/>
                  <a:ea typeface="+mj-ea"/>
                </a:rPr>
                <a:t>面向云计算</a:t>
              </a:r>
            </a:p>
          </p:txBody>
        </p:sp>
        <p:sp>
          <p:nvSpPr>
            <p:cNvPr id="14" name="Line 105">
              <a:extLst>
                <a:ext uri="{FF2B5EF4-FFF2-40B4-BE49-F238E27FC236}">
                  <a16:creationId xmlns:a16="http://schemas.microsoft.com/office/drawing/2014/main" id="{3C78E1F3-6AE4-4EBA-933D-E82D4E3383AF}"/>
                </a:ext>
              </a:extLst>
            </p:cNvPr>
            <p:cNvSpPr>
              <a:spLocks noChangeShapeType="1"/>
            </p:cNvSpPr>
            <p:nvPr/>
          </p:nvSpPr>
          <p:spPr bwMode="auto">
            <a:xfrm flipV="1">
              <a:off x="8892" y="4574"/>
              <a:ext cx="1" cy="255"/>
            </a:xfrm>
            <a:prstGeom prst="line">
              <a:avLst/>
            </a:prstGeom>
            <a:noFill/>
            <a:ln w="9525">
              <a:solidFill>
                <a:srgbClr val="000000"/>
              </a:solidFill>
              <a:round/>
              <a:headEnd/>
              <a:tailEnd type="triangle" w="med" len="med"/>
            </a:ln>
          </p:spPr>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solidFill>
                  <a:schemeClr val="bg1"/>
                </a:solidFill>
                <a:latin typeface="+mj-ea"/>
                <a:ea typeface="+mj-ea"/>
              </a:endParaRPr>
            </a:p>
          </p:txBody>
        </p:sp>
        <p:sp>
          <p:nvSpPr>
            <p:cNvPr id="15" name="Text Box 106">
              <a:extLst>
                <a:ext uri="{FF2B5EF4-FFF2-40B4-BE49-F238E27FC236}">
                  <a16:creationId xmlns:a16="http://schemas.microsoft.com/office/drawing/2014/main" id="{8ADB27A0-149E-4255-9071-062A3719186C}"/>
                </a:ext>
              </a:extLst>
            </p:cNvPr>
            <p:cNvSpPr txBox="1">
              <a:spLocks noChangeArrowheads="1"/>
            </p:cNvSpPr>
            <p:nvPr/>
          </p:nvSpPr>
          <p:spPr bwMode="auto">
            <a:xfrm>
              <a:off x="8066" y="3299"/>
              <a:ext cx="1770" cy="5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pPr>
                <a:lnSpc>
                  <a:spcPct val="80000"/>
                </a:lnSpc>
              </a:pPr>
              <a:r>
                <a:rPr lang="zh-CN" altLang="en-US" sz="1800" dirty="0">
                  <a:solidFill>
                    <a:schemeClr val="bg1"/>
                  </a:solidFill>
                  <a:latin typeface="+mj-ea"/>
                  <a:ea typeface="+mj-ea"/>
                </a:rPr>
                <a:t>？</a:t>
              </a:r>
            </a:p>
          </p:txBody>
        </p:sp>
        <p:sp>
          <p:nvSpPr>
            <p:cNvPr id="16" name="Line 107">
              <a:extLst>
                <a:ext uri="{FF2B5EF4-FFF2-40B4-BE49-F238E27FC236}">
                  <a16:creationId xmlns:a16="http://schemas.microsoft.com/office/drawing/2014/main" id="{257A7E09-7AB4-4B3C-9E49-DC3309B7ED90}"/>
                </a:ext>
              </a:extLst>
            </p:cNvPr>
            <p:cNvSpPr>
              <a:spLocks noChangeShapeType="1"/>
            </p:cNvSpPr>
            <p:nvPr/>
          </p:nvSpPr>
          <p:spPr bwMode="auto">
            <a:xfrm flipV="1">
              <a:off x="8892" y="3809"/>
              <a:ext cx="0" cy="255"/>
            </a:xfrm>
            <a:prstGeom prst="line">
              <a:avLst/>
            </a:prstGeom>
            <a:noFill/>
            <a:ln w="9525">
              <a:solidFill>
                <a:srgbClr val="000000"/>
              </a:solidFill>
              <a:round/>
              <a:headEnd/>
              <a:tailEnd type="triangle" w="med" len="med"/>
            </a:ln>
          </p:spPr>
          <p:txBody>
            <a:bodyPr anchor="b"/>
            <a:lstStyle>
              <a:defPPr>
                <a:defRPr lang="zh-CN"/>
              </a:defPPr>
              <a:lvl1pPr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a:lstStyle>
            <a:p>
              <a:endParaRPr lang="zh-CN" altLang="en-US" sz="1800">
                <a:solidFill>
                  <a:schemeClr val="bg1"/>
                </a:solidFill>
                <a:latin typeface="+mj-ea"/>
                <a:ea typeface="+mj-ea"/>
              </a:endParaRPr>
            </a:p>
          </p:txBody>
        </p:sp>
      </p:grpSp>
      <p:sp>
        <p:nvSpPr>
          <p:cNvPr id="17" name="日期占位符 16"/>
          <p:cNvSpPr>
            <a:spLocks noGrp="1"/>
          </p:cNvSpPr>
          <p:nvPr>
            <p:ph type="dt" sz="half" idx="10"/>
          </p:nvPr>
        </p:nvSpPr>
        <p:spPr/>
        <p:txBody>
          <a:bodyPr/>
          <a:lstStyle/>
          <a:p>
            <a:fld id="{251AD3F9-A5DC-4752-BF72-E349AB152BCB}" type="datetime1">
              <a:rPr lang="zh-CN" altLang="en-US" smtClean="0"/>
              <a:t>2022/4/13</a:t>
            </a:fld>
            <a:endParaRPr lang="zh-CN" altLang="en-US" dirty="0"/>
          </a:p>
        </p:txBody>
      </p:sp>
      <p:sp>
        <p:nvSpPr>
          <p:cNvPr id="18" name="页脚占位符 17"/>
          <p:cNvSpPr>
            <a:spLocks noGrp="1"/>
          </p:cNvSpPr>
          <p:nvPr>
            <p:ph type="ftr" sz="quarter" idx="11"/>
          </p:nvPr>
        </p:nvSpPr>
        <p:spPr/>
        <p:txBody>
          <a:bodyPr/>
          <a:lstStyle/>
          <a:p>
            <a:r>
              <a:rPr lang="zh-CN" altLang="en-US"/>
              <a:t>软件工程</a:t>
            </a:r>
            <a:endParaRPr lang="zh-CN" altLang="en-US" dirty="0"/>
          </a:p>
        </p:txBody>
      </p:sp>
      <p:sp>
        <p:nvSpPr>
          <p:cNvPr id="19" name="圆角矩形标注 18"/>
          <p:cNvSpPr/>
          <p:nvPr/>
        </p:nvSpPr>
        <p:spPr>
          <a:xfrm>
            <a:off x="7466964" y="1068063"/>
            <a:ext cx="1636396" cy="751840"/>
          </a:xfrm>
          <a:prstGeom prst="wedgeRoundRectCallout">
            <a:avLst>
              <a:gd name="adj1" fmla="val -62641"/>
              <a:gd name="adj2" fmla="val 6248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latin typeface="+mj-ea"/>
                <a:ea typeface="+mj-ea"/>
              </a:rPr>
              <a:t>把软件组装网络化、公用化</a:t>
            </a:r>
            <a:endParaRPr lang="en-US" altLang="zh-CN" dirty="0">
              <a:latin typeface="+mj-ea"/>
              <a:ea typeface="+mj-ea"/>
            </a:endParaRPr>
          </a:p>
        </p:txBody>
      </p:sp>
      <p:sp>
        <p:nvSpPr>
          <p:cNvPr id="20" name="圆角矩形标注 19"/>
          <p:cNvSpPr/>
          <p:nvPr/>
        </p:nvSpPr>
        <p:spPr>
          <a:xfrm>
            <a:off x="7466964" y="1949126"/>
            <a:ext cx="1636395" cy="890574"/>
          </a:xfrm>
          <a:prstGeom prst="wedgeRoundRectCallout">
            <a:avLst>
              <a:gd name="adj1" fmla="val -58916"/>
              <a:gd name="adj2" fmla="val 224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latin typeface="+mj-ea"/>
                <a:ea typeface="+mj-ea"/>
              </a:rPr>
              <a:t>把组件粗粒化、跨平台、远程化</a:t>
            </a:r>
          </a:p>
        </p:txBody>
      </p:sp>
      <p:sp>
        <p:nvSpPr>
          <p:cNvPr id="21" name="圆角矩形标注 20"/>
          <p:cNvSpPr/>
          <p:nvPr/>
        </p:nvSpPr>
        <p:spPr>
          <a:xfrm>
            <a:off x="7426325" y="2873807"/>
            <a:ext cx="1717675" cy="1020433"/>
          </a:xfrm>
          <a:prstGeom prst="wedgeRoundRectCallout">
            <a:avLst>
              <a:gd name="adj1" fmla="val -61957"/>
              <a:gd name="adj2" fmla="val -1923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latin typeface="+mj-ea"/>
                <a:ea typeface="+mj-ea"/>
              </a:rPr>
              <a:t>使面向对象规范化、简单化、组装化</a:t>
            </a:r>
          </a:p>
        </p:txBody>
      </p:sp>
      <p:sp>
        <p:nvSpPr>
          <p:cNvPr id="22" name="矩形 21"/>
          <p:cNvSpPr/>
          <p:nvPr/>
        </p:nvSpPr>
        <p:spPr>
          <a:xfrm>
            <a:off x="647042" y="3783370"/>
            <a:ext cx="5253962" cy="7289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lvl="0" defTabSz="914400" fontAlgn="base">
              <a:lnSpc>
                <a:spcPct val="120000"/>
              </a:lnSpc>
              <a:spcAft>
                <a:spcPct val="0"/>
              </a:spcAft>
              <a:defRPr/>
            </a:pPr>
            <a:r>
              <a:rPr lang="zh-CN" altLang="en-US" dirty="0">
                <a:latin typeface="+mj-ea"/>
                <a:ea typeface="+mj-ea"/>
              </a:rPr>
              <a:t>面向不同层面的编程解决了不同层面的复杂度问题，但最终追求的就是软件的易开发、易扩展、易维护。</a:t>
            </a:r>
            <a:endParaRPr lang="en-US" altLang="zh-CN" dirty="0">
              <a:latin typeface="+mj-ea"/>
              <a:ea typeface="+mj-ea"/>
            </a:endParaRPr>
          </a:p>
        </p:txBody>
      </p:sp>
    </p:spTree>
    <p:extLst>
      <p:ext uri="{BB962C8B-B14F-4D97-AF65-F5344CB8AC3E}">
        <p14:creationId xmlns:p14="http://schemas.microsoft.com/office/powerpoint/2010/main" val="12280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0" name="Text Box 8"/>
          <p:cNvSpPr txBox="1">
            <a:spLocks noChangeArrowheads="1"/>
          </p:cNvSpPr>
          <p:nvPr/>
        </p:nvSpPr>
        <p:spPr bwMode="auto">
          <a:xfrm>
            <a:off x="595034" y="1968206"/>
            <a:ext cx="3835693" cy="697306"/>
          </a:xfrm>
          <a:prstGeom prst="rect">
            <a:avLst/>
          </a:prstGeom>
          <a:noFill/>
          <a:ln w="9525" algn="ctr">
            <a:noFill/>
            <a:miter lim="800000"/>
            <a:headEnd/>
            <a:tailEnd/>
          </a:ln>
          <a:effectLst/>
        </p:spPr>
        <p:txBody>
          <a:bodyPr wrap="square" lIns="80963" tIns="40481" rIns="80963" bIns="40481">
            <a:spAutoFit/>
          </a:bodyPr>
          <a:lstStyle/>
          <a:p>
            <a:pPr algn="ctr"/>
            <a:r>
              <a:rPr lang="zh-CN" altLang="en-US" sz="2000" dirty="0">
                <a:latin typeface="+mj-ea"/>
                <a:ea typeface="+mj-ea"/>
              </a:rPr>
              <a:t>“修改运动员报名信息”用例的系统流程活动图</a:t>
            </a:r>
          </a:p>
        </p:txBody>
      </p:sp>
      <p:pic>
        <p:nvPicPr>
          <p:cNvPr id="135180" name="Picture 12"/>
          <p:cNvPicPr>
            <a:picLocks noChangeAspect="1" noChangeArrowheads="1"/>
          </p:cNvPicPr>
          <p:nvPr/>
        </p:nvPicPr>
        <p:blipFill rotWithShape="1">
          <a:blip r:embed="rId2">
            <a:extLst>
              <a:ext uri="{28A0092B-C50C-407E-A947-70E740481C1C}">
                <a14:useLocalDpi xmlns:a14="http://schemas.microsoft.com/office/drawing/2010/main" val="0"/>
              </a:ext>
            </a:extLst>
          </a:blip>
          <a:srcRect l="4442" t="7473" r="3189" b="2879"/>
          <a:stretch/>
        </p:blipFill>
        <p:spPr bwMode="auto">
          <a:xfrm>
            <a:off x="4430727" y="121295"/>
            <a:ext cx="4505495" cy="4893455"/>
          </a:xfrm>
          <a:prstGeom prst="rect">
            <a:avLst/>
          </a:prstGeom>
          <a:ln/>
        </p:spPr>
        <p:style>
          <a:lnRef idx="2">
            <a:schemeClr val="accent1"/>
          </a:lnRef>
          <a:fillRef idx="1">
            <a:schemeClr val="lt1"/>
          </a:fillRef>
          <a:effectRef idx="0">
            <a:schemeClr val="accent1"/>
          </a:effectRef>
          <a:fontRef idx="minor">
            <a:schemeClr val="dk1"/>
          </a:fontRef>
        </p:style>
      </p:pic>
      <p:sp>
        <p:nvSpPr>
          <p:cNvPr id="7" name="标题 6"/>
          <p:cNvSpPr>
            <a:spLocks noGrp="1"/>
          </p:cNvSpPr>
          <p:nvPr>
            <p:ph type="title"/>
          </p:nvPr>
        </p:nvSpPr>
        <p:spPr/>
        <p:txBody>
          <a:bodyPr/>
          <a:lstStyle/>
          <a:p>
            <a:r>
              <a:rPr lang="zh-CN" altLang="en-US" dirty="0"/>
              <a:t>系统用例的流程建模</a:t>
            </a:r>
          </a:p>
        </p:txBody>
      </p:sp>
      <p:sp>
        <p:nvSpPr>
          <p:cNvPr id="5" name="日期占位符 4"/>
          <p:cNvSpPr>
            <a:spLocks noGrp="1"/>
          </p:cNvSpPr>
          <p:nvPr>
            <p:ph type="dt" sz="half" idx="10"/>
          </p:nvPr>
        </p:nvSpPr>
        <p:spPr/>
        <p:txBody>
          <a:bodyPr/>
          <a:lstStyle/>
          <a:p>
            <a:fld id="{B90EB127-F87F-4B5B-AAD1-E32CFC4FA029}"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Tree>
    <p:extLst>
      <p:ext uri="{BB962C8B-B14F-4D97-AF65-F5344CB8AC3E}">
        <p14:creationId xmlns:p14="http://schemas.microsoft.com/office/powerpoint/2010/main" val="160547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思考</a:t>
            </a:r>
          </a:p>
        </p:txBody>
      </p:sp>
      <p:sp>
        <p:nvSpPr>
          <p:cNvPr id="150531" name="Rectangle 3"/>
          <p:cNvSpPr>
            <a:spLocks noGrp="1" noChangeArrowheads="1"/>
          </p:cNvSpPr>
          <p:nvPr>
            <p:ph idx="1"/>
          </p:nvPr>
        </p:nvSpPr>
        <p:spPr>
          <a:xfrm>
            <a:off x="768097" y="1199408"/>
            <a:ext cx="7832833" cy="2933206"/>
          </a:xfrm>
        </p:spPr>
        <p:txBody>
          <a:bodyPr>
            <a:noAutofit/>
          </a:bodyPr>
          <a:lstStyle/>
          <a:p>
            <a:pPr>
              <a:lnSpc>
                <a:spcPct val="90000"/>
              </a:lnSpc>
            </a:pPr>
            <a:r>
              <a:rPr lang="zh-CN" altLang="en-US" dirty="0"/>
              <a:t>这样做就够了吗？</a:t>
            </a:r>
            <a:endParaRPr lang="en-US" altLang="zh-CN" dirty="0"/>
          </a:p>
          <a:p>
            <a:pPr>
              <a:lnSpc>
                <a:spcPct val="90000"/>
              </a:lnSpc>
            </a:pPr>
            <a:r>
              <a:rPr lang="zh-CN" altLang="en-US" dirty="0"/>
              <a:t>不是。</a:t>
            </a:r>
            <a:endParaRPr lang="en-US" altLang="zh-CN" dirty="0"/>
          </a:p>
          <a:p>
            <a:pPr>
              <a:lnSpc>
                <a:spcPct val="90000"/>
              </a:lnSpc>
            </a:pPr>
            <a:r>
              <a:rPr lang="zh-CN" altLang="en-US" dirty="0"/>
              <a:t>系统用例必须要得到用户的反馈和确认。</a:t>
            </a:r>
            <a:endParaRPr lang="en-US" altLang="zh-CN" dirty="0"/>
          </a:p>
          <a:p>
            <a:pPr>
              <a:lnSpc>
                <a:spcPct val="90000"/>
              </a:lnSpc>
            </a:pPr>
            <a:r>
              <a:rPr lang="zh-CN" altLang="en-US" dirty="0">
                <a:latin typeface="华文细黑" pitchFamily="2" charset="-122"/>
              </a:rPr>
              <a:t>准备进行第二次用户访谈。</a:t>
            </a:r>
          </a:p>
        </p:txBody>
      </p:sp>
      <p:sp>
        <p:nvSpPr>
          <p:cNvPr id="5" name="日期占位符 4"/>
          <p:cNvSpPr>
            <a:spLocks noGrp="1"/>
          </p:cNvSpPr>
          <p:nvPr>
            <p:ph type="dt" sz="half" idx="10"/>
          </p:nvPr>
        </p:nvSpPr>
        <p:spPr/>
        <p:txBody>
          <a:bodyPr/>
          <a:lstStyle/>
          <a:p>
            <a:fld id="{97C1CEC6-4B23-446D-A52E-1E9EE64FA27B}"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Tree>
    <p:extLst>
      <p:ext uri="{BB962C8B-B14F-4D97-AF65-F5344CB8AC3E}">
        <p14:creationId xmlns:p14="http://schemas.microsoft.com/office/powerpoint/2010/main" val="200337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Effect transition="in" filter="wipe(left)">
                                      <p:cBhvr>
                                        <p:cTn id="11" dur="500"/>
                                        <p:tgtEl>
                                          <p:spTgt spid="150531">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0531">
                                            <p:txEl>
                                              <p:pRg st="2" end="2"/>
                                            </p:txEl>
                                          </p:spTgt>
                                        </p:tgtEl>
                                        <p:attrNameLst>
                                          <p:attrName>style.visibility</p:attrName>
                                        </p:attrNameLst>
                                      </p:cBhvr>
                                      <p:to>
                                        <p:strVal val="visible"/>
                                      </p:to>
                                    </p:set>
                                    <p:animEffect transition="in" filter="wipe(left)">
                                      <p:cBhvr>
                                        <p:cTn id="14" dur="500"/>
                                        <p:tgtEl>
                                          <p:spTgt spid="150531">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0531">
                                            <p:txEl>
                                              <p:pRg st="3" end="3"/>
                                            </p:txEl>
                                          </p:spTgt>
                                        </p:tgtEl>
                                        <p:attrNameLst>
                                          <p:attrName>style.visibility</p:attrName>
                                        </p:attrNameLst>
                                      </p:cBhvr>
                                      <p:to>
                                        <p:strVal val="visible"/>
                                      </p:to>
                                    </p:set>
                                    <p:animEffect transition="in" filter="wipe(left)">
                                      <p:cBhvr>
                                        <p:cTn id="17" dur="500"/>
                                        <p:tgtEl>
                                          <p:spTgt spid="150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确认用例模型</a:t>
            </a:r>
          </a:p>
        </p:txBody>
      </p:sp>
      <p:sp>
        <p:nvSpPr>
          <p:cNvPr id="150531" name="Rectangle 3"/>
          <p:cNvSpPr>
            <a:spLocks noGrp="1" noChangeArrowheads="1"/>
          </p:cNvSpPr>
          <p:nvPr>
            <p:ph idx="1"/>
          </p:nvPr>
        </p:nvSpPr>
        <p:spPr/>
        <p:txBody>
          <a:bodyPr>
            <a:noAutofit/>
          </a:bodyPr>
          <a:lstStyle/>
          <a:p>
            <a:pPr>
              <a:lnSpc>
                <a:spcPct val="100000"/>
              </a:lnSpc>
            </a:pPr>
            <a:r>
              <a:rPr lang="zh-CN" altLang="en-US" sz="2400" dirty="0">
                <a:latin typeface="华文细黑" pitchFamily="2" charset="-122"/>
              </a:rPr>
              <a:t>如果在绘制系统活动图的过程中，发现有些信息并不是很清楚的话，就要考虑进行再次访谈了，例如：省队用户在新增运动员报名的分支中，是否应该增加查询运动员信息的用例。</a:t>
            </a:r>
          </a:p>
          <a:p>
            <a:pPr>
              <a:lnSpc>
                <a:spcPct val="100000"/>
              </a:lnSpc>
            </a:pPr>
            <a:r>
              <a:rPr lang="zh-CN" altLang="en-US" sz="2400" dirty="0">
                <a:latin typeface="华文细黑" pitchFamily="2" charset="-122"/>
              </a:rPr>
              <a:t>访谈的问题，围绕着在建模过程中所发现的遗漏信息。</a:t>
            </a:r>
          </a:p>
          <a:p>
            <a:pPr>
              <a:lnSpc>
                <a:spcPct val="100000"/>
              </a:lnSpc>
            </a:pPr>
            <a:r>
              <a:rPr lang="zh-CN" altLang="en-US" sz="2400" dirty="0">
                <a:latin typeface="华文细黑" pitchFamily="2" charset="-122"/>
              </a:rPr>
              <a:t>访谈之后，可能会进一步修改系统用例和系统流程活动图。</a:t>
            </a:r>
          </a:p>
          <a:p>
            <a:pPr>
              <a:lnSpc>
                <a:spcPct val="100000"/>
              </a:lnSpc>
            </a:pPr>
            <a:r>
              <a:rPr lang="zh-CN" altLang="en-US" sz="2400" dirty="0">
                <a:latin typeface="华文细黑" pitchFamily="2" charset="-122"/>
              </a:rPr>
              <a:t>这是一个迭代的过程。一次又一次访谈和修改。 </a:t>
            </a:r>
          </a:p>
        </p:txBody>
      </p:sp>
      <p:sp>
        <p:nvSpPr>
          <p:cNvPr id="5" name="日期占位符 4"/>
          <p:cNvSpPr>
            <a:spLocks noGrp="1"/>
          </p:cNvSpPr>
          <p:nvPr>
            <p:ph type="dt" sz="half" idx="10"/>
          </p:nvPr>
        </p:nvSpPr>
        <p:spPr/>
        <p:txBody>
          <a:bodyPr/>
          <a:lstStyle/>
          <a:p>
            <a:fld id="{C723ECC0-2EC4-4879-94AD-0D1F9CC16FFB}"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Tree>
    <p:extLst>
      <p:ext uri="{BB962C8B-B14F-4D97-AF65-F5344CB8AC3E}">
        <p14:creationId xmlns:p14="http://schemas.microsoft.com/office/powerpoint/2010/main" val="310644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3014633"/>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2</a:t>
            </a:r>
            <a:r>
              <a:rPr lang="zh-CN" altLang="en-US" sz="2000" b="1" spc="169" dirty="0">
                <a:solidFill>
                  <a:schemeClr val="bg1"/>
                </a:solidFill>
                <a:latin typeface="+mj-ea"/>
                <a:ea typeface="+mj-ea"/>
                <a:sym typeface="+mn-ea"/>
              </a:rPr>
              <a:t>：完成非功能需求</a:t>
            </a:r>
          </a:p>
        </p:txBody>
      </p:sp>
      <p:sp>
        <p:nvSpPr>
          <p:cNvPr id="4" name="日期占位符 3"/>
          <p:cNvSpPr>
            <a:spLocks noGrp="1"/>
          </p:cNvSpPr>
          <p:nvPr>
            <p:ph type="dt" sz="half" idx="10"/>
          </p:nvPr>
        </p:nvSpPr>
        <p:spPr/>
        <p:txBody>
          <a:bodyPr/>
          <a:lstStyle/>
          <a:p>
            <a:fld id="{E4459F3D-F4D4-4D7E-A81F-FDD9DE88BA0D}" type="datetime1">
              <a:rPr lang="zh-CN" altLang="en-US" smtClean="0"/>
              <a:t>2022/4/13</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Tree>
    <p:extLst>
      <p:ext uri="{BB962C8B-B14F-4D97-AF65-F5344CB8AC3E}">
        <p14:creationId xmlns:p14="http://schemas.microsoft.com/office/powerpoint/2010/main" val="3725571771"/>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84" name="Object 8"/>
          <p:cNvGraphicFramePr>
            <a:graphicFrameLocks noGrp="1" noChangeAspect="1"/>
          </p:cNvGraphicFramePr>
          <p:nvPr>
            <p:ph idx="1"/>
          </p:nvPr>
        </p:nvGraphicFramePr>
        <p:xfrm>
          <a:off x="3184976" y="345967"/>
          <a:ext cx="4338799" cy="4712801"/>
        </p:xfrm>
        <a:graphic>
          <a:graphicData uri="http://schemas.openxmlformats.org/presentationml/2006/ole">
            <mc:AlternateContent xmlns:mc="http://schemas.openxmlformats.org/markup-compatibility/2006">
              <mc:Choice xmlns:v="urn:schemas-microsoft-com:vml" Requires="v">
                <p:oleObj spid="_x0000_s4113" name="Visio" r:id="rId4" imgW="3646932" imgH="3960571" progId="Visio.Drawing.11">
                  <p:embed/>
                </p:oleObj>
              </mc:Choice>
              <mc:Fallback>
                <p:oleObj name="Visio" r:id="rId4" imgW="3646932" imgH="3960571" progId="Visio.Drawing.11">
                  <p:embed/>
                  <p:pic>
                    <p:nvPicPr>
                      <p:cNvPr id="1781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4976" y="345967"/>
                        <a:ext cx="4338799" cy="4712801"/>
                      </a:xfrm>
                      <a:prstGeom prst="rect">
                        <a:avLst/>
                      </a:prstGeom>
                      <a:noFill/>
                      <a:ln>
                        <a:noFill/>
                      </a:ln>
                      <a:effectLst/>
                    </p:spPr>
                  </p:pic>
                </p:oleObj>
              </mc:Fallback>
            </mc:AlternateContent>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64</a:t>
            </a:fld>
            <a:endParaRPr lang="zh-CN" altLang="en-US" dirty="0"/>
          </a:p>
        </p:txBody>
      </p:sp>
      <p:sp>
        <p:nvSpPr>
          <p:cNvPr id="178178" name="Rectangle 2"/>
          <p:cNvSpPr>
            <a:spLocks noGrp="1" noChangeArrowheads="1"/>
          </p:cNvSpPr>
          <p:nvPr>
            <p:ph type="title"/>
          </p:nvPr>
        </p:nvSpPr>
        <p:spPr/>
        <p:txBody>
          <a:bodyPr>
            <a:normAutofit/>
          </a:bodyPr>
          <a:lstStyle/>
          <a:p>
            <a:r>
              <a:rPr lang="zh-CN" altLang="en-US" dirty="0"/>
              <a:t>需求的层次</a:t>
            </a:r>
          </a:p>
        </p:txBody>
      </p:sp>
      <p:sp>
        <p:nvSpPr>
          <p:cNvPr id="178185" name="Line 9"/>
          <p:cNvSpPr>
            <a:spLocks noChangeShapeType="1"/>
          </p:cNvSpPr>
          <p:nvPr/>
        </p:nvSpPr>
        <p:spPr bwMode="auto">
          <a:xfrm flipH="1">
            <a:off x="2605867" y="4406478"/>
            <a:ext cx="514350" cy="0"/>
          </a:xfrm>
          <a:prstGeom prst="line">
            <a:avLst/>
          </a:prstGeom>
          <a:noFill/>
          <a:ln w="76200">
            <a:solidFill>
              <a:schemeClr val="tx1"/>
            </a:solidFill>
            <a:round/>
            <a:headEnd/>
            <a:tailEnd type="triangle" w="med" len="med"/>
          </a:ln>
          <a:effectLst/>
        </p:spPr>
        <p:txBody>
          <a:bodyPr wrap="none" lIns="80963" tIns="40481" rIns="80963" bIns="40481" anchor="ctr"/>
          <a:lstStyle/>
          <a:p>
            <a:endParaRPr lang="zh-CN" altLang="en-US" sz="1350"/>
          </a:p>
        </p:txBody>
      </p:sp>
      <p:sp>
        <p:nvSpPr>
          <p:cNvPr id="178186" name="Text Box 10"/>
          <p:cNvSpPr txBox="1">
            <a:spLocks noChangeArrowheads="1"/>
          </p:cNvSpPr>
          <p:nvPr/>
        </p:nvSpPr>
        <p:spPr bwMode="auto">
          <a:xfrm>
            <a:off x="1140833" y="4211714"/>
            <a:ext cx="1445910" cy="389529"/>
          </a:xfrm>
          <a:prstGeom prst="rect">
            <a:avLst/>
          </a:prstGeom>
          <a:noFill/>
          <a:ln w="9525" algn="ctr">
            <a:noFill/>
            <a:miter lim="800000"/>
            <a:headEnd/>
            <a:tailEnd/>
          </a:ln>
          <a:effectLst/>
        </p:spPr>
        <p:txBody>
          <a:bodyPr wrap="none" lIns="80963" tIns="40481" rIns="80963" bIns="40481">
            <a:spAutoFit/>
          </a:bodyPr>
          <a:lstStyle/>
          <a:p>
            <a:r>
              <a:rPr lang="zh-CN" altLang="en-US" sz="2000" dirty="0">
                <a:latin typeface="+mj-ea"/>
                <a:ea typeface="+mj-ea"/>
              </a:rPr>
              <a:t>功能性需求</a:t>
            </a:r>
          </a:p>
        </p:txBody>
      </p:sp>
      <p:sp>
        <p:nvSpPr>
          <p:cNvPr id="178187" name="AutoShape 11"/>
          <p:cNvSpPr>
            <a:spLocks/>
          </p:cNvSpPr>
          <p:nvPr/>
        </p:nvSpPr>
        <p:spPr bwMode="auto">
          <a:xfrm>
            <a:off x="2834467" y="812228"/>
            <a:ext cx="450967" cy="2893239"/>
          </a:xfrm>
          <a:prstGeom prst="leftBrace">
            <a:avLst>
              <a:gd name="adj1" fmla="val 46667"/>
              <a:gd name="adj2" fmla="val 50000"/>
            </a:avLst>
          </a:prstGeom>
          <a:noFill/>
          <a:ln w="76200">
            <a:solidFill>
              <a:schemeClr val="tx1"/>
            </a:solidFill>
            <a:round/>
            <a:headEnd/>
            <a:tailEnd/>
          </a:ln>
          <a:effectLst/>
        </p:spPr>
        <p:txBody>
          <a:bodyPr wrap="none" lIns="80963" tIns="40481" rIns="80963" bIns="40481" anchor="ctr"/>
          <a:lstStyle/>
          <a:p>
            <a:endParaRPr lang="zh-CN" altLang="en-US" sz="1350"/>
          </a:p>
        </p:txBody>
      </p:sp>
      <p:sp>
        <p:nvSpPr>
          <p:cNvPr id="178188" name="Text Box 12"/>
          <p:cNvSpPr txBox="1">
            <a:spLocks noChangeArrowheads="1"/>
          </p:cNvSpPr>
          <p:nvPr/>
        </p:nvSpPr>
        <p:spPr bwMode="auto">
          <a:xfrm>
            <a:off x="1049570" y="2087588"/>
            <a:ext cx="1702390" cy="389529"/>
          </a:xfrm>
          <a:prstGeom prst="rect">
            <a:avLst/>
          </a:prstGeom>
          <a:noFill/>
          <a:ln w="9525" algn="ctr">
            <a:noFill/>
            <a:miter lim="800000"/>
            <a:headEnd/>
            <a:tailEnd/>
          </a:ln>
          <a:effectLst/>
        </p:spPr>
        <p:txBody>
          <a:bodyPr vert="horz" wrap="none" lIns="80963" tIns="40481" rIns="80963" bIns="40481">
            <a:spAutoFit/>
          </a:bodyPr>
          <a:lstStyle/>
          <a:p>
            <a:r>
              <a:rPr lang="zh-CN" altLang="en-US" sz="2000" dirty="0">
                <a:latin typeface="+mj-ea"/>
                <a:ea typeface="+mj-ea"/>
              </a:rPr>
              <a:t>非功能性需求</a:t>
            </a:r>
          </a:p>
        </p:txBody>
      </p:sp>
      <p:sp>
        <p:nvSpPr>
          <p:cNvPr id="2" name="日期占位符 1"/>
          <p:cNvSpPr>
            <a:spLocks noGrp="1"/>
          </p:cNvSpPr>
          <p:nvPr>
            <p:ph type="dt" sz="half" idx="10"/>
          </p:nvPr>
        </p:nvSpPr>
        <p:spPr/>
        <p:txBody>
          <a:bodyPr/>
          <a:lstStyle/>
          <a:p>
            <a:fld id="{D49442B7-F8A4-4185-8F13-3FFB6C418ED1}"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74390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8184"/>
                                        </p:tgtEl>
                                        <p:attrNameLst>
                                          <p:attrName>style.visibility</p:attrName>
                                        </p:attrNameLst>
                                      </p:cBhvr>
                                      <p:to>
                                        <p:strVal val="visible"/>
                                      </p:to>
                                    </p:set>
                                    <p:animEffect transition="in" filter="diamond(in)">
                                      <p:cBhvr>
                                        <p:cTn id="7" dur="2000"/>
                                        <p:tgtEl>
                                          <p:spTgt spid="1781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818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81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818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8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animBg="1"/>
      <p:bldP spid="178186" grpId="0"/>
      <p:bldP spid="178187" grpId="0" animBg="1"/>
      <p:bldP spid="17818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Grp="1" noChangeArrowheads="1"/>
          </p:cNvSpPr>
          <p:nvPr>
            <p:ph type="title"/>
          </p:nvPr>
        </p:nvSpPr>
        <p:spPr/>
        <p:txBody>
          <a:bodyPr/>
          <a:lstStyle/>
          <a:p>
            <a:pPr>
              <a:defRPr/>
            </a:pPr>
            <a:r>
              <a:rPr lang="zh-CN" altLang="en-US" dirty="0"/>
              <a:t>非功能性需求的类型</a:t>
            </a:r>
          </a:p>
        </p:txBody>
      </p:sp>
      <p:sp>
        <p:nvSpPr>
          <p:cNvPr id="2" name="日期占位符 1"/>
          <p:cNvSpPr>
            <a:spLocks noGrp="1"/>
          </p:cNvSpPr>
          <p:nvPr>
            <p:ph type="dt" sz="half" idx="10"/>
          </p:nvPr>
        </p:nvSpPr>
        <p:spPr/>
        <p:txBody>
          <a:bodyPr/>
          <a:lstStyle/>
          <a:p>
            <a:fld id="{09704C2D-342C-4B1C-9FB1-91A36A900BF2}"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F528F39D-B5E5-4CA7-906C-979D5A62978D}" type="slidenum">
              <a:rPr lang="zh-CN" altLang="en-US" smtClean="0"/>
              <a:pPr/>
              <a:t>65</a:t>
            </a:fld>
            <a:endParaRPr lang="zh-CN" altLang="en-US"/>
          </a:p>
        </p:txBody>
      </p:sp>
      <p:graphicFrame>
        <p:nvGraphicFramePr>
          <p:cNvPr id="9219" name="Object 3"/>
          <p:cNvGraphicFramePr>
            <a:graphicFrameLocks noGrp="1" noChangeAspect="1"/>
          </p:cNvGraphicFramePr>
          <p:nvPr>
            <p:ph idx="4294967295"/>
          </p:nvPr>
        </p:nvGraphicFramePr>
        <p:xfrm>
          <a:off x="644438" y="933084"/>
          <a:ext cx="8071812" cy="3488444"/>
        </p:xfrm>
        <a:graphic>
          <a:graphicData uri="http://schemas.openxmlformats.org/presentationml/2006/ole">
            <mc:AlternateContent xmlns:mc="http://schemas.openxmlformats.org/markup-compatibility/2006">
              <mc:Choice xmlns:v="urn:schemas-microsoft-com:vml" Requires="v">
                <p:oleObj spid="_x0000_s5137" name="Visio" r:id="rId4" imgW="5071547" imgH="2191634" progId="Visio.Drawing.11">
                  <p:embed/>
                </p:oleObj>
              </mc:Choice>
              <mc:Fallback>
                <p:oleObj name="Visio" r:id="rId4" imgW="5071547" imgH="2191634" progId="Visio.Drawing.11">
                  <p:embed/>
                  <p:pic>
                    <p:nvPicPr>
                      <p:cNvPr id="92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38" y="933084"/>
                        <a:ext cx="8071812" cy="348844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026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1485900" y="1285875"/>
            <a:ext cx="6172200" cy="3219595"/>
          </a:xfrm>
        </p:spPr>
        <p:txBody>
          <a:bodyPr/>
          <a:lstStyle/>
          <a:p>
            <a:pPr marL="342900" indent="-342900">
              <a:buFont typeface="+mj-lt"/>
              <a:buAutoNum type="arabicPeriod"/>
            </a:pPr>
            <a:r>
              <a:rPr lang="zh-CN" altLang="en-US" sz="2400" dirty="0"/>
              <a:t>可靠性</a:t>
            </a:r>
          </a:p>
          <a:p>
            <a:pPr marL="342900" indent="-342900">
              <a:buFont typeface="+mj-lt"/>
              <a:buAutoNum type="arabicPeriod"/>
            </a:pPr>
            <a:r>
              <a:rPr lang="zh-CN" altLang="en-US" sz="2400" dirty="0"/>
              <a:t>可用性</a:t>
            </a:r>
          </a:p>
          <a:p>
            <a:pPr marL="342900" indent="-342900">
              <a:buFont typeface="+mj-lt"/>
              <a:buAutoNum type="arabicPeriod"/>
            </a:pPr>
            <a:r>
              <a:rPr lang="zh-CN" altLang="en-US" sz="2400" dirty="0"/>
              <a:t>有效性</a:t>
            </a:r>
          </a:p>
          <a:p>
            <a:pPr marL="342900" indent="-342900">
              <a:buFont typeface="+mj-lt"/>
              <a:buAutoNum type="arabicPeriod"/>
            </a:pPr>
            <a:r>
              <a:rPr lang="zh-CN" altLang="en-US" sz="2400" dirty="0"/>
              <a:t>可移植性</a:t>
            </a:r>
            <a:endParaRPr lang="en-US" altLang="zh-CN" sz="2400" dirty="0"/>
          </a:p>
          <a:p>
            <a:pPr marL="0" indent="0">
              <a:buNone/>
            </a:pPr>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66</a:t>
            </a:fld>
            <a:endParaRPr lang="zh-CN" altLang="en-US" dirty="0"/>
          </a:p>
        </p:txBody>
      </p:sp>
      <p:sp>
        <p:nvSpPr>
          <p:cNvPr id="179202" name="Rectangle 2"/>
          <p:cNvSpPr>
            <a:spLocks noGrp="1" noChangeArrowheads="1"/>
          </p:cNvSpPr>
          <p:nvPr>
            <p:ph type="title"/>
          </p:nvPr>
        </p:nvSpPr>
        <p:spPr/>
        <p:txBody>
          <a:bodyPr/>
          <a:lstStyle/>
          <a:p>
            <a:r>
              <a:rPr lang="zh-CN" altLang="en-US" dirty="0"/>
              <a:t>非功能性需求的几个方面</a:t>
            </a:r>
          </a:p>
        </p:txBody>
      </p:sp>
      <p:sp>
        <p:nvSpPr>
          <p:cNvPr id="2" name="日期占位符 1"/>
          <p:cNvSpPr>
            <a:spLocks noGrp="1"/>
          </p:cNvSpPr>
          <p:nvPr>
            <p:ph type="dt" sz="half" idx="10"/>
          </p:nvPr>
        </p:nvSpPr>
        <p:spPr/>
        <p:txBody>
          <a:bodyPr/>
          <a:lstStyle/>
          <a:p>
            <a:fld id="{021EBB84-AF5E-4F6F-B9E5-2953007B7E24}"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61486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1 </a:t>
            </a:r>
            <a:r>
              <a:rPr lang="zh-CN" altLang="en-US" dirty="0"/>
              <a:t>可靠性</a:t>
            </a:r>
            <a:r>
              <a:rPr lang="en-US" altLang="zh-CN" dirty="0"/>
              <a:t>——</a:t>
            </a:r>
            <a:r>
              <a:rPr lang="zh-CN" altLang="en-US" dirty="0"/>
              <a:t>安全性、事务性、稳定性</a:t>
            </a:r>
          </a:p>
        </p:txBody>
      </p:sp>
      <p:sp>
        <p:nvSpPr>
          <p:cNvPr id="4" name="文本占位符 3"/>
          <p:cNvSpPr>
            <a:spLocks noGrp="1"/>
          </p:cNvSpPr>
          <p:nvPr>
            <p:ph idx="1"/>
          </p:nvPr>
        </p:nvSpPr>
        <p:spPr>
          <a:xfrm>
            <a:off x="909670" y="875213"/>
            <a:ext cx="7832833" cy="3750197"/>
          </a:xfrm>
        </p:spPr>
        <p:txBody>
          <a:bodyPr>
            <a:noAutofit/>
          </a:bodyPr>
          <a:lstStyle/>
          <a:p>
            <a:pPr>
              <a:lnSpc>
                <a:spcPct val="120000"/>
              </a:lnSpc>
            </a:pPr>
            <a:r>
              <a:rPr lang="zh-CN" altLang="en-US" sz="2200" dirty="0"/>
              <a:t>可靠性可以从</a:t>
            </a:r>
            <a:r>
              <a:rPr lang="zh-CN" altLang="en-US" sz="2200" b="1" dirty="0">
                <a:solidFill>
                  <a:srgbClr val="FF0000"/>
                </a:solidFill>
              </a:rPr>
              <a:t>安全性、事务性和稳定性</a:t>
            </a:r>
            <a:r>
              <a:rPr lang="zh-CN" altLang="en-US" sz="2200" dirty="0"/>
              <a:t>三方面来衡量。</a:t>
            </a:r>
          </a:p>
          <a:p>
            <a:pPr>
              <a:lnSpc>
                <a:spcPct val="120000"/>
              </a:lnSpc>
            </a:pPr>
            <a:r>
              <a:rPr lang="zh-CN" altLang="en-US" sz="2200" b="1" dirty="0">
                <a:solidFill>
                  <a:srgbClr val="FF0000"/>
                </a:solidFill>
              </a:rPr>
              <a:t>安全性</a:t>
            </a:r>
            <a:r>
              <a:rPr lang="zh-CN" altLang="en-US" sz="2200" dirty="0"/>
              <a:t>与用户业务内容相关。如果开发的软件是信息安全级别很高的，如政府机构的办公文件，那么相应的安全性需求也会很高。</a:t>
            </a:r>
            <a:endParaRPr lang="en-US" altLang="zh-CN" sz="2200" dirty="0"/>
          </a:p>
          <a:p>
            <a:pPr>
              <a:lnSpc>
                <a:spcPct val="120000"/>
              </a:lnSpc>
            </a:pPr>
            <a:r>
              <a:rPr lang="zh-CN" altLang="en-US" sz="2200" dirty="0"/>
              <a:t>另外，对于软件运行的环境来说，如果是一个运用于广域网的软件，如淘宝网，那么相应的安全级别就要高，反之，如果是仅仅运用与局域网，或者是一个单机软件，那么安全性要求就比较低。</a:t>
            </a:r>
          </a:p>
        </p:txBody>
      </p:sp>
      <p:sp>
        <p:nvSpPr>
          <p:cNvPr id="2" name="日期占位符 1"/>
          <p:cNvSpPr>
            <a:spLocks noGrp="1"/>
          </p:cNvSpPr>
          <p:nvPr>
            <p:ph type="dt" sz="half" idx="10"/>
          </p:nvPr>
        </p:nvSpPr>
        <p:spPr/>
        <p:txBody>
          <a:bodyPr/>
          <a:lstStyle/>
          <a:p>
            <a:fld id="{86977B01-3117-4683-86CF-BE7323B6E7FB}"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spTree>
    <p:extLst>
      <p:ext uri="{BB962C8B-B14F-4D97-AF65-F5344CB8AC3E}">
        <p14:creationId xmlns:p14="http://schemas.microsoft.com/office/powerpoint/2010/main" val="41421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1 </a:t>
            </a:r>
            <a:r>
              <a:rPr lang="zh-CN" altLang="en-US" dirty="0"/>
              <a:t>可靠性</a:t>
            </a:r>
            <a:r>
              <a:rPr lang="en-US" altLang="zh-CN" dirty="0"/>
              <a:t>——</a:t>
            </a:r>
            <a:r>
              <a:rPr lang="zh-CN" altLang="en-US" dirty="0"/>
              <a:t>安全性、事务性、稳定性</a:t>
            </a:r>
          </a:p>
        </p:txBody>
      </p:sp>
      <p:sp>
        <p:nvSpPr>
          <p:cNvPr id="5" name="文本占位符 4"/>
          <p:cNvSpPr>
            <a:spLocks noGrp="1"/>
          </p:cNvSpPr>
          <p:nvPr>
            <p:ph idx="1"/>
          </p:nvPr>
        </p:nvSpPr>
        <p:spPr>
          <a:xfrm>
            <a:off x="768097" y="925167"/>
            <a:ext cx="8090153" cy="3806854"/>
          </a:xfrm>
        </p:spPr>
        <p:txBody>
          <a:bodyPr>
            <a:normAutofit lnSpcReduction="10000"/>
          </a:bodyPr>
          <a:lstStyle/>
          <a:p>
            <a:pPr>
              <a:lnSpc>
                <a:spcPct val="100000"/>
              </a:lnSpc>
            </a:pPr>
            <a:r>
              <a:rPr lang="zh-CN" altLang="en-US" sz="2400" b="1" dirty="0">
                <a:solidFill>
                  <a:srgbClr val="FF0000"/>
                </a:solidFill>
              </a:rPr>
              <a:t>事务性</a:t>
            </a:r>
            <a:r>
              <a:rPr lang="zh-CN" altLang="en-US" sz="2400" dirty="0"/>
              <a:t>指的是保障系统的</a:t>
            </a:r>
            <a:r>
              <a:rPr lang="en-US" altLang="zh-CN" sz="2400" dirty="0"/>
              <a:t>ACID</a:t>
            </a:r>
            <a:r>
              <a:rPr lang="zh-CN" altLang="en-US" sz="2400" dirty="0"/>
              <a:t>能力。</a:t>
            </a:r>
          </a:p>
          <a:p>
            <a:pPr lvl="1">
              <a:lnSpc>
                <a:spcPct val="100000"/>
              </a:lnSpc>
            </a:pPr>
            <a:r>
              <a:rPr lang="en-US" altLang="zh-CN" sz="2000" b="1" dirty="0">
                <a:solidFill>
                  <a:srgbClr val="FF0000"/>
                </a:solidFill>
              </a:rPr>
              <a:t>A——Atomicity</a:t>
            </a:r>
            <a:r>
              <a:rPr lang="zh-CN" altLang="en-US" sz="2000" b="1" dirty="0">
                <a:solidFill>
                  <a:srgbClr val="FF0000"/>
                </a:solidFill>
              </a:rPr>
              <a:t>原子性</a:t>
            </a:r>
            <a:r>
              <a:rPr lang="zh-CN" altLang="en-US" sz="2000" dirty="0">
                <a:solidFill>
                  <a:srgbClr val="FF0000"/>
                </a:solidFill>
              </a:rPr>
              <a:t>：</a:t>
            </a:r>
            <a:r>
              <a:rPr lang="zh-CN" altLang="en-US" sz="2000" dirty="0"/>
              <a:t>在任何操作出现错误的情况下，构成事务的所有操作效果必须被撤销，例如：取钱不成功的话，要保证用户帐号的金额不会被扣掉。</a:t>
            </a:r>
          </a:p>
          <a:p>
            <a:pPr lvl="1">
              <a:lnSpc>
                <a:spcPct val="100000"/>
              </a:lnSpc>
            </a:pPr>
            <a:r>
              <a:rPr lang="en-US" altLang="zh-CN" sz="2000" b="1" dirty="0">
                <a:solidFill>
                  <a:srgbClr val="FF0000"/>
                </a:solidFill>
              </a:rPr>
              <a:t>C——Consistency</a:t>
            </a:r>
            <a:r>
              <a:rPr lang="zh-CN" altLang="en-US" sz="2000" b="1" dirty="0">
                <a:solidFill>
                  <a:srgbClr val="FF0000"/>
                </a:solidFill>
              </a:rPr>
              <a:t>一致性</a:t>
            </a:r>
            <a:r>
              <a:rPr lang="zh-CN" altLang="en-US" sz="2000" dirty="0">
                <a:solidFill>
                  <a:srgbClr val="FF0000"/>
                </a:solidFill>
              </a:rPr>
              <a:t>：</a:t>
            </a:r>
            <a:r>
              <a:rPr lang="zh-CN" altLang="en-US" sz="2000" dirty="0"/>
              <a:t>一个事务应该保护所有定义在数据上的不变的属性，例如数据库管理系统中的完整性约束。</a:t>
            </a:r>
          </a:p>
          <a:p>
            <a:pPr lvl="1">
              <a:lnSpc>
                <a:spcPct val="100000"/>
              </a:lnSpc>
            </a:pPr>
            <a:r>
              <a:rPr lang="en-US" altLang="zh-CN" sz="2000" b="1" dirty="0">
                <a:solidFill>
                  <a:srgbClr val="FF0000"/>
                </a:solidFill>
              </a:rPr>
              <a:t>I——Isolation</a:t>
            </a:r>
            <a:r>
              <a:rPr lang="zh-CN" altLang="en-US" sz="2000" b="1" dirty="0">
                <a:solidFill>
                  <a:srgbClr val="FF0000"/>
                </a:solidFill>
              </a:rPr>
              <a:t>隔离性</a:t>
            </a:r>
            <a:r>
              <a:rPr lang="zh-CN" altLang="en-US" sz="2000" dirty="0">
                <a:solidFill>
                  <a:srgbClr val="FF0000"/>
                </a:solidFill>
              </a:rPr>
              <a:t>：</a:t>
            </a:r>
            <a:r>
              <a:rPr lang="zh-CN" altLang="en-US" sz="2000" dirty="0"/>
              <a:t>在同一个环境中可能有多个事务并发执行，而每一个事务都应表现为独立执行。例如数据库管理系统中的锁机制。</a:t>
            </a:r>
          </a:p>
          <a:p>
            <a:pPr lvl="1">
              <a:lnSpc>
                <a:spcPct val="100000"/>
              </a:lnSpc>
            </a:pPr>
            <a:r>
              <a:rPr lang="en-US" altLang="zh-CN" sz="2000" b="1" dirty="0">
                <a:solidFill>
                  <a:srgbClr val="FF0000"/>
                </a:solidFill>
              </a:rPr>
              <a:t>D——Durability</a:t>
            </a:r>
            <a:r>
              <a:rPr lang="zh-CN" altLang="en-US" sz="2000" b="1" dirty="0">
                <a:solidFill>
                  <a:srgbClr val="FF0000"/>
                </a:solidFill>
              </a:rPr>
              <a:t>持久性</a:t>
            </a:r>
            <a:r>
              <a:rPr lang="zh-CN" altLang="en-US" sz="2000" dirty="0">
                <a:solidFill>
                  <a:srgbClr val="FF0000"/>
                </a:solidFill>
              </a:rPr>
              <a:t>：</a:t>
            </a:r>
            <a:r>
              <a:rPr lang="zh-CN" altLang="en-US" sz="2000" dirty="0"/>
              <a:t>一个被完成的事务效果应该是持久的。</a:t>
            </a:r>
            <a:endParaRPr lang="en-US" altLang="zh-CN" sz="2000" dirty="0"/>
          </a:p>
        </p:txBody>
      </p:sp>
      <p:sp>
        <p:nvSpPr>
          <p:cNvPr id="2" name="日期占位符 1"/>
          <p:cNvSpPr>
            <a:spLocks noGrp="1"/>
          </p:cNvSpPr>
          <p:nvPr>
            <p:ph type="dt" sz="half" idx="10"/>
          </p:nvPr>
        </p:nvSpPr>
        <p:spPr/>
        <p:txBody>
          <a:bodyPr/>
          <a:lstStyle/>
          <a:p>
            <a:fld id="{FDAC5C12-4BE1-4FDE-8DA7-526436B3AF09}" type="datetime1">
              <a:rPr lang="zh-CN" altLang="en-US" smtClean="0"/>
              <a:t>2022/4/13</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68</a:t>
            </a:fld>
            <a:endParaRPr lang="zh-CN" altLang="en-US" dirty="0"/>
          </a:p>
        </p:txBody>
      </p:sp>
    </p:spTree>
    <p:extLst>
      <p:ext uri="{BB962C8B-B14F-4D97-AF65-F5344CB8AC3E}">
        <p14:creationId xmlns:p14="http://schemas.microsoft.com/office/powerpoint/2010/main" val="10494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up)">
                                      <p:cBhvr>
                                        <p:cTn id="10" dur="500"/>
                                        <p:tgtEl>
                                          <p:spTgt spid="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up)">
                                      <p:cBhvr>
                                        <p:cTn id="13" dur="500"/>
                                        <p:tgtEl>
                                          <p:spTgt spid="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up)">
                                      <p:cBhvr>
                                        <p:cTn id="16" dur="500"/>
                                        <p:tgtEl>
                                          <p:spTgt spid="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up)">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1 </a:t>
            </a:r>
            <a:r>
              <a:rPr lang="zh-CN" altLang="en-US" dirty="0"/>
              <a:t>可靠性</a:t>
            </a:r>
            <a:r>
              <a:rPr lang="en-US" altLang="zh-CN" dirty="0"/>
              <a:t>——</a:t>
            </a:r>
            <a:r>
              <a:rPr lang="zh-CN" altLang="en-US" dirty="0"/>
              <a:t>安全性、事务性、稳定性</a:t>
            </a:r>
          </a:p>
        </p:txBody>
      </p:sp>
      <p:sp>
        <p:nvSpPr>
          <p:cNvPr id="5" name="文本占位符 4"/>
          <p:cNvSpPr>
            <a:spLocks noGrp="1"/>
          </p:cNvSpPr>
          <p:nvPr>
            <p:ph idx="1"/>
          </p:nvPr>
        </p:nvSpPr>
        <p:spPr/>
        <p:txBody>
          <a:bodyPr>
            <a:normAutofit/>
          </a:bodyPr>
          <a:lstStyle/>
          <a:p>
            <a:pPr marL="342900" indent="-342900">
              <a:lnSpc>
                <a:spcPct val="130000"/>
              </a:lnSpc>
            </a:pPr>
            <a:r>
              <a:rPr lang="zh-CN" altLang="en-US" sz="2400" b="1" dirty="0">
                <a:solidFill>
                  <a:srgbClr val="FF0000"/>
                </a:solidFill>
              </a:rPr>
              <a:t>稳定性</a:t>
            </a:r>
          </a:p>
          <a:p>
            <a:pPr marL="342900" indent="-342900">
              <a:lnSpc>
                <a:spcPct val="130000"/>
              </a:lnSpc>
            </a:pPr>
            <a:r>
              <a:rPr lang="zh-CN" altLang="en-US" sz="2000" dirty="0"/>
              <a:t>稳定性由故障的频率、严重性、可恢复性、可预见性、准确性和平均故障间隔时间等一些指标构成。</a:t>
            </a:r>
          </a:p>
          <a:p>
            <a:pPr marL="342900" indent="-342900">
              <a:lnSpc>
                <a:spcPct val="130000"/>
              </a:lnSpc>
            </a:pPr>
            <a:r>
              <a:rPr lang="zh-CN" altLang="en-US" sz="2000" dirty="0"/>
              <a:t>判断软件是否失效的判断依据有：系统死机、系统无法启动、不能输入输出或显示记录、计算数据有错等。</a:t>
            </a:r>
          </a:p>
          <a:p>
            <a:pPr marL="342900" indent="-342900">
              <a:lnSpc>
                <a:spcPct val="130000"/>
              </a:lnSpc>
            </a:pPr>
            <a:endParaRPr lang="zh-CN" altLang="en-US" sz="2000" dirty="0"/>
          </a:p>
        </p:txBody>
      </p:sp>
      <p:sp>
        <p:nvSpPr>
          <p:cNvPr id="2" name="日期占位符 1"/>
          <p:cNvSpPr>
            <a:spLocks noGrp="1"/>
          </p:cNvSpPr>
          <p:nvPr>
            <p:ph type="dt" sz="half" idx="10"/>
          </p:nvPr>
        </p:nvSpPr>
        <p:spPr/>
        <p:txBody>
          <a:bodyPr/>
          <a:lstStyle/>
          <a:p>
            <a:fld id="{01CABCA0-11E7-406E-85F7-DA0D4E3BB3D9}" type="datetime1">
              <a:rPr lang="zh-CN" altLang="en-US" smtClean="0"/>
              <a:t>2022/4/13</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Tree>
    <p:extLst>
      <p:ext uri="{BB962C8B-B14F-4D97-AF65-F5344CB8AC3E}">
        <p14:creationId xmlns:p14="http://schemas.microsoft.com/office/powerpoint/2010/main" val="370945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64296-668B-42E4-8ABD-711A146C0C4B}"/>
              </a:ext>
            </a:extLst>
          </p:cNvPr>
          <p:cNvSpPr>
            <a:spLocks noGrp="1"/>
          </p:cNvSpPr>
          <p:nvPr>
            <p:ph type="title"/>
          </p:nvPr>
        </p:nvSpPr>
        <p:spPr/>
        <p:txBody>
          <a:bodyPr/>
          <a:lstStyle/>
          <a:p>
            <a:r>
              <a:rPr lang="zh-CN" altLang="en-US" dirty="0"/>
              <a:t>软件开发方法介绍</a:t>
            </a:r>
          </a:p>
        </p:txBody>
      </p:sp>
      <p:sp>
        <p:nvSpPr>
          <p:cNvPr id="3" name="内容占位符 2">
            <a:extLst>
              <a:ext uri="{FF2B5EF4-FFF2-40B4-BE49-F238E27FC236}">
                <a16:creationId xmlns:a16="http://schemas.microsoft.com/office/drawing/2014/main" id="{5D2C8110-331E-4690-8DBE-765AD8A87EDC}"/>
              </a:ext>
            </a:extLst>
          </p:cNvPr>
          <p:cNvSpPr>
            <a:spLocks noGrp="1"/>
          </p:cNvSpPr>
          <p:nvPr>
            <p:ph idx="1"/>
          </p:nvPr>
        </p:nvSpPr>
        <p:spPr/>
        <p:txBody>
          <a:bodyPr>
            <a:normAutofit/>
          </a:bodyPr>
          <a:lstStyle/>
          <a:p>
            <a:pPr>
              <a:lnSpc>
                <a:spcPct val="120000"/>
              </a:lnSpc>
              <a:spcBef>
                <a:spcPts val="1350"/>
              </a:spcBef>
            </a:pPr>
            <a:r>
              <a:rPr lang="zh-CN" altLang="en-US" sz="2400" dirty="0">
                <a:solidFill>
                  <a:srgbClr val="FF0000"/>
                </a:solidFill>
              </a:rPr>
              <a:t>面向过程</a:t>
            </a:r>
            <a:r>
              <a:rPr lang="zh-CN" altLang="en-US" sz="2400" dirty="0">
                <a:solidFill>
                  <a:schemeClr val="accent1">
                    <a:lumMod val="50000"/>
                  </a:schemeClr>
                </a:solidFill>
              </a:rPr>
              <a:t>也称传统开发方法或结构化开发方法，该方法采用结构化技术(结构化分析、结构化设计、结构化编程和结构化测试)来完成软件开发的各项任务，并使用适当的软件工具或软件工程环境来支持结构化技术的运用。 </a:t>
            </a:r>
            <a:endParaRPr lang="en-US" altLang="zh-CN" sz="2400" dirty="0">
              <a:solidFill>
                <a:schemeClr val="accent1">
                  <a:lumMod val="50000"/>
                </a:schemeClr>
              </a:solidFill>
            </a:endParaRPr>
          </a:p>
          <a:p>
            <a:pPr>
              <a:lnSpc>
                <a:spcPct val="120000"/>
              </a:lnSpc>
              <a:spcBef>
                <a:spcPts val="1350"/>
              </a:spcBef>
            </a:pPr>
            <a:r>
              <a:rPr lang="zh-CN" altLang="en-US" sz="2400" dirty="0">
                <a:solidFill>
                  <a:srgbClr val="FF0000"/>
                </a:solidFill>
              </a:rPr>
              <a:t>面向对象</a:t>
            </a:r>
            <a:r>
              <a:rPr lang="zh-CN" altLang="en-US" sz="2400" dirty="0">
                <a:solidFill>
                  <a:schemeClr val="accent1">
                    <a:lumMod val="50000"/>
                  </a:schemeClr>
                </a:solidFill>
              </a:rPr>
              <a:t>的软件开发方法起源于面向对象程序设计，进而发展出了面向对象的建模语言</a:t>
            </a:r>
            <a:r>
              <a:rPr lang="en-US" altLang="zh-CN" sz="2400" dirty="0">
                <a:solidFill>
                  <a:schemeClr val="accent1">
                    <a:lumMod val="50000"/>
                  </a:schemeClr>
                </a:solidFill>
                <a:cs typeface="Times New Roman" panose="02020603050405020304" pitchFamily="18" charset="0"/>
              </a:rPr>
              <a:t>UML</a:t>
            </a:r>
            <a:r>
              <a:rPr lang="en-US" altLang="zh-CN" sz="2400" dirty="0">
                <a:solidFill>
                  <a:schemeClr val="accent1">
                    <a:lumMod val="50000"/>
                  </a:schemeClr>
                </a:solidFill>
              </a:rPr>
              <a:t>、</a:t>
            </a:r>
            <a:r>
              <a:rPr lang="zh-CN" altLang="en-US" sz="2400" dirty="0">
                <a:solidFill>
                  <a:schemeClr val="accent1">
                    <a:lumMod val="50000"/>
                  </a:schemeClr>
                </a:solidFill>
              </a:rPr>
              <a:t>面向对象的开发过程</a:t>
            </a:r>
            <a:r>
              <a:rPr lang="en-US" altLang="zh-CN" sz="2400" dirty="0">
                <a:solidFill>
                  <a:schemeClr val="accent1">
                    <a:lumMod val="50000"/>
                  </a:schemeClr>
                </a:solidFill>
                <a:cs typeface="Times New Roman" panose="02020603050405020304" pitchFamily="18" charset="0"/>
              </a:rPr>
              <a:t>RUP</a:t>
            </a:r>
            <a:r>
              <a:rPr lang="en-US" altLang="zh-CN" sz="2400" dirty="0">
                <a:solidFill>
                  <a:schemeClr val="accent1">
                    <a:lumMod val="50000"/>
                  </a:schemeClr>
                </a:solidFill>
              </a:rPr>
              <a:t>、</a:t>
            </a:r>
            <a:r>
              <a:rPr lang="zh-CN" altLang="en-US" sz="2400" dirty="0">
                <a:solidFill>
                  <a:schemeClr val="accent1">
                    <a:lumMod val="50000"/>
                  </a:schemeClr>
                </a:solidFill>
              </a:rPr>
              <a:t>面向对象的各种开发平台。 </a:t>
            </a:r>
            <a:endParaRPr lang="en-US" altLang="zh-CN" sz="2400" dirty="0">
              <a:solidFill>
                <a:schemeClr val="accent1">
                  <a:lumMod val="50000"/>
                </a:schemeClr>
              </a:solidFill>
            </a:endParaRPr>
          </a:p>
        </p:txBody>
      </p:sp>
      <p:sp>
        <p:nvSpPr>
          <p:cNvPr id="4" name="灯片编号占位符 3">
            <a:extLst>
              <a:ext uri="{FF2B5EF4-FFF2-40B4-BE49-F238E27FC236}">
                <a16:creationId xmlns:a16="http://schemas.microsoft.com/office/drawing/2014/main" id="{C7FAC56F-69C9-4A7C-AD37-B1421824A544}"/>
              </a:ext>
            </a:extLst>
          </p:cNvPr>
          <p:cNvSpPr>
            <a:spLocks noGrp="1"/>
          </p:cNvSpPr>
          <p:nvPr>
            <p:ph type="sldNum" sz="quarter" idx="12"/>
          </p:nvPr>
        </p:nvSpPr>
        <p:spPr/>
        <p:txBody>
          <a:bodyPr/>
          <a:lstStyle/>
          <a:p>
            <a:fld id="{AEC086C4-BB49-4EC5-803C-DF6C099D78ED}" type="slidenum">
              <a:rPr lang="ko-KR" altLang="en-US" smtClean="0"/>
              <a:pPr/>
              <a:t>7</a:t>
            </a:fld>
            <a:endParaRPr lang="en-US" altLang="ko-KR"/>
          </a:p>
        </p:txBody>
      </p:sp>
      <p:sp>
        <p:nvSpPr>
          <p:cNvPr id="5" name="日期占位符 4"/>
          <p:cNvSpPr>
            <a:spLocks noGrp="1"/>
          </p:cNvSpPr>
          <p:nvPr>
            <p:ph type="dt" sz="half" idx="10"/>
          </p:nvPr>
        </p:nvSpPr>
        <p:spPr/>
        <p:txBody>
          <a:bodyPr/>
          <a:lstStyle/>
          <a:p>
            <a:fld id="{7C642FE7-D46C-4013-BD6B-7A0E888F9272}"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20865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举例：网上自助订餐系统非功能性需求（节选）</a:t>
            </a:r>
          </a:p>
        </p:txBody>
      </p:sp>
      <p:pic>
        <p:nvPicPr>
          <p:cNvPr id="4" name="图片 3"/>
          <p:cNvPicPr>
            <a:picLocks noChangeAspect="1"/>
          </p:cNvPicPr>
          <p:nvPr/>
        </p:nvPicPr>
        <p:blipFill>
          <a:blip r:embed="rId2"/>
          <a:stretch>
            <a:fillRect/>
          </a:stretch>
        </p:blipFill>
        <p:spPr>
          <a:xfrm>
            <a:off x="768096" y="1066589"/>
            <a:ext cx="8090154" cy="3342847"/>
          </a:xfrm>
          <a:prstGeom prst="rect">
            <a:avLst/>
          </a:prstGeom>
        </p:spPr>
      </p:pic>
      <p:sp>
        <p:nvSpPr>
          <p:cNvPr id="2" name="日期占位符 1"/>
          <p:cNvSpPr>
            <a:spLocks noGrp="1"/>
          </p:cNvSpPr>
          <p:nvPr>
            <p:ph type="dt" sz="half" idx="10"/>
          </p:nvPr>
        </p:nvSpPr>
        <p:spPr/>
        <p:txBody>
          <a:bodyPr/>
          <a:lstStyle/>
          <a:p>
            <a:fld id="{E96DF269-D1B6-49E1-BFBD-690EDBBB42B0}"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70</a:t>
            </a:fld>
            <a:endParaRPr lang="zh-CN" altLang="en-US"/>
          </a:p>
        </p:txBody>
      </p:sp>
    </p:spTree>
    <p:extLst>
      <p:ext uri="{BB962C8B-B14F-4D97-AF65-F5344CB8AC3E}">
        <p14:creationId xmlns:p14="http://schemas.microsoft.com/office/powerpoint/2010/main" val="386938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94321" y="221790"/>
            <a:ext cx="7551968" cy="2619180"/>
          </a:xfrm>
          <a:prstGeom prst="rect">
            <a:avLst/>
          </a:prstGeom>
        </p:spPr>
      </p:pic>
      <p:pic>
        <p:nvPicPr>
          <p:cNvPr id="5" name="图片 4"/>
          <p:cNvPicPr>
            <a:picLocks noChangeAspect="1"/>
          </p:cNvPicPr>
          <p:nvPr/>
        </p:nvPicPr>
        <p:blipFill>
          <a:blip r:embed="rId3"/>
          <a:stretch>
            <a:fillRect/>
          </a:stretch>
        </p:blipFill>
        <p:spPr>
          <a:xfrm>
            <a:off x="1094321" y="2834582"/>
            <a:ext cx="7653596" cy="1816483"/>
          </a:xfrm>
          <a:prstGeom prst="rect">
            <a:avLst/>
          </a:prstGeom>
        </p:spPr>
      </p:pic>
      <p:sp>
        <p:nvSpPr>
          <p:cNvPr id="6" name="日期占位符 5"/>
          <p:cNvSpPr>
            <a:spLocks noGrp="1"/>
          </p:cNvSpPr>
          <p:nvPr>
            <p:ph type="dt" sz="half" idx="10"/>
          </p:nvPr>
        </p:nvSpPr>
        <p:spPr/>
        <p:txBody>
          <a:bodyPr/>
          <a:lstStyle/>
          <a:p>
            <a:fld id="{9CF0492A-FD33-4E0A-8105-93E62AC3576F}" type="datetime1">
              <a:rPr lang="zh-CN" altLang="en-US" smtClean="0"/>
              <a:t>2022/4/13</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8" name="灯片编号占位符 7"/>
          <p:cNvSpPr>
            <a:spLocks noGrp="1"/>
          </p:cNvSpPr>
          <p:nvPr>
            <p:ph type="sldNum" sz="quarter" idx="12"/>
          </p:nvPr>
        </p:nvSpPr>
        <p:spPr/>
        <p:txBody>
          <a:bodyPr/>
          <a:lstStyle/>
          <a:p>
            <a:fld id="{F528F39D-B5E5-4CA7-906C-979D5A62978D}" type="slidenum">
              <a:rPr lang="zh-CN" altLang="en-US" smtClean="0"/>
              <a:pPr/>
              <a:t>71</a:t>
            </a:fld>
            <a:endParaRPr lang="zh-CN" altLang="en-US"/>
          </a:p>
        </p:txBody>
      </p:sp>
    </p:spTree>
    <p:extLst>
      <p:ext uri="{BB962C8B-B14F-4D97-AF65-F5344CB8AC3E}">
        <p14:creationId xmlns:p14="http://schemas.microsoft.com/office/powerpoint/2010/main" val="305745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2 </a:t>
            </a:r>
            <a:r>
              <a:rPr lang="zh-CN" altLang="en-US" dirty="0"/>
              <a:t>可用性</a:t>
            </a:r>
          </a:p>
        </p:txBody>
      </p:sp>
      <p:sp>
        <p:nvSpPr>
          <p:cNvPr id="4" name="文本占位符 3"/>
          <p:cNvSpPr>
            <a:spLocks noGrp="1"/>
          </p:cNvSpPr>
          <p:nvPr>
            <p:ph idx="1"/>
          </p:nvPr>
        </p:nvSpPr>
        <p:spPr>
          <a:xfrm>
            <a:off x="1094321" y="832568"/>
            <a:ext cx="7763929" cy="3806854"/>
          </a:xfrm>
        </p:spPr>
        <p:txBody>
          <a:bodyPr>
            <a:noAutofit/>
          </a:bodyPr>
          <a:lstStyle/>
          <a:p>
            <a:pPr>
              <a:lnSpc>
                <a:spcPct val="100000"/>
              </a:lnSpc>
              <a:spcBef>
                <a:spcPts val="400"/>
              </a:spcBef>
            </a:pPr>
            <a:r>
              <a:rPr lang="zh-CN" altLang="en-US" sz="2400" b="1" dirty="0">
                <a:solidFill>
                  <a:srgbClr val="FF0000"/>
                </a:solidFill>
              </a:rPr>
              <a:t>容易学习</a:t>
            </a:r>
          </a:p>
          <a:p>
            <a:pPr lvl="1">
              <a:lnSpc>
                <a:spcPct val="100000"/>
              </a:lnSpc>
              <a:spcBef>
                <a:spcPts val="400"/>
              </a:spcBef>
            </a:pPr>
            <a:r>
              <a:rPr lang="zh-CN" altLang="en-US" sz="1800" dirty="0"/>
              <a:t>客户需要多长时间来掌握软件的使用？</a:t>
            </a:r>
          </a:p>
          <a:p>
            <a:pPr>
              <a:lnSpc>
                <a:spcPct val="100000"/>
              </a:lnSpc>
              <a:spcBef>
                <a:spcPts val="400"/>
              </a:spcBef>
            </a:pPr>
            <a:r>
              <a:rPr lang="zh-CN" altLang="en-US" sz="2400" b="1" dirty="0">
                <a:solidFill>
                  <a:srgbClr val="FF0000"/>
                </a:solidFill>
              </a:rPr>
              <a:t>使用效率</a:t>
            </a:r>
          </a:p>
          <a:p>
            <a:pPr lvl="1">
              <a:lnSpc>
                <a:spcPct val="100000"/>
              </a:lnSpc>
              <a:spcBef>
                <a:spcPts val="400"/>
              </a:spcBef>
            </a:pPr>
            <a:r>
              <a:rPr lang="zh-CN" altLang="en-US" sz="1800" dirty="0"/>
              <a:t>客户需要多长时间、执行多少次操作来完成一个关键任务？</a:t>
            </a:r>
          </a:p>
          <a:p>
            <a:pPr>
              <a:lnSpc>
                <a:spcPct val="100000"/>
              </a:lnSpc>
              <a:spcBef>
                <a:spcPts val="400"/>
              </a:spcBef>
            </a:pPr>
            <a:r>
              <a:rPr lang="zh-CN" altLang="en-US" sz="2400" b="1" dirty="0">
                <a:solidFill>
                  <a:srgbClr val="FF0000"/>
                </a:solidFill>
              </a:rPr>
              <a:t>记忆性</a:t>
            </a:r>
          </a:p>
          <a:p>
            <a:pPr lvl="1">
              <a:lnSpc>
                <a:spcPct val="100000"/>
              </a:lnSpc>
              <a:spcBef>
                <a:spcPts val="400"/>
              </a:spcBef>
            </a:pPr>
            <a:r>
              <a:rPr lang="zh-CN" altLang="en-US" sz="1800" dirty="0"/>
              <a:t>当客户离开再次回来时，他的工作是否能够被记忆下来以便继续执行？</a:t>
            </a:r>
          </a:p>
          <a:p>
            <a:pPr>
              <a:lnSpc>
                <a:spcPct val="100000"/>
              </a:lnSpc>
              <a:spcBef>
                <a:spcPts val="400"/>
              </a:spcBef>
            </a:pPr>
            <a:r>
              <a:rPr lang="zh-CN" altLang="en-US" sz="2400" b="1" dirty="0">
                <a:solidFill>
                  <a:srgbClr val="FF0000"/>
                </a:solidFill>
              </a:rPr>
              <a:t>错误恢复</a:t>
            </a:r>
          </a:p>
          <a:p>
            <a:pPr lvl="1">
              <a:lnSpc>
                <a:spcPct val="100000"/>
              </a:lnSpc>
              <a:spcBef>
                <a:spcPts val="400"/>
              </a:spcBef>
            </a:pPr>
            <a:r>
              <a:rPr lang="zh-CN" altLang="en-US" sz="1800" dirty="0"/>
              <a:t>当系统出现故障时，客户是否能从故障中恢复他已经完成的工作？</a:t>
            </a:r>
          </a:p>
          <a:p>
            <a:pPr>
              <a:lnSpc>
                <a:spcPct val="100000"/>
              </a:lnSpc>
              <a:spcBef>
                <a:spcPts val="400"/>
              </a:spcBef>
            </a:pPr>
            <a:r>
              <a:rPr lang="zh-CN" altLang="en-US" sz="2400" b="1" dirty="0">
                <a:solidFill>
                  <a:srgbClr val="FF0000"/>
                </a:solidFill>
              </a:rPr>
              <a:t>主观满意度</a:t>
            </a:r>
          </a:p>
          <a:p>
            <a:pPr lvl="1">
              <a:lnSpc>
                <a:spcPct val="100000"/>
              </a:lnSpc>
              <a:spcBef>
                <a:spcPts val="400"/>
              </a:spcBef>
            </a:pPr>
            <a:r>
              <a:rPr lang="zh-CN" altLang="en-US" sz="1800" dirty="0"/>
              <a:t>客户在使用软件过程中是否感到愉悦？</a:t>
            </a:r>
          </a:p>
          <a:p>
            <a:pPr>
              <a:lnSpc>
                <a:spcPct val="100000"/>
              </a:lnSpc>
              <a:spcBef>
                <a:spcPts val="400"/>
              </a:spcBef>
            </a:pPr>
            <a:endParaRPr lang="zh-CN" altLang="en-US" sz="2000" dirty="0"/>
          </a:p>
        </p:txBody>
      </p:sp>
      <p:sp>
        <p:nvSpPr>
          <p:cNvPr id="2" name="日期占位符 1"/>
          <p:cNvSpPr>
            <a:spLocks noGrp="1"/>
          </p:cNvSpPr>
          <p:nvPr>
            <p:ph type="dt" sz="half" idx="10"/>
          </p:nvPr>
        </p:nvSpPr>
        <p:spPr/>
        <p:txBody>
          <a:bodyPr/>
          <a:lstStyle/>
          <a:p>
            <a:fld id="{96F73D90-F00F-4A9C-87E3-750E49A0EE8B}"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spTree>
    <p:extLst>
      <p:ext uri="{BB962C8B-B14F-4D97-AF65-F5344CB8AC3E}">
        <p14:creationId xmlns:p14="http://schemas.microsoft.com/office/powerpoint/2010/main" val="36693919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3 </a:t>
            </a:r>
            <a:r>
              <a:rPr lang="zh-CN" altLang="en-US" dirty="0"/>
              <a:t>有效性</a:t>
            </a:r>
            <a:r>
              <a:rPr lang="en-US" altLang="zh-CN" dirty="0"/>
              <a:t>——</a:t>
            </a:r>
            <a:r>
              <a:rPr lang="zh-CN" altLang="en-US" dirty="0"/>
              <a:t>性能、可伸缩性、可扩展性</a:t>
            </a:r>
          </a:p>
        </p:txBody>
      </p:sp>
      <p:sp>
        <p:nvSpPr>
          <p:cNvPr id="5" name="文本占位符 4"/>
          <p:cNvSpPr>
            <a:spLocks noGrp="1"/>
          </p:cNvSpPr>
          <p:nvPr>
            <p:ph idx="1"/>
          </p:nvPr>
        </p:nvSpPr>
        <p:spPr>
          <a:xfrm>
            <a:off x="768097" y="1053295"/>
            <a:ext cx="7832833" cy="3678725"/>
          </a:xfrm>
        </p:spPr>
        <p:txBody>
          <a:bodyPr>
            <a:normAutofit/>
          </a:bodyPr>
          <a:lstStyle/>
          <a:p>
            <a:pPr>
              <a:lnSpc>
                <a:spcPct val="120000"/>
              </a:lnSpc>
            </a:pPr>
            <a:r>
              <a:rPr lang="zh-CN" altLang="en-US" sz="2400" b="1" dirty="0">
                <a:solidFill>
                  <a:srgbClr val="FF0000"/>
                </a:solidFill>
              </a:rPr>
              <a:t>性能：</a:t>
            </a:r>
            <a:r>
              <a:rPr lang="zh-CN" altLang="en-US" sz="2400" dirty="0"/>
              <a:t>包括速度、并发性、吞吐量、响应时间、资源占用率等一些指标。</a:t>
            </a:r>
          </a:p>
          <a:p>
            <a:pPr>
              <a:lnSpc>
                <a:spcPct val="120000"/>
              </a:lnSpc>
            </a:pPr>
            <a:r>
              <a:rPr lang="zh-CN" altLang="en-US" sz="2400" b="1" dirty="0">
                <a:solidFill>
                  <a:srgbClr val="FF0000"/>
                </a:solidFill>
              </a:rPr>
              <a:t>可伸缩性：</a:t>
            </a:r>
            <a:r>
              <a:rPr lang="zh-CN" altLang="en-US" sz="2400" dirty="0"/>
              <a:t>指的是当向系统增加资源时的性能改善，例如提高</a:t>
            </a:r>
            <a:r>
              <a:rPr lang="en-US" altLang="zh-CN" sz="2400" dirty="0"/>
              <a:t>CPU</a:t>
            </a:r>
            <a:r>
              <a:rPr lang="zh-CN" altLang="en-US" sz="2400" dirty="0"/>
              <a:t>的主频率，内存容量等。</a:t>
            </a:r>
          </a:p>
          <a:p>
            <a:pPr>
              <a:lnSpc>
                <a:spcPct val="120000"/>
              </a:lnSpc>
            </a:pPr>
            <a:r>
              <a:rPr lang="zh-CN" altLang="en-US" sz="2400" b="1" dirty="0">
                <a:solidFill>
                  <a:srgbClr val="FF0000"/>
                </a:solidFill>
              </a:rPr>
              <a:t>可扩展性：</a:t>
            </a:r>
            <a:r>
              <a:rPr lang="zh-CN" altLang="en-US" sz="2400" dirty="0"/>
              <a:t>指的是系统的扩展性，包括资源扩展性，应用可扩展性和技术升级可扩展性。</a:t>
            </a:r>
          </a:p>
          <a:p>
            <a:pPr>
              <a:lnSpc>
                <a:spcPct val="120000"/>
              </a:lnSpc>
            </a:pPr>
            <a:endParaRPr lang="zh-CN" altLang="en-US" sz="2400" dirty="0"/>
          </a:p>
        </p:txBody>
      </p:sp>
      <p:sp>
        <p:nvSpPr>
          <p:cNvPr id="2" name="日期占位符 1"/>
          <p:cNvSpPr>
            <a:spLocks noGrp="1"/>
          </p:cNvSpPr>
          <p:nvPr>
            <p:ph type="dt" sz="half" idx="10"/>
          </p:nvPr>
        </p:nvSpPr>
        <p:spPr/>
        <p:txBody>
          <a:bodyPr/>
          <a:lstStyle/>
          <a:p>
            <a:fld id="{E85735B5-51C3-4FE0-B316-CDC2E23FE134}" type="datetime1">
              <a:rPr lang="zh-CN" altLang="en-US" smtClean="0"/>
              <a:t>2022/4/13</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Tree>
    <p:extLst>
      <p:ext uri="{BB962C8B-B14F-4D97-AF65-F5344CB8AC3E}">
        <p14:creationId xmlns:p14="http://schemas.microsoft.com/office/powerpoint/2010/main" val="40137204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 </a:t>
            </a:r>
            <a:r>
              <a:rPr lang="zh-CN" altLang="en-US" dirty="0"/>
              <a:t>可移植性</a:t>
            </a:r>
          </a:p>
        </p:txBody>
      </p:sp>
      <p:sp>
        <p:nvSpPr>
          <p:cNvPr id="4" name="文本占位符 3"/>
          <p:cNvSpPr>
            <a:spLocks noGrp="1"/>
          </p:cNvSpPr>
          <p:nvPr>
            <p:ph idx="1"/>
          </p:nvPr>
        </p:nvSpPr>
        <p:spPr/>
        <p:txBody>
          <a:bodyPr>
            <a:normAutofit/>
          </a:bodyPr>
          <a:lstStyle/>
          <a:p>
            <a:pPr>
              <a:lnSpc>
                <a:spcPct val="120000"/>
              </a:lnSpc>
            </a:pPr>
            <a:r>
              <a:rPr lang="zh-CN" altLang="en-US" sz="2400" dirty="0"/>
              <a:t>通常可移植性都是软件针对平台而言的。软件应该能够适应更多种平台。</a:t>
            </a:r>
          </a:p>
          <a:p>
            <a:pPr>
              <a:lnSpc>
                <a:spcPct val="120000"/>
              </a:lnSpc>
            </a:pPr>
            <a:r>
              <a:rPr lang="zh-CN" altLang="en-US" sz="2400" dirty="0"/>
              <a:t>在软件开发过程中，应当使用成熟的，公开支持的标准，尤其是大厂商所支持的标准，来确保系统不丧失软件环境的可移植性。</a:t>
            </a:r>
          </a:p>
          <a:p>
            <a:pPr>
              <a:lnSpc>
                <a:spcPct val="120000"/>
              </a:lnSpc>
            </a:pPr>
            <a:endParaRPr lang="zh-CN" altLang="en-US" sz="3600" dirty="0"/>
          </a:p>
        </p:txBody>
      </p:sp>
      <p:sp>
        <p:nvSpPr>
          <p:cNvPr id="2" name="日期占位符 1"/>
          <p:cNvSpPr>
            <a:spLocks noGrp="1"/>
          </p:cNvSpPr>
          <p:nvPr>
            <p:ph type="dt" sz="half" idx="10"/>
          </p:nvPr>
        </p:nvSpPr>
        <p:spPr/>
        <p:txBody>
          <a:bodyPr/>
          <a:lstStyle/>
          <a:p>
            <a:fld id="{64A35A76-4398-4A54-9A57-D8221F1CB45B}" type="datetime1">
              <a:rPr lang="zh-CN" altLang="en-US" smtClean="0"/>
              <a:t>2022/4/13</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74</a:t>
            </a:fld>
            <a:endParaRPr lang="zh-CN" altLang="en-US" dirty="0"/>
          </a:p>
        </p:txBody>
      </p:sp>
      <p:pic>
        <p:nvPicPr>
          <p:cNvPr id="7" name="图片 6"/>
          <p:cNvPicPr>
            <a:picLocks noChangeAspect="1"/>
          </p:cNvPicPr>
          <p:nvPr/>
        </p:nvPicPr>
        <p:blipFill>
          <a:blip r:embed="rId2"/>
          <a:stretch>
            <a:fillRect/>
          </a:stretch>
        </p:blipFill>
        <p:spPr>
          <a:xfrm>
            <a:off x="433798" y="3213794"/>
            <a:ext cx="8501430" cy="1407740"/>
          </a:xfrm>
          <a:prstGeom prst="rect">
            <a:avLst/>
          </a:prstGeom>
        </p:spPr>
      </p:pic>
    </p:spTree>
    <p:extLst>
      <p:ext uri="{BB962C8B-B14F-4D97-AF65-F5344CB8AC3E}">
        <p14:creationId xmlns:p14="http://schemas.microsoft.com/office/powerpoint/2010/main" val="31318970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a:xfrm>
            <a:off x="1094321" y="1099595"/>
            <a:ext cx="7506609" cy="3632426"/>
          </a:xfrm>
        </p:spPr>
        <p:txBody>
          <a:bodyPr/>
          <a:lstStyle/>
          <a:p>
            <a:r>
              <a:rPr lang="zh-CN" altLang="en-US" dirty="0"/>
              <a:t>可靠性</a:t>
            </a:r>
          </a:p>
          <a:p>
            <a:r>
              <a:rPr lang="zh-CN" altLang="en-US" dirty="0"/>
              <a:t>可用性</a:t>
            </a:r>
          </a:p>
          <a:p>
            <a:r>
              <a:rPr lang="zh-CN" altLang="en-US" dirty="0"/>
              <a:t>有效性</a:t>
            </a:r>
          </a:p>
          <a:p>
            <a:r>
              <a:rPr lang="zh-CN" altLang="en-US" dirty="0"/>
              <a:t>可移植性</a:t>
            </a:r>
          </a:p>
          <a:p>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sp>
        <p:nvSpPr>
          <p:cNvPr id="186370" name="Rectangle 2"/>
          <p:cNvSpPr>
            <a:spLocks noGrp="1" noChangeArrowheads="1"/>
          </p:cNvSpPr>
          <p:nvPr>
            <p:ph type="title"/>
          </p:nvPr>
        </p:nvSpPr>
        <p:spPr/>
        <p:txBody>
          <a:bodyPr/>
          <a:lstStyle/>
          <a:p>
            <a:r>
              <a:rPr lang="zh-CN" altLang="en-US" dirty="0"/>
              <a:t>总结一下</a:t>
            </a:r>
          </a:p>
        </p:txBody>
      </p:sp>
      <p:sp>
        <p:nvSpPr>
          <p:cNvPr id="186372" name="AutoShape 4"/>
          <p:cNvSpPr>
            <a:spLocks/>
          </p:cNvSpPr>
          <p:nvPr/>
        </p:nvSpPr>
        <p:spPr bwMode="auto">
          <a:xfrm>
            <a:off x="5216216" y="1268670"/>
            <a:ext cx="3244878" cy="588850"/>
          </a:xfrm>
          <a:prstGeom prst="borderCallout1">
            <a:avLst>
              <a:gd name="adj1" fmla="val 37570"/>
              <a:gd name="adj2" fmla="val -3744"/>
              <a:gd name="adj3" fmla="val 11837"/>
              <a:gd name="adj4" fmla="val -88096"/>
            </a:avLst>
          </a:prstGeom>
          <a:solidFill>
            <a:schemeClr val="bg1"/>
          </a:solidFill>
          <a:ln w="28575" algn="ctr">
            <a:solidFill>
              <a:schemeClr val="bg2"/>
            </a:solidFill>
            <a:miter lim="800000"/>
            <a:headEnd/>
            <a:tailEnd/>
          </a:ln>
          <a:effectLst/>
        </p:spPr>
        <p:txBody>
          <a:bodyPr lIns="80963" tIns="40481" rIns="80963" bIns="40481" anchor="ctr"/>
          <a:lstStyle/>
          <a:p>
            <a:r>
              <a:rPr lang="zh-CN" altLang="en-US" sz="2000">
                <a:solidFill>
                  <a:srgbClr val="003366"/>
                </a:solidFill>
                <a:latin typeface="+mj-ea"/>
                <a:ea typeface="+mj-ea"/>
              </a:rPr>
              <a:t>安全性、事务性、稳定性</a:t>
            </a:r>
          </a:p>
        </p:txBody>
      </p:sp>
      <p:sp>
        <p:nvSpPr>
          <p:cNvPr id="186373" name="AutoShape 5"/>
          <p:cNvSpPr>
            <a:spLocks/>
          </p:cNvSpPr>
          <p:nvPr/>
        </p:nvSpPr>
        <p:spPr bwMode="auto">
          <a:xfrm>
            <a:off x="5216216" y="2070692"/>
            <a:ext cx="3244878" cy="830459"/>
          </a:xfrm>
          <a:prstGeom prst="borderCallout1">
            <a:avLst>
              <a:gd name="adj1" fmla="val 39040"/>
              <a:gd name="adj2" fmla="val -2154"/>
              <a:gd name="adj3" fmla="val -21393"/>
              <a:gd name="adj4" fmla="val -88762"/>
            </a:avLst>
          </a:prstGeom>
          <a:solidFill>
            <a:schemeClr val="bg1"/>
          </a:solidFill>
          <a:ln w="28575" algn="ctr">
            <a:solidFill>
              <a:schemeClr val="bg2"/>
            </a:solidFill>
            <a:miter lim="800000"/>
            <a:headEnd/>
            <a:tailEnd/>
          </a:ln>
          <a:effectLst/>
        </p:spPr>
        <p:txBody>
          <a:bodyPr lIns="80963" tIns="40481" rIns="80963" bIns="40481" anchor="ctr"/>
          <a:lstStyle/>
          <a:p>
            <a:r>
              <a:rPr lang="zh-CN" altLang="en-US" sz="2000" dirty="0">
                <a:solidFill>
                  <a:srgbClr val="003366"/>
                </a:solidFill>
                <a:latin typeface="+mj-ea"/>
                <a:ea typeface="+mj-ea"/>
              </a:rPr>
              <a:t>容易学习，使用效率，记忆性，错误恢复，主观满意度</a:t>
            </a:r>
          </a:p>
        </p:txBody>
      </p:sp>
      <p:sp>
        <p:nvSpPr>
          <p:cNvPr id="186374" name="AutoShape 6"/>
          <p:cNvSpPr>
            <a:spLocks/>
          </p:cNvSpPr>
          <p:nvPr/>
        </p:nvSpPr>
        <p:spPr bwMode="auto">
          <a:xfrm>
            <a:off x="5216217" y="3110720"/>
            <a:ext cx="3244878" cy="662626"/>
          </a:xfrm>
          <a:prstGeom prst="borderCallout1">
            <a:avLst>
              <a:gd name="adj1" fmla="val 20288"/>
              <a:gd name="adj2" fmla="val -167"/>
              <a:gd name="adj3" fmla="val -72180"/>
              <a:gd name="adj4" fmla="val -86826"/>
            </a:avLst>
          </a:prstGeom>
          <a:solidFill>
            <a:schemeClr val="bg1"/>
          </a:solidFill>
          <a:ln w="28575" algn="ctr">
            <a:solidFill>
              <a:schemeClr val="bg2"/>
            </a:solidFill>
            <a:miter lim="800000"/>
            <a:headEnd/>
            <a:tailEnd/>
          </a:ln>
          <a:effectLst/>
        </p:spPr>
        <p:txBody>
          <a:bodyPr lIns="80963" tIns="40481" rIns="80963" bIns="40481" anchor="ctr"/>
          <a:lstStyle/>
          <a:p>
            <a:r>
              <a:rPr lang="zh-CN" altLang="en-US" sz="2000">
                <a:solidFill>
                  <a:srgbClr val="003366"/>
                </a:solidFill>
                <a:latin typeface="+mj-ea"/>
                <a:ea typeface="+mj-ea"/>
              </a:rPr>
              <a:t>性能、可伸缩性、可扩展性</a:t>
            </a:r>
          </a:p>
        </p:txBody>
      </p:sp>
      <p:sp>
        <p:nvSpPr>
          <p:cNvPr id="2" name="日期占位符 1"/>
          <p:cNvSpPr>
            <a:spLocks noGrp="1"/>
          </p:cNvSpPr>
          <p:nvPr>
            <p:ph type="dt" sz="half" idx="10"/>
          </p:nvPr>
        </p:nvSpPr>
        <p:spPr/>
        <p:txBody>
          <a:bodyPr/>
          <a:lstStyle/>
          <a:p>
            <a:fld id="{DBD03205-CB81-48E0-B123-A6270333E290}"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62423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childTnLst>
                                  <p:subTnLst>
                                    <p:set>
                                      <p:cBhvr override="childStyle">
                                        <p:cTn dur="1" fill="hold" display="0" masterRel="nextClick" afterEffect="1"/>
                                        <p:tgtEl>
                                          <p:spTgt spid="18637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3"/>
                                        </p:tgtEl>
                                        <p:attrNameLst>
                                          <p:attrName>style.visibility</p:attrName>
                                        </p:attrNameLst>
                                      </p:cBhvr>
                                      <p:to>
                                        <p:strVal val="visible"/>
                                      </p:to>
                                    </p:set>
                                  </p:childTnLst>
                                  <p:subTnLst>
                                    <p:set>
                                      <p:cBhvr override="childStyle">
                                        <p:cTn dur="1" fill="hold" display="0" masterRel="nextClick" afterEffect="1"/>
                                        <p:tgtEl>
                                          <p:spTgt spid="18637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4"/>
                                        </p:tgtEl>
                                        <p:attrNameLst>
                                          <p:attrName>style.visibility</p:attrName>
                                        </p:attrNameLst>
                                      </p:cBhvr>
                                      <p:to>
                                        <p:strVal val="visible"/>
                                      </p:to>
                                    </p:set>
                                  </p:childTnLst>
                                  <p:subTnLst>
                                    <p:set>
                                      <p:cBhvr override="childStyle">
                                        <p:cTn dur="1" fill="hold" display="0" masterRel="nextClick" afterEffect="1"/>
                                        <p:tgtEl>
                                          <p:spTgt spid="1863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p:bldP spid="186373" grpId="0" animBg="1"/>
      <p:bldP spid="18637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sp>
        <p:nvSpPr>
          <p:cNvPr id="187394" name="Rectangle 2"/>
          <p:cNvSpPr>
            <a:spLocks noGrp="1" noChangeArrowheads="1"/>
          </p:cNvSpPr>
          <p:nvPr>
            <p:ph type="title"/>
          </p:nvPr>
        </p:nvSpPr>
        <p:spPr/>
        <p:txBody>
          <a:bodyPr/>
          <a:lstStyle/>
          <a:p>
            <a:r>
              <a:rPr lang="zh-CN" altLang="en-US" dirty="0"/>
              <a:t>获取非功能需求</a:t>
            </a:r>
          </a:p>
        </p:txBody>
      </p:sp>
      <p:sp>
        <p:nvSpPr>
          <p:cNvPr id="187395" name="Rectangle 3"/>
          <p:cNvSpPr>
            <a:spLocks noGrp="1" noChangeArrowheads="1"/>
          </p:cNvSpPr>
          <p:nvPr>
            <p:ph type="body" sz="half" idx="4294967295"/>
          </p:nvPr>
        </p:nvSpPr>
        <p:spPr>
          <a:xfrm>
            <a:off x="501878" y="1666754"/>
            <a:ext cx="3479813" cy="1898250"/>
          </a:xfrm>
          <a:prstGeom prst="rect">
            <a:avLst/>
          </a:prstGeom>
        </p:spPr>
        <p:txBody>
          <a:bodyPr>
            <a:normAutofit/>
          </a:bodyPr>
          <a:lstStyle/>
          <a:p>
            <a:pPr marL="0" indent="0">
              <a:lnSpc>
                <a:spcPct val="130000"/>
              </a:lnSpc>
              <a:buNone/>
            </a:pPr>
            <a:r>
              <a:rPr lang="zh-CN" altLang="en-US" sz="2400" dirty="0"/>
              <a:t>可以用一个调查表的形式来获取非功能需求。</a:t>
            </a:r>
            <a:endParaRPr lang="en-US" altLang="zh-CN" sz="2400" dirty="0"/>
          </a:p>
          <a:p>
            <a:pPr marL="0" indent="0">
              <a:lnSpc>
                <a:spcPct val="130000"/>
              </a:lnSpc>
              <a:buNone/>
            </a:pPr>
            <a:r>
              <a:rPr lang="zh-CN" altLang="en-US" sz="2400" dirty="0"/>
              <a:t>调查表内容如下：</a:t>
            </a:r>
          </a:p>
        </p:txBody>
      </p:sp>
      <p:sp>
        <p:nvSpPr>
          <p:cNvPr id="2" name="日期占位符 1"/>
          <p:cNvSpPr>
            <a:spLocks noGrp="1"/>
          </p:cNvSpPr>
          <p:nvPr>
            <p:ph type="dt" sz="half" idx="10"/>
          </p:nvPr>
        </p:nvSpPr>
        <p:spPr/>
        <p:txBody>
          <a:bodyPr/>
          <a:lstStyle/>
          <a:p>
            <a:fld id="{F12E686E-5CA2-4B37-84B6-1B16D0FEB59B}"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graphicFrame>
        <p:nvGraphicFramePr>
          <p:cNvPr id="187396" name="Group 4"/>
          <p:cNvGraphicFramePr>
            <a:graphicFrameLocks noGrp="1"/>
          </p:cNvGraphicFramePr>
          <p:nvPr>
            <p:ph idx="1"/>
          </p:nvPr>
        </p:nvGraphicFramePr>
        <p:xfrm>
          <a:off x="4247910" y="-34725"/>
          <a:ext cx="4610342" cy="5329230"/>
        </p:xfrm>
        <a:graphic>
          <a:graphicData uri="http://schemas.openxmlformats.org/drawingml/2006/table">
            <a:tbl>
              <a:tblPr>
                <a:tableStyleId>{BC89EF96-8CEA-46FF-86C4-4CE0E7609802}</a:tableStyleId>
              </a:tblPr>
              <a:tblGrid>
                <a:gridCol w="682543">
                  <a:extLst>
                    <a:ext uri="{9D8B030D-6E8A-4147-A177-3AD203B41FA5}">
                      <a16:colId xmlns:a16="http://schemas.microsoft.com/office/drawing/2014/main" val="20000"/>
                    </a:ext>
                  </a:extLst>
                </a:gridCol>
                <a:gridCol w="3495059">
                  <a:extLst>
                    <a:ext uri="{9D8B030D-6E8A-4147-A177-3AD203B41FA5}">
                      <a16:colId xmlns:a16="http://schemas.microsoft.com/office/drawing/2014/main" val="20001"/>
                    </a:ext>
                  </a:extLst>
                </a:gridCol>
                <a:gridCol w="432740">
                  <a:extLst>
                    <a:ext uri="{9D8B030D-6E8A-4147-A177-3AD203B41FA5}">
                      <a16:colId xmlns:a16="http://schemas.microsoft.com/office/drawing/2014/main" val="20002"/>
                    </a:ext>
                  </a:extLst>
                </a:gridCol>
              </a:tblGrid>
              <a:tr h="330264">
                <a:tc gridSpan="3">
                  <a:txBody>
                    <a:bodyPr/>
                    <a:lstStyle/>
                    <a:p>
                      <a:pPr marL="339725" marR="0" lvl="0" indent="-339725" algn="ctr"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非功能需求调查表</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0264">
                <a:tc gridSpan="3">
                  <a:txBody>
                    <a:bodyPr/>
                    <a:lstStyle/>
                    <a:p>
                      <a:pPr marL="339725" marR="0" lvl="0" indent="-339725" algn="ctr"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可靠性</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30264">
                <a:tc rowSpan="4">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安全性</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vert="eaVert"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系统数据的敏感程度如何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2"/>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系统运行于何种环境</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3"/>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客户组织中的信息保密程度</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4"/>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使用人员情况</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5"/>
                  </a:ext>
                </a:extLst>
              </a:tr>
              <a:tr h="330264">
                <a:tc rowSpan="5">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事务性</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vert="eaVert"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系统业务交叉程度如何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6"/>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数据精确度要求如何</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7"/>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业务是在线的还是离线的</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8"/>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系统集成情况如何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09"/>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是分布式系统还是集中式系统</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10"/>
                  </a:ext>
                </a:extLst>
              </a:tr>
              <a:tr h="330264">
                <a:tc rowSpan="4">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稳定性</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vert="eaVert"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系统的服务能力要求如何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11"/>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用户的操作频率如何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12"/>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业务的及时性要求如何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13"/>
                  </a:ext>
                </a:extLst>
              </a:tr>
              <a:tr h="330264">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solidFill>
                            <a:schemeClr val="tx1"/>
                          </a:solidFill>
                          <a:effectLst/>
                          <a:latin typeface="+mj-ea"/>
                          <a:ea typeface="+mj-ea"/>
                        </a:rPr>
                        <a:t>数据的重要程度如何</a:t>
                      </a:r>
                      <a:endParaRPr kumimoji="0" lang="zh-CN" altLang="en-US" sz="1800" b="0" i="0" u="none" strike="noStrike" cap="none" normalizeH="0" baseline="0">
                        <a:ln>
                          <a:noFill/>
                        </a:ln>
                        <a:solidFill>
                          <a:schemeClr val="tx1"/>
                        </a:solidFill>
                        <a:effectLst/>
                        <a:latin typeface="+mj-ea"/>
                        <a:ea typeface="+mj-ea"/>
                      </a:endParaRPr>
                    </a:p>
                  </a:txBody>
                  <a:tcPr marL="174952" marR="17495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solidFill>
                            <a:schemeClr val="tx1"/>
                          </a:solidFill>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174952" marR="174952" marT="40481" marB="40481" anchor="ctr" horzOverflow="overflow">
                    <a:solidFill>
                      <a:schemeClr val="bg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95909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
        <p:nvSpPr>
          <p:cNvPr id="188418" name="Rectangle 2"/>
          <p:cNvSpPr>
            <a:spLocks noGrp="1" noChangeArrowheads="1"/>
          </p:cNvSpPr>
          <p:nvPr>
            <p:ph type="title"/>
          </p:nvPr>
        </p:nvSpPr>
        <p:spPr/>
        <p:txBody>
          <a:bodyPr/>
          <a:lstStyle/>
          <a:p>
            <a:r>
              <a:rPr lang="zh-CN" altLang="en-US" dirty="0"/>
              <a:t>获取非功能需求</a:t>
            </a:r>
          </a:p>
        </p:txBody>
      </p:sp>
      <p:sp>
        <p:nvSpPr>
          <p:cNvPr id="2" name="日期占位符 1"/>
          <p:cNvSpPr>
            <a:spLocks noGrp="1"/>
          </p:cNvSpPr>
          <p:nvPr>
            <p:ph type="dt" sz="half" idx="10"/>
          </p:nvPr>
        </p:nvSpPr>
        <p:spPr/>
        <p:txBody>
          <a:bodyPr/>
          <a:lstStyle/>
          <a:p>
            <a:fld id="{0E5809F3-6859-4FCF-9CAC-2CE2011674FD}"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graphicFrame>
        <p:nvGraphicFramePr>
          <p:cNvPr id="188419" name="Group 3"/>
          <p:cNvGraphicFramePr>
            <a:graphicFrameLocks noGrp="1"/>
          </p:cNvGraphicFramePr>
          <p:nvPr>
            <p:ph idx="1"/>
          </p:nvPr>
        </p:nvGraphicFramePr>
        <p:xfrm>
          <a:off x="1393302" y="717314"/>
          <a:ext cx="6905746" cy="3908102"/>
        </p:xfrm>
        <a:graphic>
          <a:graphicData uri="http://schemas.openxmlformats.org/drawingml/2006/table">
            <a:tbl>
              <a:tblPr>
                <a:tableStyleId>{BC89EF96-8CEA-46FF-86C4-4CE0E7609802}</a:tableStyleId>
              </a:tblPr>
              <a:tblGrid>
                <a:gridCol w="1396196">
                  <a:extLst>
                    <a:ext uri="{9D8B030D-6E8A-4147-A177-3AD203B41FA5}">
                      <a16:colId xmlns:a16="http://schemas.microsoft.com/office/drawing/2014/main" val="20000"/>
                    </a:ext>
                  </a:extLst>
                </a:gridCol>
                <a:gridCol w="4667165">
                  <a:extLst>
                    <a:ext uri="{9D8B030D-6E8A-4147-A177-3AD203B41FA5}">
                      <a16:colId xmlns:a16="http://schemas.microsoft.com/office/drawing/2014/main" val="20001"/>
                    </a:ext>
                  </a:extLst>
                </a:gridCol>
                <a:gridCol w="842385">
                  <a:extLst>
                    <a:ext uri="{9D8B030D-6E8A-4147-A177-3AD203B41FA5}">
                      <a16:colId xmlns:a16="http://schemas.microsoft.com/office/drawing/2014/main" val="20002"/>
                    </a:ext>
                  </a:extLst>
                </a:gridCol>
              </a:tblGrid>
              <a:tr h="340198">
                <a:tc gridSpan="3">
                  <a:txBody>
                    <a:bodyPr/>
                    <a:lstStyle/>
                    <a:p>
                      <a:pPr marL="339725" marR="0" lvl="0" indent="-339725" algn="ctr"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非功能需求调查表</a:t>
                      </a:r>
                      <a:endParaRPr kumimoji="0" lang="zh-CN" altLang="en-US" sz="1800" b="0" i="0" u="none" strike="noStrike" cap="none" normalizeH="0" baseline="0" dirty="0">
                        <a:ln>
                          <a:noFill/>
                        </a:ln>
                        <a:solidFill>
                          <a:schemeClr val="tx1"/>
                        </a:solidFill>
                        <a:effectLst/>
                        <a:latin typeface="+mj-ea"/>
                        <a:ea typeface="+mj-ea"/>
                      </a:endParaRPr>
                    </a:p>
                  </a:txBody>
                  <a:tcPr marL="83392" marR="83392" marT="40481" marB="40481" anchor="b"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0198">
                <a:tc gridSpan="3">
                  <a:txBody>
                    <a:bodyPr/>
                    <a:lstStyle/>
                    <a:p>
                      <a:pPr marL="339725" marR="0" lvl="0" indent="-339725" algn="ctr"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可用性</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40198">
                <a:tc rowSpan="4">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界面</a:t>
                      </a:r>
                      <a:endParaRPr kumimoji="0" lang="zh-CN" altLang="en-US" sz="1800" b="0" i="0" u="none" strike="noStrike" cap="none" normalizeH="0" baseline="0" dirty="0">
                        <a:ln>
                          <a:noFill/>
                        </a:ln>
                        <a:solidFill>
                          <a:schemeClr val="tx1"/>
                        </a:solidFill>
                        <a:effectLst/>
                        <a:latin typeface="+mj-ea"/>
                        <a:ea typeface="+mj-ea"/>
                      </a:endParaRPr>
                    </a:p>
                  </a:txBody>
                  <a:tcPr marL="83392" marR="8339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客户的行业性质如何</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2"/>
                  </a:ext>
                </a:extLst>
              </a:tr>
              <a:tr h="340198">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客户的企业文化如何</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3"/>
                  </a:ext>
                </a:extLst>
              </a:tr>
              <a:tr h="340198">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客户业务的复杂程度如何</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4"/>
                  </a:ext>
                </a:extLst>
              </a:tr>
              <a:tr h="340198">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使用人员的情况如何</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5"/>
                  </a:ext>
                </a:extLst>
              </a:tr>
              <a:tr h="340198">
                <a:tc rowSpan="2">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操作习惯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客户之前使用过什么系统吗？</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6"/>
                  </a:ext>
                </a:extLst>
              </a:tr>
              <a:tr h="340198">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客户喜欢什么样的操作风格</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7"/>
                  </a:ext>
                </a:extLst>
              </a:tr>
              <a:tr h="340198">
                <a:tc row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文档要求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客户需要联机文档吗？</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8"/>
                  </a:ext>
                </a:extLst>
              </a:tr>
              <a:tr h="340198">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客户需求在线帮助吗？</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09"/>
                  </a:ext>
                </a:extLst>
              </a:tr>
              <a:tr h="340198">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客户的计算机操作水平如何？</a:t>
                      </a:r>
                      <a:endParaRPr kumimoji="0" lang="zh-CN" altLang="en-US" sz="1800" b="0" i="0" u="none" strike="noStrike" cap="none" normalizeH="0" baseline="0">
                        <a:ln>
                          <a:noFill/>
                        </a:ln>
                        <a:solidFill>
                          <a:schemeClr val="tx1"/>
                        </a:solidFill>
                        <a:effectLst/>
                        <a:latin typeface="+mj-ea"/>
                        <a:ea typeface="+mj-ea"/>
                      </a:endParaRPr>
                    </a:p>
                  </a:txBody>
                  <a:tcPr marL="83392" marR="83392"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83392" marR="83392" marT="40481" marB="40481" anchor="b" horzOverflow="overflow">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769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78</a:t>
            </a:fld>
            <a:endParaRPr lang="zh-CN" altLang="en-US" dirty="0"/>
          </a:p>
        </p:txBody>
      </p:sp>
      <p:sp>
        <p:nvSpPr>
          <p:cNvPr id="189442" name="Rectangle 2"/>
          <p:cNvSpPr>
            <a:spLocks noGrp="1" noChangeArrowheads="1"/>
          </p:cNvSpPr>
          <p:nvPr>
            <p:ph type="title"/>
          </p:nvPr>
        </p:nvSpPr>
        <p:spPr/>
        <p:txBody>
          <a:bodyPr/>
          <a:lstStyle/>
          <a:p>
            <a:r>
              <a:rPr lang="zh-CN" altLang="en-US" dirty="0"/>
              <a:t>获取非功能需求</a:t>
            </a:r>
          </a:p>
        </p:txBody>
      </p:sp>
      <p:sp>
        <p:nvSpPr>
          <p:cNvPr id="2" name="日期占位符 1"/>
          <p:cNvSpPr>
            <a:spLocks noGrp="1"/>
          </p:cNvSpPr>
          <p:nvPr>
            <p:ph type="dt" sz="half" idx="10"/>
          </p:nvPr>
        </p:nvSpPr>
        <p:spPr/>
        <p:txBody>
          <a:bodyPr/>
          <a:lstStyle/>
          <a:p>
            <a:fld id="{003E8A3E-4939-42FF-910C-7E526003007E}"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graphicFrame>
        <p:nvGraphicFramePr>
          <p:cNvPr id="189443" name="Group 3"/>
          <p:cNvGraphicFramePr>
            <a:graphicFrameLocks noGrp="1"/>
          </p:cNvGraphicFramePr>
          <p:nvPr>
            <p:ph idx="1"/>
          </p:nvPr>
        </p:nvGraphicFramePr>
        <p:xfrm>
          <a:off x="1451176" y="531638"/>
          <a:ext cx="6477482" cy="4618666"/>
        </p:xfrm>
        <a:graphic>
          <a:graphicData uri="http://schemas.openxmlformats.org/drawingml/2006/table">
            <a:tbl>
              <a:tblPr>
                <a:tableStyleId>{BC89EF96-8CEA-46FF-86C4-4CE0E7609802}</a:tableStyleId>
              </a:tblPr>
              <a:tblGrid>
                <a:gridCol w="1508854">
                  <a:extLst>
                    <a:ext uri="{9D8B030D-6E8A-4147-A177-3AD203B41FA5}">
                      <a16:colId xmlns:a16="http://schemas.microsoft.com/office/drawing/2014/main" val="20000"/>
                    </a:ext>
                  </a:extLst>
                </a:gridCol>
                <a:gridCol w="4296262">
                  <a:extLst>
                    <a:ext uri="{9D8B030D-6E8A-4147-A177-3AD203B41FA5}">
                      <a16:colId xmlns:a16="http://schemas.microsoft.com/office/drawing/2014/main" val="20001"/>
                    </a:ext>
                  </a:extLst>
                </a:gridCol>
                <a:gridCol w="672366">
                  <a:extLst>
                    <a:ext uri="{9D8B030D-6E8A-4147-A177-3AD203B41FA5}">
                      <a16:colId xmlns:a16="http://schemas.microsoft.com/office/drawing/2014/main" val="20002"/>
                    </a:ext>
                  </a:extLst>
                </a:gridCol>
              </a:tblGrid>
              <a:tr h="286703">
                <a:tc gridSpan="3">
                  <a:txBody>
                    <a:bodyPr/>
                    <a:lstStyle/>
                    <a:p>
                      <a:pPr marL="339725" marR="0" lvl="0" indent="-339725" algn="ctr"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非功能需求调查表</a:t>
                      </a:r>
                      <a:endParaRPr kumimoji="0" lang="zh-CN" altLang="en-US" sz="1800" b="0" i="0" u="none" strike="noStrike" cap="none" normalizeH="0" baseline="0" dirty="0">
                        <a:ln>
                          <a:noFill/>
                        </a:ln>
                        <a:solidFill>
                          <a:schemeClr val="tx1"/>
                        </a:solidFill>
                        <a:effectLst/>
                        <a:latin typeface="+mj-ea"/>
                        <a:ea typeface="+mj-ea"/>
                      </a:endParaRPr>
                    </a:p>
                  </a:txBody>
                  <a:tcPr marL="85760" marR="85760" marT="40481" marB="40481" anchor="b"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86703">
                <a:tc gridSpan="3">
                  <a:txBody>
                    <a:bodyPr/>
                    <a:lstStyle/>
                    <a:p>
                      <a:pPr marL="339725" marR="0" lvl="0" indent="-339725" algn="ctr"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有效性</a:t>
                      </a:r>
                      <a:endParaRPr kumimoji="0" lang="zh-CN" altLang="en-US" sz="1800" b="0" i="0" u="none" strike="noStrike" cap="none" normalizeH="0" baseline="0" dirty="0">
                        <a:ln>
                          <a:noFill/>
                        </a:ln>
                        <a:solidFill>
                          <a:schemeClr val="tx1"/>
                        </a:solidFill>
                        <a:effectLst/>
                        <a:latin typeface="+mj-ea"/>
                        <a:ea typeface="+mj-ea"/>
                      </a:endParaRPr>
                    </a:p>
                  </a:txBody>
                  <a:tcPr marL="85760" marR="85760" marT="40481" marB="40481" anchor="b"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86703">
                <a:tc rowSpan="5">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性能</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系统的平均访问量</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2"/>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系统的峰值访问量</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3"/>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系统的数据流量</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4"/>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系统的并发要求</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5"/>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硬件环境如何</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6"/>
                  </a:ext>
                </a:extLst>
              </a:tr>
              <a:tr h="286703">
                <a:tc row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可伸缩性</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客户业务预期的扩张速度</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7"/>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客户数据量的扩张速度</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8"/>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使用人数的扩张速度</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09"/>
                  </a:ext>
                </a:extLst>
              </a:tr>
              <a:tr h="286703">
                <a:tc row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可扩展性</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系统规模会持续扩大吗？</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10"/>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客户是否有长期系统建设计划？</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11"/>
                  </a:ext>
                </a:extLst>
              </a:tr>
              <a:tr h="286703">
                <a:tc vMerge="1">
                  <a:txBody>
                    <a:bodyPr/>
                    <a:lstStyle/>
                    <a:p>
                      <a:endParaRPr lang="zh-CN" altLang="en-US"/>
                    </a:p>
                  </a:txBody>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客户有升级系统的长期计划吗？</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b" horzOverflow="overflow">
                    <a:solidFill>
                      <a:schemeClr val="bg1"/>
                    </a:solidFill>
                  </a:tcPr>
                </a:tc>
                <a:tc>
                  <a:txBody>
                    <a:bodyPr/>
                    <a:lstStyle/>
                    <a:p>
                      <a:pPr marL="339725" marR="0" lvl="0" indent="-339725" algn="l" defTabSz="904875" rtl="0" eaLnBrk="1" fontAlgn="b"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85760" marR="85760" marT="40481" marB="40481" anchor="b" horzOverflow="overflow">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99896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79</a:t>
            </a:fld>
            <a:endParaRPr lang="zh-CN" altLang="en-US" dirty="0"/>
          </a:p>
        </p:txBody>
      </p:sp>
      <p:sp>
        <p:nvSpPr>
          <p:cNvPr id="5" name="Rectangle 2"/>
          <p:cNvSpPr>
            <a:spLocks noGrp="1" noChangeArrowheads="1"/>
          </p:cNvSpPr>
          <p:nvPr>
            <p:ph type="title"/>
          </p:nvPr>
        </p:nvSpPr>
        <p:spPr/>
        <p:txBody>
          <a:bodyPr/>
          <a:lstStyle/>
          <a:p>
            <a:r>
              <a:rPr lang="zh-CN" altLang="en-US" dirty="0"/>
              <a:t>获取非功能需求</a:t>
            </a:r>
          </a:p>
        </p:txBody>
      </p:sp>
      <p:sp>
        <p:nvSpPr>
          <p:cNvPr id="2" name="日期占位符 1"/>
          <p:cNvSpPr>
            <a:spLocks noGrp="1"/>
          </p:cNvSpPr>
          <p:nvPr>
            <p:ph type="dt" sz="half" idx="10"/>
          </p:nvPr>
        </p:nvSpPr>
        <p:spPr/>
        <p:txBody>
          <a:bodyPr/>
          <a:lstStyle/>
          <a:p>
            <a:fld id="{D757539D-0585-4CC7-955C-265F8EC45508}"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graphicFrame>
        <p:nvGraphicFramePr>
          <p:cNvPr id="190467" name="Group 3"/>
          <p:cNvGraphicFramePr>
            <a:graphicFrameLocks noGrp="1"/>
          </p:cNvGraphicFramePr>
          <p:nvPr>
            <p:ph idx="1"/>
          </p:nvPr>
        </p:nvGraphicFramePr>
        <p:xfrm>
          <a:off x="1094321" y="1018257"/>
          <a:ext cx="7183538" cy="3221642"/>
        </p:xfrm>
        <a:graphic>
          <a:graphicData uri="http://schemas.openxmlformats.org/drawingml/2006/table">
            <a:tbl>
              <a:tblPr>
                <a:tableStyleId>{BC89EF96-8CEA-46FF-86C4-4CE0E7609802}</a:tableStyleId>
              </a:tblPr>
              <a:tblGrid>
                <a:gridCol w="1922851">
                  <a:extLst>
                    <a:ext uri="{9D8B030D-6E8A-4147-A177-3AD203B41FA5}">
                      <a16:colId xmlns:a16="http://schemas.microsoft.com/office/drawing/2014/main" val="20000"/>
                    </a:ext>
                  </a:extLst>
                </a:gridCol>
                <a:gridCol w="4404945">
                  <a:extLst>
                    <a:ext uri="{9D8B030D-6E8A-4147-A177-3AD203B41FA5}">
                      <a16:colId xmlns:a16="http://schemas.microsoft.com/office/drawing/2014/main" val="20001"/>
                    </a:ext>
                  </a:extLst>
                </a:gridCol>
                <a:gridCol w="855742">
                  <a:extLst>
                    <a:ext uri="{9D8B030D-6E8A-4147-A177-3AD203B41FA5}">
                      <a16:colId xmlns:a16="http://schemas.microsoft.com/office/drawing/2014/main" val="20002"/>
                    </a:ext>
                  </a:extLst>
                </a:gridCol>
              </a:tblGrid>
              <a:tr h="292655">
                <a:tc grid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非功能需求调查表</a:t>
                      </a:r>
                      <a:endParaRPr kumimoji="0" lang="zh-CN" altLang="en-US" sz="1800" b="0" i="0" u="none" strike="noStrike" cap="none" normalizeH="0" baseline="0" dirty="0">
                        <a:ln>
                          <a:noFill/>
                        </a:ln>
                        <a:solidFill>
                          <a:schemeClr val="tx1"/>
                        </a:solidFill>
                        <a:effectLst/>
                        <a:latin typeface="+mj-ea"/>
                        <a:ea typeface="+mj-ea"/>
                      </a:endParaRPr>
                    </a:p>
                  </a:txBody>
                  <a:tcPr marL="85760" marR="85760" marT="40481" marB="40481" anchor="ctr"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2655">
                <a:tc grid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可移植性</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92655">
                <a:tc row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硬件环境</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l"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客户当前的硬件环境如何</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extLst>
                  <a:ext uri="{0D108BD9-81ED-4DB2-BD59-A6C34878D82A}">
                    <a16:rowId xmlns:a16="http://schemas.microsoft.com/office/drawing/2014/main" val="10002"/>
                  </a:ext>
                </a:extLst>
              </a:tr>
              <a:tr h="518620">
                <a:tc vMerge="1">
                  <a:txBody>
                    <a:bodyPr/>
                    <a:lstStyle/>
                    <a:p>
                      <a:endParaRPr lang="zh-CN" altLang="en-US"/>
                    </a:p>
                  </a:txBody>
                  <a:tcPr/>
                </a:tc>
                <a:tc>
                  <a:txBody>
                    <a:bodyPr/>
                    <a:lstStyle/>
                    <a:p>
                      <a:pPr marL="339725" marR="0" lvl="0" indent="-339725" algn="l"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客户是否有长期的硬件厂商合作伙伴</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extLst>
                  <a:ext uri="{0D108BD9-81ED-4DB2-BD59-A6C34878D82A}">
                    <a16:rowId xmlns:a16="http://schemas.microsoft.com/office/drawing/2014/main" val="10003"/>
                  </a:ext>
                </a:extLst>
              </a:tr>
              <a:tr h="312859">
                <a:tc vMerge="1">
                  <a:txBody>
                    <a:bodyPr/>
                    <a:lstStyle/>
                    <a:p>
                      <a:endParaRPr lang="zh-CN" altLang="en-US"/>
                    </a:p>
                  </a:txBody>
                  <a:tcPr/>
                </a:tc>
                <a:tc>
                  <a:txBody>
                    <a:bodyPr/>
                    <a:lstStyle/>
                    <a:p>
                      <a:pPr marL="339725" marR="0" lvl="0" indent="-339725" algn="l"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客户的业务是否在快速增长</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extLst>
                  <a:ext uri="{0D108BD9-81ED-4DB2-BD59-A6C34878D82A}">
                    <a16:rowId xmlns:a16="http://schemas.microsoft.com/office/drawing/2014/main" val="10004"/>
                  </a:ext>
                </a:extLst>
              </a:tr>
              <a:tr h="292655">
                <a:tc rowSpan="3">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软件环境</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l"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客户和系统运行环境如何</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　</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extLst>
                  <a:ext uri="{0D108BD9-81ED-4DB2-BD59-A6C34878D82A}">
                    <a16:rowId xmlns:a16="http://schemas.microsoft.com/office/drawing/2014/main" val="10005"/>
                  </a:ext>
                </a:extLst>
              </a:tr>
              <a:tr h="407992">
                <a:tc vMerge="1">
                  <a:txBody>
                    <a:bodyPr/>
                    <a:lstStyle/>
                    <a:p>
                      <a:endParaRPr lang="zh-CN" altLang="en-US"/>
                    </a:p>
                  </a:txBody>
                  <a:tcPr/>
                </a:tc>
                <a:tc>
                  <a:txBody>
                    <a:bodyPr/>
                    <a:lstStyle/>
                    <a:p>
                      <a:pPr marL="339725" marR="0" lvl="0" indent="-339725" algn="l"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客户是否有长期的软件提供商</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85760" marR="85760" marT="40481" marB="40481" anchor="ctr" horzOverflow="overflow">
                    <a:solidFill>
                      <a:schemeClr val="bg1"/>
                    </a:solidFill>
                  </a:tcPr>
                </a:tc>
                <a:extLst>
                  <a:ext uri="{0D108BD9-81ED-4DB2-BD59-A6C34878D82A}">
                    <a16:rowId xmlns:a16="http://schemas.microsoft.com/office/drawing/2014/main" val="10006"/>
                  </a:ext>
                </a:extLst>
              </a:tr>
              <a:tr h="518620">
                <a:tc vMerge="1">
                  <a:txBody>
                    <a:bodyPr/>
                    <a:lstStyle/>
                    <a:p>
                      <a:endParaRPr lang="zh-CN" altLang="en-US"/>
                    </a:p>
                  </a:txBody>
                  <a:tcPr/>
                </a:tc>
                <a:tc>
                  <a:txBody>
                    <a:bodyPr/>
                    <a:lstStyle/>
                    <a:p>
                      <a:pPr marL="339725" marR="0" lvl="0" indent="-339725" algn="l"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latin typeface="+mj-ea"/>
                          <a:ea typeface="+mj-ea"/>
                        </a:rPr>
                        <a:t>开发者自己是否有长期明确的技术路线</a:t>
                      </a:r>
                      <a:endParaRPr kumimoji="0" lang="zh-CN" altLang="en-US" sz="1800" b="0" i="0" u="none" strike="noStrike" cap="none" normalizeH="0" baseline="0">
                        <a:ln>
                          <a:noFill/>
                        </a:ln>
                        <a:solidFill>
                          <a:schemeClr val="tx1"/>
                        </a:solidFill>
                        <a:effectLst/>
                        <a:latin typeface="+mj-ea"/>
                        <a:ea typeface="+mj-ea"/>
                      </a:endParaRPr>
                    </a:p>
                  </a:txBody>
                  <a:tcPr marL="85760" marR="85760" marT="40481" marB="40481" anchor="ctr" horzOverflow="overflow">
                    <a:solidFill>
                      <a:schemeClr val="bg1"/>
                    </a:solidFill>
                  </a:tcPr>
                </a:tc>
                <a:tc>
                  <a:txBody>
                    <a:bodyPr/>
                    <a:lstStyle/>
                    <a:p>
                      <a:pPr marL="339725" marR="0" lvl="0" indent="-339725" algn="ctr" defTabSz="904875" rtl="0" eaLnBrk="1" fontAlgn="ctr"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latin typeface="+mj-ea"/>
                          <a:ea typeface="+mj-ea"/>
                        </a:rPr>
                        <a:t>　</a:t>
                      </a:r>
                      <a:endParaRPr kumimoji="0" lang="zh-CN" altLang="en-US" sz="1800" b="0" i="0" u="none" strike="noStrike" cap="none" normalizeH="0" baseline="0" dirty="0">
                        <a:ln>
                          <a:noFill/>
                        </a:ln>
                        <a:solidFill>
                          <a:schemeClr val="tx1"/>
                        </a:solidFill>
                        <a:effectLst/>
                        <a:latin typeface="+mj-ea"/>
                        <a:ea typeface="+mj-ea"/>
                      </a:endParaRPr>
                    </a:p>
                  </a:txBody>
                  <a:tcPr marL="85760" marR="85760" marT="40481" marB="40481" anchor="ctr" horzOverflow="overflow">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0182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4D59E-D518-4325-B06B-4CA06999917E}"/>
              </a:ext>
            </a:extLst>
          </p:cNvPr>
          <p:cNvSpPr>
            <a:spLocks noGrp="1"/>
          </p:cNvSpPr>
          <p:nvPr>
            <p:ph type="title"/>
          </p:nvPr>
        </p:nvSpPr>
        <p:spPr/>
        <p:txBody>
          <a:bodyPr/>
          <a:lstStyle/>
          <a:p>
            <a:r>
              <a:rPr lang="zh-CN" altLang="en-US" dirty="0"/>
              <a:t>软件开发方法介绍</a:t>
            </a:r>
          </a:p>
        </p:txBody>
      </p:sp>
      <p:sp>
        <p:nvSpPr>
          <p:cNvPr id="3" name="内容占位符 2">
            <a:extLst>
              <a:ext uri="{FF2B5EF4-FFF2-40B4-BE49-F238E27FC236}">
                <a16:creationId xmlns:a16="http://schemas.microsoft.com/office/drawing/2014/main" id="{D218EBCD-37C5-4341-9AED-DCCB885AB3E7}"/>
              </a:ext>
            </a:extLst>
          </p:cNvPr>
          <p:cNvSpPr>
            <a:spLocks noGrp="1"/>
          </p:cNvSpPr>
          <p:nvPr>
            <p:ph idx="1"/>
          </p:nvPr>
        </p:nvSpPr>
        <p:spPr/>
        <p:txBody>
          <a:bodyPr>
            <a:normAutofit/>
          </a:bodyPr>
          <a:lstStyle/>
          <a:p>
            <a:pPr>
              <a:lnSpc>
                <a:spcPct val="120000"/>
              </a:lnSpc>
              <a:spcBef>
                <a:spcPts val="1350"/>
              </a:spcBef>
            </a:pPr>
            <a:r>
              <a:rPr lang="zh-CN" altLang="en-US" sz="2400" dirty="0">
                <a:solidFill>
                  <a:srgbClr val="FF0000"/>
                </a:solidFill>
                <a:cs typeface="Times New Roman" panose="02020603050405020304" pitchFamily="18" charset="0"/>
              </a:rPr>
              <a:t>面向组件</a:t>
            </a:r>
            <a:r>
              <a:rPr lang="zh-CN" altLang="en-US" sz="2400" dirty="0">
                <a:solidFill>
                  <a:schemeClr val="accent1">
                    <a:lumMod val="50000"/>
                  </a:schemeClr>
                </a:solidFill>
                <a:cs typeface="Times New Roman" panose="02020603050405020304" pitchFamily="18" charset="0"/>
              </a:rPr>
              <a:t>也称面向架构。架构为开发者提供了组件，并且提供了组件运行的组织和管理容器。开发者利用架构就可以面向组件编程，然后将程序部署到容器上，由容器来管理组件的运行，克服了体系结构设计和实现的困难。</a:t>
            </a:r>
            <a:endParaRPr lang="en-US" altLang="zh-CN" sz="2400" dirty="0">
              <a:solidFill>
                <a:schemeClr val="accent1">
                  <a:lumMod val="50000"/>
                </a:schemeClr>
              </a:solidFill>
              <a:cs typeface="Times New Roman" panose="02020603050405020304" pitchFamily="18" charset="0"/>
            </a:endParaRPr>
          </a:p>
          <a:p>
            <a:pPr>
              <a:lnSpc>
                <a:spcPct val="120000"/>
              </a:lnSpc>
              <a:spcBef>
                <a:spcPts val="1350"/>
              </a:spcBef>
            </a:pPr>
            <a:r>
              <a:rPr lang="zh-CN" altLang="en-US" sz="2400" dirty="0">
                <a:solidFill>
                  <a:srgbClr val="FF0000"/>
                </a:solidFill>
              </a:rPr>
              <a:t>面向服务</a:t>
            </a:r>
            <a:r>
              <a:rPr lang="zh-CN" altLang="en-US" sz="2400" dirty="0">
                <a:solidFill>
                  <a:schemeClr val="accent1">
                    <a:lumMod val="50000"/>
                  </a:schemeClr>
                </a:solidFill>
              </a:rPr>
              <a:t>体系结构采用服务请求的方式，通过将业务应用功能以服务的形式提供给最终用户或其他服务，使软件系统向“柔性化”迈进了一大步。 </a:t>
            </a:r>
          </a:p>
        </p:txBody>
      </p:sp>
      <p:sp>
        <p:nvSpPr>
          <p:cNvPr id="4" name="灯片编号占位符 3">
            <a:extLst>
              <a:ext uri="{FF2B5EF4-FFF2-40B4-BE49-F238E27FC236}">
                <a16:creationId xmlns:a16="http://schemas.microsoft.com/office/drawing/2014/main" id="{614EF4A0-0CC0-46E6-909F-8B44AC231B9A}"/>
              </a:ext>
            </a:extLst>
          </p:cNvPr>
          <p:cNvSpPr>
            <a:spLocks noGrp="1"/>
          </p:cNvSpPr>
          <p:nvPr>
            <p:ph type="sldNum" sz="quarter" idx="12"/>
          </p:nvPr>
        </p:nvSpPr>
        <p:spPr/>
        <p:txBody>
          <a:bodyPr/>
          <a:lstStyle/>
          <a:p>
            <a:fld id="{AEC086C4-BB49-4EC5-803C-DF6C099D78ED}" type="slidenum">
              <a:rPr lang="ko-KR" altLang="en-US" smtClean="0"/>
              <a:pPr/>
              <a:t>8</a:t>
            </a:fld>
            <a:endParaRPr lang="en-US" altLang="ko-KR"/>
          </a:p>
        </p:txBody>
      </p:sp>
      <p:sp>
        <p:nvSpPr>
          <p:cNvPr id="5" name="日期占位符 4"/>
          <p:cNvSpPr>
            <a:spLocks noGrp="1"/>
          </p:cNvSpPr>
          <p:nvPr>
            <p:ph type="dt" sz="half" idx="10"/>
          </p:nvPr>
        </p:nvSpPr>
        <p:spPr/>
        <p:txBody>
          <a:bodyPr/>
          <a:lstStyle/>
          <a:p>
            <a:fld id="{496A8A84-1972-4730-A5FA-0F5C3EC517C8}" type="datetime1">
              <a:rPr lang="zh-CN" altLang="en-US" smtClean="0"/>
              <a:t>2022/4/13</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68411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zh-CN" altLang="en-US" dirty="0"/>
              <a:t>进一步分析系统的运行环境</a:t>
            </a:r>
          </a:p>
        </p:txBody>
      </p:sp>
      <p:sp>
        <p:nvSpPr>
          <p:cNvPr id="207875" name="Rectangle 3"/>
          <p:cNvSpPr>
            <a:spLocks noGrp="1" noChangeArrowheads="1"/>
          </p:cNvSpPr>
          <p:nvPr>
            <p:ph idx="1"/>
          </p:nvPr>
        </p:nvSpPr>
        <p:spPr>
          <a:xfrm>
            <a:off x="768097" y="1203767"/>
            <a:ext cx="7832833" cy="3528254"/>
          </a:xfrm>
        </p:spPr>
        <p:txBody>
          <a:bodyPr>
            <a:normAutofit/>
          </a:bodyPr>
          <a:lstStyle/>
          <a:p>
            <a:r>
              <a:rPr lang="zh-CN" altLang="en-US" sz="2400" dirty="0"/>
              <a:t>软件系统需要在特定的硬件和软件环境下运行。</a:t>
            </a:r>
          </a:p>
          <a:p>
            <a:r>
              <a:rPr lang="zh-CN" altLang="en-US" sz="2400" dirty="0"/>
              <a:t>其中硬件环境包括：</a:t>
            </a:r>
            <a:endParaRPr lang="en-US" altLang="zh-CN" sz="2400" dirty="0"/>
          </a:p>
          <a:p>
            <a:pPr lvl="1"/>
            <a:r>
              <a:rPr lang="zh-CN" altLang="en-US" sz="2000" dirty="0"/>
              <a:t>计算机硬件系统配置</a:t>
            </a:r>
          </a:p>
          <a:p>
            <a:r>
              <a:rPr lang="zh-CN" altLang="en-US" sz="2400" dirty="0"/>
              <a:t>软件环境包括：</a:t>
            </a:r>
            <a:endParaRPr lang="en-US" altLang="zh-CN" sz="2400" dirty="0"/>
          </a:p>
          <a:p>
            <a:pPr lvl="1"/>
            <a:r>
              <a:rPr lang="zh-CN" altLang="en-US" sz="2000" dirty="0"/>
              <a:t>操作系统，其他支持的软件，如数据库管理系统。</a:t>
            </a:r>
          </a:p>
        </p:txBody>
      </p:sp>
      <p:sp>
        <p:nvSpPr>
          <p:cNvPr id="2" name="日期占位符 1"/>
          <p:cNvSpPr>
            <a:spLocks noGrp="1"/>
          </p:cNvSpPr>
          <p:nvPr>
            <p:ph type="dt" sz="half" idx="10"/>
          </p:nvPr>
        </p:nvSpPr>
        <p:spPr/>
        <p:txBody>
          <a:bodyPr/>
          <a:lstStyle/>
          <a:p>
            <a:fld id="{B1C70304-0283-45AE-8481-61372260C7C9}"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80</a:t>
            </a:fld>
            <a:endParaRPr lang="zh-CN" altLang="en-US" dirty="0"/>
          </a:p>
        </p:txBody>
      </p:sp>
    </p:spTree>
    <p:extLst>
      <p:ext uri="{BB962C8B-B14F-4D97-AF65-F5344CB8AC3E}">
        <p14:creationId xmlns:p14="http://schemas.microsoft.com/office/powerpoint/2010/main" val="375701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dirty="0"/>
              <a:t>与用户确定最后交付的内容</a:t>
            </a:r>
          </a:p>
        </p:txBody>
      </p:sp>
      <p:sp>
        <p:nvSpPr>
          <p:cNvPr id="208899" name="Rectangle 3"/>
          <p:cNvSpPr>
            <a:spLocks noGrp="1" noChangeArrowheads="1"/>
          </p:cNvSpPr>
          <p:nvPr>
            <p:ph idx="1"/>
          </p:nvPr>
        </p:nvSpPr>
        <p:spPr/>
        <p:txBody>
          <a:bodyPr>
            <a:normAutofit/>
          </a:bodyPr>
          <a:lstStyle/>
          <a:p>
            <a:pPr>
              <a:lnSpc>
                <a:spcPct val="120000"/>
              </a:lnSpc>
            </a:pPr>
            <a:r>
              <a:rPr lang="zh-CN" altLang="en-US" sz="2400" dirty="0"/>
              <a:t>在需求分析中，我们还需要与用户就最终交付的软件产品内容，以及产品交付形式达成一致。</a:t>
            </a:r>
          </a:p>
          <a:p>
            <a:pPr>
              <a:lnSpc>
                <a:spcPct val="120000"/>
              </a:lnSpc>
              <a:spcBef>
                <a:spcPts val="1800"/>
              </a:spcBef>
              <a:spcAft>
                <a:spcPts val="1800"/>
              </a:spcAft>
            </a:pPr>
            <a:r>
              <a:rPr lang="zh-CN" altLang="en-US" sz="2400" dirty="0"/>
              <a:t>软件产品不仅是可以运行的程序，还包括在整个软件开发过程中产生的一系列文档以及必要的用户使用说明书。</a:t>
            </a:r>
          </a:p>
          <a:p>
            <a:pPr>
              <a:lnSpc>
                <a:spcPct val="120000"/>
              </a:lnSpc>
            </a:pPr>
            <a:r>
              <a:rPr lang="zh-CN" altLang="en-US" sz="2400" dirty="0"/>
              <a:t>软件产品的交付可以采用光盘形式（</a:t>
            </a:r>
            <a:r>
              <a:rPr lang="en-US" altLang="zh-CN" sz="2400" dirty="0"/>
              <a:t>CD</a:t>
            </a:r>
            <a:r>
              <a:rPr lang="zh-CN" altLang="en-US" sz="2400" dirty="0"/>
              <a:t>，</a:t>
            </a:r>
            <a:r>
              <a:rPr lang="en-US" altLang="zh-CN" sz="2400" dirty="0"/>
              <a:t>DVD</a:t>
            </a:r>
            <a:r>
              <a:rPr lang="zh-CN" altLang="en-US" sz="2400" dirty="0"/>
              <a:t>），光盘介质存储比磁盘介质存储时间更持久一些。</a:t>
            </a:r>
          </a:p>
        </p:txBody>
      </p:sp>
      <p:sp>
        <p:nvSpPr>
          <p:cNvPr id="2" name="日期占位符 1"/>
          <p:cNvSpPr>
            <a:spLocks noGrp="1"/>
          </p:cNvSpPr>
          <p:nvPr>
            <p:ph type="dt" sz="half" idx="10"/>
          </p:nvPr>
        </p:nvSpPr>
        <p:spPr/>
        <p:txBody>
          <a:bodyPr/>
          <a:lstStyle/>
          <a:p>
            <a:fld id="{B092CB03-D1E2-4A5E-97E4-DA25CBDF5333}"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spTree>
    <p:extLst>
      <p:ext uri="{BB962C8B-B14F-4D97-AF65-F5344CB8AC3E}">
        <p14:creationId xmlns:p14="http://schemas.microsoft.com/office/powerpoint/2010/main" val="173329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3876" y="2451460"/>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91650" y="2938139"/>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3</a:t>
            </a:r>
            <a:r>
              <a:rPr lang="zh-CN" altLang="en-US" sz="2000" b="1" spc="169" dirty="0">
                <a:solidFill>
                  <a:schemeClr val="bg1"/>
                </a:solidFill>
                <a:latin typeface="+mj-ea"/>
                <a:ea typeface="+mj-ea"/>
                <a:sym typeface="+mn-ea"/>
              </a:rPr>
              <a:t>：完成需求规格说明书</a:t>
            </a:r>
          </a:p>
        </p:txBody>
      </p:sp>
      <p:sp>
        <p:nvSpPr>
          <p:cNvPr id="4" name="日期占位符 3"/>
          <p:cNvSpPr>
            <a:spLocks noGrp="1"/>
          </p:cNvSpPr>
          <p:nvPr>
            <p:ph type="dt" sz="half" idx="10"/>
          </p:nvPr>
        </p:nvSpPr>
        <p:spPr/>
        <p:txBody>
          <a:bodyPr/>
          <a:lstStyle/>
          <a:p>
            <a:fld id="{7A99E674-84D7-4777-8E6F-63BB33905A04}" type="datetime1">
              <a:rPr lang="zh-CN" altLang="en-US" smtClean="0"/>
              <a:t>2022/4/13</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82</a:t>
            </a:fld>
            <a:endParaRPr lang="zh-CN" altLang="en-US" dirty="0"/>
          </a:p>
        </p:txBody>
      </p:sp>
    </p:spTree>
    <p:extLst>
      <p:ext uri="{BB962C8B-B14F-4D97-AF65-F5344CB8AC3E}">
        <p14:creationId xmlns:p14="http://schemas.microsoft.com/office/powerpoint/2010/main" val="3937005967"/>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需求规格说明书的重要作用</a:t>
            </a:r>
          </a:p>
        </p:txBody>
      </p:sp>
      <p:sp>
        <p:nvSpPr>
          <p:cNvPr id="3" name="内容占位符 2"/>
          <p:cNvSpPr>
            <a:spLocks noGrp="1"/>
          </p:cNvSpPr>
          <p:nvPr>
            <p:ph idx="1"/>
          </p:nvPr>
        </p:nvSpPr>
        <p:spPr>
          <a:xfrm>
            <a:off x="768097" y="925167"/>
            <a:ext cx="7832833" cy="3665306"/>
          </a:xfrm>
        </p:spPr>
        <p:txBody>
          <a:bodyPr>
            <a:noAutofit/>
          </a:bodyPr>
          <a:lstStyle/>
          <a:p>
            <a:pPr>
              <a:lnSpc>
                <a:spcPct val="100000"/>
              </a:lnSpc>
            </a:pPr>
            <a:r>
              <a:rPr lang="zh-CN" altLang="en-US" sz="2400" dirty="0"/>
              <a:t>一个高质量的需求规格说明：</a:t>
            </a:r>
            <a:endParaRPr lang="en-US" altLang="zh-CN" sz="2400" dirty="0"/>
          </a:p>
          <a:p>
            <a:pPr lvl="1">
              <a:lnSpc>
                <a:spcPct val="100000"/>
              </a:lnSpc>
            </a:pPr>
            <a:r>
              <a:rPr lang="zh-CN" altLang="en-US" sz="2000" dirty="0"/>
              <a:t>是所有需求的集合</a:t>
            </a:r>
            <a:endParaRPr lang="en-US" altLang="zh-CN" sz="2000" dirty="0"/>
          </a:p>
          <a:p>
            <a:pPr lvl="1">
              <a:lnSpc>
                <a:spcPct val="100000"/>
              </a:lnSpc>
            </a:pPr>
            <a:r>
              <a:rPr lang="zh-CN" altLang="en-US" sz="2000" dirty="0"/>
              <a:t>描述产品要提供的所有功能</a:t>
            </a:r>
            <a:endParaRPr lang="en-US" altLang="zh-CN" sz="2000" dirty="0"/>
          </a:p>
          <a:p>
            <a:pPr lvl="1">
              <a:lnSpc>
                <a:spcPct val="100000"/>
              </a:lnSpc>
            </a:pPr>
            <a:r>
              <a:rPr lang="zh-CN" altLang="en-US" sz="2000" dirty="0"/>
              <a:t>是软件系统解决方案的商业合同的基础</a:t>
            </a:r>
            <a:endParaRPr lang="en-US" altLang="zh-CN" sz="2000" dirty="0"/>
          </a:p>
          <a:p>
            <a:pPr lvl="1">
              <a:lnSpc>
                <a:spcPct val="100000"/>
              </a:lnSpc>
            </a:pPr>
            <a:r>
              <a:rPr lang="en-US" altLang="zh-CN" sz="2000" dirty="0"/>
              <a:t> </a:t>
            </a:r>
            <a:r>
              <a:rPr lang="zh-CN" altLang="en-US" sz="2000" dirty="0"/>
              <a:t>是测试计划的基础</a:t>
            </a:r>
            <a:endParaRPr lang="en-US" altLang="zh-CN" sz="2000" dirty="0"/>
          </a:p>
          <a:p>
            <a:pPr lvl="1">
              <a:lnSpc>
                <a:spcPct val="100000"/>
              </a:lnSpc>
            </a:pPr>
            <a:r>
              <a:rPr lang="zh-CN" altLang="en-US" sz="2000" dirty="0"/>
              <a:t>定义产品需求的度量标准</a:t>
            </a:r>
            <a:endParaRPr lang="en-US" altLang="zh-CN" sz="2000" dirty="0"/>
          </a:p>
          <a:p>
            <a:pPr lvl="1">
              <a:lnSpc>
                <a:spcPct val="100000"/>
              </a:lnSpc>
            </a:pPr>
            <a:r>
              <a:rPr lang="zh-CN" altLang="en-US" sz="2000" dirty="0"/>
              <a:t>是产品需求跟踪的先决条件</a:t>
            </a:r>
            <a:endParaRPr lang="en-US" altLang="zh-CN" sz="2000" dirty="0"/>
          </a:p>
          <a:p>
            <a:pPr lvl="1">
              <a:lnSpc>
                <a:spcPct val="100000"/>
              </a:lnSpc>
            </a:pPr>
            <a:r>
              <a:rPr lang="zh-CN" altLang="en-US" sz="2000" dirty="0"/>
              <a:t>影响开发产品的项目计划</a:t>
            </a:r>
          </a:p>
        </p:txBody>
      </p:sp>
      <p:sp>
        <p:nvSpPr>
          <p:cNvPr id="4" name="日期占位符 3"/>
          <p:cNvSpPr>
            <a:spLocks noGrp="1"/>
          </p:cNvSpPr>
          <p:nvPr>
            <p:ph type="dt" sz="half" idx="10"/>
          </p:nvPr>
        </p:nvSpPr>
        <p:spPr/>
        <p:txBody>
          <a:bodyPr/>
          <a:lstStyle/>
          <a:p>
            <a:fld id="{87A6A4D9-6108-44AE-88D9-74138F02C318}"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83</a:t>
            </a:fld>
            <a:endParaRPr lang="zh-CN" altLang="en-US"/>
          </a:p>
        </p:txBody>
      </p:sp>
    </p:spTree>
    <p:extLst>
      <p:ext uri="{BB962C8B-B14F-4D97-AF65-F5344CB8AC3E}">
        <p14:creationId xmlns:p14="http://schemas.microsoft.com/office/powerpoint/2010/main" val="25875117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zh-CN" altLang="en-US" dirty="0"/>
              <a:t>需求规格说明书</a:t>
            </a:r>
            <a:r>
              <a:rPr lang="en-US" altLang="zh-CN" dirty="0"/>
              <a:t>——</a:t>
            </a:r>
            <a:r>
              <a:rPr lang="zh-CN" altLang="en-US" dirty="0"/>
              <a:t>重要的过程文档</a:t>
            </a:r>
          </a:p>
        </p:txBody>
      </p:sp>
      <p:sp>
        <p:nvSpPr>
          <p:cNvPr id="210947" name="Rectangle 3"/>
          <p:cNvSpPr>
            <a:spLocks noGrp="1" noChangeArrowheads="1"/>
          </p:cNvSpPr>
          <p:nvPr>
            <p:ph idx="1"/>
          </p:nvPr>
        </p:nvSpPr>
        <p:spPr>
          <a:xfrm>
            <a:off x="768097" y="1157467"/>
            <a:ext cx="7832833" cy="3574553"/>
          </a:xfrm>
        </p:spPr>
        <p:txBody>
          <a:bodyPr>
            <a:normAutofit/>
          </a:bodyPr>
          <a:lstStyle/>
          <a:p>
            <a:pPr>
              <a:lnSpc>
                <a:spcPct val="120000"/>
              </a:lnSpc>
            </a:pPr>
            <a:r>
              <a:rPr lang="zh-CN" altLang="en-US" sz="2400" dirty="0"/>
              <a:t>当需求分析结束的时候，需要提交需求规格说明书，作为下一个阶段工作的依据。</a:t>
            </a:r>
          </a:p>
          <a:p>
            <a:pPr>
              <a:lnSpc>
                <a:spcPct val="120000"/>
              </a:lnSpc>
            </a:pPr>
            <a:r>
              <a:rPr lang="zh-CN" altLang="en-US" sz="2400" dirty="0"/>
              <a:t>需求规格说明书是软件项目开发过程的重要过程文档，应该格式正确。</a:t>
            </a:r>
          </a:p>
          <a:p>
            <a:pPr>
              <a:lnSpc>
                <a:spcPct val="120000"/>
              </a:lnSpc>
            </a:pPr>
            <a:r>
              <a:rPr lang="zh-CN" altLang="en-US" sz="2400" dirty="0"/>
              <a:t>一般需求规格说明书应该包含以下几部分内容：</a:t>
            </a:r>
          </a:p>
        </p:txBody>
      </p:sp>
      <p:sp>
        <p:nvSpPr>
          <p:cNvPr id="2" name="日期占位符 1"/>
          <p:cNvSpPr>
            <a:spLocks noGrp="1"/>
          </p:cNvSpPr>
          <p:nvPr>
            <p:ph type="dt" sz="half" idx="10"/>
          </p:nvPr>
        </p:nvSpPr>
        <p:spPr/>
        <p:txBody>
          <a:bodyPr/>
          <a:lstStyle/>
          <a:p>
            <a:fld id="{8FD45C3C-8C8C-4AE6-9531-A4448D5E35A7}" type="datetime1">
              <a:rPr lang="zh-CN" altLang="en-US" smtClean="0"/>
              <a:t>2022/4/13</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spTree>
    <p:extLst>
      <p:ext uri="{BB962C8B-B14F-4D97-AF65-F5344CB8AC3E}">
        <p14:creationId xmlns:p14="http://schemas.microsoft.com/office/powerpoint/2010/main" val="29888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7266" t="14685" r="10860" b="16379"/>
          <a:stretch/>
        </p:blipFill>
        <p:spPr bwMode="auto">
          <a:xfrm>
            <a:off x="1261640" y="736315"/>
            <a:ext cx="6620719" cy="40102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title"/>
          </p:nvPr>
        </p:nvSpPr>
        <p:spPr/>
        <p:txBody>
          <a:bodyPr/>
          <a:lstStyle/>
          <a:p>
            <a:r>
              <a:rPr lang="zh-CN" altLang="en-US" dirty="0"/>
              <a:t>需求规格说明书文档模板</a:t>
            </a:r>
          </a:p>
        </p:txBody>
      </p:sp>
      <p:sp>
        <p:nvSpPr>
          <p:cNvPr id="2" name="日期占位符 1"/>
          <p:cNvSpPr>
            <a:spLocks noGrp="1"/>
          </p:cNvSpPr>
          <p:nvPr>
            <p:ph type="dt" sz="half" idx="10"/>
          </p:nvPr>
        </p:nvSpPr>
        <p:spPr/>
        <p:txBody>
          <a:bodyPr/>
          <a:lstStyle/>
          <a:p>
            <a:fld id="{BA251131-87AA-4DE5-ABE8-D0399A77B750}"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85</a:t>
            </a:fld>
            <a:endParaRPr lang="zh-CN" altLang="en-US"/>
          </a:p>
        </p:txBody>
      </p:sp>
    </p:spTree>
    <p:extLst>
      <p:ext uri="{BB962C8B-B14F-4D97-AF65-F5344CB8AC3E}">
        <p14:creationId xmlns:p14="http://schemas.microsoft.com/office/powerpoint/2010/main" val="41123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高质量需求规格说明的评价标准</a:t>
            </a:r>
          </a:p>
        </p:txBody>
      </p:sp>
      <p:sp>
        <p:nvSpPr>
          <p:cNvPr id="4" name="日期占位符 3"/>
          <p:cNvSpPr>
            <a:spLocks noGrp="1"/>
          </p:cNvSpPr>
          <p:nvPr>
            <p:ph type="dt" sz="half" idx="10"/>
          </p:nvPr>
        </p:nvSpPr>
        <p:spPr/>
        <p:txBody>
          <a:bodyPr/>
          <a:lstStyle/>
          <a:p>
            <a:fld id="{87A6A4D9-6108-44AE-88D9-74138F02C318}"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86</a:t>
            </a:fld>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1450" y="713772"/>
            <a:ext cx="8972550" cy="3924300"/>
          </a:xfrm>
          <a:prstGeom prst="rect">
            <a:avLst/>
          </a:prstGeom>
        </p:spPr>
      </p:pic>
    </p:spTree>
    <p:extLst>
      <p:ext uri="{BB962C8B-B14F-4D97-AF65-F5344CB8AC3E}">
        <p14:creationId xmlns:p14="http://schemas.microsoft.com/office/powerpoint/2010/main" val="27685126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68097" y="1092819"/>
            <a:ext cx="7832833" cy="3639201"/>
          </a:xfrm>
        </p:spPr>
        <p:txBody>
          <a:bodyPr>
            <a:normAutofit/>
          </a:bodyPr>
          <a:lstStyle/>
          <a:p>
            <a:pPr>
              <a:lnSpc>
                <a:spcPct val="120000"/>
              </a:lnSpc>
            </a:pPr>
            <a:r>
              <a:rPr lang="zh-CN" altLang="zh-CN" sz="2400" dirty="0"/>
              <a:t>需求</a:t>
            </a:r>
            <a:r>
              <a:rPr lang="zh-CN" altLang="en-US" sz="2400" dirty="0"/>
              <a:t>规格</a:t>
            </a:r>
            <a:r>
              <a:rPr lang="zh-CN" altLang="zh-CN" sz="2400" dirty="0"/>
              <a:t>说明书描述几乎都是自然语言，这种非形式化的语言容易出现不准确、冗余、遗漏和理解不一致等问题。对规格说明书的审查是必须</a:t>
            </a:r>
            <a:r>
              <a:rPr lang="zh-CN" altLang="en-US" sz="2400" dirty="0"/>
              <a:t>的，</a:t>
            </a:r>
            <a:r>
              <a:rPr lang="zh-CN" altLang="zh-CN" sz="2400" dirty="0"/>
              <a:t>确保需求说明准确、完整地、清晰、无二义地表达产品的功能和质量要求</a:t>
            </a:r>
            <a:r>
              <a:rPr lang="zh-CN" altLang="en-US" sz="2400" dirty="0"/>
              <a:t>。</a:t>
            </a:r>
            <a:endParaRPr lang="en-US" altLang="zh-CN" sz="2400" dirty="0"/>
          </a:p>
          <a:p>
            <a:pPr>
              <a:lnSpc>
                <a:spcPct val="120000"/>
              </a:lnSpc>
            </a:pPr>
            <a:r>
              <a:rPr lang="zh-CN" altLang="en-US" sz="2400" dirty="0"/>
              <a:t>需求评审是需求分析的最后一步，通过评审后的需求文档才可以生效。</a:t>
            </a:r>
            <a:endParaRPr lang="zh-CN" altLang="zh-CN" sz="2400" dirty="0"/>
          </a:p>
        </p:txBody>
      </p:sp>
      <p:sp>
        <p:nvSpPr>
          <p:cNvPr id="4" name="日期占位符 3"/>
          <p:cNvSpPr>
            <a:spLocks noGrp="1"/>
          </p:cNvSpPr>
          <p:nvPr>
            <p:ph type="dt" sz="half" idx="10"/>
          </p:nvPr>
        </p:nvSpPr>
        <p:spPr/>
        <p:txBody>
          <a:bodyPr/>
          <a:lstStyle/>
          <a:p>
            <a:fld id="{220C921F-2B8B-41DC-8453-4C67BF5BB210}"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87</a:t>
            </a:fld>
            <a:endParaRPr lang="zh-CN" altLang="en-US"/>
          </a:p>
        </p:txBody>
      </p:sp>
    </p:spTree>
    <p:extLst>
      <p:ext uri="{BB962C8B-B14F-4D97-AF65-F5344CB8AC3E}">
        <p14:creationId xmlns:p14="http://schemas.microsoft.com/office/powerpoint/2010/main" val="4260391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需求文档的陈述与改进举例一</a:t>
            </a:r>
          </a:p>
        </p:txBody>
      </p:sp>
      <p:sp>
        <p:nvSpPr>
          <p:cNvPr id="4" name="灯片编号占位符 3">
            <a:extLst>
              <a:ext uri="{FF2B5EF4-FFF2-40B4-BE49-F238E27FC236}">
                <a16:creationId xmlns:a16="http://schemas.microsoft.com/office/drawing/2014/main" id="{0400B349-29CD-4458-B9FF-F99F86FCA65F}"/>
              </a:ext>
            </a:extLst>
          </p:cNvPr>
          <p:cNvSpPr>
            <a:spLocks noGrp="1"/>
          </p:cNvSpPr>
          <p:nvPr>
            <p:ph type="sldNum" sz="quarter" idx="12"/>
          </p:nvPr>
        </p:nvSpPr>
        <p:spPr/>
        <p:txBody>
          <a:bodyPr/>
          <a:lstStyle/>
          <a:p>
            <a:fld id="{0C913308-F349-4B6D-A68A-DD1791B4A57B}" type="slidenum">
              <a:rPr lang="zh-CN" altLang="en-US" smtClean="0"/>
              <a:pPr/>
              <a:t>88</a:t>
            </a:fld>
            <a:endParaRPr lang="zh-CN" altLang="en-US" dirty="0"/>
          </a:p>
        </p:txBody>
      </p:sp>
      <p:sp>
        <p:nvSpPr>
          <p:cNvPr id="5" name="Rectangle 19">
            <a:extLst>
              <a:ext uri="{FF2B5EF4-FFF2-40B4-BE49-F238E27FC236}">
                <a16:creationId xmlns:a16="http://schemas.microsoft.com/office/drawing/2014/main" id="{1DC74EB2-4C8F-4C4E-942C-917130909543}"/>
              </a:ext>
            </a:extLst>
          </p:cNvPr>
          <p:cNvSpPr>
            <a:spLocks noChangeArrowheads="1"/>
          </p:cNvSpPr>
          <p:nvPr/>
        </p:nvSpPr>
        <p:spPr bwMode="auto">
          <a:xfrm>
            <a:off x="445169" y="1607492"/>
            <a:ext cx="2638322" cy="12003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dirty="0">
                <a:latin typeface="+mj-ea"/>
                <a:ea typeface="+mj-ea"/>
              </a:rPr>
              <a:t>产品必须在固定的时间间隔内提供状态消息，并且每次时间间隔不得小于</a:t>
            </a:r>
            <a:r>
              <a:rPr lang="en-US" altLang="zh-CN" dirty="0">
                <a:latin typeface="+mj-ea"/>
                <a:ea typeface="+mj-ea"/>
              </a:rPr>
              <a:t>60</a:t>
            </a:r>
            <a:r>
              <a:rPr lang="zh-CN" altLang="en-US" dirty="0">
                <a:latin typeface="+mj-ea"/>
                <a:ea typeface="+mj-ea"/>
              </a:rPr>
              <a:t>秒。</a:t>
            </a:r>
          </a:p>
        </p:txBody>
      </p:sp>
      <p:sp>
        <p:nvSpPr>
          <p:cNvPr id="7" name="Rectangle 22">
            <a:extLst>
              <a:ext uri="{FF2B5EF4-FFF2-40B4-BE49-F238E27FC236}">
                <a16:creationId xmlns:a16="http://schemas.microsoft.com/office/drawing/2014/main" id="{B7D74EF2-219E-4066-81AC-7F3CA932439B}"/>
              </a:ext>
            </a:extLst>
          </p:cNvPr>
          <p:cNvSpPr>
            <a:spLocks noChangeArrowheads="1"/>
          </p:cNvSpPr>
          <p:nvPr/>
        </p:nvSpPr>
        <p:spPr bwMode="auto">
          <a:xfrm>
            <a:off x="3937376" y="1010653"/>
            <a:ext cx="5050213" cy="361061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69056" tIns="34529" rIns="69056" bIns="34529"/>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900"/>
              </a:spcBef>
              <a:buClr>
                <a:schemeClr val="tx1"/>
              </a:buClr>
              <a:buSzPct val="75000"/>
              <a:buFont typeface="Arial" panose="020B0604020202020204" pitchFamily="34" charset="0"/>
              <a:buChar char="•"/>
            </a:pPr>
            <a:r>
              <a:rPr kumimoji="1" lang="zh-CN" altLang="en-US" dirty="0">
                <a:latin typeface="+mj-ea"/>
                <a:ea typeface="+mj-ea"/>
              </a:rPr>
              <a:t>后台任务管理器</a:t>
            </a:r>
            <a:r>
              <a:rPr kumimoji="1" lang="en-US" altLang="zh-CN" dirty="0">
                <a:latin typeface="+mj-ea"/>
                <a:ea typeface="+mj-ea"/>
              </a:rPr>
              <a:t>(BTM)</a:t>
            </a:r>
            <a:r>
              <a:rPr kumimoji="1" lang="zh-CN" altLang="en-US" dirty="0">
                <a:latin typeface="+mj-ea"/>
                <a:ea typeface="+mj-ea"/>
              </a:rPr>
              <a:t>应该在用户界面的指定区域显示状态消息。</a:t>
            </a:r>
          </a:p>
          <a:p>
            <a:pPr algn="just">
              <a:spcBef>
                <a:spcPts val="900"/>
              </a:spcBef>
              <a:buClr>
                <a:schemeClr val="tx1"/>
              </a:buClr>
              <a:buSzPct val="75000"/>
            </a:pPr>
            <a:r>
              <a:rPr kumimoji="1" lang="en-US" altLang="zh-CN" dirty="0">
                <a:solidFill>
                  <a:schemeClr val="tx2"/>
                </a:solidFill>
                <a:latin typeface="+mj-ea"/>
                <a:ea typeface="+mj-ea"/>
              </a:rPr>
              <a:t>a.</a:t>
            </a:r>
            <a:r>
              <a:rPr kumimoji="1" lang="en-US" altLang="zh-CN" dirty="0">
                <a:latin typeface="+mj-ea"/>
                <a:ea typeface="+mj-ea"/>
              </a:rPr>
              <a:t> </a:t>
            </a:r>
            <a:r>
              <a:rPr kumimoji="1" lang="zh-CN" altLang="en-US" dirty="0">
                <a:latin typeface="+mj-ea"/>
                <a:ea typeface="+mj-ea"/>
              </a:rPr>
              <a:t>在后台任务进程启动之后，消息必须每隔</a:t>
            </a:r>
            <a:r>
              <a:rPr kumimoji="1" lang="en-US" altLang="zh-CN" dirty="0">
                <a:latin typeface="+mj-ea"/>
                <a:ea typeface="+mj-ea"/>
              </a:rPr>
              <a:t>60 (</a:t>
            </a:r>
            <a:r>
              <a:rPr kumimoji="1" lang="en-US" altLang="zh-CN" dirty="0">
                <a:latin typeface="+mj-ea"/>
                <a:ea typeface="+mj-ea"/>
                <a:sym typeface="Symbol" panose="05050102010706020507" pitchFamily="18" charset="2"/>
              </a:rPr>
              <a:t>10</a:t>
            </a:r>
            <a:r>
              <a:rPr kumimoji="1" lang="en-US" altLang="zh-CN" dirty="0">
                <a:latin typeface="+mj-ea"/>
                <a:ea typeface="+mj-ea"/>
              </a:rPr>
              <a:t>)</a:t>
            </a:r>
            <a:r>
              <a:rPr kumimoji="1" lang="zh-CN" altLang="en-US" dirty="0">
                <a:latin typeface="+mj-ea"/>
                <a:ea typeface="+mj-ea"/>
              </a:rPr>
              <a:t>秒更新一次，并且保持连续的可见性。</a:t>
            </a:r>
          </a:p>
          <a:p>
            <a:pPr algn="just">
              <a:spcBef>
                <a:spcPts val="900"/>
              </a:spcBef>
              <a:buClr>
                <a:schemeClr val="tx1"/>
              </a:buClr>
              <a:buSzPct val="75000"/>
            </a:pPr>
            <a:r>
              <a:rPr kumimoji="1" lang="en-US" altLang="zh-CN" dirty="0">
                <a:solidFill>
                  <a:schemeClr val="tx2"/>
                </a:solidFill>
                <a:latin typeface="+mj-ea"/>
                <a:ea typeface="+mj-ea"/>
              </a:rPr>
              <a:t>b.</a:t>
            </a:r>
            <a:r>
              <a:rPr kumimoji="1" lang="en-US" altLang="zh-CN" dirty="0">
                <a:latin typeface="+mj-ea"/>
                <a:ea typeface="+mj-ea"/>
              </a:rPr>
              <a:t>  </a:t>
            </a:r>
            <a:r>
              <a:rPr kumimoji="1" lang="zh-CN" altLang="en-US" dirty="0">
                <a:latin typeface="+mj-ea"/>
                <a:ea typeface="+mj-ea"/>
              </a:rPr>
              <a:t>如果正在正常处理后台任务进程，那么后台任务管理器</a:t>
            </a:r>
            <a:r>
              <a:rPr kumimoji="1" lang="en-US" altLang="zh-CN" dirty="0">
                <a:latin typeface="+mj-ea"/>
                <a:ea typeface="+mj-ea"/>
              </a:rPr>
              <a:t>(BTM)</a:t>
            </a:r>
            <a:r>
              <a:rPr kumimoji="1" lang="zh-CN" altLang="en-US" dirty="0">
                <a:latin typeface="+mj-ea"/>
                <a:ea typeface="+mj-ea"/>
              </a:rPr>
              <a:t>必须显示后台任务进程已完成的百分比。</a:t>
            </a:r>
          </a:p>
          <a:p>
            <a:pPr algn="just">
              <a:spcBef>
                <a:spcPts val="900"/>
              </a:spcBef>
              <a:buClr>
                <a:schemeClr val="tx1"/>
              </a:buClr>
              <a:buSzPct val="75000"/>
            </a:pPr>
            <a:r>
              <a:rPr kumimoji="1" lang="en-US" altLang="zh-CN" dirty="0">
                <a:solidFill>
                  <a:schemeClr val="tx2"/>
                </a:solidFill>
                <a:latin typeface="+mj-ea"/>
                <a:ea typeface="+mj-ea"/>
              </a:rPr>
              <a:t>c.</a:t>
            </a:r>
            <a:r>
              <a:rPr kumimoji="1" lang="en-US" altLang="zh-CN" dirty="0">
                <a:latin typeface="+mj-ea"/>
                <a:ea typeface="+mj-ea"/>
              </a:rPr>
              <a:t> </a:t>
            </a:r>
            <a:r>
              <a:rPr kumimoji="1" lang="zh-CN" altLang="en-US" dirty="0">
                <a:latin typeface="+mj-ea"/>
                <a:ea typeface="+mj-ea"/>
              </a:rPr>
              <a:t>当完成后台任务时，后台任务管理器</a:t>
            </a:r>
            <a:r>
              <a:rPr kumimoji="1" lang="en-US" altLang="zh-CN" dirty="0">
                <a:latin typeface="+mj-ea"/>
                <a:ea typeface="+mj-ea"/>
              </a:rPr>
              <a:t>(BTM)</a:t>
            </a:r>
            <a:r>
              <a:rPr kumimoji="1" lang="zh-CN" altLang="en-US" dirty="0">
                <a:latin typeface="+mj-ea"/>
                <a:ea typeface="+mj-ea"/>
              </a:rPr>
              <a:t>必须显示一个“已完成”的消息。</a:t>
            </a:r>
          </a:p>
          <a:p>
            <a:pPr algn="just">
              <a:spcBef>
                <a:spcPts val="900"/>
              </a:spcBef>
              <a:buClr>
                <a:schemeClr val="tx1"/>
              </a:buClr>
              <a:buSzPct val="75000"/>
            </a:pPr>
            <a:r>
              <a:rPr kumimoji="1" lang="en-US" altLang="zh-CN" dirty="0">
                <a:solidFill>
                  <a:schemeClr val="tx2"/>
                </a:solidFill>
                <a:latin typeface="+mj-ea"/>
                <a:ea typeface="+mj-ea"/>
              </a:rPr>
              <a:t>d.</a:t>
            </a:r>
            <a:r>
              <a:rPr kumimoji="1" lang="en-US" altLang="zh-CN" dirty="0">
                <a:latin typeface="+mj-ea"/>
                <a:ea typeface="+mj-ea"/>
              </a:rPr>
              <a:t> </a:t>
            </a:r>
            <a:r>
              <a:rPr kumimoji="1" lang="zh-CN" altLang="en-US" dirty="0">
                <a:latin typeface="+mj-ea"/>
                <a:ea typeface="+mj-ea"/>
              </a:rPr>
              <a:t>如果后台任务中止执行，那么后台任务管理器</a:t>
            </a:r>
            <a:r>
              <a:rPr kumimoji="1" lang="en-US" altLang="zh-CN" dirty="0">
                <a:latin typeface="+mj-ea"/>
                <a:ea typeface="+mj-ea"/>
              </a:rPr>
              <a:t>(BTM)</a:t>
            </a:r>
            <a:r>
              <a:rPr kumimoji="1" lang="zh-CN" altLang="en-US" dirty="0">
                <a:latin typeface="+mj-ea"/>
                <a:ea typeface="+mj-ea"/>
              </a:rPr>
              <a:t>必须显示一个出错信息。</a:t>
            </a:r>
          </a:p>
        </p:txBody>
      </p:sp>
      <p:sp>
        <p:nvSpPr>
          <p:cNvPr id="8" name="Rectangle 33">
            <a:extLst>
              <a:ext uri="{FF2B5EF4-FFF2-40B4-BE49-F238E27FC236}">
                <a16:creationId xmlns:a16="http://schemas.microsoft.com/office/drawing/2014/main" id="{E4858E6E-CD6D-4103-A40F-0462B2DDA3A6}"/>
              </a:ext>
            </a:extLst>
          </p:cNvPr>
          <p:cNvSpPr>
            <a:spLocks noChangeArrowheads="1"/>
          </p:cNvSpPr>
          <p:nvPr/>
        </p:nvSpPr>
        <p:spPr bwMode="ltGray">
          <a:xfrm>
            <a:off x="393797" y="3431559"/>
            <a:ext cx="2689694" cy="646331"/>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lvl1pPr eaLnBrk="0" hangingPunct="0">
              <a:tabLst>
                <a:tab pos="37465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3746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37465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37465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374650" algn="l"/>
              </a:tabLst>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solidFill>
                  <a:schemeClr val="bg1"/>
                </a:solidFill>
                <a:latin typeface="+mj-ea"/>
                <a:ea typeface="+mj-ea"/>
              </a:rPr>
              <a:t>这个需求是不完整的、不准确的、不可验证的。 </a:t>
            </a:r>
          </a:p>
        </p:txBody>
      </p:sp>
      <p:grpSp>
        <p:nvGrpSpPr>
          <p:cNvPr id="3" name="组合 2">
            <a:extLst>
              <a:ext uri="{FF2B5EF4-FFF2-40B4-BE49-F238E27FC236}">
                <a16:creationId xmlns:a16="http://schemas.microsoft.com/office/drawing/2014/main" id="{E5E04507-B6F8-448C-8B2A-7C5F423D4339}"/>
              </a:ext>
            </a:extLst>
          </p:cNvPr>
          <p:cNvGrpSpPr/>
          <p:nvPr/>
        </p:nvGrpSpPr>
        <p:grpSpPr>
          <a:xfrm>
            <a:off x="3245622" y="2046984"/>
            <a:ext cx="691754" cy="1384575"/>
            <a:chOff x="2991757" y="2702151"/>
            <a:chExt cx="922338" cy="1846101"/>
          </a:xfrm>
          <a:solidFill>
            <a:schemeClr val="accent2"/>
          </a:solidFill>
        </p:grpSpPr>
        <p:sp>
          <p:nvSpPr>
            <p:cNvPr id="6" name="Text Box 21">
              <a:extLst>
                <a:ext uri="{FF2B5EF4-FFF2-40B4-BE49-F238E27FC236}">
                  <a16:creationId xmlns:a16="http://schemas.microsoft.com/office/drawing/2014/main" id="{988710E4-5697-4FE2-A5B2-0920E03CFE8B}"/>
                </a:ext>
              </a:extLst>
            </p:cNvPr>
            <p:cNvSpPr txBox="1">
              <a:spLocks noChangeArrowheads="1"/>
            </p:cNvSpPr>
            <p:nvPr/>
          </p:nvSpPr>
          <p:spPr bwMode="auto">
            <a:xfrm>
              <a:off x="3080657" y="3440256"/>
              <a:ext cx="656590" cy="1107996"/>
            </a:xfrm>
            <a:prstGeom prst="rect">
              <a:avLst/>
            </a:pr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eaLnBrk="0" hangingPunct="0">
                <a:defRPr/>
              </a:pPr>
              <a:r>
                <a:rPr kumimoji="1" lang="zh-CN" altLang="en-US" sz="2400" dirty="0">
                  <a:solidFill>
                    <a:schemeClr val="bg1"/>
                  </a:solidFill>
                  <a:latin typeface="+mj-ea"/>
                  <a:ea typeface="+mj-ea"/>
                </a:rPr>
                <a:t>改</a:t>
              </a:r>
            </a:p>
            <a:p>
              <a:pPr algn="l" eaLnBrk="0" hangingPunct="0">
                <a:defRPr/>
              </a:pPr>
              <a:r>
                <a:rPr kumimoji="1" lang="zh-CN" altLang="en-US" sz="2400" dirty="0">
                  <a:solidFill>
                    <a:schemeClr val="bg1"/>
                  </a:solidFill>
                  <a:latin typeface="+mj-ea"/>
                  <a:ea typeface="+mj-ea"/>
                </a:rPr>
                <a:t>进</a:t>
              </a:r>
            </a:p>
          </p:txBody>
        </p:sp>
        <p:sp>
          <p:nvSpPr>
            <p:cNvPr id="9" name="AutoShape 20">
              <a:extLst>
                <a:ext uri="{FF2B5EF4-FFF2-40B4-BE49-F238E27FC236}">
                  <a16:creationId xmlns:a16="http://schemas.microsoft.com/office/drawing/2014/main" id="{0B1F4E03-2220-42D8-A853-96295738D6CC}"/>
                </a:ext>
              </a:extLst>
            </p:cNvPr>
            <p:cNvSpPr>
              <a:spLocks noChangeArrowheads="1"/>
            </p:cNvSpPr>
            <p:nvPr/>
          </p:nvSpPr>
          <p:spPr bwMode="auto">
            <a:xfrm>
              <a:off x="2991757" y="2702151"/>
              <a:ext cx="922338" cy="457200"/>
            </a:xfrm>
            <a:prstGeom prst="rightArrow">
              <a:avLst>
                <a:gd name="adj1" fmla="val 50000"/>
                <a:gd name="adj2" fmla="val 50434"/>
              </a:avLst>
            </a:pr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endParaRPr kumimoji="1" lang="zh-CN" altLang="en-US">
                <a:solidFill>
                  <a:schemeClr val="tx2"/>
                </a:solidFill>
                <a:effectLst>
                  <a:outerShdw blurRad="38100" dist="38100" dir="2700000" algn="tl">
                    <a:srgbClr val="FFFFFF"/>
                  </a:outerShdw>
                </a:effectLst>
                <a:latin typeface="+mj-ea"/>
                <a:ea typeface="+mj-ea"/>
              </a:endParaRPr>
            </a:p>
          </p:txBody>
        </p:sp>
      </p:grpSp>
    </p:spTree>
    <p:extLst>
      <p:ext uri="{BB962C8B-B14F-4D97-AF65-F5344CB8AC3E}">
        <p14:creationId xmlns:p14="http://schemas.microsoft.com/office/powerpoint/2010/main" val="8154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autoUpdateAnimBg="0"/>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需求文档的陈述与改进举例二</a:t>
            </a:r>
          </a:p>
        </p:txBody>
      </p:sp>
      <p:sp>
        <p:nvSpPr>
          <p:cNvPr id="4" name="灯片编号占位符 3">
            <a:extLst>
              <a:ext uri="{FF2B5EF4-FFF2-40B4-BE49-F238E27FC236}">
                <a16:creationId xmlns:a16="http://schemas.microsoft.com/office/drawing/2014/main" id="{0400B349-29CD-4458-B9FF-F99F86FCA65F}"/>
              </a:ext>
            </a:extLst>
          </p:cNvPr>
          <p:cNvSpPr>
            <a:spLocks noGrp="1"/>
          </p:cNvSpPr>
          <p:nvPr>
            <p:ph type="sldNum" sz="quarter" idx="12"/>
          </p:nvPr>
        </p:nvSpPr>
        <p:spPr/>
        <p:txBody>
          <a:bodyPr/>
          <a:lstStyle/>
          <a:p>
            <a:fld id="{0C913308-F349-4B6D-A68A-DD1791B4A57B}" type="slidenum">
              <a:rPr lang="zh-CN" altLang="en-US" smtClean="0"/>
              <a:pPr/>
              <a:t>89</a:t>
            </a:fld>
            <a:endParaRPr lang="zh-CN" altLang="en-US" dirty="0"/>
          </a:p>
        </p:txBody>
      </p:sp>
      <p:sp>
        <p:nvSpPr>
          <p:cNvPr id="16" name="Rectangle 22">
            <a:extLst>
              <a:ext uri="{FF2B5EF4-FFF2-40B4-BE49-F238E27FC236}">
                <a16:creationId xmlns:a16="http://schemas.microsoft.com/office/drawing/2014/main" id="{5B81EBE3-A843-4677-BFB7-A3CDBFD6D2B1}"/>
              </a:ext>
            </a:extLst>
          </p:cNvPr>
          <p:cNvSpPr>
            <a:spLocks noChangeArrowheads="1"/>
          </p:cNvSpPr>
          <p:nvPr/>
        </p:nvSpPr>
        <p:spPr bwMode="auto">
          <a:xfrm>
            <a:off x="961098" y="1319335"/>
            <a:ext cx="7673933" cy="46166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ts val="900"/>
              </a:spcBef>
            </a:pPr>
            <a:r>
              <a:rPr lang="zh-CN" altLang="en-US" sz="2400" dirty="0">
                <a:latin typeface="+mj-ea"/>
                <a:ea typeface="+mj-ea"/>
              </a:rPr>
              <a:t>产品必须在显示和隐藏非打印字符之间进行瞬间切换。</a:t>
            </a:r>
          </a:p>
        </p:txBody>
      </p:sp>
      <p:sp>
        <p:nvSpPr>
          <p:cNvPr id="18" name="Text Box 24">
            <a:extLst>
              <a:ext uri="{FF2B5EF4-FFF2-40B4-BE49-F238E27FC236}">
                <a16:creationId xmlns:a16="http://schemas.microsoft.com/office/drawing/2014/main" id="{3ABFF593-8483-48DC-BE70-51BB985BBF01}"/>
              </a:ext>
            </a:extLst>
          </p:cNvPr>
          <p:cNvSpPr txBox="1">
            <a:spLocks noChangeArrowheads="1"/>
          </p:cNvSpPr>
          <p:nvPr/>
        </p:nvSpPr>
        <p:spPr bwMode="auto">
          <a:xfrm>
            <a:off x="1641596" y="2071367"/>
            <a:ext cx="6312936" cy="400110"/>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eaLnBrk="0" hangingPunct="0">
              <a:defRPr/>
            </a:pPr>
            <a:r>
              <a:rPr kumimoji="1" lang="zh-CN" altLang="en-US" sz="2000" dirty="0">
                <a:solidFill>
                  <a:schemeClr val="bg1"/>
                </a:solidFill>
                <a:latin typeface="+mj-ea"/>
                <a:ea typeface="+mj-ea"/>
              </a:rPr>
              <a:t>需求不可行、不完整、不确定性，导致需求不可验证</a:t>
            </a:r>
          </a:p>
        </p:txBody>
      </p:sp>
      <p:grpSp>
        <p:nvGrpSpPr>
          <p:cNvPr id="3" name="组合 2">
            <a:extLst>
              <a:ext uri="{FF2B5EF4-FFF2-40B4-BE49-F238E27FC236}">
                <a16:creationId xmlns:a16="http://schemas.microsoft.com/office/drawing/2014/main" id="{648251B9-084F-41E6-ADD0-B83096FE19C2}"/>
              </a:ext>
            </a:extLst>
          </p:cNvPr>
          <p:cNvGrpSpPr/>
          <p:nvPr/>
        </p:nvGrpSpPr>
        <p:grpSpPr>
          <a:xfrm>
            <a:off x="727196" y="2975269"/>
            <a:ext cx="914400" cy="1143000"/>
            <a:chOff x="789100" y="3327249"/>
            <a:chExt cx="1219200" cy="1524000"/>
          </a:xfrm>
        </p:grpSpPr>
        <p:sp>
          <p:nvSpPr>
            <p:cNvPr id="19" name="AutoShape 25">
              <a:extLst>
                <a:ext uri="{FF2B5EF4-FFF2-40B4-BE49-F238E27FC236}">
                  <a16:creationId xmlns:a16="http://schemas.microsoft.com/office/drawing/2014/main" id="{7533B6E1-8D3B-48E9-8DAA-A2B26AB26408}"/>
                </a:ext>
              </a:extLst>
            </p:cNvPr>
            <p:cNvSpPr>
              <a:spLocks noChangeArrowheads="1"/>
            </p:cNvSpPr>
            <p:nvPr/>
          </p:nvSpPr>
          <p:spPr bwMode="auto">
            <a:xfrm>
              <a:off x="789100" y="4394049"/>
              <a:ext cx="1219200" cy="457200"/>
            </a:xfrm>
            <a:prstGeom prst="rightArrow">
              <a:avLst>
                <a:gd name="adj1" fmla="val 50000"/>
                <a:gd name="adj2" fmla="val 66667"/>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endParaRPr kumimoji="1" lang="zh-CN" altLang="en-US">
                <a:solidFill>
                  <a:schemeClr val="bg1"/>
                </a:solidFill>
                <a:latin typeface="+mj-ea"/>
                <a:ea typeface="+mj-ea"/>
              </a:endParaRPr>
            </a:p>
          </p:txBody>
        </p:sp>
        <p:sp>
          <p:nvSpPr>
            <p:cNvPr id="20" name="Text Box 26">
              <a:extLst>
                <a:ext uri="{FF2B5EF4-FFF2-40B4-BE49-F238E27FC236}">
                  <a16:creationId xmlns:a16="http://schemas.microsoft.com/office/drawing/2014/main" id="{61C94A09-6332-4B22-9B54-EE7F8BF2D55D}"/>
                </a:ext>
              </a:extLst>
            </p:cNvPr>
            <p:cNvSpPr txBox="1">
              <a:spLocks noChangeArrowheads="1"/>
            </p:cNvSpPr>
            <p:nvPr/>
          </p:nvSpPr>
          <p:spPr bwMode="auto">
            <a:xfrm>
              <a:off x="986063" y="3327249"/>
              <a:ext cx="656591" cy="1107996"/>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eaLnBrk="0" hangingPunct="0">
                <a:defRPr/>
              </a:pPr>
              <a:r>
                <a:rPr kumimoji="1" lang="zh-CN" altLang="en-US" sz="2400">
                  <a:solidFill>
                    <a:schemeClr val="bg1"/>
                  </a:solidFill>
                  <a:latin typeface="+mj-ea"/>
                  <a:ea typeface="+mj-ea"/>
                </a:rPr>
                <a:t>改</a:t>
              </a:r>
            </a:p>
            <a:p>
              <a:pPr algn="l" eaLnBrk="0" hangingPunct="0">
                <a:defRPr/>
              </a:pPr>
              <a:r>
                <a:rPr kumimoji="1" lang="zh-CN" altLang="en-US" sz="2400">
                  <a:solidFill>
                    <a:schemeClr val="bg1"/>
                  </a:solidFill>
                  <a:latin typeface="+mj-ea"/>
                  <a:ea typeface="+mj-ea"/>
                </a:rPr>
                <a:t>进</a:t>
              </a:r>
            </a:p>
          </p:txBody>
        </p:sp>
      </p:grpSp>
      <p:sp>
        <p:nvSpPr>
          <p:cNvPr id="21" name="Rectangle 27">
            <a:extLst>
              <a:ext uri="{FF2B5EF4-FFF2-40B4-BE49-F238E27FC236}">
                <a16:creationId xmlns:a16="http://schemas.microsoft.com/office/drawing/2014/main" id="{EDD1EE9B-B90B-4530-99B2-C9E8F3511019}"/>
              </a:ext>
            </a:extLst>
          </p:cNvPr>
          <p:cNvSpPr>
            <a:spLocks noChangeArrowheads="1"/>
          </p:cNvSpPr>
          <p:nvPr/>
        </p:nvSpPr>
        <p:spPr bwMode="auto">
          <a:xfrm>
            <a:off x="1897089" y="3225386"/>
            <a:ext cx="6596036" cy="89288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69056" tIns="34529" rIns="69056" bIns="34529"/>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spcBef>
                <a:spcPts val="450"/>
              </a:spcBef>
              <a:buClr>
                <a:schemeClr val="tx1"/>
              </a:buClr>
              <a:buSzPct val="75000"/>
            </a:pPr>
            <a:r>
              <a:rPr kumimoji="1" lang="zh-CN" altLang="en-US" sz="2400" dirty="0">
                <a:latin typeface="+mj-ea"/>
                <a:ea typeface="+mj-ea"/>
              </a:rPr>
              <a:t>用户在编辑文档时，通过激活特定的机制，可以在显示和隐藏所有</a:t>
            </a:r>
            <a:r>
              <a:rPr kumimoji="1" lang="en-US" altLang="zh-CN" sz="2400" dirty="0">
                <a:latin typeface="+mj-ea"/>
                <a:ea typeface="+mj-ea"/>
              </a:rPr>
              <a:t>HTML</a:t>
            </a:r>
            <a:r>
              <a:rPr kumimoji="1" lang="zh-CN" altLang="en-US" sz="2400" dirty="0">
                <a:latin typeface="+mj-ea"/>
                <a:ea typeface="+mj-ea"/>
              </a:rPr>
              <a:t>标记之间进行切换。</a:t>
            </a:r>
          </a:p>
        </p:txBody>
      </p:sp>
    </p:spTree>
    <p:extLst>
      <p:ext uri="{BB962C8B-B14F-4D97-AF65-F5344CB8AC3E}">
        <p14:creationId xmlns:p14="http://schemas.microsoft.com/office/powerpoint/2010/main" val="212702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云服务</a:t>
            </a:r>
          </a:p>
        </p:txBody>
      </p:sp>
      <p:sp>
        <p:nvSpPr>
          <p:cNvPr id="3" name="内容占位符 2"/>
          <p:cNvSpPr>
            <a:spLocks noGrp="1"/>
          </p:cNvSpPr>
          <p:nvPr>
            <p:ph idx="1"/>
          </p:nvPr>
        </p:nvSpPr>
        <p:spPr>
          <a:xfrm>
            <a:off x="768097" y="904847"/>
            <a:ext cx="8090153" cy="3806854"/>
          </a:xfrm>
        </p:spPr>
        <p:txBody>
          <a:bodyPr>
            <a:normAutofit fontScale="85000" lnSpcReduction="20000"/>
          </a:bodyPr>
          <a:lstStyle/>
          <a:p>
            <a:r>
              <a:rPr lang="zh-CN" altLang="en-US" sz="2600" dirty="0"/>
              <a:t>云计算提供的服务层次</a:t>
            </a:r>
            <a:endParaRPr lang="en-US" altLang="zh-CN" sz="2600" dirty="0"/>
          </a:p>
          <a:p>
            <a:pPr lvl="1"/>
            <a:r>
              <a:rPr lang="en-US" altLang="zh-CN" dirty="0"/>
              <a:t>IaaS</a:t>
            </a:r>
            <a:r>
              <a:rPr lang="zh-CN" altLang="en-US" dirty="0"/>
              <a:t>（</a:t>
            </a:r>
            <a:r>
              <a:rPr lang="en-US" altLang="zh-CN" dirty="0"/>
              <a:t>Infrastructure as a Service</a:t>
            </a:r>
            <a:r>
              <a:rPr lang="zh-CN" altLang="en-US" dirty="0"/>
              <a:t>）：基础设施服务</a:t>
            </a:r>
            <a:endParaRPr lang="en-US" altLang="zh-CN" dirty="0"/>
          </a:p>
          <a:p>
            <a:pPr lvl="1"/>
            <a:r>
              <a:rPr lang="en-US" altLang="zh-CN" dirty="0"/>
              <a:t>PaaS</a:t>
            </a:r>
            <a:r>
              <a:rPr lang="zh-CN" altLang="en-US" dirty="0"/>
              <a:t>（</a:t>
            </a:r>
            <a:r>
              <a:rPr lang="en-US" altLang="zh-CN" dirty="0"/>
              <a:t>Platform as a Service</a:t>
            </a:r>
            <a:r>
              <a:rPr lang="zh-CN" altLang="en-US" dirty="0"/>
              <a:t>）：中间平台服务</a:t>
            </a:r>
            <a:endParaRPr lang="en-US" altLang="zh-CN" dirty="0"/>
          </a:p>
          <a:p>
            <a:pPr lvl="1"/>
            <a:r>
              <a:rPr lang="en-US" altLang="zh-CN" dirty="0"/>
              <a:t>SaaS</a:t>
            </a:r>
            <a:r>
              <a:rPr lang="zh-CN" altLang="en-US" dirty="0"/>
              <a:t>（</a:t>
            </a:r>
            <a:r>
              <a:rPr lang="en-US" altLang="zh-CN" dirty="0"/>
              <a:t>Software as a Service</a:t>
            </a:r>
            <a:r>
              <a:rPr lang="zh-CN" altLang="en-US" dirty="0"/>
              <a:t>）：软件即服务</a:t>
            </a:r>
            <a:endParaRPr lang="en-US" altLang="zh-CN" dirty="0"/>
          </a:p>
          <a:p>
            <a:r>
              <a:rPr lang="zh-CN" altLang="en-US" sz="2600" dirty="0"/>
              <a:t>云服务的模式：</a:t>
            </a:r>
            <a:endParaRPr lang="en-US" altLang="zh-CN" sz="2600" dirty="0"/>
          </a:p>
          <a:p>
            <a:pPr lvl="1"/>
            <a:r>
              <a:rPr lang="zh-CN" altLang="en-US" dirty="0"/>
              <a:t>公共云、专用云、混合云</a:t>
            </a:r>
            <a:endParaRPr lang="en-US" altLang="zh-CN" dirty="0"/>
          </a:p>
          <a:p>
            <a:pPr lvl="1"/>
            <a:r>
              <a:rPr lang="en-US" altLang="zh-CN" sz="1600" dirty="0">
                <a:hlinkClick r:id="rId3"/>
              </a:rPr>
              <a:t>http://www.360doc.com/content/19/1222/22/410279_881461571.shtml</a:t>
            </a:r>
            <a:endParaRPr lang="en-US" altLang="zh-CN" sz="1600" dirty="0"/>
          </a:p>
          <a:p>
            <a:pPr lvl="1"/>
            <a:r>
              <a:rPr lang="en-US" altLang="zh-CN" sz="1600" dirty="0">
                <a:hlinkClick r:id="rId4"/>
              </a:rPr>
              <a:t>http://www.360doc.com/content/20/0718/15/70899475_925084273.shtml</a:t>
            </a:r>
            <a:endParaRPr lang="en-US" altLang="zh-CN" sz="1600" dirty="0"/>
          </a:p>
          <a:p>
            <a:r>
              <a:rPr lang="zh-CN" altLang="en-US" sz="2600" dirty="0"/>
              <a:t>微服务</a:t>
            </a:r>
            <a:endParaRPr lang="en-US" altLang="zh-CN" sz="2600" dirty="0"/>
          </a:p>
        </p:txBody>
      </p:sp>
      <p:sp>
        <p:nvSpPr>
          <p:cNvPr id="4" name="日期占位符 3"/>
          <p:cNvSpPr>
            <a:spLocks noGrp="1"/>
          </p:cNvSpPr>
          <p:nvPr>
            <p:ph type="dt" sz="half" idx="10"/>
          </p:nvPr>
        </p:nvSpPr>
        <p:spPr/>
        <p:txBody>
          <a:bodyPr/>
          <a:lstStyle/>
          <a:p>
            <a:fld id="{EB7957BD-2D48-44C5-87CD-63892DDA8DB7}"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a:t>
            </a:fld>
            <a:endParaRPr lang="zh-CN" altLang="en-US"/>
          </a:p>
        </p:txBody>
      </p:sp>
    </p:spTree>
    <p:extLst>
      <p:ext uri="{BB962C8B-B14F-4D97-AF65-F5344CB8AC3E}">
        <p14:creationId xmlns:p14="http://schemas.microsoft.com/office/powerpoint/2010/main" val="7653512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需求文档撰写的注意事项</a:t>
            </a:r>
          </a:p>
        </p:txBody>
      </p:sp>
      <p:sp>
        <p:nvSpPr>
          <p:cNvPr id="3" name="内容占位符 2"/>
          <p:cNvSpPr>
            <a:spLocks noGrp="1"/>
          </p:cNvSpPr>
          <p:nvPr>
            <p:ph idx="1"/>
          </p:nvPr>
        </p:nvSpPr>
        <p:spPr/>
        <p:txBody>
          <a:bodyPr>
            <a:normAutofit fontScale="70000" lnSpcReduction="20000"/>
          </a:bodyPr>
          <a:lstStyle/>
          <a:p>
            <a:r>
              <a:rPr lang="zh-CN" altLang="en-US" dirty="0"/>
              <a:t>尽快开始写需求；</a:t>
            </a:r>
            <a:endParaRPr lang="en-US" altLang="zh-CN" dirty="0"/>
          </a:p>
          <a:p>
            <a:r>
              <a:rPr lang="zh-CN" altLang="en-US" dirty="0"/>
              <a:t>确定哪些属性将被用于分类和细化需求；</a:t>
            </a:r>
            <a:endParaRPr lang="en-US" altLang="zh-CN" dirty="0"/>
          </a:p>
          <a:p>
            <a:r>
              <a:rPr lang="zh-CN" altLang="en-US" dirty="0"/>
              <a:t>产生一个初始版本来刺激反馈；</a:t>
            </a:r>
            <a:endParaRPr lang="en-US" altLang="zh-CN" dirty="0"/>
          </a:p>
          <a:p>
            <a:r>
              <a:rPr lang="zh-CN" altLang="en-US" dirty="0"/>
              <a:t>询问用户往往比咨询专家更有用；</a:t>
            </a:r>
            <a:endParaRPr lang="en-US" altLang="zh-CN" dirty="0"/>
          </a:p>
          <a:p>
            <a:r>
              <a:rPr lang="zh-CN" altLang="en-US" dirty="0"/>
              <a:t>撰写需求时需要遵循的法则：</a:t>
            </a:r>
            <a:endParaRPr lang="en-US" altLang="zh-CN" dirty="0"/>
          </a:p>
          <a:p>
            <a:pPr lvl="1"/>
            <a:r>
              <a:rPr lang="zh-CN" altLang="en-US" dirty="0"/>
              <a:t>使用简单、直接的语言 </a:t>
            </a:r>
            <a:endParaRPr lang="en-US" altLang="zh-CN" dirty="0"/>
          </a:p>
          <a:p>
            <a:pPr lvl="1"/>
            <a:r>
              <a:rPr lang="zh-CN" altLang="en-US" dirty="0"/>
              <a:t>撰写可测试的需求</a:t>
            </a:r>
            <a:endParaRPr lang="en-US" altLang="zh-CN" dirty="0"/>
          </a:p>
          <a:p>
            <a:pPr lvl="1"/>
            <a:r>
              <a:rPr lang="en-US" altLang="zh-CN" dirty="0"/>
              <a:t> </a:t>
            </a:r>
            <a:r>
              <a:rPr lang="zh-CN" altLang="en-US" dirty="0"/>
              <a:t>使用定义好的并达成共识的术语 </a:t>
            </a:r>
            <a:endParaRPr lang="en-US" altLang="zh-CN" dirty="0"/>
          </a:p>
          <a:p>
            <a:pPr lvl="1"/>
            <a:r>
              <a:rPr lang="zh-CN" altLang="en-US" dirty="0"/>
              <a:t>一次只写一项需求 </a:t>
            </a:r>
          </a:p>
        </p:txBody>
      </p:sp>
      <p:sp>
        <p:nvSpPr>
          <p:cNvPr id="4" name="日期占位符 3"/>
          <p:cNvSpPr>
            <a:spLocks noGrp="1"/>
          </p:cNvSpPr>
          <p:nvPr>
            <p:ph type="dt" sz="half" idx="10"/>
          </p:nvPr>
        </p:nvSpPr>
        <p:spPr/>
        <p:txBody>
          <a:bodyPr/>
          <a:lstStyle/>
          <a:p>
            <a:fld id="{87A6A4D9-6108-44AE-88D9-74138F02C318}"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90</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620" y="2108221"/>
            <a:ext cx="3343275" cy="2200275"/>
          </a:xfrm>
          <a:prstGeom prst="rect">
            <a:avLst/>
          </a:prstGeom>
        </p:spPr>
      </p:pic>
    </p:spTree>
    <p:extLst>
      <p:ext uri="{BB962C8B-B14F-4D97-AF65-F5344CB8AC3E}">
        <p14:creationId xmlns:p14="http://schemas.microsoft.com/office/powerpoint/2010/main" val="4004535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3784" y="854374"/>
            <a:ext cx="8105118" cy="3808735"/>
          </a:xfrm>
          <a:prstGeom prst="rect">
            <a:avLst/>
          </a:prstGeom>
        </p:spPr>
        <p:txBody>
          <a:bodyPr wrap="square">
            <a:spAutoFit/>
          </a:bodyPr>
          <a:lstStyle/>
          <a:p>
            <a:pPr marL="342900" indent="-342900" algn="just">
              <a:spcBef>
                <a:spcPts val="900"/>
              </a:spcBef>
              <a:buClr>
                <a:srgbClr val="00B050"/>
              </a:buClr>
              <a:buFont typeface="Wingdings" panose="05000000000000000000" pitchFamily="2" charset="2"/>
              <a:buChar char="¬"/>
            </a:pPr>
            <a:r>
              <a:rPr lang="zh-CN" altLang="en-US" sz="2400" dirty="0">
                <a:latin typeface="+mj-ea"/>
                <a:ea typeface="+mj-ea"/>
              </a:rPr>
              <a:t>需求变更是指增加或改进软件的功能。</a:t>
            </a:r>
            <a:endParaRPr lang="en-US" altLang="zh-CN" sz="2400" dirty="0">
              <a:latin typeface="+mj-ea"/>
              <a:ea typeface="+mj-ea"/>
            </a:endParaRPr>
          </a:p>
          <a:p>
            <a:pPr marL="342900" indent="-342900" algn="just">
              <a:spcBef>
                <a:spcPts val="900"/>
              </a:spcBef>
              <a:buClr>
                <a:srgbClr val="00B050"/>
              </a:buClr>
              <a:buFont typeface="Wingdings" panose="05000000000000000000" pitchFamily="2" charset="2"/>
              <a:buChar char="¬"/>
            </a:pPr>
            <a:r>
              <a:rPr lang="zh-CN" altLang="en-US" sz="2400" dirty="0">
                <a:latin typeface="+mj-ea"/>
                <a:ea typeface="+mj-ea"/>
              </a:rPr>
              <a:t>在进行需求分析时要防患于未然，尽可能的分析清楚哪些是稳定的需求，哪些是易变的需求，以便在进行系统设计时，将软件的核心建立在稳定的需求上，同时留出变更空间。</a:t>
            </a:r>
            <a:endParaRPr lang="en-US" altLang="zh-CN" sz="2400" dirty="0">
              <a:latin typeface="+mj-ea"/>
              <a:ea typeface="+mj-ea"/>
            </a:endParaRPr>
          </a:p>
          <a:p>
            <a:pPr marL="342900" indent="-342900" algn="just">
              <a:spcBef>
                <a:spcPts val="900"/>
              </a:spcBef>
              <a:buClr>
                <a:srgbClr val="00B050"/>
              </a:buClr>
              <a:buFont typeface="Wingdings" panose="05000000000000000000" pitchFamily="2" charset="2"/>
              <a:buChar char="¬"/>
            </a:pPr>
            <a:r>
              <a:rPr lang="zh-CN" altLang="en-US" sz="2400" dirty="0">
                <a:latin typeface="+mj-ea"/>
                <a:ea typeface="+mj-ea"/>
              </a:rPr>
              <a:t>需求变更大致来源于</a:t>
            </a:r>
            <a:r>
              <a:rPr lang="en-US" altLang="zh-CN" sz="2400" dirty="0">
                <a:latin typeface="+mj-ea"/>
                <a:ea typeface="+mj-ea"/>
              </a:rPr>
              <a:t>3</a:t>
            </a:r>
            <a:r>
              <a:rPr lang="zh-CN" altLang="en-US" sz="2400" dirty="0">
                <a:latin typeface="+mj-ea"/>
                <a:ea typeface="+mj-ea"/>
              </a:rPr>
              <a:t>种情况：</a:t>
            </a:r>
          </a:p>
          <a:p>
            <a:pPr marL="600075" lvl="1" indent="-342900" algn="just">
              <a:spcBef>
                <a:spcPts val="900"/>
              </a:spcBef>
              <a:buFont typeface="+mj-lt"/>
              <a:buAutoNum type="arabicPeriod"/>
            </a:pPr>
            <a:r>
              <a:rPr lang="zh-CN" altLang="en-US" sz="2000" dirty="0">
                <a:latin typeface="+mj-ea"/>
                <a:ea typeface="+mj-ea"/>
              </a:rPr>
              <a:t>客户提出来要进行修改、增加需求等；</a:t>
            </a:r>
          </a:p>
          <a:p>
            <a:pPr marL="600075" lvl="1" indent="-342900" algn="just">
              <a:spcBef>
                <a:spcPts val="900"/>
              </a:spcBef>
              <a:buFont typeface="+mj-lt"/>
              <a:buAutoNum type="arabicPeriod"/>
            </a:pPr>
            <a:r>
              <a:rPr lang="zh-CN" altLang="en-US" sz="2000" dirty="0">
                <a:latin typeface="+mj-ea"/>
                <a:ea typeface="+mj-ea"/>
              </a:rPr>
              <a:t>公司内部人员提交的建议；</a:t>
            </a:r>
          </a:p>
          <a:p>
            <a:pPr marL="600075" lvl="1" indent="-342900" algn="just">
              <a:spcBef>
                <a:spcPts val="900"/>
              </a:spcBef>
              <a:buFont typeface="+mj-lt"/>
              <a:buAutoNum type="arabicPeriod"/>
            </a:pPr>
            <a:r>
              <a:rPr lang="zh-CN" altLang="en-US" sz="2000" dirty="0">
                <a:latin typeface="+mj-ea"/>
                <a:ea typeface="+mj-ea"/>
              </a:rPr>
              <a:t>开发人员自己修改</a:t>
            </a:r>
            <a:r>
              <a:rPr lang="en-US" altLang="zh-CN" sz="2000" dirty="0">
                <a:latin typeface="+mj-ea"/>
                <a:ea typeface="+mj-ea"/>
              </a:rPr>
              <a:t>(</a:t>
            </a:r>
            <a:r>
              <a:rPr lang="zh-CN" altLang="en-US" sz="2000" dirty="0">
                <a:latin typeface="+mj-ea"/>
                <a:ea typeface="+mj-ea"/>
              </a:rPr>
              <a:t>修改后的效果比前面的更加好</a:t>
            </a:r>
            <a:r>
              <a:rPr lang="en-US" altLang="zh-CN" sz="2000" dirty="0">
                <a:latin typeface="+mj-ea"/>
                <a:ea typeface="+mj-ea"/>
              </a:rPr>
              <a:t>)</a:t>
            </a:r>
            <a:r>
              <a:rPr lang="zh-CN" altLang="en-US" sz="2000" dirty="0">
                <a:latin typeface="+mj-ea"/>
                <a:ea typeface="+mj-ea"/>
              </a:rPr>
              <a:t>。</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需求变更</a:t>
            </a:r>
            <a:endParaRPr lang="zh-CN" altLang="en-US" dirty="0"/>
          </a:p>
        </p:txBody>
      </p:sp>
      <p:sp>
        <p:nvSpPr>
          <p:cNvPr id="5" name="日期占位符 4"/>
          <p:cNvSpPr>
            <a:spLocks noGrp="1"/>
          </p:cNvSpPr>
          <p:nvPr>
            <p:ph type="dt" sz="half" idx="10"/>
          </p:nvPr>
        </p:nvSpPr>
        <p:spPr/>
        <p:txBody>
          <a:bodyPr/>
          <a:lstStyle/>
          <a:p>
            <a:fld id="{4D895EA1-06CF-4112-B024-22A9C1F0D0F6}"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91</a:t>
            </a:fld>
            <a:endParaRPr lang="zh-CN" altLang="en-US"/>
          </a:p>
        </p:txBody>
      </p:sp>
    </p:spTree>
    <p:extLst>
      <p:ext uri="{BB962C8B-B14F-4D97-AF65-F5344CB8AC3E}">
        <p14:creationId xmlns:p14="http://schemas.microsoft.com/office/powerpoint/2010/main" val="277691885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up)">
                                      <p:cBhvr>
                                        <p:cTn id="20" dur="500"/>
                                        <p:tgtEl>
                                          <p:spTgt spid="12">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wipe(up)">
                                      <p:cBhvr>
                                        <p:cTn id="23" dur="500"/>
                                        <p:tgtEl>
                                          <p:spTgt spid="12">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wipe(up)">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文本框 1"/>
          <p:cNvSpPr txBox="1"/>
          <p:nvPr/>
        </p:nvSpPr>
        <p:spPr>
          <a:xfrm>
            <a:off x="768096" y="834236"/>
            <a:ext cx="8090154" cy="3924151"/>
          </a:xfrm>
          <a:prstGeom prst="rect">
            <a:avLst/>
          </a:prstGeom>
          <a:noFill/>
        </p:spPr>
        <p:txBody>
          <a:bodyPr wrap="square" rtlCol="0">
            <a:spAutoFit/>
          </a:bodyPr>
          <a:lstStyle/>
          <a:p>
            <a:pPr marL="257175" indent="-257175">
              <a:spcBef>
                <a:spcPts val="600"/>
              </a:spcBef>
              <a:buClr>
                <a:srgbClr val="00B050"/>
              </a:buClr>
              <a:buFont typeface="Wingdings" panose="05000000000000000000" pitchFamily="2" charset="2"/>
              <a:buChar char="¬"/>
            </a:pPr>
            <a:r>
              <a:rPr lang="zh-CN" altLang="en-US" sz="2200" dirty="0">
                <a:latin typeface="+mj-ea"/>
                <a:ea typeface="+mj-ea"/>
              </a:rPr>
              <a:t>有的需求变更可能是比较小的改动，有的可能涉及到整个产品流程，这就是比较大的需求改动。</a:t>
            </a:r>
            <a:endParaRPr lang="en-US" altLang="zh-CN" sz="2200" dirty="0">
              <a:latin typeface="+mj-ea"/>
              <a:ea typeface="+mj-ea"/>
            </a:endParaRPr>
          </a:p>
          <a:p>
            <a:pPr marL="257175" indent="-257175">
              <a:spcBef>
                <a:spcPts val="600"/>
              </a:spcBef>
              <a:buClr>
                <a:srgbClr val="00B050"/>
              </a:buClr>
              <a:buFont typeface="Wingdings" panose="05000000000000000000" pitchFamily="2" charset="2"/>
              <a:buChar char="¬"/>
            </a:pPr>
            <a:r>
              <a:rPr lang="zh-CN" altLang="en-US" sz="2200" dirty="0">
                <a:latin typeface="+mj-ea"/>
                <a:ea typeface="+mj-ea"/>
              </a:rPr>
              <a:t>需求变更管理是组织、控制和文档化需求的系统方法。需求管理过程有三项主要活动：</a:t>
            </a:r>
          </a:p>
          <a:p>
            <a:pPr marL="342900" lvl="1" indent="0">
              <a:spcBef>
                <a:spcPts val="600"/>
              </a:spcBef>
              <a:buNone/>
            </a:pPr>
            <a:r>
              <a:rPr lang="zh-CN" altLang="en-US" sz="2000" dirty="0">
                <a:latin typeface="+mj-ea"/>
                <a:ea typeface="+mj-ea"/>
              </a:rPr>
              <a:t>① 需求确认</a:t>
            </a:r>
          </a:p>
          <a:p>
            <a:pPr marL="342900" lvl="1" indent="0">
              <a:spcBef>
                <a:spcPts val="600"/>
              </a:spcBef>
              <a:buNone/>
            </a:pPr>
            <a:r>
              <a:rPr lang="zh-CN" altLang="en-US" sz="2000" dirty="0">
                <a:latin typeface="+mj-ea"/>
                <a:ea typeface="+mj-ea"/>
              </a:rPr>
              <a:t>② 需求跟踪</a:t>
            </a:r>
          </a:p>
          <a:p>
            <a:pPr marL="342900" lvl="1" indent="0">
              <a:spcBef>
                <a:spcPts val="600"/>
              </a:spcBef>
              <a:buNone/>
            </a:pPr>
            <a:r>
              <a:rPr lang="zh-CN" altLang="en-US" sz="2000" dirty="0">
                <a:latin typeface="+mj-ea"/>
                <a:ea typeface="+mj-ea"/>
              </a:rPr>
              <a:t>③ 需求变更控制</a:t>
            </a:r>
          </a:p>
          <a:p>
            <a:pPr marL="257175" indent="-257175" algn="just">
              <a:spcBef>
                <a:spcPts val="600"/>
              </a:spcBef>
              <a:buClr>
                <a:srgbClr val="00B050"/>
              </a:buClr>
              <a:buFont typeface="Wingdings" panose="05000000000000000000" pitchFamily="2" charset="2"/>
              <a:buChar char="¬"/>
            </a:pPr>
            <a:r>
              <a:rPr lang="zh-CN" altLang="en-US" sz="2200" dirty="0">
                <a:latin typeface="+mj-ea"/>
                <a:ea typeface="+mj-ea"/>
              </a:rPr>
              <a:t>需求变更控制的流程是：申请、审批、实施、重新确认。</a:t>
            </a:r>
            <a:endParaRPr lang="en-US" altLang="zh-CN" sz="2200" dirty="0">
              <a:latin typeface="+mj-ea"/>
              <a:ea typeface="+mj-ea"/>
            </a:endParaRPr>
          </a:p>
          <a:p>
            <a:pPr marL="257175" indent="-257175" algn="just">
              <a:spcBef>
                <a:spcPts val="600"/>
              </a:spcBef>
              <a:buClr>
                <a:srgbClr val="00B050"/>
              </a:buClr>
              <a:buFont typeface="Wingdings" panose="05000000000000000000" pitchFamily="2" charset="2"/>
              <a:buChar char="¬"/>
            </a:pPr>
            <a:r>
              <a:rPr lang="zh-CN" altLang="en-US" sz="2200" dirty="0">
                <a:latin typeface="+mj-ea"/>
                <a:ea typeface="+mj-ea"/>
              </a:rPr>
              <a:t>需求管理过程中产生的文档有</a:t>
            </a:r>
            <a:r>
              <a:rPr lang="en-US" altLang="zh-CN" sz="2200" dirty="0">
                <a:latin typeface="+mj-ea"/>
                <a:ea typeface="+mj-ea"/>
              </a:rPr>
              <a:t>《</a:t>
            </a:r>
            <a:r>
              <a:rPr lang="zh-CN" altLang="en-US" sz="2200" dirty="0">
                <a:latin typeface="+mj-ea"/>
                <a:ea typeface="+mj-ea"/>
              </a:rPr>
              <a:t>需求评审报告</a:t>
            </a:r>
            <a:r>
              <a:rPr lang="en-US" altLang="zh-CN" sz="2200" dirty="0">
                <a:latin typeface="+mj-ea"/>
                <a:ea typeface="+mj-ea"/>
              </a:rPr>
              <a:t>》</a:t>
            </a:r>
            <a:r>
              <a:rPr lang="zh-CN" altLang="en-US" sz="2200" dirty="0">
                <a:latin typeface="+mj-ea"/>
                <a:ea typeface="+mj-ea"/>
              </a:rPr>
              <a:t>、</a:t>
            </a:r>
            <a:r>
              <a:rPr lang="en-US" altLang="zh-CN" sz="2200" dirty="0">
                <a:latin typeface="+mj-ea"/>
                <a:ea typeface="+mj-ea"/>
              </a:rPr>
              <a:t>《</a:t>
            </a:r>
            <a:r>
              <a:rPr lang="zh-CN" altLang="en-US" sz="2200" dirty="0">
                <a:latin typeface="+mj-ea"/>
                <a:ea typeface="+mj-ea"/>
              </a:rPr>
              <a:t>需求跟踪报告</a:t>
            </a:r>
            <a:r>
              <a:rPr lang="en-US" altLang="zh-CN" sz="2200" dirty="0">
                <a:latin typeface="+mj-ea"/>
                <a:ea typeface="+mj-ea"/>
              </a:rPr>
              <a:t>》</a:t>
            </a:r>
            <a:r>
              <a:rPr lang="zh-CN" altLang="en-US" sz="2200" dirty="0">
                <a:latin typeface="+mj-ea"/>
                <a:ea typeface="+mj-ea"/>
              </a:rPr>
              <a:t>、</a:t>
            </a:r>
            <a:r>
              <a:rPr lang="en-US" altLang="zh-CN" sz="2200" dirty="0">
                <a:latin typeface="+mj-ea"/>
                <a:ea typeface="+mj-ea"/>
              </a:rPr>
              <a:t>《</a:t>
            </a:r>
            <a:r>
              <a:rPr lang="zh-CN" altLang="en-US" sz="2200" dirty="0">
                <a:latin typeface="+mj-ea"/>
                <a:ea typeface="+mj-ea"/>
              </a:rPr>
              <a:t>需求变更控制报告</a:t>
            </a:r>
            <a:r>
              <a:rPr lang="en-US" altLang="zh-CN" sz="2200" dirty="0">
                <a:latin typeface="+mj-ea"/>
                <a:ea typeface="+mj-ea"/>
              </a:rPr>
              <a:t>》</a:t>
            </a:r>
            <a:r>
              <a:rPr lang="zh-CN" altLang="en-US" sz="2200" dirty="0">
                <a:latin typeface="+mj-ea"/>
                <a:ea typeface="+mj-ea"/>
              </a:rPr>
              <a:t>等。</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需求变更管理</a:t>
            </a:r>
            <a:endParaRPr lang="zh-CN" altLang="en-US" dirty="0"/>
          </a:p>
        </p:txBody>
      </p:sp>
      <p:sp>
        <p:nvSpPr>
          <p:cNvPr id="5" name="日期占位符 4"/>
          <p:cNvSpPr>
            <a:spLocks noGrp="1"/>
          </p:cNvSpPr>
          <p:nvPr>
            <p:ph type="dt" sz="half" idx="10"/>
          </p:nvPr>
        </p:nvSpPr>
        <p:spPr/>
        <p:txBody>
          <a:bodyPr/>
          <a:lstStyle/>
          <a:p>
            <a:fld id="{4D895EA1-06CF-4112-B024-22A9C1F0D0F6}" type="datetime1">
              <a:rPr lang="zh-CN" altLang="en-US" smtClean="0"/>
              <a:t>2022/4/13</a:t>
            </a:fld>
            <a:endParaRPr lang="zh-CN" altLang="en-US"/>
          </a:p>
        </p:txBody>
      </p:sp>
      <p:sp>
        <p:nvSpPr>
          <p:cNvPr id="6" name="页脚占位符 5"/>
          <p:cNvSpPr>
            <a:spLocks noGrp="1"/>
          </p:cNvSpPr>
          <p:nvPr>
            <p:ph type="ftr" sz="quarter" idx="11"/>
          </p:nvPr>
        </p:nvSpPr>
        <p:spPr/>
        <p:txBody>
          <a:bodyPr/>
          <a:lstStyle/>
          <a:p>
            <a:r>
              <a:rPr lang="zh-CN" altLang="en-US" dirty="0"/>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92</a:t>
            </a:fld>
            <a:endParaRPr lang="zh-CN" altLang="en-US"/>
          </a:p>
        </p:txBody>
      </p:sp>
    </p:spTree>
    <p:extLst>
      <p:ext uri="{BB962C8B-B14F-4D97-AF65-F5344CB8AC3E}">
        <p14:creationId xmlns:p14="http://schemas.microsoft.com/office/powerpoint/2010/main" val="98117403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需求文档的撰写注意事项</a:t>
            </a:r>
          </a:p>
        </p:txBody>
      </p:sp>
      <p:sp>
        <p:nvSpPr>
          <p:cNvPr id="3" name="内容占位符 2"/>
          <p:cNvSpPr>
            <a:spLocks noGrp="1"/>
          </p:cNvSpPr>
          <p:nvPr>
            <p:ph idx="1"/>
          </p:nvPr>
        </p:nvSpPr>
        <p:spPr/>
        <p:txBody>
          <a:bodyPr/>
          <a:lstStyle/>
          <a:p>
            <a:r>
              <a:rPr lang="zh-CN" altLang="en-US" dirty="0"/>
              <a:t>请观看学堂云的清华大学慕课视频</a:t>
            </a:r>
            <a:endParaRPr lang="en-US" altLang="zh-CN" dirty="0"/>
          </a:p>
          <a:p>
            <a:pPr marL="0" indent="0" algn="ctr">
              <a:buNone/>
            </a:pPr>
            <a:r>
              <a:rPr lang="en-US" altLang="zh-CN" dirty="0"/>
              <a:t>8.10  </a:t>
            </a:r>
            <a:r>
              <a:rPr lang="zh-CN" altLang="en-US" dirty="0"/>
              <a:t>撰写需求文档</a:t>
            </a:r>
            <a:endParaRPr lang="en-US" altLang="zh-CN" dirty="0"/>
          </a:p>
          <a:p>
            <a:pPr marL="0" indent="0">
              <a:buNone/>
            </a:pPr>
            <a:r>
              <a:rPr lang="en-US" altLang="zh-CN" dirty="0"/>
              <a:t>SRS</a:t>
            </a:r>
            <a:r>
              <a:rPr lang="zh-CN" altLang="en-US" dirty="0"/>
              <a:t>、用户手册</a:t>
            </a:r>
            <a:endParaRPr lang="en-US" altLang="zh-CN" dirty="0"/>
          </a:p>
        </p:txBody>
      </p:sp>
      <p:sp>
        <p:nvSpPr>
          <p:cNvPr id="4" name="日期占位符 3"/>
          <p:cNvSpPr>
            <a:spLocks noGrp="1"/>
          </p:cNvSpPr>
          <p:nvPr>
            <p:ph type="dt" sz="half" idx="10"/>
          </p:nvPr>
        </p:nvSpPr>
        <p:spPr/>
        <p:txBody>
          <a:bodyPr/>
          <a:lstStyle/>
          <a:p>
            <a:fld id="{87A6A4D9-6108-44AE-88D9-74138F02C318}"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93</a:t>
            </a:fld>
            <a:endParaRPr lang="zh-CN" altLang="en-US"/>
          </a:p>
        </p:txBody>
      </p:sp>
    </p:spTree>
    <p:extLst>
      <p:ext uri="{BB962C8B-B14F-4D97-AF65-F5344CB8AC3E}">
        <p14:creationId xmlns:p14="http://schemas.microsoft.com/office/powerpoint/2010/main" val="24212466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1080654"/>
            <a:ext cx="4513606" cy="3361377"/>
          </a:xfrm>
        </p:spPr>
        <p:txBody>
          <a:bodyPr>
            <a:normAutofit fontScale="92500" lnSpcReduction="20000"/>
          </a:bodyPr>
          <a:lstStyle/>
          <a:p>
            <a:pPr>
              <a:lnSpc>
                <a:spcPct val="120000"/>
              </a:lnSpc>
              <a:spcBef>
                <a:spcPts val="450"/>
              </a:spcBef>
            </a:pPr>
            <a:r>
              <a:rPr lang="zh-CN" altLang="en-US" b="1" dirty="0"/>
              <a:t>面向对象方法学</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zh-CN" altLang="en-US" dirty="0"/>
              <a:t>面向对象的概念</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面向对象分析</a:t>
            </a:r>
            <a:endParaRPr lang="en-US" altLang="zh-CN" dirty="0"/>
          </a:p>
          <a:p>
            <a:pPr>
              <a:lnSpc>
                <a:spcPct val="120000"/>
              </a:lnSpc>
              <a:spcBef>
                <a:spcPts val="450"/>
              </a:spcBef>
            </a:pPr>
            <a:r>
              <a:rPr lang="zh-CN" altLang="en-US" b="1" dirty="0"/>
              <a:t>需求建模</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zh-CN" altLang="en-US" dirty="0"/>
              <a:t>系统业务流程建模</a:t>
            </a:r>
            <a:endParaRPr lang="en-US" altLang="zh-CN" dirty="0"/>
          </a:p>
          <a:p>
            <a:pPr>
              <a:lnSpc>
                <a:spcPct val="120000"/>
              </a:lnSpc>
              <a:spcBef>
                <a:spcPts val="450"/>
              </a:spcBef>
            </a:pPr>
            <a:r>
              <a:rPr lang="zh-CN" altLang="en-US" b="1" dirty="0"/>
              <a:t>获取非功能需求</a:t>
            </a:r>
            <a:endParaRPr lang="en-US" altLang="zh-CN" b="1" dirty="0"/>
          </a:p>
          <a:p>
            <a:pPr>
              <a:lnSpc>
                <a:spcPct val="120000"/>
              </a:lnSpc>
              <a:spcBef>
                <a:spcPts val="450"/>
              </a:spcBef>
            </a:pPr>
            <a:r>
              <a:rPr lang="zh-CN" altLang="en-US" b="1" dirty="0"/>
              <a:t>撰写需求规格说明书</a:t>
            </a:r>
            <a:endParaRPr lang="en-US" altLang="zh-CN"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94</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2647658A-26A4-43AA-906D-0A7EF0744057}" type="datetime1">
              <a:rPr lang="zh-CN" altLang="en-US" smtClean="0"/>
              <a:t>2022/4/13</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a:xfrm>
            <a:off x="794022" y="944074"/>
            <a:ext cx="5717911" cy="3440974"/>
          </a:xfrm>
        </p:spPr>
        <p:txBody>
          <a:bodyPr>
            <a:normAutofit fontScale="62500" lnSpcReduction="20000"/>
          </a:bodyPr>
          <a:lstStyle/>
          <a:p>
            <a:pPr>
              <a:lnSpc>
                <a:spcPct val="120000"/>
              </a:lnSpc>
              <a:spcBef>
                <a:spcPts val="1200"/>
              </a:spcBef>
              <a:spcAft>
                <a:spcPts val="0"/>
              </a:spcAft>
            </a:pPr>
            <a:r>
              <a:rPr lang="zh-CN" altLang="en-US" dirty="0">
                <a:solidFill>
                  <a:schemeClr val="accent2">
                    <a:lumMod val="75000"/>
                  </a:schemeClr>
                </a:solidFill>
              </a:rPr>
              <a:t>学习慕课视频</a:t>
            </a:r>
            <a:endParaRPr lang="en-US" altLang="zh-CN" dirty="0">
              <a:solidFill>
                <a:schemeClr val="accent2">
                  <a:lumMod val="75000"/>
                </a:schemeClr>
              </a:solidFill>
            </a:endParaRPr>
          </a:p>
          <a:p>
            <a:pPr>
              <a:lnSpc>
                <a:spcPct val="120000"/>
              </a:lnSpc>
              <a:spcBef>
                <a:spcPts val="1200"/>
              </a:spcBef>
              <a:spcAft>
                <a:spcPts val="0"/>
              </a:spcAft>
            </a:pPr>
            <a:r>
              <a:rPr lang="zh-CN" altLang="en-US" dirty="0">
                <a:solidFill>
                  <a:schemeClr val="accent2">
                    <a:lumMod val="75000"/>
                  </a:schemeClr>
                </a:solidFill>
              </a:rPr>
              <a:t>学习相关技术</a:t>
            </a:r>
            <a:endParaRPr lang="en-US" altLang="zh-CN" dirty="0">
              <a:solidFill>
                <a:schemeClr val="accent2">
                  <a:lumMod val="75000"/>
                </a:schemeClr>
              </a:solidFill>
            </a:endParaRPr>
          </a:p>
          <a:p>
            <a:pPr lvl="1">
              <a:lnSpc>
                <a:spcPct val="120000"/>
              </a:lnSpc>
            </a:pPr>
            <a:r>
              <a:rPr lang="zh-CN" altLang="en-US" dirty="0">
                <a:solidFill>
                  <a:schemeClr val="accent2">
                    <a:lumMod val="75000"/>
                  </a:schemeClr>
                </a:solidFill>
              </a:rPr>
              <a:t>布置课后作业：调查目前软件行业最新发展及趋势（方法、技术、工具等），制作展示</a:t>
            </a:r>
            <a:r>
              <a:rPr lang="en-US" altLang="zh-CN" dirty="0">
                <a:solidFill>
                  <a:schemeClr val="accent2">
                    <a:lumMod val="75000"/>
                  </a:schemeClr>
                </a:solidFill>
              </a:rPr>
              <a:t>PPT</a:t>
            </a:r>
            <a:r>
              <a:rPr lang="zh-CN" altLang="en-US" dirty="0">
                <a:solidFill>
                  <a:schemeClr val="accent2">
                    <a:lumMod val="75000"/>
                  </a:schemeClr>
                </a:solidFill>
              </a:rPr>
              <a:t>，每组一个，下节课开始各组给大家讲。</a:t>
            </a:r>
            <a:endParaRPr lang="en-US" altLang="zh-CN" dirty="0">
              <a:solidFill>
                <a:schemeClr val="accent2">
                  <a:lumMod val="75000"/>
                </a:schemeClr>
              </a:solidFill>
            </a:endParaRPr>
          </a:p>
          <a:p>
            <a:pPr>
              <a:lnSpc>
                <a:spcPct val="120000"/>
              </a:lnSpc>
            </a:pPr>
            <a:r>
              <a:rPr lang="zh-CN" altLang="en-US" dirty="0"/>
              <a:t>实验内容：</a:t>
            </a:r>
          </a:p>
          <a:p>
            <a:pPr lvl="1">
              <a:lnSpc>
                <a:spcPct val="120000"/>
              </a:lnSpc>
            </a:pPr>
            <a:r>
              <a:rPr lang="zh-CN" altLang="en-US" dirty="0"/>
              <a:t>根据业务分析报告中的业务流程和用例描述，</a:t>
            </a:r>
            <a:r>
              <a:rPr lang="zh-CN" altLang="en-US" dirty="0">
                <a:solidFill>
                  <a:srgbClr val="FF0000"/>
                </a:solidFill>
              </a:rPr>
              <a:t>绘制活动图，完成业务流程建模。</a:t>
            </a:r>
            <a:endParaRPr lang="en-US" altLang="zh-CN" dirty="0">
              <a:solidFill>
                <a:srgbClr val="FF0000"/>
              </a:solidFill>
            </a:endParaRPr>
          </a:p>
          <a:p>
            <a:pPr lvl="1">
              <a:lnSpc>
                <a:spcPct val="120000"/>
              </a:lnSpc>
            </a:pPr>
            <a:r>
              <a:rPr lang="zh-CN" altLang="en-US" dirty="0"/>
              <a:t>完成项目的需求规格说明书（参见模板）。</a:t>
            </a:r>
            <a:endParaRPr lang="en-US" altLang="zh-CN" dirty="0"/>
          </a:p>
          <a:p>
            <a:pPr lvl="1">
              <a:lnSpc>
                <a:spcPct val="120000"/>
              </a:lnSpc>
            </a:pPr>
            <a:r>
              <a:rPr lang="zh-CN" altLang="en-US" dirty="0"/>
              <a:t>准备需求评审的材料：</a:t>
            </a:r>
            <a:r>
              <a:rPr lang="en-US" altLang="zh-CN" dirty="0"/>
              <a:t>SRS</a:t>
            </a:r>
            <a:r>
              <a:rPr lang="zh-CN" altLang="en-US" dirty="0"/>
              <a:t>、原型、演示</a:t>
            </a:r>
            <a:r>
              <a:rPr lang="en-US" altLang="zh-CN" dirty="0"/>
              <a:t>PPT</a:t>
            </a:r>
            <a:r>
              <a:rPr lang="zh-CN" altLang="en-US" dirty="0"/>
              <a:t>或视频</a:t>
            </a:r>
            <a:endParaRPr lang="en-US" altLang="zh-CN" dirty="0"/>
          </a:p>
        </p:txBody>
      </p:sp>
      <p:sp>
        <p:nvSpPr>
          <p:cNvPr id="4" name="日期占位符 3"/>
          <p:cNvSpPr>
            <a:spLocks noGrp="1"/>
          </p:cNvSpPr>
          <p:nvPr>
            <p:ph type="dt" sz="half" idx="10"/>
          </p:nvPr>
        </p:nvSpPr>
        <p:spPr/>
        <p:txBody>
          <a:bodyPr/>
          <a:lstStyle/>
          <a:p>
            <a:fld id="{1FAAB26C-3E08-40D7-8BCC-BA17ACD96D23}" type="datetime1">
              <a:rPr lang="zh-CN" altLang="en-US" smtClean="0"/>
              <a:t>2022/4/13</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95</a:t>
            </a:fld>
            <a:endParaRPr lang="zh-CN" altLang="en-US"/>
          </a:p>
        </p:txBody>
      </p:sp>
      <p:grpSp>
        <p:nvGrpSpPr>
          <p:cNvPr id="9" name="组合 8"/>
          <p:cNvGrpSpPr/>
          <p:nvPr/>
        </p:nvGrpSpPr>
        <p:grpSpPr>
          <a:xfrm>
            <a:off x="6794612" y="1664805"/>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70438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2849E0-27B9-4DEA-9328-9B6B208F0C5E}" type="datetime1">
              <a:rPr lang="zh-CN" altLang="en-US" smtClean="0"/>
              <a:t>2022/4/13</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96</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29906</TotalTime>
  <Words>8129</Words>
  <Application>Microsoft Office PowerPoint</Application>
  <PresentationFormat>全屏显示(16:9)</PresentationFormat>
  <Paragraphs>990</Paragraphs>
  <Slides>96</Slides>
  <Notes>41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10" baseType="lpstr">
      <vt:lpstr>等线</vt:lpstr>
      <vt:lpstr>黑体</vt:lpstr>
      <vt:lpstr>华康俪金黑W8(P)</vt:lpstr>
      <vt:lpstr>华文细黑</vt:lpstr>
      <vt:lpstr>隶书</vt:lpstr>
      <vt:lpstr>宋体</vt:lpstr>
      <vt:lpstr>微软雅黑</vt:lpstr>
      <vt:lpstr>Arial</vt:lpstr>
      <vt:lpstr>Arial Black</vt:lpstr>
      <vt:lpstr>Times New Roman</vt:lpstr>
      <vt:lpstr>Wingdings</vt:lpstr>
      <vt:lpstr>Wingdings 3</vt:lpstr>
      <vt:lpstr>积分</vt:lpstr>
      <vt:lpstr>Visio</vt:lpstr>
      <vt:lpstr>软件工程 Software  Engineering</vt:lpstr>
      <vt:lpstr>前情回顾</vt:lpstr>
      <vt:lpstr>本次课程速递</vt:lpstr>
      <vt:lpstr>PowerPoint 演示文稿</vt:lpstr>
      <vt:lpstr>PowerPoint 演示文稿</vt:lpstr>
      <vt:lpstr>软件开发方法的发展</vt:lpstr>
      <vt:lpstr>软件开发方法介绍</vt:lpstr>
      <vt:lpstr>软件开发方法介绍</vt:lpstr>
      <vt:lpstr>云服务</vt:lpstr>
      <vt:lpstr>思考一些问题</vt:lpstr>
      <vt:lpstr>结构化软件工程方法</vt:lpstr>
      <vt:lpstr>面向对象软件工程方法</vt:lpstr>
      <vt:lpstr>二者的区别</vt:lpstr>
      <vt:lpstr>结构化软件工程方法</vt:lpstr>
      <vt:lpstr>面向对象软件工程方法</vt:lpstr>
      <vt:lpstr>面向对象软件工程方法</vt:lpstr>
      <vt:lpstr>面向对象开发过程示意</vt:lpstr>
      <vt:lpstr>面向对象方法学的基本思想 </vt:lpstr>
      <vt:lpstr>面向对象方法学</vt:lpstr>
      <vt:lpstr>面向对象方法学的要点</vt:lpstr>
      <vt:lpstr>面向对象方法具有下述要点</vt:lpstr>
      <vt:lpstr>面向对象方法的主要优点 </vt:lpstr>
      <vt:lpstr>面向对象的概念</vt:lpstr>
      <vt:lpstr>面向对象分析</vt:lpstr>
      <vt:lpstr>面向对象建模</vt:lpstr>
      <vt:lpstr>UML统一方法OOA</vt:lpstr>
      <vt:lpstr>PowerPoint 演示文稿</vt:lpstr>
      <vt:lpstr>活动图（Activity Diagram）</vt:lpstr>
      <vt:lpstr>什么是活动图</vt:lpstr>
      <vt:lpstr>活动图的用途</vt:lpstr>
      <vt:lpstr>构建业务流程举例</vt:lpstr>
      <vt:lpstr>PowerPoint 演示文稿</vt:lpstr>
      <vt:lpstr>活动图的组成元素</vt:lpstr>
      <vt:lpstr>活动图的表示</vt:lpstr>
      <vt:lpstr>活动图的表示</vt:lpstr>
      <vt:lpstr>活动图的表示</vt:lpstr>
      <vt:lpstr>活动图的表示</vt:lpstr>
      <vt:lpstr>活动图的表示</vt:lpstr>
      <vt:lpstr>活动图的表示</vt:lpstr>
      <vt:lpstr>活动图的表示</vt:lpstr>
      <vt:lpstr>表现软件开发过程的活动图</vt:lpstr>
      <vt:lpstr>活动图的建模技术</vt:lpstr>
      <vt:lpstr>绘制活动图的步骤</vt:lpstr>
      <vt:lpstr>一个活动图的例子</vt:lpstr>
      <vt:lpstr>一场考试的过程</vt:lpstr>
      <vt:lpstr>标识泳道的活动图</vt:lpstr>
      <vt:lpstr>加入泳道之后</vt:lpstr>
      <vt:lpstr>活动图的筛选</vt:lpstr>
      <vt:lpstr>PowerPoint 演示文稿</vt:lpstr>
      <vt:lpstr>活动图练习——学生请假流程</vt:lpstr>
      <vt:lpstr>请假活动图</vt:lpstr>
      <vt:lpstr>系统用例的流程建模</vt:lpstr>
      <vt:lpstr>系统用例的流程建模</vt:lpstr>
      <vt:lpstr>系统用例的流程建模</vt:lpstr>
      <vt:lpstr>系统用例的流程建模</vt:lpstr>
      <vt:lpstr>系统用例的流程建模</vt:lpstr>
      <vt:lpstr>系统用例的流程建模</vt:lpstr>
      <vt:lpstr>系统用例的流程建模</vt:lpstr>
      <vt:lpstr>系统用例的流程建模</vt:lpstr>
      <vt:lpstr>系统用例的流程建模</vt:lpstr>
      <vt:lpstr>思考</vt:lpstr>
      <vt:lpstr>确认用例模型</vt:lpstr>
      <vt:lpstr>PowerPoint 演示文稿</vt:lpstr>
      <vt:lpstr>需求的层次</vt:lpstr>
      <vt:lpstr>非功能性需求的类型</vt:lpstr>
      <vt:lpstr>非功能性需求的几个方面</vt:lpstr>
      <vt:lpstr>1 可靠性——安全性、事务性、稳定性</vt:lpstr>
      <vt:lpstr>1 可靠性——安全性、事务性、稳定性</vt:lpstr>
      <vt:lpstr>1 可靠性——安全性、事务性、稳定性</vt:lpstr>
      <vt:lpstr>举例：网上自助订餐系统非功能性需求（节选）</vt:lpstr>
      <vt:lpstr>PowerPoint 演示文稿</vt:lpstr>
      <vt:lpstr>2 可用性</vt:lpstr>
      <vt:lpstr>3 有效性——性能、可伸缩性、可扩展性</vt:lpstr>
      <vt:lpstr>4 可移植性</vt:lpstr>
      <vt:lpstr>总结一下</vt:lpstr>
      <vt:lpstr>获取非功能需求</vt:lpstr>
      <vt:lpstr>获取非功能需求</vt:lpstr>
      <vt:lpstr>获取非功能需求</vt:lpstr>
      <vt:lpstr>获取非功能需求</vt:lpstr>
      <vt:lpstr>进一步分析系统的运行环境</vt:lpstr>
      <vt:lpstr>与用户确定最后交付的内容</vt:lpstr>
      <vt:lpstr>PowerPoint 演示文稿</vt:lpstr>
      <vt:lpstr>需求规格说明书的重要作用</vt:lpstr>
      <vt:lpstr>需求规格说明书——重要的过程文档</vt:lpstr>
      <vt:lpstr>需求规格说明书文档模板</vt:lpstr>
      <vt:lpstr>高质量需求规格说明的评价标准</vt:lpstr>
      <vt:lpstr>PowerPoint 演示文稿</vt:lpstr>
      <vt:lpstr>需求文档的陈述与改进举例一</vt:lpstr>
      <vt:lpstr>需求文档的陈述与改进举例二</vt:lpstr>
      <vt:lpstr>需求文档撰写的注意事项</vt:lpstr>
      <vt:lpstr>需求变更</vt:lpstr>
      <vt:lpstr>需求变更管理</vt:lpstr>
      <vt:lpstr>需求文档的撰写注意事项</vt:lpstr>
      <vt:lpstr>本课小结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982</cp:revision>
  <dcterms:created xsi:type="dcterms:W3CDTF">2020-02-07T06:58:59Z</dcterms:created>
  <dcterms:modified xsi:type="dcterms:W3CDTF">2022-04-13T14:20:58Z</dcterms:modified>
</cp:coreProperties>
</file>