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76"/>
  </p:notesMasterIdLst>
  <p:handoutMasterIdLst>
    <p:handoutMasterId r:id="rId77"/>
  </p:handoutMasterIdLst>
  <p:sldIdLst>
    <p:sldId id="256" r:id="rId2"/>
    <p:sldId id="387" r:id="rId3"/>
    <p:sldId id="257" r:id="rId4"/>
    <p:sldId id="821" r:id="rId5"/>
    <p:sldId id="822" r:id="rId6"/>
    <p:sldId id="817" r:id="rId7"/>
    <p:sldId id="740" r:id="rId8"/>
    <p:sldId id="741" r:id="rId9"/>
    <p:sldId id="742" r:id="rId10"/>
    <p:sldId id="834" r:id="rId11"/>
    <p:sldId id="743" r:id="rId12"/>
    <p:sldId id="746" r:id="rId13"/>
    <p:sldId id="747" r:id="rId14"/>
    <p:sldId id="876" r:id="rId15"/>
    <p:sldId id="877" r:id="rId16"/>
    <p:sldId id="748" r:id="rId17"/>
    <p:sldId id="749" r:id="rId18"/>
    <p:sldId id="750" r:id="rId19"/>
    <p:sldId id="824" r:id="rId20"/>
    <p:sldId id="751" r:id="rId21"/>
    <p:sldId id="752" r:id="rId22"/>
    <p:sldId id="823" r:id="rId23"/>
    <p:sldId id="753" r:id="rId24"/>
    <p:sldId id="754" r:id="rId25"/>
    <p:sldId id="755" r:id="rId26"/>
    <p:sldId id="756" r:id="rId27"/>
    <p:sldId id="757" r:id="rId28"/>
    <p:sldId id="758" r:id="rId29"/>
    <p:sldId id="759" r:id="rId30"/>
    <p:sldId id="760" r:id="rId31"/>
    <p:sldId id="761" r:id="rId32"/>
    <p:sldId id="833" r:id="rId33"/>
    <p:sldId id="762" r:id="rId34"/>
    <p:sldId id="763" r:id="rId35"/>
    <p:sldId id="764" r:id="rId36"/>
    <p:sldId id="766" r:id="rId37"/>
    <p:sldId id="767" r:id="rId38"/>
    <p:sldId id="768" r:id="rId39"/>
    <p:sldId id="769" r:id="rId40"/>
    <p:sldId id="770" r:id="rId41"/>
    <p:sldId id="771" r:id="rId42"/>
    <p:sldId id="825" r:id="rId43"/>
    <p:sldId id="772" r:id="rId44"/>
    <p:sldId id="828" r:id="rId45"/>
    <p:sldId id="775" r:id="rId46"/>
    <p:sldId id="773" r:id="rId47"/>
    <p:sldId id="774" r:id="rId48"/>
    <p:sldId id="873" r:id="rId49"/>
    <p:sldId id="874" r:id="rId50"/>
    <p:sldId id="875" r:id="rId51"/>
    <p:sldId id="830" r:id="rId52"/>
    <p:sldId id="831" r:id="rId53"/>
    <p:sldId id="776" r:id="rId54"/>
    <p:sldId id="826" r:id="rId55"/>
    <p:sldId id="829" r:id="rId56"/>
    <p:sldId id="832" r:id="rId57"/>
    <p:sldId id="777" r:id="rId58"/>
    <p:sldId id="778" r:id="rId59"/>
    <p:sldId id="779" r:id="rId60"/>
    <p:sldId id="780" r:id="rId61"/>
    <p:sldId id="781" r:id="rId62"/>
    <p:sldId id="782" r:id="rId63"/>
    <p:sldId id="783" r:id="rId64"/>
    <p:sldId id="789" r:id="rId65"/>
    <p:sldId id="785" r:id="rId66"/>
    <p:sldId id="734" r:id="rId67"/>
    <p:sldId id="735" r:id="rId68"/>
    <p:sldId id="736" r:id="rId69"/>
    <p:sldId id="835" r:id="rId70"/>
    <p:sldId id="836" r:id="rId71"/>
    <p:sldId id="837" r:id="rId72"/>
    <p:sldId id="838" r:id="rId73"/>
    <p:sldId id="532" r:id="rId74"/>
    <p:sldId id="446"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67454" autoAdjust="0"/>
  </p:normalViewPr>
  <p:slideViewPr>
    <p:cSldViewPr snapToGrid="0">
      <p:cViewPr varScale="1">
        <p:scale>
          <a:sx n="73" d="100"/>
          <a:sy n="73" d="100"/>
        </p:scale>
        <p:origin x="1805"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2022/4/20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F876B-6CC2-46EF-9D41-92432A8CD2AE}" type="slidenum">
              <a:rPr lang="en-US" altLang="zh-CN">
                <a:solidFill>
                  <a:prstClr val="black"/>
                </a:solidFill>
              </a:rPr>
              <a:pPr/>
              <a:t>18</a:t>
            </a:fld>
            <a:endParaRPr lang="en-US" altLang="zh-CN">
              <a:solidFill>
                <a:prstClr val="black"/>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562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AC601-3BCB-4F42-994E-C6C24970323C}" type="slidenum">
              <a:rPr lang="en-US" altLang="zh-CN">
                <a:solidFill>
                  <a:prstClr val="black"/>
                </a:solidFill>
              </a:rPr>
              <a:pPr/>
              <a:t>23</a:t>
            </a:fld>
            <a:endParaRPr lang="en-US" altLang="zh-CN">
              <a:solidFill>
                <a:prstClr val="black"/>
              </a:solidFill>
            </a:endParaRPr>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529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41666-746F-436A-91F7-63E186C6B4FB}" type="slidenum">
              <a:rPr lang="en-US" altLang="zh-CN">
                <a:solidFill>
                  <a:prstClr val="black"/>
                </a:solidFill>
              </a:rPr>
              <a:pPr/>
              <a:t>24</a:t>
            </a:fld>
            <a:endParaRPr lang="en-US" altLang="zh-CN">
              <a:solidFill>
                <a:prstClr val="black"/>
              </a:solidFill>
            </a:endParaRPr>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175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27</a:t>
            </a:fld>
            <a:endParaRPr lang="zh-CN" altLang="en-US"/>
          </a:p>
        </p:txBody>
      </p:sp>
    </p:spTree>
    <p:extLst>
      <p:ext uri="{BB962C8B-B14F-4D97-AF65-F5344CB8AC3E}">
        <p14:creationId xmlns:p14="http://schemas.microsoft.com/office/powerpoint/2010/main" val="337279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9BA03-5C2F-45E3-A58C-D39554E3AF53}" type="slidenum">
              <a:rPr lang="en-US" altLang="zh-CN">
                <a:solidFill>
                  <a:prstClr val="black"/>
                </a:solidFill>
              </a:rPr>
              <a:pPr/>
              <a:t>29</a:t>
            </a:fld>
            <a:endParaRPr lang="en-US" altLang="zh-CN">
              <a:solidFill>
                <a:prstClr val="black"/>
              </a:solidFill>
            </a:endParaRPr>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3347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33</a:t>
            </a:fld>
            <a:endParaRPr lang="zh-CN" altLang="en-US"/>
          </a:p>
        </p:txBody>
      </p:sp>
    </p:spTree>
    <p:extLst>
      <p:ext uri="{BB962C8B-B14F-4D97-AF65-F5344CB8AC3E}">
        <p14:creationId xmlns:p14="http://schemas.microsoft.com/office/powerpoint/2010/main" val="19518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49A97-A90C-496F-AD26-75D9C1389A16}" type="slidenum">
              <a:rPr lang="zh-CN" altLang="en-US" smtClean="0"/>
              <a:t>35</a:t>
            </a:fld>
            <a:endParaRPr lang="zh-CN" altLang="en-US"/>
          </a:p>
        </p:txBody>
      </p:sp>
    </p:spTree>
    <p:extLst>
      <p:ext uri="{BB962C8B-B14F-4D97-AF65-F5344CB8AC3E}">
        <p14:creationId xmlns:p14="http://schemas.microsoft.com/office/powerpoint/2010/main" val="1373771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C6A5A0-D8CC-4A65-926F-A4115CE6D344}" type="slidenum">
              <a:rPr lang="en-US" altLang="zh-CN">
                <a:solidFill>
                  <a:prstClr val="black"/>
                </a:solidFill>
              </a:rPr>
              <a:pPr/>
              <a:t>43</a:t>
            </a:fld>
            <a:endParaRPr lang="en-US" altLang="zh-CN">
              <a:solidFill>
                <a:prstClr val="black"/>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1946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dirty="0">
                <a:ea typeface="+mn-ea"/>
              </a:rPr>
              <a:t>边界对象</a:t>
            </a:r>
            <a:r>
              <a:rPr lang="en-US" altLang="zh-CN" dirty="0">
                <a:ea typeface="+mn-ea"/>
              </a:rPr>
              <a:t>(</a:t>
            </a:r>
            <a:r>
              <a:rPr lang="zh-CN" altLang="en-US" dirty="0">
                <a:ea typeface="+mn-ea"/>
              </a:rPr>
              <a:t>类</a:t>
            </a:r>
            <a:r>
              <a:rPr lang="en-US" altLang="zh-CN" dirty="0">
                <a:ea typeface="+mn-ea"/>
              </a:rPr>
              <a:t>)</a:t>
            </a:r>
          </a:p>
          <a:p>
            <a:pPr lvl="1" eaLnBrk="1" hangingPunct="1">
              <a:lnSpc>
                <a:spcPct val="90000"/>
              </a:lnSpc>
            </a:pPr>
            <a:r>
              <a:rPr lang="zh-CN" altLang="en-US" dirty="0">
                <a:ea typeface="+mn-ea"/>
              </a:rPr>
              <a:t>参与者使用它来同系统交互</a:t>
            </a:r>
          </a:p>
          <a:p>
            <a:pPr lvl="1" eaLnBrk="1" hangingPunct="1">
              <a:lnSpc>
                <a:spcPct val="90000"/>
              </a:lnSpc>
            </a:pPr>
            <a:r>
              <a:rPr lang="zh-CN" altLang="en-US" dirty="0">
                <a:ea typeface="+mn-ea"/>
              </a:rPr>
              <a:t>通常</a:t>
            </a:r>
            <a:r>
              <a:rPr lang="en-US" altLang="zh-CN" dirty="0">
                <a:ea typeface="+mn-ea"/>
              </a:rPr>
              <a:t>,</a:t>
            </a:r>
            <a:r>
              <a:rPr lang="zh-CN" altLang="en-US" dirty="0">
                <a:ea typeface="+mn-ea"/>
              </a:rPr>
              <a:t>边界对象用作屏蔽和媒介</a:t>
            </a:r>
            <a:r>
              <a:rPr lang="en-US" altLang="zh-CN" dirty="0">
                <a:ea typeface="+mn-ea"/>
              </a:rPr>
              <a:t>,</a:t>
            </a:r>
            <a:r>
              <a:rPr lang="zh-CN" altLang="en-US" dirty="0">
                <a:ea typeface="+mn-ea"/>
              </a:rPr>
              <a:t>隔离了如何取得应用程序提供的服务的大部分交互细节</a:t>
            </a:r>
          </a:p>
          <a:p>
            <a:pPr lvl="1" eaLnBrk="1" hangingPunct="1">
              <a:lnSpc>
                <a:spcPct val="90000"/>
              </a:lnSpc>
            </a:pPr>
            <a:r>
              <a:rPr lang="zh-CN" altLang="en-US" dirty="0">
                <a:ea typeface="+mn-ea"/>
              </a:rPr>
              <a:t>位于系统与外界的交界处，包括所有的窗体、报表、系统硬件接口、与其他系统的接口</a:t>
            </a:r>
          </a:p>
          <a:p>
            <a:pPr lvl="1" eaLnBrk="1" hangingPunct="1">
              <a:lnSpc>
                <a:spcPct val="90000"/>
              </a:lnSpc>
            </a:pPr>
            <a:r>
              <a:rPr lang="zh-CN" altLang="en-US" dirty="0">
                <a:ea typeface="+mn-ea"/>
              </a:rPr>
              <a:t>识别边界类的简单途径就是注意系统中的参与者。</a:t>
            </a:r>
          </a:p>
          <a:p>
            <a:pPr lvl="2" eaLnBrk="1" hangingPunct="1">
              <a:lnSpc>
                <a:spcPct val="90000"/>
              </a:lnSpc>
            </a:pPr>
            <a:r>
              <a:rPr lang="zh-CN" altLang="en-US" dirty="0">
                <a:ea typeface="+mn-ea"/>
              </a:rPr>
              <a:t>每个参与者都需要与系统建立接口</a:t>
            </a:r>
          </a:p>
          <a:p>
            <a:pPr eaLnBrk="1" hangingPunct="1">
              <a:lnSpc>
                <a:spcPct val="90000"/>
              </a:lnSpc>
            </a:pPr>
            <a:r>
              <a:rPr lang="zh-CN" altLang="en-US" dirty="0">
                <a:ea typeface="+mn-ea"/>
              </a:rPr>
              <a:t>实体对象</a:t>
            </a:r>
            <a:r>
              <a:rPr lang="en-US" altLang="zh-CN" dirty="0">
                <a:ea typeface="+mn-ea"/>
              </a:rPr>
              <a:t>(</a:t>
            </a:r>
            <a:r>
              <a:rPr lang="zh-CN" altLang="en-US" dirty="0">
                <a:ea typeface="+mn-ea"/>
              </a:rPr>
              <a:t>类</a:t>
            </a:r>
            <a:r>
              <a:rPr lang="en-US" altLang="zh-CN" dirty="0">
                <a:ea typeface="+mn-ea"/>
              </a:rPr>
              <a:t>)</a:t>
            </a:r>
          </a:p>
          <a:p>
            <a:pPr lvl="1" eaLnBrk="1" hangingPunct="1">
              <a:lnSpc>
                <a:spcPct val="90000"/>
              </a:lnSpc>
            </a:pPr>
            <a:r>
              <a:rPr lang="zh-CN" altLang="en-US" dirty="0">
                <a:ea typeface="+mn-ea"/>
              </a:rPr>
              <a:t>通常是来自领域模型的对象</a:t>
            </a:r>
          </a:p>
          <a:p>
            <a:pPr lvl="1" eaLnBrk="1" hangingPunct="1">
              <a:lnSpc>
                <a:spcPct val="90000"/>
              </a:lnSpc>
            </a:pPr>
            <a:r>
              <a:rPr lang="zh-CN" altLang="en-US" dirty="0">
                <a:ea typeface="+mn-ea"/>
              </a:rPr>
              <a:t>它们用来保存持久性的应用程序实体的有关信息</a:t>
            </a:r>
            <a:r>
              <a:rPr lang="en-US" altLang="zh-CN" dirty="0">
                <a:ea typeface="+mn-ea"/>
              </a:rPr>
              <a:t>,</a:t>
            </a:r>
            <a:r>
              <a:rPr lang="zh-CN" altLang="en-US" dirty="0">
                <a:ea typeface="+mn-ea"/>
              </a:rPr>
              <a:t>并提供用于驱动应用程序中大多数交互所需的服务</a:t>
            </a:r>
          </a:p>
          <a:p>
            <a:pPr lvl="1" eaLnBrk="1" hangingPunct="1">
              <a:lnSpc>
                <a:spcPct val="90000"/>
              </a:lnSpc>
            </a:pPr>
            <a:r>
              <a:rPr lang="zh-CN" altLang="en-US" dirty="0">
                <a:ea typeface="+mn-ea"/>
              </a:rPr>
              <a:t>实体对象通常提供一些非常具体的服务</a:t>
            </a:r>
          </a:p>
          <a:p>
            <a:pPr lvl="2" eaLnBrk="1" hangingPunct="1">
              <a:lnSpc>
                <a:spcPct val="90000"/>
              </a:lnSpc>
            </a:pPr>
            <a:r>
              <a:rPr lang="zh-CN" altLang="en-US" dirty="0">
                <a:ea typeface="+mn-ea"/>
              </a:rPr>
              <a:t>存储和检索实体属性</a:t>
            </a:r>
          </a:p>
          <a:p>
            <a:pPr lvl="2" eaLnBrk="1" hangingPunct="1">
              <a:lnSpc>
                <a:spcPct val="90000"/>
              </a:lnSpc>
            </a:pPr>
            <a:r>
              <a:rPr lang="zh-CN" altLang="en-US" dirty="0">
                <a:ea typeface="+mn-ea"/>
              </a:rPr>
              <a:t>创建和删除实体</a:t>
            </a:r>
          </a:p>
          <a:p>
            <a:pPr lvl="2" eaLnBrk="1" hangingPunct="1">
              <a:lnSpc>
                <a:spcPct val="90000"/>
              </a:lnSpc>
            </a:pPr>
            <a:r>
              <a:rPr lang="zh-CN" altLang="en-US" dirty="0">
                <a:ea typeface="+mn-ea"/>
              </a:rPr>
              <a:t>提供随着实体的改变有可能改变的行为</a:t>
            </a:r>
          </a:p>
          <a:p>
            <a:pPr eaLnBrk="1" hangingPunct="1"/>
            <a:r>
              <a:rPr lang="zh-CN" altLang="en-US" sz="2400" dirty="0">
                <a:ea typeface="+mn-ea"/>
              </a:rPr>
              <a:t>控制对象</a:t>
            </a:r>
            <a:r>
              <a:rPr lang="en-US" altLang="zh-CN" sz="2400" dirty="0">
                <a:ea typeface="+mn-ea"/>
              </a:rPr>
              <a:t>(</a:t>
            </a:r>
            <a:r>
              <a:rPr lang="zh-CN" altLang="en-US" sz="2400" dirty="0">
                <a:ea typeface="+mn-ea"/>
              </a:rPr>
              <a:t>类</a:t>
            </a:r>
            <a:r>
              <a:rPr lang="en-US" altLang="zh-CN" sz="2400" dirty="0">
                <a:ea typeface="+mn-ea"/>
              </a:rPr>
              <a:t>)</a:t>
            </a:r>
          </a:p>
          <a:p>
            <a:pPr lvl="1" eaLnBrk="1" hangingPunct="1"/>
            <a:r>
              <a:rPr lang="zh-CN" altLang="en-US" sz="2200" dirty="0">
                <a:ea typeface="+mn-ea"/>
              </a:rPr>
              <a:t>对应用领域中的活动进行协调</a:t>
            </a:r>
            <a:r>
              <a:rPr lang="en-US" altLang="zh-CN" sz="2200" dirty="0">
                <a:ea typeface="+mn-ea"/>
              </a:rPr>
              <a:t>,</a:t>
            </a:r>
            <a:r>
              <a:rPr lang="zh-CN" altLang="en-US" sz="2200" dirty="0">
                <a:ea typeface="+mn-ea"/>
              </a:rPr>
              <a:t>即将边界对象和实体对象关联起来</a:t>
            </a:r>
          </a:p>
          <a:p>
            <a:pPr lvl="1" eaLnBrk="1" hangingPunct="1"/>
            <a:r>
              <a:rPr lang="zh-CN" altLang="en-US" sz="2200" dirty="0">
                <a:ea typeface="+mn-ea"/>
              </a:rPr>
              <a:t>每一个用例中通常有一个控制类，它控制用例中的事件顺序。</a:t>
            </a:r>
          </a:p>
          <a:p>
            <a:pPr lvl="1" eaLnBrk="1" hangingPunct="1"/>
            <a:r>
              <a:rPr lang="zh-CN" altLang="en-US" sz="2200" dirty="0">
                <a:ea typeface="+mn-ea"/>
              </a:rPr>
              <a:t>通常，控制类可以扮演以下几种角色</a:t>
            </a:r>
          </a:p>
          <a:p>
            <a:pPr lvl="2" eaLnBrk="1" hangingPunct="1"/>
            <a:r>
              <a:rPr lang="zh-CN" altLang="en-US" sz="2000" dirty="0">
                <a:ea typeface="+mn-ea"/>
              </a:rPr>
              <a:t>与事物相关的行为</a:t>
            </a:r>
          </a:p>
          <a:p>
            <a:pPr lvl="2" eaLnBrk="1" hangingPunct="1"/>
            <a:r>
              <a:rPr lang="zh-CN" altLang="en-US" sz="2000" dirty="0">
                <a:ea typeface="+mn-ea"/>
              </a:rPr>
              <a:t>特定于一个或少量用例（或用例中的路径）的一个控制序列</a:t>
            </a:r>
          </a:p>
          <a:p>
            <a:pPr lvl="2" eaLnBrk="1" hangingPunct="1"/>
            <a:r>
              <a:rPr lang="zh-CN" altLang="en-US" sz="2000" dirty="0">
                <a:ea typeface="+mn-ea"/>
              </a:rPr>
              <a:t>将实体对象与边界对象分离的服务</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48</a:t>
            </a:fld>
            <a:endParaRPr lang="zh-CN" altLang="en-US"/>
          </a:p>
        </p:txBody>
      </p:sp>
    </p:spTree>
    <p:extLst>
      <p:ext uri="{BB962C8B-B14F-4D97-AF65-F5344CB8AC3E}">
        <p14:creationId xmlns:p14="http://schemas.microsoft.com/office/powerpoint/2010/main" val="1457017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eaLnBrk="1" hangingPunct="1">
              <a:buFont typeface="Arial" panose="020B0604020202020204" pitchFamily="34" charset="0"/>
              <a:buChar char="•"/>
            </a:pPr>
            <a:r>
              <a:rPr lang="zh-CN" altLang="en-US" sz="700" dirty="0"/>
              <a:t>对每个用例分别可以找出三种类：视图类、逻辑类和实体类；</a:t>
            </a:r>
          </a:p>
          <a:p>
            <a:pPr marL="171450" indent="-171450" algn="l" eaLnBrk="1" hangingPunct="1">
              <a:buFont typeface="Arial" panose="020B0604020202020204" pitchFamily="34" charset="0"/>
              <a:buChar char="•"/>
            </a:pPr>
            <a:r>
              <a:rPr lang="zh-CN" altLang="en-US" sz="700" dirty="0"/>
              <a:t>将所有找到的三种类集中综合在一起得到三大模型：视图模型、逻辑模型和实体模型；</a:t>
            </a:r>
          </a:p>
          <a:p>
            <a:pPr marL="171450" indent="-171450" algn="l" eaLnBrk="1" hangingPunct="1">
              <a:buFont typeface="Arial" panose="020B0604020202020204" pitchFamily="34" charset="0"/>
              <a:buChar char="•"/>
            </a:pPr>
            <a:r>
              <a:rPr lang="zh-CN" altLang="en-US" sz="700" dirty="0"/>
              <a:t>原始类的划分可采用表格表示三大模型，根据要求再进一步细化。</a:t>
            </a:r>
            <a:endParaRPr lang="en-US" altLang="zh-CN" sz="700" dirty="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50</a:t>
            </a:fld>
            <a:endParaRPr lang="zh-CN" altLang="en-US"/>
          </a:p>
        </p:txBody>
      </p:sp>
    </p:spTree>
    <p:extLst>
      <p:ext uri="{BB962C8B-B14F-4D97-AF65-F5344CB8AC3E}">
        <p14:creationId xmlns:p14="http://schemas.microsoft.com/office/powerpoint/2010/main" val="176240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a:p>
            <a:endParaRPr lang="en-US" altLang="zh-CN" dirty="0"/>
          </a:p>
          <a:p>
            <a:r>
              <a:rPr lang="zh-CN" altLang="en-US"/>
              <a:t>三种模型分别是什么？</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51427D-43D1-4E20-A189-9A12E2CB1801}" type="slidenum">
              <a:rPr lang="en-US" altLang="zh-CN">
                <a:solidFill>
                  <a:prstClr val="black"/>
                </a:solidFill>
              </a:rPr>
              <a:pPr/>
              <a:t>53</a:t>
            </a:fld>
            <a:endParaRPr lang="en-US" altLang="zh-CN">
              <a:solidFill>
                <a:prstClr val="black"/>
              </a:solidFill>
            </a:endParaRPr>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6319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73</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74</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在面向对象分析过程中，构造出完全独立于实现的应用域模型；</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在面向对象设计过程中，把求解域的结构逐渐加入到模型中；</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在实现阶段，把应用域和求解域的结构都编成程序代码并进行严格的测试验证。</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b="1"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b="1" dirty="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a:t>
            </a:fld>
            <a:endParaRPr lang="zh-CN" altLang="en-US"/>
          </a:p>
        </p:txBody>
      </p:sp>
    </p:spTree>
    <p:extLst>
      <p:ext uri="{BB962C8B-B14F-4D97-AF65-F5344CB8AC3E}">
        <p14:creationId xmlns:p14="http://schemas.microsoft.com/office/powerpoint/2010/main" val="402957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6</a:t>
            </a:fld>
            <a:endParaRPr lang="zh-CN" altLang="en-US" dirty="0"/>
          </a:p>
        </p:txBody>
      </p:sp>
    </p:spTree>
    <p:extLst>
      <p:ext uri="{BB962C8B-B14F-4D97-AF65-F5344CB8AC3E}">
        <p14:creationId xmlns:p14="http://schemas.microsoft.com/office/powerpoint/2010/main" val="2137288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A20E7-ED4A-4948-9CBC-F46385B26F56}" type="slidenum">
              <a:rPr lang="en-US" altLang="zh-CN">
                <a:solidFill>
                  <a:prstClr val="black"/>
                </a:solidFill>
              </a:rPr>
              <a:pPr/>
              <a:t>9</a:t>
            </a:fld>
            <a:endParaRPr lang="en-US" altLang="zh-CN">
              <a:solidFill>
                <a:prstClr val="black"/>
              </a:solidFill>
            </a:endParaRPr>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6898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eaLnBrk="1" hangingPunct="1">
              <a:buFont typeface="Arial" panose="020B0604020202020204" pitchFamily="34" charset="0"/>
              <a:buChar char="•"/>
            </a:pPr>
            <a:r>
              <a:rPr lang="zh-CN" altLang="en-US" sz="800" dirty="0">
                <a:latin typeface="华文中宋" panose="02010600040101010101" pitchFamily="2" charset="-122"/>
              </a:rPr>
              <a:t>概念模型是将用例模型向计算机表示的进一步过渡。概念模型就是划分类的结果。主要表达用类图，辅以顺序图。</a:t>
            </a:r>
          </a:p>
          <a:p>
            <a:pPr marL="171450" indent="-171450" algn="l" eaLnBrk="1" hangingPunct="1">
              <a:buFont typeface="Arial" panose="020B0604020202020204" pitchFamily="34" charset="0"/>
              <a:buChar char="•"/>
            </a:pPr>
            <a:r>
              <a:rPr lang="zh-CN" altLang="en-US" sz="800" dirty="0">
                <a:latin typeface="华文中宋" panose="02010600040101010101" pitchFamily="2" charset="-122"/>
              </a:rPr>
              <a:t>用例模型到概念模型的转化经过三个</a:t>
            </a:r>
            <a:r>
              <a:rPr lang="zh-CN" altLang="en-US" sz="800" b="1" dirty="0">
                <a:latin typeface="华文中宋" panose="02010600040101010101" pitchFamily="2" charset="-122"/>
              </a:rPr>
              <a:t>具体步骤</a:t>
            </a:r>
            <a:r>
              <a:rPr lang="zh-CN" altLang="en-US" sz="800" dirty="0">
                <a:latin typeface="华文中宋" panose="02010600040101010101" pitchFamily="2" charset="-122"/>
              </a:rPr>
              <a:t>：找类（划分类）、找属性和行为（封装类）、找类的关系（画类图）  </a:t>
            </a:r>
            <a:endParaRPr lang="en-US" altLang="zh-CN" sz="800" dirty="0">
              <a:latin typeface="华文中宋" panose="02010600040101010101" pitchFamily="2" charset="-122"/>
            </a:endParaRPr>
          </a:p>
        </p:txBody>
      </p:sp>
      <p:sp>
        <p:nvSpPr>
          <p:cNvPr id="4" name="灯片编号占位符 3"/>
          <p:cNvSpPr>
            <a:spLocks noGrp="1"/>
          </p:cNvSpPr>
          <p:nvPr>
            <p:ph type="sldNum" sz="quarter" idx="10"/>
          </p:nvPr>
        </p:nvSpPr>
        <p:spPr/>
        <p:txBody>
          <a:bodyPr/>
          <a:lstStyle/>
          <a:p>
            <a:fld id="{E1849A97-A90C-496F-AD26-75D9C1389A16}" type="slidenum">
              <a:rPr lang="zh-CN" altLang="en-US" smtClean="0"/>
              <a:t>10</a:t>
            </a:fld>
            <a:endParaRPr lang="zh-CN" altLang="en-US"/>
          </a:p>
        </p:txBody>
      </p:sp>
    </p:spTree>
    <p:extLst>
      <p:ext uri="{BB962C8B-B14F-4D97-AF65-F5344CB8AC3E}">
        <p14:creationId xmlns:p14="http://schemas.microsoft.com/office/powerpoint/2010/main" val="296061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800" dirty="0"/>
              <a:t>对象的属性类型表示属性的取值范围。</a:t>
            </a:r>
            <a:endParaRPr lang="en-US" altLang="zh-CN" sz="800" dirty="0"/>
          </a:p>
          <a:p>
            <a:pPr>
              <a:lnSpc>
                <a:spcPct val="150000"/>
              </a:lnSpc>
            </a:pPr>
            <a:r>
              <a:rPr lang="zh-CN" altLang="zh-CN" sz="800" dirty="0"/>
              <a:t>如果类定义时没有指明属性的类型，比如因为类型不是系统中已定义的基本类型，则对该属性的决策可以推迟到对象创建之时。</a:t>
            </a:r>
            <a:endParaRPr lang="en-US" altLang="zh-CN" sz="800" dirty="0"/>
          </a:p>
          <a:p>
            <a:pPr>
              <a:lnSpc>
                <a:spcPct val="150000"/>
              </a:lnSpc>
            </a:pPr>
            <a:r>
              <a:rPr lang="zh-CN" altLang="zh-CN" sz="800" dirty="0"/>
              <a:t>这样可以允许开发者在设计类时将注意力更多地放在系统功能的设计上，并在系统功能修订的时候，将细节变化的程度减少到最小。</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15</a:t>
            </a:fld>
            <a:endParaRPr lang="zh-CN" altLang="en-US"/>
          </a:p>
        </p:txBody>
      </p:sp>
    </p:spTree>
    <p:extLst>
      <p:ext uri="{BB962C8B-B14F-4D97-AF65-F5344CB8AC3E}">
        <p14:creationId xmlns:p14="http://schemas.microsoft.com/office/powerpoint/2010/main" val="316195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5B72B-C740-428F-AFC1-555D0ADAD8E2}" type="slidenum">
              <a:rPr lang="en-US" altLang="zh-CN">
                <a:solidFill>
                  <a:prstClr val="black"/>
                </a:solidFill>
              </a:rPr>
              <a:pPr/>
              <a:t>16</a:t>
            </a:fld>
            <a:endParaRPr lang="en-US" altLang="zh-CN">
              <a:solidFill>
                <a:prstClr val="black"/>
              </a:solidFill>
            </a:endParaRPr>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8238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49BD964-19CA-45C8-80E2-ACC85A297950}" type="datetime1">
              <a:rPr lang="zh-CN" altLang="en-US" smtClean="0"/>
              <a:t>2022/4/20</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4771EC72-6965-4B1E-A2DB-33A582A2E3D2}" type="datetime1">
              <a:rPr lang="zh-CN" altLang="en-US" smtClean="0"/>
              <a:t>2022/4/20</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08BC1E5F-D2CE-457F-8745-727CC027B5EA}" type="datetime1">
              <a:rPr lang="zh-CN" altLang="en-US" smtClean="0"/>
              <a:t>2022/4/20</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14D9FE89-5B9C-4EBF-AE5B-9B31FB18AC11}" type="datetime1">
              <a:rPr lang="zh-CN" altLang="en-US" smtClean="0"/>
              <a:t>2022/4/20</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220C921F-2B8B-41DC-8453-4C67BF5BB210}" type="datetime1">
              <a:rPr lang="zh-CN" altLang="en-US" smtClean="0"/>
              <a:t>2022/4/20</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3FEE9F43-FF9C-438D-9147-F76DAFD41573}" type="datetime1">
              <a:rPr lang="zh-CN" altLang="en-US" smtClean="0"/>
              <a:t>2022/4/20</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B097B65A-4DC2-4DB3-B145-FC12586C0AA1}" type="datetime1">
              <a:rPr lang="zh-CN" altLang="en-US" smtClean="0"/>
              <a:t>2022/4/20</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470A7A6A-80C5-41B7-845A-4D8D8AA26D58}" type="datetime1">
              <a:rPr lang="zh-CN" altLang="en-US" smtClean="0"/>
              <a:t>2022/4/20</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6D5C6B73-292C-4CF9-90D0-8C4D2808BB2B}" type="datetime1">
              <a:rPr lang="zh-CN" altLang="en-US" smtClean="0"/>
              <a:t>2022/4/20</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5C42D7C-11F3-4B8E-820F-304672D05F99}" type="datetime1">
              <a:rPr lang="zh-CN" altLang="en-US" smtClean="0"/>
              <a:t>2022/4/20</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5E97328-B7C8-4F13-A8FB-1D17061E6B1F}" type="datetime1">
              <a:rPr lang="zh-CN" altLang="en-US" smtClean="0"/>
              <a:t>2022/4/20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0F023F2A-BC8F-4C84-BD97-1654060C7B68}" type="datetime1">
              <a:rPr lang="zh-CN" altLang="en-US" smtClean="0"/>
              <a:t>2022/4/20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81706B76-B80E-45C1-9C81-4C687ACD696D}" type="datetime1">
              <a:rPr lang="zh-CN" altLang="en-US" smtClean="0"/>
              <a:t>2022/4/20</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统一方法的</a:t>
            </a:r>
            <a:r>
              <a:rPr lang="en-US" altLang="zh-CN" dirty="0"/>
              <a:t>OOA</a:t>
            </a:r>
            <a:r>
              <a:rPr lang="zh-CN" altLang="en-US" dirty="0"/>
              <a:t>模型</a:t>
            </a:r>
          </a:p>
        </p:txBody>
      </p:sp>
      <p:sp>
        <p:nvSpPr>
          <p:cNvPr id="4" name="日期占位符 3"/>
          <p:cNvSpPr>
            <a:spLocks noGrp="1"/>
          </p:cNvSpPr>
          <p:nvPr>
            <p:ph type="dt" sz="half" idx="10"/>
          </p:nvPr>
        </p:nvSpPr>
        <p:spPr/>
        <p:txBody>
          <a:bodyPr/>
          <a:lstStyle/>
          <a:p>
            <a:fld id="{8C865143-94DE-447E-8ABF-9D5203DDC192}"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10</a:t>
            </a:fld>
            <a:endParaRPr lang="zh-CN" altLang="en-US"/>
          </a:p>
        </p:txBody>
      </p:sp>
      <p:grpSp>
        <p:nvGrpSpPr>
          <p:cNvPr id="7" name="Group 15"/>
          <p:cNvGrpSpPr>
            <a:grpSpLocks noChangeAspect="1"/>
          </p:cNvGrpSpPr>
          <p:nvPr/>
        </p:nvGrpSpPr>
        <p:grpSpPr bwMode="auto">
          <a:xfrm>
            <a:off x="1029780" y="1403308"/>
            <a:ext cx="7098220" cy="2478087"/>
            <a:chOff x="2481" y="1049"/>
            <a:chExt cx="7376" cy="1518"/>
          </a:xfrm>
        </p:grpSpPr>
        <p:sp>
          <p:nvSpPr>
            <p:cNvPr id="8" name="AutoShape 16"/>
            <p:cNvSpPr>
              <a:spLocks noChangeAspect="1" noChangeArrowheads="1"/>
            </p:cNvSpPr>
            <p:nvPr/>
          </p:nvSpPr>
          <p:spPr bwMode="auto">
            <a:xfrm>
              <a:off x="2481" y="1049"/>
              <a:ext cx="7034"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sp>
          <p:nvSpPr>
            <p:cNvPr id="9" name="Oval 17"/>
            <p:cNvSpPr>
              <a:spLocks noChangeArrowheads="1"/>
            </p:cNvSpPr>
            <p:nvPr/>
          </p:nvSpPr>
          <p:spPr bwMode="auto">
            <a:xfrm>
              <a:off x="2481" y="1302"/>
              <a:ext cx="1770" cy="759"/>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mj-ea"/>
                  <a:ea typeface="+mj-ea"/>
                </a:rPr>
                <a:t>领域问题</a:t>
              </a:r>
            </a:p>
          </p:txBody>
        </p:sp>
        <p:sp>
          <p:nvSpPr>
            <p:cNvPr id="10" name="Oval 18"/>
            <p:cNvSpPr>
              <a:spLocks noChangeArrowheads="1"/>
            </p:cNvSpPr>
            <p:nvPr/>
          </p:nvSpPr>
          <p:spPr bwMode="auto">
            <a:xfrm>
              <a:off x="5385" y="1049"/>
              <a:ext cx="2006" cy="1518"/>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dirty="0">
                  <a:latin typeface="+mj-ea"/>
                  <a:ea typeface="+mj-ea"/>
                </a:rPr>
                <a:t>OOA</a:t>
              </a:r>
              <a:r>
                <a:rPr lang="zh-CN" altLang="en-US" dirty="0">
                  <a:latin typeface="+mj-ea"/>
                  <a:ea typeface="+mj-ea"/>
                </a:rPr>
                <a:t>模型</a:t>
              </a:r>
            </a:p>
            <a:p>
              <a:pPr algn="ctr" eaLnBrk="1" hangingPunct="1"/>
              <a:endParaRPr lang="zh-CN" altLang="en-US" dirty="0">
                <a:latin typeface="+mj-ea"/>
                <a:ea typeface="+mj-ea"/>
              </a:endParaRPr>
            </a:p>
          </p:txBody>
        </p:sp>
        <p:sp>
          <p:nvSpPr>
            <p:cNvPr id="11" name="Rectangle 19"/>
            <p:cNvSpPr>
              <a:spLocks noChangeArrowheads="1"/>
            </p:cNvSpPr>
            <p:nvPr/>
          </p:nvSpPr>
          <p:spPr bwMode="auto">
            <a:xfrm>
              <a:off x="5773" y="2061"/>
              <a:ext cx="1206" cy="33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dirty="0">
                  <a:latin typeface="+mj-ea"/>
                  <a:ea typeface="+mj-ea"/>
                </a:rPr>
                <a:t>概念模型</a:t>
              </a:r>
            </a:p>
          </p:txBody>
        </p:sp>
        <p:sp>
          <p:nvSpPr>
            <p:cNvPr id="12" name="Rectangle 20"/>
            <p:cNvSpPr>
              <a:spLocks noChangeArrowheads="1"/>
            </p:cNvSpPr>
            <p:nvPr/>
          </p:nvSpPr>
          <p:spPr bwMode="auto">
            <a:xfrm>
              <a:off x="5785" y="1499"/>
              <a:ext cx="1206" cy="3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dirty="0">
                  <a:latin typeface="+mj-ea"/>
                  <a:ea typeface="+mj-ea"/>
                </a:rPr>
                <a:t>用例模型</a:t>
              </a:r>
            </a:p>
          </p:txBody>
        </p:sp>
        <p:sp>
          <p:nvSpPr>
            <p:cNvPr id="13" name="AutoShape 21"/>
            <p:cNvSpPr>
              <a:spLocks noChangeArrowheads="1"/>
            </p:cNvSpPr>
            <p:nvPr/>
          </p:nvSpPr>
          <p:spPr bwMode="auto">
            <a:xfrm>
              <a:off x="4251" y="1302"/>
              <a:ext cx="1180" cy="759"/>
            </a:xfrm>
            <a:prstGeom prst="rightArrow">
              <a:avLst>
                <a:gd name="adj1" fmla="val 50000"/>
                <a:gd name="adj2" fmla="val 388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latin typeface="+mj-ea"/>
                  <a:ea typeface="+mj-ea"/>
                </a:rPr>
                <a:t>映射</a:t>
              </a:r>
            </a:p>
          </p:txBody>
        </p:sp>
        <p:sp>
          <p:nvSpPr>
            <p:cNvPr id="14" name="AutoShape 22"/>
            <p:cNvSpPr>
              <a:spLocks noChangeArrowheads="1"/>
            </p:cNvSpPr>
            <p:nvPr/>
          </p:nvSpPr>
          <p:spPr bwMode="auto">
            <a:xfrm>
              <a:off x="7673" y="1049"/>
              <a:ext cx="2184" cy="506"/>
            </a:xfrm>
            <a:prstGeom prst="wedgeRoundRectCallout">
              <a:avLst>
                <a:gd name="adj1" fmla="val -86208"/>
                <a:gd name="adj2" fmla="val 74505"/>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mj-ea"/>
                  <a:ea typeface="+mj-ea"/>
                </a:rPr>
                <a:t>承上：面向用户</a:t>
              </a:r>
            </a:p>
          </p:txBody>
        </p:sp>
        <p:sp>
          <p:nvSpPr>
            <p:cNvPr id="15" name="AutoShape 23"/>
            <p:cNvSpPr>
              <a:spLocks noChangeArrowheads="1"/>
            </p:cNvSpPr>
            <p:nvPr/>
          </p:nvSpPr>
          <p:spPr bwMode="auto">
            <a:xfrm>
              <a:off x="7627" y="2061"/>
              <a:ext cx="2230" cy="506"/>
            </a:xfrm>
            <a:prstGeom prst="wedgeRoundRectCallout">
              <a:avLst>
                <a:gd name="adj1" fmla="val -85806"/>
                <a:gd name="adj2" fmla="val -30634"/>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mj-ea"/>
                  <a:ea typeface="+mj-ea"/>
                </a:rPr>
                <a:t>启下：面向设计</a:t>
              </a:r>
            </a:p>
          </p:txBody>
        </p:sp>
        <p:sp>
          <p:nvSpPr>
            <p:cNvPr id="16" name="AutoShape 24"/>
            <p:cNvSpPr>
              <a:spLocks noChangeArrowheads="1"/>
            </p:cNvSpPr>
            <p:nvPr/>
          </p:nvSpPr>
          <p:spPr bwMode="auto">
            <a:xfrm>
              <a:off x="6211" y="1808"/>
              <a:ext cx="354" cy="253"/>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grpSp>
    </p:spTree>
    <p:extLst>
      <p:ext uri="{BB962C8B-B14F-4D97-AF65-F5344CB8AC3E}">
        <p14:creationId xmlns:p14="http://schemas.microsoft.com/office/powerpoint/2010/main" val="147266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如何构建领域模型</a:t>
            </a:r>
          </a:p>
        </p:txBody>
      </p:sp>
      <p:sp>
        <p:nvSpPr>
          <p:cNvPr id="3" name="文本占位符 2"/>
          <p:cNvSpPr>
            <a:spLocks noGrp="1"/>
          </p:cNvSpPr>
          <p:nvPr>
            <p:ph idx="1"/>
          </p:nvPr>
        </p:nvSpPr>
        <p:spPr/>
        <p:txBody>
          <a:bodyPr>
            <a:noAutofit/>
          </a:bodyPr>
          <a:lstStyle/>
          <a:p>
            <a:pPr>
              <a:lnSpc>
                <a:spcPct val="120000"/>
              </a:lnSpc>
            </a:pPr>
            <a:r>
              <a:rPr lang="zh-CN" altLang="en-US" sz="2200" dirty="0"/>
              <a:t>首先要确定真实世界中的抽象，即系统中将涉及的主要概念性对象。这些问题域抽象的模型是整个对象建模工作的基础。</a:t>
            </a:r>
            <a:endParaRPr lang="en-US" altLang="zh-CN" sz="2200" dirty="0"/>
          </a:p>
          <a:p>
            <a:pPr>
              <a:lnSpc>
                <a:spcPct val="120000"/>
              </a:lnSpc>
            </a:pPr>
            <a:r>
              <a:rPr lang="zh-CN" altLang="en-US" sz="2200" dirty="0"/>
              <a:t>完成从用例模型到概念模型的转化经过下面的步骤：</a:t>
            </a:r>
          </a:p>
          <a:p>
            <a:pPr marL="600075" lvl="1" indent="-342900">
              <a:lnSpc>
                <a:spcPct val="120000"/>
              </a:lnSpc>
              <a:buFont typeface="+mj-lt"/>
              <a:buAutoNum type="arabicPeriod"/>
            </a:pPr>
            <a:r>
              <a:rPr lang="zh-CN" altLang="en-US" sz="2200" dirty="0"/>
              <a:t>识别类</a:t>
            </a:r>
            <a:endParaRPr lang="en-US" altLang="zh-CN" sz="2200" dirty="0"/>
          </a:p>
          <a:p>
            <a:pPr marL="600075" lvl="1" indent="-342900">
              <a:lnSpc>
                <a:spcPct val="120000"/>
              </a:lnSpc>
              <a:buFont typeface="+mj-lt"/>
              <a:buAutoNum type="arabicPeriod"/>
            </a:pPr>
            <a:r>
              <a:rPr lang="zh-CN" altLang="en-US" sz="2200" dirty="0"/>
              <a:t>识别属性和行为（封装类）</a:t>
            </a:r>
            <a:endParaRPr lang="en-US" altLang="zh-CN" sz="2200" dirty="0"/>
          </a:p>
          <a:p>
            <a:pPr marL="600075" lvl="1" indent="-342900">
              <a:lnSpc>
                <a:spcPct val="120000"/>
              </a:lnSpc>
              <a:buFont typeface="+mj-lt"/>
              <a:buAutoNum type="arabicPeriod"/>
            </a:pPr>
            <a:r>
              <a:rPr lang="zh-CN" altLang="en-US" sz="2200" dirty="0"/>
              <a:t>识别类的关系</a:t>
            </a:r>
            <a:endParaRPr lang="en-US" altLang="zh-CN" sz="2200" dirty="0"/>
          </a:p>
          <a:p>
            <a:pPr marL="600075" lvl="1" indent="-342900">
              <a:lnSpc>
                <a:spcPct val="120000"/>
              </a:lnSpc>
              <a:buFont typeface="+mj-lt"/>
              <a:buAutoNum type="arabicPeriod"/>
            </a:pPr>
            <a:r>
              <a:rPr lang="zh-CN" altLang="en-US" sz="2200" dirty="0"/>
              <a:t>绘制类图</a:t>
            </a:r>
          </a:p>
        </p:txBody>
      </p:sp>
      <p:sp>
        <p:nvSpPr>
          <p:cNvPr id="5" name="日期占位符 4"/>
          <p:cNvSpPr>
            <a:spLocks noGrp="1"/>
          </p:cNvSpPr>
          <p:nvPr>
            <p:ph type="dt" sz="half" idx="10"/>
          </p:nvPr>
        </p:nvSpPr>
        <p:spPr/>
        <p:txBody>
          <a:bodyPr/>
          <a:lstStyle/>
          <a:p>
            <a:fld id="{2E6ADA16-3119-4DAB-BE36-914FD3F7E40C}"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3780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 </a:t>
            </a:r>
            <a:r>
              <a:rPr lang="zh-CN" altLang="en-US" dirty="0"/>
              <a:t>什么是类图</a:t>
            </a:r>
          </a:p>
        </p:txBody>
      </p:sp>
      <p:sp>
        <p:nvSpPr>
          <p:cNvPr id="2" name="文本占位符 1"/>
          <p:cNvSpPr>
            <a:spLocks noGrp="1"/>
          </p:cNvSpPr>
          <p:nvPr>
            <p:ph idx="1"/>
          </p:nvPr>
        </p:nvSpPr>
        <p:spPr/>
        <p:txBody>
          <a:bodyPr>
            <a:normAutofit/>
          </a:bodyPr>
          <a:lstStyle/>
          <a:p>
            <a:pPr marL="342900" indent="-342900">
              <a:lnSpc>
                <a:spcPct val="120000"/>
              </a:lnSpc>
            </a:pPr>
            <a:r>
              <a:rPr lang="zh-CN" altLang="en-US" sz="2200" dirty="0"/>
              <a:t>类</a:t>
            </a:r>
            <a:r>
              <a:rPr lang="en-US" altLang="zh-CN" sz="2200" dirty="0"/>
              <a:t>(Class)</a:t>
            </a:r>
            <a:r>
              <a:rPr lang="zh-CN" altLang="en-US" sz="2200" dirty="0"/>
              <a:t>、对象</a:t>
            </a:r>
            <a:r>
              <a:rPr lang="en-US" altLang="zh-CN" sz="2200" dirty="0"/>
              <a:t>(Object)</a:t>
            </a:r>
            <a:r>
              <a:rPr lang="zh-CN" altLang="en-US" sz="2200" dirty="0"/>
              <a:t>和它们之间的关系是面向对象技术中最基本的元素。类图技术是</a:t>
            </a:r>
            <a:r>
              <a:rPr lang="en-US" altLang="zh-CN" sz="2200" dirty="0"/>
              <a:t>OO</a:t>
            </a:r>
            <a:r>
              <a:rPr lang="zh-CN" altLang="en-US" sz="2200" dirty="0"/>
              <a:t>方法的核心。</a:t>
            </a:r>
          </a:p>
          <a:p>
            <a:pPr marL="342900" indent="-342900">
              <a:lnSpc>
                <a:spcPct val="120000"/>
              </a:lnSpc>
            </a:pPr>
            <a:r>
              <a:rPr lang="zh-CN" altLang="en-US" sz="2200" dirty="0"/>
              <a:t>类图标加上它们之间的关系就构成了</a:t>
            </a:r>
            <a:r>
              <a:rPr lang="zh-CN" altLang="en-US" sz="2200" b="1" dirty="0">
                <a:solidFill>
                  <a:srgbClr val="FF0000"/>
                </a:solidFill>
              </a:rPr>
              <a:t>类图</a:t>
            </a:r>
            <a:r>
              <a:rPr lang="zh-CN" altLang="en-US" sz="2200" dirty="0"/>
              <a:t>。</a:t>
            </a:r>
          </a:p>
          <a:p>
            <a:pPr marL="342900" indent="-342900">
              <a:lnSpc>
                <a:spcPct val="120000"/>
              </a:lnSpc>
            </a:pPr>
            <a:r>
              <a:rPr lang="en-US" altLang="zh-CN" sz="2200" dirty="0">
                <a:solidFill>
                  <a:srgbClr val="000000"/>
                </a:solidFill>
              </a:rPr>
              <a:t>A </a:t>
            </a:r>
            <a:r>
              <a:rPr lang="en-US" altLang="zh-CN" sz="2200" b="1" dirty="0">
                <a:solidFill>
                  <a:srgbClr val="FF0000"/>
                </a:solidFill>
              </a:rPr>
              <a:t>class diagram</a:t>
            </a:r>
            <a:r>
              <a:rPr lang="en-US" altLang="zh-CN" sz="2200" dirty="0">
                <a:solidFill>
                  <a:srgbClr val="FF0000"/>
                </a:solidFill>
              </a:rPr>
              <a:t> </a:t>
            </a:r>
            <a:r>
              <a:rPr lang="en-US" altLang="zh-CN" sz="2200" dirty="0">
                <a:solidFill>
                  <a:srgbClr val="000000"/>
                </a:solidFill>
              </a:rPr>
              <a:t>is a graphic presentation of the static view that shows a collection of declarative (static) model elements, such as classes, types, and their contents and relationships.</a:t>
            </a:r>
          </a:p>
        </p:txBody>
      </p:sp>
      <p:sp>
        <p:nvSpPr>
          <p:cNvPr id="3" name="日期占位符 2"/>
          <p:cNvSpPr>
            <a:spLocks noGrp="1"/>
          </p:cNvSpPr>
          <p:nvPr>
            <p:ph type="dt" sz="half" idx="10"/>
          </p:nvPr>
        </p:nvSpPr>
        <p:spPr/>
        <p:txBody>
          <a:bodyPr/>
          <a:lstStyle/>
          <a:p>
            <a:fld id="{1E368FA1-68B4-470C-B46B-9FE79EB9209A}" type="datetime1">
              <a:rPr lang="zh-CN" altLang="en-US" smtClean="0"/>
              <a:t>2022/4/20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0021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3 </a:t>
            </a:r>
            <a:r>
              <a:rPr lang="zh-CN" altLang="en-US" dirty="0"/>
              <a:t>类图的作用</a:t>
            </a:r>
          </a:p>
        </p:txBody>
      </p:sp>
      <p:sp>
        <p:nvSpPr>
          <p:cNvPr id="3" name="文本占位符 2"/>
          <p:cNvSpPr>
            <a:spLocks noGrp="1"/>
          </p:cNvSpPr>
          <p:nvPr>
            <p:ph idx="1"/>
          </p:nvPr>
        </p:nvSpPr>
        <p:spPr>
          <a:xfrm>
            <a:off x="768097" y="1122743"/>
            <a:ext cx="7832833" cy="3609277"/>
          </a:xfrm>
        </p:spPr>
        <p:txBody>
          <a:bodyPr>
            <a:normAutofit/>
          </a:bodyPr>
          <a:lstStyle/>
          <a:p>
            <a:pPr marL="342900" indent="-342900">
              <a:lnSpc>
                <a:spcPct val="130000"/>
              </a:lnSpc>
              <a:spcBef>
                <a:spcPts val="1350"/>
              </a:spcBef>
            </a:pPr>
            <a:r>
              <a:rPr lang="zh-CN" altLang="en-US" sz="2400" dirty="0">
                <a:latin typeface="+mn-ea"/>
              </a:rPr>
              <a:t>类图用于对系统静态设计视图建模。</a:t>
            </a:r>
            <a:endParaRPr lang="en-US" altLang="zh-CN" sz="2400" dirty="0">
              <a:latin typeface="+mn-ea"/>
            </a:endParaRPr>
          </a:p>
          <a:p>
            <a:pPr marL="342900" indent="-342900">
              <a:lnSpc>
                <a:spcPct val="130000"/>
              </a:lnSpc>
              <a:spcBef>
                <a:spcPts val="1350"/>
              </a:spcBef>
            </a:pPr>
            <a:r>
              <a:rPr lang="zh-CN" altLang="en-US" sz="2400" dirty="0"/>
              <a:t>类图是定义其它图的基础，在类图的基础上，状态图、协作图等进一步描述系统其它方面的特性。类图也是组件图、部署图的基础。</a:t>
            </a:r>
            <a:endParaRPr lang="en-US" altLang="zh-CN" sz="2400" dirty="0"/>
          </a:p>
          <a:p>
            <a:pPr marL="342900" indent="-342900">
              <a:lnSpc>
                <a:spcPct val="130000"/>
              </a:lnSpc>
              <a:spcBef>
                <a:spcPts val="1350"/>
              </a:spcBef>
            </a:pPr>
            <a:endParaRPr lang="zh-CN" altLang="en-US" sz="2400" dirty="0"/>
          </a:p>
        </p:txBody>
      </p:sp>
      <p:sp>
        <p:nvSpPr>
          <p:cNvPr id="5" name="日期占位符 4"/>
          <p:cNvSpPr>
            <a:spLocks noGrp="1"/>
          </p:cNvSpPr>
          <p:nvPr>
            <p:ph type="dt" sz="half" idx="10"/>
          </p:nvPr>
        </p:nvSpPr>
        <p:spPr/>
        <p:txBody>
          <a:bodyPr/>
          <a:lstStyle/>
          <a:p>
            <a:fld id="{309A127A-CBC2-405D-B34C-14924CF208F7}"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266450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dirty="0"/>
              <a:t>类图和对象图举例</a:t>
            </a:r>
            <a:endParaRPr lang="en-US" dirty="0"/>
          </a:p>
        </p:txBody>
      </p:sp>
      <p:sp>
        <p:nvSpPr>
          <p:cNvPr id="3" name="Content Placeholder 2"/>
          <p:cNvSpPr>
            <a:spLocks noGrp="1"/>
          </p:cNvSpPr>
          <p:nvPr>
            <p:ph idx="1"/>
          </p:nvPr>
        </p:nvSpPr>
        <p:spPr/>
        <p:txBody>
          <a:bodyPr>
            <a:noAutofit/>
          </a:bodyPr>
          <a:lstStyle/>
          <a:p>
            <a:r>
              <a:rPr lang="zh-CN" altLang="en-US" sz="2100" dirty="0"/>
              <a:t>下图中</a:t>
            </a:r>
            <a:r>
              <a:rPr lang="en-US" altLang="zh-CN" sz="2100" dirty="0"/>
              <a:t>Student</a:t>
            </a:r>
            <a:r>
              <a:rPr lang="zh-CN" altLang="zh-CN" sz="2100" dirty="0"/>
              <a:t>、</a:t>
            </a:r>
            <a:r>
              <a:rPr lang="en-US" altLang="zh-CN" sz="2100" dirty="0"/>
              <a:t>Librarian</a:t>
            </a:r>
            <a:r>
              <a:rPr lang="zh-CN" altLang="zh-CN" sz="2100" dirty="0"/>
              <a:t>和</a:t>
            </a:r>
            <a:r>
              <a:rPr lang="en-US" altLang="zh-CN" sz="2100" dirty="0"/>
              <a:t>Book</a:t>
            </a:r>
            <a:r>
              <a:rPr lang="zh-CN" altLang="zh-CN" sz="2100" dirty="0"/>
              <a:t>是图书管理系统中的三个类。</a:t>
            </a:r>
          </a:p>
        </p:txBody>
      </p:sp>
      <p:sp>
        <p:nvSpPr>
          <p:cNvPr id="4"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graphicFrame>
        <p:nvGraphicFramePr>
          <p:cNvPr id="5" name="对象 4"/>
          <p:cNvGraphicFramePr>
            <a:graphicFrameLocks noChangeAspect="1"/>
          </p:cNvGraphicFramePr>
          <p:nvPr/>
        </p:nvGraphicFramePr>
        <p:xfrm>
          <a:off x="1150614" y="1342831"/>
          <a:ext cx="7651341" cy="1614076"/>
        </p:xfrm>
        <a:graphic>
          <a:graphicData uri="http://schemas.openxmlformats.org/presentationml/2006/ole">
            <mc:AlternateContent xmlns:mc="http://schemas.openxmlformats.org/markup-compatibility/2006">
              <mc:Choice xmlns:v="urn:schemas-microsoft-com:vml" Requires="v">
                <p:oleObj spid="_x0000_s23562" r:id="rId3" imgW="4695891" imgH="987417" progId="Visio.Drawing.11">
                  <p:embed/>
                </p:oleObj>
              </mc:Choice>
              <mc:Fallback>
                <p:oleObj r:id="rId3" imgW="4695891" imgH="987417" progId="Visio.Drawing.11">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14" y="1342831"/>
                        <a:ext cx="7651341" cy="1614076"/>
                      </a:xfrm>
                      <a:prstGeom prst="rect">
                        <a:avLst/>
                      </a:prstGeom>
                      <a:noFill/>
                    </p:spPr>
                  </p:pic>
                </p:oleObj>
              </mc:Fallback>
            </mc:AlternateContent>
          </a:graphicData>
        </a:graphic>
      </p:graphicFrame>
      <p:sp>
        <p:nvSpPr>
          <p:cNvPr id="6" name="矩形 5"/>
          <p:cNvSpPr/>
          <p:nvPr/>
        </p:nvSpPr>
        <p:spPr>
          <a:xfrm>
            <a:off x="768097" y="3254828"/>
            <a:ext cx="7929588" cy="1277273"/>
          </a:xfrm>
          <a:prstGeom prst="rect">
            <a:avLst/>
          </a:prstGeom>
        </p:spPr>
        <p:txBody>
          <a:bodyPr wrap="square">
            <a:spAutoFit/>
          </a:bodyPr>
          <a:lstStyle/>
          <a:p>
            <a:pPr marL="285750" indent="-285750">
              <a:spcBef>
                <a:spcPts val="600"/>
              </a:spcBef>
              <a:buClr>
                <a:schemeClr val="accent1"/>
              </a:buClr>
              <a:buFont typeface="Arial" panose="020B0604020202020204" pitchFamily="34" charset="0"/>
              <a:buChar char="→"/>
            </a:pPr>
            <a:r>
              <a:rPr lang="zh-CN" altLang="zh-CN" dirty="0">
                <a:solidFill>
                  <a:schemeClr val="accent1">
                    <a:lumMod val="50000"/>
                  </a:schemeClr>
                </a:solidFill>
                <a:latin typeface="+mj-ea"/>
                <a:ea typeface="+mj-ea"/>
              </a:rPr>
              <a:t>其中</a:t>
            </a:r>
            <a:r>
              <a:rPr lang="en-US" altLang="zh-CN" dirty="0">
                <a:solidFill>
                  <a:schemeClr val="accent1">
                    <a:lumMod val="50000"/>
                  </a:schemeClr>
                </a:solidFill>
                <a:latin typeface="+mj-ea"/>
                <a:ea typeface="+mj-ea"/>
              </a:rPr>
              <a:t>Book</a:t>
            </a:r>
            <a:r>
              <a:rPr lang="zh-CN" altLang="zh-CN" dirty="0">
                <a:solidFill>
                  <a:schemeClr val="accent1">
                    <a:lumMod val="50000"/>
                  </a:schemeClr>
                </a:solidFill>
                <a:latin typeface="+mj-ea"/>
                <a:ea typeface="+mj-ea"/>
              </a:rPr>
              <a:t>类中，包含三个属性（</a:t>
            </a:r>
            <a:r>
              <a:rPr lang="en-US" altLang="zh-CN" dirty="0">
                <a:solidFill>
                  <a:schemeClr val="accent1">
                    <a:lumMod val="50000"/>
                  </a:schemeClr>
                </a:solidFill>
                <a:latin typeface="+mj-ea"/>
                <a:ea typeface="+mj-ea"/>
              </a:rPr>
              <a:t>id</a:t>
            </a:r>
            <a:r>
              <a:rPr lang="zh-CN" altLang="zh-CN" dirty="0">
                <a:solidFill>
                  <a:schemeClr val="accent1">
                    <a:lumMod val="50000"/>
                  </a:schemeClr>
                </a:solidFill>
                <a:latin typeface="+mj-ea"/>
                <a:ea typeface="+mj-ea"/>
              </a:rPr>
              <a:t>、</a:t>
            </a:r>
            <a:r>
              <a:rPr lang="en-US" altLang="zh-CN" dirty="0">
                <a:solidFill>
                  <a:schemeClr val="accent1">
                    <a:lumMod val="50000"/>
                  </a:schemeClr>
                </a:solidFill>
                <a:latin typeface="+mj-ea"/>
                <a:ea typeface="+mj-ea"/>
              </a:rPr>
              <a:t>name</a:t>
            </a:r>
            <a:r>
              <a:rPr lang="zh-CN" altLang="zh-CN" dirty="0">
                <a:solidFill>
                  <a:schemeClr val="accent1">
                    <a:lumMod val="50000"/>
                  </a:schemeClr>
                </a:solidFill>
                <a:latin typeface="+mj-ea"/>
                <a:ea typeface="+mj-ea"/>
              </a:rPr>
              <a:t>、</a:t>
            </a:r>
            <a:r>
              <a:rPr lang="en-US" altLang="zh-CN" dirty="0">
                <a:solidFill>
                  <a:schemeClr val="accent1">
                    <a:lumMod val="50000"/>
                  </a:schemeClr>
                </a:solidFill>
                <a:latin typeface="+mj-ea"/>
                <a:ea typeface="+mj-ea"/>
              </a:rPr>
              <a:t>author</a:t>
            </a:r>
            <a:r>
              <a:rPr lang="zh-CN" altLang="zh-CN" dirty="0">
                <a:solidFill>
                  <a:schemeClr val="accent1">
                    <a:lumMod val="50000"/>
                  </a:schemeClr>
                </a:solidFill>
                <a:latin typeface="+mj-ea"/>
                <a:ea typeface="+mj-ea"/>
              </a:rPr>
              <a:t>），以及两个操作（</a:t>
            </a:r>
            <a:r>
              <a:rPr lang="en-US" altLang="zh-CN" dirty="0" err="1">
                <a:solidFill>
                  <a:schemeClr val="accent1">
                    <a:lumMod val="50000"/>
                  </a:schemeClr>
                </a:solidFill>
                <a:latin typeface="+mj-ea"/>
                <a:ea typeface="+mj-ea"/>
              </a:rPr>
              <a:t>getInfo</a:t>
            </a:r>
            <a:r>
              <a:rPr lang="zh-CN" altLang="zh-CN" dirty="0">
                <a:solidFill>
                  <a:schemeClr val="accent1">
                    <a:lumMod val="50000"/>
                  </a:schemeClr>
                </a:solidFill>
                <a:latin typeface="+mj-ea"/>
                <a:ea typeface="+mj-ea"/>
              </a:rPr>
              <a:t>和</a:t>
            </a:r>
            <a:r>
              <a:rPr lang="en-US" altLang="zh-CN" dirty="0">
                <a:solidFill>
                  <a:schemeClr val="accent1">
                    <a:lumMod val="50000"/>
                  </a:schemeClr>
                </a:solidFill>
                <a:latin typeface="+mj-ea"/>
                <a:ea typeface="+mj-ea"/>
              </a:rPr>
              <a:t>edit</a:t>
            </a:r>
            <a:r>
              <a:rPr lang="zh-CN" altLang="zh-CN" dirty="0">
                <a:solidFill>
                  <a:schemeClr val="accent1">
                    <a:lumMod val="50000"/>
                  </a:schemeClr>
                </a:solidFill>
                <a:latin typeface="+mj-ea"/>
                <a:ea typeface="+mj-ea"/>
              </a:rPr>
              <a:t>）。</a:t>
            </a:r>
            <a:endParaRPr lang="en-US" altLang="zh-CN" dirty="0">
              <a:solidFill>
                <a:schemeClr val="accent1">
                  <a:lumMod val="50000"/>
                </a:schemeClr>
              </a:solidFill>
              <a:latin typeface="+mj-ea"/>
              <a:ea typeface="+mj-ea"/>
            </a:endParaRPr>
          </a:p>
          <a:p>
            <a:pPr marL="285750" indent="-285750">
              <a:spcBef>
                <a:spcPts val="600"/>
              </a:spcBef>
              <a:buClr>
                <a:schemeClr val="accent1"/>
              </a:buClr>
              <a:buFont typeface="Arial" panose="020B0604020202020204" pitchFamily="34" charset="0"/>
              <a:buChar char="→"/>
            </a:pPr>
            <a:r>
              <a:rPr lang="zh-CN" altLang="zh-CN" dirty="0">
                <a:solidFill>
                  <a:schemeClr val="accent1">
                    <a:lumMod val="50000"/>
                  </a:schemeClr>
                </a:solidFill>
                <a:latin typeface="+mj-ea"/>
                <a:ea typeface="+mj-ea"/>
              </a:rPr>
              <a:t>属性和操作前面的加号表示属性或操作是公有（</a:t>
            </a:r>
            <a:r>
              <a:rPr lang="en-US" altLang="zh-CN" dirty="0">
                <a:solidFill>
                  <a:schemeClr val="accent1">
                    <a:lumMod val="50000"/>
                  </a:schemeClr>
                </a:solidFill>
                <a:latin typeface="+mj-ea"/>
                <a:ea typeface="+mj-ea"/>
              </a:rPr>
              <a:t>Public</a:t>
            </a:r>
            <a:r>
              <a:rPr lang="zh-CN" altLang="zh-CN" dirty="0">
                <a:solidFill>
                  <a:schemeClr val="accent1">
                    <a:lumMod val="50000"/>
                  </a:schemeClr>
                </a:solidFill>
                <a:latin typeface="+mj-ea"/>
                <a:ea typeface="+mj-ea"/>
              </a:rPr>
              <a:t>）的，如果是减号，则表示属性或操作是私有的（</a:t>
            </a:r>
            <a:r>
              <a:rPr lang="en-US" altLang="zh-CN" dirty="0">
                <a:solidFill>
                  <a:schemeClr val="accent1">
                    <a:lumMod val="50000"/>
                  </a:schemeClr>
                </a:solidFill>
                <a:latin typeface="+mj-ea"/>
                <a:ea typeface="+mj-ea"/>
              </a:rPr>
              <a:t>Private</a:t>
            </a:r>
            <a:r>
              <a:rPr lang="zh-CN" altLang="zh-CN" dirty="0">
                <a:solidFill>
                  <a:schemeClr val="accent1">
                    <a:lumMod val="50000"/>
                  </a:schemeClr>
                </a:solidFill>
                <a:latin typeface="+mj-ea"/>
                <a:ea typeface="+mj-ea"/>
              </a:rPr>
              <a:t>）</a:t>
            </a:r>
            <a:r>
              <a:rPr lang="zh-CN" altLang="en-US" dirty="0">
                <a:solidFill>
                  <a:schemeClr val="accent1">
                    <a:lumMod val="50000"/>
                  </a:schemeClr>
                </a:solidFill>
                <a:latin typeface="+mj-ea"/>
                <a:ea typeface="+mj-ea"/>
              </a:rPr>
              <a:t>。</a:t>
            </a:r>
            <a:endParaRPr lang="zh-CN" altLang="zh-CN" dirty="0">
              <a:solidFill>
                <a:schemeClr val="accent1">
                  <a:lumMod val="50000"/>
                </a:schemeClr>
              </a:solidFill>
              <a:latin typeface="+mj-ea"/>
              <a:ea typeface="+mj-ea"/>
            </a:endParaRPr>
          </a:p>
        </p:txBody>
      </p:sp>
      <p:sp>
        <p:nvSpPr>
          <p:cNvPr id="7" name="日期占位符 6"/>
          <p:cNvSpPr>
            <a:spLocks noGrp="1"/>
          </p:cNvSpPr>
          <p:nvPr>
            <p:ph type="dt" sz="half" idx="10"/>
          </p:nvPr>
        </p:nvSpPr>
        <p:spPr/>
        <p:txBody>
          <a:bodyPr/>
          <a:lstStyle/>
          <a:p>
            <a:fld id="{742EDC5C-1BF2-4415-9B79-9C234C866263}" type="datetime1">
              <a:rPr lang="zh-CN" altLang="en-US" smtClean="0"/>
              <a:t>2022/4/20</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14</a:t>
            </a:fld>
            <a:endParaRPr lang="zh-CN" altLang="en-US"/>
          </a:p>
        </p:txBody>
      </p:sp>
    </p:spTree>
    <p:extLst>
      <p:ext uri="{BB962C8B-B14F-4D97-AF65-F5344CB8AC3E}">
        <p14:creationId xmlns:p14="http://schemas.microsoft.com/office/powerpoint/2010/main" val="323947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45674"/>
          <a:stretch/>
        </p:blipFill>
        <p:spPr>
          <a:xfrm>
            <a:off x="1940426" y="1956707"/>
            <a:ext cx="5337648" cy="1257300"/>
          </a:xfrm>
          <a:prstGeom prst="rect">
            <a:avLst/>
          </a:prstGeom>
        </p:spPr>
      </p:pic>
      <p:sp>
        <p:nvSpPr>
          <p:cNvPr id="2" name="Title 1"/>
          <p:cNvSpPr>
            <a:spLocks noGrp="1"/>
          </p:cNvSpPr>
          <p:nvPr>
            <p:ph type="title"/>
          </p:nvPr>
        </p:nvSpPr>
        <p:spPr/>
        <p:txBody>
          <a:bodyPr>
            <a:noAutofit/>
          </a:bodyPr>
          <a:lstStyle/>
          <a:p>
            <a:r>
              <a:rPr lang="zh-CN" altLang="en-US" dirty="0"/>
              <a:t>类图和对象图举例</a:t>
            </a:r>
            <a:endParaRPr lang="en-US" dirty="0"/>
          </a:p>
        </p:txBody>
      </p:sp>
      <p:sp>
        <p:nvSpPr>
          <p:cNvPr id="3" name="Content Placeholder 2"/>
          <p:cNvSpPr>
            <a:spLocks noGrp="1"/>
          </p:cNvSpPr>
          <p:nvPr>
            <p:ph idx="1"/>
          </p:nvPr>
        </p:nvSpPr>
        <p:spPr/>
        <p:txBody>
          <a:bodyPr>
            <a:noAutofit/>
          </a:bodyPr>
          <a:lstStyle/>
          <a:p>
            <a:r>
              <a:rPr lang="zh-CN" altLang="en-US" sz="2100" dirty="0"/>
              <a:t>下图是前面类图的</a:t>
            </a:r>
            <a:r>
              <a:rPr lang="zh-CN" altLang="zh-CN" sz="2100" dirty="0"/>
              <a:t>对象图，图中包含</a:t>
            </a:r>
            <a:r>
              <a:rPr lang="en-US" altLang="zh-CN" sz="2100" dirty="0"/>
              <a:t>john</a:t>
            </a:r>
            <a:r>
              <a:rPr lang="zh-CN" altLang="zh-CN" sz="2100" dirty="0"/>
              <a:t>、</a:t>
            </a:r>
            <a:r>
              <a:rPr lang="en-US" altLang="zh-CN" sz="2100" dirty="0" err="1"/>
              <a:t>jim</a:t>
            </a:r>
            <a:r>
              <a:rPr lang="zh-CN" altLang="zh-CN" sz="2100" dirty="0"/>
              <a:t>和</a:t>
            </a:r>
            <a:r>
              <a:rPr lang="en-US" altLang="zh-CN" sz="2100" dirty="0"/>
              <a:t>se</a:t>
            </a:r>
            <a:r>
              <a:rPr lang="zh-CN" altLang="zh-CN" sz="2100" dirty="0"/>
              <a:t>三个对象，其中</a:t>
            </a:r>
            <a:r>
              <a:rPr lang="en-US" altLang="zh-CN" sz="2100" dirty="0"/>
              <a:t>se</a:t>
            </a:r>
            <a:r>
              <a:rPr lang="zh-CN" altLang="zh-CN" sz="2100" dirty="0"/>
              <a:t>对象是</a:t>
            </a:r>
            <a:r>
              <a:rPr lang="en-US" altLang="zh-CN" sz="2100" dirty="0"/>
              <a:t>Book</a:t>
            </a:r>
            <a:r>
              <a:rPr lang="zh-CN" altLang="zh-CN" sz="2100" dirty="0"/>
              <a:t>类的对象。因为</a:t>
            </a:r>
            <a:r>
              <a:rPr lang="en-US" altLang="zh-CN" sz="2100" dirty="0"/>
              <a:t>Book</a:t>
            </a:r>
            <a:r>
              <a:rPr lang="zh-CN" altLang="zh-CN" sz="2100" dirty="0"/>
              <a:t>类中包含三个属性，所以</a:t>
            </a:r>
            <a:r>
              <a:rPr lang="en-US" altLang="zh-CN" sz="2100" dirty="0"/>
              <a:t>se</a:t>
            </a:r>
            <a:r>
              <a:rPr lang="zh-CN" altLang="zh-CN" sz="2100" dirty="0"/>
              <a:t>对象中也对应地包含三个属性值。</a:t>
            </a:r>
          </a:p>
        </p:txBody>
      </p:sp>
      <p:sp>
        <p:nvSpPr>
          <p:cNvPr id="4"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9379"/>
          <a:stretch/>
        </p:blipFill>
        <p:spPr>
          <a:xfrm>
            <a:off x="2531949" y="3310261"/>
            <a:ext cx="3697402" cy="1164772"/>
          </a:xfrm>
          <a:prstGeom prst="rect">
            <a:avLst/>
          </a:prstGeom>
        </p:spPr>
      </p:pic>
      <p:sp>
        <p:nvSpPr>
          <p:cNvPr id="5" name="日期占位符 4"/>
          <p:cNvSpPr>
            <a:spLocks noGrp="1"/>
          </p:cNvSpPr>
          <p:nvPr>
            <p:ph type="dt" sz="half" idx="10"/>
          </p:nvPr>
        </p:nvSpPr>
        <p:spPr/>
        <p:txBody>
          <a:bodyPr/>
          <a:lstStyle/>
          <a:p>
            <a:fld id="{8898E319-6B5D-4111-A473-0E093D5D7016}" type="datetime1">
              <a:rPr lang="zh-CN" altLang="en-US" smtClean="0"/>
              <a:t>2022/4/20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15</a:t>
            </a:fld>
            <a:endParaRPr lang="zh-CN" altLang="en-US"/>
          </a:p>
        </p:txBody>
      </p:sp>
    </p:spTree>
    <p:extLst>
      <p:ext uri="{BB962C8B-B14F-4D97-AF65-F5344CB8AC3E}">
        <p14:creationId xmlns:p14="http://schemas.microsoft.com/office/powerpoint/2010/main" val="158218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p:txBody>
          <a:bodyPr>
            <a:normAutofit/>
          </a:bodyPr>
          <a:lstStyle/>
          <a:p>
            <a:pPr marL="342900" indent="-342900">
              <a:lnSpc>
                <a:spcPct val="120000"/>
              </a:lnSpc>
            </a:pPr>
            <a:r>
              <a:rPr lang="zh-CN" altLang="en-US" sz="2400" dirty="0">
                <a:latin typeface="+mn-ea"/>
              </a:rPr>
              <a:t>与数据模型不同，类图不仅显示了信息的结构，同时还描述了系统的行为。</a:t>
            </a:r>
          </a:p>
          <a:p>
            <a:pPr marL="342900" indent="-342900">
              <a:lnSpc>
                <a:spcPct val="120000"/>
              </a:lnSpc>
            </a:pPr>
            <a:r>
              <a:rPr lang="zh-CN" altLang="en-US" sz="2400" dirty="0">
                <a:latin typeface="+mn-ea"/>
              </a:rPr>
              <a:t>类图典型的应用在下面三类建模：</a:t>
            </a:r>
          </a:p>
        </p:txBody>
      </p:sp>
      <p:sp>
        <p:nvSpPr>
          <p:cNvPr id="2" name="日期占位符 1"/>
          <p:cNvSpPr>
            <a:spLocks noGrp="1"/>
          </p:cNvSpPr>
          <p:nvPr>
            <p:ph type="dt" sz="half" idx="10"/>
          </p:nvPr>
        </p:nvSpPr>
        <p:spPr/>
        <p:txBody>
          <a:bodyPr/>
          <a:lstStyle/>
          <a:p>
            <a:fld id="{96B9EC83-F1E2-4644-8CEB-218AD90D9BE3}"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286724" name="Rectangle 4"/>
          <p:cNvSpPr>
            <a:spLocks noChangeArrowheads="1"/>
          </p:cNvSpPr>
          <p:nvPr/>
        </p:nvSpPr>
        <p:spPr bwMode="auto">
          <a:xfrm>
            <a:off x="1448960" y="2546236"/>
            <a:ext cx="4670482" cy="1724821"/>
          </a:xfrm>
          <a:prstGeom prst="rect">
            <a:avLst/>
          </a:prstGeom>
          <a:noFill/>
          <a:ln w="9525">
            <a:noFill/>
            <a:miter lim="800000"/>
            <a:headEnd/>
            <a:tailEnd/>
          </a:ln>
          <a:effectLst/>
        </p:spPr>
        <p:txBody>
          <a:bodyPr/>
          <a:lstStyle/>
          <a:p>
            <a:pPr marL="342900" indent="-342900">
              <a:lnSpc>
                <a:spcPct val="130000"/>
              </a:lnSpc>
              <a:spcBef>
                <a:spcPct val="20000"/>
              </a:spcBef>
              <a:buClr>
                <a:srgbClr val="464646"/>
              </a:buClr>
              <a:buSzPct val="70000"/>
              <a:buFont typeface="Wingdings" panose="05000000000000000000" pitchFamily="2" charset="2"/>
              <a:buChar char="ü"/>
            </a:pPr>
            <a:r>
              <a:rPr lang="zh-CN" altLang="en-US" sz="2400" dirty="0">
                <a:solidFill>
                  <a:schemeClr val="accent1">
                    <a:lumMod val="50000"/>
                  </a:schemeClr>
                </a:solidFill>
                <a:latin typeface="+mj-ea"/>
                <a:ea typeface="+mj-ea"/>
              </a:rPr>
              <a:t>对系统的词汇建模</a:t>
            </a:r>
            <a:endParaRPr lang="en-US" altLang="zh-CN" sz="2400" dirty="0">
              <a:solidFill>
                <a:schemeClr val="accent1">
                  <a:lumMod val="50000"/>
                </a:schemeClr>
              </a:solidFill>
              <a:latin typeface="+mj-ea"/>
              <a:ea typeface="+mj-ea"/>
            </a:endParaRPr>
          </a:p>
          <a:p>
            <a:pPr marL="342900" indent="-342900">
              <a:lnSpc>
                <a:spcPct val="130000"/>
              </a:lnSpc>
              <a:spcBef>
                <a:spcPct val="20000"/>
              </a:spcBef>
              <a:buClr>
                <a:srgbClr val="464646"/>
              </a:buClr>
              <a:buSzPct val="70000"/>
              <a:buFont typeface="Wingdings" panose="05000000000000000000" pitchFamily="2" charset="2"/>
              <a:buChar char="ü"/>
            </a:pPr>
            <a:r>
              <a:rPr lang="zh-CN" altLang="en-US" sz="2400" dirty="0">
                <a:solidFill>
                  <a:schemeClr val="accent1">
                    <a:lumMod val="50000"/>
                  </a:schemeClr>
                </a:solidFill>
                <a:latin typeface="+mj-ea"/>
                <a:ea typeface="+mj-ea"/>
              </a:rPr>
              <a:t>对简单协作建模</a:t>
            </a:r>
          </a:p>
          <a:p>
            <a:pPr marL="342900" indent="-342900">
              <a:lnSpc>
                <a:spcPct val="130000"/>
              </a:lnSpc>
              <a:spcBef>
                <a:spcPct val="20000"/>
              </a:spcBef>
              <a:buClr>
                <a:srgbClr val="464646"/>
              </a:buClr>
              <a:buSzPct val="70000"/>
              <a:buFont typeface="Wingdings" panose="05000000000000000000" pitchFamily="2" charset="2"/>
              <a:buChar char="ü"/>
            </a:pPr>
            <a:r>
              <a:rPr lang="zh-CN" altLang="en-US" sz="2400" dirty="0">
                <a:solidFill>
                  <a:schemeClr val="accent1">
                    <a:lumMod val="50000"/>
                  </a:schemeClr>
                </a:solidFill>
                <a:latin typeface="+mj-ea"/>
                <a:ea typeface="+mj-ea"/>
              </a:rPr>
              <a:t>对逻辑数据库模式建模</a:t>
            </a:r>
          </a:p>
        </p:txBody>
      </p:sp>
      <p:sp>
        <p:nvSpPr>
          <p:cNvPr id="5" name="标题 4"/>
          <p:cNvSpPr>
            <a:spLocks noGrp="1"/>
          </p:cNvSpPr>
          <p:nvPr>
            <p:ph type="title"/>
          </p:nvPr>
        </p:nvSpPr>
        <p:spPr/>
        <p:txBody>
          <a:bodyPr/>
          <a:lstStyle/>
          <a:p>
            <a:r>
              <a:rPr lang="zh-CN" altLang="en-US" dirty="0"/>
              <a:t>类图的应用</a:t>
            </a:r>
          </a:p>
        </p:txBody>
      </p:sp>
    </p:spTree>
    <p:extLst>
      <p:ext uri="{BB962C8B-B14F-4D97-AF65-F5344CB8AC3E}">
        <p14:creationId xmlns:p14="http://schemas.microsoft.com/office/powerpoint/2010/main" val="169250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4 </a:t>
            </a:r>
            <a:r>
              <a:rPr lang="zh-CN" altLang="en-US" dirty="0"/>
              <a:t>类图的分类</a:t>
            </a:r>
          </a:p>
        </p:txBody>
      </p:sp>
      <p:sp>
        <p:nvSpPr>
          <p:cNvPr id="6" name="文本占位符 5"/>
          <p:cNvSpPr>
            <a:spLocks noGrp="1"/>
          </p:cNvSpPr>
          <p:nvPr>
            <p:ph idx="1"/>
          </p:nvPr>
        </p:nvSpPr>
        <p:spPr>
          <a:xfrm>
            <a:off x="768097" y="1053295"/>
            <a:ext cx="7832833" cy="3678725"/>
          </a:xfrm>
          <a:prstGeom prst="rect">
            <a:avLst/>
          </a:prstGeom>
        </p:spPr>
        <p:txBody>
          <a:bodyPr>
            <a:normAutofit/>
          </a:bodyPr>
          <a:lstStyle/>
          <a:p>
            <a:pPr>
              <a:spcBef>
                <a:spcPts val="800"/>
              </a:spcBef>
            </a:pPr>
            <a:r>
              <a:rPr lang="zh-CN" altLang="en-US" sz="2000" dirty="0"/>
              <a:t>在软件分析与设计过程中，会有两套类图产生。在需求分析阶段，由需求分析师结合用例绘制的类图，称为“领域类图”，而设计师绘制的类图称为“实现类图”。</a:t>
            </a:r>
            <a:endParaRPr lang="en-US" altLang="zh-CN" sz="2000" dirty="0"/>
          </a:p>
          <a:p>
            <a:pPr>
              <a:spcBef>
                <a:spcPts val="800"/>
              </a:spcBef>
            </a:pPr>
            <a:r>
              <a:rPr lang="zh-CN" altLang="en-US" sz="2000" dirty="0">
                <a:solidFill>
                  <a:srgbClr val="FF0000"/>
                </a:solidFill>
              </a:rPr>
              <a:t>领域类图：</a:t>
            </a:r>
            <a:r>
              <a:rPr lang="zh-CN" altLang="en-US" sz="2000" dirty="0"/>
              <a:t>描述系统需求中实体的静态结构，包括业务实体、各个业务实体所具有的业务属性及操作、业务实体之间的关系。与具体技术无关，是实现类的基础，需要进一步细化才能变成实现类图。</a:t>
            </a:r>
            <a:endParaRPr lang="en-US" altLang="zh-CN" sz="2000" dirty="0"/>
          </a:p>
          <a:p>
            <a:pPr>
              <a:spcBef>
                <a:spcPts val="800"/>
              </a:spcBef>
            </a:pPr>
            <a:r>
              <a:rPr lang="zh-CN" altLang="en-US" sz="2000" dirty="0">
                <a:solidFill>
                  <a:srgbClr val="FF0000"/>
                </a:solidFill>
              </a:rPr>
              <a:t>实现类图：</a:t>
            </a:r>
            <a:r>
              <a:rPr lang="zh-CN" altLang="en-US" sz="2000" dirty="0"/>
              <a:t>描述系统的架构结构、指导程序员编码，包括系统中所有必要的实体类、数据访问类、业务逻辑类、控制类和界面类等。具体类的划分根据架构和业务需求决定。</a:t>
            </a:r>
            <a:endParaRPr lang="en-US" altLang="zh-CN" sz="2000" dirty="0"/>
          </a:p>
          <a:p>
            <a:pPr>
              <a:spcBef>
                <a:spcPts val="800"/>
              </a:spcBef>
            </a:pPr>
            <a:endParaRPr lang="zh-CN" altLang="en-US" sz="2000" dirty="0"/>
          </a:p>
        </p:txBody>
      </p:sp>
      <p:sp>
        <p:nvSpPr>
          <p:cNvPr id="2" name="日期占位符 1"/>
          <p:cNvSpPr>
            <a:spLocks noGrp="1"/>
          </p:cNvSpPr>
          <p:nvPr>
            <p:ph type="dt" sz="half" idx="10"/>
          </p:nvPr>
        </p:nvSpPr>
        <p:spPr/>
        <p:txBody>
          <a:bodyPr/>
          <a:lstStyle/>
          <a:p>
            <a:fld id="{E700FD2C-C5D6-4356-8813-6DC3FFAE9749}"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59085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5 </a:t>
            </a:r>
            <a:r>
              <a:rPr lang="zh-CN" altLang="en-US" dirty="0"/>
              <a:t>类图的组成</a:t>
            </a:r>
          </a:p>
        </p:txBody>
      </p:sp>
      <p:sp>
        <p:nvSpPr>
          <p:cNvPr id="271363" name="Rectangle 3"/>
          <p:cNvSpPr>
            <a:spLocks noGrp="1" noChangeArrowheads="1"/>
          </p:cNvSpPr>
          <p:nvPr>
            <p:ph idx="1"/>
          </p:nvPr>
        </p:nvSpPr>
        <p:spPr>
          <a:xfrm>
            <a:off x="768096" y="828913"/>
            <a:ext cx="7832833" cy="3806854"/>
          </a:xfrm>
        </p:spPr>
        <p:txBody>
          <a:bodyPr>
            <a:noAutofit/>
          </a:bodyPr>
          <a:lstStyle/>
          <a:p>
            <a:pPr>
              <a:lnSpc>
                <a:spcPct val="120000"/>
              </a:lnSpc>
              <a:spcBef>
                <a:spcPts val="600"/>
              </a:spcBef>
            </a:pPr>
            <a:r>
              <a:rPr lang="zh-CN" altLang="en-US" sz="2400" dirty="0">
                <a:latin typeface="+mn-ea"/>
              </a:rPr>
              <a:t>类图通常包含下述内容：</a:t>
            </a:r>
          </a:p>
          <a:p>
            <a:pPr>
              <a:lnSpc>
                <a:spcPct val="120000"/>
              </a:lnSpc>
              <a:spcBef>
                <a:spcPts val="600"/>
              </a:spcBef>
            </a:pPr>
            <a:endParaRPr lang="en-US" altLang="zh-CN" sz="2400" dirty="0">
              <a:latin typeface="+mn-ea"/>
            </a:endParaRPr>
          </a:p>
          <a:p>
            <a:pPr>
              <a:lnSpc>
                <a:spcPct val="120000"/>
              </a:lnSpc>
              <a:spcBef>
                <a:spcPts val="600"/>
              </a:spcBef>
            </a:pPr>
            <a:endParaRPr lang="en-US" altLang="zh-CN" sz="2400" dirty="0">
              <a:latin typeface="+mn-ea"/>
            </a:endParaRPr>
          </a:p>
          <a:p>
            <a:pPr marL="0" indent="0">
              <a:lnSpc>
                <a:spcPct val="150000"/>
              </a:lnSpc>
              <a:spcBef>
                <a:spcPts val="600"/>
              </a:spcBef>
              <a:buNone/>
            </a:pPr>
            <a:endParaRPr lang="en-US" altLang="zh-CN" sz="2400" dirty="0">
              <a:latin typeface="+mn-ea"/>
            </a:endParaRPr>
          </a:p>
          <a:p>
            <a:pPr marL="342900" indent="-342900">
              <a:lnSpc>
                <a:spcPct val="120000"/>
              </a:lnSpc>
              <a:spcBef>
                <a:spcPts val="600"/>
              </a:spcBef>
              <a:buClr>
                <a:srgbClr val="0070C0"/>
              </a:buClr>
              <a:buSzPct val="70000"/>
            </a:pPr>
            <a:r>
              <a:rPr lang="zh-CN" altLang="en-US" sz="2400" dirty="0">
                <a:latin typeface="+mn-ea"/>
              </a:rPr>
              <a:t>类图可以包含注解和约束；</a:t>
            </a:r>
          </a:p>
          <a:p>
            <a:pPr marL="342900" indent="-342900">
              <a:lnSpc>
                <a:spcPct val="120000"/>
              </a:lnSpc>
              <a:spcBef>
                <a:spcPts val="600"/>
              </a:spcBef>
              <a:buClr>
                <a:srgbClr val="0070C0"/>
              </a:buClr>
              <a:buSzPct val="70000"/>
            </a:pPr>
            <a:r>
              <a:rPr lang="zh-CN" altLang="en-US" sz="2400" dirty="0">
                <a:latin typeface="+mn-ea"/>
              </a:rPr>
              <a:t>类图还可以有包或子系统，二者都用于把模型元素聚集成更大的组件。</a:t>
            </a:r>
          </a:p>
        </p:txBody>
      </p:sp>
      <p:sp>
        <p:nvSpPr>
          <p:cNvPr id="2" name="日期占位符 1"/>
          <p:cNvSpPr>
            <a:spLocks noGrp="1"/>
          </p:cNvSpPr>
          <p:nvPr>
            <p:ph type="dt" sz="half" idx="10"/>
          </p:nvPr>
        </p:nvSpPr>
        <p:spPr/>
        <p:txBody>
          <a:bodyPr/>
          <a:lstStyle/>
          <a:p>
            <a:fld id="{4B69E613-C96D-4E76-A15A-2BAD54261107}"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271364" name="Rectangle 4"/>
          <p:cNvSpPr>
            <a:spLocks noChangeArrowheads="1"/>
          </p:cNvSpPr>
          <p:nvPr/>
        </p:nvSpPr>
        <p:spPr bwMode="auto">
          <a:xfrm>
            <a:off x="1575899" y="1350820"/>
            <a:ext cx="4192361" cy="1600200"/>
          </a:xfrm>
          <a:prstGeom prst="rect">
            <a:avLst/>
          </a:prstGeom>
          <a:noFill/>
          <a:ln w="9525">
            <a:noFill/>
            <a:miter lim="800000"/>
            <a:headEnd/>
            <a:tailEnd/>
          </a:ln>
          <a:effectLst/>
        </p:spPr>
        <p:txBody>
          <a:bodyPr/>
          <a:lstStyle/>
          <a:p>
            <a:pPr marL="257175" indent="-257175">
              <a:spcBef>
                <a:spcPts val="900"/>
              </a:spcBef>
              <a:buClr>
                <a:srgbClr val="464646"/>
              </a:buClr>
              <a:buSzPct val="70000"/>
              <a:buFont typeface="Arial" pitchFamily="34" charset="0"/>
              <a:buChar char="•"/>
            </a:pPr>
            <a:r>
              <a:rPr lang="zh-CN" altLang="en-US" sz="2000" dirty="0">
                <a:solidFill>
                  <a:schemeClr val="accent1">
                    <a:lumMod val="50000"/>
                  </a:schemeClr>
                </a:solidFill>
                <a:latin typeface="+mj-ea"/>
                <a:ea typeface="+mj-ea"/>
              </a:rPr>
              <a:t>类</a:t>
            </a:r>
          </a:p>
          <a:p>
            <a:pPr marL="257175" indent="-257175">
              <a:spcBef>
                <a:spcPts val="900"/>
              </a:spcBef>
              <a:buClr>
                <a:srgbClr val="464646"/>
              </a:buClr>
              <a:buSzPct val="70000"/>
              <a:buFont typeface="Arial" pitchFamily="34" charset="0"/>
              <a:buChar char="•"/>
            </a:pPr>
            <a:r>
              <a:rPr lang="zh-CN" altLang="en-US" sz="2000" dirty="0">
                <a:solidFill>
                  <a:schemeClr val="accent1">
                    <a:lumMod val="50000"/>
                  </a:schemeClr>
                </a:solidFill>
                <a:latin typeface="+mj-ea"/>
                <a:ea typeface="+mj-ea"/>
              </a:rPr>
              <a:t>接口</a:t>
            </a:r>
          </a:p>
          <a:p>
            <a:pPr marL="257175" indent="-257175">
              <a:spcBef>
                <a:spcPts val="900"/>
              </a:spcBef>
              <a:buClr>
                <a:srgbClr val="464646"/>
              </a:buClr>
              <a:buSzPct val="70000"/>
              <a:buFont typeface="Arial" pitchFamily="34" charset="0"/>
              <a:buChar char="•"/>
            </a:pPr>
            <a:r>
              <a:rPr lang="zh-CN" altLang="en-US" sz="2000" dirty="0">
                <a:solidFill>
                  <a:schemeClr val="accent1">
                    <a:lumMod val="50000"/>
                  </a:schemeClr>
                </a:solidFill>
                <a:latin typeface="+mj-ea"/>
                <a:ea typeface="+mj-ea"/>
              </a:rPr>
              <a:t>协作</a:t>
            </a:r>
          </a:p>
          <a:p>
            <a:pPr marL="257175" indent="-257175">
              <a:spcBef>
                <a:spcPts val="900"/>
              </a:spcBef>
              <a:buClr>
                <a:srgbClr val="464646"/>
              </a:buClr>
              <a:buSzPct val="70000"/>
              <a:buFont typeface="Arial" pitchFamily="34" charset="0"/>
              <a:buChar char="•"/>
            </a:pPr>
            <a:r>
              <a:rPr lang="zh-CN" altLang="en-US" sz="2000" dirty="0">
                <a:solidFill>
                  <a:schemeClr val="accent1">
                    <a:lumMod val="50000"/>
                  </a:schemeClr>
                </a:solidFill>
                <a:latin typeface="+mj-ea"/>
                <a:ea typeface="+mj-ea"/>
              </a:rPr>
              <a:t>关系：依赖、泛化和关联关系</a:t>
            </a:r>
          </a:p>
        </p:txBody>
      </p:sp>
    </p:spTree>
    <p:extLst>
      <p:ext uri="{BB962C8B-B14F-4D97-AF65-F5344CB8AC3E}">
        <p14:creationId xmlns:p14="http://schemas.microsoft.com/office/powerpoint/2010/main" val="18626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up)">
                                      <p:cBhvr>
                                        <p:cTn id="7" dur="500"/>
                                        <p:tgtEl>
                                          <p:spTgt spid="271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1363">
                                            <p:txEl>
                                              <p:pRg st="4" end="4"/>
                                            </p:txEl>
                                          </p:spTgt>
                                        </p:tgtEl>
                                        <p:attrNameLst>
                                          <p:attrName>style.visibility</p:attrName>
                                        </p:attrNameLst>
                                      </p:cBhvr>
                                      <p:to>
                                        <p:strVal val="visible"/>
                                      </p:to>
                                    </p:set>
                                    <p:animEffect transition="in" filter="wipe(up)">
                                      <p:cBhvr>
                                        <p:cTn id="12" dur="500"/>
                                        <p:tgtEl>
                                          <p:spTgt spid="271363">
                                            <p:txEl>
                                              <p:pRg st="4" end="4"/>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271363">
                                            <p:txEl>
                                              <p:pRg st="5" end="5"/>
                                            </p:txEl>
                                          </p:spTgt>
                                        </p:tgtEl>
                                        <p:attrNameLst>
                                          <p:attrName>style.visibility</p:attrName>
                                        </p:attrNameLst>
                                      </p:cBhvr>
                                      <p:to>
                                        <p:strVal val="visible"/>
                                      </p:to>
                                    </p:set>
                                    <p:animEffect transition="in" filter="wipe(up)">
                                      <p:cBhvr>
                                        <p:cTn id="15" dur="500"/>
                                        <p:tgtEl>
                                          <p:spTgt spid="271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19</a:t>
            </a:fld>
            <a:endParaRPr lang="zh-CN" altLang="en-US"/>
          </a:p>
        </p:txBody>
      </p:sp>
      <p:pic>
        <p:nvPicPr>
          <p:cNvPr id="7" name="图片 6"/>
          <p:cNvPicPr>
            <a:picLocks noChangeAspect="1"/>
          </p:cNvPicPr>
          <p:nvPr/>
        </p:nvPicPr>
        <p:blipFill>
          <a:blip r:embed="rId2"/>
          <a:stretch>
            <a:fillRect/>
          </a:stretch>
        </p:blipFill>
        <p:spPr>
          <a:xfrm>
            <a:off x="1575899" y="24085"/>
            <a:ext cx="6286823" cy="50231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436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6246"/>
            <a:ext cx="4172159" cy="3682051"/>
          </a:xfrm>
        </p:spPr>
        <p:txBody>
          <a:bodyPr>
            <a:normAutofit fontScale="85000" lnSpcReduction="20000"/>
          </a:bodyPr>
          <a:lstStyle/>
          <a:p>
            <a:pPr>
              <a:lnSpc>
                <a:spcPct val="120000"/>
              </a:lnSpc>
              <a:spcBef>
                <a:spcPts val="450"/>
              </a:spcBef>
            </a:pPr>
            <a:r>
              <a:rPr lang="zh-CN" altLang="en-US" sz="2900" dirty="0"/>
              <a:t>第</a:t>
            </a:r>
            <a:r>
              <a:rPr lang="en-US" altLang="zh-CN" sz="2900" dirty="0"/>
              <a:t>9</a:t>
            </a:r>
            <a:r>
              <a:rPr lang="zh-CN" altLang="en-US" sz="2900" dirty="0"/>
              <a:t>章 面向对象分析</a:t>
            </a:r>
            <a:endParaRPr lang="en-US" altLang="zh-CN" sz="2900" dirty="0"/>
          </a:p>
          <a:p>
            <a:pPr lvl="1"/>
            <a:r>
              <a:rPr lang="zh-CN" altLang="en-US" dirty="0"/>
              <a:t>面向对象的概念</a:t>
            </a:r>
            <a:endParaRPr lang="en-US" altLang="zh-CN" dirty="0"/>
          </a:p>
          <a:p>
            <a:pPr lvl="1"/>
            <a:r>
              <a:rPr lang="zh-CN" altLang="en-US" dirty="0"/>
              <a:t>面向对象的建模</a:t>
            </a:r>
            <a:endParaRPr lang="en-US" altLang="zh-CN" dirty="0"/>
          </a:p>
          <a:p>
            <a:pPr lvl="1"/>
            <a:r>
              <a:rPr lang="zh-CN" altLang="en-US" dirty="0"/>
              <a:t>三种模型</a:t>
            </a:r>
            <a:endParaRPr lang="en-US" altLang="zh-CN" dirty="0"/>
          </a:p>
          <a:p>
            <a:r>
              <a:rPr lang="zh-CN" altLang="en-US" dirty="0"/>
              <a:t>第</a:t>
            </a:r>
            <a:r>
              <a:rPr lang="en-US" altLang="zh-CN" dirty="0"/>
              <a:t>3</a:t>
            </a:r>
            <a:r>
              <a:rPr lang="zh-CN" altLang="en-US" dirty="0"/>
              <a:t>章 需求分析</a:t>
            </a:r>
          </a:p>
          <a:p>
            <a:pPr lvl="1"/>
            <a:r>
              <a:rPr lang="zh-CN" altLang="en-US" dirty="0"/>
              <a:t>系统业务流程建模</a:t>
            </a:r>
            <a:endParaRPr lang="en-US" altLang="zh-CN" dirty="0"/>
          </a:p>
          <a:p>
            <a:r>
              <a:rPr lang="zh-CN" altLang="en-US" dirty="0"/>
              <a:t>实验：</a:t>
            </a:r>
            <a:endParaRPr lang="en-US" altLang="zh-CN" dirty="0"/>
          </a:p>
          <a:p>
            <a:pPr lvl="1"/>
            <a:r>
              <a:rPr lang="zh-CN" altLang="en-US" dirty="0"/>
              <a:t>绘制系统业务活动图</a:t>
            </a:r>
          </a:p>
        </p:txBody>
      </p:sp>
      <p:sp>
        <p:nvSpPr>
          <p:cNvPr id="4" name="日期占位符 3"/>
          <p:cNvSpPr>
            <a:spLocks noGrp="1"/>
          </p:cNvSpPr>
          <p:nvPr>
            <p:ph type="dt" sz="half" idx="10"/>
          </p:nvPr>
        </p:nvSpPr>
        <p:spPr/>
        <p:txBody>
          <a:bodyPr/>
          <a:lstStyle/>
          <a:p>
            <a:fld id="{3353D019-88DA-4BC5-9BAA-B3F4A0D2E04D}"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类图的组成</a:t>
            </a:r>
          </a:p>
        </p:txBody>
      </p:sp>
      <p:sp>
        <p:nvSpPr>
          <p:cNvPr id="4" name="文本占位符 3"/>
          <p:cNvSpPr>
            <a:spLocks noGrp="1"/>
          </p:cNvSpPr>
          <p:nvPr>
            <p:ph idx="1"/>
          </p:nvPr>
        </p:nvSpPr>
        <p:spPr>
          <a:xfrm>
            <a:off x="883842" y="983849"/>
            <a:ext cx="5192867" cy="3470380"/>
          </a:xfrm>
        </p:spPr>
        <p:txBody>
          <a:bodyPr>
            <a:normAutofit/>
          </a:bodyPr>
          <a:lstStyle/>
          <a:p>
            <a:pPr>
              <a:lnSpc>
                <a:spcPct val="130000"/>
              </a:lnSpc>
              <a:buFontTx/>
              <a:buNone/>
            </a:pPr>
            <a:r>
              <a:rPr lang="zh-CN" altLang="zh-CN" sz="2400" dirty="0">
                <a:solidFill>
                  <a:srgbClr val="FF0000"/>
                </a:solidFill>
              </a:rPr>
              <a:t>类</a:t>
            </a:r>
            <a:r>
              <a:rPr lang="en-US" altLang="zh-CN" sz="2400" dirty="0">
                <a:solidFill>
                  <a:srgbClr val="FF0000"/>
                </a:solidFill>
              </a:rPr>
              <a:t>  </a:t>
            </a:r>
            <a:r>
              <a:rPr lang="zh-CN" altLang="zh-CN" sz="2400" dirty="0"/>
              <a:t>主要包含以下几个部分</a:t>
            </a:r>
            <a:r>
              <a:rPr lang="zh-CN" altLang="en-US" sz="2400" dirty="0"/>
              <a:t>：</a:t>
            </a:r>
            <a:endParaRPr lang="zh-CN" altLang="zh-CN" sz="2400" dirty="0"/>
          </a:p>
          <a:p>
            <a:pPr marL="342900" indent="-342900">
              <a:lnSpc>
                <a:spcPct val="130000"/>
              </a:lnSpc>
              <a:buFont typeface="+mj-lt"/>
              <a:buAutoNum type="arabicPeriod"/>
            </a:pPr>
            <a:r>
              <a:rPr lang="zh-CN" altLang="zh-CN" sz="2000" dirty="0"/>
              <a:t>名称（Name）</a:t>
            </a:r>
            <a:r>
              <a:rPr lang="zh-CN" altLang="en-US" sz="2000" dirty="0"/>
              <a:t>：</a:t>
            </a:r>
            <a:r>
              <a:rPr lang="zh-CN" altLang="zh-CN" sz="2000" dirty="0"/>
              <a:t>是每个类所必有的构成，用于和其</a:t>
            </a:r>
            <a:r>
              <a:rPr lang="zh-CN" altLang="en-US" sz="2000" dirty="0"/>
              <a:t>它</a:t>
            </a:r>
            <a:r>
              <a:rPr lang="zh-CN" altLang="zh-CN" sz="2000" dirty="0"/>
              <a:t>类相区分。</a:t>
            </a:r>
          </a:p>
          <a:p>
            <a:pPr marL="342900" indent="-342900">
              <a:lnSpc>
                <a:spcPct val="130000"/>
              </a:lnSpc>
              <a:buFont typeface="+mj-lt"/>
              <a:buAutoNum type="arabicPeriod"/>
            </a:pPr>
            <a:r>
              <a:rPr lang="zh-CN" altLang="zh-CN" sz="2000" dirty="0"/>
              <a:t>属性（Attribute）</a:t>
            </a:r>
            <a:r>
              <a:rPr lang="zh-CN" altLang="en-US" sz="2000" dirty="0"/>
              <a:t>：是</a:t>
            </a:r>
            <a:r>
              <a:rPr lang="zh-CN" altLang="zh-CN" sz="2000" dirty="0"/>
              <a:t>类的一个组成部分</a:t>
            </a:r>
            <a:r>
              <a:rPr lang="zh-CN" altLang="en-US" sz="2000" dirty="0"/>
              <a:t>，</a:t>
            </a:r>
            <a:r>
              <a:rPr lang="zh-CN" altLang="zh-CN" sz="2000" dirty="0"/>
              <a:t>描述了类所代表事物的属性</a:t>
            </a:r>
            <a:r>
              <a:rPr lang="zh-CN" altLang="en-US" sz="2000" dirty="0"/>
              <a:t>。</a:t>
            </a:r>
            <a:endParaRPr lang="zh-CN" altLang="zh-CN" sz="2000" dirty="0"/>
          </a:p>
          <a:p>
            <a:pPr marL="342900" indent="-342900">
              <a:lnSpc>
                <a:spcPct val="130000"/>
              </a:lnSpc>
              <a:buFont typeface="+mj-lt"/>
              <a:buAutoNum type="arabicPeriod"/>
            </a:pPr>
            <a:r>
              <a:rPr lang="zh-CN" altLang="zh-CN" sz="2000" dirty="0"/>
              <a:t>操作（Operation）</a:t>
            </a:r>
            <a:r>
              <a:rPr lang="zh-CN" altLang="en-US" sz="2000" dirty="0"/>
              <a:t>：</a:t>
            </a:r>
            <a:r>
              <a:rPr lang="zh-CN" altLang="zh-CN" sz="2000" dirty="0"/>
              <a:t>是对类的对象所能做的事务的抽象</a:t>
            </a:r>
            <a:r>
              <a:rPr lang="zh-CN" altLang="en-US" sz="2000" dirty="0"/>
              <a:t>，描述了类的动态行为。</a:t>
            </a:r>
            <a:endParaRPr lang="zh-CN" altLang="zh-CN" sz="2000" dirty="0"/>
          </a:p>
        </p:txBody>
      </p:sp>
      <p:sp>
        <p:nvSpPr>
          <p:cNvPr id="2" name="日期占位符 1"/>
          <p:cNvSpPr>
            <a:spLocks noGrp="1"/>
          </p:cNvSpPr>
          <p:nvPr>
            <p:ph type="dt" sz="half" idx="10"/>
          </p:nvPr>
        </p:nvSpPr>
        <p:spPr/>
        <p:txBody>
          <a:bodyPr/>
          <a:lstStyle/>
          <a:p>
            <a:fld id="{5141A42B-6688-483E-97AA-4D5BEDA17FE6}"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9" name="图片 8"/>
          <p:cNvPicPr/>
          <p:nvPr/>
        </p:nvPicPr>
        <p:blipFill>
          <a:blip r:embed="rId2">
            <a:extLst>
              <a:ext uri="{28A0092B-C50C-407E-A947-70E740481C1C}">
                <a14:useLocalDpi xmlns:a14="http://schemas.microsoft.com/office/drawing/2010/main" val="0"/>
              </a:ext>
            </a:extLst>
          </a:blip>
          <a:srcRect l="43388" t="8461" r="40977" b="10503"/>
          <a:stretch>
            <a:fillRect/>
          </a:stretch>
        </p:blipFill>
        <p:spPr bwMode="auto">
          <a:xfrm>
            <a:off x="6471452" y="1702269"/>
            <a:ext cx="2240795" cy="1629019"/>
          </a:xfrm>
          <a:prstGeom prst="rect">
            <a:avLst/>
          </a:prstGeom>
          <a:noFill/>
          <a:ln>
            <a:noFill/>
          </a:ln>
        </p:spPr>
      </p:pic>
      <p:sp>
        <p:nvSpPr>
          <p:cNvPr id="10" name="TextBox 4"/>
          <p:cNvSpPr txBox="1"/>
          <p:nvPr/>
        </p:nvSpPr>
        <p:spPr>
          <a:xfrm>
            <a:off x="6883963" y="3429296"/>
            <a:ext cx="1569660" cy="369332"/>
          </a:xfrm>
          <a:prstGeom prst="rect">
            <a:avLst/>
          </a:prstGeom>
          <a:noFill/>
        </p:spPr>
        <p:txBody>
          <a:bodyPr wrap="none" rtlCol="0">
            <a:spAutoFit/>
          </a:bodyPr>
          <a:lstStyle/>
          <a:p>
            <a:r>
              <a:rPr lang="zh-CN" altLang="zh-CN" dirty="0">
                <a:latin typeface="+mj-ea"/>
                <a:ea typeface="+mj-ea"/>
              </a:rPr>
              <a:t>类的图形符号</a:t>
            </a:r>
            <a:endParaRPr lang="zh-CN" altLang="en-US" dirty="0">
              <a:latin typeface="+mj-ea"/>
              <a:ea typeface="+mj-ea"/>
            </a:endParaRPr>
          </a:p>
        </p:txBody>
      </p:sp>
    </p:spTree>
    <p:extLst>
      <p:ext uri="{BB962C8B-B14F-4D97-AF65-F5344CB8AC3E}">
        <p14:creationId xmlns:p14="http://schemas.microsoft.com/office/powerpoint/2010/main" val="393587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类图的组成</a:t>
            </a:r>
          </a:p>
        </p:txBody>
      </p:sp>
      <p:sp>
        <p:nvSpPr>
          <p:cNvPr id="3" name="文本占位符 2"/>
          <p:cNvSpPr>
            <a:spLocks noGrp="1"/>
          </p:cNvSpPr>
          <p:nvPr>
            <p:ph idx="1"/>
          </p:nvPr>
        </p:nvSpPr>
        <p:spPr>
          <a:xfrm>
            <a:off x="768097" y="820992"/>
            <a:ext cx="7832833" cy="3806854"/>
          </a:xfrm>
        </p:spPr>
        <p:txBody>
          <a:bodyPr>
            <a:noAutofit/>
          </a:bodyPr>
          <a:lstStyle/>
          <a:p>
            <a:pPr marL="285750" indent="-285750">
              <a:lnSpc>
                <a:spcPct val="100000"/>
              </a:lnSpc>
              <a:spcBef>
                <a:spcPts val="600"/>
              </a:spcBef>
            </a:pPr>
            <a:r>
              <a:rPr lang="zh-CN" altLang="zh-CN" sz="2000" dirty="0"/>
              <a:t>类在UML中的图符是分成3个分隔区的矩形</a:t>
            </a:r>
            <a:r>
              <a:rPr lang="zh-CN" altLang="en-US" sz="2000" dirty="0"/>
              <a:t>：</a:t>
            </a:r>
            <a:endParaRPr lang="en-US" altLang="zh-CN" sz="2000" dirty="0"/>
          </a:p>
          <a:p>
            <a:pPr lvl="1">
              <a:lnSpc>
                <a:spcPct val="100000"/>
              </a:lnSpc>
              <a:spcBef>
                <a:spcPts val="600"/>
              </a:spcBef>
            </a:pPr>
            <a:r>
              <a:rPr lang="zh-CN" altLang="zh-CN" sz="2000" dirty="0"/>
              <a:t>顶端为类的名字</a:t>
            </a:r>
            <a:endParaRPr lang="en-US" altLang="zh-CN" sz="2000" dirty="0"/>
          </a:p>
          <a:p>
            <a:pPr lvl="1">
              <a:lnSpc>
                <a:spcPct val="100000"/>
              </a:lnSpc>
              <a:spcBef>
                <a:spcPts val="600"/>
              </a:spcBef>
            </a:pPr>
            <a:r>
              <a:rPr lang="zh-CN" altLang="zh-CN" sz="2000" dirty="0"/>
              <a:t>中间存放类的属性、属性的类型和值</a:t>
            </a:r>
            <a:endParaRPr lang="en-US" altLang="zh-CN" sz="2000" dirty="0"/>
          </a:p>
          <a:p>
            <a:pPr lvl="1">
              <a:lnSpc>
                <a:spcPct val="100000"/>
              </a:lnSpc>
              <a:spcBef>
                <a:spcPts val="600"/>
              </a:spcBef>
            </a:pPr>
            <a:r>
              <a:rPr lang="zh-CN" altLang="zh-CN" sz="2000" dirty="0"/>
              <a:t>第3个分隔区放操作、操作的参数表和返回类型</a:t>
            </a:r>
            <a:endParaRPr lang="zh-CN" altLang="en-US" sz="2000" dirty="0"/>
          </a:p>
          <a:p>
            <a:pPr marL="285750" indent="-285750">
              <a:lnSpc>
                <a:spcPct val="100000"/>
              </a:lnSpc>
              <a:spcBef>
                <a:spcPts val="600"/>
              </a:spcBef>
            </a:pPr>
            <a:endParaRPr lang="en-US" altLang="zh-CN" sz="2000" dirty="0"/>
          </a:p>
          <a:p>
            <a:pPr marL="285750" indent="-285750">
              <a:lnSpc>
                <a:spcPct val="100000"/>
              </a:lnSpc>
              <a:spcBef>
                <a:spcPts val="600"/>
              </a:spcBef>
            </a:pPr>
            <a:endParaRPr lang="en-US" altLang="zh-CN" sz="2000" dirty="0"/>
          </a:p>
          <a:p>
            <a:pPr marL="285750" indent="-285750">
              <a:lnSpc>
                <a:spcPct val="100000"/>
              </a:lnSpc>
              <a:spcBef>
                <a:spcPts val="600"/>
              </a:spcBef>
            </a:pPr>
            <a:endParaRPr lang="en-US" altLang="zh-CN" sz="2000" dirty="0"/>
          </a:p>
          <a:p>
            <a:pPr marL="0" indent="0">
              <a:lnSpc>
                <a:spcPct val="100000"/>
              </a:lnSpc>
              <a:spcBef>
                <a:spcPts val="600"/>
              </a:spcBef>
              <a:buNone/>
            </a:pPr>
            <a:endParaRPr lang="zh-CN" altLang="en-US" sz="2000" dirty="0"/>
          </a:p>
          <a:p>
            <a:pPr marL="285750" indent="-285750">
              <a:lnSpc>
                <a:spcPct val="100000"/>
              </a:lnSpc>
              <a:spcBef>
                <a:spcPts val="600"/>
              </a:spcBef>
            </a:pPr>
            <a:r>
              <a:rPr lang="zh-CN" altLang="zh-CN" sz="2000" dirty="0"/>
              <a:t>在给出类的UML表示时，可以根据建模的实际情况来选择隐藏属性区或操作区，或者两者都隐藏</a:t>
            </a:r>
            <a:r>
              <a:rPr lang="zh-CN" altLang="en-US" sz="2000" dirty="0"/>
              <a:t>。</a:t>
            </a:r>
          </a:p>
        </p:txBody>
      </p:sp>
      <p:sp>
        <p:nvSpPr>
          <p:cNvPr id="2" name="日期占位符 1"/>
          <p:cNvSpPr>
            <a:spLocks noGrp="1"/>
          </p:cNvSpPr>
          <p:nvPr>
            <p:ph type="dt" sz="half" idx="10"/>
          </p:nvPr>
        </p:nvSpPr>
        <p:spPr/>
        <p:txBody>
          <a:bodyPr/>
          <a:lstStyle/>
          <a:p>
            <a:fld id="{CB1FD95D-F3BB-49CB-BB93-8AF68921356E}"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14438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20145" y="2406208"/>
            <a:ext cx="5712279" cy="1471310"/>
          </a:xfrm>
          <a:prstGeom prst="rect">
            <a:avLst/>
          </a:prstGeom>
          <a:noFill/>
          <a:ln w="9525">
            <a:noFill/>
            <a:miter lim="800000"/>
            <a:headEnd/>
            <a:tailEnd/>
          </a:ln>
          <a:effectLst/>
        </p:spPr>
      </p:pic>
    </p:spTree>
    <p:extLst>
      <p:ext uri="{BB962C8B-B14F-4D97-AF65-F5344CB8AC3E}">
        <p14:creationId xmlns:p14="http://schemas.microsoft.com/office/powerpoint/2010/main" val="290406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4388"/>
                                        </p:tgtEl>
                                        <p:attrNameLst>
                                          <p:attrName>style.visibility</p:attrName>
                                        </p:attrNameLst>
                                      </p:cBhvr>
                                      <p:to>
                                        <p:strVal val="visible"/>
                                      </p:to>
                                    </p:set>
                                    <p:animEffect transition="in" filter="randombar(horizontal)">
                                      <p:cBhvr>
                                        <p:cTn id="21" dur="500"/>
                                        <p:tgtEl>
                                          <p:spTgt spid="1443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ipe(up)">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类图的组成</a:t>
            </a:r>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22</a:t>
            </a:fld>
            <a:endParaRPr lang="zh-CN" altLang="en-US"/>
          </a:p>
        </p:txBody>
      </p:sp>
      <p:pic>
        <p:nvPicPr>
          <p:cNvPr id="7" name="图片 6"/>
          <p:cNvPicPr>
            <a:picLocks noChangeAspect="1"/>
          </p:cNvPicPr>
          <p:nvPr/>
        </p:nvPicPr>
        <p:blipFill>
          <a:blip r:embed="rId2"/>
          <a:stretch>
            <a:fillRect/>
          </a:stretch>
        </p:blipFill>
        <p:spPr>
          <a:xfrm>
            <a:off x="4512791" y="828913"/>
            <a:ext cx="4631209" cy="3806854"/>
          </a:xfrm>
          <a:prstGeom prst="rect">
            <a:avLst/>
          </a:prstGeom>
        </p:spPr>
      </p:pic>
      <p:sp>
        <p:nvSpPr>
          <p:cNvPr id="9" name="内容占位符 8"/>
          <p:cNvSpPr>
            <a:spLocks noGrp="1"/>
          </p:cNvSpPr>
          <p:nvPr>
            <p:ph idx="1"/>
          </p:nvPr>
        </p:nvSpPr>
        <p:spPr>
          <a:xfrm>
            <a:off x="768097" y="925167"/>
            <a:ext cx="4417361" cy="3806854"/>
          </a:xfrm>
        </p:spPr>
        <p:txBody>
          <a:bodyPr>
            <a:normAutofit/>
          </a:bodyPr>
          <a:lstStyle/>
          <a:p>
            <a:r>
              <a:rPr lang="zh-CN" altLang="en-US" sz="2000" dirty="0">
                <a:solidFill>
                  <a:srgbClr val="FF0000"/>
                </a:solidFill>
              </a:rPr>
              <a:t>接囗：</a:t>
            </a:r>
            <a:r>
              <a:rPr lang="zh-CN" altLang="en-US" sz="2000" dirty="0"/>
              <a:t>表示的是一系列的操作集合，它指定了一个类所提供的服务。一个接口只指明了实现这一接口的分类器实例应该支持的特性，并没有指定其所刻画的特性是如何实现的。使用两层矩形框表示， 与类图的区别主要是顶端有</a:t>
            </a:r>
            <a:r>
              <a:rPr lang="en-US" altLang="zh-CN" sz="2000" dirty="0"/>
              <a:t>&lt; &lt;interface&gt; &gt; </a:t>
            </a:r>
            <a:r>
              <a:rPr lang="zh-CN" altLang="en-US" sz="2000" dirty="0"/>
              <a:t>显示。</a:t>
            </a:r>
          </a:p>
          <a:p>
            <a:r>
              <a:rPr lang="zh-CN" altLang="en-US" sz="2000" dirty="0"/>
              <a:t>第一行是接囗名称</a:t>
            </a:r>
          </a:p>
          <a:p>
            <a:r>
              <a:rPr lang="zh-CN" altLang="en-US" sz="2000" dirty="0"/>
              <a:t>第二行是接口方法</a:t>
            </a:r>
          </a:p>
        </p:txBody>
      </p:sp>
      <p:pic>
        <p:nvPicPr>
          <p:cNvPr id="10" name="图片 9"/>
          <p:cNvPicPr>
            <a:picLocks noChangeAspect="1"/>
          </p:cNvPicPr>
          <p:nvPr/>
        </p:nvPicPr>
        <p:blipFill>
          <a:blip r:embed="rId3"/>
          <a:stretch>
            <a:fillRect/>
          </a:stretch>
        </p:blipFill>
        <p:spPr>
          <a:xfrm rot="5400000">
            <a:off x="6097006" y="3280508"/>
            <a:ext cx="2042843" cy="354962"/>
          </a:xfrm>
          <a:prstGeom prst="rect">
            <a:avLst/>
          </a:prstGeom>
        </p:spPr>
      </p:pic>
    </p:spTree>
    <p:extLst>
      <p:ext uri="{BB962C8B-B14F-4D97-AF65-F5344CB8AC3E}">
        <p14:creationId xmlns:p14="http://schemas.microsoft.com/office/powerpoint/2010/main" val="3272072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mj-ea"/>
              </a:rPr>
              <a:t>类图的抽象层次</a:t>
            </a:r>
            <a:endParaRPr lang="zh-CN" altLang="en-US" dirty="0"/>
          </a:p>
        </p:txBody>
      </p:sp>
      <p:sp>
        <p:nvSpPr>
          <p:cNvPr id="2" name="文本占位符 1"/>
          <p:cNvSpPr>
            <a:spLocks noGrp="1"/>
          </p:cNvSpPr>
          <p:nvPr>
            <p:ph idx="1"/>
          </p:nvPr>
        </p:nvSpPr>
        <p:spPr/>
        <p:txBody>
          <a:bodyPr>
            <a:normAutofit/>
          </a:bodyPr>
          <a:lstStyle/>
          <a:p>
            <a:pPr marL="285750" indent="-285750">
              <a:lnSpc>
                <a:spcPct val="120000"/>
              </a:lnSpc>
              <a:spcBef>
                <a:spcPts val="900"/>
              </a:spcBef>
            </a:pPr>
            <a:r>
              <a:rPr lang="zh-CN" altLang="en-US" sz="2000" dirty="0"/>
              <a:t>在软件开发不同阶段使用的类图具有不同的抽象层次。一般可分为三个层次，即</a:t>
            </a:r>
            <a:r>
              <a:rPr lang="zh-CN" altLang="en-US" sz="2000" b="1" dirty="0"/>
              <a:t>概念层</a:t>
            </a:r>
            <a:r>
              <a:rPr lang="zh-CN" altLang="en-US" sz="2000" dirty="0"/>
              <a:t>，</a:t>
            </a:r>
            <a:r>
              <a:rPr lang="zh-CN" altLang="en-US" sz="2000" b="1" dirty="0"/>
              <a:t>说明层</a:t>
            </a:r>
            <a:r>
              <a:rPr lang="zh-CN" altLang="en-US" sz="2000" dirty="0"/>
              <a:t>和</a:t>
            </a:r>
            <a:r>
              <a:rPr lang="zh-CN" altLang="en-US" sz="2000" b="1" dirty="0"/>
              <a:t>实现层</a:t>
            </a:r>
            <a:r>
              <a:rPr lang="zh-CN" altLang="en-US" sz="2000" dirty="0"/>
              <a:t>。</a:t>
            </a:r>
          </a:p>
          <a:p>
            <a:pPr marL="285750" indent="-285750">
              <a:lnSpc>
                <a:spcPct val="120000"/>
              </a:lnSpc>
              <a:spcBef>
                <a:spcPts val="900"/>
              </a:spcBef>
            </a:pPr>
            <a:r>
              <a:rPr lang="zh-CN" altLang="en-US" sz="2000" dirty="0"/>
              <a:t>类的概念层，说明层和实现层的划分最先是由 </a:t>
            </a:r>
            <a:r>
              <a:rPr lang="en-US" altLang="zh-CN" sz="2000" dirty="0"/>
              <a:t>Steve Cook</a:t>
            </a:r>
            <a:r>
              <a:rPr lang="zh-CN" altLang="en-US" sz="2000" dirty="0"/>
              <a:t>和</a:t>
            </a:r>
            <a:r>
              <a:rPr lang="en-US" altLang="zh-CN" sz="2000" dirty="0"/>
              <a:t>John Daniels</a:t>
            </a:r>
            <a:r>
              <a:rPr lang="zh-CN" altLang="en-US" sz="2000" dirty="0"/>
              <a:t>引入的。</a:t>
            </a:r>
          </a:p>
        </p:txBody>
      </p:sp>
      <p:sp>
        <p:nvSpPr>
          <p:cNvPr id="4" name="日期占位符 3"/>
          <p:cNvSpPr>
            <a:spLocks noGrp="1"/>
          </p:cNvSpPr>
          <p:nvPr>
            <p:ph type="dt" sz="half" idx="10"/>
          </p:nvPr>
        </p:nvSpPr>
        <p:spPr/>
        <p:txBody>
          <a:bodyPr/>
          <a:lstStyle/>
          <a:p>
            <a:fld id="{1AAD4D83-098E-43B1-930D-11D290BFFD72}"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253956" name="Rectangle 4"/>
          <p:cNvSpPr>
            <a:spLocks noChangeArrowheads="1"/>
          </p:cNvSpPr>
          <p:nvPr/>
        </p:nvSpPr>
        <p:spPr bwMode="auto">
          <a:xfrm>
            <a:off x="1308388" y="2559831"/>
            <a:ext cx="7362249" cy="2293197"/>
          </a:xfrm>
          <a:prstGeom prst="rect">
            <a:avLst/>
          </a:prstGeom>
          <a:noFill/>
          <a:ln w="9525">
            <a:noFill/>
            <a:miter lim="800000"/>
            <a:headEnd/>
            <a:tailEnd/>
          </a:ln>
          <a:effectLst/>
        </p:spPr>
        <p:txBody>
          <a:bodyPr/>
          <a:lstStyle/>
          <a:p>
            <a:pPr marL="257175" indent="-257175">
              <a:spcBef>
                <a:spcPts val="900"/>
              </a:spcBef>
              <a:buClr>
                <a:srgbClr val="464646"/>
              </a:buClr>
              <a:buSzPct val="70000"/>
              <a:buFont typeface="Arial" panose="020B0604020202020204" pitchFamily="34" charset="0"/>
              <a:buChar char="•"/>
            </a:pPr>
            <a:r>
              <a:rPr kumimoji="1" lang="zh-CN" altLang="en-US" dirty="0">
                <a:solidFill>
                  <a:schemeClr val="accent1">
                    <a:lumMod val="50000"/>
                  </a:schemeClr>
                </a:solidFill>
                <a:latin typeface="+mj-ea"/>
                <a:ea typeface="+mj-ea"/>
              </a:rPr>
              <a:t>概念层</a:t>
            </a:r>
            <a:r>
              <a:rPr kumimoji="1" lang="en-US" altLang="zh-CN" dirty="0">
                <a:solidFill>
                  <a:schemeClr val="accent1">
                    <a:lumMod val="50000"/>
                  </a:schemeClr>
                </a:solidFill>
                <a:latin typeface="+mj-ea"/>
                <a:ea typeface="+mj-ea"/>
              </a:rPr>
              <a:t>(Conceptual)</a:t>
            </a:r>
            <a:r>
              <a:rPr kumimoji="1" lang="zh-CN" altLang="en-US" dirty="0">
                <a:solidFill>
                  <a:schemeClr val="accent1">
                    <a:lumMod val="50000"/>
                  </a:schemeClr>
                </a:solidFill>
                <a:latin typeface="+mj-ea"/>
                <a:ea typeface="+mj-ea"/>
              </a:rPr>
              <a:t>类图描述应用领域中的概念，一般地，这些概念和类有很自然的联系，但两者并没有直接的映射关系。</a:t>
            </a:r>
          </a:p>
          <a:p>
            <a:pPr marL="257175" indent="-257175">
              <a:spcBef>
                <a:spcPts val="900"/>
              </a:spcBef>
              <a:buClr>
                <a:srgbClr val="464646"/>
              </a:buClr>
              <a:buSzPct val="70000"/>
              <a:buFont typeface="Arial" panose="020B0604020202020204" pitchFamily="34" charset="0"/>
              <a:buChar char="•"/>
            </a:pPr>
            <a:r>
              <a:rPr kumimoji="1" lang="zh-CN" altLang="en-US" dirty="0">
                <a:solidFill>
                  <a:schemeClr val="accent1">
                    <a:lumMod val="50000"/>
                  </a:schemeClr>
                </a:solidFill>
                <a:latin typeface="+mj-ea"/>
                <a:ea typeface="+mj-ea"/>
              </a:rPr>
              <a:t>说明层</a:t>
            </a:r>
            <a:r>
              <a:rPr kumimoji="1" lang="en-US" altLang="zh-CN" dirty="0">
                <a:solidFill>
                  <a:schemeClr val="accent1">
                    <a:lumMod val="50000"/>
                  </a:schemeClr>
                </a:solidFill>
                <a:latin typeface="+mj-ea"/>
                <a:ea typeface="+mj-ea"/>
              </a:rPr>
              <a:t>(Specification)</a:t>
            </a:r>
            <a:r>
              <a:rPr kumimoji="1" lang="zh-CN" altLang="en-US" dirty="0">
                <a:solidFill>
                  <a:schemeClr val="accent1">
                    <a:lumMod val="50000"/>
                  </a:schemeClr>
                </a:solidFill>
                <a:latin typeface="+mj-ea"/>
                <a:ea typeface="+mj-ea"/>
              </a:rPr>
              <a:t>类图描述软件的接口部分，而不是软件的实现部分。</a:t>
            </a:r>
          </a:p>
          <a:p>
            <a:pPr marL="257175" indent="-257175">
              <a:spcBef>
                <a:spcPts val="900"/>
              </a:spcBef>
              <a:buClr>
                <a:srgbClr val="464646"/>
              </a:buClr>
              <a:buSzPct val="70000"/>
              <a:buFont typeface="Arial" panose="020B0604020202020204" pitchFamily="34" charset="0"/>
              <a:buChar char="•"/>
            </a:pPr>
            <a:r>
              <a:rPr kumimoji="1" lang="zh-CN" altLang="en-US" dirty="0">
                <a:solidFill>
                  <a:schemeClr val="accent1">
                    <a:lumMod val="50000"/>
                  </a:schemeClr>
                </a:solidFill>
                <a:latin typeface="+mj-ea"/>
                <a:ea typeface="+mj-ea"/>
              </a:rPr>
              <a:t>实现层</a:t>
            </a:r>
            <a:r>
              <a:rPr kumimoji="1" lang="en-US" altLang="zh-CN" dirty="0">
                <a:solidFill>
                  <a:schemeClr val="accent1">
                    <a:lumMod val="50000"/>
                  </a:schemeClr>
                </a:solidFill>
                <a:latin typeface="+mj-ea"/>
                <a:ea typeface="+mj-ea"/>
              </a:rPr>
              <a:t>(Implementation)</a:t>
            </a:r>
            <a:r>
              <a:rPr kumimoji="1" lang="zh-CN" altLang="en-US" dirty="0">
                <a:solidFill>
                  <a:schemeClr val="accent1">
                    <a:lumMod val="50000"/>
                  </a:schemeClr>
                </a:solidFill>
                <a:latin typeface="+mj-ea"/>
                <a:ea typeface="+mj-ea"/>
              </a:rPr>
              <a:t>类图才真正考虑类的实现问题，揭示实现细节。</a:t>
            </a:r>
          </a:p>
        </p:txBody>
      </p:sp>
    </p:spTree>
    <p:extLst>
      <p:ext uri="{BB962C8B-B14F-4D97-AF65-F5344CB8AC3E}">
        <p14:creationId xmlns:p14="http://schemas.microsoft.com/office/powerpoint/2010/main" val="187546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3956"/>
                                        </p:tgtEl>
                                        <p:attrNameLst>
                                          <p:attrName>style.visibility</p:attrName>
                                        </p:attrNameLst>
                                      </p:cBhvr>
                                      <p:to>
                                        <p:strVal val="visible"/>
                                      </p:to>
                                    </p:set>
                                    <p:animEffect transition="in" filter="wipe(up)">
                                      <p:cBhvr>
                                        <p:cTn id="16"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39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latin typeface="+mj-ea"/>
              </a:rPr>
              <a:t>类图的三个层次的例子</a:t>
            </a:r>
          </a:p>
        </p:txBody>
      </p:sp>
      <p:sp>
        <p:nvSpPr>
          <p:cNvPr id="3" name="日期占位符 2"/>
          <p:cNvSpPr>
            <a:spLocks noGrp="1"/>
          </p:cNvSpPr>
          <p:nvPr>
            <p:ph type="dt" sz="half" idx="10"/>
          </p:nvPr>
        </p:nvSpPr>
        <p:spPr/>
        <p:txBody>
          <a:bodyPr/>
          <a:lstStyle/>
          <a:p>
            <a:fld id="{BBB394AA-FDAC-4268-B435-32E836F985E2}"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grpSp>
        <p:nvGrpSpPr>
          <p:cNvPr id="2" name="Group 4"/>
          <p:cNvGrpSpPr>
            <a:grpSpLocks/>
          </p:cNvGrpSpPr>
          <p:nvPr/>
        </p:nvGrpSpPr>
        <p:grpSpPr bwMode="auto">
          <a:xfrm>
            <a:off x="1639661" y="1534376"/>
            <a:ext cx="5849711" cy="2537184"/>
            <a:chOff x="288" y="1872"/>
            <a:chExt cx="5376" cy="2328"/>
          </a:xfrm>
        </p:grpSpPr>
        <p:pic>
          <p:nvPicPr>
            <p:cNvPr id="254981" name="Picture 5"/>
            <p:cNvPicPr>
              <a:picLocks noChangeAspect="1" noChangeArrowheads="1"/>
            </p:cNvPicPr>
            <p:nvPr/>
          </p:nvPicPr>
          <p:blipFill>
            <a:blip r:embed="rId3" cstate="print"/>
            <a:srcRect/>
            <a:stretch>
              <a:fillRect/>
            </a:stretch>
          </p:blipFill>
          <p:spPr bwMode="auto">
            <a:xfrm>
              <a:off x="288" y="1872"/>
              <a:ext cx="960" cy="800"/>
            </a:xfrm>
            <a:prstGeom prst="rect">
              <a:avLst/>
            </a:prstGeom>
            <a:noFill/>
            <a:ln w="9525">
              <a:noFill/>
              <a:miter lim="800000"/>
              <a:headEnd/>
              <a:tailEnd/>
            </a:ln>
            <a:effectLst/>
          </p:spPr>
        </p:pic>
        <p:pic>
          <p:nvPicPr>
            <p:cNvPr id="254982" name="Picture 6"/>
            <p:cNvPicPr>
              <a:picLocks noChangeAspect="1" noChangeArrowheads="1"/>
            </p:cNvPicPr>
            <p:nvPr/>
          </p:nvPicPr>
          <p:blipFill>
            <a:blip r:embed="rId4" cstate="print"/>
            <a:srcRect/>
            <a:stretch>
              <a:fillRect/>
            </a:stretch>
          </p:blipFill>
          <p:spPr bwMode="auto">
            <a:xfrm>
              <a:off x="1536" y="1872"/>
              <a:ext cx="862" cy="1776"/>
            </a:xfrm>
            <a:prstGeom prst="rect">
              <a:avLst/>
            </a:prstGeom>
            <a:noFill/>
            <a:ln w="9525">
              <a:noFill/>
              <a:miter lim="800000"/>
              <a:headEnd/>
              <a:tailEnd/>
            </a:ln>
            <a:effectLst/>
          </p:spPr>
        </p:pic>
        <p:pic>
          <p:nvPicPr>
            <p:cNvPr id="254983" name="Picture 7"/>
            <p:cNvPicPr>
              <a:picLocks noChangeAspect="1" noChangeArrowheads="1"/>
            </p:cNvPicPr>
            <p:nvPr/>
          </p:nvPicPr>
          <p:blipFill>
            <a:blip r:embed="rId5" cstate="print"/>
            <a:srcRect/>
            <a:stretch>
              <a:fillRect/>
            </a:stretch>
          </p:blipFill>
          <p:spPr bwMode="auto">
            <a:xfrm>
              <a:off x="2592" y="1872"/>
              <a:ext cx="3072" cy="1790"/>
            </a:xfrm>
            <a:prstGeom prst="rect">
              <a:avLst/>
            </a:prstGeom>
            <a:noFill/>
            <a:ln w="9525">
              <a:noFill/>
              <a:miter lim="800000"/>
              <a:headEnd/>
              <a:tailEnd/>
            </a:ln>
            <a:effectLst/>
          </p:spPr>
        </p:pic>
        <p:sp>
          <p:nvSpPr>
            <p:cNvPr id="254984" name="Text Box 8"/>
            <p:cNvSpPr txBox="1">
              <a:spLocks noChangeArrowheads="1"/>
            </p:cNvSpPr>
            <p:nvPr/>
          </p:nvSpPr>
          <p:spPr bwMode="auto">
            <a:xfrm>
              <a:off x="373" y="3819"/>
              <a:ext cx="912" cy="381"/>
            </a:xfrm>
            <a:prstGeom prst="rect">
              <a:avLst/>
            </a:prstGeom>
            <a:noFill/>
            <a:ln w="9525">
              <a:noFill/>
              <a:miter lim="800000"/>
              <a:headEnd/>
              <a:tailEnd/>
            </a:ln>
            <a:effectLst/>
          </p:spPr>
          <p:txBody>
            <a:bodyPr wrap="none">
              <a:spAutoFit/>
            </a:bodyPr>
            <a:lstStyle/>
            <a:p>
              <a:r>
                <a:rPr kumimoji="1" lang="zh-CN" altLang="en-US" sz="2100">
                  <a:solidFill>
                    <a:prstClr val="black"/>
                  </a:solidFill>
                  <a:latin typeface="Arial" pitchFamily="34" charset="0"/>
                </a:rPr>
                <a:t>概念层</a:t>
              </a:r>
            </a:p>
          </p:txBody>
        </p:sp>
        <p:sp>
          <p:nvSpPr>
            <p:cNvPr id="254985" name="Text Box 9"/>
            <p:cNvSpPr txBox="1">
              <a:spLocks noChangeArrowheads="1"/>
            </p:cNvSpPr>
            <p:nvPr/>
          </p:nvSpPr>
          <p:spPr bwMode="auto">
            <a:xfrm>
              <a:off x="1584" y="3807"/>
              <a:ext cx="912" cy="381"/>
            </a:xfrm>
            <a:prstGeom prst="rect">
              <a:avLst/>
            </a:prstGeom>
            <a:noFill/>
            <a:ln w="9525">
              <a:noFill/>
              <a:miter lim="800000"/>
              <a:headEnd/>
              <a:tailEnd/>
            </a:ln>
            <a:effectLst/>
          </p:spPr>
          <p:txBody>
            <a:bodyPr wrap="none">
              <a:spAutoFit/>
            </a:bodyPr>
            <a:lstStyle/>
            <a:p>
              <a:r>
                <a:rPr kumimoji="1" lang="zh-CN" altLang="en-US" sz="2100">
                  <a:solidFill>
                    <a:prstClr val="black"/>
                  </a:solidFill>
                  <a:latin typeface="Arial" pitchFamily="34" charset="0"/>
                </a:rPr>
                <a:t>说明层</a:t>
              </a:r>
            </a:p>
          </p:txBody>
        </p:sp>
        <p:sp>
          <p:nvSpPr>
            <p:cNvPr id="254986" name="Text Box 10"/>
            <p:cNvSpPr txBox="1">
              <a:spLocks noChangeArrowheads="1"/>
            </p:cNvSpPr>
            <p:nvPr/>
          </p:nvSpPr>
          <p:spPr bwMode="auto">
            <a:xfrm>
              <a:off x="3445" y="3807"/>
              <a:ext cx="912" cy="381"/>
            </a:xfrm>
            <a:prstGeom prst="rect">
              <a:avLst/>
            </a:prstGeom>
            <a:noFill/>
            <a:ln w="9525">
              <a:noFill/>
              <a:miter lim="800000"/>
              <a:headEnd/>
              <a:tailEnd/>
            </a:ln>
            <a:effectLst/>
          </p:spPr>
          <p:txBody>
            <a:bodyPr wrap="none">
              <a:spAutoFit/>
            </a:bodyPr>
            <a:lstStyle/>
            <a:p>
              <a:r>
                <a:rPr kumimoji="1" lang="zh-CN" altLang="en-US" sz="2100">
                  <a:solidFill>
                    <a:prstClr val="black"/>
                  </a:solidFill>
                  <a:latin typeface="Arial" pitchFamily="34" charset="0"/>
                </a:rPr>
                <a:t>实现层</a:t>
              </a:r>
            </a:p>
          </p:txBody>
        </p:sp>
      </p:grpSp>
    </p:spTree>
    <p:extLst>
      <p:ext uri="{BB962C8B-B14F-4D97-AF65-F5344CB8AC3E}">
        <p14:creationId xmlns:p14="http://schemas.microsoft.com/office/powerpoint/2010/main" val="107167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a:latin typeface="华文细黑" pitchFamily="2" charset="-122"/>
              </a:rPr>
              <a:t>类的名字</a:t>
            </a:r>
            <a:endParaRPr lang="en-US" altLang="zh-CN" dirty="0"/>
          </a:p>
        </p:txBody>
      </p:sp>
      <p:sp>
        <p:nvSpPr>
          <p:cNvPr id="2" name="文本占位符 1"/>
          <p:cNvSpPr>
            <a:spLocks noGrp="1"/>
          </p:cNvSpPr>
          <p:nvPr>
            <p:ph idx="1"/>
          </p:nvPr>
        </p:nvSpPr>
        <p:spPr/>
        <p:txBody>
          <a:bodyPr>
            <a:normAutofit/>
          </a:bodyPr>
          <a:lstStyle/>
          <a:p>
            <a:pPr>
              <a:lnSpc>
                <a:spcPct val="130000"/>
              </a:lnSpc>
            </a:pPr>
            <a:r>
              <a:rPr lang="zh-CN" altLang="en-US" sz="2400" dirty="0"/>
              <a:t>每个类都必须有一个名字，用来区分其它的类。例：</a:t>
            </a:r>
            <a:r>
              <a:rPr lang="en-US" altLang="zh-CN" sz="2400" dirty="0"/>
              <a:t>Flight</a:t>
            </a:r>
            <a:r>
              <a:rPr lang="zh-CN" altLang="en-US" sz="2400" dirty="0"/>
              <a:t>，</a:t>
            </a:r>
            <a:r>
              <a:rPr lang="en-US" altLang="zh-CN" sz="2400" dirty="0" err="1"/>
              <a:t>BankAccount</a:t>
            </a:r>
            <a:r>
              <a:rPr lang="zh-CN" altLang="en-US" sz="2400" dirty="0"/>
              <a:t>。</a:t>
            </a:r>
            <a:endParaRPr lang="en-US" altLang="zh-CN" sz="2400" dirty="0"/>
          </a:p>
          <a:p>
            <a:pPr>
              <a:lnSpc>
                <a:spcPct val="130000"/>
              </a:lnSpc>
            </a:pPr>
            <a:endParaRPr lang="zh-CN" altLang="en-US" sz="2400" dirty="0"/>
          </a:p>
        </p:txBody>
      </p:sp>
      <p:sp>
        <p:nvSpPr>
          <p:cNvPr id="3" name="日期占位符 2"/>
          <p:cNvSpPr>
            <a:spLocks noGrp="1"/>
          </p:cNvSpPr>
          <p:nvPr>
            <p:ph type="dt" sz="half" idx="10"/>
          </p:nvPr>
        </p:nvSpPr>
        <p:spPr/>
        <p:txBody>
          <a:bodyPr/>
          <a:lstStyle/>
          <a:p>
            <a:fld id="{3117C985-2CE4-4333-982F-8A524658F937}"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145412" name="AutoShape 4"/>
          <p:cNvSpPr>
            <a:spLocks noChangeArrowheads="1"/>
          </p:cNvSpPr>
          <p:nvPr/>
        </p:nvSpPr>
        <p:spPr bwMode="auto">
          <a:xfrm>
            <a:off x="1094321" y="2055802"/>
            <a:ext cx="7380232" cy="2469899"/>
          </a:xfrm>
          <a:prstGeom prst="roundRect">
            <a:avLst>
              <a:gd name="adj" fmla="val 16667"/>
            </a:avLst>
          </a:prstGeom>
          <a:solidFill>
            <a:schemeClr val="bg1"/>
          </a:solidFill>
          <a:ln w="38100" algn="ctr">
            <a:solidFill>
              <a:srgbClr val="FF00FF"/>
            </a:solidFill>
            <a:round/>
            <a:headEnd/>
            <a:tailEnd/>
          </a:ln>
          <a:effectLst>
            <a:outerShdw dist="107763" dir="2700000" algn="ctr" rotWithShape="0">
              <a:schemeClr val="bg2">
                <a:alpha val="50000"/>
              </a:schemeClr>
            </a:outerShdw>
          </a:effectLst>
        </p:spPr>
        <p:txBody>
          <a:bodyPr/>
          <a:lstStyle/>
          <a:p>
            <a:pPr marL="257175" indent="-257175">
              <a:lnSpc>
                <a:spcPct val="120000"/>
              </a:lnSpc>
              <a:spcBef>
                <a:spcPts val="900"/>
              </a:spcBef>
            </a:pPr>
            <a:r>
              <a:rPr lang="en-US" altLang="zh-CN" sz="2000" b="1" dirty="0">
                <a:solidFill>
                  <a:prstClr val="black"/>
                </a:solidFill>
                <a:latin typeface="+mj-ea"/>
                <a:ea typeface="+mj-ea"/>
              </a:rPr>
              <a:t>UML</a:t>
            </a:r>
            <a:r>
              <a:rPr lang="zh-CN" altLang="en-US" sz="2000" b="1" dirty="0">
                <a:solidFill>
                  <a:prstClr val="black"/>
                </a:solidFill>
                <a:latin typeface="+mj-ea"/>
                <a:ea typeface="+mj-ea"/>
              </a:rPr>
              <a:t>约定：</a:t>
            </a:r>
          </a:p>
          <a:p>
            <a:pPr marL="257175" indent="-257175">
              <a:lnSpc>
                <a:spcPct val="120000"/>
              </a:lnSpc>
              <a:spcBef>
                <a:spcPts val="900"/>
              </a:spcBef>
              <a:buFontTx/>
              <a:buAutoNum type="arabicPeriod"/>
            </a:pPr>
            <a:r>
              <a:rPr lang="zh-CN" altLang="en-US" sz="2000" dirty="0">
                <a:solidFill>
                  <a:prstClr val="black"/>
                </a:solidFill>
                <a:latin typeface="+mj-ea"/>
                <a:ea typeface="+mj-ea"/>
              </a:rPr>
              <a:t>类名的首字母要大写。</a:t>
            </a:r>
          </a:p>
          <a:p>
            <a:pPr marL="257175" indent="-257175">
              <a:lnSpc>
                <a:spcPct val="120000"/>
              </a:lnSpc>
              <a:spcBef>
                <a:spcPts val="900"/>
              </a:spcBef>
              <a:buFontTx/>
              <a:buAutoNum type="arabicPeriod"/>
            </a:pPr>
            <a:r>
              <a:rPr lang="zh-CN" altLang="en-US" sz="2000" dirty="0">
                <a:solidFill>
                  <a:prstClr val="black"/>
                </a:solidFill>
                <a:latin typeface="+mj-ea"/>
                <a:ea typeface="+mj-ea"/>
              </a:rPr>
              <a:t>如果类名是由两个单词组成，那么将两个单词合并，第二个单词首字母大写。</a:t>
            </a:r>
          </a:p>
          <a:p>
            <a:pPr marL="257175" indent="-257175">
              <a:lnSpc>
                <a:spcPct val="120000"/>
              </a:lnSpc>
              <a:spcBef>
                <a:spcPts val="900"/>
              </a:spcBef>
              <a:buFontTx/>
              <a:buAutoNum type="arabicPeriod"/>
            </a:pPr>
            <a:r>
              <a:rPr lang="zh-CN" altLang="en-US" sz="2000" dirty="0">
                <a:solidFill>
                  <a:prstClr val="black"/>
                </a:solidFill>
                <a:latin typeface="+mj-ea"/>
                <a:ea typeface="+mj-ea"/>
              </a:rPr>
              <a:t>正体字说明类是可被实例化的，斜体字说明类为抽象类。</a:t>
            </a:r>
          </a:p>
        </p:txBody>
      </p:sp>
    </p:spTree>
    <p:extLst>
      <p:ext uri="{BB962C8B-B14F-4D97-AF65-F5344CB8AC3E}">
        <p14:creationId xmlns:p14="http://schemas.microsoft.com/office/powerpoint/2010/main" val="29358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randombar(horizontal)">
                                      <p:cBhvr>
                                        <p:cTn id="1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54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类的属性</a:t>
            </a:r>
          </a:p>
        </p:txBody>
      </p:sp>
      <p:sp>
        <p:nvSpPr>
          <p:cNvPr id="2" name="文本占位符 1"/>
          <p:cNvSpPr>
            <a:spLocks noGrp="1"/>
          </p:cNvSpPr>
          <p:nvPr>
            <p:ph idx="1"/>
          </p:nvPr>
        </p:nvSpPr>
        <p:spPr/>
        <p:txBody>
          <a:bodyPr>
            <a:normAutofit/>
          </a:bodyPr>
          <a:lstStyle/>
          <a:p>
            <a:r>
              <a:rPr lang="zh-CN" altLang="en-US" sz="2000" dirty="0"/>
              <a:t>例：</a:t>
            </a:r>
            <a:r>
              <a:rPr lang="en-US" altLang="zh-CN" sz="2000" dirty="0"/>
              <a:t>public </a:t>
            </a:r>
            <a:r>
              <a:rPr lang="en-US" altLang="zh-CN" sz="2000" dirty="0" err="1"/>
              <a:t>flightNumber</a:t>
            </a:r>
            <a:r>
              <a:rPr lang="zh-CN" altLang="en-US" sz="2000" dirty="0"/>
              <a:t>：</a:t>
            </a:r>
            <a:r>
              <a:rPr lang="en-US" altLang="zh-CN" sz="2000" dirty="0"/>
              <a:t>Integer</a:t>
            </a:r>
            <a:r>
              <a:rPr lang="zh-CN" altLang="en-US" sz="2000" dirty="0"/>
              <a:t>；</a:t>
            </a:r>
          </a:p>
        </p:txBody>
      </p:sp>
      <p:sp>
        <p:nvSpPr>
          <p:cNvPr id="3" name="日期占位符 2"/>
          <p:cNvSpPr>
            <a:spLocks noGrp="1"/>
          </p:cNvSpPr>
          <p:nvPr>
            <p:ph type="dt" sz="half" idx="10"/>
          </p:nvPr>
        </p:nvSpPr>
        <p:spPr/>
        <p:txBody>
          <a:bodyPr/>
          <a:lstStyle/>
          <a:p>
            <a:fld id="{EF4B4812-383A-42A0-9F57-72DDE36759F5}"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146436" name="AutoShape 4"/>
          <p:cNvSpPr>
            <a:spLocks noChangeArrowheads="1"/>
          </p:cNvSpPr>
          <p:nvPr/>
        </p:nvSpPr>
        <p:spPr bwMode="auto">
          <a:xfrm>
            <a:off x="370390" y="1377384"/>
            <a:ext cx="8487860" cy="3611933"/>
          </a:xfrm>
          <a:prstGeom prst="roundRect">
            <a:avLst>
              <a:gd name="adj" fmla="val 16667"/>
            </a:avLst>
          </a:prstGeom>
          <a:solidFill>
            <a:schemeClr val="bg1"/>
          </a:solidFill>
          <a:ln w="38100" algn="ctr">
            <a:solidFill>
              <a:srgbClr val="FF00FF"/>
            </a:solidFill>
            <a:round/>
            <a:headEnd/>
            <a:tailEnd/>
          </a:ln>
          <a:effectLst>
            <a:outerShdw dist="107763" dir="2700000" algn="ctr" rotWithShape="0">
              <a:schemeClr val="bg2">
                <a:alpha val="50000"/>
              </a:schemeClr>
            </a:outerShdw>
          </a:effectLst>
        </p:spPr>
        <p:txBody>
          <a:bodyPr/>
          <a:lstStyle/>
          <a:p>
            <a:pPr marL="257175" indent="-257175">
              <a:lnSpc>
                <a:spcPct val="110000"/>
              </a:lnSpc>
            </a:pPr>
            <a:r>
              <a:rPr lang="en-US" altLang="zh-CN" b="1" dirty="0">
                <a:solidFill>
                  <a:prstClr val="black"/>
                </a:solidFill>
                <a:latin typeface="+mj-ea"/>
                <a:ea typeface="+mj-ea"/>
              </a:rPr>
              <a:t>UML</a:t>
            </a:r>
            <a:r>
              <a:rPr lang="zh-CN" altLang="en-US" b="1" dirty="0">
                <a:solidFill>
                  <a:prstClr val="black"/>
                </a:solidFill>
                <a:latin typeface="+mj-ea"/>
                <a:ea typeface="+mj-ea"/>
              </a:rPr>
              <a:t>约定：</a:t>
            </a:r>
          </a:p>
          <a:p>
            <a:pPr marL="257175" indent="-257175">
              <a:lnSpc>
                <a:spcPct val="110000"/>
              </a:lnSpc>
              <a:buFontTx/>
              <a:buAutoNum type="arabicPeriod"/>
            </a:pPr>
            <a:r>
              <a:rPr lang="zh-CN" altLang="en-US" dirty="0">
                <a:solidFill>
                  <a:prstClr val="black"/>
                </a:solidFill>
                <a:latin typeface="+mj-ea"/>
                <a:ea typeface="+mj-ea"/>
              </a:rPr>
              <a:t>单个单词的属性名小写。</a:t>
            </a:r>
          </a:p>
          <a:p>
            <a:pPr marL="257175" indent="-257175">
              <a:lnSpc>
                <a:spcPct val="110000"/>
              </a:lnSpc>
              <a:buFontTx/>
              <a:buAutoNum type="arabicPeriod"/>
            </a:pPr>
            <a:r>
              <a:rPr lang="zh-CN" altLang="en-US" dirty="0">
                <a:solidFill>
                  <a:prstClr val="black"/>
                </a:solidFill>
                <a:latin typeface="+mj-ea"/>
                <a:ea typeface="+mj-ea"/>
              </a:rPr>
              <a:t>如果属性名是由多个单词组成，那么将多个单词合并，除了第一个单词外。其它单词首字母大写。</a:t>
            </a:r>
          </a:p>
          <a:p>
            <a:pPr marL="257175" indent="-257175">
              <a:lnSpc>
                <a:spcPct val="110000"/>
              </a:lnSpc>
              <a:buFontTx/>
              <a:buAutoNum type="arabicPeriod"/>
            </a:pPr>
            <a:r>
              <a:rPr lang="zh-CN" altLang="en-US" dirty="0">
                <a:solidFill>
                  <a:prstClr val="black"/>
                </a:solidFill>
                <a:latin typeface="+mj-ea"/>
                <a:ea typeface="+mj-ea"/>
              </a:rPr>
              <a:t>属性的语法：</a:t>
            </a:r>
            <a:r>
              <a:rPr lang="zh-CN" altLang="en-US" dirty="0">
                <a:solidFill>
                  <a:srgbClr val="FF3300"/>
                </a:solidFill>
                <a:latin typeface="+mj-ea"/>
                <a:ea typeface="+mj-ea"/>
              </a:rPr>
              <a:t>可见性 名称</a:t>
            </a:r>
            <a:r>
              <a:rPr lang="en-US" altLang="zh-CN" dirty="0">
                <a:solidFill>
                  <a:srgbClr val="FF3300"/>
                </a:solidFill>
                <a:latin typeface="+mj-ea"/>
                <a:ea typeface="+mj-ea"/>
              </a:rPr>
              <a:t>:</a:t>
            </a:r>
            <a:r>
              <a:rPr lang="zh-CN" altLang="en-US" dirty="0">
                <a:solidFill>
                  <a:srgbClr val="FF3300"/>
                </a:solidFill>
                <a:latin typeface="+mj-ea"/>
                <a:ea typeface="+mj-ea"/>
              </a:rPr>
              <a:t>类型</a:t>
            </a:r>
            <a:r>
              <a:rPr lang="en-US" altLang="zh-CN" dirty="0">
                <a:solidFill>
                  <a:srgbClr val="FF3300"/>
                </a:solidFill>
                <a:latin typeface="+mj-ea"/>
                <a:ea typeface="+mj-ea"/>
              </a:rPr>
              <a:t>=</a:t>
            </a:r>
            <a:r>
              <a:rPr lang="zh-CN" altLang="en-US" dirty="0">
                <a:solidFill>
                  <a:srgbClr val="FF3300"/>
                </a:solidFill>
                <a:latin typeface="+mj-ea"/>
                <a:ea typeface="+mj-ea"/>
              </a:rPr>
              <a:t>默认值</a:t>
            </a:r>
            <a:r>
              <a:rPr lang="en-US" altLang="zh-CN" dirty="0">
                <a:solidFill>
                  <a:srgbClr val="FF3300"/>
                </a:solidFill>
                <a:latin typeface="+mj-ea"/>
                <a:ea typeface="+mj-ea"/>
              </a:rPr>
              <a:t>[</a:t>
            </a:r>
            <a:r>
              <a:rPr lang="zh-CN" altLang="en-US" dirty="0">
                <a:solidFill>
                  <a:srgbClr val="FF3300"/>
                </a:solidFill>
                <a:latin typeface="+mj-ea"/>
                <a:ea typeface="+mj-ea"/>
              </a:rPr>
              <a:t>约束特性</a:t>
            </a:r>
            <a:r>
              <a:rPr lang="en-US" altLang="zh-CN" dirty="0">
                <a:solidFill>
                  <a:srgbClr val="FF3300"/>
                </a:solidFill>
                <a:latin typeface="+mj-ea"/>
                <a:ea typeface="+mj-ea"/>
              </a:rPr>
              <a:t>]</a:t>
            </a:r>
          </a:p>
          <a:p>
            <a:pPr marL="600075" lvl="1" indent="-257175">
              <a:lnSpc>
                <a:spcPct val="110000"/>
              </a:lnSpc>
              <a:buFontTx/>
              <a:buChar char="•"/>
            </a:pPr>
            <a:r>
              <a:rPr lang="zh-CN" altLang="en-US" dirty="0">
                <a:solidFill>
                  <a:prstClr val="black"/>
                </a:solidFill>
                <a:latin typeface="+mj-ea"/>
                <a:ea typeface="+mj-ea"/>
              </a:rPr>
              <a:t>可见性表示该属性对类外的元素是否可见。常用的有</a:t>
            </a:r>
            <a:r>
              <a:rPr lang="zh-CN" altLang="en-US" dirty="0">
                <a:solidFill>
                  <a:srgbClr val="FF0000"/>
                </a:solidFill>
                <a:latin typeface="+mj-ea"/>
                <a:ea typeface="+mj-ea"/>
              </a:rPr>
              <a:t>公有</a:t>
            </a:r>
            <a:r>
              <a:rPr lang="en-US" altLang="zh-CN" dirty="0">
                <a:solidFill>
                  <a:srgbClr val="FF0000"/>
                </a:solidFill>
                <a:latin typeface="+mj-ea"/>
                <a:ea typeface="+mj-ea"/>
              </a:rPr>
              <a:t>(+)</a:t>
            </a:r>
            <a:r>
              <a:rPr lang="zh-CN" altLang="en-US" dirty="0">
                <a:solidFill>
                  <a:srgbClr val="FF0000"/>
                </a:solidFill>
                <a:latin typeface="+mj-ea"/>
                <a:ea typeface="+mj-ea"/>
              </a:rPr>
              <a:t>、受保护（</a:t>
            </a:r>
            <a:r>
              <a:rPr lang="en-US" altLang="zh-CN" dirty="0">
                <a:solidFill>
                  <a:srgbClr val="FF0000"/>
                </a:solidFill>
                <a:latin typeface="+mj-ea"/>
                <a:ea typeface="+mj-ea"/>
              </a:rPr>
              <a:t>#</a:t>
            </a:r>
            <a:r>
              <a:rPr lang="zh-CN" altLang="en-US" dirty="0">
                <a:solidFill>
                  <a:srgbClr val="FF0000"/>
                </a:solidFill>
                <a:latin typeface="+mj-ea"/>
                <a:ea typeface="+mj-ea"/>
              </a:rPr>
              <a:t>）和私有（</a:t>
            </a:r>
            <a:r>
              <a:rPr lang="en-US" altLang="zh-CN" dirty="0">
                <a:solidFill>
                  <a:srgbClr val="FF0000"/>
                </a:solidFill>
                <a:latin typeface="+mj-ea"/>
                <a:ea typeface="+mj-ea"/>
              </a:rPr>
              <a:t>-</a:t>
            </a:r>
            <a:r>
              <a:rPr lang="zh-CN" altLang="en-US" dirty="0">
                <a:solidFill>
                  <a:srgbClr val="FF0000"/>
                </a:solidFill>
                <a:latin typeface="+mj-ea"/>
                <a:ea typeface="+mj-ea"/>
              </a:rPr>
              <a:t>）</a:t>
            </a:r>
            <a:r>
              <a:rPr lang="zh-CN" altLang="en-US" dirty="0">
                <a:solidFill>
                  <a:prstClr val="black"/>
                </a:solidFill>
                <a:latin typeface="+mj-ea"/>
                <a:ea typeface="+mj-ea"/>
              </a:rPr>
              <a:t>三种。</a:t>
            </a:r>
          </a:p>
          <a:p>
            <a:pPr marL="600075" lvl="1" indent="-257175">
              <a:lnSpc>
                <a:spcPct val="110000"/>
              </a:lnSpc>
              <a:buFontTx/>
              <a:buChar char="•"/>
            </a:pPr>
            <a:r>
              <a:rPr lang="zh-CN" altLang="en-US" dirty="0">
                <a:solidFill>
                  <a:prstClr val="black"/>
                </a:solidFill>
                <a:latin typeface="+mj-ea"/>
                <a:ea typeface="+mj-ea"/>
              </a:rPr>
              <a:t>名称表示属性的名称，是一个字符串。</a:t>
            </a:r>
          </a:p>
          <a:p>
            <a:pPr marL="600075" lvl="1" indent="-257175">
              <a:lnSpc>
                <a:spcPct val="110000"/>
              </a:lnSpc>
              <a:buFontTx/>
              <a:buChar char="•"/>
            </a:pPr>
            <a:r>
              <a:rPr lang="zh-CN" altLang="en-US" dirty="0">
                <a:solidFill>
                  <a:prstClr val="black"/>
                </a:solidFill>
                <a:latin typeface="+mj-ea"/>
                <a:ea typeface="+mj-ea"/>
              </a:rPr>
              <a:t>类型定义属性的种类（基本类型或自定义类型）</a:t>
            </a:r>
          </a:p>
          <a:p>
            <a:pPr marL="600075" lvl="1" indent="-257175">
              <a:lnSpc>
                <a:spcPct val="110000"/>
              </a:lnSpc>
              <a:buFontTx/>
              <a:buChar char="•"/>
            </a:pPr>
            <a:r>
              <a:rPr lang="zh-CN" altLang="en-US" dirty="0">
                <a:solidFill>
                  <a:prstClr val="black"/>
                </a:solidFill>
                <a:latin typeface="+mj-ea"/>
                <a:ea typeface="+mj-ea"/>
              </a:rPr>
              <a:t>默认值表示属性的初始值。</a:t>
            </a:r>
          </a:p>
          <a:p>
            <a:pPr marL="600075" lvl="1" indent="-257175">
              <a:lnSpc>
                <a:spcPct val="110000"/>
              </a:lnSpc>
              <a:buFontTx/>
              <a:buChar char="•"/>
            </a:pPr>
            <a:r>
              <a:rPr lang="zh-CN" altLang="en-US" dirty="0">
                <a:solidFill>
                  <a:prstClr val="black"/>
                </a:solidFill>
                <a:latin typeface="+mj-ea"/>
                <a:ea typeface="+mj-ea"/>
              </a:rPr>
              <a:t>约束特性表示描述对属性的约束。</a:t>
            </a:r>
          </a:p>
        </p:txBody>
      </p:sp>
    </p:spTree>
    <p:extLst>
      <p:ext uri="{BB962C8B-B14F-4D97-AF65-F5344CB8AC3E}">
        <p14:creationId xmlns:p14="http://schemas.microsoft.com/office/powerpoint/2010/main" val="218891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randombar(horizontal)">
                                      <p:cBhvr>
                                        <p:cTn id="12"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64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类的操作</a:t>
            </a:r>
          </a:p>
        </p:txBody>
      </p:sp>
      <p:sp>
        <p:nvSpPr>
          <p:cNvPr id="2" name="文本占位符 1"/>
          <p:cNvSpPr>
            <a:spLocks noGrp="1"/>
          </p:cNvSpPr>
          <p:nvPr>
            <p:ph idx="1"/>
          </p:nvPr>
        </p:nvSpPr>
        <p:spPr/>
        <p:txBody>
          <a:bodyPr/>
          <a:lstStyle/>
          <a:p>
            <a:pPr>
              <a:lnSpc>
                <a:spcPct val="110000"/>
              </a:lnSpc>
            </a:pPr>
            <a:r>
              <a:rPr lang="zh-CN" altLang="en-US" sz="1800" dirty="0"/>
              <a:t>在说明层，主要给出重要的公有操作，在实现层可以给出私有的和受保护的操作。</a:t>
            </a:r>
            <a:endParaRPr lang="en-US" altLang="zh-CN" sz="1800" dirty="0"/>
          </a:p>
          <a:p>
            <a:pPr>
              <a:lnSpc>
                <a:spcPct val="110000"/>
              </a:lnSpc>
            </a:pPr>
            <a:r>
              <a:rPr lang="zh-CN" altLang="en-US" sz="1800" dirty="0"/>
              <a:t>例：</a:t>
            </a:r>
            <a:r>
              <a:rPr lang="en-US" altLang="zh-CN" sz="1800" dirty="0" err="1"/>
              <a:t>getArriveTime</a:t>
            </a:r>
            <a:r>
              <a:rPr lang="zh-CN" altLang="en-US" sz="1800" dirty="0"/>
              <a:t>（）：</a:t>
            </a:r>
            <a:r>
              <a:rPr lang="en-US" altLang="zh-CN" sz="1800" dirty="0"/>
              <a:t>Date</a:t>
            </a:r>
          </a:p>
        </p:txBody>
      </p:sp>
      <p:sp>
        <p:nvSpPr>
          <p:cNvPr id="3" name="日期占位符 2"/>
          <p:cNvSpPr>
            <a:spLocks noGrp="1"/>
          </p:cNvSpPr>
          <p:nvPr>
            <p:ph type="dt" sz="half" idx="10"/>
          </p:nvPr>
        </p:nvSpPr>
        <p:spPr/>
        <p:txBody>
          <a:bodyPr/>
          <a:lstStyle/>
          <a:p>
            <a:fld id="{8FF4DDF7-69A6-4AF7-AA13-E8DF2CC4791D}"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147460" name="AutoShape 4"/>
          <p:cNvSpPr>
            <a:spLocks noChangeArrowheads="1"/>
          </p:cNvSpPr>
          <p:nvPr/>
        </p:nvSpPr>
        <p:spPr bwMode="auto">
          <a:xfrm>
            <a:off x="729201" y="2080865"/>
            <a:ext cx="8171727" cy="2884674"/>
          </a:xfrm>
          <a:prstGeom prst="roundRect">
            <a:avLst>
              <a:gd name="adj" fmla="val 16667"/>
            </a:avLst>
          </a:prstGeom>
          <a:solidFill>
            <a:schemeClr val="bg1"/>
          </a:solidFill>
          <a:ln w="38100" algn="ctr">
            <a:solidFill>
              <a:srgbClr val="FF00FF"/>
            </a:solidFill>
            <a:round/>
            <a:headEnd/>
            <a:tailEnd/>
          </a:ln>
          <a:effectLst>
            <a:outerShdw dist="107763" dir="2700000" algn="ctr" rotWithShape="0">
              <a:schemeClr val="bg2">
                <a:alpha val="50000"/>
              </a:schemeClr>
            </a:outerShdw>
          </a:effectLst>
        </p:spPr>
        <p:txBody>
          <a:bodyPr/>
          <a:lstStyle/>
          <a:p>
            <a:pPr marL="257175" indent="-257175">
              <a:spcBef>
                <a:spcPts val="450"/>
              </a:spcBef>
            </a:pPr>
            <a:r>
              <a:rPr lang="en-US" altLang="zh-CN" b="1" dirty="0">
                <a:solidFill>
                  <a:prstClr val="black"/>
                </a:solidFill>
                <a:latin typeface="+mj-ea"/>
                <a:ea typeface="+mj-ea"/>
              </a:rPr>
              <a:t>UML</a:t>
            </a:r>
            <a:r>
              <a:rPr lang="zh-CN" altLang="en-US" b="1" dirty="0">
                <a:solidFill>
                  <a:prstClr val="black"/>
                </a:solidFill>
                <a:latin typeface="+mj-ea"/>
                <a:ea typeface="+mj-ea"/>
              </a:rPr>
              <a:t>约定：</a:t>
            </a:r>
          </a:p>
          <a:p>
            <a:pPr marL="257175" indent="-257175">
              <a:spcBef>
                <a:spcPts val="450"/>
              </a:spcBef>
              <a:buFontTx/>
              <a:buAutoNum type="arabicPeriod"/>
            </a:pPr>
            <a:r>
              <a:rPr lang="zh-CN" altLang="en-US" dirty="0">
                <a:solidFill>
                  <a:prstClr val="black"/>
                </a:solidFill>
                <a:latin typeface="+mj-ea"/>
                <a:ea typeface="+mj-ea"/>
              </a:rPr>
              <a:t>单个单词的操作名小写。</a:t>
            </a:r>
          </a:p>
          <a:p>
            <a:pPr marL="257175" indent="-257175">
              <a:spcBef>
                <a:spcPts val="450"/>
              </a:spcBef>
              <a:buFontTx/>
              <a:buAutoNum type="arabicPeriod"/>
            </a:pPr>
            <a:r>
              <a:rPr lang="zh-CN" altLang="en-US" dirty="0">
                <a:solidFill>
                  <a:prstClr val="black"/>
                </a:solidFill>
                <a:latin typeface="+mj-ea"/>
                <a:ea typeface="+mj-ea"/>
              </a:rPr>
              <a:t>如果操作名是由多个单词组成，那么将多个单词合并，除了第一个单词外。其它单词首字母大写。</a:t>
            </a:r>
            <a:endParaRPr lang="en-US" altLang="zh-CN" dirty="0">
              <a:solidFill>
                <a:prstClr val="black"/>
              </a:solidFill>
              <a:latin typeface="+mj-ea"/>
              <a:ea typeface="+mj-ea"/>
            </a:endParaRPr>
          </a:p>
          <a:p>
            <a:pPr marL="257175" indent="-257175">
              <a:spcBef>
                <a:spcPts val="450"/>
              </a:spcBef>
              <a:buFontTx/>
              <a:buAutoNum type="arabicPeriod"/>
            </a:pPr>
            <a:r>
              <a:rPr lang="zh-CN" altLang="en-US" dirty="0">
                <a:solidFill>
                  <a:prstClr val="black"/>
                </a:solidFill>
                <a:latin typeface="+mj-ea"/>
                <a:ea typeface="+mj-ea"/>
              </a:rPr>
              <a:t>操作的语法：</a:t>
            </a:r>
            <a:endParaRPr lang="en-US" altLang="zh-CN" dirty="0">
              <a:solidFill>
                <a:prstClr val="black"/>
              </a:solidFill>
              <a:latin typeface="+mj-ea"/>
              <a:ea typeface="+mj-ea"/>
            </a:endParaRPr>
          </a:p>
          <a:p>
            <a:pPr>
              <a:spcBef>
                <a:spcPts val="450"/>
              </a:spcBef>
            </a:pPr>
            <a:r>
              <a:rPr lang="en-US" altLang="zh-CN" dirty="0">
                <a:solidFill>
                  <a:prstClr val="black"/>
                </a:solidFill>
                <a:latin typeface="+mj-ea"/>
                <a:ea typeface="+mj-ea"/>
              </a:rPr>
              <a:t>    </a:t>
            </a:r>
            <a:r>
              <a:rPr lang="zh-CN" altLang="en-US" dirty="0">
                <a:solidFill>
                  <a:prstClr val="black"/>
                </a:solidFill>
                <a:latin typeface="+mj-ea"/>
                <a:ea typeface="+mj-ea"/>
              </a:rPr>
              <a:t>可见性  操作名（参数表）：返回类型</a:t>
            </a:r>
            <a:r>
              <a:rPr lang="en-US" altLang="zh-CN" dirty="0">
                <a:solidFill>
                  <a:prstClr val="black"/>
                </a:solidFill>
                <a:latin typeface="+mj-ea"/>
                <a:ea typeface="+mj-ea"/>
              </a:rPr>
              <a:t>{</a:t>
            </a:r>
            <a:r>
              <a:rPr lang="zh-CN" altLang="en-US" dirty="0">
                <a:solidFill>
                  <a:prstClr val="black"/>
                </a:solidFill>
                <a:latin typeface="+mj-ea"/>
                <a:ea typeface="+mj-ea"/>
              </a:rPr>
              <a:t>约束条件</a:t>
            </a:r>
            <a:r>
              <a:rPr lang="en-US" altLang="zh-CN" dirty="0">
                <a:solidFill>
                  <a:prstClr val="black"/>
                </a:solidFill>
                <a:latin typeface="+mj-ea"/>
                <a:ea typeface="+mj-ea"/>
              </a:rPr>
              <a:t>}</a:t>
            </a:r>
          </a:p>
          <a:p>
            <a:pPr marL="600075" lvl="1" indent="-257175">
              <a:spcBef>
                <a:spcPts val="450"/>
              </a:spcBef>
              <a:buFont typeface="Arial" panose="020B0604020202020204" pitchFamily="34" charset="0"/>
              <a:buChar char="•"/>
            </a:pPr>
            <a:r>
              <a:rPr lang="zh-CN" altLang="en-US" dirty="0">
                <a:solidFill>
                  <a:prstClr val="black"/>
                </a:solidFill>
                <a:latin typeface="+mj-ea"/>
                <a:ea typeface="+mj-ea"/>
              </a:rPr>
              <a:t>参数表：若干个参数，之间逗号隔开，形如：类型 参数名。</a:t>
            </a:r>
            <a:endParaRPr lang="en-US" altLang="zh-CN" dirty="0">
              <a:solidFill>
                <a:prstClr val="black"/>
              </a:solidFill>
              <a:latin typeface="+mj-ea"/>
              <a:ea typeface="+mj-ea"/>
            </a:endParaRPr>
          </a:p>
          <a:p>
            <a:pPr marL="600075" lvl="1" indent="-257175">
              <a:spcBef>
                <a:spcPts val="450"/>
              </a:spcBef>
              <a:buFont typeface="Arial" panose="020B0604020202020204" pitchFamily="34" charset="0"/>
              <a:buChar char="•"/>
            </a:pPr>
            <a:r>
              <a:rPr lang="zh-CN" altLang="en-US" dirty="0">
                <a:solidFill>
                  <a:prstClr val="black"/>
                </a:solidFill>
                <a:latin typeface="+mj-ea"/>
                <a:ea typeface="+mj-ea"/>
              </a:rPr>
              <a:t>返回类型：表示该操作的返回结果类型。</a:t>
            </a:r>
          </a:p>
        </p:txBody>
      </p:sp>
    </p:spTree>
    <p:extLst>
      <p:ext uri="{BB962C8B-B14F-4D97-AF65-F5344CB8AC3E}">
        <p14:creationId xmlns:p14="http://schemas.microsoft.com/office/powerpoint/2010/main" val="147932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7460"/>
                                        </p:tgtEl>
                                        <p:attrNameLst>
                                          <p:attrName>style.visibility</p:attrName>
                                        </p:attrNameLst>
                                      </p:cBhvr>
                                      <p:to>
                                        <p:strVal val="visible"/>
                                      </p:to>
                                    </p:set>
                                    <p:animEffect transition="in" filter="randombar(horizontal)">
                                      <p:cBhvr>
                                        <p:cTn id="1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74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768097" y="972273"/>
            <a:ext cx="7855042" cy="3759748"/>
          </a:xfrm>
        </p:spPr>
        <p:txBody>
          <a:bodyPr>
            <a:normAutofit/>
          </a:bodyPr>
          <a:lstStyle/>
          <a:p>
            <a:pPr>
              <a:lnSpc>
                <a:spcPct val="120000"/>
              </a:lnSpc>
              <a:spcBef>
                <a:spcPts val="1000"/>
              </a:spcBef>
            </a:pPr>
            <a:r>
              <a:rPr lang="zh-CN" altLang="zh-CN" sz="2400" dirty="0"/>
              <a:t>关系是事物间的</a:t>
            </a:r>
            <a:r>
              <a:rPr lang="zh-CN" altLang="en-US" sz="2400" dirty="0"/>
              <a:t>联系</a:t>
            </a:r>
            <a:r>
              <a:rPr lang="zh-CN" altLang="zh-CN" sz="2400" dirty="0"/>
              <a:t>。在类的关系中最常用的4种</a:t>
            </a:r>
            <a:r>
              <a:rPr lang="zh-CN" altLang="en-US" sz="2400" dirty="0"/>
              <a:t>是</a:t>
            </a:r>
            <a:r>
              <a:rPr lang="zh-CN" altLang="zh-CN" sz="2400" dirty="0"/>
              <a:t>：</a:t>
            </a:r>
          </a:p>
          <a:p>
            <a:pPr marL="994320" lvl="1" indent="-342900">
              <a:lnSpc>
                <a:spcPct val="120000"/>
              </a:lnSpc>
              <a:spcBef>
                <a:spcPts val="1000"/>
              </a:spcBef>
              <a:buFont typeface="+mj-lt"/>
              <a:buAutoNum type="arabicPeriod"/>
            </a:pPr>
            <a:r>
              <a:rPr lang="zh-CN" altLang="zh-CN" sz="2000" dirty="0">
                <a:solidFill>
                  <a:srgbClr val="FF3300"/>
                </a:solidFill>
              </a:rPr>
              <a:t>依赖（Dependency）</a:t>
            </a:r>
            <a:r>
              <a:rPr lang="zh-CN" altLang="en-US" sz="2000" dirty="0"/>
              <a:t>：</a:t>
            </a:r>
            <a:r>
              <a:rPr lang="zh-CN" altLang="zh-CN" sz="2000" dirty="0"/>
              <a:t>类之间的使用关系</a:t>
            </a:r>
            <a:r>
              <a:rPr lang="zh-CN" altLang="en-US" sz="2000" dirty="0"/>
              <a:t>。</a:t>
            </a:r>
            <a:endParaRPr lang="en-US" altLang="zh-CN" sz="2000" dirty="0"/>
          </a:p>
          <a:p>
            <a:pPr marL="994320" lvl="1" indent="-342900">
              <a:lnSpc>
                <a:spcPct val="120000"/>
              </a:lnSpc>
              <a:spcBef>
                <a:spcPts val="1000"/>
              </a:spcBef>
              <a:buFont typeface="+mj-lt"/>
              <a:buAutoNum type="arabicPeriod"/>
            </a:pPr>
            <a:r>
              <a:rPr lang="zh-CN" altLang="zh-CN" sz="2000" dirty="0">
                <a:solidFill>
                  <a:srgbClr val="FF3300"/>
                </a:solidFill>
              </a:rPr>
              <a:t>泛化（Generalization）</a:t>
            </a:r>
            <a:r>
              <a:rPr lang="zh-CN" altLang="en-US" sz="2000" dirty="0"/>
              <a:t>：类之间的一般和特殊的关系。</a:t>
            </a:r>
            <a:endParaRPr lang="en-US" altLang="zh-CN" sz="2000" dirty="0"/>
          </a:p>
          <a:p>
            <a:pPr marL="994320" lvl="1" indent="-342900">
              <a:lnSpc>
                <a:spcPct val="120000"/>
              </a:lnSpc>
              <a:spcBef>
                <a:spcPts val="1000"/>
              </a:spcBef>
              <a:buFont typeface="+mj-lt"/>
              <a:buAutoNum type="arabicPeriod"/>
            </a:pPr>
            <a:r>
              <a:rPr lang="zh-CN" altLang="zh-CN" sz="2000" dirty="0">
                <a:solidFill>
                  <a:srgbClr val="FF3300"/>
                </a:solidFill>
              </a:rPr>
              <a:t>实现（Realization） </a:t>
            </a:r>
            <a:r>
              <a:rPr lang="zh-CN" altLang="en-US" sz="2000" dirty="0"/>
              <a:t>：规格说明和其实现之间的关系。</a:t>
            </a:r>
            <a:endParaRPr lang="zh-CN" altLang="zh-CN" sz="2000" dirty="0"/>
          </a:p>
          <a:p>
            <a:pPr marL="994320" lvl="1" indent="-342900">
              <a:lnSpc>
                <a:spcPct val="120000"/>
              </a:lnSpc>
              <a:spcBef>
                <a:spcPts val="1000"/>
              </a:spcBef>
              <a:buFont typeface="+mj-lt"/>
              <a:buAutoNum type="arabicPeriod"/>
            </a:pPr>
            <a:r>
              <a:rPr lang="zh-CN" altLang="zh-CN" sz="2000" dirty="0">
                <a:solidFill>
                  <a:srgbClr val="FF3300"/>
                </a:solidFill>
              </a:rPr>
              <a:t>关联（Association）</a:t>
            </a:r>
            <a:r>
              <a:rPr lang="zh-CN" altLang="en-US" sz="2000" dirty="0"/>
              <a:t>：</a:t>
            </a:r>
            <a:r>
              <a:rPr lang="zh-CN" altLang="zh-CN" sz="2000" dirty="0"/>
              <a:t>表示对象之间的结构关系</a:t>
            </a:r>
            <a:r>
              <a:rPr lang="zh-CN" altLang="en-US" sz="2000" dirty="0"/>
              <a:t>。</a:t>
            </a:r>
            <a:endParaRPr lang="en-US" altLang="zh-CN" sz="2000" dirty="0"/>
          </a:p>
          <a:p>
            <a:pPr marL="342900" indent="-342900">
              <a:lnSpc>
                <a:spcPct val="120000"/>
              </a:lnSpc>
              <a:spcBef>
                <a:spcPts val="1000"/>
              </a:spcBef>
            </a:pPr>
            <a:r>
              <a:rPr lang="zh-CN" altLang="en-US" sz="2400" dirty="0"/>
              <a:t>各种关系的强弱顺序：</a:t>
            </a:r>
            <a:endParaRPr lang="en-US" altLang="zh-CN" sz="2400" dirty="0"/>
          </a:p>
          <a:p>
            <a:pPr marL="651420" lvl="1" indent="0">
              <a:lnSpc>
                <a:spcPct val="120000"/>
              </a:lnSpc>
              <a:spcBef>
                <a:spcPts val="1000"/>
              </a:spcBef>
              <a:buNone/>
            </a:pPr>
            <a:r>
              <a:rPr lang="zh-CN" altLang="en-US" sz="2000" dirty="0"/>
              <a:t>泛化 </a:t>
            </a:r>
            <a:r>
              <a:rPr lang="en-US" altLang="zh-CN" sz="2000" dirty="0"/>
              <a:t>== </a:t>
            </a:r>
            <a:r>
              <a:rPr lang="zh-CN" altLang="en-US" sz="2000" dirty="0"/>
              <a:t>实现 </a:t>
            </a:r>
            <a:r>
              <a:rPr lang="en-US" altLang="zh-CN" sz="2000" dirty="0"/>
              <a:t>&gt; </a:t>
            </a:r>
            <a:r>
              <a:rPr lang="zh-CN" altLang="en-US" sz="2000" dirty="0"/>
              <a:t>组合 </a:t>
            </a:r>
            <a:r>
              <a:rPr lang="en-US" altLang="zh-CN" sz="2000" dirty="0"/>
              <a:t>&gt; </a:t>
            </a:r>
            <a:r>
              <a:rPr lang="zh-CN" altLang="en-US" sz="2000" dirty="0"/>
              <a:t>聚合 </a:t>
            </a:r>
            <a:r>
              <a:rPr lang="en-US" altLang="zh-CN" sz="2000" dirty="0"/>
              <a:t>&gt; </a:t>
            </a:r>
            <a:r>
              <a:rPr lang="zh-CN" altLang="en-US" sz="2000" dirty="0"/>
              <a:t>关联 </a:t>
            </a:r>
            <a:r>
              <a:rPr lang="en-US" altLang="zh-CN" sz="2000" dirty="0"/>
              <a:t>&gt; </a:t>
            </a:r>
            <a:r>
              <a:rPr lang="zh-CN" altLang="en-US" sz="2000" dirty="0"/>
              <a:t>依赖</a:t>
            </a:r>
            <a:endParaRPr lang="zh-CN" altLang="zh-CN" sz="1600" dirty="0"/>
          </a:p>
        </p:txBody>
      </p:sp>
      <p:sp>
        <p:nvSpPr>
          <p:cNvPr id="3" name="标题 2"/>
          <p:cNvSpPr>
            <a:spLocks noGrp="1"/>
          </p:cNvSpPr>
          <p:nvPr>
            <p:ph type="title"/>
          </p:nvPr>
        </p:nvSpPr>
        <p:spPr/>
        <p:txBody>
          <a:bodyPr/>
          <a:lstStyle/>
          <a:p>
            <a:r>
              <a:rPr lang="zh-CN" altLang="en-US" dirty="0"/>
              <a:t>关系</a:t>
            </a:r>
            <a:r>
              <a:rPr lang="zh-CN" altLang="zh-CN" dirty="0"/>
              <a:t>（</a:t>
            </a:r>
            <a:r>
              <a:rPr lang="zh-CN" altLang="zh-CN" cap="none" dirty="0"/>
              <a:t>Relationship</a:t>
            </a:r>
            <a:r>
              <a:rPr lang="zh-CN" altLang="zh-CN" dirty="0"/>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2" name="日期占位符 1"/>
          <p:cNvSpPr>
            <a:spLocks noGrp="1"/>
          </p:cNvSpPr>
          <p:nvPr>
            <p:ph type="dt" sz="half" idx="10"/>
          </p:nvPr>
        </p:nvSpPr>
        <p:spPr/>
        <p:txBody>
          <a:bodyPr/>
          <a:lstStyle/>
          <a:p>
            <a:fld id="{8C810B41-0672-42EE-8891-12CC9594CDD9}"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6608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latin typeface="+mj-ea"/>
              </a:rPr>
              <a:t>1 </a:t>
            </a:r>
            <a:r>
              <a:rPr lang="zh-CN" altLang="en-US" dirty="0">
                <a:latin typeface="+mj-ea"/>
              </a:rPr>
              <a:t>依赖（</a:t>
            </a:r>
            <a:r>
              <a:rPr lang="en-US" altLang="zh-CN" dirty="0">
                <a:latin typeface="+mj-ea"/>
              </a:rPr>
              <a:t>Dependency</a:t>
            </a:r>
            <a:r>
              <a:rPr lang="zh-CN" altLang="en-US" dirty="0">
                <a:latin typeface="+mj-ea"/>
              </a:rPr>
              <a:t>）</a:t>
            </a:r>
            <a:endParaRPr lang="zh-CN" altLang="en-US" dirty="0"/>
          </a:p>
        </p:txBody>
      </p:sp>
      <p:sp>
        <p:nvSpPr>
          <p:cNvPr id="2" name="文本占位符 1"/>
          <p:cNvSpPr>
            <a:spLocks noGrp="1"/>
          </p:cNvSpPr>
          <p:nvPr>
            <p:ph idx="1"/>
          </p:nvPr>
        </p:nvSpPr>
        <p:spPr/>
        <p:txBody>
          <a:bodyPr>
            <a:normAutofit/>
          </a:bodyPr>
          <a:lstStyle/>
          <a:p>
            <a:pPr>
              <a:lnSpc>
                <a:spcPct val="100000"/>
              </a:lnSpc>
              <a:spcBef>
                <a:spcPts val="1350"/>
              </a:spcBef>
            </a:pPr>
            <a:r>
              <a:rPr lang="en-US" altLang="zh-CN" sz="2000" dirty="0">
                <a:solidFill>
                  <a:srgbClr val="000000"/>
                </a:solidFill>
              </a:rPr>
              <a:t>A </a:t>
            </a:r>
            <a:r>
              <a:rPr lang="en-US" altLang="zh-CN" sz="2000" b="1" dirty="0">
                <a:solidFill>
                  <a:srgbClr val="FF0000"/>
                </a:solidFill>
              </a:rPr>
              <a:t>dependency</a:t>
            </a:r>
            <a:r>
              <a:rPr lang="en-US" altLang="zh-CN" sz="2000" dirty="0">
                <a:solidFill>
                  <a:srgbClr val="000000"/>
                </a:solidFill>
              </a:rPr>
              <a:t> is a relationship between two elements in which a change to one element (the </a:t>
            </a:r>
            <a:r>
              <a:rPr lang="en-US" altLang="zh-CN" sz="2000" dirty="0">
                <a:solidFill>
                  <a:srgbClr val="FF0000"/>
                </a:solidFill>
              </a:rPr>
              <a:t>supplier</a:t>
            </a:r>
            <a:r>
              <a:rPr lang="en-US" altLang="zh-CN" sz="2000" dirty="0">
                <a:solidFill>
                  <a:srgbClr val="000000"/>
                </a:solidFill>
              </a:rPr>
              <a:t>) may affect or supply information needed by the other element (the </a:t>
            </a:r>
            <a:r>
              <a:rPr lang="en-US" altLang="zh-CN" sz="2000" dirty="0">
                <a:solidFill>
                  <a:srgbClr val="FF0000"/>
                </a:solidFill>
              </a:rPr>
              <a:t>client</a:t>
            </a:r>
            <a:r>
              <a:rPr lang="en-US" altLang="zh-CN" sz="2000" dirty="0">
                <a:solidFill>
                  <a:srgbClr val="000000"/>
                </a:solidFill>
              </a:rPr>
              <a:t>).</a:t>
            </a:r>
          </a:p>
          <a:p>
            <a:pPr>
              <a:lnSpc>
                <a:spcPct val="100000"/>
              </a:lnSpc>
              <a:spcBef>
                <a:spcPts val="1350"/>
              </a:spcBef>
            </a:pPr>
            <a:r>
              <a:rPr lang="zh-CN" altLang="en-US" sz="2000" dirty="0"/>
              <a:t>有两个元素</a:t>
            </a:r>
            <a:r>
              <a:rPr lang="en-US" altLang="zh-CN" sz="2000" dirty="0"/>
              <a:t>X</a:t>
            </a:r>
            <a:r>
              <a:rPr lang="zh-CN" altLang="en-US" sz="2000" dirty="0"/>
              <a:t>、</a:t>
            </a:r>
            <a:r>
              <a:rPr lang="en-US" altLang="zh-CN" sz="2000" dirty="0"/>
              <a:t>Y</a:t>
            </a:r>
            <a:r>
              <a:rPr lang="zh-CN" altLang="en-US" sz="2000" dirty="0"/>
              <a:t>，如果修改元素</a:t>
            </a:r>
            <a:r>
              <a:rPr lang="en-US" altLang="zh-CN" sz="2000" dirty="0"/>
              <a:t>X</a:t>
            </a:r>
            <a:r>
              <a:rPr lang="zh-CN" altLang="en-US" sz="2000" dirty="0"/>
              <a:t>的定义可能会引起对另一个元素</a:t>
            </a:r>
            <a:r>
              <a:rPr lang="en-US" altLang="zh-CN" sz="2000" dirty="0"/>
              <a:t>Y</a:t>
            </a:r>
            <a:r>
              <a:rPr lang="zh-CN" altLang="en-US" sz="2000" dirty="0"/>
              <a:t>的定义的修改，则称元素</a:t>
            </a:r>
            <a:r>
              <a:rPr lang="en-US" altLang="zh-CN" sz="2000" dirty="0"/>
              <a:t>Y</a:t>
            </a:r>
            <a:r>
              <a:rPr lang="zh-CN" altLang="en-US" sz="2000" dirty="0"/>
              <a:t>依赖</a:t>
            </a:r>
            <a:r>
              <a:rPr lang="en-US" altLang="zh-CN" sz="2000" dirty="0"/>
              <a:t>(Dependency)</a:t>
            </a:r>
            <a:r>
              <a:rPr lang="zh-CN" altLang="en-US" sz="2000" dirty="0"/>
              <a:t>于元素</a:t>
            </a:r>
            <a:r>
              <a:rPr lang="en-US" altLang="zh-CN" sz="2000" dirty="0"/>
              <a:t>X</a:t>
            </a:r>
            <a:r>
              <a:rPr lang="zh-CN" altLang="en-US" sz="2000" dirty="0"/>
              <a:t>。</a:t>
            </a:r>
            <a:endParaRPr lang="en-US" altLang="zh-CN" sz="2000" dirty="0"/>
          </a:p>
        </p:txBody>
      </p:sp>
      <p:sp>
        <p:nvSpPr>
          <p:cNvPr id="3" name="日期占位符 2"/>
          <p:cNvSpPr>
            <a:spLocks noGrp="1"/>
          </p:cNvSpPr>
          <p:nvPr>
            <p:ph type="dt" sz="half" idx="10"/>
          </p:nvPr>
        </p:nvSpPr>
        <p:spPr/>
        <p:txBody>
          <a:bodyPr/>
          <a:lstStyle/>
          <a:p>
            <a:fld id="{A5BB11EC-5397-4B6E-9C45-276C596597AE}" type="datetime1">
              <a:rPr lang="zh-CN" altLang="en-US" smtClean="0"/>
              <a:t>2022/4/20</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5" name="AutoShape 5"/>
          <p:cNvSpPr>
            <a:spLocks noChangeArrowheads="1"/>
          </p:cNvSpPr>
          <p:nvPr/>
        </p:nvSpPr>
        <p:spPr bwMode="auto">
          <a:xfrm>
            <a:off x="1908977" y="2747571"/>
            <a:ext cx="5846060" cy="536080"/>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zh-CN" altLang="en-US" sz="2000" dirty="0">
                <a:solidFill>
                  <a:prstClr val="black"/>
                </a:solidFill>
                <a:latin typeface="+mj-ea"/>
                <a:ea typeface="+mj-ea"/>
              </a:rPr>
              <a:t>依赖关系用虚线箭头表示，箭头指向被依赖的类。</a:t>
            </a: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2134078" y="3379905"/>
            <a:ext cx="5398465" cy="1190491"/>
          </a:xfrm>
          <a:prstGeom prst="rect">
            <a:avLst/>
          </a:prstGeom>
        </p:spPr>
      </p:pic>
    </p:spTree>
    <p:extLst>
      <p:ext uri="{BB962C8B-B14F-4D97-AF65-F5344CB8AC3E}">
        <p14:creationId xmlns:p14="http://schemas.microsoft.com/office/powerpoint/2010/main" val="395816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a:latin typeface="+mj-ea"/>
                <a:ea typeface="+mj-ea"/>
              </a:rPr>
              <a:t>第</a:t>
            </a:r>
            <a:r>
              <a:rPr lang="en-US" altLang="zh-CN" dirty="0">
                <a:latin typeface="+mj-ea"/>
                <a:ea typeface="+mj-ea"/>
              </a:rPr>
              <a:t>9</a:t>
            </a:r>
            <a:r>
              <a:rPr lang="zh-CN" altLang="en-US" dirty="0">
                <a:latin typeface="+mj-ea"/>
                <a:ea typeface="+mj-ea"/>
              </a:rPr>
              <a:t>章 面向对象方法引论</a:t>
            </a:r>
            <a:endParaRPr lang="en-US" altLang="zh-CN" dirty="0">
              <a:latin typeface="+mj-ea"/>
              <a:ea typeface="+mj-ea"/>
            </a:endParaRPr>
          </a:p>
          <a:p>
            <a:pPr marL="1108620" lvl="1" indent="-457200">
              <a:lnSpc>
                <a:spcPct val="120000"/>
              </a:lnSpc>
            </a:pPr>
            <a:r>
              <a:rPr lang="zh-CN" altLang="en-US" dirty="0"/>
              <a:t>对象模型</a:t>
            </a:r>
            <a:endParaRPr lang="en-US" altLang="zh-CN" dirty="0"/>
          </a:p>
          <a:p>
            <a:pPr marL="457200" indent="-457200">
              <a:lnSpc>
                <a:spcPct val="120000"/>
              </a:lnSpc>
            </a:pPr>
            <a:r>
              <a:rPr lang="zh-CN" altLang="en-US" dirty="0">
                <a:solidFill>
                  <a:schemeClr val="tx2">
                    <a:lumMod val="90000"/>
                    <a:lumOff val="10000"/>
                  </a:schemeClr>
                </a:solidFill>
              </a:rPr>
              <a:t>第</a:t>
            </a:r>
            <a:r>
              <a:rPr lang="en-US" altLang="zh-CN" dirty="0">
                <a:solidFill>
                  <a:schemeClr val="tx2">
                    <a:lumMod val="90000"/>
                    <a:lumOff val="10000"/>
                  </a:schemeClr>
                </a:solidFill>
              </a:rPr>
              <a:t>10</a:t>
            </a:r>
            <a:r>
              <a:rPr lang="zh-CN" altLang="en-US" dirty="0">
                <a:solidFill>
                  <a:schemeClr val="tx2">
                    <a:lumMod val="90000"/>
                    <a:lumOff val="10000"/>
                  </a:schemeClr>
                </a:solidFill>
              </a:rPr>
              <a:t>章 面向对象分析</a:t>
            </a:r>
            <a:endParaRPr lang="en-US" altLang="zh-CN" dirty="0">
              <a:solidFill>
                <a:schemeClr val="tx2">
                  <a:lumMod val="90000"/>
                  <a:lumOff val="10000"/>
                </a:schemeClr>
              </a:solidFill>
            </a:endParaRPr>
          </a:p>
          <a:p>
            <a:pPr marL="1108620" lvl="1" indent="-457200">
              <a:lnSpc>
                <a:spcPct val="120000"/>
              </a:lnSpc>
            </a:pPr>
            <a:r>
              <a:rPr lang="zh-CN" altLang="en-US" dirty="0">
                <a:solidFill>
                  <a:schemeClr val="tx2">
                    <a:lumMod val="90000"/>
                    <a:lumOff val="10000"/>
                  </a:schemeClr>
                </a:solidFill>
              </a:rPr>
              <a:t>面向对象分析的过程</a:t>
            </a:r>
            <a:endParaRPr lang="en-US" altLang="zh-CN" dirty="0">
              <a:solidFill>
                <a:schemeClr val="tx2">
                  <a:lumMod val="90000"/>
                  <a:lumOff val="10000"/>
                </a:schemeClr>
              </a:solidFill>
            </a:endParaRPr>
          </a:p>
          <a:p>
            <a:pPr marL="1108620" lvl="1" indent="-457200">
              <a:lnSpc>
                <a:spcPct val="120000"/>
              </a:lnSpc>
            </a:pPr>
            <a:r>
              <a:rPr lang="zh-CN" altLang="en-US" dirty="0">
                <a:solidFill>
                  <a:schemeClr val="tx2">
                    <a:lumMod val="90000"/>
                    <a:lumOff val="10000"/>
                  </a:schemeClr>
                </a:solidFill>
              </a:rPr>
              <a:t>建立对象模型</a:t>
            </a:r>
          </a:p>
        </p:txBody>
      </p:sp>
      <p:sp>
        <p:nvSpPr>
          <p:cNvPr id="7" name="日期占位符 6"/>
          <p:cNvSpPr>
            <a:spLocks noGrp="1"/>
          </p:cNvSpPr>
          <p:nvPr>
            <p:ph type="dt" sz="half" idx="10"/>
          </p:nvPr>
        </p:nvSpPr>
        <p:spPr/>
        <p:txBody>
          <a:bodyPr/>
          <a:lstStyle/>
          <a:p>
            <a:fld id="{DDEB1CE8-1646-4A86-A10D-F0D33A5A73E6}" type="datetime1">
              <a:rPr lang="zh-CN" altLang="en-US" smtClean="0"/>
              <a:t>2022/4/20</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latin typeface="+mj-ea"/>
              </a:rPr>
              <a:t>依赖关系</a:t>
            </a:r>
            <a:endParaRPr lang="zh-CN" altLang="en-US" dirty="0"/>
          </a:p>
        </p:txBody>
      </p:sp>
      <p:sp>
        <p:nvSpPr>
          <p:cNvPr id="6" name="文本占位符 5"/>
          <p:cNvSpPr>
            <a:spLocks noGrp="1"/>
          </p:cNvSpPr>
          <p:nvPr>
            <p:ph idx="1"/>
          </p:nvPr>
        </p:nvSpPr>
        <p:spPr/>
        <p:txBody>
          <a:bodyPr>
            <a:normAutofit/>
          </a:bodyPr>
          <a:lstStyle/>
          <a:p>
            <a:pPr marL="342900" indent="-342900">
              <a:lnSpc>
                <a:spcPct val="130000"/>
              </a:lnSpc>
              <a:spcBef>
                <a:spcPts val="900"/>
              </a:spcBef>
            </a:pPr>
            <a:r>
              <a:rPr lang="zh-CN" altLang="en-US" sz="2400" dirty="0">
                <a:latin typeface="+mn-ea"/>
              </a:rPr>
              <a:t>在类中，依赖由各种原因引起，如：一个类向另一个类发消息；一个类是另一个类的某个操作参数类型。</a:t>
            </a:r>
          </a:p>
          <a:p>
            <a:pPr marL="342900" indent="-342900">
              <a:lnSpc>
                <a:spcPct val="130000"/>
              </a:lnSpc>
              <a:spcBef>
                <a:spcPts val="900"/>
              </a:spcBef>
            </a:pPr>
            <a:r>
              <a:rPr lang="zh-CN" altLang="en-US" sz="2400" dirty="0"/>
              <a:t>依赖关系有如下三种情况：</a:t>
            </a:r>
            <a:endParaRPr lang="en-US" altLang="zh-CN" sz="2400" dirty="0"/>
          </a:p>
          <a:p>
            <a:pPr marL="994320" lvl="1" indent="-342900">
              <a:lnSpc>
                <a:spcPct val="130000"/>
              </a:lnSpc>
              <a:spcBef>
                <a:spcPts val="900"/>
              </a:spcBef>
              <a:buFont typeface="+mj-lt"/>
              <a:buAutoNum type="arabicPeriod"/>
            </a:pPr>
            <a:r>
              <a:rPr lang="en-US" altLang="zh-CN" sz="2000" dirty="0"/>
              <a:t>A</a:t>
            </a:r>
            <a:r>
              <a:rPr lang="zh-CN" altLang="en-US" sz="2000" dirty="0"/>
              <a:t>类是</a:t>
            </a:r>
            <a:r>
              <a:rPr lang="en-US" altLang="zh-CN" sz="2000" dirty="0"/>
              <a:t>B</a:t>
            </a:r>
            <a:r>
              <a:rPr lang="zh-CN" altLang="en-US" sz="2000" dirty="0"/>
              <a:t>类方法当中的一个参数。</a:t>
            </a:r>
            <a:endParaRPr lang="en-US" altLang="zh-CN" sz="2000" dirty="0"/>
          </a:p>
          <a:p>
            <a:pPr marL="994320" lvl="1" indent="-342900">
              <a:lnSpc>
                <a:spcPct val="130000"/>
              </a:lnSpc>
              <a:spcBef>
                <a:spcPts val="900"/>
              </a:spcBef>
              <a:buFont typeface="+mj-lt"/>
              <a:buAutoNum type="arabicPeriod"/>
            </a:pPr>
            <a:r>
              <a:rPr lang="en-US" altLang="zh-CN" sz="2000" dirty="0"/>
              <a:t>A</a:t>
            </a:r>
            <a:r>
              <a:rPr lang="zh-CN" altLang="en-US" sz="2000" dirty="0"/>
              <a:t>类是</a:t>
            </a:r>
            <a:r>
              <a:rPr lang="en-US" altLang="zh-CN" sz="2000" dirty="0"/>
              <a:t>B</a:t>
            </a:r>
            <a:r>
              <a:rPr lang="zh-CN" altLang="en-US" sz="2000" dirty="0"/>
              <a:t>类中的（某种方法的）局部变量。</a:t>
            </a:r>
            <a:endParaRPr lang="en-US" altLang="zh-CN" sz="2000" dirty="0"/>
          </a:p>
          <a:p>
            <a:pPr marL="994320" lvl="1" indent="-342900">
              <a:lnSpc>
                <a:spcPct val="130000"/>
              </a:lnSpc>
              <a:spcBef>
                <a:spcPts val="900"/>
              </a:spcBef>
              <a:buFont typeface="+mj-lt"/>
              <a:buAutoNum type="arabicPeriod"/>
            </a:pPr>
            <a:r>
              <a:rPr lang="en-US" altLang="zh-CN" sz="2000" dirty="0"/>
              <a:t>A</a:t>
            </a:r>
            <a:r>
              <a:rPr lang="zh-CN" altLang="en-US" sz="2000" dirty="0"/>
              <a:t>类向</a:t>
            </a:r>
            <a:r>
              <a:rPr lang="en-US" altLang="zh-CN" sz="2000" dirty="0"/>
              <a:t>B</a:t>
            </a:r>
            <a:r>
              <a:rPr lang="zh-CN" altLang="en-US" sz="2000" dirty="0"/>
              <a:t>类发送消息，从而影响</a:t>
            </a:r>
            <a:r>
              <a:rPr lang="en-US" altLang="zh-CN" sz="2000" dirty="0"/>
              <a:t>B</a:t>
            </a:r>
            <a:r>
              <a:rPr lang="zh-CN" altLang="en-US" sz="2000" dirty="0"/>
              <a:t>类发生变化。</a:t>
            </a:r>
          </a:p>
        </p:txBody>
      </p:sp>
      <p:sp>
        <p:nvSpPr>
          <p:cNvPr id="2" name="日期占位符 1"/>
          <p:cNvSpPr>
            <a:spLocks noGrp="1"/>
          </p:cNvSpPr>
          <p:nvPr>
            <p:ph type="dt" sz="half" idx="10"/>
          </p:nvPr>
        </p:nvSpPr>
        <p:spPr/>
        <p:txBody>
          <a:bodyPr/>
          <a:lstStyle/>
          <a:p>
            <a:fld id="{388360F1-44FE-48FD-BA1B-495E7B5BAEB2}" type="datetime1">
              <a:rPr lang="zh-CN" altLang="en-US" smtClean="0"/>
              <a:t>2022/4/20</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393713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up)">
                                      <p:cBhvr>
                                        <p:cTn id="18" dur="500"/>
                                        <p:tgtEl>
                                          <p:spTgt spid="6">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up)">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 </a:t>
            </a:r>
            <a:r>
              <a:rPr lang="zh-CN" altLang="zh-CN" dirty="0"/>
              <a:t>泛化（</a:t>
            </a:r>
            <a:r>
              <a:rPr lang="zh-CN" altLang="zh-CN" cap="none" dirty="0"/>
              <a:t>Generalization</a:t>
            </a:r>
            <a:r>
              <a:rPr lang="zh-CN" altLang="zh-CN" dirty="0"/>
              <a:t>）</a:t>
            </a:r>
            <a:endParaRPr lang="zh-CN" altLang="en-US" dirty="0"/>
          </a:p>
        </p:txBody>
      </p:sp>
      <p:sp>
        <p:nvSpPr>
          <p:cNvPr id="3" name="文本占位符 2"/>
          <p:cNvSpPr>
            <a:spLocks noGrp="1"/>
          </p:cNvSpPr>
          <p:nvPr>
            <p:ph idx="1"/>
          </p:nvPr>
        </p:nvSpPr>
        <p:spPr/>
        <p:txBody>
          <a:bodyPr>
            <a:normAutofit/>
          </a:bodyPr>
          <a:lstStyle/>
          <a:p>
            <a:pPr>
              <a:lnSpc>
                <a:spcPct val="130000"/>
              </a:lnSpc>
            </a:pPr>
            <a:r>
              <a:rPr lang="zh-CN" altLang="en-US" sz="2400" dirty="0"/>
              <a:t>泛化表示类与类之间的继承关系，接口与接口之间的继承关系。 </a:t>
            </a:r>
          </a:p>
          <a:p>
            <a:pPr>
              <a:lnSpc>
                <a:spcPct val="130000"/>
              </a:lnSpc>
            </a:pPr>
            <a:r>
              <a:rPr lang="zh-CN" altLang="en-US" sz="2400" dirty="0"/>
              <a:t>例如，老虎和狗都是动物的子类。</a:t>
            </a:r>
          </a:p>
        </p:txBody>
      </p:sp>
      <p:sp>
        <p:nvSpPr>
          <p:cNvPr id="2" name="日期占位符 1"/>
          <p:cNvSpPr>
            <a:spLocks noGrp="1"/>
          </p:cNvSpPr>
          <p:nvPr>
            <p:ph type="dt" sz="half" idx="10"/>
          </p:nvPr>
        </p:nvSpPr>
        <p:spPr/>
        <p:txBody>
          <a:bodyPr/>
          <a:lstStyle/>
          <a:p>
            <a:fld id="{4D6739B9-2A30-4608-94E4-64F54526D1F8}"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pic>
        <p:nvPicPr>
          <p:cNvPr id="150532" name="Picture 4" descr="10bfdb9d-ed2d-4226-bab2-f814d2e10a8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37700" y="2058806"/>
            <a:ext cx="3176823" cy="1896014"/>
          </a:xfrm>
          <a:prstGeom prst="rect">
            <a:avLst/>
          </a:prstGeom>
          <a:noFill/>
          <a:ln w="9525">
            <a:noFill/>
            <a:miter lim="800000"/>
            <a:headEnd/>
            <a:tailEnd/>
          </a:ln>
        </p:spPr>
      </p:pic>
      <p:sp>
        <p:nvSpPr>
          <p:cNvPr id="150533" name="AutoShape 5"/>
          <p:cNvSpPr>
            <a:spLocks noChangeArrowheads="1"/>
          </p:cNvSpPr>
          <p:nvPr/>
        </p:nvSpPr>
        <p:spPr bwMode="auto">
          <a:xfrm>
            <a:off x="1107634" y="2828594"/>
            <a:ext cx="4190529" cy="1261641"/>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spcBef>
                <a:spcPts val="600"/>
              </a:spcBef>
            </a:pPr>
            <a:r>
              <a:rPr lang="zh-CN" altLang="en-US" sz="2000" dirty="0">
                <a:solidFill>
                  <a:prstClr val="black"/>
                </a:solidFill>
                <a:latin typeface="+mj-ea"/>
                <a:ea typeface="+mj-ea"/>
              </a:rPr>
              <a:t>泛化关系的表示：</a:t>
            </a:r>
          </a:p>
          <a:p>
            <a:pPr>
              <a:spcBef>
                <a:spcPts val="600"/>
              </a:spcBef>
              <a:buFontTx/>
              <a:buChar char="•"/>
            </a:pPr>
            <a:r>
              <a:rPr lang="zh-CN" altLang="en-US" sz="2000" dirty="0">
                <a:solidFill>
                  <a:srgbClr val="FF0000"/>
                </a:solidFill>
                <a:latin typeface="+mj-ea"/>
                <a:ea typeface="+mj-ea"/>
              </a:rPr>
              <a:t>实线</a:t>
            </a:r>
            <a:r>
              <a:rPr lang="en-US" altLang="zh-CN" sz="2000" dirty="0">
                <a:solidFill>
                  <a:prstClr val="black"/>
                </a:solidFill>
                <a:latin typeface="+mj-ea"/>
                <a:ea typeface="+mj-ea"/>
              </a:rPr>
              <a:t>+</a:t>
            </a:r>
            <a:r>
              <a:rPr lang="zh-CN" altLang="en-US" sz="2000" dirty="0">
                <a:solidFill>
                  <a:prstClr val="black"/>
                </a:solidFill>
                <a:latin typeface="+mj-ea"/>
                <a:ea typeface="+mj-ea"/>
              </a:rPr>
              <a:t>空心箭头，箭头指向父类</a:t>
            </a:r>
          </a:p>
          <a:p>
            <a:pPr>
              <a:spcBef>
                <a:spcPts val="600"/>
              </a:spcBef>
              <a:buFontTx/>
              <a:buChar char="•"/>
            </a:pPr>
            <a:r>
              <a:rPr lang="zh-CN" altLang="en-US" sz="2000" dirty="0">
                <a:solidFill>
                  <a:srgbClr val="FF0000"/>
                </a:solidFill>
                <a:latin typeface="+mj-ea"/>
                <a:ea typeface="+mj-ea"/>
              </a:rPr>
              <a:t>虚线</a:t>
            </a:r>
            <a:r>
              <a:rPr lang="en-US" altLang="zh-CN" sz="2000" dirty="0">
                <a:solidFill>
                  <a:prstClr val="black"/>
                </a:solidFill>
                <a:latin typeface="+mj-ea"/>
                <a:ea typeface="+mj-ea"/>
              </a:rPr>
              <a:t>+</a:t>
            </a:r>
            <a:r>
              <a:rPr lang="zh-CN" altLang="en-US" sz="2000" dirty="0">
                <a:solidFill>
                  <a:prstClr val="black"/>
                </a:solidFill>
                <a:latin typeface="+mj-ea"/>
                <a:ea typeface="+mj-ea"/>
              </a:rPr>
              <a:t>空心箭头，如父类是接口</a:t>
            </a:r>
          </a:p>
        </p:txBody>
      </p:sp>
    </p:spTree>
    <p:extLst>
      <p:ext uri="{BB962C8B-B14F-4D97-AF65-F5344CB8AC3E}">
        <p14:creationId xmlns:p14="http://schemas.microsoft.com/office/powerpoint/2010/main" val="232077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50533"/>
                                        </p:tgtEl>
                                        <p:attrNameLst>
                                          <p:attrName>style.visibility</p:attrName>
                                        </p:attrNameLst>
                                      </p:cBhvr>
                                      <p:to>
                                        <p:strVal val="visible"/>
                                      </p:to>
                                    </p:set>
                                    <p:animEffect transition="in" filter="randombar(horizontal)">
                                      <p:cBhvr>
                                        <p:cTn id="15" dur="500"/>
                                        <p:tgtEl>
                                          <p:spTgt spid="15053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50532"/>
                                        </p:tgtEl>
                                        <p:attrNameLst>
                                          <p:attrName>style.visibility</p:attrName>
                                        </p:attrNameLst>
                                      </p:cBhvr>
                                      <p:to>
                                        <p:strVal val="visible"/>
                                      </p:to>
                                    </p:set>
                                    <p:animEffect transition="in" filter="randombar(horizontal)">
                                      <p:cBhvr>
                                        <p:cTn id="20"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05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抽象类和多重继承</a:t>
            </a:r>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32</a:t>
            </a:fld>
            <a:endParaRPr lang="zh-CN" altLang="en-US"/>
          </a:p>
        </p:txBody>
      </p:sp>
      <p:pic>
        <p:nvPicPr>
          <p:cNvPr id="7" name="图片 6" descr="..\0612.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661" y="1032811"/>
            <a:ext cx="7049920" cy="2684448"/>
          </a:xfrm>
          <a:prstGeom prst="rect">
            <a:avLst/>
          </a:prstGeom>
          <a:noFill/>
          <a:ln>
            <a:noFill/>
          </a:ln>
        </p:spPr>
      </p:pic>
      <p:pic>
        <p:nvPicPr>
          <p:cNvPr id="8" name="图片 7" descr="06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227635"/>
            <a:ext cx="7113413" cy="3226671"/>
          </a:xfrm>
          <a:prstGeom prst="rect">
            <a:avLst/>
          </a:prstGeom>
          <a:noFill/>
          <a:ln>
            <a:noFill/>
          </a:ln>
        </p:spPr>
      </p:pic>
    </p:spTree>
    <p:extLst>
      <p:ext uri="{BB962C8B-B14F-4D97-AF65-F5344CB8AC3E}">
        <p14:creationId xmlns:p14="http://schemas.microsoft.com/office/powerpoint/2010/main" val="271729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 presetClass="exit" presetSubtype="0" fill="hold" nodeType="with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3 </a:t>
            </a:r>
            <a:r>
              <a:rPr lang="zh-CN" altLang="zh-CN" dirty="0"/>
              <a:t>实现（</a:t>
            </a:r>
            <a:r>
              <a:rPr lang="zh-CN" altLang="zh-CN" cap="none" dirty="0"/>
              <a:t>Realization</a:t>
            </a:r>
            <a:r>
              <a:rPr lang="zh-CN" altLang="zh-CN" dirty="0"/>
              <a:t>）</a:t>
            </a:r>
            <a:endParaRPr lang="zh-CN" altLang="en-US" dirty="0"/>
          </a:p>
        </p:txBody>
      </p:sp>
      <p:sp>
        <p:nvSpPr>
          <p:cNvPr id="3" name="文本占位符 2"/>
          <p:cNvSpPr>
            <a:spLocks noGrp="1"/>
          </p:cNvSpPr>
          <p:nvPr>
            <p:ph idx="1"/>
          </p:nvPr>
        </p:nvSpPr>
        <p:spPr/>
        <p:txBody>
          <a:bodyPr>
            <a:normAutofit/>
          </a:bodyPr>
          <a:lstStyle/>
          <a:p>
            <a:pPr>
              <a:lnSpc>
                <a:spcPct val="130000"/>
              </a:lnSpc>
            </a:pPr>
            <a:r>
              <a:rPr lang="zh-CN" altLang="en-US" sz="2400" dirty="0"/>
              <a:t>大多数情况下，实现关系用来规定接口和实现接口的类或组件之间的关系。</a:t>
            </a:r>
            <a:endParaRPr lang="en-US" altLang="zh-CN" sz="2400" dirty="0"/>
          </a:p>
          <a:p>
            <a:pPr>
              <a:lnSpc>
                <a:spcPct val="130000"/>
              </a:lnSpc>
            </a:pPr>
            <a:endParaRPr lang="zh-CN" altLang="en-US" sz="2400" dirty="0"/>
          </a:p>
        </p:txBody>
      </p:sp>
      <p:sp>
        <p:nvSpPr>
          <p:cNvPr id="5" name="日期占位符 4"/>
          <p:cNvSpPr>
            <a:spLocks noGrp="1"/>
          </p:cNvSpPr>
          <p:nvPr>
            <p:ph type="dt" sz="half" idx="10"/>
          </p:nvPr>
        </p:nvSpPr>
        <p:spPr/>
        <p:txBody>
          <a:bodyPr/>
          <a:lstStyle/>
          <a:p>
            <a:fld id="{D9BA8D5B-DB40-44A0-95A1-B5133FF4C1E4}"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158726" name="AutoShape 6"/>
          <p:cNvSpPr>
            <a:spLocks noChangeArrowheads="1"/>
          </p:cNvSpPr>
          <p:nvPr/>
        </p:nvSpPr>
        <p:spPr bwMode="auto">
          <a:xfrm>
            <a:off x="1094321" y="2398562"/>
            <a:ext cx="2495593" cy="1038226"/>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zh-CN" altLang="en-US" sz="2000" dirty="0">
                <a:solidFill>
                  <a:prstClr val="black"/>
                </a:solidFill>
                <a:latin typeface="+mj-ea"/>
                <a:ea typeface="+mj-ea"/>
              </a:rPr>
              <a:t>实现关系的表示：</a:t>
            </a:r>
          </a:p>
          <a:p>
            <a:r>
              <a:rPr lang="zh-CN" altLang="en-US" sz="2000" dirty="0">
                <a:solidFill>
                  <a:prstClr val="black"/>
                </a:solidFill>
                <a:latin typeface="+mj-ea"/>
                <a:ea typeface="+mj-ea"/>
              </a:rPr>
              <a:t>虚线</a:t>
            </a:r>
            <a:r>
              <a:rPr lang="en-US" altLang="zh-CN" sz="2000" dirty="0">
                <a:solidFill>
                  <a:prstClr val="black"/>
                </a:solidFill>
                <a:latin typeface="+mj-ea"/>
                <a:ea typeface="+mj-ea"/>
              </a:rPr>
              <a:t>+</a:t>
            </a:r>
            <a:r>
              <a:rPr lang="zh-CN" altLang="en-US" sz="2000" dirty="0">
                <a:solidFill>
                  <a:prstClr val="black"/>
                </a:solidFill>
                <a:latin typeface="+mj-ea"/>
                <a:ea typeface="+mj-ea"/>
              </a:rPr>
              <a:t>空心三角形</a:t>
            </a:r>
          </a:p>
          <a:p>
            <a:r>
              <a:rPr lang="zh-CN" altLang="en-US" sz="2000" dirty="0">
                <a:solidFill>
                  <a:prstClr val="black"/>
                </a:solidFill>
                <a:latin typeface="+mj-ea"/>
                <a:ea typeface="+mj-ea"/>
              </a:rPr>
              <a:t>三角形指向接口。</a:t>
            </a: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3748627" y="1665770"/>
            <a:ext cx="5109623" cy="2805054"/>
          </a:xfrm>
          <a:prstGeom prst="rect">
            <a:avLst/>
          </a:prstGeom>
        </p:spPr>
      </p:pic>
    </p:spTree>
    <p:extLst>
      <p:ext uri="{BB962C8B-B14F-4D97-AF65-F5344CB8AC3E}">
        <p14:creationId xmlns:p14="http://schemas.microsoft.com/office/powerpoint/2010/main" val="19580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8726"/>
                                        </p:tgtEl>
                                        <p:attrNameLst>
                                          <p:attrName>style.visibility</p:attrName>
                                        </p:attrNameLst>
                                      </p:cBhvr>
                                      <p:to>
                                        <p:strVal val="visible"/>
                                      </p:to>
                                    </p:set>
                                    <p:animEffect transition="in" filter="randombar(horizontal)">
                                      <p:cBhvr>
                                        <p:cTn id="11" dur="500"/>
                                        <p:tgtEl>
                                          <p:spTgt spid="15872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87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 </a:t>
            </a:r>
            <a:r>
              <a:rPr lang="zh-CN" altLang="zh-CN" dirty="0"/>
              <a:t>关联（</a:t>
            </a:r>
            <a:r>
              <a:rPr lang="zh-CN" altLang="zh-CN" cap="none" dirty="0"/>
              <a:t>Association</a:t>
            </a:r>
            <a:r>
              <a:rPr lang="zh-CN" altLang="zh-CN" dirty="0"/>
              <a:t>）</a:t>
            </a:r>
            <a:endParaRPr lang="zh-CN" altLang="en-US" dirty="0"/>
          </a:p>
        </p:txBody>
      </p:sp>
      <p:sp>
        <p:nvSpPr>
          <p:cNvPr id="3" name="文本占位符 2"/>
          <p:cNvSpPr>
            <a:spLocks noGrp="1"/>
          </p:cNvSpPr>
          <p:nvPr>
            <p:ph idx="1"/>
          </p:nvPr>
        </p:nvSpPr>
        <p:spPr>
          <a:xfrm>
            <a:off x="768098" y="1365813"/>
            <a:ext cx="3572408" cy="3366207"/>
          </a:xfrm>
        </p:spPr>
        <p:txBody>
          <a:bodyPr>
            <a:normAutofit/>
          </a:bodyPr>
          <a:lstStyle/>
          <a:p>
            <a:pPr marL="0" indent="0">
              <a:lnSpc>
                <a:spcPct val="130000"/>
              </a:lnSpc>
              <a:buNone/>
            </a:pPr>
            <a:r>
              <a:rPr lang="zh-CN" altLang="en-US" sz="2400" dirty="0"/>
              <a:t>对于两个相对独立的对象，当一个对象的实例与另一个对象的一些特定实例存在固定的对应关系时，这两个对象之间为</a:t>
            </a:r>
            <a:r>
              <a:rPr lang="zh-CN" altLang="en-US" sz="2400" dirty="0">
                <a:solidFill>
                  <a:srgbClr val="FF0000"/>
                </a:solidFill>
              </a:rPr>
              <a:t>关联关系</a:t>
            </a:r>
            <a:r>
              <a:rPr lang="zh-CN" altLang="en-US" sz="2400" dirty="0"/>
              <a:t>。 </a:t>
            </a:r>
          </a:p>
        </p:txBody>
      </p:sp>
      <p:sp>
        <p:nvSpPr>
          <p:cNvPr id="2" name="日期占位符 1"/>
          <p:cNvSpPr>
            <a:spLocks noGrp="1"/>
          </p:cNvSpPr>
          <p:nvPr>
            <p:ph type="dt" sz="half" idx="10"/>
          </p:nvPr>
        </p:nvSpPr>
        <p:spPr/>
        <p:txBody>
          <a:bodyPr/>
          <a:lstStyle/>
          <a:p>
            <a:fld id="{F83A360B-36F7-477A-8D91-C564C642F28B}"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4807659" y="656791"/>
            <a:ext cx="4166338" cy="3947909"/>
          </a:xfrm>
          <a:prstGeom prst="rect">
            <a:avLst/>
          </a:prstGeom>
        </p:spPr>
      </p:pic>
    </p:spTree>
    <p:extLst>
      <p:ext uri="{BB962C8B-B14F-4D97-AF65-F5344CB8AC3E}">
        <p14:creationId xmlns:p14="http://schemas.microsoft.com/office/powerpoint/2010/main" val="2835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zh-CN" dirty="0"/>
              <a:t>关联</a:t>
            </a:r>
            <a:r>
              <a:rPr lang="zh-CN" altLang="en-US" dirty="0"/>
              <a:t>关系</a:t>
            </a:r>
          </a:p>
        </p:txBody>
      </p:sp>
      <p:sp>
        <p:nvSpPr>
          <p:cNvPr id="3" name="文本占位符 2"/>
          <p:cNvSpPr>
            <a:spLocks noGrp="1"/>
          </p:cNvSpPr>
          <p:nvPr>
            <p:ph idx="1"/>
          </p:nvPr>
        </p:nvSpPr>
        <p:spPr>
          <a:xfrm>
            <a:off x="768097" y="925167"/>
            <a:ext cx="7832833" cy="1806213"/>
          </a:xfrm>
        </p:spPr>
        <p:txBody>
          <a:bodyPr>
            <a:normAutofit/>
          </a:bodyPr>
          <a:lstStyle/>
          <a:p>
            <a:pPr marL="342900" indent="-342900">
              <a:lnSpc>
                <a:spcPct val="130000"/>
              </a:lnSpc>
            </a:pPr>
            <a:r>
              <a:rPr lang="zh-CN" altLang="en-US" sz="2000" dirty="0"/>
              <a:t>比如客户和订单，每个订单对应特定的客户，每个客户对应一些特定的订单。</a:t>
            </a:r>
            <a:endParaRPr lang="en-US" altLang="zh-CN" sz="2000" dirty="0"/>
          </a:p>
          <a:p>
            <a:pPr marL="342900" indent="-342900">
              <a:lnSpc>
                <a:spcPct val="130000"/>
              </a:lnSpc>
            </a:pPr>
            <a:r>
              <a:rPr lang="zh-CN" altLang="en-US" sz="2000" dirty="0"/>
              <a:t>再例如公司和员工，每个公司对应一些特定的员工，每个员工对应一特定的公司。</a:t>
            </a:r>
          </a:p>
        </p:txBody>
      </p:sp>
      <p:sp>
        <p:nvSpPr>
          <p:cNvPr id="5" name="日期占位符 4"/>
          <p:cNvSpPr>
            <a:spLocks noGrp="1"/>
          </p:cNvSpPr>
          <p:nvPr>
            <p:ph type="dt" sz="half" idx="10"/>
          </p:nvPr>
        </p:nvSpPr>
        <p:spPr/>
        <p:txBody>
          <a:bodyPr/>
          <a:lstStyle/>
          <a:p>
            <a:fld id="{F498C40C-AE64-4C40-8A47-CC47E3046E2F}"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pic>
        <p:nvPicPr>
          <p:cNvPr id="151556" name="Picture 4" descr="d4b10677-364d-4c34-beb7-416f8e835d8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77682" y="2544048"/>
            <a:ext cx="2862263" cy="622697"/>
          </a:xfrm>
          <a:prstGeom prst="rect">
            <a:avLst/>
          </a:prstGeom>
          <a:noFill/>
          <a:ln w="9525">
            <a:noFill/>
            <a:miter lim="800000"/>
            <a:headEnd/>
            <a:tailEnd/>
          </a:ln>
        </p:spPr>
      </p:pic>
      <p:sp>
        <p:nvSpPr>
          <p:cNvPr id="151557" name="AutoShape 5"/>
          <p:cNvSpPr>
            <a:spLocks noChangeArrowheads="1"/>
          </p:cNvSpPr>
          <p:nvPr/>
        </p:nvSpPr>
        <p:spPr bwMode="auto">
          <a:xfrm>
            <a:off x="586214" y="3152318"/>
            <a:ext cx="3230484" cy="893832"/>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zh-CN" altLang="en-US" sz="2000" dirty="0">
                <a:solidFill>
                  <a:prstClr val="black"/>
                </a:solidFill>
                <a:latin typeface="+mj-ea"/>
                <a:ea typeface="+mj-ea"/>
              </a:rPr>
              <a:t>关联关系用实线箭头表示，箭头指向被使用的类。</a:t>
            </a:r>
          </a:p>
        </p:txBody>
      </p:sp>
      <p:pic>
        <p:nvPicPr>
          <p:cNvPr id="2" name="图片 1"/>
          <p:cNvPicPr>
            <a:picLocks noChangeAspect="1"/>
          </p:cNvPicPr>
          <p:nvPr/>
        </p:nvPicPr>
        <p:blipFill>
          <a:blip r:embed="rId4">
            <a:clrChange>
              <a:clrFrom>
                <a:srgbClr val="FFFFFF"/>
              </a:clrFrom>
              <a:clrTo>
                <a:srgbClr val="FFFFFF">
                  <a:alpha val="0"/>
                </a:srgbClr>
              </a:clrTo>
            </a:clrChange>
          </a:blip>
          <a:stretch>
            <a:fillRect/>
          </a:stretch>
        </p:blipFill>
        <p:spPr>
          <a:xfrm>
            <a:off x="4181823" y="3452249"/>
            <a:ext cx="4311302" cy="979841"/>
          </a:xfrm>
          <a:prstGeom prst="rect">
            <a:avLst/>
          </a:prstGeom>
        </p:spPr>
      </p:pic>
    </p:spTree>
    <p:extLst>
      <p:ext uri="{BB962C8B-B14F-4D97-AF65-F5344CB8AC3E}">
        <p14:creationId xmlns:p14="http://schemas.microsoft.com/office/powerpoint/2010/main" val="30600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randombar(horizontal)">
                                      <p:cBhvr>
                                        <p:cTn id="17" dur="500"/>
                                        <p:tgtEl>
                                          <p:spTgt spid="15155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1556"/>
                                        </p:tgtEl>
                                        <p:attrNameLst>
                                          <p:attrName>style.visibility</p:attrName>
                                        </p:attrNameLst>
                                      </p:cBhvr>
                                      <p:to>
                                        <p:strVal val="visible"/>
                                      </p:to>
                                    </p:set>
                                    <p:animEffect transition="in" filter="randombar(horizontal)">
                                      <p:cBhvr>
                                        <p:cTn id="22" dur="500"/>
                                        <p:tgtEl>
                                          <p:spTgt spid="15155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15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重数性关联</a:t>
            </a:r>
          </a:p>
        </p:txBody>
      </p:sp>
      <p:sp>
        <p:nvSpPr>
          <p:cNvPr id="3" name="文本占位符 2"/>
          <p:cNvSpPr>
            <a:spLocks noGrp="1"/>
          </p:cNvSpPr>
          <p:nvPr>
            <p:ph idx="1"/>
          </p:nvPr>
        </p:nvSpPr>
        <p:spPr>
          <a:xfrm>
            <a:off x="768097" y="805763"/>
            <a:ext cx="8090153" cy="3806854"/>
          </a:xfrm>
        </p:spPr>
        <p:txBody>
          <a:bodyPr>
            <a:normAutofit/>
          </a:bodyPr>
          <a:lstStyle/>
          <a:p>
            <a:pPr>
              <a:lnSpc>
                <a:spcPct val="100000"/>
              </a:lnSpc>
              <a:spcBef>
                <a:spcPts val="600"/>
              </a:spcBef>
            </a:pPr>
            <a:r>
              <a:rPr lang="zh-CN" altLang="en-US" sz="2000" dirty="0"/>
              <a:t>又称</a:t>
            </a:r>
            <a:r>
              <a:rPr lang="zh-CN" altLang="en-US" sz="2000" dirty="0">
                <a:solidFill>
                  <a:srgbClr val="FF0000"/>
                </a:solidFill>
              </a:rPr>
              <a:t>多重性关联</a:t>
            </a:r>
            <a:r>
              <a:rPr lang="zh-CN" altLang="en-US" sz="2000" dirty="0"/>
              <a:t>关系，表示一个类的对象与另一个类的对象连接的个数。</a:t>
            </a:r>
            <a:endParaRPr lang="en-US" altLang="zh-CN" sz="2000" dirty="0"/>
          </a:p>
          <a:p>
            <a:pPr>
              <a:lnSpc>
                <a:spcPct val="100000"/>
              </a:lnSpc>
              <a:spcBef>
                <a:spcPts val="600"/>
              </a:spcBef>
            </a:pPr>
            <a:r>
              <a:rPr lang="zh-CN" altLang="en-US" sz="2000" dirty="0"/>
              <a:t>在关联直线上增加一个数字表示与之对应的另一个类的对象的个数。</a:t>
            </a:r>
            <a:endParaRPr lang="en-US" altLang="zh-CN" sz="2000" dirty="0"/>
          </a:p>
          <a:p>
            <a:pPr>
              <a:lnSpc>
                <a:spcPct val="100000"/>
              </a:lnSpc>
              <a:spcBef>
                <a:spcPts val="600"/>
              </a:spcBef>
            </a:pPr>
            <a:r>
              <a:rPr lang="zh-CN" altLang="en-US" sz="2000" dirty="0"/>
              <a:t>重数性关联的表示方式如下：</a:t>
            </a:r>
          </a:p>
        </p:txBody>
      </p:sp>
      <p:sp>
        <p:nvSpPr>
          <p:cNvPr id="7" name="日期占位符 6"/>
          <p:cNvSpPr>
            <a:spLocks noGrp="1"/>
          </p:cNvSpPr>
          <p:nvPr>
            <p:ph type="dt" sz="half" idx="10"/>
          </p:nvPr>
        </p:nvSpPr>
        <p:spPr/>
        <p:txBody>
          <a:bodyPr/>
          <a:lstStyle/>
          <a:p>
            <a:fld id="{EEF5845E-F5F0-49A3-A018-B4ADB3D45A30}" type="datetime1">
              <a:rPr lang="zh-CN" altLang="en-US" smtClean="0"/>
              <a:t>2022/4/20</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64244583"/>
              </p:ext>
            </p:extLst>
          </p:nvPr>
        </p:nvGraphicFramePr>
        <p:xfrm>
          <a:off x="768096" y="2240927"/>
          <a:ext cx="7936066" cy="2451236"/>
        </p:xfrm>
        <a:graphic>
          <a:graphicData uri="http://schemas.openxmlformats.org/drawingml/2006/table">
            <a:tbl>
              <a:tblPr firstRow="1" bandRow="1">
                <a:tableStyleId>{5C22544A-7EE6-4342-B048-85BDC9FD1C3A}</a:tableStyleId>
              </a:tblPr>
              <a:tblGrid>
                <a:gridCol w="1606602">
                  <a:extLst>
                    <a:ext uri="{9D8B030D-6E8A-4147-A177-3AD203B41FA5}">
                      <a16:colId xmlns:a16="http://schemas.microsoft.com/office/drawing/2014/main" val="20000"/>
                    </a:ext>
                  </a:extLst>
                </a:gridCol>
                <a:gridCol w="6329464">
                  <a:extLst>
                    <a:ext uri="{9D8B030D-6E8A-4147-A177-3AD203B41FA5}">
                      <a16:colId xmlns:a16="http://schemas.microsoft.com/office/drawing/2014/main" val="20001"/>
                    </a:ext>
                  </a:extLst>
                </a:gridCol>
              </a:tblGrid>
              <a:tr h="352652">
                <a:tc>
                  <a:txBody>
                    <a:bodyPr/>
                    <a:lstStyle/>
                    <a:p>
                      <a:pPr algn="ctr"/>
                      <a:r>
                        <a:rPr lang="zh-CN" altLang="en-US" sz="1800" dirty="0">
                          <a:latin typeface="+mj-ea"/>
                          <a:ea typeface="+mj-ea"/>
                        </a:rPr>
                        <a:t>表示方式</a:t>
                      </a:r>
                    </a:p>
                  </a:txBody>
                  <a:tcPr marL="68580" marR="68580" marT="34290" marB="34290" anchor="ctr"/>
                </a:tc>
                <a:tc>
                  <a:txBody>
                    <a:bodyPr/>
                    <a:lstStyle/>
                    <a:p>
                      <a:pPr algn="ctr"/>
                      <a:r>
                        <a:rPr lang="zh-CN" altLang="en-US" sz="1800" dirty="0">
                          <a:latin typeface="+mj-ea"/>
                          <a:ea typeface="+mj-ea"/>
                        </a:rPr>
                        <a:t>多重性说明</a:t>
                      </a:r>
                    </a:p>
                  </a:txBody>
                  <a:tcPr marL="68580" marR="68580" marT="34290" marB="34290" anchor="ctr"/>
                </a:tc>
                <a:extLst>
                  <a:ext uri="{0D108BD9-81ED-4DB2-BD59-A6C34878D82A}">
                    <a16:rowId xmlns:a16="http://schemas.microsoft.com/office/drawing/2014/main" val="10000"/>
                  </a:ext>
                </a:extLst>
              </a:tr>
              <a:tr h="370341">
                <a:tc>
                  <a:txBody>
                    <a:bodyPr/>
                    <a:lstStyle/>
                    <a:p>
                      <a:pPr algn="ctr"/>
                      <a:r>
                        <a:rPr lang="en-US" altLang="zh-CN" sz="1800" dirty="0">
                          <a:latin typeface="+mj-ea"/>
                          <a:ea typeface="+mj-ea"/>
                        </a:rPr>
                        <a:t>1..1</a:t>
                      </a:r>
                      <a:endParaRPr lang="zh-CN" altLang="en-US" sz="1800" dirty="0">
                        <a:latin typeface="+mj-ea"/>
                        <a:ea typeface="+mj-ea"/>
                      </a:endParaRPr>
                    </a:p>
                  </a:txBody>
                  <a:tcPr marL="68580" marR="68580" marT="34290" marB="34290" anchor="ctr"/>
                </a:tc>
                <a:tc>
                  <a:txBody>
                    <a:bodyPr/>
                    <a:lstStyle/>
                    <a:p>
                      <a:pPr algn="ctr"/>
                      <a:r>
                        <a:rPr lang="zh-CN" altLang="en-US" sz="1800" dirty="0">
                          <a:latin typeface="+mj-ea"/>
                          <a:ea typeface="+mj-ea"/>
                        </a:rPr>
                        <a:t>表示另一个类的一个对象只与一个该类对象有关系</a:t>
                      </a:r>
                    </a:p>
                  </a:txBody>
                  <a:tcPr marL="68580" marR="68580" marT="34290" marB="34290" anchor="ctr"/>
                </a:tc>
                <a:extLst>
                  <a:ext uri="{0D108BD9-81ED-4DB2-BD59-A6C34878D82A}">
                    <a16:rowId xmlns:a16="http://schemas.microsoft.com/office/drawing/2014/main" val="10001"/>
                  </a:ext>
                </a:extLst>
              </a:tr>
              <a:tr h="370341">
                <a:tc>
                  <a:txBody>
                    <a:bodyPr/>
                    <a:lstStyle/>
                    <a:p>
                      <a:pPr algn="ctr"/>
                      <a:r>
                        <a:rPr lang="en-US" altLang="zh-CN" sz="1800" dirty="0">
                          <a:latin typeface="+mj-ea"/>
                          <a:ea typeface="+mj-ea"/>
                        </a:rPr>
                        <a:t>0..*</a:t>
                      </a:r>
                      <a:endParaRPr lang="zh-CN" altLang="en-US" sz="1800" dirty="0">
                        <a:latin typeface="+mj-ea"/>
                        <a:ea typeface="+mj-ea"/>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dirty="0">
                          <a:latin typeface="+mj-ea"/>
                          <a:ea typeface="+mj-ea"/>
                        </a:rPr>
                        <a:t>表示另一个类的一个对象与零个或多个该类对象有关系</a:t>
                      </a:r>
                    </a:p>
                  </a:txBody>
                  <a:tcPr marL="68580" marR="68580" marT="34290" marB="34290" anchor="ctr"/>
                </a:tc>
                <a:extLst>
                  <a:ext uri="{0D108BD9-81ED-4DB2-BD59-A6C34878D82A}">
                    <a16:rowId xmlns:a16="http://schemas.microsoft.com/office/drawing/2014/main" val="10002"/>
                  </a:ext>
                </a:extLst>
              </a:tr>
              <a:tr h="370341">
                <a:tc>
                  <a:txBody>
                    <a:bodyPr/>
                    <a:lstStyle/>
                    <a:p>
                      <a:pPr algn="ctr"/>
                      <a:r>
                        <a:rPr lang="en-US" altLang="zh-CN" sz="1800" dirty="0">
                          <a:latin typeface="+mj-ea"/>
                          <a:ea typeface="+mj-ea"/>
                        </a:rPr>
                        <a:t>1..*</a:t>
                      </a:r>
                      <a:endParaRPr lang="zh-CN" altLang="en-US" sz="1800" dirty="0">
                        <a:latin typeface="+mj-ea"/>
                        <a:ea typeface="+mj-ea"/>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dirty="0">
                          <a:latin typeface="+mj-ea"/>
                          <a:ea typeface="+mj-ea"/>
                        </a:rPr>
                        <a:t>表示另一个类的一个对象与一个或多个该类对象有关系</a:t>
                      </a:r>
                    </a:p>
                  </a:txBody>
                  <a:tcPr marL="68580" marR="68580" marT="34290" marB="34290" anchor="ctr"/>
                </a:tc>
                <a:extLst>
                  <a:ext uri="{0D108BD9-81ED-4DB2-BD59-A6C34878D82A}">
                    <a16:rowId xmlns:a16="http://schemas.microsoft.com/office/drawing/2014/main" val="10003"/>
                  </a:ext>
                </a:extLst>
              </a:tr>
              <a:tr h="370341">
                <a:tc>
                  <a:txBody>
                    <a:bodyPr/>
                    <a:lstStyle/>
                    <a:p>
                      <a:pPr algn="ctr"/>
                      <a:r>
                        <a:rPr lang="en-US" altLang="zh-CN" sz="1800" dirty="0">
                          <a:latin typeface="+mj-ea"/>
                          <a:ea typeface="+mj-ea"/>
                        </a:rPr>
                        <a:t>0..1</a:t>
                      </a:r>
                      <a:endParaRPr lang="zh-CN" altLang="en-US" sz="1800" dirty="0">
                        <a:latin typeface="+mj-ea"/>
                        <a:ea typeface="+mj-ea"/>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dirty="0">
                          <a:latin typeface="+mj-ea"/>
                          <a:ea typeface="+mj-ea"/>
                        </a:rPr>
                        <a:t>表示另一个类的一个对象没有或只与一个该类对象有关系</a:t>
                      </a:r>
                    </a:p>
                  </a:txBody>
                  <a:tcPr marL="68580" marR="68580" marT="34290" marB="34290" anchor="ctr"/>
                </a:tc>
                <a:extLst>
                  <a:ext uri="{0D108BD9-81ED-4DB2-BD59-A6C34878D82A}">
                    <a16:rowId xmlns:a16="http://schemas.microsoft.com/office/drawing/2014/main" val="10004"/>
                  </a:ext>
                </a:extLst>
              </a:tr>
              <a:tr h="525780">
                <a:tc>
                  <a:txBody>
                    <a:bodyPr/>
                    <a:lstStyle/>
                    <a:p>
                      <a:pPr algn="ctr"/>
                      <a:r>
                        <a:rPr lang="en-US" altLang="zh-CN" sz="1800" dirty="0" err="1">
                          <a:latin typeface="+mj-ea"/>
                          <a:ea typeface="+mj-ea"/>
                        </a:rPr>
                        <a:t>m..n</a:t>
                      </a:r>
                      <a:endParaRPr lang="zh-CN" altLang="en-US" sz="1800" dirty="0">
                        <a:latin typeface="+mj-ea"/>
                        <a:ea typeface="+mj-ea"/>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dirty="0">
                          <a:latin typeface="+mj-ea"/>
                          <a:ea typeface="+mj-ea"/>
                        </a:rPr>
                        <a:t>表示另一个类的一个对象与最少</a:t>
                      </a:r>
                      <a:r>
                        <a:rPr lang="en-US" altLang="zh-CN" sz="1800" dirty="0">
                          <a:latin typeface="+mj-ea"/>
                          <a:ea typeface="+mj-ea"/>
                        </a:rPr>
                        <a:t>m</a:t>
                      </a:r>
                      <a:r>
                        <a:rPr lang="zh-CN" altLang="en-US" sz="1800" dirty="0">
                          <a:latin typeface="+mj-ea"/>
                          <a:ea typeface="+mj-ea"/>
                        </a:rPr>
                        <a:t>、最多</a:t>
                      </a:r>
                      <a:r>
                        <a:rPr lang="en-US" altLang="zh-CN" sz="1800" dirty="0">
                          <a:latin typeface="+mj-ea"/>
                          <a:ea typeface="+mj-ea"/>
                        </a:rPr>
                        <a:t>n</a:t>
                      </a:r>
                      <a:r>
                        <a:rPr lang="zh-CN" altLang="en-US" sz="1800" dirty="0">
                          <a:latin typeface="+mj-ea"/>
                          <a:ea typeface="+mj-ea"/>
                        </a:rPr>
                        <a:t>个该类对象有关系（</a:t>
                      </a:r>
                      <a:r>
                        <a:rPr lang="en-US" altLang="zh-CN" sz="1800" dirty="0">
                          <a:latin typeface="+mj-ea"/>
                          <a:ea typeface="+mj-ea"/>
                        </a:rPr>
                        <a:t>m&lt;=n</a:t>
                      </a:r>
                      <a:r>
                        <a:rPr lang="zh-CN" altLang="en-US" sz="1800" dirty="0">
                          <a:latin typeface="+mj-ea"/>
                          <a:ea typeface="+mj-ea"/>
                        </a:rPr>
                        <a:t>）</a:t>
                      </a:r>
                    </a:p>
                  </a:txBody>
                  <a:tcPr marL="68580" marR="68580" marT="34290" marB="34290" anchor="ctr"/>
                </a:tc>
                <a:extLst>
                  <a:ext uri="{0D108BD9-81ED-4DB2-BD59-A6C34878D82A}">
                    <a16:rowId xmlns:a16="http://schemas.microsoft.com/office/drawing/2014/main" val="10005"/>
                  </a:ext>
                </a:extLst>
              </a:tr>
            </a:tbl>
          </a:graphicData>
        </a:graphic>
      </p:graphicFrame>
      <p:pic>
        <p:nvPicPr>
          <p:cNvPr id="6" name="图片 5"/>
          <p:cNvPicPr>
            <a:picLocks noChangeAspect="1"/>
          </p:cNvPicPr>
          <p:nvPr/>
        </p:nvPicPr>
        <p:blipFill>
          <a:blip r:embed="rId2"/>
          <a:stretch>
            <a:fillRect/>
          </a:stretch>
        </p:blipFill>
        <p:spPr>
          <a:xfrm>
            <a:off x="1803942" y="2963974"/>
            <a:ext cx="5514320" cy="1232320"/>
          </a:xfrm>
          <a:prstGeom prst="rect">
            <a:avLst/>
          </a:prstGeom>
        </p:spPr>
      </p:pic>
    </p:spTree>
    <p:extLst>
      <p:ext uri="{BB962C8B-B14F-4D97-AF65-F5344CB8AC3E}">
        <p14:creationId xmlns:p14="http://schemas.microsoft.com/office/powerpoint/2010/main" val="16612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关联关系的角色和关联类</a:t>
            </a:r>
          </a:p>
        </p:txBody>
      </p:sp>
      <p:sp>
        <p:nvSpPr>
          <p:cNvPr id="5" name="日期占位符 4"/>
          <p:cNvSpPr>
            <a:spLocks noGrp="1"/>
          </p:cNvSpPr>
          <p:nvPr>
            <p:ph type="dt" sz="half" idx="10"/>
          </p:nvPr>
        </p:nvSpPr>
        <p:spPr/>
        <p:txBody>
          <a:bodyPr/>
          <a:lstStyle/>
          <a:p>
            <a:fld id="{8849882A-42B7-47F3-B3DF-3DB374FF599D}" type="datetime1">
              <a:rPr lang="zh-CN" altLang="en-US" smtClean="0"/>
              <a:t>2022/4/20</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pic>
        <p:nvPicPr>
          <p:cNvPr id="15360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6924" y="2535862"/>
            <a:ext cx="3671888" cy="2107406"/>
          </a:xfrm>
          <a:prstGeom prst="rect">
            <a:avLst/>
          </a:prstGeom>
          <a:noFill/>
          <a:ln w="9525" algn="ctr">
            <a:noFill/>
            <a:miter lim="800000"/>
            <a:headEnd/>
            <a:tailEnd/>
          </a:ln>
          <a:effectLst/>
        </p:spPr>
      </p:pic>
      <p:grpSp>
        <p:nvGrpSpPr>
          <p:cNvPr id="2" name="组合 1"/>
          <p:cNvGrpSpPr/>
          <p:nvPr/>
        </p:nvGrpSpPr>
        <p:grpSpPr>
          <a:xfrm>
            <a:off x="4421216" y="1038781"/>
            <a:ext cx="2176354" cy="1653563"/>
            <a:chOff x="3636169" y="1368714"/>
            <a:chExt cx="2901805" cy="2204749"/>
          </a:xfrm>
        </p:grpSpPr>
        <p:sp>
          <p:nvSpPr>
            <p:cNvPr id="153604" name="AutoShape 4"/>
            <p:cNvSpPr>
              <a:spLocks noChangeArrowheads="1"/>
            </p:cNvSpPr>
            <p:nvPr/>
          </p:nvSpPr>
          <p:spPr bwMode="auto">
            <a:xfrm flipV="1">
              <a:off x="3636169" y="1368714"/>
              <a:ext cx="2901805" cy="907759"/>
            </a:xfrm>
            <a:prstGeom prst="foldedCorner">
              <a:avLst>
                <a:gd name="adj" fmla="val 12500"/>
              </a:avLst>
            </a:prstGeom>
            <a:solidFill>
              <a:schemeClr val="bg1"/>
            </a:solidFill>
            <a:ln w="22225">
              <a:solidFill>
                <a:srgbClr val="FF00FF"/>
              </a:solidFill>
              <a:round/>
              <a:headEnd/>
              <a:tailEnd/>
            </a:ln>
            <a:effectLst>
              <a:outerShdw dist="107763" dir="2700000" algn="ctr" rotWithShape="0">
                <a:schemeClr val="bg2">
                  <a:alpha val="50000"/>
                </a:schemeClr>
              </a:outerShdw>
            </a:effectLst>
          </p:spPr>
          <p:txBody>
            <a:bodyPr rot="10800000" anchor="t"/>
            <a:lstStyle/>
            <a:p>
              <a:r>
                <a:rPr lang="zh-CN" altLang="en-US" sz="1600" b="1" dirty="0">
                  <a:solidFill>
                    <a:prstClr val="black"/>
                  </a:solidFill>
                  <a:ea typeface="华文细黑" pitchFamily="2" charset="-122"/>
                </a:rPr>
                <a:t>角色：关联两头的类以某种角色参与关联。</a:t>
              </a:r>
            </a:p>
          </p:txBody>
        </p:sp>
        <p:sp>
          <p:nvSpPr>
            <p:cNvPr id="153605" name="Line 5"/>
            <p:cNvSpPr>
              <a:spLocks noChangeShapeType="1"/>
            </p:cNvSpPr>
            <p:nvPr/>
          </p:nvSpPr>
          <p:spPr bwMode="auto">
            <a:xfrm flipH="1">
              <a:off x="3995738" y="2276475"/>
              <a:ext cx="863600" cy="1296988"/>
            </a:xfrm>
            <a:prstGeom prst="line">
              <a:avLst/>
            </a:prstGeom>
            <a:noFill/>
            <a:ln w="9525">
              <a:solidFill>
                <a:schemeClr val="tx1"/>
              </a:solidFill>
              <a:round/>
              <a:headEnd/>
              <a:tailEnd/>
            </a:ln>
            <a:effectLst/>
          </p:spPr>
          <p:txBody>
            <a:bodyPr/>
            <a:lstStyle/>
            <a:p>
              <a:endParaRPr lang="zh-CN" altLang="en-US" sz="1600">
                <a:solidFill>
                  <a:prstClr val="black"/>
                </a:solidFill>
              </a:endParaRPr>
            </a:p>
          </p:txBody>
        </p:sp>
        <p:sp>
          <p:nvSpPr>
            <p:cNvPr id="153606" name="Line 6"/>
            <p:cNvSpPr>
              <a:spLocks noChangeShapeType="1"/>
            </p:cNvSpPr>
            <p:nvPr/>
          </p:nvSpPr>
          <p:spPr bwMode="auto">
            <a:xfrm>
              <a:off x="4932363" y="2205038"/>
              <a:ext cx="647700" cy="1368425"/>
            </a:xfrm>
            <a:prstGeom prst="line">
              <a:avLst/>
            </a:prstGeom>
            <a:noFill/>
            <a:ln w="9525">
              <a:solidFill>
                <a:schemeClr val="tx1"/>
              </a:solidFill>
              <a:round/>
              <a:headEnd/>
              <a:tailEnd/>
            </a:ln>
            <a:effectLst/>
          </p:spPr>
          <p:txBody>
            <a:bodyPr/>
            <a:lstStyle/>
            <a:p>
              <a:endParaRPr lang="zh-CN" altLang="en-US" sz="1600">
                <a:solidFill>
                  <a:prstClr val="black"/>
                </a:solidFill>
              </a:endParaRPr>
            </a:p>
          </p:txBody>
        </p:sp>
      </p:grpSp>
      <p:grpSp>
        <p:nvGrpSpPr>
          <p:cNvPr id="3" name="组合 2"/>
          <p:cNvGrpSpPr/>
          <p:nvPr/>
        </p:nvGrpSpPr>
        <p:grpSpPr>
          <a:xfrm>
            <a:off x="1094321" y="3070874"/>
            <a:ext cx="3498346" cy="1215374"/>
            <a:chOff x="201178" y="3719168"/>
            <a:chExt cx="3848250" cy="1620499"/>
          </a:xfrm>
        </p:grpSpPr>
        <p:sp>
          <p:nvSpPr>
            <p:cNvPr id="153607" name="AutoShape 7"/>
            <p:cNvSpPr>
              <a:spLocks noChangeArrowheads="1"/>
            </p:cNvSpPr>
            <p:nvPr/>
          </p:nvSpPr>
          <p:spPr bwMode="auto">
            <a:xfrm flipV="1">
              <a:off x="201178" y="3719168"/>
              <a:ext cx="2592388" cy="1620499"/>
            </a:xfrm>
            <a:prstGeom prst="foldedCorner">
              <a:avLst>
                <a:gd name="adj" fmla="val 12500"/>
              </a:avLst>
            </a:prstGeom>
            <a:solidFill>
              <a:schemeClr val="bg1"/>
            </a:solidFill>
            <a:ln w="22225">
              <a:solidFill>
                <a:srgbClr val="FF00FF"/>
              </a:solidFill>
              <a:round/>
              <a:headEnd/>
              <a:tailEnd/>
            </a:ln>
            <a:effectLst>
              <a:outerShdw dist="107763" dir="2700000" algn="ctr" rotWithShape="0">
                <a:schemeClr val="bg2">
                  <a:alpha val="50000"/>
                </a:schemeClr>
              </a:outerShdw>
            </a:effectLst>
          </p:spPr>
          <p:txBody>
            <a:bodyPr rot="10800000"/>
            <a:lstStyle/>
            <a:p>
              <a:r>
                <a:rPr lang="zh-CN" altLang="en-US" sz="1600" b="1" dirty="0">
                  <a:solidFill>
                    <a:prstClr val="black"/>
                  </a:solidFill>
                  <a:ea typeface="华文细黑" pitchFamily="2" charset="-122"/>
                </a:rPr>
                <a:t>关联类：一个关联可能要记录一些信息，可以引入一个关联类来记录。用虚线连接至关联线上。</a:t>
              </a:r>
            </a:p>
          </p:txBody>
        </p:sp>
        <p:sp>
          <p:nvSpPr>
            <p:cNvPr id="153608" name="Line 8"/>
            <p:cNvSpPr>
              <a:spLocks noChangeShapeType="1"/>
            </p:cNvSpPr>
            <p:nvPr/>
          </p:nvSpPr>
          <p:spPr bwMode="auto">
            <a:xfrm flipV="1">
              <a:off x="2793566" y="4492903"/>
              <a:ext cx="1255862" cy="95652"/>
            </a:xfrm>
            <a:prstGeom prst="line">
              <a:avLst/>
            </a:prstGeom>
            <a:noFill/>
            <a:ln w="9525">
              <a:solidFill>
                <a:schemeClr val="tx1"/>
              </a:solidFill>
              <a:round/>
              <a:headEnd/>
              <a:tailEnd/>
            </a:ln>
            <a:effectLst/>
          </p:spPr>
          <p:txBody>
            <a:bodyPr/>
            <a:lstStyle/>
            <a:p>
              <a:endParaRPr lang="zh-CN" altLang="en-US" sz="1600">
                <a:solidFill>
                  <a:prstClr val="black"/>
                </a:solidFill>
              </a:endParaRPr>
            </a:p>
          </p:txBody>
        </p:sp>
      </p:grpSp>
    </p:spTree>
    <p:extLst>
      <p:ext uri="{BB962C8B-B14F-4D97-AF65-F5344CB8AC3E}">
        <p14:creationId xmlns:p14="http://schemas.microsoft.com/office/powerpoint/2010/main" val="143309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randombar(horizontal)">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两种特殊的关联关系</a:t>
            </a:r>
          </a:p>
        </p:txBody>
      </p:sp>
      <p:sp>
        <p:nvSpPr>
          <p:cNvPr id="3" name="文本占位符 2"/>
          <p:cNvSpPr>
            <a:spLocks noGrp="1"/>
          </p:cNvSpPr>
          <p:nvPr>
            <p:ph idx="1"/>
          </p:nvPr>
        </p:nvSpPr>
        <p:spPr/>
        <p:txBody>
          <a:bodyPr>
            <a:normAutofit/>
          </a:bodyPr>
          <a:lstStyle/>
          <a:p>
            <a:pPr marL="342900" indent="-342900">
              <a:lnSpc>
                <a:spcPct val="130000"/>
              </a:lnSpc>
              <a:buFont typeface="+mj-lt"/>
              <a:buAutoNum type="arabicPeriod"/>
            </a:pPr>
            <a:r>
              <a:rPr lang="zh-CN" altLang="en-US" sz="2400" dirty="0"/>
              <a:t>聚合关系：</a:t>
            </a:r>
            <a:endParaRPr lang="en-US" altLang="zh-CN" sz="2400" dirty="0"/>
          </a:p>
          <a:p>
            <a:pPr marL="0" indent="0">
              <a:lnSpc>
                <a:spcPct val="130000"/>
              </a:lnSpc>
              <a:buNone/>
            </a:pPr>
            <a:r>
              <a:rPr lang="zh-CN" altLang="en-US" sz="2000" dirty="0"/>
              <a:t>用来描述整体和部分的关系，有着聚合关系的两个类，一个是整体，一个是部分。在聚集中，部分类可以独立存在。</a:t>
            </a:r>
          </a:p>
          <a:p>
            <a:pPr marL="385763" indent="-385763">
              <a:lnSpc>
                <a:spcPct val="130000"/>
              </a:lnSpc>
              <a:spcBef>
                <a:spcPts val="1800"/>
              </a:spcBef>
              <a:buFont typeface="+mj-lt"/>
              <a:buAutoNum type="arabicPeriod" startAt="2"/>
            </a:pPr>
            <a:r>
              <a:rPr lang="zh-CN" altLang="en-US" sz="2400" dirty="0"/>
              <a:t>合成（组合）关系：</a:t>
            </a:r>
            <a:endParaRPr lang="en-US" altLang="zh-CN" sz="2400" dirty="0"/>
          </a:p>
          <a:p>
            <a:pPr marL="0" indent="0">
              <a:lnSpc>
                <a:spcPct val="130000"/>
              </a:lnSpc>
              <a:buNone/>
            </a:pPr>
            <a:r>
              <a:rPr lang="zh-CN" altLang="en-US" sz="2000" dirty="0"/>
              <a:t>也是用来描述整体和部分的关系。在合成关系中，部分类不能脱离整体类而存在。一旦整体对象不存在，部分对象也将不存在（同生共死）。</a:t>
            </a:r>
            <a:endParaRPr lang="en-US" altLang="zh-CN" sz="2000" dirty="0"/>
          </a:p>
        </p:txBody>
      </p:sp>
      <p:sp>
        <p:nvSpPr>
          <p:cNvPr id="2" name="日期占位符 1"/>
          <p:cNvSpPr>
            <a:spLocks noGrp="1"/>
          </p:cNvSpPr>
          <p:nvPr>
            <p:ph type="dt" sz="half" idx="10"/>
          </p:nvPr>
        </p:nvSpPr>
        <p:spPr/>
        <p:txBody>
          <a:bodyPr/>
          <a:lstStyle/>
          <a:p>
            <a:fld id="{72338F13-BEBC-447C-B61A-31C88F4F96CA}"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4651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a:t>
            </a:r>
            <a:r>
              <a:rPr lang="zh-CN" altLang="en-US" dirty="0"/>
              <a:t>）</a:t>
            </a:r>
            <a:r>
              <a:rPr lang="en-US" altLang="zh-CN" dirty="0"/>
              <a:t> </a:t>
            </a:r>
            <a:r>
              <a:rPr lang="zh-CN" altLang="en-US" dirty="0"/>
              <a:t>聚合关系</a:t>
            </a:r>
          </a:p>
        </p:txBody>
      </p:sp>
      <p:sp>
        <p:nvSpPr>
          <p:cNvPr id="3" name="文本占位符 2"/>
          <p:cNvSpPr>
            <a:spLocks noGrp="1"/>
          </p:cNvSpPr>
          <p:nvPr>
            <p:ph idx="1"/>
          </p:nvPr>
        </p:nvSpPr>
        <p:spPr/>
        <p:txBody>
          <a:bodyPr>
            <a:normAutofit/>
          </a:bodyPr>
          <a:lstStyle/>
          <a:p>
            <a:pPr>
              <a:lnSpc>
                <a:spcPct val="100000"/>
              </a:lnSpc>
              <a:spcBef>
                <a:spcPts val="600"/>
              </a:spcBef>
            </a:pPr>
            <a:r>
              <a:rPr lang="zh-CN" altLang="en-US" sz="2000" dirty="0"/>
              <a:t>比如电脑和它的显示器、键盘、主板以及内存就是聚集关系，因为主板是电脑的组成部分。</a:t>
            </a:r>
          </a:p>
          <a:p>
            <a:pPr>
              <a:lnSpc>
                <a:spcPct val="100000"/>
              </a:lnSpc>
              <a:spcBef>
                <a:spcPts val="600"/>
              </a:spcBef>
            </a:pPr>
            <a:r>
              <a:rPr lang="zh-CN" altLang="en-US" sz="2000" dirty="0"/>
              <a:t>聚合关系的</a:t>
            </a:r>
            <a:r>
              <a:rPr lang="en-US" altLang="zh-CN" sz="2000" dirty="0"/>
              <a:t>UML</a:t>
            </a:r>
            <a:r>
              <a:rPr lang="zh-CN" altLang="en-US" sz="2000" dirty="0"/>
              <a:t>图示：</a:t>
            </a:r>
          </a:p>
        </p:txBody>
      </p:sp>
      <p:sp>
        <p:nvSpPr>
          <p:cNvPr id="5" name="日期占位符 4"/>
          <p:cNvSpPr>
            <a:spLocks noGrp="1"/>
          </p:cNvSpPr>
          <p:nvPr>
            <p:ph type="dt" sz="half" idx="10"/>
          </p:nvPr>
        </p:nvSpPr>
        <p:spPr/>
        <p:txBody>
          <a:bodyPr/>
          <a:lstStyle/>
          <a:p>
            <a:fld id="{D671B99D-4819-4073-BC20-D4E768D0F617}"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pic>
        <p:nvPicPr>
          <p:cNvPr id="155652" name="Picture 4" descr="7032798b-36ca-4b89-a462-97ba056cbe4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32616" y="1641581"/>
            <a:ext cx="3263808" cy="2015192"/>
          </a:xfrm>
          <a:prstGeom prst="rect">
            <a:avLst/>
          </a:prstGeom>
          <a:noFill/>
          <a:ln w="9525">
            <a:noFill/>
            <a:miter lim="800000"/>
            <a:headEnd/>
            <a:tailEnd/>
          </a:ln>
        </p:spPr>
      </p:pic>
      <p:sp>
        <p:nvSpPr>
          <p:cNvPr id="155653" name="AutoShape 5"/>
          <p:cNvSpPr>
            <a:spLocks noChangeArrowheads="1"/>
          </p:cNvSpPr>
          <p:nvPr/>
        </p:nvSpPr>
        <p:spPr bwMode="auto">
          <a:xfrm>
            <a:off x="1964870" y="2123941"/>
            <a:ext cx="2528888" cy="1050472"/>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zh-CN" altLang="en-US" sz="2000" dirty="0">
                <a:solidFill>
                  <a:prstClr val="black"/>
                </a:solidFill>
                <a:latin typeface="+mj-ea"/>
                <a:ea typeface="+mj-ea"/>
              </a:rPr>
              <a:t>聚集关系的表示：</a:t>
            </a:r>
          </a:p>
          <a:p>
            <a:r>
              <a:rPr lang="zh-CN" altLang="en-US" sz="2000" dirty="0">
                <a:solidFill>
                  <a:prstClr val="black"/>
                </a:solidFill>
                <a:latin typeface="+mj-ea"/>
                <a:ea typeface="+mj-ea"/>
              </a:rPr>
              <a:t>空心菱形</a:t>
            </a:r>
            <a:r>
              <a:rPr lang="en-US" altLang="zh-CN" sz="2000" dirty="0">
                <a:solidFill>
                  <a:prstClr val="black"/>
                </a:solidFill>
                <a:latin typeface="+mj-ea"/>
                <a:ea typeface="+mj-ea"/>
              </a:rPr>
              <a:t>+</a:t>
            </a:r>
            <a:r>
              <a:rPr lang="zh-CN" altLang="en-US" sz="2000" dirty="0">
                <a:solidFill>
                  <a:prstClr val="black"/>
                </a:solidFill>
                <a:latin typeface="+mj-ea"/>
                <a:ea typeface="+mj-ea"/>
              </a:rPr>
              <a:t>实线</a:t>
            </a:r>
            <a:r>
              <a:rPr lang="en-US" altLang="zh-CN" sz="2000" dirty="0">
                <a:solidFill>
                  <a:prstClr val="black"/>
                </a:solidFill>
                <a:latin typeface="+mj-ea"/>
                <a:ea typeface="+mj-ea"/>
              </a:rPr>
              <a:t>+</a:t>
            </a:r>
            <a:r>
              <a:rPr lang="zh-CN" altLang="en-US" sz="2000" dirty="0">
                <a:solidFill>
                  <a:prstClr val="black"/>
                </a:solidFill>
                <a:latin typeface="+mj-ea"/>
                <a:ea typeface="+mj-ea"/>
              </a:rPr>
              <a:t>箭头</a:t>
            </a:r>
          </a:p>
          <a:p>
            <a:r>
              <a:rPr lang="zh-CN" altLang="en-US" sz="2000" dirty="0">
                <a:solidFill>
                  <a:prstClr val="black"/>
                </a:solidFill>
                <a:latin typeface="+mj-ea"/>
                <a:ea typeface="+mj-ea"/>
              </a:rPr>
              <a:t>箭头指向部分。</a:t>
            </a:r>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002195" y="3334429"/>
            <a:ext cx="5573631" cy="1330480"/>
          </a:xfrm>
          <a:prstGeom prst="rect">
            <a:avLst/>
          </a:prstGeom>
        </p:spPr>
      </p:pic>
    </p:spTree>
    <p:extLst>
      <p:ext uri="{BB962C8B-B14F-4D97-AF65-F5344CB8AC3E}">
        <p14:creationId xmlns:p14="http://schemas.microsoft.com/office/powerpoint/2010/main" val="128977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55653"/>
                                        </p:tgtEl>
                                        <p:attrNameLst>
                                          <p:attrName>style.visibility</p:attrName>
                                        </p:attrNameLst>
                                      </p:cBhvr>
                                      <p:to>
                                        <p:strVal val="visible"/>
                                      </p:to>
                                    </p:set>
                                    <p:animEffect transition="in" filter="randombar(horizontal)">
                                      <p:cBhvr>
                                        <p:cTn id="15" dur="500"/>
                                        <p:tgtEl>
                                          <p:spTgt spid="15565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55652"/>
                                        </p:tgtEl>
                                        <p:attrNameLst>
                                          <p:attrName>style.visibility</p:attrName>
                                        </p:attrNameLst>
                                      </p:cBhvr>
                                      <p:to>
                                        <p:strVal val="visible"/>
                                      </p:to>
                                    </p:set>
                                    <p:animEffect transition="in" filter="randombar(horizontal)">
                                      <p:cBhvr>
                                        <p:cTn id="20" dur="500"/>
                                        <p:tgtEl>
                                          <p:spTgt spid="15565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56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面向对象建模</a:t>
            </a:r>
          </a:p>
        </p:txBody>
      </p:sp>
      <p:sp>
        <p:nvSpPr>
          <p:cNvPr id="3" name="内容占位符 2"/>
          <p:cNvSpPr>
            <a:spLocks noGrp="1"/>
          </p:cNvSpPr>
          <p:nvPr>
            <p:ph idx="1"/>
          </p:nvPr>
        </p:nvSpPr>
        <p:spPr>
          <a:xfrm>
            <a:off x="900299" y="998261"/>
            <a:ext cx="8056413" cy="3685419"/>
          </a:xfrm>
        </p:spPr>
        <p:txBody>
          <a:bodyPr>
            <a:normAutofit/>
          </a:bodyPr>
          <a:lstStyle/>
          <a:p>
            <a:pPr marL="342900" indent="-342900"/>
            <a:r>
              <a:rPr lang="zh-CN" altLang="zh-CN" sz="2400" dirty="0"/>
              <a:t>用面向对象方法开发软件，通常需要建立</a:t>
            </a:r>
            <a:r>
              <a:rPr lang="en-US" altLang="zh-CN" sz="2400" dirty="0"/>
              <a:t>3</a:t>
            </a:r>
            <a:r>
              <a:rPr lang="zh-CN" altLang="zh-CN" sz="2400" dirty="0"/>
              <a:t>种模型</a:t>
            </a:r>
            <a:r>
              <a:rPr lang="zh-CN" altLang="en-US" sz="2400" dirty="0"/>
              <a:t>：</a:t>
            </a:r>
            <a:endParaRPr lang="en-US" altLang="zh-CN" sz="2400" dirty="0"/>
          </a:p>
          <a:p>
            <a:pPr lvl="1"/>
            <a:r>
              <a:rPr lang="zh-CN" altLang="zh-CN" dirty="0"/>
              <a:t>描述系统功能的</a:t>
            </a:r>
            <a:r>
              <a:rPr lang="zh-CN" altLang="zh-CN" b="1" dirty="0">
                <a:solidFill>
                  <a:srgbClr val="FF0000"/>
                </a:solidFill>
              </a:rPr>
              <a:t>功能模型</a:t>
            </a:r>
            <a:endParaRPr lang="en-US" altLang="zh-CN" dirty="0">
              <a:solidFill>
                <a:srgbClr val="FF0000"/>
              </a:solidFill>
            </a:endParaRPr>
          </a:p>
          <a:p>
            <a:pPr lvl="1"/>
            <a:r>
              <a:rPr lang="zh-CN" altLang="zh-CN" dirty="0"/>
              <a:t>描述系统数据结构的</a:t>
            </a:r>
            <a:r>
              <a:rPr lang="zh-CN" altLang="zh-CN" b="1" dirty="0">
                <a:solidFill>
                  <a:srgbClr val="FF0000"/>
                </a:solidFill>
              </a:rPr>
              <a:t>对象模型</a:t>
            </a:r>
            <a:endParaRPr lang="en-US" altLang="zh-CN" dirty="0">
              <a:solidFill>
                <a:srgbClr val="FF0000"/>
              </a:solidFill>
            </a:endParaRPr>
          </a:p>
          <a:p>
            <a:pPr lvl="1"/>
            <a:r>
              <a:rPr lang="zh-CN" altLang="zh-CN" dirty="0"/>
              <a:t>描述系统控制结构的</a:t>
            </a:r>
            <a:r>
              <a:rPr lang="zh-CN" altLang="zh-CN" b="1" dirty="0">
                <a:solidFill>
                  <a:srgbClr val="FF0000"/>
                </a:solidFill>
              </a:rPr>
              <a:t>动态模型</a:t>
            </a:r>
            <a:endParaRPr lang="en-US" altLang="zh-CN" dirty="0">
              <a:solidFill>
                <a:srgbClr val="FF0000"/>
              </a:solidFill>
            </a:endParaRPr>
          </a:p>
          <a:p>
            <a:pPr marL="342900" indent="-342900"/>
            <a:r>
              <a:rPr lang="zh-CN" altLang="zh-CN" sz="2400" dirty="0">
                <a:latin typeface="+mn-ea"/>
              </a:rPr>
              <a:t>一个典型的软件系统使用数据结构</a:t>
            </a:r>
            <a:r>
              <a:rPr lang="en-US" altLang="zh-CN" sz="2400" dirty="0">
                <a:latin typeface="+mn-ea"/>
              </a:rPr>
              <a:t>(</a:t>
            </a:r>
            <a:r>
              <a:rPr lang="zh-CN" altLang="zh-CN" sz="2400" dirty="0">
                <a:latin typeface="+mn-ea"/>
              </a:rPr>
              <a:t>对象模型</a:t>
            </a:r>
            <a:r>
              <a:rPr lang="en-US" altLang="zh-CN" sz="2400" dirty="0">
                <a:latin typeface="+mn-ea"/>
              </a:rPr>
              <a:t>)</a:t>
            </a:r>
            <a:r>
              <a:rPr lang="zh-CN" altLang="zh-CN" sz="2400" dirty="0">
                <a:latin typeface="+mn-ea"/>
              </a:rPr>
              <a:t>，执行操作</a:t>
            </a:r>
            <a:r>
              <a:rPr lang="en-US" altLang="zh-CN" sz="2400" dirty="0">
                <a:latin typeface="+mn-ea"/>
              </a:rPr>
              <a:t>(</a:t>
            </a:r>
            <a:r>
              <a:rPr lang="zh-CN" altLang="zh-CN" sz="2400" dirty="0">
                <a:latin typeface="+mn-ea"/>
              </a:rPr>
              <a:t>动态模型</a:t>
            </a:r>
            <a:r>
              <a:rPr lang="en-US" altLang="zh-CN" sz="2400" dirty="0">
                <a:latin typeface="+mn-ea"/>
              </a:rPr>
              <a:t>)</a:t>
            </a:r>
            <a:r>
              <a:rPr lang="zh-CN" altLang="zh-CN" sz="2400" dirty="0">
                <a:latin typeface="+mn-ea"/>
              </a:rPr>
              <a:t>，并且完成数据值的变化</a:t>
            </a:r>
            <a:r>
              <a:rPr lang="en-US" altLang="zh-CN" sz="2400" dirty="0">
                <a:latin typeface="+mn-ea"/>
              </a:rPr>
              <a:t>(</a:t>
            </a:r>
            <a:r>
              <a:rPr lang="zh-CN" altLang="zh-CN" sz="2400" dirty="0">
                <a:latin typeface="+mn-ea"/>
              </a:rPr>
              <a:t>功能模型</a:t>
            </a:r>
            <a:r>
              <a:rPr lang="en-US" altLang="zh-CN" sz="2400" dirty="0">
                <a:latin typeface="+mn-ea"/>
              </a:rPr>
              <a:t>)</a:t>
            </a:r>
            <a:r>
              <a:rPr lang="zh-CN" altLang="zh-CN" sz="2400" dirty="0">
                <a:latin typeface="+mn-ea"/>
              </a:rPr>
              <a:t>。</a:t>
            </a:r>
            <a:endParaRPr lang="en-US" altLang="zh-CN" sz="2400" dirty="0">
              <a:latin typeface="+mn-ea"/>
            </a:endParaRPr>
          </a:p>
          <a:p>
            <a:pPr marL="342900" indent="-342900"/>
            <a:endParaRPr lang="zh-CN" altLang="en-US" sz="2400" dirty="0"/>
          </a:p>
        </p:txBody>
      </p:sp>
      <p:sp>
        <p:nvSpPr>
          <p:cNvPr id="4" name="日期占位符 3"/>
          <p:cNvSpPr>
            <a:spLocks noGrp="1"/>
          </p:cNvSpPr>
          <p:nvPr>
            <p:ph type="dt" sz="half" idx="10"/>
          </p:nvPr>
        </p:nvSpPr>
        <p:spPr/>
        <p:txBody>
          <a:bodyPr/>
          <a:lstStyle/>
          <a:p>
            <a:fld id="{EB7957BD-2D48-44C5-87CD-63892DDA8DB7}"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a:t>
            </a:fld>
            <a:endParaRPr lang="zh-CN" altLang="en-US"/>
          </a:p>
        </p:txBody>
      </p:sp>
    </p:spTree>
    <p:extLst>
      <p:ext uri="{BB962C8B-B14F-4D97-AF65-F5344CB8AC3E}">
        <p14:creationId xmlns:p14="http://schemas.microsoft.com/office/powerpoint/2010/main" val="4142230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2</a:t>
            </a:r>
            <a:r>
              <a:rPr lang="zh-CN" altLang="en-US" dirty="0"/>
              <a:t>）</a:t>
            </a:r>
            <a:r>
              <a:rPr lang="en-US" altLang="zh-CN" dirty="0"/>
              <a:t> </a:t>
            </a:r>
            <a:r>
              <a:rPr lang="zh-CN" altLang="en-US" dirty="0"/>
              <a:t>合成（组合）关系</a:t>
            </a:r>
          </a:p>
        </p:txBody>
      </p:sp>
      <p:sp>
        <p:nvSpPr>
          <p:cNvPr id="8" name="文本占位符 7"/>
          <p:cNvSpPr>
            <a:spLocks noGrp="1"/>
          </p:cNvSpPr>
          <p:nvPr>
            <p:ph idx="1"/>
          </p:nvPr>
        </p:nvSpPr>
        <p:spPr/>
        <p:txBody>
          <a:bodyPr>
            <a:normAutofit/>
          </a:bodyPr>
          <a:lstStyle/>
          <a:p>
            <a:r>
              <a:rPr lang="zh-CN" altLang="en-US" sz="2000" dirty="0"/>
              <a:t>合成：例滑翔机与机身、机尾、左右机翼。</a:t>
            </a:r>
          </a:p>
        </p:txBody>
      </p:sp>
      <p:sp>
        <p:nvSpPr>
          <p:cNvPr id="10" name="日期占位符 9"/>
          <p:cNvSpPr>
            <a:spLocks noGrp="1"/>
          </p:cNvSpPr>
          <p:nvPr>
            <p:ph type="dt" sz="half" idx="10"/>
          </p:nvPr>
        </p:nvSpPr>
        <p:spPr/>
        <p:txBody>
          <a:bodyPr/>
          <a:lstStyle/>
          <a:p>
            <a:fld id="{E7745817-910A-456D-8004-D4797DC0990B}" type="datetime1">
              <a:rPr lang="zh-CN" altLang="en-US" smtClean="0"/>
              <a:t>2022/4/20</a:t>
            </a:fld>
            <a:endParaRPr lang="zh-CN" altLang="en-US"/>
          </a:p>
        </p:txBody>
      </p:sp>
      <p:sp>
        <p:nvSpPr>
          <p:cNvPr id="11" name="页脚占位符 10"/>
          <p:cNvSpPr>
            <a:spLocks noGrp="1"/>
          </p:cNvSpPr>
          <p:nvPr>
            <p:ph type="ftr" sz="quarter" idx="11"/>
          </p:nvPr>
        </p:nvSpPr>
        <p:spPr/>
        <p:txBody>
          <a:bodyPr/>
          <a:lstStyle/>
          <a:p>
            <a:r>
              <a:rPr lang="zh-CN" altLang="en-US"/>
              <a:t>软件工程</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grpSp>
        <p:nvGrpSpPr>
          <p:cNvPr id="2" name="Group 4"/>
          <p:cNvGrpSpPr>
            <a:grpSpLocks/>
          </p:cNvGrpSpPr>
          <p:nvPr/>
        </p:nvGrpSpPr>
        <p:grpSpPr bwMode="auto">
          <a:xfrm>
            <a:off x="3792949" y="1483673"/>
            <a:ext cx="4837541" cy="1869536"/>
            <a:chOff x="338" y="1343"/>
            <a:chExt cx="5682" cy="2424"/>
          </a:xfrm>
        </p:grpSpPr>
        <p:grpSp>
          <p:nvGrpSpPr>
            <p:cNvPr id="3" name="Group 5"/>
            <p:cNvGrpSpPr>
              <a:grpSpLocks/>
            </p:cNvGrpSpPr>
            <p:nvPr/>
          </p:nvGrpSpPr>
          <p:grpSpPr bwMode="auto">
            <a:xfrm>
              <a:off x="1966" y="1343"/>
              <a:ext cx="1563" cy="647"/>
              <a:chOff x="400" y="1822"/>
              <a:chExt cx="1563" cy="647"/>
            </a:xfrm>
          </p:grpSpPr>
          <p:sp>
            <p:nvSpPr>
              <p:cNvPr id="156678" name="Text Box 6"/>
              <p:cNvSpPr txBox="1">
                <a:spLocks noChangeArrowheads="1"/>
              </p:cNvSpPr>
              <p:nvPr/>
            </p:nvSpPr>
            <p:spPr bwMode="auto">
              <a:xfrm>
                <a:off x="470" y="1893"/>
                <a:ext cx="1445" cy="389"/>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1350" dirty="0">
                    <a:solidFill>
                      <a:prstClr val="black"/>
                    </a:solidFill>
                    <a:latin typeface="Times New Roman" pitchFamily="18" charset="0"/>
                  </a:rPr>
                  <a:t>滑翔机</a:t>
                </a:r>
              </a:p>
            </p:txBody>
          </p:sp>
          <p:sp>
            <p:nvSpPr>
              <p:cNvPr id="156679" name="Rectangle 7"/>
              <p:cNvSpPr>
                <a:spLocks noChangeArrowheads="1"/>
              </p:cNvSpPr>
              <p:nvPr/>
            </p:nvSpPr>
            <p:spPr bwMode="auto">
              <a:xfrm>
                <a:off x="400" y="1822"/>
                <a:ext cx="1563" cy="647"/>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sz="1350">
                  <a:solidFill>
                    <a:prstClr val="black"/>
                  </a:solidFill>
                </a:endParaRPr>
              </a:p>
            </p:txBody>
          </p:sp>
        </p:grpSp>
        <p:grpSp>
          <p:nvGrpSpPr>
            <p:cNvPr id="4" name="Group 8"/>
            <p:cNvGrpSpPr>
              <a:grpSpLocks/>
            </p:cNvGrpSpPr>
            <p:nvPr/>
          </p:nvGrpSpPr>
          <p:grpSpPr bwMode="auto">
            <a:xfrm>
              <a:off x="4013" y="3120"/>
              <a:ext cx="1563" cy="647"/>
              <a:chOff x="400" y="1822"/>
              <a:chExt cx="1563" cy="647"/>
            </a:xfrm>
          </p:grpSpPr>
          <p:sp>
            <p:nvSpPr>
              <p:cNvPr id="156681" name="Text Box 9"/>
              <p:cNvSpPr txBox="1">
                <a:spLocks noChangeArrowheads="1"/>
              </p:cNvSpPr>
              <p:nvPr/>
            </p:nvSpPr>
            <p:spPr bwMode="auto">
              <a:xfrm>
                <a:off x="470" y="1893"/>
                <a:ext cx="1445" cy="389"/>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1350" dirty="0">
                    <a:solidFill>
                      <a:prstClr val="black"/>
                    </a:solidFill>
                    <a:latin typeface="Times New Roman" pitchFamily="18" charset="0"/>
                  </a:rPr>
                  <a:t>机翼</a:t>
                </a:r>
              </a:p>
            </p:txBody>
          </p:sp>
          <p:sp>
            <p:nvSpPr>
              <p:cNvPr id="156682" name="Rectangle 10"/>
              <p:cNvSpPr>
                <a:spLocks noChangeArrowheads="1"/>
              </p:cNvSpPr>
              <p:nvPr/>
            </p:nvSpPr>
            <p:spPr bwMode="auto">
              <a:xfrm>
                <a:off x="400" y="1822"/>
                <a:ext cx="1563" cy="647"/>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sz="1350">
                  <a:solidFill>
                    <a:prstClr val="black"/>
                  </a:solidFill>
                </a:endParaRPr>
              </a:p>
            </p:txBody>
          </p:sp>
        </p:grpSp>
        <p:grpSp>
          <p:nvGrpSpPr>
            <p:cNvPr id="5" name="Group 11"/>
            <p:cNvGrpSpPr>
              <a:grpSpLocks/>
            </p:cNvGrpSpPr>
            <p:nvPr/>
          </p:nvGrpSpPr>
          <p:grpSpPr bwMode="auto">
            <a:xfrm>
              <a:off x="2158" y="3111"/>
              <a:ext cx="1563" cy="647"/>
              <a:chOff x="400" y="1822"/>
              <a:chExt cx="1563" cy="647"/>
            </a:xfrm>
          </p:grpSpPr>
          <p:sp>
            <p:nvSpPr>
              <p:cNvPr id="156684" name="Text Box 12"/>
              <p:cNvSpPr txBox="1">
                <a:spLocks noChangeArrowheads="1"/>
              </p:cNvSpPr>
              <p:nvPr/>
            </p:nvSpPr>
            <p:spPr bwMode="auto">
              <a:xfrm>
                <a:off x="470" y="1893"/>
                <a:ext cx="1445" cy="389"/>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1350" dirty="0">
                    <a:solidFill>
                      <a:prstClr val="black"/>
                    </a:solidFill>
                    <a:latin typeface="Times New Roman" pitchFamily="18" charset="0"/>
                  </a:rPr>
                  <a:t>机尾</a:t>
                </a:r>
              </a:p>
            </p:txBody>
          </p:sp>
          <p:sp>
            <p:nvSpPr>
              <p:cNvPr id="156685" name="Rectangle 13"/>
              <p:cNvSpPr>
                <a:spLocks noChangeArrowheads="1"/>
              </p:cNvSpPr>
              <p:nvPr/>
            </p:nvSpPr>
            <p:spPr bwMode="auto">
              <a:xfrm>
                <a:off x="400" y="1822"/>
                <a:ext cx="1563" cy="647"/>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sz="1350">
                  <a:solidFill>
                    <a:prstClr val="black"/>
                  </a:solidFill>
                </a:endParaRPr>
              </a:p>
            </p:txBody>
          </p:sp>
        </p:grpSp>
        <p:grpSp>
          <p:nvGrpSpPr>
            <p:cNvPr id="6" name="Group 14"/>
            <p:cNvGrpSpPr>
              <a:grpSpLocks/>
            </p:cNvGrpSpPr>
            <p:nvPr/>
          </p:nvGrpSpPr>
          <p:grpSpPr bwMode="auto">
            <a:xfrm>
              <a:off x="338" y="3113"/>
              <a:ext cx="1563" cy="647"/>
              <a:chOff x="400" y="1822"/>
              <a:chExt cx="1563" cy="647"/>
            </a:xfrm>
          </p:grpSpPr>
          <p:sp>
            <p:nvSpPr>
              <p:cNvPr id="156687" name="Text Box 15"/>
              <p:cNvSpPr txBox="1">
                <a:spLocks noChangeArrowheads="1"/>
              </p:cNvSpPr>
              <p:nvPr/>
            </p:nvSpPr>
            <p:spPr bwMode="auto">
              <a:xfrm>
                <a:off x="470" y="1893"/>
                <a:ext cx="1445" cy="389"/>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1350">
                    <a:solidFill>
                      <a:prstClr val="black"/>
                    </a:solidFill>
                    <a:latin typeface="Times New Roman" pitchFamily="18" charset="0"/>
                  </a:rPr>
                  <a:t>机身</a:t>
                </a:r>
              </a:p>
            </p:txBody>
          </p:sp>
          <p:sp>
            <p:nvSpPr>
              <p:cNvPr id="156688" name="Rectangle 16"/>
              <p:cNvSpPr>
                <a:spLocks noChangeArrowheads="1"/>
              </p:cNvSpPr>
              <p:nvPr/>
            </p:nvSpPr>
            <p:spPr bwMode="auto">
              <a:xfrm>
                <a:off x="400" y="1822"/>
                <a:ext cx="1563" cy="647"/>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sz="1350">
                  <a:solidFill>
                    <a:prstClr val="black"/>
                  </a:solidFill>
                </a:endParaRPr>
              </a:p>
            </p:txBody>
          </p:sp>
        </p:grpSp>
        <p:sp>
          <p:nvSpPr>
            <p:cNvPr id="156689" name="AutoShape 17"/>
            <p:cNvSpPr>
              <a:spLocks noChangeArrowheads="1"/>
            </p:cNvSpPr>
            <p:nvPr/>
          </p:nvSpPr>
          <p:spPr bwMode="auto">
            <a:xfrm rot="1839084">
              <a:off x="1999" y="1964"/>
              <a:ext cx="94" cy="247"/>
            </a:xfrm>
            <a:prstGeom prst="diamond">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sz="1350">
                <a:solidFill>
                  <a:prstClr val="white"/>
                </a:solidFill>
              </a:endParaRPr>
            </a:p>
          </p:txBody>
        </p:sp>
        <p:sp>
          <p:nvSpPr>
            <p:cNvPr id="156690" name="AutoShape 18"/>
            <p:cNvSpPr>
              <a:spLocks noChangeArrowheads="1"/>
            </p:cNvSpPr>
            <p:nvPr/>
          </p:nvSpPr>
          <p:spPr bwMode="auto">
            <a:xfrm>
              <a:off x="2659" y="2013"/>
              <a:ext cx="94" cy="247"/>
            </a:xfrm>
            <a:prstGeom prst="diamond">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sz="1350">
                <a:solidFill>
                  <a:prstClr val="white"/>
                </a:solidFill>
              </a:endParaRPr>
            </a:p>
          </p:txBody>
        </p:sp>
        <p:sp>
          <p:nvSpPr>
            <p:cNvPr id="156691" name="AutoShape 19"/>
            <p:cNvSpPr>
              <a:spLocks noChangeArrowheads="1"/>
            </p:cNvSpPr>
            <p:nvPr/>
          </p:nvSpPr>
          <p:spPr bwMode="auto">
            <a:xfrm rot="-2836883">
              <a:off x="3015" y="1956"/>
              <a:ext cx="94" cy="247"/>
            </a:xfrm>
            <a:prstGeom prst="diamond">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sz="1350">
                <a:solidFill>
                  <a:prstClr val="white"/>
                </a:solidFill>
              </a:endParaRPr>
            </a:p>
          </p:txBody>
        </p:sp>
        <p:sp>
          <p:nvSpPr>
            <p:cNvPr id="156692" name="AutoShape 20"/>
            <p:cNvSpPr>
              <a:spLocks noChangeArrowheads="1"/>
            </p:cNvSpPr>
            <p:nvPr/>
          </p:nvSpPr>
          <p:spPr bwMode="auto">
            <a:xfrm rot="-3372192">
              <a:off x="3416" y="1947"/>
              <a:ext cx="94" cy="247"/>
            </a:xfrm>
            <a:prstGeom prst="diamond">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sz="1350">
                <a:solidFill>
                  <a:prstClr val="white"/>
                </a:solidFill>
              </a:endParaRPr>
            </a:p>
          </p:txBody>
        </p:sp>
        <p:sp>
          <p:nvSpPr>
            <p:cNvPr id="156693" name="Line 21"/>
            <p:cNvSpPr>
              <a:spLocks noChangeShapeType="1"/>
            </p:cNvSpPr>
            <p:nvPr/>
          </p:nvSpPr>
          <p:spPr bwMode="auto">
            <a:xfrm flipH="1">
              <a:off x="1305" y="2187"/>
              <a:ext cx="682" cy="928"/>
            </a:xfrm>
            <a:prstGeom prst="line">
              <a:avLst/>
            </a:prstGeom>
            <a:noFill/>
            <a:ln w="12700" cap="sq">
              <a:solidFill>
                <a:schemeClr val="tx1"/>
              </a:solidFill>
              <a:round/>
              <a:headEnd type="none" w="sm" len="sm"/>
              <a:tailEnd type="none" w="sm" len="sm"/>
            </a:ln>
            <a:effectLst/>
          </p:spPr>
          <p:txBody>
            <a:bodyPr wrap="none"/>
            <a:lstStyle/>
            <a:p>
              <a:endParaRPr lang="zh-CN" altLang="en-US" sz="1350">
                <a:solidFill>
                  <a:prstClr val="black"/>
                </a:solidFill>
              </a:endParaRPr>
            </a:p>
          </p:txBody>
        </p:sp>
        <p:sp>
          <p:nvSpPr>
            <p:cNvPr id="156694" name="Line 22"/>
            <p:cNvSpPr>
              <a:spLocks noChangeShapeType="1"/>
            </p:cNvSpPr>
            <p:nvPr/>
          </p:nvSpPr>
          <p:spPr bwMode="auto">
            <a:xfrm>
              <a:off x="3551" y="2128"/>
              <a:ext cx="1728" cy="987"/>
            </a:xfrm>
            <a:prstGeom prst="line">
              <a:avLst/>
            </a:prstGeom>
            <a:noFill/>
            <a:ln w="12700" cap="sq">
              <a:solidFill>
                <a:schemeClr val="tx1"/>
              </a:solidFill>
              <a:round/>
              <a:headEnd type="none" w="sm" len="sm"/>
              <a:tailEnd type="none" w="sm" len="sm"/>
            </a:ln>
            <a:effectLst/>
          </p:spPr>
          <p:txBody>
            <a:bodyPr wrap="none"/>
            <a:lstStyle/>
            <a:p>
              <a:endParaRPr lang="zh-CN" altLang="en-US" sz="1350">
                <a:solidFill>
                  <a:prstClr val="black"/>
                </a:solidFill>
              </a:endParaRPr>
            </a:p>
          </p:txBody>
        </p:sp>
        <p:sp>
          <p:nvSpPr>
            <p:cNvPr id="156695" name="Line 23"/>
            <p:cNvSpPr>
              <a:spLocks noChangeShapeType="1"/>
            </p:cNvSpPr>
            <p:nvPr/>
          </p:nvSpPr>
          <p:spPr bwMode="auto">
            <a:xfrm>
              <a:off x="3139" y="2140"/>
              <a:ext cx="1270" cy="975"/>
            </a:xfrm>
            <a:prstGeom prst="line">
              <a:avLst/>
            </a:prstGeom>
            <a:noFill/>
            <a:ln w="12700" cap="sq">
              <a:solidFill>
                <a:schemeClr val="tx1"/>
              </a:solidFill>
              <a:round/>
              <a:headEnd type="none" w="sm" len="sm"/>
              <a:tailEnd type="none" w="sm" len="sm"/>
            </a:ln>
            <a:effectLst/>
          </p:spPr>
          <p:txBody>
            <a:bodyPr wrap="none"/>
            <a:lstStyle/>
            <a:p>
              <a:endParaRPr lang="zh-CN" altLang="en-US" sz="1350">
                <a:solidFill>
                  <a:prstClr val="black"/>
                </a:solidFill>
              </a:endParaRPr>
            </a:p>
          </p:txBody>
        </p:sp>
        <p:sp>
          <p:nvSpPr>
            <p:cNvPr id="156696" name="Line 24"/>
            <p:cNvSpPr>
              <a:spLocks noChangeShapeType="1"/>
            </p:cNvSpPr>
            <p:nvPr/>
          </p:nvSpPr>
          <p:spPr bwMode="auto">
            <a:xfrm>
              <a:off x="2704" y="2257"/>
              <a:ext cx="0" cy="858"/>
            </a:xfrm>
            <a:prstGeom prst="line">
              <a:avLst/>
            </a:prstGeom>
            <a:noFill/>
            <a:ln w="12700" cap="sq">
              <a:solidFill>
                <a:schemeClr val="tx1"/>
              </a:solidFill>
              <a:round/>
              <a:headEnd type="none" w="sm" len="sm"/>
              <a:tailEnd type="none" w="sm" len="sm"/>
            </a:ln>
            <a:effectLst/>
          </p:spPr>
          <p:txBody>
            <a:bodyPr wrap="none"/>
            <a:lstStyle/>
            <a:p>
              <a:endParaRPr lang="zh-CN" altLang="en-US" sz="1350">
                <a:solidFill>
                  <a:prstClr val="black"/>
                </a:solidFill>
              </a:endParaRPr>
            </a:p>
          </p:txBody>
        </p:sp>
        <p:sp>
          <p:nvSpPr>
            <p:cNvPr id="156697" name="Text Box 25"/>
            <p:cNvSpPr txBox="1">
              <a:spLocks noChangeArrowheads="1"/>
            </p:cNvSpPr>
            <p:nvPr/>
          </p:nvSpPr>
          <p:spPr bwMode="auto">
            <a:xfrm>
              <a:off x="518" y="2722"/>
              <a:ext cx="1162" cy="419"/>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en-US" altLang="zh-CN" sz="1500" dirty="0">
                  <a:solidFill>
                    <a:prstClr val="black"/>
                  </a:solidFill>
                  <a:latin typeface="Times New Roman" pitchFamily="18" charset="0"/>
                </a:rPr>
                <a:t>fuselage</a:t>
              </a:r>
            </a:p>
          </p:txBody>
        </p:sp>
        <p:sp>
          <p:nvSpPr>
            <p:cNvPr id="156698" name="Text Box 26"/>
            <p:cNvSpPr txBox="1">
              <a:spLocks noChangeArrowheads="1"/>
            </p:cNvSpPr>
            <p:nvPr/>
          </p:nvSpPr>
          <p:spPr bwMode="auto">
            <a:xfrm>
              <a:off x="2184" y="2700"/>
              <a:ext cx="595" cy="419"/>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en-US" altLang="zh-CN" sz="1500" dirty="0">
                  <a:solidFill>
                    <a:prstClr val="black"/>
                  </a:solidFill>
                  <a:latin typeface="Times New Roman" pitchFamily="18" charset="0"/>
                </a:rPr>
                <a:t>tail</a:t>
              </a:r>
            </a:p>
          </p:txBody>
        </p:sp>
        <p:sp>
          <p:nvSpPr>
            <p:cNvPr id="156699" name="Text Box 27"/>
            <p:cNvSpPr txBox="1">
              <a:spLocks noChangeArrowheads="1"/>
            </p:cNvSpPr>
            <p:nvPr/>
          </p:nvSpPr>
          <p:spPr bwMode="auto">
            <a:xfrm>
              <a:off x="3452" y="2733"/>
              <a:ext cx="978" cy="718"/>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en-US" altLang="zh-CN" sz="1500" dirty="0" err="1">
                  <a:solidFill>
                    <a:prstClr val="black"/>
                  </a:solidFill>
                  <a:latin typeface="Times New Roman" pitchFamily="18" charset="0"/>
                </a:rPr>
                <a:t>leftWing</a:t>
              </a:r>
              <a:endParaRPr kumimoji="1" lang="en-US" altLang="zh-CN" sz="1500" dirty="0">
                <a:solidFill>
                  <a:prstClr val="black"/>
                </a:solidFill>
                <a:latin typeface="Times New Roman" pitchFamily="18" charset="0"/>
              </a:endParaRPr>
            </a:p>
          </p:txBody>
        </p:sp>
        <p:sp>
          <p:nvSpPr>
            <p:cNvPr id="156700" name="Text Box 28"/>
            <p:cNvSpPr txBox="1">
              <a:spLocks noChangeArrowheads="1"/>
            </p:cNvSpPr>
            <p:nvPr/>
          </p:nvSpPr>
          <p:spPr bwMode="auto">
            <a:xfrm>
              <a:off x="4884" y="2695"/>
              <a:ext cx="1136" cy="419"/>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en-US" altLang="zh-CN" sz="1500" dirty="0" err="1">
                  <a:solidFill>
                    <a:prstClr val="black"/>
                  </a:solidFill>
                  <a:latin typeface="Times New Roman" pitchFamily="18" charset="0"/>
                </a:rPr>
                <a:t>rightWing</a:t>
              </a:r>
              <a:endParaRPr kumimoji="1" lang="en-US" altLang="zh-CN" sz="1500" dirty="0">
                <a:solidFill>
                  <a:prstClr val="black"/>
                </a:solidFill>
                <a:latin typeface="Times New Roman" pitchFamily="18" charset="0"/>
              </a:endParaRPr>
            </a:p>
          </p:txBody>
        </p:sp>
        <p:sp>
          <p:nvSpPr>
            <p:cNvPr id="156701" name="Text Box 29"/>
            <p:cNvSpPr txBox="1">
              <a:spLocks noChangeArrowheads="1"/>
            </p:cNvSpPr>
            <p:nvPr/>
          </p:nvSpPr>
          <p:spPr bwMode="auto">
            <a:xfrm>
              <a:off x="1550" y="2772"/>
              <a:ext cx="259" cy="389"/>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1350" dirty="0">
                  <a:solidFill>
                    <a:prstClr val="black"/>
                  </a:solidFill>
                  <a:latin typeface="Times New Roman" pitchFamily="18" charset="0"/>
                </a:rPr>
                <a:t>1</a:t>
              </a:r>
            </a:p>
          </p:txBody>
        </p:sp>
        <p:sp>
          <p:nvSpPr>
            <p:cNvPr id="156702" name="Text Box 30"/>
            <p:cNvSpPr txBox="1">
              <a:spLocks noChangeArrowheads="1"/>
            </p:cNvSpPr>
            <p:nvPr/>
          </p:nvSpPr>
          <p:spPr bwMode="auto">
            <a:xfrm>
              <a:off x="2733" y="2719"/>
              <a:ext cx="259" cy="389"/>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1350" dirty="0">
                  <a:solidFill>
                    <a:prstClr val="black"/>
                  </a:solidFill>
                  <a:latin typeface="Times New Roman" pitchFamily="18" charset="0"/>
                </a:rPr>
                <a:t>1</a:t>
              </a:r>
            </a:p>
          </p:txBody>
        </p:sp>
        <p:sp>
          <p:nvSpPr>
            <p:cNvPr id="156703" name="Text Box 31"/>
            <p:cNvSpPr txBox="1">
              <a:spLocks noChangeArrowheads="1"/>
            </p:cNvSpPr>
            <p:nvPr/>
          </p:nvSpPr>
          <p:spPr bwMode="auto">
            <a:xfrm>
              <a:off x="4311" y="2770"/>
              <a:ext cx="259" cy="389"/>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1350">
                  <a:solidFill>
                    <a:prstClr val="black"/>
                  </a:solidFill>
                  <a:latin typeface="Times New Roman" pitchFamily="18" charset="0"/>
                </a:rPr>
                <a:t>1</a:t>
              </a:r>
            </a:p>
          </p:txBody>
        </p:sp>
        <p:sp>
          <p:nvSpPr>
            <p:cNvPr id="156704" name="Text Box 32"/>
            <p:cNvSpPr txBox="1">
              <a:spLocks noChangeArrowheads="1"/>
            </p:cNvSpPr>
            <p:nvPr/>
          </p:nvSpPr>
          <p:spPr bwMode="auto">
            <a:xfrm>
              <a:off x="4665" y="2786"/>
              <a:ext cx="259" cy="389"/>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1350">
                  <a:solidFill>
                    <a:prstClr val="black"/>
                  </a:solidFill>
                  <a:latin typeface="Times New Roman" pitchFamily="18" charset="0"/>
                </a:rPr>
                <a:t>1</a:t>
              </a:r>
            </a:p>
          </p:txBody>
        </p:sp>
      </p:grpSp>
      <p:sp>
        <p:nvSpPr>
          <p:cNvPr id="156705" name="AutoShape 33"/>
          <p:cNvSpPr>
            <a:spLocks noChangeArrowheads="1"/>
          </p:cNvSpPr>
          <p:nvPr/>
        </p:nvSpPr>
        <p:spPr bwMode="auto">
          <a:xfrm>
            <a:off x="925975" y="1592908"/>
            <a:ext cx="2896533" cy="1131016"/>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b"/>
          <a:lstStyle/>
          <a:p>
            <a:r>
              <a:rPr lang="zh-CN" altLang="en-US" sz="2000" dirty="0">
                <a:solidFill>
                  <a:prstClr val="black"/>
                </a:solidFill>
                <a:latin typeface="+mj-ea"/>
                <a:ea typeface="+mj-ea"/>
              </a:rPr>
              <a:t>合成关系的表示：</a:t>
            </a:r>
          </a:p>
          <a:p>
            <a:r>
              <a:rPr lang="zh-CN" altLang="en-US" sz="2000" dirty="0">
                <a:solidFill>
                  <a:prstClr val="black"/>
                </a:solidFill>
                <a:latin typeface="+mj-ea"/>
                <a:ea typeface="+mj-ea"/>
              </a:rPr>
              <a:t>实心菱形</a:t>
            </a:r>
            <a:r>
              <a:rPr lang="en-US" altLang="zh-CN" sz="2000" dirty="0">
                <a:solidFill>
                  <a:prstClr val="black"/>
                </a:solidFill>
                <a:latin typeface="+mj-ea"/>
                <a:ea typeface="+mj-ea"/>
              </a:rPr>
              <a:t>+</a:t>
            </a:r>
            <a:r>
              <a:rPr lang="zh-CN" altLang="en-US" sz="2000" dirty="0">
                <a:solidFill>
                  <a:prstClr val="black"/>
                </a:solidFill>
                <a:latin typeface="+mj-ea"/>
                <a:ea typeface="+mj-ea"/>
              </a:rPr>
              <a:t>实线</a:t>
            </a:r>
            <a:r>
              <a:rPr lang="en-US" altLang="zh-CN" sz="2000" dirty="0">
                <a:solidFill>
                  <a:prstClr val="black"/>
                </a:solidFill>
                <a:latin typeface="+mj-ea"/>
                <a:ea typeface="+mj-ea"/>
              </a:rPr>
              <a:t>+</a:t>
            </a:r>
            <a:r>
              <a:rPr lang="zh-CN" altLang="en-US" sz="2000" dirty="0">
                <a:solidFill>
                  <a:prstClr val="black"/>
                </a:solidFill>
                <a:latin typeface="+mj-ea"/>
                <a:ea typeface="+mj-ea"/>
              </a:rPr>
              <a:t>箭头</a:t>
            </a:r>
          </a:p>
          <a:p>
            <a:r>
              <a:rPr lang="zh-CN" altLang="en-US" sz="2000" dirty="0">
                <a:solidFill>
                  <a:prstClr val="black"/>
                </a:solidFill>
                <a:latin typeface="+mj-ea"/>
                <a:ea typeface="+mj-ea"/>
              </a:rPr>
              <a:t>箭头指向部分。</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928349" y="3409052"/>
            <a:ext cx="4789941" cy="1197485"/>
          </a:xfrm>
          <a:prstGeom prst="rect">
            <a:avLst/>
          </a:prstGeom>
        </p:spPr>
      </p:pic>
    </p:spTree>
    <p:extLst>
      <p:ext uri="{BB962C8B-B14F-4D97-AF65-F5344CB8AC3E}">
        <p14:creationId xmlns:p14="http://schemas.microsoft.com/office/powerpoint/2010/main" val="3794461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6705"/>
                                        </p:tgtEl>
                                        <p:attrNameLst>
                                          <p:attrName>style.visibility</p:attrName>
                                        </p:attrNameLst>
                                      </p:cBhvr>
                                      <p:to>
                                        <p:strVal val="visible"/>
                                      </p:to>
                                    </p:set>
                                    <p:animEffect transition="in" filter="randombar(horizontal)">
                                      <p:cBhvr>
                                        <p:cTn id="11" dur="500"/>
                                        <p:tgtEl>
                                          <p:spTgt spid="156705"/>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5670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关联与聚合、合成的区别</a:t>
            </a:r>
          </a:p>
        </p:txBody>
      </p:sp>
      <p:sp>
        <p:nvSpPr>
          <p:cNvPr id="6" name="日期占位符 5"/>
          <p:cNvSpPr>
            <a:spLocks noGrp="1"/>
          </p:cNvSpPr>
          <p:nvPr>
            <p:ph type="dt" sz="half" idx="10"/>
          </p:nvPr>
        </p:nvSpPr>
        <p:spPr/>
        <p:txBody>
          <a:bodyPr/>
          <a:lstStyle/>
          <a:p>
            <a:fld id="{209ED56F-92EA-4BBD-9900-F9C6F31F3FA9}" type="datetime1">
              <a:rPr lang="zh-CN" altLang="en-US" smtClean="0"/>
              <a:t>2022/4/20</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
        <p:nvSpPr>
          <p:cNvPr id="157706" name="AutoShape 10"/>
          <p:cNvSpPr>
            <a:spLocks/>
          </p:cNvSpPr>
          <p:nvPr/>
        </p:nvSpPr>
        <p:spPr bwMode="auto">
          <a:xfrm>
            <a:off x="4220481" y="966938"/>
            <a:ext cx="1888157" cy="681156"/>
          </a:xfrm>
          <a:prstGeom prst="borderCallout2">
            <a:avLst>
              <a:gd name="adj1" fmla="val 18750"/>
              <a:gd name="adj2" fmla="val -3532"/>
              <a:gd name="adj3" fmla="val 18750"/>
              <a:gd name="adj4" fmla="val -21574"/>
              <a:gd name="adj5" fmla="val 113282"/>
              <a:gd name="adj6" fmla="val -40278"/>
            </a:avLst>
          </a:prstGeom>
          <a:solidFill>
            <a:schemeClr val="bg1"/>
          </a:solidFill>
          <a:ln w="22225" algn="ctr">
            <a:solidFill>
              <a:srgbClr val="FF00FF"/>
            </a:solidFill>
            <a:miter lim="800000"/>
            <a:headEnd/>
            <a:tailEnd/>
          </a:ln>
          <a:effectLst/>
        </p:spPr>
        <p:txBody>
          <a:bodyPr/>
          <a:lstStyle/>
          <a:p>
            <a:r>
              <a:rPr lang="zh-CN" altLang="en-US" sz="1600" b="1" dirty="0">
                <a:solidFill>
                  <a:prstClr val="black"/>
                </a:solidFill>
                <a:latin typeface="+mj-ea"/>
                <a:ea typeface="+mj-ea"/>
              </a:rPr>
              <a:t>一般关联中的两个类处于同一层次</a:t>
            </a:r>
          </a:p>
        </p:txBody>
      </p:sp>
      <p:sp>
        <p:nvSpPr>
          <p:cNvPr id="157707" name="AutoShape 11"/>
          <p:cNvSpPr>
            <a:spLocks/>
          </p:cNvSpPr>
          <p:nvPr/>
        </p:nvSpPr>
        <p:spPr bwMode="auto">
          <a:xfrm>
            <a:off x="768096" y="3792062"/>
            <a:ext cx="2270515" cy="681156"/>
          </a:xfrm>
          <a:prstGeom prst="borderCallout2">
            <a:avLst>
              <a:gd name="adj1" fmla="val 18750"/>
              <a:gd name="adj2" fmla="val 102940"/>
              <a:gd name="adj3" fmla="val 18750"/>
              <a:gd name="adj4" fmla="val 110412"/>
              <a:gd name="adj5" fmla="val -136981"/>
              <a:gd name="adj6" fmla="val 118185"/>
            </a:avLst>
          </a:prstGeom>
          <a:solidFill>
            <a:schemeClr val="bg1"/>
          </a:solidFill>
          <a:ln w="22225" algn="ctr">
            <a:solidFill>
              <a:srgbClr val="FF00FF"/>
            </a:solidFill>
            <a:miter lim="800000"/>
            <a:headEnd/>
            <a:tailEnd/>
          </a:ln>
          <a:effectLst/>
        </p:spPr>
        <p:txBody>
          <a:bodyPr/>
          <a:lstStyle/>
          <a:p>
            <a:r>
              <a:rPr lang="zh-CN" altLang="en-US" sz="1600" b="1" dirty="0">
                <a:solidFill>
                  <a:prstClr val="black"/>
                </a:solidFill>
                <a:latin typeface="+mj-ea"/>
                <a:ea typeface="+mj-ea"/>
              </a:rPr>
              <a:t>特殊关联中的两个类有整体和部分的关系</a:t>
            </a:r>
          </a:p>
        </p:txBody>
      </p:sp>
      <p:sp>
        <p:nvSpPr>
          <p:cNvPr id="157708" name="AutoShape 12"/>
          <p:cNvSpPr>
            <a:spLocks/>
          </p:cNvSpPr>
          <p:nvPr/>
        </p:nvSpPr>
        <p:spPr bwMode="auto">
          <a:xfrm>
            <a:off x="5737034" y="1845797"/>
            <a:ext cx="1696283" cy="681156"/>
          </a:xfrm>
          <a:prstGeom prst="borderCallout2">
            <a:avLst>
              <a:gd name="adj1" fmla="val 18750"/>
              <a:gd name="adj2" fmla="val -3935"/>
              <a:gd name="adj3" fmla="val 18750"/>
              <a:gd name="adj4" fmla="val -21065"/>
              <a:gd name="adj5" fmla="val 110940"/>
              <a:gd name="adj6" fmla="val -38935"/>
            </a:avLst>
          </a:prstGeom>
          <a:solidFill>
            <a:schemeClr val="bg1"/>
          </a:solidFill>
          <a:ln w="22225" algn="ctr">
            <a:solidFill>
              <a:srgbClr val="FF00FF"/>
            </a:solidFill>
            <a:miter lim="800000"/>
            <a:headEnd/>
            <a:tailEnd/>
          </a:ln>
          <a:effectLst/>
        </p:spPr>
        <p:txBody>
          <a:bodyPr/>
          <a:lstStyle/>
          <a:p>
            <a:r>
              <a:rPr lang="zh-CN" altLang="en-US" sz="1600" b="1" dirty="0">
                <a:solidFill>
                  <a:prstClr val="black"/>
                </a:solidFill>
                <a:latin typeface="+mj-ea"/>
                <a:ea typeface="+mj-ea"/>
              </a:rPr>
              <a:t>部分可以脱离整体单独存在</a:t>
            </a:r>
          </a:p>
        </p:txBody>
      </p:sp>
      <p:sp>
        <p:nvSpPr>
          <p:cNvPr id="157709" name="AutoShape 13"/>
          <p:cNvSpPr>
            <a:spLocks/>
          </p:cNvSpPr>
          <p:nvPr/>
        </p:nvSpPr>
        <p:spPr bwMode="auto">
          <a:xfrm>
            <a:off x="5737033" y="2796871"/>
            <a:ext cx="1696283" cy="681156"/>
          </a:xfrm>
          <a:prstGeom prst="borderCallout2">
            <a:avLst>
              <a:gd name="adj1" fmla="val 18750"/>
              <a:gd name="adj2" fmla="val -3935"/>
              <a:gd name="adj3" fmla="val 18750"/>
              <a:gd name="adj4" fmla="val -26065"/>
              <a:gd name="adj5" fmla="val 57369"/>
              <a:gd name="adj6" fmla="val -36535"/>
            </a:avLst>
          </a:prstGeom>
          <a:solidFill>
            <a:schemeClr val="bg1"/>
          </a:solidFill>
          <a:ln w="22225" algn="ctr">
            <a:solidFill>
              <a:srgbClr val="FF00FF"/>
            </a:solidFill>
            <a:miter lim="800000"/>
            <a:headEnd/>
            <a:tailEnd/>
          </a:ln>
          <a:effectLst/>
        </p:spPr>
        <p:txBody>
          <a:bodyPr/>
          <a:lstStyle/>
          <a:p>
            <a:r>
              <a:rPr lang="zh-CN" altLang="en-US" sz="1600" b="1">
                <a:solidFill>
                  <a:prstClr val="black"/>
                </a:solidFill>
                <a:latin typeface="+mj-ea"/>
                <a:ea typeface="+mj-ea"/>
              </a:rPr>
              <a:t>部分不能脱离整体单独存在</a:t>
            </a:r>
          </a:p>
        </p:txBody>
      </p:sp>
      <p:grpSp>
        <p:nvGrpSpPr>
          <p:cNvPr id="2" name="组合 1"/>
          <p:cNvGrpSpPr/>
          <p:nvPr/>
        </p:nvGrpSpPr>
        <p:grpSpPr>
          <a:xfrm>
            <a:off x="1580691" y="1507482"/>
            <a:ext cx="3835003" cy="1997869"/>
            <a:chOff x="1258888" y="2349500"/>
            <a:chExt cx="5113337" cy="2663825"/>
          </a:xfrm>
        </p:grpSpPr>
        <p:sp>
          <p:nvSpPr>
            <p:cNvPr id="157699" name="AutoShape 3"/>
            <p:cNvSpPr>
              <a:spLocks noChangeArrowheads="1"/>
            </p:cNvSpPr>
            <p:nvPr/>
          </p:nvSpPr>
          <p:spPr bwMode="auto">
            <a:xfrm>
              <a:off x="1258888" y="3140075"/>
              <a:ext cx="1295400" cy="576263"/>
            </a:xfrm>
            <a:prstGeom prst="roundRect">
              <a:avLst>
                <a:gd name="adj" fmla="val 16667"/>
              </a:avLst>
            </a:prstGeom>
            <a:solidFill>
              <a:schemeClr val="bg1"/>
            </a:solidFill>
            <a:ln w="22225" algn="ctr">
              <a:solidFill>
                <a:schemeClr val="tx1"/>
              </a:solidFill>
              <a:round/>
              <a:headEnd/>
              <a:tailEnd/>
            </a:ln>
            <a:effectLst/>
          </p:spPr>
          <p:txBody>
            <a:bodyPr wrap="none" anchor="ctr"/>
            <a:lstStyle/>
            <a:p>
              <a:r>
                <a:rPr lang="zh-CN" altLang="en-US" sz="1600">
                  <a:solidFill>
                    <a:prstClr val="black"/>
                  </a:solidFill>
                  <a:latin typeface="+mj-ea"/>
                  <a:ea typeface="+mj-ea"/>
                </a:rPr>
                <a:t>关联</a:t>
              </a:r>
            </a:p>
          </p:txBody>
        </p:sp>
        <p:sp>
          <p:nvSpPr>
            <p:cNvPr id="157700" name="AutoShape 4"/>
            <p:cNvSpPr>
              <a:spLocks noChangeArrowheads="1"/>
            </p:cNvSpPr>
            <p:nvPr/>
          </p:nvSpPr>
          <p:spPr bwMode="auto">
            <a:xfrm>
              <a:off x="3132138" y="2349500"/>
              <a:ext cx="1295400" cy="576263"/>
            </a:xfrm>
            <a:prstGeom prst="roundRect">
              <a:avLst>
                <a:gd name="adj" fmla="val 16667"/>
              </a:avLst>
            </a:prstGeom>
            <a:solidFill>
              <a:schemeClr val="bg1"/>
            </a:solidFill>
            <a:ln w="22225" algn="ctr">
              <a:solidFill>
                <a:schemeClr val="tx1"/>
              </a:solidFill>
              <a:round/>
              <a:headEnd/>
              <a:tailEnd/>
            </a:ln>
            <a:effectLst/>
          </p:spPr>
          <p:txBody>
            <a:bodyPr wrap="none" anchor="ctr"/>
            <a:lstStyle/>
            <a:p>
              <a:r>
                <a:rPr lang="zh-CN" altLang="en-US" sz="1600" dirty="0">
                  <a:solidFill>
                    <a:prstClr val="black"/>
                  </a:solidFill>
                  <a:latin typeface="+mj-ea"/>
                  <a:ea typeface="+mj-ea"/>
                </a:rPr>
                <a:t>一般关联</a:t>
              </a:r>
            </a:p>
          </p:txBody>
        </p:sp>
        <p:sp>
          <p:nvSpPr>
            <p:cNvPr id="157701" name="AutoShape 5"/>
            <p:cNvSpPr>
              <a:spLocks noChangeArrowheads="1"/>
            </p:cNvSpPr>
            <p:nvPr/>
          </p:nvSpPr>
          <p:spPr bwMode="auto">
            <a:xfrm>
              <a:off x="3132138" y="3933825"/>
              <a:ext cx="1295400" cy="576263"/>
            </a:xfrm>
            <a:prstGeom prst="roundRect">
              <a:avLst>
                <a:gd name="adj" fmla="val 16667"/>
              </a:avLst>
            </a:prstGeom>
            <a:solidFill>
              <a:schemeClr val="bg1"/>
            </a:solidFill>
            <a:ln w="22225" algn="ctr">
              <a:solidFill>
                <a:schemeClr val="tx1"/>
              </a:solidFill>
              <a:round/>
              <a:headEnd/>
              <a:tailEnd/>
            </a:ln>
            <a:effectLst/>
          </p:spPr>
          <p:txBody>
            <a:bodyPr wrap="none" anchor="ctr"/>
            <a:lstStyle/>
            <a:p>
              <a:r>
                <a:rPr lang="zh-CN" altLang="en-US" sz="1600">
                  <a:solidFill>
                    <a:prstClr val="black"/>
                  </a:solidFill>
                  <a:latin typeface="+mj-ea"/>
                  <a:ea typeface="+mj-ea"/>
                </a:rPr>
                <a:t>特殊关联</a:t>
              </a:r>
            </a:p>
          </p:txBody>
        </p:sp>
        <p:sp>
          <p:nvSpPr>
            <p:cNvPr id="157702" name="AutoShape 6"/>
            <p:cNvSpPr>
              <a:spLocks noChangeArrowheads="1"/>
            </p:cNvSpPr>
            <p:nvPr/>
          </p:nvSpPr>
          <p:spPr bwMode="auto">
            <a:xfrm>
              <a:off x="5076825" y="3429000"/>
              <a:ext cx="1295400" cy="576263"/>
            </a:xfrm>
            <a:prstGeom prst="roundRect">
              <a:avLst>
                <a:gd name="adj" fmla="val 16667"/>
              </a:avLst>
            </a:prstGeom>
            <a:solidFill>
              <a:schemeClr val="bg1"/>
            </a:solidFill>
            <a:ln w="22225" algn="ctr">
              <a:solidFill>
                <a:schemeClr val="tx1"/>
              </a:solidFill>
              <a:round/>
              <a:headEnd/>
              <a:tailEnd/>
            </a:ln>
            <a:effectLst/>
          </p:spPr>
          <p:txBody>
            <a:bodyPr wrap="none" anchor="ctr"/>
            <a:lstStyle/>
            <a:p>
              <a:r>
                <a:rPr lang="zh-CN" altLang="en-US" sz="1600">
                  <a:solidFill>
                    <a:prstClr val="black"/>
                  </a:solidFill>
                  <a:latin typeface="+mj-ea"/>
                  <a:ea typeface="+mj-ea"/>
                </a:rPr>
                <a:t>聚合关系</a:t>
              </a:r>
            </a:p>
          </p:txBody>
        </p:sp>
        <p:sp>
          <p:nvSpPr>
            <p:cNvPr id="157703" name="AutoShape 7"/>
            <p:cNvSpPr>
              <a:spLocks noChangeArrowheads="1"/>
            </p:cNvSpPr>
            <p:nvPr/>
          </p:nvSpPr>
          <p:spPr bwMode="auto">
            <a:xfrm>
              <a:off x="5076825" y="4437063"/>
              <a:ext cx="1295400" cy="576262"/>
            </a:xfrm>
            <a:prstGeom prst="roundRect">
              <a:avLst>
                <a:gd name="adj" fmla="val 16667"/>
              </a:avLst>
            </a:prstGeom>
            <a:solidFill>
              <a:schemeClr val="bg1"/>
            </a:solidFill>
            <a:ln w="22225" algn="ctr">
              <a:solidFill>
                <a:schemeClr val="tx1"/>
              </a:solidFill>
              <a:round/>
              <a:headEnd/>
              <a:tailEnd/>
            </a:ln>
            <a:effectLst/>
          </p:spPr>
          <p:txBody>
            <a:bodyPr wrap="none" anchor="ctr"/>
            <a:lstStyle/>
            <a:p>
              <a:r>
                <a:rPr lang="zh-CN" altLang="en-US" sz="1600" dirty="0">
                  <a:solidFill>
                    <a:prstClr val="black"/>
                  </a:solidFill>
                  <a:latin typeface="+mj-ea"/>
                  <a:ea typeface="+mj-ea"/>
                </a:rPr>
                <a:t>组合关系</a:t>
              </a:r>
            </a:p>
          </p:txBody>
        </p:sp>
        <p:cxnSp>
          <p:nvCxnSpPr>
            <p:cNvPr id="157704" name="AutoShape 8"/>
            <p:cNvCxnSpPr>
              <a:cxnSpLocks noChangeShapeType="1"/>
              <a:stCxn id="157699" idx="3"/>
              <a:endCxn id="157700" idx="1"/>
            </p:cNvCxnSpPr>
            <p:nvPr/>
          </p:nvCxnSpPr>
          <p:spPr bwMode="auto">
            <a:xfrm flipV="1">
              <a:off x="2565400" y="2638425"/>
              <a:ext cx="555625" cy="790575"/>
            </a:xfrm>
            <a:prstGeom prst="bentConnector3">
              <a:avLst>
                <a:gd name="adj1" fmla="val 50000"/>
              </a:avLst>
            </a:prstGeom>
            <a:noFill/>
            <a:ln w="9525">
              <a:solidFill>
                <a:schemeClr val="tx1"/>
              </a:solidFill>
              <a:miter lim="800000"/>
              <a:headEnd/>
              <a:tailEnd type="triangle" w="med" len="med"/>
            </a:ln>
            <a:effectLst/>
          </p:spPr>
        </p:cxnSp>
        <p:cxnSp>
          <p:nvCxnSpPr>
            <p:cNvPr id="157705" name="AutoShape 9"/>
            <p:cNvCxnSpPr>
              <a:cxnSpLocks noChangeShapeType="1"/>
              <a:stCxn id="157699" idx="3"/>
              <a:endCxn id="157701" idx="1"/>
            </p:cNvCxnSpPr>
            <p:nvPr/>
          </p:nvCxnSpPr>
          <p:spPr bwMode="auto">
            <a:xfrm>
              <a:off x="2565400" y="3429000"/>
              <a:ext cx="555625" cy="793750"/>
            </a:xfrm>
            <a:prstGeom prst="bentConnector3">
              <a:avLst>
                <a:gd name="adj1" fmla="val 50000"/>
              </a:avLst>
            </a:prstGeom>
            <a:noFill/>
            <a:ln w="9525">
              <a:solidFill>
                <a:schemeClr val="tx1"/>
              </a:solidFill>
              <a:miter lim="800000"/>
              <a:headEnd/>
              <a:tailEnd type="triangle" w="med" len="med"/>
            </a:ln>
            <a:effectLst/>
          </p:spPr>
        </p:cxnSp>
        <p:cxnSp>
          <p:nvCxnSpPr>
            <p:cNvPr id="157710" name="AutoShape 14"/>
            <p:cNvCxnSpPr>
              <a:cxnSpLocks noChangeShapeType="1"/>
              <a:stCxn id="157701" idx="3"/>
              <a:endCxn id="157702" idx="1"/>
            </p:cNvCxnSpPr>
            <p:nvPr/>
          </p:nvCxnSpPr>
          <p:spPr bwMode="auto">
            <a:xfrm flipV="1">
              <a:off x="4438650" y="3717925"/>
              <a:ext cx="627063" cy="504825"/>
            </a:xfrm>
            <a:prstGeom prst="bentConnector3">
              <a:avLst>
                <a:gd name="adj1" fmla="val 49875"/>
              </a:avLst>
            </a:prstGeom>
            <a:noFill/>
            <a:ln w="9525">
              <a:solidFill>
                <a:schemeClr val="tx1"/>
              </a:solidFill>
              <a:miter lim="800000"/>
              <a:headEnd/>
              <a:tailEnd type="triangle" w="med" len="med"/>
            </a:ln>
            <a:effectLst/>
          </p:spPr>
        </p:cxnSp>
        <p:cxnSp>
          <p:nvCxnSpPr>
            <p:cNvPr id="157711" name="AutoShape 15"/>
            <p:cNvCxnSpPr>
              <a:cxnSpLocks noChangeShapeType="1"/>
              <a:stCxn id="157701" idx="3"/>
              <a:endCxn id="157703" idx="1"/>
            </p:cNvCxnSpPr>
            <p:nvPr/>
          </p:nvCxnSpPr>
          <p:spPr bwMode="auto">
            <a:xfrm>
              <a:off x="4438650" y="4222750"/>
              <a:ext cx="627063" cy="503238"/>
            </a:xfrm>
            <a:prstGeom prst="bentConnector3">
              <a:avLst>
                <a:gd name="adj1" fmla="val 49875"/>
              </a:avLst>
            </a:prstGeom>
            <a:noFill/>
            <a:ln w="9525">
              <a:solidFill>
                <a:schemeClr val="tx1"/>
              </a:solidFill>
              <a:miter lim="800000"/>
              <a:headEnd/>
              <a:tailEnd type="triangle" w="med" len="med"/>
            </a:ln>
            <a:effectLst/>
          </p:spPr>
        </p:cxnSp>
      </p:grpSp>
      <p:sp>
        <p:nvSpPr>
          <p:cNvPr id="4" name="文本框 3"/>
          <p:cNvSpPr txBox="1"/>
          <p:nvPr/>
        </p:nvSpPr>
        <p:spPr>
          <a:xfrm>
            <a:off x="3662548" y="3980861"/>
            <a:ext cx="483057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latin typeface="+mj-ea"/>
                <a:ea typeface="+mj-ea"/>
              </a:rPr>
              <a:t>组合是聚合关系的一种，是更强形式的聚合。</a:t>
            </a:r>
          </a:p>
        </p:txBody>
      </p:sp>
    </p:spTree>
    <p:extLst>
      <p:ext uri="{BB962C8B-B14F-4D97-AF65-F5344CB8AC3E}">
        <p14:creationId xmlns:p14="http://schemas.microsoft.com/office/powerpoint/2010/main" val="13928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706"/>
                                        </p:tgtEl>
                                        <p:attrNameLst>
                                          <p:attrName>style.visibility</p:attrName>
                                        </p:attrNameLst>
                                      </p:cBhvr>
                                      <p:to>
                                        <p:strVal val="visible"/>
                                      </p:to>
                                    </p:set>
                                    <p:animEffect transition="in" filter="wipe(left)">
                                      <p:cBhvr>
                                        <p:cTn id="12" dur="500"/>
                                        <p:tgtEl>
                                          <p:spTgt spid="1577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57707"/>
                                        </p:tgtEl>
                                        <p:attrNameLst>
                                          <p:attrName>style.visibility</p:attrName>
                                        </p:attrNameLst>
                                      </p:cBhvr>
                                      <p:to>
                                        <p:strVal val="visible"/>
                                      </p:to>
                                    </p:set>
                                    <p:animEffect transition="in" filter="wipe(right)">
                                      <p:cBhvr>
                                        <p:cTn id="17" dur="500"/>
                                        <p:tgtEl>
                                          <p:spTgt spid="1577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708"/>
                                        </p:tgtEl>
                                        <p:attrNameLst>
                                          <p:attrName>style.visibility</p:attrName>
                                        </p:attrNameLst>
                                      </p:cBhvr>
                                      <p:to>
                                        <p:strVal val="visible"/>
                                      </p:to>
                                    </p:set>
                                    <p:animEffect transition="in" filter="wipe(left)">
                                      <p:cBhvr>
                                        <p:cTn id="22" dur="500"/>
                                        <p:tgtEl>
                                          <p:spTgt spid="1577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709"/>
                                        </p:tgtEl>
                                        <p:attrNameLst>
                                          <p:attrName>style.visibility</p:attrName>
                                        </p:attrNameLst>
                                      </p:cBhvr>
                                      <p:to>
                                        <p:strVal val="visible"/>
                                      </p:to>
                                    </p:set>
                                    <p:animEffect transition="in" filter="wipe(left)">
                                      <p:cBhvr>
                                        <p:cTn id="27" dur="500"/>
                                        <p:tgtEl>
                                          <p:spTgt spid="15770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6" grpId="0" animBg="1"/>
      <p:bldP spid="157707" grpId="0" animBg="1"/>
      <p:bldP spid="157708" grpId="0" animBg="1"/>
      <p:bldP spid="157709"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清华大学视频</a:t>
            </a:r>
          </a:p>
        </p:txBody>
      </p:sp>
      <p:sp>
        <p:nvSpPr>
          <p:cNvPr id="3" name="内容占位符 2"/>
          <p:cNvSpPr>
            <a:spLocks noGrp="1"/>
          </p:cNvSpPr>
          <p:nvPr>
            <p:ph idx="1"/>
          </p:nvPr>
        </p:nvSpPr>
        <p:spPr/>
        <p:txBody>
          <a:bodyPr>
            <a:noAutofit/>
          </a:bodyPr>
          <a:lstStyle/>
          <a:p>
            <a:pPr>
              <a:lnSpc>
                <a:spcPct val="100000"/>
              </a:lnSpc>
              <a:spcBef>
                <a:spcPts val="600"/>
              </a:spcBef>
            </a:pPr>
            <a:r>
              <a:rPr lang="en-US" altLang="zh-CN" sz="2400"/>
              <a:t>10.4 </a:t>
            </a:r>
            <a:r>
              <a:rPr lang="zh-CN" altLang="en-US" sz="2400" dirty="0"/>
              <a:t>类图建模</a:t>
            </a:r>
            <a:endParaRPr lang="en-US" altLang="zh-CN" sz="2400" dirty="0"/>
          </a:p>
          <a:p>
            <a:pPr lvl="1">
              <a:lnSpc>
                <a:spcPct val="100000"/>
              </a:lnSpc>
              <a:spcBef>
                <a:spcPts val="600"/>
              </a:spcBef>
            </a:pPr>
            <a:r>
              <a:rPr lang="zh-CN" altLang="en-US" sz="2000" dirty="0"/>
              <a:t>介绍类图的定义</a:t>
            </a:r>
            <a:endParaRPr lang="en-US" altLang="zh-CN" sz="2000" dirty="0"/>
          </a:p>
          <a:p>
            <a:pPr lvl="1">
              <a:lnSpc>
                <a:spcPct val="100000"/>
              </a:lnSpc>
              <a:spcBef>
                <a:spcPts val="600"/>
              </a:spcBef>
            </a:pPr>
            <a:r>
              <a:rPr lang="zh-CN" altLang="en-US" sz="2000" dirty="0"/>
              <a:t>各种关系的含义</a:t>
            </a:r>
            <a:endParaRPr lang="en-US" altLang="zh-CN" sz="2000" dirty="0"/>
          </a:p>
          <a:p>
            <a:pPr lvl="1">
              <a:lnSpc>
                <a:spcPct val="100000"/>
              </a:lnSpc>
              <a:spcBef>
                <a:spcPts val="600"/>
              </a:spcBef>
            </a:pPr>
            <a:r>
              <a:rPr lang="zh-CN" altLang="en-US" sz="2000" dirty="0"/>
              <a:t>类图建模步骤</a:t>
            </a:r>
            <a:endParaRPr lang="en-US" altLang="zh-CN" sz="2000" dirty="0"/>
          </a:p>
          <a:p>
            <a:pPr>
              <a:lnSpc>
                <a:spcPct val="100000"/>
              </a:lnSpc>
              <a:spcBef>
                <a:spcPts val="600"/>
              </a:spcBef>
            </a:pPr>
            <a:r>
              <a:rPr lang="en-US" altLang="zh-CN" sz="2400" dirty="0"/>
              <a:t>10.2 CRC</a:t>
            </a:r>
            <a:r>
              <a:rPr lang="zh-CN" altLang="en-US" sz="2400" dirty="0"/>
              <a:t>卡片分拣法</a:t>
            </a:r>
            <a:endParaRPr lang="en-US" altLang="zh-CN" sz="2400" dirty="0"/>
          </a:p>
          <a:p>
            <a:pPr lvl="1">
              <a:lnSpc>
                <a:spcPct val="100000"/>
              </a:lnSpc>
              <a:spcBef>
                <a:spcPts val="600"/>
              </a:spcBef>
            </a:pPr>
            <a:r>
              <a:rPr lang="en-US" altLang="zh-CN" sz="2000" dirty="0"/>
              <a:t>CRC</a:t>
            </a:r>
            <a:r>
              <a:rPr lang="zh-CN" altLang="en-US" sz="2000" dirty="0"/>
              <a:t>是类（</a:t>
            </a:r>
            <a:r>
              <a:rPr lang="en-US" altLang="zh-CN" sz="2000" dirty="0"/>
              <a:t>Class</a:t>
            </a:r>
            <a:r>
              <a:rPr lang="zh-CN" altLang="en-US" sz="2000" dirty="0"/>
              <a:t>）、责任（</a:t>
            </a:r>
            <a:r>
              <a:rPr lang="en-US" altLang="zh-CN" sz="2000" dirty="0"/>
              <a:t>Responsibility</a:t>
            </a:r>
            <a:r>
              <a:rPr lang="zh-CN" altLang="en-US" sz="2000" dirty="0"/>
              <a:t>）和协作（</a:t>
            </a:r>
            <a:r>
              <a:rPr lang="en-US" altLang="zh-CN" sz="2000" dirty="0"/>
              <a:t>Collaboration</a:t>
            </a:r>
            <a:r>
              <a:rPr lang="zh-CN" altLang="en-US" sz="2000" dirty="0"/>
              <a:t>）的简称，</a:t>
            </a:r>
            <a:r>
              <a:rPr lang="en-US" altLang="zh-CN" sz="2000" dirty="0"/>
              <a:t>CRC</a:t>
            </a:r>
            <a:r>
              <a:rPr lang="zh-CN" altLang="en-US" sz="2000" dirty="0"/>
              <a:t>分析法根据类所要扮演的职责来确定类，根据边界类、控制类和实体类的划分来帮助发现系统中的类。</a:t>
            </a:r>
            <a:endParaRPr lang="en-US" altLang="zh-CN" sz="2000" dirty="0"/>
          </a:p>
          <a:p>
            <a:pPr lvl="1">
              <a:lnSpc>
                <a:spcPct val="100000"/>
              </a:lnSpc>
              <a:spcBef>
                <a:spcPts val="600"/>
              </a:spcBef>
            </a:pPr>
            <a:r>
              <a:rPr lang="zh-CN" altLang="en-US" sz="2000" dirty="0"/>
              <a:t>举例：</a:t>
            </a:r>
            <a:r>
              <a:rPr lang="en-US" altLang="zh-CN" sz="2000" dirty="0"/>
              <a:t>21</a:t>
            </a:r>
            <a:r>
              <a:rPr lang="zh-CN" altLang="en-US" sz="2000" dirty="0"/>
              <a:t>点游戏</a:t>
            </a:r>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42</a:t>
            </a:fld>
            <a:endParaRPr lang="zh-CN" altLang="en-US"/>
          </a:p>
        </p:txBody>
      </p:sp>
    </p:spTree>
    <p:extLst>
      <p:ext uri="{BB962C8B-B14F-4D97-AF65-F5344CB8AC3E}">
        <p14:creationId xmlns:p14="http://schemas.microsoft.com/office/powerpoint/2010/main" val="1317246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建立类图的具体步骤</a:t>
            </a:r>
          </a:p>
        </p:txBody>
      </p:sp>
      <p:sp>
        <p:nvSpPr>
          <p:cNvPr id="256003" name="Rectangle 3"/>
          <p:cNvSpPr>
            <a:spLocks noGrp="1" noChangeArrowheads="1"/>
          </p:cNvSpPr>
          <p:nvPr>
            <p:ph idx="1"/>
          </p:nvPr>
        </p:nvSpPr>
        <p:spPr/>
        <p:txBody>
          <a:bodyPr>
            <a:noAutofit/>
          </a:bodyPr>
          <a:lstStyle/>
          <a:p>
            <a:pPr marL="342900" indent="-342900">
              <a:buFont typeface="+mj-lt"/>
              <a:buAutoNum type="arabicPeriod"/>
            </a:pPr>
            <a:r>
              <a:rPr lang="zh-CN" altLang="en-US" sz="2400" dirty="0">
                <a:latin typeface="+mn-ea"/>
              </a:rPr>
              <a:t>研究分析问题领域。</a:t>
            </a:r>
          </a:p>
          <a:p>
            <a:pPr marL="342900" indent="-342900">
              <a:buFont typeface="+mj-lt"/>
              <a:buAutoNum type="arabicPeriod"/>
            </a:pPr>
            <a:r>
              <a:rPr lang="zh-CN" altLang="en-US" sz="2400" dirty="0">
                <a:latin typeface="+mn-ea"/>
              </a:rPr>
              <a:t>发现对象与类，明确它们的含义和责任，确定属性。</a:t>
            </a:r>
          </a:p>
          <a:p>
            <a:pPr marL="342900" indent="-342900">
              <a:buFont typeface="+mj-lt"/>
              <a:buAutoNum type="arabicPeriod"/>
            </a:pPr>
            <a:r>
              <a:rPr lang="zh-CN" altLang="en-US" sz="2400" b="1" dirty="0">
                <a:solidFill>
                  <a:srgbClr val="FF0000"/>
                </a:solidFill>
                <a:latin typeface="+mn-ea"/>
              </a:rPr>
              <a:t>发现类之间的关系。</a:t>
            </a:r>
            <a:r>
              <a:rPr lang="zh-CN" altLang="en-US" sz="2400" dirty="0">
                <a:latin typeface="+mn-ea"/>
              </a:rPr>
              <a:t>把类之间的关系用关联、泛化、聚集、组合、依赖等关系表达出来。</a:t>
            </a:r>
          </a:p>
          <a:p>
            <a:pPr marL="342900" indent="-342900">
              <a:buFont typeface="+mj-lt"/>
              <a:buAutoNum type="arabicPeriod"/>
            </a:pPr>
            <a:r>
              <a:rPr lang="zh-CN" altLang="en-US" sz="2400" b="1" dirty="0">
                <a:solidFill>
                  <a:srgbClr val="FF0000"/>
                </a:solidFill>
                <a:latin typeface="+mn-ea"/>
              </a:rPr>
              <a:t>设计类与关系。</a:t>
            </a:r>
            <a:r>
              <a:rPr lang="zh-CN" altLang="en-US" sz="2400" dirty="0">
                <a:latin typeface="+mn-ea"/>
              </a:rPr>
              <a:t>调整和细化已得到的类和类之间的关系，解决诸如命名冲突、功能重复等问题。</a:t>
            </a:r>
          </a:p>
          <a:p>
            <a:pPr marL="342900" indent="-342900">
              <a:buFont typeface="+mj-lt"/>
              <a:buAutoNum type="arabicPeriod"/>
            </a:pPr>
            <a:r>
              <a:rPr lang="zh-CN" altLang="en-US" sz="2400" b="1" dirty="0">
                <a:solidFill>
                  <a:srgbClr val="FF0000"/>
                </a:solidFill>
                <a:latin typeface="+mn-ea"/>
              </a:rPr>
              <a:t>绘制类图并编制相应的说明。</a:t>
            </a:r>
          </a:p>
        </p:txBody>
      </p:sp>
      <p:sp>
        <p:nvSpPr>
          <p:cNvPr id="2" name="日期占位符 1"/>
          <p:cNvSpPr>
            <a:spLocks noGrp="1"/>
          </p:cNvSpPr>
          <p:nvPr>
            <p:ph type="dt" sz="half" idx="10"/>
          </p:nvPr>
        </p:nvSpPr>
        <p:spPr/>
        <p:txBody>
          <a:bodyPr/>
          <a:lstStyle/>
          <a:p>
            <a:fld id="{4A1F0D16-7AEF-488C-864D-544BE5277F85}"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392010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up)">
                                      <p:cBhvr>
                                        <p:cTn id="7" dur="500"/>
                                        <p:tgtEl>
                                          <p:spTgt spid="256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03">
                                            <p:txEl>
                                              <p:pRg st="1" end="1"/>
                                            </p:txEl>
                                          </p:spTgt>
                                        </p:tgtEl>
                                        <p:attrNameLst>
                                          <p:attrName>style.visibility</p:attrName>
                                        </p:attrNameLst>
                                      </p:cBhvr>
                                      <p:to>
                                        <p:strVal val="visible"/>
                                      </p:to>
                                    </p:set>
                                    <p:animEffect transition="in" filter="wipe(up)">
                                      <p:cBhvr>
                                        <p:cTn id="12" dur="500"/>
                                        <p:tgtEl>
                                          <p:spTgt spid="256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03">
                                            <p:txEl>
                                              <p:pRg st="2" end="2"/>
                                            </p:txEl>
                                          </p:spTgt>
                                        </p:tgtEl>
                                        <p:attrNameLst>
                                          <p:attrName>style.visibility</p:attrName>
                                        </p:attrNameLst>
                                      </p:cBhvr>
                                      <p:to>
                                        <p:strVal val="visible"/>
                                      </p:to>
                                    </p:set>
                                    <p:animEffect transition="in" filter="wipe(up)">
                                      <p:cBhvr>
                                        <p:cTn id="17" dur="500"/>
                                        <p:tgtEl>
                                          <p:spTgt spid="256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6003">
                                            <p:txEl>
                                              <p:pRg st="3" end="3"/>
                                            </p:txEl>
                                          </p:spTgt>
                                        </p:tgtEl>
                                        <p:attrNameLst>
                                          <p:attrName>style.visibility</p:attrName>
                                        </p:attrNameLst>
                                      </p:cBhvr>
                                      <p:to>
                                        <p:strVal val="visible"/>
                                      </p:to>
                                    </p:set>
                                    <p:animEffect transition="in" filter="wipe(up)">
                                      <p:cBhvr>
                                        <p:cTn id="22" dur="500"/>
                                        <p:tgtEl>
                                          <p:spTgt spid="256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6003">
                                            <p:txEl>
                                              <p:pRg st="4" end="4"/>
                                            </p:txEl>
                                          </p:spTgt>
                                        </p:tgtEl>
                                        <p:attrNameLst>
                                          <p:attrName>style.visibility</p:attrName>
                                        </p:attrNameLst>
                                      </p:cBhvr>
                                      <p:to>
                                        <p:strVal val="visible"/>
                                      </p:to>
                                    </p:set>
                                    <p:animEffect transition="in" filter="wipe(up)">
                                      <p:cBhvr>
                                        <p:cTn id="27" dur="500"/>
                                        <p:tgtEl>
                                          <p:spTgt spid="256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确定类与对象</a:t>
            </a:r>
            <a:endParaRPr lang="zh-CN" altLang="en-US" dirty="0"/>
          </a:p>
        </p:txBody>
      </p:sp>
      <p:sp>
        <p:nvSpPr>
          <p:cNvPr id="3" name="内容占位符 2"/>
          <p:cNvSpPr>
            <a:spLocks noGrp="1"/>
          </p:cNvSpPr>
          <p:nvPr>
            <p:ph idx="1"/>
          </p:nvPr>
        </p:nvSpPr>
        <p:spPr/>
        <p:txBody>
          <a:bodyPr>
            <a:normAutofit fontScale="92500" lnSpcReduction="20000"/>
          </a:bodyPr>
          <a:lstStyle/>
          <a:p>
            <a:pPr marL="457200" indent="-457200"/>
            <a:r>
              <a:rPr kumimoji="1" lang="zh-CN" altLang="en-US" dirty="0">
                <a:latin typeface="+mn-ea"/>
              </a:rPr>
              <a:t>找出候选的类与对象</a:t>
            </a:r>
            <a:endParaRPr kumimoji="1" lang="en-US" altLang="zh-CN" dirty="0">
              <a:latin typeface="+mn-ea"/>
            </a:endParaRPr>
          </a:p>
          <a:p>
            <a:pPr lvl="1"/>
            <a:r>
              <a:rPr lang="zh-CN" altLang="zh-CN" dirty="0"/>
              <a:t>对象是对问题域中有意义的事物的抽象，它们既可能是物理实体，也可能是抽象概念 </a:t>
            </a:r>
            <a:endParaRPr kumimoji="1" lang="en-US" altLang="zh-CN" dirty="0"/>
          </a:p>
          <a:p>
            <a:pPr lvl="1"/>
            <a:r>
              <a:rPr lang="zh-CN" altLang="zh-CN" dirty="0"/>
              <a:t>大多数客观事物可分为下述</a:t>
            </a:r>
            <a:r>
              <a:rPr lang="en-US" altLang="zh-CN" dirty="0"/>
              <a:t>5</a:t>
            </a:r>
            <a:r>
              <a:rPr lang="zh-CN" altLang="zh-CN" dirty="0"/>
              <a:t>类</a:t>
            </a:r>
            <a:r>
              <a:rPr lang="zh-CN" altLang="en-US" dirty="0"/>
              <a:t>：</a:t>
            </a:r>
            <a:r>
              <a:rPr lang="zh-CN" altLang="zh-CN" dirty="0"/>
              <a:t> </a:t>
            </a:r>
            <a:endParaRPr lang="en-US" altLang="zh-CN" dirty="0"/>
          </a:p>
          <a:p>
            <a:pPr lvl="2"/>
            <a:r>
              <a:rPr kumimoji="1" lang="zh-CN" altLang="en-US" dirty="0"/>
              <a:t>可感知的物理实体</a:t>
            </a:r>
            <a:endParaRPr kumimoji="1" lang="en-US" altLang="zh-CN" dirty="0"/>
          </a:p>
          <a:p>
            <a:pPr lvl="2"/>
            <a:r>
              <a:rPr lang="zh-CN" altLang="zh-CN" dirty="0"/>
              <a:t>人或组织的角色 </a:t>
            </a:r>
            <a:endParaRPr lang="en-US" altLang="zh-CN" dirty="0"/>
          </a:p>
          <a:p>
            <a:pPr lvl="2"/>
            <a:r>
              <a:rPr lang="zh-CN" altLang="zh-CN" dirty="0"/>
              <a:t>应该记忆的事件 </a:t>
            </a:r>
            <a:endParaRPr lang="en-US" altLang="zh-CN" dirty="0"/>
          </a:p>
          <a:p>
            <a:pPr lvl="2"/>
            <a:r>
              <a:rPr lang="zh-CN" altLang="zh-CN" dirty="0"/>
              <a:t>两个或多个对象的相互作用</a:t>
            </a:r>
            <a:r>
              <a:rPr lang="zh-CN" altLang="en-US" dirty="0"/>
              <a:t>，通常具有交易或接触的性质</a:t>
            </a:r>
            <a:endParaRPr lang="en-US" altLang="zh-CN" dirty="0"/>
          </a:p>
          <a:p>
            <a:pPr lvl="2"/>
            <a:r>
              <a:rPr lang="zh-CN" altLang="en-US" dirty="0"/>
              <a:t>需要说明的概念</a:t>
            </a:r>
            <a:r>
              <a:rPr lang="zh-CN" altLang="zh-CN" dirty="0"/>
              <a:t> </a:t>
            </a:r>
            <a:endParaRPr kumimoji="1" lang="zh-CN" altLang="en-US" dirty="0"/>
          </a:p>
          <a:p>
            <a:endParaRPr lang="zh-CN" altLang="en-US"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44</a:t>
            </a:fld>
            <a:endParaRPr lang="zh-CN" altLang="en-US"/>
          </a:p>
        </p:txBody>
      </p:sp>
    </p:spTree>
    <p:extLst>
      <p:ext uri="{BB962C8B-B14F-4D97-AF65-F5344CB8AC3E}">
        <p14:creationId xmlns:p14="http://schemas.microsoft.com/office/powerpoint/2010/main" val="3108786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确定类和对象</a:t>
            </a:r>
          </a:p>
        </p:txBody>
      </p:sp>
      <p:sp>
        <p:nvSpPr>
          <p:cNvPr id="4" name="文本占位符 3"/>
          <p:cNvSpPr>
            <a:spLocks noGrp="1"/>
          </p:cNvSpPr>
          <p:nvPr>
            <p:ph idx="1"/>
          </p:nvPr>
        </p:nvSpPr>
        <p:spPr/>
        <p:txBody>
          <a:bodyPr>
            <a:normAutofit/>
          </a:bodyPr>
          <a:lstStyle/>
          <a:p>
            <a:pPr>
              <a:lnSpc>
                <a:spcPct val="120000"/>
              </a:lnSpc>
            </a:pPr>
            <a:r>
              <a:rPr lang="zh-CN" altLang="en-US" sz="2400" b="1" dirty="0"/>
              <a:t>筛选对象的原则：</a:t>
            </a:r>
            <a:endParaRPr lang="en-US" altLang="zh-CN" sz="2400" b="1" dirty="0"/>
          </a:p>
          <a:p>
            <a:pPr marL="468059" indent="-385763">
              <a:lnSpc>
                <a:spcPct val="120000"/>
              </a:lnSpc>
              <a:buFont typeface="+mj-lt"/>
              <a:buAutoNum type="arabicPeriod"/>
            </a:pPr>
            <a:r>
              <a:rPr lang="zh-CN" altLang="en-US" sz="2000" dirty="0"/>
              <a:t>关键性：不可缺少，缺少无法运作。</a:t>
            </a:r>
            <a:endParaRPr lang="en-US" altLang="zh-CN" sz="2000" dirty="0"/>
          </a:p>
          <a:p>
            <a:pPr marL="468059" indent="-385763">
              <a:lnSpc>
                <a:spcPct val="120000"/>
              </a:lnSpc>
              <a:buFont typeface="+mj-lt"/>
              <a:buAutoNum type="arabicPeriod"/>
            </a:pPr>
            <a:r>
              <a:rPr lang="zh-CN" altLang="en-US" sz="2000" dirty="0"/>
              <a:t>可操作性：对象必须拥有一组可标识的操作，可以修改对象属性的值。</a:t>
            </a:r>
            <a:endParaRPr lang="en-US" altLang="zh-CN" sz="2000" dirty="0"/>
          </a:p>
          <a:p>
            <a:pPr marL="468059" indent="-385763">
              <a:lnSpc>
                <a:spcPct val="120000"/>
              </a:lnSpc>
              <a:buFont typeface="+mj-lt"/>
              <a:buAutoNum type="arabicPeriod"/>
            </a:pPr>
            <a:r>
              <a:rPr lang="zh-CN" altLang="en-US" sz="2000" dirty="0"/>
              <a:t>信息含量：只有一个属性的对象需要合并或取消。</a:t>
            </a:r>
            <a:endParaRPr lang="en-US" altLang="zh-CN" sz="2000" dirty="0"/>
          </a:p>
          <a:p>
            <a:pPr marL="468059" indent="-385763">
              <a:lnSpc>
                <a:spcPct val="120000"/>
              </a:lnSpc>
              <a:buFont typeface="+mj-lt"/>
              <a:buAutoNum type="arabicPeriod"/>
            </a:pPr>
            <a:r>
              <a:rPr lang="zh-CN" altLang="en-US" sz="2000" dirty="0"/>
              <a:t>公共属性和操作。</a:t>
            </a:r>
            <a:endParaRPr lang="en-US" altLang="zh-CN" sz="2000" dirty="0"/>
          </a:p>
          <a:p>
            <a:pPr marL="468059" indent="-385763">
              <a:lnSpc>
                <a:spcPct val="120000"/>
              </a:lnSpc>
              <a:buFont typeface="+mj-lt"/>
              <a:buAutoNum type="arabicPeriod"/>
            </a:pPr>
            <a:r>
              <a:rPr lang="zh-CN" altLang="en-US" sz="2000" dirty="0"/>
              <a:t>关键外部信息。</a:t>
            </a:r>
          </a:p>
        </p:txBody>
      </p:sp>
      <p:sp>
        <p:nvSpPr>
          <p:cNvPr id="3" name="日期占位符 2"/>
          <p:cNvSpPr>
            <a:spLocks noGrp="1"/>
          </p:cNvSpPr>
          <p:nvPr>
            <p:ph type="dt" sz="half" idx="10"/>
          </p:nvPr>
        </p:nvSpPr>
        <p:spPr/>
        <p:txBody>
          <a:bodyPr/>
          <a:lstStyle/>
          <a:p>
            <a:fld id="{52BE9296-2138-441E-AAF8-7FFD5D96C87C}"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144039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a:t>筛选类</a:t>
            </a:r>
            <a:endParaRPr lang="zh-CN" altLang="en-US" dirty="0"/>
          </a:p>
        </p:txBody>
      </p:sp>
      <p:sp>
        <p:nvSpPr>
          <p:cNvPr id="2" name="文本占位符 1"/>
          <p:cNvSpPr>
            <a:spLocks noGrp="1"/>
          </p:cNvSpPr>
          <p:nvPr>
            <p:ph idx="1"/>
          </p:nvPr>
        </p:nvSpPr>
        <p:spPr>
          <a:xfrm>
            <a:off x="768097" y="878867"/>
            <a:ext cx="8090153" cy="3806854"/>
          </a:xfrm>
        </p:spPr>
        <p:txBody>
          <a:bodyPr>
            <a:noAutofit/>
          </a:bodyPr>
          <a:lstStyle/>
          <a:p>
            <a:pPr marL="457200" indent="-457200">
              <a:lnSpc>
                <a:spcPct val="100000"/>
              </a:lnSpc>
              <a:spcBef>
                <a:spcPts val="300"/>
              </a:spcBef>
              <a:defRPr/>
            </a:pPr>
            <a:r>
              <a:rPr lang="zh-CN" altLang="zh-CN" sz="2000" b="1" dirty="0">
                <a:solidFill>
                  <a:srgbClr val="FF0000"/>
                </a:solidFill>
                <a:latin typeface="+mn-ea"/>
              </a:rPr>
              <a:t>冗余</a:t>
            </a:r>
            <a:endParaRPr lang="en-US" altLang="zh-CN" sz="2000" b="1" dirty="0">
              <a:solidFill>
                <a:srgbClr val="FF0000"/>
              </a:solidFill>
              <a:latin typeface="+mn-ea"/>
            </a:endParaRPr>
          </a:p>
          <a:p>
            <a:pPr marL="257175" lvl="1" indent="0">
              <a:lnSpc>
                <a:spcPct val="100000"/>
              </a:lnSpc>
              <a:spcBef>
                <a:spcPts val="300"/>
              </a:spcBef>
              <a:buNone/>
              <a:defRPr/>
            </a:pPr>
            <a:r>
              <a:rPr lang="en-US" altLang="zh-CN" sz="1800" dirty="0">
                <a:latin typeface="+mn-ea"/>
              </a:rPr>
              <a:t>    </a:t>
            </a:r>
            <a:r>
              <a:rPr lang="zh-CN" altLang="zh-CN" sz="1800" dirty="0">
                <a:latin typeface="+mn-ea"/>
              </a:rPr>
              <a:t>表示相同事物的两个名词就是冗余</a:t>
            </a:r>
            <a:r>
              <a:rPr lang="zh-CN" altLang="en-US" sz="1800" dirty="0">
                <a:latin typeface="+mn-ea"/>
              </a:rPr>
              <a:t>。例如，“职位”和“职位详细信息”实际上都指的是职位相关的信息，因此选择简洁的“简历”作为概念类。</a:t>
            </a:r>
            <a:endParaRPr lang="en-US" altLang="zh-CN" sz="1800" dirty="0">
              <a:latin typeface="+mn-ea"/>
            </a:endParaRPr>
          </a:p>
          <a:p>
            <a:pPr marL="457200" indent="-457200">
              <a:lnSpc>
                <a:spcPct val="100000"/>
              </a:lnSpc>
              <a:spcBef>
                <a:spcPts val="300"/>
              </a:spcBef>
              <a:defRPr/>
            </a:pPr>
            <a:r>
              <a:rPr lang="zh-CN" altLang="zh-CN" sz="2000" b="1" dirty="0">
                <a:solidFill>
                  <a:srgbClr val="FF0000"/>
                </a:solidFill>
                <a:latin typeface="+mn-ea"/>
              </a:rPr>
              <a:t>不相关</a:t>
            </a:r>
            <a:endParaRPr lang="en-US" altLang="zh-CN" sz="2000" b="1" dirty="0">
              <a:solidFill>
                <a:srgbClr val="FF0000"/>
              </a:solidFill>
              <a:latin typeface="+mn-ea"/>
            </a:endParaRPr>
          </a:p>
          <a:p>
            <a:pPr marL="257175" lvl="1" indent="0">
              <a:lnSpc>
                <a:spcPct val="100000"/>
              </a:lnSpc>
              <a:spcBef>
                <a:spcPts val="300"/>
              </a:spcBef>
              <a:buNone/>
              <a:defRPr/>
            </a:pPr>
            <a:r>
              <a:rPr lang="en-US" altLang="zh-CN" sz="1800" dirty="0">
                <a:latin typeface="+mn-ea"/>
              </a:rPr>
              <a:t>    </a:t>
            </a:r>
            <a:r>
              <a:rPr lang="zh-CN" altLang="zh-CN" sz="1800" dirty="0">
                <a:latin typeface="+mn-ea"/>
              </a:rPr>
              <a:t>名词与问题域没有关系</a:t>
            </a:r>
            <a:r>
              <a:rPr lang="zh-CN" altLang="en-US" sz="1800" dirty="0">
                <a:latin typeface="+mn-ea"/>
              </a:rPr>
              <a:t>，</a:t>
            </a:r>
            <a:r>
              <a:rPr lang="zh-CN" altLang="zh-CN" sz="1800" dirty="0">
                <a:latin typeface="+mn-ea"/>
              </a:rPr>
              <a:t>它可能是有效类，但不在当前项目的范围之内。例如，“员工考绩标准”是个名词，但RP系统不会测量或跟踪员工的工作实绩；电话和传真不是系统所关注的内容。</a:t>
            </a:r>
          </a:p>
          <a:p>
            <a:pPr marL="457200" indent="-457200">
              <a:lnSpc>
                <a:spcPct val="100000"/>
              </a:lnSpc>
              <a:spcBef>
                <a:spcPts val="300"/>
              </a:spcBef>
              <a:defRPr/>
            </a:pPr>
            <a:r>
              <a:rPr lang="zh-CN" altLang="zh-CN" sz="2000" b="1" dirty="0">
                <a:solidFill>
                  <a:srgbClr val="FF0000"/>
                </a:solidFill>
                <a:latin typeface="+mn-ea"/>
              </a:rPr>
              <a:t>属性</a:t>
            </a:r>
          </a:p>
          <a:p>
            <a:pPr marL="342900" lvl="1" indent="0">
              <a:lnSpc>
                <a:spcPct val="100000"/>
              </a:lnSpc>
              <a:spcBef>
                <a:spcPts val="300"/>
              </a:spcBef>
              <a:buNone/>
              <a:defRPr/>
            </a:pPr>
            <a:r>
              <a:rPr lang="en-US" altLang="zh-CN" sz="1800" dirty="0">
                <a:latin typeface="+mn-ea"/>
              </a:rPr>
              <a:t>    </a:t>
            </a:r>
            <a:r>
              <a:rPr lang="zh-CN" altLang="zh-CN" sz="1800" dirty="0">
                <a:latin typeface="+mn-ea"/>
              </a:rPr>
              <a:t>实际上描述了另一个类的结构的名词是属性。</a:t>
            </a:r>
            <a:endParaRPr lang="en-US" altLang="zh-CN" sz="1800" dirty="0">
              <a:latin typeface="+mn-ea"/>
            </a:endParaRPr>
          </a:p>
          <a:p>
            <a:pPr marL="457200" indent="-457200">
              <a:lnSpc>
                <a:spcPct val="100000"/>
              </a:lnSpc>
              <a:spcBef>
                <a:spcPts val="300"/>
              </a:spcBef>
              <a:defRPr/>
            </a:pPr>
            <a:r>
              <a:rPr lang="zh-CN" altLang="zh-CN" sz="2000" b="1" dirty="0">
                <a:solidFill>
                  <a:srgbClr val="FF0000"/>
                </a:solidFill>
                <a:latin typeface="+mn-ea"/>
              </a:rPr>
              <a:t>操作</a:t>
            </a:r>
          </a:p>
          <a:p>
            <a:pPr marL="342900" lvl="1" indent="0">
              <a:lnSpc>
                <a:spcPct val="100000"/>
              </a:lnSpc>
              <a:spcBef>
                <a:spcPts val="300"/>
              </a:spcBef>
              <a:buNone/>
              <a:defRPr/>
            </a:pPr>
            <a:r>
              <a:rPr lang="en-US" altLang="zh-CN" sz="1800" dirty="0">
                <a:latin typeface="+mn-ea"/>
              </a:rPr>
              <a:t>    </a:t>
            </a:r>
            <a:r>
              <a:rPr lang="zh-CN" altLang="zh-CN" sz="1800" dirty="0">
                <a:latin typeface="+mn-ea"/>
              </a:rPr>
              <a:t>描述某个类职责的名词自身不是一个类，而是一个操作。例如，“税额计算”</a:t>
            </a:r>
            <a:r>
              <a:rPr lang="zh-CN" altLang="en-US" sz="1800" dirty="0">
                <a:latin typeface="+mn-ea"/>
              </a:rPr>
              <a:t>。</a:t>
            </a:r>
            <a:endParaRPr lang="zh-CN" altLang="zh-CN" sz="1800" dirty="0">
              <a:latin typeface="+mn-ea"/>
            </a:endParaRPr>
          </a:p>
        </p:txBody>
      </p:sp>
      <p:sp>
        <p:nvSpPr>
          <p:cNvPr id="3" name="日期占位符 2"/>
          <p:cNvSpPr>
            <a:spLocks noGrp="1"/>
          </p:cNvSpPr>
          <p:nvPr>
            <p:ph type="dt" sz="half" idx="10"/>
          </p:nvPr>
        </p:nvSpPr>
        <p:spPr/>
        <p:txBody>
          <a:bodyPr/>
          <a:lstStyle/>
          <a:p>
            <a:fld id="{06B82FBD-203C-4185-9B07-DD3887DD18E8}" type="datetime1">
              <a:rPr lang="zh-CN" altLang="en-US" smtClean="0"/>
              <a:t>2022/4/20</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extLst>
      <p:ext uri="{BB962C8B-B14F-4D97-AF65-F5344CB8AC3E}">
        <p14:creationId xmlns:p14="http://schemas.microsoft.com/office/powerpoint/2010/main" val="417852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up)">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a:t>筛选类</a:t>
            </a:r>
            <a:endParaRPr lang="zh-CN" altLang="en-US" dirty="0"/>
          </a:p>
        </p:txBody>
      </p:sp>
      <p:sp>
        <p:nvSpPr>
          <p:cNvPr id="2" name="文本占位符 1"/>
          <p:cNvSpPr>
            <a:spLocks noGrp="1"/>
          </p:cNvSpPr>
          <p:nvPr>
            <p:ph idx="1"/>
          </p:nvPr>
        </p:nvSpPr>
        <p:spPr/>
        <p:txBody>
          <a:bodyPr>
            <a:normAutofit/>
          </a:bodyPr>
          <a:lstStyle/>
          <a:p>
            <a:pPr marL="457200" indent="-457200">
              <a:lnSpc>
                <a:spcPct val="100000"/>
              </a:lnSpc>
              <a:spcBef>
                <a:spcPts val="900"/>
              </a:spcBef>
            </a:pPr>
            <a:r>
              <a:rPr lang="zh-CN" altLang="zh-CN" sz="2000" b="1" dirty="0">
                <a:solidFill>
                  <a:srgbClr val="FF0000"/>
                </a:solidFill>
                <a:latin typeface="+mn-ea"/>
              </a:rPr>
              <a:t>角色</a:t>
            </a:r>
          </a:p>
          <a:p>
            <a:pPr marL="342900" lvl="1" indent="0">
              <a:lnSpc>
                <a:spcPct val="100000"/>
              </a:lnSpc>
              <a:spcBef>
                <a:spcPts val="900"/>
              </a:spcBef>
              <a:buNone/>
            </a:pPr>
            <a:r>
              <a:rPr lang="en-US" altLang="zh-CN" sz="1800" dirty="0">
                <a:latin typeface="+mn-ea"/>
              </a:rPr>
              <a:t>    </a:t>
            </a:r>
            <a:r>
              <a:rPr lang="zh-CN" altLang="zh-CN" sz="1800" dirty="0">
                <a:latin typeface="+mn-ea"/>
              </a:rPr>
              <a:t>描述一个特定实体的状态或其分类的名词多半不是一个类。例如，“最佳顾客”是一个顾客在一定时间下的状态</a:t>
            </a:r>
            <a:r>
              <a:rPr lang="zh-CN" altLang="en-US" sz="1800" dirty="0">
                <a:latin typeface="+mn-ea"/>
              </a:rPr>
              <a:t>。</a:t>
            </a:r>
            <a:endParaRPr lang="zh-CN" altLang="zh-CN" sz="1800" dirty="0">
              <a:latin typeface="+mn-ea"/>
            </a:endParaRPr>
          </a:p>
          <a:p>
            <a:pPr marL="457200" indent="-457200">
              <a:lnSpc>
                <a:spcPct val="100000"/>
              </a:lnSpc>
              <a:spcBef>
                <a:spcPts val="900"/>
              </a:spcBef>
            </a:pPr>
            <a:r>
              <a:rPr lang="zh-CN" altLang="zh-CN" sz="2000" b="1" dirty="0">
                <a:solidFill>
                  <a:srgbClr val="FF0000"/>
                </a:solidFill>
                <a:latin typeface="+mn-ea"/>
              </a:rPr>
              <a:t>事件</a:t>
            </a:r>
          </a:p>
          <a:p>
            <a:pPr marL="342900" lvl="1" indent="0">
              <a:lnSpc>
                <a:spcPct val="100000"/>
              </a:lnSpc>
              <a:spcBef>
                <a:spcPts val="900"/>
              </a:spcBef>
              <a:buNone/>
            </a:pPr>
            <a:r>
              <a:rPr lang="en-US" altLang="zh-CN" sz="1800" dirty="0">
                <a:latin typeface="+mn-ea"/>
              </a:rPr>
              <a:t>    </a:t>
            </a:r>
            <a:r>
              <a:rPr lang="zh-CN" altLang="zh-CN" sz="1800" dirty="0">
                <a:latin typeface="+mn-ea"/>
              </a:rPr>
              <a:t>描述特定时间频率的名词，通常表示了领域必须支持的一个动态元素。例如，“每星期打印一次发票”中的“星期”就不是候选类。</a:t>
            </a:r>
          </a:p>
          <a:p>
            <a:pPr marL="457200" indent="-457200">
              <a:lnSpc>
                <a:spcPct val="100000"/>
              </a:lnSpc>
              <a:spcBef>
                <a:spcPts val="900"/>
              </a:spcBef>
            </a:pPr>
            <a:r>
              <a:rPr lang="zh-CN" altLang="zh-CN" sz="2000" b="1" dirty="0">
                <a:solidFill>
                  <a:srgbClr val="FF0000"/>
                </a:solidFill>
                <a:latin typeface="+mn-ea"/>
              </a:rPr>
              <a:t>实现结构</a:t>
            </a:r>
          </a:p>
          <a:p>
            <a:pPr marL="342900" lvl="1" indent="0">
              <a:lnSpc>
                <a:spcPct val="100000"/>
              </a:lnSpc>
              <a:spcBef>
                <a:spcPts val="900"/>
              </a:spcBef>
              <a:buNone/>
            </a:pPr>
            <a:r>
              <a:rPr lang="en-US" altLang="zh-CN" sz="1800" dirty="0">
                <a:latin typeface="+mn-ea"/>
              </a:rPr>
              <a:t>    </a:t>
            </a:r>
            <a:r>
              <a:rPr lang="zh-CN" altLang="zh-CN" sz="1800" dirty="0">
                <a:latin typeface="+mn-ea"/>
              </a:rPr>
              <a:t>描述硬件元素或算法的名词最好是删除或指派为某个类的操作。例如，“打印机”和“复利叶算法”。</a:t>
            </a:r>
          </a:p>
        </p:txBody>
      </p:sp>
      <p:sp>
        <p:nvSpPr>
          <p:cNvPr id="3" name="日期占位符 2"/>
          <p:cNvSpPr>
            <a:spLocks noGrp="1"/>
          </p:cNvSpPr>
          <p:nvPr>
            <p:ph type="dt" sz="half" idx="10"/>
          </p:nvPr>
        </p:nvSpPr>
        <p:spPr/>
        <p:txBody>
          <a:bodyPr/>
          <a:lstStyle/>
          <a:p>
            <a:fld id="{E31C53BD-9343-49D7-A20B-46E6E9662F40}" type="datetime1">
              <a:rPr lang="zh-CN" altLang="en-US" smtClean="0"/>
              <a:t>2022/4/20</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Tree>
    <p:extLst>
      <p:ext uri="{BB962C8B-B14F-4D97-AF65-F5344CB8AC3E}">
        <p14:creationId xmlns:p14="http://schemas.microsoft.com/office/powerpoint/2010/main" val="3706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类的层次</a:t>
            </a:r>
          </a:p>
        </p:txBody>
      </p:sp>
      <p:sp>
        <p:nvSpPr>
          <p:cNvPr id="3" name="文本占位符 2"/>
          <p:cNvSpPr>
            <a:spLocks noGrp="1"/>
          </p:cNvSpPr>
          <p:nvPr>
            <p:ph idx="1"/>
          </p:nvPr>
        </p:nvSpPr>
        <p:spPr/>
        <p:txBody>
          <a:bodyPr>
            <a:normAutofit/>
          </a:bodyPr>
          <a:lstStyle/>
          <a:p>
            <a:pPr>
              <a:lnSpc>
                <a:spcPct val="120000"/>
              </a:lnSpc>
            </a:pPr>
            <a:r>
              <a:rPr lang="zh-CN" altLang="en-US" sz="2000" dirty="0"/>
              <a:t>分析阶段确定的类叫做</a:t>
            </a:r>
            <a:r>
              <a:rPr lang="zh-CN" altLang="en-US" sz="2000" dirty="0">
                <a:solidFill>
                  <a:srgbClr val="FF0000"/>
                </a:solidFill>
              </a:rPr>
              <a:t>分析类</a:t>
            </a:r>
            <a:r>
              <a:rPr lang="zh-CN" altLang="en-US" sz="2000" dirty="0"/>
              <a:t>，是业务领域中的一个要素，与实现方法和技术无关。有三种不同层次的类：</a:t>
            </a:r>
            <a:endParaRPr lang="en-US" altLang="zh-CN" sz="2000" dirty="0"/>
          </a:p>
          <a:p>
            <a:pPr lvl="1">
              <a:lnSpc>
                <a:spcPct val="120000"/>
              </a:lnSpc>
            </a:pPr>
            <a:r>
              <a:rPr lang="zh-CN" altLang="en-US" sz="1800" dirty="0">
                <a:solidFill>
                  <a:srgbClr val="FF0000"/>
                </a:solidFill>
              </a:rPr>
              <a:t>实体类：</a:t>
            </a:r>
            <a:r>
              <a:rPr lang="zh-CN" altLang="en-US" sz="1800" dirty="0"/>
              <a:t>相当于业务级别的分析类。例如，图书管理系统中的读者、图书、借还书记录等。</a:t>
            </a:r>
            <a:endParaRPr lang="en-US" altLang="zh-CN" sz="1800" dirty="0"/>
          </a:p>
          <a:p>
            <a:pPr lvl="1">
              <a:lnSpc>
                <a:spcPct val="120000"/>
              </a:lnSpc>
            </a:pPr>
            <a:r>
              <a:rPr lang="zh-CN" altLang="en-US" sz="1800" dirty="0">
                <a:solidFill>
                  <a:srgbClr val="FF0000"/>
                </a:solidFill>
              </a:rPr>
              <a:t>控制类：</a:t>
            </a:r>
            <a:r>
              <a:rPr lang="zh-CN" altLang="en-US" sz="1800" dirty="0"/>
              <a:t>与业务过程相关，控制整个用例业务的流程和执行次序。</a:t>
            </a:r>
            <a:endParaRPr lang="en-US" altLang="zh-CN" sz="1800" dirty="0"/>
          </a:p>
          <a:p>
            <a:pPr lvl="1">
              <a:lnSpc>
                <a:spcPct val="120000"/>
              </a:lnSpc>
            </a:pPr>
            <a:r>
              <a:rPr lang="zh-CN" altLang="en-US" sz="1800" dirty="0">
                <a:solidFill>
                  <a:srgbClr val="FF0000"/>
                </a:solidFill>
              </a:rPr>
              <a:t>边界类：</a:t>
            </a:r>
            <a:r>
              <a:rPr lang="zh-CN" altLang="en-US" sz="1800" dirty="0"/>
              <a:t>在系统与外界之间，用于交换信息。例如，用户界面以及其他通信接口。</a:t>
            </a:r>
            <a:endParaRPr lang="en-US" altLang="zh-CN" sz="1800" dirty="0"/>
          </a:p>
          <a:p>
            <a:pPr>
              <a:lnSpc>
                <a:spcPct val="120000"/>
              </a:lnSpc>
            </a:pPr>
            <a:r>
              <a:rPr lang="zh-CN" altLang="en-US" sz="2000" dirty="0"/>
              <a:t>后两者都是面向技术实现的类，不是面向业务的，是设计模型的一部分。</a:t>
            </a:r>
          </a:p>
        </p:txBody>
      </p:sp>
      <p:sp>
        <p:nvSpPr>
          <p:cNvPr id="5" name="日期占位符 4"/>
          <p:cNvSpPr>
            <a:spLocks noGrp="1"/>
          </p:cNvSpPr>
          <p:nvPr>
            <p:ph type="dt" sz="half" idx="10"/>
          </p:nvPr>
        </p:nvSpPr>
        <p:spPr/>
        <p:txBody>
          <a:bodyPr/>
          <a:lstStyle/>
          <a:p>
            <a:fld id="{23EA30ED-8F20-466C-9F0C-4B0CBE30B695}" type="datetime1">
              <a:rPr lang="zh-CN" altLang="en-US" smtClean="0"/>
              <a:t>2022/4/20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Tree>
    <p:extLst>
      <p:ext uri="{BB962C8B-B14F-4D97-AF65-F5344CB8AC3E}">
        <p14:creationId xmlns:p14="http://schemas.microsoft.com/office/powerpoint/2010/main" val="118087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领域模型的三大模型</a:t>
            </a:r>
          </a:p>
        </p:txBody>
      </p:sp>
      <p:sp>
        <p:nvSpPr>
          <p:cNvPr id="6" name="文本占位符 5"/>
          <p:cNvSpPr>
            <a:spLocks noGrp="1"/>
          </p:cNvSpPr>
          <p:nvPr>
            <p:ph idx="1"/>
          </p:nvPr>
        </p:nvSpPr>
        <p:spPr/>
        <p:txBody>
          <a:bodyPr>
            <a:normAutofit/>
          </a:bodyPr>
          <a:lstStyle/>
          <a:p>
            <a:pPr>
              <a:lnSpc>
                <a:spcPct val="120000"/>
              </a:lnSpc>
              <a:spcBef>
                <a:spcPts val="900"/>
              </a:spcBef>
            </a:pPr>
            <a:r>
              <a:rPr lang="zh-CN" altLang="en-US" sz="2400" dirty="0"/>
              <a:t>建立领域模型要完成领域问题的三大模型：</a:t>
            </a:r>
            <a:endParaRPr lang="en-US" altLang="zh-CN" sz="2400" dirty="0"/>
          </a:p>
          <a:p>
            <a:pPr lvl="1">
              <a:lnSpc>
                <a:spcPct val="120000"/>
              </a:lnSpc>
              <a:spcBef>
                <a:spcPts val="900"/>
              </a:spcBef>
            </a:pPr>
            <a:r>
              <a:rPr lang="zh-CN" altLang="en-US" sz="2200" dirty="0">
                <a:solidFill>
                  <a:srgbClr val="FF0000"/>
                </a:solidFill>
              </a:rPr>
              <a:t>视图模型：</a:t>
            </a:r>
            <a:r>
              <a:rPr lang="zh-CN" altLang="en-US" sz="2200" dirty="0"/>
              <a:t>边界类</a:t>
            </a:r>
            <a:r>
              <a:rPr lang="en-US" altLang="zh-CN" sz="2200" dirty="0"/>
              <a:t>/</a:t>
            </a:r>
            <a:r>
              <a:rPr lang="zh-CN" altLang="en-US" sz="2200" dirty="0"/>
              <a:t>视图类（</a:t>
            </a:r>
            <a:r>
              <a:rPr lang="en-US" altLang="zh-CN" sz="2200" dirty="0"/>
              <a:t>Form/View</a:t>
            </a:r>
            <a:r>
              <a:rPr lang="zh-CN" altLang="en-US" sz="2200" dirty="0"/>
              <a:t>），表示角色与系统之间的交互。</a:t>
            </a:r>
            <a:endParaRPr lang="en-US" altLang="zh-CN" sz="2200" dirty="0"/>
          </a:p>
          <a:p>
            <a:pPr lvl="1">
              <a:lnSpc>
                <a:spcPct val="120000"/>
              </a:lnSpc>
              <a:spcBef>
                <a:spcPts val="900"/>
              </a:spcBef>
            </a:pPr>
            <a:r>
              <a:rPr lang="zh-CN" altLang="en-US" sz="2200" dirty="0">
                <a:solidFill>
                  <a:srgbClr val="FF0000"/>
                </a:solidFill>
              </a:rPr>
              <a:t>逻辑模型：</a:t>
            </a:r>
            <a:r>
              <a:rPr lang="zh-CN" altLang="en-US" sz="2200" dirty="0"/>
              <a:t>逻辑类</a:t>
            </a:r>
            <a:r>
              <a:rPr lang="en-US" altLang="zh-CN" sz="2200" dirty="0"/>
              <a:t>/</a:t>
            </a:r>
            <a:r>
              <a:rPr lang="zh-CN" altLang="en-US" sz="2200" dirty="0"/>
              <a:t>业务类（</a:t>
            </a:r>
            <a:r>
              <a:rPr lang="en-US" altLang="zh-CN" sz="2200" dirty="0"/>
              <a:t>Model/Business</a:t>
            </a:r>
            <a:r>
              <a:rPr lang="zh-CN" altLang="en-US" sz="2200" dirty="0"/>
              <a:t>），表示由系统执行的任务或称业务逻辑。</a:t>
            </a:r>
            <a:endParaRPr lang="en-US" altLang="zh-CN" sz="2200" dirty="0"/>
          </a:p>
          <a:p>
            <a:pPr lvl="1">
              <a:lnSpc>
                <a:spcPct val="120000"/>
              </a:lnSpc>
              <a:spcBef>
                <a:spcPts val="900"/>
              </a:spcBef>
            </a:pPr>
            <a:r>
              <a:rPr lang="zh-CN" altLang="en-US" sz="2200" dirty="0">
                <a:solidFill>
                  <a:srgbClr val="FF0000"/>
                </a:solidFill>
              </a:rPr>
              <a:t>实体模型：</a:t>
            </a:r>
            <a:r>
              <a:rPr lang="zh-CN" altLang="en-US" sz="2200" dirty="0"/>
              <a:t>实体类（</a:t>
            </a:r>
            <a:r>
              <a:rPr lang="en-US" altLang="zh-CN" sz="2200" dirty="0"/>
              <a:t>Entity</a:t>
            </a:r>
            <a:r>
              <a:rPr lang="zh-CN" altLang="en-US" sz="2200" dirty="0"/>
              <a:t>），表示系统存储和管理的永久信息。</a:t>
            </a:r>
          </a:p>
        </p:txBody>
      </p:sp>
      <p:sp>
        <p:nvSpPr>
          <p:cNvPr id="4" name="日期占位符 3"/>
          <p:cNvSpPr>
            <a:spLocks noGrp="1"/>
          </p:cNvSpPr>
          <p:nvPr>
            <p:ph type="dt" sz="half" idx="10"/>
          </p:nvPr>
        </p:nvSpPr>
        <p:spPr/>
        <p:txBody>
          <a:bodyPr/>
          <a:lstStyle/>
          <a:p>
            <a:fld id="{CB76495E-3149-4B25-8FD2-B9E632C05F54}"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Tree>
    <p:extLst>
      <p:ext uri="{BB962C8B-B14F-4D97-AF65-F5344CB8AC3E}">
        <p14:creationId xmlns:p14="http://schemas.microsoft.com/office/powerpoint/2010/main" val="262862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对象模型</a:t>
            </a:r>
          </a:p>
        </p:txBody>
      </p:sp>
      <p:sp>
        <p:nvSpPr>
          <p:cNvPr id="3" name="内容占位符 2"/>
          <p:cNvSpPr>
            <a:spLocks noGrp="1"/>
          </p:cNvSpPr>
          <p:nvPr>
            <p:ph idx="1"/>
          </p:nvPr>
        </p:nvSpPr>
        <p:spPr>
          <a:xfrm>
            <a:off x="768097" y="1088019"/>
            <a:ext cx="7832833" cy="3644001"/>
          </a:xfrm>
        </p:spPr>
        <p:txBody>
          <a:bodyPr>
            <a:normAutofit/>
          </a:bodyPr>
          <a:lstStyle/>
          <a:p>
            <a:pPr marL="457200" indent="-457200">
              <a:lnSpc>
                <a:spcPct val="120000"/>
              </a:lnSpc>
              <a:buSzPct val="70000"/>
              <a:defRPr/>
            </a:pPr>
            <a:r>
              <a:rPr lang="zh-CN" altLang="zh-CN" sz="2400" dirty="0"/>
              <a:t>对象模型表示静态的、结构化的系统的“数据”性质。它是对模拟客观世界实体的对象以及对象彼此间的关系的映射，描述了系统的静态结构。</a:t>
            </a:r>
            <a:endParaRPr lang="en-US" altLang="zh-CN" sz="2400" dirty="0"/>
          </a:p>
          <a:p>
            <a:pPr marL="457200" indent="-457200">
              <a:lnSpc>
                <a:spcPct val="120000"/>
              </a:lnSpc>
              <a:buSzPct val="70000"/>
              <a:defRPr/>
            </a:pPr>
            <a:r>
              <a:rPr lang="zh-CN" altLang="zh-CN" sz="2400" dirty="0"/>
              <a:t>对象模型为建立动态模型和功能模型，提供了实质性的框架。</a:t>
            </a:r>
          </a:p>
          <a:p>
            <a:pPr marL="457200" indent="-457200">
              <a:lnSpc>
                <a:spcPct val="120000"/>
              </a:lnSpc>
            </a:pPr>
            <a:r>
              <a:rPr lang="zh-CN" altLang="zh-CN" sz="2400" dirty="0"/>
              <a:t>通常，使用</a:t>
            </a:r>
            <a:r>
              <a:rPr lang="en-US" altLang="zh-CN" sz="2400" dirty="0"/>
              <a:t>UML</a:t>
            </a:r>
            <a:r>
              <a:rPr lang="zh-CN" altLang="zh-CN" sz="2400" dirty="0"/>
              <a:t>提供的类图来建立对象模型。</a:t>
            </a:r>
            <a:endParaRPr lang="en-US" altLang="zh-CN" sz="2400" b="1"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a:t>
            </a:fld>
            <a:endParaRPr lang="zh-CN" altLang="en-US"/>
          </a:p>
        </p:txBody>
      </p:sp>
    </p:spTree>
    <p:extLst>
      <p:ext uri="{BB962C8B-B14F-4D97-AF65-F5344CB8AC3E}">
        <p14:creationId xmlns:p14="http://schemas.microsoft.com/office/powerpoint/2010/main" val="32092276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用例模型到概念模型的转换</a:t>
            </a:r>
          </a:p>
        </p:txBody>
      </p:sp>
      <p:sp>
        <p:nvSpPr>
          <p:cNvPr id="4" name="日期占位符 3"/>
          <p:cNvSpPr>
            <a:spLocks noGrp="1"/>
          </p:cNvSpPr>
          <p:nvPr>
            <p:ph type="dt" sz="half" idx="10"/>
          </p:nvPr>
        </p:nvSpPr>
        <p:spPr/>
        <p:txBody>
          <a:bodyPr/>
          <a:lstStyle/>
          <a:p>
            <a:fld id="{E04A2B3C-1048-4E92-B68D-FD9C83CBC61E}"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50</a:t>
            </a:fld>
            <a:endParaRPr lang="zh-CN" altLang="en-US"/>
          </a:p>
        </p:txBody>
      </p:sp>
      <p:grpSp>
        <p:nvGrpSpPr>
          <p:cNvPr id="7" name="Group 16"/>
          <p:cNvGrpSpPr>
            <a:grpSpLocks noChangeAspect="1"/>
          </p:cNvGrpSpPr>
          <p:nvPr/>
        </p:nvGrpSpPr>
        <p:grpSpPr bwMode="auto">
          <a:xfrm>
            <a:off x="593996" y="1416444"/>
            <a:ext cx="7899129" cy="2698956"/>
            <a:chOff x="1111" y="7925"/>
            <a:chExt cx="7670" cy="2334"/>
          </a:xfrm>
        </p:grpSpPr>
        <p:sp>
          <p:nvSpPr>
            <p:cNvPr id="8" name="AutoShape 17"/>
            <p:cNvSpPr>
              <a:spLocks noChangeAspect="1" noChangeArrowheads="1"/>
            </p:cNvSpPr>
            <p:nvPr/>
          </p:nvSpPr>
          <p:spPr bwMode="auto">
            <a:xfrm>
              <a:off x="1111" y="7925"/>
              <a:ext cx="7670" cy="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j-ea"/>
                <a:ea typeface="+mj-ea"/>
              </a:endParaRPr>
            </a:p>
          </p:txBody>
        </p:sp>
        <p:grpSp>
          <p:nvGrpSpPr>
            <p:cNvPr id="9" name="Group 18"/>
            <p:cNvGrpSpPr>
              <a:grpSpLocks/>
            </p:cNvGrpSpPr>
            <p:nvPr/>
          </p:nvGrpSpPr>
          <p:grpSpPr bwMode="auto">
            <a:xfrm>
              <a:off x="2709" y="8178"/>
              <a:ext cx="598" cy="559"/>
              <a:chOff x="816" y="1872"/>
              <a:chExt cx="192" cy="288"/>
            </a:xfrm>
          </p:grpSpPr>
          <p:sp>
            <p:nvSpPr>
              <p:cNvPr id="29" name="Oval 19"/>
              <p:cNvSpPr>
                <a:spLocks noChangeArrowheads="1"/>
              </p:cNvSpPr>
              <p:nvPr/>
            </p:nvSpPr>
            <p:spPr bwMode="auto">
              <a:xfrm>
                <a:off x="864" y="1872"/>
                <a:ext cx="96" cy="96"/>
              </a:xfrm>
              <a:prstGeom prst="ellipse">
                <a:avLst/>
              </a:prstGeom>
              <a:solidFill>
                <a:srgbClr val="BBE0E3"/>
              </a:solidFill>
              <a:ln w="9525">
                <a:solidFill>
                  <a:srgbClr val="00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j-ea"/>
                  <a:ea typeface="+mj-ea"/>
                </a:endParaRPr>
              </a:p>
            </p:txBody>
          </p:sp>
          <p:sp>
            <p:nvSpPr>
              <p:cNvPr id="30" name="Line 20"/>
              <p:cNvSpPr>
                <a:spLocks noChangeShapeType="1"/>
              </p:cNvSpPr>
              <p:nvPr/>
            </p:nvSpPr>
            <p:spPr bwMode="auto">
              <a:xfrm>
                <a:off x="864" y="20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31" name="Line 21"/>
              <p:cNvSpPr>
                <a:spLocks noChangeShapeType="1"/>
              </p:cNvSpPr>
              <p:nvPr/>
            </p:nvSpPr>
            <p:spPr bwMode="auto">
              <a:xfrm>
                <a:off x="912" y="19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32" name="Line 22"/>
              <p:cNvSpPr>
                <a:spLocks noChangeShapeType="1"/>
              </p:cNvSpPr>
              <p:nvPr/>
            </p:nvSpPr>
            <p:spPr bwMode="auto">
              <a:xfrm flipH="1">
                <a:off x="816" y="2064"/>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33" name="Line 23"/>
              <p:cNvSpPr>
                <a:spLocks noChangeShapeType="1"/>
              </p:cNvSpPr>
              <p:nvPr/>
            </p:nvSpPr>
            <p:spPr bwMode="auto">
              <a:xfrm>
                <a:off x="912" y="2064"/>
                <a:ext cx="96"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grpSp>
        <p:sp>
          <p:nvSpPr>
            <p:cNvPr id="10" name="Oval 24"/>
            <p:cNvSpPr>
              <a:spLocks noChangeArrowheads="1"/>
            </p:cNvSpPr>
            <p:nvPr/>
          </p:nvSpPr>
          <p:spPr bwMode="auto">
            <a:xfrm>
              <a:off x="6185" y="8178"/>
              <a:ext cx="1438" cy="506"/>
            </a:xfrm>
            <a:prstGeom prst="ellipse">
              <a:avLst/>
            </a:prstGeom>
            <a:solidFill>
              <a:srgbClr val="BBE0E3"/>
            </a:solidFill>
            <a:ln w="9525">
              <a:solidFill>
                <a:srgbClr val="00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solidFill>
                    <a:srgbClr val="000000"/>
                  </a:solidFill>
                  <a:latin typeface="+mj-ea"/>
                  <a:ea typeface="+mj-ea"/>
                </a:rPr>
                <a:t>用例</a:t>
              </a:r>
              <a:endParaRPr lang="zh-CN" altLang="en-US">
                <a:latin typeface="+mj-ea"/>
                <a:ea typeface="+mj-ea"/>
              </a:endParaRPr>
            </a:p>
          </p:txBody>
        </p:sp>
        <p:sp>
          <p:nvSpPr>
            <p:cNvPr id="11" name="Line 25"/>
            <p:cNvSpPr>
              <a:spLocks noChangeShapeType="1"/>
            </p:cNvSpPr>
            <p:nvPr/>
          </p:nvSpPr>
          <p:spPr bwMode="auto">
            <a:xfrm>
              <a:off x="3307" y="8431"/>
              <a:ext cx="287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12" name="Text Box 26"/>
            <p:cNvSpPr txBox="1">
              <a:spLocks noChangeArrowheads="1"/>
            </p:cNvSpPr>
            <p:nvPr/>
          </p:nvSpPr>
          <p:spPr bwMode="auto">
            <a:xfrm>
              <a:off x="2595" y="8664"/>
              <a:ext cx="84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000000"/>
                  </a:solidFill>
                  <a:latin typeface="+mj-ea"/>
                  <a:ea typeface="+mj-ea"/>
                </a:rPr>
                <a:t>角色</a:t>
              </a:r>
              <a:endParaRPr lang="zh-CN" altLang="en-US" dirty="0">
                <a:latin typeface="+mj-ea"/>
                <a:ea typeface="+mj-ea"/>
              </a:endParaRPr>
            </a:p>
          </p:txBody>
        </p:sp>
        <p:sp>
          <p:nvSpPr>
            <p:cNvPr id="13" name="Arc 27"/>
            <p:cNvSpPr>
              <a:spLocks/>
            </p:cNvSpPr>
            <p:nvPr/>
          </p:nvSpPr>
          <p:spPr bwMode="auto">
            <a:xfrm flipV="1">
              <a:off x="4179" y="8433"/>
              <a:ext cx="545" cy="342"/>
            </a:xfrm>
            <a:custGeom>
              <a:avLst/>
              <a:gdLst>
                <a:gd name="T0" fmla="*/ 11 w 21600"/>
                <a:gd name="T1" fmla="*/ 0 h 13830"/>
                <a:gd name="T2" fmla="*/ 14 w 21600"/>
                <a:gd name="T3" fmla="*/ 8 h 13830"/>
                <a:gd name="T4" fmla="*/ 0 w 21600"/>
                <a:gd name="T5" fmla="*/ 8 h 13830"/>
                <a:gd name="T6" fmla="*/ 0 60000 65536"/>
                <a:gd name="T7" fmla="*/ 0 60000 65536"/>
                <a:gd name="T8" fmla="*/ 0 60000 65536"/>
                <a:gd name="T9" fmla="*/ 0 w 21600"/>
                <a:gd name="T10" fmla="*/ 0 h 13830"/>
                <a:gd name="T11" fmla="*/ 21600 w 21600"/>
                <a:gd name="T12" fmla="*/ 13830 h 13830"/>
              </a:gdLst>
              <a:ahLst/>
              <a:cxnLst>
                <a:cxn ang="T6">
                  <a:pos x="T0" y="T1"/>
                </a:cxn>
                <a:cxn ang="T7">
                  <a:pos x="T2" y="T3"/>
                </a:cxn>
                <a:cxn ang="T8">
                  <a:pos x="T4" y="T5"/>
                </a:cxn>
              </a:cxnLst>
              <a:rect l="T9" t="T10" r="T11" b="T12"/>
              <a:pathLst>
                <a:path w="21600" h="13830" fill="none" extrusionOk="0">
                  <a:moveTo>
                    <a:pt x="16591" y="0"/>
                  </a:moveTo>
                  <a:cubicBezTo>
                    <a:pt x="19827" y="3882"/>
                    <a:pt x="21600" y="8776"/>
                    <a:pt x="21600" y="13830"/>
                  </a:cubicBezTo>
                </a:path>
                <a:path w="21600" h="13830" stroke="0" extrusionOk="0">
                  <a:moveTo>
                    <a:pt x="16591" y="0"/>
                  </a:moveTo>
                  <a:cubicBezTo>
                    <a:pt x="19827" y="3882"/>
                    <a:pt x="21600" y="8776"/>
                    <a:pt x="21600" y="13830"/>
                  </a:cubicBezTo>
                  <a:lnTo>
                    <a:pt x="0" y="13830"/>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j-ea"/>
                <a:ea typeface="+mj-ea"/>
              </a:endParaRPr>
            </a:p>
          </p:txBody>
        </p:sp>
        <p:sp>
          <p:nvSpPr>
            <p:cNvPr id="14" name="Text Box 28"/>
            <p:cNvSpPr txBox="1">
              <a:spLocks noChangeArrowheads="1"/>
            </p:cNvSpPr>
            <p:nvPr/>
          </p:nvSpPr>
          <p:spPr bwMode="auto">
            <a:xfrm>
              <a:off x="5604" y="8684"/>
              <a:ext cx="7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54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solidFill>
                    <a:srgbClr val="000000"/>
                  </a:solidFill>
                  <a:latin typeface="+mj-ea"/>
                  <a:ea typeface="+mj-ea"/>
                </a:rPr>
                <a:t>Model</a:t>
              </a:r>
              <a:endParaRPr lang="en-US" altLang="zh-CN">
                <a:latin typeface="+mj-ea"/>
                <a:ea typeface="+mj-ea"/>
              </a:endParaRPr>
            </a:p>
          </p:txBody>
        </p:sp>
        <p:sp>
          <p:nvSpPr>
            <p:cNvPr id="15" name="Text Box 29"/>
            <p:cNvSpPr txBox="1">
              <a:spLocks noChangeArrowheads="1"/>
            </p:cNvSpPr>
            <p:nvPr/>
          </p:nvSpPr>
          <p:spPr bwMode="auto">
            <a:xfrm>
              <a:off x="7483" y="8684"/>
              <a:ext cx="82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solidFill>
                    <a:srgbClr val="000000"/>
                  </a:solidFill>
                  <a:latin typeface="+mj-ea"/>
                  <a:ea typeface="+mj-ea"/>
                </a:rPr>
                <a:t>Entity</a:t>
              </a:r>
              <a:endParaRPr lang="en-US" altLang="zh-CN">
                <a:latin typeface="+mj-ea"/>
                <a:ea typeface="+mj-ea"/>
              </a:endParaRPr>
            </a:p>
          </p:txBody>
        </p:sp>
        <p:sp>
          <p:nvSpPr>
            <p:cNvPr id="16" name="Arc 30"/>
            <p:cNvSpPr>
              <a:spLocks/>
            </p:cNvSpPr>
            <p:nvPr/>
          </p:nvSpPr>
          <p:spPr bwMode="auto">
            <a:xfrm rot="-10511156" flipH="1" flipV="1">
              <a:off x="7201" y="8431"/>
              <a:ext cx="414" cy="611"/>
            </a:xfrm>
            <a:custGeom>
              <a:avLst/>
              <a:gdLst>
                <a:gd name="T0" fmla="*/ 1 w 19549"/>
                <a:gd name="T1" fmla="*/ 0 h 21530"/>
                <a:gd name="T2" fmla="*/ 9 w 19549"/>
                <a:gd name="T3" fmla="*/ 10 h 21530"/>
                <a:gd name="T4" fmla="*/ 0 w 19549"/>
                <a:gd name="T5" fmla="*/ 17 h 21530"/>
                <a:gd name="T6" fmla="*/ 0 60000 65536"/>
                <a:gd name="T7" fmla="*/ 0 60000 65536"/>
                <a:gd name="T8" fmla="*/ 0 60000 65536"/>
                <a:gd name="T9" fmla="*/ 0 w 19549"/>
                <a:gd name="T10" fmla="*/ 0 h 21530"/>
                <a:gd name="T11" fmla="*/ 19549 w 19549"/>
                <a:gd name="T12" fmla="*/ 21530 h 21530"/>
              </a:gdLst>
              <a:ahLst/>
              <a:cxnLst>
                <a:cxn ang="T6">
                  <a:pos x="T0" y="T1"/>
                </a:cxn>
                <a:cxn ang="T7">
                  <a:pos x="T2" y="T3"/>
                </a:cxn>
                <a:cxn ang="T8">
                  <a:pos x="T4" y="T5"/>
                </a:cxn>
              </a:cxnLst>
              <a:rect l="T9" t="T10" r="T11" b="T12"/>
              <a:pathLst>
                <a:path w="19549" h="21530" fill="none" extrusionOk="0">
                  <a:moveTo>
                    <a:pt x="1739" y="0"/>
                  </a:moveTo>
                  <a:cubicBezTo>
                    <a:pt x="9459" y="624"/>
                    <a:pt x="16254" y="5333"/>
                    <a:pt x="19548" y="12343"/>
                  </a:cubicBezTo>
                </a:path>
                <a:path w="19549" h="21530" stroke="0" extrusionOk="0">
                  <a:moveTo>
                    <a:pt x="1739" y="0"/>
                  </a:moveTo>
                  <a:cubicBezTo>
                    <a:pt x="9459" y="624"/>
                    <a:pt x="16254" y="5333"/>
                    <a:pt x="19548" y="12343"/>
                  </a:cubicBezTo>
                  <a:lnTo>
                    <a:pt x="0" y="2153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j-ea"/>
                <a:ea typeface="+mj-ea"/>
              </a:endParaRPr>
            </a:p>
          </p:txBody>
        </p:sp>
        <p:sp>
          <p:nvSpPr>
            <p:cNvPr id="17" name="Arc 31"/>
            <p:cNvSpPr>
              <a:spLocks/>
            </p:cNvSpPr>
            <p:nvPr/>
          </p:nvSpPr>
          <p:spPr bwMode="auto">
            <a:xfrm rot="-5400000">
              <a:off x="6129" y="8454"/>
              <a:ext cx="506" cy="461"/>
            </a:xfrm>
            <a:custGeom>
              <a:avLst/>
              <a:gdLst>
                <a:gd name="T0" fmla="*/ 4 w 21470"/>
                <a:gd name="T1" fmla="*/ 0 h 20257"/>
                <a:gd name="T2" fmla="*/ 12 w 21470"/>
                <a:gd name="T3" fmla="*/ 9 h 20257"/>
                <a:gd name="T4" fmla="*/ 0 w 21470"/>
                <a:gd name="T5" fmla="*/ 10 h 20257"/>
                <a:gd name="T6" fmla="*/ 0 60000 65536"/>
                <a:gd name="T7" fmla="*/ 0 60000 65536"/>
                <a:gd name="T8" fmla="*/ 0 60000 65536"/>
                <a:gd name="T9" fmla="*/ 0 w 21470"/>
                <a:gd name="T10" fmla="*/ 0 h 20257"/>
                <a:gd name="T11" fmla="*/ 21470 w 21470"/>
                <a:gd name="T12" fmla="*/ 20257 h 20257"/>
              </a:gdLst>
              <a:ahLst/>
              <a:cxnLst>
                <a:cxn ang="T6">
                  <a:pos x="T0" y="T1"/>
                </a:cxn>
                <a:cxn ang="T7">
                  <a:pos x="T2" y="T3"/>
                </a:cxn>
                <a:cxn ang="T8">
                  <a:pos x="T4" y="T5"/>
                </a:cxn>
              </a:cxnLst>
              <a:rect l="T9" t="T10" r="T11" b="T12"/>
              <a:pathLst>
                <a:path w="21470" h="20257" fill="none" extrusionOk="0">
                  <a:moveTo>
                    <a:pt x="7497" y="-1"/>
                  </a:moveTo>
                  <a:cubicBezTo>
                    <a:pt x="15165" y="2837"/>
                    <a:pt x="20573" y="9762"/>
                    <a:pt x="21469" y="17890"/>
                  </a:cubicBezTo>
                </a:path>
                <a:path w="21470" h="20257" stroke="0" extrusionOk="0">
                  <a:moveTo>
                    <a:pt x="7497" y="-1"/>
                  </a:moveTo>
                  <a:cubicBezTo>
                    <a:pt x="15165" y="2837"/>
                    <a:pt x="20573" y="9762"/>
                    <a:pt x="21469" y="17890"/>
                  </a:cubicBezTo>
                  <a:lnTo>
                    <a:pt x="0" y="20257"/>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j-ea"/>
                <a:ea typeface="+mj-ea"/>
              </a:endParaRPr>
            </a:p>
          </p:txBody>
        </p:sp>
        <p:sp>
          <p:nvSpPr>
            <p:cNvPr id="18" name="Line 32"/>
            <p:cNvSpPr>
              <a:spLocks noChangeShapeType="1"/>
            </p:cNvSpPr>
            <p:nvPr/>
          </p:nvSpPr>
          <p:spPr bwMode="auto">
            <a:xfrm>
              <a:off x="1937" y="9190"/>
              <a:ext cx="6798" cy="1"/>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nchor="ctr"/>
            <a:lstStyle/>
            <a:p>
              <a:pPr algn="ctr"/>
              <a:endParaRPr lang="zh-CN" altLang="en-US">
                <a:latin typeface="+mj-ea"/>
                <a:ea typeface="+mj-ea"/>
              </a:endParaRPr>
            </a:p>
          </p:txBody>
        </p:sp>
        <p:sp>
          <p:nvSpPr>
            <p:cNvPr id="19" name="Text Box 33"/>
            <p:cNvSpPr txBox="1">
              <a:spLocks noChangeArrowheads="1"/>
            </p:cNvSpPr>
            <p:nvPr/>
          </p:nvSpPr>
          <p:spPr bwMode="auto">
            <a:xfrm>
              <a:off x="2041" y="8011"/>
              <a:ext cx="483" cy="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b="1">
                  <a:latin typeface="+mj-ea"/>
                  <a:ea typeface="+mj-ea"/>
                </a:rPr>
                <a:t>用例模型</a:t>
              </a:r>
              <a:endParaRPr lang="zh-CN" altLang="en-US">
                <a:latin typeface="+mj-ea"/>
                <a:ea typeface="+mj-ea"/>
              </a:endParaRPr>
            </a:p>
          </p:txBody>
        </p:sp>
        <p:sp>
          <p:nvSpPr>
            <p:cNvPr id="20" name="Oval 34"/>
            <p:cNvSpPr>
              <a:spLocks noChangeArrowheads="1"/>
            </p:cNvSpPr>
            <p:nvPr/>
          </p:nvSpPr>
          <p:spPr bwMode="auto">
            <a:xfrm>
              <a:off x="3353" y="9696"/>
              <a:ext cx="1700" cy="506"/>
            </a:xfrm>
            <a:prstGeom prst="ellipse">
              <a:avLst/>
            </a:prstGeom>
            <a:solidFill>
              <a:srgbClr val="FFCC99">
                <a:alpha val="43137"/>
              </a:srgbClr>
            </a:solidFill>
            <a:ln w="9525">
              <a:solidFill>
                <a:srgbClr val="00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solidFill>
                    <a:srgbClr val="000000"/>
                  </a:solidFill>
                  <a:latin typeface="+mj-ea"/>
                  <a:ea typeface="+mj-ea"/>
                </a:rPr>
                <a:t>视图模型</a:t>
              </a:r>
              <a:endParaRPr lang="zh-CN" altLang="en-US">
                <a:latin typeface="+mj-ea"/>
                <a:ea typeface="+mj-ea"/>
              </a:endParaRPr>
            </a:p>
          </p:txBody>
        </p:sp>
        <p:sp>
          <p:nvSpPr>
            <p:cNvPr id="21" name="Oval 35"/>
            <p:cNvSpPr>
              <a:spLocks noChangeArrowheads="1"/>
            </p:cNvSpPr>
            <p:nvPr/>
          </p:nvSpPr>
          <p:spPr bwMode="auto">
            <a:xfrm>
              <a:off x="7083" y="9696"/>
              <a:ext cx="1698" cy="495"/>
            </a:xfrm>
            <a:prstGeom prst="ellipse">
              <a:avLst/>
            </a:prstGeom>
            <a:solidFill>
              <a:srgbClr val="FFCC99">
                <a:alpha val="43137"/>
              </a:srgbClr>
            </a:solidFill>
            <a:ln w="9525">
              <a:solidFill>
                <a:srgbClr val="00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solidFill>
                    <a:srgbClr val="000000"/>
                  </a:solidFill>
                  <a:latin typeface="+mj-ea"/>
                  <a:ea typeface="+mj-ea"/>
                </a:rPr>
                <a:t>实体模型</a:t>
              </a:r>
              <a:endParaRPr lang="zh-CN" altLang="en-US">
                <a:latin typeface="+mj-ea"/>
                <a:ea typeface="+mj-ea"/>
              </a:endParaRPr>
            </a:p>
          </p:txBody>
        </p:sp>
        <p:sp>
          <p:nvSpPr>
            <p:cNvPr id="22" name="Oval 36"/>
            <p:cNvSpPr>
              <a:spLocks noChangeArrowheads="1"/>
            </p:cNvSpPr>
            <p:nvPr/>
          </p:nvSpPr>
          <p:spPr bwMode="auto">
            <a:xfrm>
              <a:off x="5195" y="9696"/>
              <a:ext cx="1770" cy="495"/>
            </a:xfrm>
            <a:prstGeom prst="ellipse">
              <a:avLst/>
            </a:prstGeom>
            <a:solidFill>
              <a:srgbClr val="FFCC99">
                <a:alpha val="43137"/>
              </a:srgbClr>
            </a:solidFill>
            <a:ln w="9525">
              <a:solidFill>
                <a:srgbClr val="00000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solidFill>
                    <a:srgbClr val="000000"/>
                  </a:solidFill>
                  <a:latin typeface="+mj-ea"/>
                  <a:ea typeface="+mj-ea"/>
                </a:rPr>
                <a:t>逻辑模型</a:t>
              </a:r>
              <a:endParaRPr lang="zh-CN" altLang="en-US">
                <a:latin typeface="+mj-ea"/>
                <a:ea typeface="+mj-ea"/>
              </a:endParaRPr>
            </a:p>
          </p:txBody>
        </p:sp>
        <p:sp>
          <p:nvSpPr>
            <p:cNvPr id="23" name="Text Box 37"/>
            <p:cNvSpPr txBox="1">
              <a:spLocks noChangeArrowheads="1"/>
            </p:cNvSpPr>
            <p:nvPr/>
          </p:nvSpPr>
          <p:spPr bwMode="auto">
            <a:xfrm>
              <a:off x="3854" y="8684"/>
              <a:ext cx="71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b="1">
                  <a:solidFill>
                    <a:srgbClr val="000000"/>
                  </a:solidFill>
                  <a:latin typeface="+mj-ea"/>
                  <a:ea typeface="+mj-ea"/>
                </a:rPr>
                <a:t>View</a:t>
              </a:r>
              <a:endParaRPr lang="en-US" altLang="zh-CN">
                <a:latin typeface="+mj-ea"/>
                <a:ea typeface="+mj-ea"/>
              </a:endParaRPr>
            </a:p>
          </p:txBody>
        </p:sp>
        <p:sp>
          <p:nvSpPr>
            <p:cNvPr id="24" name="Text Box 38"/>
            <p:cNvSpPr txBox="1">
              <a:spLocks noChangeArrowheads="1"/>
            </p:cNvSpPr>
            <p:nvPr/>
          </p:nvSpPr>
          <p:spPr bwMode="auto">
            <a:xfrm>
              <a:off x="1347" y="7925"/>
              <a:ext cx="590" cy="2277"/>
            </a:xfrm>
            <a:prstGeom prst="rect">
              <a:avLst/>
            </a:prstGeom>
            <a:gradFill rotWithShape="1">
              <a:gsLst>
                <a:gs pos="0">
                  <a:srgbClr val="767676"/>
                </a:gs>
                <a:gs pos="50000">
                  <a:srgbClr val="FFFFFF"/>
                </a:gs>
                <a:gs pos="100000">
                  <a:srgbClr val="76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mj-ea"/>
                  <a:ea typeface="+mj-ea"/>
                </a:rPr>
                <a:t>O</a:t>
              </a:r>
            </a:p>
            <a:p>
              <a:pPr algn="ctr" eaLnBrk="1" hangingPunct="1"/>
              <a:r>
                <a:rPr lang="en-US" altLang="zh-CN" b="1" dirty="0">
                  <a:latin typeface="+mj-ea"/>
                  <a:ea typeface="+mj-ea"/>
                </a:rPr>
                <a:t>O</a:t>
              </a:r>
            </a:p>
            <a:p>
              <a:pPr algn="ctr" eaLnBrk="1" hangingPunct="1"/>
              <a:r>
                <a:rPr lang="en-US" altLang="zh-CN" b="1" dirty="0">
                  <a:latin typeface="+mj-ea"/>
                  <a:ea typeface="+mj-ea"/>
                </a:rPr>
                <a:t>A</a:t>
              </a:r>
            </a:p>
            <a:p>
              <a:pPr algn="ctr" eaLnBrk="1" hangingPunct="1"/>
              <a:r>
                <a:rPr lang="zh-CN" altLang="en-US" b="1" dirty="0">
                  <a:latin typeface="+mj-ea"/>
                  <a:ea typeface="+mj-ea"/>
                </a:rPr>
                <a:t>模型</a:t>
              </a:r>
            </a:p>
          </p:txBody>
        </p:sp>
        <p:sp>
          <p:nvSpPr>
            <p:cNvPr id="25" name="Text Box 39"/>
            <p:cNvSpPr txBox="1">
              <a:spLocks noChangeArrowheads="1"/>
            </p:cNvSpPr>
            <p:nvPr/>
          </p:nvSpPr>
          <p:spPr bwMode="auto">
            <a:xfrm>
              <a:off x="2035" y="9247"/>
              <a:ext cx="483"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b="1" dirty="0">
                  <a:latin typeface="+mj-ea"/>
                  <a:ea typeface="+mj-ea"/>
                </a:rPr>
                <a:t>概念模型</a:t>
              </a:r>
              <a:endParaRPr lang="zh-CN" altLang="en-US" dirty="0">
                <a:latin typeface="+mj-ea"/>
                <a:ea typeface="+mj-ea"/>
              </a:endParaRPr>
            </a:p>
          </p:txBody>
        </p:sp>
        <p:sp>
          <p:nvSpPr>
            <p:cNvPr id="26" name="AutoShape 40"/>
            <p:cNvSpPr>
              <a:spLocks noChangeArrowheads="1"/>
            </p:cNvSpPr>
            <p:nvPr/>
          </p:nvSpPr>
          <p:spPr bwMode="auto">
            <a:xfrm>
              <a:off x="5618" y="9106"/>
              <a:ext cx="757" cy="590"/>
            </a:xfrm>
            <a:prstGeom prst="downArrow">
              <a:avLst>
                <a:gd name="adj1" fmla="val 50000"/>
                <a:gd name="adj2" fmla="val 25000"/>
              </a:avLst>
            </a:prstGeom>
            <a:solidFill>
              <a:srgbClr val="BBE0E3"/>
            </a:solidFill>
            <a:ln w="9525">
              <a:solidFill>
                <a:srgbClr val="000000"/>
              </a:solidFill>
              <a:miter lim="800000"/>
              <a:headEnd/>
              <a:tailEnd/>
            </a:ln>
          </p:spPr>
          <p:txBody>
            <a:bodyPr vert="eaVert"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latin typeface="+mj-ea"/>
                  <a:ea typeface="+mj-ea"/>
                </a:rPr>
                <a:t>综合</a:t>
              </a:r>
            </a:p>
          </p:txBody>
        </p:sp>
        <p:sp>
          <p:nvSpPr>
            <p:cNvPr id="27" name="AutoShape 41"/>
            <p:cNvSpPr>
              <a:spLocks noChangeArrowheads="1"/>
            </p:cNvSpPr>
            <p:nvPr/>
          </p:nvSpPr>
          <p:spPr bwMode="auto">
            <a:xfrm>
              <a:off x="7552" y="9106"/>
              <a:ext cx="757" cy="590"/>
            </a:xfrm>
            <a:prstGeom prst="downArrow">
              <a:avLst>
                <a:gd name="adj1" fmla="val 50000"/>
                <a:gd name="adj2" fmla="val 25000"/>
              </a:avLst>
            </a:prstGeom>
            <a:solidFill>
              <a:srgbClr val="BBE0E3"/>
            </a:solidFill>
            <a:ln w="9525">
              <a:solidFill>
                <a:srgbClr val="000000"/>
              </a:solidFill>
              <a:miter lim="800000"/>
              <a:headEnd/>
              <a:tailEnd/>
            </a:ln>
          </p:spPr>
          <p:txBody>
            <a:bodyPr vert="eaVert"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latin typeface="+mj-ea"/>
                  <a:ea typeface="+mj-ea"/>
                </a:rPr>
                <a:t>综合</a:t>
              </a:r>
            </a:p>
          </p:txBody>
        </p:sp>
        <p:sp>
          <p:nvSpPr>
            <p:cNvPr id="28" name="AutoShape 42"/>
            <p:cNvSpPr>
              <a:spLocks noChangeArrowheads="1"/>
            </p:cNvSpPr>
            <p:nvPr/>
          </p:nvSpPr>
          <p:spPr bwMode="auto">
            <a:xfrm>
              <a:off x="3825" y="9106"/>
              <a:ext cx="757" cy="590"/>
            </a:xfrm>
            <a:prstGeom prst="downArrow">
              <a:avLst>
                <a:gd name="adj1" fmla="val 50000"/>
                <a:gd name="adj2" fmla="val 25000"/>
              </a:avLst>
            </a:prstGeom>
            <a:solidFill>
              <a:srgbClr val="BBE0E3"/>
            </a:solidFill>
            <a:ln w="9525">
              <a:solidFill>
                <a:srgbClr val="000000"/>
              </a:solidFill>
              <a:miter lim="800000"/>
              <a:headEnd/>
              <a:tailEnd/>
            </a:ln>
          </p:spPr>
          <p:txBody>
            <a:bodyPr vert="eaVert" t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a:latin typeface="+mj-ea"/>
                  <a:ea typeface="+mj-ea"/>
                </a:rPr>
                <a:t>综合</a:t>
              </a:r>
            </a:p>
          </p:txBody>
        </p:sp>
      </p:grpSp>
    </p:spTree>
    <p:extLst>
      <p:ext uri="{BB962C8B-B14F-4D97-AF65-F5344CB8AC3E}">
        <p14:creationId xmlns:p14="http://schemas.microsoft.com/office/powerpoint/2010/main" val="2319742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确定属性</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确定属性的过程包括分析和选择两个步骤</a:t>
            </a:r>
            <a:r>
              <a:rPr lang="zh-CN" altLang="en-US" dirty="0"/>
              <a:t>：</a:t>
            </a:r>
            <a:r>
              <a:rPr lang="zh-CN" altLang="zh-CN" dirty="0"/>
              <a:t> </a:t>
            </a:r>
            <a:endParaRPr lang="en-US" altLang="zh-CN" dirty="0"/>
          </a:p>
          <a:p>
            <a:pPr marL="817200" lvl="1" indent="-457200">
              <a:buFont typeface="+mj-lt"/>
              <a:buAutoNum type="arabicPeriod"/>
            </a:pPr>
            <a:r>
              <a:rPr kumimoji="1" lang="zh-CN" altLang="en-US" dirty="0"/>
              <a:t>分析：</a:t>
            </a:r>
            <a:endParaRPr kumimoji="1" lang="en-US" altLang="zh-CN" dirty="0"/>
          </a:p>
          <a:p>
            <a:pPr lvl="1"/>
            <a:r>
              <a:rPr lang="zh-CN" altLang="zh-CN" dirty="0"/>
              <a:t>通常，在需求陈述中用名词词组表示属性</a:t>
            </a:r>
            <a:endParaRPr lang="en-US" altLang="zh-CN" dirty="0"/>
          </a:p>
          <a:p>
            <a:pPr lvl="1"/>
            <a:r>
              <a:rPr lang="zh-CN" altLang="zh-CN" dirty="0"/>
              <a:t>往往用形容词表示可枚举的具体属性 </a:t>
            </a:r>
            <a:endParaRPr lang="en-US" altLang="zh-CN" dirty="0"/>
          </a:p>
          <a:p>
            <a:pPr lvl="1"/>
            <a:r>
              <a:rPr lang="zh-CN" altLang="zh-CN" dirty="0"/>
              <a:t>分析员还必须借助于领域知识和常识才能分析得出需要的属性</a:t>
            </a:r>
            <a:endParaRPr lang="en-US" altLang="zh-CN" dirty="0"/>
          </a:p>
          <a:p>
            <a:pPr lvl="1"/>
            <a:r>
              <a:rPr lang="zh-CN" altLang="zh-CN" dirty="0"/>
              <a:t>应该仅考虑与具体应用直接相关的属性 </a:t>
            </a:r>
            <a:endParaRPr lang="en-US" altLang="zh-CN" dirty="0"/>
          </a:p>
          <a:p>
            <a:pPr lvl="1"/>
            <a:r>
              <a:rPr lang="zh-CN" altLang="zh-CN" dirty="0"/>
              <a:t>应该首先找出最重要的属性</a:t>
            </a:r>
            <a:endParaRPr lang="en-US" altLang="zh-CN" dirty="0"/>
          </a:p>
          <a:p>
            <a:pPr lvl="1"/>
            <a:r>
              <a:rPr lang="zh-CN" altLang="zh-CN" dirty="0"/>
              <a:t>分析阶段不要考虑那些纯粹用于实现的属性  </a:t>
            </a:r>
            <a:endParaRPr kumimoji="1" lang="zh-CN" altLang="en-US" dirty="0"/>
          </a:p>
          <a:p>
            <a:endParaRPr lang="zh-CN" altLang="en-US"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51</a:t>
            </a:fld>
            <a:endParaRPr lang="zh-CN" altLang="en-US"/>
          </a:p>
        </p:txBody>
      </p:sp>
    </p:spTree>
    <p:extLst>
      <p:ext uri="{BB962C8B-B14F-4D97-AF65-F5344CB8AC3E}">
        <p14:creationId xmlns:p14="http://schemas.microsoft.com/office/powerpoint/2010/main" val="1339618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确定属性</a:t>
            </a:r>
            <a:endParaRPr lang="zh-CN" altLang="en-US" dirty="0"/>
          </a:p>
        </p:txBody>
      </p:sp>
      <p:sp>
        <p:nvSpPr>
          <p:cNvPr id="3" name="内容占位符 2"/>
          <p:cNvSpPr>
            <a:spLocks noGrp="1"/>
          </p:cNvSpPr>
          <p:nvPr>
            <p:ph idx="1"/>
          </p:nvPr>
        </p:nvSpPr>
        <p:spPr/>
        <p:txBody>
          <a:bodyPr>
            <a:normAutofit fontScale="92500" lnSpcReduction="10000"/>
          </a:bodyPr>
          <a:lstStyle/>
          <a:p>
            <a:pPr marL="817200" lvl="1" indent="-457200">
              <a:buFont typeface="+mj-lt"/>
              <a:buAutoNum type="arabicPeriod" startAt="2"/>
            </a:pPr>
            <a:r>
              <a:rPr kumimoji="1" lang="zh-CN" altLang="en-US" dirty="0"/>
              <a:t>选择：通常有以下几种常见情况</a:t>
            </a:r>
            <a:endParaRPr kumimoji="1" lang="en-US" altLang="zh-CN" dirty="0"/>
          </a:p>
          <a:p>
            <a:pPr lvl="1"/>
            <a:r>
              <a:rPr kumimoji="1" lang="zh-CN" altLang="en-US" dirty="0"/>
              <a:t>误把对象当作属性</a:t>
            </a:r>
            <a:endParaRPr kumimoji="1" lang="en-US" altLang="zh-CN" dirty="0"/>
          </a:p>
          <a:p>
            <a:pPr lvl="1"/>
            <a:r>
              <a:rPr lang="zh-CN" altLang="zh-CN" dirty="0"/>
              <a:t>误把关联类的属性当作一般对象的属性 </a:t>
            </a:r>
            <a:endParaRPr lang="en-US" altLang="zh-CN" dirty="0"/>
          </a:p>
          <a:p>
            <a:pPr lvl="1"/>
            <a:r>
              <a:rPr lang="zh-CN" altLang="zh-CN" dirty="0"/>
              <a:t>把限定误当成属性 </a:t>
            </a:r>
            <a:endParaRPr lang="en-US" altLang="zh-CN" dirty="0"/>
          </a:p>
          <a:p>
            <a:pPr lvl="1"/>
            <a:r>
              <a:rPr lang="zh-CN" altLang="zh-CN" dirty="0"/>
              <a:t>误把内部状态当成了属性</a:t>
            </a:r>
          </a:p>
          <a:p>
            <a:pPr lvl="1"/>
            <a:r>
              <a:rPr lang="zh-CN" altLang="zh-CN" dirty="0"/>
              <a:t>过于细化在分析阶段应该忽略那些对大多数操作都没有影响的属性 </a:t>
            </a:r>
            <a:endParaRPr lang="en-US" altLang="zh-CN" dirty="0"/>
          </a:p>
          <a:p>
            <a:pPr lvl="1"/>
            <a:r>
              <a:rPr lang="zh-CN" altLang="zh-CN" dirty="0"/>
              <a:t>存在不一致的属性 </a:t>
            </a:r>
            <a:endParaRPr kumimoji="1" lang="en-US" altLang="zh-CN" dirty="0"/>
          </a:p>
          <a:p>
            <a:endParaRPr lang="zh-CN" altLang="en-US"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52</a:t>
            </a:fld>
            <a:endParaRPr lang="zh-CN" altLang="en-US"/>
          </a:p>
        </p:txBody>
      </p:sp>
    </p:spTree>
    <p:extLst>
      <p:ext uri="{BB962C8B-B14F-4D97-AF65-F5344CB8AC3E}">
        <p14:creationId xmlns:p14="http://schemas.microsoft.com/office/powerpoint/2010/main" val="4219777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发现类之间的关系</a:t>
            </a:r>
          </a:p>
        </p:txBody>
      </p:sp>
      <p:sp>
        <p:nvSpPr>
          <p:cNvPr id="3" name="文本占位符 2"/>
          <p:cNvSpPr>
            <a:spLocks noGrp="1"/>
          </p:cNvSpPr>
          <p:nvPr>
            <p:ph idx="1"/>
          </p:nvPr>
        </p:nvSpPr>
        <p:spPr>
          <a:xfrm>
            <a:off x="768097" y="786267"/>
            <a:ext cx="7832833" cy="3806854"/>
          </a:xfrm>
        </p:spPr>
        <p:txBody>
          <a:bodyPr>
            <a:noAutofit/>
          </a:bodyPr>
          <a:lstStyle/>
          <a:p>
            <a:pPr>
              <a:lnSpc>
                <a:spcPct val="100000"/>
              </a:lnSpc>
              <a:spcBef>
                <a:spcPts val="600"/>
              </a:spcBef>
            </a:pPr>
            <a:r>
              <a:rPr lang="zh-CN" altLang="en-US" sz="2000" b="1" dirty="0">
                <a:solidFill>
                  <a:srgbClr val="FF0000"/>
                </a:solidFill>
              </a:rPr>
              <a:t>名词</a:t>
            </a:r>
            <a:r>
              <a:rPr lang="en-US" altLang="zh-CN" sz="2000" b="1" dirty="0">
                <a:solidFill>
                  <a:srgbClr val="FF0000"/>
                </a:solidFill>
              </a:rPr>
              <a:t>-</a:t>
            </a:r>
            <a:r>
              <a:rPr lang="zh-CN" altLang="en-US" sz="2000" b="1" dirty="0">
                <a:solidFill>
                  <a:srgbClr val="FF0000"/>
                </a:solidFill>
              </a:rPr>
              <a:t>动词分析法</a:t>
            </a:r>
          </a:p>
          <a:p>
            <a:pPr lvl="1">
              <a:lnSpc>
                <a:spcPct val="100000"/>
              </a:lnSpc>
              <a:spcBef>
                <a:spcPts val="600"/>
              </a:spcBef>
            </a:pPr>
            <a:r>
              <a:rPr lang="zh-CN" altLang="en-US" sz="1800" dirty="0"/>
              <a:t>找出以上来源中的名词或名词短语，作为候选类。</a:t>
            </a:r>
          </a:p>
          <a:p>
            <a:pPr lvl="1">
              <a:lnSpc>
                <a:spcPct val="100000"/>
              </a:lnSpc>
              <a:spcBef>
                <a:spcPts val="600"/>
              </a:spcBef>
            </a:pPr>
            <a:r>
              <a:rPr lang="zh-CN" altLang="en-US" sz="1800" dirty="0"/>
              <a:t>对候选类进行筛选，去掉冗余的、和系统无关的、以及非独立的类。</a:t>
            </a:r>
          </a:p>
          <a:p>
            <a:pPr lvl="1">
              <a:lnSpc>
                <a:spcPct val="100000"/>
              </a:lnSpc>
              <a:spcBef>
                <a:spcPts val="600"/>
              </a:spcBef>
            </a:pPr>
            <a:r>
              <a:rPr lang="zh-CN" altLang="en-US" sz="1800" dirty="0"/>
              <a:t>以动词为线索确定类之间的关系。</a:t>
            </a:r>
          </a:p>
          <a:p>
            <a:pPr>
              <a:lnSpc>
                <a:spcPct val="100000"/>
              </a:lnSpc>
              <a:spcBef>
                <a:spcPts val="600"/>
              </a:spcBef>
            </a:pPr>
            <a:r>
              <a:rPr lang="zh-CN" altLang="en-US" sz="2000" b="1" dirty="0">
                <a:solidFill>
                  <a:srgbClr val="FF0000"/>
                </a:solidFill>
              </a:rPr>
              <a:t>例如：</a:t>
            </a:r>
            <a:endParaRPr lang="en-US" altLang="zh-CN" sz="2000" b="1" dirty="0">
              <a:solidFill>
                <a:srgbClr val="FF0000"/>
              </a:solidFill>
            </a:endParaRPr>
          </a:p>
          <a:p>
            <a:pPr lvl="1">
              <a:lnSpc>
                <a:spcPct val="100000"/>
              </a:lnSpc>
              <a:spcBef>
                <a:spcPts val="600"/>
              </a:spcBef>
            </a:pPr>
            <a:r>
              <a:rPr lang="zh-CN" altLang="en-US" sz="1800" dirty="0"/>
              <a:t>与系统交互的角色：如管理员、浏览者、读者等</a:t>
            </a:r>
            <a:endParaRPr lang="en-US" altLang="zh-CN" sz="1800" dirty="0"/>
          </a:p>
          <a:p>
            <a:pPr lvl="1">
              <a:lnSpc>
                <a:spcPct val="100000"/>
              </a:lnSpc>
              <a:spcBef>
                <a:spcPts val="600"/>
              </a:spcBef>
            </a:pPr>
            <a:r>
              <a:rPr lang="zh-CN" altLang="en-US" sz="1800" dirty="0"/>
              <a:t>系统的工作环境场所：如车间、办公室等</a:t>
            </a:r>
            <a:endParaRPr lang="en-US" altLang="zh-CN" sz="1800" dirty="0"/>
          </a:p>
          <a:p>
            <a:pPr lvl="1">
              <a:lnSpc>
                <a:spcPct val="100000"/>
              </a:lnSpc>
              <a:spcBef>
                <a:spcPts val="600"/>
              </a:spcBef>
            </a:pPr>
            <a:r>
              <a:rPr lang="zh-CN" altLang="en-US" sz="1800" dirty="0"/>
              <a:t>概念实体、发生的事件或事情：如报告、信息显示、信号等</a:t>
            </a:r>
            <a:endParaRPr lang="en-US" altLang="zh-CN" sz="1800" dirty="0"/>
          </a:p>
          <a:p>
            <a:pPr lvl="1">
              <a:lnSpc>
                <a:spcPct val="100000"/>
              </a:lnSpc>
              <a:spcBef>
                <a:spcPts val="600"/>
              </a:spcBef>
            </a:pPr>
            <a:r>
              <a:rPr lang="zh-CN" altLang="en-US" sz="1800" dirty="0"/>
              <a:t>部门：如学校、人事部、财务部等</a:t>
            </a:r>
            <a:endParaRPr lang="en-US" altLang="zh-CN" sz="1800" dirty="0"/>
          </a:p>
          <a:p>
            <a:pPr lvl="1">
              <a:lnSpc>
                <a:spcPct val="100000"/>
              </a:lnSpc>
              <a:spcBef>
                <a:spcPts val="600"/>
              </a:spcBef>
            </a:pPr>
            <a:r>
              <a:rPr lang="zh-CN" altLang="en-US" sz="1800" dirty="0"/>
              <a:t>设备：如计算机、服务器、打印机等</a:t>
            </a:r>
            <a:endParaRPr lang="en-US" altLang="zh-CN" sz="1800" dirty="0"/>
          </a:p>
          <a:p>
            <a:pPr lvl="1">
              <a:lnSpc>
                <a:spcPct val="100000"/>
              </a:lnSpc>
              <a:spcBef>
                <a:spcPts val="600"/>
              </a:spcBef>
            </a:pPr>
            <a:r>
              <a:rPr lang="zh-CN" altLang="en-US" sz="1800" dirty="0"/>
              <a:t>与系统有关的外部实体：如其他系统、设备、人员等</a:t>
            </a:r>
            <a:endParaRPr lang="en-US" altLang="zh-CN" sz="1800" dirty="0"/>
          </a:p>
        </p:txBody>
      </p:sp>
      <p:sp>
        <p:nvSpPr>
          <p:cNvPr id="2" name="日期占位符 1"/>
          <p:cNvSpPr>
            <a:spLocks noGrp="1"/>
          </p:cNvSpPr>
          <p:nvPr>
            <p:ph type="dt" sz="half" idx="10"/>
          </p:nvPr>
        </p:nvSpPr>
        <p:spPr/>
        <p:txBody>
          <a:bodyPr/>
          <a:lstStyle/>
          <a:p>
            <a:fld id="{5549835B-9DFA-4D2F-BBB3-097567B00D60}"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344243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500"/>
                                        <p:tgtEl>
                                          <p:spTgt spid="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up)">
                                      <p:cBhvr>
                                        <p:cTn id="30" dur="500"/>
                                        <p:tgtEl>
                                          <p:spTgt spid="3">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up)">
                                      <p:cBhvr>
                                        <p:cTn id="33" dur="500"/>
                                        <p:tgtEl>
                                          <p:spTgt spid="3">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up)">
                                      <p:cBhvr>
                                        <p:cTn id="36" dur="500"/>
                                        <p:tgtEl>
                                          <p:spTgt spid="3">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up)">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确定关联</a:t>
            </a:r>
          </a:p>
        </p:txBody>
      </p:sp>
      <p:sp>
        <p:nvSpPr>
          <p:cNvPr id="3" name="内容占位符 2"/>
          <p:cNvSpPr>
            <a:spLocks noGrp="1"/>
          </p:cNvSpPr>
          <p:nvPr>
            <p:ph idx="1"/>
          </p:nvPr>
        </p:nvSpPr>
        <p:spPr>
          <a:xfrm>
            <a:off x="768097" y="1030147"/>
            <a:ext cx="7832833" cy="3701873"/>
          </a:xfrm>
        </p:spPr>
        <p:txBody>
          <a:bodyPr>
            <a:noAutofit/>
          </a:bodyPr>
          <a:lstStyle/>
          <a:p>
            <a:pPr marL="457200" indent="-457200">
              <a:lnSpc>
                <a:spcPct val="100000"/>
              </a:lnSpc>
              <a:spcBef>
                <a:spcPts val="1000"/>
              </a:spcBef>
            </a:pPr>
            <a:r>
              <a:rPr lang="zh-CN" altLang="en-US" sz="2200" dirty="0"/>
              <a:t>在需求陈述中使用的描述性动词或动词词组，通常表示关联关系。</a:t>
            </a:r>
            <a:endParaRPr lang="en-US" altLang="zh-CN" sz="2200" dirty="0"/>
          </a:p>
          <a:p>
            <a:pPr marL="457200" indent="-457200">
              <a:lnSpc>
                <a:spcPct val="100000"/>
              </a:lnSpc>
              <a:spcBef>
                <a:spcPts val="1000"/>
              </a:spcBef>
              <a:buSzPct val="70000"/>
            </a:pPr>
            <a:r>
              <a:rPr lang="zh-CN" altLang="en-US" sz="2200" dirty="0"/>
              <a:t>通过分析需求陈述，还能发现一些在陈述中隐含的关联。</a:t>
            </a:r>
            <a:endParaRPr lang="en-US" altLang="zh-CN" sz="2200" dirty="0"/>
          </a:p>
          <a:p>
            <a:pPr marL="457200" indent="-457200">
              <a:lnSpc>
                <a:spcPct val="100000"/>
              </a:lnSpc>
              <a:spcBef>
                <a:spcPts val="1000"/>
              </a:spcBef>
              <a:buSzPct val="70000"/>
            </a:pPr>
            <a:r>
              <a:rPr lang="zh-CN" altLang="en-US" sz="2200" dirty="0"/>
              <a:t>最后，分析员还应该与用户及领域专家讨论问题域实体间的相互依赖、相互作用关系，根据领域知识再进一步补充一些关联。</a:t>
            </a:r>
            <a:endParaRPr lang="en-US" altLang="zh-CN" sz="2200" dirty="0"/>
          </a:p>
          <a:p>
            <a:pPr marL="457200" indent="-457200">
              <a:lnSpc>
                <a:spcPct val="100000"/>
              </a:lnSpc>
              <a:spcBef>
                <a:spcPts val="1000"/>
              </a:spcBef>
              <a:buSzPct val="70000"/>
            </a:pPr>
            <a:r>
              <a:rPr lang="zh-CN" altLang="en-US" sz="2200" dirty="0"/>
              <a:t>在分析确定关联的过程中，不必花过多的精力去区分关联和聚集。事实上，聚集不过是一种特殊的关联，是关联的一个特例。</a:t>
            </a:r>
          </a:p>
          <a:p>
            <a:pPr marL="457200" indent="-457200">
              <a:lnSpc>
                <a:spcPct val="100000"/>
              </a:lnSpc>
              <a:spcBef>
                <a:spcPts val="1000"/>
              </a:spcBef>
            </a:pPr>
            <a:endParaRPr lang="zh-CN" altLang="en-US" sz="2200"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54</a:t>
            </a:fld>
            <a:endParaRPr lang="zh-CN" altLang="en-US"/>
          </a:p>
        </p:txBody>
      </p:sp>
    </p:spTree>
    <p:extLst>
      <p:ext uri="{BB962C8B-B14F-4D97-AF65-F5344CB8AC3E}">
        <p14:creationId xmlns:p14="http://schemas.microsoft.com/office/powerpoint/2010/main" val="2791578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筛选关联</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20000"/>
              </a:lnSpc>
              <a:spcBef>
                <a:spcPts val="600"/>
              </a:spcBef>
            </a:pPr>
            <a:r>
              <a:rPr lang="zh-CN" altLang="zh-CN" sz="2600" dirty="0"/>
              <a:t>筛选时主要根据下述标准删除候选的关联</a:t>
            </a:r>
            <a:r>
              <a:rPr lang="zh-CN" altLang="en-US" sz="2600" dirty="0"/>
              <a:t>：</a:t>
            </a:r>
            <a:r>
              <a:rPr lang="zh-CN" altLang="zh-CN" sz="2600" dirty="0"/>
              <a:t> </a:t>
            </a:r>
            <a:endParaRPr lang="en-US" altLang="zh-CN" sz="2600" dirty="0"/>
          </a:p>
          <a:p>
            <a:pPr lvl="1">
              <a:lnSpc>
                <a:spcPct val="120000"/>
              </a:lnSpc>
              <a:spcBef>
                <a:spcPts val="600"/>
              </a:spcBef>
            </a:pPr>
            <a:r>
              <a:rPr lang="zh-CN" altLang="zh-CN" sz="2200" dirty="0"/>
              <a:t>已删去的类之间的关联 </a:t>
            </a:r>
            <a:endParaRPr lang="en-US" altLang="zh-CN" sz="2200" dirty="0"/>
          </a:p>
          <a:p>
            <a:pPr lvl="1">
              <a:lnSpc>
                <a:spcPct val="120000"/>
              </a:lnSpc>
              <a:spcBef>
                <a:spcPts val="600"/>
              </a:spcBef>
            </a:pPr>
            <a:r>
              <a:rPr lang="zh-CN" altLang="zh-CN" sz="2200" dirty="0"/>
              <a:t>与问题无关的或应在实现阶段考虑的关联 </a:t>
            </a:r>
            <a:endParaRPr lang="en-US" altLang="zh-CN" sz="2200" dirty="0"/>
          </a:p>
          <a:p>
            <a:pPr lvl="1">
              <a:lnSpc>
                <a:spcPct val="120000"/>
              </a:lnSpc>
              <a:spcBef>
                <a:spcPts val="600"/>
              </a:spcBef>
            </a:pPr>
            <a:r>
              <a:rPr lang="zh-CN" altLang="zh-CN" sz="2200" dirty="0"/>
              <a:t>瞬时事件</a:t>
            </a:r>
            <a:endParaRPr lang="en-US" altLang="zh-CN" sz="2200" dirty="0"/>
          </a:p>
          <a:p>
            <a:pPr lvl="1">
              <a:lnSpc>
                <a:spcPct val="120000"/>
              </a:lnSpc>
              <a:spcBef>
                <a:spcPts val="600"/>
              </a:spcBef>
            </a:pPr>
            <a:r>
              <a:rPr lang="zh-CN" altLang="zh-CN" sz="2200" dirty="0"/>
              <a:t>三元关联</a:t>
            </a:r>
          </a:p>
          <a:p>
            <a:pPr lvl="1">
              <a:lnSpc>
                <a:spcPct val="120000"/>
              </a:lnSpc>
              <a:spcBef>
                <a:spcPts val="600"/>
              </a:spcBef>
            </a:pPr>
            <a:r>
              <a:rPr lang="zh-CN" altLang="zh-CN" sz="2200" dirty="0"/>
              <a:t>派生关联应该去掉那些可以用其他关联定义的冗余关联  </a:t>
            </a:r>
            <a:endParaRPr lang="zh-CN" altLang="zh-CN" sz="2000" dirty="0"/>
          </a:p>
          <a:p>
            <a:pPr>
              <a:lnSpc>
                <a:spcPct val="120000"/>
              </a:lnSpc>
              <a:spcBef>
                <a:spcPts val="600"/>
              </a:spcBef>
            </a:pPr>
            <a:r>
              <a:rPr kumimoji="1" lang="zh-CN" altLang="en-US" sz="2600" dirty="0"/>
              <a:t>进一步完善，通常从下述方面进行改进：</a:t>
            </a:r>
            <a:endParaRPr kumimoji="1" lang="en-US" altLang="zh-CN" sz="2600" dirty="0"/>
          </a:p>
          <a:p>
            <a:pPr lvl="1">
              <a:lnSpc>
                <a:spcPct val="120000"/>
              </a:lnSpc>
              <a:spcBef>
                <a:spcPts val="600"/>
              </a:spcBef>
            </a:pPr>
            <a:r>
              <a:rPr kumimoji="1" lang="zh-CN" altLang="en-US" sz="2200" dirty="0"/>
              <a:t>正名、分解、</a:t>
            </a:r>
            <a:r>
              <a:rPr lang="zh-CN" altLang="zh-CN" sz="2200" dirty="0"/>
              <a:t>补充发现了遗漏的关联就应该及时补上</a:t>
            </a:r>
            <a:r>
              <a:rPr lang="zh-CN" altLang="en-US" sz="2200" dirty="0"/>
              <a:t>、</a:t>
            </a:r>
            <a:r>
              <a:rPr lang="zh-CN" altLang="zh-CN" sz="2200" dirty="0"/>
              <a:t>标明重数</a:t>
            </a:r>
          </a:p>
          <a:p>
            <a:pPr>
              <a:lnSpc>
                <a:spcPct val="120000"/>
              </a:lnSpc>
              <a:spcBef>
                <a:spcPts val="600"/>
              </a:spcBef>
            </a:pPr>
            <a:endParaRPr lang="zh-CN" altLang="en-US" dirty="0"/>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55</a:t>
            </a:fld>
            <a:endParaRPr lang="zh-CN" altLang="en-US"/>
          </a:p>
        </p:txBody>
      </p:sp>
    </p:spTree>
    <p:extLst>
      <p:ext uri="{BB962C8B-B14F-4D97-AF65-F5344CB8AC3E}">
        <p14:creationId xmlns:p14="http://schemas.microsoft.com/office/powerpoint/2010/main" val="585777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识别继承关系</a:t>
            </a:r>
            <a:endParaRPr lang="zh-CN" altLang="en-US" dirty="0"/>
          </a:p>
        </p:txBody>
      </p:sp>
      <p:sp>
        <p:nvSpPr>
          <p:cNvPr id="3" name="内容占位符 2"/>
          <p:cNvSpPr>
            <a:spLocks noGrp="1"/>
          </p:cNvSpPr>
          <p:nvPr>
            <p:ph idx="1"/>
          </p:nvPr>
        </p:nvSpPr>
        <p:spPr/>
        <p:txBody>
          <a:bodyPr>
            <a:normAutofit fontScale="92500"/>
          </a:bodyPr>
          <a:lstStyle/>
          <a:p>
            <a:pPr>
              <a:spcBef>
                <a:spcPts val="600"/>
              </a:spcBef>
            </a:pPr>
            <a:r>
              <a:rPr lang="zh-CN" altLang="zh-CN" sz="2400" dirty="0"/>
              <a:t>一般说来，可以使用两种方式建立继承（即泛化）关系</a:t>
            </a:r>
            <a:r>
              <a:rPr lang="zh-CN" altLang="en-US" sz="2400" dirty="0"/>
              <a:t>：</a:t>
            </a:r>
            <a:endParaRPr lang="en-US" altLang="zh-CN" sz="2400" dirty="0"/>
          </a:p>
          <a:p>
            <a:pPr lvl="1">
              <a:spcBef>
                <a:spcPts val="600"/>
              </a:spcBef>
            </a:pPr>
            <a:r>
              <a:rPr kumimoji="1" lang="zh-CN" altLang="en-US" sz="2000" dirty="0"/>
              <a:t>自底向上：</a:t>
            </a:r>
            <a:r>
              <a:rPr lang="zh-CN" altLang="zh-CN" sz="2000" dirty="0"/>
              <a:t>抽象出现有类的共同性质泛化出父类，这个过程实质上模拟了人类归纳思维过程</a:t>
            </a:r>
            <a:r>
              <a:rPr lang="zh-CN" altLang="en-US" sz="2000" dirty="0"/>
              <a:t>。</a:t>
            </a:r>
            <a:endParaRPr lang="en-US" altLang="zh-CN" sz="2000" dirty="0"/>
          </a:p>
          <a:p>
            <a:pPr lvl="1">
              <a:spcBef>
                <a:spcPts val="600"/>
              </a:spcBef>
            </a:pPr>
            <a:r>
              <a:rPr kumimoji="1" lang="zh-CN" altLang="en-US" sz="2000" dirty="0"/>
              <a:t>自顶向下：</a:t>
            </a:r>
            <a:r>
              <a:rPr lang="zh-CN" altLang="zh-CN" sz="2000" dirty="0"/>
              <a:t>把现有类细化成更具体的子类，这模拟了人类的演绎思维过程</a:t>
            </a:r>
            <a:r>
              <a:rPr lang="zh-CN" altLang="en-US" sz="2000" dirty="0"/>
              <a:t>。</a:t>
            </a:r>
            <a:endParaRPr kumimoji="1" lang="zh-CN" altLang="en-US" sz="2000" dirty="0"/>
          </a:p>
          <a:p>
            <a:pPr>
              <a:spcBef>
                <a:spcPts val="600"/>
              </a:spcBef>
            </a:pPr>
            <a:r>
              <a:rPr lang="zh-CN" altLang="zh-CN" sz="2400" dirty="0"/>
              <a:t>仅仅经过一次建模过程很难得到完全正确的对象模型</a:t>
            </a:r>
            <a:r>
              <a:rPr lang="zh-CN" altLang="en-US" sz="2400" dirty="0"/>
              <a:t>，</a:t>
            </a:r>
            <a:r>
              <a:rPr lang="zh-CN" altLang="zh-CN" sz="2400" dirty="0"/>
              <a:t>软件开发过程就是一个多次反复修改、逐步完善的过程</a:t>
            </a:r>
            <a:r>
              <a:rPr lang="zh-CN" altLang="en-US" sz="2400" dirty="0"/>
              <a:t>。</a:t>
            </a:r>
            <a:endParaRPr lang="en-US" altLang="zh-CN" sz="2400" dirty="0"/>
          </a:p>
          <a:p>
            <a:pPr>
              <a:spcBef>
                <a:spcPts val="600"/>
              </a:spcBef>
            </a:pPr>
            <a:r>
              <a:rPr lang="zh-CN" altLang="zh-CN" sz="2400" dirty="0"/>
              <a:t> 在建模的任何一个步骤中，如果发现了模型的缺陷，都必须返回到前期阶段进行修改</a:t>
            </a:r>
            <a:r>
              <a:rPr lang="zh-CN" altLang="en-US" sz="2400" dirty="0"/>
              <a:t>。</a:t>
            </a:r>
          </a:p>
        </p:txBody>
      </p:sp>
      <p:sp>
        <p:nvSpPr>
          <p:cNvPr id="4" name="日期占位符 3"/>
          <p:cNvSpPr>
            <a:spLocks noGrp="1"/>
          </p:cNvSpPr>
          <p:nvPr>
            <p:ph type="dt" sz="half" idx="10"/>
          </p:nvPr>
        </p:nvSpPr>
        <p:spPr/>
        <p:txBody>
          <a:bodyPr/>
          <a:lstStyle/>
          <a:p>
            <a:fld id="{220C921F-2B8B-41DC-8453-4C67BF5BB210}"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56</a:t>
            </a:fld>
            <a:endParaRPr lang="zh-CN" altLang="en-US"/>
          </a:p>
        </p:txBody>
      </p:sp>
    </p:spTree>
    <p:extLst>
      <p:ext uri="{BB962C8B-B14F-4D97-AF65-F5344CB8AC3E}">
        <p14:creationId xmlns:p14="http://schemas.microsoft.com/office/powerpoint/2010/main" val="3414958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zh-CN" altLang="en-US" dirty="0"/>
              <a:t>网上报名系统的领域建模</a:t>
            </a:r>
          </a:p>
        </p:txBody>
      </p:sp>
      <p:sp>
        <p:nvSpPr>
          <p:cNvPr id="44035" name="Rectangle 3"/>
          <p:cNvSpPr>
            <a:spLocks noGrp="1" noChangeArrowheads="1"/>
          </p:cNvSpPr>
          <p:nvPr>
            <p:ph idx="1"/>
          </p:nvPr>
        </p:nvSpPr>
        <p:spPr/>
        <p:txBody>
          <a:bodyPr>
            <a:normAutofit/>
          </a:bodyPr>
          <a:lstStyle/>
          <a:p>
            <a:pPr marL="0" indent="0">
              <a:lnSpc>
                <a:spcPct val="120000"/>
              </a:lnSpc>
              <a:buNone/>
            </a:pPr>
            <a:r>
              <a:rPr lang="zh-CN" altLang="en-US" sz="2400" b="1" dirty="0"/>
              <a:t>步骤</a:t>
            </a:r>
            <a:r>
              <a:rPr lang="en-US" altLang="zh-CN" sz="2400" b="1" dirty="0"/>
              <a:t>1</a:t>
            </a:r>
            <a:r>
              <a:rPr lang="zh-CN" altLang="en-US" sz="2400" b="1" dirty="0"/>
              <a:t>：对系统中关键词的抽象</a:t>
            </a:r>
            <a:endParaRPr lang="en-US" altLang="zh-CN" sz="2400" b="1" dirty="0"/>
          </a:p>
          <a:p>
            <a:pPr marL="0" indent="0">
              <a:lnSpc>
                <a:spcPct val="120000"/>
              </a:lnSpc>
              <a:buNone/>
            </a:pPr>
            <a:r>
              <a:rPr lang="zh-CN" altLang="en-US" sz="2400" dirty="0"/>
              <a:t>我们从访谈和系统的原型中可以发现一些关键词汇，如：</a:t>
            </a:r>
            <a:endParaRPr lang="en-US" altLang="zh-CN" sz="2400" dirty="0"/>
          </a:p>
          <a:p>
            <a:pPr marL="0" indent="0">
              <a:lnSpc>
                <a:spcPct val="120000"/>
              </a:lnSpc>
              <a:buNone/>
            </a:pPr>
            <a:r>
              <a:rPr lang="zh-CN" altLang="en-US" sz="2400" dirty="0"/>
              <a:t>各省队用户信息，单位信息，运动员信息，竞赛项目信息，参赛单位报名信息，参赛运动员报名信息，赛事基本信息以及主要比赛项目信息。</a:t>
            </a:r>
          </a:p>
        </p:txBody>
      </p:sp>
      <p:sp>
        <p:nvSpPr>
          <p:cNvPr id="2" name="日期占位符 1"/>
          <p:cNvSpPr>
            <a:spLocks noGrp="1"/>
          </p:cNvSpPr>
          <p:nvPr>
            <p:ph type="dt" sz="half" idx="10"/>
          </p:nvPr>
        </p:nvSpPr>
        <p:spPr/>
        <p:txBody>
          <a:bodyPr/>
          <a:lstStyle/>
          <a:p>
            <a:fld id="{14572AF0-7504-4403-B45A-725B1344F440}" type="datetime1">
              <a:rPr lang="zh-CN" altLang="en-US" smtClean="0"/>
              <a:t>2022/4/20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Tree>
    <p:extLst>
      <p:ext uri="{BB962C8B-B14F-4D97-AF65-F5344CB8AC3E}">
        <p14:creationId xmlns:p14="http://schemas.microsoft.com/office/powerpoint/2010/main" val="325573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up)">
                                      <p:cBhvr>
                                        <p:cTn id="7" dur="500"/>
                                        <p:tgtEl>
                                          <p:spTgt spid="4403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wipe(up)">
                                      <p:cBhvr>
                                        <p:cTn id="11" dur="500"/>
                                        <p:tgtEl>
                                          <p:spTgt spid="4403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wipe(up)">
                                      <p:cBhvr>
                                        <p:cTn id="15"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05" y="1762826"/>
            <a:ext cx="7514863" cy="258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0"/>
          <p:cNvSpPr>
            <a:spLocks noGrp="1"/>
          </p:cNvSpPr>
          <p:nvPr>
            <p:ph type="title"/>
          </p:nvPr>
        </p:nvSpPr>
        <p:spPr/>
        <p:txBody>
          <a:bodyPr/>
          <a:lstStyle/>
          <a:p>
            <a:r>
              <a:rPr lang="zh-CN" altLang="en-US" dirty="0"/>
              <a:t>网上报名系统的领域建模</a:t>
            </a:r>
          </a:p>
        </p:txBody>
      </p:sp>
      <p:sp>
        <p:nvSpPr>
          <p:cNvPr id="4" name="日期占位符 3"/>
          <p:cNvSpPr>
            <a:spLocks noGrp="1"/>
          </p:cNvSpPr>
          <p:nvPr>
            <p:ph type="dt" sz="half" idx="10"/>
          </p:nvPr>
        </p:nvSpPr>
        <p:spPr/>
        <p:txBody>
          <a:bodyPr/>
          <a:lstStyle/>
          <a:p>
            <a:fld id="{E551E9B8-0F7F-4C94-B25B-6B9DD08D29FA}" type="datetime1">
              <a:rPr lang="zh-CN" altLang="en-US" smtClean="0"/>
              <a:t>2022/4/20</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58</a:t>
            </a:fld>
            <a:endParaRPr lang="zh-CN" altLang="en-US"/>
          </a:p>
        </p:txBody>
      </p:sp>
      <p:sp>
        <p:nvSpPr>
          <p:cNvPr id="8" name="文本框 7"/>
          <p:cNvSpPr txBox="1"/>
          <p:nvPr/>
        </p:nvSpPr>
        <p:spPr>
          <a:xfrm>
            <a:off x="846082" y="1065037"/>
            <a:ext cx="4374916" cy="461665"/>
          </a:xfrm>
          <a:prstGeom prst="rect">
            <a:avLst/>
          </a:prstGeom>
          <a:noFill/>
        </p:spPr>
        <p:txBody>
          <a:bodyPr wrap="none" rtlCol="0">
            <a:spAutoFit/>
          </a:bodyPr>
          <a:lstStyle/>
          <a:p>
            <a:r>
              <a:rPr lang="zh-CN" altLang="en-US" sz="2400" b="1" dirty="0">
                <a:solidFill>
                  <a:schemeClr val="tx2">
                    <a:lumMod val="90000"/>
                    <a:lumOff val="10000"/>
                  </a:schemeClr>
                </a:solidFill>
                <a:latin typeface="+mj-ea"/>
                <a:ea typeface="+mj-ea"/>
              </a:rPr>
              <a:t>步骤</a:t>
            </a:r>
            <a:r>
              <a:rPr lang="en-US" altLang="zh-CN" sz="2400" b="1" dirty="0">
                <a:solidFill>
                  <a:schemeClr val="tx2">
                    <a:lumMod val="90000"/>
                    <a:lumOff val="10000"/>
                  </a:schemeClr>
                </a:solidFill>
                <a:latin typeface="+mj-ea"/>
                <a:ea typeface="+mj-ea"/>
              </a:rPr>
              <a:t>1</a:t>
            </a:r>
            <a:r>
              <a:rPr lang="zh-CN" altLang="en-US" sz="2400" b="1" dirty="0">
                <a:solidFill>
                  <a:schemeClr val="tx2">
                    <a:lumMod val="90000"/>
                    <a:lumOff val="10000"/>
                  </a:schemeClr>
                </a:solidFill>
                <a:latin typeface="+mj-ea"/>
                <a:ea typeface="+mj-ea"/>
              </a:rPr>
              <a:t>：对系统中关键词的抽象</a:t>
            </a:r>
            <a:endParaRPr lang="en-US" altLang="zh-CN" sz="2400" b="1" dirty="0">
              <a:solidFill>
                <a:schemeClr val="tx2">
                  <a:lumMod val="90000"/>
                  <a:lumOff val="10000"/>
                </a:schemeClr>
              </a:solidFill>
              <a:latin typeface="+mj-ea"/>
              <a:ea typeface="+mj-ea"/>
            </a:endParaRPr>
          </a:p>
        </p:txBody>
      </p:sp>
    </p:spTree>
    <p:extLst>
      <p:ext uri="{BB962C8B-B14F-4D97-AF65-F5344CB8AC3E}">
        <p14:creationId xmlns:p14="http://schemas.microsoft.com/office/powerpoint/2010/main" val="55510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7224"/>
                                        </p:tgtEl>
                                        <p:attrNameLst>
                                          <p:attrName>style.visibility</p:attrName>
                                        </p:attrNameLst>
                                      </p:cBhvr>
                                      <p:to>
                                        <p:strVal val="visible"/>
                                      </p:to>
                                    </p:set>
                                    <p:animEffect transition="in" filter="randombar(horizontal)">
                                      <p:cBhvr>
                                        <p:cTn id="7"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normAutofit/>
          </a:bodyPr>
          <a:lstStyle/>
          <a:p>
            <a:r>
              <a:rPr lang="zh-CN" altLang="en-US" dirty="0"/>
              <a:t>网上报名系统的领域建模</a:t>
            </a:r>
          </a:p>
        </p:txBody>
      </p:sp>
      <p:sp>
        <p:nvSpPr>
          <p:cNvPr id="29699" name="Rectangle 3"/>
          <p:cNvSpPr>
            <a:spLocks noGrp="1" noChangeArrowheads="1"/>
          </p:cNvSpPr>
          <p:nvPr>
            <p:ph idx="1"/>
          </p:nvPr>
        </p:nvSpPr>
        <p:spPr/>
        <p:txBody>
          <a:bodyPr>
            <a:normAutofit/>
          </a:bodyPr>
          <a:lstStyle/>
          <a:p>
            <a:pPr marL="0" indent="0">
              <a:lnSpc>
                <a:spcPct val="100000"/>
              </a:lnSpc>
              <a:spcBef>
                <a:spcPts val="600"/>
              </a:spcBef>
              <a:buNone/>
            </a:pPr>
            <a:r>
              <a:rPr lang="zh-CN" altLang="en-US" sz="2400" b="1" dirty="0"/>
              <a:t>步骤</a:t>
            </a:r>
            <a:r>
              <a:rPr lang="en-US" altLang="zh-CN" sz="2400" b="1" dirty="0"/>
              <a:t>2</a:t>
            </a:r>
            <a:r>
              <a:rPr lang="zh-CN" altLang="en-US" sz="2400" b="1" dirty="0"/>
              <a:t>：为类添加属性</a:t>
            </a:r>
            <a:endParaRPr lang="en-US" altLang="zh-CN" sz="2400" b="1" dirty="0"/>
          </a:p>
          <a:p>
            <a:pPr marL="342900" indent="-342900">
              <a:lnSpc>
                <a:spcPct val="100000"/>
              </a:lnSpc>
              <a:spcBef>
                <a:spcPts val="1800"/>
              </a:spcBef>
              <a:buFont typeface="+mj-lt"/>
              <a:buAutoNum type="arabicPeriod"/>
            </a:pPr>
            <a:r>
              <a:rPr lang="zh-CN" altLang="en-US" sz="2000" dirty="0"/>
              <a:t>各省队用户：用户名，</a:t>
            </a:r>
            <a:r>
              <a:rPr lang="zh-CN" altLang="zh-CN" sz="2000" dirty="0"/>
              <a:t>真实姓名，</a:t>
            </a:r>
            <a:r>
              <a:rPr lang="zh-CN" altLang="en-US" sz="2000" dirty="0"/>
              <a:t>密码，提示问题，答案，</a:t>
            </a:r>
            <a:r>
              <a:rPr lang="zh-CN" altLang="zh-CN" sz="2000" dirty="0"/>
              <a:t>联系电话，所属单位</a:t>
            </a:r>
            <a:r>
              <a:rPr lang="zh-CN" altLang="en-US" sz="2000" dirty="0"/>
              <a:t>，用户类型，注册时间，备注。</a:t>
            </a:r>
            <a:endParaRPr lang="en-US" altLang="zh-CN" sz="2000" dirty="0"/>
          </a:p>
          <a:p>
            <a:pPr marL="342900" indent="-342900">
              <a:lnSpc>
                <a:spcPct val="100000"/>
              </a:lnSpc>
              <a:spcBef>
                <a:spcPts val="600"/>
              </a:spcBef>
              <a:buFont typeface="+mj-lt"/>
              <a:buAutoNum type="arabicPeriod"/>
            </a:pPr>
            <a:r>
              <a:rPr lang="zh-CN" altLang="en-US" sz="2000" dirty="0"/>
              <a:t>单位：单位</a:t>
            </a:r>
            <a:r>
              <a:rPr lang="zh-CN" altLang="zh-CN" sz="2000" dirty="0"/>
              <a:t>名称，单位地址，</a:t>
            </a:r>
            <a:r>
              <a:rPr lang="zh-CN" altLang="en-US" sz="2000" dirty="0"/>
              <a:t>单位</a:t>
            </a:r>
            <a:r>
              <a:rPr lang="zh-CN" altLang="zh-CN" sz="2000" dirty="0"/>
              <a:t>联系人，</a:t>
            </a:r>
            <a:r>
              <a:rPr lang="zh-CN" altLang="en-US" sz="2000" dirty="0"/>
              <a:t>单位</a:t>
            </a:r>
            <a:r>
              <a:rPr lang="zh-CN" altLang="zh-CN" sz="2000" dirty="0"/>
              <a:t>联系电话，邮编，传真</a:t>
            </a:r>
            <a:r>
              <a:rPr lang="zh-CN" altLang="en-US" sz="2000" dirty="0"/>
              <a:t>，备注</a:t>
            </a:r>
            <a:r>
              <a:rPr lang="zh-CN" altLang="zh-CN" sz="2000" dirty="0"/>
              <a:t>。</a:t>
            </a:r>
            <a:endParaRPr lang="en-US" altLang="zh-CN" sz="2000" dirty="0"/>
          </a:p>
          <a:p>
            <a:pPr marL="342900" indent="-342900">
              <a:lnSpc>
                <a:spcPct val="100000"/>
              </a:lnSpc>
              <a:spcBef>
                <a:spcPts val="600"/>
              </a:spcBef>
              <a:buFont typeface="+mj-lt"/>
              <a:buAutoNum type="arabicPeriod"/>
            </a:pPr>
            <a:r>
              <a:rPr lang="zh-CN" altLang="zh-CN" sz="2000" dirty="0"/>
              <a:t>运动员</a:t>
            </a:r>
            <a:r>
              <a:rPr lang="zh-CN" altLang="en-US" sz="2000" dirty="0"/>
              <a:t>信息</a:t>
            </a:r>
            <a:r>
              <a:rPr lang="zh-CN" altLang="zh-CN" sz="2000" dirty="0"/>
              <a:t>：注册证号，姓名，性别，出生日期，</a:t>
            </a:r>
            <a:r>
              <a:rPr lang="zh-CN" altLang="en-US" sz="2000" dirty="0"/>
              <a:t>籍贯，</a:t>
            </a:r>
            <a:r>
              <a:rPr lang="zh-CN" altLang="zh-CN" sz="2000" dirty="0"/>
              <a:t>所属单位，身份证号，备注。</a:t>
            </a:r>
            <a:endParaRPr lang="zh-CN" altLang="en-US" sz="2000" dirty="0"/>
          </a:p>
          <a:p>
            <a:pPr marL="342900" indent="-342900">
              <a:lnSpc>
                <a:spcPct val="100000"/>
              </a:lnSpc>
              <a:spcBef>
                <a:spcPts val="600"/>
              </a:spcBef>
              <a:buFont typeface="+mj-lt"/>
              <a:buAutoNum type="arabicPeriod"/>
            </a:pPr>
            <a:r>
              <a:rPr lang="zh-CN" altLang="zh-CN" sz="2000" dirty="0"/>
              <a:t>竞赛项目</a:t>
            </a:r>
            <a:r>
              <a:rPr lang="zh-CN" altLang="en-US" sz="2000" dirty="0"/>
              <a:t>信息</a:t>
            </a:r>
            <a:r>
              <a:rPr lang="zh-CN" altLang="zh-CN" sz="2000" dirty="0"/>
              <a:t>：竞赛项目名称，项目缩写，组别（男子，女子，男子轻量级，女子轻量级）</a:t>
            </a:r>
            <a:endParaRPr lang="en-US" altLang="zh-CN" sz="2000" dirty="0"/>
          </a:p>
          <a:p>
            <a:pPr>
              <a:lnSpc>
                <a:spcPct val="100000"/>
              </a:lnSpc>
              <a:spcBef>
                <a:spcPts val="600"/>
              </a:spcBef>
            </a:pPr>
            <a:endParaRPr lang="en-US" altLang="zh-CN" sz="1800" dirty="0"/>
          </a:p>
        </p:txBody>
      </p:sp>
      <p:sp>
        <p:nvSpPr>
          <p:cNvPr id="2" name="日期占位符 1"/>
          <p:cNvSpPr>
            <a:spLocks noGrp="1"/>
          </p:cNvSpPr>
          <p:nvPr>
            <p:ph type="dt" sz="half" idx="10"/>
          </p:nvPr>
        </p:nvSpPr>
        <p:spPr/>
        <p:txBody>
          <a:bodyPr/>
          <a:lstStyle/>
          <a:p>
            <a:fld id="{051962A4-F7EB-4491-B5AA-D3F5DFC5BDD4}" type="datetime1">
              <a:rPr lang="zh-CN" altLang="en-US" smtClean="0"/>
              <a:t>2022/4/20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Tree>
    <p:extLst>
      <p:ext uri="{BB962C8B-B14F-4D97-AF65-F5344CB8AC3E}">
        <p14:creationId xmlns:p14="http://schemas.microsoft.com/office/powerpoint/2010/main" val="419904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9" name="文本"/>
          <p:cNvSpPr txBox="1"/>
          <p:nvPr/>
        </p:nvSpPr>
        <p:spPr>
          <a:xfrm>
            <a:off x="4453181" y="3099288"/>
            <a:ext cx="4372689" cy="553998"/>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2000" dirty="0">
                <a:solidFill>
                  <a:schemeClr val="bg1"/>
                </a:solidFill>
                <a:latin typeface="+mj-ea"/>
                <a:ea typeface="+mj-ea"/>
              </a:rPr>
              <a:t>交付的工作产品：系统领域类图</a:t>
            </a:r>
          </a:p>
        </p:txBody>
      </p:sp>
      <p:sp>
        <p:nvSpPr>
          <p:cNvPr id="10" name="文本"/>
          <p:cNvSpPr/>
          <p:nvPr/>
        </p:nvSpPr>
        <p:spPr>
          <a:xfrm>
            <a:off x="4237950" y="277608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1</a:t>
            </a:r>
            <a:r>
              <a:rPr lang="zh-CN" altLang="en-US" sz="2000" b="1" spc="169" dirty="0">
                <a:solidFill>
                  <a:schemeClr val="bg1"/>
                </a:solidFill>
                <a:latin typeface="+mj-ea"/>
                <a:ea typeface="+mj-ea"/>
                <a:sym typeface="+mn-ea"/>
              </a:rPr>
              <a:t>：完成系统领域建模</a:t>
            </a:r>
          </a:p>
        </p:txBody>
      </p:sp>
      <p:sp>
        <p:nvSpPr>
          <p:cNvPr id="4" name="日期占位符 3"/>
          <p:cNvSpPr>
            <a:spLocks noGrp="1"/>
          </p:cNvSpPr>
          <p:nvPr>
            <p:ph type="dt" sz="half" idx="10"/>
          </p:nvPr>
        </p:nvSpPr>
        <p:spPr/>
        <p:txBody>
          <a:bodyPr/>
          <a:lstStyle/>
          <a:p>
            <a:fld id="{30B03FE0-B265-4FC0-8599-75AE29284288}" type="datetime1">
              <a:rPr lang="zh-CN" altLang="en-US" smtClean="0"/>
              <a:t>2022/4/20</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1475452895"/>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p:txBody>
          <a:bodyPr>
            <a:normAutofit/>
          </a:bodyPr>
          <a:lstStyle/>
          <a:p>
            <a:r>
              <a:rPr lang="zh-CN" altLang="en-US" dirty="0"/>
              <a:t>网上报名系统的领域建模</a:t>
            </a:r>
          </a:p>
        </p:txBody>
      </p:sp>
      <p:sp>
        <p:nvSpPr>
          <p:cNvPr id="29699" name="Rectangle 3"/>
          <p:cNvSpPr>
            <a:spLocks noGrp="1" noChangeArrowheads="1"/>
          </p:cNvSpPr>
          <p:nvPr>
            <p:ph idx="1"/>
          </p:nvPr>
        </p:nvSpPr>
        <p:spPr/>
        <p:txBody>
          <a:bodyPr>
            <a:normAutofit lnSpcReduction="10000"/>
          </a:bodyPr>
          <a:lstStyle/>
          <a:p>
            <a:pPr marL="0" indent="0">
              <a:lnSpc>
                <a:spcPct val="120000"/>
              </a:lnSpc>
              <a:buNone/>
            </a:pPr>
            <a:r>
              <a:rPr lang="zh-CN" altLang="en-US" sz="2400" b="1" dirty="0"/>
              <a:t>步骤</a:t>
            </a:r>
            <a:r>
              <a:rPr lang="en-US" altLang="zh-CN" sz="2400" b="1" dirty="0"/>
              <a:t>2</a:t>
            </a:r>
            <a:r>
              <a:rPr lang="zh-CN" altLang="en-US" sz="2400" b="1" dirty="0"/>
              <a:t>：为类添加属性</a:t>
            </a:r>
            <a:endParaRPr lang="en-US" altLang="zh-CN" sz="2400" b="1" dirty="0"/>
          </a:p>
          <a:p>
            <a:pPr marL="342900" indent="-342900">
              <a:lnSpc>
                <a:spcPct val="120000"/>
              </a:lnSpc>
              <a:buFont typeface="+mj-lt"/>
              <a:buAutoNum type="arabicPeriod" startAt="5"/>
            </a:pPr>
            <a:r>
              <a:rPr lang="zh-CN" altLang="zh-CN" sz="2000" dirty="0"/>
              <a:t>赛事</a:t>
            </a:r>
            <a:r>
              <a:rPr lang="zh-CN" altLang="en-US" sz="2000" dirty="0"/>
              <a:t>信息</a:t>
            </a:r>
            <a:r>
              <a:rPr lang="zh-CN" altLang="zh-CN" sz="2000" dirty="0"/>
              <a:t>：赛事名称，赛事年份，主办单位，协办单位，主办单位联系人，协办单位联系人，比赛时间，比赛地点，报名时间，报名方法，竞赛项目，竞赛办法，参赛服装和器材，奖励与计分办法，相关附件</a:t>
            </a:r>
            <a:r>
              <a:rPr lang="zh-CN" altLang="en-US" sz="2000" dirty="0"/>
              <a:t>，其他。</a:t>
            </a:r>
            <a:endParaRPr lang="en-US" altLang="zh-CN" sz="2000" dirty="0"/>
          </a:p>
          <a:p>
            <a:pPr marL="342900" indent="-342900">
              <a:lnSpc>
                <a:spcPct val="120000"/>
              </a:lnSpc>
              <a:buFont typeface="+mj-lt"/>
              <a:buAutoNum type="arabicPeriod" startAt="5"/>
            </a:pPr>
            <a:r>
              <a:rPr lang="zh-CN" altLang="zh-CN" sz="2000" dirty="0"/>
              <a:t>参赛单位</a:t>
            </a:r>
            <a:r>
              <a:rPr lang="zh-CN" altLang="en-US" sz="2000" dirty="0"/>
              <a:t>报名表</a:t>
            </a:r>
            <a:r>
              <a:rPr lang="zh-CN" altLang="zh-CN" sz="2000" dirty="0"/>
              <a:t>：赛事名称，领队，教练，医生，工作人员，填报人，填报时间，联系电话，传真。</a:t>
            </a:r>
          </a:p>
          <a:p>
            <a:pPr marL="342900" indent="-342900">
              <a:lnSpc>
                <a:spcPct val="120000"/>
              </a:lnSpc>
              <a:buFont typeface="+mj-lt"/>
              <a:buAutoNum type="arabicPeriod" startAt="5"/>
            </a:pPr>
            <a:r>
              <a:rPr lang="zh-CN" altLang="zh-CN" sz="2000" dirty="0"/>
              <a:t>运动员</a:t>
            </a:r>
            <a:r>
              <a:rPr lang="zh-CN" altLang="en-US" sz="2000" dirty="0"/>
              <a:t>报名表</a:t>
            </a:r>
            <a:r>
              <a:rPr lang="zh-CN" altLang="zh-CN" sz="2000" dirty="0"/>
              <a:t>：赛事名称，</a:t>
            </a:r>
            <a:r>
              <a:rPr lang="zh-CN" altLang="en-US" sz="2000" dirty="0"/>
              <a:t>组别，</a:t>
            </a:r>
            <a:r>
              <a:rPr lang="zh-CN" altLang="zh-CN" sz="2000" dirty="0"/>
              <a:t>竞赛项目名称，参赛单位，运动员注册证号，</a:t>
            </a:r>
            <a:r>
              <a:rPr lang="zh-CN" altLang="en-US" sz="2000" dirty="0"/>
              <a:t>运动员姓名，</a:t>
            </a:r>
            <a:r>
              <a:rPr lang="zh-CN" altLang="zh-CN" sz="2000" dirty="0"/>
              <a:t>备注。</a:t>
            </a:r>
            <a:endParaRPr lang="zh-CN" altLang="en-US" sz="2000" dirty="0"/>
          </a:p>
          <a:p>
            <a:pPr>
              <a:lnSpc>
                <a:spcPct val="120000"/>
              </a:lnSpc>
            </a:pPr>
            <a:endParaRPr lang="zh-CN" altLang="en-US" sz="1650" dirty="0"/>
          </a:p>
          <a:p>
            <a:pPr>
              <a:lnSpc>
                <a:spcPct val="120000"/>
              </a:lnSpc>
            </a:pPr>
            <a:endParaRPr lang="en-US" altLang="zh-CN" sz="1650" dirty="0"/>
          </a:p>
        </p:txBody>
      </p:sp>
      <p:sp>
        <p:nvSpPr>
          <p:cNvPr id="2" name="日期占位符 1"/>
          <p:cNvSpPr>
            <a:spLocks noGrp="1"/>
          </p:cNvSpPr>
          <p:nvPr>
            <p:ph type="dt" sz="half" idx="10"/>
          </p:nvPr>
        </p:nvSpPr>
        <p:spPr/>
        <p:txBody>
          <a:bodyPr/>
          <a:lstStyle/>
          <a:p>
            <a:fld id="{1321612D-E769-4B82-B100-B397CD9757F7}" type="datetime1">
              <a:rPr lang="zh-CN" altLang="en-US" smtClean="0"/>
              <a:t>2022/4/20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Tree>
    <p:extLst>
      <p:ext uri="{BB962C8B-B14F-4D97-AF65-F5344CB8AC3E}">
        <p14:creationId xmlns:p14="http://schemas.microsoft.com/office/powerpoint/2010/main" val="40844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97" name="Picture 21"/>
          <p:cNvPicPr>
            <a:picLocks noChangeAspect="1" noChangeArrowheads="1"/>
          </p:cNvPicPr>
          <p:nvPr/>
        </p:nvPicPr>
        <p:blipFill rotWithShape="1">
          <a:blip r:embed="rId2">
            <a:extLst>
              <a:ext uri="{28A0092B-C50C-407E-A947-70E740481C1C}">
                <a14:useLocalDpi xmlns:a14="http://schemas.microsoft.com/office/drawing/2010/main" val="0"/>
              </a:ext>
            </a:extLst>
          </a:blip>
          <a:srcRect l="3220" t="3699" r="6123" b="3701"/>
          <a:stretch/>
        </p:blipFill>
        <p:spPr bwMode="auto">
          <a:xfrm>
            <a:off x="1115058" y="555585"/>
            <a:ext cx="6943235" cy="438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zh-CN" altLang="en-US" dirty="0"/>
              <a:t>网上报名系统的领域建模</a:t>
            </a:r>
          </a:p>
        </p:txBody>
      </p:sp>
      <p:sp>
        <p:nvSpPr>
          <p:cNvPr id="2" name="日期占位符 1"/>
          <p:cNvSpPr>
            <a:spLocks noGrp="1"/>
          </p:cNvSpPr>
          <p:nvPr>
            <p:ph type="dt" sz="half" idx="10"/>
          </p:nvPr>
        </p:nvSpPr>
        <p:spPr/>
        <p:txBody>
          <a:bodyPr/>
          <a:lstStyle/>
          <a:p>
            <a:fld id="{5766870D-4B53-4424-85A9-B9D663FFFE64}" type="datetime1">
              <a:rPr lang="zh-CN" altLang="en-US" smtClean="0"/>
              <a:t>2022/4/20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extLst>
      <p:ext uri="{BB962C8B-B14F-4D97-AF65-F5344CB8AC3E}">
        <p14:creationId xmlns:p14="http://schemas.microsoft.com/office/powerpoint/2010/main" val="4122665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p:txBody>
          <a:bodyPr>
            <a:normAutofit/>
          </a:bodyPr>
          <a:lstStyle/>
          <a:p>
            <a:r>
              <a:rPr lang="zh-CN" altLang="en-US" dirty="0"/>
              <a:t>网上报名系统的领域建模</a:t>
            </a:r>
          </a:p>
        </p:txBody>
      </p:sp>
      <p:sp>
        <p:nvSpPr>
          <p:cNvPr id="69635" name="Rectangle 3"/>
          <p:cNvSpPr>
            <a:spLocks noGrp="1" noChangeArrowheads="1"/>
          </p:cNvSpPr>
          <p:nvPr>
            <p:ph idx="1"/>
          </p:nvPr>
        </p:nvSpPr>
        <p:spPr/>
        <p:txBody>
          <a:bodyPr>
            <a:normAutofit/>
          </a:bodyPr>
          <a:lstStyle/>
          <a:p>
            <a:pPr>
              <a:lnSpc>
                <a:spcPct val="120000"/>
              </a:lnSpc>
            </a:pPr>
            <a:r>
              <a:rPr lang="zh-CN" altLang="en-US" sz="2400" b="1" dirty="0"/>
              <a:t>步骤</a:t>
            </a:r>
            <a:r>
              <a:rPr lang="en-US" altLang="zh-CN" sz="2400" b="1" dirty="0"/>
              <a:t>3</a:t>
            </a:r>
            <a:r>
              <a:rPr lang="zh-CN" altLang="en-US" sz="2400" b="1" dirty="0"/>
              <a:t>：分析和建立类之间的关系</a:t>
            </a:r>
          </a:p>
          <a:p>
            <a:pPr lvl="1">
              <a:lnSpc>
                <a:spcPct val="120000"/>
              </a:lnSpc>
            </a:pPr>
            <a:r>
              <a:rPr lang="zh-CN" altLang="en-US" sz="2000" dirty="0"/>
              <a:t>单位</a:t>
            </a:r>
            <a:r>
              <a:rPr lang="en-US" altLang="zh-CN" sz="2000" dirty="0"/>
              <a:t>——</a:t>
            </a:r>
            <a:r>
              <a:rPr lang="zh-CN" altLang="en-US" sz="2000" dirty="0"/>
              <a:t>运动员     </a:t>
            </a:r>
            <a:r>
              <a:rPr lang="en-US" altLang="zh-CN" sz="2000" dirty="0"/>
              <a:t>1</a:t>
            </a:r>
            <a:r>
              <a:rPr lang="zh-CN" altLang="en-US" sz="2000" dirty="0"/>
              <a:t>：</a:t>
            </a:r>
            <a:r>
              <a:rPr lang="en-US" altLang="zh-CN" sz="2000" dirty="0"/>
              <a:t>n</a:t>
            </a:r>
          </a:p>
          <a:p>
            <a:pPr lvl="1">
              <a:lnSpc>
                <a:spcPct val="120000"/>
              </a:lnSpc>
            </a:pPr>
            <a:r>
              <a:rPr lang="zh-CN" altLang="en-US" sz="2000" dirty="0"/>
              <a:t>竞赛项目</a:t>
            </a:r>
            <a:r>
              <a:rPr lang="en-US" altLang="zh-CN" sz="2000" dirty="0"/>
              <a:t>——</a:t>
            </a:r>
            <a:r>
              <a:rPr lang="zh-CN" altLang="en-US" sz="2000" dirty="0"/>
              <a:t>赛事      </a:t>
            </a:r>
            <a:r>
              <a:rPr lang="en-US" altLang="zh-CN" sz="2000" dirty="0"/>
              <a:t>m</a:t>
            </a:r>
            <a:r>
              <a:rPr lang="zh-CN" altLang="en-US" sz="2000" dirty="0"/>
              <a:t>：</a:t>
            </a:r>
            <a:r>
              <a:rPr lang="en-US" altLang="zh-CN" sz="2000" dirty="0"/>
              <a:t>n</a:t>
            </a:r>
          </a:p>
          <a:p>
            <a:pPr lvl="1">
              <a:lnSpc>
                <a:spcPct val="120000"/>
              </a:lnSpc>
            </a:pPr>
            <a:r>
              <a:rPr lang="zh-CN" altLang="en-US" sz="2000" dirty="0"/>
              <a:t>单位</a:t>
            </a:r>
            <a:r>
              <a:rPr lang="en-US" altLang="zh-CN" sz="2000" dirty="0"/>
              <a:t>——</a:t>
            </a:r>
            <a:r>
              <a:rPr lang="zh-CN" altLang="en-US" sz="2000" dirty="0"/>
              <a:t>参赛单位报名信息      </a:t>
            </a:r>
            <a:r>
              <a:rPr lang="en-US" altLang="zh-CN" sz="2000" dirty="0"/>
              <a:t>1</a:t>
            </a:r>
            <a:r>
              <a:rPr lang="zh-CN" altLang="en-US" sz="2000" dirty="0"/>
              <a:t>：</a:t>
            </a:r>
            <a:r>
              <a:rPr lang="en-US" altLang="zh-CN" sz="2000" dirty="0"/>
              <a:t>n</a:t>
            </a:r>
          </a:p>
          <a:p>
            <a:pPr lvl="1">
              <a:lnSpc>
                <a:spcPct val="120000"/>
              </a:lnSpc>
            </a:pPr>
            <a:r>
              <a:rPr lang="zh-CN" altLang="en-US" sz="2000" dirty="0"/>
              <a:t>运动员</a:t>
            </a:r>
            <a:r>
              <a:rPr lang="en-US" altLang="zh-CN" sz="2000" dirty="0"/>
              <a:t>——</a:t>
            </a:r>
            <a:r>
              <a:rPr lang="zh-CN" altLang="en-US" sz="2000" dirty="0"/>
              <a:t>运动员报名信息     </a:t>
            </a:r>
            <a:r>
              <a:rPr lang="en-US" altLang="zh-CN" sz="2000" dirty="0"/>
              <a:t>1</a:t>
            </a:r>
            <a:r>
              <a:rPr lang="zh-CN" altLang="en-US" sz="2000" dirty="0"/>
              <a:t>：</a:t>
            </a:r>
            <a:r>
              <a:rPr lang="en-US" altLang="zh-CN" sz="2000" dirty="0"/>
              <a:t>n</a:t>
            </a:r>
          </a:p>
        </p:txBody>
      </p:sp>
      <p:sp>
        <p:nvSpPr>
          <p:cNvPr id="2" name="日期占位符 1"/>
          <p:cNvSpPr>
            <a:spLocks noGrp="1"/>
          </p:cNvSpPr>
          <p:nvPr>
            <p:ph type="dt" sz="half" idx="10"/>
          </p:nvPr>
        </p:nvSpPr>
        <p:spPr/>
        <p:txBody>
          <a:bodyPr/>
          <a:lstStyle/>
          <a:p>
            <a:fld id="{7B1BEB6E-B8F6-4A99-A089-786134EA0824}" type="datetime1">
              <a:rPr lang="zh-CN" altLang="en-US" smtClean="0"/>
              <a:t>2022/4/20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314951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up)">
                                      <p:cBhvr>
                                        <p:cTn id="7" dur="500"/>
                                        <p:tgtEl>
                                          <p:spTgt spid="696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wipe(up)">
                                      <p:cBhvr>
                                        <p:cTn id="10" dur="500"/>
                                        <p:tgtEl>
                                          <p:spTgt spid="6963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Effect transition="in" filter="wipe(up)">
                                      <p:cBhvr>
                                        <p:cTn id="13" dur="500"/>
                                        <p:tgtEl>
                                          <p:spTgt spid="6963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9635">
                                            <p:txEl>
                                              <p:pRg st="3" end="3"/>
                                            </p:txEl>
                                          </p:spTgt>
                                        </p:tgtEl>
                                        <p:attrNameLst>
                                          <p:attrName>style.visibility</p:attrName>
                                        </p:attrNameLst>
                                      </p:cBhvr>
                                      <p:to>
                                        <p:strVal val="visible"/>
                                      </p:to>
                                    </p:set>
                                    <p:animEffect transition="in" filter="wipe(up)">
                                      <p:cBhvr>
                                        <p:cTn id="16" dur="500"/>
                                        <p:tgtEl>
                                          <p:spTgt spid="6963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9635">
                                            <p:txEl>
                                              <p:pRg st="4" end="4"/>
                                            </p:txEl>
                                          </p:spTgt>
                                        </p:tgtEl>
                                        <p:attrNameLst>
                                          <p:attrName>style.visibility</p:attrName>
                                        </p:attrNameLst>
                                      </p:cBhvr>
                                      <p:to>
                                        <p:strVal val="visible"/>
                                      </p:to>
                                    </p:set>
                                    <p:animEffect transition="in" filter="wipe(up)">
                                      <p:cBhvr>
                                        <p:cTn id="19"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687" y="525065"/>
            <a:ext cx="6719605" cy="463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zh-CN" altLang="en-US" dirty="0"/>
              <a:t>网上报名系统的领域建模</a:t>
            </a:r>
          </a:p>
        </p:txBody>
      </p:sp>
      <p:sp>
        <p:nvSpPr>
          <p:cNvPr id="2" name="日期占位符 1"/>
          <p:cNvSpPr>
            <a:spLocks noGrp="1"/>
          </p:cNvSpPr>
          <p:nvPr>
            <p:ph type="dt" sz="half" idx="10"/>
          </p:nvPr>
        </p:nvSpPr>
        <p:spPr/>
        <p:txBody>
          <a:bodyPr/>
          <a:lstStyle/>
          <a:p>
            <a:fld id="{B5B300EA-52D3-419C-BD7B-48C957E0231D}" type="datetime1">
              <a:rPr lang="zh-CN" altLang="en-US" smtClean="0"/>
              <a:t>2022/4/20</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extLst>
      <p:ext uri="{BB962C8B-B14F-4D97-AF65-F5344CB8AC3E}">
        <p14:creationId xmlns:p14="http://schemas.microsoft.com/office/powerpoint/2010/main" val="1451257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网上报名系统的领域建模</a:t>
            </a:r>
          </a:p>
        </p:txBody>
      </p:sp>
      <p:sp>
        <p:nvSpPr>
          <p:cNvPr id="4" name="文本占位符 3"/>
          <p:cNvSpPr>
            <a:spLocks noGrp="1"/>
          </p:cNvSpPr>
          <p:nvPr>
            <p:ph idx="1"/>
          </p:nvPr>
        </p:nvSpPr>
        <p:spPr>
          <a:xfrm>
            <a:off x="779672" y="1878298"/>
            <a:ext cx="7959214" cy="2637002"/>
          </a:xfrm>
          <a:prstGeom prst="rect">
            <a:avLst/>
          </a:prstGeom>
        </p:spPr>
        <p:txBody>
          <a:bodyPr>
            <a:normAutofit/>
          </a:bodyPr>
          <a:lstStyle/>
          <a:p>
            <a:pPr marL="0" indent="0">
              <a:lnSpc>
                <a:spcPct val="150000"/>
              </a:lnSpc>
              <a:buNone/>
            </a:pPr>
            <a:r>
              <a:rPr lang="en-US" altLang="zh-CN" sz="2400" dirty="0"/>
              <a:t>      </a:t>
            </a:r>
            <a:r>
              <a:rPr lang="zh-CN" altLang="zh-CN" sz="2400" dirty="0"/>
              <a:t>本阶段所绘制的类图是概念层的类图，在后期系统设计阶段我们会继续对系统进行静态数据建模，从而绘制更为详细</a:t>
            </a:r>
            <a:r>
              <a:rPr lang="zh-CN" altLang="en-US" sz="2400" dirty="0"/>
              <a:t>的</a:t>
            </a:r>
            <a:r>
              <a:rPr lang="zh-CN" altLang="zh-CN" sz="2400" dirty="0"/>
              <a:t>实现层的类图。</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3" name="文本占位符 2"/>
          <p:cNvSpPr>
            <a:spLocks noGrp="1"/>
          </p:cNvSpPr>
          <p:nvPr>
            <p:ph type="body" sz="quarter" idx="4294967295"/>
          </p:nvPr>
        </p:nvSpPr>
        <p:spPr>
          <a:xfrm>
            <a:off x="1094321" y="987687"/>
            <a:ext cx="5173663" cy="731837"/>
          </a:xfrm>
          <a:prstGeom prst="rect">
            <a:avLst/>
          </a:prstGeom>
        </p:spPr>
        <p:txBody>
          <a:bodyPr anchor="ctr"/>
          <a:lstStyle/>
          <a:p>
            <a:pPr marL="0" indent="0">
              <a:buNone/>
            </a:pPr>
            <a:r>
              <a:rPr lang="zh-CN" altLang="zh-CN" sz="2700" b="1" dirty="0"/>
              <a:t>注意</a:t>
            </a:r>
            <a:endParaRPr lang="zh-CN" altLang="en-US" sz="2700" b="1" dirty="0"/>
          </a:p>
        </p:txBody>
      </p:sp>
    </p:spTree>
    <p:extLst>
      <p:ext uri="{BB962C8B-B14F-4D97-AF65-F5344CB8AC3E}">
        <p14:creationId xmlns:p14="http://schemas.microsoft.com/office/powerpoint/2010/main" val="1555995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识别类的案例</a:t>
            </a:r>
          </a:p>
        </p:txBody>
      </p:sp>
      <p:sp>
        <p:nvSpPr>
          <p:cNvPr id="3" name="文本占位符 2"/>
          <p:cNvSpPr>
            <a:spLocks noGrp="1"/>
          </p:cNvSpPr>
          <p:nvPr>
            <p:ph idx="1"/>
          </p:nvPr>
        </p:nvSpPr>
        <p:spPr>
          <a:xfrm>
            <a:off x="768097" y="925167"/>
            <a:ext cx="7832833" cy="2234722"/>
          </a:xfrm>
        </p:spPr>
        <p:txBody>
          <a:bodyPr>
            <a:normAutofit/>
          </a:bodyPr>
          <a:lstStyle/>
          <a:p>
            <a:pPr marL="0" indent="0">
              <a:buNone/>
            </a:pPr>
            <a:r>
              <a:rPr lang="zh-CN" altLang="en-US" sz="2400" dirty="0"/>
              <a:t>银行储蓄管理系统的用例模型</a:t>
            </a:r>
          </a:p>
        </p:txBody>
      </p:sp>
      <p:sp>
        <p:nvSpPr>
          <p:cNvPr id="5" name="日期占位符 4"/>
          <p:cNvSpPr>
            <a:spLocks noGrp="1"/>
          </p:cNvSpPr>
          <p:nvPr>
            <p:ph type="dt" sz="half" idx="10"/>
          </p:nvPr>
        </p:nvSpPr>
        <p:spPr/>
        <p:txBody>
          <a:bodyPr/>
          <a:lstStyle/>
          <a:p>
            <a:fld id="{DAD00CBD-BA61-4FFC-A958-82F9C7DCCE89}" type="datetime1">
              <a:rPr lang="zh-CN" altLang="en-US" smtClean="0"/>
              <a:t>2022/4/20</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189463977"/>
              </p:ext>
            </p:extLst>
          </p:nvPr>
        </p:nvGraphicFramePr>
        <p:xfrm>
          <a:off x="1575899" y="1392404"/>
          <a:ext cx="6453028" cy="3095131"/>
        </p:xfrm>
        <a:graphic>
          <a:graphicData uri="http://schemas.openxmlformats.org/presentationml/2006/ole">
            <mc:AlternateContent xmlns:mc="http://schemas.openxmlformats.org/markup-compatibility/2006">
              <mc:Choice xmlns:v="urn:schemas-microsoft-com:vml" Requires="v">
                <p:oleObj spid="_x0000_s22613" name="Visio" r:id="rId3" imgW="5807025" imgH="2385496" progId="Visio.Drawing.11">
                  <p:embed/>
                </p:oleObj>
              </mc:Choice>
              <mc:Fallback>
                <p:oleObj name="Visio" r:id="rId3" imgW="5807025" imgH="2385496" progId="Visio.Drawing.11">
                  <p:embed/>
                  <p:pic>
                    <p:nvPicPr>
                      <p:cNvPr id="6" name="对象 5"/>
                      <p:cNvPicPr>
                        <a:picLocks noChangeAspect="1" noChangeArrowheads="1"/>
                      </p:cNvPicPr>
                      <p:nvPr/>
                    </p:nvPicPr>
                    <p:blipFill>
                      <a:blip r:embed="rId4"/>
                      <a:srcRect/>
                      <a:stretch>
                        <a:fillRect/>
                      </a:stretch>
                    </p:blipFill>
                    <p:spPr bwMode="auto">
                      <a:xfrm>
                        <a:off x="1575899" y="1392404"/>
                        <a:ext cx="6453028" cy="30951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50137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例：银行储蓄管理系统划分出的视图模型</a:t>
            </a:r>
          </a:p>
        </p:txBody>
      </p:sp>
      <p:sp>
        <p:nvSpPr>
          <p:cNvPr id="4" name="日期占位符 3"/>
          <p:cNvSpPr>
            <a:spLocks noGrp="1"/>
          </p:cNvSpPr>
          <p:nvPr>
            <p:ph type="dt" sz="half" idx="10"/>
          </p:nvPr>
        </p:nvSpPr>
        <p:spPr/>
        <p:txBody>
          <a:bodyPr/>
          <a:lstStyle/>
          <a:p>
            <a:fld id="{987A0667-3C21-4D8F-A6CA-53C158E0BE4A}"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66</a:t>
            </a:fld>
            <a:endParaRPr lang="zh-CN" altLang="en-US"/>
          </a:p>
        </p:txBody>
      </p:sp>
      <p:graphicFrame>
        <p:nvGraphicFramePr>
          <p:cNvPr id="7" name="Group 238"/>
          <p:cNvGraphicFramePr>
            <a:graphicFrameLocks noGrp="1"/>
          </p:cNvGraphicFramePr>
          <p:nvPr>
            <p:extLst>
              <p:ext uri="{D42A27DB-BD31-4B8C-83A1-F6EECF244321}">
                <p14:modId xmlns:p14="http://schemas.microsoft.com/office/powerpoint/2010/main" val="730172945"/>
              </p:ext>
            </p:extLst>
          </p:nvPr>
        </p:nvGraphicFramePr>
        <p:xfrm>
          <a:off x="1186047" y="999610"/>
          <a:ext cx="6941953" cy="3459111"/>
        </p:xfrm>
        <a:graphic>
          <a:graphicData uri="http://schemas.openxmlformats.org/drawingml/2006/table">
            <a:tbl>
              <a:tblPr>
                <a:tableStyleId>{BC89EF96-8CEA-46FF-86C4-4CE0E7609802}</a:tableStyleId>
              </a:tblPr>
              <a:tblGrid>
                <a:gridCol w="1198236">
                  <a:extLst>
                    <a:ext uri="{9D8B030D-6E8A-4147-A177-3AD203B41FA5}">
                      <a16:colId xmlns:a16="http://schemas.microsoft.com/office/drawing/2014/main" val="20000"/>
                    </a:ext>
                  </a:extLst>
                </a:gridCol>
                <a:gridCol w="2746500">
                  <a:extLst>
                    <a:ext uri="{9D8B030D-6E8A-4147-A177-3AD203B41FA5}">
                      <a16:colId xmlns:a16="http://schemas.microsoft.com/office/drawing/2014/main" val="20001"/>
                    </a:ext>
                  </a:extLst>
                </a:gridCol>
                <a:gridCol w="2997217">
                  <a:extLst>
                    <a:ext uri="{9D8B030D-6E8A-4147-A177-3AD203B41FA5}">
                      <a16:colId xmlns:a16="http://schemas.microsoft.com/office/drawing/2014/main" val="20002"/>
                    </a:ext>
                  </a:extLst>
                </a:gridCol>
              </a:tblGrid>
              <a:tr h="26527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用例</a:t>
                      </a:r>
                      <a:endParaRPr kumimoji="0" lang="zh-CN" altLang="en-US" sz="1800" b="0" i="0" u="none" strike="noStrike" cap="none" normalizeH="0" baseline="0" dirty="0">
                        <a:ln>
                          <a:noFill/>
                        </a:ln>
                        <a:solidFill>
                          <a:schemeClr val="tx1"/>
                        </a:solidFill>
                        <a:effectLst/>
                        <a:latin typeface="+mj-ea"/>
                        <a:ea typeface="+mj-ea"/>
                      </a:endParaRPr>
                    </a:p>
                  </a:txBody>
                  <a:tcPr marT="45714" marB="45714"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边界类</a:t>
                      </a:r>
                      <a:endParaRPr kumimoji="0" lang="zh-CN" altLang="en-US" sz="1800" b="0" i="0" u="none" strike="noStrike" cap="none" normalizeH="0" baseline="0" dirty="0">
                        <a:ln>
                          <a:noFill/>
                        </a:ln>
                        <a:solidFill>
                          <a:schemeClr val="tx1"/>
                        </a:solidFill>
                        <a:effectLst/>
                        <a:latin typeface="+mj-ea"/>
                        <a:ea typeface="+mj-ea"/>
                      </a:endParaRPr>
                    </a:p>
                  </a:txBody>
                  <a:tcPr marT="45714" marB="45714"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说 明</a:t>
                      </a:r>
                      <a:endParaRPr kumimoji="0" lang="zh-CN" altLang="en-US" sz="1800" b="0" i="0" u="none" strike="noStrike" cap="none" normalizeH="0" baseline="0" dirty="0">
                        <a:ln>
                          <a:noFill/>
                        </a:ln>
                        <a:solidFill>
                          <a:schemeClr val="tx1"/>
                        </a:solidFill>
                        <a:effectLst/>
                        <a:latin typeface="+mj-ea"/>
                        <a:ea typeface="+mj-ea"/>
                      </a:endParaRPr>
                    </a:p>
                  </a:txBody>
                  <a:tcPr marT="45714" marB="45714" horzOverflow="overflow">
                    <a:solidFill>
                      <a:schemeClr val="accent1">
                        <a:lumMod val="20000"/>
                        <a:lumOff val="80000"/>
                      </a:schemeClr>
                    </a:solidFill>
                  </a:tcPr>
                </a:tc>
                <a:extLst>
                  <a:ext uri="{0D108BD9-81ED-4DB2-BD59-A6C34878D82A}">
                    <a16:rowId xmlns:a16="http://schemas.microsoft.com/office/drawing/2014/main" val="10000"/>
                  </a:ext>
                </a:extLst>
              </a:tr>
              <a:tr h="3442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登录</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LoginForm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为操作员提供登录的界面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1"/>
                  </a:ext>
                </a:extLst>
              </a:tr>
              <a:tr h="3430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存款</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DepositForm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为储户存款操作界面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2"/>
                  </a:ext>
                </a:extLst>
              </a:tr>
              <a:tr h="3442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取款</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DrawingForm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为储户取款操作界面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3"/>
                  </a:ext>
                </a:extLst>
              </a:tr>
              <a:tr h="3430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转账</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ChequeForm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为储户转账操作界面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4"/>
                  </a:ext>
                </a:extLst>
              </a:tr>
              <a:tr h="3442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账单查询 </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CheckaccountsForm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为储户进行帐面查询界面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5"/>
                  </a:ext>
                </a:extLst>
              </a:tr>
              <a:tr h="3430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开户</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Open depositor Form </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为储户开户界面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6"/>
                  </a:ext>
                </a:extLst>
              </a:tr>
              <a:tr h="3442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销户</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Close depositor 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为储户销户界面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7"/>
                  </a:ext>
                </a:extLst>
              </a:tr>
              <a:tr h="3430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储户更新</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Updates depositor Form </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为储户更新账户信息界面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8"/>
                  </a:ext>
                </a:extLst>
              </a:tr>
              <a:tr h="3442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储户查询</a:t>
                      </a:r>
                      <a:endParaRPr kumimoji="0" lang="zh-CN" altLang="en-US"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Query depositor Form</a:t>
                      </a:r>
                      <a:endParaRPr kumimoji="0" lang="en-US" altLang="zh-CN" sz="1600" b="0" i="0" u="none" strike="noStrike" cap="none" normalizeH="0" baseline="0">
                        <a:ln>
                          <a:noFill/>
                        </a:ln>
                        <a:solidFill>
                          <a:schemeClr val="tx1"/>
                        </a:solidFill>
                        <a:effectLst/>
                        <a:latin typeface="+mj-ea"/>
                        <a:ea typeface="+mj-ea"/>
                      </a:endParaRPr>
                    </a:p>
                  </a:txBody>
                  <a:tcPr marT="45714" marB="45714"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业务员查询储户信息</a:t>
                      </a:r>
                      <a:endParaRPr kumimoji="0" lang="zh-CN" altLang="en-US" sz="1600" b="0" i="0" u="none" strike="noStrike" cap="none" normalizeH="0" baseline="0" dirty="0">
                        <a:ln>
                          <a:noFill/>
                        </a:ln>
                        <a:solidFill>
                          <a:schemeClr val="tx1"/>
                        </a:solidFill>
                        <a:effectLst/>
                        <a:latin typeface="+mj-ea"/>
                        <a:ea typeface="+mj-ea"/>
                      </a:endParaRPr>
                    </a:p>
                  </a:txBody>
                  <a:tcPr marT="45714" marB="45714" horzOverflow="overflow">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5623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银行储蓄管理系统划分出的逻辑模型</a:t>
            </a:r>
          </a:p>
        </p:txBody>
      </p:sp>
      <p:sp>
        <p:nvSpPr>
          <p:cNvPr id="4" name="日期占位符 3"/>
          <p:cNvSpPr>
            <a:spLocks noGrp="1"/>
          </p:cNvSpPr>
          <p:nvPr>
            <p:ph type="dt" sz="half" idx="10"/>
          </p:nvPr>
        </p:nvSpPr>
        <p:spPr/>
        <p:txBody>
          <a:bodyPr/>
          <a:lstStyle/>
          <a:p>
            <a:fld id="{76E70353-D501-4740-9D30-3790408B7DDD}"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67</a:t>
            </a:fld>
            <a:endParaRPr lang="zh-CN" altLang="en-US"/>
          </a:p>
        </p:txBody>
      </p:sp>
      <p:graphicFrame>
        <p:nvGraphicFramePr>
          <p:cNvPr id="7" name="Group 258"/>
          <p:cNvGraphicFramePr>
            <a:graphicFrameLocks noGrp="1"/>
          </p:cNvGraphicFramePr>
          <p:nvPr>
            <p:extLst>
              <p:ext uri="{D42A27DB-BD31-4B8C-83A1-F6EECF244321}">
                <p14:modId xmlns:p14="http://schemas.microsoft.com/office/powerpoint/2010/main" val="4151780950"/>
              </p:ext>
            </p:extLst>
          </p:nvPr>
        </p:nvGraphicFramePr>
        <p:xfrm>
          <a:off x="729195" y="710154"/>
          <a:ext cx="8129055" cy="4328160"/>
        </p:xfrm>
        <a:graphic>
          <a:graphicData uri="http://schemas.openxmlformats.org/drawingml/2006/table">
            <a:tbl>
              <a:tblPr>
                <a:tableStyleId>{5DA37D80-6434-44D0-A028-1B22A696006F}</a:tableStyleId>
              </a:tblPr>
              <a:tblGrid>
                <a:gridCol w="1081103">
                  <a:extLst>
                    <a:ext uri="{9D8B030D-6E8A-4147-A177-3AD203B41FA5}">
                      <a16:colId xmlns:a16="http://schemas.microsoft.com/office/drawing/2014/main" val="20000"/>
                    </a:ext>
                  </a:extLst>
                </a:gridCol>
                <a:gridCol w="2749827">
                  <a:extLst>
                    <a:ext uri="{9D8B030D-6E8A-4147-A177-3AD203B41FA5}">
                      <a16:colId xmlns:a16="http://schemas.microsoft.com/office/drawing/2014/main" val="20001"/>
                    </a:ext>
                  </a:extLst>
                </a:gridCol>
                <a:gridCol w="4298125">
                  <a:extLst>
                    <a:ext uri="{9D8B030D-6E8A-4147-A177-3AD203B41FA5}">
                      <a16:colId xmlns:a16="http://schemas.microsoft.com/office/drawing/2014/main" val="20002"/>
                    </a:ext>
                  </a:extLst>
                </a:gridCol>
              </a:tblGrid>
              <a:tr h="26150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用例</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逻辑类</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说 明</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accent1">
                        <a:lumMod val="20000"/>
                        <a:lumOff val="80000"/>
                      </a:schemeClr>
                    </a:solidFill>
                  </a:tcPr>
                </a:tc>
                <a:extLst>
                  <a:ext uri="{0D108BD9-81ED-4DB2-BD59-A6C34878D82A}">
                    <a16:rowId xmlns:a16="http://schemas.microsoft.com/office/drawing/2014/main" val="10000"/>
                  </a:ext>
                </a:extLst>
              </a:tr>
              <a:tr h="2615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登录</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Login _Operation</a:t>
                      </a:r>
                      <a:endParaRPr kumimoji="0" lang="en-US" altLang="zh-CN" sz="1600" b="0" i="0" u="none" strike="noStrike" cap="none" normalizeH="0" baseline="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操作员身份验证</a:t>
                      </a:r>
                      <a:endParaRPr kumimoji="0" lang="zh-CN" altLang="en-US" sz="1600" b="0" i="0" u="none" strike="noStrike" cap="none" normalizeH="0" baseline="0">
                        <a:ln>
                          <a:noFill/>
                        </a:ln>
                        <a:solidFill>
                          <a:schemeClr val="tx1"/>
                        </a:solidFill>
                        <a:effectLst/>
                        <a:latin typeface="+mj-ea"/>
                        <a:ea typeface="+mj-ea"/>
                      </a:endParaRPr>
                    </a:p>
                  </a:txBody>
                  <a:tcPr horzOverflow="overflow">
                    <a:solidFill>
                      <a:schemeClr val="bg1"/>
                    </a:solidFill>
                  </a:tcPr>
                </a:tc>
                <a:extLst>
                  <a:ext uri="{0D108BD9-81ED-4DB2-BD59-A6C34878D82A}">
                    <a16:rowId xmlns:a16="http://schemas.microsoft.com/office/drawing/2014/main" val="10001"/>
                  </a:ext>
                </a:extLst>
              </a:tr>
              <a:tr h="2615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存款</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err="1">
                          <a:ln>
                            <a:noFill/>
                          </a:ln>
                          <a:effectLst/>
                          <a:latin typeface="+mj-ea"/>
                          <a:ea typeface="+mj-ea"/>
                        </a:rPr>
                        <a:t>Deposit_Operation</a:t>
                      </a:r>
                      <a:endParaRPr kumimoji="0" lang="en-US" altLang="zh-CN"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为储户存款，</a:t>
                      </a:r>
                      <a:r>
                        <a:rPr kumimoji="0" lang="en-US" altLang="zh-CN" sz="1600" u="none" strike="noStrike" cap="none" normalizeH="0" baseline="0" dirty="0" err="1">
                          <a:ln>
                            <a:noFill/>
                          </a:ln>
                          <a:effectLst/>
                          <a:latin typeface="+mj-ea"/>
                          <a:ea typeface="+mj-ea"/>
                        </a:rPr>
                        <a:t>UpDate</a:t>
                      </a:r>
                      <a:r>
                        <a:rPr kumimoji="0" lang="zh-CN" altLang="en-US" sz="1600" u="none" strike="noStrike" cap="none" normalizeH="0" baseline="0" dirty="0">
                          <a:ln>
                            <a:noFill/>
                          </a:ln>
                          <a:effectLst/>
                          <a:latin typeface="+mj-ea"/>
                          <a:ea typeface="+mj-ea"/>
                        </a:rPr>
                        <a:t>储户</a:t>
                      </a:r>
                      <a:r>
                        <a:rPr kumimoji="0" lang="en-US" altLang="zh-CN" sz="1600" u="none" strike="noStrike" cap="none" normalizeH="0" baseline="0" dirty="0">
                          <a:ln>
                            <a:noFill/>
                          </a:ln>
                          <a:effectLst/>
                          <a:latin typeface="+mj-ea"/>
                          <a:ea typeface="+mj-ea"/>
                        </a:rPr>
                        <a:t>Account</a:t>
                      </a:r>
                      <a:r>
                        <a:rPr kumimoji="0" lang="zh-CN" altLang="en-US" sz="1600" u="none" strike="noStrike" cap="none" normalizeH="0" baseline="0" dirty="0">
                          <a:ln>
                            <a:noFill/>
                          </a:ln>
                          <a:effectLst/>
                          <a:latin typeface="+mj-ea"/>
                          <a:ea typeface="+mj-ea"/>
                        </a:rPr>
                        <a:t>余额</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bg1"/>
                    </a:solidFill>
                  </a:tcPr>
                </a:tc>
                <a:extLst>
                  <a:ext uri="{0D108BD9-81ED-4DB2-BD59-A6C34878D82A}">
                    <a16:rowId xmlns:a16="http://schemas.microsoft.com/office/drawing/2014/main" val="10002"/>
                  </a:ext>
                </a:extLst>
              </a:tr>
              <a:tr h="2615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取款</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err="1">
                          <a:ln>
                            <a:noFill/>
                          </a:ln>
                          <a:effectLst/>
                          <a:latin typeface="+mj-ea"/>
                          <a:ea typeface="+mj-ea"/>
                        </a:rPr>
                        <a:t>Drawing_Operation</a:t>
                      </a:r>
                      <a:endParaRPr kumimoji="0" lang="en-US" altLang="zh-CN"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为储户取款，</a:t>
                      </a:r>
                      <a:r>
                        <a:rPr kumimoji="0" lang="en-US" altLang="zh-CN" sz="1600" u="none" strike="noStrike" cap="none" normalizeH="0" baseline="0">
                          <a:ln>
                            <a:noFill/>
                          </a:ln>
                          <a:effectLst/>
                          <a:latin typeface="+mj-ea"/>
                          <a:ea typeface="+mj-ea"/>
                        </a:rPr>
                        <a:t>UpDate</a:t>
                      </a:r>
                      <a:r>
                        <a:rPr kumimoji="0" lang="zh-CN" altLang="en-US" sz="1600" u="none" strike="noStrike" cap="none" normalizeH="0" baseline="0">
                          <a:ln>
                            <a:noFill/>
                          </a:ln>
                          <a:effectLst/>
                          <a:latin typeface="+mj-ea"/>
                          <a:ea typeface="+mj-ea"/>
                        </a:rPr>
                        <a:t>储户</a:t>
                      </a:r>
                      <a:r>
                        <a:rPr kumimoji="0" lang="en-US" altLang="zh-CN" sz="1600" u="none" strike="noStrike" cap="none" normalizeH="0" baseline="0">
                          <a:ln>
                            <a:noFill/>
                          </a:ln>
                          <a:effectLst/>
                          <a:latin typeface="+mj-ea"/>
                          <a:ea typeface="+mj-ea"/>
                        </a:rPr>
                        <a:t>Account</a:t>
                      </a:r>
                      <a:r>
                        <a:rPr kumimoji="0" lang="zh-CN" altLang="en-US" sz="1600" u="none" strike="noStrike" cap="none" normalizeH="0" baseline="0">
                          <a:ln>
                            <a:noFill/>
                          </a:ln>
                          <a:effectLst/>
                          <a:latin typeface="+mj-ea"/>
                          <a:ea typeface="+mj-ea"/>
                        </a:rPr>
                        <a:t>余额</a:t>
                      </a:r>
                      <a:endParaRPr kumimoji="0" lang="zh-CN" altLang="en-US" sz="1600" b="0" i="0" u="none" strike="noStrike" cap="none" normalizeH="0" baseline="0">
                        <a:ln>
                          <a:noFill/>
                        </a:ln>
                        <a:solidFill>
                          <a:schemeClr val="tx1"/>
                        </a:solidFill>
                        <a:effectLst/>
                        <a:latin typeface="+mj-ea"/>
                        <a:ea typeface="+mj-ea"/>
                      </a:endParaRPr>
                    </a:p>
                  </a:txBody>
                  <a:tcPr horzOverflow="overflow">
                    <a:solidFill>
                      <a:schemeClr val="bg1"/>
                    </a:solidFill>
                  </a:tcPr>
                </a:tc>
                <a:extLst>
                  <a:ext uri="{0D108BD9-81ED-4DB2-BD59-A6C34878D82A}">
                    <a16:rowId xmlns:a16="http://schemas.microsoft.com/office/drawing/2014/main" val="10003"/>
                  </a:ext>
                </a:extLst>
              </a:tr>
              <a:tr h="2615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转账</a:t>
                      </a:r>
                      <a:endParaRPr kumimoji="0" lang="zh-CN" altLang="en-US" sz="1600" b="0" i="0" u="none" strike="noStrike" cap="none" normalizeH="0" baseline="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err="1">
                          <a:ln>
                            <a:noFill/>
                          </a:ln>
                          <a:effectLst/>
                          <a:latin typeface="+mj-ea"/>
                          <a:ea typeface="+mj-ea"/>
                        </a:rPr>
                        <a:t>Cheque_Operation</a:t>
                      </a:r>
                      <a:endParaRPr kumimoji="0" lang="en-US" altLang="zh-CN"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为储户转账，</a:t>
                      </a:r>
                      <a:r>
                        <a:rPr kumimoji="0" lang="en-US" altLang="zh-CN" sz="1600" u="none" strike="noStrike" cap="none" normalizeH="0" baseline="0">
                          <a:ln>
                            <a:noFill/>
                          </a:ln>
                          <a:effectLst/>
                          <a:latin typeface="+mj-ea"/>
                          <a:ea typeface="+mj-ea"/>
                        </a:rPr>
                        <a:t>UpDate</a:t>
                      </a:r>
                      <a:r>
                        <a:rPr kumimoji="0" lang="zh-CN" altLang="en-US" sz="1600" u="none" strike="noStrike" cap="none" normalizeH="0" baseline="0">
                          <a:ln>
                            <a:noFill/>
                          </a:ln>
                          <a:effectLst/>
                          <a:latin typeface="+mj-ea"/>
                          <a:ea typeface="+mj-ea"/>
                        </a:rPr>
                        <a:t>储户</a:t>
                      </a:r>
                      <a:r>
                        <a:rPr kumimoji="0" lang="en-US" altLang="zh-CN" sz="1600" u="none" strike="noStrike" cap="none" normalizeH="0" baseline="0">
                          <a:ln>
                            <a:noFill/>
                          </a:ln>
                          <a:effectLst/>
                          <a:latin typeface="+mj-ea"/>
                          <a:ea typeface="+mj-ea"/>
                        </a:rPr>
                        <a:t>Account</a:t>
                      </a:r>
                      <a:r>
                        <a:rPr kumimoji="0" lang="zh-CN" altLang="en-US" sz="1600" u="none" strike="noStrike" cap="none" normalizeH="0" baseline="0">
                          <a:ln>
                            <a:noFill/>
                          </a:ln>
                          <a:effectLst/>
                          <a:latin typeface="+mj-ea"/>
                          <a:ea typeface="+mj-ea"/>
                        </a:rPr>
                        <a:t>余额</a:t>
                      </a:r>
                      <a:endParaRPr kumimoji="0" lang="zh-CN" altLang="en-US" sz="1600" b="0" i="0" u="none" strike="noStrike" cap="none" normalizeH="0" baseline="0">
                        <a:ln>
                          <a:noFill/>
                        </a:ln>
                        <a:solidFill>
                          <a:schemeClr val="tx1"/>
                        </a:solidFill>
                        <a:effectLst/>
                        <a:latin typeface="+mj-ea"/>
                        <a:ea typeface="+mj-ea"/>
                      </a:endParaRPr>
                    </a:p>
                  </a:txBody>
                  <a:tcPr horzOverflow="overflow">
                    <a:solidFill>
                      <a:schemeClr val="bg1"/>
                    </a:solidFill>
                  </a:tcPr>
                </a:tc>
                <a:extLst>
                  <a:ext uri="{0D108BD9-81ED-4DB2-BD59-A6C34878D82A}">
                    <a16:rowId xmlns:a16="http://schemas.microsoft.com/office/drawing/2014/main" val="10004"/>
                  </a:ext>
                </a:extLst>
              </a:tr>
              <a:tr h="2615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账单查询 </a:t>
                      </a:r>
                      <a:endParaRPr kumimoji="0" lang="zh-CN" altLang="en-US" sz="1600" b="0" i="0" u="none" strike="noStrike" cap="none" normalizeH="0" baseline="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err="1">
                          <a:ln>
                            <a:noFill/>
                          </a:ln>
                          <a:effectLst/>
                          <a:latin typeface="+mj-ea"/>
                          <a:ea typeface="+mj-ea"/>
                        </a:rPr>
                        <a:t>Checkaccounts_Operation</a:t>
                      </a:r>
                      <a:endParaRPr kumimoji="0" lang="en-US" altLang="zh-CN" sz="1600" b="0" i="0" u="none" strike="noStrike" cap="none" normalizeH="0" baseline="0" dirty="0">
                        <a:ln>
                          <a:noFill/>
                        </a:ln>
                        <a:solidFill>
                          <a:schemeClr val="tx1"/>
                        </a:solidFill>
                        <a:effectLst/>
                        <a:latin typeface="+mj-ea"/>
                        <a:ea typeface="+mj-ea"/>
                      </a:endParaRPr>
                    </a:p>
                  </a:txBody>
                  <a:tcP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为储户查询账面，</a:t>
                      </a:r>
                      <a:r>
                        <a:rPr kumimoji="0" lang="en-US" altLang="zh-CN" sz="1600" u="none" strike="noStrike" cap="none" normalizeH="0" baseline="0" dirty="0">
                          <a:ln>
                            <a:noFill/>
                          </a:ln>
                          <a:effectLst/>
                          <a:latin typeface="+mj-ea"/>
                          <a:ea typeface="+mj-ea"/>
                        </a:rPr>
                        <a:t>Query</a:t>
                      </a:r>
                      <a:r>
                        <a:rPr kumimoji="0" lang="zh-CN" altLang="en-US" sz="1600" u="none" strike="noStrike" cap="none" normalizeH="0" baseline="0" dirty="0">
                          <a:ln>
                            <a:noFill/>
                          </a:ln>
                          <a:effectLst/>
                          <a:latin typeface="+mj-ea"/>
                          <a:ea typeface="+mj-ea"/>
                        </a:rPr>
                        <a:t>储户</a:t>
                      </a:r>
                      <a:r>
                        <a:rPr kumimoji="0" lang="en-US" altLang="zh-CN" sz="1600" u="none" strike="noStrike" cap="none" normalizeH="0" baseline="0" dirty="0">
                          <a:ln>
                            <a:noFill/>
                          </a:ln>
                          <a:effectLst/>
                          <a:latin typeface="+mj-ea"/>
                          <a:ea typeface="+mj-ea"/>
                        </a:rPr>
                        <a:t>Account</a:t>
                      </a:r>
                      <a:r>
                        <a:rPr kumimoji="0" lang="zh-CN" altLang="en-US" sz="1600" u="none" strike="noStrike" cap="none" normalizeH="0" baseline="0" dirty="0">
                          <a:ln>
                            <a:noFill/>
                          </a:ln>
                          <a:effectLst/>
                          <a:latin typeface="+mj-ea"/>
                          <a:ea typeface="+mj-ea"/>
                        </a:rPr>
                        <a:t>信息</a:t>
                      </a:r>
                      <a:endParaRPr kumimoji="0" lang="zh-CN" altLang="en-US" sz="1600" b="0" i="0" u="none" strike="noStrike" cap="none" normalizeH="0" baseline="0" dirty="0">
                        <a:ln>
                          <a:noFill/>
                        </a:ln>
                        <a:solidFill>
                          <a:schemeClr val="tx1"/>
                        </a:solidFill>
                        <a:effectLst/>
                        <a:latin typeface="+mj-ea"/>
                        <a:ea typeface="+mj-ea"/>
                      </a:endParaRPr>
                    </a:p>
                  </a:txBody>
                  <a:tcPr horzOverflow="overflow">
                    <a:solidFill>
                      <a:schemeClr val="bg1"/>
                    </a:solidFill>
                  </a:tcPr>
                </a:tc>
                <a:extLst>
                  <a:ext uri="{0D108BD9-81ED-4DB2-BD59-A6C34878D82A}">
                    <a16:rowId xmlns:a16="http://schemas.microsoft.com/office/drawing/2014/main" val="10005"/>
                  </a:ext>
                </a:extLst>
              </a:tr>
              <a:tr h="3443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开户</a:t>
                      </a:r>
                      <a:endParaRPr kumimoji="0" lang="zh-CN" altLang="en-US"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Open depositor_Operation</a:t>
                      </a:r>
                      <a:endParaRPr kumimoji="0" lang="en-US" altLang="zh-CN"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创建新储户，向</a:t>
                      </a:r>
                      <a:r>
                        <a:rPr kumimoji="0" lang="en-US" altLang="zh-CN" sz="1600" u="none" strike="noStrike" cap="none" normalizeH="0" baseline="0" dirty="0">
                          <a:ln>
                            <a:noFill/>
                          </a:ln>
                          <a:effectLst/>
                          <a:latin typeface="+mj-ea"/>
                          <a:ea typeface="+mj-ea"/>
                        </a:rPr>
                        <a:t>Depositor</a:t>
                      </a:r>
                      <a:r>
                        <a:rPr kumimoji="0" lang="zh-CN" altLang="en-US" sz="1600" u="none" strike="noStrike" cap="none" normalizeH="0" baseline="0" dirty="0">
                          <a:ln>
                            <a:noFill/>
                          </a:ln>
                          <a:effectLst/>
                          <a:latin typeface="+mj-ea"/>
                          <a:ea typeface="+mj-ea"/>
                        </a:rPr>
                        <a:t>实体 </a:t>
                      </a:r>
                      <a:r>
                        <a:rPr kumimoji="0" lang="en-US" altLang="zh-CN" sz="1600" u="none" strike="noStrike" cap="none" normalizeH="0" baseline="0" dirty="0">
                          <a:ln>
                            <a:noFill/>
                          </a:ln>
                          <a:effectLst/>
                          <a:latin typeface="+mj-ea"/>
                          <a:ea typeface="+mj-ea"/>
                        </a:rPr>
                        <a:t>Insert</a:t>
                      </a:r>
                      <a:r>
                        <a:rPr kumimoji="0" lang="zh-CN" altLang="en-US" sz="1600" u="none" strike="noStrike" cap="none" normalizeH="0" baseline="0" dirty="0">
                          <a:ln>
                            <a:noFill/>
                          </a:ln>
                          <a:effectLst/>
                          <a:latin typeface="+mj-ea"/>
                          <a:ea typeface="+mj-ea"/>
                        </a:rPr>
                        <a:t>新户</a:t>
                      </a:r>
                      <a:endParaRPr kumimoji="0" lang="zh-CN" altLang="en-US"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extLst>
                  <a:ext uri="{0D108BD9-81ED-4DB2-BD59-A6C34878D82A}">
                    <a16:rowId xmlns:a16="http://schemas.microsoft.com/office/drawing/2014/main" val="10006"/>
                  </a:ext>
                </a:extLst>
              </a:tr>
              <a:tr h="3443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销户</a:t>
                      </a:r>
                      <a:endParaRPr kumimoji="0" lang="zh-CN" altLang="en-US"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mj-ea"/>
                          <a:ea typeface="+mj-ea"/>
                        </a:rPr>
                        <a:t>Close </a:t>
                      </a:r>
                      <a:r>
                        <a:rPr kumimoji="0" lang="en-US" altLang="zh-CN" sz="1600" u="none" strike="noStrike" cap="none" normalizeH="0" baseline="0" dirty="0" err="1">
                          <a:ln>
                            <a:noFill/>
                          </a:ln>
                          <a:effectLst/>
                          <a:latin typeface="+mj-ea"/>
                          <a:ea typeface="+mj-ea"/>
                        </a:rPr>
                        <a:t>depositor_Operation</a:t>
                      </a:r>
                      <a:endParaRPr kumimoji="0" lang="en-US" altLang="zh-CN"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删除储户，在</a:t>
                      </a:r>
                      <a:r>
                        <a:rPr kumimoji="0" lang="en-US" altLang="zh-CN" sz="1600" u="none" strike="noStrike" cap="none" normalizeH="0" baseline="0" dirty="0">
                          <a:ln>
                            <a:noFill/>
                          </a:ln>
                          <a:effectLst/>
                          <a:latin typeface="+mj-ea"/>
                          <a:ea typeface="+mj-ea"/>
                        </a:rPr>
                        <a:t>Depositor</a:t>
                      </a:r>
                      <a:r>
                        <a:rPr kumimoji="0" lang="zh-CN" altLang="en-US" sz="1600" u="none" strike="noStrike" cap="none" normalizeH="0" baseline="0" dirty="0">
                          <a:ln>
                            <a:noFill/>
                          </a:ln>
                          <a:effectLst/>
                          <a:latin typeface="+mj-ea"/>
                          <a:ea typeface="+mj-ea"/>
                        </a:rPr>
                        <a:t>实体 </a:t>
                      </a:r>
                      <a:r>
                        <a:rPr kumimoji="0" lang="en-US" altLang="zh-CN" sz="1600" u="none" strike="noStrike" cap="none" normalizeH="0" baseline="0" dirty="0">
                          <a:ln>
                            <a:noFill/>
                          </a:ln>
                          <a:effectLst/>
                          <a:latin typeface="+mj-ea"/>
                          <a:ea typeface="+mj-ea"/>
                        </a:rPr>
                        <a:t>Delete</a:t>
                      </a:r>
                      <a:r>
                        <a:rPr kumimoji="0" lang="zh-CN" altLang="en-US" sz="1600" u="none" strike="noStrike" cap="none" normalizeH="0" baseline="0" dirty="0">
                          <a:ln>
                            <a:noFill/>
                          </a:ln>
                          <a:effectLst/>
                          <a:latin typeface="+mj-ea"/>
                          <a:ea typeface="+mj-ea"/>
                        </a:rPr>
                        <a:t>一个储户</a:t>
                      </a:r>
                      <a:endParaRPr kumimoji="0" lang="zh-CN" altLang="en-US"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extLst>
                  <a:ext uri="{0D108BD9-81ED-4DB2-BD59-A6C34878D82A}">
                    <a16:rowId xmlns:a16="http://schemas.microsoft.com/office/drawing/2014/main" val="10007"/>
                  </a:ext>
                </a:extLst>
              </a:tr>
              <a:tr h="4516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储户更新</a:t>
                      </a:r>
                      <a:endParaRPr kumimoji="0" lang="zh-CN" altLang="en-US"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Updates depositor_Operation</a:t>
                      </a:r>
                      <a:endParaRPr kumimoji="0" lang="en-US" altLang="zh-CN"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更细储户信息，</a:t>
                      </a:r>
                      <a:r>
                        <a:rPr kumimoji="0" lang="en-US" altLang="zh-CN" sz="1600" u="none" strike="noStrike" cap="none" normalizeH="0" baseline="0" dirty="0" err="1">
                          <a:ln>
                            <a:noFill/>
                          </a:ln>
                          <a:effectLst/>
                          <a:latin typeface="+mj-ea"/>
                          <a:ea typeface="+mj-ea"/>
                        </a:rPr>
                        <a:t>UpDate</a:t>
                      </a:r>
                      <a:r>
                        <a:rPr kumimoji="0" lang="zh-CN" altLang="en-US" sz="1600" u="none" strike="noStrike" cap="none" normalizeH="0" baseline="0" dirty="0">
                          <a:ln>
                            <a:noFill/>
                          </a:ln>
                          <a:effectLst/>
                          <a:latin typeface="+mj-ea"/>
                          <a:ea typeface="+mj-ea"/>
                        </a:rPr>
                        <a:t>储户</a:t>
                      </a:r>
                      <a:r>
                        <a:rPr kumimoji="0" lang="en-US" altLang="zh-CN" sz="1600" u="none" strike="noStrike" cap="none" normalizeH="0" baseline="0" dirty="0">
                          <a:ln>
                            <a:noFill/>
                          </a:ln>
                          <a:effectLst/>
                          <a:latin typeface="+mj-ea"/>
                          <a:ea typeface="+mj-ea"/>
                        </a:rPr>
                        <a:t>Depositor</a:t>
                      </a:r>
                      <a:endParaRPr kumimoji="0" lang="en-US" altLang="zh-CN"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extLst>
                  <a:ext uri="{0D108BD9-81ED-4DB2-BD59-A6C34878D82A}">
                    <a16:rowId xmlns:a16="http://schemas.microsoft.com/office/drawing/2014/main" val="10008"/>
                  </a:ext>
                </a:extLst>
              </a:tr>
              <a:tr h="4516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储户查询</a:t>
                      </a:r>
                      <a:endParaRPr kumimoji="0" lang="zh-CN" altLang="en-US"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Query depositor_Operation</a:t>
                      </a:r>
                      <a:endParaRPr kumimoji="0" lang="en-US" altLang="zh-CN" sz="1600" b="0" i="0" u="none" strike="noStrike" cap="none" normalizeH="0" baseline="0">
                        <a:ln>
                          <a:noFill/>
                        </a:ln>
                        <a:solidFill>
                          <a:schemeClr val="tx1"/>
                        </a:solidFill>
                        <a:effectLst/>
                        <a:latin typeface="+mj-ea"/>
                        <a:ea typeface="+mj-ea"/>
                      </a:endParaRPr>
                    </a:p>
                  </a:txBody>
                  <a:tcPr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查询储户</a:t>
                      </a:r>
                      <a:r>
                        <a:rPr kumimoji="0" lang="en-US" altLang="zh-CN" sz="1600" u="none" strike="noStrike" cap="none" normalizeH="0" baseline="0" dirty="0">
                          <a:ln>
                            <a:noFill/>
                          </a:ln>
                          <a:effectLst/>
                          <a:latin typeface="+mj-ea"/>
                          <a:ea typeface="+mj-ea"/>
                        </a:rPr>
                        <a:t>Depositor</a:t>
                      </a:r>
                      <a:r>
                        <a:rPr kumimoji="0" lang="zh-CN" altLang="en-US" sz="1600" u="none" strike="noStrike" cap="none" normalizeH="0" baseline="0" dirty="0">
                          <a:ln>
                            <a:noFill/>
                          </a:ln>
                          <a:effectLst/>
                          <a:latin typeface="+mj-ea"/>
                          <a:ea typeface="+mj-ea"/>
                        </a:rPr>
                        <a:t>信息</a:t>
                      </a:r>
                      <a:endParaRPr kumimoji="0" lang="zh-CN" altLang="en-US" sz="1600" b="0" i="0" u="none" strike="noStrike" cap="none" normalizeH="0" baseline="0" dirty="0">
                        <a:ln>
                          <a:noFill/>
                        </a:ln>
                        <a:solidFill>
                          <a:schemeClr val="tx1"/>
                        </a:solidFill>
                        <a:effectLst/>
                        <a:latin typeface="+mj-ea"/>
                        <a:ea typeface="+mj-ea"/>
                      </a:endParaRPr>
                    </a:p>
                  </a:txBody>
                  <a:tcPr anchor="ctr" horzOverflow="overflow">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884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银行储蓄管理系统划分出的实体模型</a:t>
            </a:r>
          </a:p>
        </p:txBody>
      </p:sp>
      <p:sp>
        <p:nvSpPr>
          <p:cNvPr id="4" name="日期占位符 3"/>
          <p:cNvSpPr>
            <a:spLocks noGrp="1"/>
          </p:cNvSpPr>
          <p:nvPr>
            <p:ph type="dt" sz="half" idx="10"/>
          </p:nvPr>
        </p:nvSpPr>
        <p:spPr/>
        <p:txBody>
          <a:bodyPr/>
          <a:lstStyle/>
          <a:p>
            <a:fld id="{3639B807-33AE-489C-810A-86487702D48A}" type="datetime1">
              <a:rPr lang="zh-CN" altLang="en-US" smtClean="0"/>
              <a:t>2022/4/20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68</a:t>
            </a:fld>
            <a:endParaRPr lang="zh-CN" altLang="en-US"/>
          </a:p>
        </p:txBody>
      </p:sp>
      <p:graphicFrame>
        <p:nvGraphicFramePr>
          <p:cNvPr id="7" name="Group 165"/>
          <p:cNvGraphicFramePr>
            <a:graphicFrameLocks noGrp="1"/>
          </p:cNvGraphicFramePr>
          <p:nvPr>
            <p:extLst>
              <p:ext uri="{D42A27DB-BD31-4B8C-83A1-F6EECF244321}">
                <p14:modId xmlns:p14="http://schemas.microsoft.com/office/powerpoint/2010/main" val="843255878"/>
              </p:ext>
            </p:extLst>
          </p:nvPr>
        </p:nvGraphicFramePr>
        <p:xfrm>
          <a:off x="891251" y="1743754"/>
          <a:ext cx="7408529" cy="2388407"/>
        </p:xfrm>
        <a:graphic>
          <a:graphicData uri="http://schemas.openxmlformats.org/drawingml/2006/table">
            <a:tbl>
              <a:tblPr>
                <a:tableStyleId>{5DA37D80-6434-44D0-A028-1B22A696006F}</a:tableStyleId>
              </a:tblPr>
              <a:tblGrid>
                <a:gridCol w="1091765">
                  <a:extLst>
                    <a:ext uri="{9D8B030D-6E8A-4147-A177-3AD203B41FA5}">
                      <a16:colId xmlns:a16="http://schemas.microsoft.com/office/drawing/2014/main" val="20000"/>
                    </a:ext>
                  </a:extLst>
                </a:gridCol>
                <a:gridCol w="1643665">
                  <a:extLst>
                    <a:ext uri="{9D8B030D-6E8A-4147-A177-3AD203B41FA5}">
                      <a16:colId xmlns:a16="http://schemas.microsoft.com/office/drawing/2014/main" val="20001"/>
                    </a:ext>
                  </a:extLst>
                </a:gridCol>
                <a:gridCol w="4673099">
                  <a:extLst>
                    <a:ext uri="{9D8B030D-6E8A-4147-A177-3AD203B41FA5}">
                      <a16:colId xmlns:a16="http://schemas.microsoft.com/office/drawing/2014/main" val="20002"/>
                    </a:ext>
                  </a:extLst>
                </a:gridCol>
              </a:tblGrid>
              <a:tr h="3980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用例</a:t>
                      </a:r>
                      <a:endParaRPr kumimoji="0" lang="zh-CN" altLang="en-US" sz="1800" b="0" i="0" u="none" strike="noStrike" cap="none" normalizeH="0" baseline="0" dirty="0">
                        <a:ln>
                          <a:noFill/>
                        </a:ln>
                        <a:solidFill>
                          <a:schemeClr val="tx1"/>
                        </a:solidFill>
                        <a:effectLst/>
                        <a:latin typeface="+mj-ea"/>
                        <a:ea typeface="+mj-ea"/>
                      </a:endParaRPr>
                    </a:p>
                  </a:txBody>
                  <a:tcPr marT="45707" marB="45707"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实体类</a:t>
                      </a:r>
                      <a:endParaRPr kumimoji="0" lang="zh-CN" altLang="en-US" sz="1800" b="0" i="0" u="none" strike="noStrike" cap="none" normalizeH="0" baseline="0" dirty="0">
                        <a:ln>
                          <a:noFill/>
                        </a:ln>
                        <a:solidFill>
                          <a:schemeClr val="tx1"/>
                        </a:solidFill>
                        <a:effectLst/>
                        <a:latin typeface="+mj-ea"/>
                        <a:ea typeface="+mj-ea"/>
                      </a:endParaRPr>
                    </a:p>
                  </a:txBody>
                  <a:tcPr marT="45707" marB="45707" horzOverflow="overflow">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说 明</a:t>
                      </a:r>
                      <a:endParaRPr kumimoji="0" lang="zh-CN" altLang="en-US" sz="1800" b="0" i="0" u="none" strike="noStrike" cap="none" normalizeH="0" baseline="0" dirty="0">
                        <a:ln>
                          <a:noFill/>
                        </a:ln>
                        <a:solidFill>
                          <a:schemeClr val="tx1"/>
                        </a:solidFill>
                        <a:effectLst/>
                        <a:latin typeface="+mj-ea"/>
                        <a:ea typeface="+mj-ea"/>
                      </a:endParaRPr>
                    </a:p>
                  </a:txBody>
                  <a:tcPr marT="45707" marB="45707" horzOverflow="overflow">
                    <a:solidFill>
                      <a:schemeClr val="accent1">
                        <a:lumMod val="20000"/>
                        <a:lumOff val="80000"/>
                      </a:schemeClr>
                    </a:solidFill>
                  </a:tcPr>
                </a:tc>
                <a:extLst>
                  <a:ext uri="{0D108BD9-81ED-4DB2-BD59-A6C34878D82A}">
                    <a16:rowId xmlns:a16="http://schemas.microsoft.com/office/drawing/2014/main" val="10000"/>
                  </a:ext>
                </a:extLst>
              </a:tr>
              <a:tr h="3648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登录</a:t>
                      </a:r>
                      <a:endParaRPr kumimoji="0" lang="zh-CN" altLang="en-US"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a:ln>
                            <a:noFill/>
                          </a:ln>
                          <a:effectLst/>
                          <a:latin typeface="+mj-ea"/>
                          <a:ea typeface="+mj-ea"/>
                        </a:rPr>
                        <a:t>Operator</a:t>
                      </a:r>
                      <a:endParaRPr kumimoji="0" lang="en-US" altLang="zh-CN" sz="1600" b="0" i="0" u="none" strike="noStrike" cap="none" normalizeH="0" baseline="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操作员身份，</a:t>
                      </a:r>
                      <a:r>
                        <a:rPr kumimoji="0" lang="en-US" altLang="zh-CN" sz="1600" u="none" strike="noStrike" cap="none" normalizeH="0" baseline="0">
                          <a:ln>
                            <a:noFill/>
                          </a:ln>
                          <a:effectLst/>
                          <a:latin typeface="+mj-ea"/>
                          <a:ea typeface="+mj-ea"/>
                        </a:rPr>
                        <a:t>ID</a:t>
                      </a:r>
                      <a:r>
                        <a:rPr kumimoji="0" lang="zh-CN" altLang="en-US" sz="1600" u="none" strike="noStrike" cap="none" normalizeH="0" baseline="0">
                          <a:ln>
                            <a:noFill/>
                          </a:ln>
                          <a:effectLst/>
                          <a:latin typeface="+mj-ea"/>
                          <a:ea typeface="+mj-ea"/>
                        </a:rPr>
                        <a:t>、</a:t>
                      </a:r>
                      <a:r>
                        <a:rPr kumimoji="0" lang="en-US" altLang="zh-CN" sz="1600" u="none" strike="noStrike" cap="none" normalizeH="0" baseline="0">
                          <a:ln>
                            <a:noFill/>
                          </a:ln>
                          <a:effectLst/>
                          <a:latin typeface="+mj-ea"/>
                          <a:ea typeface="+mj-ea"/>
                        </a:rPr>
                        <a:t>Name</a:t>
                      </a:r>
                      <a:r>
                        <a:rPr kumimoji="0" lang="zh-CN" altLang="en-US" sz="1600" u="none" strike="noStrike" cap="none" normalizeH="0" baseline="0">
                          <a:ln>
                            <a:noFill/>
                          </a:ln>
                          <a:effectLst/>
                          <a:latin typeface="+mj-ea"/>
                          <a:ea typeface="+mj-ea"/>
                        </a:rPr>
                        <a:t>、</a:t>
                      </a:r>
                      <a:r>
                        <a:rPr kumimoji="0" lang="en-US" altLang="zh-CN" sz="1600" u="none" strike="noStrike" cap="none" normalizeH="0" baseline="0">
                          <a:ln>
                            <a:noFill/>
                          </a:ln>
                          <a:effectLst/>
                          <a:latin typeface="+mj-ea"/>
                          <a:ea typeface="+mj-ea"/>
                        </a:rPr>
                        <a:t>PassWord</a:t>
                      </a:r>
                      <a:r>
                        <a:rPr kumimoji="0" lang="zh-CN" altLang="en-US" sz="1600" u="none" strike="noStrike" cap="none" normalizeH="0" baseline="0">
                          <a:ln>
                            <a:noFill/>
                          </a:ln>
                          <a:effectLst/>
                          <a:latin typeface="+mj-ea"/>
                          <a:ea typeface="+mj-ea"/>
                        </a:rPr>
                        <a:t>等信息</a:t>
                      </a:r>
                      <a:endParaRPr kumimoji="0" lang="zh-CN" altLang="en-US" sz="1600" b="0" i="0" u="none" strike="noStrike" cap="none" normalizeH="0" baseline="0">
                        <a:ln>
                          <a:noFill/>
                        </a:ln>
                        <a:solidFill>
                          <a:schemeClr val="tx1"/>
                        </a:solidFill>
                        <a:effectLst/>
                        <a:latin typeface="+mj-ea"/>
                        <a:ea typeface="+mj-ea"/>
                      </a:endParaRPr>
                    </a:p>
                  </a:txBody>
                  <a:tcPr marT="45707" marB="45707" anchor="ctr" horzOverflow="overflow">
                    <a:solidFill>
                      <a:schemeClr val="bg1"/>
                    </a:solidFill>
                  </a:tcPr>
                </a:tc>
                <a:extLst>
                  <a:ext uri="{0D108BD9-81ED-4DB2-BD59-A6C34878D82A}">
                    <a16:rowId xmlns:a16="http://schemas.microsoft.com/office/drawing/2014/main" val="10001"/>
                  </a:ext>
                </a:extLst>
              </a:tr>
              <a:tr h="6302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储户管理</a:t>
                      </a:r>
                      <a:endParaRPr kumimoji="0" lang="zh-CN" altLang="en-US"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mj-ea"/>
                          <a:ea typeface="+mj-ea"/>
                        </a:rPr>
                        <a:t>Depositor</a:t>
                      </a:r>
                      <a:endParaRPr kumimoji="0" lang="en-US" altLang="zh-CN"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储户信息，</a:t>
                      </a:r>
                      <a:r>
                        <a:rPr kumimoji="0" lang="en-US" altLang="zh-CN" sz="1600" u="none" strike="noStrike" cap="none" normalizeH="0" baseline="0" dirty="0">
                          <a:ln>
                            <a:noFill/>
                          </a:ln>
                          <a:effectLst/>
                          <a:latin typeface="+mj-ea"/>
                          <a:ea typeface="+mj-ea"/>
                        </a:rPr>
                        <a:t>ID</a:t>
                      </a:r>
                      <a:r>
                        <a:rPr kumimoji="0" lang="zh-CN" altLang="en-US" sz="1600" u="none" strike="noStrike" cap="none" normalizeH="0" baseline="0" dirty="0">
                          <a:ln>
                            <a:noFill/>
                          </a:ln>
                          <a:effectLst/>
                          <a:latin typeface="+mj-ea"/>
                          <a:ea typeface="+mj-ea"/>
                        </a:rPr>
                        <a:t>、</a:t>
                      </a:r>
                      <a:r>
                        <a:rPr kumimoji="0" lang="en-US" altLang="zh-CN" sz="1600" u="none" strike="noStrike" cap="none" normalizeH="0" baseline="0" dirty="0">
                          <a:ln>
                            <a:noFill/>
                          </a:ln>
                          <a:effectLst/>
                          <a:latin typeface="+mj-ea"/>
                          <a:ea typeface="+mj-ea"/>
                        </a:rPr>
                        <a:t>Name|</a:t>
                      </a:r>
                      <a:r>
                        <a:rPr kumimoji="0" lang="zh-CN" altLang="en-US" sz="1600" u="none" strike="noStrike" cap="none" normalizeH="0" baseline="0" dirty="0">
                          <a:ln>
                            <a:noFill/>
                          </a:ln>
                          <a:effectLst/>
                          <a:latin typeface="+mj-ea"/>
                          <a:ea typeface="+mj-ea"/>
                        </a:rPr>
                        <a:t>、</a:t>
                      </a:r>
                      <a:r>
                        <a:rPr kumimoji="0" lang="en-US" altLang="zh-CN" sz="1600" u="none" strike="noStrike" cap="none" normalizeH="0" baseline="0" dirty="0" err="1">
                          <a:ln>
                            <a:noFill/>
                          </a:ln>
                          <a:effectLst/>
                          <a:latin typeface="+mj-ea"/>
                          <a:ea typeface="+mj-ea"/>
                        </a:rPr>
                        <a:t>PassWord</a:t>
                      </a:r>
                      <a:r>
                        <a:rPr kumimoji="0" lang="zh-CN" altLang="en-US" sz="1600" u="none" strike="noStrike" cap="none" normalizeH="0" baseline="0" dirty="0">
                          <a:ln>
                            <a:noFill/>
                          </a:ln>
                          <a:effectLst/>
                          <a:latin typeface="+mj-ea"/>
                          <a:ea typeface="+mj-ea"/>
                        </a:rPr>
                        <a:t>、</a:t>
                      </a:r>
                      <a:r>
                        <a:rPr kumimoji="0" lang="en-US" altLang="zh-CN" sz="1600" u="none" strike="noStrike" cap="none" normalizeH="0" baseline="0" dirty="0">
                          <a:ln>
                            <a:noFill/>
                          </a:ln>
                          <a:effectLst/>
                          <a:latin typeface="+mj-ea"/>
                          <a:ea typeface="+mj-ea"/>
                        </a:rPr>
                        <a:t>identification</a:t>
                      </a:r>
                      <a:r>
                        <a:rPr kumimoji="0" lang="zh-CN" altLang="en-US" sz="1600" u="none" strike="noStrike" cap="none" normalizeH="0" baseline="0" dirty="0">
                          <a:ln>
                            <a:noFill/>
                          </a:ln>
                          <a:effectLst/>
                          <a:latin typeface="+mj-ea"/>
                          <a:ea typeface="+mj-ea"/>
                        </a:rPr>
                        <a:t>等信息</a:t>
                      </a:r>
                      <a:endParaRPr kumimoji="0" lang="zh-CN" altLang="en-US"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extLst>
                  <a:ext uri="{0D108BD9-81ED-4DB2-BD59-A6C34878D82A}">
                    <a16:rowId xmlns:a16="http://schemas.microsoft.com/office/drawing/2014/main" val="10002"/>
                  </a:ext>
                </a:extLst>
              </a:tr>
              <a:tr h="3648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前台业务</a:t>
                      </a:r>
                      <a:endParaRPr kumimoji="0" lang="zh-CN" altLang="en-US" sz="1600" b="0" i="0" u="none" strike="noStrike" cap="none" normalizeH="0" baseline="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mj-ea"/>
                          <a:ea typeface="+mj-ea"/>
                        </a:rPr>
                        <a:t>Account</a:t>
                      </a:r>
                      <a:endParaRPr kumimoji="0" lang="en-US" altLang="zh-CN"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储户账单，</a:t>
                      </a:r>
                      <a:r>
                        <a:rPr kumimoji="0" lang="en-US" altLang="zh-CN" sz="1600" u="none" strike="noStrike" cap="none" normalizeH="0" baseline="0" dirty="0">
                          <a:ln>
                            <a:noFill/>
                          </a:ln>
                          <a:effectLst/>
                          <a:latin typeface="+mj-ea"/>
                          <a:ea typeface="+mj-ea"/>
                        </a:rPr>
                        <a:t>ID</a:t>
                      </a:r>
                      <a:r>
                        <a:rPr kumimoji="0" lang="zh-CN" altLang="en-US" sz="1600" u="none" strike="noStrike" cap="none" normalizeH="0" baseline="0" dirty="0">
                          <a:ln>
                            <a:noFill/>
                          </a:ln>
                          <a:effectLst/>
                          <a:latin typeface="+mj-ea"/>
                          <a:ea typeface="+mj-ea"/>
                        </a:rPr>
                        <a:t>、</a:t>
                      </a:r>
                      <a:r>
                        <a:rPr kumimoji="0" lang="en-US" altLang="zh-CN" sz="1600" u="none" strike="noStrike" cap="none" normalizeH="0" baseline="0" dirty="0">
                          <a:ln>
                            <a:noFill/>
                          </a:ln>
                          <a:effectLst/>
                          <a:latin typeface="+mj-ea"/>
                          <a:ea typeface="+mj-ea"/>
                        </a:rPr>
                        <a:t>Balance</a:t>
                      </a:r>
                      <a:r>
                        <a:rPr kumimoji="0" lang="zh-CN" altLang="en-US" sz="1600" u="none" strike="noStrike" cap="none" normalizeH="0" baseline="0" dirty="0">
                          <a:ln>
                            <a:noFill/>
                          </a:ln>
                          <a:effectLst/>
                          <a:latin typeface="+mj-ea"/>
                          <a:ea typeface="+mj-ea"/>
                        </a:rPr>
                        <a:t>、</a:t>
                      </a:r>
                      <a:r>
                        <a:rPr kumimoji="0" lang="en-US" altLang="zh-CN" sz="1600" u="none" strike="noStrike" cap="none" normalizeH="0" baseline="0" dirty="0">
                          <a:ln>
                            <a:noFill/>
                          </a:ln>
                          <a:effectLst/>
                          <a:latin typeface="+mj-ea"/>
                          <a:ea typeface="+mj-ea"/>
                        </a:rPr>
                        <a:t>Date</a:t>
                      </a:r>
                      <a:r>
                        <a:rPr kumimoji="0" lang="zh-CN" altLang="en-US" sz="1600" u="none" strike="noStrike" cap="none" normalizeH="0" baseline="0" dirty="0">
                          <a:ln>
                            <a:noFill/>
                          </a:ln>
                          <a:effectLst/>
                          <a:latin typeface="+mj-ea"/>
                          <a:ea typeface="+mj-ea"/>
                        </a:rPr>
                        <a:t>等存款记录</a:t>
                      </a:r>
                      <a:endParaRPr kumimoji="0" lang="zh-CN" altLang="en-US"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extLst>
                  <a:ext uri="{0D108BD9-81ED-4DB2-BD59-A6C34878D82A}">
                    <a16:rowId xmlns:a16="http://schemas.microsoft.com/office/drawing/2014/main" val="10003"/>
                  </a:ext>
                </a:extLst>
              </a:tr>
              <a:tr h="63028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a:ln>
                            <a:noFill/>
                          </a:ln>
                          <a:effectLst/>
                          <a:latin typeface="+mj-ea"/>
                          <a:ea typeface="+mj-ea"/>
                        </a:rPr>
                        <a:t>前台业务</a:t>
                      </a:r>
                      <a:endParaRPr kumimoji="0" lang="zh-CN" altLang="en-US" sz="1600" b="0" i="0" u="none" strike="noStrike" cap="none" normalizeH="0" baseline="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u="none" strike="noStrike" cap="none" normalizeH="0" baseline="0" dirty="0" err="1">
                          <a:ln>
                            <a:noFill/>
                          </a:ln>
                          <a:effectLst/>
                          <a:latin typeface="+mj-ea"/>
                          <a:ea typeface="+mj-ea"/>
                        </a:rPr>
                        <a:t>Oper_Record</a:t>
                      </a:r>
                      <a:endParaRPr kumimoji="0" lang="en-US" altLang="zh-CN"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mj-ea"/>
                          <a:ea typeface="+mj-ea"/>
                        </a:rPr>
                        <a:t>操作记录，记录每次发生业务操作的储户、业务员、数量、日期</a:t>
                      </a:r>
                      <a:endParaRPr kumimoji="0" lang="zh-CN" altLang="en-US" sz="1600" b="0" i="0" u="none" strike="noStrike" cap="none" normalizeH="0" baseline="0" dirty="0">
                        <a:ln>
                          <a:noFill/>
                        </a:ln>
                        <a:solidFill>
                          <a:schemeClr val="tx1"/>
                        </a:solidFill>
                        <a:effectLst/>
                        <a:latin typeface="+mj-ea"/>
                        <a:ea typeface="+mj-ea"/>
                      </a:endParaRPr>
                    </a:p>
                  </a:txBody>
                  <a:tcPr marT="45707" marB="45707" anchor="ctr" horzOverflow="overflow">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589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类图实例</a:t>
            </a:r>
          </a:p>
        </p:txBody>
      </p:sp>
      <p:sp>
        <p:nvSpPr>
          <p:cNvPr id="6" name="文本占位符 5"/>
          <p:cNvSpPr>
            <a:spLocks noGrp="1"/>
          </p:cNvSpPr>
          <p:nvPr>
            <p:ph idx="1"/>
          </p:nvPr>
        </p:nvSpPr>
        <p:spPr/>
        <p:txBody>
          <a:bodyPr>
            <a:normAutofit/>
          </a:bodyPr>
          <a:lstStyle/>
          <a:p>
            <a:pPr>
              <a:lnSpc>
                <a:spcPct val="120000"/>
              </a:lnSpc>
              <a:spcBef>
                <a:spcPts val="900"/>
              </a:spcBef>
            </a:pPr>
            <a:r>
              <a:rPr lang="zh-CN" altLang="en-US" sz="1800" dirty="0"/>
              <a:t>该类图的语义如下：</a:t>
            </a:r>
            <a:endParaRPr lang="en-US" altLang="zh-CN" sz="1800" dirty="0"/>
          </a:p>
          <a:p>
            <a:pPr>
              <a:lnSpc>
                <a:spcPct val="120000"/>
              </a:lnSpc>
              <a:spcBef>
                <a:spcPts val="900"/>
              </a:spcBef>
            </a:pPr>
            <a:r>
              <a:rPr lang="zh-CN" altLang="en-US" sz="1800" dirty="0"/>
              <a:t>一个</a:t>
            </a:r>
            <a:r>
              <a:rPr lang="en-US" altLang="zh-CN" sz="1800" dirty="0"/>
              <a:t>Company</a:t>
            </a:r>
            <a:r>
              <a:rPr lang="zh-CN" altLang="en-US" sz="1800" dirty="0"/>
              <a:t>由若干个</a:t>
            </a:r>
            <a:r>
              <a:rPr lang="en-US" altLang="zh-CN" sz="1800" dirty="0"/>
              <a:t>Department</a:t>
            </a:r>
            <a:r>
              <a:rPr lang="zh-CN" altLang="en-US" sz="1800" dirty="0"/>
              <a:t>组成，一个</a:t>
            </a:r>
            <a:r>
              <a:rPr lang="en-US" altLang="zh-CN" sz="1800" dirty="0"/>
              <a:t>Department</a:t>
            </a:r>
            <a:r>
              <a:rPr lang="zh-CN" altLang="en-US" sz="1800" dirty="0"/>
              <a:t>拥有若干</a:t>
            </a:r>
            <a:r>
              <a:rPr lang="en-US" altLang="zh-CN" sz="1800" dirty="0"/>
              <a:t>Employee</a:t>
            </a:r>
            <a:r>
              <a:rPr lang="zh-CN" altLang="en-US" sz="1800" dirty="0"/>
              <a:t>。</a:t>
            </a:r>
            <a:endParaRPr lang="en-US" altLang="zh-CN" sz="1800" dirty="0"/>
          </a:p>
          <a:p>
            <a:pPr>
              <a:lnSpc>
                <a:spcPct val="120000"/>
              </a:lnSpc>
              <a:spcBef>
                <a:spcPts val="900"/>
              </a:spcBef>
            </a:pPr>
            <a:r>
              <a:rPr lang="zh-CN" altLang="en-US" sz="1800" dirty="0"/>
              <a:t>一个</a:t>
            </a:r>
            <a:r>
              <a:rPr lang="en-US" altLang="zh-CN" sz="1800" dirty="0"/>
              <a:t>Employee</a:t>
            </a:r>
            <a:r>
              <a:rPr lang="zh-CN" altLang="en-US" sz="1800" dirty="0"/>
              <a:t>上班可以开自己的</a:t>
            </a:r>
            <a:r>
              <a:rPr lang="en-US" altLang="zh-CN" sz="1800" dirty="0"/>
              <a:t>Car</a:t>
            </a:r>
            <a:r>
              <a:rPr lang="zh-CN" altLang="en-US" sz="1800" dirty="0"/>
              <a:t>，也可以乘坐</a:t>
            </a:r>
            <a:r>
              <a:rPr lang="en-US" altLang="zh-CN" sz="1800" dirty="0"/>
              <a:t>Bus</a:t>
            </a:r>
            <a:r>
              <a:rPr lang="zh-CN" altLang="en-US" sz="1800" dirty="0"/>
              <a:t>或者</a:t>
            </a:r>
            <a:r>
              <a:rPr lang="en-US" altLang="zh-CN" sz="1800" dirty="0"/>
              <a:t>Taxi</a:t>
            </a:r>
            <a:r>
              <a:rPr lang="zh-CN" altLang="en-US" sz="1800" dirty="0"/>
              <a:t>。</a:t>
            </a:r>
            <a:r>
              <a:rPr lang="en-US" altLang="zh-CN" sz="1800" dirty="0"/>
              <a:t>Car</a:t>
            </a:r>
            <a:r>
              <a:rPr lang="zh-CN" altLang="en-US" sz="1800" dirty="0"/>
              <a:t>、</a:t>
            </a:r>
            <a:r>
              <a:rPr lang="en-US" altLang="zh-CN" sz="1800" dirty="0"/>
              <a:t>Bus</a:t>
            </a:r>
            <a:r>
              <a:rPr lang="zh-CN" altLang="en-US" sz="1800" dirty="0"/>
              <a:t>和</a:t>
            </a:r>
            <a:r>
              <a:rPr lang="en-US" altLang="zh-CN" sz="1800" dirty="0"/>
              <a:t>Taxi</a:t>
            </a:r>
            <a:r>
              <a:rPr lang="zh-CN" altLang="en-US" sz="1800" dirty="0"/>
              <a:t>拥有</a:t>
            </a:r>
            <a:r>
              <a:rPr lang="en-US" altLang="zh-CN" sz="1800" dirty="0"/>
              <a:t>Automobile</a:t>
            </a:r>
            <a:r>
              <a:rPr lang="zh-CN" altLang="en-US" sz="1800" dirty="0"/>
              <a:t>共同的属性和方法。</a:t>
            </a:r>
            <a:r>
              <a:rPr lang="en-US" altLang="zh-CN" sz="1800" dirty="0"/>
              <a:t>Automobile</a:t>
            </a:r>
            <a:r>
              <a:rPr lang="zh-CN" altLang="en-US" sz="1800" dirty="0"/>
              <a:t>要到</a:t>
            </a:r>
            <a:r>
              <a:rPr lang="en-US" altLang="zh-CN" sz="1800" dirty="0" err="1"/>
              <a:t>Gas_station</a:t>
            </a:r>
            <a:r>
              <a:rPr lang="zh-CN" altLang="en-US" sz="1800" dirty="0"/>
              <a:t>加油，要到</a:t>
            </a:r>
            <a:r>
              <a:rPr lang="en-US" altLang="zh-CN" sz="1800" dirty="0" err="1"/>
              <a:t>Repair_shop</a:t>
            </a:r>
            <a:r>
              <a:rPr lang="zh-CN" altLang="en-US" sz="1800" dirty="0"/>
              <a:t>去维修。</a:t>
            </a:r>
            <a:r>
              <a:rPr lang="en-US" altLang="zh-CN" sz="1800" dirty="0"/>
              <a:t>Automobile</a:t>
            </a:r>
            <a:r>
              <a:rPr lang="zh-CN" altLang="en-US" sz="1800" dirty="0"/>
              <a:t>由</a:t>
            </a:r>
            <a:r>
              <a:rPr lang="en-US" altLang="zh-CN" sz="1800" dirty="0"/>
              <a:t>Chassis</a:t>
            </a:r>
            <a:r>
              <a:rPr lang="zh-CN" altLang="en-US" sz="1800" dirty="0"/>
              <a:t>、</a:t>
            </a:r>
            <a:r>
              <a:rPr lang="en-US" altLang="zh-CN" sz="1800" dirty="0"/>
              <a:t>Engine</a:t>
            </a:r>
            <a:r>
              <a:rPr lang="zh-CN" altLang="en-US" sz="1800" dirty="0"/>
              <a:t>和</a:t>
            </a:r>
            <a:r>
              <a:rPr lang="en-US" altLang="zh-CN" sz="1800" dirty="0"/>
              <a:t>Tire</a:t>
            </a:r>
            <a:r>
              <a:rPr lang="zh-CN" altLang="en-US" sz="1800" dirty="0"/>
              <a:t>等部件组成。</a:t>
            </a:r>
            <a:endParaRPr lang="en-US" altLang="zh-CN" sz="1800" dirty="0"/>
          </a:p>
          <a:p>
            <a:pPr>
              <a:lnSpc>
                <a:spcPct val="120000"/>
              </a:lnSpc>
              <a:spcBef>
                <a:spcPts val="900"/>
              </a:spcBef>
            </a:pPr>
            <a:r>
              <a:rPr lang="en-US" altLang="zh-CN" sz="1800" dirty="0" err="1"/>
              <a:t>Gas_station</a:t>
            </a:r>
            <a:r>
              <a:rPr lang="zh-CN" altLang="en-US" sz="1800" dirty="0"/>
              <a:t>给</a:t>
            </a:r>
            <a:r>
              <a:rPr lang="en-US" altLang="zh-CN" sz="1800" dirty="0"/>
              <a:t>Automobile</a:t>
            </a:r>
            <a:r>
              <a:rPr lang="zh-CN" altLang="en-US" sz="1800" dirty="0"/>
              <a:t>进行加油（</a:t>
            </a:r>
            <a:r>
              <a:rPr lang="en-US" altLang="zh-CN" sz="1800" dirty="0"/>
              <a:t>Oil</a:t>
            </a:r>
            <a:r>
              <a:rPr lang="zh-CN" altLang="en-US" sz="1800" dirty="0"/>
              <a:t>操作）需要</a:t>
            </a:r>
            <a:r>
              <a:rPr lang="en-US" altLang="zh-CN" sz="1800" dirty="0"/>
              <a:t>pump</a:t>
            </a:r>
            <a:r>
              <a:rPr lang="zh-CN" altLang="en-US" sz="1800" dirty="0"/>
              <a:t>，依赖</a:t>
            </a:r>
            <a:r>
              <a:rPr lang="en-US" altLang="zh-CN" sz="1800" dirty="0"/>
              <a:t>pump</a:t>
            </a:r>
            <a:r>
              <a:rPr lang="zh-CN" altLang="en-US" sz="1800" dirty="0"/>
              <a:t>的</a:t>
            </a:r>
            <a:r>
              <a:rPr lang="en-US" altLang="zh-CN" sz="1800" dirty="0"/>
              <a:t>Oil</a:t>
            </a:r>
            <a:r>
              <a:rPr lang="zh-CN" altLang="en-US" sz="1800" dirty="0"/>
              <a:t>操作。</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7" name="日期占位符 6"/>
          <p:cNvSpPr>
            <a:spLocks noGrp="1"/>
          </p:cNvSpPr>
          <p:nvPr>
            <p:ph type="dt" sz="half" idx="10"/>
          </p:nvPr>
        </p:nvSpPr>
        <p:spPr/>
        <p:txBody>
          <a:bodyPr/>
          <a:lstStyle/>
          <a:p>
            <a:fld id="{DF6AC7D9-96AF-4EE2-A4A8-3E839FA42B76}" type="datetime1">
              <a:rPr lang="zh-CN" altLang="en-US" smtClean="0"/>
              <a:t>2022/4/20</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571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zh-CN" altLang="en-US" dirty="0"/>
              <a:t>建立领域模型</a:t>
            </a:r>
          </a:p>
        </p:txBody>
      </p:sp>
      <p:sp>
        <p:nvSpPr>
          <p:cNvPr id="23555" name="Rectangle 3"/>
          <p:cNvSpPr>
            <a:spLocks noGrp="1" noChangeArrowheads="1"/>
          </p:cNvSpPr>
          <p:nvPr>
            <p:ph idx="1"/>
          </p:nvPr>
        </p:nvSpPr>
        <p:spPr>
          <a:xfrm>
            <a:off x="1094321" y="867292"/>
            <a:ext cx="7506609" cy="3806854"/>
          </a:xfrm>
        </p:spPr>
        <p:txBody>
          <a:bodyPr/>
          <a:lstStyle/>
          <a:p>
            <a:pPr marL="0" indent="0">
              <a:lnSpc>
                <a:spcPct val="150000"/>
              </a:lnSpc>
              <a:spcBef>
                <a:spcPts val="0"/>
              </a:spcBef>
              <a:buNone/>
            </a:pPr>
            <a:r>
              <a:rPr lang="zh-CN" altLang="en-US" sz="2400" dirty="0"/>
              <a:t>知识点：</a:t>
            </a:r>
          </a:p>
          <a:p>
            <a:pPr marL="342900" indent="-342900">
              <a:lnSpc>
                <a:spcPct val="150000"/>
              </a:lnSpc>
              <a:spcBef>
                <a:spcPts val="0"/>
              </a:spcBef>
              <a:buFont typeface="+mj-lt"/>
              <a:buAutoNum type="arabicPeriod"/>
            </a:pPr>
            <a:r>
              <a:rPr lang="zh-CN" altLang="en-US" sz="2100" dirty="0"/>
              <a:t>什么是领域模型</a:t>
            </a:r>
            <a:endParaRPr lang="en-US" altLang="zh-CN" sz="2100" dirty="0"/>
          </a:p>
          <a:p>
            <a:pPr marL="342900" indent="-342900">
              <a:lnSpc>
                <a:spcPct val="150000"/>
              </a:lnSpc>
              <a:spcBef>
                <a:spcPts val="0"/>
              </a:spcBef>
              <a:buFont typeface="+mj-lt"/>
              <a:buAutoNum type="arabicPeriod"/>
            </a:pPr>
            <a:r>
              <a:rPr lang="zh-CN" altLang="en-US" sz="2100" dirty="0"/>
              <a:t>什么是类图（</a:t>
            </a:r>
            <a:r>
              <a:rPr lang="en-US" altLang="zh-CN" sz="2100" dirty="0"/>
              <a:t>Class Diagram</a:t>
            </a:r>
            <a:r>
              <a:rPr lang="zh-CN" altLang="en-US" sz="2100" dirty="0"/>
              <a:t>）</a:t>
            </a:r>
          </a:p>
          <a:p>
            <a:pPr marL="342900" indent="-342900">
              <a:lnSpc>
                <a:spcPct val="150000"/>
              </a:lnSpc>
              <a:spcBef>
                <a:spcPts val="0"/>
              </a:spcBef>
              <a:buFont typeface="+mj-lt"/>
              <a:buAutoNum type="arabicPeriod"/>
            </a:pPr>
            <a:r>
              <a:rPr lang="zh-CN" altLang="en-US" sz="2100" dirty="0"/>
              <a:t>类图的应用</a:t>
            </a:r>
            <a:endParaRPr lang="en-US" altLang="zh-CN" sz="2100" dirty="0"/>
          </a:p>
          <a:p>
            <a:pPr marL="342900" indent="-342900">
              <a:lnSpc>
                <a:spcPct val="150000"/>
              </a:lnSpc>
              <a:spcBef>
                <a:spcPts val="0"/>
              </a:spcBef>
              <a:buFont typeface="+mj-lt"/>
              <a:buAutoNum type="arabicPeriod"/>
            </a:pPr>
            <a:r>
              <a:rPr lang="zh-CN" altLang="en-US" sz="2100" dirty="0"/>
              <a:t>类图的分类</a:t>
            </a:r>
          </a:p>
          <a:p>
            <a:pPr marL="342900" indent="-342900">
              <a:lnSpc>
                <a:spcPct val="150000"/>
              </a:lnSpc>
              <a:spcBef>
                <a:spcPts val="0"/>
              </a:spcBef>
              <a:buFont typeface="+mj-lt"/>
              <a:buAutoNum type="arabicPeriod"/>
            </a:pPr>
            <a:r>
              <a:rPr lang="zh-CN" altLang="en-US" sz="2100" dirty="0"/>
              <a:t>类图的组成</a:t>
            </a:r>
            <a:endParaRPr lang="en-US" altLang="zh-CN" sz="2100" dirty="0"/>
          </a:p>
          <a:p>
            <a:pPr marL="342900" indent="-342900">
              <a:lnSpc>
                <a:spcPct val="150000"/>
              </a:lnSpc>
              <a:spcBef>
                <a:spcPts val="0"/>
              </a:spcBef>
              <a:buFont typeface="+mj-lt"/>
              <a:buAutoNum type="arabicPeriod"/>
            </a:pPr>
            <a:r>
              <a:rPr lang="zh-CN" altLang="en-US" sz="2100" dirty="0"/>
              <a:t>类图的建模技术</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2" name="日期占位符 1"/>
          <p:cNvSpPr>
            <a:spLocks noGrp="1"/>
          </p:cNvSpPr>
          <p:nvPr>
            <p:ph type="dt" sz="half" idx="10"/>
          </p:nvPr>
        </p:nvSpPr>
        <p:spPr/>
        <p:txBody>
          <a:bodyPr/>
          <a:lstStyle/>
          <a:p>
            <a:fld id="{89852B42-1617-4EB9-8FEA-29523563A532}" type="datetime1">
              <a:rPr lang="zh-CN" altLang="en-US" smtClean="0"/>
              <a:t>2022/4/20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24417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sp>
        <p:nvSpPr>
          <p:cNvPr id="7" name="日期占位符 6"/>
          <p:cNvSpPr>
            <a:spLocks noGrp="1"/>
          </p:cNvSpPr>
          <p:nvPr>
            <p:ph type="dt" sz="half" idx="10"/>
          </p:nvPr>
        </p:nvSpPr>
        <p:spPr/>
        <p:txBody>
          <a:bodyPr/>
          <a:lstStyle/>
          <a:p>
            <a:fld id="{DF6F5C5E-3AC5-427A-AAFB-A369453E61BE}" type="datetime1">
              <a:rPr lang="zh-CN" altLang="en-US" smtClean="0"/>
              <a:t>2022/4/20</a:t>
            </a:fld>
            <a:endParaRPr lang="zh-CN" altLang="en-US" dirty="0"/>
          </a:p>
        </p:txBody>
      </p:sp>
      <p:sp>
        <p:nvSpPr>
          <p:cNvPr id="8" name="页脚占位符 7"/>
          <p:cNvSpPr>
            <a:spLocks noGrp="1"/>
          </p:cNvSpPr>
          <p:nvPr>
            <p:ph type="ftr" sz="quarter" idx="11"/>
          </p:nvPr>
        </p:nvSpPr>
        <p:spPr/>
        <p:txBody>
          <a:bodyPr/>
          <a:lstStyle/>
          <a:p>
            <a:r>
              <a:rPr lang="zh-CN" altLang="en-US"/>
              <a:t>软件工程</a:t>
            </a:r>
          </a:p>
        </p:txBody>
      </p:sp>
      <p:pic>
        <p:nvPicPr>
          <p:cNvPr id="5" name="内容占位符 4"/>
          <p:cNvPicPr>
            <a:picLocks noGrp="1" noChangeAspect="1"/>
          </p:cNvPicPr>
          <p:nvPr>
            <p:ph idx="4294967295"/>
          </p:nvPr>
        </p:nvPicPr>
        <p:blipFill>
          <a:blip r:embed="rId2" cstate="print">
            <a:clrChange>
              <a:clrFrom>
                <a:srgbClr val="FFFFFF"/>
              </a:clrFrom>
              <a:clrTo>
                <a:srgbClr val="FFFFFF">
                  <a:alpha val="0"/>
                </a:srgbClr>
              </a:clrTo>
            </a:clrChange>
          </a:blip>
          <a:stretch>
            <a:fillRect/>
          </a:stretch>
        </p:blipFill>
        <p:spPr>
          <a:xfrm>
            <a:off x="-12038" y="711096"/>
            <a:ext cx="9156038" cy="4141932"/>
          </a:xfrm>
          <a:prstGeom prst="rect">
            <a:avLst/>
          </a:prstGeom>
          <a:solidFill>
            <a:schemeClr val="bg1"/>
          </a:solidFill>
        </p:spPr>
      </p:pic>
    </p:spTree>
    <p:extLst>
      <p:ext uri="{BB962C8B-B14F-4D97-AF65-F5344CB8AC3E}">
        <p14:creationId xmlns:p14="http://schemas.microsoft.com/office/powerpoint/2010/main" val="354057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sp>
        <p:nvSpPr>
          <p:cNvPr id="6" name="文本框 5"/>
          <p:cNvSpPr txBox="1"/>
          <p:nvPr/>
        </p:nvSpPr>
        <p:spPr>
          <a:xfrm>
            <a:off x="1512547" y="174946"/>
            <a:ext cx="2629428" cy="196207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dirty="0">
                <a:solidFill>
                  <a:srgbClr val="00B050"/>
                </a:solidFill>
              </a:rPr>
              <a:t>//</a:t>
            </a:r>
            <a:r>
              <a:rPr lang="zh-CN" altLang="en-US" sz="1350" dirty="0">
                <a:solidFill>
                  <a:srgbClr val="00B050"/>
                </a:solidFill>
              </a:rPr>
              <a:t>部门和雇员之间是一对多关联</a:t>
            </a:r>
            <a:endParaRPr lang="en-US" altLang="zh-CN" sz="1350" dirty="0">
              <a:solidFill>
                <a:srgbClr val="00B050"/>
              </a:solidFill>
            </a:endParaRPr>
          </a:p>
          <a:p>
            <a:r>
              <a:rPr lang="en-US" altLang="zh-CN" sz="1350" dirty="0"/>
              <a:t>Public class Department{</a:t>
            </a:r>
          </a:p>
          <a:p>
            <a:r>
              <a:rPr lang="en-US" altLang="zh-CN" sz="1350" dirty="0"/>
              <a:t>      private String </a:t>
            </a:r>
            <a:r>
              <a:rPr lang="en-US" altLang="zh-CN" sz="1350" dirty="0" err="1"/>
              <a:t>Dep_name</a:t>
            </a:r>
            <a:r>
              <a:rPr lang="en-US" altLang="zh-CN" sz="1350" dirty="0"/>
              <a:t>;</a:t>
            </a:r>
          </a:p>
          <a:p>
            <a:r>
              <a:rPr lang="en-US" altLang="zh-CN" sz="1350" dirty="0"/>
              <a:t>      private Employee Role[];  </a:t>
            </a:r>
            <a:r>
              <a:rPr lang="en-US" altLang="zh-CN" sz="1350" dirty="0">
                <a:solidFill>
                  <a:srgbClr val="00B050"/>
                </a:solidFill>
              </a:rPr>
              <a:t>// </a:t>
            </a:r>
            <a:r>
              <a:rPr lang="zh-CN" altLang="en-US" sz="1350" dirty="0">
                <a:solidFill>
                  <a:srgbClr val="00B050"/>
                </a:solidFill>
              </a:rPr>
              <a:t>部门拥有若干雇员</a:t>
            </a:r>
            <a:endParaRPr lang="en-US" altLang="zh-CN" sz="1350" dirty="0">
              <a:solidFill>
                <a:srgbClr val="00B050"/>
              </a:solidFill>
            </a:endParaRPr>
          </a:p>
          <a:p>
            <a:endParaRPr lang="en-US" altLang="zh-CN" sz="1350" dirty="0">
              <a:solidFill>
                <a:srgbClr val="00B050"/>
              </a:solidFill>
            </a:endParaRPr>
          </a:p>
          <a:p>
            <a:r>
              <a:rPr lang="en-US" altLang="zh-CN" sz="1350" dirty="0">
                <a:solidFill>
                  <a:srgbClr val="00B050"/>
                </a:solidFill>
              </a:rPr>
              <a:t>// </a:t>
            </a:r>
            <a:r>
              <a:rPr lang="zh-CN" altLang="en-US" sz="1350" dirty="0">
                <a:solidFill>
                  <a:srgbClr val="00B050"/>
                </a:solidFill>
              </a:rPr>
              <a:t>部门执行的职能</a:t>
            </a:r>
            <a:endParaRPr lang="en-US" altLang="zh-CN" sz="1350" dirty="0">
              <a:solidFill>
                <a:srgbClr val="00B050"/>
              </a:solidFill>
            </a:endParaRPr>
          </a:p>
          <a:p>
            <a:r>
              <a:rPr lang="en-US" altLang="zh-CN" sz="1350" dirty="0"/>
              <a:t>     public void Execute(){ ... }</a:t>
            </a:r>
          </a:p>
          <a:p>
            <a:r>
              <a:rPr lang="en-US" altLang="zh-CN" sz="1350" dirty="0"/>
              <a:t>}</a:t>
            </a:r>
            <a:endParaRPr lang="zh-CN" altLang="en-US" sz="1350" dirty="0"/>
          </a:p>
        </p:txBody>
      </p:sp>
      <p:sp>
        <p:nvSpPr>
          <p:cNvPr id="8" name="文本框 7"/>
          <p:cNvSpPr txBox="1"/>
          <p:nvPr/>
        </p:nvSpPr>
        <p:spPr>
          <a:xfrm>
            <a:off x="970014" y="2214324"/>
            <a:ext cx="3499103" cy="279307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dirty="0">
                <a:solidFill>
                  <a:srgbClr val="00B050"/>
                </a:solidFill>
              </a:rPr>
              <a:t>//</a:t>
            </a:r>
            <a:r>
              <a:rPr lang="zh-CN" altLang="en-US" sz="1350" dirty="0">
                <a:solidFill>
                  <a:srgbClr val="00B050"/>
                </a:solidFill>
              </a:rPr>
              <a:t>公司与部门之间是组合关系</a:t>
            </a:r>
          </a:p>
          <a:p>
            <a:r>
              <a:rPr lang="en-US" altLang="zh-CN" sz="1350" dirty="0">
                <a:solidFill>
                  <a:schemeClr val="tx1"/>
                </a:solidFill>
              </a:rPr>
              <a:t>public class Company{</a:t>
            </a:r>
          </a:p>
          <a:p>
            <a:r>
              <a:rPr lang="en-US" altLang="zh-CN" sz="1350" dirty="0">
                <a:solidFill>
                  <a:schemeClr val="tx1"/>
                </a:solidFill>
              </a:rPr>
              <a:t>	private String name;</a:t>
            </a:r>
          </a:p>
          <a:p>
            <a:r>
              <a:rPr lang="en-US" altLang="zh-CN" sz="1350" dirty="0">
                <a:solidFill>
                  <a:schemeClr val="tx1"/>
                </a:solidFill>
              </a:rPr>
              <a:t>	private Department p1,p2,...;</a:t>
            </a:r>
          </a:p>
          <a:p>
            <a:endParaRPr lang="en-US" altLang="zh-CN" sz="1350" dirty="0">
              <a:solidFill>
                <a:schemeClr val="tx1"/>
              </a:solidFill>
            </a:endParaRPr>
          </a:p>
          <a:p>
            <a:r>
              <a:rPr lang="en-US" altLang="zh-CN" sz="1350" dirty="0">
                <a:solidFill>
                  <a:schemeClr val="tx1"/>
                </a:solidFill>
              </a:rPr>
              <a:t>	public void Company(){</a:t>
            </a:r>
          </a:p>
          <a:p>
            <a:r>
              <a:rPr lang="en-US" altLang="zh-CN" sz="1350" dirty="0">
                <a:solidFill>
                  <a:schemeClr val="tx1"/>
                </a:solidFill>
              </a:rPr>
              <a:t>		p1=new Department();</a:t>
            </a:r>
          </a:p>
          <a:p>
            <a:r>
              <a:rPr lang="en-US" altLang="zh-CN" sz="1350" dirty="0">
                <a:solidFill>
                  <a:schemeClr val="tx1"/>
                </a:solidFill>
              </a:rPr>
              <a:t>		p2=new Department();</a:t>
            </a:r>
          </a:p>
          <a:p>
            <a:r>
              <a:rPr lang="en-US" altLang="zh-CN" sz="1350" dirty="0">
                <a:solidFill>
                  <a:srgbClr val="00B050"/>
                </a:solidFill>
              </a:rPr>
              <a:t>		//...</a:t>
            </a:r>
          </a:p>
          <a:p>
            <a:r>
              <a:rPr lang="en-US" altLang="zh-CN" sz="1350" dirty="0">
                <a:solidFill>
                  <a:srgbClr val="00B050"/>
                </a:solidFill>
              </a:rPr>
              <a:t>	</a:t>
            </a:r>
            <a:r>
              <a:rPr lang="en-US" altLang="zh-CN" sz="1350" dirty="0">
                <a:solidFill>
                  <a:schemeClr val="tx1"/>
                </a:solidFill>
              </a:rPr>
              <a:t>}</a:t>
            </a:r>
          </a:p>
          <a:p>
            <a:r>
              <a:rPr lang="en-US" altLang="zh-CN" sz="1350" dirty="0">
                <a:solidFill>
                  <a:srgbClr val="00B050"/>
                </a:solidFill>
              </a:rPr>
              <a:t>	//</a:t>
            </a:r>
            <a:r>
              <a:rPr lang="zh-CN" altLang="en-US" sz="1350" dirty="0">
                <a:solidFill>
                  <a:srgbClr val="00B050"/>
                </a:solidFill>
              </a:rPr>
              <a:t>公司执行生产过程</a:t>
            </a:r>
          </a:p>
          <a:p>
            <a:r>
              <a:rPr lang="zh-CN" altLang="en-US" sz="1350" dirty="0">
                <a:solidFill>
                  <a:srgbClr val="00B050"/>
                </a:solidFill>
              </a:rPr>
              <a:t>	</a:t>
            </a:r>
            <a:r>
              <a:rPr lang="en-US" altLang="zh-CN" sz="1350" dirty="0">
                <a:solidFill>
                  <a:schemeClr val="tx1"/>
                </a:solidFill>
              </a:rPr>
              <a:t>public void Manufacture() {...}</a:t>
            </a:r>
          </a:p>
          <a:p>
            <a:r>
              <a:rPr lang="en-US" altLang="zh-CN" sz="1350" dirty="0">
                <a:solidFill>
                  <a:schemeClr val="tx1"/>
                </a:solidFill>
              </a:rPr>
              <a:t>}</a:t>
            </a:r>
          </a:p>
        </p:txBody>
      </p:sp>
      <p:sp>
        <p:nvSpPr>
          <p:cNvPr id="7" name="文本框 6"/>
          <p:cNvSpPr txBox="1"/>
          <p:nvPr/>
        </p:nvSpPr>
        <p:spPr>
          <a:xfrm>
            <a:off x="4586968" y="419049"/>
            <a:ext cx="3886730" cy="424731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dirty="0">
                <a:solidFill>
                  <a:srgbClr val="00B050"/>
                </a:solidFill>
              </a:rPr>
              <a:t>//</a:t>
            </a:r>
            <a:r>
              <a:rPr lang="zh-CN" altLang="en-US" sz="1350" dirty="0">
                <a:solidFill>
                  <a:srgbClr val="00B050"/>
                </a:solidFill>
              </a:rPr>
              <a:t>雇员上班要依赖驾车、出租车或公交车</a:t>
            </a:r>
          </a:p>
          <a:p>
            <a:r>
              <a:rPr lang="en-US" altLang="zh-CN" sz="1350" dirty="0">
                <a:solidFill>
                  <a:srgbClr val="00B050"/>
                </a:solidFill>
              </a:rPr>
              <a:t>//Car</a:t>
            </a:r>
            <a:r>
              <a:rPr lang="zh-CN" altLang="en-US" sz="1350" dirty="0">
                <a:solidFill>
                  <a:srgbClr val="00B050"/>
                </a:solidFill>
              </a:rPr>
              <a:t>属于个人拥有，</a:t>
            </a:r>
            <a:r>
              <a:rPr lang="en-US" altLang="zh-CN" sz="1350" dirty="0">
                <a:solidFill>
                  <a:srgbClr val="00B050"/>
                </a:solidFill>
              </a:rPr>
              <a:t>Taxi</a:t>
            </a:r>
            <a:r>
              <a:rPr lang="zh-CN" altLang="en-US" sz="1350" dirty="0">
                <a:solidFill>
                  <a:srgbClr val="00B050"/>
                </a:solidFill>
              </a:rPr>
              <a:t>是雇用，</a:t>
            </a:r>
            <a:r>
              <a:rPr lang="en-US" altLang="zh-CN" sz="1350" dirty="0">
                <a:solidFill>
                  <a:srgbClr val="00B050"/>
                </a:solidFill>
              </a:rPr>
              <a:t>Bus</a:t>
            </a:r>
            <a:r>
              <a:rPr lang="zh-CN" altLang="en-US" sz="1350" dirty="0">
                <a:solidFill>
                  <a:srgbClr val="00B050"/>
                </a:solidFill>
              </a:rPr>
              <a:t>是乘用</a:t>
            </a:r>
          </a:p>
          <a:p>
            <a:r>
              <a:rPr lang="en-US" altLang="zh-CN" sz="1350" dirty="0">
                <a:solidFill>
                  <a:schemeClr val="tx1"/>
                </a:solidFill>
              </a:rPr>
              <a:t>public class Employee{</a:t>
            </a:r>
          </a:p>
          <a:p>
            <a:r>
              <a:rPr lang="en-US" altLang="zh-CN" sz="1350" dirty="0">
                <a:solidFill>
                  <a:schemeClr val="tx1"/>
                </a:solidFill>
              </a:rPr>
              <a:t>	private Integer id;</a:t>
            </a:r>
          </a:p>
          <a:p>
            <a:r>
              <a:rPr lang="en-US" altLang="zh-CN" sz="1350" dirty="0">
                <a:solidFill>
                  <a:schemeClr val="tx1"/>
                </a:solidFill>
              </a:rPr>
              <a:t>	private String name;</a:t>
            </a:r>
          </a:p>
          <a:p>
            <a:r>
              <a:rPr lang="en-US" altLang="zh-CN" sz="1350" dirty="0">
                <a:solidFill>
                  <a:schemeClr val="tx1"/>
                </a:solidFill>
              </a:rPr>
              <a:t>	private Car </a:t>
            </a:r>
            <a:r>
              <a:rPr lang="en-US" altLang="zh-CN" sz="1350" dirty="0" err="1">
                <a:solidFill>
                  <a:schemeClr val="tx1"/>
                </a:solidFill>
              </a:rPr>
              <a:t>My_car</a:t>
            </a:r>
            <a:r>
              <a:rPr lang="en-US" altLang="zh-CN" sz="1350" dirty="0">
                <a:solidFill>
                  <a:schemeClr val="tx1"/>
                </a:solidFill>
              </a:rPr>
              <a:t>;</a:t>
            </a:r>
          </a:p>
          <a:p>
            <a:endParaRPr lang="en-US" altLang="zh-CN" sz="1350" dirty="0">
              <a:solidFill>
                <a:srgbClr val="00B050"/>
              </a:solidFill>
            </a:endParaRPr>
          </a:p>
          <a:p>
            <a:r>
              <a:rPr lang="en-US" altLang="zh-CN" sz="1350" dirty="0">
                <a:solidFill>
                  <a:srgbClr val="00B050"/>
                </a:solidFill>
              </a:rPr>
              <a:t>	//</a:t>
            </a:r>
            <a:r>
              <a:rPr lang="zh-CN" altLang="en-US" sz="1350" dirty="0">
                <a:solidFill>
                  <a:srgbClr val="00B050"/>
                </a:solidFill>
              </a:rPr>
              <a:t>依赖自己拥有的</a:t>
            </a:r>
            <a:r>
              <a:rPr lang="en-US" altLang="zh-CN" sz="1350" dirty="0">
                <a:solidFill>
                  <a:srgbClr val="00B050"/>
                </a:solidFill>
              </a:rPr>
              <a:t>Car</a:t>
            </a:r>
            <a:r>
              <a:rPr lang="zh-CN" altLang="en-US" sz="1350" dirty="0">
                <a:solidFill>
                  <a:srgbClr val="00B050"/>
                </a:solidFill>
              </a:rPr>
              <a:t>上班</a:t>
            </a:r>
          </a:p>
          <a:p>
            <a:r>
              <a:rPr lang="zh-CN" altLang="en-US" sz="1350" dirty="0">
                <a:solidFill>
                  <a:srgbClr val="00B050"/>
                </a:solidFill>
              </a:rPr>
              <a:t>	</a:t>
            </a:r>
            <a:r>
              <a:rPr lang="en-US" altLang="zh-CN" sz="1350" dirty="0">
                <a:solidFill>
                  <a:schemeClr val="tx1"/>
                </a:solidFill>
              </a:rPr>
              <a:t>public void </a:t>
            </a:r>
            <a:r>
              <a:rPr lang="en-US" altLang="zh-CN" sz="1350" dirty="0" err="1">
                <a:solidFill>
                  <a:schemeClr val="tx1"/>
                </a:solidFill>
              </a:rPr>
              <a:t>GotoWork</a:t>
            </a:r>
            <a:r>
              <a:rPr lang="en-US" altLang="zh-CN" sz="1350" dirty="0">
                <a:solidFill>
                  <a:schemeClr val="tx1"/>
                </a:solidFill>
              </a:rPr>
              <a:t>(){</a:t>
            </a:r>
          </a:p>
          <a:p>
            <a:r>
              <a:rPr lang="en-US" altLang="zh-CN" sz="1350" dirty="0">
                <a:solidFill>
                  <a:schemeClr val="tx1"/>
                </a:solidFill>
              </a:rPr>
              <a:t>		</a:t>
            </a:r>
            <a:r>
              <a:rPr lang="en-US" altLang="zh-CN" sz="1350" dirty="0" err="1">
                <a:solidFill>
                  <a:schemeClr val="tx1"/>
                </a:solidFill>
              </a:rPr>
              <a:t>My_car.Driven</a:t>
            </a:r>
            <a:r>
              <a:rPr lang="en-US" altLang="zh-CN" sz="1350" dirty="0">
                <a:solidFill>
                  <a:schemeClr val="tx1"/>
                </a:solidFill>
              </a:rPr>
              <a:t>();</a:t>
            </a:r>
          </a:p>
          <a:p>
            <a:r>
              <a:rPr lang="en-US" altLang="zh-CN" sz="1350" dirty="0">
                <a:solidFill>
                  <a:schemeClr val="tx1"/>
                </a:solidFill>
              </a:rPr>
              <a:t>	}</a:t>
            </a:r>
          </a:p>
          <a:p>
            <a:r>
              <a:rPr lang="en-US" altLang="zh-CN" sz="1350" dirty="0">
                <a:solidFill>
                  <a:srgbClr val="00B050"/>
                </a:solidFill>
              </a:rPr>
              <a:t>	//</a:t>
            </a:r>
            <a:r>
              <a:rPr lang="zh-CN" altLang="en-US" sz="1350" dirty="0">
                <a:solidFill>
                  <a:srgbClr val="00B050"/>
                </a:solidFill>
              </a:rPr>
              <a:t>打出租车上班，不固定依赖哪一台车</a:t>
            </a:r>
          </a:p>
          <a:p>
            <a:r>
              <a:rPr lang="zh-CN" altLang="en-US" sz="1350" dirty="0">
                <a:solidFill>
                  <a:srgbClr val="00B050"/>
                </a:solidFill>
              </a:rPr>
              <a:t>	</a:t>
            </a:r>
            <a:r>
              <a:rPr lang="en-US" altLang="zh-CN" sz="1350" dirty="0">
                <a:solidFill>
                  <a:schemeClr val="tx1"/>
                </a:solidFill>
              </a:rPr>
              <a:t>public void </a:t>
            </a:r>
            <a:r>
              <a:rPr lang="en-US" altLang="zh-CN" sz="1350" dirty="0" err="1">
                <a:solidFill>
                  <a:schemeClr val="tx1"/>
                </a:solidFill>
              </a:rPr>
              <a:t>GotoWork</a:t>
            </a:r>
            <a:r>
              <a:rPr lang="en-US" altLang="zh-CN" sz="1350" dirty="0">
                <a:solidFill>
                  <a:schemeClr val="tx1"/>
                </a:solidFill>
              </a:rPr>
              <a:t>(Taxi taxi){</a:t>
            </a:r>
          </a:p>
          <a:p>
            <a:r>
              <a:rPr lang="en-US" altLang="zh-CN" sz="1350" dirty="0">
                <a:solidFill>
                  <a:schemeClr val="tx1"/>
                </a:solidFill>
              </a:rPr>
              <a:t>		</a:t>
            </a:r>
            <a:r>
              <a:rPr lang="en-US" altLang="zh-CN" sz="1350" dirty="0" err="1">
                <a:solidFill>
                  <a:schemeClr val="tx1"/>
                </a:solidFill>
              </a:rPr>
              <a:t>taxi.Hired</a:t>
            </a:r>
            <a:r>
              <a:rPr lang="en-US" altLang="zh-CN" sz="1350" dirty="0">
                <a:solidFill>
                  <a:schemeClr val="tx1"/>
                </a:solidFill>
              </a:rPr>
              <a:t>();</a:t>
            </a:r>
          </a:p>
          <a:p>
            <a:r>
              <a:rPr lang="en-US" altLang="zh-CN" sz="1350" dirty="0">
                <a:solidFill>
                  <a:schemeClr val="tx1"/>
                </a:solidFill>
              </a:rPr>
              <a:t>	}</a:t>
            </a:r>
          </a:p>
          <a:p>
            <a:r>
              <a:rPr lang="en-US" altLang="zh-CN" sz="1350" dirty="0">
                <a:solidFill>
                  <a:srgbClr val="00B050"/>
                </a:solidFill>
              </a:rPr>
              <a:t>	//</a:t>
            </a:r>
            <a:r>
              <a:rPr lang="zh-CN" altLang="en-US" sz="1350" dirty="0">
                <a:solidFill>
                  <a:srgbClr val="00B050"/>
                </a:solidFill>
              </a:rPr>
              <a:t>乘坐公交车上班，不固定依赖哪一台车</a:t>
            </a:r>
          </a:p>
          <a:p>
            <a:r>
              <a:rPr lang="zh-CN" altLang="en-US" sz="1350" dirty="0">
                <a:solidFill>
                  <a:srgbClr val="00B050"/>
                </a:solidFill>
              </a:rPr>
              <a:t>	</a:t>
            </a:r>
            <a:r>
              <a:rPr lang="en-US" altLang="zh-CN" sz="1350" dirty="0">
                <a:solidFill>
                  <a:schemeClr val="tx1"/>
                </a:solidFill>
              </a:rPr>
              <a:t>public void </a:t>
            </a:r>
            <a:r>
              <a:rPr lang="en-US" altLang="zh-CN" sz="1350" dirty="0" err="1">
                <a:solidFill>
                  <a:schemeClr val="tx1"/>
                </a:solidFill>
              </a:rPr>
              <a:t>GotoWork</a:t>
            </a:r>
            <a:r>
              <a:rPr lang="en-US" altLang="zh-CN" sz="1350" dirty="0">
                <a:solidFill>
                  <a:schemeClr val="tx1"/>
                </a:solidFill>
              </a:rPr>
              <a:t>(Bus bus){</a:t>
            </a:r>
          </a:p>
          <a:p>
            <a:r>
              <a:rPr lang="en-US" altLang="zh-CN" sz="1350" dirty="0">
                <a:solidFill>
                  <a:schemeClr val="tx1"/>
                </a:solidFill>
              </a:rPr>
              <a:t>		</a:t>
            </a:r>
            <a:r>
              <a:rPr lang="en-US" altLang="zh-CN" sz="1350" dirty="0" err="1">
                <a:solidFill>
                  <a:schemeClr val="tx1"/>
                </a:solidFill>
              </a:rPr>
              <a:t>bus.ridden</a:t>
            </a:r>
            <a:r>
              <a:rPr lang="en-US" altLang="zh-CN" sz="1350" dirty="0">
                <a:solidFill>
                  <a:schemeClr val="tx1"/>
                </a:solidFill>
              </a:rPr>
              <a:t>();</a:t>
            </a:r>
          </a:p>
          <a:p>
            <a:r>
              <a:rPr lang="en-US" altLang="zh-CN" sz="1350" dirty="0">
                <a:solidFill>
                  <a:schemeClr val="tx1"/>
                </a:solidFill>
              </a:rPr>
              <a:t>	}</a:t>
            </a:r>
          </a:p>
          <a:p>
            <a:r>
              <a:rPr lang="en-US" altLang="zh-CN" sz="1350" dirty="0">
                <a:solidFill>
                  <a:schemeClr val="tx1"/>
                </a:solidFill>
              </a:rPr>
              <a:t>}</a:t>
            </a:r>
            <a:endParaRPr lang="zh-CN" altLang="en-US" sz="1350" dirty="0">
              <a:solidFill>
                <a:schemeClr val="tx1"/>
              </a:solidFill>
            </a:endParaRPr>
          </a:p>
        </p:txBody>
      </p:sp>
      <p:sp>
        <p:nvSpPr>
          <p:cNvPr id="9" name="日期占位符 8"/>
          <p:cNvSpPr>
            <a:spLocks noGrp="1"/>
          </p:cNvSpPr>
          <p:nvPr>
            <p:ph type="dt" sz="half" idx="10"/>
          </p:nvPr>
        </p:nvSpPr>
        <p:spPr/>
        <p:txBody>
          <a:bodyPr/>
          <a:lstStyle/>
          <a:p>
            <a:fld id="{AA7244D9-2DD9-4B00-A753-472E9356AFAB}" type="datetime1">
              <a:rPr lang="zh-CN" altLang="en-US" smtClean="0"/>
              <a:t>2022/4/20</a:t>
            </a:fld>
            <a:endParaRPr lang="zh-CN" altLang="en-US" dirty="0"/>
          </a:p>
        </p:txBody>
      </p:sp>
      <p:sp>
        <p:nvSpPr>
          <p:cNvPr id="10" name="页脚占位符 9"/>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30953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
        <p:nvSpPr>
          <p:cNvPr id="4" name="文本框 3"/>
          <p:cNvSpPr txBox="1"/>
          <p:nvPr/>
        </p:nvSpPr>
        <p:spPr>
          <a:xfrm>
            <a:off x="1052768" y="0"/>
            <a:ext cx="3176960" cy="279307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a:solidFill>
                  <a:srgbClr val="00B050"/>
                </a:solidFill>
              </a:rPr>
              <a:t>//Car</a:t>
            </a:r>
            <a:r>
              <a:rPr lang="zh-CN" altLang="en-US" sz="1350">
                <a:solidFill>
                  <a:srgbClr val="00B050"/>
                </a:solidFill>
              </a:rPr>
              <a:t>、</a:t>
            </a:r>
            <a:r>
              <a:rPr lang="en-US" altLang="zh-CN" sz="1350">
                <a:solidFill>
                  <a:srgbClr val="00B050"/>
                </a:solidFill>
              </a:rPr>
              <a:t>Taxi</a:t>
            </a:r>
            <a:r>
              <a:rPr lang="zh-CN" altLang="en-US" sz="1350">
                <a:solidFill>
                  <a:srgbClr val="00B050"/>
                </a:solidFill>
              </a:rPr>
              <a:t>、</a:t>
            </a:r>
            <a:r>
              <a:rPr lang="en-US" altLang="zh-CN" sz="1350">
                <a:solidFill>
                  <a:srgbClr val="00B050"/>
                </a:solidFill>
              </a:rPr>
              <a:t>Bus</a:t>
            </a:r>
            <a:r>
              <a:rPr lang="zh-CN" altLang="en-US" sz="1350">
                <a:solidFill>
                  <a:srgbClr val="00B050"/>
                </a:solidFill>
              </a:rPr>
              <a:t>是继承于汽车类</a:t>
            </a:r>
          </a:p>
          <a:p>
            <a:r>
              <a:rPr lang="en-US" altLang="zh-CN" sz="1350">
                <a:solidFill>
                  <a:schemeClr val="tx1"/>
                </a:solidFill>
              </a:rPr>
              <a:t>public class Car extends Automobile{</a:t>
            </a:r>
          </a:p>
          <a:p>
            <a:r>
              <a:rPr lang="en-US" altLang="zh-CN" sz="1350">
                <a:solidFill>
                  <a:schemeClr val="tx1"/>
                </a:solidFill>
              </a:rPr>
              <a:t>	private String Brand;</a:t>
            </a:r>
          </a:p>
          <a:p>
            <a:r>
              <a:rPr lang="en-US" altLang="zh-CN" sz="1350">
                <a:solidFill>
                  <a:schemeClr val="tx1"/>
                </a:solidFill>
              </a:rPr>
              <a:t>	public void Driven(){</a:t>
            </a:r>
            <a:r>
              <a:rPr lang="en-US" altLang="zh-CN" sz="1350">
                <a:solidFill>
                  <a:srgbClr val="00B050"/>
                </a:solidFill>
              </a:rPr>
              <a:t> //</a:t>
            </a:r>
            <a:r>
              <a:rPr lang="zh-CN" altLang="en-US" sz="1350">
                <a:solidFill>
                  <a:srgbClr val="00B050"/>
                </a:solidFill>
              </a:rPr>
              <a:t>被驾驶</a:t>
            </a:r>
            <a:r>
              <a:rPr lang="zh-CN" altLang="en-US" sz="1350">
                <a:solidFill>
                  <a:schemeClr val="tx1"/>
                </a:solidFill>
              </a:rPr>
              <a:t> </a:t>
            </a:r>
            <a:r>
              <a:rPr lang="en-US" altLang="zh-CN" sz="1350">
                <a:solidFill>
                  <a:schemeClr val="tx1"/>
                </a:solidFill>
              </a:rPr>
              <a:t>... }</a:t>
            </a:r>
          </a:p>
          <a:p>
            <a:r>
              <a:rPr lang="en-US" altLang="zh-CN" sz="1350">
                <a:solidFill>
                  <a:schemeClr val="tx1"/>
                </a:solidFill>
              </a:rPr>
              <a:t>}</a:t>
            </a:r>
          </a:p>
          <a:p>
            <a:r>
              <a:rPr lang="en-US" altLang="zh-CN" sz="1350">
                <a:solidFill>
                  <a:schemeClr val="tx1"/>
                </a:solidFill>
              </a:rPr>
              <a:t>public  class Taxi extends Automobile{</a:t>
            </a:r>
          </a:p>
          <a:p>
            <a:r>
              <a:rPr lang="en-US" altLang="zh-CN" sz="1350">
                <a:solidFill>
                  <a:schemeClr val="tx1"/>
                </a:solidFill>
              </a:rPr>
              <a:t>	private int Number;</a:t>
            </a:r>
          </a:p>
          <a:p>
            <a:r>
              <a:rPr lang="en-US" altLang="zh-CN" sz="1350">
                <a:solidFill>
                  <a:schemeClr val="tx1"/>
                </a:solidFill>
              </a:rPr>
              <a:t>	public void Hired(){</a:t>
            </a:r>
            <a:r>
              <a:rPr lang="en-US" altLang="zh-CN" sz="1350">
                <a:solidFill>
                  <a:srgbClr val="00B050"/>
                </a:solidFill>
              </a:rPr>
              <a:t> //</a:t>
            </a:r>
            <a:r>
              <a:rPr lang="zh-CN" altLang="en-US" sz="1350">
                <a:solidFill>
                  <a:srgbClr val="00B050"/>
                </a:solidFill>
              </a:rPr>
              <a:t>被雇用 </a:t>
            </a:r>
            <a:r>
              <a:rPr lang="en-US" altLang="zh-CN" sz="1350">
                <a:solidFill>
                  <a:schemeClr val="tx1"/>
                </a:solidFill>
              </a:rPr>
              <a:t>... }</a:t>
            </a:r>
          </a:p>
          <a:p>
            <a:r>
              <a:rPr lang="en-US" altLang="zh-CN" sz="1350">
                <a:solidFill>
                  <a:schemeClr val="tx1"/>
                </a:solidFill>
              </a:rPr>
              <a:t>}</a:t>
            </a:r>
          </a:p>
          <a:p>
            <a:r>
              <a:rPr lang="en-US" altLang="zh-CN" sz="1350">
                <a:solidFill>
                  <a:schemeClr val="tx1"/>
                </a:solidFill>
              </a:rPr>
              <a:t>public  class Bus extends Automobile{</a:t>
            </a:r>
          </a:p>
          <a:p>
            <a:r>
              <a:rPr lang="en-US" altLang="zh-CN" sz="1350">
                <a:solidFill>
                  <a:schemeClr val="tx1"/>
                </a:solidFill>
              </a:rPr>
              <a:t>	private int Seat;</a:t>
            </a:r>
          </a:p>
          <a:p>
            <a:r>
              <a:rPr lang="en-US" altLang="zh-CN" sz="1350">
                <a:solidFill>
                  <a:schemeClr val="tx1"/>
                </a:solidFill>
              </a:rPr>
              <a:t>	public void ridden(){ </a:t>
            </a:r>
            <a:r>
              <a:rPr lang="en-US" altLang="zh-CN" sz="1350">
                <a:solidFill>
                  <a:srgbClr val="00B050"/>
                </a:solidFill>
              </a:rPr>
              <a:t>//</a:t>
            </a:r>
            <a:r>
              <a:rPr lang="zh-CN" altLang="en-US" sz="1350">
                <a:solidFill>
                  <a:srgbClr val="00B050"/>
                </a:solidFill>
              </a:rPr>
              <a:t>被乘坐 </a:t>
            </a:r>
            <a:r>
              <a:rPr lang="en-US" altLang="zh-CN" sz="1350">
                <a:solidFill>
                  <a:srgbClr val="00B050"/>
                </a:solidFill>
              </a:rPr>
              <a:t>... </a:t>
            </a:r>
            <a:r>
              <a:rPr lang="en-US" altLang="zh-CN" sz="1350">
                <a:solidFill>
                  <a:schemeClr val="tx1"/>
                </a:solidFill>
              </a:rPr>
              <a:t>}</a:t>
            </a:r>
          </a:p>
          <a:p>
            <a:r>
              <a:rPr lang="en-US" altLang="zh-CN" sz="1350">
                <a:solidFill>
                  <a:schemeClr val="tx1"/>
                </a:solidFill>
              </a:rPr>
              <a:t>}</a:t>
            </a:r>
          </a:p>
        </p:txBody>
      </p:sp>
      <p:sp>
        <p:nvSpPr>
          <p:cNvPr id="7" name="文本框 6"/>
          <p:cNvSpPr txBox="1"/>
          <p:nvPr/>
        </p:nvSpPr>
        <p:spPr>
          <a:xfrm>
            <a:off x="1665117" y="2510549"/>
            <a:ext cx="5175521" cy="279307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dirty="0">
                <a:solidFill>
                  <a:srgbClr val="00B050"/>
                </a:solidFill>
              </a:rPr>
              <a:t>//</a:t>
            </a:r>
            <a:r>
              <a:rPr lang="zh-CN" altLang="en-US" sz="1350" dirty="0">
                <a:solidFill>
                  <a:srgbClr val="00B050"/>
                </a:solidFill>
              </a:rPr>
              <a:t>汽车类由引擎、底盘、轮胎等共同属性组成（聚合关系）</a:t>
            </a:r>
          </a:p>
          <a:p>
            <a:r>
              <a:rPr lang="en-US" altLang="zh-CN" sz="1350" dirty="0">
                <a:solidFill>
                  <a:srgbClr val="00B050"/>
                </a:solidFill>
              </a:rPr>
              <a:t>//</a:t>
            </a:r>
            <a:r>
              <a:rPr lang="zh-CN" altLang="en-US" sz="1350" dirty="0">
                <a:solidFill>
                  <a:srgbClr val="00B050"/>
                </a:solidFill>
              </a:rPr>
              <a:t>具有被维修、被加油的方法，这些方法依赖于加油站和维修厂</a:t>
            </a:r>
          </a:p>
          <a:p>
            <a:r>
              <a:rPr lang="en-US" altLang="zh-CN" sz="1350" dirty="0">
                <a:solidFill>
                  <a:schemeClr val="tx1"/>
                </a:solidFill>
              </a:rPr>
              <a:t>public class Automobile{</a:t>
            </a:r>
          </a:p>
          <a:p>
            <a:r>
              <a:rPr lang="en-US" altLang="zh-CN" sz="1350" dirty="0">
                <a:solidFill>
                  <a:schemeClr val="tx1"/>
                </a:solidFill>
              </a:rPr>
              <a:t>	private String Type;</a:t>
            </a:r>
          </a:p>
          <a:p>
            <a:r>
              <a:rPr lang="en-US" altLang="zh-CN" sz="1350" dirty="0">
                <a:solidFill>
                  <a:schemeClr val="tx1"/>
                </a:solidFill>
              </a:rPr>
              <a:t>	public Chassis </a:t>
            </a:r>
            <a:r>
              <a:rPr lang="en-US" altLang="zh-CN" sz="1350" dirty="0" err="1">
                <a:solidFill>
                  <a:schemeClr val="tx1"/>
                </a:solidFill>
              </a:rPr>
              <a:t>theChassis</a:t>
            </a:r>
            <a:r>
              <a:rPr lang="en-US" altLang="zh-CN" sz="1350" dirty="0">
                <a:solidFill>
                  <a:schemeClr val="tx1"/>
                </a:solidFill>
              </a:rPr>
              <a:t>;</a:t>
            </a:r>
          </a:p>
          <a:p>
            <a:r>
              <a:rPr lang="en-US" altLang="zh-CN" sz="1350" dirty="0">
                <a:solidFill>
                  <a:schemeClr val="tx1"/>
                </a:solidFill>
              </a:rPr>
              <a:t>	public Engine </a:t>
            </a:r>
            <a:r>
              <a:rPr lang="en-US" altLang="zh-CN" sz="1350" dirty="0" err="1">
                <a:solidFill>
                  <a:schemeClr val="tx1"/>
                </a:solidFill>
              </a:rPr>
              <a:t>theEngine</a:t>
            </a:r>
            <a:r>
              <a:rPr lang="en-US" altLang="zh-CN" sz="1350" dirty="0">
                <a:solidFill>
                  <a:schemeClr val="tx1"/>
                </a:solidFill>
              </a:rPr>
              <a:t>;</a:t>
            </a:r>
          </a:p>
          <a:p>
            <a:r>
              <a:rPr lang="en-US" altLang="zh-CN" sz="1350" dirty="0">
                <a:solidFill>
                  <a:schemeClr val="tx1"/>
                </a:solidFill>
              </a:rPr>
              <a:t>	public Tire </a:t>
            </a:r>
            <a:r>
              <a:rPr lang="en-US" altLang="zh-CN" sz="1350" dirty="0" err="1">
                <a:solidFill>
                  <a:schemeClr val="tx1"/>
                </a:solidFill>
              </a:rPr>
              <a:t>theTire</a:t>
            </a:r>
            <a:r>
              <a:rPr lang="en-US" altLang="zh-CN" sz="1350" dirty="0">
                <a:solidFill>
                  <a:schemeClr val="tx1"/>
                </a:solidFill>
              </a:rPr>
              <a:t>;</a:t>
            </a:r>
          </a:p>
          <a:p>
            <a:r>
              <a:rPr lang="en-US" altLang="zh-CN" sz="1350" dirty="0">
                <a:solidFill>
                  <a:schemeClr val="tx1"/>
                </a:solidFill>
              </a:rPr>
              <a:t>	</a:t>
            </a:r>
            <a:r>
              <a:rPr lang="en-US" altLang="zh-CN" sz="1350" dirty="0">
                <a:solidFill>
                  <a:srgbClr val="00B050"/>
                </a:solidFill>
              </a:rPr>
              <a:t>//</a:t>
            </a:r>
            <a:r>
              <a:rPr lang="zh-CN" altLang="en-US" sz="1350" dirty="0">
                <a:solidFill>
                  <a:srgbClr val="00B050"/>
                </a:solidFill>
              </a:rPr>
              <a:t>依赖维修厂进行维修</a:t>
            </a:r>
          </a:p>
          <a:p>
            <a:r>
              <a:rPr lang="zh-CN" altLang="en-US" sz="1350" dirty="0">
                <a:solidFill>
                  <a:srgbClr val="00B050"/>
                </a:solidFill>
              </a:rPr>
              <a:t>	</a:t>
            </a:r>
            <a:r>
              <a:rPr lang="en-US" altLang="zh-CN" sz="1350" dirty="0">
                <a:solidFill>
                  <a:schemeClr val="tx1"/>
                </a:solidFill>
              </a:rPr>
              <a:t>public void Repaired(</a:t>
            </a:r>
            <a:r>
              <a:rPr lang="en-US" altLang="zh-CN" sz="1350" dirty="0" err="1">
                <a:solidFill>
                  <a:schemeClr val="tx1"/>
                </a:solidFill>
              </a:rPr>
              <a:t>Repair_shop</a:t>
            </a:r>
            <a:r>
              <a:rPr lang="en-US" altLang="zh-CN" sz="1350" dirty="0">
                <a:solidFill>
                  <a:schemeClr val="tx1"/>
                </a:solidFill>
              </a:rPr>
              <a:t> shop) {...}</a:t>
            </a:r>
          </a:p>
          <a:p>
            <a:r>
              <a:rPr lang="en-US" altLang="zh-CN" sz="1350" dirty="0">
                <a:solidFill>
                  <a:schemeClr val="tx1"/>
                </a:solidFill>
              </a:rPr>
              <a:t>	public void Refuel(</a:t>
            </a:r>
            <a:r>
              <a:rPr lang="en-US" altLang="zh-CN" sz="1350" dirty="0" err="1">
                <a:solidFill>
                  <a:schemeClr val="tx1"/>
                </a:solidFill>
              </a:rPr>
              <a:t>Gas_station</a:t>
            </a:r>
            <a:r>
              <a:rPr lang="en-US" altLang="zh-CN" sz="1350" dirty="0">
                <a:solidFill>
                  <a:schemeClr val="tx1"/>
                </a:solidFill>
              </a:rPr>
              <a:t> station) {</a:t>
            </a:r>
          </a:p>
          <a:p>
            <a:r>
              <a:rPr lang="en-US" altLang="zh-CN" sz="1350" dirty="0">
                <a:solidFill>
                  <a:schemeClr val="tx1"/>
                </a:solidFill>
              </a:rPr>
              <a:t>		</a:t>
            </a:r>
            <a:r>
              <a:rPr lang="en-US" altLang="zh-CN" sz="1350" dirty="0" err="1">
                <a:solidFill>
                  <a:schemeClr val="tx1"/>
                </a:solidFill>
              </a:rPr>
              <a:t>station.oil</a:t>
            </a:r>
            <a:r>
              <a:rPr lang="en-US" altLang="zh-CN" sz="1350" dirty="0">
                <a:solidFill>
                  <a:schemeClr val="tx1"/>
                </a:solidFill>
              </a:rPr>
              <a:t>();</a:t>
            </a:r>
          </a:p>
          <a:p>
            <a:r>
              <a:rPr lang="en-US" altLang="zh-CN" sz="1350" dirty="0">
                <a:solidFill>
                  <a:schemeClr val="tx1"/>
                </a:solidFill>
              </a:rPr>
              <a:t>	}</a:t>
            </a:r>
          </a:p>
          <a:p>
            <a:r>
              <a:rPr lang="en-US" altLang="zh-CN" sz="1350" dirty="0">
                <a:solidFill>
                  <a:schemeClr val="tx1"/>
                </a:solidFill>
              </a:rPr>
              <a:t>}</a:t>
            </a:r>
          </a:p>
        </p:txBody>
      </p:sp>
      <p:sp>
        <p:nvSpPr>
          <p:cNvPr id="6" name="文本框 5"/>
          <p:cNvSpPr txBox="1"/>
          <p:nvPr/>
        </p:nvSpPr>
        <p:spPr>
          <a:xfrm>
            <a:off x="5571046" y="0"/>
            <a:ext cx="3572954" cy="34163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350" dirty="0">
                <a:solidFill>
                  <a:schemeClr val="tx1"/>
                </a:solidFill>
              </a:rPr>
              <a:t>public class Chassis{...}</a:t>
            </a:r>
          </a:p>
          <a:p>
            <a:r>
              <a:rPr lang="en-US" altLang="zh-CN" sz="1350" dirty="0">
                <a:solidFill>
                  <a:schemeClr val="tx1"/>
                </a:solidFill>
              </a:rPr>
              <a:t>public class Engine{...}</a:t>
            </a:r>
          </a:p>
          <a:p>
            <a:r>
              <a:rPr lang="en-US" altLang="zh-CN" sz="1350" dirty="0">
                <a:solidFill>
                  <a:schemeClr val="tx1"/>
                </a:solidFill>
              </a:rPr>
              <a:t>public class Tire{...}</a:t>
            </a:r>
          </a:p>
          <a:p>
            <a:endParaRPr lang="en-US" altLang="zh-CN" sz="1350" dirty="0">
              <a:solidFill>
                <a:schemeClr val="tx1"/>
              </a:solidFill>
            </a:endParaRPr>
          </a:p>
          <a:p>
            <a:r>
              <a:rPr lang="en-US" altLang="zh-CN" sz="1350" dirty="0">
                <a:solidFill>
                  <a:schemeClr val="tx1"/>
                </a:solidFill>
              </a:rPr>
              <a:t>public class </a:t>
            </a:r>
            <a:r>
              <a:rPr lang="en-US" altLang="zh-CN" sz="1350" dirty="0" err="1">
                <a:solidFill>
                  <a:schemeClr val="tx1"/>
                </a:solidFill>
              </a:rPr>
              <a:t>Gas_station</a:t>
            </a:r>
            <a:r>
              <a:rPr lang="en-US" altLang="zh-CN" sz="1350" dirty="0">
                <a:solidFill>
                  <a:schemeClr val="tx1"/>
                </a:solidFill>
              </a:rPr>
              <a:t>{</a:t>
            </a:r>
          </a:p>
          <a:p>
            <a:r>
              <a:rPr lang="en-US" altLang="zh-CN" sz="1350" dirty="0">
                <a:solidFill>
                  <a:schemeClr val="tx1"/>
                </a:solidFill>
              </a:rPr>
              <a:t>	private </a:t>
            </a:r>
            <a:r>
              <a:rPr lang="en-US" altLang="zh-CN" sz="1350" dirty="0" err="1">
                <a:solidFill>
                  <a:schemeClr val="tx1"/>
                </a:solidFill>
              </a:rPr>
              <a:t>int</a:t>
            </a:r>
            <a:r>
              <a:rPr lang="en-US" altLang="zh-CN" sz="1350" dirty="0">
                <a:solidFill>
                  <a:schemeClr val="tx1"/>
                </a:solidFill>
              </a:rPr>
              <a:t> Grade;</a:t>
            </a:r>
          </a:p>
          <a:p>
            <a:r>
              <a:rPr lang="en-US" altLang="zh-CN" sz="1350" dirty="0">
                <a:solidFill>
                  <a:schemeClr val="tx1"/>
                </a:solidFill>
              </a:rPr>
              <a:t>	private Pump </a:t>
            </a:r>
            <a:r>
              <a:rPr lang="en-US" altLang="zh-CN" sz="1350" dirty="0" err="1">
                <a:solidFill>
                  <a:schemeClr val="tx1"/>
                </a:solidFill>
              </a:rPr>
              <a:t>pump</a:t>
            </a:r>
            <a:r>
              <a:rPr lang="en-US" altLang="zh-CN" sz="1350" dirty="0">
                <a:solidFill>
                  <a:schemeClr val="tx1"/>
                </a:solidFill>
              </a:rPr>
              <a:t>;</a:t>
            </a:r>
          </a:p>
          <a:p>
            <a:endParaRPr lang="en-US" altLang="zh-CN" sz="1350" dirty="0">
              <a:solidFill>
                <a:schemeClr val="tx1"/>
              </a:solidFill>
            </a:endParaRPr>
          </a:p>
          <a:p>
            <a:r>
              <a:rPr lang="en-US" altLang="zh-CN" sz="1350" dirty="0">
                <a:solidFill>
                  <a:schemeClr val="tx1"/>
                </a:solidFill>
              </a:rPr>
              <a:t>	public void oil(){   </a:t>
            </a:r>
            <a:r>
              <a:rPr lang="en-US" altLang="zh-CN" sz="1350" dirty="0">
                <a:solidFill>
                  <a:srgbClr val="00B050"/>
                </a:solidFill>
              </a:rPr>
              <a:t>//</a:t>
            </a:r>
            <a:r>
              <a:rPr lang="zh-CN" altLang="en-US" sz="1350" dirty="0">
                <a:solidFill>
                  <a:srgbClr val="00B050"/>
                </a:solidFill>
              </a:rPr>
              <a:t>加油依赖油泵</a:t>
            </a:r>
          </a:p>
          <a:p>
            <a:r>
              <a:rPr lang="zh-CN" altLang="en-US" sz="1350" dirty="0">
                <a:solidFill>
                  <a:srgbClr val="00B050"/>
                </a:solidFill>
              </a:rPr>
              <a:t>		</a:t>
            </a:r>
            <a:r>
              <a:rPr lang="en-US" altLang="zh-CN" sz="1350" dirty="0" err="1">
                <a:solidFill>
                  <a:schemeClr val="tx1"/>
                </a:solidFill>
              </a:rPr>
              <a:t>pump.oil</a:t>
            </a:r>
            <a:r>
              <a:rPr lang="en-US" altLang="zh-CN" sz="1350" dirty="0">
                <a:solidFill>
                  <a:schemeClr val="tx1"/>
                </a:solidFill>
              </a:rPr>
              <a:t>();</a:t>
            </a:r>
          </a:p>
          <a:p>
            <a:r>
              <a:rPr lang="en-US" altLang="zh-CN" sz="1350" dirty="0">
                <a:solidFill>
                  <a:schemeClr val="tx1"/>
                </a:solidFill>
              </a:rPr>
              <a:t>	}</a:t>
            </a:r>
          </a:p>
          <a:p>
            <a:r>
              <a:rPr lang="en-US" altLang="zh-CN" sz="1350" dirty="0">
                <a:solidFill>
                  <a:schemeClr val="tx1"/>
                </a:solidFill>
              </a:rPr>
              <a:t>}</a:t>
            </a:r>
          </a:p>
          <a:p>
            <a:endParaRPr lang="en-US" altLang="zh-CN" sz="1350" dirty="0">
              <a:solidFill>
                <a:schemeClr val="tx1"/>
              </a:solidFill>
            </a:endParaRPr>
          </a:p>
          <a:p>
            <a:r>
              <a:rPr lang="en-US" altLang="zh-CN" sz="1350" dirty="0">
                <a:solidFill>
                  <a:schemeClr val="tx1"/>
                </a:solidFill>
              </a:rPr>
              <a:t>public class Pump{    </a:t>
            </a:r>
            <a:r>
              <a:rPr lang="en-US" altLang="zh-CN" sz="1350" dirty="0">
                <a:solidFill>
                  <a:srgbClr val="00B050"/>
                </a:solidFill>
              </a:rPr>
              <a:t>//</a:t>
            </a:r>
            <a:r>
              <a:rPr lang="zh-CN" altLang="en-US" sz="1350" dirty="0">
                <a:solidFill>
                  <a:srgbClr val="00B050"/>
                </a:solidFill>
              </a:rPr>
              <a:t>油泵具有加油的方法</a:t>
            </a:r>
          </a:p>
          <a:p>
            <a:r>
              <a:rPr lang="zh-CN" altLang="en-US" sz="1350" dirty="0">
                <a:solidFill>
                  <a:srgbClr val="00B050"/>
                </a:solidFill>
              </a:rPr>
              <a:t>	</a:t>
            </a:r>
            <a:r>
              <a:rPr lang="en-US" altLang="zh-CN" sz="1350" dirty="0">
                <a:solidFill>
                  <a:schemeClr val="tx1"/>
                </a:solidFill>
              </a:rPr>
              <a:t>pubic void oil(){...}</a:t>
            </a:r>
          </a:p>
          <a:p>
            <a:r>
              <a:rPr lang="en-US" altLang="zh-CN" sz="1350" dirty="0">
                <a:solidFill>
                  <a:schemeClr val="tx1"/>
                </a:solidFill>
              </a:rPr>
              <a:t>}</a:t>
            </a:r>
          </a:p>
        </p:txBody>
      </p:sp>
      <p:sp>
        <p:nvSpPr>
          <p:cNvPr id="5" name="日期占位符 4"/>
          <p:cNvSpPr>
            <a:spLocks noGrp="1"/>
          </p:cNvSpPr>
          <p:nvPr>
            <p:ph type="dt" sz="half" idx="10"/>
          </p:nvPr>
        </p:nvSpPr>
        <p:spPr/>
        <p:txBody>
          <a:bodyPr/>
          <a:lstStyle/>
          <a:p>
            <a:fld id="{2080092F-0BD8-4DAD-BCF4-A2ECBF4657E0}" type="datetime1">
              <a:rPr lang="zh-CN" altLang="en-US" smtClean="0"/>
              <a:t>2022/4/20</a:t>
            </a:fld>
            <a:endParaRPr lang="zh-CN" altLang="en-US" dirty="0"/>
          </a:p>
        </p:txBody>
      </p:sp>
      <p:sp>
        <p:nvSpPr>
          <p:cNvPr id="8" name="页脚占位符 7"/>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00846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80654"/>
            <a:ext cx="4513606" cy="3361377"/>
          </a:xfrm>
        </p:spPr>
        <p:txBody>
          <a:bodyPr>
            <a:normAutofit fontScale="85000" lnSpcReduction="20000"/>
          </a:bodyPr>
          <a:lstStyle/>
          <a:p>
            <a:pPr>
              <a:lnSpc>
                <a:spcPct val="120000"/>
              </a:lnSpc>
              <a:spcBef>
                <a:spcPts val="450"/>
              </a:spcBef>
            </a:pPr>
            <a:r>
              <a:rPr lang="zh-CN" altLang="en-US" b="1" dirty="0"/>
              <a:t>面向对象分析</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t>对象模型</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绘制领域类图</a:t>
            </a:r>
            <a:endParaRPr lang="en-US" altLang="zh-CN" dirty="0"/>
          </a:p>
          <a:p>
            <a:pPr>
              <a:lnSpc>
                <a:spcPct val="120000"/>
              </a:lnSpc>
            </a:pPr>
            <a:r>
              <a:rPr lang="zh-CN" altLang="en-US" b="1" dirty="0"/>
              <a:t>课后作业：</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solidFill>
                  <a:schemeClr val="accent2">
                    <a:lumMod val="75000"/>
                  </a:schemeClr>
                </a:solidFill>
              </a:rPr>
              <a:t>学习相关技术和慕课视频</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实验内容：</a:t>
            </a:r>
            <a:r>
              <a:rPr lang="zh-CN" altLang="en-US" sz="2600" dirty="0"/>
              <a:t>根据</a:t>
            </a:r>
            <a:r>
              <a:rPr lang="zh-CN" altLang="zh-CN" sz="2600" dirty="0"/>
              <a:t>系统业务分析，识别系统中的实体类，并绘制</a:t>
            </a:r>
            <a:r>
              <a:rPr lang="zh-CN" altLang="en-US" sz="2600" dirty="0"/>
              <a:t>领域</a:t>
            </a:r>
            <a:r>
              <a:rPr lang="zh-CN" altLang="zh-CN" sz="2600" dirty="0"/>
              <a:t>类图。</a:t>
            </a:r>
            <a:endParaRPr lang="en-US" altLang="zh-CN" sz="2600" dirty="0"/>
          </a:p>
          <a:p>
            <a:pPr>
              <a:lnSpc>
                <a:spcPct val="120000"/>
              </a:lnSpc>
              <a:spcBef>
                <a:spcPts val="450"/>
              </a:spcBef>
            </a:pPr>
            <a:endParaRPr lang="en-US" altLang="zh-CN"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0386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99BEC6FF-677B-48A7-9848-82EE6046A179}" type="datetime1">
              <a:rPr lang="zh-CN" altLang="en-US" smtClean="0"/>
              <a:t>2022/4/20</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78AAF4-2BDC-4351-8DDD-3EB0695E6E6B}" type="datetime1">
              <a:rPr lang="zh-CN" altLang="en-US" smtClean="0"/>
              <a:t>2022/4/20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74</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 </a:t>
            </a:r>
            <a:r>
              <a:rPr lang="zh-CN" altLang="en-US" dirty="0"/>
              <a:t>什么是领域模型（概念模型）</a:t>
            </a:r>
          </a:p>
        </p:txBody>
      </p:sp>
      <p:sp>
        <p:nvSpPr>
          <p:cNvPr id="2" name="内容占位符 1"/>
          <p:cNvSpPr>
            <a:spLocks noGrp="1"/>
          </p:cNvSpPr>
          <p:nvPr>
            <p:ph idx="1"/>
          </p:nvPr>
        </p:nvSpPr>
        <p:spPr>
          <a:xfrm>
            <a:off x="768098" y="1018572"/>
            <a:ext cx="5030818" cy="3530280"/>
          </a:xfrm>
        </p:spPr>
        <p:txBody>
          <a:bodyPr>
            <a:normAutofit fontScale="77500" lnSpcReduction="20000"/>
          </a:bodyPr>
          <a:lstStyle/>
          <a:p>
            <a:pPr marL="457200" indent="-457200">
              <a:lnSpc>
                <a:spcPct val="120000"/>
              </a:lnSpc>
              <a:spcBef>
                <a:spcPts val="800"/>
              </a:spcBef>
            </a:pPr>
            <a:r>
              <a:rPr lang="zh-CN" altLang="en-US" b="1" dirty="0">
                <a:solidFill>
                  <a:srgbClr val="FF0000"/>
                </a:solidFill>
              </a:rPr>
              <a:t>领域模型</a:t>
            </a:r>
            <a:r>
              <a:rPr lang="zh-CN" altLang="en-US" dirty="0"/>
              <a:t>是将用例模型向计算机表示的进一步过渡。</a:t>
            </a:r>
            <a:endParaRPr lang="en-US" altLang="zh-CN" dirty="0"/>
          </a:p>
          <a:p>
            <a:pPr marL="457200" indent="-457200">
              <a:lnSpc>
                <a:spcPct val="120000"/>
              </a:lnSpc>
              <a:spcBef>
                <a:spcPts val="800"/>
              </a:spcBef>
            </a:pPr>
            <a:r>
              <a:rPr lang="zh-CN" altLang="en-US" dirty="0"/>
              <a:t>从用例模型到概念模型是映射关系，是将用例图变换成类图。</a:t>
            </a:r>
            <a:endParaRPr lang="en-US" altLang="zh-CN" dirty="0"/>
          </a:p>
          <a:p>
            <a:pPr marL="457200" indent="-457200">
              <a:lnSpc>
                <a:spcPct val="120000"/>
              </a:lnSpc>
              <a:spcBef>
                <a:spcPts val="800"/>
              </a:spcBef>
            </a:pPr>
            <a:r>
              <a:rPr lang="zh-CN" altLang="en-US" dirty="0"/>
              <a:t>概念模型就是划分类的结果。主要用类图表达，辅以顺序图。</a:t>
            </a:r>
            <a:endParaRPr lang="en-US" altLang="zh-CN" dirty="0"/>
          </a:p>
          <a:p>
            <a:pPr marL="457200" indent="-457200">
              <a:lnSpc>
                <a:spcPct val="120000"/>
              </a:lnSpc>
              <a:spcBef>
                <a:spcPts val="800"/>
              </a:spcBef>
            </a:pPr>
            <a:r>
              <a:rPr lang="zh-CN" altLang="en-US" dirty="0"/>
              <a:t>描述的是真实世界的类（对象）以及它们之间的相互关系，展示了系统的静态模型和一部分的工作活动。</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grpSp>
        <p:nvGrpSpPr>
          <p:cNvPr id="6" name="Group 4"/>
          <p:cNvGrpSpPr>
            <a:grpSpLocks/>
          </p:cNvGrpSpPr>
          <p:nvPr/>
        </p:nvGrpSpPr>
        <p:grpSpPr bwMode="auto">
          <a:xfrm>
            <a:off x="6081772" y="1615808"/>
            <a:ext cx="2776478" cy="2070738"/>
            <a:chOff x="1610" y="2040"/>
            <a:chExt cx="1919" cy="1144"/>
          </a:xfrm>
        </p:grpSpPr>
        <p:sp>
          <p:nvSpPr>
            <p:cNvPr id="7" name="Rectangle 5"/>
            <p:cNvSpPr>
              <a:spLocks noChangeArrowheads="1"/>
            </p:cNvSpPr>
            <p:nvPr/>
          </p:nvSpPr>
          <p:spPr bwMode="auto">
            <a:xfrm>
              <a:off x="1618" y="2342"/>
              <a:ext cx="627" cy="227"/>
            </a:xfrm>
            <a:prstGeom prst="rect">
              <a:avLst/>
            </a:prstGeom>
            <a:solidFill>
              <a:srgbClr val="CCFFFF"/>
            </a:solidFill>
            <a:ln w="9525">
              <a:solidFill>
                <a:srgbClr val="000000"/>
              </a:solidFill>
              <a:miter lim="800000"/>
              <a:headEnd/>
              <a:tailEnd/>
            </a:ln>
          </p:spPr>
          <p:txBody>
            <a:bodyPr lIns="0" tIns="27000" rIns="0" bIns="0" anchor="ctr"/>
            <a:lstStyle/>
            <a:p>
              <a:pPr algn="ctr" eaLnBrk="0" hangingPunct="0"/>
              <a:r>
                <a:rPr lang="zh-CN" altLang="en-US" sz="1500" b="1" dirty="0">
                  <a:solidFill>
                    <a:prstClr val="black"/>
                  </a:solidFill>
                  <a:latin typeface="Times New Roman" pitchFamily="18" charset="0"/>
                </a:rPr>
                <a:t>用户访问</a:t>
              </a:r>
            </a:p>
          </p:txBody>
        </p:sp>
        <p:sp>
          <p:nvSpPr>
            <p:cNvPr id="8" name="Rectangle 6"/>
            <p:cNvSpPr>
              <a:spLocks noChangeArrowheads="1"/>
            </p:cNvSpPr>
            <p:nvPr/>
          </p:nvSpPr>
          <p:spPr bwMode="auto">
            <a:xfrm>
              <a:off x="1610" y="2644"/>
              <a:ext cx="627" cy="242"/>
            </a:xfrm>
            <a:prstGeom prst="rect">
              <a:avLst/>
            </a:prstGeom>
            <a:solidFill>
              <a:srgbClr val="CCFFFF"/>
            </a:solidFill>
            <a:ln w="9525">
              <a:solidFill>
                <a:srgbClr val="000000"/>
              </a:solidFill>
              <a:miter lim="800000"/>
              <a:headEnd/>
              <a:tailEnd/>
            </a:ln>
          </p:spPr>
          <p:txBody>
            <a:bodyPr lIns="13500" rIns="13500" anchor="ctr"/>
            <a:lstStyle/>
            <a:p>
              <a:pPr algn="ctr" eaLnBrk="0" hangingPunct="0"/>
              <a:r>
                <a:rPr lang="zh-CN" altLang="en-US" sz="1500" b="1">
                  <a:solidFill>
                    <a:prstClr val="black"/>
                  </a:solidFill>
                  <a:latin typeface="Times New Roman" pitchFamily="18" charset="0"/>
                </a:rPr>
                <a:t>领域知识</a:t>
              </a:r>
            </a:p>
          </p:txBody>
        </p:sp>
        <p:sp>
          <p:nvSpPr>
            <p:cNvPr id="9" name="Rectangle 7"/>
            <p:cNvSpPr>
              <a:spLocks noChangeArrowheads="1"/>
            </p:cNvSpPr>
            <p:nvPr/>
          </p:nvSpPr>
          <p:spPr bwMode="auto">
            <a:xfrm>
              <a:off x="1615" y="2957"/>
              <a:ext cx="898" cy="227"/>
            </a:xfrm>
            <a:prstGeom prst="rect">
              <a:avLst/>
            </a:prstGeom>
            <a:solidFill>
              <a:srgbClr val="CCFFFF"/>
            </a:solidFill>
            <a:ln w="9525">
              <a:solidFill>
                <a:srgbClr val="000000"/>
              </a:solidFill>
              <a:miter lim="800000"/>
              <a:headEnd/>
              <a:tailEnd/>
            </a:ln>
          </p:spPr>
          <p:txBody>
            <a:bodyPr lIns="13500" rIns="13500" anchor="ctr"/>
            <a:lstStyle/>
            <a:p>
              <a:pPr algn="ctr" eaLnBrk="0" hangingPunct="0"/>
              <a:r>
                <a:rPr lang="zh-CN" altLang="en-US" sz="1500" b="1" dirty="0">
                  <a:solidFill>
                    <a:prstClr val="black"/>
                  </a:solidFill>
                  <a:latin typeface="Times New Roman" pitchFamily="18" charset="0"/>
                </a:rPr>
                <a:t>现实世界经验</a:t>
              </a:r>
            </a:p>
          </p:txBody>
        </p:sp>
        <p:sp>
          <p:nvSpPr>
            <p:cNvPr id="10" name="Oval 8"/>
            <p:cNvSpPr>
              <a:spLocks noChangeArrowheads="1"/>
            </p:cNvSpPr>
            <p:nvPr/>
          </p:nvSpPr>
          <p:spPr bwMode="auto">
            <a:xfrm>
              <a:off x="2816" y="2266"/>
              <a:ext cx="713" cy="691"/>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3500" tIns="8100" rIns="13500" bIns="8100" anchor="ctr"/>
            <a:lstStyle/>
            <a:p>
              <a:pPr algn="ctr" eaLnBrk="0" hangingPunct="0"/>
              <a:r>
                <a:rPr lang="zh-CN" altLang="en-US" sz="2000" b="1" dirty="0">
                  <a:solidFill>
                    <a:schemeClr val="bg1"/>
                  </a:solidFill>
                  <a:latin typeface="Times New Roman" pitchFamily="18" charset="0"/>
                </a:rPr>
                <a:t>建立领域模型</a:t>
              </a:r>
            </a:p>
          </p:txBody>
        </p:sp>
        <p:sp>
          <p:nvSpPr>
            <p:cNvPr id="11" name="Line 9"/>
            <p:cNvSpPr>
              <a:spLocks noChangeShapeType="1"/>
            </p:cNvSpPr>
            <p:nvPr/>
          </p:nvSpPr>
          <p:spPr bwMode="auto">
            <a:xfrm>
              <a:off x="2264" y="2442"/>
              <a:ext cx="552" cy="88"/>
            </a:xfrm>
            <a:prstGeom prst="line">
              <a:avLst/>
            </a:prstGeom>
            <a:noFill/>
            <a:ln w="9525">
              <a:solidFill>
                <a:srgbClr val="000000"/>
              </a:solidFill>
              <a:round/>
              <a:headEnd/>
              <a:tailEnd type="triangle" w="med" len="med"/>
            </a:ln>
          </p:spPr>
          <p:txBody>
            <a:bodyPr/>
            <a:lstStyle/>
            <a:p>
              <a:endParaRPr lang="zh-CN" altLang="en-US" sz="1500">
                <a:solidFill>
                  <a:prstClr val="black"/>
                </a:solidFill>
              </a:endParaRPr>
            </a:p>
          </p:txBody>
        </p:sp>
        <p:sp>
          <p:nvSpPr>
            <p:cNvPr id="12" name="Line 10"/>
            <p:cNvSpPr>
              <a:spLocks noChangeShapeType="1"/>
            </p:cNvSpPr>
            <p:nvPr/>
          </p:nvSpPr>
          <p:spPr bwMode="auto">
            <a:xfrm flipV="1">
              <a:off x="2237" y="2644"/>
              <a:ext cx="579" cy="93"/>
            </a:xfrm>
            <a:prstGeom prst="line">
              <a:avLst/>
            </a:prstGeom>
            <a:noFill/>
            <a:ln w="9525">
              <a:solidFill>
                <a:srgbClr val="000000"/>
              </a:solidFill>
              <a:round/>
              <a:headEnd/>
              <a:tailEnd type="triangle" w="med" len="med"/>
            </a:ln>
          </p:spPr>
          <p:txBody>
            <a:bodyPr/>
            <a:lstStyle/>
            <a:p>
              <a:endParaRPr lang="zh-CN" altLang="en-US" sz="1500">
                <a:solidFill>
                  <a:prstClr val="black"/>
                </a:solidFill>
              </a:endParaRPr>
            </a:p>
          </p:txBody>
        </p:sp>
        <p:sp>
          <p:nvSpPr>
            <p:cNvPr id="13" name="Line 11"/>
            <p:cNvSpPr>
              <a:spLocks noChangeShapeType="1"/>
            </p:cNvSpPr>
            <p:nvPr/>
          </p:nvSpPr>
          <p:spPr bwMode="auto">
            <a:xfrm flipV="1">
              <a:off x="2513" y="2814"/>
              <a:ext cx="355" cy="230"/>
            </a:xfrm>
            <a:prstGeom prst="line">
              <a:avLst/>
            </a:prstGeom>
            <a:noFill/>
            <a:ln w="9525">
              <a:solidFill>
                <a:srgbClr val="000000"/>
              </a:solidFill>
              <a:round/>
              <a:headEnd/>
              <a:tailEnd type="triangle" w="med" len="med"/>
            </a:ln>
          </p:spPr>
          <p:txBody>
            <a:bodyPr/>
            <a:lstStyle/>
            <a:p>
              <a:endParaRPr lang="zh-CN" altLang="en-US" sz="1500">
                <a:solidFill>
                  <a:prstClr val="black"/>
                </a:solidFill>
              </a:endParaRPr>
            </a:p>
          </p:txBody>
        </p:sp>
        <p:sp>
          <p:nvSpPr>
            <p:cNvPr id="14" name="Text Box 15"/>
            <p:cNvSpPr txBox="1">
              <a:spLocks noChangeArrowheads="1"/>
            </p:cNvSpPr>
            <p:nvPr/>
          </p:nvSpPr>
          <p:spPr bwMode="auto">
            <a:xfrm>
              <a:off x="1615" y="2040"/>
              <a:ext cx="719" cy="234"/>
            </a:xfrm>
            <a:prstGeom prst="rect">
              <a:avLst/>
            </a:prstGeom>
            <a:solidFill>
              <a:srgbClr val="CCFFFF"/>
            </a:solidFill>
            <a:ln w="9525">
              <a:solidFill>
                <a:schemeClr val="tx1"/>
              </a:solidFill>
              <a:miter lim="800000"/>
              <a:headEnd/>
              <a:tailEnd/>
            </a:ln>
          </p:spPr>
          <p:txBody>
            <a:bodyPr lIns="13500" tIns="8100" rIns="13500" bIns="8100" anchor="ctr"/>
            <a:lstStyle/>
            <a:p>
              <a:pPr algn="ctr" eaLnBrk="0" hangingPunct="0"/>
              <a:r>
                <a:rPr lang="zh-CN" altLang="en-US" sz="1500" b="1" dirty="0">
                  <a:latin typeface="Times New Roman" pitchFamily="18" charset="0"/>
                </a:rPr>
                <a:t>问题描绘书</a:t>
              </a:r>
            </a:p>
          </p:txBody>
        </p:sp>
        <p:sp>
          <p:nvSpPr>
            <p:cNvPr id="15" name="Line 16"/>
            <p:cNvSpPr>
              <a:spLocks noChangeShapeType="1"/>
            </p:cNvSpPr>
            <p:nvPr/>
          </p:nvSpPr>
          <p:spPr bwMode="auto">
            <a:xfrm>
              <a:off x="2334" y="2180"/>
              <a:ext cx="534" cy="262"/>
            </a:xfrm>
            <a:prstGeom prst="line">
              <a:avLst/>
            </a:prstGeom>
            <a:noFill/>
            <a:ln w="9525">
              <a:solidFill>
                <a:srgbClr val="000000"/>
              </a:solidFill>
              <a:round/>
              <a:headEnd/>
              <a:tailEnd type="triangle" w="med" len="med"/>
            </a:ln>
          </p:spPr>
          <p:txBody>
            <a:bodyPr/>
            <a:lstStyle/>
            <a:p>
              <a:endParaRPr lang="zh-CN" altLang="en-US" sz="1500">
                <a:solidFill>
                  <a:prstClr val="black"/>
                </a:solidFill>
              </a:endParaRPr>
            </a:p>
          </p:txBody>
        </p:sp>
      </p:grpSp>
      <p:sp>
        <p:nvSpPr>
          <p:cNvPr id="5" name="日期占位符 4"/>
          <p:cNvSpPr>
            <a:spLocks noGrp="1"/>
          </p:cNvSpPr>
          <p:nvPr>
            <p:ph type="dt" sz="half" idx="10"/>
          </p:nvPr>
        </p:nvSpPr>
        <p:spPr/>
        <p:txBody>
          <a:bodyPr/>
          <a:lstStyle/>
          <a:p>
            <a:fld id="{6416BD54-9438-40A9-B4A7-2B6B6A828509}" type="datetime1">
              <a:rPr lang="zh-CN" altLang="en-US" smtClean="0"/>
              <a:t>2022/4/20</a:t>
            </a:fld>
            <a:endParaRPr lang="zh-CN" altLang="en-US" dirty="0"/>
          </a:p>
        </p:txBody>
      </p:sp>
      <p:sp>
        <p:nvSpPr>
          <p:cNvPr id="16" name="页脚占位符 1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79713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领域模型的作用</a:t>
            </a:r>
          </a:p>
        </p:txBody>
      </p:sp>
      <p:sp>
        <p:nvSpPr>
          <p:cNvPr id="3" name="文本占位符 2"/>
          <p:cNvSpPr>
            <a:spLocks noGrp="1"/>
          </p:cNvSpPr>
          <p:nvPr>
            <p:ph idx="1"/>
          </p:nvPr>
        </p:nvSpPr>
        <p:spPr>
          <a:xfrm>
            <a:off x="768097" y="972273"/>
            <a:ext cx="7832833" cy="3759748"/>
          </a:xfrm>
        </p:spPr>
        <p:txBody>
          <a:bodyPr>
            <a:normAutofit/>
          </a:bodyPr>
          <a:lstStyle/>
          <a:p>
            <a:pPr marL="342900" indent="-342900">
              <a:lnSpc>
                <a:spcPct val="120000"/>
              </a:lnSpc>
            </a:pPr>
            <a:r>
              <a:rPr lang="zh-CN" altLang="en-US" sz="2200" dirty="0"/>
              <a:t>领域模型的构建可以在需求确定过程的后期介入，特别是在进行基本用例模型的构建，了解大部分业务之后。</a:t>
            </a:r>
            <a:endParaRPr lang="en-US" altLang="zh-CN" sz="2200" dirty="0"/>
          </a:p>
          <a:p>
            <a:pPr marL="342900" indent="-342900">
              <a:lnSpc>
                <a:spcPct val="120000"/>
              </a:lnSpc>
            </a:pPr>
            <a:r>
              <a:rPr lang="zh-CN" altLang="en-US" sz="2200" dirty="0"/>
              <a:t>通过构建领域模型，一方面帮助我们摸清业务领域中业务对象之间的关系，明确一些规则，也有助于对用例描述中所使用到的业务术语进行统一和整理。</a:t>
            </a:r>
            <a:endParaRPr lang="en-US" altLang="zh-CN" sz="2200" dirty="0"/>
          </a:p>
          <a:p>
            <a:pPr marL="342900" indent="-342900">
              <a:lnSpc>
                <a:spcPct val="120000"/>
              </a:lnSpc>
            </a:pPr>
            <a:r>
              <a:rPr lang="zh-CN" altLang="en-US" sz="2200" dirty="0"/>
              <a:t>在分析过程中，类模型的优先级高于状态和交互模型，因为静态结构容易更好的定义，涉及比较少的应用程序的实现细节，当系统解决方案发生变化时，会更加稳定。</a:t>
            </a:r>
          </a:p>
          <a:p>
            <a:pPr marL="342900" indent="-342900">
              <a:lnSpc>
                <a:spcPct val="120000"/>
              </a:lnSpc>
            </a:pPr>
            <a:endParaRPr lang="zh-CN" altLang="en-US" sz="2200" dirty="0"/>
          </a:p>
        </p:txBody>
      </p:sp>
      <p:sp>
        <p:nvSpPr>
          <p:cNvPr id="2" name="日期占位符 1"/>
          <p:cNvSpPr>
            <a:spLocks noGrp="1"/>
          </p:cNvSpPr>
          <p:nvPr>
            <p:ph type="dt" sz="half" idx="10"/>
          </p:nvPr>
        </p:nvSpPr>
        <p:spPr/>
        <p:txBody>
          <a:bodyPr/>
          <a:lstStyle/>
          <a:p>
            <a:fld id="{3ACAD5F4-4A53-4271-8C2E-25DDDAE874FA}" type="datetime1">
              <a:rPr lang="zh-CN" altLang="en-US" smtClean="0"/>
              <a:t>2022/4/20</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16392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29865</TotalTime>
  <Words>6122</Words>
  <Application>Microsoft Office PowerPoint</Application>
  <PresentationFormat>全屏显示(16:9)</PresentationFormat>
  <Paragraphs>852</Paragraphs>
  <Slides>74</Slides>
  <Notes>22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8" baseType="lpstr">
      <vt:lpstr>等线</vt:lpstr>
      <vt:lpstr>黑体</vt:lpstr>
      <vt:lpstr>华康俪金黑W8(P)</vt:lpstr>
      <vt:lpstr>华文细黑</vt:lpstr>
      <vt:lpstr>华文中宋</vt:lpstr>
      <vt:lpstr>微软雅黑</vt:lpstr>
      <vt:lpstr>Arial</vt:lpstr>
      <vt:lpstr>Arial Black</vt:lpstr>
      <vt:lpstr>Times New Roman</vt:lpstr>
      <vt:lpstr>Wingdings</vt:lpstr>
      <vt:lpstr>Wingdings 3</vt:lpstr>
      <vt:lpstr>积分</vt:lpstr>
      <vt:lpstr>Microsoft Visio 2003-2010 Drawing</vt:lpstr>
      <vt:lpstr>Visio</vt:lpstr>
      <vt:lpstr>软件工程 Software  Engineering</vt:lpstr>
      <vt:lpstr>前情回顾</vt:lpstr>
      <vt:lpstr>本次课程速递</vt:lpstr>
      <vt:lpstr>面向对象建模</vt:lpstr>
      <vt:lpstr>对象模型</vt:lpstr>
      <vt:lpstr>PowerPoint 演示文稿</vt:lpstr>
      <vt:lpstr>建立领域模型</vt:lpstr>
      <vt:lpstr>1 什么是领域模型（概念模型）</vt:lpstr>
      <vt:lpstr>领域模型的作用</vt:lpstr>
      <vt:lpstr>统一方法的OOA模型</vt:lpstr>
      <vt:lpstr>如何构建领域模型</vt:lpstr>
      <vt:lpstr>2 什么是类图</vt:lpstr>
      <vt:lpstr>3 类图的作用</vt:lpstr>
      <vt:lpstr>类图和对象图举例</vt:lpstr>
      <vt:lpstr>类图和对象图举例</vt:lpstr>
      <vt:lpstr>类图的应用</vt:lpstr>
      <vt:lpstr>4 类图的分类</vt:lpstr>
      <vt:lpstr>5 类图的组成</vt:lpstr>
      <vt:lpstr>PowerPoint 演示文稿</vt:lpstr>
      <vt:lpstr>类图的组成</vt:lpstr>
      <vt:lpstr>类图的组成</vt:lpstr>
      <vt:lpstr>类图的组成</vt:lpstr>
      <vt:lpstr>类图的抽象层次</vt:lpstr>
      <vt:lpstr>类图的三个层次的例子</vt:lpstr>
      <vt:lpstr>类的名字</vt:lpstr>
      <vt:lpstr>类的属性</vt:lpstr>
      <vt:lpstr>类的操作</vt:lpstr>
      <vt:lpstr>关系（Relationship）</vt:lpstr>
      <vt:lpstr>1 依赖（Dependency）</vt:lpstr>
      <vt:lpstr>依赖关系</vt:lpstr>
      <vt:lpstr>2 泛化（Generalization）</vt:lpstr>
      <vt:lpstr>抽象类和多重继承</vt:lpstr>
      <vt:lpstr>3 实现（Realization）</vt:lpstr>
      <vt:lpstr>4 关联（Association）</vt:lpstr>
      <vt:lpstr>关联关系</vt:lpstr>
      <vt:lpstr>重数性关联</vt:lpstr>
      <vt:lpstr>关联关系的角色和关联类</vt:lpstr>
      <vt:lpstr>两种特殊的关联关系</vt:lpstr>
      <vt:lpstr>1） 聚合关系</vt:lpstr>
      <vt:lpstr>2） 合成（组合）关系</vt:lpstr>
      <vt:lpstr>关联与聚合、合成的区别</vt:lpstr>
      <vt:lpstr>清华大学视频</vt:lpstr>
      <vt:lpstr>建立类图的具体步骤</vt:lpstr>
      <vt:lpstr>确定类与对象</vt:lpstr>
      <vt:lpstr>确定类和对象</vt:lpstr>
      <vt:lpstr>筛选类</vt:lpstr>
      <vt:lpstr>筛选类</vt:lpstr>
      <vt:lpstr>类的层次</vt:lpstr>
      <vt:lpstr>领域模型的三大模型</vt:lpstr>
      <vt:lpstr>用例模型到概念模型的转换</vt:lpstr>
      <vt:lpstr>确定属性</vt:lpstr>
      <vt:lpstr>确定属性</vt:lpstr>
      <vt:lpstr>发现类之间的关系</vt:lpstr>
      <vt:lpstr>确定关联</vt:lpstr>
      <vt:lpstr>筛选关联</vt:lpstr>
      <vt:lpstr>识别继承关系</vt:lpstr>
      <vt:lpstr>网上报名系统的领域建模</vt:lpstr>
      <vt:lpstr>网上报名系统的领域建模</vt:lpstr>
      <vt:lpstr>网上报名系统的领域建模</vt:lpstr>
      <vt:lpstr>网上报名系统的领域建模</vt:lpstr>
      <vt:lpstr>网上报名系统的领域建模</vt:lpstr>
      <vt:lpstr>网上报名系统的领域建模</vt:lpstr>
      <vt:lpstr>网上报名系统的领域建模</vt:lpstr>
      <vt:lpstr>网上报名系统的领域建模</vt:lpstr>
      <vt:lpstr>识别类的案例</vt:lpstr>
      <vt:lpstr>例：银行储蓄管理系统划分出的视图模型</vt:lpstr>
      <vt:lpstr>银行储蓄管理系统划分出的逻辑模型</vt:lpstr>
      <vt:lpstr>银行储蓄管理系统划分出的实体模型</vt:lpstr>
      <vt:lpstr>类图实例</vt:lpstr>
      <vt:lpstr>PowerPoint 演示文稿</vt:lpstr>
      <vt:lpstr>PowerPoint 演示文稿</vt:lpstr>
      <vt:lpstr>PowerPoint 演示文稿</vt:lpstr>
      <vt:lpstr>本课小结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1003</cp:revision>
  <dcterms:created xsi:type="dcterms:W3CDTF">2020-02-07T06:58:59Z</dcterms:created>
  <dcterms:modified xsi:type="dcterms:W3CDTF">2022-04-20T14:42:29Z</dcterms:modified>
</cp:coreProperties>
</file>