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15"/>
  </p:notesMasterIdLst>
  <p:handoutMasterIdLst>
    <p:handoutMasterId r:id="rId116"/>
  </p:handoutMasterIdLst>
  <p:sldIdLst>
    <p:sldId id="256" r:id="rId2"/>
    <p:sldId id="387" r:id="rId3"/>
    <p:sldId id="896" r:id="rId4"/>
    <p:sldId id="899" r:id="rId5"/>
    <p:sldId id="257" r:id="rId6"/>
    <p:sldId id="900" r:id="rId7"/>
    <p:sldId id="901" r:id="rId8"/>
    <p:sldId id="903" r:id="rId9"/>
    <p:sldId id="904" r:id="rId10"/>
    <p:sldId id="905" r:id="rId11"/>
    <p:sldId id="902" r:id="rId12"/>
    <p:sldId id="906" r:id="rId13"/>
    <p:sldId id="907" r:id="rId14"/>
    <p:sldId id="908" r:id="rId15"/>
    <p:sldId id="909" r:id="rId16"/>
    <p:sldId id="910" r:id="rId17"/>
    <p:sldId id="911" r:id="rId18"/>
    <p:sldId id="912" r:id="rId19"/>
    <p:sldId id="913" r:id="rId20"/>
    <p:sldId id="914" r:id="rId21"/>
    <p:sldId id="915" r:id="rId22"/>
    <p:sldId id="916" r:id="rId23"/>
    <p:sldId id="917" r:id="rId24"/>
    <p:sldId id="918" r:id="rId25"/>
    <p:sldId id="919" r:id="rId26"/>
    <p:sldId id="920" r:id="rId27"/>
    <p:sldId id="921" r:id="rId28"/>
    <p:sldId id="922" r:id="rId29"/>
    <p:sldId id="923" r:id="rId30"/>
    <p:sldId id="924" r:id="rId31"/>
    <p:sldId id="925" r:id="rId32"/>
    <p:sldId id="926" r:id="rId33"/>
    <p:sldId id="927" r:id="rId34"/>
    <p:sldId id="928" r:id="rId35"/>
    <p:sldId id="929" r:id="rId36"/>
    <p:sldId id="930" r:id="rId37"/>
    <p:sldId id="931" r:id="rId38"/>
    <p:sldId id="932" r:id="rId39"/>
    <p:sldId id="933" r:id="rId40"/>
    <p:sldId id="934" r:id="rId41"/>
    <p:sldId id="935" r:id="rId42"/>
    <p:sldId id="936" r:id="rId43"/>
    <p:sldId id="937" r:id="rId44"/>
    <p:sldId id="817" r:id="rId45"/>
    <p:sldId id="818" r:id="rId46"/>
    <p:sldId id="819" r:id="rId47"/>
    <p:sldId id="820" r:id="rId48"/>
    <p:sldId id="821" r:id="rId49"/>
    <p:sldId id="893" r:id="rId50"/>
    <p:sldId id="822" r:id="rId51"/>
    <p:sldId id="823" r:id="rId52"/>
    <p:sldId id="825" r:id="rId53"/>
    <p:sldId id="826" r:id="rId54"/>
    <p:sldId id="827" r:id="rId55"/>
    <p:sldId id="828" r:id="rId56"/>
    <p:sldId id="829" r:id="rId57"/>
    <p:sldId id="831" r:id="rId58"/>
    <p:sldId id="832" r:id="rId59"/>
    <p:sldId id="833" r:id="rId60"/>
    <p:sldId id="835" r:id="rId61"/>
    <p:sldId id="836" r:id="rId62"/>
    <p:sldId id="837" r:id="rId63"/>
    <p:sldId id="892" r:id="rId64"/>
    <p:sldId id="891" r:id="rId65"/>
    <p:sldId id="888" r:id="rId66"/>
    <p:sldId id="838" r:id="rId67"/>
    <p:sldId id="839" r:id="rId68"/>
    <p:sldId id="840" r:id="rId69"/>
    <p:sldId id="841" r:id="rId70"/>
    <p:sldId id="843" r:id="rId71"/>
    <p:sldId id="844" r:id="rId72"/>
    <p:sldId id="845" r:id="rId73"/>
    <p:sldId id="846" r:id="rId74"/>
    <p:sldId id="847" r:id="rId75"/>
    <p:sldId id="848" r:id="rId76"/>
    <p:sldId id="849" r:id="rId77"/>
    <p:sldId id="850" r:id="rId78"/>
    <p:sldId id="890" r:id="rId79"/>
    <p:sldId id="852" r:id="rId80"/>
    <p:sldId id="889" r:id="rId81"/>
    <p:sldId id="853" r:id="rId82"/>
    <p:sldId id="854" r:id="rId83"/>
    <p:sldId id="855" r:id="rId84"/>
    <p:sldId id="856" r:id="rId85"/>
    <p:sldId id="857" r:id="rId86"/>
    <p:sldId id="858" r:id="rId87"/>
    <p:sldId id="859" r:id="rId88"/>
    <p:sldId id="860" r:id="rId89"/>
    <p:sldId id="861" r:id="rId90"/>
    <p:sldId id="862" r:id="rId91"/>
    <p:sldId id="894" r:id="rId92"/>
    <p:sldId id="863" r:id="rId93"/>
    <p:sldId id="864" r:id="rId94"/>
    <p:sldId id="865" r:id="rId95"/>
    <p:sldId id="866" r:id="rId96"/>
    <p:sldId id="867" r:id="rId97"/>
    <p:sldId id="868" r:id="rId98"/>
    <p:sldId id="869" r:id="rId99"/>
    <p:sldId id="887" r:id="rId100"/>
    <p:sldId id="871" r:id="rId101"/>
    <p:sldId id="872" r:id="rId102"/>
    <p:sldId id="873" r:id="rId103"/>
    <p:sldId id="874" r:id="rId104"/>
    <p:sldId id="875" r:id="rId105"/>
    <p:sldId id="877" r:id="rId106"/>
    <p:sldId id="878" r:id="rId107"/>
    <p:sldId id="879" r:id="rId108"/>
    <p:sldId id="880" r:id="rId109"/>
    <p:sldId id="881" r:id="rId110"/>
    <p:sldId id="882" r:id="rId111"/>
    <p:sldId id="532" r:id="rId112"/>
    <p:sldId id="445" r:id="rId113"/>
    <p:sldId id="446" r:id="rId1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76153" autoAdjust="0"/>
  </p:normalViewPr>
  <p:slideViewPr>
    <p:cSldViewPr snapToGrid="0">
      <p:cViewPr>
        <p:scale>
          <a:sx n="91" d="100"/>
          <a:sy n="91" d="100"/>
        </p:scale>
        <p:origin x="1214"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93E2A6-6AD1-4A77-986F-91E74C7D0128}" type="doc">
      <dgm:prSet loTypeId="urn:microsoft.com/office/officeart/2005/8/layout/hierarchy1" loCatId="hierarchy" qsTypeId="urn:microsoft.com/office/officeart/2005/8/quickstyle/3d1" qsCatId="3D" csTypeId="urn:microsoft.com/office/officeart/2005/8/colors/colorful1" csCatId="colorful" phldr="1"/>
      <dgm:spPr/>
      <dgm:t>
        <a:bodyPr/>
        <a:lstStyle/>
        <a:p>
          <a:endParaRPr lang="zh-CN" altLang="en-US"/>
        </a:p>
      </dgm:t>
    </dgm:pt>
    <dgm:pt modelId="{A4EA3067-E201-44B3-9325-9C017941EC12}">
      <dgm:prSet phldrT="[文本]"/>
      <dgm:spPr/>
      <dgm:t>
        <a:bodyPr/>
        <a:lstStyle/>
        <a:p>
          <a:r>
            <a:rPr lang="zh-CN" altLang="zh-CN" b="1" dirty="0">
              <a:latin typeface="+mj-ea"/>
              <a:ea typeface="+mj-ea"/>
            </a:rPr>
            <a:t>数据库结构设计</a:t>
          </a:r>
          <a:endParaRPr lang="zh-CN" altLang="en-US" dirty="0">
            <a:latin typeface="+mj-ea"/>
            <a:ea typeface="+mj-ea"/>
          </a:endParaRPr>
        </a:p>
      </dgm:t>
    </dgm:pt>
    <dgm:pt modelId="{89D7852C-D2F7-4C1D-9920-91670202E19B}" type="parTrans" cxnId="{B7A372DE-06B4-4758-9A78-E2B017CC7021}">
      <dgm:prSet/>
      <dgm:spPr/>
      <dgm:t>
        <a:bodyPr/>
        <a:lstStyle/>
        <a:p>
          <a:endParaRPr lang="zh-CN" altLang="en-US">
            <a:latin typeface="+mj-ea"/>
            <a:ea typeface="+mj-ea"/>
          </a:endParaRPr>
        </a:p>
      </dgm:t>
    </dgm:pt>
    <dgm:pt modelId="{D59B4284-322B-4B54-B71D-8C49546A0E1C}" type="sibTrans" cxnId="{B7A372DE-06B4-4758-9A78-E2B017CC7021}">
      <dgm:prSet/>
      <dgm:spPr/>
      <dgm:t>
        <a:bodyPr/>
        <a:lstStyle/>
        <a:p>
          <a:endParaRPr lang="zh-CN" altLang="en-US">
            <a:latin typeface="+mj-ea"/>
            <a:ea typeface="+mj-ea"/>
          </a:endParaRPr>
        </a:p>
      </dgm:t>
    </dgm:pt>
    <dgm:pt modelId="{1D073AA4-321C-4435-9AC5-67BB57C0B0BF}">
      <dgm:prSet phldrT="[文本]"/>
      <dgm:spPr/>
      <dgm:t>
        <a:bodyPr/>
        <a:lstStyle/>
        <a:p>
          <a:r>
            <a:rPr lang="zh-CN" altLang="zh-CN" dirty="0">
              <a:latin typeface="+mj-ea"/>
              <a:ea typeface="+mj-ea"/>
            </a:rPr>
            <a:t>概念结构设计</a:t>
          </a:r>
          <a:endParaRPr lang="zh-CN" altLang="en-US" dirty="0">
            <a:latin typeface="+mj-ea"/>
            <a:ea typeface="+mj-ea"/>
          </a:endParaRPr>
        </a:p>
      </dgm:t>
    </dgm:pt>
    <dgm:pt modelId="{3633E3D3-9410-45E2-B349-72CB3248E110}" type="parTrans" cxnId="{870BCF6E-0E0B-4649-AEC4-895AAB910499}">
      <dgm:prSet/>
      <dgm:spPr/>
      <dgm:t>
        <a:bodyPr/>
        <a:lstStyle/>
        <a:p>
          <a:endParaRPr lang="zh-CN" altLang="en-US">
            <a:latin typeface="+mj-ea"/>
            <a:ea typeface="+mj-ea"/>
          </a:endParaRPr>
        </a:p>
      </dgm:t>
    </dgm:pt>
    <dgm:pt modelId="{C64D0686-A45C-4922-9212-3CF5F5C88268}" type="sibTrans" cxnId="{870BCF6E-0E0B-4649-AEC4-895AAB910499}">
      <dgm:prSet/>
      <dgm:spPr/>
      <dgm:t>
        <a:bodyPr/>
        <a:lstStyle/>
        <a:p>
          <a:endParaRPr lang="zh-CN" altLang="en-US">
            <a:latin typeface="+mj-ea"/>
            <a:ea typeface="+mj-ea"/>
          </a:endParaRPr>
        </a:p>
      </dgm:t>
    </dgm:pt>
    <dgm:pt modelId="{46B49C93-FE12-4E2E-BBB2-85DB3E974791}">
      <dgm:prSet phldrT="[文本]"/>
      <dgm:spPr/>
      <dgm:t>
        <a:bodyPr/>
        <a:lstStyle/>
        <a:p>
          <a:r>
            <a:rPr lang="zh-CN" altLang="zh-CN" dirty="0">
              <a:latin typeface="+mj-ea"/>
              <a:ea typeface="+mj-ea"/>
            </a:rPr>
            <a:t>逻辑结构设计</a:t>
          </a:r>
          <a:endParaRPr lang="zh-CN" altLang="en-US" dirty="0">
            <a:latin typeface="+mj-ea"/>
            <a:ea typeface="+mj-ea"/>
          </a:endParaRPr>
        </a:p>
      </dgm:t>
    </dgm:pt>
    <dgm:pt modelId="{A34C0B48-C993-44AB-A89F-1150DD542AA0}" type="parTrans" cxnId="{49C9F05B-538C-4D14-8350-1EE2FA85F95F}">
      <dgm:prSet/>
      <dgm:spPr/>
      <dgm:t>
        <a:bodyPr/>
        <a:lstStyle/>
        <a:p>
          <a:endParaRPr lang="zh-CN" altLang="en-US">
            <a:latin typeface="+mj-ea"/>
            <a:ea typeface="+mj-ea"/>
          </a:endParaRPr>
        </a:p>
      </dgm:t>
    </dgm:pt>
    <dgm:pt modelId="{B87408D2-7293-498F-987B-324456F7C0A9}" type="sibTrans" cxnId="{49C9F05B-538C-4D14-8350-1EE2FA85F95F}">
      <dgm:prSet/>
      <dgm:spPr/>
      <dgm:t>
        <a:bodyPr/>
        <a:lstStyle/>
        <a:p>
          <a:endParaRPr lang="zh-CN" altLang="en-US">
            <a:latin typeface="+mj-ea"/>
            <a:ea typeface="+mj-ea"/>
          </a:endParaRPr>
        </a:p>
      </dgm:t>
    </dgm:pt>
    <dgm:pt modelId="{715C97FE-FD4F-4EF3-BC42-2F0D010E1424}">
      <dgm:prSet/>
      <dgm:spPr/>
      <dgm:t>
        <a:bodyPr/>
        <a:lstStyle/>
        <a:p>
          <a:r>
            <a:rPr lang="zh-CN" altLang="zh-CN" dirty="0">
              <a:latin typeface="+mj-ea"/>
              <a:ea typeface="+mj-ea"/>
            </a:rPr>
            <a:t>物理结构设计</a:t>
          </a:r>
          <a:endParaRPr lang="zh-CN" altLang="en-US" dirty="0">
            <a:latin typeface="+mj-ea"/>
            <a:ea typeface="+mj-ea"/>
          </a:endParaRPr>
        </a:p>
      </dgm:t>
    </dgm:pt>
    <dgm:pt modelId="{70CB9D8B-665F-49CC-95CD-DE85BAF3E555}" type="parTrans" cxnId="{4EF33BA6-8F7B-4FEE-A4C0-DF26F0C28DB7}">
      <dgm:prSet/>
      <dgm:spPr/>
      <dgm:t>
        <a:bodyPr/>
        <a:lstStyle/>
        <a:p>
          <a:endParaRPr lang="zh-CN" altLang="en-US">
            <a:latin typeface="+mj-ea"/>
            <a:ea typeface="+mj-ea"/>
          </a:endParaRPr>
        </a:p>
      </dgm:t>
    </dgm:pt>
    <dgm:pt modelId="{167058C3-DE65-45E7-984F-20ACBDEB8BC4}" type="sibTrans" cxnId="{4EF33BA6-8F7B-4FEE-A4C0-DF26F0C28DB7}">
      <dgm:prSet/>
      <dgm:spPr/>
      <dgm:t>
        <a:bodyPr/>
        <a:lstStyle/>
        <a:p>
          <a:endParaRPr lang="zh-CN" altLang="en-US">
            <a:latin typeface="+mj-ea"/>
            <a:ea typeface="+mj-ea"/>
          </a:endParaRPr>
        </a:p>
      </dgm:t>
    </dgm:pt>
    <dgm:pt modelId="{6E366258-FE8D-4E64-8CC2-86AF3A16A0A0}" type="pres">
      <dgm:prSet presAssocID="{9E93E2A6-6AD1-4A77-986F-91E74C7D0128}" presName="hierChild1" presStyleCnt="0">
        <dgm:presLayoutVars>
          <dgm:chPref val="1"/>
          <dgm:dir/>
          <dgm:animOne val="branch"/>
          <dgm:animLvl val="lvl"/>
          <dgm:resizeHandles/>
        </dgm:presLayoutVars>
      </dgm:prSet>
      <dgm:spPr/>
    </dgm:pt>
    <dgm:pt modelId="{675A4A35-6D3B-435B-9AEC-74C9C297C6F9}" type="pres">
      <dgm:prSet presAssocID="{A4EA3067-E201-44B3-9325-9C017941EC12}" presName="hierRoot1" presStyleCnt="0"/>
      <dgm:spPr/>
    </dgm:pt>
    <dgm:pt modelId="{31713AFA-3232-4BBB-8572-F57C12F6F226}" type="pres">
      <dgm:prSet presAssocID="{A4EA3067-E201-44B3-9325-9C017941EC12}" presName="composite" presStyleCnt="0"/>
      <dgm:spPr/>
    </dgm:pt>
    <dgm:pt modelId="{04AAA6CA-DAF8-4167-ABA1-9EFD081FC14E}" type="pres">
      <dgm:prSet presAssocID="{A4EA3067-E201-44B3-9325-9C017941EC12}" presName="background" presStyleLbl="node0" presStyleIdx="0" presStyleCnt="1"/>
      <dgm:spPr/>
    </dgm:pt>
    <dgm:pt modelId="{60B61FE9-4998-4E0D-AD7A-8F510B26F58A}" type="pres">
      <dgm:prSet presAssocID="{A4EA3067-E201-44B3-9325-9C017941EC12}" presName="text" presStyleLbl="fgAcc0" presStyleIdx="0" presStyleCnt="1" custScaleX="99017" custScaleY="50499">
        <dgm:presLayoutVars>
          <dgm:chPref val="3"/>
        </dgm:presLayoutVars>
      </dgm:prSet>
      <dgm:spPr/>
    </dgm:pt>
    <dgm:pt modelId="{F004C56F-E628-4B73-A2B8-BA4853ED7D8F}" type="pres">
      <dgm:prSet presAssocID="{A4EA3067-E201-44B3-9325-9C017941EC12}" presName="hierChild2" presStyleCnt="0"/>
      <dgm:spPr/>
    </dgm:pt>
    <dgm:pt modelId="{DAEA805F-D571-477F-8D19-9DAEC31723E9}" type="pres">
      <dgm:prSet presAssocID="{3633E3D3-9410-45E2-B349-72CB3248E110}" presName="Name10" presStyleLbl="parChTrans1D2" presStyleIdx="0" presStyleCnt="3"/>
      <dgm:spPr/>
    </dgm:pt>
    <dgm:pt modelId="{D3475B1B-BEEE-46A0-BEC0-DC0D25E5666F}" type="pres">
      <dgm:prSet presAssocID="{1D073AA4-321C-4435-9AC5-67BB57C0B0BF}" presName="hierRoot2" presStyleCnt="0"/>
      <dgm:spPr/>
    </dgm:pt>
    <dgm:pt modelId="{7497B7D9-EDB4-4C8A-885B-4EA18E283E0A}" type="pres">
      <dgm:prSet presAssocID="{1D073AA4-321C-4435-9AC5-67BB57C0B0BF}" presName="composite2" presStyleCnt="0"/>
      <dgm:spPr/>
    </dgm:pt>
    <dgm:pt modelId="{0EBA5795-3D3C-4A0D-9180-F1A53B6F78B8}" type="pres">
      <dgm:prSet presAssocID="{1D073AA4-321C-4435-9AC5-67BB57C0B0BF}" presName="background2" presStyleLbl="node2" presStyleIdx="0" presStyleCnt="3"/>
      <dgm:spPr/>
    </dgm:pt>
    <dgm:pt modelId="{0F3ADCB2-701A-4880-B89A-22BC91A02216}" type="pres">
      <dgm:prSet presAssocID="{1D073AA4-321C-4435-9AC5-67BB57C0B0BF}" presName="text2" presStyleLbl="fgAcc2" presStyleIdx="0" presStyleCnt="3" custScaleX="21527" custScaleY="205335">
        <dgm:presLayoutVars>
          <dgm:chPref val="3"/>
        </dgm:presLayoutVars>
      </dgm:prSet>
      <dgm:spPr/>
    </dgm:pt>
    <dgm:pt modelId="{FA58D39D-85B9-49BA-BD2E-7AF1872502AC}" type="pres">
      <dgm:prSet presAssocID="{1D073AA4-321C-4435-9AC5-67BB57C0B0BF}" presName="hierChild3" presStyleCnt="0"/>
      <dgm:spPr/>
    </dgm:pt>
    <dgm:pt modelId="{97F94023-0E81-4CBC-BDE6-A4BDAFA2F61C}" type="pres">
      <dgm:prSet presAssocID="{A34C0B48-C993-44AB-A89F-1150DD542AA0}" presName="Name10" presStyleLbl="parChTrans1D2" presStyleIdx="1" presStyleCnt="3"/>
      <dgm:spPr/>
    </dgm:pt>
    <dgm:pt modelId="{E56004B4-A421-41B5-9AC3-635B5DE938B7}" type="pres">
      <dgm:prSet presAssocID="{46B49C93-FE12-4E2E-BBB2-85DB3E974791}" presName="hierRoot2" presStyleCnt="0"/>
      <dgm:spPr/>
    </dgm:pt>
    <dgm:pt modelId="{F3620ABE-D32C-4B42-A52D-367936D22619}" type="pres">
      <dgm:prSet presAssocID="{46B49C93-FE12-4E2E-BBB2-85DB3E974791}" presName="composite2" presStyleCnt="0"/>
      <dgm:spPr/>
    </dgm:pt>
    <dgm:pt modelId="{3CB52251-0C2C-4179-A56B-9D2BD87A3C52}" type="pres">
      <dgm:prSet presAssocID="{46B49C93-FE12-4E2E-BBB2-85DB3E974791}" presName="background2" presStyleLbl="node2" presStyleIdx="1" presStyleCnt="3"/>
      <dgm:spPr/>
    </dgm:pt>
    <dgm:pt modelId="{EBF56F70-6585-465D-BD72-03323D6D8220}" type="pres">
      <dgm:prSet presAssocID="{46B49C93-FE12-4E2E-BBB2-85DB3E974791}" presName="text2" presStyleLbl="fgAcc2" presStyleIdx="1" presStyleCnt="3" custScaleX="21118" custScaleY="205335">
        <dgm:presLayoutVars>
          <dgm:chPref val="3"/>
        </dgm:presLayoutVars>
      </dgm:prSet>
      <dgm:spPr/>
    </dgm:pt>
    <dgm:pt modelId="{D696DF0C-8E05-4E0E-BF0C-C549DD76DC92}" type="pres">
      <dgm:prSet presAssocID="{46B49C93-FE12-4E2E-BBB2-85DB3E974791}" presName="hierChild3" presStyleCnt="0"/>
      <dgm:spPr/>
    </dgm:pt>
    <dgm:pt modelId="{3F042C6B-A402-4F0E-BAF1-AE3700899FFA}" type="pres">
      <dgm:prSet presAssocID="{70CB9D8B-665F-49CC-95CD-DE85BAF3E555}" presName="Name10" presStyleLbl="parChTrans1D2" presStyleIdx="2" presStyleCnt="3"/>
      <dgm:spPr/>
    </dgm:pt>
    <dgm:pt modelId="{9C708512-BECB-4CEA-9BCF-0EBC073CB7DE}" type="pres">
      <dgm:prSet presAssocID="{715C97FE-FD4F-4EF3-BC42-2F0D010E1424}" presName="hierRoot2" presStyleCnt="0"/>
      <dgm:spPr/>
    </dgm:pt>
    <dgm:pt modelId="{32816980-E7B6-46B5-A485-269963081C6C}" type="pres">
      <dgm:prSet presAssocID="{715C97FE-FD4F-4EF3-BC42-2F0D010E1424}" presName="composite2" presStyleCnt="0"/>
      <dgm:spPr/>
    </dgm:pt>
    <dgm:pt modelId="{2155B96F-1F04-463F-A143-0F749EF312AB}" type="pres">
      <dgm:prSet presAssocID="{715C97FE-FD4F-4EF3-BC42-2F0D010E1424}" presName="background2" presStyleLbl="node2" presStyleIdx="2" presStyleCnt="3"/>
      <dgm:spPr/>
    </dgm:pt>
    <dgm:pt modelId="{0E8DF5AF-353D-4CE3-A8EB-85791C69B057}" type="pres">
      <dgm:prSet presAssocID="{715C97FE-FD4F-4EF3-BC42-2F0D010E1424}" presName="text2" presStyleLbl="fgAcc2" presStyleIdx="2" presStyleCnt="3" custScaleX="20549" custScaleY="205335">
        <dgm:presLayoutVars>
          <dgm:chPref val="3"/>
        </dgm:presLayoutVars>
      </dgm:prSet>
      <dgm:spPr/>
    </dgm:pt>
    <dgm:pt modelId="{2544C296-7039-404E-908D-FEEDE71FFA86}" type="pres">
      <dgm:prSet presAssocID="{715C97FE-FD4F-4EF3-BC42-2F0D010E1424}" presName="hierChild3" presStyleCnt="0"/>
      <dgm:spPr/>
    </dgm:pt>
  </dgm:ptLst>
  <dgm:cxnLst>
    <dgm:cxn modelId="{F3552B05-A5C1-4190-9031-F47CE03A8F8F}" type="presOf" srcId="{3633E3D3-9410-45E2-B349-72CB3248E110}" destId="{DAEA805F-D571-477F-8D19-9DAEC31723E9}" srcOrd="0" destOrd="0" presId="urn:microsoft.com/office/officeart/2005/8/layout/hierarchy1"/>
    <dgm:cxn modelId="{A2393539-78D4-4644-9500-FF5F3E0109CF}" type="presOf" srcId="{A34C0B48-C993-44AB-A89F-1150DD542AA0}" destId="{97F94023-0E81-4CBC-BDE6-A4BDAFA2F61C}" srcOrd="0" destOrd="0" presId="urn:microsoft.com/office/officeart/2005/8/layout/hierarchy1"/>
    <dgm:cxn modelId="{B991CC40-BCFF-41D3-8758-4BA65DAA45D1}" type="presOf" srcId="{9E93E2A6-6AD1-4A77-986F-91E74C7D0128}" destId="{6E366258-FE8D-4E64-8CC2-86AF3A16A0A0}" srcOrd="0" destOrd="0" presId="urn:microsoft.com/office/officeart/2005/8/layout/hierarchy1"/>
    <dgm:cxn modelId="{49C9F05B-538C-4D14-8350-1EE2FA85F95F}" srcId="{A4EA3067-E201-44B3-9325-9C017941EC12}" destId="{46B49C93-FE12-4E2E-BBB2-85DB3E974791}" srcOrd="1" destOrd="0" parTransId="{A34C0B48-C993-44AB-A89F-1150DD542AA0}" sibTransId="{B87408D2-7293-498F-987B-324456F7C0A9}"/>
    <dgm:cxn modelId="{870BCF6E-0E0B-4649-AEC4-895AAB910499}" srcId="{A4EA3067-E201-44B3-9325-9C017941EC12}" destId="{1D073AA4-321C-4435-9AC5-67BB57C0B0BF}" srcOrd="0" destOrd="0" parTransId="{3633E3D3-9410-45E2-B349-72CB3248E110}" sibTransId="{C64D0686-A45C-4922-9212-3CF5F5C88268}"/>
    <dgm:cxn modelId="{5F06148B-CB42-434A-9F2B-050A29B75B4D}" type="presOf" srcId="{1D073AA4-321C-4435-9AC5-67BB57C0B0BF}" destId="{0F3ADCB2-701A-4880-B89A-22BC91A02216}" srcOrd="0" destOrd="0" presId="urn:microsoft.com/office/officeart/2005/8/layout/hierarchy1"/>
    <dgm:cxn modelId="{3D21159E-667B-4E02-9C0F-960A76C52E9C}" type="presOf" srcId="{46B49C93-FE12-4E2E-BBB2-85DB3E974791}" destId="{EBF56F70-6585-465D-BD72-03323D6D8220}" srcOrd="0" destOrd="0" presId="urn:microsoft.com/office/officeart/2005/8/layout/hierarchy1"/>
    <dgm:cxn modelId="{4EF33BA6-8F7B-4FEE-A4C0-DF26F0C28DB7}" srcId="{A4EA3067-E201-44B3-9325-9C017941EC12}" destId="{715C97FE-FD4F-4EF3-BC42-2F0D010E1424}" srcOrd="2" destOrd="0" parTransId="{70CB9D8B-665F-49CC-95CD-DE85BAF3E555}" sibTransId="{167058C3-DE65-45E7-984F-20ACBDEB8BC4}"/>
    <dgm:cxn modelId="{E9AB20C1-D98C-41E1-BBF1-D1CFD0AC9BF7}" type="presOf" srcId="{715C97FE-FD4F-4EF3-BC42-2F0D010E1424}" destId="{0E8DF5AF-353D-4CE3-A8EB-85791C69B057}" srcOrd="0" destOrd="0" presId="urn:microsoft.com/office/officeart/2005/8/layout/hierarchy1"/>
    <dgm:cxn modelId="{B7A372DE-06B4-4758-9A78-E2B017CC7021}" srcId="{9E93E2A6-6AD1-4A77-986F-91E74C7D0128}" destId="{A4EA3067-E201-44B3-9325-9C017941EC12}" srcOrd="0" destOrd="0" parTransId="{89D7852C-D2F7-4C1D-9920-91670202E19B}" sibTransId="{D59B4284-322B-4B54-B71D-8C49546A0E1C}"/>
    <dgm:cxn modelId="{B18DC4E8-2BEF-4045-8FFB-278A2F621274}" type="presOf" srcId="{A4EA3067-E201-44B3-9325-9C017941EC12}" destId="{60B61FE9-4998-4E0D-AD7A-8F510B26F58A}" srcOrd="0" destOrd="0" presId="urn:microsoft.com/office/officeart/2005/8/layout/hierarchy1"/>
    <dgm:cxn modelId="{DC01C2FC-A138-479B-93A1-328857CD4D44}" type="presOf" srcId="{70CB9D8B-665F-49CC-95CD-DE85BAF3E555}" destId="{3F042C6B-A402-4F0E-BAF1-AE3700899FFA}" srcOrd="0" destOrd="0" presId="urn:microsoft.com/office/officeart/2005/8/layout/hierarchy1"/>
    <dgm:cxn modelId="{C2932770-C2F1-4E9F-A253-4E9B15AD078B}" type="presParOf" srcId="{6E366258-FE8D-4E64-8CC2-86AF3A16A0A0}" destId="{675A4A35-6D3B-435B-9AEC-74C9C297C6F9}" srcOrd="0" destOrd="0" presId="urn:microsoft.com/office/officeart/2005/8/layout/hierarchy1"/>
    <dgm:cxn modelId="{51E8C940-E333-46D8-A1F5-F05C41162443}" type="presParOf" srcId="{675A4A35-6D3B-435B-9AEC-74C9C297C6F9}" destId="{31713AFA-3232-4BBB-8572-F57C12F6F226}" srcOrd="0" destOrd="0" presId="urn:microsoft.com/office/officeart/2005/8/layout/hierarchy1"/>
    <dgm:cxn modelId="{3C99DE53-29B3-4BA4-BC1A-159711004E28}" type="presParOf" srcId="{31713AFA-3232-4BBB-8572-F57C12F6F226}" destId="{04AAA6CA-DAF8-4167-ABA1-9EFD081FC14E}" srcOrd="0" destOrd="0" presId="urn:microsoft.com/office/officeart/2005/8/layout/hierarchy1"/>
    <dgm:cxn modelId="{73346B70-76CA-41CE-BA10-6B296E270EF3}" type="presParOf" srcId="{31713AFA-3232-4BBB-8572-F57C12F6F226}" destId="{60B61FE9-4998-4E0D-AD7A-8F510B26F58A}" srcOrd="1" destOrd="0" presId="urn:microsoft.com/office/officeart/2005/8/layout/hierarchy1"/>
    <dgm:cxn modelId="{EAEE95A3-729F-4BA6-9C5C-6DD1188CAEA6}" type="presParOf" srcId="{675A4A35-6D3B-435B-9AEC-74C9C297C6F9}" destId="{F004C56F-E628-4B73-A2B8-BA4853ED7D8F}" srcOrd="1" destOrd="0" presId="urn:microsoft.com/office/officeart/2005/8/layout/hierarchy1"/>
    <dgm:cxn modelId="{F17AE7A3-78A4-44B0-AB84-A7D8C8C7BB67}" type="presParOf" srcId="{F004C56F-E628-4B73-A2B8-BA4853ED7D8F}" destId="{DAEA805F-D571-477F-8D19-9DAEC31723E9}" srcOrd="0" destOrd="0" presId="urn:microsoft.com/office/officeart/2005/8/layout/hierarchy1"/>
    <dgm:cxn modelId="{8C0A516D-0C07-4AD5-AFE2-D4F8861757A6}" type="presParOf" srcId="{F004C56F-E628-4B73-A2B8-BA4853ED7D8F}" destId="{D3475B1B-BEEE-46A0-BEC0-DC0D25E5666F}" srcOrd="1" destOrd="0" presId="urn:microsoft.com/office/officeart/2005/8/layout/hierarchy1"/>
    <dgm:cxn modelId="{4395BA3C-50CC-4711-A273-E4B015E4E1F3}" type="presParOf" srcId="{D3475B1B-BEEE-46A0-BEC0-DC0D25E5666F}" destId="{7497B7D9-EDB4-4C8A-885B-4EA18E283E0A}" srcOrd="0" destOrd="0" presId="urn:microsoft.com/office/officeart/2005/8/layout/hierarchy1"/>
    <dgm:cxn modelId="{DA1334A1-70CA-4EB8-A409-C883289588B5}" type="presParOf" srcId="{7497B7D9-EDB4-4C8A-885B-4EA18E283E0A}" destId="{0EBA5795-3D3C-4A0D-9180-F1A53B6F78B8}" srcOrd="0" destOrd="0" presId="urn:microsoft.com/office/officeart/2005/8/layout/hierarchy1"/>
    <dgm:cxn modelId="{C8FFCB79-43A6-4775-B7BC-E242EEC8FF78}" type="presParOf" srcId="{7497B7D9-EDB4-4C8A-885B-4EA18E283E0A}" destId="{0F3ADCB2-701A-4880-B89A-22BC91A02216}" srcOrd="1" destOrd="0" presId="urn:microsoft.com/office/officeart/2005/8/layout/hierarchy1"/>
    <dgm:cxn modelId="{D65FD6FB-3254-48B2-826A-7C1FF91A0335}" type="presParOf" srcId="{D3475B1B-BEEE-46A0-BEC0-DC0D25E5666F}" destId="{FA58D39D-85B9-49BA-BD2E-7AF1872502AC}" srcOrd="1" destOrd="0" presId="urn:microsoft.com/office/officeart/2005/8/layout/hierarchy1"/>
    <dgm:cxn modelId="{50ED3424-BDC8-4A31-8D55-C6ED881AC383}" type="presParOf" srcId="{F004C56F-E628-4B73-A2B8-BA4853ED7D8F}" destId="{97F94023-0E81-4CBC-BDE6-A4BDAFA2F61C}" srcOrd="2" destOrd="0" presId="urn:microsoft.com/office/officeart/2005/8/layout/hierarchy1"/>
    <dgm:cxn modelId="{89BEC29F-A06D-4043-B81A-2DBBFE1B44A8}" type="presParOf" srcId="{F004C56F-E628-4B73-A2B8-BA4853ED7D8F}" destId="{E56004B4-A421-41B5-9AC3-635B5DE938B7}" srcOrd="3" destOrd="0" presId="urn:microsoft.com/office/officeart/2005/8/layout/hierarchy1"/>
    <dgm:cxn modelId="{5FCEB13F-F3AA-4206-9367-FA32123FAA46}" type="presParOf" srcId="{E56004B4-A421-41B5-9AC3-635B5DE938B7}" destId="{F3620ABE-D32C-4B42-A52D-367936D22619}" srcOrd="0" destOrd="0" presId="urn:microsoft.com/office/officeart/2005/8/layout/hierarchy1"/>
    <dgm:cxn modelId="{82EA15AC-C077-495E-A9F9-037F121EEC62}" type="presParOf" srcId="{F3620ABE-D32C-4B42-A52D-367936D22619}" destId="{3CB52251-0C2C-4179-A56B-9D2BD87A3C52}" srcOrd="0" destOrd="0" presId="urn:microsoft.com/office/officeart/2005/8/layout/hierarchy1"/>
    <dgm:cxn modelId="{942B4B07-5FEC-4006-B4B9-17ADBF7EE1B2}" type="presParOf" srcId="{F3620ABE-D32C-4B42-A52D-367936D22619}" destId="{EBF56F70-6585-465D-BD72-03323D6D8220}" srcOrd="1" destOrd="0" presId="urn:microsoft.com/office/officeart/2005/8/layout/hierarchy1"/>
    <dgm:cxn modelId="{354ECAF6-410B-4766-AA05-D3C28CC8D300}" type="presParOf" srcId="{E56004B4-A421-41B5-9AC3-635B5DE938B7}" destId="{D696DF0C-8E05-4E0E-BF0C-C549DD76DC92}" srcOrd="1" destOrd="0" presId="urn:microsoft.com/office/officeart/2005/8/layout/hierarchy1"/>
    <dgm:cxn modelId="{37C5E779-8B56-4A0C-BE81-A9F796B9850E}" type="presParOf" srcId="{F004C56F-E628-4B73-A2B8-BA4853ED7D8F}" destId="{3F042C6B-A402-4F0E-BAF1-AE3700899FFA}" srcOrd="4" destOrd="0" presId="urn:microsoft.com/office/officeart/2005/8/layout/hierarchy1"/>
    <dgm:cxn modelId="{B3545547-2214-4C77-9ED2-B2B364E7EB65}" type="presParOf" srcId="{F004C56F-E628-4B73-A2B8-BA4853ED7D8F}" destId="{9C708512-BECB-4CEA-9BCF-0EBC073CB7DE}" srcOrd="5" destOrd="0" presId="urn:microsoft.com/office/officeart/2005/8/layout/hierarchy1"/>
    <dgm:cxn modelId="{B474EFB6-D256-41DD-ADA8-E353CA149485}" type="presParOf" srcId="{9C708512-BECB-4CEA-9BCF-0EBC073CB7DE}" destId="{32816980-E7B6-46B5-A485-269963081C6C}" srcOrd="0" destOrd="0" presId="urn:microsoft.com/office/officeart/2005/8/layout/hierarchy1"/>
    <dgm:cxn modelId="{848D8D20-A8F4-466A-8DFF-8A60A466D69D}" type="presParOf" srcId="{32816980-E7B6-46B5-A485-269963081C6C}" destId="{2155B96F-1F04-463F-A143-0F749EF312AB}" srcOrd="0" destOrd="0" presId="urn:microsoft.com/office/officeart/2005/8/layout/hierarchy1"/>
    <dgm:cxn modelId="{B0FB8CC1-8B8C-4D15-996B-D907173AD8E7}" type="presParOf" srcId="{32816980-E7B6-46B5-A485-269963081C6C}" destId="{0E8DF5AF-353D-4CE3-A8EB-85791C69B057}" srcOrd="1" destOrd="0" presId="urn:microsoft.com/office/officeart/2005/8/layout/hierarchy1"/>
    <dgm:cxn modelId="{4223A9D4-3E6C-4FE7-812F-6342508D0120}" type="presParOf" srcId="{9C708512-BECB-4CEA-9BCF-0EBC073CB7DE}" destId="{2544C296-7039-404E-908D-FEEDE71FFA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7756C4-837A-47A3-BB8F-C37778811EDE}" type="doc">
      <dgm:prSet loTypeId="urn:microsoft.com/office/officeart/2005/8/layout/list1" loCatId="list" qsTypeId="urn:microsoft.com/office/officeart/2005/8/quickstyle/3d1" qsCatId="3D" csTypeId="urn:microsoft.com/office/officeart/2005/8/colors/accent2_2" csCatId="accent2" phldr="1"/>
      <dgm:spPr/>
      <dgm:t>
        <a:bodyPr/>
        <a:lstStyle/>
        <a:p>
          <a:endParaRPr lang="zh-CN" altLang="en-US"/>
        </a:p>
      </dgm:t>
    </dgm:pt>
    <dgm:pt modelId="{14CA0A2C-9472-4FEF-836C-9788B9F3F591}">
      <dgm:prSet phldrT="[文本]"/>
      <dgm:spPr/>
      <dgm:t>
        <a:bodyPr/>
        <a:lstStyle/>
        <a:p>
          <a:r>
            <a:rPr lang="zh-CN" altLang="zh-CN" b="1" dirty="0">
              <a:effectLst>
                <a:outerShdw blurRad="38100" dist="38100" dir="2700000" algn="tl">
                  <a:srgbClr val="000000">
                    <a:alpha val="43137"/>
                  </a:srgbClr>
                </a:outerShdw>
              </a:effectLst>
              <a:latin typeface="+mj-ea"/>
              <a:ea typeface="+mj-ea"/>
            </a:rPr>
            <a:t>数据库的概念结构</a:t>
          </a:r>
          <a:endParaRPr lang="zh-CN" altLang="en-US" b="1" dirty="0">
            <a:effectLst>
              <a:outerShdw blurRad="38100" dist="38100" dir="2700000" algn="tl">
                <a:srgbClr val="000000">
                  <a:alpha val="43137"/>
                </a:srgbClr>
              </a:outerShdw>
            </a:effectLst>
            <a:latin typeface="+mj-ea"/>
            <a:ea typeface="+mj-ea"/>
          </a:endParaRPr>
        </a:p>
      </dgm:t>
    </dgm:pt>
    <dgm:pt modelId="{5EB6BD32-8C3A-4329-9B0F-B5403B64435B}" type="parTrans" cxnId="{DD950AA8-E996-47E0-8A0D-541C5703E6E2}">
      <dgm:prSet/>
      <dgm:spPr/>
      <dgm:t>
        <a:bodyPr/>
        <a:lstStyle/>
        <a:p>
          <a:endParaRPr lang="zh-CN" altLang="en-US">
            <a:latin typeface="+mj-ea"/>
            <a:ea typeface="+mj-ea"/>
          </a:endParaRPr>
        </a:p>
      </dgm:t>
    </dgm:pt>
    <dgm:pt modelId="{B32394A0-9978-4894-9D9C-5F54CC4D8BF0}" type="sibTrans" cxnId="{DD950AA8-E996-47E0-8A0D-541C5703E6E2}">
      <dgm:prSet/>
      <dgm:spPr/>
      <dgm:t>
        <a:bodyPr/>
        <a:lstStyle/>
        <a:p>
          <a:endParaRPr lang="zh-CN" altLang="en-US">
            <a:latin typeface="+mj-ea"/>
            <a:ea typeface="+mj-ea"/>
          </a:endParaRPr>
        </a:p>
      </dgm:t>
    </dgm:pt>
    <dgm:pt modelId="{5A630582-589C-4E8D-8429-2A434A757FF8}">
      <dgm:prSet phldrT="[文本]"/>
      <dgm:spPr/>
      <dgm:t>
        <a:bodyPr/>
        <a:lstStyle/>
        <a:p>
          <a:r>
            <a:rPr lang="zh-CN" altLang="zh-CN" b="1" dirty="0">
              <a:effectLst>
                <a:outerShdw blurRad="38100" dist="38100" dir="2700000" algn="tl">
                  <a:srgbClr val="000000">
                    <a:alpha val="43137"/>
                  </a:srgbClr>
                </a:outerShdw>
              </a:effectLst>
              <a:latin typeface="+mj-ea"/>
              <a:ea typeface="+mj-ea"/>
            </a:rPr>
            <a:t>数据库的逻辑结构</a:t>
          </a:r>
          <a:endParaRPr lang="zh-CN" altLang="en-US" b="1" dirty="0">
            <a:effectLst>
              <a:outerShdw blurRad="38100" dist="38100" dir="2700000" algn="tl">
                <a:srgbClr val="000000">
                  <a:alpha val="43137"/>
                </a:srgbClr>
              </a:outerShdw>
            </a:effectLst>
            <a:latin typeface="+mj-ea"/>
            <a:ea typeface="+mj-ea"/>
          </a:endParaRPr>
        </a:p>
      </dgm:t>
    </dgm:pt>
    <dgm:pt modelId="{28D87519-9913-444B-9287-8B9F85B0C907}" type="parTrans" cxnId="{BFE94CC9-C171-46EA-8663-625BAEBD59C2}">
      <dgm:prSet/>
      <dgm:spPr/>
      <dgm:t>
        <a:bodyPr/>
        <a:lstStyle/>
        <a:p>
          <a:endParaRPr lang="zh-CN" altLang="en-US">
            <a:latin typeface="+mj-ea"/>
            <a:ea typeface="+mj-ea"/>
          </a:endParaRPr>
        </a:p>
      </dgm:t>
    </dgm:pt>
    <dgm:pt modelId="{64420698-A8BB-41AA-A572-4983F1AB7A40}" type="sibTrans" cxnId="{BFE94CC9-C171-46EA-8663-625BAEBD59C2}">
      <dgm:prSet/>
      <dgm:spPr/>
      <dgm:t>
        <a:bodyPr/>
        <a:lstStyle/>
        <a:p>
          <a:endParaRPr lang="zh-CN" altLang="en-US">
            <a:latin typeface="+mj-ea"/>
            <a:ea typeface="+mj-ea"/>
          </a:endParaRPr>
        </a:p>
      </dgm:t>
    </dgm:pt>
    <dgm:pt modelId="{2F22FB26-488B-42AF-BA49-D01507D05ECA}">
      <dgm:prSet phldrT="[文本]"/>
      <dgm:spPr/>
      <dgm:t>
        <a:bodyPr/>
        <a:lstStyle/>
        <a:p>
          <a:r>
            <a:rPr lang="zh-CN" altLang="zh-CN" b="1" dirty="0">
              <a:effectLst>
                <a:outerShdw blurRad="38100" dist="38100" dir="2700000" algn="tl">
                  <a:srgbClr val="000000">
                    <a:alpha val="43137"/>
                  </a:srgbClr>
                </a:outerShdw>
              </a:effectLst>
              <a:latin typeface="+mj-ea"/>
              <a:ea typeface="+mj-ea"/>
            </a:rPr>
            <a:t>数据库的物理结构</a:t>
          </a:r>
          <a:endParaRPr lang="zh-CN" altLang="en-US" b="1" dirty="0">
            <a:effectLst>
              <a:outerShdw blurRad="38100" dist="38100" dir="2700000" algn="tl">
                <a:srgbClr val="000000">
                  <a:alpha val="43137"/>
                </a:srgbClr>
              </a:outerShdw>
            </a:effectLst>
            <a:latin typeface="+mj-ea"/>
            <a:ea typeface="+mj-ea"/>
          </a:endParaRPr>
        </a:p>
      </dgm:t>
    </dgm:pt>
    <dgm:pt modelId="{D048B3FF-48A8-497E-B953-E26747DA0463}" type="parTrans" cxnId="{8F470BFC-49D2-4763-9A2D-BA9FBC7F20AA}">
      <dgm:prSet/>
      <dgm:spPr/>
      <dgm:t>
        <a:bodyPr/>
        <a:lstStyle/>
        <a:p>
          <a:endParaRPr lang="zh-CN" altLang="en-US">
            <a:latin typeface="+mj-ea"/>
            <a:ea typeface="+mj-ea"/>
          </a:endParaRPr>
        </a:p>
      </dgm:t>
    </dgm:pt>
    <dgm:pt modelId="{58934D23-4D92-4C61-A38E-015E242F8A59}" type="sibTrans" cxnId="{8F470BFC-49D2-4763-9A2D-BA9FBC7F20AA}">
      <dgm:prSet/>
      <dgm:spPr/>
      <dgm:t>
        <a:bodyPr/>
        <a:lstStyle/>
        <a:p>
          <a:endParaRPr lang="zh-CN" altLang="en-US">
            <a:latin typeface="+mj-ea"/>
            <a:ea typeface="+mj-ea"/>
          </a:endParaRPr>
        </a:p>
      </dgm:t>
    </dgm:pt>
    <dgm:pt modelId="{191FB02D-C9D6-4DA2-A020-D6F9ACED80FF}">
      <dgm:prSet/>
      <dgm:spPr/>
      <dgm:t>
        <a:bodyPr/>
        <a:lstStyle/>
        <a:p>
          <a:r>
            <a:rPr lang="zh-CN" altLang="zh-CN">
              <a:latin typeface="+mj-ea"/>
              <a:ea typeface="+mj-ea"/>
            </a:rPr>
            <a:t>是系统中各种数据模型的共同基础，它描述了系统最基础的数据结构，独立于特定的数据库系统。 </a:t>
          </a:r>
          <a:endParaRPr lang="zh-CN" altLang="en-US">
            <a:latin typeface="+mj-ea"/>
            <a:ea typeface="+mj-ea"/>
          </a:endParaRPr>
        </a:p>
      </dgm:t>
    </dgm:pt>
    <dgm:pt modelId="{8540FD7F-8A40-46E9-AAFC-CECECCAC28AD}" type="parTrans" cxnId="{7F257E77-180D-4035-AB1A-36E147767DC4}">
      <dgm:prSet/>
      <dgm:spPr/>
      <dgm:t>
        <a:bodyPr/>
        <a:lstStyle/>
        <a:p>
          <a:endParaRPr lang="zh-CN" altLang="en-US">
            <a:latin typeface="+mj-ea"/>
            <a:ea typeface="+mj-ea"/>
          </a:endParaRPr>
        </a:p>
      </dgm:t>
    </dgm:pt>
    <dgm:pt modelId="{DDC0225B-FD7C-4D6C-89A8-107844342697}" type="sibTrans" cxnId="{7F257E77-180D-4035-AB1A-36E147767DC4}">
      <dgm:prSet/>
      <dgm:spPr/>
      <dgm:t>
        <a:bodyPr/>
        <a:lstStyle/>
        <a:p>
          <a:endParaRPr lang="zh-CN" altLang="en-US">
            <a:latin typeface="+mj-ea"/>
            <a:ea typeface="+mj-ea"/>
          </a:endParaRPr>
        </a:p>
      </dgm:t>
    </dgm:pt>
    <dgm:pt modelId="{5FC506D2-4ACA-45EE-B01F-8019B87CBD42}">
      <dgm:prSet/>
      <dgm:spPr/>
      <dgm:t>
        <a:bodyPr/>
        <a:lstStyle/>
        <a:p>
          <a:r>
            <a:rPr lang="zh-CN" altLang="zh-CN">
              <a:latin typeface="+mj-ea"/>
              <a:ea typeface="+mj-ea"/>
            </a:rPr>
            <a:t>提供了比较接近数据库内部构造的逻辑描述，它能够为数据库的物理结构创建提供便利。</a:t>
          </a:r>
          <a:endParaRPr lang="zh-CN" altLang="en-US">
            <a:latin typeface="+mj-ea"/>
            <a:ea typeface="+mj-ea"/>
          </a:endParaRPr>
        </a:p>
      </dgm:t>
    </dgm:pt>
    <dgm:pt modelId="{629D81BE-E03A-41E8-AD16-0AF3D054812C}" type="parTrans" cxnId="{AFCC77DC-E16C-4270-B65C-9E07762B03FF}">
      <dgm:prSet/>
      <dgm:spPr/>
      <dgm:t>
        <a:bodyPr/>
        <a:lstStyle/>
        <a:p>
          <a:endParaRPr lang="zh-CN" altLang="en-US">
            <a:latin typeface="+mj-ea"/>
            <a:ea typeface="+mj-ea"/>
          </a:endParaRPr>
        </a:p>
      </dgm:t>
    </dgm:pt>
    <dgm:pt modelId="{2C12CC21-A42F-46D0-9E40-D742951B7D50}" type="sibTrans" cxnId="{AFCC77DC-E16C-4270-B65C-9E07762B03FF}">
      <dgm:prSet/>
      <dgm:spPr/>
      <dgm:t>
        <a:bodyPr/>
        <a:lstStyle/>
        <a:p>
          <a:endParaRPr lang="zh-CN" altLang="en-US">
            <a:latin typeface="+mj-ea"/>
            <a:ea typeface="+mj-ea"/>
          </a:endParaRPr>
        </a:p>
      </dgm:t>
    </dgm:pt>
    <dgm:pt modelId="{00942154-EC2E-4B35-A9DE-A9AEDE29D1AA}">
      <dgm:prSet/>
      <dgm:spPr/>
      <dgm:t>
        <a:bodyPr/>
        <a:lstStyle/>
        <a:p>
          <a:r>
            <a:rPr lang="zh-CN" altLang="zh-CN" dirty="0">
              <a:latin typeface="+mj-ea"/>
              <a:ea typeface="+mj-ea"/>
            </a:rPr>
            <a:t>指数据库的物理数据模型，它包括数据库服务器物理空间上的表、存储过程、字段、视图、触发器、索引等，与特定的数据库系统密切相关。</a:t>
          </a:r>
          <a:endParaRPr lang="zh-CN" altLang="en-US" dirty="0">
            <a:latin typeface="+mj-ea"/>
            <a:ea typeface="+mj-ea"/>
          </a:endParaRPr>
        </a:p>
      </dgm:t>
    </dgm:pt>
    <dgm:pt modelId="{EBAF9141-4EB1-4F70-BFE3-C13E0209C42D}" type="parTrans" cxnId="{AD2C5180-CC77-4C1A-A59C-4349BDE8F038}">
      <dgm:prSet/>
      <dgm:spPr/>
      <dgm:t>
        <a:bodyPr/>
        <a:lstStyle/>
        <a:p>
          <a:endParaRPr lang="zh-CN" altLang="en-US">
            <a:latin typeface="+mj-ea"/>
            <a:ea typeface="+mj-ea"/>
          </a:endParaRPr>
        </a:p>
      </dgm:t>
    </dgm:pt>
    <dgm:pt modelId="{034E5E9B-58C6-4622-B8AE-45F42525C90F}" type="sibTrans" cxnId="{AD2C5180-CC77-4C1A-A59C-4349BDE8F038}">
      <dgm:prSet/>
      <dgm:spPr/>
      <dgm:t>
        <a:bodyPr/>
        <a:lstStyle/>
        <a:p>
          <a:endParaRPr lang="zh-CN" altLang="en-US">
            <a:latin typeface="+mj-ea"/>
            <a:ea typeface="+mj-ea"/>
          </a:endParaRPr>
        </a:p>
      </dgm:t>
    </dgm:pt>
    <dgm:pt modelId="{9CC7497E-5802-4A31-8F71-8201E5FE7A39}" type="pres">
      <dgm:prSet presAssocID="{157756C4-837A-47A3-BB8F-C37778811EDE}" presName="linear" presStyleCnt="0">
        <dgm:presLayoutVars>
          <dgm:dir/>
          <dgm:animLvl val="lvl"/>
          <dgm:resizeHandles val="exact"/>
        </dgm:presLayoutVars>
      </dgm:prSet>
      <dgm:spPr/>
    </dgm:pt>
    <dgm:pt modelId="{D367D42A-D8D5-42FE-8602-F8DAAA669737}" type="pres">
      <dgm:prSet presAssocID="{14CA0A2C-9472-4FEF-836C-9788B9F3F591}" presName="parentLin" presStyleCnt="0"/>
      <dgm:spPr/>
    </dgm:pt>
    <dgm:pt modelId="{C710D3AC-CDF7-4475-8EC3-FE1A1D9A71C5}" type="pres">
      <dgm:prSet presAssocID="{14CA0A2C-9472-4FEF-836C-9788B9F3F591}" presName="parentLeftMargin" presStyleLbl="node1" presStyleIdx="0" presStyleCnt="3"/>
      <dgm:spPr/>
    </dgm:pt>
    <dgm:pt modelId="{B0EC77D2-EBEA-4684-B4B2-A3D85C0ECADA}" type="pres">
      <dgm:prSet presAssocID="{14CA0A2C-9472-4FEF-836C-9788B9F3F591}" presName="parentText" presStyleLbl="node1" presStyleIdx="0" presStyleCnt="3">
        <dgm:presLayoutVars>
          <dgm:chMax val="0"/>
          <dgm:bulletEnabled val="1"/>
        </dgm:presLayoutVars>
      </dgm:prSet>
      <dgm:spPr/>
    </dgm:pt>
    <dgm:pt modelId="{68AD82D2-84D2-4B4E-8F7A-8D4E2C687E0B}" type="pres">
      <dgm:prSet presAssocID="{14CA0A2C-9472-4FEF-836C-9788B9F3F591}" presName="negativeSpace" presStyleCnt="0"/>
      <dgm:spPr/>
    </dgm:pt>
    <dgm:pt modelId="{AEC12650-2A2F-4F4B-9359-A8A6AE74D501}" type="pres">
      <dgm:prSet presAssocID="{14CA0A2C-9472-4FEF-836C-9788B9F3F591}" presName="childText" presStyleLbl="conFgAcc1" presStyleIdx="0" presStyleCnt="3">
        <dgm:presLayoutVars>
          <dgm:bulletEnabled val="1"/>
        </dgm:presLayoutVars>
      </dgm:prSet>
      <dgm:spPr/>
    </dgm:pt>
    <dgm:pt modelId="{45CC70BB-E141-46DD-B5D0-0862C070FB55}" type="pres">
      <dgm:prSet presAssocID="{B32394A0-9978-4894-9D9C-5F54CC4D8BF0}" presName="spaceBetweenRectangles" presStyleCnt="0"/>
      <dgm:spPr/>
    </dgm:pt>
    <dgm:pt modelId="{A4A2A197-41F3-417B-BEA3-51BE19090437}" type="pres">
      <dgm:prSet presAssocID="{5A630582-589C-4E8D-8429-2A434A757FF8}" presName="parentLin" presStyleCnt="0"/>
      <dgm:spPr/>
    </dgm:pt>
    <dgm:pt modelId="{22CDD940-DB5C-4B06-955D-1AAA38E218E5}" type="pres">
      <dgm:prSet presAssocID="{5A630582-589C-4E8D-8429-2A434A757FF8}" presName="parentLeftMargin" presStyleLbl="node1" presStyleIdx="0" presStyleCnt="3"/>
      <dgm:spPr/>
    </dgm:pt>
    <dgm:pt modelId="{6CEB8B27-F328-4CE8-97FF-4EE11A9D5A40}" type="pres">
      <dgm:prSet presAssocID="{5A630582-589C-4E8D-8429-2A434A757FF8}" presName="parentText" presStyleLbl="node1" presStyleIdx="1" presStyleCnt="3">
        <dgm:presLayoutVars>
          <dgm:chMax val="0"/>
          <dgm:bulletEnabled val="1"/>
        </dgm:presLayoutVars>
      </dgm:prSet>
      <dgm:spPr/>
    </dgm:pt>
    <dgm:pt modelId="{0F68158A-707F-4888-8BEE-6972DF376052}" type="pres">
      <dgm:prSet presAssocID="{5A630582-589C-4E8D-8429-2A434A757FF8}" presName="negativeSpace" presStyleCnt="0"/>
      <dgm:spPr/>
    </dgm:pt>
    <dgm:pt modelId="{EF616A94-776F-482A-81AC-F544E76EBB94}" type="pres">
      <dgm:prSet presAssocID="{5A630582-589C-4E8D-8429-2A434A757FF8}" presName="childText" presStyleLbl="conFgAcc1" presStyleIdx="1" presStyleCnt="3">
        <dgm:presLayoutVars>
          <dgm:bulletEnabled val="1"/>
        </dgm:presLayoutVars>
      </dgm:prSet>
      <dgm:spPr/>
    </dgm:pt>
    <dgm:pt modelId="{0A1E477F-0692-4C0C-9315-859583F6B9D6}" type="pres">
      <dgm:prSet presAssocID="{64420698-A8BB-41AA-A572-4983F1AB7A40}" presName="spaceBetweenRectangles" presStyleCnt="0"/>
      <dgm:spPr/>
    </dgm:pt>
    <dgm:pt modelId="{660DFF66-3BAF-4FB0-B097-3FD6CE9C02CC}" type="pres">
      <dgm:prSet presAssocID="{2F22FB26-488B-42AF-BA49-D01507D05ECA}" presName="parentLin" presStyleCnt="0"/>
      <dgm:spPr/>
    </dgm:pt>
    <dgm:pt modelId="{4FCBCBAA-699B-4A27-B815-C9C126A404BB}" type="pres">
      <dgm:prSet presAssocID="{2F22FB26-488B-42AF-BA49-D01507D05ECA}" presName="parentLeftMargin" presStyleLbl="node1" presStyleIdx="1" presStyleCnt="3"/>
      <dgm:spPr/>
    </dgm:pt>
    <dgm:pt modelId="{FC0B3963-4AE4-4080-AF44-B07895F08E3F}" type="pres">
      <dgm:prSet presAssocID="{2F22FB26-488B-42AF-BA49-D01507D05ECA}" presName="parentText" presStyleLbl="node1" presStyleIdx="2" presStyleCnt="3">
        <dgm:presLayoutVars>
          <dgm:chMax val="0"/>
          <dgm:bulletEnabled val="1"/>
        </dgm:presLayoutVars>
      </dgm:prSet>
      <dgm:spPr/>
    </dgm:pt>
    <dgm:pt modelId="{A86B4A17-3026-4EDC-9B0F-B526A10A0CDD}" type="pres">
      <dgm:prSet presAssocID="{2F22FB26-488B-42AF-BA49-D01507D05ECA}" presName="negativeSpace" presStyleCnt="0"/>
      <dgm:spPr/>
    </dgm:pt>
    <dgm:pt modelId="{86BB0AFD-DCF3-46FA-87E6-8DDE0580E3A9}" type="pres">
      <dgm:prSet presAssocID="{2F22FB26-488B-42AF-BA49-D01507D05ECA}" presName="childText" presStyleLbl="conFgAcc1" presStyleIdx="2" presStyleCnt="3">
        <dgm:presLayoutVars>
          <dgm:bulletEnabled val="1"/>
        </dgm:presLayoutVars>
      </dgm:prSet>
      <dgm:spPr/>
    </dgm:pt>
  </dgm:ptLst>
  <dgm:cxnLst>
    <dgm:cxn modelId="{74028818-4B6D-4D1C-BDDD-85A3D18C30F5}" type="presOf" srcId="{157756C4-837A-47A3-BB8F-C37778811EDE}" destId="{9CC7497E-5802-4A31-8F71-8201E5FE7A39}" srcOrd="0" destOrd="0" presId="urn:microsoft.com/office/officeart/2005/8/layout/list1"/>
    <dgm:cxn modelId="{2E09154A-BE1E-45E4-A141-4D3C574A1D84}" type="presOf" srcId="{191FB02D-C9D6-4DA2-A020-D6F9ACED80FF}" destId="{AEC12650-2A2F-4F4B-9359-A8A6AE74D501}" srcOrd="0" destOrd="0" presId="urn:microsoft.com/office/officeart/2005/8/layout/list1"/>
    <dgm:cxn modelId="{391EF854-D9C1-4ECE-BF77-4856D9E2A25F}" type="presOf" srcId="{2F22FB26-488B-42AF-BA49-D01507D05ECA}" destId="{FC0B3963-4AE4-4080-AF44-B07895F08E3F}" srcOrd="1" destOrd="0" presId="urn:microsoft.com/office/officeart/2005/8/layout/list1"/>
    <dgm:cxn modelId="{7F257E77-180D-4035-AB1A-36E147767DC4}" srcId="{14CA0A2C-9472-4FEF-836C-9788B9F3F591}" destId="{191FB02D-C9D6-4DA2-A020-D6F9ACED80FF}" srcOrd="0" destOrd="0" parTransId="{8540FD7F-8A40-46E9-AAFC-CECECCAC28AD}" sibTransId="{DDC0225B-FD7C-4D6C-89A8-107844342697}"/>
    <dgm:cxn modelId="{73E0A078-C58C-447B-BBDE-77B408E8B1C0}" type="presOf" srcId="{5A630582-589C-4E8D-8429-2A434A757FF8}" destId="{6CEB8B27-F328-4CE8-97FF-4EE11A9D5A40}" srcOrd="1" destOrd="0" presId="urn:microsoft.com/office/officeart/2005/8/layout/list1"/>
    <dgm:cxn modelId="{AD2C5180-CC77-4C1A-A59C-4349BDE8F038}" srcId="{2F22FB26-488B-42AF-BA49-D01507D05ECA}" destId="{00942154-EC2E-4B35-A9DE-A9AEDE29D1AA}" srcOrd="0" destOrd="0" parTransId="{EBAF9141-4EB1-4F70-BFE3-C13E0209C42D}" sibTransId="{034E5E9B-58C6-4622-B8AE-45F42525C90F}"/>
    <dgm:cxn modelId="{6BA7E993-94FE-444C-9B47-690F15694A5F}" type="presOf" srcId="{5A630582-589C-4E8D-8429-2A434A757FF8}" destId="{22CDD940-DB5C-4B06-955D-1AAA38E218E5}" srcOrd="0" destOrd="0" presId="urn:microsoft.com/office/officeart/2005/8/layout/list1"/>
    <dgm:cxn modelId="{DD950AA8-E996-47E0-8A0D-541C5703E6E2}" srcId="{157756C4-837A-47A3-BB8F-C37778811EDE}" destId="{14CA0A2C-9472-4FEF-836C-9788B9F3F591}" srcOrd="0" destOrd="0" parTransId="{5EB6BD32-8C3A-4329-9B0F-B5403B64435B}" sibTransId="{B32394A0-9978-4894-9D9C-5F54CC4D8BF0}"/>
    <dgm:cxn modelId="{1A78E4A8-852C-4295-BA9C-705E3EEA57DB}" type="presOf" srcId="{00942154-EC2E-4B35-A9DE-A9AEDE29D1AA}" destId="{86BB0AFD-DCF3-46FA-87E6-8DDE0580E3A9}" srcOrd="0" destOrd="0" presId="urn:microsoft.com/office/officeart/2005/8/layout/list1"/>
    <dgm:cxn modelId="{E74DD6AA-09E8-478E-AA85-97B0C83B3352}" type="presOf" srcId="{14CA0A2C-9472-4FEF-836C-9788B9F3F591}" destId="{B0EC77D2-EBEA-4684-B4B2-A3D85C0ECADA}" srcOrd="1" destOrd="0" presId="urn:microsoft.com/office/officeart/2005/8/layout/list1"/>
    <dgm:cxn modelId="{0E380ABB-1C51-4F37-806D-F6231C667979}" type="presOf" srcId="{2F22FB26-488B-42AF-BA49-D01507D05ECA}" destId="{4FCBCBAA-699B-4A27-B815-C9C126A404BB}" srcOrd="0" destOrd="0" presId="urn:microsoft.com/office/officeart/2005/8/layout/list1"/>
    <dgm:cxn modelId="{F6671CC0-830A-453E-9F25-996471948667}" type="presOf" srcId="{14CA0A2C-9472-4FEF-836C-9788B9F3F591}" destId="{C710D3AC-CDF7-4475-8EC3-FE1A1D9A71C5}" srcOrd="0" destOrd="0" presId="urn:microsoft.com/office/officeart/2005/8/layout/list1"/>
    <dgm:cxn modelId="{BFE94CC9-C171-46EA-8663-625BAEBD59C2}" srcId="{157756C4-837A-47A3-BB8F-C37778811EDE}" destId="{5A630582-589C-4E8D-8429-2A434A757FF8}" srcOrd="1" destOrd="0" parTransId="{28D87519-9913-444B-9287-8B9F85B0C907}" sibTransId="{64420698-A8BB-41AA-A572-4983F1AB7A40}"/>
    <dgm:cxn modelId="{96A298D6-1857-436A-8CF3-3851AFEF0A5F}" type="presOf" srcId="{5FC506D2-4ACA-45EE-B01F-8019B87CBD42}" destId="{EF616A94-776F-482A-81AC-F544E76EBB94}" srcOrd="0" destOrd="0" presId="urn:microsoft.com/office/officeart/2005/8/layout/list1"/>
    <dgm:cxn modelId="{AFCC77DC-E16C-4270-B65C-9E07762B03FF}" srcId="{5A630582-589C-4E8D-8429-2A434A757FF8}" destId="{5FC506D2-4ACA-45EE-B01F-8019B87CBD42}" srcOrd="0" destOrd="0" parTransId="{629D81BE-E03A-41E8-AD16-0AF3D054812C}" sibTransId="{2C12CC21-A42F-46D0-9E40-D742951B7D50}"/>
    <dgm:cxn modelId="{8F470BFC-49D2-4763-9A2D-BA9FBC7F20AA}" srcId="{157756C4-837A-47A3-BB8F-C37778811EDE}" destId="{2F22FB26-488B-42AF-BA49-D01507D05ECA}" srcOrd="2" destOrd="0" parTransId="{D048B3FF-48A8-497E-B953-E26747DA0463}" sibTransId="{58934D23-4D92-4C61-A38E-015E242F8A59}"/>
    <dgm:cxn modelId="{3EB5AC49-18D6-45BF-97F8-AB12D86799C7}" type="presParOf" srcId="{9CC7497E-5802-4A31-8F71-8201E5FE7A39}" destId="{D367D42A-D8D5-42FE-8602-F8DAAA669737}" srcOrd="0" destOrd="0" presId="urn:microsoft.com/office/officeart/2005/8/layout/list1"/>
    <dgm:cxn modelId="{618F11E8-E6BD-44D4-85CA-56078E140676}" type="presParOf" srcId="{D367D42A-D8D5-42FE-8602-F8DAAA669737}" destId="{C710D3AC-CDF7-4475-8EC3-FE1A1D9A71C5}" srcOrd="0" destOrd="0" presId="urn:microsoft.com/office/officeart/2005/8/layout/list1"/>
    <dgm:cxn modelId="{959E0B94-5CA0-4534-B74E-2646B5E3973B}" type="presParOf" srcId="{D367D42A-D8D5-42FE-8602-F8DAAA669737}" destId="{B0EC77D2-EBEA-4684-B4B2-A3D85C0ECADA}" srcOrd="1" destOrd="0" presId="urn:microsoft.com/office/officeart/2005/8/layout/list1"/>
    <dgm:cxn modelId="{C653AD40-130D-42D2-876E-803B8EF4697E}" type="presParOf" srcId="{9CC7497E-5802-4A31-8F71-8201E5FE7A39}" destId="{68AD82D2-84D2-4B4E-8F7A-8D4E2C687E0B}" srcOrd="1" destOrd="0" presId="urn:microsoft.com/office/officeart/2005/8/layout/list1"/>
    <dgm:cxn modelId="{C5011000-878E-46B0-9BE1-8EFB739B9351}" type="presParOf" srcId="{9CC7497E-5802-4A31-8F71-8201E5FE7A39}" destId="{AEC12650-2A2F-4F4B-9359-A8A6AE74D501}" srcOrd="2" destOrd="0" presId="urn:microsoft.com/office/officeart/2005/8/layout/list1"/>
    <dgm:cxn modelId="{C3018DD2-164B-4027-8295-D24F3F75BA99}" type="presParOf" srcId="{9CC7497E-5802-4A31-8F71-8201E5FE7A39}" destId="{45CC70BB-E141-46DD-B5D0-0862C070FB55}" srcOrd="3" destOrd="0" presId="urn:microsoft.com/office/officeart/2005/8/layout/list1"/>
    <dgm:cxn modelId="{CAE55C6D-CCFE-4F1B-8C1A-6B03A0985173}" type="presParOf" srcId="{9CC7497E-5802-4A31-8F71-8201E5FE7A39}" destId="{A4A2A197-41F3-417B-BEA3-51BE19090437}" srcOrd="4" destOrd="0" presId="urn:microsoft.com/office/officeart/2005/8/layout/list1"/>
    <dgm:cxn modelId="{97E8F455-F19C-47A2-97D9-55FB3514D509}" type="presParOf" srcId="{A4A2A197-41F3-417B-BEA3-51BE19090437}" destId="{22CDD940-DB5C-4B06-955D-1AAA38E218E5}" srcOrd="0" destOrd="0" presId="urn:microsoft.com/office/officeart/2005/8/layout/list1"/>
    <dgm:cxn modelId="{58F9F9BB-AB29-4B12-8F5B-A0938A13E389}" type="presParOf" srcId="{A4A2A197-41F3-417B-BEA3-51BE19090437}" destId="{6CEB8B27-F328-4CE8-97FF-4EE11A9D5A40}" srcOrd="1" destOrd="0" presId="urn:microsoft.com/office/officeart/2005/8/layout/list1"/>
    <dgm:cxn modelId="{EF5AA8C9-5A35-41ED-B758-EB265682C7FB}" type="presParOf" srcId="{9CC7497E-5802-4A31-8F71-8201E5FE7A39}" destId="{0F68158A-707F-4888-8BEE-6972DF376052}" srcOrd="5" destOrd="0" presId="urn:microsoft.com/office/officeart/2005/8/layout/list1"/>
    <dgm:cxn modelId="{D0FFB726-5E2A-4C83-AEC3-9E3E52F6D764}" type="presParOf" srcId="{9CC7497E-5802-4A31-8F71-8201E5FE7A39}" destId="{EF616A94-776F-482A-81AC-F544E76EBB94}" srcOrd="6" destOrd="0" presId="urn:microsoft.com/office/officeart/2005/8/layout/list1"/>
    <dgm:cxn modelId="{AA933F8D-23B1-4532-B1FD-5558DC3AAE43}" type="presParOf" srcId="{9CC7497E-5802-4A31-8F71-8201E5FE7A39}" destId="{0A1E477F-0692-4C0C-9315-859583F6B9D6}" srcOrd="7" destOrd="0" presId="urn:microsoft.com/office/officeart/2005/8/layout/list1"/>
    <dgm:cxn modelId="{4DFB505B-3FCA-4B69-8BDA-B1DDB51DA437}" type="presParOf" srcId="{9CC7497E-5802-4A31-8F71-8201E5FE7A39}" destId="{660DFF66-3BAF-4FB0-B097-3FD6CE9C02CC}" srcOrd="8" destOrd="0" presId="urn:microsoft.com/office/officeart/2005/8/layout/list1"/>
    <dgm:cxn modelId="{26116EE4-29A6-4A88-9A93-2BC35B93C7C3}" type="presParOf" srcId="{660DFF66-3BAF-4FB0-B097-3FD6CE9C02CC}" destId="{4FCBCBAA-699B-4A27-B815-C9C126A404BB}" srcOrd="0" destOrd="0" presId="urn:microsoft.com/office/officeart/2005/8/layout/list1"/>
    <dgm:cxn modelId="{8487FD89-97A7-498F-B019-D127E5B3116B}" type="presParOf" srcId="{660DFF66-3BAF-4FB0-B097-3FD6CE9C02CC}" destId="{FC0B3963-4AE4-4080-AF44-B07895F08E3F}" srcOrd="1" destOrd="0" presId="urn:microsoft.com/office/officeart/2005/8/layout/list1"/>
    <dgm:cxn modelId="{A3059FD7-839B-44C3-8834-0FC635545512}" type="presParOf" srcId="{9CC7497E-5802-4A31-8F71-8201E5FE7A39}" destId="{A86B4A17-3026-4EDC-9B0F-B526A10A0CDD}" srcOrd="9" destOrd="0" presId="urn:microsoft.com/office/officeart/2005/8/layout/list1"/>
    <dgm:cxn modelId="{C2BB4782-38F2-4DC1-8EAD-5325A1EBD4D7}" type="presParOf" srcId="{9CC7497E-5802-4A31-8F71-8201E5FE7A39}" destId="{86BB0AFD-DCF3-46FA-87E6-8DDE0580E3A9}"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42C6B-A402-4F0E-BAF1-AE3700899FFA}">
      <dsp:nvSpPr>
        <dsp:cNvPr id="0" name=""/>
        <dsp:cNvSpPr/>
      </dsp:nvSpPr>
      <dsp:spPr>
        <a:xfrm>
          <a:off x="1119187" y="577909"/>
          <a:ext cx="783902" cy="523565"/>
        </a:xfrm>
        <a:custGeom>
          <a:avLst/>
          <a:gdLst/>
          <a:ahLst/>
          <a:cxnLst/>
          <a:rect l="0" t="0" r="0" b="0"/>
          <a:pathLst>
            <a:path>
              <a:moveTo>
                <a:pt x="0" y="0"/>
              </a:moveTo>
              <a:lnTo>
                <a:pt x="0" y="356794"/>
              </a:lnTo>
              <a:lnTo>
                <a:pt x="783902" y="356794"/>
              </a:lnTo>
              <a:lnTo>
                <a:pt x="783902" y="523565"/>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7F94023-0E81-4CBC-BDE6-A4BDAFA2F61C}">
      <dsp:nvSpPr>
        <dsp:cNvPr id="0" name=""/>
        <dsp:cNvSpPr/>
      </dsp:nvSpPr>
      <dsp:spPr>
        <a:xfrm>
          <a:off x="1073467" y="577909"/>
          <a:ext cx="91440" cy="523565"/>
        </a:xfrm>
        <a:custGeom>
          <a:avLst/>
          <a:gdLst/>
          <a:ahLst/>
          <a:cxnLst/>
          <a:rect l="0" t="0" r="0" b="0"/>
          <a:pathLst>
            <a:path>
              <a:moveTo>
                <a:pt x="45720" y="0"/>
              </a:moveTo>
              <a:lnTo>
                <a:pt x="45720" y="356794"/>
              </a:lnTo>
              <a:lnTo>
                <a:pt x="54523" y="356794"/>
              </a:lnTo>
              <a:lnTo>
                <a:pt x="54523" y="523565"/>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AEA805F-D571-477F-8D19-9DAEC31723E9}">
      <dsp:nvSpPr>
        <dsp:cNvPr id="0" name=""/>
        <dsp:cNvSpPr/>
      </dsp:nvSpPr>
      <dsp:spPr>
        <a:xfrm>
          <a:off x="344087" y="577909"/>
          <a:ext cx="775099" cy="523565"/>
        </a:xfrm>
        <a:custGeom>
          <a:avLst/>
          <a:gdLst/>
          <a:ahLst/>
          <a:cxnLst/>
          <a:rect l="0" t="0" r="0" b="0"/>
          <a:pathLst>
            <a:path>
              <a:moveTo>
                <a:pt x="775099" y="0"/>
              </a:moveTo>
              <a:lnTo>
                <a:pt x="775099" y="356794"/>
              </a:lnTo>
              <a:lnTo>
                <a:pt x="0" y="356794"/>
              </a:lnTo>
              <a:lnTo>
                <a:pt x="0" y="523565"/>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AAA6CA-DAF8-4167-ABA1-9EFD081FC14E}">
      <dsp:nvSpPr>
        <dsp:cNvPr id="0" name=""/>
        <dsp:cNvSpPr/>
      </dsp:nvSpPr>
      <dsp:spPr>
        <a:xfrm>
          <a:off x="227923" y="633"/>
          <a:ext cx="1782528" cy="577275"/>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0B61FE9-4998-4E0D-AD7A-8F510B26F58A}">
      <dsp:nvSpPr>
        <dsp:cNvPr id="0" name=""/>
        <dsp:cNvSpPr/>
      </dsp:nvSpPr>
      <dsp:spPr>
        <a:xfrm>
          <a:off x="427948" y="190657"/>
          <a:ext cx="1782528" cy="5772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zh-CN" sz="1700" b="1" kern="1200" dirty="0">
              <a:latin typeface="+mj-ea"/>
              <a:ea typeface="+mj-ea"/>
            </a:rPr>
            <a:t>数据库结构设计</a:t>
          </a:r>
          <a:endParaRPr lang="zh-CN" altLang="en-US" sz="1700" kern="1200" dirty="0">
            <a:latin typeface="+mj-ea"/>
            <a:ea typeface="+mj-ea"/>
          </a:endParaRPr>
        </a:p>
      </dsp:txBody>
      <dsp:txXfrm>
        <a:off x="444856" y="207565"/>
        <a:ext cx="1748712" cy="543459"/>
      </dsp:txXfrm>
    </dsp:sp>
    <dsp:sp modelId="{0EBA5795-3D3C-4A0D-9180-F1A53B6F78B8}">
      <dsp:nvSpPr>
        <dsp:cNvPr id="0" name=""/>
        <dsp:cNvSpPr/>
      </dsp:nvSpPr>
      <dsp:spPr>
        <a:xfrm>
          <a:off x="150320" y="1101474"/>
          <a:ext cx="387534" cy="2347272"/>
        </a:xfrm>
        <a:prstGeom prst="roundRect">
          <a:avLst>
            <a:gd name="adj" fmla="val 10000"/>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F3ADCB2-701A-4880-B89A-22BC91A02216}">
      <dsp:nvSpPr>
        <dsp:cNvPr id="0" name=""/>
        <dsp:cNvSpPr/>
      </dsp:nvSpPr>
      <dsp:spPr>
        <a:xfrm>
          <a:off x="350345" y="1291498"/>
          <a:ext cx="387534" cy="234727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latin typeface="+mj-ea"/>
              <a:ea typeface="+mj-ea"/>
            </a:rPr>
            <a:t>概念结构设计</a:t>
          </a:r>
          <a:endParaRPr lang="zh-CN" altLang="en-US" sz="1700" kern="1200" dirty="0">
            <a:latin typeface="+mj-ea"/>
            <a:ea typeface="+mj-ea"/>
          </a:endParaRPr>
        </a:p>
      </dsp:txBody>
      <dsp:txXfrm>
        <a:off x="361695" y="1302848"/>
        <a:ext cx="364834" cy="2324572"/>
      </dsp:txXfrm>
    </dsp:sp>
    <dsp:sp modelId="{3CB52251-0C2C-4179-A56B-9D2BD87A3C52}">
      <dsp:nvSpPr>
        <dsp:cNvPr id="0" name=""/>
        <dsp:cNvSpPr/>
      </dsp:nvSpPr>
      <dsp:spPr>
        <a:xfrm>
          <a:off x="937904" y="1101474"/>
          <a:ext cx="380171" cy="2347272"/>
        </a:xfrm>
        <a:prstGeom prst="roundRect">
          <a:avLst>
            <a:gd name="adj" fmla="val 10000"/>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BF56F70-6585-465D-BD72-03323D6D8220}">
      <dsp:nvSpPr>
        <dsp:cNvPr id="0" name=""/>
        <dsp:cNvSpPr/>
      </dsp:nvSpPr>
      <dsp:spPr>
        <a:xfrm>
          <a:off x="1137929" y="1291498"/>
          <a:ext cx="380171" cy="234727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latin typeface="+mj-ea"/>
              <a:ea typeface="+mj-ea"/>
            </a:rPr>
            <a:t>逻辑结构设计</a:t>
          </a:r>
          <a:endParaRPr lang="zh-CN" altLang="en-US" sz="1700" kern="1200" dirty="0">
            <a:latin typeface="+mj-ea"/>
            <a:ea typeface="+mj-ea"/>
          </a:endParaRPr>
        </a:p>
      </dsp:txBody>
      <dsp:txXfrm>
        <a:off x="1149064" y="1302633"/>
        <a:ext cx="357901" cy="2325002"/>
      </dsp:txXfrm>
    </dsp:sp>
    <dsp:sp modelId="{2155B96F-1F04-463F-A143-0F749EF312AB}">
      <dsp:nvSpPr>
        <dsp:cNvPr id="0" name=""/>
        <dsp:cNvSpPr/>
      </dsp:nvSpPr>
      <dsp:spPr>
        <a:xfrm>
          <a:off x="1718126" y="1101474"/>
          <a:ext cx="369928" cy="2347272"/>
        </a:xfrm>
        <a:prstGeom prst="roundRect">
          <a:avLst>
            <a:gd name="adj" fmla="val 10000"/>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8DF5AF-353D-4CE3-A8EB-85791C69B057}">
      <dsp:nvSpPr>
        <dsp:cNvPr id="0" name=""/>
        <dsp:cNvSpPr/>
      </dsp:nvSpPr>
      <dsp:spPr>
        <a:xfrm>
          <a:off x="1918151" y="1291498"/>
          <a:ext cx="369928" cy="234727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latin typeface="+mj-ea"/>
              <a:ea typeface="+mj-ea"/>
            </a:rPr>
            <a:t>物理结构设计</a:t>
          </a:r>
          <a:endParaRPr lang="zh-CN" altLang="en-US" sz="1700" kern="1200" dirty="0">
            <a:latin typeface="+mj-ea"/>
            <a:ea typeface="+mj-ea"/>
          </a:endParaRPr>
        </a:p>
      </dsp:txBody>
      <dsp:txXfrm>
        <a:off x="1928986" y="1302333"/>
        <a:ext cx="348258" cy="2325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12650-2A2F-4F4B-9359-A8A6AE74D501}">
      <dsp:nvSpPr>
        <dsp:cNvPr id="0" name=""/>
        <dsp:cNvSpPr/>
      </dsp:nvSpPr>
      <dsp:spPr>
        <a:xfrm>
          <a:off x="0" y="302624"/>
          <a:ext cx="5791200" cy="10158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9461" tIns="312420" rIns="449461"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a:latin typeface="+mj-ea"/>
              <a:ea typeface="+mj-ea"/>
            </a:rPr>
            <a:t>是系统中各种数据模型的共同基础，它描述了系统最基础的数据结构，独立于特定的数据库系统。 </a:t>
          </a:r>
          <a:endParaRPr lang="zh-CN" altLang="en-US" sz="1500" kern="1200">
            <a:latin typeface="+mj-ea"/>
            <a:ea typeface="+mj-ea"/>
          </a:endParaRPr>
        </a:p>
      </dsp:txBody>
      <dsp:txXfrm>
        <a:off x="0" y="302624"/>
        <a:ext cx="5791200" cy="1015875"/>
      </dsp:txXfrm>
    </dsp:sp>
    <dsp:sp modelId="{B0EC77D2-EBEA-4684-B4B2-A3D85C0ECADA}">
      <dsp:nvSpPr>
        <dsp:cNvPr id="0" name=""/>
        <dsp:cNvSpPr/>
      </dsp:nvSpPr>
      <dsp:spPr>
        <a:xfrm>
          <a:off x="289560" y="81224"/>
          <a:ext cx="4053840" cy="442800"/>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3226" tIns="0" rIns="153226" bIns="0" numCol="1" spcCol="1270" anchor="ctr" anchorCtr="0">
          <a:noAutofit/>
        </a:bodyPr>
        <a:lstStyle/>
        <a:p>
          <a:pPr marL="0" lvl="0" indent="0" algn="l" defTabSz="666750">
            <a:lnSpc>
              <a:spcPct val="90000"/>
            </a:lnSpc>
            <a:spcBef>
              <a:spcPct val="0"/>
            </a:spcBef>
            <a:spcAft>
              <a:spcPct val="35000"/>
            </a:spcAft>
            <a:buNone/>
          </a:pPr>
          <a:r>
            <a:rPr lang="zh-CN" altLang="zh-CN" sz="1500" b="1" kern="1200" dirty="0">
              <a:effectLst>
                <a:outerShdw blurRad="38100" dist="38100" dir="2700000" algn="tl">
                  <a:srgbClr val="000000">
                    <a:alpha val="43137"/>
                  </a:srgbClr>
                </a:outerShdw>
              </a:effectLst>
              <a:latin typeface="+mj-ea"/>
              <a:ea typeface="+mj-ea"/>
            </a:rPr>
            <a:t>数据库的概念结构</a:t>
          </a:r>
          <a:endParaRPr lang="zh-CN" altLang="en-US" sz="1500" b="1" kern="1200" dirty="0">
            <a:effectLst>
              <a:outerShdw blurRad="38100" dist="38100" dir="2700000" algn="tl">
                <a:srgbClr val="000000">
                  <a:alpha val="43137"/>
                </a:srgbClr>
              </a:outerShdw>
            </a:effectLst>
            <a:latin typeface="+mj-ea"/>
            <a:ea typeface="+mj-ea"/>
          </a:endParaRPr>
        </a:p>
      </dsp:txBody>
      <dsp:txXfrm>
        <a:off x="311176" y="102840"/>
        <a:ext cx="4010608" cy="399568"/>
      </dsp:txXfrm>
    </dsp:sp>
    <dsp:sp modelId="{EF616A94-776F-482A-81AC-F544E76EBB94}">
      <dsp:nvSpPr>
        <dsp:cNvPr id="0" name=""/>
        <dsp:cNvSpPr/>
      </dsp:nvSpPr>
      <dsp:spPr>
        <a:xfrm>
          <a:off x="0" y="1620900"/>
          <a:ext cx="5791200" cy="10158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9461" tIns="312420" rIns="449461"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a:latin typeface="+mj-ea"/>
              <a:ea typeface="+mj-ea"/>
            </a:rPr>
            <a:t>提供了比较接近数据库内部构造的逻辑描述，它能够为数据库的物理结构创建提供便利。</a:t>
          </a:r>
          <a:endParaRPr lang="zh-CN" altLang="en-US" sz="1500" kern="1200">
            <a:latin typeface="+mj-ea"/>
            <a:ea typeface="+mj-ea"/>
          </a:endParaRPr>
        </a:p>
      </dsp:txBody>
      <dsp:txXfrm>
        <a:off x="0" y="1620900"/>
        <a:ext cx="5791200" cy="1015875"/>
      </dsp:txXfrm>
    </dsp:sp>
    <dsp:sp modelId="{6CEB8B27-F328-4CE8-97FF-4EE11A9D5A40}">
      <dsp:nvSpPr>
        <dsp:cNvPr id="0" name=""/>
        <dsp:cNvSpPr/>
      </dsp:nvSpPr>
      <dsp:spPr>
        <a:xfrm>
          <a:off x="289560" y="1399500"/>
          <a:ext cx="4053840" cy="442800"/>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3226" tIns="0" rIns="153226" bIns="0" numCol="1" spcCol="1270" anchor="ctr" anchorCtr="0">
          <a:noAutofit/>
        </a:bodyPr>
        <a:lstStyle/>
        <a:p>
          <a:pPr marL="0" lvl="0" indent="0" algn="l" defTabSz="666750">
            <a:lnSpc>
              <a:spcPct val="90000"/>
            </a:lnSpc>
            <a:spcBef>
              <a:spcPct val="0"/>
            </a:spcBef>
            <a:spcAft>
              <a:spcPct val="35000"/>
            </a:spcAft>
            <a:buNone/>
          </a:pPr>
          <a:r>
            <a:rPr lang="zh-CN" altLang="zh-CN" sz="1500" b="1" kern="1200" dirty="0">
              <a:effectLst>
                <a:outerShdw blurRad="38100" dist="38100" dir="2700000" algn="tl">
                  <a:srgbClr val="000000">
                    <a:alpha val="43137"/>
                  </a:srgbClr>
                </a:outerShdw>
              </a:effectLst>
              <a:latin typeface="+mj-ea"/>
              <a:ea typeface="+mj-ea"/>
            </a:rPr>
            <a:t>数据库的逻辑结构</a:t>
          </a:r>
          <a:endParaRPr lang="zh-CN" altLang="en-US" sz="1500" b="1" kern="1200" dirty="0">
            <a:effectLst>
              <a:outerShdw blurRad="38100" dist="38100" dir="2700000" algn="tl">
                <a:srgbClr val="000000">
                  <a:alpha val="43137"/>
                </a:srgbClr>
              </a:outerShdw>
            </a:effectLst>
            <a:latin typeface="+mj-ea"/>
            <a:ea typeface="+mj-ea"/>
          </a:endParaRPr>
        </a:p>
      </dsp:txBody>
      <dsp:txXfrm>
        <a:off x="311176" y="1421116"/>
        <a:ext cx="4010608" cy="399568"/>
      </dsp:txXfrm>
    </dsp:sp>
    <dsp:sp modelId="{86BB0AFD-DCF3-46FA-87E6-8DDE0580E3A9}">
      <dsp:nvSpPr>
        <dsp:cNvPr id="0" name=""/>
        <dsp:cNvSpPr/>
      </dsp:nvSpPr>
      <dsp:spPr>
        <a:xfrm>
          <a:off x="0" y="2939175"/>
          <a:ext cx="5791200" cy="1323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9461" tIns="312420" rIns="449461"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kern="1200" dirty="0">
              <a:latin typeface="+mj-ea"/>
              <a:ea typeface="+mj-ea"/>
            </a:rPr>
            <a:t>指数据库的物理数据模型，它包括数据库服务器物理空间上的表、存储过程、字段、视图、触发器、索引等，与特定的数据库系统密切相关。</a:t>
          </a:r>
          <a:endParaRPr lang="zh-CN" altLang="en-US" sz="1500" kern="1200" dirty="0">
            <a:latin typeface="+mj-ea"/>
            <a:ea typeface="+mj-ea"/>
          </a:endParaRPr>
        </a:p>
      </dsp:txBody>
      <dsp:txXfrm>
        <a:off x="0" y="2939175"/>
        <a:ext cx="5791200" cy="1323000"/>
      </dsp:txXfrm>
    </dsp:sp>
    <dsp:sp modelId="{FC0B3963-4AE4-4080-AF44-B07895F08E3F}">
      <dsp:nvSpPr>
        <dsp:cNvPr id="0" name=""/>
        <dsp:cNvSpPr/>
      </dsp:nvSpPr>
      <dsp:spPr>
        <a:xfrm>
          <a:off x="289560" y="2717775"/>
          <a:ext cx="4053840" cy="442800"/>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3226" tIns="0" rIns="153226" bIns="0" numCol="1" spcCol="1270" anchor="ctr" anchorCtr="0">
          <a:noAutofit/>
        </a:bodyPr>
        <a:lstStyle/>
        <a:p>
          <a:pPr marL="0" lvl="0" indent="0" algn="l" defTabSz="666750">
            <a:lnSpc>
              <a:spcPct val="90000"/>
            </a:lnSpc>
            <a:spcBef>
              <a:spcPct val="0"/>
            </a:spcBef>
            <a:spcAft>
              <a:spcPct val="35000"/>
            </a:spcAft>
            <a:buNone/>
          </a:pPr>
          <a:r>
            <a:rPr lang="zh-CN" altLang="zh-CN" sz="1500" b="1" kern="1200" dirty="0">
              <a:effectLst>
                <a:outerShdw blurRad="38100" dist="38100" dir="2700000" algn="tl">
                  <a:srgbClr val="000000">
                    <a:alpha val="43137"/>
                  </a:srgbClr>
                </a:outerShdw>
              </a:effectLst>
              <a:latin typeface="+mj-ea"/>
              <a:ea typeface="+mj-ea"/>
            </a:rPr>
            <a:t>数据库的物理结构</a:t>
          </a:r>
          <a:endParaRPr lang="zh-CN" altLang="en-US" sz="1500" b="1" kern="1200" dirty="0">
            <a:effectLst>
              <a:outerShdw blurRad="38100" dist="38100" dir="2700000" algn="tl">
                <a:srgbClr val="000000">
                  <a:alpha val="43137"/>
                </a:srgbClr>
              </a:outerShdw>
            </a:effectLst>
            <a:latin typeface="+mj-ea"/>
            <a:ea typeface="+mj-ea"/>
          </a:endParaRPr>
        </a:p>
      </dsp:txBody>
      <dsp:txXfrm>
        <a:off x="311176" y="2739391"/>
        <a:ext cx="401060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2022/5/4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4A969D-BA79-4259-A980-A230D5CB64D7}" type="slidenum">
              <a:rPr lang="zh-CN" altLang="en-US" smtClean="0">
                <a:latin typeface="Times New Roman" pitchFamily="18" charset="0"/>
              </a:rPr>
              <a:pPr/>
              <a:t>18</a:t>
            </a:fld>
            <a:endParaRPr lang="en-US" altLang="zh-CN">
              <a:latin typeface="Times New Roman" pitchFamily="18" charset="0"/>
            </a:endParaRPr>
          </a:p>
        </p:txBody>
      </p:sp>
      <p:sp>
        <p:nvSpPr>
          <p:cNvPr id="69635" name="Rectangle 2"/>
          <p:cNvSpPr>
            <a:spLocks noGrp="1" noRot="1" noChangeAspect="1" noChangeArrowheads="1" noTextEdit="1"/>
          </p:cNvSpPr>
          <p:nvPr>
            <p:ph type="sldImg"/>
          </p:nvPr>
        </p:nvSpPr>
        <p:spPr>
          <a:xfrm>
            <a:off x="3429000" y="2400300"/>
            <a:ext cx="0" cy="0"/>
          </a:xfrm>
          <a:ln/>
        </p:spPr>
      </p:sp>
      <p:sp>
        <p:nvSpPr>
          <p:cNvPr id="69636"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a:latin typeface="Times New Roman" pitchFamily="18" charset="0"/>
            </a:endParaRPr>
          </a:p>
        </p:txBody>
      </p:sp>
    </p:spTree>
    <p:extLst>
      <p:ext uri="{BB962C8B-B14F-4D97-AF65-F5344CB8AC3E}">
        <p14:creationId xmlns:p14="http://schemas.microsoft.com/office/powerpoint/2010/main" val="324052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r>
              <a:rPr lang="zh-CN" altLang="en-US" sz="2400" dirty="0"/>
              <a:t>要从面向对象的观点来理解数据管理：</a:t>
            </a:r>
          </a:p>
          <a:p>
            <a:pPr lvl="1" algn="l" eaLnBrk="1" hangingPunct="1">
              <a:buFont typeface="Wingdings" panose="05000000000000000000" pitchFamily="2" charset="2"/>
              <a:buChar char="ü"/>
            </a:pPr>
            <a:r>
              <a:rPr lang="zh-CN" altLang="en-US" sz="2400" dirty="0"/>
              <a:t>数据管理不等于就是数据库设计；</a:t>
            </a:r>
          </a:p>
          <a:p>
            <a:pPr lvl="1" algn="l" eaLnBrk="1" hangingPunct="1">
              <a:buFont typeface="Wingdings" panose="05000000000000000000" pitchFamily="2" charset="2"/>
              <a:buChar char="ü"/>
            </a:pPr>
            <a:r>
              <a:rPr lang="zh-CN" altLang="en-US" sz="2400" dirty="0"/>
              <a:t>数据概念分析到数据对象设计遵循面向对象方法；</a:t>
            </a:r>
          </a:p>
          <a:p>
            <a:pPr lvl="1" algn="l" eaLnBrk="1" hangingPunct="1">
              <a:buFont typeface="Wingdings" panose="05000000000000000000" pitchFamily="2" charset="2"/>
              <a:buChar char="ü"/>
            </a:pPr>
            <a:r>
              <a:rPr lang="zh-CN" altLang="en-US" sz="2400" dirty="0"/>
              <a:t>数据对象与数据实体是由“数据管理层”隔离的，应用程序访问的是数据对象；</a:t>
            </a:r>
          </a:p>
          <a:p>
            <a:pPr lvl="1" algn="l" eaLnBrk="1" hangingPunct="1">
              <a:buFont typeface="Wingdings" panose="05000000000000000000" pitchFamily="2" charset="2"/>
              <a:buChar char="ü"/>
            </a:pPr>
            <a:r>
              <a:rPr lang="zh-CN" altLang="en-US" sz="2400" dirty="0"/>
              <a:t>数据对象与数据实体存在着</a:t>
            </a:r>
            <a:r>
              <a:rPr lang="en-US" altLang="zh-CN" sz="2400" dirty="0"/>
              <a:t>OR</a:t>
            </a:r>
            <a:r>
              <a:rPr lang="zh-CN" altLang="en-US" sz="2400" dirty="0"/>
              <a:t>映射；</a:t>
            </a:r>
            <a:endParaRPr lang="en-US" altLang="zh-CN" sz="2400" dirty="0"/>
          </a:p>
          <a:p>
            <a:pPr algn="l" eaLnBrk="1" hangingPunct="1">
              <a:buFont typeface="Wingdings" panose="05000000000000000000" pitchFamily="2" charset="2"/>
              <a:buChar char="Ø"/>
            </a:pPr>
            <a:r>
              <a:rPr lang="zh-CN" altLang="en-US" sz="2400" dirty="0">
                <a:latin typeface="黑体" panose="02010609060101010101" pitchFamily="49" charset="-122"/>
              </a:rPr>
              <a:t>  要从关系数据的概念提升到面向对象的新概念：</a:t>
            </a:r>
            <a:endParaRPr lang="en-US" altLang="zh-CN" sz="2400" dirty="0">
              <a:latin typeface="黑体" panose="02010609060101010101" pitchFamily="49" charset="-122"/>
            </a:endParaRPr>
          </a:p>
          <a:p>
            <a:pPr lvl="1" algn="l" eaLnBrk="1" hangingPunct="1"/>
            <a:r>
              <a:rPr lang="zh-CN" altLang="en-US" sz="2400" b="1" dirty="0"/>
              <a:t>数据管理、实体模型、对象持久化</a:t>
            </a:r>
            <a:r>
              <a:rPr lang="zh-CN" altLang="en-US" sz="2400" dirty="0"/>
              <a:t> 、</a:t>
            </a:r>
            <a:r>
              <a:rPr lang="en-US" altLang="zh-CN" sz="2400" b="1" dirty="0"/>
              <a:t>OR</a:t>
            </a:r>
            <a:r>
              <a:rPr lang="zh-CN" altLang="en-US" sz="2400" b="1" dirty="0"/>
              <a:t>映射</a:t>
            </a:r>
            <a:r>
              <a:rPr lang="zh-CN" altLang="en-US" sz="2400" dirty="0"/>
              <a:t> 、</a:t>
            </a:r>
            <a:r>
              <a:rPr lang="zh-CN" altLang="en-US" sz="2400" b="1" dirty="0"/>
              <a:t>数据库驱动接口</a:t>
            </a:r>
            <a:r>
              <a:rPr lang="zh-CN" altLang="en-US" sz="2400" dirty="0"/>
              <a:t> 、</a:t>
            </a:r>
            <a:r>
              <a:rPr lang="zh-CN" altLang="en-US" sz="2400" b="1" dirty="0"/>
              <a:t>数据隔离层（持久化层）、持久化层框架</a:t>
            </a:r>
            <a:r>
              <a:rPr lang="zh-CN" altLang="en-US" sz="2400" dirty="0"/>
              <a:t> </a:t>
            </a:r>
            <a:r>
              <a:rPr lang="zh-CN" altLang="en-US" sz="2400" b="1" dirty="0"/>
              <a:t>等</a:t>
            </a:r>
            <a:r>
              <a:rPr lang="zh-CN" altLang="en-US" sz="2400"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23</a:t>
            </a:fld>
            <a:endParaRPr lang="zh-CN" altLang="en-US"/>
          </a:p>
        </p:txBody>
      </p:sp>
    </p:spTree>
    <p:extLst>
      <p:ext uri="{BB962C8B-B14F-4D97-AF65-F5344CB8AC3E}">
        <p14:creationId xmlns:p14="http://schemas.microsoft.com/office/powerpoint/2010/main" val="71210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25</a:t>
            </a:fld>
            <a:endParaRPr lang="zh-CN" altLang="en-US"/>
          </a:p>
        </p:txBody>
      </p:sp>
    </p:spTree>
    <p:extLst>
      <p:ext uri="{BB962C8B-B14F-4D97-AF65-F5344CB8AC3E}">
        <p14:creationId xmlns:p14="http://schemas.microsoft.com/office/powerpoint/2010/main" val="2407366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26</a:t>
            </a:fld>
            <a:endParaRPr lang="zh-CN" altLang="en-US"/>
          </a:p>
        </p:txBody>
      </p:sp>
    </p:spTree>
    <p:extLst>
      <p:ext uri="{BB962C8B-B14F-4D97-AF65-F5344CB8AC3E}">
        <p14:creationId xmlns:p14="http://schemas.microsoft.com/office/powerpoint/2010/main" val="277033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27</a:t>
            </a:fld>
            <a:endParaRPr lang="zh-CN" altLang="en-US"/>
          </a:p>
        </p:txBody>
      </p:sp>
    </p:spTree>
    <p:extLst>
      <p:ext uri="{BB962C8B-B14F-4D97-AF65-F5344CB8AC3E}">
        <p14:creationId xmlns:p14="http://schemas.microsoft.com/office/powerpoint/2010/main" val="235933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28</a:t>
            </a:fld>
            <a:endParaRPr lang="zh-CN" altLang="en-US" dirty="0"/>
          </a:p>
        </p:txBody>
      </p:sp>
    </p:spTree>
    <p:extLst>
      <p:ext uri="{BB962C8B-B14F-4D97-AF65-F5344CB8AC3E}">
        <p14:creationId xmlns:p14="http://schemas.microsoft.com/office/powerpoint/2010/main" val="416778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35</a:t>
            </a:fld>
            <a:endParaRPr lang="zh-CN" altLang="en-US"/>
          </a:p>
        </p:txBody>
      </p:sp>
    </p:spTree>
    <p:extLst>
      <p:ext uri="{BB962C8B-B14F-4D97-AF65-F5344CB8AC3E}">
        <p14:creationId xmlns:p14="http://schemas.microsoft.com/office/powerpoint/2010/main" val="3093374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36</a:t>
            </a:fld>
            <a:endParaRPr lang="zh-CN" altLang="en-US"/>
          </a:p>
        </p:txBody>
      </p:sp>
    </p:spTree>
    <p:extLst>
      <p:ext uri="{BB962C8B-B14F-4D97-AF65-F5344CB8AC3E}">
        <p14:creationId xmlns:p14="http://schemas.microsoft.com/office/powerpoint/2010/main" val="1065756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39</a:t>
            </a:fld>
            <a:endParaRPr lang="zh-CN" altLang="en-US"/>
          </a:p>
        </p:txBody>
      </p:sp>
    </p:spTree>
    <p:extLst>
      <p:ext uri="{BB962C8B-B14F-4D97-AF65-F5344CB8AC3E}">
        <p14:creationId xmlns:p14="http://schemas.microsoft.com/office/powerpoint/2010/main" val="2306328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45</a:t>
            </a:fld>
            <a:endParaRPr lang="zh-CN" altLang="en-US"/>
          </a:p>
        </p:txBody>
      </p:sp>
    </p:spTree>
    <p:extLst>
      <p:ext uri="{BB962C8B-B14F-4D97-AF65-F5344CB8AC3E}">
        <p14:creationId xmlns:p14="http://schemas.microsoft.com/office/powerpoint/2010/main" val="409599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问题：</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46</a:t>
            </a:fld>
            <a:endParaRPr lang="zh-CN" altLang="en-US"/>
          </a:p>
        </p:txBody>
      </p:sp>
    </p:spTree>
    <p:extLst>
      <p:ext uri="{BB962C8B-B14F-4D97-AF65-F5344CB8AC3E}">
        <p14:creationId xmlns:p14="http://schemas.microsoft.com/office/powerpoint/2010/main" val="331636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700" dirty="0"/>
              <a:t>体系结构是研究系统各部分组成及相互关系的技术学科。每一个建筑物都有体系结构，体系结构就相当于一个系统的整体框架的草图，描述系统组成的骨架。同样，软件系统也具有自己的体系结构。</a:t>
            </a:r>
            <a:endParaRPr lang="en-US" altLang="zh-CN" sz="700" dirty="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48</a:t>
            </a:fld>
            <a:endParaRPr lang="zh-CN" altLang="en-US"/>
          </a:p>
        </p:txBody>
      </p:sp>
    </p:spTree>
    <p:extLst>
      <p:ext uri="{BB962C8B-B14F-4D97-AF65-F5344CB8AC3E}">
        <p14:creationId xmlns:p14="http://schemas.microsoft.com/office/powerpoint/2010/main" val="1439979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eaLnBrk="1" hangingPunct="1">
              <a:buFont typeface="Arial" panose="020B0604020202020204" pitchFamily="34" charset="0"/>
              <a:buChar char="•"/>
            </a:pPr>
            <a:r>
              <a:rPr lang="zh-CN" altLang="en-US" sz="1200" b="0" dirty="0">
                <a:latin typeface="华文中宋" panose="02010600040101010101" pitchFamily="2" charset="-122"/>
              </a:rPr>
              <a:t>如建筑行业：厂房、商场、民居、学校的建筑具有不同的体系结构；同是工厂，化工厂与钢厂具有不同的体系结构；同是钢厂，炼钢车间与轧钢车间具有不同的体系结构；</a:t>
            </a:r>
          </a:p>
          <a:p>
            <a:pPr marL="171450" indent="-171450" algn="l" eaLnBrk="1" hangingPunct="1">
              <a:buFont typeface="Arial" panose="020B0604020202020204" pitchFamily="34" charset="0"/>
              <a:buChar char="•"/>
            </a:pPr>
            <a:r>
              <a:rPr lang="zh-CN" altLang="en-US" sz="1200" b="0" dirty="0">
                <a:latin typeface="华文中宋" panose="02010600040101010101" pitchFamily="2" charset="-122"/>
              </a:rPr>
              <a:t>如制造行业：汽车、飞机、轮船具有不同的体系结构；同是汽车，轿车与卡车具有不同的体系结构；同是轿车，混合动力与燃油动力具有不同的体系结构</a:t>
            </a: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49</a:t>
            </a:fld>
            <a:endParaRPr lang="zh-CN" altLang="en-US"/>
          </a:p>
        </p:txBody>
      </p:sp>
    </p:spTree>
    <p:extLst>
      <p:ext uri="{BB962C8B-B14F-4D97-AF65-F5344CB8AC3E}">
        <p14:creationId xmlns:p14="http://schemas.microsoft.com/office/powerpoint/2010/main" val="2433087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pPr>
            <a:r>
              <a:rPr lang="zh-CN" altLang="en-US" b="1" dirty="0">
                <a:solidFill>
                  <a:srgbClr val="FF0000"/>
                </a:solidFill>
              </a:rPr>
              <a:t>软件的体系结构</a:t>
            </a:r>
            <a:r>
              <a:rPr lang="zh-CN" altLang="en-US" dirty="0"/>
              <a:t>（软件架构，</a:t>
            </a:r>
            <a:r>
              <a:rPr lang="en-US" altLang="zh-CN" dirty="0"/>
              <a:t>software architecture</a:t>
            </a:r>
            <a:r>
              <a:rPr lang="zh-CN" altLang="en-US" dirty="0"/>
              <a:t>），是软件系统的基础组织，主要包含系统中各个构件，构件之间与环境的关系，以及指导其设计和演化的原则。软件体系结构相当于一个建筑的平面图，描绘了房间的整体布局，包括房间的大小、形状、关系、门窗等。</a:t>
            </a:r>
            <a:endParaRPr lang="en-US" altLang="zh-CN" dirty="0"/>
          </a:p>
          <a:p>
            <a:pPr>
              <a:lnSpc>
                <a:spcPct val="110000"/>
              </a:lnSpc>
            </a:pPr>
            <a:r>
              <a:rPr lang="zh-CN" altLang="en-US" dirty="0"/>
              <a:t>正如每种建筑有不同的风格一样，构造软件也有一定的体系结构风格，它包括模块及接口、模块连接的约束等。</a:t>
            </a:r>
            <a:endParaRPr lang="en-US" altLang="zh-CN" dirty="0"/>
          </a:p>
          <a:p>
            <a:pPr>
              <a:lnSpc>
                <a:spcPct val="110000"/>
              </a:lnSpc>
            </a:pPr>
            <a:endParaRPr lang="zh-CN" altLang="en-US" dirty="0"/>
          </a:p>
          <a:p>
            <a:pPr marL="171450" indent="-171450" algn="l" eaLnBrk="1" hangingPunct="1">
              <a:buFont typeface="Arial" panose="020B0604020202020204" pitchFamily="34" charset="0"/>
              <a:buChar char="•"/>
            </a:pPr>
            <a:r>
              <a:rPr lang="zh-CN" altLang="en-US" sz="800" b="0" dirty="0">
                <a:latin typeface="华文中宋" panose="02010600040101010101" pitchFamily="2" charset="-122"/>
              </a:rPr>
              <a:t>如建筑行业：厂房、商场、民居、学校的建筑具有不同的体系结构；同是工厂，化工厂与钢厂具有不同的体系结构；同是钢厂，炼钢车间与轧钢车间具有不同的体系结构；</a:t>
            </a:r>
          </a:p>
          <a:p>
            <a:pPr marL="171450" indent="-171450" algn="l" eaLnBrk="1" hangingPunct="1">
              <a:buFont typeface="Arial" panose="020B0604020202020204" pitchFamily="34" charset="0"/>
              <a:buChar char="•"/>
            </a:pPr>
            <a:r>
              <a:rPr lang="zh-CN" altLang="en-US" sz="800" b="0" dirty="0">
                <a:latin typeface="华文中宋" panose="02010600040101010101" pitchFamily="2" charset="-122"/>
              </a:rPr>
              <a:t>如制造行业：汽车、飞机、轮船具有不同的体系结构；同是汽车，轿车与卡车具有不同的体系结构；同是轿车，混合动力与燃油动力具有不同的体系结构</a:t>
            </a:r>
          </a:p>
          <a:p>
            <a:endParaRPr lang="zh-CN" altLang="en-US" dirty="0"/>
          </a:p>
          <a:p>
            <a:r>
              <a:rPr lang="zh-CN" altLang="zh-CN" sz="700" dirty="0"/>
              <a:t>软件体系结构对于一个软件系统具有至关重要的作用，它的好坏直接决定软件系统是否能合理高效地运行。</a:t>
            </a:r>
            <a:endParaRPr lang="en-US" altLang="zh-CN" sz="700" dirty="0"/>
          </a:p>
          <a:p>
            <a:r>
              <a:rPr lang="zh-CN" altLang="zh-CN" sz="700" dirty="0"/>
              <a:t>可以说，软件体系结构既决定系统的框架和主体结构，又决定系统的基本功能及某些细节特征。软件体系结构是构建计算机软件实践的基础。</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50</a:t>
            </a:fld>
            <a:endParaRPr lang="zh-CN" altLang="en-US"/>
          </a:p>
        </p:txBody>
      </p:sp>
    </p:spTree>
    <p:extLst>
      <p:ext uri="{BB962C8B-B14F-4D97-AF65-F5344CB8AC3E}">
        <p14:creationId xmlns:p14="http://schemas.microsoft.com/office/powerpoint/2010/main" val="549982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49A97-A90C-496F-AD26-75D9C1389A16}" type="slidenum">
              <a:rPr lang="zh-CN" altLang="en-US" smtClean="0"/>
              <a:t>51</a:t>
            </a:fld>
            <a:endParaRPr lang="zh-CN" altLang="en-US"/>
          </a:p>
        </p:txBody>
      </p:sp>
    </p:spTree>
    <p:extLst>
      <p:ext uri="{BB962C8B-B14F-4D97-AF65-F5344CB8AC3E}">
        <p14:creationId xmlns:p14="http://schemas.microsoft.com/office/powerpoint/2010/main" val="2207607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57</a:t>
            </a:fld>
            <a:endParaRPr lang="zh-CN" altLang="en-US"/>
          </a:p>
        </p:txBody>
      </p:sp>
    </p:spTree>
    <p:extLst>
      <p:ext uri="{BB962C8B-B14F-4D97-AF65-F5344CB8AC3E}">
        <p14:creationId xmlns:p14="http://schemas.microsoft.com/office/powerpoint/2010/main" val="240403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58</a:t>
            </a:fld>
            <a:endParaRPr lang="zh-CN" altLang="en-US"/>
          </a:p>
        </p:txBody>
      </p:sp>
    </p:spTree>
    <p:extLst>
      <p:ext uri="{BB962C8B-B14F-4D97-AF65-F5344CB8AC3E}">
        <p14:creationId xmlns:p14="http://schemas.microsoft.com/office/powerpoint/2010/main" val="165741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spcBef>
                <a:spcPct val="50000"/>
              </a:spcBef>
              <a:defRPr/>
            </a:pPr>
            <a:r>
              <a:rPr lang="zh-CN" altLang="en-US" sz="1200" b="0" dirty="0">
                <a:solidFill>
                  <a:srgbClr val="FF0000"/>
                </a:solidFill>
                <a:latin typeface="+mn-ea"/>
                <a:ea typeface="+mn-ea"/>
              </a:rPr>
              <a:t>组件是具有独立功能的软件单元，它们通过相关的类和文件封装成一定粒度的可供装配的代码模块，供系统组装。</a:t>
            </a:r>
            <a:endParaRPr lang="en-US" altLang="zh-CN" sz="1200" b="0" dirty="0">
              <a:solidFill>
                <a:srgbClr val="FF0000"/>
              </a:solidFill>
              <a:latin typeface="+mn-ea"/>
              <a:ea typeface="+mn-ea"/>
            </a:endParaRPr>
          </a:p>
          <a:p>
            <a:pPr marL="628650" lvl="1" indent="-171450" algn="l">
              <a:spcBef>
                <a:spcPct val="50000"/>
              </a:spcBef>
              <a:buFont typeface="Arial" panose="020B0604020202020204" pitchFamily="34" charset="0"/>
              <a:buChar char="•"/>
              <a:defRPr/>
            </a:pPr>
            <a:r>
              <a:rPr lang="zh-CN" altLang="en-US" sz="1200" b="0" dirty="0">
                <a:latin typeface="Arial" charset="0"/>
              </a:rPr>
              <a:t>结构化使软件的结构应用模块来构成；</a:t>
            </a:r>
            <a:endParaRPr lang="en-US" altLang="zh-CN" sz="1200" b="0" dirty="0">
              <a:latin typeface="Arial" charset="0"/>
            </a:endParaRPr>
          </a:p>
          <a:p>
            <a:pPr marL="628650" lvl="1" indent="-171450" algn="l">
              <a:spcBef>
                <a:spcPct val="50000"/>
              </a:spcBef>
              <a:buFont typeface="Arial" panose="020B0604020202020204" pitchFamily="34" charset="0"/>
              <a:buChar char="•"/>
              <a:defRPr/>
            </a:pPr>
            <a:r>
              <a:rPr lang="zh-CN" altLang="en-US" sz="1200" b="0" dirty="0">
                <a:latin typeface="Arial" charset="0"/>
              </a:rPr>
              <a:t>对象化使软件的结构按客观存在组织；</a:t>
            </a:r>
            <a:endParaRPr lang="en-US" altLang="zh-CN" sz="1200" b="0" dirty="0">
              <a:latin typeface="Arial" charset="0"/>
            </a:endParaRPr>
          </a:p>
          <a:p>
            <a:pPr marL="628650" lvl="1" indent="-171450" algn="l">
              <a:spcBef>
                <a:spcPct val="50000"/>
              </a:spcBef>
              <a:buFont typeface="Arial" panose="020B0604020202020204" pitchFamily="34" charset="0"/>
              <a:buChar char="•"/>
              <a:defRPr/>
            </a:pPr>
            <a:r>
              <a:rPr lang="zh-CN" altLang="en-US" sz="1200" b="0" dirty="0">
                <a:latin typeface="Arial" charset="0"/>
              </a:rPr>
              <a:t>组件化使软件的构成进入到组装模式；</a:t>
            </a:r>
          </a:p>
          <a:p>
            <a:pPr marL="171450" indent="-171450" algn="l" eaLnBrk="1" hangingPunct="1">
              <a:spcBef>
                <a:spcPct val="50000"/>
              </a:spcBef>
              <a:buFont typeface="Arial" panose="020B0604020202020204" pitchFamily="34" charset="0"/>
              <a:buChar char="•"/>
            </a:pPr>
            <a:r>
              <a:rPr lang="zh-CN" altLang="en-US" sz="1200" dirty="0">
                <a:latin typeface="华文中宋" panose="02010600040101010101" pitchFamily="2" charset="-122"/>
                <a:ea typeface="华文中宋" panose="02010600040101010101" pitchFamily="2" charset="-122"/>
              </a:rPr>
              <a:t>组件起源于早期的应用程序接口</a:t>
            </a:r>
            <a:r>
              <a:rPr lang="en-US" altLang="zh-CN" sz="1200" dirty="0">
                <a:latin typeface="华文中宋" panose="02010600040101010101" pitchFamily="2" charset="-122"/>
                <a:ea typeface="华文中宋" panose="02010600040101010101" pitchFamily="2" charset="-122"/>
              </a:rPr>
              <a:t>API(</a:t>
            </a:r>
            <a:r>
              <a:rPr lang="en-US" altLang="zh-CN" sz="1200" b="1" dirty="0">
                <a:latin typeface="华文中宋" panose="02010600040101010101" pitchFamily="2" charset="-122"/>
                <a:ea typeface="华文中宋" panose="02010600040101010101" pitchFamily="2" charset="-122"/>
              </a:rPr>
              <a:t>Application Programming Interface</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a:t>
            </a:r>
            <a:r>
              <a:rPr lang="en-US" altLang="zh-CN" sz="1200" dirty="0">
                <a:latin typeface="华文中宋" panose="02010600040101010101" pitchFamily="2" charset="-122"/>
                <a:ea typeface="华文中宋" panose="02010600040101010101" pitchFamily="2" charset="-122"/>
              </a:rPr>
              <a:t>API</a:t>
            </a:r>
            <a:r>
              <a:rPr lang="zh-CN" altLang="en-US" sz="1200" dirty="0">
                <a:latin typeface="华文中宋" panose="02010600040101010101" pitchFamily="2" charset="-122"/>
                <a:ea typeface="华文中宋" panose="02010600040101010101" pitchFamily="2" charset="-122"/>
              </a:rPr>
              <a:t>是与编程语言或操作系统绑定的，通常都是以类库或包的形式提供给应用者。</a:t>
            </a:r>
            <a:endParaRPr lang="en-US" altLang="zh-CN" sz="120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r>
              <a:rPr lang="zh-CN" altLang="en-US" sz="1200" dirty="0">
                <a:latin typeface="华文中宋" panose="02010600040101010101" pitchFamily="2" charset="-122"/>
                <a:ea typeface="华文中宋" panose="02010600040101010101" pitchFamily="2" charset="-122"/>
              </a:rPr>
              <a:t>从</a:t>
            </a:r>
            <a:r>
              <a:rPr lang="en-US" altLang="zh-CN" sz="1200" dirty="0">
                <a:latin typeface="华文中宋" panose="02010600040101010101" pitchFamily="2" charset="-122"/>
                <a:ea typeface="华文中宋" panose="02010600040101010101" pitchFamily="2" charset="-122"/>
              </a:rPr>
              <a:t>API</a:t>
            </a:r>
            <a:r>
              <a:rPr lang="zh-CN" altLang="en-US" sz="1200" dirty="0">
                <a:latin typeface="华文中宋" panose="02010600040101010101" pitchFamily="2" charset="-122"/>
                <a:ea typeface="华文中宋" panose="02010600040101010101" pitchFamily="2" charset="-122"/>
              </a:rPr>
              <a:t>到组件概念的提升，始于微软的组件对象模型</a:t>
            </a:r>
            <a:r>
              <a:rPr lang="en-US" altLang="zh-CN" sz="1200" dirty="0">
                <a:latin typeface="华文中宋" panose="02010600040101010101" pitchFamily="2" charset="-122"/>
                <a:ea typeface="华文中宋" panose="02010600040101010101" pitchFamily="2" charset="-122"/>
              </a:rPr>
              <a:t>COM(Component Object Model)</a:t>
            </a:r>
            <a:r>
              <a:rPr lang="zh-CN" altLang="en-US" sz="1200" dirty="0">
                <a:latin typeface="华文中宋" panose="02010600040101010101" pitchFamily="2" charset="-122"/>
                <a:ea typeface="华文中宋" panose="02010600040101010101" pitchFamily="2" charset="-122"/>
              </a:rPr>
              <a:t>，从</a:t>
            </a:r>
            <a:r>
              <a:rPr lang="en-US" altLang="zh-CN" sz="1200" dirty="0">
                <a:latin typeface="华文中宋" panose="02010600040101010101" pitchFamily="2" charset="-122"/>
                <a:ea typeface="华文中宋" panose="02010600040101010101" pitchFamily="2" charset="-122"/>
              </a:rPr>
              <a:t>COM</a:t>
            </a:r>
            <a:r>
              <a:rPr lang="zh-CN" altLang="en-US" sz="1200" dirty="0">
                <a:latin typeface="华文中宋" panose="02010600040101010101" pitchFamily="2" charset="-122"/>
                <a:ea typeface="华文中宋" panose="02010600040101010101" pitchFamily="2" charset="-122"/>
              </a:rPr>
              <a:t>开始才真正提出了“组件”的概念并广为流传。</a:t>
            </a:r>
            <a:endParaRPr lang="en-US" altLang="zh-CN" sz="120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r>
              <a:rPr lang="zh-CN" altLang="en-US" sz="1200" b="0" dirty="0">
                <a:latin typeface="华文中宋" panose="02010600040101010101" pitchFamily="2" charset="-122"/>
                <a:ea typeface="华文中宋" panose="02010600040101010101" pitchFamily="2" charset="-122"/>
              </a:rPr>
              <a:t>组件是架构技术中解决编程的，是提供给设计与编程人员的。因此 “面向架构”开发也称为“面向组件”开发。</a:t>
            </a:r>
            <a:endParaRPr lang="en-US" altLang="zh-CN" sz="1200" b="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r>
              <a:rPr lang="zh-CN" altLang="en-US" sz="1200" b="0" dirty="0">
                <a:latin typeface="华文中宋" panose="02010600040101010101" pitchFamily="2" charset="-122"/>
                <a:ea typeface="华文中宋" panose="02010600040101010101" pitchFamily="2" charset="-122"/>
              </a:rPr>
              <a:t>组件实际就是提供的编程接口。接口中规定了组件生命周期要执行的方法体，即编程规范。而方法体内具体的逻辑根据实际问题填写代码。基于组件编程的好处是：即保证编程规范，又保证应用的灵活性。如</a:t>
            </a:r>
            <a:r>
              <a:rPr lang="en-US" altLang="zh-CN" sz="1200" b="0" dirty="0">
                <a:latin typeface="华文中宋" panose="02010600040101010101" pitchFamily="2" charset="-122"/>
                <a:ea typeface="华文中宋" panose="02010600040101010101" pitchFamily="2" charset="-122"/>
              </a:rPr>
              <a:t>J2EE</a:t>
            </a:r>
            <a:r>
              <a:rPr lang="zh-CN" altLang="en-US" sz="1200" b="0" dirty="0">
                <a:latin typeface="华文中宋" panose="02010600040101010101" pitchFamily="2" charset="-122"/>
                <a:ea typeface="华文中宋" panose="02010600040101010101" pitchFamily="2" charset="-122"/>
              </a:rPr>
              <a:t>的</a:t>
            </a:r>
            <a:r>
              <a:rPr lang="en-US" altLang="zh-CN" sz="1200" b="0" dirty="0">
                <a:latin typeface="华文中宋" panose="02010600040101010101" pitchFamily="2" charset="-122"/>
                <a:ea typeface="华文中宋" panose="02010600040101010101" pitchFamily="2" charset="-122"/>
              </a:rPr>
              <a:t>Applet</a:t>
            </a:r>
            <a:r>
              <a:rPr lang="zh-CN" altLang="en-US" sz="1200" b="0" dirty="0">
                <a:latin typeface="华文中宋" panose="02010600040101010101" pitchFamily="2" charset="-122"/>
                <a:ea typeface="华文中宋" panose="02010600040101010101" pitchFamily="2" charset="-122"/>
              </a:rPr>
              <a:t>组件中有</a:t>
            </a:r>
            <a:r>
              <a:rPr lang="en-US" altLang="zh-CN" sz="1200" b="0" dirty="0" err="1">
                <a:latin typeface="华文中宋" panose="02010600040101010101" pitchFamily="2" charset="-122"/>
                <a:ea typeface="华文中宋" panose="02010600040101010101" pitchFamily="2" charset="-122"/>
              </a:rPr>
              <a:t>init</a:t>
            </a:r>
            <a:r>
              <a:rPr lang="en-US" altLang="zh-CN" sz="1200" b="0" dirty="0">
                <a:latin typeface="华文中宋" panose="02010600040101010101" pitchFamily="2" charset="-122"/>
                <a:ea typeface="华文中宋" panose="02010600040101010101" pitchFamily="2" charset="-122"/>
              </a:rPr>
              <a:t>()</a:t>
            </a:r>
            <a:r>
              <a:rPr lang="zh-CN" altLang="en-US" sz="1200" b="0" dirty="0">
                <a:latin typeface="华文中宋" panose="02010600040101010101" pitchFamily="2" charset="-122"/>
                <a:ea typeface="华文中宋" panose="02010600040101010101" pitchFamily="2" charset="-122"/>
              </a:rPr>
              <a:t>、</a:t>
            </a:r>
            <a:r>
              <a:rPr lang="en-US" altLang="zh-CN" sz="1200" b="0" dirty="0">
                <a:latin typeface="华文中宋" panose="02010600040101010101" pitchFamily="2" charset="-122"/>
                <a:ea typeface="华文中宋" panose="02010600040101010101" pitchFamily="2" charset="-122"/>
              </a:rPr>
              <a:t>start()</a:t>
            </a:r>
            <a:r>
              <a:rPr lang="zh-CN" altLang="en-US" sz="1200" b="0" dirty="0">
                <a:latin typeface="华文中宋" panose="02010600040101010101" pitchFamily="2" charset="-122"/>
                <a:ea typeface="华文中宋" panose="02010600040101010101" pitchFamily="2" charset="-122"/>
              </a:rPr>
              <a:t>、</a:t>
            </a:r>
            <a:r>
              <a:rPr lang="en-US" altLang="zh-CN" sz="1200" b="0" dirty="0">
                <a:latin typeface="华文中宋" panose="02010600040101010101" pitchFamily="2" charset="-122"/>
                <a:ea typeface="华文中宋" panose="02010600040101010101" pitchFamily="2" charset="-122"/>
              </a:rPr>
              <a:t>stop()</a:t>
            </a:r>
            <a:r>
              <a:rPr lang="zh-CN" altLang="en-US" sz="1200" b="0" dirty="0">
                <a:latin typeface="华文中宋" panose="02010600040101010101" pitchFamily="2" charset="-122"/>
                <a:ea typeface="华文中宋" panose="02010600040101010101" pitchFamily="2" charset="-122"/>
              </a:rPr>
              <a:t>、</a:t>
            </a:r>
            <a:r>
              <a:rPr lang="en-US" altLang="zh-CN" sz="1200" b="0" dirty="0">
                <a:latin typeface="华文中宋" panose="02010600040101010101" pitchFamily="2" charset="-122"/>
                <a:ea typeface="华文中宋" panose="02010600040101010101" pitchFamily="2" charset="-122"/>
              </a:rPr>
              <a:t>destroy()</a:t>
            </a:r>
            <a:r>
              <a:rPr lang="zh-CN" altLang="en-US" sz="1200" b="0" dirty="0">
                <a:latin typeface="华文中宋" panose="02010600040101010101" pitchFamily="2" charset="-122"/>
                <a:ea typeface="华文中宋" panose="02010600040101010101" pitchFamily="2" charset="-122"/>
              </a:rPr>
              <a:t>、</a:t>
            </a:r>
            <a:r>
              <a:rPr lang="en-US" altLang="zh-CN" sz="1200" b="0" dirty="0">
                <a:latin typeface="华文中宋" panose="02010600040101010101" pitchFamily="2" charset="-122"/>
                <a:ea typeface="华文中宋" panose="02010600040101010101" pitchFamily="2" charset="-122"/>
              </a:rPr>
              <a:t>paint()</a:t>
            </a:r>
            <a:r>
              <a:rPr lang="zh-CN" altLang="en-US" sz="1200" b="0" dirty="0">
                <a:latin typeface="华文中宋" panose="02010600040101010101" pitchFamily="2" charset="-122"/>
                <a:ea typeface="华文中宋" panose="02010600040101010101" pitchFamily="2" charset="-122"/>
              </a:rPr>
              <a:t>、</a:t>
            </a:r>
            <a:r>
              <a:rPr lang="en-US" altLang="zh-CN" sz="1200" b="0" dirty="0">
                <a:latin typeface="华文中宋" panose="02010600040101010101" pitchFamily="2" charset="-122"/>
                <a:ea typeface="华文中宋" panose="02010600040101010101" pitchFamily="2" charset="-122"/>
              </a:rPr>
              <a:t>repaint()</a:t>
            </a:r>
            <a:r>
              <a:rPr lang="zh-CN" altLang="en-US" sz="1200" b="0" dirty="0">
                <a:latin typeface="华文中宋" panose="02010600040101010101" pitchFamily="2" charset="-122"/>
                <a:ea typeface="华文中宋" panose="02010600040101010101" pitchFamily="2" charset="-122"/>
              </a:rPr>
              <a:t>等方法。</a:t>
            </a:r>
            <a:endParaRPr lang="en-US" altLang="zh-CN" sz="1200" b="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r>
              <a:rPr lang="zh-CN" altLang="en-US" sz="1200" b="0" dirty="0">
                <a:latin typeface="华文中宋" panose="02010600040101010101" pitchFamily="2" charset="-122"/>
                <a:ea typeface="华文中宋" panose="02010600040101010101" pitchFamily="2" charset="-122"/>
              </a:rPr>
              <a:t>组件的运行由容器管理；</a:t>
            </a:r>
            <a:endParaRPr lang="en-US" altLang="zh-CN" sz="1200" b="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endParaRPr lang="en-US" altLang="zh-CN" sz="1200" b="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r>
              <a:rPr lang="zh-CN" altLang="en-US" sz="1200" b="0" dirty="0">
                <a:latin typeface="华文中宋" panose="02010600040101010101" pitchFamily="2" charset="-122"/>
                <a:ea typeface="华文中宋" panose="02010600040101010101" pitchFamily="2" charset="-122"/>
              </a:rPr>
              <a:t>容器：是管理、协调相关组件运行的，也就是为执行用户程序提供的各种管理和控制服务的运行环境</a:t>
            </a:r>
            <a:r>
              <a:rPr lang="en-US" altLang="zh-CN" sz="1200" b="0" dirty="0">
                <a:latin typeface="华文中宋" panose="02010600040101010101" pitchFamily="2" charset="-122"/>
                <a:ea typeface="华文中宋" panose="02010600040101010101" pitchFamily="2" charset="-122"/>
              </a:rPr>
              <a:t>(Runtime Environment)</a:t>
            </a:r>
            <a:r>
              <a:rPr lang="zh-CN" altLang="en-US" sz="1200" b="0" dirty="0">
                <a:latin typeface="华文中宋" panose="02010600040101010101" pitchFamily="2" charset="-122"/>
                <a:ea typeface="华文中宋" panose="02010600040101010101" pitchFamily="2" charset="-122"/>
              </a:rPr>
              <a:t>。对于</a:t>
            </a:r>
            <a:r>
              <a:rPr lang="en-US" altLang="zh-CN" sz="1200" b="0" dirty="0">
                <a:latin typeface="华文中宋" panose="02010600040101010101" pitchFamily="2" charset="-122"/>
                <a:ea typeface="华文中宋" panose="02010600040101010101" pitchFamily="2" charset="-122"/>
              </a:rPr>
              <a:t>Web</a:t>
            </a:r>
            <a:r>
              <a:rPr lang="zh-CN" altLang="en-US" sz="1200" b="0" dirty="0">
                <a:latin typeface="华文中宋" panose="02010600040101010101" pitchFamily="2" charset="-122"/>
                <a:ea typeface="华文中宋" panose="02010600040101010101" pitchFamily="2" charset="-122"/>
              </a:rPr>
              <a:t>开发通常称为“</a:t>
            </a:r>
            <a:r>
              <a:rPr lang="en-US" altLang="zh-CN" sz="1200" b="0" dirty="0">
                <a:latin typeface="华文中宋" panose="02010600040101010101" pitchFamily="2" charset="-122"/>
                <a:ea typeface="华文中宋" panose="02010600040101010101" pitchFamily="2" charset="-122"/>
              </a:rPr>
              <a:t>Web</a:t>
            </a:r>
            <a:r>
              <a:rPr lang="zh-CN" altLang="en-US" sz="1200" b="0" dirty="0">
                <a:latin typeface="华文中宋" panose="02010600040101010101" pitchFamily="2" charset="-122"/>
                <a:ea typeface="华文中宋" panose="02010600040101010101" pitchFamily="2" charset="-122"/>
              </a:rPr>
              <a:t>服务器”。 </a:t>
            </a:r>
          </a:p>
          <a:p>
            <a:pPr marL="171450" indent="-171450" algn="l" eaLnBrk="1" hangingPunct="1">
              <a:spcBef>
                <a:spcPct val="50000"/>
              </a:spcBef>
              <a:buFont typeface="Arial" panose="020B0604020202020204" pitchFamily="34" charset="0"/>
              <a:buChar char="•"/>
            </a:pPr>
            <a:endParaRPr lang="en-US" altLang="zh-CN" sz="1200" b="0" dirty="0">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r>
              <a:rPr lang="zh-CN" altLang="en-US" dirty="0"/>
              <a:t>中间件</a:t>
            </a:r>
            <a:r>
              <a:rPr lang="en-US" altLang="zh-CN" dirty="0"/>
              <a:t>(Middleware)</a:t>
            </a:r>
            <a:r>
              <a:rPr lang="zh-CN" altLang="en-US" dirty="0"/>
              <a:t>，它是介于应用软件和操作系统之间的软件 。基于架构规范所提供的运行容器就是一种中间件产品。如</a:t>
            </a:r>
            <a:r>
              <a:rPr lang="en-US" altLang="zh-CN" dirty="0"/>
              <a:t>IBM</a:t>
            </a:r>
            <a:r>
              <a:rPr lang="zh-CN" altLang="en-US" dirty="0"/>
              <a:t>的</a:t>
            </a:r>
            <a:r>
              <a:rPr lang="en-US" altLang="zh-CN" dirty="0" err="1"/>
              <a:t>Websphere</a:t>
            </a:r>
            <a:r>
              <a:rPr lang="zh-CN" altLang="en-US" dirty="0"/>
              <a:t>、</a:t>
            </a:r>
            <a:r>
              <a:rPr lang="en-US" altLang="zh-CN" dirty="0"/>
              <a:t>BEA</a:t>
            </a:r>
            <a:r>
              <a:rPr lang="zh-CN" altLang="en-US" dirty="0"/>
              <a:t>的</a:t>
            </a:r>
            <a:r>
              <a:rPr lang="en-US" altLang="zh-CN" dirty="0" err="1"/>
              <a:t>Weblogic</a:t>
            </a:r>
            <a:r>
              <a:rPr lang="zh-CN" altLang="en-US" dirty="0"/>
              <a:t>、还有一些如</a:t>
            </a:r>
            <a:r>
              <a:rPr lang="en-US" altLang="zh-CN" dirty="0"/>
              <a:t>Apache</a:t>
            </a:r>
            <a:r>
              <a:rPr lang="zh-CN" altLang="en-US" dirty="0"/>
              <a:t>的</a:t>
            </a:r>
            <a:r>
              <a:rPr lang="en-US" altLang="zh-CN" dirty="0"/>
              <a:t>Tomcat</a:t>
            </a:r>
            <a:r>
              <a:rPr lang="zh-CN" altLang="en-US" dirty="0"/>
              <a:t>、</a:t>
            </a:r>
            <a:r>
              <a:rPr lang="en-US" altLang="zh-CN" dirty="0"/>
              <a:t>RedHat</a:t>
            </a:r>
            <a:r>
              <a:rPr lang="zh-CN" altLang="en-US" dirty="0"/>
              <a:t>的</a:t>
            </a:r>
            <a:r>
              <a:rPr lang="en-US" altLang="zh-CN" dirty="0" err="1"/>
              <a:t>Jboss</a:t>
            </a:r>
            <a:r>
              <a:rPr lang="zh-CN" altLang="en-US" dirty="0"/>
              <a:t>等开源架构，它们是基于</a:t>
            </a:r>
            <a:r>
              <a:rPr lang="en-US" altLang="zh-CN" dirty="0"/>
              <a:t>J2EE</a:t>
            </a:r>
            <a:r>
              <a:rPr lang="zh-CN" altLang="en-US" dirty="0"/>
              <a:t>规范的中间件。</a:t>
            </a:r>
            <a:r>
              <a:rPr lang="en-US" altLang="zh-CN" dirty="0"/>
              <a:t>Microsoft</a:t>
            </a:r>
            <a:r>
              <a:rPr lang="zh-CN" altLang="en-US" dirty="0"/>
              <a:t>的</a:t>
            </a:r>
            <a:r>
              <a:rPr lang="en-US" altLang="zh-CN" dirty="0"/>
              <a:t>IIS</a:t>
            </a:r>
            <a:r>
              <a:rPr lang="zh-CN" altLang="en-US" dirty="0"/>
              <a:t>是基于</a:t>
            </a:r>
            <a:r>
              <a:rPr lang="en-US" altLang="zh-CN" dirty="0"/>
              <a:t>.NET</a:t>
            </a:r>
            <a:r>
              <a:rPr lang="zh-CN" altLang="en-US" dirty="0"/>
              <a:t>架构的中间件。</a:t>
            </a:r>
          </a:p>
          <a:p>
            <a:endParaRPr lang="en-US" altLang="zh-CN" dirty="0"/>
          </a:p>
          <a:p>
            <a:r>
              <a:rPr lang="zh-CN" altLang="en-US" dirty="0"/>
              <a:t>二者关系：</a:t>
            </a:r>
            <a:endParaRPr lang="en-US" altLang="zh-CN" dirty="0"/>
          </a:p>
          <a:p>
            <a:pPr marL="171450" indent="-171450" algn="l" eaLnBrk="1" hangingPunct="1">
              <a:spcBef>
                <a:spcPct val="50000"/>
              </a:spcBef>
              <a:buFont typeface="Arial" panose="020B0604020202020204" pitchFamily="34" charset="0"/>
              <a:buChar char="•"/>
            </a:pPr>
            <a:r>
              <a:rPr lang="zh-CN" altLang="en-US" sz="1200" b="0" dirty="0">
                <a:latin typeface="华文中宋" panose="02010600040101010101" pitchFamily="2" charset="-122"/>
                <a:ea typeface="华文中宋" panose="02010600040101010101" pitchFamily="2" charset="-122"/>
              </a:rPr>
              <a:t>编制好的应用程序要发布（部署）到容器上。对于</a:t>
            </a:r>
            <a:r>
              <a:rPr lang="en-US" altLang="zh-CN" sz="1200" b="0" dirty="0">
                <a:latin typeface="华文中宋" panose="02010600040101010101" pitchFamily="2" charset="-122"/>
                <a:ea typeface="华文中宋" panose="02010600040101010101" pitchFamily="2" charset="-122"/>
              </a:rPr>
              <a:t>Web</a:t>
            </a:r>
            <a:r>
              <a:rPr lang="zh-CN" altLang="en-US" sz="1200" b="0" dirty="0">
                <a:latin typeface="华文中宋" panose="02010600040101010101" pitchFamily="2" charset="-122"/>
                <a:ea typeface="华文中宋" panose="02010600040101010101" pitchFamily="2" charset="-122"/>
              </a:rPr>
              <a:t>程序，客户要通过浏览器进行访问。</a:t>
            </a:r>
            <a:endParaRPr lang="en-US" altLang="zh-CN" sz="1200" b="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r>
              <a:rPr lang="zh-CN" altLang="en-US" sz="1200" b="0" dirty="0">
                <a:latin typeface="华文中宋" panose="02010600040101010101" pitchFamily="2" charset="-122"/>
                <a:ea typeface="华文中宋" panose="02010600040101010101" pitchFamily="2" charset="-122"/>
              </a:rPr>
              <a:t>容器管理组件的生命期、多用户并发、事件驱动与相应、数据的安全与事务等。</a:t>
            </a:r>
            <a:endParaRPr lang="en-US" altLang="zh-CN" sz="1200" b="0" dirty="0">
              <a:latin typeface="华文中宋" panose="02010600040101010101" pitchFamily="2" charset="-122"/>
              <a:ea typeface="华文中宋" panose="02010600040101010101" pitchFamily="2" charset="-122"/>
            </a:endParaRPr>
          </a:p>
          <a:p>
            <a:pPr marL="171450" indent="-171450" algn="l" eaLnBrk="1" hangingPunct="1">
              <a:spcBef>
                <a:spcPct val="50000"/>
              </a:spcBef>
              <a:buFont typeface="Arial" panose="020B0604020202020204" pitchFamily="34" charset="0"/>
              <a:buChar char="•"/>
            </a:pPr>
            <a:r>
              <a:rPr lang="zh-CN" altLang="en-US" sz="1200" b="0" dirty="0">
                <a:latin typeface="华文中宋" panose="02010600040101010101" pitchFamily="2" charset="-122"/>
                <a:ea typeface="华文中宋" panose="02010600040101010101" pitchFamily="2" charset="-122"/>
              </a:rPr>
              <a:t>应用软件在容器管理下运行，称受控状态。至今微软的</a:t>
            </a:r>
            <a:r>
              <a:rPr lang="en-US" altLang="zh-CN" sz="1200" b="0" dirty="0">
                <a:latin typeface="华文中宋" panose="02010600040101010101" pitchFamily="2" charset="-122"/>
                <a:ea typeface="华文中宋" panose="02010600040101010101" pitchFamily="2" charset="-122"/>
              </a:rPr>
              <a:t>.NET</a:t>
            </a:r>
            <a:r>
              <a:rPr lang="zh-CN" altLang="en-US" sz="1200" b="0" dirty="0">
                <a:latin typeface="华文中宋" panose="02010600040101010101" pitchFamily="2" charset="-122"/>
                <a:ea typeface="华文中宋" panose="02010600040101010101" pitchFamily="2" charset="-122"/>
              </a:rPr>
              <a:t>仍然兼容不受容器控制的编程，即直接面向操作系统编程。</a:t>
            </a: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59</a:t>
            </a:fld>
            <a:endParaRPr lang="zh-CN" altLang="en-US"/>
          </a:p>
        </p:txBody>
      </p:sp>
    </p:spTree>
    <p:extLst>
      <p:ext uri="{BB962C8B-B14F-4D97-AF65-F5344CB8AC3E}">
        <p14:creationId xmlns:p14="http://schemas.microsoft.com/office/powerpoint/2010/main" val="2000789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800" dirty="0"/>
              <a:t>C/S</a:t>
            </a:r>
            <a:r>
              <a:rPr lang="zh-CN" altLang="zh-CN" sz="800" dirty="0"/>
              <a:t>系统的设计必须考虑应用系统的逻辑结构。在逻辑上，我们通常将应用系统划分为</a:t>
            </a:r>
            <a:r>
              <a:rPr lang="en-US" altLang="zh-CN" sz="800" dirty="0"/>
              <a:t>3</a:t>
            </a:r>
            <a:r>
              <a:rPr lang="zh-CN" altLang="zh-CN" sz="800" dirty="0"/>
              <a:t>层，即</a:t>
            </a:r>
            <a:r>
              <a:rPr lang="zh-CN" altLang="zh-CN" sz="800" b="1" dirty="0">
                <a:solidFill>
                  <a:srgbClr val="0000FF"/>
                </a:solidFill>
              </a:rPr>
              <a:t>数据管理层</a:t>
            </a:r>
            <a:r>
              <a:rPr lang="zh-CN" altLang="zh-CN" sz="800" dirty="0"/>
              <a:t>、</a:t>
            </a:r>
            <a:r>
              <a:rPr lang="zh-CN" altLang="zh-CN" sz="800" b="1" dirty="0">
                <a:solidFill>
                  <a:srgbClr val="0000FF"/>
                </a:solidFill>
              </a:rPr>
              <a:t>应用逻辑层</a:t>
            </a:r>
            <a:r>
              <a:rPr lang="zh-CN" altLang="zh-CN" sz="800" dirty="0"/>
              <a:t>和</a:t>
            </a:r>
            <a:r>
              <a:rPr lang="zh-CN" altLang="zh-CN" sz="800" b="1" dirty="0">
                <a:solidFill>
                  <a:srgbClr val="0000FF"/>
                </a:solidFill>
              </a:rPr>
              <a:t>表示层</a:t>
            </a:r>
            <a:r>
              <a:rPr lang="zh-CN" altLang="zh-CN" sz="800" dirty="0"/>
              <a:t>。</a:t>
            </a:r>
            <a:endParaRPr lang="en-US" altLang="zh-CN" sz="800" dirty="0"/>
          </a:p>
          <a:p>
            <a:r>
              <a:rPr lang="zh-CN" altLang="zh-CN" sz="800" b="1" dirty="0">
                <a:solidFill>
                  <a:srgbClr val="0000FF"/>
                </a:solidFill>
              </a:rPr>
              <a:t>数据管理层</a:t>
            </a:r>
            <a:r>
              <a:rPr lang="zh-CN" altLang="zh-CN" sz="800" dirty="0"/>
              <a:t>主要处理数据存储和管理操作，一般由成熟的关系型数据库来承担这部分工作。</a:t>
            </a:r>
            <a:endParaRPr lang="en-US" altLang="zh-CN" sz="800" dirty="0"/>
          </a:p>
          <a:p>
            <a:r>
              <a:rPr lang="zh-CN" altLang="zh-CN" sz="800" b="1" dirty="0">
                <a:solidFill>
                  <a:srgbClr val="0000FF"/>
                </a:solidFill>
              </a:rPr>
              <a:t>应用逻辑层</a:t>
            </a:r>
            <a:r>
              <a:rPr lang="zh-CN" altLang="zh-CN" sz="800" dirty="0"/>
              <a:t>处理与业务相关的逻辑。表示层处理用户界面以及用户的交互。</a:t>
            </a:r>
            <a:endParaRPr lang="en-US" altLang="zh-CN" sz="800" dirty="0"/>
          </a:p>
          <a:p>
            <a:endParaRPr lang="en-US" altLang="zh-CN" sz="800" dirty="0"/>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t>在</a:t>
            </a:r>
            <a:r>
              <a:rPr lang="en-US" altLang="zh-CN" sz="800" dirty="0"/>
              <a:t>C/S</a:t>
            </a:r>
            <a:r>
              <a:rPr lang="zh-CN" altLang="zh-CN" sz="800" dirty="0"/>
              <a:t>体系结构中，客户机可以通过远程调用获取服务器提供的服务，因此，客户机必须知道服务器的地址和它们提供的服务。</a:t>
            </a:r>
            <a:endParaRPr lang="en-US" altLang="zh-CN" sz="800" dirty="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62</a:t>
            </a:fld>
            <a:endParaRPr lang="zh-CN" altLang="en-US"/>
          </a:p>
        </p:txBody>
      </p:sp>
    </p:spTree>
    <p:extLst>
      <p:ext uri="{BB962C8B-B14F-4D97-AF65-F5344CB8AC3E}">
        <p14:creationId xmlns:p14="http://schemas.microsoft.com/office/powerpoint/2010/main" val="3284619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800" dirty="0"/>
              <a:t>浏览器</a:t>
            </a:r>
            <a:r>
              <a:rPr lang="en-US" altLang="zh-CN" sz="800" dirty="0"/>
              <a:t>/</a:t>
            </a:r>
            <a:r>
              <a:rPr lang="zh-CN" altLang="zh-CN" sz="800" dirty="0"/>
              <a:t>服务器（</a:t>
            </a:r>
            <a:r>
              <a:rPr lang="en-US" altLang="zh-CN" sz="800" dirty="0"/>
              <a:t>Browser/Server</a:t>
            </a:r>
            <a:r>
              <a:rPr lang="zh-CN" altLang="zh-CN" sz="800" dirty="0"/>
              <a:t>，简称</a:t>
            </a:r>
            <a:r>
              <a:rPr lang="en-US" altLang="zh-CN" sz="800" dirty="0"/>
              <a:t>B/S</a:t>
            </a:r>
            <a:r>
              <a:rPr lang="zh-CN" altLang="zh-CN" sz="800" dirty="0"/>
              <a:t>）结构是三层应用结构的一种是实现，其具体结构为浏览器</a:t>
            </a:r>
            <a:r>
              <a:rPr lang="en-US" altLang="zh-CN" sz="800" dirty="0"/>
              <a:t>/Web</a:t>
            </a:r>
            <a:r>
              <a:rPr lang="zh-CN" altLang="zh-CN" sz="800" dirty="0"/>
              <a:t>服务器</a:t>
            </a:r>
            <a:r>
              <a:rPr lang="en-US" altLang="zh-CN" sz="800" dirty="0"/>
              <a:t>/</a:t>
            </a:r>
            <a:r>
              <a:rPr lang="zh-CN" altLang="zh-CN" sz="800" dirty="0"/>
              <a:t>数据库服务器。</a:t>
            </a:r>
            <a:endParaRPr lang="en-US" altLang="zh-CN" sz="800" dirty="0"/>
          </a:p>
          <a:p>
            <a:pPr>
              <a:lnSpc>
                <a:spcPct val="150000"/>
              </a:lnSpc>
            </a:pPr>
            <a:endParaRPr lang="en-US" altLang="zh-CN" sz="800" dirty="0"/>
          </a:p>
          <a:p>
            <a:r>
              <a:rPr lang="en-US" altLang="zh-CN" sz="800" dirty="0"/>
              <a:t>B/S</a:t>
            </a:r>
            <a:r>
              <a:rPr lang="zh-CN" altLang="zh-CN" sz="800" dirty="0"/>
              <a:t>结构利用不断成熟的</a:t>
            </a:r>
            <a:r>
              <a:rPr lang="en-US" altLang="zh-CN" sz="800" dirty="0"/>
              <a:t>WWW</a:t>
            </a:r>
            <a:r>
              <a:rPr lang="zh-CN" altLang="zh-CN" sz="800" dirty="0"/>
              <a:t>浏览器技术，结合多种脚本语言，用通用的浏览器就可以实现原来需要复杂的专用软件才能实现的强大功能，尤其是近年来流行的</a:t>
            </a:r>
            <a:r>
              <a:rPr lang="en-US" altLang="zh-CN" sz="800" dirty="0" err="1"/>
              <a:t>Javascript</a:t>
            </a:r>
            <a:r>
              <a:rPr lang="zh-CN" altLang="zh-CN" sz="800" dirty="0"/>
              <a:t>以及基于其上的</a:t>
            </a:r>
            <a:r>
              <a:rPr lang="en-US" altLang="zh-CN" sz="800" dirty="0"/>
              <a:t>Ajax</a:t>
            </a:r>
            <a:r>
              <a:rPr lang="zh-CN" altLang="zh-CN" sz="800" dirty="0"/>
              <a:t>等技术。</a:t>
            </a:r>
            <a:endParaRPr lang="en-US" altLang="zh-CN" sz="800" dirty="0"/>
          </a:p>
          <a:p>
            <a:endParaRPr lang="en-US" altLang="zh-CN" sz="800" dirty="0"/>
          </a:p>
          <a:p>
            <a:r>
              <a:rPr lang="zh-CN" altLang="zh-CN" sz="800" dirty="0"/>
              <a:t>而且，越来越多的浏览器开始支持</a:t>
            </a:r>
            <a:r>
              <a:rPr lang="en-US" altLang="zh-CN" sz="800" dirty="0"/>
              <a:t>HTML5</a:t>
            </a:r>
            <a:r>
              <a:rPr lang="zh-CN" altLang="zh-CN" sz="800" dirty="0"/>
              <a:t>标准（尽管正式的标准还未发布），</a:t>
            </a:r>
            <a:r>
              <a:rPr lang="en-US" altLang="zh-CN" sz="800" dirty="0"/>
              <a:t>B/S</a:t>
            </a:r>
            <a:r>
              <a:rPr lang="zh-CN" altLang="zh-CN" sz="800" dirty="0"/>
              <a:t>结构能实现的功能越来越接近甚至可以跟</a:t>
            </a:r>
            <a:r>
              <a:rPr lang="en-US" altLang="zh-CN" sz="800" dirty="0"/>
              <a:t>C/S</a:t>
            </a:r>
            <a:r>
              <a:rPr lang="zh-CN" altLang="zh-CN" sz="800" dirty="0"/>
              <a:t>结构相媲美。</a:t>
            </a: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66</a:t>
            </a:fld>
            <a:endParaRPr lang="zh-CN" altLang="en-US"/>
          </a:p>
        </p:txBody>
      </p:sp>
    </p:spTree>
    <p:extLst>
      <p:ext uri="{BB962C8B-B14F-4D97-AF65-F5344CB8AC3E}">
        <p14:creationId xmlns:p14="http://schemas.microsoft.com/office/powerpoint/2010/main" val="268764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a:t>
            </a:fld>
            <a:endParaRPr lang="zh-CN" altLang="en-US"/>
          </a:p>
        </p:txBody>
      </p:sp>
    </p:spTree>
    <p:extLst>
      <p:ext uri="{BB962C8B-B14F-4D97-AF65-F5344CB8AC3E}">
        <p14:creationId xmlns:p14="http://schemas.microsoft.com/office/powerpoint/2010/main" val="2453688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spcBef>
                <a:spcPct val="50000"/>
              </a:spcBef>
              <a:buFontTx/>
              <a:buAutoNum type="arabicPeriod"/>
            </a:pPr>
            <a:r>
              <a:rPr lang="zh-CN" altLang="en-US" sz="1200" b="0" dirty="0">
                <a:latin typeface="华文中宋" panose="02010600040101010101" pitchFamily="2" charset="-122"/>
                <a:ea typeface="华文中宋" panose="02010600040101010101" pitchFamily="2" charset="-122"/>
              </a:rPr>
              <a:t>客户层也可称表示层、视图层、人机界面层等，提供给软件的操作者 ；</a:t>
            </a:r>
          </a:p>
          <a:p>
            <a:pPr algn="l" eaLnBrk="1" hangingPunct="1">
              <a:spcBef>
                <a:spcPct val="50000"/>
              </a:spcBef>
              <a:buFontTx/>
              <a:buAutoNum type="arabicPeriod"/>
            </a:pPr>
            <a:r>
              <a:rPr lang="zh-CN" altLang="en-US" sz="1200" b="0" dirty="0">
                <a:latin typeface="华文中宋" panose="02010600040101010101" pitchFamily="2" charset="-122"/>
                <a:ea typeface="华文中宋" panose="02010600040101010101" pitchFamily="2" charset="-122"/>
              </a:rPr>
              <a:t>业务层是对客户层操作的响应，执行动态代码完成运算，在企业级软件中也就是完成与业务相关的数据访问，也称业务逻辑； </a:t>
            </a:r>
          </a:p>
          <a:p>
            <a:pPr algn="l" eaLnBrk="1" hangingPunct="1">
              <a:spcBef>
                <a:spcPct val="50000"/>
              </a:spcBef>
              <a:buFontTx/>
              <a:buAutoNum type="arabicPeriod"/>
            </a:pPr>
            <a:r>
              <a:rPr lang="zh-CN" altLang="en-US" sz="1200" b="0" dirty="0">
                <a:latin typeface="华文中宋" panose="02010600040101010101" pitchFamily="2" charset="-122"/>
                <a:ea typeface="华文中宋" panose="02010600040101010101" pitchFamily="2" charset="-122"/>
              </a:rPr>
              <a:t>数据层简单理解就是存放数据的地方，它是为业务层的数据访问提供数据资源和操作 ；</a:t>
            </a: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67</a:t>
            </a:fld>
            <a:endParaRPr lang="zh-CN" altLang="en-US"/>
          </a:p>
        </p:txBody>
      </p:sp>
    </p:spTree>
    <p:extLst>
      <p:ext uri="{BB962C8B-B14F-4D97-AF65-F5344CB8AC3E}">
        <p14:creationId xmlns:p14="http://schemas.microsoft.com/office/powerpoint/2010/main" val="2800672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层次系统将一个复杂问题分解成增量步骤序列的实现成为可能。因为系统中的每一层最多只影响两层，同时给相邻层提供相同的接口。每层可以用不同的方法实现，同样强大支持软件重用。</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69</a:t>
            </a:fld>
            <a:endParaRPr lang="zh-CN" altLang="en-US"/>
          </a:p>
        </p:txBody>
      </p:sp>
    </p:spTree>
    <p:extLst>
      <p:ext uri="{BB962C8B-B14F-4D97-AF65-F5344CB8AC3E}">
        <p14:creationId xmlns:p14="http://schemas.microsoft.com/office/powerpoint/2010/main" val="3632097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r>
              <a:rPr lang="zh-CN" altLang="zh-CN" sz="1200" dirty="0"/>
              <a:t>模型对象代表应用领域中的业务实体和业务逻辑规则，是整个模型的核心，独立于外在的显示内容和显示形式。模型对象的变化通过事件通知视图和控制器对象。</a:t>
            </a:r>
            <a:endParaRPr lang="en-US" altLang="zh-CN" sz="1200" dirty="0"/>
          </a:p>
          <a:p>
            <a:pPr lvl="0">
              <a:lnSpc>
                <a:spcPct val="130000"/>
              </a:lnSpc>
            </a:pPr>
            <a:r>
              <a:rPr lang="zh-CN" altLang="zh-CN" sz="1200" dirty="0"/>
              <a:t>采用了发布者</a:t>
            </a:r>
            <a:r>
              <a:rPr lang="en-US" altLang="zh-CN" sz="1200" dirty="0"/>
              <a:t>/</a:t>
            </a:r>
            <a:r>
              <a:rPr lang="zh-CN" altLang="zh-CN" sz="1200" dirty="0"/>
              <a:t>订阅者方式，模型是发布者，视图和控制器是订阅者。对于模型来说，并不知道自己对应的视图控制器；但控制器可以通过模型提供的接口改变模型对象，接口内封装了业务数据和行为。</a:t>
            </a:r>
            <a:endParaRPr lang="en-US" altLang="zh-CN" sz="1200" dirty="0"/>
          </a:p>
          <a:p>
            <a:endParaRPr lang="en-US" altLang="zh-CN" sz="800" dirty="0"/>
          </a:p>
          <a:p>
            <a:pPr lvl="0"/>
            <a:r>
              <a:rPr lang="zh-CN" altLang="zh-CN" sz="1200" dirty="0"/>
              <a:t>视图对象代表</a:t>
            </a:r>
            <a:r>
              <a:rPr lang="en-US" altLang="zh-CN" sz="1200" dirty="0"/>
              <a:t>GUI</a:t>
            </a:r>
            <a:r>
              <a:rPr lang="zh-CN" altLang="zh-CN" sz="1200" dirty="0"/>
              <a:t>对象，以用户熟悉和需要的格式表现模型信息，是系统与外界的交互接口。视图订阅模型可以感知模型的数据变化，并更新自己的显示。视图对象也可以包含子视图，用于显示模型的不同部分。在多数的</a:t>
            </a:r>
            <a:r>
              <a:rPr lang="en-US" altLang="zh-CN" sz="1200" dirty="0"/>
              <a:t>MVC</a:t>
            </a:r>
            <a:r>
              <a:rPr lang="zh-CN" altLang="zh-CN" sz="1200" dirty="0"/>
              <a:t>实现技术中，视图和控制器常常是一一对应的。</a:t>
            </a:r>
            <a:endParaRPr lang="en-US" altLang="zh-CN" sz="1200" dirty="0"/>
          </a:p>
          <a:p>
            <a:pPr lvl="0"/>
            <a:endParaRPr lang="en-US" altLang="zh-CN" sz="1200" dirty="0"/>
          </a:p>
          <a:p>
            <a:pPr lvl="0"/>
            <a:r>
              <a:rPr lang="zh-CN" altLang="zh-CN" sz="1200" dirty="0"/>
              <a:t>控制器对象处理用户的输入，并给模型发送业务事件，再将业务事件解析为模型应执行的动作；同时，模型的更新与修改也将通过控制器来通知视图，保持视图与模型的一致。 </a:t>
            </a:r>
          </a:p>
          <a:p>
            <a:pPr lvl="0"/>
            <a:endParaRPr lang="en-US" altLang="zh-CN" sz="1200" dirty="0"/>
          </a:p>
          <a:p>
            <a:pPr marL="171450" indent="-171450" algn="l" eaLnBrk="1" hangingPunct="1">
              <a:buFont typeface="Arial" panose="020B0604020202020204" pitchFamily="34" charset="0"/>
              <a:buChar char="•"/>
            </a:pPr>
            <a:r>
              <a:rPr lang="zh-CN" altLang="en-US" sz="1200" b="0" dirty="0">
                <a:latin typeface="华文中宋" panose="02010600040101010101" pitchFamily="2" charset="-122"/>
              </a:rPr>
              <a:t>软件架构的发明者为应用者提供了分层和事件管理模式，</a:t>
            </a:r>
            <a:r>
              <a:rPr lang="en-US" altLang="zh-CN" sz="1200" b="0" dirty="0">
                <a:latin typeface="华文中宋" panose="02010600040101010101" pitchFamily="2" charset="-122"/>
              </a:rPr>
              <a:t>MVC</a:t>
            </a:r>
            <a:r>
              <a:rPr lang="zh-CN" altLang="en-US" sz="1200" b="0" dirty="0">
                <a:latin typeface="华文中宋" panose="02010600040101010101" pitchFamily="2" charset="-122"/>
              </a:rPr>
              <a:t>模式就是与架构分层相匹配的一种设计模型，深入研究和理解这个模式对于驾驭企业级软件开发具有重要的意义。</a:t>
            </a:r>
          </a:p>
          <a:p>
            <a:pPr marL="171450" indent="-171450" algn="l" eaLnBrk="1" hangingPunct="1">
              <a:buFont typeface="Arial" panose="020B0604020202020204" pitchFamily="34" charset="0"/>
              <a:buChar char="•"/>
            </a:pPr>
            <a:r>
              <a:rPr lang="en-US" altLang="zh-CN" sz="1200" b="0" dirty="0">
                <a:latin typeface="华文中宋" panose="02010600040101010101" pitchFamily="2" charset="-122"/>
              </a:rPr>
              <a:t>MVC</a:t>
            </a:r>
            <a:r>
              <a:rPr lang="zh-CN" altLang="en-US" sz="1200" b="0" dirty="0">
                <a:latin typeface="华文中宋" panose="02010600040101010101" pitchFamily="2" charset="-122"/>
              </a:rPr>
              <a:t>既是一种设计模式也是一种事件驱动管理模型。</a:t>
            </a:r>
            <a:r>
              <a:rPr lang="en-US" altLang="zh-CN" sz="1200" b="0" dirty="0">
                <a:latin typeface="华文中宋" panose="02010600040101010101" pitchFamily="2" charset="-122"/>
              </a:rPr>
              <a:t>MVC</a:t>
            </a:r>
            <a:r>
              <a:rPr lang="zh-CN" altLang="en-US" sz="1200" b="0" dirty="0">
                <a:latin typeface="华文中宋" panose="02010600040101010101" pitchFamily="2" charset="-122"/>
              </a:rPr>
              <a:t>与架构是两个层面的事物，但又是天作之合，理解</a:t>
            </a:r>
            <a:r>
              <a:rPr lang="en-US" altLang="zh-CN" sz="1200" b="0" dirty="0">
                <a:latin typeface="华文中宋" panose="02010600040101010101" pitchFamily="2" charset="-122"/>
              </a:rPr>
              <a:t>MVC</a:t>
            </a:r>
            <a:r>
              <a:rPr lang="zh-CN" altLang="en-US" sz="1200" b="0" dirty="0">
                <a:latin typeface="华文中宋" panose="02010600040101010101" pitchFamily="2" charset="-122"/>
              </a:rPr>
              <a:t>与架构之间的关系来进行企业级软件开发是本书的原创动力和主题。</a:t>
            </a:r>
          </a:p>
          <a:p>
            <a:endParaRPr lang="en-US" altLang="zh-CN" dirty="0"/>
          </a:p>
          <a:p>
            <a:pPr marL="171450" indent="-171450">
              <a:buFont typeface="Arial" panose="020B0604020202020204" pitchFamily="34" charset="0"/>
              <a:buChar char="•"/>
            </a:pPr>
            <a:r>
              <a:rPr lang="zh-CN" altLang="en-US" sz="1200" dirty="0">
                <a:latin typeface="华文中宋" panose="02010600040101010101" pitchFamily="2" charset="-122"/>
              </a:rPr>
              <a:t>在</a:t>
            </a:r>
            <a:r>
              <a:rPr lang="en-US" altLang="zh-CN" sz="1200" dirty="0">
                <a:latin typeface="华文中宋" panose="02010600040101010101" pitchFamily="2" charset="-122"/>
              </a:rPr>
              <a:t>MVC</a:t>
            </a:r>
            <a:r>
              <a:rPr lang="zh-CN" altLang="en-US" sz="1200" dirty="0">
                <a:latin typeface="华文中宋" panose="02010600040101010101" pitchFamily="2" charset="-122"/>
              </a:rPr>
              <a:t>模型中对于控制层</a:t>
            </a:r>
            <a:r>
              <a:rPr lang="en-US" altLang="zh-CN" sz="1200" dirty="0">
                <a:latin typeface="华文中宋" panose="02010600040101010101" pitchFamily="2" charset="-122"/>
              </a:rPr>
              <a:t>C</a:t>
            </a:r>
            <a:r>
              <a:rPr lang="zh-CN" altLang="en-US" sz="1200" dirty="0">
                <a:latin typeface="华文中宋" panose="02010600040101010101" pitchFamily="2" charset="-122"/>
              </a:rPr>
              <a:t>的理解，都是基于上面两个方面，尤其认为“控制器”的得名指的就是“控制业务流程”。这是因为过去应用</a:t>
            </a:r>
            <a:r>
              <a:rPr lang="en-US" altLang="zh-CN" sz="1200" dirty="0">
                <a:latin typeface="华文中宋" panose="02010600040101010101" pitchFamily="2" charset="-122"/>
              </a:rPr>
              <a:t>J2EE</a:t>
            </a:r>
            <a:r>
              <a:rPr lang="zh-CN" altLang="en-US" sz="1200" dirty="0">
                <a:latin typeface="华文中宋" panose="02010600040101010101" pitchFamily="2" charset="-122"/>
              </a:rPr>
              <a:t>实现</a:t>
            </a:r>
            <a:r>
              <a:rPr lang="en-US" altLang="zh-CN" sz="1200" dirty="0">
                <a:latin typeface="华文中宋" panose="02010600040101010101" pitchFamily="2" charset="-122"/>
              </a:rPr>
              <a:t>MVC</a:t>
            </a:r>
            <a:r>
              <a:rPr lang="zh-CN" altLang="en-US" sz="1200" dirty="0">
                <a:latin typeface="华文中宋" panose="02010600040101010101" pitchFamily="2" charset="-122"/>
              </a:rPr>
              <a:t>的</a:t>
            </a:r>
            <a:r>
              <a:rPr lang="en-US" altLang="zh-CN" sz="1200" dirty="0">
                <a:latin typeface="华文中宋" panose="02010600040101010101" pitchFamily="2" charset="-122"/>
              </a:rPr>
              <a:t>Model2</a:t>
            </a:r>
            <a:r>
              <a:rPr lang="zh-CN" altLang="en-US" sz="1200" dirty="0">
                <a:latin typeface="华文中宋" panose="02010600040101010101" pitchFamily="2" charset="-122"/>
              </a:rPr>
              <a:t>中使用</a:t>
            </a:r>
            <a:r>
              <a:rPr lang="en-US" altLang="zh-CN" sz="1200" dirty="0">
                <a:latin typeface="华文中宋" panose="02010600040101010101" pitchFamily="2" charset="-122"/>
              </a:rPr>
              <a:t>Servlet</a:t>
            </a:r>
            <a:r>
              <a:rPr lang="zh-CN" altLang="en-US" sz="1200" dirty="0">
                <a:latin typeface="华文中宋" panose="02010600040101010101" pitchFamily="2" charset="-122"/>
              </a:rPr>
              <a:t>作为</a:t>
            </a:r>
            <a:r>
              <a:rPr lang="en-US" altLang="zh-CN" sz="1200" dirty="0">
                <a:latin typeface="华文中宋" panose="02010600040101010101" pitchFamily="2" charset="-122"/>
              </a:rPr>
              <a:t>C</a:t>
            </a:r>
            <a:r>
              <a:rPr lang="zh-CN" altLang="en-US" sz="1200" dirty="0">
                <a:latin typeface="华文中宋" panose="02010600040101010101" pitchFamily="2" charset="-122"/>
              </a:rPr>
              <a:t>，</a:t>
            </a:r>
            <a:r>
              <a:rPr lang="en-US" altLang="zh-CN" sz="1200" dirty="0">
                <a:latin typeface="华文中宋" panose="02010600040101010101" pitchFamily="2" charset="-122"/>
              </a:rPr>
              <a:t>Servlet</a:t>
            </a:r>
            <a:r>
              <a:rPr lang="zh-CN" altLang="en-US" sz="1200" dirty="0">
                <a:latin typeface="华文中宋" panose="02010600040101010101" pitchFamily="2" charset="-122"/>
              </a:rPr>
              <a:t>确实兼有“事件响应”和“业务流程控制”两种作用。</a:t>
            </a:r>
            <a:endParaRPr lang="en-US" altLang="zh-CN" sz="1200" dirty="0">
              <a:latin typeface="华文中宋" panose="02010600040101010101" pitchFamily="2" charset="-122"/>
            </a:endParaRPr>
          </a:p>
          <a:p>
            <a:pPr marL="171450" indent="-171450">
              <a:buFont typeface="Arial" panose="020B0604020202020204" pitchFamily="34" charset="0"/>
              <a:buChar char="•"/>
            </a:pPr>
            <a:r>
              <a:rPr lang="zh-CN" altLang="en-US" sz="1200" dirty="0">
                <a:latin typeface="华文中宋" panose="02010600040101010101" pitchFamily="2" charset="-122"/>
              </a:rPr>
              <a:t>现在使用的</a:t>
            </a:r>
            <a:r>
              <a:rPr lang="en-US" altLang="zh-CN" sz="1200" dirty="0">
                <a:latin typeface="华文中宋" panose="02010600040101010101" pitchFamily="2" charset="-122"/>
              </a:rPr>
              <a:t>Struts</a:t>
            </a:r>
            <a:r>
              <a:rPr lang="zh-CN" altLang="en-US" sz="1200" dirty="0">
                <a:latin typeface="华文中宋" panose="02010600040101010101" pitchFamily="2" charset="-122"/>
              </a:rPr>
              <a:t>已将业务流程分离到</a:t>
            </a:r>
            <a:r>
              <a:rPr lang="en-US" altLang="zh-CN" sz="1200" dirty="0">
                <a:latin typeface="华文中宋" panose="02010600040101010101" pitchFamily="2" charset="-122"/>
              </a:rPr>
              <a:t>Action</a:t>
            </a:r>
            <a:r>
              <a:rPr lang="zh-CN" altLang="en-US" sz="1200" dirty="0">
                <a:latin typeface="华文中宋" panose="02010600040101010101" pitchFamily="2" charset="-122"/>
              </a:rPr>
              <a:t>组件中，控制器</a:t>
            </a:r>
            <a:r>
              <a:rPr lang="en-US" altLang="zh-CN" sz="1200" dirty="0">
                <a:latin typeface="华文中宋" panose="02010600040101010101" pitchFamily="2" charset="-122"/>
              </a:rPr>
              <a:t>C</a:t>
            </a:r>
            <a:r>
              <a:rPr lang="zh-CN" altLang="en-US" sz="1200" dirty="0">
                <a:latin typeface="华文中宋" panose="02010600040101010101" pitchFamily="2" charset="-122"/>
              </a:rPr>
              <a:t>确实只起“事件分发和页面导航”的作用，因此本书所指的控制器是一个事件请求</a:t>
            </a:r>
            <a:r>
              <a:rPr lang="en-US" altLang="zh-CN" sz="1200" dirty="0">
                <a:latin typeface="华文中宋" panose="02010600040101010101" pitchFamily="2" charset="-122"/>
              </a:rPr>
              <a:t>—</a:t>
            </a:r>
            <a:r>
              <a:rPr lang="zh-CN" altLang="en-US" sz="1200" dirty="0">
                <a:latin typeface="华文中宋" panose="02010600040101010101" pitchFamily="2" charset="-122"/>
              </a:rPr>
              <a:t>响应的“路由器”。</a:t>
            </a:r>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77</a:t>
            </a:fld>
            <a:endParaRPr lang="zh-CN" altLang="en-US"/>
          </a:p>
        </p:txBody>
      </p:sp>
    </p:spTree>
    <p:extLst>
      <p:ext uri="{BB962C8B-B14F-4D97-AF65-F5344CB8AC3E}">
        <p14:creationId xmlns:p14="http://schemas.microsoft.com/office/powerpoint/2010/main" val="1174401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F67B7-744A-412A-8F66-90265B7DA699}" type="slidenum">
              <a:rPr lang="en-US" altLang="zh-CN"/>
              <a:pPr/>
              <a:t>79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altLang="zh-CN" dirty="0"/>
              <a:t>MVC</a:t>
            </a:r>
            <a:r>
              <a:rPr lang="zh-CN" altLang="en-US" dirty="0"/>
              <a:t>应用程序总是由三个部分组成：</a:t>
            </a:r>
          </a:p>
          <a:p>
            <a:r>
              <a:rPr lang="en-US" altLang="zh-CN" dirty="0"/>
              <a:t>Event(</a:t>
            </a:r>
            <a:r>
              <a:rPr lang="zh-CN" altLang="en-US" dirty="0"/>
              <a:t>事件</a:t>
            </a:r>
            <a:r>
              <a:rPr lang="en-US" altLang="zh-CN" dirty="0"/>
              <a:t>)</a:t>
            </a:r>
            <a:r>
              <a:rPr lang="zh-CN" altLang="en-US" dirty="0"/>
              <a:t>导致</a:t>
            </a:r>
            <a:r>
              <a:rPr lang="en-US" altLang="zh-CN" dirty="0"/>
              <a:t>Controller</a:t>
            </a:r>
            <a:r>
              <a:rPr lang="zh-CN" altLang="en-US" dirty="0"/>
              <a:t>改变</a:t>
            </a:r>
            <a:r>
              <a:rPr lang="en-US" altLang="zh-CN" dirty="0"/>
              <a:t>Model</a:t>
            </a:r>
            <a:r>
              <a:rPr lang="zh-CN" altLang="en-US" dirty="0"/>
              <a:t>或</a:t>
            </a:r>
            <a:r>
              <a:rPr lang="en-US" altLang="zh-CN" dirty="0"/>
              <a:t>View,</a:t>
            </a:r>
            <a:r>
              <a:rPr lang="zh-CN" altLang="en-US" dirty="0"/>
              <a:t>或者同时改变两者</a:t>
            </a:r>
            <a:r>
              <a:rPr lang="en-US" altLang="zh-CN" dirty="0"/>
              <a:t>.</a:t>
            </a:r>
          </a:p>
          <a:p>
            <a:r>
              <a:rPr lang="zh-CN" altLang="en-US" dirty="0"/>
              <a:t>只要</a:t>
            </a:r>
            <a:r>
              <a:rPr lang="en-US" altLang="zh-CN" dirty="0"/>
              <a:t>Controller</a:t>
            </a:r>
            <a:r>
              <a:rPr lang="zh-CN" altLang="en-US" dirty="0"/>
              <a:t>改变了</a:t>
            </a:r>
            <a:r>
              <a:rPr lang="en-US" altLang="zh-CN" dirty="0"/>
              <a:t>Models</a:t>
            </a:r>
            <a:r>
              <a:rPr lang="zh-CN" altLang="en-US" dirty="0"/>
              <a:t>的数据或者属性，所有依赖的</a:t>
            </a:r>
            <a:r>
              <a:rPr lang="en-US" altLang="zh-CN" dirty="0"/>
              <a:t>View</a:t>
            </a:r>
            <a:r>
              <a:rPr lang="zh-CN" altLang="en-US" dirty="0"/>
              <a:t>都会自动更新</a:t>
            </a:r>
            <a:r>
              <a:rPr lang="en-US" altLang="zh-CN" dirty="0"/>
              <a:t>.</a:t>
            </a:r>
          </a:p>
          <a:p>
            <a:r>
              <a:rPr lang="zh-CN" altLang="en-US" dirty="0"/>
              <a:t>类似的</a:t>
            </a:r>
            <a:r>
              <a:rPr lang="en-US" altLang="zh-CN" dirty="0"/>
              <a:t>,</a:t>
            </a:r>
            <a:r>
              <a:rPr lang="zh-CN" altLang="en-US" dirty="0"/>
              <a:t>只要</a:t>
            </a:r>
            <a:r>
              <a:rPr lang="en-US" altLang="zh-CN" dirty="0"/>
              <a:t>Controller</a:t>
            </a:r>
            <a:r>
              <a:rPr lang="zh-CN" altLang="en-US" dirty="0"/>
              <a:t>改变了</a:t>
            </a:r>
            <a:r>
              <a:rPr lang="en-US" altLang="zh-CN" dirty="0"/>
              <a:t>View</a:t>
            </a:r>
            <a:r>
              <a:rPr lang="zh-CN" altLang="en-US" dirty="0"/>
              <a:t>，</a:t>
            </a:r>
            <a:r>
              <a:rPr lang="en-US" altLang="zh-CN" dirty="0"/>
              <a:t>View</a:t>
            </a:r>
            <a:r>
              <a:rPr lang="zh-CN" altLang="en-US" dirty="0"/>
              <a:t>会从潜在的</a:t>
            </a:r>
            <a:r>
              <a:rPr lang="en-US" altLang="zh-CN" dirty="0"/>
              <a:t>Model</a:t>
            </a:r>
            <a:r>
              <a:rPr lang="zh-CN" altLang="en-US" dirty="0"/>
              <a:t>中获取数据来刷新自己。</a:t>
            </a:r>
            <a:endParaRPr lang="en-US" altLang="zh-CN" dirty="0"/>
          </a:p>
          <a:p>
            <a:endParaRPr lang="en-US" altLang="zh-CN" dirty="0"/>
          </a:p>
          <a:p>
            <a:pPr>
              <a:lnSpc>
                <a:spcPct val="110000"/>
              </a:lnSpc>
            </a:pPr>
            <a:r>
              <a:rPr lang="en-US" altLang="zh-CN" sz="2400" dirty="0"/>
              <a:t>MVC</a:t>
            </a:r>
            <a:r>
              <a:rPr lang="zh-CN" altLang="zh-CN" sz="2400" dirty="0"/>
              <a:t>的整个处理流程为：</a:t>
            </a:r>
            <a:endParaRPr lang="en-US" altLang="zh-CN" sz="2400" dirty="0"/>
          </a:p>
          <a:p>
            <a:pPr lvl="1">
              <a:lnSpc>
                <a:spcPct val="110000"/>
              </a:lnSpc>
            </a:pPr>
            <a:r>
              <a:rPr lang="zh-CN" altLang="zh-CN" sz="2000" dirty="0"/>
              <a:t>系统拦截到用户请求，根据相应规则（多数采用路由技术），将用户请求交给控制器，控制器决定哪个模型来处理用户的请求；</a:t>
            </a:r>
            <a:endParaRPr lang="en-US" altLang="zh-CN" sz="2000" dirty="0"/>
          </a:p>
          <a:p>
            <a:pPr lvl="1">
              <a:lnSpc>
                <a:spcPct val="110000"/>
              </a:lnSpc>
            </a:pPr>
            <a:r>
              <a:rPr lang="zh-CN" altLang="zh-CN" sz="2000" dirty="0"/>
              <a:t>模型根据业务逻辑处理完毕后将结果返回给控制器；然后控制器将数据提交给视图；</a:t>
            </a:r>
            <a:endParaRPr lang="en-US" altLang="zh-CN" sz="2000" dirty="0"/>
          </a:p>
          <a:p>
            <a:pPr lvl="1">
              <a:lnSpc>
                <a:spcPct val="110000"/>
              </a:lnSpc>
            </a:pPr>
            <a:r>
              <a:rPr lang="zh-CN" altLang="zh-CN" sz="2000" dirty="0"/>
              <a:t>视图把数据组装之后，呈现给用户。</a:t>
            </a:r>
            <a:endParaRPr lang="en-US" altLang="zh-CN" sz="2000" dirty="0"/>
          </a:p>
          <a:p>
            <a:pPr>
              <a:lnSpc>
                <a:spcPct val="110000"/>
              </a:lnSpc>
            </a:pPr>
            <a:r>
              <a:rPr lang="en-US" altLang="zh-CN" sz="2400" dirty="0"/>
              <a:t>      </a:t>
            </a:r>
            <a:r>
              <a:rPr lang="zh-CN" altLang="zh-CN" sz="2400" dirty="0"/>
              <a:t>其中，模型处理所有的业务逻辑和规则，视图只负责显示数据，控制器负责用户的请求，这样将业务和表现层分离，以便业务代码可以被用于任何相似的业务中，视图代码也可以根据需要随意替换。</a:t>
            </a:r>
            <a:endParaRPr lang="en-US" altLang="zh-CN" sz="2400" dirty="0"/>
          </a:p>
          <a:p>
            <a:pPr>
              <a:lnSpc>
                <a:spcPct val="110000"/>
              </a:lnSpc>
            </a:pPr>
            <a:r>
              <a:rPr lang="en-US" altLang="zh-CN" sz="2400" dirty="0"/>
              <a:t>      </a:t>
            </a:r>
            <a:r>
              <a:rPr lang="zh-CN" altLang="zh-CN" sz="2400" dirty="0"/>
              <a:t>相比于传统将业务逻辑和视图混合在一起的实现方式，</a:t>
            </a:r>
            <a:r>
              <a:rPr lang="en-US" altLang="zh-CN" sz="2400" dirty="0"/>
              <a:t>MVC</a:t>
            </a:r>
            <a:r>
              <a:rPr lang="zh-CN" altLang="zh-CN" sz="2400" dirty="0"/>
              <a:t>可以最大化的重用代码，且灵活性极高。</a:t>
            </a:r>
          </a:p>
          <a:p>
            <a:endParaRPr lang="zh-CN" altLang="en-US" dirty="0"/>
          </a:p>
          <a:p>
            <a:endParaRPr lang="zh-CN" altLang="en-US" dirty="0"/>
          </a:p>
          <a:p>
            <a:endParaRPr lang="en-US" altLang="zh-CN" dirty="0"/>
          </a:p>
        </p:txBody>
      </p:sp>
    </p:spTree>
    <p:extLst>
      <p:ext uri="{BB962C8B-B14F-4D97-AF65-F5344CB8AC3E}">
        <p14:creationId xmlns:p14="http://schemas.microsoft.com/office/powerpoint/2010/main" val="2826958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eaLnBrk="1" hangingPunct="1">
              <a:spcBef>
                <a:spcPct val="50000"/>
              </a:spcBef>
              <a:buFont typeface="Arial" panose="020B0604020202020204" pitchFamily="34" charset="0"/>
              <a:buChar char="•"/>
            </a:pPr>
            <a:r>
              <a:rPr lang="en-US" altLang="zh-CN" sz="1200" dirty="0">
                <a:latin typeface="华文中宋" panose="02010600040101010101" pitchFamily="2" charset="-122"/>
              </a:rPr>
              <a:t>DAO</a:t>
            </a:r>
            <a:r>
              <a:rPr lang="zh-CN" altLang="en-US" sz="1200" dirty="0">
                <a:latin typeface="华文中宋" panose="02010600040101010101" pitchFamily="2" charset="-122"/>
              </a:rPr>
              <a:t>封装了数据访问对象</a:t>
            </a:r>
            <a:r>
              <a:rPr lang="en-US" altLang="zh-CN" sz="1200" dirty="0">
                <a:latin typeface="华文中宋" panose="02010600040101010101" pitchFamily="2" charset="-122"/>
              </a:rPr>
              <a:t>DA(Data Access)</a:t>
            </a:r>
            <a:r>
              <a:rPr lang="zh-CN" altLang="en-US" sz="1200" dirty="0">
                <a:latin typeface="华文中宋" panose="02010600040101010101" pitchFamily="2" charset="-122"/>
              </a:rPr>
              <a:t>。</a:t>
            </a:r>
            <a:r>
              <a:rPr lang="en-US" altLang="zh-CN" sz="1200" dirty="0">
                <a:latin typeface="华文中宋" panose="02010600040101010101" pitchFamily="2" charset="-122"/>
              </a:rPr>
              <a:t>DA</a:t>
            </a:r>
            <a:r>
              <a:rPr lang="zh-CN" altLang="en-US" sz="1200" dirty="0">
                <a:latin typeface="华文中宋" panose="02010600040101010101" pitchFamily="2" charset="-122"/>
              </a:rPr>
              <a:t>负责对资源层连接，创建数据库连接</a:t>
            </a:r>
            <a:r>
              <a:rPr lang="en-US" altLang="zh-CN" sz="1200" dirty="0">
                <a:latin typeface="华文中宋" panose="02010600040101010101" pitchFamily="2" charset="-122"/>
              </a:rPr>
              <a:t>Connection </a:t>
            </a:r>
            <a:r>
              <a:rPr lang="zh-CN" altLang="en-US" sz="1200" dirty="0">
                <a:latin typeface="华文中宋" panose="02010600040101010101" pitchFamily="2" charset="-122"/>
              </a:rPr>
              <a:t>对象，然后将数据库的基本操作</a:t>
            </a:r>
            <a:r>
              <a:rPr lang="en-US" altLang="zh-CN" sz="1200" dirty="0">
                <a:latin typeface="华文中宋" panose="02010600040101010101" pitchFamily="2" charset="-122"/>
              </a:rPr>
              <a:t>CRUD ( Create</a:t>
            </a:r>
            <a:r>
              <a:rPr lang="zh-CN" altLang="en-US" sz="1200" dirty="0">
                <a:latin typeface="华文中宋" panose="02010600040101010101" pitchFamily="2" charset="-122"/>
              </a:rPr>
              <a:t>、</a:t>
            </a:r>
            <a:r>
              <a:rPr lang="en-US" altLang="zh-CN" sz="1200" dirty="0">
                <a:latin typeface="华文中宋" panose="02010600040101010101" pitchFamily="2" charset="-122"/>
              </a:rPr>
              <a:t>Read</a:t>
            </a:r>
            <a:r>
              <a:rPr lang="zh-CN" altLang="en-US" sz="1200" dirty="0">
                <a:latin typeface="华文中宋" panose="02010600040101010101" pitchFamily="2" charset="-122"/>
              </a:rPr>
              <a:t>、</a:t>
            </a:r>
            <a:r>
              <a:rPr lang="en-US" altLang="zh-CN" sz="1200" dirty="0">
                <a:latin typeface="华文中宋" panose="02010600040101010101" pitchFamily="2" charset="-122"/>
              </a:rPr>
              <a:t>Update</a:t>
            </a:r>
            <a:r>
              <a:rPr lang="zh-CN" altLang="en-US" sz="1200" dirty="0">
                <a:latin typeface="华文中宋" panose="02010600040101010101" pitchFamily="2" charset="-122"/>
              </a:rPr>
              <a:t>和</a:t>
            </a:r>
            <a:r>
              <a:rPr lang="en-US" altLang="zh-CN" sz="1200" dirty="0">
                <a:latin typeface="华文中宋" panose="02010600040101010101" pitchFamily="2" charset="-122"/>
              </a:rPr>
              <a:t>Delete)</a:t>
            </a:r>
            <a:r>
              <a:rPr lang="zh-CN" altLang="en-US" sz="1200" dirty="0">
                <a:latin typeface="华文中宋" panose="02010600040101010101" pitchFamily="2" charset="-122"/>
              </a:rPr>
              <a:t>全部封装在里面，为业务逻辑层提供</a:t>
            </a:r>
            <a:r>
              <a:rPr lang="en-US" altLang="zh-CN" sz="1200" dirty="0">
                <a:latin typeface="华文中宋" panose="02010600040101010101" pitchFamily="2" charset="-122"/>
              </a:rPr>
              <a:t>save</a:t>
            </a:r>
            <a:r>
              <a:rPr lang="zh-CN" altLang="en-US" sz="1200" dirty="0">
                <a:latin typeface="华文中宋" panose="02010600040101010101" pitchFamily="2" charset="-122"/>
              </a:rPr>
              <a:t>、</a:t>
            </a:r>
            <a:r>
              <a:rPr lang="en-US" altLang="zh-CN" sz="1200" dirty="0">
                <a:latin typeface="华文中宋" panose="02010600040101010101" pitchFamily="2" charset="-122"/>
              </a:rPr>
              <a:t>load</a:t>
            </a:r>
            <a:r>
              <a:rPr lang="zh-CN" altLang="en-US" sz="1200" dirty="0">
                <a:latin typeface="华文中宋" panose="02010600040101010101" pitchFamily="2" charset="-122"/>
              </a:rPr>
              <a:t>、</a:t>
            </a:r>
            <a:r>
              <a:rPr lang="en-US" altLang="zh-CN" sz="1200" dirty="0">
                <a:latin typeface="华文中宋" panose="02010600040101010101" pitchFamily="2" charset="-122"/>
              </a:rPr>
              <a:t>find</a:t>
            </a:r>
            <a:r>
              <a:rPr lang="zh-CN" altLang="en-US" sz="1200" dirty="0">
                <a:latin typeface="华文中宋" panose="02010600040101010101" pitchFamily="2" charset="-122"/>
              </a:rPr>
              <a:t>、</a:t>
            </a:r>
            <a:r>
              <a:rPr lang="en-US" altLang="zh-CN" sz="1200" dirty="0" err="1">
                <a:latin typeface="华文中宋" panose="02010600040101010101" pitchFamily="2" charset="-122"/>
              </a:rPr>
              <a:t>saveandupdate</a:t>
            </a:r>
            <a:r>
              <a:rPr lang="zh-CN" altLang="en-US" sz="1200" dirty="0">
                <a:latin typeface="华文中宋" panose="02010600040101010101" pitchFamily="2" charset="-122"/>
              </a:rPr>
              <a:t>等面向对象的操作方法。 </a:t>
            </a:r>
          </a:p>
          <a:p>
            <a:pPr marL="171450" indent="-171450" algn="l" eaLnBrk="1" hangingPunct="1">
              <a:spcBef>
                <a:spcPct val="50000"/>
              </a:spcBef>
              <a:buFont typeface="Arial" panose="020B0604020202020204" pitchFamily="34" charset="0"/>
              <a:buChar char="•"/>
            </a:pPr>
            <a:r>
              <a:rPr lang="en-US" altLang="zh-CN" sz="1200" dirty="0">
                <a:latin typeface="华文中宋" panose="02010600040101010101" pitchFamily="2" charset="-122"/>
              </a:rPr>
              <a:t>DAO</a:t>
            </a:r>
            <a:r>
              <a:rPr lang="zh-CN" altLang="en-US" sz="1200" dirty="0">
                <a:latin typeface="华文中宋" panose="02010600040101010101" pitchFamily="2" charset="-122"/>
              </a:rPr>
              <a:t>封装业务流程访问对象</a:t>
            </a:r>
            <a:r>
              <a:rPr lang="en-US" altLang="zh-CN" sz="1200" dirty="0">
                <a:latin typeface="华文中宋" panose="02010600040101010101" pitchFamily="2" charset="-122"/>
              </a:rPr>
              <a:t>Domain Object</a:t>
            </a:r>
            <a:r>
              <a:rPr lang="zh-CN" altLang="en-US" sz="1200" dirty="0">
                <a:latin typeface="华文中宋" panose="02010600040101010101" pitchFamily="2" charset="-122"/>
              </a:rPr>
              <a:t>，也称为业务逻辑</a:t>
            </a:r>
            <a:r>
              <a:rPr lang="en-US" altLang="zh-CN" sz="1200" dirty="0">
                <a:latin typeface="华文中宋" panose="02010600040101010101" pitchFamily="2" charset="-122"/>
              </a:rPr>
              <a:t>BM(Business Model)</a:t>
            </a:r>
            <a:r>
              <a:rPr lang="zh-CN" altLang="en-US" sz="1200" dirty="0">
                <a:latin typeface="华文中宋" panose="02010600040101010101" pitchFamily="2" charset="-122"/>
              </a:rPr>
              <a:t>。该层对象依赖于下层的</a:t>
            </a:r>
            <a:r>
              <a:rPr lang="en-US" altLang="zh-CN" sz="1200" dirty="0">
                <a:latin typeface="华文中宋" panose="02010600040101010101" pitchFamily="2" charset="-122"/>
              </a:rPr>
              <a:t>DA</a:t>
            </a:r>
            <a:r>
              <a:rPr lang="zh-CN" altLang="en-US" sz="1200" dirty="0">
                <a:latin typeface="华文中宋" panose="02010600040101010101" pitchFamily="2" charset="-122"/>
              </a:rPr>
              <a:t>，提供给上级业务流程，封装业务流程中使用的所有业务方法，如</a:t>
            </a:r>
            <a:r>
              <a:rPr lang="en-US" altLang="zh-CN" sz="1200" dirty="0" err="1">
                <a:latin typeface="华文中宋" panose="02010600040101010101" pitchFamily="2" charset="-122"/>
              </a:rPr>
              <a:t>Add_Student</a:t>
            </a:r>
            <a:r>
              <a:rPr lang="en-US" altLang="zh-CN" sz="1200" dirty="0">
                <a:latin typeface="华文中宋" panose="02010600040101010101" pitchFamily="2" charset="-122"/>
              </a:rPr>
              <a:t>()</a:t>
            </a:r>
            <a:r>
              <a:rPr lang="zh-CN" altLang="en-US" sz="1200" dirty="0">
                <a:latin typeface="华文中宋" panose="02010600040101010101" pitchFamily="2" charset="-122"/>
              </a:rPr>
              <a:t>、</a:t>
            </a:r>
            <a:r>
              <a:rPr lang="en-US" altLang="zh-CN" sz="1200" dirty="0" err="1">
                <a:latin typeface="华文中宋" panose="02010600040101010101" pitchFamily="2" charset="-122"/>
              </a:rPr>
              <a:t>findById</a:t>
            </a:r>
            <a:r>
              <a:rPr lang="en-US" altLang="zh-CN" sz="1200" dirty="0">
                <a:latin typeface="华文中宋" panose="02010600040101010101" pitchFamily="2" charset="-122"/>
              </a:rPr>
              <a:t>()</a:t>
            </a:r>
            <a:r>
              <a:rPr lang="zh-CN" altLang="en-US" sz="1200" dirty="0">
                <a:latin typeface="华文中宋" panose="02010600040101010101" pitchFamily="2" charset="-122"/>
              </a:rPr>
              <a:t>、</a:t>
            </a:r>
            <a:r>
              <a:rPr lang="en-US" altLang="zh-CN" sz="1200" dirty="0" err="1">
                <a:latin typeface="华文中宋" panose="02010600040101010101" pitchFamily="2" charset="-122"/>
              </a:rPr>
              <a:t>get_Score</a:t>
            </a:r>
            <a:r>
              <a:rPr lang="en-US" altLang="zh-CN" sz="1200" dirty="0">
                <a:latin typeface="华文中宋" panose="02010600040101010101" pitchFamily="2" charset="-122"/>
              </a:rPr>
              <a:t>()</a:t>
            </a:r>
            <a:r>
              <a:rPr lang="zh-CN" altLang="en-US" sz="1200" dirty="0">
                <a:latin typeface="华文中宋" panose="02010600040101010101" pitchFamily="2" charset="-122"/>
              </a:rPr>
              <a:t>等。 </a:t>
            </a:r>
          </a:p>
          <a:p>
            <a:endParaRPr lang="en-US" altLang="zh-CN" dirty="0"/>
          </a:p>
          <a:p>
            <a:pPr algn="l" eaLnBrk="1" hangingPunct="1"/>
            <a:r>
              <a:rPr lang="zh-CN" altLang="en-US" sz="1200" dirty="0">
                <a:latin typeface="华文中宋" panose="02010600040101010101" pitchFamily="2" charset="-122"/>
              </a:rPr>
              <a:t>“业务逻辑层”简称业务层，业务层是软件系统的核心，它是对客户层请求的响应，完成需求分析中描述的功能需求。业务层再由两个子层组成：</a:t>
            </a:r>
          </a:p>
          <a:p>
            <a:pPr algn="l" eaLnBrk="1" hangingPunct="1"/>
            <a:r>
              <a:rPr lang="zh-CN" altLang="en-US" sz="1200" dirty="0">
                <a:latin typeface="华文中宋" panose="02010600040101010101" pitchFamily="2" charset="-122"/>
              </a:rPr>
              <a:t>① 业务流程层</a:t>
            </a:r>
            <a:r>
              <a:rPr lang="en-US" altLang="zh-CN" sz="1200" dirty="0">
                <a:latin typeface="华文中宋" panose="02010600040101010101" pitchFamily="2" charset="-122"/>
              </a:rPr>
              <a:t>BP(Business Process)</a:t>
            </a:r>
            <a:r>
              <a:rPr lang="zh-CN" altLang="en-US" sz="1200" dirty="0">
                <a:latin typeface="华文中宋" panose="02010600040101010101" pitchFamily="2" charset="-122"/>
              </a:rPr>
              <a:t>：它执行的就是需求分析模型中每个用例的事件流。下页图中表达的是储户到储蓄所“取款”的业务流程。这层纯粹是满足用户需求的业务流程控制（因而有的将此层看做控制层），本层没有具体的业务方法，该层要依赖于业务模型层</a:t>
            </a:r>
            <a:r>
              <a:rPr lang="en-US" altLang="zh-CN" sz="1200" dirty="0">
                <a:latin typeface="华文中宋" panose="02010600040101010101" pitchFamily="2" charset="-122"/>
              </a:rPr>
              <a:t>BM</a:t>
            </a:r>
            <a:r>
              <a:rPr lang="zh-CN" altLang="en-US" sz="1200" dirty="0">
                <a:latin typeface="华文中宋" panose="02010600040101010101" pitchFamily="2" charset="-122"/>
              </a:rPr>
              <a:t>提供的服务消息。这一层也是对客户层事件响应后进入事件执行链的起点。</a:t>
            </a:r>
          </a:p>
          <a:p>
            <a:pPr algn="l" eaLnBrk="1" hangingPunct="1"/>
            <a:r>
              <a:rPr lang="zh-CN" altLang="en-US" sz="1200" dirty="0">
                <a:latin typeface="华文中宋" panose="02010600040101010101" pitchFamily="2" charset="-122"/>
              </a:rPr>
              <a:t>② 业务模型层</a:t>
            </a:r>
            <a:r>
              <a:rPr lang="en-US" altLang="zh-CN" sz="1200" dirty="0">
                <a:latin typeface="华文中宋" panose="02010600040101010101" pitchFamily="2" charset="-122"/>
              </a:rPr>
              <a:t>BM(Business Model)</a:t>
            </a:r>
            <a:r>
              <a:rPr lang="zh-CN" altLang="en-US" sz="1200" dirty="0">
                <a:latin typeface="华文中宋" panose="02010600040101010101" pitchFamily="2" charset="-122"/>
              </a:rPr>
              <a:t>，该层是一个交错层，它既属于业务层也是</a:t>
            </a:r>
            <a:r>
              <a:rPr lang="en-US" altLang="zh-CN" sz="1200" dirty="0">
                <a:latin typeface="华文中宋" panose="02010600040101010101" pitchFamily="2" charset="-122"/>
              </a:rPr>
              <a:t>DAO</a:t>
            </a:r>
            <a:r>
              <a:rPr lang="zh-CN" altLang="en-US" sz="1200" dirty="0">
                <a:latin typeface="华文中宋" panose="02010600040101010101" pitchFamily="2" charset="-122"/>
              </a:rPr>
              <a:t>层。该层封装了</a:t>
            </a:r>
            <a:r>
              <a:rPr lang="en-US" altLang="zh-CN" sz="1200" dirty="0">
                <a:latin typeface="华文中宋" panose="02010600040101010101" pitchFamily="2" charset="-122"/>
              </a:rPr>
              <a:t>BP</a:t>
            </a:r>
            <a:r>
              <a:rPr lang="zh-CN" altLang="en-US" sz="1200" dirty="0">
                <a:latin typeface="华文中宋" panose="02010600040101010101" pitchFamily="2" charset="-122"/>
              </a:rPr>
              <a:t>层所用的业务方法。 </a:t>
            </a: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83</a:t>
            </a:fld>
            <a:endParaRPr lang="zh-CN" altLang="en-US"/>
          </a:p>
        </p:txBody>
      </p:sp>
    </p:spTree>
    <p:extLst>
      <p:ext uri="{BB962C8B-B14F-4D97-AF65-F5344CB8AC3E}">
        <p14:creationId xmlns:p14="http://schemas.microsoft.com/office/powerpoint/2010/main" val="4016217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buFont typeface="Arial" panose="020B0604020202020204" pitchFamily="34" charset="0"/>
              <a:buNone/>
            </a:pPr>
            <a:r>
              <a:rPr lang="zh-CN" altLang="en-US" sz="1200" dirty="0">
                <a:latin typeface="华文中宋" panose="02010600040101010101" pitchFamily="2" charset="-122"/>
              </a:rPr>
              <a:t>① 从基本三层看：</a:t>
            </a:r>
          </a:p>
          <a:p>
            <a:pPr marL="171450" indent="-171450" algn="l" eaLnBrk="1" hangingPunct="1">
              <a:buFont typeface="Arial" panose="020B0604020202020204" pitchFamily="34" charset="0"/>
              <a:buChar char="•"/>
            </a:pPr>
            <a:r>
              <a:rPr lang="zh-CN" altLang="en-US" sz="1200" dirty="0">
                <a:latin typeface="华文中宋" panose="02010600040101010101" pitchFamily="2" charset="-122"/>
              </a:rPr>
              <a:t>客户层</a:t>
            </a:r>
            <a:r>
              <a:rPr lang="en-US" altLang="zh-CN" sz="1200" dirty="0">
                <a:latin typeface="华文中宋" panose="02010600040101010101" pitchFamily="2" charset="-122"/>
              </a:rPr>
              <a:t>=</a:t>
            </a:r>
            <a:r>
              <a:rPr lang="zh-CN" altLang="en-US" sz="1200" dirty="0">
                <a:latin typeface="华文中宋" panose="02010600040101010101" pitchFamily="2" charset="-122"/>
              </a:rPr>
              <a:t>表示层</a:t>
            </a:r>
            <a:r>
              <a:rPr lang="en-US" altLang="zh-CN" sz="1200" dirty="0">
                <a:latin typeface="华文中宋" panose="02010600040101010101" pitchFamily="2" charset="-122"/>
              </a:rPr>
              <a:t>V</a:t>
            </a:r>
          </a:p>
          <a:p>
            <a:pPr marL="171450" indent="-171450" algn="l" eaLnBrk="1" hangingPunct="1">
              <a:buFont typeface="Arial" panose="020B0604020202020204" pitchFamily="34" charset="0"/>
              <a:buChar char="•"/>
            </a:pPr>
            <a:r>
              <a:rPr lang="zh-CN" altLang="en-US" sz="1200" dirty="0">
                <a:latin typeface="华文中宋" panose="02010600040101010101" pitchFamily="2" charset="-122"/>
              </a:rPr>
              <a:t>业务层</a:t>
            </a:r>
            <a:r>
              <a:rPr lang="en-US" altLang="zh-CN" sz="1200" dirty="0">
                <a:latin typeface="华文中宋" panose="02010600040101010101" pitchFamily="2" charset="-122"/>
              </a:rPr>
              <a:t>=</a:t>
            </a:r>
            <a:r>
              <a:rPr lang="zh-CN" altLang="en-US" sz="1200" dirty="0">
                <a:latin typeface="华文中宋" panose="02010600040101010101" pitchFamily="2" charset="-122"/>
              </a:rPr>
              <a:t>业务流程</a:t>
            </a:r>
            <a:r>
              <a:rPr lang="en-US" altLang="zh-CN" sz="1200" dirty="0">
                <a:latin typeface="华文中宋" panose="02010600040101010101" pitchFamily="2" charset="-122"/>
              </a:rPr>
              <a:t>BP+</a:t>
            </a:r>
            <a:r>
              <a:rPr lang="zh-CN" altLang="en-US" sz="1200" dirty="0">
                <a:latin typeface="华文中宋" panose="02010600040101010101" pitchFamily="2" charset="-122"/>
              </a:rPr>
              <a:t>业务模型</a:t>
            </a:r>
            <a:r>
              <a:rPr lang="en-US" altLang="zh-CN" sz="1200" dirty="0">
                <a:latin typeface="华文中宋" panose="02010600040101010101" pitchFamily="2" charset="-122"/>
              </a:rPr>
              <a:t>BM</a:t>
            </a:r>
          </a:p>
          <a:p>
            <a:pPr marL="171450" indent="-171450" algn="l" eaLnBrk="1" hangingPunct="1">
              <a:buFont typeface="Arial" panose="020B0604020202020204" pitchFamily="34" charset="0"/>
              <a:buChar char="•"/>
            </a:pPr>
            <a:r>
              <a:rPr lang="zh-CN" altLang="en-US" sz="1200" dirty="0">
                <a:latin typeface="华文中宋" panose="02010600040101010101" pitchFamily="2" charset="-122"/>
              </a:rPr>
              <a:t>数据层</a:t>
            </a:r>
            <a:r>
              <a:rPr lang="en-US" altLang="zh-CN" sz="1200" dirty="0">
                <a:latin typeface="华文中宋" panose="02010600040101010101" pitchFamily="2" charset="-122"/>
              </a:rPr>
              <a:t>=(DA+DO)+R=</a:t>
            </a:r>
            <a:r>
              <a:rPr lang="zh-CN" altLang="en-US" sz="1200" dirty="0">
                <a:latin typeface="华文中宋" panose="02010600040101010101" pitchFamily="2" charset="-122"/>
              </a:rPr>
              <a:t>对象持久层</a:t>
            </a:r>
            <a:r>
              <a:rPr lang="en-US" altLang="zh-CN" sz="1200" dirty="0">
                <a:latin typeface="华文中宋" panose="02010600040101010101" pitchFamily="2" charset="-122"/>
              </a:rPr>
              <a:t>OP+</a:t>
            </a:r>
            <a:r>
              <a:rPr lang="zh-CN" altLang="en-US" sz="1200" dirty="0">
                <a:latin typeface="华文中宋" panose="02010600040101010101" pitchFamily="2" charset="-122"/>
              </a:rPr>
              <a:t>资源层</a:t>
            </a:r>
            <a:r>
              <a:rPr lang="en-US" altLang="zh-CN" sz="1200" dirty="0">
                <a:latin typeface="华文中宋" panose="02010600040101010101" pitchFamily="2" charset="-122"/>
              </a:rPr>
              <a:t>R</a:t>
            </a:r>
          </a:p>
          <a:p>
            <a:pPr marL="0" indent="0" algn="l" eaLnBrk="1" hangingPunct="1">
              <a:buFont typeface="Arial" panose="020B0604020202020204" pitchFamily="34" charset="0"/>
              <a:buNone/>
            </a:pPr>
            <a:r>
              <a:rPr lang="en-US" altLang="zh-CN" sz="1200" dirty="0">
                <a:latin typeface="华文中宋" panose="02010600040101010101" pitchFamily="2" charset="-122"/>
              </a:rPr>
              <a:t>② </a:t>
            </a:r>
            <a:r>
              <a:rPr lang="zh-CN" altLang="en-US" sz="1200" dirty="0">
                <a:latin typeface="华文中宋" panose="02010600040101010101" pitchFamily="2" charset="-122"/>
              </a:rPr>
              <a:t>从面向对象看：</a:t>
            </a:r>
          </a:p>
          <a:p>
            <a:pPr marL="171450" indent="-171450" algn="l" eaLnBrk="1" hangingPunct="1">
              <a:buFont typeface="Arial" panose="020B0604020202020204" pitchFamily="34" charset="0"/>
              <a:buChar char="•"/>
            </a:pPr>
            <a:r>
              <a:rPr lang="en-US" altLang="zh-CN" sz="1200" dirty="0">
                <a:latin typeface="华文中宋" panose="02010600040101010101" pitchFamily="2" charset="-122"/>
              </a:rPr>
              <a:t>Object=</a:t>
            </a:r>
            <a:r>
              <a:rPr lang="zh-CN" altLang="en-US" sz="1200" dirty="0">
                <a:latin typeface="华文中宋" panose="02010600040101010101" pitchFamily="2" charset="-122"/>
              </a:rPr>
              <a:t>客户层</a:t>
            </a:r>
            <a:r>
              <a:rPr lang="en-US" altLang="zh-CN" sz="1200" dirty="0">
                <a:latin typeface="华文中宋" panose="02010600040101010101" pitchFamily="2" charset="-122"/>
              </a:rPr>
              <a:t>+</a:t>
            </a:r>
            <a:r>
              <a:rPr lang="zh-CN" altLang="en-US" sz="1200" dirty="0">
                <a:latin typeface="华文中宋" panose="02010600040101010101" pitchFamily="2" charset="-122"/>
              </a:rPr>
              <a:t>业务层</a:t>
            </a:r>
            <a:r>
              <a:rPr lang="en-US" altLang="zh-CN" sz="1200" dirty="0">
                <a:latin typeface="华文中宋" panose="02010600040101010101" pitchFamily="2" charset="-122"/>
              </a:rPr>
              <a:t>+</a:t>
            </a:r>
            <a:r>
              <a:rPr lang="zh-CN" altLang="en-US" sz="1200" dirty="0">
                <a:latin typeface="华文中宋" panose="02010600040101010101" pitchFamily="2" charset="-122"/>
              </a:rPr>
              <a:t>对象持久层</a:t>
            </a:r>
            <a:r>
              <a:rPr lang="en-US" altLang="zh-CN" sz="1200" dirty="0">
                <a:latin typeface="华文中宋" panose="02010600040101010101" pitchFamily="2" charset="-122"/>
              </a:rPr>
              <a:t>(OP)</a:t>
            </a:r>
            <a:r>
              <a:rPr lang="zh-CN" altLang="en-US" sz="1200" dirty="0">
                <a:latin typeface="华文中宋" panose="02010600040101010101" pitchFamily="2" charset="-122"/>
              </a:rPr>
              <a:t>，表明应用端是完全面向对象的，对象侧</a:t>
            </a:r>
            <a:r>
              <a:rPr lang="en-US" altLang="zh-CN" sz="1200" dirty="0">
                <a:latin typeface="华文中宋" panose="02010600040101010101" pitchFamily="2" charset="-122"/>
              </a:rPr>
              <a:t>O</a:t>
            </a:r>
            <a:r>
              <a:rPr lang="zh-CN" altLang="en-US" sz="1200" dirty="0">
                <a:latin typeface="华文中宋" panose="02010600040101010101" pitchFamily="2" charset="-122"/>
              </a:rPr>
              <a:t>与关系侧</a:t>
            </a:r>
            <a:r>
              <a:rPr lang="en-US" altLang="zh-CN" sz="1200" dirty="0">
                <a:latin typeface="华文中宋" panose="02010600040101010101" pitchFamily="2" charset="-122"/>
              </a:rPr>
              <a:t>R(Relation)</a:t>
            </a:r>
            <a:r>
              <a:rPr lang="zh-CN" altLang="en-US" sz="1200" dirty="0">
                <a:latin typeface="华文中宋" panose="02010600040101010101" pitchFamily="2" charset="-122"/>
              </a:rPr>
              <a:t>实现隔离；</a:t>
            </a:r>
          </a:p>
          <a:p>
            <a:pPr marL="0" indent="0" algn="l" eaLnBrk="1" hangingPunct="1">
              <a:buFont typeface="Arial" panose="020B0604020202020204" pitchFamily="34" charset="0"/>
              <a:buNone/>
            </a:pPr>
            <a:r>
              <a:rPr lang="zh-CN" altLang="en-US" sz="1200" dirty="0">
                <a:latin typeface="华文中宋" panose="02010600040101010101" pitchFamily="2" charset="-122"/>
              </a:rPr>
              <a:t>③ 从</a:t>
            </a:r>
            <a:r>
              <a:rPr lang="en-US" altLang="zh-CN" sz="1200" dirty="0">
                <a:latin typeface="华文中宋" panose="02010600040101010101" pitchFamily="2" charset="-122"/>
              </a:rPr>
              <a:t>DAO</a:t>
            </a:r>
            <a:r>
              <a:rPr lang="zh-CN" altLang="en-US" sz="1200" dirty="0">
                <a:latin typeface="华文中宋" panose="02010600040101010101" pitchFamily="2" charset="-122"/>
              </a:rPr>
              <a:t>看：</a:t>
            </a:r>
          </a:p>
          <a:p>
            <a:pPr marL="171450" indent="-171450" algn="l" eaLnBrk="1" hangingPunct="1">
              <a:buFont typeface="Arial" panose="020B0604020202020204" pitchFamily="34" charset="0"/>
              <a:buChar char="•"/>
            </a:pPr>
            <a:r>
              <a:rPr lang="zh-CN" altLang="en-US" sz="1200" dirty="0">
                <a:latin typeface="华文中宋" panose="02010600040101010101" pitchFamily="2" charset="-122"/>
              </a:rPr>
              <a:t>数据访问层</a:t>
            </a:r>
            <a:r>
              <a:rPr lang="en-US" altLang="zh-CN" sz="1200" dirty="0">
                <a:latin typeface="华文中宋" panose="02010600040101010101" pitchFamily="2" charset="-122"/>
              </a:rPr>
              <a:t>DA</a:t>
            </a:r>
            <a:r>
              <a:rPr lang="zh-CN" altLang="en-US" sz="1200" dirty="0">
                <a:latin typeface="华文中宋" panose="02010600040101010101" pitchFamily="2" charset="-122"/>
              </a:rPr>
              <a:t>作为单独一层封装了数据访问接口，将</a:t>
            </a:r>
            <a:r>
              <a:rPr lang="en-US" altLang="zh-CN" sz="1200" dirty="0">
                <a:latin typeface="华文中宋" panose="02010600040101010101" pitchFamily="2" charset="-122"/>
              </a:rPr>
              <a:t>BM</a:t>
            </a:r>
            <a:r>
              <a:rPr lang="zh-CN" altLang="en-US" sz="1200" dirty="0">
                <a:latin typeface="华文中宋" panose="02010600040101010101" pitchFamily="2" charset="-122"/>
              </a:rPr>
              <a:t>与资源层隔离， 起到在</a:t>
            </a:r>
            <a:r>
              <a:rPr lang="en-US" altLang="zh-CN" sz="1200" dirty="0">
                <a:latin typeface="华文中宋" panose="02010600040101010101" pitchFamily="2" charset="-122"/>
              </a:rPr>
              <a:t>BM</a:t>
            </a:r>
            <a:r>
              <a:rPr lang="zh-CN" altLang="en-US" sz="1200" dirty="0">
                <a:latin typeface="华文中宋" panose="02010600040101010101" pitchFamily="2" charset="-122"/>
              </a:rPr>
              <a:t>层与资源层之间的中介作用。</a:t>
            </a:r>
          </a:p>
          <a:p>
            <a:pPr marL="171450" indent="-171450" algn="l" eaLnBrk="1" hangingPunct="1">
              <a:buFont typeface="Arial" panose="020B0604020202020204" pitchFamily="34" charset="0"/>
              <a:buChar char="•"/>
            </a:pPr>
            <a:r>
              <a:rPr lang="zh-CN" altLang="en-US" sz="1200" dirty="0">
                <a:latin typeface="华文中宋" panose="02010600040101010101" pitchFamily="2" charset="-122"/>
              </a:rPr>
              <a:t>实体对象</a:t>
            </a:r>
            <a:r>
              <a:rPr lang="en-US" altLang="zh-CN" sz="1200" dirty="0">
                <a:latin typeface="华文中宋" panose="02010600040101010101" pitchFamily="2" charset="-122"/>
              </a:rPr>
              <a:t>DO</a:t>
            </a:r>
            <a:r>
              <a:rPr lang="zh-CN" altLang="en-US" sz="1200" dirty="0">
                <a:latin typeface="华文中宋" panose="02010600040101010101" pitchFamily="2" charset="-122"/>
              </a:rPr>
              <a:t>与数据资源</a:t>
            </a:r>
            <a:r>
              <a:rPr lang="en-US" altLang="zh-CN" sz="1200" dirty="0">
                <a:latin typeface="华文中宋" panose="02010600040101010101" pitchFamily="2" charset="-122"/>
              </a:rPr>
              <a:t>R</a:t>
            </a:r>
            <a:r>
              <a:rPr lang="zh-CN" altLang="en-US" sz="1200" dirty="0">
                <a:latin typeface="华文中宋" panose="02010600040101010101" pitchFamily="2" charset="-122"/>
              </a:rPr>
              <a:t>隔离，</a:t>
            </a:r>
            <a:r>
              <a:rPr lang="en-US" altLang="zh-CN" sz="1200" dirty="0">
                <a:latin typeface="华文中宋" panose="02010600040101010101" pitchFamily="2" charset="-122"/>
              </a:rPr>
              <a:t>BM</a:t>
            </a:r>
            <a:r>
              <a:rPr lang="zh-CN" altLang="en-US" sz="1200" dirty="0">
                <a:latin typeface="华文中宋" panose="02010600040101010101" pitchFamily="2" charset="-122"/>
              </a:rPr>
              <a:t>操作的是实体对象</a:t>
            </a:r>
            <a:r>
              <a:rPr lang="en-US" altLang="zh-CN" sz="1200" dirty="0">
                <a:latin typeface="华文中宋" panose="02010600040101010101" pitchFamily="2" charset="-122"/>
              </a:rPr>
              <a:t>DO</a:t>
            </a:r>
            <a:r>
              <a:rPr lang="zh-CN" altLang="en-US" sz="1200" dirty="0">
                <a:latin typeface="华文中宋" panose="02010600040101010101" pitchFamily="2" charset="-122"/>
              </a:rPr>
              <a:t>，</a:t>
            </a:r>
            <a:r>
              <a:rPr lang="en-US" altLang="zh-CN" sz="1200" dirty="0">
                <a:latin typeface="华文中宋" panose="02010600040101010101" pitchFamily="2" charset="-122"/>
              </a:rPr>
              <a:t>DO</a:t>
            </a:r>
            <a:r>
              <a:rPr lang="zh-CN" altLang="en-US" sz="1200" dirty="0">
                <a:latin typeface="华文中宋" panose="02010600040101010101" pitchFamily="2" charset="-122"/>
              </a:rPr>
              <a:t>到</a:t>
            </a:r>
            <a:r>
              <a:rPr lang="en-US" altLang="zh-CN" sz="1200" dirty="0">
                <a:latin typeface="华文中宋" panose="02010600040101010101" pitchFamily="2" charset="-122"/>
              </a:rPr>
              <a:t>R</a:t>
            </a:r>
            <a:r>
              <a:rPr lang="zh-CN" altLang="en-US" sz="1200" dirty="0">
                <a:latin typeface="华文中宋" panose="02010600040101010101" pitchFamily="2" charset="-122"/>
              </a:rPr>
              <a:t>借助于</a:t>
            </a:r>
            <a:r>
              <a:rPr lang="en-US" altLang="zh-CN" sz="1200" dirty="0">
                <a:latin typeface="华文中宋" panose="02010600040101010101" pitchFamily="2" charset="-122"/>
              </a:rPr>
              <a:t>ORM</a:t>
            </a:r>
            <a:r>
              <a:rPr lang="zh-CN" altLang="en-US" sz="1200" dirty="0">
                <a:latin typeface="华文中宋" panose="02010600040101010101" pitchFamily="2" charset="-122"/>
              </a:rPr>
              <a:t>容器实现透明性访问，详见</a:t>
            </a:r>
            <a:r>
              <a:rPr lang="en-US" altLang="zh-CN" sz="1200" dirty="0">
                <a:latin typeface="华文中宋" panose="02010600040101010101" pitchFamily="2" charset="-122"/>
              </a:rPr>
              <a:t>11.7.2</a:t>
            </a:r>
            <a:r>
              <a:rPr lang="zh-CN" altLang="en-US" sz="1200" dirty="0">
                <a:latin typeface="华文中宋" panose="02010600040101010101" pitchFamily="2" charset="-122"/>
              </a:rPr>
              <a:t>小节。 </a:t>
            </a:r>
          </a:p>
          <a:p>
            <a:pPr marL="0" indent="0" algn="l" eaLnBrk="1" hangingPunct="1">
              <a:buFont typeface="Arial" panose="020B0604020202020204" pitchFamily="34" charset="0"/>
              <a:buNone/>
            </a:pPr>
            <a:r>
              <a:rPr lang="zh-CN" altLang="en-US" sz="1200" dirty="0">
                <a:latin typeface="华文中宋" panose="02010600040101010101" pitchFamily="2" charset="-122"/>
              </a:rPr>
              <a:t>④ 从</a:t>
            </a:r>
            <a:r>
              <a:rPr lang="en-US" altLang="zh-CN" sz="1200" dirty="0">
                <a:latin typeface="华文中宋" panose="02010600040101010101" pitchFamily="2" charset="-122"/>
              </a:rPr>
              <a:t>Web</a:t>
            </a:r>
            <a:r>
              <a:rPr lang="zh-CN" altLang="en-US" sz="1200" dirty="0">
                <a:latin typeface="华文中宋" panose="02010600040101010101" pitchFamily="2" charset="-122"/>
              </a:rPr>
              <a:t>结构看：</a:t>
            </a:r>
          </a:p>
          <a:p>
            <a:pPr marL="171450" indent="-171450" algn="l" eaLnBrk="1" hangingPunct="1">
              <a:buFont typeface="Arial" panose="020B0604020202020204" pitchFamily="34" charset="0"/>
              <a:buChar char="•"/>
            </a:pPr>
            <a:r>
              <a:rPr lang="en-US" altLang="zh-CN" sz="1200" dirty="0">
                <a:latin typeface="华文中宋" panose="02010600040101010101" pitchFamily="2" charset="-122"/>
              </a:rPr>
              <a:t>Web</a:t>
            </a:r>
            <a:r>
              <a:rPr lang="zh-CN" altLang="en-US" sz="1200" dirty="0">
                <a:latin typeface="华文中宋" panose="02010600040101010101" pitchFamily="2" charset="-122"/>
              </a:rPr>
              <a:t>层</a:t>
            </a:r>
            <a:r>
              <a:rPr lang="en-US" altLang="zh-CN" sz="1200" dirty="0">
                <a:latin typeface="华文中宋" panose="02010600040101010101" pitchFamily="2" charset="-122"/>
              </a:rPr>
              <a:t>=</a:t>
            </a:r>
            <a:r>
              <a:rPr lang="zh-CN" altLang="en-US" sz="1200" dirty="0">
                <a:latin typeface="华文中宋" panose="02010600040101010101" pitchFamily="2" charset="-122"/>
              </a:rPr>
              <a:t>表示层</a:t>
            </a:r>
            <a:r>
              <a:rPr lang="en-US" altLang="zh-CN" sz="1200" dirty="0">
                <a:latin typeface="华文中宋" panose="02010600040101010101" pitchFamily="2" charset="-122"/>
              </a:rPr>
              <a:t>+</a:t>
            </a:r>
            <a:r>
              <a:rPr lang="zh-CN" altLang="en-US" sz="1200" dirty="0">
                <a:latin typeface="华文中宋" panose="02010600040101010101" pitchFamily="2" charset="-122"/>
              </a:rPr>
              <a:t>事件管理层，“事件管理层”是基于</a:t>
            </a:r>
            <a:r>
              <a:rPr lang="en-US" altLang="zh-CN" sz="1200" dirty="0">
                <a:latin typeface="华文中宋" panose="02010600040101010101" pitchFamily="2" charset="-122"/>
              </a:rPr>
              <a:t>HTTP</a:t>
            </a:r>
            <a:r>
              <a:rPr lang="zh-CN" altLang="en-US" sz="1200" dirty="0">
                <a:latin typeface="华文中宋" panose="02010600040101010101" pitchFamily="2" charset="-122"/>
              </a:rPr>
              <a:t>处理客户层与业务层之间的联系，它需借助一个</a:t>
            </a:r>
            <a:r>
              <a:rPr lang="en-US" altLang="zh-CN" sz="1200" dirty="0">
                <a:latin typeface="华文中宋" panose="02010600040101010101" pitchFamily="2" charset="-122"/>
              </a:rPr>
              <a:t>Web</a:t>
            </a:r>
            <a:r>
              <a:rPr lang="zh-CN" altLang="en-US" sz="1200" dirty="0">
                <a:latin typeface="华文中宋" panose="02010600040101010101" pitchFamily="2" charset="-122"/>
              </a:rPr>
              <a:t>容器来管理两层之间关系。 </a:t>
            </a: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87</a:t>
            </a:fld>
            <a:endParaRPr lang="zh-CN" altLang="en-US"/>
          </a:p>
        </p:txBody>
      </p:sp>
    </p:spTree>
    <p:extLst>
      <p:ext uri="{BB962C8B-B14F-4D97-AF65-F5344CB8AC3E}">
        <p14:creationId xmlns:p14="http://schemas.microsoft.com/office/powerpoint/2010/main" val="2592722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buFont typeface="Wingdings" panose="05000000000000000000" pitchFamily="2" charset="2"/>
              <a:buChar char="Ø"/>
            </a:pPr>
            <a:r>
              <a:rPr lang="en-US" altLang="zh-CN" sz="1200" dirty="0">
                <a:solidFill>
                  <a:srgbClr val="CC3399"/>
                </a:solidFill>
                <a:latin typeface="微软雅黑" panose="020B0503020204020204" pitchFamily="34" charset="-122"/>
              </a:rPr>
              <a:t>View</a:t>
            </a:r>
            <a:r>
              <a:rPr lang="zh-CN" altLang="en-US" sz="1200" dirty="0">
                <a:solidFill>
                  <a:srgbClr val="CC3399"/>
                </a:solidFill>
                <a:latin typeface="微软雅黑" panose="020B0503020204020204" pitchFamily="34" charset="-122"/>
              </a:rPr>
              <a:t>层</a:t>
            </a:r>
            <a:r>
              <a:rPr lang="en-US" altLang="zh-CN" sz="1200" dirty="0">
                <a:solidFill>
                  <a:srgbClr val="CC3399"/>
                </a:solidFill>
                <a:latin typeface="微软雅黑" panose="020B0503020204020204" pitchFamily="34" charset="-122"/>
              </a:rPr>
              <a:t>=</a:t>
            </a:r>
            <a:r>
              <a:rPr lang="zh-CN" altLang="en-US" sz="1200" dirty="0">
                <a:solidFill>
                  <a:srgbClr val="CC3399"/>
                </a:solidFill>
                <a:latin typeface="微软雅黑" panose="020B0503020204020204" pitchFamily="34" charset="-122"/>
              </a:rPr>
              <a:t>客户层</a:t>
            </a:r>
          </a:p>
          <a:p>
            <a:pPr algn="l" eaLnBrk="1" hangingPunct="1">
              <a:buFont typeface="Wingdings" panose="05000000000000000000" pitchFamily="2" charset="2"/>
              <a:buNone/>
            </a:pPr>
            <a:r>
              <a:rPr lang="zh-CN" altLang="en-US" sz="1200" dirty="0">
                <a:latin typeface="微软雅黑" panose="020B0503020204020204" pitchFamily="34" charset="-122"/>
              </a:rPr>
              <a:t>    </a:t>
            </a:r>
            <a:r>
              <a:rPr lang="zh-CN" altLang="en-US" sz="1200" dirty="0">
                <a:latin typeface="华文中宋" panose="02010600040101010101" pitchFamily="2" charset="-122"/>
              </a:rPr>
              <a:t>选用架构中的视图组件</a:t>
            </a:r>
            <a:r>
              <a:rPr lang="en-US" altLang="zh-CN" sz="1200" dirty="0">
                <a:latin typeface="华文中宋" panose="02010600040101010101" pitchFamily="2" charset="-122"/>
              </a:rPr>
              <a:t>JSP</a:t>
            </a:r>
            <a:r>
              <a:rPr lang="zh-CN" altLang="en-US" sz="1200" dirty="0">
                <a:latin typeface="华文中宋" panose="02010600040101010101" pitchFamily="2" charset="-122"/>
              </a:rPr>
              <a:t>，在视图组件中只编写静态代码；</a:t>
            </a:r>
          </a:p>
          <a:p>
            <a:pPr algn="l" eaLnBrk="1" hangingPunct="1">
              <a:buFont typeface="Wingdings" panose="05000000000000000000" pitchFamily="2" charset="2"/>
              <a:buChar char="Ø"/>
            </a:pPr>
            <a:r>
              <a:rPr lang="en-US" altLang="zh-CN" sz="1200" dirty="0">
                <a:solidFill>
                  <a:srgbClr val="CC3399"/>
                </a:solidFill>
                <a:latin typeface="微软雅黑" panose="020B0503020204020204" pitchFamily="34" charset="-122"/>
              </a:rPr>
              <a:t>Model</a:t>
            </a:r>
            <a:r>
              <a:rPr lang="zh-CN" altLang="en-US" sz="1200" dirty="0">
                <a:solidFill>
                  <a:srgbClr val="CC3399"/>
                </a:solidFill>
                <a:latin typeface="微软雅黑" panose="020B0503020204020204" pitchFamily="34" charset="-122"/>
              </a:rPr>
              <a:t>层</a:t>
            </a:r>
            <a:r>
              <a:rPr lang="en-US" altLang="zh-CN" sz="1200" dirty="0">
                <a:solidFill>
                  <a:srgbClr val="CC3399"/>
                </a:solidFill>
                <a:latin typeface="微软雅黑" panose="020B0503020204020204" pitchFamily="34" charset="-122"/>
              </a:rPr>
              <a:t>=</a:t>
            </a:r>
            <a:r>
              <a:rPr lang="zh-CN" altLang="en-US" sz="1200" dirty="0">
                <a:solidFill>
                  <a:srgbClr val="CC3399"/>
                </a:solidFill>
                <a:latin typeface="微软雅黑" panose="020B0503020204020204" pitchFamily="34" charset="-122"/>
              </a:rPr>
              <a:t>业务层</a:t>
            </a:r>
            <a:r>
              <a:rPr lang="en-US" altLang="zh-CN" sz="1200" dirty="0">
                <a:solidFill>
                  <a:srgbClr val="CC3399"/>
                </a:solidFill>
                <a:latin typeface="微软雅黑" panose="020B0503020204020204" pitchFamily="34" charset="-122"/>
              </a:rPr>
              <a:t>+</a:t>
            </a:r>
            <a:r>
              <a:rPr lang="zh-CN" altLang="en-US" sz="1200" dirty="0">
                <a:solidFill>
                  <a:srgbClr val="CC3399"/>
                </a:solidFill>
                <a:latin typeface="微软雅黑" panose="020B0503020204020204" pitchFamily="34" charset="-122"/>
              </a:rPr>
              <a:t>对象持久化层</a:t>
            </a:r>
            <a:r>
              <a:rPr lang="en-US" altLang="zh-CN" sz="1200" dirty="0">
                <a:solidFill>
                  <a:srgbClr val="CC3399"/>
                </a:solidFill>
                <a:latin typeface="微软雅黑" panose="020B0503020204020204" pitchFamily="34" charset="-122"/>
              </a:rPr>
              <a:t>=(BP+BM)+(DA+DO)</a:t>
            </a:r>
            <a:endParaRPr lang="zh-CN" altLang="en-US" sz="1200" dirty="0">
              <a:solidFill>
                <a:srgbClr val="CC3399"/>
              </a:solidFill>
              <a:latin typeface="微软雅黑" panose="020B0503020204020204" pitchFamily="34" charset="-122"/>
            </a:endParaRPr>
          </a:p>
          <a:p>
            <a:pPr algn="l" eaLnBrk="1" hangingPunct="1">
              <a:buFont typeface="Wingdings" panose="05000000000000000000" pitchFamily="2" charset="2"/>
              <a:buNone/>
            </a:pPr>
            <a:r>
              <a:rPr lang="zh-CN" altLang="en-US" sz="1200" dirty="0">
                <a:latin typeface="微软雅黑" panose="020B0503020204020204" pitchFamily="34" charset="-122"/>
              </a:rPr>
              <a:t>    </a:t>
            </a:r>
            <a:r>
              <a:rPr lang="zh-CN" altLang="en-US" sz="1200" dirty="0">
                <a:latin typeface="华文中宋" panose="02010600040101010101" pitchFamily="2" charset="-122"/>
              </a:rPr>
              <a:t>该层既囊括所有后台运算。选用架构中后台运算组件</a:t>
            </a:r>
            <a:r>
              <a:rPr lang="en-US" altLang="zh-CN" sz="1200" dirty="0">
                <a:latin typeface="华文中宋" panose="02010600040101010101" pitchFamily="2" charset="-122"/>
              </a:rPr>
              <a:t>Servlet</a:t>
            </a:r>
            <a:r>
              <a:rPr lang="zh-CN" altLang="en-US" sz="1200" dirty="0">
                <a:latin typeface="华文中宋" panose="02010600040101010101" pitchFamily="2" charset="-122"/>
              </a:rPr>
              <a:t>、</a:t>
            </a:r>
            <a:r>
              <a:rPr lang="en-US" altLang="zh-CN" sz="1200" dirty="0">
                <a:latin typeface="华文中宋" panose="02010600040101010101" pitchFamily="2" charset="-122"/>
              </a:rPr>
              <a:t>JavaBean</a:t>
            </a:r>
            <a:r>
              <a:rPr lang="zh-CN" altLang="en-US" sz="1200" dirty="0">
                <a:latin typeface="华文中宋" panose="02010600040101010101" pitchFamily="2" charset="-122"/>
              </a:rPr>
              <a:t>，在运算组件中编写动态代码；</a:t>
            </a:r>
          </a:p>
          <a:p>
            <a:pPr algn="l" eaLnBrk="1" hangingPunct="1">
              <a:buFont typeface="Wingdings" panose="05000000000000000000" pitchFamily="2" charset="2"/>
              <a:buChar char="Ø"/>
            </a:pPr>
            <a:r>
              <a:rPr lang="en-US" altLang="zh-CN" sz="1200" dirty="0">
                <a:solidFill>
                  <a:srgbClr val="CC3399"/>
                </a:solidFill>
                <a:latin typeface="微软雅黑" panose="020B0503020204020204" pitchFamily="34" charset="-122"/>
              </a:rPr>
              <a:t>Controller</a:t>
            </a:r>
            <a:r>
              <a:rPr lang="zh-CN" altLang="en-US" sz="1200" dirty="0">
                <a:solidFill>
                  <a:srgbClr val="CC3399"/>
                </a:solidFill>
                <a:latin typeface="微软雅黑" panose="020B0503020204020204" pitchFamily="34" charset="-122"/>
              </a:rPr>
              <a:t>层与基本三层结构中无对应，在</a:t>
            </a:r>
            <a:r>
              <a:rPr lang="en-US" altLang="zh-CN" sz="1200" dirty="0">
                <a:solidFill>
                  <a:srgbClr val="CC3399"/>
                </a:solidFill>
                <a:latin typeface="微软雅黑" panose="020B0503020204020204" pitchFamily="34" charset="-122"/>
              </a:rPr>
              <a:t>N</a:t>
            </a:r>
            <a:r>
              <a:rPr lang="zh-CN" altLang="en-US" sz="1200" dirty="0">
                <a:solidFill>
                  <a:srgbClr val="CC3399"/>
                </a:solidFill>
                <a:latin typeface="微软雅黑" panose="020B0503020204020204" pitchFamily="34" charset="-122"/>
              </a:rPr>
              <a:t>层结构中就是控制层</a:t>
            </a:r>
          </a:p>
          <a:p>
            <a:pPr algn="l" eaLnBrk="1" hangingPunct="1">
              <a:buFont typeface="Wingdings" panose="05000000000000000000" pitchFamily="2" charset="2"/>
              <a:buNone/>
            </a:pPr>
            <a:r>
              <a:rPr lang="zh-CN" altLang="en-US" sz="1200" dirty="0">
                <a:latin typeface="微软雅黑" panose="020B0503020204020204" pitchFamily="34" charset="-122"/>
              </a:rPr>
              <a:t>    </a:t>
            </a:r>
            <a:r>
              <a:rPr lang="zh-CN" altLang="en-US" sz="1200" dirty="0">
                <a:latin typeface="华文中宋" panose="02010600040101010101" pitchFamily="2" charset="-122"/>
              </a:rPr>
              <a:t>控制器</a:t>
            </a:r>
            <a:r>
              <a:rPr lang="en-US" altLang="zh-CN" sz="1200" dirty="0">
                <a:latin typeface="华文中宋" panose="02010600040101010101" pitchFamily="2" charset="-122"/>
              </a:rPr>
              <a:t>C</a:t>
            </a:r>
            <a:r>
              <a:rPr lang="zh-CN" altLang="en-US" sz="1200" dirty="0">
                <a:latin typeface="华文中宋" panose="02010600040101010101" pitchFamily="2" charset="-122"/>
              </a:rPr>
              <a:t>采用</a:t>
            </a:r>
            <a:r>
              <a:rPr lang="en-US" altLang="zh-CN" sz="1200" dirty="0">
                <a:latin typeface="华文中宋" panose="02010600040101010101" pitchFamily="2" charset="-122"/>
              </a:rPr>
              <a:t>XML</a:t>
            </a:r>
            <a:r>
              <a:rPr lang="zh-CN" altLang="en-US" sz="1200" dirty="0">
                <a:latin typeface="华文中宋" panose="02010600040101010101" pitchFamily="2" charset="-122"/>
              </a:rPr>
              <a:t>文件配置</a:t>
            </a:r>
            <a:r>
              <a:rPr lang="en-US" altLang="zh-CN" sz="1200" dirty="0">
                <a:latin typeface="华文中宋" panose="02010600040101010101" pitchFamily="2" charset="-122"/>
              </a:rPr>
              <a:t>V←→M</a:t>
            </a:r>
            <a:r>
              <a:rPr lang="zh-CN" altLang="en-US" sz="1200" dirty="0">
                <a:latin typeface="华文中宋" panose="02010600040101010101" pitchFamily="2" charset="-122"/>
              </a:rPr>
              <a:t>的映射，由“</a:t>
            </a:r>
            <a:r>
              <a:rPr lang="en-US" altLang="zh-CN" sz="1200" dirty="0">
                <a:latin typeface="华文中宋" panose="02010600040101010101" pitchFamily="2" charset="-122"/>
              </a:rPr>
              <a:t>VM</a:t>
            </a:r>
            <a:r>
              <a:rPr lang="zh-CN" altLang="en-US" sz="1200" dirty="0">
                <a:latin typeface="华文中宋" panose="02010600040101010101" pitchFamily="2" charset="-122"/>
              </a:rPr>
              <a:t>映射”的容器管理</a:t>
            </a:r>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89</a:t>
            </a:fld>
            <a:endParaRPr lang="zh-CN" altLang="en-US"/>
          </a:p>
        </p:txBody>
      </p:sp>
    </p:spTree>
    <p:extLst>
      <p:ext uri="{BB962C8B-B14F-4D97-AF65-F5344CB8AC3E}">
        <p14:creationId xmlns:p14="http://schemas.microsoft.com/office/powerpoint/2010/main" val="4271440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dirty="0">
                <a:latin typeface="微软雅黑" panose="020B0503020204020204" pitchFamily="34" charset="-122"/>
              </a:rPr>
              <a:t>通过</a:t>
            </a:r>
            <a:r>
              <a:rPr lang="en-US" altLang="zh-CN" sz="1200" dirty="0">
                <a:latin typeface="微软雅黑" panose="020B0503020204020204" pitchFamily="34" charset="-122"/>
              </a:rPr>
              <a:t>Struts</a:t>
            </a:r>
            <a:r>
              <a:rPr lang="zh-CN" altLang="en-US" sz="1200" dirty="0">
                <a:latin typeface="微软雅黑" panose="020B0503020204020204" pitchFamily="34" charset="-122"/>
              </a:rPr>
              <a:t>框架已经解决了前端的事件请求</a:t>
            </a:r>
            <a:r>
              <a:rPr lang="en-US" altLang="zh-CN" sz="1200" dirty="0">
                <a:latin typeface="微软雅黑" panose="020B0503020204020204" pitchFamily="34" charset="-122"/>
              </a:rPr>
              <a:t>/</a:t>
            </a:r>
            <a:r>
              <a:rPr lang="zh-CN" altLang="en-US" sz="1200" dirty="0">
                <a:latin typeface="微软雅黑" panose="020B0503020204020204" pitchFamily="34" charset="-122"/>
              </a:rPr>
              <a:t>响应的管理</a:t>
            </a:r>
            <a:r>
              <a:rPr lang="en-US" altLang="zh-CN" sz="1200" dirty="0">
                <a:latin typeface="微软雅黑" panose="020B0503020204020204" pitchFamily="34" charset="-122"/>
              </a:rPr>
              <a:t>(V/M</a:t>
            </a:r>
            <a:r>
              <a:rPr lang="zh-CN" altLang="en-US" sz="1200" dirty="0">
                <a:latin typeface="微软雅黑" panose="020B0503020204020204" pitchFamily="34" charset="-122"/>
              </a:rPr>
              <a:t>映射</a:t>
            </a:r>
            <a:r>
              <a:rPr lang="en-US" altLang="zh-CN" sz="1200" dirty="0">
                <a:latin typeface="微软雅黑" panose="020B0503020204020204" pitchFamily="34" charset="-122"/>
              </a:rPr>
              <a:t>)</a:t>
            </a:r>
            <a:r>
              <a:rPr lang="zh-CN" altLang="en-US" sz="1200" dirty="0">
                <a:latin typeface="微软雅黑" panose="020B0503020204020204" pitchFamily="34" charset="-122"/>
              </a:rPr>
              <a:t>，通过</a:t>
            </a:r>
            <a:r>
              <a:rPr lang="en-US" altLang="zh-CN" sz="1200" dirty="0">
                <a:latin typeface="微软雅黑" panose="020B0503020204020204" pitchFamily="34" charset="-122"/>
              </a:rPr>
              <a:t>Hibernate</a:t>
            </a:r>
            <a:r>
              <a:rPr lang="zh-CN" altLang="en-US" sz="1200" dirty="0">
                <a:latin typeface="微软雅黑" panose="020B0503020204020204" pitchFamily="34" charset="-122"/>
              </a:rPr>
              <a:t>已经解决了后端的实体对象访问与数据资源间的联系</a:t>
            </a:r>
            <a:r>
              <a:rPr lang="en-US" altLang="zh-CN" sz="1200" dirty="0">
                <a:latin typeface="微软雅黑" panose="020B0503020204020204" pitchFamily="34" charset="-122"/>
              </a:rPr>
              <a:t>(O/R</a:t>
            </a:r>
            <a:r>
              <a:rPr lang="zh-CN" altLang="en-US" sz="1200" dirty="0">
                <a:latin typeface="微软雅黑" panose="020B0503020204020204" pitchFamily="34" charset="-122"/>
              </a:rPr>
              <a:t>映射</a:t>
            </a:r>
            <a:r>
              <a:rPr lang="en-US" altLang="zh-CN" sz="1200" dirty="0">
                <a:latin typeface="微软雅黑" panose="020B0503020204020204" pitchFamily="34" charset="-122"/>
              </a:rPr>
              <a:t>)</a:t>
            </a:r>
            <a:r>
              <a:rPr lang="zh-CN" altLang="en-US" sz="1200" dirty="0">
                <a:latin typeface="微软雅黑" panose="020B0503020204020204" pitchFamily="34" charset="-122"/>
              </a:rPr>
              <a:t>。</a:t>
            </a:r>
          </a:p>
          <a:p>
            <a:pPr marL="171450" indent="-171450">
              <a:buFont typeface="Arial" panose="020B0604020202020204" pitchFamily="34" charset="0"/>
              <a:buChar char="•"/>
            </a:pPr>
            <a:r>
              <a:rPr lang="en-US" altLang="zh-CN" sz="1200" dirty="0">
                <a:latin typeface="微软雅黑" panose="020B0503020204020204" pitchFamily="34" charset="-122"/>
              </a:rPr>
              <a:t>Spring</a:t>
            </a:r>
            <a:r>
              <a:rPr lang="zh-CN" altLang="en-US" sz="1200" dirty="0">
                <a:latin typeface="微软雅黑" panose="020B0503020204020204" pitchFamily="34" charset="-122"/>
              </a:rPr>
              <a:t>是装配对象的工厂 </a:t>
            </a:r>
            <a:r>
              <a:rPr lang="en-US" altLang="zh-CN" sz="1200" dirty="0">
                <a:latin typeface="微软雅黑" panose="020B0503020204020204" pitchFamily="34" charset="-122"/>
              </a:rPr>
              <a:t>, Spring</a:t>
            </a:r>
            <a:r>
              <a:rPr lang="zh-CN" altLang="en-US" sz="1200" dirty="0">
                <a:latin typeface="微软雅黑" panose="020B0503020204020204" pitchFamily="34" charset="-122"/>
              </a:rPr>
              <a:t>提供了</a:t>
            </a:r>
            <a:r>
              <a:rPr lang="en-US" altLang="zh-CN" sz="1200" dirty="0" err="1">
                <a:latin typeface="微软雅黑" panose="020B0503020204020204" pitchFamily="34" charset="-122"/>
              </a:rPr>
              <a:t>JavaEE</a:t>
            </a:r>
            <a:r>
              <a:rPr lang="zh-CN" altLang="en-US" sz="1200" dirty="0">
                <a:latin typeface="微软雅黑" panose="020B0503020204020204" pitchFamily="34" charset="-122"/>
              </a:rPr>
              <a:t>表现层、业务层及持久层的各层解决方案，而不是仅仅专注于某一层的方案。</a:t>
            </a:r>
            <a:endParaRPr lang="en-US" altLang="zh-CN" sz="1200" dirty="0">
              <a:latin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dirty="0">
                <a:latin typeface="微软雅黑" panose="020B0503020204020204" pitchFamily="34" charset="-122"/>
              </a:rPr>
              <a:t>Spring</a:t>
            </a:r>
            <a:r>
              <a:rPr lang="zh-CN" altLang="en-US" sz="1200" dirty="0">
                <a:latin typeface="微软雅黑" panose="020B0503020204020204" pitchFamily="34" charset="-122"/>
              </a:rPr>
              <a:t>尽管具有很强的功能，但核心技术只有两个：一个是控制反转</a:t>
            </a:r>
            <a:r>
              <a:rPr lang="en-US" altLang="zh-CN" sz="1200" dirty="0" err="1">
                <a:latin typeface="微软雅黑" panose="020B0503020204020204" pitchFamily="34" charset="-122"/>
              </a:rPr>
              <a:t>IoC</a:t>
            </a:r>
            <a:r>
              <a:rPr lang="zh-CN" altLang="en-US" sz="1200" dirty="0">
                <a:latin typeface="微软雅黑" panose="020B0503020204020204" pitchFamily="34" charset="-122"/>
              </a:rPr>
              <a:t>和依赖注入</a:t>
            </a:r>
            <a:r>
              <a:rPr lang="en-US" altLang="zh-CN" sz="1200" dirty="0">
                <a:latin typeface="微软雅黑" panose="020B0503020204020204" pitchFamily="34" charset="-122"/>
              </a:rPr>
              <a:t>DI</a:t>
            </a:r>
            <a:r>
              <a:rPr lang="zh-CN" altLang="en-US" sz="1200" dirty="0">
                <a:latin typeface="微软雅黑" panose="020B0503020204020204" pitchFamily="34" charset="-122"/>
              </a:rPr>
              <a:t>，另一个是面向切面编程</a:t>
            </a:r>
            <a:r>
              <a:rPr lang="en-US" altLang="zh-CN" sz="1200" dirty="0">
                <a:latin typeface="微软雅黑" panose="020B0503020204020204" pitchFamily="34" charset="-122"/>
              </a:rPr>
              <a:t>AOP</a:t>
            </a:r>
            <a:r>
              <a:rPr lang="zh-CN" altLang="en-US" sz="1200" dirty="0">
                <a:latin typeface="微软雅黑" panose="020B0503020204020204" pitchFamily="34" charset="-122"/>
              </a:rPr>
              <a:t>。</a:t>
            </a:r>
            <a:r>
              <a:rPr lang="en-US" altLang="zh-CN" sz="1200" dirty="0" err="1">
                <a:latin typeface="微软雅黑" panose="020B0503020204020204" pitchFamily="34" charset="-122"/>
              </a:rPr>
              <a:t>IoC</a:t>
            </a:r>
            <a:r>
              <a:rPr lang="zh-CN" altLang="en-US" sz="1200" dirty="0">
                <a:latin typeface="微软雅黑" panose="020B0503020204020204" pitchFamily="34" charset="-122"/>
              </a:rPr>
              <a:t>和</a:t>
            </a:r>
            <a:r>
              <a:rPr lang="en-US" altLang="zh-CN" sz="1200" dirty="0">
                <a:latin typeface="微软雅黑" panose="020B0503020204020204" pitchFamily="34" charset="-122"/>
              </a:rPr>
              <a:t>AOP</a:t>
            </a:r>
            <a:r>
              <a:rPr lang="zh-CN" altLang="en-US" sz="1200" dirty="0">
                <a:latin typeface="微软雅黑" panose="020B0503020204020204" pitchFamily="34" charset="-122"/>
              </a:rPr>
              <a:t>的使用不仅充满着新编程理念，也洋溢着先进的管理哲学。</a:t>
            </a: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90</a:t>
            </a:fld>
            <a:endParaRPr lang="zh-CN" altLang="en-US"/>
          </a:p>
        </p:txBody>
      </p:sp>
    </p:spTree>
    <p:extLst>
      <p:ext uri="{BB962C8B-B14F-4D97-AF65-F5344CB8AC3E}">
        <p14:creationId xmlns:p14="http://schemas.microsoft.com/office/powerpoint/2010/main" val="3034908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r>
              <a:rPr lang="zh-CN" altLang="zh-CN" sz="2100" dirty="0">
                <a:latin typeface="+mn-ea"/>
              </a:rPr>
              <a:t>框架是构建问题解决方案的基础结构。</a:t>
            </a:r>
          </a:p>
          <a:p>
            <a:pPr lvl="1" algn="just">
              <a:lnSpc>
                <a:spcPct val="120000"/>
              </a:lnSpc>
            </a:pPr>
            <a:r>
              <a:rPr lang="zh-CN" altLang="zh-CN" sz="1800" dirty="0">
                <a:latin typeface="+mn-ea"/>
              </a:rPr>
              <a:t>在对象技术中，框架是一种复用技术，是反复出现的组织模式和习惯用法，是对一系列体系结构的抽象。框架模式的本质是一些特定的元素按照特定的方式组织成一个有利于上下文环境里的特定问题的解决结构。</a:t>
            </a:r>
            <a:endParaRPr lang="zh-CN" altLang="zh-CN" sz="1350" dirty="0">
              <a:latin typeface="+mn-ea"/>
            </a:endParaRPr>
          </a:p>
          <a:p>
            <a:pPr algn="just">
              <a:lnSpc>
                <a:spcPct val="120000"/>
              </a:lnSpc>
            </a:pPr>
            <a:r>
              <a:rPr lang="zh-CN" altLang="zh-CN" sz="2100" dirty="0">
                <a:latin typeface="+mn-ea"/>
              </a:rPr>
              <a:t>而应用架构是一项具体技术的应用。</a:t>
            </a:r>
          </a:p>
          <a:p>
            <a:pPr lvl="1" algn="just">
              <a:lnSpc>
                <a:spcPct val="120000"/>
              </a:lnSpc>
            </a:pPr>
            <a:r>
              <a:rPr lang="zh-CN" altLang="zh-CN" sz="1800" dirty="0">
                <a:latin typeface="+mn-ea"/>
              </a:rPr>
              <a:t>这种应用技术往往是对某一架构模式的实现。</a:t>
            </a:r>
          </a:p>
          <a:p>
            <a:pPr lvl="1" algn="just">
              <a:lnSpc>
                <a:spcPct val="120000"/>
              </a:lnSpc>
            </a:pPr>
            <a:r>
              <a:rPr lang="zh-CN" altLang="zh-CN" sz="1800" dirty="0">
                <a:latin typeface="+mn-ea"/>
              </a:rPr>
              <a:t>框架模式是思想，应用架构是对框架模式的具体实现。</a:t>
            </a:r>
          </a:p>
        </p:txBody>
      </p:sp>
      <p:sp>
        <p:nvSpPr>
          <p:cNvPr id="4" name="灯片编号占位符 3"/>
          <p:cNvSpPr>
            <a:spLocks noGrp="1"/>
          </p:cNvSpPr>
          <p:nvPr>
            <p:ph type="sldNum" sz="quarter" idx="10"/>
          </p:nvPr>
        </p:nvSpPr>
        <p:spPr/>
        <p:txBody>
          <a:bodyPr/>
          <a:lstStyle/>
          <a:p>
            <a:fld id="{E1849A97-A90C-496F-AD26-75D9C1389A16}" type="slidenum">
              <a:rPr lang="zh-CN" altLang="en-US" smtClean="0"/>
              <a:t>91</a:t>
            </a:fld>
            <a:endParaRPr lang="zh-CN" altLang="en-US"/>
          </a:p>
        </p:txBody>
      </p:sp>
    </p:spTree>
    <p:extLst>
      <p:ext uri="{BB962C8B-B14F-4D97-AF65-F5344CB8AC3E}">
        <p14:creationId xmlns:p14="http://schemas.microsoft.com/office/powerpoint/2010/main" val="3528964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99</a:t>
            </a:fld>
            <a:endParaRPr lang="zh-CN" altLang="en-US" dirty="0"/>
          </a:p>
        </p:txBody>
      </p:sp>
    </p:spTree>
    <p:extLst>
      <p:ext uri="{BB962C8B-B14F-4D97-AF65-F5344CB8AC3E}">
        <p14:creationId xmlns:p14="http://schemas.microsoft.com/office/powerpoint/2010/main" val="55185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111</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112</a:t>
            </a:fld>
            <a:endParaRPr lang="zh-CN" altLang="en-US"/>
          </a:p>
        </p:txBody>
      </p:sp>
    </p:spTree>
    <p:extLst>
      <p:ext uri="{BB962C8B-B14F-4D97-AF65-F5344CB8AC3E}">
        <p14:creationId xmlns:p14="http://schemas.microsoft.com/office/powerpoint/2010/main" val="29803781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113</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a:spcBef>
                <a:spcPct val="55000"/>
              </a:spcBef>
              <a:buFont typeface="Arial" panose="020B0604020202020204" pitchFamily="34" charset="0"/>
              <a:buChar char="•"/>
              <a:defRPr/>
            </a:pPr>
            <a:r>
              <a:rPr lang="zh-CN" altLang="en-US" sz="1200" b="0" dirty="0">
                <a:latin typeface="+mn-ea"/>
                <a:ea typeface="+mn-ea"/>
              </a:rPr>
              <a:t>在软件规划和需求分析阶段，问题定义、需求获取是用问题域约定的习惯用语</a:t>
            </a:r>
            <a:r>
              <a:rPr lang="en-US" altLang="zh-CN" sz="1200" b="0" dirty="0">
                <a:latin typeface="+mn-ea"/>
                <a:ea typeface="+mn-ea"/>
              </a:rPr>
              <a:t>(</a:t>
            </a:r>
            <a:r>
              <a:rPr lang="zh-CN" altLang="en-US" sz="1200" b="0" dirty="0">
                <a:latin typeface="+mn-ea"/>
                <a:ea typeface="+mn-ea"/>
              </a:rPr>
              <a:t>行业术语</a:t>
            </a:r>
            <a:r>
              <a:rPr lang="en-US" altLang="zh-CN" sz="1200" b="0" dirty="0">
                <a:latin typeface="+mn-ea"/>
                <a:ea typeface="+mn-ea"/>
              </a:rPr>
              <a:t>)</a:t>
            </a:r>
            <a:r>
              <a:rPr lang="zh-CN" altLang="en-US" sz="1200" b="0" dirty="0">
                <a:latin typeface="+mn-ea"/>
                <a:ea typeface="+mn-ea"/>
              </a:rPr>
              <a:t>表达对客观系统的最高层抽象，分析建模就是向具体化迈进的最初一步，是对最高层抽象的第一次降解 。</a:t>
            </a:r>
            <a:endParaRPr lang="en-US" altLang="zh-CN" sz="1200" b="0" dirty="0">
              <a:latin typeface="+mn-ea"/>
              <a:ea typeface="+mn-ea"/>
            </a:endParaRPr>
          </a:p>
          <a:p>
            <a:pPr marL="171450" indent="-171450" algn="l">
              <a:spcBef>
                <a:spcPct val="55000"/>
              </a:spcBef>
              <a:buFont typeface="Arial" panose="020B0604020202020204" pitchFamily="34" charset="0"/>
              <a:buChar char="•"/>
              <a:defRPr/>
            </a:pPr>
            <a:endParaRPr lang="en-US" altLang="zh-CN" sz="1200" b="0" dirty="0">
              <a:latin typeface="+mn-ea"/>
              <a:ea typeface="+mn-ea"/>
            </a:endParaRPr>
          </a:p>
          <a:p>
            <a:pPr marL="171450" indent="-171450" algn="l">
              <a:spcBef>
                <a:spcPct val="55000"/>
              </a:spcBef>
              <a:buFont typeface="Arial" panose="020B0604020202020204" pitchFamily="34" charset="0"/>
              <a:buChar char="•"/>
              <a:defRPr/>
            </a:pPr>
            <a:r>
              <a:rPr lang="zh-CN" altLang="en-US" sz="1200" b="0" dirty="0">
                <a:latin typeface="+mn-ea"/>
                <a:ea typeface="+mn-ea"/>
              </a:rPr>
              <a:t>进入软件设计，将分析模型细化成设计模型，而设计模型先从结构设计再过渡到详细设计，抽象级别在逐次降低，逐步向具体化即计算机语言靠近 。</a:t>
            </a:r>
            <a:endParaRPr lang="en-US" altLang="zh-CN" sz="1200" b="0" dirty="0">
              <a:latin typeface="+mn-ea"/>
              <a:ea typeface="+mn-ea"/>
            </a:endParaRPr>
          </a:p>
          <a:p>
            <a:pPr marL="171450" indent="-171450" algn="l">
              <a:spcBef>
                <a:spcPct val="55000"/>
              </a:spcBef>
              <a:buFont typeface="Arial" panose="020B0604020202020204" pitchFamily="34" charset="0"/>
              <a:buChar char="•"/>
              <a:defRPr/>
            </a:pPr>
            <a:endParaRPr lang="en-US" altLang="zh-CN" sz="1200" b="0" dirty="0">
              <a:latin typeface="+mn-ea"/>
              <a:ea typeface="+mn-ea"/>
            </a:endParaRPr>
          </a:p>
          <a:p>
            <a:pPr marL="171450" indent="-171450" algn="l">
              <a:spcBef>
                <a:spcPct val="55000"/>
              </a:spcBef>
              <a:buFont typeface="Arial" panose="020B0604020202020204" pitchFamily="34" charset="0"/>
              <a:buChar char="•"/>
              <a:defRPr/>
            </a:pPr>
            <a:r>
              <a:rPr lang="zh-CN" altLang="en-US" sz="1200" b="0" dirty="0">
                <a:latin typeface="+mn-ea"/>
                <a:ea typeface="+mn-ea"/>
              </a:rPr>
              <a:t>实现就是用形式化语言</a:t>
            </a:r>
            <a:r>
              <a:rPr lang="en-US" altLang="zh-CN" sz="1200" b="0" dirty="0">
                <a:latin typeface="+mn-ea"/>
                <a:ea typeface="+mn-ea"/>
              </a:rPr>
              <a:t>(</a:t>
            </a:r>
            <a:r>
              <a:rPr lang="zh-CN" altLang="en-US" sz="1200" b="0" dirty="0">
                <a:latin typeface="+mn-ea"/>
                <a:ea typeface="+mn-ea"/>
              </a:rPr>
              <a:t>编程语言</a:t>
            </a:r>
            <a:r>
              <a:rPr lang="en-US" altLang="zh-CN" sz="1200" b="0" dirty="0">
                <a:latin typeface="+mn-ea"/>
                <a:ea typeface="+mn-ea"/>
              </a:rPr>
              <a:t>/</a:t>
            </a:r>
            <a:r>
              <a:rPr lang="zh-CN" altLang="en-US" sz="1200" b="0" dirty="0">
                <a:latin typeface="+mn-ea"/>
                <a:ea typeface="+mn-ea"/>
              </a:rPr>
              <a:t>计算机语言</a:t>
            </a:r>
            <a:r>
              <a:rPr lang="en-US" altLang="zh-CN" sz="1200" b="0" dirty="0">
                <a:latin typeface="+mn-ea"/>
                <a:ea typeface="+mn-ea"/>
              </a:rPr>
              <a:t>)</a:t>
            </a:r>
            <a:r>
              <a:rPr lang="zh-CN" altLang="en-US" sz="1200" b="0" dirty="0">
                <a:latin typeface="+mn-ea"/>
                <a:ea typeface="+mn-ea"/>
              </a:rPr>
              <a:t>表达的计算模型，也称实现模型（编码模型</a:t>
            </a:r>
            <a:r>
              <a:rPr lang="en-US" altLang="zh-CN" sz="1200" b="0" dirty="0">
                <a:latin typeface="+mn-ea"/>
                <a:ea typeface="+mn-ea"/>
              </a:rPr>
              <a:t>/</a:t>
            </a:r>
            <a:r>
              <a:rPr lang="zh-CN" altLang="en-US" sz="1200" b="0" dirty="0">
                <a:latin typeface="+mn-ea"/>
                <a:ea typeface="+mn-ea"/>
              </a:rPr>
              <a:t>程序）。编码完成后达到了抽象的最低级，也是具体化的最高级 。</a:t>
            </a:r>
            <a:endParaRPr lang="en-US" altLang="zh-CN" sz="1200" b="0" dirty="0">
              <a:latin typeface="+mn-ea"/>
              <a:ea typeface="+mn-ea"/>
            </a:endParaRPr>
          </a:p>
          <a:p>
            <a:pPr marL="171450" indent="-171450" algn="l">
              <a:spcBef>
                <a:spcPct val="55000"/>
              </a:spcBef>
              <a:buFont typeface="Arial" panose="020B0604020202020204" pitchFamily="34" charset="0"/>
              <a:buChar char="•"/>
              <a:defRPr/>
            </a:pPr>
            <a:endParaRPr lang="zh-CN" altLang="en-US" sz="1200" b="0" dirty="0">
              <a:effectLst>
                <a:outerShdw blurRad="38100" dist="38100" dir="2700000" algn="tl">
                  <a:srgbClr val="C0C0C0"/>
                </a:outerShdw>
              </a:effectLst>
              <a:latin typeface="+mn-ea"/>
              <a:ea typeface="+mn-e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dirty="0">
                <a:solidFill>
                  <a:srgbClr val="CC3300"/>
                </a:solidFill>
                <a:effectLst>
                  <a:outerShdw blurRad="38100" dist="38100" dir="2700000" algn="tl">
                    <a:srgbClr val="C0C0C0"/>
                  </a:outerShdw>
                </a:effectLst>
                <a:ea typeface="隶书" panose="02010509060101010101" pitchFamily="49" charset="-122"/>
              </a:rPr>
              <a:t>高级抽象到低级抽象（抽象→具体）的转换过程中主要指一系列的过程抽象和数据抽象。</a:t>
            </a:r>
            <a:endParaRPr lang="en-US" altLang="zh-CN" dirty="0">
              <a:solidFill>
                <a:srgbClr val="CC3300"/>
              </a:solidFill>
              <a:effectLst>
                <a:outerShdw blurRad="38100" dist="38100" dir="2700000" algn="tl">
                  <a:srgbClr val="C0C0C0"/>
                </a:outerShdw>
              </a:effectLst>
              <a:ea typeface="隶书" panose="020105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6</a:t>
            </a:fld>
            <a:endParaRPr lang="zh-CN" altLang="en-US"/>
          </a:p>
        </p:txBody>
      </p:sp>
    </p:spTree>
    <p:extLst>
      <p:ext uri="{BB962C8B-B14F-4D97-AF65-F5344CB8AC3E}">
        <p14:creationId xmlns:p14="http://schemas.microsoft.com/office/powerpoint/2010/main" val="69566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endParaRPr lang="zh-CN" altLang="en-US">
              <a:ea typeface="宋体" charset="-122"/>
            </a:endParaRPr>
          </a:p>
        </p:txBody>
      </p:sp>
      <p:sp>
        <p:nvSpPr>
          <p:cNvPr id="89092" name="灯片编号占位符 3"/>
          <p:cNvSpPr>
            <a:spLocks noGrp="1"/>
          </p:cNvSpPr>
          <p:nvPr>
            <p:ph type="sldNum" sz="quarter" idx="5"/>
          </p:nvPr>
        </p:nvSpPr>
        <p:spPr>
          <a:noFill/>
        </p:spPr>
        <p:txBody>
          <a:bodyPr/>
          <a:lstStyle/>
          <a:p>
            <a:fld id="{59BD9E78-144E-4A21-A8C6-7D5D818E339F}" type="slidenum">
              <a:rPr lang="en-US" altLang="zh-CN" smtClean="0">
                <a:ea typeface="宋体" charset="-122"/>
              </a:rPr>
              <a:pPr/>
              <a:t>7</a:t>
            </a:fld>
            <a:endParaRPr lang="en-US" altLang="zh-CN">
              <a:ea typeface="宋体" charset="-122"/>
            </a:endParaRPr>
          </a:p>
        </p:txBody>
      </p:sp>
    </p:spTree>
    <p:extLst>
      <p:ext uri="{BB962C8B-B14F-4D97-AF65-F5344CB8AC3E}">
        <p14:creationId xmlns:p14="http://schemas.microsoft.com/office/powerpoint/2010/main" val="362776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solidFill>
                  <a:srgbClr val="FF0000"/>
                </a:solidFill>
              </a:rPr>
              <a:t>数据</a:t>
            </a:r>
            <a:r>
              <a:rPr lang="en-US" altLang="zh-CN" dirty="0">
                <a:solidFill>
                  <a:srgbClr val="FF0000"/>
                </a:solidFill>
              </a:rPr>
              <a:t>/</a:t>
            </a:r>
            <a:r>
              <a:rPr lang="zh-CN" altLang="en-US" dirty="0">
                <a:solidFill>
                  <a:srgbClr val="FF0000"/>
                </a:solidFill>
              </a:rPr>
              <a:t>类设计</a:t>
            </a:r>
            <a:r>
              <a:rPr lang="zh-CN" altLang="en-US" dirty="0"/>
              <a:t>：将分析</a:t>
            </a:r>
            <a:r>
              <a:rPr lang="en-US" altLang="zh-CN" dirty="0"/>
              <a:t>-</a:t>
            </a:r>
            <a:r>
              <a:rPr lang="zh-CN" altLang="en-US" dirty="0"/>
              <a:t>类模型变换成类的实现和软件实现所需要的数据结构。</a:t>
            </a:r>
            <a:endParaRPr lang="en-US" altLang="zh-CN" dirty="0"/>
          </a:p>
          <a:p>
            <a:pPr eaLnBrk="1" hangingPunct="1"/>
            <a:endParaRPr lang="zh-CN" altLang="en-US" dirty="0">
              <a:solidFill>
                <a:srgbClr val="FF0000"/>
              </a:solidFill>
            </a:endParaRPr>
          </a:p>
          <a:p>
            <a:pPr eaLnBrk="1" hangingPunct="1"/>
            <a:r>
              <a:rPr lang="zh-CN" altLang="en-US" dirty="0">
                <a:solidFill>
                  <a:srgbClr val="FF0000"/>
                </a:solidFill>
              </a:rPr>
              <a:t>体系结构设计</a:t>
            </a:r>
            <a:r>
              <a:rPr lang="zh-CN" altLang="en-US" dirty="0"/>
              <a:t>：定义了软件的主要结构元素以及相互之间的关系。</a:t>
            </a:r>
            <a:endParaRPr lang="en-US" altLang="zh-CN" dirty="0"/>
          </a:p>
          <a:p>
            <a:pPr eaLnBrk="1" hangingPunct="1"/>
            <a:endParaRPr lang="zh-CN" altLang="en-US" dirty="0"/>
          </a:p>
          <a:p>
            <a:pPr eaLnBrk="1" hangingPunct="1"/>
            <a:r>
              <a:rPr lang="zh-CN" altLang="en-US" dirty="0">
                <a:solidFill>
                  <a:srgbClr val="FF0000"/>
                </a:solidFill>
              </a:rPr>
              <a:t>接口设计</a:t>
            </a:r>
            <a:r>
              <a:rPr lang="zh-CN" altLang="en-US" dirty="0"/>
              <a:t>：描述了软件内部、软件和协作系统之间以及软件同人之间如何通信。</a:t>
            </a:r>
            <a:endParaRPr lang="en-US" altLang="zh-CN" dirty="0"/>
          </a:p>
          <a:p>
            <a:pPr eaLnBrk="1" hangingPunct="1"/>
            <a:endParaRPr lang="zh-CN" altLang="en-US" dirty="0"/>
          </a:p>
          <a:p>
            <a:pPr eaLnBrk="1" hangingPunct="1"/>
            <a:r>
              <a:rPr lang="zh-CN" altLang="en-US" dirty="0">
                <a:solidFill>
                  <a:srgbClr val="FF0000"/>
                </a:solidFill>
              </a:rPr>
              <a:t>部件级设计</a:t>
            </a:r>
            <a:r>
              <a:rPr lang="zh-CN" altLang="en-US" dirty="0"/>
              <a:t>：将软件体系结构的结构性元素变换为对软件部件的过程性描述。</a:t>
            </a: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9</a:t>
            </a:fld>
            <a:endParaRPr lang="zh-CN" altLang="en-US"/>
          </a:p>
        </p:txBody>
      </p:sp>
    </p:spTree>
    <p:extLst>
      <p:ext uri="{BB962C8B-B14F-4D97-AF65-F5344CB8AC3E}">
        <p14:creationId xmlns:p14="http://schemas.microsoft.com/office/powerpoint/2010/main" val="390955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OOD</a:t>
            </a:r>
            <a:r>
              <a:rPr lang="zh-CN" altLang="en-US" dirty="0"/>
              <a:t>阶段，按系统设计的观点，将</a:t>
            </a:r>
            <a:r>
              <a:rPr lang="en-US" altLang="zh-CN" dirty="0"/>
              <a:t>OOA</a:t>
            </a:r>
            <a:r>
              <a:rPr lang="zh-CN" altLang="en-US" dirty="0"/>
              <a:t>阶段得到的领域问题的视图模型、逻辑模型和实体模型，演变为界面交互、问题域和数据管理三个子系统。</a:t>
            </a:r>
            <a:endParaRPr lang="en-US" altLang="zh-CN" dirty="0"/>
          </a:p>
          <a:p>
            <a:pPr marL="171450" indent="-171450">
              <a:buFont typeface="Arial" panose="020B0604020202020204" pitchFamily="34" charset="0"/>
              <a:buChar char="•"/>
            </a:pPr>
            <a:r>
              <a:rPr lang="zh-CN" altLang="en-US" dirty="0"/>
              <a:t>这三个子系统是与领域问题相关，因此称为“领域结构设计”，也称“底层设计”。</a:t>
            </a:r>
          </a:p>
          <a:p>
            <a:pPr marL="171450" indent="-171450">
              <a:buFont typeface="Arial" panose="020B0604020202020204" pitchFamily="34" charset="0"/>
              <a:buChar char="•"/>
            </a:pPr>
            <a:r>
              <a:rPr lang="zh-CN" altLang="en-US" dirty="0"/>
              <a:t>任务管理子系统是管理、协调三个子系统运行环境的系统，属高层设计，也称体系结构设计。 </a:t>
            </a:r>
            <a:endParaRPr lang="en-US" altLang="zh-CN" dirty="0"/>
          </a:p>
          <a:p>
            <a:pPr marL="171450" indent="-171450">
              <a:buFont typeface="Arial" panose="020B0604020202020204" pitchFamily="34" charset="0"/>
              <a:buChar char="•"/>
            </a:pPr>
            <a:endParaRPr lang="en-US" altLang="zh-CN" dirty="0"/>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b="1" dirty="0">
                <a:latin typeface="Arial" charset="0"/>
              </a:rPr>
              <a:t>问题域：</a:t>
            </a:r>
            <a:r>
              <a:rPr lang="zh-CN" altLang="en-US" sz="800" dirty="0">
                <a:latin typeface="Arial" charset="0"/>
              </a:rPr>
              <a:t>是指领域内在问题之间的逻辑关系。在</a:t>
            </a:r>
            <a:r>
              <a:rPr lang="en-US" altLang="zh-CN" sz="800" dirty="0">
                <a:latin typeface="Arial" charset="0"/>
              </a:rPr>
              <a:t>OOD</a:t>
            </a:r>
            <a:r>
              <a:rPr lang="zh-CN" altLang="en-US" sz="800" dirty="0">
                <a:latin typeface="Arial" charset="0"/>
              </a:rPr>
              <a:t>范围内，问题域是从领域问题按系统结构划分出的业务逻辑部分，问题域也是</a:t>
            </a:r>
            <a:r>
              <a:rPr lang="en-US" altLang="zh-CN" sz="800" dirty="0">
                <a:latin typeface="Arial" charset="0"/>
              </a:rPr>
              <a:t>OOD</a:t>
            </a:r>
            <a:r>
              <a:rPr lang="zh-CN" altLang="en-US" sz="800" dirty="0">
                <a:latin typeface="Arial" charset="0"/>
              </a:rPr>
              <a:t>的核心内容。</a:t>
            </a:r>
            <a:endParaRPr lang="en-US" altLang="zh-CN" sz="800" dirty="0">
              <a:latin typeface="Arial" charset="0"/>
            </a:endParaRPr>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800" dirty="0">
                <a:latin typeface="Arial" charset="0"/>
              </a:rPr>
              <a:t>重要工作是利用对象的封装、复用、关联、继承、依赖等特点细化成计算机语言可以实现的类模型。</a:t>
            </a: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16</a:t>
            </a:fld>
            <a:endParaRPr lang="zh-CN" altLang="en-US"/>
          </a:p>
        </p:txBody>
      </p:sp>
    </p:spTree>
    <p:extLst>
      <p:ext uri="{BB962C8B-B14F-4D97-AF65-F5344CB8AC3E}">
        <p14:creationId xmlns:p14="http://schemas.microsoft.com/office/powerpoint/2010/main" val="206071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17</a:t>
            </a:fld>
            <a:endParaRPr lang="zh-CN" altLang="en-US"/>
          </a:p>
        </p:txBody>
      </p:sp>
    </p:spTree>
    <p:extLst>
      <p:ext uri="{BB962C8B-B14F-4D97-AF65-F5344CB8AC3E}">
        <p14:creationId xmlns:p14="http://schemas.microsoft.com/office/powerpoint/2010/main" val="384447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A06F0430-8175-43D2-8F25-1B13FE5FA0C2}" type="datetime1">
              <a:rPr lang="zh-CN" altLang="en-US" smtClean="0"/>
              <a:t>2022/5/4</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2CB833AF-D774-4312-A44F-695B850464AB}" type="datetime1">
              <a:rPr lang="zh-CN" altLang="en-US" smtClean="0"/>
              <a:t>2022/5/4</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95AB9801-3ED4-439D-A8DF-7E5EC789BACE}" type="datetime1">
              <a:rPr lang="zh-CN" altLang="en-US" smtClean="0"/>
              <a:t>2022/5/4</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85EB7E5A-AAFB-45B8-A9F6-445D3BCB3303}" type="datetime1">
              <a:rPr lang="zh-CN" altLang="en-US" smtClean="0"/>
              <a:t>2022/5/4</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B93FD511-9220-4900-BBE5-625A0704E401}" type="datetime1">
              <a:rPr lang="zh-CN" altLang="en-US" smtClean="0"/>
              <a:t>2022/5/4</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8232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A27FFCF3-5DB9-49D0-BBEE-7C9A8855386B}" type="datetime1">
              <a:rPr lang="zh-CN" altLang="en-US" smtClean="0"/>
              <a:t>2022/5/4</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E2C76C7A-3865-46C4-9A2E-96C9D90AD38B}" type="datetime1">
              <a:rPr lang="zh-CN" altLang="en-US" smtClean="0"/>
              <a:t>2022/5/4</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6382A227-01E2-4A01-A501-015106D6B082}" type="datetime1">
              <a:rPr lang="zh-CN" altLang="en-US" smtClean="0"/>
              <a:t>2022/5/4</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8A04FD4D-9B84-4BB4-88A9-8CD88404B5E3}" type="datetime1">
              <a:rPr lang="zh-CN" altLang="en-US" smtClean="0"/>
              <a:t>2022/5/4</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09F09578-077F-41C9-9AF2-25A941B0B377}" type="datetime1">
              <a:rPr lang="zh-CN" altLang="en-US" smtClean="0"/>
              <a:t>2022/5/4</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65F183EA-4293-428F-A9A0-64AD06AAC48D}" type="datetime1">
              <a:rPr lang="zh-CN" altLang="en-US" smtClean="0"/>
              <a:t>2022/5/4</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0B9E2D44-D0CC-4295-923C-C34275BF58B0}" type="datetime1">
              <a:rPr lang="zh-CN" altLang="en-US" smtClean="0"/>
              <a:t>2022/5/4</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41890DF4-640E-4EFD-BA1C-14B4C094A0E2}" type="datetime1">
              <a:rPr lang="zh-CN" altLang="en-US" smtClean="0"/>
              <a:t>2022/5/4</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511F9EF4-7349-454F-8B9E-39E631142BC9}" type="datetime1">
              <a:rPr lang="zh-CN" altLang="en-US" smtClean="0"/>
              <a:t>2022/5/4</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 id="2147483716" r:id="rId14"/>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 Id="rId5" Type="http://schemas.openxmlformats.org/officeDocument/2006/relationships/image" Target="../media/image57.emf"/><Relationship Id="rId4" Type="http://schemas.openxmlformats.org/officeDocument/2006/relationships/image" Target="../media/image56.emf"/></Relationships>
</file>

<file path=ppt/slides/_rels/slide10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5.xml"/><Relationship Id="rId4" Type="http://schemas.openxmlformats.org/officeDocument/2006/relationships/image" Target="../media/image60.emf"/></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7.emf"/><Relationship Id="rId5" Type="http://schemas.openxmlformats.org/officeDocument/2006/relationships/oleObject" Target="../embeddings/oleObject4.bin"/><Relationship Id="rId4" Type="http://schemas.openxmlformats.org/officeDocument/2006/relationships/image" Target="../media/image36.e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2.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3.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a:latin typeface="+mj-ea"/>
                <a:ea typeface="+mj-ea"/>
              </a:rPr>
              <a:t>河南大学软件学院                                          殷向</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软件设计的任务</a:t>
            </a:r>
          </a:p>
        </p:txBody>
      </p:sp>
      <p:sp>
        <p:nvSpPr>
          <p:cNvPr id="4" name="灯片编号占位符 3">
            <a:extLst>
              <a:ext uri="{FF2B5EF4-FFF2-40B4-BE49-F238E27FC236}">
                <a16:creationId xmlns:a16="http://schemas.microsoft.com/office/drawing/2014/main" id="{207C2463-F87B-4EC8-9FA6-1462DAF87C5C}"/>
              </a:ext>
            </a:extLst>
          </p:cNvPr>
          <p:cNvSpPr>
            <a:spLocks noGrp="1"/>
          </p:cNvSpPr>
          <p:nvPr>
            <p:ph type="sldNum" sz="quarter" idx="4294967295"/>
          </p:nvPr>
        </p:nvSpPr>
        <p:spPr>
          <a:xfrm>
            <a:off x="8294255" y="4804907"/>
            <a:ext cx="729673" cy="253405"/>
          </a:xfrm>
        </p:spPr>
        <p:txBody>
          <a:bodyPr vert="horz" lIns="91440" tIns="45720" rIns="91440" bIns="45720" rtlCol="0" anchor="ctr"/>
          <a:lstStyle/>
          <a:p>
            <a:fld id="{0C913308-F349-4B6D-A68A-DD1791B4A57B}" type="slidenum">
              <a:rPr lang="zh-CN" altLang="en-US" sz="1600" cap="all">
                <a:solidFill>
                  <a:schemeClr val="bg1"/>
                </a:solidFill>
                <a:latin typeface="+mn-lt"/>
              </a:rPr>
              <a:pPr/>
              <a:t>10</a:t>
            </a:fld>
            <a:endParaRPr lang="zh-CN" altLang="en-US" sz="1600" cap="all" dirty="0">
              <a:solidFill>
                <a:schemeClr val="bg1"/>
              </a:solidFill>
              <a:latin typeface="+mn-lt"/>
            </a:endParaRPr>
          </a:p>
        </p:txBody>
      </p:sp>
      <p:grpSp>
        <p:nvGrpSpPr>
          <p:cNvPr id="5" name="Group 13">
            <a:extLst>
              <a:ext uri="{FF2B5EF4-FFF2-40B4-BE49-F238E27FC236}">
                <a16:creationId xmlns:a16="http://schemas.microsoft.com/office/drawing/2014/main" id="{C42156F2-FC9B-43C6-B277-87E78812F838}"/>
              </a:ext>
            </a:extLst>
          </p:cNvPr>
          <p:cNvGrpSpPr>
            <a:grpSpLocks noChangeAspect="1"/>
          </p:cNvGrpSpPr>
          <p:nvPr/>
        </p:nvGrpSpPr>
        <p:grpSpPr bwMode="auto">
          <a:xfrm>
            <a:off x="928710" y="828913"/>
            <a:ext cx="7810401" cy="3766896"/>
            <a:chOff x="2154" y="6696"/>
            <a:chExt cx="12442" cy="4774"/>
          </a:xfrm>
          <a:noFill/>
        </p:grpSpPr>
        <p:sp>
          <p:nvSpPr>
            <p:cNvPr id="6" name="AutoShape 14">
              <a:extLst>
                <a:ext uri="{FF2B5EF4-FFF2-40B4-BE49-F238E27FC236}">
                  <a16:creationId xmlns:a16="http://schemas.microsoft.com/office/drawing/2014/main" id="{DC7266EC-609A-465E-AF20-706FBB84E7E0}"/>
                </a:ext>
              </a:extLst>
            </p:cNvPr>
            <p:cNvSpPr>
              <a:spLocks noChangeAspect="1" noChangeArrowheads="1"/>
            </p:cNvSpPr>
            <p:nvPr/>
          </p:nvSpPr>
          <p:spPr bwMode="auto">
            <a:xfrm>
              <a:off x="2154" y="6696"/>
              <a:ext cx="8260" cy="4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7" name="Text Box 15">
              <a:extLst>
                <a:ext uri="{FF2B5EF4-FFF2-40B4-BE49-F238E27FC236}">
                  <a16:creationId xmlns:a16="http://schemas.microsoft.com/office/drawing/2014/main" id="{008F4E18-3156-4D9F-A869-E03844DD59A6}"/>
                </a:ext>
              </a:extLst>
            </p:cNvPr>
            <p:cNvSpPr txBox="1">
              <a:spLocks noChangeArrowheads="1"/>
            </p:cNvSpPr>
            <p:nvPr/>
          </p:nvSpPr>
          <p:spPr bwMode="auto">
            <a:xfrm>
              <a:off x="2508" y="7202"/>
              <a:ext cx="472" cy="1770"/>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mj-ea"/>
                  <a:ea typeface="+mj-ea"/>
                </a:rPr>
                <a:t>结</a:t>
              </a:r>
            </a:p>
            <a:p>
              <a:pPr algn="just" eaLnBrk="1" hangingPunct="1"/>
              <a:r>
                <a:rPr lang="zh-CN" altLang="en-US">
                  <a:latin typeface="+mj-ea"/>
                  <a:ea typeface="+mj-ea"/>
                </a:rPr>
                <a:t>构</a:t>
              </a:r>
            </a:p>
            <a:p>
              <a:pPr algn="just" eaLnBrk="1" hangingPunct="1"/>
              <a:r>
                <a:rPr lang="zh-CN" altLang="en-US">
                  <a:latin typeface="+mj-ea"/>
                  <a:ea typeface="+mj-ea"/>
                </a:rPr>
                <a:t>设</a:t>
              </a:r>
            </a:p>
            <a:p>
              <a:pPr algn="just" eaLnBrk="1" hangingPunct="1"/>
              <a:r>
                <a:rPr lang="zh-CN" altLang="en-US">
                  <a:latin typeface="+mj-ea"/>
                  <a:ea typeface="+mj-ea"/>
                </a:rPr>
                <a:t>计</a:t>
              </a:r>
            </a:p>
          </p:txBody>
        </p:sp>
        <p:sp>
          <p:nvSpPr>
            <p:cNvPr id="8" name="Text Box 16">
              <a:extLst>
                <a:ext uri="{FF2B5EF4-FFF2-40B4-BE49-F238E27FC236}">
                  <a16:creationId xmlns:a16="http://schemas.microsoft.com/office/drawing/2014/main" id="{5032964C-0ADD-46FF-BF77-D808CF670781}"/>
                </a:ext>
              </a:extLst>
            </p:cNvPr>
            <p:cNvSpPr txBox="1">
              <a:spLocks noChangeArrowheads="1"/>
            </p:cNvSpPr>
            <p:nvPr/>
          </p:nvSpPr>
          <p:spPr bwMode="auto">
            <a:xfrm>
              <a:off x="2508" y="10000"/>
              <a:ext cx="472" cy="126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dirty="0">
                  <a:latin typeface="+mj-ea"/>
                  <a:ea typeface="+mj-ea"/>
                </a:rPr>
                <a:t>详细</a:t>
              </a:r>
            </a:p>
            <a:p>
              <a:pPr algn="just" eaLnBrk="1" hangingPunct="1">
                <a:lnSpc>
                  <a:spcPct val="96000"/>
                </a:lnSpc>
              </a:pPr>
              <a:r>
                <a:rPr lang="zh-CN" altLang="en-US" dirty="0">
                  <a:latin typeface="+mj-ea"/>
                  <a:ea typeface="+mj-ea"/>
                </a:rPr>
                <a:t>设</a:t>
              </a:r>
            </a:p>
            <a:p>
              <a:pPr algn="just" eaLnBrk="1" hangingPunct="1">
                <a:lnSpc>
                  <a:spcPct val="96000"/>
                </a:lnSpc>
              </a:pPr>
              <a:r>
                <a:rPr lang="zh-CN" altLang="en-US" dirty="0">
                  <a:latin typeface="+mj-ea"/>
                  <a:ea typeface="+mj-ea"/>
                </a:rPr>
                <a:t>计</a:t>
              </a:r>
            </a:p>
          </p:txBody>
        </p:sp>
        <p:sp>
          <p:nvSpPr>
            <p:cNvPr id="9" name="AutoShape 17">
              <a:extLst>
                <a:ext uri="{FF2B5EF4-FFF2-40B4-BE49-F238E27FC236}">
                  <a16:creationId xmlns:a16="http://schemas.microsoft.com/office/drawing/2014/main" id="{C15B311E-9421-4946-B305-F2B1584FB296}"/>
                </a:ext>
              </a:extLst>
            </p:cNvPr>
            <p:cNvSpPr>
              <a:spLocks/>
            </p:cNvSpPr>
            <p:nvPr/>
          </p:nvSpPr>
          <p:spPr bwMode="auto">
            <a:xfrm>
              <a:off x="3098" y="6949"/>
              <a:ext cx="236" cy="2530"/>
            </a:xfrm>
            <a:prstGeom prst="leftBrace">
              <a:avLst>
                <a:gd name="adj1" fmla="val 89336"/>
                <a:gd name="adj2" fmla="val 50000"/>
              </a:avLst>
            </a:prstGeom>
            <a:grpFill/>
            <a:ln w="9525">
              <a:solidFill>
                <a:srgbClr val="000000"/>
              </a:solidFill>
              <a:round/>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10" name="Text Box 18">
              <a:extLst>
                <a:ext uri="{FF2B5EF4-FFF2-40B4-BE49-F238E27FC236}">
                  <a16:creationId xmlns:a16="http://schemas.microsoft.com/office/drawing/2014/main" id="{A7A730AC-C3DB-4EA8-AE87-260D6F2B130E}"/>
                </a:ext>
              </a:extLst>
            </p:cNvPr>
            <p:cNvSpPr txBox="1">
              <a:spLocks noChangeArrowheads="1"/>
            </p:cNvSpPr>
            <p:nvPr/>
          </p:nvSpPr>
          <p:spPr bwMode="auto">
            <a:xfrm>
              <a:off x="3452" y="6696"/>
              <a:ext cx="8985" cy="440"/>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体系结构设计：是软件运行的环境，也称高层设计；</a:t>
              </a:r>
            </a:p>
          </p:txBody>
        </p:sp>
        <p:sp>
          <p:nvSpPr>
            <p:cNvPr id="11" name="Text Box 19">
              <a:extLst>
                <a:ext uri="{FF2B5EF4-FFF2-40B4-BE49-F238E27FC236}">
                  <a16:creationId xmlns:a16="http://schemas.microsoft.com/office/drawing/2014/main" id="{831B5757-F271-4D52-AB02-56EE49F17526}"/>
                </a:ext>
              </a:extLst>
            </p:cNvPr>
            <p:cNvSpPr txBox="1">
              <a:spLocks noChangeArrowheads="1"/>
            </p:cNvSpPr>
            <p:nvPr/>
          </p:nvSpPr>
          <p:spPr bwMode="auto">
            <a:xfrm>
              <a:off x="3452" y="7202"/>
              <a:ext cx="11144" cy="493"/>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领域问题结构设计：对分析模型进行细化的结果，也称底层设计；</a:t>
              </a:r>
            </a:p>
          </p:txBody>
        </p:sp>
        <p:sp>
          <p:nvSpPr>
            <p:cNvPr id="12" name="AutoShape 20">
              <a:extLst>
                <a:ext uri="{FF2B5EF4-FFF2-40B4-BE49-F238E27FC236}">
                  <a16:creationId xmlns:a16="http://schemas.microsoft.com/office/drawing/2014/main" id="{FC521771-FEC6-4FCC-A161-06587AE0BC5B}"/>
                </a:ext>
              </a:extLst>
            </p:cNvPr>
            <p:cNvSpPr>
              <a:spLocks/>
            </p:cNvSpPr>
            <p:nvPr/>
          </p:nvSpPr>
          <p:spPr bwMode="auto">
            <a:xfrm>
              <a:off x="3681" y="7932"/>
              <a:ext cx="236" cy="1518"/>
            </a:xfrm>
            <a:prstGeom prst="leftBrace">
              <a:avLst>
                <a:gd name="adj1" fmla="val 53602"/>
                <a:gd name="adj2" fmla="val 50000"/>
              </a:avLst>
            </a:prstGeom>
            <a:grpFill/>
            <a:ln w="9525">
              <a:solidFill>
                <a:srgbClr val="000000"/>
              </a:solidFill>
              <a:round/>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13" name="Text Box 21">
              <a:extLst>
                <a:ext uri="{FF2B5EF4-FFF2-40B4-BE49-F238E27FC236}">
                  <a16:creationId xmlns:a16="http://schemas.microsoft.com/office/drawing/2014/main" id="{6AB7CB2B-F947-449B-B359-92736903BB39}"/>
                </a:ext>
              </a:extLst>
            </p:cNvPr>
            <p:cNvSpPr txBox="1">
              <a:spLocks noChangeArrowheads="1"/>
            </p:cNvSpPr>
            <p:nvPr/>
          </p:nvSpPr>
          <p:spPr bwMode="auto">
            <a:xfrm>
              <a:off x="3903" y="7837"/>
              <a:ext cx="2478" cy="506"/>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业务逻辑设计；</a:t>
              </a:r>
            </a:p>
          </p:txBody>
        </p:sp>
        <p:sp>
          <p:nvSpPr>
            <p:cNvPr id="14" name="Text Box 22">
              <a:extLst>
                <a:ext uri="{FF2B5EF4-FFF2-40B4-BE49-F238E27FC236}">
                  <a16:creationId xmlns:a16="http://schemas.microsoft.com/office/drawing/2014/main" id="{34D03623-71A7-4770-84A6-D6B6ACFF65C5}"/>
                </a:ext>
              </a:extLst>
            </p:cNvPr>
            <p:cNvSpPr txBox="1">
              <a:spLocks noChangeArrowheads="1"/>
            </p:cNvSpPr>
            <p:nvPr/>
          </p:nvSpPr>
          <p:spPr bwMode="auto">
            <a:xfrm>
              <a:off x="3903" y="8467"/>
              <a:ext cx="5279" cy="586"/>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接口设计</a:t>
              </a:r>
              <a:r>
                <a:rPr lang="en-US" altLang="zh-CN" dirty="0">
                  <a:latin typeface="+mj-ea"/>
                  <a:ea typeface="+mj-ea"/>
                </a:rPr>
                <a:t>(</a:t>
              </a:r>
              <a:r>
                <a:rPr lang="zh-CN" altLang="en-US" dirty="0">
                  <a:latin typeface="+mj-ea"/>
                  <a:ea typeface="+mj-ea"/>
                </a:rPr>
                <a:t>人机、软件、网络</a:t>
              </a:r>
              <a:r>
                <a:rPr lang="en-US" altLang="zh-CN" dirty="0">
                  <a:latin typeface="+mj-ea"/>
                  <a:ea typeface="+mj-ea"/>
                </a:rPr>
                <a:t>)</a:t>
              </a:r>
              <a:r>
                <a:rPr lang="zh-CN" altLang="en-US" dirty="0">
                  <a:latin typeface="+mj-ea"/>
                  <a:ea typeface="+mj-ea"/>
                </a:rPr>
                <a:t>；</a:t>
              </a:r>
            </a:p>
          </p:txBody>
        </p:sp>
        <p:sp>
          <p:nvSpPr>
            <p:cNvPr id="15" name="Text Box 23">
              <a:extLst>
                <a:ext uri="{FF2B5EF4-FFF2-40B4-BE49-F238E27FC236}">
                  <a16:creationId xmlns:a16="http://schemas.microsoft.com/office/drawing/2014/main" id="{0FAD74EA-FADA-49F2-8A37-E6FCAC23E985}"/>
                </a:ext>
              </a:extLst>
            </p:cNvPr>
            <p:cNvSpPr txBox="1">
              <a:spLocks noChangeArrowheads="1"/>
            </p:cNvSpPr>
            <p:nvPr/>
          </p:nvSpPr>
          <p:spPr bwMode="auto">
            <a:xfrm>
              <a:off x="3917" y="9067"/>
              <a:ext cx="5363" cy="447"/>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数据设计</a:t>
              </a:r>
              <a:r>
                <a:rPr lang="en-US" altLang="zh-CN" dirty="0">
                  <a:latin typeface="+mj-ea"/>
                  <a:ea typeface="+mj-ea"/>
                </a:rPr>
                <a:t>(</a:t>
              </a:r>
              <a:r>
                <a:rPr lang="zh-CN" altLang="en-US" dirty="0">
                  <a:latin typeface="+mj-ea"/>
                  <a:ea typeface="+mj-ea"/>
                </a:rPr>
                <a:t>数据的逻辑设计</a:t>
              </a:r>
              <a:r>
                <a:rPr lang="en-US" altLang="zh-CN" dirty="0">
                  <a:latin typeface="+mj-ea"/>
                  <a:ea typeface="+mj-ea"/>
                </a:rPr>
                <a:t>)</a:t>
              </a:r>
              <a:r>
                <a:rPr lang="zh-CN" altLang="en-US" dirty="0">
                  <a:latin typeface="+mj-ea"/>
                  <a:ea typeface="+mj-ea"/>
                </a:rPr>
                <a:t>；</a:t>
              </a:r>
            </a:p>
          </p:txBody>
        </p:sp>
        <p:sp>
          <p:nvSpPr>
            <p:cNvPr id="16" name="AutoShape 24">
              <a:extLst>
                <a:ext uri="{FF2B5EF4-FFF2-40B4-BE49-F238E27FC236}">
                  <a16:creationId xmlns:a16="http://schemas.microsoft.com/office/drawing/2014/main" id="{FC12D9E0-AD1C-4E19-8DF3-27B659717FB5}"/>
                </a:ext>
              </a:extLst>
            </p:cNvPr>
            <p:cNvSpPr>
              <a:spLocks/>
            </p:cNvSpPr>
            <p:nvPr/>
          </p:nvSpPr>
          <p:spPr bwMode="auto">
            <a:xfrm>
              <a:off x="3143" y="9985"/>
              <a:ext cx="273" cy="1265"/>
            </a:xfrm>
            <a:prstGeom prst="leftBrace">
              <a:avLst>
                <a:gd name="adj1" fmla="val 29779"/>
                <a:gd name="adj2" fmla="val 50000"/>
              </a:avLst>
            </a:prstGeom>
            <a:grpFill/>
            <a:ln w="9525">
              <a:solidFill>
                <a:srgbClr val="000000"/>
              </a:solidFill>
              <a:round/>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17" name="Text Box 25">
              <a:extLst>
                <a:ext uri="{FF2B5EF4-FFF2-40B4-BE49-F238E27FC236}">
                  <a16:creationId xmlns:a16="http://schemas.microsoft.com/office/drawing/2014/main" id="{AC55D56D-F335-4553-BB7D-4E1A7B083350}"/>
                </a:ext>
              </a:extLst>
            </p:cNvPr>
            <p:cNvSpPr txBox="1">
              <a:spLocks noChangeArrowheads="1"/>
            </p:cNvSpPr>
            <p:nvPr/>
          </p:nvSpPr>
          <p:spPr bwMode="auto">
            <a:xfrm>
              <a:off x="3498" y="10968"/>
              <a:ext cx="5363" cy="502"/>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数据库和表</a:t>
              </a:r>
              <a:r>
                <a:rPr lang="en-US" altLang="zh-CN" dirty="0">
                  <a:latin typeface="+mj-ea"/>
                  <a:ea typeface="+mj-ea"/>
                </a:rPr>
                <a:t>(</a:t>
              </a:r>
              <a:r>
                <a:rPr lang="zh-CN" altLang="en-US" dirty="0">
                  <a:latin typeface="+mj-ea"/>
                  <a:ea typeface="+mj-ea"/>
                </a:rPr>
                <a:t>数据的物理设计</a:t>
              </a:r>
              <a:r>
                <a:rPr lang="en-US" altLang="zh-CN" dirty="0">
                  <a:latin typeface="+mj-ea"/>
                  <a:ea typeface="+mj-ea"/>
                </a:rPr>
                <a:t>)</a:t>
              </a:r>
              <a:r>
                <a:rPr lang="zh-CN" altLang="en-US" dirty="0">
                  <a:latin typeface="+mj-ea"/>
                  <a:ea typeface="+mj-ea"/>
                </a:rPr>
                <a:t>；</a:t>
              </a:r>
            </a:p>
          </p:txBody>
        </p:sp>
        <p:sp>
          <p:nvSpPr>
            <p:cNvPr id="18" name="Text Box 26">
              <a:extLst>
                <a:ext uri="{FF2B5EF4-FFF2-40B4-BE49-F238E27FC236}">
                  <a16:creationId xmlns:a16="http://schemas.microsoft.com/office/drawing/2014/main" id="{AA6299C1-EEF3-4BF5-9670-50C3B7EDF711}"/>
                </a:ext>
              </a:extLst>
            </p:cNvPr>
            <p:cNvSpPr txBox="1">
              <a:spLocks noChangeArrowheads="1"/>
            </p:cNvSpPr>
            <p:nvPr/>
          </p:nvSpPr>
          <p:spPr bwMode="auto">
            <a:xfrm>
              <a:off x="3520" y="9826"/>
              <a:ext cx="5677" cy="489"/>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模块内部逻辑与数据结构设计；</a:t>
              </a:r>
            </a:p>
          </p:txBody>
        </p:sp>
        <p:sp>
          <p:nvSpPr>
            <p:cNvPr id="19" name="Text Box 27">
              <a:extLst>
                <a:ext uri="{FF2B5EF4-FFF2-40B4-BE49-F238E27FC236}">
                  <a16:creationId xmlns:a16="http://schemas.microsoft.com/office/drawing/2014/main" id="{B84D10B9-F217-4B98-BA8A-CC6C9AA9CED1}"/>
                </a:ext>
              </a:extLst>
            </p:cNvPr>
            <p:cNvSpPr txBox="1">
              <a:spLocks noChangeArrowheads="1"/>
            </p:cNvSpPr>
            <p:nvPr/>
          </p:nvSpPr>
          <p:spPr bwMode="auto">
            <a:xfrm>
              <a:off x="3506" y="10398"/>
              <a:ext cx="3422" cy="506"/>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界面设计；</a:t>
              </a:r>
            </a:p>
          </p:txBody>
        </p:sp>
        <p:sp>
          <p:nvSpPr>
            <p:cNvPr id="20" name="Line 28">
              <a:extLst>
                <a:ext uri="{FF2B5EF4-FFF2-40B4-BE49-F238E27FC236}">
                  <a16:creationId xmlns:a16="http://schemas.microsoft.com/office/drawing/2014/main" id="{9C20CFE7-B2EE-41C6-A804-5DB9B70744D4}"/>
                </a:ext>
              </a:extLst>
            </p:cNvPr>
            <p:cNvSpPr>
              <a:spLocks noChangeShapeType="1"/>
            </p:cNvSpPr>
            <p:nvPr/>
          </p:nvSpPr>
          <p:spPr bwMode="auto">
            <a:xfrm>
              <a:off x="2326" y="9715"/>
              <a:ext cx="12035" cy="0"/>
            </a:xfrm>
            <a:prstGeom prst="line">
              <a:avLst/>
            </a:prstGeom>
            <a:grpFill/>
            <a:ln w="9525">
              <a:solidFill>
                <a:srgbClr val="000000"/>
              </a:solidFill>
              <a:prstDash val="lgDash"/>
              <a:round/>
              <a:headEnd/>
              <a:tailEnd/>
            </a:ln>
          </p:spPr>
          <p:txBody>
            <a:bodyPr vert="eaVert"/>
            <a:lstStyle/>
            <a:p>
              <a:endParaRPr lang="zh-CN" altLang="en-US">
                <a:latin typeface="+mj-ea"/>
                <a:ea typeface="+mj-ea"/>
              </a:endParaRPr>
            </a:p>
          </p:txBody>
        </p:sp>
        <p:sp>
          <p:nvSpPr>
            <p:cNvPr id="21" name="Rectangle 29">
              <a:extLst>
                <a:ext uri="{FF2B5EF4-FFF2-40B4-BE49-F238E27FC236}">
                  <a16:creationId xmlns:a16="http://schemas.microsoft.com/office/drawing/2014/main" id="{D0833D77-DEF1-4CB6-BF7D-ADA4DC19396E}"/>
                </a:ext>
              </a:extLst>
            </p:cNvPr>
            <p:cNvSpPr>
              <a:spLocks noChangeArrowheads="1"/>
            </p:cNvSpPr>
            <p:nvPr/>
          </p:nvSpPr>
          <p:spPr bwMode="auto">
            <a:xfrm>
              <a:off x="9234" y="8214"/>
              <a:ext cx="689" cy="254"/>
            </a:xfrm>
            <a:prstGeom prst="rect">
              <a:avLst/>
            </a:prstGeom>
            <a:grpFill/>
            <a:ln w="9525" algn="ctr">
              <a:solidFill>
                <a:srgbClr val="000000"/>
              </a:solidFill>
              <a:miter lim="800000"/>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22" name="Rectangle 30">
              <a:extLst>
                <a:ext uri="{FF2B5EF4-FFF2-40B4-BE49-F238E27FC236}">
                  <a16:creationId xmlns:a16="http://schemas.microsoft.com/office/drawing/2014/main" id="{141827A8-F6A6-4984-A8D0-A4124DAC00C6}"/>
                </a:ext>
              </a:extLst>
            </p:cNvPr>
            <p:cNvSpPr>
              <a:spLocks noChangeArrowheads="1"/>
            </p:cNvSpPr>
            <p:nvPr/>
          </p:nvSpPr>
          <p:spPr bwMode="auto">
            <a:xfrm>
              <a:off x="8998" y="8973"/>
              <a:ext cx="236" cy="506"/>
            </a:xfrm>
            <a:prstGeom prst="rect">
              <a:avLst/>
            </a:prstGeom>
            <a:grpFill/>
            <a:ln w="9525" algn="ctr">
              <a:solidFill>
                <a:srgbClr val="000000"/>
              </a:solidFill>
              <a:miter lim="800000"/>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23" name="Rectangle 31">
              <a:extLst>
                <a:ext uri="{FF2B5EF4-FFF2-40B4-BE49-F238E27FC236}">
                  <a16:creationId xmlns:a16="http://schemas.microsoft.com/office/drawing/2014/main" id="{7A3D610C-6BF9-47C3-AFD1-ABE4A2E85EA8}"/>
                </a:ext>
              </a:extLst>
            </p:cNvPr>
            <p:cNvSpPr>
              <a:spLocks noChangeArrowheads="1"/>
            </p:cNvSpPr>
            <p:nvPr/>
          </p:nvSpPr>
          <p:spPr bwMode="auto">
            <a:xfrm>
              <a:off x="9470" y="8973"/>
              <a:ext cx="236" cy="506"/>
            </a:xfrm>
            <a:prstGeom prst="rect">
              <a:avLst/>
            </a:prstGeom>
            <a:grpFill/>
            <a:ln w="9525" algn="ctr">
              <a:solidFill>
                <a:srgbClr val="000000"/>
              </a:solidFill>
              <a:miter lim="800000"/>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24" name="Rectangle 32">
              <a:extLst>
                <a:ext uri="{FF2B5EF4-FFF2-40B4-BE49-F238E27FC236}">
                  <a16:creationId xmlns:a16="http://schemas.microsoft.com/office/drawing/2014/main" id="{89940967-B69B-4075-9CB0-70F51AD6BD50}"/>
                </a:ext>
              </a:extLst>
            </p:cNvPr>
            <p:cNvSpPr>
              <a:spLocks noChangeArrowheads="1"/>
            </p:cNvSpPr>
            <p:nvPr/>
          </p:nvSpPr>
          <p:spPr bwMode="auto">
            <a:xfrm>
              <a:off x="9942" y="8973"/>
              <a:ext cx="236" cy="506"/>
            </a:xfrm>
            <a:prstGeom prst="rect">
              <a:avLst/>
            </a:prstGeom>
            <a:grpFill/>
            <a:ln w="9525" algn="ctr">
              <a:solidFill>
                <a:srgbClr val="000000"/>
              </a:solidFill>
              <a:miter lim="800000"/>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25" name="Line 33">
              <a:extLst>
                <a:ext uri="{FF2B5EF4-FFF2-40B4-BE49-F238E27FC236}">
                  <a16:creationId xmlns:a16="http://schemas.microsoft.com/office/drawing/2014/main" id="{92CAC849-64A6-4EDF-8D06-8F2A30EC0F02}"/>
                </a:ext>
              </a:extLst>
            </p:cNvPr>
            <p:cNvSpPr>
              <a:spLocks noChangeShapeType="1"/>
            </p:cNvSpPr>
            <p:nvPr/>
          </p:nvSpPr>
          <p:spPr bwMode="auto">
            <a:xfrm>
              <a:off x="9588" y="8467"/>
              <a:ext cx="1" cy="506"/>
            </a:xfrm>
            <a:prstGeom prst="line">
              <a:avLst/>
            </a:prstGeom>
            <a:grpFill/>
            <a:ln w="9525">
              <a:solidFill>
                <a:srgbClr val="000000"/>
              </a:solidFill>
              <a:round/>
              <a:headEnd/>
              <a:tailEnd/>
            </a:ln>
          </p:spPr>
          <p:txBody>
            <a:bodyPr vert="eaVert"/>
            <a:lstStyle/>
            <a:p>
              <a:endParaRPr lang="zh-CN" altLang="en-US">
                <a:latin typeface="+mj-ea"/>
                <a:ea typeface="+mj-ea"/>
              </a:endParaRPr>
            </a:p>
          </p:txBody>
        </p:sp>
        <p:sp>
          <p:nvSpPr>
            <p:cNvPr id="26" name="Line 34">
              <a:extLst>
                <a:ext uri="{FF2B5EF4-FFF2-40B4-BE49-F238E27FC236}">
                  <a16:creationId xmlns:a16="http://schemas.microsoft.com/office/drawing/2014/main" id="{1DC1490F-437E-4E5C-A578-E4CAEBBE68BD}"/>
                </a:ext>
              </a:extLst>
            </p:cNvPr>
            <p:cNvSpPr>
              <a:spLocks noChangeShapeType="1"/>
            </p:cNvSpPr>
            <p:nvPr/>
          </p:nvSpPr>
          <p:spPr bwMode="auto">
            <a:xfrm>
              <a:off x="9116" y="8720"/>
              <a:ext cx="0" cy="253"/>
            </a:xfrm>
            <a:prstGeom prst="line">
              <a:avLst/>
            </a:prstGeom>
            <a:grpFill/>
            <a:ln w="9525">
              <a:solidFill>
                <a:srgbClr val="000000"/>
              </a:solidFill>
              <a:round/>
              <a:headEnd/>
              <a:tailEnd/>
            </a:ln>
          </p:spPr>
          <p:txBody>
            <a:bodyPr vert="eaVert"/>
            <a:lstStyle/>
            <a:p>
              <a:endParaRPr lang="zh-CN" altLang="en-US">
                <a:latin typeface="+mj-ea"/>
                <a:ea typeface="+mj-ea"/>
              </a:endParaRPr>
            </a:p>
          </p:txBody>
        </p:sp>
        <p:sp>
          <p:nvSpPr>
            <p:cNvPr id="27" name="Line 35">
              <a:extLst>
                <a:ext uri="{FF2B5EF4-FFF2-40B4-BE49-F238E27FC236}">
                  <a16:creationId xmlns:a16="http://schemas.microsoft.com/office/drawing/2014/main" id="{848AC51E-878C-4EA2-8E63-3C6A05F3074A}"/>
                </a:ext>
              </a:extLst>
            </p:cNvPr>
            <p:cNvSpPr>
              <a:spLocks noChangeShapeType="1"/>
            </p:cNvSpPr>
            <p:nvPr/>
          </p:nvSpPr>
          <p:spPr bwMode="auto">
            <a:xfrm>
              <a:off x="9116" y="8720"/>
              <a:ext cx="944" cy="0"/>
            </a:xfrm>
            <a:prstGeom prst="line">
              <a:avLst/>
            </a:prstGeom>
            <a:grpFill/>
            <a:ln w="9525">
              <a:solidFill>
                <a:srgbClr val="000000"/>
              </a:solidFill>
              <a:round/>
              <a:headEnd/>
              <a:tailEnd/>
            </a:ln>
          </p:spPr>
          <p:txBody>
            <a:bodyPr vert="eaVert"/>
            <a:lstStyle/>
            <a:p>
              <a:endParaRPr lang="zh-CN" altLang="en-US">
                <a:latin typeface="+mj-ea"/>
                <a:ea typeface="+mj-ea"/>
              </a:endParaRPr>
            </a:p>
          </p:txBody>
        </p:sp>
        <p:sp>
          <p:nvSpPr>
            <p:cNvPr id="28" name="Line 36">
              <a:extLst>
                <a:ext uri="{FF2B5EF4-FFF2-40B4-BE49-F238E27FC236}">
                  <a16:creationId xmlns:a16="http://schemas.microsoft.com/office/drawing/2014/main" id="{7FB56E13-D2CB-4C6C-A86D-1D51931B030C}"/>
                </a:ext>
              </a:extLst>
            </p:cNvPr>
            <p:cNvSpPr>
              <a:spLocks noChangeShapeType="1"/>
            </p:cNvSpPr>
            <p:nvPr/>
          </p:nvSpPr>
          <p:spPr bwMode="auto">
            <a:xfrm>
              <a:off x="10060" y="8720"/>
              <a:ext cx="0" cy="253"/>
            </a:xfrm>
            <a:prstGeom prst="line">
              <a:avLst/>
            </a:prstGeom>
            <a:grpFill/>
            <a:ln w="9525">
              <a:solidFill>
                <a:srgbClr val="000000"/>
              </a:solidFill>
              <a:round/>
              <a:headEnd/>
              <a:tailEnd/>
            </a:ln>
          </p:spPr>
          <p:txBody>
            <a:bodyPr vert="eaVert"/>
            <a:lstStyle/>
            <a:p>
              <a:endParaRPr lang="zh-CN" altLang="en-US">
                <a:latin typeface="+mj-ea"/>
                <a:ea typeface="+mj-ea"/>
              </a:endParaRPr>
            </a:p>
          </p:txBody>
        </p:sp>
        <p:sp>
          <p:nvSpPr>
            <p:cNvPr id="29" name="Rectangle 37">
              <a:extLst>
                <a:ext uri="{FF2B5EF4-FFF2-40B4-BE49-F238E27FC236}">
                  <a16:creationId xmlns:a16="http://schemas.microsoft.com/office/drawing/2014/main" id="{F9396A25-66FE-461B-8C6C-FB40EFCBD5A3}"/>
                </a:ext>
              </a:extLst>
            </p:cNvPr>
            <p:cNvSpPr>
              <a:spLocks noChangeArrowheads="1"/>
            </p:cNvSpPr>
            <p:nvPr/>
          </p:nvSpPr>
          <p:spPr bwMode="auto">
            <a:xfrm>
              <a:off x="8998" y="10070"/>
              <a:ext cx="1770" cy="674"/>
            </a:xfrm>
            <a:prstGeom prst="rect">
              <a:avLst/>
            </a:prstGeom>
            <a:grpFill/>
            <a:ln w="9525" algn="ctr">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zh-CN" altLang="en-US" dirty="0">
                  <a:latin typeface="+mj-ea"/>
                  <a:ea typeface="+mj-ea"/>
                </a:rPr>
                <a:t>算法</a:t>
              </a:r>
              <a:r>
                <a:rPr lang="en-US" altLang="zh-CN" dirty="0">
                  <a:latin typeface="+mj-ea"/>
                  <a:ea typeface="+mj-ea"/>
                </a:rPr>
                <a:t>+</a:t>
              </a:r>
            </a:p>
            <a:p>
              <a:pPr eaLnBrk="1" hangingPunct="1">
                <a:lnSpc>
                  <a:spcPct val="96000"/>
                </a:lnSpc>
              </a:pPr>
              <a:r>
                <a:rPr lang="zh-CN" altLang="en-US" dirty="0">
                  <a:latin typeface="+mj-ea"/>
                  <a:ea typeface="+mj-ea"/>
                </a:rPr>
                <a:t>数据结构</a:t>
              </a:r>
            </a:p>
          </p:txBody>
        </p:sp>
        <p:sp>
          <p:nvSpPr>
            <p:cNvPr id="30" name="Freeform 38">
              <a:extLst>
                <a:ext uri="{FF2B5EF4-FFF2-40B4-BE49-F238E27FC236}">
                  <a16:creationId xmlns:a16="http://schemas.microsoft.com/office/drawing/2014/main" id="{5C63DC10-6448-47E9-8F02-BA8C5A6AB95A}"/>
                </a:ext>
              </a:extLst>
            </p:cNvPr>
            <p:cNvSpPr>
              <a:spLocks/>
            </p:cNvSpPr>
            <p:nvPr/>
          </p:nvSpPr>
          <p:spPr bwMode="auto">
            <a:xfrm>
              <a:off x="9633" y="9291"/>
              <a:ext cx="480" cy="818"/>
            </a:xfrm>
            <a:custGeom>
              <a:avLst/>
              <a:gdLst>
                <a:gd name="T0" fmla="*/ 405 w 480"/>
                <a:gd name="T1" fmla="*/ 0 h 818"/>
                <a:gd name="T2" fmla="*/ 435 w 480"/>
                <a:gd name="T3" fmla="*/ 90 h 818"/>
                <a:gd name="T4" fmla="*/ 480 w 480"/>
                <a:gd name="T5" fmla="*/ 180 h 818"/>
                <a:gd name="T6" fmla="*/ 330 w 480"/>
                <a:gd name="T7" fmla="*/ 390 h 818"/>
                <a:gd name="T8" fmla="*/ 210 w 480"/>
                <a:gd name="T9" fmla="*/ 570 h 818"/>
                <a:gd name="T10" fmla="*/ 180 w 480"/>
                <a:gd name="T11" fmla="*/ 645 h 818"/>
                <a:gd name="T12" fmla="*/ 60 w 480"/>
                <a:gd name="T13" fmla="*/ 765 h 818"/>
                <a:gd name="T14" fmla="*/ 0 w 480"/>
                <a:gd name="T15" fmla="*/ 810 h 818"/>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818"/>
                <a:gd name="T26" fmla="*/ 480 w 480"/>
                <a:gd name="T27" fmla="*/ 818 h 8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818">
                  <a:moveTo>
                    <a:pt x="405" y="0"/>
                  </a:moveTo>
                  <a:cubicBezTo>
                    <a:pt x="415" y="30"/>
                    <a:pt x="417" y="64"/>
                    <a:pt x="435" y="90"/>
                  </a:cubicBezTo>
                  <a:cubicBezTo>
                    <a:pt x="474" y="148"/>
                    <a:pt x="459" y="118"/>
                    <a:pt x="480" y="180"/>
                  </a:cubicBezTo>
                  <a:cubicBezTo>
                    <a:pt x="444" y="340"/>
                    <a:pt x="463" y="323"/>
                    <a:pt x="330" y="390"/>
                  </a:cubicBezTo>
                  <a:cubicBezTo>
                    <a:pt x="290" y="450"/>
                    <a:pt x="250" y="510"/>
                    <a:pt x="210" y="570"/>
                  </a:cubicBezTo>
                  <a:cubicBezTo>
                    <a:pt x="195" y="592"/>
                    <a:pt x="193" y="621"/>
                    <a:pt x="180" y="645"/>
                  </a:cubicBezTo>
                  <a:cubicBezTo>
                    <a:pt x="126" y="745"/>
                    <a:pt x="141" y="724"/>
                    <a:pt x="60" y="765"/>
                  </a:cubicBezTo>
                  <a:cubicBezTo>
                    <a:pt x="24" y="818"/>
                    <a:pt x="48" y="810"/>
                    <a:pt x="0" y="810"/>
                  </a:cubicBezTo>
                </a:path>
              </a:pathLst>
            </a:custGeom>
            <a:grpFill/>
            <a:ln w="9525">
              <a:solidFill>
                <a:srgbClr val="000000"/>
              </a:solidFill>
              <a:round/>
              <a:headEnd/>
              <a:tailEnd type="triangle" w="med" len="me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grpSp>
      <p:sp>
        <p:nvSpPr>
          <p:cNvPr id="31" name="日期占位符 30"/>
          <p:cNvSpPr>
            <a:spLocks noGrp="1"/>
          </p:cNvSpPr>
          <p:nvPr>
            <p:ph type="dt" sz="half" idx="10"/>
          </p:nvPr>
        </p:nvSpPr>
        <p:spPr/>
        <p:txBody>
          <a:bodyPr/>
          <a:lstStyle/>
          <a:p>
            <a:fld id="{B6863F01-5A96-4F1F-A4C4-592E64F4847F}" type="datetime1">
              <a:rPr lang="zh-CN" altLang="en-US" smtClean="0"/>
              <a:t>2022/5/4</a:t>
            </a:fld>
            <a:endParaRPr lang="zh-CN" altLang="en-US"/>
          </a:p>
        </p:txBody>
      </p:sp>
      <p:sp>
        <p:nvSpPr>
          <p:cNvPr id="32" name="页脚占位符 31"/>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98313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网上报名系统的体系结构设计</a:t>
            </a:r>
          </a:p>
        </p:txBody>
      </p:sp>
      <p:sp>
        <p:nvSpPr>
          <p:cNvPr id="2" name="内容占位符 1"/>
          <p:cNvSpPr>
            <a:spLocks noGrp="1"/>
          </p:cNvSpPr>
          <p:nvPr>
            <p:ph idx="1"/>
          </p:nvPr>
        </p:nvSpPr>
        <p:spPr/>
        <p:txBody>
          <a:bodyPr>
            <a:normAutofit/>
          </a:bodyPr>
          <a:lstStyle/>
          <a:p>
            <a:pPr marL="82296" indent="0">
              <a:buNone/>
            </a:pPr>
            <a:r>
              <a:rPr lang="zh-CN" altLang="en-US" sz="2400" dirty="0"/>
              <a:t>采用四层架构：</a:t>
            </a:r>
            <a:endParaRPr lang="en-US" altLang="zh-CN" sz="2400" dirty="0"/>
          </a:p>
          <a:p>
            <a:pPr marL="1037183" lvl="1" indent="-385763">
              <a:buFont typeface="+mj-lt"/>
              <a:buAutoNum type="arabicPeriod"/>
            </a:pPr>
            <a:r>
              <a:rPr lang="zh-CN" altLang="en-US" sz="2000" dirty="0"/>
              <a:t>表示层</a:t>
            </a:r>
            <a:endParaRPr lang="en-US" altLang="zh-CN" sz="2000" dirty="0"/>
          </a:p>
          <a:p>
            <a:pPr marL="1037183" lvl="1" indent="-385763">
              <a:buFont typeface="+mj-lt"/>
              <a:buAutoNum type="arabicPeriod"/>
            </a:pPr>
            <a:r>
              <a:rPr lang="zh-CN" altLang="en-US" sz="2000" dirty="0"/>
              <a:t>业务逻辑层</a:t>
            </a:r>
            <a:endParaRPr lang="en-US" altLang="zh-CN" sz="2000" dirty="0"/>
          </a:p>
          <a:p>
            <a:pPr marL="1037183" lvl="1" indent="-385763">
              <a:buFont typeface="+mj-lt"/>
              <a:buAutoNum type="arabicPeriod"/>
            </a:pPr>
            <a:r>
              <a:rPr lang="zh-CN" altLang="en-US" sz="2000" dirty="0"/>
              <a:t>数据接口层</a:t>
            </a:r>
            <a:endParaRPr lang="en-US" altLang="zh-CN" sz="2000" dirty="0"/>
          </a:p>
          <a:p>
            <a:pPr marL="1037183" lvl="1" indent="-385763">
              <a:buFont typeface="+mj-lt"/>
              <a:buAutoNum type="arabicPeriod"/>
            </a:pPr>
            <a:r>
              <a:rPr lang="zh-CN" altLang="en-US" sz="2000" dirty="0"/>
              <a:t>数据层</a:t>
            </a:r>
          </a:p>
        </p:txBody>
      </p:sp>
      <p:sp>
        <p:nvSpPr>
          <p:cNvPr id="5" name="日期占位符 4"/>
          <p:cNvSpPr>
            <a:spLocks noGrp="1"/>
          </p:cNvSpPr>
          <p:nvPr>
            <p:ph type="dt" sz="half" idx="10"/>
          </p:nvPr>
        </p:nvSpPr>
        <p:spPr/>
        <p:txBody>
          <a:bodyPr/>
          <a:lstStyle/>
          <a:p>
            <a:fld id="{52C0AE7A-C9B3-47F8-881A-06971637D4B4}" type="datetime1">
              <a:rPr lang="zh-CN" altLang="en-US" smtClean="0"/>
              <a:t>2022/5/4</a:t>
            </a:fld>
            <a:endParaRPr lang="zh-CN" altLang="en-US" dirty="0"/>
          </a:p>
        </p:txBody>
      </p:sp>
      <p:sp>
        <p:nvSpPr>
          <p:cNvPr id="11" name="页脚占位符 10"/>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100</a:t>
            </a:fld>
            <a:endParaRPr lang="zh-CN" altLang="en-US"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99" y="3360074"/>
            <a:ext cx="9772024" cy="115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95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normAutofit/>
          </a:bodyPr>
          <a:lstStyle/>
          <a:p>
            <a:r>
              <a:rPr lang="zh-CN" altLang="en-US" dirty="0"/>
              <a:t>网上报名系统的体系结构设计</a:t>
            </a:r>
          </a:p>
        </p:txBody>
      </p:sp>
      <p:sp>
        <p:nvSpPr>
          <p:cNvPr id="241667" name="Rectangle 3"/>
          <p:cNvSpPr>
            <a:spLocks noGrp="1" noChangeArrowheads="1"/>
          </p:cNvSpPr>
          <p:nvPr>
            <p:ph idx="1"/>
          </p:nvPr>
        </p:nvSpPr>
        <p:spPr/>
        <p:txBody>
          <a:bodyPr>
            <a:normAutofit/>
          </a:bodyPr>
          <a:lstStyle/>
          <a:p>
            <a:r>
              <a:rPr lang="zh-CN" altLang="en-US" dirty="0"/>
              <a:t>包设计</a:t>
            </a:r>
          </a:p>
          <a:p>
            <a:endParaRPr lang="en-US" altLang="zh-CN" dirty="0"/>
          </a:p>
        </p:txBody>
      </p:sp>
      <p:sp>
        <p:nvSpPr>
          <p:cNvPr id="3" name="日期占位符 2"/>
          <p:cNvSpPr>
            <a:spLocks noGrp="1"/>
          </p:cNvSpPr>
          <p:nvPr>
            <p:ph type="dt" sz="half" idx="10"/>
          </p:nvPr>
        </p:nvSpPr>
        <p:spPr/>
        <p:txBody>
          <a:bodyPr/>
          <a:lstStyle/>
          <a:p>
            <a:fld id="{4A808F33-1D5E-43A2-844F-B4C552C190DE}"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101</a:t>
            </a:fld>
            <a:endParaRPr lang="zh-CN" altLang="en-US" dirty="0"/>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722" y="707408"/>
            <a:ext cx="3021062" cy="424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86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p:txBody>
          <a:bodyPr>
            <a:normAutofit/>
          </a:bodyPr>
          <a:lstStyle/>
          <a:p>
            <a:r>
              <a:rPr lang="zh-CN" altLang="en-US" dirty="0"/>
              <a:t>网上报名系统的体系结构设计</a:t>
            </a:r>
          </a:p>
        </p:txBody>
      </p:sp>
      <p:sp>
        <p:nvSpPr>
          <p:cNvPr id="11" name="内容占位符 10"/>
          <p:cNvSpPr>
            <a:spLocks noGrp="1"/>
          </p:cNvSpPr>
          <p:nvPr>
            <p:ph idx="1"/>
          </p:nvPr>
        </p:nvSpPr>
        <p:spPr/>
        <p:txBody>
          <a:bodyPr/>
          <a:lstStyle/>
          <a:p>
            <a:r>
              <a:rPr lang="zh-CN" altLang="en-US" dirty="0"/>
              <a:t>表示层：</a:t>
            </a:r>
            <a:endParaRPr lang="en-US" altLang="zh-CN" dirty="0"/>
          </a:p>
          <a:p>
            <a:r>
              <a:rPr lang="en-US" altLang="zh-CN" dirty="0"/>
              <a:t>Web</a:t>
            </a:r>
            <a:r>
              <a:rPr lang="zh-CN" altLang="en-US" dirty="0"/>
              <a:t>包存放界面类</a:t>
            </a:r>
          </a:p>
          <a:p>
            <a:endParaRPr lang="zh-CN" altLang="en-US" dirty="0"/>
          </a:p>
        </p:txBody>
      </p:sp>
      <p:sp>
        <p:nvSpPr>
          <p:cNvPr id="3" name="日期占位符 2"/>
          <p:cNvSpPr>
            <a:spLocks noGrp="1"/>
          </p:cNvSpPr>
          <p:nvPr>
            <p:ph type="dt" sz="half" idx="10"/>
          </p:nvPr>
        </p:nvSpPr>
        <p:spPr/>
        <p:txBody>
          <a:bodyPr/>
          <a:lstStyle/>
          <a:p>
            <a:fld id="{8CADE6AB-DB8D-48B6-AFEC-A69D1B14E2DA}" type="datetime1">
              <a:rPr lang="zh-CN" altLang="en-US" smtClean="0"/>
              <a:t>2022/5/4</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102</a:t>
            </a:fld>
            <a:endParaRPr lang="zh-CN" altLang="en-US"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988" y="1103175"/>
            <a:ext cx="2539972" cy="337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90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normAutofit/>
          </a:bodyPr>
          <a:lstStyle/>
          <a:p>
            <a:r>
              <a:rPr lang="zh-CN" altLang="en-US" dirty="0"/>
              <a:t>网上报名系统的体系结构设计</a:t>
            </a:r>
          </a:p>
        </p:txBody>
      </p:sp>
      <p:sp>
        <p:nvSpPr>
          <p:cNvPr id="10" name="内容占位符 9"/>
          <p:cNvSpPr>
            <a:spLocks noGrp="1"/>
          </p:cNvSpPr>
          <p:nvPr>
            <p:ph idx="1"/>
          </p:nvPr>
        </p:nvSpPr>
        <p:spPr/>
        <p:txBody>
          <a:bodyPr/>
          <a:lstStyle/>
          <a:p>
            <a:r>
              <a:rPr lang="zh-CN" altLang="en-US" dirty="0"/>
              <a:t>业务逻辑层：</a:t>
            </a:r>
            <a:endParaRPr lang="en-US" altLang="zh-CN" dirty="0"/>
          </a:p>
          <a:p>
            <a:r>
              <a:rPr lang="en-US" altLang="zh-CN" dirty="0"/>
              <a:t>Servlet</a:t>
            </a:r>
            <a:r>
              <a:rPr lang="zh-CN" altLang="en-US" dirty="0"/>
              <a:t>包中存放业务逻辑处理</a:t>
            </a:r>
          </a:p>
          <a:p>
            <a:endParaRPr lang="zh-CN" altLang="en-US" dirty="0"/>
          </a:p>
        </p:txBody>
      </p:sp>
      <p:sp>
        <p:nvSpPr>
          <p:cNvPr id="3" name="日期占位符 2"/>
          <p:cNvSpPr>
            <a:spLocks noGrp="1"/>
          </p:cNvSpPr>
          <p:nvPr>
            <p:ph type="dt" sz="half" idx="10"/>
          </p:nvPr>
        </p:nvSpPr>
        <p:spPr/>
        <p:txBody>
          <a:bodyPr/>
          <a:lstStyle/>
          <a:p>
            <a:fld id="{2366C49D-A164-4AE5-9893-CAB6187ACF4C}"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103</a:t>
            </a:fld>
            <a:endParaRPr lang="zh-CN" altLang="en-US"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620" y="1224809"/>
            <a:ext cx="2857500" cy="254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54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p:txBody>
          <a:bodyPr>
            <a:normAutofit/>
          </a:bodyPr>
          <a:lstStyle/>
          <a:p>
            <a:r>
              <a:rPr lang="zh-CN" altLang="en-US" dirty="0"/>
              <a:t>网上报名系统的体系结构设计</a:t>
            </a:r>
          </a:p>
        </p:txBody>
      </p:sp>
      <p:sp>
        <p:nvSpPr>
          <p:cNvPr id="6" name="Rectangle 3"/>
          <p:cNvSpPr>
            <a:spLocks noGrp="1" noChangeArrowheads="1"/>
          </p:cNvSpPr>
          <p:nvPr>
            <p:ph idx="1"/>
          </p:nvPr>
        </p:nvSpPr>
        <p:spPr>
          <a:xfrm>
            <a:off x="402337" y="828913"/>
            <a:ext cx="3849623" cy="3806854"/>
          </a:xfrm>
        </p:spPr>
        <p:txBody>
          <a:bodyPr>
            <a:noAutofit/>
          </a:bodyPr>
          <a:lstStyle/>
          <a:p>
            <a:r>
              <a:rPr lang="zh-CN" altLang="en-US" sz="2400" dirty="0"/>
              <a:t>数据层：</a:t>
            </a:r>
            <a:endParaRPr lang="en-US" altLang="zh-CN" sz="2400" dirty="0"/>
          </a:p>
          <a:p>
            <a:r>
              <a:rPr lang="zh-CN" altLang="en-US" sz="2400" dirty="0"/>
              <a:t>包含四个包</a:t>
            </a:r>
            <a:r>
              <a:rPr lang="en-US" altLang="zh-CN" sz="2400" dirty="0"/>
              <a:t>factory</a:t>
            </a:r>
            <a:r>
              <a:rPr lang="zh-CN" altLang="en-US" sz="2400" dirty="0"/>
              <a:t>、</a:t>
            </a:r>
            <a:r>
              <a:rPr lang="en-US" altLang="zh-CN" sz="2400" dirty="0" err="1"/>
              <a:t>dbutil</a:t>
            </a:r>
            <a:r>
              <a:rPr lang="zh-CN" altLang="en-US" sz="2400" dirty="0"/>
              <a:t>、</a:t>
            </a:r>
            <a:r>
              <a:rPr lang="en-US" altLang="zh-CN" sz="2400" dirty="0" err="1"/>
              <a:t>dao</a:t>
            </a:r>
            <a:r>
              <a:rPr lang="zh-CN" altLang="en-US" sz="2400" dirty="0"/>
              <a:t>、</a:t>
            </a:r>
            <a:r>
              <a:rPr lang="en-US" altLang="zh-CN" sz="2400" dirty="0" err="1"/>
              <a:t>daoimpl</a:t>
            </a:r>
            <a:r>
              <a:rPr lang="zh-CN" altLang="en-US" sz="2400" dirty="0"/>
              <a:t>。</a:t>
            </a:r>
          </a:p>
          <a:p>
            <a:pPr lvl="1"/>
            <a:r>
              <a:rPr lang="en-US" altLang="zh-CN" sz="1800" dirty="0"/>
              <a:t>factory</a:t>
            </a:r>
            <a:r>
              <a:rPr lang="zh-CN" altLang="en-US" sz="1800" dirty="0"/>
              <a:t>包：生成</a:t>
            </a:r>
            <a:r>
              <a:rPr lang="en-US" altLang="zh-CN" sz="1800" dirty="0" err="1"/>
              <a:t>dao</a:t>
            </a:r>
            <a:r>
              <a:rPr lang="zh-CN" altLang="en-US" sz="1800" dirty="0"/>
              <a:t>接口对象。</a:t>
            </a:r>
            <a:endParaRPr lang="en-US" altLang="zh-CN" sz="1800" dirty="0"/>
          </a:p>
          <a:p>
            <a:pPr lvl="1"/>
            <a:r>
              <a:rPr lang="en-US" altLang="zh-CN" sz="1800" dirty="0" err="1"/>
              <a:t>dbutil</a:t>
            </a:r>
            <a:r>
              <a:rPr lang="zh-CN" altLang="en-US" sz="1800" dirty="0"/>
              <a:t>包：连接数据库。</a:t>
            </a:r>
            <a:endParaRPr lang="en-US" altLang="zh-CN" sz="1800" dirty="0"/>
          </a:p>
          <a:p>
            <a:pPr lvl="1"/>
            <a:r>
              <a:rPr lang="en-US" altLang="zh-CN" sz="1800" dirty="0" err="1"/>
              <a:t>dao</a:t>
            </a:r>
            <a:r>
              <a:rPr lang="zh-CN" altLang="en-US" sz="1800" dirty="0"/>
              <a:t>包：接口类，封装了数据库对象的</a:t>
            </a:r>
            <a:r>
              <a:rPr lang="en-US" altLang="zh-CN" sz="1800" dirty="0"/>
              <a:t>crud</a:t>
            </a:r>
            <a:r>
              <a:rPr lang="zh-CN" altLang="en-US" sz="1800" dirty="0"/>
              <a:t>。</a:t>
            </a:r>
            <a:endParaRPr lang="en-US" altLang="zh-CN" sz="1800" dirty="0"/>
          </a:p>
          <a:p>
            <a:pPr lvl="1"/>
            <a:r>
              <a:rPr lang="en-US" altLang="zh-CN" sz="1800" dirty="0" err="1"/>
              <a:t>daoimpl</a:t>
            </a:r>
            <a:r>
              <a:rPr lang="zh-CN" altLang="en-US" sz="1800" dirty="0"/>
              <a:t>包：实现类，实现了</a:t>
            </a:r>
            <a:r>
              <a:rPr lang="en-US" altLang="zh-CN" sz="1800" dirty="0" err="1"/>
              <a:t>dao</a:t>
            </a:r>
            <a:r>
              <a:rPr lang="zh-CN" altLang="en-US" sz="1800" dirty="0"/>
              <a:t>接口。</a:t>
            </a:r>
            <a:endParaRPr lang="en-US" altLang="zh-CN" sz="1800" dirty="0"/>
          </a:p>
        </p:txBody>
      </p:sp>
      <p:sp>
        <p:nvSpPr>
          <p:cNvPr id="3" name="日期占位符 2"/>
          <p:cNvSpPr>
            <a:spLocks noGrp="1"/>
          </p:cNvSpPr>
          <p:nvPr>
            <p:ph type="dt" sz="half" idx="10"/>
          </p:nvPr>
        </p:nvSpPr>
        <p:spPr/>
        <p:txBody>
          <a:bodyPr/>
          <a:lstStyle/>
          <a:p>
            <a:fld id="{12C9CD6D-E09F-4DBB-8F56-9FF6C6A6F9C9}"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104</a:t>
            </a:fld>
            <a:endParaRPr lang="zh-CN" altLang="en-US" dirty="0"/>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037" y="407046"/>
            <a:ext cx="2376266" cy="454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010" y="1061165"/>
            <a:ext cx="2148430" cy="3435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202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normAutofit/>
          </a:bodyPr>
          <a:lstStyle/>
          <a:p>
            <a:r>
              <a:rPr lang="zh-CN" altLang="en-US" dirty="0"/>
              <a:t>网上报名系统的体系结构设计</a:t>
            </a:r>
          </a:p>
        </p:txBody>
      </p:sp>
      <p:sp>
        <p:nvSpPr>
          <p:cNvPr id="10" name="内容占位符 9"/>
          <p:cNvSpPr>
            <a:spLocks noGrp="1"/>
          </p:cNvSpPr>
          <p:nvPr>
            <p:ph idx="1"/>
          </p:nvPr>
        </p:nvSpPr>
        <p:spPr/>
        <p:txBody>
          <a:bodyPr/>
          <a:lstStyle/>
          <a:p>
            <a:r>
              <a:rPr lang="zh-CN" altLang="en-US" dirty="0"/>
              <a:t>数据层：</a:t>
            </a:r>
            <a:endParaRPr lang="en-US" altLang="zh-CN" dirty="0"/>
          </a:p>
          <a:p>
            <a:r>
              <a:rPr lang="en-US" altLang="zh-CN" dirty="0"/>
              <a:t>bean</a:t>
            </a:r>
            <a:r>
              <a:rPr lang="zh-CN" altLang="en-US" dirty="0"/>
              <a:t>包中存放实体类</a:t>
            </a:r>
          </a:p>
          <a:p>
            <a:endParaRPr lang="zh-CN" altLang="en-US" dirty="0"/>
          </a:p>
        </p:txBody>
      </p:sp>
      <p:sp>
        <p:nvSpPr>
          <p:cNvPr id="3" name="日期占位符 2"/>
          <p:cNvSpPr>
            <a:spLocks noGrp="1"/>
          </p:cNvSpPr>
          <p:nvPr>
            <p:ph type="dt" sz="half" idx="10"/>
          </p:nvPr>
        </p:nvSpPr>
        <p:spPr/>
        <p:txBody>
          <a:bodyPr/>
          <a:lstStyle/>
          <a:p>
            <a:fld id="{873792F2-CEA5-498A-B0F3-23E7C11ED4AB}"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105</a:t>
            </a:fld>
            <a:endParaRPr lang="zh-CN" altLang="en-US"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934" y="1072178"/>
            <a:ext cx="2334360" cy="2779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2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Text Box 4"/>
          <p:cNvSpPr txBox="1">
            <a:spLocks noChangeArrowheads="1"/>
          </p:cNvSpPr>
          <p:nvPr/>
        </p:nvSpPr>
        <p:spPr bwMode="auto">
          <a:xfrm>
            <a:off x="563291" y="1005840"/>
            <a:ext cx="3440430" cy="1794510"/>
          </a:xfrm>
          <a:prstGeom prst="rect">
            <a:avLst/>
          </a:prstGeom>
          <a:noFill/>
          <a:ln w="9525" algn="ctr">
            <a:noFill/>
            <a:miter lim="800000"/>
            <a:headEnd/>
            <a:tailEnd/>
          </a:ln>
          <a:effectLst/>
        </p:spPr>
        <p:txBody>
          <a:bodyPr lIns="67839" tIns="33920" rIns="67839" bIns="33920"/>
          <a:lstStyle/>
          <a:p>
            <a:pPr marL="254794" indent="-254794" defTabSz="678656">
              <a:spcBef>
                <a:spcPct val="20000"/>
              </a:spcBef>
              <a:buClr>
                <a:srgbClr val="003366"/>
              </a:buClr>
              <a:buFontTx/>
              <a:buChar char="•"/>
            </a:pPr>
            <a:r>
              <a:rPr lang="en-US" altLang="zh-CN" sz="2400" dirty="0">
                <a:solidFill>
                  <a:schemeClr val="tx2">
                    <a:lumMod val="90000"/>
                    <a:lumOff val="10000"/>
                  </a:schemeClr>
                </a:solidFill>
                <a:latin typeface="+mj-ea"/>
                <a:ea typeface="+mj-ea"/>
              </a:rPr>
              <a:t>bean</a:t>
            </a:r>
            <a:r>
              <a:rPr lang="zh-CN" altLang="en-US" sz="2400" dirty="0">
                <a:solidFill>
                  <a:schemeClr val="tx2">
                    <a:lumMod val="90000"/>
                    <a:lumOff val="10000"/>
                  </a:schemeClr>
                </a:solidFill>
                <a:latin typeface="+mj-ea"/>
                <a:ea typeface="+mj-ea"/>
              </a:rPr>
              <a:t>包</a:t>
            </a:r>
          </a:p>
          <a:p>
            <a:pPr marL="254794" indent="-254794" defTabSz="678656">
              <a:spcBef>
                <a:spcPct val="20000"/>
              </a:spcBef>
              <a:buClr>
                <a:srgbClr val="003366"/>
              </a:buClr>
              <a:buFontTx/>
              <a:buChar char="•"/>
            </a:pPr>
            <a:r>
              <a:rPr lang="zh-CN" altLang="en-US" sz="2400" dirty="0">
                <a:solidFill>
                  <a:schemeClr val="tx2">
                    <a:lumMod val="90000"/>
                    <a:lumOff val="10000"/>
                  </a:schemeClr>
                </a:solidFill>
                <a:latin typeface="+mj-ea"/>
                <a:ea typeface="+mj-ea"/>
              </a:rPr>
              <a:t>类设计</a:t>
            </a:r>
            <a:r>
              <a:rPr lang="en-US" altLang="zh-CN" sz="2400" dirty="0">
                <a:solidFill>
                  <a:schemeClr val="tx2">
                    <a:lumMod val="90000"/>
                    <a:lumOff val="10000"/>
                  </a:schemeClr>
                </a:solidFill>
                <a:latin typeface="+mj-ea"/>
                <a:ea typeface="+mj-ea"/>
              </a:rPr>
              <a:t>——</a:t>
            </a:r>
            <a:r>
              <a:rPr lang="zh-CN" altLang="en-US" sz="2400" dirty="0">
                <a:solidFill>
                  <a:schemeClr val="tx2">
                    <a:lumMod val="90000"/>
                    <a:lumOff val="10000"/>
                  </a:schemeClr>
                </a:solidFill>
                <a:latin typeface="+mj-ea"/>
                <a:ea typeface="+mj-ea"/>
              </a:rPr>
              <a:t>主要是</a:t>
            </a:r>
            <a:r>
              <a:rPr lang="en-US" altLang="zh-CN" sz="2400" dirty="0">
                <a:solidFill>
                  <a:schemeClr val="tx2">
                    <a:lumMod val="90000"/>
                    <a:lumOff val="10000"/>
                  </a:schemeClr>
                </a:solidFill>
                <a:latin typeface="+mj-ea"/>
                <a:ea typeface="+mj-ea"/>
              </a:rPr>
              <a:t>DAO</a:t>
            </a:r>
            <a:r>
              <a:rPr lang="zh-CN" altLang="en-US" sz="2400" dirty="0">
                <a:solidFill>
                  <a:schemeClr val="tx2">
                    <a:lumMod val="90000"/>
                    <a:lumOff val="10000"/>
                  </a:schemeClr>
                </a:solidFill>
                <a:latin typeface="+mj-ea"/>
                <a:ea typeface="+mj-ea"/>
              </a:rPr>
              <a:t>实现类设计</a:t>
            </a:r>
          </a:p>
        </p:txBody>
      </p:sp>
      <p:pic>
        <p:nvPicPr>
          <p:cNvPr id="2561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416" y="540103"/>
            <a:ext cx="4951925" cy="43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6"/>
          <p:cNvSpPr>
            <a:spLocks noGrp="1"/>
          </p:cNvSpPr>
          <p:nvPr>
            <p:ph type="title"/>
          </p:nvPr>
        </p:nvSpPr>
        <p:spPr/>
        <p:txBody>
          <a:bodyPr/>
          <a:lstStyle/>
          <a:p>
            <a:r>
              <a:rPr lang="zh-CN" altLang="en-US" dirty="0"/>
              <a:t>网上报名系统的体系结构设计</a:t>
            </a:r>
          </a:p>
        </p:txBody>
      </p:sp>
      <p:sp>
        <p:nvSpPr>
          <p:cNvPr id="2" name="日期占位符 1"/>
          <p:cNvSpPr>
            <a:spLocks noGrp="1"/>
          </p:cNvSpPr>
          <p:nvPr>
            <p:ph type="dt" sz="half" idx="10"/>
          </p:nvPr>
        </p:nvSpPr>
        <p:spPr/>
        <p:txBody>
          <a:bodyPr/>
          <a:lstStyle/>
          <a:p>
            <a:fld id="{4E415447-DB13-457E-AF32-6496E68ECEF8}" type="datetime1">
              <a:rPr lang="zh-CN" altLang="en-US" smtClean="0"/>
              <a:t>2022/5/4</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106</a:t>
            </a:fld>
            <a:endParaRPr lang="zh-CN" altLang="en-US"/>
          </a:p>
        </p:txBody>
      </p:sp>
    </p:spTree>
    <p:extLst>
      <p:ext uri="{BB962C8B-B14F-4D97-AF65-F5344CB8AC3E}">
        <p14:creationId xmlns:p14="http://schemas.microsoft.com/office/powerpoint/2010/main" val="28086066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107</a:t>
            </a:fld>
            <a:endParaRPr lang="zh-CN" altLang="en-US"/>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45852"/>
            <a:ext cx="3111103" cy="523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662" y="-452460"/>
            <a:ext cx="3148013" cy="8878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BD74D96C-E124-4B62-B059-CB9CEA675351}" type="datetime1">
              <a:rPr lang="zh-CN" altLang="en-US" smtClean="0"/>
              <a:t>2022/5/4</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2050070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868370" y="983826"/>
            <a:ext cx="1415058" cy="491226"/>
          </a:xfrm>
          <a:prstGeom prst="rect">
            <a:avLst/>
          </a:prstGeom>
          <a:noFill/>
          <a:ln w="9525" algn="ctr">
            <a:noFill/>
            <a:miter lim="800000"/>
            <a:headEnd/>
            <a:tailEnd/>
          </a:ln>
          <a:effectLst/>
        </p:spPr>
        <p:txBody>
          <a:bodyPr lIns="67839" tIns="33920" rIns="67839" bIns="33920"/>
          <a:lstStyle/>
          <a:p>
            <a:pPr marL="254794" indent="-254794" defTabSz="678656">
              <a:spcBef>
                <a:spcPct val="20000"/>
              </a:spcBef>
              <a:buClr>
                <a:srgbClr val="003366"/>
              </a:buClr>
              <a:buFontTx/>
              <a:buChar char="•"/>
            </a:pPr>
            <a:r>
              <a:rPr lang="en-US" altLang="zh-CN" sz="2400" dirty="0" err="1">
                <a:solidFill>
                  <a:schemeClr val="bg2">
                    <a:lumMod val="50000"/>
                  </a:schemeClr>
                </a:solidFill>
                <a:latin typeface="Arial" charset="0"/>
                <a:ea typeface="华文细黑" pitchFamily="2" charset="-122"/>
              </a:rPr>
              <a:t>dao</a:t>
            </a:r>
            <a:r>
              <a:rPr lang="zh-CN" altLang="en-US" sz="2400" dirty="0">
                <a:solidFill>
                  <a:schemeClr val="bg2">
                    <a:lumMod val="50000"/>
                  </a:schemeClr>
                </a:solidFill>
                <a:latin typeface="Arial" charset="0"/>
                <a:ea typeface="华文细黑" pitchFamily="2" charset="-122"/>
              </a:rPr>
              <a:t>包</a:t>
            </a:r>
          </a:p>
          <a:p>
            <a:pPr marL="254794" indent="-254794" defTabSz="678656">
              <a:spcBef>
                <a:spcPct val="20000"/>
              </a:spcBef>
              <a:buClr>
                <a:srgbClr val="003366"/>
              </a:buClr>
              <a:buFontTx/>
              <a:buChar char="•"/>
            </a:pPr>
            <a:endParaRPr lang="en-US" altLang="zh-CN" sz="2400" dirty="0">
              <a:solidFill>
                <a:schemeClr val="bg2">
                  <a:lumMod val="50000"/>
                </a:schemeClr>
              </a:solidFill>
              <a:latin typeface="Arial" charset="0"/>
              <a:ea typeface="华文细黑" pitchFamily="2" charset="-122"/>
            </a:endParaRPr>
          </a:p>
        </p:txBody>
      </p:sp>
      <p:pic>
        <p:nvPicPr>
          <p:cNvPr id="2664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150" y="1869723"/>
            <a:ext cx="2162717" cy="2313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65" y="1956507"/>
            <a:ext cx="1982885" cy="2266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048" y="1916211"/>
            <a:ext cx="2079589" cy="220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5"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3753" y="1936050"/>
            <a:ext cx="2061402" cy="215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zh-CN" altLang="en-US" dirty="0"/>
              <a:t>网上报名系统的体系结构设计</a:t>
            </a:r>
          </a:p>
        </p:txBody>
      </p:sp>
      <p:sp>
        <p:nvSpPr>
          <p:cNvPr id="2" name="日期占位符 1"/>
          <p:cNvSpPr>
            <a:spLocks noGrp="1"/>
          </p:cNvSpPr>
          <p:nvPr>
            <p:ph type="dt" sz="half" idx="10"/>
          </p:nvPr>
        </p:nvSpPr>
        <p:spPr/>
        <p:txBody>
          <a:bodyPr/>
          <a:lstStyle/>
          <a:p>
            <a:fld id="{50CDF2A6-4E1D-43B5-8455-3FBDAF6CD45B}" type="datetime1">
              <a:rPr lang="zh-CN" altLang="en-US" smtClean="0"/>
              <a:t>2022/5/4</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108</a:t>
            </a:fld>
            <a:endParaRPr lang="zh-CN" altLang="en-US"/>
          </a:p>
        </p:txBody>
      </p:sp>
    </p:spTree>
    <p:extLst>
      <p:ext uri="{BB962C8B-B14F-4D97-AF65-F5344CB8AC3E}">
        <p14:creationId xmlns:p14="http://schemas.microsoft.com/office/powerpoint/2010/main" val="7009634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3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988" y="1550699"/>
            <a:ext cx="2562996" cy="27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097" y="1605434"/>
            <a:ext cx="2493761" cy="259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175" y="1670660"/>
            <a:ext cx="2623600" cy="237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4"/>
          <p:cNvSpPr txBox="1">
            <a:spLocks noChangeArrowheads="1"/>
          </p:cNvSpPr>
          <p:nvPr/>
        </p:nvSpPr>
        <p:spPr bwMode="auto">
          <a:xfrm>
            <a:off x="868370" y="971560"/>
            <a:ext cx="1415058" cy="491226"/>
          </a:xfrm>
          <a:prstGeom prst="rect">
            <a:avLst/>
          </a:prstGeom>
          <a:noFill/>
          <a:ln w="9525" algn="ctr">
            <a:noFill/>
            <a:miter lim="800000"/>
            <a:headEnd/>
            <a:tailEnd/>
          </a:ln>
          <a:effectLst/>
        </p:spPr>
        <p:txBody>
          <a:bodyPr lIns="67839" tIns="33920" rIns="67839" bIns="33920"/>
          <a:lstStyle/>
          <a:p>
            <a:pPr marL="254794" indent="-254794" defTabSz="678656">
              <a:spcBef>
                <a:spcPct val="20000"/>
              </a:spcBef>
              <a:buClr>
                <a:srgbClr val="003366"/>
              </a:buClr>
              <a:buFontTx/>
              <a:buChar char="•"/>
            </a:pPr>
            <a:r>
              <a:rPr lang="en-US" altLang="zh-CN" sz="2400" dirty="0" err="1">
                <a:solidFill>
                  <a:schemeClr val="bg2">
                    <a:lumMod val="50000"/>
                  </a:schemeClr>
                </a:solidFill>
                <a:latin typeface="Arial" charset="0"/>
                <a:ea typeface="华文细黑" pitchFamily="2" charset="-122"/>
              </a:rPr>
              <a:t>dao</a:t>
            </a:r>
            <a:r>
              <a:rPr lang="zh-CN" altLang="en-US" sz="2400" dirty="0">
                <a:solidFill>
                  <a:schemeClr val="bg2">
                    <a:lumMod val="50000"/>
                  </a:schemeClr>
                </a:solidFill>
                <a:latin typeface="Arial" charset="0"/>
                <a:ea typeface="华文细黑" pitchFamily="2" charset="-122"/>
              </a:rPr>
              <a:t>包</a:t>
            </a:r>
          </a:p>
          <a:p>
            <a:pPr marL="254794" indent="-254794" defTabSz="678656">
              <a:spcBef>
                <a:spcPct val="20000"/>
              </a:spcBef>
              <a:buClr>
                <a:srgbClr val="003366"/>
              </a:buClr>
              <a:buFontTx/>
              <a:buChar char="•"/>
            </a:pPr>
            <a:endParaRPr lang="en-US" altLang="zh-CN" sz="2400" dirty="0">
              <a:solidFill>
                <a:schemeClr val="bg2">
                  <a:lumMod val="50000"/>
                </a:schemeClr>
              </a:solidFill>
              <a:latin typeface="Arial" charset="0"/>
              <a:ea typeface="华文细黑" pitchFamily="2" charset="-122"/>
            </a:endParaRPr>
          </a:p>
        </p:txBody>
      </p:sp>
      <p:sp>
        <p:nvSpPr>
          <p:cNvPr id="5" name="标题 4"/>
          <p:cNvSpPr>
            <a:spLocks noGrp="1"/>
          </p:cNvSpPr>
          <p:nvPr>
            <p:ph type="title"/>
          </p:nvPr>
        </p:nvSpPr>
        <p:spPr/>
        <p:txBody>
          <a:bodyPr/>
          <a:lstStyle/>
          <a:p>
            <a:r>
              <a:rPr lang="zh-CN" altLang="en-US" dirty="0"/>
              <a:t>网上报名系统的体系结构设计</a:t>
            </a:r>
          </a:p>
        </p:txBody>
      </p:sp>
      <p:sp>
        <p:nvSpPr>
          <p:cNvPr id="2" name="日期占位符 1"/>
          <p:cNvSpPr>
            <a:spLocks noGrp="1"/>
          </p:cNvSpPr>
          <p:nvPr>
            <p:ph type="dt" sz="half" idx="10"/>
          </p:nvPr>
        </p:nvSpPr>
        <p:spPr/>
        <p:txBody>
          <a:bodyPr/>
          <a:lstStyle/>
          <a:p>
            <a:fld id="{6908DD88-E9E3-4597-BCE8-3CAC16BEF7C7}" type="datetime1">
              <a:rPr lang="zh-CN" altLang="en-US" smtClean="0"/>
              <a:t>2022/5/4</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109</a:t>
            </a:fld>
            <a:endParaRPr lang="zh-CN" altLang="en-US"/>
          </a:p>
        </p:txBody>
      </p:sp>
    </p:spTree>
    <p:extLst>
      <p:ext uri="{BB962C8B-B14F-4D97-AF65-F5344CB8AC3E}">
        <p14:creationId xmlns:p14="http://schemas.microsoft.com/office/powerpoint/2010/main" val="393702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软件设计元素</a:t>
            </a:r>
          </a:p>
        </p:txBody>
      </p:sp>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11</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850" y="913255"/>
            <a:ext cx="7763929" cy="3619043"/>
          </a:xfrm>
          <a:prstGeom prst="rect">
            <a:avLst/>
          </a:prstGeom>
        </p:spPr>
      </p:pic>
    </p:spTree>
    <p:extLst>
      <p:ext uri="{BB962C8B-B14F-4D97-AF65-F5344CB8AC3E}">
        <p14:creationId xmlns:p14="http://schemas.microsoft.com/office/powerpoint/2010/main" val="35082130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2" name="Rectangle 6"/>
          <p:cNvSpPr>
            <a:spLocks noGrp="1" noChangeArrowheads="1"/>
          </p:cNvSpPr>
          <p:nvPr>
            <p:ph type="title"/>
          </p:nvPr>
        </p:nvSpPr>
        <p:spPr/>
        <p:txBody>
          <a:bodyPr/>
          <a:lstStyle/>
          <a:p>
            <a:r>
              <a:rPr lang="zh-CN" altLang="en-US" dirty="0"/>
              <a:t>注意</a:t>
            </a:r>
          </a:p>
        </p:txBody>
      </p:sp>
      <p:sp>
        <p:nvSpPr>
          <p:cNvPr id="347143" name="Rectangle 7"/>
          <p:cNvSpPr>
            <a:spLocks noGrp="1" noChangeArrowheads="1"/>
          </p:cNvSpPr>
          <p:nvPr>
            <p:ph idx="1"/>
          </p:nvPr>
        </p:nvSpPr>
        <p:spPr>
          <a:xfrm>
            <a:off x="768097" y="1405889"/>
            <a:ext cx="7832833" cy="3326131"/>
          </a:xfrm>
        </p:spPr>
        <p:txBody>
          <a:bodyPr/>
          <a:lstStyle/>
          <a:p>
            <a:r>
              <a:rPr lang="zh-CN" altLang="en-US" dirty="0"/>
              <a:t>类的设计相对比较复杂，对大家的要求是要能看懂设计图，理解设计原则。</a:t>
            </a:r>
          </a:p>
          <a:p>
            <a:r>
              <a:rPr lang="zh-CN" altLang="en-US" dirty="0"/>
              <a:t>在进行编码时，能够按照所给的类图实现编码。</a:t>
            </a:r>
          </a:p>
          <a:p>
            <a:endParaRPr lang="en-US" altLang="zh-CN" dirty="0"/>
          </a:p>
        </p:txBody>
      </p:sp>
      <p:sp>
        <p:nvSpPr>
          <p:cNvPr id="2" name="日期占位符 1"/>
          <p:cNvSpPr>
            <a:spLocks noGrp="1"/>
          </p:cNvSpPr>
          <p:nvPr>
            <p:ph type="dt" sz="half" idx="10"/>
          </p:nvPr>
        </p:nvSpPr>
        <p:spPr/>
        <p:txBody>
          <a:bodyPr/>
          <a:lstStyle/>
          <a:p>
            <a:fld id="{5D3613A7-4EB4-4873-B57E-AB9B7C378518}"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110</a:t>
            </a:fld>
            <a:endParaRPr lang="zh-CN" altLang="en-US" dirty="0"/>
          </a:p>
        </p:txBody>
      </p:sp>
    </p:spTree>
    <p:extLst>
      <p:ext uri="{BB962C8B-B14F-4D97-AF65-F5344CB8AC3E}">
        <p14:creationId xmlns:p14="http://schemas.microsoft.com/office/powerpoint/2010/main" val="195347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3669" y="925033"/>
            <a:ext cx="4735250" cy="3749113"/>
          </a:xfrm>
        </p:spPr>
        <p:txBody>
          <a:bodyPr>
            <a:noAutofit/>
          </a:bodyPr>
          <a:lstStyle/>
          <a:p>
            <a:pPr>
              <a:spcBef>
                <a:spcPts val="800"/>
              </a:spcBef>
            </a:pPr>
            <a:r>
              <a:rPr lang="zh-CN" altLang="en-US" sz="2400" b="1" dirty="0"/>
              <a:t>系统设计</a:t>
            </a:r>
          </a:p>
          <a:p>
            <a:pPr marL="994320" lvl="1" indent="-342900">
              <a:spcBef>
                <a:spcPts val="800"/>
              </a:spcBef>
              <a:buClr>
                <a:srgbClr val="CA0098"/>
              </a:buClr>
              <a:buFont typeface="Arial" panose="020B0604020202020204" pitchFamily="34" charset="0"/>
              <a:buChar char="♥"/>
            </a:pPr>
            <a:r>
              <a:rPr lang="zh-CN" altLang="en-US" sz="2000" dirty="0"/>
              <a:t>系统设计阶段的主要任务</a:t>
            </a:r>
            <a:endParaRPr lang="en-US" altLang="zh-CN" sz="2000" dirty="0"/>
          </a:p>
          <a:p>
            <a:pPr marL="994320" lvl="1" indent="-342900">
              <a:spcBef>
                <a:spcPts val="800"/>
              </a:spcBef>
              <a:buClr>
                <a:srgbClr val="CA0098"/>
              </a:buClr>
              <a:buFont typeface="Arial" panose="020B0604020202020204" pitchFamily="34" charset="0"/>
              <a:buChar char="♥"/>
            </a:pPr>
            <a:r>
              <a:rPr lang="zh-CN" altLang="en-US" sz="2000" dirty="0"/>
              <a:t>数据库设计</a:t>
            </a:r>
          </a:p>
          <a:p>
            <a:pPr>
              <a:spcBef>
                <a:spcPts val="800"/>
              </a:spcBef>
            </a:pPr>
            <a:r>
              <a:rPr lang="zh-CN" altLang="en-US" sz="2400" b="1" dirty="0"/>
              <a:t>系统的静态结构设计</a:t>
            </a:r>
            <a:endParaRPr lang="en-US" altLang="zh-CN" sz="2400" b="1" dirty="0"/>
          </a:p>
          <a:p>
            <a:pPr marL="994320" lvl="1" indent="-342900">
              <a:spcBef>
                <a:spcPts val="800"/>
              </a:spcBef>
              <a:buClr>
                <a:srgbClr val="CA0098"/>
              </a:buClr>
              <a:buFont typeface="Arial" panose="020B0604020202020204" pitchFamily="34" charset="0"/>
              <a:buChar char="♥"/>
            </a:pPr>
            <a:r>
              <a:rPr lang="zh-CN" altLang="en-US" sz="2000" dirty="0"/>
              <a:t>体系结构相关知识</a:t>
            </a:r>
          </a:p>
          <a:p>
            <a:pPr marL="994320" lvl="1" indent="-342900">
              <a:spcBef>
                <a:spcPts val="800"/>
              </a:spcBef>
              <a:buClr>
                <a:srgbClr val="CA0098"/>
              </a:buClr>
              <a:buFont typeface="Arial" panose="020B0604020202020204" pitchFamily="34" charset="0"/>
              <a:buChar char="♥"/>
            </a:pPr>
            <a:r>
              <a:rPr lang="en-US" altLang="zh-CN" sz="2000" dirty="0"/>
              <a:t>MVC</a:t>
            </a:r>
            <a:r>
              <a:rPr lang="zh-CN" altLang="en-US" sz="2000" dirty="0"/>
              <a:t>设计模式</a:t>
            </a:r>
          </a:p>
          <a:p>
            <a:pPr marL="994320" lvl="1" indent="-342900">
              <a:spcBef>
                <a:spcPts val="800"/>
              </a:spcBef>
              <a:buClr>
                <a:srgbClr val="CA0098"/>
              </a:buClr>
              <a:buFont typeface="Arial" panose="020B0604020202020204" pitchFamily="34" charset="0"/>
              <a:buChar char="♥"/>
            </a:pPr>
            <a:r>
              <a:rPr lang="en-US" altLang="zh-CN" sz="2000" dirty="0"/>
              <a:t>DAO</a:t>
            </a:r>
            <a:r>
              <a:rPr lang="zh-CN" altLang="en-US" sz="2000" dirty="0"/>
              <a:t>设计模式</a:t>
            </a:r>
          </a:p>
          <a:p>
            <a:pPr marL="994320" lvl="1" indent="-342900">
              <a:spcBef>
                <a:spcPts val="800"/>
              </a:spcBef>
              <a:buClr>
                <a:srgbClr val="CA0098"/>
              </a:buClr>
              <a:buFont typeface="Arial" panose="020B0604020202020204" pitchFamily="34" charset="0"/>
              <a:buChar char="♥"/>
            </a:pPr>
            <a:r>
              <a:rPr lang="zh-CN" altLang="en-US" sz="2000" dirty="0"/>
              <a:t>系统包图</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111</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03866"/>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E34EDC7-E70B-481E-92B7-D7880533A6FC}" type="datetime1">
              <a:rPr lang="zh-CN" altLang="en-US" smtClean="0"/>
              <a:t>2022/5/4</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p>
        </p:txBody>
      </p:sp>
      <p:sp>
        <p:nvSpPr>
          <p:cNvPr id="3" name="内容占位符 2"/>
          <p:cNvSpPr>
            <a:spLocks noGrp="1"/>
          </p:cNvSpPr>
          <p:nvPr>
            <p:ph idx="1"/>
          </p:nvPr>
        </p:nvSpPr>
        <p:spPr>
          <a:xfrm>
            <a:off x="961752" y="1034143"/>
            <a:ext cx="8043352" cy="3440974"/>
          </a:xfrm>
        </p:spPr>
        <p:txBody>
          <a:bodyPr>
            <a:normAutofit/>
          </a:bodyPr>
          <a:lstStyle/>
          <a:p>
            <a:pPr>
              <a:lnSpc>
                <a:spcPct val="120000"/>
              </a:lnSpc>
            </a:pPr>
            <a:r>
              <a:rPr lang="zh-CN" altLang="en-US" dirty="0"/>
              <a:t>学习慕课视频和相关技术</a:t>
            </a:r>
            <a:endParaRPr lang="en-US" altLang="zh-CN" dirty="0"/>
          </a:p>
          <a:p>
            <a:pPr>
              <a:lnSpc>
                <a:spcPct val="120000"/>
              </a:lnSpc>
            </a:pPr>
            <a:r>
              <a:rPr lang="zh-CN" altLang="en-US" dirty="0"/>
              <a:t>实验内容：</a:t>
            </a:r>
          </a:p>
          <a:p>
            <a:pPr marL="1108620" lvl="1" indent="-457200">
              <a:lnSpc>
                <a:spcPct val="120000"/>
              </a:lnSpc>
            </a:pPr>
            <a:r>
              <a:rPr lang="zh-CN" altLang="en-US" dirty="0"/>
              <a:t>修改完善需求文档</a:t>
            </a:r>
            <a:endParaRPr lang="en-US" altLang="zh-CN" dirty="0"/>
          </a:p>
          <a:p>
            <a:pPr marL="1108620" lvl="1" indent="-457200">
              <a:lnSpc>
                <a:spcPct val="120000"/>
              </a:lnSpc>
            </a:pPr>
            <a:r>
              <a:rPr lang="zh-CN" altLang="en-US"/>
              <a:t>提交需求评审材料</a:t>
            </a:r>
            <a:endParaRPr lang="zh-CN" altLang="zh-CN" dirty="0"/>
          </a:p>
        </p:txBody>
      </p:sp>
      <p:sp>
        <p:nvSpPr>
          <p:cNvPr id="4" name="日期占位符 3"/>
          <p:cNvSpPr>
            <a:spLocks noGrp="1"/>
          </p:cNvSpPr>
          <p:nvPr>
            <p:ph type="dt" sz="half" idx="10"/>
          </p:nvPr>
        </p:nvSpPr>
        <p:spPr/>
        <p:txBody>
          <a:bodyPr/>
          <a:lstStyle/>
          <a:p>
            <a:fld id="{0247D8DC-1C3A-473D-8303-AD16E04EAE11}"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112</a:t>
            </a:fld>
            <a:endParaRPr lang="zh-CN" altLang="en-US"/>
          </a:p>
        </p:txBody>
      </p:sp>
    </p:spTree>
    <p:extLst>
      <p:ext uri="{BB962C8B-B14F-4D97-AF65-F5344CB8AC3E}">
        <p14:creationId xmlns:p14="http://schemas.microsoft.com/office/powerpoint/2010/main" val="1970438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953716-606B-47EF-9BAB-07DC0A13A3D6}"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113</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概要设计</a:t>
            </a:r>
          </a:p>
        </p:txBody>
      </p:sp>
      <p:sp>
        <p:nvSpPr>
          <p:cNvPr id="4" name="文本占位符 3"/>
          <p:cNvSpPr>
            <a:spLocks noGrp="1"/>
          </p:cNvSpPr>
          <p:nvPr>
            <p:ph idx="1"/>
          </p:nvPr>
        </p:nvSpPr>
        <p:spPr/>
        <p:txBody>
          <a:bodyPr>
            <a:normAutofit/>
          </a:bodyPr>
          <a:lstStyle/>
          <a:p>
            <a:pPr marL="342900" indent="-342900">
              <a:lnSpc>
                <a:spcPct val="120000"/>
              </a:lnSpc>
            </a:pPr>
            <a:r>
              <a:rPr lang="zh-CN" altLang="en-US" sz="2000" dirty="0">
                <a:solidFill>
                  <a:srgbClr val="FF0000"/>
                </a:solidFill>
              </a:rPr>
              <a:t>概要设计（总体设计）：</a:t>
            </a:r>
            <a:r>
              <a:rPr lang="zh-CN" altLang="en-US" sz="2000" dirty="0"/>
              <a:t>包括系统的总体设计文档、各模块的概要设计文档。在需求规格说明书的基础上描述</a:t>
            </a:r>
            <a:r>
              <a:rPr lang="zh-CN" altLang="en-US" sz="2000" dirty="0">
                <a:solidFill>
                  <a:srgbClr val="FF0000"/>
                </a:solidFill>
              </a:rPr>
              <a:t>系统的架构</a:t>
            </a:r>
            <a:r>
              <a:rPr lang="zh-CN" altLang="en-US" sz="2000" dirty="0"/>
              <a:t>、</a:t>
            </a:r>
            <a:r>
              <a:rPr lang="zh-CN" altLang="en-US" sz="2000" dirty="0">
                <a:solidFill>
                  <a:srgbClr val="FF0000"/>
                </a:solidFill>
              </a:rPr>
              <a:t>功能模块的划分</a:t>
            </a:r>
            <a:r>
              <a:rPr lang="zh-CN" altLang="en-US" sz="2000" dirty="0"/>
              <a:t>、</a:t>
            </a:r>
            <a:r>
              <a:rPr lang="zh-CN" altLang="en-US" sz="2000" dirty="0">
                <a:solidFill>
                  <a:srgbClr val="FF0000"/>
                </a:solidFill>
              </a:rPr>
              <a:t>模块接口的定义</a:t>
            </a:r>
            <a:r>
              <a:rPr lang="zh-CN" altLang="en-US" sz="2000" dirty="0"/>
              <a:t>、</a:t>
            </a:r>
            <a:r>
              <a:rPr lang="zh-CN" altLang="en-US" sz="2000" dirty="0">
                <a:solidFill>
                  <a:srgbClr val="FF0000"/>
                </a:solidFill>
              </a:rPr>
              <a:t>用户界面设计</a:t>
            </a:r>
            <a:r>
              <a:rPr lang="zh-CN" altLang="en-US" sz="2000" dirty="0"/>
              <a:t>、</a:t>
            </a:r>
            <a:r>
              <a:rPr lang="zh-CN" altLang="en-US" sz="2000" dirty="0">
                <a:solidFill>
                  <a:srgbClr val="FF0000"/>
                </a:solidFill>
              </a:rPr>
              <a:t>数据库设计</a:t>
            </a:r>
            <a:r>
              <a:rPr lang="zh-CN" altLang="en-US" sz="2000" dirty="0"/>
              <a:t>等。</a:t>
            </a:r>
            <a:endParaRPr lang="en-US" altLang="zh-CN" sz="2000" dirty="0"/>
          </a:p>
          <a:p>
            <a:pPr marL="342900" indent="-342900">
              <a:lnSpc>
                <a:spcPct val="120000"/>
              </a:lnSpc>
            </a:pPr>
            <a:r>
              <a:rPr lang="zh-CN" altLang="en-US" sz="2000" dirty="0"/>
              <a:t>在此阶段，应编写严谨的</a:t>
            </a:r>
            <a:r>
              <a:rPr lang="zh-CN" altLang="en-US" sz="2000" dirty="0">
                <a:solidFill>
                  <a:srgbClr val="FF0000"/>
                </a:solidFill>
              </a:rPr>
              <a:t>数据字典</a:t>
            </a:r>
            <a:r>
              <a:rPr lang="zh-CN" altLang="en-US" sz="2000" dirty="0"/>
              <a:t>，合并功能重复的模块，或进一步分解出可复用的模块（最大限度的提取可以复用的模块），建立合理的结构体系，节省后续环节的工作量。</a:t>
            </a:r>
            <a:endParaRPr lang="en-US" altLang="zh-CN" sz="2000" dirty="0"/>
          </a:p>
          <a:p>
            <a:pPr marL="342900" indent="-342900">
              <a:lnSpc>
                <a:spcPct val="120000"/>
              </a:lnSpc>
            </a:pPr>
            <a:r>
              <a:rPr lang="zh-CN" altLang="en-US" sz="2000" dirty="0"/>
              <a:t>尽管概要设计不涉及系统内部的实现细节，但它产生的实施方案与策略将会影响最终软件实现的成功与否，并影响今后软件系统维护的难易程度。</a:t>
            </a:r>
            <a:endParaRPr lang="en-US" altLang="zh-CN" sz="2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13" name="日期占位符 12"/>
          <p:cNvSpPr>
            <a:spLocks noGrp="1"/>
          </p:cNvSpPr>
          <p:nvPr>
            <p:ph type="dt" sz="half" idx="10"/>
          </p:nvPr>
        </p:nvSpPr>
        <p:spPr/>
        <p:txBody>
          <a:bodyPr/>
          <a:lstStyle/>
          <a:p>
            <a:fld id="{49E3E632-BA12-4D2F-BA64-722A26AD30E1}" type="datetime1">
              <a:rPr lang="zh-CN" altLang="en-US" smtClean="0"/>
              <a:t>2022/5/4</a:t>
            </a:fld>
            <a:endParaRPr lang="zh-CN" altLang="en-US" dirty="0"/>
          </a:p>
        </p:txBody>
      </p:sp>
      <p:sp>
        <p:nvSpPr>
          <p:cNvPr id="14" name="页脚占位符 1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831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详细设计</a:t>
            </a:r>
          </a:p>
        </p:txBody>
      </p:sp>
      <p:sp>
        <p:nvSpPr>
          <p:cNvPr id="4" name="文本占位符 3"/>
          <p:cNvSpPr>
            <a:spLocks noGrp="1"/>
          </p:cNvSpPr>
          <p:nvPr>
            <p:ph idx="1"/>
          </p:nvPr>
        </p:nvSpPr>
        <p:spPr/>
        <p:txBody>
          <a:bodyPr>
            <a:noAutofit/>
          </a:bodyPr>
          <a:lstStyle/>
          <a:p>
            <a:pPr marL="342900" indent="-342900">
              <a:spcBef>
                <a:spcPts val="600"/>
              </a:spcBef>
            </a:pPr>
            <a:r>
              <a:rPr lang="zh-CN" altLang="en-US" sz="2000" dirty="0">
                <a:solidFill>
                  <a:srgbClr val="FF0000"/>
                </a:solidFill>
              </a:rPr>
              <a:t>详细设计（具体设计）：</a:t>
            </a:r>
            <a:r>
              <a:rPr lang="zh-CN" altLang="en-US" sz="2000" dirty="0"/>
              <a:t>根据概要设计进行的模块划分，实现各模块的算法设计，实现用户界面设计，表单，需要的数据，数据结构设计的细化等。</a:t>
            </a:r>
            <a:endParaRPr lang="en-US" altLang="zh-CN" sz="2000" dirty="0"/>
          </a:p>
          <a:p>
            <a:pPr marL="342900" indent="-342900">
              <a:spcBef>
                <a:spcPts val="600"/>
              </a:spcBef>
            </a:pPr>
            <a:r>
              <a:rPr lang="zh-CN" altLang="en-US" sz="2000" dirty="0"/>
              <a:t>设计者的工作对象是一个模块，根据概要设计赋予的局部任务和对外接口，设计并表达模块的算法、流程、状态转换等内容。理想的详细设计完成后，应该让新手可以轻松的完成代码。</a:t>
            </a:r>
            <a:endParaRPr lang="en-US" altLang="zh-CN" sz="2000" dirty="0"/>
          </a:p>
          <a:p>
            <a:pPr marL="342900" indent="-342900">
              <a:spcBef>
                <a:spcPts val="600"/>
              </a:spcBef>
            </a:pPr>
            <a:r>
              <a:rPr lang="zh-CN" altLang="en-US" sz="2000" dirty="0"/>
              <a:t>详细设计文档中最重要的部分是模块的流程图、状态图、局部变量及相应的文字说明等。</a:t>
            </a:r>
            <a:endParaRPr lang="en-US" altLang="zh-CN" sz="2000" dirty="0"/>
          </a:p>
          <a:p>
            <a:pPr marL="342900" indent="-342900">
              <a:spcBef>
                <a:spcPts val="600"/>
              </a:spcBef>
            </a:pPr>
            <a:r>
              <a:rPr lang="zh-CN" altLang="en-US" sz="2000" dirty="0"/>
              <a:t>如果发现有结构调整（如分解出子模块）的必要，必须返回到概要设计阶段，将调整反映到概要设计文档中。</a:t>
            </a:r>
            <a:endParaRPr lang="en-US" altLang="zh-CN" sz="2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6" name="日期占位符 5"/>
          <p:cNvSpPr>
            <a:spLocks noGrp="1"/>
          </p:cNvSpPr>
          <p:nvPr>
            <p:ph type="dt" sz="half" idx="10"/>
          </p:nvPr>
        </p:nvSpPr>
        <p:spPr/>
        <p:txBody>
          <a:bodyPr/>
          <a:lstStyle/>
          <a:p>
            <a:fld id="{F90B4665-EBC4-4B88-A31C-0D130BF9B013}" type="datetime1">
              <a:rPr lang="zh-CN" altLang="en-US" smtClean="0"/>
              <a:t>2022/5/4</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7864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面向对象设计</a:t>
            </a:r>
          </a:p>
        </p:txBody>
      </p:sp>
      <p:sp>
        <p:nvSpPr>
          <p:cNvPr id="6" name="内容占位符 5"/>
          <p:cNvSpPr>
            <a:spLocks noGrp="1"/>
          </p:cNvSpPr>
          <p:nvPr>
            <p:ph idx="1"/>
          </p:nvPr>
        </p:nvSpPr>
        <p:spPr/>
        <p:txBody>
          <a:bodyPr>
            <a:normAutofit/>
          </a:bodyPr>
          <a:lstStyle/>
          <a:p>
            <a:pPr marL="342900" indent="-342900">
              <a:lnSpc>
                <a:spcPct val="120000"/>
              </a:lnSpc>
            </a:pPr>
            <a:r>
              <a:rPr kumimoji="1" lang="zh-CN" altLang="en-US" sz="2100" dirty="0"/>
              <a:t>面向对象设计（</a:t>
            </a:r>
            <a:r>
              <a:rPr kumimoji="1" lang="en-US" altLang="zh-CN" sz="2100" dirty="0"/>
              <a:t>OOD</a:t>
            </a:r>
            <a:r>
              <a:rPr kumimoji="1" lang="zh-CN" altLang="en-US" sz="2100" dirty="0"/>
              <a:t>，</a:t>
            </a:r>
            <a:r>
              <a:rPr kumimoji="1" lang="en-US" altLang="zh-CN" sz="2100" dirty="0"/>
              <a:t>Object-Oriented Design</a:t>
            </a:r>
            <a:r>
              <a:rPr kumimoji="1" lang="zh-CN" altLang="en-US" sz="2100" dirty="0"/>
              <a:t>）是面向对象分析到实现的一个桥梁。</a:t>
            </a:r>
            <a:endParaRPr kumimoji="1" lang="en-US" altLang="zh-CN" sz="2100" dirty="0"/>
          </a:p>
          <a:p>
            <a:pPr marL="342900" indent="-342900">
              <a:lnSpc>
                <a:spcPct val="120000"/>
              </a:lnSpc>
            </a:pPr>
            <a:r>
              <a:rPr kumimoji="1" lang="zh-CN" altLang="en-US" sz="2100" dirty="0"/>
              <a:t>面向对象分析是将用户需求经过分析后，建立问题域精确模型的过程；而面向对象设计则根据面向对象分析得到的需求模型，建立求解域模型的过程。即</a:t>
            </a:r>
            <a:r>
              <a:rPr kumimoji="1" lang="zh-CN" altLang="en-US" sz="2100" dirty="0">
                <a:solidFill>
                  <a:srgbClr val="FF0000"/>
                </a:solidFill>
              </a:rPr>
              <a:t>分析必须搞清楚系统“做什么”，而设计必须搞清楚系统“怎么做”</a:t>
            </a:r>
            <a:r>
              <a:rPr kumimoji="1" lang="zh-CN" altLang="en-US" sz="2100" dirty="0"/>
              <a:t>。</a:t>
            </a:r>
            <a:endParaRPr kumimoji="1" lang="en-US" altLang="zh-CN" sz="2100" dirty="0"/>
          </a:p>
          <a:p>
            <a:pPr marL="342900" indent="-342900">
              <a:lnSpc>
                <a:spcPct val="120000"/>
              </a:lnSpc>
            </a:pPr>
            <a:r>
              <a:rPr kumimoji="1" lang="zh-CN" altLang="en-US" sz="2100" dirty="0"/>
              <a:t>从分析到设计不是传统方法的转换，而是平滑（无缝）过渡，而求解域模型是系统实现的依据。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3" name="日期占位符 2"/>
          <p:cNvSpPr>
            <a:spLocks noGrp="1"/>
          </p:cNvSpPr>
          <p:nvPr>
            <p:ph type="dt" sz="half" idx="10"/>
          </p:nvPr>
        </p:nvSpPr>
        <p:spPr/>
        <p:txBody>
          <a:bodyPr/>
          <a:lstStyle/>
          <a:p>
            <a:fld id="{E00C0008-18C1-4A05-B26A-3CFEF8041C49}"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073359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OOD</a:t>
            </a:r>
            <a:r>
              <a:rPr lang="zh-CN" altLang="en-US" dirty="0"/>
              <a:t>与</a:t>
            </a:r>
            <a:r>
              <a:rPr lang="en-US" altLang="zh-CN" dirty="0"/>
              <a:t>OOA</a:t>
            </a:r>
            <a:r>
              <a:rPr lang="zh-CN" altLang="en-US" dirty="0"/>
              <a:t>的关系</a:t>
            </a:r>
          </a:p>
        </p:txBody>
      </p:sp>
      <p:sp>
        <p:nvSpPr>
          <p:cNvPr id="3" name="内容占位符 2"/>
          <p:cNvSpPr>
            <a:spLocks noGrp="1"/>
          </p:cNvSpPr>
          <p:nvPr>
            <p:ph idx="1"/>
          </p:nvPr>
        </p:nvSpPr>
        <p:spPr>
          <a:xfrm>
            <a:off x="768097" y="1134319"/>
            <a:ext cx="7832833" cy="3597702"/>
          </a:xfrm>
        </p:spPr>
        <p:txBody>
          <a:bodyPr>
            <a:normAutofit/>
          </a:bodyPr>
          <a:lstStyle/>
          <a:p>
            <a:pPr>
              <a:lnSpc>
                <a:spcPct val="120000"/>
              </a:lnSpc>
            </a:pPr>
            <a:r>
              <a:rPr lang="en-US" altLang="zh-CN" sz="2400" dirty="0"/>
              <a:t>OOD</a:t>
            </a:r>
            <a:r>
              <a:rPr lang="zh-CN" altLang="en-US" sz="2400" dirty="0"/>
              <a:t>是对</a:t>
            </a:r>
            <a:r>
              <a:rPr lang="en-US" altLang="zh-CN" sz="2400" dirty="0"/>
              <a:t>OOA</a:t>
            </a:r>
            <a:r>
              <a:rPr lang="zh-CN" altLang="en-US" sz="2400" dirty="0"/>
              <a:t>的细化，两者之间不存在空间映射，过渡具有平滑性；</a:t>
            </a:r>
            <a:endParaRPr lang="en-US" altLang="zh-CN" sz="2400" dirty="0"/>
          </a:p>
          <a:p>
            <a:pPr>
              <a:lnSpc>
                <a:spcPct val="120000"/>
              </a:lnSpc>
            </a:pPr>
            <a:r>
              <a:rPr lang="en-US" altLang="zh-CN" sz="2400" dirty="0"/>
              <a:t>OOD </a:t>
            </a:r>
            <a:r>
              <a:rPr lang="zh-CN" altLang="en-US" sz="2400" dirty="0"/>
              <a:t>主要解决与实现有关的问题，它是针对具体的软、硬件构成环境对</a:t>
            </a:r>
            <a:r>
              <a:rPr lang="en-US" altLang="zh-CN" sz="2400" dirty="0"/>
              <a:t>OOA</a:t>
            </a:r>
            <a:r>
              <a:rPr lang="zh-CN" altLang="en-US" sz="2400" dirty="0"/>
              <a:t>模型细化，</a:t>
            </a:r>
            <a:r>
              <a:rPr lang="en-US" altLang="zh-CN" sz="2400" dirty="0"/>
              <a:t>OOD</a:t>
            </a:r>
            <a:r>
              <a:rPr lang="zh-CN" altLang="en-US" sz="2400" dirty="0"/>
              <a:t>模型是与实现有关；</a:t>
            </a:r>
            <a:endParaRPr lang="en-US" altLang="zh-CN" sz="2400" b="1" dirty="0"/>
          </a:p>
          <a:p>
            <a:pPr>
              <a:lnSpc>
                <a:spcPct val="120000"/>
              </a:lnSpc>
            </a:pPr>
            <a:r>
              <a:rPr lang="en-US" altLang="zh-CN" sz="2400" dirty="0"/>
              <a:t>OOA</a:t>
            </a:r>
            <a:r>
              <a:rPr lang="zh-CN" altLang="en-US" sz="2400" dirty="0"/>
              <a:t>是针对问题域的一个分类活动，</a:t>
            </a:r>
            <a:r>
              <a:rPr lang="en-US" altLang="zh-CN" sz="2400" dirty="0"/>
              <a:t>OOA</a:t>
            </a:r>
            <a:r>
              <a:rPr lang="zh-CN" altLang="en-US" sz="2400" dirty="0"/>
              <a:t>模型独立于具体的实现。</a:t>
            </a:r>
          </a:p>
        </p:txBody>
      </p:sp>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15</a:t>
            </a:fld>
            <a:endParaRPr lang="zh-CN" altLang="en-US"/>
          </a:p>
        </p:txBody>
      </p:sp>
    </p:spTree>
    <p:extLst>
      <p:ext uri="{BB962C8B-B14F-4D97-AF65-F5344CB8AC3E}">
        <p14:creationId xmlns:p14="http://schemas.microsoft.com/office/powerpoint/2010/main" val="2832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a:t>OOA</a:t>
            </a:r>
            <a:r>
              <a:rPr lang="zh-CN" altLang="en-US" dirty="0"/>
              <a:t>到</a:t>
            </a:r>
            <a:r>
              <a:rPr lang="en-US" altLang="zh-CN" dirty="0"/>
              <a:t>OOD</a:t>
            </a:r>
            <a:r>
              <a:rPr lang="zh-CN" altLang="en-US" dirty="0"/>
              <a:t>的示意图</a:t>
            </a:r>
          </a:p>
        </p:txBody>
      </p:sp>
      <p:sp>
        <p:nvSpPr>
          <p:cNvPr id="3" name="日期占位符 2"/>
          <p:cNvSpPr>
            <a:spLocks noGrp="1"/>
          </p:cNvSpPr>
          <p:nvPr>
            <p:ph type="dt" sz="half" idx="10"/>
          </p:nvPr>
        </p:nvSpPr>
        <p:spPr/>
        <p:txBody>
          <a:bodyPr/>
          <a:lstStyle/>
          <a:p>
            <a:fld id="{E7BF203F-E07D-47A1-B853-524ACF087D24}" type="datetime1">
              <a:rPr lang="zh-CN" altLang="en-US" smtClean="0"/>
              <a:t>2022/5/4</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16</a:t>
            </a:fld>
            <a:endParaRPr lang="zh-CN" altLang="en-US"/>
          </a:p>
        </p:txBody>
      </p:sp>
      <p:grpSp>
        <p:nvGrpSpPr>
          <p:cNvPr id="6" name="Group 13"/>
          <p:cNvGrpSpPr>
            <a:grpSpLocks/>
          </p:cNvGrpSpPr>
          <p:nvPr/>
        </p:nvGrpSpPr>
        <p:grpSpPr bwMode="auto">
          <a:xfrm>
            <a:off x="768096" y="861631"/>
            <a:ext cx="7863501" cy="3991397"/>
            <a:chOff x="115" y="6923"/>
            <a:chExt cx="8873" cy="2349"/>
          </a:xfrm>
        </p:grpSpPr>
        <p:sp>
          <p:nvSpPr>
            <p:cNvPr id="7" name="Text Box 14"/>
            <p:cNvSpPr txBox="1">
              <a:spLocks noChangeArrowheads="1"/>
            </p:cNvSpPr>
            <p:nvPr/>
          </p:nvSpPr>
          <p:spPr bwMode="auto">
            <a:xfrm>
              <a:off x="956" y="9019"/>
              <a:ext cx="1651" cy="253"/>
            </a:xfrm>
            <a:prstGeom prst="rect">
              <a:avLst/>
            </a:prstGeom>
            <a:noFill/>
            <a:ln w="12700">
              <a:noFill/>
              <a:miter lim="800000"/>
              <a:headEnd/>
              <a:tailEnd/>
            </a:ln>
            <a:effectLst>
              <a:outerShdw dist="45791" dir="2021404" algn="ctr" rotWithShape="0">
                <a:srgbClr val="FFFFFF"/>
              </a:outerShdw>
            </a:effectLst>
          </p:spPr>
          <p:txBody>
            <a:bodyPr lIns="57607" tIns="0" rIns="57607" bIns="2880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1400" b="1" dirty="0">
                  <a:latin typeface="+mj-ea"/>
                  <a:ea typeface="+mj-ea"/>
                </a:rPr>
                <a:t>详细设计</a:t>
              </a:r>
              <a:endParaRPr lang="zh-CN" altLang="en-US" sz="1400" dirty="0">
                <a:latin typeface="+mj-ea"/>
                <a:ea typeface="+mj-ea"/>
              </a:endParaRPr>
            </a:p>
          </p:txBody>
        </p:sp>
        <p:sp>
          <p:nvSpPr>
            <p:cNvPr id="8" name="Line 15"/>
            <p:cNvSpPr>
              <a:spLocks noChangeShapeType="1"/>
            </p:cNvSpPr>
            <p:nvPr/>
          </p:nvSpPr>
          <p:spPr bwMode="auto">
            <a:xfrm>
              <a:off x="521" y="7671"/>
              <a:ext cx="77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a:latin typeface="+mj-ea"/>
                <a:ea typeface="+mj-ea"/>
              </a:endParaRPr>
            </a:p>
          </p:txBody>
        </p:sp>
        <p:sp>
          <p:nvSpPr>
            <p:cNvPr id="9" name="Oval 16"/>
            <p:cNvSpPr>
              <a:spLocks noChangeArrowheads="1"/>
            </p:cNvSpPr>
            <p:nvPr/>
          </p:nvSpPr>
          <p:spPr bwMode="auto">
            <a:xfrm>
              <a:off x="2173" y="6982"/>
              <a:ext cx="1700" cy="437"/>
            </a:xfrm>
            <a:prstGeom prst="ellipse">
              <a:avLst/>
            </a:prstGeom>
            <a:solidFill>
              <a:srgbClr val="FFCC99">
                <a:alpha val="43137"/>
              </a:srgbClr>
            </a:solidFill>
            <a:ln w="9525">
              <a:solidFill>
                <a:srgbClr val="000000"/>
              </a:solidFill>
              <a:round/>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400">
                  <a:solidFill>
                    <a:srgbClr val="000000"/>
                  </a:solidFill>
                  <a:latin typeface="+mj-ea"/>
                  <a:ea typeface="+mj-ea"/>
                </a:rPr>
                <a:t>视图模型</a:t>
              </a:r>
              <a:endParaRPr lang="zh-CN" altLang="en-US" sz="1400">
                <a:latin typeface="+mj-ea"/>
                <a:ea typeface="+mj-ea"/>
              </a:endParaRPr>
            </a:p>
          </p:txBody>
        </p:sp>
        <p:sp>
          <p:nvSpPr>
            <p:cNvPr id="10" name="Oval 17"/>
            <p:cNvSpPr>
              <a:spLocks noChangeArrowheads="1"/>
            </p:cNvSpPr>
            <p:nvPr/>
          </p:nvSpPr>
          <p:spPr bwMode="auto">
            <a:xfrm>
              <a:off x="6493" y="6982"/>
              <a:ext cx="1698" cy="437"/>
            </a:xfrm>
            <a:prstGeom prst="ellipse">
              <a:avLst/>
            </a:prstGeom>
            <a:solidFill>
              <a:srgbClr val="FFCC99">
                <a:alpha val="43137"/>
              </a:srgbClr>
            </a:solidFill>
            <a:ln w="9525" algn="ctr">
              <a:solidFill>
                <a:srgbClr val="000000"/>
              </a:solidFill>
              <a:round/>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400">
                  <a:solidFill>
                    <a:srgbClr val="000000"/>
                  </a:solidFill>
                  <a:latin typeface="+mj-ea"/>
                  <a:ea typeface="+mj-ea"/>
                </a:rPr>
                <a:t>实体模型</a:t>
              </a:r>
              <a:endParaRPr lang="zh-CN" altLang="en-US" sz="1400">
                <a:latin typeface="+mj-ea"/>
                <a:ea typeface="+mj-ea"/>
              </a:endParaRPr>
            </a:p>
          </p:txBody>
        </p:sp>
        <p:sp>
          <p:nvSpPr>
            <p:cNvPr id="11" name="Oval 18"/>
            <p:cNvSpPr>
              <a:spLocks noChangeArrowheads="1"/>
            </p:cNvSpPr>
            <p:nvPr/>
          </p:nvSpPr>
          <p:spPr bwMode="auto">
            <a:xfrm>
              <a:off x="4297" y="6982"/>
              <a:ext cx="1770" cy="437"/>
            </a:xfrm>
            <a:prstGeom prst="ellipse">
              <a:avLst/>
            </a:prstGeom>
            <a:solidFill>
              <a:srgbClr val="FFCC99">
                <a:alpha val="43137"/>
              </a:srgbClr>
            </a:solidFill>
            <a:ln w="9525" algn="ctr">
              <a:solidFill>
                <a:srgbClr val="000000"/>
              </a:solidFill>
              <a:round/>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400">
                  <a:solidFill>
                    <a:srgbClr val="000000"/>
                  </a:solidFill>
                  <a:latin typeface="+mj-ea"/>
                  <a:ea typeface="+mj-ea"/>
                </a:rPr>
                <a:t>逻辑模型</a:t>
              </a:r>
              <a:endParaRPr lang="zh-CN" altLang="en-US" sz="1400">
                <a:latin typeface="+mj-ea"/>
                <a:ea typeface="+mj-ea"/>
              </a:endParaRPr>
            </a:p>
          </p:txBody>
        </p:sp>
        <p:sp>
          <p:nvSpPr>
            <p:cNvPr id="12" name="Text Box 19"/>
            <p:cNvSpPr txBox="1">
              <a:spLocks noChangeArrowheads="1"/>
            </p:cNvSpPr>
            <p:nvPr/>
          </p:nvSpPr>
          <p:spPr bwMode="auto">
            <a:xfrm>
              <a:off x="115" y="6923"/>
              <a:ext cx="590" cy="759"/>
            </a:xfrm>
            <a:prstGeom prst="rect">
              <a:avLst/>
            </a:prstGeom>
            <a:gradFill rotWithShape="1">
              <a:gsLst>
                <a:gs pos="0">
                  <a:srgbClr val="767676"/>
                </a:gs>
                <a:gs pos="50000">
                  <a:srgbClr val="FFFFFF"/>
                </a:gs>
                <a:gs pos="100000">
                  <a:srgbClr val="76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400" dirty="0">
                  <a:latin typeface="+mj-ea"/>
                  <a:ea typeface="+mj-ea"/>
                </a:rPr>
                <a:t>O</a:t>
              </a:r>
            </a:p>
            <a:p>
              <a:pPr algn="ctr" eaLnBrk="1" hangingPunct="1">
                <a:lnSpc>
                  <a:spcPct val="96000"/>
                </a:lnSpc>
              </a:pPr>
              <a:r>
                <a:rPr lang="en-US" altLang="zh-CN" sz="1400" dirty="0">
                  <a:latin typeface="+mj-ea"/>
                  <a:ea typeface="+mj-ea"/>
                </a:rPr>
                <a:t>O</a:t>
              </a:r>
            </a:p>
            <a:p>
              <a:pPr algn="ctr" eaLnBrk="1" hangingPunct="1">
                <a:lnSpc>
                  <a:spcPct val="96000"/>
                </a:lnSpc>
              </a:pPr>
              <a:r>
                <a:rPr lang="en-US" altLang="zh-CN" sz="1400" dirty="0">
                  <a:latin typeface="+mj-ea"/>
                  <a:ea typeface="+mj-ea"/>
                </a:rPr>
                <a:t>A</a:t>
              </a:r>
            </a:p>
          </p:txBody>
        </p:sp>
        <p:sp>
          <p:nvSpPr>
            <p:cNvPr id="13" name="Oval 20"/>
            <p:cNvSpPr>
              <a:spLocks noChangeArrowheads="1"/>
            </p:cNvSpPr>
            <p:nvPr/>
          </p:nvSpPr>
          <p:spPr bwMode="auto">
            <a:xfrm>
              <a:off x="1520" y="7672"/>
              <a:ext cx="7468" cy="1415"/>
            </a:xfrm>
            <a:prstGeom prst="ellipse">
              <a:avLst/>
            </a:prstGeom>
            <a:solidFill>
              <a:srgbClr val="DBC2DC">
                <a:alpha val="47000"/>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lgn="ctr">
                <a:defRPr/>
              </a:pPr>
              <a:endParaRPr lang="zh-CN" altLang="en-US" sz="1400">
                <a:solidFill>
                  <a:srgbClr val="000000"/>
                </a:solidFill>
                <a:latin typeface="+mj-ea"/>
                <a:ea typeface="+mj-ea"/>
              </a:endParaRPr>
            </a:p>
            <a:p>
              <a:pPr algn="ctr">
                <a:defRPr/>
              </a:pPr>
              <a:endParaRPr lang="zh-CN" altLang="en-US" sz="1400">
                <a:solidFill>
                  <a:srgbClr val="000000"/>
                </a:solidFill>
                <a:latin typeface="+mj-ea"/>
                <a:ea typeface="+mj-ea"/>
              </a:endParaRPr>
            </a:p>
            <a:p>
              <a:pPr algn="ctr">
                <a:defRPr/>
              </a:pPr>
              <a:endParaRPr lang="zh-CN" altLang="en-US" sz="1400">
                <a:solidFill>
                  <a:srgbClr val="000000"/>
                </a:solidFill>
                <a:latin typeface="+mj-ea"/>
                <a:ea typeface="+mj-ea"/>
              </a:endParaRPr>
            </a:p>
            <a:p>
              <a:pPr algn="ctr">
                <a:defRPr/>
              </a:pPr>
              <a:endParaRPr lang="zh-CN" altLang="en-US" sz="1400">
                <a:latin typeface="+mj-ea"/>
                <a:ea typeface="+mj-ea"/>
              </a:endParaRPr>
            </a:p>
          </p:txBody>
        </p:sp>
        <p:sp>
          <p:nvSpPr>
            <p:cNvPr id="14" name="Text Box 21"/>
            <p:cNvSpPr txBox="1">
              <a:spLocks noChangeArrowheads="1"/>
            </p:cNvSpPr>
            <p:nvPr/>
          </p:nvSpPr>
          <p:spPr bwMode="auto">
            <a:xfrm>
              <a:off x="7769" y="7666"/>
              <a:ext cx="8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28804" rIns="57607" bIns="2880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solidFill>
                    <a:srgbClr val="000000"/>
                  </a:solidFill>
                  <a:latin typeface="+mj-ea"/>
                  <a:ea typeface="+mj-ea"/>
                </a:rPr>
                <a:t>Model</a:t>
              </a:r>
              <a:endParaRPr lang="en-US" altLang="zh-CN" sz="1400" dirty="0">
                <a:latin typeface="+mj-ea"/>
                <a:ea typeface="+mj-ea"/>
              </a:endParaRPr>
            </a:p>
          </p:txBody>
        </p:sp>
        <p:sp>
          <p:nvSpPr>
            <p:cNvPr id="15" name="Oval 22"/>
            <p:cNvSpPr>
              <a:spLocks noChangeArrowheads="1"/>
            </p:cNvSpPr>
            <p:nvPr/>
          </p:nvSpPr>
          <p:spPr bwMode="auto">
            <a:xfrm>
              <a:off x="2102" y="7925"/>
              <a:ext cx="2400" cy="442"/>
            </a:xfrm>
            <a:prstGeom prst="ellipse">
              <a:avLst/>
            </a:prstGeom>
            <a:solidFill>
              <a:srgbClr val="FFFF99">
                <a:alpha val="50000"/>
              </a:srgbClr>
            </a:solidFill>
            <a:ln w="12700" algn="ctr">
              <a:solidFill>
                <a:srgbClr val="000000"/>
              </a:solidFill>
              <a:round/>
              <a:headEnd/>
              <a:tailEnd/>
            </a:ln>
            <a:effectLst>
              <a:outerShdw dist="45791" dir="2021404" algn="ctr" rotWithShape="0">
                <a:srgbClr val="FFFFFF"/>
              </a:outerShdw>
            </a:effectLst>
          </p:spPr>
          <p:txBody>
            <a:bodyPr lIns="57607" tIns="28804" rIns="57607" bIns="28804" anchor="ctr"/>
            <a:lstStyle/>
            <a:p>
              <a:pPr algn="ctr">
                <a:defRPr/>
              </a:pPr>
              <a:r>
                <a:rPr lang="zh-CN" altLang="en-US" sz="1400" b="1" dirty="0">
                  <a:solidFill>
                    <a:srgbClr val="000000"/>
                  </a:solidFill>
                  <a:latin typeface="+mj-ea"/>
                  <a:ea typeface="+mj-ea"/>
                </a:rPr>
                <a:t>界面交互子系统</a:t>
              </a:r>
              <a:endParaRPr lang="zh-CN" altLang="en-US" sz="1400" dirty="0">
                <a:latin typeface="+mj-ea"/>
                <a:ea typeface="+mj-ea"/>
              </a:endParaRPr>
            </a:p>
          </p:txBody>
        </p:sp>
        <p:sp>
          <p:nvSpPr>
            <p:cNvPr id="16" name="Oval 23"/>
            <p:cNvSpPr>
              <a:spLocks noChangeArrowheads="1"/>
            </p:cNvSpPr>
            <p:nvPr/>
          </p:nvSpPr>
          <p:spPr bwMode="auto">
            <a:xfrm>
              <a:off x="4149" y="7925"/>
              <a:ext cx="2359" cy="442"/>
            </a:xfrm>
            <a:prstGeom prst="ellipse">
              <a:avLst/>
            </a:prstGeom>
            <a:solidFill>
              <a:srgbClr val="FFFF99">
                <a:alpha val="50000"/>
              </a:srgbClr>
            </a:solidFill>
            <a:ln w="12700" algn="ctr">
              <a:solidFill>
                <a:srgbClr val="000000"/>
              </a:solidFill>
              <a:round/>
              <a:headEnd/>
              <a:tailEnd/>
            </a:ln>
            <a:effectLst>
              <a:outerShdw dist="45791" dir="2021404" algn="ctr" rotWithShape="0">
                <a:srgbClr val="FFFFFF"/>
              </a:outerShdw>
            </a:effectLst>
          </p:spPr>
          <p:txBody>
            <a:bodyPr lIns="57607" tIns="28804" rIns="57607" bIns="28804" anchor="ctr"/>
            <a:lstStyle/>
            <a:p>
              <a:pPr algn="ctr">
                <a:defRPr/>
              </a:pPr>
              <a:r>
                <a:rPr lang="zh-CN" altLang="en-US" sz="1400" b="1" dirty="0">
                  <a:solidFill>
                    <a:srgbClr val="000000"/>
                  </a:solidFill>
                  <a:latin typeface="+mj-ea"/>
                  <a:ea typeface="+mj-ea"/>
                </a:rPr>
                <a:t>问题域子系统</a:t>
              </a:r>
              <a:endParaRPr lang="zh-CN" altLang="en-US" sz="1400" dirty="0">
                <a:latin typeface="+mj-ea"/>
                <a:ea typeface="+mj-ea"/>
              </a:endParaRPr>
            </a:p>
          </p:txBody>
        </p:sp>
        <p:sp>
          <p:nvSpPr>
            <p:cNvPr id="17" name="Oval 24"/>
            <p:cNvSpPr>
              <a:spLocks noChangeArrowheads="1"/>
            </p:cNvSpPr>
            <p:nvPr/>
          </p:nvSpPr>
          <p:spPr bwMode="auto">
            <a:xfrm>
              <a:off x="6201" y="7925"/>
              <a:ext cx="2354" cy="442"/>
            </a:xfrm>
            <a:prstGeom prst="ellipse">
              <a:avLst/>
            </a:prstGeom>
            <a:solidFill>
              <a:srgbClr val="FFFF99">
                <a:alpha val="50000"/>
              </a:srgbClr>
            </a:solidFill>
            <a:ln w="12700" algn="ctr">
              <a:solidFill>
                <a:srgbClr val="000000"/>
              </a:solidFill>
              <a:round/>
              <a:headEnd/>
              <a:tailEnd/>
            </a:ln>
            <a:effectLst>
              <a:outerShdw dist="45791" dir="2021404" algn="ctr" rotWithShape="0">
                <a:srgbClr val="FFFFFF"/>
              </a:outerShdw>
            </a:effectLst>
          </p:spPr>
          <p:txBody>
            <a:bodyPr lIns="57607" tIns="28804" rIns="57607" bIns="28804" anchor="ctr"/>
            <a:lstStyle/>
            <a:p>
              <a:pPr algn="ctr">
                <a:defRPr/>
              </a:pPr>
              <a:r>
                <a:rPr lang="zh-CN" altLang="en-US" sz="1400" b="1" dirty="0">
                  <a:solidFill>
                    <a:srgbClr val="000000"/>
                  </a:solidFill>
                  <a:latin typeface="+mj-ea"/>
                  <a:ea typeface="+mj-ea"/>
                </a:rPr>
                <a:t>数据管理子系统</a:t>
              </a:r>
              <a:endParaRPr lang="zh-CN" altLang="en-US" sz="1400" dirty="0">
                <a:latin typeface="+mj-ea"/>
                <a:ea typeface="+mj-ea"/>
              </a:endParaRPr>
            </a:p>
          </p:txBody>
        </p:sp>
        <p:sp>
          <p:nvSpPr>
            <p:cNvPr id="18" name="Line 25"/>
            <p:cNvSpPr>
              <a:spLocks noChangeShapeType="1"/>
            </p:cNvSpPr>
            <p:nvPr/>
          </p:nvSpPr>
          <p:spPr bwMode="auto">
            <a:xfrm flipV="1">
              <a:off x="1347" y="8431"/>
              <a:ext cx="7081" cy="1"/>
            </a:xfrm>
            <a:prstGeom prst="line">
              <a:avLst/>
            </a:prstGeom>
            <a:noFill/>
            <a:ln w="12700">
              <a:solidFill>
                <a:srgbClr val="000000"/>
              </a:solidFill>
              <a:prstDash val="dash"/>
              <a:round/>
              <a:headEnd/>
              <a:tailEnd/>
            </a:ln>
            <a:effectLst>
              <a:outerShdw dist="45791" dir="2021404" algn="ctr" rotWithShape="0">
                <a:srgbClr val="FFFFFF"/>
              </a:outerShdw>
            </a:effectLst>
          </p:spPr>
          <p:txBody>
            <a:bodyPr anchor="ctr"/>
            <a:lstStyle/>
            <a:p>
              <a:pPr algn="ctr">
                <a:defRPr/>
              </a:pPr>
              <a:endParaRPr lang="zh-CN" altLang="en-US" sz="1400">
                <a:latin typeface="+mj-ea"/>
                <a:ea typeface="+mj-ea"/>
              </a:endParaRPr>
            </a:p>
          </p:txBody>
        </p:sp>
        <p:sp>
          <p:nvSpPr>
            <p:cNvPr id="19" name="Line 26"/>
            <p:cNvSpPr>
              <a:spLocks noChangeShapeType="1"/>
            </p:cNvSpPr>
            <p:nvPr/>
          </p:nvSpPr>
          <p:spPr bwMode="auto">
            <a:xfrm>
              <a:off x="1128" y="9027"/>
              <a:ext cx="7518" cy="1"/>
            </a:xfrm>
            <a:prstGeom prst="line">
              <a:avLst/>
            </a:prstGeom>
            <a:noFill/>
            <a:ln w="12700">
              <a:solidFill>
                <a:srgbClr val="000000"/>
              </a:solidFill>
              <a:prstDash val="dash"/>
              <a:round/>
              <a:headEnd/>
              <a:tailEnd/>
            </a:ln>
            <a:effectLst>
              <a:outerShdw dist="45791" dir="2021404" algn="ctr" rotWithShape="0">
                <a:srgbClr val="FFFFFF"/>
              </a:outerShdw>
            </a:effectLst>
          </p:spPr>
          <p:txBody>
            <a:bodyPr anchor="ctr"/>
            <a:lstStyle/>
            <a:p>
              <a:pPr algn="ctr">
                <a:defRPr/>
              </a:pPr>
              <a:endParaRPr lang="zh-CN" altLang="en-US" sz="1400">
                <a:latin typeface="+mj-ea"/>
                <a:ea typeface="+mj-ea"/>
              </a:endParaRPr>
            </a:p>
          </p:txBody>
        </p:sp>
        <p:sp>
          <p:nvSpPr>
            <p:cNvPr id="20" name="Text Box 27"/>
            <p:cNvSpPr txBox="1">
              <a:spLocks noChangeArrowheads="1"/>
            </p:cNvSpPr>
            <p:nvPr/>
          </p:nvSpPr>
          <p:spPr bwMode="auto">
            <a:xfrm>
              <a:off x="758" y="7925"/>
              <a:ext cx="441" cy="1265"/>
            </a:xfrm>
            <a:prstGeom prst="rect">
              <a:avLst/>
            </a:prstGeom>
            <a:noFill/>
            <a:ln w="12700">
              <a:noFill/>
              <a:miter lim="800000"/>
              <a:headEnd/>
              <a:tailEnd/>
            </a:ln>
            <a:effectLst>
              <a:outerShdw dist="45791" dir="2021404" algn="ctr" rotWithShape="0">
                <a:srgbClr val="FFFFFF"/>
              </a:outerShdw>
            </a:effectLst>
          </p:spPr>
          <p:txBody>
            <a:bodyPr lIns="57607" tIns="28804" rIns="57607" bIns="2880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1400" b="1">
                  <a:latin typeface="+mj-ea"/>
                  <a:ea typeface="+mj-ea"/>
                </a:rPr>
                <a:t>系统结构设计</a:t>
              </a:r>
              <a:endParaRPr lang="zh-CN" altLang="en-US" sz="1400">
                <a:latin typeface="+mj-ea"/>
                <a:ea typeface="+mj-ea"/>
              </a:endParaRPr>
            </a:p>
          </p:txBody>
        </p:sp>
        <p:sp>
          <p:nvSpPr>
            <p:cNvPr id="21" name="Text Box 28"/>
            <p:cNvSpPr txBox="1">
              <a:spLocks noChangeArrowheads="1"/>
            </p:cNvSpPr>
            <p:nvPr/>
          </p:nvSpPr>
          <p:spPr bwMode="auto">
            <a:xfrm>
              <a:off x="844" y="7927"/>
              <a:ext cx="1770" cy="505"/>
            </a:xfrm>
            <a:prstGeom prst="rect">
              <a:avLst/>
            </a:prstGeom>
            <a:noFill/>
            <a:ln w="12700">
              <a:noFill/>
              <a:miter lim="800000"/>
              <a:headEnd/>
              <a:tailEnd/>
            </a:ln>
            <a:effectLst>
              <a:outerShdw dist="45791" dir="2021404" algn="ctr" rotWithShape="0">
                <a:srgbClr val="FFFFFF"/>
              </a:outerShdw>
            </a:effectLst>
          </p:spPr>
          <p:txBody>
            <a:bodyPr lIns="57607" tIns="0" rIns="57607" bIns="28804" anchor="ctr"/>
            <a:lstStyle/>
            <a:p>
              <a:pPr algn="ctr">
                <a:lnSpc>
                  <a:spcPct val="88000"/>
                </a:lnSpc>
                <a:defRPr/>
              </a:pPr>
              <a:r>
                <a:rPr lang="zh-CN" altLang="en-US" sz="1400" b="1">
                  <a:solidFill>
                    <a:srgbClr val="333399"/>
                  </a:solidFill>
                  <a:latin typeface="+mj-ea"/>
                  <a:ea typeface="+mj-ea"/>
                </a:rPr>
                <a:t>  </a:t>
              </a:r>
              <a:r>
                <a:rPr lang="zh-CN" altLang="en-US" sz="1400" b="1">
                  <a:latin typeface="+mj-ea"/>
                  <a:ea typeface="+mj-ea"/>
                </a:rPr>
                <a:t>领域结构</a:t>
              </a:r>
            </a:p>
            <a:p>
              <a:pPr algn="ctr">
                <a:lnSpc>
                  <a:spcPct val="88000"/>
                </a:lnSpc>
                <a:defRPr/>
              </a:pPr>
              <a:r>
                <a:rPr lang="en-US" altLang="zh-CN" sz="1400" b="1">
                  <a:latin typeface="+mj-ea"/>
                  <a:ea typeface="+mj-ea"/>
                </a:rPr>
                <a:t>(</a:t>
              </a:r>
              <a:r>
                <a:rPr lang="zh-CN" altLang="en-US" sz="1400" b="1">
                  <a:latin typeface="+mj-ea"/>
                  <a:ea typeface="+mj-ea"/>
                </a:rPr>
                <a:t>底层设计</a:t>
              </a:r>
              <a:r>
                <a:rPr lang="en-US" altLang="zh-CN" sz="1400" b="1">
                  <a:latin typeface="+mj-ea"/>
                  <a:ea typeface="+mj-ea"/>
                </a:rPr>
                <a:t>)</a:t>
              </a:r>
              <a:endParaRPr lang="en-US" altLang="zh-CN" sz="1400">
                <a:latin typeface="+mj-ea"/>
                <a:ea typeface="+mj-ea"/>
              </a:endParaRPr>
            </a:p>
          </p:txBody>
        </p:sp>
        <p:sp>
          <p:nvSpPr>
            <p:cNvPr id="22" name="Text Box 29"/>
            <p:cNvSpPr txBox="1">
              <a:spLocks noChangeArrowheads="1"/>
            </p:cNvSpPr>
            <p:nvPr/>
          </p:nvSpPr>
          <p:spPr bwMode="auto">
            <a:xfrm>
              <a:off x="1079" y="8431"/>
              <a:ext cx="1449" cy="759"/>
            </a:xfrm>
            <a:prstGeom prst="rect">
              <a:avLst/>
            </a:prstGeom>
            <a:noFill/>
            <a:ln w="12700">
              <a:noFill/>
              <a:miter lim="800000"/>
              <a:headEnd/>
              <a:tailEnd/>
            </a:ln>
            <a:effectLst>
              <a:outerShdw dist="45791" dir="2021404" algn="ctr" rotWithShape="0">
                <a:srgbClr val="FFFFFF"/>
              </a:outerShdw>
            </a:effectLst>
          </p:spPr>
          <p:txBody>
            <a:bodyPr lIns="57607" tIns="28804" rIns="57607" bIns="28804" anchor="ctr"/>
            <a:lstStyle/>
            <a:p>
              <a:pPr algn="ctr">
                <a:lnSpc>
                  <a:spcPct val="96000"/>
                </a:lnSpc>
                <a:defRPr/>
              </a:pPr>
              <a:r>
                <a:rPr lang="zh-CN" altLang="en-US" sz="1400" b="1">
                  <a:latin typeface="+mj-ea"/>
                  <a:ea typeface="+mj-ea"/>
                </a:rPr>
                <a:t>体系结构</a:t>
              </a:r>
            </a:p>
            <a:p>
              <a:pPr algn="ctr">
                <a:lnSpc>
                  <a:spcPct val="96000"/>
                </a:lnSpc>
                <a:defRPr/>
              </a:pPr>
              <a:r>
                <a:rPr lang="en-US" altLang="zh-CN" sz="1400" b="1">
                  <a:latin typeface="+mj-ea"/>
                  <a:ea typeface="+mj-ea"/>
                </a:rPr>
                <a:t>(</a:t>
              </a:r>
              <a:r>
                <a:rPr lang="zh-CN" altLang="en-US" sz="1400" b="1">
                  <a:latin typeface="+mj-ea"/>
                  <a:ea typeface="+mj-ea"/>
                </a:rPr>
                <a:t>高层设计</a:t>
              </a:r>
              <a:r>
                <a:rPr lang="en-US" altLang="zh-CN" sz="1400" b="1">
                  <a:latin typeface="+mj-ea"/>
                  <a:ea typeface="+mj-ea"/>
                </a:rPr>
                <a:t>)</a:t>
              </a:r>
              <a:endParaRPr lang="en-US" altLang="zh-CN" sz="1400">
                <a:latin typeface="+mj-ea"/>
                <a:ea typeface="+mj-ea"/>
              </a:endParaRPr>
            </a:p>
          </p:txBody>
        </p:sp>
        <p:sp>
          <p:nvSpPr>
            <p:cNvPr id="23" name="Text Box 30"/>
            <p:cNvSpPr txBox="1">
              <a:spLocks noChangeArrowheads="1"/>
            </p:cNvSpPr>
            <p:nvPr/>
          </p:nvSpPr>
          <p:spPr bwMode="auto">
            <a:xfrm>
              <a:off x="115" y="7811"/>
              <a:ext cx="590" cy="1356"/>
            </a:xfrm>
            <a:prstGeom prst="rect">
              <a:avLst/>
            </a:prstGeom>
            <a:gradFill rotWithShape="1">
              <a:gsLst>
                <a:gs pos="0">
                  <a:srgbClr val="767676"/>
                </a:gs>
                <a:gs pos="50000">
                  <a:srgbClr val="FFFFFF"/>
                </a:gs>
                <a:gs pos="100000">
                  <a:srgbClr val="76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400" dirty="0">
                  <a:latin typeface="+mj-ea"/>
                  <a:ea typeface="+mj-ea"/>
                </a:rPr>
                <a:t>O</a:t>
              </a:r>
            </a:p>
            <a:p>
              <a:pPr algn="ctr" eaLnBrk="1" hangingPunct="1">
                <a:lnSpc>
                  <a:spcPct val="96000"/>
                </a:lnSpc>
              </a:pPr>
              <a:r>
                <a:rPr lang="en-US" altLang="zh-CN" sz="1400" dirty="0">
                  <a:latin typeface="+mj-ea"/>
                  <a:ea typeface="+mj-ea"/>
                </a:rPr>
                <a:t>O</a:t>
              </a:r>
            </a:p>
            <a:p>
              <a:pPr algn="ctr" eaLnBrk="1" hangingPunct="1">
                <a:lnSpc>
                  <a:spcPct val="96000"/>
                </a:lnSpc>
              </a:pPr>
              <a:r>
                <a:rPr lang="en-US" altLang="zh-CN" sz="1400" dirty="0">
                  <a:latin typeface="+mj-ea"/>
                  <a:ea typeface="+mj-ea"/>
                </a:rPr>
                <a:t>D</a:t>
              </a:r>
            </a:p>
            <a:p>
              <a:pPr algn="ctr" eaLnBrk="1" hangingPunct="1">
                <a:lnSpc>
                  <a:spcPct val="96000"/>
                </a:lnSpc>
              </a:pPr>
              <a:r>
                <a:rPr lang="zh-CN" altLang="en-US" sz="1400" dirty="0">
                  <a:latin typeface="+mj-ea"/>
                  <a:ea typeface="+mj-ea"/>
                </a:rPr>
                <a:t>模</a:t>
              </a:r>
            </a:p>
            <a:p>
              <a:pPr algn="ctr" eaLnBrk="1" hangingPunct="1">
                <a:lnSpc>
                  <a:spcPct val="96000"/>
                </a:lnSpc>
              </a:pPr>
              <a:r>
                <a:rPr lang="zh-CN" altLang="en-US" sz="1400" dirty="0">
                  <a:latin typeface="+mj-ea"/>
                  <a:ea typeface="+mj-ea"/>
                </a:rPr>
                <a:t>型</a:t>
              </a:r>
            </a:p>
          </p:txBody>
        </p:sp>
        <p:sp>
          <p:nvSpPr>
            <p:cNvPr id="24" name="AutoShape 31"/>
            <p:cNvSpPr>
              <a:spLocks noChangeArrowheads="1"/>
            </p:cNvSpPr>
            <p:nvPr/>
          </p:nvSpPr>
          <p:spPr bwMode="auto">
            <a:xfrm rot="-5191577">
              <a:off x="2867" y="7552"/>
              <a:ext cx="508" cy="237"/>
            </a:xfrm>
            <a:prstGeom prst="wave">
              <a:avLst>
                <a:gd name="adj1" fmla="val 13005"/>
                <a:gd name="adj2" fmla="val 0"/>
              </a:avLst>
            </a:prstGeom>
            <a:solidFill>
              <a:srgbClr val="BBE0E3">
                <a:alpha val="50000"/>
              </a:srgbClr>
            </a:solidFill>
            <a:ln w="12700">
              <a:solidFill>
                <a:srgbClr val="000000"/>
              </a:solidFill>
              <a:round/>
              <a:headEnd/>
              <a:tailEnd/>
            </a:ln>
            <a:effectLst>
              <a:outerShdw dist="45791" dir="2021404" algn="ctr" rotWithShape="0">
                <a:srgbClr val="FFFFFF"/>
              </a:outerShdw>
            </a:effectLst>
          </p:spPr>
          <p:txBody>
            <a:bodyPr anchor="ctr"/>
            <a:lstStyle/>
            <a:p>
              <a:pPr algn="ctr">
                <a:defRPr/>
              </a:pPr>
              <a:endParaRPr lang="zh-CN" altLang="en-US" sz="1400">
                <a:latin typeface="+mj-ea"/>
                <a:ea typeface="+mj-ea"/>
              </a:endParaRPr>
            </a:p>
          </p:txBody>
        </p:sp>
        <p:sp>
          <p:nvSpPr>
            <p:cNvPr id="25" name="AutoShape 32"/>
            <p:cNvSpPr>
              <a:spLocks noChangeArrowheads="1"/>
            </p:cNvSpPr>
            <p:nvPr/>
          </p:nvSpPr>
          <p:spPr bwMode="auto">
            <a:xfrm rot="-5191577">
              <a:off x="4997" y="7556"/>
              <a:ext cx="505" cy="232"/>
            </a:xfrm>
            <a:prstGeom prst="wave">
              <a:avLst>
                <a:gd name="adj1" fmla="val 13005"/>
                <a:gd name="adj2" fmla="val 0"/>
              </a:avLst>
            </a:prstGeom>
            <a:solidFill>
              <a:srgbClr val="BBE0E3">
                <a:alpha val="50000"/>
              </a:srgbClr>
            </a:solidFill>
            <a:ln w="12700">
              <a:solidFill>
                <a:srgbClr val="000000"/>
              </a:solidFill>
              <a:round/>
              <a:headEnd/>
              <a:tailEnd/>
            </a:ln>
            <a:effectLst>
              <a:outerShdw dist="45791" dir="2021404" algn="ctr" rotWithShape="0">
                <a:srgbClr val="FFFFFF"/>
              </a:outerShdw>
            </a:effectLst>
          </p:spPr>
          <p:txBody>
            <a:bodyPr anchor="ctr"/>
            <a:lstStyle/>
            <a:p>
              <a:pPr algn="ctr">
                <a:defRPr/>
              </a:pPr>
              <a:endParaRPr lang="zh-CN" altLang="en-US" sz="1400">
                <a:latin typeface="+mj-ea"/>
                <a:ea typeface="+mj-ea"/>
              </a:endParaRPr>
            </a:p>
          </p:txBody>
        </p:sp>
        <p:sp>
          <p:nvSpPr>
            <p:cNvPr id="26" name="AutoShape 33"/>
            <p:cNvSpPr>
              <a:spLocks noChangeArrowheads="1"/>
            </p:cNvSpPr>
            <p:nvPr/>
          </p:nvSpPr>
          <p:spPr bwMode="auto">
            <a:xfrm rot="-5191577">
              <a:off x="7117" y="7557"/>
              <a:ext cx="506" cy="226"/>
            </a:xfrm>
            <a:prstGeom prst="wave">
              <a:avLst>
                <a:gd name="adj1" fmla="val 13005"/>
                <a:gd name="adj2" fmla="val 0"/>
              </a:avLst>
            </a:prstGeom>
            <a:solidFill>
              <a:srgbClr val="BBE0E3">
                <a:alpha val="50000"/>
              </a:srgbClr>
            </a:solidFill>
            <a:ln w="12700">
              <a:solidFill>
                <a:srgbClr val="000000"/>
              </a:solidFill>
              <a:round/>
              <a:headEnd/>
              <a:tailEnd/>
            </a:ln>
            <a:effectLst>
              <a:outerShdw dist="45791" dir="2021404" algn="ctr" rotWithShape="0">
                <a:srgbClr val="FFFFFF"/>
              </a:outerShdw>
            </a:effectLst>
          </p:spPr>
          <p:txBody>
            <a:bodyPr anchor="ctr"/>
            <a:lstStyle/>
            <a:p>
              <a:pPr algn="ctr">
                <a:defRPr/>
              </a:pPr>
              <a:endParaRPr lang="zh-CN" altLang="en-US" sz="1400">
                <a:latin typeface="+mj-ea"/>
                <a:ea typeface="+mj-ea"/>
              </a:endParaRPr>
            </a:p>
          </p:txBody>
        </p:sp>
        <p:sp>
          <p:nvSpPr>
            <p:cNvPr id="27" name="Text Box 34"/>
            <p:cNvSpPr txBox="1">
              <a:spLocks noChangeArrowheads="1"/>
            </p:cNvSpPr>
            <p:nvPr/>
          </p:nvSpPr>
          <p:spPr bwMode="auto">
            <a:xfrm>
              <a:off x="4305" y="8493"/>
              <a:ext cx="1888" cy="506"/>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400" b="1" dirty="0">
                  <a:latin typeface="+mj-ea"/>
                  <a:ea typeface="+mj-ea"/>
                </a:rPr>
                <a:t>任务管理子系统</a:t>
              </a:r>
              <a:endParaRPr lang="zh-CN" altLang="en-US" sz="1400" dirty="0">
                <a:latin typeface="+mj-ea"/>
                <a:ea typeface="+mj-ea"/>
              </a:endParaRPr>
            </a:p>
          </p:txBody>
        </p:sp>
        <p:sp>
          <p:nvSpPr>
            <p:cNvPr id="28" name="Text Box 35"/>
            <p:cNvSpPr txBox="1">
              <a:spLocks noChangeArrowheads="1"/>
            </p:cNvSpPr>
            <p:nvPr/>
          </p:nvSpPr>
          <p:spPr bwMode="auto">
            <a:xfrm>
              <a:off x="757" y="7166"/>
              <a:ext cx="1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400" b="1" dirty="0">
                  <a:latin typeface="+mj-ea"/>
                  <a:ea typeface="+mj-ea"/>
                </a:rPr>
                <a:t>概念模型</a:t>
              </a:r>
              <a:endParaRPr lang="zh-CN" altLang="en-US" sz="1400" dirty="0">
                <a:latin typeface="+mj-ea"/>
                <a:ea typeface="+mj-ea"/>
              </a:endParaRPr>
            </a:p>
          </p:txBody>
        </p:sp>
      </p:grpSp>
    </p:spTree>
    <p:extLst>
      <p:ext uri="{BB962C8B-B14F-4D97-AF65-F5344CB8AC3E}">
        <p14:creationId xmlns:p14="http://schemas.microsoft.com/office/powerpoint/2010/main" val="98574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idx="4294967295"/>
          </p:nvPr>
        </p:nvSpPr>
        <p:spPr>
          <a:xfrm>
            <a:off x="584200" y="1064871"/>
            <a:ext cx="743531" cy="3950407"/>
          </a:xfrm>
        </p:spPr>
        <p:txBody>
          <a:bodyPr vert="eaVert"/>
          <a:lstStyle/>
          <a:p>
            <a:pPr>
              <a:defRPr/>
            </a:pPr>
            <a:r>
              <a:rPr lang="zh-CN" altLang="en-US" dirty="0">
                <a:solidFill>
                  <a:schemeClr val="accent1">
                    <a:lumMod val="50000"/>
                  </a:schemeClr>
                </a:solidFill>
                <a:latin typeface="+mj-ea"/>
              </a:rPr>
              <a:t>面向对象设计的过程</a:t>
            </a:r>
          </a:p>
        </p:txBody>
      </p:sp>
      <p:sp>
        <p:nvSpPr>
          <p:cNvPr id="8196" name="Rectangle 2"/>
          <p:cNvSpPr>
            <a:spLocks noChangeArrowheads="1"/>
          </p:cNvSpPr>
          <p:nvPr/>
        </p:nvSpPr>
        <p:spPr bwMode="auto">
          <a:xfrm>
            <a:off x="1143001" y="-150041"/>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sz="1350">
              <a:ea typeface="宋体" panose="02010600030101010101" pitchFamily="2" charset="-122"/>
            </a:endParaRPr>
          </a:p>
        </p:txBody>
      </p:sp>
      <p:graphicFrame>
        <p:nvGraphicFramePr>
          <p:cNvPr id="8197" name="Object 1"/>
          <p:cNvGraphicFramePr>
            <a:graphicFrameLocks noChangeAspect="1"/>
          </p:cNvGraphicFramePr>
          <p:nvPr/>
        </p:nvGraphicFramePr>
        <p:xfrm>
          <a:off x="1582375" y="54384"/>
          <a:ext cx="6681949" cy="5089116"/>
        </p:xfrm>
        <a:graphic>
          <a:graphicData uri="http://schemas.openxmlformats.org/presentationml/2006/ole">
            <mc:AlternateContent xmlns:mc="http://schemas.openxmlformats.org/markup-compatibility/2006">
              <mc:Choice xmlns:v="urn:schemas-microsoft-com:vml" Requires="v">
                <p:oleObj spid="_x0000_s18488" name="Visio" r:id="rId4" imgW="7767549" imgH="5908576" progId="">
                  <p:embed/>
                </p:oleObj>
              </mc:Choice>
              <mc:Fallback>
                <p:oleObj name="Visio" r:id="rId4" imgW="7767549" imgH="5908576" progId="">
                  <p:embed/>
                  <p:pic>
                    <p:nvPicPr>
                      <p:cNvPr id="8197"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375" y="54384"/>
                        <a:ext cx="6681949" cy="5089116"/>
                      </a:xfrm>
                      <a:prstGeom prst="rect">
                        <a:avLst/>
                      </a:prstGeom>
                      <a:noFill/>
                      <a:ln>
                        <a:noFill/>
                      </a:ln>
                    </p:spPr>
                  </p:pic>
                </p:oleObj>
              </mc:Fallback>
            </mc:AlternateContent>
          </a:graphicData>
        </a:graphic>
      </p:graphicFrame>
      <p:sp>
        <p:nvSpPr>
          <p:cNvPr id="3" name="日期占位符 2"/>
          <p:cNvSpPr>
            <a:spLocks noGrp="1"/>
          </p:cNvSpPr>
          <p:nvPr>
            <p:ph type="dt" sz="half" idx="10"/>
          </p:nvPr>
        </p:nvSpPr>
        <p:spPr/>
        <p:txBody>
          <a:bodyPr/>
          <a:lstStyle/>
          <a:p>
            <a:fld id="{D08B509B-4CED-4B56-98A7-D5D57F4195D3}"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17</a:t>
            </a:fld>
            <a:endParaRPr lang="zh-CN" altLang="en-US"/>
          </a:p>
        </p:txBody>
      </p:sp>
    </p:spTree>
    <p:extLst>
      <p:ext uri="{BB962C8B-B14F-4D97-AF65-F5344CB8AC3E}">
        <p14:creationId xmlns:p14="http://schemas.microsoft.com/office/powerpoint/2010/main" val="296543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noFill/>
        </p:spPr>
        <p:txBody>
          <a:bodyPr anchor="ctr">
            <a:normAutofit/>
          </a:bodyPr>
          <a:lstStyle/>
          <a:p>
            <a:pPr algn="l" eaLnBrk="1" hangingPunct="1">
              <a:lnSpc>
                <a:spcPct val="150000"/>
              </a:lnSpc>
              <a:spcBef>
                <a:spcPct val="50000"/>
              </a:spcBef>
            </a:pPr>
            <a:r>
              <a:rPr lang="en-US" altLang="zh-CN" dirty="0"/>
              <a:t> </a:t>
            </a:r>
            <a:r>
              <a:rPr lang="zh-CN" altLang="en-US" dirty="0"/>
              <a:t>面向对象设计的准则</a:t>
            </a:r>
          </a:p>
        </p:txBody>
      </p:sp>
      <p:sp>
        <p:nvSpPr>
          <p:cNvPr id="5122" name="Rectangle 2"/>
          <p:cNvSpPr>
            <a:spLocks noGrp="1" noChangeArrowheads="1"/>
          </p:cNvSpPr>
          <p:nvPr>
            <p:ph idx="1"/>
          </p:nvPr>
        </p:nvSpPr>
        <p:spPr>
          <a:noFill/>
        </p:spPr>
        <p:txBody>
          <a:bodyPr/>
          <a:lstStyle/>
          <a:p>
            <a:pPr indent="-4763" algn="l">
              <a:lnSpc>
                <a:spcPct val="150000"/>
              </a:lnSpc>
              <a:buNone/>
            </a:pPr>
            <a:r>
              <a:rPr lang="zh-CN" altLang="en-US" sz="2400" dirty="0"/>
              <a:t>优秀设计就是使得系统在其整个生命周期中的总开销最小的设计</a:t>
            </a:r>
            <a:r>
              <a:rPr lang="en-US" altLang="zh-CN" sz="2400" dirty="0"/>
              <a:t>,</a:t>
            </a:r>
            <a:r>
              <a:rPr lang="zh-CN" altLang="en-US" sz="2400" dirty="0"/>
              <a:t>  其主要特点就是：</a:t>
            </a:r>
            <a:endParaRPr lang="en-US" altLang="zh-CN" sz="2400" dirty="0"/>
          </a:p>
          <a:p>
            <a:pPr indent="-4763" algn="ctr">
              <a:lnSpc>
                <a:spcPct val="150000"/>
              </a:lnSpc>
              <a:buNone/>
            </a:pPr>
            <a:r>
              <a:rPr lang="zh-CN" altLang="en-US" sz="3600" b="1" dirty="0">
                <a:solidFill>
                  <a:srgbClr val="FF0000"/>
                </a:solidFill>
              </a:rPr>
              <a:t>容 易 维 护</a:t>
            </a:r>
            <a:endParaRPr lang="en-US" altLang="zh-CN" sz="36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3" name="日期占位符 2"/>
          <p:cNvSpPr>
            <a:spLocks noGrp="1"/>
          </p:cNvSpPr>
          <p:nvPr>
            <p:ph type="dt" sz="half" idx="10"/>
          </p:nvPr>
        </p:nvSpPr>
        <p:spPr/>
        <p:txBody>
          <a:bodyPr/>
          <a:lstStyle/>
          <a:p>
            <a:fld id="{2C238DEE-B80A-47C1-A043-0D8E4C6FB894}"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62507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barn(outVertical)">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barn(outVertical)">
                                      <p:cBhvr>
                                        <p:cTn id="12" dur="500"/>
                                        <p:tgtEl>
                                          <p:spTgt spid="5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数据模型设计</a:t>
            </a:r>
          </a:p>
        </p:txBody>
      </p:sp>
      <p:sp>
        <p:nvSpPr>
          <p:cNvPr id="4" name="内容占位符 3"/>
          <p:cNvSpPr>
            <a:spLocks noGrp="1"/>
          </p:cNvSpPr>
          <p:nvPr>
            <p:ph idx="1"/>
          </p:nvPr>
        </p:nvSpPr>
        <p:spPr>
          <a:xfrm>
            <a:off x="768097" y="1088019"/>
            <a:ext cx="7832833" cy="3574551"/>
          </a:xfrm>
        </p:spPr>
        <p:txBody>
          <a:bodyPr>
            <a:normAutofit/>
          </a:bodyPr>
          <a:lstStyle/>
          <a:p>
            <a:pPr>
              <a:lnSpc>
                <a:spcPct val="120000"/>
              </a:lnSpc>
              <a:spcBef>
                <a:spcPts val="600"/>
              </a:spcBef>
            </a:pPr>
            <a:r>
              <a:rPr lang="zh-CN" altLang="en-US" sz="2400" dirty="0"/>
              <a:t>在设计阶段要对存储的数据及其结构进行设计。</a:t>
            </a:r>
            <a:endParaRPr lang="en-US" altLang="zh-CN" sz="2400" dirty="0"/>
          </a:p>
          <a:p>
            <a:pPr>
              <a:lnSpc>
                <a:spcPct val="120000"/>
              </a:lnSpc>
              <a:spcBef>
                <a:spcPts val="600"/>
              </a:spcBef>
            </a:pPr>
            <a:r>
              <a:rPr lang="zh-CN" altLang="en-US" sz="2400" dirty="0"/>
              <a:t>首先在高层（用户的角度）建立数据模型，然后逐步将这个数据模型变为将来进行编码的模型。</a:t>
            </a:r>
            <a:endParaRPr lang="en-US" altLang="zh-CN" sz="2400" dirty="0"/>
          </a:p>
          <a:p>
            <a:pPr>
              <a:lnSpc>
                <a:spcPct val="120000"/>
              </a:lnSpc>
              <a:spcBef>
                <a:spcPts val="600"/>
              </a:spcBef>
            </a:pPr>
            <a:r>
              <a:rPr lang="zh-CN" altLang="en-US" sz="2400" dirty="0"/>
              <a:t>数据模型是系统内部的静态数据结构，包括：数据对象、数据属性和关系。（与领域类图对应）</a:t>
            </a:r>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5" name="日期占位符 4"/>
          <p:cNvSpPr>
            <a:spLocks noGrp="1"/>
          </p:cNvSpPr>
          <p:nvPr>
            <p:ph type="dt" sz="half" idx="10"/>
          </p:nvPr>
        </p:nvSpPr>
        <p:spPr/>
        <p:txBody>
          <a:bodyPr/>
          <a:lstStyle/>
          <a:p>
            <a:fld id="{0D6734AA-2C99-4ADC-BC9C-B8397234D11C}"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7752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936246"/>
            <a:ext cx="4172159" cy="3682051"/>
          </a:xfrm>
        </p:spPr>
        <p:txBody>
          <a:bodyPr>
            <a:normAutofit lnSpcReduction="10000"/>
          </a:bodyPr>
          <a:lstStyle/>
          <a:p>
            <a:pPr>
              <a:lnSpc>
                <a:spcPct val="120000"/>
              </a:lnSpc>
              <a:spcBef>
                <a:spcPts val="450"/>
              </a:spcBef>
            </a:pPr>
            <a:r>
              <a:rPr lang="zh-CN" altLang="en-US" sz="2400" dirty="0">
                <a:solidFill>
                  <a:schemeClr val="bg2">
                    <a:lumMod val="50000"/>
                  </a:schemeClr>
                </a:solidFill>
              </a:rPr>
              <a:t>第</a:t>
            </a:r>
            <a:r>
              <a:rPr lang="en-US" altLang="zh-CN" sz="2400" dirty="0">
                <a:solidFill>
                  <a:schemeClr val="bg2">
                    <a:lumMod val="50000"/>
                  </a:schemeClr>
                </a:solidFill>
              </a:rPr>
              <a:t>9</a:t>
            </a:r>
            <a:r>
              <a:rPr lang="zh-CN" altLang="en-US" sz="2400" dirty="0">
                <a:solidFill>
                  <a:schemeClr val="bg2">
                    <a:lumMod val="50000"/>
                  </a:schemeClr>
                </a:solidFill>
              </a:rPr>
              <a:t>章 面向对象分析</a:t>
            </a:r>
            <a:endParaRPr lang="en-US" altLang="zh-CN" sz="2400" dirty="0">
              <a:solidFill>
                <a:schemeClr val="bg2">
                  <a:lumMod val="50000"/>
                </a:schemeClr>
              </a:solidFill>
            </a:endParaRPr>
          </a:p>
          <a:p>
            <a:pPr marL="1108620" lvl="1" indent="-457200">
              <a:lnSpc>
                <a:spcPct val="120000"/>
              </a:lnSpc>
              <a:spcBef>
                <a:spcPts val="600"/>
              </a:spcBef>
            </a:pPr>
            <a:r>
              <a:rPr lang="zh-CN" altLang="en-US" sz="2000" dirty="0">
                <a:solidFill>
                  <a:schemeClr val="bg2">
                    <a:lumMod val="50000"/>
                  </a:schemeClr>
                </a:solidFill>
              </a:rPr>
              <a:t>对象模型</a:t>
            </a:r>
            <a:endParaRPr lang="en-US" altLang="zh-CN" sz="2000" dirty="0">
              <a:solidFill>
                <a:schemeClr val="bg2">
                  <a:lumMod val="50000"/>
                </a:schemeClr>
              </a:solidFill>
            </a:endParaRPr>
          </a:p>
          <a:p>
            <a:pPr marL="1108620" lvl="1" indent="-457200">
              <a:lnSpc>
                <a:spcPct val="120000"/>
              </a:lnSpc>
              <a:spcBef>
                <a:spcPts val="600"/>
              </a:spcBef>
            </a:pPr>
            <a:r>
              <a:rPr lang="zh-CN" altLang="en-US" sz="2000" dirty="0">
                <a:solidFill>
                  <a:schemeClr val="bg2">
                    <a:lumMod val="50000"/>
                  </a:schemeClr>
                </a:solidFill>
              </a:rPr>
              <a:t>绘制领域类图</a:t>
            </a:r>
            <a:endParaRPr lang="en-US" altLang="zh-CN" sz="2000" dirty="0">
              <a:solidFill>
                <a:schemeClr val="bg2">
                  <a:lumMod val="50000"/>
                </a:schemeClr>
              </a:solidFill>
            </a:endParaRPr>
          </a:p>
          <a:p>
            <a:pPr>
              <a:lnSpc>
                <a:spcPct val="120000"/>
              </a:lnSpc>
              <a:spcBef>
                <a:spcPts val="450"/>
              </a:spcBef>
            </a:pPr>
            <a:r>
              <a:rPr lang="zh-CN" altLang="en-US" sz="2400" dirty="0">
                <a:solidFill>
                  <a:schemeClr val="bg2">
                    <a:lumMod val="50000"/>
                  </a:schemeClr>
                </a:solidFill>
              </a:rPr>
              <a:t>第</a:t>
            </a:r>
            <a:r>
              <a:rPr lang="en-US" altLang="zh-CN" sz="2400" dirty="0">
                <a:solidFill>
                  <a:schemeClr val="bg2">
                    <a:lumMod val="50000"/>
                  </a:schemeClr>
                </a:solidFill>
              </a:rPr>
              <a:t>3</a:t>
            </a:r>
            <a:r>
              <a:rPr lang="zh-CN" altLang="en-US" sz="2400" dirty="0">
                <a:solidFill>
                  <a:schemeClr val="bg2">
                    <a:lumMod val="50000"/>
                  </a:schemeClr>
                </a:solidFill>
              </a:rPr>
              <a:t>章 需求分析</a:t>
            </a:r>
            <a:endParaRPr lang="en-US" altLang="zh-CN" sz="2400" dirty="0">
              <a:solidFill>
                <a:schemeClr val="bg2">
                  <a:lumMod val="50000"/>
                </a:schemeClr>
              </a:solidFill>
            </a:endParaRPr>
          </a:p>
          <a:p>
            <a:pPr marL="1108620" lvl="1" indent="-457200">
              <a:lnSpc>
                <a:spcPct val="120000"/>
              </a:lnSpc>
              <a:spcBef>
                <a:spcPts val="600"/>
              </a:spcBef>
            </a:pPr>
            <a:r>
              <a:rPr lang="zh-CN" altLang="en-US" sz="2000" dirty="0">
                <a:solidFill>
                  <a:schemeClr val="bg2">
                    <a:lumMod val="50000"/>
                  </a:schemeClr>
                </a:solidFill>
              </a:rPr>
              <a:t>软件需求规格说明</a:t>
            </a:r>
            <a:endParaRPr lang="en-US" altLang="zh-CN" sz="2000" dirty="0">
              <a:solidFill>
                <a:schemeClr val="bg2">
                  <a:lumMod val="50000"/>
                </a:schemeClr>
              </a:solidFill>
            </a:endParaRPr>
          </a:p>
          <a:p>
            <a:pPr>
              <a:lnSpc>
                <a:spcPct val="120000"/>
              </a:lnSpc>
              <a:spcBef>
                <a:spcPts val="600"/>
              </a:spcBef>
            </a:pPr>
            <a:r>
              <a:rPr lang="zh-CN" altLang="en-US" sz="2400" dirty="0">
                <a:solidFill>
                  <a:schemeClr val="bg2">
                    <a:lumMod val="50000"/>
                  </a:schemeClr>
                </a:solidFill>
              </a:rPr>
              <a:t>实验：</a:t>
            </a:r>
            <a:endParaRPr lang="en-US" altLang="zh-CN" sz="2400" dirty="0">
              <a:solidFill>
                <a:schemeClr val="bg2">
                  <a:lumMod val="50000"/>
                </a:schemeClr>
              </a:solidFill>
            </a:endParaRPr>
          </a:p>
          <a:p>
            <a:pPr lvl="1">
              <a:lnSpc>
                <a:spcPct val="120000"/>
              </a:lnSpc>
              <a:spcBef>
                <a:spcPts val="600"/>
              </a:spcBef>
            </a:pPr>
            <a:r>
              <a:rPr lang="zh-CN" altLang="en-US" sz="2000" dirty="0">
                <a:solidFill>
                  <a:schemeClr val="bg2">
                    <a:lumMod val="50000"/>
                  </a:schemeClr>
                </a:solidFill>
              </a:rPr>
              <a:t>绘制领域类图</a:t>
            </a:r>
            <a:endParaRPr lang="en-US" altLang="zh-CN" sz="2000" dirty="0">
              <a:solidFill>
                <a:schemeClr val="bg2">
                  <a:lumMod val="50000"/>
                </a:schemeClr>
              </a:solidFill>
            </a:endParaRPr>
          </a:p>
          <a:p>
            <a:pPr lvl="1">
              <a:lnSpc>
                <a:spcPct val="120000"/>
              </a:lnSpc>
              <a:spcBef>
                <a:spcPts val="600"/>
              </a:spcBef>
            </a:pPr>
            <a:r>
              <a:rPr lang="zh-CN" altLang="en-US" sz="2000" dirty="0">
                <a:solidFill>
                  <a:schemeClr val="bg2">
                    <a:lumMod val="50000"/>
                  </a:schemeClr>
                </a:solidFill>
              </a:rPr>
              <a:t>编写需求规格说明书</a:t>
            </a:r>
            <a:r>
              <a:rPr lang="en-US" altLang="zh-CN" sz="2000" dirty="0">
                <a:solidFill>
                  <a:schemeClr val="bg2">
                    <a:lumMod val="50000"/>
                  </a:schemeClr>
                </a:solidFill>
              </a:rPr>
              <a:t>SRS</a:t>
            </a:r>
            <a:endParaRPr lang="zh-CN" altLang="en-US" sz="2000" dirty="0">
              <a:solidFill>
                <a:schemeClr val="bg2">
                  <a:lumMod val="50000"/>
                </a:schemeClr>
              </a:solidFill>
            </a:endParaRPr>
          </a:p>
        </p:txBody>
      </p:sp>
      <p:sp>
        <p:nvSpPr>
          <p:cNvPr id="4" name="日期占位符 3"/>
          <p:cNvSpPr>
            <a:spLocks noGrp="1"/>
          </p:cNvSpPr>
          <p:nvPr>
            <p:ph type="dt" sz="half" idx="10"/>
          </p:nvPr>
        </p:nvSpPr>
        <p:spPr/>
        <p:txBody>
          <a:bodyPr/>
          <a:lstStyle/>
          <a:p>
            <a:fld id="{805EDB01-C757-4BB6-94F3-4E0FB09A6DA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数据库结构设计</a:t>
            </a:r>
          </a:p>
        </p:txBody>
      </p:sp>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20</a:t>
            </a:fld>
            <a:endParaRPr lang="zh-CN" altLang="en-US"/>
          </a:p>
        </p:txBody>
      </p:sp>
      <p:graphicFrame>
        <p:nvGraphicFramePr>
          <p:cNvPr id="7" name="图示 6"/>
          <p:cNvGraphicFramePr/>
          <p:nvPr/>
        </p:nvGraphicFramePr>
        <p:xfrm>
          <a:off x="231153" y="905863"/>
          <a:ext cx="2438400" cy="363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p:cNvGraphicFramePr/>
          <p:nvPr/>
        </p:nvGraphicFramePr>
        <p:xfrm>
          <a:off x="2955402" y="553866"/>
          <a:ext cx="5791200" cy="4343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0553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数据库设计的步骤</a:t>
            </a:r>
          </a:p>
        </p:txBody>
      </p:sp>
      <p:sp>
        <p:nvSpPr>
          <p:cNvPr id="2" name="内容占位符 1"/>
          <p:cNvSpPr>
            <a:spLocks noGrp="1"/>
          </p:cNvSpPr>
          <p:nvPr>
            <p:ph idx="1"/>
          </p:nvPr>
        </p:nvSpPr>
        <p:spPr>
          <a:xfrm>
            <a:off x="768097" y="925167"/>
            <a:ext cx="8090153" cy="3806854"/>
          </a:xfrm>
        </p:spPr>
        <p:txBody>
          <a:bodyPr>
            <a:noAutofit/>
          </a:bodyPr>
          <a:lstStyle/>
          <a:p>
            <a:pPr marL="342900" indent="-342900">
              <a:lnSpc>
                <a:spcPct val="100000"/>
              </a:lnSpc>
              <a:spcBef>
                <a:spcPts val="800"/>
              </a:spcBef>
              <a:buFont typeface="+mj-lt"/>
              <a:buAutoNum type="arabicPeriod"/>
            </a:pPr>
            <a:r>
              <a:rPr lang="zh-CN" altLang="en-US" sz="2000" dirty="0"/>
              <a:t>需求阶段的数据收集，构建数据字典，明确哪些数据需要存储，要完成什么样的数据处理功能。</a:t>
            </a:r>
            <a:endParaRPr lang="en-US" altLang="zh-CN" sz="2000" dirty="0"/>
          </a:p>
          <a:p>
            <a:pPr marL="342900" indent="-342900">
              <a:lnSpc>
                <a:spcPct val="100000"/>
              </a:lnSpc>
              <a:spcBef>
                <a:spcPts val="800"/>
              </a:spcBef>
              <a:buFont typeface="+mj-lt"/>
              <a:buAutoNum type="arabicPeriod"/>
            </a:pPr>
            <a:r>
              <a:rPr lang="zh-CN" altLang="en-US" sz="2000" dirty="0"/>
              <a:t>概念结构设计，用</a:t>
            </a:r>
            <a:r>
              <a:rPr lang="en-US" altLang="zh-CN" sz="2000" dirty="0"/>
              <a:t>E-R</a:t>
            </a:r>
            <a:r>
              <a:rPr lang="zh-CN" altLang="en-US" sz="2000" dirty="0"/>
              <a:t>图描述现实世界的概念模型。</a:t>
            </a:r>
            <a:endParaRPr lang="en-US" altLang="zh-CN" sz="2000" dirty="0"/>
          </a:p>
          <a:p>
            <a:pPr marL="342900" indent="-342900">
              <a:lnSpc>
                <a:spcPct val="100000"/>
              </a:lnSpc>
              <a:spcBef>
                <a:spcPts val="800"/>
              </a:spcBef>
              <a:buFont typeface="+mj-lt"/>
              <a:buAutoNum type="arabicPeriod"/>
            </a:pPr>
            <a:r>
              <a:rPr lang="zh-CN" altLang="en-US" sz="2000" dirty="0"/>
              <a:t>逻辑结构设计，将概念模型转换为能够被数据库管理系统</a:t>
            </a:r>
            <a:r>
              <a:rPr lang="en-US" altLang="zh-CN" sz="2000" dirty="0"/>
              <a:t>DBMS</a:t>
            </a:r>
            <a:r>
              <a:rPr lang="zh-CN" altLang="en-US" sz="2000" dirty="0"/>
              <a:t>支持的数据模型。</a:t>
            </a:r>
            <a:endParaRPr lang="en-US" altLang="zh-CN" sz="2000" dirty="0"/>
          </a:p>
          <a:p>
            <a:pPr marL="342900" indent="-342900">
              <a:lnSpc>
                <a:spcPct val="100000"/>
              </a:lnSpc>
              <a:spcBef>
                <a:spcPts val="800"/>
              </a:spcBef>
              <a:buFont typeface="+mj-lt"/>
              <a:buAutoNum type="arabicPeriod"/>
            </a:pPr>
            <a:r>
              <a:rPr lang="zh-CN" altLang="en-US" sz="2000" dirty="0"/>
              <a:t>物理结构设计，明确选取合适的</a:t>
            </a:r>
            <a:r>
              <a:rPr lang="en-US" altLang="zh-CN" sz="2000" dirty="0"/>
              <a:t>DBMS</a:t>
            </a:r>
            <a:r>
              <a:rPr lang="zh-CN" altLang="en-US" sz="2000" dirty="0"/>
              <a:t>，搭建应用环境，配置数据库服务器，设计数据的存储结构和存取方法，如索引、视图、存储过程、触发器等。</a:t>
            </a:r>
            <a:endParaRPr lang="en-US" altLang="zh-CN" sz="2000" dirty="0"/>
          </a:p>
          <a:p>
            <a:pPr marL="342900" indent="-342900">
              <a:lnSpc>
                <a:spcPct val="100000"/>
              </a:lnSpc>
              <a:spcBef>
                <a:spcPts val="800"/>
              </a:spcBef>
              <a:buFont typeface="+mj-lt"/>
              <a:buAutoNum type="arabicPeriod"/>
            </a:pPr>
            <a:r>
              <a:rPr lang="zh-CN" altLang="en-US" sz="2000" dirty="0"/>
              <a:t>系统实施，建立数据库，组织数据入库，编写和调试程序，运行测试。</a:t>
            </a:r>
            <a:endParaRPr lang="en-US" altLang="zh-CN" sz="2000" dirty="0"/>
          </a:p>
          <a:p>
            <a:pPr marL="342900" indent="-342900">
              <a:lnSpc>
                <a:spcPct val="100000"/>
              </a:lnSpc>
              <a:spcBef>
                <a:spcPts val="800"/>
              </a:spcBef>
              <a:buFont typeface="+mj-lt"/>
              <a:buAutoNum type="arabicPeriod"/>
            </a:pPr>
            <a:r>
              <a:rPr lang="zh-CN" altLang="en-US" sz="2000" dirty="0"/>
              <a:t>运行维护，维护数据库安全性与完整性，根据需求改正和改进数据库的功能。</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5" name="日期占位符 4"/>
          <p:cNvSpPr>
            <a:spLocks noGrp="1"/>
          </p:cNvSpPr>
          <p:nvPr>
            <p:ph type="dt" sz="half" idx="10"/>
          </p:nvPr>
        </p:nvSpPr>
        <p:spPr/>
        <p:txBody>
          <a:bodyPr/>
          <a:lstStyle/>
          <a:p>
            <a:fld id="{AD9F5211-FE33-43B3-8D0B-D8974C58AF42}"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09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up)">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indent="-342900"/>
            <a:r>
              <a:rPr lang="zh-CN" altLang="en-US" sz="2000" dirty="0"/>
              <a:t>描述数据库中的数据元素、组成结构体的复杂数据元素、重复的数据项、一个数据项的枚举值以及可选的数据项等。</a:t>
            </a:r>
            <a:endParaRPr lang="en-US" altLang="zh-CN" sz="2000" dirty="0"/>
          </a:p>
          <a:p>
            <a:pPr marL="342900" indent="-342900"/>
            <a:r>
              <a:rPr lang="zh-CN" altLang="en-US" sz="2000" dirty="0"/>
              <a:t>在面向对象的分析方法中，需求阶段用领域类图来代替数据字典。但是在数据建模阶段，通过对数据的语义唯一性定义等方面，还是能够指导整个项目的开发过程。</a:t>
            </a:r>
            <a:endParaRPr lang="en-US" altLang="zh-CN" sz="2000" dirty="0"/>
          </a:p>
          <a:p>
            <a:pPr marL="342900" indent="-342900"/>
            <a:r>
              <a:rPr lang="zh-CN" altLang="en-US" sz="2000" dirty="0"/>
              <a:t>编写方法：解读业务分析报告，根据用例进行数据的归类，形成不同的数据集，定义元素的唯一性说明。</a:t>
            </a:r>
            <a:endParaRPr lang="en-US" altLang="zh-CN" sz="2000" dirty="0"/>
          </a:p>
          <a:p>
            <a:pPr marL="342900" indent="-342900"/>
            <a:r>
              <a:rPr lang="zh-CN" altLang="en-US" sz="2000" dirty="0"/>
              <a:t>常见格式如下：          </a:t>
            </a:r>
            <a:r>
              <a:rPr lang="en-US" altLang="zh-CN" sz="2000" dirty="0"/>
              <a:t>               </a:t>
            </a:r>
            <a:r>
              <a:rPr lang="zh-CN" altLang="en-US" sz="2000" dirty="0"/>
              <a:t>数据集名称</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4" name="标题 3"/>
          <p:cNvSpPr>
            <a:spLocks noGrp="1"/>
          </p:cNvSpPr>
          <p:nvPr>
            <p:ph type="title"/>
          </p:nvPr>
        </p:nvSpPr>
        <p:spPr/>
        <p:txBody>
          <a:bodyPr/>
          <a:lstStyle/>
          <a:p>
            <a:r>
              <a:rPr lang="zh-CN" altLang="en-US" dirty="0"/>
              <a:t>数据字典</a:t>
            </a:r>
          </a:p>
        </p:txBody>
      </p:sp>
      <p:graphicFrame>
        <p:nvGraphicFramePr>
          <p:cNvPr id="5" name="表格 4"/>
          <p:cNvGraphicFramePr>
            <a:graphicFrameLocks noGrp="1"/>
          </p:cNvGraphicFramePr>
          <p:nvPr/>
        </p:nvGraphicFramePr>
        <p:xfrm>
          <a:off x="2838638" y="4086687"/>
          <a:ext cx="5230660" cy="645334"/>
        </p:xfrm>
        <a:graphic>
          <a:graphicData uri="http://schemas.openxmlformats.org/drawingml/2006/table">
            <a:tbl>
              <a:tblPr firstRow="1" bandRow="1">
                <a:tableStyleId>{5C22544A-7EE6-4342-B048-85BDC9FD1C3A}</a:tableStyleId>
              </a:tblPr>
              <a:tblGrid>
                <a:gridCol w="1046132">
                  <a:extLst>
                    <a:ext uri="{9D8B030D-6E8A-4147-A177-3AD203B41FA5}">
                      <a16:colId xmlns:a16="http://schemas.microsoft.com/office/drawing/2014/main" val="20000"/>
                    </a:ext>
                  </a:extLst>
                </a:gridCol>
                <a:gridCol w="1046132">
                  <a:extLst>
                    <a:ext uri="{9D8B030D-6E8A-4147-A177-3AD203B41FA5}">
                      <a16:colId xmlns:a16="http://schemas.microsoft.com/office/drawing/2014/main" val="20001"/>
                    </a:ext>
                  </a:extLst>
                </a:gridCol>
                <a:gridCol w="1046132">
                  <a:extLst>
                    <a:ext uri="{9D8B030D-6E8A-4147-A177-3AD203B41FA5}">
                      <a16:colId xmlns:a16="http://schemas.microsoft.com/office/drawing/2014/main" val="20002"/>
                    </a:ext>
                  </a:extLst>
                </a:gridCol>
                <a:gridCol w="1046132">
                  <a:extLst>
                    <a:ext uri="{9D8B030D-6E8A-4147-A177-3AD203B41FA5}">
                      <a16:colId xmlns:a16="http://schemas.microsoft.com/office/drawing/2014/main" val="20003"/>
                    </a:ext>
                  </a:extLst>
                </a:gridCol>
                <a:gridCol w="1046132">
                  <a:extLst>
                    <a:ext uri="{9D8B030D-6E8A-4147-A177-3AD203B41FA5}">
                      <a16:colId xmlns:a16="http://schemas.microsoft.com/office/drawing/2014/main" val="20004"/>
                    </a:ext>
                  </a:extLst>
                </a:gridCol>
              </a:tblGrid>
              <a:tr h="342450">
                <a:tc>
                  <a:txBody>
                    <a:bodyPr/>
                    <a:lstStyle/>
                    <a:p>
                      <a:pPr algn="ctr"/>
                      <a:r>
                        <a:rPr lang="zh-CN" altLang="en-US" sz="1500" dirty="0"/>
                        <a:t>标识符</a:t>
                      </a:r>
                    </a:p>
                  </a:txBody>
                  <a:tcPr marL="68580" marR="68580" marT="34290" marB="34290" anchor="ctr"/>
                </a:tc>
                <a:tc>
                  <a:txBody>
                    <a:bodyPr/>
                    <a:lstStyle/>
                    <a:p>
                      <a:pPr algn="ctr"/>
                      <a:r>
                        <a:rPr lang="zh-CN" altLang="en-US" sz="1500" dirty="0"/>
                        <a:t>中文名称</a:t>
                      </a:r>
                    </a:p>
                  </a:txBody>
                  <a:tcPr marL="68580" marR="68580" marT="34290" marB="34290" anchor="ctr"/>
                </a:tc>
                <a:tc>
                  <a:txBody>
                    <a:bodyPr/>
                    <a:lstStyle/>
                    <a:p>
                      <a:pPr algn="ctr"/>
                      <a:r>
                        <a:rPr lang="zh-CN" altLang="en-US" sz="1500" dirty="0"/>
                        <a:t>英文名称</a:t>
                      </a:r>
                    </a:p>
                  </a:txBody>
                  <a:tcPr marL="68580" marR="68580" marT="34290" marB="34290" anchor="ctr"/>
                </a:tc>
                <a:tc>
                  <a:txBody>
                    <a:bodyPr/>
                    <a:lstStyle/>
                    <a:p>
                      <a:pPr algn="ctr"/>
                      <a:r>
                        <a:rPr lang="zh-CN" altLang="en-US" sz="1500" dirty="0"/>
                        <a:t>字段取值</a:t>
                      </a:r>
                    </a:p>
                  </a:txBody>
                  <a:tcPr marL="68580" marR="68580" marT="34290" marB="34290" anchor="ctr"/>
                </a:tc>
                <a:tc>
                  <a:txBody>
                    <a:bodyPr/>
                    <a:lstStyle/>
                    <a:p>
                      <a:pPr algn="ctr"/>
                      <a:r>
                        <a:rPr lang="zh-CN" altLang="en-US" sz="1500" dirty="0"/>
                        <a:t>备注</a:t>
                      </a:r>
                    </a:p>
                  </a:txBody>
                  <a:tcPr marL="68580" marR="68580" marT="34290" marB="34290" anchor="ctr"/>
                </a:tc>
                <a:extLst>
                  <a:ext uri="{0D108BD9-81ED-4DB2-BD59-A6C34878D82A}">
                    <a16:rowId xmlns:a16="http://schemas.microsoft.com/office/drawing/2014/main" val="10000"/>
                  </a:ext>
                </a:extLst>
              </a:tr>
              <a:tr h="302884">
                <a:tc>
                  <a:txBody>
                    <a:bodyPr/>
                    <a:lstStyle/>
                    <a:p>
                      <a:pPr algn="ctr"/>
                      <a:endParaRPr lang="zh-CN" altLang="en-US" sz="1500" dirty="0"/>
                    </a:p>
                  </a:txBody>
                  <a:tcPr marL="68580" marR="68580" marT="34290" marB="34290" anchor="ctr"/>
                </a:tc>
                <a:tc>
                  <a:txBody>
                    <a:bodyPr/>
                    <a:lstStyle/>
                    <a:p>
                      <a:pPr algn="ctr"/>
                      <a:endParaRPr lang="zh-CN" altLang="en-US" sz="1500" dirty="0"/>
                    </a:p>
                  </a:txBody>
                  <a:tcPr marL="68580" marR="68580" marT="34290" marB="34290" anchor="ctr"/>
                </a:tc>
                <a:tc>
                  <a:txBody>
                    <a:bodyPr/>
                    <a:lstStyle/>
                    <a:p>
                      <a:pPr algn="ctr"/>
                      <a:endParaRPr lang="zh-CN" altLang="en-US" sz="1500" dirty="0"/>
                    </a:p>
                  </a:txBody>
                  <a:tcPr marL="68580" marR="68580" marT="34290" marB="34290" anchor="ctr"/>
                </a:tc>
                <a:tc>
                  <a:txBody>
                    <a:bodyPr/>
                    <a:lstStyle/>
                    <a:p>
                      <a:pPr algn="ctr"/>
                      <a:endParaRPr lang="zh-CN" altLang="en-US" sz="1500" dirty="0"/>
                    </a:p>
                  </a:txBody>
                  <a:tcPr marL="68580" marR="68580" marT="34290" marB="34290" anchor="ctr"/>
                </a:tc>
                <a:tc>
                  <a:txBody>
                    <a:bodyPr/>
                    <a:lstStyle/>
                    <a:p>
                      <a:pPr algn="ctr"/>
                      <a:endParaRPr lang="zh-CN" altLang="en-US" sz="1500" dirty="0"/>
                    </a:p>
                  </a:txBody>
                  <a:tcPr marL="68580" marR="68580" marT="34290" marB="34290" anchor="ctr"/>
                </a:tc>
                <a:extLst>
                  <a:ext uri="{0D108BD9-81ED-4DB2-BD59-A6C34878D82A}">
                    <a16:rowId xmlns:a16="http://schemas.microsoft.com/office/drawing/2014/main" val="10001"/>
                  </a:ext>
                </a:extLst>
              </a:tr>
            </a:tbl>
          </a:graphicData>
        </a:graphic>
      </p:graphicFrame>
      <p:sp>
        <p:nvSpPr>
          <p:cNvPr id="6" name="日期占位符 5"/>
          <p:cNvSpPr>
            <a:spLocks noGrp="1"/>
          </p:cNvSpPr>
          <p:nvPr>
            <p:ph type="dt" sz="half" idx="10"/>
          </p:nvPr>
        </p:nvSpPr>
        <p:spPr/>
        <p:txBody>
          <a:bodyPr/>
          <a:lstStyle/>
          <a:p>
            <a:fld id="{58EABF80-8725-425F-B378-3858CCF4D1D9}" type="datetime1">
              <a:rPr lang="zh-CN" altLang="en-US" smtClean="0"/>
              <a:t>2022/5/4</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4390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数据持久化</a:t>
            </a:r>
          </a:p>
        </p:txBody>
      </p:sp>
      <p:sp>
        <p:nvSpPr>
          <p:cNvPr id="2" name="内容占位符 1"/>
          <p:cNvSpPr>
            <a:spLocks noGrp="1"/>
          </p:cNvSpPr>
          <p:nvPr>
            <p:ph idx="1"/>
          </p:nvPr>
        </p:nvSpPr>
        <p:spPr>
          <a:xfrm>
            <a:off x="768096" y="810222"/>
            <a:ext cx="7832833" cy="3854373"/>
          </a:xfrm>
        </p:spPr>
        <p:txBody>
          <a:bodyPr>
            <a:noAutofit/>
          </a:bodyPr>
          <a:lstStyle/>
          <a:p>
            <a:pPr marL="342900" indent="-342900">
              <a:lnSpc>
                <a:spcPct val="120000"/>
              </a:lnSpc>
            </a:pPr>
            <a:r>
              <a:rPr lang="zh-CN" altLang="en-US" sz="2400" dirty="0"/>
              <a:t>面向对象的数据模型用类表达，称“实体模型”，</a:t>
            </a:r>
            <a:r>
              <a:rPr lang="en-US" altLang="zh-CN" sz="2400" dirty="0"/>
              <a:t>OOD</a:t>
            </a:r>
            <a:r>
              <a:rPr lang="zh-CN" altLang="en-US" sz="2400" dirty="0"/>
              <a:t>是将</a:t>
            </a:r>
            <a:r>
              <a:rPr lang="en-US" altLang="zh-CN" sz="2400" dirty="0"/>
              <a:t>OOA</a:t>
            </a:r>
            <a:r>
              <a:rPr lang="zh-CN" altLang="en-US" sz="2400" dirty="0"/>
              <a:t>的 “实体模型”进行细化，应用程序操作的是数据实体的对象，故称对象持久化。 </a:t>
            </a:r>
            <a:endParaRPr lang="en-US" altLang="zh-CN" sz="2400" dirty="0"/>
          </a:p>
          <a:p>
            <a:pPr marL="342900" indent="-342900">
              <a:lnSpc>
                <a:spcPct val="120000"/>
              </a:lnSpc>
            </a:pPr>
            <a:r>
              <a:rPr lang="zh-CN" altLang="en-US" sz="2400" dirty="0"/>
              <a:t>被持久化的对象依然保存在关系数据库中，数据库表中的一条记录就是一个实体对象。</a:t>
            </a:r>
            <a:endParaRPr lang="en-US" altLang="zh-CN" sz="2400" dirty="0"/>
          </a:p>
          <a:p>
            <a:pPr marL="342900" indent="-342900">
              <a:lnSpc>
                <a:spcPct val="120000"/>
              </a:lnSpc>
            </a:pPr>
            <a:r>
              <a:rPr lang="zh-CN" altLang="en-US" sz="2400" dirty="0"/>
              <a:t>但内存中的对象与记录是在不同的物理空间，具有不同的表达方式，因此从</a:t>
            </a:r>
            <a:r>
              <a:rPr lang="en-US" altLang="zh-CN" sz="2400" dirty="0"/>
              <a:t>“</a:t>
            </a:r>
            <a:r>
              <a:rPr lang="zh-CN" altLang="en-US" sz="2400" dirty="0"/>
              <a:t>实体模型”到“关系模型”之间需要</a:t>
            </a:r>
            <a:r>
              <a:rPr lang="en-US" altLang="zh-CN" sz="2400" dirty="0"/>
              <a:t>OR</a:t>
            </a:r>
            <a:r>
              <a:rPr lang="zh-CN" altLang="en-US" sz="2400" dirty="0"/>
              <a:t>映射 。</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5" name="日期占位符 4"/>
          <p:cNvSpPr>
            <a:spLocks noGrp="1"/>
          </p:cNvSpPr>
          <p:nvPr>
            <p:ph type="dt" sz="half" idx="10"/>
          </p:nvPr>
        </p:nvSpPr>
        <p:spPr/>
        <p:txBody>
          <a:bodyPr/>
          <a:lstStyle/>
          <a:p>
            <a:fld id="{238F1E80-F46F-477F-BC14-A5E8CB8B806D}"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85497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数据管理设计</a:t>
            </a:r>
          </a:p>
        </p:txBody>
      </p:sp>
      <p:sp>
        <p:nvSpPr>
          <p:cNvPr id="3" name="内容占位符 2"/>
          <p:cNvSpPr>
            <a:spLocks noGrp="1"/>
          </p:cNvSpPr>
          <p:nvPr>
            <p:ph idx="1"/>
          </p:nvPr>
        </p:nvSpPr>
        <p:spPr>
          <a:xfrm>
            <a:off x="768096" y="1075638"/>
            <a:ext cx="7832833" cy="3068099"/>
          </a:xfrm>
        </p:spPr>
        <p:txBody>
          <a:bodyPr>
            <a:noAutofit/>
          </a:bodyPr>
          <a:lstStyle/>
          <a:p>
            <a:pPr marL="342900" indent="-342900" algn="l">
              <a:lnSpc>
                <a:spcPct val="120000"/>
              </a:lnSpc>
            </a:pPr>
            <a:r>
              <a:rPr lang="zh-CN" altLang="en-US" sz="2400" dirty="0"/>
              <a:t>数据管理部件设计内容就是管理对象持久化和</a:t>
            </a:r>
            <a:r>
              <a:rPr lang="en-US" altLang="zh-CN" sz="2400" dirty="0"/>
              <a:t>OR</a:t>
            </a:r>
            <a:r>
              <a:rPr lang="zh-CN" altLang="en-US" sz="2400" dirty="0"/>
              <a:t>映射，这层也称为“数据隔离层”，或称持久化层。</a:t>
            </a:r>
          </a:p>
          <a:p>
            <a:pPr marL="342900" indent="-342900" algn="l">
              <a:lnSpc>
                <a:spcPct val="120000"/>
              </a:lnSpc>
            </a:pPr>
            <a:r>
              <a:rPr lang="zh-CN" altLang="en-US" sz="2400" dirty="0"/>
              <a:t>尽管访问数据对象不是直接访问</a:t>
            </a:r>
            <a:r>
              <a:rPr lang="en-US" altLang="zh-CN" sz="2400" dirty="0"/>
              <a:t>DBMS</a:t>
            </a:r>
            <a:r>
              <a:rPr lang="zh-CN" altLang="en-US" sz="2400" dirty="0"/>
              <a:t>，但最终还是要访问数据库，持久化层的底层技术是数据库的驱动接口。 </a:t>
            </a:r>
            <a:endParaRPr lang="en-US" altLang="zh-CN" sz="2400" dirty="0"/>
          </a:p>
          <a:p>
            <a:pPr marL="342900" indent="-342900" algn="l">
              <a:lnSpc>
                <a:spcPct val="120000"/>
              </a:lnSpc>
            </a:pPr>
            <a:r>
              <a:rPr lang="zh-CN" altLang="en-US" sz="2400" dirty="0"/>
              <a:t>采用持久化框架可以大大降低持久层的设计和开发难度。</a:t>
            </a:r>
          </a:p>
        </p:txBody>
      </p:sp>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24</a:t>
            </a:fld>
            <a:endParaRPr lang="zh-CN" altLang="en-US"/>
          </a:p>
        </p:txBody>
      </p:sp>
    </p:spTree>
    <p:extLst>
      <p:ext uri="{BB962C8B-B14F-4D97-AF65-F5344CB8AC3E}">
        <p14:creationId xmlns:p14="http://schemas.microsoft.com/office/powerpoint/2010/main" val="2307119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25</a:t>
            </a:fld>
            <a:endParaRPr lang="zh-CN" altLang="en-US"/>
          </a:p>
        </p:txBody>
      </p:sp>
      <p:sp>
        <p:nvSpPr>
          <p:cNvPr id="8" name="Rectangle 6"/>
          <p:cNvSpPr>
            <a:spLocks noChangeArrowheads="1"/>
          </p:cNvSpPr>
          <p:nvPr/>
        </p:nvSpPr>
        <p:spPr bwMode="auto">
          <a:xfrm>
            <a:off x="6780393" y="775692"/>
            <a:ext cx="1692275" cy="766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61950" indent="-36195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5000"/>
              </a:spcBef>
              <a:buFont typeface="Wingdings" panose="05000000000000000000" pitchFamily="2" charset="2"/>
              <a:buNone/>
            </a:pPr>
            <a:r>
              <a:rPr lang="zh-CN" altLang="en-US" b="1" dirty="0"/>
              <a:t>应用程序直接</a:t>
            </a:r>
          </a:p>
          <a:p>
            <a:pPr algn="ctr" eaLnBrk="1" hangingPunct="1">
              <a:spcBef>
                <a:spcPct val="55000"/>
              </a:spcBef>
              <a:buFont typeface="Wingdings" panose="05000000000000000000" pitchFamily="2" charset="2"/>
              <a:buNone/>
            </a:pPr>
            <a:r>
              <a:rPr lang="zh-CN" altLang="en-US" b="1" dirty="0"/>
              <a:t>访问</a:t>
            </a:r>
            <a:r>
              <a:rPr lang="en-US" altLang="zh-CN" b="1" dirty="0"/>
              <a:t>DBMS</a:t>
            </a:r>
          </a:p>
        </p:txBody>
      </p:sp>
      <p:grpSp>
        <p:nvGrpSpPr>
          <p:cNvPr id="10" name="Group 15"/>
          <p:cNvGrpSpPr>
            <a:grpSpLocks noChangeAspect="1"/>
          </p:cNvGrpSpPr>
          <p:nvPr/>
        </p:nvGrpSpPr>
        <p:grpSpPr bwMode="auto">
          <a:xfrm>
            <a:off x="1235255" y="180517"/>
            <a:ext cx="5400675" cy="2043112"/>
            <a:chOff x="3010" y="4121"/>
            <a:chExt cx="5782" cy="1518"/>
          </a:xfrm>
        </p:grpSpPr>
        <p:sp>
          <p:nvSpPr>
            <p:cNvPr id="11" name="AutoShape 16"/>
            <p:cNvSpPr>
              <a:spLocks noChangeAspect="1" noChangeArrowheads="1"/>
            </p:cNvSpPr>
            <p:nvPr/>
          </p:nvSpPr>
          <p:spPr bwMode="auto">
            <a:xfrm>
              <a:off x="3010" y="4121"/>
              <a:ext cx="5782"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2" name="Group 17"/>
            <p:cNvGrpSpPr>
              <a:grpSpLocks/>
            </p:cNvGrpSpPr>
            <p:nvPr/>
          </p:nvGrpSpPr>
          <p:grpSpPr bwMode="auto">
            <a:xfrm>
              <a:off x="3010" y="4121"/>
              <a:ext cx="5664" cy="1518"/>
              <a:chOff x="3010" y="4121"/>
              <a:chExt cx="6608" cy="2277"/>
            </a:xfrm>
          </p:grpSpPr>
          <p:sp>
            <p:nvSpPr>
              <p:cNvPr id="13" name="Rectangle 18"/>
              <p:cNvSpPr>
                <a:spLocks noChangeArrowheads="1"/>
              </p:cNvSpPr>
              <p:nvPr/>
            </p:nvSpPr>
            <p:spPr bwMode="auto">
              <a:xfrm>
                <a:off x="3010" y="4121"/>
                <a:ext cx="6608" cy="1518"/>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zh-CN" altLang="en-US" b="1" dirty="0">
                    <a:solidFill>
                      <a:srgbClr val="000000"/>
                    </a:solidFill>
                    <a:latin typeface="宋体" panose="02010600030101010101" pitchFamily="2" charset="-122"/>
                  </a:rPr>
                  <a:t>应用程序</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主体部件</a:t>
                </a:r>
                <a:r>
                  <a:rPr lang="en-US" altLang="zh-CN" b="1" dirty="0">
                    <a:solidFill>
                      <a:srgbClr val="000000"/>
                    </a:solidFill>
                    <a:latin typeface="宋体" panose="02010600030101010101" pitchFamily="2" charset="-122"/>
                  </a:rPr>
                  <a:t>)</a:t>
                </a:r>
                <a:endParaRPr lang="en-US" altLang="zh-CN" dirty="0"/>
              </a:p>
            </p:txBody>
          </p:sp>
          <p:grpSp>
            <p:nvGrpSpPr>
              <p:cNvPr id="14" name="Group 19"/>
              <p:cNvGrpSpPr>
                <a:grpSpLocks/>
              </p:cNvGrpSpPr>
              <p:nvPr/>
            </p:nvGrpSpPr>
            <p:grpSpPr bwMode="auto">
              <a:xfrm>
                <a:off x="3128" y="4563"/>
                <a:ext cx="1298" cy="823"/>
                <a:chOff x="3228" y="4310"/>
                <a:chExt cx="2156" cy="1859"/>
              </a:xfrm>
            </p:grpSpPr>
            <p:sp>
              <p:nvSpPr>
                <p:cNvPr id="28" name="Rectangle 20"/>
                <p:cNvSpPr>
                  <a:spLocks noChangeArrowheads="1"/>
                </p:cNvSpPr>
                <p:nvPr/>
              </p:nvSpPr>
              <p:spPr bwMode="auto">
                <a:xfrm>
                  <a:off x="3228" y="4310"/>
                  <a:ext cx="2144" cy="18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en-US" altLang="zh-CN" sz="1600" b="1">
                      <a:solidFill>
                        <a:srgbClr val="000000"/>
                      </a:solidFill>
                      <a:latin typeface="宋体" panose="02010600030101010101" pitchFamily="2" charset="-122"/>
                    </a:rPr>
                    <a:t>ClassA</a:t>
                  </a:r>
                  <a:endParaRPr lang="en-US" altLang="zh-CN" sz="1600"/>
                </a:p>
              </p:txBody>
            </p:sp>
            <p:sp>
              <p:nvSpPr>
                <p:cNvPr id="29" name="Line 21"/>
                <p:cNvSpPr>
                  <a:spLocks noChangeShapeType="1"/>
                </p:cNvSpPr>
                <p:nvPr/>
              </p:nvSpPr>
              <p:spPr bwMode="auto">
                <a:xfrm>
                  <a:off x="3228" y="5179"/>
                  <a:ext cx="2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sp>
              <p:nvSpPr>
                <p:cNvPr id="30" name="Line 22"/>
                <p:cNvSpPr>
                  <a:spLocks noChangeShapeType="1"/>
                </p:cNvSpPr>
                <p:nvPr/>
              </p:nvSpPr>
              <p:spPr bwMode="auto">
                <a:xfrm>
                  <a:off x="3241" y="5687"/>
                  <a:ext cx="2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grpSp>
          <p:grpSp>
            <p:nvGrpSpPr>
              <p:cNvPr id="15" name="Group 23"/>
              <p:cNvGrpSpPr>
                <a:grpSpLocks/>
              </p:cNvGrpSpPr>
              <p:nvPr/>
            </p:nvGrpSpPr>
            <p:grpSpPr bwMode="auto">
              <a:xfrm>
                <a:off x="4898" y="4563"/>
                <a:ext cx="1181" cy="823"/>
                <a:chOff x="5984" y="4310"/>
                <a:chExt cx="2168" cy="1736"/>
              </a:xfrm>
            </p:grpSpPr>
            <p:sp>
              <p:nvSpPr>
                <p:cNvPr id="25" name="Rectangle 24"/>
                <p:cNvSpPr>
                  <a:spLocks noChangeArrowheads="1"/>
                </p:cNvSpPr>
                <p:nvPr/>
              </p:nvSpPr>
              <p:spPr bwMode="auto">
                <a:xfrm>
                  <a:off x="5984" y="4310"/>
                  <a:ext cx="2143" cy="17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en-US" altLang="zh-CN" sz="1600" b="1" dirty="0" err="1">
                      <a:solidFill>
                        <a:srgbClr val="000000"/>
                      </a:solidFill>
                      <a:latin typeface="宋体" panose="02010600030101010101" pitchFamily="2" charset="-122"/>
                    </a:rPr>
                    <a:t>ClassB</a:t>
                  </a:r>
                  <a:endParaRPr lang="en-US" altLang="zh-CN" sz="1600" dirty="0"/>
                </a:p>
              </p:txBody>
            </p:sp>
            <p:sp>
              <p:nvSpPr>
                <p:cNvPr id="26" name="Line 25"/>
                <p:cNvSpPr>
                  <a:spLocks noChangeShapeType="1"/>
                </p:cNvSpPr>
                <p:nvPr/>
              </p:nvSpPr>
              <p:spPr bwMode="auto">
                <a:xfrm>
                  <a:off x="6008" y="5139"/>
                  <a:ext cx="2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sp>
              <p:nvSpPr>
                <p:cNvPr id="27" name="Line 26"/>
                <p:cNvSpPr>
                  <a:spLocks noChangeShapeType="1"/>
                </p:cNvSpPr>
                <p:nvPr/>
              </p:nvSpPr>
              <p:spPr bwMode="auto">
                <a:xfrm>
                  <a:off x="5984" y="5644"/>
                  <a:ext cx="2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grpSp>
          <p:grpSp>
            <p:nvGrpSpPr>
              <p:cNvPr id="16" name="Group 27"/>
              <p:cNvGrpSpPr>
                <a:grpSpLocks/>
              </p:cNvGrpSpPr>
              <p:nvPr/>
            </p:nvGrpSpPr>
            <p:grpSpPr bwMode="auto">
              <a:xfrm>
                <a:off x="8202" y="4563"/>
                <a:ext cx="1063" cy="823"/>
                <a:chOff x="10885" y="4310"/>
                <a:chExt cx="2164" cy="1736"/>
              </a:xfrm>
            </p:grpSpPr>
            <p:sp>
              <p:nvSpPr>
                <p:cNvPr id="22" name="Rectangle 28"/>
                <p:cNvSpPr>
                  <a:spLocks noChangeArrowheads="1"/>
                </p:cNvSpPr>
                <p:nvPr/>
              </p:nvSpPr>
              <p:spPr bwMode="auto">
                <a:xfrm>
                  <a:off x="10885" y="4310"/>
                  <a:ext cx="2143" cy="17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en-US" altLang="zh-CN" sz="1600" b="1">
                      <a:solidFill>
                        <a:srgbClr val="000000"/>
                      </a:solidFill>
                      <a:latin typeface="宋体" panose="02010600030101010101" pitchFamily="2" charset="-122"/>
                    </a:rPr>
                    <a:t>ClassC</a:t>
                  </a:r>
                  <a:endParaRPr lang="en-US" altLang="zh-CN" sz="1600"/>
                </a:p>
              </p:txBody>
            </p:sp>
            <p:sp>
              <p:nvSpPr>
                <p:cNvPr id="23" name="Line 29"/>
                <p:cNvSpPr>
                  <a:spLocks noChangeShapeType="1"/>
                </p:cNvSpPr>
                <p:nvPr/>
              </p:nvSpPr>
              <p:spPr bwMode="auto">
                <a:xfrm>
                  <a:off x="10885" y="5219"/>
                  <a:ext cx="2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sp>
              <p:nvSpPr>
                <p:cNvPr id="24" name="Line 30"/>
                <p:cNvSpPr>
                  <a:spLocks noChangeShapeType="1"/>
                </p:cNvSpPr>
                <p:nvPr/>
              </p:nvSpPr>
              <p:spPr bwMode="auto">
                <a:xfrm>
                  <a:off x="10903" y="5644"/>
                  <a:ext cx="214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grpSp>
          <p:sp>
            <p:nvSpPr>
              <p:cNvPr id="17" name="Rectangle 31"/>
              <p:cNvSpPr>
                <a:spLocks noChangeArrowheads="1"/>
              </p:cNvSpPr>
              <p:nvPr/>
            </p:nvSpPr>
            <p:spPr bwMode="auto">
              <a:xfrm>
                <a:off x="6668" y="4627"/>
                <a:ext cx="828" cy="67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gn="just"/>
                <a:r>
                  <a:rPr lang="en-US" altLang="zh-CN" sz="1600" b="1">
                    <a:solidFill>
                      <a:srgbClr val="000000"/>
                    </a:solidFill>
                    <a:latin typeface="Times New Roman" panose="02020603050405020304" pitchFamily="18" charset="0"/>
                  </a:rPr>
                  <a:t>······</a:t>
                </a:r>
                <a:endParaRPr lang="en-US" altLang="zh-CN" sz="1600"/>
              </a:p>
            </p:txBody>
          </p:sp>
          <p:sp>
            <p:nvSpPr>
              <p:cNvPr id="18" name="Rectangle 32"/>
              <p:cNvSpPr>
                <a:spLocks noChangeArrowheads="1"/>
              </p:cNvSpPr>
              <p:nvPr/>
            </p:nvSpPr>
            <p:spPr bwMode="auto">
              <a:xfrm>
                <a:off x="3246" y="5892"/>
                <a:ext cx="6136" cy="5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zh-CN" altLang="en-US" b="1">
                    <a:solidFill>
                      <a:srgbClr val="000000"/>
                    </a:solidFill>
                    <a:latin typeface="宋体" panose="02010600030101010101" pitchFamily="2" charset="-122"/>
                  </a:rPr>
                  <a:t>数据管理系统</a:t>
                </a:r>
                <a:r>
                  <a:rPr lang="en-US" altLang="zh-CN" b="1">
                    <a:solidFill>
                      <a:srgbClr val="000000"/>
                    </a:solidFill>
                    <a:latin typeface="宋体" panose="02010600030101010101" pitchFamily="2" charset="-122"/>
                  </a:rPr>
                  <a:t>(DBMS)</a:t>
                </a:r>
                <a:endParaRPr lang="en-US" altLang="zh-CN"/>
              </a:p>
            </p:txBody>
          </p:sp>
          <p:sp>
            <p:nvSpPr>
              <p:cNvPr id="19" name="Line 33"/>
              <p:cNvSpPr>
                <a:spLocks noChangeShapeType="1"/>
              </p:cNvSpPr>
              <p:nvPr/>
            </p:nvSpPr>
            <p:spPr bwMode="auto">
              <a:xfrm>
                <a:off x="3718" y="5386"/>
                <a:ext cx="1" cy="50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a:lstStyle/>
              <a:p>
                <a:endParaRPr lang="zh-CN" altLang="en-US"/>
              </a:p>
            </p:txBody>
          </p:sp>
          <p:sp>
            <p:nvSpPr>
              <p:cNvPr id="20" name="Line 34"/>
              <p:cNvSpPr>
                <a:spLocks noChangeShapeType="1"/>
              </p:cNvSpPr>
              <p:nvPr/>
            </p:nvSpPr>
            <p:spPr bwMode="auto">
              <a:xfrm>
                <a:off x="5488" y="5386"/>
                <a:ext cx="1" cy="50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a:lstStyle/>
              <a:p>
                <a:endParaRPr lang="zh-CN" altLang="en-US"/>
              </a:p>
            </p:txBody>
          </p:sp>
          <p:sp>
            <p:nvSpPr>
              <p:cNvPr id="21" name="Line 35"/>
              <p:cNvSpPr>
                <a:spLocks noChangeShapeType="1"/>
              </p:cNvSpPr>
              <p:nvPr/>
            </p:nvSpPr>
            <p:spPr bwMode="auto">
              <a:xfrm flipH="1">
                <a:off x="8674" y="5386"/>
                <a:ext cx="1" cy="50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a:lstStyle/>
              <a:p>
                <a:endParaRPr lang="zh-CN" altLang="en-US"/>
              </a:p>
            </p:txBody>
          </p:sp>
        </p:grpSp>
      </p:grpSp>
      <p:grpSp>
        <p:nvGrpSpPr>
          <p:cNvPr id="31" name="Group 36"/>
          <p:cNvGrpSpPr>
            <a:grpSpLocks/>
          </p:cNvGrpSpPr>
          <p:nvPr/>
        </p:nvGrpSpPr>
        <p:grpSpPr bwMode="auto">
          <a:xfrm>
            <a:off x="1235255" y="2544162"/>
            <a:ext cx="5545138" cy="2089150"/>
            <a:chOff x="3010" y="4121"/>
            <a:chExt cx="6608" cy="3036"/>
          </a:xfrm>
        </p:grpSpPr>
        <p:sp>
          <p:nvSpPr>
            <p:cNvPr id="32" name="Rectangle 37"/>
            <p:cNvSpPr>
              <a:spLocks noChangeArrowheads="1"/>
            </p:cNvSpPr>
            <p:nvPr/>
          </p:nvSpPr>
          <p:spPr bwMode="auto">
            <a:xfrm>
              <a:off x="3010" y="4121"/>
              <a:ext cx="6608" cy="1518"/>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zh-CN" altLang="en-US" b="1">
                  <a:solidFill>
                    <a:srgbClr val="000000"/>
                  </a:solidFill>
                  <a:latin typeface="宋体" panose="02010600030101010101" pitchFamily="2" charset="-122"/>
                </a:rPr>
                <a:t>应用程序</a:t>
              </a:r>
              <a:r>
                <a:rPr lang="en-US" altLang="zh-CN" b="1">
                  <a:solidFill>
                    <a:srgbClr val="000000"/>
                  </a:solidFill>
                  <a:latin typeface="宋体" panose="02010600030101010101" pitchFamily="2" charset="-122"/>
                </a:rPr>
                <a:t>(</a:t>
              </a:r>
              <a:r>
                <a:rPr lang="zh-CN" altLang="en-US" b="1">
                  <a:solidFill>
                    <a:srgbClr val="000000"/>
                  </a:solidFill>
                  <a:latin typeface="宋体" panose="02010600030101010101" pitchFamily="2" charset="-122"/>
                </a:rPr>
                <a:t>主体部件</a:t>
              </a:r>
              <a:r>
                <a:rPr lang="en-US" altLang="zh-CN" b="1">
                  <a:solidFill>
                    <a:srgbClr val="000000"/>
                  </a:solidFill>
                  <a:latin typeface="宋体" panose="02010600030101010101" pitchFamily="2" charset="-122"/>
                </a:rPr>
                <a:t>)</a:t>
              </a:r>
              <a:endParaRPr lang="en-US" altLang="zh-CN"/>
            </a:p>
          </p:txBody>
        </p:sp>
        <p:grpSp>
          <p:nvGrpSpPr>
            <p:cNvPr id="33" name="Group 38"/>
            <p:cNvGrpSpPr>
              <a:grpSpLocks/>
            </p:cNvGrpSpPr>
            <p:nvPr/>
          </p:nvGrpSpPr>
          <p:grpSpPr bwMode="auto">
            <a:xfrm>
              <a:off x="3128" y="4563"/>
              <a:ext cx="1298" cy="823"/>
              <a:chOff x="3228" y="4310"/>
              <a:chExt cx="2156" cy="1859"/>
            </a:xfrm>
          </p:grpSpPr>
          <p:sp>
            <p:nvSpPr>
              <p:cNvPr id="49" name="Rectangle 39"/>
              <p:cNvSpPr>
                <a:spLocks noChangeArrowheads="1"/>
              </p:cNvSpPr>
              <p:nvPr/>
            </p:nvSpPr>
            <p:spPr bwMode="auto">
              <a:xfrm>
                <a:off x="3228" y="4310"/>
                <a:ext cx="2144" cy="185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en-US" altLang="zh-CN" sz="1600" b="1">
                    <a:solidFill>
                      <a:srgbClr val="000000"/>
                    </a:solidFill>
                    <a:latin typeface="宋体" panose="02010600030101010101" pitchFamily="2" charset="-122"/>
                  </a:rPr>
                  <a:t>ClassA</a:t>
                </a:r>
                <a:endParaRPr lang="en-US" altLang="zh-CN" sz="1600"/>
              </a:p>
            </p:txBody>
          </p:sp>
          <p:sp>
            <p:nvSpPr>
              <p:cNvPr id="50" name="Line 40"/>
              <p:cNvSpPr>
                <a:spLocks noChangeShapeType="1"/>
              </p:cNvSpPr>
              <p:nvPr/>
            </p:nvSpPr>
            <p:spPr bwMode="auto">
              <a:xfrm>
                <a:off x="3228" y="5179"/>
                <a:ext cx="2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sp>
            <p:nvSpPr>
              <p:cNvPr id="51" name="Line 41"/>
              <p:cNvSpPr>
                <a:spLocks noChangeShapeType="1"/>
              </p:cNvSpPr>
              <p:nvPr/>
            </p:nvSpPr>
            <p:spPr bwMode="auto">
              <a:xfrm>
                <a:off x="3241" y="5687"/>
                <a:ext cx="2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grpSp>
        <p:grpSp>
          <p:nvGrpSpPr>
            <p:cNvPr id="34" name="Group 42"/>
            <p:cNvGrpSpPr>
              <a:grpSpLocks/>
            </p:cNvGrpSpPr>
            <p:nvPr/>
          </p:nvGrpSpPr>
          <p:grpSpPr bwMode="auto">
            <a:xfrm>
              <a:off x="4898" y="4563"/>
              <a:ext cx="1181" cy="823"/>
              <a:chOff x="5984" y="4310"/>
              <a:chExt cx="2168" cy="1736"/>
            </a:xfrm>
          </p:grpSpPr>
          <p:sp>
            <p:nvSpPr>
              <p:cNvPr id="46" name="Rectangle 43"/>
              <p:cNvSpPr>
                <a:spLocks noChangeArrowheads="1"/>
              </p:cNvSpPr>
              <p:nvPr/>
            </p:nvSpPr>
            <p:spPr bwMode="auto">
              <a:xfrm>
                <a:off x="5984" y="4310"/>
                <a:ext cx="2143" cy="17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en-US" altLang="zh-CN" sz="1600" b="1">
                    <a:solidFill>
                      <a:srgbClr val="000000"/>
                    </a:solidFill>
                    <a:latin typeface="宋体" panose="02010600030101010101" pitchFamily="2" charset="-122"/>
                  </a:rPr>
                  <a:t>ClassB</a:t>
                </a:r>
                <a:endParaRPr lang="en-US" altLang="zh-CN" sz="1600"/>
              </a:p>
            </p:txBody>
          </p:sp>
          <p:sp>
            <p:nvSpPr>
              <p:cNvPr id="47" name="Line 44"/>
              <p:cNvSpPr>
                <a:spLocks noChangeShapeType="1"/>
              </p:cNvSpPr>
              <p:nvPr/>
            </p:nvSpPr>
            <p:spPr bwMode="auto">
              <a:xfrm>
                <a:off x="6008" y="5139"/>
                <a:ext cx="2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sp>
            <p:nvSpPr>
              <p:cNvPr id="48" name="Line 45"/>
              <p:cNvSpPr>
                <a:spLocks noChangeShapeType="1"/>
              </p:cNvSpPr>
              <p:nvPr/>
            </p:nvSpPr>
            <p:spPr bwMode="auto">
              <a:xfrm>
                <a:off x="5984" y="5644"/>
                <a:ext cx="2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grpSp>
        <p:grpSp>
          <p:nvGrpSpPr>
            <p:cNvPr id="35" name="Group 46"/>
            <p:cNvGrpSpPr>
              <a:grpSpLocks/>
            </p:cNvGrpSpPr>
            <p:nvPr/>
          </p:nvGrpSpPr>
          <p:grpSpPr bwMode="auto">
            <a:xfrm>
              <a:off x="8202" y="4563"/>
              <a:ext cx="1063" cy="823"/>
              <a:chOff x="10885" y="4310"/>
              <a:chExt cx="2164" cy="1736"/>
            </a:xfrm>
          </p:grpSpPr>
          <p:sp>
            <p:nvSpPr>
              <p:cNvPr id="43" name="Rectangle 47"/>
              <p:cNvSpPr>
                <a:spLocks noChangeArrowheads="1"/>
              </p:cNvSpPr>
              <p:nvPr/>
            </p:nvSpPr>
            <p:spPr bwMode="auto">
              <a:xfrm>
                <a:off x="10885" y="4310"/>
                <a:ext cx="2143" cy="17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en-US" altLang="zh-CN" sz="1600" b="1">
                    <a:solidFill>
                      <a:srgbClr val="000000"/>
                    </a:solidFill>
                    <a:latin typeface="宋体" panose="02010600030101010101" pitchFamily="2" charset="-122"/>
                  </a:rPr>
                  <a:t>ClassC</a:t>
                </a:r>
                <a:endParaRPr lang="en-US" altLang="zh-CN" sz="1600"/>
              </a:p>
            </p:txBody>
          </p:sp>
          <p:sp>
            <p:nvSpPr>
              <p:cNvPr id="44" name="Line 48"/>
              <p:cNvSpPr>
                <a:spLocks noChangeShapeType="1"/>
              </p:cNvSpPr>
              <p:nvPr/>
            </p:nvSpPr>
            <p:spPr bwMode="auto">
              <a:xfrm>
                <a:off x="10885" y="5219"/>
                <a:ext cx="2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sp>
            <p:nvSpPr>
              <p:cNvPr id="45" name="Line 49"/>
              <p:cNvSpPr>
                <a:spLocks noChangeShapeType="1"/>
              </p:cNvSpPr>
              <p:nvPr/>
            </p:nvSpPr>
            <p:spPr bwMode="auto">
              <a:xfrm>
                <a:off x="10903" y="5644"/>
                <a:ext cx="214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a:lstStyle/>
              <a:p>
                <a:endParaRPr lang="zh-CN" altLang="en-US"/>
              </a:p>
            </p:txBody>
          </p:sp>
        </p:grpSp>
        <p:sp>
          <p:nvSpPr>
            <p:cNvPr id="36" name="Rectangle 50"/>
            <p:cNvSpPr>
              <a:spLocks noChangeArrowheads="1"/>
            </p:cNvSpPr>
            <p:nvPr/>
          </p:nvSpPr>
          <p:spPr bwMode="auto">
            <a:xfrm>
              <a:off x="6668" y="4627"/>
              <a:ext cx="828" cy="67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gn="just"/>
              <a:r>
                <a:rPr lang="en-US" altLang="zh-CN" sz="1600" b="1">
                  <a:solidFill>
                    <a:srgbClr val="000000"/>
                  </a:solidFill>
                  <a:latin typeface="Times New Roman" panose="02020603050405020304" pitchFamily="18" charset="0"/>
                </a:rPr>
                <a:t>······</a:t>
              </a:r>
              <a:endParaRPr lang="en-US" altLang="zh-CN" sz="1600"/>
            </a:p>
          </p:txBody>
        </p:sp>
        <p:sp>
          <p:nvSpPr>
            <p:cNvPr id="37" name="Rectangle 51"/>
            <p:cNvSpPr>
              <a:spLocks noChangeArrowheads="1"/>
            </p:cNvSpPr>
            <p:nvPr/>
          </p:nvSpPr>
          <p:spPr bwMode="auto">
            <a:xfrm>
              <a:off x="3246" y="6651"/>
              <a:ext cx="6018" cy="5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29261"/>
            <a:lstStyle/>
            <a:p>
              <a:pPr>
                <a:lnSpc>
                  <a:spcPct val="96000"/>
                </a:lnSpc>
              </a:pPr>
              <a:r>
                <a:rPr lang="zh-CN" altLang="en-US" b="1">
                  <a:solidFill>
                    <a:srgbClr val="000000"/>
                  </a:solidFill>
                  <a:latin typeface="宋体" panose="02010600030101010101" pitchFamily="2" charset="-122"/>
                </a:rPr>
                <a:t>数据管理系统</a:t>
              </a:r>
              <a:r>
                <a:rPr lang="en-US" altLang="zh-CN" b="1">
                  <a:solidFill>
                    <a:srgbClr val="000000"/>
                  </a:solidFill>
                  <a:latin typeface="宋体" panose="02010600030101010101" pitchFamily="2" charset="-122"/>
                </a:rPr>
                <a:t>(DBMS)</a:t>
              </a:r>
              <a:endParaRPr lang="en-US" altLang="zh-CN"/>
            </a:p>
          </p:txBody>
        </p:sp>
        <p:sp>
          <p:nvSpPr>
            <p:cNvPr id="38" name="Line 52"/>
            <p:cNvSpPr>
              <a:spLocks noChangeShapeType="1"/>
            </p:cNvSpPr>
            <p:nvPr/>
          </p:nvSpPr>
          <p:spPr bwMode="auto">
            <a:xfrm>
              <a:off x="3718" y="5386"/>
              <a:ext cx="1" cy="50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a:lstStyle/>
            <a:p>
              <a:endParaRPr lang="zh-CN" altLang="en-US"/>
            </a:p>
          </p:txBody>
        </p:sp>
        <p:sp>
          <p:nvSpPr>
            <p:cNvPr id="39" name="Line 53"/>
            <p:cNvSpPr>
              <a:spLocks noChangeShapeType="1"/>
            </p:cNvSpPr>
            <p:nvPr/>
          </p:nvSpPr>
          <p:spPr bwMode="auto">
            <a:xfrm>
              <a:off x="5488" y="5386"/>
              <a:ext cx="1" cy="50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a:lstStyle/>
            <a:p>
              <a:endParaRPr lang="zh-CN" altLang="en-US"/>
            </a:p>
          </p:txBody>
        </p:sp>
        <p:sp>
          <p:nvSpPr>
            <p:cNvPr id="40" name="Line 54"/>
            <p:cNvSpPr>
              <a:spLocks noChangeShapeType="1"/>
            </p:cNvSpPr>
            <p:nvPr/>
          </p:nvSpPr>
          <p:spPr bwMode="auto">
            <a:xfrm flipH="1">
              <a:off x="8674" y="5386"/>
              <a:ext cx="1" cy="50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a:lstStyle/>
            <a:p>
              <a:endParaRPr lang="zh-CN" altLang="en-US"/>
            </a:p>
          </p:txBody>
        </p:sp>
        <p:sp>
          <p:nvSpPr>
            <p:cNvPr id="41" name="Rectangle 55"/>
            <p:cNvSpPr>
              <a:spLocks noChangeArrowheads="1"/>
            </p:cNvSpPr>
            <p:nvPr/>
          </p:nvSpPr>
          <p:spPr bwMode="auto">
            <a:xfrm>
              <a:off x="3246" y="5892"/>
              <a:ext cx="6018" cy="5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6693" tIns="0" rIns="56693" bIns="28346"/>
            <a:lstStyle/>
            <a:p>
              <a:pPr>
                <a:lnSpc>
                  <a:spcPct val="96000"/>
                </a:lnSpc>
              </a:pPr>
              <a:r>
                <a:rPr lang="zh-CN" altLang="en-US" b="1" dirty="0">
                  <a:solidFill>
                    <a:srgbClr val="000000"/>
                  </a:solidFill>
                  <a:latin typeface="宋体" panose="02010600030101010101" pitchFamily="2" charset="-122"/>
                </a:rPr>
                <a:t>数据管理部件（</a:t>
              </a:r>
              <a:r>
                <a:rPr lang="en-US" altLang="zh-CN" b="1" dirty="0">
                  <a:solidFill>
                    <a:srgbClr val="000000"/>
                  </a:solidFill>
                  <a:latin typeface="宋体" panose="02010600030101010101" pitchFamily="2" charset="-122"/>
                </a:rPr>
                <a:t>DMC</a:t>
              </a:r>
              <a:r>
                <a:rPr lang="zh-CN" altLang="en-US" b="1" dirty="0">
                  <a:solidFill>
                    <a:srgbClr val="000000"/>
                  </a:solidFill>
                  <a:latin typeface="宋体" panose="02010600030101010101" pitchFamily="2" charset="-122"/>
                </a:rPr>
                <a:t>）</a:t>
              </a:r>
              <a:endParaRPr lang="zh-CN" altLang="en-US" dirty="0"/>
            </a:p>
          </p:txBody>
        </p:sp>
        <p:sp>
          <p:nvSpPr>
            <p:cNvPr id="42" name="Line 56"/>
            <p:cNvSpPr>
              <a:spLocks noChangeShapeType="1"/>
            </p:cNvSpPr>
            <p:nvPr/>
          </p:nvSpPr>
          <p:spPr bwMode="auto">
            <a:xfrm>
              <a:off x="6196" y="6398"/>
              <a:ext cx="1" cy="3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2" name="Rectangle 6"/>
          <p:cNvSpPr>
            <a:spLocks noChangeArrowheads="1"/>
          </p:cNvSpPr>
          <p:nvPr/>
        </p:nvSpPr>
        <p:spPr bwMode="auto">
          <a:xfrm>
            <a:off x="6851830" y="2542575"/>
            <a:ext cx="1620838"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77888" indent="-342900" eaLnBrk="0" hangingPunct="0">
              <a:defRPr>
                <a:solidFill>
                  <a:schemeClr val="tx1"/>
                </a:solidFill>
                <a:latin typeface="Arial" panose="020B0604020202020204" pitchFamily="34" charset="0"/>
                <a:ea typeface="宋体" panose="02010600030101010101" pitchFamily="2" charset="-122"/>
              </a:defRPr>
            </a:lvl2pPr>
            <a:lvl3pPr marL="1285875" indent="-228600" eaLnBrk="0" hangingPunct="0">
              <a:defRPr>
                <a:solidFill>
                  <a:schemeClr val="tx1"/>
                </a:solidFill>
                <a:latin typeface="Arial" panose="020B0604020202020204" pitchFamily="34" charset="0"/>
                <a:ea typeface="宋体" panose="02010600030101010101" pitchFamily="2" charset="-122"/>
              </a:defRPr>
            </a:lvl3pPr>
            <a:lvl4pPr marL="1693863" indent="-228600" eaLnBrk="0" hangingPunct="0">
              <a:defRPr>
                <a:solidFill>
                  <a:schemeClr val="tx1"/>
                </a:solidFill>
                <a:latin typeface="Arial" panose="020B0604020202020204" pitchFamily="34" charset="0"/>
                <a:ea typeface="宋体" panose="02010600030101010101" pitchFamily="2" charset="-122"/>
              </a:defRPr>
            </a:lvl4pPr>
            <a:lvl5pPr marL="2101850" indent="-228600" eaLnBrk="0" hangingPunct="0">
              <a:defRPr>
                <a:solidFill>
                  <a:schemeClr val="tx1"/>
                </a:solidFill>
                <a:latin typeface="Arial" panose="020B0604020202020204" pitchFamily="34" charset="0"/>
                <a:ea typeface="宋体" panose="02010600030101010101" pitchFamily="2" charset="-122"/>
              </a:defRPr>
            </a:lvl5pPr>
            <a:lvl6pPr marL="255905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1625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7345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3065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5000"/>
              </a:spcBef>
              <a:buFont typeface="Wingdings" panose="05000000000000000000" pitchFamily="2" charset="2"/>
              <a:buNone/>
            </a:pPr>
            <a:r>
              <a:rPr lang="zh-CN" altLang="en-US" b="1" dirty="0"/>
              <a:t>应用程序与</a:t>
            </a:r>
            <a:r>
              <a:rPr lang="en-US" altLang="zh-CN" b="1" dirty="0"/>
              <a:t>DBMS</a:t>
            </a:r>
            <a:r>
              <a:rPr lang="zh-CN" altLang="en-US" b="1" dirty="0"/>
              <a:t>之间增加数据管理层</a:t>
            </a:r>
          </a:p>
        </p:txBody>
      </p:sp>
    </p:spTree>
    <p:extLst>
      <p:ext uri="{BB962C8B-B14F-4D97-AF65-F5344CB8AC3E}">
        <p14:creationId xmlns:p14="http://schemas.microsoft.com/office/powerpoint/2010/main" val="138904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数据持久化方式</a:t>
            </a:r>
          </a:p>
        </p:txBody>
      </p:sp>
      <p:sp>
        <p:nvSpPr>
          <p:cNvPr id="2" name="内容占位符 1"/>
          <p:cNvSpPr>
            <a:spLocks noGrp="1"/>
          </p:cNvSpPr>
          <p:nvPr>
            <p:ph idx="1"/>
          </p:nvPr>
        </p:nvSpPr>
        <p:spPr/>
        <p:txBody>
          <a:bodyPr>
            <a:noAutofit/>
          </a:bodyPr>
          <a:lstStyle/>
          <a:p>
            <a:r>
              <a:rPr lang="zh-CN" altLang="en-US" sz="2400" dirty="0">
                <a:solidFill>
                  <a:srgbClr val="FF0000"/>
                </a:solidFill>
              </a:rPr>
              <a:t>数据的持久化</a:t>
            </a:r>
            <a:r>
              <a:rPr lang="zh-CN" altLang="en-US" sz="2400" dirty="0"/>
              <a:t>是指系统中要使用到的永久性数据或是系统产生的数据处理结果，将以什么样的形式进行保存。</a:t>
            </a:r>
            <a:endParaRPr lang="en-US" altLang="zh-CN" sz="2400" dirty="0"/>
          </a:p>
          <a:p>
            <a:pPr>
              <a:lnSpc>
                <a:spcPct val="110000"/>
              </a:lnSpc>
            </a:pPr>
            <a:r>
              <a:rPr lang="zh-CN" altLang="en-US" sz="2400" dirty="0"/>
              <a:t>目前的较为常见的主要有两种：</a:t>
            </a:r>
            <a:endParaRPr lang="en-US" altLang="zh-CN" sz="2400" dirty="0"/>
          </a:p>
          <a:p>
            <a:pPr marL="342900" indent="-342900">
              <a:buFont typeface="+mj-lt"/>
              <a:buAutoNum type="arabicPeriod"/>
            </a:pPr>
            <a:r>
              <a:rPr lang="zh-CN" altLang="en-US" sz="2000" dirty="0">
                <a:solidFill>
                  <a:srgbClr val="FF0000"/>
                </a:solidFill>
              </a:rPr>
              <a:t>数据库管理系统（</a:t>
            </a:r>
            <a:r>
              <a:rPr lang="en-US" altLang="zh-CN" sz="2000" dirty="0">
                <a:solidFill>
                  <a:srgbClr val="FF0000"/>
                </a:solidFill>
              </a:rPr>
              <a:t>DBMS</a:t>
            </a:r>
            <a:r>
              <a:rPr lang="zh-CN" altLang="en-US" sz="2000" dirty="0">
                <a:solidFill>
                  <a:srgbClr val="FF0000"/>
                </a:solidFill>
              </a:rPr>
              <a:t>）：</a:t>
            </a:r>
            <a:r>
              <a:rPr lang="zh-CN" altLang="en-US" sz="2000" dirty="0"/>
              <a:t>以数据库形式存储。可以实现数据的共享和安全存取。</a:t>
            </a:r>
            <a:endParaRPr lang="en-US" altLang="zh-CN" sz="2000" dirty="0"/>
          </a:p>
          <a:p>
            <a:pPr marL="342900" indent="-342900">
              <a:buFont typeface="+mj-lt"/>
              <a:buAutoNum type="arabicPeriod"/>
            </a:pPr>
            <a:r>
              <a:rPr lang="zh-CN" altLang="en-US" sz="2000" dirty="0">
                <a:solidFill>
                  <a:srgbClr val="FF0000"/>
                </a:solidFill>
              </a:rPr>
              <a:t>文件存储模式：</a:t>
            </a:r>
            <a:r>
              <a:rPr lang="zh-CN" altLang="en-US" sz="2000" dirty="0"/>
              <a:t>以文件形式存储。使用方便，例如系统的配置信息常以配置文件的形式存在，</a:t>
            </a:r>
            <a:r>
              <a:rPr lang="en-US" altLang="zh-CN" sz="2000" dirty="0"/>
              <a:t>XML</a:t>
            </a:r>
            <a:r>
              <a:rPr lang="zh-CN" altLang="en-US" sz="2000" dirty="0"/>
              <a:t>文件。但是面对大量数据的存取，文件在数据共享、存取速度、安全性等方面有所欠缺。</a:t>
            </a:r>
            <a:endParaRPr lang="en-US" altLang="zh-CN" sz="20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5" name="日期占位符 4"/>
          <p:cNvSpPr>
            <a:spLocks noGrp="1"/>
          </p:cNvSpPr>
          <p:nvPr>
            <p:ph type="dt" sz="half" idx="10"/>
          </p:nvPr>
        </p:nvSpPr>
        <p:spPr/>
        <p:txBody>
          <a:bodyPr/>
          <a:lstStyle/>
          <a:p>
            <a:fld id="{238F1E80-F46F-477F-BC14-A5E8CB8B806D}"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9799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数据库选择策略</a:t>
            </a:r>
          </a:p>
        </p:txBody>
      </p:sp>
      <p:sp>
        <p:nvSpPr>
          <p:cNvPr id="3" name="内容占位符 2"/>
          <p:cNvSpPr>
            <a:spLocks noGrp="1"/>
          </p:cNvSpPr>
          <p:nvPr>
            <p:ph idx="1"/>
          </p:nvPr>
        </p:nvSpPr>
        <p:spPr/>
        <p:txBody>
          <a:bodyPr/>
          <a:lstStyle/>
          <a:p>
            <a:r>
              <a:rPr lang="zh-CN" altLang="en-US" dirty="0"/>
              <a:t>观看学堂云的清华大学慕课视频</a:t>
            </a:r>
            <a:endParaRPr lang="en-US" altLang="zh-CN" dirty="0"/>
          </a:p>
          <a:p>
            <a:pPr marL="0" indent="0" algn="ctr">
              <a:buNone/>
            </a:pPr>
            <a:r>
              <a:rPr lang="en-US" altLang="zh-CN" dirty="0"/>
              <a:t>12.8 </a:t>
            </a:r>
            <a:r>
              <a:rPr lang="zh-CN" altLang="en-US" dirty="0"/>
              <a:t>数据库选择策略</a:t>
            </a:r>
            <a:endParaRPr lang="en-US" altLang="zh-CN" dirty="0"/>
          </a:p>
          <a:p>
            <a:r>
              <a:rPr lang="zh-CN" altLang="en-US" dirty="0"/>
              <a:t>常用数据库的介绍</a:t>
            </a:r>
            <a:endParaRPr lang="en-US" altLang="zh-CN" dirty="0"/>
          </a:p>
          <a:p>
            <a:pPr lvl="1"/>
            <a:r>
              <a:rPr lang="en-US" altLang="zh-CN" dirty="0"/>
              <a:t>MySQL</a:t>
            </a:r>
            <a:r>
              <a:rPr lang="zh-CN" altLang="en-US" dirty="0"/>
              <a:t>、</a:t>
            </a:r>
            <a:r>
              <a:rPr lang="en-US" altLang="zh-CN" dirty="0" err="1"/>
              <a:t>Redis</a:t>
            </a:r>
            <a:r>
              <a:rPr lang="zh-CN" altLang="en-US" dirty="0"/>
              <a:t>、</a:t>
            </a:r>
            <a:r>
              <a:rPr lang="en-US" altLang="zh-CN" dirty="0"/>
              <a:t>MongoDB</a:t>
            </a:r>
            <a:endParaRPr lang="zh-CN" altLang="en-US" dirty="0"/>
          </a:p>
        </p:txBody>
      </p:sp>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27</a:t>
            </a:fld>
            <a:endParaRPr lang="zh-CN" altLang="en-US"/>
          </a:p>
        </p:txBody>
      </p:sp>
    </p:spTree>
    <p:extLst>
      <p:ext uri="{BB962C8B-B14F-4D97-AF65-F5344CB8AC3E}">
        <p14:creationId xmlns:p14="http://schemas.microsoft.com/office/powerpoint/2010/main" val="269598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3876" y="2451460"/>
            <a:ext cx="5000124" cy="1526456"/>
          </a:xfrm>
          <a:prstGeom prst="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91650" y="2938139"/>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3</a:t>
            </a:r>
            <a:r>
              <a:rPr lang="zh-CN" altLang="en-US" sz="2000" b="1" spc="169" dirty="0">
                <a:solidFill>
                  <a:schemeClr val="bg1"/>
                </a:solidFill>
                <a:latin typeface="+mj-ea"/>
                <a:ea typeface="+mj-ea"/>
                <a:sym typeface="+mn-ea"/>
              </a:rPr>
              <a:t>：完成系统数据库设计</a:t>
            </a:r>
          </a:p>
        </p:txBody>
      </p:sp>
      <p:sp>
        <p:nvSpPr>
          <p:cNvPr id="4" name="日期占位符 3"/>
          <p:cNvSpPr>
            <a:spLocks noGrp="1"/>
          </p:cNvSpPr>
          <p:nvPr>
            <p:ph type="dt" sz="half" idx="10"/>
          </p:nvPr>
        </p:nvSpPr>
        <p:spPr/>
        <p:txBody>
          <a:bodyPr/>
          <a:lstStyle/>
          <a:p>
            <a:fld id="{9220F4FE-C3A2-467F-9B33-773170A47F66}" type="datetime1">
              <a:rPr lang="zh-CN" altLang="en-US" smtClean="0"/>
              <a:t>2022/5/4</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Tree>
    <p:extLst>
      <p:ext uri="{BB962C8B-B14F-4D97-AF65-F5344CB8AC3E}">
        <p14:creationId xmlns:p14="http://schemas.microsoft.com/office/powerpoint/2010/main" val="4149759534"/>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45" name="Picture 2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06" t="3441" r="5730" b="3363"/>
          <a:stretch/>
        </p:blipFill>
        <p:spPr bwMode="auto">
          <a:xfrm>
            <a:off x="1598201" y="700819"/>
            <a:ext cx="6145262" cy="4328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5"/>
          <p:cNvSpPr>
            <a:spLocks noGrp="1"/>
          </p:cNvSpPr>
          <p:nvPr>
            <p:ph type="title"/>
          </p:nvPr>
        </p:nvSpPr>
        <p:spPr/>
        <p:txBody>
          <a:bodyPr/>
          <a:lstStyle/>
          <a:p>
            <a:r>
              <a:rPr lang="zh-CN" altLang="en-US" dirty="0">
                <a:latin typeface="+mj-ea"/>
              </a:rPr>
              <a:t>网上报名系统的数据建模</a:t>
            </a:r>
            <a:r>
              <a:rPr lang="en-US" altLang="zh-CN" dirty="0">
                <a:latin typeface="+mj-ea"/>
              </a:rPr>
              <a:t>——</a:t>
            </a:r>
            <a:r>
              <a:rPr lang="zh-CN" altLang="en-US" dirty="0">
                <a:latin typeface="+mj-ea"/>
              </a:rPr>
              <a:t>领域类图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7" name="日期占位符 6"/>
          <p:cNvSpPr>
            <a:spLocks noGrp="1"/>
          </p:cNvSpPr>
          <p:nvPr>
            <p:ph type="dt" sz="half" idx="10"/>
          </p:nvPr>
        </p:nvSpPr>
        <p:spPr/>
        <p:txBody>
          <a:bodyPr/>
          <a:lstStyle/>
          <a:p>
            <a:fld id="{35CAAF1A-7BC0-4EF2-87B0-02F0828638DD}" type="datetime1">
              <a:rPr lang="zh-CN" altLang="en-US" smtClean="0"/>
              <a:t>2022/5/4</a:t>
            </a:fld>
            <a:endParaRPr lang="zh-CN" altLang="en-US"/>
          </a:p>
        </p:txBody>
      </p:sp>
      <p:sp>
        <p:nvSpPr>
          <p:cNvPr id="9" name="页脚占位符 8"/>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228327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需求文档撰写的注意事项</a:t>
            </a:r>
          </a:p>
        </p:txBody>
      </p:sp>
      <p:sp>
        <p:nvSpPr>
          <p:cNvPr id="3" name="内容占位符 2"/>
          <p:cNvSpPr>
            <a:spLocks noGrp="1"/>
          </p:cNvSpPr>
          <p:nvPr>
            <p:ph idx="1"/>
          </p:nvPr>
        </p:nvSpPr>
        <p:spPr/>
        <p:txBody>
          <a:bodyPr>
            <a:normAutofit fontScale="70000" lnSpcReduction="20000"/>
          </a:bodyPr>
          <a:lstStyle/>
          <a:p>
            <a:r>
              <a:rPr lang="zh-CN" altLang="en-US" dirty="0"/>
              <a:t>尽快开始写需求；</a:t>
            </a:r>
            <a:endParaRPr lang="en-US" altLang="zh-CN" dirty="0"/>
          </a:p>
          <a:p>
            <a:r>
              <a:rPr lang="zh-CN" altLang="en-US" dirty="0"/>
              <a:t>确定哪些属性将被用于分类和细化需求；</a:t>
            </a:r>
            <a:endParaRPr lang="en-US" altLang="zh-CN" dirty="0"/>
          </a:p>
          <a:p>
            <a:r>
              <a:rPr lang="zh-CN" altLang="en-US" dirty="0"/>
              <a:t>产生一个初始版本来刺激反馈；</a:t>
            </a:r>
            <a:endParaRPr lang="en-US" altLang="zh-CN" dirty="0"/>
          </a:p>
          <a:p>
            <a:r>
              <a:rPr lang="zh-CN" altLang="en-US" dirty="0"/>
              <a:t>询问用户往往比咨询专家更有用；</a:t>
            </a:r>
            <a:endParaRPr lang="en-US" altLang="zh-CN" dirty="0"/>
          </a:p>
          <a:p>
            <a:r>
              <a:rPr lang="zh-CN" altLang="en-US" dirty="0"/>
              <a:t>撰写需求时需要遵循的法则：</a:t>
            </a:r>
            <a:endParaRPr lang="en-US" altLang="zh-CN" dirty="0"/>
          </a:p>
          <a:p>
            <a:pPr lvl="1"/>
            <a:r>
              <a:rPr lang="zh-CN" altLang="en-US" sz="2600" dirty="0"/>
              <a:t>使用简单、直接的语言 </a:t>
            </a:r>
            <a:endParaRPr lang="en-US" altLang="zh-CN" sz="2600" dirty="0"/>
          </a:p>
          <a:p>
            <a:pPr lvl="1"/>
            <a:r>
              <a:rPr lang="zh-CN" altLang="en-US" sz="2600" dirty="0"/>
              <a:t>撰写可测试的需求</a:t>
            </a:r>
            <a:endParaRPr lang="en-US" altLang="zh-CN" sz="2600" dirty="0"/>
          </a:p>
          <a:p>
            <a:pPr lvl="1"/>
            <a:r>
              <a:rPr lang="en-US" altLang="zh-CN" sz="2600" dirty="0"/>
              <a:t> </a:t>
            </a:r>
            <a:r>
              <a:rPr lang="zh-CN" altLang="en-US" sz="2600" dirty="0"/>
              <a:t>使用定义好的并达成共识的术语 </a:t>
            </a:r>
            <a:endParaRPr lang="en-US" altLang="zh-CN" sz="2600" dirty="0"/>
          </a:p>
          <a:p>
            <a:pPr lvl="1"/>
            <a:r>
              <a:rPr lang="zh-CN" altLang="en-US" sz="2600" dirty="0"/>
              <a:t>一次只写一项需求 </a:t>
            </a:r>
          </a:p>
        </p:txBody>
      </p:sp>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620" y="2108221"/>
            <a:ext cx="3343275" cy="2200275"/>
          </a:xfrm>
          <a:prstGeom prst="rect">
            <a:avLst/>
          </a:prstGeom>
        </p:spPr>
      </p:pic>
    </p:spTree>
    <p:extLst>
      <p:ext uri="{BB962C8B-B14F-4D97-AF65-F5344CB8AC3E}">
        <p14:creationId xmlns:p14="http://schemas.microsoft.com/office/powerpoint/2010/main" val="3010953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846320" y="1037193"/>
            <a:ext cx="8011929" cy="3024097"/>
          </a:xfrm>
          <a:prstGeom prst="rect">
            <a:avLst/>
          </a:prstGeom>
          <a:noFill/>
          <a:ln w="9525" algn="ctr">
            <a:noFill/>
            <a:miter lim="800000"/>
            <a:headEnd/>
            <a:tailEnd/>
          </a:ln>
          <a:effectLst/>
        </p:spPr>
        <p:txBody>
          <a:bodyPr wrap="square" lIns="80963" tIns="40481" rIns="80963" bIns="40481">
            <a:spAutoFit/>
          </a:bodyPr>
          <a:lstStyle/>
          <a:p>
            <a:pPr marL="257175" indent="-257175">
              <a:lnSpc>
                <a:spcPct val="130000"/>
              </a:lnSpc>
              <a:spcBef>
                <a:spcPts val="900"/>
              </a:spcBef>
              <a:buFont typeface="Arial" panose="020B0604020202020204" pitchFamily="34" charset="0"/>
              <a:buChar char="•"/>
            </a:pPr>
            <a:r>
              <a:rPr lang="zh-CN" altLang="en-US" sz="2400" b="1" dirty="0">
                <a:latin typeface="+mj-ea"/>
                <a:ea typeface="+mj-ea"/>
              </a:rPr>
              <a:t>根据用户访谈得知，更新需求：</a:t>
            </a:r>
            <a:endParaRPr lang="en-US" altLang="zh-CN" sz="2400" b="1" dirty="0">
              <a:latin typeface="+mj-ea"/>
              <a:ea typeface="+mj-ea"/>
            </a:endParaRPr>
          </a:p>
          <a:p>
            <a:pPr marL="342900" indent="-342900">
              <a:lnSpc>
                <a:spcPct val="130000"/>
              </a:lnSpc>
              <a:spcBef>
                <a:spcPts val="900"/>
              </a:spcBef>
              <a:buFont typeface="+mj-lt"/>
              <a:buAutoNum type="arabicPeriod"/>
            </a:pPr>
            <a:r>
              <a:rPr lang="zh-CN" altLang="en-US" sz="2000" dirty="0">
                <a:latin typeface="+mj-ea"/>
                <a:ea typeface="+mj-ea"/>
              </a:rPr>
              <a:t>用户需添加“邮箱” 、“身份证号”。</a:t>
            </a:r>
            <a:endParaRPr lang="en-US" altLang="zh-CN" sz="2000" dirty="0">
              <a:latin typeface="+mj-ea"/>
              <a:ea typeface="+mj-ea"/>
            </a:endParaRPr>
          </a:p>
          <a:p>
            <a:pPr marL="342900" indent="-342900">
              <a:lnSpc>
                <a:spcPct val="130000"/>
              </a:lnSpc>
              <a:spcBef>
                <a:spcPts val="900"/>
              </a:spcBef>
              <a:buFont typeface="+mj-lt"/>
              <a:buAutoNum type="arabicPeriod"/>
            </a:pPr>
            <a:r>
              <a:rPr lang="zh-CN" altLang="en-US" sz="2000" dirty="0">
                <a:latin typeface="+mj-ea"/>
                <a:ea typeface="+mj-ea"/>
              </a:rPr>
              <a:t>单位需增加“负责人”。</a:t>
            </a:r>
            <a:endParaRPr lang="en-US" altLang="zh-CN" sz="2000" dirty="0">
              <a:latin typeface="+mj-ea"/>
              <a:ea typeface="+mj-ea"/>
            </a:endParaRPr>
          </a:p>
          <a:p>
            <a:pPr marL="342900" indent="-342900">
              <a:lnSpc>
                <a:spcPct val="130000"/>
              </a:lnSpc>
              <a:spcBef>
                <a:spcPts val="900"/>
              </a:spcBef>
              <a:buFont typeface="+mj-lt"/>
              <a:buAutoNum type="arabicPeriod"/>
            </a:pPr>
            <a:r>
              <a:rPr lang="zh-CN" altLang="en-US" sz="2000" dirty="0">
                <a:latin typeface="+mj-ea"/>
                <a:ea typeface="+mj-ea"/>
              </a:rPr>
              <a:t>参赛单位信息后台不做管理，参赛运动员报名中增加“领队”、“医生”、“工作人员”。</a:t>
            </a:r>
            <a:endParaRPr lang="en-US" altLang="zh-CN" sz="2000" dirty="0">
              <a:latin typeface="+mj-ea"/>
              <a:ea typeface="+mj-ea"/>
            </a:endParaRPr>
          </a:p>
          <a:p>
            <a:pPr marL="342900" indent="-342900">
              <a:lnSpc>
                <a:spcPct val="130000"/>
              </a:lnSpc>
              <a:spcBef>
                <a:spcPts val="900"/>
              </a:spcBef>
              <a:buFont typeface="+mj-lt"/>
              <a:buAutoNum type="arabicPeriod"/>
            </a:pPr>
            <a:r>
              <a:rPr lang="zh-CN" altLang="en-US" sz="2000" dirty="0">
                <a:latin typeface="+mj-ea"/>
                <a:ea typeface="+mj-ea"/>
              </a:rPr>
              <a:t>赛事需加入赛事状态一项，用于运动员报名操作。</a:t>
            </a:r>
          </a:p>
        </p:txBody>
      </p:sp>
      <p:sp>
        <p:nvSpPr>
          <p:cNvPr id="5" name="标题 4"/>
          <p:cNvSpPr>
            <a:spLocks noGrp="1"/>
          </p:cNvSpPr>
          <p:nvPr>
            <p:ph type="title"/>
          </p:nvPr>
        </p:nvSpPr>
        <p:spPr/>
        <p:txBody>
          <a:bodyPr/>
          <a:lstStyle/>
          <a:p>
            <a:r>
              <a:rPr lang="zh-CN" altLang="en-US" dirty="0">
                <a:latin typeface="+mj-ea"/>
              </a:rPr>
              <a:t>网上报名系统的数据建模</a:t>
            </a:r>
            <a:r>
              <a:rPr lang="en-US" altLang="zh-CN" dirty="0">
                <a:latin typeface="+mj-ea"/>
              </a:rPr>
              <a:t>——</a:t>
            </a:r>
            <a:r>
              <a:rPr lang="zh-CN" altLang="en-US" dirty="0">
                <a:latin typeface="+mj-ea"/>
              </a:rPr>
              <a:t>领域类图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7" name="日期占位符 6"/>
          <p:cNvSpPr>
            <a:spLocks noGrp="1"/>
          </p:cNvSpPr>
          <p:nvPr>
            <p:ph type="dt" sz="half" idx="10"/>
          </p:nvPr>
        </p:nvSpPr>
        <p:spPr/>
        <p:txBody>
          <a:bodyPr/>
          <a:lstStyle/>
          <a:p>
            <a:fld id="{447191A1-618D-4F6C-9913-37BB7D3378B2}" type="datetime1">
              <a:rPr lang="zh-CN" altLang="en-US" smtClean="0"/>
              <a:t>2022/5/4</a:t>
            </a:fld>
            <a:endParaRPr lang="zh-CN" altLang="en-US"/>
          </a:p>
        </p:txBody>
      </p:sp>
      <p:sp>
        <p:nvSpPr>
          <p:cNvPr id="8" name="页脚占位符 7"/>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877542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60" t="3914" r="5711" b="3951"/>
          <a:stretch/>
        </p:blipFill>
        <p:spPr bwMode="auto">
          <a:xfrm>
            <a:off x="1470068" y="671333"/>
            <a:ext cx="6122923" cy="428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latin typeface="+mj-ea"/>
              </a:rPr>
              <a:t>修改后的领域类图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
        <p:nvSpPr>
          <p:cNvPr id="3" name="日期占位符 2"/>
          <p:cNvSpPr>
            <a:spLocks noGrp="1"/>
          </p:cNvSpPr>
          <p:nvPr>
            <p:ph type="dt" sz="half" idx="10"/>
          </p:nvPr>
        </p:nvSpPr>
        <p:spPr/>
        <p:txBody>
          <a:bodyPr/>
          <a:lstStyle/>
          <a:p>
            <a:fld id="{1A089616-F25C-49DF-AA1E-2243A8D61E17}" type="datetime1">
              <a:rPr lang="zh-CN" altLang="en-US" smtClean="0"/>
              <a:t>2022/5/4</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13960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
          <p:cNvSpPr txBox="1">
            <a:spLocks noChangeArrowheads="1"/>
          </p:cNvSpPr>
          <p:nvPr/>
        </p:nvSpPr>
        <p:spPr bwMode="auto">
          <a:xfrm>
            <a:off x="795662" y="1046730"/>
            <a:ext cx="7943223" cy="2482410"/>
          </a:xfrm>
          <a:prstGeom prst="rect">
            <a:avLst/>
          </a:prstGeom>
          <a:noFill/>
          <a:ln w="9525" algn="ctr">
            <a:noFill/>
            <a:miter lim="800000"/>
            <a:headEnd/>
            <a:tailEnd/>
          </a:ln>
          <a:effectLst/>
        </p:spPr>
        <p:txBody>
          <a:bodyPr wrap="square" lIns="80963" tIns="40481" rIns="80963" bIns="40481">
            <a:spAutoFit/>
          </a:bodyPr>
          <a:lstStyle/>
          <a:p>
            <a:pPr algn="l">
              <a:lnSpc>
                <a:spcPct val="130000"/>
              </a:lnSpc>
            </a:pPr>
            <a:r>
              <a:rPr lang="zh-CN" altLang="en-US" sz="2400" dirty="0">
                <a:solidFill>
                  <a:schemeClr val="accent1">
                    <a:lumMod val="50000"/>
                  </a:schemeClr>
                </a:solidFill>
                <a:latin typeface="+mj-ea"/>
                <a:ea typeface="+mj-ea"/>
              </a:rPr>
              <a:t>      领域类图描述的是系统中的数据对象，又称为 </a:t>
            </a:r>
            <a:r>
              <a:rPr lang="en-US" altLang="zh-CN" sz="2400" dirty="0">
                <a:solidFill>
                  <a:schemeClr val="accent1">
                    <a:lumMod val="50000"/>
                  </a:schemeClr>
                </a:solidFill>
                <a:latin typeface="+mj-ea"/>
                <a:ea typeface="+mj-ea"/>
              </a:rPr>
              <a:t>Object Model</a:t>
            </a:r>
            <a:r>
              <a:rPr lang="zh-CN" altLang="en-US" sz="2400" dirty="0">
                <a:solidFill>
                  <a:schemeClr val="accent1">
                    <a:lumMod val="50000"/>
                  </a:schemeClr>
                </a:solidFill>
                <a:latin typeface="+mj-ea"/>
                <a:ea typeface="+mj-ea"/>
              </a:rPr>
              <a:t>，属于概念级别的模型，需要映射为表（</a:t>
            </a:r>
            <a:r>
              <a:rPr lang="en-US" altLang="zh-CN" sz="2400" dirty="0">
                <a:solidFill>
                  <a:schemeClr val="accent1">
                    <a:lumMod val="50000"/>
                  </a:schemeClr>
                </a:solidFill>
                <a:latin typeface="+mj-ea"/>
                <a:ea typeface="+mj-ea"/>
              </a:rPr>
              <a:t>Data Model</a:t>
            </a:r>
            <a:r>
              <a:rPr lang="zh-CN" altLang="en-US" sz="2400" dirty="0">
                <a:solidFill>
                  <a:schemeClr val="accent1">
                    <a:lumMod val="50000"/>
                  </a:schemeClr>
                </a:solidFill>
                <a:latin typeface="+mj-ea"/>
                <a:ea typeface="+mj-ea"/>
              </a:rPr>
              <a:t>）才能被计算机存储。</a:t>
            </a:r>
            <a:endParaRPr lang="en-US" altLang="zh-CN" sz="2400" dirty="0">
              <a:solidFill>
                <a:schemeClr val="accent1">
                  <a:lumMod val="50000"/>
                </a:schemeClr>
              </a:solidFill>
              <a:latin typeface="+mj-ea"/>
              <a:ea typeface="+mj-ea"/>
            </a:endParaRPr>
          </a:p>
          <a:p>
            <a:pPr algn="l">
              <a:lnSpc>
                <a:spcPct val="130000"/>
              </a:lnSpc>
            </a:pPr>
            <a:endParaRPr lang="en-US" altLang="zh-CN" sz="2400" dirty="0">
              <a:solidFill>
                <a:schemeClr val="accent1">
                  <a:lumMod val="50000"/>
                </a:schemeClr>
              </a:solidFill>
              <a:latin typeface="+mj-ea"/>
              <a:ea typeface="+mj-ea"/>
            </a:endParaRPr>
          </a:p>
          <a:p>
            <a:pPr algn="ctr">
              <a:lnSpc>
                <a:spcPct val="130000"/>
              </a:lnSpc>
            </a:pPr>
            <a:r>
              <a:rPr lang="zh-CN" altLang="en-US" sz="2400" dirty="0">
                <a:solidFill>
                  <a:schemeClr val="accent1">
                    <a:lumMod val="50000"/>
                  </a:schemeClr>
                </a:solidFill>
                <a:latin typeface="+mj-ea"/>
                <a:ea typeface="+mj-ea"/>
              </a:rPr>
              <a:t>根据领域类图，可以进行数据库设计。</a:t>
            </a:r>
          </a:p>
        </p:txBody>
      </p:sp>
      <p:sp>
        <p:nvSpPr>
          <p:cNvPr id="2" name="标题 1"/>
          <p:cNvSpPr>
            <a:spLocks noGrp="1"/>
          </p:cNvSpPr>
          <p:nvPr>
            <p:ph type="title"/>
          </p:nvPr>
        </p:nvSpPr>
        <p:spPr/>
        <p:txBody>
          <a:bodyPr/>
          <a:lstStyle/>
          <a:p>
            <a:r>
              <a:rPr lang="zh-CN" altLang="en-US" dirty="0">
                <a:latin typeface="+mj-ea"/>
              </a:rPr>
              <a:t>网上报名系统的数据建模</a:t>
            </a:r>
            <a:r>
              <a:rPr lang="en-US" altLang="zh-CN" dirty="0">
                <a:latin typeface="+mj-ea"/>
              </a:rPr>
              <a:t>——</a:t>
            </a:r>
            <a:r>
              <a:rPr lang="zh-CN" altLang="en-US" dirty="0">
                <a:latin typeface="+mj-ea"/>
              </a:rPr>
              <a:t>领域类图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3" name="日期占位符 2"/>
          <p:cNvSpPr>
            <a:spLocks noGrp="1"/>
          </p:cNvSpPr>
          <p:nvPr>
            <p:ph type="dt" sz="half" idx="10"/>
          </p:nvPr>
        </p:nvSpPr>
        <p:spPr/>
        <p:txBody>
          <a:bodyPr/>
          <a:lstStyle/>
          <a:p>
            <a:fld id="{CB236DD9-47E3-4206-9055-4E72792ACB88}" type="datetime1">
              <a:rPr lang="zh-CN" altLang="en-US" smtClean="0"/>
              <a:t>2022/5/4</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766852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zh-CN" altLang="en-US" dirty="0"/>
              <a:t>数据库设计原则</a:t>
            </a:r>
          </a:p>
        </p:txBody>
      </p:sp>
      <p:sp>
        <p:nvSpPr>
          <p:cNvPr id="215043" name="Rectangle 3"/>
          <p:cNvSpPr>
            <a:spLocks noGrp="1" noChangeArrowheads="1"/>
          </p:cNvSpPr>
          <p:nvPr>
            <p:ph idx="1"/>
          </p:nvPr>
        </p:nvSpPr>
        <p:spPr>
          <a:xfrm>
            <a:off x="768097" y="960582"/>
            <a:ext cx="7832833" cy="3771439"/>
          </a:xfrm>
        </p:spPr>
        <p:txBody>
          <a:bodyPr>
            <a:normAutofit/>
          </a:bodyPr>
          <a:lstStyle/>
          <a:p>
            <a:pPr marL="0" indent="-312092">
              <a:lnSpc>
                <a:spcPct val="120000"/>
              </a:lnSpc>
            </a:pPr>
            <a:r>
              <a:rPr lang="zh-CN" altLang="en-US" sz="2400" dirty="0"/>
              <a:t>每一个类成为一个数据库表。</a:t>
            </a:r>
          </a:p>
          <a:p>
            <a:pPr marL="0" indent="-312092">
              <a:lnSpc>
                <a:spcPct val="120000"/>
              </a:lnSpc>
            </a:pPr>
            <a:r>
              <a:rPr lang="zh-CN" altLang="en-US" sz="2400" dirty="0"/>
              <a:t>关系映射：</a:t>
            </a:r>
          </a:p>
          <a:p>
            <a:pPr marL="651420" lvl="1" indent="-312092">
              <a:lnSpc>
                <a:spcPct val="120000"/>
              </a:lnSpc>
              <a:buFontTx/>
              <a:buAutoNum type="arabicPeriod"/>
            </a:pPr>
            <a:r>
              <a:rPr lang="zh-CN" altLang="en-US" sz="2000" dirty="0"/>
              <a:t>一对多的关系映射为数据库表的主外键关联（</a:t>
            </a:r>
            <a:r>
              <a:rPr lang="en-US" altLang="zh-CN" sz="2000" dirty="0"/>
              <a:t>1</a:t>
            </a:r>
            <a:r>
              <a:rPr lang="zh-CN" altLang="en-US" sz="2000" dirty="0"/>
              <a:t>方的主键加入</a:t>
            </a:r>
            <a:r>
              <a:rPr lang="en-US" altLang="zh-CN" sz="2000" dirty="0"/>
              <a:t>n</a:t>
            </a:r>
            <a:r>
              <a:rPr lang="zh-CN" altLang="en-US" sz="2000" dirty="0"/>
              <a:t>方成为外键）</a:t>
            </a:r>
          </a:p>
          <a:p>
            <a:pPr marL="651420" lvl="1" indent="-312092">
              <a:lnSpc>
                <a:spcPct val="120000"/>
              </a:lnSpc>
              <a:buFontTx/>
              <a:buAutoNum type="arabicPeriod"/>
            </a:pPr>
            <a:r>
              <a:rPr lang="zh-CN" altLang="en-US" sz="2000" dirty="0"/>
              <a:t>一对一的关系映射为数据库表的主外键关联（</a:t>
            </a:r>
            <a:r>
              <a:rPr lang="en-US" altLang="zh-CN" sz="2000" dirty="0"/>
              <a:t>1</a:t>
            </a:r>
            <a:r>
              <a:rPr lang="zh-CN" altLang="en-US" sz="2000" dirty="0"/>
              <a:t>方的 主键加入另一方成为外键）</a:t>
            </a:r>
          </a:p>
          <a:p>
            <a:pPr marL="651420" lvl="1" indent="-312092">
              <a:lnSpc>
                <a:spcPct val="120000"/>
              </a:lnSpc>
              <a:buFontTx/>
              <a:buAutoNum type="arabicPeriod"/>
            </a:pPr>
            <a:r>
              <a:rPr lang="zh-CN" altLang="en-US" sz="2000" dirty="0"/>
              <a:t>多对多的关系映射：产生第三张表，将两个多方的主键加入其中成为外键，两个外键的组合成为主键。</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
        <p:nvSpPr>
          <p:cNvPr id="2" name="日期占位符 1"/>
          <p:cNvSpPr>
            <a:spLocks noGrp="1"/>
          </p:cNvSpPr>
          <p:nvPr>
            <p:ph type="dt" sz="half" idx="10"/>
          </p:nvPr>
        </p:nvSpPr>
        <p:spPr/>
        <p:txBody>
          <a:bodyPr/>
          <a:lstStyle/>
          <a:p>
            <a:fld id="{FF73DEBF-3383-4B50-B03D-12C646635C33}"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1395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up)">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wipe(up)">
                                      <p:cBhvr>
                                        <p:cTn id="12" dur="500"/>
                                        <p:tgtEl>
                                          <p:spTgt spid="21504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Effect transition="in" filter="wipe(up)">
                                      <p:cBhvr>
                                        <p:cTn id="15" dur="500"/>
                                        <p:tgtEl>
                                          <p:spTgt spid="21504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43">
                                            <p:txEl>
                                              <p:pRg st="3" end="3"/>
                                            </p:txEl>
                                          </p:spTgt>
                                        </p:tgtEl>
                                        <p:attrNameLst>
                                          <p:attrName>style.visibility</p:attrName>
                                        </p:attrNameLst>
                                      </p:cBhvr>
                                      <p:to>
                                        <p:strVal val="visible"/>
                                      </p:to>
                                    </p:set>
                                    <p:animEffect transition="in" filter="wipe(up)">
                                      <p:cBhvr>
                                        <p:cTn id="18" dur="500"/>
                                        <p:tgtEl>
                                          <p:spTgt spid="21504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15043">
                                            <p:txEl>
                                              <p:pRg st="4" end="4"/>
                                            </p:txEl>
                                          </p:spTgt>
                                        </p:tgtEl>
                                        <p:attrNameLst>
                                          <p:attrName>style.visibility</p:attrName>
                                        </p:attrNameLst>
                                      </p:cBhvr>
                                      <p:to>
                                        <p:strVal val="visible"/>
                                      </p:to>
                                    </p:set>
                                    <p:animEffect transition="in" filter="wipe(up)">
                                      <p:cBhvr>
                                        <p:cTn id="21"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zh-CN" altLang="en-US" dirty="0"/>
              <a:t>数据库设计原则</a:t>
            </a:r>
          </a:p>
        </p:txBody>
      </p:sp>
      <p:sp>
        <p:nvSpPr>
          <p:cNvPr id="215043" name="Rectangle 3"/>
          <p:cNvSpPr>
            <a:spLocks noGrp="1" noChangeArrowheads="1"/>
          </p:cNvSpPr>
          <p:nvPr>
            <p:ph idx="1"/>
          </p:nvPr>
        </p:nvSpPr>
        <p:spPr>
          <a:xfrm>
            <a:off x="768097" y="1088019"/>
            <a:ext cx="7832833" cy="3644001"/>
          </a:xfrm>
        </p:spPr>
        <p:txBody>
          <a:bodyPr>
            <a:normAutofit/>
          </a:bodyPr>
          <a:lstStyle/>
          <a:p>
            <a:pPr marL="0" indent="-312092">
              <a:lnSpc>
                <a:spcPct val="120000"/>
              </a:lnSpc>
            </a:pPr>
            <a:r>
              <a:rPr lang="zh-CN" altLang="en-US" sz="2400" dirty="0"/>
              <a:t>利用数据库三范式检查表，从而考察领域类图的分析是否合理，消除冗余数据。</a:t>
            </a:r>
          </a:p>
          <a:p>
            <a:pPr marL="0" indent="-312092">
              <a:lnSpc>
                <a:spcPct val="120000"/>
              </a:lnSpc>
            </a:pPr>
            <a:r>
              <a:rPr lang="zh-CN" altLang="en-US" sz="2400" dirty="0"/>
              <a:t>检查数据是否能够反映用例视图的需要。</a:t>
            </a:r>
            <a:endParaRPr lang="en-US" altLang="zh-CN" sz="2400" dirty="0"/>
          </a:p>
          <a:p>
            <a:pPr marL="0" indent="-312092">
              <a:lnSpc>
                <a:spcPct val="120000"/>
              </a:lnSpc>
            </a:pPr>
            <a:r>
              <a:rPr lang="zh-CN" altLang="en-US" sz="2400" dirty="0"/>
              <a:t>进一步与用户再次确认使用的数据。</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
        <p:nvSpPr>
          <p:cNvPr id="2" name="日期占位符 1"/>
          <p:cNvSpPr>
            <a:spLocks noGrp="1"/>
          </p:cNvSpPr>
          <p:nvPr>
            <p:ph type="dt" sz="half" idx="10"/>
          </p:nvPr>
        </p:nvSpPr>
        <p:spPr/>
        <p:txBody>
          <a:bodyPr/>
          <a:lstStyle/>
          <a:p>
            <a:fld id="{3E80F7D5-D04F-45AB-97A1-802872844779}"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14898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up)">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wipe(up)">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wipe(up)">
                                      <p:cBhvr>
                                        <p:cTn id="17" dur="500"/>
                                        <p:tgtEl>
                                          <p:spTgt spid="215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编写表结构说明</a:t>
            </a:r>
            <a:endParaRPr lang="zh-CN" altLang="en-US" dirty="0"/>
          </a:p>
        </p:txBody>
      </p:sp>
      <p:sp>
        <p:nvSpPr>
          <p:cNvPr id="7" name="灯片编号占位符 6"/>
          <p:cNvSpPr>
            <a:spLocks noGrp="1"/>
          </p:cNvSpPr>
          <p:nvPr>
            <p:ph type="sldNum" sz="quarter" idx="12"/>
          </p:nvPr>
        </p:nvSpPr>
        <p:spPr/>
        <p:txBody>
          <a:bodyPr/>
          <a:lstStyle/>
          <a:p>
            <a:fld id="{58AE5905-16B5-4376-8977-98E1E2F27F66}" type="slidenum">
              <a:rPr lang="en-US" altLang="zh-CN" smtClean="0"/>
              <a:pPr/>
              <a:t>35</a:t>
            </a:fld>
            <a:endParaRPr lang="en-US" altLang="zh-CN"/>
          </a:p>
        </p:txBody>
      </p:sp>
      <p:graphicFrame>
        <p:nvGraphicFramePr>
          <p:cNvPr id="4" name="表格 3"/>
          <p:cNvGraphicFramePr>
            <a:graphicFrameLocks noGrp="1"/>
          </p:cNvGraphicFramePr>
          <p:nvPr/>
        </p:nvGraphicFramePr>
        <p:xfrm>
          <a:off x="1453136" y="1329107"/>
          <a:ext cx="6098527" cy="3393884"/>
        </p:xfrm>
        <a:graphic>
          <a:graphicData uri="http://schemas.openxmlformats.org/drawingml/2006/table">
            <a:tbl>
              <a:tblPr firstRow="1" firstCol="1" bandRow="1">
                <a:tableStyleId>{5C22544A-7EE6-4342-B048-85BDC9FD1C3A}</a:tableStyleId>
              </a:tblPr>
              <a:tblGrid>
                <a:gridCol w="1219419">
                  <a:extLst>
                    <a:ext uri="{9D8B030D-6E8A-4147-A177-3AD203B41FA5}">
                      <a16:colId xmlns:a16="http://schemas.microsoft.com/office/drawing/2014/main" val="20000"/>
                    </a:ext>
                  </a:extLst>
                </a:gridCol>
                <a:gridCol w="1219419">
                  <a:extLst>
                    <a:ext uri="{9D8B030D-6E8A-4147-A177-3AD203B41FA5}">
                      <a16:colId xmlns:a16="http://schemas.microsoft.com/office/drawing/2014/main" val="20001"/>
                    </a:ext>
                  </a:extLst>
                </a:gridCol>
                <a:gridCol w="884508">
                  <a:extLst>
                    <a:ext uri="{9D8B030D-6E8A-4147-A177-3AD203B41FA5}">
                      <a16:colId xmlns:a16="http://schemas.microsoft.com/office/drawing/2014/main" val="20002"/>
                    </a:ext>
                  </a:extLst>
                </a:gridCol>
                <a:gridCol w="1014752">
                  <a:extLst>
                    <a:ext uri="{9D8B030D-6E8A-4147-A177-3AD203B41FA5}">
                      <a16:colId xmlns:a16="http://schemas.microsoft.com/office/drawing/2014/main" val="20003"/>
                    </a:ext>
                  </a:extLst>
                </a:gridCol>
                <a:gridCol w="1760429">
                  <a:extLst>
                    <a:ext uri="{9D8B030D-6E8A-4147-A177-3AD203B41FA5}">
                      <a16:colId xmlns:a16="http://schemas.microsoft.com/office/drawing/2014/main" val="20004"/>
                    </a:ext>
                  </a:extLst>
                </a:gridCol>
              </a:tblGrid>
              <a:tr h="261068">
                <a:tc>
                  <a:txBody>
                    <a:bodyPr/>
                    <a:lstStyle/>
                    <a:p>
                      <a:pPr algn="ctr">
                        <a:spcAft>
                          <a:spcPts val="0"/>
                        </a:spcAft>
                      </a:pPr>
                      <a:r>
                        <a:rPr lang="zh-CN" sz="1400" kern="100" dirty="0">
                          <a:effectLst/>
                          <a:latin typeface="+mj-ea"/>
                          <a:ea typeface="+mj-ea"/>
                        </a:rPr>
                        <a:t>字段名称</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数据类型</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是否为空</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是否主键</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备注</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0"/>
                  </a:ext>
                </a:extLst>
              </a:tr>
              <a:tr h="261068">
                <a:tc>
                  <a:txBody>
                    <a:bodyPr/>
                    <a:lstStyle/>
                    <a:p>
                      <a:pPr algn="ctr">
                        <a:spcAft>
                          <a:spcPts val="0"/>
                        </a:spcAft>
                      </a:pPr>
                      <a:r>
                        <a:rPr lang="en-US" sz="1400" kern="100" dirty="0" err="1">
                          <a:effectLst/>
                          <a:latin typeface="+mj-ea"/>
                          <a:ea typeface="+mj-ea"/>
                        </a:rPr>
                        <a:t>fUsername</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varchar(30)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否</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是</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用户名</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1"/>
                  </a:ext>
                </a:extLst>
              </a:tr>
              <a:tr h="261068">
                <a:tc>
                  <a:txBody>
                    <a:bodyPr/>
                    <a:lstStyle/>
                    <a:p>
                      <a:pPr algn="ctr">
                        <a:spcAft>
                          <a:spcPts val="0"/>
                        </a:spcAft>
                      </a:pPr>
                      <a:r>
                        <a:rPr lang="en-US" sz="1400" kern="100" dirty="0" err="1">
                          <a:effectLst/>
                          <a:latin typeface="+mj-ea"/>
                          <a:ea typeface="+mj-ea"/>
                        </a:rPr>
                        <a:t>fPassword</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varchar(64)</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密码</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2"/>
                  </a:ext>
                </a:extLst>
              </a:tr>
              <a:tr h="261068">
                <a:tc>
                  <a:txBody>
                    <a:bodyPr/>
                    <a:lstStyle/>
                    <a:p>
                      <a:pPr algn="ctr">
                        <a:spcAft>
                          <a:spcPts val="0"/>
                        </a:spcAft>
                      </a:pPr>
                      <a:r>
                        <a:rPr lang="en-US" sz="1400" kern="100" dirty="0" err="1">
                          <a:effectLst/>
                          <a:latin typeface="+mj-ea"/>
                          <a:ea typeface="+mj-ea"/>
                        </a:rPr>
                        <a:t>fName</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真实姓名</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3"/>
                  </a:ext>
                </a:extLst>
              </a:tr>
              <a:tr h="261068">
                <a:tc>
                  <a:txBody>
                    <a:bodyPr/>
                    <a:lstStyle/>
                    <a:p>
                      <a:pPr algn="ctr">
                        <a:spcAft>
                          <a:spcPts val="0"/>
                        </a:spcAft>
                      </a:pPr>
                      <a:r>
                        <a:rPr lang="en-US" sz="1400" kern="100" dirty="0" err="1">
                          <a:effectLst/>
                          <a:latin typeface="+mj-ea"/>
                          <a:ea typeface="+mj-ea"/>
                        </a:rPr>
                        <a:t>fTel</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varchar(15)</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联系电话</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4"/>
                  </a:ext>
                </a:extLst>
              </a:tr>
              <a:tr h="261068">
                <a:tc>
                  <a:txBody>
                    <a:bodyPr/>
                    <a:lstStyle/>
                    <a:p>
                      <a:pPr algn="ctr">
                        <a:spcAft>
                          <a:spcPts val="0"/>
                        </a:spcAft>
                      </a:pPr>
                      <a:r>
                        <a:rPr lang="en-US" sz="1400" kern="100" dirty="0" err="1">
                          <a:effectLst/>
                          <a:latin typeface="+mj-ea"/>
                          <a:ea typeface="+mj-ea"/>
                        </a:rPr>
                        <a:t>fEmail</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varchar(50)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邮箱</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5"/>
                  </a:ext>
                </a:extLst>
              </a:tr>
              <a:tr h="261068">
                <a:tc>
                  <a:txBody>
                    <a:bodyPr/>
                    <a:lstStyle/>
                    <a:p>
                      <a:pPr algn="ctr">
                        <a:spcAft>
                          <a:spcPts val="0"/>
                        </a:spcAft>
                      </a:pPr>
                      <a:r>
                        <a:rPr lang="en-US" sz="1400" kern="100" dirty="0" err="1">
                          <a:effectLst/>
                          <a:latin typeface="+mj-ea"/>
                          <a:ea typeface="+mj-ea"/>
                        </a:rPr>
                        <a:t>fDept</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dirty="0" err="1">
                          <a:effectLst/>
                          <a:latin typeface="+mj-ea"/>
                          <a:ea typeface="+mj-ea"/>
                        </a:rPr>
                        <a:t>varchar</a:t>
                      </a:r>
                      <a:r>
                        <a:rPr lang="en-US" sz="1400" kern="100" dirty="0">
                          <a:effectLst/>
                          <a:latin typeface="+mj-ea"/>
                          <a:ea typeface="+mj-ea"/>
                        </a:rPr>
                        <a:t>(6)</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所属单位，外键</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6"/>
                  </a:ext>
                </a:extLst>
              </a:tr>
              <a:tr h="261068">
                <a:tc>
                  <a:txBody>
                    <a:bodyPr/>
                    <a:lstStyle/>
                    <a:p>
                      <a:pPr algn="ctr">
                        <a:spcAft>
                          <a:spcPts val="0"/>
                        </a:spcAft>
                      </a:pPr>
                      <a:r>
                        <a:rPr lang="en-US" sz="1400" kern="100">
                          <a:effectLst/>
                          <a:latin typeface="+mj-ea"/>
                          <a:ea typeface="+mj-ea"/>
                        </a:rPr>
                        <a:t>fUsertype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err="1">
                          <a:effectLst/>
                          <a:latin typeface="+mj-ea"/>
                          <a:ea typeface="+mj-ea"/>
                        </a:rPr>
                        <a:t>varchar</a:t>
                      </a:r>
                      <a:r>
                        <a:rPr lang="en-US" sz="1400" kern="100" dirty="0">
                          <a:effectLst/>
                          <a:latin typeface="+mj-ea"/>
                          <a:ea typeface="+mj-ea"/>
                        </a:rPr>
                        <a:t>(20)</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用户类别</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7"/>
                  </a:ext>
                </a:extLst>
              </a:tr>
              <a:tr h="261068">
                <a:tc>
                  <a:txBody>
                    <a:bodyPr/>
                    <a:lstStyle/>
                    <a:p>
                      <a:pPr algn="ctr">
                        <a:spcAft>
                          <a:spcPts val="0"/>
                        </a:spcAft>
                      </a:pPr>
                      <a:r>
                        <a:rPr lang="en-US" sz="1400" kern="100">
                          <a:effectLst/>
                          <a:latin typeface="+mj-ea"/>
                          <a:ea typeface="+mj-ea"/>
                        </a:rPr>
                        <a:t>fRegistDate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err="1">
                          <a:effectLst/>
                          <a:latin typeface="+mj-ea"/>
                          <a:ea typeface="+mj-ea"/>
                        </a:rPr>
                        <a:t>datetime</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注册时间</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8"/>
                  </a:ext>
                </a:extLst>
              </a:tr>
              <a:tr h="261068">
                <a:tc>
                  <a:txBody>
                    <a:bodyPr/>
                    <a:lstStyle/>
                    <a:p>
                      <a:pPr algn="ctr">
                        <a:spcAft>
                          <a:spcPts val="0"/>
                        </a:spcAft>
                      </a:pPr>
                      <a:r>
                        <a:rPr lang="en-US" sz="1400" kern="100">
                          <a:effectLst/>
                          <a:latin typeface="+mj-ea"/>
                          <a:ea typeface="+mj-ea"/>
                        </a:rPr>
                        <a:t>fTips</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err="1">
                          <a:effectLst/>
                          <a:latin typeface="+mj-ea"/>
                          <a:ea typeface="+mj-ea"/>
                        </a:rPr>
                        <a:t>varchar</a:t>
                      </a:r>
                      <a:r>
                        <a:rPr lang="en-US" sz="1400" kern="100" dirty="0">
                          <a:effectLst/>
                          <a:latin typeface="+mj-ea"/>
                          <a:ea typeface="+mj-ea"/>
                        </a:rPr>
                        <a:t>(50)</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提示问题</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9"/>
                  </a:ext>
                </a:extLst>
              </a:tr>
              <a:tr h="261068">
                <a:tc>
                  <a:txBody>
                    <a:bodyPr/>
                    <a:lstStyle/>
                    <a:p>
                      <a:pPr algn="ctr">
                        <a:spcAft>
                          <a:spcPts val="0"/>
                        </a:spcAft>
                      </a:pPr>
                      <a:r>
                        <a:rPr lang="en-US" sz="1400" kern="100">
                          <a:effectLst/>
                          <a:latin typeface="+mj-ea"/>
                          <a:ea typeface="+mj-ea"/>
                        </a:rPr>
                        <a:t>fAnswer</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err="1">
                          <a:effectLst/>
                          <a:latin typeface="+mj-ea"/>
                          <a:ea typeface="+mj-ea"/>
                        </a:rPr>
                        <a:t>varchar</a:t>
                      </a:r>
                      <a:r>
                        <a:rPr lang="en-US" sz="1400" kern="100" dirty="0">
                          <a:effectLst/>
                          <a:latin typeface="+mj-ea"/>
                          <a:ea typeface="+mj-ea"/>
                        </a:rPr>
                        <a:t>(50)</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答案</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0"/>
                  </a:ext>
                </a:extLst>
              </a:tr>
              <a:tr h="261068">
                <a:tc>
                  <a:txBody>
                    <a:bodyPr/>
                    <a:lstStyle/>
                    <a:p>
                      <a:pPr algn="ctr">
                        <a:spcAft>
                          <a:spcPts val="0"/>
                        </a:spcAft>
                      </a:pPr>
                      <a:r>
                        <a:rPr lang="en-US" sz="1400" kern="100">
                          <a:effectLst/>
                          <a:latin typeface="+mj-ea"/>
                          <a:ea typeface="+mj-ea"/>
                        </a:rPr>
                        <a:t>fId</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char(18)</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身份证号码</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1"/>
                  </a:ext>
                </a:extLst>
              </a:tr>
              <a:tr h="261068">
                <a:tc>
                  <a:txBody>
                    <a:bodyPr/>
                    <a:lstStyle/>
                    <a:p>
                      <a:pPr algn="ctr">
                        <a:spcAft>
                          <a:spcPts val="0"/>
                        </a:spcAft>
                      </a:pPr>
                      <a:r>
                        <a:rPr lang="en-US" sz="1400" kern="100">
                          <a:effectLst/>
                          <a:latin typeface="+mj-ea"/>
                          <a:ea typeface="+mj-ea"/>
                        </a:rPr>
                        <a:t>fMemo</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备注</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12"/>
                  </a:ext>
                </a:extLst>
              </a:tr>
            </a:tbl>
          </a:graphicData>
        </a:graphic>
      </p:graphicFrame>
      <p:sp>
        <p:nvSpPr>
          <p:cNvPr id="5" name="Rectangle 1"/>
          <p:cNvSpPr>
            <a:spLocks noChangeArrowheads="1"/>
          </p:cNvSpPr>
          <p:nvPr/>
        </p:nvSpPr>
        <p:spPr bwMode="auto">
          <a:xfrm>
            <a:off x="885977" y="802118"/>
            <a:ext cx="2000317" cy="52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123786" rIns="68580" bIns="123786" numCol="1" anchor="ctr" anchorCtr="0" compatLnSpc="1">
            <a:prstTxWarp prst="textNoShape">
              <a:avLst/>
            </a:prstTxWarp>
            <a:spAutoFit/>
          </a:bodyPr>
          <a:lstStyle/>
          <a:p>
            <a:pPr defTabSz="685800" fontAlgn="base">
              <a:spcBef>
                <a:spcPct val="0"/>
              </a:spcBef>
              <a:spcAft>
                <a:spcPct val="0"/>
              </a:spcAft>
            </a:pPr>
            <a:r>
              <a:rPr lang="en-US" altLang="zh-CN" b="1" dirty="0">
                <a:latin typeface="+mj-ea"/>
                <a:ea typeface="+mj-ea"/>
                <a:cs typeface="Times New Roman" pitchFamily="18" charset="0"/>
              </a:rPr>
              <a:t>1</a:t>
            </a:r>
            <a:r>
              <a:rPr lang="zh-CN" altLang="en-US" b="1" dirty="0">
                <a:latin typeface="+mj-ea"/>
                <a:ea typeface="+mj-ea"/>
                <a:cs typeface="Times New Roman" pitchFamily="18" charset="0"/>
              </a:rPr>
              <a:t>、用户表</a:t>
            </a:r>
            <a:r>
              <a:rPr lang="en-US" altLang="zh-CN" b="1" dirty="0">
                <a:latin typeface="+mj-ea"/>
                <a:ea typeface="+mj-ea"/>
                <a:cs typeface="Times New Roman" pitchFamily="18" charset="0"/>
              </a:rPr>
              <a:t>(</a:t>
            </a:r>
            <a:r>
              <a:rPr lang="en-US" altLang="zh-CN" b="1" dirty="0" err="1">
                <a:latin typeface="+mj-ea"/>
                <a:ea typeface="+mj-ea"/>
                <a:cs typeface="Times New Roman" pitchFamily="18" charset="0"/>
              </a:rPr>
              <a:t>t_user</a:t>
            </a:r>
            <a:r>
              <a:rPr lang="en-US" altLang="zh-CN" b="1" dirty="0">
                <a:latin typeface="+mj-ea"/>
                <a:ea typeface="+mj-ea"/>
                <a:cs typeface="Times New Roman" pitchFamily="18" charset="0"/>
              </a:rPr>
              <a:t>)</a:t>
            </a:r>
          </a:p>
        </p:txBody>
      </p:sp>
      <p:sp>
        <p:nvSpPr>
          <p:cNvPr id="3" name="日期占位符 2"/>
          <p:cNvSpPr>
            <a:spLocks noGrp="1"/>
          </p:cNvSpPr>
          <p:nvPr>
            <p:ph type="dt" sz="half" idx="10"/>
          </p:nvPr>
        </p:nvSpPr>
        <p:spPr/>
        <p:txBody>
          <a:bodyPr/>
          <a:lstStyle/>
          <a:p>
            <a:fld id="{2157CE68-2F43-48C9-8991-63C42E06CAA3}" type="datetime1">
              <a:rPr lang="zh-CN" altLang="en-US" smtClean="0"/>
              <a:t>2022/5/4</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696686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92682" y="1508680"/>
          <a:ext cx="6034646" cy="3080720"/>
        </p:xfrm>
        <a:graphic>
          <a:graphicData uri="http://schemas.openxmlformats.org/drawingml/2006/table">
            <a:tbl>
              <a:tblPr firstRow="1" firstCol="1" bandRow="1">
                <a:tableStyleId>{5C22544A-7EE6-4342-B048-85BDC9FD1C3A}</a:tableStyleId>
              </a:tblPr>
              <a:tblGrid>
                <a:gridCol w="1206646">
                  <a:extLst>
                    <a:ext uri="{9D8B030D-6E8A-4147-A177-3AD203B41FA5}">
                      <a16:colId xmlns:a16="http://schemas.microsoft.com/office/drawing/2014/main" val="20000"/>
                    </a:ext>
                  </a:extLst>
                </a:gridCol>
                <a:gridCol w="1206646">
                  <a:extLst>
                    <a:ext uri="{9D8B030D-6E8A-4147-A177-3AD203B41FA5}">
                      <a16:colId xmlns:a16="http://schemas.microsoft.com/office/drawing/2014/main" val="20001"/>
                    </a:ext>
                  </a:extLst>
                </a:gridCol>
                <a:gridCol w="1206646">
                  <a:extLst>
                    <a:ext uri="{9D8B030D-6E8A-4147-A177-3AD203B41FA5}">
                      <a16:colId xmlns:a16="http://schemas.microsoft.com/office/drawing/2014/main" val="20002"/>
                    </a:ext>
                  </a:extLst>
                </a:gridCol>
                <a:gridCol w="1207354">
                  <a:extLst>
                    <a:ext uri="{9D8B030D-6E8A-4147-A177-3AD203B41FA5}">
                      <a16:colId xmlns:a16="http://schemas.microsoft.com/office/drawing/2014/main" val="20003"/>
                    </a:ext>
                  </a:extLst>
                </a:gridCol>
                <a:gridCol w="1207354">
                  <a:extLst>
                    <a:ext uri="{9D8B030D-6E8A-4147-A177-3AD203B41FA5}">
                      <a16:colId xmlns:a16="http://schemas.microsoft.com/office/drawing/2014/main" val="20004"/>
                    </a:ext>
                  </a:extLst>
                </a:gridCol>
              </a:tblGrid>
              <a:tr h="308072">
                <a:tc>
                  <a:txBody>
                    <a:bodyPr/>
                    <a:lstStyle/>
                    <a:p>
                      <a:pPr algn="ctr">
                        <a:spcAft>
                          <a:spcPts val="0"/>
                        </a:spcAft>
                      </a:pPr>
                      <a:r>
                        <a:rPr lang="zh-CN" sz="1400" kern="100">
                          <a:effectLst/>
                          <a:latin typeface="+mj-ea"/>
                          <a:ea typeface="+mj-ea"/>
                        </a:rPr>
                        <a:t>字段名称</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数据类型</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是否为空</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是否主键</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备注</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0"/>
                  </a:ext>
                </a:extLst>
              </a:tr>
              <a:tr h="308072">
                <a:tc>
                  <a:txBody>
                    <a:bodyPr/>
                    <a:lstStyle/>
                    <a:p>
                      <a:pPr algn="ctr">
                        <a:spcAft>
                          <a:spcPts val="0"/>
                        </a:spcAft>
                      </a:pPr>
                      <a:r>
                        <a:rPr lang="en-US" sz="1400" kern="100">
                          <a:effectLst/>
                          <a:latin typeface="+mj-ea"/>
                          <a:ea typeface="+mj-ea"/>
                        </a:rPr>
                        <a:t>fCode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varchar(6)</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单位代码</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1"/>
                  </a:ext>
                </a:extLst>
              </a:tr>
              <a:tr h="308072">
                <a:tc>
                  <a:txBody>
                    <a:bodyPr/>
                    <a:lstStyle/>
                    <a:p>
                      <a:pPr algn="ctr">
                        <a:spcAft>
                          <a:spcPts val="0"/>
                        </a:spcAft>
                      </a:pPr>
                      <a:r>
                        <a:rPr lang="en-US" sz="1400" kern="100">
                          <a:effectLst/>
                          <a:latin typeface="+mj-ea"/>
                          <a:ea typeface="+mj-ea"/>
                        </a:rPr>
                        <a:t>fDeptName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单位名称</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2"/>
                  </a:ext>
                </a:extLst>
              </a:tr>
              <a:tr h="308072">
                <a:tc>
                  <a:txBody>
                    <a:bodyPr/>
                    <a:lstStyle/>
                    <a:p>
                      <a:pPr algn="ctr">
                        <a:spcAft>
                          <a:spcPts val="0"/>
                        </a:spcAft>
                      </a:pPr>
                      <a:r>
                        <a:rPr lang="en-US" sz="1400" kern="100">
                          <a:effectLst/>
                          <a:latin typeface="+mj-ea"/>
                          <a:ea typeface="+mj-ea"/>
                        </a:rPr>
                        <a:t>fAddress</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单位地址</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3"/>
                  </a:ext>
                </a:extLst>
              </a:tr>
              <a:tr h="308072">
                <a:tc>
                  <a:txBody>
                    <a:bodyPr/>
                    <a:lstStyle/>
                    <a:p>
                      <a:pPr algn="ctr">
                        <a:spcAft>
                          <a:spcPts val="0"/>
                        </a:spcAft>
                      </a:pPr>
                      <a:r>
                        <a:rPr lang="en-US" sz="1400" kern="100">
                          <a:effectLst/>
                          <a:latin typeface="+mj-ea"/>
                          <a:ea typeface="+mj-ea"/>
                        </a:rPr>
                        <a:t>fContact</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联系人</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4"/>
                  </a:ext>
                </a:extLst>
              </a:tr>
              <a:tr h="308072">
                <a:tc>
                  <a:txBody>
                    <a:bodyPr/>
                    <a:lstStyle/>
                    <a:p>
                      <a:pPr algn="ctr">
                        <a:spcAft>
                          <a:spcPts val="0"/>
                        </a:spcAft>
                      </a:pPr>
                      <a:r>
                        <a:rPr lang="en-US" sz="1400" kern="100">
                          <a:effectLst/>
                          <a:latin typeface="+mj-ea"/>
                          <a:ea typeface="+mj-ea"/>
                        </a:rPr>
                        <a:t>fCharger</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负责人</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5"/>
                  </a:ext>
                </a:extLst>
              </a:tr>
              <a:tr h="308072">
                <a:tc>
                  <a:txBody>
                    <a:bodyPr/>
                    <a:lstStyle/>
                    <a:p>
                      <a:pPr algn="ctr">
                        <a:spcAft>
                          <a:spcPts val="0"/>
                        </a:spcAft>
                      </a:pPr>
                      <a:r>
                        <a:rPr lang="en-US" sz="1400" kern="100">
                          <a:effectLst/>
                          <a:latin typeface="+mj-ea"/>
                          <a:ea typeface="+mj-ea"/>
                        </a:rPr>
                        <a:t>fTel</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varchar(15)</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联系电话</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6"/>
                  </a:ext>
                </a:extLst>
              </a:tr>
              <a:tr h="308072">
                <a:tc>
                  <a:txBody>
                    <a:bodyPr/>
                    <a:lstStyle/>
                    <a:p>
                      <a:pPr algn="ctr">
                        <a:spcAft>
                          <a:spcPts val="0"/>
                        </a:spcAft>
                      </a:pPr>
                      <a:r>
                        <a:rPr lang="en-US" sz="1400" kern="100">
                          <a:effectLst/>
                          <a:latin typeface="+mj-ea"/>
                          <a:ea typeface="+mj-ea"/>
                        </a:rPr>
                        <a:t>fZip</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char(6)</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邮编</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7"/>
                  </a:ext>
                </a:extLst>
              </a:tr>
              <a:tr h="308072">
                <a:tc>
                  <a:txBody>
                    <a:bodyPr/>
                    <a:lstStyle/>
                    <a:p>
                      <a:pPr algn="ctr">
                        <a:spcAft>
                          <a:spcPts val="0"/>
                        </a:spcAft>
                      </a:pPr>
                      <a:r>
                        <a:rPr lang="en-US" sz="1400" kern="100">
                          <a:effectLst/>
                          <a:latin typeface="+mj-ea"/>
                          <a:ea typeface="+mj-ea"/>
                        </a:rPr>
                        <a:t>fFax</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varchar(15)</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传真</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8"/>
                  </a:ext>
                </a:extLst>
              </a:tr>
              <a:tr h="308072">
                <a:tc>
                  <a:txBody>
                    <a:bodyPr/>
                    <a:lstStyle/>
                    <a:p>
                      <a:pPr algn="ctr">
                        <a:spcAft>
                          <a:spcPts val="0"/>
                        </a:spcAft>
                      </a:pPr>
                      <a:r>
                        <a:rPr lang="en-US" sz="1400" kern="100">
                          <a:effectLst/>
                          <a:latin typeface="+mj-ea"/>
                          <a:ea typeface="+mj-ea"/>
                        </a:rPr>
                        <a:t>fMemo</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备注</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9"/>
                  </a:ext>
                </a:extLst>
              </a:tr>
            </a:tbl>
          </a:graphicData>
        </a:graphic>
      </p:graphicFrame>
      <p:sp>
        <p:nvSpPr>
          <p:cNvPr id="6" name="Rectangle 7"/>
          <p:cNvSpPr>
            <a:spLocks noChangeArrowheads="1"/>
          </p:cNvSpPr>
          <p:nvPr/>
        </p:nvSpPr>
        <p:spPr bwMode="auto">
          <a:xfrm>
            <a:off x="974390" y="812874"/>
            <a:ext cx="2121415" cy="52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123786" rIns="68580" bIns="123786" numCol="1" anchor="ctr" anchorCtr="0" compatLnSpc="1">
            <a:prstTxWarp prst="textNoShape">
              <a:avLst/>
            </a:prstTxWarp>
            <a:spAutoFit/>
          </a:bodyPr>
          <a:lstStyle/>
          <a:p>
            <a:pPr defTabSz="685800" fontAlgn="base">
              <a:spcBef>
                <a:spcPct val="0"/>
              </a:spcBef>
              <a:spcAft>
                <a:spcPct val="0"/>
              </a:spcAft>
            </a:pPr>
            <a:r>
              <a:rPr lang="en-US" altLang="zh-CN" b="1" dirty="0">
                <a:latin typeface="+mj-ea"/>
                <a:ea typeface="+mj-ea"/>
                <a:cs typeface="Times New Roman" pitchFamily="18" charset="0"/>
              </a:rPr>
              <a:t>2</a:t>
            </a:r>
            <a:r>
              <a:rPr lang="zh-CN" altLang="en-US" b="1" dirty="0">
                <a:latin typeface="+mj-ea"/>
                <a:ea typeface="+mj-ea"/>
                <a:cs typeface="Times New Roman" pitchFamily="18" charset="0"/>
              </a:rPr>
              <a:t>、单位表</a:t>
            </a:r>
            <a:r>
              <a:rPr lang="en-US" altLang="zh-CN" b="1" dirty="0">
                <a:latin typeface="+mj-ea"/>
                <a:ea typeface="+mj-ea"/>
                <a:cs typeface="Times New Roman" pitchFamily="18" charset="0"/>
              </a:rPr>
              <a:t>(</a:t>
            </a:r>
            <a:r>
              <a:rPr lang="en-US" altLang="zh-CN" b="1" dirty="0" err="1">
                <a:latin typeface="+mj-ea"/>
                <a:ea typeface="+mj-ea"/>
                <a:cs typeface="Times New Roman" pitchFamily="18" charset="0"/>
              </a:rPr>
              <a:t>t_dept</a:t>
            </a:r>
            <a:r>
              <a:rPr lang="en-US" altLang="zh-CN" b="1" dirty="0">
                <a:latin typeface="+mj-ea"/>
                <a:ea typeface="+mj-ea"/>
                <a:cs typeface="Times New Roman" pitchFamily="18" charset="0"/>
              </a:rPr>
              <a:t>)</a:t>
            </a:r>
          </a:p>
        </p:txBody>
      </p:sp>
      <p:sp>
        <p:nvSpPr>
          <p:cNvPr id="2" name="标题 1"/>
          <p:cNvSpPr>
            <a:spLocks noGrp="1"/>
          </p:cNvSpPr>
          <p:nvPr>
            <p:ph type="title"/>
          </p:nvPr>
        </p:nvSpPr>
        <p:spPr/>
        <p:txBody>
          <a:bodyPr/>
          <a:lstStyle/>
          <a:p>
            <a:r>
              <a:rPr lang="zh-CN" altLang="en-US" dirty="0">
                <a:latin typeface="+mn-ea"/>
              </a:rPr>
              <a:t>编写表结构说明</a:t>
            </a:r>
            <a:endParaRPr lang="zh-CN" altLang="en-US" dirty="0"/>
          </a:p>
        </p:txBody>
      </p:sp>
      <p:sp>
        <p:nvSpPr>
          <p:cNvPr id="8" name="灯片编号占位符 7"/>
          <p:cNvSpPr>
            <a:spLocks noGrp="1"/>
          </p:cNvSpPr>
          <p:nvPr>
            <p:ph type="sldNum" sz="quarter" idx="12"/>
          </p:nvPr>
        </p:nvSpPr>
        <p:spPr/>
        <p:txBody>
          <a:bodyPr/>
          <a:lstStyle/>
          <a:p>
            <a:fld id="{58AE5905-16B5-4376-8977-98E1E2F27F66}" type="slidenum">
              <a:rPr lang="en-US" altLang="zh-CN" smtClean="0"/>
              <a:pPr/>
              <a:t>36</a:t>
            </a:fld>
            <a:endParaRPr lang="en-US" altLang="zh-CN"/>
          </a:p>
        </p:txBody>
      </p:sp>
      <p:sp>
        <p:nvSpPr>
          <p:cNvPr id="3" name="日期占位符 2"/>
          <p:cNvSpPr>
            <a:spLocks noGrp="1"/>
          </p:cNvSpPr>
          <p:nvPr>
            <p:ph type="dt" sz="half" idx="10"/>
          </p:nvPr>
        </p:nvSpPr>
        <p:spPr/>
        <p:txBody>
          <a:bodyPr/>
          <a:lstStyle/>
          <a:p>
            <a:fld id="{DF6AF7D5-E132-4B65-A905-383D86B92E75}" type="datetime1">
              <a:rPr lang="zh-CN" altLang="en-US" smtClean="0"/>
              <a:t>2022/5/4</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957370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编写表结构说明</a:t>
            </a:r>
            <a:endParaRPr lang="zh-CN" altLang="en-US" dirty="0"/>
          </a:p>
        </p:txBody>
      </p:sp>
      <p:sp>
        <p:nvSpPr>
          <p:cNvPr id="6" name="灯片编号占位符 5"/>
          <p:cNvSpPr>
            <a:spLocks noGrp="1"/>
          </p:cNvSpPr>
          <p:nvPr>
            <p:ph type="sldNum" sz="quarter" idx="12"/>
          </p:nvPr>
        </p:nvSpPr>
        <p:spPr/>
        <p:txBody>
          <a:bodyPr/>
          <a:lstStyle/>
          <a:p>
            <a:fld id="{58AE5905-16B5-4376-8977-98E1E2F27F66}" type="slidenum">
              <a:rPr lang="en-US" altLang="zh-CN" smtClean="0"/>
              <a:pPr/>
              <a:t>37</a:t>
            </a:fld>
            <a:endParaRPr lang="en-US" altLang="zh-CN" dirty="0"/>
          </a:p>
        </p:txBody>
      </p:sp>
      <p:graphicFrame>
        <p:nvGraphicFramePr>
          <p:cNvPr id="4" name="表格 3"/>
          <p:cNvGraphicFramePr>
            <a:graphicFrameLocks noGrp="1"/>
          </p:cNvGraphicFramePr>
          <p:nvPr/>
        </p:nvGraphicFramePr>
        <p:xfrm>
          <a:off x="1682693" y="1611160"/>
          <a:ext cx="6445309" cy="1891862"/>
        </p:xfrm>
        <a:graphic>
          <a:graphicData uri="http://schemas.openxmlformats.org/drawingml/2006/table">
            <a:tbl>
              <a:tblPr firstRow="1" firstCol="1" bandRow="1">
                <a:tableStyleId>{5C22544A-7EE6-4342-B048-85BDC9FD1C3A}</a:tableStyleId>
              </a:tblPr>
              <a:tblGrid>
                <a:gridCol w="1288759">
                  <a:extLst>
                    <a:ext uri="{9D8B030D-6E8A-4147-A177-3AD203B41FA5}">
                      <a16:colId xmlns:a16="http://schemas.microsoft.com/office/drawing/2014/main" val="20000"/>
                    </a:ext>
                  </a:extLst>
                </a:gridCol>
                <a:gridCol w="1288759">
                  <a:extLst>
                    <a:ext uri="{9D8B030D-6E8A-4147-A177-3AD203B41FA5}">
                      <a16:colId xmlns:a16="http://schemas.microsoft.com/office/drawing/2014/main" val="20001"/>
                    </a:ext>
                  </a:extLst>
                </a:gridCol>
                <a:gridCol w="1122017">
                  <a:extLst>
                    <a:ext uri="{9D8B030D-6E8A-4147-A177-3AD203B41FA5}">
                      <a16:colId xmlns:a16="http://schemas.microsoft.com/office/drawing/2014/main" val="20002"/>
                    </a:ext>
                  </a:extLst>
                </a:gridCol>
                <a:gridCol w="1250066">
                  <a:extLst>
                    <a:ext uri="{9D8B030D-6E8A-4147-A177-3AD203B41FA5}">
                      <a16:colId xmlns:a16="http://schemas.microsoft.com/office/drawing/2014/main" val="20003"/>
                    </a:ext>
                  </a:extLst>
                </a:gridCol>
                <a:gridCol w="1495708">
                  <a:extLst>
                    <a:ext uri="{9D8B030D-6E8A-4147-A177-3AD203B41FA5}">
                      <a16:colId xmlns:a16="http://schemas.microsoft.com/office/drawing/2014/main" val="20004"/>
                    </a:ext>
                  </a:extLst>
                </a:gridCol>
              </a:tblGrid>
              <a:tr h="367037">
                <a:tc>
                  <a:txBody>
                    <a:bodyPr/>
                    <a:lstStyle/>
                    <a:p>
                      <a:pPr algn="ctr">
                        <a:spcAft>
                          <a:spcPts val="0"/>
                        </a:spcAft>
                      </a:pPr>
                      <a:r>
                        <a:rPr lang="zh-CN" sz="1600" kern="100" dirty="0">
                          <a:effectLst/>
                          <a:latin typeface="+mj-ea"/>
                          <a:ea typeface="+mj-ea"/>
                        </a:rPr>
                        <a:t>字段名称</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数据类型</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是否为空</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是否主键</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备注</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0"/>
                  </a:ext>
                </a:extLst>
              </a:tr>
              <a:tr h="367037">
                <a:tc>
                  <a:txBody>
                    <a:bodyPr/>
                    <a:lstStyle/>
                    <a:p>
                      <a:pPr algn="ctr">
                        <a:spcAft>
                          <a:spcPts val="0"/>
                        </a:spcAft>
                      </a:pPr>
                      <a:r>
                        <a:rPr lang="en-US" sz="1600" kern="100">
                          <a:effectLst/>
                          <a:latin typeface="+mj-ea"/>
                          <a:ea typeface="+mj-ea"/>
                        </a:rPr>
                        <a:t>fId</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int</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是</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dirty="0">
                          <a:effectLst/>
                          <a:latin typeface="+mj-ea"/>
                          <a:ea typeface="+mj-ea"/>
                        </a:rPr>
                        <a:t>ID</a:t>
                      </a:r>
                      <a:r>
                        <a:rPr lang="zh-CN" sz="1600" kern="100" dirty="0">
                          <a:effectLst/>
                          <a:latin typeface="+mj-ea"/>
                          <a:ea typeface="+mj-ea"/>
                        </a:rPr>
                        <a:t>，自增</a:t>
                      </a:r>
                      <a:endParaRPr lang="zh-CN" sz="16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1"/>
                  </a:ext>
                </a:extLst>
              </a:tr>
              <a:tr h="423714">
                <a:tc>
                  <a:txBody>
                    <a:bodyPr/>
                    <a:lstStyle/>
                    <a:p>
                      <a:pPr algn="ctr">
                        <a:spcAft>
                          <a:spcPts val="0"/>
                        </a:spcAft>
                      </a:pPr>
                      <a:r>
                        <a:rPr lang="en-US" sz="1600" kern="100">
                          <a:effectLst/>
                          <a:latin typeface="+mj-ea"/>
                          <a:ea typeface="+mj-ea"/>
                        </a:rPr>
                        <a:t>fItemName</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varchar(100)</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竞赛项目名称</a:t>
                      </a:r>
                      <a:endParaRPr lang="zh-CN" sz="16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2"/>
                  </a:ext>
                </a:extLst>
              </a:tr>
              <a:tr h="367037">
                <a:tc>
                  <a:txBody>
                    <a:bodyPr/>
                    <a:lstStyle/>
                    <a:p>
                      <a:pPr algn="ctr">
                        <a:spcAft>
                          <a:spcPts val="0"/>
                        </a:spcAft>
                      </a:pPr>
                      <a:r>
                        <a:rPr lang="en-US" sz="1600" kern="100">
                          <a:effectLst/>
                          <a:latin typeface="+mj-ea"/>
                          <a:ea typeface="+mj-ea"/>
                        </a:rPr>
                        <a:t>fAbbr</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varchar(20)</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缩写</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3"/>
                  </a:ext>
                </a:extLst>
              </a:tr>
              <a:tr h="367037">
                <a:tc>
                  <a:txBody>
                    <a:bodyPr/>
                    <a:lstStyle/>
                    <a:p>
                      <a:pPr algn="ctr">
                        <a:spcAft>
                          <a:spcPts val="0"/>
                        </a:spcAft>
                      </a:pPr>
                      <a:r>
                        <a:rPr lang="en-US" sz="1600" kern="100" dirty="0" err="1">
                          <a:effectLst/>
                          <a:latin typeface="+mj-ea"/>
                          <a:ea typeface="+mj-ea"/>
                        </a:rPr>
                        <a:t>fGroup</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en-US" sz="1600" kern="100" dirty="0">
                          <a:effectLst/>
                          <a:latin typeface="+mj-ea"/>
                          <a:ea typeface="+mj-ea"/>
                        </a:rPr>
                        <a:t>varchar(20)</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组别</a:t>
                      </a:r>
                      <a:endParaRPr lang="zh-CN" sz="16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965064" y="877972"/>
            <a:ext cx="2586285" cy="52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123786" rIns="68580" bIns="123786" numCol="1" anchor="ctr" anchorCtr="0" compatLnSpc="1">
            <a:prstTxWarp prst="textNoShape">
              <a:avLst/>
            </a:prstTxWarp>
            <a:spAutoFit/>
          </a:bodyPr>
          <a:lstStyle/>
          <a:p>
            <a:pPr defTabSz="685800" fontAlgn="base">
              <a:spcBef>
                <a:spcPct val="0"/>
              </a:spcBef>
              <a:spcAft>
                <a:spcPct val="0"/>
              </a:spcAft>
            </a:pPr>
            <a:r>
              <a:rPr lang="en-US" altLang="zh-CN" b="1" dirty="0">
                <a:latin typeface="+mj-ea"/>
                <a:ea typeface="+mj-ea"/>
                <a:cs typeface="Times New Roman" pitchFamily="18" charset="0"/>
              </a:rPr>
              <a:t>3</a:t>
            </a:r>
            <a:r>
              <a:rPr lang="zh-CN" altLang="en-US" b="1" dirty="0">
                <a:latin typeface="+mj-ea"/>
                <a:ea typeface="+mj-ea"/>
                <a:cs typeface="Times New Roman" pitchFamily="18" charset="0"/>
              </a:rPr>
              <a:t>、竞赛项目表</a:t>
            </a:r>
            <a:r>
              <a:rPr lang="en-US" altLang="zh-CN" b="1" dirty="0">
                <a:latin typeface="+mj-ea"/>
                <a:ea typeface="+mj-ea"/>
                <a:cs typeface="Times New Roman" pitchFamily="18" charset="0"/>
              </a:rPr>
              <a:t>(</a:t>
            </a:r>
            <a:r>
              <a:rPr lang="en-US" altLang="zh-CN" b="1" dirty="0" err="1">
                <a:latin typeface="+mj-ea"/>
                <a:ea typeface="+mj-ea"/>
                <a:cs typeface="Times New Roman" pitchFamily="18" charset="0"/>
              </a:rPr>
              <a:t>t_item</a:t>
            </a:r>
            <a:r>
              <a:rPr lang="en-US" altLang="zh-CN" b="1" dirty="0">
                <a:latin typeface="+mj-ea"/>
                <a:ea typeface="+mj-ea"/>
                <a:cs typeface="Times New Roman" pitchFamily="18" charset="0"/>
              </a:rPr>
              <a:t>)</a:t>
            </a:r>
          </a:p>
        </p:txBody>
      </p:sp>
      <p:sp>
        <p:nvSpPr>
          <p:cNvPr id="3" name="日期占位符 2"/>
          <p:cNvSpPr>
            <a:spLocks noGrp="1"/>
          </p:cNvSpPr>
          <p:nvPr>
            <p:ph type="dt" sz="half" idx="10"/>
          </p:nvPr>
        </p:nvSpPr>
        <p:spPr/>
        <p:txBody>
          <a:bodyPr/>
          <a:lstStyle/>
          <a:p>
            <a:fld id="{4965051B-5AE6-41B4-91D2-6FD95649FEB9}" type="datetime1">
              <a:rPr lang="zh-CN" altLang="en-US" smtClean="0"/>
              <a:t>2022/5/4</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656495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617111" y="1470450"/>
          <a:ext cx="5886655" cy="3023223"/>
        </p:xfrm>
        <a:graphic>
          <a:graphicData uri="http://schemas.openxmlformats.org/drawingml/2006/table">
            <a:tbl>
              <a:tblPr firstRow="1" firstCol="1" bandRow="1">
                <a:tableStyleId>{5C22544A-7EE6-4342-B048-85BDC9FD1C3A}</a:tableStyleId>
              </a:tblPr>
              <a:tblGrid>
                <a:gridCol w="1177055">
                  <a:extLst>
                    <a:ext uri="{9D8B030D-6E8A-4147-A177-3AD203B41FA5}">
                      <a16:colId xmlns:a16="http://schemas.microsoft.com/office/drawing/2014/main" val="20000"/>
                    </a:ext>
                  </a:extLst>
                </a:gridCol>
                <a:gridCol w="1177055">
                  <a:extLst>
                    <a:ext uri="{9D8B030D-6E8A-4147-A177-3AD203B41FA5}">
                      <a16:colId xmlns:a16="http://schemas.microsoft.com/office/drawing/2014/main" val="20001"/>
                    </a:ext>
                  </a:extLst>
                </a:gridCol>
                <a:gridCol w="1177055">
                  <a:extLst>
                    <a:ext uri="{9D8B030D-6E8A-4147-A177-3AD203B41FA5}">
                      <a16:colId xmlns:a16="http://schemas.microsoft.com/office/drawing/2014/main" val="20002"/>
                    </a:ext>
                  </a:extLst>
                </a:gridCol>
                <a:gridCol w="1177745">
                  <a:extLst>
                    <a:ext uri="{9D8B030D-6E8A-4147-A177-3AD203B41FA5}">
                      <a16:colId xmlns:a16="http://schemas.microsoft.com/office/drawing/2014/main" val="20003"/>
                    </a:ext>
                  </a:extLst>
                </a:gridCol>
                <a:gridCol w="1177745">
                  <a:extLst>
                    <a:ext uri="{9D8B030D-6E8A-4147-A177-3AD203B41FA5}">
                      <a16:colId xmlns:a16="http://schemas.microsoft.com/office/drawing/2014/main" val="20004"/>
                    </a:ext>
                  </a:extLst>
                </a:gridCol>
              </a:tblGrid>
              <a:tr h="370929">
                <a:tc>
                  <a:txBody>
                    <a:bodyPr/>
                    <a:lstStyle/>
                    <a:p>
                      <a:pPr algn="ctr">
                        <a:spcAft>
                          <a:spcPts val="0"/>
                        </a:spcAft>
                      </a:pPr>
                      <a:r>
                        <a:rPr lang="zh-CN" sz="1400" kern="100" dirty="0">
                          <a:effectLst/>
                          <a:latin typeface="+mj-ea"/>
                          <a:ea typeface="+mj-ea"/>
                        </a:rPr>
                        <a:t>字段名称</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数据类型</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是否为空</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是否主键</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备注</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0"/>
                  </a:ext>
                </a:extLst>
              </a:tr>
              <a:tr h="370929">
                <a:tc>
                  <a:txBody>
                    <a:bodyPr/>
                    <a:lstStyle/>
                    <a:p>
                      <a:pPr algn="ctr">
                        <a:spcAft>
                          <a:spcPts val="0"/>
                        </a:spcAft>
                      </a:pPr>
                      <a:r>
                        <a:rPr lang="en-US" sz="1400" kern="100">
                          <a:effectLst/>
                          <a:latin typeface="+mj-ea"/>
                          <a:ea typeface="+mj-ea"/>
                        </a:rPr>
                        <a:t>fNo</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注册证号</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1"/>
                  </a:ext>
                </a:extLst>
              </a:tr>
              <a:tr h="411480">
                <a:tc>
                  <a:txBody>
                    <a:bodyPr/>
                    <a:lstStyle/>
                    <a:p>
                      <a:pPr algn="ctr">
                        <a:spcAft>
                          <a:spcPts val="0"/>
                        </a:spcAft>
                      </a:pPr>
                      <a:r>
                        <a:rPr lang="en-US" sz="1400" kern="100">
                          <a:effectLst/>
                          <a:latin typeface="+mj-ea"/>
                          <a:ea typeface="+mj-ea"/>
                        </a:rPr>
                        <a:t>fAthleteName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varchar(50)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姓名</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2"/>
                  </a:ext>
                </a:extLst>
              </a:tr>
              <a:tr h="370929">
                <a:tc>
                  <a:txBody>
                    <a:bodyPr/>
                    <a:lstStyle/>
                    <a:p>
                      <a:pPr algn="ctr">
                        <a:spcAft>
                          <a:spcPts val="0"/>
                        </a:spcAft>
                      </a:pPr>
                      <a:r>
                        <a:rPr lang="en-US" sz="1400" kern="100">
                          <a:effectLst/>
                          <a:latin typeface="+mj-ea"/>
                          <a:ea typeface="+mj-ea"/>
                        </a:rPr>
                        <a:t>fGender</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性别</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3"/>
                  </a:ext>
                </a:extLst>
              </a:tr>
              <a:tr h="370929">
                <a:tc>
                  <a:txBody>
                    <a:bodyPr/>
                    <a:lstStyle/>
                    <a:p>
                      <a:pPr algn="ctr">
                        <a:spcAft>
                          <a:spcPts val="0"/>
                        </a:spcAft>
                      </a:pPr>
                      <a:r>
                        <a:rPr lang="en-US" sz="1400" kern="100">
                          <a:effectLst/>
                          <a:latin typeface="+mj-ea"/>
                          <a:ea typeface="+mj-ea"/>
                        </a:rPr>
                        <a:t>fBirthdate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datetime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出生日期</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4"/>
                  </a:ext>
                </a:extLst>
              </a:tr>
              <a:tr h="370929">
                <a:tc>
                  <a:txBody>
                    <a:bodyPr/>
                    <a:lstStyle/>
                    <a:p>
                      <a:pPr algn="ctr">
                        <a:spcAft>
                          <a:spcPts val="0"/>
                        </a:spcAft>
                      </a:pPr>
                      <a:r>
                        <a:rPr lang="en-US" sz="1400" kern="100">
                          <a:effectLst/>
                          <a:latin typeface="+mj-ea"/>
                          <a:ea typeface="+mj-ea"/>
                        </a:rPr>
                        <a:t>fDept</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varchar(50)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所属单位</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5"/>
                  </a:ext>
                </a:extLst>
              </a:tr>
              <a:tr h="370929">
                <a:tc>
                  <a:txBody>
                    <a:bodyPr/>
                    <a:lstStyle/>
                    <a:p>
                      <a:pPr algn="ctr">
                        <a:spcAft>
                          <a:spcPts val="0"/>
                        </a:spcAft>
                      </a:pPr>
                      <a:r>
                        <a:rPr lang="en-US" sz="1400" kern="100">
                          <a:effectLst/>
                          <a:latin typeface="+mj-ea"/>
                          <a:ea typeface="+mj-ea"/>
                        </a:rPr>
                        <a:t>fId</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char(18)</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身份证号</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6"/>
                  </a:ext>
                </a:extLst>
              </a:tr>
              <a:tr h="370929">
                <a:tc>
                  <a:txBody>
                    <a:bodyPr/>
                    <a:lstStyle/>
                    <a:p>
                      <a:pPr algn="ctr">
                        <a:spcAft>
                          <a:spcPts val="0"/>
                        </a:spcAft>
                      </a:pPr>
                      <a:r>
                        <a:rPr lang="en-US" sz="1400" kern="100">
                          <a:effectLst/>
                          <a:latin typeface="+mj-ea"/>
                          <a:ea typeface="+mj-ea"/>
                        </a:rPr>
                        <a:t>fMemo</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备注</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955424" y="886187"/>
            <a:ext cx="2704908" cy="52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123786" rIns="68580" bIns="123786" numCol="1" anchor="ctr" anchorCtr="0" compatLnSpc="1">
            <a:prstTxWarp prst="textNoShape">
              <a:avLst/>
            </a:prstTxWarp>
            <a:spAutoFit/>
          </a:bodyPr>
          <a:lstStyle/>
          <a:p>
            <a:pPr defTabSz="685800" fontAlgn="base">
              <a:spcBef>
                <a:spcPct val="0"/>
              </a:spcBef>
              <a:spcAft>
                <a:spcPct val="0"/>
              </a:spcAft>
            </a:pPr>
            <a:r>
              <a:rPr lang="en-US" altLang="zh-CN" b="1" dirty="0">
                <a:latin typeface="+mj-ea"/>
                <a:ea typeface="+mj-ea"/>
                <a:cs typeface="Times New Roman" pitchFamily="18" charset="0"/>
              </a:rPr>
              <a:t>4</a:t>
            </a:r>
            <a:r>
              <a:rPr lang="zh-CN" altLang="en-US" b="1" dirty="0">
                <a:latin typeface="+mj-ea"/>
                <a:ea typeface="+mj-ea"/>
                <a:cs typeface="Times New Roman" pitchFamily="18" charset="0"/>
              </a:rPr>
              <a:t>、运动员表</a:t>
            </a:r>
            <a:r>
              <a:rPr lang="en-US" altLang="zh-CN" b="1" dirty="0">
                <a:latin typeface="+mj-ea"/>
                <a:ea typeface="+mj-ea"/>
                <a:cs typeface="Times New Roman" pitchFamily="18" charset="0"/>
              </a:rPr>
              <a:t>(</a:t>
            </a:r>
            <a:r>
              <a:rPr lang="en-US" altLang="zh-CN" b="1" dirty="0" err="1">
                <a:latin typeface="+mj-ea"/>
                <a:ea typeface="+mj-ea"/>
                <a:cs typeface="Times New Roman" pitchFamily="18" charset="0"/>
              </a:rPr>
              <a:t>t_athlete</a:t>
            </a:r>
            <a:r>
              <a:rPr lang="en-US" altLang="zh-CN" b="1" dirty="0">
                <a:latin typeface="+mj-ea"/>
                <a:ea typeface="+mj-ea"/>
                <a:cs typeface="Times New Roman" pitchFamily="18" charset="0"/>
              </a:rPr>
              <a:t>)</a:t>
            </a:r>
          </a:p>
        </p:txBody>
      </p:sp>
      <p:sp>
        <p:nvSpPr>
          <p:cNvPr id="7" name="标题 6"/>
          <p:cNvSpPr>
            <a:spLocks noGrp="1"/>
          </p:cNvSpPr>
          <p:nvPr>
            <p:ph type="title"/>
          </p:nvPr>
        </p:nvSpPr>
        <p:spPr/>
        <p:txBody>
          <a:bodyPr/>
          <a:lstStyle/>
          <a:p>
            <a:r>
              <a:rPr lang="zh-CN" altLang="en-US" dirty="0">
                <a:latin typeface="+mn-ea"/>
              </a:rPr>
              <a:t>编写表结构说明</a:t>
            </a:r>
            <a:endParaRPr lang="zh-CN" altLang="en-US" dirty="0"/>
          </a:p>
        </p:txBody>
      </p:sp>
      <p:sp>
        <p:nvSpPr>
          <p:cNvPr id="6" name="灯片编号占位符 5"/>
          <p:cNvSpPr>
            <a:spLocks noGrp="1"/>
          </p:cNvSpPr>
          <p:nvPr>
            <p:ph type="sldNum" sz="quarter" idx="12"/>
          </p:nvPr>
        </p:nvSpPr>
        <p:spPr/>
        <p:txBody>
          <a:bodyPr/>
          <a:lstStyle/>
          <a:p>
            <a:fld id="{58AE5905-16B5-4376-8977-98E1E2F27F66}" type="slidenum">
              <a:rPr lang="en-US" altLang="zh-CN" smtClean="0"/>
              <a:pPr/>
              <a:t>38</a:t>
            </a:fld>
            <a:endParaRPr lang="en-US" altLang="zh-CN"/>
          </a:p>
        </p:txBody>
      </p:sp>
      <p:sp>
        <p:nvSpPr>
          <p:cNvPr id="8" name="日期占位符 7"/>
          <p:cNvSpPr>
            <a:spLocks noGrp="1"/>
          </p:cNvSpPr>
          <p:nvPr>
            <p:ph type="dt" sz="half" idx="10"/>
          </p:nvPr>
        </p:nvSpPr>
        <p:spPr/>
        <p:txBody>
          <a:bodyPr/>
          <a:lstStyle/>
          <a:p>
            <a:fld id="{10CF1EC3-3919-4F3C-8381-95AF70D919C7}" type="datetime1">
              <a:rPr lang="zh-CN" altLang="en-US" smtClean="0"/>
              <a:t>2022/5/4</a:t>
            </a:fld>
            <a:endParaRPr lang="zh-CN" altLang="en-US"/>
          </a:p>
        </p:txBody>
      </p:sp>
      <p:sp>
        <p:nvSpPr>
          <p:cNvPr id="9" name="页脚占位符 8"/>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85075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29574" y="916073"/>
            <a:ext cx="223202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r>
              <a:rPr lang="en-US" altLang="zh-CN" b="1" dirty="0">
                <a:latin typeface="+mj-ea"/>
                <a:ea typeface="+mj-ea"/>
                <a:cs typeface="Times New Roman" pitchFamily="18" charset="0"/>
              </a:rPr>
              <a:t>5</a:t>
            </a:r>
            <a:r>
              <a:rPr lang="zh-CN" altLang="en-US" b="1" dirty="0">
                <a:latin typeface="+mj-ea"/>
                <a:ea typeface="+mj-ea"/>
                <a:cs typeface="Times New Roman" pitchFamily="18" charset="0"/>
              </a:rPr>
              <a:t>、赛事表</a:t>
            </a:r>
            <a:r>
              <a:rPr lang="en-US" altLang="zh-CN" b="1" dirty="0">
                <a:latin typeface="+mj-ea"/>
                <a:ea typeface="+mj-ea"/>
                <a:cs typeface="Times New Roman" pitchFamily="18" charset="0"/>
              </a:rPr>
              <a:t>(</a:t>
            </a:r>
            <a:r>
              <a:rPr lang="en-US" altLang="zh-CN" b="1" dirty="0" err="1">
                <a:latin typeface="+mj-ea"/>
                <a:ea typeface="+mj-ea"/>
                <a:cs typeface="Times New Roman" pitchFamily="18" charset="0"/>
              </a:rPr>
              <a:t>t_game</a:t>
            </a:r>
            <a:r>
              <a:rPr lang="en-US" altLang="zh-CN" b="1" dirty="0">
                <a:latin typeface="+mj-ea"/>
                <a:ea typeface="+mj-ea"/>
                <a:cs typeface="Times New Roman" pitchFamily="18" charset="0"/>
              </a:rPr>
              <a:t>)</a:t>
            </a:r>
            <a:endParaRPr lang="en-US" altLang="zh-CN" dirty="0">
              <a:latin typeface="+mj-ea"/>
              <a:ea typeface="+mj-ea"/>
              <a:cs typeface="宋体" pitchFamily="2" charset="-122"/>
            </a:endParaRPr>
          </a:p>
        </p:txBody>
      </p:sp>
      <p:sp>
        <p:nvSpPr>
          <p:cNvPr id="6" name="标题 5"/>
          <p:cNvSpPr>
            <a:spLocks noGrp="1"/>
          </p:cNvSpPr>
          <p:nvPr>
            <p:ph type="title"/>
          </p:nvPr>
        </p:nvSpPr>
        <p:spPr/>
        <p:txBody>
          <a:bodyPr/>
          <a:lstStyle/>
          <a:p>
            <a:r>
              <a:rPr lang="zh-CN" altLang="en-US" dirty="0">
                <a:latin typeface="+mn-ea"/>
              </a:rPr>
              <a:t>编写表结构说明</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graphicFrame>
        <p:nvGraphicFramePr>
          <p:cNvPr id="4" name="表格 3"/>
          <p:cNvGraphicFramePr>
            <a:graphicFrameLocks noGrp="1"/>
          </p:cNvGraphicFramePr>
          <p:nvPr/>
        </p:nvGraphicFramePr>
        <p:xfrm>
          <a:off x="3052372" y="0"/>
          <a:ext cx="5940661" cy="5120640"/>
        </p:xfrm>
        <a:graphic>
          <a:graphicData uri="http://schemas.openxmlformats.org/drawingml/2006/table">
            <a:tbl>
              <a:tblPr firstRow="1" firstCol="1" bandRow="1">
                <a:tableStyleId>{5C22544A-7EE6-4342-B048-85BDC9FD1C3A}</a:tableStyleId>
              </a:tblPr>
              <a:tblGrid>
                <a:gridCol w="1428293">
                  <a:extLst>
                    <a:ext uri="{9D8B030D-6E8A-4147-A177-3AD203B41FA5}">
                      <a16:colId xmlns:a16="http://schemas.microsoft.com/office/drawing/2014/main" val="20000"/>
                    </a:ext>
                  </a:extLst>
                </a:gridCol>
                <a:gridCol w="1309255">
                  <a:extLst>
                    <a:ext uri="{9D8B030D-6E8A-4147-A177-3AD203B41FA5}">
                      <a16:colId xmlns:a16="http://schemas.microsoft.com/office/drawing/2014/main" val="20001"/>
                    </a:ext>
                  </a:extLst>
                </a:gridCol>
                <a:gridCol w="810491">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1569662">
                  <a:extLst>
                    <a:ext uri="{9D8B030D-6E8A-4147-A177-3AD203B41FA5}">
                      <a16:colId xmlns:a16="http://schemas.microsoft.com/office/drawing/2014/main" val="20004"/>
                    </a:ext>
                  </a:extLst>
                </a:gridCol>
              </a:tblGrid>
              <a:tr h="182880">
                <a:tc>
                  <a:txBody>
                    <a:bodyPr/>
                    <a:lstStyle/>
                    <a:p>
                      <a:pPr algn="ctr">
                        <a:spcAft>
                          <a:spcPts val="0"/>
                        </a:spcAft>
                      </a:pPr>
                      <a:r>
                        <a:rPr lang="zh-CN" sz="1400" kern="100" dirty="0">
                          <a:effectLst/>
                          <a:latin typeface="+mj-ea"/>
                          <a:ea typeface="+mj-ea"/>
                        </a:rPr>
                        <a:t>字段名称</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数据类型</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是否为空</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是否主键</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备注</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0"/>
                  </a:ext>
                </a:extLst>
              </a:tr>
              <a:tr h="182880">
                <a:tc>
                  <a:txBody>
                    <a:bodyPr/>
                    <a:lstStyle/>
                    <a:p>
                      <a:pPr algn="ctr">
                        <a:spcAft>
                          <a:spcPts val="0"/>
                        </a:spcAft>
                      </a:pPr>
                      <a:r>
                        <a:rPr lang="en-US" sz="1400" kern="100">
                          <a:effectLst/>
                          <a:latin typeface="+mj-ea"/>
                          <a:ea typeface="+mj-ea"/>
                        </a:rPr>
                        <a:t>fId</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int</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否</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是</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ID</a:t>
                      </a:r>
                      <a:r>
                        <a:rPr lang="zh-CN" sz="1400" kern="100">
                          <a:effectLst/>
                          <a:latin typeface="+mj-ea"/>
                          <a:ea typeface="+mj-ea"/>
                        </a:rPr>
                        <a:t>，自增</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1"/>
                  </a:ext>
                </a:extLst>
              </a:tr>
              <a:tr h="182880">
                <a:tc>
                  <a:txBody>
                    <a:bodyPr/>
                    <a:lstStyle/>
                    <a:p>
                      <a:pPr algn="ctr">
                        <a:spcAft>
                          <a:spcPts val="0"/>
                        </a:spcAft>
                      </a:pPr>
                      <a:r>
                        <a:rPr lang="en-US" sz="1400" kern="100">
                          <a:effectLst/>
                          <a:latin typeface="+mj-ea"/>
                          <a:ea typeface="+mj-ea"/>
                        </a:rPr>
                        <a:t>fGameName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赛事名称</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2"/>
                  </a:ext>
                </a:extLst>
              </a:tr>
              <a:tr h="182880">
                <a:tc>
                  <a:txBody>
                    <a:bodyPr/>
                    <a:lstStyle/>
                    <a:p>
                      <a:pPr algn="ctr">
                        <a:spcAft>
                          <a:spcPts val="0"/>
                        </a:spcAft>
                      </a:pPr>
                      <a:r>
                        <a:rPr lang="en-US" sz="1400" kern="100">
                          <a:effectLst/>
                          <a:latin typeface="+mj-ea"/>
                          <a:ea typeface="+mj-ea"/>
                        </a:rPr>
                        <a:t>fYear</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char(4)</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赛事年份</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3"/>
                  </a:ext>
                </a:extLst>
              </a:tr>
              <a:tr h="182880">
                <a:tc>
                  <a:txBody>
                    <a:bodyPr/>
                    <a:lstStyle/>
                    <a:p>
                      <a:pPr algn="ctr">
                        <a:spcAft>
                          <a:spcPts val="0"/>
                        </a:spcAft>
                      </a:pPr>
                      <a:r>
                        <a:rPr lang="en-US" sz="1400" kern="100">
                          <a:effectLst/>
                          <a:latin typeface="+mj-ea"/>
                          <a:ea typeface="+mj-ea"/>
                        </a:rPr>
                        <a:t>fHost</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主办单位</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4"/>
                  </a:ext>
                </a:extLst>
              </a:tr>
              <a:tr h="182880">
                <a:tc>
                  <a:txBody>
                    <a:bodyPr/>
                    <a:lstStyle/>
                    <a:p>
                      <a:pPr algn="ctr">
                        <a:spcAft>
                          <a:spcPts val="0"/>
                        </a:spcAft>
                      </a:pPr>
                      <a:r>
                        <a:rPr lang="en-US" sz="1400" kern="100">
                          <a:effectLst/>
                          <a:latin typeface="+mj-ea"/>
                          <a:ea typeface="+mj-ea"/>
                        </a:rPr>
                        <a:t>fCoHost</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协办单位</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5"/>
                  </a:ext>
                </a:extLst>
              </a:tr>
              <a:tr h="182880">
                <a:tc>
                  <a:txBody>
                    <a:bodyPr/>
                    <a:lstStyle/>
                    <a:p>
                      <a:pPr algn="ctr">
                        <a:spcAft>
                          <a:spcPts val="0"/>
                        </a:spcAft>
                      </a:pPr>
                      <a:r>
                        <a:rPr lang="en-US" sz="1400" kern="100">
                          <a:effectLst/>
                          <a:latin typeface="+mj-ea"/>
                          <a:ea typeface="+mj-ea"/>
                        </a:rPr>
                        <a:t>fHostPerson</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主办单位联系人</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6"/>
                  </a:ext>
                </a:extLst>
              </a:tr>
              <a:tr h="182880">
                <a:tc>
                  <a:txBody>
                    <a:bodyPr/>
                    <a:lstStyle/>
                    <a:p>
                      <a:pPr algn="ctr">
                        <a:spcAft>
                          <a:spcPts val="0"/>
                        </a:spcAft>
                      </a:pPr>
                      <a:r>
                        <a:rPr lang="en-US" sz="1400" kern="100">
                          <a:effectLst/>
                          <a:latin typeface="+mj-ea"/>
                          <a:ea typeface="+mj-ea"/>
                        </a:rPr>
                        <a:t>fHostTel</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varchar(15)</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主办单位电话</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7"/>
                  </a:ext>
                </a:extLst>
              </a:tr>
              <a:tr h="182880">
                <a:tc>
                  <a:txBody>
                    <a:bodyPr/>
                    <a:lstStyle/>
                    <a:p>
                      <a:pPr algn="ctr">
                        <a:spcAft>
                          <a:spcPts val="0"/>
                        </a:spcAft>
                      </a:pPr>
                      <a:r>
                        <a:rPr lang="en-US" sz="1400" kern="100" dirty="0" err="1">
                          <a:effectLst/>
                          <a:latin typeface="+mj-ea"/>
                          <a:ea typeface="+mj-ea"/>
                        </a:rPr>
                        <a:t>fCoHostPerson</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协办单位联系人</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8"/>
                  </a:ext>
                </a:extLst>
              </a:tr>
              <a:tr h="182880">
                <a:tc>
                  <a:txBody>
                    <a:bodyPr/>
                    <a:lstStyle/>
                    <a:p>
                      <a:pPr algn="ctr">
                        <a:spcAft>
                          <a:spcPts val="0"/>
                        </a:spcAft>
                      </a:pPr>
                      <a:r>
                        <a:rPr lang="en-US" sz="1400" kern="100" dirty="0" err="1">
                          <a:effectLst/>
                          <a:latin typeface="+mj-ea"/>
                          <a:ea typeface="+mj-ea"/>
                        </a:rPr>
                        <a:t>fCoHostTel</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dirty="0" err="1">
                          <a:effectLst/>
                          <a:latin typeface="+mj-ea"/>
                          <a:ea typeface="+mj-ea"/>
                        </a:rPr>
                        <a:t>varchar</a:t>
                      </a:r>
                      <a:r>
                        <a:rPr lang="en-US" sz="1400" kern="100" dirty="0">
                          <a:effectLst/>
                          <a:latin typeface="+mj-ea"/>
                          <a:ea typeface="+mj-ea"/>
                        </a:rPr>
                        <a:t>(15)</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协办单位电话</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9"/>
                  </a:ext>
                </a:extLst>
              </a:tr>
              <a:tr h="182880">
                <a:tc>
                  <a:txBody>
                    <a:bodyPr/>
                    <a:lstStyle/>
                    <a:p>
                      <a:pPr algn="ctr">
                        <a:spcAft>
                          <a:spcPts val="0"/>
                        </a:spcAft>
                      </a:pPr>
                      <a:r>
                        <a:rPr lang="en-US" sz="1400" kern="100">
                          <a:effectLst/>
                          <a:latin typeface="+mj-ea"/>
                          <a:ea typeface="+mj-ea"/>
                        </a:rPr>
                        <a:t>fTime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比赛时间</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0"/>
                  </a:ext>
                </a:extLst>
              </a:tr>
              <a:tr h="182880">
                <a:tc>
                  <a:txBody>
                    <a:bodyPr/>
                    <a:lstStyle/>
                    <a:p>
                      <a:pPr algn="ctr">
                        <a:spcAft>
                          <a:spcPts val="0"/>
                        </a:spcAft>
                      </a:pPr>
                      <a:r>
                        <a:rPr lang="en-US" sz="1400" kern="100">
                          <a:effectLst/>
                          <a:latin typeface="+mj-ea"/>
                          <a:ea typeface="+mj-ea"/>
                        </a:rPr>
                        <a:t>fPlace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比赛地点</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1"/>
                  </a:ext>
                </a:extLst>
              </a:tr>
              <a:tr h="182880">
                <a:tc>
                  <a:txBody>
                    <a:bodyPr/>
                    <a:lstStyle/>
                    <a:p>
                      <a:pPr algn="ctr">
                        <a:spcAft>
                          <a:spcPts val="0"/>
                        </a:spcAft>
                      </a:pPr>
                      <a:r>
                        <a:rPr lang="en-US" sz="1400" kern="100">
                          <a:effectLst/>
                          <a:latin typeface="+mj-ea"/>
                          <a:ea typeface="+mj-ea"/>
                        </a:rPr>
                        <a:t>fBeginTime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datetime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报名开始时间</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2"/>
                  </a:ext>
                </a:extLst>
              </a:tr>
              <a:tr h="182880">
                <a:tc>
                  <a:txBody>
                    <a:bodyPr/>
                    <a:lstStyle/>
                    <a:p>
                      <a:pPr algn="ctr">
                        <a:spcAft>
                          <a:spcPts val="0"/>
                        </a:spcAft>
                      </a:pPr>
                      <a:r>
                        <a:rPr lang="en-US" sz="1400" kern="100">
                          <a:effectLst/>
                          <a:latin typeface="+mj-ea"/>
                          <a:ea typeface="+mj-ea"/>
                        </a:rPr>
                        <a:t>fEndTime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datetime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报名截至时间</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3"/>
                  </a:ext>
                </a:extLst>
              </a:tr>
              <a:tr h="182880">
                <a:tc>
                  <a:txBody>
                    <a:bodyPr/>
                    <a:lstStyle/>
                    <a:p>
                      <a:pPr algn="ctr">
                        <a:spcAft>
                          <a:spcPts val="0"/>
                        </a:spcAft>
                      </a:pPr>
                      <a:r>
                        <a:rPr lang="en-US" sz="1400" kern="100">
                          <a:effectLst/>
                          <a:latin typeface="+mj-ea"/>
                          <a:ea typeface="+mj-ea"/>
                        </a:rPr>
                        <a:t>fMethod</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报名方法</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4"/>
                  </a:ext>
                </a:extLst>
              </a:tr>
              <a:tr h="182880">
                <a:tc>
                  <a:txBody>
                    <a:bodyPr/>
                    <a:lstStyle/>
                    <a:p>
                      <a:pPr algn="ctr">
                        <a:spcAft>
                          <a:spcPts val="0"/>
                        </a:spcAft>
                      </a:pPr>
                      <a:r>
                        <a:rPr lang="en-US" sz="1400" kern="100">
                          <a:effectLst/>
                          <a:latin typeface="+mj-ea"/>
                          <a:ea typeface="+mj-ea"/>
                        </a:rPr>
                        <a:t>fItem</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竞赛项目</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5"/>
                  </a:ext>
                </a:extLst>
              </a:tr>
              <a:tr h="182880">
                <a:tc>
                  <a:txBody>
                    <a:bodyPr/>
                    <a:lstStyle/>
                    <a:p>
                      <a:pPr algn="ctr">
                        <a:spcAft>
                          <a:spcPts val="0"/>
                        </a:spcAft>
                      </a:pPr>
                      <a:r>
                        <a:rPr lang="en-US" sz="1400" kern="100">
                          <a:effectLst/>
                          <a:latin typeface="+mj-ea"/>
                          <a:ea typeface="+mj-ea"/>
                        </a:rPr>
                        <a:t>fRule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竞赛办法</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16"/>
                  </a:ext>
                </a:extLst>
              </a:tr>
              <a:tr h="182880">
                <a:tc>
                  <a:txBody>
                    <a:bodyPr/>
                    <a:lstStyle/>
                    <a:p>
                      <a:pPr algn="ctr">
                        <a:spcAft>
                          <a:spcPts val="0"/>
                        </a:spcAft>
                      </a:pPr>
                      <a:r>
                        <a:rPr lang="en-US" sz="1400" kern="100">
                          <a:effectLst/>
                          <a:latin typeface="+mj-ea"/>
                          <a:ea typeface="+mj-ea"/>
                        </a:rPr>
                        <a:t>fCloth</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参赛服装和器材</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17"/>
                  </a:ext>
                </a:extLst>
              </a:tr>
              <a:tr h="182880">
                <a:tc>
                  <a:txBody>
                    <a:bodyPr/>
                    <a:lstStyle/>
                    <a:p>
                      <a:pPr algn="ctr">
                        <a:spcAft>
                          <a:spcPts val="0"/>
                        </a:spcAft>
                      </a:pPr>
                      <a:r>
                        <a:rPr lang="en-US" sz="1400" kern="100">
                          <a:effectLst/>
                          <a:latin typeface="+mj-ea"/>
                          <a:ea typeface="+mj-ea"/>
                        </a:rPr>
                        <a:t>fPride</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奖励与计分办法</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8"/>
                  </a:ext>
                </a:extLst>
              </a:tr>
              <a:tr h="182880">
                <a:tc>
                  <a:txBody>
                    <a:bodyPr/>
                    <a:lstStyle/>
                    <a:p>
                      <a:pPr algn="ctr">
                        <a:spcAft>
                          <a:spcPts val="0"/>
                        </a:spcAft>
                      </a:pPr>
                      <a:r>
                        <a:rPr lang="en-US" sz="1400" kern="100">
                          <a:effectLst/>
                          <a:latin typeface="+mj-ea"/>
                          <a:ea typeface="+mj-ea"/>
                        </a:rPr>
                        <a:t>fOther</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dirty="0">
                          <a:effectLst/>
                          <a:latin typeface="+mj-ea"/>
                          <a:ea typeface="+mj-ea"/>
                        </a:rPr>
                        <a:t> </a:t>
                      </a:r>
                      <a:endParaRPr lang="zh-CN" sz="1400" kern="100" dirty="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其它</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19"/>
                  </a:ext>
                </a:extLst>
              </a:tr>
              <a:tr h="182880">
                <a:tc>
                  <a:txBody>
                    <a:bodyPr/>
                    <a:lstStyle/>
                    <a:p>
                      <a:pPr algn="ctr">
                        <a:spcAft>
                          <a:spcPts val="0"/>
                        </a:spcAft>
                      </a:pPr>
                      <a:r>
                        <a:rPr lang="en-US" sz="1400" kern="100">
                          <a:effectLst/>
                          <a:latin typeface="+mj-ea"/>
                          <a:ea typeface="+mj-ea"/>
                        </a:rPr>
                        <a:t>fAppend</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varchar(100)</a:t>
                      </a:r>
                      <a:endParaRPr lang="zh-CN" sz="1400" kern="100">
                        <a:effectLst/>
                        <a:latin typeface="+mj-ea"/>
                        <a:ea typeface="+mj-ea"/>
                        <a:cs typeface="Times New Roman"/>
                      </a:endParaRPr>
                    </a:p>
                  </a:txBody>
                  <a:tcPr marL="51435" marR="51435" marT="0" marB="0" anchor="ctr"/>
                </a:tc>
                <a:tc>
                  <a:txBody>
                    <a:bodyPr/>
                    <a:lstStyle/>
                    <a:p>
                      <a:endParaRPr lang="zh-CN" altLang="en-US" sz="1400" dirty="0">
                        <a:latin typeface="+mj-ea"/>
                        <a:ea typeface="+mj-ea"/>
                      </a:endParaRPr>
                    </a:p>
                  </a:txBody>
                  <a:tcPr marL="51435" marR="51435" marT="0" marB="0" anchor="ctr"/>
                </a:tc>
                <a:tc>
                  <a:txBody>
                    <a:bodyPr/>
                    <a:lstStyle/>
                    <a:p>
                      <a:endParaRPr lang="zh-CN" altLang="en-US" sz="1400" dirty="0">
                        <a:latin typeface="+mj-ea"/>
                        <a:ea typeface="+mj-ea"/>
                      </a:endParaRPr>
                    </a:p>
                  </a:txBody>
                  <a:tcPr marL="51435" marR="51435" marT="0" marB="0" anchor="ctr"/>
                </a:tc>
                <a:tc>
                  <a:txBody>
                    <a:bodyPr/>
                    <a:lstStyle/>
                    <a:p>
                      <a:pPr algn="ctr">
                        <a:spcAft>
                          <a:spcPts val="0"/>
                        </a:spcAft>
                      </a:pPr>
                      <a:r>
                        <a:rPr lang="zh-CN" sz="1400" kern="100">
                          <a:effectLst/>
                          <a:latin typeface="+mj-ea"/>
                          <a:ea typeface="+mj-ea"/>
                        </a:rPr>
                        <a:t>相关附件</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20"/>
                  </a:ext>
                </a:extLst>
              </a:tr>
              <a:tr h="182880">
                <a:tc>
                  <a:txBody>
                    <a:bodyPr/>
                    <a:lstStyle/>
                    <a:p>
                      <a:pPr algn="ctr">
                        <a:spcAft>
                          <a:spcPts val="0"/>
                        </a:spcAft>
                      </a:pPr>
                      <a:r>
                        <a:rPr lang="en-US" sz="1400" kern="100">
                          <a:effectLst/>
                          <a:latin typeface="+mj-ea"/>
                          <a:ea typeface="+mj-ea"/>
                        </a:rPr>
                        <a:t>fStatus</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varchar(10)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a:effectLst/>
                          <a:latin typeface="+mj-ea"/>
                          <a:ea typeface="+mj-ea"/>
                        </a:rPr>
                        <a:t>状态</a:t>
                      </a:r>
                      <a:endParaRPr lang="zh-CN" sz="1400" kern="100">
                        <a:effectLst/>
                        <a:latin typeface="+mj-ea"/>
                        <a:ea typeface="+mj-ea"/>
                        <a:cs typeface="Times New Roman"/>
                      </a:endParaRPr>
                    </a:p>
                  </a:txBody>
                  <a:tcPr marL="51435" marR="51435" marT="0" marB="0" anchor="ctr"/>
                </a:tc>
                <a:extLst>
                  <a:ext uri="{0D108BD9-81ED-4DB2-BD59-A6C34878D82A}">
                    <a16:rowId xmlns:a16="http://schemas.microsoft.com/office/drawing/2014/main" val="10021"/>
                  </a:ext>
                </a:extLst>
              </a:tr>
              <a:tr h="182880">
                <a:tc>
                  <a:txBody>
                    <a:bodyPr/>
                    <a:lstStyle/>
                    <a:p>
                      <a:pPr algn="ctr">
                        <a:spcAft>
                          <a:spcPts val="0"/>
                        </a:spcAft>
                      </a:pPr>
                      <a:r>
                        <a:rPr lang="en-US" sz="1400" kern="100">
                          <a:effectLst/>
                          <a:latin typeface="+mj-ea"/>
                          <a:ea typeface="+mj-ea"/>
                        </a:rPr>
                        <a:t>fMemo</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varchar(200)</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en-US" sz="1400" kern="100">
                          <a:effectLst/>
                          <a:latin typeface="+mj-ea"/>
                          <a:ea typeface="+mj-ea"/>
                        </a:rPr>
                        <a:t> </a:t>
                      </a:r>
                      <a:endParaRPr lang="zh-CN" sz="1400" kern="100">
                        <a:effectLst/>
                        <a:latin typeface="+mj-ea"/>
                        <a:ea typeface="+mj-ea"/>
                        <a:cs typeface="Times New Roman"/>
                      </a:endParaRPr>
                    </a:p>
                  </a:txBody>
                  <a:tcPr marL="51435" marR="51435" marT="0" marB="0" anchor="ctr"/>
                </a:tc>
                <a:tc>
                  <a:txBody>
                    <a:bodyPr/>
                    <a:lstStyle/>
                    <a:p>
                      <a:pPr algn="ctr">
                        <a:spcAft>
                          <a:spcPts val="0"/>
                        </a:spcAft>
                      </a:pPr>
                      <a:r>
                        <a:rPr lang="zh-CN" sz="1400" kern="100" dirty="0">
                          <a:effectLst/>
                          <a:latin typeface="+mj-ea"/>
                          <a:ea typeface="+mj-ea"/>
                        </a:rPr>
                        <a:t>备注</a:t>
                      </a:r>
                      <a:endParaRPr lang="zh-CN" sz="14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22"/>
                  </a:ext>
                </a:extLst>
              </a:tr>
            </a:tbl>
          </a:graphicData>
        </a:graphic>
      </p:graphicFrame>
      <p:sp>
        <p:nvSpPr>
          <p:cNvPr id="9" name="日期占位符 8"/>
          <p:cNvSpPr>
            <a:spLocks noGrp="1"/>
          </p:cNvSpPr>
          <p:nvPr>
            <p:ph type="dt" sz="half" idx="10"/>
          </p:nvPr>
        </p:nvSpPr>
        <p:spPr/>
        <p:txBody>
          <a:bodyPr/>
          <a:lstStyle/>
          <a:p>
            <a:fld id="{288C503A-A6DE-4A79-BDC0-19EDAD34BD3D}" type="datetime1">
              <a:rPr lang="zh-CN" altLang="en-US" smtClean="0"/>
              <a:t>2022/5/4</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234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dirty="0"/>
              <a:t>需求阶段工作任务总结</a:t>
            </a:r>
          </a:p>
        </p:txBody>
      </p:sp>
      <p:sp>
        <p:nvSpPr>
          <p:cNvPr id="140291" name="Rectangle 3"/>
          <p:cNvSpPr>
            <a:spLocks noGrp="1" noChangeArrowheads="1"/>
          </p:cNvSpPr>
          <p:nvPr>
            <p:ph idx="1"/>
          </p:nvPr>
        </p:nvSpPr>
        <p:spPr>
          <a:xfrm>
            <a:off x="768097" y="925167"/>
            <a:ext cx="8225432" cy="3806854"/>
          </a:xfrm>
        </p:spPr>
        <p:txBody>
          <a:bodyPr>
            <a:normAutofit fontScale="85000" lnSpcReduction="10000"/>
          </a:bodyPr>
          <a:lstStyle/>
          <a:p>
            <a:pPr>
              <a:lnSpc>
                <a:spcPct val="120000"/>
              </a:lnSpc>
            </a:pPr>
            <a:r>
              <a:rPr lang="zh-CN" altLang="en-US" dirty="0"/>
              <a:t>在需求分析阶段中，我们进行了用户访谈、领域分析，需求分析，需求规格说明，以及需求评审交付了以下工作产品：</a:t>
            </a:r>
          </a:p>
          <a:p>
            <a:pPr marL="600075" lvl="1" indent="-342900">
              <a:lnSpc>
                <a:spcPct val="120000"/>
              </a:lnSpc>
              <a:buFont typeface="+mj-lt"/>
              <a:buAutoNum type="arabicPeriod"/>
            </a:pPr>
            <a:r>
              <a:rPr lang="zh-CN" altLang="en-US" sz="2600" dirty="0"/>
              <a:t>系统用例图</a:t>
            </a:r>
            <a:endParaRPr lang="en-US" altLang="zh-CN" sz="2600" dirty="0"/>
          </a:p>
          <a:p>
            <a:pPr marL="600075" lvl="1" indent="-342900">
              <a:lnSpc>
                <a:spcPct val="120000"/>
              </a:lnSpc>
              <a:buFont typeface="+mj-lt"/>
              <a:buAutoNum type="arabicPeriod"/>
            </a:pPr>
            <a:r>
              <a:rPr lang="zh-CN" altLang="en-US" sz="2600" dirty="0"/>
              <a:t>业务流程活动图</a:t>
            </a:r>
          </a:p>
          <a:p>
            <a:pPr marL="600075" lvl="1" indent="-342900">
              <a:lnSpc>
                <a:spcPct val="120000"/>
              </a:lnSpc>
              <a:buFont typeface="+mj-lt"/>
              <a:buAutoNum type="arabicPeriod"/>
            </a:pPr>
            <a:r>
              <a:rPr lang="zh-CN" altLang="en-US" sz="2600" dirty="0"/>
              <a:t>领域类图</a:t>
            </a:r>
          </a:p>
          <a:p>
            <a:pPr marL="600075" lvl="1" indent="-342900">
              <a:lnSpc>
                <a:spcPct val="120000"/>
              </a:lnSpc>
              <a:buFont typeface="+mj-lt"/>
              <a:buAutoNum type="arabicPeriod"/>
            </a:pPr>
            <a:r>
              <a:rPr lang="zh-CN" altLang="en-US" sz="2600" dirty="0"/>
              <a:t>需求规格说明书</a:t>
            </a:r>
          </a:p>
          <a:p>
            <a:pPr>
              <a:lnSpc>
                <a:spcPct val="120000"/>
              </a:lnSpc>
            </a:pPr>
            <a:r>
              <a:rPr lang="zh-CN" altLang="en-US" dirty="0"/>
              <a:t>需求分析阶段得到的信息，是设计阶段的依据。</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3" name="日期占位符 2"/>
          <p:cNvSpPr>
            <a:spLocks noGrp="1"/>
          </p:cNvSpPr>
          <p:nvPr>
            <p:ph type="dt" sz="half" idx="10"/>
          </p:nvPr>
        </p:nvSpPr>
        <p:spPr/>
        <p:txBody>
          <a:bodyPr/>
          <a:lstStyle/>
          <a:p>
            <a:fld id="{97BDE9E7-D7D7-47B3-977A-C4A7CA808BDA}"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5925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wipe(up)">
                                      <p:cBhvr>
                                        <p:cTn id="7" dur="500"/>
                                        <p:tgtEl>
                                          <p:spTgt spid="14029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0291">
                                            <p:txEl>
                                              <p:pRg st="1" end="1"/>
                                            </p:txEl>
                                          </p:spTgt>
                                        </p:tgtEl>
                                        <p:attrNameLst>
                                          <p:attrName>style.visibility</p:attrName>
                                        </p:attrNameLst>
                                      </p:cBhvr>
                                      <p:to>
                                        <p:strVal val="visible"/>
                                      </p:to>
                                    </p:set>
                                    <p:animEffect transition="in" filter="wipe(up)">
                                      <p:cBhvr>
                                        <p:cTn id="10" dur="500"/>
                                        <p:tgtEl>
                                          <p:spTgt spid="14029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animEffect transition="in" filter="wipe(up)">
                                      <p:cBhvr>
                                        <p:cTn id="13" dur="500"/>
                                        <p:tgtEl>
                                          <p:spTgt spid="14029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0291">
                                            <p:txEl>
                                              <p:pRg st="3" end="3"/>
                                            </p:txEl>
                                          </p:spTgt>
                                        </p:tgtEl>
                                        <p:attrNameLst>
                                          <p:attrName>style.visibility</p:attrName>
                                        </p:attrNameLst>
                                      </p:cBhvr>
                                      <p:to>
                                        <p:strVal val="visible"/>
                                      </p:to>
                                    </p:set>
                                    <p:animEffect transition="in" filter="wipe(up)">
                                      <p:cBhvr>
                                        <p:cTn id="16" dur="500"/>
                                        <p:tgtEl>
                                          <p:spTgt spid="14029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animEffect transition="in" filter="wipe(up)">
                                      <p:cBhvr>
                                        <p:cTn id="19" dur="500"/>
                                        <p:tgtEl>
                                          <p:spTgt spid="14029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0291">
                                            <p:txEl>
                                              <p:pRg st="5" end="5"/>
                                            </p:txEl>
                                          </p:spTgt>
                                        </p:tgtEl>
                                        <p:attrNameLst>
                                          <p:attrName>style.visibility</p:attrName>
                                        </p:attrNameLst>
                                      </p:cBhvr>
                                      <p:to>
                                        <p:strVal val="visible"/>
                                      </p:to>
                                    </p:set>
                                    <p:animEffect transition="in" filter="wipe(up)">
                                      <p:cBhvr>
                                        <p:cTn id="24" dur="500"/>
                                        <p:tgtEl>
                                          <p:spTgt spid="140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466302" y="1549014"/>
          <a:ext cx="6175901" cy="1386727"/>
        </p:xfrm>
        <a:graphic>
          <a:graphicData uri="http://schemas.openxmlformats.org/drawingml/2006/table">
            <a:tbl>
              <a:tblPr firstRow="1" firstCol="1" bandRow="1">
                <a:tableStyleId>{5C22544A-7EE6-4342-B048-85BDC9FD1C3A}</a:tableStyleId>
              </a:tblPr>
              <a:tblGrid>
                <a:gridCol w="1122508">
                  <a:extLst>
                    <a:ext uri="{9D8B030D-6E8A-4147-A177-3AD203B41FA5}">
                      <a16:colId xmlns:a16="http://schemas.microsoft.com/office/drawing/2014/main" val="20000"/>
                    </a:ext>
                  </a:extLst>
                </a:gridCol>
                <a:gridCol w="1122508">
                  <a:extLst>
                    <a:ext uri="{9D8B030D-6E8A-4147-A177-3AD203B41FA5}">
                      <a16:colId xmlns:a16="http://schemas.microsoft.com/office/drawing/2014/main" val="20001"/>
                    </a:ext>
                  </a:extLst>
                </a:gridCol>
                <a:gridCol w="1122508">
                  <a:extLst>
                    <a:ext uri="{9D8B030D-6E8A-4147-A177-3AD203B41FA5}">
                      <a16:colId xmlns:a16="http://schemas.microsoft.com/office/drawing/2014/main" val="20002"/>
                    </a:ext>
                  </a:extLst>
                </a:gridCol>
                <a:gridCol w="1123166">
                  <a:extLst>
                    <a:ext uri="{9D8B030D-6E8A-4147-A177-3AD203B41FA5}">
                      <a16:colId xmlns:a16="http://schemas.microsoft.com/office/drawing/2014/main" val="20003"/>
                    </a:ext>
                  </a:extLst>
                </a:gridCol>
                <a:gridCol w="1685211">
                  <a:extLst>
                    <a:ext uri="{9D8B030D-6E8A-4147-A177-3AD203B41FA5}">
                      <a16:colId xmlns:a16="http://schemas.microsoft.com/office/drawing/2014/main" val="20004"/>
                    </a:ext>
                  </a:extLst>
                </a:gridCol>
              </a:tblGrid>
              <a:tr h="317066">
                <a:tc>
                  <a:txBody>
                    <a:bodyPr/>
                    <a:lstStyle/>
                    <a:p>
                      <a:pPr algn="ctr">
                        <a:spcAft>
                          <a:spcPts val="0"/>
                        </a:spcAft>
                      </a:pPr>
                      <a:r>
                        <a:rPr lang="zh-CN" sz="1600" kern="100" dirty="0">
                          <a:effectLst/>
                          <a:latin typeface="+mj-ea"/>
                          <a:ea typeface="+mj-ea"/>
                        </a:rPr>
                        <a:t>字段名称</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数据类型</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是否为空</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是否主键</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备注</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0"/>
                  </a:ext>
                </a:extLst>
              </a:tr>
              <a:tr h="306129">
                <a:tc>
                  <a:txBody>
                    <a:bodyPr/>
                    <a:lstStyle/>
                    <a:p>
                      <a:pPr algn="ctr">
                        <a:spcAft>
                          <a:spcPts val="0"/>
                        </a:spcAft>
                      </a:pPr>
                      <a:r>
                        <a:rPr lang="en-US" sz="1600" kern="100">
                          <a:effectLst/>
                          <a:latin typeface="+mj-ea"/>
                          <a:ea typeface="+mj-ea"/>
                        </a:rPr>
                        <a:t>fId</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int</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是</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编号，自增</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1"/>
                  </a:ext>
                </a:extLst>
              </a:tr>
              <a:tr h="275852">
                <a:tc>
                  <a:txBody>
                    <a:bodyPr/>
                    <a:lstStyle/>
                    <a:p>
                      <a:pPr algn="ctr">
                        <a:spcAft>
                          <a:spcPts val="0"/>
                        </a:spcAft>
                      </a:pPr>
                      <a:r>
                        <a:rPr lang="en-US" sz="1600" kern="100" dirty="0" err="1">
                          <a:effectLst/>
                          <a:latin typeface="+mj-ea"/>
                          <a:ea typeface="+mj-ea"/>
                        </a:rPr>
                        <a:t>fGameId</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int</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赛事编号，外键</a:t>
                      </a:r>
                      <a:endParaRPr lang="zh-CN" sz="16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2"/>
                  </a:ext>
                </a:extLst>
              </a:tr>
              <a:tr h="299258">
                <a:tc>
                  <a:txBody>
                    <a:bodyPr/>
                    <a:lstStyle/>
                    <a:p>
                      <a:pPr algn="ctr">
                        <a:spcAft>
                          <a:spcPts val="0"/>
                        </a:spcAft>
                      </a:pPr>
                      <a:r>
                        <a:rPr lang="en-US" sz="1600" kern="100" dirty="0" err="1">
                          <a:effectLst/>
                          <a:latin typeface="+mj-ea"/>
                          <a:ea typeface="+mj-ea"/>
                        </a:rPr>
                        <a:t>fItemId</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en-US" sz="1600" kern="100" dirty="0" err="1">
                          <a:effectLst/>
                          <a:latin typeface="+mj-ea"/>
                          <a:ea typeface="+mj-ea"/>
                        </a:rPr>
                        <a:t>int</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dirty="0">
                          <a:effectLst/>
                          <a:latin typeface="+mj-ea"/>
                          <a:ea typeface="+mj-ea"/>
                        </a:rPr>
                        <a:t> </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比赛项目编号，外键</a:t>
                      </a:r>
                      <a:endParaRPr lang="zh-CN" sz="16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937152" y="908824"/>
            <a:ext cx="321844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r>
              <a:rPr lang="en-US" altLang="zh-CN" b="1" dirty="0">
                <a:latin typeface="+mj-ea"/>
                <a:ea typeface="+mj-ea"/>
                <a:cs typeface="Times New Roman" pitchFamily="18" charset="0"/>
              </a:rPr>
              <a:t>6</a:t>
            </a:r>
            <a:r>
              <a:rPr lang="zh-CN" altLang="en-US" b="1" dirty="0">
                <a:latin typeface="+mj-ea"/>
                <a:ea typeface="+mj-ea"/>
                <a:cs typeface="Times New Roman" pitchFamily="18" charset="0"/>
              </a:rPr>
              <a:t>、赛事项目表</a:t>
            </a:r>
            <a:r>
              <a:rPr lang="en-US" altLang="zh-CN" b="1" dirty="0">
                <a:latin typeface="+mj-ea"/>
                <a:ea typeface="+mj-ea"/>
                <a:cs typeface="Times New Roman" pitchFamily="18" charset="0"/>
              </a:rPr>
              <a:t>(</a:t>
            </a:r>
            <a:r>
              <a:rPr lang="en-US" altLang="zh-CN" b="1" dirty="0" err="1">
                <a:latin typeface="+mj-ea"/>
                <a:ea typeface="+mj-ea"/>
                <a:cs typeface="Times New Roman" pitchFamily="18" charset="0"/>
              </a:rPr>
              <a:t>t_gameitem</a:t>
            </a:r>
            <a:r>
              <a:rPr lang="en-US" altLang="zh-CN" b="1" dirty="0">
                <a:latin typeface="+mj-ea"/>
                <a:ea typeface="+mj-ea"/>
                <a:cs typeface="Times New Roman" pitchFamily="18" charset="0"/>
              </a:rPr>
              <a:t>)</a:t>
            </a:r>
            <a:endParaRPr lang="en-US" altLang="zh-CN" b="1" dirty="0">
              <a:latin typeface="+mj-ea"/>
              <a:ea typeface="+mj-ea"/>
              <a:cs typeface="宋体" pitchFamily="2" charset="-122"/>
            </a:endParaRPr>
          </a:p>
        </p:txBody>
      </p:sp>
      <p:sp>
        <p:nvSpPr>
          <p:cNvPr id="2" name="标题 1"/>
          <p:cNvSpPr>
            <a:spLocks noGrp="1"/>
          </p:cNvSpPr>
          <p:nvPr>
            <p:ph type="title"/>
          </p:nvPr>
        </p:nvSpPr>
        <p:spPr/>
        <p:txBody>
          <a:bodyPr/>
          <a:lstStyle/>
          <a:p>
            <a:r>
              <a:rPr lang="zh-CN" altLang="en-US" dirty="0">
                <a:latin typeface="+mn-ea"/>
              </a:rPr>
              <a:t>编写表结构说明</a:t>
            </a:r>
            <a:endParaRPr lang="zh-CN" altLang="en-US" dirty="0"/>
          </a:p>
        </p:txBody>
      </p:sp>
      <p:sp>
        <p:nvSpPr>
          <p:cNvPr id="6" name="灯片编号占位符 5"/>
          <p:cNvSpPr>
            <a:spLocks noGrp="1"/>
          </p:cNvSpPr>
          <p:nvPr>
            <p:ph type="sldNum" sz="quarter" idx="12"/>
          </p:nvPr>
        </p:nvSpPr>
        <p:spPr/>
        <p:txBody>
          <a:bodyPr/>
          <a:lstStyle/>
          <a:p>
            <a:fld id="{58AE5905-16B5-4376-8977-98E1E2F27F66}" type="slidenum">
              <a:rPr lang="en-US" altLang="zh-CN" smtClean="0"/>
              <a:pPr/>
              <a:t>40</a:t>
            </a:fld>
            <a:endParaRPr lang="en-US" altLang="zh-CN"/>
          </a:p>
        </p:txBody>
      </p:sp>
      <p:sp>
        <p:nvSpPr>
          <p:cNvPr id="3" name="日期占位符 2"/>
          <p:cNvSpPr>
            <a:spLocks noGrp="1"/>
          </p:cNvSpPr>
          <p:nvPr>
            <p:ph type="dt" sz="half" idx="10"/>
          </p:nvPr>
        </p:nvSpPr>
        <p:spPr/>
        <p:txBody>
          <a:bodyPr/>
          <a:lstStyle/>
          <a:p>
            <a:fld id="{337F6932-00AE-4486-BEDC-0F177256753A}" type="datetime1">
              <a:rPr lang="zh-CN" altLang="en-US" smtClean="0"/>
              <a:t>2022/5/4</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564120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82635" y="1389695"/>
          <a:ext cx="6787299" cy="2902551"/>
        </p:xfrm>
        <a:graphic>
          <a:graphicData uri="http://schemas.openxmlformats.org/drawingml/2006/table">
            <a:tbl>
              <a:tblPr firstRow="1" firstCol="1" bandRow="1">
                <a:tableStyleId>{5C22544A-7EE6-4342-B048-85BDC9FD1C3A}</a:tableStyleId>
              </a:tblPr>
              <a:tblGrid>
                <a:gridCol w="1525604">
                  <a:extLst>
                    <a:ext uri="{9D8B030D-6E8A-4147-A177-3AD203B41FA5}">
                      <a16:colId xmlns:a16="http://schemas.microsoft.com/office/drawing/2014/main" val="20000"/>
                    </a:ext>
                  </a:extLst>
                </a:gridCol>
                <a:gridCol w="1200648">
                  <a:extLst>
                    <a:ext uri="{9D8B030D-6E8A-4147-A177-3AD203B41FA5}">
                      <a16:colId xmlns:a16="http://schemas.microsoft.com/office/drawing/2014/main" val="20001"/>
                    </a:ext>
                  </a:extLst>
                </a:gridCol>
                <a:gridCol w="1035041">
                  <a:extLst>
                    <a:ext uri="{9D8B030D-6E8A-4147-A177-3AD203B41FA5}">
                      <a16:colId xmlns:a16="http://schemas.microsoft.com/office/drawing/2014/main" val="20002"/>
                    </a:ext>
                  </a:extLst>
                </a:gridCol>
                <a:gridCol w="942900">
                  <a:extLst>
                    <a:ext uri="{9D8B030D-6E8A-4147-A177-3AD203B41FA5}">
                      <a16:colId xmlns:a16="http://schemas.microsoft.com/office/drawing/2014/main" val="20003"/>
                    </a:ext>
                  </a:extLst>
                </a:gridCol>
                <a:gridCol w="2083106">
                  <a:extLst>
                    <a:ext uri="{9D8B030D-6E8A-4147-A177-3AD203B41FA5}">
                      <a16:colId xmlns:a16="http://schemas.microsoft.com/office/drawing/2014/main" val="20004"/>
                    </a:ext>
                  </a:extLst>
                </a:gridCol>
              </a:tblGrid>
              <a:tr h="268319">
                <a:tc>
                  <a:txBody>
                    <a:bodyPr/>
                    <a:lstStyle/>
                    <a:p>
                      <a:pPr algn="ctr">
                        <a:spcAft>
                          <a:spcPts val="0"/>
                        </a:spcAft>
                      </a:pPr>
                      <a:r>
                        <a:rPr lang="zh-CN" sz="1600" kern="100" dirty="0">
                          <a:effectLst/>
                          <a:latin typeface="+mj-ea"/>
                          <a:ea typeface="+mj-ea"/>
                        </a:rPr>
                        <a:t>字段名称</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数据类型</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是否为空</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是否主键</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备注</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0"/>
                  </a:ext>
                </a:extLst>
              </a:tr>
              <a:tr h="268319">
                <a:tc>
                  <a:txBody>
                    <a:bodyPr/>
                    <a:lstStyle/>
                    <a:p>
                      <a:pPr algn="ctr">
                        <a:spcAft>
                          <a:spcPts val="0"/>
                        </a:spcAft>
                      </a:pPr>
                      <a:r>
                        <a:rPr lang="en-US" sz="1600" kern="100">
                          <a:effectLst/>
                          <a:latin typeface="+mj-ea"/>
                          <a:ea typeface="+mj-ea"/>
                        </a:rPr>
                        <a:t>fId</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int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是</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编号，自增</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1"/>
                  </a:ext>
                </a:extLst>
              </a:tr>
              <a:tr h="424286">
                <a:tc>
                  <a:txBody>
                    <a:bodyPr/>
                    <a:lstStyle/>
                    <a:p>
                      <a:pPr algn="ctr">
                        <a:spcAft>
                          <a:spcPts val="0"/>
                        </a:spcAft>
                      </a:pPr>
                      <a:r>
                        <a:rPr lang="en-US" sz="1600" kern="100">
                          <a:effectLst/>
                          <a:latin typeface="+mj-ea"/>
                          <a:ea typeface="+mj-ea"/>
                        </a:rPr>
                        <a:t>fGameItemId</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int</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比赛项编号，与</a:t>
                      </a:r>
                      <a:r>
                        <a:rPr lang="en-US" sz="1600" kern="100">
                          <a:effectLst/>
                          <a:latin typeface="+mj-ea"/>
                          <a:ea typeface="+mj-ea"/>
                        </a:rPr>
                        <a:t>t_gameitem</a:t>
                      </a:r>
                      <a:r>
                        <a:rPr lang="zh-CN" sz="1600" kern="100">
                          <a:effectLst/>
                          <a:latin typeface="+mj-ea"/>
                          <a:ea typeface="+mj-ea"/>
                        </a:rPr>
                        <a:t>主键关联</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2"/>
                  </a:ext>
                </a:extLst>
              </a:tr>
              <a:tr h="268319">
                <a:tc>
                  <a:txBody>
                    <a:bodyPr/>
                    <a:lstStyle/>
                    <a:p>
                      <a:pPr algn="ctr">
                        <a:spcAft>
                          <a:spcPts val="0"/>
                        </a:spcAft>
                      </a:pPr>
                      <a:r>
                        <a:rPr lang="en-US" sz="1600" kern="100">
                          <a:effectLst/>
                          <a:latin typeface="+mj-ea"/>
                          <a:ea typeface="+mj-ea"/>
                        </a:rPr>
                        <a:t>fNo</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dirty="0" err="1">
                          <a:effectLst/>
                          <a:latin typeface="+mj-ea"/>
                          <a:ea typeface="+mj-ea"/>
                        </a:rPr>
                        <a:t>varchar</a:t>
                      </a:r>
                      <a:r>
                        <a:rPr lang="en-US" sz="1600" kern="100" dirty="0">
                          <a:effectLst/>
                          <a:latin typeface="+mj-ea"/>
                          <a:ea typeface="+mj-ea"/>
                        </a:rPr>
                        <a:t>(20)</a:t>
                      </a:r>
                      <a:endParaRPr lang="zh-CN" sz="1600" kern="100" dirty="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注册证号</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3"/>
                  </a:ext>
                </a:extLst>
              </a:tr>
              <a:tr h="268319">
                <a:tc>
                  <a:txBody>
                    <a:bodyPr/>
                    <a:lstStyle/>
                    <a:p>
                      <a:pPr algn="ctr">
                        <a:spcAft>
                          <a:spcPts val="0"/>
                        </a:spcAft>
                      </a:pPr>
                      <a:r>
                        <a:rPr lang="en-US" sz="1600" kern="100">
                          <a:effectLst/>
                          <a:latin typeface="+mj-ea"/>
                          <a:ea typeface="+mj-ea"/>
                        </a:rPr>
                        <a:t>fAthleteName</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varchar(50)</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否</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运动员姓名</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4"/>
                  </a:ext>
                </a:extLst>
              </a:tr>
              <a:tr h="268319">
                <a:tc>
                  <a:txBody>
                    <a:bodyPr/>
                    <a:lstStyle/>
                    <a:p>
                      <a:pPr algn="ctr">
                        <a:spcAft>
                          <a:spcPts val="0"/>
                        </a:spcAft>
                      </a:pPr>
                      <a:r>
                        <a:rPr lang="en-US" sz="1600" kern="100">
                          <a:effectLst/>
                          <a:latin typeface="+mj-ea"/>
                          <a:ea typeface="+mj-ea"/>
                        </a:rPr>
                        <a:t>fGroup</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varchar(50)</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组别</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5"/>
                  </a:ext>
                </a:extLst>
              </a:tr>
              <a:tr h="268319">
                <a:tc>
                  <a:txBody>
                    <a:bodyPr/>
                    <a:lstStyle/>
                    <a:p>
                      <a:pPr algn="ctr">
                        <a:spcAft>
                          <a:spcPts val="0"/>
                        </a:spcAft>
                      </a:pPr>
                      <a:r>
                        <a:rPr lang="en-US" sz="1600" kern="100">
                          <a:effectLst/>
                          <a:latin typeface="+mj-ea"/>
                          <a:ea typeface="+mj-ea"/>
                        </a:rPr>
                        <a:t>fLeader</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领队</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6"/>
                  </a:ext>
                </a:extLst>
              </a:tr>
              <a:tr h="268319">
                <a:tc>
                  <a:txBody>
                    <a:bodyPr/>
                    <a:lstStyle/>
                    <a:p>
                      <a:pPr algn="ctr">
                        <a:spcAft>
                          <a:spcPts val="0"/>
                        </a:spcAft>
                      </a:pPr>
                      <a:r>
                        <a:rPr lang="en-US" sz="1600" kern="100">
                          <a:effectLst/>
                          <a:latin typeface="+mj-ea"/>
                          <a:ea typeface="+mj-ea"/>
                        </a:rPr>
                        <a:t>fDoctor</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医生</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7"/>
                  </a:ext>
                </a:extLst>
              </a:tr>
              <a:tr h="268319">
                <a:tc>
                  <a:txBody>
                    <a:bodyPr/>
                    <a:lstStyle/>
                    <a:p>
                      <a:pPr algn="ctr">
                        <a:spcAft>
                          <a:spcPts val="0"/>
                        </a:spcAft>
                      </a:pPr>
                      <a:r>
                        <a:rPr lang="en-US" sz="1600" kern="100">
                          <a:effectLst/>
                          <a:latin typeface="+mj-ea"/>
                          <a:ea typeface="+mj-ea"/>
                        </a:rPr>
                        <a:t>fMember</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a:effectLst/>
                          <a:latin typeface="+mj-ea"/>
                          <a:ea typeface="+mj-ea"/>
                        </a:rPr>
                        <a:t>工作人员</a:t>
                      </a:r>
                      <a:endParaRPr lang="zh-CN" sz="1600" kern="100">
                        <a:effectLst/>
                        <a:latin typeface="+mj-ea"/>
                        <a:ea typeface="+mj-ea"/>
                        <a:cs typeface="Times New Roman"/>
                      </a:endParaRPr>
                    </a:p>
                  </a:txBody>
                  <a:tcPr marL="51435" marR="51435" marT="0" marB="0" anchor="ctr"/>
                </a:tc>
                <a:extLst>
                  <a:ext uri="{0D108BD9-81ED-4DB2-BD59-A6C34878D82A}">
                    <a16:rowId xmlns:a16="http://schemas.microsoft.com/office/drawing/2014/main" val="10008"/>
                  </a:ext>
                </a:extLst>
              </a:tr>
              <a:tr h="268319">
                <a:tc>
                  <a:txBody>
                    <a:bodyPr/>
                    <a:lstStyle/>
                    <a:p>
                      <a:pPr algn="ctr">
                        <a:spcAft>
                          <a:spcPts val="0"/>
                        </a:spcAft>
                      </a:pPr>
                      <a:r>
                        <a:rPr lang="en-US" sz="1600" kern="100">
                          <a:effectLst/>
                          <a:latin typeface="+mj-ea"/>
                          <a:ea typeface="+mj-ea"/>
                        </a:rPr>
                        <a:t>fMemo</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en-US" sz="1600" kern="100">
                          <a:effectLst/>
                          <a:latin typeface="+mj-ea"/>
                          <a:ea typeface="+mj-ea"/>
                        </a:rPr>
                        <a:t> </a:t>
                      </a:r>
                      <a:endParaRPr lang="zh-CN" sz="1600" kern="100">
                        <a:effectLst/>
                        <a:latin typeface="+mj-ea"/>
                        <a:ea typeface="+mj-ea"/>
                        <a:cs typeface="Times New Roman"/>
                      </a:endParaRPr>
                    </a:p>
                  </a:txBody>
                  <a:tcPr marL="51435" marR="51435" marT="0" marB="0" anchor="ctr"/>
                </a:tc>
                <a:tc>
                  <a:txBody>
                    <a:bodyPr/>
                    <a:lstStyle/>
                    <a:p>
                      <a:pPr algn="ctr">
                        <a:spcAft>
                          <a:spcPts val="0"/>
                        </a:spcAft>
                      </a:pPr>
                      <a:r>
                        <a:rPr lang="zh-CN" sz="1600" kern="100" dirty="0">
                          <a:effectLst/>
                          <a:latin typeface="+mj-ea"/>
                          <a:ea typeface="+mj-ea"/>
                        </a:rPr>
                        <a:t>备注</a:t>
                      </a:r>
                      <a:endParaRPr lang="zh-CN" sz="1600" kern="100" dirty="0">
                        <a:effectLst/>
                        <a:latin typeface="+mj-ea"/>
                        <a:ea typeface="+mj-ea"/>
                        <a:cs typeface="Times New Roman"/>
                      </a:endParaRPr>
                    </a:p>
                  </a:txBody>
                  <a:tcPr marL="51435" marR="51435" marT="0" marB="0" anchor="ctr"/>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887907" y="863638"/>
            <a:ext cx="351763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r>
              <a:rPr lang="en-US" altLang="zh-CN" b="1" dirty="0">
                <a:latin typeface="+mj-ea"/>
                <a:ea typeface="+mj-ea"/>
                <a:cs typeface="Times New Roman" pitchFamily="18" charset="0"/>
              </a:rPr>
              <a:t>7</a:t>
            </a:r>
            <a:r>
              <a:rPr lang="zh-CN" altLang="en-US" b="1" dirty="0">
                <a:latin typeface="+mj-ea"/>
                <a:ea typeface="+mj-ea"/>
                <a:cs typeface="Times New Roman" pitchFamily="18" charset="0"/>
              </a:rPr>
              <a:t>、运动员报名信息表</a:t>
            </a:r>
            <a:r>
              <a:rPr lang="en-US" altLang="zh-CN" b="1" dirty="0">
                <a:latin typeface="+mj-ea"/>
                <a:ea typeface="+mj-ea"/>
                <a:cs typeface="Times New Roman" pitchFamily="18" charset="0"/>
              </a:rPr>
              <a:t>(</a:t>
            </a:r>
            <a:r>
              <a:rPr lang="en-US" altLang="zh-CN" b="1" dirty="0" err="1">
                <a:latin typeface="+mj-ea"/>
                <a:ea typeface="+mj-ea"/>
                <a:cs typeface="Times New Roman" pitchFamily="18" charset="0"/>
              </a:rPr>
              <a:t>t_signup</a:t>
            </a:r>
            <a:r>
              <a:rPr lang="en-US" altLang="zh-CN" b="1" dirty="0">
                <a:latin typeface="+mj-ea"/>
                <a:ea typeface="+mj-ea"/>
                <a:cs typeface="Times New Roman" pitchFamily="18" charset="0"/>
              </a:rPr>
              <a:t>)</a:t>
            </a:r>
            <a:endParaRPr lang="en-US" altLang="zh-CN" b="1" dirty="0">
              <a:latin typeface="+mj-ea"/>
              <a:ea typeface="+mj-ea"/>
              <a:cs typeface="宋体" pitchFamily="2" charset="-122"/>
            </a:endParaRPr>
          </a:p>
        </p:txBody>
      </p:sp>
      <p:sp>
        <p:nvSpPr>
          <p:cNvPr id="7" name="标题 6"/>
          <p:cNvSpPr>
            <a:spLocks noGrp="1"/>
          </p:cNvSpPr>
          <p:nvPr>
            <p:ph type="title"/>
          </p:nvPr>
        </p:nvSpPr>
        <p:spPr/>
        <p:txBody>
          <a:bodyPr/>
          <a:lstStyle/>
          <a:p>
            <a:r>
              <a:rPr lang="zh-CN" altLang="en-US" dirty="0">
                <a:latin typeface="+mn-ea"/>
              </a:rPr>
              <a:t>编写表结构说明</a:t>
            </a:r>
            <a:endParaRPr lang="zh-CN" altLang="en-US" dirty="0"/>
          </a:p>
        </p:txBody>
      </p:sp>
      <p:sp>
        <p:nvSpPr>
          <p:cNvPr id="6" name="灯片编号占位符 5"/>
          <p:cNvSpPr>
            <a:spLocks noGrp="1"/>
          </p:cNvSpPr>
          <p:nvPr>
            <p:ph type="sldNum" sz="quarter" idx="12"/>
          </p:nvPr>
        </p:nvSpPr>
        <p:spPr/>
        <p:txBody>
          <a:bodyPr/>
          <a:lstStyle/>
          <a:p>
            <a:fld id="{58AE5905-16B5-4376-8977-98E1E2F27F66}" type="slidenum">
              <a:rPr lang="en-US" altLang="zh-CN" smtClean="0"/>
              <a:pPr/>
              <a:t>41</a:t>
            </a:fld>
            <a:endParaRPr lang="en-US" altLang="zh-CN"/>
          </a:p>
        </p:txBody>
      </p:sp>
      <p:sp>
        <p:nvSpPr>
          <p:cNvPr id="8" name="日期占位符 7"/>
          <p:cNvSpPr>
            <a:spLocks noGrp="1"/>
          </p:cNvSpPr>
          <p:nvPr>
            <p:ph type="dt" sz="half" idx="10"/>
          </p:nvPr>
        </p:nvSpPr>
        <p:spPr/>
        <p:txBody>
          <a:bodyPr/>
          <a:lstStyle/>
          <a:p>
            <a:fld id="{872AE23D-FCF0-48EF-B54C-D3FCD7CFC2F3}" type="datetime1">
              <a:rPr lang="zh-CN" altLang="en-US" smtClean="0"/>
              <a:t>2022/5/4</a:t>
            </a:fld>
            <a:endParaRPr lang="zh-CN" altLang="en-US"/>
          </a:p>
        </p:txBody>
      </p:sp>
      <p:sp>
        <p:nvSpPr>
          <p:cNvPr id="9" name="页脚占位符 8"/>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74460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normAutofit/>
          </a:bodyPr>
          <a:lstStyle/>
          <a:p>
            <a:r>
              <a:rPr lang="zh-CN" altLang="en-US" dirty="0">
                <a:latin typeface="+mn-ea"/>
              </a:rPr>
              <a:t>增加一个数据库视图</a:t>
            </a:r>
          </a:p>
        </p:txBody>
      </p:sp>
      <p:sp>
        <p:nvSpPr>
          <p:cNvPr id="271363" name="Rectangle 3"/>
          <p:cNvSpPr>
            <a:spLocks noGrp="1" noChangeArrowheads="1"/>
          </p:cNvSpPr>
          <p:nvPr>
            <p:ph idx="1"/>
          </p:nvPr>
        </p:nvSpPr>
        <p:spPr/>
        <p:txBody>
          <a:bodyPr>
            <a:normAutofit/>
          </a:bodyPr>
          <a:lstStyle/>
          <a:p>
            <a:pPr>
              <a:lnSpc>
                <a:spcPct val="120000"/>
              </a:lnSpc>
            </a:pPr>
            <a:r>
              <a:rPr lang="zh-CN" altLang="en-US" sz="2400" dirty="0"/>
              <a:t>这里值得注意的是：</a:t>
            </a:r>
          </a:p>
          <a:p>
            <a:pPr>
              <a:lnSpc>
                <a:spcPct val="120000"/>
              </a:lnSpc>
            </a:pPr>
            <a:r>
              <a:rPr lang="zh-CN" altLang="en-US" sz="2400" dirty="0"/>
              <a:t>系统设计需要满足系统需求。在需求规格说明书中，新增运动员报名信息和显示报名信息时，显示的内容包括（</a:t>
            </a:r>
            <a:r>
              <a:rPr lang="zh-CN" altLang="zh-CN" sz="2400" dirty="0"/>
              <a:t>赛事名称，</a:t>
            </a:r>
            <a:r>
              <a:rPr lang="zh-CN" altLang="en-US" sz="2400" dirty="0"/>
              <a:t>组别，</a:t>
            </a:r>
            <a:r>
              <a:rPr lang="zh-CN" altLang="zh-CN" sz="2400" dirty="0"/>
              <a:t>竞赛项目名称，参赛单位，运动员注册证号，</a:t>
            </a:r>
            <a:r>
              <a:rPr lang="zh-CN" altLang="en-US" sz="2400" dirty="0"/>
              <a:t>运动员姓名，</a:t>
            </a:r>
            <a:r>
              <a:rPr lang="zh-CN" altLang="zh-CN" sz="2400" dirty="0"/>
              <a:t>备注</a:t>
            </a:r>
            <a:r>
              <a:rPr lang="zh-CN" altLang="en-US" sz="2400" dirty="0"/>
              <a:t>）</a:t>
            </a:r>
          </a:p>
          <a:p>
            <a:pPr>
              <a:lnSpc>
                <a:spcPct val="120000"/>
              </a:lnSpc>
            </a:pPr>
            <a:r>
              <a:rPr lang="zh-CN" altLang="en-US" sz="2400" dirty="0"/>
              <a:t>而赛事名称来自赛事表，竞赛项目名称来自于竞赛项目表，因此，在数据库中，需要增加一个</a:t>
            </a:r>
            <a:r>
              <a:rPr lang="zh-CN" altLang="en-US" sz="2400" b="1" dirty="0">
                <a:solidFill>
                  <a:srgbClr val="FF0000"/>
                </a:solidFill>
              </a:rPr>
              <a:t>视图</a:t>
            </a:r>
            <a:r>
              <a:rPr lang="zh-CN" altLang="en-US" sz="2400" dirty="0"/>
              <a:t>：报名视图。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
        <p:nvSpPr>
          <p:cNvPr id="2" name="日期占位符 1"/>
          <p:cNvSpPr>
            <a:spLocks noGrp="1"/>
          </p:cNvSpPr>
          <p:nvPr>
            <p:ph type="dt" sz="half" idx="10"/>
          </p:nvPr>
        </p:nvSpPr>
        <p:spPr/>
        <p:txBody>
          <a:bodyPr/>
          <a:lstStyle/>
          <a:p>
            <a:fld id="{90D76780-6BD5-4554-B1FE-0A8600DF6710}"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96052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normAutofit/>
          </a:bodyPr>
          <a:lstStyle/>
          <a:p>
            <a:r>
              <a:rPr lang="zh-CN" altLang="en-US" dirty="0"/>
              <a:t>网上报名系统视图创建脚本</a:t>
            </a:r>
            <a:r>
              <a:rPr lang="en-US" altLang="zh-CN" dirty="0"/>
              <a:t>_</a:t>
            </a:r>
            <a:r>
              <a:rPr lang="zh-CN" altLang="en-US" dirty="0"/>
              <a:t>报名视图</a:t>
            </a:r>
          </a:p>
        </p:txBody>
      </p:sp>
      <p:sp>
        <p:nvSpPr>
          <p:cNvPr id="273411" name="Rectangle 3"/>
          <p:cNvSpPr>
            <a:spLocks noGrp="1" noChangeArrowheads="1"/>
          </p:cNvSpPr>
          <p:nvPr>
            <p:ph idx="1"/>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marL="0" indent="0">
              <a:lnSpc>
                <a:spcPct val="90000"/>
              </a:lnSpc>
              <a:buNone/>
            </a:pPr>
            <a:r>
              <a:rPr lang="en-US" altLang="zh-CN" sz="1800" dirty="0">
                <a:latin typeface="+mj-ea"/>
                <a:ea typeface="+mj-ea"/>
              </a:rPr>
              <a:t>CREATE VIEW  </a:t>
            </a:r>
            <a:r>
              <a:rPr lang="en-US" altLang="zh-CN" sz="1800" dirty="0" err="1">
                <a:latin typeface="+mj-ea"/>
                <a:ea typeface="+mj-ea"/>
              </a:rPr>
              <a:t>v_signup</a:t>
            </a:r>
            <a:endParaRPr lang="en-US" altLang="zh-CN" sz="1800" dirty="0">
              <a:latin typeface="+mj-ea"/>
              <a:ea typeface="+mj-ea"/>
            </a:endParaRPr>
          </a:p>
          <a:p>
            <a:pPr marL="0" indent="0">
              <a:lnSpc>
                <a:spcPct val="90000"/>
              </a:lnSpc>
              <a:buNone/>
            </a:pPr>
            <a:r>
              <a:rPr lang="en-US" altLang="zh-CN" sz="1800" dirty="0">
                <a:latin typeface="+mj-ea"/>
                <a:ea typeface="+mj-ea"/>
              </a:rPr>
              <a:t>AS</a:t>
            </a:r>
          </a:p>
          <a:p>
            <a:pPr marL="257175" lvl="1" indent="0">
              <a:buNone/>
            </a:pPr>
            <a:r>
              <a:rPr lang="en-US" altLang="zh-CN" sz="1500" dirty="0">
                <a:latin typeface="+mj-ea"/>
                <a:ea typeface="+mj-ea"/>
              </a:rPr>
              <a:t>SELECT  </a:t>
            </a:r>
            <a:r>
              <a:rPr lang="en-US" altLang="zh-CN" sz="1500" dirty="0" err="1">
                <a:latin typeface="+mj-ea"/>
                <a:ea typeface="+mj-ea"/>
              </a:rPr>
              <a:t>t_signup</a:t>
            </a:r>
            <a:r>
              <a:rPr lang="en-US" altLang="zh-CN" sz="1500" dirty="0">
                <a:latin typeface="+mj-ea"/>
                <a:ea typeface="+mj-ea"/>
              </a:rPr>
              <a:t>. </a:t>
            </a:r>
            <a:r>
              <a:rPr lang="en-US" altLang="zh-CN" sz="1500" dirty="0" err="1">
                <a:latin typeface="+mj-ea"/>
                <a:ea typeface="+mj-ea"/>
              </a:rPr>
              <a:t>fNo</a:t>
            </a:r>
            <a:r>
              <a:rPr lang="en-US" altLang="zh-CN" sz="1500" dirty="0">
                <a:latin typeface="+mj-ea"/>
                <a:ea typeface="+mj-ea"/>
              </a:rPr>
              <a:t>, </a:t>
            </a:r>
            <a:r>
              <a:rPr lang="en-US" altLang="zh-CN" sz="1500" dirty="0" err="1">
                <a:latin typeface="+mj-ea"/>
                <a:ea typeface="+mj-ea"/>
              </a:rPr>
              <a:t>t_signup</a:t>
            </a:r>
            <a:r>
              <a:rPr lang="en-US" altLang="zh-CN" sz="1500" dirty="0">
                <a:latin typeface="+mj-ea"/>
                <a:ea typeface="+mj-ea"/>
              </a:rPr>
              <a:t>. </a:t>
            </a:r>
            <a:r>
              <a:rPr lang="en-US" altLang="zh-CN" sz="1500" dirty="0" err="1">
                <a:latin typeface="+mj-ea"/>
                <a:ea typeface="+mj-ea"/>
              </a:rPr>
              <a:t>fAthleteName</a:t>
            </a:r>
            <a:r>
              <a:rPr lang="en-US" altLang="zh-CN" sz="1500" dirty="0">
                <a:latin typeface="+mj-ea"/>
                <a:ea typeface="+mj-ea"/>
              </a:rPr>
              <a:t> , </a:t>
            </a:r>
            <a:r>
              <a:rPr lang="en-US" altLang="zh-CN" sz="1500" dirty="0" err="1">
                <a:latin typeface="+mj-ea"/>
                <a:ea typeface="+mj-ea"/>
              </a:rPr>
              <a:t>t_signup</a:t>
            </a:r>
            <a:r>
              <a:rPr lang="en-US" altLang="zh-CN" sz="1500" dirty="0">
                <a:latin typeface="+mj-ea"/>
                <a:ea typeface="+mj-ea"/>
              </a:rPr>
              <a:t>. </a:t>
            </a:r>
            <a:r>
              <a:rPr lang="en-US" altLang="zh-CN" sz="1500" dirty="0" err="1">
                <a:latin typeface="+mj-ea"/>
                <a:ea typeface="+mj-ea"/>
              </a:rPr>
              <a:t>fGroup</a:t>
            </a:r>
            <a:r>
              <a:rPr lang="en-US" altLang="zh-CN" sz="1500" dirty="0">
                <a:latin typeface="+mj-ea"/>
                <a:ea typeface="+mj-ea"/>
              </a:rPr>
              <a:t> , </a:t>
            </a:r>
            <a:r>
              <a:rPr lang="en-US" altLang="zh-CN" sz="1500" dirty="0" err="1">
                <a:latin typeface="+mj-ea"/>
                <a:ea typeface="+mj-ea"/>
              </a:rPr>
              <a:t>t_signup</a:t>
            </a:r>
            <a:r>
              <a:rPr lang="en-US" altLang="zh-CN" sz="1500" dirty="0">
                <a:latin typeface="+mj-ea"/>
                <a:ea typeface="+mj-ea"/>
              </a:rPr>
              <a:t>. </a:t>
            </a:r>
            <a:r>
              <a:rPr lang="en-US" altLang="zh-CN" sz="1500" dirty="0" err="1">
                <a:latin typeface="+mj-ea"/>
                <a:ea typeface="+mj-ea"/>
              </a:rPr>
              <a:t>fLeader</a:t>
            </a:r>
            <a:r>
              <a:rPr lang="en-US" altLang="zh-CN" sz="1500" dirty="0">
                <a:latin typeface="+mj-ea"/>
                <a:ea typeface="+mj-ea"/>
              </a:rPr>
              <a:t> , </a:t>
            </a:r>
            <a:r>
              <a:rPr lang="en-US" altLang="zh-CN" sz="1500" dirty="0" err="1">
                <a:latin typeface="+mj-ea"/>
                <a:ea typeface="+mj-ea"/>
              </a:rPr>
              <a:t>t_signup</a:t>
            </a:r>
            <a:r>
              <a:rPr lang="en-US" altLang="zh-CN" sz="1500" dirty="0">
                <a:latin typeface="+mj-ea"/>
                <a:ea typeface="+mj-ea"/>
              </a:rPr>
              <a:t>. </a:t>
            </a:r>
            <a:r>
              <a:rPr lang="en-US" altLang="zh-CN" sz="1500" dirty="0" err="1">
                <a:latin typeface="+mj-ea"/>
                <a:ea typeface="+mj-ea"/>
              </a:rPr>
              <a:t>fDoctor</a:t>
            </a:r>
            <a:r>
              <a:rPr lang="en-US" altLang="zh-CN" sz="1500" dirty="0">
                <a:latin typeface="+mj-ea"/>
                <a:ea typeface="+mj-ea"/>
              </a:rPr>
              <a:t> , </a:t>
            </a:r>
            <a:r>
              <a:rPr lang="en-US" altLang="zh-CN" sz="1500" dirty="0" err="1">
                <a:latin typeface="+mj-ea"/>
                <a:ea typeface="+mj-ea"/>
              </a:rPr>
              <a:t>t_signup</a:t>
            </a:r>
            <a:r>
              <a:rPr lang="en-US" altLang="zh-CN" sz="1500" dirty="0">
                <a:latin typeface="+mj-ea"/>
                <a:ea typeface="+mj-ea"/>
              </a:rPr>
              <a:t>. </a:t>
            </a:r>
            <a:r>
              <a:rPr lang="en-US" altLang="zh-CN" sz="1500" dirty="0" err="1">
                <a:latin typeface="+mj-ea"/>
                <a:ea typeface="+mj-ea"/>
              </a:rPr>
              <a:t>fMember</a:t>
            </a:r>
            <a:r>
              <a:rPr lang="en-US" altLang="zh-CN" sz="1500" dirty="0">
                <a:latin typeface="+mj-ea"/>
                <a:ea typeface="+mj-ea"/>
              </a:rPr>
              <a:t> ,</a:t>
            </a:r>
          </a:p>
          <a:p>
            <a:pPr marL="257175" lvl="1" indent="0">
              <a:buNone/>
            </a:pPr>
            <a:r>
              <a:rPr lang="en-US" altLang="zh-CN" sz="1500" dirty="0">
                <a:latin typeface="+mj-ea"/>
                <a:ea typeface="+mj-ea"/>
              </a:rPr>
              <a:t> </a:t>
            </a:r>
            <a:r>
              <a:rPr lang="en-US" altLang="zh-CN" sz="1500" dirty="0" err="1">
                <a:latin typeface="+mj-ea"/>
                <a:ea typeface="+mj-ea"/>
              </a:rPr>
              <a:t>t_item.fItemName</a:t>
            </a:r>
            <a:r>
              <a:rPr lang="en-US" altLang="zh-CN" sz="1500" dirty="0">
                <a:latin typeface="+mj-ea"/>
                <a:ea typeface="+mj-ea"/>
              </a:rPr>
              <a:t>,  </a:t>
            </a:r>
            <a:r>
              <a:rPr lang="en-US" altLang="zh-CN" sz="1500" dirty="0" err="1">
                <a:latin typeface="+mj-ea"/>
                <a:ea typeface="+mj-ea"/>
              </a:rPr>
              <a:t>t_game</a:t>
            </a:r>
            <a:r>
              <a:rPr lang="en-US" altLang="zh-CN" sz="1500" dirty="0">
                <a:latin typeface="+mj-ea"/>
                <a:ea typeface="+mj-ea"/>
              </a:rPr>
              <a:t>. </a:t>
            </a:r>
            <a:r>
              <a:rPr lang="en-US" altLang="zh-CN" sz="1500" dirty="0" err="1">
                <a:latin typeface="+mj-ea"/>
                <a:ea typeface="+mj-ea"/>
              </a:rPr>
              <a:t>fGameName</a:t>
            </a:r>
            <a:r>
              <a:rPr lang="en-US" altLang="zh-CN" sz="1500" dirty="0">
                <a:latin typeface="+mj-ea"/>
                <a:ea typeface="+mj-ea"/>
              </a:rPr>
              <a:t>,  </a:t>
            </a:r>
          </a:p>
          <a:p>
            <a:pPr marL="257175" lvl="1" indent="0">
              <a:buNone/>
            </a:pPr>
            <a:r>
              <a:rPr lang="en-US" altLang="zh-CN" sz="1500" dirty="0">
                <a:latin typeface="+mj-ea"/>
                <a:ea typeface="+mj-ea"/>
              </a:rPr>
              <a:t>FROM </a:t>
            </a:r>
            <a:r>
              <a:rPr lang="en-US" altLang="zh-CN" sz="1500" dirty="0" err="1">
                <a:latin typeface="+mj-ea"/>
                <a:ea typeface="+mj-ea"/>
              </a:rPr>
              <a:t>t_signup</a:t>
            </a:r>
            <a:r>
              <a:rPr lang="en-US" altLang="zh-CN" sz="1500" dirty="0">
                <a:latin typeface="+mj-ea"/>
                <a:ea typeface="+mj-ea"/>
              </a:rPr>
              <a:t> INNER JOIN    </a:t>
            </a:r>
            <a:r>
              <a:rPr lang="en-US" altLang="zh-CN" sz="1500" dirty="0" err="1">
                <a:latin typeface="+mj-ea"/>
                <a:ea typeface="+mj-ea"/>
              </a:rPr>
              <a:t>t_gameitem</a:t>
            </a:r>
            <a:r>
              <a:rPr lang="zh-CN" altLang="en-US" sz="1500" dirty="0">
                <a:latin typeface="+mj-ea"/>
                <a:ea typeface="+mj-ea"/>
              </a:rPr>
              <a:t> </a:t>
            </a:r>
            <a:endParaRPr lang="en-US" altLang="zh-CN" sz="1500" dirty="0">
              <a:latin typeface="+mj-ea"/>
              <a:ea typeface="+mj-ea"/>
            </a:endParaRPr>
          </a:p>
          <a:p>
            <a:pPr marL="257175" lvl="1" indent="0">
              <a:buNone/>
            </a:pPr>
            <a:r>
              <a:rPr lang="en-US" altLang="zh-CN" sz="1500" dirty="0">
                <a:latin typeface="+mj-ea"/>
                <a:ea typeface="+mj-ea"/>
              </a:rPr>
              <a:t>      ON </a:t>
            </a:r>
            <a:r>
              <a:rPr lang="en-US" altLang="zh-CN" sz="1500" dirty="0" err="1">
                <a:latin typeface="+mj-ea"/>
                <a:ea typeface="+mj-ea"/>
              </a:rPr>
              <a:t>t_gameitem.fId</a:t>
            </a:r>
            <a:r>
              <a:rPr lang="en-US" altLang="zh-CN" sz="1500" dirty="0">
                <a:latin typeface="+mj-ea"/>
                <a:ea typeface="+mj-ea"/>
              </a:rPr>
              <a:t>= </a:t>
            </a:r>
            <a:r>
              <a:rPr lang="en-US" altLang="zh-CN" sz="1500" dirty="0" err="1">
                <a:latin typeface="+mj-ea"/>
                <a:ea typeface="+mj-ea"/>
              </a:rPr>
              <a:t>t_signup</a:t>
            </a:r>
            <a:r>
              <a:rPr lang="en-US" altLang="zh-CN" sz="1500" dirty="0">
                <a:latin typeface="+mj-ea"/>
                <a:ea typeface="+mj-ea"/>
              </a:rPr>
              <a:t>. </a:t>
            </a:r>
            <a:r>
              <a:rPr lang="en-US" altLang="zh-CN" sz="1500" dirty="0" err="1">
                <a:latin typeface="+mj-ea"/>
                <a:ea typeface="+mj-ea"/>
              </a:rPr>
              <a:t>fGameItemId</a:t>
            </a:r>
            <a:r>
              <a:rPr lang="en-US" altLang="zh-CN" sz="1500" dirty="0">
                <a:latin typeface="+mj-ea"/>
                <a:ea typeface="+mj-ea"/>
              </a:rPr>
              <a:t> INNER JOIN</a:t>
            </a:r>
          </a:p>
          <a:p>
            <a:pPr marL="257175" lvl="1" indent="0">
              <a:buNone/>
            </a:pPr>
            <a:r>
              <a:rPr lang="en-US" altLang="zh-CN" sz="1500" dirty="0">
                <a:latin typeface="+mj-ea"/>
                <a:ea typeface="+mj-ea"/>
              </a:rPr>
              <a:t>       </a:t>
            </a:r>
            <a:r>
              <a:rPr lang="en-US" altLang="zh-CN" sz="1500" dirty="0" err="1">
                <a:latin typeface="+mj-ea"/>
                <a:ea typeface="+mj-ea"/>
              </a:rPr>
              <a:t>t_game</a:t>
            </a:r>
            <a:r>
              <a:rPr lang="zh-CN" altLang="en-US" sz="1500" dirty="0">
                <a:latin typeface="+mj-ea"/>
                <a:ea typeface="+mj-ea"/>
              </a:rPr>
              <a:t> </a:t>
            </a:r>
            <a:r>
              <a:rPr lang="en-US" altLang="zh-CN" sz="1500" dirty="0">
                <a:latin typeface="+mj-ea"/>
                <a:ea typeface="+mj-ea"/>
              </a:rPr>
              <a:t>ON  </a:t>
            </a:r>
            <a:r>
              <a:rPr lang="en-US" altLang="zh-CN" sz="1500" dirty="0" err="1">
                <a:latin typeface="+mj-ea"/>
                <a:ea typeface="+mj-ea"/>
              </a:rPr>
              <a:t>t_game.fId</a:t>
            </a:r>
            <a:r>
              <a:rPr lang="en-US" altLang="zh-CN" sz="1500" dirty="0">
                <a:latin typeface="+mj-ea"/>
                <a:ea typeface="+mj-ea"/>
              </a:rPr>
              <a:t>= </a:t>
            </a:r>
            <a:r>
              <a:rPr lang="en-US" altLang="zh-CN" sz="1500" dirty="0" err="1">
                <a:latin typeface="+mj-ea"/>
                <a:ea typeface="+mj-ea"/>
              </a:rPr>
              <a:t>t_gameitem</a:t>
            </a:r>
            <a:r>
              <a:rPr lang="en-US" altLang="zh-CN" sz="1500" dirty="0">
                <a:latin typeface="+mj-ea"/>
                <a:ea typeface="+mj-ea"/>
              </a:rPr>
              <a:t>. </a:t>
            </a:r>
            <a:r>
              <a:rPr lang="en-US" altLang="zh-CN" sz="1500" dirty="0" err="1">
                <a:latin typeface="+mj-ea"/>
                <a:ea typeface="+mj-ea"/>
              </a:rPr>
              <a:t>fGameId</a:t>
            </a:r>
            <a:endParaRPr lang="en-US" altLang="zh-CN" sz="1500" dirty="0">
              <a:latin typeface="+mj-ea"/>
              <a:ea typeface="+mj-ea"/>
            </a:endParaRPr>
          </a:p>
          <a:p>
            <a:pPr marL="257175" lvl="1" indent="0">
              <a:buNone/>
            </a:pPr>
            <a:r>
              <a:rPr lang="en-US" altLang="zh-CN" sz="1500" dirty="0">
                <a:latin typeface="+mj-ea"/>
                <a:ea typeface="+mj-ea"/>
              </a:rPr>
              <a:t>INNER JOIN</a:t>
            </a:r>
          </a:p>
          <a:p>
            <a:pPr marL="257175" lvl="1" indent="0">
              <a:buNone/>
            </a:pPr>
            <a:r>
              <a:rPr lang="en-US" altLang="zh-CN" sz="1500" dirty="0">
                <a:latin typeface="+mj-ea"/>
                <a:ea typeface="+mj-ea"/>
              </a:rPr>
              <a:t>       </a:t>
            </a:r>
            <a:r>
              <a:rPr lang="en-US" altLang="zh-CN" sz="1500" dirty="0" err="1">
                <a:latin typeface="+mj-ea"/>
                <a:ea typeface="+mj-ea"/>
              </a:rPr>
              <a:t>t_item</a:t>
            </a:r>
            <a:r>
              <a:rPr lang="en-US" altLang="zh-CN" sz="1500" dirty="0">
                <a:latin typeface="+mj-ea"/>
                <a:ea typeface="+mj-ea"/>
              </a:rPr>
              <a:t>  ON </a:t>
            </a:r>
            <a:r>
              <a:rPr lang="en-US" altLang="zh-CN" sz="1500" dirty="0" err="1">
                <a:latin typeface="+mj-ea"/>
                <a:ea typeface="+mj-ea"/>
              </a:rPr>
              <a:t>t_item.fId</a:t>
            </a:r>
            <a:r>
              <a:rPr lang="en-US" altLang="zh-CN" sz="1500" dirty="0">
                <a:latin typeface="+mj-ea"/>
                <a:ea typeface="+mj-ea"/>
              </a:rPr>
              <a:t> = </a:t>
            </a:r>
            <a:r>
              <a:rPr lang="en-US" altLang="zh-CN" sz="1500" dirty="0" err="1">
                <a:latin typeface="+mj-ea"/>
                <a:ea typeface="+mj-ea"/>
              </a:rPr>
              <a:t>t_gameitem</a:t>
            </a:r>
            <a:r>
              <a:rPr lang="en-US" altLang="zh-CN" sz="1500" dirty="0">
                <a:latin typeface="+mj-ea"/>
                <a:ea typeface="+mj-ea"/>
              </a:rPr>
              <a:t>. </a:t>
            </a:r>
            <a:r>
              <a:rPr lang="en-US" altLang="zh-CN" sz="1500" dirty="0" err="1">
                <a:latin typeface="+mj-ea"/>
                <a:ea typeface="+mj-ea"/>
              </a:rPr>
              <a:t>fItemId</a:t>
            </a:r>
            <a:endParaRPr lang="en-US" altLang="zh-CN" sz="1500" dirty="0">
              <a:latin typeface="+mj-ea"/>
              <a:ea typeface="+mj-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
        <p:nvSpPr>
          <p:cNvPr id="3" name="日期占位符 2"/>
          <p:cNvSpPr>
            <a:spLocks noGrp="1"/>
          </p:cNvSpPr>
          <p:nvPr>
            <p:ph type="dt" sz="half" idx="10"/>
          </p:nvPr>
        </p:nvSpPr>
        <p:spPr/>
        <p:txBody>
          <a:bodyPr/>
          <a:lstStyle/>
          <a:p>
            <a:fld id="{44CA9B1B-39F3-48FE-B235-08388A4FFA84}"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91699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软件体系结构设计</a:t>
            </a:r>
          </a:p>
        </p:txBody>
      </p:sp>
      <p:sp>
        <p:nvSpPr>
          <p:cNvPr id="3" name="内容占位符 2"/>
          <p:cNvSpPr>
            <a:spLocks noGrp="1"/>
          </p:cNvSpPr>
          <p:nvPr>
            <p:ph idx="1"/>
          </p:nvPr>
        </p:nvSpPr>
        <p:spPr>
          <a:xfrm>
            <a:off x="768097" y="1089891"/>
            <a:ext cx="7832833" cy="3642130"/>
          </a:xfrm>
        </p:spPr>
        <p:txBody>
          <a:bodyPr>
            <a:normAutofit/>
          </a:bodyPr>
          <a:lstStyle/>
          <a:p>
            <a:pPr>
              <a:spcBef>
                <a:spcPts val="600"/>
              </a:spcBef>
            </a:pPr>
            <a:r>
              <a:rPr lang="zh-CN" altLang="en-US" dirty="0">
                <a:solidFill>
                  <a:schemeClr val="bg2">
                    <a:lumMod val="50000"/>
                  </a:schemeClr>
                </a:solidFill>
              </a:rPr>
              <a:t>请观看清华大学慕课视频</a:t>
            </a:r>
            <a:endParaRPr lang="en-US" altLang="zh-CN" dirty="0">
              <a:solidFill>
                <a:schemeClr val="bg2">
                  <a:lumMod val="50000"/>
                </a:schemeClr>
              </a:solidFill>
            </a:endParaRPr>
          </a:p>
          <a:p>
            <a:pPr marL="0" indent="0" algn="ctr">
              <a:spcBef>
                <a:spcPts val="600"/>
              </a:spcBef>
              <a:buNone/>
            </a:pPr>
            <a:r>
              <a:rPr lang="zh-CN" altLang="en-US" dirty="0">
                <a:solidFill>
                  <a:schemeClr val="bg2">
                    <a:lumMod val="50000"/>
                  </a:schemeClr>
                </a:solidFill>
              </a:rPr>
              <a:t>第</a:t>
            </a:r>
            <a:r>
              <a:rPr lang="en-US" altLang="zh-CN" dirty="0">
                <a:solidFill>
                  <a:schemeClr val="bg2">
                    <a:lumMod val="50000"/>
                  </a:schemeClr>
                </a:solidFill>
              </a:rPr>
              <a:t>12</a:t>
            </a:r>
            <a:r>
              <a:rPr lang="zh-CN" altLang="en-US" dirty="0">
                <a:solidFill>
                  <a:schemeClr val="bg2">
                    <a:lumMod val="50000"/>
                  </a:schemeClr>
                </a:solidFill>
              </a:rPr>
              <a:t>章  软件系统设计</a:t>
            </a:r>
            <a:endParaRPr lang="en-US" altLang="zh-CN" dirty="0">
              <a:solidFill>
                <a:schemeClr val="bg2">
                  <a:lumMod val="50000"/>
                </a:schemeClr>
              </a:solidFill>
            </a:endParaRPr>
          </a:p>
          <a:p>
            <a:pPr marL="651420" lvl="1" indent="0" algn="l">
              <a:lnSpc>
                <a:spcPct val="100000"/>
              </a:lnSpc>
              <a:buNone/>
            </a:pPr>
            <a:r>
              <a:rPr lang="en-US" altLang="zh-CN" dirty="0">
                <a:solidFill>
                  <a:schemeClr val="bg2">
                    <a:lumMod val="50000"/>
                  </a:schemeClr>
                </a:solidFill>
              </a:rPr>
              <a:t>12.1  </a:t>
            </a:r>
            <a:r>
              <a:rPr lang="zh-CN" altLang="en-US" dirty="0">
                <a:solidFill>
                  <a:schemeClr val="bg2">
                    <a:lumMod val="50000"/>
                  </a:schemeClr>
                </a:solidFill>
              </a:rPr>
              <a:t>软件体系结构的概念</a:t>
            </a:r>
            <a:endParaRPr lang="en-US" altLang="zh-CN" dirty="0">
              <a:solidFill>
                <a:schemeClr val="bg2">
                  <a:lumMod val="50000"/>
                </a:schemeClr>
              </a:solidFill>
            </a:endParaRPr>
          </a:p>
          <a:p>
            <a:pPr marL="651420" lvl="1" indent="0" algn="l">
              <a:lnSpc>
                <a:spcPct val="100000"/>
              </a:lnSpc>
              <a:spcBef>
                <a:spcPts val="600"/>
              </a:spcBef>
              <a:buNone/>
            </a:pPr>
            <a:r>
              <a:rPr lang="en-US" altLang="zh-CN" dirty="0">
                <a:solidFill>
                  <a:schemeClr val="bg2">
                    <a:lumMod val="50000"/>
                  </a:schemeClr>
                </a:solidFill>
              </a:rPr>
              <a:t>12.3~12.5  </a:t>
            </a:r>
            <a:r>
              <a:rPr lang="zh-CN" altLang="en-US" dirty="0">
                <a:solidFill>
                  <a:schemeClr val="bg2">
                    <a:lumMod val="50000"/>
                  </a:schemeClr>
                </a:solidFill>
              </a:rPr>
              <a:t>软件体系结构风格</a:t>
            </a:r>
            <a:endParaRPr lang="en-US" altLang="zh-CN" dirty="0">
              <a:solidFill>
                <a:schemeClr val="bg2">
                  <a:lumMod val="50000"/>
                </a:schemeClr>
              </a:solidFill>
            </a:endParaRPr>
          </a:p>
          <a:p>
            <a:pPr marL="651420" lvl="1" indent="0" algn="l">
              <a:lnSpc>
                <a:spcPct val="100000"/>
              </a:lnSpc>
              <a:spcBef>
                <a:spcPts val="600"/>
              </a:spcBef>
              <a:buNone/>
            </a:pPr>
            <a:r>
              <a:rPr lang="en-US" altLang="zh-CN" dirty="0">
                <a:solidFill>
                  <a:schemeClr val="bg2">
                    <a:lumMod val="50000"/>
                  </a:schemeClr>
                </a:solidFill>
              </a:rPr>
              <a:t>12.6  </a:t>
            </a:r>
            <a:r>
              <a:rPr lang="zh-CN" altLang="en-US" dirty="0">
                <a:solidFill>
                  <a:schemeClr val="bg2">
                    <a:lumMod val="50000"/>
                  </a:schemeClr>
                </a:solidFill>
              </a:rPr>
              <a:t>软件设计过程</a:t>
            </a:r>
            <a:endParaRPr lang="en-US" altLang="zh-CN" dirty="0">
              <a:solidFill>
                <a:schemeClr val="bg2">
                  <a:lumMod val="50000"/>
                </a:schemeClr>
              </a:solidFill>
            </a:endParaRPr>
          </a:p>
          <a:p>
            <a:pPr marL="651420" lvl="1" indent="0" algn="l">
              <a:lnSpc>
                <a:spcPct val="100000"/>
              </a:lnSpc>
              <a:spcBef>
                <a:spcPts val="600"/>
              </a:spcBef>
              <a:buNone/>
            </a:pPr>
            <a:r>
              <a:rPr lang="en-US" altLang="zh-CN" dirty="0">
                <a:solidFill>
                  <a:schemeClr val="bg2">
                    <a:lumMod val="50000"/>
                  </a:schemeClr>
                </a:solidFill>
              </a:rPr>
              <a:t>12.7  Web</a:t>
            </a:r>
            <a:r>
              <a:rPr lang="zh-CN" altLang="en-US" dirty="0">
                <a:solidFill>
                  <a:schemeClr val="bg2">
                    <a:lumMod val="50000"/>
                  </a:schemeClr>
                </a:solidFill>
              </a:rPr>
              <a:t>系统架构设计</a:t>
            </a:r>
          </a:p>
        </p:txBody>
      </p:sp>
      <p:sp>
        <p:nvSpPr>
          <p:cNvPr id="4" name="日期占位符 3"/>
          <p:cNvSpPr>
            <a:spLocks noGrp="1"/>
          </p:cNvSpPr>
          <p:nvPr>
            <p:ph type="dt" sz="half" idx="10"/>
          </p:nvPr>
        </p:nvSpPr>
        <p:spPr/>
        <p:txBody>
          <a:bodyPr/>
          <a:lstStyle/>
          <a:p>
            <a:fld id="{23BCDF12-3DC2-4931-89BB-59B97189514A}"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44</a:t>
            </a:fld>
            <a:endParaRPr lang="zh-CN" altLang="en-US"/>
          </a:p>
        </p:txBody>
      </p:sp>
    </p:spTree>
    <p:extLst>
      <p:ext uri="{BB962C8B-B14F-4D97-AF65-F5344CB8AC3E}">
        <p14:creationId xmlns:p14="http://schemas.microsoft.com/office/powerpoint/2010/main" val="947571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一个平面规划的例子</a:t>
            </a:r>
          </a:p>
        </p:txBody>
      </p:sp>
      <p:sp>
        <p:nvSpPr>
          <p:cNvPr id="4" name="日期占位符 3"/>
          <p:cNvSpPr>
            <a:spLocks noGrp="1"/>
          </p:cNvSpPr>
          <p:nvPr>
            <p:ph type="dt" sz="half" idx="10"/>
          </p:nvPr>
        </p:nvSpPr>
        <p:spPr/>
        <p:txBody>
          <a:bodyPr/>
          <a:lstStyle/>
          <a:p>
            <a:fld id="{93BD66A9-18D3-42C4-9CC9-F220F38D6DE0}"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45</a:t>
            </a:fld>
            <a:endParaRPr lang="zh-CN" altLang="en-US"/>
          </a:p>
        </p:txBody>
      </p:sp>
      <p:pic>
        <p:nvPicPr>
          <p:cNvPr id="7" name="图片 6"/>
          <p:cNvPicPr>
            <a:picLocks noChangeAspect="1"/>
          </p:cNvPicPr>
          <p:nvPr/>
        </p:nvPicPr>
        <p:blipFill>
          <a:blip r:embed="rId3"/>
          <a:stretch>
            <a:fillRect/>
          </a:stretch>
        </p:blipFill>
        <p:spPr>
          <a:xfrm>
            <a:off x="966840" y="806053"/>
            <a:ext cx="7161160" cy="3853796"/>
          </a:xfrm>
          <a:prstGeom prst="rect">
            <a:avLst/>
          </a:prstGeom>
        </p:spPr>
      </p:pic>
    </p:spTree>
    <p:extLst>
      <p:ext uri="{BB962C8B-B14F-4D97-AF65-F5344CB8AC3E}">
        <p14:creationId xmlns:p14="http://schemas.microsoft.com/office/powerpoint/2010/main" val="2876444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一个平面规划的例子</a:t>
            </a:r>
          </a:p>
        </p:txBody>
      </p:sp>
      <p:sp>
        <p:nvSpPr>
          <p:cNvPr id="4" name="日期占位符 3"/>
          <p:cNvSpPr>
            <a:spLocks noGrp="1"/>
          </p:cNvSpPr>
          <p:nvPr>
            <p:ph type="dt" sz="half" idx="10"/>
          </p:nvPr>
        </p:nvSpPr>
        <p:spPr/>
        <p:txBody>
          <a:bodyPr/>
          <a:lstStyle/>
          <a:p>
            <a:fld id="{AAE51523-C07C-4504-A7A1-44AC3767A9EA}"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46</a:t>
            </a:fld>
            <a:endParaRPr lang="zh-CN" altLang="en-US"/>
          </a:p>
        </p:txBody>
      </p:sp>
      <p:pic>
        <p:nvPicPr>
          <p:cNvPr id="7" name="图片 6"/>
          <p:cNvPicPr>
            <a:picLocks noChangeAspect="1"/>
          </p:cNvPicPr>
          <p:nvPr/>
        </p:nvPicPr>
        <p:blipFill>
          <a:blip r:embed="rId3"/>
          <a:stretch>
            <a:fillRect/>
          </a:stretch>
        </p:blipFill>
        <p:spPr>
          <a:xfrm>
            <a:off x="981291" y="863203"/>
            <a:ext cx="7385469" cy="3771081"/>
          </a:xfrm>
          <a:prstGeom prst="rect">
            <a:avLst/>
          </a:prstGeom>
        </p:spPr>
      </p:pic>
    </p:spTree>
    <p:extLst>
      <p:ext uri="{BB962C8B-B14F-4D97-AF65-F5344CB8AC3E}">
        <p14:creationId xmlns:p14="http://schemas.microsoft.com/office/powerpoint/2010/main" val="2992456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软件具有复杂性</a:t>
            </a:r>
          </a:p>
        </p:txBody>
      </p:sp>
      <p:sp>
        <p:nvSpPr>
          <p:cNvPr id="3" name="内容占位符 2"/>
          <p:cNvSpPr>
            <a:spLocks noGrp="1"/>
          </p:cNvSpPr>
          <p:nvPr>
            <p:ph idx="1"/>
          </p:nvPr>
        </p:nvSpPr>
        <p:spPr>
          <a:xfrm>
            <a:off x="768097" y="925167"/>
            <a:ext cx="7832833" cy="1612293"/>
          </a:xfrm>
        </p:spPr>
        <p:txBody>
          <a:bodyPr>
            <a:normAutofit/>
          </a:bodyPr>
          <a:lstStyle/>
          <a:p>
            <a:r>
              <a:rPr lang="zh-CN" altLang="en-US" sz="2400" dirty="0"/>
              <a:t>随着软件系统的规模和复杂性不断增加，对系统的全局结构设计和规划变得比算法的选择和数据结构的设计明显重要得多。 </a:t>
            </a:r>
          </a:p>
        </p:txBody>
      </p:sp>
      <p:sp>
        <p:nvSpPr>
          <p:cNvPr id="4" name="日期占位符 3"/>
          <p:cNvSpPr>
            <a:spLocks noGrp="1"/>
          </p:cNvSpPr>
          <p:nvPr>
            <p:ph type="dt" sz="half" idx="10"/>
          </p:nvPr>
        </p:nvSpPr>
        <p:spPr/>
        <p:txBody>
          <a:bodyPr/>
          <a:lstStyle/>
          <a:p>
            <a:fld id="{CCF0D245-56F6-4B02-B4F6-C153FD9112B3}"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47</a:t>
            </a:fld>
            <a:endParaRPr lang="zh-CN" altLang="en-US"/>
          </a:p>
        </p:txBody>
      </p:sp>
      <p:pic>
        <p:nvPicPr>
          <p:cNvPr id="7" name="图片 6"/>
          <p:cNvPicPr>
            <a:picLocks noChangeAspect="1"/>
          </p:cNvPicPr>
          <p:nvPr/>
        </p:nvPicPr>
        <p:blipFill>
          <a:blip r:embed="rId2"/>
          <a:stretch>
            <a:fillRect/>
          </a:stretch>
        </p:blipFill>
        <p:spPr>
          <a:xfrm>
            <a:off x="1715520" y="2203113"/>
            <a:ext cx="6022590" cy="2196244"/>
          </a:xfrm>
          <a:prstGeom prst="rect">
            <a:avLst/>
          </a:prstGeom>
        </p:spPr>
      </p:pic>
    </p:spTree>
    <p:extLst>
      <p:ext uri="{BB962C8B-B14F-4D97-AF65-F5344CB8AC3E}">
        <p14:creationId xmlns:p14="http://schemas.microsoft.com/office/powerpoint/2010/main" val="1053739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起源于建筑学的“体系结构” </a:t>
            </a:r>
          </a:p>
        </p:txBody>
      </p:sp>
      <p:sp>
        <p:nvSpPr>
          <p:cNvPr id="4" name="日期占位符 3"/>
          <p:cNvSpPr>
            <a:spLocks noGrp="1"/>
          </p:cNvSpPr>
          <p:nvPr>
            <p:ph type="dt" sz="half" idx="10"/>
          </p:nvPr>
        </p:nvSpPr>
        <p:spPr/>
        <p:txBody>
          <a:bodyPr/>
          <a:lstStyle/>
          <a:p>
            <a:fld id="{AEB35451-BEC2-429E-B2F5-6A570D696F2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48</a:t>
            </a:fld>
            <a:endParaRPr lang="zh-CN" altLang="en-US"/>
          </a:p>
        </p:txBody>
      </p:sp>
      <p:pic>
        <p:nvPicPr>
          <p:cNvPr id="7" name="图片 6"/>
          <p:cNvPicPr>
            <a:picLocks noChangeAspect="1"/>
          </p:cNvPicPr>
          <p:nvPr/>
        </p:nvPicPr>
        <p:blipFill>
          <a:blip r:embed="rId3"/>
          <a:stretch>
            <a:fillRect/>
          </a:stretch>
        </p:blipFill>
        <p:spPr>
          <a:xfrm>
            <a:off x="1268730" y="771763"/>
            <a:ext cx="6903720" cy="3897026"/>
          </a:xfrm>
          <a:prstGeom prst="rect">
            <a:avLst/>
          </a:prstGeom>
        </p:spPr>
      </p:pic>
    </p:spTree>
    <p:extLst>
      <p:ext uri="{BB962C8B-B14F-4D97-AF65-F5344CB8AC3E}">
        <p14:creationId xmlns:p14="http://schemas.microsoft.com/office/powerpoint/2010/main" val="378325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软件体系结构的概念</a:t>
            </a:r>
          </a:p>
        </p:txBody>
      </p:sp>
      <p:sp>
        <p:nvSpPr>
          <p:cNvPr id="2" name="内容占位符 1"/>
          <p:cNvSpPr>
            <a:spLocks noGrp="1"/>
          </p:cNvSpPr>
          <p:nvPr>
            <p:ph idx="1"/>
          </p:nvPr>
        </p:nvSpPr>
        <p:spPr/>
        <p:txBody>
          <a:bodyPr>
            <a:noAutofit/>
          </a:bodyPr>
          <a:lstStyle/>
          <a:p>
            <a:pPr>
              <a:lnSpc>
                <a:spcPct val="110000"/>
              </a:lnSpc>
              <a:spcBef>
                <a:spcPts val="800"/>
              </a:spcBef>
            </a:pPr>
            <a:r>
              <a:rPr lang="zh-CN" altLang="en-US" sz="2000" dirty="0"/>
              <a:t>软件体系结构就像建筑师在设计一个建筑时所做的蓝图一样，首先设计建筑的框架结构，接下来的实际建筑过程才能有条不紊的进行。</a:t>
            </a:r>
          </a:p>
          <a:p>
            <a:pPr>
              <a:lnSpc>
                <a:spcPct val="110000"/>
              </a:lnSpc>
              <a:spcBef>
                <a:spcPts val="800"/>
              </a:spcBef>
            </a:pPr>
            <a:r>
              <a:rPr lang="zh-CN" altLang="en-US" sz="2000" b="1" dirty="0">
                <a:solidFill>
                  <a:srgbClr val="FF0000"/>
                </a:solidFill>
              </a:rPr>
              <a:t>软件的体系结构</a:t>
            </a:r>
            <a:r>
              <a:rPr lang="zh-CN" altLang="en-US" sz="2000" dirty="0"/>
              <a:t>（软件架构，</a:t>
            </a:r>
            <a:r>
              <a:rPr lang="en-US" altLang="zh-CN" sz="2000" dirty="0"/>
              <a:t>software architecture</a:t>
            </a:r>
            <a:r>
              <a:rPr lang="zh-CN" altLang="en-US" sz="2000" dirty="0"/>
              <a:t>），是软件系统的基础组织，主要包含系统中各个构件，构件之间与环境的关系，以及指导其设计和演化的原则。</a:t>
            </a:r>
            <a:endParaRPr lang="en-US" altLang="zh-CN" sz="2000" dirty="0"/>
          </a:p>
          <a:p>
            <a:pPr>
              <a:lnSpc>
                <a:spcPct val="110000"/>
              </a:lnSpc>
              <a:spcBef>
                <a:spcPts val="800"/>
              </a:spcBef>
            </a:pPr>
            <a:r>
              <a:rPr lang="zh-CN" altLang="en-US" sz="2000" dirty="0"/>
              <a:t>软件体系结构相当于一个建筑的平面图，描绘了房间的整体布局，包括房间的大小、形状、关系、门窗等。</a:t>
            </a:r>
            <a:endParaRPr lang="en-US" altLang="zh-CN" sz="2000" dirty="0"/>
          </a:p>
          <a:p>
            <a:pPr>
              <a:lnSpc>
                <a:spcPct val="110000"/>
              </a:lnSpc>
              <a:spcBef>
                <a:spcPts val="800"/>
              </a:spcBef>
            </a:pPr>
            <a:r>
              <a:rPr lang="zh-CN" altLang="en-US" sz="2000" dirty="0"/>
              <a:t>正如每种建筑有不同的风格一样，构造软件也有一定的体系结构风格，它包括模块及接口、模块连接的约束等。</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
        <p:nvSpPr>
          <p:cNvPr id="5" name="日期占位符 4"/>
          <p:cNvSpPr>
            <a:spLocks noGrp="1"/>
          </p:cNvSpPr>
          <p:nvPr>
            <p:ph type="dt" sz="half" idx="10"/>
          </p:nvPr>
        </p:nvSpPr>
        <p:spPr/>
        <p:txBody>
          <a:bodyPr/>
          <a:lstStyle/>
          <a:p>
            <a:fld id="{E6917ECD-1E8D-41F2-B1EB-D304374CBD81}"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90632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a:bodyPr>
          <a:lstStyle/>
          <a:p>
            <a:pPr marL="457200" indent="-457200">
              <a:lnSpc>
                <a:spcPct val="120000"/>
              </a:lnSpc>
            </a:pPr>
            <a:r>
              <a:rPr lang="zh-CN" altLang="en-US" dirty="0">
                <a:solidFill>
                  <a:schemeClr val="bg2">
                    <a:lumMod val="50000"/>
                  </a:schemeClr>
                </a:solidFill>
                <a:latin typeface="+mj-ea"/>
                <a:ea typeface="+mj-ea"/>
              </a:rPr>
              <a:t>第</a:t>
            </a:r>
            <a:r>
              <a:rPr lang="en-US" altLang="zh-CN" dirty="0">
                <a:solidFill>
                  <a:schemeClr val="bg2">
                    <a:lumMod val="50000"/>
                  </a:schemeClr>
                </a:solidFill>
                <a:latin typeface="+mj-ea"/>
                <a:ea typeface="+mj-ea"/>
              </a:rPr>
              <a:t>5</a:t>
            </a:r>
            <a:r>
              <a:rPr lang="zh-CN" altLang="en-US" dirty="0">
                <a:solidFill>
                  <a:schemeClr val="bg2">
                    <a:lumMod val="50000"/>
                  </a:schemeClr>
                </a:solidFill>
                <a:latin typeface="+mj-ea"/>
                <a:ea typeface="+mj-ea"/>
              </a:rPr>
              <a:t>章 总体设计</a:t>
            </a:r>
            <a:endParaRPr lang="en-US" altLang="zh-CN" dirty="0">
              <a:solidFill>
                <a:schemeClr val="bg2">
                  <a:lumMod val="50000"/>
                </a:schemeClr>
              </a:solidFill>
              <a:latin typeface="+mj-ea"/>
              <a:ea typeface="+mj-ea"/>
            </a:endParaRPr>
          </a:p>
          <a:p>
            <a:pPr marL="1108620" lvl="1" indent="-457200">
              <a:lnSpc>
                <a:spcPct val="120000"/>
              </a:lnSpc>
            </a:pPr>
            <a:r>
              <a:rPr lang="zh-CN" altLang="en-US" dirty="0">
                <a:solidFill>
                  <a:schemeClr val="bg2">
                    <a:lumMod val="50000"/>
                  </a:schemeClr>
                </a:solidFill>
              </a:rPr>
              <a:t>软件系统设计过程</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软件体系结构</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常见的架构</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包图设计</a:t>
            </a:r>
            <a:endParaRPr lang="en-US" altLang="zh-CN" dirty="0">
              <a:solidFill>
                <a:schemeClr val="bg2">
                  <a:lumMod val="50000"/>
                </a:schemeClr>
              </a:solidFill>
            </a:endParaRPr>
          </a:p>
        </p:txBody>
      </p:sp>
      <p:sp>
        <p:nvSpPr>
          <p:cNvPr id="7" name="日期占位符 6"/>
          <p:cNvSpPr>
            <a:spLocks noGrp="1"/>
          </p:cNvSpPr>
          <p:nvPr>
            <p:ph type="dt" sz="half" idx="10"/>
          </p:nvPr>
        </p:nvSpPr>
        <p:spPr/>
        <p:txBody>
          <a:bodyPr/>
          <a:lstStyle/>
          <a:p>
            <a:fld id="{BAC39442-2B7D-4B5C-BB12-759729507DE1}" type="datetime1">
              <a:rPr lang="zh-CN" altLang="en-US" smtClean="0"/>
              <a:t>2022/5/4</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5</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软件体系结构概念 </a:t>
            </a:r>
          </a:p>
        </p:txBody>
      </p:sp>
      <p:sp>
        <p:nvSpPr>
          <p:cNvPr id="3" name="内容占位符 2"/>
          <p:cNvSpPr>
            <a:spLocks noGrp="1"/>
          </p:cNvSpPr>
          <p:nvPr>
            <p:ph idx="1"/>
          </p:nvPr>
        </p:nvSpPr>
        <p:spPr>
          <a:xfrm>
            <a:off x="660292" y="846906"/>
            <a:ext cx="8060798" cy="1280823"/>
          </a:xfrm>
        </p:spPr>
        <p:txBody>
          <a:bodyPr>
            <a:normAutofit/>
          </a:bodyPr>
          <a:lstStyle/>
          <a:p>
            <a:r>
              <a:rPr lang="zh-CN" altLang="en-US" sz="2000" dirty="0"/>
              <a:t>软件体系结构（</a:t>
            </a:r>
            <a:r>
              <a:rPr lang="en-US" altLang="zh-CN" sz="2000" dirty="0"/>
              <a:t>Software Architecture</a:t>
            </a:r>
            <a:r>
              <a:rPr lang="zh-CN" altLang="en-US" sz="2000" dirty="0"/>
              <a:t>）包括构成系统的设计元素的描述、设计元素之间的交互、设计元素的组合模式以及在这些模式中的约束。</a:t>
            </a:r>
          </a:p>
        </p:txBody>
      </p:sp>
      <p:sp>
        <p:nvSpPr>
          <p:cNvPr id="4" name="日期占位符 3"/>
          <p:cNvSpPr>
            <a:spLocks noGrp="1"/>
          </p:cNvSpPr>
          <p:nvPr>
            <p:ph type="dt" sz="half" idx="10"/>
          </p:nvPr>
        </p:nvSpPr>
        <p:spPr/>
        <p:txBody>
          <a:bodyPr/>
          <a:lstStyle/>
          <a:p>
            <a:fld id="{104841BF-C58A-4BFB-8E63-2DE73E5BF8D2}"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50</a:t>
            </a:fld>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47159" y="2042852"/>
            <a:ext cx="7283117" cy="2810175"/>
          </a:xfrm>
          <a:prstGeom prst="rect">
            <a:avLst/>
          </a:prstGeom>
        </p:spPr>
      </p:pic>
    </p:spTree>
    <p:extLst>
      <p:ext uri="{BB962C8B-B14F-4D97-AF65-F5344CB8AC3E}">
        <p14:creationId xmlns:p14="http://schemas.microsoft.com/office/powerpoint/2010/main" val="470190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软件体系结构概念 </a:t>
            </a:r>
          </a:p>
        </p:txBody>
      </p:sp>
      <p:sp>
        <p:nvSpPr>
          <p:cNvPr id="3" name="内容占位符 2"/>
          <p:cNvSpPr>
            <a:spLocks noGrp="1"/>
          </p:cNvSpPr>
          <p:nvPr>
            <p:ph idx="1"/>
          </p:nvPr>
        </p:nvSpPr>
        <p:spPr/>
        <p:txBody>
          <a:bodyPr>
            <a:normAutofit/>
          </a:bodyPr>
          <a:lstStyle/>
          <a:p>
            <a:pPr>
              <a:spcBef>
                <a:spcPts val="600"/>
              </a:spcBef>
            </a:pPr>
            <a:r>
              <a:rPr lang="zh-CN" altLang="en-US" sz="2400" dirty="0"/>
              <a:t>软件体系结构 </a:t>
            </a:r>
            <a:r>
              <a:rPr lang="en-US" altLang="zh-CN" sz="2400" dirty="0"/>
              <a:t>=</a:t>
            </a:r>
            <a:r>
              <a:rPr lang="zh-CN" altLang="en-US" sz="2400" dirty="0"/>
              <a:t>构件</a:t>
            </a:r>
            <a:r>
              <a:rPr lang="en-US" altLang="zh-CN" sz="2400" dirty="0"/>
              <a:t>+</a:t>
            </a:r>
            <a:r>
              <a:rPr lang="zh-CN" altLang="en-US" sz="2400" dirty="0"/>
              <a:t>连接件</a:t>
            </a:r>
            <a:r>
              <a:rPr lang="en-US" altLang="zh-CN" sz="2400" dirty="0"/>
              <a:t>+</a:t>
            </a:r>
            <a:r>
              <a:rPr lang="zh-CN" altLang="en-US" sz="2400" dirty="0"/>
              <a:t>约束</a:t>
            </a:r>
            <a:endParaRPr lang="en-US" altLang="zh-CN" sz="2400" dirty="0"/>
          </a:p>
          <a:p>
            <a:pPr lvl="1">
              <a:spcBef>
                <a:spcPts val="600"/>
              </a:spcBef>
            </a:pPr>
            <a:r>
              <a:rPr lang="zh-CN" altLang="en-US" sz="2000" dirty="0"/>
              <a:t>构件是具有某种功能的可复用的软件结构单元，表示系统中主要的计算元素和数据存储。</a:t>
            </a:r>
            <a:endParaRPr lang="en-US" altLang="zh-CN" sz="2000" dirty="0"/>
          </a:p>
          <a:p>
            <a:pPr lvl="1">
              <a:spcBef>
                <a:spcPts val="600"/>
              </a:spcBef>
            </a:pPr>
            <a:r>
              <a:rPr lang="zh-CN" altLang="en-US" sz="2000" dirty="0"/>
              <a:t>连接是构件间建立和维护行为关联与信息传递的途径。连接件表示构件之间的交互并实现构件之间的连接。</a:t>
            </a:r>
          </a:p>
        </p:txBody>
      </p:sp>
      <p:sp>
        <p:nvSpPr>
          <p:cNvPr id="4" name="日期占位符 3"/>
          <p:cNvSpPr>
            <a:spLocks noGrp="1"/>
          </p:cNvSpPr>
          <p:nvPr>
            <p:ph type="dt" sz="half" idx="10"/>
          </p:nvPr>
        </p:nvSpPr>
        <p:spPr/>
        <p:txBody>
          <a:bodyPr/>
          <a:lstStyle/>
          <a:p>
            <a:fld id="{F187CD59-33C9-44D8-BF9E-557ABA21406B}"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51</a:t>
            </a:fld>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584747" y="2786008"/>
            <a:ext cx="6035417" cy="1855810"/>
          </a:xfrm>
          <a:prstGeom prst="rect">
            <a:avLst/>
          </a:prstGeom>
        </p:spPr>
      </p:pic>
      <p:pic>
        <p:nvPicPr>
          <p:cNvPr id="8" name="图片 7"/>
          <p:cNvPicPr>
            <a:picLocks noChangeAspect="1"/>
          </p:cNvPicPr>
          <p:nvPr/>
        </p:nvPicPr>
        <p:blipFill>
          <a:blip r:embed="rId4"/>
          <a:stretch>
            <a:fillRect/>
          </a:stretch>
        </p:blipFill>
        <p:spPr>
          <a:xfrm>
            <a:off x="5993179" y="2911966"/>
            <a:ext cx="2837456" cy="600088"/>
          </a:xfrm>
          <a:prstGeom prst="rect">
            <a:avLst/>
          </a:prstGeom>
        </p:spPr>
      </p:pic>
      <p:pic>
        <p:nvPicPr>
          <p:cNvPr id="9" name="图片 8"/>
          <p:cNvPicPr>
            <a:picLocks noChangeAspect="1"/>
          </p:cNvPicPr>
          <p:nvPr/>
        </p:nvPicPr>
        <p:blipFill>
          <a:blip r:embed="rId5"/>
          <a:stretch>
            <a:fillRect/>
          </a:stretch>
        </p:blipFill>
        <p:spPr>
          <a:xfrm>
            <a:off x="6228804" y="3563206"/>
            <a:ext cx="2264321" cy="1078612"/>
          </a:xfrm>
          <a:prstGeom prst="rect">
            <a:avLst/>
          </a:prstGeom>
        </p:spPr>
      </p:pic>
    </p:spTree>
    <p:extLst>
      <p:ext uri="{BB962C8B-B14F-4D97-AF65-F5344CB8AC3E}">
        <p14:creationId xmlns:p14="http://schemas.microsoft.com/office/powerpoint/2010/main" val="98289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软件体系结构的目标</a:t>
            </a:r>
          </a:p>
        </p:txBody>
      </p:sp>
      <p:sp>
        <p:nvSpPr>
          <p:cNvPr id="4" name="日期占位符 3"/>
          <p:cNvSpPr>
            <a:spLocks noGrp="1"/>
          </p:cNvSpPr>
          <p:nvPr>
            <p:ph type="dt" sz="half" idx="10"/>
          </p:nvPr>
        </p:nvSpPr>
        <p:spPr/>
        <p:txBody>
          <a:bodyPr/>
          <a:lstStyle/>
          <a:p>
            <a:fld id="{64C035E1-A457-41BA-A5AF-2F20D6614694}"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52</a:t>
            </a:fld>
            <a:endParaRPr lang="zh-CN" altLang="en-US"/>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1005728" y="771763"/>
            <a:ext cx="7326742" cy="3984719"/>
          </a:xfrm>
          <a:prstGeom prst="rect">
            <a:avLst/>
          </a:prstGeom>
        </p:spPr>
      </p:pic>
    </p:spTree>
    <p:extLst>
      <p:ext uri="{BB962C8B-B14F-4D97-AF65-F5344CB8AC3E}">
        <p14:creationId xmlns:p14="http://schemas.microsoft.com/office/powerpoint/2010/main" val="2009516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软件体系结构的发展 </a:t>
            </a:r>
          </a:p>
        </p:txBody>
      </p:sp>
      <p:sp>
        <p:nvSpPr>
          <p:cNvPr id="4" name="日期占位符 3"/>
          <p:cNvSpPr>
            <a:spLocks noGrp="1"/>
          </p:cNvSpPr>
          <p:nvPr>
            <p:ph type="dt" sz="half" idx="10"/>
          </p:nvPr>
        </p:nvSpPr>
        <p:spPr/>
        <p:txBody>
          <a:bodyPr/>
          <a:lstStyle/>
          <a:p>
            <a:fld id="{60FFDA59-2751-4FE5-BAA0-14600725C985}"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53</a:t>
            </a:fld>
            <a:endParaRPr lang="zh-CN" altLang="en-US"/>
          </a:p>
        </p:txBody>
      </p:sp>
      <p:pic>
        <p:nvPicPr>
          <p:cNvPr id="7" name="图片 6"/>
          <p:cNvPicPr>
            <a:picLocks noChangeAspect="1"/>
          </p:cNvPicPr>
          <p:nvPr/>
        </p:nvPicPr>
        <p:blipFill>
          <a:blip r:embed="rId2"/>
          <a:stretch>
            <a:fillRect/>
          </a:stretch>
        </p:blipFill>
        <p:spPr>
          <a:xfrm>
            <a:off x="871109" y="912277"/>
            <a:ext cx="7791050" cy="3720227"/>
          </a:xfrm>
          <a:prstGeom prst="rect">
            <a:avLst/>
          </a:prstGeom>
        </p:spPr>
      </p:pic>
    </p:spTree>
    <p:extLst>
      <p:ext uri="{BB962C8B-B14F-4D97-AF65-F5344CB8AC3E}">
        <p14:creationId xmlns:p14="http://schemas.microsoft.com/office/powerpoint/2010/main" val="1668319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风格、模式和框架</a:t>
            </a:r>
          </a:p>
        </p:txBody>
      </p:sp>
      <p:sp>
        <p:nvSpPr>
          <p:cNvPr id="3" name="内容占位符 2"/>
          <p:cNvSpPr>
            <a:spLocks noGrp="1"/>
          </p:cNvSpPr>
          <p:nvPr>
            <p:ph idx="1"/>
          </p:nvPr>
        </p:nvSpPr>
        <p:spPr>
          <a:xfrm>
            <a:off x="768096" y="1080655"/>
            <a:ext cx="7884414" cy="3205018"/>
          </a:xfrm>
        </p:spPr>
        <p:txBody>
          <a:bodyPr>
            <a:noAutofit/>
          </a:bodyPr>
          <a:lstStyle/>
          <a:p>
            <a:pPr>
              <a:lnSpc>
                <a:spcPct val="120000"/>
              </a:lnSpc>
            </a:pPr>
            <a:r>
              <a:rPr lang="zh-CN" altLang="en-US" sz="2000" dirty="0">
                <a:solidFill>
                  <a:srgbClr val="FF0000"/>
                </a:solidFill>
              </a:rPr>
              <a:t>体系结构风格：</a:t>
            </a:r>
            <a:r>
              <a:rPr lang="zh-CN" altLang="en-US" sz="2000" dirty="0"/>
              <a:t>用于描述某一特定应用领域中系统组织的惯用模式，反映 了领域中众多系统所共有的结构和语义特性。 </a:t>
            </a:r>
          </a:p>
          <a:p>
            <a:pPr>
              <a:lnSpc>
                <a:spcPct val="120000"/>
              </a:lnSpc>
            </a:pPr>
            <a:r>
              <a:rPr lang="zh-CN" altLang="en-US" sz="2000" dirty="0">
                <a:solidFill>
                  <a:srgbClr val="FF0000"/>
                </a:solidFill>
              </a:rPr>
              <a:t>设计模式：</a:t>
            </a:r>
            <a:r>
              <a:rPr lang="zh-CN" altLang="en-US" sz="2000" dirty="0"/>
              <a:t>描述了软件系统设计过程中常见问题的一些解决方案，通常是从大量的成功实践中总结出来的且被广泛公认的实践和知识。 </a:t>
            </a:r>
          </a:p>
          <a:p>
            <a:pPr>
              <a:lnSpc>
                <a:spcPct val="120000"/>
              </a:lnSpc>
            </a:pPr>
            <a:r>
              <a:rPr lang="zh-CN" altLang="en-US" sz="2000" dirty="0">
                <a:solidFill>
                  <a:srgbClr val="FF0000"/>
                </a:solidFill>
              </a:rPr>
              <a:t>软件框架：</a:t>
            </a:r>
            <a:r>
              <a:rPr lang="zh-CN" altLang="en-US" sz="2000" dirty="0"/>
              <a:t>软件框架是由开发人员定制的应用系统的骨架，是整个或部分 系统的可重用设计，由一组抽象构件和构件实例间的交互方式组成。 </a:t>
            </a:r>
          </a:p>
        </p:txBody>
      </p:sp>
      <p:sp>
        <p:nvSpPr>
          <p:cNvPr id="4" name="日期占位符 3"/>
          <p:cNvSpPr>
            <a:spLocks noGrp="1"/>
          </p:cNvSpPr>
          <p:nvPr>
            <p:ph type="dt" sz="half" idx="10"/>
          </p:nvPr>
        </p:nvSpPr>
        <p:spPr/>
        <p:txBody>
          <a:bodyPr/>
          <a:lstStyle/>
          <a:p>
            <a:fld id="{AE9F2C58-A999-4F05-A0CC-47539370FF6B}"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54</a:t>
            </a:fld>
            <a:endParaRPr lang="zh-CN" altLang="en-US"/>
          </a:p>
        </p:txBody>
      </p:sp>
    </p:spTree>
    <p:extLst>
      <p:ext uri="{BB962C8B-B14F-4D97-AF65-F5344CB8AC3E}">
        <p14:creationId xmlns:p14="http://schemas.microsoft.com/office/powerpoint/2010/main" val="4129811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风格、模式和框架</a:t>
            </a:r>
          </a:p>
        </p:txBody>
      </p:sp>
      <p:sp>
        <p:nvSpPr>
          <p:cNvPr id="3" name="内容占位符 2"/>
          <p:cNvSpPr>
            <a:spLocks noGrp="1"/>
          </p:cNvSpPr>
          <p:nvPr>
            <p:ph idx="1"/>
          </p:nvPr>
        </p:nvSpPr>
        <p:spPr/>
        <p:txBody>
          <a:bodyPr>
            <a:normAutofit/>
          </a:bodyPr>
          <a:lstStyle/>
          <a:p>
            <a:r>
              <a:rPr lang="zh-CN" altLang="en-US" sz="2400" dirty="0"/>
              <a:t>框架和体系结构的关系：</a:t>
            </a:r>
            <a:endParaRPr lang="en-US" altLang="zh-CN" sz="2400" dirty="0"/>
          </a:p>
          <a:p>
            <a:pPr lvl="1"/>
            <a:r>
              <a:rPr lang="zh-CN" altLang="en-US" sz="2000" dirty="0"/>
              <a:t>体系结构的呈现形式是一个设计规约，而框架则是“半成品”的软件；</a:t>
            </a:r>
            <a:endParaRPr lang="en-US" altLang="zh-CN" sz="2000" dirty="0"/>
          </a:p>
          <a:p>
            <a:pPr lvl="1"/>
            <a:r>
              <a:rPr lang="zh-CN" altLang="en-US" sz="2000" dirty="0"/>
              <a:t>体系结构的目的是指导软件系统的开发，而框架的目的是设计复用。</a:t>
            </a:r>
          </a:p>
        </p:txBody>
      </p:sp>
      <p:sp>
        <p:nvSpPr>
          <p:cNvPr id="4" name="日期占位符 3"/>
          <p:cNvSpPr>
            <a:spLocks noGrp="1"/>
          </p:cNvSpPr>
          <p:nvPr>
            <p:ph type="dt" sz="half" idx="10"/>
          </p:nvPr>
        </p:nvSpPr>
        <p:spPr/>
        <p:txBody>
          <a:bodyPr/>
          <a:lstStyle/>
          <a:p>
            <a:fld id="{3F930415-8365-46C6-AAA5-BE4366A32E17}"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55</a:t>
            </a:fld>
            <a:endParaRPr lang="zh-CN" altLang="en-US"/>
          </a:p>
        </p:txBody>
      </p:sp>
      <p:pic>
        <p:nvPicPr>
          <p:cNvPr id="7" name="图片 6"/>
          <p:cNvPicPr>
            <a:picLocks noChangeAspect="1"/>
          </p:cNvPicPr>
          <p:nvPr/>
        </p:nvPicPr>
        <p:blipFill>
          <a:blip r:embed="rId2"/>
          <a:stretch>
            <a:fillRect/>
          </a:stretch>
        </p:blipFill>
        <p:spPr>
          <a:xfrm>
            <a:off x="954138" y="3084808"/>
            <a:ext cx="7579482" cy="1320821"/>
          </a:xfrm>
          <a:prstGeom prst="rect">
            <a:avLst/>
          </a:prstGeom>
        </p:spPr>
      </p:pic>
    </p:spTree>
    <p:extLst>
      <p:ext uri="{BB962C8B-B14F-4D97-AF65-F5344CB8AC3E}">
        <p14:creationId xmlns:p14="http://schemas.microsoft.com/office/powerpoint/2010/main" val="4258051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风格、模式和框架 </a:t>
            </a:r>
          </a:p>
        </p:txBody>
      </p:sp>
      <p:sp>
        <p:nvSpPr>
          <p:cNvPr id="3" name="内容占位符 2"/>
          <p:cNvSpPr>
            <a:spLocks noGrp="1"/>
          </p:cNvSpPr>
          <p:nvPr>
            <p:ph idx="1"/>
          </p:nvPr>
        </p:nvSpPr>
        <p:spPr>
          <a:xfrm>
            <a:off x="768097" y="895927"/>
            <a:ext cx="7832833" cy="3836094"/>
          </a:xfrm>
        </p:spPr>
        <p:txBody>
          <a:bodyPr>
            <a:normAutofit/>
          </a:bodyPr>
          <a:lstStyle/>
          <a:p>
            <a:pPr>
              <a:lnSpc>
                <a:spcPct val="120000"/>
              </a:lnSpc>
            </a:pPr>
            <a:r>
              <a:rPr lang="zh-CN" altLang="en-US" sz="2400" dirty="0"/>
              <a:t>框架和设计模式的关系：</a:t>
            </a:r>
            <a:endParaRPr lang="en-US" altLang="zh-CN" sz="2400" dirty="0"/>
          </a:p>
          <a:p>
            <a:pPr lvl="1">
              <a:lnSpc>
                <a:spcPct val="120000"/>
              </a:lnSpc>
              <a:spcBef>
                <a:spcPts val="600"/>
              </a:spcBef>
            </a:pPr>
            <a:r>
              <a:rPr lang="zh-CN" altLang="en-US" sz="1800" dirty="0"/>
              <a:t>框架给出的是整个应用的体系结构；而设计模式则给出了单一设计问 题的解决方案，且可以在不同的应用程序或者框架中进行应用。</a:t>
            </a:r>
            <a:endParaRPr lang="en-US" altLang="zh-CN" sz="1800" dirty="0"/>
          </a:p>
          <a:p>
            <a:pPr lvl="1">
              <a:lnSpc>
                <a:spcPct val="120000"/>
              </a:lnSpc>
            </a:pPr>
            <a:r>
              <a:rPr lang="zh-CN" altLang="en-US" sz="1800" dirty="0"/>
              <a:t>举例：一个网络游戏可以基于网易的</a:t>
            </a:r>
            <a:r>
              <a:rPr lang="en-US" altLang="zh-CN" sz="1800" dirty="0"/>
              <a:t>Pomelo</a:t>
            </a:r>
            <a:r>
              <a:rPr lang="zh-CN" altLang="en-US" sz="1800" dirty="0"/>
              <a:t>框架开发，这是一个基于</a:t>
            </a:r>
            <a:r>
              <a:rPr lang="en-US" altLang="zh-CN" sz="1800" dirty="0"/>
              <a:t>Node.js</a:t>
            </a:r>
            <a:r>
              <a:rPr lang="zh-CN" altLang="en-US" sz="1800" dirty="0"/>
              <a:t>的高性能、分布式游戏服务器框架；在实现某个动画功能时， 可能会使用观察者模式实现自动化的通知更新。</a:t>
            </a:r>
            <a:endParaRPr lang="en-US" altLang="zh-CN" sz="1800" dirty="0"/>
          </a:p>
          <a:p>
            <a:pPr lvl="1">
              <a:lnSpc>
                <a:spcPct val="120000"/>
              </a:lnSpc>
            </a:pPr>
            <a:r>
              <a:rPr lang="zh-CN" altLang="en-US" sz="1800" dirty="0"/>
              <a:t>设计模式的目标是改善代码结构，提高程序的结构质量；</a:t>
            </a:r>
            <a:endParaRPr lang="en-US" altLang="zh-CN" sz="1800" dirty="0"/>
          </a:p>
          <a:p>
            <a:pPr lvl="1">
              <a:lnSpc>
                <a:spcPct val="120000"/>
              </a:lnSpc>
            </a:pPr>
            <a:r>
              <a:rPr lang="zh-CN" altLang="en-US" sz="1800" dirty="0"/>
              <a:t>框架强调的是设计的重用性和系统的可扩展性，以缩短开发周期，提高开发质量。 </a:t>
            </a:r>
          </a:p>
        </p:txBody>
      </p:sp>
      <p:sp>
        <p:nvSpPr>
          <p:cNvPr id="4" name="日期占位符 3"/>
          <p:cNvSpPr>
            <a:spLocks noGrp="1"/>
          </p:cNvSpPr>
          <p:nvPr>
            <p:ph type="dt" sz="half" idx="10"/>
          </p:nvPr>
        </p:nvSpPr>
        <p:spPr/>
        <p:txBody>
          <a:bodyPr/>
          <a:lstStyle/>
          <a:p>
            <a:fld id="{D82736EA-F547-48C9-B270-84F6FEA27B57}"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56</a:t>
            </a:fld>
            <a:endParaRPr lang="zh-CN" altLang="en-US"/>
          </a:p>
        </p:txBody>
      </p:sp>
    </p:spTree>
    <p:extLst>
      <p:ext uri="{BB962C8B-B14F-4D97-AF65-F5344CB8AC3E}">
        <p14:creationId xmlns:p14="http://schemas.microsoft.com/office/powerpoint/2010/main" val="304626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39604B-E0EE-480E-8BE5-2D172F6F18C1}"/>
              </a:ext>
            </a:extLst>
          </p:cNvPr>
          <p:cNvSpPr>
            <a:spLocks noGrp="1"/>
          </p:cNvSpPr>
          <p:nvPr>
            <p:ph idx="1"/>
          </p:nvPr>
        </p:nvSpPr>
        <p:spPr/>
        <p:txBody>
          <a:bodyPr>
            <a:normAutofit/>
          </a:bodyPr>
          <a:lstStyle/>
          <a:p>
            <a:r>
              <a:rPr lang="zh-CN" altLang="en-US" sz="2000" dirty="0"/>
              <a:t>软件架构是针对某种特定目标而提供的具有体系性的、普遍性的问题而提供的通用解决方案。</a:t>
            </a:r>
            <a:endParaRPr lang="en-US" altLang="zh-CN" sz="2000" dirty="0"/>
          </a:p>
          <a:p>
            <a:r>
              <a:rPr lang="zh-CN" altLang="en-US" sz="2000" dirty="0"/>
              <a:t>架构是一种规范，可以由不同的软件供应商开发具体的软件产品，产品可以实现架构规范中的全部，也可以实现某个部分，实现一部分的产品就是框架。</a:t>
            </a:r>
            <a:endParaRPr lang="en-US" altLang="zh-CN" sz="2000" dirty="0"/>
          </a:p>
          <a:p>
            <a:r>
              <a:rPr lang="zh-CN" altLang="en-US" sz="2000" dirty="0">
                <a:latin typeface="+mn-ea"/>
              </a:rPr>
              <a:t>企业软件架构</a:t>
            </a:r>
            <a:r>
              <a:rPr lang="en-US" altLang="zh-CN" sz="2000" dirty="0">
                <a:latin typeface="+mn-ea"/>
              </a:rPr>
              <a:t>(Enterprise Software Architecture)</a:t>
            </a:r>
            <a:r>
              <a:rPr lang="zh-CN" altLang="en-US" sz="2000" dirty="0">
                <a:latin typeface="+mn-ea"/>
              </a:rPr>
              <a:t>是指解决企业级软件开发而提供的软件架构，即企业级软件开发整体解决方案。</a:t>
            </a:r>
            <a:endParaRPr lang="en-US" altLang="zh-CN" sz="2000" dirty="0">
              <a:latin typeface="+mn-ea"/>
            </a:endParaRPr>
          </a:p>
          <a:p>
            <a:r>
              <a:rPr lang="zh-CN" altLang="en-US" sz="2000" dirty="0"/>
              <a:t>架构是为体系结构服务的，良好的体系结构要选用合适的架构。（比如建筑及装修）</a:t>
            </a:r>
          </a:p>
        </p:txBody>
      </p:sp>
      <p:sp>
        <p:nvSpPr>
          <p:cNvPr id="3" name="灯片编号占位符 2">
            <a:extLst>
              <a:ext uri="{FF2B5EF4-FFF2-40B4-BE49-F238E27FC236}">
                <a16:creationId xmlns:a16="http://schemas.microsoft.com/office/drawing/2014/main" id="{D5C738E8-335A-4673-8FF9-B56799F9AEEC}"/>
              </a:ext>
            </a:extLst>
          </p:cNvPr>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
        <p:nvSpPr>
          <p:cNvPr id="4" name="标题 3">
            <a:extLst>
              <a:ext uri="{FF2B5EF4-FFF2-40B4-BE49-F238E27FC236}">
                <a16:creationId xmlns:a16="http://schemas.microsoft.com/office/drawing/2014/main" id="{B505135E-876E-4129-84AF-AAE75E6BD1C8}"/>
              </a:ext>
            </a:extLst>
          </p:cNvPr>
          <p:cNvSpPr>
            <a:spLocks noGrp="1"/>
          </p:cNvSpPr>
          <p:nvPr>
            <p:ph type="title"/>
          </p:nvPr>
        </p:nvSpPr>
        <p:spPr/>
        <p:txBody>
          <a:bodyPr/>
          <a:lstStyle/>
          <a:p>
            <a:r>
              <a:rPr lang="zh-CN" altLang="en-US" dirty="0"/>
              <a:t>软件架构</a:t>
            </a:r>
          </a:p>
        </p:txBody>
      </p:sp>
      <p:sp>
        <p:nvSpPr>
          <p:cNvPr id="5" name="日期占位符 4"/>
          <p:cNvSpPr>
            <a:spLocks noGrp="1"/>
          </p:cNvSpPr>
          <p:nvPr>
            <p:ph type="dt" sz="half" idx="10"/>
          </p:nvPr>
        </p:nvSpPr>
        <p:spPr/>
        <p:txBody>
          <a:bodyPr/>
          <a:lstStyle/>
          <a:p>
            <a:fld id="{FCF13150-2BC4-40A0-82B9-C9275D61914C}"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13801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B586587-FFC6-4199-8C37-272BB0D93585}"/>
              </a:ext>
            </a:extLst>
          </p:cNvPr>
          <p:cNvSpPr>
            <a:spLocks noGrp="1"/>
          </p:cNvSpPr>
          <p:nvPr>
            <p:ph type="title"/>
          </p:nvPr>
        </p:nvSpPr>
        <p:spPr/>
        <p:txBody>
          <a:bodyPr/>
          <a:lstStyle/>
          <a:p>
            <a:r>
              <a:rPr lang="zh-CN" altLang="en-US" dirty="0"/>
              <a:t>软件架构</a:t>
            </a:r>
          </a:p>
        </p:txBody>
      </p:sp>
      <p:sp>
        <p:nvSpPr>
          <p:cNvPr id="2" name="内容占位符 1">
            <a:extLst>
              <a:ext uri="{FF2B5EF4-FFF2-40B4-BE49-F238E27FC236}">
                <a16:creationId xmlns:a16="http://schemas.microsoft.com/office/drawing/2014/main" id="{ADE28BED-BFFA-4DFE-99F3-74B82791D2DA}"/>
              </a:ext>
            </a:extLst>
          </p:cNvPr>
          <p:cNvSpPr>
            <a:spLocks noGrp="1"/>
          </p:cNvSpPr>
          <p:nvPr>
            <p:ph idx="1"/>
          </p:nvPr>
        </p:nvSpPr>
        <p:spPr/>
        <p:txBody>
          <a:bodyPr>
            <a:normAutofit/>
          </a:bodyPr>
          <a:lstStyle/>
          <a:p>
            <a:pPr marL="457200" indent="-457200"/>
            <a:r>
              <a:rPr lang="zh-CN" altLang="en-US" sz="2000" dirty="0">
                <a:latin typeface="+mn-ea"/>
              </a:rPr>
              <a:t>架构是</a:t>
            </a:r>
            <a:r>
              <a:rPr lang="en-US" altLang="zh-CN" sz="2000" dirty="0">
                <a:latin typeface="+mn-ea"/>
              </a:rPr>
              <a:t>IT</a:t>
            </a:r>
            <a:r>
              <a:rPr lang="zh-CN" altLang="en-US" sz="2000" dirty="0">
                <a:latin typeface="+mn-ea"/>
              </a:rPr>
              <a:t>行业发展到一定程度的必然产物，反过来架构又推动了</a:t>
            </a:r>
            <a:r>
              <a:rPr lang="en-US" altLang="zh-CN" sz="2000" dirty="0">
                <a:latin typeface="+mn-ea"/>
              </a:rPr>
              <a:t>IT</a:t>
            </a:r>
            <a:r>
              <a:rPr lang="zh-CN" altLang="en-US" sz="2000" dirty="0">
                <a:latin typeface="+mn-ea"/>
              </a:rPr>
              <a:t>行业的发展。</a:t>
            </a:r>
          </a:p>
          <a:p>
            <a:pPr marL="457200" indent="-457200"/>
            <a:r>
              <a:rPr lang="zh-CN" altLang="en-US" sz="2000" dirty="0">
                <a:latin typeface="+mn-ea"/>
              </a:rPr>
              <a:t>世界顶级软件供应商提供给业界的软件架构，大大改善了“各自为战”的局面、也统一了人们对软件开发的认识。对于软件的分层、交互设计、事件管理、数据持久化、模块的划分等开发问题已经越来越清晰，并且取得一致的“约定俗成”或称“隐喻”。</a:t>
            </a:r>
          </a:p>
          <a:p>
            <a:pPr marL="457200" indent="-457200"/>
            <a:r>
              <a:rPr lang="zh-CN" altLang="en-US" sz="2000" dirty="0">
                <a:latin typeface="+mn-ea"/>
              </a:rPr>
              <a:t>今天软件的体系结构基本上都是以世界顶级软件供应商提供的架构产品为基础搭建。架构简化了领域应用系统开发的复杂性，提高了软件质量，降低了投资成本。我们明显感到，现在企业级软件开发人员的流动基本不影响开发效率。 </a:t>
            </a:r>
            <a:endParaRPr lang="zh-CN" altLang="en-US" sz="2000" b="1" dirty="0">
              <a:latin typeface="+mn-ea"/>
            </a:endParaRPr>
          </a:p>
        </p:txBody>
      </p:sp>
      <p:sp>
        <p:nvSpPr>
          <p:cNvPr id="3" name="灯片编号占位符 2">
            <a:extLst>
              <a:ext uri="{FF2B5EF4-FFF2-40B4-BE49-F238E27FC236}">
                <a16:creationId xmlns:a16="http://schemas.microsoft.com/office/drawing/2014/main" id="{38078A39-DF1D-46E8-821B-EBC97BB0BCB3}"/>
              </a:ext>
            </a:extLst>
          </p:cNvPr>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
        <p:nvSpPr>
          <p:cNvPr id="5" name="日期占位符 4"/>
          <p:cNvSpPr>
            <a:spLocks noGrp="1"/>
          </p:cNvSpPr>
          <p:nvPr>
            <p:ph type="dt" sz="half" idx="10"/>
          </p:nvPr>
        </p:nvSpPr>
        <p:spPr/>
        <p:txBody>
          <a:bodyPr/>
          <a:lstStyle/>
          <a:p>
            <a:fld id="{19490E02-03E4-45A2-A2DB-ECA2426EEF3B}"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55659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EA66CC4-5799-49D8-BB18-DC1035DC15EB}"/>
              </a:ext>
            </a:extLst>
          </p:cNvPr>
          <p:cNvSpPr>
            <a:spLocks noGrp="1"/>
          </p:cNvSpPr>
          <p:nvPr>
            <p:ph idx="1"/>
          </p:nvPr>
        </p:nvSpPr>
        <p:spPr/>
        <p:txBody>
          <a:bodyPr/>
          <a:lstStyle/>
          <a:p>
            <a:pPr marL="342900" lvl="2" indent="-342900">
              <a:spcBef>
                <a:spcPct val="50000"/>
              </a:spcBef>
              <a:defRPr/>
            </a:pPr>
            <a:r>
              <a:rPr lang="zh-CN" altLang="en-US" sz="2100" dirty="0"/>
              <a:t>思考：架构究竟提供了什么才使企业级软件开发变得容易了？</a:t>
            </a:r>
            <a:endParaRPr lang="en-US" altLang="zh-CN" sz="2100" dirty="0"/>
          </a:p>
          <a:p>
            <a:pPr marL="342900" lvl="2" indent="-342900">
              <a:spcBef>
                <a:spcPct val="50000"/>
              </a:spcBef>
              <a:defRPr/>
            </a:pPr>
            <a:r>
              <a:rPr lang="zh-CN" altLang="en-US" sz="2100" dirty="0"/>
              <a:t>主要是提供了组件和容器：</a:t>
            </a:r>
            <a:endParaRPr lang="en-US" altLang="zh-CN" sz="2100" dirty="0"/>
          </a:p>
          <a:p>
            <a:pPr marL="542925" lvl="3" indent="-285750">
              <a:spcBef>
                <a:spcPct val="50000"/>
              </a:spcBef>
              <a:defRPr/>
            </a:pPr>
            <a:r>
              <a:rPr lang="zh-CN" altLang="en-US" sz="1800" dirty="0">
                <a:solidFill>
                  <a:srgbClr val="FF0000"/>
                </a:solidFill>
                <a:latin typeface="+mj-ea"/>
                <a:ea typeface="+mj-ea"/>
              </a:rPr>
              <a:t>组件</a:t>
            </a:r>
            <a:r>
              <a:rPr lang="zh-CN" altLang="en-US" sz="1800" dirty="0">
                <a:latin typeface="+mj-ea"/>
                <a:ea typeface="+mj-ea"/>
              </a:rPr>
              <a:t>是供开发（设计与编程）的</a:t>
            </a:r>
            <a:endParaRPr lang="en-US" altLang="zh-CN" sz="1800" dirty="0">
              <a:latin typeface="+mj-ea"/>
              <a:ea typeface="+mj-ea"/>
            </a:endParaRPr>
          </a:p>
          <a:p>
            <a:pPr marL="542925" lvl="3" indent="-285750">
              <a:spcBef>
                <a:spcPct val="50000"/>
              </a:spcBef>
              <a:defRPr/>
            </a:pPr>
            <a:r>
              <a:rPr lang="zh-CN" altLang="en-US" sz="1800" dirty="0">
                <a:solidFill>
                  <a:srgbClr val="FF0000"/>
                </a:solidFill>
                <a:latin typeface="+mj-ea"/>
                <a:ea typeface="+mj-ea"/>
              </a:rPr>
              <a:t>容器</a:t>
            </a:r>
            <a:r>
              <a:rPr lang="zh-CN" altLang="en-US" sz="1800" dirty="0">
                <a:latin typeface="+mj-ea"/>
                <a:ea typeface="+mj-ea"/>
              </a:rPr>
              <a:t>是管理组件运行的（高层管理），又称中间件</a:t>
            </a:r>
          </a:p>
          <a:p>
            <a:endParaRPr lang="zh-CN" altLang="en-US" sz="1500" dirty="0"/>
          </a:p>
        </p:txBody>
      </p:sp>
      <p:sp>
        <p:nvSpPr>
          <p:cNvPr id="3" name="灯片编号占位符 2">
            <a:extLst>
              <a:ext uri="{FF2B5EF4-FFF2-40B4-BE49-F238E27FC236}">
                <a16:creationId xmlns:a16="http://schemas.microsoft.com/office/drawing/2014/main" id="{B38C0760-D6F6-4B3D-A4EB-821921910BF4}"/>
              </a:ext>
            </a:extLst>
          </p:cNvPr>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
        <p:nvSpPr>
          <p:cNvPr id="4" name="标题 3">
            <a:extLst>
              <a:ext uri="{FF2B5EF4-FFF2-40B4-BE49-F238E27FC236}">
                <a16:creationId xmlns:a16="http://schemas.microsoft.com/office/drawing/2014/main" id="{F0A54D07-D905-47B8-946A-EFD6EA4F55B1}"/>
              </a:ext>
            </a:extLst>
          </p:cNvPr>
          <p:cNvSpPr>
            <a:spLocks noGrp="1"/>
          </p:cNvSpPr>
          <p:nvPr>
            <p:ph type="title"/>
          </p:nvPr>
        </p:nvSpPr>
        <p:spPr/>
        <p:txBody>
          <a:bodyPr/>
          <a:lstStyle/>
          <a:p>
            <a:r>
              <a:rPr lang="zh-CN" altLang="en-US" dirty="0"/>
              <a:t>软件架构</a:t>
            </a:r>
          </a:p>
        </p:txBody>
      </p:sp>
      <p:pic>
        <p:nvPicPr>
          <p:cNvPr id="5" name="Picture 36">
            <a:extLst>
              <a:ext uri="{FF2B5EF4-FFF2-40B4-BE49-F238E27FC236}">
                <a16:creationId xmlns:a16="http://schemas.microsoft.com/office/drawing/2014/main" id="{F6A69670-A4F1-4E25-B4F4-03838DA89716}"/>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228850" y="2585077"/>
            <a:ext cx="4548868" cy="214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6F2D9DD7-0E82-470B-9770-A1F32ED6E925}" type="datetime1">
              <a:rPr lang="zh-CN" altLang="en-US" smtClean="0"/>
              <a:t>2022/5/4</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05804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21E83B9-4E69-4205-BE58-BBFD25D5D43B}"/>
              </a:ext>
            </a:extLst>
          </p:cNvPr>
          <p:cNvSpPr>
            <a:spLocks noGrp="1"/>
          </p:cNvSpPr>
          <p:nvPr>
            <p:ph type="title"/>
          </p:nvPr>
        </p:nvSpPr>
        <p:spPr/>
        <p:txBody>
          <a:bodyPr/>
          <a:lstStyle/>
          <a:p>
            <a:r>
              <a:rPr lang="zh-CN" altLang="en-US" dirty="0"/>
              <a:t>软件开发的求精过程</a:t>
            </a:r>
          </a:p>
        </p:txBody>
      </p:sp>
      <p:sp>
        <p:nvSpPr>
          <p:cNvPr id="2" name="内容占位符 1">
            <a:extLst>
              <a:ext uri="{FF2B5EF4-FFF2-40B4-BE49-F238E27FC236}">
                <a16:creationId xmlns:a16="http://schemas.microsoft.com/office/drawing/2014/main" id="{BB47AF0E-D472-4FAC-923D-518271416385}"/>
              </a:ext>
            </a:extLst>
          </p:cNvPr>
          <p:cNvSpPr>
            <a:spLocks noGrp="1"/>
          </p:cNvSpPr>
          <p:nvPr>
            <p:ph idx="1"/>
          </p:nvPr>
        </p:nvSpPr>
        <p:spPr>
          <a:xfrm>
            <a:off x="768097" y="925167"/>
            <a:ext cx="7832833" cy="1005970"/>
          </a:xfrm>
        </p:spPr>
        <p:txBody>
          <a:bodyPr>
            <a:normAutofit/>
          </a:bodyPr>
          <a:lstStyle/>
          <a:p>
            <a:pPr algn="just"/>
            <a:r>
              <a:rPr lang="zh-CN" altLang="en-US" sz="2000" dirty="0">
                <a:latin typeface="+mn-ea"/>
              </a:rPr>
              <a:t>软件开发就是通过对模型的逐步细化，模型从“分析模型”到“设计模型”再到“编码模型”。 </a:t>
            </a:r>
          </a:p>
        </p:txBody>
      </p:sp>
      <p:sp>
        <p:nvSpPr>
          <p:cNvPr id="3" name="灯片编号占位符 2">
            <a:extLst>
              <a:ext uri="{FF2B5EF4-FFF2-40B4-BE49-F238E27FC236}">
                <a16:creationId xmlns:a16="http://schemas.microsoft.com/office/drawing/2014/main" id="{10B3C2E8-DF43-47C0-9AE5-3EE038C12165}"/>
              </a:ext>
            </a:extLst>
          </p:cNvPr>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grpSp>
        <p:nvGrpSpPr>
          <p:cNvPr id="5" name="Group 13">
            <a:extLst>
              <a:ext uri="{FF2B5EF4-FFF2-40B4-BE49-F238E27FC236}">
                <a16:creationId xmlns:a16="http://schemas.microsoft.com/office/drawing/2014/main" id="{097FBE20-49F5-48C7-BB86-4BA4C0BFDF33}"/>
              </a:ext>
            </a:extLst>
          </p:cNvPr>
          <p:cNvGrpSpPr>
            <a:grpSpLocks noChangeAspect="1"/>
          </p:cNvGrpSpPr>
          <p:nvPr/>
        </p:nvGrpSpPr>
        <p:grpSpPr bwMode="auto">
          <a:xfrm>
            <a:off x="957008" y="1608880"/>
            <a:ext cx="7455009" cy="3139975"/>
            <a:chOff x="2159" y="5760"/>
            <a:chExt cx="8655" cy="2928"/>
          </a:xfrm>
        </p:grpSpPr>
        <p:sp>
          <p:nvSpPr>
            <p:cNvPr id="6" name="AutoShape 14">
              <a:extLst>
                <a:ext uri="{FF2B5EF4-FFF2-40B4-BE49-F238E27FC236}">
                  <a16:creationId xmlns:a16="http://schemas.microsoft.com/office/drawing/2014/main" id="{EA4D52AA-A53A-4465-8351-E9C37175B216}"/>
                </a:ext>
              </a:extLst>
            </p:cNvPr>
            <p:cNvSpPr>
              <a:spLocks noChangeAspect="1" noChangeArrowheads="1"/>
            </p:cNvSpPr>
            <p:nvPr/>
          </p:nvSpPr>
          <p:spPr bwMode="auto">
            <a:xfrm>
              <a:off x="2159" y="5760"/>
              <a:ext cx="826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7" name="Oval 15">
              <a:extLst>
                <a:ext uri="{FF2B5EF4-FFF2-40B4-BE49-F238E27FC236}">
                  <a16:creationId xmlns:a16="http://schemas.microsoft.com/office/drawing/2014/main" id="{E2E89BF0-87EA-480F-BE4D-CB71E80F1FEB}"/>
                </a:ext>
              </a:extLst>
            </p:cNvPr>
            <p:cNvSpPr>
              <a:spLocks noChangeArrowheads="1"/>
            </p:cNvSpPr>
            <p:nvPr/>
          </p:nvSpPr>
          <p:spPr bwMode="auto">
            <a:xfrm>
              <a:off x="2331" y="5794"/>
              <a:ext cx="1257" cy="834"/>
            </a:xfrm>
            <a:prstGeom prst="ellipse">
              <a:avLst/>
            </a:prstGeom>
            <a:solidFill>
              <a:srgbClr val="BBE0E3"/>
            </a:solidFill>
            <a:ln w="9525">
              <a:solidFill>
                <a:srgbClr val="000000"/>
              </a:solidFill>
              <a:round/>
              <a:headEnd/>
              <a:tailEnd/>
            </a:ln>
          </p:spPr>
          <p:txBody>
            <a:bodyPr lIns="45949" tIns="22974" rIns="45949" bIns="2297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000000"/>
                  </a:solidFill>
                </a:rPr>
                <a:t>客观</a:t>
              </a:r>
              <a:endParaRPr lang="en-US" altLang="zh-CN" sz="1600" b="1" dirty="0">
                <a:solidFill>
                  <a:srgbClr val="000000"/>
                </a:solidFill>
              </a:endParaRPr>
            </a:p>
            <a:p>
              <a:pPr algn="ctr" eaLnBrk="1" hangingPunct="1"/>
              <a:r>
                <a:rPr lang="zh-CN" altLang="en-US" sz="1600" b="1" dirty="0">
                  <a:solidFill>
                    <a:srgbClr val="000000"/>
                  </a:solidFill>
                </a:rPr>
                <a:t>世界</a:t>
              </a:r>
              <a:endParaRPr lang="zh-CN" altLang="en-US" sz="1600" dirty="0"/>
            </a:p>
          </p:txBody>
        </p:sp>
        <p:sp>
          <p:nvSpPr>
            <p:cNvPr id="8" name="Oval 16">
              <a:extLst>
                <a:ext uri="{FF2B5EF4-FFF2-40B4-BE49-F238E27FC236}">
                  <a16:creationId xmlns:a16="http://schemas.microsoft.com/office/drawing/2014/main" id="{F673F679-8C68-429C-9769-BDEB76334E27}"/>
                </a:ext>
              </a:extLst>
            </p:cNvPr>
            <p:cNvSpPr>
              <a:spLocks noChangeArrowheads="1"/>
            </p:cNvSpPr>
            <p:nvPr/>
          </p:nvSpPr>
          <p:spPr bwMode="auto">
            <a:xfrm>
              <a:off x="8891" y="5760"/>
              <a:ext cx="1423" cy="765"/>
            </a:xfrm>
            <a:prstGeom prst="ellipse">
              <a:avLst/>
            </a:prstGeom>
            <a:solidFill>
              <a:srgbClr val="BBE0E3"/>
            </a:solidFill>
            <a:ln w="9525">
              <a:solidFill>
                <a:srgbClr val="000000"/>
              </a:solidFill>
              <a:round/>
              <a:headEnd/>
              <a:tailEnd/>
            </a:ln>
          </p:spPr>
          <p:txBody>
            <a:bodyPr lIns="45949" tIns="22974" rIns="45949" bIns="2297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000000"/>
                  </a:solidFill>
                </a:rPr>
                <a:t>计算机世界</a:t>
              </a:r>
              <a:endParaRPr lang="zh-CN" altLang="en-US" sz="1600" dirty="0"/>
            </a:p>
          </p:txBody>
        </p:sp>
        <p:sp>
          <p:nvSpPr>
            <p:cNvPr id="9" name="AutoShape 17">
              <a:extLst>
                <a:ext uri="{FF2B5EF4-FFF2-40B4-BE49-F238E27FC236}">
                  <a16:creationId xmlns:a16="http://schemas.microsoft.com/office/drawing/2014/main" id="{E211BA61-CE70-467F-90AB-310C1A80546E}"/>
                </a:ext>
              </a:extLst>
            </p:cNvPr>
            <p:cNvSpPr>
              <a:spLocks noChangeArrowheads="1"/>
            </p:cNvSpPr>
            <p:nvPr/>
          </p:nvSpPr>
          <p:spPr bwMode="auto">
            <a:xfrm>
              <a:off x="3661" y="5884"/>
              <a:ext cx="5225" cy="683"/>
            </a:xfrm>
            <a:prstGeom prst="rightArrow">
              <a:avLst>
                <a:gd name="adj1" fmla="val 50000"/>
                <a:gd name="adj2" fmla="val 175110"/>
              </a:avLst>
            </a:prstGeom>
            <a:solidFill>
              <a:srgbClr val="BBE0E3"/>
            </a:solidFill>
            <a:ln w="9525">
              <a:solidFill>
                <a:srgbClr val="000000"/>
              </a:solidFill>
              <a:miter lim="800000"/>
              <a:headEnd/>
              <a:tailEnd/>
            </a:ln>
          </p:spPr>
          <p:txBody>
            <a:bodyPr lIns="45949" tIns="22974" rIns="45949" bIns="2297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逐步细化</a:t>
              </a:r>
              <a:r>
                <a:rPr lang="en-US" altLang="zh-CN" sz="1600" b="1" dirty="0">
                  <a:solidFill>
                    <a:srgbClr val="000000"/>
                  </a:solidFill>
                </a:rPr>
                <a:t>(</a:t>
              </a:r>
              <a:r>
                <a:rPr lang="zh-CN" altLang="en-US" sz="1600" b="1" dirty="0">
                  <a:solidFill>
                    <a:srgbClr val="000000"/>
                  </a:solidFill>
                </a:rPr>
                <a:t>映射</a:t>
              </a:r>
              <a:r>
                <a:rPr lang="en-US" altLang="zh-CN" sz="1600" b="1" dirty="0">
                  <a:solidFill>
                    <a:srgbClr val="000000"/>
                  </a:solidFill>
                </a:rPr>
                <a:t>)</a:t>
              </a:r>
              <a:endParaRPr lang="en-US" altLang="zh-CN" sz="1600" dirty="0"/>
            </a:p>
          </p:txBody>
        </p:sp>
        <p:sp>
          <p:nvSpPr>
            <p:cNvPr id="10" name="Rectangle 18">
              <a:extLst>
                <a:ext uri="{FF2B5EF4-FFF2-40B4-BE49-F238E27FC236}">
                  <a16:creationId xmlns:a16="http://schemas.microsoft.com/office/drawing/2014/main" id="{55695ADE-DCD6-42C6-A31F-67CCA24D846B}"/>
                </a:ext>
              </a:extLst>
            </p:cNvPr>
            <p:cNvSpPr>
              <a:spLocks noChangeArrowheads="1"/>
            </p:cNvSpPr>
            <p:nvPr/>
          </p:nvSpPr>
          <p:spPr bwMode="auto">
            <a:xfrm>
              <a:off x="2398" y="7333"/>
              <a:ext cx="1416" cy="523"/>
            </a:xfrm>
            <a:prstGeom prst="rect">
              <a:avLst/>
            </a:prstGeom>
            <a:solidFill>
              <a:srgbClr val="BBE0E3"/>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zh-CN" altLang="en-US" sz="1600" b="1" dirty="0">
                  <a:solidFill>
                    <a:srgbClr val="000000"/>
                  </a:solidFill>
                </a:rPr>
                <a:t>需求获取</a:t>
              </a:r>
            </a:p>
            <a:p>
              <a:pPr eaLnBrk="1" hangingPunct="1">
                <a:lnSpc>
                  <a:spcPct val="96000"/>
                </a:lnSpc>
              </a:pPr>
              <a:r>
                <a:rPr lang="en-US" altLang="zh-CN" sz="1600" b="1" dirty="0">
                  <a:solidFill>
                    <a:srgbClr val="FF0000"/>
                  </a:solidFill>
                </a:rPr>
                <a:t>(</a:t>
              </a:r>
              <a:r>
                <a:rPr lang="zh-CN" altLang="en-US" sz="1600" b="1" dirty="0">
                  <a:solidFill>
                    <a:srgbClr val="FF0000"/>
                  </a:solidFill>
                </a:rPr>
                <a:t>自然语言</a:t>
              </a:r>
              <a:r>
                <a:rPr lang="en-US" altLang="zh-CN" sz="1600" b="1" dirty="0">
                  <a:solidFill>
                    <a:srgbClr val="FF0000"/>
                  </a:solidFill>
                </a:rPr>
                <a:t>)</a:t>
              </a:r>
            </a:p>
          </p:txBody>
        </p:sp>
        <p:sp>
          <p:nvSpPr>
            <p:cNvPr id="11" name="Line 19">
              <a:extLst>
                <a:ext uri="{FF2B5EF4-FFF2-40B4-BE49-F238E27FC236}">
                  <a16:creationId xmlns:a16="http://schemas.microsoft.com/office/drawing/2014/main" id="{756B37D1-6767-4663-B5BE-C8744BD35B51}"/>
                </a:ext>
              </a:extLst>
            </p:cNvPr>
            <p:cNvSpPr>
              <a:spLocks noChangeShapeType="1"/>
            </p:cNvSpPr>
            <p:nvPr/>
          </p:nvSpPr>
          <p:spPr bwMode="auto">
            <a:xfrm flipV="1">
              <a:off x="2922" y="6650"/>
              <a:ext cx="0" cy="9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12" name="Rectangle 20">
              <a:extLst>
                <a:ext uri="{FF2B5EF4-FFF2-40B4-BE49-F238E27FC236}">
                  <a16:creationId xmlns:a16="http://schemas.microsoft.com/office/drawing/2014/main" id="{D5D7528E-A681-44CD-9CEC-F61775115D22}"/>
                </a:ext>
              </a:extLst>
            </p:cNvPr>
            <p:cNvSpPr>
              <a:spLocks noChangeArrowheads="1"/>
            </p:cNvSpPr>
            <p:nvPr/>
          </p:nvSpPr>
          <p:spPr bwMode="auto">
            <a:xfrm>
              <a:off x="3932" y="7333"/>
              <a:ext cx="1416" cy="523"/>
            </a:xfrm>
            <a:prstGeom prst="rect">
              <a:avLst/>
            </a:prstGeom>
            <a:solidFill>
              <a:srgbClr val="BBE0E3"/>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zh-CN" altLang="en-US" sz="1600" b="1">
                  <a:solidFill>
                    <a:srgbClr val="000000"/>
                  </a:solidFill>
                </a:rPr>
                <a:t>需求分析</a:t>
              </a:r>
            </a:p>
            <a:p>
              <a:pPr eaLnBrk="1" hangingPunct="1">
                <a:lnSpc>
                  <a:spcPct val="96000"/>
                </a:lnSpc>
              </a:pPr>
              <a:r>
                <a:rPr lang="en-US" altLang="zh-CN" sz="1600" b="1">
                  <a:solidFill>
                    <a:srgbClr val="000000"/>
                  </a:solidFill>
                </a:rPr>
                <a:t>(</a:t>
              </a:r>
              <a:r>
                <a:rPr lang="zh-CN" altLang="en-US" sz="1600" b="1">
                  <a:solidFill>
                    <a:srgbClr val="000000"/>
                  </a:solidFill>
                </a:rPr>
                <a:t>分析模型</a:t>
              </a:r>
              <a:r>
                <a:rPr lang="en-US" altLang="zh-CN" sz="1600" b="1">
                  <a:solidFill>
                    <a:srgbClr val="000000"/>
                  </a:solidFill>
                </a:rPr>
                <a:t>)</a:t>
              </a:r>
              <a:endParaRPr lang="en-US" altLang="zh-CN" sz="1600" b="1"/>
            </a:p>
          </p:txBody>
        </p:sp>
        <p:sp>
          <p:nvSpPr>
            <p:cNvPr id="13" name="Rectangle 21">
              <a:extLst>
                <a:ext uri="{FF2B5EF4-FFF2-40B4-BE49-F238E27FC236}">
                  <a16:creationId xmlns:a16="http://schemas.microsoft.com/office/drawing/2014/main" id="{2EE6822E-0011-4D51-8075-7C3DA3E09B76}"/>
                </a:ext>
              </a:extLst>
            </p:cNvPr>
            <p:cNvSpPr>
              <a:spLocks noChangeArrowheads="1"/>
            </p:cNvSpPr>
            <p:nvPr/>
          </p:nvSpPr>
          <p:spPr bwMode="auto">
            <a:xfrm>
              <a:off x="5579" y="7326"/>
              <a:ext cx="1421" cy="530"/>
            </a:xfrm>
            <a:prstGeom prst="rect">
              <a:avLst/>
            </a:prstGeom>
            <a:solidFill>
              <a:srgbClr val="FF99FF"/>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zh-CN" altLang="en-US" sz="1600" b="1" dirty="0">
                  <a:solidFill>
                    <a:srgbClr val="000000"/>
                  </a:solidFill>
                </a:rPr>
                <a:t>结构设计</a:t>
              </a:r>
            </a:p>
            <a:p>
              <a:pPr eaLnBrk="1" hangingPunct="1">
                <a:lnSpc>
                  <a:spcPct val="96000"/>
                </a:lnSpc>
              </a:pPr>
              <a:r>
                <a:rPr lang="en-US" altLang="zh-CN" sz="1600" b="1" dirty="0">
                  <a:solidFill>
                    <a:srgbClr val="000000"/>
                  </a:solidFill>
                </a:rPr>
                <a:t>(</a:t>
              </a:r>
              <a:r>
                <a:rPr lang="zh-CN" altLang="en-US" sz="1600" b="1" dirty="0">
                  <a:solidFill>
                    <a:srgbClr val="000000"/>
                  </a:solidFill>
                </a:rPr>
                <a:t>结构模型</a:t>
              </a:r>
              <a:r>
                <a:rPr lang="en-US" altLang="zh-CN" sz="1600" b="1" dirty="0">
                  <a:solidFill>
                    <a:srgbClr val="000000"/>
                  </a:solidFill>
                </a:rPr>
                <a:t>)</a:t>
              </a:r>
              <a:endParaRPr lang="en-US" altLang="zh-CN" sz="1600" b="1" dirty="0"/>
            </a:p>
          </p:txBody>
        </p:sp>
        <p:sp>
          <p:nvSpPr>
            <p:cNvPr id="14" name="Rectangle 22">
              <a:extLst>
                <a:ext uri="{FF2B5EF4-FFF2-40B4-BE49-F238E27FC236}">
                  <a16:creationId xmlns:a16="http://schemas.microsoft.com/office/drawing/2014/main" id="{0002A149-CCDD-4368-A433-1C5157D9F0B2}"/>
                </a:ext>
              </a:extLst>
            </p:cNvPr>
            <p:cNvSpPr>
              <a:spLocks noChangeArrowheads="1"/>
            </p:cNvSpPr>
            <p:nvPr/>
          </p:nvSpPr>
          <p:spPr bwMode="auto">
            <a:xfrm>
              <a:off x="7175" y="7326"/>
              <a:ext cx="1289" cy="530"/>
            </a:xfrm>
            <a:prstGeom prst="rect">
              <a:avLst/>
            </a:prstGeom>
            <a:solidFill>
              <a:srgbClr val="FF99FF"/>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zh-CN" altLang="en-US" sz="1600" b="1">
                  <a:solidFill>
                    <a:srgbClr val="000000"/>
                  </a:solidFill>
                </a:rPr>
                <a:t>过程设计</a:t>
              </a:r>
            </a:p>
            <a:p>
              <a:pPr eaLnBrk="1" hangingPunct="1">
                <a:lnSpc>
                  <a:spcPct val="96000"/>
                </a:lnSpc>
              </a:pPr>
              <a:r>
                <a:rPr lang="en-US" altLang="zh-CN" sz="1600" b="1">
                  <a:solidFill>
                    <a:srgbClr val="000000"/>
                  </a:solidFill>
                </a:rPr>
                <a:t>(</a:t>
              </a:r>
              <a:r>
                <a:rPr lang="zh-CN" altLang="en-US" sz="1600" b="1">
                  <a:solidFill>
                    <a:srgbClr val="000000"/>
                  </a:solidFill>
                </a:rPr>
                <a:t>算法描述</a:t>
              </a:r>
              <a:r>
                <a:rPr lang="en-US" altLang="zh-CN" sz="1600" b="1">
                  <a:solidFill>
                    <a:srgbClr val="000000"/>
                  </a:solidFill>
                </a:rPr>
                <a:t>)</a:t>
              </a:r>
              <a:endParaRPr lang="en-US" altLang="zh-CN" sz="1600" b="1"/>
            </a:p>
          </p:txBody>
        </p:sp>
        <p:sp>
          <p:nvSpPr>
            <p:cNvPr id="15" name="Rectangle 23">
              <a:extLst>
                <a:ext uri="{FF2B5EF4-FFF2-40B4-BE49-F238E27FC236}">
                  <a16:creationId xmlns:a16="http://schemas.microsoft.com/office/drawing/2014/main" id="{126A33A3-7088-440B-A5F6-11029E6A3DBE}"/>
                </a:ext>
              </a:extLst>
            </p:cNvPr>
            <p:cNvSpPr>
              <a:spLocks noChangeArrowheads="1"/>
            </p:cNvSpPr>
            <p:nvPr/>
          </p:nvSpPr>
          <p:spPr bwMode="auto">
            <a:xfrm>
              <a:off x="8770" y="7326"/>
              <a:ext cx="1620" cy="530"/>
            </a:xfrm>
            <a:prstGeom prst="rect">
              <a:avLst/>
            </a:prstGeom>
            <a:solidFill>
              <a:srgbClr val="BBE0E3"/>
            </a:solidFill>
            <a:ln w="9525">
              <a:solidFill>
                <a:srgbClr val="000000"/>
              </a:solidFill>
              <a:miter lim="800000"/>
              <a:headEnd/>
              <a:tailEnd/>
            </a:ln>
          </p:spPr>
          <p:txBody>
            <a:bodyPr wrap="none"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zh-CN" altLang="en-US" sz="1600" b="1" dirty="0">
                  <a:solidFill>
                    <a:srgbClr val="000000"/>
                  </a:solidFill>
                </a:rPr>
                <a:t>编码</a:t>
              </a:r>
            </a:p>
            <a:p>
              <a:pPr eaLnBrk="1" hangingPunct="1">
                <a:lnSpc>
                  <a:spcPct val="96000"/>
                </a:lnSpc>
              </a:pPr>
              <a:r>
                <a:rPr lang="en-US" altLang="zh-CN" sz="1600" b="1" dirty="0">
                  <a:solidFill>
                    <a:srgbClr val="FF0000"/>
                  </a:solidFill>
                </a:rPr>
                <a:t>(</a:t>
              </a:r>
              <a:r>
                <a:rPr lang="zh-CN" altLang="en-US" sz="1600" b="1" dirty="0">
                  <a:solidFill>
                    <a:srgbClr val="FF0000"/>
                  </a:solidFill>
                </a:rPr>
                <a:t>计算机语言</a:t>
              </a:r>
              <a:r>
                <a:rPr lang="en-US" altLang="zh-CN" sz="1600" b="1" dirty="0">
                  <a:solidFill>
                    <a:srgbClr val="FF0000"/>
                  </a:solidFill>
                </a:rPr>
                <a:t>)</a:t>
              </a:r>
            </a:p>
          </p:txBody>
        </p:sp>
        <p:sp>
          <p:nvSpPr>
            <p:cNvPr id="16" name="Line 24">
              <a:extLst>
                <a:ext uri="{FF2B5EF4-FFF2-40B4-BE49-F238E27FC236}">
                  <a16:creationId xmlns:a16="http://schemas.microsoft.com/office/drawing/2014/main" id="{15C7BA95-212C-4FF0-A688-5C8DC64DB676}"/>
                </a:ext>
              </a:extLst>
            </p:cNvPr>
            <p:cNvSpPr>
              <a:spLocks noChangeShapeType="1"/>
            </p:cNvSpPr>
            <p:nvPr/>
          </p:nvSpPr>
          <p:spPr bwMode="auto">
            <a:xfrm>
              <a:off x="5478" y="6816"/>
              <a:ext cx="8" cy="15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25">
              <a:extLst>
                <a:ext uri="{FF2B5EF4-FFF2-40B4-BE49-F238E27FC236}">
                  <a16:creationId xmlns:a16="http://schemas.microsoft.com/office/drawing/2014/main" id="{59380881-FE8B-4540-884E-ADF99557D2CB}"/>
                </a:ext>
              </a:extLst>
            </p:cNvPr>
            <p:cNvSpPr>
              <a:spLocks noChangeShapeType="1"/>
            </p:cNvSpPr>
            <p:nvPr/>
          </p:nvSpPr>
          <p:spPr bwMode="auto">
            <a:xfrm>
              <a:off x="8652" y="6820"/>
              <a:ext cx="1" cy="15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26">
              <a:extLst>
                <a:ext uri="{FF2B5EF4-FFF2-40B4-BE49-F238E27FC236}">
                  <a16:creationId xmlns:a16="http://schemas.microsoft.com/office/drawing/2014/main" id="{506925B3-C844-4C70-9D04-7EA313D6ACE8}"/>
                </a:ext>
              </a:extLst>
            </p:cNvPr>
            <p:cNvSpPr>
              <a:spLocks noChangeShapeType="1"/>
            </p:cNvSpPr>
            <p:nvPr/>
          </p:nvSpPr>
          <p:spPr bwMode="auto">
            <a:xfrm flipV="1">
              <a:off x="9603" y="6568"/>
              <a:ext cx="0"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27">
              <a:extLst>
                <a:ext uri="{FF2B5EF4-FFF2-40B4-BE49-F238E27FC236}">
                  <a16:creationId xmlns:a16="http://schemas.microsoft.com/office/drawing/2014/main" id="{44015825-6373-4514-A3CE-7ACF711F0528}"/>
                </a:ext>
              </a:extLst>
            </p:cNvPr>
            <p:cNvSpPr>
              <a:spLocks noChangeShapeType="1"/>
            </p:cNvSpPr>
            <p:nvPr/>
          </p:nvSpPr>
          <p:spPr bwMode="auto">
            <a:xfrm>
              <a:off x="2537" y="8264"/>
              <a:ext cx="288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20" name="Text Box 28">
              <a:extLst>
                <a:ext uri="{FF2B5EF4-FFF2-40B4-BE49-F238E27FC236}">
                  <a16:creationId xmlns:a16="http://schemas.microsoft.com/office/drawing/2014/main" id="{FFD8A674-FE53-4EF1-AD3F-83C39E12B42E}"/>
                </a:ext>
              </a:extLst>
            </p:cNvPr>
            <p:cNvSpPr txBox="1">
              <a:spLocks noChangeArrowheads="1"/>
            </p:cNvSpPr>
            <p:nvPr/>
          </p:nvSpPr>
          <p:spPr bwMode="auto">
            <a:xfrm>
              <a:off x="2433" y="8338"/>
              <a:ext cx="126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000000"/>
                  </a:solidFill>
                </a:rPr>
                <a:t>开发起点</a:t>
              </a:r>
              <a:endParaRPr lang="zh-CN" altLang="en-US" sz="1600" dirty="0"/>
            </a:p>
          </p:txBody>
        </p:sp>
        <p:sp>
          <p:nvSpPr>
            <p:cNvPr id="21" name="Text Box 29">
              <a:extLst>
                <a:ext uri="{FF2B5EF4-FFF2-40B4-BE49-F238E27FC236}">
                  <a16:creationId xmlns:a16="http://schemas.microsoft.com/office/drawing/2014/main" id="{1C12B942-60B7-44DE-8860-265216AACEB2}"/>
                </a:ext>
              </a:extLst>
            </p:cNvPr>
            <p:cNvSpPr txBox="1">
              <a:spLocks noChangeArrowheads="1"/>
            </p:cNvSpPr>
            <p:nvPr/>
          </p:nvSpPr>
          <p:spPr bwMode="auto">
            <a:xfrm>
              <a:off x="9552" y="8351"/>
              <a:ext cx="12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000000"/>
                  </a:solidFill>
                </a:rPr>
                <a:t>开发终点</a:t>
              </a:r>
              <a:endParaRPr lang="zh-CN" altLang="en-US" sz="1600" dirty="0"/>
            </a:p>
          </p:txBody>
        </p:sp>
        <p:sp>
          <p:nvSpPr>
            <p:cNvPr id="22" name="Text Box 30">
              <a:extLst>
                <a:ext uri="{FF2B5EF4-FFF2-40B4-BE49-F238E27FC236}">
                  <a16:creationId xmlns:a16="http://schemas.microsoft.com/office/drawing/2014/main" id="{C3DBE039-663B-4D0A-9AA9-0AF9A6BED0E5}"/>
                </a:ext>
              </a:extLst>
            </p:cNvPr>
            <p:cNvSpPr txBox="1">
              <a:spLocks noChangeArrowheads="1"/>
            </p:cNvSpPr>
            <p:nvPr/>
          </p:nvSpPr>
          <p:spPr bwMode="auto">
            <a:xfrm>
              <a:off x="3104" y="7931"/>
              <a:ext cx="1745"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000000"/>
                  </a:solidFill>
                </a:rPr>
                <a:t>软件需求阶段</a:t>
              </a:r>
              <a:endParaRPr lang="zh-CN" altLang="en-US" sz="1600" b="1" dirty="0"/>
            </a:p>
          </p:txBody>
        </p:sp>
        <p:sp>
          <p:nvSpPr>
            <p:cNvPr id="23" name="Text Box 31">
              <a:extLst>
                <a:ext uri="{FF2B5EF4-FFF2-40B4-BE49-F238E27FC236}">
                  <a16:creationId xmlns:a16="http://schemas.microsoft.com/office/drawing/2014/main" id="{FB236F18-8DA2-44C9-953E-D8C9347A2671}"/>
                </a:ext>
              </a:extLst>
            </p:cNvPr>
            <p:cNvSpPr txBox="1">
              <a:spLocks noChangeArrowheads="1"/>
            </p:cNvSpPr>
            <p:nvPr/>
          </p:nvSpPr>
          <p:spPr bwMode="auto">
            <a:xfrm>
              <a:off x="6154" y="7914"/>
              <a:ext cx="174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000000"/>
                  </a:solidFill>
                </a:rPr>
                <a:t>软件设计阶段</a:t>
              </a:r>
              <a:endParaRPr lang="zh-CN" altLang="en-US" sz="1600" b="1" dirty="0"/>
            </a:p>
          </p:txBody>
        </p:sp>
        <p:sp>
          <p:nvSpPr>
            <p:cNvPr id="24" name="Text Box 32">
              <a:extLst>
                <a:ext uri="{FF2B5EF4-FFF2-40B4-BE49-F238E27FC236}">
                  <a16:creationId xmlns:a16="http://schemas.microsoft.com/office/drawing/2014/main" id="{9D176BA6-BFCB-4F7A-B7B6-C95BC6BA455C}"/>
                </a:ext>
              </a:extLst>
            </p:cNvPr>
            <p:cNvSpPr txBox="1">
              <a:spLocks noChangeArrowheads="1"/>
            </p:cNvSpPr>
            <p:nvPr/>
          </p:nvSpPr>
          <p:spPr bwMode="auto">
            <a:xfrm>
              <a:off x="8812" y="7942"/>
              <a:ext cx="187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000000"/>
                  </a:solidFill>
                </a:rPr>
                <a:t>软件实现阶段</a:t>
              </a:r>
              <a:endParaRPr lang="zh-CN" altLang="en-US" sz="1600" b="1" dirty="0"/>
            </a:p>
          </p:txBody>
        </p:sp>
        <p:sp>
          <p:nvSpPr>
            <p:cNvPr id="25" name="Text Box 33">
              <a:extLst>
                <a:ext uri="{FF2B5EF4-FFF2-40B4-BE49-F238E27FC236}">
                  <a16:creationId xmlns:a16="http://schemas.microsoft.com/office/drawing/2014/main" id="{DADEC88D-2149-46B1-BC61-570538B4BED6}"/>
                </a:ext>
              </a:extLst>
            </p:cNvPr>
            <p:cNvSpPr txBox="1">
              <a:spLocks noChangeArrowheads="1"/>
            </p:cNvSpPr>
            <p:nvPr/>
          </p:nvSpPr>
          <p:spPr bwMode="auto">
            <a:xfrm>
              <a:off x="2988" y="6820"/>
              <a:ext cx="76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000000"/>
                  </a:solidFill>
                </a:rPr>
                <a:t>抽象</a:t>
              </a:r>
              <a:endParaRPr lang="zh-CN" altLang="en-US" sz="1600" dirty="0"/>
            </a:p>
          </p:txBody>
        </p:sp>
        <p:sp>
          <p:nvSpPr>
            <p:cNvPr id="26" name="Text Box 34">
              <a:extLst>
                <a:ext uri="{FF2B5EF4-FFF2-40B4-BE49-F238E27FC236}">
                  <a16:creationId xmlns:a16="http://schemas.microsoft.com/office/drawing/2014/main" id="{EE4AE9CD-8DE4-4E88-9A36-2EB1BB3A49CC}"/>
                </a:ext>
              </a:extLst>
            </p:cNvPr>
            <p:cNvSpPr txBox="1">
              <a:spLocks noChangeArrowheads="1"/>
            </p:cNvSpPr>
            <p:nvPr/>
          </p:nvSpPr>
          <p:spPr bwMode="auto">
            <a:xfrm>
              <a:off x="9659" y="6820"/>
              <a:ext cx="76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000000"/>
                  </a:solidFill>
                </a:rPr>
                <a:t>具体</a:t>
              </a:r>
              <a:endParaRPr lang="zh-CN" altLang="en-US" sz="1600" dirty="0"/>
            </a:p>
          </p:txBody>
        </p:sp>
        <p:sp>
          <p:nvSpPr>
            <p:cNvPr id="27" name="Text Box 35">
              <a:extLst>
                <a:ext uri="{FF2B5EF4-FFF2-40B4-BE49-F238E27FC236}">
                  <a16:creationId xmlns:a16="http://schemas.microsoft.com/office/drawing/2014/main" id="{051EE840-A182-4F40-B086-05BABCC26CD2}"/>
                </a:ext>
              </a:extLst>
            </p:cNvPr>
            <p:cNvSpPr txBox="1">
              <a:spLocks noChangeArrowheads="1"/>
            </p:cNvSpPr>
            <p:nvPr/>
          </p:nvSpPr>
          <p:spPr bwMode="auto">
            <a:xfrm>
              <a:off x="5579" y="6493"/>
              <a:ext cx="136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solidFill>
                    <a:srgbClr val="FF0000"/>
                  </a:solidFill>
                </a:rPr>
                <a:t>建模语言</a:t>
              </a:r>
              <a:endParaRPr lang="zh-CN" altLang="en-US" sz="1600" dirty="0">
                <a:solidFill>
                  <a:srgbClr val="FF0000"/>
                </a:solidFill>
              </a:endParaRPr>
            </a:p>
          </p:txBody>
        </p:sp>
        <p:sp>
          <p:nvSpPr>
            <p:cNvPr id="28" name="Line 36">
              <a:extLst>
                <a:ext uri="{FF2B5EF4-FFF2-40B4-BE49-F238E27FC236}">
                  <a16:creationId xmlns:a16="http://schemas.microsoft.com/office/drawing/2014/main" id="{9910E4B8-2E4F-4127-97BD-15916F81A659}"/>
                </a:ext>
              </a:extLst>
            </p:cNvPr>
            <p:cNvSpPr>
              <a:spLocks noChangeShapeType="1"/>
            </p:cNvSpPr>
            <p:nvPr/>
          </p:nvSpPr>
          <p:spPr bwMode="auto">
            <a:xfrm>
              <a:off x="3932" y="6820"/>
              <a:ext cx="0" cy="5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sz="1600"/>
            </a:p>
          </p:txBody>
        </p:sp>
        <p:sp>
          <p:nvSpPr>
            <p:cNvPr id="29" name="Line 37">
              <a:extLst>
                <a:ext uri="{FF2B5EF4-FFF2-40B4-BE49-F238E27FC236}">
                  <a16:creationId xmlns:a16="http://schemas.microsoft.com/office/drawing/2014/main" id="{8813EFED-966E-4103-8975-1A959B7C7238}"/>
                </a:ext>
              </a:extLst>
            </p:cNvPr>
            <p:cNvSpPr>
              <a:spLocks noChangeShapeType="1"/>
            </p:cNvSpPr>
            <p:nvPr/>
          </p:nvSpPr>
          <p:spPr bwMode="auto">
            <a:xfrm>
              <a:off x="3932" y="6820"/>
              <a:ext cx="472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eaVert"/>
            <a:lstStyle/>
            <a:p>
              <a:endParaRPr lang="zh-CN" altLang="en-US" sz="1600"/>
            </a:p>
          </p:txBody>
        </p:sp>
        <p:sp>
          <p:nvSpPr>
            <p:cNvPr id="30" name="Line 38">
              <a:extLst>
                <a:ext uri="{FF2B5EF4-FFF2-40B4-BE49-F238E27FC236}">
                  <a16:creationId xmlns:a16="http://schemas.microsoft.com/office/drawing/2014/main" id="{0FF70DB6-3A7F-480F-AEA2-487542EDBEA8}"/>
                </a:ext>
              </a:extLst>
            </p:cNvPr>
            <p:cNvSpPr>
              <a:spLocks noChangeShapeType="1"/>
            </p:cNvSpPr>
            <p:nvPr/>
          </p:nvSpPr>
          <p:spPr bwMode="auto">
            <a:xfrm>
              <a:off x="5607" y="8291"/>
              <a:ext cx="300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31" name="Line 39">
              <a:extLst>
                <a:ext uri="{FF2B5EF4-FFF2-40B4-BE49-F238E27FC236}">
                  <a16:creationId xmlns:a16="http://schemas.microsoft.com/office/drawing/2014/main" id="{120361AF-FF61-44E8-97CF-42FE67534F87}"/>
                </a:ext>
              </a:extLst>
            </p:cNvPr>
            <p:cNvSpPr>
              <a:spLocks noChangeShapeType="1"/>
            </p:cNvSpPr>
            <p:nvPr/>
          </p:nvSpPr>
          <p:spPr bwMode="auto">
            <a:xfrm flipV="1">
              <a:off x="8711" y="8309"/>
              <a:ext cx="1986"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pSp>
    </p:spTree>
    <p:extLst>
      <p:ext uri="{BB962C8B-B14F-4D97-AF65-F5344CB8AC3E}">
        <p14:creationId xmlns:p14="http://schemas.microsoft.com/office/powerpoint/2010/main" val="337288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20000"/>
              </a:lnSpc>
            </a:pPr>
            <a:r>
              <a:rPr lang="zh-CN" altLang="en-US" dirty="0"/>
              <a:t>主机</a:t>
            </a:r>
            <a:r>
              <a:rPr lang="en-US" altLang="zh-CN" dirty="0"/>
              <a:t>/</a:t>
            </a:r>
            <a:r>
              <a:rPr lang="zh-CN" altLang="en-US" dirty="0"/>
              <a:t>终端（</a:t>
            </a:r>
            <a:r>
              <a:rPr lang="en-US" altLang="zh-CN" dirty="0"/>
              <a:t>Host/Terminal</a:t>
            </a:r>
            <a:r>
              <a:rPr lang="zh-CN" altLang="en-US" dirty="0"/>
              <a:t>，</a:t>
            </a:r>
            <a:r>
              <a:rPr lang="en-US" altLang="zh-CN" dirty="0"/>
              <a:t>H/T</a:t>
            </a:r>
            <a:r>
              <a:rPr lang="zh-CN" altLang="en-US" dirty="0"/>
              <a:t>）</a:t>
            </a:r>
            <a:endParaRPr lang="en-US" altLang="zh-CN" dirty="0"/>
          </a:p>
          <a:p>
            <a:pPr>
              <a:lnSpc>
                <a:spcPct val="120000"/>
              </a:lnSpc>
            </a:pPr>
            <a:r>
              <a:rPr lang="zh-CN" altLang="en-US" dirty="0"/>
              <a:t>客户机</a:t>
            </a:r>
            <a:r>
              <a:rPr lang="en-US" altLang="zh-CN" dirty="0"/>
              <a:t>/</a:t>
            </a:r>
            <a:r>
              <a:rPr lang="zh-CN" altLang="en-US" dirty="0"/>
              <a:t>服务器（</a:t>
            </a:r>
            <a:r>
              <a:rPr lang="en-US" altLang="zh-CN" dirty="0"/>
              <a:t>Client/Server</a:t>
            </a:r>
            <a:r>
              <a:rPr lang="zh-CN" altLang="en-US" dirty="0"/>
              <a:t>，</a:t>
            </a:r>
            <a:r>
              <a:rPr lang="en-US" altLang="zh-CN" dirty="0"/>
              <a:t>C/S</a:t>
            </a:r>
            <a:r>
              <a:rPr lang="zh-CN" altLang="en-US" dirty="0"/>
              <a:t>）</a:t>
            </a:r>
            <a:endParaRPr lang="en-US" altLang="zh-CN" dirty="0"/>
          </a:p>
          <a:p>
            <a:pPr>
              <a:lnSpc>
                <a:spcPct val="120000"/>
              </a:lnSpc>
            </a:pPr>
            <a:r>
              <a:rPr lang="zh-CN" altLang="en-US" dirty="0"/>
              <a:t>浏览器</a:t>
            </a:r>
            <a:r>
              <a:rPr lang="en-US" altLang="zh-CN" dirty="0"/>
              <a:t>/</a:t>
            </a:r>
            <a:r>
              <a:rPr lang="zh-CN" altLang="en-US" dirty="0"/>
              <a:t>服务器（</a:t>
            </a:r>
            <a:r>
              <a:rPr lang="en-US" altLang="zh-CN" dirty="0"/>
              <a:t>Browser/Server</a:t>
            </a:r>
            <a:r>
              <a:rPr lang="zh-CN" altLang="en-US" dirty="0"/>
              <a:t>，</a:t>
            </a:r>
            <a:r>
              <a:rPr lang="en-US" altLang="zh-CN" dirty="0"/>
              <a:t>B/S</a:t>
            </a:r>
            <a:r>
              <a:rPr lang="zh-CN" altLang="en-US" dirty="0"/>
              <a:t>）</a:t>
            </a:r>
            <a:endParaRPr lang="en-US" altLang="zh-CN" dirty="0"/>
          </a:p>
          <a:p>
            <a:pPr>
              <a:lnSpc>
                <a:spcPct val="120000"/>
              </a:lnSpc>
            </a:pPr>
            <a:r>
              <a:rPr lang="zh-CN" altLang="en-US" dirty="0"/>
              <a:t>多层体系结构</a:t>
            </a:r>
            <a:endParaRPr lang="en-US" altLang="zh-CN" dirty="0"/>
          </a:p>
          <a:p>
            <a:pPr>
              <a:lnSpc>
                <a:spcPct val="120000"/>
              </a:lnSpc>
            </a:pPr>
            <a:r>
              <a:rPr lang="zh-CN" altLang="en-US" dirty="0"/>
              <a:t>面向服务的体系结构</a:t>
            </a:r>
            <a:endParaRPr lang="en-US" altLang="zh-CN" dirty="0"/>
          </a:p>
          <a:p>
            <a:pPr>
              <a:lnSpc>
                <a:spcPct val="120000"/>
              </a:lnSpc>
            </a:pPr>
            <a:r>
              <a:rPr lang="zh-CN" altLang="en-US" dirty="0"/>
              <a:t>面向工作流引擎</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
        <p:nvSpPr>
          <p:cNvPr id="4" name="标题 3"/>
          <p:cNvSpPr>
            <a:spLocks noGrp="1"/>
          </p:cNvSpPr>
          <p:nvPr>
            <p:ph type="title"/>
          </p:nvPr>
        </p:nvSpPr>
        <p:spPr/>
        <p:txBody>
          <a:bodyPr/>
          <a:lstStyle/>
          <a:p>
            <a:r>
              <a:rPr lang="zh-CN" altLang="en-US" dirty="0"/>
              <a:t>软件体系结构的发展阶段</a:t>
            </a:r>
          </a:p>
        </p:txBody>
      </p:sp>
      <p:sp>
        <p:nvSpPr>
          <p:cNvPr id="5" name="日期占位符 4"/>
          <p:cNvSpPr>
            <a:spLocks noGrp="1"/>
          </p:cNvSpPr>
          <p:nvPr>
            <p:ph type="dt" sz="half" idx="10"/>
          </p:nvPr>
        </p:nvSpPr>
        <p:spPr/>
        <p:txBody>
          <a:bodyPr/>
          <a:lstStyle/>
          <a:p>
            <a:fld id="{1D0F9A20-C86C-4032-A126-D9DBDAA31ABB}"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52397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mj-ea"/>
              </a:rPr>
              <a:t>H/T</a:t>
            </a:r>
            <a:r>
              <a:rPr lang="zh-CN" altLang="en-US" dirty="0">
                <a:latin typeface="+mj-ea"/>
              </a:rPr>
              <a:t>结构</a:t>
            </a:r>
          </a:p>
        </p:txBody>
      </p:sp>
      <p:sp>
        <p:nvSpPr>
          <p:cNvPr id="3" name="文本占位符 2"/>
          <p:cNvSpPr>
            <a:spLocks noGrp="1"/>
          </p:cNvSpPr>
          <p:nvPr>
            <p:ph idx="1"/>
          </p:nvPr>
        </p:nvSpPr>
        <p:spPr/>
        <p:txBody>
          <a:bodyPr>
            <a:normAutofit/>
          </a:bodyPr>
          <a:lstStyle/>
          <a:p>
            <a:pPr>
              <a:lnSpc>
                <a:spcPct val="150000"/>
              </a:lnSpc>
            </a:pPr>
            <a:r>
              <a:rPr lang="zh-CN" altLang="en-US" sz="2400" dirty="0"/>
              <a:t>一台主机</a:t>
            </a:r>
            <a:r>
              <a:rPr lang="en-US" altLang="zh-CN" sz="2400" dirty="0"/>
              <a:t>+</a:t>
            </a:r>
            <a:r>
              <a:rPr lang="zh-CN" altLang="en-US" sz="2400" dirty="0"/>
              <a:t>多个用户终端</a:t>
            </a:r>
            <a:endParaRPr lang="en-US" altLang="zh-CN" sz="2400" dirty="0"/>
          </a:p>
          <a:p>
            <a:pPr>
              <a:lnSpc>
                <a:spcPct val="150000"/>
              </a:lnSpc>
            </a:pPr>
            <a:r>
              <a:rPr lang="zh-CN" altLang="en-US" sz="2400" dirty="0"/>
              <a:t>属于一层体系结构，即所有负担都由主机承担。</a:t>
            </a:r>
          </a:p>
          <a:p>
            <a:pPr>
              <a:lnSpc>
                <a:spcPct val="150000"/>
              </a:lnSpc>
            </a:pPr>
            <a:r>
              <a:rPr lang="zh-CN" altLang="en-US" sz="2400" dirty="0"/>
              <a:t>本质还是一台计算机在工作。</a:t>
            </a:r>
            <a:endParaRPr lang="en-US" altLang="zh-CN" sz="2400" dirty="0"/>
          </a:p>
          <a:p>
            <a:pPr>
              <a:lnSpc>
                <a:spcPct val="150000"/>
              </a:lnSpc>
            </a:pPr>
            <a:r>
              <a:rPr lang="zh-CN" altLang="en-US" sz="2400" dirty="0"/>
              <a:t>存在问题：当主机负担过重时，终端用户的数量就要受到限制。</a:t>
            </a:r>
            <a:endParaRPr lang="en-US" altLang="zh-CN"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
        <p:nvSpPr>
          <p:cNvPr id="6" name="日期占位符 5"/>
          <p:cNvSpPr>
            <a:spLocks noGrp="1"/>
          </p:cNvSpPr>
          <p:nvPr>
            <p:ph type="dt" sz="half" idx="10"/>
          </p:nvPr>
        </p:nvSpPr>
        <p:spPr/>
        <p:txBody>
          <a:bodyPr/>
          <a:lstStyle/>
          <a:p>
            <a:fld id="{7B042C92-21DC-4211-A0B8-4C75E3CD5D00}" type="datetime1">
              <a:rPr lang="zh-CN" altLang="en-US" smtClean="0"/>
              <a:t>2022/5/4</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37907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C/S</a:t>
            </a:r>
            <a:r>
              <a:rPr lang="zh-CN" altLang="en-US" dirty="0"/>
              <a:t>结构</a:t>
            </a:r>
          </a:p>
        </p:txBody>
      </p:sp>
      <p:sp>
        <p:nvSpPr>
          <p:cNvPr id="3" name="文本占位符 2"/>
          <p:cNvSpPr>
            <a:spLocks noGrp="1"/>
          </p:cNvSpPr>
          <p:nvPr>
            <p:ph idx="1"/>
          </p:nvPr>
        </p:nvSpPr>
        <p:spPr>
          <a:xfrm>
            <a:off x="768096" y="851773"/>
            <a:ext cx="8090153" cy="3783331"/>
          </a:xfrm>
        </p:spPr>
        <p:txBody>
          <a:bodyPr>
            <a:noAutofit/>
          </a:bodyPr>
          <a:lstStyle/>
          <a:p>
            <a:pPr algn="just">
              <a:lnSpc>
                <a:spcPct val="100000"/>
              </a:lnSpc>
              <a:spcBef>
                <a:spcPts val="1000"/>
              </a:spcBef>
            </a:pPr>
            <a:r>
              <a:rPr lang="zh-CN" altLang="en-US" sz="2400" dirty="0"/>
              <a:t>客户端及其运行系统</a:t>
            </a:r>
            <a:r>
              <a:rPr lang="en-US" altLang="zh-CN" sz="2400" dirty="0"/>
              <a:t>+</a:t>
            </a:r>
            <a:r>
              <a:rPr lang="zh-CN" altLang="en-US" sz="2400" dirty="0"/>
              <a:t>服务器及其运行系统。</a:t>
            </a:r>
            <a:endParaRPr lang="en-US" altLang="zh-CN" sz="2400" dirty="0"/>
          </a:p>
          <a:p>
            <a:pPr algn="just">
              <a:lnSpc>
                <a:spcPct val="100000"/>
              </a:lnSpc>
              <a:spcBef>
                <a:spcPts val="1000"/>
              </a:spcBef>
            </a:pPr>
            <a:r>
              <a:rPr lang="zh-CN" altLang="en-US" sz="2400" dirty="0"/>
              <a:t>属于两层结构 ，也可以有多层。</a:t>
            </a:r>
            <a:endParaRPr lang="en-US" altLang="zh-CN" sz="2400" dirty="0"/>
          </a:p>
          <a:p>
            <a:pPr algn="just">
              <a:lnSpc>
                <a:spcPct val="100000"/>
              </a:lnSpc>
              <a:spcBef>
                <a:spcPts val="1000"/>
              </a:spcBef>
            </a:pPr>
            <a:r>
              <a:rPr lang="zh-CN" altLang="en-US" sz="2400" dirty="0"/>
              <a:t>将复杂的网络应用的</a:t>
            </a:r>
            <a:r>
              <a:rPr lang="en-US" altLang="zh-CN" sz="2400" dirty="0"/>
              <a:t>GUI</a:t>
            </a:r>
            <a:r>
              <a:rPr lang="zh-CN" altLang="en-US" sz="2400" dirty="0"/>
              <a:t>和业务应用处理与访问处理分离，服务器和客户端之间通过消息传递机制进行对话，由客户端向服务器发出请求，服务器进行相应的处理后经传递机制送回客户端。</a:t>
            </a:r>
            <a:endParaRPr lang="en-US" altLang="zh-CN" sz="2400" dirty="0"/>
          </a:p>
          <a:p>
            <a:pPr algn="just">
              <a:lnSpc>
                <a:spcPct val="100000"/>
              </a:lnSpc>
              <a:spcBef>
                <a:spcPts val="1000"/>
              </a:spcBef>
            </a:pPr>
            <a:r>
              <a:rPr lang="zh-CN" altLang="en-US" sz="2400" dirty="0"/>
              <a:t>存在问题：应用程序升级困难，客户端程序维护困难，当业务处理复杂时，客户端程序会显得“臃肿”（胖客户机 ）。</a:t>
            </a:r>
            <a:endParaRPr lang="en-US" altLang="zh-CN"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
        <p:nvSpPr>
          <p:cNvPr id="9" name="日期占位符 8"/>
          <p:cNvSpPr>
            <a:spLocks noGrp="1"/>
          </p:cNvSpPr>
          <p:nvPr>
            <p:ph type="dt" sz="half" idx="10"/>
          </p:nvPr>
        </p:nvSpPr>
        <p:spPr/>
        <p:txBody>
          <a:bodyPr/>
          <a:lstStyle/>
          <a:p>
            <a:fld id="{771FBE47-DC7A-4051-9691-9E76B76FBEC7}" type="datetime1">
              <a:rPr lang="zh-CN" altLang="en-US" smtClean="0"/>
              <a:t>2022/5/4</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14067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结构</a:t>
            </a:r>
          </a:p>
        </p:txBody>
      </p:sp>
      <p:sp>
        <p:nvSpPr>
          <p:cNvPr id="4" name="日期占位符 3"/>
          <p:cNvSpPr>
            <a:spLocks noGrp="1"/>
          </p:cNvSpPr>
          <p:nvPr>
            <p:ph type="dt" sz="half" idx="10"/>
          </p:nvPr>
        </p:nvSpPr>
        <p:spPr/>
        <p:txBody>
          <a:bodyPr/>
          <a:lstStyle/>
          <a:p>
            <a:fld id="{A27FFCF3-5DB9-49D0-BBEE-7C9A8855386B}"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63</a:t>
            </a:fld>
            <a:endParaRPr lang="zh-CN" altLang="en-US"/>
          </a:p>
        </p:txBody>
      </p:sp>
      <p:pic>
        <p:nvPicPr>
          <p:cNvPr id="7" name="图片 6"/>
          <p:cNvPicPr>
            <a:picLocks noChangeAspect="1"/>
          </p:cNvPicPr>
          <p:nvPr/>
        </p:nvPicPr>
        <p:blipFill>
          <a:blip r:embed="rId2"/>
          <a:stretch>
            <a:fillRect/>
          </a:stretch>
        </p:blipFill>
        <p:spPr>
          <a:xfrm>
            <a:off x="768096" y="1226144"/>
            <a:ext cx="7967154" cy="2808646"/>
          </a:xfrm>
          <a:prstGeom prst="rect">
            <a:avLst/>
          </a:prstGeom>
        </p:spPr>
      </p:pic>
    </p:spTree>
    <p:extLst>
      <p:ext uri="{BB962C8B-B14F-4D97-AF65-F5344CB8AC3E}">
        <p14:creationId xmlns:p14="http://schemas.microsoft.com/office/powerpoint/2010/main" val="2453717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结构</a:t>
            </a:r>
          </a:p>
        </p:txBody>
      </p:sp>
      <p:sp>
        <p:nvSpPr>
          <p:cNvPr id="3" name="内容占位符 2"/>
          <p:cNvSpPr>
            <a:spLocks noGrp="1"/>
          </p:cNvSpPr>
          <p:nvPr>
            <p:ph idx="1"/>
          </p:nvPr>
        </p:nvSpPr>
        <p:spPr/>
        <p:txBody>
          <a:bodyPr>
            <a:normAutofit/>
          </a:bodyPr>
          <a:lstStyle/>
          <a:p>
            <a:r>
              <a:rPr lang="zh-CN" altLang="en-US" sz="2400" dirty="0"/>
              <a:t>两层</a:t>
            </a:r>
            <a:r>
              <a:rPr lang="en-US" altLang="zh-CN" sz="2400" dirty="0"/>
              <a:t>C/S</a:t>
            </a:r>
            <a:r>
              <a:rPr lang="zh-CN" altLang="en-US" sz="2400" dirty="0"/>
              <a:t>结构</a:t>
            </a:r>
          </a:p>
        </p:txBody>
      </p:sp>
      <p:sp>
        <p:nvSpPr>
          <p:cNvPr id="4" name="日期占位符 3"/>
          <p:cNvSpPr>
            <a:spLocks noGrp="1"/>
          </p:cNvSpPr>
          <p:nvPr>
            <p:ph type="dt" sz="half" idx="10"/>
          </p:nvPr>
        </p:nvSpPr>
        <p:spPr/>
        <p:txBody>
          <a:bodyPr/>
          <a:lstStyle/>
          <a:p>
            <a:fld id="{A27FFCF3-5DB9-49D0-BBEE-7C9A8855386B}"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64</a:t>
            </a:fld>
            <a:endParaRPr lang="zh-CN" altLang="en-US"/>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125730" y="1410036"/>
            <a:ext cx="3977640" cy="3321985"/>
          </a:xfrm>
          <a:prstGeom prst="rect">
            <a:avLst/>
          </a:prstGeom>
        </p:spPr>
      </p:pic>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4201216" y="967043"/>
            <a:ext cx="4787322" cy="3764978"/>
          </a:xfrm>
          <a:prstGeom prst="rect">
            <a:avLst/>
          </a:prstGeom>
        </p:spPr>
      </p:pic>
      <p:sp>
        <p:nvSpPr>
          <p:cNvPr id="9" name="文本框 8"/>
          <p:cNvSpPr txBox="1"/>
          <p:nvPr/>
        </p:nvSpPr>
        <p:spPr>
          <a:xfrm>
            <a:off x="5440680" y="342495"/>
            <a:ext cx="1928733" cy="461665"/>
          </a:xfrm>
          <a:prstGeom prst="rect">
            <a:avLst/>
          </a:prstGeom>
          <a:noFill/>
        </p:spPr>
        <p:txBody>
          <a:bodyPr wrap="none" rtlCol="0">
            <a:spAutoFit/>
          </a:bodyPr>
          <a:lstStyle/>
          <a:p>
            <a:r>
              <a:rPr lang="zh-CN" altLang="en-US" sz="2400" dirty="0"/>
              <a:t>三层</a:t>
            </a:r>
            <a:r>
              <a:rPr lang="en-US" altLang="zh-CN" sz="2400" dirty="0"/>
              <a:t>C/S</a:t>
            </a:r>
            <a:r>
              <a:rPr lang="zh-CN" altLang="en-US" sz="2400" dirty="0"/>
              <a:t>结构</a:t>
            </a:r>
          </a:p>
        </p:txBody>
      </p:sp>
    </p:spTree>
    <p:extLst>
      <p:ext uri="{BB962C8B-B14F-4D97-AF65-F5344CB8AC3E}">
        <p14:creationId xmlns:p14="http://schemas.microsoft.com/office/powerpoint/2010/main" val="25369210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结构</a:t>
            </a:r>
          </a:p>
        </p:txBody>
      </p:sp>
      <p:sp>
        <p:nvSpPr>
          <p:cNvPr id="8" name="内容占位符 7"/>
          <p:cNvSpPr>
            <a:spLocks noGrp="1"/>
          </p:cNvSpPr>
          <p:nvPr>
            <p:ph idx="1"/>
          </p:nvPr>
        </p:nvSpPr>
        <p:spPr>
          <a:xfrm>
            <a:off x="768097" y="1211579"/>
            <a:ext cx="2900933" cy="3520441"/>
          </a:xfrm>
        </p:spPr>
        <p:txBody>
          <a:bodyPr>
            <a:normAutofit/>
          </a:bodyPr>
          <a:lstStyle/>
          <a:p>
            <a:r>
              <a:rPr lang="zh-CN" altLang="zh-CN" sz="2000" dirty="0"/>
              <a:t>典型的</a:t>
            </a:r>
            <a:r>
              <a:rPr lang="en-US" altLang="zh-CN" sz="2000" dirty="0"/>
              <a:t>C/S</a:t>
            </a:r>
            <a:r>
              <a:rPr lang="zh-CN" altLang="zh-CN" sz="2000" dirty="0"/>
              <a:t>分布式结构，各类客户机设备通过有线或无线的</a:t>
            </a:r>
            <a:r>
              <a:rPr lang="en-US" altLang="zh-CN" sz="2000" dirty="0"/>
              <a:t>Internet</a:t>
            </a:r>
            <a:r>
              <a:rPr lang="zh-CN" altLang="zh-CN" sz="2000" dirty="0"/>
              <a:t>或</a:t>
            </a:r>
            <a:r>
              <a:rPr lang="en-US" altLang="zh-CN" sz="2000" dirty="0"/>
              <a:t>Intranet</a:t>
            </a:r>
            <a:r>
              <a:rPr lang="zh-CN" altLang="zh-CN" sz="2000" dirty="0"/>
              <a:t>连接到服务器，而服务器则通过以太网连接数据库和文件服务器以及其它外设。</a:t>
            </a:r>
          </a:p>
          <a:p>
            <a:endParaRPr lang="zh-CN" altLang="en-US" sz="2000" dirty="0"/>
          </a:p>
        </p:txBody>
      </p:sp>
      <p:sp>
        <p:nvSpPr>
          <p:cNvPr id="4" name="日期占位符 3"/>
          <p:cNvSpPr>
            <a:spLocks noGrp="1"/>
          </p:cNvSpPr>
          <p:nvPr>
            <p:ph type="dt" sz="half" idx="10"/>
          </p:nvPr>
        </p:nvSpPr>
        <p:spPr/>
        <p:txBody>
          <a:bodyPr/>
          <a:lstStyle/>
          <a:p>
            <a:fld id="{A27FFCF3-5DB9-49D0-BBEE-7C9A8855386B}"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65</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91316707"/>
              </p:ext>
            </p:extLst>
          </p:nvPr>
        </p:nvGraphicFramePr>
        <p:xfrm>
          <a:off x="3931920" y="64133"/>
          <a:ext cx="5052060" cy="4728391"/>
        </p:xfrm>
        <a:graphic>
          <a:graphicData uri="http://schemas.openxmlformats.org/presentationml/2006/ole">
            <mc:AlternateContent xmlns:mc="http://schemas.openxmlformats.org/markup-compatibility/2006">
              <mc:Choice xmlns:v="urn:schemas-microsoft-com:vml" Requires="v">
                <p:oleObj spid="_x0000_s17494" r:id="rId3" imgW="5289221" imgH="6355856" progId="Visio.Drawing.11">
                  <p:embed/>
                </p:oleObj>
              </mc:Choice>
              <mc:Fallback>
                <p:oleObj r:id="rId3" imgW="5289221" imgH="6355856" progId="Visio.Drawing.11">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920" y="64133"/>
                        <a:ext cx="5052060" cy="4728391"/>
                      </a:xfrm>
                      <a:prstGeom prst="rect">
                        <a:avLst/>
                      </a:prstGeom>
                      <a:solidFill>
                        <a:schemeClr val="bg1"/>
                      </a:solidFill>
                      <a:ln>
                        <a:solidFill>
                          <a:schemeClr val="accent1"/>
                        </a:solidFill>
                      </a:ln>
                    </p:spPr>
                  </p:pic>
                </p:oleObj>
              </mc:Fallback>
            </mc:AlternateContent>
          </a:graphicData>
        </a:graphic>
      </p:graphicFrame>
    </p:spTree>
    <p:extLst>
      <p:ext uri="{BB962C8B-B14F-4D97-AF65-F5344CB8AC3E}">
        <p14:creationId xmlns:p14="http://schemas.microsoft.com/office/powerpoint/2010/main" val="3654996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altLang="zh-CN" dirty="0"/>
              <a:t>B/S</a:t>
            </a:r>
            <a:r>
              <a:rPr lang="zh-CN" altLang="en-US" dirty="0"/>
              <a:t>结构</a:t>
            </a:r>
          </a:p>
        </p:txBody>
      </p:sp>
      <p:sp>
        <p:nvSpPr>
          <p:cNvPr id="3" name="文本占位符 2"/>
          <p:cNvSpPr>
            <a:spLocks noGrp="1"/>
          </p:cNvSpPr>
          <p:nvPr>
            <p:ph idx="1"/>
          </p:nvPr>
        </p:nvSpPr>
        <p:spPr/>
        <p:txBody>
          <a:bodyPr>
            <a:normAutofit lnSpcReduction="10000"/>
          </a:bodyPr>
          <a:lstStyle/>
          <a:p>
            <a:pPr>
              <a:lnSpc>
                <a:spcPct val="120000"/>
              </a:lnSpc>
            </a:pPr>
            <a:r>
              <a:rPr lang="zh-CN" altLang="en-US" sz="2000" dirty="0"/>
              <a:t>客户端浏览器</a:t>
            </a:r>
            <a:r>
              <a:rPr lang="en-US" altLang="zh-CN" sz="2000" dirty="0"/>
              <a:t>+</a:t>
            </a:r>
            <a:r>
              <a:rPr lang="zh-CN" altLang="en-US" sz="2000" dirty="0"/>
              <a:t>服务器及其运行系统</a:t>
            </a:r>
            <a:endParaRPr lang="en-US" altLang="zh-CN" sz="2000" dirty="0"/>
          </a:p>
          <a:p>
            <a:pPr>
              <a:lnSpc>
                <a:spcPct val="120000"/>
              </a:lnSpc>
            </a:pPr>
            <a:r>
              <a:rPr lang="zh-CN" altLang="en-US" sz="2000" dirty="0"/>
              <a:t>本质也是</a:t>
            </a:r>
            <a:r>
              <a:rPr lang="en-US" altLang="zh-CN" sz="2000" dirty="0"/>
              <a:t>C/S</a:t>
            </a:r>
            <a:r>
              <a:rPr lang="zh-CN" altLang="en-US" sz="2000" dirty="0"/>
              <a:t>结构的一种（瘦客户机），一部分事务逻辑在客户端（前端）实现，主要事务逻辑在服务器端实现。浏览器发出请求，其余的数据请求、加工、结果返回以及动态网页生成等工作全部由服务器完成。</a:t>
            </a:r>
            <a:endParaRPr lang="en-US" altLang="zh-CN" sz="2000" dirty="0"/>
          </a:p>
          <a:p>
            <a:pPr>
              <a:lnSpc>
                <a:spcPct val="120000"/>
              </a:lnSpc>
            </a:pPr>
            <a:r>
              <a:rPr lang="zh-CN" altLang="en-US" sz="2000" dirty="0"/>
              <a:t>客户端升级和维护容易，可以跨平台操作，具有良好的开放性和可扩展性，可采用防火墙技术来保证系统的安全性。</a:t>
            </a:r>
            <a:r>
              <a:rPr lang="en-US" altLang="zh-CN" sz="2000" dirty="0"/>
              <a:t>Ajax</a:t>
            </a:r>
            <a:r>
              <a:rPr lang="zh-CN" altLang="en-US" sz="2000" dirty="0"/>
              <a:t>等技术使</a:t>
            </a:r>
            <a:r>
              <a:rPr lang="en-US" altLang="zh-CN" sz="2000" dirty="0"/>
              <a:t>Web</a:t>
            </a:r>
            <a:r>
              <a:rPr lang="zh-CN" altLang="en-US" sz="2000" dirty="0"/>
              <a:t>应用程序向富客户端发展。</a:t>
            </a:r>
            <a:endParaRPr lang="en-US" altLang="zh-CN" sz="2000" dirty="0"/>
          </a:p>
          <a:p>
            <a:pPr>
              <a:lnSpc>
                <a:spcPct val="120000"/>
              </a:lnSpc>
            </a:pPr>
            <a:r>
              <a:rPr lang="zh-CN" altLang="en-US" sz="2000" dirty="0"/>
              <a:t>存在问题：浏览器有兼容性问题。</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66</a:t>
            </a:fld>
            <a:endParaRPr lang="zh-CN" altLang="en-US" dirty="0"/>
          </a:p>
        </p:txBody>
      </p:sp>
      <p:sp>
        <p:nvSpPr>
          <p:cNvPr id="7" name="日期占位符 6"/>
          <p:cNvSpPr>
            <a:spLocks noGrp="1"/>
          </p:cNvSpPr>
          <p:nvPr>
            <p:ph type="dt" sz="half" idx="10"/>
          </p:nvPr>
        </p:nvSpPr>
        <p:spPr/>
        <p:txBody>
          <a:bodyPr/>
          <a:lstStyle/>
          <a:p>
            <a:fld id="{F1EF5A45-3ED9-47D5-AA31-6F73A2DA4432}" type="datetime1">
              <a:rPr lang="zh-CN" altLang="en-US" smtClean="0"/>
              <a:t>2022/5/4</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892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多层体系结构</a:t>
            </a:r>
          </a:p>
        </p:txBody>
      </p:sp>
      <p:sp>
        <p:nvSpPr>
          <p:cNvPr id="2" name="内容占位符 1"/>
          <p:cNvSpPr>
            <a:spLocks noGrp="1"/>
          </p:cNvSpPr>
          <p:nvPr>
            <p:ph idx="1"/>
          </p:nvPr>
        </p:nvSpPr>
        <p:spPr/>
        <p:txBody>
          <a:bodyPr>
            <a:noAutofit/>
          </a:bodyPr>
          <a:lstStyle/>
          <a:p>
            <a:pPr>
              <a:lnSpc>
                <a:spcPct val="120000"/>
              </a:lnSpc>
            </a:pPr>
            <a:r>
              <a:rPr lang="zh-CN" altLang="en-US" sz="2200" dirty="0"/>
              <a:t>整个系统被分为若干层，每一层为上层提供服务，并作为下一层的客户。</a:t>
            </a:r>
            <a:endParaRPr lang="en-US" altLang="zh-CN" sz="2200" dirty="0"/>
          </a:p>
          <a:p>
            <a:pPr>
              <a:lnSpc>
                <a:spcPct val="120000"/>
              </a:lnSpc>
            </a:pPr>
            <a:r>
              <a:rPr lang="zh-CN" altLang="en-US" sz="2200" dirty="0"/>
              <a:t>从外层到内层，每层的操作逐渐接近机器的指令集，在最外层，构件完成界面层的操作，在最内层，构件完成与操作系统的连接，执行操作系统的指令，中间层提供很多服务和应用。</a:t>
            </a:r>
            <a:endParaRPr lang="en-US" altLang="zh-CN" sz="2200" dirty="0"/>
          </a:p>
          <a:p>
            <a:pPr>
              <a:lnSpc>
                <a:spcPct val="120000"/>
              </a:lnSpc>
            </a:pPr>
            <a:r>
              <a:rPr lang="zh-CN" altLang="en-US" sz="2200" dirty="0"/>
              <a:t>每层至多和相邻的上下层交互，因此，功能改变最多影响相邻的内外层。只要提供的服务接口定义不变，同层的不同实现可以交互使用。</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67</a:t>
            </a:fld>
            <a:endParaRPr lang="zh-CN" altLang="en-US" dirty="0"/>
          </a:p>
        </p:txBody>
      </p:sp>
      <p:sp>
        <p:nvSpPr>
          <p:cNvPr id="5" name="日期占位符 4"/>
          <p:cNvSpPr>
            <a:spLocks noGrp="1"/>
          </p:cNvSpPr>
          <p:nvPr>
            <p:ph type="dt" sz="half" idx="10"/>
          </p:nvPr>
        </p:nvSpPr>
        <p:spPr/>
        <p:txBody>
          <a:bodyPr/>
          <a:lstStyle/>
          <a:p>
            <a:fld id="{EC5CD2A0-5EF7-483D-B9C7-FA48AF4BE7C7}"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691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229B54-1C78-4935-9112-D0D0999DACA1}"/>
              </a:ext>
            </a:extLst>
          </p:cNvPr>
          <p:cNvSpPr>
            <a:spLocks noGrp="1"/>
          </p:cNvSpPr>
          <p:nvPr>
            <p:ph type="title"/>
          </p:nvPr>
        </p:nvSpPr>
        <p:spPr/>
        <p:txBody>
          <a:bodyPr/>
          <a:lstStyle/>
          <a:p>
            <a:r>
              <a:rPr lang="zh-CN" altLang="en-US" dirty="0"/>
              <a:t>多层体系结构</a:t>
            </a:r>
          </a:p>
        </p:txBody>
      </p:sp>
      <p:sp>
        <p:nvSpPr>
          <p:cNvPr id="2" name="内容占位符 1">
            <a:extLst>
              <a:ext uri="{FF2B5EF4-FFF2-40B4-BE49-F238E27FC236}">
                <a16:creationId xmlns:a16="http://schemas.microsoft.com/office/drawing/2014/main" id="{197FA95F-4B0F-4B6F-B88C-BF9522D5781A}"/>
              </a:ext>
            </a:extLst>
          </p:cNvPr>
          <p:cNvSpPr>
            <a:spLocks noGrp="1"/>
          </p:cNvSpPr>
          <p:nvPr>
            <p:ph idx="1"/>
          </p:nvPr>
        </p:nvSpPr>
        <p:spPr/>
        <p:txBody>
          <a:bodyPr>
            <a:normAutofit/>
          </a:bodyPr>
          <a:lstStyle/>
          <a:p>
            <a:pPr algn="just">
              <a:lnSpc>
                <a:spcPct val="120000"/>
              </a:lnSpc>
              <a:buFontTx/>
              <a:buAutoNum type="arabicPeriod"/>
            </a:pPr>
            <a:r>
              <a:rPr lang="zh-CN" altLang="en-US" sz="2000" dirty="0"/>
              <a:t>客户层：也可称表示层、视图层、人机界面层等，提供给软件的操作者。</a:t>
            </a:r>
          </a:p>
          <a:p>
            <a:pPr algn="just">
              <a:lnSpc>
                <a:spcPct val="120000"/>
              </a:lnSpc>
              <a:buFontTx/>
              <a:buAutoNum type="arabicPeriod"/>
            </a:pPr>
            <a:r>
              <a:rPr lang="zh-CN" altLang="en-US" sz="2000" dirty="0"/>
              <a:t>业务层：是对客户层操作的响应，执行动态代码完成运算，在企业级软件中也就是完成与业务相关的数据访问，也称业务逻辑。 </a:t>
            </a:r>
          </a:p>
          <a:p>
            <a:pPr algn="just">
              <a:lnSpc>
                <a:spcPct val="120000"/>
              </a:lnSpc>
              <a:buFontTx/>
              <a:buAutoNum type="arabicPeriod"/>
            </a:pPr>
            <a:r>
              <a:rPr lang="zh-CN" altLang="en-US" sz="2000" dirty="0"/>
              <a:t>数据层：简单理解就是存放数据的地方，它是为业务层的数据访问提供数据资源和操作 。</a:t>
            </a:r>
          </a:p>
        </p:txBody>
      </p:sp>
      <p:sp>
        <p:nvSpPr>
          <p:cNvPr id="3" name="灯片编号占位符 2">
            <a:extLst>
              <a:ext uri="{FF2B5EF4-FFF2-40B4-BE49-F238E27FC236}">
                <a16:creationId xmlns:a16="http://schemas.microsoft.com/office/drawing/2014/main" id="{76CE7324-7F2F-429F-993D-484EF7040698}"/>
              </a:ext>
            </a:extLst>
          </p:cNvPr>
          <p:cNvSpPr>
            <a:spLocks noGrp="1"/>
          </p:cNvSpPr>
          <p:nvPr>
            <p:ph type="sldNum" sz="quarter" idx="12"/>
          </p:nvPr>
        </p:nvSpPr>
        <p:spPr/>
        <p:txBody>
          <a:bodyPr/>
          <a:lstStyle/>
          <a:p>
            <a:fld id="{0C913308-F349-4B6D-A68A-DD1791B4A57B}" type="slidenum">
              <a:rPr lang="zh-CN" altLang="en-US" smtClean="0"/>
              <a:pPr/>
              <a:t>68</a:t>
            </a:fld>
            <a:endParaRPr lang="zh-CN" altLang="en-US" dirty="0"/>
          </a:p>
        </p:txBody>
      </p:sp>
      <p:grpSp>
        <p:nvGrpSpPr>
          <p:cNvPr id="74" name="Group 53">
            <a:extLst>
              <a:ext uri="{FF2B5EF4-FFF2-40B4-BE49-F238E27FC236}">
                <a16:creationId xmlns:a16="http://schemas.microsoft.com/office/drawing/2014/main" id="{51FE8818-71D0-4BF0-842B-41F9C97BA0D4}"/>
              </a:ext>
            </a:extLst>
          </p:cNvPr>
          <p:cNvGrpSpPr>
            <a:grpSpLocks noChangeAspect="1"/>
          </p:cNvGrpSpPr>
          <p:nvPr/>
        </p:nvGrpSpPr>
        <p:grpSpPr bwMode="auto">
          <a:xfrm>
            <a:off x="1106390" y="3518679"/>
            <a:ext cx="7156246" cy="1309596"/>
            <a:chOff x="1069" y="1216"/>
            <a:chExt cx="7700" cy="753"/>
          </a:xfrm>
        </p:grpSpPr>
        <p:sp>
          <p:nvSpPr>
            <p:cNvPr id="75" name="AutoShape 63">
              <a:extLst>
                <a:ext uri="{FF2B5EF4-FFF2-40B4-BE49-F238E27FC236}">
                  <a16:creationId xmlns:a16="http://schemas.microsoft.com/office/drawing/2014/main" id="{8409809A-5F57-4B76-B293-9A423FFDAD5B}"/>
                </a:ext>
              </a:extLst>
            </p:cNvPr>
            <p:cNvSpPr>
              <a:spLocks noChangeAspect="1" noChangeArrowheads="1" noTextEdit="1"/>
            </p:cNvSpPr>
            <p:nvPr/>
          </p:nvSpPr>
          <p:spPr bwMode="auto">
            <a:xfrm>
              <a:off x="1238" y="1227"/>
              <a:ext cx="7442"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685800" fontAlgn="base">
                <a:spcBef>
                  <a:spcPct val="0"/>
                </a:spcBef>
                <a:spcAft>
                  <a:spcPct val="0"/>
                </a:spcAft>
                <a:defRPr/>
              </a:pPr>
              <a:endParaRPr lang="zh-CN" altLang="en-US" sz="1600" kern="0">
                <a:solidFill>
                  <a:srgbClr val="000000"/>
                </a:solidFill>
                <a:latin typeface="Arial" panose="020B0604020202020204" pitchFamily="34" charset="0"/>
                <a:ea typeface="宋体" panose="02010600030101010101" pitchFamily="2" charset="-122"/>
              </a:endParaRPr>
            </a:p>
          </p:txBody>
        </p:sp>
        <p:sp>
          <p:nvSpPr>
            <p:cNvPr id="76" name="Rectangle 62">
              <a:extLst>
                <a:ext uri="{FF2B5EF4-FFF2-40B4-BE49-F238E27FC236}">
                  <a16:creationId xmlns:a16="http://schemas.microsoft.com/office/drawing/2014/main" id="{AE0AADE8-5EC3-4099-971F-8C2DCFFFD1D8}"/>
                </a:ext>
              </a:extLst>
            </p:cNvPr>
            <p:cNvSpPr>
              <a:spLocks noChangeArrowheads="1"/>
            </p:cNvSpPr>
            <p:nvPr/>
          </p:nvSpPr>
          <p:spPr bwMode="auto">
            <a:xfrm>
              <a:off x="4198" y="1232"/>
              <a:ext cx="1591" cy="6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54179" tIns="27089" rIns="54179" bIns="27089" anchor="ctr"/>
            <a:lstStyle/>
            <a:p>
              <a:pPr algn="ctr" defTabSz="685800" eaLnBrk="0" fontAlgn="base" hangingPunct="0">
                <a:spcBef>
                  <a:spcPct val="0"/>
                </a:spcBef>
                <a:spcAft>
                  <a:spcPct val="0"/>
                </a:spcAft>
                <a:defRPr/>
              </a:pPr>
              <a:r>
                <a:rPr lang="zh-CN" altLang="en-US" sz="1200" b="1" kern="0" dirty="0">
                  <a:solidFill>
                    <a:srgbClr val="000000"/>
                  </a:solidFill>
                  <a:latin typeface="Arial" panose="020B0604020202020204" pitchFamily="34" charset="0"/>
                  <a:ea typeface="宋体" panose="02010600030101010101" pitchFamily="2" charset="-122"/>
                  <a:cs typeface="宋体" pitchFamily="2" charset="-122"/>
                </a:rPr>
                <a:t>业务层</a:t>
              </a:r>
              <a:endParaRPr lang="zh-CN" altLang="en-US" sz="1200" b="1" kern="0" dirty="0">
                <a:solidFill>
                  <a:srgbClr val="000000"/>
                </a:solidFill>
                <a:latin typeface="Arial" panose="020B0604020202020204" pitchFamily="34" charset="0"/>
                <a:ea typeface="宋体" panose="02010600030101010101" pitchFamily="2" charset="-122"/>
              </a:endParaRPr>
            </a:p>
            <a:p>
              <a:pPr algn="ctr" defTabSz="685800" eaLnBrk="0" fontAlgn="base" hangingPunct="0">
                <a:spcBef>
                  <a:spcPct val="0"/>
                </a:spcBef>
                <a:spcAft>
                  <a:spcPct val="0"/>
                </a:spcAft>
                <a:defRPr/>
              </a:pPr>
              <a:r>
                <a:rPr lang="zh-CN" altLang="zh-CN" sz="1200" b="1" kern="0" dirty="0">
                  <a:solidFill>
                    <a:srgbClr val="000000"/>
                  </a:solidFill>
                  <a:latin typeface="Times New Roman" pitchFamily="18" charset="0"/>
                  <a:ea typeface="宋体" panose="02010600030101010101" pitchFamily="2" charset="-122"/>
                  <a:cs typeface="宋体" pitchFamily="2" charset="-122"/>
                </a:rPr>
                <a:t>(</a:t>
              </a:r>
              <a:r>
                <a:rPr lang="zh-CN" altLang="en-US" sz="1200" b="1" kern="0" dirty="0">
                  <a:solidFill>
                    <a:srgbClr val="000000"/>
                  </a:solidFill>
                  <a:latin typeface="Arial" panose="020B0604020202020204" pitchFamily="34" charset="0"/>
                  <a:ea typeface="宋体" panose="02010600030101010101" pitchFamily="2" charset="-122"/>
                  <a:cs typeface="宋体" pitchFamily="2" charset="-122"/>
                </a:rPr>
                <a:t>执行业务流程</a:t>
              </a:r>
              <a:r>
                <a:rPr lang="zh-CN" altLang="zh-CN" sz="1200" b="1" kern="0" dirty="0">
                  <a:solidFill>
                    <a:srgbClr val="000000"/>
                  </a:solidFill>
                  <a:latin typeface="Times New Roman" pitchFamily="18" charset="0"/>
                  <a:ea typeface="宋体" panose="02010600030101010101" pitchFamily="2" charset="-122"/>
                  <a:cs typeface="宋体" pitchFamily="2" charset="-122"/>
                </a:rPr>
                <a:t>)</a:t>
              </a:r>
              <a:endParaRPr lang="zh-CN" altLang="zh-CN" sz="1200" b="1" kern="0" dirty="0">
                <a:solidFill>
                  <a:srgbClr val="000000"/>
                </a:solidFill>
                <a:latin typeface="Arial" panose="020B0604020202020204" pitchFamily="34" charset="0"/>
                <a:ea typeface="宋体" panose="02010600030101010101" pitchFamily="2" charset="-122"/>
              </a:endParaRPr>
            </a:p>
          </p:txBody>
        </p:sp>
        <p:sp>
          <p:nvSpPr>
            <p:cNvPr id="77" name="Line 61">
              <a:extLst>
                <a:ext uri="{FF2B5EF4-FFF2-40B4-BE49-F238E27FC236}">
                  <a16:creationId xmlns:a16="http://schemas.microsoft.com/office/drawing/2014/main" id="{6C471AE8-6645-425F-8EBC-ED917D5631EE}"/>
                </a:ext>
              </a:extLst>
            </p:cNvPr>
            <p:cNvSpPr>
              <a:spLocks noChangeShapeType="1"/>
            </p:cNvSpPr>
            <p:nvPr/>
          </p:nvSpPr>
          <p:spPr bwMode="auto">
            <a:xfrm flipV="1">
              <a:off x="2487" y="1433"/>
              <a:ext cx="165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685800" fontAlgn="base">
                <a:spcBef>
                  <a:spcPct val="0"/>
                </a:spcBef>
                <a:spcAft>
                  <a:spcPct val="0"/>
                </a:spcAft>
                <a:defRPr/>
              </a:pPr>
              <a:endParaRPr lang="zh-CN" altLang="en-US" sz="1600" kern="0">
                <a:solidFill>
                  <a:srgbClr val="000000"/>
                </a:solidFill>
                <a:latin typeface="Arial" panose="020B0604020202020204" pitchFamily="34" charset="0"/>
                <a:ea typeface="宋体" panose="02010600030101010101" pitchFamily="2" charset="-122"/>
              </a:endParaRPr>
            </a:p>
          </p:txBody>
        </p:sp>
        <p:sp>
          <p:nvSpPr>
            <p:cNvPr id="78" name="Line 60">
              <a:extLst>
                <a:ext uri="{FF2B5EF4-FFF2-40B4-BE49-F238E27FC236}">
                  <a16:creationId xmlns:a16="http://schemas.microsoft.com/office/drawing/2014/main" id="{0E0C2464-C760-403B-AF46-B2459344A7D2}"/>
                </a:ext>
              </a:extLst>
            </p:cNvPr>
            <p:cNvSpPr>
              <a:spLocks noChangeShapeType="1"/>
            </p:cNvSpPr>
            <p:nvPr/>
          </p:nvSpPr>
          <p:spPr bwMode="auto">
            <a:xfrm>
              <a:off x="5789" y="1636"/>
              <a:ext cx="141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defTabSz="685800" fontAlgn="base">
                <a:spcBef>
                  <a:spcPct val="0"/>
                </a:spcBef>
                <a:spcAft>
                  <a:spcPct val="0"/>
                </a:spcAft>
                <a:defRPr/>
              </a:pPr>
              <a:endParaRPr lang="zh-CN" altLang="en-US" sz="1600" kern="0">
                <a:solidFill>
                  <a:srgbClr val="000000"/>
                </a:solidFill>
                <a:latin typeface="Arial" panose="020B0604020202020204" pitchFamily="34" charset="0"/>
                <a:ea typeface="宋体" panose="02010600030101010101" pitchFamily="2" charset="-122"/>
              </a:endParaRPr>
            </a:p>
          </p:txBody>
        </p:sp>
        <p:sp>
          <p:nvSpPr>
            <p:cNvPr id="79" name="Line 59">
              <a:extLst>
                <a:ext uri="{FF2B5EF4-FFF2-40B4-BE49-F238E27FC236}">
                  <a16:creationId xmlns:a16="http://schemas.microsoft.com/office/drawing/2014/main" id="{DB40B509-43D4-4B0E-84CE-F69543A64686}"/>
                </a:ext>
              </a:extLst>
            </p:cNvPr>
            <p:cNvSpPr>
              <a:spLocks noChangeShapeType="1"/>
            </p:cNvSpPr>
            <p:nvPr/>
          </p:nvSpPr>
          <p:spPr bwMode="auto">
            <a:xfrm flipH="1">
              <a:off x="2469" y="1639"/>
              <a:ext cx="165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685800" fontAlgn="base">
                <a:spcBef>
                  <a:spcPct val="0"/>
                </a:spcBef>
                <a:spcAft>
                  <a:spcPct val="0"/>
                </a:spcAft>
                <a:defRPr/>
              </a:pPr>
              <a:endParaRPr lang="zh-CN" altLang="en-US" sz="1600" kern="0">
                <a:solidFill>
                  <a:srgbClr val="000000"/>
                </a:solidFill>
                <a:latin typeface="Arial" panose="020B0604020202020204" pitchFamily="34" charset="0"/>
                <a:ea typeface="宋体" panose="02010600030101010101" pitchFamily="2" charset="-122"/>
              </a:endParaRPr>
            </a:p>
          </p:txBody>
        </p:sp>
        <p:sp>
          <p:nvSpPr>
            <p:cNvPr id="80" name="Text Box 58">
              <a:extLst>
                <a:ext uri="{FF2B5EF4-FFF2-40B4-BE49-F238E27FC236}">
                  <a16:creationId xmlns:a16="http://schemas.microsoft.com/office/drawing/2014/main" id="{703FC7CD-51F3-4667-A2CE-3A440C429DFF}"/>
                </a:ext>
              </a:extLst>
            </p:cNvPr>
            <p:cNvSpPr txBox="1">
              <a:spLocks noChangeArrowheads="1"/>
            </p:cNvSpPr>
            <p:nvPr/>
          </p:nvSpPr>
          <p:spPr bwMode="auto">
            <a:xfrm>
              <a:off x="2700" y="1275"/>
              <a:ext cx="103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179" tIns="0" rIns="54179" bIns="2708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defRPr/>
              </a:pPr>
              <a:r>
                <a:rPr lang="zh-CN" altLang="en-US" sz="1200" b="1" kern="0">
                  <a:solidFill>
                    <a:srgbClr val="000000"/>
                  </a:solidFill>
                </a:rPr>
                <a:t>访问请求</a:t>
              </a:r>
            </a:p>
          </p:txBody>
        </p:sp>
        <p:sp>
          <p:nvSpPr>
            <p:cNvPr id="81" name="Text Box 57">
              <a:extLst>
                <a:ext uri="{FF2B5EF4-FFF2-40B4-BE49-F238E27FC236}">
                  <a16:creationId xmlns:a16="http://schemas.microsoft.com/office/drawing/2014/main" id="{BEB70F52-FCC1-4F08-A361-73EDF25B5EFE}"/>
                </a:ext>
              </a:extLst>
            </p:cNvPr>
            <p:cNvSpPr txBox="1">
              <a:spLocks noChangeArrowheads="1"/>
            </p:cNvSpPr>
            <p:nvPr/>
          </p:nvSpPr>
          <p:spPr bwMode="auto">
            <a:xfrm>
              <a:off x="2752" y="1674"/>
              <a:ext cx="103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179" tIns="0" rIns="54179" bIns="2708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defRPr/>
              </a:pPr>
              <a:r>
                <a:rPr lang="zh-CN" altLang="en-US" sz="1200" b="1" kern="0" dirty="0">
                  <a:solidFill>
                    <a:srgbClr val="000000"/>
                  </a:solidFill>
                </a:rPr>
                <a:t>返回数据</a:t>
              </a:r>
            </a:p>
          </p:txBody>
        </p:sp>
        <p:sp>
          <p:nvSpPr>
            <p:cNvPr id="82" name="Text Box 56">
              <a:extLst>
                <a:ext uri="{FF2B5EF4-FFF2-40B4-BE49-F238E27FC236}">
                  <a16:creationId xmlns:a16="http://schemas.microsoft.com/office/drawing/2014/main" id="{D8739DC1-A873-4B06-8691-8514B55667C9}"/>
                </a:ext>
              </a:extLst>
            </p:cNvPr>
            <p:cNvSpPr txBox="1">
              <a:spLocks noChangeArrowheads="1"/>
            </p:cNvSpPr>
            <p:nvPr/>
          </p:nvSpPr>
          <p:spPr bwMode="auto">
            <a:xfrm>
              <a:off x="5996" y="1428"/>
              <a:ext cx="103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179" tIns="27089" rIns="54179" bIns="2708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fontAlgn="base">
                <a:spcBef>
                  <a:spcPct val="0"/>
                </a:spcBef>
                <a:spcAft>
                  <a:spcPct val="0"/>
                </a:spcAft>
                <a:defRPr/>
              </a:pPr>
              <a:r>
                <a:rPr lang="zh-CN" altLang="en-US" sz="1200" b="1" kern="0" dirty="0">
                  <a:solidFill>
                    <a:srgbClr val="000000"/>
                  </a:solidFill>
                </a:rPr>
                <a:t>数据访问</a:t>
              </a:r>
            </a:p>
          </p:txBody>
        </p:sp>
        <p:sp>
          <p:nvSpPr>
            <p:cNvPr id="83" name="Rectangle 55">
              <a:extLst>
                <a:ext uri="{FF2B5EF4-FFF2-40B4-BE49-F238E27FC236}">
                  <a16:creationId xmlns:a16="http://schemas.microsoft.com/office/drawing/2014/main" id="{31EDF64F-C3B0-4ED6-811A-896615C850A5}"/>
                </a:ext>
              </a:extLst>
            </p:cNvPr>
            <p:cNvSpPr>
              <a:spLocks noChangeArrowheads="1"/>
            </p:cNvSpPr>
            <p:nvPr/>
          </p:nvSpPr>
          <p:spPr bwMode="auto">
            <a:xfrm>
              <a:off x="7235" y="1216"/>
              <a:ext cx="1534" cy="6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54179" tIns="27089" rIns="54179" bIns="27089" anchor="ctr"/>
            <a:lstStyle/>
            <a:p>
              <a:pPr algn="ctr" defTabSz="685800" eaLnBrk="0" fontAlgn="base" hangingPunct="0">
                <a:spcBef>
                  <a:spcPct val="0"/>
                </a:spcBef>
                <a:spcAft>
                  <a:spcPct val="0"/>
                </a:spcAft>
                <a:defRPr/>
              </a:pPr>
              <a:r>
                <a:rPr lang="zh-CN" altLang="en-US" sz="1200" b="1" kern="0">
                  <a:solidFill>
                    <a:srgbClr val="000000"/>
                  </a:solidFill>
                  <a:latin typeface="Arial" panose="020B0604020202020204" pitchFamily="34" charset="0"/>
                  <a:ea typeface="宋体" panose="02010600030101010101" pitchFamily="2" charset="-122"/>
                  <a:cs typeface="宋体" pitchFamily="2" charset="-122"/>
                </a:rPr>
                <a:t>数据层</a:t>
              </a:r>
              <a:endParaRPr lang="zh-CN" altLang="en-US" sz="1200" b="1" kern="0">
                <a:solidFill>
                  <a:srgbClr val="000000"/>
                </a:solidFill>
                <a:latin typeface="Arial" panose="020B0604020202020204" pitchFamily="34" charset="0"/>
                <a:ea typeface="宋体" panose="02010600030101010101" pitchFamily="2" charset="-122"/>
              </a:endParaRPr>
            </a:p>
            <a:p>
              <a:pPr algn="ctr" defTabSz="685800" eaLnBrk="0" fontAlgn="base" hangingPunct="0">
                <a:spcBef>
                  <a:spcPct val="0"/>
                </a:spcBef>
                <a:spcAft>
                  <a:spcPct val="0"/>
                </a:spcAft>
                <a:defRPr/>
              </a:pPr>
              <a:r>
                <a:rPr lang="zh-CN" altLang="zh-CN" sz="1200" b="1" kern="0">
                  <a:solidFill>
                    <a:srgbClr val="000000"/>
                  </a:solidFill>
                  <a:latin typeface="Times New Roman" pitchFamily="18" charset="0"/>
                  <a:ea typeface="宋体" panose="02010600030101010101" pitchFamily="2" charset="-122"/>
                  <a:cs typeface="宋体" pitchFamily="2" charset="-122"/>
                </a:rPr>
                <a:t>(</a:t>
              </a:r>
              <a:r>
                <a:rPr lang="zh-CN" altLang="en-US" sz="1200" b="1" kern="0">
                  <a:solidFill>
                    <a:srgbClr val="000000"/>
                  </a:solidFill>
                  <a:latin typeface="Arial" panose="020B0604020202020204" pitchFamily="34" charset="0"/>
                  <a:ea typeface="宋体" panose="02010600030101010101" pitchFamily="2" charset="-122"/>
                  <a:cs typeface="宋体" pitchFamily="2" charset="-122"/>
                </a:rPr>
                <a:t>保存数据</a:t>
              </a:r>
              <a:r>
                <a:rPr lang="zh-CN" altLang="zh-CN" sz="1200" b="1" kern="0">
                  <a:solidFill>
                    <a:srgbClr val="000000"/>
                  </a:solidFill>
                  <a:latin typeface="Times New Roman" pitchFamily="18" charset="0"/>
                  <a:ea typeface="宋体" panose="02010600030101010101" pitchFamily="2" charset="-122"/>
                  <a:cs typeface="宋体" pitchFamily="2" charset="-122"/>
                </a:rPr>
                <a:t>)</a:t>
              </a:r>
              <a:endParaRPr lang="zh-CN" altLang="zh-CN" sz="1200" b="1" kern="0">
                <a:solidFill>
                  <a:srgbClr val="000000"/>
                </a:solidFill>
                <a:latin typeface="Arial" panose="020B0604020202020204" pitchFamily="34" charset="0"/>
                <a:ea typeface="宋体" panose="02010600030101010101" pitchFamily="2" charset="-122"/>
              </a:endParaRPr>
            </a:p>
          </p:txBody>
        </p:sp>
        <p:sp>
          <p:nvSpPr>
            <p:cNvPr id="84" name="Rectangle 54">
              <a:extLst>
                <a:ext uri="{FF2B5EF4-FFF2-40B4-BE49-F238E27FC236}">
                  <a16:creationId xmlns:a16="http://schemas.microsoft.com/office/drawing/2014/main" id="{632C7AED-8025-4A64-9B76-DE5CECDF733C}"/>
                </a:ext>
              </a:extLst>
            </p:cNvPr>
            <p:cNvSpPr>
              <a:spLocks noChangeArrowheads="1"/>
            </p:cNvSpPr>
            <p:nvPr/>
          </p:nvSpPr>
          <p:spPr bwMode="auto">
            <a:xfrm>
              <a:off x="1069" y="1232"/>
              <a:ext cx="1358" cy="6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54179" tIns="27089" rIns="54179" bIns="27089" anchor="ctr"/>
            <a:lstStyle/>
            <a:p>
              <a:pPr algn="ctr" defTabSz="685800" eaLnBrk="0" fontAlgn="base" hangingPunct="0">
                <a:spcBef>
                  <a:spcPct val="0"/>
                </a:spcBef>
                <a:spcAft>
                  <a:spcPct val="0"/>
                </a:spcAft>
                <a:defRPr/>
              </a:pPr>
              <a:r>
                <a:rPr lang="zh-CN" altLang="en-US" sz="1200" b="1" kern="0" dirty="0">
                  <a:solidFill>
                    <a:srgbClr val="000000"/>
                  </a:solidFill>
                  <a:latin typeface="Arial" panose="020B0604020202020204" pitchFamily="34" charset="0"/>
                  <a:ea typeface="宋体" panose="02010600030101010101" pitchFamily="2" charset="-122"/>
                  <a:cs typeface="宋体" pitchFamily="2" charset="-122"/>
                </a:rPr>
                <a:t>客户层</a:t>
              </a:r>
              <a:endParaRPr lang="zh-CN" altLang="en-US" sz="1200" b="1" kern="0" dirty="0">
                <a:solidFill>
                  <a:srgbClr val="000000"/>
                </a:solidFill>
                <a:latin typeface="Arial" panose="020B0604020202020204" pitchFamily="34" charset="0"/>
                <a:ea typeface="宋体" panose="02010600030101010101" pitchFamily="2" charset="-122"/>
              </a:endParaRPr>
            </a:p>
            <a:p>
              <a:pPr algn="ctr" defTabSz="685800" eaLnBrk="0" fontAlgn="base" hangingPunct="0">
                <a:spcBef>
                  <a:spcPct val="0"/>
                </a:spcBef>
                <a:spcAft>
                  <a:spcPct val="0"/>
                </a:spcAft>
                <a:defRPr/>
              </a:pPr>
              <a:r>
                <a:rPr lang="zh-CN" altLang="zh-CN" sz="1200" b="1" kern="0" dirty="0">
                  <a:solidFill>
                    <a:srgbClr val="000000"/>
                  </a:solidFill>
                  <a:latin typeface="Times New Roman" pitchFamily="18" charset="0"/>
                  <a:ea typeface="宋体" panose="02010600030101010101" pitchFamily="2" charset="-122"/>
                  <a:cs typeface="宋体" pitchFamily="2" charset="-122"/>
                </a:rPr>
                <a:t>(</a:t>
              </a:r>
              <a:r>
                <a:rPr lang="zh-CN" altLang="en-US" sz="1200" b="1" kern="0" dirty="0">
                  <a:solidFill>
                    <a:srgbClr val="000000"/>
                  </a:solidFill>
                  <a:latin typeface="Arial" panose="020B0604020202020204" pitchFamily="34" charset="0"/>
                  <a:ea typeface="宋体" panose="02010600030101010101" pitchFamily="2" charset="-122"/>
                  <a:cs typeface="宋体" pitchFamily="2" charset="-122"/>
                </a:rPr>
                <a:t>人机交互</a:t>
              </a:r>
              <a:r>
                <a:rPr lang="zh-CN" altLang="zh-CN" sz="1200" b="1" kern="0" dirty="0">
                  <a:solidFill>
                    <a:srgbClr val="000000"/>
                  </a:solidFill>
                  <a:latin typeface="Times New Roman" pitchFamily="18" charset="0"/>
                  <a:ea typeface="宋体" panose="02010600030101010101" pitchFamily="2" charset="-122"/>
                  <a:cs typeface="宋体" pitchFamily="2" charset="-122"/>
                </a:rPr>
                <a:t>)</a:t>
              </a:r>
              <a:endParaRPr lang="zh-CN" altLang="zh-CN" sz="1200" b="1" kern="0" dirty="0">
                <a:solidFill>
                  <a:srgbClr val="000000"/>
                </a:solidFill>
                <a:latin typeface="Arial" panose="020B0604020202020204" pitchFamily="34" charset="0"/>
                <a:ea typeface="宋体" panose="02010600030101010101" pitchFamily="2" charset="-122"/>
              </a:endParaRPr>
            </a:p>
          </p:txBody>
        </p:sp>
      </p:grpSp>
      <p:sp>
        <p:nvSpPr>
          <p:cNvPr id="5" name="日期占位符 4"/>
          <p:cNvSpPr>
            <a:spLocks noGrp="1"/>
          </p:cNvSpPr>
          <p:nvPr>
            <p:ph type="dt" sz="half" idx="10"/>
          </p:nvPr>
        </p:nvSpPr>
        <p:spPr/>
        <p:txBody>
          <a:bodyPr/>
          <a:lstStyle/>
          <a:p>
            <a:fld id="{5E36BF9C-5CA4-49DE-8DDE-3BEFCDDA202B}"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6997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软件的分层架构</a:t>
            </a:r>
          </a:p>
        </p:txBody>
      </p:sp>
      <p:sp>
        <p:nvSpPr>
          <p:cNvPr id="2" name="内容占位符 1"/>
          <p:cNvSpPr>
            <a:spLocks noGrp="1"/>
          </p:cNvSpPr>
          <p:nvPr>
            <p:ph idx="1"/>
          </p:nvPr>
        </p:nvSpPr>
        <p:spPr/>
        <p:txBody>
          <a:bodyPr>
            <a:normAutofit/>
          </a:bodyPr>
          <a:lstStyle/>
          <a:p>
            <a:r>
              <a:rPr lang="zh-CN" altLang="en-US" sz="2400" dirty="0">
                <a:latin typeface="+mn-ea"/>
              </a:rPr>
              <a:t>分</a:t>
            </a:r>
            <a:r>
              <a:rPr lang="zh-CN" altLang="zh-CN" sz="2400" dirty="0">
                <a:latin typeface="+mn-ea"/>
              </a:rPr>
              <a:t>层有助于解决</a:t>
            </a:r>
            <a:r>
              <a:rPr lang="zh-CN" altLang="en-US" sz="2400" dirty="0">
                <a:latin typeface="+mn-ea"/>
              </a:rPr>
              <a:t>以下问题：</a:t>
            </a:r>
            <a:endParaRPr lang="zh-CN" altLang="zh-CN" sz="2400" dirty="0">
              <a:latin typeface="+mn-ea"/>
            </a:endParaRPr>
          </a:p>
          <a:p>
            <a:pPr lvl="1"/>
            <a:r>
              <a:rPr lang="zh-CN" altLang="zh-CN" sz="2000" dirty="0">
                <a:latin typeface="+mn-ea"/>
              </a:rPr>
              <a:t>源码的变更波及整个系统；</a:t>
            </a:r>
          </a:p>
          <a:p>
            <a:pPr lvl="1"/>
            <a:r>
              <a:rPr lang="zh-CN" altLang="zh-CN" sz="2000" dirty="0">
                <a:latin typeface="+mn-ea"/>
              </a:rPr>
              <a:t>应用逻辑与用户界面交织在一起，无法复用于其他不同界面或分布到其他处理结点之上；</a:t>
            </a:r>
          </a:p>
          <a:p>
            <a:pPr lvl="1"/>
            <a:r>
              <a:rPr lang="zh-CN" altLang="zh-CN" sz="2000" dirty="0">
                <a:latin typeface="+mn-ea"/>
              </a:rPr>
              <a:t>潜在的一般性技术服务或业务逻辑与更特定于应用的逻辑交织在一起，无法被复用、分布到其他结点或方便地使用不同实现进行替换；</a:t>
            </a:r>
          </a:p>
          <a:p>
            <a:pPr lvl="1"/>
            <a:r>
              <a:rPr lang="zh-CN" altLang="zh-CN" sz="2000" dirty="0">
                <a:latin typeface="+mn-ea"/>
              </a:rPr>
              <a:t>不同关注领域之间高度耦合，难以为不同开发者清晰地界定和分配任务。</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69</a:t>
            </a:fld>
            <a:endParaRPr lang="zh-CN" altLang="en-US" dirty="0"/>
          </a:p>
        </p:txBody>
      </p:sp>
      <p:sp>
        <p:nvSpPr>
          <p:cNvPr id="5" name="日期占位符 4"/>
          <p:cNvSpPr>
            <a:spLocks noGrp="1"/>
          </p:cNvSpPr>
          <p:nvPr>
            <p:ph type="dt" sz="half" idx="10"/>
          </p:nvPr>
        </p:nvSpPr>
        <p:spPr/>
        <p:txBody>
          <a:bodyPr/>
          <a:lstStyle/>
          <a:p>
            <a:fld id="{D942E503-920E-45C4-9B01-FB44E6ABA272}"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08113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up)">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软件设计阶段</a:t>
            </a:r>
          </a:p>
        </p:txBody>
      </p:sp>
      <p:sp>
        <p:nvSpPr>
          <p:cNvPr id="32771" name="内容占位符 2"/>
          <p:cNvSpPr>
            <a:spLocks noGrp="1"/>
          </p:cNvSpPr>
          <p:nvPr>
            <p:ph idx="1"/>
          </p:nvPr>
        </p:nvSpPr>
        <p:spPr/>
        <p:txBody>
          <a:bodyPr>
            <a:noAutofit/>
          </a:bodyPr>
          <a:lstStyle/>
          <a:p>
            <a:pPr marL="342900" indent="-342900">
              <a:lnSpc>
                <a:spcPct val="130000"/>
              </a:lnSpc>
            </a:pPr>
            <a:r>
              <a:rPr lang="zh-CN" altLang="en-US" sz="2400" dirty="0"/>
              <a:t>对目标系统进行需求建模后，进入到系统分析和概要设计阶段。</a:t>
            </a:r>
            <a:endParaRPr lang="en-US" altLang="zh-CN" sz="2400" dirty="0"/>
          </a:p>
          <a:p>
            <a:pPr marL="342900" indent="-342900">
              <a:lnSpc>
                <a:spcPct val="130000"/>
              </a:lnSpc>
            </a:pPr>
            <a:r>
              <a:rPr lang="zh-CN" altLang="en-US" sz="2400" dirty="0"/>
              <a:t>在该阶段中，将在需求模型的基础上，对系统进行静态建模和动态建模，构建出系统的软件架构。</a:t>
            </a:r>
            <a:endParaRPr lang="en-US" altLang="zh-CN" sz="2400" dirty="0"/>
          </a:p>
          <a:p>
            <a:pPr marL="342900" indent="-342900">
              <a:lnSpc>
                <a:spcPct val="130000"/>
              </a:lnSpc>
            </a:pPr>
            <a:r>
              <a:rPr lang="zh-CN" altLang="en-US" sz="2400" dirty="0">
                <a:latin typeface="+mn-ea"/>
              </a:rPr>
              <a:t>用例模型描述的是系统的静态使用情况，它定义了系统的功能需求，但这是从系统的外部观看系统功能，并不描述系统内部对功能的具体实现。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3" name="日期占位符 2"/>
          <p:cNvSpPr>
            <a:spLocks noGrp="1"/>
          </p:cNvSpPr>
          <p:nvPr>
            <p:ph type="dt" sz="half" idx="10"/>
          </p:nvPr>
        </p:nvSpPr>
        <p:spPr/>
        <p:txBody>
          <a:bodyPr/>
          <a:lstStyle/>
          <a:p>
            <a:fld id="{616335E9-B393-4328-BC93-09BA81111515}"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70754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up)">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up)">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up)">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AutoShape 5"/>
          <p:cNvSpPr>
            <a:spLocks noChangeArrowheads="1"/>
          </p:cNvSpPr>
          <p:nvPr/>
        </p:nvSpPr>
        <p:spPr bwMode="auto">
          <a:xfrm>
            <a:off x="3144340" y="1738313"/>
            <a:ext cx="571500" cy="364331"/>
          </a:xfrm>
          <a:prstGeom prst="rightArrow">
            <a:avLst>
              <a:gd name="adj1" fmla="val 50000"/>
              <a:gd name="adj2" fmla="val 39216"/>
            </a:avLst>
          </a:prstGeom>
          <a:solidFill>
            <a:schemeClr val="tx1"/>
          </a:solidFill>
          <a:ln w="9525" algn="ctr">
            <a:solidFill>
              <a:schemeClr val="bg2"/>
            </a:solidFill>
            <a:miter lim="800000"/>
            <a:headEnd/>
            <a:tailEnd/>
          </a:ln>
          <a:effectLst/>
        </p:spPr>
        <p:txBody>
          <a:bodyPr wrap="none" lIns="80963" tIns="40481" rIns="80963" bIns="40481" anchor="ctr"/>
          <a:lstStyle/>
          <a:p>
            <a:endParaRPr lang="zh-CN" altLang="en-US">
              <a:latin typeface="+mj-ea"/>
              <a:ea typeface="+mj-ea"/>
            </a:endParaRPr>
          </a:p>
        </p:txBody>
      </p:sp>
      <p:sp>
        <p:nvSpPr>
          <p:cNvPr id="247810" name="Rectangle 2"/>
          <p:cNvSpPr>
            <a:spLocks noGrp="1" noChangeArrowheads="1"/>
          </p:cNvSpPr>
          <p:nvPr>
            <p:ph type="title"/>
          </p:nvPr>
        </p:nvSpPr>
        <p:spPr/>
        <p:txBody>
          <a:bodyPr/>
          <a:lstStyle/>
          <a:p>
            <a:r>
              <a:rPr lang="zh-CN" altLang="en-US" dirty="0"/>
              <a:t>理论在实际中的运用</a:t>
            </a:r>
            <a:r>
              <a:rPr lang="en-US" altLang="zh-CN" dirty="0"/>
              <a:t>——</a:t>
            </a:r>
            <a:r>
              <a:rPr lang="zh-CN" altLang="en-US" dirty="0"/>
              <a:t>设计模式</a:t>
            </a:r>
          </a:p>
        </p:txBody>
      </p:sp>
      <p:sp>
        <p:nvSpPr>
          <p:cNvPr id="247811" name="Rectangle 3"/>
          <p:cNvSpPr>
            <a:spLocks noGrp="1" noChangeArrowheads="1"/>
          </p:cNvSpPr>
          <p:nvPr>
            <p:ph idx="1"/>
          </p:nvPr>
        </p:nvSpPr>
        <p:spPr>
          <a:xfrm>
            <a:off x="916687" y="3565820"/>
            <a:ext cx="7832833" cy="1120693"/>
          </a:xfrm>
        </p:spPr>
        <p:txBody>
          <a:bodyPr>
            <a:normAutofit/>
          </a:bodyPr>
          <a:lstStyle/>
          <a:p>
            <a:r>
              <a:rPr lang="zh-CN" altLang="en-US" sz="2400" dirty="0"/>
              <a:t>设计模式就是实现了这些原则，从而达到了代码复用、增加可维护性的目的。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70</a:t>
            </a:fld>
            <a:endParaRPr lang="zh-CN" altLang="en-US" dirty="0"/>
          </a:p>
        </p:txBody>
      </p:sp>
      <p:sp>
        <p:nvSpPr>
          <p:cNvPr id="247812" name="Text Box 4"/>
          <p:cNvSpPr txBox="1">
            <a:spLocks noChangeArrowheads="1"/>
          </p:cNvSpPr>
          <p:nvPr/>
        </p:nvSpPr>
        <p:spPr bwMode="auto">
          <a:xfrm>
            <a:off x="1112944" y="1331164"/>
            <a:ext cx="1548502" cy="635750"/>
          </a:xfrm>
          <a:prstGeom prst="rect">
            <a:avLst/>
          </a:prstGeom>
          <a:noFill/>
          <a:ln w="9525" algn="ctr">
            <a:noFill/>
            <a:miter lim="800000"/>
            <a:headEnd/>
            <a:tailEnd/>
          </a:ln>
          <a:effectLst/>
        </p:spPr>
        <p:txBody>
          <a:bodyPr wrap="none" lIns="80963" tIns="40481" rIns="80963" bIns="40481">
            <a:spAutoFit/>
          </a:bodyPr>
          <a:lstStyle/>
          <a:p>
            <a:r>
              <a:rPr lang="zh-CN" altLang="en-US" dirty="0">
                <a:latin typeface="+mj-ea"/>
                <a:ea typeface="+mj-ea"/>
              </a:rPr>
              <a:t>提高代码复用</a:t>
            </a:r>
          </a:p>
          <a:p>
            <a:r>
              <a:rPr lang="zh-CN" altLang="en-US" dirty="0">
                <a:latin typeface="+mj-ea"/>
                <a:ea typeface="+mj-ea"/>
              </a:rPr>
              <a:t>提高可维护性</a:t>
            </a:r>
          </a:p>
        </p:txBody>
      </p:sp>
      <p:sp>
        <p:nvSpPr>
          <p:cNvPr id="247814" name="Text Box 6"/>
          <p:cNvSpPr txBox="1">
            <a:spLocks noChangeArrowheads="1"/>
          </p:cNvSpPr>
          <p:nvPr/>
        </p:nvSpPr>
        <p:spPr bwMode="auto">
          <a:xfrm>
            <a:off x="3505570" y="2185660"/>
            <a:ext cx="1829991" cy="635750"/>
          </a:xfrm>
          <a:prstGeom prst="rect">
            <a:avLst/>
          </a:prstGeom>
          <a:noFill/>
          <a:ln w="9525" algn="ctr">
            <a:noFill/>
            <a:miter lim="800000"/>
            <a:headEnd/>
            <a:tailEnd/>
          </a:ln>
          <a:effectLst/>
        </p:spPr>
        <p:txBody>
          <a:bodyPr lIns="80963" tIns="40481" rIns="80963" bIns="40481">
            <a:spAutoFit/>
          </a:bodyPr>
          <a:lstStyle/>
          <a:p>
            <a:r>
              <a:rPr lang="zh-CN" altLang="en-US" dirty="0">
                <a:latin typeface="+mj-ea"/>
                <a:ea typeface="+mj-ea"/>
              </a:rPr>
              <a:t>按照良好的设计原则进行设计</a:t>
            </a:r>
          </a:p>
        </p:txBody>
      </p:sp>
      <p:sp>
        <p:nvSpPr>
          <p:cNvPr id="247815" name="Text Box 7"/>
          <p:cNvSpPr txBox="1">
            <a:spLocks noChangeArrowheads="1"/>
          </p:cNvSpPr>
          <p:nvPr/>
        </p:nvSpPr>
        <p:spPr bwMode="auto">
          <a:xfrm>
            <a:off x="2661446" y="1063229"/>
            <a:ext cx="285750" cy="1189748"/>
          </a:xfrm>
          <a:prstGeom prst="rect">
            <a:avLst/>
          </a:prstGeom>
          <a:noFill/>
          <a:ln w="9525" algn="ctr">
            <a:noFill/>
            <a:miter lim="800000"/>
            <a:headEnd/>
            <a:tailEnd/>
          </a:ln>
          <a:effectLst/>
        </p:spPr>
        <p:txBody>
          <a:bodyPr lIns="80963" tIns="40481" rIns="80963" bIns="40481">
            <a:spAutoFit/>
          </a:bodyPr>
          <a:lstStyle/>
          <a:p>
            <a:r>
              <a:rPr lang="zh-CN" altLang="en-US" sz="7200" dirty="0">
                <a:solidFill>
                  <a:srgbClr val="FF0000"/>
                </a:solidFill>
                <a:latin typeface="+mj-ea"/>
                <a:ea typeface="+mj-ea"/>
              </a:rPr>
              <a:t>？</a:t>
            </a:r>
          </a:p>
        </p:txBody>
      </p:sp>
      <p:sp>
        <p:nvSpPr>
          <p:cNvPr id="247816" name="Text Box 8"/>
          <p:cNvSpPr txBox="1">
            <a:spLocks noChangeArrowheads="1"/>
          </p:cNvSpPr>
          <p:nvPr/>
        </p:nvSpPr>
        <p:spPr bwMode="auto">
          <a:xfrm>
            <a:off x="5182440" y="1966914"/>
            <a:ext cx="285750" cy="1189748"/>
          </a:xfrm>
          <a:prstGeom prst="rect">
            <a:avLst/>
          </a:prstGeom>
          <a:noFill/>
          <a:ln w="9525" algn="ctr">
            <a:noFill/>
            <a:miter lim="800000"/>
            <a:headEnd/>
            <a:tailEnd/>
          </a:ln>
          <a:effectLst/>
        </p:spPr>
        <p:txBody>
          <a:bodyPr lIns="80963" tIns="40481" rIns="80963" bIns="40481">
            <a:spAutoFit/>
          </a:bodyPr>
          <a:lstStyle/>
          <a:p>
            <a:r>
              <a:rPr lang="zh-CN" altLang="en-US" sz="7200" dirty="0">
                <a:solidFill>
                  <a:srgbClr val="FF0000"/>
                </a:solidFill>
                <a:latin typeface="+mj-ea"/>
                <a:ea typeface="+mj-ea"/>
              </a:rPr>
              <a:t>？</a:t>
            </a:r>
          </a:p>
        </p:txBody>
      </p:sp>
      <p:sp>
        <p:nvSpPr>
          <p:cNvPr id="247817" name="AutoShape 9"/>
          <p:cNvSpPr>
            <a:spLocks noChangeArrowheads="1"/>
          </p:cNvSpPr>
          <p:nvPr/>
        </p:nvSpPr>
        <p:spPr bwMode="auto">
          <a:xfrm>
            <a:off x="5755620" y="2418756"/>
            <a:ext cx="571500" cy="364331"/>
          </a:xfrm>
          <a:prstGeom prst="rightArrow">
            <a:avLst>
              <a:gd name="adj1" fmla="val 50000"/>
              <a:gd name="adj2" fmla="val 39216"/>
            </a:avLst>
          </a:prstGeom>
          <a:solidFill>
            <a:schemeClr val="tx1"/>
          </a:solidFill>
          <a:ln w="9525" algn="ctr">
            <a:solidFill>
              <a:schemeClr val="bg2"/>
            </a:solidFill>
            <a:miter lim="800000"/>
            <a:headEnd/>
            <a:tailEnd/>
          </a:ln>
          <a:effectLst/>
        </p:spPr>
        <p:txBody>
          <a:bodyPr wrap="none" lIns="80963" tIns="40481" rIns="80963" bIns="40481" anchor="ctr"/>
          <a:lstStyle/>
          <a:p>
            <a:endParaRPr lang="zh-CN" altLang="en-US">
              <a:latin typeface="+mj-ea"/>
              <a:ea typeface="+mj-ea"/>
            </a:endParaRPr>
          </a:p>
        </p:txBody>
      </p:sp>
      <p:sp>
        <p:nvSpPr>
          <p:cNvPr id="247818" name="Text Box 10"/>
          <p:cNvSpPr txBox="1">
            <a:spLocks noChangeArrowheads="1"/>
          </p:cNvSpPr>
          <p:nvPr/>
        </p:nvSpPr>
        <p:spPr bwMode="auto">
          <a:xfrm>
            <a:off x="6210445" y="2847054"/>
            <a:ext cx="1573385" cy="358752"/>
          </a:xfrm>
          <a:prstGeom prst="rect">
            <a:avLst/>
          </a:prstGeom>
          <a:noFill/>
          <a:ln w="9525" algn="ctr">
            <a:noFill/>
            <a:miter lim="800000"/>
            <a:headEnd/>
            <a:tailEnd/>
          </a:ln>
          <a:effectLst/>
        </p:spPr>
        <p:txBody>
          <a:bodyPr wrap="square" lIns="80963" tIns="40481" rIns="80963" bIns="40481">
            <a:spAutoFit/>
          </a:bodyPr>
          <a:lstStyle/>
          <a:p>
            <a:r>
              <a:rPr lang="zh-CN" altLang="en-US" dirty="0">
                <a:latin typeface="+mj-ea"/>
                <a:ea typeface="+mj-ea"/>
              </a:rPr>
              <a:t>使用设计模式</a:t>
            </a:r>
          </a:p>
        </p:txBody>
      </p:sp>
      <p:sp>
        <p:nvSpPr>
          <p:cNvPr id="2" name="日期占位符 1"/>
          <p:cNvSpPr>
            <a:spLocks noGrp="1"/>
          </p:cNvSpPr>
          <p:nvPr>
            <p:ph type="dt" sz="half" idx="10"/>
          </p:nvPr>
        </p:nvSpPr>
        <p:spPr/>
        <p:txBody>
          <a:bodyPr/>
          <a:lstStyle/>
          <a:p>
            <a:fld id="{6970EB9A-1540-45B1-AA72-B08F1575B116}"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42452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8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78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8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78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78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8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78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animBg="1"/>
      <p:bldP spid="247811" grpId="0" build="p"/>
      <p:bldP spid="247812" grpId="0"/>
      <p:bldP spid="247814" grpId="0"/>
      <p:bldP spid="247815" grpId="0"/>
      <p:bldP spid="247816" grpId="0"/>
      <p:bldP spid="247817" grpId="0" animBg="1"/>
      <p:bldP spid="24781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idx="1"/>
          </p:nvPr>
        </p:nvSpPr>
        <p:spPr/>
        <p:txBody>
          <a:bodyPr>
            <a:normAutofit/>
          </a:bodyPr>
          <a:lstStyle/>
          <a:p>
            <a:r>
              <a:rPr lang="zh-CN" altLang="en-US" sz="2400" dirty="0"/>
              <a:t>先看一下系统的登录状态图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71</a:t>
            </a:fld>
            <a:endParaRPr lang="zh-CN" altLang="en-US" dirty="0"/>
          </a:p>
        </p:txBody>
      </p:sp>
      <p:sp>
        <p:nvSpPr>
          <p:cNvPr id="257028" name="Text Box 4"/>
          <p:cNvSpPr txBox="1">
            <a:spLocks noChangeArrowheads="1"/>
          </p:cNvSpPr>
          <p:nvPr/>
        </p:nvSpPr>
        <p:spPr bwMode="auto">
          <a:xfrm>
            <a:off x="3987595" y="3833886"/>
            <a:ext cx="1558120" cy="358752"/>
          </a:xfrm>
          <a:prstGeom prst="rect">
            <a:avLst/>
          </a:prstGeom>
          <a:noFill/>
          <a:ln w="9525" algn="ctr">
            <a:noFill/>
            <a:miter lim="800000"/>
            <a:headEnd/>
            <a:tailEnd/>
          </a:ln>
          <a:effectLst/>
        </p:spPr>
        <p:txBody>
          <a:bodyPr wrap="none" lIns="80963" tIns="40481" rIns="80963" bIns="40481">
            <a:spAutoFit/>
          </a:bodyPr>
          <a:lstStyle/>
          <a:p>
            <a:r>
              <a:rPr lang="zh-CN" altLang="en-US" b="1" dirty="0"/>
              <a:t>登录的状态图</a:t>
            </a:r>
          </a:p>
        </p:txBody>
      </p:sp>
      <p:pic>
        <p:nvPicPr>
          <p:cNvPr id="1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787" y="1695793"/>
            <a:ext cx="6202995" cy="182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应用举例</a:t>
            </a:r>
          </a:p>
        </p:txBody>
      </p:sp>
      <p:sp>
        <p:nvSpPr>
          <p:cNvPr id="3" name="日期占位符 2"/>
          <p:cNvSpPr>
            <a:spLocks noGrp="1"/>
          </p:cNvSpPr>
          <p:nvPr>
            <p:ph type="dt" sz="half" idx="10"/>
          </p:nvPr>
        </p:nvSpPr>
        <p:spPr/>
        <p:txBody>
          <a:bodyPr/>
          <a:lstStyle/>
          <a:p>
            <a:fld id="{BF2E8A75-C545-4FB5-A463-9D584CCB84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24072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zh-CN" altLang="en-US" dirty="0"/>
              <a:t>一种设计</a:t>
            </a:r>
          </a:p>
        </p:txBody>
      </p:sp>
      <p:sp>
        <p:nvSpPr>
          <p:cNvPr id="279555" name="Rectangle 3"/>
          <p:cNvSpPr>
            <a:spLocks noGrp="1" noChangeArrowheads="1"/>
          </p:cNvSpPr>
          <p:nvPr>
            <p:ph idx="1"/>
          </p:nvPr>
        </p:nvSpPr>
        <p:spPr/>
        <p:txBody>
          <a:bodyPr/>
          <a:lstStyle/>
          <a:p>
            <a:r>
              <a:rPr lang="zh-CN" altLang="en-US" dirty="0"/>
              <a:t>将用户名和密码的验证，放在登录界面的“进入系统”按钮中进行。</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72</a:t>
            </a:fld>
            <a:endParaRPr lang="zh-CN" altLang="en-US" dirty="0"/>
          </a:p>
        </p:txBody>
      </p:sp>
      <p:pic>
        <p:nvPicPr>
          <p:cNvPr id="27955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55037" y="1917657"/>
            <a:ext cx="8203213" cy="2654343"/>
          </a:xfrm>
          <a:prstGeom prst="rect">
            <a:avLst/>
          </a:prstGeom>
          <a:noFill/>
          <a:ln w="9525" algn="ctr">
            <a:noFill/>
            <a:miter lim="800000"/>
            <a:headEnd/>
            <a:tailEnd/>
          </a:ln>
          <a:effectLst/>
        </p:spPr>
      </p:pic>
      <p:sp>
        <p:nvSpPr>
          <p:cNvPr id="2" name="日期占位符 1"/>
          <p:cNvSpPr>
            <a:spLocks noGrp="1"/>
          </p:cNvSpPr>
          <p:nvPr>
            <p:ph type="dt" sz="half" idx="10"/>
          </p:nvPr>
        </p:nvSpPr>
        <p:spPr/>
        <p:txBody>
          <a:bodyPr/>
          <a:lstStyle/>
          <a:p>
            <a:fld id="{9EB77E7A-A28A-4AD1-A9F1-9F148E0ECBDA}"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56653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dirty="0"/>
              <a:t>第一种设计存在的问题</a:t>
            </a:r>
          </a:p>
        </p:txBody>
      </p:sp>
      <p:sp>
        <p:nvSpPr>
          <p:cNvPr id="282627" name="Rectangle 3"/>
          <p:cNvSpPr>
            <a:spLocks noGrp="1" noChangeArrowheads="1"/>
          </p:cNvSpPr>
          <p:nvPr>
            <p:ph idx="1"/>
          </p:nvPr>
        </p:nvSpPr>
        <p:spPr>
          <a:xfrm>
            <a:off x="768097" y="994409"/>
            <a:ext cx="7832833" cy="3737611"/>
          </a:xfrm>
        </p:spPr>
        <p:txBody>
          <a:bodyPr>
            <a:normAutofit/>
          </a:bodyPr>
          <a:lstStyle/>
          <a:p>
            <a:pPr>
              <a:lnSpc>
                <a:spcPct val="120000"/>
              </a:lnSpc>
            </a:pPr>
            <a:r>
              <a:rPr lang="zh-CN" altLang="en-US" sz="2000" b="1" dirty="0">
                <a:solidFill>
                  <a:srgbClr val="FF0000"/>
                </a:solidFill>
              </a:rPr>
              <a:t>问题</a:t>
            </a:r>
            <a:r>
              <a:rPr lang="en-US" altLang="zh-CN" sz="2000" b="1" dirty="0">
                <a:solidFill>
                  <a:srgbClr val="FF0000"/>
                </a:solidFill>
              </a:rPr>
              <a:t>1</a:t>
            </a:r>
            <a:r>
              <a:rPr lang="zh-CN" altLang="en-US" sz="2000" b="1" dirty="0">
                <a:solidFill>
                  <a:srgbClr val="FF0000"/>
                </a:solidFill>
              </a:rPr>
              <a:t>：</a:t>
            </a:r>
            <a:r>
              <a:rPr lang="zh-CN" altLang="en-US" sz="2000" dirty="0"/>
              <a:t>扩展性差。目前这个系统只有一个用户使用，因此用户名和密码都是</a:t>
            </a:r>
            <a:r>
              <a:rPr lang="en-US" altLang="zh-CN" sz="2000" dirty="0"/>
              <a:t>admin</a:t>
            </a:r>
            <a:r>
              <a:rPr lang="zh-CN" altLang="en-US" sz="2000" dirty="0"/>
              <a:t>，这样验证可行，但是如果以后维护期间，需要增加人员或者增加角色，系统的扩展性就受到了限制。</a:t>
            </a:r>
          </a:p>
          <a:p>
            <a:pPr>
              <a:lnSpc>
                <a:spcPct val="120000"/>
              </a:lnSpc>
            </a:pPr>
            <a:r>
              <a:rPr lang="zh-CN" altLang="en-US" sz="2000" b="1" dirty="0">
                <a:solidFill>
                  <a:srgbClr val="FF0000"/>
                </a:solidFill>
              </a:rPr>
              <a:t>问题</a:t>
            </a:r>
            <a:r>
              <a:rPr lang="en-US" altLang="zh-CN" sz="2000" b="1" dirty="0">
                <a:solidFill>
                  <a:srgbClr val="FF0000"/>
                </a:solidFill>
              </a:rPr>
              <a:t>2</a:t>
            </a:r>
            <a:r>
              <a:rPr lang="zh-CN" altLang="en-US" sz="2000" b="1" dirty="0">
                <a:solidFill>
                  <a:srgbClr val="FF0000"/>
                </a:solidFill>
              </a:rPr>
              <a:t>：</a:t>
            </a:r>
            <a:r>
              <a:rPr lang="zh-CN" altLang="en-US" sz="2000" dirty="0"/>
              <a:t>重用性不好。并且不同的角色需要写入不同的验证过程，不能重用。</a:t>
            </a:r>
          </a:p>
          <a:p>
            <a:pPr>
              <a:lnSpc>
                <a:spcPct val="120000"/>
              </a:lnSpc>
            </a:pPr>
            <a:r>
              <a:rPr lang="zh-CN" altLang="en-US" sz="2000" b="1" dirty="0">
                <a:solidFill>
                  <a:srgbClr val="FF0000"/>
                </a:solidFill>
              </a:rPr>
              <a:t>问题</a:t>
            </a:r>
            <a:r>
              <a:rPr lang="en-US" altLang="zh-CN" sz="2000" b="1" dirty="0">
                <a:solidFill>
                  <a:srgbClr val="FF0000"/>
                </a:solidFill>
              </a:rPr>
              <a:t>3</a:t>
            </a:r>
            <a:r>
              <a:rPr lang="zh-CN" altLang="en-US" sz="2000" b="1" dirty="0">
                <a:solidFill>
                  <a:srgbClr val="FF0000"/>
                </a:solidFill>
              </a:rPr>
              <a:t>：</a:t>
            </a:r>
            <a:r>
              <a:rPr lang="zh-CN" altLang="en-US" sz="2000" dirty="0"/>
              <a:t>界面人员还要考虑算法和逻辑。使界面变得不单一。</a:t>
            </a:r>
          </a:p>
          <a:p>
            <a:pPr>
              <a:lnSpc>
                <a:spcPct val="120000"/>
              </a:lnSpc>
            </a:pPr>
            <a:r>
              <a:rPr lang="zh-CN" altLang="en-US" sz="2400" b="1" dirty="0">
                <a:solidFill>
                  <a:srgbClr val="FF0000"/>
                </a:solidFill>
              </a:rPr>
              <a:t>如何解决？</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sp>
        <p:nvSpPr>
          <p:cNvPr id="3" name="日期占位符 2"/>
          <p:cNvSpPr>
            <a:spLocks noGrp="1"/>
          </p:cNvSpPr>
          <p:nvPr>
            <p:ph type="dt" sz="half" idx="10"/>
          </p:nvPr>
        </p:nvSpPr>
        <p:spPr/>
        <p:txBody>
          <a:bodyPr/>
          <a:lstStyle/>
          <a:p>
            <a:fld id="{1416FA57-1CF4-4564-9C31-0BB540C473A4}"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8610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wipe(up)">
                                      <p:cBhvr>
                                        <p:cTn id="7" dur="500"/>
                                        <p:tgtEl>
                                          <p:spTgt spid="282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2627">
                                            <p:txEl>
                                              <p:pRg st="1" end="1"/>
                                            </p:txEl>
                                          </p:spTgt>
                                        </p:tgtEl>
                                        <p:attrNameLst>
                                          <p:attrName>style.visibility</p:attrName>
                                        </p:attrNameLst>
                                      </p:cBhvr>
                                      <p:to>
                                        <p:strVal val="visible"/>
                                      </p:to>
                                    </p:set>
                                    <p:animEffect transition="in" filter="wipe(up)">
                                      <p:cBhvr>
                                        <p:cTn id="12" dur="500"/>
                                        <p:tgtEl>
                                          <p:spTgt spid="282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2627">
                                            <p:txEl>
                                              <p:pRg st="2" end="2"/>
                                            </p:txEl>
                                          </p:spTgt>
                                        </p:tgtEl>
                                        <p:attrNameLst>
                                          <p:attrName>style.visibility</p:attrName>
                                        </p:attrNameLst>
                                      </p:cBhvr>
                                      <p:to>
                                        <p:strVal val="visible"/>
                                      </p:to>
                                    </p:set>
                                    <p:animEffect transition="in" filter="wipe(up)">
                                      <p:cBhvr>
                                        <p:cTn id="17" dur="500"/>
                                        <p:tgtEl>
                                          <p:spTgt spid="282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2627">
                                            <p:txEl>
                                              <p:pRg st="3" end="3"/>
                                            </p:txEl>
                                          </p:spTgt>
                                        </p:tgtEl>
                                        <p:attrNameLst>
                                          <p:attrName>style.visibility</p:attrName>
                                        </p:attrNameLst>
                                      </p:cBhvr>
                                      <p:to>
                                        <p:strVal val="visible"/>
                                      </p:to>
                                    </p:set>
                                    <p:animEffect transition="in" filter="wipe(up)">
                                      <p:cBhvr>
                                        <p:cTn id="22" dur="500"/>
                                        <p:tgtEl>
                                          <p:spTgt spid="282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zh-CN" altLang="en-US" dirty="0"/>
              <a:t>另一种设计</a:t>
            </a:r>
          </a:p>
        </p:txBody>
      </p:sp>
      <p:sp>
        <p:nvSpPr>
          <p:cNvPr id="277507" name="Rectangle 3"/>
          <p:cNvSpPr>
            <a:spLocks noGrp="1" noChangeArrowheads="1"/>
          </p:cNvSpPr>
          <p:nvPr>
            <p:ph idx="1"/>
          </p:nvPr>
        </p:nvSpPr>
        <p:spPr/>
        <p:txBody>
          <a:bodyPr>
            <a:normAutofit/>
          </a:bodyPr>
          <a:lstStyle/>
          <a:p>
            <a:pPr>
              <a:lnSpc>
                <a:spcPct val="110000"/>
              </a:lnSpc>
            </a:pPr>
            <a:r>
              <a:rPr lang="zh-CN" altLang="en-US" sz="2000" dirty="0"/>
              <a:t>新增加一个类</a:t>
            </a:r>
            <a:r>
              <a:rPr lang="en-US" altLang="zh-CN" sz="2000" dirty="0" err="1"/>
              <a:t>UserLoginProcess</a:t>
            </a:r>
            <a:r>
              <a:rPr lang="zh-CN" altLang="en-US" sz="2000" dirty="0"/>
              <a:t>，该类中有一个方法：</a:t>
            </a:r>
            <a:endParaRPr lang="en-US" altLang="zh-CN" sz="2000" dirty="0"/>
          </a:p>
          <a:p>
            <a:pPr marL="0" indent="0">
              <a:lnSpc>
                <a:spcPct val="110000"/>
              </a:lnSpc>
              <a:buNone/>
            </a:pPr>
            <a:r>
              <a:rPr lang="en-US" altLang="zh-CN" sz="2000" dirty="0"/>
              <a:t>public </a:t>
            </a:r>
            <a:r>
              <a:rPr lang="en-US" altLang="zh-CN" sz="2000" dirty="0" err="1"/>
              <a:t>boolean</a:t>
            </a:r>
            <a:r>
              <a:rPr lang="en-US" altLang="zh-CN" sz="2000" dirty="0"/>
              <a:t> </a:t>
            </a:r>
            <a:r>
              <a:rPr lang="en-US" altLang="zh-CN" sz="2000" dirty="0" err="1"/>
              <a:t>login_check</a:t>
            </a:r>
            <a:r>
              <a:rPr lang="en-US" altLang="zh-CN" sz="2000" dirty="0"/>
              <a:t>(String </a:t>
            </a:r>
            <a:r>
              <a:rPr lang="en-US" altLang="zh-CN" sz="2000" dirty="0" err="1"/>
              <a:t>uname,String</a:t>
            </a:r>
            <a:r>
              <a:rPr lang="en-US" altLang="zh-CN" sz="2000" dirty="0"/>
              <a:t> </a:t>
            </a:r>
            <a:r>
              <a:rPr lang="en-US" altLang="zh-CN" sz="2000" dirty="0" err="1"/>
              <a:t>upsw</a:t>
            </a:r>
            <a:r>
              <a:rPr lang="en-US" altLang="zh-CN" sz="2000" dirty="0"/>
              <a:t>)</a:t>
            </a:r>
          </a:p>
          <a:p>
            <a:pPr marL="0" indent="0">
              <a:lnSpc>
                <a:spcPct val="110000"/>
              </a:lnSpc>
              <a:buNone/>
            </a:pPr>
            <a:r>
              <a:rPr lang="zh-CN" altLang="en-US" sz="2000" dirty="0"/>
              <a:t>此方法用来进行验证，如果验证通过则返回</a:t>
            </a:r>
            <a:r>
              <a:rPr lang="en-US" altLang="zh-CN" sz="2000" dirty="0"/>
              <a:t>true</a:t>
            </a:r>
            <a:r>
              <a:rPr lang="zh-CN" altLang="en-US" sz="2000" dirty="0"/>
              <a:t>给登录界面，否则返回</a:t>
            </a:r>
            <a:r>
              <a:rPr lang="en-US" altLang="zh-CN" sz="2000" dirty="0"/>
              <a:t>false</a:t>
            </a:r>
            <a:r>
              <a:rPr lang="zh-CN" altLang="en-US" sz="2000" dirty="0"/>
              <a:t>。</a:t>
            </a:r>
          </a:p>
          <a:p>
            <a:pPr>
              <a:lnSpc>
                <a:spcPct val="110000"/>
              </a:lnSpc>
            </a:pPr>
            <a:endParaRPr lang="en-US" altLang="zh-CN"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74</a:t>
            </a:fld>
            <a:endParaRPr lang="zh-CN" altLang="en-US" dirty="0"/>
          </a:p>
        </p:txBody>
      </p:sp>
      <p:pic>
        <p:nvPicPr>
          <p:cNvPr id="277508" name="Picture 4"/>
          <p:cNvPicPr>
            <a:picLocks noChangeAspect="1" noChangeArrowheads="1"/>
          </p:cNvPicPr>
          <p:nvPr/>
        </p:nvPicPr>
        <p:blipFill>
          <a:blip r:embed="rId2"/>
          <a:srcRect/>
          <a:stretch>
            <a:fillRect/>
          </a:stretch>
        </p:blipFill>
        <p:spPr bwMode="auto">
          <a:xfrm>
            <a:off x="1386481" y="2828594"/>
            <a:ext cx="6596063" cy="1657350"/>
          </a:xfrm>
          <a:prstGeom prst="rect">
            <a:avLst/>
          </a:prstGeom>
          <a:noFill/>
          <a:ln w="9525" algn="ctr">
            <a:noFill/>
            <a:miter lim="800000"/>
            <a:headEnd/>
            <a:tailEnd/>
          </a:ln>
          <a:effectLst/>
        </p:spPr>
      </p:pic>
      <p:sp>
        <p:nvSpPr>
          <p:cNvPr id="3" name="日期占位符 2"/>
          <p:cNvSpPr>
            <a:spLocks noGrp="1"/>
          </p:cNvSpPr>
          <p:nvPr>
            <p:ph type="dt" sz="half" idx="10"/>
          </p:nvPr>
        </p:nvSpPr>
        <p:spPr/>
        <p:txBody>
          <a:bodyPr/>
          <a:lstStyle/>
          <a:p>
            <a:fld id="{641BA717-387B-4121-9271-5524D895A0CE}"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9303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4" name="AutoShape 6"/>
          <p:cNvSpPr>
            <a:spLocks noChangeArrowheads="1"/>
          </p:cNvSpPr>
          <p:nvPr/>
        </p:nvSpPr>
        <p:spPr bwMode="auto">
          <a:xfrm>
            <a:off x="4594860" y="3609587"/>
            <a:ext cx="446485" cy="364331"/>
          </a:xfrm>
          <a:prstGeom prst="rightArrow">
            <a:avLst>
              <a:gd name="adj1" fmla="val 50000"/>
              <a:gd name="adj2" fmla="val 30637"/>
            </a:avLst>
          </a:prstGeom>
          <a:solidFill>
            <a:schemeClr val="tx1"/>
          </a:solidFill>
          <a:ln w="9525" algn="ctr">
            <a:solidFill>
              <a:schemeClr val="bg2"/>
            </a:solidFill>
            <a:miter lim="800000"/>
            <a:headEnd/>
            <a:tailEnd/>
          </a:ln>
          <a:effectLst/>
        </p:spPr>
        <p:txBody>
          <a:bodyPr wrap="none" lIns="80963" tIns="40481" rIns="80963" bIns="40481" anchor="ctr"/>
          <a:lstStyle/>
          <a:p>
            <a:endParaRPr lang="zh-CN" altLang="en-US" sz="1350"/>
          </a:p>
        </p:txBody>
      </p:sp>
      <p:sp>
        <p:nvSpPr>
          <p:cNvPr id="283655" name="Text Box 7"/>
          <p:cNvSpPr txBox="1">
            <a:spLocks noChangeArrowheads="1"/>
          </p:cNvSpPr>
          <p:nvPr/>
        </p:nvSpPr>
        <p:spPr bwMode="auto">
          <a:xfrm>
            <a:off x="2407676" y="3641748"/>
            <a:ext cx="2318694" cy="358752"/>
          </a:xfrm>
          <a:prstGeom prst="rect">
            <a:avLst/>
          </a:prstGeom>
          <a:noFill/>
          <a:ln w="9525" algn="ctr">
            <a:noFill/>
            <a:miter lim="800000"/>
            <a:headEnd/>
            <a:tailEnd/>
          </a:ln>
          <a:effectLst/>
        </p:spPr>
        <p:txBody>
          <a:bodyPr wrap="square" lIns="80963" tIns="40481" rIns="80963" bIns="40481">
            <a:spAutoFit/>
          </a:bodyPr>
          <a:lstStyle/>
          <a:p>
            <a:pPr algn="ctr"/>
            <a:r>
              <a:rPr lang="zh-CN" altLang="en-US" dirty="0">
                <a:solidFill>
                  <a:srgbClr val="FF0000"/>
                </a:solidFill>
                <a:latin typeface="+mj-ea"/>
                <a:ea typeface="+mj-ea"/>
              </a:rPr>
              <a:t>用户验证处理类</a:t>
            </a:r>
          </a:p>
        </p:txBody>
      </p:sp>
      <p:sp>
        <p:nvSpPr>
          <p:cNvPr id="283656" name="Text Box 8"/>
          <p:cNvSpPr txBox="1">
            <a:spLocks noChangeArrowheads="1"/>
          </p:cNvSpPr>
          <p:nvPr/>
        </p:nvSpPr>
        <p:spPr bwMode="auto">
          <a:xfrm>
            <a:off x="1405360" y="2536032"/>
            <a:ext cx="2418332" cy="635750"/>
          </a:xfrm>
          <a:prstGeom prst="rect">
            <a:avLst/>
          </a:prstGeom>
          <a:noFill/>
          <a:ln w="9525" algn="ctr">
            <a:noFill/>
            <a:miter lim="800000"/>
            <a:headEnd/>
            <a:tailEnd/>
          </a:ln>
          <a:effectLst/>
        </p:spPr>
        <p:txBody>
          <a:bodyPr wrap="square" lIns="80963" tIns="40481" rIns="80963" bIns="40481">
            <a:spAutoFit/>
          </a:bodyPr>
          <a:lstStyle/>
          <a:p>
            <a:pPr algn="ctr"/>
            <a:r>
              <a:rPr lang="zh-CN" altLang="en-US" dirty="0">
                <a:solidFill>
                  <a:srgbClr val="FF0000"/>
                </a:solidFill>
                <a:latin typeface="+mj-ea"/>
                <a:ea typeface="+mj-ea"/>
              </a:rPr>
              <a:t>登录界面中，对用户验证处理类的使用</a:t>
            </a:r>
          </a:p>
        </p:txBody>
      </p:sp>
      <p:grpSp>
        <p:nvGrpSpPr>
          <p:cNvPr id="4" name="组合 3"/>
          <p:cNvGrpSpPr/>
          <p:nvPr/>
        </p:nvGrpSpPr>
        <p:grpSpPr>
          <a:xfrm>
            <a:off x="5355020" y="1407319"/>
            <a:ext cx="3729038" cy="3736181"/>
            <a:chOff x="4171950" y="1876425"/>
            <a:chExt cx="4972050" cy="4981575"/>
          </a:xfrm>
        </p:grpSpPr>
        <p:pic>
          <p:nvPicPr>
            <p:cNvPr id="283653" name="Picture 5"/>
            <p:cNvPicPr>
              <a:picLocks noChangeAspect="1" noChangeArrowheads="1"/>
            </p:cNvPicPr>
            <p:nvPr/>
          </p:nvPicPr>
          <p:blipFill>
            <a:blip r:embed="rId2"/>
            <a:srcRect/>
            <a:stretch>
              <a:fillRect/>
            </a:stretch>
          </p:blipFill>
          <p:spPr bwMode="auto">
            <a:xfrm>
              <a:off x="4171950" y="1876425"/>
              <a:ext cx="4972050" cy="4981575"/>
            </a:xfrm>
            <a:prstGeom prst="rect">
              <a:avLst/>
            </a:prstGeom>
            <a:noFill/>
            <a:ln w="9525" algn="ctr">
              <a:noFill/>
              <a:miter lim="800000"/>
              <a:headEnd/>
              <a:tailEnd/>
            </a:ln>
            <a:effectLst/>
          </p:spPr>
        </p:pic>
        <p:sp>
          <p:nvSpPr>
            <p:cNvPr id="283659" name="Rectangle 11"/>
            <p:cNvSpPr>
              <a:spLocks noChangeArrowheads="1"/>
            </p:cNvSpPr>
            <p:nvPr/>
          </p:nvSpPr>
          <p:spPr bwMode="auto">
            <a:xfrm>
              <a:off x="5562600" y="5029200"/>
              <a:ext cx="2743200" cy="304800"/>
            </a:xfrm>
            <a:prstGeom prst="rect">
              <a:avLst/>
            </a:prstGeom>
            <a:noFill/>
            <a:ln w="57150" algn="ctr">
              <a:solidFill>
                <a:srgbClr val="FF3300"/>
              </a:solidFill>
              <a:miter lim="800000"/>
              <a:headEnd/>
              <a:tailEnd/>
            </a:ln>
            <a:effectLst/>
          </p:spPr>
          <p:txBody>
            <a:bodyPr wrap="none" lIns="80963" tIns="40481" rIns="80963" bIns="40481" anchor="ctr"/>
            <a:lstStyle/>
            <a:p>
              <a:endParaRPr lang="zh-CN" altLang="en-US" sz="1350"/>
            </a:p>
          </p:txBody>
        </p:sp>
      </p:grpSp>
      <p:grpSp>
        <p:nvGrpSpPr>
          <p:cNvPr id="3" name="组合 2"/>
          <p:cNvGrpSpPr/>
          <p:nvPr/>
        </p:nvGrpSpPr>
        <p:grpSpPr>
          <a:xfrm>
            <a:off x="1005841" y="-60902"/>
            <a:ext cx="5166359" cy="2198312"/>
            <a:chOff x="10459" y="-38099"/>
            <a:chExt cx="5314950" cy="1981200"/>
          </a:xfrm>
        </p:grpSpPr>
        <p:pic>
          <p:nvPicPr>
            <p:cNvPr id="283652" name="Picture 4"/>
            <p:cNvPicPr>
              <a:picLocks noChangeAspect="1" noChangeArrowheads="1"/>
            </p:cNvPicPr>
            <p:nvPr/>
          </p:nvPicPr>
          <p:blipFill>
            <a:blip r:embed="rId3"/>
            <a:srcRect/>
            <a:stretch>
              <a:fillRect/>
            </a:stretch>
          </p:blipFill>
          <p:spPr bwMode="auto">
            <a:xfrm>
              <a:off x="10459" y="-38099"/>
              <a:ext cx="5314950" cy="1981200"/>
            </a:xfrm>
            <a:prstGeom prst="rect">
              <a:avLst/>
            </a:prstGeom>
            <a:noFill/>
            <a:ln w="9525" algn="ctr">
              <a:noFill/>
              <a:miter lim="800000"/>
              <a:headEnd/>
              <a:tailEnd/>
            </a:ln>
            <a:effectLst/>
          </p:spPr>
        </p:pic>
        <p:sp>
          <p:nvSpPr>
            <p:cNvPr id="283658" name="Line 10"/>
            <p:cNvSpPr>
              <a:spLocks noChangeShapeType="1"/>
            </p:cNvSpPr>
            <p:nvPr/>
          </p:nvSpPr>
          <p:spPr bwMode="auto">
            <a:xfrm>
              <a:off x="304800" y="457200"/>
              <a:ext cx="4114800" cy="0"/>
            </a:xfrm>
            <a:prstGeom prst="line">
              <a:avLst/>
            </a:prstGeom>
            <a:noFill/>
            <a:ln w="57150">
              <a:solidFill>
                <a:srgbClr val="FF3300"/>
              </a:solidFill>
              <a:round/>
              <a:headEnd/>
              <a:tailEnd/>
            </a:ln>
            <a:effectLst/>
          </p:spPr>
          <p:txBody>
            <a:bodyPr wrap="none" lIns="80963" tIns="40481" rIns="80963" bIns="40481" anchor="ctr"/>
            <a:lstStyle/>
            <a:p>
              <a:endParaRPr lang="zh-CN" altLang="en-US" sz="1350"/>
            </a:p>
          </p:txBody>
        </p:sp>
      </p:grpSp>
      <p:sp>
        <p:nvSpPr>
          <p:cNvPr id="283657" name="AutoShape 9"/>
          <p:cNvSpPr>
            <a:spLocks noChangeArrowheads="1"/>
          </p:cNvSpPr>
          <p:nvPr/>
        </p:nvSpPr>
        <p:spPr bwMode="auto">
          <a:xfrm>
            <a:off x="2628901" y="1967922"/>
            <a:ext cx="364331" cy="514350"/>
          </a:xfrm>
          <a:prstGeom prst="upArrow">
            <a:avLst>
              <a:gd name="adj1" fmla="val 50000"/>
              <a:gd name="adj2" fmla="val 35294"/>
            </a:avLst>
          </a:prstGeom>
          <a:solidFill>
            <a:schemeClr val="tx1"/>
          </a:solidFill>
          <a:ln w="9525" algn="ctr">
            <a:solidFill>
              <a:schemeClr val="bg2"/>
            </a:solidFill>
            <a:miter lim="800000"/>
            <a:headEnd/>
            <a:tailEnd/>
          </a:ln>
          <a:effectLst/>
        </p:spPr>
        <p:txBody>
          <a:bodyPr wrap="none" lIns="80963" tIns="40481" rIns="80963" bIns="40481" anchor="ctr"/>
          <a:lstStyle/>
          <a:p>
            <a:endParaRPr lang="zh-CN" altLang="en-US" sz="135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75</a:t>
            </a:fld>
            <a:endParaRPr lang="zh-CN" altLang="en-US"/>
          </a:p>
        </p:txBody>
      </p:sp>
      <p:sp>
        <p:nvSpPr>
          <p:cNvPr id="5" name="日期占位符 4"/>
          <p:cNvSpPr>
            <a:spLocks noGrp="1"/>
          </p:cNvSpPr>
          <p:nvPr>
            <p:ph type="dt" sz="half" idx="10"/>
          </p:nvPr>
        </p:nvSpPr>
        <p:spPr/>
        <p:txBody>
          <a:bodyPr/>
          <a:lstStyle/>
          <a:p>
            <a:fld id="{A1DA43BD-FC36-40FF-B330-B6740040D9C8}" type="datetime1">
              <a:rPr lang="zh-CN" altLang="en-US" smtClean="0"/>
              <a:t>2022/5/4</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65868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36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36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3657"/>
                                        </p:tgtEl>
                                        <p:attrNameLst>
                                          <p:attrName>style.visibility</p:attrName>
                                        </p:attrNameLst>
                                      </p:cBhvr>
                                      <p:to>
                                        <p:strVal val="visible"/>
                                      </p:to>
                                    </p:set>
                                    <p:animEffect transition="in" filter="wipe(up)">
                                      <p:cBhvr>
                                        <p:cTn id="25" dur="500"/>
                                        <p:tgtEl>
                                          <p:spTgt spid="28365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83656"/>
                                        </p:tgtEl>
                                        <p:attrNameLst>
                                          <p:attrName>style.visibility</p:attrName>
                                        </p:attrNameLst>
                                      </p:cBhvr>
                                      <p:to>
                                        <p:strVal val="visible"/>
                                      </p:to>
                                    </p:set>
                                    <p:animEffect transition="in" filter="wipe(up)">
                                      <p:cBhvr>
                                        <p:cTn id="30" dur="500"/>
                                        <p:tgtEl>
                                          <p:spTgt spid="283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animBg="1"/>
      <p:bldP spid="283655" grpId="0"/>
      <p:bldP spid="283656" grpId="0"/>
      <p:bldP spid="28365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a:t>第</a:t>
            </a:r>
            <a:r>
              <a:rPr lang="en-US" altLang="zh-CN"/>
              <a:t>2</a:t>
            </a:r>
            <a:r>
              <a:rPr lang="zh-CN" altLang="en-US"/>
              <a:t>种设计给我们带来什么好处？</a:t>
            </a:r>
          </a:p>
        </p:txBody>
      </p:sp>
      <p:sp>
        <p:nvSpPr>
          <p:cNvPr id="284675" name="Rectangle 3"/>
          <p:cNvSpPr>
            <a:spLocks noGrp="1" noChangeArrowheads="1"/>
          </p:cNvSpPr>
          <p:nvPr>
            <p:ph idx="1"/>
          </p:nvPr>
        </p:nvSpPr>
        <p:spPr>
          <a:xfrm>
            <a:off x="660292" y="896280"/>
            <a:ext cx="8197958" cy="3806854"/>
          </a:xfrm>
        </p:spPr>
        <p:txBody>
          <a:bodyPr>
            <a:normAutofit/>
          </a:bodyPr>
          <a:lstStyle/>
          <a:p>
            <a:pPr marL="342900" indent="-342900">
              <a:lnSpc>
                <a:spcPct val="120000"/>
              </a:lnSpc>
              <a:buFont typeface="+mj-lt"/>
              <a:buAutoNum type="arabicPeriod"/>
            </a:pPr>
            <a:r>
              <a:rPr lang="zh-CN" altLang="en-US" sz="2000" dirty="0"/>
              <a:t>良好的封装，</a:t>
            </a:r>
            <a:r>
              <a:rPr lang="zh-CN" altLang="en-US" sz="2000" b="1" dirty="0">
                <a:solidFill>
                  <a:srgbClr val="FF0000"/>
                </a:solidFill>
              </a:rPr>
              <a:t>将界面和验证逻辑分开，系统结构更清晰</a:t>
            </a:r>
            <a:r>
              <a:rPr lang="zh-CN" altLang="en-US" sz="2000" dirty="0"/>
              <a:t>。界面人员不用管验证的细节，只需要判断返回值是</a:t>
            </a:r>
            <a:r>
              <a:rPr lang="en-US" altLang="zh-CN" sz="2000" dirty="0"/>
              <a:t>true</a:t>
            </a:r>
            <a:r>
              <a:rPr lang="zh-CN" altLang="en-US" sz="2000" dirty="0"/>
              <a:t>还是</a:t>
            </a:r>
            <a:r>
              <a:rPr lang="en-US" altLang="zh-CN" sz="2000" dirty="0"/>
              <a:t>false</a:t>
            </a:r>
            <a:r>
              <a:rPr lang="zh-CN" altLang="en-US" sz="2000" dirty="0"/>
              <a:t>即可作出相应的显示操作。</a:t>
            </a:r>
          </a:p>
          <a:p>
            <a:pPr marL="342900" indent="-342900">
              <a:lnSpc>
                <a:spcPct val="120000"/>
              </a:lnSpc>
              <a:buFont typeface="+mj-lt"/>
              <a:buAutoNum type="arabicPeriod"/>
            </a:pPr>
            <a:r>
              <a:rPr lang="en-US" altLang="zh-CN" sz="2000" dirty="0" err="1"/>
              <a:t>UserLoginProcess</a:t>
            </a:r>
            <a:r>
              <a:rPr lang="zh-CN" altLang="en-US" sz="2000" dirty="0"/>
              <a:t>类还可以提供其他验证操作，包括链接数据库的操作，为系统</a:t>
            </a:r>
            <a:r>
              <a:rPr lang="zh-CN" altLang="en-US" sz="2000" b="1" dirty="0">
                <a:solidFill>
                  <a:srgbClr val="FF0000"/>
                </a:solidFill>
              </a:rPr>
              <a:t>扩展性</a:t>
            </a:r>
            <a:r>
              <a:rPr lang="zh-CN" altLang="en-US" sz="2000" dirty="0"/>
              <a:t>提供了接口。</a:t>
            </a:r>
          </a:p>
          <a:p>
            <a:pPr marL="342900" indent="-342900">
              <a:lnSpc>
                <a:spcPct val="120000"/>
              </a:lnSpc>
              <a:buFont typeface="+mj-lt"/>
              <a:buAutoNum type="arabicPeriod"/>
            </a:pPr>
            <a:r>
              <a:rPr lang="en-US" altLang="zh-CN" sz="2000" dirty="0" err="1"/>
              <a:t>UserLoginProcess</a:t>
            </a:r>
            <a:r>
              <a:rPr lang="zh-CN" altLang="en-US" sz="2000" dirty="0"/>
              <a:t>类中的验证过程可以被重用，即使你再增加若干个不同角色的登录界面，一样可以使用这个类的方法来进行验证，</a:t>
            </a:r>
            <a:r>
              <a:rPr lang="zh-CN" altLang="en-US" sz="2000" b="1" dirty="0">
                <a:solidFill>
                  <a:srgbClr val="FF0000"/>
                </a:solidFill>
              </a:rPr>
              <a:t>重用性</a:t>
            </a:r>
            <a:r>
              <a:rPr lang="zh-CN" altLang="en-US" sz="2000" dirty="0"/>
              <a:t>提高。</a:t>
            </a:r>
          </a:p>
        </p:txBody>
      </p:sp>
      <p:sp>
        <p:nvSpPr>
          <p:cNvPr id="3" name="日期占位符 2"/>
          <p:cNvSpPr>
            <a:spLocks noGrp="1"/>
          </p:cNvSpPr>
          <p:nvPr>
            <p:ph type="dt" sz="half" idx="10"/>
          </p:nvPr>
        </p:nvSpPr>
        <p:spPr/>
        <p:txBody>
          <a:bodyPr/>
          <a:lstStyle/>
          <a:p>
            <a:fld id="{5DDCE8FF-E710-4A44-B797-BA81AC80333E}"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76</a:t>
            </a:fld>
            <a:endParaRPr lang="zh-CN" altLang="en-US" dirty="0"/>
          </a:p>
        </p:txBody>
      </p:sp>
      <p:sp>
        <p:nvSpPr>
          <p:cNvPr id="284676" name="WordArt 4"/>
          <p:cNvSpPr>
            <a:spLocks noChangeArrowheads="1" noChangeShapeType="1" noTextEdit="1"/>
          </p:cNvSpPr>
          <p:nvPr/>
        </p:nvSpPr>
        <p:spPr bwMode="auto">
          <a:xfrm>
            <a:off x="2221476" y="4210339"/>
            <a:ext cx="4701049" cy="342900"/>
          </a:xfrm>
          <a:prstGeom prst="rect">
            <a:avLst/>
          </a:prstGeom>
        </p:spPr>
        <p:txBody>
          <a:bodyPr wrap="none" fromWordArt="1">
            <a:prstTxWarp prst="textPlain">
              <a:avLst>
                <a:gd name="adj" fmla="val 50000"/>
              </a:avLst>
            </a:prstTxWarp>
          </a:bodyPr>
          <a:lstStyle/>
          <a:p>
            <a:r>
              <a:rPr lang="zh-CN" altLang="en-US" sz="2700" b="1" kern="10" dirty="0">
                <a:ln w="0"/>
                <a:solidFill>
                  <a:srgbClr val="FF0000"/>
                </a:solidFill>
                <a:latin typeface="+mj-ea"/>
                <a:ea typeface="+mj-ea"/>
              </a:rPr>
              <a:t>第</a:t>
            </a:r>
            <a:r>
              <a:rPr lang="en-US" altLang="zh-CN" sz="2700" b="1" kern="10" dirty="0">
                <a:ln w="0"/>
                <a:solidFill>
                  <a:srgbClr val="FF0000"/>
                </a:solidFill>
                <a:latin typeface="+mj-ea"/>
                <a:ea typeface="+mj-ea"/>
              </a:rPr>
              <a:t>2</a:t>
            </a:r>
            <a:r>
              <a:rPr lang="zh-CN" altLang="en-US" sz="2700" b="1" kern="10" dirty="0">
                <a:ln w="0"/>
                <a:solidFill>
                  <a:srgbClr val="FF0000"/>
                </a:solidFill>
                <a:latin typeface="+mj-ea"/>
                <a:ea typeface="+mj-ea"/>
              </a:rPr>
              <a:t>种设计使用了多层体系结构</a:t>
            </a:r>
          </a:p>
        </p:txBody>
      </p:sp>
    </p:spTree>
    <p:extLst>
      <p:ext uri="{BB962C8B-B14F-4D97-AF65-F5344CB8AC3E}">
        <p14:creationId xmlns:p14="http://schemas.microsoft.com/office/powerpoint/2010/main" val="120944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up)">
                                      <p:cBhvr>
                                        <p:cTn id="7" dur="500"/>
                                        <p:tgtEl>
                                          <p:spTgt spid="284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wipe(up)">
                                      <p:cBhvr>
                                        <p:cTn id="12" dur="500"/>
                                        <p:tgtEl>
                                          <p:spTgt spid="284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4675">
                                            <p:txEl>
                                              <p:pRg st="2" end="2"/>
                                            </p:txEl>
                                          </p:spTgt>
                                        </p:tgtEl>
                                        <p:attrNameLst>
                                          <p:attrName>style.visibility</p:attrName>
                                        </p:attrNameLst>
                                      </p:cBhvr>
                                      <p:to>
                                        <p:strVal val="visible"/>
                                      </p:to>
                                    </p:set>
                                    <p:animEffect transition="in" filter="wipe(up)">
                                      <p:cBhvr>
                                        <p:cTn id="17" dur="500"/>
                                        <p:tgtEl>
                                          <p:spTgt spid="284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0" fill="hold" grpId="0" nodeType="clickEffect">
                                  <p:stCondLst>
                                    <p:cond delay="0"/>
                                  </p:stCondLst>
                                  <p:childTnLst>
                                    <p:set>
                                      <p:cBhvr>
                                        <p:cTn id="21" dur="1" fill="hold">
                                          <p:stCondLst>
                                            <p:cond delay="0"/>
                                          </p:stCondLst>
                                        </p:cTn>
                                        <p:tgtEl>
                                          <p:spTgt spid="284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P spid="28467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normAutofit/>
          </a:bodyPr>
          <a:lstStyle/>
          <a:p>
            <a:r>
              <a:rPr lang="en-US" altLang="zh-CN" dirty="0"/>
              <a:t>MVC</a:t>
            </a:r>
            <a:r>
              <a:rPr lang="zh-CN" altLang="en-US" dirty="0"/>
              <a:t>结构</a:t>
            </a:r>
          </a:p>
        </p:txBody>
      </p:sp>
      <p:sp>
        <p:nvSpPr>
          <p:cNvPr id="261123" name="Rectangle 3"/>
          <p:cNvSpPr>
            <a:spLocks noGrp="1" noChangeArrowheads="1"/>
          </p:cNvSpPr>
          <p:nvPr>
            <p:ph idx="1"/>
          </p:nvPr>
        </p:nvSpPr>
        <p:spPr/>
        <p:txBody>
          <a:bodyPr>
            <a:normAutofit/>
          </a:bodyPr>
          <a:lstStyle/>
          <a:p>
            <a:pPr>
              <a:spcBef>
                <a:spcPts val="450"/>
              </a:spcBef>
            </a:pPr>
            <a:r>
              <a:rPr lang="en-US" altLang="zh-CN" sz="2000" dirty="0"/>
              <a:t>MVC</a:t>
            </a:r>
            <a:r>
              <a:rPr lang="zh-CN" altLang="en-US" sz="2000" dirty="0"/>
              <a:t>是</a:t>
            </a:r>
            <a:r>
              <a:rPr lang="en-US" altLang="zh-CN" sz="2000" dirty="0"/>
              <a:t>Model-View-Controller</a:t>
            </a:r>
            <a:r>
              <a:rPr lang="zh-CN" altLang="en-US" sz="2000" dirty="0"/>
              <a:t>的缩写，将界面、处理、数据源分开，可以使修改影响的部分最小。</a:t>
            </a:r>
          </a:p>
          <a:p>
            <a:pPr>
              <a:spcBef>
                <a:spcPts val="450"/>
              </a:spcBef>
            </a:pPr>
            <a:r>
              <a:rPr lang="zh-CN" altLang="en-US" sz="2000" dirty="0"/>
              <a:t>在</a:t>
            </a:r>
            <a:r>
              <a:rPr lang="en-US" altLang="zh-CN" sz="2000" dirty="0"/>
              <a:t>MVC</a:t>
            </a:r>
            <a:r>
              <a:rPr lang="zh-CN" altLang="en-US" sz="2000" dirty="0"/>
              <a:t>模式中，它包括三类对象：</a:t>
            </a:r>
          </a:p>
          <a:p>
            <a:pPr marL="342900" indent="-342900">
              <a:spcBef>
                <a:spcPts val="450"/>
              </a:spcBef>
              <a:buFont typeface="+mj-lt"/>
              <a:buAutoNum type="arabicPeriod"/>
            </a:pPr>
            <a:r>
              <a:rPr lang="zh-CN" altLang="en-US" sz="2000" b="1" dirty="0">
                <a:solidFill>
                  <a:srgbClr val="FF0000"/>
                </a:solidFill>
              </a:rPr>
              <a:t>模型（</a:t>
            </a:r>
            <a:r>
              <a:rPr lang="en-US" altLang="zh-CN" sz="2000" b="1" dirty="0">
                <a:solidFill>
                  <a:srgbClr val="FF0000"/>
                </a:solidFill>
              </a:rPr>
              <a:t>Model</a:t>
            </a:r>
            <a:r>
              <a:rPr lang="zh-CN" altLang="en-US" sz="2000" b="1" dirty="0">
                <a:solidFill>
                  <a:srgbClr val="FF0000"/>
                </a:solidFill>
              </a:rPr>
              <a:t>）对象：</a:t>
            </a:r>
            <a:r>
              <a:rPr lang="zh-CN" altLang="en-US" sz="2000" dirty="0"/>
              <a:t>是应用程序的主体部分。用来封装核心数据和功能，提供一系列功能性接口。</a:t>
            </a:r>
            <a:endParaRPr lang="en-US" altLang="zh-CN" sz="2000" dirty="0"/>
          </a:p>
          <a:p>
            <a:pPr marL="342900" indent="-342900">
              <a:spcBef>
                <a:spcPts val="450"/>
              </a:spcBef>
              <a:buFont typeface="+mj-lt"/>
              <a:buAutoNum type="arabicPeriod"/>
            </a:pPr>
            <a:r>
              <a:rPr lang="zh-CN" altLang="en-US" sz="2000" b="1" dirty="0">
                <a:solidFill>
                  <a:srgbClr val="FF0000"/>
                </a:solidFill>
              </a:rPr>
              <a:t>视图（</a:t>
            </a:r>
            <a:r>
              <a:rPr lang="en-US" altLang="zh-CN" sz="2000" b="1" dirty="0">
                <a:solidFill>
                  <a:srgbClr val="FF0000"/>
                </a:solidFill>
              </a:rPr>
              <a:t>View</a:t>
            </a:r>
            <a:r>
              <a:rPr lang="zh-CN" altLang="en-US" sz="2000" b="1" dirty="0">
                <a:solidFill>
                  <a:srgbClr val="FF0000"/>
                </a:solidFill>
              </a:rPr>
              <a:t>）对象：</a:t>
            </a:r>
            <a:r>
              <a:rPr lang="zh-CN" altLang="en-US" sz="2000" dirty="0"/>
              <a:t>是应用程序中负责生成用户界面的部分，获得来自模型的数据。</a:t>
            </a:r>
          </a:p>
          <a:p>
            <a:pPr marL="342900" indent="-342900">
              <a:spcBef>
                <a:spcPts val="450"/>
              </a:spcBef>
              <a:buFont typeface="+mj-lt"/>
              <a:buAutoNum type="arabicPeriod"/>
            </a:pPr>
            <a:r>
              <a:rPr lang="zh-CN" altLang="en-US" sz="2000" b="1" dirty="0">
                <a:solidFill>
                  <a:srgbClr val="FF0000"/>
                </a:solidFill>
              </a:rPr>
              <a:t>控制器（</a:t>
            </a:r>
            <a:r>
              <a:rPr lang="en-US" altLang="zh-CN" sz="2000" b="1" dirty="0">
                <a:solidFill>
                  <a:srgbClr val="FF0000"/>
                </a:solidFill>
              </a:rPr>
              <a:t>Control</a:t>
            </a:r>
            <a:r>
              <a:rPr lang="zh-CN" altLang="en-US" sz="2000" b="1" dirty="0">
                <a:solidFill>
                  <a:srgbClr val="FF0000"/>
                </a:solidFill>
              </a:rPr>
              <a:t>）对象：</a:t>
            </a:r>
            <a:r>
              <a:rPr lang="zh-CN" altLang="en-US" sz="2000" dirty="0"/>
              <a:t>是根据用户的输入，控制用户界面数据显示及更新</a:t>
            </a:r>
            <a:r>
              <a:rPr lang="en-US" altLang="zh-CN" sz="2000" dirty="0"/>
              <a:t>Model</a:t>
            </a:r>
            <a:r>
              <a:rPr lang="zh-CN" altLang="en-US" sz="2000" dirty="0"/>
              <a:t>对象状态的部分。用户通过它来操纵模型，从而向模型传递数据，改变模型状态，最后实现视图的更新。</a:t>
            </a:r>
          </a:p>
        </p:txBody>
      </p:sp>
      <p:sp>
        <p:nvSpPr>
          <p:cNvPr id="2" name="日期占位符 1"/>
          <p:cNvSpPr>
            <a:spLocks noGrp="1"/>
          </p:cNvSpPr>
          <p:nvPr>
            <p:ph type="dt" sz="half" idx="10"/>
          </p:nvPr>
        </p:nvSpPr>
        <p:spPr/>
        <p:txBody>
          <a:bodyPr/>
          <a:lstStyle/>
          <a:p>
            <a:fld id="{CE384E6A-19D0-42CA-B496-53188CEA0D10}"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spTree>
    <p:extLst>
      <p:ext uri="{BB962C8B-B14F-4D97-AF65-F5344CB8AC3E}">
        <p14:creationId xmlns:p14="http://schemas.microsoft.com/office/powerpoint/2010/main" val="118895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up)">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wipe(up)">
                                      <p:cBhvr>
                                        <p:cTn id="12" dur="500"/>
                                        <p:tgtEl>
                                          <p:spTgt spid="261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wipe(up)">
                                      <p:cBhvr>
                                        <p:cTn id="17" dur="500"/>
                                        <p:tgtEl>
                                          <p:spTgt spid="261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wipe(up)">
                                      <p:cBhvr>
                                        <p:cTn id="22" dur="500"/>
                                        <p:tgtEl>
                                          <p:spTgt spid="261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wipe(up)">
                                      <p:cBhvr>
                                        <p:cTn id="27" dur="500"/>
                                        <p:tgtEl>
                                          <p:spTgt spid="261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MVC</a:t>
            </a:r>
            <a:r>
              <a:rPr lang="zh-CN" altLang="en-US" dirty="0"/>
              <a:t>结构 </a:t>
            </a:r>
          </a:p>
        </p:txBody>
      </p:sp>
      <p:sp>
        <p:nvSpPr>
          <p:cNvPr id="3" name="内容占位符 2"/>
          <p:cNvSpPr>
            <a:spLocks noGrp="1"/>
          </p:cNvSpPr>
          <p:nvPr>
            <p:ph idx="1"/>
          </p:nvPr>
        </p:nvSpPr>
        <p:spPr>
          <a:xfrm>
            <a:off x="768097" y="2823210"/>
            <a:ext cx="7832833" cy="1908809"/>
          </a:xfrm>
        </p:spPr>
        <p:txBody>
          <a:bodyPr>
            <a:normAutofit/>
          </a:bodyPr>
          <a:lstStyle/>
          <a:p>
            <a:pPr marL="342900" indent="-342900">
              <a:lnSpc>
                <a:spcPct val="100000"/>
              </a:lnSpc>
              <a:spcBef>
                <a:spcPts val="600"/>
              </a:spcBef>
            </a:pPr>
            <a:r>
              <a:rPr lang="zh-CN" altLang="en-US" sz="2000" dirty="0"/>
              <a:t>每次请求必须经过“控制器</a:t>
            </a:r>
            <a:r>
              <a:rPr lang="en-US" altLang="zh-CN" sz="2000" dirty="0"/>
              <a:t>-&gt;</a:t>
            </a:r>
            <a:r>
              <a:rPr lang="zh-CN" altLang="en-US" sz="2000" dirty="0"/>
              <a:t>模型</a:t>
            </a:r>
            <a:r>
              <a:rPr lang="en-US" altLang="zh-CN" sz="2000" dirty="0"/>
              <a:t>-&gt;</a:t>
            </a:r>
            <a:r>
              <a:rPr lang="zh-CN" altLang="en-US" sz="2000" dirty="0"/>
              <a:t>视图”过程，才能看到最终展现的界面。</a:t>
            </a:r>
            <a:endParaRPr lang="en-US" altLang="zh-CN" sz="2000" dirty="0"/>
          </a:p>
          <a:p>
            <a:pPr marL="342900" indent="-342900">
              <a:lnSpc>
                <a:spcPct val="100000"/>
              </a:lnSpc>
              <a:spcBef>
                <a:spcPts val="600"/>
              </a:spcBef>
            </a:pPr>
            <a:r>
              <a:rPr lang="zh-CN" altLang="en-US" sz="2000" dirty="0"/>
              <a:t>视图是依赖于模型的。</a:t>
            </a:r>
            <a:endParaRPr lang="en-US" altLang="zh-CN" sz="2000" dirty="0"/>
          </a:p>
          <a:p>
            <a:pPr marL="342900" indent="-342900">
              <a:lnSpc>
                <a:spcPct val="100000"/>
              </a:lnSpc>
              <a:spcBef>
                <a:spcPts val="600"/>
              </a:spcBef>
            </a:pPr>
            <a:r>
              <a:rPr lang="zh-CN" altLang="en-US" sz="2000" dirty="0"/>
              <a:t>渲染视图在服务端完成，呈现给浏览器的是带有模型的视图页面，性能难优化。</a:t>
            </a:r>
          </a:p>
        </p:txBody>
      </p:sp>
      <p:sp>
        <p:nvSpPr>
          <p:cNvPr id="4" name="日期占位符 3"/>
          <p:cNvSpPr>
            <a:spLocks noGrp="1"/>
          </p:cNvSpPr>
          <p:nvPr>
            <p:ph type="dt" sz="half" idx="10"/>
          </p:nvPr>
        </p:nvSpPr>
        <p:spPr/>
        <p:txBody>
          <a:bodyPr/>
          <a:lstStyle/>
          <a:p>
            <a:fld id="{A27FFCF3-5DB9-49D0-BBEE-7C9A8855386B}"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78</a:t>
            </a:fld>
            <a:endParaRPr lang="zh-CN" altLang="en-US"/>
          </a:p>
        </p:txBody>
      </p:sp>
      <p:pic>
        <p:nvPicPr>
          <p:cNvPr id="7" name="图片 6"/>
          <p:cNvPicPr>
            <a:picLocks noChangeAspect="1"/>
          </p:cNvPicPr>
          <p:nvPr/>
        </p:nvPicPr>
        <p:blipFill>
          <a:blip r:embed="rId2"/>
          <a:stretch>
            <a:fillRect/>
          </a:stretch>
        </p:blipFill>
        <p:spPr>
          <a:xfrm>
            <a:off x="1197191" y="1003986"/>
            <a:ext cx="7146709" cy="1758720"/>
          </a:xfrm>
          <a:prstGeom prst="rect">
            <a:avLst/>
          </a:prstGeom>
        </p:spPr>
      </p:pic>
    </p:spTree>
    <p:extLst>
      <p:ext uri="{BB962C8B-B14F-4D97-AF65-F5344CB8AC3E}">
        <p14:creationId xmlns:p14="http://schemas.microsoft.com/office/powerpoint/2010/main" val="1811005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dirty="0"/>
              <a:t>MVC</a:t>
            </a:r>
            <a:r>
              <a:rPr lang="zh-CN" altLang="en-US" dirty="0"/>
              <a:t>结构图</a:t>
            </a:r>
          </a:p>
        </p:txBody>
      </p:sp>
      <p:sp>
        <p:nvSpPr>
          <p:cNvPr id="2" name="日期占位符 1"/>
          <p:cNvSpPr>
            <a:spLocks noGrp="1"/>
          </p:cNvSpPr>
          <p:nvPr>
            <p:ph type="dt" sz="half" idx="10"/>
          </p:nvPr>
        </p:nvSpPr>
        <p:spPr/>
        <p:txBody>
          <a:bodyPr/>
          <a:lstStyle/>
          <a:p>
            <a:fld id="{8DED8979-CA08-4FAB-A8AB-5FB8FE51CBEA}"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17416D95-DE32-492E-A483-20746C4E5E47}" type="slidenum">
              <a:rPr lang="en-US" altLang="zh-CN" smtClean="0"/>
              <a:pPr/>
              <a:t>79</a:t>
            </a:fld>
            <a:endParaRPr lang="en-US" altLang="zh-CN"/>
          </a:p>
        </p:txBody>
      </p:sp>
      <p:grpSp>
        <p:nvGrpSpPr>
          <p:cNvPr id="19" name="Group 140">
            <a:extLst>
              <a:ext uri="{FF2B5EF4-FFF2-40B4-BE49-F238E27FC236}">
                <a16:creationId xmlns:a16="http://schemas.microsoft.com/office/drawing/2014/main" id="{B6010CC8-5EB1-4876-803D-F77531590878}"/>
              </a:ext>
            </a:extLst>
          </p:cNvPr>
          <p:cNvGrpSpPr>
            <a:grpSpLocks noChangeAspect="1"/>
          </p:cNvGrpSpPr>
          <p:nvPr/>
        </p:nvGrpSpPr>
        <p:grpSpPr bwMode="auto">
          <a:xfrm>
            <a:off x="1094321" y="398224"/>
            <a:ext cx="7461098" cy="4885494"/>
            <a:chOff x="545" y="93"/>
            <a:chExt cx="8690" cy="4716"/>
          </a:xfrm>
        </p:grpSpPr>
        <p:sp>
          <p:nvSpPr>
            <p:cNvPr id="20" name="AutoShape 165">
              <a:extLst>
                <a:ext uri="{FF2B5EF4-FFF2-40B4-BE49-F238E27FC236}">
                  <a16:creationId xmlns:a16="http://schemas.microsoft.com/office/drawing/2014/main" id="{F036D57F-197F-4FBF-B31B-EDD13BE99817}"/>
                </a:ext>
              </a:extLst>
            </p:cNvPr>
            <p:cNvSpPr>
              <a:spLocks noChangeAspect="1" noChangeArrowheads="1" noTextEdit="1"/>
            </p:cNvSpPr>
            <p:nvPr/>
          </p:nvSpPr>
          <p:spPr bwMode="auto">
            <a:xfrm>
              <a:off x="545" y="93"/>
              <a:ext cx="8690" cy="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latin typeface="+mj-ea"/>
                <a:ea typeface="+mj-ea"/>
              </a:endParaRPr>
            </a:p>
          </p:txBody>
        </p:sp>
        <p:grpSp>
          <p:nvGrpSpPr>
            <p:cNvPr id="21" name="Group 141">
              <a:extLst>
                <a:ext uri="{FF2B5EF4-FFF2-40B4-BE49-F238E27FC236}">
                  <a16:creationId xmlns:a16="http://schemas.microsoft.com/office/drawing/2014/main" id="{13727FE1-8BD7-4B2C-8CCA-31388611A303}"/>
                </a:ext>
              </a:extLst>
            </p:cNvPr>
            <p:cNvGrpSpPr>
              <a:grpSpLocks/>
            </p:cNvGrpSpPr>
            <p:nvPr/>
          </p:nvGrpSpPr>
          <p:grpSpPr bwMode="auto">
            <a:xfrm>
              <a:off x="908" y="612"/>
              <a:ext cx="7519" cy="3363"/>
              <a:chOff x="1465" y="1027"/>
              <a:chExt cx="8732" cy="4372"/>
            </a:xfrm>
          </p:grpSpPr>
          <p:sp>
            <p:nvSpPr>
              <p:cNvPr id="22" name="Text Box 164">
                <a:extLst>
                  <a:ext uri="{FF2B5EF4-FFF2-40B4-BE49-F238E27FC236}">
                    <a16:creationId xmlns:a16="http://schemas.microsoft.com/office/drawing/2014/main" id="{B8E5ACA6-1325-4508-A1CA-2A329B3FDF40}"/>
                  </a:ext>
                </a:extLst>
              </p:cNvPr>
              <p:cNvSpPr txBox="1">
                <a:spLocks noChangeArrowheads="1"/>
              </p:cNvSpPr>
              <p:nvPr/>
            </p:nvSpPr>
            <p:spPr bwMode="auto">
              <a:xfrm>
                <a:off x="7462" y="2812"/>
                <a:ext cx="1533" cy="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j-ea"/>
                    <a:ea typeface="+mj-ea"/>
                    <a:cs typeface="Times New Roman" panose="02020603050405020304" pitchFamily="18" charset="0"/>
                  </a:rPr>
                  <a:t>分发逻辑</a:t>
                </a:r>
                <a:endParaRPr lang="zh-CN" altLang="en-US" sz="1600" dirty="0">
                  <a:latin typeface="+mj-ea"/>
                  <a:ea typeface="+mj-ea"/>
                </a:endParaRPr>
              </a:p>
            </p:txBody>
          </p:sp>
          <p:sp>
            <p:nvSpPr>
              <p:cNvPr id="23" name="Rectangle 163">
                <a:extLst>
                  <a:ext uri="{FF2B5EF4-FFF2-40B4-BE49-F238E27FC236}">
                    <a16:creationId xmlns:a16="http://schemas.microsoft.com/office/drawing/2014/main" id="{272C7407-4BB6-49DE-8E55-389CF7A98280}"/>
                  </a:ext>
                </a:extLst>
              </p:cNvPr>
              <p:cNvSpPr>
                <a:spLocks noChangeArrowheads="1"/>
              </p:cNvSpPr>
              <p:nvPr/>
            </p:nvSpPr>
            <p:spPr bwMode="auto">
              <a:xfrm>
                <a:off x="4483" y="1027"/>
                <a:ext cx="3186" cy="1739"/>
              </a:xfrm>
              <a:prstGeom prst="rect">
                <a:avLst/>
              </a:prstGeom>
              <a:gradFill rotWithShape="1">
                <a:gsLst>
                  <a:gs pos="0">
                    <a:srgbClr val="B2B2B2"/>
                  </a:gs>
                  <a:gs pos="50000">
                    <a:srgbClr val="FFFFFF"/>
                  </a:gs>
                  <a:gs pos="100000">
                    <a:srgbClr val="B2B2B2"/>
                  </a:gs>
                </a:gsLst>
                <a:lin ang="5400000" scaled="1"/>
              </a:gradFill>
              <a:ln w="9525">
                <a:solidFill>
                  <a:srgbClr val="000000"/>
                </a:solidFill>
                <a:miter lim="800000"/>
                <a:headEnd/>
                <a:tailEnd/>
              </a:ln>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mj-ea"/>
                    <a:ea typeface="+mj-ea"/>
                    <a:cs typeface="Times New Roman" panose="02020603050405020304" pitchFamily="18" charset="0"/>
                  </a:rPr>
                  <a:t>控制器</a:t>
                </a:r>
                <a:r>
                  <a:rPr lang="en-US" altLang="zh-CN" sz="1600" dirty="0">
                    <a:latin typeface="+mj-ea"/>
                    <a:ea typeface="+mj-ea"/>
                    <a:cs typeface="Times New Roman" panose="02020603050405020304" pitchFamily="18" charset="0"/>
                  </a:rPr>
                  <a:t>(Controller)</a:t>
                </a:r>
              </a:p>
            </p:txBody>
          </p:sp>
          <p:sp>
            <p:nvSpPr>
              <p:cNvPr id="24" name="Text Box 162">
                <a:extLst>
                  <a:ext uri="{FF2B5EF4-FFF2-40B4-BE49-F238E27FC236}">
                    <a16:creationId xmlns:a16="http://schemas.microsoft.com/office/drawing/2014/main" id="{CA7B22E9-642D-4126-A50A-67B93D62B5E7}"/>
                  </a:ext>
                </a:extLst>
              </p:cNvPr>
              <p:cNvSpPr txBox="1">
                <a:spLocks noChangeArrowheads="1"/>
              </p:cNvSpPr>
              <p:nvPr/>
            </p:nvSpPr>
            <p:spPr bwMode="auto">
              <a:xfrm>
                <a:off x="3065" y="2488"/>
                <a:ext cx="1472" cy="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j-ea"/>
                    <a:ea typeface="+mj-ea"/>
                    <a:cs typeface="Times New Roman" panose="02020603050405020304" pitchFamily="18" charset="0"/>
                  </a:rPr>
                  <a:t>事件请求</a:t>
                </a:r>
                <a:endParaRPr lang="zh-CN" altLang="en-US" sz="1600" dirty="0">
                  <a:latin typeface="+mj-ea"/>
                  <a:ea typeface="+mj-ea"/>
                </a:endParaRPr>
              </a:p>
            </p:txBody>
          </p:sp>
          <p:sp>
            <p:nvSpPr>
              <p:cNvPr id="25" name="Text Box 161">
                <a:extLst>
                  <a:ext uri="{FF2B5EF4-FFF2-40B4-BE49-F238E27FC236}">
                    <a16:creationId xmlns:a16="http://schemas.microsoft.com/office/drawing/2014/main" id="{AEA90BF6-E438-4AFF-B7DE-3AC00CAAD485}"/>
                  </a:ext>
                </a:extLst>
              </p:cNvPr>
              <p:cNvSpPr txBox="1">
                <a:spLocks noChangeArrowheads="1"/>
              </p:cNvSpPr>
              <p:nvPr/>
            </p:nvSpPr>
            <p:spPr bwMode="auto">
              <a:xfrm>
                <a:off x="4556" y="2830"/>
                <a:ext cx="1533" cy="6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j-ea"/>
                    <a:ea typeface="+mj-ea"/>
                    <a:cs typeface="Times New Roman" panose="02020603050405020304" pitchFamily="18" charset="0"/>
                  </a:rPr>
                  <a:t>分发页面</a:t>
                </a:r>
                <a:endParaRPr lang="zh-CN" altLang="en-US" sz="1600" dirty="0">
                  <a:latin typeface="+mj-ea"/>
                  <a:ea typeface="+mj-ea"/>
                </a:endParaRPr>
              </a:p>
            </p:txBody>
          </p:sp>
          <p:sp>
            <p:nvSpPr>
              <p:cNvPr id="39" name="Text Box 160">
                <a:extLst>
                  <a:ext uri="{FF2B5EF4-FFF2-40B4-BE49-F238E27FC236}">
                    <a16:creationId xmlns:a16="http://schemas.microsoft.com/office/drawing/2014/main" id="{9B3EB6CC-E09E-44FD-BC58-6A7CB1ABD71B}"/>
                  </a:ext>
                </a:extLst>
              </p:cNvPr>
              <p:cNvSpPr txBox="1">
                <a:spLocks noChangeArrowheads="1"/>
              </p:cNvSpPr>
              <p:nvPr/>
            </p:nvSpPr>
            <p:spPr bwMode="auto">
              <a:xfrm>
                <a:off x="5950" y="2938"/>
                <a:ext cx="1470" cy="5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j-ea"/>
                    <a:ea typeface="+mj-ea"/>
                    <a:cs typeface="Times New Roman" panose="02020603050405020304" pitchFamily="18" charset="0"/>
                  </a:rPr>
                  <a:t>完成运算</a:t>
                </a:r>
                <a:endParaRPr lang="zh-CN" altLang="en-US" sz="1600" dirty="0">
                  <a:latin typeface="+mj-ea"/>
                  <a:ea typeface="+mj-ea"/>
                </a:endParaRPr>
              </a:p>
            </p:txBody>
          </p:sp>
          <p:pic>
            <p:nvPicPr>
              <p:cNvPr id="40" name="Picture 159">
                <a:extLst>
                  <a:ext uri="{FF2B5EF4-FFF2-40B4-BE49-F238E27FC236}">
                    <a16:creationId xmlns:a16="http://schemas.microsoft.com/office/drawing/2014/main" id="{2733D63F-9E99-4DB2-AC44-1747D4855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 y="1594"/>
                <a:ext cx="2124"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158">
                <a:extLst>
                  <a:ext uri="{FF2B5EF4-FFF2-40B4-BE49-F238E27FC236}">
                    <a16:creationId xmlns:a16="http://schemas.microsoft.com/office/drawing/2014/main" id="{29E89445-8E3E-4387-A10C-0D364DE5EDA4}"/>
                  </a:ext>
                </a:extLst>
              </p:cNvPr>
              <p:cNvSpPr>
                <a:spLocks noChangeArrowheads="1"/>
              </p:cNvSpPr>
              <p:nvPr/>
            </p:nvSpPr>
            <p:spPr bwMode="auto">
              <a:xfrm>
                <a:off x="3103" y="3247"/>
                <a:ext cx="1533" cy="2152"/>
              </a:xfrm>
              <a:prstGeom prst="rect">
                <a:avLst/>
              </a:prstGeom>
              <a:gradFill rotWithShape="1">
                <a:gsLst>
                  <a:gs pos="0">
                    <a:srgbClr val="B2B2B2"/>
                  </a:gs>
                  <a:gs pos="50000">
                    <a:srgbClr val="FFFFFF"/>
                  </a:gs>
                  <a:gs pos="100000">
                    <a:srgbClr val="B2B2B2"/>
                  </a:gs>
                </a:gsLst>
                <a:lin ang="5400000" scaled="1"/>
              </a:gradFill>
              <a:ln w="9525">
                <a:solidFill>
                  <a:srgbClr val="000000"/>
                </a:solidFill>
                <a:miter lim="800000"/>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mj-ea"/>
                    <a:ea typeface="+mj-ea"/>
                    <a:cs typeface="Times New Roman" panose="02020603050405020304" pitchFamily="18" charset="0"/>
                  </a:rPr>
                  <a:t>视图</a:t>
                </a:r>
                <a:r>
                  <a:rPr lang="en-US" altLang="zh-CN" sz="1600" dirty="0">
                    <a:latin typeface="+mj-ea"/>
                    <a:ea typeface="+mj-ea"/>
                    <a:cs typeface="Times New Roman" panose="02020603050405020304" pitchFamily="18" charset="0"/>
                  </a:rPr>
                  <a:t>(View)</a:t>
                </a:r>
              </a:p>
              <a:p>
                <a:pPr algn="ctr"/>
                <a:r>
                  <a:rPr lang="zh-CN" altLang="en-US" sz="1600" dirty="0">
                    <a:latin typeface="+mj-ea"/>
                    <a:ea typeface="+mj-ea"/>
                    <a:cs typeface="Times New Roman" panose="02020603050405020304" pitchFamily="18" charset="0"/>
                  </a:rPr>
                  <a:t>触发事件</a:t>
                </a:r>
              </a:p>
              <a:p>
                <a:pPr algn="ctr"/>
                <a:r>
                  <a:rPr lang="zh-CN" altLang="en-US" sz="1600" dirty="0">
                    <a:latin typeface="+mj-ea"/>
                    <a:ea typeface="+mj-ea"/>
                    <a:cs typeface="Times New Roman" panose="02020603050405020304" pitchFamily="18" charset="0"/>
                  </a:rPr>
                  <a:t>选择功能</a:t>
                </a:r>
              </a:p>
              <a:p>
                <a:pPr algn="ctr"/>
                <a:r>
                  <a:rPr lang="zh-CN" altLang="en-US" sz="1600" dirty="0">
                    <a:latin typeface="+mj-ea"/>
                    <a:ea typeface="+mj-ea"/>
                    <a:cs typeface="Times New Roman" panose="02020603050405020304" pitchFamily="18" charset="0"/>
                  </a:rPr>
                  <a:t>输入数据</a:t>
                </a:r>
              </a:p>
              <a:p>
                <a:pPr algn="ctr"/>
                <a:r>
                  <a:rPr lang="zh-CN" altLang="en-US" sz="1600" dirty="0">
                    <a:latin typeface="+mj-ea"/>
                    <a:ea typeface="+mj-ea"/>
                    <a:cs typeface="Times New Roman" panose="02020603050405020304" pitchFamily="18" charset="0"/>
                  </a:rPr>
                  <a:t>显示结果</a:t>
                </a:r>
              </a:p>
            </p:txBody>
          </p:sp>
          <p:sp>
            <p:nvSpPr>
              <p:cNvPr id="42" name="Rectangle 157">
                <a:extLst>
                  <a:ext uri="{FF2B5EF4-FFF2-40B4-BE49-F238E27FC236}">
                    <a16:creationId xmlns:a16="http://schemas.microsoft.com/office/drawing/2014/main" id="{B1998097-1A08-4FB5-A609-76A76F5D2D0D}"/>
                  </a:ext>
                </a:extLst>
              </p:cNvPr>
              <p:cNvSpPr>
                <a:spLocks noChangeArrowheads="1"/>
              </p:cNvSpPr>
              <p:nvPr/>
            </p:nvSpPr>
            <p:spPr bwMode="auto">
              <a:xfrm>
                <a:off x="6076" y="3528"/>
                <a:ext cx="2628" cy="1640"/>
              </a:xfrm>
              <a:prstGeom prst="rect">
                <a:avLst/>
              </a:prstGeom>
              <a:gradFill rotWithShape="1">
                <a:gsLst>
                  <a:gs pos="0">
                    <a:srgbClr val="B2B2B2"/>
                  </a:gs>
                  <a:gs pos="50000">
                    <a:srgbClr val="FFFFFF"/>
                  </a:gs>
                  <a:gs pos="100000">
                    <a:srgbClr val="B2B2B2"/>
                  </a:gs>
                </a:gsLst>
                <a:lin ang="5400000" scaled="1"/>
              </a:gradFill>
              <a:ln w="9525">
                <a:solidFill>
                  <a:srgbClr val="000000"/>
                </a:solidFill>
                <a:miter lim="800000"/>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mj-ea"/>
                    <a:ea typeface="+mj-ea"/>
                    <a:cs typeface="Times New Roman" panose="02020603050405020304" pitchFamily="18" charset="0"/>
                  </a:rPr>
                  <a:t>逻辑</a:t>
                </a:r>
                <a:r>
                  <a:rPr lang="en-US" altLang="zh-CN" sz="1600" dirty="0">
                    <a:latin typeface="+mj-ea"/>
                    <a:ea typeface="+mj-ea"/>
                    <a:cs typeface="Times New Roman" panose="02020603050405020304" pitchFamily="18" charset="0"/>
                  </a:rPr>
                  <a:t>(Model)</a:t>
                </a:r>
              </a:p>
              <a:p>
                <a:pPr algn="ctr"/>
                <a:r>
                  <a:rPr lang="zh-CN" altLang="en-US" sz="1600" dirty="0">
                    <a:latin typeface="+mj-ea"/>
                    <a:ea typeface="+mj-ea"/>
                    <a:cs typeface="Times New Roman" panose="02020603050405020304" pitchFamily="18" charset="0"/>
                  </a:rPr>
                  <a:t>执行业务逻辑</a:t>
                </a:r>
              </a:p>
              <a:p>
                <a:pPr algn="ctr"/>
                <a:r>
                  <a:rPr lang="zh-CN" altLang="en-US" sz="1600" dirty="0">
                    <a:latin typeface="+mj-ea"/>
                    <a:ea typeface="+mj-ea"/>
                    <a:cs typeface="Times New Roman" panose="02020603050405020304" pitchFamily="18" charset="0"/>
                  </a:rPr>
                  <a:t>本地或分布式计算</a:t>
                </a:r>
              </a:p>
            </p:txBody>
          </p:sp>
          <p:sp>
            <p:nvSpPr>
              <p:cNvPr id="43" name="Line 156">
                <a:extLst>
                  <a:ext uri="{FF2B5EF4-FFF2-40B4-BE49-F238E27FC236}">
                    <a16:creationId xmlns:a16="http://schemas.microsoft.com/office/drawing/2014/main" id="{4B65C9C7-D927-40A4-A916-DFDD562629C5}"/>
                  </a:ext>
                </a:extLst>
              </p:cNvPr>
              <p:cNvSpPr>
                <a:spLocks noChangeShapeType="1"/>
              </p:cNvSpPr>
              <p:nvPr/>
            </p:nvSpPr>
            <p:spPr bwMode="auto">
              <a:xfrm flipV="1">
                <a:off x="3943" y="2432"/>
                <a:ext cx="944" cy="7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44" name="Line 155">
                <a:extLst>
                  <a:ext uri="{FF2B5EF4-FFF2-40B4-BE49-F238E27FC236}">
                    <a16:creationId xmlns:a16="http://schemas.microsoft.com/office/drawing/2014/main" id="{17EBFB3C-DB99-4697-B6DB-1D99346F6709}"/>
                  </a:ext>
                </a:extLst>
              </p:cNvPr>
              <p:cNvSpPr>
                <a:spLocks noChangeShapeType="1"/>
              </p:cNvSpPr>
              <p:nvPr/>
            </p:nvSpPr>
            <p:spPr bwMode="auto">
              <a:xfrm>
                <a:off x="6893" y="2685"/>
                <a:ext cx="944" cy="7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45" name="Line 154">
                <a:extLst>
                  <a:ext uri="{FF2B5EF4-FFF2-40B4-BE49-F238E27FC236}">
                    <a16:creationId xmlns:a16="http://schemas.microsoft.com/office/drawing/2014/main" id="{108C8347-62C1-4105-AA93-2404F08B97CC}"/>
                  </a:ext>
                </a:extLst>
              </p:cNvPr>
              <p:cNvSpPr>
                <a:spLocks noChangeShapeType="1"/>
              </p:cNvSpPr>
              <p:nvPr/>
            </p:nvSpPr>
            <p:spPr bwMode="auto">
              <a:xfrm flipH="1" flipV="1">
                <a:off x="6775" y="2685"/>
                <a:ext cx="354" cy="759"/>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46" name="Line 153">
                <a:extLst>
                  <a:ext uri="{FF2B5EF4-FFF2-40B4-BE49-F238E27FC236}">
                    <a16:creationId xmlns:a16="http://schemas.microsoft.com/office/drawing/2014/main" id="{763195AD-F9AB-4D1C-9D64-19E3F9365960}"/>
                  </a:ext>
                </a:extLst>
              </p:cNvPr>
              <p:cNvSpPr>
                <a:spLocks noChangeShapeType="1"/>
              </p:cNvSpPr>
              <p:nvPr/>
            </p:nvSpPr>
            <p:spPr bwMode="auto">
              <a:xfrm flipH="1">
                <a:off x="4415" y="2685"/>
                <a:ext cx="472" cy="506"/>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47" name="Line 152">
                <a:extLst>
                  <a:ext uri="{FF2B5EF4-FFF2-40B4-BE49-F238E27FC236}">
                    <a16:creationId xmlns:a16="http://schemas.microsoft.com/office/drawing/2014/main" id="{EFBE53A8-BF67-40D2-B52B-50F4F12F8203}"/>
                  </a:ext>
                </a:extLst>
              </p:cNvPr>
              <p:cNvSpPr>
                <a:spLocks noChangeShapeType="1"/>
              </p:cNvSpPr>
              <p:nvPr/>
            </p:nvSpPr>
            <p:spPr bwMode="auto">
              <a:xfrm>
                <a:off x="7837" y="1673"/>
                <a:ext cx="7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48" name="Text Box 151">
                <a:extLst>
                  <a:ext uri="{FF2B5EF4-FFF2-40B4-BE49-F238E27FC236}">
                    <a16:creationId xmlns:a16="http://schemas.microsoft.com/office/drawing/2014/main" id="{0A808D7D-3F54-4D06-9E3E-7B07AA90823A}"/>
                  </a:ext>
                </a:extLst>
              </p:cNvPr>
              <p:cNvSpPr txBox="1">
                <a:spLocks noChangeArrowheads="1"/>
              </p:cNvSpPr>
              <p:nvPr/>
            </p:nvSpPr>
            <p:spPr bwMode="auto">
              <a:xfrm>
                <a:off x="8545" y="1420"/>
                <a:ext cx="1471" cy="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j-ea"/>
                    <a:ea typeface="+mj-ea"/>
                    <a:cs typeface="Times New Roman" panose="02020603050405020304" pitchFamily="18" charset="0"/>
                  </a:rPr>
                  <a:t>请求响应</a:t>
                </a:r>
              </a:p>
            </p:txBody>
          </p:sp>
          <p:sp>
            <p:nvSpPr>
              <p:cNvPr id="49" name="Line 150">
                <a:extLst>
                  <a:ext uri="{FF2B5EF4-FFF2-40B4-BE49-F238E27FC236}">
                    <a16:creationId xmlns:a16="http://schemas.microsoft.com/office/drawing/2014/main" id="{1A46AC48-0729-4A24-9AA8-34E6AD43E462}"/>
                  </a:ext>
                </a:extLst>
              </p:cNvPr>
              <p:cNvSpPr>
                <a:spLocks noChangeShapeType="1"/>
              </p:cNvSpPr>
              <p:nvPr/>
            </p:nvSpPr>
            <p:spPr bwMode="auto">
              <a:xfrm>
                <a:off x="7837" y="2178"/>
                <a:ext cx="708" cy="1"/>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50" name="Text Box 149">
                <a:extLst>
                  <a:ext uri="{FF2B5EF4-FFF2-40B4-BE49-F238E27FC236}">
                    <a16:creationId xmlns:a16="http://schemas.microsoft.com/office/drawing/2014/main" id="{7668CF67-DB8A-4B5B-9E0B-B0D61FFF8600}"/>
                  </a:ext>
                </a:extLst>
              </p:cNvPr>
              <p:cNvSpPr txBox="1">
                <a:spLocks noChangeArrowheads="1"/>
              </p:cNvSpPr>
              <p:nvPr/>
            </p:nvSpPr>
            <p:spPr bwMode="auto">
              <a:xfrm>
                <a:off x="8545" y="1926"/>
                <a:ext cx="1471" cy="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j-ea"/>
                    <a:ea typeface="+mj-ea"/>
                    <a:cs typeface="Times New Roman" panose="02020603050405020304" pitchFamily="18" charset="0"/>
                  </a:rPr>
                  <a:t>返回结果</a:t>
                </a:r>
              </a:p>
            </p:txBody>
          </p:sp>
          <p:sp>
            <p:nvSpPr>
              <p:cNvPr id="51" name="AutoShape 148">
                <a:extLst>
                  <a:ext uri="{FF2B5EF4-FFF2-40B4-BE49-F238E27FC236}">
                    <a16:creationId xmlns:a16="http://schemas.microsoft.com/office/drawing/2014/main" id="{57FA7FCD-8428-4367-B896-0F87360F356B}"/>
                  </a:ext>
                </a:extLst>
              </p:cNvPr>
              <p:cNvSpPr>
                <a:spLocks noChangeArrowheads="1"/>
              </p:cNvSpPr>
              <p:nvPr/>
            </p:nvSpPr>
            <p:spPr bwMode="auto">
              <a:xfrm>
                <a:off x="9017" y="3444"/>
                <a:ext cx="1180" cy="1012"/>
              </a:xfrm>
              <a:prstGeom prst="flowChartMagneticDisk">
                <a:avLst/>
              </a:prstGeom>
              <a:gradFill rotWithShape="1">
                <a:gsLst>
                  <a:gs pos="0">
                    <a:srgbClr val="767676"/>
                  </a:gs>
                  <a:gs pos="50000">
                    <a:srgbClr val="FFFFFF"/>
                  </a:gs>
                  <a:gs pos="100000">
                    <a:srgbClr val="767676"/>
                  </a:gs>
                </a:gsLst>
                <a:lin ang="0" scaled="1"/>
              </a:gra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mj-ea"/>
                    <a:ea typeface="+mj-ea"/>
                    <a:cs typeface="Times New Roman" panose="02020603050405020304" pitchFamily="18" charset="0"/>
                  </a:rPr>
                  <a:t>数据库</a:t>
                </a:r>
                <a:endParaRPr lang="zh-CN" altLang="en-US" sz="1600">
                  <a:latin typeface="+mj-ea"/>
                  <a:ea typeface="+mj-ea"/>
                </a:endParaRPr>
              </a:p>
            </p:txBody>
          </p:sp>
          <p:pic>
            <p:nvPicPr>
              <p:cNvPr id="52" name="Picture 147" descr="j0195384">
                <a:extLst>
                  <a:ext uri="{FF2B5EF4-FFF2-40B4-BE49-F238E27FC236}">
                    <a16:creationId xmlns:a16="http://schemas.microsoft.com/office/drawing/2014/main" id="{8932EF39-E51D-4E5C-B189-74B1C2AA17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465" y="2563"/>
                <a:ext cx="1426"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146">
                <a:extLst>
                  <a:ext uri="{FF2B5EF4-FFF2-40B4-BE49-F238E27FC236}">
                    <a16:creationId xmlns:a16="http://schemas.microsoft.com/office/drawing/2014/main" id="{DB545269-5C45-4C29-A594-9A5C96EED30E}"/>
                  </a:ext>
                </a:extLst>
              </p:cNvPr>
              <p:cNvSpPr>
                <a:spLocks noChangeArrowheads="1"/>
              </p:cNvSpPr>
              <p:nvPr/>
            </p:nvSpPr>
            <p:spPr bwMode="auto">
              <a:xfrm>
                <a:off x="5090" y="2263"/>
                <a:ext cx="2145" cy="4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600" b="1" dirty="0">
                    <a:latin typeface="+mj-ea"/>
                    <a:ea typeface="+mj-ea"/>
                    <a:cs typeface="Times New Roman" panose="02020603050405020304" pitchFamily="18" charset="0"/>
                  </a:rPr>
                  <a:t>V—M</a:t>
                </a:r>
                <a:r>
                  <a:rPr lang="zh-CN" altLang="en-US" sz="1600" b="1" dirty="0">
                    <a:latin typeface="+mj-ea"/>
                    <a:ea typeface="+mj-ea"/>
                    <a:cs typeface="Times New Roman" panose="02020603050405020304" pitchFamily="18" charset="0"/>
                  </a:rPr>
                  <a:t>路由</a:t>
                </a:r>
                <a:endParaRPr lang="zh-CN" altLang="en-US" sz="1600" dirty="0">
                  <a:latin typeface="+mj-ea"/>
                  <a:ea typeface="+mj-ea"/>
                </a:endParaRPr>
              </a:p>
            </p:txBody>
          </p:sp>
          <p:sp>
            <p:nvSpPr>
              <p:cNvPr id="54" name="Line 145">
                <a:extLst>
                  <a:ext uri="{FF2B5EF4-FFF2-40B4-BE49-F238E27FC236}">
                    <a16:creationId xmlns:a16="http://schemas.microsoft.com/office/drawing/2014/main" id="{7922F2A1-6C8F-45EC-B41B-DE304963C0AC}"/>
                  </a:ext>
                </a:extLst>
              </p:cNvPr>
              <p:cNvSpPr>
                <a:spLocks noChangeShapeType="1"/>
              </p:cNvSpPr>
              <p:nvPr/>
            </p:nvSpPr>
            <p:spPr bwMode="auto">
              <a:xfrm>
                <a:off x="2645" y="3950"/>
                <a:ext cx="472" cy="2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55" name="Line 144">
                <a:extLst>
                  <a:ext uri="{FF2B5EF4-FFF2-40B4-BE49-F238E27FC236}">
                    <a16:creationId xmlns:a16="http://schemas.microsoft.com/office/drawing/2014/main" id="{F854910F-DC8C-4BE8-9D22-C00B5E2EF1D7}"/>
                  </a:ext>
                </a:extLst>
              </p:cNvPr>
              <p:cNvSpPr>
                <a:spLocks noChangeShapeType="1"/>
              </p:cNvSpPr>
              <p:nvPr/>
            </p:nvSpPr>
            <p:spPr bwMode="auto">
              <a:xfrm>
                <a:off x="8663" y="4203"/>
                <a:ext cx="3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56" name="Line 143">
                <a:extLst>
                  <a:ext uri="{FF2B5EF4-FFF2-40B4-BE49-F238E27FC236}">
                    <a16:creationId xmlns:a16="http://schemas.microsoft.com/office/drawing/2014/main" id="{217234A7-2077-4B63-8C59-A4F31D93F570}"/>
                  </a:ext>
                </a:extLst>
              </p:cNvPr>
              <p:cNvSpPr>
                <a:spLocks noChangeShapeType="1"/>
              </p:cNvSpPr>
              <p:nvPr/>
            </p:nvSpPr>
            <p:spPr bwMode="auto">
              <a:xfrm flipH="1">
                <a:off x="8663" y="3950"/>
                <a:ext cx="354" cy="0"/>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sp>
            <p:nvSpPr>
              <p:cNvPr id="57" name="Line 142">
                <a:extLst>
                  <a:ext uri="{FF2B5EF4-FFF2-40B4-BE49-F238E27FC236}">
                    <a16:creationId xmlns:a16="http://schemas.microsoft.com/office/drawing/2014/main" id="{771F40FF-AF25-41C5-A290-90DDF402ADF5}"/>
                  </a:ext>
                </a:extLst>
              </p:cNvPr>
              <p:cNvSpPr>
                <a:spLocks noChangeShapeType="1"/>
              </p:cNvSpPr>
              <p:nvPr/>
            </p:nvSpPr>
            <p:spPr bwMode="auto">
              <a:xfrm flipH="1" flipV="1">
                <a:off x="2645" y="3697"/>
                <a:ext cx="472" cy="253"/>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j-ea"/>
                  <a:ea typeface="+mj-ea"/>
                </a:endParaRPr>
              </a:p>
            </p:txBody>
          </p:sp>
        </p:grpSp>
      </p:grpSp>
    </p:spTree>
    <p:extLst>
      <p:ext uri="{BB962C8B-B14F-4D97-AF65-F5344CB8AC3E}">
        <p14:creationId xmlns:p14="http://schemas.microsoft.com/office/powerpoint/2010/main" val="162974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软件设计的任务</a:t>
            </a:r>
          </a:p>
        </p:txBody>
      </p:sp>
      <p:sp>
        <p:nvSpPr>
          <p:cNvPr id="3" name="内容占位符 2"/>
          <p:cNvSpPr>
            <a:spLocks noGrp="1"/>
          </p:cNvSpPr>
          <p:nvPr>
            <p:ph idx="1"/>
          </p:nvPr>
        </p:nvSpPr>
        <p:spPr>
          <a:xfrm>
            <a:off x="768098" y="925167"/>
            <a:ext cx="7820318" cy="3806854"/>
          </a:xfrm>
        </p:spPr>
        <p:txBody>
          <a:bodyPr>
            <a:normAutofit/>
          </a:bodyPr>
          <a:lstStyle/>
          <a:p>
            <a:pPr>
              <a:spcBef>
                <a:spcPct val="55000"/>
              </a:spcBef>
            </a:pPr>
            <a:r>
              <a:rPr lang="zh-CN" altLang="en-US" sz="2400" dirty="0"/>
              <a:t>软件设计包括两大部分，一个是结构设计，另一个是详细设计。</a:t>
            </a:r>
          </a:p>
          <a:p>
            <a:pPr lvl="1">
              <a:spcBef>
                <a:spcPct val="55000"/>
              </a:spcBef>
            </a:pPr>
            <a:r>
              <a:rPr lang="zh-CN" altLang="en-US" sz="2000" dirty="0"/>
              <a:t>系统结构设计</a:t>
            </a:r>
            <a:r>
              <a:rPr lang="en-US" altLang="zh-CN" sz="2000" dirty="0"/>
              <a:t>(architectural design)</a:t>
            </a:r>
            <a:r>
              <a:rPr lang="zh-CN" altLang="en-US" sz="2000" dirty="0"/>
              <a:t>也叫总体</a:t>
            </a:r>
            <a:r>
              <a:rPr lang="en-US" altLang="zh-CN" sz="2000" dirty="0"/>
              <a:t>(general)</a:t>
            </a:r>
            <a:r>
              <a:rPr lang="zh-CN" altLang="en-US" sz="2000" dirty="0"/>
              <a:t>设计或概要</a:t>
            </a:r>
            <a:r>
              <a:rPr lang="en-US" altLang="zh-CN" sz="2000" dirty="0"/>
              <a:t>(preliminary)</a:t>
            </a:r>
            <a:r>
              <a:rPr lang="zh-CN" altLang="en-US" sz="2000" dirty="0"/>
              <a:t>设计。</a:t>
            </a:r>
          </a:p>
          <a:p>
            <a:pPr lvl="1">
              <a:spcBef>
                <a:spcPct val="55000"/>
              </a:spcBef>
            </a:pPr>
            <a:r>
              <a:rPr lang="zh-CN" altLang="en-US" sz="2000" dirty="0"/>
              <a:t>系统的过程设计</a:t>
            </a:r>
            <a:r>
              <a:rPr lang="en-US" altLang="zh-CN" sz="2000" dirty="0"/>
              <a:t>(procedural design)</a:t>
            </a:r>
            <a:r>
              <a:rPr lang="zh-CN" altLang="en-US" sz="2000" dirty="0"/>
              <a:t>也叫详细</a:t>
            </a:r>
            <a:r>
              <a:rPr lang="en-US" altLang="zh-CN" sz="2000" dirty="0"/>
              <a:t>(detail)</a:t>
            </a:r>
            <a:r>
              <a:rPr lang="zh-CN" altLang="en-US" sz="2000" dirty="0"/>
              <a:t>设计 。</a:t>
            </a:r>
          </a:p>
          <a:p>
            <a:pPr>
              <a:spcBef>
                <a:spcPct val="55000"/>
              </a:spcBef>
            </a:pPr>
            <a:r>
              <a:rPr lang="zh-CN" altLang="en-US" sz="2400" dirty="0"/>
              <a:t>概要设计是根据需求确定软件和数据的总体框架，详细设计是将其进一步精化成软件的算法表示和数据结构。 </a:t>
            </a:r>
          </a:p>
          <a:p>
            <a:endParaRPr lang="zh-CN" altLang="en-US" sz="2400" dirty="0"/>
          </a:p>
        </p:txBody>
      </p:sp>
      <p:sp>
        <p:nvSpPr>
          <p:cNvPr id="4" name="日期占位符 3"/>
          <p:cNvSpPr>
            <a:spLocks noGrp="1"/>
          </p:cNvSpPr>
          <p:nvPr>
            <p:ph type="dt" sz="half" idx="10"/>
          </p:nvPr>
        </p:nvSpPr>
        <p:spPr/>
        <p:txBody>
          <a:bodyPr/>
          <a:lstStyle/>
          <a:p>
            <a:fld id="{87A6A4D9-6108-44AE-88D9-74138F02C318}"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a:t>
            </a:fld>
            <a:endParaRPr lang="zh-CN" altLang="en-US"/>
          </a:p>
        </p:txBody>
      </p:sp>
    </p:spTree>
    <p:extLst>
      <p:ext uri="{BB962C8B-B14F-4D97-AF65-F5344CB8AC3E}">
        <p14:creationId xmlns:p14="http://schemas.microsoft.com/office/powerpoint/2010/main" val="31213358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MVC</a:t>
            </a:r>
            <a:r>
              <a:rPr lang="zh-CN" altLang="en-US" dirty="0"/>
              <a:t>框架</a:t>
            </a:r>
          </a:p>
        </p:txBody>
      </p:sp>
      <p:sp>
        <p:nvSpPr>
          <p:cNvPr id="3" name="内容占位符 2"/>
          <p:cNvSpPr>
            <a:spLocks noGrp="1"/>
          </p:cNvSpPr>
          <p:nvPr>
            <p:ph idx="1"/>
          </p:nvPr>
        </p:nvSpPr>
        <p:spPr>
          <a:xfrm>
            <a:off x="768097" y="1040129"/>
            <a:ext cx="7832833" cy="3691891"/>
          </a:xfrm>
        </p:spPr>
        <p:txBody>
          <a:bodyPr>
            <a:normAutofit/>
          </a:bodyPr>
          <a:lstStyle/>
          <a:p>
            <a:pPr>
              <a:lnSpc>
                <a:spcPct val="130000"/>
              </a:lnSpc>
            </a:pPr>
            <a:r>
              <a:rPr lang="zh-CN" altLang="zh-CN" sz="2400" dirty="0"/>
              <a:t>主流的</a:t>
            </a:r>
            <a:r>
              <a:rPr lang="en-US" altLang="zh-CN" sz="2400" dirty="0"/>
              <a:t>MVC</a:t>
            </a:r>
            <a:r>
              <a:rPr lang="zh-CN" altLang="zh-CN" sz="2400" dirty="0"/>
              <a:t>框架有基于</a:t>
            </a:r>
            <a:r>
              <a:rPr lang="en-US" altLang="zh-CN" sz="2400" dirty="0"/>
              <a:t>Ruby</a:t>
            </a:r>
            <a:r>
              <a:rPr lang="zh-CN" altLang="zh-CN" sz="2400" dirty="0"/>
              <a:t>的</a:t>
            </a:r>
            <a:r>
              <a:rPr lang="en-US" altLang="zh-CN" sz="2400" dirty="0"/>
              <a:t>Rails</a:t>
            </a:r>
            <a:r>
              <a:rPr lang="zh-CN" altLang="zh-CN" sz="2400" dirty="0"/>
              <a:t>，基于</a:t>
            </a:r>
            <a:r>
              <a:rPr lang="en-US" altLang="zh-CN" sz="2400" dirty="0"/>
              <a:t>Python</a:t>
            </a:r>
            <a:r>
              <a:rPr lang="zh-CN" altLang="zh-CN" sz="2400" dirty="0"/>
              <a:t>的</a:t>
            </a:r>
            <a:r>
              <a:rPr lang="en-US" altLang="zh-CN" sz="2400" dirty="0"/>
              <a:t>Django</a:t>
            </a:r>
            <a:r>
              <a:rPr lang="zh-CN" altLang="zh-CN" sz="2400" dirty="0"/>
              <a:t>，基于</a:t>
            </a:r>
            <a:r>
              <a:rPr lang="en-US" altLang="zh-CN" sz="2400" dirty="0"/>
              <a:t>Java</a:t>
            </a:r>
            <a:r>
              <a:rPr lang="zh-CN" altLang="zh-CN" sz="2400" dirty="0"/>
              <a:t>的</a:t>
            </a:r>
            <a:r>
              <a:rPr lang="en-US" altLang="zh-CN" sz="2400" dirty="0" err="1"/>
              <a:t>Structs</a:t>
            </a:r>
            <a:r>
              <a:rPr lang="zh-CN" altLang="zh-CN" sz="2400" dirty="0"/>
              <a:t>、</a:t>
            </a:r>
            <a:r>
              <a:rPr lang="en-US" altLang="zh-CN" sz="2400" dirty="0"/>
              <a:t>Spring</a:t>
            </a:r>
            <a:r>
              <a:rPr lang="zh-CN" altLang="zh-CN" sz="2400" dirty="0"/>
              <a:t>和</a:t>
            </a:r>
            <a:r>
              <a:rPr lang="en-US" altLang="zh-CN" sz="2400" dirty="0"/>
              <a:t>JSF</a:t>
            </a:r>
            <a:r>
              <a:rPr lang="zh-CN" altLang="zh-CN" sz="2400" dirty="0"/>
              <a:t>，基于</a:t>
            </a:r>
            <a:r>
              <a:rPr lang="en-US" altLang="zh-CN" sz="2400" dirty="0"/>
              <a:t>PHP</a:t>
            </a:r>
            <a:r>
              <a:rPr lang="zh-CN" altLang="zh-CN" sz="2400" dirty="0"/>
              <a:t>的</a:t>
            </a:r>
            <a:r>
              <a:rPr lang="en-US" altLang="zh-CN" sz="2400" dirty="0"/>
              <a:t>Zend</a:t>
            </a:r>
            <a:r>
              <a:rPr lang="zh-CN" altLang="zh-CN" sz="2400" dirty="0"/>
              <a:t>，基于</a:t>
            </a:r>
            <a:r>
              <a:rPr lang="en-US" altLang="zh-CN" sz="2400" dirty="0"/>
              <a:t>.NET</a:t>
            </a:r>
            <a:r>
              <a:rPr lang="zh-CN" altLang="zh-CN" sz="2400" dirty="0"/>
              <a:t>的</a:t>
            </a:r>
            <a:r>
              <a:rPr lang="en-US" altLang="zh-CN" sz="2400" dirty="0" err="1"/>
              <a:t>MonoRail</a:t>
            </a:r>
            <a:r>
              <a:rPr lang="zh-CN" altLang="zh-CN" sz="2400" dirty="0"/>
              <a:t>，以及另一个被视为最具潜力的微软的架构</a:t>
            </a:r>
            <a:r>
              <a:rPr lang="en-US" altLang="zh-CN" sz="2400" dirty="0"/>
              <a:t>ASP.NET MVC</a:t>
            </a:r>
            <a:r>
              <a:rPr lang="zh-CN" altLang="zh-CN" sz="2400" dirty="0"/>
              <a:t>（当前版本为</a:t>
            </a:r>
            <a:r>
              <a:rPr lang="en-US" altLang="zh-CN" sz="2400" dirty="0"/>
              <a:t>ASP.NET MVC 3</a:t>
            </a:r>
            <a:r>
              <a:rPr lang="zh-CN" altLang="zh-CN" sz="2400" dirty="0"/>
              <a:t>，与</a:t>
            </a:r>
            <a:r>
              <a:rPr lang="en-US" altLang="zh-CN" sz="2400" dirty="0"/>
              <a:t>ASP.NET </a:t>
            </a:r>
            <a:r>
              <a:rPr lang="en-US" altLang="zh-CN" sz="2400" dirty="0" err="1"/>
              <a:t>WebForm</a:t>
            </a:r>
            <a:r>
              <a:rPr lang="zh-CN" altLang="zh-CN" sz="2400" dirty="0"/>
              <a:t>一起成为微软目前最强大的两种</a:t>
            </a:r>
            <a:r>
              <a:rPr lang="en-US" altLang="zh-CN" sz="2400" dirty="0"/>
              <a:t>Web</a:t>
            </a:r>
            <a:r>
              <a:rPr lang="zh-CN" altLang="zh-CN" sz="2400" dirty="0"/>
              <a:t>开发框架，二者各有所长）。</a:t>
            </a:r>
          </a:p>
        </p:txBody>
      </p:sp>
      <p:sp>
        <p:nvSpPr>
          <p:cNvPr id="4" name="日期占位符 3"/>
          <p:cNvSpPr>
            <a:spLocks noGrp="1"/>
          </p:cNvSpPr>
          <p:nvPr>
            <p:ph type="dt" sz="half" idx="10"/>
          </p:nvPr>
        </p:nvSpPr>
        <p:spPr/>
        <p:txBody>
          <a:bodyPr/>
          <a:lstStyle/>
          <a:p>
            <a:fld id="{A27FFCF3-5DB9-49D0-BBEE-7C9A8855386B}" type="datetime1">
              <a:rPr lang="zh-CN" altLang="en-US" smtClean="0"/>
              <a:t>2022/5/4</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80</a:t>
            </a:fld>
            <a:endParaRPr lang="zh-CN" altLang="en-US"/>
          </a:p>
        </p:txBody>
      </p:sp>
    </p:spTree>
    <p:extLst>
      <p:ext uri="{BB962C8B-B14F-4D97-AF65-F5344CB8AC3E}">
        <p14:creationId xmlns:p14="http://schemas.microsoft.com/office/powerpoint/2010/main" val="3129647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4"/>
          <p:cNvSpPr>
            <a:spLocks noGrp="1" noChangeArrowheads="1"/>
          </p:cNvSpPr>
          <p:nvPr>
            <p:ph type="title"/>
          </p:nvPr>
        </p:nvSpPr>
        <p:spPr/>
        <p:txBody>
          <a:bodyPr>
            <a:normAutofit/>
          </a:bodyPr>
          <a:lstStyle/>
          <a:p>
            <a:r>
              <a:rPr lang="zh-CN" altLang="en-US" dirty="0"/>
              <a:t>新的问题</a:t>
            </a:r>
          </a:p>
        </p:txBody>
      </p:sp>
      <p:sp>
        <p:nvSpPr>
          <p:cNvPr id="5" name="内容占位符 4"/>
          <p:cNvSpPr>
            <a:spLocks noGrp="1"/>
          </p:cNvSpPr>
          <p:nvPr>
            <p:ph idx="1"/>
          </p:nvPr>
        </p:nvSpPr>
        <p:spPr>
          <a:xfrm>
            <a:off x="768097" y="925167"/>
            <a:ext cx="7930133" cy="3806854"/>
          </a:xfrm>
        </p:spPr>
        <p:txBody>
          <a:bodyPr>
            <a:normAutofit/>
          </a:bodyPr>
          <a:lstStyle/>
          <a:p>
            <a:pPr>
              <a:lnSpc>
                <a:spcPct val="120000"/>
              </a:lnSpc>
            </a:pPr>
            <a:r>
              <a:rPr lang="en-US" altLang="zh-CN" sz="2400" dirty="0"/>
              <a:t>MVC</a:t>
            </a:r>
            <a:r>
              <a:rPr lang="zh-CN" altLang="en-US" sz="2400" dirty="0"/>
              <a:t>让系统的结构变得清晰起来。</a:t>
            </a:r>
            <a:br>
              <a:rPr lang="zh-CN" altLang="en-US" sz="2400" dirty="0"/>
            </a:br>
            <a:r>
              <a:rPr lang="zh-CN" altLang="en-US" sz="2400" dirty="0"/>
              <a:t>但与此同时，我们发现，在系统的用例中，有很多都是需要通过</a:t>
            </a:r>
            <a:r>
              <a:rPr lang="zh-CN" altLang="en-US" sz="2400" b="1" dirty="0">
                <a:solidFill>
                  <a:srgbClr val="FF0000"/>
                </a:solidFill>
              </a:rPr>
              <a:t>访问数据库</a:t>
            </a:r>
            <a:r>
              <a:rPr lang="zh-CN" altLang="en-US" sz="2400" dirty="0"/>
              <a:t>来进行实现的。如果用户不使用原有的数据库了，使用新的数据库时，程序代码要改动的地方就太多了。怎么办？</a:t>
            </a:r>
            <a:endParaRPr lang="en-US" altLang="zh-CN" sz="2400" dirty="0"/>
          </a:p>
          <a:p>
            <a:pPr>
              <a:lnSpc>
                <a:spcPct val="120000"/>
              </a:lnSpc>
            </a:pPr>
            <a:r>
              <a:rPr lang="zh-CN" altLang="en-US" sz="2400" dirty="0"/>
              <a:t>有没有什么好的设计模式可以让数据库访问变的可重用，可维护，可扩展呢？</a:t>
            </a:r>
          </a:p>
        </p:txBody>
      </p:sp>
      <p:sp>
        <p:nvSpPr>
          <p:cNvPr id="2" name="日期占位符 1"/>
          <p:cNvSpPr>
            <a:spLocks noGrp="1"/>
          </p:cNvSpPr>
          <p:nvPr>
            <p:ph type="dt" sz="half" idx="10"/>
          </p:nvPr>
        </p:nvSpPr>
        <p:spPr/>
        <p:txBody>
          <a:bodyPr/>
          <a:lstStyle/>
          <a:p>
            <a:fld id="{8FA57A68-9E49-4215-A7A5-E1BC88B597B3}"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81</a:t>
            </a:fld>
            <a:endParaRPr lang="zh-CN" altLang="en-US"/>
          </a:p>
        </p:txBody>
      </p:sp>
      <p:sp>
        <p:nvSpPr>
          <p:cNvPr id="265222" name="AutoShape 6"/>
          <p:cNvSpPr>
            <a:spLocks noChangeArrowheads="1"/>
          </p:cNvSpPr>
          <p:nvPr/>
        </p:nvSpPr>
        <p:spPr bwMode="auto">
          <a:xfrm>
            <a:off x="3930727" y="4022464"/>
            <a:ext cx="571500" cy="364331"/>
          </a:xfrm>
          <a:prstGeom prst="rightArrow">
            <a:avLst>
              <a:gd name="adj1" fmla="val 50000"/>
              <a:gd name="adj2" fmla="val 39216"/>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80963" tIns="40481" rIns="80963" bIns="40481" anchor="ctr"/>
          <a:lstStyle/>
          <a:p>
            <a:endParaRPr lang="zh-CN" altLang="en-US" sz="1350"/>
          </a:p>
        </p:txBody>
      </p:sp>
      <p:sp>
        <p:nvSpPr>
          <p:cNvPr id="265226" name="Text Box 10"/>
          <p:cNvSpPr txBox="1">
            <a:spLocks noChangeArrowheads="1"/>
          </p:cNvSpPr>
          <p:nvPr/>
        </p:nvSpPr>
        <p:spPr bwMode="auto">
          <a:xfrm>
            <a:off x="4786902" y="3979087"/>
            <a:ext cx="2700933" cy="45108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80963" tIns="40481" rIns="80963" bIns="40481">
            <a:spAutoFit/>
          </a:bodyPr>
          <a:lstStyle/>
          <a:p>
            <a:r>
              <a:rPr lang="zh-CN" altLang="en-US" sz="2400" dirty="0">
                <a:solidFill>
                  <a:schemeClr val="bg1"/>
                </a:solidFill>
                <a:latin typeface="+mj-ea"/>
                <a:ea typeface="+mj-ea"/>
              </a:rPr>
              <a:t>使用</a:t>
            </a:r>
            <a:r>
              <a:rPr lang="en-US" altLang="zh-CN" sz="2400" dirty="0">
                <a:solidFill>
                  <a:schemeClr val="bg1"/>
                </a:solidFill>
                <a:latin typeface="+mj-ea"/>
                <a:ea typeface="+mj-ea"/>
              </a:rPr>
              <a:t>DAO</a:t>
            </a:r>
            <a:r>
              <a:rPr lang="zh-CN" altLang="en-US" sz="2400" dirty="0">
                <a:solidFill>
                  <a:schemeClr val="bg1"/>
                </a:solidFill>
                <a:latin typeface="+mj-ea"/>
                <a:ea typeface="+mj-ea"/>
              </a:rPr>
              <a:t>模式吧！</a:t>
            </a:r>
          </a:p>
        </p:txBody>
      </p:sp>
    </p:spTree>
    <p:extLst>
      <p:ext uri="{BB962C8B-B14F-4D97-AF65-F5344CB8AC3E}">
        <p14:creationId xmlns:p14="http://schemas.microsoft.com/office/powerpoint/2010/main" val="38374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up)">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up)">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65222"/>
                                        </p:tgtEl>
                                        <p:attrNameLst>
                                          <p:attrName>style.visibility</p:attrName>
                                        </p:attrNameLst>
                                      </p:cBhvr>
                                      <p:to>
                                        <p:strVal val="visible"/>
                                      </p:to>
                                    </p:set>
                                    <p:anim calcmode="lin" valueType="num">
                                      <p:cBhvr additive="base">
                                        <p:cTn id="21" dur="500" fill="hold"/>
                                        <p:tgtEl>
                                          <p:spTgt spid="265222"/>
                                        </p:tgtEl>
                                        <p:attrNameLst>
                                          <p:attrName>ppt_x</p:attrName>
                                        </p:attrNameLst>
                                      </p:cBhvr>
                                      <p:tavLst>
                                        <p:tav tm="0">
                                          <p:val>
                                            <p:strVal val="0-#ppt_w/2"/>
                                          </p:val>
                                        </p:tav>
                                        <p:tav tm="100000">
                                          <p:val>
                                            <p:strVal val="#ppt_x"/>
                                          </p:val>
                                        </p:tav>
                                      </p:tavLst>
                                    </p:anim>
                                    <p:anim calcmode="lin" valueType="num">
                                      <p:cBhvr additive="base">
                                        <p:cTn id="22"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5226"/>
                                        </p:tgtEl>
                                        <p:attrNameLst>
                                          <p:attrName>style.visibility</p:attrName>
                                        </p:attrNameLst>
                                      </p:cBhvr>
                                      <p:to>
                                        <p:strVal val="visible"/>
                                      </p:to>
                                    </p:set>
                                    <p:anim calcmode="lin" valueType="num">
                                      <p:cBhvr additive="base">
                                        <p:cTn id="27" dur="500" fill="hold"/>
                                        <p:tgtEl>
                                          <p:spTgt spid="265226"/>
                                        </p:tgtEl>
                                        <p:attrNameLst>
                                          <p:attrName>ppt_x</p:attrName>
                                        </p:attrNameLst>
                                      </p:cBhvr>
                                      <p:tavLst>
                                        <p:tav tm="0">
                                          <p:val>
                                            <p:strVal val="#ppt_x"/>
                                          </p:val>
                                        </p:tav>
                                        <p:tav tm="100000">
                                          <p:val>
                                            <p:strVal val="#ppt_x"/>
                                          </p:val>
                                        </p:tav>
                                      </p:tavLst>
                                    </p:anim>
                                    <p:anim calcmode="lin" valueType="num">
                                      <p:cBhvr additive="base">
                                        <p:cTn id="28" dur="500" fill="hold"/>
                                        <p:tgtEl>
                                          <p:spTgt spid="26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P spid="5" grpId="0" build="p"/>
      <p:bldP spid="265222" grpId="0" animBg="1"/>
      <p:bldP spid="26522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zh-CN" dirty="0"/>
              <a:t>DAO</a:t>
            </a:r>
            <a:r>
              <a:rPr lang="zh-CN" altLang="en-US" dirty="0"/>
              <a:t>设计模式</a:t>
            </a:r>
          </a:p>
        </p:txBody>
      </p:sp>
      <p:sp>
        <p:nvSpPr>
          <p:cNvPr id="258051" name="Rectangle 3"/>
          <p:cNvSpPr>
            <a:spLocks noGrp="1" noChangeArrowheads="1"/>
          </p:cNvSpPr>
          <p:nvPr>
            <p:ph idx="1"/>
          </p:nvPr>
        </p:nvSpPr>
        <p:spPr/>
        <p:txBody>
          <a:bodyPr>
            <a:normAutofit/>
          </a:bodyPr>
          <a:lstStyle/>
          <a:p>
            <a:pPr>
              <a:lnSpc>
                <a:spcPct val="120000"/>
              </a:lnSpc>
            </a:pPr>
            <a:r>
              <a:rPr lang="en-US" altLang="zh-CN" sz="2400" dirty="0"/>
              <a:t>DAO</a:t>
            </a:r>
            <a:r>
              <a:rPr lang="zh-CN" altLang="en-US" sz="2400" dirty="0"/>
              <a:t>是</a:t>
            </a:r>
            <a:r>
              <a:rPr lang="en-US" altLang="zh-CN" sz="2400" b="1" dirty="0"/>
              <a:t>Data Access Object</a:t>
            </a:r>
            <a:r>
              <a:rPr lang="zh-CN" altLang="en-US" sz="2400" b="1" dirty="0"/>
              <a:t>的缩写。</a:t>
            </a:r>
          </a:p>
          <a:p>
            <a:pPr>
              <a:lnSpc>
                <a:spcPct val="120000"/>
              </a:lnSpc>
            </a:pPr>
            <a:r>
              <a:rPr lang="zh-CN" altLang="en-US" sz="2400" dirty="0"/>
              <a:t>数据访问：故名思义就是与数据库打交道。夹在业务逻辑与数据库资源中间。</a:t>
            </a:r>
            <a:endParaRPr lang="en-US" altLang="zh-CN" sz="2400" dirty="0"/>
          </a:p>
        </p:txBody>
      </p:sp>
      <p:sp>
        <p:nvSpPr>
          <p:cNvPr id="5" name="日期占位符 4"/>
          <p:cNvSpPr>
            <a:spLocks noGrp="1"/>
          </p:cNvSpPr>
          <p:nvPr>
            <p:ph type="dt" sz="half" idx="10"/>
          </p:nvPr>
        </p:nvSpPr>
        <p:spPr/>
        <p:txBody>
          <a:bodyPr/>
          <a:lstStyle/>
          <a:p>
            <a:fld id="{02F78621-5ADA-4710-A33C-2D17B2BE43B7}"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dirty="0"/>
              <a:t>软件工程</a:t>
            </a:r>
          </a:p>
        </p:txBody>
      </p:sp>
      <p:sp>
        <p:nvSpPr>
          <p:cNvPr id="7" name="灯片编号占位符 6"/>
          <p:cNvSpPr>
            <a:spLocks noGrp="1"/>
          </p:cNvSpPr>
          <p:nvPr>
            <p:ph type="sldNum" sz="quarter" idx="12"/>
          </p:nvPr>
        </p:nvSpPr>
        <p:spPr/>
        <p:txBody>
          <a:bodyPr/>
          <a:lstStyle/>
          <a:p>
            <a:fld id="{3324C3CF-540A-4F9D-8D77-8D5AA53250FC}" type="slidenum">
              <a:rPr lang="en-US" altLang="zh-CN"/>
              <a:pPr/>
              <a:t>82</a:t>
            </a:fld>
            <a:endParaRPr lang="en-US" altLang="zh-CN" dirty="0"/>
          </a:p>
        </p:txBody>
      </p:sp>
      <p:grpSp>
        <p:nvGrpSpPr>
          <p:cNvPr id="8" name="组合 7"/>
          <p:cNvGrpSpPr/>
          <p:nvPr/>
        </p:nvGrpSpPr>
        <p:grpSpPr>
          <a:xfrm>
            <a:off x="1575899" y="2828591"/>
            <a:ext cx="6353728" cy="1370118"/>
            <a:chOff x="911942" y="3849329"/>
            <a:chExt cx="7045328" cy="1444629"/>
          </a:xfrm>
        </p:grpSpPr>
        <p:grpSp>
          <p:nvGrpSpPr>
            <p:cNvPr id="2" name="Group 18"/>
            <p:cNvGrpSpPr>
              <a:grpSpLocks/>
            </p:cNvGrpSpPr>
            <p:nvPr/>
          </p:nvGrpSpPr>
          <p:grpSpPr bwMode="auto">
            <a:xfrm>
              <a:off x="911942" y="3849332"/>
              <a:ext cx="1935163" cy="1444626"/>
              <a:chOff x="240" y="2592"/>
              <a:chExt cx="1219" cy="910"/>
            </a:xfrm>
          </p:grpSpPr>
          <p:graphicFrame>
            <p:nvGraphicFramePr>
              <p:cNvPr id="258055" name="Object 7"/>
              <p:cNvGraphicFramePr>
                <a:graphicFrameLocks noChangeAspect="1"/>
              </p:cNvGraphicFramePr>
              <p:nvPr/>
            </p:nvGraphicFramePr>
            <p:xfrm>
              <a:off x="432" y="2592"/>
              <a:ext cx="632" cy="577"/>
            </p:xfrm>
            <a:graphic>
              <a:graphicData uri="http://schemas.openxmlformats.org/presentationml/2006/ole">
                <mc:AlternateContent xmlns:mc="http://schemas.openxmlformats.org/markup-compatibility/2006">
                  <mc:Choice xmlns:v="urn:schemas-microsoft-com:vml" Requires="v">
                    <p:oleObj spid="_x0000_s2248" name="Visio" r:id="rId3" imgW="1004030" imgH="915733" progId="Visio.Drawing.11">
                      <p:embed/>
                    </p:oleObj>
                  </mc:Choice>
                  <mc:Fallback>
                    <p:oleObj name="Visio" r:id="rId3" imgW="1004030" imgH="915733" progId="Visio.Drawing.11">
                      <p:embed/>
                      <p:pic>
                        <p:nvPicPr>
                          <p:cNvPr id="25805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592"/>
                            <a:ext cx="632" cy="5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8059" name="Text Box 11"/>
              <p:cNvSpPr txBox="1">
                <a:spLocks noChangeArrowheads="1"/>
              </p:cNvSpPr>
              <p:nvPr/>
            </p:nvSpPr>
            <p:spPr bwMode="auto">
              <a:xfrm>
                <a:off x="240" y="3264"/>
                <a:ext cx="1219" cy="238"/>
              </a:xfrm>
              <a:prstGeom prst="rect">
                <a:avLst/>
              </a:prstGeom>
              <a:noFill/>
              <a:ln w="9525" algn="ctr">
                <a:noFill/>
                <a:miter lim="800000"/>
                <a:headEnd/>
                <a:tailEnd/>
              </a:ln>
              <a:effectLst/>
            </p:spPr>
            <p:txBody>
              <a:bodyPr wrap="square" lIns="80963" tIns="40481" rIns="80963" bIns="40481">
                <a:spAutoFit/>
              </a:bodyPr>
              <a:lstStyle/>
              <a:p>
                <a:r>
                  <a:rPr lang="zh-CN" altLang="en-US" dirty="0">
                    <a:latin typeface="+mj-ea"/>
                    <a:ea typeface="+mj-ea"/>
                  </a:rPr>
                  <a:t>业务逻辑程序</a:t>
                </a:r>
              </a:p>
            </p:txBody>
          </p:sp>
        </p:grpSp>
        <p:grpSp>
          <p:nvGrpSpPr>
            <p:cNvPr id="3" name="Group 19"/>
            <p:cNvGrpSpPr>
              <a:grpSpLocks/>
            </p:cNvGrpSpPr>
            <p:nvPr/>
          </p:nvGrpSpPr>
          <p:grpSpPr bwMode="auto">
            <a:xfrm>
              <a:off x="7007945" y="3925533"/>
              <a:ext cx="949325" cy="1225551"/>
              <a:chOff x="4080" y="2640"/>
              <a:chExt cx="598" cy="772"/>
            </a:xfrm>
          </p:grpSpPr>
          <p:sp>
            <p:nvSpPr>
              <p:cNvPr id="258053" name="AutoShape 5"/>
              <p:cNvSpPr>
                <a:spLocks noChangeArrowheads="1"/>
              </p:cNvSpPr>
              <p:nvPr/>
            </p:nvSpPr>
            <p:spPr bwMode="auto">
              <a:xfrm>
                <a:off x="4080" y="2640"/>
                <a:ext cx="576" cy="384"/>
              </a:xfrm>
              <a:prstGeom prst="flowChartMagneticDisk">
                <a:avLst/>
              </a:prstGeom>
              <a:solidFill>
                <a:srgbClr val="FFFFCC"/>
              </a:solidFill>
              <a:ln w="9525">
                <a:solidFill>
                  <a:srgbClr val="990000"/>
                </a:solidFill>
                <a:round/>
                <a:headEnd/>
                <a:tailEnd/>
              </a:ln>
              <a:effectLst/>
            </p:spPr>
            <p:txBody>
              <a:bodyPr wrap="none" lIns="80963" tIns="40481" rIns="80963" bIns="40481" anchor="ctr"/>
              <a:lstStyle/>
              <a:p>
                <a:endParaRPr lang="zh-CN" altLang="en-US">
                  <a:latin typeface="+mj-ea"/>
                  <a:ea typeface="+mj-ea"/>
                </a:endParaRPr>
              </a:p>
            </p:txBody>
          </p:sp>
          <p:sp>
            <p:nvSpPr>
              <p:cNvPr id="258060" name="Text Box 12"/>
              <p:cNvSpPr txBox="1">
                <a:spLocks noChangeArrowheads="1"/>
              </p:cNvSpPr>
              <p:nvPr/>
            </p:nvSpPr>
            <p:spPr bwMode="auto">
              <a:xfrm>
                <a:off x="4080" y="3174"/>
                <a:ext cx="598" cy="238"/>
              </a:xfrm>
              <a:prstGeom prst="rect">
                <a:avLst/>
              </a:prstGeom>
              <a:noFill/>
              <a:ln w="9525" algn="ctr">
                <a:noFill/>
                <a:miter lim="800000"/>
                <a:headEnd/>
                <a:tailEnd/>
              </a:ln>
              <a:effectLst/>
            </p:spPr>
            <p:txBody>
              <a:bodyPr wrap="none" lIns="80963" tIns="40481" rIns="80963" bIns="40481">
                <a:spAutoFit/>
              </a:bodyPr>
              <a:lstStyle/>
              <a:p>
                <a:r>
                  <a:rPr lang="zh-CN" altLang="en-US" dirty="0">
                    <a:latin typeface="+mj-ea"/>
                    <a:ea typeface="+mj-ea"/>
                  </a:rPr>
                  <a:t>数据库</a:t>
                </a:r>
              </a:p>
            </p:txBody>
          </p:sp>
        </p:grpSp>
        <p:sp>
          <p:nvSpPr>
            <p:cNvPr id="258061" name="Line 13"/>
            <p:cNvSpPr>
              <a:spLocks noChangeShapeType="1"/>
            </p:cNvSpPr>
            <p:nvPr/>
          </p:nvSpPr>
          <p:spPr bwMode="auto">
            <a:xfrm>
              <a:off x="2588342" y="4382729"/>
              <a:ext cx="3962400" cy="0"/>
            </a:xfrm>
            <a:prstGeom prst="line">
              <a:avLst/>
            </a:prstGeom>
            <a:ln>
              <a:prstDash val="sysDash"/>
              <a:headEnd/>
              <a:tailEnd type="triangle" w="med" len="med"/>
            </a:ln>
          </p:spPr>
          <p:style>
            <a:lnRef idx="2">
              <a:schemeClr val="accent1"/>
            </a:lnRef>
            <a:fillRef idx="0">
              <a:schemeClr val="accent1"/>
            </a:fillRef>
            <a:effectRef idx="1">
              <a:schemeClr val="accent1"/>
            </a:effectRef>
            <a:fontRef idx="minor">
              <a:schemeClr val="tx1"/>
            </a:fontRef>
          </p:style>
          <p:txBody>
            <a:bodyPr wrap="none" lIns="80963" tIns="40481" rIns="80963" bIns="40481" anchor="ctr"/>
            <a:lstStyle/>
            <a:p>
              <a:endParaRPr lang="zh-CN" altLang="en-US">
                <a:latin typeface="+mj-ea"/>
                <a:ea typeface="+mj-ea"/>
              </a:endParaRPr>
            </a:p>
          </p:txBody>
        </p:sp>
        <p:sp>
          <p:nvSpPr>
            <p:cNvPr id="258062" name="Line 14"/>
            <p:cNvSpPr>
              <a:spLocks noChangeShapeType="1"/>
            </p:cNvSpPr>
            <p:nvPr/>
          </p:nvSpPr>
          <p:spPr bwMode="auto">
            <a:xfrm>
              <a:off x="2512142" y="4154129"/>
              <a:ext cx="1066800" cy="0"/>
            </a:xfrm>
            <a:prstGeom prst="line">
              <a:avLst/>
            </a:prstGeom>
            <a:ln>
              <a:prstDash val="sysDash"/>
              <a:headEnd/>
              <a:tailEnd type="triangle" w="med" len="med"/>
            </a:ln>
          </p:spPr>
          <p:style>
            <a:lnRef idx="2">
              <a:schemeClr val="accent1"/>
            </a:lnRef>
            <a:fillRef idx="0">
              <a:schemeClr val="accent1"/>
            </a:fillRef>
            <a:effectRef idx="1">
              <a:schemeClr val="accent1"/>
            </a:effectRef>
            <a:fontRef idx="minor">
              <a:schemeClr val="tx1"/>
            </a:fontRef>
          </p:style>
          <p:txBody>
            <a:bodyPr wrap="none" lIns="80963" tIns="40481" rIns="80963" bIns="40481" anchor="ctr"/>
            <a:lstStyle/>
            <a:p>
              <a:endParaRPr lang="zh-CN" altLang="en-US">
                <a:latin typeface="+mj-ea"/>
                <a:ea typeface="+mj-ea"/>
              </a:endParaRPr>
            </a:p>
          </p:txBody>
        </p:sp>
        <p:sp>
          <p:nvSpPr>
            <p:cNvPr id="258063" name="Line 15"/>
            <p:cNvSpPr>
              <a:spLocks noChangeShapeType="1"/>
            </p:cNvSpPr>
            <p:nvPr/>
          </p:nvSpPr>
          <p:spPr bwMode="auto">
            <a:xfrm>
              <a:off x="5407742" y="4077929"/>
              <a:ext cx="1219200" cy="0"/>
            </a:xfrm>
            <a:prstGeom prst="line">
              <a:avLst/>
            </a:prstGeom>
            <a:ln>
              <a:prstDash val="sysDash"/>
              <a:headEnd/>
              <a:tailEnd type="triangle" w="med" len="med"/>
            </a:ln>
          </p:spPr>
          <p:style>
            <a:lnRef idx="2">
              <a:schemeClr val="accent1"/>
            </a:lnRef>
            <a:fillRef idx="0">
              <a:schemeClr val="accent1"/>
            </a:fillRef>
            <a:effectRef idx="1">
              <a:schemeClr val="accent1"/>
            </a:effectRef>
            <a:fontRef idx="minor">
              <a:schemeClr val="tx1"/>
            </a:fontRef>
          </p:style>
          <p:txBody>
            <a:bodyPr wrap="none" lIns="80963" tIns="40481" rIns="80963" bIns="40481" anchor="ctr"/>
            <a:lstStyle/>
            <a:p>
              <a:endParaRPr lang="zh-CN" altLang="en-US">
                <a:latin typeface="+mj-ea"/>
                <a:ea typeface="+mj-ea"/>
              </a:endParaRPr>
            </a:p>
          </p:txBody>
        </p:sp>
        <p:grpSp>
          <p:nvGrpSpPr>
            <p:cNvPr id="4" name="Group 17"/>
            <p:cNvGrpSpPr>
              <a:grpSpLocks/>
            </p:cNvGrpSpPr>
            <p:nvPr/>
          </p:nvGrpSpPr>
          <p:grpSpPr bwMode="auto">
            <a:xfrm>
              <a:off x="3655142" y="3849329"/>
              <a:ext cx="1600200" cy="966788"/>
              <a:chOff x="1968" y="2592"/>
              <a:chExt cx="1008" cy="609"/>
            </a:xfrm>
          </p:grpSpPr>
          <p:graphicFrame>
            <p:nvGraphicFramePr>
              <p:cNvPr id="258057" name="Object 9"/>
              <p:cNvGraphicFramePr>
                <a:graphicFrameLocks noChangeAspect="1"/>
              </p:cNvGraphicFramePr>
              <p:nvPr/>
            </p:nvGraphicFramePr>
            <p:xfrm>
              <a:off x="1968" y="2592"/>
              <a:ext cx="1008" cy="609"/>
            </p:xfrm>
            <a:graphic>
              <a:graphicData uri="http://schemas.openxmlformats.org/presentationml/2006/ole">
                <mc:AlternateContent xmlns:mc="http://schemas.openxmlformats.org/markup-compatibility/2006">
                  <mc:Choice xmlns:v="urn:schemas-microsoft-com:vml" Requires="v">
                    <p:oleObj spid="_x0000_s2249" name="Visio" r:id="rId5" imgW="664427" imgH="402188" progId="Visio.Drawing.11">
                      <p:embed/>
                    </p:oleObj>
                  </mc:Choice>
                  <mc:Fallback>
                    <p:oleObj name="Visio" r:id="rId5" imgW="664427" imgH="402188" progId="Visio.Drawing.11">
                      <p:embed/>
                      <p:pic>
                        <p:nvPicPr>
                          <p:cNvPr id="25805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2592"/>
                            <a:ext cx="1008" cy="60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8064" name="Text Box 16"/>
              <p:cNvSpPr txBox="1">
                <a:spLocks noChangeArrowheads="1"/>
              </p:cNvSpPr>
              <p:nvPr/>
            </p:nvSpPr>
            <p:spPr bwMode="auto">
              <a:xfrm>
                <a:off x="2400" y="2726"/>
                <a:ext cx="476" cy="238"/>
              </a:xfrm>
              <a:prstGeom prst="rect">
                <a:avLst/>
              </a:prstGeom>
              <a:noFill/>
              <a:ln w="9525" algn="ctr">
                <a:noFill/>
                <a:miter lim="800000"/>
                <a:headEnd/>
                <a:tailEnd/>
              </a:ln>
              <a:effectLst/>
            </p:spPr>
            <p:txBody>
              <a:bodyPr wrap="none" lIns="80963" tIns="40481" rIns="80963" bIns="40481">
                <a:spAutoFit/>
              </a:bodyPr>
              <a:lstStyle/>
              <a:p>
                <a:r>
                  <a:rPr lang="en-US" altLang="zh-CN">
                    <a:latin typeface="+mj-ea"/>
                    <a:ea typeface="+mj-ea"/>
                  </a:rPr>
                  <a:t>DAO</a:t>
                </a:r>
              </a:p>
            </p:txBody>
          </p:sp>
        </p:grpSp>
      </p:grpSp>
    </p:spTree>
    <p:extLst>
      <p:ext uri="{BB962C8B-B14F-4D97-AF65-F5344CB8AC3E}">
        <p14:creationId xmlns:p14="http://schemas.microsoft.com/office/powerpoint/2010/main" val="71685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7FA95F-4B0F-4B6F-B88C-BF9522D5781A}"/>
              </a:ext>
            </a:extLst>
          </p:cNvPr>
          <p:cNvSpPr>
            <a:spLocks noGrp="1"/>
          </p:cNvSpPr>
          <p:nvPr>
            <p:ph idx="1"/>
          </p:nvPr>
        </p:nvSpPr>
        <p:spPr>
          <a:xfrm>
            <a:off x="1645929" y="1110758"/>
            <a:ext cx="2754367" cy="3394472"/>
          </a:xfrm>
        </p:spPr>
        <p:txBody>
          <a:bodyPr/>
          <a:lstStyle/>
          <a:p>
            <a:pPr marL="0" indent="0">
              <a:spcBef>
                <a:spcPct val="50000"/>
              </a:spcBef>
              <a:buNone/>
            </a:pPr>
            <a:r>
              <a:rPr lang="zh-CN" altLang="en-US" dirty="0">
                <a:latin typeface="华文中宋" panose="02010600040101010101" pitchFamily="2" charset="-122"/>
              </a:rPr>
              <a:t>数据层</a:t>
            </a:r>
          </a:p>
        </p:txBody>
      </p:sp>
      <p:sp>
        <p:nvSpPr>
          <p:cNvPr id="3" name="灯片编号占位符 2">
            <a:extLst>
              <a:ext uri="{FF2B5EF4-FFF2-40B4-BE49-F238E27FC236}">
                <a16:creationId xmlns:a16="http://schemas.microsoft.com/office/drawing/2014/main" id="{76CE7324-7F2F-429F-993D-484EF7040698}"/>
              </a:ext>
            </a:extLst>
          </p:cNvPr>
          <p:cNvSpPr>
            <a:spLocks noGrp="1"/>
          </p:cNvSpPr>
          <p:nvPr>
            <p:ph type="sldNum" sz="quarter" idx="12"/>
          </p:nvPr>
        </p:nvSpPr>
        <p:spPr/>
        <p:txBody>
          <a:bodyPr/>
          <a:lstStyle/>
          <a:p>
            <a:fld id="{0C913308-F349-4B6D-A68A-DD1791B4A57B}" type="slidenum">
              <a:rPr lang="zh-CN" altLang="en-US" smtClean="0"/>
              <a:pPr/>
              <a:t>83</a:t>
            </a:fld>
            <a:endParaRPr lang="zh-CN" altLang="en-US" dirty="0"/>
          </a:p>
        </p:txBody>
      </p:sp>
      <p:sp>
        <p:nvSpPr>
          <p:cNvPr id="4" name="标题 3">
            <a:extLst>
              <a:ext uri="{FF2B5EF4-FFF2-40B4-BE49-F238E27FC236}">
                <a16:creationId xmlns:a16="http://schemas.microsoft.com/office/drawing/2014/main" id="{02229B54-1C78-4935-9112-D0D0999DACA1}"/>
              </a:ext>
            </a:extLst>
          </p:cNvPr>
          <p:cNvSpPr>
            <a:spLocks noGrp="1"/>
          </p:cNvSpPr>
          <p:nvPr>
            <p:ph type="title"/>
          </p:nvPr>
        </p:nvSpPr>
        <p:spPr/>
        <p:txBody>
          <a:bodyPr/>
          <a:lstStyle/>
          <a:p>
            <a:r>
              <a:rPr lang="en-US" altLang="zh-CN" dirty="0"/>
              <a:t>DAO</a:t>
            </a:r>
            <a:r>
              <a:rPr lang="zh-CN" altLang="en-US" dirty="0"/>
              <a:t>模式</a:t>
            </a:r>
          </a:p>
        </p:txBody>
      </p:sp>
      <p:grpSp>
        <p:nvGrpSpPr>
          <p:cNvPr id="25" name="组合 24">
            <a:extLst>
              <a:ext uri="{FF2B5EF4-FFF2-40B4-BE49-F238E27FC236}">
                <a16:creationId xmlns:a16="http://schemas.microsoft.com/office/drawing/2014/main" id="{A96DEB4E-B656-406E-8142-77AB0BCBBD3A}"/>
              </a:ext>
            </a:extLst>
          </p:cNvPr>
          <p:cNvGrpSpPr/>
          <p:nvPr/>
        </p:nvGrpSpPr>
        <p:grpSpPr>
          <a:xfrm>
            <a:off x="4158456" y="868634"/>
            <a:ext cx="3969544" cy="3396674"/>
            <a:chOff x="3720307" y="1472249"/>
            <a:chExt cx="5292725" cy="4528898"/>
          </a:xfrm>
        </p:grpSpPr>
        <p:grpSp>
          <p:nvGrpSpPr>
            <p:cNvPr id="5" name="Group 47">
              <a:extLst>
                <a:ext uri="{FF2B5EF4-FFF2-40B4-BE49-F238E27FC236}">
                  <a16:creationId xmlns:a16="http://schemas.microsoft.com/office/drawing/2014/main" id="{EA81B3E7-E8E6-4481-87C2-B41EEA9D0398}"/>
                </a:ext>
              </a:extLst>
            </p:cNvPr>
            <p:cNvGrpSpPr>
              <a:grpSpLocks noChangeAspect="1"/>
            </p:cNvGrpSpPr>
            <p:nvPr/>
          </p:nvGrpSpPr>
          <p:grpSpPr bwMode="auto">
            <a:xfrm>
              <a:off x="3720307" y="1472249"/>
              <a:ext cx="5292725" cy="4528898"/>
              <a:chOff x="1701" y="2227"/>
              <a:chExt cx="5792" cy="4938"/>
            </a:xfrm>
          </p:grpSpPr>
          <p:sp>
            <p:nvSpPr>
              <p:cNvPr id="6" name="AutoShape 48">
                <a:extLst>
                  <a:ext uri="{FF2B5EF4-FFF2-40B4-BE49-F238E27FC236}">
                    <a16:creationId xmlns:a16="http://schemas.microsoft.com/office/drawing/2014/main" id="{9C7B3557-28E5-4A80-B067-E7E9BFECBC62}"/>
                  </a:ext>
                </a:extLst>
              </p:cNvPr>
              <p:cNvSpPr>
                <a:spLocks noChangeAspect="1" noChangeArrowheads="1"/>
              </p:cNvSpPr>
              <p:nvPr/>
            </p:nvSpPr>
            <p:spPr bwMode="auto">
              <a:xfrm>
                <a:off x="1701" y="2611"/>
                <a:ext cx="5792" cy="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500" b="1">
                  <a:latin typeface="+mn-ea"/>
                  <a:ea typeface="+mn-ea"/>
                </a:endParaRPr>
              </a:p>
            </p:txBody>
          </p:sp>
          <p:sp>
            <p:nvSpPr>
              <p:cNvPr id="7" name="Rectangle 49">
                <a:extLst>
                  <a:ext uri="{FF2B5EF4-FFF2-40B4-BE49-F238E27FC236}">
                    <a16:creationId xmlns:a16="http://schemas.microsoft.com/office/drawing/2014/main" id="{04C062EF-269B-4B3F-8F14-C5E591639602}"/>
                  </a:ext>
                </a:extLst>
              </p:cNvPr>
              <p:cNvSpPr>
                <a:spLocks noChangeArrowheads="1"/>
              </p:cNvSpPr>
              <p:nvPr/>
            </p:nvSpPr>
            <p:spPr bwMode="auto">
              <a:xfrm>
                <a:off x="2644" y="5647"/>
                <a:ext cx="4367" cy="1518"/>
              </a:xfrm>
              <a:prstGeom prst="rect">
                <a:avLst/>
              </a:prstGeom>
              <a:solidFill>
                <a:srgbClr val="CCFFFF">
                  <a:alpha val="47000"/>
                </a:srgbClr>
              </a:solidFill>
              <a:ln w="12700">
                <a:solidFill>
                  <a:srgbClr val="FFFF53"/>
                </a:solidFill>
                <a:miter lim="800000"/>
                <a:headEnd/>
                <a:tailEnd/>
              </a:ln>
              <a:effectLst>
                <a:outerShdw dist="45791" dir="2021404" algn="ctr" rotWithShape="0">
                  <a:srgbClr val="FFFFFF"/>
                </a:outerShdw>
              </a:effectLst>
            </p:spPr>
            <p:txBody>
              <a:bodyPr anchor="ctr"/>
              <a:lstStyle/>
              <a:p>
                <a:pPr algn="ctr">
                  <a:defRPr/>
                </a:pPr>
                <a:endParaRPr lang="en-US" altLang="zh-CN" sz="1500" b="1" dirty="0">
                  <a:latin typeface="+mn-ea"/>
                </a:endParaRPr>
              </a:p>
              <a:p>
                <a:pPr>
                  <a:defRPr/>
                </a:pPr>
                <a:endParaRPr lang="en-US" altLang="zh-CN" sz="1500" b="1" dirty="0">
                  <a:latin typeface="+mn-ea"/>
                </a:endParaRPr>
              </a:p>
              <a:p>
                <a:pPr>
                  <a:defRPr/>
                </a:pPr>
                <a:endParaRPr lang="en-US" altLang="zh-CN" sz="1500" b="1" dirty="0">
                  <a:latin typeface="+mn-ea"/>
                </a:endParaRPr>
              </a:p>
              <a:p>
                <a:pPr algn="ctr">
                  <a:defRPr/>
                </a:pPr>
                <a:endParaRPr lang="en-US" altLang="zh-CN" sz="1500" b="1" dirty="0">
                  <a:latin typeface="+mn-ea"/>
                </a:endParaRPr>
              </a:p>
              <a:p>
                <a:pPr algn="ctr">
                  <a:defRPr/>
                </a:pPr>
                <a:r>
                  <a:rPr lang="en-US" altLang="zh-CN" sz="1500" b="1" dirty="0">
                    <a:latin typeface="+mn-ea"/>
                  </a:rPr>
                  <a:t>RDBMS</a:t>
                </a:r>
              </a:p>
              <a:p>
                <a:pPr>
                  <a:defRPr/>
                </a:pPr>
                <a:endParaRPr lang="en-US" altLang="zh-CN" sz="1500" b="1" dirty="0">
                  <a:latin typeface="+mn-ea"/>
                </a:endParaRPr>
              </a:p>
              <a:p>
                <a:pPr>
                  <a:defRPr/>
                </a:pPr>
                <a:endParaRPr lang="en-US" altLang="zh-CN" sz="1500" b="1" dirty="0">
                  <a:latin typeface="+mn-ea"/>
                </a:endParaRPr>
              </a:p>
              <a:p>
                <a:pPr>
                  <a:defRPr/>
                </a:pPr>
                <a:endParaRPr lang="en-US" altLang="zh-CN" sz="1500" b="1" dirty="0">
                  <a:latin typeface="+mn-ea"/>
                </a:endParaRPr>
              </a:p>
              <a:p>
                <a:pPr>
                  <a:defRPr/>
                </a:pPr>
                <a:endParaRPr lang="en-US" altLang="zh-CN" sz="1500" b="1" dirty="0">
                  <a:latin typeface="+mn-ea"/>
                </a:endParaRPr>
              </a:p>
              <a:p>
                <a:pPr>
                  <a:defRPr/>
                </a:pPr>
                <a:endParaRPr lang="en-US" altLang="zh-CN" sz="1500" b="1" dirty="0">
                  <a:latin typeface="+mn-ea"/>
                </a:endParaRPr>
              </a:p>
              <a:p>
                <a:pPr>
                  <a:defRPr/>
                </a:pPr>
                <a:endParaRPr lang="en-US" altLang="zh-CN" sz="1500" b="1" dirty="0">
                  <a:latin typeface="+mn-ea"/>
                </a:endParaRPr>
              </a:p>
              <a:p>
                <a:pPr>
                  <a:defRPr/>
                </a:pPr>
                <a:endParaRPr lang="en-US" altLang="zh-CN" sz="1500" b="1" dirty="0">
                  <a:latin typeface="+mn-ea"/>
                </a:endParaRPr>
              </a:p>
            </p:txBody>
          </p:sp>
          <p:sp>
            <p:nvSpPr>
              <p:cNvPr id="8" name="Text Box 50">
                <a:extLst>
                  <a:ext uri="{FF2B5EF4-FFF2-40B4-BE49-F238E27FC236}">
                    <a16:creationId xmlns:a16="http://schemas.microsoft.com/office/drawing/2014/main" id="{D11785F8-1DEC-4FA9-B872-3A779755875F}"/>
                  </a:ext>
                </a:extLst>
              </p:cNvPr>
              <p:cNvSpPr txBox="1">
                <a:spLocks noChangeArrowheads="1"/>
              </p:cNvSpPr>
              <p:nvPr/>
            </p:nvSpPr>
            <p:spPr bwMode="auto">
              <a:xfrm>
                <a:off x="4191" y="6255"/>
                <a:ext cx="1744" cy="507"/>
              </a:xfrm>
              <a:prstGeom prst="rect">
                <a:avLst/>
              </a:prstGeom>
              <a:noFill/>
              <a:ln w="12700">
                <a:noFill/>
                <a:miter lim="800000"/>
                <a:headEnd/>
                <a:tailEnd/>
              </a:ln>
              <a:effectLst>
                <a:outerShdw dist="45791" dir="2021404" algn="ctr" rotWithShape="0">
                  <a:srgbClr val="FFFFFF"/>
                </a:outerShdw>
              </a:effectLst>
            </p:spPr>
            <p:txBody>
              <a:bodyPr/>
              <a:lstStyle/>
              <a:p>
                <a:pPr algn="l">
                  <a:defRPr/>
                </a:pPr>
                <a:r>
                  <a:rPr lang="zh-CN" altLang="en-US" sz="1500" b="1" dirty="0">
                    <a:latin typeface="+mn-ea"/>
                  </a:rPr>
                  <a:t>表</a:t>
                </a:r>
                <a:r>
                  <a:rPr lang="en-US" altLang="zh-CN" sz="1500" b="1" dirty="0">
                    <a:latin typeface="+mn-ea"/>
                  </a:rPr>
                  <a:t>student</a:t>
                </a:r>
              </a:p>
            </p:txBody>
          </p:sp>
          <p:sp>
            <p:nvSpPr>
              <p:cNvPr id="9" name="Rectangle 51">
                <a:extLst>
                  <a:ext uri="{FF2B5EF4-FFF2-40B4-BE49-F238E27FC236}">
                    <a16:creationId xmlns:a16="http://schemas.microsoft.com/office/drawing/2014/main" id="{5103BDA7-F8F0-4CD8-B158-BCC9B5ED58FE}"/>
                  </a:ext>
                </a:extLst>
              </p:cNvPr>
              <p:cNvSpPr>
                <a:spLocks noChangeArrowheads="1"/>
              </p:cNvSpPr>
              <p:nvPr/>
            </p:nvSpPr>
            <p:spPr bwMode="auto">
              <a:xfrm>
                <a:off x="2702" y="6066"/>
                <a:ext cx="4192" cy="1099"/>
              </a:xfrm>
              <a:prstGeom prst="rect">
                <a:avLst/>
              </a:prstGeom>
              <a:noFill/>
              <a:ln w="12700">
                <a:solidFill>
                  <a:srgbClr val="000000"/>
                </a:solidFill>
                <a:miter lim="800000"/>
                <a:headEnd/>
                <a:tailEnd/>
              </a:ln>
              <a:effectLst>
                <a:outerShdw dist="45791" dir="2021404" algn="ctr" rotWithShape="0">
                  <a:srgbClr val="FFFFFF"/>
                </a:outerShdw>
              </a:effectLst>
            </p:spPr>
            <p:txBody>
              <a:bodyPr anchor="ctr"/>
              <a:lstStyle/>
              <a:p>
                <a:pPr>
                  <a:defRPr/>
                </a:pPr>
                <a:endParaRPr lang="zh-CN" altLang="en-US" sz="1500">
                  <a:latin typeface="+mn-ea"/>
                </a:endParaRPr>
              </a:p>
            </p:txBody>
          </p:sp>
          <p:sp>
            <p:nvSpPr>
              <p:cNvPr id="10" name="Rectangle 52">
                <a:extLst>
                  <a:ext uri="{FF2B5EF4-FFF2-40B4-BE49-F238E27FC236}">
                    <a16:creationId xmlns:a16="http://schemas.microsoft.com/office/drawing/2014/main" id="{FCB28D87-8232-4042-9FDE-AEF483CB39C0}"/>
                  </a:ext>
                </a:extLst>
              </p:cNvPr>
              <p:cNvSpPr>
                <a:spLocks noChangeArrowheads="1"/>
              </p:cNvSpPr>
              <p:nvPr/>
            </p:nvSpPr>
            <p:spPr bwMode="auto">
              <a:xfrm>
                <a:off x="2999" y="3224"/>
                <a:ext cx="591" cy="905"/>
              </a:xfrm>
              <a:prstGeom prst="rect">
                <a:avLst/>
              </a:prstGeom>
              <a:solidFill>
                <a:srgbClr val="CCECFF"/>
              </a:solidFill>
              <a:ln w="19050">
                <a:solidFill>
                  <a:srgbClr val="BBE0E3"/>
                </a:solidFill>
                <a:miter lim="800000"/>
                <a:headEnd/>
                <a:tailEnd/>
              </a:ln>
              <a:effectLst>
                <a:outerShdw dist="45791" dir="2021404" algn="ctr" rotWithShape="0">
                  <a:srgbClr val="FFFFFF"/>
                </a:outerShdw>
              </a:effectLst>
            </p:spPr>
            <p:txBody>
              <a:bodyPr anchor="ctr"/>
              <a:lstStyle/>
              <a:p>
                <a:pPr algn="ctr">
                  <a:lnSpc>
                    <a:spcPct val="80000"/>
                  </a:lnSpc>
                  <a:defRPr/>
                </a:pPr>
                <a:r>
                  <a:rPr lang="zh-CN" altLang="en-US" sz="1500" dirty="0">
                    <a:latin typeface="+mn-ea"/>
                  </a:rPr>
                  <a:t>对</a:t>
                </a:r>
              </a:p>
              <a:p>
                <a:pPr algn="ctr">
                  <a:lnSpc>
                    <a:spcPct val="80000"/>
                  </a:lnSpc>
                  <a:defRPr/>
                </a:pPr>
                <a:r>
                  <a:rPr lang="zh-CN" altLang="en-US" sz="1500" dirty="0">
                    <a:latin typeface="+mn-ea"/>
                  </a:rPr>
                  <a:t>象</a:t>
                </a:r>
              </a:p>
              <a:p>
                <a:pPr algn="ctr">
                  <a:lnSpc>
                    <a:spcPct val="80000"/>
                  </a:lnSpc>
                  <a:defRPr/>
                </a:pPr>
                <a:r>
                  <a:rPr lang="en-US" altLang="zh-CN" sz="1500" dirty="0">
                    <a:latin typeface="+mn-ea"/>
                  </a:rPr>
                  <a:t>1</a:t>
                </a:r>
              </a:p>
            </p:txBody>
          </p:sp>
          <p:sp>
            <p:nvSpPr>
              <p:cNvPr id="11" name="Text Box 53">
                <a:extLst>
                  <a:ext uri="{FF2B5EF4-FFF2-40B4-BE49-F238E27FC236}">
                    <a16:creationId xmlns:a16="http://schemas.microsoft.com/office/drawing/2014/main" id="{593C34A6-088F-4272-BE43-A56E4F13C890}"/>
                  </a:ext>
                </a:extLst>
              </p:cNvPr>
              <p:cNvSpPr txBox="1">
                <a:spLocks noChangeArrowheads="1"/>
              </p:cNvSpPr>
              <p:nvPr/>
            </p:nvSpPr>
            <p:spPr bwMode="auto">
              <a:xfrm>
                <a:off x="4415" y="3371"/>
                <a:ext cx="1251" cy="505"/>
              </a:xfrm>
              <a:prstGeom prst="rect">
                <a:avLst/>
              </a:prstGeom>
              <a:noFill/>
              <a:ln w="12700">
                <a:noFill/>
                <a:miter lim="800000"/>
                <a:headEnd/>
                <a:tailEnd/>
              </a:ln>
              <a:effectLst>
                <a:outerShdw dist="45791" dir="2021404" algn="ctr" rotWithShape="0">
                  <a:srgbClr val="FFFFFF"/>
                </a:outerShdw>
              </a:effectLst>
            </p:spPr>
            <p:txBody>
              <a:bodyPr/>
              <a:lstStyle/>
              <a:p>
                <a:pPr>
                  <a:defRPr/>
                </a:pPr>
                <a:r>
                  <a:rPr lang="en-US" altLang="zh-CN" sz="1500" b="1">
                    <a:solidFill>
                      <a:srgbClr val="000000"/>
                    </a:solidFill>
                    <a:latin typeface="+mn-ea"/>
                  </a:rPr>
                  <a:t>……</a:t>
                </a:r>
                <a:endParaRPr lang="en-US" altLang="zh-CN" sz="1500" b="1">
                  <a:latin typeface="+mn-ea"/>
                </a:endParaRPr>
              </a:p>
            </p:txBody>
          </p:sp>
          <p:sp>
            <p:nvSpPr>
              <p:cNvPr id="12" name="Text Box 54">
                <a:extLst>
                  <a:ext uri="{FF2B5EF4-FFF2-40B4-BE49-F238E27FC236}">
                    <a16:creationId xmlns:a16="http://schemas.microsoft.com/office/drawing/2014/main" id="{2E277D27-F4B4-4993-84FA-321BDC4FAC99}"/>
                  </a:ext>
                </a:extLst>
              </p:cNvPr>
              <p:cNvSpPr txBox="1">
                <a:spLocks noChangeArrowheads="1"/>
              </p:cNvSpPr>
              <p:nvPr/>
            </p:nvSpPr>
            <p:spPr bwMode="auto">
              <a:xfrm>
                <a:off x="3560" y="2227"/>
                <a:ext cx="2149" cy="429"/>
              </a:xfrm>
              <a:prstGeom prst="rect">
                <a:avLst/>
              </a:prstGeom>
              <a:noFill/>
              <a:ln w="12700">
                <a:noFill/>
                <a:miter lim="800000"/>
                <a:headEnd/>
                <a:tailEnd/>
              </a:ln>
              <a:effectLst>
                <a:outerShdw dist="45791" dir="2021404" algn="ctr" rotWithShape="0">
                  <a:srgbClr val="FFFFFF"/>
                </a:outerShdw>
              </a:effectLst>
            </p:spPr>
            <p:txBody>
              <a:bodyPr/>
              <a:lstStyle/>
              <a:p>
                <a:pPr>
                  <a:lnSpc>
                    <a:spcPct val="96000"/>
                  </a:lnSpc>
                  <a:defRPr/>
                </a:pPr>
                <a:r>
                  <a:rPr lang="zh-CN" altLang="en-US" sz="1500" b="1" dirty="0">
                    <a:solidFill>
                      <a:srgbClr val="000000"/>
                    </a:solidFill>
                    <a:latin typeface="+mn-ea"/>
                  </a:rPr>
                  <a:t>类</a:t>
                </a:r>
                <a:r>
                  <a:rPr lang="en-US" altLang="zh-CN" sz="1500" b="1" dirty="0">
                    <a:solidFill>
                      <a:srgbClr val="000000"/>
                    </a:solidFill>
                    <a:latin typeface="+mn-ea"/>
                  </a:rPr>
                  <a:t>student</a:t>
                </a:r>
                <a:endParaRPr lang="en-US" altLang="zh-CN" sz="1500" b="1" dirty="0">
                  <a:latin typeface="+mn-ea"/>
                </a:endParaRPr>
              </a:p>
            </p:txBody>
          </p:sp>
          <p:sp>
            <p:nvSpPr>
              <p:cNvPr id="13" name="Rectangle 55">
                <a:extLst>
                  <a:ext uri="{FF2B5EF4-FFF2-40B4-BE49-F238E27FC236}">
                    <a16:creationId xmlns:a16="http://schemas.microsoft.com/office/drawing/2014/main" id="{6BE9F7A1-203F-4779-A27E-C9C7C8A7A753}"/>
                  </a:ext>
                </a:extLst>
              </p:cNvPr>
              <p:cNvSpPr>
                <a:spLocks noChangeArrowheads="1"/>
              </p:cNvSpPr>
              <p:nvPr/>
            </p:nvSpPr>
            <p:spPr bwMode="auto">
              <a:xfrm>
                <a:off x="3117" y="6152"/>
                <a:ext cx="473" cy="1006"/>
              </a:xfrm>
              <a:prstGeom prst="rect">
                <a:avLst/>
              </a:prstGeom>
              <a:noFill/>
              <a:ln w="12700">
                <a:solidFill>
                  <a:srgbClr val="000000"/>
                </a:solidFill>
                <a:miter lim="800000"/>
                <a:headEnd/>
                <a:tailEnd/>
              </a:ln>
              <a:effectLst>
                <a:outerShdw dist="45791" dir="2021404" algn="ctr" rotWithShape="0">
                  <a:srgbClr val="FFFFFF"/>
                </a:outerShdw>
              </a:effectLst>
            </p:spPr>
            <p:txBody>
              <a:bodyPr anchor="ctr"/>
              <a:lstStyle/>
              <a:p>
                <a:pPr>
                  <a:lnSpc>
                    <a:spcPct val="96000"/>
                  </a:lnSpc>
                  <a:defRPr/>
                </a:pPr>
                <a:r>
                  <a:rPr lang="zh-CN" altLang="en-US" sz="1500" dirty="0">
                    <a:solidFill>
                      <a:srgbClr val="000000"/>
                    </a:solidFill>
                    <a:latin typeface="+mn-ea"/>
                  </a:rPr>
                  <a:t>元</a:t>
                </a:r>
              </a:p>
              <a:p>
                <a:pPr>
                  <a:lnSpc>
                    <a:spcPct val="96000"/>
                  </a:lnSpc>
                  <a:defRPr/>
                </a:pPr>
                <a:r>
                  <a:rPr lang="zh-CN" altLang="en-US" sz="1500" dirty="0">
                    <a:solidFill>
                      <a:srgbClr val="000000"/>
                    </a:solidFill>
                    <a:latin typeface="+mn-ea"/>
                  </a:rPr>
                  <a:t>组</a:t>
                </a:r>
              </a:p>
              <a:p>
                <a:pPr>
                  <a:lnSpc>
                    <a:spcPct val="96000"/>
                  </a:lnSpc>
                  <a:defRPr/>
                </a:pPr>
                <a:r>
                  <a:rPr lang="en-US" altLang="zh-CN" sz="1500" dirty="0">
                    <a:solidFill>
                      <a:srgbClr val="000000"/>
                    </a:solidFill>
                    <a:latin typeface="+mn-ea"/>
                  </a:rPr>
                  <a:t>1</a:t>
                </a:r>
                <a:endParaRPr lang="en-US" altLang="zh-CN" sz="1500" dirty="0">
                  <a:latin typeface="+mn-ea"/>
                </a:endParaRPr>
              </a:p>
            </p:txBody>
          </p:sp>
          <p:sp>
            <p:nvSpPr>
              <p:cNvPr id="14" name="Rectangle 56">
                <a:extLst>
                  <a:ext uri="{FF2B5EF4-FFF2-40B4-BE49-F238E27FC236}">
                    <a16:creationId xmlns:a16="http://schemas.microsoft.com/office/drawing/2014/main" id="{08289CA3-8FA8-49F7-BD8E-EC6A227177EA}"/>
                  </a:ext>
                </a:extLst>
              </p:cNvPr>
              <p:cNvSpPr>
                <a:spLocks noChangeArrowheads="1"/>
              </p:cNvSpPr>
              <p:nvPr/>
            </p:nvSpPr>
            <p:spPr bwMode="auto">
              <a:xfrm>
                <a:off x="3589" y="6152"/>
                <a:ext cx="471" cy="1006"/>
              </a:xfrm>
              <a:prstGeom prst="rect">
                <a:avLst/>
              </a:prstGeom>
              <a:noFill/>
              <a:ln w="12700">
                <a:solidFill>
                  <a:srgbClr val="000000"/>
                </a:solidFill>
                <a:miter lim="800000"/>
                <a:headEnd/>
                <a:tailEnd/>
              </a:ln>
              <a:effectLst>
                <a:outerShdw dist="45791" dir="2021404" algn="ctr" rotWithShape="0">
                  <a:srgbClr val="FFFFFF"/>
                </a:outerShdw>
              </a:effectLst>
            </p:spPr>
            <p:txBody>
              <a:bodyPr anchor="ctr"/>
              <a:lstStyle/>
              <a:p>
                <a:pPr>
                  <a:lnSpc>
                    <a:spcPct val="96000"/>
                  </a:lnSpc>
                  <a:defRPr/>
                </a:pPr>
                <a:r>
                  <a:rPr lang="zh-CN" altLang="en-US" sz="1500">
                    <a:solidFill>
                      <a:srgbClr val="000000"/>
                    </a:solidFill>
                    <a:latin typeface="+mn-ea"/>
                  </a:rPr>
                  <a:t>元</a:t>
                </a:r>
              </a:p>
              <a:p>
                <a:pPr>
                  <a:lnSpc>
                    <a:spcPct val="96000"/>
                  </a:lnSpc>
                  <a:defRPr/>
                </a:pPr>
                <a:r>
                  <a:rPr lang="zh-CN" altLang="en-US" sz="1500">
                    <a:solidFill>
                      <a:srgbClr val="000000"/>
                    </a:solidFill>
                    <a:latin typeface="+mn-ea"/>
                  </a:rPr>
                  <a:t>组</a:t>
                </a:r>
              </a:p>
              <a:p>
                <a:pPr>
                  <a:lnSpc>
                    <a:spcPct val="96000"/>
                  </a:lnSpc>
                  <a:defRPr/>
                </a:pPr>
                <a:r>
                  <a:rPr lang="en-US" altLang="zh-CN" sz="1500">
                    <a:solidFill>
                      <a:srgbClr val="000000"/>
                    </a:solidFill>
                    <a:latin typeface="+mn-ea"/>
                  </a:rPr>
                  <a:t>2</a:t>
                </a:r>
                <a:endParaRPr lang="en-US" altLang="zh-CN" sz="1500">
                  <a:latin typeface="+mn-ea"/>
                </a:endParaRPr>
              </a:p>
            </p:txBody>
          </p:sp>
          <p:sp>
            <p:nvSpPr>
              <p:cNvPr id="15" name="Rectangle 57">
                <a:extLst>
                  <a:ext uri="{FF2B5EF4-FFF2-40B4-BE49-F238E27FC236}">
                    <a16:creationId xmlns:a16="http://schemas.microsoft.com/office/drawing/2014/main" id="{BB5C2C9B-D874-4C98-A7C4-BCE6BA96B5AF}"/>
                  </a:ext>
                </a:extLst>
              </p:cNvPr>
              <p:cNvSpPr>
                <a:spLocks noChangeArrowheads="1"/>
              </p:cNvSpPr>
              <p:nvPr/>
            </p:nvSpPr>
            <p:spPr bwMode="auto">
              <a:xfrm>
                <a:off x="5830" y="6152"/>
                <a:ext cx="473" cy="1013"/>
              </a:xfrm>
              <a:prstGeom prst="rect">
                <a:avLst/>
              </a:prstGeom>
              <a:noFill/>
              <a:ln w="12700">
                <a:solidFill>
                  <a:srgbClr val="000000"/>
                </a:solidFill>
                <a:miter lim="800000"/>
                <a:headEnd/>
                <a:tailEnd/>
              </a:ln>
              <a:effectLst>
                <a:outerShdw dist="45791" dir="2021404" algn="ctr" rotWithShape="0">
                  <a:srgbClr val="FFFFFF"/>
                </a:outerShdw>
              </a:effectLst>
            </p:spPr>
            <p:txBody>
              <a:bodyPr anchor="ctr"/>
              <a:lstStyle/>
              <a:p>
                <a:pPr>
                  <a:lnSpc>
                    <a:spcPct val="96000"/>
                  </a:lnSpc>
                  <a:defRPr/>
                </a:pPr>
                <a:r>
                  <a:rPr lang="zh-CN" altLang="en-US" sz="1500">
                    <a:solidFill>
                      <a:srgbClr val="000000"/>
                    </a:solidFill>
                    <a:latin typeface="+mn-ea"/>
                  </a:rPr>
                  <a:t>元</a:t>
                </a:r>
              </a:p>
              <a:p>
                <a:pPr>
                  <a:lnSpc>
                    <a:spcPct val="96000"/>
                  </a:lnSpc>
                  <a:defRPr/>
                </a:pPr>
                <a:r>
                  <a:rPr lang="zh-CN" altLang="en-US" sz="1500">
                    <a:solidFill>
                      <a:srgbClr val="000000"/>
                    </a:solidFill>
                    <a:latin typeface="+mn-ea"/>
                  </a:rPr>
                  <a:t>组</a:t>
                </a:r>
              </a:p>
              <a:p>
                <a:pPr>
                  <a:lnSpc>
                    <a:spcPct val="96000"/>
                  </a:lnSpc>
                  <a:defRPr/>
                </a:pPr>
                <a:r>
                  <a:rPr lang="en-US" altLang="zh-CN" sz="1500">
                    <a:solidFill>
                      <a:srgbClr val="000000"/>
                    </a:solidFill>
                    <a:latin typeface="+mn-ea"/>
                  </a:rPr>
                  <a:t>n</a:t>
                </a:r>
                <a:endParaRPr lang="en-US" altLang="zh-CN" sz="1500">
                  <a:latin typeface="+mn-ea"/>
                </a:endParaRPr>
              </a:p>
            </p:txBody>
          </p:sp>
          <p:sp>
            <p:nvSpPr>
              <p:cNvPr id="16" name="Rectangle 58">
                <a:extLst>
                  <a:ext uri="{FF2B5EF4-FFF2-40B4-BE49-F238E27FC236}">
                    <a16:creationId xmlns:a16="http://schemas.microsoft.com/office/drawing/2014/main" id="{73697D6E-7435-4B1E-BCFD-A7F1B9A70F85}"/>
                  </a:ext>
                </a:extLst>
              </p:cNvPr>
              <p:cNvSpPr>
                <a:spLocks noChangeArrowheads="1"/>
              </p:cNvSpPr>
              <p:nvPr/>
            </p:nvSpPr>
            <p:spPr bwMode="auto">
              <a:xfrm>
                <a:off x="4060" y="3265"/>
                <a:ext cx="591" cy="864"/>
              </a:xfrm>
              <a:prstGeom prst="rect">
                <a:avLst/>
              </a:prstGeom>
              <a:solidFill>
                <a:srgbClr val="CCECFF"/>
              </a:solidFill>
              <a:ln w="19050">
                <a:solidFill>
                  <a:srgbClr val="BBE0E3"/>
                </a:solidFill>
                <a:miter lim="800000"/>
                <a:headEnd/>
                <a:tailEnd/>
              </a:ln>
              <a:effectLst>
                <a:outerShdw dist="45791" dir="2021404" algn="ctr" rotWithShape="0">
                  <a:srgbClr val="FFFFFF"/>
                </a:outerShdw>
              </a:effectLst>
            </p:spPr>
            <p:txBody>
              <a:bodyPr anchor="ctr"/>
              <a:lstStyle/>
              <a:p>
                <a:pPr algn="ctr">
                  <a:lnSpc>
                    <a:spcPct val="80000"/>
                  </a:lnSpc>
                  <a:defRPr/>
                </a:pPr>
                <a:r>
                  <a:rPr lang="zh-CN" altLang="en-US" sz="1500" dirty="0">
                    <a:latin typeface="+mn-ea"/>
                  </a:rPr>
                  <a:t>对</a:t>
                </a:r>
              </a:p>
              <a:p>
                <a:pPr algn="ctr">
                  <a:lnSpc>
                    <a:spcPct val="80000"/>
                  </a:lnSpc>
                  <a:defRPr/>
                </a:pPr>
                <a:r>
                  <a:rPr lang="zh-CN" altLang="en-US" sz="1500" dirty="0">
                    <a:latin typeface="+mn-ea"/>
                  </a:rPr>
                  <a:t>象</a:t>
                </a:r>
              </a:p>
              <a:p>
                <a:pPr algn="ctr">
                  <a:lnSpc>
                    <a:spcPct val="80000"/>
                  </a:lnSpc>
                  <a:defRPr/>
                </a:pPr>
                <a:r>
                  <a:rPr lang="en-US" altLang="zh-CN" sz="1500" dirty="0">
                    <a:latin typeface="+mn-ea"/>
                  </a:rPr>
                  <a:t>2</a:t>
                </a:r>
              </a:p>
            </p:txBody>
          </p:sp>
          <p:sp>
            <p:nvSpPr>
              <p:cNvPr id="17" name="Rectangle 59">
                <a:extLst>
                  <a:ext uri="{FF2B5EF4-FFF2-40B4-BE49-F238E27FC236}">
                    <a16:creationId xmlns:a16="http://schemas.microsoft.com/office/drawing/2014/main" id="{E0799146-F386-47DB-952A-694BFECC3C90}"/>
                  </a:ext>
                </a:extLst>
              </p:cNvPr>
              <p:cNvSpPr>
                <a:spLocks noChangeArrowheads="1"/>
              </p:cNvSpPr>
              <p:nvPr/>
            </p:nvSpPr>
            <p:spPr bwMode="auto">
              <a:xfrm>
                <a:off x="5594" y="3265"/>
                <a:ext cx="591" cy="864"/>
              </a:xfrm>
              <a:prstGeom prst="rect">
                <a:avLst/>
              </a:prstGeom>
              <a:solidFill>
                <a:srgbClr val="CCECFF"/>
              </a:solidFill>
              <a:ln w="19050">
                <a:solidFill>
                  <a:srgbClr val="BBE0E3"/>
                </a:solidFill>
                <a:miter lim="800000"/>
                <a:headEnd/>
                <a:tailEnd/>
              </a:ln>
              <a:effectLst>
                <a:outerShdw dist="45791" dir="2021404" algn="ctr" rotWithShape="0">
                  <a:srgbClr val="FFFFFF"/>
                </a:outerShdw>
              </a:effectLst>
            </p:spPr>
            <p:txBody>
              <a:bodyPr anchor="ctr"/>
              <a:lstStyle/>
              <a:p>
                <a:pPr algn="ctr">
                  <a:lnSpc>
                    <a:spcPct val="80000"/>
                  </a:lnSpc>
                  <a:defRPr/>
                </a:pPr>
                <a:r>
                  <a:rPr lang="zh-CN" altLang="en-US" sz="1500">
                    <a:latin typeface="+mn-ea"/>
                  </a:rPr>
                  <a:t>对</a:t>
                </a:r>
              </a:p>
              <a:p>
                <a:pPr algn="ctr">
                  <a:lnSpc>
                    <a:spcPct val="80000"/>
                  </a:lnSpc>
                  <a:defRPr/>
                </a:pPr>
                <a:r>
                  <a:rPr lang="zh-CN" altLang="en-US" sz="1500">
                    <a:latin typeface="+mn-ea"/>
                  </a:rPr>
                  <a:t>象</a:t>
                </a:r>
              </a:p>
              <a:p>
                <a:pPr algn="ctr">
                  <a:lnSpc>
                    <a:spcPct val="80000"/>
                  </a:lnSpc>
                  <a:defRPr/>
                </a:pPr>
                <a:r>
                  <a:rPr lang="en-US" altLang="zh-CN" sz="1500">
                    <a:latin typeface="+mn-ea"/>
                  </a:rPr>
                  <a:t>n</a:t>
                </a:r>
              </a:p>
            </p:txBody>
          </p:sp>
          <p:sp>
            <p:nvSpPr>
              <p:cNvPr id="18" name="AutoShape 60">
                <a:extLst>
                  <a:ext uri="{FF2B5EF4-FFF2-40B4-BE49-F238E27FC236}">
                    <a16:creationId xmlns:a16="http://schemas.microsoft.com/office/drawing/2014/main" id="{E587D230-9088-42F9-8F98-F04E388A7FE8}"/>
                  </a:ext>
                </a:extLst>
              </p:cNvPr>
              <p:cNvSpPr>
                <a:spLocks noChangeArrowheads="1"/>
              </p:cNvSpPr>
              <p:nvPr/>
            </p:nvSpPr>
            <p:spPr bwMode="auto">
              <a:xfrm>
                <a:off x="4114" y="2674"/>
                <a:ext cx="601" cy="483"/>
              </a:xfrm>
              <a:prstGeom prst="downArrow">
                <a:avLst>
                  <a:gd name="adj1" fmla="val 50000"/>
                  <a:gd name="adj2" fmla="val 25000"/>
                </a:avLst>
              </a:prstGeom>
              <a:solidFill>
                <a:srgbClr val="BBE0E3">
                  <a:alpha val="50000"/>
                </a:srgbClr>
              </a:solidFill>
              <a:ln w="12700">
                <a:solidFill>
                  <a:srgbClr val="000000"/>
                </a:solidFill>
                <a:miter lim="800000"/>
                <a:headEnd/>
                <a:tailEnd/>
              </a:ln>
              <a:effectLst>
                <a:outerShdw dist="45791" dir="2021404" algn="ctr" rotWithShape="0">
                  <a:srgbClr val="FFFFFF"/>
                </a:outerShdw>
              </a:effectLst>
            </p:spPr>
            <p:txBody>
              <a:bodyPr anchor="ctr"/>
              <a:lstStyle/>
              <a:p>
                <a:pPr>
                  <a:defRPr/>
                </a:pPr>
                <a:endParaRPr lang="zh-CN" altLang="en-US" sz="1500" b="1">
                  <a:latin typeface="+mn-ea"/>
                </a:endParaRPr>
              </a:p>
            </p:txBody>
          </p:sp>
          <p:sp>
            <p:nvSpPr>
              <p:cNvPr id="19" name="Rectangle 61">
                <a:extLst>
                  <a:ext uri="{FF2B5EF4-FFF2-40B4-BE49-F238E27FC236}">
                    <a16:creationId xmlns:a16="http://schemas.microsoft.com/office/drawing/2014/main" id="{93219CDF-340A-4AF8-AEE9-3C618A301CA2}"/>
                  </a:ext>
                </a:extLst>
              </p:cNvPr>
              <p:cNvSpPr>
                <a:spLocks noChangeArrowheads="1"/>
              </p:cNvSpPr>
              <p:nvPr/>
            </p:nvSpPr>
            <p:spPr bwMode="auto">
              <a:xfrm>
                <a:off x="4709" y="2769"/>
                <a:ext cx="1180" cy="507"/>
              </a:xfrm>
              <a:prstGeom prst="rect">
                <a:avLst/>
              </a:prstGeom>
              <a:noFill/>
              <a:ln w="12700">
                <a:noFill/>
                <a:miter lim="800000"/>
                <a:headEnd/>
                <a:tailEnd/>
              </a:ln>
              <a:effectLst>
                <a:outerShdw dist="45791" dir="2021404" algn="ctr" rotWithShape="0">
                  <a:srgbClr val="FFFFFF"/>
                </a:outerShdw>
              </a:effectLst>
            </p:spPr>
            <p:txBody>
              <a:bodyPr/>
              <a:lstStyle/>
              <a:p>
                <a:pPr>
                  <a:lnSpc>
                    <a:spcPct val="96000"/>
                  </a:lnSpc>
                  <a:defRPr/>
                </a:pPr>
                <a:r>
                  <a:rPr lang="zh-CN" altLang="en-US" sz="1500" b="1" dirty="0">
                    <a:latin typeface="+mn-ea"/>
                  </a:rPr>
                  <a:t>实例化</a:t>
                </a:r>
              </a:p>
            </p:txBody>
          </p:sp>
          <p:sp>
            <p:nvSpPr>
              <p:cNvPr id="20" name="Line 62">
                <a:extLst>
                  <a:ext uri="{FF2B5EF4-FFF2-40B4-BE49-F238E27FC236}">
                    <a16:creationId xmlns:a16="http://schemas.microsoft.com/office/drawing/2014/main" id="{1E31CFA3-E451-482C-9401-8A1856FA931C}"/>
                  </a:ext>
                </a:extLst>
              </p:cNvPr>
              <p:cNvSpPr>
                <a:spLocks noChangeShapeType="1"/>
              </p:cNvSpPr>
              <p:nvPr/>
            </p:nvSpPr>
            <p:spPr bwMode="auto">
              <a:xfrm flipV="1">
                <a:off x="3235" y="412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p:spPr>
            <p:txBody>
              <a:bodyPr anchor="ctr"/>
              <a:lstStyle/>
              <a:p>
                <a:pPr>
                  <a:defRPr/>
                </a:pPr>
                <a:endParaRPr lang="zh-CN" altLang="en-US" sz="1500" b="1">
                  <a:latin typeface="+mn-ea"/>
                </a:endParaRPr>
              </a:p>
            </p:txBody>
          </p:sp>
          <p:sp>
            <p:nvSpPr>
              <p:cNvPr id="21" name="Line 63">
                <a:extLst>
                  <a:ext uri="{FF2B5EF4-FFF2-40B4-BE49-F238E27FC236}">
                    <a16:creationId xmlns:a16="http://schemas.microsoft.com/office/drawing/2014/main" id="{16760D15-7C5A-474E-A11C-B4FC8CD30183}"/>
                  </a:ext>
                </a:extLst>
              </p:cNvPr>
              <p:cNvSpPr>
                <a:spLocks noChangeShapeType="1"/>
              </p:cNvSpPr>
              <p:nvPr/>
            </p:nvSpPr>
            <p:spPr bwMode="auto">
              <a:xfrm flipV="1">
                <a:off x="4296" y="412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p:spPr>
            <p:txBody>
              <a:bodyPr anchor="ctr"/>
              <a:lstStyle/>
              <a:p>
                <a:pPr>
                  <a:defRPr/>
                </a:pPr>
                <a:endParaRPr lang="zh-CN" altLang="en-US" sz="1500" b="1">
                  <a:latin typeface="+mn-ea"/>
                </a:endParaRPr>
              </a:p>
            </p:txBody>
          </p:sp>
          <p:sp>
            <p:nvSpPr>
              <p:cNvPr id="22" name="Line 64">
                <a:extLst>
                  <a:ext uri="{FF2B5EF4-FFF2-40B4-BE49-F238E27FC236}">
                    <a16:creationId xmlns:a16="http://schemas.microsoft.com/office/drawing/2014/main" id="{5768A18A-9CA1-4695-B8E1-9BA311EAEDF7}"/>
                  </a:ext>
                </a:extLst>
              </p:cNvPr>
              <p:cNvSpPr>
                <a:spLocks noChangeShapeType="1"/>
              </p:cNvSpPr>
              <p:nvPr/>
            </p:nvSpPr>
            <p:spPr bwMode="auto">
              <a:xfrm flipV="1">
                <a:off x="5830" y="412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p:spPr>
            <p:txBody>
              <a:bodyPr anchor="ctr"/>
              <a:lstStyle/>
              <a:p>
                <a:pPr>
                  <a:defRPr/>
                </a:pPr>
                <a:endParaRPr lang="zh-CN" altLang="en-US" sz="1500" b="1">
                  <a:latin typeface="+mn-ea"/>
                </a:endParaRPr>
              </a:p>
            </p:txBody>
          </p:sp>
          <p:sp>
            <p:nvSpPr>
              <p:cNvPr id="23" name="Line 65">
                <a:extLst>
                  <a:ext uri="{FF2B5EF4-FFF2-40B4-BE49-F238E27FC236}">
                    <a16:creationId xmlns:a16="http://schemas.microsoft.com/office/drawing/2014/main" id="{197F9E89-8AFC-47E9-A3F2-9EDFDB827C81}"/>
                  </a:ext>
                </a:extLst>
              </p:cNvPr>
              <p:cNvSpPr>
                <a:spLocks noChangeShapeType="1"/>
              </p:cNvSpPr>
              <p:nvPr/>
            </p:nvSpPr>
            <p:spPr bwMode="auto">
              <a:xfrm>
                <a:off x="3208" y="509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p:spPr>
            <p:txBody>
              <a:bodyPr anchor="ctr"/>
              <a:lstStyle/>
              <a:p>
                <a:pPr>
                  <a:defRPr/>
                </a:pPr>
                <a:endParaRPr lang="zh-CN" altLang="en-US" sz="1500" b="1">
                  <a:latin typeface="+mn-ea"/>
                </a:endParaRPr>
              </a:p>
            </p:txBody>
          </p:sp>
          <p:sp>
            <p:nvSpPr>
              <p:cNvPr id="24" name="Line 66">
                <a:extLst>
                  <a:ext uri="{FF2B5EF4-FFF2-40B4-BE49-F238E27FC236}">
                    <a16:creationId xmlns:a16="http://schemas.microsoft.com/office/drawing/2014/main" id="{928A1F9D-DFAA-4784-B8F2-59377B044663}"/>
                  </a:ext>
                </a:extLst>
              </p:cNvPr>
              <p:cNvSpPr>
                <a:spLocks noChangeShapeType="1"/>
              </p:cNvSpPr>
              <p:nvPr/>
            </p:nvSpPr>
            <p:spPr bwMode="auto">
              <a:xfrm>
                <a:off x="4269" y="509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p:spPr>
            <p:txBody>
              <a:bodyPr anchor="ctr"/>
              <a:lstStyle/>
              <a:p>
                <a:pPr>
                  <a:defRPr/>
                </a:pPr>
                <a:endParaRPr lang="zh-CN" altLang="en-US" sz="1500" b="1">
                  <a:latin typeface="+mn-ea"/>
                </a:endParaRPr>
              </a:p>
            </p:txBody>
          </p:sp>
          <p:sp>
            <p:nvSpPr>
              <p:cNvPr id="26" name="Rectangle 68">
                <a:extLst>
                  <a:ext uri="{FF2B5EF4-FFF2-40B4-BE49-F238E27FC236}">
                    <a16:creationId xmlns:a16="http://schemas.microsoft.com/office/drawing/2014/main" id="{2A1EC806-E82F-46D7-9854-EE7483A29596}"/>
                  </a:ext>
                </a:extLst>
              </p:cNvPr>
              <p:cNvSpPr>
                <a:spLocks noChangeArrowheads="1"/>
              </p:cNvSpPr>
              <p:nvPr/>
            </p:nvSpPr>
            <p:spPr bwMode="auto">
              <a:xfrm>
                <a:off x="1819" y="3116"/>
                <a:ext cx="825" cy="1265"/>
              </a:xfrm>
              <a:prstGeom prst="rect">
                <a:avLst/>
              </a:prstGeom>
              <a:noFill/>
              <a:ln w="12700">
                <a:noFill/>
                <a:miter lim="800000"/>
                <a:headEnd/>
                <a:tailEnd/>
              </a:ln>
              <a:effectLst>
                <a:outerShdw dist="45791" dir="2021404" algn="ctr" rotWithShape="0">
                  <a:srgbClr val="FFFFFF"/>
                </a:outerShdw>
              </a:effectLst>
            </p:spPr>
            <p:txBody>
              <a:bodyPr vert="eaVert"/>
              <a:lstStyle/>
              <a:p>
                <a:pPr>
                  <a:lnSpc>
                    <a:spcPct val="96000"/>
                  </a:lnSpc>
                  <a:defRPr/>
                </a:pPr>
                <a:r>
                  <a:rPr lang="zh-CN" altLang="en-US" sz="1500" b="1" dirty="0">
                    <a:solidFill>
                      <a:srgbClr val="FF0000"/>
                    </a:solidFill>
                    <a:latin typeface="+mn-ea"/>
                  </a:rPr>
                  <a:t>内存空间</a:t>
                </a:r>
              </a:p>
              <a:p>
                <a:pPr>
                  <a:lnSpc>
                    <a:spcPct val="96000"/>
                  </a:lnSpc>
                  <a:defRPr/>
                </a:pPr>
                <a:r>
                  <a:rPr lang="zh-CN" altLang="en-US" sz="1500" b="1" dirty="0">
                    <a:solidFill>
                      <a:srgbClr val="FF0000"/>
                    </a:solidFill>
                    <a:latin typeface="+mn-ea"/>
                  </a:rPr>
                  <a:t>数据对象</a:t>
                </a:r>
              </a:p>
            </p:txBody>
          </p:sp>
          <p:sp>
            <p:nvSpPr>
              <p:cNvPr id="27" name="Rectangle 69">
                <a:extLst>
                  <a:ext uri="{FF2B5EF4-FFF2-40B4-BE49-F238E27FC236}">
                    <a16:creationId xmlns:a16="http://schemas.microsoft.com/office/drawing/2014/main" id="{6EB81836-EC53-4B6C-9437-499609013FFC}"/>
                  </a:ext>
                </a:extLst>
              </p:cNvPr>
              <p:cNvSpPr>
                <a:spLocks noChangeArrowheads="1"/>
              </p:cNvSpPr>
              <p:nvPr/>
            </p:nvSpPr>
            <p:spPr bwMode="auto">
              <a:xfrm>
                <a:off x="4533" y="6660"/>
                <a:ext cx="945" cy="505"/>
              </a:xfrm>
              <a:prstGeom prst="rect">
                <a:avLst/>
              </a:prstGeom>
              <a:noFill/>
              <a:ln w="12700">
                <a:noFill/>
                <a:miter lim="800000"/>
                <a:headEnd/>
                <a:tailEnd/>
              </a:ln>
              <a:effectLst>
                <a:outerShdw dist="45791" dir="2021404" algn="ctr" rotWithShape="0">
                  <a:srgbClr val="FFFFFF"/>
                </a:outerShdw>
              </a:effectLst>
            </p:spPr>
            <p:txBody>
              <a:bodyPr anchor="ctr"/>
              <a:lstStyle/>
              <a:p>
                <a:pPr>
                  <a:defRPr/>
                </a:pPr>
                <a:r>
                  <a:rPr lang="en-US" altLang="zh-CN" sz="1500" b="1">
                    <a:solidFill>
                      <a:srgbClr val="000000"/>
                    </a:solidFill>
                    <a:latin typeface="+mn-ea"/>
                  </a:rPr>
                  <a:t>……</a:t>
                </a:r>
                <a:endParaRPr lang="en-US" altLang="zh-CN" sz="1500" b="1">
                  <a:latin typeface="+mn-ea"/>
                </a:endParaRPr>
              </a:p>
            </p:txBody>
          </p:sp>
          <p:sp>
            <p:nvSpPr>
              <p:cNvPr id="28" name="Line 70">
                <a:extLst>
                  <a:ext uri="{FF2B5EF4-FFF2-40B4-BE49-F238E27FC236}">
                    <a16:creationId xmlns:a16="http://schemas.microsoft.com/office/drawing/2014/main" id="{9AF74144-F61D-4A9A-832D-65AF4A2D0274}"/>
                  </a:ext>
                </a:extLst>
              </p:cNvPr>
              <p:cNvSpPr>
                <a:spLocks noChangeShapeType="1"/>
              </p:cNvSpPr>
              <p:nvPr/>
            </p:nvSpPr>
            <p:spPr bwMode="auto">
              <a:xfrm flipV="1">
                <a:off x="2017" y="4382"/>
                <a:ext cx="4995" cy="0"/>
              </a:xfrm>
              <a:prstGeom prst="line">
                <a:avLst/>
              </a:prstGeom>
              <a:noFill/>
              <a:ln w="12700">
                <a:solidFill>
                  <a:srgbClr val="FF3399"/>
                </a:solidFill>
                <a:prstDash val="dash"/>
                <a:round/>
                <a:headEnd/>
                <a:tailEnd/>
              </a:ln>
              <a:effectLst>
                <a:outerShdw dist="45791" dir="2021404" algn="ctr" rotWithShape="0">
                  <a:srgbClr val="FFFFFF"/>
                </a:outerShdw>
              </a:effectLst>
            </p:spPr>
            <p:txBody>
              <a:bodyPr wrap="none" anchor="ctr"/>
              <a:lstStyle/>
              <a:p>
                <a:pPr>
                  <a:defRPr/>
                </a:pPr>
                <a:endParaRPr lang="zh-CN" altLang="en-US" sz="1500" b="1">
                  <a:latin typeface="+mn-ea"/>
                </a:endParaRPr>
              </a:p>
            </p:txBody>
          </p:sp>
          <p:sp>
            <p:nvSpPr>
              <p:cNvPr id="29" name="Line 71">
                <a:extLst>
                  <a:ext uri="{FF2B5EF4-FFF2-40B4-BE49-F238E27FC236}">
                    <a16:creationId xmlns:a16="http://schemas.microsoft.com/office/drawing/2014/main" id="{6E8DB6A2-DB08-404A-BC2C-11FA2E962C98}"/>
                  </a:ext>
                </a:extLst>
              </p:cNvPr>
              <p:cNvSpPr>
                <a:spLocks noChangeShapeType="1"/>
              </p:cNvSpPr>
              <p:nvPr/>
            </p:nvSpPr>
            <p:spPr bwMode="auto">
              <a:xfrm>
                <a:off x="1938" y="5647"/>
                <a:ext cx="5073" cy="2"/>
              </a:xfrm>
              <a:prstGeom prst="line">
                <a:avLst/>
              </a:prstGeom>
              <a:noFill/>
              <a:ln w="12700">
                <a:solidFill>
                  <a:srgbClr val="FF3399"/>
                </a:solidFill>
                <a:prstDash val="dash"/>
                <a:round/>
                <a:headEnd/>
                <a:tailEnd/>
              </a:ln>
              <a:effectLst>
                <a:outerShdw dist="45791" dir="2021404" algn="ctr" rotWithShape="0">
                  <a:srgbClr val="FFFFFF"/>
                </a:outerShdw>
              </a:effectLst>
            </p:spPr>
            <p:txBody>
              <a:bodyPr wrap="none" anchor="ctr"/>
              <a:lstStyle/>
              <a:p>
                <a:pPr>
                  <a:defRPr/>
                </a:pPr>
                <a:endParaRPr lang="zh-CN" altLang="en-US" sz="1500" b="1">
                  <a:latin typeface="+mn-ea"/>
                </a:endParaRPr>
              </a:p>
            </p:txBody>
          </p:sp>
          <p:sp>
            <p:nvSpPr>
              <p:cNvPr id="30" name="Line 72">
                <a:extLst>
                  <a:ext uri="{FF2B5EF4-FFF2-40B4-BE49-F238E27FC236}">
                    <a16:creationId xmlns:a16="http://schemas.microsoft.com/office/drawing/2014/main" id="{89BA27B2-8391-4A6D-8AEB-6A08B9DD478C}"/>
                  </a:ext>
                </a:extLst>
              </p:cNvPr>
              <p:cNvSpPr>
                <a:spLocks noChangeShapeType="1"/>
              </p:cNvSpPr>
              <p:nvPr/>
            </p:nvSpPr>
            <p:spPr bwMode="auto">
              <a:xfrm>
                <a:off x="6040" y="5099"/>
                <a:ext cx="0"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p:spPr>
            <p:txBody>
              <a:bodyPr anchor="ctr"/>
              <a:lstStyle/>
              <a:p>
                <a:pPr>
                  <a:defRPr/>
                </a:pPr>
                <a:endParaRPr lang="zh-CN" altLang="en-US" sz="1500" b="1">
                  <a:latin typeface="+mn-ea"/>
                </a:endParaRPr>
              </a:p>
            </p:txBody>
          </p:sp>
          <p:sp>
            <p:nvSpPr>
              <p:cNvPr id="31" name="Rectangle 73">
                <a:extLst>
                  <a:ext uri="{FF2B5EF4-FFF2-40B4-BE49-F238E27FC236}">
                    <a16:creationId xmlns:a16="http://schemas.microsoft.com/office/drawing/2014/main" id="{CA85A2A4-3D61-40E2-A30C-68D96C92B2B7}"/>
                  </a:ext>
                </a:extLst>
              </p:cNvPr>
              <p:cNvSpPr>
                <a:spLocks noChangeArrowheads="1"/>
              </p:cNvSpPr>
              <p:nvPr/>
            </p:nvSpPr>
            <p:spPr bwMode="auto">
              <a:xfrm>
                <a:off x="2017" y="4545"/>
                <a:ext cx="628" cy="1102"/>
              </a:xfrm>
              <a:prstGeom prst="rect">
                <a:avLst/>
              </a:prstGeom>
              <a:noFill/>
              <a:ln w="12700">
                <a:noFill/>
                <a:miter lim="800000"/>
                <a:headEnd/>
                <a:tailEnd/>
              </a:ln>
              <a:effectLst>
                <a:outerShdw dist="45791" dir="2021404" algn="ctr" rotWithShape="0">
                  <a:srgbClr val="FFFFFF"/>
                </a:outerShdw>
              </a:effectLst>
            </p:spPr>
            <p:txBody>
              <a:bodyPr/>
              <a:lstStyle/>
              <a:p>
                <a:pPr>
                  <a:lnSpc>
                    <a:spcPct val="96000"/>
                  </a:lnSpc>
                  <a:defRPr/>
                </a:pPr>
                <a:r>
                  <a:rPr lang="zh-CN" altLang="en-US" sz="1500" b="1" dirty="0">
                    <a:solidFill>
                      <a:srgbClr val="FF0000"/>
                    </a:solidFill>
                    <a:latin typeface="+mn-ea"/>
                  </a:rPr>
                  <a:t>持久层</a:t>
                </a:r>
              </a:p>
            </p:txBody>
          </p:sp>
          <p:sp>
            <p:nvSpPr>
              <p:cNvPr id="32" name="Text Box 74">
                <a:extLst>
                  <a:ext uri="{FF2B5EF4-FFF2-40B4-BE49-F238E27FC236}">
                    <a16:creationId xmlns:a16="http://schemas.microsoft.com/office/drawing/2014/main" id="{058BF46E-7C87-458B-B0C1-3F54E92A3B17}"/>
                  </a:ext>
                </a:extLst>
              </p:cNvPr>
              <p:cNvSpPr txBox="1">
                <a:spLocks noChangeArrowheads="1"/>
              </p:cNvSpPr>
              <p:nvPr/>
            </p:nvSpPr>
            <p:spPr bwMode="auto">
              <a:xfrm>
                <a:off x="1807" y="5855"/>
                <a:ext cx="826" cy="1261"/>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b="1" dirty="0">
                    <a:solidFill>
                      <a:srgbClr val="FF0000"/>
                    </a:solidFill>
                    <a:latin typeface="+mn-ea"/>
                    <a:ea typeface="+mn-ea"/>
                  </a:rPr>
                  <a:t>磁盘空间数据实体</a:t>
                </a:r>
              </a:p>
              <a:p>
                <a:pPr eaLnBrk="1" hangingPunct="1"/>
                <a:endParaRPr lang="zh-CN" altLang="en-US" sz="1500" b="1" dirty="0">
                  <a:solidFill>
                    <a:srgbClr val="FF0000"/>
                  </a:solidFill>
                  <a:latin typeface="+mn-ea"/>
                  <a:ea typeface="+mn-ea"/>
                </a:endParaRPr>
              </a:p>
            </p:txBody>
          </p:sp>
        </p:grpSp>
        <p:sp>
          <p:nvSpPr>
            <p:cNvPr id="33" name="矩形 32">
              <a:extLst>
                <a:ext uri="{FF2B5EF4-FFF2-40B4-BE49-F238E27FC236}">
                  <a16:creationId xmlns:a16="http://schemas.microsoft.com/office/drawing/2014/main" id="{18F2924F-B62C-4394-A20D-E09E708444DE}"/>
                </a:ext>
              </a:extLst>
            </p:cNvPr>
            <p:cNvSpPr/>
            <p:nvPr/>
          </p:nvSpPr>
          <p:spPr>
            <a:xfrm>
              <a:off x="4690517" y="3716938"/>
              <a:ext cx="3712844" cy="485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350" dirty="0">
                  <a:solidFill>
                    <a:schemeClr val="tx1"/>
                  </a:solidFill>
                  <a:latin typeface="+mn-ea"/>
                </a:rPr>
                <a:t>数据对象持久化接口</a:t>
              </a:r>
              <a:endParaRPr lang="en-US" altLang="zh-CN" sz="1350" dirty="0">
                <a:solidFill>
                  <a:schemeClr val="tx1"/>
                </a:solidFill>
                <a:latin typeface="+mn-ea"/>
              </a:endParaRPr>
            </a:p>
          </p:txBody>
        </p:sp>
      </p:grpSp>
      <p:sp>
        <p:nvSpPr>
          <p:cNvPr id="35" name="Text Box 75">
            <a:extLst>
              <a:ext uri="{FF2B5EF4-FFF2-40B4-BE49-F238E27FC236}">
                <a16:creationId xmlns:a16="http://schemas.microsoft.com/office/drawing/2014/main" id="{9EEBC68B-6ED6-4358-A6FF-6E27F52D7BCB}"/>
              </a:ext>
            </a:extLst>
          </p:cNvPr>
          <p:cNvSpPr txBox="1">
            <a:spLocks noChangeArrowheads="1"/>
          </p:cNvSpPr>
          <p:nvPr/>
        </p:nvSpPr>
        <p:spPr bwMode="ltGray">
          <a:xfrm>
            <a:off x="4736488" y="4332515"/>
            <a:ext cx="2645569" cy="276999"/>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b="1" dirty="0">
                <a:latin typeface="华文中宋" panose="02010600040101010101" pitchFamily="2" charset="-122"/>
              </a:rPr>
              <a:t>持久层对数据对象与数据实体的隔离 </a:t>
            </a:r>
          </a:p>
        </p:txBody>
      </p:sp>
      <p:grpSp>
        <p:nvGrpSpPr>
          <p:cNvPr id="36" name="Group 114">
            <a:extLst>
              <a:ext uri="{FF2B5EF4-FFF2-40B4-BE49-F238E27FC236}">
                <a16:creationId xmlns:a16="http://schemas.microsoft.com/office/drawing/2014/main" id="{BA1D14A7-26C7-42AB-A160-86A9CE133F31}"/>
              </a:ext>
            </a:extLst>
          </p:cNvPr>
          <p:cNvGrpSpPr>
            <a:grpSpLocks noChangeAspect="1"/>
          </p:cNvGrpSpPr>
          <p:nvPr/>
        </p:nvGrpSpPr>
        <p:grpSpPr bwMode="auto">
          <a:xfrm>
            <a:off x="908528" y="1865693"/>
            <a:ext cx="2446742" cy="2505317"/>
            <a:chOff x="7110" y="1719"/>
            <a:chExt cx="4113" cy="2327"/>
          </a:xfrm>
        </p:grpSpPr>
        <p:sp>
          <p:nvSpPr>
            <p:cNvPr id="50" name="Rectangle 128">
              <a:extLst>
                <a:ext uri="{FF2B5EF4-FFF2-40B4-BE49-F238E27FC236}">
                  <a16:creationId xmlns:a16="http://schemas.microsoft.com/office/drawing/2014/main" id="{FE5DBF2D-FDAA-4C35-8FC1-5EE9A026C206}"/>
                </a:ext>
              </a:extLst>
            </p:cNvPr>
            <p:cNvSpPr>
              <a:spLocks noChangeArrowheads="1"/>
            </p:cNvSpPr>
            <p:nvPr/>
          </p:nvSpPr>
          <p:spPr bwMode="auto">
            <a:xfrm>
              <a:off x="8159" y="2389"/>
              <a:ext cx="819" cy="1649"/>
            </a:xfrm>
            <a:prstGeom prst="rect">
              <a:avLst/>
            </a:prstGeom>
            <a:solidFill>
              <a:srgbClr val="BBE0E3"/>
            </a:solidFill>
            <a:ln w="9525" algn="ctr">
              <a:solidFill>
                <a:srgbClr val="000000"/>
              </a:solidFill>
              <a:miter lim="800000"/>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latin typeface="+mn-ea"/>
                  <a:ea typeface="+mn-ea"/>
                </a:rPr>
                <a:t>BM</a:t>
              </a:r>
            </a:p>
            <a:p>
              <a:pPr algn="ctr" eaLnBrk="1" hangingPunct="1">
                <a:lnSpc>
                  <a:spcPct val="96000"/>
                </a:lnSpc>
              </a:pPr>
              <a:r>
                <a:rPr lang="zh-CN" altLang="en-US" sz="1500" dirty="0">
                  <a:solidFill>
                    <a:srgbClr val="000000"/>
                  </a:solidFill>
                  <a:latin typeface="+mn-ea"/>
                  <a:ea typeface="+mn-ea"/>
                </a:rPr>
                <a:t>领</a:t>
              </a:r>
            </a:p>
            <a:p>
              <a:pPr algn="ctr" eaLnBrk="1" hangingPunct="1">
                <a:lnSpc>
                  <a:spcPct val="96000"/>
                </a:lnSpc>
              </a:pPr>
              <a:r>
                <a:rPr lang="zh-CN" altLang="en-US" sz="1500" dirty="0">
                  <a:solidFill>
                    <a:srgbClr val="000000"/>
                  </a:solidFill>
                  <a:latin typeface="+mn-ea"/>
                  <a:ea typeface="+mn-ea"/>
                </a:rPr>
                <a:t>域</a:t>
              </a:r>
            </a:p>
            <a:p>
              <a:pPr algn="ctr" eaLnBrk="1" hangingPunct="1">
                <a:lnSpc>
                  <a:spcPct val="96000"/>
                </a:lnSpc>
              </a:pPr>
              <a:r>
                <a:rPr lang="zh-CN" altLang="en-US" sz="1500" dirty="0">
                  <a:solidFill>
                    <a:srgbClr val="000000"/>
                  </a:solidFill>
                  <a:latin typeface="+mn-ea"/>
                  <a:ea typeface="+mn-ea"/>
                </a:rPr>
                <a:t>模</a:t>
              </a:r>
            </a:p>
            <a:p>
              <a:pPr algn="ctr" eaLnBrk="1" hangingPunct="1">
                <a:lnSpc>
                  <a:spcPct val="96000"/>
                </a:lnSpc>
              </a:pPr>
              <a:r>
                <a:rPr lang="zh-CN" altLang="en-US" sz="1500" dirty="0">
                  <a:solidFill>
                    <a:srgbClr val="000000"/>
                  </a:solidFill>
                  <a:latin typeface="+mn-ea"/>
                  <a:ea typeface="+mn-ea"/>
                </a:rPr>
                <a:t>型</a:t>
              </a:r>
            </a:p>
            <a:p>
              <a:pPr algn="ctr" eaLnBrk="1" hangingPunct="1">
                <a:lnSpc>
                  <a:spcPct val="96000"/>
                </a:lnSpc>
              </a:pPr>
              <a:r>
                <a:rPr lang="zh-CN" altLang="en-US" sz="1500" dirty="0">
                  <a:solidFill>
                    <a:srgbClr val="000000"/>
                  </a:solidFill>
                  <a:latin typeface="+mn-ea"/>
                  <a:ea typeface="+mn-ea"/>
                </a:rPr>
                <a:t>层</a:t>
              </a:r>
              <a:endParaRPr lang="zh-CN" altLang="en-US" sz="1500" dirty="0">
                <a:latin typeface="+mn-ea"/>
                <a:ea typeface="+mn-ea"/>
              </a:endParaRPr>
            </a:p>
          </p:txBody>
        </p:sp>
        <p:sp>
          <p:nvSpPr>
            <p:cNvPr id="51" name="Line 129">
              <a:extLst>
                <a:ext uri="{FF2B5EF4-FFF2-40B4-BE49-F238E27FC236}">
                  <a16:creationId xmlns:a16="http://schemas.microsoft.com/office/drawing/2014/main" id="{2644C5BA-01AA-42EF-B7AF-DFD4779F720B}"/>
                </a:ext>
              </a:extLst>
            </p:cNvPr>
            <p:cNvSpPr>
              <a:spLocks noChangeShapeType="1"/>
            </p:cNvSpPr>
            <p:nvPr/>
          </p:nvSpPr>
          <p:spPr bwMode="auto">
            <a:xfrm>
              <a:off x="9057" y="2070"/>
              <a:ext cx="1" cy="19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500">
                <a:latin typeface="+mn-ea"/>
              </a:endParaRPr>
            </a:p>
          </p:txBody>
        </p:sp>
        <p:sp>
          <p:nvSpPr>
            <p:cNvPr id="52" name="Text Box 130">
              <a:extLst>
                <a:ext uri="{FF2B5EF4-FFF2-40B4-BE49-F238E27FC236}">
                  <a16:creationId xmlns:a16="http://schemas.microsoft.com/office/drawing/2014/main" id="{BC9F5B2B-D1EE-4CE0-BF15-6FE43E7A427E}"/>
                </a:ext>
              </a:extLst>
            </p:cNvPr>
            <p:cNvSpPr txBox="1">
              <a:spLocks noChangeArrowheads="1"/>
            </p:cNvSpPr>
            <p:nvPr/>
          </p:nvSpPr>
          <p:spPr bwMode="auto">
            <a:xfrm>
              <a:off x="7110" y="1728"/>
              <a:ext cx="189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b="1" dirty="0">
                  <a:solidFill>
                    <a:srgbClr val="000000"/>
                  </a:solidFill>
                  <a:latin typeface="+mn-ea"/>
                  <a:ea typeface="+mn-ea"/>
                </a:rPr>
                <a:t>业务层</a:t>
              </a:r>
              <a:endParaRPr lang="zh-CN" altLang="en-US" sz="1500" dirty="0">
                <a:latin typeface="+mn-ea"/>
                <a:ea typeface="+mn-ea"/>
              </a:endParaRPr>
            </a:p>
          </p:txBody>
        </p:sp>
        <p:sp>
          <p:nvSpPr>
            <p:cNvPr id="53" name="Line 131">
              <a:extLst>
                <a:ext uri="{FF2B5EF4-FFF2-40B4-BE49-F238E27FC236}">
                  <a16:creationId xmlns:a16="http://schemas.microsoft.com/office/drawing/2014/main" id="{629CEB12-1D0B-4B82-9F6B-3C3FF631F04A}"/>
                </a:ext>
              </a:extLst>
            </p:cNvPr>
            <p:cNvSpPr>
              <a:spLocks noChangeShapeType="1"/>
            </p:cNvSpPr>
            <p:nvPr/>
          </p:nvSpPr>
          <p:spPr bwMode="auto">
            <a:xfrm>
              <a:off x="9116" y="2151"/>
              <a:ext cx="1743" cy="1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latin typeface="+mn-ea"/>
              </a:endParaRPr>
            </a:p>
          </p:txBody>
        </p:sp>
        <p:sp>
          <p:nvSpPr>
            <p:cNvPr id="54" name="Text Box 132">
              <a:extLst>
                <a:ext uri="{FF2B5EF4-FFF2-40B4-BE49-F238E27FC236}">
                  <a16:creationId xmlns:a16="http://schemas.microsoft.com/office/drawing/2014/main" id="{A6D8ED6B-16C7-45A4-9CC1-4B962F3EA225}"/>
                </a:ext>
              </a:extLst>
            </p:cNvPr>
            <p:cNvSpPr txBox="1">
              <a:spLocks noChangeArrowheads="1"/>
            </p:cNvSpPr>
            <p:nvPr/>
          </p:nvSpPr>
          <p:spPr bwMode="auto">
            <a:xfrm>
              <a:off x="8910" y="1719"/>
              <a:ext cx="2313"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b="1" dirty="0">
                  <a:solidFill>
                    <a:srgbClr val="000000"/>
                  </a:solidFill>
                  <a:latin typeface="+mn-ea"/>
                  <a:ea typeface="+mn-ea"/>
                </a:rPr>
                <a:t>对象持久层</a:t>
              </a:r>
              <a:r>
                <a:rPr lang="en-US" altLang="zh-CN" sz="1500" b="1" dirty="0">
                  <a:solidFill>
                    <a:srgbClr val="000000"/>
                  </a:solidFill>
                  <a:latin typeface="+mn-ea"/>
                  <a:ea typeface="+mn-ea"/>
                </a:rPr>
                <a:t>OP</a:t>
              </a:r>
              <a:endParaRPr lang="en-US" altLang="zh-CN" sz="1500" dirty="0">
                <a:latin typeface="+mn-ea"/>
                <a:ea typeface="+mn-ea"/>
              </a:endParaRPr>
            </a:p>
          </p:txBody>
        </p:sp>
        <p:sp>
          <p:nvSpPr>
            <p:cNvPr id="55" name="Rectangle 133">
              <a:extLst>
                <a:ext uri="{FF2B5EF4-FFF2-40B4-BE49-F238E27FC236}">
                  <a16:creationId xmlns:a16="http://schemas.microsoft.com/office/drawing/2014/main" id="{F01511A7-2AD6-4E7C-A0B7-9F2C33BDF39E}"/>
                </a:ext>
              </a:extLst>
            </p:cNvPr>
            <p:cNvSpPr>
              <a:spLocks noChangeArrowheads="1"/>
            </p:cNvSpPr>
            <p:nvPr/>
          </p:nvSpPr>
          <p:spPr bwMode="auto">
            <a:xfrm>
              <a:off x="9234" y="2389"/>
              <a:ext cx="697" cy="1653"/>
            </a:xfrm>
            <a:prstGeom prst="rect">
              <a:avLst/>
            </a:prstGeom>
            <a:solidFill>
              <a:srgbClr val="BBE0E3"/>
            </a:solidFill>
            <a:ln w="9525" algn="ctr">
              <a:solidFill>
                <a:srgbClr val="000000"/>
              </a:solidFill>
              <a:miter lim="800000"/>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latin typeface="+mn-ea"/>
                  <a:ea typeface="+mn-ea"/>
                </a:rPr>
                <a:t>DA</a:t>
              </a:r>
            </a:p>
            <a:p>
              <a:pPr algn="ctr" eaLnBrk="1" hangingPunct="1">
                <a:lnSpc>
                  <a:spcPct val="96000"/>
                </a:lnSpc>
              </a:pPr>
              <a:r>
                <a:rPr lang="zh-CN" altLang="en-US" sz="1500" dirty="0">
                  <a:solidFill>
                    <a:srgbClr val="000000"/>
                  </a:solidFill>
                  <a:latin typeface="+mn-ea"/>
                  <a:ea typeface="+mn-ea"/>
                </a:rPr>
                <a:t>数</a:t>
              </a:r>
            </a:p>
            <a:p>
              <a:pPr algn="ctr" eaLnBrk="1" hangingPunct="1">
                <a:lnSpc>
                  <a:spcPct val="96000"/>
                </a:lnSpc>
              </a:pPr>
              <a:r>
                <a:rPr lang="zh-CN" altLang="en-US" sz="1500" dirty="0">
                  <a:solidFill>
                    <a:srgbClr val="000000"/>
                  </a:solidFill>
                  <a:latin typeface="+mn-ea"/>
                  <a:ea typeface="+mn-ea"/>
                </a:rPr>
                <a:t>据</a:t>
              </a:r>
            </a:p>
            <a:p>
              <a:pPr algn="ctr" eaLnBrk="1" hangingPunct="1">
                <a:lnSpc>
                  <a:spcPct val="96000"/>
                </a:lnSpc>
              </a:pPr>
              <a:r>
                <a:rPr lang="zh-CN" altLang="en-US" sz="1500" dirty="0">
                  <a:solidFill>
                    <a:srgbClr val="000000"/>
                  </a:solidFill>
                  <a:latin typeface="+mn-ea"/>
                  <a:ea typeface="+mn-ea"/>
                </a:rPr>
                <a:t>访</a:t>
              </a:r>
            </a:p>
            <a:p>
              <a:pPr algn="ctr" eaLnBrk="1" hangingPunct="1">
                <a:lnSpc>
                  <a:spcPct val="96000"/>
                </a:lnSpc>
              </a:pPr>
              <a:r>
                <a:rPr lang="zh-CN" altLang="en-US" sz="1500" dirty="0">
                  <a:solidFill>
                    <a:srgbClr val="000000"/>
                  </a:solidFill>
                  <a:latin typeface="+mn-ea"/>
                  <a:ea typeface="+mn-ea"/>
                </a:rPr>
                <a:t>问层 </a:t>
              </a:r>
              <a:endParaRPr lang="zh-CN" altLang="en-US" sz="1500" dirty="0">
                <a:latin typeface="+mn-ea"/>
                <a:ea typeface="+mn-ea"/>
              </a:endParaRPr>
            </a:p>
          </p:txBody>
        </p:sp>
        <p:sp>
          <p:nvSpPr>
            <p:cNvPr id="56" name="Rectangle 134">
              <a:extLst>
                <a:ext uri="{FF2B5EF4-FFF2-40B4-BE49-F238E27FC236}">
                  <a16:creationId xmlns:a16="http://schemas.microsoft.com/office/drawing/2014/main" id="{46CEAF6A-BC8F-40E0-857F-D3CE473F8749}"/>
                </a:ext>
              </a:extLst>
            </p:cNvPr>
            <p:cNvSpPr>
              <a:spLocks noChangeArrowheads="1"/>
            </p:cNvSpPr>
            <p:nvPr/>
          </p:nvSpPr>
          <p:spPr bwMode="auto">
            <a:xfrm>
              <a:off x="10060" y="2389"/>
              <a:ext cx="764" cy="1657"/>
            </a:xfrm>
            <a:prstGeom prst="rect">
              <a:avLst/>
            </a:prstGeom>
            <a:solidFill>
              <a:srgbClr val="BBE0E3"/>
            </a:solidFill>
            <a:ln w="9525" algn="ctr">
              <a:solidFill>
                <a:srgbClr val="000000"/>
              </a:solidFill>
              <a:miter lim="800000"/>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latin typeface="+mn-ea"/>
                  <a:ea typeface="+mn-ea"/>
                </a:rPr>
                <a:t>DO</a:t>
              </a:r>
            </a:p>
            <a:p>
              <a:pPr algn="ctr" eaLnBrk="1" hangingPunct="1">
                <a:lnSpc>
                  <a:spcPct val="96000"/>
                </a:lnSpc>
              </a:pPr>
              <a:r>
                <a:rPr lang="zh-CN" altLang="en-US" sz="1500" dirty="0">
                  <a:solidFill>
                    <a:srgbClr val="000000"/>
                  </a:solidFill>
                  <a:latin typeface="+mn-ea"/>
                  <a:ea typeface="+mn-ea"/>
                </a:rPr>
                <a:t>数</a:t>
              </a:r>
            </a:p>
            <a:p>
              <a:pPr algn="ctr" eaLnBrk="1" hangingPunct="1">
                <a:lnSpc>
                  <a:spcPct val="96000"/>
                </a:lnSpc>
              </a:pPr>
              <a:r>
                <a:rPr lang="zh-CN" altLang="en-US" sz="1500" dirty="0">
                  <a:solidFill>
                    <a:srgbClr val="000000"/>
                  </a:solidFill>
                  <a:latin typeface="+mn-ea"/>
                  <a:ea typeface="+mn-ea"/>
                </a:rPr>
                <a:t>据</a:t>
              </a:r>
            </a:p>
            <a:p>
              <a:pPr algn="ctr" eaLnBrk="1" hangingPunct="1">
                <a:lnSpc>
                  <a:spcPct val="96000"/>
                </a:lnSpc>
              </a:pPr>
              <a:r>
                <a:rPr lang="zh-CN" altLang="en-US" sz="1500" dirty="0">
                  <a:solidFill>
                    <a:srgbClr val="000000"/>
                  </a:solidFill>
                  <a:latin typeface="+mn-ea"/>
                  <a:ea typeface="+mn-ea"/>
                </a:rPr>
                <a:t>对</a:t>
              </a:r>
            </a:p>
            <a:p>
              <a:pPr algn="ctr" eaLnBrk="1" hangingPunct="1">
                <a:lnSpc>
                  <a:spcPct val="96000"/>
                </a:lnSpc>
              </a:pPr>
              <a:r>
                <a:rPr lang="zh-CN" altLang="en-US" sz="1500" dirty="0">
                  <a:solidFill>
                    <a:srgbClr val="000000"/>
                  </a:solidFill>
                  <a:latin typeface="+mn-ea"/>
                  <a:ea typeface="+mn-ea"/>
                </a:rPr>
                <a:t>象</a:t>
              </a:r>
            </a:p>
            <a:p>
              <a:pPr algn="ctr" eaLnBrk="1" hangingPunct="1">
                <a:lnSpc>
                  <a:spcPct val="96000"/>
                </a:lnSpc>
              </a:pPr>
              <a:r>
                <a:rPr lang="zh-CN" altLang="en-US" sz="1500" dirty="0">
                  <a:solidFill>
                    <a:srgbClr val="000000"/>
                  </a:solidFill>
                  <a:latin typeface="+mn-ea"/>
                  <a:ea typeface="+mn-ea"/>
                </a:rPr>
                <a:t>层 </a:t>
              </a:r>
              <a:endParaRPr lang="zh-CN" altLang="en-US" sz="1500" dirty="0">
                <a:latin typeface="+mn-ea"/>
                <a:ea typeface="+mn-ea"/>
              </a:endParaRPr>
            </a:p>
          </p:txBody>
        </p:sp>
        <p:sp>
          <p:nvSpPr>
            <p:cNvPr id="57" name="Rectangle 135">
              <a:extLst>
                <a:ext uri="{FF2B5EF4-FFF2-40B4-BE49-F238E27FC236}">
                  <a16:creationId xmlns:a16="http://schemas.microsoft.com/office/drawing/2014/main" id="{E4F8B5DD-61F2-4021-8BED-8C20926E11EB}"/>
                </a:ext>
              </a:extLst>
            </p:cNvPr>
            <p:cNvSpPr>
              <a:spLocks noChangeArrowheads="1"/>
            </p:cNvSpPr>
            <p:nvPr/>
          </p:nvSpPr>
          <p:spPr bwMode="auto">
            <a:xfrm>
              <a:off x="7229" y="2392"/>
              <a:ext cx="707" cy="1650"/>
            </a:xfrm>
            <a:prstGeom prst="rect">
              <a:avLst/>
            </a:prstGeom>
            <a:solidFill>
              <a:srgbClr val="BBE0E3"/>
            </a:solidFill>
            <a:ln w="9525" algn="ctr">
              <a:solidFill>
                <a:srgbClr val="000000"/>
              </a:solidFill>
              <a:miter lim="800000"/>
              <a:headEnd/>
              <a:tailEnd/>
            </a:ln>
          </p:spPr>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latin typeface="+mn-ea"/>
                  <a:ea typeface="+mn-ea"/>
                </a:rPr>
                <a:t>BP</a:t>
              </a:r>
            </a:p>
            <a:p>
              <a:pPr algn="ctr" eaLnBrk="1" hangingPunct="1">
                <a:lnSpc>
                  <a:spcPct val="96000"/>
                </a:lnSpc>
              </a:pPr>
              <a:r>
                <a:rPr lang="zh-CN" altLang="en-US" sz="1500" dirty="0">
                  <a:solidFill>
                    <a:srgbClr val="000000"/>
                  </a:solidFill>
                  <a:latin typeface="+mn-ea"/>
                  <a:ea typeface="+mn-ea"/>
                </a:rPr>
                <a:t>业</a:t>
              </a:r>
            </a:p>
            <a:p>
              <a:pPr algn="ctr" eaLnBrk="1" hangingPunct="1">
                <a:lnSpc>
                  <a:spcPct val="96000"/>
                </a:lnSpc>
              </a:pPr>
              <a:r>
                <a:rPr lang="zh-CN" altLang="en-US" sz="1500" dirty="0">
                  <a:solidFill>
                    <a:srgbClr val="000000"/>
                  </a:solidFill>
                  <a:latin typeface="+mn-ea"/>
                  <a:ea typeface="+mn-ea"/>
                </a:rPr>
                <a:t>务</a:t>
              </a:r>
            </a:p>
            <a:p>
              <a:pPr algn="ctr" eaLnBrk="1" hangingPunct="1">
                <a:lnSpc>
                  <a:spcPct val="96000"/>
                </a:lnSpc>
              </a:pPr>
              <a:r>
                <a:rPr lang="zh-CN" altLang="en-US" sz="1500" dirty="0">
                  <a:solidFill>
                    <a:srgbClr val="000000"/>
                  </a:solidFill>
                  <a:latin typeface="+mn-ea"/>
                  <a:ea typeface="+mn-ea"/>
                </a:rPr>
                <a:t>流</a:t>
              </a:r>
            </a:p>
            <a:p>
              <a:pPr algn="ctr" eaLnBrk="1" hangingPunct="1">
                <a:lnSpc>
                  <a:spcPct val="96000"/>
                </a:lnSpc>
              </a:pPr>
              <a:r>
                <a:rPr lang="zh-CN" altLang="en-US" sz="1500" dirty="0">
                  <a:solidFill>
                    <a:srgbClr val="000000"/>
                  </a:solidFill>
                  <a:latin typeface="+mn-ea"/>
                  <a:ea typeface="+mn-ea"/>
                </a:rPr>
                <a:t>程</a:t>
              </a:r>
            </a:p>
            <a:p>
              <a:pPr algn="ctr" eaLnBrk="1" hangingPunct="1">
                <a:lnSpc>
                  <a:spcPct val="96000"/>
                </a:lnSpc>
              </a:pPr>
              <a:r>
                <a:rPr lang="zh-CN" altLang="en-US" sz="1500" dirty="0">
                  <a:solidFill>
                    <a:srgbClr val="000000"/>
                  </a:solidFill>
                  <a:latin typeface="+mn-ea"/>
                  <a:ea typeface="+mn-ea"/>
                </a:rPr>
                <a:t>层 </a:t>
              </a:r>
              <a:endParaRPr lang="zh-CN" altLang="en-US" sz="1500" dirty="0">
                <a:latin typeface="+mn-ea"/>
                <a:ea typeface="+mn-ea"/>
              </a:endParaRPr>
            </a:p>
          </p:txBody>
        </p:sp>
        <p:sp>
          <p:nvSpPr>
            <p:cNvPr id="59" name="Line 137">
              <a:extLst>
                <a:ext uri="{FF2B5EF4-FFF2-40B4-BE49-F238E27FC236}">
                  <a16:creationId xmlns:a16="http://schemas.microsoft.com/office/drawing/2014/main" id="{7AF6D73F-2D16-454F-B113-34DB861D2AB4}"/>
                </a:ext>
              </a:extLst>
            </p:cNvPr>
            <p:cNvSpPr>
              <a:spLocks noChangeShapeType="1"/>
            </p:cNvSpPr>
            <p:nvPr/>
          </p:nvSpPr>
          <p:spPr bwMode="auto">
            <a:xfrm flipV="1">
              <a:off x="7213" y="2145"/>
              <a:ext cx="168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dirty="0">
                <a:latin typeface="+mn-ea"/>
              </a:endParaRPr>
            </a:p>
          </p:txBody>
        </p:sp>
      </p:grpSp>
      <p:sp>
        <p:nvSpPr>
          <p:cNvPr id="34" name="日期占位符 33"/>
          <p:cNvSpPr>
            <a:spLocks noGrp="1"/>
          </p:cNvSpPr>
          <p:nvPr>
            <p:ph type="dt" sz="half" idx="10"/>
          </p:nvPr>
        </p:nvSpPr>
        <p:spPr/>
        <p:txBody>
          <a:bodyPr/>
          <a:lstStyle/>
          <a:p>
            <a:fld id="{8725D637-F3AB-43B2-9540-6F5EA5119906}" type="datetime1">
              <a:rPr lang="zh-CN" altLang="en-US" smtClean="0"/>
              <a:t>2022/5/4</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1225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3284" name="Picture 4"/>
          <p:cNvPicPr>
            <a:picLocks noChangeAspect="1" noChangeArrowheads="1"/>
          </p:cNvPicPr>
          <p:nvPr/>
        </p:nvPicPr>
        <p:blipFill>
          <a:blip r:embed="rId2"/>
          <a:srcRect/>
          <a:stretch>
            <a:fillRect/>
          </a:stretch>
        </p:blipFill>
        <p:spPr bwMode="auto">
          <a:xfrm>
            <a:off x="640014" y="948984"/>
            <a:ext cx="8218236" cy="3468767"/>
          </a:xfrm>
          <a:prstGeom prst="rect">
            <a:avLst/>
          </a:prstGeom>
          <a:noFill/>
          <a:ln w="9525" algn="ctr">
            <a:noFill/>
            <a:miter lim="800000"/>
            <a:headEnd/>
            <a:tailEnd/>
          </a:ln>
          <a:effectLst/>
        </p:spPr>
      </p:pic>
      <p:sp>
        <p:nvSpPr>
          <p:cNvPr id="5" name="标题 4"/>
          <p:cNvSpPr>
            <a:spLocks noGrp="1"/>
          </p:cNvSpPr>
          <p:nvPr>
            <p:ph type="title"/>
          </p:nvPr>
        </p:nvSpPr>
        <p:spPr/>
        <p:txBody>
          <a:bodyPr>
            <a:normAutofit/>
          </a:bodyPr>
          <a:lstStyle/>
          <a:p>
            <a:r>
              <a:rPr lang="en-US" altLang="zh-CN" dirty="0"/>
              <a:t>DAO</a:t>
            </a:r>
            <a:r>
              <a:rPr lang="zh-CN" altLang="en-US" dirty="0"/>
              <a:t>设计模式</a:t>
            </a:r>
          </a:p>
        </p:txBody>
      </p:sp>
      <p:sp>
        <p:nvSpPr>
          <p:cNvPr id="2" name="日期占位符 1"/>
          <p:cNvSpPr>
            <a:spLocks noGrp="1"/>
          </p:cNvSpPr>
          <p:nvPr>
            <p:ph type="dt" sz="half" idx="10"/>
          </p:nvPr>
        </p:nvSpPr>
        <p:spPr/>
        <p:txBody>
          <a:bodyPr/>
          <a:lstStyle/>
          <a:p>
            <a:fld id="{6B92BB94-EB3B-4A47-8881-FEA99616036C}"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84</a:t>
            </a:fld>
            <a:endParaRPr lang="zh-CN" altLang="en-US"/>
          </a:p>
        </p:txBody>
      </p:sp>
    </p:spTree>
    <p:extLst>
      <p:ext uri="{BB962C8B-B14F-4D97-AF65-F5344CB8AC3E}">
        <p14:creationId xmlns:p14="http://schemas.microsoft.com/office/powerpoint/2010/main" val="11515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4308" name="Picture 4"/>
          <p:cNvPicPr>
            <a:picLocks noChangeAspect="1" noChangeArrowheads="1"/>
          </p:cNvPicPr>
          <p:nvPr/>
        </p:nvPicPr>
        <p:blipFill>
          <a:blip r:embed="rId2"/>
          <a:srcRect/>
          <a:stretch>
            <a:fillRect/>
          </a:stretch>
        </p:blipFill>
        <p:spPr bwMode="auto">
          <a:xfrm>
            <a:off x="895255" y="674370"/>
            <a:ext cx="7597870" cy="4756725"/>
          </a:xfrm>
          <a:prstGeom prst="rect">
            <a:avLst/>
          </a:prstGeom>
          <a:noFill/>
          <a:ln w="9525" algn="ctr">
            <a:noFill/>
            <a:miter lim="800000"/>
            <a:headEnd/>
            <a:tailEnd/>
          </a:ln>
          <a:effec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85</a:t>
            </a:fld>
            <a:endParaRPr lang="zh-CN" altLang="en-US"/>
          </a:p>
        </p:txBody>
      </p:sp>
      <p:sp>
        <p:nvSpPr>
          <p:cNvPr id="5" name="标题 4"/>
          <p:cNvSpPr>
            <a:spLocks noGrp="1"/>
          </p:cNvSpPr>
          <p:nvPr>
            <p:ph type="title"/>
          </p:nvPr>
        </p:nvSpPr>
        <p:spPr/>
        <p:txBody>
          <a:bodyPr>
            <a:normAutofit/>
          </a:bodyPr>
          <a:lstStyle/>
          <a:p>
            <a:r>
              <a:rPr lang="en-US" altLang="zh-CN" dirty="0"/>
              <a:t>DAO</a:t>
            </a:r>
            <a:r>
              <a:rPr lang="zh-CN" altLang="en-US" dirty="0"/>
              <a:t>设计模式</a:t>
            </a:r>
          </a:p>
        </p:txBody>
      </p:sp>
      <p:sp>
        <p:nvSpPr>
          <p:cNvPr id="2" name="日期占位符 1"/>
          <p:cNvSpPr>
            <a:spLocks noGrp="1"/>
          </p:cNvSpPr>
          <p:nvPr>
            <p:ph type="dt" sz="half" idx="10"/>
          </p:nvPr>
        </p:nvSpPr>
        <p:spPr/>
        <p:txBody>
          <a:bodyPr/>
          <a:lstStyle/>
          <a:p>
            <a:fld id="{835CBFE2-1EFE-472A-A66F-D9AC04747F02}"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5981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p:cNvSpPr>
            <a:spLocks noGrp="1" noChangeArrowheads="1"/>
          </p:cNvSpPr>
          <p:nvPr>
            <p:ph type="title"/>
          </p:nvPr>
        </p:nvSpPr>
        <p:spPr/>
        <p:txBody>
          <a:bodyPr/>
          <a:lstStyle/>
          <a:p>
            <a:r>
              <a:rPr lang="en-US" altLang="zh-CN" dirty="0"/>
              <a:t>DAO</a:t>
            </a:r>
            <a:r>
              <a:rPr lang="zh-CN" altLang="en-US" dirty="0"/>
              <a:t>的功能</a:t>
            </a:r>
            <a:endParaRPr lang="en-US" altLang="zh-CN" dirty="0"/>
          </a:p>
        </p:txBody>
      </p:sp>
      <p:sp>
        <p:nvSpPr>
          <p:cNvPr id="272387" name="Rectangle 3"/>
          <p:cNvSpPr>
            <a:spLocks noGrp="1" noChangeArrowheads="1"/>
          </p:cNvSpPr>
          <p:nvPr>
            <p:ph idx="1"/>
          </p:nvPr>
        </p:nvSpPr>
        <p:spPr>
          <a:xfrm>
            <a:off x="768096" y="828913"/>
            <a:ext cx="8090153" cy="3806854"/>
          </a:xfrm>
        </p:spPr>
        <p:txBody>
          <a:bodyPr>
            <a:noAutofit/>
          </a:bodyPr>
          <a:lstStyle/>
          <a:p>
            <a:pPr marL="0" indent="0">
              <a:lnSpc>
                <a:spcPct val="90000"/>
              </a:lnSpc>
              <a:buNone/>
            </a:pPr>
            <a:r>
              <a:rPr lang="en-US" altLang="zh-CN" sz="2000" b="1" dirty="0">
                <a:solidFill>
                  <a:srgbClr val="FF0000"/>
                </a:solidFill>
              </a:rPr>
              <a:t>1. </a:t>
            </a:r>
            <a:r>
              <a:rPr lang="zh-CN" altLang="en-US" sz="2000" b="1" dirty="0">
                <a:solidFill>
                  <a:srgbClr val="FF0000"/>
                </a:solidFill>
              </a:rPr>
              <a:t>封装</a:t>
            </a:r>
            <a:r>
              <a:rPr lang="en-US" altLang="zh-CN" sz="2000" b="1" dirty="0">
                <a:solidFill>
                  <a:srgbClr val="FF0000"/>
                </a:solidFill>
              </a:rPr>
              <a:t>Data Source</a:t>
            </a:r>
            <a:r>
              <a:rPr lang="zh-CN" altLang="en-US" sz="2000" b="1" dirty="0">
                <a:solidFill>
                  <a:srgbClr val="FF0000"/>
                </a:solidFill>
              </a:rPr>
              <a:t>（数据源）</a:t>
            </a:r>
          </a:p>
          <a:p>
            <a:pPr>
              <a:lnSpc>
                <a:spcPct val="90000"/>
              </a:lnSpc>
            </a:pPr>
            <a:r>
              <a:rPr lang="zh-CN" altLang="en-US" sz="2000" dirty="0"/>
              <a:t>例如：</a:t>
            </a:r>
            <a:r>
              <a:rPr lang="en-US" altLang="zh-CN" sz="2000" dirty="0"/>
              <a:t>Connection conn = </a:t>
            </a:r>
            <a:r>
              <a:rPr lang="en-US" altLang="zh-CN" sz="2000" dirty="0" err="1"/>
              <a:t>DriverMananger.getConnection</a:t>
            </a:r>
            <a:r>
              <a:rPr lang="en-US" altLang="zh-CN" sz="2000" dirty="0"/>
              <a:t>()</a:t>
            </a:r>
            <a:r>
              <a:rPr lang="zh-CN" altLang="en-US" sz="2000" dirty="0"/>
              <a:t>就可以把</a:t>
            </a:r>
            <a:r>
              <a:rPr lang="en-US" altLang="zh-CN" sz="2000" dirty="0"/>
              <a:t>Driver</a:t>
            </a:r>
            <a:r>
              <a:rPr lang="zh-CN" altLang="en-US" sz="2000" dirty="0"/>
              <a:t>，</a:t>
            </a:r>
            <a:r>
              <a:rPr lang="en-US" altLang="zh-CN" sz="2000" dirty="0"/>
              <a:t>URL</a:t>
            </a:r>
            <a:r>
              <a:rPr lang="zh-CN" altLang="en-US" sz="2000" dirty="0"/>
              <a:t>，</a:t>
            </a:r>
            <a:r>
              <a:rPr lang="en-US" altLang="zh-CN" sz="2000" dirty="0"/>
              <a:t>username</a:t>
            </a:r>
            <a:r>
              <a:rPr lang="zh-CN" altLang="en-US" sz="2000" dirty="0"/>
              <a:t>，</a:t>
            </a:r>
            <a:r>
              <a:rPr lang="en-US" altLang="zh-CN" sz="2000" dirty="0" err="1"/>
              <a:t>passpword</a:t>
            </a:r>
            <a:r>
              <a:rPr lang="zh-CN" altLang="en-US" sz="2000" dirty="0"/>
              <a:t>放在</a:t>
            </a:r>
            <a:r>
              <a:rPr lang="en-US" altLang="zh-CN" sz="2000" dirty="0"/>
              <a:t>DAO</a:t>
            </a:r>
            <a:r>
              <a:rPr lang="zh-CN" altLang="en-US" sz="2000" dirty="0"/>
              <a:t>中。</a:t>
            </a:r>
            <a:endParaRPr lang="en-US" altLang="zh-CN" sz="2000" dirty="0"/>
          </a:p>
          <a:p>
            <a:pPr>
              <a:lnSpc>
                <a:spcPct val="90000"/>
              </a:lnSpc>
            </a:pPr>
            <a:r>
              <a:rPr lang="zh-CN" altLang="en-US" sz="2000" dirty="0"/>
              <a:t>如果在维护中，需要更改数据库的类型，例如把</a:t>
            </a:r>
            <a:r>
              <a:rPr lang="en-US" altLang="zh-CN" sz="2000" dirty="0"/>
              <a:t>MSSQL</a:t>
            </a:r>
            <a:r>
              <a:rPr lang="zh-CN" altLang="en-US" sz="2000" dirty="0"/>
              <a:t>换成</a:t>
            </a:r>
            <a:r>
              <a:rPr lang="en-US" altLang="zh-CN" sz="2000" dirty="0"/>
              <a:t>Oracle</a:t>
            </a:r>
            <a:r>
              <a:rPr lang="zh-CN" altLang="en-US" sz="2000" dirty="0"/>
              <a:t>的话，只需要更改</a:t>
            </a:r>
            <a:r>
              <a:rPr lang="en-US" altLang="zh-CN" sz="2000" dirty="0"/>
              <a:t>DAO</a:t>
            </a:r>
            <a:r>
              <a:rPr lang="zh-CN" altLang="en-US" sz="2000" dirty="0"/>
              <a:t>里面的</a:t>
            </a:r>
            <a:r>
              <a:rPr lang="en-US" altLang="zh-CN" sz="2000" dirty="0" err="1"/>
              <a:t>getConnection</a:t>
            </a:r>
            <a:r>
              <a:rPr lang="en-US" altLang="zh-CN" sz="2000" dirty="0"/>
              <a:t>()</a:t>
            </a:r>
            <a:r>
              <a:rPr lang="zh-CN" altLang="en-US" sz="2000" dirty="0"/>
              <a:t>里面的</a:t>
            </a:r>
            <a:r>
              <a:rPr lang="en-US" altLang="zh-CN" sz="2000" dirty="0"/>
              <a:t>Driver</a:t>
            </a:r>
            <a:r>
              <a:rPr lang="zh-CN" altLang="en-US" sz="2000" dirty="0"/>
              <a:t>，</a:t>
            </a:r>
            <a:r>
              <a:rPr lang="en-US" altLang="zh-CN" sz="2000" dirty="0"/>
              <a:t>URL</a:t>
            </a:r>
            <a:r>
              <a:rPr lang="zh-CN" altLang="en-US" sz="2000" dirty="0"/>
              <a:t>即可。</a:t>
            </a:r>
          </a:p>
          <a:p>
            <a:pPr marL="0" indent="0">
              <a:lnSpc>
                <a:spcPct val="90000"/>
              </a:lnSpc>
              <a:buNone/>
            </a:pPr>
            <a:r>
              <a:rPr lang="en-US" altLang="zh-CN" sz="2000" b="1" dirty="0">
                <a:solidFill>
                  <a:srgbClr val="FF0000"/>
                </a:solidFill>
              </a:rPr>
              <a:t>2. </a:t>
            </a:r>
            <a:r>
              <a:rPr lang="zh-CN" altLang="en-US" sz="2000" b="1" dirty="0">
                <a:solidFill>
                  <a:srgbClr val="FF0000"/>
                </a:solidFill>
              </a:rPr>
              <a:t>封装对数据库的操作</a:t>
            </a:r>
            <a:r>
              <a:rPr lang="en-US" altLang="zh-CN" sz="2000" b="1" dirty="0">
                <a:solidFill>
                  <a:srgbClr val="FF0000"/>
                </a:solidFill>
              </a:rPr>
              <a:t>(</a:t>
            </a:r>
            <a:r>
              <a:rPr lang="zh-CN" altLang="en-US" sz="2000" b="1" dirty="0">
                <a:solidFill>
                  <a:srgbClr val="FF0000"/>
                </a:solidFill>
              </a:rPr>
              <a:t>例如最基本的增、删、改、查操作</a:t>
            </a:r>
            <a:r>
              <a:rPr lang="en-US" altLang="zh-CN" sz="2000" b="1" dirty="0">
                <a:solidFill>
                  <a:srgbClr val="FF0000"/>
                </a:solidFill>
              </a:rPr>
              <a:t>)</a:t>
            </a:r>
          </a:p>
          <a:p>
            <a:pPr>
              <a:lnSpc>
                <a:spcPct val="90000"/>
              </a:lnSpc>
            </a:pPr>
            <a:r>
              <a:rPr lang="zh-CN" altLang="en-US" sz="2000" dirty="0"/>
              <a:t>例如：要插入一个新的用户，那么在</a:t>
            </a:r>
            <a:r>
              <a:rPr lang="en-US" altLang="zh-CN" sz="2000" dirty="0"/>
              <a:t>DAO</a:t>
            </a:r>
            <a:r>
              <a:rPr lang="zh-CN" altLang="en-US" sz="2000" dirty="0"/>
              <a:t>中我们只需要提供一个</a:t>
            </a:r>
            <a:r>
              <a:rPr lang="en-US" altLang="zh-CN" sz="2000" dirty="0" err="1"/>
              <a:t>insertUser</a:t>
            </a:r>
            <a:r>
              <a:rPr lang="en-US" altLang="zh-CN" sz="2000" dirty="0"/>
              <a:t>(User user)</a:t>
            </a:r>
            <a:r>
              <a:rPr lang="zh-CN" altLang="en-US" sz="2000" dirty="0"/>
              <a:t>方法就可以了。具体的操作是在</a:t>
            </a:r>
            <a:r>
              <a:rPr lang="en-US" altLang="zh-CN" sz="2000" dirty="0"/>
              <a:t>DAO</a:t>
            </a:r>
            <a:r>
              <a:rPr lang="zh-CN" altLang="en-US" sz="2000" dirty="0"/>
              <a:t>中实现的。</a:t>
            </a:r>
          </a:p>
          <a:p>
            <a:pPr>
              <a:lnSpc>
                <a:spcPct val="90000"/>
              </a:lnSpc>
            </a:pPr>
            <a:r>
              <a:rPr lang="zh-CN" altLang="en-US" sz="2000" dirty="0"/>
              <a:t>在业务逻辑程序中调用</a:t>
            </a:r>
            <a:r>
              <a:rPr lang="en-US" altLang="zh-CN" sz="2000" dirty="0"/>
              <a:t>DAO</a:t>
            </a:r>
            <a:r>
              <a:rPr lang="zh-CN" altLang="en-US" sz="2000" dirty="0"/>
              <a:t>的时候，我们只要知道</a:t>
            </a:r>
            <a:r>
              <a:rPr lang="en-US" altLang="zh-CN" sz="2000" dirty="0" err="1"/>
              <a:t>insertUser</a:t>
            </a:r>
            <a:r>
              <a:rPr lang="en-US" altLang="zh-CN" sz="2000" dirty="0"/>
              <a:t>(User)</a:t>
            </a:r>
            <a:r>
              <a:rPr lang="zh-CN" altLang="en-US" sz="2000" dirty="0"/>
              <a:t>是用来插入一个新的用户，而不需要知道是如何实现的。 </a:t>
            </a:r>
          </a:p>
        </p:txBody>
      </p:sp>
      <p:sp>
        <p:nvSpPr>
          <p:cNvPr id="3" name="日期占位符 2"/>
          <p:cNvSpPr>
            <a:spLocks noGrp="1"/>
          </p:cNvSpPr>
          <p:nvPr>
            <p:ph type="dt" sz="half" idx="10"/>
          </p:nvPr>
        </p:nvSpPr>
        <p:spPr/>
        <p:txBody>
          <a:bodyPr/>
          <a:lstStyle/>
          <a:p>
            <a:fld id="{A26C4CA2-E79B-4437-89E6-529D8B318B10}" type="datetime1">
              <a:rPr lang="zh-CN" altLang="en-US" smtClean="0"/>
              <a:t>2022/5/4</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86</a:t>
            </a:fld>
            <a:endParaRPr lang="zh-CN" altLang="en-US" dirty="0"/>
          </a:p>
        </p:txBody>
      </p:sp>
    </p:spTree>
    <p:extLst>
      <p:ext uri="{BB962C8B-B14F-4D97-AF65-F5344CB8AC3E}">
        <p14:creationId xmlns:p14="http://schemas.microsoft.com/office/powerpoint/2010/main" val="19738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2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2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2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2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E22E0E-49EB-4C30-8738-C00275E13D78}"/>
              </a:ext>
            </a:extLst>
          </p:cNvPr>
          <p:cNvSpPr>
            <a:spLocks noGrp="1"/>
          </p:cNvSpPr>
          <p:nvPr>
            <p:ph idx="1"/>
          </p:nvPr>
        </p:nvSpPr>
        <p:spPr>
          <a:xfrm>
            <a:off x="679941" y="846070"/>
            <a:ext cx="8090153" cy="3806854"/>
          </a:xfrm>
        </p:spPr>
        <p:txBody>
          <a:bodyPr>
            <a:normAutofit/>
          </a:bodyPr>
          <a:lstStyle/>
          <a:p>
            <a:r>
              <a:rPr lang="zh-CN" altLang="en-US" sz="2400" dirty="0"/>
              <a:t>对三层结构进行了分解之后，合起来最后得到软件的</a:t>
            </a:r>
            <a:r>
              <a:rPr lang="en-US" altLang="zh-CN" sz="2400" dirty="0"/>
              <a:t>N</a:t>
            </a:r>
            <a:r>
              <a:rPr lang="zh-CN" altLang="en-US" sz="2400" dirty="0"/>
              <a:t>层体系结构。 </a:t>
            </a:r>
          </a:p>
        </p:txBody>
      </p:sp>
      <p:sp>
        <p:nvSpPr>
          <p:cNvPr id="3" name="灯片编号占位符 2">
            <a:extLst>
              <a:ext uri="{FF2B5EF4-FFF2-40B4-BE49-F238E27FC236}">
                <a16:creationId xmlns:a16="http://schemas.microsoft.com/office/drawing/2014/main" id="{2EAA9478-6737-4291-89B7-04C01103E802}"/>
              </a:ext>
            </a:extLst>
          </p:cNvPr>
          <p:cNvSpPr>
            <a:spLocks noGrp="1"/>
          </p:cNvSpPr>
          <p:nvPr>
            <p:ph type="sldNum" sz="quarter" idx="12"/>
          </p:nvPr>
        </p:nvSpPr>
        <p:spPr/>
        <p:txBody>
          <a:bodyPr/>
          <a:lstStyle/>
          <a:p>
            <a:fld id="{0C913308-F349-4B6D-A68A-DD1791B4A57B}" type="slidenum">
              <a:rPr lang="zh-CN" altLang="en-US" smtClean="0"/>
              <a:pPr/>
              <a:t>87</a:t>
            </a:fld>
            <a:endParaRPr lang="zh-CN" altLang="en-US" dirty="0"/>
          </a:p>
        </p:txBody>
      </p:sp>
      <p:sp>
        <p:nvSpPr>
          <p:cNvPr id="4" name="标题 3">
            <a:extLst>
              <a:ext uri="{FF2B5EF4-FFF2-40B4-BE49-F238E27FC236}">
                <a16:creationId xmlns:a16="http://schemas.microsoft.com/office/drawing/2014/main" id="{E7EDC9D6-1E4B-427C-98F8-90E52F6A0454}"/>
              </a:ext>
            </a:extLst>
          </p:cNvPr>
          <p:cNvSpPr>
            <a:spLocks noGrp="1"/>
          </p:cNvSpPr>
          <p:nvPr>
            <p:ph type="title"/>
          </p:nvPr>
        </p:nvSpPr>
        <p:spPr/>
        <p:txBody>
          <a:bodyPr/>
          <a:lstStyle/>
          <a:p>
            <a:r>
              <a:rPr lang="en-US" altLang="zh-CN" dirty="0"/>
              <a:t>N</a:t>
            </a:r>
            <a:r>
              <a:rPr lang="zh-CN" altLang="en-US" dirty="0"/>
              <a:t>层体系结构模型</a:t>
            </a:r>
          </a:p>
        </p:txBody>
      </p:sp>
      <p:grpSp>
        <p:nvGrpSpPr>
          <p:cNvPr id="5" name="Group 115">
            <a:extLst>
              <a:ext uri="{FF2B5EF4-FFF2-40B4-BE49-F238E27FC236}">
                <a16:creationId xmlns:a16="http://schemas.microsoft.com/office/drawing/2014/main" id="{2882F4FD-606B-42C0-9336-4BB7053E76C5}"/>
              </a:ext>
            </a:extLst>
          </p:cNvPr>
          <p:cNvGrpSpPr>
            <a:grpSpLocks/>
          </p:cNvGrpSpPr>
          <p:nvPr/>
        </p:nvGrpSpPr>
        <p:grpSpPr bwMode="auto">
          <a:xfrm>
            <a:off x="2134898" y="1344815"/>
            <a:ext cx="6172200" cy="3200534"/>
            <a:chOff x="1210" y="1488"/>
            <a:chExt cx="4558" cy="2425"/>
          </a:xfrm>
        </p:grpSpPr>
        <p:sp>
          <p:nvSpPr>
            <p:cNvPr id="6" name="AutoShape 24">
              <a:extLst>
                <a:ext uri="{FF2B5EF4-FFF2-40B4-BE49-F238E27FC236}">
                  <a16:creationId xmlns:a16="http://schemas.microsoft.com/office/drawing/2014/main" id="{D6C2F279-9195-40DB-B038-78A29A5B6CA5}"/>
                </a:ext>
              </a:extLst>
            </p:cNvPr>
            <p:cNvSpPr>
              <a:spLocks noChangeAspect="1" noChangeArrowheads="1"/>
            </p:cNvSpPr>
            <p:nvPr/>
          </p:nvSpPr>
          <p:spPr bwMode="auto">
            <a:xfrm>
              <a:off x="1210" y="1488"/>
              <a:ext cx="4558"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500"/>
            </a:p>
          </p:txBody>
        </p:sp>
        <p:sp>
          <p:nvSpPr>
            <p:cNvPr id="7" name="Line 25">
              <a:extLst>
                <a:ext uri="{FF2B5EF4-FFF2-40B4-BE49-F238E27FC236}">
                  <a16:creationId xmlns:a16="http://schemas.microsoft.com/office/drawing/2014/main" id="{21050768-A857-4C8E-9401-8AA267A7B44E}"/>
                </a:ext>
              </a:extLst>
            </p:cNvPr>
            <p:cNvSpPr>
              <a:spLocks noChangeShapeType="1"/>
            </p:cNvSpPr>
            <p:nvPr/>
          </p:nvSpPr>
          <p:spPr bwMode="auto">
            <a:xfrm>
              <a:off x="1797" y="3321"/>
              <a:ext cx="5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8" name="Line 26">
              <a:extLst>
                <a:ext uri="{FF2B5EF4-FFF2-40B4-BE49-F238E27FC236}">
                  <a16:creationId xmlns:a16="http://schemas.microsoft.com/office/drawing/2014/main" id="{3E5D5549-817A-463E-A8D4-322374A00153}"/>
                </a:ext>
              </a:extLst>
            </p:cNvPr>
            <p:cNvSpPr>
              <a:spLocks noChangeShapeType="1"/>
            </p:cNvSpPr>
            <p:nvPr/>
          </p:nvSpPr>
          <p:spPr bwMode="auto">
            <a:xfrm flipH="1">
              <a:off x="2894" y="2697"/>
              <a:ext cx="0" cy="1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500"/>
            </a:p>
          </p:txBody>
        </p:sp>
        <p:sp>
          <p:nvSpPr>
            <p:cNvPr id="9" name="Line 27">
              <a:extLst>
                <a:ext uri="{FF2B5EF4-FFF2-40B4-BE49-F238E27FC236}">
                  <a16:creationId xmlns:a16="http://schemas.microsoft.com/office/drawing/2014/main" id="{A75629E9-6DC4-4E56-9B11-F5CE8BB4447D}"/>
                </a:ext>
              </a:extLst>
            </p:cNvPr>
            <p:cNvSpPr>
              <a:spLocks noChangeShapeType="1"/>
            </p:cNvSpPr>
            <p:nvPr/>
          </p:nvSpPr>
          <p:spPr bwMode="auto">
            <a:xfrm>
              <a:off x="2920" y="2772"/>
              <a:ext cx="1717"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10" name="Text Box 28">
              <a:extLst>
                <a:ext uri="{FF2B5EF4-FFF2-40B4-BE49-F238E27FC236}">
                  <a16:creationId xmlns:a16="http://schemas.microsoft.com/office/drawing/2014/main" id="{1A41C650-AE23-4FAB-951B-18C2D5B7B588}"/>
                </a:ext>
              </a:extLst>
            </p:cNvPr>
            <p:cNvSpPr txBox="1">
              <a:spLocks noChangeArrowheads="1"/>
            </p:cNvSpPr>
            <p:nvPr/>
          </p:nvSpPr>
          <p:spPr bwMode="auto">
            <a:xfrm>
              <a:off x="3224" y="2621"/>
              <a:ext cx="9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dirty="0">
                  <a:solidFill>
                    <a:srgbClr val="000000"/>
                  </a:solidFill>
                </a:rPr>
                <a:t>持久层</a:t>
              </a:r>
              <a:r>
                <a:rPr lang="en-US" altLang="zh-CN" sz="1500" dirty="0">
                  <a:solidFill>
                    <a:srgbClr val="000000"/>
                  </a:solidFill>
                </a:rPr>
                <a:t>DAO</a:t>
              </a:r>
              <a:endParaRPr lang="en-US" altLang="zh-CN" sz="1500" dirty="0"/>
            </a:p>
          </p:txBody>
        </p:sp>
        <p:sp>
          <p:nvSpPr>
            <p:cNvPr id="11" name="Line 29">
              <a:extLst>
                <a:ext uri="{FF2B5EF4-FFF2-40B4-BE49-F238E27FC236}">
                  <a16:creationId xmlns:a16="http://schemas.microsoft.com/office/drawing/2014/main" id="{9953BC71-2BB5-4F96-9904-308C05E261C3}"/>
                </a:ext>
              </a:extLst>
            </p:cNvPr>
            <p:cNvSpPr>
              <a:spLocks noChangeShapeType="1"/>
            </p:cNvSpPr>
            <p:nvPr/>
          </p:nvSpPr>
          <p:spPr bwMode="auto">
            <a:xfrm flipV="1">
              <a:off x="3514" y="3321"/>
              <a:ext cx="1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12" name="Text Box 30">
              <a:extLst>
                <a:ext uri="{FF2B5EF4-FFF2-40B4-BE49-F238E27FC236}">
                  <a16:creationId xmlns:a16="http://schemas.microsoft.com/office/drawing/2014/main" id="{43A848A3-CD6E-42DC-8D08-DCA8E667E4DD}"/>
                </a:ext>
              </a:extLst>
            </p:cNvPr>
            <p:cNvSpPr txBox="1">
              <a:spLocks noChangeArrowheads="1"/>
            </p:cNvSpPr>
            <p:nvPr/>
          </p:nvSpPr>
          <p:spPr bwMode="auto">
            <a:xfrm>
              <a:off x="2281" y="1995"/>
              <a:ext cx="53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1500" dirty="0">
                  <a:solidFill>
                    <a:srgbClr val="FF0000"/>
                  </a:solidFill>
                </a:rPr>
                <a:t>Object</a:t>
              </a:r>
            </a:p>
          </p:txBody>
        </p:sp>
        <p:sp>
          <p:nvSpPr>
            <p:cNvPr id="13" name="Text Box 31">
              <a:extLst>
                <a:ext uri="{FF2B5EF4-FFF2-40B4-BE49-F238E27FC236}">
                  <a16:creationId xmlns:a16="http://schemas.microsoft.com/office/drawing/2014/main" id="{411B94D1-B00C-47F4-8A3D-D7B2B3CF7AA0}"/>
                </a:ext>
              </a:extLst>
            </p:cNvPr>
            <p:cNvSpPr txBox="1">
              <a:spLocks noChangeArrowheads="1"/>
            </p:cNvSpPr>
            <p:nvPr/>
          </p:nvSpPr>
          <p:spPr bwMode="auto">
            <a:xfrm>
              <a:off x="5298" y="2636"/>
              <a:ext cx="26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1500" b="1">
                  <a:solidFill>
                    <a:srgbClr val="000000"/>
                  </a:solidFill>
                </a:rPr>
                <a:t>R</a:t>
              </a:r>
              <a:endParaRPr lang="en-US" altLang="zh-CN" sz="1500"/>
            </a:p>
          </p:txBody>
        </p:sp>
        <p:sp>
          <p:nvSpPr>
            <p:cNvPr id="14" name="Line 32">
              <a:extLst>
                <a:ext uri="{FF2B5EF4-FFF2-40B4-BE49-F238E27FC236}">
                  <a16:creationId xmlns:a16="http://schemas.microsoft.com/office/drawing/2014/main" id="{8EF709F2-164E-4926-AD64-C5948A5F9EB7}"/>
                </a:ext>
              </a:extLst>
            </p:cNvPr>
            <p:cNvSpPr>
              <a:spLocks noChangeShapeType="1"/>
            </p:cNvSpPr>
            <p:nvPr/>
          </p:nvSpPr>
          <p:spPr bwMode="auto">
            <a:xfrm flipV="1">
              <a:off x="2787" y="3321"/>
              <a:ext cx="2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15" name="Arc 33">
              <a:extLst>
                <a:ext uri="{FF2B5EF4-FFF2-40B4-BE49-F238E27FC236}">
                  <a16:creationId xmlns:a16="http://schemas.microsoft.com/office/drawing/2014/main" id="{9D399EF6-0201-4052-B8D9-320C85597BD6}"/>
                </a:ext>
              </a:extLst>
            </p:cNvPr>
            <p:cNvSpPr>
              <a:spLocks/>
            </p:cNvSpPr>
            <p:nvPr/>
          </p:nvSpPr>
          <p:spPr bwMode="auto">
            <a:xfrm rot="10579232" flipV="1">
              <a:off x="4480" y="2560"/>
              <a:ext cx="956" cy="597"/>
            </a:xfrm>
            <a:custGeom>
              <a:avLst/>
              <a:gdLst>
                <a:gd name="T0" fmla="*/ 0 w 36562"/>
                <a:gd name="T1" fmla="*/ 0 h 21600"/>
                <a:gd name="T2" fmla="*/ 1 w 36562"/>
                <a:gd name="T3" fmla="*/ 0 h 21600"/>
                <a:gd name="T4" fmla="*/ 1 w 36562"/>
                <a:gd name="T5" fmla="*/ 1 h 21600"/>
                <a:gd name="T6" fmla="*/ 0 60000 65536"/>
                <a:gd name="T7" fmla="*/ 0 60000 65536"/>
                <a:gd name="T8" fmla="*/ 0 60000 65536"/>
                <a:gd name="T9" fmla="*/ 0 w 36562"/>
                <a:gd name="T10" fmla="*/ 0 h 21600"/>
                <a:gd name="T11" fmla="*/ 36562 w 36562"/>
                <a:gd name="T12" fmla="*/ 21600 h 21600"/>
              </a:gdLst>
              <a:ahLst/>
              <a:cxnLst>
                <a:cxn ang="T6">
                  <a:pos x="T0" y="T1"/>
                </a:cxn>
                <a:cxn ang="T7">
                  <a:pos x="T2" y="T3"/>
                </a:cxn>
                <a:cxn ang="T8">
                  <a:pos x="T4" y="T5"/>
                </a:cxn>
              </a:cxnLst>
              <a:rect l="T9" t="T10" r="T11" b="T12"/>
              <a:pathLst>
                <a:path w="36562" h="21600" fill="none" extrusionOk="0">
                  <a:moveTo>
                    <a:pt x="0" y="10668"/>
                  </a:moveTo>
                  <a:cubicBezTo>
                    <a:pt x="3878" y="4059"/>
                    <a:pt x="10967" y="-1"/>
                    <a:pt x="18630" y="0"/>
                  </a:cubicBezTo>
                  <a:cubicBezTo>
                    <a:pt x="25826" y="0"/>
                    <a:pt x="32549" y="3583"/>
                    <a:pt x="36561" y="9558"/>
                  </a:cubicBezTo>
                </a:path>
                <a:path w="36562" h="21600" stroke="0" extrusionOk="0">
                  <a:moveTo>
                    <a:pt x="0" y="10668"/>
                  </a:moveTo>
                  <a:cubicBezTo>
                    <a:pt x="3878" y="4059"/>
                    <a:pt x="10967" y="-1"/>
                    <a:pt x="18630" y="0"/>
                  </a:cubicBezTo>
                  <a:cubicBezTo>
                    <a:pt x="25826" y="0"/>
                    <a:pt x="32549" y="3583"/>
                    <a:pt x="36561" y="9558"/>
                  </a:cubicBezTo>
                  <a:lnTo>
                    <a:pt x="18630" y="21600"/>
                  </a:lnTo>
                  <a:close/>
                </a:path>
              </a:pathLst>
            </a:custGeom>
            <a:noFill/>
            <a:ln w="9525">
              <a:solidFill>
                <a:srgbClr val="FF0066"/>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500"/>
            </a:p>
          </p:txBody>
        </p:sp>
        <p:sp>
          <p:nvSpPr>
            <p:cNvPr id="16" name="Rectangle 34">
              <a:extLst>
                <a:ext uri="{FF2B5EF4-FFF2-40B4-BE49-F238E27FC236}">
                  <a16:creationId xmlns:a16="http://schemas.microsoft.com/office/drawing/2014/main" id="{C3694A56-CAC2-44EC-B3D7-80AA3C5E05ED}"/>
                </a:ext>
              </a:extLst>
            </p:cNvPr>
            <p:cNvSpPr>
              <a:spLocks noChangeArrowheads="1"/>
            </p:cNvSpPr>
            <p:nvPr/>
          </p:nvSpPr>
          <p:spPr bwMode="auto">
            <a:xfrm>
              <a:off x="3052" y="2834"/>
              <a:ext cx="462" cy="1059"/>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BM</a:t>
              </a:r>
            </a:p>
            <a:p>
              <a:pPr algn="ctr" eaLnBrk="1" hangingPunct="1">
                <a:lnSpc>
                  <a:spcPct val="96000"/>
                </a:lnSpc>
              </a:pPr>
              <a:r>
                <a:rPr lang="zh-CN" altLang="en-US" sz="1500" dirty="0">
                  <a:solidFill>
                    <a:srgbClr val="000000"/>
                  </a:solidFill>
                </a:rPr>
                <a:t>领</a:t>
              </a:r>
            </a:p>
            <a:p>
              <a:pPr algn="ctr" eaLnBrk="1" hangingPunct="1">
                <a:lnSpc>
                  <a:spcPct val="96000"/>
                </a:lnSpc>
              </a:pPr>
              <a:r>
                <a:rPr lang="zh-CN" altLang="en-US" sz="1500" dirty="0">
                  <a:solidFill>
                    <a:srgbClr val="000000"/>
                  </a:solidFill>
                </a:rPr>
                <a:t>域</a:t>
              </a:r>
            </a:p>
            <a:p>
              <a:pPr algn="ctr" eaLnBrk="1" hangingPunct="1">
                <a:lnSpc>
                  <a:spcPct val="96000"/>
                </a:lnSpc>
              </a:pPr>
              <a:r>
                <a:rPr lang="zh-CN" altLang="en-US" sz="1500" dirty="0">
                  <a:solidFill>
                    <a:srgbClr val="000000"/>
                  </a:solidFill>
                </a:rPr>
                <a:t>模</a:t>
              </a:r>
            </a:p>
            <a:p>
              <a:pPr algn="ctr" eaLnBrk="1" hangingPunct="1">
                <a:lnSpc>
                  <a:spcPct val="96000"/>
                </a:lnSpc>
              </a:pPr>
              <a:r>
                <a:rPr lang="zh-CN" altLang="en-US" sz="1500" dirty="0">
                  <a:solidFill>
                    <a:srgbClr val="000000"/>
                  </a:solidFill>
                </a:rPr>
                <a:t>型</a:t>
              </a:r>
            </a:p>
            <a:p>
              <a:pPr algn="ctr" eaLnBrk="1" hangingPunct="1">
                <a:lnSpc>
                  <a:spcPct val="96000"/>
                </a:lnSpc>
              </a:pPr>
              <a:r>
                <a:rPr lang="zh-CN" altLang="en-US" sz="1500" dirty="0">
                  <a:solidFill>
                    <a:srgbClr val="000000"/>
                  </a:solidFill>
                </a:rPr>
                <a:t>层</a:t>
              </a:r>
              <a:endParaRPr lang="zh-CN" altLang="en-US" sz="1500" dirty="0"/>
            </a:p>
          </p:txBody>
        </p:sp>
        <p:sp>
          <p:nvSpPr>
            <p:cNvPr id="17" name="Rectangle 35">
              <a:extLst>
                <a:ext uri="{FF2B5EF4-FFF2-40B4-BE49-F238E27FC236}">
                  <a16:creationId xmlns:a16="http://schemas.microsoft.com/office/drawing/2014/main" id="{57F25BA9-EDA1-414E-80F9-A71D78A506BD}"/>
                </a:ext>
              </a:extLst>
            </p:cNvPr>
            <p:cNvSpPr>
              <a:spLocks noChangeArrowheads="1"/>
            </p:cNvSpPr>
            <p:nvPr/>
          </p:nvSpPr>
          <p:spPr bwMode="auto">
            <a:xfrm>
              <a:off x="4215" y="2834"/>
              <a:ext cx="396" cy="1079"/>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DO</a:t>
              </a:r>
            </a:p>
            <a:p>
              <a:pPr algn="ctr" eaLnBrk="1" hangingPunct="1">
                <a:lnSpc>
                  <a:spcPct val="96000"/>
                </a:lnSpc>
              </a:pPr>
              <a:r>
                <a:rPr lang="zh-CN" altLang="en-US" sz="1500" dirty="0">
                  <a:solidFill>
                    <a:srgbClr val="000000"/>
                  </a:solidFill>
                </a:rPr>
                <a:t>数</a:t>
              </a:r>
            </a:p>
            <a:p>
              <a:pPr algn="ctr" eaLnBrk="1" hangingPunct="1">
                <a:lnSpc>
                  <a:spcPct val="96000"/>
                </a:lnSpc>
              </a:pPr>
              <a:r>
                <a:rPr lang="zh-CN" altLang="en-US" sz="1500" dirty="0">
                  <a:solidFill>
                    <a:srgbClr val="000000"/>
                  </a:solidFill>
                </a:rPr>
                <a:t>据</a:t>
              </a:r>
            </a:p>
            <a:p>
              <a:pPr algn="ctr" eaLnBrk="1" hangingPunct="1">
                <a:lnSpc>
                  <a:spcPct val="96000"/>
                </a:lnSpc>
              </a:pPr>
              <a:r>
                <a:rPr lang="zh-CN" altLang="en-US" sz="1500" dirty="0">
                  <a:solidFill>
                    <a:srgbClr val="000000"/>
                  </a:solidFill>
                </a:rPr>
                <a:t>对</a:t>
              </a:r>
            </a:p>
            <a:p>
              <a:pPr algn="ctr" eaLnBrk="1" hangingPunct="1">
                <a:lnSpc>
                  <a:spcPct val="96000"/>
                </a:lnSpc>
              </a:pPr>
              <a:r>
                <a:rPr lang="zh-CN" altLang="en-US" sz="1500" dirty="0">
                  <a:solidFill>
                    <a:srgbClr val="000000"/>
                  </a:solidFill>
                </a:rPr>
                <a:t>象层 </a:t>
              </a:r>
              <a:endParaRPr lang="zh-CN" altLang="en-US" sz="1500" dirty="0"/>
            </a:p>
          </p:txBody>
        </p:sp>
        <p:sp>
          <p:nvSpPr>
            <p:cNvPr id="18" name="Rectangle 36">
              <a:extLst>
                <a:ext uri="{FF2B5EF4-FFF2-40B4-BE49-F238E27FC236}">
                  <a16:creationId xmlns:a16="http://schemas.microsoft.com/office/drawing/2014/main" id="{71B92923-B675-4A0F-A6BF-790894DCD189}"/>
                </a:ext>
              </a:extLst>
            </p:cNvPr>
            <p:cNvSpPr>
              <a:spLocks noChangeArrowheads="1"/>
            </p:cNvSpPr>
            <p:nvPr/>
          </p:nvSpPr>
          <p:spPr bwMode="auto">
            <a:xfrm>
              <a:off x="3652" y="2834"/>
              <a:ext cx="390" cy="1065"/>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DA</a:t>
              </a:r>
            </a:p>
            <a:p>
              <a:pPr algn="ctr" eaLnBrk="1" hangingPunct="1">
                <a:lnSpc>
                  <a:spcPct val="96000"/>
                </a:lnSpc>
              </a:pPr>
              <a:r>
                <a:rPr lang="zh-CN" altLang="en-US" sz="1500" dirty="0">
                  <a:solidFill>
                    <a:srgbClr val="000000"/>
                  </a:solidFill>
                </a:rPr>
                <a:t>数</a:t>
              </a:r>
            </a:p>
            <a:p>
              <a:pPr algn="ctr" eaLnBrk="1" hangingPunct="1">
                <a:lnSpc>
                  <a:spcPct val="96000"/>
                </a:lnSpc>
              </a:pPr>
              <a:r>
                <a:rPr lang="zh-CN" altLang="en-US" sz="1500" dirty="0">
                  <a:solidFill>
                    <a:srgbClr val="000000"/>
                  </a:solidFill>
                </a:rPr>
                <a:t>据</a:t>
              </a:r>
            </a:p>
            <a:p>
              <a:pPr algn="ctr" eaLnBrk="1" hangingPunct="1">
                <a:lnSpc>
                  <a:spcPct val="96000"/>
                </a:lnSpc>
              </a:pPr>
              <a:r>
                <a:rPr lang="zh-CN" altLang="en-US" sz="1500" dirty="0">
                  <a:solidFill>
                    <a:srgbClr val="000000"/>
                  </a:solidFill>
                </a:rPr>
                <a:t>访</a:t>
              </a:r>
            </a:p>
            <a:p>
              <a:pPr algn="ctr" eaLnBrk="1" hangingPunct="1">
                <a:lnSpc>
                  <a:spcPct val="96000"/>
                </a:lnSpc>
              </a:pPr>
              <a:r>
                <a:rPr lang="zh-CN" altLang="en-US" sz="1500" dirty="0">
                  <a:solidFill>
                    <a:srgbClr val="000000"/>
                  </a:solidFill>
                </a:rPr>
                <a:t>问层 </a:t>
              </a:r>
              <a:endParaRPr lang="zh-CN" altLang="en-US" sz="1500" dirty="0"/>
            </a:p>
          </p:txBody>
        </p:sp>
        <p:sp>
          <p:nvSpPr>
            <p:cNvPr id="19" name="Rectangle 37">
              <a:extLst>
                <a:ext uri="{FF2B5EF4-FFF2-40B4-BE49-F238E27FC236}">
                  <a16:creationId xmlns:a16="http://schemas.microsoft.com/office/drawing/2014/main" id="{F797240C-90AC-4947-97CC-5EE7EF435617}"/>
                </a:ext>
              </a:extLst>
            </p:cNvPr>
            <p:cNvSpPr>
              <a:spLocks noChangeArrowheads="1"/>
            </p:cNvSpPr>
            <p:nvPr/>
          </p:nvSpPr>
          <p:spPr bwMode="auto">
            <a:xfrm>
              <a:off x="1400" y="2834"/>
              <a:ext cx="369" cy="1056"/>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V</a:t>
              </a:r>
            </a:p>
            <a:p>
              <a:pPr algn="ctr" eaLnBrk="1" hangingPunct="1">
                <a:lnSpc>
                  <a:spcPct val="96000"/>
                </a:lnSpc>
              </a:pPr>
              <a:r>
                <a:rPr lang="zh-CN" altLang="en-US" sz="1500" dirty="0">
                  <a:solidFill>
                    <a:srgbClr val="000000"/>
                  </a:solidFill>
                </a:rPr>
                <a:t>表</a:t>
              </a:r>
            </a:p>
            <a:p>
              <a:pPr algn="ctr" eaLnBrk="1" hangingPunct="1">
                <a:lnSpc>
                  <a:spcPct val="96000"/>
                </a:lnSpc>
              </a:pPr>
              <a:r>
                <a:rPr lang="zh-CN" altLang="en-US" sz="1500" dirty="0">
                  <a:solidFill>
                    <a:srgbClr val="000000"/>
                  </a:solidFill>
                </a:rPr>
                <a:t>示</a:t>
              </a:r>
            </a:p>
            <a:p>
              <a:pPr algn="ctr" eaLnBrk="1" hangingPunct="1">
                <a:lnSpc>
                  <a:spcPct val="96000"/>
                </a:lnSpc>
              </a:pPr>
              <a:r>
                <a:rPr lang="zh-CN" altLang="en-US" sz="1500" dirty="0">
                  <a:solidFill>
                    <a:srgbClr val="000000"/>
                  </a:solidFill>
                </a:rPr>
                <a:t>层</a:t>
              </a:r>
              <a:endParaRPr lang="zh-CN" altLang="en-US" sz="1500" dirty="0"/>
            </a:p>
          </p:txBody>
        </p:sp>
        <p:sp>
          <p:nvSpPr>
            <p:cNvPr id="20" name="Line 38">
              <a:extLst>
                <a:ext uri="{FF2B5EF4-FFF2-40B4-BE49-F238E27FC236}">
                  <a16:creationId xmlns:a16="http://schemas.microsoft.com/office/drawing/2014/main" id="{1B102476-A9AD-4E55-A53C-893CC02BA2EA}"/>
                </a:ext>
              </a:extLst>
            </p:cNvPr>
            <p:cNvSpPr>
              <a:spLocks noChangeShapeType="1"/>
            </p:cNvSpPr>
            <p:nvPr/>
          </p:nvSpPr>
          <p:spPr bwMode="auto">
            <a:xfrm>
              <a:off x="1268" y="2347"/>
              <a:ext cx="554" cy="1"/>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21" name="Line 39">
              <a:extLst>
                <a:ext uri="{FF2B5EF4-FFF2-40B4-BE49-F238E27FC236}">
                  <a16:creationId xmlns:a16="http://schemas.microsoft.com/office/drawing/2014/main" id="{565761AD-261D-45D3-9791-44A1A2924759}"/>
                </a:ext>
              </a:extLst>
            </p:cNvPr>
            <p:cNvSpPr>
              <a:spLocks noChangeShapeType="1"/>
            </p:cNvSpPr>
            <p:nvPr/>
          </p:nvSpPr>
          <p:spPr bwMode="auto">
            <a:xfrm>
              <a:off x="2417" y="2347"/>
              <a:ext cx="1137" cy="1"/>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22" name="Line 40">
              <a:extLst>
                <a:ext uri="{FF2B5EF4-FFF2-40B4-BE49-F238E27FC236}">
                  <a16:creationId xmlns:a16="http://schemas.microsoft.com/office/drawing/2014/main" id="{1A1651F0-7D0B-42E8-9D1B-22950ABCCF7A}"/>
                </a:ext>
              </a:extLst>
            </p:cNvPr>
            <p:cNvSpPr>
              <a:spLocks noChangeShapeType="1"/>
            </p:cNvSpPr>
            <p:nvPr/>
          </p:nvSpPr>
          <p:spPr bwMode="auto">
            <a:xfrm>
              <a:off x="3554" y="1936"/>
              <a:ext cx="0" cy="19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500"/>
            </a:p>
          </p:txBody>
        </p:sp>
        <p:sp>
          <p:nvSpPr>
            <p:cNvPr id="23" name="Line 41">
              <a:extLst>
                <a:ext uri="{FF2B5EF4-FFF2-40B4-BE49-F238E27FC236}">
                  <a16:creationId xmlns:a16="http://schemas.microsoft.com/office/drawing/2014/main" id="{42CC57B1-AA3A-42E2-83D1-AF746EAC015E}"/>
                </a:ext>
              </a:extLst>
            </p:cNvPr>
            <p:cNvSpPr>
              <a:spLocks noChangeShapeType="1"/>
            </p:cNvSpPr>
            <p:nvPr/>
          </p:nvSpPr>
          <p:spPr bwMode="auto">
            <a:xfrm>
              <a:off x="3580" y="2347"/>
              <a:ext cx="2048" cy="1"/>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24" name="Line 42">
              <a:extLst>
                <a:ext uri="{FF2B5EF4-FFF2-40B4-BE49-F238E27FC236}">
                  <a16:creationId xmlns:a16="http://schemas.microsoft.com/office/drawing/2014/main" id="{486CDBD9-49C5-4CBF-B5E6-E2D2E68089D7}"/>
                </a:ext>
              </a:extLst>
            </p:cNvPr>
            <p:cNvSpPr>
              <a:spLocks noChangeShapeType="1"/>
            </p:cNvSpPr>
            <p:nvPr/>
          </p:nvSpPr>
          <p:spPr bwMode="auto">
            <a:xfrm flipH="1">
              <a:off x="5140" y="2697"/>
              <a:ext cx="0" cy="1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500"/>
            </a:p>
          </p:txBody>
        </p:sp>
        <p:sp>
          <p:nvSpPr>
            <p:cNvPr id="25" name="Text Box 43">
              <a:extLst>
                <a:ext uri="{FF2B5EF4-FFF2-40B4-BE49-F238E27FC236}">
                  <a16:creationId xmlns:a16="http://schemas.microsoft.com/office/drawing/2014/main" id="{B29C7B3A-6AF8-4AC5-A81B-A78E31621B5B}"/>
                </a:ext>
              </a:extLst>
            </p:cNvPr>
            <p:cNvSpPr txBox="1">
              <a:spLocks noChangeArrowheads="1"/>
            </p:cNvSpPr>
            <p:nvPr/>
          </p:nvSpPr>
          <p:spPr bwMode="auto">
            <a:xfrm>
              <a:off x="1268" y="2168"/>
              <a:ext cx="5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b="1" dirty="0">
                  <a:solidFill>
                    <a:srgbClr val="000000"/>
                  </a:solidFill>
                  <a:latin typeface="黑体" panose="02010609060101010101" pitchFamily="49" charset="-122"/>
                  <a:ea typeface="黑体" panose="02010609060101010101" pitchFamily="49" charset="-122"/>
                </a:rPr>
                <a:t>客户层</a:t>
              </a:r>
              <a:endParaRPr lang="zh-CN" altLang="en-US" sz="1500" dirty="0"/>
            </a:p>
          </p:txBody>
        </p:sp>
        <p:sp>
          <p:nvSpPr>
            <p:cNvPr id="26" name="Text Box 44">
              <a:extLst>
                <a:ext uri="{FF2B5EF4-FFF2-40B4-BE49-F238E27FC236}">
                  <a16:creationId xmlns:a16="http://schemas.microsoft.com/office/drawing/2014/main" id="{88726E38-01A5-494C-A0E0-7C227384C642}"/>
                </a:ext>
              </a:extLst>
            </p:cNvPr>
            <p:cNvSpPr txBox="1">
              <a:spLocks noChangeArrowheads="1"/>
            </p:cNvSpPr>
            <p:nvPr/>
          </p:nvSpPr>
          <p:spPr bwMode="auto">
            <a:xfrm>
              <a:off x="2710" y="2178"/>
              <a:ext cx="6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b="1" dirty="0">
                  <a:solidFill>
                    <a:srgbClr val="000000"/>
                  </a:solidFill>
                  <a:latin typeface="黑体" panose="02010609060101010101" pitchFamily="49" charset="-122"/>
                  <a:ea typeface="黑体" panose="02010609060101010101" pitchFamily="49" charset="-122"/>
                </a:rPr>
                <a:t>业务层</a:t>
              </a:r>
              <a:endParaRPr lang="zh-CN" altLang="en-US" sz="1500" dirty="0"/>
            </a:p>
          </p:txBody>
        </p:sp>
        <p:sp>
          <p:nvSpPr>
            <p:cNvPr id="27" name="Text Box 45">
              <a:extLst>
                <a:ext uri="{FF2B5EF4-FFF2-40B4-BE49-F238E27FC236}">
                  <a16:creationId xmlns:a16="http://schemas.microsoft.com/office/drawing/2014/main" id="{93363B6A-3458-4748-9F9B-49CEE4F35ACE}"/>
                </a:ext>
              </a:extLst>
            </p:cNvPr>
            <p:cNvSpPr txBox="1">
              <a:spLocks noChangeArrowheads="1"/>
            </p:cNvSpPr>
            <p:nvPr/>
          </p:nvSpPr>
          <p:spPr bwMode="auto">
            <a:xfrm>
              <a:off x="4595" y="2617"/>
              <a:ext cx="8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1500" dirty="0">
                  <a:solidFill>
                    <a:srgbClr val="000000"/>
                  </a:solidFill>
                </a:rPr>
                <a:t>OR</a:t>
              </a:r>
              <a:r>
                <a:rPr lang="zh-CN" altLang="en-US" sz="1500" dirty="0">
                  <a:solidFill>
                    <a:srgbClr val="000000"/>
                  </a:solidFill>
                </a:rPr>
                <a:t>映射层</a:t>
              </a:r>
              <a:endParaRPr lang="zh-CN" altLang="en-US" sz="1500" dirty="0"/>
            </a:p>
          </p:txBody>
        </p:sp>
        <p:sp>
          <p:nvSpPr>
            <p:cNvPr id="28" name="Rectangle 46">
              <a:extLst>
                <a:ext uri="{FF2B5EF4-FFF2-40B4-BE49-F238E27FC236}">
                  <a16:creationId xmlns:a16="http://schemas.microsoft.com/office/drawing/2014/main" id="{761402A5-DBC6-4C87-B023-68C510973E54}"/>
                </a:ext>
              </a:extLst>
            </p:cNvPr>
            <p:cNvSpPr>
              <a:spLocks noChangeArrowheads="1"/>
            </p:cNvSpPr>
            <p:nvPr/>
          </p:nvSpPr>
          <p:spPr bwMode="auto">
            <a:xfrm>
              <a:off x="5232" y="2834"/>
              <a:ext cx="396" cy="1034"/>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R</a:t>
              </a:r>
            </a:p>
            <a:p>
              <a:pPr algn="ctr" eaLnBrk="1" hangingPunct="1">
                <a:lnSpc>
                  <a:spcPct val="96000"/>
                </a:lnSpc>
              </a:pPr>
              <a:r>
                <a:rPr lang="zh-CN" altLang="en-US" sz="1500" dirty="0">
                  <a:solidFill>
                    <a:srgbClr val="000000"/>
                  </a:solidFill>
                </a:rPr>
                <a:t>数</a:t>
              </a:r>
            </a:p>
            <a:p>
              <a:pPr algn="ctr" eaLnBrk="1" hangingPunct="1">
                <a:lnSpc>
                  <a:spcPct val="96000"/>
                </a:lnSpc>
              </a:pPr>
              <a:r>
                <a:rPr lang="zh-CN" altLang="en-US" sz="1500" dirty="0">
                  <a:solidFill>
                    <a:srgbClr val="000000"/>
                  </a:solidFill>
                </a:rPr>
                <a:t>据</a:t>
              </a:r>
            </a:p>
            <a:p>
              <a:pPr algn="ctr" eaLnBrk="1" hangingPunct="1">
                <a:lnSpc>
                  <a:spcPct val="96000"/>
                </a:lnSpc>
              </a:pPr>
              <a:r>
                <a:rPr lang="zh-CN" altLang="en-US" sz="1500" dirty="0">
                  <a:solidFill>
                    <a:srgbClr val="000000"/>
                  </a:solidFill>
                </a:rPr>
                <a:t>资源层 </a:t>
              </a:r>
              <a:endParaRPr lang="zh-CN" altLang="en-US" sz="1500" dirty="0"/>
            </a:p>
          </p:txBody>
        </p:sp>
        <p:sp>
          <p:nvSpPr>
            <p:cNvPr id="29" name="Line 47">
              <a:extLst>
                <a:ext uri="{FF2B5EF4-FFF2-40B4-BE49-F238E27FC236}">
                  <a16:creationId xmlns:a16="http://schemas.microsoft.com/office/drawing/2014/main" id="{17FBA39A-E67A-4C17-8921-E100722100AD}"/>
                </a:ext>
              </a:extLst>
            </p:cNvPr>
            <p:cNvSpPr>
              <a:spLocks noChangeShapeType="1"/>
            </p:cNvSpPr>
            <p:nvPr/>
          </p:nvSpPr>
          <p:spPr bwMode="auto">
            <a:xfrm>
              <a:off x="1837" y="1662"/>
              <a:ext cx="0" cy="2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500"/>
            </a:p>
          </p:txBody>
        </p:sp>
        <p:sp>
          <p:nvSpPr>
            <p:cNvPr id="30" name="Text Box 48">
              <a:extLst>
                <a:ext uri="{FF2B5EF4-FFF2-40B4-BE49-F238E27FC236}">
                  <a16:creationId xmlns:a16="http://schemas.microsoft.com/office/drawing/2014/main" id="{D6DB7C68-382F-4367-9575-35C39F6574FC}"/>
                </a:ext>
              </a:extLst>
            </p:cNvPr>
            <p:cNvSpPr txBox="1">
              <a:spLocks noChangeArrowheads="1"/>
            </p:cNvSpPr>
            <p:nvPr/>
          </p:nvSpPr>
          <p:spPr bwMode="auto">
            <a:xfrm>
              <a:off x="3830" y="2165"/>
              <a:ext cx="6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b="1" dirty="0">
                  <a:solidFill>
                    <a:srgbClr val="000000"/>
                  </a:solidFill>
                  <a:latin typeface="黑体" panose="02010609060101010101" pitchFamily="49" charset="-122"/>
                  <a:ea typeface="黑体" panose="02010609060101010101" pitchFamily="49" charset="-122"/>
                </a:rPr>
                <a:t>数据层</a:t>
              </a:r>
              <a:endParaRPr lang="zh-CN" altLang="en-US" sz="1500" dirty="0"/>
            </a:p>
          </p:txBody>
        </p:sp>
        <p:sp>
          <p:nvSpPr>
            <p:cNvPr id="31" name="Line 49">
              <a:extLst>
                <a:ext uri="{FF2B5EF4-FFF2-40B4-BE49-F238E27FC236}">
                  <a16:creationId xmlns:a16="http://schemas.microsoft.com/office/drawing/2014/main" id="{12A26B7C-32BD-43B7-AC06-6FC65C1A7986}"/>
                </a:ext>
              </a:extLst>
            </p:cNvPr>
            <p:cNvSpPr>
              <a:spLocks noChangeShapeType="1"/>
            </p:cNvSpPr>
            <p:nvPr/>
          </p:nvSpPr>
          <p:spPr bwMode="auto">
            <a:xfrm>
              <a:off x="1294" y="2148"/>
              <a:ext cx="3343" cy="1"/>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32" name="Rectangle 50">
              <a:extLst>
                <a:ext uri="{FF2B5EF4-FFF2-40B4-BE49-F238E27FC236}">
                  <a16:creationId xmlns:a16="http://schemas.microsoft.com/office/drawing/2014/main" id="{93122C88-CBC8-4E24-8AB5-22DBE7D68675}"/>
                </a:ext>
              </a:extLst>
            </p:cNvPr>
            <p:cNvSpPr>
              <a:spLocks noChangeArrowheads="1"/>
            </p:cNvSpPr>
            <p:nvPr/>
          </p:nvSpPr>
          <p:spPr bwMode="auto">
            <a:xfrm>
              <a:off x="4703" y="2850"/>
              <a:ext cx="396" cy="100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zh-CN" altLang="en-US" sz="1500" dirty="0">
                  <a:solidFill>
                    <a:srgbClr val="000000"/>
                  </a:solidFill>
                </a:rPr>
                <a:t>透明容器</a:t>
              </a:r>
              <a:endParaRPr lang="zh-CN" altLang="en-US" sz="1500" dirty="0"/>
            </a:p>
          </p:txBody>
        </p:sp>
        <p:sp>
          <p:nvSpPr>
            <p:cNvPr id="33" name="Line 51">
              <a:extLst>
                <a:ext uri="{FF2B5EF4-FFF2-40B4-BE49-F238E27FC236}">
                  <a16:creationId xmlns:a16="http://schemas.microsoft.com/office/drawing/2014/main" id="{6CD5C428-6748-4F79-B999-DD1DA8B37986}"/>
                </a:ext>
              </a:extLst>
            </p:cNvPr>
            <p:cNvSpPr>
              <a:spLocks noChangeShapeType="1"/>
            </p:cNvSpPr>
            <p:nvPr/>
          </p:nvSpPr>
          <p:spPr bwMode="auto">
            <a:xfrm flipV="1">
              <a:off x="2431" y="2012"/>
              <a:ext cx="1" cy="17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500"/>
            </a:p>
          </p:txBody>
        </p:sp>
        <p:sp>
          <p:nvSpPr>
            <p:cNvPr id="34" name="Rectangle 52">
              <a:extLst>
                <a:ext uri="{FF2B5EF4-FFF2-40B4-BE49-F238E27FC236}">
                  <a16:creationId xmlns:a16="http://schemas.microsoft.com/office/drawing/2014/main" id="{31A59306-8AC2-438E-A03F-696FC2293BD0}"/>
                </a:ext>
              </a:extLst>
            </p:cNvPr>
            <p:cNvSpPr>
              <a:spLocks noChangeArrowheads="1"/>
            </p:cNvSpPr>
            <p:nvPr/>
          </p:nvSpPr>
          <p:spPr bwMode="auto">
            <a:xfrm>
              <a:off x="2391" y="2834"/>
              <a:ext cx="396" cy="1056"/>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BP</a:t>
              </a:r>
            </a:p>
            <a:p>
              <a:pPr algn="ctr" eaLnBrk="1" hangingPunct="1">
                <a:lnSpc>
                  <a:spcPct val="96000"/>
                </a:lnSpc>
              </a:pPr>
              <a:r>
                <a:rPr lang="zh-CN" altLang="en-US" sz="1500" dirty="0">
                  <a:solidFill>
                    <a:srgbClr val="000000"/>
                  </a:solidFill>
                </a:rPr>
                <a:t>业务流程层 </a:t>
              </a:r>
              <a:endParaRPr lang="zh-CN" altLang="en-US" sz="1500" dirty="0"/>
            </a:p>
          </p:txBody>
        </p:sp>
        <p:sp>
          <p:nvSpPr>
            <p:cNvPr id="35" name="Line 53">
              <a:extLst>
                <a:ext uri="{FF2B5EF4-FFF2-40B4-BE49-F238E27FC236}">
                  <a16:creationId xmlns:a16="http://schemas.microsoft.com/office/drawing/2014/main" id="{98AA9BC2-7275-4EA1-AFF7-0DF00984F345}"/>
                </a:ext>
              </a:extLst>
            </p:cNvPr>
            <p:cNvSpPr>
              <a:spLocks noChangeShapeType="1"/>
            </p:cNvSpPr>
            <p:nvPr/>
          </p:nvSpPr>
          <p:spPr bwMode="auto">
            <a:xfrm>
              <a:off x="1308" y="2012"/>
              <a:ext cx="1123"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36" name="Text Box 54">
              <a:extLst>
                <a:ext uri="{FF2B5EF4-FFF2-40B4-BE49-F238E27FC236}">
                  <a16:creationId xmlns:a16="http://schemas.microsoft.com/office/drawing/2014/main" id="{4565ABBB-B18F-45DA-A62E-6C7D01250575}"/>
                </a:ext>
              </a:extLst>
            </p:cNvPr>
            <p:cNvSpPr txBox="1">
              <a:spLocks noChangeArrowheads="1"/>
            </p:cNvSpPr>
            <p:nvPr/>
          </p:nvSpPr>
          <p:spPr bwMode="auto">
            <a:xfrm>
              <a:off x="2973" y="1586"/>
              <a:ext cx="9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1500" b="1">
                  <a:solidFill>
                    <a:srgbClr val="000000"/>
                  </a:solidFill>
                </a:rPr>
                <a:t>Web</a:t>
              </a:r>
              <a:r>
                <a:rPr lang="zh-CN" altLang="en-US" sz="1500" b="1">
                  <a:solidFill>
                    <a:srgbClr val="000000"/>
                  </a:solidFill>
                </a:rPr>
                <a:t>服务器</a:t>
              </a:r>
              <a:endParaRPr lang="zh-CN" altLang="en-US" sz="1500" b="1"/>
            </a:p>
          </p:txBody>
        </p:sp>
        <p:sp>
          <p:nvSpPr>
            <p:cNvPr id="37" name="Line 55">
              <a:extLst>
                <a:ext uri="{FF2B5EF4-FFF2-40B4-BE49-F238E27FC236}">
                  <a16:creationId xmlns:a16="http://schemas.microsoft.com/office/drawing/2014/main" id="{7C712D57-176D-46EC-9E5F-A3896B68505D}"/>
                </a:ext>
              </a:extLst>
            </p:cNvPr>
            <p:cNvSpPr>
              <a:spLocks noChangeShapeType="1"/>
            </p:cNvSpPr>
            <p:nvPr/>
          </p:nvSpPr>
          <p:spPr bwMode="auto">
            <a:xfrm>
              <a:off x="4637" y="2148"/>
              <a:ext cx="1057" cy="1"/>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38" name="Text Box 56">
              <a:extLst>
                <a:ext uri="{FF2B5EF4-FFF2-40B4-BE49-F238E27FC236}">
                  <a16:creationId xmlns:a16="http://schemas.microsoft.com/office/drawing/2014/main" id="{4BA6279E-F465-40DE-8213-4ADA6506F900}"/>
                </a:ext>
              </a:extLst>
            </p:cNvPr>
            <p:cNvSpPr txBox="1">
              <a:spLocks noChangeArrowheads="1"/>
            </p:cNvSpPr>
            <p:nvPr/>
          </p:nvSpPr>
          <p:spPr bwMode="auto">
            <a:xfrm>
              <a:off x="4835" y="2012"/>
              <a:ext cx="6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1500" dirty="0">
                  <a:solidFill>
                    <a:srgbClr val="FF0000"/>
                  </a:solidFill>
                </a:rPr>
                <a:t>Relation</a:t>
              </a:r>
            </a:p>
          </p:txBody>
        </p:sp>
        <p:sp>
          <p:nvSpPr>
            <p:cNvPr id="39" name="Rectangle 57">
              <a:extLst>
                <a:ext uri="{FF2B5EF4-FFF2-40B4-BE49-F238E27FC236}">
                  <a16:creationId xmlns:a16="http://schemas.microsoft.com/office/drawing/2014/main" id="{C3802852-51B6-428B-B712-DCDA3050F7EF}"/>
                </a:ext>
              </a:extLst>
            </p:cNvPr>
            <p:cNvSpPr>
              <a:spLocks noChangeArrowheads="1"/>
            </p:cNvSpPr>
            <p:nvPr/>
          </p:nvSpPr>
          <p:spPr bwMode="auto">
            <a:xfrm>
              <a:off x="1956" y="2834"/>
              <a:ext cx="303" cy="105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dirty="0">
                  <a:latin typeface="Times New Roman" panose="02020603050405020304" pitchFamily="18" charset="0"/>
                </a:rPr>
                <a:t>事</a:t>
              </a:r>
            </a:p>
            <a:p>
              <a:pPr algn="ctr" eaLnBrk="1" hangingPunct="1">
                <a:lnSpc>
                  <a:spcPct val="96000"/>
                </a:lnSpc>
              </a:pPr>
              <a:r>
                <a:rPr lang="zh-CN" altLang="en-US" sz="1500" dirty="0">
                  <a:latin typeface="Times New Roman" panose="02020603050405020304" pitchFamily="18" charset="0"/>
                </a:rPr>
                <a:t>件</a:t>
              </a:r>
            </a:p>
            <a:p>
              <a:pPr algn="ctr" eaLnBrk="1" hangingPunct="1">
                <a:lnSpc>
                  <a:spcPct val="96000"/>
                </a:lnSpc>
              </a:pPr>
              <a:r>
                <a:rPr lang="zh-CN" altLang="en-US" sz="1500" dirty="0">
                  <a:latin typeface="Times New Roman" panose="02020603050405020304" pitchFamily="18" charset="0"/>
                </a:rPr>
                <a:t>管</a:t>
              </a:r>
            </a:p>
            <a:p>
              <a:pPr algn="ctr" eaLnBrk="1" hangingPunct="1">
                <a:lnSpc>
                  <a:spcPct val="96000"/>
                </a:lnSpc>
              </a:pPr>
              <a:r>
                <a:rPr lang="zh-CN" altLang="en-US" sz="1500" dirty="0">
                  <a:latin typeface="Times New Roman" panose="02020603050405020304" pitchFamily="18" charset="0"/>
                </a:rPr>
                <a:t>理</a:t>
              </a:r>
            </a:p>
            <a:p>
              <a:pPr algn="ctr" eaLnBrk="1" hangingPunct="1">
                <a:lnSpc>
                  <a:spcPct val="96000"/>
                </a:lnSpc>
              </a:pPr>
              <a:r>
                <a:rPr lang="zh-CN" altLang="en-US" sz="1500" dirty="0">
                  <a:latin typeface="Times New Roman" panose="02020603050405020304" pitchFamily="18" charset="0"/>
                </a:rPr>
                <a:t>层</a:t>
              </a:r>
              <a:endParaRPr lang="zh-CN" altLang="en-US" sz="1500" dirty="0"/>
            </a:p>
          </p:txBody>
        </p:sp>
        <p:sp>
          <p:nvSpPr>
            <p:cNvPr id="40" name="Line 58">
              <a:extLst>
                <a:ext uri="{FF2B5EF4-FFF2-40B4-BE49-F238E27FC236}">
                  <a16:creationId xmlns:a16="http://schemas.microsoft.com/office/drawing/2014/main" id="{9471FB3F-F64A-4FEE-8C0D-D001D51B315C}"/>
                </a:ext>
              </a:extLst>
            </p:cNvPr>
            <p:cNvSpPr>
              <a:spLocks noChangeShapeType="1"/>
            </p:cNvSpPr>
            <p:nvPr/>
          </p:nvSpPr>
          <p:spPr bwMode="auto">
            <a:xfrm>
              <a:off x="1837" y="1799"/>
              <a:ext cx="2774"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41" name="Text Box 59">
              <a:extLst>
                <a:ext uri="{FF2B5EF4-FFF2-40B4-BE49-F238E27FC236}">
                  <a16:creationId xmlns:a16="http://schemas.microsoft.com/office/drawing/2014/main" id="{7ED576F7-3E19-4B4F-A92A-11136158F5C1}"/>
                </a:ext>
              </a:extLst>
            </p:cNvPr>
            <p:cNvSpPr txBox="1">
              <a:spLocks noChangeArrowheads="1"/>
            </p:cNvSpPr>
            <p:nvPr/>
          </p:nvSpPr>
          <p:spPr bwMode="auto">
            <a:xfrm>
              <a:off x="1573" y="1842"/>
              <a:ext cx="5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1500" dirty="0">
                  <a:solidFill>
                    <a:srgbClr val="000000"/>
                  </a:solidFill>
                </a:rPr>
                <a:t>Web</a:t>
              </a:r>
              <a:r>
                <a:rPr lang="zh-CN" altLang="en-US" sz="1500" dirty="0">
                  <a:solidFill>
                    <a:srgbClr val="000000"/>
                  </a:solidFill>
                </a:rPr>
                <a:t>层</a:t>
              </a:r>
              <a:endParaRPr lang="zh-CN" altLang="en-US" sz="1500" dirty="0"/>
            </a:p>
          </p:txBody>
        </p:sp>
        <p:sp>
          <p:nvSpPr>
            <p:cNvPr id="42" name="Text Box 60">
              <a:extLst>
                <a:ext uri="{FF2B5EF4-FFF2-40B4-BE49-F238E27FC236}">
                  <a16:creationId xmlns:a16="http://schemas.microsoft.com/office/drawing/2014/main" id="{569B591B-3CCD-4EC9-9D12-7355C07B3287}"/>
                </a:ext>
              </a:extLst>
            </p:cNvPr>
            <p:cNvSpPr txBox="1">
              <a:spLocks noChangeArrowheads="1"/>
            </p:cNvSpPr>
            <p:nvPr/>
          </p:nvSpPr>
          <p:spPr bwMode="auto">
            <a:xfrm>
              <a:off x="1298" y="1560"/>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b="1" dirty="0">
                  <a:solidFill>
                    <a:srgbClr val="000000"/>
                  </a:solidFill>
                </a:rPr>
                <a:t>客户机</a:t>
              </a:r>
              <a:endParaRPr lang="zh-CN" altLang="en-US" sz="1500" b="1" dirty="0"/>
            </a:p>
          </p:txBody>
        </p:sp>
        <p:sp>
          <p:nvSpPr>
            <p:cNvPr id="43" name="Line 61">
              <a:extLst>
                <a:ext uri="{FF2B5EF4-FFF2-40B4-BE49-F238E27FC236}">
                  <a16:creationId xmlns:a16="http://schemas.microsoft.com/office/drawing/2014/main" id="{247F36D7-8E04-44BA-98F6-CDA522FBFDD7}"/>
                </a:ext>
              </a:extLst>
            </p:cNvPr>
            <p:cNvSpPr>
              <a:spLocks noChangeShapeType="1"/>
            </p:cNvSpPr>
            <p:nvPr/>
          </p:nvSpPr>
          <p:spPr bwMode="auto">
            <a:xfrm>
              <a:off x="1326" y="1798"/>
              <a:ext cx="46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44" name="Line 62">
              <a:extLst>
                <a:ext uri="{FF2B5EF4-FFF2-40B4-BE49-F238E27FC236}">
                  <a16:creationId xmlns:a16="http://schemas.microsoft.com/office/drawing/2014/main" id="{04CC4D81-4B43-41A9-B82D-48F760247116}"/>
                </a:ext>
              </a:extLst>
            </p:cNvPr>
            <p:cNvSpPr>
              <a:spLocks noChangeShapeType="1"/>
            </p:cNvSpPr>
            <p:nvPr/>
          </p:nvSpPr>
          <p:spPr bwMode="auto">
            <a:xfrm>
              <a:off x="4637" y="1799"/>
              <a:ext cx="1057"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45" name="Text Box 63">
              <a:extLst>
                <a:ext uri="{FF2B5EF4-FFF2-40B4-BE49-F238E27FC236}">
                  <a16:creationId xmlns:a16="http://schemas.microsoft.com/office/drawing/2014/main" id="{773C9054-1C90-4A0F-B4B0-BE6D56BE5C8E}"/>
                </a:ext>
              </a:extLst>
            </p:cNvPr>
            <p:cNvSpPr txBox="1">
              <a:spLocks noChangeArrowheads="1"/>
            </p:cNvSpPr>
            <p:nvPr/>
          </p:nvSpPr>
          <p:spPr bwMode="auto">
            <a:xfrm>
              <a:off x="4690" y="1586"/>
              <a:ext cx="10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b="1">
                  <a:solidFill>
                    <a:srgbClr val="000000"/>
                  </a:solidFill>
                </a:rPr>
                <a:t>数据库服务器</a:t>
              </a:r>
              <a:endParaRPr lang="zh-CN" altLang="en-US" sz="1500" b="1"/>
            </a:p>
          </p:txBody>
        </p:sp>
        <p:sp>
          <p:nvSpPr>
            <p:cNvPr id="46" name="Line 64">
              <a:extLst>
                <a:ext uri="{FF2B5EF4-FFF2-40B4-BE49-F238E27FC236}">
                  <a16:creationId xmlns:a16="http://schemas.microsoft.com/office/drawing/2014/main" id="{A111C038-F6BB-42DB-BA04-C366FF82C24E}"/>
                </a:ext>
              </a:extLst>
            </p:cNvPr>
            <p:cNvSpPr>
              <a:spLocks noChangeShapeType="1"/>
            </p:cNvSpPr>
            <p:nvPr/>
          </p:nvSpPr>
          <p:spPr bwMode="auto">
            <a:xfrm>
              <a:off x="3580" y="2621"/>
              <a:ext cx="1057" cy="1"/>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500"/>
            </a:p>
          </p:txBody>
        </p:sp>
        <p:sp>
          <p:nvSpPr>
            <p:cNvPr id="47" name="Text Box 65">
              <a:extLst>
                <a:ext uri="{FF2B5EF4-FFF2-40B4-BE49-F238E27FC236}">
                  <a16:creationId xmlns:a16="http://schemas.microsoft.com/office/drawing/2014/main" id="{0CE316FE-71E5-40A2-A7F1-8C7969B4EAD2}"/>
                </a:ext>
              </a:extLst>
            </p:cNvPr>
            <p:cNvSpPr txBox="1">
              <a:spLocks noChangeArrowheads="1"/>
            </p:cNvSpPr>
            <p:nvPr/>
          </p:nvSpPr>
          <p:spPr bwMode="auto">
            <a:xfrm>
              <a:off x="3594" y="2430"/>
              <a:ext cx="10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500" dirty="0">
                  <a:solidFill>
                    <a:srgbClr val="FF0000"/>
                  </a:solidFill>
                </a:rPr>
                <a:t>对象持久层</a:t>
              </a:r>
              <a:r>
                <a:rPr lang="en-US" altLang="zh-CN" sz="1500" dirty="0">
                  <a:solidFill>
                    <a:srgbClr val="FF0000"/>
                  </a:solidFill>
                </a:rPr>
                <a:t>OP</a:t>
              </a:r>
            </a:p>
          </p:txBody>
        </p:sp>
        <p:sp>
          <p:nvSpPr>
            <p:cNvPr id="48" name="Line 66">
              <a:extLst>
                <a:ext uri="{FF2B5EF4-FFF2-40B4-BE49-F238E27FC236}">
                  <a16:creationId xmlns:a16="http://schemas.microsoft.com/office/drawing/2014/main" id="{660C4159-B752-4A12-8C93-8C886C04D9E0}"/>
                </a:ext>
              </a:extLst>
            </p:cNvPr>
            <p:cNvSpPr>
              <a:spLocks noChangeShapeType="1"/>
            </p:cNvSpPr>
            <p:nvPr/>
          </p:nvSpPr>
          <p:spPr bwMode="auto">
            <a:xfrm>
              <a:off x="4637" y="1800"/>
              <a:ext cx="0" cy="2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500"/>
            </a:p>
          </p:txBody>
        </p:sp>
        <p:sp>
          <p:nvSpPr>
            <p:cNvPr id="49" name="Arc 33">
              <a:extLst>
                <a:ext uri="{FF2B5EF4-FFF2-40B4-BE49-F238E27FC236}">
                  <a16:creationId xmlns:a16="http://schemas.microsoft.com/office/drawing/2014/main" id="{5A2A0D9C-61FD-439D-AC22-F2D8A197A8B3}"/>
                </a:ext>
              </a:extLst>
            </p:cNvPr>
            <p:cNvSpPr>
              <a:spLocks/>
            </p:cNvSpPr>
            <p:nvPr/>
          </p:nvSpPr>
          <p:spPr bwMode="auto">
            <a:xfrm rot="10707420" flipV="1">
              <a:off x="1610" y="2568"/>
              <a:ext cx="956" cy="597"/>
            </a:xfrm>
            <a:custGeom>
              <a:avLst/>
              <a:gdLst>
                <a:gd name="T0" fmla="*/ 0 w 36562"/>
                <a:gd name="T1" fmla="*/ 0 h 21600"/>
                <a:gd name="T2" fmla="*/ 1 w 36562"/>
                <a:gd name="T3" fmla="*/ 0 h 21600"/>
                <a:gd name="T4" fmla="*/ 1 w 36562"/>
                <a:gd name="T5" fmla="*/ 1 h 21600"/>
                <a:gd name="T6" fmla="*/ 0 60000 65536"/>
                <a:gd name="T7" fmla="*/ 0 60000 65536"/>
                <a:gd name="T8" fmla="*/ 0 60000 65536"/>
                <a:gd name="T9" fmla="*/ 0 w 36562"/>
                <a:gd name="T10" fmla="*/ 0 h 21600"/>
                <a:gd name="T11" fmla="*/ 36562 w 36562"/>
                <a:gd name="T12" fmla="*/ 21600 h 21600"/>
              </a:gdLst>
              <a:ahLst/>
              <a:cxnLst>
                <a:cxn ang="T6">
                  <a:pos x="T0" y="T1"/>
                </a:cxn>
                <a:cxn ang="T7">
                  <a:pos x="T2" y="T3"/>
                </a:cxn>
                <a:cxn ang="T8">
                  <a:pos x="T4" y="T5"/>
                </a:cxn>
              </a:cxnLst>
              <a:rect l="T9" t="T10" r="T11" b="T12"/>
              <a:pathLst>
                <a:path w="36562" h="21600" fill="none" extrusionOk="0">
                  <a:moveTo>
                    <a:pt x="0" y="10668"/>
                  </a:moveTo>
                  <a:cubicBezTo>
                    <a:pt x="3878" y="4059"/>
                    <a:pt x="10967" y="-1"/>
                    <a:pt x="18630" y="0"/>
                  </a:cubicBezTo>
                  <a:cubicBezTo>
                    <a:pt x="25826" y="0"/>
                    <a:pt x="32549" y="3583"/>
                    <a:pt x="36561" y="9558"/>
                  </a:cubicBezTo>
                </a:path>
                <a:path w="36562" h="21600" stroke="0" extrusionOk="0">
                  <a:moveTo>
                    <a:pt x="0" y="10668"/>
                  </a:moveTo>
                  <a:cubicBezTo>
                    <a:pt x="3878" y="4059"/>
                    <a:pt x="10967" y="-1"/>
                    <a:pt x="18630" y="0"/>
                  </a:cubicBezTo>
                  <a:cubicBezTo>
                    <a:pt x="25826" y="0"/>
                    <a:pt x="32549" y="3583"/>
                    <a:pt x="36561" y="9558"/>
                  </a:cubicBezTo>
                  <a:lnTo>
                    <a:pt x="18630" y="21600"/>
                  </a:lnTo>
                  <a:close/>
                </a:path>
              </a:pathLst>
            </a:custGeom>
            <a:noFill/>
            <a:ln w="9525">
              <a:solidFill>
                <a:srgbClr val="FF0066"/>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500"/>
            </a:p>
          </p:txBody>
        </p:sp>
        <p:sp>
          <p:nvSpPr>
            <p:cNvPr id="50" name="Text Box 45">
              <a:extLst>
                <a:ext uri="{FF2B5EF4-FFF2-40B4-BE49-F238E27FC236}">
                  <a16:creationId xmlns:a16="http://schemas.microsoft.com/office/drawing/2014/main" id="{AE495D93-5812-4C8F-87D7-366701DB4CAE}"/>
                </a:ext>
              </a:extLst>
            </p:cNvPr>
            <p:cNvSpPr txBox="1">
              <a:spLocks noChangeArrowheads="1"/>
            </p:cNvSpPr>
            <p:nvPr/>
          </p:nvSpPr>
          <p:spPr bwMode="auto">
            <a:xfrm>
              <a:off x="1770" y="2621"/>
              <a:ext cx="77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en-US" altLang="zh-CN" sz="1500" dirty="0">
                  <a:solidFill>
                    <a:srgbClr val="000000"/>
                  </a:solidFill>
                </a:rPr>
                <a:t>VM</a:t>
              </a:r>
              <a:r>
                <a:rPr lang="zh-CN" altLang="en-US" sz="1500" dirty="0">
                  <a:solidFill>
                    <a:srgbClr val="000000"/>
                  </a:solidFill>
                </a:rPr>
                <a:t>装配层</a:t>
              </a:r>
              <a:endParaRPr lang="zh-CN" altLang="en-US" sz="1500" dirty="0"/>
            </a:p>
          </p:txBody>
        </p:sp>
      </p:grpSp>
      <p:sp>
        <p:nvSpPr>
          <p:cNvPr id="51" name="日期占位符 50"/>
          <p:cNvSpPr>
            <a:spLocks noGrp="1"/>
          </p:cNvSpPr>
          <p:nvPr>
            <p:ph type="dt" sz="half" idx="10"/>
          </p:nvPr>
        </p:nvSpPr>
        <p:spPr/>
        <p:txBody>
          <a:bodyPr/>
          <a:lstStyle/>
          <a:p>
            <a:fld id="{EE962528-FF44-49B0-9010-A74379C674B7}" type="datetime1">
              <a:rPr lang="zh-CN" altLang="en-US" smtClean="0"/>
              <a:t>2022/5/4</a:t>
            </a:fld>
            <a:endParaRPr lang="zh-CN" altLang="en-US" dirty="0"/>
          </a:p>
        </p:txBody>
      </p:sp>
      <p:sp>
        <p:nvSpPr>
          <p:cNvPr id="52" name="页脚占位符 51"/>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6860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87327C5-A04F-4096-B181-F2B1EC1697B9}"/>
              </a:ext>
            </a:extLst>
          </p:cNvPr>
          <p:cNvSpPr>
            <a:spLocks noGrp="1"/>
          </p:cNvSpPr>
          <p:nvPr>
            <p:ph idx="1"/>
          </p:nvPr>
        </p:nvSpPr>
        <p:spPr>
          <a:xfrm>
            <a:off x="893827" y="937543"/>
            <a:ext cx="7832833" cy="3806854"/>
          </a:xfrm>
        </p:spPr>
        <p:txBody>
          <a:bodyPr>
            <a:normAutofit fontScale="85000" lnSpcReduction="20000"/>
          </a:bodyPr>
          <a:lstStyle/>
          <a:p>
            <a:pPr>
              <a:lnSpc>
                <a:spcPct val="120000"/>
              </a:lnSpc>
            </a:pPr>
            <a:r>
              <a:rPr lang="zh-CN" altLang="en-US" dirty="0"/>
              <a:t>架构分层与</a:t>
            </a:r>
            <a:r>
              <a:rPr lang="en-US" altLang="zh-CN" dirty="0"/>
              <a:t>MVC</a:t>
            </a:r>
            <a:r>
              <a:rPr lang="zh-CN" altLang="en-US" dirty="0"/>
              <a:t>分层即有区别又是统一的。</a:t>
            </a:r>
          </a:p>
          <a:p>
            <a:pPr>
              <a:lnSpc>
                <a:spcPct val="120000"/>
              </a:lnSpc>
            </a:pPr>
            <a:r>
              <a:rPr lang="zh-CN" altLang="en-US" dirty="0"/>
              <a:t>架构给人们提供了有条理存放物品的“物质基础”，</a:t>
            </a:r>
            <a:r>
              <a:rPr lang="en-US" altLang="zh-CN" dirty="0"/>
              <a:t>MVC</a:t>
            </a:r>
            <a:r>
              <a:rPr lang="zh-CN" altLang="en-US" dirty="0"/>
              <a:t>是人们总结出摆放物品的良好“习惯”。</a:t>
            </a:r>
          </a:p>
          <a:p>
            <a:pPr>
              <a:lnSpc>
                <a:spcPct val="120000"/>
              </a:lnSpc>
            </a:pPr>
            <a:r>
              <a:rPr lang="zh-CN" altLang="en-US" dirty="0"/>
              <a:t>家里有了家具、橱柜、洁具等，但缺乏良好的习惯，家里的物品存放可能依然是一团糟；如果有了家具、橱柜、洁具这样的分层框架，你的良好习惯轻松得以展现，提高生活的质量和效率。让“架构”与“</a:t>
            </a:r>
            <a:r>
              <a:rPr lang="en-US" altLang="zh-CN" dirty="0"/>
              <a:t>MVC”</a:t>
            </a:r>
            <a:r>
              <a:rPr lang="zh-CN" altLang="en-US" dirty="0"/>
              <a:t>在开发者身上完美结合，实现系统松耦合，易维护、易扩展、易重用的美好目标。</a:t>
            </a:r>
          </a:p>
          <a:p>
            <a:pPr>
              <a:lnSpc>
                <a:spcPct val="120000"/>
              </a:lnSpc>
            </a:pPr>
            <a:endParaRPr lang="zh-CN" altLang="en-US" dirty="0"/>
          </a:p>
        </p:txBody>
      </p:sp>
      <p:sp>
        <p:nvSpPr>
          <p:cNvPr id="3" name="灯片编号占位符 2">
            <a:extLst>
              <a:ext uri="{FF2B5EF4-FFF2-40B4-BE49-F238E27FC236}">
                <a16:creationId xmlns:a16="http://schemas.microsoft.com/office/drawing/2014/main" id="{C2FBF771-69C9-4FC7-B16C-2D3C26BEB06A}"/>
              </a:ext>
            </a:extLst>
          </p:cNvPr>
          <p:cNvSpPr>
            <a:spLocks noGrp="1"/>
          </p:cNvSpPr>
          <p:nvPr>
            <p:ph type="sldNum" sz="quarter" idx="12"/>
          </p:nvPr>
        </p:nvSpPr>
        <p:spPr/>
        <p:txBody>
          <a:bodyPr/>
          <a:lstStyle/>
          <a:p>
            <a:fld id="{0C913308-F349-4B6D-A68A-DD1791B4A57B}" type="slidenum">
              <a:rPr lang="zh-CN" altLang="en-US" smtClean="0"/>
              <a:pPr/>
              <a:t>88</a:t>
            </a:fld>
            <a:endParaRPr lang="zh-CN" altLang="en-US" dirty="0"/>
          </a:p>
        </p:txBody>
      </p:sp>
      <p:sp>
        <p:nvSpPr>
          <p:cNvPr id="4" name="标题 3">
            <a:extLst>
              <a:ext uri="{FF2B5EF4-FFF2-40B4-BE49-F238E27FC236}">
                <a16:creationId xmlns:a16="http://schemas.microsoft.com/office/drawing/2014/main" id="{E0A228C2-190D-47D0-B457-B0DA89AEE103}"/>
              </a:ext>
            </a:extLst>
          </p:cNvPr>
          <p:cNvSpPr>
            <a:spLocks noGrp="1"/>
          </p:cNvSpPr>
          <p:nvPr>
            <p:ph type="title"/>
          </p:nvPr>
        </p:nvSpPr>
        <p:spPr/>
        <p:txBody>
          <a:bodyPr/>
          <a:lstStyle/>
          <a:p>
            <a:r>
              <a:rPr lang="zh-CN" altLang="en-US" dirty="0"/>
              <a:t>架构分层与</a:t>
            </a:r>
            <a:r>
              <a:rPr lang="en-US" altLang="zh-CN" dirty="0"/>
              <a:t>MVC</a:t>
            </a:r>
            <a:r>
              <a:rPr lang="zh-CN" altLang="en-US" dirty="0"/>
              <a:t>分层的区别</a:t>
            </a:r>
          </a:p>
        </p:txBody>
      </p:sp>
      <p:sp>
        <p:nvSpPr>
          <p:cNvPr id="5" name="日期占位符 4"/>
          <p:cNvSpPr>
            <a:spLocks noGrp="1"/>
          </p:cNvSpPr>
          <p:nvPr>
            <p:ph type="dt" sz="half" idx="10"/>
          </p:nvPr>
        </p:nvSpPr>
        <p:spPr/>
        <p:txBody>
          <a:bodyPr/>
          <a:lstStyle/>
          <a:p>
            <a:fld id="{FE002ECC-5674-4EB8-9C49-CE69083700C8}"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95086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CE0B52D-EB0C-4C54-80FE-32A2A88A03AA}"/>
              </a:ext>
            </a:extLst>
          </p:cNvPr>
          <p:cNvSpPr>
            <a:spLocks noGrp="1"/>
          </p:cNvSpPr>
          <p:nvPr>
            <p:ph type="sldNum" sz="quarter" idx="12"/>
          </p:nvPr>
        </p:nvSpPr>
        <p:spPr/>
        <p:txBody>
          <a:bodyPr/>
          <a:lstStyle/>
          <a:p>
            <a:fld id="{0C913308-F349-4B6D-A68A-DD1791B4A57B}" type="slidenum">
              <a:rPr lang="zh-CN" altLang="en-US" smtClean="0"/>
              <a:pPr/>
              <a:t>89</a:t>
            </a:fld>
            <a:endParaRPr lang="zh-CN" altLang="en-US" dirty="0"/>
          </a:p>
        </p:txBody>
      </p:sp>
      <p:sp>
        <p:nvSpPr>
          <p:cNvPr id="4" name="标题 3">
            <a:extLst>
              <a:ext uri="{FF2B5EF4-FFF2-40B4-BE49-F238E27FC236}">
                <a16:creationId xmlns:a16="http://schemas.microsoft.com/office/drawing/2014/main" id="{3FCB87A8-D15E-4475-8EB2-215480541B54}"/>
              </a:ext>
            </a:extLst>
          </p:cNvPr>
          <p:cNvSpPr>
            <a:spLocks noGrp="1"/>
          </p:cNvSpPr>
          <p:nvPr>
            <p:ph type="title"/>
          </p:nvPr>
        </p:nvSpPr>
        <p:spPr/>
        <p:txBody>
          <a:bodyPr/>
          <a:lstStyle/>
          <a:p>
            <a:r>
              <a:rPr lang="zh-CN" altLang="en-US" dirty="0"/>
              <a:t>架构分层与</a:t>
            </a:r>
            <a:r>
              <a:rPr lang="en-US" altLang="zh-CN" dirty="0"/>
              <a:t>MVC</a:t>
            </a:r>
            <a:r>
              <a:rPr lang="zh-CN" altLang="en-US" dirty="0"/>
              <a:t>分层的区别</a:t>
            </a:r>
          </a:p>
        </p:txBody>
      </p:sp>
      <p:grpSp>
        <p:nvGrpSpPr>
          <p:cNvPr id="5" name="Group 23">
            <a:extLst>
              <a:ext uri="{FF2B5EF4-FFF2-40B4-BE49-F238E27FC236}">
                <a16:creationId xmlns:a16="http://schemas.microsoft.com/office/drawing/2014/main" id="{6790230A-6823-48CC-BF4B-85B1EAB66ABD}"/>
              </a:ext>
            </a:extLst>
          </p:cNvPr>
          <p:cNvGrpSpPr>
            <a:grpSpLocks noChangeAspect="1"/>
          </p:cNvGrpSpPr>
          <p:nvPr/>
        </p:nvGrpSpPr>
        <p:grpSpPr bwMode="auto">
          <a:xfrm>
            <a:off x="1710785" y="886063"/>
            <a:ext cx="6090725" cy="3724997"/>
            <a:chOff x="1711" y="-598"/>
            <a:chExt cx="8142" cy="5909"/>
          </a:xfrm>
        </p:grpSpPr>
        <p:sp>
          <p:nvSpPr>
            <p:cNvPr id="6" name="AutoShape 24">
              <a:extLst>
                <a:ext uri="{FF2B5EF4-FFF2-40B4-BE49-F238E27FC236}">
                  <a16:creationId xmlns:a16="http://schemas.microsoft.com/office/drawing/2014/main" id="{F560F632-AEDA-4960-85AB-FAE010EA793C}"/>
                </a:ext>
              </a:extLst>
            </p:cNvPr>
            <p:cNvSpPr>
              <a:spLocks noChangeAspect="1" noChangeArrowheads="1"/>
            </p:cNvSpPr>
            <p:nvPr/>
          </p:nvSpPr>
          <p:spPr bwMode="auto">
            <a:xfrm>
              <a:off x="1711" y="-598"/>
              <a:ext cx="8142" cy="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500"/>
            </a:p>
          </p:txBody>
        </p:sp>
        <p:sp>
          <p:nvSpPr>
            <p:cNvPr id="7" name="Line 25">
              <a:extLst>
                <a:ext uri="{FF2B5EF4-FFF2-40B4-BE49-F238E27FC236}">
                  <a16:creationId xmlns:a16="http://schemas.microsoft.com/office/drawing/2014/main" id="{87E789C3-2D35-4126-B511-F7483EB84916}"/>
                </a:ext>
              </a:extLst>
            </p:cNvPr>
            <p:cNvSpPr>
              <a:spLocks noChangeShapeType="1"/>
            </p:cNvSpPr>
            <p:nvPr/>
          </p:nvSpPr>
          <p:spPr bwMode="auto">
            <a:xfrm flipH="1">
              <a:off x="4733" y="1155"/>
              <a:ext cx="1" cy="2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8" name="Line 26">
              <a:extLst>
                <a:ext uri="{FF2B5EF4-FFF2-40B4-BE49-F238E27FC236}">
                  <a16:creationId xmlns:a16="http://schemas.microsoft.com/office/drawing/2014/main" id="{4DF8ECB3-68B5-4B74-9C8F-79D747840ACA}"/>
                </a:ext>
              </a:extLst>
            </p:cNvPr>
            <p:cNvSpPr>
              <a:spLocks noChangeShapeType="1"/>
            </p:cNvSpPr>
            <p:nvPr/>
          </p:nvSpPr>
          <p:spPr bwMode="auto">
            <a:xfrm flipV="1">
              <a:off x="5959" y="1408"/>
              <a:ext cx="1842" cy="1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9" name="Text Box 27">
              <a:extLst>
                <a:ext uri="{FF2B5EF4-FFF2-40B4-BE49-F238E27FC236}">
                  <a16:creationId xmlns:a16="http://schemas.microsoft.com/office/drawing/2014/main" id="{A8CD1FBF-B206-46F8-A555-397C3781E65C}"/>
                </a:ext>
              </a:extLst>
            </p:cNvPr>
            <p:cNvSpPr txBox="1">
              <a:spLocks noChangeArrowheads="1"/>
            </p:cNvSpPr>
            <p:nvPr/>
          </p:nvSpPr>
          <p:spPr bwMode="auto">
            <a:xfrm>
              <a:off x="6149" y="1015"/>
              <a:ext cx="888"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b="1">
                  <a:solidFill>
                    <a:srgbClr val="000000"/>
                  </a:solidFill>
                </a:rPr>
                <a:t>OP</a:t>
              </a:r>
              <a:endParaRPr lang="en-US" altLang="zh-CN" sz="1500"/>
            </a:p>
          </p:txBody>
        </p:sp>
        <p:sp>
          <p:nvSpPr>
            <p:cNvPr id="10" name="Line 28">
              <a:extLst>
                <a:ext uri="{FF2B5EF4-FFF2-40B4-BE49-F238E27FC236}">
                  <a16:creationId xmlns:a16="http://schemas.microsoft.com/office/drawing/2014/main" id="{4346B3D0-DD07-43DB-82BA-A4F18D887C29}"/>
                </a:ext>
              </a:extLst>
            </p:cNvPr>
            <p:cNvSpPr>
              <a:spLocks noChangeShapeType="1"/>
            </p:cNvSpPr>
            <p:nvPr/>
          </p:nvSpPr>
          <p:spPr bwMode="auto">
            <a:xfrm>
              <a:off x="2756" y="2420"/>
              <a:ext cx="106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11" name="Line 29">
              <a:extLst>
                <a:ext uri="{FF2B5EF4-FFF2-40B4-BE49-F238E27FC236}">
                  <a16:creationId xmlns:a16="http://schemas.microsoft.com/office/drawing/2014/main" id="{00D81D34-44B8-4E54-9B94-624ADB78D569}"/>
                </a:ext>
              </a:extLst>
            </p:cNvPr>
            <p:cNvSpPr>
              <a:spLocks noChangeShapeType="1"/>
            </p:cNvSpPr>
            <p:nvPr/>
          </p:nvSpPr>
          <p:spPr bwMode="auto">
            <a:xfrm flipV="1">
              <a:off x="5795" y="2420"/>
              <a:ext cx="306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12" name="Text Box 30">
              <a:extLst>
                <a:ext uri="{FF2B5EF4-FFF2-40B4-BE49-F238E27FC236}">
                  <a16:creationId xmlns:a16="http://schemas.microsoft.com/office/drawing/2014/main" id="{D3014997-33B7-48AE-AAE2-35042F84AFBE}"/>
                </a:ext>
              </a:extLst>
            </p:cNvPr>
            <p:cNvSpPr txBox="1">
              <a:spLocks noChangeArrowheads="1"/>
            </p:cNvSpPr>
            <p:nvPr/>
          </p:nvSpPr>
          <p:spPr bwMode="auto">
            <a:xfrm>
              <a:off x="5134" y="3775"/>
              <a:ext cx="118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b="1">
                  <a:solidFill>
                    <a:srgbClr val="000000"/>
                  </a:solidFill>
                </a:rPr>
                <a:t>Model</a:t>
              </a:r>
              <a:endParaRPr lang="en-US" altLang="zh-CN" sz="1500"/>
            </a:p>
          </p:txBody>
        </p:sp>
        <p:sp>
          <p:nvSpPr>
            <p:cNvPr id="13" name="Text Box 31">
              <a:extLst>
                <a:ext uri="{FF2B5EF4-FFF2-40B4-BE49-F238E27FC236}">
                  <a16:creationId xmlns:a16="http://schemas.microsoft.com/office/drawing/2014/main" id="{29820293-D992-4B88-9460-848B0AB42D7B}"/>
                </a:ext>
              </a:extLst>
            </p:cNvPr>
            <p:cNvSpPr txBox="1">
              <a:spLocks noChangeArrowheads="1"/>
            </p:cNvSpPr>
            <p:nvPr/>
          </p:nvSpPr>
          <p:spPr bwMode="auto">
            <a:xfrm>
              <a:off x="8981" y="1155"/>
              <a:ext cx="481"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b="1">
                  <a:solidFill>
                    <a:srgbClr val="000000"/>
                  </a:solidFill>
                </a:rPr>
                <a:t>R</a:t>
              </a:r>
              <a:endParaRPr lang="en-US" altLang="zh-CN" sz="1500"/>
            </a:p>
          </p:txBody>
        </p:sp>
        <p:sp>
          <p:nvSpPr>
            <p:cNvPr id="14" name="Line 32">
              <a:extLst>
                <a:ext uri="{FF2B5EF4-FFF2-40B4-BE49-F238E27FC236}">
                  <a16:creationId xmlns:a16="http://schemas.microsoft.com/office/drawing/2014/main" id="{A3B38868-28F9-475F-B4D8-5C14BABDC744}"/>
                </a:ext>
              </a:extLst>
            </p:cNvPr>
            <p:cNvSpPr>
              <a:spLocks noChangeShapeType="1"/>
            </p:cNvSpPr>
            <p:nvPr/>
          </p:nvSpPr>
          <p:spPr bwMode="auto">
            <a:xfrm flipV="1">
              <a:off x="4497" y="2420"/>
              <a:ext cx="47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15" name="Arc 33">
              <a:extLst>
                <a:ext uri="{FF2B5EF4-FFF2-40B4-BE49-F238E27FC236}">
                  <a16:creationId xmlns:a16="http://schemas.microsoft.com/office/drawing/2014/main" id="{BE231B10-9797-40E8-8B29-E6C14A8B56E6}"/>
                </a:ext>
              </a:extLst>
            </p:cNvPr>
            <p:cNvSpPr>
              <a:spLocks/>
            </p:cNvSpPr>
            <p:nvPr/>
          </p:nvSpPr>
          <p:spPr bwMode="auto">
            <a:xfrm rot="10579232" flipV="1">
              <a:off x="7520" y="1136"/>
              <a:ext cx="1708" cy="1102"/>
            </a:xfrm>
            <a:custGeom>
              <a:avLst/>
              <a:gdLst>
                <a:gd name="T0" fmla="*/ 0 w 36562"/>
                <a:gd name="T1" fmla="*/ 1 h 21600"/>
                <a:gd name="T2" fmla="*/ 4 w 36562"/>
                <a:gd name="T3" fmla="*/ 1 h 21600"/>
                <a:gd name="T4" fmla="*/ 2 w 36562"/>
                <a:gd name="T5" fmla="*/ 3 h 21600"/>
                <a:gd name="T6" fmla="*/ 0 60000 65536"/>
                <a:gd name="T7" fmla="*/ 0 60000 65536"/>
                <a:gd name="T8" fmla="*/ 0 60000 65536"/>
                <a:gd name="T9" fmla="*/ 0 w 36562"/>
                <a:gd name="T10" fmla="*/ 0 h 21600"/>
                <a:gd name="T11" fmla="*/ 36562 w 36562"/>
                <a:gd name="T12" fmla="*/ 21600 h 21600"/>
              </a:gdLst>
              <a:ahLst/>
              <a:cxnLst>
                <a:cxn ang="T6">
                  <a:pos x="T0" y="T1"/>
                </a:cxn>
                <a:cxn ang="T7">
                  <a:pos x="T2" y="T3"/>
                </a:cxn>
                <a:cxn ang="T8">
                  <a:pos x="T4" y="T5"/>
                </a:cxn>
              </a:cxnLst>
              <a:rect l="T9" t="T10" r="T11" b="T12"/>
              <a:pathLst>
                <a:path w="36562" h="21600" fill="none" extrusionOk="0">
                  <a:moveTo>
                    <a:pt x="0" y="10668"/>
                  </a:moveTo>
                  <a:cubicBezTo>
                    <a:pt x="3878" y="4059"/>
                    <a:pt x="10967" y="-1"/>
                    <a:pt x="18630" y="0"/>
                  </a:cubicBezTo>
                  <a:cubicBezTo>
                    <a:pt x="25826" y="0"/>
                    <a:pt x="32549" y="3583"/>
                    <a:pt x="36561" y="9558"/>
                  </a:cubicBezTo>
                </a:path>
                <a:path w="36562" h="21600" stroke="0" extrusionOk="0">
                  <a:moveTo>
                    <a:pt x="0" y="10668"/>
                  </a:moveTo>
                  <a:cubicBezTo>
                    <a:pt x="3878" y="4059"/>
                    <a:pt x="10967" y="-1"/>
                    <a:pt x="18630" y="0"/>
                  </a:cubicBezTo>
                  <a:cubicBezTo>
                    <a:pt x="25826" y="0"/>
                    <a:pt x="32549" y="3583"/>
                    <a:pt x="36561" y="9558"/>
                  </a:cubicBezTo>
                  <a:lnTo>
                    <a:pt x="18630" y="21600"/>
                  </a:lnTo>
                  <a:close/>
                </a:path>
              </a:pathLst>
            </a:custGeom>
            <a:noFill/>
            <a:ln w="9525">
              <a:solidFill>
                <a:srgbClr val="FF0066"/>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500"/>
            </a:p>
          </p:txBody>
        </p:sp>
        <p:sp>
          <p:nvSpPr>
            <p:cNvPr id="16" name="Rectangle 34">
              <a:extLst>
                <a:ext uri="{FF2B5EF4-FFF2-40B4-BE49-F238E27FC236}">
                  <a16:creationId xmlns:a16="http://schemas.microsoft.com/office/drawing/2014/main" id="{24363B81-11A7-4DAB-A622-7BD86F35EC12}"/>
                </a:ext>
              </a:extLst>
            </p:cNvPr>
            <p:cNvSpPr>
              <a:spLocks noChangeArrowheads="1"/>
            </p:cNvSpPr>
            <p:nvPr/>
          </p:nvSpPr>
          <p:spPr bwMode="auto">
            <a:xfrm>
              <a:off x="4923" y="1604"/>
              <a:ext cx="826" cy="2169"/>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BM</a:t>
              </a:r>
            </a:p>
            <a:p>
              <a:pPr algn="ctr" eaLnBrk="1" hangingPunct="1">
                <a:lnSpc>
                  <a:spcPct val="96000"/>
                </a:lnSpc>
              </a:pPr>
              <a:r>
                <a:rPr lang="zh-CN" altLang="en-US" sz="1500" dirty="0">
                  <a:solidFill>
                    <a:srgbClr val="000000"/>
                  </a:solidFill>
                </a:rPr>
                <a:t>领</a:t>
              </a:r>
            </a:p>
            <a:p>
              <a:pPr algn="ctr" eaLnBrk="1" hangingPunct="1">
                <a:lnSpc>
                  <a:spcPct val="96000"/>
                </a:lnSpc>
              </a:pPr>
              <a:r>
                <a:rPr lang="zh-CN" altLang="en-US" sz="1500" dirty="0">
                  <a:solidFill>
                    <a:srgbClr val="000000"/>
                  </a:solidFill>
                </a:rPr>
                <a:t>域</a:t>
              </a:r>
            </a:p>
            <a:p>
              <a:pPr algn="ctr" eaLnBrk="1" hangingPunct="1">
                <a:lnSpc>
                  <a:spcPct val="96000"/>
                </a:lnSpc>
              </a:pPr>
              <a:r>
                <a:rPr lang="zh-CN" altLang="en-US" sz="1500" dirty="0">
                  <a:solidFill>
                    <a:srgbClr val="000000"/>
                  </a:solidFill>
                </a:rPr>
                <a:t>模</a:t>
              </a:r>
            </a:p>
            <a:p>
              <a:pPr algn="ctr" eaLnBrk="1" hangingPunct="1">
                <a:lnSpc>
                  <a:spcPct val="96000"/>
                </a:lnSpc>
              </a:pPr>
              <a:r>
                <a:rPr lang="zh-CN" altLang="en-US" sz="1500" dirty="0">
                  <a:solidFill>
                    <a:srgbClr val="000000"/>
                  </a:solidFill>
                </a:rPr>
                <a:t>型</a:t>
              </a:r>
            </a:p>
            <a:p>
              <a:pPr algn="ctr" eaLnBrk="1" hangingPunct="1">
                <a:lnSpc>
                  <a:spcPct val="96000"/>
                </a:lnSpc>
              </a:pPr>
              <a:r>
                <a:rPr lang="zh-CN" altLang="en-US" sz="1500" dirty="0">
                  <a:solidFill>
                    <a:srgbClr val="000000"/>
                  </a:solidFill>
                </a:rPr>
                <a:t>层</a:t>
              </a:r>
              <a:endParaRPr lang="zh-CN" altLang="en-US" sz="1500" dirty="0"/>
            </a:p>
          </p:txBody>
        </p:sp>
        <p:sp>
          <p:nvSpPr>
            <p:cNvPr id="17" name="Rectangle 35">
              <a:extLst>
                <a:ext uri="{FF2B5EF4-FFF2-40B4-BE49-F238E27FC236}">
                  <a16:creationId xmlns:a16="http://schemas.microsoft.com/office/drawing/2014/main" id="{1F9DC1A1-70A2-408B-B893-CA976472BC96}"/>
                </a:ext>
              </a:extLst>
            </p:cNvPr>
            <p:cNvSpPr>
              <a:spLocks noChangeArrowheads="1"/>
            </p:cNvSpPr>
            <p:nvPr/>
          </p:nvSpPr>
          <p:spPr bwMode="auto">
            <a:xfrm>
              <a:off x="6975" y="1637"/>
              <a:ext cx="708" cy="2193"/>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DO</a:t>
              </a:r>
            </a:p>
            <a:p>
              <a:pPr algn="ctr" eaLnBrk="1" hangingPunct="1">
                <a:lnSpc>
                  <a:spcPct val="96000"/>
                </a:lnSpc>
              </a:pPr>
              <a:r>
                <a:rPr lang="zh-CN" altLang="en-US" sz="1500" dirty="0">
                  <a:solidFill>
                    <a:srgbClr val="000000"/>
                  </a:solidFill>
                </a:rPr>
                <a:t>数</a:t>
              </a:r>
            </a:p>
            <a:p>
              <a:pPr algn="ctr" eaLnBrk="1" hangingPunct="1">
                <a:lnSpc>
                  <a:spcPct val="96000"/>
                </a:lnSpc>
              </a:pPr>
              <a:r>
                <a:rPr lang="zh-CN" altLang="en-US" sz="1500" dirty="0">
                  <a:solidFill>
                    <a:srgbClr val="000000"/>
                  </a:solidFill>
                </a:rPr>
                <a:t>据</a:t>
              </a:r>
            </a:p>
            <a:p>
              <a:pPr algn="ctr" eaLnBrk="1" hangingPunct="1">
                <a:lnSpc>
                  <a:spcPct val="96000"/>
                </a:lnSpc>
              </a:pPr>
              <a:r>
                <a:rPr lang="zh-CN" altLang="en-US" sz="1500" dirty="0">
                  <a:solidFill>
                    <a:srgbClr val="000000"/>
                  </a:solidFill>
                </a:rPr>
                <a:t>对</a:t>
              </a:r>
            </a:p>
            <a:p>
              <a:pPr algn="ctr" eaLnBrk="1" hangingPunct="1">
                <a:lnSpc>
                  <a:spcPct val="96000"/>
                </a:lnSpc>
              </a:pPr>
              <a:r>
                <a:rPr lang="zh-CN" altLang="en-US" sz="1500" dirty="0">
                  <a:solidFill>
                    <a:srgbClr val="000000"/>
                  </a:solidFill>
                </a:rPr>
                <a:t>象层 </a:t>
              </a:r>
              <a:endParaRPr lang="zh-CN" altLang="en-US" sz="1500" dirty="0"/>
            </a:p>
          </p:txBody>
        </p:sp>
        <p:sp>
          <p:nvSpPr>
            <p:cNvPr id="18" name="Rectangle 36">
              <a:extLst>
                <a:ext uri="{FF2B5EF4-FFF2-40B4-BE49-F238E27FC236}">
                  <a16:creationId xmlns:a16="http://schemas.microsoft.com/office/drawing/2014/main" id="{33F70BB3-77ED-44FA-8C96-50A76241C24A}"/>
                </a:ext>
              </a:extLst>
            </p:cNvPr>
            <p:cNvSpPr>
              <a:spLocks noChangeArrowheads="1"/>
            </p:cNvSpPr>
            <p:nvPr/>
          </p:nvSpPr>
          <p:spPr bwMode="auto">
            <a:xfrm>
              <a:off x="6041" y="1620"/>
              <a:ext cx="698" cy="2169"/>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DA</a:t>
              </a:r>
            </a:p>
            <a:p>
              <a:pPr algn="ctr" eaLnBrk="1" hangingPunct="1">
                <a:lnSpc>
                  <a:spcPct val="96000"/>
                </a:lnSpc>
              </a:pPr>
              <a:r>
                <a:rPr lang="zh-CN" altLang="en-US" sz="1500" dirty="0">
                  <a:solidFill>
                    <a:srgbClr val="000000"/>
                  </a:solidFill>
                </a:rPr>
                <a:t>数</a:t>
              </a:r>
            </a:p>
            <a:p>
              <a:pPr algn="ctr" eaLnBrk="1" hangingPunct="1">
                <a:lnSpc>
                  <a:spcPct val="96000"/>
                </a:lnSpc>
              </a:pPr>
              <a:r>
                <a:rPr lang="zh-CN" altLang="en-US" sz="1500" dirty="0">
                  <a:solidFill>
                    <a:srgbClr val="000000"/>
                  </a:solidFill>
                </a:rPr>
                <a:t>据</a:t>
              </a:r>
            </a:p>
            <a:p>
              <a:pPr algn="ctr" eaLnBrk="1" hangingPunct="1">
                <a:lnSpc>
                  <a:spcPct val="96000"/>
                </a:lnSpc>
              </a:pPr>
              <a:r>
                <a:rPr lang="zh-CN" altLang="en-US" sz="1500" dirty="0">
                  <a:solidFill>
                    <a:srgbClr val="000000"/>
                  </a:solidFill>
                </a:rPr>
                <a:t>访</a:t>
              </a:r>
            </a:p>
            <a:p>
              <a:pPr algn="ctr" eaLnBrk="1" hangingPunct="1">
                <a:lnSpc>
                  <a:spcPct val="96000"/>
                </a:lnSpc>
              </a:pPr>
              <a:r>
                <a:rPr lang="zh-CN" altLang="en-US" sz="1500" dirty="0">
                  <a:solidFill>
                    <a:srgbClr val="000000"/>
                  </a:solidFill>
                </a:rPr>
                <a:t>问层 </a:t>
              </a:r>
              <a:endParaRPr lang="zh-CN" altLang="en-US" sz="1500" dirty="0"/>
            </a:p>
          </p:txBody>
        </p:sp>
        <p:sp>
          <p:nvSpPr>
            <p:cNvPr id="19" name="Rectangle 37">
              <a:extLst>
                <a:ext uri="{FF2B5EF4-FFF2-40B4-BE49-F238E27FC236}">
                  <a16:creationId xmlns:a16="http://schemas.microsoft.com/office/drawing/2014/main" id="{B1DE408B-C75E-402D-973B-D23F683903A6}"/>
                </a:ext>
              </a:extLst>
            </p:cNvPr>
            <p:cNvSpPr>
              <a:spLocks noChangeArrowheads="1"/>
            </p:cNvSpPr>
            <p:nvPr/>
          </p:nvSpPr>
          <p:spPr bwMode="auto">
            <a:xfrm>
              <a:off x="2019" y="1661"/>
              <a:ext cx="659" cy="2030"/>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V</a:t>
              </a:r>
            </a:p>
            <a:p>
              <a:pPr algn="ctr" eaLnBrk="1" hangingPunct="1">
                <a:lnSpc>
                  <a:spcPct val="96000"/>
                </a:lnSpc>
              </a:pPr>
              <a:r>
                <a:rPr lang="zh-CN" altLang="en-US" sz="1500" dirty="0">
                  <a:solidFill>
                    <a:srgbClr val="000000"/>
                  </a:solidFill>
                </a:rPr>
                <a:t>表</a:t>
              </a:r>
            </a:p>
            <a:p>
              <a:pPr algn="ctr" eaLnBrk="1" hangingPunct="1">
                <a:lnSpc>
                  <a:spcPct val="96000"/>
                </a:lnSpc>
              </a:pPr>
              <a:r>
                <a:rPr lang="zh-CN" altLang="en-US" sz="1500" dirty="0">
                  <a:solidFill>
                    <a:srgbClr val="000000"/>
                  </a:solidFill>
                </a:rPr>
                <a:t>示</a:t>
              </a:r>
            </a:p>
            <a:p>
              <a:pPr algn="ctr" eaLnBrk="1" hangingPunct="1">
                <a:lnSpc>
                  <a:spcPct val="96000"/>
                </a:lnSpc>
              </a:pPr>
              <a:r>
                <a:rPr lang="zh-CN" altLang="en-US" sz="1500" dirty="0">
                  <a:solidFill>
                    <a:srgbClr val="000000"/>
                  </a:solidFill>
                </a:rPr>
                <a:t>层</a:t>
              </a:r>
              <a:endParaRPr lang="zh-CN" altLang="en-US" sz="1500" dirty="0"/>
            </a:p>
          </p:txBody>
        </p:sp>
        <p:sp>
          <p:nvSpPr>
            <p:cNvPr id="20" name="Line 38">
              <a:extLst>
                <a:ext uri="{FF2B5EF4-FFF2-40B4-BE49-F238E27FC236}">
                  <a16:creationId xmlns:a16="http://schemas.microsoft.com/office/drawing/2014/main" id="{E97532DF-4322-4C2D-96A6-A43086E04EBC}"/>
                </a:ext>
              </a:extLst>
            </p:cNvPr>
            <p:cNvSpPr>
              <a:spLocks noChangeShapeType="1"/>
            </p:cNvSpPr>
            <p:nvPr/>
          </p:nvSpPr>
          <p:spPr bwMode="auto">
            <a:xfrm>
              <a:off x="1783" y="902"/>
              <a:ext cx="99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21" name="Line 39">
              <a:extLst>
                <a:ext uri="{FF2B5EF4-FFF2-40B4-BE49-F238E27FC236}">
                  <a16:creationId xmlns:a16="http://schemas.microsoft.com/office/drawing/2014/main" id="{D683E7DF-5B6C-4DB0-9457-5FBB92DE7C01}"/>
                </a:ext>
              </a:extLst>
            </p:cNvPr>
            <p:cNvSpPr>
              <a:spLocks noChangeShapeType="1"/>
            </p:cNvSpPr>
            <p:nvPr/>
          </p:nvSpPr>
          <p:spPr bwMode="auto">
            <a:xfrm>
              <a:off x="3835" y="902"/>
              <a:ext cx="207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22" name="Line 40">
              <a:extLst>
                <a:ext uri="{FF2B5EF4-FFF2-40B4-BE49-F238E27FC236}">
                  <a16:creationId xmlns:a16="http://schemas.microsoft.com/office/drawing/2014/main" id="{FDBA4620-DA1E-42F1-9922-6F066254F3F0}"/>
                </a:ext>
              </a:extLst>
            </p:cNvPr>
            <p:cNvSpPr>
              <a:spLocks noChangeShapeType="1"/>
            </p:cNvSpPr>
            <p:nvPr/>
          </p:nvSpPr>
          <p:spPr bwMode="auto">
            <a:xfrm>
              <a:off x="5913" y="649"/>
              <a:ext cx="1" cy="27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23" name="Line 41">
              <a:extLst>
                <a:ext uri="{FF2B5EF4-FFF2-40B4-BE49-F238E27FC236}">
                  <a16:creationId xmlns:a16="http://schemas.microsoft.com/office/drawing/2014/main" id="{A74654D4-61DD-4EBD-BAF3-DA7016C61E03}"/>
                </a:ext>
              </a:extLst>
            </p:cNvPr>
            <p:cNvSpPr>
              <a:spLocks noChangeShapeType="1"/>
            </p:cNvSpPr>
            <p:nvPr/>
          </p:nvSpPr>
          <p:spPr bwMode="auto">
            <a:xfrm>
              <a:off x="5913" y="902"/>
              <a:ext cx="36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24" name="Line 42">
              <a:extLst>
                <a:ext uri="{FF2B5EF4-FFF2-40B4-BE49-F238E27FC236}">
                  <a16:creationId xmlns:a16="http://schemas.microsoft.com/office/drawing/2014/main" id="{E7E76275-28DB-4906-B240-4B55F73C9B89}"/>
                </a:ext>
              </a:extLst>
            </p:cNvPr>
            <p:cNvSpPr>
              <a:spLocks noChangeShapeType="1"/>
            </p:cNvSpPr>
            <p:nvPr/>
          </p:nvSpPr>
          <p:spPr bwMode="auto">
            <a:xfrm>
              <a:off x="8673" y="1173"/>
              <a:ext cx="1" cy="30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25" name="Text Box 43">
              <a:extLst>
                <a:ext uri="{FF2B5EF4-FFF2-40B4-BE49-F238E27FC236}">
                  <a16:creationId xmlns:a16="http://schemas.microsoft.com/office/drawing/2014/main" id="{99C7ADA4-A261-432B-85DC-33C70595AA0F}"/>
                </a:ext>
              </a:extLst>
            </p:cNvPr>
            <p:cNvSpPr txBox="1">
              <a:spLocks noChangeArrowheads="1"/>
            </p:cNvSpPr>
            <p:nvPr/>
          </p:nvSpPr>
          <p:spPr bwMode="auto">
            <a:xfrm>
              <a:off x="1901" y="396"/>
              <a:ext cx="1085"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a:solidFill>
                    <a:srgbClr val="000000"/>
                  </a:solidFill>
                </a:rPr>
                <a:t>客户层</a:t>
              </a:r>
              <a:endParaRPr lang="zh-CN" altLang="en-US" sz="1500"/>
            </a:p>
          </p:txBody>
        </p:sp>
        <p:sp>
          <p:nvSpPr>
            <p:cNvPr id="26" name="Text Box 44">
              <a:extLst>
                <a:ext uri="{FF2B5EF4-FFF2-40B4-BE49-F238E27FC236}">
                  <a16:creationId xmlns:a16="http://schemas.microsoft.com/office/drawing/2014/main" id="{632919E4-B6BD-4DFB-8F23-93E5D7CA9DAB}"/>
                </a:ext>
              </a:extLst>
            </p:cNvPr>
            <p:cNvSpPr txBox="1">
              <a:spLocks noChangeArrowheads="1"/>
            </p:cNvSpPr>
            <p:nvPr/>
          </p:nvSpPr>
          <p:spPr bwMode="auto">
            <a:xfrm>
              <a:off x="4025" y="396"/>
              <a:ext cx="106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a:solidFill>
                    <a:srgbClr val="000000"/>
                  </a:solidFill>
                </a:rPr>
                <a:t>业务层</a:t>
              </a:r>
              <a:endParaRPr lang="zh-CN" altLang="en-US" sz="1500"/>
            </a:p>
          </p:txBody>
        </p:sp>
        <p:sp>
          <p:nvSpPr>
            <p:cNvPr id="27" name="Text Box 45">
              <a:extLst>
                <a:ext uri="{FF2B5EF4-FFF2-40B4-BE49-F238E27FC236}">
                  <a16:creationId xmlns:a16="http://schemas.microsoft.com/office/drawing/2014/main" id="{773CB4E1-C11C-4438-8944-8CDF0D847AA3}"/>
                </a:ext>
              </a:extLst>
            </p:cNvPr>
            <p:cNvSpPr txBox="1">
              <a:spLocks noChangeArrowheads="1"/>
            </p:cNvSpPr>
            <p:nvPr/>
          </p:nvSpPr>
          <p:spPr bwMode="auto">
            <a:xfrm>
              <a:off x="7698" y="1287"/>
              <a:ext cx="1369"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OR</a:t>
              </a:r>
              <a:r>
                <a:rPr lang="zh-CN" altLang="en-US" sz="1500" dirty="0">
                  <a:solidFill>
                    <a:srgbClr val="000000"/>
                  </a:solidFill>
                </a:rPr>
                <a:t>映射层</a:t>
              </a:r>
              <a:endParaRPr lang="zh-CN" altLang="en-US" sz="1500" dirty="0"/>
            </a:p>
          </p:txBody>
        </p:sp>
        <p:sp>
          <p:nvSpPr>
            <p:cNvPr id="28" name="Rectangle 46">
              <a:extLst>
                <a:ext uri="{FF2B5EF4-FFF2-40B4-BE49-F238E27FC236}">
                  <a16:creationId xmlns:a16="http://schemas.microsoft.com/office/drawing/2014/main" id="{0FE66C2F-5279-4736-913D-640B4D162A82}"/>
                </a:ext>
              </a:extLst>
            </p:cNvPr>
            <p:cNvSpPr>
              <a:spLocks noChangeArrowheads="1"/>
            </p:cNvSpPr>
            <p:nvPr/>
          </p:nvSpPr>
          <p:spPr bwMode="auto">
            <a:xfrm>
              <a:off x="2972" y="1713"/>
              <a:ext cx="659" cy="1925"/>
            </a:xfrm>
            <a:prstGeom prst="rect">
              <a:avLst/>
            </a:prstGeom>
            <a:solidFill>
              <a:srgbClr val="C0C0C0"/>
            </a:solidFill>
            <a:ln w="9525">
              <a:solidFill>
                <a:srgbClr val="CC99FF"/>
              </a:solidFill>
              <a:prstDash val="dash"/>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b="1" dirty="0">
                  <a:latin typeface="Times New Roman" panose="02020603050405020304" pitchFamily="18" charset="0"/>
                </a:rPr>
                <a:t>C</a:t>
              </a:r>
            </a:p>
            <a:p>
              <a:pPr algn="ctr" eaLnBrk="1" hangingPunct="1">
                <a:lnSpc>
                  <a:spcPct val="96000"/>
                </a:lnSpc>
              </a:pPr>
              <a:r>
                <a:rPr lang="zh-CN" altLang="en-US" sz="1500" b="1" dirty="0">
                  <a:latin typeface="Times New Roman" panose="02020603050405020304" pitchFamily="18" charset="0"/>
                </a:rPr>
                <a:t>控制器</a:t>
              </a:r>
              <a:endParaRPr lang="zh-CN" altLang="en-US" sz="1500" dirty="0"/>
            </a:p>
          </p:txBody>
        </p:sp>
        <p:sp>
          <p:nvSpPr>
            <p:cNvPr id="29" name="Rectangle 47">
              <a:extLst>
                <a:ext uri="{FF2B5EF4-FFF2-40B4-BE49-F238E27FC236}">
                  <a16:creationId xmlns:a16="http://schemas.microsoft.com/office/drawing/2014/main" id="{83CD5653-1EE7-45BA-BECD-DF6E539A014F}"/>
                </a:ext>
              </a:extLst>
            </p:cNvPr>
            <p:cNvSpPr>
              <a:spLocks noChangeArrowheads="1"/>
            </p:cNvSpPr>
            <p:nvPr/>
          </p:nvSpPr>
          <p:spPr bwMode="auto">
            <a:xfrm>
              <a:off x="8863" y="1661"/>
              <a:ext cx="708" cy="2112"/>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R</a:t>
              </a:r>
            </a:p>
            <a:p>
              <a:pPr algn="ctr" eaLnBrk="1" hangingPunct="1">
                <a:lnSpc>
                  <a:spcPct val="96000"/>
                </a:lnSpc>
              </a:pPr>
              <a:r>
                <a:rPr lang="zh-CN" altLang="en-US" sz="1500" dirty="0">
                  <a:solidFill>
                    <a:srgbClr val="000000"/>
                  </a:solidFill>
                </a:rPr>
                <a:t>数</a:t>
              </a:r>
            </a:p>
            <a:p>
              <a:pPr algn="ctr" eaLnBrk="1" hangingPunct="1">
                <a:lnSpc>
                  <a:spcPct val="96000"/>
                </a:lnSpc>
              </a:pPr>
              <a:r>
                <a:rPr lang="zh-CN" altLang="en-US" sz="1500" dirty="0">
                  <a:solidFill>
                    <a:srgbClr val="000000"/>
                  </a:solidFill>
                </a:rPr>
                <a:t>据</a:t>
              </a:r>
            </a:p>
            <a:p>
              <a:pPr algn="ctr" eaLnBrk="1" hangingPunct="1">
                <a:lnSpc>
                  <a:spcPct val="96000"/>
                </a:lnSpc>
              </a:pPr>
              <a:r>
                <a:rPr lang="zh-CN" altLang="en-US" sz="1500" dirty="0">
                  <a:solidFill>
                    <a:srgbClr val="000000"/>
                  </a:solidFill>
                </a:rPr>
                <a:t>资源层 </a:t>
              </a:r>
              <a:endParaRPr lang="zh-CN" altLang="en-US" sz="1500" dirty="0"/>
            </a:p>
          </p:txBody>
        </p:sp>
        <p:sp>
          <p:nvSpPr>
            <p:cNvPr id="30" name="Line 48">
              <a:extLst>
                <a:ext uri="{FF2B5EF4-FFF2-40B4-BE49-F238E27FC236}">
                  <a16:creationId xmlns:a16="http://schemas.microsoft.com/office/drawing/2014/main" id="{F9C2CB5A-3733-4DCF-A2B5-56CF2F7C2CB3}"/>
                </a:ext>
              </a:extLst>
            </p:cNvPr>
            <p:cNvSpPr>
              <a:spLocks noChangeShapeType="1"/>
            </p:cNvSpPr>
            <p:nvPr/>
          </p:nvSpPr>
          <p:spPr bwMode="auto">
            <a:xfrm flipH="1">
              <a:off x="7846" y="1173"/>
              <a:ext cx="1" cy="30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31" name="Line 49">
              <a:extLst>
                <a:ext uri="{FF2B5EF4-FFF2-40B4-BE49-F238E27FC236}">
                  <a16:creationId xmlns:a16="http://schemas.microsoft.com/office/drawing/2014/main" id="{9C597362-950A-4756-9639-7CC2FDA26B95}"/>
                </a:ext>
              </a:extLst>
            </p:cNvPr>
            <p:cNvSpPr>
              <a:spLocks noChangeShapeType="1"/>
            </p:cNvSpPr>
            <p:nvPr/>
          </p:nvSpPr>
          <p:spPr bwMode="auto">
            <a:xfrm>
              <a:off x="2772" y="667"/>
              <a:ext cx="1" cy="3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32" name="Text Box 50">
              <a:extLst>
                <a:ext uri="{FF2B5EF4-FFF2-40B4-BE49-F238E27FC236}">
                  <a16:creationId xmlns:a16="http://schemas.microsoft.com/office/drawing/2014/main" id="{78335C99-2CAD-4CD6-B2F0-3079746088E3}"/>
                </a:ext>
              </a:extLst>
            </p:cNvPr>
            <p:cNvSpPr txBox="1">
              <a:spLocks noChangeArrowheads="1"/>
            </p:cNvSpPr>
            <p:nvPr/>
          </p:nvSpPr>
          <p:spPr bwMode="auto">
            <a:xfrm>
              <a:off x="6975" y="396"/>
              <a:ext cx="106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a:solidFill>
                    <a:srgbClr val="000000"/>
                  </a:solidFill>
                </a:rPr>
                <a:t>数据层</a:t>
              </a:r>
              <a:endParaRPr lang="zh-CN" altLang="en-US" sz="1500"/>
            </a:p>
          </p:txBody>
        </p:sp>
        <p:sp>
          <p:nvSpPr>
            <p:cNvPr id="33" name="Line 51">
              <a:extLst>
                <a:ext uri="{FF2B5EF4-FFF2-40B4-BE49-F238E27FC236}">
                  <a16:creationId xmlns:a16="http://schemas.microsoft.com/office/drawing/2014/main" id="{167D59AE-8273-4647-9851-06F3334A55B4}"/>
                </a:ext>
              </a:extLst>
            </p:cNvPr>
            <p:cNvSpPr>
              <a:spLocks noChangeShapeType="1"/>
            </p:cNvSpPr>
            <p:nvPr/>
          </p:nvSpPr>
          <p:spPr bwMode="auto">
            <a:xfrm>
              <a:off x="3836" y="4280"/>
              <a:ext cx="401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34" name="Rectangle 52">
              <a:extLst>
                <a:ext uri="{FF2B5EF4-FFF2-40B4-BE49-F238E27FC236}">
                  <a16:creationId xmlns:a16="http://schemas.microsoft.com/office/drawing/2014/main" id="{07BAD5D3-006C-413B-931D-E8D61AD53107}"/>
                </a:ext>
              </a:extLst>
            </p:cNvPr>
            <p:cNvSpPr>
              <a:spLocks noChangeArrowheads="1"/>
            </p:cNvSpPr>
            <p:nvPr/>
          </p:nvSpPr>
          <p:spPr bwMode="auto">
            <a:xfrm>
              <a:off x="7919" y="1860"/>
              <a:ext cx="708" cy="194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dirty="0">
                  <a:solidFill>
                    <a:srgbClr val="000000"/>
                  </a:solidFill>
                </a:rPr>
                <a:t>持久化容器</a:t>
              </a:r>
              <a:endParaRPr lang="zh-CN" altLang="en-US" sz="1500" dirty="0"/>
            </a:p>
          </p:txBody>
        </p:sp>
        <p:sp>
          <p:nvSpPr>
            <p:cNvPr id="35" name="Line 53">
              <a:extLst>
                <a:ext uri="{FF2B5EF4-FFF2-40B4-BE49-F238E27FC236}">
                  <a16:creationId xmlns:a16="http://schemas.microsoft.com/office/drawing/2014/main" id="{9EE2BEA8-EC2F-4289-9CAA-552DD31D5FE2}"/>
                </a:ext>
              </a:extLst>
            </p:cNvPr>
            <p:cNvSpPr>
              <a:spLocks noChangeShapeType="1"/>
            </p:cNvSpPr>
            <p:nvPr/>
          </p:nvSpPr>
          <p:spPr bwMode="auto">
            <a:xfrm flipV="1">
              <a:off x="3835" y="649"/>
              <a:ext cx="1" cy="3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36" name="Rectangle 54">
              <a:extLst>
                <a:ext uri="{FF2B5EF4-FFF2-40B4-BE49-F238E27FC236}">
                  <a16:creationId xmlns:a16="http://schemas.microsoft.com/office/drawing/2014/main" id="{C88A9DF9-146B-4F57-B3F9-171244990DCD}"/>
                </a:ext>
              </a:extLst>
            </p:cNvPr>
            <p:cNvSpPr>
              <a:spLocks noChangeArrowheads="1"/>
            </p:cNvSpPr>
            <p:nvPr/>
          </p:nvSpPr>
          <p:spPr bwMode="auto">
            <a:xfrm>
              <a:off x="3942" y="1661"/>
              <a:ext cx="708" cy="2031"/>
            </a:xfrm>
            <a:prstGeom prst="rec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BP</a:t>
              </a:r>
            </a:p>
            <a:p>
              <a:pPr algn="ctr" eaLnBrk="1" hangingPunct="1">
                <a:lnSpc>
                  <a:spcPct val="96000"/>
                </a:lnSpc>
              </a:pPr>
              <a:r>
                <a:rPr lang="zh-CN" altLang="en-US" sz="1500" dirty="0">
                  <a:solidFill>
                    <a:srgbClr val="000000"/>
                  </a:solidFill>
                </a:rPr>
                <a:t>业务流程层 </a:t>
              </a:r>
              <a:endParaRPr lang="zh-CN" altLang="en-US" sz="1500" dirty="0"/>
            </a:p>
          </p:txBody>
        </p:sp>
        <p:sp>
          <p:nvSpPr>
            <p:cNvPr id="37" name="Line 55">
              <a:extLst>
                <a:ext uri="{FF2B5EF4-FFF2-40B4-BE49-F238E27FC236}">
                  <a16:creationId xmlns:a16="http://schemas.microsoft.com/office/drawing/2014/main" id="{897571C8-75D9-4576-8EF0-B1B9CD8715BD}"/>
                </a:ext>
              </a:extLst>
            </p:cNvPr>
            <p:cNvSpPr>
              <a:spLocks noChangeShapeType="1"/>
            </p:cNvSpPr>
            <p:nvPr/>
          </p:nvSpPr>
          <p:spPr bwMode="auto">
            <a:xfrm>
              <a:off x="2773" y="4281"/>
              <a:ext cx="106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38" name="Line 56">
              <a:extLst>
                <a:ext uri="{FF2B5EF4-FFF2-40B4-BE49-F238E27FC236}">
                  <a16:creationId xmlns:a16="http://schemas.microsoft.com/office/drawing/2014/main" id="{229F282D-4D5E-4BC6-9979-E70644B995C2}"/>
                </a:ext>
              </a:extLst>
            </p:cNvPr>
            <p:cNvSpPr>
              <a:spLocks noChangeShapeType="1"/>
            </p:cNvSpPr>
            <p:nvPr/>
          </p:nvSpPr>
          <p:spPr bwMode="auto">
            <a:xfrm>
              <a:off x="1712" y="4281"/>
              <a:ext cx="106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39" name="Text Box 57">
              <a:extLst>
                <a:ext uri="{FF2B5EF4-FFF2-40B4-BE49-F238E27FC236}">
                  <a16:creationId xmlns:a16="http://schemas.microsoft.com/office/drawing/2014/main" id="{F7C4721C-089C-48F4-8AB7-C1ED5E293710}"/>
                </a:ext>
              </a:extLst>
            </p:cNvPr>
            <p:cNvSpPr txBox="1">
              <a:spLocks noChangeArrowheads="1"/>
            </p:cNvSpPr>
            <p:nvPr/>
          </p:nvSpPr>
          <p:spPr bwMode="auto">
            <a:xfrm>
              <a:off x="2773" y="3775"/>
              <a:ext cx="118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b="1">
                  <a:solidFill>
                    <a:srgbClr val="000000"/>
                  </a:solidFill>
                </a:rPr>
                <a:t>Control</a:t>
              </a:r>
              <a:endParaRPr lang="en-US" altLang="zh-CN" sz="1500"/>
            </a:p>
          </p:txBody>
        </p:sp>
        <p:sp>
          <p:nvSpPr>
            <p:cNvPr id="40" name="Text Box 58">
              <a:extLst>
                <a:ext uri="{FF2B5EF4-FFF2-40B4-BE49-F238E27FC236}">
                  <a16:creationId xmlns:a16="http://schemas.microsoft.com/office/drawing/2014/main" id="{0A5168A2-C9AB-4A7F-9A6C-BF64BA3F69C1}"/>
                </a:ext>
              </a:extLst>
            </p:cNvPr>
            <p:cNvSpPr txBox="1">
              <a:spLocks noChangeArrowheads="1"/>
            </p:cNvSpPr>
            <p:nvPr/>
          </p:nvSpPr>
          <p:spPr bwMode="auto">
            <a:xfrm>
              <a:off x="1712" y="3775"/>
              <a:ext cx="118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b="1">
                  <a:solidFill>
                    <a:srgbClr val="000000"/>
                  </a:solidFill>
                </a:rPr>
                <a:t>View</a:t>
              </a:r>
              <a:endParaRPr lang="en-US" altLang="zh-CN" sz="1500"/>
            </a:p>
          </p:txBody>
        </p:sp>
        <p:sp>
          <p:nvSpPr>
            <p:cNvPr id="41" name="AutoShape 59">
              <a:extLst>
                <a:ext uri="{FF2B5EF4-FFF2-40B4-BE49-F238E27FC236}">
                  <a16:creationId xmlns:a16="http://schemas.microsoft.com/office/drawing/2014/main" id="{D4C2B9E2-EF90-440E-BCAB-593E8556F0E6}"/>
                </a:ext>
              </a:extLst>
            </p:cNvPr>
            <p:cNvSpPr>
              <a:spLocks/>
            </p:cNvSpPr>
            <p:nvPr/>
          </p:nvSpPr>
          <p:spPr bwMode="auto">
            <a:xfrm rot="-5400000">
              <a:off x="5470" y="-3733"/>
              <a:ext cx="506" cy="7788"/>
            </a:xfrm>
            <a:prstGeom prst="rightBrace">
              <a:avLst>
                <a:gd name="adj1" fmla="val 128261"/>
                <a:gd name="adj2" fmla="val 4960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500"/>
            </a:p>
          </p:txBody>
        </p:sp>
        <p:sp>
          <p:nvSpPr>
            <p:cNvPr id="42" name="Text Box 60">
              <a:extLst>
                <a:ext uri="{FF2B5EF4-FFF2-40B4-BE49-F238E27FC236}">
                  <a16:creationId xmlns:a16="http://schemas.microsoft.com/office/drawing/2014/main" id="{0E8B2757-BE0B-4842-BAF3-95BB811B85DA}"/>
                </a:ext>
              </a:extLst>
            </p:cNvPr>
            <p:cNvSpPr txBox="1">
              <a:spLocks noChangeArrowheads="1"/>
            </p:cNvSpPr>
            <p:nvPr/>
          </p:nvSpPr>
          <p:spPr bwMode="auto">
            <a:xfrm>
              <a:off x="4661" y="-598"/>
              <a:ext cx="2124"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Times New Roman" panose="02020603050405020304" pitchFamily="18" charset="0"/>
                </a:rPr>
                <a:t>按体系结构分层</a:t>
              </a:r>
              <a:endParaRPr lang="zh-CN" altLang="en-US" sz="1500"/>
            </a:p>
          </p:txBody>
        </p:sp>
        <p:sp>
          <p:nvSpPr>
            <p:cNvPr id="43" name="AutoShape 61">
              <a:extLst>
                <a:ext uri="{FF2B5EF4-FFF2-40B4-BE49-F238E27FC236}">
                  <a16:creationId xmlns:a16="http://schemas.microsoft.com/office/drawing/2014/main" id="{2B7077D2-2446-4D3B-8EC1-CD8B021C2382}"/>
                </a:ext>
              </a:extLst>
            </p:cNvPr>
            <p:cNvSpPr>
              <a:spLocks/>
            </p:cNvSpPr>
            <p:nvPr/>
          </p:nvSpPr>
          <p:spPr bwMode="auto">
            <a:xfrm rot="16200000">
              <a:off x="4653" y="1729"/>
              <a:ext cx="253" cy="5900"/>
            </a:xfrm>
            <a:prstGeom prst="leftBrace">
              <a:avLst>
                <a:gd name="adj1" fmla="val 194335"/>
                <a:gd name="adj2" fmla="val 5001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500"/>
            </a:p>
          </p:txBody>
        </p:sp>
        <p:sp>
          <p:nvSpPr>
            <p:cNvPr id="44" name="Text Box 62">
              <a:extLst>
                <a:ext uri="{FF2B5EF4-FFF2-40B4-BE49-F238E27FC236}">
                  <a16:creationId xmlns:a16="http://schemas.microsoft.com/office/drawing/2014/main" id="{640D20EC-AD4D-4B45-8A2E-02FE68710E04}"/>
                </a:ext>
              </a:extLst>
            </p:cNvPr>
            <p:cNvSpPr txBox="1">
              <a:spLocks noChangeArrowheads="1"/>
            </p:cNvSpPr>
            <p:nvPr/>
          </p:nvSpPr>
          <p:spPr bwMode="auto">
            <a:xfrm>
              <a:off x="3836" y="4805"/>
              <a:ext cx="2124"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latin typeface="Times New Roman" panose="02020603050405020304" pitchFamily="18" charset="0"/>
                </a:rPr>
                <a:t>按</a:t>
              </a:r>
              <a:r>
                <a:rPr lang="en-US" altLang="zh-CN" sz="1500" dirty="0">
                  <a:latin typeface="Times New Roman" panose="02020603050405020304" pitchFamily="18" charset="0"/>
                </a:rPr>
                <a:t>MVC</a:t>
              </a:r>
              <a:r>
                <a:rPr lang="zh-CN" altLang="en-US" sz="1500" dirty="0">
                  <a:latin typeface="Times New Roman" panose="02020603050405020304" pitchFamily="18" charset="0"/>
                </a:rPr>
                <a:t>模式分层</a:t>
              </a:r>
              <a:endParaRPr lang="zh-CN" altLang="en-US" sz="1500" dirty="0"/>
            </a:p>
          </p:txBody>
        </p:sp>
        <p:sp>
          <p:nvSpPr>
            <p:cNvPr id="45" name="Line 63">
              <a:extLst>
                <a:ext uri="{FF2B5EF4-FFF2-40B4-BE49-F238E27FC236}">
                  <a16:creationId xmlns:a16="http://schemas.microsoft.com/office/drawing/2014/main" id="{0DEF455F-CDD1-4D44-A008-17AB43BCC411}"/>
                </a:ext>
              </a:extLst>
            </p:cNvPr>
            <p:cNvSpPr>
              <a:spLocks noChangeShapeType="1"/>
            </p:cNvSpPr>
            <p:nvPr/>
          </p:nvSpPr>
          <p:spPr bwMode="auto">
            <a:xfrm>
              <a:off x="8673" y="4299"/>
              <a:ext cx="106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a:endParaRPr lang="zh-CN" altLang="en-US" sz="1500"/>
            </a:p>
          </p:txBody>
        </p:sp>
        <p:sp>
          <p:nvSpPr>
            <p:cNvPr id="46" name="Text Box 64">
              <a:extLst>
                <a:ext uri="{FF2B5EF4-FFF2-40B4-BE49-F238E27FC236}">
                  <a16:creationId xmlns:a16="http://schemas.microsoft.com/office/drawing/2014/main" id="{2CD49B6A-F744-404C-90E3-4DA7983FC6D7}"/>
                </a:ext>
              </a:extLst>
            </p:cNvPr>
            <p:cNvSpPr txBox="1">
              <a:spLocks noChangeArrowheads="1"/>
            </p:cNvSpPr>
            <p:nvPr/>
          </p:nvSpPr>
          <p:spPr bwMode="auto">
            <a:xfrm>
              <a:off x="8673" y="3793"/>
              <a:ext cx="118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b="1">
                  <a:solidFill>
                    <a:srgbClr val="000000"/>
                  </a:solidFill>
                </a:rPr>
                <a:t>Entity</a:t>
              </a:r>
              <a:endParaRPr lang="en-US" altLang="zh-CN" sz="1500"/>
            </a:p>
          </p:txBody>
        </p:sp>
        <p:sp>
          <p:nvSpPr>
            <p:cNvPr id="47" name="Arc 65">
              <a:extLst>
                <a:ext uri="{FF2B5EF4-FFF2-40B4-BE49-F238E27FC236}">
                  <a16:creationId xmlns:a16="http://schemas.microsoft.com/office/drawing/2014/main" id="{4B7D9103-E44B-4C91-A98F-244EBD31E92F}"/>
                </a:ext>
              </a:extLst>
            </p:cNvPr>
            <p:cNvSpPr>
              <a:spLocks/>
            </p:cNvSpPr>
            <p:nvPr/>
          </p:nvSpPr>
          <p:spPr bwMode="auto">
            <a:xfrm rot="10579232" flipV="1">
              <a:off x="2537" y="1173"/>
              <a:ext cx="1708" cy="1102"/>
            </a:xfrm>
            <a:custGeom>
              <a:avLst/>
              <a:gdLst>
                <a:gd name="T0" fmla="*/ 0 w 36562"/>
                <a:gd name="T1" fmla="*/ 1 h 21600"/>
                <a:gd name="T2" fmla="*/ 4 w 36562"/>
                <a:gd name="T3" fmla="*/ 1 h 21600"/>
                <a:gd name="T4" fmla="*/ 2 w 36562"/>
                <a:gd name="T5" fmla="*/ 3 h 21600"/>
                <a:gd name="T6" fmla="*/ 0 60000 65536"/>
                <a:gd name="T7" fmla="*/ 0 60000 65536"/>
                <a:gd name="T8" fmla="*/ 0 60000 65536"/>
                <a:gd name="T9" fmla="*/ 0 w 36562"/>
                <a:gd name="T10" fmla="*/ 0 h 21600"/>
                <a:gd name="T11" fmla="*/ 36562 w 36562"/>
                <a:gd name="T12" fmla="*/ 21600 h 21600"/>
              </a:gdLst>
              <a:ahLst/>
              <a:cxnLst>
                <a:cxn ang="T6">
                  <a:pos x="T0" y="T1"/>
                </a:cxn>
                <a:cxn ang="T7">
                  <a:pos x="T2" y="T3"/>
                </a:cxn>
                <a:cxn ang="T8">
                  <a:pos x="T4" y="T5"/>
                </a:cxn>
              </a:cxnLst>
              <a:rect l="T9" t="T10" r="T11" b="T12"/>
              <a:pathLst>
                <a:path w="36562" h="21600" fill="none" extrusionOk="0">
                  <a:moveTo>
                    <a:pt x="0" y="10668"/>
                  </a:moveTo>
                  <a:cubicBezTo>
                    <a:pt x="3878" y="4059"/>
                    <a:pt x="10967" y="-1"/>
                    <a:pt x="18630" y="0"/>
                  </a:cubicBezTo>
                  <a:cubicBezTo>
                    <a:pt x="25826" y="0"/>
                    <a:pt x="32549" y="3583"/>
                    <a:pt x="36561" y="9558"/>
                  </a:cubicBezTo>
                </a:path>
                <a:path w="36562" h="21600" stroke="0" extrusionOk="0">
                  <a:moveTo>
                    <a:pt x="0" y="10668"/>
                  </a:moveTo>
                  <a:cubicBezTo>
                    <a:pt x="3878" y="4059"/>
                    <a:pt x="10967" y="-1"/>
                    <a:pt x="18630" y="0"/>
                  </a:cubicBezTo>
                  <a:cubicBezTo>
                    <a:pt x="25826" y="0"/>
                    <a:pt x="32549" y="3583"/>
                    <a:pt x="36561" y="9558"/>
                  </a:cubicBezTo>
                  <a:lnTo>
                    <a:pt x="18630" y="21600"/>
                  </a:lnTo>
                  <a:close/>
                </a:path>
              </a:pathLst>
            </a:custGeom>
            <a:noFill/>
            <a:ln w="9525">
              <a:solidFill>
                <a:srgbClr val="FF0066"/>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500"/>
            </a:p>
          </p:txBody>
        </p:sp>
        <p:sp>
          <p:nvSpPr>
            <p:cNvPr id="48" name="Text Box 66">
              <a:extLst>
                <a:ext uri="{FF2B5EF4-FFF2-40B4-BE49-F238E27FC236}">
                  <a16:creationId xmlns:a16="http://schemas.microsoft.com/office/drawing/2014/main" id="{AA02987F-BB0F-48D7-8213-20840872CC1A}"/>
                </a:ext>
              </a:extLst>
            </p:cNvPr>
            <p:cNvSpPr txBox="1">
              <a:spLocks noChangeArrowheads="1"/>
            </p:cNvSpPr>
            <p:nvPr/>
          </p:nvSpPr>
          <p:spPr bwMode="auto">
            <a:xfrm>
              <a:off x="2681" y="1214"/>
              <a:ext cx="149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1500" dirty="0">
                  <a:solidFill>
                    <a:srgbClr val="000000"/>
                  </a:solidFill>
                </a:rPr>
                <a:t>VM</a:t>
              </a:r>
              <a:r>
                <a:rPr lang="zh-CN" altLang="en-US" sz="1500" dirty="0">
                  <a:solidFill>
                    <a:srgbClr val="000000"/>
                  </a:solidFill>
                </a:rPr>
                <a:t>映射层</a:t>
              </a:r>
              <a:endParaRPr lang="zh-CN" altLang="en-US" sz="1500" dirty="0"/>
            </a:p>
          </p:txBody>
        </p:sp>
      </p:grpSp>
      <p:sp>
        <p:nvSpPr>
          <p:cNvPr id="2" name="日期占位符 1"/>
          <p:cNvSpPr>
            <a:spLocks noGrp="1"/>
          </p:cNvSpPr>
          <p:nvPr>
            <p:ph type="dt" sz="half" idx="10"/>
          </p:nvPr>
        </p:nvSpPr>
        <p:spPr/>
        <p:txBody>
          <a:bodyPr/>
          <a:lstStyle/>
          <a:p>
            <a:fld id="{D453E86F-AE91-4133-AB4A-5D58341AFF08}" type="datetime1">
              <a:rPr lang="zh-CN" altLang="en-US" smtClean="0"/>
              <a:t>2022/5/4</a:t>
            </a:fld>
            <a:endParaRPr lang="zh-CN" altLang="en-US" dirty="0"/>
          </a:p>
        </p:txBody>
      </p:sp>
      <p:sp>
        <p:nvSpPr>
          <p:cNvPr id="49" name="页脚占位符 48"/>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2678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软件设计的任务</a:t>
            </a:r>
          </a:p>
        </p:txBody>
      </p:sp>
      <p:sp>
        <p:nvSpPr>
          <p:cNvPr id="2" name="内容占位符 1"/>
          <p:cNvSpPr>
            <a:spLocks noGrp="1"/>
          </p:cNvSpPr>
          <p:nvPr>
            <p:ph idx="1"/>
          </p:nvPr>
        </p:nvSpPr>
        <p:spPr>
          <a:xfrm>
            <a:off x="793570" y="937543"/>
            <a:ext cx="7832833" cy="3806854"/>
          </a:xfrm>
        </p:spPr>
        <p:txBody>
          <a:bodyPr>
            <a:normAutofit lnSpcReduction="10000"/>
          </a:bodyPr>
          <a:lstStyle/>
          <a:p>
            <a:pPr>
              <a:lnSpc>
                <a:spcPct val="120000"/>
              </a:lnSpc>
            </a:pPr>
            <a:r>
              <a:rPr lang="zh-CN" altLang="en-US" sz="2400" dirty="0"/>
              <a:t>软件设计采用自顶向下、逐次功能展开的设计方法，先完成总体设计，再完成各有机组成部分的设计。</a:t>
            </a:r>
            <a:endParaRPr lang="en-US" altLang="zh-CN" sz="2400" dirty="0">
              <a:solidFill>
                <a:srgbClr val="FF0000"/>
              </a:solidFill>
            </a:endParaRPr>
          </a:p>
          <a:p>
            <a:pPr>
              <a:lnSpc>
                <a:spcPct val="120000"/>
              </a:lnSpc>
            </a:pPr>
            <a:r>
              <a:rPr lang="zh-CN" altLang="en-US" sz="2400" dirty="0"/>
              <a:t>现在的软件设计分为：</a:t>
            </a:r>
            <a:endParaRPr lang="en-US" altLang="zh-CN" sz="2400" dirty="0"/>
          </a:p>
          <a:p>
            <a:pPr marL="994320" lvl="1" indent="-342900">
              <a:lnSpc>
                <a:spcPct val="120000"/>
              </a:lnSpc>
              <a:buFont typeface="+mj-lt"/>
              <a:buAutoNum type="arabicPeriod"/>
            </a:pPr>
            <a:r>
              <a:rPr lang="zh-CN" altLang="en-US" dirty="0"/>
              <a:t>数据</a:t>
            </a:r>
            <a:r>
              <a:rPr lang="en-US" altLang="zh-CN" dirty="0"/>
              <a:t>/</a:t>
            </a:r>
            <a:r>
              <a:rPr lang="zh-CN" altLang="en-US" dirty="0"/>
              <a:t>类设计</a:t>
            </a:r>
            <a:endParaRPr lang="en-US" altLang="zh-CN" dirty="0"/>
          </a:p>
          <a:p>
            <a:pPr marL="994320" lvl="1" indent="-342900">
              <a:lnSpc>
                <a:spcPct val="120000"/>
              </a:lnSpc>
              <a:buFont typeface="+mj-lt"/>
              <a:buAutoNum type="arabicPeriod"/>
            </a:pPr>
            <a:r>
              <a:rPr lang="zh-CN" altLang="en-US" dirty="0"/>
              <a:t>软件体系结构设计            </a:t>
            </a:r>
            <a:endParaRPr lang="en-US" altLang="zh-CN" dirty="0"/>
          </a:p>
          <a:p>
            <a:pPr marL="994320" lvl="1" indent="-342900">
              <a:lnSpc>
                <a:spcPct val="120000"/>
              </a:lnSpc>
              <a:buFont typeface="+mj-lt"/>
              <a:buAutoNum type="arabicPeriod"/>
            </a:pPr>
            <a:r>
              <a:rPr lang="zh-CN" altLang="en-US" dirty="0"/>
              <a:t>接口设计</a:t>
            </a:r>
            <a:endParaRPr lang="en-US" altLang="zh-CN" dirty="0"/>
          </a:p>
          <a:p>
            <a:pPr marL="994320" lvl="1" indent="-342900">
              <a:lnSpc>
                <a:spcPct val="120000"/>
              </a:lnSpc>
              <a:buFont typeface="+mj-lt"/>
              <a:buAutoNum type="arabicPeriod"/>
            </a:pPr>
            <a:r>
              <a:rPr lang="zh-CN" altLang="en-US" dirty="0"/>
              <a:t>部件级设计</a:t>
            </a:r>
            <a:r>
              <a:rPr lang="en-US" altLang="zh-CN" dirty="0"/>
              <a:t>	</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4" name="右大括号 3"/>
          <p:cNvSpPr/>
          <p:nvPr/>
        </p:nvSpPr>
        <p:spPr>
          <a:xfrm>
            <a:off x="4294207" y="2516397"/>
            <a:ext cx="253713" cy="12845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dirty="0"/>
              <a:t>   </a:t>
            </a:r>
            <a:endParaRPr lang="zh-CN" altLang="en-US" sz="1350" dirty="0"/>
          </a:p>
        </p:txBody>
      </p:sp>
      <p:sp>
        <p:nvSpPr>
          <p:cNvPr id="6" name="文本框 5"/>
          <p:cNvSpPr txBox="1"/>
          <p:nvPr/>
        </p:nvSpPr>
        <p:spPr>
          <a:xfrm>
            <a:off x="4875897" y="2927837"/>
            <a:ext cx="1415772" cy="461665"/>
          </a:xfrm>
          <a:prstGeom prst="rect">
            <a:avLst/>
          </a:prstGeom>
          <a:noFill/>
        </p:spPr>
        <p:txBody>
          <a:bodyPr wrap="none" rtlCol="0">
            <a:spAutoFit/>
          </a:bodyPr>
          <a:lstStyle/>
          <a:p>
            <a:r>
              <a:rPr lang="zh-CN" altLang="en-US" sz="2400" dirty="0">
                <a:latin typeface="+mj-ea"/>
                <a:ea typeface="+mj-ea"/>
              </a:rPr>
              <a:t>概要设计</a:t>
            </a:r>
            <a:endParaRPr lang="en-US" altLang="zh-CN" sz="2400" dirty="0">
              <a:latin typeface="+mj-ea"/>
              <a:ea typeface="+mj-ea"/>
            </a:endParaRPr>
          </a:p>
        </p:txBody>
      </p:sp>
      <p:sp>
        <p:nvSpPr>
          <p:cNvPr id="7" name="文本框 6"/>
          <p:cNvSpPr txBox="1"/>
          <p:nvPr/>
        </p:nvSpPr>
        <p:spPr>
          <a:xfrm>
            <a:off x="4212254" y="4106215"/>
            <a:ext cx="2079415" cy="461665"/>
          </a:xfrm>
          <a:prstGeom prst="rect">
            <a:avLst/>
          </a:prstGeom>
          <a:noFill/>
        </p:spPr>
        <p:txBody>
          <a:bodyPr wrap="none" rtlCol="0">
            <a:spAutoFit/>
          </a:bodyPr>
          <a:lstStyle/>
          <a:p>
            <a:r>
              <a:rPr lang="en-US" altLang="zh-CN" sz="2400" dirty="0">
                <a:latin typeface="+mj-ea"/>
                <a:ea typeface="+mj-ea"/>
              </a:rPr>
              <a:t>——</a:t>
            </a:r>
            <a:r>
              <a:rPr lang="zh-CN" altLang="en-US" sz="2400" dirty="0">
                <a:latin typeface="+mj-ea"/>
                <a:ea typeface="+mj-ea"/>
              </a:rPr>
              <a:t>详细设计</a:t>
            </a:r>
          </a:p>
        </p:txBody>
      </p:sp>
      <p:sp>
        <p:nvSpPr>
          <p:cNvPr id="8" name="日期占位符 7"/>
          <p:cNvSpPr>
            <a:spLocks noGrp="1"/>
          </p:cNvSpPr>
          <p:nvPr>
            <p:ph type="dt" sz="half" idx="10"/>
          </p:nvPr>
        </p:nvSpPr>
        <p:spPr/>
        <p:txBody>
          <a:bodyPr/>
          <a:lstStyle/>
          <a:p>
            <a:fld id="{ACDADDC9-444E-41FD-8537-C71AC9D3F337}" type="datetime1">
              <a:rPr lang="zh-CN" altLang="en-US" smtClean="0"/>
              <a:t>2022/5/4</a:t>
            </a:fld>
            <a:endParaRPr lang="zh-CN" altLang="en-US" dirty="0"/>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4276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9ACC6B0-E182-4F36-9FFC-F8DC2F733B75}"/>
              </a:ext>
            </a:extLst>
          </p:cNvPr>
          <p:cNvSpPr>
            <a:spLocks noGrp="1"/>
          </p:cNvSpPr>
          <p:nvPr>
            <p:ph type="title"/>
          </p:nvPr>
        </p:nvSpPr>
        <p:spPr/>
        <p:txBody>
          <a:bodyPr/>
          <a:lstStyle/>
          <a:p>
            <a:r>
              <a:rPr lang="en-US" altLang="zh-CN" dirty="0"/>
              <a:t>MVC</a:t>
            </a:r>
            <a:r>
              <a:rPr lang="zh-CN" altLang="en-US" dirty="0"/>
              <a:t>为企业级软件开发带来的进步</a:t>
            </a:r>
          </a:p>
        </p:txBody>
      </p:sp>
      <p:sp>
        <p:nvSpPr>
          <p:cNvPr id="2" name="内容占位符 1">
            <a:extLst>
              <a:ext uri="{FF2B5EF4-FFF2-40B4-BE49-F238E27FC236}">
                <a16:creationId xmlns:a16="http://schemas.microsoft.com/office/drawing/2014/main" id="{C97815AD-F39D-4660-8494-1199329E5418}"/>
              </a:ext>
            </a:extLst>
          </p:cNvPr>
          <p:cNvSpPr>
            <a:spLocks noGrp="1"/>
          </p:cNvSpPr>
          <p:nvPr>
            <p:ph idx="1"/>
          </p:nvPr>
        </p:nvSpPr>
        <p:spPr/>
        <p:txBody>
          <a:bodyPr>
            <a:normAutofit/>
          </a:bodyPr>
          <a:lstStyle/>
          <a:p>
            <a:pPr algn="just"/>
            <a:r>
              <a:rPr lang="zh-CN" altLang="en-US" sz="1800" dirty="0">
                <a:latin typeface="微软雅黑" panose="020B0503020204020204" pitchFamily="34" charset="-122"/>
              </a:rPr>
              <a:t>基于架构或框架的开发，有利于开发出高质量的软件。程序员借助良好的集成开发工具</a:t>
            </a:r>
            <a:r>
              <a:rPr lang="en-US" altLang="zh-CN" sz="1800" dirty="0">
                <a:latin typeface="微软雅黑" panose="020B0503020204020204" pitchFamily="34" charset="-122"/>
              </a:rPr>
              <a:t>IDE(Integrated Development Environment )</a:t>
            </a:r>
            <a:r>
              <a:rPr lang="zh-CN" altLang="en-US" sz="1800" dirty="0">
                <a:latin typeface="微软雅黑" panose="020B0503020204020204" pitchFamily="34" charset="-122"/>
              </a:rPr>
              <a:t>，采用</a:t>
            </a:r>
            <a:r>
              <a:rPr lang="en-US" altLang="zh-CN" sz="1800" dirty="0">
                <a:latin typeface="微软雅黑" panose="020B0503020204020204" pitchFamily="34" charset="-122"/>
              </a:rPr>
              <a:t>MVC</a:t>
            </a:r>
            <a:r>
              <a:rPr lang="zh-CN" altLang="en-US" sz="1800" dirty="0">
                <a:latin typeface="微软雅黑" panose="020B0503020204020204" pitchFamily="34" charset="-122"/>
              </a:rPr>
              <a:t>结构 </a:t>
            </a:r>
            <a:r>
              <a:rPr lang="en-US" altLang="zh-CN" sz="1800" dirty="0">
                <a:latin typeface="微软雅黑" panose="020B0503020204020204" pitchFamily="34" charset="-122"/>
              </a:rPr>
              <a:t>+ </a:t>
            </a:r>
            <a:r>
              <a:rPr lang="zh-CN" altLang="en-US" sz="1800" dirty="0">
                <a:latin typeface="微软雅黑" panose="020B0503020204020204" pitchFamily="34" charset="-122"/>
              </a:rPr>
              <a:t>代码生成器，将大大减少编码工作量。</a:t>
            </a:r>
          </a:p>
          <a:p>
            <a:pPr algn="just"/>
            <a:r>
              <a:rPr lang="zh-CN" altLang="en-US" sz="1800" dirty="0">
                <a:latin typeface="微软雅黑" panose="020B0503020204020204" pitchFamily="34" charset="-122"/>
              </a:rPr>
              <a:t>使用</a:t>
            </a:r>
            <a:r>
              <a:rPr lang="en-US" altLang="zh-CN" sz="1800" dirty="0">
                <a:latin typeface="微软雅黑" panose="020B0503020204020204" pitchFamily="34" charset="-122"/>
              </a:rPr>
              <a:t>MVC“</a:t>
            </a:r>
            <a:r>
              <a:rPr lang="zh-CN" altLang="en-US" sz="1800" dirty="0">
                <a:latin typeface="微软雅黑" panose="020B0503020204020204" pitchFamily="34" charset="-122"/>
              </a:rPr>
              <a:t>轮子”并不需要应用者自己发明，很多架构或框架都支持</a:t>
            </a:r>
            <a:r>
              <a:rPr lang="en-US" altLang="zh-CN" sz="1800" dirty="0">
                <a:latin typeface="微软雅黑" panose="020B0503020204020204" pitchFamily="34" charset="-122"/>
              </a:rPr>
              <a:t>MVC</a:t>
            </a:r>
            <a:r>
              <a:rPr lang="zh-CN" altLang="en-US" sz="1800" dirty="0">
                <a:latin typeface="微软雅黑" panose="020B0503020204020204" pitchFamily="34" charset="-122"/>
              </a:rPr>
              <a:t>模式。如用于桌面开发的</a:t>
            </a:r>
            <a:r>
              <a:rPr lang="en-US" altLang="zh-CN" sz="1800" dirty="0">
                <a:latin typeface="微软雅黑" panose="020B0503020204020204" pitchFamily="34" charset="-122"/>
              </a:rPr>
              <a:t>Java Swing</a:t>
            </a:r>
            <a:r>
              <a:rPr lang="zh-CN" altLang="en-US" sz="1800" dirty="0">
                <a:latin typeface="微软雅黑" panose="020B0503020204020204" pitchFamily="34" charset="-122"/>
              </a:rPr>
              <a:t>和</a:t>
            </a:r>
            <a:r>
              <a:rPr lang="en-US" altLang="zh-CN" sz="1800" dirty="0">
                <a:latin typeface="微软雅黑" panose="020B0503020204020204" pitchFamily="34" charset="-122"/>
              </a:rPr>
              <a:t>C# WinForms</a:t>
            </a:r>
            <a:r>
              <a:rPr lang="zh-CN" altLang="en-US" sz="1800" dirty="0">
                <a:latin typeface="微软雅黑" panose="020B0503020204020204" pitchFamily="34" charset="-122"/>
              </a:rPr>
              <a:t>；用于</a:t>
            </a:r>
            <a:r>
              <a:rPr lang="en-US" altLang="zh-CN" sz="1800" dirty="0">
                <a:latin typeface="微软雅黑" panose="020B0503020204020204" pitchFamily="34" charset="-122"/>
              </a:rPr>
              <a:t>Web</a:t>
            </a:r>
            <a:r>
              <a:rPr lang="zh-CN" altLang="en-US" sz="1800" dirty="0">
                <a:latin typeface="微软雅黑" panose="020B0503020204020204" pitchFamily="34" charset="-122"/>
              </a:rPr>
              <a:t>开发的</a:t>
            </a:r>
            <a:r>
              <a:rPr lang="en-US" altLang="zh-CN" sz="1800" dirty="0">
                <a:latin typeface="微软雅黑" panose="020B0503020204020204" pitchFamily="34" charset="-122"/>
              </a:rPr>
              <a:t>J2EE</a:t>
            </a:r>
            <a:r>
              <a:rPr lang="zh-CN" altLang="en-US" sz="1800" dirty="0">
                <a:latin typeface="微软雅黑" panose="020B0503020204020204" pitchFamily="34" charset="-122"/>
              </a:rPr>
              <a:t>、</a:t>
            </a:r>
            <a:r>
              <a:rPr lang="en-US" altLang="zh-CN" sz="1800" dirty="0">
                <a:latin typeface="微软雅黑" panose="020B0503020204020204" pitchFamily="34" charset="-122"/>
              </a:rPr>
              <a:t>.NET</a:t>
            </a:r>
            <a:r>
              <a:rPr lang="zh-CN" altLang="en-US" sz="1800" dirty="0">
                <a:latin typeface="微软雅黑" panose="020B0503020204020204" pitchFamily="34" charset="-122"/>
              </a:rPr>
              <a:t>架构；以及</a:t>
            </a:r>
            <a:r>
              <a:rPr lang="en-US" altLang="zh-CN" sz="1800" dirty="0">
                <a:latin typeface="微软雅黑" panose="020B0503020204020204" pitchFamily="34" charset="-122"/>
              </a:rPr>
              <a:t>PHP</a:t>
            </a:r>
            <a:r>
              <a:rPr lang="zh-CN" altLang="en-US" sz="1800" dirty="0">
                <a:latin typeface="微软雅黑" panose="020B0503020204020204" pitchFamily="34" charset="-122"/>
              </a:rPr>
              <a:t>语言的</a:t>
            </a:r>
            <a:r>
              <a:rPr lang="en-US" altLang="zh-CN" sz="1800" dirty="0">
                <a:latin typeface="微软雅黑" panose="020B0503020204020204" pitchFamily="34" charset="-122"/>
              </a:rPr>
              <a:t>CodeIgniter</a:t>
            </a:r>
            <a:r>
              <a:rPr lang="zh-CN" altLang="en-US" sz="1800" dirty="0">
                <a:latin typeface="微软雅黑" panose="020B0503020204020204" pitchFamily="34" charset="-122"/>
              </a:rPr>
              <a:t>、 </a:t>
            </a:r>
            <a:r>
              <a:rPr lang="en-US" altLang="zh-CN" sz="1800" dirty="0" err="1">
                <a:latin typeface="微软雅黑" panose="020B0503020204020204" pitchFamily="34" charset="-122"/>
              </a:rPr>
              <a:t>CakePHP</a:t>
            </a:r>
            <a:r>
              <a:rPr lang="zh-CN" altLang="en-US" sz="1800" dirty="0">
                <a:latin typeface="微软雅黑" panose="020B0503020204020204" pitchFamily="34" charset="-122"/>
              </a:rPr>
              <a:t>； </a:t>
            </a:r>
            <a:r>
              <a:rPr lang="en-US" altLang="zh-CN" sz="1800" dirty="0">
                <a:latin typeface="微软雅黑" panose="020B0503020204020204" pitchFamily="34" charset="-122"/>
              </a:rPr>
              <a:t>Perl</a:t>
            </a:r>
            <a:r>
              <a:rPr lang="zh-CN" altLang="en-US" sz="1800" dirty="0">
                <a:latin typeface="微软雅黑" panose="020B0503020204020204" pitchFamily="34" charset="-122"/>
              </a:rPr>
              <a:t>语言的</a:t>
            </a:r>
            <a:r>
              <a:rPr lang="en-US" altLang="zh-CN" sz="1800" dirty="0">
                <a:latin typeface="微软雅黑" panose="020B0503020204020204" pitchFamily="34" charset="-122"/>
              </a:rPr>
              <a:t>Catalyst</a:t>
            </a:r>
            <a:r>
              <a:rPr lang="zh-CN" altLang="en-US" sz="1800" dirty="0">
                <a:latin typeface="微软雅黑" panose="020B0503020204020204" pitchFamily="34" charset="-122"/>
              </a:rPr>
              <a:t>和</a:t>
            </a:r>
            <a:r>
              <a:rPr lang="en-US" altLang="zh-CN" sz="1800" dirty="0" err="1">
                <a:latin typeface="微软雅黑" panose="020B0503020204020204" pitchFamily="34" charset="-122"/>
              </a:rPr>
              <a:t>Jifty</a:t>
            </a:r>
            <a:r>
              <a:rPr lang="zh-CN" altLang="en-US" sz="1800" dirty="0">
                <a:latin typeface="微软雅黑" panose="020B0503020204020204" pitchFamily="34" charset="-122"/>
              </a:rPr>
              <a:t>；</a:t>
            </a:r>
            <a:r>
              <a:rPr lang="en-US" altLang="zh-CN" sz="1800" dirty="0">
                <a:latin typeface="微软雅黑" panose="020B0503020204020204" pitchFamily="34" charset="-122"/>
              </a:rPr>
              <a:t>Ruby</a:t>
            </a:r>
            <a:r>
              <a:rPr lang="zh-CN" altLang="en-US" sz="1800" dirty="0">
                <a:latin typeface="微软雅黑" panose="020B0503020204020204" pitchFamily="34" charset="-122"/>
              </a:rPr>
              <a:t>语言的</a:t>
            </a:r>
            <a:r>
              <a:rPr lang="en-US" altLang="zh-CN" sz="1800" dirty="0">
                <a:latin typeface="微软雅黑" panose="020B0503020204020204" pitchFamily="34" charset="-122"/>
              </a:rPr>
              <a:t>Ruby on Rails</a:t>
            </a:r>
            <a:r>
              <a:rPr lang="zh-CN" altLang="en-US" sz="1800" dirty="0">
                <a:latin typeface="微软雅黑" panose="020B0503020204020204" pitchFamily="34" charset="-122"/>
              </a:rPr>
              <a:t>；</a:t>
            </a:r>
            <a:r>
              <a:rPr lang="en-US" altLang="zh-CN" sz="1800" dirty="0">
                <a:latin typeface="微软雅黑" panose="020B0503020204020204" pitchFamily="34" charset="-122"/>
              </a:rPr>
              <a:t>Python</a:t>
            </a:r>
            <a:r>
              <a:rPr lang="zh-CN" altLang="en-US" sz="1800" dirty="0">
                <a:latin typeface="微软雅黑" panose="020B0503020204020204" pitchFamily="34" charset="-122"/>
              </a:rPr>
              <a:t>语言的</a:t>
            </a:r>
            <a:r>
              <a:rPr lang="en-US" altLang="zh-CN" sz="1800" dirty="0">
                <a:latin typeface="微软雅黑" panose="020B0503020204020204" pitchFamily="34" charset="-122"/>
              </a:rPr>
              <a:t>Django </a:t>
            </a:r>
            <a:r>
              <a:rPr lang="zh-CN" altLang="en-US" sz="1800" dirty="0">
                <a:latin typeface="微软雅黑" panose="020B0503020204020204" pitchFamily="34" charset="-122"/>
              </a:rPr>
              <a:t>、</a:t>
            </a:r>
            <a:r>
              <a:rPr lang="en-US" altLang="zh-CN" sz="1800" dirty="0" err="1">
                <a:latin typeface="微软雅黑" panose="020B0503020204020204" pitchFamily="34" charset="-122"/>
              </a:rPr>
              <a:t>TurboGears</a:t>
            </a:r>
            <a:r>
              <a:rPr lang="zh-CN" altLang="en-US" sz="1800" dirty="0">
                <a:latin typeface="微软雅黑" panose="020B0503020204020204" pitchFamily="34" charset="-122"/>
              </a:rPr>
              <a:t>、</a:t>
            </a:r>
            <a:r>
              <a:rPr lang="en-US" altLang="zh-CN" sz="1800" dirty="0">
                <a:latin typeface="微软雅黑" panose="020B0503020204020204" pitchFamily="34" charset="-122"/>
              </a:rPr>
              <a:t>Pylons </a:t>
            </a:r>
            <a:r>
              <a:rPr lang="zh-CN" altLang="en-US" sz="1800" dirty="0">
                <a:latin typeface="微软雅黑" panose="020B0503020204020204" pitchFamily="34" charset="-122"/>
              </a:rPr>
              <a:t>等。 </a:t>
            </a:r>
          </a:p>
          <a:p>
            <a:pPr algn="just"/>
            <a:r>
              <a:rPr lang="zh-CN" altLang="en-US" sz="1800" dirty="0">
                <a:latin typeface="微软雅黑" panose="020B0503020204020204" pitchFamily="34" charset="-122"/>
              </a:rPr>
              <a:t>尤其是</a:t>
            </a:r>
            <a:r>
              <a:rPr lang="en-US" altLang="zh-CN" sz="1800" dirty="0">
                <a:latin typeface="微软雅黑" panose="020B0503020204020204" pitchFamily="34" charset="-122"/>
              </a:rPr>
              <a:t>J2EE</a:t>
            </a:r>
            <a:r>
              <a:rPr lang="zh-CN" altLang="en-US" sz="1800" dirty="0">
                <a:latin typeface="微软雅黑" panose="020B0503020204020204" pitchFamily="34" charset="-122"/>
              </a:rPr>
              <a:t>家族的三个开源框架</a:t>
            </a:r>
            <a:r>
              <a:rPr lang="en-US" altLang="zh-CN" sz="1800" dirty="0">
                <a:latin typeface="微软雅黑" panose="020B0503020204020204" pitchFamily="34" charset="-122"/>
              </a:rPr>
              <a:t>Struts</a:t>
            </a:r>
            <a:r>
              <a:rPr lang="zh-CN" altLang="en-US" sz="1800" dirty="0">
                <a:latin typeface="微软雅黑" panose="020B0503020204020204" pitchFamily="34" charset="-122"/>
              </a:rPr>
              <a:t>、</a:t>
            </a:r>
            <a:r>
              <a:rPr lang="en-US" altLang="zh-CN" sz="1800" dirty="0">
                <a:latin typeface="微软雅黑" panose="020B0503020204020204" pitchFamily="34" charset="-122"/>
              </a:rPr>
              <a:t>Spring</a:t>
            </a:r>
            <a:r>
              <a:rPr lang="zh-CN" altLang="en-US" sz="1800" dirty="0">
                <a:latin typeface="微软雅黑" panose="020B0503020204020204" pitchFamily="34" charset="-122"/>
              </a:rPr>
              <a:t>和</a:t>
            </a:r>
            <a:r>
              <a:rPr lang="en-US" altLang="zh-CN" sz="1800" dirty="0">
                <a:latin typeface="微软雅黑" panose="020B0503020204020204" pitchFamily="34" charset="-122"/>
              </a:rPr>
              <a:t>Hibernate</a:t>
            </a:r>
            <a:r>
              <a:rPr lang="zh-CN" altLang="en-US" sz="1800" dirty="0">
                <a:latin typeface="微软雅黑" panose="020B0503020204020204" pitchFamily="34" charset="-122"/>
              </a:rPr>
              <a:t>，广大开发者对这“三朵金花” 情有独钟，在</a:t>
            </a:r>
            <a:r>
              <a:rPr lang="en-US" altLang="zh-CN" sz="1800" dirty="0">
                <a:latin typeface="微软雅黑" panose="020B0503020204020204" pitchFamily="34" charset="-122"/>
              </a:rPr>
              <a:t>MVC</a:t>
            </a:r>
            <a:r>
              <a:rPr lang="zh-CN" altLang="en-US" sz="1800" dirty="0">
                <a:latin typeface="微软雅黑" panose="020B0503020204020204" pitchFamily="34" charset="-122"/>
              </a:rPr>
              <a:t>开发模式中三者结合更是珠联璧合，以此深受使用者的偏爱。 </a:t>
            </a:r>
          </a:p>
          <a:p>
            <a:pPr algn="just"/>
            <a:endParaRPr lang="zh-CN" altLang="en-US" sz="1800" dirty="0"/>
          </a:p>
        </p:txBody>
      </p:sp>
      <p:sp>
        <p:nvSpPr>
          <p:cNvPr id="5" name="日期占位符 4"/>
          <p:cNvSpPr>
            <a:spLocks noGrp="1"/>
          </p:cNvSpPr>
          <p:nvPr>
            <p:ph type="dt" sz="half" idx="10"/>
          </p:nvPr>
        </p:nvSpPr>
        <p:spPr/>
        <p:txBody>
          <a:bodyPr/>
          <a:lstStyle/>
          <a:p>
            <a:fld id="{DCEAD1D8-C0D6-4503-A1F8-835CEC42FF3E}"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C8C015F5-17ED-4418-8705-CA812720D7B4}"/>
              </a:ext>
            </a:extLst>
          </p:cNvPr>
          <p:cNvSpPr>
            <a:spLocks noGrp="1"/>
          </p:cNvSpPr>
          <p:nvPr>
            <p:ph type="sldNum" sz="quarter" idx="12"/>
          </p:nvPr>
        </p:nvSpPr>
        <p:spPr/>
        <p:txBody>
          <a:bodyPr/>
          <a:lstStyle/>
          <a:p>
            <a:fld id="{0C913308-F349-4B6D-A68A-DD1791B4A57B}" type="slidenum">
              <a:rPr lang="zh-CN" altLang="en-US" smtClean="0"/>
              <a:pPr/>
              <a:t>90</a:t>
            </a:fld>
            <a:endParaRPr lang="zh-CN" altLang="en-US" dirty="0"/>
          </a:p>
        </p:txBody>
      </p:sp>
    </p:spTree>
    <p:extLst>
      <p:ext uri="{BB962C8B-B14F-4D97-AF65-F5344CB8AC3E}">
        <p14:creationId xmlns:p14="http://schemas.microsoft.com/office/powerpoint/2010/main" val="178575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SSM</a:t>
            </a:r>
            <a:r>
              <a:rPr lang="zh-CN" altLang="zh-CN" dirty="0"/>
              <a:t>框架</a:t>
            </a:r>
            <a:endParaRPr lang="zh-CN" altLang="en-US" dirty="0"/>
          </a:p>
        </p:txBody>
      </p:sp>
      <p:sp>
        <p:nvSpPr>
          <p:cNvPr id="2" name="内容占位符 1"/>
          <p:cNvSpPr>
            <a:spLocks noGrp="1"/>
          </p:cNvSpPr>
          <p:nvPr>
            <p:ph idx="1"/>
          </p:nvPr>
        </p:nvSpPr>
        <p:spPr>
          <a:xfrm>
            <a:off x="768096" y="960581"/>
            <a:ext cx="7960267" cy="3675185"/>
          </a:xfrm>
        </p:spPr>
        <p:txBody>
          <a:bodyPr>
            <a:noAutofit/>
          </a:bodyPr>
          <a:lstStyle/>
          <a:p>
            <a:pPr marL="285750" indent="-285750">
              <a:lnSpc>
                <a:spcPct val="100000"/>
              </a:lnSpc>
              <a:spcBef>
                <a:spcPts val="1000"/>
              </a:spcBef>
            </a:pPr>
            <a:r>
              <a:rPr lang="en-US" altLang="zh-CN" sz="1600" dirty="0">
                <a:solidFill>
                  <a:schemeClr val="tx1"/>
                </a:solidFill>
              </a:rPr>
              <a:t>SSM</a:t>
            </a:r>
            <a:r>
              <a:rPr lang="zh-CN" altLang="zh-CN" sz="1600" dirty="0">
                <a:solidFill>
                  <a:schemeClr val="tx1"/>
                </a:solidFill>
              </a:rPr>
              <a:t>框架是由</a:t>
            </a:r>
            <a:r>
              <a:rPr lang="en-US" altLang="zh-CN" sz="1600" dirty="0">
                <a:solidFill>
                  <a:schemeClr val="tx1"/>
                </a:solidFill>
              </a:rPr>
              <a:t>Spring MVC</a:t>
            </a:r>
            <a:r>
              <a:rPr lang="zh-CN" altLang="zh-CN" sz="1600" dirty="0">
                <a:solidFill>
                  <a:schemeClr val="tx1"/>
                </a:solidFill>
              </a:rPr>
              <a:t>，</a:t>
            </a:r>
            <a:r>
              <a:rPr lang="en-US" altLang="zh-CN" sz="1600" dirty="0">
                <a:solidFill>
                  <a:schemeClr val="tx1"/>
                </a:solidFill>
              </a:rPr>
              <a:t>Spring</a:t>
            </a:r>
            <a:r>
              <a:rPr lang="zh-CN" altLang="zh-CN" sz="1600" dirty="0">
                <a:solidFill>
                  <a:schemeClr val="tx1"/>
                </a:solidFill>
              </a:rPr>
              <a:t>和</a:t>
            </a:r>
            <a:r>
              <a:rPr lang="en-US" altLang="zh-CN" sz="1600" dirty="0" err="1">
                <a:solidFill>
                  <a:schemeClr val="tx1"/>
                </a:solidFill>
              </a:rPr>
              <a:t>MyBatis</a:t>
            </a:r>
            <a:r>
              <a:rPr lang="zh-CN" altLang="zh-CN" sz="1600" dirty="0">
                <a:solidFill>
                  <a:schemeClr val="tx1"/>
                </a:solidFill>
              </a:rPr>
              <a:t>框架整合在一起，是一个标准的</a:t>
            </a:r>
            <a:r>
              <a:rPr lang="en-US" altLang="zh-CN" sz="1600" dirty="0">
                <a:solidFill>
                  <a:schemeClr val="tx1"/>
                </a:solidFill>
              </a:rPr>
              <a:t>MVC</a:t>
            </a:r>
            <a:r>
              <a:rPr lang="zh-CN" altLang="zh-CN" sz="1600" dirty="0">
                <a:solidFill>
                  <a:schemeClr val="tx1"/>
                </a:solidFill>
              </a:rPr>
              <a:t>设计模式。</a:t>
            </a:r>
            <a:endParaRPr lang="en-US" altLang="zh-CN" sz="1600" dirty="0">
              <a:solidFill>
                <a:schemeClr val="tx1"/>
              </a:solidFill>
            </a:endParaRPr>
          </a:p>
          <a:p>
            <a:pPr marL="285750" indent="-285750">
              <a:lnSpc>
                <a:spcPct val="100000"/>
              </a:lnSpc>
              <a:spcBef>
                <a:spcPts val="1000"/>
              </a:spcBef>
            </a:pPr>
            <a:r>
              <a:rPr lang="en-US" altLang="zh-CN" sz="1600" dirty="0">
                <a:solidFill>
                  <a:schemeClr val="tx1"/>
                </a:solidFill>
              </a:rPr>
              <a:t>Spring</a:t>
            </a:r>
            <a:r>
              <a:rPr lang="zh-CN" altLang="zh-CN" sz="1600" dirty="0">
                <a:solidFill>
                  <a:schemeClr val="tx1"/>
                </a:solidFill>
              </a:rPr>
              <a:t>主要实现业务对象的管理，它的核心是</a:t>
            </a:r>
            <a:r>
              <a:rPr lang="en-US" altLang="zh-CN" sz="1600" dirty="0">
                <a:solidFill>
                  <a:schemeClr val="tx1"/>
                </a:solidFill>
              </a:rPr>
              <a:t>IOC</a:t>
            </a:r>
            <a:r>
              <a:rPr lang="zh-CN" altLang="zh-CN" sz="1600" dirty="0">
                <a:solidFill>
                  <a:schemeClr val="tx1"/>
                </a:solidFill>
              </a:rPr>
              <a:t>（控制反转）和</a:t>
            </a:r>
            <a:r>
              <a:rPr lang="en-US" altLang="zh-CN" sz="1600" dirty="0">
                <a:solidFill>
                  <a:schemeClr val="tx1"/>
                </a:solidFill>
              </a:rPr>
              <a:t>AOP</a:t>
            </a:r>
            <a:r>
              <a:rPr lang="zh-CN" altLang="zh-CN" sz="1600" dirty="0">
                <a:solidFill>
                  <a:schemeClr val="tx1"/>
                </a:solidFill>
              </a:rPr>
              <a:t>（面向切面编程），在三层架构中所属业务层。</a:t>
            </a:r>
            <a:endParaRPr lang="en-US" altLang="zh-CN" sz="1600" dirty="0">
              <a:solidFill>
                <a:schemeClr val="tx1"/>
              </a:solidFill>
            </a:endParaRPr>
          </a:p>
          <a:p>
            <a:pPr marL="285750" indent="-285750">
              <a:lnSpc>
                <a:spcPct val="100000"/>
              </a:lnSpc>
              <a:spcBef>
                <a:spcPts val="1000"/>
              </a:spcBef>
            </a:pPr>
            <a:r>
              <a:rPr lang="en-US" altLang="zh-CN" sz="1600" dirty="0">
                <a:solidFill>
                  <a:schemeClr val="tx1"/>
                </a:solidFill>
              </a:rPr>
              <a:t>Spring MVC</a:t>
            </a:r>
            <a:r>
              <a:rPr lang="zh-CN" altLang="zh-CN" sz="1600" dirty="0">
                <a:solidFill>
                  <a:schemeClr val="tx1"/>
                </a:solidFill>
              </a:rPr>
              <a:t>主要负责请求的转发以及对于视图管理，控制开发使开发简单规范，在三层架构中所属表现层。</a:t>
            </a:r>
            <a:endParaRPr lang="en-US" altLang="zh-CN" sz="1600" dirty="0">
              <a:solidFill>
                <a:schemeClr val="tx1"/>
              </a:solidFill>
            </a:endParaRPr>
          </a:p>
          <a:p>
            <a:pPr marL="285750" indent="-285750">
              <a:lnSpc>
                <a:spcPct val="100000"/>
              </a:lnSpc>
              <a:spcBef>
                <a:spcPts val="1000"/>
              </a:spcBef>
            </a:pPr>
            <a:r>
              <a:rPr lang="en-US" altLang="zh-CN" sz="1600" dirty="0" err="1">
                <a:solidFill>
                  <a:schemeClr val="tx1"/>
                </a:solidFill>
              </a:rPr>
              <a:t>MyBatis</a:t>
            </a:r>
            <a:r>
              <a:rPr lang="zh-CN" altLang="zh-CN" sz="1600" dirty="0">
                <a:solidFill>
                  <a:schemeClr val="tx1"/>
                </a:solidFill>
              </a:rPr>
              <a:t>是一个基于</a:t>
            </a:r>
            <a:r>
              <a:rPr lang="en-US" altLang="zh-CN" sz="1600" dirty="0">
                <a:solidFill>
                  <a:schemeClr val="tx1"/>
                </a:solidFill>
              </a:rPr>
              <a:t>Java</a:t>
            </a:r>
            <a:r>
              <a:rPr lang="zh-CN" altLang="zh-CN" sz="1600" dirty="0">
                <a:solidFill>
                  <a:schemeClr val="tx1"/>
                </a:solidFill>
              </a:rPr>
              <a:t>的持久层框架，即数据访问层，封装了增删改查的操作，在三层架构中所属持久层。</a:t>
            </a:r>
            <a:endParaRPr lang="en-US" altLang="zh-CN" sz="1600" dirty="0">
              <a:solidFill>
                <a:schemeClr val="tx1"/>
              </a:solidFill>
            </a:endParaRPr>
          </a:p>
          <a:p>
            <a:pPr marL="285750" indent="-285750">
              <a:lnSpc>
                <a:spcPct val="100000"/>
              </a:lnSpc>
              <a:spcBef>
                <a:spcPts val="1000"/>
              </a:spcBef>
            </a:pPr>
            <a:r>
              <a:rPr lang="en-US" altLang="zh-CN" sz="1600" dirty="0">
                <a:solidFill>
                  <a:schemeClr val="tx1"/>
                </a:solidFill>
              </a:rPr>
              <a:t>SSM</a:t>
            </a:r>
            <a:r>
              <a:rPr lang="zh-CN" altLang="zh-CN" sz="1600" dirty="0">
                <a:solidFill>
                  <a:schemeClr val="tx1"/>
                </a:solidFill>
              </a:rPr>
              <a:t>框架将整个系统详细划分为表现层（</a:t>
            </a:r>
            <a:r>
              <a:rPr lang="en-US" altLang="zh-CN" sz="1600" dirty="0">
                <a:solidFill>
                  <a:schemeClr val="tx1"/>
                </a:solidFill>
              </a:rPr>
              <a:t>View</a:t>
            </a:r>
            <a:r>
              <a:rPr lang="zh-CN" altLang="zh-CN" sz="1600" dirty="0">
                <a:solidFill>
                  <a:schemeClr val="tx1"/>
                </a:solidFill>
              </a:rPr>
              <a:t>层），</a:t>
            </a:r>
            <a:r>
              <a:rPr lang="en-US" altLang="zh-CN" sz="1600" dirty="0">
                <a:solidFill>
                  <a:schemeClr val="tx1"/>
                </a:solidFill>
              </a:rPr>
              <a:t>Controller</a:t>
            </a:r>
            <a:r>
              <a:rPr lang="zh-CN" altLang="zh-CN" sz="1600" dirty="0">
                <a:solidFill>
                  <a:schemeClr val="tx1"/>
                </a:solidFill>
              </a:rPr>
              <a:t>层，</a:t>
            </a:r>
            <a:r>
              <a:rPr lang="en-US" altLang="zh-CN" sz="1600" dirty="0">
                <a:solidFill>
                  <a:schemeClr val="tx1"/>
                </a:solidFill>
              </a:rPr>
              <a:t>Service</a:t>
            </a:r>
            <a:r>
              <a:rPr lang="zh-CN" altLang="zh-CN" sz="1600" dirty="0">
                <a:solidFill>
                  <a:schemeClr val="tx1"/>
                </a:solidFill>
              </a:rPr>
              <a:t>层以及</a:t>
            </a:r>
            <a:r>
              <a:rPr lang="en-US" altLang="zh-CN" sz="1600" dirty="0">
                <a:solidFill>
                  <a:schemeClr val="tx1"/>
                </a:solidFill>
              </a:rPr>
              <a:t>DAO</a:t>
            </a:r>
            <a:r>
              <a:rPr lang="zh-CN" altLang="zh-CN" sz="1600" dirty="0">
                <a:solidFill>
                  <a:schemeClr val="tx1"/>
                </a:solidFill>
              </a:rPr>
              <a:t>层四层。</a:t>
            </a:r>
            <a:r>
              <a:rPr lang="en-US" altLang="zh-CN" sz="1600" dirty="0">
                <a:solidFill>
                  <a:schemeClr val="tx1"/>
                </a:solidFill>
              </a:rPr>
              <a:t>View</a:t>
            </a:r>
            <a:r>
              <a:rPr lang="zh-CN" altLang="zh-CN" sz="1600" dirty="0">
                <a:solidFill>
                  <a:schemeClr val="tx1"/>
                </a:solidFill>
              </a:rPr>
              <a:t>负责界面显示，即向用户显示相关数据，但不进行任何业务处理；</a:t>
            </a:r>
            <a:r>
              <a:rPr lang="en-US" altLang="zh-CN" sz="1600" dirty="0">
                <a:solidFill>
                  <a:schemeClr val="tx1"/>
                </a:solidFill>
              </a:rPr>
              <a:t>Controller</a:t>
            </a:r>
            <a:r>
              <a:rPr lang="zh-CN" altLang="zh-CN" sz="1600" dirty="0">
                <a:solidFill>
                  <a:schemeClr val="tx1"/>
                </a:solidFill>
              </a:rPr>
              <a:t>负责接收用户的请求并去调用相应的模型来处理这些请求；</a:t>
            </a:r>
            <a:r>
              <a:rPr lang="en-US" altLang="zh-CN" sz="1600" dirty="0">
                <a:solidFill>
                  <a:schemeClr val="tx1"/>
                </a:solidFill>
              </a:rPr>
              <a:t>Service</a:t>
            </a:r>
            <a:r>
              <a:rPr lang="zh-CN" altLang="zh-CN" sz="1600" dirty="0">
                <a:solidFill>
                  <a:schemeClr val="tx1"/>
                </a:solidFill>
              </a:rPr>
              <a:t>层以及</a:t>
            </a:r>
            <a:r>
              <a:rPr lang="en-US" altLang="zh-CN" sz="1600" dirty="0">
                <a:solidFill>
                  <a:schemeClr val="tx1"/>
                </a:solidFill>
              </a:rPr>
              <a:t>DAO</a:t>
            </a:r>
            <a:r>
              <a:rPr lang="zh-CN" altLang="zh-CN" sz="1600" dirty="0">
                <a:solidFill>
                  <a:schemeClr val="tx1"/>
                </a:solidFill>
              </a:rPr>
              <a:t>层相当于业务处理，即大多数的业务逻辑都是对数据库的数据处理。</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91</a:t>
            </a:fld>
            <a:endParaRPr lang="zh-CN" altLang="en-US" dirty="0"/>
          </a:p>
        </p:txBody>
      </p:sp>
      <p:sp>
        <p:nvSpPr>
          <p:cNvPr id="5" name="日期占位符 4"/>
          <p:cNvSpPr>
            <a:spLocks noGrp="1"/>
          </p:cNvSpPr>
          <p:nvPr>
            <p:ph type="dt" sz="half" idx="10"/>
          </p:nvPr>
        </p:nvSpPr>
        <p:spPr/>
        <p:txBody>
          <a:bodyPr/>
          <a:lstStyle/>
          <a:p>
            <a:fld id="{DDD58E7B-9FA2-4616-A58B-3C39A3225B44}"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83626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体系结构的设计过程</a:t>
            </a:r>
          </a:p>
        </p:txBody>
      </p:sp>
      <p:sp>
        <p:nvSpPr>
          <p:cNvPr id="2" name="内容占位符 1"/>
          <p:cNvSpPr>
            <a:spLocks noGrp="1"/>
          </p:cNvSpPr>
          <p:nvPr>
            <p:ph idx="1"/>
          </p:nvPr>
        </p:nvSpPr>
        <p:spPr/>
        <p:txBody>
          <a:bodyPr>
            <a:normAutofit fontScale="70000" lnSpcReduction="20000"/>
          </a:bodyPr>
          <a:lstStyle/>
          <a:p>
            <a:r>
              <a:rPr lang="zh-CN" altLang="en-US" dirty="0"/>
              <a:t>体系结构的构建过程要遵循由粗到细，逐步细化。</a:t>
            </a:r>
            <a:endParaRPr lang="en-US" altLang="zh-CN" dirty="0"/>
          </a:p>
          <a:p>
            <a:r>
              <a:rPr lang="zh-CN" altLang="en-US" dirty="0"/>
              <a:t>将整个系统看成一个长方体，纵向切割（按功能划分）后得到的纵切面，就是子系统的划分。横向切割（按实现的层次划分）得到的横切面，就是软件的逻辑层次。</a:t>
            </a:r>
            <a:endParaRPr lang="en-US" altLang="zh-CN" dirty="0"/>
          </a:p>
          <a:p>
            <a:r>
              <a:rPr lang="zh-CN" altLang="en-US" dirty="0"/>
              <a:t>在搭建系统体系结构的时候，一般先选定物理结构，再确定系统的逻辑结构，最后对逻辑体系结构进行细化，制定出详细的应用策略。</a:t>
            </a:r>
            <a:endParaRPr lang="en-US" altLang="zh-CN" dirty="0"/>
          </a:p>
          <a:p>
            <a:r>
              <a:rPr lang="zh-CN" altLang="en-US" dirty="0"/>
              <a:t>可以使用</a:t>
            </a:r>
            <a:r>
              <a:rPr lang="en-US" altLang="zh-CN" dirty="0"/>
              <a:t>UML</a:t>
            </a:r>
            <a:r>
              <a:rPr lang="zh-CN" altLang="en-US" dirty="0"/>
              <a:t>组件图、部署图、包图</a:t>
            </a:r>
            <a:endParaRPr lang="en-US" altLang="zh-CN" dirty="0"/>
          </a:p>
          <a:p>
            <a:pPr marL="0" indent="0">
              <a:buNone/>
            </a:pPr>
            <a:r>
              <a:rPr lang="zh-CN" altLang="en-US" dirty="0"/>
              <a:t>等进行系统体系结构的设计。</a:t>
            </a:r>
            <a:endParaRPr lang="en-US" altLang="zh-CN" dirty="0"/>
          </a:p>
          <a:p>
            <a:r>
              <a:rPr lang="zh-CN" altLang="en-US" dirty="0"/>
              <a:t>多层体系结构的选择要根据实际情况</a:t>
            </a:r>
            <a:endParaRPr lang="en-US" altLang="zh-CN" dirty="0"/>
          </a:p>
          <a:p>
            <a:pPr marL="0" indent="0">
              <a:buNone/>
            </a:pPr>
            <a:r>
              <a:rPr lang="zh-CN" altLang="en-US" dirty="0"/>
              <a:t>进行分析设计。</a:t>
            </a:r>
          </a:p>
        </p:txBody>
      </p:sp>
      <p:sp>
        <p:nvSpPr>
          <p:cNvPr id="5" name="日期占位符 4"/>
          <p:cNvSpPr>
            <a:spLocks noGrp="1"/>
          </p:cNvSpPr>
          <p:nvPr>
            <p:ph type="dt" sz="half" idx="10"/>
          </p:nvPr>
        </p:nvSpPr>
        <p:spPr/>
        <p:txBody>
          <a:bodyPr/>
          <a:lstStyle/>
          <a:p>
            <a:fld id="{8E9638C3-B2C7-4582-95FA-C616DC953733}" type="datetime1">
              <a:rPr lang="zh-CN" altLang="en-US" smtClean="0"/>
              <a:t>2022/5/4</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92</a:t>
            </a:fld>
            <a:endParaRPr lang="zh-CN" altLang="en-US" dirty="0"/>
          </a:p>
        </p:txBody>
      </p:sp>
      <p:grpSp>
        <p:nvGrpSpPr>
          <p:cNvPr id="26" name="组合 25"/>
          <p:cNvGrpSpPr/>
          <p:nvPr/>
        </p:nvGrpSpPr>
        <p:grpSpPr>
          <a:xfrm>
            <a:off x="5868791" y="2946994"/>
            <a:ext cx="2732139" cy="2008904"/>
            <a:chOff x="4173793" y="4006044"/>
            <a:chExt cx="3642852" cy="2678539"/>
          </a:xfrm>
        </p:grpSpPr>
        <p:sp>
          <p:nvSpPr>
            <p:cNvPr id="13" name="立方体 12"/>
            <p:cNvSpPr/>
            <p:nvPr/>
          </p:nvSpPr>
          <p:spPr>
            <a:xfrm>
              <a:off x="4173793" y="5063711"/>
              <a:ext cx="3642852" cy="1620872"/>
            </a:xfrm>
            <a:prstGeom prst="cube">
              <a:avLst>
                <a:gd name="adj" fmla="val 67939"/>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数据层</a:t>
              </a:r>
            </a:p>
          </p:txBody>
        </p:sp>
        <p:sp>
          <p:nvSpPr>
            <p:cNvPr id="12" name="立方体 11"/>
            <p:cNvSpPr/>
            <p:nvPr/>
          </p:nvSpPr>
          <p:spPr>
            <a:xfrm>
              <a:off x="4173793" y="4521870"/>
              <a:ext cx="3642852" cy="1620872"/>
            </a:xfrm>
            <a:prstGeom prst="cube">
              <a:avLst>
                <a:gd name="adj" fmla="val 68849"/>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业务层</a:t>
              </a:r>
            </a:p>
          </p:txBody>
        </p:sp>
        <p:sp>
          <p:nvSpPr>
            <p:cNvPr id="8" name="立方体 7"/>
            <p:cNvSpPr/>
            <p:nvPr/>
          </p:nvSpPr>
          <p:spPr>
            <a:xfrm>
              <a:off x="4173793" y="4012287"/>
              <a:ext cx="3642852" cy="1620872"/>
            </a:xfrm>
            <a:prstGeom prst="cube">
              <a:avLst>
                <a:gd name="adj" fmla="val 67939"/>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表示层</a:t>
              </a:r>
            </a:p>
          </p:txBody>
        </p:sp>
        <p:cxnSp>
          <p:nvCxnSpPr>
            <p:cNvPr id="15" name="直接连接符 14"/>
            <p:cNvCxnSpPr/>
            <p:nvPr/>
          </p:nvCxnSpPr>
          <p:spPr>
            <a:xfrm>
              <a:off x="4601496" y="4728342"/>
              <a:ext cx="247772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989870" y="4349800"/>
              <a:ext cx="247772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79225" y="4728342"/>
              <a:ext cx="0" cy="15987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467599" y="4349800"/>
              <a:ext cx="0" cy="15987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823396" y="4751231"/>
              <a:ext cx="1862048" cy="400109"/>
            </a:xfrm>
            <a:prstGeom prst="rect">
              <a:avLst/>
            </a:prstGeom>
            <a:noFill/>
          </p:spPr>
          <p:txBody>
            <a:bodyPr wrap="none" rtlCol="0">
              <a:spAutoFit/>
            </a:bodyPr>
            <a:lstStyle/>
            <a:p>
              <a:r>
                <a:rPr lang="zh-CN" altLang="en-US" sz="1350" dirty="0">
                  <a:solidFill>
                    <a:schemeClr val="bg1"/>
                  </a:solidFill>
                </a:rPr>
                <a:t>图书管理子系统</a:t>
              </a:r>
            </a:p>
          </p:txBody>
        </p:sp>
        <p:sp>
          <p:nvSpPr>
            <p:cNvPr id="24" name="文本框 23"/>
            <p:cNvSpPr txBox="1"/>
            <p:nvPr/>
          </p:nvSpPr>
          <p:spPr>
            <a:xfrm>
              <a:off x="5094972" y="4341269"/>
              <a:ext cx="1862048" cy="400109"/>
            </a:xfrm>
            <a:prstGeom prst="rect">
              <a:avLst/>
            </a:prstGeom>
            <a:noFill/>
          </p:spPr>
          <p:txBody>
            <a:bodyPr wrap="none" rtlCol="0">
              <a:spAutoFit/>
            </a:bodyPr>
            <a:lstStyle/>
            <a:p>
              <a:r>
                <a:rPr lang="zh-CN" altLang="en-US" sz="1350" dirty="0">
                  <a:solidFill>
                    <a:schemeClr val="bg1"/>
                  </a:solidFill>
                </a:rPr>
                <a:t>读者服务子系统</a:t>
              </a:r>
            </a:p>
          </p:txBody>
        </p:sp>
        <p:sp>
          <p:nvSpPr>
            <p:cNvPr id="25" name="文本框 24"/>
            <p:cNvSpPr txBox="1"/>
            <p:nvPr/>
          </p:nvSpPr>
          <p:spPr>
            <a:xfrm>
              <a:off x="5472920" y="4006044"/>
              <a:ext cx="1862048" cy="400109"/>
            </a:xfrm>
            <a:prstGeom prst="rect">
              <a:avLst/>
            </a:prstGeom>
            <a:noFill/>
          </p:spPr>
          <p:txBody>
            <a:bodyPr wrap="none" rtlCol="0">
              <a:spAutoFit/>
            </a:bodyPr>
            <a:lstStyle/>
            <a:p>
              <a:r>
                <a:rPr lang="zh-CN" altLang="en-US" sz="1350" dirty="0">
                  <a:solidFill>
                    <a:schemeClr val="bg1"/>
                  </a:solidFill>
                </a:rPr>
                <a:t>系统维护子系统</a:t>
              </a:r>
            </a:p>
          </p:txBody>
        </p:sp>
      </p:grpSp>
    </p:spTree>
    <p:extLst>
      <p:ext uri="{BB962C8B-B14F-4D97-AF65-F5344CB8AC3E}">
        <p14:creationId xmlns:p14="http://schemas.microsoft.com/office/powerpoint/2010/main" val="230702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up)">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wipe(up)">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包图</a:t>
            </a:r>
          </a:p>
        </p:txBody>
      </p:sp>
      <p:sp>
        <p:nvSpPr>
          <p:cNvPr id="4" name="内容占位符 3"/>
          <p:cNvSpPr>
            <a:spLocks noGrp="1"/>
          </p:cNvSpPr>
          <p:nvPr>
            <p:ph idx="1"/>
          </p:nvPr>
        </p:nvSpPr>
        <p:spPr>
          <a:xfrm>
            <a:off x="768097" y="925167"/>
            <a:ext cx="7969503" cy="3806854"/>
          </a:xfrm>
        </p:spPr>
        <p:txBody>
          <a:bodyPr>
            <a:normAutofit/>
          </a:bodyPr>
          <a:lstStyle/>
          <a:p>
            <a:r>
              <a:rPr lang="zh-CN" altLang="en-US" sz="2000" dirty="0"/>
              <a:t>当为较复杂的系统建模时，使用包图是非常有效的建模方法。</a:t>
            </a:r>
            <a:r>
              <a:rPr lang="zh-CN" altLang="en-US" sz="2000" dirty="0">
                <a:solidFill>
                  <a:srgbClr val="FF0000"/>
                </a:solidFill>
              </a:rPr>
              <a:t>包将建模元素按语义分组</a:t>
            </a:r>
            <a:r>
              <a:rPr lang="zh-CN" altLang="en-US" sz="2000" dirty="0"/>
              <a:t>，从而使得复杂的系统模型能够被构造、表达、理解和管理。</a:t>
            </a:r>
          </a:p>
          <a:p>
            <a:r>
              <a:rPr lang="zh-CN" altLang="zh-CN" sz="2000" dirty="0"/>
              <a:t>和其他建模的元素一样，每个包都必须有一个区别于其他包的名字。模型包的名字是一个字符串，它可分为简单名（simple name）和路径名（path name）。简单名是指包仅含一个简单的名称，路径名是指以包位于的外围包的名字作为前缀的包名。</a:t>
            </a:r>
          </a:p>
          <a:p>
            <a:endParaRPr lang="zh-CN" altLang="en-US" sz="2000" dirty="0"/>
          </a:p>
        </p:txBody>
      </p:sp>
      <p:sp>
        <p:nvSpPr>
          <p:cNvPr id="6" name="日期占位符 5"/>
          <p:cNvSpPr>
            <a:spLocks noGrp="1"/>
          </p:cNvSpPr>
          <p:nvPr>
            <p:ph type="dt" sz="half" idx="10"/>
          </p:nvPr>
        </p:nvSpPr>
        <p:spPr/>
        <p:txBody>
          <a:bodyPr/>
          <a:lstStyle/>
          <a:p>
            <a:fld id="{27F91A43-E5DA-41E2-AE98-39299F3FC87E}" type="datetime1">
              <a:rPr lang="zh-CN" altLang="en-US" smtClean="0"/>
              <a:t>2022/5/4</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93</a:t>
            </a:fld>
            <a:endParaRPr lang="zh-CN" altLang="en-US" dirty="0"/>
          </a:p>
        </p:txBody>
      </p:sp>
      <p:pic>
        <p:nvPicPr>
          <p:cNvPr id="5" name="Picture 4"/>
          <p:cNvPicPr>
            <a:picLocks noChangeAspect="1" noChangeArrowheads="1"/>
          </p:cNvPicPr>
          <p:nvPr/>
        </p:nvPicPr>
        <p:blipFill>
          <a:blip r:embed="rId2">
            <a:clrChange>
              <a:clrFrom>
                <a:srgbClr val="FFFFFF"/>
              </a:clrFrom>
              <a:clrTo>
                <a:srgbClr val="FFFFFF">
                  <a:alpha val="0"/>
                </a:srgbClr>
              </a:clrTo>
            </a:clrChange>
          </a:blip>
          <a:stretch>
            <a:fillRect/>
          </a:stretch>
        </p:blipFill>
        <p:spPr>
          <a:xfrm>
            <a:off x="2662730" y="3419212"/>
            <a:ext cx="4395938" cy="1409063"/>
          </a:xfrm>
          <a:prstGeom prst="rect">
            <a:avLst/>
          </a:prstGeom>
          <a:solidFill>
            <a:schemeClr val="bg1"/>
          </a:solidFill>
          <a:ln/>
        </p:spPr>
      </p:pic>
    </p:spTree>
    <p:extLst>
      <p:ext uri="{BB962C8B-B14F-4D97-AF65-F5344CB8AC3E}">
        <p14:creationId xmlns:p14="http://schemas.microsoft.com/office/powerpoint/2010/main" val="193442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rrowheads="1"/>
          </p:cNvSpPr>
          <p:nvPr>
            <p:ph type="title"/>
          </p:nvPr>
        </p:nvSpPr>
        <p:spPr/>
        <p:txBody>
          <a:bodyPr/>
          <a:lstStyle/>
          <a:p>
            <a:r>
              <a:rPr lang="zh-CN" altLang="en-US" dirty="0"/>
              <a:t>包拥有的元素</a:t>
            </a:r>
          </a:p>
        </p:txBody>
      </p:sp>
      <p:pic>
        <p:nvPicPr>
          <p:cNvPr id="357380" name="Picture 4"/>
          <p:cNvPicPr>
            <a:picLocks noGrp="1" noChangeAspect="1" noChangeArrowheads="1"/>
          </p:cNvPicPr>
          <p:nvPr>
            <p:ph idx="1"/>
          </p:nvPr>
        </p:nvPicPr>
        <p:blipFill>
          <a:blip r:embed="rId2">
            <a:clrChange>
              <a:clrFrom>
                <a:srgbClr val="FFFFFF"/>
              </a:clrFrom>
              <a:clrTo>
                <a:srgbClr val="FFFFFF">
                  <a:alpha val="0"/>
                </a:srgbClr>
              </a:clrTo>
            </a:clrChange>
          </a:blip>
          <a:stretch>
            <a:fillRect/>
          </a:stretch>
        </p:blipFill>
        <p:spPr>
          <a:xfrm>
            <a:off x="3999310" y="2853016"/>
            <a:ext cx="3859961" cy="2143308"/>
          </a:xfrm>
          <a:ln/>
        </p:spPr>
        <p:style>
          <a:lnRef idx="2">
            <a:schemeClr val="accent1"/>
          </a:lnRef>
          <a:fillRef idx="1">
            <a:schemeClr val="lt1"/>
          </a:fillRef>
          <a:effectRef idx="0">
            <a:schemeClr val="accent1"/>
          </a:effectRef>
          <a:fontRef idx="minor">
            <a:schemeClr val="dk1"/>
          </a:fontRef>
        </p:style>
      </p:pic>
      <p:sp>
        <p:nvSpPr>
          <p:cNvPr id="2" name="日期占位符 1"/>
          <p:cNvSpPr>
            <a:spLocks noGrp="1"/>
          </p:cNvSpPr>
          <p:nvPr>
            <p:ph type="dt" sz="half" idx="10"/>
          </p:nvPr>
        </p:nvSpPr>
        <p:spPr/>
        <p:txBody>
          <a:bodyPr/>
          <a:lstStyle/>
          <a:p>
            <a:fld id="{F70C7AC4-940A-44C9-85CD-A8852DFB693F}"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3324C3CF-540A-4F9D-8D77-8D5AA53250FC}" type="slidenum">
              <a:rPr lang="en-US" altLang="zh-CN"/>
              <a:pPr/>
              <a:t>94</a:t>
            </a:fld>
            <a:endParaRPr lang="en-US" altLang="zh-CN" dirty="0"/>
          </a:p>
        </p:txBody>
      </p:sp>
      <p:sp>
        <p:nvSpPr>
          <p:cNvPr id="357379" name="Rectangle 3"/>
          <p:cNvSpPr>
            <a:spLocks noGrp="1" noRot="1" noChangeArrowheads="1"/>
          </p:cNvSpPr>
          <p:nvPr>
            <p:ph type="body" sz="half" idx="4294967295"/>
          </p:nvPr>
        </p:nvSpPr>
        <p:spPr>
          <a:xfrm>
            <a:off x="768096" y="982662"/>
            <a:ext cx="8090154" cy="1846263"/>
          </a:xfrm>
          <a:prstGeom prst="rect">
            <a:avLst/>
          </a:prstGeom>
        </p:spPr>
        <p:txBody>
          <a:bodyPr>
            <a:noAutofit/>
          </a:bodyPr>
          <a:lstStyle/>
          <a:p>
            <a:pPr>
              <a:lnSpc>
                <a:spcPct val="120000"/>
              </a:lnSpc>
            </a:pPr>
            <a:r>
              <a:rPr lang="zh-CN" altLang="en-US" sz="2000" dirty="0"/>
              <a:t>包是对模型元素进行分组的机制，它把模型元素划分成若干个子集。</a:t>
            </a:r>
            <a:endParaRPr lang="en-US" altLang="zh-CN" sz="2000" dirty="0"/>
          </a:p>
          <a:p>
            <a:pPr>
              <a:lnSpc>
                <a:spcPct val="120000"/>
              </a:lnSpc>
            </a:pPr>
            <a:r>
              <a:rPr lang="zh-CN" altLang="en-US" sz="2000" dirty="0"/>
              <a:t>包可以拥有</a:t>
            </a:r>
            <a:r>
              <a:rPr lang="en-US" altLang="zh-CN" sz="2000" dirty="0"/>
              <a:t>UML</a:t>
            </a:r>
            <a:r>
              <a:rPr lang="zh-CN" altLang="en-US" sz="2000" dirty="0"/>
              <a:t>中的其他元素，包括类、接口、组件、节点、协作、用例和图，包甚至还可以包含其他包。</a:t>
            </a:r>
            <a:endParaRPr lang="en-US" altLang="zh-CN" sz="2000" dirty="0"/>
          </a:p>
          <a:p>
            <a:pPr>
              <a:lnSpc>
                <a:spcPct val="120000"/>
              </a:lnSpc>
            </a:pPr>
            <a:r>
              <a:rPr lang="zh-CN" altLang="en-US" sz="2000" dirty="0"/>
              <a:t>可以用文字或者图形的方式来显示包的内容。</a:t>
            </a:r>
          </a:p>
        </p:txBody>
      </p:sp>
    </p:spTree>
    <p:extLst>
      <p:ext uri="{BB962C8B-B14F-4D97-AF65-F5344CB8AC3E}">
        <p14:creationId xmlns:p14="http://schemas.microsoft.com/office/powerpoint/2010/main" val="260792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rrowheads="1"/>
          </p:cNvSpPr>
          <p:nvPr>
            <p:ph type="title"/>
          </p:nvPr>
        </p:nvSpPr>
        <p:spPr/>
        <p:txBody>
          <a:bodyPr/>
          <a:lstStyle/>
          <a:p>
            <a:r>
              <a:rPr lang="zh-CN" altLang="en-US" dirty="0"/>
              <a:t>包的可见性 </a:t>
            </a:r>
          </a:p>
        </p:txBody>
      </p:sp>
      <p:sp>
        <p:nvSpPr>
          <p:cNvPr id="358403" name="Rectangle 3"/>
          <p:cNvSpPr>
            <a:spLocks noGrp="1" noRot="1" noChangeArrowheads="1"/>
          </p:cNvSpPr>
          <p:nvPr>
            <p:ph idx="1"/>
          </p:nvPr>
        </p:nvSpPr>
        <p:spPr/>
        <p:txBody>
          <a:bodyPr>
            <a:normAutofit fontScale="70000" lnSpcReduction="20000"/>
          </a:bodyPr>
          <a:lstStyle/>
          <a:p>
            <a:r>
              <a:rPr lang="zh-CN" dirty="0"/>
              <a:t>包的可见性用来控制包外界的元素对包内元素的可访问权限，这一点和类的可见性类似。可见性可以分成3种</a:t>
            </a:r>
            <a:r>
              <a:rPr lang="zh-CN" altLang="en-US" dirty="0"/>
              <a:t>：</a:t>
            </a:r>
            <a:endParaRPr lang="zh-CN" dirty="0"/>
          </a:p>
          <a:p>
            <a:pPr marL="342900" indent="-342900">
              <a:buFont typeface="+mj-lt"/>
              <a:buAutoNum type="arabicPeriod"/>
            </a:pPr>
            <a:r>
              <a:rPr lang="zh-CN" dirty="0">
                <a:solidFill>
                  <a:srgbClr val="FF0000"/>
                </a:solidFill>
              </a:rPr>
              <a:t>公有访问（public）：</a:t>
            </a:r>
            <a:r>
              <a:rPr lang="zh-CN" dirty="0"/>
              <a:t>包内的模型元素可以被任何引入此包的其他包的内含元素访问。公有访问用前缀于内含元素名字的加号（+）表示。</a:t>
            </a:r>
          </a:p>
          <a:p>
            <a:pPr marL="342900" indent="-342900">
              <a:buFont typeface="+mj-lt"/>
              <a:buAutoNum type="arabicPeriod"/>
            </a:pPr>
            <a:r>
              <a:rPr lang="zh-CN" dirty="0">
                <a:solidFill>
                  <a:srgbClr val="FF0000"/>
                </a:solidFill>
              </a:rPr>
              <a:t>保护访问（protected）：</a:t>
            </a:r>
            <a:r>
              <a:rPr lang="zh-CN" dirty="0"/>
              <a:t>表示此元素能被该模型包在继承关系上后继模式包的内含元素访问。保护访问用前缀于内含元素名字的＃号（＃）表示。</a:t>
            </a:r>
          </a:p>
          <a:p>
            <a:pPr marL="342900" indent="-342900">
              <a:buFont typeface="+mj-lt"/>
              <a:buAutoNum type="arabicPeriod"/>
            </a:pPr>
            <a:r>
              <a:rPr lang="zh-CN" dirty="0">
                <a:solidFill>
                  <a:srgbClr val="FF0000"/>
                </a:solidFill>
              </a:rPr>
              <a:t>私有访问（private）：</a:t>
            </a:r>
            <a:r>
              <a:rPr lang="zh-CN" dirty="0"/>
              <a:t>表示此元素可以被属于用一包的内含元素访问。私有访问用前缀于内含元素名字的减号（－）表示。</a:t>
            </a:r>
          </a:p>
        </p:txBody>
      </p:sp>
      <p:sp>
        <p:nvSpPr>
          <p:cNvPr id="2" name="日期占位符 1"/>
          <p:cNvSpPr>
            <a:spLocks noGrp="1"/>
          </p:cNvSpPr>
          <p:nvPr>
            <p:ph type="dt" sz="half" idx="10"/>
          </p:nvPr>
        </p:nvSpPr>
        <p:spPr/>
        <p:txBody>
          <a:bodyPr/>
          <a:lstStyle/>
          <a:p>
            <a:fld id="{CC396098-EC5E-4D39-8C9B-5BE2CFC4AC43}"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C90F16DE-5362-49A4-BB78-DA269D510E1B}" type="slidenum">
              <a:rPr lang="en-US" altLang="zh-CN" smtClean="0"/>
              <a:pPr/>
              <a:t>95</a:t>
            </a:fld>
            <a:endParaRPr lang="en-US" altLang="zh-CN"/>
          </a:p>
        </p:txBody>
      </p:sp>
    </p:spTree>
    <p:extLst>
      <p:ext uri="{BB962C8B-B14F-4D97-AF65-F5344CB8AC3E}">
        <p14:creationId xmlns:p14="http://schemas.microsoft.com/office/powerpoint/2010/main" val="36991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rrowheads="1"/>
          </p:cNvSpPr>
          <p:nvPr>
            <p:ph type="title"/>
          </p:nvPr>
        </p:nvSpPr>
        <p:spPr/>
        <p:txBody>
          <a:bodyPr>
            <a:normAutofit/>
          </a:bodyPr>
          <a:lstStyle/>
          <a:p>
            <a:r>
              <a:rPr lang="zh-CN" altLang="en-US" dirty="0"/>
              <a:t>引入与输出 </a:t>
            </a:r>
          </a:p>
        </p:txBody>
      </p:sp>
      <p:graphicFrame>
        <p:nvGraphicFramePr>
          <p:cNvPr id="359428" name="Object 4"/>
          <p:cNvGraphicFramePr>
            <a:graphicFrameLocks noGrp="1" noChangeAspect="1"/>
          </p:cNvGraphicFramePr>
          <p:nvPr>
            <p:ph idx="1"/>
            <p:extLst>
              <p:ext uri="{D42A27DB-BD31-4B8C-83A1-F6EECF244321}">
                <p14:modId xmlns:p14="http://schemas.microsoft.com/office/powerpoint/2010/main" val="4096888262"/>
              </p:ext>
            </p:extLst>
          </p:nvPr>
        </p:nvGraphicFramePr>
        <p:xfrm>
          <a:off x="975678" y="1512697"/>
          <a:ext cx="6210618" cy="2986786"/>
        </p:xfrm>
        <a:graphic>
          <a:graphicData uri="http://schemas.openxmlformats.org/presentationml/2006/ole">
            <mc:AlternateContent xmlns:mc="http://schemas.openxmlformats.org/markup-compatibility/2006">
              <mc:Choice xmlns:v="urn:schemas-microsoft-com:vml" Requires="v">
                <p:oleObj spid="_x0000_s3174" r:id="rId3" imgW="11229975" imgH="5400675" progId="Visio.Drawing.11">
                  <p:embed/>
                </p:oleObj>
              </mc:Choice>
              <mc:Fallback>
                <p:oleObj r:id="rId3" imgW="11229975" imgH="5400675" progId="Visio.Drawing.11">
                  <p:embed/>
                  <p:pic>
                    <p:nvPicPr>
                      <p:cNvPr id="3594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678" y="1512697"/>
                        <a:ext cx="6210618" cy="2986786"/>
                      </a:xfrm>
                      <a:prstGeom prst="rect">
                        <a:avLst/>
                      </a:prstGeom>
                      <a:noFill/>
                    </p:spPr>
                  </p:pic>
                </p:oleObj>
              </mc:Fallback>
            </mc:AlternateContent>
          </a:graphicData>
        </a:graphic>
      </p:graphicFrame>
      <p:sp>
        <p:nvSpPr>
          <p:cNvPr id="2" name="日期占位符 1"/>
          <p:cNvSpPr>
            <a:spLocks noGrp="1"/>
          </p:cNvSpPr>
          <p:nvPr>
            <p:ph type="dt" sz="half" idx="10"/>
          </p:nvPr>
        </p:nvSpPr>
        <p:spPr/>
        <p:txBody>
          <a:bodyPr/>
          <a:lstStyle/>
          <a:p>
            <a:fld id="{1C7DDA03-F47E-4CEA-A81E-06BF31EF48AF}"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3324C3CF-540A-4F9D-8D77-8D5AA53250FC}" type="slidenum">
              <a:rPr lang="en-US" altLang="zh-CN"/>
              <a:pPr/>
              <a:t>96</a:t>
            </a:fld>
            <a:endParaRPr lang="en-US" altLang="zh-CN" dirty="0"/>
          </a:p>
        </p:txBody>
      </p:sp>
      <p:sp>
        <p:nvSpPr>
          <p:cNvPr id="359427" name="Rectangle 3"/>
          <p:cNvSpPr>
            <a:spLocks noGrp="1" noRot="1" noChangeArrowheads="1"/>
          </p:cNvSpPr>
          <p:nvPr>
            <p:ph type="body" sz="half" idx="4294967295"/>
          </p:nvPr>
        </p:nvSpPr>
        <p:spPr>
          <a:xfrm>
            <a:off x="2503170" y="983595"/>
            <a:ext cx="6355080" cy="2216805"/>
          </a:xfrm>
          <a:prstGeom prst="rect">
            <a:avLst/>
          </a:prstGeom>
        </p:spPr>
        <p:txBody>
          <a:bodyPr>
            <a:noAutofit/>
          </a:bodyPr>
          <a:lstStyle/>
          <a:p>
            <a:pPr>
              <a:lnSpc>
                <a:spcPct val="100000"/>
              </a:lnSpc>
            </a:pPr>
            <a:r>
              <a:rPr lang="zh-CN" altLang="en-US" sz="2000" dirty="0"/>
              <a:t>在</a:t>
            </a:r>
            <a:r>
              <a:rPr lang="en-US" altLang="zh-CN" sz="2000" dirty="0"/>
              <a:t>UML</a:t>
            </a:r>
            <a:r>
              <a:rPr lang="zh-CN" altLang="en-US" sz="2000" dirty="0"/>
              <a:t>里，引入一个包中的元素可以单向的访问另一个包中的元素。引入（</a:t>
            </a:r>
            <a:r>
              <a:rPr lang="en-US" altLang="zh-CN" sz="2000" dirty="0"/>
              <a:t>import</a:t>
            </a:r>
            <a:r>
              <a:rPr lang="zh-CN" altLang="en-US" sz="2000" dirty="0"/>
              <a:t>）关系用构造型的</a:t>
            </a:r>
            <a:r>
              <a:rPr lang="en-US" altLang="zh-CN" sz="2000" dirty="0"/>
              <a:t>import</a:t>
            </a:r>
            <a:r>
              <a:rPr lang="zh-CN" altLang="en-US" sz="2000" dirty="0"/>
              <a:t>来修饰。包中具有公有访问权限的内含元素称为输出（</a:t>
            </a:r>
            <a:r>
              <a:rPr lang="en-US" altLang="zh-CN" sz="2000" dirty="0"/>
              <a:t>export</a:t>
            </a:r>
            <a:r>
              <a:rPr lang="zh-CN" altLang="en-US" sz="2000" dirty="0"/>
              <a:t>）。</a:t>
            </a:r>
            <a:endParaRPr lang="en-US" altLang="zh-CN" sz="2000" dirty="0"/>
          </a:p>
        </p:txBody>
      </p:sp>
    </p:spTree>
    <p:extLst>
      <p:ext uri="{BB962C8B-B14F-4D97-AF65-F5344CB8AC3E}">
        <p14:creationId xmlns:p14="http://schemas.microsoft.com/office/powerpoint/2010/main" val="113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452" name="Object 4"/>
          <p:cNvGraphicFramePr>
            <a:graphicFrameLocks noGrp="1" noChangeAspect="1"/>
          </p:cNvGraphicFramePr>
          <p:nvPr>
            <p:ph idx="1"/>
            <p:extLst>
              <p:ext uri="{D42A27DB-BD31-4B8C-83A1-F6EECF244321}">
                <p14:modId xmlns:p14="http://schemas.microsoft.com/office/powerpoint/2010/main" val="2128656656"/>
              </p:ext>
            </p:extLst>
          </p:nvPr>
        </p:nvGraphicFramePr>
        <p:xfrm>
          <a:off x="2566238" y="3224576"/>
          <a:ext cx="4474642" cy="1250434"/>
        </p:xfrm>
        <a:graphic>
          <a:graphicData uri="http://schemas.openxmlformats.org/presentationml/2006/ole">
            <mc:AlternateContent xmlns:mc="http://schemas.openxmlformats.org/markup-compatibility/2006">
              <mc:Choice xmlns:v="urn:schemas-microsoft-com:vml" Requires="v">
                <p:oleObj spid="_x0000_s4197" r:id="rId3" imgW="7600950" imgH="2124075" progId="Visio.Drawing.11">
                  <p:embed/>
                </p:oleObj>
              </mc:Choice>
              <mc:Fallback>
                <p:oleObj r:id="rId3" imgW="7600950" imgH="2124075" progId="Visio.Drawing.11">
                  <p:embed/>
                  <p:pic>
                    <p:nvPicPr>
                      <p:cNvPr id="360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238" y="3224576"/>
                        <a:ext cx="4474642" cy="1250434"/>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fld id="{C90F16DE-5362-49A4-BB78-DA269D510E1B}" type="slidenum">
              <a:rPr lang="en-US" altLang="zh-CN" smtClean="0"/>
              <a:pPr/>
              <a:t>97</a:t>
            </a:fld>
            <a:endParaRPr lang="en-US" altLang="zh-CN"/>
          </a:p>
        </p:txBody>
      </p:sp>
      <p:sp>
        <p:nvSpPr>
          <p:cNvPr id="360450" name="Rectangle 2"/>
          <p:cNvSpPr>
            <a:spLocks noGrp="1" noRot="1" noChangeArrowheads="1"/>
          </p:cNvSpPr>
          <p:nvPr>
            <p:ph type="title"/>
          </p:nvPr>
        </p:nvSpPr>
        <p:spPr/>
        <p:txBody>
          <a:bodyPr/>
          <a:lstStyle/>
          <a:p>
            <a:r>
              <a:rPr lang="zh-CN" altLang="en-US" dirty="0"/>
              <a:t>包中的泛化关系</a:t>
            </a:r>
          </a:p>
        </p:txBody>
      </p:sp>
      <p:sp>
        <p:nvSpPr>
          <p:cNvPr id="360451" name="Rectangle 3"/>
          <p:cNvSpPr>
            <a:spLocks noGrp="1" noRot="1" noChangeArrowheads="1"/>
          </p:cNvSpPr>
          <p:nvPr>
            <p:ph type="body" sz="half" idx="4294967295"/>
          </p:nvPr>
        </p:nvSpPr>
        <p:spPr>
          <a:xfrm>
            <a:off x="768096" y="966901"/>
            <a:ext cx="8090154" cy="2633511"/>
          </a:xfrm>
          <a:prstGeom prst="rect">
            <a:avLst/>
          </a:prstGeom>
        </p:spPr>
        <p:txBody>
          <a:bodyPr>
            <a:noAutofit/>
          </a:bodyPr>
          <a:lstStyle/>
          <a:p>
            <a:pPr>
              <a:lnSpc>
                <a:spcPct val="100000"/>
              </a:lnSpc>
            </a:pPr>
            <a:r>
              <a:rPr lang="zh-CN" altLang="en-US" sz="2000" dirty="0"/>
              <a:t>和类间的泛化关系类似，包间也存在着泛化关系。包间的泛化关系也像类那样遵循替代原则，特殊包可以应用到一般包被使用的任何地方。</a:t>
            </a:r>
            <a:endParaRPr lang="en-US" altLang="zh-CN" sz="2000" dirty="0"/>
          </a:p>
          <a:p>
            <a:pPr>
              <a:lnSpc>
                <a:spcPct val="100000"/>
              </a:lnSpc>
            </a:pPr>
            <a:r>
              <a:rPr lang="zh-CN" altLang="en-US" sz="2000" dirty="0"/>
              <a:t>包间还存在另一种关系：引入和访问依赖，用于在一个包引入另一个包输出的元素。</a:t>
            </a:r>
            <a:endParaRPr lang="en-US" altLang="zh-CN" sz="2000" dirty="0"/>
          </a:p>
        </p:txBody>
      </p:sp>
      <p:sp>
        <p:nvSpPr>
          <p:cNvPr id="2" name="日期占位符 1"/>
          <p:cNvSpPr>
            <a:spLocks noGrp="1"/>
          </p:cNvSpPr>
          <p:nvPr>
            <p:ph type="dt" sz="half" idx="10"/>
          </p:nvPr>
        </p:nvSpPr>
        <p:spPr/>
        <p:txBody>
          <a:bodyPr/>
          <a:lstStyle/>
          <a:p>
            <a:fld id="{4D71943B-0E89-4926-BFEF-EEAF0002E26D}"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06902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rrowheads="1"/>
          </p:cNvSpPr>
          <p:nvPr>
            <p:ph type="title"/>
          </p:nvPr>
        </p:nvSpPr>
        <p:spPr/>
        <p:txBody>
          <a:bodyPr/>
          <a:lstStyle/>
          <a:p>
            <a:r>
              <a:rPr lang="zh-CN" altLang="en-US" dirty="0"/>
              <a:t>包图建模技术</a:t>
            </a:r>
          </a:p>
        </p:txBody>
      </p:sp>
      <p:sp>
        <p:nvSpPr>
          <p:cNvPr id="362499" name="Rectangle 3"/>
          <p:cNvSpPr>
            <a:spLocks noGrp="1" noRot="1" noChangeArrowheads="1"/>
          </p:cNvSpPr>
          <p:nvPr>
            <p:ph idx="1"/>
          </p:nvPr>
        </p:nvSpPr>
        <p:spPr>
          <a:xfrm>
            <a:off x="768097" y="925167"/>
            <a:ext cx="7952993" cy="3806854"/>
          </a:xfrm>
        </p:spPr>
        <p:txBody>
          <a:bodyPr>
            <a:normAutofit fontScale="85000" lnSpcReduction="20000"/>
          </a:bodyPr>
          <a:lstStyle/>
          <a:p>
            <a:r>
              <a:rPr lang="zh-CN" altLang="en-US" dirty="0"/>
              <a:t>建立包图的具体做法如下：</a:t>
            </a:r>
          </a:p>
          <a:p>
            <a:pPr marL="360000" lvl="1" indent="0">
              <a:buNone/>
            </a:pPr>
            <a:r>
              <a:rPr lang="zh-CN" altLang="en-US" dirty="0"/>
              <a:t>（</a:t>
            </a:r>
            <a:r>
              <a:rPr lang="en-US" altLang="zh-CN" dirty="0"/>
              <a:t>1</a:t>
            </a:r>
            <a:r>
              <a:rPr lang="zh-CN" altLang="en-US" dirty="0"/>
              <a:t>）分析系统模型元素（通常是对象类），把概念上或语义上相近的模型元素纳入一个包。</a:t>
            </a:r>
          </a:p>
          <a:p>
            <a:pPr marL="360000" lvl="1" indent="0">
              <a:buNone/>
            </a:pPr>
            <a:r>
              <a:rPr lang="zh-CN" altLang="en-US" dirty="0"/>
              <a:t>（</a:t>
            </a:r>
            <a:r>
              <a:rPr lang="en-US" altLang="zh-CN" dirty="0"/>
              <a:t>2</a:t>
            </a:r>
            <a:r>
              <a:rPr lang="zh-CN" altLang="en-US" dirty="0"/>
              <a:t>）对于每一个包，标出其模型元素的可视性（公共、保护或私用）。</a:t>
            </a:r>
          </a:p>
          <a:p>
            <a:pPr marL="360000" lvl="1" indent="0">
              <a:buNone/>
            </a:pPr>
            <a:r>
              <a:rPr lang="zh-CN" altLang="en-US" dirty="0"/>
              <a:t>（</a:t>
            </a:r>
            <a:r>
              <a:rPr lang="en-US" altLang="zh-CN" dirty="0"/>
              <a:t>3</a:t>
            </a:r>
            <a:r>
              <a:rPr lang="zh-CN" altLang="en-US" dirty="0"/>
              <a:t>）确定包与包之间的依赖关系，特别是输入依赖。</a:t>
            </a:r>
          </a:p>
          <a:p>
            <a:pPr marL="360000" lvl="1" indent="0">
              <a:buNone/>
            </a:pPr>
            <a:r>
              <a:rPr lang="zh-CN" altLang="en-US" dirty="0"/>
              <a:t>（</a:t>
            </a:r>
            <a:r>
              <a:rPr lang="en-US" altLang="zh-CN" dirty="0"/>
              <a:t>4</a:t>
            </a:r>
            <a:r>
              <a:rPr lang="zh-CN" altLang="en-US" dirty="0"/>
              <a:t>）确定包与包之间的泛化关系，确定包元素的多重性与重载。</a:t>
            </a:r>
          </a:p>
          <a:p>
            <a:pPr marL="360000" lvl="1" indent="0">
              <a:buNone/>
            </a:pPr>
            <a:r>
              <a:rPr lang="zh-CN" altLang="en-US" dirty="0"/>
              <a:t>（</a:t>
            </a:r>
            <a:r>
              <a:rPr lang="en-US" altLang="zh-CN" dirty="0"/>
              <a:t>5</a:t>
            </a:r>
            <a:r>
              <a:rPr lang="zh-CN" altLang="en-US" dirty="0"/>
              <a:t>）绘制包图。</a:t>
            </a:r>
          </a:p>
          <a:p>
            <a:pPr marL="360000" lvl="1" indent="0">
              <a:buNone/>
            </a:pPr>
            <a:r>
              <a:rPr lang="zh-CN" altLang="en-US" dirty="0"/>
              <a:t>（</a:t>
            </a:r>
            <a:r>
              <a:rPr lang="en-US" altLang="zh-CN" dirty="0"/>
              <a:t>6</a:t>
            </a:r>
            <a:r>
              <a:rPr lang="zh-CN" altLang="en-US" dirty="0"/>
              <a:t>）包图精化。</a:t>
            </a:r>
          </a:p>
        </p:txBody>
      </p:sp>
      <p:sp>
        <p:nvSpPr>
          <p:cNvPr id="2" name="日期占位符 1"/>
          <p:cNvSpPr>
            <a:spLocks noGrp="1"/>
          </p:cNvSpPr>
          <p:nvPr>
            <p:ph type="dt" sz="half" idx="10"/>
          </p:nvPr>
        </p:nvSpPr>
        <p:spPr/>
        <p:txBody>
          <a:bodyPr/>
          <a:lstStyle/>
          <a:p>
            <a:fld id="{9262DBAF-297F-4F74-847F-1A3B72B6D5A8}" type="datetime1">
              <a:rPr lang="zh-CN" altLang="en-US" smtClean="0"/>
              <a:t>2022/5/4</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98</a:t>
            </a:fld>
            <a:endParaRPr lang="zh-CN" altLang="en-US" dirty="0"/>
          </a:p>
        </p:txBody>
      </p:sp>
    </p:spTree>
    <p:extLst>
      <p:ext uri="{BB962C8B-B14F-4D97-AF65-F5344CB8AC3E}">
        <p14:creationId xmlns:p14="http://schemas.microsoft.com/office/powerpoint/2010/main" val="173677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3014633"/>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1</a:t>
            </a:r>
            <a:r>
              <a:rPr lang="zh-CN" altLang="en-US" sz="2000" b="1" spc="169" dirty="0">
                <a:solidFill>
                  <a:schemeClr val="bg1"/>
                </a:solidFill>
                <a:latin typeface="+mj-ea"/>
                <a:ea typeface="+mj-ea"/>
                <a:sym typeface="+mn-ea"/>
              </a:rPr>
              <a:t>：完成静态结构设计</a:t>
            </a:r>
          </a:p>
        </p:txBody>
      </p:sp>
      <p:sp>
        <p:nvSpPr>
          <p:cNvPr id="4" name="日期占位符 3"/>
          <p:cNvSpPr>
            <a:spLocks noGrp="1"/>
          </p:cNvSpPr>
          <p:nvPr>
            <p:ph type="dt" sz="half" idx="10"/>
          </p:nvPr>
        </p:nvSpPr>
        <p:spPr/>
        <p:txBody>
          <a:bodyPr/>
          <a:lstStyle/>
          <a:p>
            <a:fld id="{277212FC-A803-404E-BE8E-D883681EC440}" type="datetime1">
              <a:rPr lang="zh-CN" altLang="en-US" smtClean="0"/>
              <a:t>2022/5/4</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99</a:t>
            </a:fld>
            <a:endParaRPr lang="zh-CN" altLang="en-US" dirty="0"/>
          </a:p>
        </p:txBody>
      </p:sp>
    </p:spTree>
    <p:extLst>
      <p:ext uri="{BB962C8B-B14F-4D97-AF65-F5344CB8AC3E}">
        <p14:creationId xmlns:p14="http://schemas.microsoft.com/office/powerpoint/2010/main" val="1921306918"/>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33986</TotalTime>
  <Words>10820</Words>
  <Application>Microsoft Office PowerPoint</Application>
  <PresentationFormat>全屏显示(16:9)</PresentationFormat>
  <Paragraphs>1566</Paragraphs>
  <Slides>113</Slides>
  <Notes>42</Notes>
  <HiddenSlides>12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113</vt:i4>
      </vt:variant>
    </vt:vector>
  </HeadingPairs>
  <TitlesOfParts>
    <vt:vector size="127" baseType="lpstr">
      <vt:lpstr>等线</vt:lpstr>
      <vt:lpstr>黑体</vt:lpstr>
      <vt:lpstr>华康俪金黑W8(P)</vt:lpstr>
      <vt:lpstr>华文中宋</vt:lpstr>
      <vt:lpstr>宋体</vt:lpstr>
      <vt:lpstr>微软雅黑</vt:lpstr>
      <vt:lpstr>Arial</vt:lpstr>
      <vt:lpstr>Arial Black</vt:lpstr>
      <vt:lpstr>Times New Roman</vt:lpstr>
      <vt:lpstr>Wingdings</vt:lpstr>
      <vt:lpstr>Wingdings 3</vt:lpstr>
      <vt:lpstr>积分</vt:lpstr>
      <vt:lpstr>Visio</vt:lpstr>
      <vt:lpstr>Microsoft Visio 2003-2010 Drawing</vt:lpstr>
      <vt:lpstr>软件工程 Software  Engineering</vt:lpstr>
      <vt:lpstr>前情回顾</vt:lpstr>
      <vt:lpstr>需求文档撰写的注意事项</vt:lpstr>
      <vt:lpstr>需求阶段工作任务总结</vt:lpstr>
      <vt:lpstr>本次课程速递</vt:lpstr>
      <vt:lpstr>软件开发的求精过程</vt:lpstr>
      <vt:lpstr>软件设计阶段</vt:lpstr>
      <vt:lpstr>软件设计的任务</vt:lpstr>
      <vt:lpstr>软件设计的任务</vt:lpstr>
      <vt:lpstr>软件设计的任务</vt:lpstr>
      <vt:lpstr>软件设计元素</vt:lpstr>
      <vt:lpstr>概要设计</vt:lpstr>
      <vt:lpstr>详细设计</vt:lpstr>
      <vt:lpstr>面向对象设计</vt:lpstr>
      <vt:lpstr>OOD与OOA的关系</vt:lpstr>
      <vt:lpstr>从OOA到OOD的示意图</vt:lpstr>
      <vt:lpstr>面向对象设计的过程</vt:lpstr>
      <vt:lpstr> 面向对象设计的准则</vt:lpstr>
      <vt:lpstr>数据模型设计</vt:lpstr>
      <vt:lpstr>数据库结构设计</vt:lpstr>
      <vt:lpstr>数据库设计的步骤</vt:lpstr>
      <vt:lpstr>数据字典</vt:lpstr>
      <vt:lpstr>数据持久化</vt:lpstr>
      <vt:lpstr>数据管理设计</vt:lpstr>
      <vt:lpstr>PowerPoint 演示文稿</vt:lpstr>
      <vt:lpstr>数据持久化方式</vt:lpstr>
      <vt:lpstr>数据库选择策略</vt:lpstr>
      <vt:lpstr>PowerPoint 演示文稿</vt:lpstr>
      <vt:lpstr>网上报名系统的数据建模——领域类图</vt:lpstr>
      <vt:lpstr>网上报名系统的数据建模——领域类图</vt:lpstr>
      <vt:lpstr>修改后的领域类图</vt:lpstr>
      <vt:lpstr>网上报名系统的数据建模——领域类图</vt:lpstr>
      <vt:lpstr>数据库设计原则</vt:lpstr>
      <vt:lpstr>数据库设计原则</vt:lpstr>
      <vt:lpstr>编写表结构说明</vt:lpstr>
      <vt:lpstr>编写表结构说明</vt:lpstr>
      <vt:lpstr>编写表结构说明</vt:lpstr>
      <vt:lpstr>编写表结构说明</vt:lpstr>
      <vt:lpstr>编写表结构说明</vt:lpstr>
      <vt:lpstr>编写表结构说明</vt:lpstr>
      <vt:lpstr>编写表结构说明</vt:lpstr>
      <vt:lpstr>增加一个数据库视图</vt:lpstr>
      <vt:lpstr>网上报名系统视图创建脚本_报名视图</vt:lpstr>
      <vt:lpstr>软件体系结构设计</vt:lpstr>
      <vt:lpstr>一个平面规划的例子</vt:lpstr>
      <vt:lpstr>一个平面规划的例子</vt:lpstr>
      <vt:lpstr>软件具有复杂性</vt:lpstr>
      <vt:lpstr>起源于建筑学的“体系结构” </vt:lpstr>
      <vt:lpstr>软件体系结构的概念</vt:lpstr>
      <vt:lpstr>软件体系结构概念 </vt:lpstr>
      <vt:lpstr>软件体系结构概念 </vt:lpstr>
      <vt:lpstr>软件体系结构的目标</vt:lpstr>
      <vt:lpstr>软件体系结构的发展 </vt:lpstr>
      <vt:lpstr>风格、模式和框架</vt:lpstr>
      <vt:lpstr>风格、模式和框架</vt:lpstr>
      <vt:lpstr>风格、模式和框架 </vt:lpstr>
      <vt:lpstr>软件架构</vt:lpstr>
      <vt:lpstr>软件架构</vt:lpstr>
      <vt:lpstr>软件架构</vt:lpstr>
      <vt:lpstr>软件体系结构的发展阶段</vt:lpstr>
      <vt:lpstr>H/T结构</vt:lpstr>
      <vt:lpstr>C/S结构</vt:lpstr>
      <vt:lpstr>C/S结构</vt:lpstr>
      <vt:lpstr>C/S结构</vt:lpstr>
      <vt:lpstr>C/S结构</vt:lpstr>
      <vt:lpstr>B/S结构</vt:lpstr>
      <vt:lpstr>多层体系结构</vt:lpstr>
      <vt:lpstr>多层体系结构</vt:lpstr>
      <vt:lpstr>软件的分层架构</vt:lpstr>
      <vt:lpstr>理论在实际中的运用——设计模式</vt:lpstr>
      <vt:lpstr>应用举例</vt:lpstr>
      <vt:lpstr>一种设计</vt:lpstr>
      <vt:lpstr>第一种设计存在的问题</vt:lpstr>
      <vt:lpstr>另一种设计</vt:lpstr>
      <vt:lpstr>PowerPoint 演示文稿</vt:lpstr>
      <vt:lpstr>第2种设计给我们带来什么好处？</vt:lpstr>
      <vt:lpstr>MVC结构</vt:lpstr>
      <vt:lpstr>MVC结构 </vt:lpstr>
      <vt:lpstr>MVC结构图</vt:lpstr>
      <vt:lpstr>MVC框架</vt:lpstr>
      <vt:lpstr>新的问题</vt:lpstr>
      <vt:lpstr>DAO设计模式</vt:lpstr>
      <vt:lpstr>DAO模式</vt:lpstr>
      <vt:lpstr>DAO设计模式</vt:lpstr>
      <vt:lpstr>DAO设计模式</vt:lpstr>
      <vt:lpstr>DAO的功能</vt:lpstr>
      <vt:lpstr>N层体系结构模型</vt:lpstr>
      <vt:lpstr>架构分层与MVC分层的区别</vt:lpstr>
      <vt:lpstr>架构分层与MVC分层的区别</vt:lpstr>
      <vt:lpstr>MVC为企业级软件开发带来的进步</vt:lpstr>
      <vt:lpstr>SSM框架</vt:lpstr>
      <vt:lpstr>体系结构的设计过程</vt:lpstr>
      <vt:lpstr>包图</vt:lpstr>
      <vt:lpstr>包拥有的元素</vt:lpstr>
      <vt:lpstr>包的可见性 </vt:lpstr>
      <vt:lpstr>引入与输出 </vt:lpstr>
      <vt:lpstr>包中的泛化关系</vt:lpstr>
      <vt:lpstr>包图建模技术</vt:lpstr>
      <vt:lpstr>PowerPoint 演示文稿</vt:lpstr>
      <vt:lpstr>网上报名系统的体系结构设计</vt:lpstr>
      <vt:lpstr>网上报名系统的体系结构设计</vt:lpstr>
      <vt:lpstr>网上报名系统的体系结构设计</vt:lpstr>
      <vt:lpstr>网上报名系统的体系结构设计</vt:lpstr>
      <vt:lpstr>网上报名系统的体系结构设计</vt:lpstr>
      <vt:lpstr>网上报名系统的体系结构设计</vt:lpstr>
      <vt:lpstr>网上报名系统的体系结构设计</vt:lpstr>
      <vt:lpstr>PowerPoint 演示文稿</vt:lpstr>
      <vt:lpstr>网上报名系统的体系结构设计</vt:lpstr>
      <vt:lpstr>网上报名系统的体系结构设计</vt:lpstr>
      <vt:lpstr>注意</vt:lpstr>
      <vt:lpstr>本课小结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1145</cp:revision>
  <dcterms:created xsi:type="dcterms:W3CDTF">2020-02-07T06:58:59Z</dcterms:created>
  <dcterms:modified xsi:type="dcterms:W3CDTF">2022-05-04T07:42:45Z</dcterms:modified>
</cp:coreProperties>
</file>