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57"/>
  </p:notesMasterIdLst>
  <p:handoutMasterIdLst>
    <p:handoutMasterId r:id="rId158"/>
  </p:handoutMasterIdLst>
  <p:sldIdLst>
    <p:sldId id="256" r:id="rId2"/>
    <p:sldId id="387" r:id="rId3"/>
    <p:sldId id="257" r:id="rId4"/>
    <p:sldId id="834" r:id="rId5"/>
    <p:sldId id="908" r:id="rId6"/>
    <p:sldId id="912" r:id="rId7"/>
    <p:sldId id="835" r:id="rId8"/>
    <p:sldId id="836" r:id="rId9"/>
    <p:sldId id="840" r:id="rId10"/>
    <p:sldId id="841" r:id="rId11"/>
    <p:sldId id="842" r:id="rId12"/>
    <p:sldId id="837" r:id="rId13"/>
    <p:sldId id="896" r:id="rId14"/>
    <p:sldId id="897" r:id="rId15"/>
    <p:sldId id="843" r:id="rId16"/>
    <p:sldId id="909" r:id="rId17"/>
    <p:sldId id="844" r:id="rId18"/>
    <p:sldId id="845" r:id="rId19"/>
    <p:sldId id="846" r:id="rId20"/>
    <p:sldId id="847" r:id="rId21"/>
    <p:sldId id="848" r:id="rId22"/>
    <p:sldId id="849" r:id="rId23"/>
    <p:sldId id="850" r:id="rId24"/>
    <p:sldId id="851" r:id="rId25"/>
    <p:sldId id="852" r:id="rId26"/>
    <p:sldId id="853" r:id="rId27"/>
    <p:sldId id="854" r:id="rId28"/>
    <p:sldId id="898" r:id="rId29"/>
    <p:sldId id="855" r:id="rId30"/>
    <p:sldId id="856" r:id="rId31"/>
    <p:sldId id="857" r:id="rId32"/>
    <p:sldId id="858" r:id="rId33"/>
    <p:sldId id="859" r:id="rId34"/>
    <p:sldId id="860" r:id="rId35"/>
    <p:sldId id="861" r:id="rId36"/>
    <p:sldId id="862" r:id="rId37"/>
    <p:sldId id="863" r:id="rId38"/>
    <p:sldId id="864" r:id="rId39"/>
    <p:sldId id="865" r:id="rId40"/>
    <p:sldId id="866" r:id="rId41"/>
    <p:sldId id="867" r:id="rId42"/>
    <p:sldId id="868" r:id="rId43"/>
    <p:sldId id="869" r:id="rId44"/>
    <p:sldId id="870" r:id="rId45"/>
    <p:sldId id="871" r:id="rId46"/>
    <p:sldId id="899" r:id="rId47"/>
    <p:sldId id="872" r:id="rId48"/>
    <p:sldId id="873" r:id="rId49"/>
    <p:sldId id="874" r:id="rId50"/>
    <p:sldId id="875" r:id="rId51"/>
    <p:sldId id="876" r:id="rId52"/>
    <p:sldId id="877" r:id="rId53"/>
    <p:sldId id="878" r:id="rId54"/>
    <p:sldId id="879" r:id="rId55"/>
    <p:sldId id="880" r:id="rId56"/>
    <p:sldId id="881" r:id="rId57"/>
    <p:sldId id="882" r:id="rId58"/>
    <p:sldId id="891" r:id="rId59"/>
    <p:sldId id="883" r:id="rId60"/>
    <p:sldId id="892" r:id="rId61"/>
    <p:sldId id="885" r:id="rId62"/>
    <p:sldId id="886" r:id="rId63"/>
    <p:sldId id="887" r:id="rId64"/>
    <p:sldId id="888" r:id="rId65"/>
    <p:sldId id="889" r:id="rId66"/>
    <p:sldId id="900" r:id="rId67"/>
    <p:sldId id="905" r:id="rId68"/>
    <p:sldId id="906" r:id="rId69"/>
    <p:sldId id="907" r:id="rId70"/>
    <p:sldId id="904" r:id="rId71"/>
    <p:sldId id="818" r:id="rId72"/>
    <p:sldId id="819" r:id="rId73"/>
    <p:sldId id="910" r:id="rId74"/>
    <p:sldId id="820" r:id="rId75"/>
    <p:sldId id="893" r:id="rId76"/>
    <p:sldId id="821" r:id="rId77"/>
    <p:sldId id="822" r:id="rId78"/>
    <p:sldId id="823" r:id="rId79"/>
    <p:sldId id="824" r:id="rId80"/>
    <p:sldId id="894" r:id="rId81"/>
    <p:sldId id="825" r:id="rId82"/>
    <p:sldId id="826" r:id="rId83"/>
    <p:sldId id="827" r:id="rId84"/>
    <p:sldId id="828" r:id="rId85"/>
    <p:sldId id="829" r:id="rId86"/>
    <p:sldId id="911" r:id="rId87"/>
    <p:sldId id="830" r:id="rId88"/>
    <p:sldId id="831" r:id="rId89"/>
    <p:sldId id="832" r:id="rId90"/>
    <p:sldId id="833" r:id="rId91"/>
    <p:sldId id="895" r:id="rId92"/>
    <p:sldId id="913" r:id="rId93"/>
    <p:sldId id="914" r:id="rId94"/>
    <p:sldId id="915" r:id="rId95"/>
    <p:sldId id="916" r:id="rId96"/>
    <p:sldId id="917" r:id="rId97"/>
    <p:sldId id="918" r:id="rId98"/>
    <p:sldId id="919" r:id="rId99"/>
    <p:sldId id="920" r:id="rId100"/>
    <p:sldId id="921" r:id="rId101"/>
    <p:sldId id="922" r:id="rId102"/>
    <p:sldId id="923" r:id="rId103"/>
    <p:sldId id="924" r:id="rId104"/>
    <p:sldId id="925" r:id="rId105"/>
    <p:sldId id="926" r:id="rId106"/>
    <p:sldId id="927" r:id="rId107"/>
    <p:sldId id="928" r:id="rId108"/>
    <p:sldId id="929" r:id="rId109"/>
    <p:sldId id="930" r:id="rId110"/>
    <p:sldId id="931" r:id="rId111"/>
    <p:sldId id="933" r:id="rId112"/>
    <p:sldId id="934" r:id="rId113"/>
    <p:sldId id="935" r:id="rId114"/>
    <p:sldId id="936" r:id="rId115"/>
    <p:sldId id="937" r:id="rId116"/>
    <p:sldId id="938" r:id="rId117"/>
    <p:sldId id="939" r:id="rId118"/>
    <p:sldId id="940" r:id="rId119"/>
    <p:sldId id="941" r:id="rId120"/>
    <p:sldId id="942" r:id="rId121"/>
    <p:sldId id="943" r:id="rId122"/>
    <p:sldId id="944" r:id="rId123"/>
    <p:sldId id="946" r:id="rId124"/>
    <p:sldId id="947" r:id="rId125"/>
    <p:sldId id="948" r:id="rId126"/>
    <p:sldId id="949" r:id="rId127"/>
    <p:sldId id="950" r:id="rId128"/>
    <p:sldId id="951" r:id="rId129"/>
    <p:sldId id="952" r:id="rId130"/>
    <p:sldId id="953" r:id="rId131"/>
    <p:sldId id="954" r:id="rId132"/>
    <p:sldId id="955" r:id="rId133"/>
    <p:sldId id="956" r:id="rId134"/>
    <p:sldId id="957" r:id="rId135"/>
    <p:sldId id="958" r:id="rId136"/>
    <p:sldId id="959" r:id="rId137"/>
    <p:sldId id="960" r:id="rId138"/>
    <p:sldId id="961" r:id="rId139"/>
    <p:sldId id="962" r:id="rId140"/>
    <p:sldId id="963" r:id="rId141"/>
    <p:sldId id="964" r:id="rId142"/>
    <p:sldId id="965" r:id="rId143"/>
    <p:sldId id="966" r:id="rId144"/>
    <p:sldId id="967" r:id="rId145"/>
    <p:sldId id="968" r:id="rId146"/>
    <p:sldId id="969" r:id="rId147"/>
    <p:sldId id="970" r:id="rId148"/>
    <p:sldId id="971" r:id="rId149"/>
    <p:sldId id="972" r:id="rId150"/>
    <p:sldId id="973" r:id="rId151"/>
    <p:sldId id="974" r:id="rId152"/>
    <p:sldId id="975" r:id="rId153"/>
    <p:sldId id="976" r:id="rId154"/>
    <p:sldId id="532" r:id="rId155"/>
    <p:sldId id="446" r:id="rId1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6509" autoAdjust="0"/>
  </p:normalViewPr>
  <p:slideViewPr>
    <p:cSldViewPr snapToGrid="0">
      <p:cViewPr varScale="1">
        <p:scale>
          <a:sx n="83" d="100"/>
          <a:sy n="83" d="100"/>
        </p:scale>
        <p:origin x="25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baike.sogou.com/lemma/ShowInnerLink.htm?lemmaId=7766757&amp;ss_c=ssc.citiao.link"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a:spcBef>
                <a:spcPct val="55000"/>
              </a:spcBef>
              <a:buFont typeface="Arial" panose="020B0604020202020204" pitchFamily="34" charset="0"/>
              <a:buChar char="•"/>
              <a:defRPr/>
            </a:pPr>
            <a:r>
              <a:rPr lang="zh-CN" altLang="en-US" sz="1200" b="0" dirty="0">
                <a:latin typeface="+mn-ea"/>
                <a:ea typeface="+mn-ea"/>
              </a:rPr>
              <a:t>在软件规划和需求分析阶段，问题定义、需求获取是用问题域约定的习惯用语</a:t>
            </a:r>
            <a:r>
              <a:rPr lang="en-US" altLang="zh-CN" sz="1200" b="0" dirty="0">
                <a:latin typeface="+mn-ea"/>
                <a:ea typeface="+mn-ea"/>
              </a:rPr>
              <a:t>(</a:t>
            </a:r>
            <a:r>
              <a:rPr lang="zh-CN" altLang="en-US" sz="1200" b="0" dirty="0">
                <a:latin typeface="+mn-ea"/>
                <a:ea typeface="+mn-ea"/>
              </a:rPr>
              <a:t>行业术语</a:t>
            </a:r>
            <a:r>
              <a:rPr lang="en-US" altLang="zh-CN" sz="1200" b="0" dirty="0">
                <a:latin typeface="+mn-ea"/>
                <a:ea typeface="+mn-ea"/>
              </a:rPr>
              <a:t>)</a:t>
            </a:r>
            <a:r>
              <a:rPr lang="zh-CN" altLang="en-US" sz="1200" b="0" dirty="0">
                <a:latin typeface="+mn-ea"/>
                <a:ea typeface="+mn-ea"/>
              </a:rPr>
              <a:t>表达对客观系统的最高层抽象，分析建模就是向具体化迈进的最初一步，是对最高层抽象的第一次降解 。</a:t>
            </a:r>
            <a:endParaRPr lang="en-US" altLang="zh-CN" sz="1200" b="0" dirty="0">
              <a:latin typeface="+mn-ea"/>
              <a:ea typeface="+mn-ea"/>
            </a:endParaRPr>
          </a:p>
          <a:p>
            <a:pPr marL="171450" indent="-171450" algn="l">
              <a:spcBef>
                <a:spcPct val="55000"/>
              </a:spcBef>
              <a:buFont typeface="Arial" panose="020B0604020202020204" pitchFamily="34" charset="0"/>
              <a:buChar char="•"/>
              <a:defRPr/>
            </a:pPr>
            <a:endParaRPr lang="en-US" altLang="zh-CN" sz="1200" b="0" dirty="0">
              <a:latin typeface="+mn-ea"/>
              <a:ea typeface="+mn-ea"/>
            </a:endParaRPr>
          </a:p>
          <a:p>
            <a:pPr marL="171450" indent="-171450" algn="l">
              <a:spcBef>
                <a:spcPct val="55000"/>
              </a:spcBef>
              <a:buFont typeface="Arial" panose="020B0604020202020204" pitchFamily="34" charset="0"/>
              <a:buChar char="•"/>
              <a:defRPr/>
            </a:pPr>
            <a:r>
              <a:rPr lang="zh-CN" altLang="en-US" sz="1200" b="0" dirty="0">
                <a:latin typeface="+mn-ea"/>
                <a:ea typeface="+mn-ea"/>
              </a:rPr>
              <a:t>进入软件设计，将分析模型细化成设计模型，而设计模型先从结构设计再过渡到详细设计，抽象级别在逐次降低，逐步向具体化即计算机语言靠近 。</a:t>
            </a:r>
            <a:endParaRPr lang="en-US" altLang="zh-CN" sz="1200" b="0" dirty="0">
              <a:latin typeface="+mn-ea"/>
              <a:ea typeface="+mn-ea"/>
            </a:endParaRPr>
          </a:p>
          <a:p>
            <a:pPr marL="171450" indent="-171450" algn="l">
              <a:spcBef>
                <a:spcPct val="55000"/>
              </a:spcBef>
              <a:buFont typeface="Arial" panose="020B0604020202020204" pitchFamily="34" charset="0"/>
              <a:buChar char="•"/>
              <a:defRPr/>
            </a:pPr>
            <a:endParaRPr lang="en-US" altLang="zh-CN" sz="1200" b="0" dirty="0">
              <a:latin typeface="+mn-ea"/>
              <a:ea typeface="+mn-ea"/>
            </a:endParaRPr>
          </a:p>
          <a:p>
            <a:pPr marL="171450" indent="-171450" algn="l">
              <a:spcBef>
                <a:spcPct val="55000"/>
              </a:spcBef>
              <a:buFont typeface="Arial" panose="020B0604020202020204" pitchFamily="34" charset="0"/>
              <a:buChar char="•"/>
              <a:defRPr/>
            </a:pPr>
            <a:r>
              <a:rPr lang="zh-CN" altLang="en-US" sz="1200" b="0" dirty="0">
                <a:latin typeface="+mn-ea"/>
                <a:ea typeface="+mn-ea"/>
              </a:rPr>
              <a:t>实现就是用形式化语言</a:t>
            </a:r>
            <a:r>
              <a:rPr lang="en-US" altLang="zh-CN" sz="1200" b="0" dirty="0">
                <a:latin typeface="+mn-ea"/>
                <a:ea typeface="+mn-ea"/>
              </a:rPr>
              <a:t>(</a:t>
            </a:r>
            <a:r>
              <a:rPr lang="zh-CN" altLang="en-US" sz="1200" b="0" dirty="0">
                <a:latin typeface="+mn-ea"/>
                <a:ea typeface="+mn-ea"/>
              </a:rPr>
              <a:t>编程语言</a:t>
            </a:r>
            <a:r>
              <a:rPr lang="en-US" altLang="zh-CN" sz="1200" b="0" dirty="0">
                <a:latin typeface="+mn-ea"/>
                <a:ea typeface="+mn-ea"/>
              </a:rPr>
              <a:t>/</a:t>
            </a:r>
            <a:r>
              <a:rPr lang="zh-CN" altLang="en-US" sz="1200" b="0" dirty="0">
                <a:latin typeface="+mn-ea"/>
                <a:ea typeface="+mn-ea"/>
              </a:rPr>
              <a:t>计算机语言</a:t>
            </a:r>
            <a:r>
              <a:rPr lang="en-US" altLang="zh-CN" sz="1200" b="0" dirty="0">
                <a:latin typeface="+mn-ea"/>
                <a:ea typeface="+mn-ea"/>
              </a:rPr>
              <a:t>)</a:t>
            </a:r>
            <a:r>
              <a:rPr lang="zh-CN" altLang="en-US" sz="1200" b="0" dirty="0">
                <a:latin typeface="+mn-ea"/>
                <a:ea typeface="+mn-ea"/>
              </a:rPr>
              <a:t>表达的计算模型，也称实现模型（编码模型</a:t>
            </a:r>
            <a:r>
              <a:rPr lang="en-US" altLang="zh-CN" sz="1200" b="0" dirty="0">
                <a:latin typeface="+mn-ea"/>
                <a:ea typeface="+mn-ea"/>
              </a:rPr>
              <a:t>/</a:t>
            </a:r>
            <a:r>
              <a:rPr lang="zh-CN" altLang="en-US" sz="1200" b="0" dirty="0">
                <a:latin typeface="+mn-ea"/>
                <a:ea typeface="+mn-ea"/>
              </a:rPr>
              <a:t>程序）。编码完成后达到了抽象的最低级，也是具体化的最高级 。</a:t>
            </a:r>
            <a:endParaRPr lang="en-US" altLang="zh-CN" sz="1200" b="0" dirty="0">
              <a:latin typeface="+mn-ea"/>
              <a:ea typeface="+mn-ea"/>
            </a:endParaRPr>
          </a:p>
          <a:p>
            <a:pPr marL="171450" indent="-171450" algn="l">
              <a:spcBef>
                <a:spcPct val="55000"/>
              </a:spcBef>
              <a:buFont typeface="Arial" panose="020B0604020202020204" pitchFamily="34" charset="0"/>
              <a:buChar char="•"/>
              <a:defRPr/>
            </a:pPr>
            <a:endParaRPr lang="zh-CN" altLang="en-US" sz="1200" b="0" dirty="0">
              <a:effectLst>
                <a:outerShdw blurRad="38100" dist="38100" dir="2700000" algn="tl">
                  <a:srgbClr val="C0C0C0"/>
                </a:outerShdw>
              </a:effectLst>
              <a:latin typeface="+mn-ea"/>
              <a:ea typeface="+mn-e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dirty="0">
                <a:solidFill>
                  <a:srgbClr val="CC3300"/>
                </a:solidFill>
                <a:effectLst>
                  <a:outerShdw blurRad="38100" dist="38100" dir="2700000" algn="tl">
                    <a:srgbClr val="C0C0C0"/>
                  </a:outerShdw>
                </a:effectLst>
                <a:ea typeface="隶书" panose="02010509060101010101" pitchFamily="49" charset="-122"/>
              </a:rPr>
              <a:t>高级抽象到低级抽象（抽象→具体）的转换过程中主要指一系列的过程抽象和数据抽象。</a:t>
            </a:r>
            <a:endParaRPr lang="en-US" altLang="zh-CN" dirty="0">
              <a:solidFill>
                <a:srgbClr val="CC3300"/>
              </a:solidFill>
              <a:effectLst>
                <a:outerShdw blurRad="38100" dist="38100" dir="2700000" algn="tl">
                  <a:srgbClr val="C0C0C0"/>
                </a:outerShdw>
              </a:effectLst>
              <a:ea typeface="隶书" panose="020105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14</a:t>
            </a:fld>
            <a:endParaRPr lang="zh-CN" altLang="en-US"/>
          </a:p>
        </p:txBody>
      </p:sp>
    </p:spTree>
    <p:extLst>
      <p:ext uri="{BB962C8B-B14F-4D97-AF65-F5344CB8AC3E}">
        <p14:creationId xmlns:p14="http://schemas.microsoft.com/office/powerpoint/2010/main" val="411361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dirty="0"/>
              <a:t>过程抽象：功能角度的抽象，</a:t>
            </a:r>
            <a:r>
              <a:rPr lang="zh-CN" altLang="en-US" sz="2400" dirty="0"/>
              <a:t>使用者将功能体作为单个功能看待，这些功能实际上是由一系列更低级的功能或代码来实现的。</a:t>
            </a:r>
            <a:r>
              <a:rPr lang="zh-CN" altLang="en-US" sz="2400" dirty="0">
                <a:solidFill>
                  <a:srgbClr val="FF0000"/>
                </a:solidFill>
              </a:rPr>
              <a:t>例：函数、功能性的类</a:t>
            </a:r>
            <a:r>
              <a:rPr lang="en-US" altLang="zh-CN" sz="2400" dirty="0">
                <a:solidFill>
                  <a:srgbClr val="FF0000"/>
                </a:solidFill>
              </a:rPr>
              <a:t>/</a:t>
            </a:r>
            <a:r>
              <a:rPr lang="zh-CN" altLang="en-US" sz="2400" dirty="0">
                <a:solidFill>
                  <a:srgbClr val="FF0000"/>
                </a:solidFill>
              </a:rPr>
              <a:t>对象。</a:t>
            </a:r>
            <a:endParaRPr lang="en-US" altLang="zh-CN" sz="2400" dirty="0">
              <a:solidFill>
                <a:srgbClr val="FF0000"/>
              </a:solidFill>
            </a:endParaRPr>
          </a:p>
          <a:p>
            <a:pPr eaLnBrk="1" hangingPunct="1">
              <a:lnSpc>
                <a:spcPct val="90000"/>
              </a:lnSpc>
            </a:pPr>
            <a:endParaRPr lang="zh-CN" altLang="en-US" sz="2400" dirty="0">
              <a:solidFill>
                <a:srgbClr val="FF0000"/>
              </a:solidFill>
            </a:endParaRPr>
          </a:p>
          <a:p>
            <a:pPr eaLnBrk="1" hangingPunct="1">
              <a:lnSpc>
                <a:spcPct val="90000"/>
              </a:lnSpc>
            </a:pPr>
            <a:r>
              <a:rPr lang="zh-CN" altLang="en-US" dirty="0"/>
              <a:t>数据抽象：</a:t>
            </a:r>
            <a:r>
              <a:rPr lang="zh-CN" altLang="en-US" sz="2400" dirty="0"/>
              <a:t>定义数据类型和施加于该类型对象的操作，限定了对象的取值范围，只能通过这些操作修改和观察数据。</a:t>
            </a:r>
            <a:r>
              <a:rPr lang="zh-CN" altLang="en-US" sz="2400" dirty="0">
                <a:latin typeface="+mn-ea"/>
              </a:rPr>
              <a:t>使用者无须知道类中数据元素的具体表示方法，就可以通过接口使用类中定义的数据。</a:t>
            </a:r>
            <a:endParaRPr lang="en-US" altLang="zh-CN" sz="2400"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15</a:t>
            </a:fld>
            <a:endParaRPr lang="zh-CN" altLang="en-US"/>
          </a:p>
        </p:txBody>
      </p:sp>
    </p:spTree>
    <p:extLst>
      <p:ext uri="{BB962C8B-B14F-4D97-AF65-F5344CB8AC3E}">
        <p14:creationId xmlns:p14="http://schemas.microsoft.com/office/powerpoint/2010/main" val="2508175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58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0C649B-F45A-4E98-9675-9B44136568C7}" type="slidenum">
              <a:rPr lang="zh-CN" altLang="en-US" smtClean="0"/>
              <a:pPr/>
              <a:t>16</a:t>
            </a:fld>
            <a:endParaRPr lang="zh-CN" altLang="en-US"/>
          </a:p>
        </p:txBody>
      </p:sp>
    </p:spTree>
    <p:extLst>
      <p:ext uri="{BB962C8B-B14F-4D97-AF65-F5344CB8AC3E}">
        <p14:creationId xmlns:p14="http://schemas.microsoft.com/office/powerpoint/2010/main" val="277607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19</a:t>
            </a:fld>
            <a:endParaRPr lang="zh-CN" altLang="en-US"/>
          </a:p>
        </p:txBody>
      </p:sp>
    </p:spTree>
    <p:extLst>
      <p:ext uri="{BB962C8B-B14F-4D97-AF65-F5344CB8AC3E}">
        <p14:creationId xmlns:p14="http://schemas.microsoft.com/office/powerpoint/2010/main" val="143018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20</a:t>
            </a:fld>
            <a:endParaRPr lang="zh-CN" altLang="en-US"/>
          </a:p>
        </p:txBody>
      </p:sp>
    </p:spTree>
    <p:extLst>
      <p:ext uri="{BB962C8B-B14F-4D97-AF65-F5344CB8AC3E}">
        <p14:creationId xmlns:p14="http://schemas.microsoft.com/office/powerpoint/2010/main" val="106446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21</a:t>
            </a:fld>
            <a:endParaRPr lang="zh-CN" altLang="en-US"/>
          </a:p>
        </p:txBody>
      </p:sp>
    </p:spTree>
    <p:extLst>
      <p:ext uri="{BB962C8B-B14F-4D97-AF65-F5344CB8AC3E}">
        <p14:creationId xmlns:p14="http://schemas.microsoft.com/office/powerpoint/2010/main" val="28552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22</a:t>
            </a:fld>
            <a:endParaRPr lang="zh-CN" altLang="en-US"/>
          </a:p>
        </p:txBody>
      </p:sp>
    </p:spTree>
    <p:extLst>
      <p:ext uri="{BB962C8B-B14F-4D97-AF65-F5344CB8AC3E}">
        <p14:creationId xmlns:p14="http://schemas.microsoft.com/office/powerpoint/2010/main" val="3400001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23</a:t>
            </a:fld>
            <a:endParaRPr lang="zh-CN" altLang="en-US"/>
          </a:p>
        </p:txBody>
      </p:sp>
    </p:spTree>
    <p:extLst>
      <p:ext uri="{BB962C8B-B14F-4D97-AF65-F5344CB8AC3E}">
        <p14:creationId xmlns:p14="http://schemas.microsoft.com/office/powerpoint/2010/main" val="267020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zh-CN" altLang="en-US" dirty="0">
                <a:latin typeface="黑体" panose="02010609060101010101" pitchFamily="49" charset="-122"/>
                <a:ea typeface="黑体" panose="02010609060101010101" pitchFamily="49" charset="-122"/>
              </a:rPr>
              <a:t>模块之间仅仅交换那些为完成系统功能必须交换的信息，即模块应该独立。</a:t>
            </a:r>
            <a:endParaRPr lang="en-US" altLang="zh-CN"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24</a:t>
            </a:fld>
            <a:endParaRPr lang="zh-CN" altLang="en-US"/>
          </a:p>
        </p:txBody>
      </p:sp>
    </p:spTree>
    <p:extLst>
      <p:ext uri="{BB962C8B-B14F-4D97-AF65-F5344CB8AC3E}">
        <p14:creationId xmlns:p14="http://schemas.microsoft.com/office/powerpoint/2010/main" val="3138679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32033BE-704A-486D-A226-27CF1F5D172D}" type="slidenum">
              <a:rPr lang="zh-CN" altLang="en-US" smtClean="0">
                <a:latin typeface="Times New Roman" pitchFamily="18" charset="0"/>
              </a:rPr>
              <a:pPr/>
              <a:t>27</a:t>
            </a:fld>
            <a:endParaRPr lang="en-US" altLang="zh-CN">
              <a:latin typeface="Times New Roman" pitchFamily="18" charset="0"/>
            </a:endParaRPr>
          </a:p>
        </p:txBody>
      </p:sp>
      <p:sp>
        <p:nvSpPr>
          <p:cNvPr id="71683" name="Rectangle 2"/>
          <p:cNvSpPr>
            <a:spLocks noGrp="1" noRot="1" noChangeAspect="1" noChangeArrowheads="1" noTextEdit="1"/>
          </p:cNvSpPr>
          <p:nvPr>
            <p:ph type="sldImg"/>
          </p:nvPr>
        </p:nvSpPr>
        <p:spPr>
          <a:xfrm>
            <a:off x="3429000" y="2400300"/>
            <a:ext cx="0" cy="0"/>
          </a:xfrm>
          <a:solidFill>
            <a:srgbClr val="FFFFFF"/>
          </a:solidFill>
          <a:ln/>
        </p:spPr>
      </p:sp>
      <p:sp>
        <p:nvSpPr>
          <p:cNvPr id="71684" name="Rectangle 3"/>
          <p:cNvSpPr>
            <a:spLocks noGrp="1" noChangeArrowheads="1"/>
          </p:cNvSpPr>
          <p:nvPr>
            <p:ph type="body" idx="1"/>
          </p:nvPr>
        </p:nvSpPr>
        <p:spPr>
          <a:xfrm>
            <a:off x="914400" y="6262688"/>
            <a:ext cx="1403350" cy="274637"/>
          </a:xfrm>
          <a:solidFill>
            <a:srgbClr val="FFFFFF"/>
          </a:solidFill>
          <a:ln>
            <a:solidFill>
              <a:srgbClr val="000000"/>
            </a:solidFill>
          </a:ln>
        </p:spPr>
        <p:txBody>
          <a:bodyPr>
            <a:normAutofit fontScale="47500" lnSpcReduction="20000"/>
          </a:bodyPr>
          <a:lstStyle/>
          <a:p>
            <a:pPr eaLnBrk="1" hangingPunct="1"/>
            <a:r>
              <a:rPr lang="en-US" altLang="zh-CN" dirty="0">
                <a:latin typeface="Times New Roman" pitchFamily="18" charset="0"/>
              </a:rPr>
              <a:t>Not</a:t>
            </a:r>
            <a:r>
              <a:rPr lang="zh-CN" altLang="en-US" dirty="0">
                <a:latin typeface="Times New Roman" pitchFamily="18" charset="0"/>
              </a:rPr>
              <a:t> </a:t>
            </a:r>
            <a:r>
              <a:rPr lang="en-US" altLang="zh-CN" dirty="0">
                <a:latin typeface="Times New Roman" pitchFamily="18" charset="0"/>
              </a:rPr>
              <a:t>a contradiction, because a derived object (module) includes the code of its base class’ </a:t>
            </a:r>
          </a:p>
          <a:p>
            <a:pPr eaLnBrk="1" hangingPunct="1"/>
            <a:r>
              <a:rPr lang="zh-CN" altLang="en-US" dirty="0">
                <a:latin typeface="Times New Roman" pitchFamily="18" charset="0"/>
              </a:rPr>
              <a:t>为获得紧密的继承耦合，派生类应该是它的基类的一种具体化</a:t>
            </a:r>
            <a:r>
              <a:rPr lang="en-US" altLang="zh-CN" dirty="0">
                <a:latin typeface="Times New Roman" pitchFamily="18" charset="0"/>
              </a:rPr>
              <a:t>,</a:t>
            </a:r>
            <a:r>
              <a:rPr lang="zh-CN" altLang="en-US" dirty="0">
                <a:latin typeface="Times New Roman" pitchFamily="18" charset="0"/>
              </a:rPr>
              <a:t>  尽量多继承并使用其属性和服务，从而更紧密地耦合到其基类。</a:t>
            </a:r>
          </a:p>
        </p:txBody>
      </p:sp>
    </p:spTree>
    <p:extLst>
      <p:ext uri="{BB962C8B-B14F-4D97-AF65-F5344CB8AC3E}">
        <p14:creationId xmlns:p14="http://schemas.microsoft.com/office/powerpoint/2010/main" val="1646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问题：</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6B7B32-0890-4D88-AC5F-1A374A9B960F}" type="slidenum">
              <a:rPr lang="zh-CN" altLang="en-US" smtClean="0"/>
              <a:pPr/>
              <a:t>38</a:t>
            </a:fld>
            <a:endParaRPr lang="zh-CN" altLang="en-US"/>
          </a:p>
        </p:txBody>
      </p:sp>
    </p:spTree>
    <p:extLst>
      <p:ext uri="{BB962C8B-B14F-4D97-AF65-F5344CB8AC3E}">
        <p14:creationId xmlns:p14="http://schemas.microsoft.com/office/powerpoint/2010/main" val="1145079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sz="1200" dirty="0">
                <a:latin typeface="+mn-ea"/>
              </a:rPr>
              <a:t>模块化设计的最终目标，是希望建立模块间耦合尽可能松散的系统。</a:t>
            </a:r>
          </a:p>
          <a:p>
            <a:pPr>
              <a:lnSpc>
                <a:spcPct val="130000"/>
              </a:lnSpc>
            </a:pPr>
            <a:r>
              <a:rPr lang="zh-CN" altLang="en-US" sz="1200" dirty="0">
                <a:latin typeface="+mn-ea"/>
              </a:rPr>
              <a:t>在这样一个系统中，我们设计、编码、测试和维护其中任何一个模块，就不需要对系统中其他模块有很多的了解。</a:t>
            </a:r>
          </a:p>
          <a:p>
            <a:pPr>
              <a:lnSpc>
                <a:spcPct val="130000"/>
              </a:lnSpc>
            </a:pPr>
            <a:r>
              <a:rPr lang="zh-CN" altLang="en-US" sz="1200" dirty="0">
                <a:latin typeface="+mn-ea"/>
              </a:rPr>
              <a:t>此外，由于模块间联系简单，发生在某一处的错误传播到整个系统的可能性很小。</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42</a:t>
            </a:fld>
            <a:endParaRPr lang="zh-CN" altLang="en-US"/>
          </a:p>
        </p:txBody>
      </p:sp>
    </p:spTree>
    <p:extLst>
      <p:ext uri="{BB962C8B-B14F-4D97-AF65-F5344CB8AC3E}">
        <p14:creationId xmlns:p14="http://schemas.microsoft.com/office/powerpoint/2010/main" val="3841414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6ADD944-171B-43E7-B395-1CEC0DA20112}" type="slidenum">
              <a:rPr lang="zh-CN" altLang="en-US" smtClean="0">
                <a:latin typeface="Times New Roman" pitchFamily="18" charset="0"/>
              </a:rPr>
              <a:pPr/>
              <a:t>45</a:t>
            </a:fld>
            <a:endParaRPr lang="en-US" altLang="zh-CN">
              <a:latin typeface="Times New Roman" pitchFamily="18" charset="0"/>
            </a:endParaRPr>
          </a:p>
        </p:txBody>
      </p:sp>
      <p:sp>
        <p:nvSpPr>
          <p:cNvPr id="72707" name="Rectangle 2"/>
          <p:cNvSpPr>
            <a:spLocks noGrp="1" noRot="1" noChangeAspect="1" noChangeArrowheads="1" noTextEdit="1"/>
          </p:cNvSpPr>
          <p:nvPr>
            <p:ph type="sldImg"/>
          </p:nvPr>
        </p:nvSpPr>
        <p:spPr>
          <a:xfrm>
            <a:off x="3429000" y="2400300"/>
            <a:ext cx="0" cy="0"/>
          </a:xfrm>
          <a:solidFill>
            <a:srgbClr val="FFFFFF"/>
          </a:solidFill>
          <a:ln/>
        </p:spPr>
      </p:sp>
      <p:sp>
        <p:nvSpPr>
          <p:cNvPr id="72708" name="Rectangle 3"/>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itchFamily="18" charset="0"/>
            </a:endParaRPr>
          </a:p>
        </p:txBody>
      </p:sp>
    </p:spTree>
    <p:extLst>
      <p:ext uri="{BB962C8B-B14F-4D97-AF65-F5344CB8AC3E}">
        <p14:creationId xmlns:p14="http://schemas.microsoft.com/office/powerpoint/2010/main" val="3186778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dirty="0"/>
              <a:t>如模块</a:t>
            </a:r>
            <a:r>
              <a:rPr kumimoji="1" lang="en-US" altLang="zh-CN" sz="1200" b="0" dirty="0"/>
              <a:t>A:“</a:t>
            </a:r>
            <a:r>
              <a:rPr kumimoji="1" lang="zh-CN" altLang="en-US" sz="1200" b="0" dirty="0"/>
              <a:t>计算全班学生平均分”与模块</a:t>
            </a:r>
            <a:r>
              <a:rPr kumimoji="1" lang="en-US" altLang="zh-CN" sz="1200" b="0" dirty="0"/>
              <a:t>B:“</a:t>
            </a:r>
            <a:r>
              <a:rPr kumimoji="1" lang="zh-CN" altLang="en-US" sz="1200" b="0" dirty="0"/>
              <a:t>计算全班学生最高”两个模块，都要经过读入全班学生分数，进行计算，输出结果等相同步骤</a:t>
            </a:r>
            <a:r>
              <a:rPr kumimoji="1" lang="en-US" altLang="zh-CN" sz="1200" b="0" dirty="0"/>
              <a:t>(</a:t>
            </a:r>
            <a:r>
              <a:rPr kumimoji="1" lang="zh-CN" altLang="en-US" sz="1200" b="0" dirty="0"/>
              <a:t>如下图</a:t>
            </a:r>
            <a:r>
              <a:rPr kumimoji="1" lang="en-US" altLang="zh-CN" sz="1200" b="0" dirty="0"/>
              <a:t>)</a:t>
            </a:r>
            <a:r>
              <a:rPr kumimoji="1" lang="zh-CN" altLang="en-US" sz="1200" b="0" dirty="0"/>
              <a:t>，把这些相似的功能放在一个模块</a:t>
            </a:r>
            <a:r>
              <a:rPr kumimoji="1" lang="en-US" altLang="zh-CN" sz="1200" b="0" dirty="0"/>
              <a:t>AB</a:t>
            </a:r>
            <a:r>
              <a:rPr kumimoji="1" lang="zh-CN" altLang="en-US" sz="1200" b="0" dirty="0"/>
              <a:t>中</a:t>
            </a:r>
            <a:r>
              <a:rPr kumimoji="1" lang="en-US" altLang="zh-CN" sz="1200" b="0" dirty="0"/>
              <a:t>,</a:t>
            </a:r>
            <a:r>
              <a:rPr kumimoji="1" lang="zh-CN" altLang="en-US" sz="1200" b="0" dirty="0"/>
              <a:t>省去程序中的重复部分。模块</a:t>
            </a:r>
            <a:r>
              <a:rPr kumimoji="1" lang="en-US" altLang="zh-CN" sz="1200" b="0" dirty="0"/>
              <a:t>AB</a:t>
            </a:r>
            <a:r>
              <a:rPr kumimoji="1" lang="zh-CN" altLang="en-US" sz="1200" b="0" dirty="0"/>
              <a:t>内部的成分组合 称为</a:t>
            </a:r>
            <a:r>
              <a:rPr kumimoji="1" lang="zh-CN" altLang="en-US" sz="1200" b="0" dirty="0">
                <a:solidFill>
                  <a:srgbClr val="CC3300"/>
                </a:solidFill>
              </a:rPr>
              <a:t>逻辑内聚</a:t>
            </a:r>
            <a:r>
              <a:rPr kumimoji="1" lang="zh-CN" altLang="en-US" sz="1200" b="0" dirty="0"/>
              <a:t>。</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50</a:t>
            </a:fld>
            <a:endParaRPr lang="zh-CN" altLang="en-US"/>
          </a:p>
        </p:txBody>
      </p:sp>
    </p:spTree>
    <p:extLst>
      <p:ext uri="{BB962C8B-B14F-4D97-AF65-F5344CB8AC3E}">
        <p14:creationId xmlns:p14="http://schemas.microsoft.com/office/powerpoint/2010/main" val="2565583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i="0" dirty="0"/>
              <a:t>如会员注册，需要按顺序输入名字、密码、地址、电话号码。这个子程序是过程内聚性，因为是由一个特定顺序而不是其它任何原因把这些操作组合在一起的。</a:t>
            </a:r>
            <a:endParaRPr kumimoji="1" lang="en-US" altLang="en-US" sz="1200" b="0" i="0"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52</a:t>
            </a:fld>
            <a:endParaRPr lang="zh-CN" altLang="en-US"/>
          </a:p>
        </p:txBody>
      </p:sp>
    </p:spTree>
    <p:extLst>
      <p:ext uri="{BB962C8B-B14F-4D97-AF65-F5344CB8AC3E}">
        <p14:creationId xmlns:p14="http://schemas.microsoft.com/office/powerpoint/2010/main" val="323960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dirty="0"/>
              <a:t>例 ：模块内部的成分：</a:t>
            </a:r>
            <a:r>
              <a:rPr kumimoji="1" lang="en-US" altLang="zh-CN" sz="1200" b="0" dirty="0"/>
              <a:t>“</a:t>
            </a:r>
            <a:r>
              <a:rPr kumimoji="1" lang="zh-CN" altLang="en-US" sz="1200" b="0" dirty="0"/>
              <a:t>开领书单”与“登记售书”都使用同一个输入数据“发票”；模块内部的成分：</a:t>
            </a:r>
            <a:r>
              <a:rPr kumimoji="1" lang="en-US" altLang="zh-CN" sz="1200" b="0" dirty="0"/>
              <a:t> “</a:t>
            </a:r>
            <a:r>
              <a:rPr kumimoji="1" lang="zh-CN" altLang="en-US" sz="1200" b="0" dirty="0"/>
              <a:t>删除”与“修改”产生同一个输出数据“文件”，它们都是借公用数据联系在一起，称为</a:t>
            </a:r>
            <a:r>
              <a:rPr kumimoji="1" lang="zh-CN" altLang="en-US" sz="1200" b="0" dirty="0">
                <a:solidFill>
                  <a:srgbClr val="CC3300"/>
                </a:solidFill>
              </a:rPr>
              <a:t>通信内聚</a:t>
            </a:r>
            <a:r>
              <a:rPr kumimoji="1" lang="en-US" altLang="zh-CN" sz="1200" b="0" dirty="0">
                <a:solidFill>
                  <a:srgbClr val="CC3300"/>
                </a:solidFill>
              </a:rPr>
              <a:t>.</a:t>
            </a: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53</a:t>
            </a:fld>
            <a:endParaRPr lang="zh-CN" altLang="en-US"/>
          </a:p>
        </p:txBody>
      </p:sp>
    </p:spTree>
    <p:extLst>
      <p:ext uri="{BB962C8B-B14F-4D97-AF65-F5344CB8AC3E}">
        <p14:creationId xmlns:p14="http://schemas.microsoft.com/office/powerpoint/2010/main" val="90683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t>例：“求解线性方程组”的解法流程中，将三个任务组成一个模块，即是 一个</a:t>
            </a:r>
            <a:r>
              <a:rPr kumimoji="1" lang="zh-CN" altLang="en-US" sz="1200" b="1" dirty="0">
                <a:solidFill>
                  <a:srgbClr val="CC3300"/>
                </a:solidFill>
              </a:rPr>
              <a:t>顺序内聚</a:t>
            </a:r>
            <a:r>
              <a:rPr kumimoji="1" lang="en-US" altLang="zh-CN" sz="1200" b="1" dirty="0">
                <a:solidFill>
                  <a:srgbClr val="CC3300"/>
                </a:solidFill>
              </a:rPr>
              <a:t>.</a:t>
            </a:r>
            <a:endParaRPr lang="zh-CN" altLang="en-US" sz="1200" dirty="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55</a:t>
            </a:fld>
            <a:endParaRPr lang="zh-CN" altLang="en-US"/>
          </a:p>
        </p:txBody>
      </p:sp>
    </p:spTree>
    <p:extLst>
      <p:ext uri="{BB962C8B-B14F-4D97-AF65-F5344CB8AC3E}">
        <p14:creationId xmlns:p14="http://schemas.microsoft.com/office/powerpoint/2010/main" val="2368893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a:spcBef>
                <a:spcPct val="50000"/>
              </a:spcBef>
              <a:buFont typeface="Arial" panose="020B0604020202020204" pitchFamily="34" charset="0"/>
              <a:buChar char="•"/>
            </a:pPr>
            <a:r>
              <a:rPr kumimoji="1" lang="zh-CN" altLang="en-US" sz="1200" b="0" dirty="0"/>
              <a:t>高内聚度模块独立性强。设计尽可能提高模块内聚度。</a:t>
            </a:r>
            <a:endParaRPr kumimoji="1" lang="zh-CN" altLang="en-US" sz="1200" b="0" dirty="0">
              <a:solidFill>
                <a:srgbClr val="CC3300"/>
              </a:solidFill>
              <a:effectLst>
                <a:outerShdw blurRad="38100" dist="38100" dir="2700000" algn="tl">
                  <a:srgbClr val="C0C0C0"/>
                </a:outerShdw>
              </a:effectLst>
              <a:latin typeface="Times New Roman" panose="02020603050405020304" pitchFamily="18" charset="0"/>
            </a:endParaRPr>
          </a:p>
          <a:p>
            <a:pPr marL="171450" indent="-171450" algn="l">
              <a:spcBef>
                <a:spcPct val="50000"/>
              </a:spcBef>
              <a:buFont typeface="Arial" panose="020B0604020202020204" pitchFamily="34" charset="0"/>
              <a:buChar char="•"/>
            </a:pPr>
            <a:r>
              <a:rPr kumimoji="1" lang="zh-CN" altLang="en-US" sz="1200" b="0" dirty="0">
                <a:solidFill>
                  <a:srgbClr val="CC3300"/>
                </a:solidFill>
                <a:effectLst>
                  <a:outerShdw blurRad="38100" dist="38100" dir="2700000" algn="tl">
                    <a:srgbClr val="C0C0C0"/>
                  </a:outerShdw>
                </a:effectLst>
                <a:latin typeface="Times New Roman" panose="02020603050405020304" pitchFamily="18" charset="0"/>
              </a:rPr>
              <a:t>功能内聚是原子级的。</a:t>
            </a:r>
            <a:r>
              <a:rPr kumimoji="1" lang="zh-CN" altLang="en-US" sz="1200" b="0" dirty="0">
                <a:solidFill>
                  <a:srgbClr val="CC3300"/>
                </a:solidFill>
                <a:effectLst>
                  <a:outerShdw blurRad="38100" dist="38100" dir="2700000" algn="tl">
                    <a:srgbClr val="C0C0C0"/>
                  </a:outerShdw>
                </a:effectLst>
              </a:rPr>
              <a:t>功能内聚是不可再分的。</a:t>
            </a:r>
          </a:p>
          <a:p>
            <a:pPr marL="171450" indent="-171450" algn="l">
              <a:spcBef>
                <a:spcPct val="50000"/>
              </a:spcBef>
              <a:buFont typeface="Arial" panose="020B0604020202020204" pitchFamily="34" charset="0"/>
              <a:buChar char="•"/>
            </a:pPr>
            <a:r>
              <a:rPr kumimoji="1" lang="zh-CN" altLang="en-US" sz="1200" b="0" dirty="0">
                <a:solidFill>
                  <a:srgbClr val="CC3300"/>
                </a:solidFill>
                <a:effectLst>
                  <a:outerShdw blurRad="38100" dist="38100" dir="2700000" algn="tl">
                    <a:srgbClr val="C0C0C0"/>
                  </a:outerShdw>
                </a:effectLst>
              </a:rPr>
              <a:t>按功能内聚划分模块，模块数量将大幅增加，将增加接口的工作量。</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56</a:t>
            </a:fld>
            <a:endParaRPr lang="zh-CN" altLang="en-US"/>
          </a:p>
        </p:txBody>
      </p:sp>
    </p:spTree>
    <p:extLst>
      <p:ext uri="{BB962C8B-B14F-4D97-AF65-F5344CB8AC3E}">
        <p14:creationId xmlns:p14="http://schemas.microsoft.com/office/powerpoint/2010/main" val="1338582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sz="1200" dirty="0">
                <a:latin typeface="+mn-ea"/>
              </a:rPr>
              <a:t>模块化设计的最终目标，是希望建立模块间耦合尽可能松散的系统。</a:t>
            </a:r>
          </a:p>
          <a:p>
            <a:pPr>
              <a:lnSpc>
                <a:spcPct val="130000"/>
              </a:lnSpc>
            </a:pPr>
            <a:r>
              <a:rPr lang="zh-CN" altLang="en-US" sz="1200" dirty="0">
                <a:latin typeface="+mn-ea"/>
              </a:rPr>
              <a:t>在这样一个系统中，我们设计、编码、测试和维护其中任何一个模块，就不需要对系统中其他模块有很多的了解。</a:t>
            </a:r>
          </a:p>
          <a:p>
            <a:pPr>
              <a:lnSpc>
                <a:spcPct val="130000"/>
              </a:lnSpc>
            </a:pPr>
            <a:r>
              <a:rPr lang="zh-CN" altLang="en-US" sz="1200" dirty="0">
                <a:latin typeface="+mn-ea"/>
              </a:rPr>
              <a:t>此外，由于模块间联系简单，发生在某一处的错误传播到整个系统的可能性很小。</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57</a:t>
            </a:fld>
            <a:endParaRPr lang="zh-CN" altLang="en-US"/>
          </a:p>
        </p:txBody>
      </p:sp>
    </p:spTree>
    <p:extLst>
      <p:ext uri="{BB962C8B-B14F-4D97-AF65-F5344CB8AC3E}">
        <p14:creationId xmlns:p14="http://schemas.microsoft.com/office/powerpoint/2010/main" val="3029684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58</a:t>
            </a:fld>
            <a:endParaRPr lang="zh-CN" altLang="en-US"/>
          </a:p>
        </p:txBody>
      </p:sp>
    </p:spTree>
    <p:extLst>
      <p:ext uri="{BB962C8B-B14F-4D97-AF65-F5344CB8AC3E}">
        <p14:creationId xmlns:p14="http://schemas.microsoft.com/office/powerpoint/2010/main" val="3569221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在图中模块</a:t>
            </a:r>
            <a:r>
              <a:rPr lang="en-US" altLang="zh-CN" dirty="0"/>
              <a:t>M</a:t>
            </a:r>
            <a:r>
              <a:rPr lang="zh-CN" altLang="en-US" dirty="0"/>
              <a:t>是主控模块，</a:t>
            </a:r>
            <a:r>
              <a:rPr lang="en-US" altLang="zh-CN" dirty="0"/>
              <a:t>a</a:t>
            </a:r>
            <a:r>
              <a:rPr lang="zh-CN" altLang="en-US" dirty="0"/>
              <a:t>、</a:t>
            </a:r>
            <a:r>
              <a:rPr lang="en-US" altLang="zh-CN" dirty="0"/>
              <a:t>b</a:t>
            </a:r>
            <a:r>
              <a:rPr lang="zh-CN" altLang="en-US" dirty="0"/>
              <a:t>、</a:t>
            </a:r>
            <a:r>
              <a:rPr lang="en-US" altLang="zh-CN" dirty="0"/>
              <a:t>c</a:t>
            </a:r>
            <a:r>
              <a:rPr lang="zh-CN" altLang="en-US" dirty="0"/>
              <a:t>是</a:t>
            </a:r>
            <a:r>
              <a:rPr lang="en-US" altLang="zh-CN" dirty="0"/>
              <a:t>M</a:t>
            </a:r>
            <a:r>
              <a:rPr lang="zh-CN" altLang="en-US" dirty="0"/>
              <a:t>的从属模块。模块</a:t>
            </a:r>
            <a:r>
              <a:rPr lang="en-US" altLang="zh-CN" dirty="0"/>
              <a:t>d</a:t>
            </a:r>
            <a:r>
              <a:rPr lang="zh-CN" altLang="en-US" dirty="0"/>
              <a:t>、</a:t>
            </a:r>
            <a:r>
              <a:rPr lang="en-US" altLang="zh-CN" dirty="0"/>
              <a:t>e</a:t>
            </a:r>
            <a:r>
              <a:rPr lang="zh-CN" altLang="en-US" dirty="0"/>
              <a:t>从属于模块</a:t>
            </a:r>
            <a:r>
              <a:rPr lang="en-US" altLang="zh-CN" dirty="0"/>
              <a:t>a</a:t>
            </a:r>
            <a:r>
              <a:rPr lang="zh-CN" altLang="en-US" dirty="0"/>
              <a:t>，因此也从属</a:t>
            </a:r>
            <a:r>
              <a:rPr lang="en-US" altLang="zh-CN" dirty="0"/>
              <a:t>M</a:t>
            </a:r>
            <a:r>
              <a:rPr lang="zh-CN" altLang="en-US" dirty="0"/>
              <a:t>。</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60</a:t>
            </a:fld>
            <a:endParaRPr lang="zh-CN" altLang="en-US"/>
          </a:p>
        </p:txBody>
      </p:sp>
    </p:spTree>
    <p:extLst>
      <p:ext uri="{BB962C8B-B14F-4D97-AF65-F5344CB8AC3E}">
        <p14:creationId xmlns:p14="http://schemas.microsoft.com/office/powerpoint/2010/main" val="1424196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一个模块控制另一些模块，称前者为“主控”模块，后者为“从属”模块。</a:t>
            </a:r>
            <a:endParaRPr lang="en-US" altLang="zh-CN"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61</a:t>
            </a:fld>
            <a:endParaRPr lang="zh-CN" altLang="en-US"/>
          </a:p>
        </p:txBody>
      </p:sp>
    </p:spTree>
    <p:extLst>
      <p:ext uri="{BB962C8B-B14F-4D97-AF65-F5344CB8AC3E}">
        <p14:creationId xmlns:p14="http://schemas.microsoft.com/office/powerpoint/2010/main" val="4052897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63</a:t>
            </a:fld>
            <a:endParaRPr lang="zh-CN" altLang="en-US"/>
          </a:p>
        </p:txBody>
      </p:sp>
    </p:spTree>
    <p:extLst>
      <p:ext uri="{BB962C8B-B14F-4D97-AF65-F5344CB8AC3E}">
        <p14:creationId xmlns:p14="http://schemas.microsoft.com/office/powerpoint/2010/main" val="1760499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64</a:t>
            </a:fld>
            <a:endParaRPr lang="zh-CN" altLang="en-US"/>
          </a:p>
        </p:txBody>
      </p:sp>
    </p:spTree>
    <p:extLst>
      <p:ext uri="{BB962C8B-B14F-4D97-AF65-F5344CB8AC3E}">
        <p14:creationId xmlns:p14="http://schemas.microsoft.com/office/powerpoint/2010/main" val="478236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68</a:t>
            </a:fld>
            <a:endParaRPr lang="zh-CN" altLang="en-US"/>
          </a:p>
        </p:txBody>
      </p:sp>
    </p:spTree>
    <p:extLst>
      <p:ext uri="{BB962C8B-B14F-4D97-AF65-F5344CB8AC3E}">
        <p14:creationId xmlns:p14="http://schemas.microsoft.com/office/powerpoint/2010/main" val="3364280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实现“开闭”原则的关键是：抽象化</a:t>
            </a:r>
            <a:endParaRPr lang="en-US" altLang="zh-CN" sz="1200" b="0" i="0" kern="1200" dirty="0">
              <a:solidFill>
                <a:schemeClr val="tx1"/>
              </a:solidFill>
              <a:effectLst/>
              <a:latin typeface="+mn-lt"/>
              <a:ea typeface="+mn-ea"/>
              <a:cs typeface="+mn-cs"/>
            </a:endParaRPr>
          </a:p>
          <a:p>
            <a:pPr marL="0" indent="0">
              <a:buFont typeface="+mj-lt"/>
              <a:buNone/>
            </a:pPr>
            <a:endParaRPr lang="en-US" altLang="zh-CN"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71</a:t>
            </a:fld>
            <a:endParaRPr lang="zh-CN" altLang="en-US"/>
          </a:p>
        </p:txBody>
      </p:sp>
    </p:spTree>
    <p:extLst>
      <p:ext uri="{BB962C8B-B14F-4D97-AF65-F5344CB8AC3E}">
        <p14:creationId xmlns:p14="http://schemas.microsoft.com/office/powerpoint/2010/main" val="544346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开闭原则是所有面向对象原则的核心；里式替换原则是实现开闭原则的重要方式之一；依赖倒置原则是系统抽象化的具体实现，其是面向对象设计的主要实现机制之一；接口隔离原则要求接口的方法尽量少，接口尽量细化；迪米特法则降低系统的耦合度，其使得一个模块的修改尽量少的影响其他模块，扩展会相对容易；在软件设计中，尽量使用组合</a:t>
            </a:r>
            <a:r>
              <a:rPr lang="en-US" altLang="zh-CN" dirty="0"/>
              <a:t>/</a:t>
            </a:r>
            <a:r>
              <a:rPr lang="zh-CN" altLang="en-US" dirty="0"/>
              <a:t>聚合而不是继承达到代码复用的目的。</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72</a:t>
            </a:fld>
            <a:endParaRPr lang="zh-CN" altLang="en-US"/>
          </a:p>
        </p:txBody>
      </p:sp>
    </p:spTree>
    <p:extLst>
      <p:ext uri="{BB962C8B-B14F-4D97-AF65-F5344CB8AC3E}">
        <p14:creationId xmlns:p14="http://schemas.microsoft.com/office/powerpoint/2010/main" val="1167528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（抽象隔离变化）也就是说程序前期做了抽象，那么面对需求程序的改动是通过增加新代码（增加子类）进行，而不是更改现有的代码。</a:t>
            </a:r>
          </a:p>
          <a:p>
            <a:endParaRPr lang="en-US" altLang="zh-CN" dirty="0"/>
          </a:p>
          <a:p>
            <a:r>
              <a:rPr lang="en-US" altLang="zh-CN" dirty="0"/>
              <a:t>https://blog.csdn.net/LoveLion/article/details/7537584</a:t>
            </a: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74</a:t>
            </a:fld>
            <a:endParaRPr lang="zh-CN" altLang="en-US"/>
          </a:p>
        </p:txBody>
      </p:sp>
    </p:spTree>
    <p:extLst>
      <p:ext uri="{BB962C8B-B14F-4D97-AF65-F5344CB8AC3E}">
        <p14:creationId xmlns:p14="http://schemas.microsoft.com/office/powerpoint/2010/main" val="287136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引入了抽象图表类</a:t>
            </a:r>
            <a:r>
              <a:rPr lang="en-US" altLang="zh-CN" sz="1200" b="0" i="0" kern="1200" dirty="0" err="1">
                <a:solidFill>
                  <a:schemeClr val="tx1"/>
                </a:solidFill>
                <a:effectLst/>
                <a:latin typeface="+mn-lt"/>
                <a:ea typeface="+mn-ea"/>
                <a:cs typeface="+mn-cs"/>
              </a:rPr>
              <a:t>AbstractChart</a:t>
            </a:r>
            <a:r>
              <a:rPr lang="zh-CN" altLang="en-US" sz="1200" b="0" i="0" kern="1200" dirty="0">
                <a:solidFill>
                  <a:schemeClr val="tx1"/>
                </a:solidFill>
                <a:effectLst/>
                <a:latin typeface="+mn-lt"/>
                <a:ea typeface="+mn-ea"/>
                <a:cs typeface="+mn-cs"/>
              </a:rPr>
              <a:t>，且</a:t>
            </a:r>
            <a:r>
              <a:rPr lang="en-US" altLang="zh-CN" sz="1200" b="0" i="0" kern="1200" dirty="0" err="1">
                <a:solidFill>
                  <a:schemeClr val="tx1"/>
                </a:solidFill>
                <a:effectLst/>
                <a:latin typeface="+mn-lt"/>
                <a:ea typeface="+mn-ea"/>
                <a:cs typeface="+mn-cs"/>
              </a:rPr>
              <a:t>ChartDisplay</a:t>
            </a:r>
            <a:r>
              <a:rPr lang="zh-CN" altLang="en-US" sz="1200" b="0" i="0" kern="1200" dirty="0">
                <a:solidFill>
                  <a:schemeClr val="tx1"/>
                </a:solidFill>
                <a:effectLst/>
                <a:latin typeface="+mn-lt"/>
                <a:ea typeface="+mn-ea"/>
                <a:cs typeface="+mn-cs"/>
              </a:rPr>
              <a:t>针对抽象图表类进行编程，并通过</a:t>
            </a:r>
            <a:r>
              <a:rPr lang="en-US" altLang="zh-CN" sz="1200" b="0" i="0" kern="1200" dirty="0" err="1">
                <a:solidFill>
                  <a:schemeClr val="tx1"/>
                </a:solidFill>
                <a:effectLst/>
                <a:latin typeface="+mn-lt"/>
                <a:ea typeface="+mn-ea"/>
                <a:cs typeface="+mn-cs"/>
              </a:rPr>
              <a:t>setChart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方法由客户端来设置实例化的具体图表对象，在</a:t>
            </a:r>
            <a:r>
              <a:rPr lang="en-US" altLang="zh-CN" sz="1200" b="0" i="0" kern="1200" dirty="0" err="1">
                <a:solidFill>
                  <a:schemeClr val="tx1"/>
                </a:solidFill>
                <a:effectLst/>
                <a:latin typeface="+mn-lt"/>
                <a:ea typeface="+mn-ea"/>
                <a:cs typeface="+mn-cs"/>
              </a:rPr>
              <a:t>ChartDisplay</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display()</a:t>
            </a:r>
            <a:r>
              <a:rPr lang="zh-CN" altLang="en-US" sz="1200" b="0" i="0" kern="1200" dirty="0">
                <a:solidFill>
                  <a:schemeClr val="tx1"/>
                </a:solidFill>
                <a:effectLst/>
                <a:latin typeface="+mn-lt"/>
                <a:ea typeface="+mn-ea"/>
                <a:cs typeface="+mn-cs"/>
              </a:rPr>
              <a:t>方法中调用</a:t>
            </a:r>
            <a:r>
              <a:rPr lang="en-US" altLang="zh-CN" sz="1200" b="0" i="0" kern="1200" dirty="0">
                <a:solidFill>
                  <a:schemeClr val="tx1"/>
                </a:solidFill>
                <a:effectLst/>
                <a:latin typeface="+mn-lt"/>
                <a:ea typeface="+mn-ea"/>
                <a:cs typeface="+mn-cs"/>
              </a:rPr>
              <a:t>chart</a:t>
            </a:r>
            <a:r>
              <a:rPr lang="zh-CN" altLang="en-US" sz="1200" b="0" i="0" kern="1200" dirty="0">
                <a:solidFill>
                  <a:schemeClr val="tx1"/>
                </a:solidFill>
                <a:effectLst/>
                <a:latin typeface="+mn-lt"/>
                <a:ea typeface="+mn-ea"/>
                <a:cs typeface="+mn-cs"/>
              </a:rPr>
              <a:t>对象的</a:t>
            </a:r>
            <a:r>
              <a:rPr lang="en-US" altLang="zh-CN" sz="1200" b="0" i="0" kern="1200" dirty="0">
                <a:solidFill>
                  <a:schemeClr val="tx1"/>
                </a:solidFill>
                <a:effectLst/>
                <a:latin typeface="+mn-lt"/>
                <a:ea typeface="+mn-ea"/>
                <a:cs typeface="+mn-cs"/>
              </a:rPr>
              <a:t>display()</a:t>
            </a:r>
            <a:r>
              <a:rPr lang="zh-CN" altLang="en-US" sz="1200" b="0" i="0" kern="1200" dirty="0">
                <a:solidFill>
                  <a:schemeClr val="tx1"/>
                </a:solidFill>
                <a:effectLst/>
                <a:latin typeface="+mn-lt"/>
                <a:ea typeface="+mn-ea"/>
                <a:cs typeface="+mn-cs"/>
              </a:rPr>
              <a:t>方法显示图表。如果需要增加一种新的图表，如折线图</a:t>
            </a:r>
            <a:r>
              <a:rPr lang="en-US" altLang="zh-CN" sz="1200" b="0" i="0" kern="1200" dirty="0" err="1">
                <a:solidFill>
                  <a:schemeClr val="tx1"/>
                </a:solidFill>
                <a:effectLst/>
                <a:latin typeface="+mn-lt"/>
                <a:ea typeface="+mn-ea"/>
                <a:cs typeface="+mn-cs"/>
              </a:rPr>
              <a:t>LineChart</a:t>
            </a:r>
            <a:r>
              <a:rPr lang="zh-CN" altLang="en-US" sz="1200" b="0" i="0" kern="1200" dirty="0">
                <a:solidFill>
                  <a:schemeClr val="tx1"/>
                </a:solidFill>
                <a:effectLst/>
                <a:latin typeface="+mn-lt"/>
                <a:ea typeface="+mn-ea"/>
                <a:cs typeface="+mn-cs"/>
              </a:rPr>
              <a:t>，只需要将</a:t>
            </a:r>
            <a:r>
              <a:rPr lang="en-US" altLang="zh-CN" sz="1200" b="0" i="0" kern="1200" dirty="0" err="1">
                <a:solidFill>
                  <a:schemeClr val="tx1"/>
                </a:solidFill>
                <a:effectLst/>
                <a:latin typeface="+mn-lt"/>
                <a:ea typeface="+mn-ea"/>
                <a:cs typeface="+mn-cs"/>
              </a:rPr>
              <a:t>LineChart</a:t>
            </a:r>
            <a:r>
              <a:rPr lang="zh-CN" altLang="en-US" sz="1200" b="0" i="0" kern="1200" dirty="0">
                <a:solidFill>
                  <a:schemeClr val="tx1"/>
                </a:solidFill>
                <a:effectLst/>
                <a:latin typeface="+mn-lt"/>
                <a:ea typeface="+mn-ea"/>
                <a:cs typeface="+mn-cs"/>
              </a:rPr>
              <a:t>也作为</a:t>
            </a:r>
            <a:r>
              <a:rPr lang="en-US" altLang="zh-CN" sz="1200" b="0" i="0" kern="1200" dirty="0" err="1">
                <a:solidFill>
                  <a:schemeClr val="tx1"/>
                </a:solidFill>
                <a:effectLst/>
                <a:latin typeface="+mn-lt"/>
                <a:ea typeface="+mn-ea"/>
                <a:cs typeface="+mn-cs"/>
              </a:rPr>
              <a:t>AbstractChart</a:t>
            </a:r>
            <a:r>
              <a:rPr lang="zh-CN" altLang="en-US" sz="1200" b="0" i="0" kern="1200" dirty="0">
                <a:solidFill>
                  <a:schemeClr val="tx1"/>
                </a:solidFill>
                <a:effectLst/>
                <a:latin typeface="+mn-lt"/>
                <a:ea typeface="+mn-ea"/>
                <a:cs typeface="+mn-cs"/>
              </a:rPr>
              <a:t>的子类，在客户端向</a:t>
            </a:r>
            <a:r>
              <a:rPr lang="en-US" altLang="zh-CN" sz="1200" b="0" i="0" kern="1200" dirty="0" err="1">
                <a:solidFill>
                  <a:schemeClr val="tx1"/>
                </a:solidFill>
                <a:effectLst/>
                <a:latin typeface="+mn-lt"/>
                <a:ea typeface="+mn-ea"/>
                <a:cs typeface="+mn-cs"/>
              </a:rPr>
              <a:t>ChartDisplay</a:t>
            </a:r>
            <a:r>
              <a:rPr lang="zh-CN" altLang="en-US" sz="1200" b="0" i="0" kern="1200" dirty="0">
                <a:solidFill>
                  <a:schemeClr val="tx1"/>
                </a:solidFill>
                <a:effectLst/>
                <a:latin typeface="+mn-lt"/>
                <a:ea typeface="+mn-ea"/>
                <a:cs typeface="+mn-cs"/>
              </a:rPr>
              <a:t>中注入一个</a:t>
            </a:r>
            <a:r>
              <a:rPr lang="en-US" altLang="zh-CN" sz="1200" b="0" i="0" kern="1200" dirty="0" err="1">
                <a:solidFill>
                  <a:schemeClr val="tx1"/>
                </a:solidFill>
                <a:effectLst/>
                <a:latin typeface="+mn-lt"/>
                <a:ea typeface="+mn-ea"/>
                <a:cs typeface="+mn-cs"/>
              </a:rPr>
              <a:t>LineChart</a:t>
            </a:r>
            <a:r>
              <a:rPr lang="zh-CN" altLang="en-US" sz="1200" b="0" i="0" kern="1200" dirty="0">
                <a:solidFill>
                  <a:schemeClr val="tx1"/>
                </a:solidFill>
                <a:effectLst/>
                <a:latin typeface="+mn-lt"/>
                <a:ea typeface="+mn-ea"/>
                <a:cs typeface="+mn-cs"/>
              </a:rPr>
              <a:t>对象即可，无须修改现有类库的源代码。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注意：因为</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properties</a:t>
            </a:r>
            <a:r>
              <a:rPr lang="zh-CN" altLang="en-US" sz="1200" b="0" i="0" kern="1200" dirty="0">
                <a:solidFill>
                  <a:schemeClr val="tx1"/>
                </a:solidFill>
                <a:effectLst/>
                <a:latin typeface="+mn-lt"/>
                <a:ea typeface="+mn-ea"/>
                <a:cs typeface="+mn-cs"/>
              </a:rPr>
              <a:t>等格式的配置文件是纯文本文件，可以直接通过</a:t>
            </a:r>
            <a:r>
              <a:rPr lang="en-US" altLang="zh-CN" sz="1200" b="0" i="0" kern="1200" dirty="0">
                <a:solidFill>
                  <a:schemeClr val="tx1"/>
                </a:solidFill>
                <a:effectLst/>
                <a:latin typeface="+mn-lt"/>
                <a:ea typeface="+mn-ea"/>
                <a:cs typeface="+mn-cs"/>
              </a:rPr>
              <a:t>VI</a:t>
            </a:r>
            <a:r>
              <a:rPr lang="zh-CN" altLang="en-US" sz="1200" b="0" i="0" kern="1200" dirty="0">
                <a:solidFill>
                  <a:schemeClr val="tx1"/>
                </a:solidFill>
                <a:effectLst/>
                <a:latin typeface="+mn-lt"/>
                <a:ea typeface="+mn-ea"/>
                <a:cs typeface="+mn-cs"/>
              </a:rPr>
              <a:t>编辑器或记事本进行编辑，且无须编译，因此在软件开发中，一般不把对配置文件的修改认为是对系统源代码的修改。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如果一个系统在扩展时只涉及到修改配置文件，而原有的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代码或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代码没有做任何修改，该系统即可认为是一个符合开闭原则的系统。</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75</a:t>
            </a:fld>
            <a:endParaRPr lang="zh-CN" altLang="en-US"/>
          </a:p>
        </p:txBody>
      </p:sp>
    </p:spTree>
    <p:extLst>
      <p:ext uri="{BB962C8B-B14F-4D97-AF65-F5344CB8AC3E}">
        <p14:creationId xmlns:p14="http://schemas.microsoft.com/office/powerpoint/2010/main" val="1778655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引入了抽象图表类</a:t>
            </a:r>
            <a:r>
              <a:rPr lang="en-US" altLang="zh-CN" sz="1200" b="0" i="0" kern="1200" dirty="0" err="1">
                <a:solidFill>
                  <a:schemeClr val="tx1"/>
                </a:solidFill>
                <a:effectLst/>
                <a:latin typeface="+mn-lt"/>
                <a:ea typeface="+mn-ea"/>
                <a:cs typeface="+mn-cs"/>
              </a:rPr>
              <a:t>AbstractChart</a:t>
            </a:r>
            <a:r>
              <a:rPr lang="zh-CN" altLang="en-US" sz="1200" b="0" i="0" kern="1200" dirty="0">
                <a:solidFill>
                  <a:schemeClr val="tx1"/>
                </a:solidFill>
                <a:effectLst/>
                <a:latin typeface="+mn-lt"/>
                <a:ea typeface="+mn-ea"/>
                <a:cs typeface="+mn-cs"/>
              </a:rPr>
              <a:t>，且</a:t>
            </a:r>
            <a:r>
              <a:rPr lang="en-US" altLang="zh-CN" sz="1200" b="0" i="0" kern="1200" dirty="0" err="1">
                <a:solidFill>
                  <a:schemeClr val="tx1"/>
                </a:solidFill>
                <a:effectLst/>
                <a:latin typeface="+mn-lt"/>
                <a:ea typeface="+mn-ea"/>
                <a:cs typeface="+mn-cs"/>
              </a:rPr>
              <a:t>ChartDisplay</a:t>
            </a:r>
            <a:r>
              <a:rPr lang="zh-CN" altLang="en-US" sz="1200" b="0" i="0" kern="1200" dirty="0">
                <a:solidFill>
                  <a:schemeClr val="tx1"/>
                </a:solidFill>
                <a:effectLst/>
                <a:latin typeface="+mn-lt"/>
                <a:ea typeface="+mn-ea"/>
                <a:cs typeface="+mn-cs"/>
              </a:rPr>
              <a:t>针对抽象图表类进行编程，并通过</a:t>
            </a:r>
            <a:r>
              <a:rPr lang="en-US" altLang="zh-CN" sz="1200" b="0" i="0" kern="1200" dirty="0" err="1">
                <a:solidFill>
                  <a:schemeClr val="tx1"/>
                </a:solidFill>
                <a:effectLst/>
                <a:latin typeface="+mn-lt"/>
                <a:ea typeface="+mn-ea"/>
                <a:cs typeface="+mn-cs"/>
              </a:rPr>
              <a:t>setChart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方法由客户端来设置实例化的具体图表对象，在</a:t>
            </a:r>
            <a:r>
              <a:rPr lang="en-US" altLang="zh-CN" sz="1200" b="0" i="0" kern="1200" dirty="0" err="1">
                <a:solidFill>
                  <a:schemeClr val="tx1"/>
                </a:solidFill>
                <a:effectLst/>
                <a:latin typeface="+mn-lt"/>
                <a:ea typeface="+mn-ea"/>
                <a:cs typeface="+mn-cs"/>
              </a:rPr>
              <a:t>ChartDisplay</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display()</a:t>
            </a:r>
            <a:r>
              <a:rPr lang="zh-CN" altLang="en-US" sz="1200" b="0" i="0" kern="1200" dirty="0">
                <a:solidFill>
                  <a:schemeClr val="tx1"/>
                </a:solidFill>
                <a:effectLst/>
                <a:latin typeface="+mn-lt"/>
                <a:ea typeface="+mn-ea"/>
                <a:cs typeface="+mn-cs"/>
              </a:rPr>
              <a:t>方法中调用</a:t>
            </a:r>
            <a:r>
              <a:rPr lang="en-US" altLang="zh-CN" sz="1200" b="0" i="0" kern="1200" dirty="0">
                <a:solidFill>
                  <a:schemeClr val="tx1"/>
                </a:solidFill>
                <a:effectLst/>
                <a:latin typeface="+mn-lt"/>
                <a:ea typeface="+mn-ea"/>
                <a:cs typeface="+mn-cs"/>
              </a:rPr>
              <a:t>chart</a:t>
            </a:r>
            <a:r>
              <a:rPr lang="zh-CN" altLang="en-US" sz="1200" b="0" i="0" kern="1200" dirty="0">
                <a:solidFill>
                  <a:schemeClr val="tx1"/>
                </a:solidFill>
                <a:effectLst/>
                <a:latin typeface="+mn-lt"/>
                <a:ea typeface="+mn-ea"/>
                <a:cs typeface="+mn-cs"/>
              </a:rPr>
              <a:t>对象的</a:t>
            </a:r>
            <a:r>
              <a:rPr lang="en-US" altLang="zh-CN" sz="1200" b="0" i="0" kern="1200" dirty="0">
                <a:solidFill>
                  <a:schemeClr val="tx1"/>
                </a:solidFill>
                <a:effectLst/>
                <a:latin typeface="+mn-lt"/>
                <a:ea typeface="+mn-ea"/>
                <a:cs typeface="+mn-cs"/>
              </a:rPr>
              <a:t>display()</a:t>
            </a:r>
            <a:r>
              <a:rPr lang="zh-CN" altLang="en-US" sz="1200" b="0" i="0" kern="1200" dirty="0">
                <a:solidFill>
                  <a:schemeClr val="tx1"/>
                </a:solidFill>
                <a:effectLst/>
                <a:latin typeface="+mn-lt"/>
                <a:ea typeface="+mn-ea"/>
                <a:cs typeface="+mn-cs"/>
              </a:rPr>
              <a:t>方法显示图表。如果需要增加一种新的图表，如折线图</a:t>
            </a:r>
            <a:r>
              <a:rPr lang="en-US" altLang="zh-CN" sz="1200" b="0" i="0" kern="1200" dirty="0" err="1">
                <a:solidFill>
                  <a:schemeClr val="tx1"/>
                </a:solidFill>
                <a:effectLst/>
                <a:latin typeface="+mn-lt"/>
                <a:ea typeface="+mn-ea"/>
                <a:cs typeface="+mn-cs"/>
              </a:rPr>
              <a:t>LineChart</a:t>
            </a:r>
            <a:r>
              <a:rPr lang="zh-CN" altLang="en-US" sz="1200" b="0" i="0" kern="1200" dirty="0">
                <a:solidFill>
                  <a:schemeClr val="tx1"/>
                </a:solidFill>
                <a:effectLst/>
                <a:latin typeface="+mn-lt"/>
                <a:ea typeface="+mn-ea"/>
                <a:cs typeface="+mn-cs"/>
              </a:rPr>
              <a:t>，只需要将</a:t>
            </a:r>
            <a:r>
              <a:rPr lang="en-US" altLang="zh-CN" sz="1200" b="0" i="0" kern="1200" dirty="0" err="1">
                <a:solidFill>
                  <a:schemeClr val="tx1"/>
                </a:solidFill>
                <a:effectLst/>
                <a:latin typeface="+mn-lt"/>
                <a:ea typeface="+mn-ea"/>
                <a:cs typeface="+mn-cs"/>
              </a:rPr>
              <a:t>LineChart</a:t>
            </a:r>
            <a:r>
              <a:rPr lang="zh-CN" altLang="en-US" sz="1200" b="0" i="0" kern="1200" dirty="0">
                <a:solidFill>
                  <a:schemeClr val="tx1"/>
                </a:solidFill>
                <a:effectLst/>
                <a:latin typeface="+mn-lt"/>
                <a:ea typeface="+mn-ea"/>
                <a:cs typeface="+mn-cs"/>
              </a:rPr>
              <a:t>也作为</a:t>
            </a:r>
            <a:r>
              <a:rPr lang="en-US" altLang="zh-CN" sz="1200" b="0" i="0" kern="1200" dirty="0" err="1">
                <a:solidFill>
                  <a:schemeClr val="tx1"/>
                </a:solidFill>
                <a:effectLst/>
                <a:latin typeface="+mn-lt"/>
                <a:ea typeface="+mn-ea"/>
                <a:cs typeface="+mn-cs"/>
              </a:rPr>
              <a:t>AbstractChart</a:t>
            </a:r>
            <a:r>
              <a:rPr lang="zh-CN" altLang="en-US" sz="1200" b="0" i="0" kern="1200" dirty="0">
                <a:solidFill>
                  <a:schemeClr val="tx1"/>
                </a:solidFill>
                <a:effectLst/>
                <a:latin typeface="+mn-lt"/>
                <a:ea typeface="+mn-ea"/>
                <a:cs typeface="+mn-cs"/>
              </a:rPr>
              <a:t>的子类，在客户端向</a:t>
            </a:r>
            <a:r>
              <a:rPr lang="en-US" altLang="zh-CN" sz="1200" b="0" i="0" kern="1200" dirty="0" err="1">
                <a:solidFill>
                  <a:schemeClr val="tx1"/>
                </a:solidFill>
                <a:effectLst/>
                <a:latin typeface="+mn-lt"/>
                <a:ea typeface="+mn-ea"/>
                <a:cs typeface="+mn-cs"/>
              </a:rPr>
              <a:t>ChartDisplay</a:t>
            </a:r>
            <a:r>
              <a:rPr lang="zh-CN" altLang="en-US" sz="1200" b="0" i="0" kern="1200" dirty="0">
                <a:solidFill>
                  <a:schemeClr val="tx1"/>
                </a:solidFill>
                <a:effectLst/>
                <a:latin typeface="+mn-lt"/>
                <a:ea typeface="+mn-ea"/>
                <a:cs typeface="+mn-cs"/>
              </a:rPr>
              <a:t>中注入一个</a:t>
            </a:r>
            <a:r>
              <a:rPr lang="en-US" altLang="zh-CN" sz="1200" b="0" i="0" kern="1200" dirty="0" err="1">
                <a:solidFill>
                  <a:schemeClr val="tx1"/>
                </a:solidFill>
                <a:effectLst/>
                <a:latin typeface="+mn-lt"/>
                <a:ea typeface="+mn-ea"/>
                <a:cs typeface="+mn-cs"/>
              </a:rPr>
              <a:t>LineChart</a:t>
            </a:r>
            <a:r>
              <a:rPr lang="zh-CN" altLang="en-US" sz="1200" b="0" i="0" kern="1200" dirty="0">
                <a:solidFill>
                  <a:schemeClr val="tx1"/>
                </a:solidFill>
                <a:effectLst/>
                <a:latin typeface="+mn-lt"/>
                <a:ea typeface="+mn-ea"/>
                <a:cs typeface="+mn-cs"/>
              </a:rPr>
              <a:t>对象即可，无须修改现有类库的源代码。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注意：因为</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properties</a:t>
            </a:r>
            <a:r>
              <a:rPr lang="zh-CN" altLang="en-US" sz="1200" b="0" i="0" kern="1200" dirty="0">
                <a:solidFill>
                  <a:schemeClr val="tx1"/>
                </a:solidFill>
                <a:effectLst/>
                <a:latin typeface="+mn-lt"/>
                <a:ea typeface="+mn-ea"/>
                <a:cs typeface="+mn-cs"/>
              </a:rPr>
              <a:t>等格式的配置文件是纯文本文件，可以直接通过</a:t>
            </a:r>
            <a:r>
              <a:rPr lang="en-US" altLang="zh-CN" sz="1200" b="0" i="0" kern="1200" dirty="0">
                <a:solidFill>
                  <a:schemeClr val="tx1"/>
                </a:solidFill>
                <a:effectLst/>
                <a:latin typeface="+mn-lt"/>
                <a:ea typeface="+mn-ea"/>
                <a:cs typeface="+mn-cs"/>
              </a:rPr>
              <a:t>VI</a:t>
            </a:r>
            <a:r>
              <a:rPr lang="zh-CN" altLang="en-US" sz="1200" b="0" i="0" kern="1200" dirty="0">
                <a:solidFill>
                  <a:schemeClr val="tx1"/>
                </a:solidFill>
                <a:effectLst/>
                <a:latin typeface="+mn-lt"/>
                <a:ea typeface="+mn-ea"/>
                <a:cs typeface="+mn-cs"/>
              </a:rPr>
              <a:t>编辑器或记事本进行编辑，且无须编译，因此在软件开发中，一般不把对配置文件的修改认为是对系统源代码的修改。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如果一个系统在扩展时只涉及到修改配置文件，而原有的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代码或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代码没有做任何修改，该系统即可认为是一个符合开闭原则的系统。</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76</a:t>
            </a:fld>
            <a:endParaRPr lang="zh-CN" altLang="en-US"/>
          </a:p>
        </p:txBody>
      </p:sp>
    </p:spTree>
    <p:extLst>
      <p:ext uri="{BB962C8B-B14F-4D97-AF65-F5344CB8AC3E}">
        <p14:creationId xmlns:p14="http://schemas.microsoft.com/office/powerpoint/2010/main" val="423036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a:t>
            </a:fld>
            <a:endParaRPr lang="zh-CN" altLang="en-US"/>
          </a:p>
        </p:txBody>
      </p:sp>
    </p:spTree>
    <p:extLst>
      <p:ext uri="{BB962C8B-B14F-4D97-AF65-F5344CB8AC3E}">
        <p14:creationId xmlns:p14="http://schemas.microsoft.com/office/powerpoint/2010/main" val="669599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zh-CN" altLang="en-US" sz="1200" b="0" i="0" kern="1200" dirty="0">
                <a:solidFill>
                  <a:schemeClr val="tx1"/>
                </a:solidFill>
                <a:effectLst/>
                <a:latin typeface="+mn-lt"/>
                <a:ea typeface="+mn-ea"/>
                <a:cs typeface="+mn-cs"/>
              </a:rPr>
              <a:t>我喜欢车子，那么意味着我喜欢自行车，但反过来就不一定，因为我喜欢自行车并不代表就喜欢所有的车子。</a:t>
            </a:r>
            <a:endParaRPr lang="en-US" altLang="zh-CN" sz="1200" b="0" i="0" kern="1200" dirty="0">
              <a:solidFill>
                <a:schemeClr val="tx1"/>
              </a:solidFill>
              <a:effectLst/>
              <a:latin typeface="+mn-lt"/>
              <a:ea typeface="+mn-ea"/>
              <a:cs typeface="+mn-cs"/>
            </a:endParaRPr>
          </a:p>
          <a:p>
            <a:endParaRPr lang="en-US" altLang="zh-CN" dirty="0"/>
          </a:p>
          <a:p>
            <a:r>
              <a:rPr lang="zh-CN" altLang="en-US" dirty="0"/>
              <a:t>它包含以下</a:t>
            </a:r>
            <a:r>
              <a:rPr lang="en-US" altLang="zh-CN" dirty="0"/>
              <a:t>4</a:t>
            </a:r>
            <a:r>
              <a:rPr lang="zh-CN" altLang="en-US" dirty="0"/>
              <a:t>层含义：</a:t>
            </a:r>
            <a:endParaRPr lang="en-US" altLang="zh-CN" dirty="0"/>
          </a:p>
          <a:p>
            <a:pPr marL="228600" indent="-228600">
              <a:buFont typeface="+mj-lt"/>
              <a:buAutoNum type="arabicPeriod"/>
            </a:pPr>
            <a:r>
              <a:rPr lang="zh-CN" altLang="en-US" sz="1200" dirty="0"/>
              <a:t>子类可以实现父类的抽象方法，但不能覆盖父类的非抽象方法。</a:t>
            </a:r>
            <a:endParaRPr lang="en-US" altLang="zh-CN" sz="1200" dirty="0"/>
          </a:p>
          <a:p>
            <a:pPr marL="228600" indent="-228600">
              <a:buFont typeface="+mj-lt"/>
              <a:buAutoNum type="arabicPeriod"/>
            </a:pPr>
            <a:r>
              <a:rPr lang="zh-CN" altLang="en-US" sz="1200" dirty="0"/>
              <a:t>子类中可以增加自己特有的方法。</a:t>
            </a:r>
            <a:endParaRPr lang="en-US" altLang="zh-CN" sz="1200" dirty="0"/>
          </a:p>
          <a:p>
            <a:pPr marL="228600" indent="-228600">
              <a:buFont typeface="+mj-lt"/>
              <a:buAutoNum type="arabicPeriod"/>
            </a:pPr>
            <a:r>
              <a:rPr lang="zh-CN" altLang="en-US" sz="1200" dirty="0"/>
              <a:t>当子类的方法重载父类的方法时，方法的前置条件（即方法的形参）要比父类方法的输入参数更宽松。</a:t>
            </a:r>
            <a:endParaRPr lang="en-US" altLang="zh-CN" sz="1200" dirty="0"/>
          </a:p>
          <a:p>
            <a:pPr marL="228600" indent="-228600">
              <a:buFont typeface="+mj-lt"/>
              <a:buAutoNum type="arabicPeriod"/>
            </a:pPr>
            <a:r>
              <a:rPr lang="zh-CN" altLang="en-US" sz="1200" dirty="0"/>
              <a:t>当子类的方法实现父类的抽象方法时，方法的后置条件（即方法的返回值）要比父类更严格。</a:t>
            </a:r>
            <a:endParaRPr lang="en-US" altLang="zh-CN" sz="1200" dirty="0"/>
          </a:p>
          <a:p>
            <a:pPr marL="0" indent="0">
              <a:buFont typeface="+mj-lt"/>
              <a:buNone/>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子类可以扩展父类的功能，但不能改变父类原有的功能。在进行设计的时候，我们尽量从</a:t>
            </a:r>
            <a:r>
              <a:rPr lang="zh-CN" altLang="en-US" dirty="0">
                <a:hlinkClick r:id="rId3"/>
              </a:rPr>
              <a:t>抽象类</a:t>
            </a:r>
            <a:r>
              <a:rPr lang="zh-CN" altLang="en-US" dirty="0"/>
              <a:t>继承，而不是从具体类继承。如果从继承等级树来看，所有叶子节点应当是具体类，而所有的树枝节点应当是抽象类或者接口。</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77</a:t>
            </a:fld>
            <a:endParaRPr lang="zh-CN" altLang="en-US"/>
          </a:p>
        </p:txBody>
      </p:sp>
    </p:spTree>
    <p:extLst>
      <p:ext uri="{BB962C8B-B14F-4D97-AF65-F5344CB8AC3E}">
        <p14:creationId xmlns:p14="http://schemas.microsoft.com/office/powerpoint/2010/main" val="3005244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运用里氏代换原则时，尽量把父类设计为抽象类或者接口，让子类继承父类或实现父接口，并实现在父类中声明的方法，运行时，子类实例替换父类实例，我们可以很方便地扩展系统的功能，同时无须修改原有子类的代码，增加新的功能可以通过增加一个新的子类来实现。里氏代换原则是开闭原则的具体实现手段之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78</a:t>
            </a:fld>
            <a:endParaRPr lang="zh-CN" altLang="en-US"/>
          </a:p>
        </p:txBody>
      </p:sp>
    </p:spTree>
    <p:extLst>
      <p:ext uri="{BB962C8B-B14F-4D97-AF65-F5344CB8AC3E}">
        <p14:creationId xmlns:p14="http://schemas.microsoft.com/office/powerpoint/2010/main" val="1763418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里氏代换原则是实现开闭原则的重要方式之一。</a:t>
            </a:r>
            <a:r>
              <a:rPr lang="zh-CN" altLang="en-US" sz="1200" b="0" i="0" kern="1200" dirty="0">
                <a:solidFill>
                  <a:schemeClr val="tx1"/>
                </a:solidFill>
                <a:effectLst/>
                <a:latin typeface="+mn-lt"/>
                <a:ea typeface="+mn-ea"/>
                <a:cs typeface="+mn-cs"/>
              </a:rPr>
              <a:t>在本实例中，在传递参数时使用基类对象，除此以外，在定义成员变量、定义局部变量、确定方法返回类型时都可使用里氏代换原则。针对基类编程，在程序运行时再确定具体子类。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里氏代换原则以</a:t>
            </a:r>
            <a:r>
              <a:rPr lang="en-US" altLang="zh-CN" sz="1200" b="0" i="0" kern="1200" dirty="0">
                <a:solidFill>
                  <a:schemeClr val="tx1"/>
                </a:solidFill>
                <a:effectLst/>
                <a:latin typeface="+mn-lt"/>
                <a:ea typeface="+mn-ea"/>
                <a:cs typeface="+mn-cs"/>
              </a:rPr>
              <a:t>Barbara </a:t>
            </a:r>
            <a:r>
              <a:rPr lang="en-US" altLang="zh-CN" sz="1200" b="0" i="0" kern="1200" dirty="0" err="1">
                <a:solidFill>
                  <a:schemeClr val="tx1"/>
                </a:solidFill>
                <a:effectLst/>
                <a:latin typeface="+mn-lt"/>
                <a:ea typeface="+mn-ea"/>
                <a:cs typeface="+mn-cs"/>
              </a:rPr>
              <a:t>Liskov</a:t>
            </a:r>
            <a:r>
              <a:rPr lang="zh-CN" altLang="en-US" sz="1200" b="0" i="0" kern="1200" dirty="0">
                <a:solidFill>
                  <a:schemeClr val="tx1"/>
                </a:solidFill>
                <a:effectLst/>
                <a:latin typeface="+mn-lt"/>
                <a:ea typeface="+mn-ea"/>
                <a:cs typeface="+mn-cs"/>
              </a:rPr>
              <a:t>（芭芭拉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利斯科夫）教授的姓氏命名。芭芭拉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利斯科夫：美国计算机科学家，</a:t>
            </a: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年图灵奖得主，</a:t>
            </a:r>
            <a:r>
              <a:rPr lang="en-US" altLang="zh-CN" sz="1200" b="0" i="0" kern="1200" dirty="0">
                <a:solidFill>
                  <a:schemeClr val="tx1"/>
                </a:solidFill>
                <a:effectLst/>
                <a:latin typeface="+mn-lt"/>
                <a:ea typeface="+mn-ea"/>
                <a:cs typeface="+mn-cs"/>
              </a:rPr>
              <a:t>2004</a:t>
            </a:r>
            <a:r>
              <a:rPr lang="zh-CN" altLang="en-US" sz="1200" b="0" i="0" kern="1200" dirty="0">
                <a:solidFill>
                  <a:schemeClr val="tx1"/>
                </a:solidFill>
                <a:effectLst/>
                <a:latin typeface="+mn-lt"/>
                <a:ea typeface="+mn-ea"/>
                <a:cs typeface="+mn-cs"/>
              </a:rPr>
              <a:t>年约翰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冯诺依曼奖得主，美国工程院院士，美国艺术与科学院院士，美国计算机协会会士，麻省理工学院电子电气与计算机科学系教授，美国第一位计算机科学女博士。</a:t>
            </a: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79</a:t>
            </a:fld>
            <a:endParaRPr lang="zh-CN" altLang="en-US"/>
          </a:p>
        </p:txBody>
      </p:sp>
    </p:spTree>
    <p:extLst>
      <p:ext uri="{BB962C8B-B14F-4D97-AF65-F5344CB8AC3E}">
        <p14:creationId xmlns:p14="http://schemas.microsoft.com/office/powerpoint/2010/main" val="2299447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里氏代换原则是实现开闭原则的重要方式之一。</a:t>
            </a:r>
            <a:r>
              <a:rPr lang="zh-CN" altLang="en-US" sz="1200" b="0" i="0" kern="1200" dirty="0">
                <a:solidFill>
                  <a:schemeClr val="tx1"/>
                </a:solidFill>
                <a:effectLst/>
                <a:latin typeface="+mn-lt"/>
                <a:ea typeface="+mn-ea"/>
                <a:cs typeface="+mn-cs"/>
              </a:rPr>
              <a:t>在本实例中，在传递参数时使用基类对象，除此以外，在定义成员变量、定义局部变量、确定方法返回类型时都可使用里氏代换原则。针对基类编程，在程序运行时再确定具体子类。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里氏代换原则以</a:t>
            </a:r>
            <a:r>
              <a:rPr lang="en-US" altLang="zh-CN" sz="1200" b="0" i="0" kern="1200" dirty="0">
                <a:solidFill>
                  <a:schemeClr val="tx1"/>
                </a:solidFill>
                <a:effectLst/>
                <a:latin typeface="+mn-lt"/>
                <a:ea typeface="+mn-ea"/>
                <a:cs typeface="+mn-cs"/>
              </a:rPr>
              <a:t>Barbara </a:t>
            </a:r>
            <a:r>
              <a:rPr lang="en-US" altLang="zh-CN" sz="1200" b="0" i="0" kern="1200" dirty="0" err="1">
                <a:solidFill>
                  <a:schemeClr val="tx1"/>
                </a:solidFill>
                <a:effectLst/>
                <a:latin typeface="+mn-lt"/>
                <a:ea typeface="+mn-ea"/>
                <a:cs typeface="+mn-cs"/>
              </a:rPr>
              <a:t>Liskov</a:t>
            </a:r>
            <a:r>
              <a:rPr lang="zh-CN" altLang="en-US" sz="1200" b="0" i="0" kern="1200" dirty="0">
                <a:solidFill>
                  <a:schemeClr val="tx1"/>
                </a:solidFill>
                <a:effectLst/>
                <a:latin typeface="+mn-lt"/>
                <a:ea typeface="+mn-ea"/>
                <a:cs typeface="+mn-cs"/>
              </a:rPr>
              <a:t>（芭芭拉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利斯科夫）教授的姓氏命名。芭芭拉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利斯科夫：美国计算机科学家，</a:t>
            </a:r>
            <a:r>
              <a:rPr lang="en-US" altLang="zh-CN" sz="1200" b="0" i="0" kern="1200" dirty="0">
                <a:solidFill>
                  <a:schemeClr val="tx1"/>
                </a:solidFill>
                <a:effectLst/>
                <a:latin typeface="+mn-lt"/>
                <a:ea typeface="+mn-ea"/>
                <a:cs typeface="+mn-cs"/>
              </a:rPr>
              <a:t>2008</a:t>
            </a:r>
            <a:r>
              <a:rPr lang="zh-CN" altLang="en-US" sz="1200" b="0" i="0" kern="1200" dirty="0">
                <a:solidFill>
                  <a:schemeClr val="tx1"/>
                </a:solidFill>
                <a:effectLst/>
                <a:latin typeface="+mn-lt"/>
                <a:ea typeface="+mn-ea"/>
                <a:cs typeface="+mn-cs"/>
              </a:rPr>
              <a:t>年图灵奖得主，</a:t>
            </a:r>
            <a:r>
              <a:rPr lang="en-US" altLang="zh-CN" sz="1200" b="0" i="0" kern="1200" dirty="0">
                <a:solidFill>
                  <a:schemeClr val="tx1"/>
                </a:solidFill>
                <a:effectLst/>
                <a:latin typeface="+mn-lt"/>
                <a:ea typeface="+mn-ea"/>
                <a:cs typeface="+mn-cs"/>
              </a:rPr>
              <a:t>2004</a:t>
            </a:r>
            <a:r>
              <a:rPr lang="zh-CN" altLang="en-US" sz="1200" b="0" i="0" kern="1200" dirty="0">
                <a:solidFill>
                  <a:schemeClr val="tx1"/>
                </a:solidFill>
                <a:effectLst/>
                <a:latin typeface="+mn-lt"/>
                <a:ea typeface="+mn-ea"/>
                <a:cs typeface="+mn-cs"/>
              </a:rPr>
              <a:t>年约翰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冯诺依曼奖得主，美国工程院院士，美国艺术与科学院院士，美国计算机协会会士，麻省理工学院电子电气与计算机科学系教授，美国第一位计算机科学女博士。</a:t>
            </a: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80</a:t>
            </a:fld>
            <a:endParaRPr lang="zh-CN" altLang="en-US"/>
          </a:p>
        </p:txBody>
      </p:sp>
    </p:spTree>
    <p:extLst>
      <p:ext uri="{BB962C8B-B14F-4D97-AF65-F5344CB8AC3E}">
        <p14:creationId xmlns:p14="http://schemas.microsoft.com/office/powerpoint/2010/main" val="3894482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a:t>
            </a:r>
            <a:endParaRPr lang="en-US" altLang="zh-CN" dirty="0"/>
          </a:p>
          <a:p>
            <a:r>
              <a:rPr lang="zh-CN" altLang="en-US" dirty="0"/>
              <a:t>收音机就是典型的耦合过度，只要出现故障，都很难维修，各个部件相互依赖。</a:t>
            </a:r>
            <a:endParaRPr lang="en-US" altLang="zh-CN" dirty="0"/>
          </a:p>
          <a:p>
            <a:r>
              <a:rPr lang="zh-CN" altLang="en-US" dirty="0"/>
              <a:t>而计算机却不一样，坏了任何部件，都不影响其他部件的使用，只需更换一个部件，因为</a:t>
            </a:r>
            <a:r>
              <a:rPr lang="en-US" altLang="zh-CN" dirty="0"/>
              <a:t>CPU</a:t>
            </a:r>
            <a:r>
              <a:rPr lang="zh-CN" altLang="en-US" dirty="0"/>
              <a:t>、内存、主板、硬盘等都是针对接口设计的。这就是高层模块不应该依赖低层模块，两个都应该依赖抽象。</a:t>
            </a:r>
            <a:endParaRPr lang="en-US" altLang="zh-CN" dirty="0"/>
          </a:p>
          <a:p>
            <a:endParaRPr lang="en-US" altLang="zh-CN" dirty="0"/>
          </a:p>
          <a:p>
            <a:r>
              <a:rPr lang="zh-CN" altLang="en-US" sz="1200" b="0" i="0" kern="1200" dirty="0">
                <a:solidFill>
                  <a:schemeClr val="tx1"/>
                </a:solidFill>
                <a:effectLst/>
                <a:latin typeface="+mn-lt"/>
                <a:ea typeface="+mn-ea"/>
                <a:cs typeface="+mn-cs"/>
              </a:rPr>
              <a:t>也就是说应当使用接口和抽象类进行变量类型声明、参数类型声明、方法返还类型说明，以及数据类型的转换等。而不要用具体类进行变量的类型声明、参数类型声明、方法返还类型说明，以及数据类型的转换等。要保证做到这一点，一个具体类应当只实现接口和抽象类中声明过的方法，而不要给出多余的方法。</a:t>
            </a: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81</a:t>
            </a:fld>
            <a:endParaRPr lang="zh-CN" altLang="en-US"/>
          </a:p>
        </p:txBody>
      </p:sp>
    </p:spTree>
    <p:extLst>
      <p:ext uri="{BB962C8B-B14F-4D97-AF65-F5344CB8AC3E}">
        <p14:creationId xmlns:p14="http://schemas.microsoft.com/office/powerpoint/2010/main" val="1635002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赖倒转原则要求我们在程序代码中传递参数时或在关联关系中，尽量引用层次高的抽象层类，即使用接口和抽象类进行变量类型声明、参数类型声明、方法返回类型声明，以及数据类型的转换等，而不要用具体类来做这些事情。</a:t>
            </a:r>
            <a:endParaRPr lang="en-US" altLang="zh-CN" dirty="0"/>
          </a:p>
          <a:p>
            <a:endParaRPr lang="en-US" altLang="zh-CN" dirty="0"/>
          </a:p>
          <a:p>
            <a:r>
              <a:rPr lang="zh-CN" altLang="en-US" dirty="0"/>
              <a:t>为了确保该原则的应用，一个具体类应当只实现接口或抽象类中声明过的方法，而不要给出多余的方法，否则将无法调用到在子类中增加的新方法。</a:t>
            </a:r>
            <a:endParaRPr lang="en-US" altLang="zh-CN" dirty="0"/>
          </a:p>
          <a:p>
            <a:endParaRPr lang="en-US" altLang="zh-CN" dirty="0"/>
          </a:p>
          <a:p>
            <a:r>
              <a:rPr lang="zh-CN" altLang="en-US" dirty="0"/>
              <a:t>在程序中尽量使用抽象层进行编程，而将具体类写在配置文件中，这样一来，如果系统行为发生变化，只需要对抽象层进行扩展，并修改配置文件，而无须修改原有系统的源代码，在不修改的情况下来扩展系统的功能，满足开闭原则的要求。</a:t>
            </a:r>
            <a:endParaRPr lang="en-US" altLang="zh-CN" dirty="0"/>
          </a:p>
          <a:p>
            <a:endParaRPr lang="en-US" altLang="zh-CN" dirty="0"/>
          </a:p>
          <a:p>
            <a:r>
              <a:rPr lang="zh-CN" altLang="en-US" dirty="0"/>
              <a:t>而将具体类的对象通过依赖注入</a:t>
            </a:r>
            <a:r>
              <a:rPr lang="en-US" altLang="zh-CN" dirty="0"/>
              <a:t>(</a:t>
            </a:r>
            <a:r>
              <a:rPr lang="en-US" altLang="zh-CN" dirty="0" err="1"/>
              <a:t>DependencyInjection</a:t>
            </a:r>
            <a:r>
              <a:rPr lang="en-US" altLang="zh-CN" dirty="0"/>
              <a:t>, DI)</a:t>
            </a:r>
            <a:r>
              <a:rPr lang="zh-CN" altLang="en-US" dirty="0"/>
              <a:t>的方式注入到其他对象中，依赖注入是指当一个对象要与其他对象发生依赖关系时，通过抽象来注入所依赖的对象。常用的注入方式有三种，分别是：构造注入，设值注入（</a:t>
            </a:r>
            <a:r>
              <a:rPr lang="en-US" altLang="zh-CN" dirty="0"/>
              <a:t>Setter</a:t>
            </a:r>
            <a:r>
              <a:rPr lang="zh-CN" altLang="en-US" dirty="0"/>
              <a:t>注入）和接口注入。构造注入是指通过构造函数来传入具体类的对象，设值注入是指通过</a:t>
            </a:r>
            <a:r>
              <a:rPr lang="en-US" altLang="zh-CN" dirty="0"/>
              <a:t>Setter</a:t>
            </a:r>
            <a:r>
              <a:rPr lang="zh-CN" altLang="en-US" dirty="0"/>
              <a:t>方法来传入具体类的对象，而接口注入是指通过在接口中声明的业务方法来传入具体类的对象。这些方法在定义时使用的是抽象类型，在运行时再传入具体类型的对象，由子类对象来覆盖父类对象。</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82</a:t>
            </a:fld>
            <a:endParaRPr lang="zh-CN" altLang="en-US"/>
          </a:p>
        </p:txBody>
      </p:sp>
    </p:spTree>
    <p:extLst>
      <p:ext uri="{BB962C8B-B14F-4D97-AF65-F5344CB8AC3E}">
        <p14:creationId xmlns:p14="http://schemas.microsoft.com/office/powerpoint/2010/main" val="2810581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可以把接口理解成角色，一个接口只能代表一个角色，每个角色都有它特定的一个接口，此时，这个原则可以叫做“</a:t>
            </a:r>
            <a:r>
              <a:rPr lang="zh-CN" altLang="en-US" sz="1200" b="1" i="0" kern="1200" dirty="0">
                <a:solidFill>
                  <a:schemeClr val="tx1"/>
                </a:solidFill>
                <a:effectLst/>
                <a:latin typeface="+mn-lt"/>
                <a:ea typeface="+mn-ea"/>
                <a:cs typeface="+mn-cs"/>
              </a:rPr>
              <a:t>角色隔离原则</a:t>
            </a:r>
            <a:r>
              <a:rPr lang="zh-CN" altLang="en-US" sz="1200" b="0" i="0" kern="1200" dirty="0">
                <a:solidFill>
                  <a:schemeClr val="tx1"/>
                </a:solidFill>
                <a:effectLst/>
                <a:latin typeface="+mn-lt"/>
                <a:ea typeface="+mn-ea"/>
                <a:cs typeface="+mn-cs"/>
              </a:rPr>
              <a:t>”。在面向对象编程语言中，实现一个接口就需要实现该接口中定义的所有方法，因此大的总接口使用起来不一定很方便。接口应该尽量细化，同时接口中的方法应该尽量少，每个接口中只包含一个客户端（如子模块或业务逻辑类）所需的方法即可，这种机制也称为“定制服务”，即为不同的客户端提供宽窄不同的接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 在使用接口隔离原则时，我们需要注意控制接口的粒度，接口不能太小，如果太小会导致系统中接口泛滥，不利于维护；接口也不能太大，太大的接口将违背接口隔离原则，灵活性较差，使用起来很不方便。</a:t>
            </a:r>
            <a:r>
              <a:rPr lang="zh-CN" altLang="en-US" sz="1200" b="0" i="0" kern="1200" dirty="0">
                <a:solidFill>
                  <a:schemeClr val="tx1"/>
                </a:solidFill>
                <a:effectLst/>
                <a:latin typeface="+mn-lt"/>
                <a:ea typeface="+mn-ea"/>
                <a:cs typeface="+mn-cs"/>
              </a:rPr>
              <a:t>一般而言，接口中仅包含为某一类用户定制的方法即可，不应该强迫客户依赖于那些它们不用的方法。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一个类（大到模块，小到方法）承担的职责越多，它被复用的可能性就越小，而且一个类承担的职责过多，就相当于将这些职责耦合在一起，当其中一个职责变化时，可能会影响其他职责的运作，因此要将这些职责进行分离，将不同的职责封装在不同的类中，即将不同的变化原因封装在不同的类中，如果多个职责总是同时发生改变则可将它们封装在同一类中。</a:t>
            </a:r>
            <a:endParaRPr lang="en-US" altLang="zh-CN" dirty="0"/>
          </a:p>
          <a:p>
            <a:endParaRPr lang="en-US" altLang="zh-CN" dirty="0"/>
          </a:p>
          <a:p>
            <a:r>
              <a:rPr lang="zh-CN" altLang="en-US" dirty="0"/>
              <a:t>单一职责原则是实现高内聚、低耦合的指导方针，它是最简单但又最难运用的原则，需要设计人员发现类的不同职责并将其分离，而发现类的多重职责需要设计人员具有较强的分析设计能力和相关实践经验。</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85</a:t>
            </a:fld>
            <a:endParaRPr lang="zh-CN" altLang="en-US"/>
          </a:p>
        </p:txBody>
      </p:sp>
    </p:spTree>
    <p:extLst>
      <p:ext uri="{BB962C8B-B14F-4D97-AF65-F5344CB8AC3E}">
        <p14:creationId xmlns:p14="http://schemas.microsoft.com/office/powerpoint/2010/main" val="27652937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可以把接口理解成角色，一个接口只能代表一个角色，每个角色都有它特定的一个接口，此时，这个原则可以叫做“</a:t>
            </a:r>
            <a:r>
              <a:rPr lang="zh-CN" altLang="en-US" sz="1200" b="1" i="0" kern="1200" dirty="0">
                <a:solidFill>
                  <a:schemeClr val="tx1"/>
                </a:solidFill>
                <a:effectLst/>
                <a:latin typeface="+mn-lt"/>
                <a:ea typeface="+mn-ea"/>
                <a:cs typeface="+mn-cs"/>
              </a:rPr>
              <a:t>角色隔离原则</a:t>
            </a:r>
            <a:r>
              <a:rPr lang="zh-CN" altLang="en-US" sz="1200" b="0" i="0" kern="1200" dirty="0">
                <a:solidFill>
                  <a:schemeClr val="tx1"/>
                </a:solidFill>
                <a:effectLst/>
                <a:latin typeface="+mn-lt"/>
                <a:ea typeface="+mn-ea"/>
                <a:cs typeface="+mn-cs"/>
              </a:rPr>
              <a:t>”。在面向对象编程语言中，实现一个接口就需要实现该接口中定义的所有方法，因此大的总接口使用起来不一定很方便。接口应该尽量细化，同时接口中的方法应该尽量少，每个接口中只包含一个客户端（如子模块或业务逻辑类）所需的方法即可，这种机制也称为“定制服务”，即为不同的客户端提供宽窄不同的接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 在使用接口隔离原则时，我们需要注意控制接口的粒度，接口不能太小，如果太小会导致系统中接口泛滥，不利于维护；接口也不能太大，太大的接口将违背接口隔离原则，灵活性较差，使用起来很不方便。</a:t>
            </a:r>
            <a:r>
              <a:rPr lang="zh-CN" altLang="en-US" sz="1200" b="0" i="0" kern="1200" dirty="0">
                <a:solidFill>
                  <a:schemeClr val="tx1"/>
                </a:solidFill>
                <a:effectLst/>
                <a:latin typeface="+mn-lt"/>
                <a:ea typeface="+mn-ea"/>
                <a:cs typeface="+mn-cs"/>
              </a:rPr>
              <a:t>一般而言，接口中仅包含为某一类用户定制的方法即可，不应该强迫客户依赖于那些它们不用的方法。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一个类（大到模块，小到方法）承担的职责越多，它被复用的可能性就越小，而且一个类承担的职责过多，就相当于将这些职责耦合在一起，当其中一个职责变化时，可能会影响其他职责的运作，因此要将这些职责进行分离，将不同的职责封装在不同的类中，即将不同的变化原因封装在不同的类中，如果多个职责总是同时发生改变则可将它们封装在同一类中。</a:t>
            </a:r>
            <a:endParaRPr lang="en-US" altLang="zh-CN" dirty="0"/>
          </a:p>
          <a:p>
            <a:endParaRPr lang="en-US" altLang="zh-CN" dirty="0"/>
          </a:p>
          <a:p>
            <a:r>
              <a:rPr lang="zh-CN" altLang="en-US" dirty="0"/>
              <a:t>单一职责原则是实现高内聚、低耦合的指导方针，它是最简单但又最难运用的原则，需要设计人员发现类的不同职责并将其分离，而发现类的多重职责需要设计人员具有较强的分析设计能力和相关实践经验。</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86</a:t>
            </a:fld>
            <a:endParaRPr lang="zh-CN" altLang="en-US"/>
          </a:p>
        </p:txBody>
      </p:sp>
    </p:spTree>
    <p:extLst>
      <p:ext uri="{BB962C8B-B14F-4D97-AF65-F5344CB8AC3E}">
        <p14:creationId xmlns:p14="http://schemas.microsoft.com/office/powerpoint/2010/main" val="3641695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在面向对象设计中，可以通过两种基本方法在不同环境中复用已有的设计和实现，即通过组合</a:t>
            </a:r>
            <a:r>
              <a:rPr lang="en-US" altLang="zh-CN" dirty="0"/>
              <a:t>/</a:t>
            </a:r>
            <a:r>
              <a:rPr lang="zh-CN" altLang="en-US" dirty="0"/>
              <a:t>聚合关系或者继承。</a:t>
            </a:r>
            <a:endParaRPr lang="en-US" altLang="zh-CN" dirty="0"/>
          </a:p>
          <a:p>
            <a:r>
              <a:rPr lang="en-US" altLang="zh-CN" dirty="0"/>
              <a:t>1. </a:t>
            </a:r>
            <a:r>
              <a:rPr lang="zh-CN" altLang="en-US" dirty="0"/>
              <a:t>继承复用实现简单，易于扩展，但是破坏了系统的封装性，因为继承会将基类的实现细节暴露给子类，这种复用称为白盒复用。从基类继承而来的实现是静态的，不可能在运行时发生改变，没有足够的灵活性，只能在有限的环境中使用。</a:t>
            </a:r>
            <a:endParaRPr lang="en-US" altLang="zh-CN" dirty="0"/>
          </a:p>
          <a:p>
            <a:r>
              <a:rPr lang="en-US" altLang="zh-CN" dirty="0"/>
              <a:t>2. </a:t>
            </a:r>
            <a:r>
              <a:rPr lang="zh-CN" altLang="en-US" dirty="0"/>
              <a:t>组合</a:t>
            </a:r>
            <a:r>
              <a:rPr lang="en-US" altLang="zh-CN" dirty="0"/>
              <a:t>/</a:t>
            </a:r>
            <a:r>
              <a:rPr lang="zh-CN" altLang="en-US" dirty="0"/>
              <a:t>聚合可以使系统更加灵活，将已有的对象（也可称为成员对象）纳入到新对象中，使之成为新对象的一部分，因此新对象可以选择性的调用已有对象的功能，这样做可以使得成员对象的内部实现细节对于新对象是不可见的，类与类之间的耦合度降低，满足黑盒复用的要求。合成复用可以在运行时动态进行，新对象可以动态的引用与成员对象类型相同的其他对象。</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87</a:t>
            </a:fld>
            <a:endParaRPr lang="zh-CN" altLang="en-US"/>
          </a:p>
        </p:txBody>
      </p:sp>
    </p:spTree>
    <p:extLst>
      <p:ext uri="{BB962C8B-B14F-4D97-AF65-F5344CB8AC3E}">
        <p14:creationId xmlns:p14="http://schemas.microsoft.com/office/powerpoint/2010/main" val="3188934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CustomerDAO</a:t>
            </a:r>
            <a:r>
              <a:rPr lang="zh-CN" altLang="en-US" dirty="0"/>
              <a:t>和</a:t>
            </a:r>
            <a:r>
              <a:rPr lang="en-US" altLang="zh-CN" dirty="0" err="1"/>
              <a:t>DBUtil</a:t>
            </a:r>
            <a:r>
              <a:rPr lang="zh-CN" altLang="en-US" dirty="0"/>
              <a:t>之间的关系由继承关系变为关联关系，采用依赖注入的方式将</a:t>
            </a:r>
            <a:r>
              <a:rPr lang="en-US" altLang="zh-CN" dirty="0" err="1"/>
              <a:t>DBUtil</a:t>
            </a:r>
            <a:r>
              <a:rPr lang="zh-CN" altLang="en-US" dirty="0"/>
              <a:t>对象注入到</a:t>
            </a:r>
            <a:r>
              <a:rPr lang="en-US" altLang="zh-CN" dirty="0" err="1"/>
              <a:t>CustomerDAO</a:t>
            </a:r>
            <a:r>
              <a:rPr lang="zh-CN" altLang="en-US" dirty="0"/>
              <a:t>中，可以使用构造注入，也可以使用</a:t>
            </a:r>
            <a:r>
              <a:rPr lang="en-US" altLang="zh-CN" dirty="0"/>
              <a:t>Setter</a:t>
            </a:r>
            <a:r>
              <a:rPr lang="zh-CN" altLang="en-US" dirty="0"/>
              <a:t>注入。如果需要对</a:t>
            </a:r>
            <a:r>
              <a:rPr lang="en-US" altLang="zh-CN" dirty="0" err="1"/>
              <a:t>DBUtil</a:t>
            </a:r>
            <a:r>
              <a:rPr lang="zh-CN" altLang="en-US" dirty="0"/>
              <a:t>的功能进行扩展，可以通过其子类来实现，如通过子类</a:t>
            </a:r>
            <a:r>
              <a:rPr lang="en-US" altLang="zh-CN" dirty="0" err="1"/>
              <a:t>OracleDBUtil</a:t>
            </a:r>
            <a:r>
              <a:rPr lang="zh-CN" altLang="en-US" dirty="0"/>
              <a:t>来连接</a:t>
            </a:r>
            <a:r>
              <a:rPr lang="en-US" altLang="zh-CN" dirty="0"/>
              <a:t>Oracle</a:t>
            </a:r>
            <a:r>
              <a:rPr lang="zh-CN" altLang="en-US" dirty="0"/>
              <a:t>数据库。由于</a:t>
            </a:r>
            <a:r>
              <a:rPr lang="en-US" altLang="zh-CN" dirty="0" err="1"/>
              <a:t>CustomerDAO</a:t>
            </a:r>
            <a:r>
              <a:rPr lang="zh-CN" altLang="en-US" dirty="0"/>
              <a:t>针对</a:t>
            </a:r>
            <a:r>
              <a:rPr lang="en-US" altLang="zh-CN" dirty="0" err="1"/>
              <a:t>DBUtil</a:t>
            </a:r>
            <a:r>
              <a:rPr lang="zh-CN" altLang="en-US" dirty="0"/>
              <a:t>编程，根据里氏代换原则，</a:t>
            </a:r>
            <a:r>
              <a:rPr lang="en-US" altLang="zh-CN" dirty="0" err="1"/>
              <a:t>DBUtil</a:t>
            </a:r>
            <a:r>
              <a:rPr lang="zh-CN" altLang="en-US" dirty="0"/>
              <a:t>子类的对象可以覆盖</a:t>
            </a:r>
            <a:r>
              <a:rPr lang="en-US" altLang="zh-CN" dirty="0" err="1"/>
              <a:t>DBUtil</a:t>
            </a:r>
            <a:r>
              <a:rPr lang="zh-CN" altLang="en-US" dirty="0"/>
              <a:t>对象，只需在</a:t>
            </a:r>
            <a:r>
              <a:rPr lang="en-US" altLang="zh-CN" dirty="0" err="1"/>
              <a:t>CustomerDAO</a:t>
            </a:r>
            <a:r>
              <a:rPr lang="zh-CN" altLang="en-US" dirty="0"/>
              <a:t>中注入子类对象即可使用子类所扩展的方法。例如在</a:t>
            </a:r>
            <a:r>
              <a:rPr lang="en-US" altLang="zh-CN" dirty="0" err="1"/>
              <a:t>CustomerDAO</a:t>
            </a:r>
            <a:r>
              <a:rPr lang="zh-CN" altLang="en-US" dirty="0"/>
              <a:t>中注入</a:t>
            </a:r>
            <a:r>
              <a:rPr lang="en-US" altLang="zh-CN" dirty="0" err="1"/>
              <a:t>OracleDBUtil</a:t>
            </a:r>
            <a:r>
              <a:rPr lang="zh-CN" altLang="en-US" dirty="0"/>
              <a:t>对象，即可实现</a:t>
            </a:r>
            <a:r>
              <a:rPr lang="en-US" altLang="zh-CN" dirty="0"/>
              <a:t>Oracle</a:t>
            </a:r>
            <a:r>
              <a:rPr lang="zh-CN" altLang="en-US" dirty="0"/>
              <a:t>数据库连接，原有代码无须进行修改，而且还可以很灵活地增加新的数据库连接方式。</a:t>
            </a:r>
          </a:p>
          <a:p>
            <a:r>
              <a:rPr lang="en-US" altLang="zh-CN" dirty="0"/>
              <a:t>————————————————</a:t>
            </a:r>
          </a:p>
          <a:p>
            <a:r>
              <a:rPr lang="zh-CN" altLang="en-US" dirty="0"/>
              <a:t>版权声明：本文为</a:t>
            </a:r>
            <a:r>
              <a:rPr lang="en-US" altLang="zh-CN" dirty="0"/>
              <a:t>CSDN</a:t>
            </a:r>
            <a:r>
              <a:rPr lang="zh-CN" altLang="en-US" dirty="0"/>
              <a:t>博主「</a:t>
            </a:r>
            <a:r>
              <a:rPr lang="en-US" altLang="zh-CN" dirty="0" err="1"/>
              <a:t>lovelion</a:t>
            </a:r>
            <a:r>
              <a:rPr lang="zh-CN" altLang="en-US" dirty="0"/>
              <a:t>」的原创文章，遵循 </a:t>
            </a:r>
            <a:r>
              <a:rPr lang="en-US" altLang="zh-CN" dirty="0"/>
              <a:t>CC 4.0 BY-SA </a:t>
            </a:r>
            <a:r>
              <a:rPr lang="zh-CN" altLang="en-US" dirty="0"/>
              <a:t>版权协议，转载请附上原文出处链接及本声明。</a:t>
            </a:r>
          </a:p>
          <a:p>
            <a:r>
              <a:rPr lang="zh-CN" altLang="en-US" dirty="0"/>
              <a:t>原文链接：</a:t>
            </a:r>
            <a:r>
              <a:rPr lang="en-US" altLang="zh-CN" dirty="0"/>
              <a:t>https://blog.csdn.net/lovelion/article/details/7563441</a:t>
            </a:r>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88</a:t>
            </a:fld>
            <a:endParaRPr lang="zh-CN" altLang="en-US"/>
          </a:p>
        </p:txBody>
      </p:sp>
    </p:spTree>
    <p:extLst>
      <p:ext uri="{BB962C8B-B14F-4D97-AF65-F5344CB8AC3E}">
        <p14:creationId xmlns:p14="http://schemas.microsoft.com/office/powerpoint/2010/main" val="355595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这些都是传统的结构化的开发方法的思想对面向对象设计依然具有指导意义。</a:t>
            </a:r>
            <a:endParaRPr lang="en-US" altLang="zh-CN" dirty="0"/>
          </a:p>
          <a:p>
            <a:endParaRPr lang="en-US" altLang="zh-CN" dirty="0"/>
          </a:p>
          <a:p>
            <a:r>
              <a:rPr lang="zh-CN" altLang="en-US" dirty="0"/>
              <a:t>在软件设计方面虽然面向对象的设计是以类的结构模型为基础，但实际上类也是模块，只是模块的粒度不同，封装的形式不同，并且封装的内容也有结构化的元素，因此面向对象不是否定结构化而是继承和发扬，是对结构化的一种更高级的组织形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a:t>
            </a:fld>
            <a:endParaRPr lang="zh-CN" altLang="en-US"/>
          </a:p>
        </p:txBody>
      </p:sp>
    </p:spTree>
    <p:extLst>
      <p:ext uri="{BB962C8B-B14F-4D97-AF65-F5344CB8AC3E}">
        <p14:creationId xmlns:p14="http://schemas.microsoft.com/office/powerpoint/2010/main" val="7362802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狭义的迪米特法则</a:t>
            </a:r>
          </a:p>
          <a:p>
            <a:r>
              <a:rPr lang="zh-CN" altLang="en-US" sz="1200" b="0" i="0" kern="1200" dirty="0">
                <a:solidFill>
                  <a:schemeClr val="tx1"/>
                </a:solidFill>
                <a:effectLst/>
                <a:latin typeface="+mn-lt"/>
                <a:ea typeface="+mn-ea"/>
                <a:cs typeface="+mn-cs"/>
              </a:rPr>
              <a:t>☆ 如果两个类不必彼此直接通信，那么这两个类就不应当发生直接的相互作用。如果其中的一个类需要调用另外一个类的某一个方法，可以通过第三者转发这个调用。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a:spcBef>
                <a:spcPts val="600"/>
              </a:spcBef>
            </a:pPr>
            <a:r>
              <a:rPr lang="zh-CN" altLang="en-US" dirty="0">
                <a:latin typeface="+mn-ea"/>
              </a:rPr>
              <a:t>可以形象的记为“不要和陌生人说话”，只与你的直接朋友通信，对于一个对象，它的朋友包括：</a:t>
            </a:r>
            <a:endParaRPr lang="en-US" altLang="zh-CN" dirty="0">
              <a:latin typeface="+mn-ea"/>
            </a:endParaRPr>
          </a:p>
          <a:p>
            <a:pPr marL="800100" lvl="1" indent="-457200">
              <a:spcBef>
                <a:spcPts val="600"/>
              </a:spcBef>
              <a:buFont typeface="+mj-lt"/>
              <a:buAutoNum type="arabicPeriod"/>
            </a:pPr>
            <a:r>
              <a:rPr lang="zh-CN" altLang="en-US" dirty="0">
                <a:latin typeface="+mn-ea"/>
              </a:rPr>
              <a:t>当前对象本身（</a:t>
            </a:r>
            <a:r>
              <a:rPr lang="en-US" altLang="zh-CN" dirty="0">
                <a:latin typeface="+mn-ea"/>
              </a:rPr>
              <a:t>this</a:t>
            </a:r>
            <a:r>
              <a:rPr lang="zh-CN" altLang="en-US" dirty="0">
                <a:latin typeface="+mn-ea"/>
              </a:rPr>
              <a:t>）；</a:t>
            </a:r>
            <a:endParaRPr lang="en-US" altLang="zh-CN" dirty="0">
              <a:latin typeface="+mn-ea"/>
            </a:endParaRPr>
          </a:p>
          <a:p>
            <a:pPr marL="800100" lvl="1" indent="-457200">
              <a:spcBef>
                <a:spcPts val="600"/>
              </a:spcBef>
              <a:buFont typeface="+mj-lt"/>
              <a:buAutoNum type="arabicPeriod"/>
            </a:pPr>
            <a:r>
              <a:rPr lang="zh-CN" altLang="en-US" dirty="0">
                <a:latin typeface="+mn-ea"/>
              </a:rPr>
              <a:t>以参数形式传入到当前对象方法中的对象；</a:t>
            </a:r>
            <a:endParaRPr lang="en-US" altLang="zh-CN" dirty="0">
              <a:latin typeface="+mn-ea"/>
            </a:endParaRPr>
          </a:p>
          <a:p>
            <a:pPr marL="800100" lvl="1" indent="-457200">
              <a:spcBef>
                <a:spcPts val="600"/>
              </a:spcBef>
              <a:buFont typeface="+mj-lt"/>
              <a:buAutoNum type="arabicPeriod"/>
            </a:pPr>
            <a:r>
              <a:rPr lang="zh-CN" altLang="en-US" dirty="0">
                <a:latin typeface="+mn-ea"/>
              </a:rPr>
              <a:t>当前对象的成员对象；</a:t>
            </a:r>
            <a:endParaRPr lang="en-US" altLang="zh-CN" dirty="0">
              <a:latin typeface="+mn-ea"/>
            </a:endParaRPr>
          </a:p>
          <a:p>
            <a:pPr marL="800100" lvl="1" indent="-457200">
              <a:spcBef>
                <a:spcPts val="600"/>
              </a:spcBef>
              <a:buFont typeface="+mj-lt"/>
              <a:buAutoNum type="arabicPeriod"/>
            </a:pPr>
            <a:r>
              <a:rPr lang="zh-CN" altLang="en-US" dirty="0">
                <a:latin typeface="+mn-ea"/>
              </a:rPr>
              <a:t>如果当前对象的成员对象是一个集合，那么集合中的元素也都是朋友；</a:t>
            </a:r>
            <a:endParaRPr lang="en-US" altLang="zh-CN" dirty="0">
              <a:latin typeface="+mn-ea"/>
            </a:endParaRPr>
          </a:p>
          <a:p>
            <a:pPr marL="800100" lvl="1" indent="-457200">
              <a:spcBef>
                <a:spcPts val="600"/>
              </a:spcBef>
              <a:buFont typeface="+mj-lt"/>
              <a:buAutoNum type="arabicPeriod"/>
            </a:pPr>
            <a:r>
              <a:rPr lang="zh-CN" altLang="en-US" dirty="0">
                <a:latin typeface="+mn-ea"/>
              </a:rPr>
              <a:t>当前对象所创建的对象。</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a:spcBef>
                <a:spcPts val="600"/>
              </a:spcBef>
            </a:pPr>
            <a:r>
              <a:rPr lang="zh-CN" altLang="en-US" dirty="0"/>
              <a:t>在将迪米特法则运用到系统的设计中时，应注意的几点：</a:t>
            </a:r>
            <a:endParaRPr lang="en-US" altLang="zh-CN" dirty="0"/>
          </a:p>
          <a:p>
            <a:pPr marL="0" indent="0">
              <a:spcBef>
                <a:spcPts val="600"/>
              </a:spcBef>
              <a:buNone/>
            </a:pPr>
            <a:r>
              <a:rPr lang="zh-CN" altLang="en-US" sz="1200" dirty="0"/>
              <a:t>① 在类的划分上，应该创建有弱耦合的类；</a:t>
            </a:r>
            <a:endParaRPr lang="en-US" altLang="zh-CN" sz="1200" dirty="0"/>
          </a:p>
          <a:p>
            <a:pPr marL="0" indent="0">
              <a:spcBef>
                <a:spcPts val="600"/>
              </a:spcBef>
              <a:buNone/>
            </a:pPr>
            <a:r>
              <a:rPr lang="zh-CN" altLang="en-US" sz="1200" dirty="0"/>
              <a:t>② 在类的结构设计上，每一个类都应当尽量降低成员的访问权限；</a:t>
            </a:r>
            <a:endParaRPr lang="en-US" altLang="zh-CN" sz="1200" dirty="0"/>
          </a:p>
          <a:p>
            <a:pPr marL="0" indent="0">
              <a:spcBef>
                <a:spcPts val="600"/>
              </a:spcBef>
              <a:buNone/>
            </a:pPr>
            <a:r>
              <a:rPr lang="zh-CN" altLang="en-US" sz="1200" dirty="0"/>
              <a:t>③ 在类的设计上，只要有可能，一个类应当设计成不变类；</a:t>
            </a:r>
            <a:endParaRPr lang="en-US" altLang="zh-CN" sz="1200" dirty="0"/>
          </a:p>
          <a:p>
            <a:pPr marL="0" indent="0">
              <a:spcBef>
                <a:spcPts val="600"/>
              </a:spcBef>
              <a:buNone/>
            </a:pPr>
            <a:r>
              <a:rPr lang="zh-CN" altLang="en-US" sz="1200" dirty="0"/>
              <a:t>④ 在对其他类的引用上，一个对象对其它对象的引用应当降到最低；</a:t>
            </a:r>
            <a:endParaRPr lang="en-US" altLang="zh-CN" sz="1200" dirty="0"/>
          </a:p>
          <a:p>
            <a:pPr marL="0" indent="0">
              <a:spcBef>
                <a:spcPts val="600"/>
              </a:spcBef>
              <a:buNone/>
            </a:pPr>
            <a:r>
              <a:rPr lang="zh-CN" altLang="en-US" sz="1200" dirty="0"/>
              <a:t>⑤ 尽量降低类的访问权限；</a:t>
            </a:r>
            <a:endParaRPr lang="en-US" altLang="zh-CN" sz="1200" dirty="0"/>
          </a:p>
          <a:p>
            <a:pPr marL="0" indent="0">
              <a:spcBef>
                <a:spcPts val="600"/>
              </a:spcBef>
              <a:buNone/>
            </a:pPr>
            <a:r>
              <a:rPr lang="zh-CN" altLang="en-US" sz="1200" dirty="0"/>
              <a:t>⑥ 谨慎使用序列化功能；</a:t>
            </a:r>
            <a:endParaRPr lang="en-US" altLang="zh-CN" sz="1200" dirty="0"/>
          </a:p>
          <a:p>
            <a:pPr marL="0" indent="0">
              <a:spcBef>
                <a:spcPts val="600"/>
              </a:spcBef>
              <a:buNone/>
            </a:pPr>
            <a:r>
              <a:rPr lang="zh-CN" altLang="en-US" sz="1200" dirty="0"/>
              <a:t>⑦ 不要暴露类成员，而应该提供相应的访问器</a:t>
            </a:r>
            <a:r>
              <a:rPr lang="en-US" altLang="zh-CN" sz="1200" dirty="0"/>
              <a:t>(</a:t>
            </a:r>
            <a:r>
              <a:rPr lang="zh-CN" altLang="en-US" sz="1200" dirty="0"/>
              <a:t>属性</a:t>
            </a:r>
            <a:r>
              <a:rPr lang="en-US" altLang="zh-CN" sz="1200" dirty="0"/>
              <a:t>)</a:t>
            </a:r>
            <a:r>
              <a:rPr lang="zh-CN" altLang="en-US" sz="1200" dirty="0"/>
              <a:t>。 </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89</a:t>
            </a:fld>
            <a:endParaRPr lang="zh-CN" altLang="en-US"/>
          </a:p>
        </p:txBody>
      </p:sp>
    </p:spTree>
    <p:extLst>
      <p:ext uri="{BB962C8B-B14F-4D97-AF65-F5344CB8AC3E}">
        <p14:creationId xmlns:p14="http://schemas.microsoft.com/office/powerpoint/2010/main" val="237432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通过引入一个专门用于控制界面控件交互的中间类</a:t>
            </a:r>
            <a:r>
              <a:rPr lang="en-US" altLang="zh-CN" dirty="0"/>
              <a:t>(Mediator)</a:t>
            </a:r>
            <a:r>
              <a:rPr lang="zh-CN" altLang="en-US" dirty="0"/>
              <a:t>来降低界面控件之间的耦合度。引入中间类之后，界面控件之间不再发生直接引用，而是将请求先转发给中间类，再由中间类来完成对其他控件的调用。当需要增加或删除新的控件时，只需修改中间类即可，无须修改新增控件或已有控件的源代码。</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90</a:t>
            </a:fld>
            <a:endParaRPr lang="zh-CN" altLang="en-US"/>
          </a:p>
        </p:txBody>
      </p:sp>
    </p:spTree>
    <p:extLst>
      <p:ext uri="{BB962C8B-B14F-4D97-AF65-F5344CB8AC3E}">
        <p14:creationId xmlns:p14="http://schemas.microsoft.com/office/powerpoint/2010/main" val="1323783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通过引入一个专门用于控制界面控件交互的中间类</a:t>
            </a:r>
            <a:r>
              <a:rPr lang="en-US" altLang="zh-CN" dirty="0"/>
              <a:t>(Mediator)</a:t>
            </a:r>
            <a:r>
              <a:rPr lang="zh-CN" altLang="en-US" dirty="0"/>
              <a:t>来降低界面控件之间的耦合度。引入中间类之后，界面控件之间不再发生直接引用，而是将请求先转发给中间类，再由中间类来完成对其他控件的调用。当需要增加或删除新的控件时，只需修改中间类即可，无须修改新增控件或已有控件的源代码。</a:t>
            </a:r>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91</a:t>
            </a:fld>
            <a:endParaRPr lang="zh-CN" altLang="en-US"/>
          </a:p>
        </p:txBody>
      </p:sp>
    </p:spTree>
    <p:extLst>
      <p:ext uri="{BB962C8B-B14F-4D97-AF65-F5344CB8AC3E}">
        <p14:creationId xmlns:p14="http://schemas.microsoft.com/office/powerpoint/2010/main" val="3470714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92</a:t>
            </a:fld>
            <a:endParaRPr lang="zh-CN" altLang="en-US" dirty="0"/>
          </a:p>
        </p:txBody>
      </p:sp>
    </p:spTree>
    <p:extLst>
      <p:ext uri="{BB962C8B-B14F-4D97-AF65-F5344CB8AC3E}">
        <p14:creationId xmlns:p14="http://schemas.microsoft.com/office/powerpoint/2010/main" val="229583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96</a:t>
            </a:fld>
            <a:endParaRPr lang="zh-CN" altLang="en-US"/>
          </a:p>
        </p:txBody>
      </p:sp>
    </p:spTree>
    <p:extLst>
      <p:ext uri="{BB962C8B-B14F-4D97-AF65-F5344CB8AC3E}">
        <p14:creationId xmlns:p14="http://schemas.microsoft.com/office/powerpoint/2010/main" val="1175546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108</a:t>
            </a:fld>
            <a:endParaRPr lang="zh-CN" altLang="en-US"/>
          </a:p>
        </p:txBody>
      </p:sp>
    </p:spTree>
    <p:extLst>
      <p:ext uri="{BB962C8B-B14F-4D97-AF65-F5344CB8AC3E}">
        <p14:creationId xmlns:p14="http://schemas.microsoft.com/office/powerpoint/2010/main" val="1430077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EF922D-F1DB-427D-A817-092530074BE5}" type="slidenum">
              <a:rPr lang="zh-CN" altLang="en-US" smtClean="0"/>
              <a:pPr/>
              <a:t>109</a:t>
            </a:fld>
            <a:endParaRPr lang="zh-CN" altLang="en-US"/>
          </a:p>
        </p:txBody>
      </p:sp>
    </p:spTree>
    <p:extLst>
      <p:ext uri="{BB962C8B-B14F-4D97-AF65-F5344CB8AC3E}">
        <p14:creationId xmlns:p14="http://schemas.microsoft.com/office/powerpoint/2010/main" val="33957509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110</a:t>
            </a:fld>
            <a:endParaRPr lang="zh-CN" altLang="en-US"/>
          </a:p>
        </p:txBody>
      </p:sp>
    </p:spTree>
    <p:extLst>
      <p:ext uri="{BB962C8B-B14F-4D97-AF65-F5344CB8AC3E}">
        <p14:creationId xmlns:p14="http://schemas.microsoft.com/office/powerpoint/2010/main" val="2120260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112</a:t>
            </a:fld>
            <a:endParaRPr lang="zh-CN" altLang="en-US"/>
          </a:p>
        </p:txBody>
      </p:sp>
    </p:spTree>
    <p:extLst>
      <p:ext uri="{BB962C8B-B14F-4D97-AF65-F5344CB8AC3E}">
        <p14:creationId xmlns:p14="http://schemas.microsoft.com/office/powerpoint/2010/main" val="36652906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118</a:t>
            </a:fld>
            <a:endParaRPr lang="zh-CN" altLang="en-US"/>
          </a:p>
        </p:txBody>
      </p:sp>
    </p:spTree>
    <p:extLst>
      <p:ext uri="{BB962C8B-B14F-4D97-AF65-F5344CB8AC3E}">
        <p14:creationId xmlns:p14="http://schemas.microsoft.com/office/powerpoint/2010/main" val="14057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dirty="0">
                <a:latin typeface="黑体" panose="02010609060101010101" pitchFamily="49" charset="-122"/>
                <a:ea typeface="黑体" panose="02010609060101010101" pitchFamily="49" charset="-122"/>
              </a:rPr>
              <a:t>模块是</a:t>
            </a:r>
            <a:r>
              <a:rPr lang="en-US" altLang="en-US" sz="1200" b="0" dirty="0" err="1">
                <a:latin typeface="黑体" panose="02010609060101010101" pitchFamily="49" charset="-122"/>
                <a:ea typeface="黑体" panose="02010609060101010101" pitchFamily="49" charset="-122"/>
              </a:rPr>
              <a:t>数据说明、可执行语句等程序对象的集合。是完成特定功能的程序实体，可以单独命名且可通过名字来访问。模块是构成程序的基本构件</a:t>
            </a:r>
            <a:r>
              <a:rPr lang="en-US" altLang="en-US" sz="1200" b="0" dirty="0">
                <a:latin typeface="黑体" panose="02010609060101010101" pitchFamily="49" charset="-122"/>
                <a:ea typeface="黑体" panose="02010609060101010101" pitchFamily="49" charset="-122"/>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1200" b="0" dirty="0">
              <a:latin typeface="黑体" panose="02010609060101010101" pitchFamily="49" charset="-122"/>
              <a:ea typeface="黑体" panose="02010609060101010101" pitchFamily="49"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dirty="0">
                <a:latin typeface="黑体" panose="02010609060101010101" pitchFamily="49" charset="-122"/>
                <a:ea typeface="黑体" panose="02010609060101010101" pitchFamily="49" charset="-122"/>
              </a:rPr>
              <a:t>模块具有输入和输出</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参数传递</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、功能、内部数据结构</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局部变量</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和程序代码四个特性。输入、输出和功能是模块的外部特性；内部数据结构和程序代码是模块的内部特性。</a:t>
            </a:r>
            <a:endParaRPr lang="en-US" altLang="zh-CN" sz="1200" b="0" dirty="0">
              <a:latin typeface="黑体" panose="02010609060101010101" pitchFamily="49" charset="-122"/>
              <a:ea typeface="黑体" panose="02010609060101010101" pitchFamily="49"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1200" b="0" dirty="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200" b="0" dirty="0">
                <a:latin typeface="黑体" panose="02010609060101010101" pitchFamily="49" charset="-122"/>
                <a:ea typeface="黑体" panose="02010609060101010101" pitchFamily="49" charset="-122"/>
              </a:rPr>
              <a:t>软件结构设计仅需要了解该模块的外部特性。</a:t>
            </a:r>
            <a:endParaRPr lang="zh-CN" altLang="en-US" b="0"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8</a:t>
            </a:fld>
            <a:endParaRPr lang="zh-CN" altLang="en-US"/>
          </a:p>
        </p:txBody>
      </p:sp>
    </p:spTree>
    <p:extLst>
      <p:ext uri="{BB962C8B-B14F-4D97-AF65-F5344CB8AC3E}">
        <p14:creationId xmlns:p14="http://schemas.microsoft.com/office/powerpoint/2010/main" val="3056010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119</a:t>
            </a:fld>
            <a:endParaRPr lang="zh-CN" altLang="en-US"/>
          </a:p>
        </p:txBody>
      </p:sp>
    </p:spTree>
    <p:extLst>
      <p:ext uri="{BB962C8B-B14F-4D97-AF65-F5344CB8AC3E}">
        <p14:creationId xmlns:p14="http://schemas.microsoft.com/office/powerpoint/2010/main" val="19276033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123</a:t>
            </a:fld>
            <a:endParaRPr lang="zh-CN" altLang="en-US"/>
          </a:p>
        </p:txBody>
      </p:sp>
    </p:spTree>
    <p:extLst>
      <p:ext uri="{BB962C8B-B14F-4D97-AF65-F5344CB8AC3E}">
        <p14:creationId xmlns:p14="http://schemas.microsoft.com/office/powerpoint/2010/main" val="21610130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124</a:t>
            </a:fld>
            <a:endParaRPr lang="zh-CN" altLang="en-US"/>
          </a:p>
        </p:txBody>
      </p:sp>
    </p:spTree>
    <p:extLst>
      <p:ext uri="{BB962C8B-B14F-4D97-AF65-F5344CB8AC3E}">
        <p14:creationId xmlns:p14="http://schemas.microsoft.com/office/powerpoint/2010/main" val="42559218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左上图表示过程</a:t>
            </a:r>
            <a:r>
              <a:rPr lang="en-US" altLang="zh-CN" dirty="0"/>
              <a:t>2</a:t>
            </a:r>
            <a:r>
              <a:rPr lang="zh-CN" altLang="en-US" dirty="0"/>
              <a:t>是建立在过程</a:t>
            </a:r>
            <a:r>
              <a:rPr lang="en-US" altLang="zh-CN" dirty="0"/>
              <a:t>1</a:t>
            </a:r>
            <a:r>
              <a:rPr lang="zh-CN" altLang="en-US" dirty="0"/>
              <a:t>的基础上进行的，过程</a:t>
            </a:r>
            <a:r>
              <a:rPr lang="en-US" altLang="zh-CN" dirty="0"/>
              <a:t>3</a:t>
            </a:r>
            <a:r>
              <a:rPr lang="zh-CN" altLang="en-US" dirty="0"/>
              <a:t>独立进行。</a:t>
            </a:r>
            <a:endParaRPr lang="en-US" altLang="zh-CN" dirty="0"/>
          </a:p>
          <a:p>
            <a:r>
              <a:rPr lang="zh-CN" altLang="en-US" dirty="0"/>
              <a:t>右上图表示</a:t>
            </a:r>
            <a:r>
              <a:rPr lang="en-US" altLang="zh-CN" dirty="0"/>
              <a:t>1</a:t>
            </a:r>
            <a:r>
              <a:rPr lang="zh-CN" altLang="en-US" dirty="0"/>
              <a:t>、</a:t>
            </a:r>
            <a:r>
              <a:rPr lang="en-US" altLang="zh-CN" dirty="0"/>
              <a:t>2</a:t>
            </a:r>
            <a:r>
              <a:rPr lang="zh-CN" altLang="en-US" dirty="0"/>
              <a:t>、</a:t>
            </a:r>
            <a:r>
              <a:rPr lang="en-US" altLang="zh-CN" dirty="0"/>
              <a:t>3</a:t>
            </a:r>
            <a:r>
              <a:rPr lang="zh-CN" altLang="en-US" dirty="0"/>
              <a:t>过程都是独立的，彼此没有依赖关系。 </a:t>
            </a:r>
            <a:endParaRPr lang="en-US" altLang="zh-CN" dirty="0"/>
          </a:p>
          <a:p>
            <a:r>
              <a:rPr lang="zh-CN" altLang="en-US" dirty="0"/>
              <a:t>下图表示</a:t>
            </a:r>
            <a:r>
              <a:rPr lang="en-US" altLang="zh-CN" dirty="0"/>
              <a:t>2</a:t>
            </a:r>
            <a:r>
              <a:rPr lang="zh-CN" altLang="en-US" dirty="0"/>
              <a:t>、</a:t>
            </a:r>
            <a:r>
              <a:rPr lang="en-US" altLang="zh-CN" dirty="0"/>
              <a:t>3</a:t>
            </a:r>
            <a:r>
              <a:rPr lang="zh-CN" altLang="en-US" dirty="0"/>
              <a:t>过程均依赖于过程</a:t>
            </a:r>
            <a:r>
              <a:rPr lang="en-US" altLang="zh-CN" dirty="0"/>
              <a:t>1</a:t>
            </a:r>
            <a:r>
              <a:rPr lang="zh-CN" altLang="en-US" dirty="0"/>
              <a:t>，过程</a:t>
            </a:r>
            <a:r>
              <a:rPr lang="en-US" altLang="zh-CN" dirty="0"/>
              <a:t>1</a:t>
            </a:r>
            <a:r>
              <a:rPr lang="zh-CN" altLang="en-US" dirty="0"/>
              <a:t>贯穿始末，且过程</a:t>
            </a:r>
            <a:r>
              <a:rPr lang="en-US" altLang="zh-CN" dirty="0"/>
              <a:t>3</a:t>
            </a:r>
            <a:r>
              <a:rPr lang="zh-CN" altLang="en-US" dirty="0"/>
              <a:t>同时还依赖于过程</a:t>
            </a:r>
            <a:r>
              <a:rPr lang="en-US" altLang="zh-CN" dirty="0"/>
              <a:t>2</a:t>
            </a:r>
            <a:r>
              <a:rPr lang="zh-CN" altLang="en-US" dirty="0"/>
              <a:t>，过程</a:t>
            </a:r>
            <a:r>
              <a:rPr lang="en-US" altLang="zh-CN" dirty="0"/>
              <a:t>2</a:t>
            </a:r>
            <a:r>
              <a:rPr lang="zh-CN" altLang="en-US" dirty="0"/>
              <a:t>贯穿过程</a:t>
            </a:r>
            <a:r>
              <a:rPr lang="en-US" altLang="zh-CN" dirty="0"/>
              <a:t>3</a:t>
            </a:r>
            <a:r>
              <a:rPr lang="zh-CN" altLang="en-US" dirty="0"/>
              <a:t>始末</a:t>
            </a:r>
          </a:p>
        </p:txBody>
      </p:sp>
      <p:sp>
        <p:nvSpPr>
          <p:cNvPr id="4" name="灯片编号占位符 3"/>
          <p:cNvSpPr>
            <a:spLocks noGrp="1"/>
          </p:cNvSpPr>
          <p:nvPr>
            <p:ph type="sldNum" sz="quarter" idx="10"/>
          </p:nvPr>
        </p:nvSpPr>
        <p:spPr/>
        <p:txBody>
          <a:bodyPr/>
          <a:lstStyle/>
          <a:p>
            <a:fld id="{9CEF922D-F1DB-427D-A817-092530074BE5}" type="slidenum">
              <a:rPr lang="zh-CN" altLang="en-US" smtClean="0"/>
              <a:pPr/>
              <a:t>129</a:t>
            </a:fld>
            <a:endParaRPr lang="zh-CN" altLang="en-US"/>
          </a:p>
        </p:txBody>
      </p:sp>
    </p:spTree>
    <p:extLst>
      <p:ext uri="{BB962C8B-B14F-4D97-AF65-F5344CB8AC3E}">
        <p14:creationId xmlns:p14="http://schemas.microsoft.com/office/powerpoint/2010/main" val="29785530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快速学习时序图：时序图简介、画法及实例</a:t>
            </a:r>
          </a:p>
          <a:p>
            <a:r>
              <a:rPr lang="en-US" altLang="zh-CN" dirty="0"/>
              <a:t>http://baijiahao.baidu.com/s?id=1561926824533534&amp;wfr=spider&amp;for=pc</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130</a:t>
            </a:fld>
            <a:endParaRPr lang="zh-CN" altLang="en-US"/>
          </a:p>
        </p:txBody>
      </p:sp>
    </p:spTree>
    <p:extLst>
      <p:ext uri="{BB962C8B-B14F-4D97-AF65-F5344CB8AC3E}">
        <p14:creationId xmlns:p14="http://schemas.microsoft.com/office/powerpoint/2010/main" val="10794106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133</a:t>
            </a:fld>
            <a:endParaRPr lang="zh-CN" altLang="en-US"/>
          </a:p>
        </p:txBody>
      </p:sp>
    </p:spTree>
    <p:extLst>
      <p:ext uri="{BB962C8B-B14F-4D97-AF65-F5344CB8AC3E}">
        <p14:creationId xmlns:p14="http://schemas.microsoft.com/office/powerpoint/2010/main" val="14035957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135</a:t>
            </a:fld>
            <a:endParaRPr lang="zh-CN" altLang="en-US"/>
          </a:p>
        </p:txBody>
      </p:sp>
    </p:spTree>
    <p:extLst>
      <p:ext uri="{BB962C8B-B14F-4D97-AF65-F5344CB8AC3E}">
        <p14:creationId xmlns:p14="http://schemas.microsoft.com/office/powerpoint/2010/main" val="16363253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136</a:t>
            </a:fld>
            <a:endParaRPr lang="zh-CN" altLang="en-US"/>
          </a:p>
        </p:txBody>
      </p:sp>
    </p:spTree>
    <p:extLst>
      <p:ext uri="{BB962C8B-B14F-4D97-AF65-F5344CB8AC3E}">
        <p14:creationId xmlns:p14="http://schemas.microsoft.com/office/powerpoint/2010/main" val="32559660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154</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155</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BA3C4EB-4F1F-4D8E-BFF7-42412C53B235}" type="slidenum">
              <a:rPr lang="en-US" altLang="zh-CN"/>
              <a:pPr/>
              <a:t>10</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p>
        </p:txBody>
      </p:sp>
    </p:spTree>
    <p:extLst>
      <p:ext uri="{BB962C8B-B14F-4D97-AF65-F5344CB8AC3E}">
        <p14:creationId xmlns:p14="http://schemas.microsoft.com/office/powerpoint/2010/main" val="27397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3600" dirty="0">
                <a:solidFill>
                  <a:srgbClr val="FF0000"/>
                </a:solidFill>
              </a:rPr>
              <a:t>如果我们无限制地划分软件，开发它所需的工作量会变得小到可以忽略</a:t>
            </a:r>
            <a:r>
              <a:rPr lang="en-US" altLang="zh-CN" sz="3600" dirty="0">
                <a:solidFill>
                  <a:srgbClr val="FF0000"/>
                </a:solidFill>
              </a:rPr>
              <a:t>?</a:t>
            </a:r>
          </a:p>
          <a:p>
            <a:pPr eaLnBrk="1" hangingPunct="1"/>
            <a:r>
              <a:rPr lang="zh-CN" altLang="en-US" sz="3600" dirty="0"/>
              <a:t>结论：</a:t>
            </a:r>
            <a:r>
              <a:rPr lang="en-US" altLang="zh-CN" sz="3600" dirty="0">
                <a:solidFill>
                  <a:srgbClr val="FF0000"/>
                </a:solidFill>
              </a:rPr>
              <a:t>NO</a:t>
            </a:r>
          </a:p>
          <a:p>
            <a:pPr lvl="1" eaLnBrk="1" hangingPunct="1"/>
            <a:r>
              <a:rPr lang="zh-CN" altLang="en-US" sz="2400" dirty="0"/>
              <a:t>模块数量增加时，只是使各个子模块的工作量之和有所减小 。</a:t>
            </a:r>
          </a:p>
          <a:p>
            <a:pPr lvl="1" eaLnBrk="1" hangingPunct="1"/>
            <a:r>
              <a:rPr lang="zh-CN" altLang="en-US" sz="2400" dirty="0"/>
              <a:t>然而开发工作量还有很大一部分来自于模块间的接口和集成。</a:t>
            </a:r>
          </a:p>
          <a:p>
            <a:pPr lvl="2" eaLnBrk="1" hangingPunct="1"/>
            <a:r>
              <a:rPr lang="zh-CN" altLang="en-US" sz="2000" dirty="0"/>
              <a:t>除了技术上的接口和集成，还包括</a:t>
            </a:r>
            <a:r>
              <a:rPr lang="zh-CN" altLang="en-US" sz="2000" dirty="0">
                <a:solidFill>
                  <a:srgbClr val="FF0000"/>
                </a:solidFill>
              </a:rPr>
              <a:t>人与人之间的沟通。</a:t>
            </a:r>
          </a:p>
          <a:p>
            <a:pPr lvl="2" eaLnBrk="1" hangingPunct="1"/>
            <a:r>
              <a:rPr lang="zh-CN" altLang="en-US" sz="2000" dirty="0">
                <a:solidFill>
                  <a:srgbClr val="FF0000"/>
                </a:solidFill>
              </a:rPr>
              <a:t>集成和沟通的开销到了一定程度就会成为开发工作量的主要部分。</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11</a:t>
            </a:fld>
            <a:endParaRPr lang="zh-CN" altLang="en-US"/>
          </a:p>
        </p:txBody>
      </p:sp>
    </p:spTree>
    <p:extLst>
      <p:ext uri="{BB962C8B-B14F-4D97-AF65-F5344CB8AC3E}">
        <p14:creationId xmlns:p14="http://schemas.microsoft.com/office/powerpoint/2010/main" val="72830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12</a:t>
            </a:fld>
            <a:endParaRPr lang="zh-CN" altLang="en-US"/>
          </a:p>
        </p:txBody>
      </p:sp>
    </p:spTree>
    <p:extLst>
      <p:ext uri="{BB962C8B-B14F-4D97-AF65-F5344CB8AC3E}">
        <p14:creationId xmlns:p14="http://schemas.microsoft.com/office/powerpoint/2010/main" val="735211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8BDBACD9-3903-4DD5-88C5-5EBA47A57081}" type="datetime1">
              <a:rPr lang="zh-CN" altLang="en-US" smtClean="0"/>
              <a:t>2022/5/11</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EB8370A1-77BD-41BD-9900-CA4B65E65E0C}" type="datetime1">
              <a:rPr lang="zh-CN" altLang="en-US" smtClean="0"/>
              <a:t>2022/5/11</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AD19A3CC-8EA5-4AD0-ABFE-D323F6131650}" type="datetime1">
              <a:rPr lang="zh-CN" altLang="en-US" smtClean="0"/>
              <a:t>2022/5/11</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558B9740-7A0E-4683-A1AA-2541E0130CD9}" type="datetime1">
              <a:rPr lang="zh-CN" altLang="en-US" smtClean="0"/>
              <a:t>2022/5/11</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71113613-84B4-440C-A09D-29FC5A4B9D5D}" type="datetime1">
              <a:rPr lang="zh-CN" altLang="en-US" smtClean="0"/>
              <a:t>2022/5/11</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6A0FB7E0-D60D-49A6-99CA-CC7FA58C7D15}" type="datetime1">
              <a:rPr lang="zh-CN" altLang="en-US" smtClean="0"/>
              <a:t>2022/5/11</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65BF756E-EBDB-44BB-998A-09C68BFF332A}" type="datetime1">
              <a:rPr lang="zh-CN" altLang="en-US" smtClean="0"/>
              <a:t>2022/5/11</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9F809E7B-3C0E-460D-BBD6-61614A8FCB12}" type="datetime1">
              <a:rPr lang="zh-CN" altLang="en-US" smtClean="0"/>
              <a:t>2022/5/11</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0E490307-E0F1-4506-BFA5-D7BB357F9860}" type="datetime1">
              <a:rPr lang="zh-CN" altLang="en-US" smtClean="0"/>
              <a:t>2022/5/11</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4EFE2ADE-91D1-4C9F-8024-7938DC4BDC66}" type="datetime1">
              <a:rPr lang="zh-CN" altLang="en-US" smtClean="0"/>
              <a:t>2022/5/11</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15A29278-0796-4C0E-8108-449D37FEE5E0}" type="datetime1">
              <a:rPr lang="zh-CN" altLang="en-US" smtClean="0"/>
              <a:t>2022/5/11</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25A5DDEB-E344-4CA3-9DD3-B12BCA7054B8}" type="datetime1">
              <a:rPr lang="zh-CN" altLang="en-US" smtClean="0"/>
              <a:t>2022/5/11</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CDA486CD-D29E-468F-9B27-0D6391461A9D}" type="datetime1">
              <a:rPr lang="zh-CN" altLang="en-US" smtClean="0"/>
              <a:t>2022/5/11</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90B3A374-FF06-4A80-83C3-FB429250ACF1}" type="datetime1">
              <a:rPr lang="zh-CN" altLang="en-US" smtClean="0"/>
              <a:t>2022/5/11</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47.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10.xml"/><Relationship Id="rId4" Type="http://schemas.openxmlformats.org/officeDocument/2006/relationships/image" Target="../media/image60.png"/></Relationships>
</file>

<file path=ppt/slides/_rels/slide1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65.png"/><Relationship Id="rId4" Type="http://schemas.openxmlformats.org/officeDocument/2006/relationships/image" Target="../media/image6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hyperlink" Target="https://blog.csdn.net/lixg88888888/article/details/78932142"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9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河南大学软件学院                                          殷向</a:t>
            </a: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通过模块化降低开发复杂度 </a:t>
            </a:r>
          </a:p>
        </p:txBody>
      </p:sp>
      <p:sp>
        <p:nvSpPr>
          <p:cNvPr id="2" name="文本占位符 1"/>
          <p:cNvSpPr>
            <a:spLocks noGrp="1"/>
          </p:cNvSpPr>
          <p:nvPr>
            <p:ph idx="1"/>
          </p:nvPr>
        </p:nvSpPr>
        <p:spPr>
          <a:xfrm>
            <a:off x="768097" y="801597"/>
            <a:ext cx="7832833" cy="3806854"/>
          </a:xfrm>
        </p:spPr>
        <p:txBody>
          <a:bodyPr>
            <a:noAutofit/>
          </a:bodyPr>
          <a:lstStyle/>
          <a:p>
            <a:pPr>
              <a:spcBef>
                <a:spcPts val="600"/>
              </a:spcBef>
            </a:pPr>
            <a:r>
              <a:rPr lang="zh-CN" altLang="en-US" sz="2400" dirty="0"/>
              <a:t>假设：</a:t>
            </a:r>
            <a:endParaRPr lang="en-US" altLang="zh-CN" sz="2400" dirty="0"/>
          </a:p>
          <a:p>
            <a:pPr marL="257175" lvl="1" indent="0">
              <a:spcBef>
                <a:spcPts val="600"/>
              </a:spcBef>
              <a:buNone/>
            </a:pPr>
            <a:r>
              <a:rPr lang="en-US" altLang="zh-CN" sz="2000" dirty="0"/>
              <a:t>C(x)</a:t>
            </a:r>
            <a:r>
              <a:rPr lang="zh-CN" altLang="en-US" sz="2000" dirty="0"/>
              <a:t>：问题</a:t>
            </a:r>
            <a:r>
              <a:rPr lang="en-US" altLang="zh-CN" sz="2000" dirty="0"/>
              <a:t>x</a:t>
            </a:r>
            <a:r>
              <a:rPr lang="zh-CN" altLang="en-US" sz="2000" dirty="0"/>
              <a:t>的复杂性</a:t>
            </a:r>
          </a:p>
          <a:p>
            <a:pPr marL="257175" lvl="1" indent="0">
              <a:spcBef>
                <a:spcPts val="600"/>
              </a:spcBef>
              <a:buNone/>
            </a:pPr>
            <a:r>
              <a:rPr lang="en-US" altLang="zh-CN" sz="2000" dirty="0"/>
              <a:t>E(x)</a:t>
            </a:r>
            <a:r>
              <a:rPr lang="zh-CN" altLang="en-US" sz="2000" dirty="0"/>
              <a:t>：解决问题</a:t>
            </a:r>
            <a:r>
              <a:rPr lang="en-US" altLang="zh-CN" sz="2000" dirty="0"/>
              <a:t>x</a:t>
            </a:r>
            <a:r>
              <a:rPr lang="zh-CN" altLang="en-US" sz="2000" dirty="0"/>
              <a:t>所需工作量</a:t>
            </a:r>
          </a:p>
          <a:p>
            <a:pPr marL="257175" lvl="1" indent="0">
              <a:spcBef>
                <a:spcPts val="600"/>
              </a:spcBef>
              <a:buNone/>
            </a:pPr>
            <a:r>
              <a:rPr lang="zh-CN" altLang="en-US" sz="2000" dirty="0"/>
              <a:t>对于两个问题</a:t>
            </a:r>
            <a:r>
              <a:rPr lang="en-US" altLang="zh-CN" sz="2000" dirty="0"/>
              <a:t>p1 </a:t>
            </a:r>
            <a:r>
              <a:rPr lang="zh-CN" altLang="en-US" sz="2000" dirty="0"/>
              <a:t>和</a:t>
            </a:r>
            <a:r>
              <a:rPr lang="en-US" altLang="zh-CN" sz="2000" dirty="0"/>
              <a:t>p2</a:t>
            </a:r>
            <a:r>
              <a:rPr lang="zh-CN" altLang="en-US" sz="2000" dirty="0"/>
              <a:t>：</a:t>
            </a:r>
          </a:p>
          <a:p>
            <a:pPr marL="257175" lvl="1" indent="0">
              <a:spcBef>
                <a:spcPts val="600"/>
              </a:spcBef>
              <a:buNone/>
            </a:pPr>
            <a:r>
              <a:rPr lang="en-US" altLang="zh-CN" sz="2000" dirty="0"/>
              <a:t>1) </a:t>
            </a:r>
            <a:r>
              <a:rPr lang="zh-CN" altLang="en-US" sz="2000" dirty="0"/>
              <a:t>如果</a:t>
            </a:r>
            <a:r>
              <a:rPr lang="en-US" altLang="zh-CN" sz="2000" dirty="0"/>
              <a:t>C(p1)&gt;C(p2) </a:t>
            </a:r>
            <a:r>
              <a:rPr lang="zh-CN" altLang="en-US" sz="2000" dirty="0"/>
              <a:t>那么 </a:t>
            </a:r>
            <a:r>
              <a:rPr lang="en-US" altLang="zh-CN" sz="2000" dirty="0"/>
              <a:t>E(p1)&gt;E(p2)	</a:t>
            </a:r>
          </a:p>
          <a:p>
            <a:pPr marL="257175" lvl="1" indent="0" algn="ctr">
              <a:spcBef>
                <a:spcPts val="600"/>
              </a:spcBef>
              <a:buNone/>
            </a:pPr>
            <a:r>
              <a:rPr lang="zh-CN" altLang="en-US" dirty="0">
                <a:solidFill>
                  <a:srgbClr val="FF0000"/>
                </a:solidFill>
              </a:rPr>
              <a:t>问题越复杂解决问题所需要的花费更多</a:t>
            </a:r>
          </a:p>
          <a:p>
            <a:pPr marL="257175" lvl="1" indent="0">
              <a:spcBef>
                <a:spcPts val="600"/>
              </a:spcBef>
              <a:buNone/>
            </a:pPr>
            <a:r>
              <a:rPr lang="en-US" altLang="zh-CN" sz="2000" dirty="0"/>
              <a:t>2) C(p1+p2)&gt;C(p1)+C(p2)</a:t>
            </a:r>
            <a:r>
              <a:rPr lang="zh-CN" altLang="en-US" sz="2000" dirty="0"/>
              <a:t>因此</a:t>
            </a:r>
            <a:r>
              <a:rPr lang="en-US" altLang="zh-CN" sz="2000" dirty="0"/>
              <a:t>E(p1</a:t>
            </a:r>
            <a:r>
              <a:rPr lang="zh-CN" altLang="en-US" sz="2000" dirty="0"/>
              <a:t>＋</a:t>
            </a:r>
            <a:r>
              <a:rPr lang="en-US" altLang="zh-CN" sz="2000" dirty="0"/>
              <a:t>p2)&gt;E(p1)+E(p2)</a:t>
            </a:r>
          </a:p>
          <a:p>
            <a:pPr marL="0" indent="0" algn="ctr">
              <a:spcBef>
                <a:spcPts val="600"/>
              </a:spcBef>
              <a:buNone/>
            </a:pPr>
            <a:r>
              <a:rPr lang="zh-CN" altLang="en-US" sz="2400" dirty="0">
                <a:solidFill>
                  <a:srgbClr val="FF0000"/>
                </a:solidFill>
              </a:rPr>
              <a:t>将复杂问题分解成可以多个子问题分别解决会更加容易</a:t>
            </a:r>
            <a:r>
              <a:rPr lang="en-US" altLang="zh-CN" sz="2400" dirty="0">
                <a:solidFill>
                  <a:srgbClr val="FF0000"/>
                </a:solidFill>
              </a:rPr>
              <a:t>(</a:t>
            </a:r>
            <a:r>
              <a:rPr lang="zh-CN" altLang="en-US" sz="2400" dirty="0">
                <a:solidFill>
                  <a:srgbClr val="FF0000"/>
                </a:solidFill>
              </a:rPr>
              <a:t>模块化思想的依据</a:t>
            </a:r>
            <a:r>
              <a:rPr lang="en-US" altLang="zh-CN" sz="2400" dirty="0">
                <a:solidFill>
                  <a:srgbClr val="FF0000"/>
                </a:solidFill>
              </a:rPr>
              <a:t>)</a:t>
            </a:r>
          </a:p>
        </p:txBody>
      </p:sp>
      <p:sp>
        <p:nvSpPr>
          <p:cNvPr id="3" name="日期占位符 2"/>
          <p:cNvSpPr>
            <a:spLocks noGrp="1"/>
          </p:cNvSpPr>
          <p:nvPr>
            <p:ph type="dt" sz="half" idx="10"/>
          </p:nvPr>
        </p:nvSpPr>
        <p:spPr/>
        <p:txBody>
          <a:bodyPr/>
          <a:lstStyle/>
          <a:p>
            <a:fld id="{9FDB163C-21A3-4AE6-94A2-DEFE52D25A0A}"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201399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up)">
                                      <p:cBhvr>
                                        <p:cTn id="19" dur="500"/>
                                        <p:tgtEl>
                                          <p:spTgt spid="2">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up)">
                                      <p:cBhvr>
                                        <p:cTn id="22" dur="500"/>
                                        <p:tgtEl>
                                          <p:spTgt spid="2">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up)">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up)">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04555"/>
            <a:ext cx="6101954" cy="4031456"/>
          </a:xfrm>
          <a:prstGeom prst="rect">
            <a:avLst/>
          </a:prstGeom>
          <a:noFill/>
        </p:spPr>
      </p:pic>
      <p:pic>
        <p:nvPicPr>
          <p:cNvPr id="289795" name="Picture 3"/>
          <p:cNvPicPr>
            <a:picLocks noChangeAspect="1" noChangeArrowheads="1"/>
          </p:cNvPicPr>
          <p:nvPr/>
        </p:nvPicPr>
        <p:blipFill>
          <a:blip r:embed="rId3" cstate="print"/>
          <a:srcRect b="44154"/>
          <a:stretch>
            <a:fillRect/>
          </a:stretch>
        </p:blipFill>
        <p:spPr bwMode="auto">
          <a:xfrm>
            <a:off x="3034481" y="208379"/>
            <a:ext cx="1317206" cy="1030486"/>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100</a:t>
            </a:fld>
            <a:endParaRPr lang="zh-CN" altLang="en-US" dirty="0"/>
          </a:p>
        </p:txBody>
      </p:sp>
      <p:sp>
        <p:nvSpPr>
          <p:cNvPr id="3" name="日期占位符 2"/>
          <p:cNvSpPr>
            <a:spLocks noGrp="1"/>
          </p:cNvSpPr>
          <p:nvPr>
            <p:ph type="dt" sz="half" idx="10"/>
          </p:nvPr>
        </p:nvSpPr>
        <p:spPr/>
        <p:txBody>
          <a:bodyPr/>
          <a:lstStyle/>
          <a:p>
            <a:fld id="{F182DF18-1CFF-4630-A256-FB2C35C259AA}"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28842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1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1425"/>
            <a:ext cx="6101954" cy="4031456"/>
          </a:xfrm>
          <a:prstGeom prst="rect">
            <a:avLst/>
          </a:prstGeom>
          <a:noFill/>
        </p:spPr>
      </p:pic>
      <p:pic>
        <p:nvPicPr>
          <p:cNvPr id="290819" name="Picture 3"/>
          <p:cNvPicPr>
            <a:picLocks noChangeAspect="1" noChangeArrowheads="1"/>
          </p:cNvPicPr>
          <p:nvPr/>
        </p:nvPicPr>
        <p:blipFill>
          <a:blip r:embed="rId3" cstate="print"/>
          <a:srcRect/>
          <a:stretch>
            <a:fillRect/>
          </a:stretch>
        </p:blipFill>
        <p:spPr bwMode="auto">
          <a:xfrm>
            <a:off x="4128382" y="232288"/>
            <a:ext cx="1133450" cy="801099"/>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101</a:t>
            </a:fld>
            <a:endParaRPr lang="zh-CN" altLang="en-US" dirty="0"/>
          </a:p>
        </p:txBody>
      </p:sp>
      <p:sp>
        <p:nvSpPr>
          <p:cNvPr id="3" name="日期占位符 2"/>
          <p:cNvSpPr>
            <a:spLocks noGrp="1"/>
          </p:cNvSpPr>
          <p:nvPr>
            <p:ph type="dt" sz="half" idx="10"/>
          </p:nvPr>
        </p:nvSpPr>
        <p:spPr/>
        <p:txBody>
          <a:bodyPr/>
          <a:lstStyle/>
          <a:p>
            <a:fld id="{D2EC0B4C-5AA0-4FF5-A516-339C08A30F8C}"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22372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0636"/>
            <a:ext cx="6101954" cy="4031456"/>
          </a:xfrm>
          <a:prstGeom prst="rect">
            <a:avLst/>
          </a:prstGeom>
          <a:noFill/>
        </p:spPr>
      </p:pic>
      <p:pic>
        <p:nvPicPr>
          <p:cNvPr id="291843" name="Picture 3"/>
          <p:cNvPicPr>
            <a:picLocks noChangeAspect="1" noChangeArrowheads="1"/>
          </p:cNvPicPr>
          <p:nvPr/>
        </p:nvPicPr>
        <p:blipFill>
          <a:blip r:embed="rId3" cstate="print"/>
          <a:srcRect/>
          <a:stretch>
            <a:fillRect/>
          </a:stretch>
        </p:blipFill>
        <p:spPr bwMode="auto">
          <a:xfrm>
            <a:off x="5335230" y="311587"/>
            <a:ext cx="1362459" cy="698601"/>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102</a:t>
            </a:fld>
            <a:endParaRPr lang="zh-CN" altLang="en-US" dirty="0"/>
          </a:p>
        </p:txBody>
      </p:sp>
      <p:sp>
        <p:nvSpPr>
          <p:cNvPr id="3" name="日期占位符 2"/>
          <p:cNvSpPr>
            <a:spLocks noGrp="1"/>
          </p:cNvSpPr>
          <p:nvPr>
            <p:ph type="dt" sz="half" idx="10"/>
          </p:nvPr>
        </p:nvSpPr>
        <p:spPr/>
        <p:txBody>
          <a:bodyPr/>
          <a:lstStyle/>
          <a:p>
            <a:fld id="{BB4785F1-4E83-408F-BE27-7C89DCB60B4C}"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48211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86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1425"/>
            <a:ext cx="6101954" cy="4031456"/>
          </a:xfrm>
          <a:prstGeom prst="rect">
            <a:avLst/>
          </a:prstGeom>
          <a:noFill/>
        </p:spPr>
      </p:pic>
      <p:pic>
        <p:nvPicPr>
          <p:cNvPr id="292867" name="Picture 3"/>
          <p:cNvPicPr>
            <a:picLocks noChangeAspect="1" noChangeArrowheads="1"/>
          </p:cNvPicPr>
          <p:nvPr/>
        </p:nvPicPr>
        <p:blipFill>
          <a:blip r:embed="rId3" cstate="print"/>
          <a:srcRect/>
          <a:stretch>
            <a:fillRect/>
          </a:stretch>
        </p:blipFill>
        <p:spPr bwMode="auto">
          <a:xfrm>
            <a:off x="6491959" y="254409"/>
            <a:ext cx="1019535" cy="748598"/>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103</a:t>
            </a:fld>
            <a:endParaRPr lang="zh-CN" altLang="en-US" dirty="0"/>
          </a:p>
        </p:txBody>
      </p:sp>
      <p:sp>
        <p:nvSpPr>
          <p:cNvPr id="3" name="日期占位符 2"/>
          <p:cNvSpPr>
            <a:spLocks noGrp="1"/>
          </p:cNvSpPr>
          <p:nvPr>
            <p:ph type="dt" sz="half" idx="10"/>
          </p:nvPr>
        </p:nvSpPr>
        <p:spPr/>
        <p:txBody>
          <a:bodyPr/>
          <a:lstStyle/>
          <a:p>
            <a:fld id="{8CE92619-F1D9-483E-8E08-5B757EF7C343}"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9812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3871063" y="1181484"/>
            <a:ext cx="3402806" cy="1200329"/>
          </a:xfrm>
          <a:prstGeom prst="rect">
            <a:avLst/>
          </a:prstGeom>
          <a:noFill/>
          <a:ln w="9525">
            <a:solidFill>
              <a:schemeClr val="folHlink"/>
            </a:solidFill>
            <a:miter lim="800000"/>
            <a:headEnd/>
            <a:tailEnd/>
          </a:ln>
          <a:effectLst/>
        </p:spPr>
        <p:txBody>
          <a:bodyPr wrap="square">
            <a:spAutoFit/>
          </a:bodyPr>
          <a:lstStyle/>
          <a:p>
            <a:r>
              <a:rPr lang="en-US" altLang="zh-CN" dirty="0">
                <a:latin typeface="+mj-ea"/>
                <a:ea typeface="+mj-ea"/>
              </a:rPr>
              <a:t>Public class </a:t>
            </a:r>
            <a:r>
              <a:rPr lang="zh-CN" altLang="en-US" dirty="0">
                <a:latin typeface="+mj-ea"/>
                <a:ea typeface="+mj-ea"/>
              </a:rPr>
              <a:t>刘备</a:t>
            </a:r>
          </a:p>
          <a:p>
            <a:r>
              <a:rPr lang="en-US" altLang="zh-CN" dirty="0">
                <a:latin typeface="+mj-ea"/>
                <a:ea typeface="+mj-ea"/>
              </a:rPr>
              <a:t>{</a:t>
            </a:r>
          </a:p>
          <a:p>
            <a:r>
              <a:rPr lang="en-US" altLang="zh-CN" dirty="0">
                <a:latin typeface="+mj-ea"/>
                <a:ea typeface="+mj-ea"/>
              </a:rPr>
              <a:t>   public void </a:t>
            </a:r>
            <a:r>
              <a:rPr lang="zh-CN" altLang="en-US" dirty="0">
                <a:latin typeface="+mj-ea"/>
                <a:ea typeface="+mj-ea"/>
              </a:rPr>
              <a:t>应战</a:t>
            </a:r>
            <a:r>
              <a:rPr lang="en-US" altLang="zh-CN" dirty="0">
                <a:latin typeface="+mj-ea"/>
                <a:ea typeface="+mj-ea"/>
              </a:rPr>
              <a:t>();</a:t>
            </a:r>
          </a:p>
          <a:p>
            <a:r>
              <a:rPr lang="en-US" altLang="zh-CN" dirty="0">
                <a:latin typeface="+mj-ea"/>
                <a:ea typeface="+mj-ea"/>
              </a:rPr>
              <a:t>}</a:t>
            </a:r>
          </a:p>
        </p:txBody>
      </p:sp>
      <p:pic>
        <p:nvPicPr>
          <p:cNvPr id="293891" name="Picture 3"/>
          <p:cNvPicPr>
            <a:picLocks noChangeAspect="1" noChangeArrowheads="1"/>
          </p:cNvPicPr>
          <p:nvPr/>
        </p:nvPicPr>
        <p:blipFill>
          <a:blip r:embed="rId2" cstate="print"/>
          <a:srcRect r="62671" b="55151"/>
          <a:stretch>
            <a:fillRect/>
          </a:stretch>
        </p:blipFill>
        <p:spPr bwMode="auto">
          <a:xfrm>
            <a:off x="2006851" y="1276542"/>
            <a:ext cx="1287067" cy="981459"/>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104</a:t>
            </a:fld>
            <a:endParaRPr lang="zh-CN" altLang="en-US" dirty="0"/>
          </a:p>
        </p:txBody>
      </p:sp>
      <p:sp>
        <p:nvSpPr>
          <p:cNvPr id="5" name="Rectangle 2"/>
          <p:cNvSpPr>
            <a:spLocks noChangeArrowheads="1"/>
          </p:cNvSpPr>
          <p:nvPr/>
        </p:nvSpPr>
        <p:spPr bwMode="auto">
          <a:xfrm>
            <a:off x="3871063" y="2772607"/>
            <a:ext cx="3402806" cy="1892826"/>
          </a:xfrm>
          <a:prstGeom prst="rect">
            <a:avLst/>
          </a:prstGeom>
          <a:noFill/>
          <a:ln w="9525">
            <a:solidFill>
              <a:schemeClr val="folHlink"/>
            </a:solidFill>
            <a:miter lim="800000"/>
            <a:headEnd/>
            <a:tailEnd/>
          </a:ln>
          <a:effectLst/>
        </p:spPr>
        <p:txBody>
          <a:bodyPr>
            <a:spAutoFit/>
          </a:bodyPr>
          <a:lstStyle/>
          <a:p>
            <a:pPr>
              <a:lnSpc>
                <a:spcPct val="110000"/>
              </a:lnSpc>
            </a:pPr>
            <a:r>
              <a:rPr kumimoji="1" lang="en-US" altLang="zh-TW" dirty="0">
                <a:latin typeface="+mj-ea"/>
                <a:ea typeface="+mj-ea"/>
              </a:rPr>
              <a:t>P</a:t>
            </a:r>
            <a:r>
              <a:rPr kumimoji="1" lang="en-US" altLang="zh-CN" dirty="0">
                <a:latin typeface="+mj-ea"/>
                <a:ea typeface="+mj-ea"/>
              </a:rPr>
              <a:t>ublic class  </a:t>
            </a:r>
            <a:r>
              <a:rPr kumimoji="1" lang="zh-TW" altLang="zh-TW" dirty="0">
                <a:latin typeface="+mj-ea"/>
                <a:ea typeface="+mj-ea"/>
              </a:rPr>
              <a:t>孔明</a:t>
            </a:r>
            <a:endParaRPr kumimoji="1" lang="en-US" altLang="zh-TW" dirty="0">
              <a:latin typeface="+mj-ea"/>
              <a:ea typeface="+mj-ea"/>
            </a:endParaRPr>
          </a:p>
          <a:p>
            <a:pPr>
              <a:lnSpc>
                <a:spcPct val="110000"/>
              </a:lnSpc>
            </a:pPr>
            <a:r>
              <a:rPr kumimoji="1" lang="en-US" altLang="zh-CN" dirty="0">
                <a:latin typeface="+mj-ea"/>
                <a:ea typeface="+mj-ea"/>
              </a:rPr>
              <a:t>{</a:t>
            </a:r>
          </a:p>
          <a:p>
            <a:r>
              <a:rPr lang="en-US" altLang="zh-CN" dirty="0">
                <a:latin typeface="+mj-ea"/>
                <a:ea typeface="+mj-ea"/>
              </a:rPr>
              <a:t>  public void   </a:t>
            </a:r>
            <a:r>
              <a:rPr kumimoji="1" lang="zh-CN" altLang="en-US" dirty="0">
                <a:latin typeface="+mj-ea"/>
                <a:ea typeface="+mj-ea"/>
              </a:rPr>
              <a:t>拟定策略</a:t>
            </a:r>
            <a:r>
              <a:rPr kumimoji="1" lang="zh-TW" altLang="zh-TW" dirty="0">
                <a:latin typeface="+mj-ea"/>
                <a:ea typeface="+mj-ea"/>
              </a:rPr>
              <a:t>()</a:t>
            </a:r>
            <a:r>
              <a:rPr kumimoji="1" lang="zh-TW" altLang="en-US" dirty="0">
                <a:latin typeface="+mj-ea"/>
                <a:ea typeface="+mj-ea"/>
              </a:rPr>
              <a:t>;</a:t>
            </a:r>
            <a:endParaRPr kumimoji="1" lang="en-US" altLang="zh-TW" dirty="0">
              <a:latin typeface="+mj-ea"/>
              <a:ea typeface="+mj-ea"/>
            </a:endParaRPr>
          </a:p>
          <a:p>
            <a:pPr>
              <a:lnSpc>
                <a:spcPct val="110000"/>
              </a:lnSpc>
            </a:pPr>
            <a:r>
              <a:rPr kumimoji="1" lang="en-US" altLang="zh-CN" dirty="0">
                <a:latin typeface="+mj-ea"/>
                <a:ea typeface="+mj-ea"/>
              </a:rPr>
              <a:t>   public void</a:t>
            </a:r>
            <a:r>
              <a:rPr lang="en-US" altLang="zh-CN" dirty="0">
                <a:latin typeface="+mj-ea"/>
                <a:ea typeface="+mj-ea"/>
              </a:rPr>
              <a:t>  </a:t>
            </a:r>
            <a:r>
              <a:rPr kumimoji="1" lang="zh-CN" altLang="en-US" dirty="0">
                <a:latin typeface="+mj-ea"/>
                <a:ea typeface="+mj-ea"/>
              </a:rPr>
              <a:t>联合孙权</a:t>
            </a:r>
            <a:r>
              <a:rPr kumimoji="1" lang="zh-TW" altLang="zh-TW" dirty="0">
                <a:latin typeface="+mj-ea"/>
                <a:ea typeface="+mj-ea"/>
              </a:rPr>
              <a:t>()</a:t>
            </a:r>
            <a:r>
              <a:rPr kumimoji="1" lang="zh-TW" altLang="en-US" dirty="0">
                <a:latin typeface="+mj-ea"/>
                <a:ea typeface="+mj-ea"/>
              </a:rPr>
              <a:t>;</a:t>
            </a:r>
            <a:endParaRPr kumimoji="1" lang="zh-TW" altLang="zh-CN" dirty="0">
              <a:latin typeface="+mj-ea"/>
              <a:ea typeface="+mj-ea"/>
            </a:endParaRPr>
          </a:p>
          <a:p>
            <a:pPr>
              <a:lnSpc>
                <a:spcPct val="110000"/>
              </a:lnSpc>
            </a:pPr>
            <a:r>
              <a:rPr kumimoji="1" lang="en-US" altLang="zh-CN" dirty="0">
                <a:latin typeface="+mj-ea"/>
                <a:ea typeface="+mj-ea"/>
              </a:rPr>
              <a:t>   private</a:t>
            </a:r>
            <a:r>
              <a:rPr kumimoji="1" lang="en-US" altLang="zh-TW" dirty="0">
                <a:latin typeface="+mj-ea"/>
                <a:ea typeface="+mj-ea"/>
              </a:rPr>
              <a:t> </a:t>
            </a:r>
            <a:r>
              <a:rPr lang="en-US" altLang="zh-CN" dirty="0">
                <a:latin typeface="+mj-ea"/>
                <a:ea typeface="+mj-ea"/>
              </a:rPr>
              <a:t>void </a:t>
            </a:r>
            <a:r>
              <a:rPr kumimoji="1" lang="zh-CN" altLang="en-US" dirty="0">
                <a:latin typeface="+mj-ea"/>
                <a:ea typeface="+mj-ea"/>
              </a:rPr>
              <a:t>借东风火攻</a:t>
            </a:r>
            <a:r>
              <a:rPr kumimoji="1" lang="zh-TW" altLang="zh-TW" dirty="0">
                <a:latin typeface="+mj-ea"/>
                <a:ea typeface="+mj-ea"/>
              </a:rPr>
              <a:t>()</a:t>
            </a:r>
            <a:r>
              <a:rPr kumimoji="1" lang="zh-TW" altLang="en-US" dirty="0">
                <a:latin typeface="+mj-ea"/>
                <a:ea typeface="+mj-ea"/>
              </a:rPr>
              <a:t>;</a:t>
            </a:r>
            <a:endParaRPr kumimoji="1" lang="en-US" altLang="zh-TW" dirty="0">
              <a:latin typeface="+mj-ea"/>
              <a:ea typeface="+mj-ea"/>
            </a:endParaRPr>
          </a:p>
          <a:p>
            <a:pPr>
              <a:lnSpc>
                <a:spcPct val="110000"/>
              </a:lnSpc>
            </a:pPr>
            <a:r>
              <a:rPr kumimoji="1" lang="en-US" altLang="zh-CN" dirty="0">
                <a:latin typeface="+mj-ea"/>
                <a:ea typeface="+mj-ea"/>
              </a:rPr>
              <a:t>}</a:t>
            </a:r>
            <a:endParaRPr kumimoji="1" lang="en-US" altLang="zh-TW" dirty="0">
              <a:latin typeface="+mj-ea"/>
              <a:ea typeface="+mj-ea"/>
            </a:endParaRPr>
          </a:p>
        </p:txBody>
      </p:sp>
      <p:pic>
        <p:nvPicPr>
          <p:cNvPr id="6" name="Picture 3"/>
          <p:cNvPicPr>
            <a:picLocks noChangeAspect="1" noChangeArrowheads="1"/>
          </p:cNvPicPr>
          <p:nvPr/>
        </p:nvPicPr>
        <p:blipFill>
          <a:blip r:embed="rId3" cstate="print"/>
          <a:srcRect b="44205"/>
          <a:stretch>
            <a:fillRect/>
          </a:stretch>
        </p:blipFill>
        <p:spPr bwMode="auto">
          <a:xfrm>
            <a:off x="1898965" y="3113384"/>
            <a:ext cx="1502838" cy="1174632"/>
          </a:xfrm>
          <a:prstGeom prst="rect">
            <a:avLst/>
          </a:prstGeom>
          <a:noFill/>
        </p:spPr>
      </p:pic>
      <p:sp>
        <p:nvSpPr>
          <p:cNvPr id="3" name="日期占位符 2"/>
          <p:cNvSpPr>
            <a:spLocks noGrp="1"/>
          </p:cNvSpPr>
          <p:nvPr>
            <p:ph type="dt" sz="half" idx="10"/>
          </p:nvPr>
        </p:nvSpPr>
        <p:spPr/>
        <p:txBody>
          <a:bodyPr/>
          <a:lstStyle/>
          <a:p>
            <a:fld id="{CE6F93AB-C8E8-4E41-955E-6ECEE724CF45}"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75840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p:cNvPicPr>
            <a:picLocks noChangeAspect="1" noChangeArrowheads="1"/>
          </p:cNvPicPr>
          <p:nvPr/>
        </p:nvPicPr>
        <p:blipFill>
          <a:blip r:embed="rId2" cstate="print"/>
          <a:srcRect t="62227" r="62671"/>
          <a:stretch>
            <a:fillRect/>
          </a:stretch>
        </p:blipFill>
        <p:spPr bwMode="auto">
          <a:xfrm>
            <a:off x="2058691" y="1333079"/>
            <a:ext cx="1272050" cy="765225"/>
          </a:xfrm>
          <a:prstGeom prst="rect">
            <a:avLst/>
          </a:prstGeom>
          <a:noFill/>
        </p:spPr>
      </p:pic>
      <p:sp>
        <p:nvSpPr>
          <p:cNvPr id="295939" name="Rectangle 3"/>
          <p:cNvSpPr>
            <a:spLocks noChangeArrowheads="1"/>
          </p:cNvSpPr>
          <p:nvPr/>
        </p:nvSpPr>
        <p:spPr bwMode="auto">
          <a:xfrm>
            <a:off x="3869531" y="1129904"/>
            <a:ext cx="3509963" cy="1200329"/>
          </a:xfrm>
          <a:prstGeom prst="rect">
            <a:avLst/>
          </a:prstGeom>
          <a:noFill/>
          <a:ln w="9525">
            <a:solidFill>
              <a:schemeClr val="folHlink"/>
            </a:solidFill>
            <a:miter lim="800000"/>
            <a:headEnd/>
            <a:tailEnd/>
          </a:ln>
          <a:effectLst/>
        </p:spPr>
        <p:txBody>
          <a:bodyPr>
            <a:spAutoFit/>
          </a:bodyPr>
          <a:lstStyle/>
          <a:p>
            <a:r>
              <a:rPr kumimoji="1" lang="en-US" altLang="zh-CN" dirty="0">
                <a:latin typeface="+mj-ea"/>
                <a:ea typeface="+mj-ea"/>
              </a:rPr>
              <a:t>Public class </a:t>
            </a:r>
            <a:r>
              <a:rPr kumimoji="1" lang="zh-CN" altLang="en-US" dirty="0">
                <a:latin typeface="+mj-ea"/>
                <a:ea typeface="+mj-ea"/>
              </a:rPr>
              <a:t>关羽</a:t>
            </a:r>
            <a:endParaRPr kumimoji="1" lang="en-US" altLang="zh-CN" dirty="0">
              <a:latin typeface="+mj-ea"/>
              <a:ea typeface="+mj-ea"/>
            </a:endParaRPr>
          </a:p>
          <a:p>
            <a:r>
              <a:rPr kumimoji="1" lang="en-US" altLang="zh-CN" dirty="0">
                <a:latin typeface="+mj-ea"/>
                <a:ea typeface="+mj-ea"/>
              </a:rPr>
              <a:t>{</a:t>
            </a:r>
          </a:p>
          <a:p>
            <a:r>
              <a:rPr lang="en-US" altLang="zh-CN" dirty="0">
                <a:latin typeface="+mj-ea"/>
                <a:ea typeface="+mj-ea"/>
              </a:rPr>
              <a:t>    Public void  </a:t>
            </a:r>
            <a:r>
              <a:rPr kumimoji="1" lang="zh-TW" altLang="en-US" dirty="0">
                <a:latin typeface="+mj-ea"/>
                <a:ea typeface="+mj-ea"/>
              </a:rPr>
              <a:t>防守荊州</a:t>
            </a:r>
            <a:r>
              <a:rPr kumimoji="1" lang="zh-TW" altLang="zh-TW" dirty="0">
                <a:latin typeface="+mj-ea"/>
                <a:ea typeface="+mj-ea"/>
              </a:rPr>
              <a:t>()</a:t>
            </a:r>
            <a:r>
              <a:rPr kumimoji="1" lang="zh-TW" altLang="en-US" dirty="0">
                <a:latin typeface="+mj-ea"/>
                <a:ea typeface="+mj-ea"/>
              </a:rPr>
              <a:t>;</a:t>
            </a:r>
            <a:endParaRPr kumimoji="1" lang="zh-TW" altLang="zh-CN" dirty="0">
              <a:latin typeface="+mj-ea"/>
              <a:ea typeface="+mj-ea"/>
            </a:endParaRPr>
          </a:p>
          <a:p>
            <a:r>
              <a:rPr kumimoji="1" lang="en-US" altLang="zh-CN" dirty="0">
                <a:latin typeface="+mj-ea"/>
                <a:ea typeface="+mj-ea"/>
              </a:rPr>
              <a:t>}</a:t>
            </a:r>
            <a:endParaRPr kumimoji="1" lang="en-US" altLang="zh-TW" dirty="0">
              <a:latin typeface="+mj-ea"/>
              <a:ea typeface="+mj-ea"/>
            </a:endParaRPr>
          </a:p>
        </p:txBody>
      </p:sp>
      <p:sp>
        <p:nvSpPr>
          <p:cNvPr id="295940" name="Rectangle 4"/>
          <p:cNvSpPr>
            <a:spLocks noChangeArrowheads="1"/>
          </p:cNvSpPr>
          <p:nvPr/>
        </p:nvSpPr>
        <p:spPr bwMode="auto">
          <a:xfrm>
            <a:off x="3905250" y="2950369"/>
            <a:ext cx="3529013" cy="1200329"/>
          </a:xfrm>
          <a:prstGeom prst="rect">
            <a:avLst/>
          </a:prstGeom>
          <a:noFill/>
          <a:ln w="9525">
            <a:solidFill>
              <a:schemeClr val="folHlink"/>
            </a:solidFill>
            <a:miter lim="800000"/>
            <a:headEnd/>
            <a:tailEnd/>
          </a:ln>
          <a:effectLst/>
        </p:spPr>
        <p:txBody>
          <a:bodyPr>
            <a:spAutoFit/>
          </a:bodyPr>
          <a:lstStyle/>
          <a:p>
            <a:r>
              <a:rPr kumimoji="1" lang="en-US" altLang="zh-CN">
                <a:latin typeface="+mj-ea"/>
                <a:ea typeface="+mj-ea"/>
              </a:rPr>
              <a:t>Public class </a:t>
            </a:r>
            <a:r>
              <a:rPr kumimoji="1" lang="zh-CN" altLang="en-US">
                <a:latin typeface="+mj-ea"/>
                <a:ea typeface="+mj-ea"/>
              </a:rPr>
              <a:t>张飞</a:t>
            </a:r>
          </a:p>
          <a:p>
            <a:r>
              <a:rPr kumimoji="1" lang="en-US" altLang="zh-CN">
                <a:latin typeface="+mj-ea"/>
                <a:ea typeface="+mj-ea"/>
              </a:rPr>
              <a:t>{</a:t>
            </a:r>
          </a:p>
          <a:p>
            <a:r>
              <a:rPr kumimoji="1" lang="en-US" altLang="zh-CN">
                <a:latin typeface="+mj-ea"/>
                <a:ea typeface="+mj-ea"/>
              </a:rPr>
              <a:t>   public</a:t>
            </a:r>
            <a:r>
              <a:rPr kumimoji="1" lang="en-US" altLang="zh-TW">
                <a:latin typeface="+mj-ea"/>
                <a:ea typeface="+mj-ea"/>
              </a:rPr>
              <a:t> </a:t>
            </a:r>
            <a:r>
              <a:rPr kumimoji="1" lang="en-US" altLang="zh-CN">
                <a:latin typeface="+mj-ea"/>
                <a:ea typeface="+mj-ea"/>
              </a:rPr>
              <a:t>void </a:t>
            </a:r>
            <a:r>
              <a:rPr lang="en-US" altLang="zh-CN">
                <a:latin typeface="+mj-ea"/>
                <a:ea typeface="+mj-ea"/>
              </a:rPr>
              <a:t> </a:t>
            </a:r>
            <a:r>
              <a:rPr kumimoji="1" lang="zh-CN" altLang="en-US">
                <a:latin typeface="+mj-ea"/>
                <a:ea typeface="+mj-ea"/>
              </a:rPr>
              <a:t>防守荆州前线</a:t>
            </a:r>
            <a:r>
              <a:rPr kumimoji="1" lang="zh-TW" altLang="zh-TW">
                <a:latin typeface="+mj-ea"/>
                <a:ea typeface="+mj-ea"/>
              </a:rPr>
              <a:t>()</a:t>
            </a:r>
            <a:r>
              <a:rPr kumimoji="1" lang="zh-TW" altLang="en-US">
                <a:latin typeface="+mj-ea"/>
                <a:ea typeface="+mj-ea"/>
              </a:rPr>
              <a:t>;</a:t>
            </a:r>
            <a:endParaRPr kumimoji="1" lang="zh-TW" altLang="zh-CN">
              <a:latin typeface="+mj-ea"/>
              <a:ea typeface="+mj-ea"/>
            </a:endParaRPr>
          </a:p>
          <a:p>
            <a:r>
              <a:rPr kumimoji="1" lang="en-US" altLang="zh-CN">
                <a:latin typeface="+mj-ea"/>
                <a:ea typeface="+mj-ea"/>
              </a:rPr>
              <a:t>}</a:t>
            </a:r>
            <a:endParaRPr kumimoji="1" lang="en-US" altLang="zh-TW">
              <a:latin typeface="+mj-ea"/>
              <a:ea typeface="+mj-ea"/>
            </a:endParaRPr>
          </a:p>
        </p:txBody>
      </p:sp>
      <p:pic>
        <p:nvPicPr>
          <p:cNvPr id="295941" name="Picture 5"/>
          <p:cNvPicPr>
            <a:picLocks noChangeAspect="1" noChangeArrowheads="1"/>
          </p:cNvPicPr>
          <p:nvPr/>
        </p:nvPicPr>
        <p:blipFill>
          <a:blip r:embed="rId3" cstate="print"/>
          <a:srcRect t="62769"/>
          <a:stretch>
            <a:fillRect/>
          </a:stretch>
        </p:blipFill>
        <p:spPr bwMode="auto">
          <a:xfrm>
            <a:off x="1891337" y="3117153"/>
            <a:ext cx="1606758" cy="838007"/>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105</a:t>
            </a:fld>
            <a:endParaRPr lang="zh-CN" altLang="en-US" dirty="0"/>
          </a:p>
        </p:txBody>
      </p:sp>
      <p:sp>
        <p:nvSpPr>
          <p:cNvPr id="3" name="日期占位符 2"/>
          <p:cNvSpPr>
            <a:spLocks noGrp="1"/>
          </p:cNvSpPr>
          <p:nvPr>
            <p:ph type="dt" sz="half" idx="10"/>
          </p:nvPr>
        </p:nvSpPr>
        <p:spPr/>
        <p:txBody>
          <a:bodyPr/>
          <a:lstStyle/>
          <a:p>
            <a:fld id="{35F83092-4EF0-4402-9ABC-02309072A954}"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7784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2079562" y="2045726"/>
            <a:ext cx="1120839" cy="774904"/>
          </a:xfrm>
          <a:prstGeom prst="rect">
            <a:avLst/>
          </a:prstGeom>
          <a:noFill/>
        </p:spPr>
      </p:pic>
      <p:sp>
        <p:nvSpPr>
          <p:cNvPr id="296963" name="Rectangle 3"/>
          <p:cNvSpPr>
            <a:spLocks noChangeArrowheads="1"/>
          </p:cNvSpPr>
          <p:nvPr/>
        </p:nvSpPr>
        <p:spPr bwMode="auto">
          <a:xfrm>
            <a:off x="3977878" y="1815704"/>
            <a:ext cx="3529013" cy="1200329"/>
          </a:xfrm>
          <a:prstGeom prst="rect">
            <a:avLst/>
          </a:prstGeom>
          <a:noFill/>
          <a:ln w="9525">
            <a:solidFill>
              <a:schemeClr val="folHlink"/>
            </a:solidFill>
            <a:miter lim="800000"/>
            <a:headEnd/>
            <a:tailEnd/>
          </a:ln>
          <a:effectLst/>
        </p:spPr>
        <p:txBody>
          <a:bodyPr>
            <a:spAutoFit/>
          </a:bodyPr>
          <a:lstStyle/>
          <a:p>
            <a:r>
              <a:rPr kumimoji="1" lang="en-US" altLang="zh-CN">
                <a:latin typeface="+mj-ea"/>
                <a:ea typeface="+mj-ea"/>
              </a:rPr>
              <a:t>Public class </a:t>
            </a:r>
            <a:r>
              <a:rPr kumimoji="1" lang="zh-CN" altLang="en-US">
                <a:latin typeface="+mj-ea"/>
                <a:ea typeface="+mj-ea"/>
              </a:rPr>
              <a:t>孙权</a:t>
            </a:r>
            <a:endParaRPr kumimoji="1" lang="en-US" altLang="zh-CN">
              <a:latin typeface="+mj-ea"/>
              <a:ea typeface="+mj-ea"/>
            </a:endParaRPr>
          </a:p>
          <a:p>
            <a:r>
              <a:rPr kumimoji="1" lang="en-US" altLang="zh-CN">
                <a:latin typeface="+mj-ea"/>
                <a:ea typeface="+mj-ea"/>
              </a:rPr>
              <a:t>{</a:t>
            </a:r>
          </a:p>
          <a:p>
            <a:r>
              <a:rPr lang="en-US" altLang="zh-CN">
                <a:latin typeface="+mj-ea"/>
                <a:ea typeface="+mj-ea"/>
              </a:rPr>
              <a:t>   public void  </a:t>
            </a:r>
            <a:r>
              <a:rPr kumimoji="1" lang="zh-CN" altLang="en-US">
                <a:latin typeface="+mj-ea"/>
                <a:ea typeface="+mj-ea"/>
              </a:rPr>
              <a:t>领兵相助</a:t>
            </a:r>
            <a:r>
              <a:rPr kumimoji="1" lang="zh-TW" altLang="zh-TW">
                <a:latin typeface="+mj-ea"/>
                <a:ea typeface="+mj-ea"/>
              </a:rPr>
              <a:t>()</a:t>
            </a:r>
            <a:r>
              <a:rPr kumimoji="1" lang="zh-TW" altLang="en-US">
                <a:latin typeface="+mj-ea"/>
                <a:ea typeface="+mj-ea"/>
              </a:rPr>
              <a:t>;</a:t>
            </a:r>
            <a:endParaRPr kumimoji="1" lang="zh-TW" altLang="zh-CN">
              <a:latin typeface="+mj-ea"/>
              <a:ea typeface="+mj-ea"/>
            </a:endParaRPr>
          </a:p>
          <a:p>
            <a:r>
              <a:rPr kumimoji="1" lang="en-US" altLang="zh-CN">
                <a:latin typeface="+mj-ea"/>
                <a:ea typeface="+mj-ea"/>
              </a:rPr>
              <a:t>}</a:t>
            </a:r>
            <a:endParaRPr kumimoji="1" lang="en-US" altLang="zh-TW">
              <a:latin typeface="+mj-ea"/>
              <a:ea typeface="+mj-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106</a:t>
            </a:fld>
            <a:endParaRPr lang="zh-CN" altLang="en-US" dirty="0"/>
          </a:p>
        </p:txBody>
      </p:sp>
      <p:sp>
        <p:nvSpPr>
          <p:cNvPr id="3" name="日期占位符 2"/>
          <p:cNvSpPr>
            <a:spLocks noGrp="1"/>
          </p:cNvSpPr>
          <p:nvPr>
            <p:ph type="dt" sz="half" idx="10"/>
          </p:nvPr>
        </p:nvSpPr>
        <p:spPr/>
        <p:txBody>
          <a:bodyPr/>
          <a:lstStyle/>
          <a:p>
            <a:fld id="{C73555BB-32F5-4BBB-8976-AC7B4F5837E4}"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21624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1464788" y="1652303"/>
            <a:ext cx="6775963" cy="1015663"/>
          </a:xfrm>
          <a:prstGeom prst="rect">
            <a:avLst/>
          </a:prstGeom>
          <a:noFill/>
          <a:ln w="9525">
            <a:noFill/>
            <a:miter lim="800000"/>
            <a:headEnd/>
            <a:tailEnd/>
          </a:ln>
          <a:effectLst/>
        </p:spPr>
        <p:txBody>
          <a:bodyPr wrap="square">
            <a:spAutoFit/>
          </a:bodyPr>
          <a:lstStyle/>
          <a:p>
            <a:pPr>
              <a:spcBef>
                <a:spcPct val="50000"/>
              </a:spcBef>
            </a:pPr>
            <a:r>
              <a:rPr lang="zh-CN" altLang="en-US" sz="2400" dirty="0">
                <a:latin typeface="+mj-ea"/>
                <a:ea typeface="+mj-ea"/>
              </a:rPr>
              <a:t>用例图、类图、活动图、时序图之间是什么关系？</a:t>
            </a:r>
          </a:p>
          <a:p>
            <a:pPr>
              <a:spcBef>
                <a:spcPct val="50000"/>
              </a:spcBef>
            </a:pPr>
            <a:r>
              <a:rPr lang="zh-CN" altLang="en-US" sz="2400" dirty="0">
                <a:latin typeface="+mj-ea"/>
                <a:ea typeface="+mj-ea"/>
              </a:rPr>
              <a:t>时序图有什么作用？</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107</a:t>
            </a:fld>
            <a:endParaRPr lang="zh-CN" altLang="en-US" dirty="0"/>
          </a:p>
        </p:txBody>
      </p:sp>
      <p:sp>
        <p:nvSpPr>
          <p:cNvPr id="3" name="标题 2"/>
          <p:cNvSpPr>
            <a:spLocks noGrp="1"/>
          </p:cNvSpPr>
          <p:nvPr>
            <p:ph type="title"/>
          </p:nvPr>
        </p:nvSpPr>
        <p:spPr/>
        <p:txBody>
          <a:bodyPr/>
          <a:lstStyle/>
          <a:p>
            <a:r>
              <a:rPr lang="zh-CN" altLang="en-US" dirty="0"/>
              <a:t>思考</a:t>
            </a:r>
          </a:p>
        </p:txBody>
      </p:sp>
      <p:sp>
        <p:nvSpPr>
          <p:cNvPr id="4" name="日期占位符 3"/>
          <p:cNvSpPr>
            <a:spLocks noGrp="1"/>
          </p:cNvSpPr>
          <p:nvPr>
            <p:ph type="dt" sz="half" idx="10"/>
          </p:nvPr>
        </p:nvSpPr>
        <p:spPr/>
        <p:txBody>
          <a:bodyPr/>
          <a:lstStyle/>
          <a:p>
            <a:fld id="{D9DB8C23-3D86-45C1-93BA-DAF52A9EF888}"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11773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wipe(left)">
                                      <p:cBhvr>
                                        <p:cTn id="7"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06511" y="1486822"/>
            <a:ext cx="6674762" cy="2158101"/>
            <a:chOff x="1151347" y="1982429"/>
            <a:chExt cx="8899682" cy="2877468"/>
          </a:xfrm>
        </p:grpSpPr>
        <p:sp>
          <p:nvSpPr>
            <p:cNvPr id="153616" name="Rectangle 16"/>
            <p:cNvSpPr>
              <a:spLocks noChangeArrowheads="1"/>
            </p:cNvSpPr>
            <p:nvPr/>
          </p:nvSpPr>
          <p:spPr bwMode="auto">
            <a:xfrm>
              <a:off x="3238908" y="1982429"/>
              <a:ext cx="6401752" cy="615553"/>
            </a:xfrm>
            <a:prstGeom prst="rect">
              <a:avLst/>
            </a:prstGeom>
            <a:noFill/>
            <a:ln w="9525">
              <a:noFill/>
              <a:miter lim="800000"/>
              <a:headEnd/>
              <a:tailEnd/>
            </a:ln>
            <a:effectLst/>
          </p:spPr>
          <p:txBody>
            <a:bodyPr wrap="none">
              <a:spAutoFit/>
            </a:bodyPr>
            <a:lstStyle/>
            <a:p>
              <a:r>
                <a:rPr lang="zh-CN" altLang="en-US" sz="2400" dirty="0">
                  <a:latin typeface="+mj-ea"/>
                  <a:ea typeface="+mj-ea"/>
                </a:rPr>
                <a:t>活动图（从用户的角度描述用例）</a:t>
              </a:r>
            </a:p>
          </p:txBody>
        </p:sp>
        <p:sp>
          <p:nvSpPr>
            <p:cNvPr id="153620" name="Oval 20"/>
            <p:cNvSpPr>
              <a:spLocks noChangeArrowheads="1"/>
            </p:cNvSpPr>
            <p:nvPr/>
          </p:nvSpPr>
          <p:spPr bwMode="auto">
            <a:xfrm>
              <a:off x="1151347" y="2534879"/>
              <a:ext cx="1512887" cy="720725"/>
            </a:xfrm>
            <a:prstGeom prst="ellipse">
              <a:avLst/>
            </a:prstGeom>
            <a:noFill/>
            <a:ln w="9525">
              <a:solidFill>
                <a:srgbClr val="D24726"/>
              </a:solidFill>
              <a:round/>
              <a:headEnd/>
              <a:tailEnd/>
            </a:ln>
            <a:effectLst/>
          </p:spPr>
          <p:txBody>
            <a:bodyPr wrap="none" anchor="ctr"/>
            <a:lstStyle/>
            <a:p>
              <a:pPr algn="ctr"/>
              <a:r>
                <a:rPr lang="zh-CN" altLang="en-US" sz="2400" dirty="0">
                  <a:latin typeface="+mj-ea"/>
                  <a:ea typeface="+mj-ea"/>
                </a:rPr>
                <a:t>用例</a:t>
              </a:r>
            </a:p>
          </p:txBody>
        </p:sp>
        <p:sp>
          <p:nvSpPr>
            <p:cNvPr id="153621" name="Rectangle 21"/>
            <p:cNvSpPr>
              <a:spLocks noChangeArrowheads="1"/>
            </p:cNvSpPr>
            <p:nvPr/>
          </p:nvSpPr>
          <p:spPr bwMode="auto">
            <a:xfrm>
              <a:off x="3238908" y="3111142"/>
              <a:ext cx="6812121" cy="615553"/>
            </a:xfrm>
            <a:prstGeom prst="rect">
              <a:avLst/>
            </a:prstGeom>
            <a:noFill/>
            <a:ln w="9525">
              <a:noFill/>
              <a:miter lim="800000"/>
              <a:headEnd/>
              <a:tailEnd/>
            </a:ln>
            <a:effectLst/>
          </p:spPr>
          <p:txBody>
            <a:bodyPr wrap="none">
              <a:spAutoFit/>
            </a:bodyPr>
            <a:lstStyle/>
            <a:p>
              <a:r>
                <a:rPr lang="zh-CN" altLang="en-US" sz="2400" dirty="0">
                  <a:latin typeface="+mj-ea"/>
                  <a:ea typeface="+mj-ea"/>
                </a:rPr>
                <a:t>时序图（从计算机的角度描述用例）</a:t>
              </a:r>
            </a:p>
          </p:txBody>
        </p:sp>
        <p:sp>
          <p:nvSpPr>
            <p:cNvPr id="153622" name="Line 22"/>
            <p:cNvSpPr>
              <a:spLocks noChangeShapeType="1"/>
            </p:cNvSpPr>
            <p:nvPr/>
          </p:nvSpPr>
          <p:spPr bwMode="auto">
            <a:xfrm flipH="1">
              <a:off x="2540409" y="2247542"/>
              <a:ext cx="698500" cy="384175"/>
            </a:xfrm>
            <a:prstGeom prst="line">
              <a:avLst/>
            </a:prstGeom>
            <a:noFill/>
            <a:ln w="9525">
              <a:solidFill>
                <a:srgbClr val="D24726"/>
              </a:solidFill>
              <a:round/>
              <a:headEnd/>
              <a:tailEnd type="triangle" w="med" len="med"/>
            </a:ln>
            <a:effectLst/>
          </p:spPr>
          <p:txBody>
            <a:bodyPr/>
            <a:lstStyle/>
            <a:p>
              <a:endParaRPr lang="zh-CN" altLang="en-US" sz="1600">
                <a:latin typeface="+mj-ea"/>
                <a:ea typeface="+mj-ea"/>
              </a:endParaRPr>
            </a:p>
          </p:txBody>
        </p:sp>
        <p:sp>
          <p:nvSpPr>
            <p:cNvPr id="153623" name="Line 23"/>
            <p:cNvSpPr>
              <a:spLocks noChangeShapeType="1"/>
            </p:cNvSpPr>
            <p:nvPr/>
          </p:nvSpPr>
          <p:spPr bwMode="auto">
            <a:xfrm flipH="1" flipV="1">
              <a:off x="2540409" y="3065104"/>
              <a:ext cx="771525" cy="261938"/>
            </a:xfrm>
            <a:prstGeom prst="line">
              <a:avLst/>
            </a:prstGeom>
            <a:noFill/>
            <a:ln w="9525">
              <a:solidFill>
                <a:srgbClr val="D24726"/>
              </a:solidFill>
              <a:round/>
              <a:headEnd/>
              <a:tailEnd type="triangle" w="med" len="med"/>
            </a:ln>
            <a:effectLst/>
          </p:spPr>
          <p:txBody>
            <a:bodyPr/>
            <a:lstStyle/>
            <a:p>
              <a:endParaRPr lang="zh-CN" altLang="en-US" sz="1600">
                <a:latin typeface="+mj-ea"/>
                <a:ea typeface="+mj-ea"/>
              </a:endParaRPr>
            </a:p>
          </p:txBody>
        </p:sp>
        <p:sp>
          <p:nvSpPr>
            <p:cNvPr id="153624" name="Rectangle 24"/>
            <p:cNvSpPr>
              <a:spLocks noChangeArrowheads="1"/>
            </p:cNvSpPr>
            <p:nvPr/>
          </p:nvSpPr>
          <p:spPr bwMode="auto">
            <a:xfrm>
              <a:off x="5126260" y="4244344"/>
              <a:ext cx="2708433" cy="615553"/>
            </a:xfrm>
            <a:prstGeom prst="rect">
              <a:avLst/>
            </a:prstGeom>
            <a:noFill/>
            <a:ln w="9525">
              <a:noFill/>
              <a:miter lim="800000"/>
              <a:headEnd/>
              <a:tailEnd/>
            </a:ln>
            <a:effectLst/>
          </p:spPr>
          <p:txBody>
            <a:bodyPr wrap="none">
              <a:spAutoFit/>
            </a:bodyPr>
            <a:lstStyle/>
            <a:p>
              <a:r>
                <a:rPr lang="zh-CN" altLang="en-US" sz="2400" dirty="0">
                  <a:latin typeface="+mj-ea"/>
                  <a:ea typeface="+mj-ea"/>
                </a:rPr>
                <a:t>对象间的交互</a:t>
              </a:r>
            </a:p>
          </p:txBody>
        </p:sp>
        <p:sp>
          <p:nvSpPr>
            <p:cNvPr id="153625" name="Line 25"/>
            <p:cNvSpPr>
              <a:spLocks noChangeShapeType="1"/>
            </p:cNvSpPr>
            <p:nvPr/>
          </p:nvSpPr>
          <p:spPr bwMode="auto">
            <a:xfrm flipH="1" flipV="1">
              <a:off x="6132735" y="3642682"/>
              <a:ext cx="0" cy="601663"/>
            </a:xfrm>
            <a:prstGeom prst="line">
              <a:avLst/>
            </a:prstGeom>
            <a:noFill/>
            <a:ln w="38100">
              <a:solidFill>
                <a:srgbClr val="D24726"/>
              </a:solidFill>
              <a:round/>
              <a:headEnd/>
              <a:tailEnd type="triangle" w="med" len="med"/>
            </a:ln>
            <a:effectLst/>
          </p:spPr>
          <p:txBody>
            <a:bodyPr/>
            <a:lstStyle/>
            <a:p>
              <a:r>
                <a:rPr lang="en-US" altLang="zh-CN" sz="1600" dirty="0">
                  <a:latin typeface="+mj-ea"/>
                  <a:ea typeface="+mj-ea"/>
                </a:rPr>
                <a:t>.</a:t>
              </a:r>
              <a:endParaRPr lang="zh-CN" altLang="en-US" sz="1600" dirty="0">
                <a:latin typeface="+mj-ea"/>
                <a:ea typeface="+mj-ea"/>
              </a:endParaRPr>
            </a:p>
          </p:txBody>
        </p:sp>
      </p:grpSp>
      <p:sp>
        <p:nvSpPr>
          <p:cNvPr id="5" name="标题 4"/>
          <p:cNvSpPr>
            <a:spLocks noGrp="1"/>
          </p:cNvSpPr>
          <p:nvPr>
            <p:ph type="title"/>
          </p:nvPr>
        </p:nvSpPr>
        <p:spPr/>
        <p:txBody>
          <a:bodyPr/>
          <a:lstStyle/>
          <a:p>
            <a:r>
              <a:rPr lang="zh-CN" altLang="en-US" dirty="0"/>
              <a:t>用例图、活动图、时序图之间的关系</a:t>
            </a:r>
          </a:p>
        </p:txBody>
      </p:sp>
      <p:sp>
        <p:nvSpPr>
          <p:cNvPr id="3" name="日期占位符 2"/>
          <p:cNvSpPr>
            <a:spLocks noGrp="1"/>
          </p:cNvSpPr>
          <p:nvPr>
            <p:ph type="dt" sz="half" idx="10"/>
          </p:nvPr>
        </p:nvSpPr>
        <p:spPr/>
        <p:txBody>
          <a:bodyPr/>
          <a:lstStyle/>
          <a:p>
            <a:fld id="{22B5E40A-FA58-4700-B78B-4AF9780CDA45}"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108</a:t>
            </a:fld>
            <a:endParaRPr lang="zh-CN" altLang="en-US" dirty="0"/>
          </a:p>
        </p:txBody>
      </p:sp>
    </p:spTree>
    <p:extLst>
      <p:ext uri="{BB962C8B-B14F-4D97-AF65-F5344CB8AC3E}">
        <p14:creationId xmlns:p14="http://schemas.microsoft.com/office/powerpoint/2010/main" val="334520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4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89635" y="2373293"/>
            <a:ext cx="3671888" cy="1860947"/>
          </a:xfrm>
          <a:prstGeom prst="rect">
            <a:avLst/>
          </a:prstGeom>
          <a:noFill/>
        </p:spPr>
      </p:pic>
      <p:grpSp>
        <p:nvGrpSpPr>
          <p:cNvPr id="2" name="Group 11"/>
          <p:cNvGrpSpPr>
            <a:grpSpLocks/>
          </p:cNvGrpSpPr>
          <p:nvPr/>
        </p:nvGrpSpPr>
        <p:grpSpPr bwMode="auto">
          <a:xfrm>
            <a:off x="2626519" y="1085497"/>
            <a:ext cx="3835004" cy="1084660"/>
            <a:chOff x="1292" y="1096"/>
            <a:chExt cx="3221" cy="911"/>
          </a:xfrm>
        </p:grpSpPr>
        <p:pic>
          <p:nvPicPr>
            <p:cNvPr id="193538" name="Picture 2"/>
            <p:cNvPicPr>
              <a:picLocks noChangeAspect="1" noChangeArrowheads="1"/>
            </p:cNvPicPr>
            <p:nvPr/>
          </p:nvPicPr>
          <p:blipFill>
            <a:blip r:embed="rId4" cstate="print"/>
            <a:srcRect l="2994" r="76749"/>
            <a:stretch>
              <a:fillRect/>
            </a:stretch>
          </p:blipFill>
          <p:spPr bwMode="auto">
            <a:xfrm>
              <a:off x="1292" y="1096"/>
              <a:ext cx="635" cy="911"/>
            </a:xfrm>
            <a:prstGeom prst="rect">
              <a:avLst/>
            </a:prstGeom>
            <a:noFill/>
            <a:ln w="9525">
              <a:noFill/>
              <a:miter lim="800000"/>
              <a:headEnd/>
              <a:tailEnd/>
            </a:ln>
            <a:effectLst/>
          </p:spPr>
        </p:pic>
        <p:pic>
          <p:nvPicPr>
            <p:cNvPr id="193541" name="Picture 5"/>
            <p:cNvPicPr>
              <a:picLocks noChangeAspect="1" noChangeArrowheads="1"/>
            </p:cNvPicPr>
            <p:nvPr/>
          </p:nvPicPr>
          <p:blipFill>
            <a:blip r:embed="rId4" cstate="print"/>
            <a:srcRect l="76781" r="2962"/>
            <a:stretch>
              <a:fillRect/>
            </a:stretch>
          </p:blipFill>
          <p:spPr bwMode="auto">
            <a:xfrm>
              <a:off x="3878" y="1096"/>
              <a:ext cx="635" cy="911"/>
            </a:xfrm>
            <a:prstGeom prst="rect">
              <a:avLst/>
            </a:prstGeom>
            <a:noFill/>
            <a:ln w="9525">
              <a:noFill/>
              <a:miter lim="800000"/>
              <a:headEnd/>
              <a:tailEnd/>
            </a:ln>
            <a:effectLst/>
          </p:spPr>
        </p:pic>
        <p:pic>
          <p:nvPicPr>
            <p:cNvPr id="193542" name="Picture 6"/>
            <p:cNvPicPr>
              <a:picLocks noChangeAspect="1" noChangeArrowheads="1"/>
            </p:cNvPicPr>
            <p:nvPr/>
          </p:nvPicPr>
          <p:blipFill>
            <a:blip r:embed="rId4" cstate="print"/>
            <a:srcRect l="39169" r="40573"/>
            <a:stretch>
              <a:fillRect/>
            </a:stretch>
          </p:blipFill>
          <p:spPr bwMode="auto">
            <a:xfrm>
              <a:off x="2653" y="1096"/>
              <a:ext cx="635" cy="911"/>
            </a:xfrm>
            <a:prstGeom prst="rect">
              <a:avLst/>
            </a:prstGeom>
            <a:noFill/>
            <a:ln w="9525">
              <a:noFill/>
              <a:miter lim="800000"/>
              <a:headEnd/>
              <a:tailEnd/>
            </a:ln>
            <a:effectLst/>
          </p:spPr>
        </p:pic>
      </p:grpSp>
      <p:sp>
        <p:nvSpPr>
          <p:cNvPr id="193546" name="Text Box 10"/>
          <p:cNvSpPr txBox="1">
            <a:spLocks noChangeArrowheads="1"/>
          </p:cNvSpPr>
          <p:nvPr/>
        </p:nvSpPr>
        <p:spPr bwMode="auto">
          <a:xfrm>
            <a:off x="2512858" y="4234240"/>
            <a:ext cx="4429125" cy="36933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0000"/>
                </a:solidFill>
              </a:rPr>
              <a:t>思考：消息是什么？与类是什么关系？</a:t>
            </a:r>
            <a:endParaRPr lang="en-US" altLang="zh-CN" b="1" dirty="0">
              <a:solidFill>
                <a:srgbClr val="FF0000"/>
              </a:solidFill>
            </a:endParaRPr>
          </a:p>
        </p:txBody>
      </p:sp>
      <p:sp>
        <p:nvSpPr>
          <p:cNvPr id="7" name="标题 6"/>
          <p:cNvSpPr>
            <a:spLocks noGrp="1"/>
          </p:cNvSpPr>
          <p:nvPr>
            <p:ph type="title"/>
          </p:nvPr>
        </p:nvSpPr>
        <p:spPr/>
        <p:txBody>
          <a:bodyPr/>
          <a:lstStyle/>
          <a:p>
            <a:r>
              <a:rPr lang="zh-CN" altLang="en-US" dirty="0"/>
              <a:t>类图与时序图之间的关系</a:t>
            </a:r>
          </a:p>
        </p:txBody>
      </p:sp>
      <p:sp>
        <p:nvSpPr>
          <p:cNvPr id="5" name="日期占位符 4"/>
          <p:cNvSpPr>
            <a:spLocks noGrp="1"/>
          </p:cNvSpPr>
          <p:nvPr>
            <p:ph type="dt" sz="half" idx="10"/>
          </p:nvPr>
        </p:nvSpPr>
        <p:spPr/>
        <p:txBody>
          <a:bodyPr/>
          <a:lstStyle/>
          <a:p>
            <a:fld id="{4D8E5CA9-0263-45B1-B171-DA1870E48841}"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109</a:t>
            </a:fld>
            <a:endParaRPr lang="zh-CN" altLang="en-US" dirty="0"/>
          </a:p>
        </p:txBody>
      </p:sp>
    </p:spTree>
    <p:extLst>
      <p:ext uri="{BB962C8B-B14F-4D97-AF65-F5344CB8AC3E}">
        <p14:creationId xmlns:p14="http://schemas.microsoft.com/office/powerpoint/2010/main" val="73835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randombar(horizontal)">
                                      <p:cBhvr>
                                        <p:cTn id="12" dur="500"/>
                                        <p:tgtEl>
                                          <p:spTgt spid="193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546"/>
                                        </p:tgtEl>
                                        <p:attrNameLst>
                                          <p:attrName>style.visibility</p:attrName>
                                        </p:attrNameLst>
                                      </p:cBhvr>
                                      <p:to>
                                        <p:strVal val="visible"/>
                                      </p:to>
                                    </p:set>
                                    <p:animEffect transition="in" filter="wipe(left)">
                                      <p:cBhvr>
                                        <p:cTn id="17" dur="500"/>
                                        <p:tgtEl>
                                          <p:spTgt spid="19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文本框 2"/>
          <p:cNvSpPr txBox="1"/>
          <p:nvPr/>
        </p:nvSpPr>
        <p:spPr>
          <a:xfrm>
            <a:off x="476483" y="1412324"/>
            <a:ext cx="2896912" cy="2554545"/>
          </a:xfrm>
          <a:prstGeom prst="rect">
            <a:avLst/>
          </a:prstGeom>
          <a:noFill/>
        </p:spPr>
        <p:txBody>
          <a:bodyPr wrap="square" rtlCol="0">
            <a:spAutoFit/>
          </a:bodyPr>
          <a:lstStyle/>
          <a:p>
            <a:pPr marL="257175" indent="-257175" algn="just">
              <a:buFont typeface="Arial" panose="020B0604020202020204" pitchFamily="34" charset="0"/>
              <a:buChar char="•"/>
            </a:pPr>
            <a:r>
              <a:rPr lang="zh-CN" altLang="en-US" sz="2000" dirty="0">
                <a:latin typeface="+mj-ea"/>
                <a:ea typeface="+mj-ea"/>
              </a:rPr>
              <a:t>模块数增加时，模块间的关系也随之增加，接口和集成的工作量也随之增加。</a:t>
            </a:r>
            <a:endParaRPr lang="en-US" altLang="zh-CN" sz="2000" dirty="0">
              <a:latin typeface="+mj-ea"/>
              <a:ea typeface="+mj-ea"/>
            </a:endParaRPr>
          </a:p>
          <a:p>
            <a:pPr algn="just"/>
            <a:endParaRPr lang="en-US" altLang="zh-CN" sz="2000" dirty="0">
              <a:latin typeface="+mj-ea"/>
              <a:ea typeface="+mj-ea"/>
            </a:endParaRPr>
          </a:p>
          <a:p>
            <a:pPr algn="just"/>
            <a:endParaRPr lang="en-US" altLang="zh-CN" sz="2000" dirty="0">
              <a:latin typeface="+mj-ea"/>
              <a:ea typeface="+mj-ea"/>
            </a:endParaRPr>
          </a:p>
          <a:p>
            <a:pPr marL="257175" indent="-257175" algn="just">
              <a:buFont typeface="Arial" panose="020B0604020202020204" pitchFamily="34" charset="0"/>
              <a:buChar char="•"/>
            </a:pPr>
            <a:r>
              <a:rPr lang="zh-CN" altLang="en-US" sz="2000" dirty="0">
                <a:solidFill>
                  <a:srgbClr val="FF0000"/>
                </a:solidFill>
                <a:latin typeface="+mj-ea"/>
                <a:ea typeface="+mj-ea"/>
              </a:rPr>
              <a:t>结论：寻找最佳模块化程度平衡点。</a:t>
            </a:r>
          </a:p>
        </p:txBody>
      </p:sp>
      <p:sp>
        <p:nvSpPr>
          <p:cNvPr id="6" name="标题 5"/>
          <p:cNvSpPr>
            <a:spLocks noGrp="1"/>
          </p:cNvSpPr>
          <p:nvPr>
            <p:ph type="title"/>
          </p:nvPr>
        </p:nvSpPr>
        <p:spPr/>
        <p:txBody>
          <a:bodyPr/>
          <a:lstStyle/>
          <a:p>
            <a:r>
              <a:rPr lang="zh-CN" altLang="en-US" dirty="0"/>
              <a:t>最适当的模块数目 </a:t>
            </a:r>
          </a:p>
        </p:txBody>
      </p:sp>
      <p:pic>
        <p:nvPicPr>
          <p:cNvPr id="27652" name="Picture 4" descr="1"/>
          <p:cNvPicPr>
            <a:picLocks noGrp="1" noChangeAspect="1" noChangeArrowheads="1"/>
          </p:cNvPicPr>
          <p:nvPr>
            <p:ph idx="1"/>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0561"/>
          <a:stretch/>
        </p:blipFill>
        <p:spPr>
          <a:xfrm>
            <a:off x="3685271" y="1090337"/>
            <a:ext cx="4999240" cy="2801180"/>
          </a:xfrm>
          <a:prstGeom prst="rect">
            <a:avLst/>
          </a:prstGeom>
          <a:noFill/>
        </p:spPr>
      </p:pic>
      <p:sp>
        <p:nvSpPr>
          <p:cNvPr id="4" name="日期占位符 3"/>
          <p:cNvSpPr>
            <a:spLocks noGrp="1"/>
          </p:cNvSpPr>
          <p:nvPr>
            <p:ph type="dt" sz="half" idx="10"/>
          </p:nvPr>
        </p:nvSpPr>
        <p:spPr/>
        <p:txBody>
          <a:bodyPr/>
          <a:lstStyle/>
          <a:p>
            <a:fld id="{F75ED701-5A16-47DE-9390-C5F3675C539E}"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25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6E3F3E1-372A-48C9-BC31-211F2F2F457F}" type="slidenum">
              <a:rPr lang="en-US" altLang="zh-CN" smtClean="0">
                <a:solidFill>
                  <a:schemeClr val="bg1"/>
                </a:solidFill>
              </a:rPr>
              <a:pPr eaLnBrk="1" hangingPunct="1"/>
              <a:t>11</a:t>
            </a:fld>
            <a:endParaRPr lang="en-US" altLang="zh-CN">
              <a:solidFill>
                <a:schemeClr val="bg1"/>
              </a:solidFill>
            </a:endParaRPr>
          </a:p>
        </p:txBody>
      </p:sp>
      <p:sp>
        <p:nvSpPr>
          <p:cNvPr id="2" name="文本框 1"/>
          <p:cNvSpPr txBox="1"/>
          <p:nvPr/>
        </p:nvSpPr>
        <p:spPr>
          <a:xfrm>
            <a:off x="5082775" y="3849476"/>
            <a:ext cx="2031325" cy="369332"/>
          </a:xfrm>
          <a:prstGeom prst="rect">
            <a:avLst/>
          </a:prstGeom>
          <a:noFill/>
        </p:spPr>
        <p:txBody>
          <a:bodyPr wrap="none" rtlCol="0">
            <a:spAutoFit/>
          </a:bodyPr>
          <a:lstStyle/>
          <a:p>
            <a:r>
              <a:rPr lang="zh-CN" altLang="en-US" dirty="0"/>
              <a:t>模块化和软件成本</a:t>
            </a:r>
          </a:p>
        </p:txBody>
      </p:sp>
    </p:spTree>
    <p:extLst>
      <p:ext uri="{BB962C8B-B14F-4D97-AF65-F5344CB8AC3E}">
        <p14:creationId xmlns:p14="http://schemas.microsoft.com/office/powerpoint/2010/main" val="173189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randombar(horizontal)">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类图与时序图之间的关系</a:t>
            </a:r>
          </a:p>
        </p:txBody>
      </p:sp>
      <p:sp>
        <p:nvSpPr>
          <p:cNvPr id="4" name="日期占位符 3"/>
          <p:cNvSpPr>
            <a:spLocks noGrp="1"/>
          </p:cNvSpPr>
          <p:nvPr>
            <p:ph type="dt" sz="half" idx="10"/>
          </p:nvPr>
        </p:nvSpPr>
        <p:spPr/>
        <p:txBody>
          <a:bodyPr/>
          <a:lstStyle/>
          <a:p>
            <a:fld id="{5F235420-679F-417D-A65D-020B3C64E05B}"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110</a:t>
            </a:fld>
            <a:endParaRPr lang="zh-CN" altLang="en-US" dirty="0"/>
          </a:p>
        </p:txBody>
      </p:sp>
      <p:graphicFrame>
        <p:nvGraphicFramePr>
          <p:cNvPr id="194617" name="Group 57"/>
          <p:cNvGraphicFramePr>
            <a:graphicFrameLocks noGrp="1"/>
          </p:cNvGraphicFramePr>
          <p:nvPr>
            <p:ph idx="4294967295"/>
          </p:nvPr>
        </p:nvGraphicFramePr>
        <p:xfrm>
          <a:off x="2200429" y="1674060"/>
          <a:ext cx="5159439" cy="1028700"/>
        </p:xfrm>
        <a:graphic>
          <a:graphicData uri="http://schemas.openxmlformats.org/drawingml/2006/table">
            <a:tbl>
              <a:tblPr>
                <a:tableStyleId>{BC89EF96-8CEA-46FF-86C4-4CE0E7609802}</a:tableStyleId>
              </a:tblPr>
              <a:tblGrid>
                <a:gridCol w="2580782">
                  <a:extLst>
                    <a:ext uri="{9D8B030D-6E8A-4147-A177-3AD203B41FA5}">
                      <a16:colId xmlns:a16="http://schemas.microsoft.com/office/drawing/2014/main" val="20000"/>
                    </a:ext>
                  </a:extLst>
                </a:gridCol>
                <a:gridCol w="2578657">
                  <a:extLst>
                    <a:ext uri="{9D8B030D-6E8A-4147-A177-3AD203B41FA5}">
                      <a16:colId xmlns:a16="http://schemas.microsoft.com/office/drawing/2014/main" val="20001"/>
                    </a:ext>
                  </a:extLst>
                </a:gridCol>
              </a:tblGrid>
              <a:tr h="342900">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b="1" u="none" strike="noStrike" cap="none" normalizeH="0" baseline="0" dirty="0">
                          <a:ln>
                            <a:noFill/>
                          </a:ln>
                          <a:solidFill>
                            <a:schemeClr val="bg1"/>
                          </a:solidFill>
                          <a:effectLst/>
                          <a:latin typeface="+mj-ea"/>
                          <a:ea typeface="+mj-ea"/>
                        </a:rPr>
                        <a:t>类图</a:t>
                      </a:r>
                      <a:endParaRPr kumimoji="0" lang="zh-CN" altLang="en-US" sz="1800" b="1" i="0" u="none" strike="noStrike" cap="none" normalizeH="0" baseline="0" dirty="0">
                        <a:ln>
                          <a:noFill/>
                        </a:ln>
                        <a:solidFill>
                          <a:schemeClr val="bg1"/>
                        </a:solidFill>
                        <a:effectLst/>
                        <a:latin typeface="+mj-ea"/>
                        <a:ea typeface="+mj-ea"/>
                      </a:endParaRPr>
                    </a:p>
                  </a:txBody>
                  <a:tcPr marL="73243" marR="73243" marT="34290" marB="34290" horzOverflow="overflow">
                    <a:solidFill>
                      <a:schemeClr val="accent1"/>
                    </a:solidFill>
                  </a:tcPr>
                </a:tc>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b="1" u="none" strike="noStrike" cap="none" normalizeH="0" baseline="0" dirty="0">
                          <a:ln>
                            <a:noFill/>
                          </a:ln>
                          <a:solidFill>
                            <a:schemeClr val="bg1"/>
                          </a:solidFill>
                          <a:effectLst/>
                          <a:latin typeface="+mj-ea"/>
                          <a:ea typeface="+mj-ea"/>
                        </a:rPr>
                        <a:t>时序图</a:t>
                      </a:r>
                      <a:endParaRPr kumimoji="0" lang="zh-CN" altLang="en-US" sz="1800" b="1" i="0" u="none" strike="noStrike" cap="none" normalizeH="0" baseline="0" dirty="0">
                        <a:ln>
                          <a:noFill/>
                        </a:ln>
                        <a:solidFill>
                          <a:schemeClr val="bg1"/>
                        </a:solidFill>
                        <a:effectLst/>
                        <a:latin typeface="+mj-ea"/>
                        <a:ea typeface="+mj-ea"/>
                      </a:endParaRPr>
                    </a:p>
                  </a:txBody>
                  <a:tcPr marL="73243" marR="73243" marT="34290" marB="34290" horzOverflow="overflow">
                    <a:solidFill>
                      <a:schemeClr val="accent1"/>
                    </a:solidFill>
                  </a:tcPr>
                </a:tc>
                <a:extLst>
                  <a:ext uri="{0D108BD9-81ED-4DB2-BD59-A6C34878D82A}">
                    <a16:rowId xmlns:a16="http://schemas.microsoft.com/office/drawing/2014/main" val="10000"/>
                  </a:ext>
                </a:extLst>
              </a:tr>
              <a:tr h="342900">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类</a:t>
                      </a:r>
                      <a:endParaRPr kumimoji="0" lang="zh-CN" altLang="en-US" sz="1800" b="1" i="0" u="none" strike="noStrike" cap="none" normalizeH="0" baseline="0">
                        <a:ln>
                          <a:noFill/>
                        </a:ln>
                        <a:solidFill>
                          <a:schemeClr val="tx1"/>
                        </a:solidFill>
                        <a:effectLst/>
                        <a:latin typeface="+mj-ea"/>
                        <a:ea typeface="+mj-ea"/>
                      </a:endParaRPr>
                    </a:p>
                  </a:txBody>
                  <a:tcPr marL="73243" marR="73243" marT="34290" marB="34290" horzOverflow="overflow"/>
                </a:tc>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对象</a:t>
                      </a:r>
                      <a:endParaRPr kumimoji="0" lang="zh-CN" altLang="en-US" sz="1800" b="1" i="0" u="none" strike="noStrike" cap="none" normalizeH="0" baseline="0">
                        <a:ln>
                          <a:noFill/>
                        </a:ln>
                        <a:solidFill>
                          <a:schemeClr val="tx1"/>
                        </a:solidFill>
                        <a:effectLst/>
                        <a:latin typeface="+mj-ea"/>
                        <a:ea typeface="+mj-ea"/>
                      </a:endParaRPr>
                    </a:p>
                  </a:txBody>
                  <a:tcPr marL="73243" marR="73243" marT="34290" marB="34290" horzOverflow="overflow"/>
                </a:tc>
                <a:extLst>
                  <a:ext uri="{0D108BD9-81ED-4DB2-BD59-A6C34878D82A}">
                    <a16:rowId xmlns:a16="http://schemas.microsoft.com/office/drawing/2014/main" val="10001"/>
                  </a:ext>
                </a:extLst>
              </a:tr>
              <a:tr h="342900">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操作</a:t>
                      </a:r>
                      <a:endParaRPr kumimoji="0" lang="zh-CN" altLang="en-US" sz="1800" b="1" i="0" u="none" strike="noStrike" cap="none" normalizeH="0" baseline="0" dirty="0">
                        <a:ln>
                          <a:noFill/>
                        </a:ln>
                        <a:solidFill>
                          <a:schemeClr val="tx1"/>
                        </a:solidFill>
                        <a:effectLst/>
                        <a:latin typeface="+mj-ea"/>
                        <a:ea typeface="+mj-ea"/>
                      </a:endParaRPr>
                    </a:p>
                  </a:txBody>
                  <a:tcPr marL="73243" marR="73243" marT="34290" marB="34290" horzOverflow="overflow"/>
                </a:tc>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消息</a:t>
                      </a:r>
                      <a:endParaRPr kumimoji="0" lang="zh-CN" altLang="en-US" sz="1800" b="1" i="0" u="none" strike="noStrike" cap="none" normalizeH="0" baseline="0" dirty="0">
                        <a:ln>
                          <a:noFill/>
                        </a:ln>
                        <a:solidFill>
                          <a:schemeClr val="tx1"/>
                        </a:solidFill>
                        <a:effectLst/>
                        <a:latin typeface="+mj-ea"/>
                        <a:ea typeface="+mj-ea"/>
                      </a:endParaRPr>
                    </a:p>
                  </a:txBody>
                  <a:tcPr marL="73243" marR="73243" marT="34290" marB="34290" horzOverflow="overflow"/>
                </a:tc>
                <a:extLst>
                  <a:ext uri="{0D108BD9-81ED-4DB2-BD59-A6C34878D82A}">
                    <a16:rowId xmlns:a16="http://schemas.microsoft.com/office/drawing/2014/main" val="10002"/>
                  </a:ext>
                </a:extLst>
              </a:tr>
            </a:tbl>
          </a:graphicData>
        </a:graphic>
      </p:graphicFrame>
      <p:sp>
        <p:nvSpPr>
          <p:cNvPr id="194632" name="Text Box 72"/>
          <p:cNvSpPr txBox="1">
            <a:spLocks noChangeArrowheads="1"/>
          </p:cNvSpPr>
          <p:nvPr/>
        </p:nvSpPr>
        <p:spPr bwMode="auto">
          <a:xfrm>
            <a:off x="1094321" y="3191067"/>
            <a:ext cx="7763929" cy="461665"/>
          </a:xfrm>
          <a:prstGeom prst="rect">
            <a:avLst/>
          </a:prstGeom>
          <a:noFill/>
          <a:ln w="9525">
            <a:noFill/>
            <a:miter lim="800000"/>
            <a:headEnd/>
            <a:tailEnd/>
          </a:ln>
          <a:effectLst/>
        </p:spPr>
        <p:txBody>
          <a:bodyPr wrap="square">
            <a:spAutoFit/>
          </a:bodyPr>
          <a:lstStyle/>
          <a:p>
            <a:pPr>
              <a:spcBef>
                <a:spcPct val="50000"/>
              </a:spcBef>
            </a:pPr>
            <a:r>
              <a:rPr lang="zh-CN" altLang="en-US" sz="2400" dirty="0">
                <a:latin typeface="+mj-ea"/>
                <a:ea typeface="+mj-ea"/>
              </a:rPr>
              <a:t>类图描述系统的静态结构，时序图描述系统的动态行为。</a:t>
            </a:r>
          </a:p>
        </p:txBody>
      </p:sp>
    </p:spTree>
    <p:extLst>
      <p:ext uri="{BB962C8B-B14F-4D97-AF65-F5344CB8AC3E}">
        <p14:creationId xmlns:p14="http://schemas.microsoft.com/office/powerpoint/2010/main" val="253335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4617"/>
                                        </p:tgtEl>
                                        <p:attrNameLst>
                                          <p:attrName>style.visibility</p:attrName>
                                        </p:attrNameLst>
                                      </p:cBhvr>
                                      <p:to>
                                        <p:strVal val="visible"/>
                                      </p:to>
                                    </p:set>
                                    <p:animEffect transition="in" filter="randombar(horizontal)">
                                      <p:cBhvr>
                                        <p:cTn id="7" dur="500"/>
                                        <p:tgtEl>
                                          <p:spTgt spid="1946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32"/>
                                        </p:tgtEl>
                                        <p:attrNameLst>
                                          <p:attrName>style.visibility</p:attrName>
                                        </p:attrNameLst>
                                      </p:cBhvr>
                                      <p:to>
                                        <p:strVal val="visible"/>
                                      </p:to>
                                    </p:set>
                                    <p:animEffect transition="in" filter="wipe(left)">
                                      <p:cBhvr>
                                        <p:cTn id="12" dur="500"/>
                                        <p:tgtEl>
                                          <p:spTgt spid="19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8244" y="2142242"/>
            <a:ext cx="4157663" cy="1981200"/>
          </a:xfrm>
          <a:prstGeom prst="rect">
            <a:avLst/>
          </a:prstGeom>
          <a:noFill/>
        </p:spPr>
      </p:pic>
      <p:pic>
        <p:nvPicPr>
          <p:cNvPr id="205827" name="Picture 3"/>
          <p:cNvPicPr>
            <a:picLocks noChangeAspect="1" noChangeArrowheads="1"/>
          </p:cNvPicPr>
          <p:nvPr/>
        </p:nvPicPr>
        <p:blipFill>
          <a:blip r:embed="rId3" cstate="print"/>
          <a:srcRect l="76781" r="2962"/>
          <a:stretch>
            <a:fillRect/>
          </a:stretch>
        </p:blipFill>
        <p:spPr bwMode="auto">
          <a:xfrm>
            <a:off x="6693868" y="2795099"/>
            <a:ext cx="756047" cy="1084659"/>
          </a:xfrm>
          <a:prstGeom prst="rect">
            <a:avLst/>
          </a:prstGeom>
          <a:noFill/>
          <a:ln w="9525">
            <a:noFill/>
            <a:miter lim="800000"/>
            <a:headEnd/>
            <a:tailEnd/>
          </a:ln>
          <a:effectLst/>
        </p:spPr>
      </p:pic>
      <p:sp>
        <p:nvSpPr>
          <p:cNvPr id="205828" name="Text Box 4"/>
          <p:cNvSpPr txBox="1">
            <a:spLocks noChangeArrowheads="1"/>
          </p:cNvSpPr>
          <p:nvPr/>
        </p:nvSpPr>
        <p:spPr bwMode="auto">
          <a:xfrm>
            <a:off x="3157730" y="4225337"/>
            <a:ext cx="3401615" cy="36933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0000"/>
                </a:solidFill>
              </a:rPr>
              <a:t>需要在类</a:t>
            </a:r>
            <a:r>
              <a:rPr lang="en-US" altLang="zh-CN" b="1" dirty="0">
                <a:solidFill>
                  <a:srgbClr val="FF0000"/>
                </a:solidFill>
              </a:rPr>
              <a:t>C</a:t>
            </a:r>
            <a:r>
              <a:rPr lang="zh-CN" altLang="en-US" b="1" dirty="0">
                <a:solidFill>
                  <a:srgbClr val="FF0000"/>
                </a:solidFill>
              </a:rPr>
              <a:t>中添加操作“</a:t>
            </a:r>
            <a:r>
              <a:rPr lang="en-US" altLang="zh-CN" b="1" dirty="0">
                <a:solidFill>
                  <a:srgbClr val="FF0000"/>
                </a:solidFill>
              </a:rPr>
              <a:t>K”</a:t>
            </a:r>
          </a:p>
        </p:txBody>
      </p:sp>
      <p:sp>
        <p:nvSpPr>
          <p:cNvPr id="205829" name="Text Box 5"/>
          <p:cNvSpPr txBox="1">
            <a:spLocks noChangeArrowheads="1"/>
          </p:cNvSpPr>
          <p:nvPr/>
        </p:nvSpPr>
        <p:spPr bwMode="auto">
          <a:xfrm>
            <a:off x="864052" y="878095"/>
            <a:ext cx="7994197" cy="1052596"/>
          </a:xfrm>
          <a:prstGeom prst="rect">
            <a:avLst/>
          </a:prstGeom>
          <a:noFill/>
          <a:ln w="9525">
            <a:noFill/>
            <a:miter lim="800000"/>
            <a:headEnd/>
            <a:tailEnd/>
          </a:ln>
          <a:effectLst/>
        </p:spPr>
        <p:txBody>
          <a:bodyPr wrap="square">
            <a:spAutoFit/>
          </a:bodyPr>
          <a:lstStyle/>
          <a:p>
            <a:pPr>
              <a:lnSpc>
                <a:spcPct val="130000"/>
              </a:lnSpc>
            </a:pPr>
            <a:r>
              <a:rPr lang="zh-CN" altLang="en-US" sz="2400" dirty="0">
                <a:latin typeface="+mj-ea"/>
                <a:ea typeface="+mj-ea"/>
              </a:rPr>
              <a:t>若出现了一个新的消息（不是类中的操作），则需要为类添加一个新的操作。</a:t>
            </a:r>
          </a:p>
        </p:txBody>
      </p:sp>
      <p:sp>
        <p:nvSpPr>
          <p:cNvPr id="10" name="标题 9"/>
          <p:cNvSpPr>
            <a:spLocks noGrp="1"/>
          </p:cNvSpPr>
          <p:nvPr>
            <p:ph type="title"/>
          </p:nvPr>
        </p:nvSpPr>
        <p:spPr/>
        <p:txBody>
          <a:bodyPr/>
          <a:lstStyle/>
          <a:p>
            <a:r>
              <a:rPr lang="zh-CN" altLang="en-US" dirty="0"/>
              <a:t>类图与时序图之间的关系</a:t>
            </a:r>
          </a:p>
        </p:txBody>
      </p:sp>
      <p:sp>
        <p:nvSpPr>
          <p:cNvPr id="4" name="日期占位符 3"/>
          <p:cNvSpPr>
            <a:spLocks noGrp="1"/>
          </p:cNvSpPr>
          <p:nvPr>
            <p:ph type="dt" sz="half" idx="10"/>
          </p:nvPr>
        </p:nvSpPr>
        <p:spPr/>
        <p:txBody>
          <a:bodyPr/>
          <a:lstStyle/>
          <a:p>
            <a:fld id="{596B7900-831F-4738-BE1C-B3362507C8AD}"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111</a:t>
            </a:fld>
            <a:endParaRPr lang="zh-CN" altLang="en-US" dirty="0"/>
          </a:p>
        </p:txBody>
      </p:sp>
    </p:spTree>
    <p:extLst>
      <p:ext uri="{BB962C8B-B14F-4D97-AF65-F5344CB8AC3E}">
        <p14:creationId xmlns:p14="http://schemas.microsoft.com/office/powerpoint/2010/main" val="257296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Effect transition="in" filter="wipe(left)">
                                      <p:cBhvr>
                                        <p:cTn id="7" dur="500"/>
                                        <p:tgtEl>
                                          <p:spTgt spid="2058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826"/>
                                        </p:tgtEl>
                                        <p:attrNameLst>
                                          <p:attrName>style.visibility</p:attrName>
                                        </p:attrNameLst>
                                      </p:cBhvr>
                                      <p:to>
                                        <p:strVal val="visible"/>
                                      </p:to>
                                    </p:set>
                                    <p:animEffect transition="in" filter="randombar(horizontal)">
                                      <p:cBhvr>
                                        <p:cTn id="12" dur="500"/>
                                        <p:tgtEl>
                                          <p:spTgt spid="20582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827"/>
                                        </p:tgtEl>
                                        <p:attrNameLst>
                                          <p:attrName>style.visibility</p:attrName>
                                        </p:attrNameLst>
                                      </p:cBhvr>
                                      <p:to>
                                        <p:strVal val="visible"/>
                                      </p:to>
                                    </p:set>
                                    <p:animEffect transition="in" filter="randombar(horizontal)">
                                      <p:cBhvr>
                                        <p:cTn id="17" dur="500"/>
                                        <p:tgtEl>
                                          <p:spTgt spid="2058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5828"/>
                                        </p:tgtEl>
                                        <p:attrNameLst>
                                          <p:attrName>style.visibility</p:attrName>
                                        </p:attrNameLst>
                                      </p:cBhvr>
                                      <p:to>
                                        <p:strVal val="visible"/>
                                      </p:to>
                                    </p:set>
                                    <p:animEffect transition="in" filter="barn(inVertical)">
                                      <p:cBhvr>
                                        <p:cTn id="22"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p:bldP spid="20582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112</a:t>
            </a:fld>
            <a:endParaRPr lang="zh-CN" altLang="en-US" dirty="0"/>
          </a:p>
        </p:txBody>
      </p:sp>
      <p:sp>
        <p:nvSpPr>
          <p:cNvPr id="4" name="标题 3"/>
          <p:cNvSpPr>
            <a:spLocks noGrp="1"/>
          </p:cNvSpPr>
          <p:nvPr>
            <p:ph type="title"/>
          </p:nvPr>
        </p:nvSpPr>
        <p:spPr/>
        <p:txBody>
          <a:bodyPr/>
          <a:lstStyle/>
          <a:p>
            <a:r>
              <a:rPr lang="zh-CN" altLang="en-US" dirty="0"/>
              <a:t>时序图的作用</a:t>
            </a:r>
          </a:p>
        </p:txBody>
      </p:sp>
      <p:sp>
        <p:nvSpPr>
          <p:cNvPr id="3" name="文本框 2"/>
          <p:cNvSpPr txBox="1"/>
          <p:nvPr/>
        </p:nvSpPr>
        <p:spPr>
          <a:xfrm>
            <a:off x="669073" y="1201577"/>
            <a:ext cx="8189177" cy="2677656"/>
          </a:xfrm>
          <a:prstGeom prst="rect">
            <a:avLst/>
          </a:prstGeom>
          <a:noFill/>
        </p:spPr>
        <p:txBody>
          <a:bodyPr wrap="square" rtlCol="0">
            <a:spAutoFit/>
          </a:bodyPr>
          <a:lstStyle/>
          <a:p>
            <a:pPr marL="342900" indent="-342900">
              <a:spcBef>
                <a:spcPct val="50000"/>
              </a:spcBef>
              <a:buFont typeface="Arial" panose="020B0604020202020204" pitchFamily="34" charset="0"/>
              <a:buChar char="•"/>
            </a:pPr>
            <a:r>
              <a:rPr lang="zh-CN" altLang="en-US" sz="2400" dirty="0">
                <a:latin typeface="+mj-ea"/>
                <a:ea typeface="+mj-ea"/>
              </a:rPr>
              <a:t>用对象间的交互来描述用例</a:t>
            </a:r>
          </a:p>
          <a:p>
            <a:pPr marL="342900" indent="-342900">
              <a:spcBef>
                <a:spcPct val="50000"/>
              </a:spcBef>
              <a:buFont typeface="Arial" panose="020B0604020202020204" pitchFamily="34" charset="0"/>
              <a:buChar char="•"/>
            </a:pPr>
            <a:r>
              <a:rPr lang="zh-CN" altLang="en-US" sz="2400" dirty="0">
                <a:latin typeface="+mj-ea"/>
                <a:ea typeface="+mj-ea"/>
              </a:rPr>
              <a:t>寻找类的操作：</a:t>
            </a:r>
            <a:endParaRPr lang="en-US" altLang="zh-CN" sz="2400" dirty="0">
              <a:latin typeface="+mj-ea"/>
              <a:ea typeface="+mj-ea"/>
            </a:endParaRPr>
          </a:p>
          <a:p>
            <a:pPr marL="685800" lvl="1" indent="-342900">
              <a:spcBef>
                <a:spcPct val="50000"/>
              </a:spcBef>
              <a:buFont typeface="Arial" panose="020B0604020202020204" pitchFamily="34" charset="0"/>
              <a:buChar char="•"/>
            </a:pPr>
            <a:r>
              <a:rPr lang="zh-CN" altLang="en-US" sz="2000" dirty="0">
                <a:latin typeface="+mj-ea"/>
                <a:ea typeface="+mj-ea"/>
              </a:rPr>
              <a:t>描述用例的事件流，标识参与这个用例的对象，并以服务的形式将用例的行为分配到对象上；</a:t>
            </a:r>
            <a:endParaRPr lang="en-US" altLang="zh-CN" sz="2000" dirty="0">
              <a:latin typeface="+mj-ea"/>
              <a:ea typeface="+mj-ea"/>
            </a:endParaRPr>
          </a:p>
          <a:p>
            <a:pPr marL="685800" lvl="1" indent="-342900">
              <a:lnSpc>
                <a:spcPct val="120000"/>
              </a:lnSpc>
              <a:spcBef>
                <a:spcPct val="50000"/>
              </a:spcBef>
              <a:buFont typeface="Arial" panose="020B0604020202020204" pitchFamily="34" charset="0"/>
              <a:buChar char="•"/>
            </a:pPr>
            <a:r>
              <a:rPr lang="zh-CN" altLang="en-US" sz="2000" dirty="0">
                <a:latin typeface="+mj-ea"/>
                <a:ea typeface="+mj-ea"/>
              </a:rPr>
              <a:t>通过分析时序图，可以细化用例的流程，以便发现更多的对象和服务。</a:t>
            </a:r>
          </a:p>
        </p:txBody>
      </p:sp>
      <p:sp>
        <p:nvSpPr>
          <p:cNvPr id="5" name="日期占位符 4"/>
          <p:cNvSpPr>
            <a:spLocks noGrp="1"/>
          </p:cNvSpPr>
          <p:nvPr>
            <p:ph type="dt" sz="half" idx="10"/>
          </p:nvPr>
        </p:nvSpPr>
        <p:spPr/>
        <p:txBody>
          <a:bodyPr/>
          <a:lstStyle/>
          <a:p>
            <a:fld id="{6FE8C661-3A4F-446B-A9CD-94CDF37E08CA}"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08925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113</a:t>
            </a:fld>
            <a:endParaRPr lang="zh-CN" altLang="en-US" dirty="0"/>
          </a:p>
        </p:txBody>
      </p:sp>
      <p:sp>
        <p:nvSpPr>
          <p:cNvPr id="71682" name="Rectangle 2"/>
          <p:cNvSpPr>
            <a:spLocks noGrp="1" noChangeArrowheads="1"/>
          </p:cNvSpPr>
          <p:nvPr>
            <p:ph type="title"/>
          </p:nvPr>
        </p:nvSpPr>
        <p:spPr/>
        <p:txBody>
          <a:bodyPr/>
          <a:lstStyle/>
          <a:p>
            <a:pPr algn="l"/>
            <a:r>
              <a:rPr lang="zh-CN" altLang="en-US" dirty="0"/>
              <a:t>时序图的组成</a:t>
            </a:r>
          </a:p>
        </p:txBody>
      </p:sp>
      <p:sp>
        <p:nvSpPr>
          <p:cNvPr id="71693" name="Text Box 13"/>
          <p:cNvSpPr txBox="1">
            <a:spLocks noChangeArrowheads="1"/>
          </p:cNvSpPr>
          <p:nvPr/>
        </p:nvSpPr>
        <p:spPr bwMode="auto">
          <a:xfrm>
            <a:off x="768096" y="871067"/>
            <a:ext cx="8090154" cy="1384995"/>
          </a:xfrm>
          <a:prstGeom prst="rect">
            <a:avLst/>
          </a:prstGeom>
          <a:noFill/>
          <a:ln w="9525">
            <a:noFill/>
            <a:miter lim="800000"/>
            <a:headEnd/>
            <a:tailEnd/>
          </a:ln>
          <a:effectLst/>
        </p:spPr>
        <p:txBody>
          <a:bodyPr wrap="square">
            <a:spAutoFit/>
          </a:bodyPr>
          <a:lstStyle/>
          <a:p>
            <a:pPr>
              <a:lnSpc>
                <a:spcPct val="140000"/>
              </a:lnSpc>
            </a:pPr>
            <a:r>
              <a:rPr lang="zh-CN" altLang="en-US" sz="2000" dirty="0">
                <a:latin typeface="+mj-ea"/>
                <a:ea typeface="+mj-ea"/>
              </a:rPr>
              <a:t>一、对象</a:t>
            </a:r>
          </a:p>
          <a:p>
            <a:pPr>
              <a:lnSpc>
                <a:spcPct val="140000"/>
              </a:lnSpc>
            </a:pPr>
            <a:r>
              <a:rPr lang="zh-CN" altLang="en-US" sz="2000" dirty="0">
                <a:latin typeface="+mj-ea"/>
                <a:ea typeface="+mj-ea"/>
              </a:rPr>
              <a:t>对象是类的实例，对象是通过类来创建的，我们可以把类看作是创建对象的模板。</a:t>
            </a:r>
          </a:p>
        </p:txBody>
      </p:sp>
      <p:pic>
        <p:nvPicPr>
          <p:cNvPr id="71701" name="Picture 2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10253" y="1888913"/>
            <a:ext cx="3671888" cy="1860947"/>
          </a:xfrm>
          <a:prstGeom prst="rect">
            <a:avLst/>
          </a:prstGeom>
          <a:noFill/>
        </p:spPr>
      </p:pic>
      <p:grpSp>
        <p:nvGrpSpPr>
          <p:cNvPr id="2" name="Group 22"/>
          <p:cNvGrpSpPr>
            <a:grpSpLocks/>
          </p:cNvGrpSpPr>
          <p:nvPr/>
        </p:nvGrpSpPr>
        <p:grpSpPr bwMode="auto">
          <a:xfrm>
            <a:off x="2528695" y="3672814"/>
            <a:ext cx="3835004" cy="1084659"/>
            <a:chOff x="1292" y="1096"/>
            <a:chExt cx="3221" cy="911"/>
          </a:xfrm>
        </p:grpSpPr>
        <p:pic>
          <p:nvPicPr>
            <p:cNvPr id="71703" name="Picture 23"/>
            <p:cNvPicPr>
              <a:picLocks noChangeAspect="1" noChangeArrowheads="1"/>
            </p:cNvPicPr>
            <p:nvPr/>
          </p:nvPicPr>
          <p:blipFill>
            <a:blip r:embed="rId3" cstate="print"/>
            <a:srcRect l="2994" r="76749"/>
            <a:stretch>
              <a:fillRect/>
            </a:stretch>
          </p:blipFill>
          <p:spPr bwMode="auto">
            <a:xfrm>
              <a:off x="1292" y="1096"/>
              <a:ext cx="635" cy="911"/>
            </a:xfrm>
            <a:prstGeom prst="rect">
              <a:avLst/>
            </a:prstGeom>
            <a:noFill/>
            <a:ln w="9525">
              <a:noFill/>
              <a:miter lim="800000"/>
              <a:headEnd/>
              <a:tailEnd/>
            </a:ln>
            <a:effectLst/>
          </p:spPr>
        </p:pic>
        <p:pic>
          <p:nvPicPr>
            <p:cNvPr id="71704" name="Picture 24"/>
            <p:cNvPicPr>
              <a:picLocks noChangeAspect="1" noChangeArrowheads="1"/>
            </p:cNvPicPr>
            <p:nvPr/>
          </p:nvPicPr>
          <p:blipFill>
            <a:blip r:embed="rId3" cstate="print"/>
            <a:srcRect l="76781" r="2962"/>
            <a:stretch>
              <a:fillRect/>
            </a:stretch>
          </p:blipFill>
          <p:spPr bwMode="auto">
            <a:xfrm>
              <a:off x="3878" y="1096"/>
              <a:ext cx="635" cy="911"/>
            </a:xfrm>
            <a:prstGeom prst="rect">
              <a:avLst/>
            </a:prstGeom>
            <a:noFill/>
            <a:ln w="9525">
              <a:noFill/>
              <a:miter lim="800000"/>
              <a:headEnd/>
              <a:tailEnd/>
            </a:ln>
            <a:effectLst/>
          </p:spPr>
        </p:pic>
        <p:pic>
          <p:nvPicPr>
            <p:cNvPr id="71705" name="Picture 25"/>
            <p:cNvPicPr>
              <a:picLocks noChangeAspect="1" noChangeArrowheads="1"/>
            </p:cNvPicPr>
            <p:nvPr/>
          </p:nvPicPr>
          <p:blipFill>
            <a:blip r:embed="rId3" cstate="print"/>
            <a:srcRect l="39169" r="40573"/>
            <a:stretch>
              <a:fillRect/>
            </a:stretch>
          </p:blipFill>
          <p:spPr bwMode="auto">
            <a:xfrm>
              <a:off x="2653" y="1096"/>
              <a:ext cx="635" cy="911"/>
            </a:xfrm>
            <a:prstGeom prst="rect">
              <a:avLst/>
            </a:prstGeom>
            <a:noFill/>
            <a:ln w="9525">
              <a:noFill/>
              <a:miter lim="800000"/>
              <a:headEnd/>
              <a:tailEnd/>
            </a:ln>
            <a:effectLst/>
          </p:spPr>
        </p:pic>
      </p:grpSp>
      <p:sp>
        <p:nvSpPr>
          <p:cNvPr id="4" name="日期占位符 3"/>
          <p:cNvSpPr>
            <a:spLocks noGrp="1"/>
          </p:cNvSpPr>
          <p:nvPr>
            <p:ph type="dt" sz="half" idx="10"/>
          </p:nvPr>
        </p:nvSpPr>
        <p:spPr/>
        <p:txBody>
          <a:bodyPr/>
          <a:lstStyle/>
          <a:p>
            <a:fld id="{8CC4D4A2-4DC5-4B8D-9C4E-ACAFF13D7F5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25346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宋体" charset="-122"/>
              </a:rPr>
              <a:t>时序图的组成</a:t>
            </a:r>
            <a:endParaRPr lang="zh-CN" altLang="en-US" dirty="0"/>
          </a:p>
        </p:txBody>
      </p:sp>
      <p:sp>
        <p:nvSpPr>
          <p:cNvPr id="3" name="文本占位符 2"/>
          <p:cNvSpPr>
            <a:spLocks noGrp="1"/>
          </p:cNvSpPr>
          <p:nvPr>
            <p:ph idx="1"/>
          </p:nvPr>
        </p:nvSpPr>
        <p:spPr/>
        <p:txBody>
          <a:bodyPr>
            <a:normAutofit lnSpcReduction="10000"/>
          </a:bodyPr>
          <a:lstStyle/>
          <a:p>
            <a:pPr>
              <a:lnSpc>
                <a:spcPct val="80000"/>
              </a:lnSpc>
              <a:spcAft>
                <a:spcPts val="1350"/>
              </a:spcAft>
              <a:buNone/>
            </a:pPr>
            <a:r>
              <a:rPr lang="en-US" altLang="zh-CN" sz="2100" dirty="0">
                <a:latin typeface="+mn-ea"/>
              </a:rPr>
              <a:t>1</a:t>
            </a:r>
            <a:r>
              <a:rPr lang="zh-CN" altLang="en-US" sz="2100" dirty="0">
                <a:latin typeface="+mn-ea"/>
              </a:rPr>
              <a:t>、</a:t>
            </a:r>
            <a:r>
              <a:rPr lang="zh-CN" altLang="en-US" sz="2100" dirty="0">
                <a:latin typeface="宋体" charset="-122"/>
              </a:rPr>
              <a:t>对象的符号</a:t>
            </a:r>
            <a:endParaRPr lang="zh-CN" altLang="en-US" sz="1800" dirty="0">
              <a:latin typeface="宋体" charset="-122"/>
            </a:endParaRPr>
          </a:p>
          <a:p>
            <a:pPr>
              <a:lnSpc>
                <a:spcPct val="80000"/>
              </a:lnSpc>
              <a:buFontTx/>
              <a:buNone/>
            </a:pPr>
            <a:r>
              <a:rPr lang="zh-CN" altLang="en-US" sz="1800" dirty="0">
                <a:latin typeface="宋体" charset="-122"/>
              </a:rPr>
              <a:t>  时序图中的每个对象显示在单独的列里。</a:t>
            </a:r>
            <a:endParaRPr lang="en-US" altLang="zh-CN" sz="1800" dirty="0">
              <a:latin typeface="宋体" charset="-122"/>
            </a:endParaRPr>
          </a:p>
          <a:p>
            <a:pPr>
              <a:lnSpc>
                <a:spcPct val="80000"/>
              </a:lnSpc>
              <a:buFontTx/>
              <a:buNone/>
            </a:pPr>
            <a:endParaRPr lang="en-US" altLang="zh-CN" sz="1800" dirty="0">
              <a:latin typeface="宋体" charset="-122"/>
            </a:endParaRPr>
          </a:p>
          <a:p>
            <a:pPr>
              <a:lnSpc>
                <a:spcPct val="80000"/>
              </a:lnSpc>
              <a:buFontTx/>
              <a:buNone/>
            </a:pPr>
            <a:endParaRPr lang="en-US" altLang="zh-CN" sz="1800" dirty="0">
              <a:latin typeface="宋体" charset="-122"/>
            </a:endParaRPr>
          </a:p>
          <a:p>
            <a:pPr>
              <a:lnSpc>
                <a:spcPct val="80000"/>
              </a:lnSpc>
              <a:buFontTx/>
              <a:buNone/>
            </a:pPr>
            <a:endParaRPr lang="en-US" altLang="zh-CN" sz="1800" dirty="0">
              <a:latin typeface="宋体" charset="-122"/>
            </a:endParaRPr>
          </a:p>
          <a:p>
            <a:pPr marL="0" indent="0">
              <a:spcBef>
                <a:spcPct val="50000"/>
              </a:spcBef>
              <a:buNone/>
            </a:pPr>
            <a:r>
              <a:rPr lang="en-US" altLang="zh-CN" sz="2100" dirty="0"/>
              <a:t>2</a:t>
            </a:r>
            <a:r>
              <a:rPr lang="zh-CN" altLang="en-US" sz="2100" dirty="0"/>
              <a:t>、对象的左右排列位置</a:t>
            </a:r>
          </a:p>
          <a:p>
            <a:pPr marL="0" indent="0">
              <a:spcBef>
                <a:spcPts val="450"/>
              </a:spcBef>
              <a:buNone/>
            </a:pPr>
            <a:r>
              <a:rPr lang="zh-CN" altLang="en-US" sz="1800" dirty="0"/>
              <a:t>       对象的左右顺序并不重要，但是为了图面的清晰整洁起见，通常应遵循以下两个原则：</a:t>
            </a:r>
          </a:p>
          <a:p>
            <a:pPr marL="0" indent="0">
              <a:spcBef>
                <a:spcPts val="450"/>
              </a:spcBef>
              <a:buNone/>
            </a:pPr>
            <a:r>
              <a:rPr lang="zh-CN" altLang="en-US" sz="1800" dirty="0"/>
              <a:t>（</a:t>
            </a:r>
            <a:r>
              <a:rPr lang="en-US" altLang="zh-CN" sz="1800" dirty="0"/>
              <a:t>1</a:t>
            </a:r>
            <a:r>
              <a:rPr lang="zh-CN" altLang="en-US" sz="1800" dirty="0"/>
              <a:t>）把交互频繁的对象尽可能地靠拢。</a:t>
            </a:r>
          </a:p>
          <a:p>
            <a:pPr marL="0" indent="0">
              <a:spcBef>
                <a:spcPts val="450"/>
              </a:spcBef>
              <a:buNone/>
            </a:pPr>
            <a:r>
              <a:rPr lang="zh-CN" altLang="en-US" sz="1800" dirty="0"/>
              <a:t>（</a:t>
            </a:r>
            <a:r>
              <a:rPr lang="en-US" altLang="zh-CN" sz="1800" dirty="0"/>
              <a:t>2</a:t>
            </a:r>
            <a:r>
              <a:rPr lang="zh-CN" altLang="en-US" sz="1800" dirty="0"/>
              <a:t>）把初始化整个交互活动的对象（有时是一个参与者）放置在最左边。</a:t>
            </a:r>
          </a:p>
        </p:txBody>
      </p:sp>
      <p:sp>
        <p:nvSpPr>
          <p:cNvPr id="5" name="日期占位符 4"/>
          <p:cNvSpPr>
            <a:spLocks noGrp="1"/>
          </p:cNvSpPr>
          <p:nvPr>
            <p:ph type="dt" sz="half" idx="10"/>
          </p:nvPr>
        </p:nvSpPr>
        <p:spPr/>
        <p:txBody>
          <a:bodyPr/>
          <a:lstStyle/>
          <a:p>
            <a:fld id="{BD906A3F-79F8-4C87-A74D-DB9E0A801688}"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114</a:t>
            </a:fld>
            <a:endParaRPr lang="zh-CN" altLang="en-US" dirty="0"/>
          </a:p>
        </p:txBody>
      </p:sp>
      <p:grpSp>
        <p:nvGrpSpPr>
          <p:cNvPr id="4" name="组合 3"/>
          <p:cNvGrpSpPr/>
          <p:nvPr/>
        </p:nvGrpSpPr>
        <p:grpSpPr>
          <a:xfrm>
            <a:off x="2106512" y="1950157"/>
            <a:ext cx="5156001" cy="1022157"/>
            <a:chOff x="989320" y="2985831"/>
            <a:chExt cx="6874668" cy="1362876"/>
          </a:xfrm>
        </p:grpSpPr>
        <p:pic>
          <p:nvPicPr>
            <p:cNvPr id="210948" name="Picture 4"/>
            <p:cNvPicPr>
              <a:picLocks noChangeAspect="1" noChangeArrowheads="1"/>
            </p:cNvPicPr>
            <p:nvPr/>
          </p:nvPicPr>
          <p:blipFill>
            <a:blip r:embed="rId2" cstate="print"/>
            <a:srcRect/>
            <a:stretch>
              <a:fillRect/>
            </a:stretch>
          </p:blipFill>
          <p:spPr bwMode="auto">
            <a:xfrm>
              <a:off x="3221345" y="2985831"/>
              <a:ext cx="2376487" cy="827088"/>
            </a:xfrm>
            <a:prstGeom prst="rect">
              <a:avLst/>
            </a:prstGeom>
            <a:noFill/>
          </p:spPr>
        </p:pic>
        <p:pic>
          <p:nvPicPr>
            <p:cNvPr id="210949" name="Picture 5"/>
            <p:cNvPicPr>
              <a:picLocks noChangeAspect="1" noChangeArrowheads="1"/>
            </p:cNvPicPr>
            <p:nvPr/>
          </p:nvPicPr>
          <p:blipFill>
            <a:blip r:embed="rId3" cstate="print"/>
            <a:srcRect/>
            <a:stretch>
              <a:fillRect/>
            </a:stretch>
          </p:blipFill>
          <p:spPr bwMode="auto">
            <a:xfrm>
              <a:off x="989320" y="3011231"/>
              <a:ext cx="1728787" cy="781050"/>
            </a:xfrm>
            <a:prstGeom prst="rect">
              <a:avLst/>
            </a:prstGeom>
            <a:noFill/>
          </p:spPr>
        </p:pic>
        <p:pic>
          <p:nvPicPr>
            <p:cNvPr id="210950" name="Picture 6"/>
            <p:cNvPicPr>
              <a:picLocks noChangeAspect="1" noChangeArrowheads="1"/>
            </p:cNvPicPr>
            <p:nvPr/>
          </p:nvPicPr>
          <p:blipFill>
            <a:blip r:embed="rId4" cstate="print"/>
            <a:srcRect/>
            <a:stretch>
              <a:fillRect/>
            </a:stretch>
          </p:blipFill>
          <p:spPr bwMode="auto">
            <a:xfrm>
              <a:off x="6101070" y="3011231"/>
              <a:ext cx="1655763" cy="785813"/>
            </a:xfrm>
            <a:prstGeom prst="rect">
              <a:avLst/>
            </a:prstGeom>
            <a:noFill/>
          </p:spPr>
        </p:pic>
        <p:sp>
          <p:nvSpPr>
            <p:cNvPr id="210951" name="Text Box 7"/>
            <p:cNvSpPr txBox="1">
              <a:spLocks noChangeArrowheads="1"/>
            </p:cNvSpPr>
            <p:nvPr/>
          </p:nvSpPr>
          <p:spPr bwMode="auto">
            <a:xfrm>
              <a:off x="5993913" y="3856264"/>
              <a:ext cx="1870075" cy="492443"/>
            </a:xfrm>
            <a:prstGeom prst="rect">
              <a:avLst/>
            </a:prstGeom>
            <a:noFill/>
            <a:ln w="9525">
              <a:noFill/>
              <a:miter lim="800000"/>
              <a:headEnd/>
              <a:tailEnd/>
            </a:ln>
            <a:effectLst/>
          </p:spPr>
          <p:txBody>
            <a:bodyPr>
              <a:spAutoFit/>
            </a:bodyPr>
            <a:lstStyle/>
            <a:p>
              <a:pPr algn="ctr"/>
              <a:r>
                <a:rPr lang="zh-CN" altLang="en-US" dirty="0">
                  <a:solidFill>
                    <a:srgbClr val="FF0000"/>
                  </a:solidFill>
                </a:rPr>
                <a:t>匿名对象</a:t>
              </a:r>
            </a:p>
          </p:txBody>
        </p:sp>
      </p:grpSp>
    </p:spTree>
    <p:extLst>
      <p:ext uri="{BB962C8B-B14F-4D97-AF65-F5344CB8AC3E}">
        <p14:creationId xmlns:p14="http://schemas.microsoft.com/office/powerpoint/2010/main" val="36257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up)">
                                      <p:cBhvr>
                                        <p:cTn id="20" dur="500"/>
                                        <p:tgtEl>
                                          <p:spTgt spid="3">
                                            <p:txEl>
                                              <p:pRg st="5" end="5"/>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up)">
                                      <p:cBhvr>
                                        <p:cTn id="24" dur="500"/>
                                        <p:tgtEl>
                                          <p:spTgt spid="3">
                                            <p:txEl>
                                              <p:pRg st="6" end="6"/>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up)">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69795" y="893263"/>
            <a:ext cx="7393259" cy="3170099"/>
          </a:xfrm>
          <a:prstGeom prst="rect">
            <a:avLst/>
          </a:prstGeom>
          <a:noFill/>
          <a:ln w="9525">
            <a:noFill/>
            <a:miter lim="800000"/>
            <a:headEnd/>
            <a:tailEnd/>
          </a:ln>
          <a:effectLst/>
        </p:spPr>
        <p:txBody>
          <a:bodyPr wrap="square">
            <a:spAutoFit/>
          </a:bodyPr>
          <a:lstStyle/>
          <a:p>
            <a:r>
              <a:rPr lang="zh-CN" altLang="en-US" sz="2000" dirty="0">
                <a:latin typeface="+mj-ea"/>
                <a:ea typeface="+mj-ea"/>
              </a:rPr>
              <a:t>二、生命线（</a:t>
            </a:r>
            <a:r>
              <a:rPr lang="en-US" altLang="zh-CN" sz="2000" dirty="0">
                <a:latin typeface="+mj-ea"/>
                <a:ea typeface="+mj-ea"/>
              </a:rPr>
              <a:t>lifeline</a:t>
            </a:r>
            <a:r>
              <a:rPr lang="zh-CN" altLang="en-US" sz="2000" dirty="0">
                <a:latin typeface="+mj-ea"/>
                <a:ea typeface="+mj-ea"/>
              </a:rPr>
              <a:t>）</a:t>
            </a:r>
          </a:p>
          <a:p>
            <a:endParaRPr lang="zh-CN" altLang="en-US" sz="2000" dirty="0">
              <a:latin typeface="+mj-ea"/>
              <a:ea typeface="+mj-ea"/>
            </a:endParaRPr>
          </a:p>
          <a:p>
            <a:r>
              <a:rPr lang="zh-CN" altLang="en-US" sz="2000" dirty="0">
                <a:latin typeface="+mj-ea"/>
                <a:ea typeface="+mj-ea"/>
              </a:rPr>
              <a:t>表示对象的生存时间。生命线从对象创建开始到对象销毁时终止。</a:t>
            </a:r>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zh-CN" altLang="en-US" sz="2000" dirty="0">
              <a:latin typeface="+mj-ea"/>
              <a:ea typeface="+mj-ea"/>
            </a:endParaRPr>
          </a:p>
        </p:txBody>
      </p:sp>
      <p:pic>
        <p:nvPicPr>
          <p:cNvPr id="156681"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62542" y="1849007"/>
            <a:ext cx="1074367" cy="859112"/>
          </a:xfrm>
          <a:prstGeom prst="rect">
            <a:avLst/>
          </a:prstGeom>
          <a:noFill/>
        </p:spPr>
      </p:pic>
      <p:sp>
        <p:nvSpPr>
          <p:cNvPr id="156682" name="Text Box 10"/>
          <p:cNvSpPr txBox="1">
            <a:spLocks noChangeArrowheads="1"/>
          </p:cNvSpPr>
          <p:nvPr/>
        </p:nvSpPr>
        <p:spPr bwMode="auto">
          <a:xfrm>
            <a:off x="995164" y="2133221"/>
            <a:ext cx="4123246" cy="1723549"/>
          </a:xfrm>
          <a:prstGeom prst="rect">
            <a:avLst/>
          </a:prstGeom>
          <a:noFill/>
          <a:ln w="9525">
            <a:noFill/>
            <a:miter lim="800000"/>
            <a:headEnd/>
            <a:tailEnd/>
          </a:ln>
          <a:effectLst/>
        </p:spPr>
        <p:txBody>
          <a:bodyPr wrap="square">
            <a:spAutoFit/>
          </a:bodyPr>
          <a:lstStyle/>
          <a:p>
            <a:pPr marL="257175" indent="-257175" eaLnBrk="0" hangingPunct="0">
              <a:lnSpc>
                <a:spcPct val="90000"/>
              </a:lnSpc>
              <a:spcBef>
                <a:spcPct val="20000"/>
              </a:spcBef>
              <a:buFont typeface="Arial" panose="020B0604020202020204" pitchFamily="34" charset="0"/>
              <a:buChar char="•"/>
            </a:pPr>
            <a:r>
              <a:rPr lang="zh-CN" altLang="en-US" sz="2000" dirty="0">
                <a:latin typeface="+mj-ea"/>
                <a:ea typeface="+mj-ea"/>
              </a:rPr>
              <a:t>对象在生命线上的两种状态：</a:t>
            </a:r>
          </a:p>
          <a:p>
            <a:pPr eaLnBrk="0" hangingPunct="0">
              <a:lnSpc>
                <a:spcPct val="90000"/>
              </a:lnSpc>
              <a:spcBef>
                <a:spcPct val="20000"/>
              </a:spcBef>
            </a:pPr>
            <a:endParaRPr lang="zh-CN" altLang="en-US" sz="2000" dirty="0">
              <a:latin typeface="+mj-ea"/>
              <a:ea typeface="+mj-ea"/>
            </a:endParaRPr>
          </a:p>
          <a:p>
            <a:pPr marL="342900" indent="-342900" eaLnBrk="0" hangingPunct="0">
              <a:lnSpc>
                <a:spcPct val="90000"/>
              </a:lnSpc>
              <a:spcBef>
                <a:spcPct val="20000"/>
              </a:spcBef>
              <a:buFont typeface="+mj-lt"/>
              <a:buAutoNum type="arabicPeriod"/>
            </a:pPr>
            <a:r>
              <a:rPr lang="zh-CN" altLang="en-US" sz="2000" dirty="0">
                <a:latin typeface="+mj-ea"/>
                <a:ea typeface="+mj-ea"/>
              </a:rPr>
              <a:t>休眠状态</a:t>
            </a:r>
          </a:p>
          <a:p>
            <a:pPr marL="342900" indent="-342900" eaLnBrk="0" hangingPunct="0">
              <a:lnSpc>
                <a:spcPct val="90000"/>
              </a:lnSpc>
              <a:spcBef>
                <a:spcPct val="20000"/>
              </a:spcBef>
              <a:buFont typeface="+mj-lt"/>
              <a:buAutoNum type="arabicPeriod"/>
            </a:pPr>
            <a:endParaRPr lang="zh-CN" altLang="en-US" sz="2000" dirty="0">
              <a:latin typeface="+mj-ea"/>
              <a:ea typeface="+mj-ea"/>
            </a:endParaRPr>
          </a:p>
          <a:p>
            <a:pPr marL="342900" indent="-342900" eaLnBrk="0" hangingPunct="0">
              <a:lnSpc>
                <a:spcPct val="90000"/>
              </a:lnSpc>
              <a:spcBef>
                <a:spcPct val="20000"/>
              </a:spcBef>
              <a:buFont typeface="+mj-lt"/>
              <a:buAutoNum type="arabicPeriod"/>
            </a:pPr>
            <a:r>
              <a:rPr lang="zh-CN" altLang="en-US" sz="2000" dirty="0">
                <a:latin typeface="+mj-ea"/>
                <a:ea typeface="+mj-ea"/>
              </a:rPr>
              <a:t>激活状态</a:t>
            </a:r>
          </a:p>
        </p:txBody>
      </p:sp>
      <p:sp>
        <p:nvSpPr>
          <p:cNvPr id="7" name="标题 6"/>
          <p:cNvSpPr>
            <a:spLocks noGrp="1"/>
          </p:cNvSpPr>
          <p:nvPr>
            <p:ph type="title"/>
          </p:nvPr>
        </p:nvSpPr>
        <p:spPr/>
        <p:txBody>
          <a:bodyPr/>
          <a:lstStyle/>
          <a:p>
            <a:r>
              <a:rPr lang="zh-CN" altLang="en-US" dirty="0">
                <a:latin typeface="宋体" charset="-122"/>
              </a:rPr>
              <a:t>时序图的组成</a:t>
            </a:r>
            <a:endParaRPr lang="zh-CN" altLang="en-US" dirty="0"/>
          </a:p>
        </p:txBody>
      </p:sp>
      <p:sp>
        <p:nvSpPr>
          <p:cNvPr id="4" name="日期占位符 3"/>
          <p:cNvSpPr>
            <a:spLocks noGrp="1"/>
          </p:cNvSpPr>
          <p:nvPr>
            <p:ph type="dt" sz="half" idx="10"/>
          </p:nvPr>
        </p:nvSpPr>
        <p:spPr/>
        <p:txBody>
          <a:bodyPr/>
          <a:lstStyle/>
          <a:p>
            <a:fld id="{F11B273F-3B76-4798-B9C4-D43501A3F899}"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115</a:t>
            </a:fld>
            <a:endParaRPr lang="zh-CN" altLang="en-US" dirty="0"/>
          </a:p>
        </p:txBody>
      </p:sp>
      <p:pic>
        <p:nvPicPr>
          <p:cNvPr id="8"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36398" y="2740294"/>
            <a:ext cx="3726656" cy="1888331"/>
          </a:xfrm>
          <a:prstGeom prst="rect">
            <a:avLst/>
          </a:prstGeom>
          <a:noFill/>
        </p:spPr>
      </p:pic>
    </p:spTree>
    <p:extLst>
      <p:ext uri="{BB962C8B-B14F-4D97-AF65-F5344CB8AC3E}">
        <p14:creationId xmlns:p14="http://schemas.microsoft.com/office/powerpoint/2010/main" val="26554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up)">
                                      <p:cBhvr>
                                        <p:cTn id="7" dur="500"/>
                                        <p:tgtEl>
                                          <p:spTgt spid="15667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6675">
                                            <p:txEl>
                                              <p:pRg st="2" end="2"/>
                                            </p:txEl>
                                          </p:spTgt>
                                        </p:tgtEl>
                                        <p:attrNameLst>
                                          <p:attrName>style.visibility</p:attrName>
                                        </p:attrNameLst>
                                      </p:cBhvr>
                                      <p:to>
                                        <p:strVal val="visible"/>
                                      </p:to>
                                    </p:set>
                                    <p:animEffect transition="in" filter="wipe(up)">
                                      <p:cBhvr>
                                        <p:cTn id="11" dur="500"/>
                                        <p:tgtEl>
                                          <p:spTgt spid="15667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56681"/>
                                        </p:tgtEl>
                                        <p:attrNameLst>
                                          <p:attrName>style.visibility</p:attrName>
                                        </p:attrNameLst>
                                      </p:cBhvr>
                                      <p:to>
                                        <p:strVal val="visible"/>
                                      </p:to>
                                    </p:set>
                                    <p:animEffect transition="in" filter="randombar(horizontal)">
                                      <p:cBhvr>
                                        <p:cTn id="16" dur="500"/>
                                        <p:tgtEl>
                                          <p:spTgt spid="1566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6682">
                                            <p:txEl>
                                              <p:pRg st="0" end="0"/>
                                            </p:txEl>
                                          </p:spTgt>
                                        </p:tgtEl>
                                        <p:attrNameLst>
                                          <p:attrName>style.visibility</p:attrName>
                                        </p:attrNameLst>
                                      </p:cBhvr>
                                      <p:to>
                                        <p:strVal val="visible"/>
                                      </p:to>
                                    </p:set>
                                    <p:animEffect transition="in" filter="wipe(up)">
                                      <p:cBhvr>
                                        <p:cTn id="21" dur="500"/>
                                        <p:tgtEl>
                                          <p:spTgt spid="156682">
                                            <p:txEl>
                                              <p:pRg st="0" end="0"/>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56682">
                                            <p:txEl>
                                              <p:pRg st="2" end="2"/>
                                            </p:txEl>
                                          </p:spTgt>
                                        </p:tgtEl>
                                        <p:attrNameLst>
                                          <p:attrName>style.visibility</p:attrName>
                                        </p:attrNameLst>
                                      </p:cBhvr>
                                      <p:to>
                                        <p:strVal val="visible"/>
                                      </p:to>
                                    </p:set>
                                    <p:animEffect transition="in" filter="wipe(up)">
                                      <p:cBhvr>
                                        <p:cTn id="25" dur="500"/>
                                        <p:tgtEl>
                                          <p:spTgt spid="156682">
                                            <p:txEl>
                                              <p:pRg st="2" end="2"/>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56682">
                                            <p:txEl>
                                              <p:pRg st="4" end="4"/>
                                            </p:txEl>
                                          </p:spTgt>
                                        </p:tgtEl>
                                        <p:attrNameLst>
                                          <p:attrName>style.visibility</p:attrName>
                                        </p:attrNameLst>
                                      </p:cBhvr>
                                      <p:to>
                                        <p:strVal val="visible"/>
                                      </p:to>
                                    </p:set>
                                    <p:animEffect transition="in" filter="wipe(up)">
                                      <p:cBhvr>
                                        <p:cTn id="29" dur="500"/>
                                        <p:tgtEl>
                                          <p:spTgt spid="15668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82"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prstGeom prst="rect">
            <a:avLst/>
          </a:prstGeom>
        </p:spPr>
        <p:txBody>
          <a:bodyPr>
            <a:normAutofit/>
          </a:bodyPr>
          <a:lstStyle/>
          <a:p>
            <a:pPr algn="l"/>
            <a:r>
              <a:rPr lang="zh-CN" altLang="en-US" dirty="0">
                <a:latin typeface="宋体" charset="-122"/>
              </a:rPr>
              <a:t>三、消息</a:t>
            </a:r>
          </a:p>
        </p:txBody>
      </p:sp>
      <p:sp>
        <p:nvSpPr>
          <p:cNvPr id="3" name="文本占位符 2"/>
          <p:cNvSpPr>
            <a:spLocks noGrp="1"/>
          </p:cNvSpPr>
          <p:nvPr>
            <p:ph idx="1"/>
          </p:nvPr>
        </p:nvSpPr>
        <p:spPr>
          <a:xfrm>
            <a:off x="768097" y="1048215"/>
            <a:ext cx="7832833" cy="3683806"/>
          </a:xfrm>
        </p:spPr>
        <p:txBody>
          <a:bodyPr>
            <a:normAutofit/>
          </a:bodyPr>
          <a:lstStyle/>
          <a:p>
            <a:pPr>
              <a:lnSpc>
                <a:spcPct val="120000"/>
              </a:lnSpc>
              <a:buNone/>
            </a:pPr>
            <a:r>
              <a:rPr lang="en-US" altLang="zh-CN" sz="2400" dirty="0">
                <a:latin typeface="宋体" charset="-122"/>
              </a:rPr>
              <a:t>1</a:t>
            </a:r>
            <a:r>
              <a:rPr lang="zh-CN" altLang="en-US" sz="2400" dirty="0">
                <a:latin typeface="宋体" charset="-122"/>
              </a:rPr>
              <a:t>、消息的概念</a:t>
            </a:r>
          </a:p>
          <a:p>
            <a:pPr>
              <a:lnSpc>
                <a:spcPct val="120000"/>
              </a:lnSpc>
              <a:buNone/>
            </a:pPr>
            <a:r>
              <a:rPr lang="zh-CN" altLang="en-US" sz="2400" dirty="0">
                <a:latin typeface="宋体" charset="-122"/>
              </a:rPr>
              <a:t>     对象之间的交互是通过互发消息来实现的。一个对象可以请求（要求）另一个对象做某件事件。</a:t>
            </a:r>
          </a:p>
        </p:txBody>
      </p:sp>
      <p:sp>
        <p:nvSpPr>
          <p:cNvPr id="4" name="日期占位符 3"/>
          <p:cNvSpPr>
            <a:spLocks noGrp="1"/>
          </p:cNvSpPr>
          <p:nvPr>
            <p:ph type="dt" sz="half" idx="10"/>
          </p:nvPr>
        </p:nvSpPr>
        <p:spPr/>
        <p:txBody>
          <a:bodyPr/>
          <a:lstStyle/>
          <a:p>
            <a:fld id="{DA315E9E-1287-425F-9468-2C39AC613486}" type="datetime1">
              <a:rPr lang="zh-CN" altLang="en-US" smtClean="0"/>
              <a:t>2022/5/11</a:t>
            </a:fld>
            <a:endParaRPr lang="zh-CN" altLang="en-US"/>
          </a:p>
        </p:txBody>
      </p:sp>
      <p:sp>
        <p:nvSpPr>
          <p:cNvPr id="5" name="页脚占位符 4"/>
          <p:cNvSpPr>
            <a:spLocks noGrp="1"/>
          </p:cNvSpPr>
          <p:nvPr>
            <p:ph type="ftr" sz="quarter" idx="11"/>
          </p:nvPr>
        </p:nvSpPr>
        <p:spPr>
          <a:prstGeom prst="rect">
            <a:avLst/>
          </a:prstGeom>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a:prstGeom prst="rect">
            <a:avLst/>
          </a:prstGeom>
        </p:spPr>
        <p:txBody>
          <a:bodyPr/>
          <a:lstStyle/>
          <a:p>
            <a:fld id="{0C913308-F349-4B6D-A68A-DD1791B4A57B}" type="slidenum">
              <a:rPr lang="zh-CN" altLang="en-US" smtClean="0"/>
              <a:pPr/>
              <a:t>116</a:t>
            </a:fld>
            <a:endParaRPr lang="zh-CN" altLang="en-US" dirty="0"/>
          </a:p>
        </p:txBody>
      </p:sp>
      <p:sp>
        <p:nvSpPr>
          <p:cNvPr id="74766" name="Rectangle 14"/>
          <p:cNvSpPr>
            <a:spLocks noChangeArrowheads="1"/>
          </p:cNvSpPr>
          <p:nvPr/>
        </p:nvSpPr>
        <p:spPr bwMode="auto">
          <a:xfrm>
            <a:off x="869505" y="2828594"/>
            <a:ext cx="7731425" cy="760616"/>
          </a:xfrm>
          <a:prstGeom prst="rect">
            <a:avLst/>
          </a:prstGeom>
          <a:noFill/>
          <a:ln w="9525">
            <a:noFill/>
            <a:miter lim="800000"/>
            <a:headEnd/>
            <a:tailEnd/>
          </a:ln>
        </p:spPr>
        <p:txBody>
          <a:bodyPr lIns="35100" rIns="35100"/>
          <a:lstStyle/>
          <a:p>
            <a:pPr marL="257175" indent="-257175" defTabSz="-10404872" eaLnBrk="0" hangingPunct="0">
              <a:lnSpc>
                <a:spcPct val="120000"/>
              </a:lnSpc>
              <a:spcBef>
                <a:spcPct val="20000"/>
              </a:spcBef>
              <a:buFont typeface="Arial" panose="020B0604020202020204" pitchFamily="34" charset="0"/>
              <a:buChar char="•"/>
            </a:pPr>
            <a:r>
              <a:rPr lang="zh-CN" altLang="en-US" sz="2000" dirty="0">
                <a:latin typeface="+mj-ea"/>
                <a:ea typeface="+mj-ea"/>
              </a:rPr>
              <a:t>消息从源对象指向目标对象。消息一旦发送便将控制从源对象转移到目标对象。</a:t>
            </a:r>
          </a:p>
        </p:txBody>
      </p:sp>
    </p:spTree>
    <p:extLst>
      <p:ext uri="{BB962C8B-B14F-4D97-AF65-F5344CB8AC3E}">
        <p14:creationId xmlns:p14="http://schemas.microsoft.com/office/powerpoint/2010/main" val="144377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down)">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4766"/>
                                        </p:tgtEl>
                                        <p:attrNameLst>
                                          <p:attrName>style.visibility</p:attrName>
                                        </p:attrNameLst>
                                      </p:cBhvr>
                                      <p:to>
                                        <p:strVal val="visible"/>
                                      </p:to>
                                    </p:set>
                                    <p:animEffect transition="in" filter="wipe(up)">
                                      <p:cBhvr>
                                        <p:cTn id="21"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3" grpId="0" build="p"/>
      <p:bldP spid="7476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Text Box 5"/>
          <p:cNvSpPr txBox="1">
            <a:spLocks noChangeArrowheads="1"/>
          </p:cNvSpPr>
          <p:nvPr/>
        </p:nvSpPr>
        <p:spPr bwMode="auto">
          <a:xfrm>
            <a:off x="1859252" y="3412766"/>
            <a:ext cx="5347097" cy="36933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0000"/>
                </a:solidFill>
              </a:rPr>
              <a:t>时序图中，消息的阅读顺序是严格自上而下的</a:t>
            </a:r>
          </a:p>
        </p:txBody>
      </p:sp>
      <p:pic>
        <p:nvPicPr>
          <p:cNvPr id="159756"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21541" y="1192170"/>
            <a:ext cx="3726656" cy="1888331"/>
          </a:xfrm>
          <a:prstGeom prst="rect">
            <a:avLst/>
          </a:prstGeom>
          <a:noFill/>
        </p:spPr>
      </p:pic>
      <p:sp>
        <p:nvSpPr>
          <p:cNvPr id="8" name="标题 7"/>
          <p:cNvSpPr>
            <a:spLocks noGrp="1"/>
          </p:cNvSpPr>
          <p:nvPr>
            <p:ph type="title"/>
          </p:nvPr>
        </p:nvSpPr>
        <p:spPr/>
        <p:txBody>
          <a:bodyPr/>
          <a:lstStyle/>
          <a:p>
            <a:r>
              <a:rPr lang="zh-CN" altLang="en-US" dirty="0">
                <a:latin typeface="宋体" charset="-122"/>
              </a:rPr>
              <a:t>时序图的组成</a:t>
            </a:r>
            <a:endParaRPr lang="zh-CN" altLang="en-US" dirty="0"/>
          </a:p>
        </p:txBody>
      </p:sp>
      <p:sp>
        <p:nvSpPr>
          <p:cNvPr id="3" name="日期占位符 2"/>
          <p:cNvSpPr>
            <a:spLocks noGrp="1"/>
          </p:cNvSpPr>
          <p:nvPr>
            <p:ph type="dt" sz="half" idx="10"/>
          </p:nvPr>
        </p:nvSpPr>
        <p:spPr/>
        <p:txBody>
          <a:bodyPr/>
          <a:lstStyle/>
          <a:p>
            <a:fld id="{4C968085-8B96-409C-8B90-848BFD95A657}"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117</a:t>
            </a:fld>
            <a:endParaRPr lang="zh-CN" altLang="en-US" dirty="0"/>
          </a:p>
        </p:txBody>
      </p:sp>
    </p:spTree>
    <p:extLst>
      <p:ext uri="{BB962C8B-B14F-4D97-AF65-F5344CB8AC3E}">
        <p14:creationId xmlns:p14="http://schemas.microsoft.com/office/powerpoint/2010/main" val="6328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9756"/>
                                        </p:tgtEl>
                                        <p:attrNameLst>
                                          <p:attrName>style.visibility</p:attrName>
                                        </p:attrNameLst>
                                      </p:cBhvr>
                                      <p:to>
                                        <p:strVal val="visible"/>
                                      </p:to>
                                    </p:set>
                                    <p:animEffect transition="in" filter="randombar(horizontal)">
                                      <p:cBhvr>
                                        <p:cTn id="7" dur="500"/>
                                        <p:tgtEl>
                                          <p:spTgt spid="15975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9749"/>
                                        </p:tgtEl>
                                        <p:attrNameLst>
                                          <p:attrName>style.visibility</p:attrName>
                                        </p:attrNameLst>
                                      </p:cBhvr>
                                      <p:to>
                                        <p:strVal val="visible"/>
                                      </p:to>
                                    </p:set>
                                    <p:animEffect transition="in" filter="barn(inVertical)">
                                      <p:cBhvr>
                                        <p:cTn id="11" dur="5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3"/>
          <p:cNvSpPr txBox="1">
            <a:spLocks noChangeArrowheads="1"/>
          </p:cNvSpPr>
          <p:nvPr/>
        </p:nvSpPr>
        <p:spPr bwMode="auto">
          <a:xfrm>
            <a:off x="1545547" y="1103885"/>
            <a:ext cx="5831681" cy="400110"/>
          </a:xfrm>
          <a:prstGeom prst="rect">
            <a:avLst/>
          </a:prstGeom>
          <a:noFill/>
          <a:ln w="9525">
            <a:noFill/>
            <a:miter lim="800000"/>
            <a:headEnd/>
            <a:tailEnd/>
          </a:ln>
          <a:effectLst/>
        </p:spPr>
        <p:txBody>
          <a:bodyPr>
            <a:spAutoFit/>
          </a:bodyPr>
          <a:lstStyle/>
          <a:p>
            <a:pPr eaLnBrk="0" hangingPunct="0">
              <a:spcBef>
                <a:spcPct val="20000"/>
              </a:spcBef>
            </a:pPr>
            <a:r>
              <a:rPr lang="en-US" altLang="zh-CN" sz="2000" dirty="0">
                <a:latin typeface="+mj-ea"/>
                <a:ea typeface="+mj-ea"/>
              </a:rPr>
              <a:t>  2</a:t>
            </a:r>
            <a:r>
              <a:rPr lang="zh-CN" altLang="en-US" sz="2000" dirty="0">
                <a:latin typeface="+mj-ea"/>
                <a:ea typeface="+mj-ea"/>
              </a:rPr>
              <a:t>、消息的类型与符号</a:t>
            </a:r>
          </a:p>
        </p:txBody>
      </p:sp>
      <p:pic>
        <p:nvPicPr>
          <p:cNvPr id="120838" name="Picture 6"/>
          <p:cNvPicPr>
            <a:picLocks noChangeAspect="1" noChangeArrowheads="1"/>
          </p:cNvPicPr>
          <p:nvPr/>
        </p:nvPicPr>
        <p:blipFill>
          <a:blip r:embed="rId3" cstate="print">
            <a:clrChange>
              <a:clrFrom>
                <a:srgbClr val="FFFFFF"/>
              </a:clrFrom>
              <a:clrTo>
                <a:srgbClr val="FFFFFF">
                  <a:alpha val="0"/>
                </a:srgbClr>
              </a:clrTo>
            </a:clrChange>
          </a:blip>
          <a:srcRect l="40569" t="42625" r="38977" b="38654"/>
          <a:stretch>
            <a:fillRect/>
          </a:stretch>
        </p:blipFill>
        <p:spPr bwMode="auto">
          <a:xfrm>
            <a:off x="5217435" y="1800420"/>
            <a:ext cx="2430065" cy="1675209"/>
          </a:xfrm>
          <a:prstGeom prst="rect">
            <a:avLst/>
          </a:prstGeom>
          <a:noFill/>
          <a:ln w="9525">
            <a:noFill/>
            <a:miter lim="800000"/>
            <a:headEnd/>
            <a:tailEnd/>
          </a:ln>
        </p:spPr>
      </p:pic>
      <p:sp>
        <p:nvSpPr>
          <p:cNvPr id="120841" name="Text Box 9"/>
          <p:cNvSpPr txBox="1">
            <a:spLocks noChangeArrowheads="1"/>
          </p:cNvSpPr>
          <p:nvPr/>
        </p:nvSpPr>
        <p:spPr bwMode="auto">
          <a:xfrm>
            <a:off x="1706282" y="1983044"/>
            <a:ext cx="3511153" cy="1600438"/>
          </a:xfrm>
          <a:prstGeom prst="rect">
            <a:avLst/>
          </a:prstGeom>
          <a:noFill/>
          <a:ln w="9525">
            <a:noFill/>
            <a:miter lim="800000"/>
            <a:headEnd/>
            <a:tailEnd/>
          </a:ln>
          <a:effectLst/>
        </p:spPr>
        <p:txBody>
          <a:bodyPr>
            <a:spAutoFit/>
          </a:bodyPr>
          <a:lstStyle/>
          <a:p>
            <a:pPr>
              <a:lnSpc>
                <a:spcPct val="70000"/>
              </a:lnSpc>
            </a:pPr>
            <a:r>
              <a:rPr lang="zh-CN" altLang="en-US" sz="2000" dirty="0">
                <a:latin typeface="+mj-ea"/>
                <a:ea typeface="+mj-ea"/>
              </a:rPr>
              <a:t>简单消息（包括反身消息）</a:t>
            </a:r>
            <a:endParaRPr lang="en-US" altLang="zh-CN" sz="2000" dirty="0">
              <a:latin typeface="+mj-ea"/>
              <a:ea typeface="+mj-ea"/>
            </a:endParaRPr>
          </a:p>
          <a:p>
            <a:pPr>
              <a:lnSpc>
                <a:spcPct val="70000"/>
              </a:lnSpc>
            </a:pPr>
            <a:endParaRPr lang="zh-CN" altLang="en-US" sz="2000" dirty="0">
              <a:latin typeface="+mj-ea"/>
              <a:ea typeface="+mj-ea"/>
            </a:endParaRPr>
          </a:p>
          <a:p>
            <a:pPr>
              <a:lnSpc>
                <a:spcPct val="70000"/>
              </a:lnSpc>
            </a:pPr>
            <a:r>
              <a:rPr lang="zh-CN" altLang="en-US" sz="2000" dirty="0">
                <a:latin typeface="+mj-ea"/>
                <a:ea typeface="+mj-ea"/>
              </a:rPr>
              <a:t>同步消息</a:t>
            </a:r>
            <a:endParaRPr lang="en-US" altLang="zh-CN" sz="2000" dirty="0">
              <a:latin typeface="+mj-ea"/>
              <a:ea typeface="+mj-ea"/>
            </a:endParaRPr>
          </a:p>
          <a:p>
            <a:pPr>
              <a:lnSpc>
                <a:spcPct val="70000"/>
              </a:lnSpc>
            </a:pPr>
            <a:endParaRPr lang="zh-CN" altLang="en-US" sz="2000" dirty="0">
              <a:latin typeface="+mj-ea"/>
              <a:ea typeface="+mj-ea"/>
            </a:endParaRPr>
          </a:p>
          <a:p>
            <a:pPr>
              <a:lnSpc>
                <a:spcPct val="70000"/>
              </a:lnSpc>
            </a:pPr>
            <a:r>
              <a:rPr lang="zh-CN" altLang="en-US" sz="2000" dirty="0">
                <a:latin typeface="+mj-ea"/>
                <a:ea typeface="+mj-ea"/>
              </a:rPr>
              <a:t>异步消息</a:t>
            </a:r>
            <a:endParaRPr lang="en-US" altLang="zh-CN" sz="2000" dirty="0">
              <a:latin typeface="+mj-ea"/>
              <a:ea typeface="+mj-ea"/>
            </a:endParaRPr>
          </a:p>
          <a:p>
            <a:pPr>
              <a:lnSpc>
                <a:spcPct val="70000"/>
              </a:lnSpc>
            </a:pPr>
            <a:endParaRPr lang="zh-CN" altLang="en-US" sz="2000" dirty="0">
              <a:latin typeface="+mj-ea"/>
              <a:ea typeface="+mj-ea"/>
            </a:endParaRPr>
          </a:p>
          <a:p>
            <a:pPr>
              <a:lnSpc>
                <a:spcPct val="70000"/>
              </a:lnSpc>
            </a:pPr>
            <a:r>
              <a:rPr lang="zh-CN" altLang="en-US" sz="2000" dirty="0">
                <a:latin typeface="+mj-ea"/>
                <a:ea typeface="+mj-ea"/>
              </a:rPr>
              <a:t>返回消息（可选）</a:t>
            </a:r>
          </a:p>
        </p:txBody>
      </p:sp>
      <p:sp>
        <p:nvSpPr>
          <p:cNvPr id="5" name="标题 4"/>
          <p:cNvSpPr>
            <a:spLocks noGrp="1"/>
          </p:cNvSpPr>
          <p:nvPr>
            <p:ph type="title"/>
          </p:nvPr>
        </p:nvSpPr>
        <p:spPr/>
        <p:txBody>
          <a:bodyPr/>
          <a:lstStyle/>
          <a:p>
            <a:r>
              <a:rPr lang="zh-CN" altLang="en-US" dirty="0">
                <a:latin typeface="宋体" charset="-122"/>
              </a:rPr>
              <a:t>时序图的组成</a:t>
            </a:r>
            <a:endParaRPr lang="zh-CN" altLang="en-US" dirty="0"/>
          </a:p>
        </p:txBody>
      </p:sp>
      <p:sp>
        <p:nvSpPr>
          <p:cNvPr id="2" name="日期占位符 1"/>
          <p:cNvSpPr>
            <a:spLocks noGrp="1"/>
          </p:cNvSpPr>
          <p:nvPr>
            <p:ph type="dt" sz="half" idx="10"/>
          </p:nvPr>
        </p:nvSpPr>
        <p:spPr/>
        <p:txBody>
          <a:bodyPr/>
          <a:lstStyle/>
          <a:p>
            <a:fld id="{E9D0EB8E-CBB5-42D5-9E56-D82EDCC8E3DC}"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118</a:t>
            </a:fld>
            <a:endParaRPr lang="zh-CN" altLang="en-US" dirty="0"/>
          </a:p>
        </p:txBody>
      </p:sp>
    </p:spTree>
    <p:extLst>
      <p:ext uri="{BB962C8B-B14F-4D97-AF65-F5344CB8AC3E}">
        <p14:creationId xmlns:p14="http://schemas.microsoft.com/office/powerpoint/2010/main" val="40208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wipe(up)">
                                      <p:cBhvr>
                                        <p:cTn id="7" dur="500"/>
                                        <p:tgtEl>
                                          <p:spTgt spid="1208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0841"/>
                                        </p:tgtEl>
                                        <p:attrNameLst>
                                          <p:attrName>style.visibility</p:attrName>
                                        </p:attrNameLst>
                                      </p:cBhvr>
                                      <p:to>
                                        <p:strVal val="visible"/>
                                      </p:to>
                                    </p:set>
                                    <p:animEffect transition="in" filter="wipe(up)">
                                      <p:cBhvr>
                                        <p:cTn id="12" dur="500"/>
                                        <p:tgtEl>
                                          <p:spTgt spid="120841"/>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20838"/>
                                        </p:tgtEl>
                                        <p:attrNameLst>
                                          <p:attrName>style.visibility</p:attrName>
                                        </p:attrNameLst>
                                      </p:cBhvr>
                                      <p:to>
                                        <p:strVal val="visible"/>
                                      </p:to>
                                    </p:set>
                                    <p:animEffect transition="in" filter="randombar(horizontal)">
                                      <p:cBhvr>
                                        <p:cTn id="16"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4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Text Box 6"/>
          <p:cNvSpPr txBox="1">
            <a:spLocks noChangeArrowheads="1"/>
          </p:cNvSpPr>
          <p:nvPr/>
        </p:nvSpPr>
        <p:spPr bwMode="auto">
          <a:xfrm>
            <a:off x="762192" y="850446"/>
            <a:ext cx="7913457" cy="1311128"/>
          </a:xfrm>
          <a:prstGeom prst="rect">
            <a:avLst/>
          </a:prstGeom>
          <a:noFill/>
          <a:ln w="9525">
            <a:noFill/>
            <a:miter lim="800000"/>
            <a:headEnd/>
            <a:tailEnd/>
          </a:ln>
          <a:effectLst/>
        </p:spPr>
        <p:txBody>
          <a:bodyPr wrap="square">
            <a:spAutoFit/>
          </a:bodyPr>
          <a:lstStyle/>
          <a:p>
            <a:pPr eaLnBrk="0" hangingPunct="0">
              <a:spcBef>
                <a:spcPct val="20000"/>
              </a:spcBef>
            </a:pPr>
            <a:r>
              <a:rPr lang="zh-CN" altLang="en-US" dirty="0">
                <a:latin typeface="+mj-ea"/>
                <a:ea typeface="+mj-ea"/>
              </a:rPr>
              <a:t>（</a:t>
            </a:r>
            <a:r>
              <a:rPr lang="en-US" altLang="zh-CN" dirty="0">
                <a:latin typeface="+mj-ea"/>
                <a:ea typeface="+mj-ea"/>
              </a:rPr>
              <a:t>1</a:t>
            </a:r>
            <a:r>
              <a:rPr lang="zh-CN" altLang="en-US" dirty="0">
                <a:latin typeface="+mj-ea"/>
                <a:ea typeface="+mj-ea"/>
              </a:rPr>
              <a:t>）简单消息</a:t>
            </a:r>
          </a:p>
          <a:p>
            <a:pPr eaLnBrk="0" hangingPunct="0">
              <a:spcBef>
                <a:spcPct val="20000"/>
              </a:spcBef>
            </a:pPr>
            <a:r>
              <a:rPr lang="zh-CN" altLang="en-US" dirty="0">
                <a:latin typeface="+mj-ea"/>
                <a:ea typeface="+mj-ea"/>
              </a:rPr>
              <a:t>简单消息是没有区分同步和异步的消息。</a:t>
            </a:r>
          </a:p>
          <a:p>
            <a:pPr eaLnBrk="0" hangingPunct="0">
              <a:spcBef>
                <a:spcPct val="20000"/>
              </a:spcBef>
            </a:pPr>
            <a:r>
              <a:rPr lang="zh-CN" altLang="en-US" dirty="0">
                <a:latin typeface="+mj-ea"/>
                <a:ea typeface="+mj-ea"/>
              </a:rPr>
              <a:t>简单消息用从一对象的生命线指向另一个对象的生命线的直线箭头来表示，箭头上面标出消息名。</a:t>
            </a:r>
          </a:p>
        </p:txBody>
      </p:sp>
      <p:pic>
        <p:nvPicPr>
          <p:cNvPr id="75785" name="Picture 9"/>
          <p:cNvPicPr>
            <a:picLocks noChangeAspect="1" noChangeArrowheads="1"/>
          </p:cNvPicPr>
          <p:nvPr/>
        </p:nvPicPr>
        <p:blipFill rotWithShape="1">
          <a:blip r:embed="rId3" cstate="print">
            <a:clrChange>
              <a:clrFrom>
                <a:srgbClr val="FFFFFF"/>
              </a:clrFrom>
              <a:clrTo>
                <a:srgbClr val="FFFFFF">
                  <a:alpha val="0"/>
                </a:srgbClr>
              </a:clrTo>
            </a:clrChange>
          </a:blip>
          <a:srcRect l="9667"/>
          <a:stretch/>
        </p:blipFill>
        <p:spPr bwMode="auto">
          <a:xfrm>
            <a:off x="3732971" y="2051955"/>
            <a:ext cx="3637078" cy="2841494"/>
          </a:xfrm>
          <a:prstGeom prst="rect">
            <a:avLst/>
          </a:prstGeom>
          <a:noFill/>
        </p:spPr>
      </p:pic>
      <p:sp>
        <p:nvSpPr>
          <p:cNvPr id="5" name="标题 4"/>
          <p:cNvSpPr>
            <a:spLocks noGrp="1"/>
          </p:cNvSpPr>
          <p:nvPr>
            <p:ph type="title"/>
          </p:nvPr>
        </p:nvSpPr>
        <p:spPr/>
        <p:txBody>
          <a:bodyPr/>
          <a:lstStyle/>
          <a:p>
            <a:r>
              <a:rPr lang="zh-CN" altLang="en-US" dirty="0">
                <a:latin typeface="宋体" charset="-122"/>
              </a:rPr>
              <a:t>消息的类型</a:t>
            </a:r>
            <a:endParaRPr lang="zh-CN" altLang="en-US" dirty="0"/>
          </a:p>
        </p:txBody>
      </p:sp>
      <p:sp>
        <p:nvSpPr>
          <p:cNvPr id="2" name="日期占位符 1"/>
          <p:cNvSpPr>
            <a:spLocks noGrp="1"/>
          </p:cNvSpPr>
          <p:nvPr>
            <p:ph type="dt" sz="half" idx="10"/>
          </p:nvPr>
        </p:nvSpPr>
        <p:spPr/>
        <p:txBody>
          <a:bodyPr/>
          <a:lstStyle/>
          <a:p>
            <a:fld id="{E54AF6FB-541A-4D86-BDA5-CCE0BE2D2043}"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119</a:t>
            </a:fld>
            <a:endParaRPr lang="zh-CN" altLang="en-US" dirty="0"/>
          </a:p>
        </p:txBody>
      </p:sp>
    </p:spTree>
    <p:extLst>
      <p:ext uri="{BB962C8B-B14F-4D97-AF65-F5344CB8AC3E}">
        <p14:creationId xmlns:p14="http://schemas.microsoft.com/office/powerpoint/2010/main" val="8310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wipe(up)">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5785"/>
                                        </p:tgtEl>
                                        <p:attrNameLst>
                                          <p:attrName>style.visibility</p:attrName>
                                        </p:attrNameLst>
                                      </p:cBhvr>
                                      <p:to>
                                        <p:strVal val="visible"/>
                                      </p:to>
                                    </p:set>
                                    <p:animEffect transition="in" filter="randombar(horizontal)">
                                      <p:cBhvr>
                                        <p:cTn id="12" dur="5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模块化</a:t>
            </a:r>
            <a:r>
              <a:rPr lang="en-US" altLang="zh-CN" dirty="0"/>
              <a:t>——</a:t>
            </a:r>
            <a:r>
              <a:rPr lang="zh-CN" altLang="en-US" dirty="0"/>
              <a:t>逐步求精的思想</a:t>
            </a:r>
          </a:p>
        </p:txBody>
      </p:sp>
      <p:sp>
        <p:nvSpPr>
          <p:cNvPr id="3" name="文本占位符 2">
            <a:extLst>
              <a:ext uri="{FF2B5EF4-FFF2-40B4-BE49-F238E27FC236}">
                <a16:creationId xmlns:a16="http://schemas.microsoft.com/office/drawing/2014/main" id="{D78DB2CC-E263-4E0D-B8BB-EABDA5C2CAC5}"/>
              </a:ext>
            </a:extLst>
          </p:cNvPr>
          <p:cNvSpPr>
            <a:spLocks noGrp="1"/>
          </p:cNvSpPr>
          <p:nvPr>
            <p:ph idx="1"/>
          </p:nvPr>
        </p:nvSpPr>
        <p:spPr/>
        <p:txBody>
          <a:bodyPr>
            <a:normAutofit/>
          </a:bodyPr>
          <a:lstStyle/>
          <a:p>
            <a:pPr>
              <a:lnSpc>
                <a:spcPct val="120000"/>
              </a:lnSpc>
              <a:spcBef>
                <a:spcPts val="900"/>
              </a:spcBef>
            </a:pPr>
            <a:r>
              <a:rPr lang="zh-CN" altLang="en-US" sz="2400" dirty="0"/>
              <a:t>逐步求精是自顶向下、逐层分解、分而治之来解决复杂问题的思想方法。</a:t>
            </a:r>
            <a:endParaRPr lang="en-US" altLang="zh-CN" sz="2400" dirty="0"/>
          </a:p>
          <a:p>
            <a:pPr>
              <a:lnSpc>
                <a:spcPct val="120000"/>
              </a:lnSpc>
              <a:spcBef>
                <a:spcPts val="900"/>
              </a:spcBef>
            </a:pPr>
            <a:r>
              <a:rPr lang="zh-CN" altLang="en-US" sz="2400" dirty="0"/>
              <a:t>求精的每一步都是用更为详细的描述代替上一层次的抽象描述。细化的本质是分解，表现就是分层。</a:t>
            </a:r>
            <a:endParaRPr lang="en-US" altLang="zh-CN" sz="2400" dirty="0"/>
          </a:p>
          <a:p>
            <a:pPr>
              <a:lnSpc>
                <a:spcPct val="120000"/>
              </a:lnSpc>
              <a:spcBef>
                <a:spcPts val="900"/>
              </a:spcBef>
            </a:pPr>
            <a:r>
              <a:rPr lang="zh-CN" altLang="en-US" sz="2400" dirty="0"/>
              <a:t>在整个设计过程中，用模块组成系统的层次结构，采用模块化层层分解，每层具有不同详细程度的各种描述，下层是对上层的细化，上层是对下层的抽象。</a:t>
            </a:r>
          </a:p>
        </p:txBody>
      </p:sp>
      <p:sp>
        <p:nvSpPr>
          <p:cNvPr id="5" name="日期占位符 4"/>
          <p:cNvSpPr>
            <a:spLocks noGrp="1"/>
          </p:cNvSpPr>
          <p:nvPr>
            <p:ph type="dt" sz="half" idx="10"/>
          </p:nvPr>
        </p:nvSpPr>
        <p:spPr/>
        <p:txBody>
          <a:bodyPr/>
          <a:lstStyle/>
          <a:p>
            <a:fld id="{3BCBF343-2970-49BD-9CE6-258EE8452FF7}"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7D3B4631-54F5-46CF-99E2-7EDD0DF00515}"/>
              </a:ext>
            </a:extLst>
          </p:cNvPr>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157717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1016261" y="1012931"/>
            <a:ext cx="7763929" cy="1631216"/>
          </a:xfrm>
          <a:prstGeom prst="rect">
            <a:avLst/>
          </a:prstGeom>
          <a:noFill/>
          <a:ln w="9525">
            <a:noFill/>
            <a:miter lim="800000"/>
            <a:headEnd/>
            <a:tailEnd/>
          </a:ln>
          <a:effectLst/>
        </p:spPr>
        <p:txBody>
          <a:bodyPr wrap="square">
            <a:spAutoFit/>
          </a:bodyPr>
          <a:lstStyle/>
          <a:p>
            <a:r>
              <a:rPr lang="zh-CN" altLang="en-US" sz="2000" dirty="0"/>
              <a:t>你叫我去吃饭，我听到了就和你去吃饭；如果没有听到，你就不停的叫，直到我告诉你听到了，才一起去吃饭。</a:t>
            </a:r>
          </a:p>
          <a:p>
            <a:endParaRPr lang="zh-CN" altLang="en-US" sz="2000" dirty="0"/>
          </a:p>
          <a:p>
            <a:r>
              <a:rPr lang="zh-CN" altLang="en-US" sz="2000" dirty="0"/>
              <a:t>你叫我去吃饭，然后自己去吃饭，我得到消息后可能立即走，也可能等到下班才去吃饭。</a:t>
            </a:r>
          </a:p>
        </p:txBody>
      </p:sp>
      <p:pic>
        <p:nvPicPr>
          <p:cNvPr id="17511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41530" y="2557166"/>
            <a:ext cx="2808685" cy="1997869"/>
          </a:xfrm>
          <a:prstGeom prst="rect">
            <a:avLst/>
          </a:prstGeom>
          <a:noFill/>
        </p:spPr>
      </p:pic>
      <p:sp>
        <p:nvSpPr>
          <p:cNvPr id="5" name="标题 4"/>
          <p:cNvSpPr>
            <a:spLocks noGrp="1"/>
          </p:cNvSpPr>
          <p:nvPr>
            <p:ph type="title"/>
          </p:nvPr>
        </p:nvSpPr>
        <p:spPr/>
        <p:txBody>
          <a:bodyPr/>
          <a:lstStyle/>
          <a:p>
            <a:r>
              <a:rPr lang="zh-CN" altLang="en-US" dirty="0">
                <a:latin typeface="宋体" charset="-122"/>
              </a:rPr>
              <a:t>实例：同步与异步</a:t>
            </a:r>
            <a:endParaRPr lang="zh-CN" altLang="en-US" dirty="0"/>
          </a:p>
        </p:txBody>
      </p:sp>
      <p:sp>
        <p:nvSpPr>
          <p:cNvPr id="3" name="日期占位符 2"/>
          <p:cNvSpPr>
            <a:spLocks noGrp="1"/>
          </p:cNvSpPr>
          <p:nvPr>
            <p:ph type="dt" sz="half" idx="10"/>
          </p:nvPr>
        </p:nvSpPr>
        <p:spPr/>
        <p:txBody>
          <a:bodyPr/>
          <a:lstStyle/>
          <a:p>
            <a:fld id="{D57459C7-34EB-4EF1-8B8B-CFD195821872}"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120</a:t>
            </a:fld>
            <a:endParaRPr lang="zh-CN" altLang="en-US" dirty="0"/>
          </a:p>
        </p:txBody>
      </p:sp>
    </p:spTree>
    <p:extLst>
      <p:ext uri="{BB962C8B-B14F-4D97-AF65-F5344CB8AC3E}">
        <p14:creationId xmlns:p14="http://schemas.microsoft.com/office/powerpoint/2010/main" val="42433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randombar(horizontal)">
                                      <p:cBhvr>
                                        <p:cTn id="7" dur="500"/>
                                        <p:tgtEl>
                                          <p:spTgt spid="175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wipe(up)">
                                      <p:cBhvr>
                                        <p:cTn id="12" dur="5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宋体" charset="-122"/>
              </a:rPr>
              <a:t>消息的类型</a:t>
            </a:r>
            <a:endParaRPr lang="zh-CN" altLang="en-US" dirty="0"/>
          </a:p>
        </p:txBody>
      </p:sp>
      <p:sp>
        <p:nvSpPr>
          <p:cNvPr id="3" name="文本占位符 2"/>
          <p:cNvSpPr>
            <a:spLocks noGrp="1"/>
          </p:cNvSpPr>
          <p:nvPr>
            <p:ph idx="1"/>
          </p:nvPr>
        </p:nvSpPr>
        <p:spPr/>
        <p:txBody>
          <a:bodyPr>
            <a:normAutofit/>
          </a:bodyPr>
          <a:lstStyle/>
          <a:p>
            <a:pPr>
              <a:lnSpc>
                <a:spcPct val="120000"/>
              </a:lnSpc>
              <a:spcBef>
                <a:spcPct val="0"/>
              </a:spcBef>
              <a:buFontTx/>
              <a:buNone/>
            </a:pPr>
            <a:r>
              <a:rPr lang="zh-CN" altLang="en-US" sz="2000" dirty="0">
                <a:latin typeface="+mn-ea"/>
              </a:rPr>
              <a:t> （</a:t>
            </a:r>
            <a:r>
              <a:rPr lang="en-US" altLang="zh-CN" sz="2000" dirty="0">
                <a:latin typeface="+mn-ea"/>
              </a:rPr>
              <a:t>2</a:t>
            </a:r>
            <a:r>
              <a:rPr lang="zh-CN" altLang="en-US" sz="2000" dirty="0">
                <a:latin typeface="+mn-ea"/>
              </a:rPr>
              <a:t>）同步消息</a:t>
            </a:r>
          </a:p>
          <a:p>
            <a:pPr>
              <a:lnSpc>
                <a:spcPct val="120000"/>
              </a:lnSpc>
              <a:spcBef>
                <a:spcPct val="0"/>
              </a:spcBef>
              <a:buFontTx/>
              <a:buNone/>
            </a:pPr>
            <a:r>
              <a:rPr lang="zh-CN" altLang="en-US" sz="2000" dirty="0">
                <a:latin typeface="+mn-ea"/>
              </a:rPr>
              <a:t>  消息的发送者把进程控制传递给消息的接收者，然后暂停活动，等待消息接收者的回应消息。</a:t>
            </a:r>
          </a:p>
        </p:txBody>
      </p:sp>
      <p:sp>
        <p:nvSpPr>
          <p:cNvPr id="4" name="日期占位符 3"/>
          <p:cNvSpPr>
            <a:spLocks noGrp="1"/>
          </p:cNvSpPr>
          <p:nvPr>
            <p:ph type="dt" sz="half" idx="10"/>
          </p:nvPr>
        </p:nvSpPr>
        <p:spPr/>
        <p:txBody>
          <a:bodyPr/>
          <a:lstStyle/>
          <a:p>
            <a:fld id="{F7F06265-FE4B-4C9C-8B7E-286E394D00AC}"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121</a:t>
            </a:fld>
            <a:endParaRPr lang="zh-CN" altLang="en-US" dirty="0"/>
          </a:p>
        </p:txBody>
      </p:sp>
      <p:sp>
        <p:nvSpPr>
          <p:cNvPr id="76810" name="Text Box 10"/>
          <p:cNvSpPr txBox="1">
            <a:spLocks noChangeArrowheads="1"/>
          </p:cNvSpPr>
          <p:nvPr/>
        </p:nvSpPr>
        <p:spPr bwMode="auto">
          <a:xfrm>
            <a:off x="1952097" y="3880394"/>
            <a:ext cx="6048375" cy="646331"/>
          </a:xfrm>
          <a:prstGeom prst="rect">
            <a:avLst/>
          </a:prstGeom>
          <a:noFill/>
          <a:ln w="9525">
            <a:noFill/>
            <a:miter lim="800000"/>
            <a:headEnd/>
            <a:tailEnd/>
          </a:ln>
          <a:effectLst/>
        </p:spPr>
        <p:txBody>
          <a:bodyPr>
            <a:spAutoFit/>
          </a:bodyPr>
          <a:lstStyle/>
          <a:p>
            <a:r>
              <a:rPr lang="zh-CN" altLang="en-US" dirty="0"/>
              <a:t>你叫我去吃饭，我听到了就和你去吃饭；如果没有听到，你就不停的叫，直到我告诉你听到了，才一起去吃饭。</a:t>
            </a:r>
          </a:p>
        </p:txBody>
      </p:sp>
      <p:pic>
        <p:nvPicPr>
          <p:cNvPr id="76811" name="Picture 1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51508" y="2244248"/>
            <a:ext cx="4266010" cy="1510904"/>
          </a:xfrm>
          <a:prstGeom prst="rect">
            <a:avLst/>
          </a:prstGeom>
          <a:noFill/>
        </p:spPr>
      </p:pic>
    </p:spTree>
    <p:extLst>
      <p:ext uri="{BB962C8B-B14F-4D97-AF65-F5344CB8AC3E}">
        <p14:creationId xmlns:p14="http://schemas.microsoft.com/office/powerpoint/2010/main" val="33227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6811"/>
                                        </p:tgtEl>
                                        <p:attrNameLst>
                                          <p:attrName>style.visibility</p:attrName>
                                        </p:attrNameLst>
                                      </p:cBhvr>
                                      <p:to>
                                        <p:strVal val="visible"/>
                                      </p:to>
                                    </p:set>
                                    <p:animEffect transition="in" filter="randombar(horizontal)">
                                      <p:cBhvr>
                                        <p:cTn id="12" dur="500"/>
                                        <p:tgtEl>
                                          <p:spTgt spid="76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810"/>
                                        </p:tgtEl>
                                        <p:attrNameLst>
                                          <p:attrName>style.visibility</p:attrName>
                                        </p:attrNameLst>
                                      </p:cBhvr>
                                      <p:to>
                                        <p:strVal val="visible"/>
                                      </p:to>
                                    </p:set>
                                    <p:animEffect transition="in" filter="wipe(up)">
                                      <p:cBhvr>
                                        <p:cTn id="1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6810"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宋体" charset="-122"/>
              </a:rPr>
              <a:t>消息的类型</a:t>
            </a:r>
            <a:endParaRPr lang="zh-CN" altLang="en-US" dirty="0"/>
          </a:p>
        </p:txBody>
      </p:sp>
      <p:sp>
        <p:nvSpPr>
          <p:cNvPr id="3" name="文本占位符 2"/>
          <p:cNvSpPr>
            <a:spLocks noGrp="1"/>
          </p:cNvSpPr>
          <p:nvPr>
            <p:ph idx="1"/>
          </p:nvPr>
        </p:nvSpPr>
        <p:spPr/>
        <p:txBody>
          <a:bodyPr>
            <a:normAutofit/>
          </a:bodyPr>
          <a:lstStyle/>
          <a:p>
            <a:pPr>
              <a:lnSpc>
                <a:spcPct val="120000"/>
              </a:lnSpc>
              <a:spcBef>
                <a:spcPts val="600"/>
              </a:spcBef>
              <a:buNone/>
            </a:pPr>
            <a:r>
              <a:rPr lang="zh-CN" altLang="en-US" sz="2000" dirty="0">
                <a:latin typeface="+mn-ea"/>
              </a:rPr>
              <a:t> （</a:t>
            </a:r>
            <a:r>
              <a:rPr lang="en-US" altLang="zh-CN" sz="2000" dirty="0">
                <a:latin typeface="+mn-ea"/>
              </a:rPr>
              <a:t>3</a:t>
            </a:r>
            <a:r>
              <a:rPr lang="zh-CN" altLang="en-US" sz="2000" dirty="0">
                <a:latin typeface="+mn-ea"/>
              </a:rPr>
              <a:t>）异步消息</a:t>
            </a:r>
          </a:p>
          <a:p>
            <a:pPr>
              <a:lnSpc>
                <a:spcPct val="120000"/>
              </a:lnSpc>
              <a:spcBef>
                <a:spcPts val="0"/>
              </a:spcBef>
              <a:buNone/>
            </a:pPr>
            <a:r>
              <a:rPr lang="zh-CN" altLang="en-US" sz="2000" dirty="0">
                <a:latin typeface="+mn-ea"/>
              </a:rPr>
              <a:t>  消息的发送者将消息发送给消息的接收者后，不用等待回应的消息，即可开始另一个活动。</a:t>
            </a:r>
          </a:p>
          <a:p>
            <a:pPr>
              <a:lnSpc>
                <a:spcPct val="120000"/>
              </a:lnSpc>
            </a:pPr>
            <a:endParaRPr lang="zh-CN" altLang="en-US" sz="2000" dirty="0">
              <a:latin typeface="+mn-ea"/>
            </a:endParaRPr>
          </a:p>
        </p:txBody>
      </p:sp>
      <p:sp>
        <p:nvSpPr>
          <p:cNvPr id="4" name="日期占位符 3"/>
          <p:cNvSpPr>
            <a:spLocks noGrp="1"/>
          </p:cNvSpPr>
          <p:nvPr>
            <p:ph type="dt" sz="half" idx="10"/>
          </p:nvPr>
        </p:nvSpPr>
        <p:spPr/>
        <p:txBody>
          <a:bodyPr/>
          <a:lstStyle/>
          <a:p>
            <a:fld id="{392AECA3-DB30-451A-8790-A4887E1FFC9F}"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122</a:t>
            </a:fld>
            <a:endParaRPr lang="zh-CN" altLang="en-US" dirty="0"/>
          </a:p>
        </p:txBody>
      </p:sp>
      <p:sp>
        <p:nvSpPr>
          <p:cNvPr id="77831" name="Text Box 7"/>
          <p:cNvSpPr txBox="1">
            <a:spLocks noChangeArrowheads="1"/>
          </p:cNvSpPr>
          <p:nvPr/>
        </p:nvSpPr>
        <p:spPr bwMode="auto">
          <a:xfrm>
            <a:off x="2033060" y="3922587"/>
            <a:ext cx="5181780" cy="646331"/>
          </a:xfrm>
          <a:prstGeom prst="rect">
            <a:avLst/>
          </a:prstGeom>
          <a:noFill/>
          <a:ln w="9525">
            <a:noFill/>
            <a:miter lim="800000"/>
            <a:headEnd/>
            <a:tailEnd/>
          </a:ln>
          <a:effectLst/>
        </p:spPr>
        <p:txBody>
          <a:bodyPr wrap="square">
            <a:spAutoFit/>
          </a:bodyPr>
          <a:lstStyle/>
          <a:p>
            <a:r>
              <a:rPr lang="zh-CN" altLang="en-US" dirty="0"/>
              <a:t>你叫我去吃饭，然后自己去吃饭，我得到消息后可能立即走，也可能等到下班才去吃饭。</a:t>
            </a:r>
          </a:p>
        </p:txBody>
      </p:sp>
      <p:pic>
        <p:nvPicPr>
          <p:cNvPr id="77832"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52960" y="2105693"/>
            <a:ext cx="3888581" cy="1816894"/>
          </a:xfrm>
          <a:prstGeom prst="rect">
            <a:avLst/>
          </a:prstGeom>
          <a:noFill/>
        </p:spPr>
      </p:pic>
    </p:spTree>
    <p:extLst>
      <p:ext uri="{BB962C8B-B14F-4D97-AF65-F5344CB8AC3E}">
        <p14:creationId xmlns:p14="http://schemas.microsoft.com/office/powerpoint/2010/main" val="39825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7832"/>
                                        </p:tgtEl>
                                        <p:attrNameLst>
                                          <p:attrName>style.visibility</p:attrName>
                                        </p:attrNameLst>
                                      </p:cBhvr>
                                      <p:to>
                                        <p:strVal val="visible"/>
                                      </p:to>
                                    </p:set>
                                    <p:animEffect transition="in" filter="randombar(horizontal)">
                                      <p:cBhvr>
                                        <p:cTn id="12" dur="500"/>
                                        <p:tgtEl>
                                          <p:spTgt spid="778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31"/>
                                        </p:tgtEl>
                                        <p:attrNameLst>
                                          <p:attrName>style.visibility</p:attrName>
                                        </p:attrNameLst>
                                      </p:cBhvr>
                                      <p:to>
                                        <p:strVal val="visible"/>
                                      </p:to>
                                    </p:set>
                                    <p:animEffect transition="in" filter="wipe(up)">
                                      <p:cBhvr>
                                        <p:cTn id="17"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783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7361" t="23299" r="21872" b="37869"/>
          <a:stretch>
            <a:fillRect/>
          </a:stretch>
        </p:blipFill>
        <p:spPr bwMode="auto">
          <a:xfrm>
            <a:off x="1401681" y="1094118"/>
            <a:ext cx="6373416"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r>
              <a:rPr lang="zh-CN" altLang="en-US" dirty="0"/>
              <a:t>带条件和分支并发执行的时序图</a:t>
            </a:r>
          </a:p>
        </p:txBody>
      </p:sp>
      <p:sp>
        <p:nvSpPr>
          <p:cNvPr id="3" name="日期占位符 2"/>
          <p:cNvSpPr>
            <a:spLocks noGrp="1"/>
          </p:cNvSpPr>
          <p:nvPr>
            <p:ph type="dt" sz="half" idx="10"/>
          </p:nvPr>
        </p:nvSpPr>
        <p:spPr/>
        <p:txBody>
          <a:bodyPr/>
          <a:lstStyle/>
          <a:p>
            <a:fld id="{E4766FA3-86FD-47EC-8401-B52BC6F313F3}"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123</a:t>
            </a:fld>
            <a:endParaRPr lang="zh-CN" altLang="en-US" dirty="0"/>
          </a:p>
        </p:txBody>
      </p:sp>
      <p:sp>
        <p:nvSpPr>
          <p:cNvPr id="5" name="Text Box 7"/>
          <p:cNvSpPr txBox="1">
            <a:spLocks noChangeArrowheads="1"/>
          </p:cNvSpPr>
          <p:nvPr/>
        </p:nvSpPr>
        <p:spPr bwMode="auto">
          <a:xfrm>
            <a:off x="3056532" y="4228487"/>
            <a:ext cx="3063714" cy="369332"/>
          </a:xfrm>
          <a:prstGeom prst="rect">
            <a:avLst/>
          </a:prstGeom>
          <a:noFill/>
          <a:ln w="9525">
            <a:noFill/>
            <a:miter lim="800000"/>
            <a:headEnd/>
            <a:tailEnd/>
          </a:ln>
          <a:effectLst/>
        </p:spPr>
        <p:txBody>
          <a:bodyPr wrap="square">
            <a:spAutoFit/>
          </a:bodyPr>
          <a:lstStyle/>
          <a:p>
            <a:pPr algn="ctr"/>
            <a:r>
              <a:rPr lang="zh-CN" altLang="en-US" b="1" dirty="0"/>
              <a:t>打印文件时序图</a:t>
            </a:r>
          </a:p>
        </p:txBody>
      </p:sp>
    </p:spTree>
    <p:extLst>
      <p:ext uri="{BB962C8B-B14F-4D97-AF65-F5344CB8AC3E}">
        <p14:creationId xmlns:p14="http://schemas.microsoft.com/office/powerpoint/2010/main" val="32279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randombar(horizontal)">
                                      <p:cBhvr>
                                        <p:cTn id="7" dur="500"/>
                                        <p:tgtEl>
                                          <p:spTgt spid="1536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7"/>
          <p:cNvSpPr>
            <a:spLocks noGrp="1"/>
          </p:cNvSpPr>
          <p:nvPr>
            <p:ph type="ftr" sz="quarter" idx="11"/>
          </p:nvPr>
        </p:nvSpPr>
        <p:spPr/>
        <p:txBody>
          <a:bodyPr/>
          <a:lstStyle/>
          <a:p>
            <a:r>
              <a:rPr lang="zh-CN" altLang="en-US" dirty="0"/>
              <a:t>软件工程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124</a:t>
            </a:fld>
            <a:endParaRPr lang="zh-CN" altLang="en-US"/>
          </a:p>
        </p:txBody>
      </p:sp>
      <p:grpSp>
        <p:nvGrpSpPr>
          <p:cNvPr id="6" name="组合 5"/>
          <p:cNvGrpSpPr/>
          <p:nvPr/>
        </p:nvGrpSpPr>
        <p:grpSpPr>
          <a:xfrm>
            <a:off x="1985607" y="0"/>
            <a:ext cx="6636774" cy="5132440"/>
            <a:chOff x="0" y="0"/>
            <a:chExt cx="9144000" cy="7182466"/>
          </a:xfrm>
        </p:grpSpPr>
        <p:pic>
          <p:nvPicPr>
            <p:cNvPr id="4" name="图片 3"/>
            <p:cNvPicPr>
              <a:picLocks noChangeAspect="1"/>
            </p:cNvPicPr>
            <p:nvPr/>
          </p:nvPicPr>
          <p:blipFill>
            <a:blip r:embed="rId3"/>
            <a:stretch>
              <a:fillRect/>
            </a:stretch>
          </p:blipFill>
          <p:spPr>
            <a:xfrm>
              <a:off x="0" y="0"/>
              <a:ext cx="9144000" cy="4521353"/>
            </a:xfrm>
            <a:prstGeom prst="rect">
              <a:avLst/>
            </a:prstGeom>
          </p:spPr>
        </p:pic>
        <p:pic>
          <p:nvPicPr>
            <p:cNvPr id="5" name="图片 4"/>
            <p:cNvPicPr>
              <a:picLocks noChangeAspect="1"/>
            </p:cNvPicPr>
            <p:nvPr/>
          </p:nvPicPr>
          <p:blipFill rotWithShape="1">
            <a:blip r:embed="rId4"/>
            <a:srcRect b="6369"/>
            <a:stretch/>
          </p:blipFill>
          <p:spPr>
            <a:xfrm>
              <a:off x="24273" y="4462362"/>
              <a:ext cx="8854255" cy="2720104"/>
            </a:xfrm>
            <a:prstGeom prst="rect">
              <a:avLst/>
            </a:prstGeom>
          </p:spPr>
        </p:pic>
      </p:grpSp>
      <p:sp>
        <p:nvSpPr>
          <p:cNvPr id="7" name="文本框 6"/>
          <p:cNvSpPr txBox="1"/>
          <p:nvPr/>
        </p:nvSpPr>
        <p:spPr>
          <a:xfrm>
            <a:off x="919982" y="1489037"/>
            <a:ext cx="553998" cy="2516073"/>
          </a:xfrm>
          <a:prstGeom prst="rect">
            <a:avLst/>
          </a:prstGeom>
          <a:noFill/>
        </p:spPr>
        <p:txBody>
          <a:bodyPr vert="eaVert" wrap="none" rtlCol="0">
            <a:spAutoFit/>
          </a:bodyPr>
          <a:lstStyle/>
          <a:p>
            <a:r>
              <a:rPr lang="zh-CN" altLang="en-US" sz="2400" b="1" dirty="0"/>
              <a:t>借书的基本时序图</a:t>
            </a:r>
          </a:p>
        </p:txBody>
      </p:sp>
      <p:sp>
        <p:nvSpPr>
          <p:cNvPr id="3" name="日期占位符 2"/>
          <p:cNvSpPr>
            <a:spLocks noGrp="1"/>
          </p:cNvSpPr>
          <p:nvPr>
            <p:ph type="dt" sz="half" idx="10"/>
          </p:nvPr>
        </p:nvSpPr>
        <p:spPr/>
        <p:txBody>
          <a:bodyPr/>
          <a:lstStyle/>
          <a:p>
            <a:fld id="{1ED99D97-D669-409A-842A-90CC9BFA0C75}" type="datetime1">
              <a:rPr lang="zh-CN" altLang="en-US" smtClean="0"/>
              <a:t>2022/5/11</a:t>
            </a:fld>
            <a:endParaRPr lang="zh-CN" altLang="en-US"/>
          </a:p>
        </p:txBody>
      </p:sp>
    </p:spTree>
    <p:extLst>
      <p:ext uri="{BB962C8B-B14F-4D97-AF65-F5344CB8AC3E}">
        <p14:creationId xmlns:p14="http://schemas.microsoft.com/office/powerpoint/2010/main" val="292050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125</a:t>
            </a:fld>
            <a:endParaRPr lang="zh-CN" altLang="en-US"/>
          </a:p>
        </p:txBody>
      </p:sp>
      <p:pic>
        <p:nvPicPr>
          <p:cNvPr id="3" name="图片 2"/>
          <p:cNvPicPr>
            <a:picLocks noChangeAspect="1"/>
          </p:cNvPicPr>
          <p:nvPr/>
        </p:nvPicPr>
        <p:blipFill>
          <a:blip r:embed="rId2"/>
          <a:stretch>
            <a:fillRect/>
          </a:stretch>
        </p:blipFill>
        <p:spPr>
          <a:xfrm>
            <a:off x="2090587" y="36221"/>
            <a:ext cx="5802387" cy="5022547"/>
          </a:xfrm>
          <a:prstGeom prst="rect">
            <a:avLst/>
          </a:prstGeom>
        </p:spPr>
      </p:pic>
      <p:sp>
        <p:nvSpPr>
          <p:cNvPr id="4" name="文本框 3"/>
          <p:cNvSpPr txBox="1"/>
          <p:nvPr/>
        </p:nvSpPr>
        <p:spPr>
          <a:xfrm>
            <a:off x="936675" y="1451138"/>
            <a:ext cx="553998" cy="2516073"/>
          </a:xfrm>
          <a:prstGeom prst="rect">
            <a:avLst/>
          </a:prstGeom>
          <a:noFill/>
        </p:spPr>
        <p:txBody>
          <a:bodyPr vert="eaVert" wrap="none" rtlCol="0">
            <a:spAutoFit/>
          </a:bodyPr>
          <a:lstStyle/>
          <a:p>
            <a:r>
              <a:rPr lang="zh-CN" altLang="en-US" sz="2400" b="1" dirty="0"/>
              <a:t>借书失败的时序图</a:t>
            </a:r>
          </a:p>
        </p:txBody>
      </p:sp>
      <p:sp>
        <p:nvSpPr>
          <p:cNvPr id="5" name="日期占位符 4"/>
          <p:cNvSpPr>
            <a:spLocks noGrp="1"/>
          </p:cNvSpPr>
          <p:nvPr>
            <p:ph type="dt" sz="half" idx="10"/>
          </p:nvPr>
        </p:nvSpPr>
        <p:spPr/>
        <p:txBody>
          <a:bodyPr/>
          <a:lstStyle/>
          <a:p>
            <a:fld id="{114839FF-6FC4-4423-B8DA-CE8E5E3745ED}"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23092781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宋体" charset="-122"/>
              </a:rPr>
              <a:t>时序图的组成</a:t>
            </a:r>
            <a:endParaRPr lang="zh-CN" altLang="en-US" dirty="0"/>
          </a:p>
        </p:txBody>
      </p:sp>
      <p:sp>
        <p:nvSpPr>
          <p:cNvPr id="3" name="文本占位符 2"/>
          <p:cNvSpPr>
            <a:spLocks noGrp="1"/>
          </p:cNvSpPr>
          <p:nvPr>
            <p:ph idx="1"/>
          </p:nvPr>
        </p:nvSpPr>
        <p:spPr/>
        <p:txBody>
          <a:bodyPr>
            <a:noAutofit/>
          </a:bodyPr>
          <a:lstStyle/>
          <a:p>
            <a:pPr>
              <a:lnSpc>
                <a:spcPct val="120000"/>
              </a:lnSpc>
              <a:buNone/>
            </a:pPr>
            <a:r>
              <a:rPr lang="zh-CN" altLang="en-US" sz="2000" dirty="0"/>
              <a:t>四、激活</a:t>
            </a:r>
          </a:p>
          <a:p>
            <a:pPr>
              <a:lnSpc>
                <a:spcPct val="120000"/>
              </a:lnSpc>
              <a:buNone/>
            </a:pPr>
            <a:r>
              <a:rPr lang="en-US" altLang="zh-CN" sz="2000" dirty="0">
                <a:latin typeface="宋体" charset="-122"/>
              </a:rPr>
              <a:t>1</a:t>
            </a:r>
            <a:r>
              <a:rPr lang="zh-CN" altLang="en-US" sz="2000" dirty="0">
                <a:latin typeface="宋体" charset="-122"/>
              </a:rPr>
              <a:t>、激活的概念</a:t>
            </a:r>
          </a:p>
          <a:p>
            <a:pPr>
              <a:lnSpc>
                <a:spcPct val="120000"/>
              </a:lnSpc>
            </a:pPr>
            <a:r>
              <a:rPr lang="zh-CN" altLang="en-US" sz="2000" dirty="0">
                <a:latin typeface="宋体" charset="-122"/>
              </a:rPr>
              <a:t>当一个对象没有被激活期时，该对象处于休眠状态，什么事都不做，但它仍然存在，等待新的消息来激活它。</a:t>
            </a:r>
          </a:p>
          <a:p>
            <a:pPr>
              <a:lnSpc>
                <a:spcPct val="120000"/>
              </a:lnSpc>
            </a:pPr>
            <a:r>
              <a:rPr lang="zh-CN" altLang="en-US" sz="2000" dirty="0">
                <a:latin typeface="宋体" charset="-122"/>
              </a:rPr>
              <a:t>当一条消息被传递给对象的时候，它会触发该对象的某个行为，这是就说该对象被激活了。</a:t>
            </a:r>
          </a:p>
          <a:p>
            <a:pPr>
              <a:lnSpc>
                <a:spcPct val="120000"/>
              </a:lnSpc>
            </a:pPr>
            <a:r>
              <a:rPr lang="zh-CN" altLang="en-US" sz="2000" dirty="0">
                <a:latin typeface="宋体" charset="-122"/>
              </a:rPr>
              <a:t>当一个对象处于激活期时，表明该对象正在执行某个动作。 </a:t>
            </a:r>
            <a:endParaRPr lang="zh-CN" altLang="en-US" sz="2000" dirty="0"/>
          </a:p>
        </p:txBody>
      </p:sp>
      <p:sp>
        <p:nvSpPr>
          <p:cNvPr id="4" name="日期占位符 3"/>
          <p:cNvSpPr>
            <a:spLocks noGrp="1"/>
          </p:cNvSpPr>
          <p:nvPr>
            <p:ph type="dt" sz="half" idx="10"/>
          </p:nvPr>
        </p:nvSpPr>
        <p:spPr/>
        <p:txBody>
          <a:bodyPr/>
          <a:lstStyle/>
          <a:p>
            <a:fld id="{08566219-8A45-438C-B8DA-C74798FCEE3E}"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C90F16DE-5362-49A4-BB78-DA269D510E1B}" type="slidenum">
              <a:rPr lang="en-US" altLang="zh-CN" smtClean="0"/>
              <a:pPr/>
              <a:t>126</a:t>
            </a:fld>
            <a:endParaRPr lang="en-US" altLang="zh-CN"/>
          </a:p>
        </p:txBody>
      </p:sp>
    </p:spTree>
    <p:extLst>
      <p:ext uri="{BB962C8B-B14F-4D97-AF65-F5344CB8AC3E}">
        <p14:creationId xmlns:p14="http://schemas.microsoft.com/office/powerpoint/2010/main" val="147095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宋体" charset="-122"/>
              </a:rPr>
              <a:t>时序图的组成</a:t>
            </a:r>
            <a:endParaRPr lang="zh-CN" altLang="en-US" dirty="0"/>
          </a:p>
        </p:txBody>
      </p:sp>
      <p:sp>
        <p:nvSpPr>
          <p:cNvPr id="4" name="文本占位符 3"/>
          <p:cNvSpPr>
            <a:spLocks noGrp="1"/>
          </p:cNvSpPr>
          <p:nvPr>
            <p:ph idx="1"/>
          </p:nvPr>
        </p:nvSpPr>
        <p:spPr/>
        <p:txBody>
          <a:bodyPr>
            <a:normAutofit/>
          </a:bodyPr>
          <a:lstStyle/>
          <a:p>
            <a:pPr>
              <a:buFontTx/>
              <a:buNone/>
            </a:pPr>
            <a:r>
              <a:rPr lang="zh-CN" altLang="en-US" sz="2000" dirty="0">
                <a:latin typeface="+mn-ea"/>
              </a:rPr>
              <a:t> </a:t>
            </a:r>
            <a:r>
              <a:rPr lang="en-US" altLang="zh-CN" sz="2000" dirty="0">
                <a:latin typeface="+mn-ea"/>
              </a:rPr>
              <a:t>2</a:t>
            </a:r>
            <a:r>
              <a:rPr lang="zh-CN" altLang="en-US" sz="2000" dirty="0">
                <a:latin typeface="+mn-ea"/>
              </a:rPr>
              <a:t>、激活的符号</a:t>
            </a:r>
          </a:p>
          <a:p>
            <a:pPr>
              <a:buFontTx/>
              <a:buNone/>
            </a:pPr>
            <a:r>
              <a:rPr lang="zh-CN" altLang="en-US" sz="2000" dirty="0">
                <a:latin typeface="+mn-ea"/>
              </a:rPr>
              <a:t>  激活用一个细长的矩阵框（在生命线上）表示。</a:t>
            </a:r>
          </a:p>
        </p:txBody>
      </p:sp>
      <p:sp>
        <p:nvSpPr>
          <p:cNvPr id="3" name="日期占位符 2"/>
          <p:cNvSpPr>
            <a:spLocks noGrp="1"/>
          </p:cNvSpPr>
          <p:nvPr>
            <p:ph type="dt" sz="half" idx="10"/>
          </p:nvPr>
        </p:nvSpPr>
        <p:spPr/>
        <p:txBody>
          <a:bodyPr/>
          <a:lstStyle/>
          <a:p>
            <a:fld id="{AE1A9411-AD58-4624-AF36-EACA97DA8A37}"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C90F16DE-5362-49A4-BB78-DA269D510E1B}" type="slidenum">
              <a:rPr lang="en-US" altLang="zh-CN" smtClean="0"/>
              <a:pPr/>
              <a:t>127</a:t>
            </a:fld>
            <a:endParaRPr lang="en-US" altLang="zh-CN"/>
          </a:p>
        </p:txBody>
      </p:sp>
      <p:pic>
        <p:nvPicPr>
          <p:cNvPr id="157705" name="Picture 9"/>
          <p:cNvPicPr>
            <a:picLocks noChangeAspect="1" noChangeArrowheads="1"/>
          </p:cNvPicPr>
          <p:nvPr/>
        </p:nvPicPr>
        <p:blipFill rotWithShape="1">
          <a:blip r:embed="rId2" cstate="print">
            <a:clrChange>
              <a:clrFrom>
                <a:srgbClr val="FFFFFF"/>
              </a:clrFrom>
              <a:clrTo>
                <a:srgbClr val="FFFFFF">
                  <a:alpha val="0"/>
                </a:srgbClr>
              </a:clrTo>
            </a:clrChange>
          </a:blip>
          <a:srcRect l="10504"/>
          <a:stretch/>
        </p:blipFill>
        <p:spPr bwMode="auto">
          <a:xfrm>
            <a:off x="1364619" y="1962846"/>
            <a:ext cx="3449591" cy="2720885"/>
          </a:xfrm>
          <a:prstGeom prst="rect">
            <a:avLst/>
          </a:prstGeom>
          <a:noFill/>
        </p:spPr>
      </p:pic>
      <p:sp>
        <p:nvSpPr>
          <p:cNvPr id="157703" name="Text Box 7"/>
          <p:cNvSpPr txBox="1">
            <a:spLocks noChangeArrowheads="1"/>
          </p:cNvSpPr>
          <p:nvPr/>
        </p:nvSpPr>
        <p:spPr bwMode="auto">
          <a:xfrm>
            <a:off x="5220998" y="2018833"/>
            <a:ext cx="3320673" cy="2400657"/>
          </a:xfrm>
          <a:prstGeom prst="rect">
            <a:avLst/>
          </a:prstGeom>
          <a:noFill/>
          <a:ln w="9525">
            <a:noFill/>
            <a:miter lim="800000"/>
            <a:headEnd/>
            <a:tailEnd/>
          </a:ln>
          <a:effectLst/>
        </p:spPr>
        <p:txBody>
          <a:bodyPr wrap="square">
            <a:spAutoFit/>
          </a:bodyPr>
          <a:lstStyle/>
          <a:p>
            <a:pPr>
              <a:spcBef>
                <a:spcPct val="50000"/>
              </a:spcBef>
            </a:pPr>
            <a:r>
              <a:rPr lang="zh-CN" altLang="en-US" sz="2000" dirty="0">
                <a:latin typeface="+mj-ea"/>
                <a:ea typeface="+mj-ea"/>
              </a:rPr>
              <a:t>矩形框的高度表示对象执行一个操作所经历的时间段，矩形的顶部表示动作的开始，底部表示动作的结束。</a:t>
            </a:r>
          </a:p>
          <a:p>
            <a:pPr>
              <a:spcBef>
                <a:spcPct val="50000"/>
              </a:spcBef>
            </a:pPr>
            <a:r>
              <a:rPr lang="zh-CN" altLang="en-US" sz="2000" dirty="0">
                <a:latin typeface="+mj-ea"/>
                <a:ea typeface="+mj-ea"/>
              </a:rPr>
              <a:t>对象接收消息后可以由自己的某个操作来完成，也可以通过其他对象的操作来完成。</a:t>
            </a:r>
          </a:p>
        </p:txBody>
      </p:sp>
    </p:spTree>
    <p:extLst>
      <p:ext uri="{BB962C8B-B14F-4D97-AF65-F5344CB8AC3E}">
        <p14:creationId xmlns:p14="http://schemas.microsoft.com/office/powerpoint/2010/main" val="16890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7705"/>
                                        </p:tgtEl>
                                        <p:attrNameLst>
                                          <p:attrName>style.visibility</p:attrName>
                                        </p:attrNameLst>
                                      </p:cBhvr>
                                      <p:to>
                                        <p:strVal val="visible"/>
                                      </p:to>
                                    </p:set>
                                    <p:animEffect transition="in" filter="randombar(horizontal)">
                                      <p:cBhvr>
                                        <p:cTn id="12" dur="500"/>
                                        <p:tgtEl>
                                          <p:spTgt spid="1577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7703"/>
                                        </p:tgtEl>
                                        <p:attrNameLst>
                                          <p:attrName>style.visibility</p:attrName>
                                        </p:attrNameLst>
                                      </p:cBhvr>
                                      <p:to>
                                        <p:strVal val="visible"/>
                                      </p:to>
                                    </p:set>
                                    <p:animEffect transition="in" filter="wipe(up)">
                                      <p:cBhvr>
                                        <p:cTn id="17" dur="500"/>
                                        <p:tgtEl>
                                          <p:spTgt spid="157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770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72941" y="1383507"/>
            <a:ext cx="3835003" cy="1084660"/>
            <a:chOff x="1906588" y="1844675"/>
            <a:chExt cx="5113337" cy="1446213"/>
          </a:xfrm>
        </p:grpSpPr>
        <p:pic>
          <p:nvPicPr>
            <p:cNvPr id="199682" name="Picture 2"/>
            <p:cNvPicPr>
              <a:picLocks noChangeAspect="1" noChangeArrowheads="1"/>
            </p:cNvPicPr>
            <p:nvPr/>
          </p:nvPicPr>
          <p:blipFill>
            <a:blip r:embed="rId2" cstate="print"/>
            <a:srcRect l="2994" r="76749"/>
            <a:stretch>
              <a:fillRect/>
            </a:stretch>
          </p:blipFill>
          <p:spPr bwMode="auto">
            <a:xfrm>
              <a:off x="1906588" y="1844675"/>
              <a:ext cx="1008062" cy="1446213"/>
            </a:xfrm>
            <a:prstGeom prst="rect">
              <a:avLst/>
            </a:prstGeom>
            <a:noFill/>
            <a:ln w="9525">
              <a:noFill/>
              <a:miter lim="800000"/>
              <a:headEnd/>
              <a:tailEnd/>
            </a:ln>
            <a:effectLst/>
          </p:spPr>
        </p:pic>
        <p:pic>
          <p:nvPicPr>
            <p:cNvPr id="199685" name="Picture 5"/>
            <p:cNvPicPr>
              <a:picLocks noChangeAspect="1" noChangeArrowheads="1"/>
            </p:cNvPicPr>
            <p:nvPr/>
          </p:nvPicPr>
          <p:blipFill>
            <a:blip r:embed="rId2" cstate="print"/>
            <a:srcRect l="76781" r="2962"/>
            <a:stretch>
              <a:fillRect/>
            </a:stretch>
          </p:blipFill>
          <p:spPr bwMode="auto">
            <a:xfrm>
              <a:off x="6011863" y="1844675"/>
              <a:ext cx="1008062" cy="1446213"/>
            </a:xfrm>
            <a:prstGeom prst="rect">
              <a:avLst/>
            </a:prstGeom>
            <a:noFill/>
            <a:ln w="9525">
              <a:noFill/>
              <a:miter lim="800000"/>
              <a:headEnd/>
              <a:tailEnd/>
            </a:ln>
            <a:effectLst/>
          </p:spPr>
        </p:pic>
        <p:pic>
          <p:nvPicPr>
            <p:cNvPr id="199686" name="Picture 6"/>
            <p:cNvPicPr>
              <a:picLocks noChangeAspect="1" noChangeArrowheads="1"/>
            </p:cNvPicPr>
            <p:nvPr/>
          </p:nvPicPr>
          <p:blipFill>
            <a:blip r:embed="rId2" cstate="print"/>
            <a:srcRect l="39169" r="40573"/>
            <a:stretch>
              <a:fillRect/>
            </a:stretch>
          </p:blipFill>
          <p:spPr bwMode="auto">
            <a:xfrm>
              <a:off x="4067175" y="1844675"/>
              <a:ext cx="1008063" cy="1446213"/>
            </a:xfrm>
            <a:prstGeom prst="rect">
              <a:avLst/>
            </a:prstGeom>
            <a:noFill/>
            <a:ln w="9525">
              <a:noFill/>
              <a:miter lim="800000"/>
              <a:headEnd/>
              <a:tailEnd/>
            </a:ln>
            <a:effectLst/>
          </p:spPr>
        </p:pic>
      </p:grpSp>
      <p:grpSp>
        <p:nvGrpSpPr>
          <p:cNvPr id="4" name="组合 3"/>
          <p:cNvGrpSpPr/>
          <p:nvPr/>
        </p:nvGrpSpPr>
        <p:grpSpPr>
          <a:xfrm>
            <a:off x="2411016" y="2975372"/>
            <a:ext cx="4267200" cy="676275"/>
            <a:chOff x="1690688" y="3967163"/>
            <a:chExt cx="5689600" cy="901700"/>
          </a:xfrm>
        </p:grpSpPr>
        <p:pic>
          <p:nvPicPr>
            <p:cNvPr id="199683" name="Picture 3"/>
            <p:cNvPicPr>
              <a:picLocks noChangeAspect="1" noChangeArrowheads="1"/>
            </p:cNvPicPr>
            <p:nvPr/>
          </p:nvPicPr>
          <p:blipFill>
            <a:blip r:embed="rId3" cstate="print"/>
            <a:srcRect l="73238"/>
            <a:stretch>
              <a:fillRect/>
            </a:stretch>
          </p:blipFill>
          <p:spPr bwMode="auto">
            <a:xfrm>
              <a:off x="5722938" y="3967163"/>
              <a:ext cx="1657350" cy="901700"/>
            </a:xfrm>
            <a:prstGeom prst="rect">
              <a:avLst/>
            </a:prstGeom>
            <a:noFill/>
          </p:spPr>
        </p:pic>
        <p:pic>
          <p:nvPicPr>
            <p:cNvPr id="199687" name="Picture 7"/>
            <p:cNvPicPr>
              <a:picLocks noChangeAspect="1" noChangeArrowheads="1"/>
            </p:cNvPicPr>
            <p:nvPr/>
          </p:nvPicPr>
          <p:blipFill>
            <a:blip r:embed="rId3" cstate="print"/>
            <a:srcRect l="36043" r="37195"/>
            <a:stretch>
              <a:fillRect/>
            </a:stretch>
          </p:blipFill>
          <p:spPr bwMode="auto">
            <a:xfrm>
              <a:off x="3635375" y="3967163"/>
              <a:ext cx="1657350" cy="901700"/>
            </a:xfrm>
            <a:prstGeom prst="rect">
              <a:avLst/>
            </a:prstGeom>
            <a:noFill/>
          </p:spPr>
        </p:pic>
        <p:pic>
          <p:nvPicPr>
            <p:cNvPr id="199688" name="Picture 8"/>
            <p:cNvPicPr>
              <a:picLocks noChangeAspect="1" noChangeArrowheads="1"/>
            </p:cNvPicPr>
            <p:nvPr/>
          </p:nvPicPr>
          <p:blipFill>
            <a:blip r:embed="rId3" cstate="print"/>
            <a:srcRect r="73264"/>
            <a:stretch>
              <a:fillRect/>
            </a:stretch>
          </p:blipFill>
          <p:spPr bwMode="auto">
            <a:xfrm>
              <a:off x="1690688" y="3967163"/>
              <a:ext cx="1655762" cy="901700"/>
            </a:xfrm>
            <a:prstGeom prst="rect">
              <a:avLst/>
            </a:prstGeom>
            <a:noFill/>
          </p:spPr>
        </p:pic>
      </p:grpSp>
      <p:sp>
        <p:nvSpPr>
          <p:cNvPr id="8" name="标题 7"/>
          <p:cNvSpPr>
            <a:spLocks noGrp="1"/>
          </p:cNvSpPr>
          <p:nvPr>
            <p:ph type="title"/>
          </p:nvPr>
        </p:nvSpPr>
        <p:spPr/>
        <p:txBody>
          <a:bodyPr/>
          <a:lstStyle/>
          <a:p>
            <a:r>
              <a:rPr lang="zh-CN" altLang="en-US" dirty="0"/>
              <a:t>思考：有如下的三个类</a:t>
            </a:r>
          </a:p>
        </p:txBody>
      </p:sp>
      <p:sp>
        <p:nvSpPr>
          <p:cNvPr id="6" name="日期占位符 5"/>
          <p:cNvSpPr>
            <a:spLocks noGrp="1"/>
          </p:cNvSpPr>
          <p:nvPr>
            <p:ph type="dt" sz="half" idx="10"/>
          </p:nvPr>
        </p:nvSpPr>
        <p:spPr/>
        <p:txBody>
          <a:bodyPr/>
          <a:lstStyle/>
          <a:p>
            <a:fld id="{5B0ABBE7-857F-42DA-A5B0-D65B202B7926}" type="datetime1">
              <a:rPr lang="zh-CN" altLang="en-US" smtClean="0"/>
              <a:t>2022/5/11</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128</a:t>
            </a:fld>
            <a:endParaRPr lang="zh-CN" altLang="en-US" dirty="0"/>
          </a:p>
        </p:txBody>
      </p:sp>
    </p:spTree>
    <p:extLst>
      <p:ext uri="{BB962C8B-B14F-4D97-AF65-F5344CB8AC3E}">
        <p14:creationId xmlns:p14="http://schemas.microsoft.com/office/powerpoint/2010/main" val="7779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1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36443" y="1065271"/>
            <a:ext cx="2808685" cy="1627584"/>
          </a:xfrm>
          <a:prstGeom prst="rect">
            <a:avLst/>
          </a:prstGeom>
          <a:noFill/>
        </p:spPr>
      </p:pic>
      <p:pic>
        <p:nvPicPr>
          <p:cNvPr id="200715"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75899" y="1058466"/>
            <a:ext cx="2753916" cy="1737122"/>
          </a:xfrm>
          <a:prstGeom prst="rect">
            <a:avLst/>
          </a:prstGeom>
          <a:noFill/>
        </p:spPr>
      </p:pic>
      <p:pic>
        <p:nvPicPr>
          <p:cNvPr id="200719"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75901" y="3031946"/>
            <a:ext cx="2808685" cy="1694260"/>
          </a:xfrm>
          <a:prstGeom prst="rect">
            <a:avLst/>
          </a:prstGeom>
          <a:noFill/>
        </p:spPr>
      </p:pic>
      <p:sp>
        <p:nvSpPr>
          <p:cNvPr id="6" name="标题 5"/>
          <p:cNvSpPr>
            <a:spLocks noGrp="1"/>
          </p:cNvSpPr>
          <p:nvPr>
            <p:ph type="title"/>
          </p:nvPr>
        </p:nvSpPr>
        <p:spPr/>
        <p:txBody>
          <a:bodyPr/>
          <a:lstStyle/>
          <a:p>
            <a:r>
              <a:rPr lang="zh-CN" altLang="en-US" dirty="0"/>
              <a:t>三个图有什么区别？</a:t>
            </a:r>
          </a:p>
        </p:txBody>
      </p:sp>
      <p:sp>
        <p:nvSpPr>
          <p:cNvPr id="4" name="日期占位符 3"/>
          <p:cNvSpPr>
            <a:spLocks noGrp="1"/>
          </p:cNvSpPr>
          <p:nvPr>
            <p:ph type="dt" sz="half" idx="10"/>
          </p:nvPr>
        </p:nvSpPr>
        <p:spPr/>
        <p:txBody>
          <a:bodyPr/>
          <a:lstStyle/>
          <a:p>
            <a:fld id="{9EF4CA8C-2E9E-4392-BC44-CDDB33D6FA57}"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129</a:t>
            </a:fld>
            <a:endParaRPr lang="zh-CN" altLang="en-US" dirty="0"/>
          </a:p>
        </p:txBody>
      </p:sp>
    </p:spTree>
    <p:extLst>
      <p:ext uri="{BB962C8B-B14F-4D97-AF65-F5344CB8AC3E}">
        <p14:creationId xmlns:p14="http://schemas.microsoft.com/office/powerpoint/2010/main" val="402108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0715"/>
                                        </p:tgtEl>
                                        <p:attrNameLst>
                                          <p:attrName>style.visibility</p:attrName>
                                        </p:attrNameLst>
                                      </p:cBhvr>
                                      <p:to>
                                        <p:strVal val="visible"/>
                                      </p:to>
                                    </p:set>
                                    <p:animEffect transition="in" filter="randombar(horizontal)">
                                      <p:cBhvr>
                                        <p:cTn id="7" dur="500"/>
                                        <p:tgtEl>
                                          <p:spTgt spid="200715"/>
                                        </p:tgtEl>
                                      </p:cBhvr>
                                    </p:animEffect>
                                  </p:childTnLst>
                                </p:cTn>
                              </p:par>
                              <p:par>
                                <p:cTn id="8" presetID="14" presetClass="entr" presetSubtype="10" fill="hold" nodeType="withEffect">
                                  <p:stCondLst>
                                    <p:cond delay="0"/>
                                  </p:stCondLst>
                                  <p:childTnLst>
                                    <p:set>
                                      <p:cBhvr>
                                        <p:cTn id="9" dur="1" fill="hold">
                                          <p:stCondLst>
                                            <p:cond delay="0"/>
                                          </p:stCondLst>
                                        </p:cTn>
                                        <p:tgtEl>
                                          <p:spTgt spid="200716"/>
                                        </p:tgtEl>
                                        <p:attrNameLst>
                                          <p:attrName>style.visibility</p:attrName>
                                        </p:attrNameLst>
                                      </p:cBhvr>
                                      <p:to>
                                        <p:strVal val="visible"/>
                                      </p:to>
                                    </p:set>
                                    <p:animEffect transition="in" filter="randombar(horizontal)">
                                      <p:cBhvr>
                                        <p:cTn id="10" dur="500"/>
                                        <p:tgtEl>
                                          <p:spTgt spid="200716"/>
                                        </p:tgtEl>
                                      </p:cBhvr>
                                    </p:animEffect>
                                  </p:childTnLst>
                                </p:cTn>
                              </p:par>
                              <p:par>
                                <p:cTn id="11" presetID="14" presetClass="entr" presetSubtype="10" fill="hold" nodeType="withEffect">
                                  <p:stCondLst>
                                    <p:cond delay="0"/>
                                  </p:stCondLst>
                                  <p:childTnLst>
                                    <p:set>
                                      <p:cBhvr>
                                        <p:cTn id="12" dur="1" fill="hold">
                                          <p:stCondLst>
                                            <p:cond delay="0"/>
                                          </p:stCondLst>
                                        </p:cTn>
                                        <p:tgtEl>
                                          <p:spTgt spid="200719"/>
                                        </p:tgtEl>
                                        <p:attrNameLst>
                                          <p:attrName>style.visibility</p:attrName>
                                        </p:attrNameLst>
                                      </p:cBhvr>
                                      <p:to>
                                        <p:strVal val="visible"/>
                                      </p:to>
                                    </p:set>
                                    <p:animEffect transition="in" filter="randombar(horizontal)">
                                      <p:cBhvr>
                                        <p:cTn id="13" dur="500"/>
                                        <p:tgtEl>
                                          <p:spTgt spid="200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21E83B9-4E69-4205-BE58-BBFD25D5D43B}"/>
              </a:ext>
            </a:extLst>
          </p:cNvPr>
          <p:cNvSpPr>
            <a:spLocks noGrp="1"/>
          </p:cNvSpPr>
          <p:nvPr>
            <p:ph type="title"/>
          </p:nvPr>
        </p:nvSpPr>
        <p:spPr/>
        <p:txBody>
          <a:bodyPr/>
          <a:lstStyle/>
          <a:p>
            <a:r>
              <a:rPr lang="zh-CN" altLang="en-US" dirty="0"/>
              <a:t>软件开发的求精过程</a:t>
            </a:r>
          </a:p>
        </p:txBody>
      </p:sp>
      <p:sp>
        <p:nvSpPr>
          <p:cNvPr id="2" name="内容占位符 1">
            <a:extLst>
              <a:ext uri="{FF2B5EF4-FFF2-40B4-BE49-F238E27FC236}">
                <a16:creationId xmlns:a16="http://schemas.microsoft.com/office/drawing/2014/main" id="{BB47AF0E-D472-4FAC-923D-518271416385}"/>
              </a:ext>
            </a:extLst>
          </p:cNvPr>
          <p:cNvSpPr>
            <a:spLocks noGrp="1"/>
          </p:cNvSpPr>
          <p:nvPr>
            <p:ph idx="1"/>
          </p:nvPr>
        </p:nvSpPr>
        <p:spPr/>
        <p:txBody>
          <a:bodyPr>
            <a:normAutofit/>
          </a:bodyPr>
          <a:lstStyle/>
          <a:p>
            <a:pPr algn="just">
              <a:lnSpc>
                <a:spcPct val="120000"/>
              </a:lnSpc>
            </a:pPr>
            <a:r>
              <a:rPr lang="zh-CN" altLang="en-US" sz="2400" dirty="0">
                <a:latin typeface="+mn-ea"/>
              </a:rPr>
              <a:t>面向企业级的应用软件开发就是将“客观世界”表达在“计算机世界”里的处理过程，这个过程就是由“抽象”到“具体”的求精过程。</a:t>
            </a:r>
            <a:endParaRPr lang="en-US" altLang="zh-CN" sz="2400" dirty="0">
              <a:latin typeface="+mn-ea"/>
            </a:endParaRPr>
          </a:p>
          <a:p>
            <a:pPr algn="just">
              <a:lnSpc>
                <a:spcPct val="120000"/>
              </a:lnSpc>
            </a:pPr>
            <a:r>
              <a:rPr lang="zh-CN" altLang="en-US" sz="2400" dirty="0">
                <a:latin typeface="+mn-ea"/>
              </a:rPr>
              <a:t>软件的最高级抽象用面向问题域的语言叙述“问题”，通常就是用自然语言概括“问题域”。</a:t>
            </a:r>
            <a:endParaRPr lang="en-US" altLang="zh-CN" sz="2400" dirty="0">
              <a:latin typeface="+mn-ea"/>
            </a:endParaRPr>
          </a:p>
          <a:p>
            <a:pPr algn="just">
              <a:lnSpc>
                <a:spcPct val="120000"/>
              </a:lnSpc>
            </a:pPr>
            <a:r>
              <a:rPr lang="zh-CN" altLang="en-US" sz="2400" dirty="0">
                <a:latin typeface="+mn-ea"/>
              </a:rPr>
              <a:t>具体化就是计算机语言编制的程序。</a:t>
            </a:r>
            <a:endParaRPr lang="en-US" altLang="zh-CN" sz="2400" dirty="0">
              <a:latin typeface="+mn-ea"/>
            </a:endParaRPr>
          </a:p>
          <a:p>
            <a:pPr algn="just">
              <a:lnSpc>
                <a:spcPct val="120000"/>
              </a:lnSpc>
            </a:pPr>
            <a:r>
              <a:rPr lang="zh-CN" altLang="en-US" sz="2400" dirty="0">
                <a:latin typeface="+mn-ea"/>
              </a:rPr>
              <a:t>抽象和具体化（细化）是互补的。</a:t>
            </a:r>
            <a:endParaRPr lang="en-US" altLang="zh-CN" sz="2400" dirty="0">
              <a:latin typeface="+mn-ea"/>
            </a:endParaRPr>
          </a:p>
        </p:txBody>
      </p:sp>
      <p:sp>
        <p:nvSpPr>
          <p:cNvPr id="5" name="日期占位符 4"/>
          <p:cNvSpPr>
            <a:spLocks noGrp="1"/>
          </p:cNvSpPr>
          <p:nvPr>
            <p:ph type="dt" sz="half" idx="10"/>
          </p:nvPr>
        </p:nvSpPr>
        <p:spPr/>
        <p:txBody>
          <a:bodyPr/>
          <a:lstStyle/>
          <a:p>
            <a:fld id="{0D997DBB-2359-4D9F-B1E7-63B1FBF58405}"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10B3C2E8-DF43-47C0-9AE5-3EE038C12165}"/>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Tree>
    <p:extLst>
      <p:ext uri="{BB962C8B-B14F-4D97-AF65-F5344CB8AC3E}">
        <p14:creationId xmlns:p14="http://schemas.microsoft.com/office/powerpoint/2010/main" val="139450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如何建立时序图</a:t>
            </a:r>
          </a:p>
        </p:txBody>
      </p:sp>
      <p:sp>
        <p:nvSpPr>
          <p:cNvPr id="6" name="内容占位符 5"/>
          <p:cNvSpPr>
            <a:spLocks noGrp="1"/>
          </p:cNvSpPr>
          <p:nvPr>
            <p:ph idx="1"/>
          </p:nvPr>
        </p:nvSpPr>
        <p:spPr>
          <a:xfrm>
            <a:off x="768098" y="992460"/>
            <a:ext cx="7929854" cy="3661504"/>
          </a:xfrm>
        </p:spPr>
        <p:txBody>
          <a:bodyPr>
            <a:normAutofit fontScale="77500" lnSpcReduction="20000"/>
          </a:bodyPr>
          <a:lstStyle/>
          <a:p>
            <a:pPr marL="457200" indent="-457200">
              <a:lnSpc>
                <a:spcPct val="120000"/>
              </a:lnSpc>
            </a:pPr>
            <a:r>
              <a:rPr lang="zh-CN" altLang="en-US" dirty="0"/>
              <a:t>用例图和领域类图是时序图绘制的前提，是绘制时序图的基础。</a:t>
            </a:r>
            <a:endParaRPr lang="en-US" altLang="zh-CN" dirty="0"/>
          </a:p>
          <a:p>
            <a:pPr marL="457200" indent="-457200">
              <a:lnSpc>
                <a:spcPct val="120000"/>
              </a:lnSpc>
            </a:pPr>
            <a:r>
              <a:rPr lang="zh-CN" altLang="en-US" dirty="0"/>
              <a:t>用例图和领域类图已经基本将框架描述清楚了，为了能够更加完整的设计出时序图，建议对业务分析报告进行认真研究，可以更加透彻的了解用户需求，可以更加准确的设计时序图。</a:t>
            </a:r>
            <a:endParaRPr lang="en-US" altLang="zh-CN" dirty="0"/>
          </a:p>
          <a:p>
            <a:pPr marL="457200" indent="-457200">
              <a:lnSpc>
                <a:spcPct val="120000"/>
              </a:lnSpc>
            </a:pPr>
            <a:r>
              <a:rPr lang="zh-CN" altLang="en-US" dirty="0"/>
              <a:t>时序图其实就是对用例图的进一步说明，描述系统内部的动态结构，以及系统内部各个对象之间的通信关系。</a:t>
            </a:r>
            <a:endParaRPr lang="en-US" altLang="zh-CN" dirty="0"/>
          </a:p>
          <a:p>
            <a:pPr marL="457200" indent="-457200">
              <a:lnSpc>
                <a:spcPct val="120000"/>
              </a:lnSpc>
            </a:pPr>
            <a:r>
              <a:rPr lang="zh-CN" altLang="en-US" dirty="0"/>
              <a:t>由此可知，绘制时序图，可以首先针对用例图、用例描述以及业务分析报告等文档进行分析和解读。</a:t>
            </a:r>
          </a:p>
        </p:txBody>
      </p:sp>
      <p:sp>
        <p:nvSpPr>
          <p:cNvPr id="2" name="日期占位符 1"/>
          <p:cNvSpPr>
            <a:spLocks noGrp="1"/>
          </p:cNvSpPr>
          <p:nvPr>
            <p:ph type="dt" sz="half" idx="10"/>
          </p:nvPr>
        </p:nvSpPr>
        <p:spPr/>
        <p:txBody>
          <a:bodyPr/>
          <a:lstStyle/>
          <a:p>
            <a:fld id="{F36DE1BA-AF09-4BE7-93F4-43E81634D4FB}"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130</a:t>
            </a:fld>
            <a:endParaRPr lang="zh-CN" altLang="en-US" dirty="0"/>
          </a:p>
        </p:txBody>
      </p:sp>
    </p:spTree>
    <p:extLst>
      <p:ext uri="{BB962C8B-B14F-4D97-AF65-F5344CB8AC3E}">
        <p14:creationId xmlns:p14="http://schemas.microsoft.com/office/powerpoint/2010/main" val="225873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ChangeArrowheads="1"/>
          </p:cNvSpPr>
          <p:nvPr/>
        </p:nvSpPr>
        <p:spPr bwMode="auto">
          <a:xfrm>
            <a:off x="917188" y="828913"/>
            <a:ext cx="7769612" cy="3787319"/>
          </a:xfrm>
          <a:prstGeom prst="rect">
            <a:avLst/>
          </a:prstGeom>
          <a:noFill/>
          <a:ln w="9525">
            <a:noFill/>
            <a:miter lim="800000"/>
            <a:headEnd/>
            <a:tailEnd/>
          </a:ln>
          <a:effectLst/>
        </p:spPr>
        <p:txBody>
          <a:bodyPr/>
          <a:lstStyle/>
          <a:p>
            <a:pPr marL="257175" indent="-257175">
              <a:lnSpc>
                <a:spcPct val="140000"/>
              </a:lnSpc>
              <a:spcBef>
                <a:spcPct val="20000"/>
              </a:spcBef>
            </a:pPr>
            <a:r>
              <a:rPr lang="zh-CN" altLang="en-US" sz="2000" dirty="0">
                <a:solidFill>
                  <a:schemeClr val="tx2">
                    <a:lumMod val="90000"/>
                    <a:lumOff val="10000"/>
                  </a:schemeClr>
                </a:solidFill>
                <a:latin typeface="+mj-ea"/>
                <a:ea typeface="+mj-ea"/>
              </a:rPr>
              <a:t>① 从用例中识别交互过程</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zh-CN" altLang="zh-CN" sz="2000" dirty="0">
                <a:solidFill>
                  <a:schemeClr val="tx2">
                    <a:lumMod val="90000"/>
                    <a:lumOff val="10000"/>
                  </a:schemeClr>
                </a:solidFill>
                <a:latin typeface="+mj-ea"/>
                <a:ea typeface="+mj-ea"/>
              </a:rPr>
              <a:t>②</a:t>
            </a:r>
            <a:r>
              <a:rPr lang="en-US" altLang="zh-CN" sz="2000" dirty="0">
                <a:solidFill>
                  <a:schemeClr val="tx2">
                    <a:lumMod val="90000"/>
                    <a:lumOff val="10000"/>
                  </a:schemeClr>
                </a:solidFill>
                <a:latin typeface="+mj-ea"/>
                <a:ea typeface="+mj-ea"/>
              </a:rPr>
              <a:t> </a:t>
            </a:r>
            <a:r>
              <a:rPr lang="zh-CN" altLang="en-US" sz="2000" dirty="0">
                <a:solidFill>
                  <a:schemeClr val="tx2">
                    <a:lumMod val="90000"/>
                    <a:lumOff val="10000"/>
                  </a:schemeClr>
                </a:solidFill>
                <a:latin typeface="+mj-ea"/>
                <a:ea typeface="+mj-ea"/>
              </a:rPr>
              <a:t>识别参与交互过程的对象（包括用例的参与者、边界对象和控制对象）</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en-US" altLang="zh-CN" sz="2000" dirty="0">
                <a:solidFill>
                  <a:schemeClr val="tx2">
                    <a:lumMod val="90000"/>
                    <a:lumOff val="10000"/>
                  </a:schemeClr>
                </a:solidFill>
                <a:latin typeface="+mj-ea"/>
                <a:ea typeface="+mj-ea"/>
              </a:rPr>
              <a:t>③ </a:t>
            </a:r>
            <a:r>
              <a:rPr lang="zh-CN" altLang="en-US" sz="2000" dirty="0">
                <a:solidFill>
                  <a:schemeClr val="tx2">
                    <a:lumMod val="90000"/>
                    <a:lumOff val="10000"/>
                  </a:schemeClr>
                </a:solidFill>
                <a:latin typeface="+mj-ea"/>
                <a:ea typeface="+mj-ea"/>
              </a:rPr>
              <a:t>为每一个对象设置生命线，并确定对象的存在期限</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en-US" altLang="zh-CN" sz="2000" dirty="0">
                <a:solidFill>
                  <a:schemeClr val="tx2">
                    <a:lumMod val="90000"/>
                    <a:lumOff val="10000"/>
                  </a:schemeClr>
                </a:solidFill>
                <a:latin typeface="+mj-ea"/>
                <a:ea typeface="+mj-ea"/>
              </a:rPr>
              <a:t>④ </a:t>
            </a:r>
            <a:r>
              <a:rPr lang="zh-CN" altLang="en-US" sz="2000" dirty="0">
                <a:solidFill>
                  <a:schemeClr val="tx2">
                    <a:lumMod val="90000"/>
                    <a:lumOff val="10000"/>
                  </a:schemeClr>
                </a:solidFill>
                <a:latin typeface="+mj-ea"/>
                <a:ea typeface="+mj-ea"/>
              </a:rPr>
              <a:t>按时间顺序列出分析对象之间进行消息传递的序列，从引发交互的初始消息开始，在对象生命线上依次画出交互的消息</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en-US" altLang="zh-CN" sz="2000" dirty="0">
                <a:solidFill>
                  <a:schemeClr val="tx2">
                    <a:lumMod val="90000"/>
                    <a:lumOff val="10000"/>
                  </a:schemeClr>
                </a:solidFill>
                <a:latin typeface="+mj-ea"/>
                <a:ea typeface="+mj-ea"/>
              </a:rPr>
              <a:t>⑤ </a:t>
            </a:r>
            <a:r>
              <a:rPr lang="zh-CN" altLang="en-US" sz="2000" dirty="0">
                <a:solidFill>
                  <a:schemeClr val="tx2">
                    <a:lumMod val="90000"/>
                    <a:lumOff val="10000"/>
                  </a:schemeClr>
                </a:solidFill>
                <a:latin typeface="+mj-ea"/>
                <a:ea typeface="+mj-ea"/>
              </a:rPr>
              <a:t>如果需要，可以给消息增加时间约束，以及前置条件和后置条件。若备选流比较复杂，可以单独绘制时序图。</a:t>
            </a:r>
          </a:p>
        </p:txBody>
      </p:sp>
      <p:sp>
        <p:nvSpPr>
          <p:cNvPr id="6" name="标题 5"/>
          <p:cNvSpPr>
            <a:spLocks noGrp="1"/>
          </p:cNvSpPr>
          <p:nvPr>
            <p:ph type="title"/>
          </p:nvPr>
        </p:nvSpPr>
        <p:spPr/>
        <p:txBody>
          <a:bodyPr/>
          <a:lstStyle/>
          <a:p>
            <a:r>
              <a:rPr kumimoji="1" lang="zh-CN" altLang="en-US" dirty="0"/>
              <a:t>建立时序图的步骤</a:t>
            </a:r>
            <a:endParaRPr lang="zh-CN" altLang="en-US" dirty="0"/>
          </a:p>
        </p:txBody>
      </p:sp>
      <p:sp>
        <p:nvSpPr>
          <p:cNvPr id="3" name="日期占位符 2"/>
          <p:cNvSpPr>
            <a:spLocks noGrp="1"/>
          </p:cNvSpPr>
          <p:nvPr>
            <p:ph type="dt" sz="half" idx="10"/>
          </p:nvPr>
        </p:nvSpPr>
        <p:spPr/>
        <p:txBody>
          <a:bodyPr/>
          <a:lstStyle/>
          <a:p>
            <a:fld id="{3949B9DC-EB33-4DD2-BD0E-8B927D551807}"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131</a:t>
            </a:fld>
            <a:endParaRPr lang="zh-CN" altLang="en-US" dirty="0"/>
          </a:p>
        </p:txBody>
      </p:sp>
    </p:spTree>
    <p:extLst>
      <p:ext uri="{BB962C8B-B14F-4D97-AF65-F5344CB8AC3E}">
        <p14:creationId xmlns:p14="http://schemas.microsoft.com/office/powerpoint/2010/main" val="1610685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wipe(up)">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0"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400" dirty="0"/>
              <a:t>下面以网上报名系统为例，进行动态行为建模，分析时序图如何建立。</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132</a:t>
            </a:fld>
            <a:endParaRPr lang="zh-CN" altLang="en-US" dirty="0"/>
          </a:p>
        </p:txBody>
      </p:sp>
      <p:sp>
        <p:nvSpPr>
          <p:cNvPr id="4" name="标题 3"/>
          <p:cNvSpPr>
            <a:spLocks noGrp="1"/>
          </p:cNvSpPr>
          <p:nvPr>
            <p:ph type="title"/>
          </p:nvPr>
        </p:nvSpPr>
        <p:spPr/>
        <p:txBody>
          <a:bodyPr/>
          <a:lstStyle/>
          <a:p>
            <a:r>
              <a:rPr lang="zh-CN" altLang="en-US" dirty="0"/>
              <a:t>网上报名系统的动态行为建模</a:t>
            </a:r>
          </a:p>
        </p:txBody>
      </p:sp>
      <p:sp>
        <p:nvSpPr>
          <p:cNvPr id="5" name="日期占位符 4"/>
          <p:cNvSpPr>
            <a:spLocks noGrp="1"/>
          </p:cNvSpPr>
          <p:nvPr>
            <p:ph type="dt" sz="half" idx="10"/>
          </p:nvPr>
        </p:nvSpPr>
        <p:spPr/>
        <p:txBody>
          <a:bodyPr/>
          <a:lstStyle/>
          <a:p>
            <a:fld id="{9C493FCE-A892-490C-86BD-87B7FD2D632A}"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9075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http://s6.sinaimg.cn/large/885b4acehf35cbbb376f5&amp;690"/>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29" r="1965"/>
          <a:stretch/>
        </p:blipFill>
        <p:spPr bwMode="auto">
          <a:xfrm>
            <a:off x="2010552" y="0"/>
            <a:ext cx="6847698" cy="4666051"/>
          </a:xfrm>
          <a:prstGeom prst="rect">
            <a:avLst/>
          </a:prstGeom>
        </p:spPr>
        <p:style>
          <a:lnRef idx="2">
            <a:schemeClr val="accent1"/>
          </a:lnRef>
          <a:fillRef idx="1">
            <a:schemeClr val="lt1"/>
          </a:fillRef>
          <a:effectRef idx="0">
            <a:schemeClr val="accent1"/>
          </a:effectRef>
          <a:fontRef idx="minor">
            <a:schemeClr val="dk1"/>
          </a:fontRef>
        </p:style>
      </p:pic>
      <p:sp>
        <p:nvSpPr>
          <p:cNvPr id="11" name="标题 10"/>
          <p:cNvSpPr>
            <a:spLocks noGrp="1"/>
          </p:cNvSpPr>
          <p:nvPr>
            <p:ph type="title"/>
          </p:nvPr>
        </p:nvSpPr>
        <p:spPr/>
        <p:txBody>
          <a:bodyPr/>
          <a:lstStyle/>
          <a:p>
            <a:r>
              <a:rPr kumimoji="1" lang="zh-CN" altLang="en-US" dirty="0"/>
              <a:t>登录时序图     </a:t>
            </a:r>
            <a:endParaRPr lang="zh-CN" altLang="en-US" dirty="0"/>
          </a:p>
        </p:txBody>
      </p:sp>
      <p:sp>
        <p:nvSpPr>
          <p:cNvPr id="2" name="日期占位符 1"/>
          <p:cNvSpPr>
            <a:spLocks noGrp="1"/>
          </p:cNvSpPr>
          <p:nvPr>
            <p:ph type="dt" sz="half" idx="10"/>
          </p:nvPr>
        </p:nvSpPr>
        <p:spPr/>
        <p:txBody>
          <a:bodyPr/>
          <a:lstStyle/>
          <a:p>
            <a:fld id="{257B1245-0C8E-4981-B783-1F35F39F5BF8}"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133</a:t>
            </a:fld>
            <a:endParaRPr lang="zh-CN" altLang="en-US"/>
          </a:p>
        </p:txBody>
      </p:sp>
    </p:spTree>
    <p:extLst>
      <p:ext uri="{BB962C8B-B14F-4D97-AF65-F5344CB8AC3E}">
        <p14:creationId xmlns:p14="http://schemas.microsoft.com/office/powerpoint/2010/main" val="25082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randombar(horizontal)">
                                      <p:cBhvr>
                                        <p:cTn id="7" dur="500"/>
                                        <p:tgtEl>
                                          <p:spTgt spid="13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134</a:t>
            </a:fld>
            <a:endParaRPr lang="zh-CN" altLang="en-US" dirty="0"/>
          </a:p>
        </p:txBody>
      </p:sp>
      <p:sp>
        <p:nvSpPr>
          <p:cNvPr id="6" name="标题 5"/>
          <p:cNvSpPr>
            <a:spLocks noGrp="1"/>
          </p:cNvSpPr>
          <p:nvPr>
            <p:ph type="title"/>
          </p:nvPr>
        </p:nvSpPr>
        <p:spPr/>
        <p:txBody>
          <a:bodyPr/>
          <a:lstStyle/>
          <a:p>
            <a:r>
              <a:rPr lang="zh-CN" altLang="en-US" dirty="0"/>
              <a:t>添加用户</a:t>
            </a:r>
          </a:p>
        </p:txBody>
      </p:sp>
      <p:graphicFrame>
        <p:nvGraphicFramePr>
          <p:cNvPr id="4" name="表格 3"/>
          <p:cNvGraphicFramePr>
            <a:graphicFrameLocks noGrp="1"/>
          </p:cNvGraphicFramePr>
          <p:nvPr/>
        </p:nvGraphicFramePr>
        <p:xfrm>
          <a:off x="768096" y="804849"/>
          <a:ext cx="8090154" cy="3819623"/>
        </p:xfrm>
        <a:graphic>
          <a:graphicData uri="http://schemas.openxmlformats.org/drawingml/2006/table">
            <a:tbl>
              <a:tblPr firstRow="1" firstCol="1" bandRow="1">
                <a:tableStyleId>{5C22544A-7EE6-4342-B048-85BDC9FD1C3A}</a:tableStyleId>
              </a:tblPr>
              <a:tblGrid>
                <a:gridCol w="1434037">
                  <a:extLst>
                    <a:ext uri="{9D8B030D-6E8A-4147-A177-3AD203B41FA5}">
                      <a16:colId xmlns:a16="http://schemas.microsoft.com/office/drawing/2014/main" val="20000"/>
                    </a:ext>
                  </a:extLst>
                </a:gridCol>
                <a:gridCol w="6656117">
                  <a:extLst>
                    <a:ext uri="{9D8B030D-6E8A-4147-A177-3AD203B41FA5}">
                      <a16:colId xmlns:a16="http://schemas.microsoft.com/office/drawing/2014/main" val="20001"/>
                    </a:ext>
                  </a:extLst>
                </a:gridCol>
              </a:tblGrid>
              <a:tr h="318302">
                <a:tc>
                  <a:txBody>
                    <a:bodyPr/>
                    <a:lstStyle/>
                    <a:p>
                      <a:pPr algn="ctr">
                        <a:spcAft>
                          <a:spcPts val="0"/>
                        </a:spcAft>
                      </a:pPr>
                      <a:r>
                        <a:rPr lang="zh-CN" sz="1600" kern="100" dirty="0">
                          <a:effectLst/>
                          <a:latin typeface="+mj-ea"/>
                          <a:ea typeface="+mj-ea"/>
                        </a:rPr>
                        <a:t>用例名</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altLang="en-US" sz="1600" kern="100" dirty="0">
                          <a:effectLst/>
                          <a:latin typeface="+mj-ea"/>
                          <a:ea typeface="+mj-ea"/>
                        </a:rPr>
                        <a:t>添加</a:t>
                      </a:r>
                      <a:r>
                        <a:rPr lang="zh-CN" sz="1600" kern="100" dirty="0">
                          <a:effectLst/>
                          <a:latin typeface="+mj-ea"/>
                          <a:ea typeface="+mj-ea"/>
                        </a:rPr>
                        <a:t>用户</a:t>
                      </a:r>
                      <a:endParaRPr lang="zh-CN" sz="1600" kern="100" dirty="0">
                        <a:effectLst/>
                        <a:latin typeface="+mj-ea"/>
                        <a:ea typeface="+mj-ea"/>
                        <a:cs typeface="Times New Roman"/>
                      </a:endParaRPr>
                    </a:p>
                  </a:txBody>
                  <a:tcPr marL="51435" marR="51435" marT="0" marB="0"/>
                </a:tc>
                <a:extLst>
                  <a:ext uri="{0D108BD9-81ED-4DB2-BD59-A6C34878D82A}">
                    <a16:rowId xmlns:a16="http://schemas.microsoft.com/office/drawing/2014/main" val="10000"/>
                  </a:ext>
                </a:extLst>
              </a:tr>
              <a:tr h="318302">
                <a:tc>
                  <a:txBody>
                    <a:bodyPr/>
                    <a:lstStyle/>
                    <a:p>
                      <a:pPr algn="ctr">
                        <a:spcAft>
                          <a:spcPts val="0"/>
                        </a:spcAft>
                      </a:pPr>
                      <a:r>
                        <a:rPr lang="zh-CN" sz="1600" kern="100" dirty="0">
                          <a:effectLst/>
                          <a:latin typeface="+mj-ea"/>
                          <a:ea typeface="+mj-ea"/>
                        </a:rPr>
                        <a:t>用例描述</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dirty="0">
                          <a:effectLst/>
                          <a:latin typeface="+mj-ea"/>
                          <a:ea typeface="+mj-ea"/>
                        </a:rPr>
                        <a:t>管理员添加省队用户信息</a:t>
                      </a:r>
                      <a:endParaRPr lang="zh-CN" sz="1600" kern="100" dirty="0">
                        <a:effectLst/>
                        <a:latin typeface="+mj-ea"/>
                        <a:ea typeface="+mj-ea"/>
                        <a:cs typeface="Times New Roman"/>
                      </a:endParaRPr>
                    </a:p>
                  </a:txBody>
                  <a:tcPr marL="51435" marR="51435" marT="0" marB="0"/>
                </a:tc>
                <a:extLst>
                  <a:ext uri="{0D108BD9-81ED-4DB2-BD59-A6C34878D82A}">
                    <a16:rowId xmlns:a16="http://schemas.microsoft.com/office/drawing/2014/main" val="10001"/>
                  </a:ext>
                </a:extLst>
              </a:tr>
              <a:tr h="318302">
                <a:tc>
                  <a:txBody>
                    <a:bodyPr/>
                    <a:lstStyle/>
                    <a:p>
                      <a:pPr algn="ctr">
                        <a:spcAft>
                          <a:spcPts val="0"/>
                        </a:spcAft>
                      </a:pPr>
                      <a:r>
                        <a:rPr lang="zh-CN" sz="1600" kern="100" dirty="0">
                          <a:effectLst/>
                          <a:latin typeface="+mj-ea"/>
                          <a:ea typeface="+mj-ea"/>
                        </a:rPr>
                        <a:t>参与者</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a:effectLst/>
                          <a:latin typeface="+mj-ea"/>
                          <a:ea typeface="+mj-ea"/>
                        </a:rPr>
                        <a:t>赛艇协会管理员</a:t>
                      </a:r>
                      <a:endParaRPr lang="zh-CN" sz="1600" kern="100">
                        <a:effectLst/>
                        <a:latin typeface="+mj-ea"/>
                        <a:ea typeface="+mj-ea"/>
                        <a:cs typeface="Times New Roman"/>
                      </a:endParaRPr>
                    </a:p>
                  </a:txBody>
                  <a:tcPr marL="51435" marR="51435" marT="0" marB="0"/>
                </a:tc>
                <a:extLst>
                  <a:ext uri="{0D108BD9-81ED-4DB2-BD59-A6C34878D82A}">
                    <a16:rowId xmlns:a16="http://schemas.microsoft.com/office/drawing/2014/main" val="10002"/>
                  </a:ext>
                </a:extLst>
              </a:tr>
              <a:tr h="318302">
                <a:tc>
                  <a:txBody>
                    <a:bodyPr/>
                    <a:lstStyle/>
                    <a:p>
                      <a:pPr algn="ctr">
                        <a:spcAft>
                          <a:spcPts val="0"/>
                        </a:spcAft>
                      </a:pPr>
                      <a:r>
                        <a:rPr lang="zh-CN" sz="1600" kern="100" dirty="0">
                          <a:effectLst/>
                          <a:latin typeface="+mj-ea"/>
                          <a:ea typeface="+mj-ea"/>
                        </a:rPr>
                        <a:t>前置条件</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a:effectLst/>
                          <a:latin typeface="+mj-ea"/>
                          <a:ea typeface="+mj-ea"/>
                        </a:rPr>
                        <a:t>点击“用户管理”</a:t>
                      </a:r>
                      <a:endParaRPr lang="zh-CN" sz="1600" kern="100">
                        <a:effectLst/>
                        <a:latin typeface="+mj-ea"/>
                        <a:ea typeface="+mj-ea"/>
                        <a:cs typeface="Times New Roman"/>
                      </a:endParaRPr>
                    </a:p>
                  </a:txBody>
                  <a:tcPr marL="51435" marR="51435" marT="0" marB="0"/>
                </a:tc>
                <a:extLst>
                  <a:ext uri="{0D108BD9-81ED-4DB2-BD59-A6C34878D82A}">
                    <a16:rowId xmlns:a16="http://schemas.microsoft.com/office/drawing/2014/main" val="10003"/>
                  </a:ext>
                </a:extLst>
              </a:tr>
              <a:tr h="1591509">
                <a:tc>
                  <a:txBody>
                    <a:bodyPr/>
                    <a:lstStyle/>
                    <a:p>
                      <a:pPr algn="ctr">
                        <a:spcAft>
                          <a:spcPts val="0"/>
                        </a:spcAft>
                      </a:pPr>
                      <a:r>
                        <a:rPr lang="zh-CN" sz="1600" kern="100" dirty="0">
                          <a:effectLst/>
                          <a:latin typeface="+mj-ea"/>
                          <a:ea typeface="+mj-ea"/>
                        </a:rPr>
                        <a:t>基本路径</a:t>
                      </a:r>
                      <a:endParaRPr lang="zh-CN" sz="1600" kern="100" dirty="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600" kern="100" dirty="0">
                          <a:effectLst/>
                          <a:latin typeface="+mj-ea"/>
                          <a:ea typeface="+mj-ea"/>
                        </a:rPr>
                        <a:t>点击“添加”</a:t>
                      </a:r>
                      <a:endParaRPr lang="en-US" altLang="zh-CN" sz="1600" kern="100" dirty="0">
                        <a:effectLst/>
                        <a:latin typeface="+mj-ea"/>
                        <a:ea typeface="+mj-ea"/>
                      </a:endParaRPr>
                    </a:p>
                    <a:p>
                      <a:pPr marL="342900" lvl="0" indent="-342900" algn="just">
                        <a:spcAft>
                          <a:spcPts val="0"/>
                        </a:spcAft>
                        <a:buFont typeface="+mj-lt"/>
                        <a:buAutoNum type="arabicPeriod"/>
                      </a:pPr>
                      <a:r>
                        <a:rPr lang="zh-CN" altLang="en-US" sz="1600" kern="100" dirty="0">
                          <a:effectLst/>
                          <a:latin typeface="+mj-ea"/>
                          <a:ea typeface="+mj-ea"/>
                        </a:rPr>
                        <a:t>从下拉列表中选择用户类型（本科生、硕士研究生、博士研究生）。</a:t>
                      </a:r>
                      <a:endParaRPr lang="zh-CN" sz="1600" kern="100" dirty="0">
                        <a:effectLst/>
                        <a:latin typeface="+mj-ea"/>
                        <a:ea typeface="+mj-ea"/>
                      </a:endParaRPr>
                    </a:p>
                    <a:p>
                      <a:pPr marL="342900" lvl="0" indent="-342900" algn="just">
                        <a:spcAft>
                          <a:spcPts val="0"/>
                        </a:spcAft>
                        <a:buFont typeface="+mj-lt"/>
                        <a:buAutoNum type="arabicPeriod"/>
                      </a:pPr>
                      <a:r>
                        <a:rPr lang="zh-CN" sz="1600" kern="100" dirty="0">
                          <a:effectLst/>
                          <a:latin typeface="+mj-ea"/>
                          <a:ea typeface="+mj-ea"/>
                        </a:rPr>
                        <a:t>输入用户信息（用户名，真实姓名，密码，提示问题，答案，联系电话，备注）</a:t>
                      </a:r>
                    </a:p>
                    <a:p>
                      <a:pPr marL="342900" lvl="0" indent="-342900" algn="just">
                        <a:spcAft>
                          <a:spcPts val="0"/>
                        </a:spcAft>
                        <a:buFont typeface="+mj-lt"/>
                        <a:buAutoNum type="arabicPeriod"/>
                      </a:pPr>
                      <a:r>
                        <a:rPr lang="zh-CN" sz="1600" kern="100" dirty="0">
                          <a:effectLst/>
                          <a:latin typeface="+mj-ea"/>
                          <a:ea typeface="+mj-ea"/>
                        </a:rPr>
                        <a:t>点击“添加”按钮</a:t>
                      </a:r>
                    </a:p>
                    <a:p>
                      <a:pPr marL="342900" lvl="0" indent="-342900" algn="just">
                        <a:spcAft>
                          <a:spcPts val="0"/>
                        </a:spcAft>
                        <a:buFont typeface="+mj-lt"/>
                        <a:buAutoNum type="arabicPeriod"/>
                      </a:pPr>
                      <a:r>
                        <a:rPr lang="zh-CN" sz="1600" kern="100" dirty="0">
                          <a:effectLst/>
                          <a:latin typeface="+mj-ea"/>
                          <a:ea typeface="+mj-ea"/>
                        </a:rPr>
                        <a:t>显示添加成功</a:t>
                      </a:r>
                      <a:endParaRPr lang="zh-CN" sz="1600" kern="100" dirty="0">
                        <a:effectLst/>
                        <a:latin typeface="+mj-ea"/>
                        <a:ea typeface="+mj-ea"/>
                        <a:cs typeface="Times New Roman"/>
                      </a:endParaRPr>
                    </a:p>
                  </a:txBody>
                  <a:tcPr marL="51435" marR="51435" marT="0" marB="0"/>
                </a:tc>
                <a:extLst>
                  <a:ext uri="{0D108BD9-81ED-4DB2-BD59-A6C34878D82A}">
                    <a16:rowId xmlns:a16="http://schemas.microsoft.com/office/drawing/2014/main" val="10004"/>
                  </a:ext>
                </a:extLst>
              </a:tr>
              <a:tr h="318302">
                <a:tc>
                  <a:txBody>
                    <a:bodyPr/>
                    <a:lstStyle/>
                    <a:p>
                      <a:pPr algn="ctr">
                        <a:spcAft>
                          <a:spcPts val="0"/>
                        </a:spcAft>
                      </a:pPr>
                      <a:r>
                        <a:rPr lang="zh-CN" sz="1600" kern="100" dirty="0">
                          <a:effectLst/>
                          <a:latin typeface="+mj-ea"/>
                          <a:ea typeface="+mj-ea"/>
                        </a:rPr>
                        <a:t>其他路径</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en-US" sz="1600" kern="100" dirty="0">
                          <a:effectLst/>
                          <a:latin typeface="+mj-ea"/>
                          <a:ea typeface="+mj-ea"/>
                        </a:rPr>
                        <a:t>4 b</a:t>
                      </a:r>
                      <a:r>
                        <a:rPr lang="zh-CN" sz="1600" kern="100" dirty="0">
                          <a:effectLst/>
                          <a:latin typeface="+mj-ea"/>
                          <a:ea typeface="+mj-ea"/>
                        </a:rPr>
                        <a:t>）点击取消，返回到用户信息页面</a:t>
                      </a:r>
                      <a:endParaRPr lang="zh-CN" sz="1600" kern="100" dirty="0">
                        <a:effectLst/>
                        <a:latin typeface="+mj-ea"/>
                        <a:ea typeface="+mj-ea"/>
                        <a:cs typeface="Times New Roman"/>
                      </a:endParaRPr>
                    </a:p>
                  </a:txBody>
                  <a:tcPr marL="51435" marR="51435" marT="0" marB="0"/>
                </a:tc>
                <a:extLst>
                  <a:ext uri="{0D108BD9-81ED-4DB2-BD59-A6C34878D82A}">
                    <a16:rowId xmlns:a16="http://schemas.microsoft.com/office/drawing/2014/main" val="10005"/>
                  </a:ext>
                </a:extLst>
              </a:tr>
              <a:tr h="318302">
                <a:tc>
                  <a:txBody>
                    <a:bodyPr/>
                    <a:lstStyle/>
                    <a:p>
                      <a:pPr algn="ctr">
                        <a:spcAft>
                          <a:spcPts val="0"/>
                        </a:spcAft>
                      </a:pPr>
                      <a:r>
                        <a:rPr lang="zh-CN" sz="1600" kern="100" dirty="0">
                          <a:effectLst/>
                          <a:latin typeface="+mj-ea"/>
                          <a:ea typeface="+mj-ea"/>
                        </a:rPr>
                        <a:t>异常事件</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a:effectLst/>
                          <a:latin typeface="+mj-ea"/>
                          <a:ea typeface="+mj-ea"/>
                        </a:rPr>
                        <a:t>无</a:t>
                      </a:r>
                      <a:endParaRPr lang="zh-CN" sz="1600" kern="100">
                        <a:effectLst/>
                        <a:latin typeface="+mj-ea"/>
                        <a:ea typeface="+mj-ea"/>
                        <a:cs typeface="Times New Roman"/>
                      </a:endParaRPr>
                    </a:p>
                  </a:txBody>
                  <a:tcPr marL="51435" marR="51435" marT="0" marB="0"/>
                </a:tc>
                <a:extLst>
                  <a:ext uri="{0D108BD9-81ED-4DB2-BD59-A6C34878D82A}">
                    <a16:rowId xmlns:a16="http://schemas.microsoft.com/office/drawing/2014/main" val="10006"/>
                  </a:ext>
                </a:extLst>
              </a:tr>
              <a:tr h="318302">
                <a:tc>
                  <a:txBody>
                    <a:bodyPr/>
                    <a:lstStyle/>
                    <a:p>
                      <a:pPr algn="ctr">
                        <a:spcAft>
                          <a:spcPts val="0"/>
                        </a:spcAft>
                      </a:pPr>
                      <a:r>
                        <a:rPr lang="zh-CN" sz="1600" kern="100" dirty="0">
                          <a:effectLst/>
                          <a:latin typeface="+mj-ea"/>
                          <a:ea typeface="+mj-ea"/>
                        </a:rPr>
                        <a:t>后置条件</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dirty="0">
                          <a:effectLst/>
                          <a:latin typeface="+mj-ea"/>
                          <a:ea typeface="+mj-ea"/>
                        </a:rPr>
                        <a:t>无</a:t>
                      </a:r>
                      <a:endParaRPr lang="zh-CN" sz="1600" kern="100" dirty="0">
                        <a:effectLst/>
                        <a:latin typeface="+mj-ea"/>
                        <a:ea typeface="+mj-ea"/>
                        <a:cs typeface="Times New Roman"/>
                      </a:endParaRPr>
                    </a:p>
                  </a:txBody>
                  <a:tcPr marL="51435" marR="51435" marT="0" marB="0"/>
                </a:tc>
                <a:extLst>
                  <a:ext uri="{0D108BD9-81ED-4DB2-BD59-A6C34878D82A}">
                    <a16:rowId xmlns:a16="http://schemas.microsoft.com/office/drawing/2014/main" val="10007"/>
                  </a:ext>
                </a:extLst>
              </a:tr>
            </a:tbl>
          </a:graphicData>
        </a:graphic>
      </p:graphicFrame>
      <p:sp>
        <p:nvSpPr>
          <p:cNvPr id="3" name="日期占位符 2"/>
          <p:cNvSpPr>
            <a:spLocks noGrp="1"/>
          </p:cNvSpPr>
          <p:nvPr>
            <p:ph type="dt" sz="half" idx="10"/>
          </p:nvPr>
        </p:nvSpPr>
        <p:spPr/>
        <p:txBody>
          <a:bodyPr/>
          <a:lstStyle/>
          <a:p>
            <a:fld id="{DC5E395C-BD5F-4073-973B-F741F4D0A9E6}"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76864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13.sinaimg.cn/orignal/885b4acehb8955fc066bc&amp;690"/>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83" b="2846"/>
          <a:stretch/>
        </p:blipFill>
        <p:spPr bwMode="auto">
          <a:xfrm>
            <a:off x="2866210" y="36942"/>
            <a:ext cx="5143500" cy="5021826"/>
          </a:xfrm>
          <a:prstGeom prst="rect">
            <a:avLst/>
          </a:prstGeom>
        </p:spPr>
        <p:style>
          <a:lnRef idx="2">
            <a:schemeClr val="accent1"/>
          </a:lnRef>
          <a:fillRef idx="1">
            <a:schemeClr val="lt1"/>
          </a:fillRef>
          <a:effectRef idx="0">
            <a:schemeClr val="accent1"/>
          </a:effectRef>
          <a:fontRef idx="minor">
            <a:schemeClr val="dk1"/>
          </a:fontRef>
        </p:style>
      </p:pic>
      <p:sp>
        <p:nvSpPr>
          <p:cNvPr id="11" name="标题 10"/>
          <p:cNvSpPr>
            <a:spLocks noGrp="1"/>
          </p:cNvSpPr>
          <p:nvPr>
            <p:ph type="title"/>
          </p:nvPr>
        </p:nvSpPr>
        <p:spPr/>
        <p:txBody>
          <a:bodyPr vert="horz">
            <a:normAutofit/>
          </a:bodyPr>
          <a:lstStyle/>
          <a:p>
            <a:r>
              <a:rPr lang="zh-CN" altLang="en-US" dirty="0"/>
              <a:t>添加用户</a:t>
            </a:r>
          </a:p>
        </p:txBody>
      </p:sp>
      <p:sp>
        <p:nvSpPr>
          <p:cNvPr id="3" name="日期占位符 2"/>
          <p:cNvSpPr>
            <a:spLocks noGrp="1"/>
          </p:cNvSpPr>
          <p:nvPr>
            <p:ph type="dt" sz="half" idx="10"/>
          </p:nvPr>
        </p:nvSpPr>
        <p:spPr/>
        <p:txBody>
          <a:bodyPr/>
          <a:lstStyle/>
          <a:p>
            <a:fld id="{92FF8FB8-63BD-4905-B86D-FF2B5DFFE4D8}"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135</a:t>
            </a:fld>
            <a:endParaRPr lang="zh-CN" altLang="en-US"/>
          </a:p>
        </p:txBody>
      </p:sp>
    </p:spTree>
    <p:extLst>
      <p:ext uri="{BB962C8B-B14F-4D97-AF65-F5344CB8AC3E}">
        <p14:creationId xmlns:p14="http://schemas.microsoft.com/office/powerpoint/2010/main" val="33299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a:normAutofit/>
          </a:bodyPr>
          <a:lstStyle/>
          <a:p>
            <a:r>
              <a:rPr lang="zh-CN" altLang="en-US" dirty="0"/>
              <a:t>管理员添加用户时序图</a:t>
            </a:r>
          </a:p>
        </p:txBody>
      </p:sp>
      <p:sp>
        <p:nvSpPr>
          <p:cNvPr id="9" name="日期占位符 8"/>
          <p:cNvSpPr>
            <a:spLocks noGrp="1"/>
          </p:cNvSpPr>
          <p:nvPr>
            <p:ph type="dt" sz="half" idx="10"/>
          </p:nvPr>
        </p:nvSpPr>
        <p:spPr/>
        <p:txBody>
          <a:bodyPr/>
          <a:lstStyle/>
          <a:p>
            <a:fld id="{662350D5-56B8-4E2C-B1E6-07212181FDC4}" type="datetime1">
              <a:rPr lang="zh-CN" altLang="en-US" smtClean="0"/>
              <a:t>2022/5/11</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136</a:t>
            </a:fld>
            <a:endParaRPr lang="zh-CN" altLang="en-US" dirty="0"/>
          </a:p>
        </p:txBody>
      </p:sp>
      <p:pic>
        <p:nvPicPr>
          <p:cNvPr id="132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200" b="12145"/>
          <a:stretch/>
        </p:blipFill>
        <p:spPr bwMode="auto">
          <a:xfrm>
            <a:off x="1863718" y="727077"/>
            <a:ext cx="5935201" cy="412595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98073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a:normAutofit/>
          </a:bodyPr>
          <a:lstStyle/>
          <a:p>
            <a:r>
              <a:rPr lang="zh-CN" altLang="en-US" dirty="0"/>
              <a:t>管理员修改用户时序图</a:t>
            </a:r>
          </a:p>
        </p:txBody>
      </p:sp>
      <p:sp>
        <p:nvSpPr>
          <p:cNvPr id="4" name="日期占位符 3"/>
          <p:cNvSpPr>
            <a:spLocks noGrp="1"/>
          </p:cNvSpPr>
          <p:nvPr>
            <p:ph type="dt" sz="half" idx="10"/>
          </p:nvPr>
        </p:nvSpPr>
        <p:spPr/>
        <p:txBody>
          <a:bodyPr/>
          <a:lstStyle/>
          <a:p>
            <a:fld id="{506EB69A-5196-4A19-BC21-72E378A3965F}" type="datetime1">
              <a:rPr lang="zh-CN" altLang="en-US" smtClean="0"/>
              <a:t>2022/5/11</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137</a:t>
            </a:fld>
            <a:endParaRPr lang="zh-CN" altLang="en-US" dirty="0"/>
          </a:p>
        </p:txBody>
      </p:sp>
      <p:pic>
        <p:nvPicPr>
          <p:cNvPr id="133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401" b="10156"/>
          <a:stretch/>
        </p:blipFill>
        <p:spPr bwMode="auto">
          <a:xfrm>
            <a:off x="1575899" y="702527"/>
            <a:ext cx="6342325" cy="424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2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a:lstStyle/>
          <a:p>
            <a:r>
              <a:rPr lang="zh-CN" altLang="en-US" dirty="0"/>
              <a:t>管理员删除用户时序图</a:t>
            </a:r>
          </a:p>
        </p:txBody>
      </p:sp>
      <p:sp>
        <p:nvSpPr>
          <p:cNvPr id="4" name="日期占位符 3"/>
          <p:cNvSpPr>
            <a:spLocks noGrp="1"/>
          </p:cNvSpPr>
          <p:nvPr>
            <p:ph type="dt" sz="half" idx="10"/>
          </p:nvPr>
        </p:nvSpPr>
        <p:spPr/>
        <p:txBody>
          <a:bodyPr/>
          <a:lstStyle/>
          <a:p>
            <a:fld id="{DD64CB33-069E-443E-8E94-927E7573100A}"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138</a:t>
            </a:fld>
            <a:endParaRPr lang="zh-CN" altLang="en-US" dirty="0"/>
          </a:p>
        </p:txBody>
      </p:sp>
      <p:pic>
        <p:nvPicPr>
          <p:cNvPr id="134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2" b="11319"/>
          <a:stretch/>
        </p:blipFill>
        <p:spPr bwMode="auto">
          <a:xfrm>
            <a:off x="2453410" y="517712"/>
            <a:ext cx="4486370" cy="443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6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管理员查询用户时序图</a:t>
            </a:r>
          </a:p>
        </p:txBody>
      </p:sp>
      <p:sp>
        <p:nvSpPr>
          <p:cNvPr id="4" name="日期占位符 3"/>
          <p:cNvSpPr>
            <a:spLocks noGrp="1"/>
          </p:cNvSpPr>
          <p:nvPr>
            <p:ph type="dt" sz="half" idx="10"/>
          </p:nvPr>
        </p:nvSpPr>
        <p:spPr/>
        <p:txBody>
          <a:bodyPr/>
          <a:lstStyle/>
          <a:p>
            <a:fld id="{5B764B5B-8970-43DD-AD6C-D4E137CDBE76}" type="datetime1">
              <a:rPr lang="zh-CN" altLang="en-US" smtClean="0"/>
              <a:t>2022/5/11</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139</a:t>
            </a:fld>
            <a:endParaRPr lang="zh-CN" altLang="en-US" dirty="0"/>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20" y="828913"/>
            <a:ext cx="7033679" cy="395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22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21E83B9-4E69-4205-BE58-BBFD25D5D43B}"/>
              </a:ext>
            </a:extLst>
          </p:cNvPr>
          <p:cNvSpPr>
            <a:spLocks noGrp="1"/>
          </p:cNvSpPr>
          <p:nvPr>
            <p:ph type="title"/>
          </p:nvPr>
        </p:nvSpPr>
        <p:spPr/>
        <p:txBody>
          <a:bodyPr/>
          <a:lstStyle/>
          <a:p>
            <a:r>
              <a:rPr lang="zh-CN" altLang="en-US" dirty="0"/>
              <a:t>软件开发的求精过程</a:t>
            </a:r>
          </a:p>
        </p:txBody>
      </p:sp>
      <p:sp>
        <p:nvSpPr>
          <p:cNvPr id="2" name="内容占位符 1">
            <a:extLst>
              <a:ext uri="{FF2B5EF4-FFF2-40B4-BE49-F238E27FC236}">
                <a16:creationId xmlns:a16="http://schemas.microsoft.com/office/drawing/2014/main" id="{BB47AF0E-D472-4FAC-923D-518271416385}"/>
              </a:ext>
            </a:extLst>
          </p:cNvPr>
          <p:cNvSpPr>
            <a:spLocks noGrp="1"/>
          </p:cNvSpPr>
          <p:nvPr>
            <p:ph idx="1"/>
          </p:nvPr>
        </p:nvSpPr>
        <p:spPr/>
        <p:txBody>
          <a:bodyPr>
            <a:normAutofit/>
          </a:bodyPr>
          <a:lstStyle/>
          <a:p>
            <a:pPr algn="just"/>
            <a:r>
              <a:rPr lang="zh-CN" altLang="en-US" sz="2400" dirty="0">
                <a:latin typeface="+mn-ea"/>
              </a:rPr>
              <a:t>软件开发就是通过对模型的逐步细化，模型从“分析模型”到“设计模型”再到“编码模型”。 </a:t>
            </a:r>
          </a:p>
        </p:txBody>
      </p:sp>
      <p:sp>
        <p:nvSpPr>
          <p:cNvPr id="32" name="日期占位符 31"/>
          <p:cNvSpPr>
            <a:spLocks noGrp="1"/>
          </p:cNvSpPr>
          <p:nvPr>
            <p:ph type="dt" sz="half" idx="10"/>
          </p:nvPr>
        </p:nvSpPr>
        <p:spPr/>
        <p:txBody>
          <a:bodyPr/>
          <a:lstStyle/>
          <a:p>
            <a:fld id="{0E7B84C9-D8A0-42FD-99D4-0270891F92B1}" type="datetime1">
              <a:rPr lang="zh-CN" altLang="en-US" smtClean="0"/>
              <a:t>2022/5/11</a:t>
            </a:fld>
            <a:endParaRPr lang="zh-CN" altLang="en-US" dirty="0"/>
          </a:p>
        </p:txBody>
      </p:sp>
      <p:sp>
        <p:nvSpPr>
          <p:cNvPr id="33" name="页脚占位符 32"/>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10B3C2E8-DF43-47C0-9AE5-3EE038C12165}"/>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grpSp>
        <p:nvGrpSpPr>
          <p:cNvPr id="5" name="Group 13">
            <a:extLst>
              <a:ext uri="{FF2B5EF4-FFF2-40B4-BE49-F238E27FC236}">
                <a16:creationId xmlns:a16="http://schemas.microsoft.com/office/drawing/2014/main" id="{097FBE20-49F5-48C7-BB86-4BA4C0BFDF33}"/>
              </a:ext>
            </a:extLst>
          </p:cNvPr>
          <p:cNvGrpSpPr>
            <a:grpSpLocks noChangeAspect="1"/>
          </p:cNvGrpSpPr>
          <p:nvPr/>
        </p:nvGrpSpPr>
        <p:grpSpPr bwMode="auto">
          <a:xfrm>
            <a:off x="1478556" y="1715116"/>
            <a:ext cx="6995458" cy="3016905"/>
            <a:chOff x="2159" y="5760"/>
            <a:chExt cx="8655" cy="2928"/>
          </a:xfrm>
        </p:grpSpPr>
        <p:sp>
          <p:nvSpPr>
            <p:cNvPr id="6" name="AutoShape 14">
              <a:extLst>
                <a:ext uri="{FF2B5EF4-FFF2-40B4-BE49-F238E27FC236}">
                  <a16:creationId xmlns:a16="http://schemas.microsoft.com/office/drawing/2014/main" id="{EA4D52AA-A53A-4465-8351-E9C37175B216}"/>
                </a:ext>
              </a:extLst>
            </p:cNvPr>
            <p:cNvSpPr>
              <a:spLocks noChangeAspect="1" noChangeArrowheads="1"/>
            </p:cNvSpPr>
            <p:nvPr/>
          </p:nvSpPr>
          <p:spPr bwMode="auto">
            <a:xfrm>
              <a:off x="2159" y="5760"/>
              <a:ext cx="826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600"/>
            </a:p>
          </p:txBody>
        </p:sp>
        <p:sp>
          <p:nvSpPr>
            <p:cNvPr id="7" name="Oval 15">
              <a:extLst>
                <a:ext uri="{FF2B5EF4-FFF2-40B4-BE49-F238E27FC236}">
                  <a16:creationId xmlns:a16="http://schemas.microsoft.com/office/drawing/2014/main" id="{E2E89BF0-87EA-480F-BE4D-CB71E80F1FEB}"/>
                </a:ext>
              </a:extLst>
            </p:cNvPr>
            <p:cNvSpPr>
              <a:spLocks noChangeArrowheads="1"/>
            </p:cNvSpPr>
            <p:nvPr/>
          </p:nvSpPr>
          <p:spPr bwMode="auto">
            <a:xfrm>
              <a:off x="2331" y="5794"/>
              <a:ext cx="1257" cy="834"/>
            </a:xfrm>
            <a:prstGeom prst="ellipse">
              <a:avLst/>
            </a:prstGeom>
            <a:solidFill>
              <a:srgbClr val="BBE0E3"/>
            </a:solidFill>
            <a:ln w="9525">
              <a:solidFill>
                <a:srgbClr val="000000"/>
              </a:solidFill>
              <a:round/>
              <a:headEnd/>
              <a:tailEnd/>
            </a:ln>
          </p:spPr>
          <p:txBody>
            <a:bodyPr lIns="45949" tIns="22974" rIns="45949" bIns="2297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000000"/>
                  </a:solidFill>
                </a:rPr>
                <a:t>客观世界</a:t>
              </a:r>
              <a:endParaRPr lang="zh-CN" altLang="en-US" sz="1600" dirty="0"/>
            </a:p>
          </p:txBody>
        </p:sp>
        <p:sp>
          <p:nvSpPr>
            <p:cNvPr id="8" name="Oval 16">
              <a:extLst>
                <a:ext uri="{FF2B5EF4-FFF2-40B4-BE49-F238E27FC236}">
                  <a16:creationId xmlns:a16="http://schemas.microsoft.com/office/drawing/2014/main" id="{F673F679-8C68-429C-9769-BDEB76334E27}"/>
                </a:ext>
              </a:extLst>
            </p:cNvPr>
            <p:cNvSpPr>
              <a:spLocks noChangeArrowheads="1"/>
            </p:cNvSpPr>
            <p:nvPr/>
          </p:nvSpPr>
          <p:spPr bwMode="auto">
            <a:xfrm>
              <a:off x="8891" y="5760"/>
              <a:ext cx="1423" cy="765"/>
            </a:xfrm>
            <a:prstGeom prst="ellipse">
              <a:avLst/>
            </a:prstGeom>
            <a:solidFill>
              <a:srgbClr val="BBE0E3"/>
            </a:solidFill>
            <a:ln w="9525">
              <a:solidFill>
                <a:srgbClr val="000000"/>
              </a:solidFill>
              <a:round/>
              <a:headEnd/>
              <a:tailEnd/>
            </a:ln>
          </p:spPr>
          <p:txBody>
            <a:bodyPr lIns="45949" tIns="22974" rIns="45949" bIns="2297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000000"/>
                  </a:solidFill>
                </a:rPr>
                <a:t>计算机世界</a:t>
              </a:r>
              <a:endParaRPr lang="zh-CN" altLang="en-US" sz="1600" dirty="0"/>
            </a:p>
          </p:txBody>
        </p:sp>
        <p:sp>
          <p:nvSpPr>
            <p:cNvPr id="9" name="AutoShape 17">
              <a:extLst>
                <a:ext uri="{FF2B5EF4-FFF2-40B4-BE49-F238E27FC236}">
                  <a16:creationId xmlns:a16="http://schemas.microsoft.com/office/drawing/2014/main" id="{E211BA61-CE70-467F-90AB-310C1A80546E}"/>
                </a:ext>
              </a:extLst>
            </p:cNvPr>
            <p:cNvSpPr>
              <a:spLocks noChangeArrowheads="1"/>
            </p:cNvSpPr>
            <p:nvPr/>
          </p:nvSpPr>
          <p:spPr bwMode="auto">
            <a:xfrm>
              <a:off x="3661" y="5884"/>
              <a:ext cx="5225" cy="683"/>
            </a:xfrm>
            <a:prstGeom prst="rightArrow">
              <a:avLst>
                <a:gd name="adj1" fmla="val 50000"/>
                <a:gd name="adj2" fmla="val 175110"/>
              </a:avLst>
            </a:prstGeom>
            <a:solidFill>
              <a:srgbClr val="BBE0E3"/>
            </a:solidFill>
            <a:ln w="9525">
              <a:solidFill>
                <a:srgbClr val="000000"/>
              </a:solidFill>
              <a:miter lim="800000"/>
              <a:headEnd/>
              <a:tailEnd/>
            </a:ln>
          </p:spPr>
          <p:txBody>
            <a:bodyPr lIns="45949" tIns="22974" rIns="45949" bIns="2297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逐步细化</a:t>
              </a:r>
              <a:r>
                <a:rPr lang="en-US" altLang="zh-CN" sz="1600" b="1" dirty="0">
                  <a:solidFill>
                    <a:srgbClr val="000000"/>
                  </a:solidFill>
                </a:rPr>
                <a:t>(</a:t>
              </a:r>
              <a:r>
                <a:rPr lang="zh-CN" altLang="en-US" sz="1600" b="1" dirty="0">
                  <a:solidFill>
                    <a:srgbClr val="000000"/>
                  </a:solidFill>
                </a:rPr>
                <a:t>映射</a:t>
              </a:r>
              <a:r>
                <a:rPr lang="en-US" altLang="zh-CN" sz="1600" b="1" dirty="0">
                  <a:solidFill>
                    <a:srgbClr val="000000"/>
                  </a:solidFill>
                </a:rPr>
                <a:t>)</a:t>
              </a:r>
              <a:endParaRPr lang="en-US" altLang="zh-CN" sz="1600" dirty="0"/>
            </a:p>
          </p:txBody>
        </p:sp>
        <p:sp>
          <p:nvSpPr>
            <p:cNvPr id="10" name="Rectangle 18">
              <a:extLst>
                <a:ext uri="{FF2B5EF4-FFF2-40B4-BE49-F238E27FC236}">
                  <a16:creationId xmlns:a16="http://schemas.microsoft.com/office/drawing/2014/main" id="{55695ADE-DCD6-42C6-A31F-67CCA24D846B}"/>
                </a:ext>
              </a:extLst>
            </p:cNvPr>
            <p:cNvSpPr>
              <a:spLocks noChangeArrowheads="1"/>
            </p:cNvSpPr>
            <p:nvPr/>
          </p:nvSpPr>
          <p:spPr bwMode="auto">
            <a:xfrm>
              <a:off x="2398" y="7333"/>
              <a:ext cx="1416" cy="523"/>
            </a:xfrm>
            <a:prstGeom prst="rect">
              <a:avLst/>
            </a:prstGeom>
            <a:solidFill>
              <a:srgbClr val="BBE0E3"/>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需求获取</a:t>
              </a:r>
            </a:p>
            <a:p>
              <a:pPr algn="ctr" eaLnBrk="1" hangingPunct="1">
                <a:lnSpc>
                  <a:spcPct val="96000"/>
                </a:lnSpc>
              </a:pPr>
              <a:r>
                <a:rPr lang="en-US" altLang="zh-CN" sz="1600" b="1" dirty="0">
                  <a:solidFill>
                    <a:srgbClr val="FF0000"/>
                  </a:solidFill>
                </a:rPr>
                <a:t>(</a:t>
              </a:r>
              <a:r>
                <a:rPr lang="zh-CN" altLang="en-US" sz="1600" b="1" dirty="0">
                  <a:solidFill>
                    <a:srgbClr val="FF0000"/>
                  </a:solidFill>
                </a:rPr>
                <a:t>自然语言</a:t>
              </a:r>
              <a:r>
                <a:rPr lang="en-US" altLang="zh-CN" sz="1600" b="1" dirty="0">
                  <a:solidFill>
                    <a:srgbClr val="FF0000"/>
                  </a:solidFill>
                </a:rPr>
                <a:t>)</a:t>
              </a:r>
            </a:p>
          </p:txBody>
        </p:sp>
        <p:sp>
          <p:nvSpPr>
            <p:cNvPr id="11" name="Line 19">
              <a:extLst>
                <a:ext uri="{FF2B5EF4-FFF2-40B4-BE49-F238E27FC236}">
                  <a16:creationId xmlns:a16="http://schemas.microsoft.com/office/drawing/2014/main" id="{756B37D1-6767-4663-B5BE-C8744BD35B51}"/>
                </a:ext>
              </a:extLst>
            </p:cNvPr>
            <p:cNvSpPr>
              <a:spLocks noChangeShapeType="1"/>
            </p:cNvSpPr>
            <p:nvPr/>
          </p:nvSpPr>
          <p:spPr bwMode="auto">
            <a:xfrm flipV="1">
              <a:off x="2922" y="6650"/>
              <a:ext cx="0" cy="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2" name="Rectangle 20">
              <a:extLst>
                <a:ext uri="{FF2B5EF4-FFF2-40B4-BE49-F238E27FC236}">
                  <a16:creationId xmlns:a16="http://schemas.microsoft.com/office/drawing/2014/main" id="{D5D7528E-A681-44CD-9CEC-F61775115D22}"/>
                </a:ext>
              </a:extLst>
            </p:cNvPr>
            <p:cNvSpPr>
              <a:spLocks noChangeArrowheads="1"/>
            </p:cNvSpPr>
            <p:nvPr/>
          </p:nvSpPr>
          <p:spPr bwMode="auto">
            <a:xfrm>
              <a:off x="3932" y="7333"/>
              <a:ext cx="1416" cy="523"/>
            </a:xfrm>
            <a:prstGeom prst="rect">
              <a:avLst/>
            </a:prstGeom>
            <a:solidFill>
              <a:srgbClr val="BBE0E3"/>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a:solidFill>
                    <a:srgbClr val="000000"/>
                  </a:solidFill>
                </a:rPr>
                <a:t>需求分析</a:t>
              </a:r>
            </a:p>
            <a:p>
              <a:pPr algn="ctr" eaLnBrk="1" hangingPunct="1">
                <a:lnSpc>
                  <a:spcPct val="96000"/>
                </a:lnSpc>
              </a:pPr>
              <a:r>
                <a:rPr lang="en-US" altLang="zh-CN" sz="1600" b="1">
                  <a:solidFill>
                    <a:srgbClr val="000000"/>
                  </a:solidFill>
                </a:rPr>
                <a:t>(</a:t>
              </a:r>
              <a:r>
                <a:rPr lang="zh-CN" altLang="en-US" sz="1600" b="1">
                  <a:solidFill>
                    <a:srgbClr val="000000"/>
                  </a:solidFill>
                </a:rPr>
                <a:t>分析模型</a:t>
              </a:r>
              <a:r>
                <a:rPr lang="en-US" altLang="zh-CN" sz="1600" b="1">
                  <a:solidFill>
                    <a:srgbClr val="000000"/>
                  </a:solidFill>
                </a:rPr>
                <a:t>)</a:t>
              </a:r>
              <a:endParaRPr lang="en-US" altLang="zh-CN" sz="1600" b="1"/>
            </a:p>
          </p:txBody>
        </p:sp>
        <p:sp>
          <p:nvSpPr>
            <p:cNvPr id="13" name="Rectangle 21">
              <a:extLst>
                <a:ext uri="{FF2B5EF4-FFF2-40B4-BE49-F238E27FC236}">
                  <a16:creationId xmlns:a16="http://schemas.microsoft.com/office/drawing/2014/main" id="{2EE6822E-0011-4D51-8075-7C3DA3E09B76}"/>
                </a:ext>
              </a:extLst>
            </p:cNvPr>
            <p:cNvSpPr>
              <a:spLocks noChangeArrowheads="1"/>
            </p:cNvSpPr>
            <p:nvPr/>
          </p:nvSpPr>
          <p:spPr bwMode="auto">
            <a:xfrm>
              <a:off x="5579" y="7326"/>
              <a:ext cx="1421" cy="530"/>
            </a:xfrm>
            <a:prstGeom prst="rect">
              <a:avLst/>
            </a:prstGeom>
            <a:solidFill>
              <a:srgbClr val="FF99FF"/>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结构设计</a:t>
              </a:r>
            </a:p>
            <a:p>
              <a:pPr algn="ctr" eaLnBrk="1" hangingPunct="1">
                <a:lnSpc>
                  <a:spcPct val="96000"/>
                </a:lnSpc>
              </a:pPr>
              <a:r>
                <a:rPr lang="en-US" altLang="zh-CN" sz="1600" b="1" dirty="0">
                  <a:solidFill>
                    <a:srgbClr val="000000"/>
                  </a:solidFill>
                </a:rPr>
                <a:t>(</a:t>
              </a:r>
              <a:r>
                <a:rPr lang="zh-CN" altLang="en-US" sz="1600" b="1" dirty="0">
                  <a:solidFill>
                    <a:srgbClr val="000000"/>
                  </a:solidFill>
                </a:rPr>
                <a:t>结构模型</a:t>
              </a:r>
              <a:r>
                <a:rPr lang="en-US" altLang="zh-CN" sz="1600" b="1" dirty="0">
                  <a:solidFill>
                    <a:srgbClr val="000000"/>
                  </a:solidFill>
                </a:rPr>
                <a:t>)</a:t>
              </a:r>
              <a:endParaRPr lang="en-US" altLang="zh-CN" sz="1600" b="1" dirty="0"/>
            </a:p>
          </p:txBody>
        </p:sp>
        <p:sp>
          <p:nvSpPr>
            <p:cNvPr id="14" name="Rectangle 22">
              <a:extLst>
                <a:ext uri="{FF2B5EF4-FFF2-40B4-BE49-F238E27FC236}">
                  <a16:creationId xmlns:a16="http://schemas.microsoft.com/office/drawing/2014/main" id="{0002A149-CCDD-4368-A433-1C5157D9F0B2}"/>
                </a:ext>
              </a:extLst>
            </p:cNvPr>
            <p:cNvSpPr>
              <a:spLocks noChangeArrowheads="1"/>
            </p:cNvSpPr>
            <p:nvPr/>
          </p:nvSpPr>
          <p:spPr bwMode="auto">
            <a:xfrm>
              <a:off x="7175" y="7326"/>
              <a:ext cx="1289" cy="530"/>
            </a:xfrm>
            <a:prstGeom prst="rect">
              <a:avLst/>
            </a:prstGeom>
            <a:solidFill>
              <a:srgbClr val="FF99FF"/>
            </a:solidFill>
            <a:ln w="9525">
              <a:solidFill>
                <a:srgbClr val="000000"/>
              </a:solidFill>
              <a:miter lim="800000"/>
              <a:headEnd/>
              <a:tailEnd/>
            </a:ln>
          </p:spPr>
          <p:txBody>
            <a:bodyPr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a:solidFill>
                    <a:srgbClr val="000000"/>
                  </a:solidFill>
                </a:rPr>
                <a:t>过程设计</a:t>
              </a:r>
            </a:p>
            <a:p>
              <a:pPr algn="ctr" eaLnBrk="1" hangingPunct="1">
                <a:lnSpc>
                  <a:spcPct val="96000"/>
                </a:lnSpc>
              </a:pPr>
              <a:r>
                <a:rPr lang="en-US" altLang="zh-CN" sz="1600" b="1">
                  <a:solidFill>
                    <a:srgbClr val="000000"/>
                  </a:solidFill>
                </a:rPr>
                <a:t>(</a:t>
              </a:r>
              <a:r>
                <a:rPr lang="zh-CN" altLang="en-US" sz="1600" b="1">
                  <a:solidFill>
                    <a:srgbClr val="000000"/>
                  </a:solidFill>
                </a:rPr>
                <a:t>算法描述</a:t>
              </a:r>
              <a:r>
                <a:rPr lang="en-US" altLang="zh-CN" sz="1600" b="1">
                  <a:solidFill>
                    <a:srgbClr val="000000"/>
                  </a:solidFill>
                </a:rPr>
                <a:t>)</a:t>
              </a:r>
              <a:endParaRPr lang="en-US" altLang="zh-CN" sz="1600" b="1"/>
            </a:p>
          </p:txBody>
        </p:sp>
        <p:sp>
          <p:nvSpPr>
            <p:cNvPr id="15" name="Rectangle 23">
              <a:extLst>
                <a:ext uri="{FF2B5EF4-FFF2-40B4-BE49-F238E27FC236}">
                  <a16:creationId xmlns:a16="http://schemas.microsoft.com/office/drawing/2014/main" id="{126A33A3-7088-440B-A5F6-11029E6A3DBE}"/>
                </a:ext>
              </a:extLst>
            </p:cNvPr>
            <p:cNvSpPr>
              <a:spLocks noChangeArrowheads="1"/>
            </p:cNvSpPr>
            <p:nvPr/>
          </p:nvSpPr>
          <p:spPr bwMode="auto">
            <a:xfrm>
              <a:off x="8770" y="7326"/>
              <a:ext cx="1620" cy="530"/>
            </a:xfrm>
            <a:prstGeom prst="rect">
              <a:avLst/>
            </a:prstGeom>
            <a:solidFill>
              <a:srgbClr val="BBE0E3"/>
            </a:solidFill>
            <a:ln w="9525">
              <a:solidFill>
                <a:srgbClr val="000000"/>
              </a:solidFill>
              <a:miter lim="800000"/>
              <a:headEnd/>
              <a:tailEnd/>
            </a:ln>
          </p:spPr>
          <p:txBody>
            <a:bodyPr wrap="none" lIns="45949" tIns="0" rIns="45949"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编码</a:t>
              </a:r>
            </a:p>
            <a:p>
              <a:pPr algn="ctr" eaLnBrk="1" hangingPunct="1">
                <a:lnSpc>
                  <a:spcPct val="96000"/>
                </a:lnSpc>
              </a:pPr>
              <a:r>
                <a:rPr lang="en-US" altLang="zh-CN" sz="1600" b="1" dirty="0">
                  <a:solidFill>
                    <a:srgbClr val="FF0000"/>
                  </a:solidFill>
                </a:rPr>
                <a:t>(</a:t>
              </a:r>
              <a:r>
                <a:rPr lang="zh-CN" altLang="en-US" sz="1600" b="1" dirty="0">
                  <a:solidFill>
                    <a:srgbClr val="FF0000"/>
                  </a:solidFill>
                </a:rPr>
                <a:t>计算机语言</a:t>
              </a:r>
              <a:r>
                <a:rPr lang="en-US" altLang="zh-CN" sz="1600" b="1" dirty="0">
                  <a:solidFill>
                    <a:srgbClr val="FF0000"/>
                  </a:solidFill>
                </a:rPr>
                <a:t>)</a:t>
              </a:r>
            </a:p>
          </p:txBody>
        </p:sp>
        <p:sp>
          <p:nvSpPr>
            <p:cNvPr id="16" name="Line 24">
              <a:extLst>
                <a:ext uri="{FF2B5EF4-FFF2-40B4-BE49-F238E27FC236}">
                  <a16:creationId xmlns:a16="http://schemas.microsoft.com/office/drawing/2014/main" id="{15C7BA95-212C-4FF0-A688-5C8DC64DB676}"/>
                </a:ext>
              </a:extLst>
            </p:cNvPr>
            <p:cNvSpPr>
              <a:spLocks noChangeShapeType="1"/>
            </p:cNvSpPr>
            <p:nvPr/>
          </p:nvSpPr>
          <p:spPr bwMode="auto">
            <a:xfrm>
              <a:off x="5478" y="6816"/>
              <a:ext cx="8" cy="15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7" name="Line 25">
              <a:extLst>
                <a:ext uri="{FF2B5EF4-FFF2-40B4-BE49-F238E27FC236}">
                  <a16:creationId xmlns:a16="http://schemas.microsoft.com/office/drawing/2014/main" id="{59380881-FE8B-4540-884E-ADF99557D2CB}"/>
                </a:ext>
              </a:extLst>
            </p:cNvPr>
            <p:cNvSpPr>
              <a:spLocks noChangeShapeType="1"/>
            </p:cNvSpPr>
            <p:nvPr/>
          </p:nvSpPr>
          <p:spPr bwMode="auto">
            <a:xfrm>
              <a:off x="8652" y="6820"/>
              <a:ext cx="1" cy="15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8" name="Line 26">
              <a:extLst>
                <a:ext uri="{FF2B5EF4-FFF2-40B4-BE49-F238E27FC236}">
                  <a16:creationId xmlns:a16="http://schemas.microsoft.com/office/drawing/2014/main" id="{506925B3-C844-4C70-9D04-7EA313D6ACE8}"/>
                </a:ext>
              </a:extLst>
            </p:cNvPr>
            <p:cNvSpPr>
              <a:spLocks noChangeShapeType="1"/>
            </p:cNvSpPr>
            <p:nvPr/>
          </p:nvSpPr>
          <p:spPr bwMode="auto">
            <a:xfrm flipV="1">
              <a:off x="9603" y="6568"/>
              <a:ext cx="0" cy="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19" name="Line 27">
              <a:extLst>
                <a:ext uri="{FF2B5EF4-FFF2-40B4-BE49-F238E27FC236}">
                  <a16:creationId xmlns:a16="http://schemas.microsoft.com/office/drawing/2014/main" id="{44015825-6373-4514-A3CE-7ACF711F0528}"/>
                </a:ext>
              </a:extLst>
            </p:cNvPr>
            <p:cNvSpPr>
              <a:spLocks noChangeShapeType="1"/>
            </p:cNvSpPr>
            <p:nvPr/>
          </p:nvSpPr>
          <p:spPr bwMode="auto">
            <a:xfrm>
              <a:off x="2537" y="8264"/>
              <a:ext cx="288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20" name="Text Box 28">
              <a:extLst>
                <a:ext uri="{FF2B5EF4-FFF2-40B4-BE49-F238E27FC236}">
                  <a16:creationId xmlns:a16="http://schemas.microsoft.com/office/drawing/2014/main" id="{FFD8A674-FE53-4EF1-AD3F-83C39E12B42E}"/>
                </a:ext>
              </a:extLst>
            </p:cNvPr>
            <p:cNvSpPr txBox="1">
              <a:spLocks noChangeArrowheads="1"/>
            </p:cNvSpPr>
            <p:nvPr/>
          </p:nvSpPr>
          <p:spPr bwMode="auto">
            <a:xfrm>
              <a:off x="2433" y="8338"/>
              <a:ext cx="126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开发起点</a:t>
              </a:r>
              <a:endParaRPr lang="zh-CN" altLang="en-US" sz="1600" dirty="0"/>
            </a:p>
          </p:txBody>
        </p:sp>
        <p:sp>
          <p:nvSpPr>
            <p:cNvPr id="21" name="Text Box 29">
              <a:extLst>
                <a:ext uri="{FF2B5EF4-FFF2-40B4-BE49-F238E27FC236}">
                  <a16:creationId xmlns:a16="http://schemas.microsoft.com/office/drawing/2014/main" id="{1C12B942-60B7-44DE-8860-265216AACEB2}"/>
                </a:ext>
              </a:extLst>
            </p:cNvPr>
            <p:cNvSpPr txBox="1">
              <a:spLocks noChangeArrowheads="1"/>
            </p:cNvSpPr>
            <p:nvPr/>
          </p:nvSpPr>
          <p:spPr bwMode="auto">
            <a:xfrm>
              <a:off x="9552" y="8351"/>
              <a:ext cx="12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开发终点</a:t>
              </a:r>
              <a:endParaRPr lang="zh-CN" altLang="en-US" sz="1600" dirty="0"/>
            </a:p>
          </p:txBody>
        </p:sp>
        <p:sp>
          <p:nvSpPr>
            <p:cNvPr id="22" name="Text Box 30">
              <a:extLst>
                <a:ext uri="{FF2B5EF4-FFF2-40B4-BE49-F238E27FC236}">
                  <a16:creationId xmlns:a16="http://schemas.microsoft.com/office/drawing/2014/main" id="{C3DBE039-663B-4D0A-9AA9-0AF9A6BED0E5}"/>
                </a:ext>
              </a:extLst>
            </p:cNvPr>
            <p:cNvSpPr txBox="1">
              <a:spLocks noChangeArrowheads="1"/>
            </p:cNvSpPr>
            <p:nvPr/>
          </p:nvSpPr>
          <p:spPr bwMode="auto">
            <a:xfrm>
              <a:off x="3104" y="7931"/>
              <a:ext cx="174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软件需求阶段</a:t>
              </a:r>
              <a:endParaRPr lang="zh-CN" altLang="en-US" sz="1600" b="1" dirty="0"/>
            </a:p>
          </p:txBody>
        </p:sp>
        <p:sp>
          <p:nvSpPr>
            <p:cNvPr id="23" name="Text Box 31">
              <a:extLst>
                <a:ext uri="{FF2B5EF4-FFF2-40B4-BE49-F238E27FC236}">
                  <a16:creationId xmlns:a16="http://schemas.microsoft.com/office/drawing/2014/main" id="{FB236F18-8DA2-44C9-953E-D8C9347A2671}"/>
                </a:ext>
              </a:extLst>
            </p:cNvPr>
            <p:cNvSpPr txBox="1">
              <a:spLocks noChangeArrowheads="1"/>
            </p:cNvSpPr>
            <p:nvPr/>
          </p:nvSpPr>
          <p:spPr bwMode="auto">
            <a:xfrm>
              <a:off x="6154" y="7914"/>
              <a:ext cx="174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软件设计阶段</a:t>
              </a:r>
              <a:endParaRPr lang="zh-CN" altLang="en-US" sz="1600" b="1" dirty="0"/>
            </a:p>
          </p:txBody>
        </p:sp>
        <p:sp>
          <p:nvSpPr>
            <p:cNvPr id="24" name="Text Box 32">
              <a:extLst>
                <a:ext uri="{FF2B5EF4-FFF2-40B4-BE49-F238E27FC236}">
                  <a16:creationId xmlns:a16="http://schemas.microsoft.com/office/drawing/2014/main" id="{9D176BA6-BFCB-4F7A-B7B6-C95BC6BA455C}"/>
                </a:ext>
              </a:extLst>
            </p:cNvPr>
            <p:cNvSpPr txBox="1">
              <a:spLocks noChangeArrowheads="1"/>
            </p:cNvSpPr>
            <p:nvPr/>
          </p:nvSpPr>
          <p:spPr bwMode="auto">
            <a:xfrm>
              <a:off x="8812" y="7942"/>
              <a:ext cx="187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000000"/>
                  </a:solidFill>
                </a:rPr>
                <a:t>软件实现阶段</a:t>
              </a:r>
              <a:endParaRPr lang="zh-CN" altLang="en-US" sz="1600" b="1" dirty="0"/>
            </a:p>
          </p:txBody>
        </p:sp>
        <p:sp>
          <p:nvSpPr>
            <p:cNvPr id="25" name="Text Box 33">
              <a:extLst>
                <a:ext uri="{FF2B5EF4-FFF2-40B4-BE49-F238E27FC236}">
                  <a16:creationId xmlns:a16="http://schemas.microsoft.com/office/drawing/2014/main" id="{DADEC88D-2149-46B1-BC61-570538B4BED6}"/>
                </a:ext>
              </a:extLst>
            </p:cNvPr>
            <p:cNvSpPr txBox="1">
              <a:spLocks noChangeArrowheads="1"/>
            </p:cNvSpPr>
            <p:nvPr/>
          </p:nvSpPr>
          <p:spPr bwMode="auto">
            <a:xfrm>
              <a:off x="2988" y="6820"/>
              <a:ext cx="76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a:solidFill>
                    <a:srgbClr val="000000"/>
                  </a:solidFill>
                </a:rPr>
                <a:t>抽象</a:t>
              </a:r>
              <a:endParaRPr lang="zh-CN" altLang="en-US" sz="1600"/>
            </a:p>
          </p:txBody>
        </p:sp>
        <p:sp>
          <p:nvSpPr>
            <p:cNvPr id="26" name="Text Box 34">
              <a:extLst>
                <a:ext uri="{FF2B5EF4-FFF2-40B4-BE49-F238E27FC236}">
                  <a16:creationId xmlns:a16="http://schemas.microsoft.com/office/drawing/2014/main" id="{EE4AE9CD-8DE4-4E88-9A36-2EB1BB3A49CC}"/>
                </a:ext>
              </a:extLst>
            </p:cNvPr>
            <p:cNvSpPr txBox="1">
              <a:spLocks noChangeArrowheads="1"/>
            </p:cNvSpPr>
            <p:nvPr/>
          </p:nvSpPr>
          <p:spPr bwMode="auto">
            <a:xfrm>
              <a:off x="8770" y="6820"/>
              <a:ext cx="76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a:solidFill>
                    <a:srgbClr val="000000"/>
                  </a:solidFill>
                </a:rPr>
                <a:t>具体</a:t>
              </a:r>
              <a:endParaRPr lang="zh-CN" altLang="en-US" sz="1600"/>
            </a:p>
          </p:txBody>
        </p:sp>
        <p:sp>
          <p:nvSpPr>
            <p:cNvPr id="27" name="Text Box 35">
              <a:extLst>
                <a:ext uri="{FF2B5EF4-FFF2-40B4-BE49-F238E27FC236}">
                  <a16:creationId xmlns:a16="http://schemas.microsoft.com/office/drawing/2014/main" id="{051EE840-A182-4F40-B086-05BABCC26CD2}"/>
                </a:ext>
              </a:extLst>
            </p:cNvPr>
            <p:cNvSpPr txBox="1">
              <a:spLocks noChangeArrowheads="1"/>
            </p:cNvSpPr>
            <p:nvPr/>
          </p:nvSpPr>
          <p:spPr bwMode="auto">
            <a:xfrm>
              <a:off x="5579" y="6493"/>
              <a:ext cx="136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949" tIns="22974" rIns="45949" bIns="22974"/>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b="1" dirty="0">
                  <a:solidFill>
                    <a:srgbClr val="FF0000"/>
                  </a:solidFill>
                </a:rPr>
                <a:t>建模语言</a:t>
              </a:r>
              <a:endParaRPr lang="zh-CN" altLang="en-US" sz="1600" dirty="0">
                <a:solidFill>
                  <a:srgbClr val="FF0000"/>
                </a:solidFill>
              </a:endParaRPr>
            </a:p>
          </p:txBody>
        </p:sp>
        <p:sp>
          <p:nvSpPr>
            <p:cNvPr id="28" name="Line 36">
              <a:extLst>
                <a:ext uri="{FF2B5EF4-FFF2-40B4-BE49-F238E27FC236}">
                  <a16:creationId xmlns:a16="http://schemas.microsoft.com/office/drawing/2014/main" id="{9910E4B8-2E4F-4127-97BD-15916F81A659}"/>
                </a:ext>
              </a:extLst>
            </p:cNvPr>
            <p:cNvSpPr>
              <a:spLocks noChangeShapeType="1"/>
            </p:cNvSpPr>
            <p:nvPr/>
          </p:nvSpPr>
          <p:spPr bwMode="auto">
            <a:xfrm>
              <a:off x="3932" y="6820"/>
              <a:ext cx="0"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pPr algn="ctr"/>
              <a:endParaRPr lang="zh-CN" altLang="en-US" sz="1600"/>
            </a:p>
          </p:txBody>
        </p:sp>
        <p:sp>
          <p:nvSpPr>
            <p:cNvPr id="29" name="Line 37">
              <a:extLst>
                <a:ext uri="{FF2B5EF4-FFF2-40B4-BE49-F238E27FC236}">
                  <a16:creationId xmlns:a16="http://schemas.microsoft.com/office/drawing/2014/main" id="{8813EFED-966E-4103-8975-1A959B7C7238}"/>
                </a:ext>
              </a:extLst>
            </p:cNvPr>
            <p:cNvSpPr>
              <a:spLocks noChangeShapeType="1"/>
            </p:cNvSpPr>
            <p:nvPr/>
          </p:nvSpPr>
          <p:spPr bwMode="auto">
            <a:xfrm>
              <a:off x="3932" y="6820"/>
              <a:ext cx="472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eaVert"/>
            <a:lstStyle/>
            <a:p>
              <a:pPr algn="ctr"/>
              <a:endParaRPr lang="zh-CN" altLang="en-US" sz="1600"/>
            </a:p>
          </p:txBody>
        </p:sp>
        <p:sp>
          <p:nvSpPr>
            <p:cNvPr id="30" name="Line 38">
              <a:extLst>
                <a:ext uri="{FF2B5EF4-FFF2-40B4-BE49-F238E27FC236}">
                  <a16:creationId xmlns:a16="http://schemas.microsoft.com/office/drawing/2014/main" id="{0FF70DB6-3A7F-480F-AEA2-487542EDBEA8}"/>
                </a:ext>
              </a:extLst>
            </p:cNvPr>
            <p:cNvSpPr>
              <a:spLocks noChangeShapeType="1"/>
            </p:cNvSpPr>
            <p:nvPr/>
          </p:nvSpPr>
          <p:spPr bwMode="auto">
            <a:xfrm>
              <a:off x="5607" y="8291"/>
              <a:ext cx="300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600"/>
            </a:p>
          </p:txBody>
        </p:sp>
        <p:sp>
          <p:nvSpPr>
            <p:cNvPr id="31" name="Line 39">
              <a:extLst>
                <a:ext uri="{FF2B5EF4-FFF2-40B4-BE49-F238E27FC236}">
                  <a16:creationId xmlns:a16="http://schemas.microsoft.com/office/drawing/2014/main" id="{120361AF-FF61-44E8-97CF-42FE67534F87}"/>
                </a:ext>
              </a:extLst>
            </p:cNvPr>
            <p:cNvSpPr>
              <a:spLocks noChangeShapeType="1"/>
            </p:cNvSpPr>
            <p:nvPr/>
          </p:nvSpPr>
          <p:spPr bwMode="auto">
            <a:xfrm flipV="1">
              <a:off x="8711" y="8309"/>
              <a:ext cx="198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sz="1600"/>
            </a:p>
          </p:txBody>
        </p:sp>
      </p:grpSp>
    </p:spTree>
    <p:extLst>
      <p:ext uri="{BB962C8B-B14F-4D97-AF65-F5344CB8AC3E}">
        <p14:creationId xmlns:p14="http://schemas.microsoft.com/office/powerpoint/2010/main" val="42504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a:t>思考：是否需要绘制系统中所有用例的时序图？</a:t>
            </a:r>
            <a:endParaRPr lang="en-US" altLang="zh-CN" dirty="0"/>
          </a:p>
          <a:p>
            <a:r>
              <a:rPr lang="zh-CN" altLang="en-US" dirty="0"/>
              <a:t>实际应用中，可根据系统中的用例特征分析，并绘制出有效的时序图。</a:t>
            </a:r>
            <a:endParaRPr lang="en-US" altLang="zh-CN" dirty="0"/>
          </a:p>
          <a:p>
            <a:r>
              <a:rPr lang="zh-CN" altLang="en-US" dirty="0">
                <a:solidFill>
                  <a:srgbClr val="FF0000"/>
                </a:solidFill>
              </a:rPr>
              <a:t>筛选的方法：</a:t>
            </a:r>
            <a:endParaRPr lang="en-US" altLang="zh-CN" dirty="0">
              <a:solidFill>
                <a:srgbClr val="FF0000"/>
              </a:solidFill>
            </a:endParaRPr>
          </a:p>
          <a:p>
            <a:pPr marL="342900" indent="-342900">
              <a:buFont typeface="+mj-lt"/>
              <a:buAutoNum type="arabicPeriod"/>
            </a:pPr>
            <a:r>
              <a:rPr lang="zh-CN" altLang="en-US" dirty="0"/>
              <a:t>列出所有的用例，根据每个用例中所包含的对象多少进行筛选。一般包含少于三个对象的用例不需画时序图。</a:t>
            </a:r>
            <a:endParaRPr lang="en-US" altLang="zh-CN" dirty="0"/>
          </a:p>
          <a:p>
            <a:pPr marL="342900" indent="-342900">
              <a:buFont typeface="+mj-lt"/>
              <a:buAutoNum type="arabicPeriod"/>
            </a:pPr>
            <a:r>
              <a:rPr lang="zh-CN" altLang="en-US" dirty="0"/>
              <a:t>尽管在用例中包含的对象数量较多，但是流程说明的步骤比较少，说明流程的复杂度较低，也不需画时序图。</a:t>
            </a:r>
            <a:endParaRPr lang="en-US" altLang="zh-CN" dirty="0"/>
          </a:p>
          <a:p>
            <a:pPr marL="342900" indent="-342900">
              <a:buFont typeface="+mj-lt"/>
              <a:buAutoNum type="arabicPeriod"/>
            </a:pPr>
            <a:r>
              <a:rPr lang="zh-CN" altLang="en-US" dirty="0"/>
              <a:t>尽管流程数量较少，用例中包含的对象也比较少，但是如果涉及其他用例较多，则需要绘制时序图。</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140</a:t>
            </a:fld>
            <a:endParaRPr lang="zh-CN" altLang="en-US" dirty="0"/>
          </a:p>
        </p:txBody>
      </p:sp>
      <p:sp>
        <p:nvSpPr>
          <p:cNvPr id="4" name="标题 3"/>
          <p:cNvSpPr>
            <a:spLocks noGrp="1"/>
          </p:cNvSpPr>
          <p:nvPr>
            <p:ph type="title"/>
          </p:nvPr>
        </p:nvSpPr>
        <p:spPr/>
        <p:txBody>
          <a:bodyPr/>
          <a:lstStyle/>
          <a:p>
            <a:r>
              <a:rPr lang="zh-CN" altLang="en-US" dirty="0"/>
              <a:t>时序图绘制的注意事项</a:t>
            </a:r>
          </a:p>
        </p:txBody>
      </p:sp>
      <p:sp>
        <p:nvSpPr>
          <p:cNvPr id="5" name="日期占位符 4"/>
          <p:cNvSpPr>
            <a:spLocks noGrp="1"/>
          </p:cNvSpPr>
          <p:nvPr>
            <p:ph type="dt" sz="half" idx="10"/>
          </p:nvPr>
        </p:nvSpPr>
        <p:spPr/>
        <p:txBody>
          <a:bodyPr/>
          <a:lstStyle/>
          <a:p>
            <a:fld id="{0EA00C58-7D33-4113-AB9D-9337664F1E24}"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34120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up)">
                                      <p:cBhvr>
                                        <p:cTn id="20" dur="500"/>
                                        <p:tgtEl>
                                          <p:spTgt spid="2">
                                            <p:txEl>
                                              <p:pRg st="4" end="4"/>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up)">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3063" y="1119834"/>
            <a:ext cx="7717982" cy="1485031"/>
          </a:xfrm>
        </p:spPr>
        <p:txBody>
          <a:bodyPr>
            <a:noAutofit/>
          </a:bodyPr>
          <a:lstStyle/>
          <a:p>
            <a:pPr marL="342900" indent="-342900">
              <a:buFont typeface="+mj-lt"/>
              <a:buAutoNum type="arabicPeriod"/>
            </a:pPr>
            <a:r>
              <a:rPr lang="zh-CN" altLang="en-US" sz="2400" dirty="0"/>
              <a:t>该项目中业务逻辑相对简单，均为单表的增删改查。</a:t>
            </a:r>
            <a:endParaRPr lang="en-US" altLang="zh-CN" sz="2400" dirty="0"/>
          </a:p>
          <a:p>
            <a:pPr marL="342900" indent="-342900">
              <a:buFont typeface="+mj-lt"/>
              <a:buAutoNum type="arabicPeriod"/>
            </a:pPr>
            <a:r>
              <a:rPr lang="zh-CN" altLang="en-US" sz="2400" dirty="0"/>
              <a:t>如果业务逻辑复杂，涉及到多表连接的问题，在设计架构的时候怎么设计比较好？</a:t>
            </a:r>
          </a:p>
        </p:txBody>
      </p:sp>
      <p:sp>
        <p:nvSpPr>
          <p:cNvPr id="3" name="标题 2"/>
          <p:cNvSpPr>
            <a:spLocks noGrp="1"/>
          </p:cNvSpPr>
          <p:nvPr>
            <p:ph type="title"/>
          </p:nvPr>
        </p:nvSpPr>
        <p:spPr/>
        <p:txBody>
          <a:bodyPr/>
          <a:lstStyle/>
          <a:p>
            <a:r>
              <a:rPr lang="zh-CN" altLang="en-US" dirty="0"/>
              <a:t>注：</a:t>
            </a:r>
          </a:p>
        </p:txBody>
      </p:sp>
      <p:sp>
        <p:nvSpPr>
          <p:cNvPr id="4" name="标题 2"/>
          <p:cNvSpPr txBox="1">
            <a:spLocks/>
          </p:cNvSpPr>
          <p:nvPr/>
        </p:nvSpPr>
        <p:spPr>
          <a:xfrm>
            <a:off x="3329862" y="2895786"/>
            <a:ext cx="3294366" cy="85725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sz="3075" dirty="0">
                <a:solidFill>
                  <a:srgbClr val="FF0000"/>
                </a:solidFill>
                <a:effectLst/>
              </a:rPr>
              <a:t>思考一下？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141</a:t>
            </a:fld>
            <a:endParaRPr lang="zh-CN" altLang="en-US" dirty="0"/>
          </a:p>
        </p:txBody>
      </p:sp>
      <p:sp>
        <p:nvSpPr>
          <p:cNvPr id="6" name="日期占位符 5"/>
          <p:cNvSpPr>
            <a:spLocks noGrp="1"/>
          </p:cNvSpPr>
          <p:nvPr>
            <p:ph type="dt" sz="half" idx="10"/>
          </p:nvPr>
        </p:nvSpPr>
        <p:spPr/>
        <p:txBody>
          <a:bodyPr/>
          <a:lstStyle/>
          <a:p>
            <a:fld id="{51EFD641-8856-4650-B258-5703A1EFFEAF}"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201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85000" lnSpcReduction="20000"/>
          </a:bodyPr>
          <a:lstStyle/>
          <a:p>
            <a:pPr>
              <a:lnSpc>
                <a:spcPct val="120000"/>
              </a:lnSpc>
            </a:pPr>
            <a:r>
              <a:rPr lang="zh-CN" altLang="en-US" dirty="0"/>
              <a:t>顾客在餐馆用餐与付款的过程描述如下：</a:t>
            </a:r>
            <a:endParaRPr lang="en-US" altLang="zh-CN" dirty="0"/>
          </a:p>
          <a:p>
            <a:pPr>
              <a:lnSpc>
                <a:spcPct val="120000"/>
              </a:lnSpc>
            </a:pPr>
            <a:r>
              <a:rPr lang="zh-CN" altLang="en-US" dirty="0"/>
              <a:t>顾客找服务员点菜，点菜后服务员给厨师下单，厨师做完菜后，服务员给顾客上菜，顾客用餐后，向服务员提示结账，服务员收到通知后，通知收款员算账，收款员算账后，服务员把账单给顾客，顾客把信用卡给服务员，服务员送信用卡给收款员，收款员刷卡并打印信用卡签字确认单，并把信用卡及签字确认单给顾客，顾客签字后，把签字确认单给收款员，收款员校对签名，并把存根给顾客。</a:t>
            </a:r>
            <a:endParaRPr lang="en-US" altLang="zh-CN" dirty="0"/>
          </a:p>
          <a:p>
            <a:pPr>
              <a:lnSpc>
                <a:spcPct val="120000"/>
              </a:lnSpc>
            </a:pPr>
            <a:r>
              <a:rPr lang="zh-CN" altLang="en-US" dirty="0"/>
              <a:t>根据上述过程，绘制出对应的时序图。</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142</a:t>
            </a:fld>
            <a:endParaRPr lang="zh-CN" altLang="en-US"/>
          </a:p>
        </p:txBody>
      </p:sp>
      <p:sp>
        <p:nvSpPr>
          <p:cNvPr id="3" name="标题 2"/>
          <p:cNvSpPr>
            <a:spLocks noGrp="1"/>
          </p:cNvSpPr>
          <p:nvPr>
            <p:ph type="title"/>
          </p:nvPr>
        </p:nvSpPr>
        <p:spPr/>
        <p:txBody>
          <a:bodyPr/>
          <a:lstStyle/>
          <a:p>
            <a:r>
              <a:rPr lang="zh-CN" altLang="en-US" dirty="0"/>
              <a:t>时序图练习</a:t>
            </a:r>
          </a:p>
        </p:txBody>
      </p:sp>
      <p:sp>
        <p:nvSpPr>
          <p:cNvPr id="5" name="日期占位符 4"/>
          <p:cNvSpPr>
            <a:spLocks noGrp="1"/>
          </p:cNvSpPr>
          <p:nvPr>
            <p:ph type="dt" sz="half" idx="10"/>
          </p:nvPr>
        </p:nvSpPr>
        <p:spPr/>
        <p:txBody>
          <a:bodyPr/>
          <a:lstStyle/>
          <a:p>
            <a:fld id="{31C350DA-5154-4BBB-BFED-3C37FFABA7D6}"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76832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vert="horz"/>
          <a:lstStyle/>
          <a:p>
            <a:r>
              <a:rPr lang="zh-CN" altLang="en-US" dirty="0"/>
              <a:t>顾客用餐的时序图</a:t>
            </a:r>
          </a:p>
        </p:txBody>
      </p:sp>
      <p:sp>
        <p:nvSpPr>
          <p:cNvPr id="2" name="日期占位符 1"/>
          <p:cNvSpPr>
            <a:spLocks noGrp="1"/>
          </p:cNvSpPr>
          <p:nvPr>
            <p:ph type="dt" sz="half" idx="10"/>
          </p:nvPr>
        </p:nvSpPr>
        <p:spPr/>
        <p:txBody>
          <a:bodyPr/>
          <a:lstStyle/>
          <a:p>
            <a:fld id="{36BE38C1-84E7-4EBF-B1AA-DCF2542E279B}"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143</a:t>
            </a:fld>
            <a:endParaRPr lang="zh-CN" altLang="en-US" dirty="0"/>
          </a:p>
        </p:txBody>
      </p:sp>
      <p:pic>
        <p:nvPicPr>
          <p:cNvPr id="226307" name="Picture 3"/>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048"/>
          <a:stretch/>
        </p:blipFill>
        <p:spPr bwMode="auto">
          <a:xfrm>
            <a:off x="3435350" y="22703"/>
            <a:ext cx="5057775" cy="4933195"/>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66297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rmAutofit/>
          </a:bodyPr>
          <a:lstStyle/>
          <a:p>
            <a:r>
              <a:rPr lang="zh-CN" altLang="en-US" dirty="0"/>
              <a:t>协作图（</a:t>
            </a:r>
            <a:r>
              <a:rPr lang="en-US" altLang="zh-CN" cap="none" dirty="0"/>
              <a:t>Collaboration Diagram</a:t>
            </a:r>
            <a:r>
              <a:rPr lang="zh-CN" altLang="en-US" dirty="0"/>
              <a:t>）</a:t>
            </a:r>
          </a:p>
        </p:txBody>
      </p:sp>
      <p:sp>
        <p:nvSpPr>
          <p:cNvPr id="301059" name="Rectangle 3"/>
          <p:cNvSpPr>
            <a:spLocks noGrp="1" noChangeArrowheads="1"/>
          </p:cNvSpPr>
          <p:nvPr>
            <p:ph idx="1"/>
          </p:nvPr>
        </p:nvSpPr>
        <p:spPr>
          <a:xfrm>
            <a:off x="860145" y="1304693"/>
            <a:ext cx="7904714" cy="2486722"/>
          </a:xfrm>
        </p:spPr>
        <p:txBody>
          <a:bodyPr>
            <a:normAutofit/>
          </a:bodyPr>
          <a:lstStyle/>
          <a:p>
            <a:pPr>
              <a:lnSpc>
                <a:spcPct val="120000"/>
              </a:lnSpc>
            </a:pPr>
            <a:r>
              <a:rPr lang="en-US" altLang="zh-CN" sz="2400" dirty="0"/>
              <a:t>UML</a:t>
            </a:r>
            <a:r>
              <a:rPr lang="zh-CN" altLang="en-US" sz="2400" dirty="0"/>
              <a:t>中的交互图是用于对系统动态方面的建模，交互图又可分为时序图和协作图。</a:t>
            </a:r>
          </a:p>
          <a:p>
            <a:pPr>
              <a:lnSpc>
                <a:spcPct val="120000"/>
              </a:lnSpc>
            </a:pPr>
            <a:r>
              <a:rPr lang="zh-CN" sz="2400" dirty="0"/>
              <a:t>协作图是动态视图的另一种表现形式，它强调参加</a:t>
            </a:r>
            <a:r>
              <a:rPr lang="zh-CN" sz="2400" b="1" dirty="0">
                <a:solidFill>
                  <a:srgbClr val="FF0000"/>
                </a:solidFill>
              </a:rPr>
              <a:t>交互的各对象结构的信息</a:t>
            </a:r>
            <a:r>
              <a:rPr lang="zh-CN" sz="2400" dirty="0"/>
              <a:t>。</a:t>
            </a:r>
            <a:r>
              <a:rPr lang="zh-CN" altLang="en-US" sz="2400" dirty="0"/>
              <a:t>又叫通信图。</a:t>
            </a:r>
          </a:p>
        </p:txBody>
      </p:sp>
      <p:sp>
        <p:nvSpPr>
          <p:cNvPr id="2" name="日期占位符 1"/>
          <p:cNvSpPr>
            <a:spLocks noGrp="1"/>
          </p:cNvSpPr>
          <p:nvPr>
            <p:ph type="dt" sz="half" idx="10"/>
          </p:nvPr>
        </p:nvSpPr>
        <p:spPr/>
        <p:txBody>
          <a:bodyPr/>
          <a:lstStyle/>
          <a:p>
            <a:fld id="{60AC5428-8ACB-4B36-90E1-C7E2D20EB184}"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144</a:t>
            </a:fld>
            <a:endParaRPr lang="zh-CN" altLang="en-US" dirty="0"/>
          </a:p>
        </p:txBody>
      </p:sp>
    </p:spTree>
    <p:extLst>
      <p:ext uri="{BB962C8B-B14F-4D97-AF65-F5344CB8AC3E}">
        <p14:creationId xmlns:p14="http://schemas.microsoft.com/office/powerpoint/2010/main" val="11058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rrowheads="1"/>
          </p:cNvSpPr>
          <p:nvPr>
            <p:ph type="title"/>
          </p:nvPr>
        </p:nvSpPr>
        <p:spPr/>
        <p:txBody>
          <a:bodyPr/>
          <a:lstStyle/>
          <a:p>
            <a:r>
              <a:rPr lang="zh-CN" altLang="en-US" dirty="0"/>
              <a:t>协作图的基本概念</a:t>
            </a:r>
          </a:p>
        </p:txBody>
      </p:sp>
      <p:sp>
        <p:nvSpPr>
          <p:cNvPr id="302083" name="Rectangle 3"/>
          <p:cNvSpPr>
            <a:spLocks noGrp="1" noRot="1" noChangeArrowheads="1"/>
          </p:cNvSpPr>
          <p:nvPr>
            <p:ph idx="1"/>
          </p:nvPr>
        </p:nvSpPr>
        <p:spPr/>
        <p:txBody>
          <a:bodyPr>
            <a:normAutofit fontScale="92500" lnSpcReduction="10000"/>
          </a:bodyPr>
          <a:lstStyle/>
          <a:p>
            <a:r>
              <a:rPr lang="zh-CN" altLang="en-US" sz="2600" dirty="0"/>
              <a:t>协作图显示某组对象为了由一个用例描述的一个系统事件而与另一组对象进行协作的交互图。</a:t>
            </a:r>
          </a:p>
          <a:p>
            <a:r>
              <a:rPr lang="zh-CN" sz="2600" dirty="0"/>
              <a:t>协作图只对相互间有交互作用的对象和这些对象间的关系建模，而忽略了其他对象和关联。</a:t>
            </a:r>
          </a:p>
          <a:p>
            <a:r>
              <a:rPr lang="zh-CN" sz="2600" dirty="0"/>
              <a:t>协作图中包括如下元素：</a:t>
            </a:r>
            <a:endParaRPr lang="en-US" altLang="zh-CN" sz="2600" dirty="0"/>
          </a:p>
          <a:p>
            <a:pPr marL="257175" lvl="1" indent="0">
              <a:buNone/>
            </a:pPr>
            <a:r>
              <a:rPr lang="en-US" altLang="zh-CN" sz="2200" dirty="0"/>
              <a:t>1. </a:t>
            </a:r>
            <a:r>
              <a:rPr lang="zh-CN" altLang="en-US" sz="2200" dirty="0"/>
              <a:t>对象（</a:t>
            </a:r>
            <a:r>
              <a:rPr lang="en-US" altLang="zh-CN" sz="2200" dirty="0"/>
              <a:t>Object</a:t>
            </a:r>
            <a:r>
              <a:rPr lang="zh-CN" altLang="en-US" sz="2200" dirty="0"/>
              <a:t>）</a:t>
            </a:r>
            <a:endParaRPr lang="en-US" altLang="zh-CN" sz="2200" dirty="0"/>
          </a:p>
          <a:p>
            <a:pPr marL="257175" lvl="1" indent="0">
              <a:buNone/>
            </a:pPr>
            <a:r>
              <a:rPr lang="en-US" altLang="zh-CN" sz="2200" dirty="0"/>
              <a:t>2. </a:t>
            </a:r>
            <a:r>
              <a:rPr lang="zh-CN" altLang="en-US" sz="2200" dirty="0"/>
              <a:t>链（</a:t>
            </a:r>
            <a:r>
              <a:rPr lang="en-US" altLang="zh-CN" sz="2200" dirty="0"/>
              <a:t>Link</a:t>
            </a:r>
            <a:r>
              <a:rPr lang="zh-CN" altLang="en-US" sz="2200" dirty="0"/>
              <a:t>）</a:t>
            </a:r>
            <a:endParaRPr lang="en-US" altLang="zh-CN" sz="2200" dirty="0"/>
          </a:p>
          <a:p>
            <a:pPr marL="257175" lvl="1" indent="0">
              <a:buNone/>
            </a:pPr>
            <a:r>
              <a:rPr lang="en-US" altLang="zh-CN" sz="2200" dirty="0"/>
              <a:t>3. </a:t>
            </a:r>
            <a:r>
              <a:rPr lang="zh-CN" altLang="en-US" sz="2200" dirty="0"/>
              <a:t>消息（</a:t>
            </a:r>
            <a:r>
              <a:rPr lang="en-US" altLang="zh-CN" sz="2200" dirty="0"/>
              <a:t>Message</a:t>
            </a:r>
            <a:r>
              <a:rPr lang="zh-CN" altLang="en-US" sz="2200" dirty="0"/>
              <a:t>）</a:t>
            </a:r>
          </a:p>
        </p:txBody>
      </p:sp>
      <p:sp>
        <p:nvSpPr>
          <p:cNvPr id="3" name="日期占位符 2"/>
          <p:cNvSpPr>
            <a:spLocks noGrp="1"/>
          </p:cNvSpPr>
          <p:nvPr>
            <p:ph type="dt" sz="half" idx="10"/>
          </p:nvPr>
        </p:nvSpPr>
        <p:spPr/>
        <p:txBody>
          <a:bodyPr/>
          <a:lstStyle/>
          <a:p>
            <a:fld id="{FEA1916A-7BBE-4270-BEF2-19D3E586C79F}"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145</a:t>
            </a:fld>
            <a:endParaRPr lang="zh-CN" altLang="en-US" dirty="0"/>
          </a:p>
        </p:txBody>
      </p:sp>
    </p:spTree>
    <p:extLst>
      <p:ext uri="{BB962C8B-B14F-4D97-AF65-F5344CB8AC3E}">
        <p14:creationId xmlns:p14="http://schemas.microsoft.com/office/powerpoint/2010/main" val="98442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2083">
                                            <p:txEl>
                                              <p:pRg st="2" end="2"/>
                                            </p:txEl>
                                          </p:spTgt>
                                        </p:tgtEl>
                                        <p:attrNameLst>
                                          <p:attrName>style.visibility</p:attrName>
                                        </p:attrNameLst>
                                      </p:cBhvr>
                                      <p:to>
                                        <p:strVal val="visible"/>
                                      </p:to>
                                    </p:set>
                                    <p:animEffect transition="in" filter="wipe(up)">
                                      <p:cBhvr>
                                        <p:cTn id="7" dur="500"/>
                                        <p:tgtEl>
                                          <p:spTgt spid="30208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02083">
                                            <p:txEl>
                                              <p:pRg st="3" end="3"/>
                                            </p:txEl>
                                          </p:spTgt>
                                        </p:tgtEl>
                                        <p:attrNameLst>
                                          <p:attrName>style.visibility</p:attrName>
                                        </p:attrNameLst>
                                      </p:cBhvr>
                                      <p:to>
                                        <p:strVal val="visible"/>
                                      </p:to>
                                    </p:set>
                                    <p:animEffect transition="in" filter="wipe(up)">
                                      <p:cBhvr>
                                        <p:cTn id="10" dur="500"/>
                                        <p:tgtEl>
                                          <p:spTgt spid="302083">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02083">
                                            <p:txEl>
                                              <p:pRg st="4" end="4"/>
                                            </p:txEl>
                                          </p:spTgt>
                                        </p:tgtEl>
                                        <p:attrNameLst>
                                          <p:attrName>style.visibility</p:attrName>
                                        </p:attrNameLst>
                                      </p:cBhvr>
                                      <p:to>
                                        <p:strVal val="visible"/>
                                      </p:to>
                                    </p:set>
                                    <p:animEffect transition="in" filter="wipe(up)">
                                      <p:cBhvr>
                                        <p:cTn id="13" dur="500"/>
                                        <p:tgtEl>
                                          <p:spTgt spid="302083">
                                            <p:txEl>
                                              <p:pRg st="4" end="4"/>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02083">
                                            <p:txEl>
                                              <p:pRg st="5" end="5"/>
                                            </p:txEl>
                                          </p:spTgt>
                                        </p:tgtEl>
                                        <p:attrNameLst>
                                          <p:attrName>style.visibility</p:attrName>
                                        </p:attrNameLst>
                                      </p:cBhvr>
                                      <p:to>
                                        <p:strVal val="visible"/>
                                      </p:to>
                                    </p:set>
                                    <p:animEffect transition="in" filter="wipe(up)">
                                      <p:cBhvr>
                                        <p:cTn id="16"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zh-CN" altLang="en-US" dirty="0"/>
              <a:t>链</a:t>
            </a:r>
          </a:p>
        </p:txBody>
      </p:sp>
      <p:sp>
        <p:nvSpPr>
          <p:cNvPr id="303107" name="Rectangle 3"/>
          <p:cNvSpPr>
            <a:spLocks noGrp="1" noChangeArrowheads="1"/>
          </p:cNvSpPr>
          <p:nvPr>
            <p:ph idx="1"/>
          </p:nvPr>
        </p:nvSpPr>
        <p:spPr>
          <a:xfrm>
            <a:off x="768097" y="1048215"/>
            <a:ext cx="7832833" cy="3683806"/>
          </a:xfrm>
        </p:spPr>
        <p:txBody>
          <a:bodyPr>
            <a:normAutofit/>
          </a:bodyPr>
          <a:lstStyle/>
          <a:p>
            <a:pPr algn="just">
              <a:lnSpc>
                <a:spcPct val="120000"/>
              </a:lnSpc>
            </a:pPr>
            <a:r>
              <a:rPr lang="zh-CN" altLang="en-US" sz="2400" dirty="0"/>
              <a:t>链是关联的实例，当一个类与另一个类之间有关联时，这两个类的实例之间就有链，一个对象就能向另一个对象发送消息。所以</a:t>
            </a:r>
            <a:r>
              <a:rPr lang="zh-CN" altLang="en-US" sz="2400" b="1" dirty="0">
                <a:solidFill>
                  <a:srgbClr val="FF0000"/>
                </a:solidFill>
              </a:rPr>
              <a:t>链是对象间的发送消息的路径</a:t>
            </a:r>
            <a:r>
              <a:rPr lang="zh-CN" altLang="en-US" sz="2400" dirty="0"/>
              <a:t>。</a:t>
            </a:r>
          </a:p>
          <a:p>
            <a:pPr algn="just">
              <a:lnSpc>
                <a:spcPct val="120000"/>
              </a:lnSpc>
            </a:pPr>
            <a:r>
              <a:rPr lang="zh-CN" altLang="en-US" sz="2400" dirty="0"/>
              <a:t>要在协作图中增加消息，必须先建立对象之间的链接。</a:t>
            </a:r>
          </a:p>
          <a:p>
            <a:pPr algn="just">
              <a:lnSpc>
                <a:spcPct val="120000"/>
              </a:lnSpc>
            </a:pPr>
            <a:r>
              <a:rPr lang="zh-CN" altLang="en-US" sz="2400" dirty="0"/>
              <a:t>链接一般建立在两个对象或者两个类实例之间，也可以建立反身链接。  </a:t>
            </a:r>
          </a:p>
          <a:p>
            <a:pPr algn="just">
              <a:lnSpc>
                <a:spcPct val="120000"/>
              </a:lnSpc>
            </a:pPr>
            <a:endParaRPr lang="en-US" altLang="zh-CN" sz="2400" dirty="0"/>
          </a:p>
        </p:txBody>
      </p:sp>
      <p:sp>
        <p:nvSpPr>
          <p:cNvPr id="2" name="日期占位符 1"/>
          <p:cNvSpPr>
            <a:spLocks noGrp="1"/>
          </p:cNvSpPr>
          <p:nvPr>
            <p:ph type="dt" sz="half" idx="10"/>
          </p:nvPr>
        </p:nvSpPr>
        <p:spPr/>
        <p:txBody>
          <a:bodyPr/>
          <a:lstStyle/>
          <a:p>
            <a:fld id="{18910EC7-C9E2-4A9E-905B-AEA6EE880E87}"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146</a:t>
            </a:fld>
            <a:endParaRPr lang="zh-CN" altLang="en-US" dirty="0"/>
          </a:p>
        </p:txBody>
      </p:sp>
    </p:spTree>
    <p:extLst>
      <p:ext uri="{BB962C8B-B14F-4D97-AF65-F5344CB8AC3E}">
        <p14:creationId xmlns:p14="http://schemas.microsoft.com/office/powerpoint/2010/main" val="174745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988902" y="1256581"/>
            <a:ext cx="7452571" cy="2935903"/>
          </a:xfrm>
          <a:prstGeom prst="rect">
            <a:avLst/>
          </a:prstGeom>
          <a:noFill/>
          <a:ln w="9525" algn="ctr">
            <a:noFill/>
            <a:miter lim="800000"/>
            <a:headEnd/>
            <a:tailEnd/>
          </a:ln>
          <a:effec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147</a:t>
            </a:fld>
            <a:endParaRPr lang="zh-CN" altLang="en-US" dirty="0"/>
          </a:p>
        </p:txBody>
      </p:sp>
      <p:sp>
        <p:nvSpPr>
          <p:cNvPr id="2" name="日期占位符 1"/>
          <p:cNvSpPr>
            <a:spLocks noGrp="1"/>
          </p:cNvSpPr>
          <p:nvPr>
            <p:ph type="dt" sz="half" idx="10"/>
          </p:nvPr>
        </p:nvSpPr>
        <p:spPr/>
        <p:txBody>
          <a:bodyPr/>
          <a:lstStyle/>
          <a:p>
            <a:fld id="{053952D5-A957-4C19-9B05-A553EF871BA3}"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7951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rrowheads="1"/>
          </p:cNvSpPr>
          <p:nvPr>
            <p:ph type="title"/>
          </p:nvPr>
        </p:nvSpPr>
        <p:spPr/>
        <p:txBody>
          <a:bodyPr>
            <a:normAutofit/>
          </a:bodyPr>
          <a:lstStyle/>
          <a:p>
            <a:r>
              <a:rPr lang="zh-CN" altLang="en-US" dirty="0"/>
              <a:t>协作图的用途</a:t>
            </a:r>
          </a:p>
        </p:txBody>
      </p:sp>
      <p:sp>
        <p:nvSpPr>
          <p:cNvPr id="305155" name="Rectangle 3"/>
          <p:cNvSpPr>
            <a:spLocks noGrp="1" noRot="1" noChangeArrowheads="1"/>
          </p:cNvSpPr>
          <p:nvPr>
            <p:ph idx="1"/>
          </p:nvPr>
        </p:nvSpPr>
        <p:spPr/>
        <p:txBody>
          <a:bodyPr>
            <a:normAutofit fontScale="85000" lnSpcReduction="10000"/>
          </a:bodyPr>
          <a:lstStyle/>
          <a:p>
            <a:pPr algn="just">
              <a:lnSpc>
                <a:spcPct val="120000"/>
              </a:lnSpc>
            </a:pPr>
            <a:r>
              <a:rPr lang="zh-CN" dirty="0"/>
              <a:t>如果按组织对控制流建模，应该选择使用协作图。协作图强调交互中实例间的</a:t>
            </a:r>
            <a:r>
              <a:rPr lang="zh-CN" b="1" dirty="0">
                <a:solidFill>
                  <a:srgbClr val="FF0000"/>
                </a:solidFill>
              </a:rPr>
              <a:t>结构关系以及所传送的消息</a:t>
            </a:r>
            <a:r>
              <a:rPr lang="zh-CN" dirty="0"/>
              <a:t>。</a:t>
            </a:r>
            <a:endParaRPr lang="en-US" altLang="zh-CN" dirty="0"/>
          </a:p>
          <a:p>
            <a:pPr algn="just">
              <a:lnSpc>
                <a:spcPct val="120000"/>
              </a:lnSpc>
            </a:pPr>
            <a:r>
              <a:rPr lang="zh-CN" b="1" dirty="0">
                <a:solidFill>
                  <a:srgbClr val="FF0000"/>
                </a:solidFill>
              </a:rPr>
              <a:t>协作图对复杂的迭代和分支的可视化以及对多并发控制流的可视化要比时序图好。</a:t>
            </a:r>
          </a:p>
          <a:p>
            <a:pPr algn="just">
              <a:lnSpc>
                <a:spcPct val="120000"/>
              </a:lnSpc>
            </a:pPr>
            <a:r>
              <a:rPr lang="zh-CN" dirty="0"/>
              <a:t>协作图有别于时序图的特性：</a:t>
            </a:r>
          </a:p>
          <a:p>
            <a:pPr algn="just">
              <a:lnSpc>
                <a:spcPct val="120000"/>
              </a:lnSpc>
              <a:buFontTx/>
              <a:buNone/>
            </a:pPr>
            <a:r>
              <a:rPr lang="en-US" altLang="zh-CN" dirty="0"/>
              <a:t>  </a:t>
            </a:r>
            <a:r>
              <a:rPr lang="zh-CN" dirty="0"/>
              <a:t>协作图有路径</a:t>
            </a:r>
            <a:endParaRPr lang="en-US" altLang="zh-CN" dirty="0"/>
          </a:p>
          <a:p>
            <a:pPr algn="just">
              <a:lnSpc>
                <a:spcPct val="120000"/>
              </a:lnSpc>
              <a:buFontTx/>
              <a:buNone/>
            </a:pPr>
            <a:r>
              <a:rPr lang="zh-CN" altLang="en-US" dirty="0"/>
              <a:t>时序图强调时间</a:t>
            </a:r>
            <a:endParaRPr lang="zh-CN" dirty="0"/>
          </a:p>
        </p:txBody>
      </p:sp>
      <p:sp>
        <p:nvSpPr>
          <p:cNvPr id="2" name="日期占位符 1"/>
          <p:cNvSpPr>
            <a:spLocks noGrp="1"/>
          </p:cNvSpPr>
          <p:nvPr>
            <p:ph type="dt" sz="half" idx="10"/>
          </p:nvPr>
        </p:nvSpPr>
        <p:spPr/>
        <p:txBody>
          <a:bodyPr/>
          <a:lstStyle/>
          <a:p>
            <a:fld id="{FE173DDC-C9A5-4D16-85EB-5D725442099B}"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148</a:t>
            </a:fld>
            <a:endParaRPr lang="zh-CN" altLang="en-US" dirty="0"/>
          </a:p>
        </p:txBody>
      </p:sp>
    </p:spTree>
    <p:extLst>
      <p:ext uri="{BB962C8B-B14F-4D97-AF65-F5344CB8AC3E}">
        <p14:creationId xmlns:p14="http://schemas.microsoft.com/office/powerpoint/2010/main" val="888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up)">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wipe(up)">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wipe(up)">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wipe(up)">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wipe(up)">
                                      <p:cBhvr>
                                        <p:cTn id="27" dur="500"/>
                                        <p:tgtEl>
                                          <p:spTgt spid="305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rrowheads="1"/>
          </p:cNvSpPr>
          <p:nvPr>
            <p:ph type="title"/>
          </p:nvPr>
        </p:nvSpPr>
        <p:spPr/>
        <p:txBody>
          <a:bodyPr/>
          <a:lstStyle/>
          <a:p>
            <a:r>
              <a:rPr lang="zh-CN" altLang="en-US" dirty="0"/>
              <a:t>协作图的建模技术</a:t>
            </a:r>
          </a:p>
        </p:txBody>
      </p:sp>
      <p:sp>
        <p:nvSpPr>
          <p:cNvPr id="306179" name="Rectangle 3"/>
          <p:cNvSpPr>
            <a:spLocks noGrp="1" noRot="1" noChangeArrowheads="1"/>
          </p:cNvSpPr>
          <p:nvPr>
            <p:ph idx="1"/>
          </p:nvPr>
        </p:nvSpPr>
        <p:spPr>
          <a:xfrm>
            <a:off x="768096" y="828913"/>
            <a:ext cx="7832833" cy="3806854"/>
          </a:xfrm>
        </p:spPr>
        <p:txBody>
          <a:bodyPr>
            <a:noAutofit/>
          </a:bodyPr>
          <a:lstStyle/>
          <a:p>
            <a:pPr algn="just">
              <a:lnSpc>
                <a:spcPct val="120000"/>
              </a:lnSpc>
            </a:pPr>
            <a:r>
              <a:rPr lang="zh-CN" altLang="en-US" sz="2400" dirty="0"/>
              <a:t>使用协作图对系统建模时，可以遵循如下策略：</a:t>
            </a:r>
          </a:p>
          <a:p>
            <a:pPr algn="just">
              <a:lnSpc>
                <a:spcPct val="120000"/>
              </a:lnSpc>
              <a:spcBef>
                <a:spcPts val="600"/>
              </a:spcBef>
              <a:buFontTx/>
              <a:buNone/>
            </a:pPr>
            <a:r>
              <a:rPr lang="zh-CN" altLang="en-US" sz="2000" dirty="0"/>
              <a:t>（</a:t>
            </a:r>
            <a:r>
              <a:rPr lang="en-US" altLang="zh-CN" sz="2000" dirty="0"/>
              <a:t>1</a:t>
            </a:r>
            <a:r>
              <a:rPr lang="zh-CN" altLang="en-US" sz="2000" dirty="0"/>
              <a:t>）</a:t>
            </a:r>
            <a:r>
              <a:rPr lang="zh-CN" altLang="en-US" sz="2000" b="1" dirty="0">
                <a:solidFill>
                  <a:srgbClr val="FF0000"/>
                </a:solidFill>
              </a:rPr>
              <a:t>设置交互的语境</a:t>
            </a:r>
            <a:r>
              <a:rPr lang="zh-CN" altLang="en-US" sz="2000" dirty="0"/>
              <a:t>，语境可以是系统、子系统、操作、类、用例或用例的脚本。</a:t>
            </a:r>
          </a:p>
          <a:p>
            <a:pPr algn="just">
              <a:lnSpc>
                <a:spcPct val="120000"/>
              </a:lnSpc>
              <a:spcBef>
                <a:spcPts val="600"/>
              </a:spcBef>
              <a:buFontTx/>
              <a:buNone/>
            </a:pPr>
            <a:r>
              <a:rPr lang="zh-CN" altLang="en-US" sz="2000" dirty="0"/>
              <a:t>（</a:t>
            </a:r>
            <a:r>
              <a:rPr lang="en-US" altLang="zh-CN" sz="2000" dirty="0"/>
              <a:t>2</a:t>
            </a:r>
            <a:r>
              <a:rPr lang="zh-CN" altLang="en-US" sz="2000" dirty="0"/>
              <a:t>）通过</a:t>
            </a:r>
            <a:r>
              <a:rPr lang="zh-CN" altLang="en-US" sz="2000" b="1" dirty="0">
                <a:solidFill>
                  <a:srgbClr val="FF0000"/>
                </a:solidFill>
              </a:rPr>
              <a:t>识别对象在交互中所扮演的角色</a:t>
            </a:r>
            <a:r>
              <a:rPr lang="zh-CN" altLang="en-US" sz="2000" dirty="0"/>
              <a:t>，开始绘制协作图，把这些对象作为图的顶点放在协作图中。</a:t>
            </a:r>
          </a:p>
          <a:p>
            <a:pPr algn="just">
              <a:lnSpc>
                <a:spcPct val="120000"/>
              </a:lnSpc>
              <a:spcBef>
                <a:spcPts val="600"/>
              </a:spcBef>
              <a:buFontTx/>
              <a:buNone/>
            </a:pPr>
            <a:r>
              <a:rPr lang="zh-CN" altLang="en-US" sz="2000" dirty="0"/>
              <a:t>（</a:t>
            </a:r>
            <a:r>
              <a:rPr lang="en-US" altLang="zh-CN" sz="2000" dirty="0"/>
              <a:t>3</a:t>
            </a:r>
            <a:r>
              <a:rPr lang="zh-CN" altLang="en-US" sz="2000" dirty="0"/>
              <a:t>）在识别了协作图对象后，</a:t>
            </a:r>
            <a:r>
              <a:rPr lang="zh-CN" altLang="en-US" sz="2000" b="1" dirty="0">
                <a:solidFill>
                  <a:srgbClr val="FF0000"/>
                </a:solidFill>
              </a:rPr>
              <a:t>为每个对象设置初始值</a:t>
            </a:r>
            <a:r>
              <a:rPr lang="zh-CN" altLang="en-US" sz="2000" dirty="0"/>
              <a:t>。如果某对象的属性值、标记值、状态或角色在交互期发生变化，则在图中放置一个复制对象，并用变化后的值更新它，然后通过构造型</a:t>
            </a:r>
            <a:r>
              <a:rPr lang="en-US" altLang="zh-CN" sz="2000" dirty="0"/>
              <a:t>&lt;&lt;become&gt;&gt;</a:t>
            </a:r>
            <a:r>
              <a:rPr lang="zh-CN" altLang="en-US" sz="2000" dirty="0"/>
              <a:t>或</a:t>
            </a:r>
            <a:r>
              <a:rPr lang="en-US" altLang="zh-CN" sz="2000" dirty="0"/>
              <a:t>&lt;&lt;copy&gt;&gt;</a:t>
            </a:r>
            <a:r>
              <a:rPr lang="zh-CN" altLang="en-US" sz="2000" dirty="0"/>
              <a:t>的消息将两者连接。</a:t>
            </a:r>
          </a:p>
        </p:txBody>
      </p:sp>
      <p:sp>
        <p:nvSpPr>
          <p:cNvPr id="3" name="日期占位符 2"/>
          <p:cNvSpPr>
            <a:spLocks noGrp="1"/>
          </p:cNvSpPr>
          <p:nvPr>
            <p:ph type="dt" sz="half" idx="10"/>
          </p:nvPr>
        </p:nvSpPr>
        <p:spPr/>
        <p:txBody>
          <a:bodyPr/>
          <a:lstStyle/>
          <a:p>
            <a:fld id="{27EBFB04-5CB3-46BF-A997-8A87FE24484E}"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149</a:t>
            </a:fld>
            <a:endParaRPr lang="zh-CN" altLang="en-US" dirty="0"/>
          </a:p>
        </p:txBody>
      </p:sp>
    </p:spTree>
    <p:extLst>
      <p:ext uri="{BB962C8B-B14F-4D97-AF65-F5344CB8AC3E}">
        <p14:creationId xmlns:p14="http://schemas.microsoft.com/office/powerpoint/2010/main" val="117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 </a:t>
            </a:r>
            <a:r>
              <a:rPr lang="zh-CN" altLang="en-US" dirty="0"/>
              <a:t>抽象</a:t>
            </a:r>
          </a:p>
        </p:txBody>
      </p:sp>
      <p:sp>
        <p:nvSpPr>
          <p:cNvPr id="3" name="文本占位符 2"/>
          <p:cNvSpPr>
            <a:spLocks noGrp="1"/>
          </p:cNvSpPr>
          <p:nvPr>
            <p:ph idx="1"/>
          </p:nvPr>
        </p:nvSpPr>
        <p:spPr/>
        <p:txBody>
          <a:bodyPr>
            <a:noAutofit/>
          </a:bodyPr>
          <a:lstStyle/>
          <a:p>
            <a:pPr>
              <a:lnSpc>
                <a:spcPct val="120000"/>
              </a:lnSpc>
              <a:spcBef>
                <a:spcPts val="450"/>
              </a:spcBef>
            </a:pPr>
            <a:r>
              <a:rPr lang="zh-CN" altLang="en-US" sz="2000" dirty="0">
                <a:latin typeface="+mn-ea"/>
              </a:rPr>
              <a:t>抽象就是抽出事物的本质特性而暂时不考虑它们的细节。</a:t>
            </a:r>
          </a:p>
          <a:p>
            <a:pPr>
              <a:lnSpc>
                <a:spcPct val="120000"/>
              </a:lnSpc>
              <a:spcBef>
                <a:spcPts val="450"/>
              </a:spcBef>
            </a:pPr>
            <a:r>
              <a:rPr lang="zh-CN" altLang="en-US" sz="2000" dirty="0"/>
              <a:t>抽象的过程是从特殊到一般的过程，上层概念是下层概念的抽象，下层概念是上层概念的精化和细化。</a:t>
            </a:r>
          </a:p>
          <a:p>
            <a:pPr>
              <a:lnSpc>
                <a:spcPct val="120000"/>
              </a:lnSpc>
              <a:spcBef>
                <a:spcPts val="450"/>
              </a:spcBef>
            </a:pPr>
            <a:r>
              <a:rPr lang="zh-CN" altLang="en-US" sz="2000" dirty="0"/>
              <a:t>软件开发过程的每一步都是对较高一级抽象的解作一次具体化的描述。</a:t>
            </a:r>
            <a:endParaRPr lang="en-US" altLang="zh-CN" sz="2000" dirty="0"/>
          </a:p>
          <a:p>
            <a:pPr>
              <a:lnSpc>
                <a:spcPct val="120000"/>
              </a:lnSpc>
              <a:spcBef>
                <a:spcPts val="450"/>
              </a:spcBef>
            </a:pPr>
            <a:r>
              <a:rPr lang="zh-CN" altLang="en-US" sz="2000" dirty="0">
                <a:latin typeface="+mn-ea"/>
              </a:rPr>
              <a:t>面向对象方法支持</a:t>
            </a:r>
            <a:r>
              <a:rPr lang="zh-CN" altLang="en-US" sz="2000" dirty="0">
                <a:solidFill>
                  <a:srgbClr val="FF0000"/>
                </a:solidFill>
                <a:latin typeface="+mn-ea"/>
              </a:rPr>
              <a:t>过程和数据抽象</a:t>
            </a:r>
            <a:r>
              <a:rPr lang="zh-CN" altLang="en-US" sz="2000" dirty="0">
                <a:latin typeface="+mn-ea"/>
              </a:rPr>
              <a:t>。</a:t>
            </a:r>
            <a:r>
              <a:rPr lang="zh-CN" altLang="en-US" sz="2000" dirty="0"/>
              <a:t>过程抽象是从功能角度的抽象。</a:t>
            </a:r>
            <a:r>
              <a:rPr lang="zh-CN" altLang="en-US" sz="2000" dirty="0">
                <a:latin typeface="+mn-ea"/>
              </a:rPr>
              <a:t>类是一种数据的抽象。</a:t>
            </a:r>
            <a:endParaRPr lang="en-US" altLang="zh-CN" sz="2000" dirty="0">
              <a:latin typeface="+mn-ea"/>
            </a:endParaRPr>
          </a:p>
          <a:p>
            <a:pPr>
              <a:lnSpc>
                <a:spcPct val="120000"/>
              </a:lnSpc>
              <a:spcBef>
                <a:spcPts val="450"/>
              </a:spcBef>
            </a:pPr>
            <a:r>
              <a:rPr lang="zh-CN" altLang="en-US" sz="2000" dirty="0"/>
              <a:t>概要设计中的功能模块就是一个抽象化的功能黑盒子。</a:t>
            </a:r>
            <a:endParaRPr lang="en-US" altLang="zh-CN" sz="2000" dirty="0"/>
          </a:p>
        </p:txBody>
      </p:sp>
      <p:sp>
        <p:nvSpPr>
          <p:cNvPr id="2" name="日期占位符 1"/>
          <p:cNvSpPr>
            <a:spLocks noGrp="1"/>
          </p:cNvSpPr>
          <p:nvPr>
            <p:ph type="dt" sz="half" idx="10"/>
          </p:nvPr>
        </p:nvSpPr>
        <p:spPr/>
        <p:txBody>
          <a:bodyPr/>
          <a:lstStyle/>
          <a:p>
            <a:fld id="{C6D2033F-BC6E-4094-BBC5-463EFC29FD48}"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45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5A6B50-74CD-4A8E-AC7F-00387EFEA5FE}" type="slidenum">
              <a:rPr lang="en-US" altLang="zh-CN" smtClean="0">
                <a:solidFill>
                  <a:schemeClr val="bg1"/>
                </a:solidFill>
              </a:rPr>
              <a:pPr eaLnBrk="1" hangingPunct="1"/>
              <a:t>15</a:t>
            </a:fld>
            <a:endParaRPr lang="en-US" altLang="zh-CN">
              <a:solidFill>
                <a:schemeClr val="bg1"/>
              </a:solidFill>
            </a:endParaRPr>
          </a:p>
        </p:txBody>
      </p:sp>
    </p:spTree>
    <p:extLst>
      <p:ext uri="{BB962C8B-B14F-4D97-AF65-F5344CB8AC3E}">
        <p14:creationId xmlns:p14="http://schemas.microsoft.com/office/powerpoint/2010/main" val="272207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rrowheads="1"/>
          </p:cNvSpPr>
          <p:nvPr>
            <p:ph type="title"/>
          </p:nvPr>
        </p:nvSpPr>
        <p:spPr/>
        <p:txBody>
          <a:bodyPr/>
          <a:lstStyle/>
          <a:p>
            <a:r>
              <a:rPr lang="zh-CN" altLang="en-US" dirty="0"/>
              <a:t>协作图的建模技术</a:t>
            </a:r>
          </a:p>
        </p:txBody>
      </p:sp>
      <p:sp>
        <p:nvSpPr>
          <p:cNvPr id="306179" name="Rectangle 3"/>
          <p:cNvSpPr>
            <a:spLocks noGrp="1" noRot="1" noChangeArrowheads="1"/>
          </p:cNvSpPr>
          <p:nvPr>
            <p:ph idx="1"/>
          </p:nvPr>
        </p:nvSpPr>
        <p:spPr>
          <a:xfrm>
            <a:off x="768096" y="828913"/>
            <a:ext cx="7832833" cy="3806854"/>
          </a:xfrm>
        </p:spPr>
        <p:txBody>
          <a:bodyPr>
            <a:noAutofit/>
          </a:bodyPr>
          <a:lstStyle/>
          <a:p>
            <a:pPr>
              <a:lnSpc>
                <a:spcPct val="120000"/>
              </a:lnSpc>
              <a:buFontTx/>
              <a:buNone/>
            </a:pPr>
            <a:r>
              <a:rPr lang="zh-CN" altLang="en-US" sz="1800" dirty="0"/>
              <a:t>（</a:t>
            </a:r>
            <a:r>
              <a:rPr lang="en-US" altLang="zh-CN" sz="1800" dirty="0"/>
              <a:t>4</a:t>
            </a:r>
            <a:r>
              <a:rPr lang="zh-CN" altLang="en-US" sz="1800" dirty="0"/>
              <a:t>）设置了对象的初始值后，根据对象间的关系开始</a:t>
            </a:r>
            <a:r>
              <a:rPr lang="zh-CN" altLang="en-US" sz="1800" b="1" dirty="0">
                <a:solidFill>
                  <a:srgbClr val="FF0000"/>
                </a:solidFill>
              </a:rPr>
              <a:t>确定对象间链接</a:t>
            </a:r>
            <a:r>
              <a:rPr lang="zh-CN" altLang="en-US" sz="1800" dirty="0"/>
              <a:t>。一般先确定关联的链接，因为这是最主要的，它代表了结构的链接。然后需要确定其他链接，用合适的路径构造型修饰它们，这表达了对象间是如何互相联系的。</a:t>
            </a:r>
          </a:p>
          <a:p>
            <a:pPr>
              <a:lnSpc>
                <a:spcPct val="120000"/>
              </a:lnSpc>
              <a:buFontTx/>
              <a:buNone/>
            </a:pPr>
            <a:r>
              <a:rPr lang="zh-CN" altLang="en-US" sz="1800" dirty="0"/>
              <a:t>（</a:t>
            </a:r>
            <a:r>
              <a:rPr lang="en-US" altLang="zh-CN" sz="1800" dirty="0"/>
              <a:t>5</a:t>
            </a:r>
            <a:r>
              <a:rPr lang="zh-CN" altLang="en-US" sz="1800" dirty="0"/>
              <a:t>）从引起交互的消息开始，</a:t>
            </a:r>
            <a:r>
              <a:rPr lang="zh-CN" altLang="en-US" sz="1800" b="1" dirty="0">
                <a:solidFill>
                  <a:srgbClr val="FF0000"/>
                </a:solidFill>
              </a:rPr>
              <a:t>按消息的顺序，把随后的消息附到适当的链接上</a:t>
            </a:r>
            <a:r>
              <a:rPr lang="zh-CN" altLang="en-US" sz="1800" dirty="0"/>
              <a:t>，这描述了对象间的消息传递，可以用带小数点的编号来表达嵌套。</a:t>
            </a:r>
          </a:p>
          <a:p>
            <a:pPr>
              <a:lnSpc>
                <a:spcPct val="120000"/>
              </a:lnSpc>
              <a:buFontTx/>
              <a:buNone/>
            </a:pPr>
            <a:r>
              <a:rPr lang="zh-CN" altLang="en-US" sz="1800" dirty="0"/>
              <a:t>（</a:t>
            </a:r>
            <a:r>
              <a:rPr lang="en-US" altLang="zh-CN" sz="1800" dirty="0"/>
              <a:t>6</a:t>
            </a:r>
            <a:r>
              <a:rPr lang="zh-CN" altLang="en-US" sz="1800" dirty="0"/>
              <a:t>）如果需要说明时间或空间的约束，可以</a:t>
            </a:r>
            <a:r>
              <a:rPr lang="zh-CN" altLang="en-US" sz="1800" b="1" dirty="0">
                <a:solidFill>
                  <a:srgbClr val="FF0000"/>
                </a:solidFill>
              </a:rPr>
              <a:t>用适当的时间或空间约束来修饰每个消息</a:t>
            </a:r>
            <a:r>
              <a:rPr lang="zh-CN" altLang="en-US" sz="1800" dirty="0"/>
              <a:t>。</a:t>
            </a:r>
          </a:p>
          <a:p>
            <a:pPr>
              <a:lnSpc>
                <a:spcPct val="120000"/>
              </a:lnSpc>
              <a:buFontTx/>
              <a:buNone/>
            </a:pPr>
            <a:r>
              <a:rPr lang="zh-CN" altLang="en-US" sz="1800" dirty="0"/>
              <a:t>（</a:t>
            </a:r>
            <a:r>
              <a:rPr lang="en-US" altLang="zh-CN" sz="1800" dirty="0"/>
              <a:t>7</a:t>
            </a:r>
            <a:r>
              <a:rPr lang="zh-CN" altLang="en-US" sz="1800" dirty="0"/>
              <a:t>）在建模中，如果想更详细地描述这个控制流，可以为交互过程中的每个消息都</a:t>
            </a:r>
            <a:r>
              <a:rPr lang="zh-CN" altLang="en-US" sz="1800" b="1" dirty="0">
                <a:solidFill>
                  <a:srgbClr val="FF0000"/>
                </a:solidFill>
              </a:rPr>
              <a:t>附上前置条件和后置条件</a:t>
            </a:r>
            <a:r>
              <a:rPr lang="zh-CN" altLang="en-US" sz="1800" dirty="0"/>
              <a:t>。</a:t>
            </a:r>
          </a:p>
        </p:txBody>
      </p:sp>
      <p:sp>
        <p:nvSpPr>
          <p:cNvPr id="3" name="日期占位符 2"/>
          <p:cNvSpPr>
            <a:spLocks noGrp="1"/>
          </p:cNvSpPr>
          <p:nvPr>
            <p:ph type="dt" sz="half" idx="10"/>
          </p:nvPr>
        </p:nvSpPr>
        <p:spPr/>
        <p:txBody>
          <a:bodyPr/>
          <a:lstStyle/>
          <a:p>
            <a:fld id="{DCC213A2-958D-488C-B06A-0D174B32746F}"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150</a:t>
            </a:fld>
            <a:endParaRPr lang="zh-CN" altLang="en-US" dirty="0"/>
          </a:p>
        </p:txBody>
      </p:sp>
    </p:spTree>
    <p:extLst>
      <p:ext uri="{BB962C8B-B14F-4D97-AF65-F5344CB8AC3E}">
        <p14:creationId xmlns:p14="http://schemas.microsoft.com/office/powerpoint/2010/main" val="148862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9" name="Picture 3"/>
          <p:cNvPicPr>
            <a:picLocks noChangeAspect="1" noChangeArrowheads="1"/>
          </p:cNvPicPr>
          <p:nvPr/>
        </p:nvPicPr>
        <p:blipFill>
          <a:blip r:embed="rId2" cstate="print"/>
          <a:srcRect/>
          <a:stretch>
            <a:fillRect/>
          </a:stretch>
        </p:blipFill>
        <p:spPr bwMode="auto">
          <a:xfrm>
            <a:off x="1183530" y="1107491"/>
            <a:ext cx="7263875" cy="3163425"/>
          </a:xfrm>
          <a:prstGeom prst="rect">
            <a:avLst/>
          </a:prstGeom>
          <a:noFill/>
          <a:ln w="9525" algn="ctr">
            <a:noFill/>
            <a:miter lim="800000"/>
            <a:headEnd/>
            <a:tailEnd/>
          </a:ln>
          <a:effec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151</a:t>
            </a:fld>
            <a:endParaRPr lang="zh-CN" altLang="en-US"/>
          </a:p>
        </p:txBody>
      </p:sp>
      <p:sp>
        <p:nvSpPr>
          <p:cNvPr id="5" name="标题 4"/>
          <p:cNvSpPr>
            <a:spLocks noGrp="1"/>
          </p:cNvSpPr>
          <p:nvPr>
            <p:ph type="title"/>
          </p:nvPr>
        </p:nvSpPr>
        <p:spPr/>
        <p:txBody>
          <a:bodyPr/>
          <a:lstStyle/>
          <a:p>
            <a:r>
              <a:rPr lang="zh-CN" altLang="en-US" dirty="0"/>
              <a:t>图书馆借书的协作图</a:t>
            </a:r>
          </a:p>
        </p:txBody>
      </p:sp>
      <p:sp>
        <p:nvSpPr>
          <p:cNvPr id="2" name="日期占位符 1"/>
          <p:cNvSpPr>
            <a:spLocks noGrp="1"/>
          </p:cNvSpPr>
          <p:nvPr>
            <p:ph type="dt" sz="half" idx="10"/>
          </p:nvPr>
        </p:nvSpPr>
        <p:spPr/>
        <p:txBody>
          <a:bodyPr/>
          <a:lstStyle/>
          <a:p>
            <a:fld id="{21D4D553-FADA-4C7A-9F7C-F5D011A19493}"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1871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rrowheads="1"/>
          </p:cNvSpPr>
          <p:nvPr>
            <p:ph type="title"/>
          </p:nvPr>
        </p:nvSpPr>
        <p:spPr/>
        <p:txBody>
          <a:bodyPr/>
          <a:lstStyle/>
          <a:p>
            <a:r>
              <a:rPr lang="zh-CN" altLang="en-US" dirty="0"/>
              <a:t>协作图与时序图的互换</a:t>
            </a:r>
          </a:p>
        </p:txBody>
      </p:sp>
      <p:sp>
        <p:nvSpPr>
          <p:cNvPr id="315395" name="Rectangle 3"/>
          <p:cNvSpPr>
            <a:spLocks noGrp="1" noRot="1" noChangeArrowheads="1"/>
          </p:cNvSpPr>
          <p:nvPr>
            <p:ph idx="1"/>
          </p:nvPr>
        </p:nvSpPr>
        <p:spPr/>
        <p:txBody>
          <a:bodyPr>
            <a:normAutofit/>
          </a:bodyPr>
          <a:lstStyle/>
          <a:p>
            <a:pPr>
              <a:lnSpc>
                <a:spcPct val="110000"/>
              </a:lnSpc>
            </a:pPr>
            <a:r>
              <a:rPr lang="zh-CN" altLang="en-US" sz="2400" dirty="0"/>
              <a:t>协作图和时序图都是表示对象间的交互作用，只是它们侧重点有所不同。</a:t>
            </a:r>
          </a:p>
          <a:p>
            <a:pPr>
              <a:lnSpc>
                <a:spcPct val="110000"/>
              </a:lnSpc>
            </a:pPr>
            <a:r>
              <a:rPr lang="zh-CN" altLang="en-US" sz="2400" dirty="0"/>
              <a:t>时序图描述了交互过程中的时间顺序，但没有明确的表达对象间的关系，协作图描述了对象间的关系，但时间顺序必须从序列号获得。</a:t>
            </a:r>
          </a:p>
          <a:p>
            <a:pPr>
              <a:lnSpc>
                <a:spcPct val="110000"/>
              </a:lnSpc>
            </a:pPr>
            <a:r>
              <a:rPr lang="zh-CN" altLang="en-US" sz="2400" dirty="0"/>
              <a:t>协作图和时序图都来自</a:t>
            </a:r>
            <a:r>
              <a:rPr lang="en-US" altLang="zh-CN" sz="2400" dirty="0"/>
              <a:t>UML</a:t>
            </a:r>
            <a:r>
              <a:rPr lang="zh-CN" altLang="en-US" sz="2400" dirty="0"/>
              <a:t>元模型的相同信息，因此它们的</a:t>
            </a:r>
            <a:r>
              <a:rPr lang="zh-CN" altLang="en-US" sz="2400" b="1" dirty="0">
                <a:solidFill>
                  <a:srgbClr val="FF0000"/>
                </a:solidFill>
              </a:rPr>
              <a:t>语义是等价</a:t>
            </a:r>
            <a:r>
              <a:rPr lang="zh-CN" altLang="en-US" sz="2400" dirty="0"/>
              <a:t>的，它们可以从一种形式的图转换成另一种形式的图，而不丢失任何信息。</a:t>
            </a:r>
          </a:p>
        </p:txBody>
      </p:sp>
      <p:sp>
        <p:nvSpPr>
          <p:cNvPr id="2" name="日期占位符 1"/>
          <p:cNvSpPr>
            <a:spLocks noGrp="1"/>
          </p:cNvSpPr>
          <p:nvPr>
            <p:ph type="dt" sz="half" idx="10"/>
          </p:nvPr>
        </p:nvSpPr>
        <p:spPr/>
        <p:txBody>
          <a:bodyPr/>
          <a:lstStyle/>
          <a:p>
            <a:fld id="{4E832FD4-39C8-4F89-BBF2-7215E4A9C439}"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152</a:t>
            </a:fld>
            <a:endParaRPr lang="zh-CN" altLang="en-US" dirty="0"/>
          </a:p>
        </p:txBody>
      </p:sp>
    </p:spTree>
    <p:extLst>
      <p:ext uri="{BB962C8B-B14F-4D97-AF65-F5344CB8AC3E}">
        <p14:creationId xmlns:p14="http://schemas.microsoft.com/office/powerpoint/2010/main" val="259988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5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顺序图建模</a:t>
            </a:r>
          </a:p>
        </p:txBody>
      </p:sp>
      <p:sp>
        <p:nvSpPr>
          <p:cNvPr id="3" name="内容占位符 2"/>
          <p:cNvSpPr>
            <a:spLocks noGrp="1"/>
          </p:cNvSpPr>
          <p:nvPr>
            <p:ph idx="1"/>
          </p:nvPr>
        </p:nvSpPr>
        <p:spPr/>
        <p:txBody>
          <a:bodyPr>
            <a:normAutofit/>
          </a:bodyPr>
          <a:lstStyle/>
          <a:p>
            <a:pPr>
              <a:spcBef>
                <a:spcPts val="600"/>
              </a:spcBef>
            </a:pPr>
            <a:r>
              <a:rPr lang="zh-CN" altLang="en-US" dirty="0"/>
              <a:t>请观看清华大学慕课视频</a:t>
            </a:r>
            <a:endParaRPr lang="en-US" altLang="zh-CN" dirty="0"/>
          </a:p>
          <a:p>
            <a:pPr>
              <a:spcBef>
                <a:spcPts val="600"/>
              </a:spcBef>
            </a:pPr>
            <a:endParaRPr lang="en-US" altLang="zh-CN" dirty="0"/>
          </a:p>
          <a:p>
            <a:pPr marL="0" indent="0" algn="ctr">
              <a:spcBef>
                <a:spcPts val="600"/>
              </a:spcBef>
              <a:buNone/>
            </a:pPr>
            <a:r>
              <a:rPr lang="zh-CN" altLang="en-US" dirty="0"/>
              <a:t>第</a:t>
            </a:r>
            <a:r>
              <a:rPr lang="en-US" altLang="zh-CN" dirty="0"/>
              <a:t>11</a:t>
            </a:r>
            <a:r>
              <a:rPr lang="zh-CN" altLang="en-US" dirty="0"/>
              <a:t>章  行为建模</a:t>
            </a:r>
            <a:endParaRPr lang="en-US" altLang="zh-CN" dirty="0"/>
          </a:p>
          <a:p>
            <a:pPr marL="651420" lvl="1" indent="0" algn="l">
              <a:lnSpc>
                <a:spcPct val="100000"/>
              </a:lnSpc>
              <a:spcBef>
                <a:spcPts val="600"/>
              </a:spcBef>
              <a:buNone/>
            </a:pPr>
            <a:endParaRPr lang="en-US" altLang="zh-CN" dirty="0"/>
          </a:p>
          <a:p>
            <a:pPr marL="994320" lvl="1" indent="-342900" algn="l">
              <a:lnSpc>
                <a:spcPct val="100000"/>
              </a:lnSpc>
              <a:spcBef>
                <a:spcPts val="600"/>
              </a:spcBef>
            </a:pPr>
            <a:r>
              <a:rPr lang="en-US" altLang="zh-CN" dirty="0"/>
              <a:t>10.1 </a:t>
            </a:r>
            <a:r>
              <a:rPr lang="zh-CN" altLang="en-US" dirty="0"/>
              <a:t>顺序图概念</a:t>
            </a:r>
            <a:endParaRPr lang="en-US" altLang="zh-CN" dirty="0"/>
          </a:p>
          <a:p>
            <a:pPr marL="994320" lvl="1" indent="-342900" algn="l">
              <a:lnSpc>
                <a:spcPct val="100000"/>
              </a:lnSpc>
              <a:spcBef>
                <a:spcPts val="600"/>
              </a:spcBef>
            </a:pPr>
            <a:r>
              <a:rPr lang="en-US" altLang="zh-CN" dirty="0"/>
              <a:t>10.2 </a:t>
            </a:r>
            <a:r>
              <a:rPr lang="zh-CN" altLang="en-US" dirty="0"/>
              <a:t>顺序图建模</a:t>
            </a:r>
            <a:endParaRPr lang="en-US" altLang="zh-CN" dirty="0"/>
          </a:p>
          <a:p>
            <a:pPr marL="994320" lvl="1" indent="-342900" algn="l">
              <a:lnSpc>
                <a:spcPct val="100000"/>
              </a:lnSpc>
              <a:spcBef>
                <a:spcPts val="600"/>
              </a:spcBef>
            </a:pPr>
            <a:r>
              <a:rPr lang="en-US" altLang="zh-CN" dirty="0"/>
              <a:t>10.3 </a:t>
            </a:r>
            <a:r>
              <a:rPr lang="zh-CN" altLang="en-US" dirty="0"/>
              <a:t>顺序图风格</a:t>
            </a:r>
            <a:endParaRPr lang="en-US" altLang="zh-CN" dirty="0"/>
          </a:p>
        </p:txBody>
      </p:sp>
      <p:sp>
        <p:nvSpPr>
          <p:cNvPr id="4" name="日期占位符 3"/>
          <p:cNvSpPr>
            <a:spLocks noGrp="1"/>
          </p:cNvSpPr>
          <p:nvPr>
            <p:ph type="dt" sz="half" idx="10"/>
          </p:nvPr>
        </p:nvSpPr>
        <p:spPr/>
        <p:txBody>
          <a:bodyPr/>
          <a:lstStyle/>
          <a:p>
            <a:fld id="{DDDBE8BC-7D19-4717-B12B-4D04C2AFE352}"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153</a:t>
            </a:fld>
            <a:endParaRPr lang="zh-CN" altLang="en-US"/>
          </a:p>
        </p:txBody>
      </p:sp>
    </p:spTree>
    <p:extLst>
      <p:ext uri="{BB962C8B-B14F-4D97-AF65-F5344CB8AC3E}">
        <p14:creationId xmlns:p14="http://schemas.microsoft.com/office/powerpoint/2010/main" val="34187342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3669" y="904568"/>
            <a:ext cx="4773610" cy="3769577"/>
          </a:xfrm>
        </p:spPr>
        <p:txBody>
          <a:bodyPr>
            <a:normAutofit fontScale="85000" lnSpcReduction="20000"/>
          </a:bodyPr>
          <a:lstStyle/>
          <a:p>
            <a:pPr>
              <a:lnSpc>
                <a:spcPct val="120000"/>
              </a:lnSpc>
              <a:spcBef>
                <a:spcPts val="450"/>
              </a:spcBef>
            </a:pPr>
            <a:r>
              <a:rPr lang="zh-CN" altLang="en-US" dirty="0"/>
              <a:t>软件系统设计</a:t>
            </a:r>
          </a:p>
          <a:p>
            <a:pPr marL="994320" lvl="1" indent="-342900">
              <a:lnSpc>
                <a:spcPct val="120000"/>
              </a:lnSpc>
              <a:spcBef>
                <a:spcPts val="900"/>
              </a:spcBef>
              <a:buClr>
                <a:srgbClr val="CA0098"/>
              </a:buClr>
              <a:buFont typeface="Arial" panose="020B0604020202020204" pitchFamily="34" charset="0"/>
              <a:buChar char="♥"/>
            </a:pPr>
            <a:r>
              <a:rPr lang="zh-CN" altLang="en-US" dirty="0"/>
              <a:t>模块设计及其原则</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面向对象设计原则</a:t>
            </a:r>
            <a:endParaRPr lang="en-US" altLang="zh-CN" dirty="0"/>
          </a:p>
          <a:p>
            <a:pPr>
              <a:lnSpc>
                <a:spcPct val="120000"/>
              </a:lnSpc>
              <a:spcBef>
                <a:spcPts val="450"/>
              </a:spcBef>
            </a:pPr>
            <a:r>
              <a:rPr lang="zh-CN" altLang="en-US" dirty="0"/>
              <a:t>建立系统动态模型</a:t>
            </a:r>
          </a:p>
          <a:p>
            <a:pPr marL="994320" lvl="1" indent="-342900">
              <a:lnSpc>
                <a:spcPct val="120000"/>
              </a:lnSpc>
              <a:spcBef>
                <a:spcPts val="900"/>
              </a:spcBef>
              <a:buClr>
                <a:srgbClr val="CA0098"/>
              </a:buClr>
              <a:buFont typeface="Arial" panose="020B0604020202020204" pitchFamily="34" charset="0"/>
              <a:buChar char="♥"/>
            </a:pPr>
            <a:r>
              <a:rPr lang="zh-CN" altLang="en-US" dirty="0"/>
              <a:t>时序图和协作图的建模技术</a:t>
            </a:r>
            <a:endParaRPr lang="en-US" altLang="zh-CN" dirty="0"/>
          </a:p>
          <a:p>
            <a:pPr marL="457200" indent="-457200">
              <a:lnSpc>
                <a:spcPct val="120000"/>
              </a:lnSpc>
              <a:spcBef>
                <a:spcPts val="900"/>
              </a:spcBef>
            </a:pPr>
            <a:r>
              <a:rPr lang="zh-CN" altLang="en-US" dirty="0"/>
              <a:t>课后作业：</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学习开发技术，开始对系统的模块进行设计</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时序图绘制</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154</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0386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DE7DAB7C-BC33-4129-8857-DA94E99EBDC6}" type="datetime1">
              <a:rPr lang="zh-CN" altLang="en-US" smtClean="0"/>
              <a:t>2022/5/11</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C55976-BE7B-4819-9FCE-77AE8AE75A7D}"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155</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图片 6"/>
          <p:cNvPicPr>
            <a:picLocks noChangeAspect="1"/>
          </p:cNvPicPr>
          <p:nvPr/>
        </p:nvPicPr>
        <p:blipFill rotWithShape="1">
          <a:blip r:embed="rId3" cstate="print">
            <a:extLst>
              <a:ext uri="{28A0092B-C50C-407E-A947-70E740481C1C}">
                <a14:useLocalDpi xmlns:a14="http://schemas.microsoft.com/office/drawing/2010/main" val="0"/>
              </a:ext>
            </a:extLst>
          </a:blip>
          <a:srcRect b="178"/>
          <a:stretch/>
        </p:blipFill>
        <p:spPr bwMode="auto">
          <a:xfrm>
            <a:off x="5065452" y="0"/>
            <a:ext cx="3530203" cy="513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9" name="矩形 8"/>
          <p:cNvSpPr>
            <a:spLocks noChangeArrowheads="1"/>
          </p:cNvSpPr>
          <p:nvPr/>
        </p:nvSpPr>
        <p:spPr bwMode="auto">
          <a:xfrm>
            <a:off x="638116" y="1050218"/>
            <a:ext cx="435762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j-ea"/>
                <a:ea typeface="+mj-ea"/>
                <a:cs typeface="Times New Roman" panose="02020603050405020304" pitchFamily="18" charset="0"/>
              </a:rPr>
              <a:t>       </a:t>
            </a:r>
            <a:r>
              <a:rPr lang="zh-CN" altLang="en-US" sz="2400" dirty="0">
                <a:solidFill>
                  <a:schemeClr val="tx2">
                    <a:lumMod val="90000"/>
                    <a:lumOff val="10000"/>
                  </a:schemeClr>
                </a:solidFill>
                <a:latin typeface="+mn-ea"/>
                <a:ea typeface="+mj-ea"/>
              </a:rPr>
              <a:t>右图为</a:t>
            </a:r>
            <a:r>
              <a:rPr lang="zh-CN" altLang="zh-CN" sz="2400" dirty="0">
                <a:solidFill>
                  <a:schemeClr val="tx2">
                    <a:lumMod val="90000"/>
                    <a:lumOff val="10000"/>
                  </a:schemeClr>
                </a:solidFill>
                <a:latin typeface="+mn-ea"/>
                <a:ea typeface="+mj-ea"/>
              </a:rPr>
              <a:t>一个人们在日常生活中熟悉的设计类继承</a:t>
            </a:r>
            <a:r>
              <a:rPr lang="zh-CN" altLang="en-US" sz="2400" dirty="0">
                <a:solidFill>
                  <a:schemeClr val="tx2">
                    <a:lumMod val="90000"/>
                    <a:lumOff val="10000"/>
                  </a:schemeClr>
                </a:solidFill>
                <a:latin typeface="+mn-ea"/>
                <a:ea typeface="+mj-ea"/>
              </a:rPr>
              <a:t>的</a:t>
            </a:r>
            <a:r>
              <a:rPr lang="zh-CN" altLang="zh-CN" sz="2400" dirty="0">
                <a:solidFill>
                  <a:schemeClr val="tx2">
                    <a:lumMod val="90000"/>
                    <a:lumOff val="10000"/>
                  </a:schemeClr>
                </a:solidFill>
                <a:latin typeface="+mn-ea"/>
                <a:ea typeface="+mj-ea"/>
              </a:rPr>
              <a:t>例子，说明上述从具体到抽象，再到具体的过程。</a:t>
            </a:r>
            <a:endParaRPr lang="zh-CN" altLang="en-US" sz="2000" dirty="0">
              <a:solidFill>
                <a:schemeClr val="tx2">
                  <a:lumMod val="90000"/>
                  <a:lumOff val="10000"/>
                </a:schemeClr>
              </a:solidFill>
              <a:latin typeface="+mn-ea"/>
              <a:ea typeface="+mj-ea"/>
            </a:endParaRPr>
          </a:p>
        </p:txBody>
      </p:sp>
      <p:sp>
        <p:nvSpPr>
          <p:cNvPr id="157700" name="矩形 9"/>
          <p:cNvSpPr>
            <a:spLocks noChangeArrowheads="1"/>
          </p:cNvSpPr>
          <p:nvPr/>
        </p:nvSpPr>
        <p:spPr bwMode="auto">
          <a:xfrm>
            <a:off x="1094321" y="2841183"/>
            <a:ext cx="33104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lphaLcParenBoth"/>
            </a:pPr>
            <a:r>
              <a:rPr lang="zh-CN" altLang="zh-CN" sz="2400" dirty="0">
                <a:solidFill>
                  <a:schemeClr val="tx2">
                    <a:lumMod val="90000"/>
                    <a:lumOff val="10000"/>
                  </a:schemeClr>
                </a:solidFill>
                <a:latin typeface="+mn-ea"/>
                <a:ea typeface="+mj-ea"/>
              </a:rPr>
              <a:t>先创建一些具体类；</a:t>
            </a:r>
            <a:endParaRPr lang="en-US" altLang="zh-CN" sz="2400" dirty="0">
              <a:solidFill>
                <a:schemeClr val="tx2">
                  <a:lumMod val="90000"/>
                  <a:lumOff val="10000"/>
                </a:schemeClr>
              </a:solidFill>
              <a:latin typeface="+mn-ea"/>
              <a:ea typeface="+mj-ea"/>
            </a:endParaRPr>
          </a:p>
          <a:p>
            <a:pPr eaLnBrk="1" hangingPunct="1">
              <a:buFontTx/>
              <a:buAutoNum type="alphaLcParenBoth"/>
            </a:pPr>
            <a:r>
              <a:rPr lang="zh-CN" altLang="zh-CN" sz="2400" dirty="0">
                <a:solidFill>
                  <a:schemeClr val="tx2">
                    <a:lumMod val="90000"/>
                    <a:lumOff val="10000"/>
                  </a:schemeClr>
                </a:solidFill>
                <a:latin typeface="+mn-ea"/>
                <a:ea typeface="+mj-ea"/>
              </a:rPr>
              <a:t>归纳出抽象类；</a:t>
            </a:r>
            <a:r>
              <a:rPr lang="en-US" altLang="zh-CN" sz="2400" dirty="0">
                <a:solidFill>
                  <a:schemeClr val="tx2">
                    <a:lumMod val="90000"/>
                    <a:lumOff val="10000"/>
                  </a:schemeClr>
                </a:solidFill>
                <a:latin typeface="+mn-ea"/>
                <a:ea typeface="+mj-ea"/>
              </a:rPr>
              <a:t> </a:t>
            </a:r>
          </a:p>
          <a:p>
            <a:pPr eaLnBrk="1" hangingPunct="1">
              <a:buFontTx/>
              <a:buAutoNum type="alphaLcParenBoth"/>
            </a:pPr>
            <a:r>
              <a:rPr lang="zh-CN" altLang="zh-CN" sz="2400" dirty="0">
                <a:solidFill>
                  <a:schemeClr val="tx2">
                    <a:lumMod val="90000"/>
                    <a:lumOff val="10000"/>
                  </a:schemeClr>
                </a:solidFill>
                <a:latin typeface="+mn-ea"/>
                <a:ea typeface="+mj-ea"/>
              </a:rPr>
              <a:t>进一步具体化；</a:t>
            </a:r>
            <a:endParaRPr lang="en-US" altLang="zh-CN" sz="2400" dirty="0">
              <a:solidFill>
                <a:schemeClr val="tx2">
                  <a:lumMod val="90000"/>
                  <a:lumOff val="10000"/>
                </a:schemeClr>
              </a:solidFill>
              <a:latin typeface="+mn-ea"/>
              <a:ea typeface="+mj-ea"/>
            </a:endParaRPr>
          </a:p>
          <a:p>
            <a:pPr eaLnBrk="1" hangingPunct="1">
              <a:buFontTx/>
              <a:buAutoNum type="alphaLcParenBoth"/>
            </a:pPr>
            <a:r>
              <a:rPr lang="zh-CN" altLang="zh-CN" sz="2400" dirty="0">
                <a:solidFill>
                  <a:schemeClr val="tx2">
                    <a:lumMod val="90000"/>
                    <a:lumOff val="10000"/>
                  </a:schemeClr>
                </a:solidFill>
                <a:latin typeface="+mn-ea"/>
                <a:ea typeface="+mj-ea"/>
              </a:rPr>
              <a:t>再次归纳</a:t>
            </a:r>
            <a:endParaRPr lang="zh-CN" altLang="en-US" sz="2400" dirty="0">
              <a:solidFill>
                <a:schemeClr val="tx2">
                  <a:lumMod val="90000"/>
                  <a:lumOff val="10000"/>
                </a:schemeClr>
              </a:solidFill>
              <a:latin typeface="+mn-ea"/>
              <a:ea typeface="+mj-ea"/>
            </a:endParaRPr>
          </a:p>
        </p:txBody>
      </p:sp>
      <p:sp>
        <p:nvSpPr>
          <p:cNvPr id="3" name="标题 2"/>
          <p:cNvSpPr>
            <a:spLocks noGrp="1"/>
          </p:cNvSpPr>
          <p:nvPr>
            <p:ph type="title"/>
          </p:nvPr>
        </p:nvSpPr>
        <p:spPr/>
        <p:txBody>
          <a:bodyPr/>
          <a:lstStyle/>
          <a:p>
            <a:r>
              <a:rPr lang="zh-CN" altLang="en-US" dirty="0"/>
              <a:t>设计类的继承</a:t>
            </a:r>
          </a:p>
        </p:txBody>
      </p:sp>
      <p:sp>
        <p:nvSpPr>
          <p:cNvPr id="5" name="日期占位符 4"/>
          <p:cNvSpPr>
            <a:spLocks noGrp="1"/>
          </p:cNvSpPr>
          <p:nvPr>
            <p:ph type="dt" sz="half" idx="10"/>
          </p:nvPr>
        </p:nvSpPr>
        <p:spPr/>
        <p:txBody>
          <a:bodyPr/>
          <a:lstStyle/>
          <a:p>
            <a:fld id="{55C2D0E6-A9BB-434D-9C40-63EAF4E2F719}"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16</a:t>
            </a:fld>
            <a:endParaRPr lang="zh-CN" altLang="en-US"/>
          </a:p>
        </p:txBody>
      </p:sp>
    </p:spTree>
    <p:extLst>
      <p:ext uri="{BB962C8B-B14F-4D97-AF65-F5344CB8AC3E}">
        <p14:creationId xmlns:p14="http://schemas.microsoft.com/office/powerpoint/2010/main" val="4237070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过程抽象举例</a:t>
            </a:r>
          </a:p>
        </p:txBody>
      </p:sp>
      <p:sp>
        <p:nvSpPr>
          <p:cNvPr id="3" name="文本占位符 2">
            <a:extLst>
              <a:ext uri="{FF2B5EF4-FFF2-40B4-BE49-F238E27FC236}">
                <a16:creationId xmlns:a16="http://schemas.microsoft.com/office/drawing/2014/main" id="{E014D15F-BD60-4934-B172-0679ECB400C0}"/>
              </a:ext>
            </a:extLst>
          </p:cNvPr>
          <p:cNvSpPr>
            <a:spLocks noGrp="1"/>
          </p:cNvSpPr>
          <p:nvPr>
            <p:ph idx="1"/>
          </p:nvPr>
        </p:nvSpPr>
        <p:spPr/>
        <p:txBody>
          <a:bodyPr>
            <a:normAutofit/>
          </a:bodyPr>
          <a:lstStyle/>
          <a:p>
            <a:pPr>
              <a:lnSpc>
                <a:spcPct val="120000"/>
              </a:lnSpc>
              <a:spcBef>
                <a:spcPts val="900"/>
              </a:spcBef>
            </a:pPr>
            <a:r>
              <a:rPr lang="zh-CN" altLang="zh-CN" sz="2400" dirty="0">
                <a:solidFill>
                  <a:srgbClr val="FF0000"/>
                </a:solidFill>
                <a:latin typeface="+mn-ea"/>
              </a:rPr>
              <a:t>过程抽象：把用文字形成的功能描述演变成代码</a:t>
            </a:r>
            <a:r>
              <a:rPr lang="zh-CN" altLang="en-US" sz="2400" dirty="0">
                <a:solidFill>
                  <a:srgbClr val="FF0000"/>
                </a:solidFill>
                <a:latin typeface="+mn-ea"/>
              </a:rPr>
              <a:t>。</a:t>
            </a:r>
          </a:p>
          <a:p>
            <a:pPr>
              <a:lnSpc>
                <a:spcPct val="120000"/>
              </a:lnSpc>
              <a:spcBef>
                <a:spcPts val="900"/>
              </a:spcBef>
            </a:pPr>
            <a:r>
              <a:rPr lang="zh-CN" altLang="zh-CN" sz="2400" dirty="0"/>
              <a:t>用户到储蓄所提取存款。</a:t>
            </a:r>
            <a:endParaRPr lang="en-US" altLang="zh-CN" sz="2400" dirty="0"/>
          </a:p>
          <a:p>
            <a:pPr>
              <a:lnSpc>
                <a:spcPct val="120000"/>
              </a:lnSpc>
              <a:spcBef>
                <a:spcPts val="900"/>
              </a:spcBef>
              <a:buNone/>
            </a:pPr>
            <a:r>
              <a:rPr lang="zh-CN" altLang="en-US" sz="2400" dirty="0"/>
              <a:t>① 抽象</a:t>
            </a:r>
            <a:r>
              <a:rPr lang="en-US" altLang="zh-CN" sz="2400" dirty="0"/>
              <a:t>Ⅰ</a:t>
            </a:r>
          </a:p>
          <a:p>
            <a:pPr>
              <a:lnSpc>
                <a:spcPct val="120000"/>
              </a:lnSpc>
              <a:spcBef>
                <a:spcPts val="900"/>
              </a:spcBef>
            </a:pPr>
            <a:r>
              <a:rPr lang="zh-CN" altLang="en-US" sz="2400" dirty="0"/>
              <a:t>用户手工填写用户名及提取金额，由操作员输入用户名和金额，系统进行身份验证和余额验证，两个条件通过执行提取现金操作，否则提示错误信息，操作成功账户余额被更新，并显示和打印本次提款的结果。</a:t>
            </a:r>
          </a:p>
        </p:txBody>
      </p:sp>
      <p:sp>
        <p:nvSpPr>
          <p:cNvPr id="5" name="日期占位符 4"/>
          <p:cNvSpPr>
            <a:spLocks noGrp="1"/>
          </p:cNvSpPr>
          <p:nvPr>
            <p:ph type="dt" sz="half" idx="10"/>
          </p:nvPr>
        </p:nvSpPr>
        <p:spPr/>
        <p:txBody>
          <a:bodyPr/>
          <a:lstStyle/>
          <a:p>
            <a:fld id="{90BCB5B6-7B02-4945-9B38-5A1C41FD5AFB}"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3238C92A-8714-491A-BACA-92CB2663AA99}"/>
              </a:ext>
            </a:extLst>
          </p:cNvPr>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238519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过程抽象举例</a:t>
            </a:r>
          </a:p>
        </p:txBody>
      </p:sp>
      <p:sp>
        <p:nvSpPr>
          <p:cNvPr id="3" name="文本占位符 2">
            <a:extLst>
              <a:ext uri="{FF2B5EF4-FFF2-40B4-BE49-F238E27FC236}">
                <a16:creationId xmlns:a16="http://schemas.microsoft.com/office/drawing/2014/main" id="{E014D15F-BD60-4934-B172-0679ECB400C0}"/>
              </a:ext>
            </a:extLst>
          </p:cNvPr>
          <p:cNvSpPr>
            <a:spLocks noGrp="1"/>
          </p:cNvSpPr>
          <p:nvPr>
            <p:ph idx="1"/>
          </p:nvPr>
        </p:nvSpPr>
        <p:spPr>
          <a:xfrm>
            <a:off x="768097" y="838668"/>
            <a:ext cx="7832833" cy="3806854"/>
          </a:xfrm>
        </p:spPr>
        <p:txBody>
          <a:bodyPr>
            <a:noAutofit/>
          </a:bodyPr>
          <a:lstStyle/>
          <a:p>
            <a:pPr>
              <a:lnSpc>
                <a:spcPct val="100000"/>
              </a:lnSpc>
              <a:spcBef>
                <a:spcPts val="600"/>
              </a:spcBef>
            </a:pPr>
            <a:r>
              <a:rPr lang="zh-CN" altLang="zh-CN" sz="2400" dirty="0"/>
              <a:t>用户到储蓄所提取存款。</a:t>
            </a:r>
            <a:endParaRPr lang="en-US" altLang="zh-CN" sz="2400" dirty="0"/>
          </a:p>
          <a:p>
            <a:pPr>
              <a:lnSpc>
                <a:spcPct val="100000"/>
              </a:lnSpc>
              <a:spcBef>
                <a:spcPts val="600"/>
              </a:spcBef>
              <a:buNone/>
            </a:pPr>
            <a:r>
              <a:rPr lang="zh-CN" altLang="zh-CN" sz="2400" dirty="0"/>
              <a:t>②</a:t>
            </a:r>
            <a:r>
              <a:rPr lang="en-US" altLang="zh-CN" sz="2400" dirty="0"/>
              <a:t> </a:t>
            </a:r>
            <a:r>
              <a:rPr lang="zh-CN" altLang="zh-CN" sz="2400" dirty="0"/>
              <a:t>抽象Ⅱ</a:t>
            </a:r>
          </a:p>
          <a:p>
            <a:pPr>
              <a:lnSpc>
                <a:spcPct val="100000"/>
              </a:lnSpc>
              <a:spcBef>
                <a:spcPts val="600"/>
              </a:spcBef>
              <a:buNone/>
            </a:pPr>
            <a:r>
              <a:rPr lang="en-US" altLang="zh-CN" sz="2400" dirty="0"/>
              <a:t>    </a:t>
            </a:r>
            <a:r>
              <a:rPr lang="zh-CN" altLang="zh-CN" sz="2400" dirty="0"/>
              <a:t>取款业务的后台操作Drawing_Operation：</a:t>
            </a:r>
          </a:p>
          <a:p>
            <a:pPr lvl="1">
              <a:lnSpc>
                <a:spcPct val="100000"/>
              </a:lnSpc>
              <a:spcBef>
                <a:spcPts val="600"/>
              </a:spcBef>
              <a:buNone/>
            </a:pPr>
            <a:r>
              <a:rPr lang="zh-CN" altLang="zh-CN" sz="1600" dirty="0"/>
              <a:t>begin</a:t>
            </a:r>
          </a:p>
          <a:p>
            <a:pPr lvl="2">
              <a:lnSpc>
                <a:spcPct val="100000"/>
              </a:lnSpc>
              <a:spcBef>
                <a:spcPts val="600"/>
              </a:spcBef>
              <a:buNone/>
            </a:pPr>
            <a:r>
              <a:rPr lang="zh-CN" altLang="zh-CN" sz="1600" dirty="0"/>
              <a:t>–	响应前台页面请求，获取前台数据；</a:t>
            </a:r>
          </a:p>
          <a:p>
            <a:pPr lvl="2">
              <a:lnSpc>
                <a:spcPct val="100000"/>
              </a:lnSpc>
              <a:spcBef>
                <a:spcPts val="600"/>
              </a:spcBef>
              <a:buNone/>
            </a:pPr>
            <a:r>
              <a:rPr lang="zh-CN" altLang="zh-CN" sz="1600" dirty="0"/>
              <a:t>–	连接数据资源；</a:t>
            </a:r>
          </a:p>
          <a:p>
            <a:pPr lvl="2">
              <a:lnSpc>
                <a:spcPct val="100000"/>
              </a:lnSpc>
              <a:spcBef>
                <a:spcPts val="600"/>
              </a:spcBef>
              <a:buNone/>
            </a:pPr>
            <a:r>
              <a:rPr lang="zh-CN" altLang="zh-CN" sz="1600" dirty="0"/>
              <a:t>–	验证用户身份</a:t>
            </a:r>
          </a:p>
          <a:p>
            <a:pPr lvl="2">
              <a:lnSpc>
                <a:spcPct val="100000"/>
              </a:lnSpc>
              <a:spcBef>
                <a:spcPts val="600"/>
              </a:spcBef>
              <a:buNone/>
            </a:pPr>
            <a:r>
              <a:rPr lang="zh-CN" altLang="zh-CN" sz="1600" dirty="0"/>
              <a:t>–	验证储户余额；</a:t>
            </a:r>
          </a:p>
          <a:p>
            <a:pPr lvl="2">
              <a:lnSpc>
                <a:spcPct val="100000"/>
              </a:lnSpc>
              <a:spcBef>
                <a:spcPts val="600"/>
              </a:spcBef>
              <a:buNone/>
            </a:pPr>
            <a:r>
              <a:rPr lang="zh-CN" altLang="zh-CN" sz="1600" dirty="0"/>
              <a:t>–	更新储户余额；</a:t>
            </a:r>
          </a:p>
          <a:p>
            <a:pPr lvl="2">
              <a:lnSpc>
                <a:spcPct val="100000"/>
              </a:lnSpc>
              <a:spcBef>
                <a:spcPts val="600"/>
              </a:spcBef>
              <a:buNone/>
            </a:pPr>
            <a:r>
              <a:rPr lang="zh-CN" altLang="zh-CN" sz="1600" dirty="0"/>
              <a:t>–	导航到下个页面显示更新的数据；</a:t>
            </a:r>
          </a:p>
          <a:p>
            <a:pPr lvl="1">
              <a:lnSpc>
                <a:spcPct val="100000"/>
              </a:lnSpc>
              <a:spcBef>
                <a:spcPts val="600"/>
              </a:spcBef>
              <a:buNone/>
            </a:pPr>
            <a:r>
              <a:rPr lang="zh-CN" altLang="zh-CN" sz="1600" dirty="0"/>
              <a:t>end</a:t>
            </a:r>
          </a:p>
        </p:txBody>
      </p:sp>
      <p:sp>
        <p:nvSpPr>
          <p:cNvPr id="5" name="日期占位符 4"/>
          <p:cNvSpPr>
            <a:spLocks noGrp="1"/>
          </p:cNvSpPr>
          <p:nvPr>
            <p:ph type="dt" sz="half" idx="10"/>
          </p:nvPr>
        </p:nvSpPr>
        <p:spPr/>
        <p:txBody>
          <a:bodyPr/>
          <a:lstStyle/>
          <a:p>
            <a:fld id="{20C86A54-FF6F-401A-8EBF-A249751B9F3F}"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3238C92A-8714-491A-BACA-92CB2663AA99}"/>
              </a:ext>
            </a:extLst>
          </p:cNvPr>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Tree>
    <p:extLst>
      <p:ext uri="{BB962C8B-B14F-4D97-AF65-F5344CB8AC3E}">
        <p14:creationId xmlns:p14="http://schemas.microsoft.com/office/powerpoint/2010/main" val="87397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过程抽象举例</a:t>
            </a:r>
          </a:p>
        </p:txBody>
      </p:sp>
      <p:sp>
        <p:nvSpPr>
          <p:cNvPr id="3" name="文本占位符 2">
            <a:extLst>
              <a:ext uri="{FF2B5EF4-FFF2-40B4-BE49-F238E27FC236}">
                <a16:creationId xmlns:a16="http://schemas.microsoft.com/office/drawing/2014/main" id="{E014D15F-BD60-4934-B172-0679ECB400C0}"/>
              </a:ext>
            </a:extLst>
          </p:cNvPr>
          <p:cNvSpPr>
            <a:spLocks noGrp="1"/>
          </p:cNvSpPr>
          <p:nvPr>
            <p:ph idx="1"/>
          </p:nvPr>
        </p:nvSpPr>
        <p:spPr>
          <a:xfrm>
            <a:off x="819500" y="828913"/>
            <a:ext cx="7832833" cy="4113790"/>
          </a:xfrm>
        </p:spPr>
        <p:txBody>
          <a:bodyPr>
            <a:normAutofit fontScale="92500" lnSpcReduction="20000"/>
          </a:bodyPr>
          <a:lstStyle/>
          <a:p>
            <a:pPr>
              <a:lnSpc>
                <a:spcPct val="100000"/>
              </a:lnSpc>
              <a:spcBef>
                <a:spcPts val="450"/>
              </a:spcBef>
            </a:pPr>
            <a:r>
              <a:rPr lang="zh-CN" altLang="zh-CN" sz="2200" dirty="0"/>
              <a:t>用户到储蓄所提取存款。</a:t>
            </a:r>
            <a:endParaRPr lang="en-US" altLang="zh-CN" sz="2200" dirty="0"/>
          </a:p>
          <a:p>
            <a:pPr>
              <a:lnSpc>
                <a:spcPct val="100000"/>
              </a:lnSpc>
              <a:spcBef>
                <a:spcPts val="450"/>
              </a:spcBef>
              <a:buNone/>
            </a:pPr>
            <a:r>
              <a:rPr lang="zh-CN" altLang="zh-CN" sz="2200" dirty="0"/>
              <a:t>③</a:t>
            </a:r>
            <a:r>
              <a:rPr lang="en-US" altLang="zh-CN" sz="2200" dirty="0"/>
              <a:t> </a:t>
            </a:r>
            <a:r>
              <a:rPr lang="zh-CN" altLang="zh-CN" sz="2200" dirty="0"/>
              <a:t>抽象Ⅲ</a:t>
            </a:r>
          </a:p>
          <a:p>
            <a:pPr lvl="1">
              <a:lnSpc>
                <a:spcPct val="100000"/>
              </a:lnSpc>
              <a:spcBef>
                <a:spcPts val="450"/>
              </a:spcBef>
              <a:buNone/>
            </a:pPr>
            <a:r>
              <a:rPr lang="zh-CN" altLang="zh-CN" sz="1100" dirty="0"/>
              <a:t> </a:t>
            </a:r>
            <a:r>
              <a:rPr lang="zh-CN" altLang="zh-CN" sz="1700" dirty="0"/>
              <a:t>PROCEDURE Drawing_Operation</a:t>
            </a:r>
          </a:p>
          <a:p>
            <a:pPr lvl="1">
              <a:lnSpc>
                <a:spcPct val="100000"/>
              </a:lnSpc>
              <a:spcBef>
                <a:spcPts val="450"/>
              </a:spcBef>
              <a:buNone/>
            </a:pPr>
            <a:r>
              <a:rPr lang="en-US" altLang="zh-CN" sz="1700" dirty="0"/>
              <a:t>b</a:t>
            </a:r>
            <a:r>
              <a:rPr lang="zh-CN" altLang="zh-CN" sz="1700" dirty="0"/>
              <a:t>egin</a:t>
            </a:r>
            <a:endParaRPr lang="zh-CN" altLang="en-US" sz="1700" dirty="0"/>
          </a:p>
          <a:p>
            <a:pPr lvl="2">
              <a:lnSpc>
                <a:spcPct val="100000"/>
              </a:lnSpc>
              <a:spcBef>
                <a:spcPts val="450"/>
              </a:spcBef>
              <a:buNone/>
            </a:pPr>
            <a:r>
              <a:rPr lang="zh-CN" altLang="zh-CN" sz="1700" dirty="0"/>
              <a:t>响应Http请求，用内置对象request获取前台表达参数；</a:t>
            </a:r>
          </a:p>
          <a:p>
            <a:pPr lvl="2">
              <a:lnSpc>
                <a:spcPct val="100000"/>
              </a:lnSpc>
              <a:spcBef>
                <a:spcPts val="450"/>
              </a:spcBef>
              <a:buNone/>
            </a:pPr>
            <a:r>
              <a:rPr lang="zh-CN" altLang="zh-CN" sz="1700" dirty="0"/>
              <a:t>用户身份id=request.getParameter(“id");</a:t>
            </a:r>
          </a:p>
          <a:p>
            <a:pPr lvl="2">
              <a:lnSpc>
                <a:spcPct val="100000"/>
              </a:lnSpc>
              <a:spcBef>
                <a:spcPts val="450"/>
              </a:spcBef>
              <a:buNone/>
            </a:pPr>
            <a:r>
              <a:rPr lang="zh-CN" altLang="zh-CN" sz="1700" dirty="0"/>
              <a:t>取款额amount=request.getParameter(“amount");</a:t>
            </a:r>
          </a:p>
          <a:p>
            <a:pPr lvl="2">
              <a:lnSpc>
                <a:spcPct val="100000"/>
              </a:lnSpc>
              <a:spcBef>
                <a:spcPts val="450"/>
              </a:spcBef>
              <a:buNone/>
            </a:pPr>
            <a:r>
              <a:rPr lang="zh-CN" altLang="zh-CN" sz="1700" dirty="0"/>
              <a:t>连接数据资源，获得数据库连接对象Connection；</a:t>
            </a:r>
            <a:endParaRPr lang="zh-CN" altLang="en-US" sz="1700" dirty="0"/>
          </a:p>
          <a:p>
            <a:pPr lvl="2">
              <a:lnSpc>
                <a:spcPct val="100000"/>
              </a:lnSpc>
              <a:spcBef>
                <a:spcPts val="450"/>
              </a:spcBef>
              <a:buNone/>
            </a:pPr>
            <a:r>
              <a:rPr lang="zh-CN" altLang="zh-CN" sz="1700" dirty="0"/>
              <a:t> {  用Connection 对象Qurey 用户id</a:t>
            </a:r>
            <a:endParaRPr lang="zh-CN" altLang="en-US" sz="1700" dirty="0"/>
          </a:p>
          <a:p>
            <a:pPr lvl="2">
              <a:lnSpc>
                <a:spcPct val="100000"/>
              </a:lnSpc>
              <a:spcBef>
                <a:spcPts val="450"/>
              </a:spcBef>
              <a:buNone/>
            </a:pPr>
            <a:r>
              <a:rPr lang="zh-CN" altLang="zh-CN" sz="1700" dirty="0"/>
              <a:t> </a:t>
            </a:r>
            <a:r>
              <a:rPr lang="en-US" altLang="zh-CN" sz="1700" dirty="0"/>
              <a:t>   </a:t>
            </a:r>
            <a:r>
              <a:rPr lang="zh-CN" altLang="zh-CN" sz="1700" dirty="0"/>
              <a:t>IF id 不存在=true  then 提示错误信息 else</a:t>
            </a:r>
          </a:p>
          <a:p>
            <a:pPr lvl="2">
              <a:lnSpc>
                <a:spcPct val="100000"/>
              </a:lnSpc>
              <a:spcBef>
                <a:spcPts val="450"/>
              </a:spcBef>
              <a:buNone/>
            </a:pPr>
            <a:r>
              <a:rPr lang="zh-CN" altLang="zh-CN" sz="1700" dirty="0"/>
              <a:t> </a:t>
            </a:r>
            <a:r>
              <a:rPr lang="en-US" altLang="zh-CN" sz="1700" dirty="0"/>
              <a:t>  </a:t>
            </a:r>
            <a:r>
              <a:rPr lang="zh-CN" altLang="zh-CN" sz="1700" dirty="0"/>
              <a:t>{用Connection 对象Qurey 用户Balance</a:t>
            </a:r>
            <a:endParaRPr lang="zh-CN" altLang="en-US" sz="1700" dirty="0"/>
          </a:p>
          <a:p>
            <a:pPr lvl="2">
              <a:lnSpc>
                <a:spcPct val="100000"/>
              </a:lnSpc>
              <a:spcBef>
                <a:spcPts val="450"/>
              </a:spcBef>
              <a:buNone/>
            </a:pPr>
            <a:r>
              <a:rPr lang="en-US" altLang="zh-CN" sz="1700" dirty="0"/>
              <a:t>       </a:t>
            </a:r>
            <a:r>
              <a:rPr lang="zh-CN" altLang="zh-CN" sz="1700" dirty="0"/>
              <a:t>IF amount&gt;Balance then 提示余额不够；</a:t>
            </a:r>
          </a:p>
          <a:p>
            <a:pPr lvl="2">
              <a:lnSpc>
                <a:spcPct val="100000"/>
              </a:lnSpc>
              <a:spcBef>
                <a:spcPts val="450"/>
              </a:spcBef>
              <a:buNone/>
            </a:pPr>
            <a:r>
              <a:rPr lang="en-US" altLang="zh-CN" sz="1700" dirty="0"/>
              <a:t>       </a:t>
            </a:r>
            <a:r>
              <a:rPr lang="zh-CN" altLang="zh-CN" sz="1700" dirty="0"/>
              <a:t>else{ 取款操作，更新账户余额；}</a:t>
            </a:r>
          </a:p>
          <a:p>
            <a:pPr lvl="2">
              <a:lnSpc>
                <a:spcPct val="100000"/>
              </a:lnSpc>
              <a:spcBef>
                <a:spcPts val="450"/>
              </a:spcBef>
              <a:buNone/>
            </a:pPr>
            <a:r>
              <a:rPr lang="zh-CN" altLang="zh-CN" sz="1700" dirty="0"/>
              <a:t>} 显示或打印取款操作的结果；</a:t>
            </a:r>
          </a:p>
          <a:p>
            <a:pPr lvl="1">
              <a:lnSpc>
                <a:spcPct val="100000"/>
              </a:lnSpc>
              <a:spcBef>
                <a:spcPts val="450"/>
              </a:spcBef>
              <a:buNone/>
            </a:pPr>
            <a:r>
              <a:rPr lang="zh-CN" altLang="zh-CN" sz="1700" dirty="0"/>
              <a:t>end</a:t>
            </a:r>
          </a:p>
        </p:txBody>
      </p:sp>
      <p:sp>
        <p:nvSpPr>
          <p:cNvPr id="5" name="日期占位符 4"/>
          <p:cNvSpPr>
            <a:spLocks noGrp="1"/>
          </p:cNvSpPr>
          <p:nvPr>
            <p:ph type="dt" sz="half" idx="10"/>
          </p:nvPr>
        </p:nvSpPr>
        <p:spPr/>
        <p:txBody>
          <a:bodyPr/>
          <a:lstStyle/>
          <a:p>
            <a:fld id="{95205EC5-35FB-44ED-AC2B-83DE0D430BEE}"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3238C92A-8714-491A-BACA-92CB2663AA99}"/>
              </a:ext>
            </a:extLst>
          </p:cNvPr>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136395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936246"/>
            <a:ext cx="4172159" cy="3682051"/>
          </a:xfrm>
        </p:spPr>
        <p:txBody>
          <a:bodyPr>
            <a:normAutofit fontScale="92500" lnSpcReduction="20000"/>
          </a:bodyPr>
          <a:lstStyle/>
          <a:p>
            <a:pPr marL="457200" indent="-457200">
              <a:lnSpc>
                <a:spcPct val="120000"/>
              </a:lnSpc>
              <a:spcBef>
                <a:spcPts val="600"/>
              </a:spcBef>
            </a:pPr>
            <a:r>
              <a:rPr lang="zh-CN" altLang="en-US" dirty="0">
                <a:solidFill>
                  <a:schemeClr val="bg2">
                    <a:lumMod val="50000"/>
                  </a:schemeClr>
                </a:solidFill>
              </a:rPr>
              <a:t>系统的静态结构设计</a:t>
            </a:r>
          </a:p>
          <a:p>
            <a:pPr marL="1108620" lvl="1" indent="-457200">
              <a:lnSpc>
                <a:spcPct val="120000"/>
              </a:lnSpc>
              <a:spcBef>
                <a:spcPts val="600"/>
              </a:spcBef>
            </a:pPr>
            <a:r>
              <a:rPr lang="zh-CN" altLang="en-US" dirty="0">
                <a:solidFill>
                  <a:schemeClr val="bg2">
                    <a:lumMod val="50000"/>
                  </a:schemeClr>
                </a:solidFill>
              </a:rPr>
              <a:t>体系结构相关知识</a:t>
            </a:r>
          </a:p>
          <a:p>
            <a:pPr marL="1108620" lvl="1" indent="-457200">
              <a:lnSpc>
                <a:spcPct val="120000"/>
              </a:lnSpc>
              <a:spcBef>
                <a:spcPts val="600"/>
              </a:spcBef>
            </a:pPr>
            <a:r>
              <a:rPr lang="en-US" altLang="zh-CN" dirty="0">
                <a:solidFill>
                  <a:schemeClr val="bg2">
                    <a:lumMod val="50000"/>
                  </a:schemeClr>
                </a:solidFill>
              </a:rPr>
              <a:t>MVC</a:t>
            </a:r>
            <a:r>
              <a:rPr lang="zh-CN" altLang="en-US" dirty="0">
                <a:solidFill>
                  <a:schemeClr val="bg2">
                    <a:lumMod val="50000"/>
                  </a:schemeClr>
                </a:solidFill>
              </a:rPr>
              <a:t>设计模式</a:t>
            </a:r>
          </a:p>
          <a:p>
            <a:pPr marL="1108620" lvl="1" indent="-457200">
              <a:lnSpc>
                <a:spcPct val="120000"/>
              </a:lnSpc>
              <a:spcBef>
                <a:spcPts val="600"/>
              </a:spcBef>
            </a:pPr>
            <a:r>
              <a:rPr lang="en-US" altLang="zh-CN" dirty="0">
                <a:solidFill>
                  <a:schemeClr val="bg2">
                    <a:lumMod val="50000"/>
                  </a:schemeClr>
                </a:solidFill>
              </a:rPr>
              <a:t>DAO</a:t>
            </a:r>
            <a:r>
              <a:rPr lang="zh-CN" altLang="en-US" dirty="0">
                <a:solidFill>
                  <a:schemeClr val="bg2">
                    <a:lumMod val="50000"/>
                  </a:schemeClr>
                </a:solidFill>
              </a:rPr>
              <a:t>设计模式</a:t>
            </a:r>
          </a:p>
          <a:p>
            <a:pPr marL="1108620" lvl="1" indent="-457200">
              <a:lnSpc>
                <a:spcPct val="120000"/>
              </a:lnSpc>
              <a:spcBef>
                <a:spcPts val="600"/>
              </a:spcBef>
            </a:pPr>
            <a:r>
              <a:rPr lang="zh-CN" altLang="en-US" dirty="0">
                <a:solidFill>
                  <a:schemeClr val="bg2">
                    <a:lumMod val="50000"/>
                  </a:schemeClr>
                </a:solidFill>
              </a:rPr>
              <a:t>系统包图</a:t>
            </a:r>
          </a:p>
          <a:p>
            <a:pPr>
              <a:lnSpc>
                <a:spcPct val="120000"/>
              </a:lnSpc>
              <a:spcBef>
                <a:spcPts val="600"/>
              </a:spcBef>
            </a:pPr>
            <a:r>
              <a:rPr lang="zh-CN" altLang="en-US" dirty="0">
                <a:solidFill>
                  <a:schemeClr val="bg2">
                    <a:lumMod val="50000"/>
                  </a:schemeClr>
                </a:solidFill>
              </a:rPr>
              <a:t>实验：</a:t>
            </a:r>
            <a:endParaRPr lang="en-US" altLang="zh-CN" dirty="0">
              <a:solidFill>
                <a:schemeClr val="bg2">
                  <a:lumMod val="50000"/>
                </a:schemeClr>
              </a:solidFill>
            </a:endParaRPr>
          </a:p>
          <a:p>
            <a:pPr lvl="1">
              <a:lnSpc>
                <a:spcPct val="120000"/>
              </a:lnSpc>
              <a:spcBef>
                <a:spcPts val="600"/>
              </a:spcBef>
            </a:pPr>
            <a:r>
              <a:rPr lang="zh-CN" altLang="en-US" dirty="0">
                <a:solidFill>
                  <a:schemeClr val="bg2">
                    <a:lumMod val="50000"/>
                  </a:schemeClr>
                </a:solidFill>
              </a:rPr>
              <a:t>编写需求规格说明书</a:t>
            </a:r>
            <a:r>
              <a:rPr lang="en-US" altLang="zh-CN" dirty="0">
                <a:solidFill>
                  <a:schemeClr val="bg2">
                    <a:lumMod val="50000"/>
                  </a:schemeClr>
                </a:solidFill>
              </a:rPr>
              <a:t>SRS</a:t>
            </a:r>
          </a:p>
          <a:p>
            <a:pPr lvl="1">
              <a:lnSpc>
                <a:spcPct val="120000"/>
              </a:lnSpc>
              <a:spcBef>
                <a:spcPts val="600"/>
              </a:spcBef>
            </a:pPr>
            <a:r>
              <a:rPr lang="zh-CN" altLang="en-US" dirty="0">
                <a:solidFill>
                  <a:schemeClr val="bg2">
                    <a:lumMod val="50000"/>
                  </a:schemeClr>
                </a:solidFill>
              </a:rPr>
              <a:t>设计系统的数据库</a:t>
            </a:r>
          </a:p>
        </p:txBody>
      </p:sp>
      <p:sp>
        <p:nvSpPr>
          <p:cNvPr id="4" name="日期占位符 3"/>
          <p:cNvSpPr>
            <a:spLocks noGrp="1"/>
          </p:cNvSpPr>
          <p:nvPr>
            <p:ph type="dt" sz="half" idx="10"/>
          </p:nvPr>
        </p:nvSpPr>
        <p:spPr/>
        <p:txBody>
          <a:bodyPr/>
          <a:lstStyle/>
          <a:p>
            <a:fld id="{F2546E37-FBC6-4D9A-AE17-B33699D59338}"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数据抽象例</a:t>
            </a:r>
          </a:p>
        </p:txBody>
      </p:sp>
      <p:sp>
        <p:nvSpPr>
          <p:cNvPr id="3" name="文本占位符 2">
            <a:extLst>
              <a:ext uri="{FF2B5EF4-FFF2-40B4-BE49-F238E27FC236}">
                <a16:creationId xmlns:a16="http://schemas.microsoft.com/office/drawing/2014/main" id="{E014D15F-BD60-4934-B172-0679ECB400C0}"/>
              </a:ext>
            </a:extLst>
          </p:cNvPr>
          <p:cNvSpPr>
            <a:spLocks noGrp="1"/>
          </p:cNvSpPr>
          <p:nvPr>
            <p:ph idx="1"/>
          </p:nvPr>
        </p:nvSpPr>
        <p:spPr/>
        <p:txBody>
          <a:bodyPr>
            <a:normAutofit/>
          </a:bodyPr>
          <a:lstStyle/>
          <a:p>
            <a:pPr>
              <a:lnSpc>
                <a:spcPct val="120000"/>
              </a:lnSpc>
              <a:spcBef>
                <a:spcPts val="900"/>
              </a:spcBef>
            </a:pPr>
            <a:r>
              <a:rPr lang="zh-CN" altLang="en-US" sz="2400" dirty="0">
                <a:solidFill>
                  <a:srgbClr val="FF0000"/>
                </a:solidFill>
              </a:rPr>
              <a:t>数据抽象：文字表达的数据结构演变成数据库表和存储过程。数据抽象与过程抽象一样，能使设计者按不同的详细程度表示数据对象。 </a:t>
            </a:r>
          </a:p>
          <a:p>
            <a:pPr>
              <a:lnSpc>
                <a:spcPct val="120000"/>
              </a:lnSpc>
              <a:spcBef>
                <a:spcPts val="900"/>
              </a:spcBef>
            </a:pPr>
            <a:r>
              <a:rPr lang="zh-CN" altLang="en-US" sz="2400" dirty="0">
                <a:solidFill>
                  <a:srgbClr val="000000"/>
                </a:solidFill>
                <a:latin typeface="Times New Roman" panose="02020603050405020304" pitchFamily="18" charset="0"/>
                <a:cs typeface="Times New Roman" panose="02020603050405020304" pitchFamily="18" charset="0"/>
              </a:rPr>
              <a:t>如定义一个储户的账户信息的数据对象。</a:t>
            </a:r>
            <a:r>
              <a:rPr lang="zh-CN" altLang="en-US" sz="2400" dirty="0"/>
              <a:t> </a:t>
            </a:r>
          </a:p>
          <a:p>
            <a:pPr>
              <a:lnSpc>
                <a:spcPct val="120000"/>
              </a:lnSpc>
              <a:spcBef>
                <a:spcPts val="900"/>
              </a:spcBef>
              <a:buNone/>
            </a:pPr>
            <a:r>
              <a:rPr lang="zh-CN" altLang="zh-CN" sz="2400" dirty="0"/>
              <a:t>①</a:t>
            </a:r>
            <a:r>
              <a:rPr lang="en-US" altLang="zh-CN" sz="2400" dirty="0"/>
              <a:t> </a:t>
            </a:r>
            <a:r>
              <a:rPr lang="zh-CN" altLang="zh-CN" sz="2400" dirty="0"/>
              <a:t>抽象Ⅰ</a:t>
            </a:r>
          </a:p>
          <a:p>
            <a:pPr>
              <a:lnSpc>
                <a:spcPct val="120000"/>
              </a:lnSpc>
              <a:spcBef>
                <a:spcPts val="900"/>
              </a:spcBef>
              <a:buNone/>
            </a:pPr>
            <a:r>
              <a:rPr lang="zh-CN" altLang="zh-CN" sz="2400" dirty="0"/>
              <a:t> </a:t>
            </a:r>
            <a:r>
              <a:rPr lang="en-US" altLang="zh-CN" sz="2400" dirty="0"/>
              <a:t> </a:t>
            </a:r>
            <a:r>
              <a:rPr lang="zh-CN" altLang="zh-CN" sz="2400" dirty="0"/>
              <a:t>账户信息＝储户身份号+姓名+余额+更新纪录(类型+日期+数额+操作员)</a:t>
            </a:r>
            <a:r>
              <a:rPr lang="zh-CN" altLang="en-US" sz="2400" dirty="0"/>
              <a:t>。</a:t>
            </a:r>
            <a:endParaRPr lang="zh-CN" altLang="zh-CN" sz="2400" dirty="0"/>
          </a:p>
          <a:p>
            <a:pPr>
              <a:lnSpc>
                <a:spcPct val="120000"/>
              </a:lnSpc>
              <a:spcBef>
                <a:spcPts val="900"/>
              </a:spcBef>
              <a:buNone/>
            </a:pPr>
            <a:endParaRPr lang="zh-CN" altLang="zh-CN" sz="1800" dirty="0"/>
          </a:p>
        </p:txBody>
      </p:sp>
      <p:sp>
        <p:nvSpPr>
          <p:cNvPr id="5" name="日期占位符 4"/>
          <p:cNvSpPr>
            <a:spLocks noGrp="1"/>
          </p:cNvSpPr>
          <p:nvPr>
            <p:ph type="dt" sz="half" idx="10"/>
          </p:nvPr>
        </p:nvSpPr>
        <p:spPr/>
        <p:txBody>
          <a:bodyPr/>
          <a:lstStyle/>
          <a:p>
            <a:fld id="{F48C5325-AC42-4503-80ED-19F2A31F132B}"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3238C92A-8714-491A-BACA-92CB2663AA99}"/>
              </a:ext>
            </a:extLst>
          </p:cNvPr>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231188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数据抽象举例</a:t>
            </a:r>
          </a:p>
        </p:txBody>
      </p:sp>
      <p:sp>
        <p:nvSpPr>
          <p:cNvPr id="3" name="文本占位符 2">
            <a:extLst>
              <a:ext uri="{FF2B5EF4-FFF2-40B4-BE49-F238E27FC236}">
                <a16:creationId xmlns:a16="http://schemas.microsoft.com/office/drawing/2014/main" id="{E014D15F-BD60-4934-B172-0679ECB400C0}"/>
              </a:ext>
            </a:extLst>
          </p:cNvPr>
          <p:cNvSpPr>
            <a:spLocks noGrp="1"/>
          </p:cNvSpPr>
          <p:nvPr>
            <p:ph idx="1"/>
          </p:nvPr>
        </p:nvSpPr>
        <p:spPr>
          <a:xfrm>
            <a:off x="768097" y="813954"/>
            <a:ext cx="7832833" cy="3806854"/>
          </a:xfrm>
        </p:spPr>
        <p:txBody>
          <a:bodyPr>
            <a:noAutofit/>
          </a:bodyPr>
          <a:lstStyle/>
          <a:p>
            <a:pPr>
              <a:lnSpc>
                <a:spcPct val="100000"/>
              </a:lnSpc>
              <a:spcBef>
                <a:spcPts val="0"/>
              </a:spcBef>
              <a:buNone/>
            </a:pPr>
            <a:r>
              <a:rPr lang="zh-CN" altLang="en-US" sz="2000" dirty="0"/>
              <a:t>② 抽象</a:t>
            </a:r>
            <a:r>
              <a:rPr lang="en-US" altLang="zh-CN" sz="2000" dirty="0"/>
              <a:t>Ⅱ</a:t>
            </a:r>
          </a:p>
          <a:p>
            <a:pPr lvl="1">
              <a:lnSpc>
                <a:spcPct val="100000"/>
              </a:lnSpc>
              <a:spcBef>
                <a:spcPts val="0"/>
              </a:spcBef>
              <a:buNone/>
            </a:pPr>
            <a:r>
              <a:rPr lang="en-US" altLang="zh-CN" sz="2000" dirty="0"/>
              <a:t>TYPE account IS STRUCTURE DEFINED</a:t>
            </a:r>
          </a:p>
          <a:p>
            <a:pPr lvl="2">
              <a:lnSpc>
                <a:spcPct val="100000"/>
              </a:lnSpc>
              <a:spcBef>
                <a:spcPts val="0"/>
              </a:spcBef>
              <a:buNone/>
            </a:pPr>
            <a:r>
              <a:rPr lang="en-US" altLang="zh-CN" dirty="0"/>
              <a:t>identity IS INTEGER LENTH(12);</a:t>
            </a:r>
          </a:p>
          <a:p>
            <a:pPr lvl="2">
              <a:lnSpc>
                <a:spcPct val="100000"/>
              </a:lnSpc>
              <a:spcBef>
                <a:spcPts val="0"/>
              </a:spcBef>
              <a:buNone/>
            </a:pPr>
            <a:r>
              <a:rPr lang="en-US" altLang="zh-CN" dirty="0"/>
              <a:t>name IS STRING LENTH(12);</a:t>
            </a:r>
          </a:p>
          <a:p>
            <a:pPr lvl="2">
              <a:lnSpc>
                <a:spcPct val="100000"/>
              </a:lnSpc>
              <a:spcBef>
                <a:spcPts val="0"/>
              </a:spcBef>
              <a:buNone/>
            </a:pPr>
            <a:r>
              <a:rPr lang="en-US" altLang="zh-CN" dirty="0"/>
              <a:t>balance IS FLOAT LENTH(12);</a:t>
            </a:r>
          </a:p>
          <a:p>
            <a:pPr lvl="2">
              <a:lnSpc>
                <a:spcPct val="100000"/>
              </a:lnSpc>
              <a:spcBef>
                <a:spcPts val="0"/>
              </a:spcBef>
              <a:buNone/>
            </a:pPr>
            <a:r>
              <a:rPr lang="en-US" altLang="zh-CN" dirty="0" err="1"/>
              <a:t>update_type</a:t>
            </a:r>
            <a:r>
              <a:rPr lang="en-US" altLang="zh-CN" dirty="0"/>
              <a:t> IS STRING LENTH(8);</a:t>
            </a:r>
          </a:p>
          <a:p>
            <a:pPr lvl="2">
              <a:lnSpc>
                <a:spcPct val="100000"/>
              </a:lnSpc>
              <a:spcBef>
                <a:spcPts val="0"/>
              </a:spcBef>
              <a:buNone/>
            </a:pPr>
            <a:r>
              <a:rPr lang="en-US" altLang="zh-CN" dirty="0" err="1"/>
              <a:t>update_date</a:t>
            </a:r>
            <a:r>
              <a:rPr lang="en-US" altLang="zh-CN" dirty="0"/>
              <a:t> IS DATE;</a:t>
            </a:r>
          </a:p>
          <a:p>
            <a:pPr lvl="2">
              <a:lnSpc>
                <a:spcPct val="100000"/>
              </a:lnSpc>
              <a:spcBef>
                <a:spcPts val="0"/>
              </a:spcBef>
              <a:buNone/>
            </a:pPr>
            <a:r>
              <a:rPr lang="en-US" altLang="zh-CN" dirty="0"/>
              <a:t>update_ amount IS STRING LENTH(10);</a:t>
            </a:r>
          </a:p>
          <a:p>
            <a:pPr lvl="2">
              <a:lnSpc>
                <a:spcPct val="100000"/>
              </a:lnSpc>
              <a:spcBef>
                <a:spcPts val="0"/>
              </a:spcBef>
              <a:buNone/>
            </a:pPr>
            <a:r>
              <a:rPr lang="en-US" altLang="zh-CN" dirty="0"/>
              <a:t>operator IS INTEGER LENTH(12);</a:t>
            </a:r>
          </a:p>
          <a:p>
            <a:pPr lvl="1">
              <a:lnSpc>
                <a:spcPct val="100000"/>
              </a:lnSpc>
              <a:spcBef>
                <a:spcPts val="0"/>
              </a:spcBef>
              <a:buNone/>
            </a:pPr>
            <a:r>
              <a:rPr lang="en-US" altLang="zh-CN" sz="2000" dirty="0"/>
              <a:t>END account TYPE;</a:t>
            </a:r>
          </a:p>
          <a:p>
            <a:pPr>
              <a:lnSpc>
                <a:spcPct val="100000"/>
              </a:lnSpc>
              <a:spcBef>
                <a:spcPts val="0"/>
              </a:spcBef>
              <a:buNone/>
            </a:pPr>
            <a:r>
              <a:rPr lang="en-US" altLang="zh-CN" sz="2000" dirty="0"/>
              <a:t>③  </a:t>
            </a:r>
            <a:r>
              <a:rPr lang="zh-CN" altLang="en-US" sz="2000" dirty="0"/>
              <a:t>抽象</a:t>
            </a:r>
            <a:r>
              <a:rPr lang="en-US" altLang="zh-CN" sz="2000" dirty="0"/>
              <a:t>Ⅲ</a:t>
            </a:r>
          </a:p>
          <a:p>
            <a:pPr>
              <a:lnSpc>
                <a:spcPct val="100000"/>
              </a:lnSpc>
              <a:spcBef>
                <a:spcPts val="0"/>
              </a:spcBef>
              <a:buNone/>
            </a:pPr>
            <a:r>
              <a:rPr lang="en-US" altLang="zh-CN" sz="1400" dirty="0"/>
              <a:t>     </a:t>
            </a:r>
            <a:r>
              <a:rPr lang="zh-CN" altLang="en-US" sz="1800" dirty="0"/>
              <a:t>具体的数据库表设计和定义此类数据对象的一组操作。</a:t>
            </a:r>
            <a:endParaRPr lang="zh-CN" altLang="zh-CN" sz="1800" dirty="0"/>
          </a:p>
          <a:p>
            <a:pPr>
              <a:lnSpc>
                <a:spcPct val="100000"/>
              </a:lnSpc>
              <a:spcBef>
                <a:spcPts val="0"/>
              </a:spcBef>
              <a:buNone/>
            </a:pPr>
            <a:endParaRPr lang="zh-CN" altLang="zh-CN" sz="1800" dirty="0"/>
          </a:p>
        </p:txBody>
      </p:sp>
      <p:sp>
        <p:nvSpPr>
          <p:cNvPr id="5" name="日期占位符 4"/>
          <p:cNvSpPr>
            <a:spLocks noGrp="1"/>
          </p:cNvSpPr>
          <p:nvPr>
            <p:ph type="dt" sz="half" idx="10"/>
          </p:nvPr>
        </p:nvSpPr>
        <p:spPr/>
        <p:txBody>
          <a:bodyPr/>
          <a:lstStyle/>
          <a:p>
            <a:fld id="{B6AF63BD-D146-4595-8AFC-0362B8B81701}"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3238C92A-8714-491A-BACA-92CB2663AA99}"/>
              </a:ext>
            </a:extLst>
          </p:cNvPr>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3587650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en-US" altLang="zh-CN" dirty="0"/>
              <a:t>3 </a:t>
            </a:r>
            <a:r>
              <a:rPr lang="zh-CN" altLang="en-US" dirty="0"/>
              <a:t>信息隐蔽和局部化</a:t>
            </a:r>
          </a:p>
        </p:txBody>
      </p:sp>
      <p:sp>
        <p:nvSpPr>
          <p:cNvPr id="2" name="文本占位符 1"/>
          <p:cNvSpPr>
            <a:spLocks noGrp="1"/>
          </p:cNvSpPr>
          <p:nvPr>
            <p:ph idx="1"/>
          </p:nvPr>
        </p:nvSpPr>
        <p:spPr/>
        <p:txBody>
          <a:bodyPr>
            <a:normAutofit lnSpcReduction="10000"/>
          </a:bodyPr>
          <a:lstStyle/>
          <a:p>
            <a:pPr>
              <a:lnSpc>
                <a:spcPct val="130000"/>
              </a:lnSpc>
              <a:spcBef>
                <a:spcPts val="450"/>
              </a:spcBef>
            </a:pPr>
            <a:r>
              <a:rPr lang="zh-CN" altLang="en-US" sz="2400" dirty="0">
                <a:latin typeface="+mn-ea"/>
              </a:rPr>
              <a:t>每个模块都尽量对其他模块隐藏自己的内部实现细节。</a:t>
            </a:r>
          </a:p>
          <a:p>
            <a:pPr lvl="1">
              <a:lnSpc>
                <a:spcPct val="130000"/>
              </a:lnSpc>
              <a:spcBef>
                <a:spcPts val="450"/>
              </a:spcBef>
            </a:pPr>
            <a:r>
              <a:rPr lang="zh-CN" altLang="en-US" sz="2000" dirty="0">
                <a:latin typeface="+mn-ea"/>
              </a:rPr>
              <a:t>模块内部的数据和过程不允许其它不需要这些信息的模块使用。</a:t>
            </a:r>
          </a:p>
          <a:p>
            <a:pPr lvl="1">
              <a:lnSpc>
                <a:spcPct val="130000"/>
              </a:lnSpc>
              <a:spcBef>
                <a:spcPts val="450"/>
              </a:spcBef>
            </a:pPr>
            <a:r>
              <a:rPr lang="zh-CN" altLang="en-US" sz="2000" dirty="0">
                <a:latin typeface="+mn-ea"/>
              </a:rPr>
              <a:t>定义和实施对模块的过程细节和局部数据结构的存取限制。</a:t>
            </a:r>
          </a:p>
          <a:p>
            <a:pPr lvl="1">
              <a:lnSpc>
                <a:spcPct val="130000"/>
              </a:lnSpc>
              <a:spcBef>
                <a:spcPts val="450"/>
              </a:spcBef>
            </a:pPr>
            <a:r>
              <a:rPr lang="zh-CN" altLang="en-US" sz="2000" dirty="0">
                <a:latin typeface="+mn-ea"/>
              </a:rPr>
              <a:t>对象的封装性实现支持了信息隐藏。</a:t>
            </a:r>
          </a:p>
          <a:p>
            <a:pPr lvl="1">
              <a:lnSpc>
                <a:spcPct val="130000"/>
              </a:lnSpc>
              <a:spcBef>
                <a:spcPts val="450"/>
              </a:spcBef>
            </a:pPr>
            <a:r>
              <a:rPr lang="zh-CN" altLang="en-US" sz="2000" dirty="0">
                <a:latin typeface="+mn-ea"/>
              </a:rPr>
              <a:t>典型的信息隐藏：面向对象的访问控制符。</a:t>
            </a:r>
          </a:p>
          <a:p>
            <a:pPr>
              <a:lnSpc>
                <a:spcPct val="130000"/>
              </a:lnSpc>
              <a:spcBef>
                <a:spcPts val="450"/>
              </a:spcBef>
            </a:pPr>
            <a:r>
              <a:rPr lang="zh-CN" altLang="en-US" sz="2400" dirty="0">
                <a:latin typeface="+mn-ea"/>
              </a:rPr>
              <a:t>信息隐藏是实现</a:t>
            </a:r>
            <a:r>
              <a:rPr lang="zh-CN" altLang="en-US" sz="2400" dirty="0">
                <a:solidFill>
                  <a:srgbClr val="FF0000"/>
                </a:solidFill>
                <a:latin typeface="+mn-ea"/>
              </a:rPr>
              <a:t>抽象、模块化</a:t>
            </a:r>
            <a:r>
              <a:rPr lang="zh-CN" altLang="en-US" sz="2400" dirty="0">
                <a:latin typeface="+mn-ea"/>
              </a:rPr>
              <a:t>机制的基本支撑。</a:t>
            </a:r>
            <a:endParaRPr lang="en-US" altLang="zh-CN" sz="2400" dirty="0">
              <a:latin typeface="+mn-ea"/>
            </a:endParaRPr>
          </a:p>
          <a:p>
            <a:pPr marL="342900" indent="-342900">
              <a:lnSpc>
                <a:spcPct val="130000"/>
              </a:lnSpc>
              <a:spcBef>
                <a:spcPts val="450"/>
              </a:spcBef>
            </a:pPr>
            <a:r>
              <a:rPr lang="zh-CN" altLang="en-US" sz="2400" dirty="0">
                <a:latin typeface="Arial" panose="020B0604020202020204" pitchFamily="34" charset="0"/>
              </a:rPr>
              <a:t> 局部化是指把一些关系密切的软件元素物理地放得彼此靠近。</a:t>
            </a:r>
            <a:endParaRPr lang="en-US" altLang="zh-CN" sz="2400" dirty="0">
              <a:latin typeface="Arial" panose="020B0604020202020204" pitchFamily="34" charset="0"/>
            </a:endParaRPr>
          </a:p>
          <a:p>
            <a:pPr>
              <a:lnSpc>
                <a:spcPct val="130000"/>
              </a:lnSpc>
              <a:spcBef>
                <a:spcPts val="450"/>
              </a:spcBef>
            </a:pPr>
            <a:endParaRPr lang="zh-CN" altLang="en-US" sz="2400" dirty="0">
              <a:latin typeface="+mn-ea"/>
            </a:endParaRPr>
          </a:p>
        </p:txBody>
      </p:sp>
      <p:sp>
        <p:nvSpPr>
          <p:cNvPr id="3" name="日期占位符 2"/>
          <p:cNvSpPr>
            <a:spLocks noGrp="1"/>
          </p:cNvSpPr>
          <p:nvPr>
            <p:ph type="dt" sz="half" idx="10"/>
          </p:nvPr>
        </p:nvSpPr>
        <p:spPr/>
        <p:txBody>
          <a:bodyPr/>
          <a:lstStyle/>
          <a:p>
            <a:fld id="{AF68ECDC-B708-4B11-8FCB-40B9A3EDAD50}" type="datetime1">
              <a:rPr lang="zh-CN" altLang="en-US" smtClean="0"/>
              <a:pPr/>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6626" name="灯片编号占位符 4"/>
          <p:cNvSpPr>
            <a:spLocks noGrp="1"/>
          </p:cNvSpPr>
          <p:nvPr>
            <p:ph type="sldNum" sz="quarter" idx="12"/>
          </p:nvPr>
        </p:nvSpPr>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fld id="{9ADF93E3-8A92-41DD-AD8D-CEED5DADEFDA}" type="slidenum">
              <a:rPr lang="en-US" altLang="zh-CN" smtClean="0">
                <a:solidFill>
                  <a:schemeClr val="bg1"/>
                </a:solidFill>
              </a:rPr>
              <a:pPr/>
              <a:t>22</a:t>
            </a:fld>
            <a:endParaRPr lang="en-US" altLang="zh-CN" dirty="0">
              <a:solidFill>
                <a:schemeClr val="bg1"/>
              </a:solidFill>
            </a:endParaRPr>
          </a:p>
        </p:txBody>
      </p:sp>
    </p:spTree>
    <p:extLst>
      <p:ext uri="{BB962C8B-B14F-4D97-AF65-F5344CB8AC3E}">
        <p14:creationId xmlns:p14="http://schemas.microsoft.com/office/powerpoint/2010/main" val="128205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up)">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up)">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up)">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信息隐蔽和局部化的优点</a:t>
            </a:r>
          </a:p>
        </p:txBody>
      </p:sp>
      <p:sp>
        <p:nvSpPr>
          <p:cNvPr id="2" name="文本占位符 1"/>
          <p:cNvSpPr>
            <a:spLocks noGrp="1"/>
          </p:cNvSpPr>
          <p:nvPr>
            <p:ph idx="1"/>
          </p:nvPr>
        </p:nvSpPr>
        <p:spPr/>
        <p:txBody>
          <a:bodyPr>
            <a:normAutofit/>
          </a:bodyPr>
          <a:lstStyle/>
          <a:p>
            <a:pPr marL="385763" indent="-385763">
              <a:lnSpc>
                <a:spcPct val="130000"/>
              </a:lnSpc>
              <a:spcBef>
                <a:spcPts val="450"/>
              </a:spcBef>
              <a:buFont typeface="+mj-lt"/>
              <a:buAutoNum type="arabicPeriod"/>
            </a:pPr>
            <a:r>
              <a:rPr lang="zh-CN" altLang="en-US" sz="2400" dirty="0">
                <a:latin typeface="+mn-ea"/>
              </a:rPr>
              <a:t>测试期间和软件维护期间需要修改软件，使用信息隐蔽原理作为模块化系统设计的标准就会带来极大好处。</a:t>
            </a:r>
          </a:p>
          <a:p>
            <a:pPr marL="385763" indent="-385763">
              <a:lnSpc>
                <a:spcPct val="130000"/>
              </a:lnSpc>
              <a:spcBef>
                <a:spcPts val="450"/>
              </a:spcBef>
              <a:buFont typeface="+mj-lt"/>
              <a:buAutoNum type="arabicPeriod"/>
            </a:pPr>
            <a:r>
              <a:rPr lang="zh-CN" altLang="en-US" sz="2400" dirty="0">
                <a:latin typeface="+mn-ea"/>
              </a:rPr>
              <a:t>因为绝大多数数据和过程对于软件的其他部分而言是隐蔽的（也就是“看”不见的），在修改期间由于疏忽而引入的错误就很少可能传播到软件的其他部分。</a:t>
            </a:r>
            <a:endParaRPr lang="en-US" altLang="zh-CN" sz="2400" dirty="0">
              <a:latin typeface="+mn-ea"/>
            </a:endParaRPr>
          </a:p>
          <a:p>
            <a:pPr marL="385763" indent="-385763">
              <a:lnSpc>
                <a:spcPct val="130000"/>
              </a:lnSpc>
              <a:spcBef>
                <a:spcPts val="450"/>
              </a:spcBef>
              <a:buFont typeface="+mj-lt"/>
              <a:buAutoNum type="arabicPeriod"/>
            </a:pPr>
            <a:r>
              <a:rPr lang="zh-CN" altLang="en-US" sz="2400" dirty="0">
                <a:latin typeface="+mn-ea"/>
              </a:rPr>
              <a:t>信息隐藏不仅支持模块的并行开发，而且还可减少测试和后期维护的工作量。 </a:t>
            </a:r>
          </a:p>
        </p:txBody>
      </p:sp>
      <p:sp>
        <p:nvSpPr>
          <p:cNvPr id="3" name="日期占位符 2"/>
          <p:cNvSpPr>
            <a:spLocks noGrp="1"/>
          </p:cNvSpPr>
          <p:nvPr>
            <p:ph type="dt" sz="half" idx="10"/>
          </p:nvPr>
        </p:nvSpPr>
        <p:spPr/>
        <p:txBody>
          <a:bodyPr/>
          <a:lstStyle/>
          <a:p>
            <a:fld id="{C68B49E5-937C-4A01-80C8-736C9B87A776}"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662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DF93E3-8A92-41DD-AD8D-CEED5DADEFDA}" type="slidenum">
              <a:rPr lang="en-US" altLang="zh-CN" smtClean="0">
                <a:solidFill>
                  <a:schemeClr val="bg1"/>
                </a:solidFill>
              </a:rPr>
              <a:pPr eaLnBrk="1" hangingPunct="1"/>
              <a:t>23</a:t>
            </a:fld>
            <a:endParaRPr lang="en-US" altLang="zh-CN">
              <a:solidFill>
                <a:schemeClr val="bg1"/>
              </a:solidFill>
            </a:endParaRPr>
          </a:p>
        </p:txBody>
      </p:sp>
    </p:spTree>
    <p:extLst>
      <p:ext uri="{BB962C8B-B14F-4D97-AF65-F5344CB8AC3E}">
        <p14:creationId xmlns:p14="http://schemas.microsoft.com/office/powerpoint/2010/main" val="423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4 </a:t>
            </a:r>
            <a:r>
              <a:rPr lang="zh-CN" altLang="en-US" dirty="0"/>
              <a:t>模块独立</a:t>
            </a:r>
          </a:p>
        </p:txBody>
      </p:sp>
      <p:sp>
        <p:nvSpPr>
          <p:cNvPr id="2" name="文本占位符 1"/>
          <p:cNvSpPr>
            <a:spLocks noGrp="1"/>
          </p:cNvSpPr>
          <p:nvPr>
            <p:ph idx="1"/>
          </p:nvPr>
        </p:nvSpPr>
        <p:spPr/>
        <p:txBody>
          <a:bodyPr>
            <a:noAutofit/>
          </a:bodyPr>
          <a:lstStyle/>
          <a:p>
            <a:pPr>
              <a:lnSpc>
                <a:spcPct val="100000"/>
              </a:lnSpc>
              <a:spcBef>
                <a:spcPts val="600"/>
              </a:spcBef>
            </a:pPr>
            <a:r>
              <a:rPr lang="zh-CN" altLang="en-US" sz="2400" dirty="0">
                <a:latin typeface="+mn-ea"/>
              </a:rPr>
              <a:t>模块独立的含义：</a:t>
            </a:r>
          </a:p>
          <a:p>
            <a:pPr lvl="1">
              <a:lnSpc>
                <a:spcPct val="100000"/>
              </a:lnSpc>
              <a:spcBef>
                <a:spcPts val="600"/>
              </a:spcBef>
            </a:pPr>
            <a:r>
              <a:rPr lang="zh-CN" altLang="en-US" sz="2000" dirty="0">
                <a:latin typeface="+mn-ea"/>
              </a:rPr>
              <a:t>模块完成独立的功能</a:t>
            </a:r>
          </a:p>
          <a:p>
            <a:pPr lvl="1">
              <a:lnSpc>
                <a:spcPct val="100000"/>
              </a:lnSpc>
              <a:spcBef>
                <a:spcPts val="600"/>
              </a:spcBef>
            </a:pPr>
            <a:r>
              <a:rPr lang="zh-CN" altLang="en-US" sz="2000" dirty="0">
                <a:latin typeface="+mn-ea"/>
              </a:rPr>
              <a:t>符合信息隐藏和信息局部化原则</a:t>
            </a:r>
          </a:p>
          <a:p>
            <a:pPr lvl="1">
              <a:lnSpc>
                <a:spcPct val="100000"/>
              </a:lnSpc>
              <a:spcBef>
                <a:spcPts val="600"/>
              </a:spcBef>
            </a:pPr>
            <a:r>
              <a:rPr lang="zh-CN" altLang="en-US" sz="2000" dirty="0">
                <a:latin typeface="+mn-ea"/>
              </a:rPr>
              <a:t>模块间关联和依赖程度尽量小</a:t>
            </a:r>
          </a:p>
          <a:p>
            <a:pPr>
              <a:lnSpc>
                <a:spcPct val="100000"/>
              </a:lnSpc>
              <a:spcBef>
                <a:spcPts val="600"/>
              </a:spcBef>
            </a:pPr>
            <a:r>
              <a:rPr lang="zh-CN" altLang="en-US" sz="2400" dirty="0">
                <a:latin typeface="+mn-ea"/>
              </a:rPr>
              <a:t>模块独立的概念是模块化、抽象、信息隐蔽和局部化概念的直接结果。</a:t>
            </a:r>
          </a:p>
          <a:p>
            <a:pPr>
              <a:lnSpc>
                <a:spcPct val="100000"/>
              </a:lnSpc>
              <a:spcBef>
                <a:spcPts val="600"/>
              </a:spcBef>
            </a:pPr>
            <a:r>
              <a:rPr lang="zh-CN" altLang="en-US" sz="2400" dirty="0">
                <a:latin typeface="+mn-ea"/>
              </a:rPr>
              <a:t>为什么模块的独立性很重要呢？</a:t>
            </a:r>
          </a:p>
          <a:p>
            <a:pPr lvl="1">
              <a:lnSpc>
                <a:spcPct val="100000"/>
              </a:lnSpc>
              <a:spcBef>
                <a:spcPts val="600"/>
              </a:spcBef>
            </a:pPr>
            <a:r>
              <a:rPr lang="zh-CN" altLang="en-US" sz="2000" dirty="0">
                <a:latin typeface="+mn-ea"/>
              </a:rPr>
              <a:t>有效的模块化（即具有独立的模块）的软件比较容易开发出来。独立的模块比较容易测试和维护。</a:t>
            </a:r>
          </a:p>
        </p:txBody>
      </p:sp>
      <p:sp>
        <p:nvSpPr>
          <p:cNvPr id="3" name="日期占位符 2"/>
          <p:cNvSpPr>
            <a:spLocks noGrp="1"/>
          </p:cNvSpPr>
          <p:nvPr>
            <p:ph type="dt" sz="half" idx="10"/>
          </p:nvPr>
        </p:nvSpPr>
        <p:spPr/>
        <p:txBody>
          <a:bodyPr/>
          <a:lstStyle/>
          <a:p>
            <a:fld id="{065115E3-C2B8-45FA-9503-7550C9D362F6}"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765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290080-6A0E-4945-A938-4E9DE8D42C54}" type="slidenum">
              <a:rPr lang="en-US" altLang="zh-CN" smtClean="0">
                <a:solidFill>
                  <a:schemeClr val="bg1"/>
                </a:solidFill>
              </a:rPr>
              <a:pPr eaLnBrk="1" hangingPunct="1"/>
              <a:t>24</a:t>
            </a:fld>
            <a:endParaRPr lang="en-US" altLang="zh-CN" dirty="0">
              <a:solidFill>
                <a:schemeClr val="bg1"/>
              </a:solidFill>
            </a:endParaRPr>
          </a:p>
        </p:txBody>
      </p:sp>
    </p:spTree>
    <p:extLst>
      <p:ext uri="{BB962C8B-B14F-4D97-AF65-F5344CB8AC3E}">
        <p14:creationId xmlns:p14="http://schemas.microsoft.com/office/powerpoint/2010/main" val="370497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up)">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4 </a:t>
            </a:r>
            <a:r>
              <a:rPr lang="zh-CN" altLang="en-US" dirty="0"/>
              <a:t>模块独立</a:t>
            </a:r>
          </a:p>
        </p:txBody>
      </p:sp>
      <p:sp>
        <p:nvSpPr>
          <p:cNvPr id="2" name="文本占位符 1"/>
          <p:cNvSpPr>
            <a:spLocks noGrp="1"/>
          </p:cNvSpPr>
          <p:nvPr>
            <p:ph idx="1"/>
          </p:nvPr>
        </p:nvSpPr>
        <p:spPr>
          <a:xfrm>
            <a:off x="768097" y="875739"/>
            <a:ext cx="7832833" cy="3806854"/>
          </a:xfrm>
        </p:spPr>
        <p:txBody>
          <a:bodyPr>
            <a:normAutofit/>
          </a:bodyPr>
          <a:lstStyle/>
          <a:p>
            <a:pPr>
              <a:lnSpc>
                <a:spcPct val="100000"/>
              </a:lnSpc>
            </a:pPr>
            <a:r>
              <a:rPr lang="zh-CN" altLang="en-US" sz="2400" dirty="0">
                <a:latin typeface="+mn-ea"/>
              </a:rPr>
              <a:t>模块的独立程度可以由两个定性标准度量，分别为</a:t>
            </a:r>
            <a:r>
              <a:rPr lang="zh-CN" altLang="en-US" sz="2400" dirty="0">
                <a:solidFill>
                  <a:srgbClr val="FF0000"/>
                </a:solidFill>
                <a:latin typeface="+mn-ea"/>
                <a:hlinkClick r:id="" action="ppaction://noaction">
                  <a:extLst>
                    <a:ext uri="{A12FA001-AC4F-418D-AE19-62706E023703}">
                      <ahyp:hlinkClr xmlns:ahyp="http://schemas.microsoft.com/office/drawing/2018/hyperlinkcolor" val="tx"/>
                    </a:ext>
                  </a:extLst>
                </a:hlinkClick>
              </a:rPr>
              <a:t>耦合</a:t>
            </a:r>
            <a:r>
              <a:rPr lang="zh-CN" altLang="en-US" sz="2400" u="sng" dirty="0">
                <a:solidFill>
                  <a:srgbClr val="FF0000"/>
                </a:solidFill>
                <a:latin typeface="+mn-ea"/>
              </a:rPr>
              <a:t>度</a:t>
            </a:r>
            <a:r>
              <a:rPr lang="zh-CN" altLang="en-US" sz="2400" dirty="0">
                <a:latin typeface="+mn-ea"/>
              </a:rPr>
              <a:t>和</a:t>
            </a:r>
            <a:r>
              <a:rPr lang="zh-CN" altLang="en-US" sz="2400" u="sng" dirty="0">
                <a:solidFill>
                  <a:srgbClr val="FF0000"/>
                </a:solidFill>
                <a:latin typeface="+mn-ea"/>
                <a:hlinkClick r:id="" action="ppaction://noaction">
                  <a:extLst>
                    <a:ext uri="{A12FA001-AC4F-418D-AE19-62706E023703}">
                      <ahyp:hlinkClr xmlns:ahyp="http://schemas.microsoft.com/office/drawing/2018/hyperlinkcolor" val="tx"/>
                    </a:ext>
                  </a:extLst>
                </a:hlinkClick>
              </a:rPr>
              <a:t>内聚</a:t>
            </a:r>
            <a:r>
              <a:rPr lang="zh-CN" altLang="en-US" sz="2400" u="sng" dirty="0">
                <a:solidFill>
                  <a:srgbClr val="FF0000"/>
                </a:solidFill>
                <a:latin typeface="+mn-ea"/>
              </a:rPr>
              <a:t>度</a:t>
            </a:r>
            <a:r>
              <a:rPr lang="zh-CN" altLang="en-US" sz="2400" dirty="0">
                <a:latin typeface="+mn-ea"/>
              </a:rPr>
              <a:t>。</a:t>
            </a:r>
            <a:endParaRPr lang="en-US" altLang="zh-CN" sz="2400" dirty="0">
              <a:latin typeface="+mn-ea"/>
            </a:endParaRPr>
          </a:p>
          <a:p>
            <a:pPr lvl="1">
              <a:lnSpc>
                <a:spcPct val="100000"/>
              </a:lnSpc>
            </a:pPr>
            <a:r>
              <a:rPr lang="zh-CN" altLang="en-US" sz="2000" dirty="0">
                <a:latin typeface="+mn-ea"/>
              </a:rPr>
              <a:t>内聚度：一个模块内部各个元素间</a:t>
            </a:r>
            <a:r>
              <a:rPr lang="en-US" altLang="zh-CN" sz="2000" dirty="0">
                <a:latin typeface="+mn-ea"/>
              </a:rPr>
              <a:t>(</a:t>
            </a:r>
            <a:r>
              <a:rPr lang="zh-CN" altLang="en-US" sz="2000" dirty="0">
                <a:latin typeface="+mn-ea"/>
              </a:rPr>
              <a:t>语句和程序段</a:t>
            </a:r>
            <a:r>
              <a:rPr lang="en-US" altLang="zh-CN" sz="2000" dirty="0">
                <a:latin typeface="+mn-ea"/>
              </a:rPr>
              <a:t>)</a:t>
            </a:r>
            <a:r>
              <a:rPr lang="zh-CN" altLang="en-US" sz="2000" dirty="0">
                <a:latin typeface="+mn-ea"/>
              </a:rPr>
              <a:t>彼此的紧密程度的度量。</a:t>
            </a:r>
          </a:p>
          <a:p>
            <a:pPr lvl="1">
              <a:lnSpc>
                <a:spcPct val="100000"/>
              </a:lnSpc>
            </a:pPr>
            <a:r>
              <a:rPr lang="zh-CN" altLang="en-US" sz="2000" dirty="0">
                <a:latin typeface="+mn-ea"/>
              </a:rPr>
              <a:t>耦合度：指软件结构中各模块之间相互联系紧密程度的度量。</a:t>
            </a:r>
            <a:endParaRPr lang="en-US" altLang="zh-CN" sz="2000" dirty="0">
              <a:latin typeface="+mn-ea"/>
            </a:endParaRPr>
          </a:p>
          <a:p>
            <a:pPr>
              <a:lnSpc>
                <a:spcPct val="100000"/>
              </a:lnSpc>
            </a:pPr>
            <a:r>
              <a:rPr lang="zh-CN" altLang="en-US" sz="2400" dirty="0">
                <a:latin typeface="+mn-ea"/>
              </a:rPr>
              <a:t>软件独立性的衡量标准：</a:t>
            </a:r>
            <a:endParaRPr lang="en-US" altLang="zh-CN" sz="2400" dirty="0">
              <a:latin typeface="+mn-ea"/>
            </a:endParaRPr>
          </a:p>
          <a:p>
            <a:pPr lvl="1">
              <a:lnSpc>
                <a:spcPct val="100000"/>
              </a:lnSpc>
            </a:pPr>
            <a:r>
              <a:rPr lang="zh-CN" altLang="en-US" sz="2000" dirty="0">
                <a:solidFill>
                  <a:srgbClr val="FF0000"/>
                </a:solidFill>
              </a:rPr>
              <a:t>高内聚：</a:t>
            </a:r>
            <a:r>
              <a:rPr lang="zh-CN" altLang="en-US" sz="2000" dirty="0"/>
              <a:t>内部结构紧密。</a:t>
            </a:r>
          </a:p>
          <a:p>
            <a:pPr lvl="1">
              <a:lnSpc>
                <a:spcPct val="100000"/>
              </a:lnSpc>
            </a:pPr>
            <a:r>
              <a:rPr lang="zh-CN" altLang="en-US" sz="2000" dirty="0">
                <a:solidFill>
                  <a:srgbClr val="FF0000"/>
                </a:solidFill>
              </a:rPr>
              <a:t>低耦合：</a:t>
            </a:r>
            <a:r>
              <a:rPr lang="zh-CN" altLang="en-US" sz="2000" dirty="0"/>
              <a:t>模块间关联和依赖程度尽可能小，与其他模块的接口简单。</a:t>
            </a:r>
            <a:endParaRPr lang="zh-CN" altLang="en-US" sz="2000" dirty="0">
              <a:latin typeface="+mn-ea"/>
            </a:endParaRPr>
          </a:p>
        </p:txBody>
      </p:sp>
      <p:sp>
        <p:nvSpPr>
          <p:cNvPr id="3" name="日期占位符 2"/>
          <p:cNvSpPr>
            <a:spLocks noGrp="1"/>
          </p:cNvSpPr>
          <p:nvPr>
            <p:ph type="dt" sz="half" idx="10"/>
          </p:nvPr>
        </p:nvSpPr>
        <p:spPr/>
        <p:txBody>
          <a:bodyPr/>
          <a:lstStyle/>
          <a:p>
            <a:fld id="{0EC5559E-972D-49C5-B514-405F216B7C30}"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765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290080-6A0E-4945-A938-4E9DE8D42C54}" type="slidenum">
              <a:rPr lang="en-US" altLang="zh-CN" smtClean="0">
                <a:solidFill>
                  <a:schemeClr val="bg1"/>
                </a:solidFill>
              </a:rPr>
              <a:pPr eaLnBrk="1" hangingPunct="1"/>
              <a:t>25</a:t>
            </a:fld>
            <a:endParaRPr lang="en-US" altLang="zh-CN">
              <a:solidFill>
                <a:schemeClr val="bg1"/>
              </a:solidFill>
            </a:endParaRPr>
          </a:p>
        </p:txBody>
      </p:sp>
    </p:spTree>
    <p:extLst>
      <p:ext uri="{BB962C8B-B14F-4D97-AF65-F5344CB8AC3E}">
        <p14:creationId xmlns:p14="http://schemas.microsoft.com/office/powerpoint/2010/main" val="23196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耦合性（</a:t>
            </a:r>
            <a:r>
              <a:rPr lang="en-US" altLang="zh-CN" dirty="0"/>
              <a:t>C</a:t>
            </a:r>
            <a:r>
              <a:rPr lang="en-US" altLang="zh-CN" cap="none" dirty="0"/>
              <a:t>oupling</a:t>
            </a:r>
            <a:r>
              <a:rPr lang="zh-CN" altLang="en-US" dirty="0"/>
              <a:t>）</a:t>
            </a:r>
          </a:p>
        </p:txBody>
      </p:sp>
      <p:sp>
        <p:nvSpPr>
          <p:cNvPr id="28676" name="Rectangle 3"/>
          <p:cNvSpPr>
            <a:spLocks noGrp="1" noChangeArrowheads="1"/>
          </p:cNvSpPr>
          <p:nvPr>
            <p:ph idx="1"/>
          </p:nvPr>
        </p:nvSpPr>
        <p:spPr>
          <a:xfrm>
            <a:off x="768097" y="888096"/>
            <a:ext cx="7832833" cy="3806854"/>
          </a:xfrm>
          <a:prstGeom prst="rect">
            <a:avLst/>
          </a:prstGeom>
        </p:spPr>
        <p:txBody>
          <a:bodyPr>
            <a:normAutofit/>
          </a:bodyPr>
          <a:lstStyle/>
          <a:p>
            <a:pPr>
              <a:lnSpc>
                <a:spcPct val="130000"/>
              </a:lnSpc>
            </a:pPr>
            <a:r>
              <a:rPr lang="zh-CN" altLang="en-US" sz="2400" dirty="0">
                <a:solidFill>
                  <a:srgbClr val="FF0000"/>
                </a:solidFill>
                <a:latin typeface="+mn-ea"/>
              </a:rPr>
              <a:t>耦合性</a:t>
            </a:r>
            <a:r>
              <a:rPr lang="zh-CN" altLang="en-US" sz="2400" dirty="0">
                <a:latin typeface="+mn-ea"/>
              </a:rPr>
              <a:t>是对一个软件结构中不同模块之间互连程度的度量。</a:t>
            </a:r>
          </a:p>
          <a:p>
            <a:pPr>
              <a:lnSpc>
                <a:spcPct val="130000"/>
              </a:lnSpc>
            </a:pPr>
            <a:r>
              <a:rPr lang="zh-CN" altLang="en-US" sz="2400" dirty="0">
                <a:latin typeface="+mn-ea"/>
              </a:rPr>
              <a:t>模块间耦合的强弱取决于接口的复杂性，即与信息传递的方式、接口参数的个数、接口参数的数据类型相关。不同模块之间相互依赖的越紧密则耦合度越高。</a:t>
            </a:r>
            <a:endParaRPr lang="en-US" altLang="zh-CN" sz="2400" dirty="0">
              <a:latin typeface="+mn-ea"/>
            </a:endParaRPr>
          </a:p>
          <a:p>
            <a:pPr>
              <a:lnSpc>
                <a:spcPct val="130000"/>
              </a:lnSpc>
            </a:pPr>
            <a:r>
              <a:rPr lang="zh-CN" altLang="en-US" sz="2400" dirty="0">
                <a:latin typeface="+mn-ea"/>
              </a:rPr>
              <a:t>耦合度影响系统的可理解性、可测试性、可靠性和可维护性。</a:t>
            </a:r>
          </a:p>
        </p:txBody>
      </p:sp>
      <p:sp>
        <p:nvSpPr>
          <p:cNvPr id="2" name="日期占位符 1"/>
          <p:cNvSpPr>
            <a:spLocks noGrp="1"/>
          </p:cNvSpPr>
          <p:nvPr>
            <p:ph type="dt" sz="half" idx="10"/>
          </p:nvPr>
        </p:nvSpPr>
        <p:spPr/>
        <p:txBody>
          <a:bodyPr/>
          <a:lstStyle/>
          <a:p>
            <a:fld id="{D8A1FCC2-B346-467A-B8E2-1452CA1BFCD6}"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79F206-BB72-48D4-9D21-EB002703E754}" type="slidenum">
              <a:rPr lang="en-US" altLang="zh-CN" smtClean="0">
                <a:solidFill>
                  <a:schemeClr val="bg1"/>
                </a:solidFill>
              </a:rPr>
              <a:pPr eaLnBrk="1" hangingPunct="1"/>
              <a:t>26</a:t>
            </a:fld>
            <a:endParaRPr lang="en-US" altLang="zh-CN" dirty="0">
              <a:solidFill>
                <a:schemeClr val="bg1"/>
              </a:solidFill>
            </a:endParaRPr>
          </a:p>
        </p:txBody>
      </p:sp>
    </p:spTree>
    <p:extLst>
      <p:ext uri="{BB962C8B-B14F-4D97-AF65-F5344CB8AC3E}">
        <p14:creationId xmlns:p14="http://schemas.microsoft.com/office/powerpoint/2010/main" val="301289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软件设计的原则之一：弱耦合</a:t>
            </a:r>
          </a:p>
        </p:txBody>
      </p:sp>
      <p:sp>
        <p:nvSpPr>
          <p:cNvPr id="3" name="文本占位符 2"/>
          <p:cNvSpPr>
            <a:spLocks noGrp="1"/>
          </p:cNvSpPr>
          <p:nvPr>
            <p:ph idx="1"/>
          </p:nvPr>
        </p:nvSpPr>
        <p:spPr>
          <a:xfrm>
            <a:off x="768097" y="925167"/>
            <a:ext cx="7906346" cy="3806854"/>
          </a:xfrm>
        </p:spPr>
        <p:txBody>
          <a:bodyPr>
            <a:normAutofit/>
          </a:bodyPr>
          <a:lstStyle/>
          <a:p>
            <a:pPr marL="381000" indent="-257175">
              <a:lnSpc>
                <a:spcPct val="120000"/>
              </a:lnSpc>
            </a:pPr>
            <a:r>
              <a:rPr lang="zh-CN" altLang="en-US" sz="2400" dirty="0"/>
              <a:t>为了提高模块的独立性，应该尽量降低模块之间的耦合度。</a:t>
            </a:r>
            <a:endParaRPr lang="en-US" altLang="zh-CN" sz="2400" dirty="0"/>
          </a:p>
          <a:p>
            <a:pPr marL="381000" indent="-257175">
              <a:lnSpc>
                <a:spcPct val="120000"/>
              </a:lnSpc>
            </a:pPr>
            <a:r>
              <a:rPr lang="zh-CN" altLang="en-US" sz="2400" dirty="0">
                <a:solidFill>
                  <a:srgbClr val="FF0000"/>
                </a:solidFill>
              </a:rPr>
              <a:t>可行的举措有：</a:t>
            </a:r>
            <a:endParaRPr lang="en-US" altLang="zh-CN" sz="2400" dirty="0">
              <a:solidFill>
                <a:srgbClr val="FF0000"/>
              </a:solidFill>
            </a:endParaRPr>
          </a:p>
          <a:p>
            <a:pPr marL="466725" indent="-342900">
              <a:lnSpc>
                <a:spcPct val="120000"/>
              </a:lnSpc>
              <a:buFont typeface="+mj-lt"/>
              <a:buAutoNum type="arabicPeriod"/>
            </a:pPr>
            <a:r>
              <a:rPr lang="zh-CN" altLang="en-US" sz="2000" dirty="0"/>
              <a:t>两个对象应该通过类的接口实现耦合，而不应该依赖于类的具体实现细节</a:t>
            </a:r>
            <a:r>
              <a:rPr lang="en-US" altLang="zh-CN" sz="2000" dirty="0"/>
              <a:t>(</a:t>
            </a:r>
            <a:r>
              <a:rPr lang="zh-CN" altLang="en-US" sz="2000" dirty="0"/>
              <a:t>例如友元</a:t>
            </a:r>
            <a:r>
              <a:rPr lang="en-US" altLang="zh-CN" sz="2000" dirty="0"/>
              <a:t>)</a:t>
            </a:r>
            <a:r>
              <a:rPr lang="zh-CN" altLang="en-US" sz="2000" dirty="0"/>
              <a:t>。</a:t>
            </a:r>
          </a:p>
          <a:p>
            <a:pPr marL="466725" indent="-342900">
              <a:lnSpc>
                <a:spcPct val="120000"/>
              </a:lnSpc>
              <a:buFont typeface="+mj-lt"/>
              <a:buAutoNum type="arabicPeriod"/>
            </a:pPr>
            <a:r>
              <a:rPr lang="zh-CN" altLang="en-US" sz="2000" dirty="0"/>
              <a:t>采用简单的数据传递方式，减少消息中包含的参数个数，降低参数的复杂程度（尽量使用基本类型作为接口的参数类型）</a:t>
            </a:r>
            <a:r>
              <a:rPr lang="en-US" altLang="zh-CN" sz="2000" dirty="0"/>
              <a:t>,</a:t>
            </a:r>
            <a:r>
              <a:rPr lang="zh-CN" altLang="en-US" sz="2000" dirty="0"/>
              <a:t>  减少消息数。</a:t>
            </a:r>
          </a:p>
          <a:p>
            <a:pPr indent="-4763">
              <a:lnSpc>
                <a:spcPct val="120000"/>
              </a:lnSpc>
              <a:buNone/>
            </a:pPr>
            <a:endParaRPr lang="zh-CN" altLang="en-US" sz="2000" dirty="0"/>
          </a:p>
          <a:p>
            <a:pPr>
              <a:lnSpc>
                <a:spcPct val="120000"/>
              </a:lnSpc>
            </a:pPr>
            <a:endParaRPr lang="zh-CN" altLang="en-US" sz="2000" dirty="0"/>
          </a:p>
        </p:txBody>
      </p:sp>
      <p:sp>
        <p:nvSpPr>
          <p:cNvPr id="2" name="日期占位符 1"/>
          <p:cNvSpPr>
            <a:spLocks noGrp="1"/>
          </p:cNvSpPr>
          <p:nvPr>
            <p:ph type="dt" sz="half" idx="10"/>
          </p:nvPr>
        </p:nvSpPr>
        <p:spPr/>
        <p:txBody>
          <a:bodyPr/>
          <a:lstStyle/>
          <a:p>
            <a:fld id="{137C7D77-1EF8-401A-B1BF-2B16C132AB89}"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20750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耦合度的等级</a:t>
            </a:r>
          </a:p>
        </p:txBody>
      </p:sp>
      <p:sp>
        <p:nvSpPr>
          <p:cNvPr id="3" name="内容占位符 2"/>
          <p:cNvSpPr>
            <a:spLocks noGrp="1"/>
          </p:cNvSpPr>
          <p:nvPr>
            <p:ph idx="1"/>
          </p:nvPr>
        </p:nvSpPr>
        <p:spPr/>
        <p:txBody>
          <a:bodyPr>
            <a:normAutofit/>
          </a:bodyPr>
          <a:lstStyle/>
          <a:p>
            <a:pPr algn="l">
              <a:spcBef>
                <a:spcPct val="55000"/>
              </a:spcBef>
            </a:pPr>
            <a:r>
              <a:rPr lang="zh-CN" altLang="en-US" sz="2400" dirty="0"/>
              <a:t>耦合度是模块独立性最显著特征。耦合度按其高低程度可分为七级，松耦合是软件设计一直追求的目标。 </a:t>
            </a:r>
            <a:endParaRPr lang="en-US" altLang="en-US" sz="2400" dirty="0"/>
          </a:p>
          <a:p>
            <a:pPr marL="360000" lvl="1" indent="0" algn="l">
              <a:lnSpc>
                <a:spcPct val="70000"/>
              </a:lnSpc>
              <a:spcBef>
                <a:spcPct val="55000"/>
              </a:spcBef>
              <a:buNone/>
            </a:pPr>
            <a:r>
              <a:rPr lang="en-US" altLang="en-US" sz="2000" dirty="0"/>
              <a:t>① </a:t>
            </a:r>
            <a:r>
              <a:rPr lang="en-US" altLang="en-US" sz="2000" dirty="0" err="1"/>
              <a:t>非直接耦合</a:t>
            </a:r>
            <a:r>
              <a:rPr lang="en-US" altLang="en-US" sz="2000" dirty="0"/>
              <a:t>           </a:t>
            </a:r>
            <a:endParaRPr lang="en-US" altLang="zh-CN" sz="2000" dirty="0"/>
          </a:p>
          <a:p>
            <a:pPr marL="360000" lvl="1" indent="0" algn="l">
              <a:lnSpc>
                <a:spcPct val="70000"/>
              </a:lnSpc>
              <a:spcBef>
                <a:spcPct val="55000"/>
              </a:spcBef>
              <a:buNone/>
            </a:pPr>
            <a:r>
              <a:rPr lang="en-US" altLang="en-US" sz="2000" dirty="0"/>
              <a:t>② </a:t>
            </a:r>
            <a:r>
              <a:rPr lang="en-US" altLang="en-US" sz="2000" dirty="0" err="1"/>
              <a:t>数据耦合</a:t>
            </a:r>
            <a:r>
              <a:rPr lang="en-US" altLang="en-US" sz="2000" dirty="0"/>
              <a:t>        </a:t>
            </a:r>
            <a:endParaRPr lang="en-US" altLang="zh-CN" sz="2000" dirty="0"/>
          </a:p>
          <a:p>
            <a:pPr marL="360000" lvl="1" indent="0" algn="l">
              <a:lnSpc>
                <a:spcPct val="70000"/>
              </a:lnSpc>
              <a:spcBef>
                <a:spcPct val="55000"/>
              </a:spcBef>
              <a:buNone/>
            </a:pPr>
            <a:r>
              <a:rPr lang="en-US" altLang="en-US" sz="2000" dirty="0"/>
              <a:t>③ </a:t>
            </a:r>
            <a:r>
              <a:rPr lang="en-US" altLang="en-US" sz="2000" dirty="0" err="1"/>
              <a:t>特征耦合</a:t>
            </a:r>
            <a:endParaRPr lang="en-US" altLang="en-US" sz="2000" dirty="0"/>
          </a:p>
          <a:p>
            <a:pPr marL="360000" lvl="1" indent="0" algn="l">
              <a:lnSpc>
                <a:spcPct val="70000"/>
              </a:lnSpc>
              <a:spcBef>
                <a:spcPct val="55000"/>
              </a:spcBef>
              <a:buNone/>
            </a:pPr>
            <a:r>
              <a:rPr lang="en-US" altLang="en-US" sz="2000" dirty="0"/>
              <a:t>④ </a:t>
            </a:r>
            <a:r>
              <a:rPr lang="en-US" altLang="en-US" sz="2000" dirty="0" err="1"/>
              <a:t>控制耦合</a:t>
            </a:r>
            <a:r>
              <a:rPr lang="en-US" altLang="en-US" sz="2000" dirty="0"/>
              <a:t>               </a:t>
            </a:r>
            <a:endParaRPr lang="en-US" altLang="zh-CN" sz="2000" dirty="0"/>
          </a:p>
          <a:p>
            <a:pPr marL="360000" lvl="1" indent="0" algn="l">
              <a:lnSpc>
                <a:spcPct val="70000"/>
              </a:lnSpc>
              <a:spcBef>
                <a:spcPct val="55000"/>
              </a:spcBef>
              <a:buNone/>
            </a:pPr>
            <a:r>
              <a:rPr lang="en-US" altLang="en-US" sz="2000" dirty="0"/>
              <a:t>⑤</a:t>
            </a:r>
            <a:r>
              <a:rPr lang="en-US" altLang="zh-CN" sz="2000" dirty="0"/>
              <a:t> </a:t>
            </a:r>
            <a:r>
              <a:rPr lang="en-US" altLang="en-US" sz="2000" dirty="0" err="1"/>
              <a:t>外部耦合</a:t>
            </a:r>
            <a:r>
              <a:rPr lang="en-US" altLang="en-US" sz="2000" dirty="0"/>
              <a:t>         </a:t>
            </a:r>
            <a:endParaRPr lang="en-US" altLang="zh-CN" sz="2000" dirty="0"/>
          </a:p>
          <a:p>
            <a:pPr marL="360000" lvl="1" indent="0" algn="l">
              <a:lnSpc>
                <a:spcPct val="70000"/>
              </a:lnSpc>
              <a:spcBef>
                <a:spcPct val="55000"/>
              </a:spcBef>
              <a:buNone/>
            </a:pPr>
            <a:r>
              <a:rPr lang="en-US" altLang="en-US" sz="2000" dirty="0"/>
              <a:t>⑥</a:t>
            </a:r>
            <a:r>
              <a:rPr lang="en-US" altLang="zh-CN" sz="2000" dirty="0"/>
              <a:t> </a:t>
            </a:r>
            <a:r>
              <a:rPr lang="en-US" altLang="en-US" sz="2000" dirty="0" err="1"/>
              <a:t>公共耦合</a:t>
            </a:r>
            <a:endParaRPr lang="en-US" altLang="en-US" sz="2000" dirty="0"/>
          </a:p>
          <a:p>
            <a:pPr marL="360000" lvl="1" indent="0" algn="l">
              <a:lnSpc>
                <a:spcPct val="70000"/>
              </a:lnSpc>
              <a:spcBef>
                <a:spcPct val="55000"/>
              </a:spcBef>
              <a:buNone/>
            </a:pPr>
            <a:r>
              <a:rPr lang="en-US" altLang="en-US" sz="2000" dirty="0"/>
              <a:t>⑦</a:t>
            </a:r>
            <a:r>
              <a:rPr lang="en-US" altLang="zh-CN" sz="2000" dirty="0"/>
              <a:t> </a:t>
            </a:r>
            <a:r>
              <a:rPr lang="en-US" altLang="en-US" sz="2000" dirty="0" err="1"/>
              <a:t>内容耦合</a:t>
            </a:r>
            <a:r>
              <a:rPr lang="en-US" altLang="en-US" sz="2000" dirty="0"/>
              <a:t> </a:t>
            </a:r>
            <a:endParaRPr lang="zh-CN" altLang="en-US" sz="2000" dirty="0"/>
          </a:p>
          <a:p>
            <a:endParaRPr lang="zh-CN" altLang="en-US" sz="2400" dirty="0"/>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28</a:t>
            </a:fld>
            <a:endParaRPr lang="zh-CN" altLang="en-US"/>
          </a:p>
        </p:txBody>
      </p:sp>
    </p:spTree>
    <p:extLst>
      <p:ext uri="{BB962C8B-B14F-4D97-AF65-F5344CB8AC3E}">
        <p14:creationId xmlns:p14="http://schemas.microsoft.com/office/powerpoint/2010/main" val="592693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p:txBody>
          <a:bodyPr/>
          <a:lstStyle/>
          <a:p>
            <a:pPr marL="0" indent="0">
              <a:lnSpc>
                <a:spcPct val="130000"/>
              </a:lnSpc>
              <a:buNone/>
            </a:pPr>
            <a:r>
              <a:rPr lang="zh-CN" altLang="en-US" sz="2400" dirty="0"/>
              <a:t>（</a:t>
            </a:r>
            <a:r>
              <a:rPr lang="en-US" altLang="zh-CN" sz="2400" dirty="0"/>
              <a:t>1</a:t>
            </a:r>
            <a:r>
              <a:rPr lang="zh-CN" altLang="en-US" sz="2400" dirty="0"/>
              <a:t>）非直接耦合</a:t>
            </a:r>
            <a:endParaRPr lang="zh-CN" altLang="en-US" sz="2400" b="1" dirty="0">
              <a:ea typeface="楷体_GB2312" pitchFamily="49" charset="-122"/>
            </a:endParaRPr>
          </a:p>
          <a:p>
            <a:pPr>
              <a:lnSpc>
                <a:spcPct val="130000"/>
              </a:lnSpc>
            </a:pPr>
            <a:r>
              <a:rPr lang="zh-CN" altLang="en-US" sz="2100" dirty="0">
                <a:latin typeface="+mn-ea"/>
              </a:rPr>
              <a:t>如果</a:t>
            </a:r>
            <a:r>
              <a:rPr lang="zh-CN" altLang="en-US" sz="2100" dirty="0">
                <a:solidFill>
                  <a:srgbClr val="FF3300"/>
                </a:solidFill>
                <a:latin typeface="+mn-ea"/>
              </a:rPr>
              <a:t>两个模块之间没有直接关系</a:t>
            </a:r>
            <a:r>
              <a:rPr lang="zh-CN" altLang="en-US" sz="2100" dirty="0">
                <a:latin typeface="+mn-ea"/>
              </a:rPr>
              <a:t>，它们之间的联系完全是通过主模块的控制和调用来实现的，这就是非直接耦合。</a:t>
            </a:r>
          </a:p>
          <a:p>
            <a:pPr>
              <a:lnSpc>
                <a:spcPct val="130000"/>
              </a:lnSpc>
            </a:pPr>
            <a:r>
              <a:rPr lang="zh-CN" altLang="en-US" sz="2100" dirty="0">
                <a:solidFill>
                  <a:srgbClr val="FF0000"/>
                </a:solidFill>
                <a:latin typeface="+mn-ea"/>
              </a:rPr>
              <a:t>这种耦合的模块独立性最强。</a:t>
            </a:r>
          </a:p>
        </p:txBody>
      </p:sp>
      <p:sp>
        <p:nvSpPr>
          <p:cNvPr id="4" name="日期占位符 3"/>
          <p:cNvSpPr>
            <a:spLocks noGrp="1"/>
          </p:cNvSpPr>
          <p:nvPr>
            <p:ph type="dt" sz="half" idx="10"/>
          </p:nvPr>
        </p:nvSpPr>
        <p:spPr/>
        <p:txBody>
          <a:bodyPr/>
          <a:lstStyle/>
          <a:p>
            <a:fld id="{0A55585A-90C5-44F4-9271-6D4A1953AADD}" type="datetime1">
              <a:rPr lang="zh-CN" altLang="en-US" smtClean="0"/>
              <a:t>2022/5/11</a:t>
            </a:fld>
            <a:endParaRPr lang="zh-CN" altLang="en-US"/>
          </a:p>
        </p:txBody>
      </p:sp>
      <p:sp>
        <p:nvSpPr>
          <p:cNvPr id="15" name="页脚占位符 14"/>
          <p:cNvSpPr>
            <a:spLocks noGrp="1"/>
          </p:cNvSpPr>
          <p:nvPr>
            <p:ph type="ftr" sz="quarter" idx="11"/>
          </p:nvPr>
        </p:nvSpPr>
        <p:spPr/>
        <p:txBody>
          <a:bodyPr/>
          <a:lstStyle/>
          <a:p>
            <a:r>
              <a:rPr lang="zh-CN" altLang="en-US"/>
              <a:t>软件工程</a:t>
            </a:r>
            <a:endParaRPr lang="zh-CN" altLang="en-US" dirty="0"/>
          </a:p>
        </p:txBody>
      </p:sp>
      <p:sp>
        <p:nvSpPr>
          <p:cNvPr id="2969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ECE190-51E8-44D5-9C45-C32AAF3D12AD}" type="slidenum">
              <a:rPr lang="en-US" altLang="zh-CN" smtClean="0">
                <a:solidFill>
                  <a:schemeClr val="bg1"/>
                </a:solidFill>
              </a:rPr>
              <a:pPr eaLnBrk="1" hangingPunct="1"/>
              <a:t>29</a:t>
            </a:fld>
            <a:endParaRPr lang="en-US" altLang="zh-CN" dirty="0">
              <a:solidFill>
                <a:schemeClr val="bg1"/>
              </a:solidFill>
            </a:endParaRPr>
          </a:p>
        </p:txBody>
      </p:sp>
      <p:grpSp>
        <p:nvGrpSpPr>
          <p:cNvPr id="3" name="组合 2">
            <a:extLst>
              <a:ext uri="{FF2B5EF4-FFF2-40B4-BE49-F238E27FC236}">
                <a16:creationId xmlns:a16="http://schemas.microsoft.com/office/drawing/2014/main" id="{C1171254-E1EB-4AC6-BC5E-2BEA67C71A42}"/>
              </a:ext>
            </a:extLst>
          </p:cNvPr>
          <p:cNvGrpSpPr/>
          <p:nvPr/>
        </p:nvGrpSpPr>
        <p:grpSpPr>
          <a:xfrm>
            <a:off x="5823703" y="2728539"/>
            <a:ext cx="3018607" cy="1707629"/>
            <a:chOff x="3374243" y="4376392"/>
            <a:chExt cx="4024809" cy="2276839"/>
          </a:xfrm>
        </p:grpSpPr>
        <p:sp>
          <p:nvSpPr>
            <p:cNvPr id="5" name="Text Box 16">
              <a:extLst>
                <a:ext uri="{FF2B5EF4-FFF2-40B4-BE49-F238E27FC236}">
                  <a16:creationId xmlns:a16="http://schemas.microsoft.com/office/drawing/2014/main" id="{AC456884-5DD8-4745-B945-460CFFA96A4E}"/>
                </a:ext>
              </a:extLst>
            </p:cNvPr>
            <p:cNvSpPr txBox="1">
              <a:spLocks noChangeArrowheads="1"/>
            </p:cNvSpPr>
            <p:nvPr/>
          </p:nvSpPr>
          <p:spPr bwMode="auto">
            <a:xfrm>
              <a:off x="3374243" y="4384329"/>
              <a:ext cx="1079500" cy="5397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kumimoji="1" lang="en-US" altLang="zh-CN" sz="1350" b="1">
                  <a:latin typeface="Times New Roman" panose="02020603050405020304" pitchFamily="18" charset="0"/>
                </a:rPr>
                <a:t>X</a:t>
              </a:r>
            </a:p>
          </p:txBody>
        </p:sp>
        <p:sp>
          <p:nvSpPr>
            <p:cNvPr id="6" name="Text Box 17">
              <a:extLst>
                <a:ext uri="{FF2B5EF4-FFF2-40B4-BE49-F238E27FC236}">
                  <a16:creationId xmlns:a16="http://schemas.microsoft.com/office/drawing/2014/main" id="{C5DF6AE7-5E94-414E-BE49-ED8A8DBA5509}"/>
                </a:ext>
              </a:extLst>
            </p:cNvPr>
            <p:cNvSpPr txBox="1">
              <a:spLocks noChangeArrowheads="1"/>
            </p:cNvSpPr>
            <p:nvPr/>
          </p:nvSpPr>
          <p:spPr bwMode="auto">
            <a:xfrm>
              <a:off x="4656943" y="4376392"/>
              <a:ext cx="1079500" cy="5397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kumimoji="1" lang="en-US" altLang="zh-CN" sz="1350" b="1">
                  <a:latin typeface="Times New Roman" panose="02020603050405020304" pitchFamily="18" charset="0"/>
                </a:rPr>
                <a:t>Y</a:t>
              </a:r>
            </a:p>
          </p:txBody>
        </p:sp>
        <p:sp>
          <p:nvSpPr>
            <p:cNvPr id="7" name="Text Box 21">
              <a:extLst>
                <a:ext uri="{FF2B5EF4-FFF2-40B4-BE49-F238E27FC236}">
                  <a16:creationId xmlns:a16="http://schemas.microsoft.com/office/drawing/2014/main" id="{6B1F363F-0833-4524-81EE-4CCF99805769}"/>
                </a:ext>
              </a:extLst>
            </p:cNvPr>
            <p:cNvSpPr txBox="1">
              <a:spLocks noChangeArrowheads="1"/>
            </p:cNvSpPr>
            <p:nvPr/>
          </p:nvSpPr>
          <p:spPr bwMode="auto">
            <a:xfrm>
              <a:off x="3374243" y="5374929"/>
              <a:ext cx="1079500" cy="5397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kumimoji="1" lang="en-US" altLang="zh-CN" sz="1350" b="1">
                  <a:latin typeface="Times New Roman" panose="02020603050405020304" pitchFamily="18" charset="0"/>
                </a:rPr>
                <a:t>A</a:t>
              </a:r>
            </a:p>
          </p:txBody>
        </p:sp>
        <p:sp>
          <p:nvSpPr>
            <p:cNvPr id="8" name="Text Box 22">
              <a:extLst>
                <a:ext uri="{FF2B5EF4-FFF2-40B4-BE49-F238E27FC236}">
                  <a16:creationId xmlns:a16="http://schemas.microsoft.com/office/drawing/2014/main" id="{FA819E00-7942-4839-9C7E-0EC6313E7125}"/>
                </a:ext>
              </a:extLst>
            </p:cNvPr>
            <p:cNvSpPr txBox="1">
              <a:spLocks noChangeArrowheads="1"/>
            </p:cNvSpPr>
            <p:nvPr/>
          </p:nvSpPr>
          <p:spPr bwMode="auto">
            <a:xfrm>
              <a:off x="4656943" y="5374929"/>
              <a:ext cx="1079500" cy="5397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kumimoji="1" lang="en-US" altLang="zh-CN" sz="1350" b="1" dirty="0">
                  <a:latin typeface="Times New Roman" panose="02020603050405020304" pitchFamily="18" charset="0"/>
                </a:rPr>
                <a:t>B</a:t>
              </a:r>
            </a:p>
          </p:txBody>
        </p:sp>
        <p:sp>
          <p:nvSpPr>
            <p:cNvPr id="9" name="Text Box 24">
              <a:extLst>
                <a:ext uri="{FF2B5EF4-FFF2-40B4-BE49-F238E27FC236}">
                  <a16:creationId xmlns:a16="http://schemas.microsoft.com/office/drawing/2014/main" id="{9BCB0A8E-F085-4132-8819-5B243F21A9AE}"/>
                </a:ext>
              </a:extLst>
            </p:cNvPr>
            <p:cNvSpPr txBox="1">
              <a:spLocks noChangeArrowheads="1"/>
            </p:cNvSpPr>
            <p:nvPr/>
          </p:nvSpPr>
          <p:spPr bwMode="auto">
            <a:xfrm>
              <a:off x="4042098" y="6160788"/>
              <a:ext cx="1447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b="1" dirty="0">
                  <a:latin typeface="Times New Roman" panose="02020603050405020304" pitchFamily="18" charset="0"/>
                  <a:ea typeface="楷体_GB2312"/>
                  <a:cs typeface="楷体_GB2312"/>
                </a:rPr>
                <a:t>无关系</a:t>
              </a:r>
            </a:p>
          </p:txBody>
        </p:sp>
        <p:sp>
          <p:nvSpPr>
            <p:cNvPr id="10" name="Arc 25">
              <a:extLst>
                <a:ext uri="{FF2B5EF4-FFF2-40B4-BE49-F238E27FC236}">
                  <a16:creationId xmlns:a16="http://schemas.microsoft.com/office/drawing/2014/main" id="{A8F4B297-2C94-4EAF-951A-39C5744EBB91}"/>
                </a:ext>
              </a:extLst>
            </p:cNvPr>
            <p:cNvSpPr>
              <a:spLocks/>
            </p:cNvSpPr>
            <p:nvPr/>
          </p:nvSpPr>
          <p:spPr bwMode="auto">
            <a:xfrm rot="11440697">
              <a:off x="3679043" y="6067079"/>
              <a:ext cx="3810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1" name="Arc 26">
              <a:extLst>
                <a:ext uri="{FF2B5EF4-FFF2-40B4-BE49-F238E27FC236}">
                  <a16:creationId xmlns:a16="http://schemas.microsoft.com/office/drawing/2014/main" id="{3BC111FE-E58B-480B-8594-6F28B4C04A70}"/>
                </a:ext>
              </a:extLst>
            </p:cNvPr>
            <p:cNvSpPr>
              <a:spLocks/>
            </p:cNvSpPr>
            <p:nvPr/>
          </p:nvSpPr>
          <p:spPr bwMode="auto">
            <a:xfrm rot="10159303" flipH="1">
              <a:off x="5126843" y="5990879"/>
              <a:ext cx="3810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2" name="Text Box 27">
              <a:extLst>
                <a:ext uri="{FF2B5EF4-FFF2-40B4-BE49-F238E27FC236}">
                  <a16:creationId xmlns:a16="http://schemas.microsoft.com/office/drawing/2014/main" id="{BDCC066A-CCF4-4C87-8C81-875B87E1B1E2}"/>
                </a:ext>
              </a:extLst>
            </p:cNvPr>
            <p:cNvSpPr txBox="1">
              <a:spLocks noChangeArrowheads="1"/>
            </p:cNvSpPr>
            <p:nvPr/>
          </p:nvSpPr>
          <p:spPr bwMode="auto">
            <a:xfrm>
              <a:off x="5951252" y="4907009"/>
              <a:ext cx="1447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b="1" dirty="0">
                  <a:latin typeface="Times New Roman" panose="02020603050405020304" pitchFamily="18" charset="0"/>
                  <a:ea typeface="楷体_GB2312"/>
                  <a:cs typeface="楷体_GB2312"/>
                </a:rPr>
                <a:t>无关系</a:t>
              </a:r>
            </a:p>
          </p:txBody>
        </p:sp>
        <p:sp>
          <p:nvSpPr>
            <p:cNvPr id="13" name="Arc 28">
              <a:extLst>
                <a:ext uri="{FF2B5EF4-FFF2-40B4-BE49-F238E27FC236}">
                  <a16:creationId xmlns:a16="http://schemas.microsoft.com/office/drawing/2014/main" id="{4A45FF12-CE43-4D17-96A4-124AD7829468}"/>
                </a:ext>
              </a:extLst>
            </p:cNvPr>
            <p:cNvSpPr>
              <a:spLocks/>
            </p:cNvSpPr>
            <p:nvPr/>
          </p:nvSpPr>
          <p:spPr bwMode="auto">
            <a:xfrm rot="9096621" flipH="1">
              <a:off x="5942818" y="4409729"/>
              <a:ext cx="290512" cy="455613"/>
            </a:xfrm>
            <a:custGeom>
              <a:avLst/>
              <a:gdLst>
                <a:gd name="G0" fmla="+- 0 0 0"/>
                <a:gd name="G1" fmla="+- 15209 0 0"/>
                <a:gd name="G2" fmla="+- 21600 0 0"/>
                <a:gd name="T0" fmla="*/ 15337 w 21600"/>
                <a:gd name="T1" fmla="*/ 0 h 33389"/>
                <a:gd name="T2" fmla="*/ 11663 w 21600"/>
                <a:gd name="T3" fmla="*/ 33389 h 33389"/>
                <a:gd name="T4" fmla="*/ 0 w 21600"/>
                <a:gd name="T5" fmla="*/ 15209 h 33389"/>
              </a:gdLst>
              <a:ahLst/>
              <a:cxnLst>
                <a:cxn ang="0">
                  <a:pos x="T0" y="T1"/>
                </a:cxn>
                <a:cxn ang="0">
                  <a:pos x="T2" y="T3"/>
                </a:cxn>
                <a:cxn ang="0">
                  <a:pos x="T4" y="T5"/>
                </a:cxn>
              </a:cxnLst>
              <a:rect l="0" t="0" r="r" b="b"/>
              <a:pathLst>
                <a:path w="21600" h="33389" fill="none" extrusionOk="0">
                  <a:moveTo>
                    <a:pt x="15337" y="-1"/>
                  </a:moveTo>
                  <a:cubicBezTo>
                    <a:pt x="19349" y="4045"/>
                    <a:pt x="21600" y="9511"/>
                    <a:pt x="21600" y="15209"/>
                  </a:cubicBezTo>
                  <a:cubicBezTo>
                    <a:pt x="21600" y="22565"/>
                    <a:pt x="17855" y="29416"/>
                    <a:pt x="11663" y="33389"/>
                  </a:cubicBezTo>
                </a:path>
                <a:path w="21600" h="33389" stroke="0" extrusionOk="0">
                  <a:moveTo>
                    <a:pt x="15337" y="-1"/>
                  </a:moveTo>
                  <a:cubicBezTo>
                    <a:pt x="19349" y="4045"/>
                    <a:pt x="21600" y="9511"/>
                    <a:pt x="21600" y="15209"/>
                  </a:cubicBezTo>
                  <a:cubicBezTo>
                    <a:pt x="21600" y="22565"/>
                    <a:pt x="17855" y="29416"/>
                    <a:pt x="11663" y="33389"/>
                  </a:cubicBezTo>
                  <a:lnTo>
                    <a:pt x="0" y="15209"/>
                  </a:lnTo>
                  <a:close/>
                </a:path>
              </a:pathLst>
            </a:custGeom>
            <a:noFill/>
            <a:ln w="38100">
              <a:solidFill>
                <a:schemeClr val="tx1"/>
              </a:solidFill>
              <a:round/>
              <a:headEnd type="non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4" name="Arc 29">
              <a:extLst>
                <a:ext uri="{FF2B5EF4-FFF2-40B4-BE49-F238E27FC236}">
                  <a16:creationId xmlns:a16="http://schemas.microsoft.com/office/drawing/2014/main" id="{F99FC587-9106-49EE-9F5F-BAAD7E4E4DB9}"/>
                </a:ext>
              </a:extLst>
            </p:cNvPr>
            <p:cNvSpPr>
              <a:spLocks/>
            </p:cNvSpPr>
            <p:nvPr/>
          </p:nvSpPr>
          <p:spPr bwMode="auto">
            <a:xfrm rot="6137509">
              <a:off x="5876143" y="5528917"/>
              <a:ext cx="3810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Tree>
    <p:extLst>
      <p:ext uri="{BB962C8B-B14F-4D97-AF65-F5344CB8AC3E}">
        <p14:creationId xmlns:p14="http://schemas.microsoft.com/office/powerpoint/2010/main" val="26902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fontScale="70000" lnSpcReduction="20000"/>
          </a:bodyPr>
          <a:lstStyle/>
          <a:p>
            <a:pPr marL="457200" indent="-457200">
              <a:lnSpc>
                <a:spcPct val="120000"/>
              </a:lnSpc>
            </a:pPr>
            <a:r>
              <a:rPr lang="zh-CN" altLang="en-US" dirty="0">
                <a:solidFill>
                  <a:schemeClr val="bg2">
                    <a:lumMod val="50000"/>
                  </a:schemeClr>
                </a:solidFill>
                <a:latin typeface="+mj-ea"/>
                <a:ea typeface="+mj-ea"/>
              </a:rPr>
              <a:t>第</a:t>
            </a:r>
            <a:r>
              <a:rPr lang="en-US" altLang="zh-CN" dirty="0">
                <a:solidFill>
                  <a:schemeClr val="bg2">
                    <a:lumMod val="50000"/>
                  </a:schemeClr>
                </a:solidFill>
                <a:latin typeface="+mj-ea"/>
                <a:ea typeface="+mj-ea"/>
              </a:rPr>
              <a:t>9</a:t>
            </a:r>
            <a:r>
              <a:rPr lang="zh-CN" altLang="en-US" dirty="0">
                <a:solidFill>
                  <a:schemeClr val="bg2">
                    <a:lumMod val="50000"/>
                  </a:schemeClr>
                </a:solidFill>
                <a:latin typeface="+mj-ea"/>
                <a:ea typeface="+mj-ea"/>
              </a:rPr>
              <a:t>章 面向对象分析与设计</a:t>
            </a:r>
            <a:endParaRPr lang="en-US" altLang="zh-CN" dirty="0">
              <a:solidFill>
                <a:schemeClr val="bg2">
                  <a:lumMod val="50000"/>
                </a:schemeClr>
              </a:solidFill>
              <a:latin typeface="+mj-ea"/>
              <a:ea typeface="+mj-ea"/>
            </a:endParaRPr>
          </a:p>
          <a:p>
            <a:pPr marL="1108620" lvl="1" indent="-457200">
              <a:lnSpc>
                <a:spcPct val="120000"/>
              </a:lnSpc>
            </a:pPr>
            <a:r>
              <a:rPr lang="zh-CN" altLang="en-US" dirty="0">
                <a:solidFill>
                  <a:schemeClr val="bg2">
                    <a:lumMod val="50000"/>
                  </a:schemeClr>
                </a:solidFill>
              </a:rPr>
              <a:t>面向对象设计</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模块设计</a:t>
            </a:r>
            <a:endParaRPr lang="en-US" altLang="zh-CN" dirty="0">
              <a:solidFill>
                <a:schemeClr val="bg2">
                  <a:lumMod val="50000"/>
                </a:schemeClr>
              </a:solidFill>
            </a:endParaRPr>
          </a:p>
          <a:p>
            <a:pPr marL="457200" indent="-457200">
              <a:lnSpc>
                <a:spcPct val="120000"/>
              </a:lnSpc>
            </a:pPr>
            <a:r>
              <a:rPr lang="zh-CN" altLang="en-US" dirty="0">
                <a:solidFill>
                  <a:schemeClr val="bg2">
                    <a:lumMod val="50000"/>
                  </a:schemeClr>
                </a:solidFill>
              </a:rPr>
              <a:t>第</a:t>
            </a:r>
            <a:r>
              <a:rPr lang="en-US" altLang="zh-CN" dirty="0">
                <a:solidFill>
                  <a:schemeClr val="bg2">
                    <a:lumMod val="50000"/>
                  </a:schemeClr>
                </a:solidFill>
              </a:rPr>
              <a:t>10</a:t>
            </a:r>
            <a:r>
              <a:rPr lang="zh-CN" altLang="en-US" dirty="0">
                <a:solidFill>
                  <a:schemeClr val="bg2">
                    <a:lumMod val="50000"/>
                  </a:schemeClr>
                </a:solidFill>
              </a:rPr>
              <a:t>章 行为建模</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顺序图建模</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协作图建模</a:t>
            </a:r>
            <a:endParaRPr lang="en-US" altLang="zh-CN" dirty="0">
              <a:solidFill>
                <a:schemeClr val="bg2">
                  <a:lumMod val="50000"/>
                </a:schemeClr>
              </a:solidFill>
            </a:endParaRPr>
          </a:p>
          <a:p>
            <a:pPr marL="457200" indent="-457200">
              <a:lnSpc>
                <a:spcPct val="120000"/>
              </a:lnSpc>
            </a:pPr>
            <a:r>
              <a:rPr lang="zh-CN" altLang="en-US" dirty="0">
                <a:solidFill>
                  <a:schemeClr val="bg2">
                    <a:lumMod val="50000"/>
                  </a:schemeClr>
                </a:solidFill>
              </a:rPr>
              <a:t>第</a:t>
            </a:r>
            <a:r>
              <a:rPr lang="en-US" altLang="zh-CN" dirty="0">
                <a:solidFill>
                  <a:schemeClr val="bg2">
                    <a:lumMod val="50000"/>
                  </a:schemeClr>
                </a:solidFill>
              </a:rPr>
              <a:t>11</a:t>
            </a:r>
            <a:r>
              <a:rPr lang="zh-CN" altLang="en-US" dirty="0">
                <a:solidFill>
                  <a:schemeClr val="bg2">
                    <a:lumMod val="50000"/>
                  </a:schemeClr>
                </a:solidFill>
              </a:rPr>
              <a:t>章 软件系统设计</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软件设计原则</a:t>
            </a:r>
            <a:endParaRPr lang="en-US" altLang="zh-CN" dirty="0">
              <a:solidFill>
                <a:schemeClr val="bg2">
                  <a:lumMod val="50000"/>
                </a:schemeClr>
              </a:solidFill>
            </a:endParaRPr>
          </a:p>
        </p:txBody>
      </p:sp>
      <p:sp>
        <p:nvSpPr>
          <p:cNvPr id="7" name="日期占位符 6"/>
          <p:cNvSpPr>
            <a:spLocks noGrp="1"/>
          </p:cNvSpPr>
          <p:nvPr>
            <p:ph type="dt" sz="half" idx="10"/>
          </p:nvPr>
        </p:nvSpPr>
        <p:spPr/>
        <p:txBody>
          <a:bodyPr/>
          <a:lstStyle/>
          <a:p>
            <a:fld id="{FB3FA3CD-FF2C-4944-AC5B-7EB0E19EAAEF}" type="datetime1">
              <a:rPr lang="zh-CN" altLang="en-US" smtClean="0"/>
              <a:t>2022/5/11</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68097" y="888096"/>
            <a:ext cx="7832833" cy="3806854"/>
          </a:xfrm>
        </p:spPr>
        <p:txBody>
          <a:bodyPr>
            <a:normAutofit/>
          </a:bodyPr>
          <a:lstStyle/>
          <a:p>
            <a:pPr marL="0" indent="0">
              <a:lnSpc>
                <a:spcPct val="100000"/>
              </a:lnSpc>
              <a:spcBef>
                <a:spcPts val="600"/>
              </a:spcBef>
              <a:buNone/>
            </a:pPr>
            <a:r>
              <a:rPr lang="zh-CN" altLang="en-US" sz="2400" dirty="0"/>
              <a:t>（</a:t>
            </a:r>
            <a:r>
              <a:rPr lang="en-US" altLang="zh-CN" sz="2400" dirty="0"/>
              <a:t>2</a:t>
            </a:r>
            <a:r>
              <a:rPr lang="zh-CN" altLang="en-US" sz="2400" dirty="0"/>
              <a:t>）数据耦合 </a:t>
            </a:r>
            <a:endParaRPr lang="zh-CN" altLang="en-US" sz="2400" b="1" dirty="0">
              <a:ea typeface="楷体_GB2312" pitchFamily="49" charset="-122"/>
            </a:endParaRPr>
          </a:p>
          <a:p>
            <a:pPr>
              <a:lnSpc>
                <a:spcPct val="100000"/>
              </a:lnSpc>
              <a:spcBef>
                <a:spcPts val="600"/>
              </a:spcBef>
            </a:pPr>
            <a:r>
              <a:rPr lang="zh-CN" altLang="en-US" sz="2000" dirty="0">
                <a:latin typeface="+mn-ea"/>
              </a:rPr>
              <a:t>如果一个模块访问另一个模块时，彼此之间是通过</a:t>
            </a:r>
            <a:r>
              <a:rPr lang="zh-CN" altLang="en-US" sz="2000" dirty="0">
                <a:solidFill>
                  <a:srgbClr val="FF3300"/>
                </a:solidFill>
                <a:latin typeface="+mn-ea"/>
              </a:rPr>
              <a:t>数据参数</a:t>
            </a:r>
            <a:r>
              <a:rPr lang="zh-CN" altLang="en-US" sz="2000" dirty="0">
                <a:latin typeface="+mn-ea"/>
              </a:rPr>
              <a:t>（不是控制参数、公共数据结构或外部变量）来交换输入、输出信息的，则称这种耦合为数据耦合。</a:t>
            </a:r>
          </a:p>
          <a:p>
            <a:pPr>
              <a:lnSpc>
                <a:spcPct val="100000"/>
              </a:lnSpc>
              <a:spcBef>
                <a:spcPts val="600"/>
              </a:spcBef>
            </a:pPr>
            <a:r>
              <a:rPr lang="zh-CN" altLang="en-US" sz="2000" dirty="0">
                <a:latin typeface="+mn-ea"/>
              </a:rPr>
              <a:t>按数据耦合开发的程序界面简单、安全可靠。</a:t>
            </a:r>
          </a:p>
          <a:p>
            <a:pPr>
              <a:lnSpc>
                <a:spcPct val="100000"/>
              </a:lnSpc>
              <a:spcBef>
                <a:spcPts val="600"/>
              </a:spcBef>
            </a:pPr>
            <a:r>
              <a:rPr lang="zh-CN" altLang="en-US" sz="2000" dirty="0">
                <a:solidFill>
                  <a:srgbClr val="FF0000"/>
                </a:solidFill>
                <a:latin typeface="+mn-ea"/>
              </a:rPr>
              <a:t>数据耦合是松散的耦合</a:t>
            </a:r>
            <a:r>
              <a:rPr lang="zh-CN" altLang="en-US" sz="2000" dirty="0">
                <a:latin typeface="+mn-ea"/>
              </a:rPr>
              <a:t>，模块之间的独立性比较强。在软件程序结构中至少必须有这类耦合。</a:t>
            </a:r>
          </a:p>
        </p:txBody>
      </p:sp>
      <p:sp>
        <p:nvSpPr>
          <p:cNvPr id="4" name="日期占位符 3"/>
          <p:cNvSpPr>
            <a:spLocks noGrp="1"/>
          </p:cNvSpPr>
          <p:nvPr>
            <p:ph type="dt" sz="half" idx="10"/>
          </p:nvPr>
        </p:nvSpPr>
        <p:spPr/>
        <p:txBody>
          <a:bodyPr/>
          <a:lstStyle/>
          <a:p>
            <a:fld id="{0E14D779-AE66-4C13-96E2-5146BD5960EF}" type="datetime1">
              <a:rPr lang="zh-CN" altLang="en-US" smtClean="0"/>
              <a:t>2022/5/11</a:t>
            </a:fld>
            <a:endParaRPr lang="zh-CN" altLang="en-US"/>
          </a:p>
        </p:txBody>
      </p:sp>
      <p:sp>
        <p:nvSpPr>
          <p:cNvPr id="13" name="页脚占位符 12"/>
          <p:cNvSpPr>
            <a:spLocks noGrp="1"/>
          </p:cNvSpPr>
          <p:nvPr>
            <p:ph type="ftr" sz="quarter" idx="11"/>
          </p:nvPr>
        </p:nvSpPr>
        <p:spPr/>
        <p:txBody>
          <a:bodyPr/>
          <a:lstStyle/>
          <a:p>
            <a:r>
              <a:rPr lang="zh-CN" altLang="en-US"/>
              <a:t>软件工程</a:t>
            </a:r>
            <a:endParaRPr lang="zh-CN" altLang="en-US" dirty="0"/>
          </a:p>
        </p:txBody>
      </p:sp>
      <p:sp>
        <p:nvSpPr>
          <p:cNvPr id="3072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13D307E-0B14-49B1-9BB2-A115BB645DE6}" type="slidenum">
              <a:rPr lang="en-US" altLang="zh-CN" smtClean="0">
                <a:solidFill>
                  <a:schemeClr val="bg1"/>
                </a:solidFill>
              </a:rPr>
              <a:pPr eaLnBrk="1" hangingPunct="1"/>
              <a:t>30</a:t>
            </a:fld>
            <a:endParaRPr lang="en-US" altLang="zh-CN">
              <a:solidFill>
                <a:schemeClr val="bg1"/>
              </a:solidFill>
            </a:endParaRPr>
          </a:p>
        </p:txBody>
      </p:sp>
      <p:grpSp>
        <p:nvGrpSpPr>
          <p:cNvPr id="3" name="组合 2">
            <a:extLst>
              <a:ext uri="{FF2B5EF4-FFF2-40B4-BE49-F238E27FC236}">
                <a16:creationId xmlns:a16="http://schemas.microsoft.com/office/drawing/2014/main" id="{7BC97B31-BD48-4A28-B60B-38E81EFEDDA7}"/>
              </a:ext>
            </a:extLst>
          </p:cNvPr>
          <p:cNvGrpSpPr/>
          <p:nvPr/>
        </p:nvGrpSpPr>
        <p:grpSpPr>
          <a:xfrm>
            <a:off x="6090031" y="3111303"/>
            <a:ext cx="2510899" cy="1428750"/>
            <a:chOff x="3604167" y="4821225"/>
            <a:chExt cx="3347865" cy="1905000"/>
          </a:xfrm>
        </p:grpSpPr>
        <p:sp>
          <p:nvSpPr>
            <p:cNvPr id="5" name="Text Box 16">
              <a:extLst>
                <a:ext uri="{FF2B5EF4-FFF2-40B4-BE49-F238E27FC236}">
                  <a16:creationId xmlns:a16="http://schemas.microsoft.com/office/drawing/2014/main" id="{804916D1-4D4F-4B8D-ACEC-C062342A303C}"/>
                </a:ext>
              </a:extLst>
            </p:cNvPr>
            <p:cNvSpPr txBox="1">
              <a:spLocks noChangeArrowheads="1"/>
            </p:cNvSpPr>
            <p:nvPr/>
          </p:nvSpPr>
          <p:spPr bwMode="auto">
            <a:xfrm>
              <a:off x="3604167" y="5195875"/>
              <a:ext cx="1079500" cy="5397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kumimoji="1" lang="en-US" altLang="zh-CN" sz="1350" b="1">
                  <a:latin typeface="Times New Roman" panose="02020603050405020304" pitchFamily="18" charset="0"/>
                </a:rPr>
                <a:t>A</a:t>
              </a:r>
            </a:p>
          </p:txBody>
        </p:sp>
        <p:sp>
          <p:nvSpPr>
            <p:cNvPr id="7" name="Line 17">
              <a:extLst>
                <a:ext uri="{FF2B5EF4-FFF2-40B4-BE49-F238E27FC236}">
                  <a16:creationId xmlns:a16="http://schemas.microsoft.com/office/drawing/2014/main" id="{4FC8748D-B10B-46FB-9B68-901FC57CD250}"/>
                </a:ext>
              </a:extLst>
            </p:cNvPr>
            <p:cNvSpPr>
              <a:spLocks noChangeShapeType="1"/>
            </p:cNvSpPr>
            <p:nvPr/>
          </p:nvSpPr>
          <p:spPr bwMode="auto">
            <a:xfrm>
              <a:off x="4137567" y="5735625"/>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 name="Line 18">
              <a:extLst>
                <a:ext uri="{FF2B5EF4-FFF2-40B4-BE49-F238E27FC236}">
                  <a16:creationId xmlns:a16="http://schemas.microsoft.com/office/drawing/2014/main" id="{D21E23A2-58B3-4079-996E-4607D99865CC}"/>
                </a:ext>
              </a:extLst>
            </p:cNvPr>
            <p:cNvSpPr>
              <a:spLocks noChangeShapeType="1"/>
            </p:cNvSpPr>
            <p:nvPr/>
          </p:nvSpPr>
          <p:spPr bwMode="auto">
            <a:xfrm flipV="1">
              <a:off x="4137567" y="482122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9" name="Text Box 19">
              <a:extLst>
                <a:ext uri="{FF2B5EF4-FFF2-40B4-BE49-F238E27FC236}">
                  <a16:creationId xmlns:a16="http://schemas.microsoft.com/office/drawing/2014/main" id="{E2EC91C4-20C7-4381-B5C4-35F5119D2410}"/>
                </a:ext>
              </a:extLst>
            </p:cNvPr>
            <p:cNvSpPr txBox="1">
              <a:spLocks noChangeArrowheads="1"/>
            </p:cNvSpPr>
            <p:nvPr/>
          </p:nvSpPr>
          <p:spPr bwMode="auto">
            <a:xfrm>
              <a:off x="3604167" y="6186475"/>
              <a:ext cx="1079500" cy="5397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l">
                <a:spcBef>
                  <a:spcPct val="50000"/>
                </a:spcBef>
              </a:pPr>
              <a:r>
                <a:rPr kumimoji="1" lang="en-US" altLang="zh-CN" sz="1350" b="1">
                  <a:latin typeface="Times New Roman" panose="02020603050405020304" pitchFamily="18" charset="0"/>
                </a:rPr>
                <a:t>B</a:t>
              </a:r>
            </a:p>
          </p:txBody>
        </p:sp>
        <p:sp>
          <p:nvSpPr>
            <p:cNvPr id="10" name="Text Box 20">
              <a:extLst>
                <a:ext uri="{FF2B5EF4-FFF2-40B4-BE49-F238E27FC236}">
                  <a16:creationId xmlns:a16="http://schemas.microsoft.com/office/drawing/2014/main" id="{3AF47D84-1104-43D5-8544-24007D14E5D8}"/>
                </a:ext>
              </a:extLst>
            </p:cNvPr>
            <p:cNvSpPr txBox="1">
              <a:spLocks noChangeArrowheads="1"/>
            </p:cNvSpPr>
            <p:nvPr/>
          </p:nvSpPr>
          <p:spPr bwMode="auto">
            <a:xfrm>
              <a:off x="5432967" y="5501116"/>
              <a:ext cx="1519065" cy="86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b="1" dirty="0">
                  <a:latin typeface="Times New Roman" panose="02020603050405020304" pitchFamily="18" charset="0"/>
                  <a:ea typeface="楷体_GB2312"/>
                  <a:cs typeface="楷体_GB2312"/>
                </a:rPr>
                <a:t>通过参数</a:t>
              </a:r>
            </a:p>
            <a:p>
              <a:pPr algn="l"/>
              <a:r>
                <a:rPr kumimoji="1" lang="zh-CN" altLang="en-US" b="1" dirty="0">
                  <a:latin typeface="Times New Roman" panose="02020603050405020304" pitchFamily="18" charset="0"/>
                  <a:ea typeface="楷体_GB2312"/>
                  <a:cs typeface="楷体_GB2312"/>
                </a:rPr>
                <a:t>传递数据</a:t>
              </a:r>
            </a:p>
          </p:txBody>
        </p:sp>
        <p:sp>
          <p:nvSpPr>
            <p:cNvPr id="11" name="Line 21">
              <a:extLst>
                <a:ext uri="{FF2B5EF4-FFF2-40B4-BE49-F238E27FC236}">
                  <a16:creationId xmlns:a16="http://schemas.microsoft.com/office/drawing/2014/main" id="{281848F1-DC10-4146-915B-9B2E34A12DE0}"/>
                </a:ext>
              </a:extLst>
            </p:cNvPr>
            <p:cNvSpPr>
              <a:spLocks noChangeShapeType="1"/>
            </p:cNvSpPr>
            <p:nvPr/>
          </p:nvSpPr>
          <p:spPr bwMode="auto">
            <a:xfrm>
              <a:off x="4747167" y="5430825"/>
              <a:ext cx="685800" cy="457200"/>
            </a:xfrm>
            <a:prstGeom prst="line">
              <a:avLst/>
            </a:prstGeom>
            <a:noFill/>
            <a:ln w="381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2" name="Line 22">
              <a:extLst>
                <a:ext uri="{FF2B5EF4-FFF2-40B4-BE49-F238E27FC236}">
                  <a16:creationId xmlns:a16="http://schemas.microsoft.com/office/drawing/2014/main" id="{5B19D25A-C543-4548-9F20-464E75978FF9}"/>
                </a:ext>
              </a:extLst>
            </p:cNvPr>
            <p:cNvSpPr>
              <a:spLocks noChangeShapeType="1"/>
            </p:cNvSpPr>
            <p:nvPr/>
          </p:nvSpPr>
          <p:spPr bwMode="auto">
            <a:xfrm flipV="1">
              <a:off x="4747167" y="6040425"/>
              <a:ext cx="685800" cy="381000"/>
            </a:xfrm>
            <a:prstGeom prst="line">
              <a:avLst/>
            </a:prstGeom>
            <a:noFill/>
            <a:ln w="381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spTree>
    <p:extLst>
      <p:ext uri="{BB962C8B-B14F-4D97-AF65-F5344CB8AC3E}">
        <p14:creationId xmlns:p14="http://schemas.microsoft.com/office/powerpoint/2010/main" val="160622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a:t>数据耦合与非直接耦合的使用情景</a:t>
            </a:r>
          </a:p>
        </p:txBody>
      </p:sp>
      <p:sp>
        <p:nvSpPr>
          <p:cNvPr id="3" name="文本占位符 2">
            <a:extLst>
              <a:ext uri="{FF2B5EF4-FFF2-40B4-BE49-F238E27FC236}">
                <a16:creationId xmlns:a16="http://schemas.microsoft.com/office/drawing/2014/main" id="{7FBA84E3-1317-4764-ABC5-7EC5652D4041}"/>
              </a:ext>
            </a:extLst>
          </p:cNvPr>
          <p:cNvSpPr>
            <a:spLocks noGrp="1"/>
          </p:cNvSpPr>
          <p:nvPr>
            <p:ph idx="1"/>
          </p:nvPr>
        </p:nvSpPr>
        <p:spPr>
          <a:xfrm>
            <a:off x="768097" y="789240"/>
            <a:ext cx="7832833" cy="3806854"/>
          </a:xfrm>
        </p:spPr>
        <p:txBody>
          <a:bodyPr>
            <a:normAutofit/>
          </a:bodyPr>
          <a:lstStyle/>
          <a:p>
            <a:pPr>
              <a:lnSpc>
                <a:spcPct val="100000"/>
              </a:lnSpc>
              <a:spcBef>
                <a:spcPts val="900"/>
              </a:spcBef>
            </a:pPr>
            <a:r>
              <a:rPr kumimoji="1" lang="zh-CN" altLang="en-US" sz="2000" dirty="0">
                <a:latin typeface="+mn-ea"/>
              </a:rPr>
              <a:t>举例：模块“计算应扣款”把“用水量”和“用电量”分别传递给“计算水费”与“计算电费”两个模块</a:t>
            </a:r>
            <a:r>
              <a:rPr kumimoji="1" lang="en-US" altLang="zh-CN" sz="2000" dirty="0">
                <a:latin typeface="+mn-ea"/>
              </a:rPr>
              <a:t>(</a:t>
            </a:r>
            <a:r>
              <a:rPr kumimoji="1" lang="zh-CN" altLang="en-US" sz="2000" dirty="0">
                <a:latin typeface="+mn-ea"/>
              </a:rPr>
              <a:t>传递基本类型的数据</a:t>
            </a:r>
            <a:r>
              <a:rPr kumimoji="1" lang="en-US" altLang="zh-CN" sz="2000" dirty="0">
                <a:latin typeface="+mn-ea"/>
              </a:rPr>
              <a:t>)</a:t>
            </a:r>
            <a:r>
              <a:rPr kumimoji="1" lang="zh-CN" altLang="en-US" sz="2000" dirty="0">
                <a:latin typeface="+mn-ea"/>
              </a:rPr>
              <a:t>，然后从它们取得“水费”与“电费”，这种上下层之间存在的偶合称为</a:t>
            </a:r>
            <a:r>
              <a:rPr kumimoji="1" lang="zh-CN" altLang="en-US" sz="2000" dirty="0">
                <a:solidFill>
                  <a:srgbClr val="FF3300"/>
                </a:solidFill>
                <a:latin typeface="+mn-ea"/>
              </a:rPr>
              <a:t>数据偶合</a:t>
            </a:r>
            <a:r>
              <a:rPr kumimoji="1" lang="zh-CN" altLang="en-US" sz="2000" dirty="0">
                <a:latin typeface="+mn-ea"/>
              </a:rPr>
              <a:t>。</a:t>
            </a:r>
          </a:p>
          <a:p>
            <a:pPr>
              <a:lnSpc>
                <a:spcPct val="100000"/>
              </a:lnSpc>
              <a:spcBef>
                <a:spcPts val="900"/>
              </a:spcBef>
            </a:pPr>
            <a:r>
              <a:rPr kumimoji="1" lang="zh-CN" altLang="en-US" sz="2000" dirty="0">
                <a:latin typeface="+mn-ea"/>
              </a:rPr>
              <a:t>“计算水费”与“计算电费”俩模块处于同一级，相互之间没有信息传递，属于</a:t>
            </a:r>
            <a:r>
              <a:rPr kumimoji="1" lang="zh-CN" altLang="en-US" sz="2000" dirty="0">
                <a:solidFill>
                  <a:srgbClr val="FF3300"/>
                </a:solidFill>
                <a:latin typeface="+mn-ea"/>
              </a:rPr>
              <a:t>非直接偶合</a:t>
            </a:r>
            <a:r>
              <a:rPr kumimoji="1" lang="zh-CN" altLang="en-US" sz="2000" dirty="0">
                <a:latin typeface="+mn-ea"/>
              </a:rPr>
              <a:t>。</a:t>
            </a:r>
          </a:p>
        </p:txBody>
      </p:sp>
      <p:sp>
        <p:nvSpPr>
          <p:cNvPr id="24" name="日期占位符 23"/>
          <p:cNvSpPr>
            <a:spLocks noGrp="1"/>
          </p:cNvSpPr>
          <p:nvPr>
            <p:ph type="dt" sz="half" idx="10"/>
          </p:nvPr>
        </p:nvSpPr>
        <p:spPr/>
        <p:txBody>
          <a:bodyPr/>
          <a:lstStyle/>
          <a:p>
            <a:fld id="{593FBD2A-A2C3-47C5-8FDC-86601D695518}" type="datetime1">
              <a:rPr lang="zh-CN" altLang="en-US" smtClean="0"/>
              <a:t>2022/5/11</a:t>
            </a:fld>
            <a:endParaRPr lang="zh-CN" altLang="en-US"/>
          </a:p>
        </p:txBody>
      </p:sp>
      <p:sp>
        <p:nvSpPr>
          <p:cNvPr id="25" name="页脚占位符 24"/>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B9E000D6-3576-44A5-AEBF-63C84F5E4F7D}"/>
              </a:ext>
            </a:extLst>
          </p:cNvPr>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grpSp>
        <p:nvGrpSpPr>
          <p:cNvPr id="5" name="Group 41">
            <a:extLst>
              <a:ext uri="{FF2B5EF4-FFF2-40B4-BE49-F238E27FC236}">
                <a16:creationId xmlns:a16="http://schemas.microsoft.com/office/drawing/2014/main" id="{764C28E2-B1E6-4C66-BFD1-71D27599EF04}"/>
              </a:ext>
            </a:extLst>
          </p:cNvPr>
          <p:cNvGrpSpPr>
            <a:grpSpLocks/>
          </p:cNvGrpSpPr>
          <p:nvPr/>
        </p:nvGrpSpPr>
        <p:grpSpPr bwMode="auto">
          <a:xfrm>
            <a:off x="3474099" y="2622650"/>
            <a:ext cx="5126831" cy="2022872"/>
            <a:chOff x="1023" y="2341"/>
            <a:chExt cx="4306" cy="1699"/>
          </a:xfrm>
        </p:grpSpPr>
        <p:sp>
          <p:nvSpPr>
            <p:cNvPr id="6" name="Text Box 23">
              <a:extLst>
                <a:ext uri="{FF2B5EF4-FFF2-40B4-BE49-F238E27FC236}">
                  <a16:creationId xmlns:a16="http://schemas.microsoft.com/office/drawing/2014/main" id="{703EB963-933F-4DED-BC38-CCEA946367C2}"/>
                </a:ext>
              </a:extLst>
            </p:cNvPr>
            <p:cNvSpPr txBox="1">
              <a:spLocks noChangeArrowheads="1"/>
            </p:cNvSpPr>
            <p:nvPr/>
          </p:nvSpPr>
          <p:spPr bwMode="auto">
            <a:xfrm>
              <a:off x="1891" y="2597"/>
              <a:ext cx="15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en-US" sz="1600">
                <a:latin typeface="Times New Roman" panose="02020603050405020304" pitchFamily="18" charset="0"/>
              </a:endParaRPr>
            </a:p>
          </p:txBody>
        </p:sp>
        <p:sp>
          <p:nvSpPr>
            <p:cNvPr id="7" name="Line 24">
              <a:extLst>
                <a:ext uri="{FF2B5EF4-FFF2-40B4-BE49-F238E27FC236}">
                  <a16:creationId xmlns:a16="http://schemas.microsoft.com/office/drawing/2014/main" id="{0BBAD4FA-3E96-46C7-A087-10A9297BBC0B}"/>
                </a:ext>
              </a:extLst>
            </p:cNvPr>
            <p:cNvSpPr>
              <a:spLocks noChangeShapeType="1"/>
            </p:cNvSpPr>
            <p:nvPr/>
          </p:nvSpPr>
          <p:spPr bwMode="auto">
            <a:xfrm flipH="1">
              <a:off x="2678" y="2691"/>
              <a:ext cx="767" cy="587"/>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 name="Line 25">
              <a:extLst>
                <a:ext uri="{FF2B5EF4-FFF2-40B4-BE49-F238E27FC236}">
                  <a16:creationId xmlns:a16="http://schemas.microsoft.com/office/drawing/2014/main" id="{F103C9D0-00BA-416D-AA69-FD2D356AFDB3}"/>
                </a:ext>
              </a:extLst>
            </p:cNvPr>
            <p:cNvSpPr>
              <a:spLocks noChangeShapeType="1"/>
            </p:cNvSpPr>
            <p:nvPr/>
          </p:nvSpPr>
          <p:spPr bwMode="auto">
            <a:xfrm flipH="1">
              <a:off x="2763" y="2822"/>
              <a:ext cx="426" cy="325"/>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 name="Text Box 26">
              <a:extLst>
                <a:ext uri="{FF2B5EF4-FFF2-40B4-BE49-F238E27FC236}">
                  <a16:creationId xmlns:a16="http://schemas.microsoft.com/office/drawing/2014/main" id="{6411F71E-1E52-40E0-88AA-FB038C243335}"/>
                </a:ext>
              </a:extLst>
            </p:cNvPr>
            <p:cNvSpPr txBox="1">
              <a:spLocks noChangeArrowheads="1"/>
            </p:cNvSpPr>
            <p:nvPr/>
          </p:nvSpPr>
          <p:spPr bwMode="auto">
            <a:xfrm>
              <a:off x="2337" y="2749"/>
              <a:ext cx="72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600" b="1">
                  <a:latin typeface="宋体" panose="02010600030101010101" pitchFamily="2" charset="-122"/>
                </a:rPr>
                <a:t>用水量</a:t>
              </a:r>
            </a:p>
          </p:txBody>
        </p:sp>
        <p:sp>
          <p:nvSpPr>
            <p:cNvPr id="10" name="Line 27">
              <a:extLst>
                <a:ext uri="{FF2B5EF4-FFF2-40B4-BE49-F238E27FC236}">
                  <a16:creationId xmlns:a16="http://schemas.microsoft.com/office/drawing/2014/main" id="{B1F22C4C-C74C-40AB-BD66-AC90A7DACB8B}"/>
                </a:ext>
              </a:extLst>
            </p:cNvPr>
            <p:cNvSpPr>
              <a:spLocks noChangeShapeType="1"/>
            </p:cNvSpPr>
            <p:nvPr/>
          </p:nvSpPr>
          <p:spPr bwMode="auto">
            <a:xfrm>
              <a:off x="4382" y="2887"/>
              <a:ext cx="341" cy="260"/>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 name="Text Box 28">
              <a:extLst>
                <a:ext uri="{FF2B5EF4-FFF2-40B4-BE49-F238E27FC236}">
                  <a16:creationId xmlns:a16="http://schemas.microsoft.com/office/drawing/2014/main" id="{A6211C8B-EA9F-4D9A-9C79-AD3235ACF39A}"/>
                </a:ext>
              </a:extLst>
            </p:cNvPr>
            <p:cNvSpPr txBox="1">
              <a:spLocks noChangeArrowheads="1"/>
            </p:cNvSpPr>
            <p:nvPr/>
          </p:nvSpPr>
          <p:spPr bwMode="auto">
            <a:xfrm>
              <a:off x="4467" y="2749"/>
              <a:ext cx="862"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600" b="1">
                  <a:latin typeface="宋体" panose="02010600030101010101" pitchFamily="2" charset="-122"/>
                </a:rPr>
                <a:t>用电量</a:t>
              </a:r>
            </a:p>
          </p:txBody>
        </p:sp>
        <p:sp>
          <p:nvSpPr>
            <p:cNvPr id="12" name="Line 29">
              <a:extLst>
                <a:ext uri="{FF2B5EF4-FFF2-40B4-BE49-F238E27FC236}">
                  <a16:creationId xmlns:a16="http://schemas.microsoft.com/office/drawing/2014/main" id="{2EA20BD9-0E68-4094-B0A5-22B38603DF76}"/>
                </a:ext>
              </a:extLst>
            </p:cNvPr>
            <p:cNvSpPr>
              <a:spLocks noChangeShapeType="1"/>
            </p:cNvSpPr>
            <p:nvPr/>
          </p:nvSpPr>
          <p:spPr bwMode="auto">
            <a:xfrm flipV="1">
              <a:off x="3104" y="2822"/>
              <a:ext cx="341" cy="260"/>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 name="Text Box 30">
              <a:extLst>
                <a:ext uri="{FF2B5EF4-FFF2-40B4-BE49-F238E27FC236}">
                  <a16:creationId xmlns:a16="http://schemas.microsoft.com/office/drawing/2014/main" id="{D5306766-F34D-4F68-8F15-E10022C0E7D0}"/>
                </a:ext>
              </a:extLst>
            </p:cNvPr>
            <p:cNvSpPr txBox="1">
              <a:spLocks noChangeArrowheads="1"/>
            </p:cNvSpPr>
            <p:nvPr/>
          </p:nvSpPr>
          <p:spPr bwMode="auto">
            <a:xfrm>
              <a:off x="3073" y="3005"/>
              <a:ext cx="59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600" b="1" dirty="0">
                  <a:latin typeface="宋体" panose="02010600030101010101" pitchFamily="2" charset="-122"/>
                </a:rPr>
                <a:t>水费</a:t>
              </a:r>
            </a:p>
          </p:txBody>
        </p:sp>
        <p:sp>
          <p:nvSpPr>
            <p:cNvPr id="14" name="Line 31">
              <a:extLst>
                <a:ext uri="{FF2B5EF4-FFF2-40B4-BE49-F238E27FC236}">
                  <a16:creationId xmlns:a16="http://schemas.microsoft.com/office/drawing/2014/main" id="{04F4B613-B85F-4F06-A557-2D2039AC3DC3}"/>
                </a:ext>
              </a:extLst>
            </p:cNvPr>
            <p:cNvSpPr>
              <a:spLocks noChangeShapeType="1"/>
            </p:cNvSpPr>
            <p:nvPr/>
          </p:nvSpPr>
          <p:spPr bwMode="auto">
            <a:xfrm flipH="1" flipV="1">
              <a:off x="4041" y="2887"/>
              <a:ext cx="343" cy="253"/>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 name="Text Box 32">
              <a:extLst>
                <a:ext uri="{FF2B5EF4-FFF2-40B4-BE49-F238E27FC236}">
                  <a16:creationId xmlns:a16="http://schemas.microsoft.com/office/drawing/2014/main" id="{1F3ED042-F6B5-486D-88D0-CC2B4140317F}"/>
                </a:ext>
              </a:extLst>
            </p:cNvPr>
            <p:cNvSpPr txBox="1">
              <a:spLocks noChangeArrowheads="1"/>
            </p:cNvSpPr>
            <p:nvPr/>
          </p:nvSpPr>
          <p:spPr bwMode="auto">
            <a:xfrm>
              <a:off x="3783" y="2984"/>
              <a:ext cx="567"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600" b="1" dirty="0">
                  <a:latin typeface="宋体" panose="02010600030101010101" pitchFamily="2" charset="-122"/>
                </a:rPr>
                <a:t>电费</a:t>
              </a:r>
            </a:p>
          </p:txBody>
        </p:sp>
        <p:sp>
          <p:nvSpPr>
            <p:cNvPr id="16" name="Rectangle 33">
              <a:extLst>
                <a:ext uri="{FF2B5EF4-FFF2-40B4-BE49-F238E27FC236}">
                  <a16:creationId xmlns:a16="http://schemas.microsoft.com/office/drawing/2014/main" id="{0871FED8-DE58-41F9-B35E-8E61B388796F}"/>
                </a:ext>
              </a:extLst>
            </p:cNvPr>
            <p:cNvSpPr>
              <a:spLocks noChangeArrowheads="1"/>
            </p:cNvSpPr>
            <p:nvPr/>
          </p:nvSpPr>
          <p:spPr bwMode="auto">
            <a:xfrm>
              <a:off x="1911" y="3278"/>
              <a:ext cx="1022" cy="260"/>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kumimoji="1" lang="zh-CN" altLang="en-US" sz="1600" b="1">
                  <a:effectLst>
                    <a:outerShdw blurRad="38100" dist="38100" dir="2700000" algn="tl">
                      <a:srgbClr val="000000">
                        <a:alpha val="43137"/>
                      </a:srgbClr>
                    </a:outerShdw>
                  </a:effectLst>
                  <a:latin typeface="宋体" panose="02010600030101010101" pitchFamily="2" charset="-122"/>
                </a:rPr>
                <a:t>计算水费</a:t>
              </a:r>
            </a:p>
          </p:txBody>
        </p:sp>
        <p:sp>
          <p:nvSpPr>
            <p:cNvPr id="17" name="Rectangle 34">
              <a:extLst>
                <a:ext uri="{FF2B5EF4-FFF2-40B4-BE49-F238E27FC236}">
                  <a16:creationId xmlns:a16="http://schemas.microsoft.com/office/drawing/2014/main" id="{95032726-1541-4E37-A03E-0D9C9717BE28}"/>
                </a:ext>
              </a:extLst>
            </p:cNvPr>
            <p:cNvSpPr>
              <a:spLocks noChangeArrowheads="1"/>
            </p:cNvSpPr>
            <p:nvPr/>
          </p:nvSpPr>
          <p:spPr bwMode="auto">
            <a:xfrm>
              <a:off x="3018" y="2431"/>
              <a:ext cx="1193" cy="260"/>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kumimoji="1" lang="zh-CN" altLang="en-US" sz="1600" b="1" dirty="0">
                  <a:effectLst>
                    <a:outerShdw blurRad="38100" dist="38100" dir="2700000" algn="tl">
                      <a:srgbClr val="000000">
                        <a:alpha val="43137"/>
                      </a:srgbClr>
                    </a:outerShdw>
                  </a:effectLst>
                  <a:latin typeface="宋体" panose="02010600030101010101" pitchFamily="2" charset="-122"/>
                </a:rPr>
                <a:t>计算应扣款</a:t>
              </a:r>
            </a:p>
          </p:txBody>
        </p:sp>
        <p:sp>
          <p:nvSpPr>
            <p:cNvPr id="18" name="Line 35">
              <a:extLst>
                <a:ext uri="{FF2B5EF4-FFF2-40B4-BE49-F238E27FC236}">
                  <a16:creationId xmlns:a16="http://schemas.microsoft.com/office/drawing/2014/main" id="{E4CD7FB1-7C28-4A73-8080-F113647FABBA}"/>
                </a:ext>
              </a:extLst>
            </p:cNvPr>
            <p:cNvSpPr>
              <a:spLocks noChangeShapeType="1"/>
            </p:cNvSpPr>
            <p:nvPr/>
          </p:nvSpPr>
          <p:spPr bwMode="auto">
            <a:xfrm>
              <a:off x="3956" y="2691"/>
              <a:ext cx="767" cy="586"/>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 name="Rectangle 36">
              <a:extLst>
                <a:ext uri="{FF2B5EF4-FFF2-40B4-BE49-F238E27FC236}">
                  <a16:creationId xmlns:a16="http://schemas.microsoft.com/office/drawing/2014/main" id="{430E7A7E-F7D4-4E19-A389-AC23CF0AFB16}"/>
                </a:ext>
              </a:extLst>
            </p:cNvPr>
            <p:cNvSpPr>
              <a:spLocks noChangeArrowheads="1"/>
            </p:cNvSpPr>
            <p:nvPr/>
          </p:nvSpPr>
          <p:spPr bwMode="auto">
            <a:xfrm>
              <a:off x="4212" y="3277"/>
              <a:ext cx="1022" cy="261"/>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kumimoji="1" lang="zh-CN" altLang="en-US" sz="1600" b="1">
                  <a:effectLst>
                    <a:outerShdw blurRad="38100" dist="38100" dir="2700000" algn="tl">
                      <a:srgbClr val="000000">
                        <a:alpha val="43137"/>
                      </a:srgbClr>
                    </a:outerShdw>
                  </a:effectLst>
                  <a:latin typeface="宋体" panose="02010600030101010101" pitchFamily="2" charset="-122"/>
                </a:rPr>
                <a:t>计算电费</a:t>
              </a:r>
            </a:p>
          </p:txBody>
        </p:sp>
        <p:sp>
          <p:nvSpPr>
            <p:cNvPr id="20" name="Text Box 37">
              <a:extLst>
                <a:ext uri="{FF2B5EF4-FFF2-40B4-BE49-F238E27FC236}">
                  <a16:creationId xmlns:a16="http://schemas.microsoft.com/office/drawing/2014/main" id="{14F1CAF8-2EFB-443D-BFC2-B22CF134AAE4}"/>
                </a:ext>
              </a:extLst>
            </p:cNvPr>
            <p:cNvSpPr txBox="1">
              <a:spLocks noChangeArrowheads="1"/>
            </p:cNvSpPr>
            <p:nvPr/>
          </p:nvSpPr>
          <p:spPr bwMode="auto">
            <a:xfrm>
              <a:off x="3138" y="3756"/>
              <a:ext cx="102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latin typeface="宋体" panose="02010600030101010101" pitchFamily="2" charset="-122"/>
                </a:rPr>
                <a:t>非直接偶合</a:t>
              </a:r>
            </a:p>
          </p:txBody>
        </p:sp>
        <p:sp>
          <p:nvSpPr>
            <p:cNvPr id="21" name="Text Box 38">
              <a:extLst>
                <a:ext uri="{FF2B5EF4-FFF2-40B4-BE49-F238E27FC236}">
                  <a16:creationId xmlns:a16="http://schemas.microsoft.com/office/drawing/2014/main" id="{9B2828E6-D6B2-4136-8404-05D7F0364C58}"/>
                </a:ext>
              </a:extLst>
            </p:cNvPr>
            <p:cNvSpPr txBox="1">
              <a:spLocks noChangeArrowheads="1"/>
            </p:cNvSpPr>
            <p:nvPr/>
          </p:nvSpPr>
          <p:spPr bwMode="auto">
            <a:xfrm>
              <a:off x="1023" y="2597"/>
              <a:ext cx="85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宋体" panose="02010600030101010101" pitchFamily="2" charset="-122"/>
                </a:rPr>
                <a:t>数据偶合</a:t>
              </a:r>
            </a:p>
          </p:txBody>
        </p:sp>
        <p:sp>
          <p:nvSpPr>
            <p:cNvPr id="22" name="Arc 39">
              <a:extLst>
                <a:ext uri="{FF2B5EF4-FFF2-40B4-BE49-F238E27FC236}">
                  <a16:creationId xmlns:a16="http://schemas.microsoft.com/office/drawing/2014/main" id="{6E578CC8-A9D0-4E6D-90B6-2AA6C728B5E4}"/>
                </a:ext>
              </a:extLst>
            </p:cNvPr>
            <p:cNvSpPr>
              <a:spLocks/>
            </p:cNvSpPr>
            <p:nvPr/>
          </p:nvSpPr>
          <p:spPr bwMode="auto">
            <a:xfrm flipH="1" flipV="1">
              <a:off x="1791" y="2341"/>
              <a:ext cx="1225" cy="1088"/>
            </a:xfrm>
            <a:custGeom>
              <a:avLst/>
              <a:gdLst>
                <a:gd name="G0" fmla="+- 10041 0 0"/>
                <a:gd name="G1" fmla="+- 9434 0 0"/>
                <a:gd name="G2" fmla="+- 21600 0 0"/>
                <a:gd name="T0" fmla="*/ 29472 w 31641"/>
                <a:gd name="T1" fmla="*/ 0 h 31034"/>
                <a:gd name="T2" fmla="*/ 0 w 31641"/>
                <a:gd name="T3" fmla="*/ 28558 h 31034"/>
                <a:gd name="T4" fmla="*/ 10041 w 31641"/>
                <a:gd name="T5" fmla="*/ 9434 h 31034"/>
              </a:gdLst>
              <a:ahLst/>
              <a:cxnLst>
                <a:cxn ang="0">
                  <a:pos x="T0" y="T1"/>
                </a:cxn>
                <a:cxn ang="0">
                  <a:pos x="T2" y="T3"/>
                </a:cxn>
                <a:cxn ang="0">
                  <a:pos x="T4" y="T5"/>
                </a:cxn>
              </a:cxnLst>
              <a:rect l="0" t="0" r="r" b="b"/>
              <a:pathLst>
                <a:path w="31641" h="31034" fill="none" extrusionOk="0">
                  <a:moveTo>
                    <a:pt x="29471" y="0"/>
                  </a:moveTo>
                  <a:cubicBezTo>
                    <a:pt x="30899" y="2940"/>
                    <a:pt x="31641" y="6165"/>
                    <a:pt x="31641" y="9434"/>
                  </a:cubicBezTo>
                  <a:cubicBezTo>
                    <a:pt x="31641" y="21363"/>
                    <a:pt x="21970" y="31034"/>
                    <a:pt x="10041" y="31034"/>
                  </a:cubicBezTo>
                  <a:cubicBezTo>
                    <a:pt x="6542" y="31034"/>
                    <a:pt x="3097" y="30184"/>
                    <a:pt x="-1" y="28558"/>
                  </a:cubicBezTo>
                </a:path>
                <a:path w="31641" h="31034" stroke="0" extrusionOk="0">
                  <a:moveTo>
                    <a:pt x="29471" y="0"/>
                  </a:moveTo>
                  <a:cubicBezTo>
                    <a:pt x="30899" y="2940"/>
                    <a:pt x="31641" y="6165"/>
                    <a:pt x="31641" y="9434"/>
                  </a:cubicBezTo>
                  <a:cubicBezTo>
                    <a:pt x="31641" y="21363"/>
                    <a:pt x="21970" y="31034"/>
                    <a:pt x="10041" y="31034"/>
                  </a:cubicBezTo>
                  <a:cubicBezTo>
                    <a:pt x="6542" y="31034"/>
                    <a:pt x="3097" y="30184"/>
                    <a:pt x="-1" y="28558"/>
                  </a:cubicBezTo>
                  <a:lnTo>
                    <a:pt x="10041" y="9434"/>
                  </a:lnTo>
                  <a:close/>
                </a:path>
              </a:pathLst>
            </a:custGeom>
            <a:noFill/>
            <a:ln w="57150">
              <a:solidFill>
                <a:srgbClr val="003399"/>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3" name="AutoShape 40">
              <a:extLst>
                <a:ext uri="{FF2B5EF4-FFF2-40B4-BE49-F238E27FC236}">
                  <a16:creationId xmlns:a16="http://schemas.microsoft.com/office/drawing/2014/main" id="{23E91465-2088-46AC-A7E4-A685A4012F15}"/>
                </a:ext>
              </a:extLst>
            </p:cNvPr>
            <p:cNvSpPr>
              <a:spLocks/>
            </p:cNvSpPr>
            <p:nvPr/>
          </p:nvSpPr>
          <p:spPr bwMode="auto">
            <a:xfrm rot="16200000">
              <a:off x="3425" y="2884"/>
              <a:ext cx="271" cy="1543"/>
            </a:xfrm>
            <a:prstGeom prst="leftBrace">
              <a:avLst>
                <a:gd name="adj1" fmla="val 47448"/>
                <a:gd name="adj2" fmla="val 50000"/>
              </a:avLst>
            </a:prstGeom>
            <a:noFill/>
            <a:ln w="38100">
              <a:solidFill>
                <a:srgbClr val="003399"/>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Tree>
    <p:extLst>
      <p:ext uri="{BB962C8B-B14F-4D97-AF65-F5344CB8AC3E}">
        <p14:creationId xmlns:p14="http://schemas.microsoft.com/office/powerpoint/2010/main" val="27030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55280" y="652256"/>
            <a:ext cx="4401535" cy="4200772"/>
          </a:xfrm>
        </p:spPr>
        <p:txBody>
          <a:bodyPr>
            <a:noAutofit/>
          </a:bodyPr>
          <a:lstStyle/>
          <a:p>
            <a:pPr marL="0" indent="0">
              <a:lnSpc>
                <a:spcPct val="130000"/>
              </a:lnSpc>
              <a:buNone/>
              <a:defRPr/>
            </a:pPr>
            <a:r>
              <a:rPr lang="zh-CN" altLang="en-US" sz="2400" dirty="0"/>
              <a:t>（</a:t>
            </a:r>
            <a:r>
              <a:rPr lang="en-US" altLang="zh-CN" sz="2400" dirty="0"/>
              <a:t>3</a:t>
            </a:r>
            <a:r>
              <a:rPr lang="zh-CN" altLang="en-US" sz="2400" dirty="0"/>
              <a:t>）标记耦合（特征耦合） </a:t>
            </a:r>
            <a:endParaRPr lang="zh-CN" altLang="en-US" sz="2400" b="1" dirty="0">
              <a:ea typeface="楷体_GB2312" pitchFamily="49" charset="-122"/>
            </a:endParaRPr>
          </a:p>
          <a:p>
            <a:pPr>
              <a:spcBef>
                <a:spcPts val="450"/>
              </a:spcBef>
              <a:defRPr/>
            </a:pPr>
            <a:r>
              <a:rPr lang="zh-CN" altLang="en-US" sz="2000" dirty="0">
                <a:latin typeface="+mn-ea"/>
              </a:rPr>
              <a:t>如果</a:t>
            </a:r>
            <a:r>
              <a:rPr lang="zh-CN" altLang="en-US" sz="2000" dirty="0">
                <a:solidFill>
                  <a:srgbClr val="FF3300"/>
                </a:solidFill>
                <a:latin typeface="+mn-ea"/>
              </a:rPr>
              <a:t>一组模块</a:t>
            </a:r>
            <a:r>
              <a:rPr lang="zh-CN" altLang="en-US" sz="2000" dirty="0">
                <a:latin typeface="+mn-ea"/>
              </a:rPr>
              <a:t>通过</a:t>
            </a:r>
            <a:r>
              <a:rPr lang="zh-CN" altLang="en-US" sz="2000" dirty="0">
                <a:solidFill>
                  <a:srgbClr val="FF3300"/>
                </a:solidFill>
                <a:latin typeface="+mn-ea"/>
              </a:rPr>
              <a:t>参数表</a:t>
            </a:r>
            <a:r>
              <a:rPr lang="zh-CN" altLang="en-US" sz="2000" dirty="0">
                <a:latin typeface="+mn-ea"/>
              </a:rPr>
              <a:t>传递</a:t>
            </a:r>
            <a:r>
              <a:rPr lang="zh-CN" altLang="en-US" sz="2000" dirty="0">
                <a:solidFill>
                  <a:srgbClr val="FF3300"/>
                </a:solidFill>
                <a:latin typeface="+mn-ea"/>
              </a:rPr>
              <a:t>记录信息</a:t>
            </a:r>
            <a:r>
              <a:rPr lang="zh-CN" altLang="en-US" sz="2000" dirty="0">
                <a:latin typeface="+mn-ea"/>
              </a:rPr>
              <a:t>，就是标记耦合。</a:t>
            </a:r>
          </a:p>
          <a:p>
            <a:pPr>
              <a:spcBef>
                <a:spcPts val="450"/>
              </a:spcBef>
              <a:defRPr/>
            </a:pPr>
            <a:r>
              <a:rPr lang="zh-CN" altLang="en-US" sz="2000" dirty="0">
                <a:latin typeface="+mn-ea"/>
              </a:rPr>
              <a:t>事实上，这组模块共享了这个记录，它是某一数据结构的子结构，而不是简单变量。这要求这些模块都必须清楚该记录的结构，并按结构要求对此记录进行操作。</a:t>
            </a:r>
          </a:p>
          <a:p>
            <a:pPr>
              <a:spcBef>
                <a:spcPts val="450"/>
              </a:spcBef>
              <a:defRPr/>
            </a:pPr>
            <a:r>
              <a:rPr lang="zh-CN" altLang="en-US" sz="2000" dirty="0">
                <a:latin typeface="+mn-ea"/>
              </a:rPr>
              <a:t>如果采取“信息隐蔽”的方法，把在数据结构上的操作全部集中在一个模块中，就可以消除这种耦合。</a:t>
            </a:r>
          </a:p>
        </p:txBody>
      </p:sp>
      <p:sp>
        <p:nvSpPr>
          <p:cNvPr id="3" name="日期占位符 2"/>
          <p:cNvSpPr>
            <a:spLocks noGrp="1"/>
          </p:cNvSpPr>
          <p:nvPr>
            <p:ph type="dt" sz="half" idx="10"/>
          </p:nvPr>
        </p:nvSpPr>
        <p:spPr/>
        <p:txBody>
          <a:bodyPr/>
          <a:lstStyle/>
          <a:p>
            <a:fld id="{BC7D1386-4FE9-46BC-99CC-7F5EFCEFB795}"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174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7837D6-415E-48DB-B5F5-A7F344F80203}" type="slidenum">
              <a:rPr lang="en-US" altLang="zh-CN" smtClean="0">
                <a:solidFill>
                  <a:schemeClr val="bg1"/>
                </a:solidFill>
              </a:rPr>
              <a:pPr eaLnBrk="1" hangingPunct="1"/>
              <a:t>32</a:t>
            </a:fld>
            <a:endParaRPr lang="en-US" altLang="zh-CN">
              <a:solidFill>
                <a:schemeClr val="bg1"/>
              </a:solidFill>
            </a:endParaRPr>
          </a:p>
        </p:txBody>
      </p:sp>
      <p:grpSp>
        <p:nvGrpSpPr>
          <p:cNvPr id="5" name="Group 51">
            <a:extLst>
              <a:ext uri="{FF2B5EF4-FFF2-40B4-BE49-F238E27FC236}">
                <a16:creationId xmlns:a16="http://schemas.microsoft.com/office/drawing/2014/main" id="{59DDFDE7-0B2B-4ECF-A818-295D6F40ADFB}"/>
              </a:ext>
            </a:extLst>
          </p:cNvPr>
          <p:cNvGrpSpPr>
            <a:grpSpLocks/>
          </p:cNvGrpSpPr>
          <p:nvPr/>
        </p:nvGrpSpPr>
        <p:grpSpPr bwMode="auto">
          <a:xfrm>
            <a:off x="5392912" y="1668805"/>
            <a:ext cx="3635939" cy="1741454"/>
            <a:chOff x="748" y="1933"/>
            <a:chExt cx="4445" cy="2065"/>
          </a:xfrm>
        </p:grpSpPr>
        <p:sp>
          <p:nvSpPr>
            <p:cNvPr id="7" name="Line 35">
              <a:extLst>
                <a:ext uri="{FF2B5EF4-FFF2-40B4-BE49-F238E27FC236}">
                  <a16:creationId xmlns:a16="http://schemas.microsoft.com/office/drawing/2014/main" id="{AF41CB5E-20BA-4C9A-B2F3-89C09016B155}"/>
                </a:ext>
              </a:extLst>
            </p:cNvPr>
            <p:cNvSpPr>
              <a:spLocks noChangeShapeType="1"/>
            </p:cNvSpPr>
            <p:nvPr/>
          </p:nvSpPr>
          <p:spPr bwMode="auto">
            <a:xfrm>
              <a:off x="3436" y="2690"/>
              <a:ext cx="413" cy="377"/>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 name="Text Box 36">
              <a:extLst>
                <a:ext uri="{FF2B5EF4-FFF2-40B4-BE49-F238E27FC236}">
                  <a16:creationId xmlns:a16="http://schemas.microsoft.com/office/drawing/2014/main" id="{C65087E5-A42B-4EFB-A07A-3C7FAD3FB3A6}"/>
                </a:ext>
              </a:extLst>
            </p:cNvPr>
            <p:cNvSpPr txBox="1">
              <a:spLocks noChangeArrowheads="1"/>
            </p:cNvSpPr>
            <p:nvPr/>
          </p:nvSpPr>
          <p:spPr bwMode="auto">
            <a:xfrm rot="2690171">
              <a:off x="2755" y="2652"/>
              <a:ext cx="1295"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600" b="1" dirty="0">
                  <a:latin typeface="宋体" panose="02010600030101010101" pitchFamily="2" charset="-122"/>
                </a:rPr>
                <a:t>房租水电</a:t>
              </a:r>
            </a:p>
          </p:txBody>
        </p:sp>
        <p:sp>
          <p:nvSpPr>
            <p:cNvPr id="9" name="Line 37">
              <a:extLst>
                <a:ext uri="{FF2B5EF4-FFF2-40B4-BE49-F238E27FC236}">
                  <a16:creationId xmlns:a16="http://schemas.microsoft.com/office/drawing/2014/main" id="{855EFBFD-F128-41BC-85C0-24712C6E057A}"/>
                </a:ext>
              </a:extLst>
            </p:cNvPr>
            <p:cNvSpPr>
              <a:spLocks noChangeShapeType="1"/>
            </p:cNvSpPr>
            <p:nvPr/>
          </p:nvSpPr>
          <p:spPr bwMode="auto">
            <a:xfrm flipH="1">
              <a:off x="1575" y="2310"/>
              <a:ext cx="930" cy="848"/>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 name="Rectangle 38">
              <a:extLst>
                <a:ext uri="{FF2B5EF4-FFF2-40B4-BE49-F238E27FC236}">
                  <a16:creationId xmlns:a16="http://schemas.microsoft.com/office/drawing/2014/main" id="{2CA752F2-E83C-4A40-BDAA-2A3D1DA5EA08}"/>
                </a:ext>
              </a:extLst>
            </p:cNvPr>
            <p:cNvSpPr>
              <a:spLocks noChangeArrowheads="1"/>
            </p:cNvSpPr>
            <p:nvPr/>
          </p:nvSpPr>
          <p:spPr bwMode="auto">
            <a:xfrm>
              <a:off x="748" y="3158"/>
              <a:ext cx="1654" cy="377"/>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kumimoji="1" lang="zh-CN" altLang="en-US" sz="1600" b="1" dirty="0">
                  <a:latin typeface="宋体" panose="02010600030101010101" pitchFamily="2" charset="-122"/>
                </a:rPr>
                <a:t>计算水费</a:t>
              </a:r>
            </a:p>
          </p:txBody>
        </p:sp>
        <p:sp>
          <p:nvSpPr>
            <p:cNvPr id="11" name="Line 39">
              <a:extLst>
                <a:ext uri="{FF2B5EF4-FFF2-40B4-BE49-F238E27FC236}">
                  <a16:creationId xmlns:a16="http://schemas.microsoft.com/office/drawing/2014/main" id="{9C8434E1-3A16-42B7-A37C-9824F6ED9565}"/>
                </a:ext>
              </a:extLst>
            </p:cNvPr>
            <p:cNvSpPr>
              <a:spLocks noChangeShapeType="1"/>
            </p:cNvSpPr>
            <p:nvPr/>
          </p:nvSpPr>
          <p:spPr bwMode="auto">
            <a:xfrm>
              <a:off x="3332" y="2310"/>
              <a:ext cx="931" cy="848"/>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 name="Rectangle 40">
              <a:extLst>
                <a:ext uri="{FF2B5EF4-FFF2-40B4-BE49-F238E27FC236}">
                  <a16:creationId xmlns:a16="http://schemas.microsoft.com/office/drawing/2014/main" id="{DDC2C395-767E-4418-A6A4-76E847F613AC}"/>
                </a:ext>
              </a:extLst>
            </p:cNvPr>
            <p:cNvSpPr>
              <a:spLocks noChangeArrowheads="1"/>
            </p:cNvSpPr>
            <p:nvPr/>
          </p:nvSpPr>
          <p:spPr bwMode="auto">
            <a:xfrm>
              <a:off x="3642" y="3158"/>
              <a:ext cx="1551" cy="377"/>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kumimoji="1" lang="zh-CN" altLang="en-US" sz="1600" b="1" dirty="0">
                  <a:latin typeface="宋体" panose="02010600030101010101" pitchFamily="2" charset="-122"/>
                </a:rPr>
                <a:t>计算电费</a:t>
              </a:r>
            </a:p>
          </p:txBody>
        </p:sp>
        <p:sp>
          <p:nvSpPr>
            <p:cNvPr id="13" name="Line 41">
              <a:extLst>
                <a:ext uri="{FF2B5EF4-FFF2-40B4-BE49-F238E27FC236}">
                  <a16:creationId xmlns:a16="http://schemas.microsoft.com/office/drawing/2014/main" id="{0D85FF60-B817-45DA-9E26-69D517478E49}"/>
                </a:ext>
              </a:extLst>
            </p:cNvPr>
            <p:cNvSpPr>
              <a:spLocks noChangeShapeType="1"/>
            </p:cNvSpPr>
            <p:nvPr/>
          </p:nvSpPr>
          <p:spPr bwMode="auto">
            <a:xfrm flipH="1">
              <a:off x="1575" y="2499"/>
              <a:ext cx="517" cy="471"/>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 name="Text Box 42">
              <a:extLst>
                <a:ext uri="{FF2B5EF4-FFF2-40B4-BE49-F238E27FC236}">
                  <a16:creationId xmlns:a16="http://schemas.microsoft.com/office/drawing/2014/main" id="{CB4C8003-57C7-4118-9F4E-ECA2982A57C8}"/>
                </a:ext>
              </a:extLst>
            </p:cNvPr>
            <p:cNvSpPr txBox="1">
              <a:spLocks noChangeArrowheads="1"/>
            </p:cNvSpPr>
            <p:nvPr/>
          </p:nvSpPr>
          <p:spPr bwMode="auto">
            <a:xfrm rot="18811989">
              <a:off x="1015" y="2473"/>
              <a:ext cx="1229"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600" b="1" dirty="0">
                  <a:latin typeface="宋体" panose="02010600030101010101" pitchFamily="2" charset="-122"/>
                </a:rPr>
                <a:t>房租水电</a:t>
              </a:r>
            </a:p>
          </p:txBody>
        </p:sp>
        <p:sp>
          <p:nvSpPr>
            <p:cNvPr id="15" name="Line 43">
              <a:extLst>
                <a:ext uri="{FF2B5EF4-FFF2-40B4-BE49-F238E27FC236}">
                  <a16:creationId xmlns:a16="http://schemas.microsoft.com/office/drawing/2014/main" id="{5E73B479-CB95-415D-B0E0-70683F3A4C25}"/>
                </a:ext>
              </a:extLst>
            </p:cNvPr>
            <p:cNvSpPr>
              <a:spLocks noChangeShapeType="1"/>
            </p:cNvSpPr>
            <p:nvPr/>
          </p:nvSpPr>
          <p:spPr bwMode="auto">
            <a:xfrm flipH="1" flipV="1">
              <a:off x="3849" y="2593"/>
              <a:ext cx="414" cy="377"/>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 name="Text Box 44">
              <a:extLst>
                <a:ext uri="{FF2B5EF4-FFF2-40B4-BE49-F238E27FC236}">
                  <a16:creationId xmlns:a16="http://schemas.microsoft.com/office/drawing/2014/main" id="{AA3371D3-429A-40D8-9D8E-42D30B41E1CB}"/>
                </a:ext>
              </a:extLst>
            </p:cNvPr>
            <p:cNvSpPr txBox="1">
              <a:spLocks noChangeArrowheads="1"/>
            </p:cNvSpPr>
            <p:nvPr/>
          </p:nvSpPr>
          <p:spPr bwMode="auto">
            <a:xfrm rot="2418021">
              <a:off x="3849" y="2505"/>
              <a:ext cx="95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600" b="1">
                  <a:latin typeface="宋体" panose="02010600030101010101" pitchFamily="2" charset="-122"/>
                </a:rPr>
                <a:t>电费</a:t>
              </a:r>
            </a:p>
          </p:txBody>
        </p:sp>
        <p:sp>
          <p:nvSpPr>
            <p:cNvPr id="17" name="Line 45">
              <a:extLst>
                <a:ext uri="{FF2B5EF4-FFF2-40B4-BE49-F238E27FC236}">
                  <a16:creationId xmlns:a16="http://schemas.microsoft.com/office/drawing/2014/main" id="{83DB3E1A-002E-47E4-A8D7-40D2234D19BB}"/>
                </a:ext>
              </a:extLst>
            </p:cNvPr>
            <p:cNvSpPr>
              <a:spLocks noChangeShapeType="1"/>
            </p:cNvSpPr>
            <p:nvPr/>
          </p:nvSpPr>
          <p:spPr bwMode="auto">
            <a:xfrm flipV="1">
              <a:off x="1988" y="2593"/>
              <a:ext cx="414" cy="377"/>
            </a:xfrm>
            <a:prstGeom prst="line">
              <a:avLst/>
            </a:prstGeom>
            <a:noFill/>
            <a:ln w="12700" cap="sq">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 name="Text Box 46">
              <a:extLst>
                <a:ext uri="{FF2B5EF4-FFF2-40B4-BE49-F238E27FC236}">
                  <a16:creationId xmlns:a16="http://schemas.microsoft.com/office/drawing/2014/main" id="{D0927A1A-4473-4C12-B5D3-2DB668349BE6}"/>
                </a:ext>
              </a:extLst>
            </p:cNvPr>
            <p:cNvSpPr txBox="1">
              <a:spLocks noChangeArrowheads="1"/>
            </p:cNvSpPr>
            <p:nvPr/>
          </p:nvSpPr>
          <p:spPr bwMode="auto">
            <a:xfrm rot="19080032">
              <a:off x="2051" y="2513"/>
              <a:ext cx="884"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600" b="1">
                  <a:latin typeface="宋体" panose="02010600030101010101" pitchFamily="2" charset="-122"/>
                </a:rPr>
                <a:t>水费</a:t>
              </a:r>
            </a:p>
          </p:txBody>
        </p:sp>
        <p:sp>
          <p:nvSpPr>
            <p:cNvPr id="19" name="Rectangle 47">
              <a:extLst>
                <a:ext uri="{FF2B5EF4-FFF2-40B4-BE49-F238E27FC236}">
                  <a16:creationId xmlns:a16="http://schemas.microsoft.com/office/drawing/2014/main" id="{91DB4241-87FC-4A70-BA0B-D52AA17A39AD}"/>
                </a:ext>
              </a:extLst>
            </p:cNvPr>
            <p:cNvSpPr>
              <a:spLocks noChangeArrowheads="1"/>
            </p:cNvSpPr>
            <p:nvPr/>
          </p:nvSpPr>
          <p:spPr bwMode="auto">
            <a:xfrm>
              <a:off x="2092" y="1933"/>
              <a:ext cx="1654" cy="377"/>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kumimoji="1" lang="zh-CN" altLang="en-US" sz="1600" b="1" dirty="0">
                  <a:latin typeface="宋体" panose="02010600030101010101" pitchFamily="2" charset="-122"/>
                </a:rPr>
                <a:t>计算应扣款</a:t>
              </a:r>
              <a:endParaRPr kumimoji="1" lang="zh-CN" altLang="en-US" sz="1600" b="1" dirty="0">
                <a:latin typeface="Times New Roman" panose="02020603050405020304" pitchFamily="18" charset="0"/>
              </a:endParaRPr>
            </a:p>
          </p:txBody>
        </p:sp>
        <p:sp>
          <p:nvSpPr>
            <p:cNvPr id="20" name="Text Box 48">
              <a:extLst>
                <a:ext uri="{FF2B5EF4-FFF2-40B4-BE49-F238E27FC236}">
                  <a16:creationId xmlns:a16="http://schemas.microsoft.com/office/drawing/2014/main" id="{3861DEDA-8C01-4A7A-B76F-28E72A6C4343}"/>
                </a:ext>
              </a:extLst>
            </p:cNvPr>
            <p:cNvSpPr txBox="1">
              <a:spLocks noChangeArrowheads="1"/>
            </p:cNvSpPr>
            <p:nvPr/>
          </p:nvSpPr>
          <p:spPr bwMode="auto">
            <a:xfrm>
              <a:off x="2523" y="3597"/>
              <a:ext cx="1237"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C3300"/>
                  </a:solidFill>
                  <a:latin typeface="宋体" panose="02010600030101010101" pitchFamily="2" charset="-122"/>
                </a:rPr>
                <a:t>标记偶合</a:t>
              </a:r>
            </a:p>
          </p:txBody>
        </p:sp>
        <p:sp>
          <p:nvSpPr>
            <p:cNvPr id="21" name="Arc 49">
              <a:extLst>
                <a:ext uri="{FF2B5EF4-FFF2-40B4-BE49-F238E27FC236}">
                  <a16:creationId xmlns:a16="http://schemas.microsoft.com/office/drawing/2014/main" id="{BF30F069-5547-43F6-ABD0-2E78D4B25D62}"/>
                </a:ext>
              </a:extLst>
            </p:cNvPr>
            <p:cNvSpPr>
              <a:spLocks/>
            </p:cNvSpPr>
            <p:nvPr/>
          </p:nvSpPr>
          <p:spPr bwMode="auto">
            <a:xfrm rot="10800000">
              <a:off x="1837" y="3613"/>
              <a:ext cx="847" cy="317"/>
            </a:xfrm>
            <a:custGeom>
              <a:avLst/>
              <a:gdLst>
                <a:gd name="G0" fmla="+- 2124 0 0"/>
                <a:gd name="G1" fmla="+- 21600 0 0"/>
                <a:gd name="G2" fmla="+- 21600 0 0"/>
                <a:gd name="T0" fmla="*/ 0 w 23724"/>
                <a:gd name="T1" fmla="*/ 105 h 21600"/>
                <a:gd name="T2" fmla="*/ 23724 w 23724"/>
                <a:gd name="T3" fmla="*/ 21600 h 21600"/>
                <a:gd name="T4" fmla="*/ 2124 w 23724"/>
                <a:gd name="T5" fmla="*/ 21600 h 21600"/>
              </a:gdLst>
              <a:ahLst/>
              <a:cxnLst>
                <a:cxn ang="0">
                  <a:pos x="T0" y="T1"/>
                </a:cxn>
                <a:cxn ang="0">
                  <a:pos x="T2" y="T3"/>
                </a:cxn>
                <a:cxn ang="0">
                  <a:pos x="T4" y="T5"/>
                </a:cxn>
              </a:cxnLst>
              <a:rect l="0" t="0" r="r" b="b"/>
              <a:pathLst>
                <a:path w="23724" h="21600" fill="none" extrusionOk="0">
                  <a:moveTo>
                    <a:pt x="-1" y="104"/>
                  </a:moveTo>
                  <a:cubicBezTo>
                    <a:pt x="705" y="34"/>
                    <a:pt x="1414" y="0"/>
                    <a:pt x="2124" y="0"/>
                  </a:cubicBezTo>
                  <a:cubicBezTo>
                    <a:pt x="14053" y="0"/>
                    <a:pt x="23724" y="9670"/>
                    <a:pt x="23724" y="21600"/>
                  </a:cubicBezTo>
                </a:path>
                <a:path w="23724" h="21600" stroke="0" extrusionOk="0">
                  <a:moveTo>
                    <a:pt x="-1" y="104"/>
                  </a:moveTo>
                  <a:cubicBezTo>
                    <a:pt x="705" y="34"/>
                    <a:pt x="1414" y="0"/>
                    <a:pt x="2124" y="0"/>
                  </a:cubicBezTo>
                  <a:cubicBezTo>
                    <a:pt x="14053" y="0"/>
                    <a:pt x="23724" y="9670"/>
                    <a:pt x="23724" y="21600"/>
                  </a:cubicBezTo>
                  <a:lnTo>
                    <a:pt x="2124" y="21600"/>
                  </a:lnTo>
                  <a:close/>
                </a:path>
              </a:pathLst>
            </a:custGeom>
            <a:noFill/>
            <a:ln w="57150">
              <a:solidFill>
                <a:srgbClr val="003399"/>
              </a:solidFill>
              <a:prstDash val="lgDash"/>
              <a:round/>
              <a:headEnd/>
              <a:tailEnd type="triangle" w="med" len="me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2" name="Arc 50">
              <a:extLst>
                <a:ext uri="{FF2B5EF4-FFF2-40B4-BE49-F238E27FC236}">
                  <a16:creationId xmlns:a16="http://schemas.microsoft.com/office/drawing/2014/main" id="{EEA2AA92-89CB-4397-B50B-254DA157E4B1}"/>
                </a:ext>
              </a:extLst>
            </p:cNvPr>
            <p:cNvSpPr>
              <a:spLocks/>
            </p:cNvSpPr>
            <p:nvPr/>
          </p:nvSpPr>
          <p:spPr bwMode="auto">
            <a:xfrm flipV="1">
              <a:off x="3599" y="3430"/>
              <a:ext cx="739" cy="453"/>
            </a:xfrm>
            <a:custGeom>
              <a:avLst/>
              <a:gdLst>
                <a:gd name="G0" fmla="+- 221 0 0"/>
                <a:gd name="G1" fmla="+- 21600 0 0"/>
                <a:gd name="G2" fmla="+- 21600 0 0"/>
                <a:gd name="T0" fmla="*/ 0 w 20690"/>
                <a:gd name="T1" fmla="*/ 1 h 21600"/>
                <a:gd name="T2" fmla="*/ 20690 w 20690"/>
                <a:gd name="T3" fmla="*/ 14701 h 21600"/>
                <a:gd name="T4" fmla="*/ 221 w 20690"/>
                <a:gd name="T5" fmla="*/ 21600 h 21600"/>
              </a:gdLst>
              <a:ahLst/>
              <a:cxnLst>
                <a:cxn ang="0">
                  <a:pos x="T0" y="T1"/>
                </a:cxn>
                <a:cxn ang="0">
                  <a:pos x="T2" y="T3"/>
                </a:cxn>
                <a:cxn ang="0">
                  <a:pos x="T4" y="T5"/>
                </a:cxn>
              </a:cxnLst>
              <a:rect l="0" t="0" r="r" b="b"/>
              <a:pathLst>
                <a:path w="20690" h="21600" fill="none" extrusionOk="0">
                  <a:moveTo>
                    <a:pt x="0" y="1"/>
                  </a:moveTo>
                  <a:cubicBezTo>
                    <a:pt x="73" y="0"/>
                    <a:pt x="147" y="0"/>
                    <a:pt x="221" y="0"/>
                  </a:cubicBezTo>
                  <a:cubicBezTo>
                    <a:pt x="9491" y="0"/>
                    <a:pt x="17728" y="5915"/>
                    <a:pt x="20689" y="14701"/>
                  </a:cubicBezTo>
                </a:path>
                <a:path w="20690" h="21600" stroke="0" extrusionOk="0">
                  <a:moveTo>
                    <a:pt x="0" y="1"/>
                  </a:moveTo>
                  <a:cubicBezTo>
                    <a:pt x="73" y="0"/>
                    <a:pt x="147" y="0"/>
                    <a:pt x="221" y="0"/>
                  </a:cubicBezTo>
                  <a:cubicBezTo>
                    <a:pt x="9491" y="0"/>
                    <a:pt x="17728" y="5915"/>
                    <a:pt x="20689" y="14701"/>
                  </a:cubicBezTo>
                  <a:lnTo>
                    <a:pt x="221" y="21600"/>
                  </a:lnTo>
                  <a:close/>
                </a:path>
              </a:pathLst>
            </a:custGeom>
            <a:noFill/>
            <a:ln w="57150">
              <a:solidFill>
                <a:srgbClr val="003399"/>
              </a:solidFill>
              <a:prstDash val="lg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Tree>
    <p:extLst>
      <p:ext uri="{BB962C8B-B14F-4D97-AF65-F5344CB8AC3E}">
        <p14:creationId xmlns:p14="http://schemas.microsoft.com/office/powerpoint/2010/main" val="17002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68096" y="864781"/>
            <a:ext cx="4891297" cy="3806854"/>
          </a:xfrm>
        </p:spPr>
        <p:txBody>
          <a:bodyPr>
            <a:noAutofit/>
          </a:bodyPr>
          <a:lstStyle/>
          <a:p>
            <a:pPr marL="0" indent="0">
              <a:lnSpc>
                <a:spcPct val="100000"/>
              </a:lnSpc>
              <a:buNone/>
              <a:defRPr/>
            </a:pPr>
            <a:r>
              <a:rPr lang="zh-CN" altLang="en-US" sz="2400" dirty="0"/>
              <a:t>（</a:t>
            </a:r>
            <a:r>
              <a:rPr lang="en-US" altLang="zh-CN" sz="2400" dirty="0"/>
              <a:t>4</a:t>
            </a:r>
            <a:r>
              <a:rPr lang="zh-CN" altLang="en-US" sz="2400" dirty="0"/>
              <a:t>）控制耦合 </a:t>
            </a:r>
            <a:endParaRPr lang="zh-CN" altLang="en-US" sz="2400" b="1" dirty="0">
              <a:ea typeface="楷体_GB2312" pitchFamily="49" charset="-122"/>
            </a:endParaRPr>
          </a:p>
          <a:p>
            <a:pPr>
              <a:lnSpc>
                <a:spcPct val="100000"/>
              </a:lnSpc>
              <a:defRPr/>
            </a:pPr>
            <a:r>
              <a:rPr lang="zh-CN" altLang="en-US" sz="2000" dirty="0">
                <a:latin typeface="+mn-ea"/>
              </a:rPr>
              <a:t>如果一个模块通过传送</a:t>
            </a:r>
            <a:r>
              <a:rPr lang="zh-CN" altLang="en-US" sz="2000" dirty="0">
                <a:solidFill>
                  <a:srgbClr val="FF3300"/>
                </a:solidFill>
                <a:latin typeface="+mn-ea"/>
              </a:rPr>
              <a:t>开关、标志、名字</a:t>
            </a:r>
            <a:r>
              <a:rPr lang="zh-CN" altLang="en-US" sz="2000" dirty="0">
                <a:latin typeface="+mn-ea"/>
              </a:rPr>
              <a:t>等控制信息，明显地控制选择另一模块的功能，就是控制耦合。</a:t>
            </a:r>
          </a:p>
          <a:p>
            <a:pPr>
              <a:lnSpc>
                <a:spcPct val="100000"/>
              </a:lnSpc>
              <a:defRPr/>
            </a:pPr>
            <a:r>
              <a:rPr lang="zh-CN" altLang="en-US" sz="2000" dirty="0">
                <a:latin typeface="+mn-ea"/>
              </a:rPr>
              <a:t>这种耦合的</a:t>
            </a:r>
            <a:r>
              <a:rPr lang="zh-CN" altLang="en-US" sz="2000" dirty="0">
                <a:solidFill>
                  <a:srgbClr val="FF0000"/>
                </a:solidFill>
                <a:latin typeface="+mn-ea"/>
              </a:rPr>
              <a:t>实质</a:t>
            </a:r>
            <a:r>
              <a:rPr lang="zh-CN" altLang="en-US" sz="2000" dirty="0">
                <a:latin typeface="+mn-ea"/>
              </a:rPr>
              <a:t>是在单一接口上选择多功能模块中的某项功能。</a:t>
            </a:r>
          </a:p>
          <a:p>
            <a:pPr>
              <a:lnSpc>
                <a:spcPct val="100000"/>
              </a:lnSpc>
              <a:defRPr/>
            </a:pPr>
            <a:r>
              <a:rPr lang="zh-CN" altLang="en-US" sz="2000" dirty="0">
                <a:latin typeface="+mn-ea"/>
              </a:rPr>
              <a:t>对所控制模块的任何修改，都会影响控制模块。另外，控制耦合也意味着控制模块必须知道所控制模块内部的一些逻辑关系，这些都会降低模块的独立性。</a:t>
            </a:r>
          </a:p>
          <a:p>
            <a:pPr>
              <a:lnSpc>
                <a:spcPct val="100000"/>
              </a:lnSpc>
            </a:pPr>
            <a:endParaRPr lang="zh-CN" altLang="en-US" sz="2000" dirty="0">
              <a:latin typeface="+mn-ea"/>
            </a:endParaRPr>
          </a:p>
        </p:txBody>
      </p:sp>
      <p:sp>
        <p:nvSpPr>
          <p:cNvPr id="3" name="日期占位符 2"/>
          <p:cNvSpPr>
            <a:spLocks noGrp="1"/>
          </p:cNvSpPr>
          <p:nvPr>
            <p:ph type="dt" sz="half" idx="10"/>
          </p:nvPr>
        </p:nvSpPr>
        <p:spPr/>
        <p:txBody>
          <a:bodyPr/>
          <a:lstStyle/>
          <a:p>
            <a:fld id="{28CE5906-D4FC-42D8-937D-D4FF5CCA40C9}"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27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089DCC-E820-45B8-B365-7C701F5EBBAA}" type="slidenum">
              <a:rPr lang="en-US" altLang="zh-CN" smtClean="0">
                <a:solidFill>
                  <a:schemeClr val="bg1"/>
                </a:solidFill>
              </a:rPr>
              <a:pPr eaLnBrk="1" hangingPunct="1"/>
              <a:t>33</a:t>
            </a:fld>
            <a:endParaRPr lang="en-US" altLang="zh-CN">
              <a:solidFill>
                <a:schemeClr val="bg1"/>
              </a:solidFill>
            </a:endParaRPr>
          </a:p>
        </p:txBody>
      </p:sp>
      <p:pic>
        <p:nvPicPr>
          <p:cNvPr id="5" name="Picture 5"/>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6071" r="5178"/>
          <a:stretch/>
        </p:blipFill>
        <p:spPr bwMode="auto">
          <a:xfrm>
            <a:off x="5989871" y="1191699"/>
            <a:ext cx="2689178" cy="329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8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68097" y="851025"/>
            <a:ext cx="8090153" cy="3806854"/>
          </a:xfrm>
        </p:spPr>
        <p:txBody>
          <a:bodyPr>
            <a:normAutofit/>
          </a:bodyPr>
          <a:lstStyle/>
          <a:p>
            <a:pPr marL="0" indent="0">
              <a:spcBef>
                <a:spcPts val="600"/>
              </a:spcBef>
              <a:buNone/>
              <a:defRPr/>
            </a:pPr>
            <a:r>
              <a:rPr lang="zh-CN" altLang="en-US" sz="2400" dirty="0"/>
              <a:t>（</a:t>
            </a:r>
            <a:r>
              <a:rPr lang="en-US" altLang="zh-CN" sz="2400" dirty="0"/>
              <a:t>4</a:t>
            </a:r>
            <a:r>
              <a:rPr lang="zh-CN" altLang="en-US" sz="2400" dirty="0"/>
              <a:t>）控制耦合 </a:t>
            </a:r>
            <a:endParaRPr lang="zh-CN" altLang="en-US" sz="2400" b="1" dirty="0">
              <a:ea typeface="楷体_GB2312" pitchFamily="49" charset="-122"/>
            </a:endParaRPr>
          </a:p>
          <a:p>
            <a:pPr>
              <a:spcBef>
                <a:spcPts val="600"/>
              </a:spcBef>
            </a:pPr>
            <a:r>
              <a:rPr lang="zh-CN" altLang="en-US" sz="2000" dirty="0">
                <a:latin typeface="+mn-ea"/>
              </a:rPr>
              <a:t>控制耦合属于中等程度的耦合，较之数据耦合，模块间的联系更为紧密。控制耦合不是一种必须存在的耦合。</a:t>
            </a:r>
            <a:endParaRPr lang="en-US" altLang="zh-CN" sz="2000" dirty="0">
              <a:latin typeface="+mn-ea"/>
            </a:endParaRPr>
          </a:p>
          <a:p>
            <a:pPr>
              <a:spcBef>
                <a:spcPts val="600"/>
              </a:spcBef>
            </a:pPr>
            <a:r>
              <a:rPr lang="zh-CN" altLang="en-US" sz="2000" dirty="0">
                <a:solidFill>
                  <a:srgbClr val="FF0000"/>
                </a:solidFill>
                <a:latin typeface="+mn-ea"/>
              </a:rPr>
              <a:t>可以按如下的步骤排除控制耦合：</a:t>
            </a:r>
            <a:endParaRPr lang="en-US" altLang="zh-CN" sz="2000" dirty="0">
              <a:solidFill>
                <a:srgbClr val="FF0000"/>
              </a:solidFill>
              <a:latin typeface="+mn-ea"/>
            </a:endParaRPr>
          </a:p>
          <a:p>
            <a:pPr marL="600075" lvl="1" indent="-342900">
              <a:spcBef>
                <a:spcPts val="600"/>
              </a:spcBef>
              <a:buFont typeface="+mj-lt"/>
              <a:buAutoNum type="arabicPeriod"/>
            </a:pPr>
            <a:r>
              <a:rPr lang="zh-CN" altLang="en-US" sz="2000" dirty="0">
                <a:latin typeface="+mn-ea"/>
              </a:rPr>
              <a:t>找出模块调用时所用的一个或多个控制变量。</a:t>
            </a:r>
            <a:endParaRPr lang="en-US" altLang="zh-CN" sz="2000" dirty="0">
              <a:latin typeface="+mn-ea"/>
            </a:endParaRPr>
          </a:p>
          <a:p>
            <a:pPr marL="600075" lvl="1" indent="-342900">
              <a:spcBef>
                <a:spcPts val="600"/>
              </a:spcBef>
              <a:buFont typeface="+mj-lt"/>
              <a:buAutoNum type="arabicPeriod"/>
            </a:pPr>
            <a:r>
              <a:rPr lang="zh-CN" altLang="en-US" sz="2000" dirty="0">
                <a:latin typeface="+mn-ea"/>
              </a:rPr>
              <a:t>在被调模块中，根据控制变量找出所有的流程。</a:t>
            </a:r>
            <a:endParaRPr lang="en-US" altLang="zh-CN" sz="2000" dirty="0">
              <a:latin typeface="+mn-ea"/>
            </a:endParaRPr>
          </a:p>
          <a:p>
            <a:pPr marL="600075" lvl="1" indent="-342900">
              <a:spcBef>
                <a:spcPts val="600"/>
              </a:spcBef>
              <a:buFont typeface="+mj-lt"/>
              <a:buAutoNum type="arabicPeriod"/>
            </a:pPr>
            <a:r>
              <a:rPr lang="zh-CN" altLang="en-US" sz="2000" dirty="0">
                <a:latin typeface="+mn-ea"/>
              </a:rPr>
              <a:t>将每一个流程分解为一个独立的模块。</a:t>
            </a:r>
            <a:endParaRPr lang="en-US" altLang="zh-CN" sz="2000" dirty="0">
              <a:latin typeface="+mn-ea"/>
            </a:endParaRPr>
          </a:p>
          <a:p>
            <a:pPr marL="600075" lvl="1" indent="-342900">
              <a:spcBef>
                <a:spcPts val="600"/>
              </a:spcBef>
              <a:buFont typeface="+mj-lt"/>
              <a:buAutoNum type="arabicPeriod"/>
            </a:pPr>
            <a:r>
              <a:rPr lang="zh-CN" altLang="en-US" sz="2000" dirty="0">
                <a:latin typeface="+mn-ea"/>
              </a:rPr>
              <a:t>将原被调模块中的流程选择部分移到上层模块，变为调用判断。</a:t>
            </a:r>
            <a:endParaRPr lang="en-US" altLang="zh-CN" sz="2000" dirty="0">
              <a:latin typeface="+mn-ea"/>
            </a:endParaRPr>
          </a:p>
          <a:p>
            <a:pPr>
              <a:spcBef>
                <a:spcPts val="600"/>
              </a:spcBef>
            </a:pPr>
            <a:r>
              <a:rPr lang="zh-CN" altLang="en-US" sz="2000" dirty="0">
                <a:latin typeface="+mn-ea"/>
              </a:rPr>
              <a:t>通过以上的变换，可以将控制耦合变为数据耦合。</a:t>
            </a:r>
          </a:p>
        </p:txBody>
      </p:sp>
      <p:sp>
        <p:nvSpPr>
          <p:cNvPr id="3" name="日期占位符 2"/>
          <p:cNvSpPr>
            <a:spLocks noGrp="1"/>
          </p:cNvSpPr>
          <p:nvPr>
            <p:ph type="dt" sz="half" idx="10"/>
          </p:nvPr>
        </p:nvSpPr>
        <p:spPr/>
        <p:txBody>
          <a:bodyPr/>
          <a:lstStyle/>
          <a:p>
            <a:fld id="{4F468B61-75A3-4B32-87E1-91DB77FF65CF}"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27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089DCC-E820-45B8-B365-7C701F5EBBAA}" type="slidenum">
              <a:rPr lang="en-US" altLang="zh-CN" smtClean="0">
                <a:solidFill>
                  <a:schemeClr val="bg1"/>
                </a:solidFill>
              </a:rPr>
              <a:pPr eaLnBrk="1" hangingPunct="1"/>
              <a:t>34</a:t>
            </a:fld>
            <a:endParaRPr lang="en-US" altLang="zh-CN" dirty="0">
              <a:solidFill>
                <a:schemeClr val="bg1"/>
              </a:solidFill>
            </a:endParaRPr>
          </a:p>
        </p:txBody>
      </p:sp>
    </p:spTree>
    <p:extLst>
      <p:ext uri="{BB962C8B-B14F-4D97-AF65-F5344CB8AC3E}">
        <p14:creationId xmlns:p14="http://schemas.microsoft.com/office/powerpoint/2010/main" val="41779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up)">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up)">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1"/>
          <p:cNvSpPr>
            <a:spLocks noGrp="1"/>
          </p:cNvSpPr>
          <p:nvPr>
            <p:ph type="title"/>
          </p:nvPr>
        </p:nvSpPr>
        <p:spPr/>
        <p:txBody>
          <a:bodyPr/>
          <a:lstStyle/>
          <a:p>
            <a:r>
              <a:rPr lang="zh-CN" altLang="en-US" dirty="0"/>
              <a:t>控制耦合举例</a:t>
            </a:r>
          </a:p>
        </p:txBody>
      </p:sp>
      <p:sp>
        <p:nvSpPr>
          <p:cNvPr id="3" name="日期占位符 2"/>
          <p:cNvSpPr>
            <a:spLocks noGrp="1"/>
          </p:cNvSpPr>
          <p:nvPr>
            <p:ph type="dt" sz="half" idx="10"/>
          </p:nvPr>
        </p:nvSpPr>
        <p:spPr/>
        <p:txBody>
          <a:bodyPr/>
          <a:lstStyle/>
          <a:p>
            <a:fld id="{43509E83-0E7C-4321-AFB7-E342DA611EB2}" type="datetime1">
              <a:rPr lang="zh-CN" altLang="en-US" smtClean="0"/>
              <a:t>2022/5/11</a:t>
            </a:fld>
            <a:endParaRPr lang="zh-CN" altLang="en-US"/>
          </a:p>
        </p:txBody>
      </p:sp>
      <p:sp>
        <p:nvSpPr>
          <p:cNvPr id="40" name="页脚占位符 39"/>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F9D3E7AA-A9A0-48CD-BA4E-6E29DC06B23E}"/>
              </a:ext>
            </a:extLst>
          </p:cNvPr>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grpSp>
        <p:nvGrpSpPr>
          <p:cNvPr id="5" name="Group 38">
            <a:extLst>
              <a:ext uri="{FF2B5EF4-FFF2-40B4-BE49-F238E27FC236}">
                <a16:creationId xmlns:a16="http://schemas.microsoft.com/office/drawing/2014/main" id="{11A0E2A2-73A2-407F-8775-B878346B7118}"/>
              </a:ext>
            </a:extLst>
          </p:cNvPr>
          <p:cNvGrpSpPr>
            <a:grpSpLocks/>
          </p:cNvGrpSpPr>
          <p:nvPr/>
        </p:nvGrpSpPr>
        <p:grpSpPr bwMode="auto">
          <a:xfrm>
            <a:off x="954263" y="1607435"/>
            <a:ext cx="2891039" cy="2119109"/>
            <a:chOff x="848" y="1344"/>
            <a:chExt cx="1786" cy="1542"/>
          </a:xfrm>
        </p:grpSpPr>
        <p:sp useBgFill="1">
          <p:nvSpPr>
            <p:cNvPr id="6" name="Rectangle 3">
              <a:extLst>
                <a:ext uri="{FF2B5EF4-FFF2-40B4-BE49-F238E27FC236}">
                  <a16:creationId xmlns:a16="http://schemas.microsoft.com/office/drawing/2014/main" id="{BB017F9F-7197-4035-8C9C-395A31B957D9}"/>
                </a:ext>
              </a:extLst>
            </p:cNvPr>
            <p:cNvSpPr>
              <a:spLocks noChangeArrowheads="1"/>
            </p:cNvSpPr>
            <p:nvPr/>
          </p:nvSpPr>
          <p:spPr bwMode="auto">
            <a:xfrm>
              <a:off x="1009" y="1344"/>
              <a:ext cx="1578" cy="31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7" name="Rectangle 4">
              <a:extLst>
                <a:ext uri="{FF2B5EF4-FFF2-40B4-BE49-F238E27FC236}">
                  <a16:creationId xmlns:a16="http://schemas.microsoft.com/office/drawing/2014/main" id="{0E26E574-C4CB-4EF0-A0CA-32BA26158A1D}"/>
                </a:ext>
              </a:extLst>
            </p:cNvPr>
            <p:cNvSpPr>
              <a:spLocks noChangeArrowheads="1"/>
            </p:cNvSpPr>
            <p:nvPr/>
          </p:nvSpPr>
          <p:spPr bwMode="auto">
            <a:xfrm>
              <a:off x="1705" y="1344"/>
              <a:ext cx="15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en-US" altLang="zh-CN" sz="1600" b="1">
                  <a:solidFill>
                    <a:schemeClr val="tx2"/>
                  </a:solidFill>
                  <a:latin typeface="黑体" panose="02010609060101010101" pitchFamily="49" charset="-122"/>
                  <a:ea typeface="黑体" panose="02010609060101010101" pitchFamily="49" charset="-122"/>
                </a:rPr>
                <a:t>A</a:t>
              </a:r>
            </a:p>
          </p:txBody>
        </p:sp>
        <p:sp useBgFill="1">
          <p:nvSpPr>
            <p:cNvPr id="8" name="Rectangle 5">
              <a:extLst>
                <a:ext uri="{FF2B5EF4-FFF2-40B4-BE49-F238E27FC236}">
                  <a16:creationId xmlns:a16="http://schemas.microsoft.com/office/drawing/2014/main" id="{9D104308-7C7A-491F-B85E-D0D155427E14}"/>
                </a:ext>
              </a:extLst>
            </p:cNvPr>
            <p:cNvSpPr>
              <a:spLocks noChangeArrowheads="1"/>
            </p:cNvSpPr>
            <p:nvPr/>
          </p:nvSpPr>
          <p:spPr bwMode="auto">
            <a:xfrm>
              <a:off x="1009" y="2263"/>
              <a:ext cx="1625" cy="623"/>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9" name="Rectangle 6">
              <a:extLst>
                <a:ext uri="{FF2B5EF4-FFF2-40B4-BE49-F238E27FC236}">
                  <a16:creationId xmlns:a16="http://schemas.microsoft.com/office/drawing/2014/main" id="{642CAA85-13C5-4A87-A1A9-FCA1CCE55B37}"/>
                </a:ext>
              </a:extLst>
            </p:cNvPr>
            <p:cNvSpPr>
              <a:spLocks noChangeArrowheads="1"/>
            </p:cNvSpPr>
            <p:nvPr/>
          </p:nvSpPr>
          <p:spPr bwMode="auto">
            <a:xfrm>
              <a:off x="1055" y="2526"/>
              <a:ext cx="15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ctr" eaLnBrk="0" hangingPunct="0"/>
              <a:r>
                <a:rPr kumimoji="1" lang="zh-CN" altLang="en-US" sz="1600" b="1">
                  <a:latin typeface="宋体" panose="02010600030101010101" pitchFamily="2" charset="-122"/>
                </a:rPr>
                <a:t>计算平均分或最高分</a:t>
              </a:r>
            </a:p>
          </p:txBody>
        </p:sp>
        <p:sp>
          <p:nvSpPr>
            <p:cNvPr id="10" name="Line 7">
              <a:extLst>
                <a:ext uri="{FF2B5EF4-FFF2-40B4-BE49-F238E27FC236}">
                  <a16:creationId xmlns:a16="http://schemas.microsoft.com/office/drawing/2014/main" id="{0D3E695A-BBA9-40CE-8863-E5E38C5735F9}"/>
                </a:ext>
              </a:extLst>
            </p:cNvPr>
            <p:cNvSpPr>
              <a:spLocks noChangeShapeType="1"/>
            </p:cNvSpPr>
            <p:nvPr/>
          </p:nvSpPr>
          <p:spPr bwMode="auto">
            <a:xfrm>
              <a:off x="1876" y="1658"/>
              <a:ext cx="0" cy="603"/>
            </a:xfrm>
            <a:prstGeom prst="line">
              <a:avLst/>
            </a:prstGeom>
            <a:noFill/>
            <a:ln w="1905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1" name="Rectangle 8">
              <a:extLst>
                <a:ext uri="{FF2B5EF4-FFF2-40B4-BE49-F238E27FC236}">
                  <a16:creationId xmlns:a16="http://schemas.microsoft.com/office/drawing/2014/main" id="{73023351-810C-4187-B1CC-E4625DDCB7EE}"/>
                </a:ext>
              </a:extLst>
            </p:cNvPr>
            <p:cNvSpPr>
              <a:spLocks noChangeArrowheads="1"/>
            </p:cNvSpPr>
            <p:nvPr/>
          </p:nvSpPr>
          <p:spPr bwMode="auto">
            <a:xfrm>
              <a:off x="1728" y="2296"/>
              <a:ext cx="15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en-US" altLang="zh-CN" sz="1600" b="1">
                  <a:solidFill>
                    <a:schemeClr val="tx2"/>
                  </a:solidFill>
                  <a:latin typeface="黑体" panose="02010609060101010101" pitchFamily="49" charset="-122"/>
                  <a:ea typeface="黑体" panose="02010609060101010101" pitchFamily="49" charset="-122"/>
                </a:rPr>
                <a:t>B</a:t>
              </a:r>
            </a:p>
          </p:txBody>
        </p:sp>
        <p:sp>
          <p:nvSpPr>
            <p:cNvPr id="12" name="Rectangle 9">
              <a:extLst>
                <a:ext uri="{FF2B5EF4-FFF2-40B4-BE49-F238E27FC236}">
                  <a16:creationId xmlns:a16="http://schemas.microsoft.com/office/drawing/2014/main" id="{3C85FC39-BAE2-4553-8701-2144CF36FE40}"/>
                </a:ext>
              </a:extLst>
            </p:cNvPr>
            <p:cNvSpPr>
              <a:spLocks noChangeArrowheads="1"/>
            </p:cNvSpPr>
            <p:nvPr/>
          </p:nvSpPr>
          <p:spPr bwMode="auto">
            <a:xfrm>
              <a:off x="848" y="1752"/>
              <a:ext cx="943"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algn="ctr" eaLnBrk="0" hangingPunct="0"/>
              <a:r>
                <a:rPr kumimoji="1" lang="zh-CN" altLang="en-US" sz="1600" b="1" dirty="0">
                  <a:solidFill>
                    <a:schemeClr val="tx2"/>
                  </a:solidFill>
                  <a:latin typeface="宋体" panose="02010600030101010101" pitchFamily="2" charset="-122"/>
                </a:rPr>
                <a:t>平均</a:t>
              </a:r>
              <a:r>
                <a:rPr kumimoji="1" lang="en-US" altLang="zh-CN" sz="1600" b="1" dirty="0">
                  <a:solidFill>
                    <a:schemeClr val="tx2"/>
                  </a:solidFill>
                  <a:latin typeface="宋体" panose="02010600030101010101" pitchFamily="2" charset="-122"/>
                </a:rPr>
                <a:t>/</a:t>
              </a:r>
              <a:r>
                <a:rPr kumimoji="1" lang="zh-CN" altLang="en-US" sz="1600" b="1" dirty="0">
                  <a:solidFill>
                    <a:schemeClr val="tx2"/>
                  </a:solidFill>
                  <a:latin typeface="宋体" panose="02010600030101010101" pitchFamily="2" charset="-122"/>
                </a:rPr>
                <a:t>最高</a:t>
              </a:r>
            </a:p>
            <a:p>
              <a:pPr algn="ctr" eaLnBrk="0" hangingPunct="0"/>
              <a:r>
                <a:rPr kumimoji="1" lang="en-US" altLang="zh-CN" sz="1600" b="1" dirty="0">
                  <a:solidFill>
                    <a:srgbClr val="CC3300"/>
                  </a:solidFill>
                  <a:latin typeface="宋体" panose="02010600030101010101" pitchFamily="2" charset="-122"/>
                </a:rPr>
                <a:t>(</a:t>
              </a:r>
              <a:r>
                <a:rPr kumimoji="1" lang="zh-CN" altLang="en-US" sz="1600" b="1" dirty="0">
                  <a:solidFill>
                    <a:srgbClr val="CC3300"/>
                  </a:solidFill>
                  <a:latin typeface="宋体" panose="02010600030101010101" pitchFamily="2" charset="-122"/>
                </a:rPr>
                <a:t>控制信号</a:t>
              </a:r>
              <a:r>
                <a:rPr kumimoji="1" lang="en-US" altLang="zh-CN" sz="1600" b="1" dirty="0">
                  <a:solidFill>
                    <a:srgbClr val="CC3300"/>
                  </a:solidFill>
                  <a:latin typeface="宋体" panose="02010600030101010101" pitchFamily="2" charset="-122"/>
                </a:rPr>
                <a:t>)</a:t>
              </a:r>
            </a:p>
          </p:txBody>
        </p:sp>
        <p:sp>
          <p:nvSpPr>
            <p:cNvPr id="13" name="Line 10">
              <a:extLst>
                <a:ext uri="{FF2B5EF4-FFF2-40B4-BE49-F238E27FC236}">
                  <a16:creationId xmlns:a16="http://schemas.microsoft.com/office/drawing/2014/main" id="{92DD9567-2666-48D4-A8CE-D7896E802B5E}"/>
                </a:ext>
              </a:extLst>
            </p:cNvPr>
            <p:cNvSpPr>
              <a:spLocks noChangeShapeType="1"/>
            </p:cNvSpPr>
            <p:nvPr/>
          </p:nvSpPr>
          <p:spPr bwMode="auto">
            <a:xfrm>
              <a:off x="1722" y="1778"/>
              <a:ext cx="0" cy="314"/>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4" name="Line 11">
              <a:extLst>
                <a:ext uri="{FF2B5EF4-FFF2-40B4-BE49-F238E27FC236}">
                  <a16:creationId xmlns:a16="http://schemas.microsoft.com/office/drawing/2014/main" id="{605EA3A8-75C8-451F-B974-362DF1163788}"/>
                </a:ext>
              </a:extLst>
            </p:cNvPr>
            <p:cNvSpPr>
              <a:spLocks noChangeShapeType="1"/>
            </p:cNvSpPr>
            <p:nvPr/>
          </p:nvSpPr>
          <p:spPr bwMode="auto">
            <a:xfrm flipV="1">
              <a:off x="2013" y="1754"/>
              <a:ext cx="0" cy="314"/>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5" name="Rectangle 12">
              <a:extLst>
                <a:ext uri="{FF2B5EF4-FFF2-40B4-BE49-F238E27FC236}">
                  <a16:creationId xmlns:a16="http://schemas.microsoft.com/office/drawing/2014/main" id="{02FFD0A4-E019-4A9A-8563-3C480F9A25F5}"/>
                </a:ext>
              </a:extLst>
            </p:cNvPr>
            <p:cNvSpPr>
              <a:spLocks noChangeArrowheads="1"/>
            </p:cNvSpPr>
            <p:nvPr/>
          </p:nvSpPr>
          <p:spPr bwMode="auto">
            <a:xfrm>
              <a:off x="2122" y="1821"/>
              <a:ext cx="3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zh-CN" altLang="en-US" sz="1600" b="1">
                  <a:latin typeface="宋体" panose="02010600030101010101" pitchFamily="2" charset="-122"/>
                </a:rPr>
                <a:t>成绩</a:t>
              </a:r>
            </a:p>
          </p:txBody>
        </p:sp>
      </p:grpSp>
      <p:grpSp>
        <p:nvGrpSpPr>
          <p:cNvPr id="16" name="Group 36">
            <a:extLst>
              <a:ext uri="{FF2B5EF4-FFF2-40B4-BE49-F238E27FC236}">
                <a16:creationId xmlns:a16="http://schemas.microsoft.com/office/drawing/2014/main" id="{32133F94-F978-43B8-94A9-FCFFEA9E856B}"/>
              </a:ext>
            </a:extLst>
          </p:cNvPr>
          <p:cNvGrpSpPr>
            <a:grpSpLocks/>
          </p:cNvGrpSpPr>
          <p:nvPr/>
        </p:nvGrpSpPr>
        <p:grpSpPr bwMode="auto">
          <a:xfrm>
            <a:off x="4533231" y="1251639"/>
            <a:ext cx="3016748" cy="3178662"/>
            <a:chOff x="2592" y="0"/>
            <a:chExt cx="3256" cy="3744"/>
          </a:xfrm>
        </p:grpSpPr>
        <p:sp useBgFill="1">
          <p:nvSpPr>
            <p:cNvPr id="17" name="Rectangle 13">
              <a:extLst>
                <a:ext uri="{FF2B5EF4-FFF2-40B4-BE49-F238E27FC236}">
                  <a16:creationId xmlns:a16="http://schemas.microsoft.com/office/drawing/2014/main" id="{D770461F-D1F5-4734-BEF7-44B61A974C21}"/>
                </a:ext>
              </a:extLst>
            </p:cNvPr>
            <p:cNvSpPr>
              <a:spLocks noChangeArrowheads="1"/>
            </p:cNvSpPr>
            <p:nvPr/>
          </p:nvSpPr>
          <p:spPr bwMode="auto">
            <a:xfrm>
              <a:off x="2592" y="244"/>
              <a:ext cx="3072" cy="3304"/>
            </a:xfrm>
            <a:prstGeom prst="rect">
              <a:avLst/>
            </a:prstGeom>
            <a:ln w="19050">
              <a:solidFill>
                <a:schemeClr val="tx2"/>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useBgFill="1">
          <p:nvSpPr>
            <p:cNvPr id="18" name="Rectangle 14">
              <a:extLst>
                <a:ext uri="{FF2B5EF4-FFF2-40B4-BE49-F238E27FC236}">
                  <a16:creationId xmlns:a16="http://schemas.microsoft.com/office/drawing/2014/main" id="{3BC8875F-4B9D-43D0-8DD9-68764A4A9B6A}"/>
                </a:ext>
              </a:extLst>
            </p:cNvPr>
            <p:cNvSpPr>
              <a:spLocks noChangeArrowheads="1"/>
            </p:cNvSpPr>
            <p:nvPr/>
          </p:nvSpPr>
          <p:spPr bwMode="auto">
            <a:xfrm>
              <a:off x="3554" y="388"/>
              <a:ext cx="1196" cy="47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9" name="Line 15">
              <a:extLst>
                <a:ext uri="{FF2B5EF4-FFF2-40B4-BE49-F238E27FC236}">
                  <a16:creationId xmlns:a16="http://schemas.microsoft.com/office/drawing/2014/main" id="{B88F9682-FA87-48CA-BE08-8FEE4E40CBCF}"/>
                </a:ext>
              </a:extLst>
            </p:cNvPr>
            <p:cNvSpPr>
              <a:spLocks noChangeShapeType="1"/>
            </p:cNvSpPr>
            <p:nvPr/>
          </p:nvSpPr>
          <p:spPr bwMode="auto">
            <a:xfrm>
              <a:off x="4174" y="0"/>
              <a:ext cx="0" cy="384"/>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0" name="Rectangle 16">
              <a:extLst>
                <a:ext uri="{FF2B5EF4-FFF2-40B4-BE49-F238E27FC236}">
                  <a16:creationId xmlns:a16="http://schemas.microsoft.com/office/drawing/2014/main" id="{CE700BB4-CA50-4D61-B626-1E06246DD3A1}"/>
                </a:ext>
              </a:extLst>
            </p:cNvPr>
            <p:cNvSpPr>
              <a:spLocks noChangeArrowheads="1"/>
            </p:cNvSpPr>
            <p:nvPr/>
          </p:nvSpPr>
          <p:spPr bwMode="auto">
            <a:xfrm>
              <a:off x="3731" y="422"/>
              <a:ext cx="1043"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zh-CN" altLang="en-US" sz="1600" b="1">
                  <a:latin typeface="宋体" panose="02010600030101010101" pitchFamily="2" charset="-122"/>
                </a:rPr>
                <a:t>读入分数</a:t>
              </a:r>
            </a:p>
          </p:txBody>
        </p:sp>
        <p:sp useBgFill="1">
          <p:nvSpPr>
            <p:cNvPr id="21" name="Rectangle 17">
              <a:extLst>
                <a:ext uri="{FF2B5EF4-FFF2-40B4-BE49-F238E27FC236}">
                  <a16:creationId xmlns:a16="http://schemas.microsoft.com/office/drawing/2014/main" id="{DF4DFD5D-E9E2-490C-9A5D-555FD63828D1}"/>
                </a:ext>
              </a:extLst>
            </p:cNvPr>
            <p:cNvSpPr>
              <a:spLocks noChangeArrowheads="1"/>
            </p:cNvSpPr>
            <p:nvPr/>
          </p:nvSpPr>
          <p:spPr bwMode="auto">
            <a:xfrm>
              <a:off x="3452" y="2884"/>
              <a:ext cx="1148" cy="47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2" name="Rectangle 18">
              <a:extLst>
                <a:ext uri="{FF2B5EF4-FFF2-40B4-BE49-F238E27FC236}">
                  <a16:creationId xmlns:a16="http://schemas.microsoft.com/office/drawing/2014/main" id="{8629469F-093B-40E6-BA24-BCBEB7DC14D3}"/>
                </a:ext>
              </a:extLst>
            </p:cNvPr>
            <p:cNvSpPr>
              <a:spLocks noChangeArrowheads="1"/>
            </p:cNvSpPr>
            <p:nvPr/>
          </p:nvSpPr>
          <p:spPr bwMode="auto">
            <a:xfrm>
              <a:off x="3625" y="2918"/>
              <a:ext cx="1043"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zh-CN" altLang="en-US" sz="1600" b="1" dirty="0">
                  <a:latin typeface="宋体" panose="02010600030101010101" pitchFamily="2" charset="-122"/>
                </a:rPr>
                <a:t>输出结果</a:t>
              </a:r>
            </a:p>
          </p:txBody>
        </p:sp>
        <p:sp>
          <p:nvSpPr>
            <p:cNvPr id="23" name="Line 19">
              <a:extLst>
                <a:ext uri="{FF2B5EF4-FFF2-40B4-BE49-F238E27FC236}">
                  <a16:creationId xmlns:a16="http://schemas.microsoft.com/office/drawing/2014/main" id="{894B830B-F6DE-4FBD-A3CF-90B190531D3D}"/>
                </a:ext>
              </a:extLst>
            </p:cNvPr>
            <p:cNvSpPr>
              <a:spLocks noChangeShapeType="1"/>
            </p:cNvSpPr>
            <p:nvPr/>
          </p:nvSpPr>
          <p:spPr bwMode="auto">
            <a:xfrm>
              <a:off x="4120" y="3360"/>
              <a:ext cx="0" cy="384"/>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useBgFill="1">
          <p:nvSpPr>
            <p:cNvPr id="24" name="Rectangle 20">
              <a:extLst>
                <a:ext uri="{FF2B5EF4-FFF2-40B4-BE49-F238E27FC236}">
                  <a16:creationId xmlns:a16="http://schemas.microsoft.com/office/drawing/2014/main" id="{269F103E-8915-4908-8389-7BB51301A83A}"/>
                </a:ext>
              </a:extLst>
            </p:cNvPr>
            <p:cNvSpPr>
              <a:spLocks noChangeArrowheads="1"/>
            </p:cNvSpPr>
            <p:nvPr/>
          </p:nvSpPr>
          <p:spPr bwMode="auto">
            <a:xfrm>
              <a:off x="2688" y="2020"/>
              <a:ext cx="1336" cy="47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5" name="Rectangle 21">
              <a:extLst>
                <a:ext uri="{FF2B5EF4-FFF2-40B4-BE49-F238E27FC236}">
                  <a16:creationId xmlns:a16="http://schemas.microsoft.com/office/drawing/2014/main" id="{1D350D09-911A-4521-B9E9-893D95255F96}"/>
                </a:ext>
              </a:extLst>
            </p:cNvPr>
            <p:cNvSpPr>
              <a:spLocks noChangeArrowheads="1"/>
            </p:cNvSpPr>
            <p:nvPr/>
          </p:nvSpPr>
          <p:spPr bwMode="auto">
            <a:xfrm>
              <a:off x="2853" y="2062"/>
              <a:ext cx="126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zh-CN" altLang="en-US" sz="1600" b="1" dirty="0">
                  <a:latin typeface="宋体" panose="02010600030101010101" pitchFamily="2" charset="-122"/>
                </a:rPr>
                <a:t>计算平均分</a:t>
              </a:r>
            </a:p>
          </p:txBody>
        </p:sp>
        <p:sp useBgFill="1">
          <p:nvSpPr>
            <p:cNvPr id="26" name="Rectangle 22">
              <a:extLst>
                <a:ext uri="{FF2B5EF4-FFF2-40B4-BE49-F238E27FC236}">
                  <a16:creationId xmlns:a16="http://schemas.microsoft.com/office/drawing/2014/main" id="{317CCB8C-B289-4C32-9B8A-0399A8FD2D2F}"/>
                </a:ext>
              </a:extLst>
            </p:cNvPr>
            <p:cNvSpPr>
              <a:spLocks noChangeArrowheads="1"/>
            </p:cNvSpPr>
            <p:nvPr/>
          </p:nvSpPr>
          <p:spPr bwMode="auto">
            <a:xfrm>
              <a:off x="4220" y="2020"/>
              <a:ext cx="1336" cy="47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7" name="Rectangle 23">
              <a:extLst>
                <a:ext uri="{FF2B5EF4-FFF2-40B4-BE49-F238E27FC236}">
                  <a16:creationId xmlns:a16="http://schemas.microsoft.com/office/drawing/2014/main" id="{29807793-AE57-4E6C-ACC2-D343C2C4E73F}"/>
                </a:ext>
              </a:extLst>
            </p:cNvPr>
            <p:cNvSpPr>
              <a:spLocks noChangeArrowheads="1"/>
            </p:cNvSpPr>
            <p:nvPr/>
          </p:nvSpPr>
          <p:spPr bwMode="auto">
            <a:xfrm>
              <a:off x="4157" y="2062"/>
              <a:ext cx="1691"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algn="ctr" eaLnBrk="0" hangingPunct="0"/>
              <a:r>
                <a:rPr kumimoji="1" lang="zh-CN" altLang="en-US" sz="1600" b="1" dirty="0">
                  <a:latin typeface="宋体" panose="02010600030101010101" pitchFamily="2" charset="-122"/>
                </a:rPr>
                <a:t>计算最高分</a:t>
              </a:r>
            </a:p>
          </p:txBody>
        </p:sp>
        <p:sp useBgFill="1">
          <p:nvSpPr>
            <p:cNvPr id="28" name="AutoShape 24">
              <a:extLst>
                <a:ext uri="{FF2B5EF4-FFF2-40B4-BE49-F238E27FC236}">
                  <a16:creationId xmlns:a16="http://schemas.microsoft.com/office/drawing/2014/main" id="{6BEF04AA-C62E-4057-B717-1914171BF685}"/>
                </a:ext>
              </a:extLst>
            </p:cNvPr>
            <p:cNvSpPr>
              <a:spLocks noChangeArrowheads="1"/>
            </p:cNvSpPr>
            <p:nvPr/>
          </p:nvSpPr>
          <p:spPr bwMode="auto">
            <a:xfrm>
              <a:off x="3216" y="1060"/>
              <a:ext cx="1912" cy="760"/>
            </a:xfrm>
            <a:prstGeom prst="diamond">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29" name="Rectangle 25">
              <a:extLst>
                <a:ext uri="{FF2B5EF4-FFF2-40B4-BE49-F238E27FC236}">
                  <a16:creationId xmlns:a16="http://schemas.microsoft.com/office/drawing/2014/main" id="{FC569579-0CD9-4C21-A88D-E4895A2D6BF0}"/>
                </a:ext>
              </a:extLst>
            </p:cNvPr>
            <p:cNvSpPr>
              <a:spLocks noChangeArrowheads="1"/>
            </p:cNvSpPr>
            <p:nvPr/>
          </p:nvSpPr>
          <p:spPr bwMode="auto">
            <a:xfrm>
              <a:off x="3666" y="1246"/>
              <a:ext cx="1268"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zh-CN" altLang="en-US" sz="1600" b="1">
                  <a:latin typeface="宋体" panose="02010600030101010101" pitchFamily="2" charset="-122"/>
                </a:rPr>
                <a:t>平均</a:t>
              </a:r>
              <a:r>
                <a:rPr kumimoji="1" lang="en-US" altLang="zh-CN" sz="1600" b="1">
                  <a:latin typeface="宋体" panose="02010600030101010101" pitchFamily="2" charset="-122"/>
                </a:rPr>
                <a:t>/</a:t>
              </a:r>
              <a:r>
                <a:rPr kumimoji="1" lang="zh-CN" altLang="en-US" sz="1600" b="1">
                  <a:latin typeface="宋体" panose="02010600030101010101" pitchFamily="2" charset="-122"/>
                </a:rPr>
                <a:t>最高</a:t>
              </a:r>
              <a:r>
                <a:rPr kumimoji="1" lang="en-US" altLang="zh-CN" sz="1600" b="1">
                  <a:latin typeface="宋体" panose="02010600030101010101" pitchFamily="2" charset="-122"/>
                </a:rPr>
                <a:t>?</a:t>
              </a:r>
            </a:p>
          </p:txBody>
        </p:sp>
        <p:sp>
          <p:nvSpPr>
            <p:cNvPr id="30" name="Line 26">
              <a:extLst>
                <a:ext uri="{FF2B5EF4-FFF2-40B4-BE49-F238E27FC236}">
                  <a16:creationId xmlns:a16="http://schemas.microsoft.com/office/drawing/2014/main" id="{A114A7F0-235B-4967-B62E-75AC30444B2D}"/>
                </a:ext>
              </a:extLst>
            </p:cNvPr>
            <p:cNvSpPr>
              <a:spLocks noChangeShapeType="1"/>
            </p:cNvSpPr>
            <p:nvPr/>
          </p:nvSpPr>
          <p:spPr bwMode="auto">
            <a:xfrm>
              <a:off x="4174" y="864"/>
              <a:ext cx="0" cy="24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1" name="Line 27">
              <a:extLst>
                <a:ext uri="{FF2B5EF4-FFF2-40B4-BE49-F238E27FC236}">
                  <a16:creationId xmlns:a16="http://schemas.microsoft.com/office/drawing/2014/main" id="{FC2FB46A-2269-4008-B6AB-148FDC41F97D}"/>
                </a:ext>
              </a:extLst>
            </p:cNvPr>
            <p:cNvSpPr>
              <a:spLocks noChangeShapeType="1"/>
            </p:cNvSpPr>
            <p:nvPr/>
          </p:nvSpPr>
          <p:spPr bwMode="auto">
            <a:xfrm>
              <a:off x="3020" y="1440"/>
              <a:ext cx="0" cy="528"/>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2" name="Line 28">
              <a:extLst>
                <a:ext uri="{FF2B5EF4-FFF2-40B4-BE49-F238E27FC236}">
                  <a16:creationId xmlns:a16="http://schemas.microsoft.com/office/drawing/2014/main" id="{FEEBD1F9-E9ED-448D-BE49-BA44DB2BAE5A}"/>
                </a:ext>
              </a:extLst>
            </p:cNvPr>
            <p:cNvSpPr>
              <a:spLocks noChangeShapeType="1"/>
            </p:cNvSpPr>
            <p:nvPr/>
          </p:nvSpPr>
          <p:spPr bwMode="auto">
            <a:xfrm>
              <a:off x="5320" y="1440"/>
              <a:ext cx="0" cy="576"/>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3" name="Line 29">
              <a:extLst>
                <a:ext uri="{FF2B5EF4-FFF2-40B4-BE49-F238E27FC236}">
                  <a16:creationId xmlns:a16="http://schemas.microsoft.com/office/drawing/2014/main" id="{7DC9D8C6-5FAE-49BB-BB91-A784DA0FA6C7}"/>
                </a:ext>
              </a:extLst>
            </p:cNvPr>
            <p:cNvSpPr>
              <a:spLocks noChangeShapeType="1"/>
            </p:cNvSpPr>
            <p:nvPr/>
          </p:nvSpPr>
          <p:spPr bwMode="auto">
            <a:xfrm>
              <a:off x="3020" y="1440"/>
              <a:ext cx="24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4" name="Line 30">
              <a:extLst>
                <a:ext uri="{FF2B5EF4-FFF2-40B4-BE49-F238E27FC236}">
                  <a16:creationId xmlns:a16="http://schemas.microsoft.com/office/drawing/2014/main" id="{37AA1474-62F6-4C3A-BE77-C650E8206AFB}"/>
                </a:ext>
              </a:extLst>
            </p:cNvPr>
            <p:cNvSpPr>
              <a:spLocks noChangeShapeType="1"/>
            </p:cNvSpPr>
            <p:nvPr/>
          </p:nvSpPr>
          <p:spPr bwMode="auto">
            <a:xfrm>
              <a:off x="5080" y="1440"/>
              <a:ext cx="24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5" name="Line 31">
              <a:extLst>
                <a:ext uri="{FF2B5EF4-FFF2-40B4-BE49-F238E27FC236}">
                  <a16:creationId xmlns:a16="http://schemas.microsoft.com/office/drawing/2014/main" id="{B49343A5-02A0-45D8-A46F-63E9E2B69626}"/>
                </a:ext>
              </a:extLst>
            </p:cNvPr>
            <p:cNvSpPr>
              <a:spLocks noChangeShapeType="1"/>
            </p:cNvSpPr>
            <p:nvPr/>
          </p:nvSpPr>
          <p:spPr bwMode="auto">
            <a:xfrm>
              <a:off x="3256" y="2640"/>
              <a:ext cx="1728"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6" name="Line 32">
              <a:extLst>
                <a:ext uri="{FF2B5EF4-FFF2-40B4-BE49-F238E27FC236}">
                  <a16:creationId xmlns:a16="http://schemas.microsoft.com/office/drawing/2014/main" id="{69430788-E63D-4FE4-9739-804C21E78AF9}"/>
                </a:ext>
              </a:extLst>
            </p:cNvPr>
            <p:cNvSpPr>
              <a:spLocks noChangeShapeType="1"/>
            </p:cNvSpPr>
            <p:nvPr/>
          </p:nvSpPr>
          <p:spPr bwMode="auto">
            <a:xfrm>
              <a:off x="3256" y="2496"/>
              <a:ext cx="0" cy="14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7" name="Line 33">
              <a:extLst>
                <a:ext uri="{FF2B5EF4-FFF2-40B4-BE49-F238E27FC236}">
                  <a16:creationId xmlns:a16="http://schemas.microsoft.com/office/drawing/2014/main" id="{B979C4D3-7772-4ADE-9637-A58C4F2965E1}"/>
                </a:ext>
              </a:extLst>
            </p:cNvPr>
            <p:cNvSpPr>
              <a:spLocks noChangeShapeType="1"/>
            </p:cNvSpPr>
            <p:nvPr/>
          </p:nvSpPr>
          <p:spPr bwMode="auto">
            <a:xfrm>
              <a:off x="4984" y="2496"/>
              <a:ext cx="0" cy="14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 name="Line 34">
              <a:extLst>
                <a:ext uri="{FF2B5EF4-FFF2-40B4-BE49-F238E27FC236}">
                  <a16:creationId xmlns:a16="http://schemas.microsoft.com/office/drawing/2014/main" id="{2AAB3E28-B452-4084-923A-27616C775868}"/>
                </a:ext>
              </a:extLst>
            </p:cNvPr>
            <p:cNvSpPr>
              <a:spLocks noChangeShapeType="1"/>
            </p:cNvSpPr>
            <p:nvPr/>
          </p:nvSpPr>
          <p:spPr bwMode="auto">
            <a:xfrm>
              <a:off x="4120" y="2640"/>
              <a:ext cx="0" cy="24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9" name="Rectangle 35">
              <a:extLst>
                <a:ext uri="{FF2B5EF4-FFF2-40B4-BE49-F238E27FC236}">
                  <a16:creationId xmlns:a16="http://schemas.microsoft.com/office/drawing/2014/main" id="{7FBB7F97-FD59-4471-B8D7-81CB2801CFAA}"/>
                </a:ext>
              </a:extLst>
            </p:cNvPr>
            <p:cNvSpPr>
              <a:spLocks noChangeArrowheads="1"/>
            </p:cNvSpPr>
            <p:nvPr/>
          </p:nvSpPr>
          <p:spPr bwMode="auto">
            <a:xfrm>
              <a:off x="2771" y="210"/>
              <a:ext cx="263"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ctr" eaLnBrk="0" hangingPunct="0"/>
              <a:r>
                <a:rPr kumimoji="1" lang="en-US" altLang="zh-CN" sz="1600" b="1">
                  <a:solidFill>
                    <a:schemeClr val="tx2"/>
                  </a:solidFill>
                  <a:latin typeface="黑体" panose="02010609060101010101" pitchFamily="49" charset="-122"/>
                  <a:ea typeface="黑体" panose="02010609060101010101" pitchFamily="49" charset="-122"/>
                </a:rPr>
                <a:t>B</a:t>
              </a:r>
            </a:p>
          </p:txBody>
        </p:sp>
      </p:grpSp>
    </p:spTree>
    <p:extLst>
      <p:ext uri="{BB962C8B-B14F-4D97-AF65-F5344CB8AC3E}">
        <p14:creationId xmlns:p14="http://schemas.microsoft.com/office/powerpoint/2010/main" val="92064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dirty="0"/>
              <a:t>控制耦合解耦</a:t>
            </a:r>
          </a:p>
        </p:txBody>
      </p:sp>
      <p:sp>
        <p:nvSpPr>
          <p:cNvPr id="3" name="文本占位符 2">
            <a:extLst>
              <a:ext uri="{FF2B5EF4-FFF2-40B4-BE49-F238E27FC236}">
                <a16:creationId xmlns:a16="http://schemas.microsoft.com/office/drawing/2014/main" id="{6F7EA02E-DAD6-436E-9E2C-330675CF782E}"/>
              </a:ext>
            </a:extLst>
          </p:cNvPr>
          <p:cNvSpPr>
            <a:spLocks noGrp="1"/>
          </p:cNvSpPr>
          <p:nvPr>
            <p:ph idx="1"/>
          </p:nvPr>
        </p:nvSpPr>
        <p:spPr>
          <a:xfrm>
            <a:off x="768097" y="925167"/>
            <a:ext cx="4148761" cy="3806854"/>
          </a:xfrm>
        </p:spPr>
        <p:txBody>
          <a:bodyPr>
            <a:normAutofit/>
          </a:bodyPr>
          <a:lstStyle/>
          <a:p>
            <a:pPr>
              <a:lnSpc>
                <a:spcPct val="120000"/>
              </a:lnSpc>
            </a:pPr>
            <a:r>
              <a:rPr lang="zh-CN" altLang="en-US" sz="2000" dirty="0"/>
              <a:t>控制耦合增加了理解和编程的复杂性，调用模块必须知道被调模块的内部逻辑，增加了相互依赖。去除模块间控制耦合的方法：</a:t>
            </a:r>
          </a:p>
          <a:p>
            <a:pPr marL="0" indent="0">
              <a:lnSpc>
                <a:spcPct val="120000"/>
              </a:lnSpc>
              <a:buNone/>
            </a:pPr>
            <a:r>
              <a:rPr lang="en-US" altLang="zh-CN" sz="2000" dirty="0"/>
              <a:t>(1)</a:t>
            </a:r>
            <a:r>
              <a:rPr lang="zh-CN" altLang="en-US" sz="2000" dirty="0"/>
              <a:t>将被调用模块内的判定上移到调用模块中进行；</a:t>
            </a:r>
          </a:p>
          <a:p>
            <a:pPr marL="0" indent="0">
              <a:lnSpc>
                <a:spcPct val="120000"/>
              </a:lnSpc>
              <a:buNone/>
            </a:pPr>
            <a:r>
              <a:rPr lang="en-US" altLang="zh-CN" sz="2000" dirty="0"/>
              <a:t>(2)</a:t>
            </a:r>
            <a:r>
              <a:rPr lang="zh-CN" altLang="en-US" sz="2000" dirty="0"/>
              <a:t>被调用模块分解成若干单一功能模块。</a:t>
            </a:r>
          </a:p>
        </p:txBody>
      </p:sp>
      <p:sp>
        <p:nvSpPr>
          <p:cNvPr id="21" name="日期占位符 20"/>
          <p:cNvSpPr>
            <a:spLocks noGrp="1"/>
          </p:cNvSpPr>
          <p:nvPr>
            <p:ph type="dt" sz="half" idx="10"/>
          </p:nvPr>
        </p:nvSpPr>
        <p:spPr/>
        <p:txBody>
          <a:bodyPr/>
          <a:lstStyle/>
          <a:p>
            <a:fld id="{8078C868-6EBD-4EA3-94CE-52F1A1D1B7C8}" type="datetime1">
              <a:rPr lang="zh-CN" altLang="en-US" smtClean="0"/>
              <a:t>2022/5/11</a:t>
            </a:fld>
            <a:endParaRPr lang="zh-CN" altLang="en-US"/>
          </a:p>
        </p:txBody>
      </p:sp>
      <p:sp>
        <p:nvSpPr>
          <p:cNvPr id="22" name="页脚占位符 21"/>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8E9D96DF-12D0-450D-A607-F73D05A188D5}"/>
              </a:ext>
            </a:extLst>
          </p:cNvPr>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grpSp>
        <p:nvGrpSpPr>
          <p:cNvPr id="5" name="Group 3">
            <a:extLst>
              <a:ext uri="{FF2B5EF4-FFF2-40B4-BE49-F238E27FC236}">
                <a16:creationId xmlns:a16="http://schemas.microsoft.com/office/drawing/2014/main" id="{5EEE9FDC-D877-4CA5-A408-EC855AF7950D}"/>
              </a:ext>
            </a:extLst>
          </p:cNvPr>
          <p:cNvGrpSpPr>
            <a:grpSpLocks/>
          </p:cNvGrpSpPr>
          <p:nvPr/>
        </p:nvGrpSpPr>
        <p:grpSpPr bwMode="auto">
          <a:xfrm>
            <a:off x="4916858" y="1761891"/>
            <a:ext cx="4378325" cy="2133406"/>
            <a:chOff x="278" y="599"/>
            <a:chExt cx="5242" cy="4379"/>
          </a:xfrm>
        </p:grpSpPr>
        <p:sp useBgFill="1">
          <p:nvSpPr>
            <p:cNvPr id="6" name="Rectangle 4">
              <a:extLst>
                <a:ext uri="{FF2B5EF4-FFF2-40B4-BE49-F238E27FC236}">
                  <a16:creationId xmlns:a16="http://schemas.microsoft.com/office/drawing/2014/main" id="{2E7184D3-5144-4620-9B13-207D4DA135BE}"/>
                </a:ext>
              </a:extLst>
            </p:cNvPr>
            <p:cNvSpPr>
              <a:spLocks noChangeArrowheads="1"/>
            </p:cNvSpPr>
            <p:nvPr/>
          </p:nvSpPr>
          <p:spPr bwMode="auto">
            <a:xfrm>
              <a:off x="1784" y="632"/>
              <a:ext cx="1904" cy="800"/>
            </a:xfrm>
            <a:prstGeom prst="rect">
              <a:avLst/>
            </a:prstGeom>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5">
              <a:extLst>
                <a:ext uri="{FF2B5EF4-FFF2-40B4-BE49-F238E27FC236}">
                  <a16:creationId xmlns:a16="http://schemas.microsoft.com/office/drawing/2014/main" id="{A8FC0E93-8436-4596-BE6F-B3A2BFF80250}"/>
                </a:ext>
              </a:extLst>
            </p:cNvPr>
            <p:cNvSpPr>
              <a:spLocks noChangeArrowheads="1"/>
            </p:cNvSpPr>
            <p:nvPr/>
          </p:nvSpPr>
          <p:spPr bwMode="auto">
            <a:xfrm>
              <a:off x="2582" y="599"/>
              <a:ext cx="415" cy="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l" eaLnBrk="0" hangingPunct="0"/>
              <a:r>
                <a:rPr kumimoji="1" lang="en-US" altLang="zh-CN" b="1">
                  <a:latin typeface="黑体" panose="02010609060101010101" pitchFamily="49" charset="-122"/>
                  <a:ea typeface="黑体" panose="02010609060101010101" pitchFamily="49" charset="-122"/>
                </a:rPr>
                <a:t>A</a:t>
              </a:r>
            </a:p>
          </p:txBody>
        </p:sp>
        <p:sp useBgFill="1">
          <p:nvSpPr>
            <p:cNvPr id="8" name="AutoShape 6">
              <a:extLst>
                <a:ext uri="{FF2B5EF4-FFF2-40B4-BE49-F238E27FC236}">
                  <a16:creationId xmlns:a16="http://schemas.microsoft.com/office/drawing/2014/main" id="{680CF14E-95DE-4735-8408-DF62FD31BB67}"/>
                </a:ext>
              </a:extLst>
            </p:cNvPr>
            <p:cNvSpPr>
              <a:spLocks noChangeArrowheads="1"/>
            </p:cNvSpPr>
            <p:nvPr/>
          </p:nvSpPr>
          <p:spPr bwMode="auto">
            <a:xfrm>
              <a:off x="2504" y="1256"/>
              <a:ext cx="464" cy="320"/>
            </a:xfrm>
            <a:prstGeom prst="diamond">
              <a:avLst/>
            </a:prstGeom>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9" name="Rectangle 7">
              <a:extLst>
                <a:ext uri="{FF2B5EF4-FFF2-40B4-BE49-F238E27FC236}">
                  <a16:creationId xmlns:a16="http://schemas.microsoft.com/office/drawing/2014/main" id="{5191DCDD-7C81-4783-8C96-D8159EFCEBC3}"/>
                </a:ext>
              </a:extLst>
            </p:cNvPr>
            <p:cNvSpPr>
              <a:spLocks noChangeArrowheads="1"/>
            </p:cNvSpPr>
            <p:nvPr/>
          </p:nvSpPr>
          <p:spPr bwMode="auto">
            <a:xfrm>
              <a:off x="484" y="2836"/>
              <a:ext cx="1864" cy="1144"/>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a:extLst>
                <a:ext uri="{FF2B5EF4-FFF2-40B4-BE49-F238E27FC236}">
                  <a16:creationId xmlns:a16="http://schemas.microsoft.com/office/drawing/2014/main" id="{0915676F-D7CA-484F-9FE3-5BF78B8E4652}"/>
                </a:ext>
              </a:extLst>
            </p:cNvPr>
            <p:cNvSpPr>
              <a:spLocks noChangeArrowheads="1"/>
            </p:cNvSpPr>
            <p:nvPr/>
          </p:nvSpPr>
          <p:spPr bwMode="auto">
            <a:xfrm>
              <a:off x="625" y="3359"/>
              <a:ext cx="1774" cy="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l" eaLnBrk="0" hangingPunct="0"/>
              <a:r>
                <a:rPr kumimoji="1" lang="zh-CN" altLang="en-US" b="1">
                  <a:latin typeface="宋体" panose="02010600030101010101" pitchFamily="2" charset="-122"/>
                </a:rPr>
                <a:t>计算平均分</a:t>
              </a:r>
            </a:p>
          </p:txBody>
        </p:sp>
        <p:sp>
          <p:nvSpPr>
            <p:cNvPr id="11" name="Line 9">
              <a:extLst>
                <a:ext uri="{FF2B5EF4-FFF2-40B4-BE49-F238E27FC236}">
                  <a16:creationId xmlns:a16="http://schemas.microsoft.com/office/drawing/2014/main" id="{C544FA4A-8995-4200-882F-FE1CC1463EDC}"/>
                </a:ext>
              </a:extLst>
            </p:cNvPr>
            <p:cNvSpPr>
              <a:spLocks noChangeShapeType="1"/>
            </p:cNvSpPr>
            <p:nvPr/>
          </p:nvSpPr>
          <p:spPr bwMode="auto">
            <a:xfrm flipH="1">
              <a:off x="1680" y="1488"/>
              <a:ext cx="912" cy="1343"/>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0">
              <a:extLst>
                <a:ext uri="{FF2B5EF4-FFF2-40B4-BE49-F238E27FC236}">
                  <a16:creationId xmlns:a16="http://schemas.microsoft.com/office/drawing/2014/main" id="{ABC15C96-6C54-479F-81E9-A0779D71A8CF}"/>
                </a:ext>
              </a:extLst>
            </p:cNvPr>
            <p:cNvSpPr>
              <a:spLocks noChangeArrowheads="1"/>
            </p:cNvSpPr>
            <p:nvPr/>
          </p:nvSpPr>
          <p:spPr bwMode="auto">
            <a:xfrm>
              <a:off x="710" y="2803"/>
              <a:ext cx="633" cy="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l" eaLnBrk="0" hangingPunct="0"/>
              <a:r>
                <a:rPr kumimoji="1" lang="en-US" altLang="zh-CN" b="1">
                  <a:solidFill>
                    <a:schemeClr val="tx2"/>
                  </a:solidFill>
                  <a:latin typeface="黑体" panose="02010609060101010101" pitchFamily="49" charset="-122"/>
                  <a:ea typeface="黑体" panose="02010609060101010101" pitchFamily="49" charset="-122"/>
                </a:rPr>
                <a:t>B1</a:t>
              </a:r>
            </a:p>
          </p:txBody>
        </p:sp>
        <p:sp>
          <p:nvSpPr>
            <p:cNvPr id="13" name="Rectangle 11">
              <a:extLst>
                <a:ext uri="{FF2B5EF4-FFF2-40B4-BE49-F238E27FC236}">
                  <a16:creationId xmlns:a16="http://schemas.microsoft.com/office/drawing/2014/main" id="{9B1B612D-0EEA-47FE-92A4-647B501DCFBA}"/>
                </a:ext>
              </a:extLst>
            </p:cNvPr>
            <p:cNvSpPr>
              <a:spLocks noChangeArrowheads="1"/>
            </p:cNvSpPr>
            <p:nvPr/>
          </p:nvSpPr>
          <p:spPr bwMode="auto">
            <a:xfrm>
              <a:off x="278" y="1959"/>
              <a:ext cx="1720" cy="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l" eaLnBrk="0" hangingPunct="0"/>
              <a:r>
                <a:rPr kumimoji="1" lang="zh-CN" altLang="en-US" dirty="0">
                  <a:latin typeface="黑体" panose="02010609060101010101" pitchFamily="49" charset="-122"/>
                  <a:ea typeface="黑体" panose="02010609060101010101" pitchFamily="49" charset="-122"/>
                </a:rPr>
                <a:t>平均成绩</a:t>
              </a:r>
            </a:p>
          </p:txBody>
        </p:sp>
        <p:sp>
          <p:nvSpPr>
            <p:cNvPr id="14" name="Line 12">
              <a:extLst>
                <a:ext uri="{FF2B5EF4-FFF2-40B4-BE49-F238E27FC236}">
                  <a16:creationId xmlns:a16="http://schemas.microsoft.com/office/drawing/2014/main" id="{86FD68B8-58D7-447E-8969-1A90106C2AC7}"/>
                </a:ext>
              </a:extLst>
            </p:cNvPr>
            <p:cNvSpPr>
              <a:spLocks noChangeShapeType="1"/>
            </p:cNvSpPr>
            <p:nvPr/>
          </p:nvSpPr>
          <p:spPr bwMode="auto">
            <a:xfrm flipV="1">
              <a:off x="1680" y="1920"/>
              <a:ext cx="336" cy="52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id="{7E4A9E33-244A-4417-AC10-36206FD4D93B}"/>
                </a:ext>
              </a:extLst>
            </p:cNvPr>
            <p:cNvSpPr>
              <a:spLocks noChangeShapeType="1"/>
            </p:cNvSpPr>
            <p:nvPr/>
          </p:nvSpPr>
          <p:spPr bwMode="auto">
            <a:xfrm flipH="1" flipV="1">
              <a:off x="3408" y="1872"/>
              <a:ext cx="384" cy="52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4">
              <a:extLst>
                <a:ext uri="{FF2B5EF4-FFF2-40B4-BE49-F238E27FC236}">
                  <a16:creationId xmlns:a16="http://schemas.microsoft.com/office/drawing/2014/main" id="{8A7F3495-E0C1-4166-827D-C04437C20FAD}"/>
                </a:ext>
              </a:extLst>
            </p:cNvPr>
            <p:cNvSpPr>
              <a:spLocks noChangeArrowheads="1"/>
            </p:cNvSpPr>
            <p:nvPr/>
          </p:nvSpPr>
          <p:spPr bwMode="auto">
            <a:xfrm>
              <a:off x="3879" y="1959"/>
              <a:ext cx="1641" cy="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l" eaLnBrk="0" hangingPunct="0"/>
              <a:r>
                <a:rPr kumimoji="1" lang="zh-CN" altLang="en-US" dirty="0">
                  <a:latin typeface="黑体" panose="02010609060101010101" pitchFamily="49" charset="-122"/>
                  <a:ea typeface="黑体" panose="02010609060101010101" pitchFamily="49" charset="-122"/>
                </a:rPr>
                <a:t>最高成绩</a:t>
              </a:r>
            </a:p>
          </p:txBody>
        </p:sp>
        <p:sp useBgFill="1">
          <p:nvSpPr>
            <p:cNvPr id="17" name="Rectangle 15">
              <a:extLst>
                <a:ext uri="{FF2B5EF4-FFF2-40B4-BE49-F238E27FC236}">
                  <a16:creationId xmlns:a16="http://schemas.microsoft.com/office/drawing/2014/main" id="{8C037FE8-C6FB-494F-8111-A658FC489EBE}"/>
                </a:ext>
              </a:extLst>
            </p:cNvPr>
            <p:cNvSpPr>
              <a:spLocks noChangeArrowheads="1"/>
            </p:cNvSpPr>
            <p:nvPr/>
          </p:nvSpPr>
          <p:spPr bwMode="auto">
            <a:xfrm>
              <a:off x="3268" y="2836"/>
              <a:ext cx="1864" cy="1144"/>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6">
              <a:extLst>
                <a:ext uri="{FF2B5EF4-FFF2-40B4-BE49-F238E27FC236}">
                  <a16:creationId xmlns:a16="http://schemas.microsoft.com/office/drawing/2014/main" id="{C0929564-D36D-464C-8124-9592608F5797}"/>
                </a:ext>
              </a:extLst>
            </p:cNvPr>
            <p:cNvSpPr>
              <a:spLocks noChangeArrowheads="1"/>
            </p:cNvSpPr>
            <p:nvPr/>
          </p:nvSpPr>
          <p:spPr bwMode="auto">
            <a:xfrm>
              <a:off x="3457" y="3359"/>
              <a:ext cx="1689" cy="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l" eaLnBrk="0" hangingPunct="0"/>
              <a:r>
                <a:rPr kumimoji="1" lang="zh-CN" altLang="en-US" b="1">
                  <a:latin typeface="宋体" panose="02010600030101010101" pitchFamily="2" charset="-122"/>
                </a:rPr>
                <a:t>计算最高分</a:t>
              </a:r>
            </a:p>
          </p:txBody>
        </p:sp>
        <p:sp>
          <p:nvSpPr>
            <p:cNvPr id="19" name="Rectangle 17">
              <a:extLst>
                <a:ext uri="{FF2B5EF4-FFF2-40B4-BE49-F238E27FC236}">
                  <a16:creationId xmlns:a16="http://schemas.microsoft.com/office/drawing/2014/main" id="{7ED7BAED-5732-4241-92C2-6259B0CCD0F8}"/>
                </a:ext>
              </a:extLst>
            </p:cNvPr>
            <p:cNvSpPr>
              <a:spLocks noChangeArrowheads="1"/>
            </p:cNvSpPr>
            <p:nvPr/>
          </p:nvSpPr>
          <p:spPr bwMode="auto">
            <a:xfrm>
              <a:off x="3493" y="2803"/>
              <a:ext cx="634" cy="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l" eaLnBrk="0" hangingPunct="0"/>
              <a:r>
                <a:rPr kumimoji="1" lang="en-US" altLang="zh-CN" b="1">
                  <a:solidFill>
                    <a:schemeClr val="tx2"/>
                  </a:solidFill>
                  <a:latin typeface="黑体" panose="02010609060101010101" pitchFamily="49" charset="-122"/>
                  <a:ea typeface="黑体" panose="02010609060101010101" pitchFamily="49" charset="-122"/>
                </a:rPr>
                <a:t>B2</a:t>
              </a:r>
            </a:p>
          </p:txBody>
        </p:sp>
        <p:sp>
          <p:nvSpPr>
            <p:cNvPr id="20" name="Line 18">
              <a:extLst>
                <a:ext uri="{FF2B5EF4-FFF2-40B4-BE49-F238E27FC236}">
                  <a16:creationId xmlns:a16="http://schemas.microsoft.com/office/drawing/2014/main" id="{7B9A1311-5473-43B7-B519-7E17DFCE06EE}"/>
                </a:ext>
              </a:extLst>
            </p:cNvPr>
            <p:cNvSpPr>
              <a:spLocks noChangeShapeType="1"/>
            </p:cNvSpPr>
            <p:nvPr/>
          </p:nvSpPr>
          <p:spPr bwMode="auto">
            <a:xfrm>
              <a:off x="2880" y="1536"/>
              <a:ext cx="960" cy="1295"/>
            </a:xfrm>
            <a:prstGeom prst="line">
              <a:avLst/>
            </a:prstGeom>
            <a:noFill/>
            <a:ln w="12700">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97243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68097" y="925167"/>
            <a:ext cx="4298173" cy="3806854"/>
          </a:xfrm>
        </p:spPr>
        <p:txBody>
          <a:bodyPr>
            <a:normAutofit/>
          </a:bodyPr>
          <a:lstStyle/>
          <a:p>
            <a:pPr marL="0" indent="0">
              <a:lnSpc>
                <a:spcPct val="100000"/>
              </a:lnSpc>
              <a:buNone/>
            </a:pPr>
            <a:r>
              <a:rPr lang="zh-CN" altLang="en-US" sz="2400" dirty="0"/>
              <a:t>（</a:t>
            </a:r>
            <a:r>
              <a:rPr lang="en-US" altLang="zh-CN" sz="2400" dirty="0"/>
              <a:t>5</a:t>
            </a:r>
            <a:r>
              <a:rPr lang="zh-CN" altLang="en-US" sz="2400" dirty="0"/>
              <a:t>）外部耦合 </a:t>
            </a:r>
            <a:endParaRPr lang="zh-CN" altLang="en-US" sz="2400" b="1" dirty="0"/>
          </a:p>
          <a:p>
            <a:pPr>
              <a:lnSpc>
                <a:spcPct val="100000"/>
              </a:lnSpc>
            </a:pPr>
            <a:r>
              <a:rPr lang="zh-CN" altLang="en-US" sz="2000" dirty="0">
                <a:latin typeface="+mn-ea"/>
              </a:rPr>
              <a:t>一组模块都访问</a:t>
            </a:r>
            <a:r>
              <a:rPr lang="zh-CN" altLang="en-US" sz="2000" dirty="0">
                <a:solidFill>
                  <a:srgbClr val="FF0000"/>
                </a:solidFill>
                <a:latin typeface="+mn-ea"/>
              </a:rPr>
              <a:t>同一全局简单变量</a:t>
            </a:r>
            <a:r>
              <a:rPr lang="zh-CN" altLang="en-US" sz="2000" dirty="0">
                <a:latin typeface="+mn-ea"/>
              </a:rPr>
              <a:t>而</a:t>
            </a:r>
            <a:r>
              <a:rPr lang="zh-CN" altLang="en-US" sz="2000" dirty="0">
                <a:solidFill>
                  <a:srgbClr val="FF0000"/>
                </a:solidFill>
                <a:latin typeface="+mn-ea"/>
              </a:rPr>
              <a:t>不是同一全局数据结构</a:t>
            </a:r>
            <a:r>
              <a:rPr lang="zh-CN" altLang="en-US" sz="2000" dirty="0">
                <a:latin typeface="+mn-ea"/>
              </a:rPr>
              <a:t>，而且不是通过参数表传递该全局变量的信息，则称之为外部耦合。</a:t>
            </a:r>
          </a:p>
          <a:p>
            <a:pPr>
              <a:lnSpc>
                <a:spcPct val="100000"/>
              </a:lnSpc>
            </a:pPr>
            <a:r>
              <a:rPr lang="zh-CN" altLang="en-US" sz="2000" dirty="0">
                <a:latin typeface="+mn-ea"/>
              </a:rPr>
              <a:t>外部耦合引起的问题类似于公共耦合，</a:t>
            </a:r>
            <a:r>
              <a:rPr lang="zh-CN" altLang="en-US" sz="2000" dirty="0">
                <a:solidFill>
                  <a:srgbClr val="FF0000"/>
                </a:solidFill>
                <a:latin typeface="+mn-ea"/>
              </a:rPr>
              <a:t>区别</a:t>
            </a:r>
            <a:r>
              <a:rPr lang="zh-CN" altLang="en-US" sz="2000" dirty="0">
                <a:latin typeface="+mn-ea"/>
              </a:rPr>
              <a:t>在于在外部耦合中不存在依赖于一个数据结构内部各项的物理安排。</a:t>
            </a:r>
          </a:p>
        </p:txBody>
      </p:sp>
      <p:sp>
        <p:nvSpPr>
          <p:cNvPr id="4" name="日期占位符 3"/>
          <p:cNvSpPr>
            <a:spLocks noGrp="1"/>
          </p:cNvSpPr>
          <p:nvPr>
            <p:ph type="dt" sz="half" idx="10"/>
          </p:nvPr>
        </p:nvSpPr>
        <p:spPr/>
        <p:txBody>
          <a:bodyPr/>
          <a:lstStyle/>
          <a:p>
            <a:fld id="{87D98AFC-327A-4AC6-84B8-BBFE0C567392}" type="datetime1">
              <a:rPr lang="zh-CN" altLang="en-US" smtClean="0"/>
              <a:t>2022/5/11</a:t>
            </a:fld>
            <a:endParaRPr lang="zh-CN" altLang="en-US"/>
          </a:p>
        </p:txBody>
      </p:sp>
      <p:sp>
        <p:nvSpPr>
          <p:cNvPr id="13" name="页脚占位符 12"/>
          <p:cNvSpPr>
            <a:spLocks noGrp="1"/>
          </p:cNvSpPr>
          <p:nvPr>
            <p:ph type="ftr" sz="quarter" idx="11"/>
          </p:nvPr>
        </p:nvSpPr>
        <p:spPr/>
        <p:txBody>
          <a:bodyPr/>
          <a:lstStyle/>
          <a:p>
            <a:r>
              <a:rPr lang="zh-CN" altLang="en-US"/>
              <a:t>软件工程</a:t>
            </a:r>
            <a:endParaRPr lang="zh-CN" altLang="en-US" dirty="0"/>
          </a:p>
        </p:txBody>
      </p:sp>
      <p:sp>
        <p:nvSpPr>
          <p:cNvPr id="3379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D457E3-64BE-4604-8C27-E08308DFEE8F}" type="slidenum">
              <a:rPr lang="en-US" altLang="zh-CN" smtClean="0">
                <a:solidFill>
                  <a:schemeClr val="bg1"/>
                </a:solidFill>
              </a:rPr>
              <a:pPr eaLnBrk="1" hangingPunct="1"/>
              <a:t>37</a:t>
            </a:fld>
            <a:endParaRPr lang="en-US" altLang="zh-CN">
              <a:solidFill>
                <a:schemeClr val="bg1"/>
              </a:solidFill>
            </a:endParaRPr>
          </a:p>
        </p:txBody>
      </p:sp>
      <p:grpSp>
        <p:nvGrpSpPr>
          <p:cNvPr id="3" name="组合 2">
            <a:extLst>
              <a:ext uri="{FF2B5EF4-FFF2-40B4-BE49-F238E27FC236}">
                <a16:creationId xmlns:a16="http://schemas.microsoft.com/office/drawing/2014/main" id="{19D69514-93EE-44C1-AF28-0227CDD7E942}"/>
              </a:ext>
            </a:extLst>
          </p:cNvPr>
          <p:cNvGrpSpPr/>
          <p:nvPr/>
        </p:nvGrpSpPr>
        <p:grpSpPr>
          <a:xfrm>
            <a:off x="5374816" y="1891946"/>
            <a:ext cx="3364973" cy="1445393"/>
            <a:chOff x="2826034" y="4458234"/>
            <a:chExt cx="4608513" cy="2232025"/>
          </a:xfrm>
        </p:grpSpPr>
        <p:sp>
          <p:nvSpPr>
            <p:cNvPr id="5" name="Rectangle 25">
              <a:extLst>
                <a:ext uri="{FF2B5EF4-FFF2-40B4-BE49-F238E27FC236}">
                  <a16:creationId xmlns:a16="http://schemas.microsoft.com/office/drawing/2014/main" id="{31BEE83D-1EAE-49DC-B4B8-0973497A610D}"/>
                </a:ext>
              </a:extLst>
            </p:cNvPr>
            <p:cNvSpPr>
              <a:spLocks noChangeArrowheads="1"/>
            </p:cNvSpPr>
            <p:nvPr/>
          </p:nvSpPr>
          <p:spPr bwMode="auto">
            <a:xfrm>
              <a:off x="2826034" y="4458234"/>
              <a:ext cx="792163" cy="4318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kumimoji="1" lang="en-US" altLang="zh-CN" b="1" dirty="0">
                  <a:solidFill>
                    <a:srgbClr val="0000CC"/>
                  </a:solidFill>
                  <a:latin typeface="Times New Roman" panose="02020603050405020304" pitchFamily="18" charset="0"/>
                </a:rPr>
                <a:t>A</a:t>
              </a:r>
            </a:p>
          </p:txBody>
        </p:sp>
        <p:sp>
          <p:nvSpPr>
            <p:cNvPr id="7" name="Rectangle 26">
              <a:extLst>
                <a:ext uri="{FF2B5EF4-FFF2-40B4-BE49-F238E27FC236}">
                  <a16:creationId xmlns:a16="http://schemas.microsoft.com/office/drawing/2014/main" id="{2D3946A4-1A6B-40C4-B7E6-68288F917C35}"/>
                </a:ext>
              </a:extLst>
            </p:cNvPr>
            <p:cNvSpPr>
              <a:spLocks noChangeArrowheads="1"/>
            </p:cNvSpPr>
            <p:nvPr/>
          </p:nvSpPr>
          <p:spPr bwMode="auto">
            <a:xfrm>
              <a:off x="2826034" y="5321834"/>
              <a:ext cx="792163" cy="4318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kumimoji="1" lang="en-US" altLang="zh-CN" b="1">
                  <a:solidFill>
                    <a:srgbClr val="0000CC"/>
                  </a:solidFill>
                  <a:latin typeface="Times New Roman" panose="02020603050405020304" pitchFamily="18" charset="0"/>
                </a:rPr>
                <a:t>B</a:t>
              </a:r>
            </a:p>
          </p:txBody>
        </p:sp>
        <p:sp>
          <p:nvSpPr>
            <p:cNvPr id="8" name="Rectangle 27">
              <a:extLst>
                <a:ext uri="{FF2B5EF4-FFF2-40B4-BE49-F238E27FC236}">
                  <a16:creationId xmlns:a16="http://schemas.microsoft.com/office/drawing/2014/main" id="{117FB6E1-DA47-4C44-8DF3-14C0A95FBB2C}"/>
                </a:ext>
              </a:extLst>
            </p:cNvPr>
            <p:cNvSpPr>
              <a:spLocks noChangeArrowheads="1"/>
            </p:cNvSpPr>
            <p:nvPr/>
          </p:nvSpPr>
          <p:spPr bwMode="auto">
            <a:xfrm>
              <a:off x="2826034" y="6258459"/>
              <a:ext cx="792163" cy="4318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kumimoji="1" lang="en-US" altLang="zh-CN" b="1">
                  <a:solidFill>
                    <a:srgbClr val="0000CC"/>
                  </a:solidFill>
                  <a:latin typeface="Times New Roman" panose="02020603050405020304" pitchFamily="18" charset="0"/>
                </a:rPr>
                <a:t>C</a:t>
              </a:r>
            </a:p>
          </p:txBody>
        </p:sp>
        <p:sp>
          <p:nvSpPr>
            <p:cNvPr id="9" name="Rectangle 28">
              <a:extLst>
                <a:ext uri="{FF2B5EF4-FFF2-40B4-BE49-F238E27FC236}">
                  <a16:creationId xmlns:a16="http://schemas.microsoft.com/office/drawing/2014/main" id="{7EDD1417-9E38-48B9-B41E-57E1EE5FC660}"/>
                </a:ext>
              </a:extLst>
            </p:cNvPr>
            <p:cNvSpPr>
              <a:spLocks noChangeArrowheads="1"/>
            </p:cNvSpPr>
            <p:nvPr/>
          </p:nvSpPr>
          <p:spPr bwMode="auto">
            <a:xfrm>
              <a:off x="4915184" y="5251984"/>
              <a:ext cx="2519363" cy="71913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a:r>
                <a:rPr kumimoji="1" lang="zh-CN" altLang="en-US" b="1">
                  <a:solidFill>
                    <a:srgbClr val="0000CC"/>
                  </a:solidFill>
                  <a:latin typeface="Times New Roman" panose="02020603050405020304" pitchFamily="18" charset="0"/>
                </a:rPr>
                <a:t>外部设备驱动</a:t>
              </a:r>
            </a:p>
          </p:txBody>
        </p:sp>
        <p:sp>
          <p:nvSpPr>
            <p:cNvPr id="10" name="Line 29">
              <a:extLst>
                <a:ext uri="{FF2B5EF4-FFF2-40B4-BE49-F238E27FC236}">
                  <a16:creationId xmlns:a16="http://schemas.microsoft.com/office/drawing/2014/main" id="{C82D542B-A4FB-4C41-AAC3-1D53DE99D4E5}"/>
                </a:ext>
              </a:extLst>
            </p:cNvPr>
            <p:cNvSpPr>
              <a:spLocks noChangeShapeType="1"/>
            </p:cNvSpPr>
            <p:nvPr/>
          </p:nvSpPr>
          <p:spPr bwMode="auto">
            <a:xfrm flipV="1">
              <a:off x="3546759" y="5537734"/>
              <a:ext cx="1368425" cy="936625"/>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wrap="none"/>
            <a:lstStyle/>
            <a:p>
              <a:pPr algn="ctr"/>
              <a:endParaRPr lang="zh-CN" altLang="en-US"/>
            </a:p>
          </p:txBody>
        </p:sp>
        <p:sp>
          <p:nvSpPr>
            <p:cNvPr id="11" name="Line 30">
              <a:extLst>
                <a:ext uri="{FF2B5EF4-FFF2-40B4-BE49-F238E27FC236}">
                  <a16:creationId xmlns:a16="http://schemas.microsoft.com/office/drawing/2014/main" id="{093B2D13-1401-4A0E-A0E4-ACD29A17124A}"/>
                </a:ext>
              </a:extLst>
            </p:cNvPr>
            <p:cNvSpPr>
              <a:spLocks noChangeShapeType="1"/>
            </p:cNvSpPr>
            <p:nvPr/>
          </p:nvSpPr>
          <p:spPr bwMode="auto">
            <a:xfrm flipV="1">
              <a:off x="3691222" y="5537734"/>
              <a:ext cx="1223962" cy="0"/>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wrap="none"/>
            <a:lstStyle/>
            <a:p>
              <a:pPr algn="ctr"/>
              <a:endParaRPr lang="zh-CN" altLang="en-US"/>
            </a:p>
          </p:txBody>
        </p:sp>
        <p:sp>
          <p:nvSpPr>
            <p:cNvPr id="12" name="Line 31">
              <a:extLst>
                <a:ext uri="{FF2B5EF4-FFF2-40B4-BE49-F238E27FC236}">
                  <a16:creationId xmlns:a16="http://schemas.microsoft.com/office/drawing/2014/main" id="{AA53F9D0-354A-4212-80B5-7D47B660D89A}"/>
                </a:ext>
              </a:extLst>
            </p:cNvPr>
            <p:cNvSpPr>
              <a:spLocks noChangeShapeType="1"/>
            </p:cNvSpPr>
            <p:nvPr/>
          </p:nvSpPr>
          <p:spPr bwMode="auto">
            <a:xfrm>
              <a:off x="3618197" y="4602696"/>
              <a:ext cx="1296987" cy="935038"/>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wrap="none"/>
            <a:lstStyle/>
            <a:p>
              <a:pPr algn="ctr"/>
              <a:endParaRPr lang="zh-CN" altLang="en-US"/>
            </a:p>
          </p:txBody>
        </p:sp>
      </p:grpSp>
    </p:spTree>
    <p:extLst>
      <p:ext uri="{BB962C8B-B14F-4D97-AF65-F5344CB8AC3E}">
        <p14:creationId xmlns:p14="http://schemas.microsoft.com/office/powerpoint/2010/main" val="387255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68096" y="780496"/>
            <a:ext cx="7869276" cy="3806854"/>
          </a:xfrm>
        </p:spPr>
        <p:txBody>
          <a:bodyPr>
            <a:normAutofit/>
          </a:bodyPr>
          <a:lstStyle/>
          <a:p>
            <a:pPr marL="0" indent="0">
              <a:lnSpc>
                <a:spcPct val="100000"/>
              </a:lnSpc>
              <a:spcBef>
                <a:spcPts val="600"/>
              </a:spcBef>
              <a:buNone/>
            </a:pPr>
            <a:r>
              <a:rPr lang="zh-CN" altLang="en-US" sz="2400" dirty="0">
                <a:latin typeface="+mn-ea"/>
              </a:rPr>
              <a:t>（</a:t>
            </a:r>
            <a:r>
              <a:rPr lang="en-US" altLang="zh-CN" sz="2400" dirty="0">
                <a:latin typeface="+mn-ea"/>
              </a:rPr>
              <a:t>6</a:t>
            </a:r>
            <a:r>
              <a:rPr lang="zh-CN" altLang="en-US" sz="2400" dirty="0">
                <a:latin typeface="+mn-ea"/>
              </a:rPr>
              <a:t>）公共耦合 </a:t>
            </a:r>
          </a:p>
          <a:p>
            <a:pPr>
              <a:lnSpc>
                <a:spcPct val="100000"/>
              </a:lnSpc>
              <a:spcBef>
                <a:spcPts val="600"/>
              </a:spcBef>
            </a:pPr>
            <a:r>
              <a:rPr lang="zh-CN" altLang="en-US" sz="2000" dirty="0">
                <a:latin typeface="+mn-ea"/>
              </a:rPr>
              <a:t>若一组模块都访问</a:t>
            </a:r>
            <a:r>
              <a:rPr lang="zh-CN" altLang="en-US" sz="2000" dirty="0">
                <a:solidFill>
                  <a:srgbClr val="FF3300"/>
                </a:solidFill>
                <a:latin typeface="+mn-ea"/>
              </a:rPr>
              <a:t>同一个公共数据环境</a:t>
            </a:r>
            <a:r>
              <a:rPr lang="zh-CN" altLang="en-US" sz="2000" dirty="0">
                <a:latin typeface="+mn-ea"/>
              </a:rPr>
              <a:t>，则它们之间的耦合就称为公共耦合。</a:t>
            </a:r>
          </a:p>
          <a:p>
            <a:pPr>
              <a:lnSpc>
                <a:spcPct val="100000"/>
              </a:lnSpc>
              <a:spcBef>
                <a:spcPts val="600"/>
              </a:spcBef>
            </a:pPr>
            <a:r>
              <a:rPr lang="zh-CN" altLang="en-US" sz="2000" dirty="0">
                <a:latin typeface="+mn-ea"/>
              </a:rPr>
              <a:t>公共的数据环境可以是</a:t>
            </a:r>
            <a:r>
              <a:rPr lang="zh-CN" altLang="en-US" sz="2000" dirty="0">
                <a:solidFill>
                  <a:srgbClr val="FF3300"/>
                </a:solidFill>
                <a:latin typeface="+mn-ea"/>
              </a:rPr>
              <a:t>全局数据结构</a:t>
            </a:r>
            <a:r>
              <a:rPr lang="zh-CN" altLang="en-US" sz="2000" dirty="0">
                <a:latin typeface="+mn-ea"/>
              </a:rPr>
              <a:t>、</a:t>
            </a:r>
            <a:r>
              <a:rPr lang="zh-CN" altLang="en-US" sz="2000" dirty="0">
                <a:solidFill>
                  <a:srgbClr val="FF3300"/>
                </a:solidFill>
                <a:latin typeface="+mn-ea"/>
              </a:rPr>
              <a:t>共享的通信区</a:t>
            </a:r>
            <a:r>
              <a:rPr lang="zh-CN" altLang="en-US" sz="2000" dirty="0">
                <a:latin typeface="+mn-ea"/>
              </a:rPr>
              <a:t>、</a:t>
            </a:r>
            <a:r>
              <a:rPr lang="zh-CN" altLang="en-US" sz="2000" dirty="0">
                <a:solidFill>
                  <a:srgbClr val="FF3300"/>
                </a:solidFill>
                <a:latin typeface="+mn-ea"/>
              </a:rPr>
              <a:t>内存的公共覆盖区</a:t>
            </a:r>
            <a:r>
              <a:rPr lang="zh-CN" altLang="en-US" sz="2000" dirty="0">
                <a:latin typeface="+mn-ea"/>
              </a:rPr>
              <a:t>、</a:t>
            </a:r>
            <a:r>
              <a:rPr lang="zh-CN" altLang="en-US" sz="2000" dirty="0">
                <a:solidFill>
                  <a:srgbClr val="FF3300"/>
                </a:solidFill>
                <a:latin typeface="+mn-ea"/>
              </a:rPr>
              <a:t>外存上的文件</a:t>
            </a:r>
            <a:r>
              <a:rPr lang="zh-CN" altLang="en-US" sz="2000" dirty="0">
                <a:latin typeface="+mn-ea"/>
              </a:rPr>
              <a:t>、</a:t>
            </a:r>
            <a:r>
              <a:rPr lang="zh-CN" altLang="en-US" sz="2000" dirty="0">
                <a:solidFill>
                  <a:srgbClr val="FF3300"/>
                </a:solidFill>
                <a:latin typeface="+mn-ea"/>
              </a:rPr>
              <a:t>物理设备</a:t>
            </a:r>
            <a:r>
              <a:rPr lang="zh-CN" altLang="en-US" sz="2000" dirty="0">
                <a:latin typeface="+mn-ea"/>
              </a:rPr>
              <a:t>等。</a:t>
            </a:r>
            <a:endParaRPr lang="en-US" altLang="zh-CN" sz="2000" dirty="0">
              <a:latin typeface="+mn-ea"/>
            </a:endParaRPr>
          </a:p>
          <a:p>
            <a:pPr>
              <a:lnSpc>
                <a:spcPct val="100000"/>
              </a:lnSpc>
              <a:spcBef>
                <a:spcPts val="600"/>
              </a:spcBef>
            </a:pPr>
            <a:r>
              <a:rPr lang="zh-CN" altLang="en-US" sz="2000" dirty="0">
                <a:latin typeface="+mn-ea"/>
              </a:rPr>
              <a:t>若两个模块共享的数据很多时，可以使用公共耦合。</a:t>
            </a:r>
          </a:p>
        </p:txBody>
      </p:sp>
      <p:sp>
        <p:nvSpPr>
          <p:cNvPr id="3" name="日期占位符 2"/>
          <p:cNvSpPr>
            <a:spLocks noGrp="1"/>
          </p:cNvSpPr>
          <p:nvPr>
            <p:ph type="dt" sz="half" idx="10"/>
          </p:nvPr>
        </p:nvSpPr>
        <p:spPr/>
        <p:txBody>
          <a:bodyPr/>
          <a:lstStyle/>
          <a:p>
            <a:fld id="{404FE424-B950-4BA8-B55C-D858F8D0A709}"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481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D6A3AE-437E-402A-BDEC-581439A89A6C}" type="slidenum">
              <a:rPr lang="en-US" altLang="zh-CN" smtClean="0">
                <a:solidFill>
                  <a:schemeClr val="bg1"/>
                </a:solidFill>
              </a:rPr>
              <a:pPr eaLnBrk="1" hangingPunct="1"/>
              <a:t>38</a:t>
            </a:fld>
            <a:endParaRPr lang="en-US" altLang="zh-CN" dirty="0">
              <a:solidFill>
                <a:schemeClr val="bg1"/>
              </a:solidFill>
            </a:endParaRPr>
          </a:p>
        </p:txBody>
      </p:sp>
      <p:pic>
        <p:nvPicPr>
          <p:cNvPr id="5"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4675" y="2949193"/>
            <a:ext cx="6072447" cy="177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66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title"/>
          </p:nvPr>
        </p:nvSpPr>
        <p:spPr/>
        <p:txBody>
          <a:bodyPr/>
          <a:lstStyle/>
          <a:p>
            <a:r>
              <a:rPr lang="zh-CN" altLang="en-US" dirty="0"/>
              <a:t>公共耦合</a:t>
            </a:r>
          </a:p>
        </p:txBody>
      </p:sp>
      <p:sp>
        <p:nvSpPr>
          <p:cNvPr id="3" name="文本占位符 2">
            <a:extLst>
              <a:ext uri="{FF2B5EF4-FFF2-40B4-BE49-F238E27FC236}">
                <a16:creationId xmlns:a16="http://schemas.microsoft.com/office/drawing/2014/main" id="{0DE8C770-848C-40D9-AEEF-242C6613171E}"/>
              </a:ext>
            </a:extLst>
          </p:cNvPr>
          <p:cNvSpPr>
            <a:spLocks noGrp="1"/>
          </p:cNvSpPr>
          <p:nvPr>
            <p:ph idx="1"/>
          </p:nvPr>
        </p:nvSpPr>
        <p:spPr/>
        <p:txBody>
          <a:bodyPr>
            <a:normAutofit/>
          </a:bodyPr>
          <a:lstStyle/>
          <a:p>
            <a:pPr>
              <a:lnSpc>
                <a:spcPct val="100000"/>
              </a:lnSpc>
            </a:pPr>
            <a:r>
              <a:rPr lang="zh-CN" altLang="en-US" sz="2400" dirty="0">
                <a:latin typeface="+mn-ea"/>
              </a:rPr>
              <a:t>公共耦合属于较严重的耦合，引起的问题是：</a:t>
            </a:r>
          </a:p>
          <a:p>
            <a:pPr marL="0" indent="0">
              <a:lnSpc>
                <a:spcPct val="100000"/>
              </a:lnSpc>
              <a:buNone/>
            </a:pPr>
            <a:r>
              <a:rPr lang="en-US" altLang="zh-CN" sz="2000" dirty="0">
                <a:latin typeface="+mn-ea"/>
              </a:rPr>
              <a:t>(1)</a:t>
            </a:r>
            <a:r>
              <a:rPr lang="zh-CN" altLang="en-US" sz="2000" dirty="0">
                <a:latin typeface="+mn-ea"/>
              </a:rPr>
              <a:t>软件可理解性降低</a:t>
            </a:r>
          </a:p>
          <a:p>
            <a:pPr marL="0" indent="0">
              <a:lnSpc>
                <a:spcPct val="100000"/>
              </a:lnSpc>
              <a:buNone/>
            </a:pPr>
            <a:r>
              <a:rPr lang="en-US" altLang="zh-CN" sz="2000" dirty="0">
                <a:latin typeface="+mn-ea"/>
              </a:rPr>
              <a:t>(2)</a:t>
            </a:r>
            <a:r>
              <a:rPr lang="zh-CN" altLang="en-US" sz="2000" dirty="0">
                <a:latin typeface="+mn-ea"/>
              </a:rPr>
              <a:t>诊断错误困难</a:t>
            </a:r>
          </a:p>
          <a:p>
            <a:pPr marL="0" indent="0">
              <a:lnSpc>
                <a:spcPct val="100000"/>
              </a:lnSpc>
              <a:buNone/>
            </a:pPr>
            <a:r>
              <a:rPr lang="en-US" altLang="zh-CN" sz="2000" dirty="0">
                <a:latin typeface="+mn-ea"/>
              </a:rPr>
              <a:t>(3)</a:t>
            </a:r>
            <a:r>
              <a:rPr lang="zh-CN" altLang="en-US" sz="2000" dirty="0">
                <a:latin typeface="+mn-ea"/>
              </a:rPr>
              <a:t>软件可维护性差，</a:t>
            </a:r>
          </a:p>
          <a:p>
            <a:pPr marL="0" indent="0">
              <a:lnSpc>
                <a:spcPct val="100000"/>
              </a:lnSpc>
              <a:buNone/>
            </a:pPr>
            <a:r>
              <a:rPr lang="en-US" altLang="zh-CN" sz="2000" dirty="0">
                <a:latin typeface="+mn-ea"/>
              </a:rPr>
              <a:t>(4)</a:t>
            </a:r>
            <a:r>
              <a:rPr lang="zh-CN" altLang="en-US" sz="2000" dirty="0">
                <a:latin typeface="+mn-ea"/>
              </a:rPr>
              <a:t>软件可靠性差</a:t>
            </a:r>
          </a:p>
          <a:p>
            <a:pPr marL="0" indent="0">
              <a:lnSpc>
                <a:spcPct val="100000"/>
              </a:lnSpc>
              <a:buNone/>
            </a:pPr>
            <a:r>
              <a:rPr lang="en-US" altLang="zh-CN" sz="2000" dirty="0">
                <a:latin typeface="+mn-ea"/>
              </a:rPr>
              <a:t>(</a:t>
            </a:r>
            <a:r>
              <a:rPr lang="zh-CN" altLang="en-US" sz="2000" dirty="0">
                <a:latin typeface="+mn-ea"/>
              </a:rPr>
              <a:t>公共数据区及全程变量无保护措施</a:t>
            </a:r>
            <a:r>
              <a:rPr lang="en-US" altLang="zh-CN" sz="2000" dirty="0">
                <a:latin typeface="+mn-ea"/>
              </a:rPr>
              <a:t>)</a:t>
            </a:r>
            <a:endParaRPr lang="en-US" altLang="zh-CN" sz="2400" dirty="0">
              <a:solidFill>
                <a:schemeClr val="tx2"/>
              </a:solidFill>
              <a:latin typeface="+mn-ea"/>
            </a:endParaRPr>
          </a:p>
          <a:p>
            <a:pPr>
              <a:lnSpc>
                <a:spcPct val="100000"/>
              </a:lnSpc>
            </a:pPr>
            <a:r>
              <a:rPr lang="zh-CN" altLang="en-US" sz="2400" dirty="0">
                <a:solidFill>
                  <a:srgbClr val="FF0000"/>
                </a:solidFill>
                <a:latin typeface="+mn-ea"/>
              </a:rPr>
              <a:t>慎用公共数据区和全程变量</a:t>
            </a:r>
            <a:r>
              <a:rPr lang="en-US" altLang="zh-CN" sz="2400" dirty="0">
                <a:solidFill>
                  <a:srgbClr val="FF0000"/>
                </a:solidFill>
                <a:latin typeface="+mn-ea"/>
              </a:rPr>
              <a:t>!!!</a:t>
            </a:r>
          </a:p>
          <a:p>
            <a:pPr>
              <a:lnSpc>
                <a:spcPct val="100000"/>
              </a:lnSpc>
            </a:pPr>
            <a:endParaRPr lang="zh-CN" altLang="en-US" sz="2000" dirty="0">
              <a:latin typeface="+mn-ea"/>
            </a:endParaRPr>
          </a:p>
        </p:txBody>
      </p:sp>
      <p:sp>
        <p:nvSpPr>
          <p:cNvPr id="28" name="日期占位符 27"/>
          <p:cNvSpPr>
            <a:spLocks noGrp="1"/>
          </p:cNvSpPr>
          <p:nvPr>
            <p:ph type="dt" sz="half" idx="10"/>
          </p:nvPr>
        </p:nvSpPr>
        <p:spPr/>
        <p:txBody>
          <a:bodyPr/>
          <a:lstStyle/>
          <a:p>
            <a:fld id="{5CB72AA6-87A2-46C2-88A9-F2BABBD6FBF7}" type="datetime1">
              <a:rPr lang="zh-CN" altLang="en-US" smtClean="0"/>
              <a:t>2022/5/11</a:t>
            </a:fld>
            <a:endParaRPr lang="zh-CN" altLang="en-US"/>
          </a:p>
        </p:txBody>
      </p:sp>
      <p:sp>
        <p:nvSpPr>
          <p:cNvPr id="29" name="页脚占位符 28"/>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645DF972-0878-442F-A6AA-9303C3C16074}"/>
              </a:ext>
            </a:extLst>
          </p:cNvPr>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grpSp>
        <p:nvGrpSpPr>
          <p:cNvPr id="5" name="Group 23">
            <a:extLst>
              <a:ext uri="{FF2B5EF4-FFF2-40B4-BE49-F238E27FC236}">
                <a16:creationId xmlns:a16="http://schemas.microsoft.com/office/drawing/2014/main" id="{53A101A8-6101-4F3C-BE6B-2DBDE10EB10D}"/>
              </a:ext>
            </a:extLst>
          </p:cNvPr>
          <p:cNvGrpSpPr>
            <a:grpSpLocks/>
          </p:cNvGrpSpPr>
          <p:nvPr/>
        </p:nvGrpSpPr>
        <p:grpSpPr bwMode="auto">
          <a:xfrm>
            <a:off x="5262977" y="1645692"/>
            <a:ext cx="3490569" cy="2703886"/>
            <a:chOff x="562" y="2688"/>
            <a:chExt cx="2767" cy="1440"/>
          </a:xfrm>
        </p:grpSpPr>
        <p:sp>
          <p:nvSpPr>
            <p:cNvPr id="6" name="Text Box 24">
              <a:extLst>
                <a:ext uri="{FF2B5EF4-FFF2-40B4-BE49-F238E27FC236}">
                  <a16:creationId xmlns:a16="http://schemas.microsoft.com/office/drawing/2014/main" id="{7C6463CF-3DFE-44D8-BED1-13797CF658D5}"/>
                </a:ext>
              </a:extLst>
            </p:cNvPr>
            <p:cNvSpPr txBox="1">
              <a:spLocks noChangeArrowheads="1"/>
            </p:cNvSpPr>
            <p:nvPr/>
          </p:nvSpPr>
          <p:spPr bwMode="auto">
            <a:xfrm>
              <a:off x="562" y="3025"/>
              <a:ext cx="17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en-US" sz="2000">
                <a:latin typeface="Times New Roman" panose="02020603050405020304" pitchFamily="18" charset="0"/>
              </a:endParaRPr>
            </a:p>
          </p:txBody>
        </p:sp>
        <p:grpSp>
          <p:nvGrpSpPr>
            <p:cNvPr id="7" name="Group 25">
              <a:extLst>
                <a:ext uri="{FF2B5EF4-FFF2-40B4-BE49-F238E27FC236}">
                  <a16:creationId xmlns:a16="http://schemas.microsoft.com/office/drawing/2014/main" id="{E4A422C7-1CC9-429D-B8CA-A521515E39AD}"/>
                </a:ext>
              </a:extLst>
            </p:cNvPr>
            <p:cNvGrpSpPr>
              <a:grpSpLocks/>
            </p:cNvGrpSpPr>
            <p:nvPr/>
          </p:nvGrpSpPr>
          <p:grpSpPr bwMode="auto">
            <a:xfrm>
              <a:off x="2112" y="3744"/>
              <a:ext cx="1217" cy="384"/>
              <a:chOff x="2112" y="3744"/>
              <a:chExt cx="1217" cy="384"/>
            </a:xfrm>
          </p:grpSpPr>
          <p:sp>
            <p:nvSpPr>
              <p:cNvPr id="26" name="Text Box 26">
                <a:extLst>
                  <a:ext uri="{FF2B5EF4-FFF2-40B4-BE49-F238E27FC236}">
                    <a16:creationId xmlns:a16="http://schemas.microsoft.com/office/drawing/2014/main" id="{2518C744-B33F-40DC-8179-64534A3AA9D0}"/>
                  </a:ext>
                </a:extLst>
              </p:cNvPr>
              <p:cNvSpPr txBox="1">
                <a:spLocks noChangeArrowheads="1"/>
              </p:cNvSpPr>
              <p:nvPr/>
            </p:nvSpPr>
            <p:spPr bwMode="auto">
              <a:xfrm>
                <a:off x="2721" y="3788"/>
                <a:ext cx="60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dirty="0">
                    <a:latin typeface="宋体" panose="02010600030101010101" pitchFamily="2" charset="-122"/>
                  </a:rPr>
                  <a:t>区域</a:t>
                </a:r>
                <a:r>
                  <a:rPr kumimoji="1" lang="en-US" altLang="zh-CN" b="1" dirty="0">
                    <a:latin typeface="宋体" panose="02010600030101010101" pitchFamily="2" charset="-122"/>
                  </a:rPr>
                  <a:t>1</a:t>
                </a:r>
              </a:p>
            </p:txBody>
          </p:sp>
          <p:sp>
            <p:nvSpPr>
              <p:cNvPr id="27" name="Oval 27">
                <a:extLst>
                  <a:ext uri="{FF2B5EF4-FFF2-40B4-BE49-F238E27FC236}">
                    <a16:creationId xmlns:a16="http://schemas.microsoft.com/office/drawing/2014/main" id="{2D9EB689-3019-49B9-AD51-8EEF5FE6F6C5}"/>
                  </a:ext>
                </a:extLst>
              </p:cNvPr>
              <p:cNvSpPr>
                <a:spLocks noChangeArrowheads="1"/>
              </p:cNvSpPr>
              <p:nvPr/>
            </p:nvSpPr>
            <p:spPr bwMode="auto">
              <a:xfrm>
                <a:off x="2112" y="3744"/>
                <a:ext cx="624" cy="384"/>
              </a:xfrm>
              <a:prstGeom prst="ellipse">
                <a:avLst/>
              </a:prstGeom>
              <a:solidFill>
                <a:schemeClr val="tx1"/>
              </a:solidFill>
              <a:ln w="28575" cap="sq">
                <a:solidFill>
                  <a:srgbClr val="FF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latin typeface="Times New Roman" panose="02020603050405020304" pitchFamily="18" charset="0"/>
                </a:endParaRPr>
              </a:p>
            </p:txBody>
          </p:sp>
        </p:grpSp>
        <p:sp>
          <p:nvSpPr>
            <p:cNvPr id="8" name="Rectangle 28">
              <a:extLst>
                <a:ext uri="{FF2B5EF4-FFF2-40B4-BE49-F238E27FC236}">
                  <a16:creationId xmlns:a16="http://schemas.microsoft.com/office/drawing/2014/main" id="{29875F7E-3D7B-4A46-B7D8-6E1DB8224E81}"/>
                </a:ext>
              </a:extLst>
            </p:cNvPr>
            <p:cNvSpPr>
              <a:spLocks noChangeArrowheads="1"/>
            </p:cNvSpPr>
            <p:nvPr/>
          </p:nvSpPr>
          <p:spPr bwMode="auto">
            <a:xfrm>
              <a:off x="2304" y="3840"/>
              <a:ext cx="240" cy="192"/>
            </a:xfrm>
            <a:prstGeom prst="rect">
              <a:avLst/>
            </a:prstGeom>
            <a:solidFill>
              <a:schemeClr val="accent1"/>
            </a:solidFill>
            <a:ln w="28575" cap="sq">
              <a:solidFill>
                <a:srgbClr val="00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33CC"/>
                  </a:solidFill>
                  <a:latin typeface="宋体" panose="02010600030101010101" pitchFamily="2" charset="-122"/>
                </a:rPr>
                <a:t>s</a:t>
              </a:r>
            </a:p>
          </p:txBody>
        </p:sp>
        <p:sp>
          <p:nvSpPr>
            <p:cNvPr id="9" name="Line 29">
              <a:extLst>
                <a:ext uri="{FF2B5EF4-FFF2-40B4-BE49-F238E27FC236}">
                  <a16:creationId xmlns:a16="http://schemas.microsoft.com/office/drawing/2014/main" id="{B597E65A-444E-46DC-8557-A768DFB0629E}"/>
                </a:ext>
              </a:extLst>
            </p:cNvPr>
            <p:cNvSpPr>
              <a:spLocks noChangeShapeType="1"/>
            </p:cNvSpPr>
            <p:nvPr/>
          </p:nvSpPr>
          <p:spPr bwMode="auto">
            <a:xfrm>
              <a:off x="2448" y="3600"/>
              <a:ext cx="0" cy="240"/>
            </a:xfrm>
            <a:prstGeom prst="line">
              <a:avLst/>
            </a:prstGeom>
            <a:noFill/>
            <a:ln w="12700">
              <a:solidFill>
                <a:srgbClr val="FF0066"/>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0" name="Line 30">
              <a:extLst>
                <a:ext uri="{FF2B5EF4-FFF2-40B4-BE49-F238E27FC236}">
                  <a16:creationId xmlns:a16="http://schemas.microsoft.com/office/drawing/2014/main" id="{7776428E-5C8F-4F8E-A315-15BC9BE51AEF}"/>
                </a:ext>
              </a:extLst>
            </p:cNvPr>
            <p:cNvSpPr>
              <a:spLocks noChangeShapeType="1"/>
            </p:cNvSpPr>
            <p:nvPr/>
          </p:nvSpPr>
          <p:spPr bwMode="auto">
            <a:xfrm>
              <a:off x="1872" y="3936"/>
              <a:ext cx="432" cy="0"/>
            </a:xfrm>
            <a:prstGeom prst="line">
              <a:avLst/>
            </a:prstGeom>
            <a:noFill/>
            <a:ln w="12700">
              <a:solidFill>
                <a:srgbClr val="FF0066"/>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1" name="Line 31">
              <a:extLst>
                <a:ext uri="{FF2B5EF4-FFF2-40B4-BE49-F238E27FC236}">
                  <a16:creationId xmlns:a16="http://schemas.microsoft.com/office/drawing/2014/main" id="{CE7EE180-8F68-4928-9F91-72A238056E01}"/>
                </a:ext>
              </a:extLst>
            </p:cNvPr>
            <p:cNvSpPr>
              <a:spLocks noChangeShapeType="1"/>
            </p:cNvSpPr>
            <p:nvPr/>
          </p:nvSpPr>
          <p:spPr bwMode="auto">
            <a:xfrm>
              <a:off x="1872" y="3600"/>
              <a:ext cx="432" cy="240"/>
            </a:xfrm>
            <a:prstGeom prst="line">
              <a:avLst/>
            </a:prstGeom>
            <a:noFill/>
            <a:ln w="12700">
              <a:solidFill>
                <a:srgbClr val="FF0066"/>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grpSp>
          <p:nvGrpSpPr>
            <p:cNvPr id="12" name="Group 32">
              <a:extLst>
                <a:ext uri="{FF2B5EF4-FFF2-40B4-BE49-F238E27FC236}">
                  <a16:creationId xmlns:a16="http://schemas.microsoft.com/office/drawing/2014/main" id="{20CA510E-3823-42DD-AAD3-95066206D7AB}"/>
                </a:ext>
              </a:extLst>
            </p:cNvPr>
            <p:cNvGrpSpPr>
              <a:grpSpLocks/>
            </p:cNvGrpSpPr>
            <p:nvPr/>
          </p:nvGrpSpPr>
          <p:grpSpPr bwMode="auto">
            <a:xfrm>
              <a:off x="816" y="2688"/>
              <a:ext cx="1824" cy="1296"/>
              <a:chOff x="816" y="2688"/>
              <a:chExt cx="1824" cy="1296"/>
            </a:xfrm>
          </p:grpSpPr>
          <p:sp>
            <p:nvSpPr>
              <p:cNvPr id="13" name="Line 33">
                <a:extLst>
                  <a:ext uri="{FF2B5EF4-FFF2-40B4-BE49-F238E27FC236}">
                    <a16:creationId xmlns:a16="http://schemas.microsoft.com/office/drawing/2014/main" id="{4AE58D31-CC3E-47F9-BAA2-6F3151DDD838}"/>
                  </a:ext>
                </a:extLst>
              </p:cNvPr>
              <p:cNvSpPr>
                <a:spLocks noChangeShapeType="1"/>
              </p:cNvSpPr>
              <p:nvPr/>
            </p:nvSpPr>
            <p:spPr bwMode="auto">
              <a:xfrm>
                <a:off x="2448" y="3216"/>
                <a:ext cx="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4" name="Rectangle 34">
                <a:extLst>
                  <a:ext uri="{FF2B5EF4-FFF2-40B4-BE49-F238E27FC236}">
                    <a16:creationId xmlns:a16="http://schemas.microsoft.com/office/drawing/2014/main" id="{CF1A72DF-6CD9-412A-BC3F-132DD5D40978}"/>
                  </a:ext>
                </a:extLst>
              </p:cNvPr>
              <p:cNvSpPr>
                <a:spLocks noChangeArrowheads="1"/>
              </p:cNvSpPr>
              <p:nvPr/>
            </p:nvSpPr>
            <p:spPr bwMode="auto">
              <a:xfrm>
                <a:off x="2208" y="3072"/>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C</a:t>
                </a:r>
              </a:p>
            </p:txBody>
          </p:sp>
          <p:sp>
            <p:nvSpPr>
              <p:cNvPr id="15" name="Line 35">
                <a:extLst>
                  <a:ext uri="{FF2B5EF4-FFF2-40B4-BE49-F238E27FC236}">
                    <a16:creationId xmlns:a16="http://schemas.microsoft.com/office/drawing/2014/main" id="{4E6786C7-42A3-4AE3-9A8D-6A311C70BAFD}"/>
                  </a:ext>
                </a:extLst>
              </p:cNvPr>
              <p:cNvSpPr>
                <a:spLocks noChangeShapeType="1"/>
              </p:cNvSpPr>
              <p:nvPr/>
            </p:nvSpPr>
            <p:spPr bwMode="auto">
              <a:xfrm flipH="1">
                <a:off x="1488" y="2832"/>
                <a:ext cx="24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6" name="Line 36">
                <a:extLst>
                  <a:ext uri="{FF2B5EF4-FFF2-40B4-BE49-F238E27FC236}">
                    <a16:creationId xmlns:a16="http://schemas.microsoft.com/office/drawing/2014/main" id="{E2640F7F-0473-4DBC-9E5F-B60A99161252}"/>
                  </a:ext>
                </a:extLst>
              </p:cNvPr>
              <p:cNvSpPr>
                <a:spLocks noChangeShapeType="1"/>
              </p:cNvSpPr>
              <p:nvPr/>
            </p:nvSpPr>
            <p:spPr bwMode="auto">
              <a:xfrm>
                <a:off x="2064" y="2832"/>
                <a:ext cx="24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7" name="Line 37">
                <a:extLst>
                  <a:ext uri="{FF2B5EF4-FFF2-40B4-BE49-F238E27FC236}">
                    <a16:creationId xmlns:a16="http://schemas.microsoft.com/office/drawing/2014/main" id="{19138B20-D3B4-4D05-9F2B-A50624310B49}"/>
                  </a:ext>
                </a:extLst>
              </p:cNvPr>
              <p:cNvSpPr>
                <a:spLocks noChangeShapeType="1"/>
              </p:cNvSpPr>
              <p:nvPr/>
            </p:nvSpPr>
            <p:spPr bwMode="auto">
              <a:xfrm>
                <a:off x="1488" y="3216"/>
                <a:ext cx="24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8" name="Line 38">
                <a:extLst>
                  <a:ext uri="{FF2B5EF4-FFF2-40B4-BE49-F238E27FC236}">
                    <a16:creationId xmlns:a16="http://schemas.microsoft.com/office/drawing/2014/main" id="{4C382536-EDB0-4837-BC31-84E7B2047217}"/>
                  </a:ext>
                </a:extLst>
              </p:cNvPr>
              <p:cNvSpPr>
                <a:spLocks noChangeShapeType="1"/>
              </p:cNvSpPr>
              <p:nvPr/>
            </p:nvSpPr>
            <p:spPr bwMode="auto">
              <a:xfrm flipH="1">
                <a:off x="1056" y="3216"/>
                <a:ext cx="24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9" name="Line 39">
                <a:extLst>
                  <a:ext uri="{FF2B5EF4-FFF2-40B4-BE49-F238E27FC236}">
                    <a16:creationId xmlns:a16="http://schemas.microsoft.com/office/drawing/2014/main" id="{0C80FF86-A90B-45BF-95E5-13527CFA2E9D}"/>
                  </a:ext>
                </a:extLst>
              </p:cNvPr>
              <p:cNvSpPr>
                <a:spLocks noChangeShapeType="1"/>
              </p:cNvSpPr>
              <p:nvPr/>
            </p:nvSpPr>
            <p:spPr bwMode="auto">
              <a:xfrm>
                <a:off x="1680" y="3600"/>
                <a:ext cx="0" cy="24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20" name="Rectangle 40">
                <a:extLst>
                  <a:ext uri="{FF2B5EF4-FFF2-40B4-BE49-F238E27FC236}">
                    <a16:creationId xmlns:a16="http://schemas.microsoft.com/office/drawing/2014/main" id="{9851011C-ECF6-4E99-BC55-F6F31E5E4982}"/>
                  </a:ext>
                </a:extLst>
              </p:cNvPr>
              <p:cNvSpPr>
                <a:spLocks noChangeArrowheads="1"/>
              </p:cNvSpPr>
              <p:nvPr/>
            </p:nvSpPr>
            <p:spPr bwMode="auto">
              <a:xfrm>
                <a:off x="1440" y="3840"/>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G</a:t>
                </a:r>
              </a:p>
            </p:txBody>
          </p:sp>
          <p:sp>
            <p:nvSpPr>
              <p:cNvPr id="21" name="Rectangle 41">
                <a:extLst>
                  <a:ext uri="{FF2B5EF4-FFF2-40B4-BE49-F238E27FC236}">
                    <a16:creationId xmlns:a16="http://schemas.microsoft.com/office/drawing/2014/main" id="{252E01C7-0D38-4516-A05E-B782922C6401}"/>
                  </a:ext>
                </a:extLst>
              </p:cNvPr>
              <p:cNvSpPr>
                <a:spLocks noChangeArrowheads="1"/>
              </p:cNvSpPr>
              <p:nvPr/>
            </p:nvSpPr>
            <p:spPr bwMode="auto">
              <a:xfrm>
                <a:off x="2208" y="3456"/>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F</a:t>
                </a:r>
              </a:p>
            </p:txBody>
          </p:sp>
          <p:sp>
            <p:nvSpPr>
              <p:cNvPr id="22" name="Rectangle 42">
                <a:extLst>
                  <a:ext uri="{FF2B5EF4-FFF2-40B4-BE49-F238E27FC236}">
                    <a16:creationId xmlns:a16="http://schemas.microsoft.com/office/drawing/2014/main" id="{C035D504-477C-464B-9EA2-C0946473A801}"/>
                  </a:ext>
                </a:extLst>
              </p:cNvPr>
              <p:cNvSpPr>
                <a:spLocks noChangeArrowheads="1"/>
              </p:cNvSpPr>
              <p:nvPr/>
            </p:nvSpPr>
            <p:spPr bwMode="auto">
              <a:xfrm>
                <a:off x="1488" y="3456"/>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E</a:t>
                </a:r>
              </a:p>
            </p:txBody>
          </p:sp>
          <p:sp>
            <p:nvSpPr>
              <p:cNvPr id="23" name="Rectangle 43">
                <a:extLst>
                  <a:ext uri="{FF2B5EF4-FFF2-40B4-BE49-F238E27FC236}">
                    <a16:creationId xmlns:a16="http://schemas.microsoft.com/office/drawing/2014/main" id="{072CD308-9C8A-430D-B0C3-E248D4165B8E}"/>
                  </a:ext>
                </a:extLst>
              </p:cNvPr>
              <p:cNvSpPr>
                <a:spLocks noChangeArrowheads="1"/>
              </p:cNvSpPr>
              <p:nvPr/>
            </p:nvSpPr>
            <p:spPr bwMode="auto">
              <a:xfrm>
                <a:off x="816" y="3456"/>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D</a:t>
                </a:r>
              </a:p>
            </p:txBody>
          </p:sp>
          <p:sp>
            <p:nvSpPr>
              <p:cNvPr id="24" name="Rectangle 44">
                <a:extLst>
                  <a:ext uri="{FF2B5EF4-FFF2-40B4-BE49-F238E27FC236}">
                    <a16:creationId xmlns:a16="http://schemas.microsoft.com/office/drawing/2014/main" id="{CFFC6BC9-A08F-4C40-9F3B-79D19EFFBBFF}"/>
                  </a:ext>
                </a:extLst>
              </p:cNvPr>
              <p:cNvSpPr>
                <a:spLocks noChangeArrowheads="1"/>
              </p:cNvSpPr>
              <p:nvPr/>
            </p:nvSpPr>
            <p:spPr bwMode="auto">
              <a:xfrm>
                <a:off x="1200" y="3072"/>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B</a:t>
                </a:r>
              </a:p>
            </p:txBody>
          </p:sp>
          <p:sp>
            <p:nvSpPr>
              <p:cNvPr id="25" name="Rectangle 45">
                <a:extLst>
                  <a:ext uri="{FF2B5EF4-FFF2-40B4-BE49-F238E27FC236}">
                    <a16:creationId xmlns:a16="http://schemas.microsoft.com/office/drawing/2014/main" id="{355F1B37-78F5-49B7-8C0B-7FB8B7BC6B4F}"/>
                  </a:ext>
                </a:extLst>
              </p:cNvPr>
              <p:cNvSpPr>
                <a:spLocks noChangeArrowheads="1"/>
              </p:cNvSpPr>
              <p:nvPr/>
            </p:nvSpPr>
            <p:spPr bwMode="auto">
              <a:xfrm>
                <a:off x="1680" y="2688"/>
                <a:ext cx="432" cy="144"/>
              </a:xfrm>
              <a:prstGeom prst="rect">
                <a:avLst/>
              </a:prstGeom>
              <a:solidFill>
                <a:srgbClr val="FF0066"/>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宋体" panose="02010600030101010101" pitchFamily="2" charset="-122"/>
                  </a:rPr>
                  <a:t>A</a:t>
                </a:r>
              </a:p>
            </p:txBody>
          </p:sp>
        </p:grpSp>
      </p:grpSp>
    </p:spTree>
    <p:extLst>
      <p:ext uri="{BB962C8B-B14F-4D97-AF65-F5344CB8AC3E}">
        <p14:creationId xmlns:p14="http://schemas.microsoft.com/office/powerpoint/2010/main" val="241060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模块（构件）设计</a:t>
            </a:r>
          </a:p>
        </p:txBody>
      </p:sp>
      <p:sp>
        <p:nvSpPr>
          <p:cNvPr id="20484" name="Rectangle 3"/>
          <p:cNvSpPr>
            <a:spLocks noGrp="1" noChangeArrowheads="1"/>
          </p:cNvSpPr>
          <p:nvPr>
            <p:ph idx="1"/>
          </p:nvPr>
        </p:nvSpPr>
        <p:spPr/>
        <p:txBody>
          <a:bodyPr>
            <a:normAutofit/>
          </a:bodyPr>
          <a:lstStyle/>
          <a:p>
            <a:pPr>
              <a:lnSpc>
                <a:spcPct val="110000"/>
              </a:lnSpc>
            </a:pPr>
            <a:r>
              <a:rPr lang="zh-CN" altLang="en-US" sz="2400" dirty="0">
                <a:latin typeface="+mn-ea"/>
              </a:rPr>
              <a:t>模块设计就是把软件按照一定的原则分解为模块层次，赋予每个模块一定的任务，并确定模块间的调用关系和接口。</a:t>
            </a:r>
            <a:endParaRPr lang="en-US" altLang="zh-CN" sz="2400" dirty="0">
              <a:latin typeface="+mn-ea"/>
            </a:endParaRPr>
          </a:p>
          <a:p>
            <a:pPr>
              <a:lnSpc>
                <a:spcPct val="110000"/>
              </a:lnSpc>
            </a:pPr>
            <a:r>
              <a:rPr lang="zh-CN" altLang="en-US" sz="2400" dirty="0">
                <a:latin typeface="+mn-ea"/>
              </a:rPr>
              <a:t>一个构件就是程序的一个功能要素，也称为模块。包括：</a:t>
            </a:r>
            <a:r>
              <a:rPr lang="zh-CN" altLang="en-US" sz="2400" dirty="0">
                <a:solidFill>
                  <a:srgbClr val="FF0000"/>
                </a:solidFill>
                <a:latin typeface="+mn-ea"/>
              </a:rPr>
              <a:t>程序的处理逻辑、需要的内部数据、保证构件被调用和实现数据传递的接口</a:t>
            </a:r>
            <a:r>
              <a:rPr lang="zh-CN" altLang="en-US" sz="2400" dirty="0">
                <a:latin typeface="+mn-ea"/>
              </a:rPr>
              <a:t>。</a:t>
            </a:r>
            <a:endParaRPr lang="en-US" altLang="zh-CN" sz="2400" dirty="0">
              <a:latin typeface="+mn-ea"/>
            </a:endParaRPr>
          </a:p>
          <a:p>
            <a:pPr>
              <a:lnSpc>
                <a:spcPct val="110000"/>
              </a:lnSpc>
            </a:pPr>
            <a:r>
              <a:rPr lang="zh-CN" altLang="en-US" sz="2400" dirty="0">
                <a:latin typeface="+mn-ea"/>
              </a:rPr>
              <a:t>模块分解的原则：</a:t>
            </a:r>
            <a:endParaRPr lang="en-US" altLang="zh-CN" sz="2400" dirty="0">
              <a:latin typeface="+mn-ea"/>
            </a:endParaRPr>
          </a:p>
          <a:p>
            <a:pPr lvl="1">
              <a:lnSpc>
                <a:spcPct val="110000"/>
              </a:lnSpc>
            </a:pPr>
            <a:r>
              <a:rPr lang="zh-CN" altLang="en-US" sz="2000" dirty="0">
                <a:solidFill>
                  <a:srgbClr val="FF0000"/>
                </a:solidFill>
                <a:latin typeface="+mn-ea"/>
              </a:rPr>
              <a:t>最大限度的提取可以重用的模块，建立合理的结构体系。</a:t>
            </a:r>
          </a:p>
        </p:txBody>
      </p:sp>
      <p:sp>
        <p:nvSpPr>
          <p:cNvPr id="2048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80907DD-1CD0-4955-A6E4-ED3A4D8F5677}" type="slidenum">
              <a:rPr lang="en-US" altLang="zh-CN" smtClean="0">
                <a:solidFill>
                  <a:schemeClr val="bg1"/>
                </a:solidFill>
              </a:rPr>
              <a:pPr eaLnBrk="1" hangingPunct="1"/>
              <a:t>4</a:t>
            </a:fld>
            <a:endParaRPr lang="en-US" altLang="zh-CN" dirty="0">
              <a:solidFill>
                <a:schemeClr val="bg1"/>
              </a:solidFill>
            </a:endParaRPr>
          </a:p>
        </p:txBody>
      </p:sp>
      <p:sp>
        <p:nvSpPr>
          <p:cNvPr id="3" name="日期占位符 2"/>
          <p:cNvSpPr>
            <a:spLocks noGrp="1"/>
          </p:cNvSpPr>
          <p:nvPr>
            <p:ph type="dt" sz="half" idx="10"/>
          </p:nvPr>
        </p:nvSpPr>
        <p:spPr/>
        <p:txBody>
          <a:bodyPr/>
          <a:lstStyle/>
          <a:p>
            <a:fld id="{2108B372-1CD3-4CC1-AEFB-C050D6021E9C}"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87174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up)">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wipe(up)">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wipe(up)">
                                      <p:cBhvr>
                                        <p:cTn id="17" dur="500"/>
                                        <p:tgtEl>
                                          <p:spTgt spid="20484">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0484">
                                            <p:txEl>
                                              <p:pRg st="3" end="3"/>
                                            </p:txEl>
                                          </p:spTgt>
                                        </p:tgtEl>
                                        <p:attrNameLst>
                                          <p:attrName>style.visibility</p:attrName>
                                        </p:attrNameLst>
                                      </p:cBhvr>
                                      <p:to>
                                        <p:strVal val="visible"/>
                                      </p:to>
                                    </p:set>
                                    <p:animEffect transition="in" filter="wipe(up)">
                                      <p:cBhvr>
                                        <p:cTn id="20"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耦合的七个等级</a:t>
            </a:r>
          </a:p>
        </p:txBody>
      </p:sp>
      <p:sp>
        <p:nvSpPr>
          <p:cNvPr id="2" name="文本占位符 1"/>
          <p:cNvSpPr>
            <a:spLocks noGrp="1"/>
          </p:cNvSpPr>
          <p:nvPr>
            <p:ph idx="1"/>
          </p:nvPr>
        </p:nvSpPr>
        <p:spPr>
          <a:xfrm>
            <a:off x="768096" y="828913"/>
            <a:ext cx="7832833" cy="3806854"/>
          </a:xfrm>
        </p:spPr>
        <p:txBody>
          <a:bodyPr>
            <a:normAutofit/>
          </a:bodyPr>
          <a:lstStyle/>
          <a:p>
            <a:pPr marL="0" indent="0">
              <a:lnSpc>
                <a:spcPct val="100000"/>
              </a:lnSpc>
              <a:buNone/>
            </a:pPr>
            <a:r>
              <a:rPr lang="zh-CN" altLang="en-US" sz="2400" dirty="0">
                <a:latin typeface="+mn-ea"/>
              </a:rPr>
              <a:t>（</a:t>
            </a:r>
            <a:r>
              <a:rPr lang="en-US" altLang="zh-CN" sz="2400" dirty="0">
                <a:latin typeface="+mn-ea"/>
              </a:rPr>
              <a:t>7</a:t>
            </a:r>
            <a:r>
              <a:rPr lang="zh-CN" altLang="en-US" sz="2400" dirty="0">
                <a:latin typeface="+mn-ea"/>
              </a:rPr>
              <a:t>）内容耦合</a:t>
            </a:r>
            <a:endParaRPr lang="en-US" altLang="zh-CN" sz="2400" dirty="0">
              <a:latin typeface="+mn-ea"/>
            </a:endParaRPr>
          </a:p>
          <a:p>
            <a:pPr>
              <a:lnSpc>
                <a:spcPct val="100000"/>
              </a:lnSpc>
            </a:pPr>
            <a:r>
              <a:rPr lang="zh-CN" altLang="en-US" sz="2000" dirty="0">
                <a:latin typeface="+mn-ea"/>
              </a:rPr>
              <a:t>若一个模块直接访问另一个模块的内部代码或数据，即出现了内容耦合。这是耦合程度最高的一种形式。</a:t>
            </a:r>
            <a:endParaRPr lang="en-US" altLang="zh-CN" sz="2000" dirty="0">
              <a:latin typeface="+mn-ea"/>
            </a:endParaRPr>
          </a:p>
          <a:p>
            <a:pPr>
              <a:lnSpc>
                <a:spcPct val="100000"/>
              </a:lnSpc>
            </a:pPr>
            <a:r>
              <a:rPr lang="zh-CN" altLang="en-US" sz="2000" dirty="0">
                <a:latin typeface="+mn-ea"/>
              </a:rPr>
              <a:t>如果出现以下情形，两个模块之间就发生了内容耦合：</a:t>
            </a:r>
          </a:p>
          <a:p>
            <a:pPr marL="600075" lvl="1" indent="-342900">
              <a:lnSpc>
                <a:spcPct val="100000"/>
              </a:lnSpc>
              <a:buFont typeface="+mj-lt"/>
              <a:buAutoNum type="arabicPeriod"/>
            </a:pPr>
            <a:r>
              <a:rPr lang="zh-CN" altLang="en-US" sz="2000" dirty="0">
                <a:latin typeface="+mn-ea"/>
              </a:rPr>
              <a:t>一个模块访问另一个模块的内部数据。</a:t>
            </a:r>
          </a:p>
          <a:p>
            <a:pPr marL="600075" lvl="1" indent="-342900">
              <a:lnSpc>
                <a:spcPct val="100000"/>
              </a:lnSpc>
              <a:buFont typeface="+mj-lt"/>
              <a:buAutoNum type="arabicPeriod"/>
            </a:pPr>
            <a:r>
              <a:rPr lang="zh-CN" altLang="en-US" sz="2000" dirty="0">
                <a:latin typeface="+mn-ea"/>
              </a:rPr>
              <a:t>一个模块不通过正常入口转到另一个模块的内部。</a:t>
            </a:r>
          </a:p>
          <a:p>
            <a:pPr marL="600075" lvl="1" indent="-342900">
              <a:lnSpc>
                <a:spcPct val="100000"/>
              </a:lnSpc>
              <a:buFont typeface="+mj-lt"/>
              <a:buAutoNum type="arabicPeriod"/>
            </a:pPr>
            <a:r>
              <a:rPr lang="zh-CN" altLang="en-US" sz="2000" dirty="0">
                <a:latin typeface="+mn-ea"/>
              </a:rPr>
              <a:t>两个模块有一部分代码重叠（只可能出现在汇编程序中）。</a:t>
            </a:r>
          </a:p>
          <a:p>
            <a:pPr marL="600075" lvl="1" indent="-342900">
              <a:lnSpc>
                <a:spcPct val="100000"/>
              </a:lnSpc>
              <a:buFont typeface="+mj-lt"/>
              <a:buAutoNum type="arabicPeriod"/>
            </a:pPr>
            <a:r>
              <a:rPr lang="zh-CN" altLang="en-US" sz="2000" dirty="0">
                <a:latin typeface="+mn-ea"/>
              </a:rPr>
              <a:t>一个模块有多个入口（这意味着一个模块有几种功能）。</a:t>
            </a:r>
          </a:p>
        </p:txBody>
      </p:sp>
      <p:sp>
        <p:nvSpPr>
          <p:cNvPr id="3" name="日期占位符 2"/>
          <p:cNvSpPr>
            <a:spLocks noGrp="1"/>
          </p:cNvSpPr>
          <p:nvPr>
            <p:ph type="dt" sz="half" idx="10"/>
          </p:nvPr>
        </p:nvSpPr>
        <p:spPr/>
        <p:txBody>
          <a:bodyPr/>
          <a:lstStyle/>
          <a:p>
            <a:fld id="{E7629F4A-8CD8-4AB8-ADEA-C4D3795802DC}"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584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E144D41-8EC9-4AD0-AABB-1CA17ADFBD8D}" type="slidenum">
              <a:rPr lang="en-US" altLang="zh-CN" smtClean="0">
                <a:solidFill>
                  <a:schemeClr val="bg1"/>
                </a:solidFill>
              </a:rPr>
              <a:pPr eaLnBrk="1" hangingPunct="1"/>
              <a:t>40</a:t>
            </a:fld>
            <a:endParaRPr lang="en-US" altLang="zh-CN" dirty="0">
              <a:solidFill>
                <a:schemeClr val="bg1"/>
              </a:solidFill>
            </a:endParaRPr>
          </a:p>
        </p:txBody>
      </p:sp>
    </p:spTree>
    <p:extLst>
      <p:ext uri="{BB962C8B-B14F-4D97-AF65-F5344CB8AC3E}">
        <p14:creationId xmlns:p14="http://schemas.microsoft.com/office/powerpoint/2010/main" val="2494442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内容耦合</a:t>
            </a:r>
          </a:p>
        </p:txBody>
      </p:sp>
      <p:sp>
        <p:nvSpPr>
          <p:cNvPr id="14" name="日期占位符 13"/>
          <p:cNvSpPr>
            <a:spLocks noGrp="1"/>
          </p:cNvSpPr>
          <p:nvPr>
            <p:ph type="dt" sz="half" idx="10"/>
          </p:nvPr>
        </p:nvSpPr>
        <p:spPr/>
        <p:txBody>
          <a:bodyPr/>
          <a:lstStyle/>
          <a:p>
            <a:fld id="{AE33BA88-2555-4005-9DDF-E978ECF73385}" type="datetime1">
              <a:rPr lang="zh-CN" altLang="en-US" smtClean="0"/>
              <a:t>2022/5/11</a:t>
            </a:fld>
            <a:endParaRPr lang="zh-CN" altLang="en-US"/>
          </a:p>
        </p:txBody>
      </p:sp>
      <p:sp>
        <p:nvSpPr>
          <p:cNvPr id="15" name="页脚占位符 14"/>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797D52CB-4CE2-4228-B17C-0549EC7DF8BB}"/>
              </a:ext>
            </a:extLst>
          </p:cNvPr>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grpSp>
        <p:nvGrpSpPr>
          <p:cNvPr id="13" name="组合 12"/>
          <p:cNvGrpSpPr/>
          <p:nvPr/>
        </p:nvGrpSpPr>
        <p:grpSpPr>
          <a:xfrm>
            <a:off x="510851" y="1754715"/>
            <a:ext cx="2048301" cy="1485191"/>
            <a:chOff x="3042389" y="1932037"/>
            <a:chExt cx="2731066" cy="1980254"/>
          </a:xfrm>
        </p:grpSpPr>
        <p:grpSp>
          <p:nvGrpSpPr>
            <p:cNvPr id="5" name="Group 17">
              <a:extLst>
                <a:ext uri="{FF2B5EF4-FFF2-40B4-BE49-F238E27FC236}">
                  <a16:creationId xmlns:a16="http://schemas.microsoft.com/office/drawing/2014/main" id="{431EDC45-A073-49B6-877D-5780489508C7}"/>
                </a:ext>
              </a:extLst>
            </p:cNvPr>
            <p:cNvGrpSpPr>
              <a:grpSpLocks/>
            </p:cNvGrpSpPr>
            <p:nvPr/>
          </p:nvGrpSpPr>
          <p:grpSpPr bwMode="auto">
            <a:xfrm>
              <a:off x="3452764" y="1932037"/>
              <a:ext cx="2320691" cy="1980254"/>
              <a:chOff x="3736" y="2684"/>
              <a:chExt cx="454" cy="790"/>
            </a:xfrm>
          </p:grpSpPr>
          <p:grpSp>
            <p:nvGrpSpPr>
              <p:cNvPr id="6" name="Group 18">
                <a:extLst>
                  <a:ext uri="{FF2B5EF4-FFF2-40B4-BE49-F238E27FC236}">
                    <a16:creationId xmlns:a16="http://schemas.microsoft.com/office/drawing/2014/main" id="{F6EA48F4-B768-4C40-9F1A-775A7E4EFD81}"/>
                  </a:ext>
                </a:extLst>
              </p:cNvPr>
              <p:cNvGrpSpPr>
                <a:grpSpLocks/>
              </p:cNvGrpSpPr>
              <p:nvPr/>
            </p:nvGrpSpPr>
            <p:grpSpPr bwMode="auto">
              <a:xfrm>
                <a:off x="3736" y="3090"/>
                <a:ext cx="454" cy="384"/>
                <a:chOff x="3736" y="3090"/>
                <a:chExt cx="454" cy="384"/>
              </a:xfrm>
            </p:grpSpPr>
            <p:sp>
              <p:nvSpPr>
                <p:cNvPr id="10" name="Text Box 19">
                  <a:extLst>
                    <a:ext uri="{FF2B5EF4-FFF2-40B4-BE49-F238E27FC236}">
                      <a16:creationId xmlns:a16="http://schemas.microsoft.com/office/drawing/2014/main" id="{659D4F97-EF7B-437B-A0A3-BCE63BAAEDEA}"/>
                    </a:ext>
                  </a:extLst>
                </p:cNvPr>
                <p:cNvSpPr txBox="1">
                  <a:spLocks noChangeArrowheads="1"/>
                </p:cNvSpPr>
                <p:nvPr/>
              </p:nvSpPr>
              <p:spPr bwMode="auto">
                <a:xfrm>
                  <a:off x="4111" y="3214"/>
                  <a:ext cx="79"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latin typeface="宋体" panose="02010600030101010101" pitchFamily="2" charset="-122"/>
                    </a:rPr>
                    <a:t>K</a:t>
                  </a:r>
                </a:p>
              </p:txBody>
            </p:sp>
            <p:sp>
              <p:nvSpPr>
                <p:cNvPr id="11" name="Rectangle 20">
                  <a:extLst>
                    <a:ext uri="{FF2B5EF4-FFF2-40B4-BE49-F238E27FC236}">
                      <a16:creationId xmlns:a16="http://schemas.microsoft.com/office/drawing/2014/main" id="{E7B3F8BD-EB1A-44CC-B357-B706AF556973}"/>
                    </a:ext>
                  </a:extLst>
                </p:cNvPr>
                <p:cNvSpPr>
                  <a:spLocks noChangeArrowheads="1"/>
                </p:cNvSpPr>
                <p:nvPr/>
              </p:nvSpPr>
              <p:spPr bwMode="auto">
                <a:xfrm>
                  <a:off x="3736" y="3090"/>
                  <a:ext cx="366" cy="384"/>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p>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endParaRPr kumimoji="1" lang="en-US" altLang="zh-CN" b="1" dirty="0">
                    <a:solidFill>
                      <a:schemeClr val="bg1"/>
                    </a:solidFill>
                    <a:latin typeface="宋体" panose="02010600030101010101" pitchFamily="2" charset="-122"/>
                  </a:endParaRPr>
                </a:p>
                <a:p>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endParaRPr kumimoji="1" lang="en-US" altLang="zh-CN" b="1" dirty="0">
                    <a:solidFill>
                      <a:schemeClr val="bg1"/>
                    </a:solidFill>
                    <a:latin typeface="宋体" panose="02010600030101010101" pitchFamily="2" charset="-122"/>
                  </a:endParaRPr>
                </a:p>
                <a:p>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endParaRPr kumimoji="1" lang="en-US" altLang="zh-CN" b="1" dirty="0">
                    <a:solidFill>
                      <a:schemeClr val="bg1"/>
                    </a:solidFill>
                    <a:latin typeface="宋体" panose="02010600030101010101" pitchFamily="2" charset="-122"/>
                  </a:endParaRPr>
                </a:p>
              </p:txBody>
            </p:sp>
          </p:grpSp>
          <p:grpSp>
            <p:nvGrpSpPr>
              <p:cNvPr id="7" name="Group 21">
                <a:extLst>
                  <a:ext uri="{FF2B5EF4-FFF2-40B4-BE49-F238E27FC236}">
                    <a16:creationId xmlns:a16="http://schemas.microsoft.com/office/drawing/2014/main" id="{52ECD8FE-A43A-4256-9A71-2CD8461405CF}"/>
                  </a:ext>
                </a:extLst>
              </p:cNvPr>
              <p:cNvGrpSpPr>
                <a:grpSpLocks/>
              </p:cNvGrpSpPr>
              <p:nvPr/>
            </p:nvGrpSpPr>
            <p:grpSpPr bwMode="auto">
              <a:xfrm>
                <a:off x="3743" y="2684"/>
                <a:ext cx="406" cy="384"/>
                <a:chOff x="3743" y="2684"/>
                <a:chExt cx="406" cy="384"/>
              </a:xfrm>
            </p:grpSpPr>
            <p:sp>
              <p:nvSpPr>
                <p:cNvPr id="8" name="Text Box 22">
                  <a:extLst>
                    <a:ext uri="{FF2B5EF4-FFF2-40B4-BE49-F238E27FC236}">
                      <a16:creationId xmlns:a16="http://schemas.microsoft.com/office/drawing/2014/main" id="{6B5D40D1-ABA6-4378-B94C-A1E6FE83C2A4}"/>
                    </a:ext>
                  </a:extLst>
                </p:cNvPr>
                <p:cNvSpPr txBox="1">
                  <a:spLocks noChangeArrowheads="1"/>
                </p:cNvSpPr>
                <p:nvPr/>
              </p:nvSpPr>
              <p:spPr bwMode="auto">
                <a:xfrm>
                  <a:off x="4070" y="2811"/>
                  <a:ext cx="79"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latin typeface="宋体" panose="02010600030101010101" pitchFamily="2" charset="-122"/>
                    </a:rPr>
                    <a:t>L</a:t>
                  </a:r>
                </a:p>
              </p:txBody>
            </p:sp>
            <p:sp>
              <p:nvSpPr>
                <p:cNvPr id="9" name="Rectangle 23">
                  <a:extLst>
                    <a:ext uri="{FF2B5EF4-FFF2-40B4-BE49-F238E27FC236}">
                      <a16:creationId xmlns:a16="http://schemas.microsoft.com/office/drawing/2014/main" id="{582886B8-33B0-485A-B87B-5D621545CEA3}"/>
                    </a:ext>
                  </a:extLst>
                </p:cNvPr>
                <p:cNvSpPr>
                  <a:spLocks noChangeArrowheads="1"/>
                </p:cNvSpPr>
                <p:nvPr/>
              </p:nvSpPr>
              <p:spPr bwMode="auto">
                <a:xfrm>
                  <a:off x="3743" y="2684"/>
                  <a:ext cx="315" cy="384"/>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p>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endParaRPr kumimoji="1" lang="en-US" altLang="zh-CN" b="1" dirty="0">
                    <a:solidFill>
                      <a:schemeClr val="bg1"/>
                    </a:solidFill>
                    <a:latin typeface="宋体" panose="02010600030101010101" pitchFamily="2" charset="-122"/>
                  </a:endParaRPr>
                </a:p>
                <a:p>
                  <a:r>
                    <a:rPr kumimoji="1" lang="en-US" altLang="zh-CN" b="1" dirty="0">
                      <a:solidFill>
                        <a:schemeClr val="bg1"/>
                      </a:solidFill>
                      <a:latin typeface="Times New Roman" panose="02020603050405020304" pitchFamily="18" charset="0"/>
                    </a:rPr>
                    <a:t>GO TO A</a:t>
                  </a:r>
                </a:p>
                <a:p>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r>
                    <a:rPr kumimoji="1" lang="en-US" altLang="zh-CN" b="1" dirty="0">
                      <a:solidFill>
                        <a:schemeClr val="bg1"/>
                      </a:solidFill>
                      <a:latin typeface="宋体" panose="02010600030101010101" pitchFamily="2" charset="-122"/>
                    </a:rPr>
                    <a:t> </a:t>
                  </a:r>
                  <a:r>
                    <a:rPr kumimoji="1" lang="en-US" altLang="zh-CN" b="1" dirty="0">
                      <a:solidFill>
                        <a:schemeClr val="bg1"/>
                      </a:solidFill>
                      <a:latin typeface="Times New Roman" panose="02020603050405020304" pitchFamily="18" charset="0"/>
                    </a:rPr>
                    <a:t>·</a:t>
                  </a:r>
                  <a:endParaRPr kumimoji="1" lang="en-US" altLang="zh-CN" b="1" dirty="0">
                    <a:solidFill>
                      <a:schemeClr val="bg1"/>
                    </a:solidFill>
                    <a:latin typeface="宋体" panose="02010600030101010101" pitchFamily="2" charset="-122"/>
                  </a:endParaRPr>
                </a:p>
              </p:txBody>
            </p:sp>
          </p:grpSp>
        </p:grpSp>
        <p:sp>
          <p:nvSpPr>
            <p:cNvPr id="12" name="Arc 24">
              <a:extLst>
                <a:ext uri="{FF2B5EF4-FFF2-40B4-BE49-F238E27FC236}">
                  <a16:creationId xmlns:a16="http://schemas.microsoft.com/office/drawing/2014/main" id="{485B1E27-13FF-4E30-B677-C2C20F3C9201}"/>
                </a:ext>
              </a:extLst>
            </p:cNvPr>
            <p:cNvSpPr>
              <a:spLocks/>
            </p:cNvSpPr>
            <p:nvPr/>
          </p:nvSpPr>
          <p:spPr bwMode="auto">
            <a:xfrm rot="19103071" flipH="1">
              <a:off x="3042389" y="2525604"/>
              <a:ext cx="711583" cy="854832"/>
            </a:xfrm>
            <a:custGeom>
              <a:avLst/>
              <a:gdLst>
                <a:gd name="G0" fmla="+- 2539 0 0"/>
                <a:gd name="G1" fmla="+- 21600 0 0"/>
                <a:gd name="G2" fmla="+- 21600 0 0"/>
                <a:gd name="T0" fmla="*/ 0 w 24139"/>
                <a:gd name="T1" fmla="*/ 150 h 28377"/>
                <a:gd name="T2" fmla="*/ 23048 w 24139"/>
                <a:gd name="T3" fmla="*/ 28377 h 28377"/>
                <a:gd name="T4" fmla="*/ 2539 w 24139"/>
                <a:gd name="T5" fmla="*/ 21600 h 28377"/>
              </a:gdLst>
              <a:ahLst/>
              <a:cxnLst>
                <a:cxn ang="0">
                  <a:pos x="T0" y="T1"/>
                </a:cxn>
                <a:cxn ang="0">
                  <a:pos x="T2" y="T3"/>
                </a:cxn>
                <a:cxn ang="0">
                  <a:pos x="T4" y="T5"/>
                </a:cxn>
              </a:cxnLst>
              <a:rect l="0" t="0" r="r" b="b"/>
              <a:pathLst>
                <a:path w="24139" h="28377" fill="none" extrusionOk="0">
                  <a:moveTo>
                    <a:pt x="-1" y="149"/>
                  </a:moveTo>
                  <a:cubicBezTo>
                    <a:pt x="842" y="50"/>
                    <a:pt x="1690" y="0"/>
                    <a:pt x="2539" y="0"/>
                  </a:cubicBezTo>
                  <a:cubicBezTo>
                    <a:pt x="14468" y="0"/>
                    <a:pt x="24139" y="9670"/>
                    <a:pt x="24139" y="21600"/>
                  </a:cubicBezTo>
                  <a:cubicBezTo>
                    <a:pt x="24139" y="23902"/>
                    <a:pt x="23770" y="26190"/>
                    <a:pt x="23048" y="28377"/>
                  </a:cubicBezTo>
                </a:path>
                <a:path w="24139" h="28377" stroke="0" extrusionOk="0">
                  <a:moveTo>
                    <a:pt x="-1" y="149"/>
                  </a:moveTo>
                  <a:cubicBezTo>
                    <a:pt x="842" y="50"/>
                    <a:pt x="1690" y="0"/>
                    <a:pt x="2539" y="0"/>
                  </a:cubicBezTo>
                  <a:cubicBezTo>
                    <a:pt x="14468" y="0"/>
                    <a:pt x="24139" y="9670"/>
                    <a:pt x="24139" y="21600"/>
                  </a:cubicBezTo>
                  <a:cubicBezTo>
                    <a:pt x="24139" y="23902"/>
                    <a:pt x="23770" y="26190"/>
                    <a:pt x="23048" y="28377"/>
                  </a:cubicBezTo>
                  <a:lnTo>
                    <a:pt x="2539" y="21600"/>
                  </a:lnTo>
                  <a:close/>
                </a:path>
              </a:pathLst>
            </a:custGeom>
            <a:noFill/>
            <a:ln w="38100" cap="sq">
              <a:solidFill>
                <a:srgbClr val="FF0066"/>
              </a:solidFill>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grpSp>
        <p:nvGrpSpPr>
          <p:cNvPr id="34" name="Group 24">
            <a:extLst>
              <a:ext uri="{FF2B5EF4-FFF2-40B4-BE49-F238E27FC236}">
                <a16:creationId xmlns:a16="http://schemas.microsoft.com/office/drawing/2014/main" id="{BD80D53B-8DB0-4F6D-AF78-7AA93ECE1DCB}"/>
              </a:ext>
            </a:extLst>
          </p:cNvPr>
          <p:cNvGrpSpPr>
            <a:grpSpLocks/>
          </p:cNvGrpSpPr>
          <p:nvPr/>
        </p:nvGrpSpPr>
        <p:grpSpPr bwMode="auto">
          <a:xfrm>
            <a:off x="2830293" y="1043491"/>
            <a:ext cx="5863829" cy="2800350"/>
            <a:chOff x="48" y="672"/>
            <a:chExt cx="5616" cy="2352"/>
          </a:xfrm>
          <a:effectLst/>
        </p:grpSpPr>
        <p:sp>
          <p:nvSpPr>
            <p:cNvPr id="35" name="Text Box 25">
              <a:extLst>
                <a:ext uri="{FF2B5EF4-FFF2-40B4-BE49-F238E27FC236}">
                  <a16:creationId xmlns:a16="http://schemas.microsoft.com/office/drawing/2014/main" id="{FF60DFD7-5F1A-4972-9551-3A7BACA85ECB}"/>
                </a:ext>
              </a:extLst>
            </p:cNvPr>
            <p:cNvSpPr txBox="1">
              <a:spLocks noChangeArrowheads="1"/>
            </p:cNvSpPr>
            <p:nvPr/>
          </p:nvSpPr>
          <p:spPr bwMode="auto">
            <a:xfrm>
              <a:off x="117" y="2039"/>
              <a:ext cx="1737" cy="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eaLnBrk="0" hangingPunct="0">
                <a:buClr>
                  <a:schemeClr val="tx1"/>
                </a:buClr>
                <a:buSzPct val="75000"/>
                <a:buFont typeface="Monotype Sorts" pitchFamily="2" charset="2"/>
                <a:buNone/>
              </a:pPr>
              <a:r>
                <a:rPr kumimoji="1" lang="zh-CN" altLang="en-US" b="1" dirty="0">
                  <a:latin typeface="宋体" panose="02010600030101010101" pitchFamily="2" charset="-122"/>
                </a:rPr>
                <a:t>一模块直接访问</a:t>
              </a:r>
            </a:p>
            <a:p>
              <a:pPr algn="l" eaLnBrk="0" hangingPunct="0">
                <a:buClr>
                  <a:schemeClr val="tx1"/>
                </a:buClr>
                <a:buSzPct val="75000"/>
                <a:buFont typeface="Monotype Sorts" pitchFamily="2" charset="2"/>
                <a:buNone/>
              </a:pPr>
              <a:r>
                <a:rPr kumimoji="1" lang="zh-CN" altLang="en-US" b="1" dirty="0">
                  <a:latin typeface="宋体" panose="02010600030101010101" pitchFamily="2" charset="-122"/>
                </a:rPr>
                <a:t>另一模块的内部</a:t>
              </a:r>
            </a:p>
            <a:p>
              <a:pPr algn="l" eaLnBrk="0" hangingPunct="0">
                <a:lnSpc>
                  <a:spcPct val="95000"/>
                </a:lnSpc>
                <a:buClr>
                  <a:schemeClr val="tx1"/>
                </a:buClr>
                <a:buSzPct val="75000"/>
                <a:buFont typeface="Monotype Sorts" pitchFamily="2" charset="2"/>
                <a:buNone/>
              </a:pPr>
              <a:r>
                <a:rPr kumimoji="1" lang="zh-CN" altLang="en-US" b="1" dirty="0">
                  <a:latin typeface="宋体" panose="02010600030101010101" pitchFamily="2" charset="-122"/>
                </a:rPr>
                <a:t>信息 </a:t>
              </a:r>
              <a:r>
                <a:rPr kumimoji="1" lang="en-US" altLang="zh-CN" b="1" dirty="0">
                  <a:latin typeface="宋体" panose="02010600030101010101" pitchFamily="2" charset="-122"/>
                </a:rPr>
                <a:t>(</a:t>
              </a:r>
              <a:r>
                <a:rPr kumimoji="1" lang="zh-CN" altLang="en-US" b="1" dirty="0">
                  <a:latin typeface="宋体" panose="02010600030101010101" pitchFamily="2" charset="-122"/>
                </a:rPr>
                <a:t>程序代码</a:t>
              </a:r>
            </a:p>
            <a:p>
              <a:pPr algn="l" eaLnBrk="0" hangingPunct="0">
                <a:lnSpc>
                  <a:spcPct val="95000"/>
                </a:lnSpc>
                <a:buClr>
                  <a:schemeClr val="tx1"/>
                </a:buClr>
                <a:buSzPct val="75000"/>
                <a:buFont typeface="Monotype Sorts" pitchFamily="2" charset="2"/>
                <a:buNone/>
              </a:pPr>
              <a:r>
                <a:rPr kumimoji="1" lang="zh-CN" altLang="en-US" b="1" dirty="0">
                  <a:latin typeface="宋体" panose="02010600030101010101" pitchFamily="2" charset="-122"/>
                </a:rPr>
                <a:t>或数据）</a:t>
              </a:r>
            </a:p>
          </p:txBody>
        </p:sp>
        <p:sp>
          <p:nvSpPr>
            <p:cNvPr id="36" name="Rectangle 26">
              <a:extLst>
                <a:ext uri="{FF2B5EF4-FFF2-40B4-BE49-F238E27FC236}">
                  <a16:creationId xmlns:a16="http://schemas.microsoft.com/office/drawing/2014/main" id="{9773B94C-D723-46EB-BAD0-7FAE530EC02A}"/>
                </a:ext>
              </a:extLst>
            </p:cNvPr>
            <p:cNvSpPr>
              <a:spLocks noChangeArrowheads="1"/>
            </p:cNvSpPr>
            <p:nvPr/>
          </p:nvSpPr>
          <p:spPr bwMode="auto">
            <a:xfrm>
              <a:off x="48" y="1248"/>
              <a:ext cx="768" cy="528"/>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600"/>
            </a:p>
          </p:txBody>
        </p:sp>
        <p:sp>
          <p:nvSpPr>
            <p:cNvPr id="37" name="Rectangle 27">
              <a:extLst>
                <a:ext uri="{FF2B5EF4-FFF2-40B4-BE49-F238E27FC236}">
                  <a16:creationId xmlns:a16="http://schemas.microsoft.com/office/drawing/2014/main" id="{D1A15982-6C12-48B1-A6C6-83FA6EC818E0}"/>
                </a:ext>
              </a:extLst>
            </p:cNvPr>
            <p:cNvSpPr>
              <a:spLocks noChangeArrowheads="1"/>
            </p:cNvSpPr>
            <p:nvPr/>
          </p:nvSpPr>
          <p:spPr bwMode="auto">
            <a:xfrm>
              <a:off x="1152" y="1248"/>
              <a:ext cx="768" cy="528"/>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600"/>
            </a:p>
          </p:txBody>
        </p:sp>
        <p:sp>
          <p:nvSpPr>
            <p:cNvPr id="38" name="Text Box 28">
              <a:extLst>
                <a:ext uri="{FF2B5EF4-FFF2-40B4-BE49-F238E27FC236}">
                  <a16:creationId xmlns:a16="http://schemas.microsoft.com/office/drawing/2014/main" id="{6B258DCF-116F-48FA-A6EE-452264F9BB68}"/>
                </a:ext>
              </a:extLst>
            </p:cNvPr>
            <p:cNvSpPr txBox="1">
              <a:spLocks noChangeArrowheads="1"/>
            </p:cNvSpPr>
            <p:nvPr/>
          </p:nvSpPr>
          <p:spPr bwMode="auto">
            <a:xfrm>
              <a:off x="48" y="1434"/>
              <a:ext cx="337" cy="31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eaLnBrk="0" hangingPunct="0"/>
              <a:r>
                <a:rPr kumimoji="1" lang="en-US" altLang="zh-CN" dirty="0">
                  <a:latin typeface="Times New Roman" panose="02020603050405020304" pitchFamily="18" charset="0"/>
                  <a:ea typeface="黑体" panose="02010609060101010101" pitchFamily="49" charset="-122"/>
                </a:rPr>
                <a:t>A</a:t>
              </a:r>
            </a:p>
          </p:txBody>
        </p:sp>
        <p:sp>
          <p:nvSpPr>
            <p:cNvPr id="39" name="Text Box 29">
              <a:extLst>
                <a:ext uri="{FF2B5EF4-FFF2-40B4-BE49-F238E27FC236}">
                  <a16:creationId xmlns:a16="http://schemas.microsoft.com/office/drawing/2014/main" id="{140F1412-CC0F-4653-BEAA-0591AB4ED8D1}"/>
                </a:ext>
              </a:extLst>
            </p:cNvPr>
            <p:cNvSpPr txBox="1">
              <a:spLocks noChangeArrowheads="1"/>
            </p:cNvSpPr>
            <p:nvPr/>
          </p:nvSpPr>
          <p:spPr bwMode="auto">
            <a:xfrm>
              <a:off x="1152" y="1434"/>
              <a:ext cx="324" cy="31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eaLnBrk="0" hangingPunct="0"/>
              <a:r>
                <a:rPr kumimoji="1" lang="en-US" altLang="zh-CN">
                  <a:latin typeface="Times New Roman" panose="02020603050405020304" pitchFamily="18" charset="0"/>
                  <a:ea typeface="黑体" panose="02010609060101010101" pitchFamily="49" charset="-122"/>
                </a:rPr>
                <a:t>B</a:t>
              </a:r>
            </a:p>
          </p:txBody>
        </p:sp>
        <p:sp>
          <p:nvSpPr>
            <p:cNvPr id="40" name="Line 30">
              <a:extLst>
                <a:ext uri="{FF2B5EF4-FFF2-40B4-BE49-F238E27FC236}">
                  <a16:creationId xmlns:a16="http://schemas.microsoft.com/office/drawing/2014/main" id="{DEB827F9-57A2-4FC3-9F8B-98F7080D5829}"/>
                </a:ext>
              </a:extLst>
            </p:cNvPr>
            <p:cNvSpPr>
              <a:spLocks noChangeShapeType="1"/>
            </p:cNvSpPr>
            <p:nvPr/>
          </p:nvSpPr>
          <p:spPr bwMode="auto">
            <a:xfrm flipV="1">
              <a:off x="528" y="1632"/>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p>
          </p:txBody>
        </p:sp>
        <p:sp>
          <p:nvSpPr>
            <p:cNvPr id="41" name="Line 31">
              <a:extLst>
                <a:ext uri="{FF2B5EF4-FFF2-40B4-BE49-F238E27FC236}">
                  <a16:creationId xmlns:a16="http://schemas.microsoft.com/office/drawing/2014/main" id="{9549C179-D3F7-430F-BA16-55C8BC187480}"/>
                </a:ext>
              </a:extLst>
            </p:cNvPr>
            <p:cNvSpPr>
              <a:spLocks noChangeShapeType="1"/>
            </p:cNvSpPr>
            <p:nvPr/>
          </p:nvSpPr>
          <p:spPr bwMode="auto">
            <a:xfrm flipV="1">
              <a:off x="1632" y="1632"/>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p>
          </p:txBody>
        </p:sp>
        <p:sp>
          <p:nvSpPr>
            <p:cNvPr id="42" name="Line 32">
              <a:extLst>
                <a:ext uri="{FF2B5EF4-FFF2-40B4-BE49-F238E27FC236}">
                  <a16:creationId xmlns:a16="http://schemas.microsoft.com/office/drawing/2014/main" id="{E8FB235D-7E3A-4224-848F-7989BC2F2C6C}"/>
                </a:ext>
              </a:extLst>
            </p:cNvPr>
            <p:cNvSpPr>
              <a:spLocks noChangeShapeType="1"/>
            </p:cNvSpPr>
            <p:nvPr/>
          </p:nvSpPr>
          <p:spPr bwMode="auto">
            <a:xfrm>
              <a:off x="528" y="1968"/>
              <a:ext cx="11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p>
          </p:txBody>
        </p:sp>
        <p:sp>
          <p:nvSpPr>
            <p:cNvPr id="43" name="Rectangle 33">
              <a:extLst>
                <a:ext uri="{FF2B5EF4-FFF2-40B4-BE49-F238E27FC236}">
                  <a16:creationId xmlns:a16="http://schemas.microsoft.com/office/drawing/2014/main" id="{53B22531-604D-419B-89C7-43B7269C3149}"/>
                </a:ext>
              </a:extLst>
            </p:cNvPr>
            <p:cNvSpPr>
              <a:spLocks noChangeArrowheads="1"/>
            </p:cNvSpPr>
            <p:nvPr/>
          </p:nvSpPr>
          <p:spPr bwMode="auto">
            <a:xfrm>
              <a:off x="2304" y="1248"/>
              <a:ext cx="768" cy="528"/>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600"/>
            </a:p>
          </p:txBody>
        </p:sp>
        <p:sp>
          <p:nvSpPr>
            <p:cNvPr id="44" name="Rectangle 34">
              <a:extLst>
                <a:ext uri="{FF2B5EF4-FFF2-40B4-BE49-F238E27FC236}">
                  <a16:creationId xmlns:a16="http://schemas.microsoft.com/office/drawing/2014/main" id="{CE9D8534-ED58-477D-887C-412CD6E13B61}"/>
                </a:ext>
              </a:extLst>
            </p:cNvPr>
            <p:cNvSpPr>
              <a:spLocks noChangeArrowheads="1"/>
            </p:cNvSpPr>
            <p:nvPr/>
          </p:nvSpPr>
          <p:spPr bwMode="auto">
            <a:xfrm>
              <a:off x="2784" y="1584"/>
              <a:ext cx="768" cy="528"/>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600"/>
            </a:p>
          </p:txBody>
        </p:sp>
        <p:sp>
          <p:nvSpPr>
            <p:cNvPr id="45" name="Text Box 35">
              <a:extLst>
                <a:ext uri="{FF2B5EF4-FFF2-40B4-BE49-F238E27FC236}">
                  <a16:creationId xmlns:a16="http://schemas.microsoft.com/office/drawing/2014/main" id="{BBCBE051-4EB0-4509-ACF1-F0EAEE75A74D}"/>
                </a:ext>
              </a:extLst>
            </p:cNvPr>
            <p:cNvSpPr txBox="1">
              <a:spLocks noChangeArrowheads="1"/>
            </p:cNvSpPr>
            <p:nvPr/>
          </p:nvSpPr>
          <p:spPr bwMode="auto">
            <a:xfrm>
              <a:off x="2304" y="1434"/>
              <a:ext cx="337" cy="31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eaLnBrk="0" hangingPunct="0"/>
              <a:r>
                <a:rPr kumimoji="1" lang="en-US" altLang="zh-CN">
                  <a:latin typeface="Times New Roman" panose="02020603050405020304" pitchFamily="18" charset="0"/>
                  <a:ea typeface="黑体" panose="02010609060101010101" pitchFamily="49" charset="-122"/>
                </a:rPr>
                <a:t>A</a:t>
              </a:r>
            </a:p>
          </p:txBody>
        </p:sp>
        <p:sp>
          <p:nvSpPr>
            <p:cNvPr id="46" name="Text Box 36">
              <a:extLst>
                <a:ext uri="{FF2B5EF4-FFF2-40B4-BE49-F238E27FC236}">
                  <a16:creationId xmlns:a16="http://schemas.microsoft.com/office/drawing/2014/main" id="{8570967B-69F9-49FA-BC17-78AB71D4BCCD}"/>
                </a:ext>
              </a:extLst>
            </p:cNvPr>
            <p:cNvSpPr txBox="1">
              <a:spLocks noChangeArrowheads="1"/>
            </p:cNvSpPr>
            <p:nvPr/>
          </p:nvSpPr>
          <p:spPr bwMode="auto">
            <a:xfrm>
              <a:off x="3249" y="1866"/>
              <a:ext cx="324" cy="31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eaLnBrk="0" hangingPunct="0"/>
              <a:r>
                <a:rPr kumimoji="1" lang="en-US" altLang="zh-CN">
                  <a:latin typeface="Times New Roman" panose="02020603050405020304" pitchFamily="18" charset="0"/>
                  <a:ea typeface="黑体" panose="02010609060101010101" pitchFamily="49" charset="-122"/>
                </a:rPr>
                <a:t>B</a:t>
              </a:r>
            </a:p>
          </p:txBody>
        </p:sp>
        <p:sp>
          <p:nvSpPr>
            <p:cNvPr id="47" name="Rectangle 37">
              <a:extLst>
                <a:ext uri="{FF2B5EF4-FFF2-40B4-BE49-F238E27FC236}">
                  <a16:creationId xmlns:a16="http://schemas.microsoft.com/office/drawing/2014/main" id="{C1610A86-B8FA-4483-B789-263654F3AFD2}"/>
                </a:ext>
              </a:extLst>
            </p:cNvPr>
            <p:cNvSpPr>
              <a:spLocks noChangeArrowheads="1"/>
            </p:cNvSpPr>
            <p:nvPr/>
          </p:nvSpPr>
          <p:spPr bwMode="auto">
            <a:xfrm>
              <a:off x="2784" y="1584"/>
              <a:ext cx="288" cy="192"/>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sz="1600"/>
            </a:p>
          </p:txBody>
        </p:sp>
        <p:sp>
          <p:nvSpPr>
            <p:cNvPr id="48" name="Line 38">
              <a:extLst>
                <a:ext uri="{FF2B5EF4-FFF2-40B4-BE49-F238E27FC236}">
                  <a16:creationId xmlns:a16="http://schemas.microsoft.com/office/drawing/2014/main" id="{829541D8-CE1E-4DCE-9DC8-9B339AE287F5}"/>
                </a:ext>
              </a:extLst>
            </p:cNvPr>
            <p:cNvSpPr>
              <a:spLocks noChangeShapeType="1"/>
            </p:cNvSpPr>
            <p:nvPr/>
          </p:nvSpPr>
          <p:spPr bwMode="auto">
            <a:xfrm flipV="1">
              <a:off x="2928" y="1680"/>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sz="1600"/>
            </a:p>
          </p:txBody>
        </p:sp>
        <p:sp>
          <p:nvSpPr>
            <p:cNvPr id="49" name="Rectangle 39">
              <a:extLst>
                <a:ext uri="{FF2B5EF4-FFF2-40B4-BE49-F238E27FC236}">
                  <a16:creationId xmlns:a16="http://schemas.microsoft.com/office/drawing/2014/main" id="{BB68DB09-1FC5-4FB5-A0B6-8FCB09D936B4}"/>
                </a:ext>
              </a:extLst>
            </p:cNvPr>
            <p:cNvSpPr>
              <a:spLocks noChangeArrowheads="1"/>
            </p:cNvSpPr>
            <p:nvPr/>
          </p:nvSpPr>
          <p:spPr bwMode="auto">
            <a:xfrm>
              <a:off x="2208" y="2265"/>
              <a:ext cx="163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eaLnBrk="0" hangingPunct="0">
                <a:spcBef>
                  <a:spcPct val="50000"/>
                </a:spcBef>
                <a:buClr>
                  <a:schemeClr val="tx1"/>
                </a:buClr>
                <a:buSzPct val="75000"/>
                <a:buFont typeface="Monotype Sorts" pitchFamily="2" charset="2"/>
                <a:buNone/>
              </a:pPr>
              <a:r>
                <a:rPr kumimoji="1" lang="zh-CN" altLang="en-US" b="1" dirty="0">
                  <a:latin typeface="宋体" panose="02010600030101010101" pitchFamily="2" charset="-122"/>
                </a:rPr>
                <a:t>模块代码重叠</a:t>
              </a:r>
            </a:p>
          </p:txBody>
        </p:sp>
        <p:sp>
          <p:nvSpPr>
            <p:cNvPr id="50" name="Rectangle 40">
              <a:extLst>
                <a:ext uri="{FF2B5EF4-FFF2-40B4-BE49-F238E27FC236}">
                  <a16:creationId xmlns:a16="http://schemas.microsoft.com/office/drawing/2014/main" id="{DCCFCA2E-67EF-423B-97E0-111FEFEB8947}"/>
                </a:ext>
              </a:extLst>
            </p:cNvPr>
            <p:cNvSpPr>
              <a:spLocks noChangeArrowheads="1"/>
            </p:cNvSpPr>
            <p:nvPr/>
          </p:nvSpPr>
          <p:spPr bwMode="auto">
            <a:xfrm>
              <a:off x="4416" y="672"/>
              <a:ext cx="1248" cy="1632"/>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sz="1600"/>
            </a:p>
          </p:txBody>
        </p:sp>
        <p:sp>
          <p:nvSpPr>
            <p:cNvPr id="51" name="Text Box 41">
              <a:extLst>
                <a:ext uri="{FF2B5EF4-FFF2-40B4-BE49-F238E27FC236}">
                  <a16:creationId xmlns:a16="http://schemas.microsoft.com/office/drawing/2014/main" id="{1BCE9D5A-CA49-4C96-B321-442AA775FA56}"/>
                </a:ext>
              </a:extLst>
            </p:cNvPr>
            <p:cNvSpPr txBox="1">
              <a:spLocks noChangeArrowheads="1"/>
            </p:cNvSpPr>
            <p:nvPr/>
          </p:nvSpPr>
          <p:spPr bwMode="auto">
            <a:xfrm>
              <a:off x="4416" y="829"/>
              <a:ext cx="1244" cy="100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eaLnBrk="0" hangingPunct="0"/>
              <a:r>
                <a:rPr kumimoji="1" lang="en-US" altLang="zh-CN">
                  <a:latin typeface="Times New Roman" panose="02020603050405020304" pitchFamily="18" charset="0"/>
                  <a:ea typeface="黑体" panose="02010609060101010101" pitchFamily="49" charset="-122"/>
                </a:rPr>
                <a:t>Entry1</a:t>
              </a:r>
            </a:p>
            <a:p>
              <a:pPr algn="l" eaLnBrk="0" hangingPunct="0"/>
              <a:r>
                <a:rPr kumimoji="1" lang="en-US" altLang="zh-CN">
                  <a:latin typeface="Times New Roman" panose="02020603050405020304" pitchFamily="18" charset="0"/>
                  <a:ea typeface="黑体" panose="02010609060101010101" pitchFamily="49" charset="-122"/>
                </a:rPr>
                <a:t>      ……</a:t>
              </a:r>
            </a:p>
            <a:p>
              <a:pPr algn="l" eaLnBrk="0" hangingPunct="0"/>
              <a:r>
                <a:rPr kumimoji="1" lang="en-US" altLang="zh-CN">
                  <a:latin typeface="Times New Roman" panose="02020603050405020304" pitchFamily="18" charset="0"/>
                  <a:ea typeface="黑体" panose="02010609060101010101" pitchFamily="49" charset="-122"/>
                </a:rPr>
                <a:t>Entry1</a:t>
              </a:r>
            </a:p>
            <a:p>
              <a:pPr algn="l" eaLnBrk="0" hangingPunct="0"/>
              <a:r>
                <a:rPr kumimoji="1" lang="en-US" altLang="zh-CN">
                  <a:latin typeface="Times New Roman" panose="02020603050405020304" pitchFamily="18" charset="0"/>
                  <a:ea typeface="黑体" panose="02010609060101010101" pitchFamily="49" charset="-122"/>
                </a:rPr>
                <a:t>      ……</a:t>
              </a:r>
            </a:p>
          </p:txBody>
        </p:sp>
        <p:sp>
          <p:nvSpPr>
            <p:cNvPr id="52" name="Line 42">
              <a:extLst>
                <a:ext uri="{FF2B5EF4-FFF2-40B4-BE49-F238E27FC236}">
                  <a16:creationId xmlns:a16="http://schemas.microsoft.com/office/drawing/2014/main" id="{A7AF2C4B-E7AF-4CE4-BCF8-27508D7E46F3}"/>
                </a:ext>
              </a:extLst>
            </p:cNvPr>
            <p:cNvSpPr>
              <a:spLocks noChangeShapeType="1"/>
            </p:cNvSpPr>
            <p:nvPr/>
          </p:nvSpPr>
          <p:spPr bwMode="auto">
            <a:xfrm>
              <a:off x="4080" y="1056"/>
              <a:ext cx="288" cy="0"/>
            </a:xfrm>
            <a:prstGeom prst="line">
              <a:avLst/>
            </a:prstGeom>
            <a:noFill/>
            <a:ln w="19050">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600"/>
            </a:p>
          </p:txBody>
        </p:sp>
        <p:sp>
          <p:nvSpPr>
            <p:cNvPr id="53" name="Line 43">
              <a:extLst>
                <a:ext uri="{FF2B5EF4-FFF2-40B4-BE49-F238E27FC236}">
                  <a16:creationId xmlns:a16="http://schemas.microsoft.com/office/drawing/2014/main" id="{FF1487CB-41F1-4797-A2F9-57A14A9AE7CC}"/>
                </a:ext>
              </a:extLst>
            </p:cNvPr>
            <p:cNvSpPr>
              <a:spLocks noChangeShapeType="1"/>
            </p:cNvSpPr>
            <p:nvPr/>
          </p:nvSpPr>
          <p:spPr bwMode="auto">
            <a:xfrm>
              <a:off x="4080" y="1728"/>
              <a:ext cx="288" cy="0"/>
            </a:xfrm>
            <a:prstGeom prst="line">
              <a:avLst/>
            </a:prstGeom>
            <a:noFill/>
            <a:ln w="19050">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600"/>
            </a:p>
          </p:txBody>
        </p:sp>
        <p:sp>
          <p:nvSpPr>
            <p:cNvPr id="54" name="Rectangle 44">
              <a:extLst>
                <a:ext uri="{FF2B5EF4-FFF2-40B4-BE49-F238E27FC236}">
                  <a16:creationId xmlns:a16="http://schemas.microsoft.com/office/drawing/2014/main" id="{D5DB9D2C-07C0-4CD4-8017-C21D9A808B79}"/>
                </a:ext>
              </a:extLst>
            </p:cNvPr>
            <p:cNvSpPr>
              <a:spLocks noChangeArrowheads="1"/>
            </p:cNvSpPr>
            <p:nvPr/>
          </p:nvSpPr>
          <p:spPr bwMode="auto">
            <a:xfrm>
              <a:off x="4297" y="2485"/>
              <a:ext cx="1290" cy="3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none">
              <a:spAutoFit/>
            </a:bodyPr>
            <a:lstStyle/>
            <a:p>
              <a:pPr algn="l" eaLnBrk="0" hangingPunct="0">
                <a:spcBef>
                  <a:spcPct val="50000"/>
                </a:spcBef>
                <a:buClr>
                  <a:schemeClr val="tx1"/>
                </a:buClr>
                <a:buSzPct val="75000"/>
                <a:buFont typeface="Monotype Sorts" pitchFamily="2" charset="2"/>
                <a:buNone/>
              </a:pPr>
              <a:r>
                <a:rPr kumimoji="1" lang="zh-CN" altLang="en-US" b="1" dirty="0">
                  <a:latin typeface="宋体" panose="02010600030101010101" pitchFamily="2" charset="-122"/>
                </a:rPr>
                <a:t>多入口模块</a:t>
              </a:r>
            </a:p>
          </p:txBody>
        </p:sp>
      </p:grpSp>
    </p:spTree>
    <p:extLst>
      <p:ext uri="{BB962C8B-B14F-4D97-AF65-F5344CB8AC3E}">
        <p14:creationId xmlns:p14="http://schemas.microsoft.com/office/powerpoint/2010/main" val="3926296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a:t>模块化的原则</a:t>
            </a:r>
          </a:p>
        </p:txBody>
      </p:sp>
      <p:sp>
        <p:nvSpPr>
          <p:cNvPr id="3" name="文本占位符 2"/>
          <p:cNvSpPr>
            <a:spLocks noGrp="1"/>
          </p:cNvSpPr>
          <p:nvPr>
            <p:ph idx="1"/>
          </p:nvPr>
        </p:nvSpPr>
        <p:spPr>
          <a:xfrm>
            <a:off x="768097" y="838668"/>
            <a:ext cx="7832833" cy="3806854"/>
          </a:xfrm>
        </p:spPr>
        <p:txBody>
          <a:bodyPr>
            <a:normAutofit/>
          </a:bodyPr>
          <a:lstStyle/>
          <a:p>
            <a:pPr>
              <a:lnSpc>
                <a:spcPct val="130000"/>
              </a:lnSpc>
            </a:pPr>
            <a:r>
              <a:rPr lang="zh-CN" altLang="en-US" sz="2000" dirty="0">
                <a:latin typeface="+mn-ea"/>
              </a:rPr>
              <a:t>在模块划分时，应尽量使用数据耦合，少用控制耦合，限制公共耦合的范围，完全不用内容耦合。</a:t>
            </a:r>
          </a:p>
        </p:txBody>
      </p:sp>
      <p:sp>
        <p:nvSpPr>
          <p:cNvPr id="5" name="日期占位符 4"/>
          <p:cNvSpPr>
            <a:spLocks noGrp="1"/>
          </p:cNvSpPr>
          <p:nvPr>
            <p:ph type="dt" sz="half" idx="10"/>
          </p:nvPr>
        </p:nvSpPr>
        <p:spPr/>
        <p:txBody>
          <a:bodyPr/>
          <a:lstStyle/>
          <a:p>
            <a:fld id="{CD7A3FB2-4731-4819-8396-32FD4441BC38}" type="datetime1">
              <a:rPr lang="zh-CN" altLang="en-US" smtClean="0"/>
              <a:t>2022/5/11</a:t>
            </a:fld>
            <a:endParaRPr lang="zh-CN" altLang="en-US"/>
          </a:p>
        </p:txBody>
      </p:sp>
      <p:sp>
        <p:nvSpPr>
          <p:cNvPr id="17" name="页脚占位符 1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grpSp>
        <p:nvGrpSpPr>
          <p:cNvPr id="16" name="组合 15"/>
          <p:cNvGrpSpPr/>
          <p:nvPr/>
        </p:nvGrpSpPr>
        <p:grpSpPr>
          <a:xfrm>
            <a:off x="1592912" y="1652919"/>
            <a:ext cx="6465381" cy="3023411"/>
            <a:chOff x="183670" y="2498512"/>
            <a:chExt cx="8620506" cy="4031216"/>
          </a:xfrm>
        </p:grpSpPr>
        <p:sp>
          <p:nvSpPr>
            <p:cNvPr id="6" name="圆角矩形 5"/>
            <p:cNvSpPr/>
            <p:nvPr/>
          </p:nvSpPr>
          <p:spPr>
            <a:xfrm>
              <a:off x="1707701" y="2566676"/>
              <a:ext cx="5523400" cy="908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低耦合</a:t>
              </a:r>
            </a:p>
            <a:p>
              <a:pPr lvl="1">
                <a:spcBef>
                  <a:spcPts val="900"/>
                </a:spcBef>
              </a:pPr>
              <a:r>
                <a:rPr lang="zh-CN" altLang="en-US" sz="1600" dirty="0">
                  <a:latin typeface="+mj-ea"/>
                  <a:ea typeface="+mj-ea"/>
                </a:rPr>
                <a:t>无直接耦合       数据耦合      标记耦合</a:t>
              </a:r>
            </a:p>
          </p:txBody>
        </p:sp>
        <p:sp>
          <p:nvSpPr>
            <p:cNvPr id="7" name="圆角矩形 6"/>
            <p:cNvSpPr/>
            <p:nvPr/>
          </p:nvSpPr>
          <p:spPr>
            <a:xfrm>
              <a:off x="1707699" y="3564508"/>
              <a:ext cx="5523400" cy="908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中耦合</a:t>
              </a:r>
            </a:p>
            <a:p>
              <a:pPr lvl="1">
                <a:spcBef>
                  <a:spcPts val="900"/>
                </a:spcBef>
              </a:pPr>
              <a:r>
                <a:rPr lang="zh-CN" altLang="en-US" sz="1600" dirty="0">
                  <a:latin typeface="+mj-ea"/>
                  <a:ea typeface="+mj-ea"/>
                </a:rPr>
                <a:t>控制耦合</a:t>
              </a:r>
            </a:p>
          </p:txBody>
        </p:sp>
        <p:sp>
          <p:nvSpPr>
            <p:cNvPr id="8" name="圆角矩形 7"/>
            <p:cNvSpPr/>
            <p:nvPr/>
          </p:nvSpPr>
          <p:spPr>
            <a:xfrm>
              <a:off x="1707698" y="4547320"/>
              <a:ext cx="5523400" cy="908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较强耦合</a:t>
              </a:r>
            </a:p>
            <a:p>
              <a:pPr lvl="1">
                <a:spcBef>
                  <a:spcPts val="900"/>
                </a:spcBef>
              </a:pPr>
              <a:r>
                <a:rPr lang="zh-CN" altLang="en-US" sz="1600" dirty="0">
                  <a:latin typeface="+mj-ea"/>
                  <a:ea typeface="+mj-ea"/>
                </a:rPr>
                <a:t>外部耦合     公共耦合</a:t>
              </a:r>
            </a:p>
          </p:txBody>
        </p:sp>
        <p:sp>
          <p:nvSpPr>
            <p:cNvPr id="9" name="圆角矩形 8"/>
            <p:cNvSpPr/>
            <p:nvPr/>
          </p:nvSpPr>
          <p:spPr>
            <a:xfrm>
              <a:off x="1707698" y="5545152"/>
              <a:ext cx="5484933" cy="908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强耦合</a:t>
              </a:r>
            </a:p>
            <a:p>
              <a:pPr lvl="1">
                <a:spcBef>
                  <a:spcPts val="900"/>
                </a:spcBef>
              </a:pPr>
              <a:r>
                <a:rPr lang="zh-CN" altLang="en-US" sz="1600" dirty="0">
                  <a:latin typeface="+mj-ea"/>
                  <a:ea typeface="+mj-ea"/>
                </a:rPr>
                <a:t>内容耦合</a:t>
              </a:r>
            </a:p>
          </p:txBody>
        </p:sp>
        <p:sp>
          <p:nvSpPr>
            <p:cNvPr id="10" name="下箭头 9"/>
            <p:cNvSpPr/>
            <p:nvPr/>
          </p:nvSpPr>
          <p:spPr>
            <a:xfrm>
              <a:off x="703470" y="2610028"/>
              <a:ext cx="864522" cy="3919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mj-ea"/>
                  <a:ea typeface="+mj-ea"/>
                </a:rPr>
                <a:t>耦合性</a:t>
              </a:r>
            </a:p>
          </p:txBody>
        </p:sp>
        <p:sp>
          <p:nvSpPr>
            <p:cNvPr id="11" name="上箭头 10"/>
            <p:cNvSpPr/>
            <p:nvPr/>
          </p:nvSpPr>
          <p:spPr>
            <a:xfrm>
              <a:off x="7375409" y="2498512"/>
              <a:ext cx="943252" cy="39473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mj-ea"/>
                  <a:ea typeface="+mj-ea"/>
                </a:rPr>
                <a:t>模块独立性</a:t>
              </a:r>
            </a:p>
          </p:txBody>
        </p:sp>
        <p:sp>
          <p:nvSpPr>
            <p:cNvPr id="12" name="文本框 11"/>
            <p:cNvSpPr txBox="1"/>
            <p:nvPr/>
          </p:nvSpPr>
          <p:spPr>
            <a:xfrm>
              <a:off x="217955" y="2593567"/>
              <a:ext cx="519800" cy="451405"/>
            </a:xfrm>
            <a:prstGeom prst="rect">
              <a:avLst/>
            </a:prstGeom>
            <a:noFill/>
          </p:spPr>
          <p:txBody>
            <a:bodyPr wrap="none" rtlCol="0">
              <a:spAutoFit/>
            </a:bodyPr>
            <a:lstStyle/>
            <a:p>
              <a:r>
                <a:rPr lang="zh-CN" altLang="en-US" sz="1600" dirty="0">
                  <a:latin typeface="+mj-ea"/>
                  <a:ea typeface="+mj-ea"/>
                </a:rPr>
                <a:t>低</a:t>
              </a:r>
            </a:p>
          </p:txBody>
        </p:sp>
        <p:sp>
          <p:nvSpPr>
            <p:cNvPr id="13" name="文本框 12"/>
            <p:cNvSpPr txBox="1"/>
            <p:nvPr/>
          </p:nvSpPr>
          <p:spPr>
            <a:xfrm>
              <a:off x="183670" y="5912753"/>
              <a:ext cx="519800" cy="451405"/>
            </a:xfrm>
            <a:prstGeom prst="rect">
              <a:avLst/>
            </a:prstGeom>
            <a:noFill/>
          </p:spPr>
          <p:txBody>
            <a:bodyPr wrap="none" rtlCol="0">
              <a:spAutoFit/>
            </a:bodyPr>
            <a:lstStyle/>
            <a:p>
              <a:r>
                <a:rPr lang="zh-CN" altLang="en-US" sz="1600" dirty="0">
                  <a:latin typeface="+mj-ea"/>
                  <a:ea typeface="+mj-ea"/>
                </a:rPr>
                <a:t>高</a:t>
              </a:r>
            </a:p>
          </p:txBody>
        </p:sp>
        <p:sp>
          <p:nvSpPr>
            <p:cNvPr id="14" name="文本框 13"/>
            <p:cNvSpPr txBox="1"/>
            <p:nvPr/>
          </p:nvSpPr>
          <p:spPr>
            <a:xfrm>
              <a:off x="8284376" y="2552585"/>
              <a:ext cx="519800" cy="451405"/>
            </a:xfrm>
            <a:prstGeom prst="rect">
              <a:avLst/>
            </a:prstGeom>
            <a:noFill/>
          </p:spPr>
          <p:txBody>
            <a:bodyPr wrap="none" rtlCol="0">
              <a:spAutoFit/>
            </a:bodyPr>
            <a:lstStyle/>
            <a:p>
              <a:r>
                <a:rPr lang="zh-CN" altLang="en-US" sz="1600" dirty="0">
                  <a:latin typeface="+mj-ea"/>
                  <a:ea typeface="+mj-ea"/>
                </a:rPr>
                <a:t>强</a:t>
              </a:r>
            </a:p>
          </p:txBody>
        </p:sp>
        <p:sp>
          <p:nvSpPr>
            <p:cNvPr id="15" name="文本框 14"/>
            <p:cNvSpPr txBox="1"/>
            <p:nvPr/>
          </p:nvSpPr>
          <p:spPr>
            <a:xfrm>
              <a:off x="8196859" y="5994485"/>
              <a:ext cx="519800" cy="451405"/>
            </a:xfrm>
            <a:prstGeom prst="rect">
              <a:avLst/>
            </a:prstGeom>
            <a:noFill/>
          </p:spPr>
          <p:txBody>
            <a:bodyPr wrap="none" rtlCol="0">
              <a:spAutoFit/>
            </a:bodyPr>
            <a:lstStyle/>
            <a:p>
              <a:r>
                <a:rPr lang="zh-CN" altLang="en-US" sz="1600" dirty="0">
                  <a:latin typeface="+mj-ea"/>
                  <a:ea typeface="+mj-ea"/>
                </a:rPr>
                <a:t>弱</a:t>
              </a:r>
            </a:p>
          </p:txBody>
        </p:sp>
      </p:grpSp>
    </p:spTree>
    <p:extLst>
      <p:ext uri="{BB962C8B-B14F-4D97-AF65-F5344CB8AC3E}">
        <p14:creationId xmlns:p14="http://schemas.microsoft.com/office/powerpoint/2010/main" val="65594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title"/>
          </p:nvPr>
        </p:nvSpPr>
        <p:spPr/>
        <p:txBody>
          <a:bodyPr/>
          <a:lstStyle/>
          <a:p>
            <a:r>
              <a:rPr lang="zh-CN" altLang="en-US" dirty="0"/>
              <a:t>模块化的原则</a:t>
            </a:r>
            <a:r>
              <a:rPr lang="en-US" altLang="zh-CN" dirty="0"/>
              <a:t>——</a:t>
            </a:r>
            <a:r>
              <a:rPr lang="zh-CN" altLang="en-US" dirty="0"/>
              <a:t>松耦合</a:t>
            </a:r>
          </a:p>
        </p:txBody>
      </p:sp>
      <p:sp>
        <p:nvSpPr>
          <p:cNvPr id="3" name="日期占位符 2"/>
          <p:cNvSpPr>
            <a:spLocks noGrp="1"/>
          </p:cNvSpPr>
          <p:nvPr>
            <p:ph type="dt" sz="half" idx="10"/>
          </p:nvPr>
        </p:nvSpPr>
        <p:spPr/>
        <p:txBody>
          <a:bodyPr/>
          <a:lstStyle/>
          <a:p>
            <a:fld id="{76F5C346-29C0-4DC5-B8FC-70C648B9AFB4}" type="datetime1">
              <a:rPr lang="zh-CN" altLang="en-US" smtClean="0"/>
              <a:t>2022/5/11</a:t>
            </a:fld>
            <a:endParaRPr lang="zh-CN" altLang="en-US"/>
          </a:p>
        </p:txBody>
      </p:sp>
      <p:sp>
        <p:nvSpPr>
          <p:cNvPr id="42" name="页脚占位符 41"/>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grpSp>
        <p:nvGrpSpPr>
          <p:cNvPr id="5" name="Group 3">
            <a:extLst>
              <a:ext uri="{FF2B5EF4-FFF2-40B4-BE49-F238E27FC236}">
                <a16:creationId xmlns:a16="http://schemas.microsoft.com/office/drawing/2014/main" id="{2921C9D6-96F3-47D1-936F-3D1FC1791448}"/>
              </a:ext>
            </a:extLst>
          </p:cNvPr>
          <p:cNvGrpSpPr>
            <a:grpSpLocks/>
          </p:cNvGrpSpPr>
          <p:nvPr/>
        </p:nvGrpSpPr>
        <p:grpSpPr bwMode="auto">
          <a:xfrm>
            <a:off x="1330026" y="791842"/>
            <a:ext cx="6143625" cy="3862815"/>
            <a:chOff x="79" y="564"/>
            <a:chExt cx="5633" cy="3480"/>
          </a:xfrm>
        </p:grpSpPr>
        <p:sp>
          <p:nvSpPr>
            <p:cNvPr id="6" name="Rectangle 4">
              <a:extLst>
                <a:ext uri="{FF2B5EF4-FFF2-40B4-BE49-F238E27FC236}">
                  <a16:creationId xmlns:a16="http://schemas.microsoft.com/office/drawing/2014/main" id="{9FEF30D9-E714-40A7-AC38-3AAE7B19C74E}"/>
                </a:ext>
              </a:extLst>
            </p:cNvPr>
            <p:cNvSpPr>
              <a:spLocks noChangeArrowheads="1"/>
            </p:cNvSpPr>
            <p:nvPr/>
          </p:nvSpPr>
          <p:spPr bwMode="auto">
            <a:xfrm>
              <a:off x="79" y="1434"/>
              <a:ext cx="442"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接</a:t>
              </a:r>
            </a:p>
            <a:p>
              <a:r>
                <a:rPr kumimoji="1" lang="zh-CN" altLang="en-US">
                  <a:latin typeface="+mj-ea"/>
                  <a:ea typeface="+mj-ea"/>
                </a:rPr>
                <a:t>口</a:t>
              </a:r>
            </a:p>
            <a:p>
              <a:r>
                <a:rPr kumimoji="1" lang="zh-CN" altLang="en-US">
                  <a:latin typeface="+mj-ea"/>
                  <a:ea typeface="+mj-ea"/>
                </a:rPr>
                <a:t>复</a:t>
              </a:r>
            </a:p>
            <a:p>
              <a:r>
                <a:rPr kumimoji="1" lang="zh-CN" altLang="en-US">
                  <a:latin typeface="+mj-ea"/>
                  <a:ea typeface="+mj-ea"/>
                </a:rPr>
                <a:t>杂</a:t>
              </a:r>
            </a:p>
            <a:p>
              <a:r>
                <a:rPr kumimoji="1" lang="zh-CN" altLang="en-US">
                  <a:latin typeface="+mj-ea"/>
                  <a:ea typeface="+mj-ea"/>
                </a:rPr>
                <a:t>性</a:t>
              </a:r>
            </a:p>
          </p:txBody>
        </p:sp>
        <p:sp>
          <p:nvSpPr>
            <p:cNvPr id="7" name="Rectangle 5">
              <a:extLst>
                <a:ext uri="{FF2B5EF4-FFF2-40B4-BE49-F238E27FC236}">
                  <a16:creationId xmlns:a16="http://schemas.microsoft.com/office/drawing/2014/main" id="{CA747C0C-C075-43A7-9668-6AE241BFE6AE}"/>
                </a:ext>
              </a:extLst>
            </p:cNvPr>
            <p:cNvSpPr>
              <a:spLocks noChangeArrowheads="1"/>
            </p:cNvSpPr>
            <p:nvPr/>
          </p:nvSpPr>
          <p:spPr bwMode="auto">
            <a:xfrm>
              <a:off x="566" y="804"/>
              <a:ext cx="9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接口方式</a:t>
              </a:r>
            </a:p>
          </p:txBody>
        </p:sp>
        <p:sp>
          <p:nvSpPr>
            <p:cNvPr id="8" name="Rectangle 6">
              <a:extLst>
                <a:ext uri="{FF2B5EF4-FFF2-40B4-BE49-F238E27FC236}">
                  <a16:creationId xmlns:a16="http://schemas.microsoft.com/office/drawing/2014/main" id="{F0C48219-3749-4DF9-A5CE-B9103E14CABC}"/>
                </a:ext>
              </a:extLst>
            </p:cNvPr>
            <p:cNvSpPr>
              <a:spLocks noChangeArrowheads="1"/>
            </p:cNvSpPr>
            <p:nvPr/>
          </p:nvSpPr>
          <p:spPr bwMode="auto">
            <a:xfrm>
              <a:off x="518" y="1949"/>
              <a:ext cx="980"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接口数据</a:t>
              </a:r>
            </a:p>
            <a:p>
              <a:r>
                <a:rPr kumimoji="1" lang="zh-CN" altLang="en-US">
                  <a:latin typeface="+mj-ea"/>
                  <a:ea typeface="+mj-ea"/>
                </a:rPr>
                <a:t>的复杂性</a:t>
              </a:r>
            </a:p>
          </p:txBody>
        </p:sp>
        <p:sp>
          <p:nvSpPr>
            <p:cNvPr id="9" name="Rectangle 7">
              <a:extLst>
                <a:ext uri="{FF2B5EF4-FFF2-40B4-BE49-F238E27FC236}">
                  <a16:creationId xmlns:a16="http://schemas.microsoft.com/office/drawing/2014/main" id="{352F5AA7-1FB3-44AD-9920-D6CABDEF5687}"/>
                </a:ext>
              </a:extLst>
            </p:cNvPr>
            <p:cNvSpPr>
              <a:spLocks noChangeArrowheads="1"/>
            </p:cNvSpPr>
            <p:nvPr/>
          </p:nvSpPr>
          <p:spPr bwMode="auto">
            <a:xfrm>
              <a:off x="614" y="3732"/>
              <a:ext cx="119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无接口关系</a:t>
              </a:r>
            </a:p>
          </p:txBody>
        </p:sp>
        <p:sp>
          <p:nvSpPr>
            <p:cNvPr id="10" name="Line 8">
              <a:extLst>
                <a:ext uri="{FF2B5EF4-FFF2-40B4-BE49-F238E27FC236}">
                  <a16:creationId xmlns:a16="http://schemas.microsoft.com/office/drawing/2014/main" id="{64E3C35D-351E-4896-AE3D-CD2EBF4DCD10}"/>
                </a:ext>
              </a:extLst>
            </p:cNvPr>
            <p:cNvSpPr>
              <a:spLocks noChangeShapeType="1"/>
            </p:cNvSpPr>
            <p:nvPr/>
          </p:nvSpPr>
          <p:spPr bwMode="auto">
            <a:xfrm>
              <a:off x="480" y="1026"/>
              <a:ext cx="0" cy="283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11" name="Line 9">
              <a:extLst>
                <a:ext uri="{FF2B5EF4-FFF2-40B4-BE49-F238E27FC236}">
                  <a16:creationId xmlns:a16="http://schemas.microsoft.com/office/drawing/2014/main" id="{8B175DB9-98AB-4486-849B-3E6A9F36F942}"/>
                </a:ext>
              </a:extLst>
            </p:cNvPr>
            <p:cNvSpPr>
              <a:spLocks noChangeShapeType="1"/>
            </p:cNvSpPr>
            <p:nvPr/>
          </p:nvSpPr>
          <p:spPr bwMode="auto">
            <a:xfrm flipV="1">
              <a:off x="480" y="935"/>
              <a:ext cx="96"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12" name="Line 10">
              <a:extLst>
                <a:ext uri="{FF2B5EF4-FFF2-40B4-BE49-F238E27FC236}">
                  <a16:creationId xmlns:a16="http://schemas.microsoft.com/office/drawing/2014/main" id="{DA402CB6-BF26-42CD-B49A-3DF08600A4C3}"/>
                </a:ext>
              </a:extLst>
            </p:cNvPr>
            <p:cNvSpPr>
              <a:spLocks noChangeShapeType="1"/>
            </p:cNvSpPr>
            <p:nvPr/>
          </p:nvSpPr>
          <p:spPr bwMode="auto">
            <a:xfrm>
              <a:off x="480" y="3838"/>
              <a:ext cx="96"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13" name="Rectangle 11">
              <a:extLst>
                <a:ext uri="{FF2B5EF4-FFF2-40B4-BE49-F238E27FC236}">
                  <a16:creationId xmlns:a16="http://schemas.microsoft.com/office/drawing/2014/main" id="{91059CFC-58D7-4ADC-ABCD-AD761B6331B1}"/>
                </a:ext>
              </a:extLst>
            </p:cNvPr>
            <p:cNvSpPr>
              <a:spLocks noChangeArrowheads="1"/>
            </p:cNvSpPr>
            <p:nvPr/>
          </p:nvSpPr>
          <p:spPr bwMode="auto">
            <a:xfrm>
              <a:off x="1862" y="564"/>
              <a:ext cx="9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直接引用</a:t>
              </a:r>
            </a:p>
          </p:txBody>
        </p:sp>
        <p:sp>
          <p:nvSpPr>
            <p:cNvPr id="14" name="Rectangle 12">
              <a:extLst>
                <a:ext uri="{FF2B5EF4-FFF2-40B4-BE49-F238E27FC236}">
                  <a16:creationId xmlns:a16="http://schemas.microsoft.com/office/drawing/2014/main" id="{4EFA83AD-21E4-4032-9B54-F5F85FC9FCD7}"/>
                </a:ext>
              </a:extLst>
            </p:cNvPr>
            <p:cNvSpPr>
              <a:spLocks noChangeArrowheads="1"/>
            </p:cNvSpPr>
            <p:nvPr/>
          </p:nvSpPr>
          <p:spPr bwMode="auto">
            <a:xfrm>
              <a:off x="1841" y="963"/>
              <a:ext cx="140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过程调用语句</a:t>
              </a:r>
            </a:p>
          </p:txBody>
        </p:sp>
        <p:sp>
          <p:nvSpPr>
            <p:cNvPr id="15" name="Rectangle 13">
              <a:extLst>
                <a:ext uri="{FF2B5EF4-FFF2-40B4-BE49-F238E27FC236}">
                  <a16:creationId xmlns:a16="http://schemas.microsoft.com/office/drawing/2014/main" id="{3925B2DC-C48B-46DA-A5C8-E7446E8415AE}"/>
                </a:ext>
              </a:extLst>
            </p:cNvPr>
            <p:cNvSpPr>
              <a:spLocks noChangeArrowheads="1"/>
            </p:cNvSpPr>
            <p:nvPr/>
          </p:nvSpPr>
          <p:spPr bwMode="auto">
            <a:xfrm>
              <a:off x="1814" y="1464"/>
              <a:ext cx="140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数据项作参数</a:t>
              </a:r>
            </a:p>
          </p:txBody>
        </p:sp>
        <p:sp>
          <p:nvSpPr>
            <p:cNvPr id="16" name="Rectangle 14">
              <a:extLst>
                <a:ext uri="{FF2B5EF4-FFF2-40B4-BE49-F238E27FC236}">
                  <a16:creationId xmlns:a16="http://schemas.microsoft.com/office/drawing/2014/main" id="{1A60F8A5-75CD-4D61-9630-34A2DC5A67FF}"/>
                </a:ext>
              </a:extLst>
            </p:cNvPr>
            <p:cNvSpPr>
              <a:spLocks noChangeArrowheads="1"/>
            </p:cNvSpPr>
            <p:nvPr/>
          </p:nvSpPr>
          <p:spPr bwMode="auto">
            <a:xfrm>
              <a:off x="1814" y="1870"/>
              <a:ext cx="144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kumimoji="1" lang="zh-CN" altLang="en-US" dirty="0">
                  <a:latin typeface="+mj-ea"/>
                  <a:ea typeface="+mj-ea"/>
                </a:rPr>
                <a:t>数据结构， 变量名作参数</a:t>
              </a:r>
            </a:p>
          </p:txBody>
        </p:sp>
        <p:sp>
          <p:nvSpPr>
            <p:cNvPr id="17" name="Line 15">
              <a:extLst>
                <a:ext uri="{FF2B5EF4-FFF2-40B4-BE49-F238E27FC236}">
                  <a16:creationId xmlns:a16="http://schemas.microsoft.com/office/drawing/2014/main" id="{C6873C83-48BA-456B-9E40-1C5600C0B0D9}"/>
                </a:ext>
              </a:extLst>
            </p:cNvPr>
            <p:cNvSpPr>
              <a:spLocks noChangeShapeType="1"/>
            </p:cNvSpPr>
            <p:nvPr/>
          </p:nvSpPr>
          <p:spPr bwMode="auto">
            <a:xfrm>
              <a:off x="2836" y="751"/>
              <a:ext cx="1293"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18" name="Rectangle 16">
              <a:extLst>
                <a:ext uri="{FF2B5EF4-FFF2-40B4-BE49-F238E27FC236}">
                  <a16:creationId xmlns:a16="http://schemas.microsoft.com/office/drawing/2014/main" id="{9CDB75D4-69AF-436A-8D17-5A60ADFD92BB}"/>
                </a:ext>
              </a:extLst>
            </p:cNvPr>
            <p:cNvSpPr>
              <a:spLocks noChangeArrowheads="1"/>
            </p:cNvSpPr>
            <p:nvPr/>
          </p:nvSpPr>
          <p:spPr bwMode="auto">
            <a:xfrm>
              <a:off x="4164" y="564"/>
              <a:ext cx="1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内容耦合</a:t>
              </a:r>
            </a:p>
          </p:txBody>
        </p:sp>
        <p:sp>
          <p:nvSpPr>
            <p:cNvPr id="19" name="Rectangle 17">
              <a:extLst>
                <a:ext uri="{FF2B5EF4-FFF2-40B4-BE49-F238E27FC236}">
                  <a16:creationId xmlns:a16="http://schemas.microsoft.com/office/drawing/2014/main" id="{96414D4F-8B1A-401C-8A8D-74A9537CFFED}"/>
                </a:ext>
              </a:extLst>
            </p:cNvPr>
            <p:cNvSpPr>
              <a:spLocks noChangeArrowheads="1"/>
            </p:cNvSpPr>
            <p:nvPr/>
          </p:nvSpPr>
          <p:spPr bwMode="auto">
            <a:xfrm>
              <a:off x="4164" y="945"/>
              <a:ext cx="1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其它耦合</a:t>
              </a:r>
            </a:p>
          </p:txBody>
        </p:sp>
        <p:sp>
          <p:nvSpPr>
            <p:cNvPr id="20" name="Line 18">
              <a:extLst>
                <a:ext uri="{FF2B5EF4-FFF2-40B4-BE49-F238E27FC236}">
                  <a16:creationId xmlns:a16="http://schemas.microsoft.com/office/drawing/2014/main" id="{89FEA76E-62AF-44C5-8CBB-88493A91AE85}"/>
                </a:ext>
              </a:extLst>
            </p:cNvPr>
            <p:cNvSpPr>
              <a:spLocks noChangeShapeType="1"/>
            </p:cNvSpPr>
            <p:nvPr/>
          </p:nvSpPr>
          <p:spPr bwMode="auto">
            <a:xfrm>
              <a:off x="3239" y="1102"/>
              <a:ext cx="917"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21" name="Rectangle 19">
              <a:extLst>
                <a:ext uri="{FF2B5EF4-FFF2-40B4-BE49-F238E27FC236}">
                  <a16:creationId xmlns:a16="http://schemas.microsoft.com/office/drawing/2014/main" id="{CCBC215E-3ABB-4E7A-AF74-571F6BA54335}"/>
                </a:ext>
              </a:extLst>
            </p:cNvPr>
            <p:cNvSpPr>
              <a:spLocks noChangeArrowheads="1"/>
            </p:cNvSpPr>
            <p:nvPr/>
          </p:nvSpPr>
          <p:spPr bwMode="auto">
            <a:xfrm>
              <a:off x="1793" y="2405"/>
              <a:ext cx="1407"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kumimoji="1" lang="zh-CN" altLang="en-US">
                  <a:latin typeface="+mj-ea"/>
                  <a:ea typeface="+mj-ea"/>
                </a:rPr>
                <a:t>开关量，起</a:t>
              </a:r>
            </a:p>
            <a:p>
              <a:pPr>
                <a:lnSpc>
                  <a:spcPct val="80000"/>
                </a:lnSpc>
              </a:pPr>
              <a:r>
                <a:rPr kumimoji="1" lang="zh-CN" altLang="en-US">
                  <a:latin typeface="+mj-ea"/>
                  <a:ea typeface="+mj-ea"/>
                </a:rPr>
                <a:t>控制变量作用</a:t>
              </a:r>
            </a:p>
          </p:txBody>
        </p:sp>
        <p:sp>
          <p:nvSpPr>
            <p:cNvPr id="22" name="Rectangle 20">
              <a:extLst>
                <a:ext uri="{FF2B5EF4-FFF2-40B4-BE49-F238E27FC236}">
                  <a16:creationId xmlns:a16="http://schemas.microsoft.com/office/drawing/2014/main" id="{0873C3EC-DBAD-475D-851C-80439BF940CF}"/>
                </a:ext>
              </a:extLst>
            </p:cNvPr>
            <p:cNvSpPr>
              <a:spLocks noChangeArrowheads="1"/>
            </p:cNvSpPr>
            <p:nvPr/>
          </p:nvSpPr>
          <p:spPr bwMode="auto">
            <a:xfrm>
              <a:off x="1814" y="3348"/>
              <a:ext cx="119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kumimoji="1" lang="zh-CN" altLang="en-US">
                  <a:latin typeface="+mj-ea"/>
                  <a:ea typeface="+mj-ea"/>
                </a:rPr>
                <a:t>公用数据区</a:t>
              </a:r>
            </a:p>
          </p:txBody>
        </p:sp>
        <p:sp>
          <p:nvSpPr>
            <p:cNvPr id="23" name="Rectangle 21">
              <a:extLst>
                <a:ext uri="{FF2B5EF4-FFF2-40B4-BE49-F238E27FC236}">
                  <a16:creationId xmlns:a16="http://schemas.microsoft.com/office/drawing/2014/main" id="{9A2DDF4F-3EB3-4B69-9A16-064D843DF28D}"/>
                </a:ext>
              </a:extLst>
            </p:cNvPr>
            <p:cNvSpPr>
              <a:spLocks noChangeArrowheads="1"/>
            </p:cNvSpPr>
            <p:nvPr/>
          </p:nvSpPr>
          <p:spPr bwMode="auto">
            <a:xfrm>
              <a:off x="1814" y="2985"/>
              <a:ext cx="119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kumimoji="1" lang="zh-CN" altLang="en-US">
                  <a:latin typeface="+mj-ea"/>
                  <a:ea typeface="+mj-ea"/>
                </a:rPr>
                <a:t>全程变量区</a:t>
              </a:r>
            </a:p>
          </p:txBody>
        </p:sp>
        <p:sp>
          <p:nvSpPr>
            <p:cNvPr id="24" name="Rectangle 22">
              <a:extLst>
                <a:ext uri="{FF2B5EF4-FFF2-40B4-BE49-F238E27FC236}">
                  <a16:creationId xmlns:a16="http://schemas.microsoft.com/office/drawing/2014/main" id="{FF10567C-B71C-4AF7-8774-3C35AA949728}"/>
                </a:ext>
              </a:extLst>
            </p:cNvPr>
            <p:cNvSpPr>
              <a:spLocks noChangeArrowheads="1"/>
            </p:cNvSpPr>
            <p:nvPr/>
          </p:nvSpPr>
          <p:spPr bwMode="auto">
            <a:xfrm>
              <a:off x="4224" y="1435"/>
              <a:ext cx="12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数据耦合</a:t>
              </a:r>
            </a:p>
          </p:txBody>
        </p:sp>
        <p:sp>
          <p:nvSpPr>
            <p:cNvPr id="25" name="Line 23">
              <a:extLst>
                <a:ext uri="{FF2B5EF4-FFF2-40B4-BE49-F238E27FC236}">
                  <a16:creationId xmlns:a16="http://schemas.microsoft.com/office/drawing/2014/main" id="{CC23A5F3-5622-4DCE-92D7-8248EAC78EF6}"/>
                </a:ext>
              </a:extLst>
            </p:cNvPr>
            <p:cNvSpPr>
              <a:spLocks noChangeShapeType="1"/>
            </p:cNvSpPr>
            <p:nvPr/>
          </p:nvSpPr>
          <p:spPr bwMode="auto">
            <a:xfrm>
              <a:off x="3152" y="1616"/>
              <a:ext cx="1056"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26" name="Rectangle 24">
              <a:extLst>
                <a:ext uri="{FF2B5EF4-FFF2-40B4-BE49-F238E27FC236}">
                  <a16:creationId xmlns:a16="http://schemas.microsoft.com/office/drawing/2014/main" id="{BA02EA31-FA91-47CF-869C-1E684ECC4592}"/>
                </a:ext>
              </a:extLst>
            </p:cNvPr>
            <p:cNvSpPr>
              <a:spLocks noChangeArrowheads="1"/>
            </p:cNvSpPr>
            <p:nvPr/>
          </p:nvSpPr>
          <p:spPr bwMode="auto">
            <a:xfrm>
              <a:off x="4201" y="1872"/>
              <a:ext cx="1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标记耦合</a:t>
              </a:r>
            </a:p>
          </p:txBody>
        </p:sp>
        <p:sp>
          <p:nvSpPr>
            <p:cNvPr id="27" name="Line 25">
              <a:extLst>
                <a:ext uri="{FF2B5EF4-FFF2-40B4-BE49-F238E27FC236}">
                  <a16:creationId xmlns:a16="http://schemas.microsoft.com/office/drawing/2014/main" id="{AF169A57-4DC5-4CB6-9E3D-95397E6E923B}"/>
                </a:ext>
              </a:extLst>
            </p:cNvPr>
            <p:cNvSpPr>
              <a:spLocks noChangeShapeType="1"/>
            </p:cNvSpPr>
            <p:nvPr/>
          </p:nvSpPr>
          <p:spPr bwMode="auto">
            <a:xfrm>
              <a:off x="3061" y="2032"/>
              <a:ext cx="1104"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28" name="Rectangle 26">
              <a:extLst>
                <a:ext uri="{FF2B5EF4-FFF2-40B4-BE49-F238E27FC236}">
                  <a16:creationId xmlns:a16="http://schemas.microsoft.com/office/drawing/2014/main" id="{D6012E12-8093-497B-ACD6-59CD119617D8}"/>
                </a:ext>
              </a:extLst>
            </p:cNvPr>
            <p:cNvSpPr>
              <a:spLocks noChangeArrowheads="1"/>
            </p:cNvSpPr>
            <p:nvPr/>
          </p:nvSpPr>
          <p:spPr bwMode="auto">
            <a:xfrm>
              <a:off x="4215" y="2407"/>
              <a:ext cx="1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控制耦合</a:t>
              </a:r>
            </a:p>
          </p:txBody>
        </p:sp>
        <p:sp>
          <p:nvSpPr>
            <p:cNvPr id="29" name="Line 27">
              <a:extLst>
                <a:ext uri="{FF2B5EF4-FFF2-40B4-BE49-F238E27FC236}">
                  <a16:creationId xmlns:a16="http://schemas.microsoft.com/office/drawing/2014/main" id="{1C07041E-631C-4907-8B53-16A768103898}"/>
                </a:ext>
              </a:extLst>
            </p:cNvPr>
            <p:cNvSpPr>
              <a:spLocks noChangeShapeType="1"/>
            </p:cNvSpPr>
            <p:nvPr/>
          </p:nvSpPr>
          <p:spPr bwMode="auto">
            <a:xfrm>
              <a:off x="3030" y="2595"/>
              <a:ext cx="1167"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30" name="Rectangle 28">
              <a:extLst>
                <a:ext uri="{FF2B5EF4-FFF2-40B4-BE49-F238E27FC236}">
                  <a16:creationId xmlns:a16="http://schemas.microsoft.com/office/drawing/2014/main" id="{48D3A7D9-909D-49B0-93BE-809909C936F0}"/>
                </a:ext>
              </a:extLst>
            </p:cNvPr>
            <p:cNvSpPr>
              <a:spLocks noChangeArrowheads="1"/>
            </p:cNvSpPr>
            <p:nvPr/>
          </p:nvSpPr>
          <p:spPr bwMode="auto">
            <a:xfrm>
              <a:off x="4215" y="2884"/>
              <a:ext cx="1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外部耦合</a:t>
              </a:r>
            </a:p>
          </p:txBody>
        </p:sp>
        <p:sp>
          <p:nvSpPr>
            <p:cNvPr id="31" name="Line 29">
              <a:extLst>
                <a:ext uri="{FF2B5EF4-FFF2-40B4-BE49-F238E27FC236}">
                  <a16:creationId xmlns:a16="http://schemas.microsoft.com/office/drawing/2014/main" id="{3BBE159D-EBE7-449B-B8AD-4CA579FCBD60}"/>
                </a:ext>
              </a:extLst>
            </p:cNvPr>
            <p:cNvSpPr>
              <a:spLocks noChangeShapeType="1"/>
            </p:cNvSpPr>
            <p:nvPr/>
          </p:nvSpPr>
          <p:spPr bwMode="auto">
            <a:xfrm>
              <a:off x="2958" y="3067"/>
              <a:ext cx="1260"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32" name="Rectangle 30">
              <a:extLst>
                <a:ext uri="{FF2B5EF4-FFF2-40B4-BE49-F238E27FC236}">
                  <a16:creationId xmlns:a16="http://schemas.microsoft.com/office/drawing/2014/main" id="{64766885-7EBC-4B2B-B879-457DFEB05B89}"/>
                </a:ext>
              </a:extLst>
            </p:cNvPr>
            <p:cNvSpPr>
              <a:spLocks noChangeArrowheads="1"/>
            </p:cNvSpPr>
            <p:nvPr/>
          </p:nvSpPr>
          <p:spPr bwMode="auto">
            <a:xfrm>
              <a:off x="4215" y="3307"/>
              <a:ext cx="1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公共耦合</a:t>
              </a:r>
            </a:p>
          </p:txBody>
        </p:sp>
        <p:sp>
          <p:nvSpPr>
            <p:cNvPr id="33" name="Line 31">
              <a:extLst>
                <a:ext uri="{FF2B5EF4-FFF2-40B4-BE49-F238E27FC236}">
                  <a16:creationId xmlns:a16="http://schemas.microsoft.com/office/drawing/2014/main" id="{590424CB-8F2F-4C59-9355-1FF29F3CE42D}"/>
                </a:ext>
              </a:extLst>
            </p:cNvPr>
            <p:cNvSpPr>
              <a:spLocks noChangeShapeType="1"/>
            </p:cNvSpPr>
            <p:nvPr/>
          </p:nvSpPr>
          <p:spPr bwMode="auto">
            <a:xfrm>
              <a:off x="2948" y="3473"/>
              <a:ext cx="1297"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34" name="Rectangle 32">
              <a:extLst>
                <a:ext uri="{FF2B5EF4-FFF2-40B4-BE49-F238E27FC236}">
                  <a16:creationId xmlns:a16="http://schemas.microsoft.com/office/drawing/2014/main" id="{FA7361E5-573C-402F-B733-4FC5AEA51DBC}"/>
                </a:ext>
              </a:extLst>
            </p:cNvPr>
            <p:cNvSpPr>
              <a:spLocks noChangeArrowheads="1"/>
            </p:cNvSpPr>
            <p:nvPr/>
          </p:nvSpPr>
          <p:spPr bwMode="auto">
            <a:xfrm>
              <a:off x="4272" y="3729"/>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latin typeface="+mj-ea"/>
                  <a:ea typeface="+mj-ea"/>
                </a:rPr>
                <a:t>非直接耦合</a:t>
              </a:r>
            </a:p>
          </p:txBody>
        </p:sp>
        <p:sp>
          <p:nvSpPr>
            <p:cNvPr id="35" name="Line 33">
              <a:extLst>
                <a:ext uri="{FF2B5EF4-FFF2-40B4-BE49-F238E27FC236}">
                  <a16:creationId xmlns:a16="http://schemas.microsoft.com/office/drawing/2014/main" id="{A5AE554A-F3CA-4E4B-AF41-B05D4D0F6049}"/>
                </a:ext>
              </a:extLst>
            </p:cNvPr>
            <p:cNvSpPr>
              <a:spLocks noChangeShapeType="1"/>
            </p:cNvSpPr>
            <p:nvPr/>
          </p:nvSpPr>
          <p:spPr bwMode="auto">
            <a:xfrm>
              <a:off x="1848" y="3895"/>
              <a:ext cx="2357" cy="0"/>
            </a:xfrm>
            <a:prstGeom prst="line">
              <a:avLst/>
            </a:prstGeom>
            <a:noFill/>
            <a:ln w="12700">
              <a:solidFill>
                <a:schemeClr val="tx1"/>
              </a:solidFill>
              <a:prstDash val="lgDash"/>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latin typeface="+mj-ea"/>
                <a:ea typeface="+mj-ea"/>
              </a:endParaRPr>
            </a:p>
          </p:txBody>
        </p:sp>
        <p:sp>
          <p:nvSpPr>
            <p:cNvPr id="36" name="Line 34">
              <a:extLst>
                <a:ext uri="{FF2B5EF4-FFF2-40B4-BE49-F238E27FC236}">
                  <a16:creationId xmlns:a16="http://schemas.microsoft.com/office/drawing/2014/main" id="{BEFB7939-AE97-4C01-9D81-41AE9E4C983B}"/>
                </a:ext>
              </a:extLst>
            </p:cNvPr>
            <p:cNvSpPr>
              <a:spLocks noChangeShapeType="1"/>
            </p:cNvSpPr>
            <p:nvPr/>
          </p:nvSpPr>
          <p:spPr bwMode="auto">
            <a:xfrm>
              <a:off x="1728" y="1525"/>
              <a:ext cx="0" cy="190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37" name="Line 35">
              <a:extLst>
                <a:ext uri="{FF2B5EF4-FFF2-40B4-BE49-F238E27FC236}">
                  <a16:creationId xmlns:a16="http://schemas.microsoft.com/office/drawing/2014/main" id="{947474F2-E07F-405F-BAD5-D10C38FE25E8}"/>
                </a:ext>
              </a:extLst>
            </p:cNvPr>
            <p:cNvSpPr>
              <a:spLocks noChangeShapeType="1"/>
            </p:cNvSpPr>
            <p:nvPr/>
          </p:nvSpPr>
          <p:spPr bwMode="auto">
            <a:xfrm flipV="1">
              <a:off x="1728" y="1429"/>
              <a:ext cx="96"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38" name="Line 36">
              <a:extLst>
                <a:ext uri="{FF2B5EF4-FFF2-40B4-BE49-F238E27FC236}">
                  <a16:creationId xmlns:a16="http://schemas.microsoft.com/office/drawing/2014/main" id="{D0C23A22-EE16-4BB5-8B9B-FD810DD61867}"/>
                </a:ext>
              </a:extLst>
            </p:cNvPr>
            <p:cNvSpPr>
              <a:spLocks noChangeShapeType="1"/>
            </p:cNvSpPr>
            <p:nvPr/>
          </p:nvSpPr>
          <p:spPr bwMode="auto">
            <a:xfrm>
              <a:off x="1728" y="3430"/>
              <a:ext cx="96"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39" name="Line 37">
              <a:extLst>
                <a:ext uri="{FF2B5EF4-FFF2-40B4-BE49-F238E27FC236}">
                  <a16:creationId xmlns:a16="http://schemas.microsoft.com/office/drawing/2014/main" id="{B6EEA8A0-6A20-4BDB-ACB2-A5B388359F5E}"/>
                </a:ext>
              </a:extLst>
            </p:cNvPr>
            <p:cNvSpPr>
              <a:spLocks noChangeShapeType="1"/>
            </p:cNvSpPr>
            <p:nvPr/>
          </p:nvSpPr>
          <p:spPr bwMode="auto">
            <a:xfrm>
              <a:off x="1728" y="77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40" name="Line 38">
              <a:extLst>
                <a:ext uri="{FF2B5EF4-FFF2-40B4-BE49-F238E27FC236}">
                  <a16:creationId xmlns:a16="http://schemas.microsoft.com/office/drawing/2014/main" id="{CA9FD63F-0AA7-40EA-BD09-A5F689650F39}"/>
                </a:ext>
              </a:extLst>
            </p:cNvPr>
            <p:cNvSpPr>
              <a:spLocks noChangeShapeType="1"/>
            </p:cNvSpPr>
            <p:nvPr/>
          </p:nvSpPr>
          <p:spPr bwMode="auto">
            <a:xfrm flipV="1">
              <a:off x="1728" y="679"/>
              <a:ext cx="96"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41" name="Line 39">
              <a:extLst>
                <a:ext uri="{FF2B5EF4-FFF2-40B4-BE49-F238E27FC236}">
                  <a16:creationId xmlns:a16="http://schemas.microsoft.com/office/drawing/2014/main" id="{44E6FB3A-BC6D-4256-A0AC-8C420C0290A1}"/>
                </a:ext>
              </a:extLst>
            </p:cNvPr>
            <p:cNvSpPr>
              <a:spLocks noChangeShapeType="1"/>
            </p:cNvSpPr>
            <p:nvPr/>
          </p:nvSpPr>
          <p:spPr bwMode="auto">
            <a:xfrm>
              <a:off x="1728" y="1111"/>
              <a:ext cx="96" cy="9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spTree>
    <p:extLst>
      <p:ext uri="{BB962C8B-B14F-4D97-AF65-F5344CB8AC3E}">
        <p14:creationId xmlns:p14="http://schemas.microsoft.com/office/powerpoint/2010/main" val="3970187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a:t>内聚性（</a:t>
            </a:r>
            <a:r>
              <a:rPr lang="en-US" altLang="zh-CN" b="1" cap="none" dirty="0"/>
              <a:t>Cohesion</a:t>
            </a:r>
            <a:r>
              <a:rPr lang="zh-CN" altLang="en-US" b="1" dirty="0"/>
              <a:t>） </a:t>
            </a:r>
          </a:p>
        </p:txBody>
      </p:sp>
      <p:sp>
        <p:nvSpPr>
          <p:cNvPr id="36868" name="Rectangle 3"/>
          <p:cNvSpPr>
            <a:spLocks noGrp="1" noChangeArrowheads="1"/>
          </p:cNvSpPr>
          <p:nvPr>
            <p:ph idx="1"/>
          </p:nvPr>
        </p:nvSpPr>
        <p:spPr/>
        <p:txBody>
          <a:bodyPr>
            <a:noAutofit/>
          </a:bodyPr>
          <a:lstStyle/>
          <a:p>
            <a:pPr eaLnBrk="1" hangingPunct="1">
              <a:lnSpc>
                <a:spcPct val="100000"/>
              </a:lnSpc>
              <a:spcBef>
                <a:spcPts val="1000"/>
              </a:spcBef>
            </a:pPr>
            <a:r>
              <a:rPr lang="zh-CN" altLang="en-US" sz="2400" dirty="0">
                <a:latin typeface="+mn-ea"/>
              </a:rPr>
              <a:t>内聚：</a:t>
            </a:r>
            <a:r>
              <a:rPr lang="zh-CN" altLang="en-US" sz="2400" dirty="0">
                <a:solidFill>
                  <a:srgbClr val="FF0000"/>
                </a:solidFill>
                <a:latin typeface="+mn-ea"/>
              </a:rPr>
              <a:t>一个模块内</a:t>
            </a:r>
            <a:r>
              <a:rPr lang="zh-CN" altLang="en-US" sz="2400" dirty="0">
                <a:latin typeface="+mn-ea"/>
              </a:rPr>
              <a:t>各个元素（语句或语句段）彼此结合的紧密程度。</a:t>
            </a:r>
            <a:endParaRPr lang="en-US" altLang="zh-CN" sz="2400" dirty="0">
              <a:latin typeface="+mn-ea"/>
            </a:endParaRPr>
          </a:p>
          <a:p>
            <a:pPr eaLnBrk="1" hangingPunct="1">
              <a:lnSpc>
                <a:spcPct val="100000"/>
              </a:lnSpc>
              <a:spcBef>
                <a:spcPts val="1000"/>
              </a:spcBef>
            </a:pPr>
            <a:r>
              <a:rPr lang="zh-CN" altLang="en-US" sz="2400" dirty="0">
                <a:latin typeface="+mn-ea"/>
              </a:rPr>
              <a:t>模块内的</a:t>
            </a:r>
            <a:r>
              <a:rPr lang="zh-CN" altLang="en-US" sz="2400" dirty="0">
                <a:solidFill>
                  <a:srgbClr val="FF0000"/>
                </a:solidFill>
                <a:latin typeface="+mn-ea"/>
              </a:rPr>
              <a:t>高内聚</a:t>
            </a:r>
            <a:r>
              <a:rPr lang="zh-CN" altLang="en-US" sz="2400" dirty="0">
                <a:latin typeface="+mn-ea"/>
              </a:rPr>
              <a:t>往往意味着模块间的</a:t>
            </a:r>
            <a:r>
              <a:rPr lang="zh-CN" altLang="en-US" sz="2400" dirty="0">
                <a:solidFill>
                  <a:srgbClr val="FF0000"/>
                </a:solidFill>
                <a:latin typeface="+mn-ea"/>
              </a:rPr>
              <a:t>松耦合</a:t>
            </a:r>
            <a:r>
              <a:rPr lang="zh-CN" altLang="en-US" sz="2400" dirty="0">
                <a:latin typeface="+mn-ea"/>
              </a:rPr>
              <a:t>。模块内聚度越高，独立性越强，系统越容易理解和维护。</a:t>
            </a:r>
            <a:endParaRPr lang="en-US" altLang="zh-CN" sz="2400" dirty="0">
              <a:latin typeface="+mn-ea"/>
            </a:endParaRPr>
          </a:p>
          <a:p>
            <a:pPr eaLnBrk="1" hangingPunct="1">
              <a:lnSpc>
                <a:spcPct val="100000"/>
              </a:lnSpc>
              <a:spcBef>
                <a:spcPts val="1000"/>
              </a:spcBef>
            </a:pPr>
            <a:r>
              <a:rPr lang="zh-CN" altLang="en-US" sz="2400" dirty="0">
                <a:latin typeface="+mn-ea"/>
              </a:rPr>
              <a:t>理想内聚的模块是，只使用局部变量，完成一个功能。</a:t>
            </a:r>
            <a:endParaRPr lang="en-US" altLang="zh-CN" sz="2400" dirty="0">
              <a:latin typeface="+mn-ea"/>
            </a:endParaRPr>
          </a:p>
          <a:p>
            <a:pPr eaLnBrk="1" hangingPunct="1">
              <a:lnSpc>
                <a:spcPct val="100000"/>
              </a:lnSpc>
              <a:spcBef>
                <a:spcPts val="1000"/>
              </a:spcBef>
            </a:pPr>
            <a:r>
              <a:rPr lang="zh-CN" altLang="en-US" sz="2400" dirty="0">
                <a:latin typeface="+mn-ea"/>
              </a:rPr>
              <a:t>内聚和耦合都是模块化设计的有力工具，但是实践表明</a:t>
            </a:r>
            <a:r>
              <a:rPr lang="zh-CN" altLang="en-US" sz="2400" dirty="0">
                <a:solidFill>
                  <a:srgbClr val="FF0000"/>
                </a:solidFill>
                <a:latin typeface="+mn-ea"/>
              </a:rPr>
              <a:t>内聚更重要</a:t>
            </a:r>
            <a:r>
              <a:rPr lang="zh-CN" altLang="en-US" sz="2400" dirty="0">
                <a:latin typeface="+mn-ea"/>
              </a:rPr>
              <a:t>，应该把更多注意力集中到提高模块的内聚程度上。</a:t>
            </a:r>
          </a:p>
        </p:txBody>
      </p:sp>
      <p:sp>
        <p:nvSpPr>
          <p:cNvPr id="2" name="日期占位符 1"/>
          <p:cNvSpPr>
            <a:spLocks noGrp="1"/>
          </p:cNvSpPr>
          <p:nvPr>
            <p:ph type="dt" sz="half" idx="10"/>
          </p:nvPr>
        </p:nvSpPr>
        <p:spPr/>
        <p:txBody>
          <a:bodyPr/>
          <a:lstStyle/>
          <a:p>
            <a:fld id="{A08104D3-5C11-4C13-8BE0-051B86600ED5}"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CB374B3-BC17-4715-AE3F-0221EBA7463F}" type="slidenum">
              <a:rPr lang="en-US" altLang="zh-CN" smtClean="0">
                <a:solidFill>
                  <a:schemeClr val="bg1"/>
                </a:solidFill>
              </a:rPr>
              <a:pPr eaLnBrk="1" hangingPunct="1"/>
              <a:t>44</a:t>
            </a:fld>
            <a:endParaRPr lang="en-US" altLang="zh-CN" dirty="0">
              <a:solidFill>
                <a:schemeClr val="bg1"/>
              </a:solidFill>
            </a:endParaRPr>
          </a:p>
        </p:txBody>
      </p:sp>
    </p:spTree>
    <p:extLst>
      <p:ext uri="{BB962C8B-B14F-4D97-AF65-F5344CB8AC3E}">
        <p14:creationId xmlns:p14="http://schemas.microsoft.com/office/powerpoint/2010/main" val="121992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up)">
                                      <p:cBhvr>
                                        <p:cTn id="7" dur="500"/>
                                        <p:tgtEl>
                                          <p:spTgt spid="36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wipe(up)">
                                      <p:cBhvr>
                                        <p:cTn id="12" dur="500"/>
                                        <p:tgtEl>
                                          <p:spTgt spid="36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wipe(up)">
                                      <p:cBhvr>
                                        <p:cTn id="17" dur="500"/>
                                        <p:tgtEl>
                                          <p:spTgt spid="368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wipe(up)">
                                      <p:cBhvr>
                                        <p:cTn id="22" dur="500"/>
                                        <p:tgtEl>
                                          <p:spTgt spid="36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软件设计的原则之二：强内聚</a:t>
            </a:r>
          </a:p>
        </p:txBody>
      </p:sp>
      <p:sp>
        <p:nvSpPr>
          <p:cNvPr id="3" name="文本占位符 2"/>
          <p:cNvSpPr>
            <a:spLocks noGrp="1"/>
          </p:cNvSpPr>
          <p:nvPr>
            <p:ph idx="1"/>
          </p:nvPr>
        </p:nvSpPr>
        <p:spPr>
          <a:xfrm>
            <a:off x="435935" y="801597"/>
            <a:ext cx="8422315" cy="3806854"/>
          </a:xfrm>
        </p:spPr>
        <p:txBody>
          <a:bodyPr>
            <a:noAutofit/>
          </a:bodyPr>
          <a:lstStyle/>
          <a:p>
            <a:pPr marL="381000" indent="-257175">
              <a:lnSpc>
                <a:spcPct val="100000"/>
              </a:lnSpc>
            </a:pPr>
            <a:r>
              <a:rPr lang="zh-CN" altLang="en-US" sz="2000" dirty="0"/>
              <a:t>内聚是对模块内部各个元素彼此结合的紧密程度，应该通过定义使每个模块都具有明确的功能，以提高模块内聚程度。</a:t>
            </a:r>
            <a:endParaRPr lang="en-US" altLang="zh-CN" sz="2000" dirty="0"/>
          </a:p>
          <a:p>
            <a:pPr marL="381000" indent="-257175">
              <a:lnSpc>
                <a:spcPct val="100000"/>
              </a:lnSpc>
            </a:pPr>
            <a:r>
              <a:rPr lang="zh-CN" altLang="en-US" sz="2000" dirty="0"/>
              <a:t>在面向对象设计中存在下述</a:t>
            </a:r>
            <a:r>
              <a:rPr lang="en-US" altLang="zh-CN" sz="2000" dirty="0"/>
              <a:t>3</a:t>
            </a:r>
            <a:r>
              <a:rPr lang="zh-CN" altLang="en-US" sz="2000" dirty="0"/>
              <a:t>种内聚：</a:t>
            </a:r>
          </a:p>
          <a:p>
            <a:pPr marL="989558" lvl="1" indent="-342900">
              <a:lnSpc>
                <a:spcPct val="100000"/>
              </a:lnSpc>
              <a:buFont typeface="+mj-ea"/>
              <a:buAutoNum type="circleNumDbPlain"/>
            </a:pPr>
            <a:r>
              <a:rPr lang="zh-CN" altLang="en-US" sz="1800" dirty="0">
                <a:solidFill>
                  <a:srgbClr val="FF0000"/>
                </a:solidFill>
              </a:rPr>
              <a:t>服务内聚：</a:t>
            </a:r>
            <a:r>
              <a:rPr lang="zh-CN" altLang="en-US" sz="1800" dirty="0"/>
              <a:t>一个服务应该完成一个且仅完成一个功能。</a:t>
            </a:r>
            <a:endParaRPr lang="en-US" altLang="zh-CN" sz="1800" dirty="0"/>
          </a:p>
          <a:p>
            <a:pPr marL="989558" lvl="1" indent="-342900">
              <a:lnSpc>
                <a:spcPct val="100000"/>
              </a:lnSpc>
              <a:buFont typeface="+mj-ea"/>
              <a:buAutoNum type="circleNumDbPlain"/>
            </a:pPr>
            <a:r>
              <a:rPr lang="zh-CN" altLang="en-US" sz="1800" dirty="0">
                <a:solidFill>
                  <a:srgbClr val="FF0000"/>
                </a:solidFill>
              </a:rPr>
              <a:t>类内聚：</a:t>
            </a:r>
            <a:r>
              <a:rPr lang="zh-CN" altLang="en-US" sz="1800" dirty="0"/>
              <a:t>设计类的原则是，一个类应该只有一个用途，它的属性和服务应该是高内聚的。类的属性和服务应该全都是完成该类对象的任务所必需的。如果某个类有多个用途，通常应该把它分解成多个专用的类。</a:t>
            </a:r>
          </a:p>
          <a:p>
            <a:pPr marL="989558" lvl="1" indent="-342900">
              <a:lnSpc>
                <a:spcPct val="100000"/>
              </a:lnSpc>
              <a:buFont typeface="+mj-ea"/>
              <a:buAutoNum type="circleNumDbPlain"/>
            </a:pPr>
            <a:r>
              <a:rPr lang="zh-CN" altLang="en-US" sz="1800" dirty="0">
                <a:solidFill>
                  <a:srgbClr val="FF0000"/>
                </a:solidFill>
              </a:rPr>
              <a:t>一般</a:t>
            </a:r>
            <a:r>
              <a:rPr lang="en-US" altLang="zh-CN" sz="1800" dirty="0">
                <a:solidFill>
                  <a:srgbClr val="FF0000"/>
                </a:solidFill>
              </a:rPr>
              <a:t>-</a:t>
            </a:r>
            <a:r>
              <a:rPr lang="zh-CN" altLang="en-US" sz="1800" dirty="0">
                <a:solidFill>
                  <a:srgbClr val="FF0000"/>
                </a:solidFill>
              </a:rPr>
              <a:t>特殊</a:t>
            </a:r>
            <a:r>
              <a:rPr lang="en-US" altLang="zh-CN" sz="1800" dirty="0">
                <a:solidFill>
                  <a:srgbClr val="FF0000"/>
                </a:solidFill>
              </a:rPr>
              <a:t>(</a:t>
            </a:r>
            <a:r>
              <a:rPr lang="zh-CN" altLang="en-US" sz="1800" dirty="0">
                <a:solidFill>
                  <a:srgbClr val="FF0000"/>
                </a:solidFill>
              </a:rPr>
              <a:t>继承</a:t>
            </a:r>
            <a:r>
              <a:rPr lang="en-US" altLang="zh-CN" sz="1800" dirty="0">
                <a:solidFill>
                  <a:srgbClr val="FF0000"/>
                </a:solidFill>
              </a:rPr>
              <a:t>)</a:t>
            </a:r>
            <a:r>
              <a:rPr lang="zh-CN" altLang="en-US" sz="1800" dirty="0">
                <a:solidFill>
                  <a:srgbClr val="FF0000"/>
                </a:solidFill>
              </a:rPr>
              <a:t>内聚：</a:t>
            </a:r>
            <a:r>
              <a:rPr lang="zh-CN" altLang="en-US" sz="1800" dirty="0"/>
              <a:t>设计出的一般</a:t>
            </a:r>
            <a:r>
              <a:rPr lang="en-US" altLang="zh-CN" sz="1800" dirty="0"/>
              <a:t>-</a:t>
            </a:r>
            <a:r>
              <a:rPr lang="zh-CN" altLang="en-US" sz="1800" dirty="0"/>
              <a:t>特殊结构，应该符合多数人的概念，更准确地说，这种结构应该是对相应的领域知识的正确抽取。</a:t>
            </a:r>
          </a:p>
          <a:p>
            <a:pPr marL="526733" indent="-257175">
              <a:lnSpc>
                <a:spcPct val="100000"/>
              </a:lnSpc>
            </a:pPr>
            <a:r>
              <a:rPr lang="zh-CN" altLang="en-US" sz="2000" dirty="0">
                <a:solidFill>
                  <a:srgbClr val="FF0000"/>
                </a:solidFill>
              </a:rPr>
              <a:t>紧密的继承耦合与高度的一般</a:t>
            </a:r>
            <a:r>
              <a:rPr lang="en-US" altLang="zh-CN" sz="2000" dirty="0">
                <a:solidFill>
                  <a:srgbClr val="FF0000"/>
                </a:solidFill>
              </a:rPr>
              <a:t>-</a:t>
            </a:r>
            <a:r>
              <a:rPr lang="zh-CN" altLang="en-US" sz="2000" dirty="0">
                <a:solidFill>
                  <a:srgbClr val="FF0000"/>
                </a:solidFill>
              </a:rPr>
              <a:t>特殊内聚是一致的。</a:t>
            </a:r>
          </a:p>
          <a:p>
            <a:pPr indent="-4763">
              <a:lnSpc>
                <a:spcPct val="100000"/>
              </a:lnSpc>
              <a:buNone/>
            </a:pPr>
            <a:endParaRPr lang="zh-CN" altLang="en-US" sz="2000" dirty="0"/>
          </a:p>
          <a:p>
            <a:pPr>
              <a:lnSpc>
                <a:spcPct val="100000"/>
              </a:lnSpc>
            </a:pPr>
            <a:endParaRPr lang="zh-CN" altLang="en-US" sz="2000" dirty="0"/>
          </a:p>
        </p:txBody>
      </p:sp>
      <p:sp>
        <p:nvSpPr>
          <p:cNvPr id="2" name="日期占位符 1"/>
          <p:cNvSpPr>
            <a:spLocks noGrp="1"/>
          </p:cNvSpPr>
          <p:nvPr>
            <p:ph type="dt" sz="half" idx="10"/>
          </p:nvPr>
        </p:nvSpPr>
        <p:spPr/>
        <p:txBody>
          <a:bodyPr/>
          <a:lstStyle/>
          <a:p>
            <a:fld id="{E9C36D59-75D9-4816-8679-FA421380A7E1}"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extLst>
      <p:ext uri="{BB962C8B-B14F-4D97-AF65-F5344CB8AC3E}">
        <p14:creationId xmlns:p14="http://schemas.microsoft.com/office/powerpoint/2010/main" val="184919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内聚度的等级</a:t>
            </a:r>
          </a:p>
        </p:txBody>
      </p:sp>
      <p:sp>
        <p:nvSpPr>
          <p:cNvPr id="3" name="内容占位符 2"/>
          <p:cNvSpPr>
            <a:spLocks noGrp="1"/>
          </p:cNvSpPr>
          <p:nvPr>
            <p:ph idx="1"/>
          </p:nvPr>
        </p:nvSpPr>
        <p:spPr>
          <a:xfrm>
            <a:off x="768097" y="828913"/>
            <a:ext cx="7832833" cy="3903108"/>
          </a:xfrm>
        </p:spPr>
        <p:txBody>
          <a:bodyPr>
            <a:normAutofit/>
          </a:bodyPr>
          <a:lstStyle/>
          <a:p>
            <a:pPr algn="l">
              <a:spcBef>
                <a:spcPct val="55000"/>
              </a:spcBef>
            </a:pPr>
            <a:r>
              <a:rPr lang="zh-CN" altLang="en-US" sz="2400" dirty="0"/>
              <a:t>内聚度是标志一个模块内部各成分彼此结合的紧密程度。内聚度按其高低程度可分为七级，高内聚度模块独立性强，设计尽可能提高模块内聚度。 </a:t>
            </a:r>
            <a:endParaRPr lang="en-US" altLang="en-US" sz="2400" dirty="0"/>
          </a:p>
          <a:p>
            <a:pPr lvl="1" algn="l">
              <a:lnSpc>
                <a:spcPct val="60000"/>
              </a:lnSpc>
              <a:spcBef>
                <a:spcPct val="55000"/>
              </a:spcBef>
              <a:buFont typeface="Wingdings" panose="05000000000000000000" pitchFamily="2" charset="2"/>
              <a:buAutoNum type="circleNumDbPlain"/>
            </a:pPr>
            <a:r>
              <a:rPr lang="en-US" altLang="en-US" sz="2000" dirty="0" err="1"/>
              <a:t>偶然性内聚</a:t>
            </a:r>
            <a:endParaRPr lang="en-US" altLang="en-US" sz="2000" dirty="0"/>
          </a:p>
          <a:p>
            <a:pPr lvl="1" algn="l">
              <a:lnSpc>
                <a:spcPct val="60000"/>
              </a:lnSpc>
              <a:spcBef>
                <a:spcPct val="55000"/>
              </a:spcBef>
              <a:buFont typeface="Wingdings" panose="05000000000000000000" pitchFamily="2" charset="2"/>
              <a:buAutoNum type="circleNumDbPlain"/>
            </a:pPr>
            <a:r>
              <a:rPr lang="en-US" altLang="en-US" sz="2000" dirty="0" err="1"/>
              <a:t>逻辑性内聚</a:t>
            </a:r>
            <a:endParaRPr lang="en-US" altLang="en-US" sz="2000" dirty="0"/>
          </a:p>
          <a:p>
            <a:pPr lvl="1" algn="l">
              <a:lnSpc>
                <a:spcPct val="60000"/>
              </a:lnSpc>
              <a:spcBef>
                <a:spcPct val="55000"/>
              </a:spcBef>
              <a:buFont typeface="Wingdings" panose="05000000000000000000" pitchFamily="2" charset="2"/>
              <a:buAutoNum type="circleNumDbPlain"/>
            </a:pPr>
            <a:r>
              <a:rPr lang="en-US" altLang="en-US" sz="2000" dirty="0" err="1"/>
              <a:t>时间性内聚</a:t>
            </a:r>
            <a:endParaRPr lang="en-US" altLang="en-US" sz="2000" dirty="0"/>
          </a:p>
          <a:p>
            <a:pPr lvl="1" algn="l">
              <a:lnSpc>
                <a:spcPct val="60000"/>
              </a:lnSpc>
              <a:spcBef>
                <a:spcPct val="55000"/>
              </a:spcBef>
              <a:buFont typeface="Wingdings" panose="05000000000000000000" pitchFamily="2" charset="2"/>
              <a:buAutoNum type="circleNumDbPlain"/>
            </a:pPr>
            <a:r>
              <a:rPr lang="en-US" altLang="en-US" sz="2000" dirty="0" err="1"/>
              <a:t>过程性内聚</a:t>
            </a:r>
            <a:endParaRPr lang="en-US" altLang="en-US" sz="2000" dirty="0"/>
          </a:p>
          <a:p>
            <a:pPr lvl="1" algn="l">
              <a:lnSpc>
                <a:spcPct val="60000"/>
              </a:lnSpc>
              <a:spcBef>
                <a:spcPct val="55000"/>
              </a:spcBef>
              <a:buFont typeface="Wingdings" panose="05000000000000000000" pitchFamily="2" charset="2"/>
              <a:buAutoNum type="circleNumDbPlain"/>
            </a:pPr>
            <a:r>
              <a:rPr lang="en-US" altLang="en-US" sz="2000" dirty="0" err="1"/>
              <a:t>通讯性内聚</a:t>
            </a:r>
            <a:endParaRPr lang="en-US" altLang="en-US" sz="2000" dirty="0"/>
          </a:p>
          <a:p>
            <a:pPr lvl="1" algn="l">
              <a:lnSpc>
                <a:spcPct val="60000"/>
              </a:lnSpc>
              <a:spcBef>
                <a:spcPct val="55000"/>
              </a:spcBef>
              <a:buFont typeface="Wingdings" panose="05000000000000000000" pitchFamily="2" charset="2"/>
              <a:buAutoNum type="circleNumDbPlain"/>
            </a:pPr>
            <a:r>
              <a:rPr lang="en-US" altLang="en-US" sz="2000" dirty="0" err="1"/>
              <a:t>顺序性内聚</a:t>
            </a:r>
            <a:endParaRPr lang="en-US" altLang="en-US" sz="2000" dirty="0"/>
          </a:p>
          <a:p>
            <a:pPr lvl="1" algn="l">
              <a:lnSpc>
                <a:spcPct val="60000"/>
              </a:lnSpc>
              <a:spcBef>
                <a:spcPct val="55000"/>
              </a:spcBef>
              <a:buFont typeface="Wingdings" panose="05000000000000000000" pitchFamily="2" charset="2"/>
              <a:buAutoNum type="circleNumDbPlain"/>
            </a:pPr>
            <a:r>
              <a:rPr lang="en-US" altLang="en-US" sz="2000" dirty="0" err="1"/>
              <a:t>功能性内聚</a:t>
            </a:r>
            <a:endParaRPr lang="en-US" altLang="en-US" sz="2000" dirty="0"/>
          </a:p>
          <a:p>
            <a:endParaRPr lang="zh-CN" altLang="en-US" sz="2400" dirty="0"/>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46</a:t>
            </a:fld>
            <a:endParaRPr lang="zh-CN" altLang="en-US"/>
          </a:p>
        </p:txBody>
      </p:sp>
    </p:spTree>
    <p:extLst>
      <p:ext uri="{BB962C8B-B14F-4D97-AF65-F5344CB8AC3E}">
        <p14:creationId xmlns:p14="http://schemas.microsoft.com/office/powerpoint/2010/main" val="255954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内聚的七个等级</a:t>
            </a:r>
          </a:p>
        </p:txBody>
      </p:sp>
      <p:sp>
        <p:nvSpPr>
          <p:cNvPr id="2" name="文本占位符 1"/>
          <p:cNvSpPr>
            <a:spLocks noGrp="1"/>
          </p:cNvSpPr>
          <p:nvPr>
            <p:ph idx="1"/>
          </p:nvPr>
        </p:nvSpPr>
        <p:spPr/>
        <p:txBody>
          <a:bodyPr>
            <a:noAutofit/>
          </a:bodyPr>
          <a:lstStyle/>
          <a:p>
            <a:pPr marL="0" indent="0">
              <a:lnSpc>
                <a:spcPct val="100000"/>
              </a:lnSpc>
              <a:buNone/>
            </a:pPr>
            <a:r>
              <a:rPr lang="zh-CN" altLang="en-US" sz="2400" dirty="0">
                <a:latin typeface="+mn-ea"/>
              </a:rPr>
              <a:t>（</a:t>
            </a:r>
            <a:r>
              <a:rPr lang="en-US" altLang="zh-CN" sz="2400" dirty="0">
                <a:latin typeface="+mn-ea"/>
              </a:rPr>
              <a:t>1</a:t>
            </a:r>
            <a:r>
              <a:rPr lang="zh-CN" altLang="en-US" sz="2400" dirty="0">
                <a:latin typeface="+mn-ea"/>
              </a:rPr>
              <a:t>）巧合内聚</a:t>
            </a:r>
            <a:endParaRPr lang="en-US" altLang="zh-CN" sz="2400" dirty="0">
              <a:latin typeface="+mn-ea"/>
            </a:endParaRPr>
          </a:p>
          <a:p>
            <a:pPr>
              <a:lnSpc>
                <a:spcPct val="100000"/>
              </a:lnSpc>
            </a:pPr>
            <a:r>
              <a:rPr lang="zh-CN" altLang="en-US" sz="2000" dirty="0">
                <a:latin typeface="+mn-ea"/>
              </a:rPr>
              <a:t>当模块内各部分之间</a:t>
            </a:r>
            <a:r>
              <a:rPr lang="zh-CN" altLang="en-US" sz="2000" dirty="0">
                <a:solidFill>
                  <a:srgbClr val="FF0000"/>
                </a:solidFill>
                <a:latin typeface="+mn-ea"/>
              </a:rPr>
              <a:t>没有联系</a:t>
            </a:r>
            <a:r>
              <a:rPr lang="zh-CN" altLang="en-US" sz="2000" dirty="0">
                <a:latin typeface="+mn-ea"/>
              </a:rPr>
              <a:t>，或者即使有联系，这种联系也很松散，则称这种模块为巧合内聚模块，又称为</a:t>
            </a:r>
            <a:r>
              <a:rPr lang="zh-CN" altLang="en-US" sz="2000" dirty="0">
                <a:solidFill>
                  <a:srgbClr val="FF0000"/>
                </a:solidFill>
                <a:latin typeface="+mn-ea"/>
              </a:rPr>
              <a:t>偶然内聚模块</a:t>
            </a:r>
            <a:r>
              <a:rPr lang="zh-CN" altLang="en-US" sz="2000" dirty="0">
                <a:latin typeface="+mn-ea"/>
              </a:rPr>
              <a:t>。</a:t>
            </a:r>
            <a:endParaRPr lang="en-US" altLang="zh-CN" sz="2000" dirty="0">
              <a:latin typeface="+mn-ea"/>
            </a:endParaRPr>
          </a:p>
          <a:p>
            <a:pPr>
              <a:lnSpc>
                <a:spcPct val="100000"/>
              </a:lnSpc>
            </a:pPr>
            <a:r>
              <a:rPr lang="zh-CN" altLang="en-US" sz="2000" dirty="0">
                <a:latin typeface="+mn-ea"/>
              </a:rPr>
              <a:t>这种模块的缺点：</a:t>
            </a:r>
          </a:p>
          <a:p>
            <a:pPr lvl="1">
              <a:lnSpc>
                <a:spcPct val="100000"/>
              </a:lnSpc>
            </a:pPr>
            <a:r>
              <a:rPr lang="zh-CN" altLang="en-US" sz="2000" dirty="0">
                <a:latin typeface="+mn-ea"/>
              </a:rPr>
              <a:t>首先是不易修改、测试和维护。</a:t>
            </a:r>
          </a:p>
          <a:p>
            <a:pPr lvl="1">
              <a:lnSpc>
                <a:spcPct val="100000"/>
              </a:lnSpc>
            </a:pPr>
            <a:r>
              <a:rPr lang="zh-CN" altLang="en-US" sz="2000" dirty="0">
                <a:latin typeface="+mn-ea"/>
              </a:rPr>
              <a:t>其次是这种模块的内容不易理解，很难描述它所完成的功能，增加了程序的模糊性。</a:t>
            </a:r>
          </a:p>
          <a:p>
            <a:pPr>
              <a:lnSpc>
                <a:spcPct val="100000"/>
              </a:lnSpc>
            </a:pPr>
            <a:r>
              <a:rPr lang="zh-CN" altLang="en-US" sz="2000" dirty="0">
                <a:latin typeface="+mn-ea"/>
              </a:rPr>
              <a:t>它是内聚程度最低的模块，在空间允许的情况下，不应使用这种内聚。</a:t>
            </a:r>
          </a:p>
        </p:txBody>
      </p:sp>
      <p:sp>
        <p:nvSpPr>
          <p:cNvPr id="3" name="日期占位符 2"/>
          <p:cNvSpPr>
            <a:spLocks noGrp="1"/>
          </p:cNvSpPr>
          <p:nvPr>
            <p:ph type="dt" sz="half" idx="10"/>
          </p:nvPr>
        </p:nvSpPr>
        <p:spPr/>
        <p:txBody>
          <a:bodyPr/>
          <a:lstStyle/>
          <a:p>
            <a:fld id="{838EB2AD-C41B-4C2F-82C4-EB84613D1F63}"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789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FBD504-815F-4D73-90E6-E7D68A264A65}" type="slidenum">
              <a:rPr lang="en-US" altLang="zh-CN" smtClean="0">
                <a:solidFill>
                  <a:schemeClr val="bg1"/>
                </a:solidFill>
              </a:rPr>
              <a:pPr eaLnBrk="1" hangingPunct="1"/>
              <a:t>47</a:t>
            </a:fld>
            <a:endParaRPr lang="en-US" altLang="zh-CN" dirty="0">
              <a:solidFill>
                <a:schemeClr val="bg1"/>
              </a:solidFill>
            </a:endParaRPr>
          </a:p>
        </p:txBody>
      </p:sp>
    </p:spTree>
    <p:extLst>
      <p:ext uri="{BB962C8B-B14F-4D97-AF65-F5344CB8AC3E}">
        <p14:creationId xmlns:p14="http://schemas.microsoft.com/office/powerpoint/2010/main" val="260057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up)">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r>
              <a:rPr lang="zh-CN" altLang="en-US" dirty="0"/>
              <a:t>偶然性内聚</a:t>
            </a:r>
          </a:p>
        </p:txBody>
      </p:sp>
      <p:sp>
        <p:nvSpPr>
          <p:cNvPr id="3" name="日期占位符 2"/>
          <p:cNvSpPr>
            <a:spLocks noGrp="1"/>
          </p:cNvSpPr>
          <p:nvPr>
            <p:ph type="dt" sz="half" idx="10"/>
          </p:nvPr>
        </p:nvSpPr>
        <p:spPr/>
        <p:txBody>
          <a:bodyPr/>
          <a:lstStyle/>
          <a:p>
            <a:fld id="{DEE66E40-5694-48A1-82D2-91D4063E4325}" type="datetime1">
              <a:rPr lang="zh-CN" altLang="en-US" smtClean="0"/>
              <a:t>2022/5/11</a:t>
            </a:fld>
            <a:endParaRPr lang="zh-CN" altLang="en-US"/>
          </a:p>
        </p:txBody>
      </p:sp>
      <p:sp>
        <p:nvSpPr>
          <p:cNvPr id="24" name="页脚占位符 23"/>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9F1618BB-5DA6-4121-9665-C0F02BDF4C01}"/>
              </a:ext>
            </a:extLst>
          </p:cNvPr>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
        <p:nvSpPr>
          <p:cNvPr id="5" name="文本框 4">
            <a:extLst>
              <a:ext uri="{FF2B5EF4-FFF2-40B4-BE49-F238E27FC236}">
                <a16:creationId xmlns:a16="http://schemas.microsoft.com/office/drawing/2014/main" id="{F7A610D0-B4D3-4C70-AEC2-756BA50755B0}"/>
              </a:ext>
            </a:extLst>
          </p:cNvPr>
          <p:cNvSpPr txBox="1"/>
          <p:nvPr/>
        </p:nvSpPr>
        <p:spPr>
          <a:xfrm>
            <a:off x="933993" y="969824"/>
            <a:ext cx="7841201" cy="1015663"/>
          </a:xfrm>
          <a:prstGeom prst="rect">
            <a:avLst/>
          </a:prstGeom>
          <a:noFill/>
        </p:spPr>
        <p:txBody>
          <a:bodyPr wrap="square" rtlCol="0">
            <a:spAutoFit/>
          </a:bodyPr>
          <a:lstStyle/>
          <a:p>
            <a:r>
              <a:rPr kumimoji="1" lang="zh-CN" altLang="en-US" sz="2000" dirty="0">
                <a:latin typeface="+mj-ea"/>
                <a:ea typeface="+mj-ea"/>
              </a:rPr>
              <a:t>常见的偶然性内聚情形是，当程序员写完一个程序后发现有一组语句多处出现，于是为节省内存便将这组语句单独组成一个模块。模块</a:t>
            </a:r>
            <a:r>
              <a:rPr kumimoji="1" lang="en-US" altLang="zh-CN" sz="2000" dirty="0">
                <a:latin typeface="+mj-ea"/>
                <a:ea typeface="+mj-ea"/>
              </a:rPr>
              <a:t>C</a:t>
            </a:r>
            <a:r>
              <a:rPr kumimoji="1" lang="zh-CN" altLang="en-US" sz="2000" dirty="0">
                <a:latin typeface="+mj-ea"/>
                <a:ea typeface="+mj-ea"/>
              </a:rPr>
              <a:t>为</a:t>
            </a:r>
            <a:r>
              <a:rPr kumimoji="1" lang="zh-CN" altLang="en-US" sz="2000" dirty="0">
                <a:solidFill>
                  <a:srgbClr val="CC3300"/>
                </a:solidFill>
                <a:latin typeface="+mj-ea"/>
                <a:ea typeface="+mj-ea"/>
              </a:rPr>
              <a:t>偶然性内聚。</a:t>
            </a:r>
            <a:endParaRPr lang="zh-CN" altLang="en-US" sz="2000" dirty="0">
              <a:latin typeface="+mj-ea"/>
              <a:ea typeface="+mj-ea"/>
            </a:endParaRPr>
          </a:p>
        </p:txBody>
      </p:sp>
      <p:grpSp>
        <p:nvGrpSpPr>
          <p:cNvPr id="23" name="组合 22">
            <a:extLst>
              <a:ext uri="{FF2B5EF4-FFF2-40B4-BE49-F238E27FC236}">
                <a16:creationId xmlns:a16="http://schemas.microsoft.com/office/drawing/2014/main" id="{4EE093C0-F3F5-4FAC-B2DE-A20C40083FD9}"/>
              </a:ext>
            </a:extLst>
          </p:cNvPr>
          <p:cNvGrpSpPr/>
          <p:nvPr/>
        </p:nvGrpSpPr>
        <p:grpSpPr>
          <a:xfrm>
            <a:off x="2383703" y="2181621"/>
            <a:ext cx="5067421" cy="2242097"/>
            <a:chOff x="1565275" y="3133264"/>
            <a:chExt cx="5762625" cy="2900362"/>
          </a:xfrm>
        </p:grpSpPr>
        <p:sp>
          <p:nvSpPr>
            <p:cNvPr id="6" name="Text Box 16">
              <a:extLst>
                <a:ext uri="{FF2B5EF4-FFF2-40B4-BE49-F238E27FC236}">
                  <a16:creationId xmlns:a16="http://schemas.microsoft.com/office/drawing/2014/main" id="{BABF28F0-3121-4E97-8EF8-A94BE083FCA5}"/>
                </a:ext>
              </a:extLst>
            </p:cNvPr>
            <p:cNvSpPr txBox="1">
              <a:spLocks noChangeArrowheads="1"/>
            </p:cNvSpPr>
            <p:nvPr/>
          </p:nvSpPr>
          <p:spPr bwMode="auto">
            <a:xfrm>
              <a:off x="1701800" y="3996864"/>
              <a:ext cx="210074" cy="597207"/>
            </a:xfrm>
            <a:prstGeom prst="rect">
              <a:avLst/>
            </a:prstGeom>
            <a:ln/>
          </p:spPr>
          <p:style>
            <a:lnRef idx="2">
              <a:schemeClr val="accent4"/>
            </a:lnRef>
            <a:fillRef idx="1">
              <a:schemeClr val="lt1"/>
            </a:fillRef>
            <a:effectRef idx="0">
              <a:schemeClr val="accent4"/>
            </a:effectRef>
            <a:fontRef idx="minor">
              <a:schemeClr val="dk1"/>
            </a:fontRef>
          </p:style>
          <p:txBody>
            <a:bodyPr wrap="none">
              <a:spAutoFit/>
            </a:bodyPr>
            <a:lstStyle/>
            <a:p>
              <a:pPr algn="l"/>
              <a:endParaRPr kumimoji="1" lang="zh-CN" altLang="en-US" sz="2400" b="1">
                <a:latin typeface="+mj-ea"/>
                <a:ea typeface="+mj-ea"/>
              </a:endParaRPr>
            </a:p>
          </p:txBody>
        </p:sp>
        <p:sp>
          <p:nvSpPr>
            <p:cNvPr id="7" name="Text Box 17">
              <a:extLst>
                <a:ext uri="{FF2B5EF4-FFF2-40B4-BE49-F238E27FC236}">
                  <a16:creationId xmlns:a16="http://schemas.microsoft.com/office/drawing/2014/main" id="{DA8EA7D6-7360-4E96-921F-C69AD32E4AD1}"/>
                </a:ext>
              </a:extLst>
            </p:cNvPr>
            <p:cNvSpPr txBox="1">
              <a:spLocks noChangeArrowheads="1"/>
            </p:cNvSpPr>
            <p:nvPr/>
          </p:nvSpPr>
          <p:spPr bwMode="auto">
            <a:xfrm>
              <a:off x="1930400" y="4225464"/>
              <a:ext cx="210074" cy="597207"/>
            </a:xfrm>
            <a:prstGeom prst="rect">
              <a:avLst/>
            </a:prstGeom>
            <a:ln/>
          </p:spPr>
          <p:style>
            <a:lnRef idx="2">
              <a:schemeClr val="accent4"/>
            </a:lnRef>
            <a:fillRef idx="1">
              <a:schemeClr val="lt1"/>
            </a:fillRef>
            <a:effectRef idx="0">
              <a:schemeClr val="accent4"/>
            </a:effectRef>
            <a:fontRef idx="minor">
              <a:schemeClr val="dk1"/>
            </a:fontRef>
          </p:style>
          <p:txBody>
            <a:bodyPr wrap="none">
              <a:spAutoFit/>
            </a:bodyPr>
            <a:lstStyle/>
            <a:p>
              <a:pPr algn="l"/>
              <a:endParaRPr kumimoji="1" lang="zh-CN" altLang="en-US" sz="2400" b="1">
                <a:latin typeface="+mj-ea"/>
                <a:ea typeface="+mj-ea"/>
              </a:endParaRPr>
            </a:p>
          </p:txBody>
        </p:sp>
        <p:sp>
          <p:nvSpPr>
            <p:cNvPr id="8" name="Rectangle 18">
              <a:extLst>
                <a:ext uri="{FF2B5EF4-FFF2-40B4-BE49-F238E27FC236}">
                  <a16:creationId xmlns:a16="http://schemas.microsoft.com/office/drawing/2014/main" id="{EA5C224E-3674-4F5F-B8B0-9F84C51AA214}"/>
                </a:ext>
              </a:extLst>
            </p:cNvPr>
            <p:cNvSpPr>
              <a:spLocks noChangeArrowheads="1"/>
            </p:cNvSpPr>
            <p:nvPr/>
          </p:nvSpPr>
          <p:spPr bwMode="auto">
            <a:xfrm>
              <a:off x="2036763" y="3658726"/>
              <a:ext cx="754062" cy="11557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sz="1600" dirty="0">
                  <a:latin typeface="+mj-ea"/>
                  <a:ea typeface="+mj-ea"/>
                </a:rPr>
                <a:t>语句</a:t>
              </a:r>
              <a:r>
                <a:rPr kumimoji="1" lang="en-US" altLang="zh-CN" sz="1600" dirty="0">
                  <a:latin typeface="+mj-ea"/>
                  <a:ea typeface="+mj-ea"/>
                </a:rPr>
                <a:t>1</a:t>
              </a:r>
            </a:p>
            <a:p>
              <a:r>
                <a:rPr kumimoji="1" lang="zh-CN" altLang="en-US" sz="1600" dirty="0">
                  <a:latin typeface="+mj-ea"/>
                  <a:ea typeface="+mj-ea"/>
                </a:rPr>
                <a:t>语句</a:t>
              </a:r>
              <a:r>
                <a:rPr kumimoji="1" lang="en-US" altLang="zh-CN" sz="1600" dirty="0">
                  <a:latin typeface="+mj-ea"/>
                  <a:ea typeface="+mj-ea"/>
                </a:rPr>
                <a:t>2</a:t>
              </a:r>
            </a:p>
            <a:p>
              <a:r>
                <a:rPr kumimoji="1" lang="en-US" altLang="zh-CN" sz="1600" dirty="0">
                  <a:latin typeface="+mj-ea"/>
                  <a:ea typeface="+mj-ea"/>
                </a:rPr>
                <a:t>· · ·</a:t>
              </a:r>
            </a:p>
          </p:txBody>
        </p:sp>
        <p:grpSp>
          <p:nvGrpSpPr>
            <p:cNvPr id="9" name="Group 19">
              <a:extLst>
                <a:ext uri="{FF2B5EF4-FFF2-40B4-BE49-F238E27FC236}">
                  <a16:creationId xmlns:a16="http://schemas.microsoft.com/office/drawing/2014/main" id="{CABE64FA-9134-437F-AA64-EB7917087809}"/>
                </a:ext>
              </a:extLst>
            </p:cNvPr>
            <p:cNvGrpSpPr>
              <a:grpSpLocks/>
            </p:cNvGrpSpPr>
            <p:nvPr/>
          </p:nvGrpSpPr>
          <p:grpSpPr bwMode="auto">
            <a:xfrm>
              <a:off x="1565275" y="3133264"/>
              <a:ext cx="1225550" cy="1681162"/>
              <a:chOff x="1104" y="2544"/>
              <a:chExt cx="624" cy="768"/>
            </a:xfrm>
          </p:grpSpPr>
          <p:sp>
            <p:nvSpPr>
              <p:cNvPr id="10" name="Rectangle 20">
                <a:extLst>
                  <a:ext uri="{FF2B5EF4-FFF2-40B4-BE49-F238E27FC236}">
                    <a16:creationId xmlns:a16="http://schemas.microsoft.com/office/drawing/2014/main" id="{4AD28640-DEDC-491A-9133-518197E6E356}"/>
                  </a:ext>
                </a:extLst>
              </p:cNvPr>
              <p:cNvSpPr>
                <a:spLocks noChangeArrowheads="1"/>
              </p:cNvSpPr>
              <p:nvPr/>
            </p:nvSpPr>
            <p:spPr bwMode="auto">
              <a:xfrm>
                <a:off x="1104" y="2544"/>
                <a:ext cx="624" cy="24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b="1" dirty="0">
                    <a:solidFill>
                      <a:srgbClr val="FF0066"/>
                    </a:solidFill>
                    <a:latin typeface="+mj-ea"/>
                    <a:ea typeface="+mj-ea"/>
                  </a:rPr>
                  <a:t>模块</a:t>
                </a:r>
                <a:r>
                  <a:rPr kumimoji="1" lang="en-US" altLang="zh-CN" b="1" dirty="0">
                    <a:solidFill>
                      <a:srgbClr val="FF0066"/>
                    </a:solidFill>
                    <a:latin typeface="+mj-ea"/>
                    <a:ea typeface="+mj-ea"/>
                  </a:rPr>
                  <a:t>A</a:t>
                </a:r>
              </a:p>
            </p:txBody>
          </p:sp>
          <p:sp>
            <p:nvSpPr>
              <p:cNvPr id="11" name="Rectangle 21">
                <a:extLst>
                  <a:ext uri="{FF2B5EF4-FFF2-40B4-BE49-F238E27FC236}">
                    <a16:creationId xmlns:a16="http://schemas.microsoft.com/office/drawing/2014/main" id="{920913B2-743C-40CE-8743-82A9B4CE4745}"/>
                  </a:ext>
                </a:extLst>
              </p:cNvPr>
              <p:cNvSpPr>
                <a:spLocks noChangeArrowheads="1"/>
              </p:cNvSpPr>
              <p:nvPr/>
            </p:nvSpPr>
            <p:spPr bwMode="auto">
              <a:xfrm>
                <a:off x="1104" y="2784"/>
                <a:ext cx="240" cy="528"/>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sz="2400" b="1">
                  <a:latin typeface="+mj-ea"/>
                  <a:ea typeface="+mj-ea"/>
                </a:endParaRPr>
              </a:p>
            </p:txBody>
          </p:sp>
        </p:grpSp>
        <p:sp>
          <p:nvSpPr>
            <p:cNvPr id="12" name="Rectangle 22">
              <a:extLst>
                <a:ext uri="{FF2B5EF4-FFF2-40B4-BE49-F238E27FC236}">
                  <a16:creationId xmlns:a16="http://schemas.microsoft.com/office/drawing/2014/main" id="{49FE33B9-815F-48EE-B1C0-D433438775D7}"/>
                </a:ext>
              </a:extLst>
            </p:cNvPr>
            <p:cNvSpPr>
              <a:spLocks noChangeArrowheads="1"/>
            </p:cNvSpPr>
            <p:nvPr/>
          </p:nvSpPr>
          <p:spPr bwMode="auto">
            <a:xfrm>
              <a:off x="3151188" y="3658726"/>
              <a:ext cx="754062" cy="11557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sz="1600">
                  <a:latin typeface="+mj-ea"/>
                  <a:ea typeface="+mj-ea"/>
                </a:rPr>
                <a:t>语句</a:t>
              </a:r>
              <a:r>
                <a:rPr kumimoji="1" lang="en-US" altLang="zh-CN" sz="1600">
                  <a:latin typeface="+mj-ea"/>
                  <a:ea typeface="+mj-ea"/>
                </a:rPr>
                <a:t>1</a:t>
              </a:r>
            </a:p>
            <a:p>
              <a:r>
                <a:rPr kumimoji="1" lang="zh-CN" altLang="en-US" sz="1600">
                  <a:latin typeface="+mj-ea"/>
                  <a:ea typeface="+mj-ea"/>
                </a:rPr>
                <a:t>语句</a:t>
              </a:r>
              <a:r>
                <a:rPr kumimoji="1" lang="en-US" altLang="zh-CN" sz="1600">
                  <a:latin typeface="+mj-ea"/>
                  <a:ea typeface="+mj-ea"/>
                </a:rPr>
                <a:t>2</a:t>
              </a:r>
            </a:p>
            <a:p>
              <a:r>
                <a:rPr kumimoji="1" lang="en-US" altLang="zh-CN" sz="1600">
                  <a:latin typeface="+mj-ea"/>
                  <a:ea typeface="+mj-ea"/>
                </a:rPr>
                <a:t>· · ·</a:t>
              </a:r>
            </a:p>
          </p:txBody>
        </p:sp>
        <p:sp>
          <p:nvSpPr>
            <p:cNvPr id="13" name="Rectangle 23">
              <a:extLst>
                <a:ext uri="{FF2B5EF4-FFF2-40B4-BE49-F238E27FC236}">
                  <a16:creationId xmlns:a16="http://schemas.microsoft.com/office/drawing/2014/main" id="{A19CCE50-B6A2-40C8-B88B-07C2D6263282}"/>
                </a:ext>
              </a:extLst>
            </p:cNvPr>
            <p:cNvSpPr>
              <a:spLocks noChangeArrowheads="1"/>
            </p:cNvSpPr>
            <p:nvPr/>
          </p:nvSpPr>
          <p:spPr bwMode="auto">
            <a:xfrm>
              <a:off x="3149600" y="3133264"/>
              <a:ext cx="1225550" cy="52546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b="1">
                  <a:solidFill>
                    <a:srgbClr val="FF0066"/>
                  </a:solidFill>
                  <a:latin typeface="+mj-ea"/>
                  <a:ea typeface="+mj-ea"/>
                </a:rPr>
                <a:t>模块</a:t>
              </a:r>
              <a:r>
                <a:rPr kumimoji="1" lang="en-US" altLang="zh-CN" b="1">
                  <a:solidFill>
                    <a:srgbClr val="FF0066"/>
                  </a:solidFill>
                  <a:latin typeface="+mj-ea"/>
                  <a:ea typeface="+mj-ea"/>
                </a:rPr>
                <a:t>B</a:t>
              </a:r>
            </a:p>
          </p:txBody>
        </p:sp>
        <p:sp>
          <p:nvSpPr>
            <p:cNvPr id="14" name="Rectangle 24">
              <a:extLst>
                <a:ext uri="{FF2B5EF4-FFF2-40B4-BE49-F238E27FC236}">
                  <a16:creationId xmlns:a16="http://schemas.microsoft.com/office/drawing/2014/main" id="{EF148C7C-F7A5-4732-98D8-220F0C0AB75C}"/>
                </a:ext>
              </a:extLst>
            </p:cNvPr>
            <p:cNvSpPr>
              <a:spLocks noChangeArrowheads="1"/>
            </p:cNvSpPr>
            <p:nvPr/>
          </p:nvSpPr>
          <p:spPr bwMode="auto">
            <a:xfrm>
              <a:off x="3903663" y="3658726"/>
              <a:ext cx="471487" cy="11557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sz="2400" b="1">
                <a:latin typeface="+mj-ea"/>
                <a:ea typeface="+mj-ea"/>
              </a:endParaRPr>
            </a:p>
          </p:txBody>
        </p:sp>
        <p:sp>
          <p:nvSpPr>
            <p:cNvPr id="15" name="Rectangle 25">
              <a:extLst>
                <a:ext uri="{FF2B5EF4-FFF2-40B4-BE49-F238E27FC236}">
                  <a16:creationId xmlns:a16="http://schemas.microsoft.com/office/drawing/2014/main" id="{BB8679DA-78F3-4CB0-8619-85FC23871EBD}"/>
                </a:ext>
              </a:extLst>
            </p:cNvPr>
            <p:cNvSpPr>
              <a:spLocks noChangeArrowheads="1"/>
            </p:cNvSpPr>
            <p:nvPr/>
          </p:nvSpPr>
          <p:spPr bwMode="auto">
            <a:xfrm>
              <a:off x="4589463" y="3133264"/>
              <a:ext cx="1225550" cy="52546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b="1" dirty="0">
                  <a:solidFill>
                    <a:srgbClr val="FF0066"/>
                  </a:solidFill>
                  <a:latin typeface="+mj-ea"/>
                  <a:ea typeface="+mj-ea"/>
                </a:rPr>
                <a:t>模块</a:t>
              </a:r>
              <a:r>
                <a:rPr kumimoji="1" lang="en-US" altLang="zh-CN" b="1" dirty="0">
                  <a:solidFill>
                    <a:srgbClr val="FF0066"/>
                  </a:solidFill>
                  <a:latin typeface="+mj-ea"/>
                  <a:ea typeface="+mj-ea"/>
                </a:rPr>
                <a:t>A</a:t>
              </a:r>
            </a:p>
          </p:txBody>
        </p:sp>
        <p:sp>
          <p:nvSpPr>
            <p:cNvPr id="16" name="Rectangle 26">
              <a:extLst>
                <a:ext uri="{FF2B5EF4-FFF2-40B4-BE49-F238E27FC236}">
                  <a16:creationId xmlns:a16="http://schemas.microsoft.com/office/drawing/2014/main" id="{2E9452FA-0235-487B-8381-206248568BC2}"/>
                </a:ext>
              </a:extLst>
            </p:cNvPr>
            <p:cNvSpPr>
              <a:spLocks noChangeArrowheads="1"/>
            </p:cNvSpPr>
            <p:nvPr/>
          </p:nvSpPr>
          <p:spPr bwMode="auto">
            <a:xfrm>
              <a:off x="4591050" y="3638089"/>
              <a:ext cx="504825" cy="11557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sz="2400" b="1">
                <a:latin typeface="+mj-ea"/>
                <a:ea typeface="+mj-ea"/>
              </a:endParaRPr>
            </a:p>
          </p:txBody>
        </p:sp>
        <p:sp>
          <p:nvSpPr>
            <p:cNvPr id="17" name="Rectangle 27">
              <a:extLst>
                <a:ext uri="{FF2B5EF4-FFF2-40B4-BE49-F238E27FC236}">
                  <a16:creationId xmlns:a16="http://schemas.microsoft.com/office/drawing/2014/main" id="{BE8A2356-CF32-4176-800B-6F542B12BB89}"/>
                </a:ext>
              </a:extLst>
            </p:cNvPr>
            <p:cNvSpPr>
              <a:spLocks noChangeArrowheads="1"/>
            </p:cNvSpPr>
            <p:nvPr/>
          </p:nvSpPr>
          <p:spPr bwMode="auto">
            <a:xfrm>
              <a:off x="6102350" y="3133264"/>
              <a:ext cx="1225550" cy="52546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b="1">
                  <a:solidFill>
                    <a:srgbClr val="FF0066"/>
                  </a:solidFill>
                  <a:latin typeface="+mj-ea"/>
                  <a:ea typeface="+mj-ea"/>
                </a:rPr>
                <a:t>模块</a:t>
              </a:r>
              <a:r>
                <a:rPr kumimoji="1" lang="en-US" altLang="zh-CN" b="1">
                  <a:solidFill>
                    <a:srgbClr val="FF0066"/>
                  </a:solidFill>
                  <a:latin typeface="+mj-ea"/>
                  <a:ea typeface="+mj-ea"/>
                </a:rPr>
                <a:t>B</a:t>
              </a:r>
            </a:p>
          </p:txBody>
        </p:sp>
        <p:sp>
          <p:nvSpPr>
            <p:cNvPr id="18" name="Rectangle 28">
              <a:extLst>
                <a:ext uri="{FF2B5EF4-FFF2-40B4-BE49-F238E27FC236}">
                  <a16:creationId xmlns:a16="http://schemas.microsoft.com/office/drawing/2014/main" id="{F216CDF7-4FC5-4FBC-9971-AEF05FA276AE}"/>
                </a:ext>
              </a:extLst>
            </p:cNvPr>
            <p:cNvSpPr>
              <a:spLocks noChangeArrowheads="1"/>
            </p:cNvSpPr>
            <p:nvPr/>
          </p:nvSpPr>
          <p:spPr bwMode="auto">
            <a:xfrm>
              <a:off x="6856413" y="3658726"/>
              <a:ext cx="471487" cy="11557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sz="2400" b="1">
                <a:latin typeface="+mj-ea"/>
                <a:ea typeface="+mj-ea"/>
              </a:endParaRPr>
            </a:p>
          </p:txBody>
        </p:sp>
        <p:sp>
          <p:nvSpPr>
            <p:cNvPr id="19" name="Rectangle 29">
              <a:extLst>
                <a:ext uri="{FF2B5EF4-FFF2-40B4-BE49-F238E27FC236}">
                  <a16:creationId xmlns:a16="http://schemas.microsoft.com/office/drawing/2014/main" id="{D7616CB3-04B3-4DF1-901A-AE38148A69F5}"/>
                </a:ext>
              </a:extLst>
            </p:cNvPr>
            <p:cNvSpPr>
              <a:spLocks noChangeArrowheads="1"/>
            </p:cNvSpPr>
            <p:nvPr/>
          </p:nvSpPr>
          <p:spPr bwMode="auto">
            <a:xfrm>
              <a:off x="5637213" y="4877926"/>
              <a:ext cx="1086452" cy="11557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wrap="none" anchor="ctr"/>
            <a:lstStyle/>
            <a:p>
              <a:r>
                <a:rPr kumimoji="1" lang="zh-CN" altLang="en-US" sz="1600" dirty="0">
                  <a:latin typeface="+mj-ea"/>
                  <a:ea typeface="+mj-ea"/>
                </a:rPr>
                <a:t>函数</a:t>
              </a:r>
              <a:r>
                <a:rPr kumimoji="1" lang="en-US" altLang="zh-CN" sz="1600" dirty="0">
                  <a:latin typeface="+mj-ea"/>
                  <a:ea typeface="+mj-ea"/>
                </a:rPr>
                <a:t>1</a:t>
              </a:r>
            </a:p>
            <a:p>
              <a:r>
                <a:rPr kumimoji="1" lang="zh-CN" altLang="en-US" sz="1600" dirty="0">
                  <a:latin typeface="+mj-ea"/>
                  <a:ea typeface="+mj-ea"/>
                </a:rPr>
                <a:t>函数</a:t>
              </a:r>
              <a:r>
                <a:rPr lang="en-US" altLang="zh-CN" sz="1600" dirty="0">
                  <a:latin typeface="+mj-ea"/>
                  <a:ea typeface="+mj-ea"/>
                </a:rPr>
                <a:t>2</a:t>
              </a:r>
              <a:endParaRPr kumimoji="1" lang="en-US" altLang="zh-CN" sz="1600" dirty="0">
                <a:latin typeface="+mj-ea"/>
                <a:ea typeface="+mj-ea"/>
              </a:endParaRPr>
            </a:p>
            <a:p>
              <a:r>
                <a:rPr kumimoji="1" lang="en-US" altLang="zh-CN" sz="1600" dirty="0">
                  <a:latin typeface="+mj-ea"/>
                  <a:ea typeface="+mj-ea"/>
                </a:rPr>
                <a:t>· · ·</a:t>
              </a:r>
            </a:p>
          </p:txBody>
        </p:sp>
        <p:sp>
          <p:nvSpPr>
            <p:cNvPr id="20" name="Line 30">
              <a:extLst>
                <a:ext uri="{FF2B5EF4-FFF2-40B4-BE49-F238E27FC236}">
                  <a16:creationId xmlns:a16="http://schemas.microsoft.com/office/drawing/2014/main" id="{527B22A7-171A-4E07-ACAC-848991EB52D1}"/>
                </a:ext>
              </a:extLst>
            </p:cNvPr>
            <p:cNvSpPr>
              <a:spLocks noChangeShapeType="1"/>
            </p:cNvSpPr>
            <p:nvPr/>
          </p:nvSpPr>
          <p:spPr bwMode="auto">
            <a:xfrm>
              <a:off x="5095875" y="4141326"/>
              <a:ext cx="719138" cy="736600"/>
            </a:xfrm>
            <a:prstGeom prst="line">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sz="2400" b="1">
                <a:latin typeface="+mj-ea"/>
                <a:ea typeface="+mj-ea"/>
              </a:endParaRPr>
            </a:p>
          </p:txBody>
        </p:sp>
        <p:sp>
          <p:nvSpPr>
            <p:cNvPr id="21" name="Line 31">
              <a:extLst>
                <a:ext uri="{FF2B5EF4-FFF2-40B4-BE49-F238E27FC236}">
                  <a16:creationId xmlns:a16="http://schemas.microsoft.com/office/drawing/2014/main" id="{63A29059-20B9-470D-B5E7-EDCFB26582CD}"/>
                </a:ext>
              </a:extLst>
            </p:cNvPr>
            <p:cNvSpPr>
              <a:spLocks noChangeShapeType="1"/>
            </p:cNvSpPr>
            <p:nvPr/>
          </p:nvSpPr>
          <p:spPr bwMode="auto">
            <a:xfrm flipH="1">
              <a:off x="6032500" y="4214351"/>
              <a:ext cx="863600" cy="663575"/>
            </a:xfrm>
            <a:prstGeom prst="line">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sz="2400" b="1">
                <a:latin typeface="+mj-ea"/>
                <a:ea typeface="+mj-ea"/>
              </a:endParaRPr>
            </a:p>
          </p:txBody>
        </p:sp>
        <p:sp>
          <p:nvSpPr>
            <p:cNvPr id="22" name="Text Box 32">
              <a:extLst>
                <a:ext uri="{FF2B5EF4-FFF2-40B4-BE49-F238E27FC236}">
                  <a16:creationId xmlns:a16="http://schemas.microsoft.com/office/drawing/2014/main" id="{259990AA-9CB8-416F-9F1A-2D4346FBD086}"/>
                </a:ext>
              </a:extLst>
            </p:cNvPr>
            <p:cNvSpPr txBox="1">
              <a:spLocks noChangeArrowheads="1"/>
            </p:cNvSpPr>
            <p:nvPr/>
          </p:nvSpPr>
          <p:spPr bwMode="auto">
            <a:xfrm>
              <a:off x="4189863" y="5366875"/>
              <a:ext cx="1050475" cy="492443"/>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l"/>
              <a:r>
                <a:rPr kumimoji="1" lang="zh-CN" altLang="en-US" b="1" dirty="0">
                  <a:latin typeface="+mj-ea"/>
                  <a:ea typeface="+mj-ea"/>
                </a:rPr>
                <a:t>模块</a:t>
              </a:r>
              <a:r>
                <a:rPr kumimoji="1" lang="en-US" altLang="zh-CN" b="1" dirty="0">
                  <a:latin typeface="+mj-ea"/>
                  <a:ea typeface="+mj-ea"/>
                </a:rPr>
                <a:t>C</a:t>
              </a:r>
            </a:p>
          </p:txBody>
        </p:sp>
      </p:grpSp>
    </p:spTree>
    <p:extLst>
      <p:ext uri="{BB962C8B-B14F-4D97-AF65-F5344CB8AC3E}">
        <p14:creationId xmlns:p14="http://schemas.microsoft.com/office/powerpoint/2010/main" val="2347694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内聚的七个等级</a:t>
            </a:r>
          </a:p>
        </p:txBody>
      </p:sp>
      <p:sp>
        <p:nvSpPr>
          <p:cNvPr id="2" name="文本占位符 1"/>
          <p:cNvSpPr>
            <a:spLocks noGrp="1"/>
          </p:cNvSpPr>
          <p:nvPr>
            <p:ph idx="1"/>
          </p:nvPr>
        </p:nvSpPr>
        <p:spPr>
          <a:xfrm>
            <a:off x="768098" y="828913"/>
            <a:ext cx="4625914" cy="3754824"/>
          </a:xfrm>
        </p:spPr>
        <p:txBody>
          <a:bodyPr>
            <a:noAutofit/>
          </a:bodyPr>
          <a:lstStyle/>
          <a:p>
            <a:pPr marL="0" indent="0">
              <a:spcBef>
                <a:spcPts val="600"/>
              </a:spcBef>
              <a:buNone/>
            </a:pPr>
            <a:r>
              <a:rPr lang="zh-CN" altLang="en-US" sz="2400" dirty="0">
                <a:latin typeface="+mn-ea"/>
              </a:rPr>
              <a:t>（</a:t>
            </a:r>
            <a:r>
              <a:rPr lang="en-US" altLang="zh-CN" sz="2400" dirty="0">
                <a:latin typeface="+mn-ea"/>
              </a:rPr>
              <a:t>2</a:t>
            </a:r>
            <a:r>
              <a:rPr lang="zh-CN" altLang="en-US" sz="2400" dirty="0">
                <a:latin typeface="+mn-ea"/>
              </a:rPr>
              <a:t>）逻辑内聚 </a:t>
            </a:r>
          </a:p>
          <a:p>
            <a:pPr>
              <a:lnSpc>
                <a:spcPct val="110000"/>
              </a:lnSpc>
              <a:spcBef>
                <a:spcPts val="600"/>
              </a:spcBef>
            </a:pPr>
            <a:r>
              <a:rPr lang="zh-CN" altLang="en-US" sz="2000" dirty="0">
                <a:latin typeface="+mn-ea"/>
              </a:rPr>
              <a:t>这种模块把几种相关的功能组合在一起，每次调用时，由</a:t>
            </a:r>
            <a:r>
              <a:rPr lang="zh-CN" altLang="en-US" sz="2000" dirty="0">
                <a:solidFill>
                  <a:srgbClr val="FF0000"/>
                </a:solidFill>
                <a:latin typeface="+mn-ea"/>
              </a:rPr>
              <a:t>传送给模块的判定参数</a:t>
            </a:r>
            <a:r>
              <a:rPr lang="zh-CN" altLang="en-US" sz="2000" dirty="0">
                <a:latin typeface="+mn-ea"/>
              </a:rPr>
              <a:t>来确定该模块应执行哪一种功能。这种模块是</a:t>
            </a:r>
            <a:r>
              <a:rPr lang="zh-CN" altLang="en-US" sz="2000" dirty="0">
                <a:solidFill>
                  <a:srgbClr val="FF0000"/>
                </a:solidFill>
                <a:latin typeface="+mn-ea"/>
              </a:rPr>
              <a:t>单入口多功能模块</a:t>
            </a:r>
            <a:r>
              <a:rPr lang="zh-CN" altLang="en-US" sz="2000" dirty="0">
                <a:latin typeface="+mn-ea"/>
              </a:rPr>
              <a:t>。</a:t>
            </a:r>
          </a:p>
          <a:p>
            <a:pPr>
              <a:lnSpc>
                <a:spcPct val="110000"/>
              </a:lnSpc>
              <a:spcBef>
                <a:spcPts val="600"/>
              </a:spcBef>
            </a:pPr>
            <a:r>
              <a:rPr lang="zh-CN" altLang="en-US" sz="2000" dirty="0">
                <a:latin typeface="+mn-ea"/>
              </a:rPr>
              <a:t>类似的有错误处理模块。它接收出错信号，对不同类型的错误打印出不同的出错信息。</a:t>
            </a:r>
          </a:p>
          <a:p>
            <a:pPr>
              <a:lnSpc>
                <a:spcPct val="110000"/>
              </a:lnSpc>
              <a:spcBef>
                <a:spcPts val="600"/>
              </a:spcBef>
            </a:pPr>
            <a:r>
              <a:rPr lang="zh-CN" altLang="en-US" sz="2000" dirty="0">
                <a:latin typeface="+mn-ea"/>
              </a:rPr>
              <a:t>逻辑内聚模块比巧合内聚模块的内聚程度要高。</a:t>
            </a:r>
          </a:p>
        </p:txBody>
      </p:sp>
      <p:sp>
        <p:nvSpPr>
          <p:cNvPr id="3" name="日期占位符 2"/>
          <p:cNvSpPr>
            <a:spLocks noGrp="1"/>
          </p:cNvSpPr>
          <p:nvPr>
            <p:ph type="dt" sz="half" idx="10"/>
          </p:nvPr>
        </p:nvSpPr>
        <p:spPr/>
        <p:txBody>
          <a:bodyPr/>
          <a:lstStyle/>
          <a:p>
            <a:fld id="{877C7B65-FA73-4656-A54F-8690998B5929}"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891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0869F5-AA06-486C-B653-2BDF15E28F3F}" type="slidenum">
              <a:rPr lang="en-US" altLang="zh-CN" smtClean="0">
                <a:solidFill>
                  <a:schemeClr val="bg1"/>
                </a:solidFill>
              </a:rPr>
              <a:pPr eaLnBrk="1" hangingPunct="1"/>
              <a:t>49</a:t>
            </a:fld>
            <a:endParaRPr lang="en-US" altLang="zh-CN">
              <a:solidFill>
                <a:schemeClr val="bg1"/>
              </a:solidFill>
            </a:endParaRPr>
          </a:p>
        </p:txBody>
      </p:sp>
      <p:grpSp>
        <p:nvGrpSpPr>
          <p:cNvPr id="48" name="组合 47"/>
          <p:cNvGrpSpPr/>
          <p:nvPr/>
        </p:nvGrpSpPr>
        <p:grpSpPr>
          <a:xfrm>
            <a:off x="5768393" y="949920"/>
            <a:ext cx="3089857" cy="3585010"/>
            <a:chOff x="5718631" y="1180214"/>
            <a:chExt cx="3170343" cy="4372687"/>
          </a:xfrm>
        </p:grpSpPr>
        <p:sp>
          <p:nvSpPr>
            <p:cNvPr id="17" name="矩形 16"/>
            <p:cNvSpPr/>
            <p:nvPr/>
          </p:nvSpPr>
          <p:spPr>
            <a:xfrm>
              <a:off x="6416897" y="1180214"/>
              <a:ext cx="1246909" cy="48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mj-ea"/>
                  <a:ea typeface="+mj-ea"/>
                </a:rPr>
                <a:t>调用模块</a:t>
              </a:r>
            </a:p>
          </p:txBody>
        </p:sp>
        <p:sp>
          <p:nvSpPr>
            <p:cNvPr id="18" name="矩形 17"/>
            <p:cNvSpPr/>
            <p:nvPr/>
          </p:nvSpPr>
          <p:spPr>
            <a:xfrm>
              <a:off x="5718631" y="1795548"/>
              <a:ext cx="2676698" cy="375735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600" dirty="0">
                <a:latin typeface="+mj-ea"/>
                <a:ea typeface="+mj-ea"/>
              </a:endParaRPr>
            </a:p>
          </p:txBody>
        </p:sp>
        <p:sp>
          <p:nvSpPr>
            <p:cNvPr id="19" name="文本框 18"/>
            <p:cNvSpPr txBox="1"/>
            <p:nvPr/>
          </p:nvSpPr>
          <p:spPr>
            <a:xfrm>
              <a:off x="8415283" y="2493623"/>
              <a:ext cx="473691" cy="1863608"/>
            </a:xfrm>
            <a:prstGeom prst="rect">
              <a:avLst/>
            </a:prstGeom>
            <a:noFill/>
          </p:spPr>
          <p:txBody>
            <a:bodyPr vert="eaVert" wrap="square" rtlCol="0">
              <a:spAutoFit/>
            </a:bodyPr>
            <a:lstStyle/>
            <a:p>
              <a:r>
                <a:rPr lang="zh-CN" altLang="en-US" dirty="0">
                  <a:latin typeface="+mj-ea"/>
                  <a:ea typeface="+mj-ea"/>
                </a:rPr>
                <a:t>被调用模块</a:t>
              </a:r>
            </a:p>
          </p:txBody>
        </p:sp>
        <p:sp>
          <p:nvSpPr>
            <p:cNvPr id="20" name="菱形 19"/>
            <p:cNvSpPr/>
            <p:nvPr/>
          </p:nvSpPr>
          <p:spPr>
            <a:xfrm>
              <a:off x="6375334" y="2186053"/>
              <a:ext cx="1330036" cy="6151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mj-ea"/>
                  <a:ea typeface="+mj-ea"/>
                </a:rPr>
                <a:t>判定</a:t>
              </a:r>
            </a:p>
          </p:txBody>
        </p:sp>
        <p:sp>
          <p:nvSpPr>
            <p:cNvPr id="21" name="文本框 20"/>
            <p:cNvSpPr txBox="1"/>
            <p:nvPr/>
          </p:nvSpPr>
          <p:spPr>
            <a:xfrm>
              <a:off x="6074054" y="3273365"/>
              <a:ext cx="574516" cy="15147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eaVert" wrap="square" rtlCol="0">
              <a:spAutoFit/>
            </a:bodyPr>
            <a:lstStyle/>
            <a:p>
              <a:pPr algn="ctr"/>
              <a:r>
                <a:rPr lang="zh-CN" altLang="en-US" sz="1600" dirty="0">
                  <a:latin typeface="+mj-ea"/>
                  <a:ea typeface="+mj-ea"/>
                </a:rPr>
                <a:t>读一个记录</a:t>
              </a:r>
            </a:p>
          </p:txBody>
        </p:sp>
        <p:sp>
          <p:nvSpPr>
            <p:cNvPr id="25" name="文本框 24"/>
            <p:cNvSpPr txBox="1"/>
            <p:nvPr/>
          </p:nvSpPr>
          <p:spPr>
            <a:xfrm>
              <a:off x="7411234" y="3273365"/>
              <a:ext cx="574516" cy="15147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eaVert" wrap="square" rtlCol="0">
              <a:spAutoFit/>
            </a:bodyPr>
            <a:lstStyle/>
            <a:p>
              <a:pPr algn="ctr"/>
              <a:r>
                <a:rPr lang="zh-CN" altLang="en-US" sz="1600" dirty="0">
                  <a:latin typeface="+mj-ea"/>
                  <a:ea typeface="+mj-ea"/>
                </a:rPr>
                <a:t>写一个记录</a:t>
              </a:r>
            </a:p>
          </p:txBody>
        </p:sp>
        <p:cxnSp>
          <p:nvCxnSpPr>
            <p:cNvPr id="23" name="直接箭头连接符 22"/>
            <p:cNvCxnSpPr>
              <a:stCxn id="17" idx="2"/>
              <a:endCxn id="20" idx="0"/>
            </p:cNvCxnSpPr>
            <p:nvPr/>
          </p:nvCxnSpPr>
          <p:spPr>
            <a:xfrm>
              <a:off x="7040352" y="1662352"/>
              <a:ext cx="0" cy="5237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0" idx="1"/>
              <a:endCxn id="21" idx="0"/>
            </p:cNvCxnSpPr>
            <p:nvPr/>
          </p:nvCxnSpPr>
          <p:spPr>
            <a:xfrm flipH="1">
              <a:off x="6361313" y="2493624"/>
              <a:ext cx="14021" cy="7797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0" idx="3"/>
              <a:endCxn id="25" idx="0"/>
            </p:cNvCxnSpPr>
            <p:nvPr/>
          </p:nvCxnSpPr>
          <p:spPr>
            <a:xfrm flipH="1">
              <a:off x="7698493" y="2493624"/>
              <a:ext cx="6877" cy="7797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1" idx="2"/>
            </p:cNvCxnSpPr>
            <p:nvPr/>
          </p:nvCxnSpPr>
          <p:spPr>
            <a:xfrm rot="16200000" flipH="1">
              <a:off x="6618126" y="4531318"/>
              <a:ext cx="299259" cy="81288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5" idx="2"/>
            </p:cNvCxnSpPr>
            <p:nvPr/>
          </p:nvCxnSpPr>
          <p:spPr>
            <a:xfrm rot="5400000">
              <a:off x="7286717" y="4675613"/>
              <a:ext cx="299260" cy="524293"/>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8" idx="2"/>
            </p:cNvCxnSpPr>
            <p:nvPr/>
          </p:nvCxnSpPr>
          <p:spPr>
            <a:xfrm flipV="1">
              <a:off x="7056980" y="5087389"/>
              <a:ext cx="0" cy="465512"/>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755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randombar(horizontal)">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软件设计原则</a:t>
            </a:r>
          </a:p>
        </p:txBody>
      </p:sp>
      <p:sp>
        <p:nvSpPr>
          <p:cNvPr id="3" name="内容占位符 2"/>
          <p:cNvSpPr>
            <a:spLocks noGrp="1"/>
          </p:cNvSpPr>
          <p:nvPr>
            <p:ph idx="1"/>
          </p:nvPr>
        </p:nvSpPr>
        <p:spPr/>
        <p:txBody>
          <a:bodyPr>
            <a:normAutofit/>
          </a:bodyPr>
          <a:lstStyle/>
          <a:p>
            <a:pPr>
              <a:spcBef>
                <a:spcPts val="600"/>
              </a:spcBef>
            </a:pPr>
            <a:r>
              <a:rPr lang="zh-CN" altLang="en-US" dirty="0"/>
              <a:t>请观看清华大学慕课视频</a:t>
            </a:r>
            <a:endParaRPr lang="en-US" altLang="zh-CN" dirty="0"/>
          </a:p>
          <a:p>
            <a:pPr marL="0" indent="0" algn="ctr">
              <a:spcBef>
                <a:spcPts val="600"/>
              </a:spcBef>
              <a:buNone/>
            </a:pPr>
            <a:r>
              <a:rPr lang="zh-CN" altLang="en-US" dirty="0"/>
              <a:t>第</a:t>
            </a:r>
            <a:r>
              <a:rPr lang="en-US" altLang="zh-CN" dirty="0"/>
              <a:t>11</a:t>
            </a:r>
            <a:r>
              <a:rPr lang="zh-CN" altLang="en-US" dirty="0"/>
              <a:t>章  软件系统设计</a:t>
            </a:r>
            <a:endParaRPr lang="en-US" altLang="zh-CN" dirty="0"/>
          </a:p>
          <a:p>
            <a:pPr marL="651420" lvl="1" indent="0" algn="l">
              <a:lnSpc>
                <a:spcPct val="100000"/>
              </a:lnSpc>
              <a:spcBef>
                <a:spcPts val="600"/>
              </a:spcBef>
              <a:buNone/>
            </a:pPr>
            <a:endParaRPr lang="en-US" altLang="zh-CN" dirty="0"/>
          </a:p>
          <a:p>
            <a:pPr marL="994320" lvl="1" indent="-342900" algn="l">
              <a:lnSpc>
                <a:spcPct val="100000"/>
              </a:lnSpc>
              <a:spcBef>
                <a:spcPts val="600"/>
              </a:spcBef>
            </a:pPr>
            <a:r>
              <a:rPr lang="en-US" altLang="zh-CN" dirty="0"/>
              <a:t>11.2  </a:t>
            </a:r>
            <a:r>
              <a:rPr lang="zh-CN" altLang="en-US" dirty="0"/>
              <a:t>软件设计原则</a:t>
            </a:r>
            <a:endParaRPr lang="en-US" altLang="zh-CN" dirty="0"/>
          </a:p>
          <a:p>
            <a:pPr marL="994320" lvl="1" indent="-342900" algn="l">
              <a:lnSpc>
                <a:spcPct val="100000"/>
              </a:lnSpc>
              <a:spcBef>
                <a:spcPts val="600"/>
              </a:spcBef>
            </a:pPr>
            <a:endParaRPr lang="en-US" altLang="zh-CN" dirty="0"/>
          </a:p>
          <a:p>
            <a:pPr marL="994320" lvl="1" indent="-342900" algn="l">
              <a:lnSpc>
                <a:spcPct val="100000"/>
              </a:lnSpc>
              <a:spcBef>
                <a:spcPts val="600"/>
              </a:spcBef>
            </a:pPr>
            <a:r>
              <a:rPr lang="zh-CN" altLang="en-US" dirty="0"/>
              <a:t>举例：游戏软件的分解</a:t>
            </a:r>
            <a:endParaRPr lang="en-US" altLang="zh-CN" dirty="0"/>
          </a:p>
        </p:txBody>
      </p:sp>
      <p:sp>
        <p:nvSpPr>
          <p:cNvPr id="4" name="日期占位符 3"/>
          <p:cNvSpPr>
            <a:spLocks noGrp="1"/>
          </p:cNvSpPr>
          <p:nvPr>
            <p:ph type="dt" sz="half" idx="10"/>
          </p:nvPr>
        </p:nvSpPr>
        <p:spPr/>
        <p:txBody>
          <a:bodyPr/>
          <a:lstStyle/>
          <a:p>
            <a:fld id="{65919B49-36F2-49C9-B21B-9668DADFC469}"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a:t>
            </a:fld>
            <a:endParaRPr lang="zh-CN" altLang="en-US"/>
          </a:p>
        </p:txBody>
      </p:sp>
    </p:spTree>
    <p:extLst>
      <p:ext uri="{BB962C8B-B14F-4D97-AF65-F5344CB8AC3E}">
        <p14:creationId xmlns:p14="http://schemas.microsoft.com/office/powerpoint/2010/main" val="3415634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50"/>
          <p:cNvSpPr>
            <a:spLocks noGrp="1"/>
          </p:cNvSpPr>
          <p:nvPr>
            <p:ph type="title"/>
          </p:nvPr>
        </p:nvSpPr>
        <p:spPr/>
        <p:txBody>
          <a:bodyPr/>
          <a:lstStyle/>
          <a:p>
            <a:r>
              <a:rPr lang="zh-CN" altLang="en-US" dirty="0"/>
              <a:t>内聚的七个等级</a:t>
            </a:r>
          </a:p>
        </p:txBody>
      </p:sp>
      <p:sp>
        <p:nvSpPr>
          <p:cNvPr id="2" name="文本占位符 1"/>
          <p:cNvSpPr>
            <a:spLocks noGrp="1"/>
          </p:cNvSpPr>
          <p:nvPr>
            <p:ph idx="1"/>
          </p:nvPr>
        </p:nvSpPr>
        <p:spPr>
          <a:xfrm>
            <a:off x="670153" y="885740"/>
            <a:ext cx="4719252" cy="3806854"/>
          </a:xfrm>
        </p:spPr>
        <p:txBody>
          <a:bodyPr>
            <a:normAutofit/>
          </a:bodyPr>
          <a:lstStyle/>
          <a:p>
            <a:pPr marL="0" indent="0">
              <a:lnSpc>
                <a:spcPct val="100000"/>
              </a:lnSpc>
              <a:spcBef>
                <a:spcPts val="600"/>
              </a:spcBef>
              <a:buNone/>
            </a:pPr>
            <a:r>
              <a:rPr lang="zh-CN" altLang="en-US" sz="2400" dirty="0">
                <a:latin typeface="+mn-ea"/>
              </a:rPr>
              <a:t>（</a:t>
            </a:r>
            <a:r>
              <a:rPr lang="en-US" altLang="zh-CN" sz="2400" dirty="0">
                <a:latin typeface="+mn-ea"/>
              </a:rPr>
              <a:t>2</a:t>
            </a:r>
            <a:r>
              <a:rPr lang="zh-CN" altLang="en-US" sz="2400" dirty="0">
                <a:latin typeface="+mn-ea"/>
              </a:rPr>
              <a:t>）逻辑内聚 </a:t>
            </a:r>
          </a:p>
          <a:p>
            <a:pPr>
              <a:lnSpc>
                <a:spcPct val="100000"/>
              </a:lnSpc>
              <a:spcBef>
                <a:spcPts val="600"/>
              </a:spcBef>
            </a:pPr>
            <a:r>
              <a:rPr lang="zh-CN" altLang="en-US" sz="2000" dirty="0">
                <a:solidFill>
                  <a:srgbClr val="FF0000"/>
                </a:solidFill>
                <a:latin typeface="+mn-ea"/>
              </a:rPr>
              <a:t>逻辑内聚的缺点：</a:t>
            </a:r>
          </a:p>
          <a:p>
            <a:pPr lvl="1">
              <a:lnSpc>
                <a:spcPct val="100000"/>
              </a:lnSpc>
              <a:spcBef>
                <a:spcPts val="600"/>
              </a:spcBef>
            </a:pPr>
            <a:r>
              <a:rPr lang="zh-CN" altLang="en-US" sz="2000" dirty="0">
                <a:latin typeface="+mn-ea"/>
              </a:rPr>
              <a:t>它所执行的不是一种功能，而是执行若干功能中的一种，因此它不易修改。</a:t>
            </a:r>
          </a:p>
          <a:p>
            <a:pPr lvl="1">
              <a:lnSpc>
                <a:spcPct val="100000"/>
              </a:lnSpc>
              <a:spcBef>
                <a:spcPts val="600"/>
              </a:spcBef>
            </a:pPr>
            <a:r>
              <a:rPr lang="zh-CN" altLang="en-US" sz="2000" dirty="0">
                <a:latin typeface="+mn-ea"/>
              </a:rPr>
              <a:t>另外，当调用时需要进行控制参数的传递，这就增加了模块间的耦合程度。</a:t>
            </a:r>
          </a:p>
          <a:p>
            <a:pPr lvl="1">
              <a:lnSpc>
                <a:spcPct val="100000"/>
              </a:lnSpc>
              <a:spcBef>
                <a:spcPts val="600"/>
              </a:spcBef>
            </a:pPr>
            <a:r>
              <a:rPr lang="zh-CN" altLang="en-US" sz="2000" dirty="0">
                <a:latin typeface="+mn-ea"/>
              </a:rPr>
              <a:t>而将未用的部分也调入内存，这就降低了系统的效率。</a:t>
            </a:r>
          </a:p>
        </p:txBody>
      </p:sp>
      <p:sp>
        <p:nvSpPr>
          <p:cNvPr id="47" name="日期占位符 46"/>
          <p:cNvSpPr>
            <a:spLocks noGrp="1"/>
          </p:cNvSpPr>
          <p:nvPr>
            <p:ph type="dt" sz="half" idx="10"/>
          </p:nvPr>
        </p:nvSpPr>
        <p:spPr/>
        <p:txBody>
          <a:bodyPr/>
          <a:lstStyle/>
          <a:p>
            <a:fld id="{E9507AC3-ABE2-489E-8468-7A9D42AC59F2}" type="datetime1">
              <a:rPr lang="zh-CN" altLang="en-US" smtClean="0"/>
              <a:t>2022/5/11</a:t>
            </a:fld>
            <a:endParaRPr lang="zh-CN" altLang="en-US"/>
          </a:p>
        </p:txBody>
      </p:sp>
      <p:sp>
        <p:nvSpPr>
          <p:cNvPr id="48" name="页脚占位符 47"/>
          <p:cNvSpPr>
            <a:spLocks noGrp="1"/>
          </p:cNvSpPr>
          <p:nvPr>
            <p:ph type="ftr" sz="quarter" idx="11"/>
          </p:nvPr>
        </p:nvSpPr>
        <p:spPr/>
        <p:txBody>
          <a:bodyPr/>
          <a:lstStyle/>
          <a:p>
            <a:r>
              <a:rPr lang="zh-CN" altLang="en-US"/>
              <a:t>软件工程</a:t>
            </a:r>
            <a:endParaRPr lang="zh-CN" altLang="en-US" dirty="0"/>
          </a:p>
        </p:txBody>
      </p:sp>
      <p:sp>
        <p:nvSpPr>
          <p:cNvPr id="3891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0869F5-AA06-486C-B653-2BDF15E28F3F}" type="slidenum">
              <a:rPr lang="en-US" altLang="zh-CN" smtClean="0">
                <a:solidFill>
                  <a:schemeClr val="bg1"/>
                </a:solidFill>
              </a:rPr>
              <a:pPr eaLnBrk="1" hangingPunct="1"/>
              <a:t>50</a:t>
            </a:fld>
            <a:endParaRPr lang="en-US" altLang="zh-CN">
              <a:solidFill>
                <a:schemeClr val="bg1"/>
              </a:solidFill>
            </a:endParaRPr>
          </a:p>
        </p:txBody>
      </p:sp>
      <p:grpSp>
        <p:nvGrpSpPr>
          <p:cNvPr id="3" name="组合 2">
            <a:extLst>
              <a:ext uri="{FF2B5EF4-FFF2-40B4-BE49-F238E27FC236}">
                <a16:creationId xmlns:a16="http://schemas.microsoft.com/office/drawing/2014/main" id="{A1C36297-7A55-4C18-AF4B-60102BF126BB}"/>
              </a:ext>
            </a:extLst>
          </p:cNvPr>
          <p:cNvGrpSpPr/>
          <p:nvPr/>
        </p:nvGrpSpPr>
        <p:grpSpPr>
          <a:xfrm>
            <a:off x="5933460" y="52577"/>
            <a:ext cx="2878486" cy="1600221"/>
            <a:chOff x="2514197" y="4679665"/>
            <a:chExt cx="3370262" cy="1952625"/>
          </a:xfrm>
        </p:grpSpPr>
        <p:grpSp>
          <p:nvGrpSpPr>
            <p:cNvPr id="5" name="Group 17">
              <a:extLst>
                <a:ext uri="{FF2B5EF4-FFF2-40B4-BE49-F238E27FC236}">
                  <a16:creationId xmlns:a16="http://schemas.microsoft.com/office/drawing/2014/main" id="{3F4D554B-F41E-4603-A3C2-D4CA919AC434}"/>
                </a:ext>
              </a:extLst>
            </p:cNvPr>
            <p:cNvGrpSpPr>
              <a:grpSpLocks/>
            </p:cNvGrpSpPr>
            <p:nvPr/>
          </p:nvGrpSpPr>
          <p:grpSpPr bwMode="auto">
            <a:xfrm>
              <a:off x="2514197" y="4679665"/>
              <a:ext cx="1295400" cy="1952625"/>
              <a:chOff x="158" y="2352"/>
              <a:chExt cx="1488" cy="1536"/>
            </a:xfrm>
          </p:grpSpPr>
          <p:sp>
            <p:nvSpPr>
              <p:cNvPr id="7" name="Text Box 18">
                <a:extLst>
                  <a:ext uri="{FF2B5EF4-FFF2-40B4-BE49-F238E27FC236}">
                    <a16:creationId xmlns:a16="http://schemas.microsoft.com/office/drawing/2014/main" id="{A9F01987-B436-486D-9091-0EE897AF7135}"/>
                  </a:ext>
                </a:extLst>
              </p:cNvPr>
              <p:cNvSpPr txBox="1">
                <a:spLocks noChangeArrowheads="1"/>
              </p:cNvSpPr>
              <p:nvPr/>
            </p:nvSpPr>
            <p:spPr bwMode="auto">
              <a:xfrm>
                <a:off x="158" y="2924"/>
                <a:ext cx="680"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X</a:t>
                </a:r>
              </a:p>
            </p:txBody>
          </p:sp>
          <p:sp>
            <p:nvSpPr>
              <p:cNvPr id="8" name="Text Box 19">
                <a:extLst>
                  <a:ext uri="{FF2B5EF4-FFF2-40B4-BE49-F238E27FC236}">
                    <a16:creationId xmlns:a16="http://schemas.microsoft.com/office/drawing/2014/main" id="{DD454737-77A4-4139-849A-7A7436F8B885}"/>
                  </a:ext>
                </a:extLst>
              </p:cNvPr>
              <p:cNvSpPr txBox="1">
                <a:spLocks noChangeArrowheads="1"/>
              </p:cNvSpPr>
              <p:nvPr/>
            </p:nvSpPr>
            <p:spPr bwMode="auto">
              <a:xfrm>
                <a:off x="966" y="2919"/>
                <a:ext cx="680"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dirty="0">
                    <a:latin typeface="Times New Roman" panose="02020603050405020304" pitchFamily="18" charset="0"/>
                  </a:rPr>
                  <a:t>Y</a:t>
                </a:r>
              </a:p>
            </p:txBody>
          </p:sp>
          <p:sp>
            <p:nvSpPr>
              <p:cNvPr id="9" name="Text Box 20">
                <a:extLst>
                  <a:ext uri="{FF2B5EF4-FFF2-40B4-BE49-F238E27FC236}">
                    <a16:creationId xmlns:a16="http://schemas.microsoft.com/office/drawing/2014/main" id="{729F4017-36A7-4045-AA08-607FC0772233}"/>
                  </a:ext>
                </a:extLst>
              </p:cNvPr>
              <p:cNvSpPr txBox="1">
                <a:spLocks noChangeArrowheads="1"/>
              </p:cNvSpPr>
              <p:nvPr/>
            </p:nvSpPr>
            <p:spPr bwMode="auto">
              <a:xfrm>
                <a:off x="542" y="2352"/>
                <a:ext cx="680"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S</a:t>
                </a:r>
              </a:p>
            </p:txBody>
          </p:sp>
          <p:sp>
            <p:nvSpPr>
              <p:cNvPr id="10" name="Line 21">
                <a:extLst>
                  <a:ext uri="{FF2B5EF4-FFF2-40B4-BE49-F238E27FC236}">
                    <a16:creationId xmlns:a16="http://schemas.microsoft.com/office/drawing/2014/main" id="{A15B6CED-9651-4672-B601-CD1EEB049D91}"/>
                  </a:ext>
                </a:extLst>
              </p:cNvPr>
              <p:cNvSpPr>
                <a:spLocks noChangeShapeType="1"/>
              </p:cNvSpPr>
              <p:nvPr/>
            </p:nvSpPr>
            <p:spPr bwMode="auto">
              <a:xfrm>
                <a:off x="494" y="3264"/>
                <a:ext cx="0" cy="28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11" name="Line 22">
                <a:extLst>
                  <a:ext uri="{FF2B5EF4-FFF2-40B4-BE49-F238E27FC236}">
                    <a16:creationId xmlns:a16="http://schemas.microsoft.com/office/drawing/2014/main" id="{90AC411E-7946-45C3-B3B2-A62B75A4D671}"/>
                  </a:ext>
                </a:extLst>
              </p:cNvPr>
              <p:cNvSpPr>
                <a:spLocks noChangeShapeType="1"/>
              </p:cNvSpPr>
              <p:nvPr/>
            </p:nvSpPr>
            <p:spPr bwMode="auto">
              <a:xfrm>
                <a:off x="1022" y="2688"/>
                <a:ext cx="288" cy="227"/>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12" name="Line 23">
                <a:extLst>
                  <a:ext uri="{FF2B5EF4-FFF2-40B4-BE49-F238E27FC236}">
                    <a16:creationId xmlns:a16="http://schemas.microsoft.com/office/drawing/2014/main" id="{4E53134C-D808-4167-8894-9682C4704350}"/>
                  </a:ext>
                </a:extLst>
              </p:cNvPr>
              <p:cNvSpPr>
                <a:spLocks noChangeShapeType="1"/>
              </p:cNvSpPr>
              <p:nvPr/>
            </p:nvSpPr>
            <p:spPr bwMode="auto">
              <a:xfrm flipV="1">
                <a:off x="494" y="2688"/>
                <a:ext cx="288" cy="24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13" name="Text Box 24">
                <a:extLst>
                  <a:ext uri="{FF2B5EF4-FFF2-40B4-BE49-F238E27FC236}">
                    <a16:creationId xmlns:a16="http://schemas.microsoft.com/office/drawing/2014/main" id="{D018FAF9-494B-417B-B353-B855C3068CA3}"/>
                  </a:ext>
                </a:extLst>
              </p:cNvPr>
              <p:cNvSpPr txBox="1">
                <a:spLocks noChangeArrowheads="1"/>
              </p:cNvSpPr>
              <p:nvPr/>
            </p:nvSpPr>
            <p:spPr bwMode="auto">
              <a:xfrm>
                <a:off x="158" y="3548"/>
                <a:ext cx="680"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A</a:t>
                </a:r>
              </a:p>
            </p:txBody>
          </p:sp>
          <p:sp>
            <p:nvSpPr>
              <p:cNvPr id="14" name="Text Box 25">
                <a:extLst>
                  <a:ext uri="{FF2B5EF4-FFF2-40B4-BE49-F238E27FC236}">
                    <a16:creationId xmlns:a16="http://schemas.microsoft.com/office/drawing/2014/main" id="{20E66DA2-D3BF-460E-8577-631C00B87138}"/>
                  </a:ext>
                </a:extLst>
              </p:cNvPr>
              <p:cNvSpPr txBox="1">
                <a:spLocks noChangeArrowheads="1"/>
              </p:cNvSpPr>
              <p:nvPr/>
            </p:nvSpPr>
            <p:spPr bwMode="auto">
              <a:xfrm>
                <a:off x="966" y="3548"/>
                <a:ext cx="680"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B</a:t>
                </a:r>
              </a:p>
            </p:txBody>
          </p:sp>
          <p:sp>
            <p:nvSpPr>
              <p:cNvPr id="15" name="Line 26">
                <a:extLst>
                  <a:ext uri="{FF2B5EF4-FFF2-40B4-BE49-F238E27FC236}">
                    <a16:creationId xmlns:a16="http://schemas.microsoft.com/office/drawing/2014/main" id="{5F5C95F7-9F64-42FA-AD84-AD4CE12AE116}"/>
                  </a:ext>
                </a:extLst>
              </p:cNvPr>
              <p:cNvSpPr>
                <a:spLocks noChangeShapeType="1"/>
              </p:cNvSpPr>
              <p:nvPr/>
            </p:nvSpPr>
            <p:spPr bwMode="auto">
              <a:xfrm>
                <a:off x="1310" y="3264"/>
                <a:ext cx="0" cy="28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grpSp>
        <p:grpSp>
          <p:nvGrpSpPr>
            <p:cNvPr id="16" name="Group 57">
              <a:extLst>
                <a:ext uri="{FF2B5EF4-FFF2-40B4-BE49-F238E27FC236}">
                  <a16:creationId xmlns:a16="http://schemas.microsoft.com/office/drawing/2014/main" id="{CE1738B3-3404-471A-9468-853FD3009107}"/>
                </a:ext>
              </a:extLst>
            </p:cNvPr>
            <p:cNvGrpSpPr>
              <a:grpSpLocks/>
            </p:cNvGrpSpPr>
            <p:nvPr/>
          </p:nvGrpSpPr>
          <p:grpSpPr bwMode="auto">
            <a:xfrm>
              <a:off x="4385859" y="4679665"/>
              <a:ext cx="1498600" cy="1951038"/>
              <a:chOff x="1991" y="2352"/>
              <a:chExt cx="1243" cy="1536"/>
            </a:xfrm>
          </p:grpSpPr>
          <p:sp>
            <p:nvSpPr>
              <p:cNvPr id="17" name="Text Box 27">
                <a:extLst>
                  <a:ext uri="{FF2B5EF4-FFF2-40B4-BE49-F238E27FC236}">
                    <a16:creationId xmlns:a16="http://schemas.microsoft.com/office/drawing/2014/main" id="{DF434CB2-EF8A-4BA4-994D-4A7EE44DFF4E}"/>
                  </a:ext>
                </a:extLst>
              </p:cNvPr>
              <p:cNvSpPr txBox="1">
                <a:spLocks noChangeArrowheads="1"/>
              </p:cNvSpPr>
              <p:nvPr/>
            </p:nvSpPr>
            <p:spPr bwMode="auto">
              <a:xfrm>
                <a:off x="1991" y="2924"/>
                <a:ext cx="435"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X</a:t>
                </a:r>
              </a:p>
            </p:txBody>
          </p:sp>
          <p:sp>
            <p:nvSpPr>
              <p:cNvPr id="18" name="Text Box 28">
                <a:extLst>
                  <a:ext uri="{FF2B5EF4-FFF2-40B4-BE49-F238E27FC236}">
                    <a16:creationId xmlns:a16="http://schemas.microsoft.com/office/drawing/2014/main" id="{A435CD62-7D8C-425C-A612-2D1B2E64DF45}"/>
                  </a:ext>
                </a:extLst>
              </p:cNvPr>
              <p:cNvSpPr txBox="1">
                <a:spLocks noChangeArrowheads="1"/>
              </p:cNvSpPr>
              <p:nvPr/>
            </p:nvSpPr>
            <p:spPr bwMode="auto">
              <a:xfrm>
                <a:off x="2799" y="2919"/>
                <a:ext cx="435"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Y</a:t>
                </a:r>
              </a:p>
            </p:txBody>
          </p:sp>
          <p:sp>
            <p:nvSpPr>
              <p:cNvPr id="19" name="Text Box 29">
                <a:extLst>
                  <a:ext uri="{FF2B5EF4-FFF2-40B4-BE49-F238E27FC236}">
                    <a16:creationId xmlns:a16="http://schemas.microsoft.com/office/drawing/2014/main" id="{A22273E3-045C-4982-9091-191E2A6E3A20}"/>
                  </a:ext>
                </a:extLst>
              </p:cNvPr>
              <p:cNvSpPr txBox="1">
                <a:spLocks noChangeArrowheads="1"/>
              </p:cNvSpPr>
              <p:nvPr/>
            </p:nvSpPr>
            <p:spPr bwMode="auto">
              <a:xfrm>
                <a:off x="2375" y="2352"/>
                <a:ext cx="435"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S</a:t>
                </a:r>
              </a:p>
            </p:txBody>
          </p:sp>
          <p:sp>
            <p:nvSpPr>
              <p:cNvPr id="20" name="Line 30">
                <a:extLst>
                  <a:ext uri="{FF2B5EF4-FFF2-40B4-BE49-F238E27FC236}">
                    <a16:creationId xmlns:a16="http://schemas.microsoft.com/office/drawing/2014/main" id="{BB1BF13D-FFD4-4726-A4F3-55F2270FA2F8}"/>
                  </a:ext>
                </a:extLst>
              </p:cNvPr>
              <p:cNvSpPr>
                <a:spLocks noChangeShapeType="1"/>
              </p:cNvSpPr>
              <p:nvPr/>
            </p:nvSpPr>
            <p:spPr bwMode="auto">
              <a:xfrm>
                <a:off x="2186" y="3264"/>
                <a:ext cx="184" cy="28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21" name="Line 31">
                <a:extLst>
                  <a:ext uri="{FF2B5EF4-FFF2-40B4-BE49-F238E27FC236}">
                    <a16:creationId xmlns:a16="http://schemas.microsoft.com/office/drawing/2014/main" id="{FBD2C96A-9E44-49F4-A31F-31F3DF51D3F7}"/>
                  </a:ext>
                </a:extLst>
              </p:cNvPr>
              <p:cNvSpPr>
                <a:spLocks noChangeShapeType="1"/>
              </p:cNvSpPr>
              <p:nvPr/>
            </p:nvSpPr>
            <p:spPr bwMode="auto">
              <a:xfrm>
                <a:off x="2714" y="2688"/>
                <a:ext cx="184" cy="227"/>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22" name="Line 32">
                <a:extLst>
                  <a:ext uri="{FF2B5EF4-FFF2-40B4-BE49-F238E27FC236}">
                    <a16:creationId xmlns:a16="http://schemas.microsoft.com/office/drawing/2014/main" id="{572CA8A9-67DA-40AE-BEAE-EB9F6D9A27C7}"/>
                  </a:ext>
                </a:extLst>
              </p:cNvPr>
              <p:cNvSpPr>
                <a:spLocks noChangeShapeType="1"/>
              </p:cNvSpPr>
              <p:nvPr/>
            </p:nvSpPr>
            <p:spPr bwMode="auto">
              <a:xfrm flipV="1">
                <a:off x="2186" y="2688"/>
                <a:ext cx="184" cy="24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sp>
            <p:nvSpPr>
              <p:cNvPr id="23" name="Text Box 33">
                <a:extLst>
                  <a:ext uri="{FF2B5EF4-FFF2-40B4-BE49-F238E27FC236}">
                    <a16:creationId xmlns:a16="http://schemas.microsoft.com/office/drawing/2014/main" id="{7452B632-1639-42E1-9A25-E4E810EF3EE0}"/>
                  </a:ext>
                </a:extLst>
              </p:cNvPr>
              <p:cNvSpPr txBox="1">
                <a:spLocks noChangeArrowheads="1"/>
              </p:cNvSpPr>
              <p:nvPr/>
            </p:nvSpPr>
            <p:spPr bwMode="auto">
              <a:xfrm>
                <a:off x="2423" y="3548"/>
                <a:ext cx="435" cy="3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nchor="ctr" anchorCtr="1"/>
              <a:lstStyle/>
              <a:p>
                <a:pPr algn="l">
                  <a:spcBef>
                    <a:spcPct val="50000"/>
                  </a:spcBef>
                </a:pPr>
                <a:r>
                  <a:rPr kumimoji="1" lang="en-US" altLang="zh-CN" b="1">
                    <a:latin typeface="Times New Roman" panose="02020603050405020304" pitchFamily="18" charset="0"/>
                  </a:rPr>
                  <a:t>AB</a:t>
                </a:r>
              </a:p>
            </p:txBody>
          </p:sp>
          <p:sp>
            <p:nvSpPr>
              <p:cNvPr id="24" name="Line 34">
                <a:extLst>
                  <a:ext uri="{FF2B5EF4-FFF2-40B4-BE49-F238E27FC236}">
                    <a16:creationId xmlns:a16="http://schemas.microsoft.com/office/drawing/2014/main" id="{D85D7B64-F615-4822-BF8D-105696A925BB}"/>
                  </a:ext>
                </a:extLst>
              </p:cNvPr>
              <p:cNvSpPr>
                <a:spLocks noChangeShapeType="1"/>
              </p:cNvSpPr>
              <p:nvPr/>
            </p:nvSpPr>
            <p:spPr bwMode="auto">
              <a:xfrm flipH="1">
                <a:off x="2714" y="3264"/>
                <a:ext cx="184" cy="28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zh-CN" altLang="en-US"/>
              </a:p>
            </p:txBody>
          </p:sp>
        </p:grpSp>
        <p:sp>
          <p:nvSpPr>
            <p:cNvPr id="25" name="AutoShape 35">
              <a:extLst>
                <a:ext uri="{FF2B5EF4-FFF2-40B4-BE49-F238E27FC236}">
                  <a16:creationId xmlns:a16="http://schemas.microsoft.com/office/drawing/2014/main" id="{6E013B7C-CAA8-496C-9332-C7E8CF41EF66}"/>
                </a:ext>
              </a:extLst>
            </p:cNvPr>
            <p:cNvSpPr>
              <a:spLocks noChangeArrowheads="1"/>
            </p:cNvSpPr>
            <p:nvPr/>
          </p:nvSpPr>
          <p:spPr bwMode="auto">
            <a:xfrm>
              <a:off x="3946122" y="5400390"/>
              <a:ext cx="368300" cy="4572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p>
          </p:txBody>
        </p:sp>
      </p:grpSp>
      <p:grpSp>
        <p:nvGrpSpPr>
          <p:cNvPr id="4" name="组合 3">
            <a:extLst>
              <a:ext uri="{FF2B5EF4-FFF2-40B4-BE49-F238E27FC236}">
                <a16:creationId xmlns:a16="http://schemas.microsoft.com/office/drawing/2014/main" id="{C4C17CB2-9D40-4059-85CA-1CA4C94BB718}"/>
              </a:ext>
            </a:extLst>
          </p:cNvPr>
          <p:cNvGrpSpPr/>
          <p:nvPr/>
        </p:nvGrpSpPr>
        <p:grpSpPr>
          <a:xfrm>
            <a:off x="5675623" y="1751599"/>
            <a:ext cx="3394161" cy="3105914"/>
            <a:chOff x="5926931" y="3429000"/>
            <a:chExt cx="2881313" cy="3044195"/>
          </a:xfrm>
        </p:grpSpPr>
        <p:sp>
          <p:nvSpPr>
            <p:cNvPr id="26" name="Rectangle 16">
              <a:extLst>
                <a:ext uri="{FF2B5EF4-FFF2-40B4-BE49-F238E27FC236}">
                  <a16:creationId xmlns:a16="http://schemas.microsoft.com/office/drawing/2014/main" id="{C6B619AE-E3B2-4364-BAB2-86977362FCED}"/>
                </a:ext>
              </a:extLst>
            </p:cNvPr>
            <p:cNvSpPr>
              <a:spLocks noChangeArrowheads="1"/>
            </p:cNvSpPr>
            <p:nvPr/>
          </p:nvSpPr>
          <p:spPr bwMode="auto">
            <a:xfrm>
              <a:off x="5926931" y="3449008"/>
              <a:ext cx="2881313" cy="30241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a:p>
          </p:txBody>
        </p:sp>
        <p:sp>
          <p:nvSpPr>
            <p:cNvPr id="27" name="Rectangle 36">
              <a:extLst>
                <a:ext uri="{FF2B5EF4-FFF2-40B4-BE49-F238E27FC236}">
                  <a16:creationId xmlns:a16="http://schemas.microsoft.com/office/drawing/2014/main" id="{EAFC316A-660B-4D2A-9B92-7194C57CACCE}"/>
                </a:ext>
              </a:extLst>
            </p:cNvPr>
            <p:cNvSpPr>
              <a:spLocks noChangeArrowheads="1"/>
            </p:cNvSpPr>
            <p:nvPr/>
          </p:nvSpPr>
          <p:spPr bwMode="auto">
            <a:xfrm>
              <a:off x="6732588" y="3700463"/>
              <a:ext cx="1223962" cy="304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b="1" dirty="0">
                  <a:latin typeface="宋体" panose="02010600030101010101" pitchFamily="2" charset="-122"/>
                </a:rPr>
                <a:t>读入分数</a:t>
              </a:r>
            </a:p>
          </p:txBody>
        </p:sp>
        <p:sp>
          <p:nvSpPr>
            <p:cNvPr id="28" name="Rectangle 37">
              <a:extLst>
                <a:ext uri="{FF2B5EF4-FFF2-40B4-BE49-F238E27FC236}">
                  <a16:creationId xmlns:a16="http://schemas.microsoft.com/office/drawing/2014/main" id="{529ABF1C-7895-4915-BE9D-EDBBA62A1CB1}"/>
                </a:ext>
              </a:extLst>
            </p:cNvPr>
            <p:cNvSpPr>
              <a:spLocks noChangeArrowheads="1"/>
            </p:cNvSpPr>
            <p:nvPr/>
          </p:nvSpPr>
          <p:spPr bwMode="auto">
            <a:xfrm>
              <a:off x="6084887" y="4741863"/>
              <a:ext cx="1095375" cy="30479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b="1" dirty="0">
                  <a:latin typeface="宋体" panose="02010600030101010101" pitchFamily="2" charset="-122"/>
                </a:rPr>
                <a:t>计算平均分</a:t>
              </a:r>
            </a:p>
          </p:txBody>
        </p:sp>
        <p:sp>
          <p:nvSpPr>
            <p:cNvPr id="29" name="Rectangle 38">
              <a:extLst>
                <a:ext uri="{FF2B5EF4-FFF2-40B4-BE49-F238E27FC236}">
                  <a16:creationId xmlns:a16="http://schemas.microsoft.com/office/drawing/2014/main" id="{3FE54773-DFE7-4173-8979-249A422F1637}"/>
                </a:ext>
              </a:extLst>
            </p:cNvPr>
            <p:cNvSpPr>
              <a:spLocks noChangeArrowheads="1"/>
            </p:cNvSpPr>
            <p:nvPr/>
          </p:nvSpPr>
          <p:spPr bwMode="auto">
            <a:xfrm>
              <a:off x="7019925" y="5734050"/>
              <a:ext cx="1000125" cy="30321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b="1">
                  <a:latin typeface="宋体" panose="02010600030101010101" pitchFamily="2" charset="-122"/>
                </a:rPr>
                <a:t>输出结果</a:t>
              </a:r>
            </a:p>
          </p:txBody>
        </p:sp>
        <p:sp>
          <p:nvSpPr>
            <p:cNvPr id="30" name="Rectangle 39">
              <a:extLst>
                <a:ext uri="{FF2B5EF4-FFF2-40B4-BE49-F238E27FC236}">
                  <a16:creationId xmlns:a16="http://schemas.microsoft.com/office/drawing/2014/main" id="{E728FDD7-57F0-4281-9485-CED4D5FF7C6C}"/>
                </a:ext>
              </a:extLst>
            </p:cNvPr>
            <p:cNvSpPr>
              <a:spLocks noChangeArrowheads="1"/>
            </p:cNvSpPr>
            <p:nvPr/>
          </p:nvSpPr>
          <p:spPr bwMode="auto">
            <a:xfrm>
              <a:off x="7596188" y="4741863"/>
              <a:ext cx="1079500" cy="304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b="1" dirty="0">
                  <a:latin typeface="宋体" panose="02010600030101010101" pitchFamily="2" charset="-122"/>
                </a:rPr>
                <a:t>计算最高分</a:t>
              </a:r>
            </a:p>
          </p:txBody>
        </p:sp>
        <p:sp>
          <p:nvSpPr>
            <p:cNvPr id="31" name="AutoShape 40">
              <a:extLst>
                <a:ext uri="{FF2B5EF4-FFF2-40B4-BE49-F238E27FC236}">
                  <a16:creationId xmlns:a16="http://schemas.microsoft.com/office/drawing/2014/main" id="{417B4FE1-1AA2-4262-88FA-5DFF000FC4ED}"/>
                </a:ext>
              </a:extLst>
            </p:cNvPr>
            <p:cNvSpPr>
              <a:spLocks noChangeArrowheads="1"/>
            </p:cNvSpPr>
            <p:nvPr/>
          </p:nvSpPr>
          <p:spPr bwMode="auto">
            <a:xfrm>
              <a:off x="6588125" y="4208463"/>
              <a:ext cx="1439863" cy="381000"/>
            </a:xfrm>
            <a:prstGeom prst="diamond">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b="1" dirty="0">
                  <a:solidFill>
                    <a:srgbClr val="FF0066"/>
                  </a:solidFill>
                  <a:latin typeface="宋体" panose="02010600030101010101" pitchFamily="2" charset="-122"/>
                </a:rPr>
                <a:t>平均</a:t>
              </a:r>
              <a:r>
                <a:rPr kumimoji="1" lang="en-US" altLang="zh-CN" b="1" dirty="0">
                  <a:solidFill>
                    <a:srgbClr val="FF0066"/>
                  </a:solidFill>
                  <a:latin typeface="宋体" panose="02010600030101010101" pitchFamily="2" charset="-122"/>
                </a:rPr>
                <a:t>/</a:t>
              </a:r>
              <a:r>
                <a:rPr kumimoji="1" lang="zh-CN" altLang="en-US" b="1" dirty="0">
                  <a:solidFill>
                    <a:srgbClr val="FF0066"/>
                  </a:solidFill>
                  <a:latin typeface="宋体" panose="02010600030101010101" pitchFamily="2" charset="-122"/>
                </a:rPr>
                <a:t>最高</a:t>
              </a:r>
              <a:r>
                <a:rPr kumimoji="1" lang="en-US" altLang="zh-CN" b="1" dirty="0">
                  <a:solidFill>
                    <a:srgbClr val="FF0066"/>
                  </a:solidFill>
                  <a:latin typeface="宋体" panose="02010600030101010101" pitchFamily="2" charset="-122"/>
                </a:rPr>
                <a:t>?</a:t>
              </a:r>
            </a:p>
          </p:txBody>
        </p:sp>
        <p:sp>
          <p:nvSpPr>
            <p:cNvPr id="32" name="Line 41">
              <a:extLst>
                <a:ext uri="{FF2B5EF4-FFF2-40B4-BE49-F238E27FC236}">
                  <a16:creationId xmlns:a16="http://schemas.microsoft.com/office/drawing/2014/main" id="{1A297B78-4AB4-4430-BCA4-813FF4663871}"/>
                </a:ext>
              </a:extLst>
            </p:cNvPr>
            <p:cNvSpPr>
              <a:spLocks noChangeShapeType="1"/>
            </p:cNvSpPr>
            <p:nvPr/>
          </p:nvSpPr>
          <p:spPr bwMode="auto">
            <a:xfrm>
              <a:off x="7308850" y="34290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sp>
          <p:nvSpPr>
            <p:cNvPr id="33" name="Line 42">
              <a:extLst>
                <a:ext uri="{FF2B5EF4-FFF2-40B4-BE49-F238E27FC236}">
                  <a16:creationId xmlns:a16="http://schemas.microsoft.com/office/drawing/2014/main" id="{B9E8C67A-C73B-469E-8AFB-430174D4F5F9}"/>
                </a:ext>
              </a:extLst>
            </p:cNvPr>
            <p:cNvSpPr>
              <a:spLocks noChangeShapeType="1"/>
            </p:cNvSpPr>
            <p:nvPr/>
          </p:nvSpPr>
          <p:spPr bwMode="auto">
            <a:xfrm flipH="1">
              <a:off x="7310438" y="4004559"/>
              <a:ext cx="4090" cy="216604"/>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grpSp>
          <p:nvGrpSpPr>
            <p:cNvPr id="34" name="Group 43">
              <a:extLst>
                <a:ext uri="{FF2B5EF4-FFF2-40B4-BE49-F238E27FC236}">
                  <a16:creationId xmlns:a16="http://schemas.microsoft.com/office/drawing/2014/main" id="{2457A2CC-0633-444C-A577-B3913AA613C6}"/>
                </a:ext>
              </a:extLst>
            </p:cNvPr>
            <p:cNvGrpSpPr>
              <a:grpSpLocks/>
            </p:cNvGrpSpPr>
            <p:nvPr/>
          </p:nvGrpSpPr>
          <p:grpSpPr bwMode="auto">
            <a:xfrm>
              <a:off x="6561138" y="4416425"/>
              <a:ext cx="242887" cy="381000"/>
              <a:chOff x="2928" y="2592"/>
              <a:chExt cx="240" cy="240"/>
            </a:xfrm>
          </p:grpSpPr>
          <p:sp>
            <p:nvSpPr>
              <p:cNvPr id="35" name="Line 44">
                <a:extLst>
                  <a:ext uri="{FF2B5EF4-FFF2-40B4-BE49-F238E27FC236}">
                    <a16:creationId xmlns:a16="http://schemas.microsoft.com/office/drawing/2014/main" id="{94BED41B-66F8-4090-B29C-208CC6EA6B31}"/>
                  </a:ext>
                </a:extLst>
              </p:cNvPr>
              <p:cNvSpPr>
                <a:spLocks noChangeShapeType="1"/>
              </p:cNvSpPr>
              <p:nvPr/>
            </p:nvSpPr>
            <p:spPr bwMode="auto">
              <a:xfrm>
                <a:off x="2928" y="2592"/>
                <a:ext cx="240"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sp>
            <p:nvSpPr>
              <p:cNvPr id="36" name="Line 45">
                <a:extLst>
                  <a:ext uri="{FF2B5EF4-FFF2-40B4-BE49-F238E27FC236}">
                    <a16:creationId xmlns:a16="http://schemas.microsoft.com/office/drawing/2014/main" id="{C459FF90-4459-4666-A5D0-3C4A30437019}"/>
                  </a:ext>
                </a:extLst>
              </p:cNvPr>
              <p:cNvSpPr>
                <a:spLocks noChangeShapeType="1"/>
              </p:cNvSpPr>
              <p:nvPr/>
            </p:nvSpPr>
            <p:spPr bwMode="auto">
              <a:xfrm>
                <a:off x="2928" y="2592"/>
                <a:ext cx="0" cy="24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grpSp>
        <p:grpSp>
          <p:nvGrpSpPr>
            <p:cNvPr id="37" name="Group 46">
              <a:extLst>
                <a:ext uri="{FF2B5EF4-FFF2-40B4-BE49-F238E27FC236}">
                  <a16:creationId xmlns:a16="http://schemas.microsoft.com/office/drawing/2014/main" id="{BA659E3F-03E7-401E-B1AB-1CF32F0C62FE}"/>
                </a:ext>
              </a:extLst>
            </p:cNvPr>
            <p:cNvGrpSpPr>
              <a:grpSpLocks/>
            </p:cNvGrpSpPr>
            <p:nvPr/>
          </p:nvGrpSpPr>
          <p:grpSpPr bwMode="auto">
            <a:xfrm>
              <a:off x="8016875" y="4416425"/>
              <a:ext cx="242888" cy="381000"/>
              <a:chOff x="4224" y="2592"/>
              <a:chExt cx="240" cy="240"/>
            </a:xfrm>
          </p:grpSpPr>
          <p:sp>
            <p:nvSpPr>
              <p:cNvPr id="38" name="Line 47">
                <a:extLst>
                  <a:ext uri="{FF2B5EF4-FFF2-40B4-BE49-F238E27FC236}">
                    <a16:creationId xmlns:a16="http://schemas.microsoft.com/office/drawing/2014/main" id="{2DA5ACB9-3163-4053-A92B-06EB4A27704C}"/>
                  </a:ext>
                </a:extLst>
              </p:cNvPr>
              <p:cNvSpPr>
                <a:spLocks noChangeShapeType="1"/>
              </p:cNvSpPr>
              <p:nvPr/>
            </p:nvSpPr>
            <p:spPr bwMode="auto">
              <a:xfrm>
                <a:off x="4224" y="2592"/>
                <a:ext cx="240"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sp>
            <p:nvSpPr>
              <p:cNvPr id="39" name="Line 48">
                <a:extLst>
                  <a:ext uri="{FF2B5EF4-FFF2-40B4-BE49-F238E27FC236}">
                    <a16:creationId xmlns:a16="http://schemas.microsoft.com/office/drawing/2014/main" id="{71444C2E-4CF6-4284-ADD2-70E189C80133}"/>
                  </a:ext>
                </a:extLst>
              </p:cNvPr>
              <p:cNvSpPr>
                <a:spLocks noChangeShapeType="1"/>
              </p:cNvSpPr>
              <p:nvPr/>
            </p:nvSpPr>
            <p:spPr bwMode="auto">
              <a:xfrm>
                <a:off x="4464" y="2592"/>
                <a:ext cx="0" cy="24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grpSp>
        <p:sp>
          <p:nvSpPr>
            <p:cNvPr id="40" name="Line 49">
              <a:extLst>
                <a:ext uri="{FF2B5EF4-FFF2-40B4-BE49-F238E27FC236}">
                  <a16:creationId xmlns:a16="http://schemas.microsoft.com/office/drawing/2014/main" id="{384CA17D-5254-4638-B267-BDAD7EBECFBD}"/>
                </a:ext>
              </a:extLst>
            </p:cNvPr>
            <p:cNvSpPr>
              <a:spLocks noChangeShapeType="1"/>
            </p:cNvSpPr>
            <p:nvPr/>
          </p:nvSpPr>
          <p:spPr bwMode="auto">
            <a:xfrm>
              <a:off x="7451725" y="6021388"/>
              <a:ext cx="1588" cy="3810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grpSp>
          <p:nvGrpSpPr>
            <p:cNvPr id="41" name="Group 50">
              <a:extLst>
                <a:ext uri="{FF2B5EF4-FFF2-40B4-BE49-F238E27FC236}">
                  <a16:creationId xmlns:a16="http://schemas.microsoft.com/office/drawing/2014/main" id="{19BA32D2-1AB9-410B-950E-4EE144A7AE0F}"/>
                </a:ext>
              </a:extLst>
            </p:cNvPr>
            <p:cNvGrpSpPr>
              <a:grpSpLocks/>
            </p:cNvGrpSpPr>
            <p:nvPr/>
          </p:nvGrpSpPr>
          <p:grpSpPr bwMode="auto">
            <a:xfrm>
              <a:off x="6588125" y="5046663"/>
              <a:ext cx="1558925" cy="685800"/>
              <a:chOff x="2928" y="3024"/>
              <a:chExt cx="1536" cy="432"/>
            </a:xfrm>
          </p:grpSpPr>
          <p:sp>
            <p:nvSpPr>
              <p:cNvPr id="42" name="Line 51">
                <a:extLst>
                  <a:ext uri="{FF2B5EF4-FFF2-40B4-BE49-F238E27FC236}">
                    <a16:creationId xmlns:a16="http://schemas.microsoft.com/office/drawing/2014/main" id="{BA998FD7-F431-4687-9822-C33F8104C28D}"/>
                  </a:ext>
                </a:extLst>
              </p:cNvPr>
              <p:cNvSpPr>
                <a:spLocks noChangeShapeType="1"/>
              </p:cNvSpPr>
              <p:nvPr/>
            </p:nvSpPr>
            <p:spPr bwMode="auto">
              <a:xfrm>
                <a:off x="3696" y="3216"/>
                <a:ext cx="0" cy="24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sp>
            <p:nvSpPr>
              <p:cNvPr id="43" name="Line 52">
                <a:extLst>
                  <a:ext uri="{FF2B5EF4-FFF2-40B4-BE49-F238E27FC236}">
                    <a16:creationId xmlns:a16="http://schemas.microsoft.com/office/drawing/2014/main" id="{A79EF8F9-1CA4-42F3-95AF-3D9BA12FFC62}"/>
                  </a:ext>
                </a:extLst>
              </p:cNvPr>
              <p:cNvSpPr>
                <a:spLocks noChangeShapeType="1"/>
              </p:cNvSpPr>
              <p:nvPr/>
            </p:nvSpPr>
            <p:spPr bwMode="auto">
              <a:xfrm>
                <a:off x="2928" y="3216"/>
                <a:ext cx="1536"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sp>
            <p:nvSpPr>
              <p:cNvPr id="44" name="Line 53">
                <a:extLst>
                  <a:ext uri="{FF2B5EF4-FFF2-40B4-BE49-F238E27FC236}">
                    <a16:creationId xmlns:a16="http://schemas.microsoft.com/office/drawing/2014/main" id="{3E718261-092D-413C-9B4F-5F6619AA691A}"/>
                  </a:ext>
                </a:extLst>
              </p:cNvPr>
              <p:cNvSpPr>
                <a:spLocks noChangeShapeType="1"/>
              </p:cNvSpPr>
              <p:nvPr/>
            </p:nvSpPr>
            <p:spPr bwMode="auto">
              <a:xfrm>
                <a:off x="2928" y="3024"/>
                <a:ext cx="0" cy="192"/>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sp>
            <p:nvSpPr>
              <p:cNvPr id="45" name="Line 54">
                <a:extLst>
                  <a:ext uri="{FF2B5EF4-FFF2-40B4-BE49-F238E27FC236}">
                    <a16:creationId xmlns:a16="http://schemas.microsoft.com/office/drawing/2014/main" id="{F0706956-23EA-493D-93BC-E9A675728B46}"/>
                  </a:ext>
                </a:extLst>
              </p:cNvPr>
              <p:cNvSpPr>
                <a:spLocks noChangeShapeType="1"/>
              </p:cNvSpPr>
              <p:nvPr/>
            </p:nvSpPr>
            <p:spPr bwMode="auto">
              <a:xfrm>
                <a:off x="4464" y="3024"/>
                <a:ext cx="0" cy="192"/>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a:p>
            </p:txBody>
          </p:sp>
        </p:grpSp>
        <p:sp>
          <p:nvSpPr>
            <p:cNvPr id="46" name="Text Box 55">
              <a:extLst>
                <a:ext uri="{FF2B5EF4-FFF2-40B4-BE49-F238E27FC236}">
                  <a16:creationId xmlns:a16="http://schemas.microsoft.com/office/drawing/2014/main" id="{0D460D1A-8A5C-4FD9-989A-7BD1CAFCCF33}"/>
                </a:ext>
              </a:extLst>
            </p:cNvPr>
            <p:cNvSpPr txBox="1">
              <a:spLocks noChangeArrowheads="1"/>
            </p:cNvSpPr>
            <p:nvPr/>
          </p:nvSpPr>
          <p:spPr bwMode="auto">
            <a:xfrm>
              <a:off x="6016753" y="5725200"/>
              <a:ext cx="804735" cy="36199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kumimoji="1" lang="zh-CN" altLang="en-US" b="1" dirty="0">
                  <a:solidFill>
                    <a:srgbClr val="CC3300"/>
                  </a:solidFill>
                  <a:latin typeface="宋体" panose="02010600030101010101" pitchFamily="2" charset="-122"/>
                </a:rPr>
                <a:t>模块</a:t>
              </a:r>
              <a:r>
                <a:rPr kumimoji="1" lang="en-US" altLang="zh-CN" b="1" dirty="0">
                  <a:solidFill>
                    <a:srgbClr val="CC3300"/>
                  </a:solidFill>
                  <a:latin typeface="宋体" panose="02010600030101010101" pitchFamily="2" charset="-122"/>
                </a:rPr>
                <a:t>AB</a:t>
              </a:r>
            </a:p>
          </p:txBody>
        </p:sp>
      </p:grpSp>
    </p:spTree>
    <p:extLst>
      <p:ext uri="{BB962C8B-B14F-4D97-AF65-F5344CB8AC3E}">
        <p14:creationId xmlns:p14="http://schemas.microsoft.com/office/powerpoint/2010/main" val="42480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randombar(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内聚的七个等级</a:t>
            </a:r>
          </a:p>
        </p:txBody>
      </p:sp>
      <p:sp>
        <p:nvSpPr>
          <p:cNvPr id="2" name="文本占位符 1"/>
          <p:cNvSpPr>
            <a:spLocks noGrp="1"/>
          </p:cNvSpPr>
          <p:nvPr>
            <p:ph idx="1"/>
          </p:nvPr>
        </p:nvSpPr>
        <p:spPr/>
        <p:txBody>
          <a:bodyPr>
            <a:normAutofit/>
          </a:bodyPr>
          <a:lstStyle/>
          <a:p>
            <a:pPr marL="0" indent="0">
              <a:buNone/>
            </a:pPr>
            <a:r>
              <a:rPr lang="zh-CN" altLang="en-US" sz="2400" dirty="0">
                <a:latin typeface="+mn-ea"/>
              </a:rPr>
              <a:t>（</a:t>
            </a:r>
            <a:r>
              <a:rPr lang="en-US" altLang="zh-CN" sz="2400" dirty="0">
                <a:latin typeface="+mn-ea"/>
              </a:rPr>
              <a:t>3</a:t>
            </a:r>
            <a:r>
              <a:rPr lang="zh-CN" altLang="en-US" sz="2400" dirty="0">
                <a:latin typeface="+mn-ea"/>
              </a:rPr>
              <a:t>）时间内聚 </a:t>
            </a:r>
          </a:p>
          <a:p>
            <a:r>
              <a:rPr lang="zh-CN" altLang="en-US" sz="2000" dirty="0">
                <a:latin typeface="+mn-ea"/>
              </a:rPr>
              <a:t>时间内聚又称为</a:t>
            </a:r>
            <a:r>
              <a:rPr lang="zh-CN" altLang="en-US" sz="2000" dirty="0">
                <a:solidFill>
                  <a:srgbClr val="FF0000"/>
                </a:solidFill>
                <a:latin typeface="+mn-ea"/>
              </a:rPr>
              <a:t>经典内聚</a:t>
            </a:r>
            <a:r>
              <a:rPr lang="zh-CN" altLang="en-US" sz="2000" dirty="0">
                <a:latin typeface="+mn-ea"/>
              </a:rPr>
              <a:t>。</a:t>
            </a:r>
          </a:p>
          <a:p>
            <a:r>
              <a:rPr lang="zh-CN" altLang="en-US" sz="2000" dirty="0">
                <a:latin typeface="+mn-ea"/>
              </a:rPr>
              <a:t>这种模块大多为多功能模块，但模块的各个功能的执行与时间有关，通常要求所有功能必须在同一时间段内执行。</a:t>
            </a:r>
          </a:p>
          <a:p>
            <a:r>
              <a:rPr lang="zh-CN" altLang="en-US" sz="2000" dirty="0">
                <a:latin typeface="+mn-ea"/>
              </a:rPr>
              <a:t>例如初始化模块和终止模块。初始化模块要为所有变量赋初值，对所有介质上的文件置初态，初始化寄存器和栈等，因此要求在程序开始执行的最初一段时间内，模块中所有功能全部执行一遍。</a:t>
            </a:r>
          </a:p>
          <a:p>
            <a:r>
              <a:rPr lang="zh-CN" altLang="en-US" sz="2000" dirty="0">
                <a:solidFill>
                  <a:srgbClr val="FF0000"/>
                </a:solidFill>
                <a:latin typeface="+mn-ea"/>
              </a:rPr>
              <a:t>也属于低内聚度的类型。</a:t>
            </a:r>
          </a:p>
        </p:txBody>
      </p:sp>
      <p:sp>
        <p:nvSpPr>
          <p:cNvPr id="3" name="日期占位符 2"/>
          <p:cNvSpPr>
            <a:spLocks noGrp="1"/>
          </p:cNvSpPr>
          <p:nvPr>
            <p:ph type="dt" sz="half" idx="10"/>
          </p:nvPr>
        </p:nvSpPr>
        <p:spPr/>
        <p:txBody>
          <a:bodyPr/>
          <a:lstStyle/>
          <a:p>
            <a:fld id="{8EB7EB9D-4279-4E45-8574-5EB3345571AE}"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993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BFD08C-2165-4FB4-B34F-BD7D27750AA3}" type="slidenum">
              <a:rPr lang="en-US" altLang="zh-CN" smtClean="0">
                <a:solidFill>
                  <a:schemeClr val="bg1"/>
                </a:solidFill>
              </a:rPr>
              <a:pPr eaLnBrk="1" hangingPunct="1"/>
              <a:t>51</a:t>
            </a:fld>
            <a:endParaRPr lang="en-US" altLang="zh-CN">
              <a:solidFill>
                <a:schemeClr val="bg1"/>
              </a:solidFill>
            </a:endParaRPr>
          </a:p>
        </p:txBody>
      </p:sp>
      <p:sp>
        <p:nvSpPr>
          <p:cNvPr id="5" name="Rectangle 16">
            <a:extLst>
              <a:ext uri="{FF2B5EF4-FFF2-40B4-BE49-F238E27FC236}">
                <a16:creationId xmlns:a16="http://schemas.microsoft.com/office/drawing/2014/main" id="{BFB30BA7-3770-4CC3-BCDA-D8631FF75BC1}"/>
              </a:ext>
            </a:extLst>
          </p:cNvPr>
          <p:cNvSpPr>
            <a:spLocks noChangeArrowheads="1"/>
          </p:cNvSpPr>
          <p:nvPr/>
        </p:nvSpPr>
        <p:spPr bwMode="auto">
          <a:xfrm>
            <a:off x="6116776" y="283170"/>
            <a:ext cx="2493169" cy="1333500"/>
          </a:xfrm>
          <a:prstGeom prst="rect">
            <a:avLst/>
          </a:prstGeom>
          <a:solidFill>
            <a:schemeClr val="bg2"/>
          </a:solidFill>
          <a:ln w="28575"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dirty="0">
                <a:latin typeface="+mj-ea"/>
                <a:ea typeface="+mj-ea"/>
              </a:rPr>
              <a:t>为变量</a:t>
            </a:r>
            <a:r>
              <a:rPr kumimoji="1" lang="en-US" altLang="zh-CN" dirty="0">
                <a:latin typeface="+mj-ea"/>
                <a:ea typeface="+mj-ea"/>
              </a:rPr>
              <a:t>N </a:t>
            </a:r>
            <a:r>
              <a:rPr kumimoji="1" lang="zh-CN" altLang="en-US" dirty="0">
                <a:latin typeface="+mj-ea"/>
                <a:ea typeface="+mj-ea"/>
              </a:rPr>
              <a:t>赋初值</a:t>
            </a:r>
          </a:p>
          <a:p>
            <a:endParaRPr kumimoji="1" lang="zh-CN" altLang="en-US" dirty="0">
              <a:latin typeface="+mj-ea"/>
              <a:ea typeface="+mj-ea"/>
            </a:endParaRPr>
          </a:p>
          <a:p>
            <a:r>
              <a:rPr kumimoji="1" lang="zh-CN" altLang="en-US" dirty="0">
                <a:latin typeface="+mj-ea"/>
                <a:ea typeface="+mj-ea"/>
              </a:rPr>
              <a:t>打开文件</a:t>
            </a:r>
            <a:r>
              <a:rPr kumimoji="1" lang="en-US" altLang="zh-CN" dirty="0">
                <a:latin typeface="+mj-ea"/>
                <a:ea typeface="+mj-ea"/>
              </a:rPr>
              <a:t>A · · ·</a:t>
            </a:r>
          </a:p>
        </p:txBody>
      </p:sp>
    </p:spTree>
    <p:extLst>
      <p:ext uri="{BB962C8B-B14F-4D97-AF65-F5344CB8AC3E}">
        <p14:creationId xmlns:p14="http://schemas.microsoft.com/office/powerpoint/2010/main" val="2131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内聚的七个等级</a:t>
            </a:r>
          </a:p>
        </p:txBody>
      </p:sp>
      <p:sp>
        <p:nvSpPr>
          <p:cNvPr id="3" name="文本占位符 2"/>
          <p:cNvSpPr>
            <a:spLocks noGrp="1"/>
          </p:cNvSpPr>
          <p:nvPr>
            <p:ph idx="1"/>
          </p:nvPr>
        </p:nvSpPr>
        <p:spPr>
          <a:xfrm>
            <a:off x="768098" y="925167"/>
            <a:ext cx="5916908" cy="3806854"/>
          </a:xfrm>
        </p:spPr>
        <p:txBody>
          <a:bodyPr>
            <a:normAutofit lnSpcReduction="10000"/>
          </a:bodyPr>
          <a:lstStyle/>
          <a:p>
            <a:pPr marL="0" indent="0">
              <a:lnSpc>
                <a:spcPct val="120000"/>
              </a:lnSpc>
              <a:buNone/>
            </a:pPr>
            <a:r>
              <a:rPr lang="zh-CN" altLang="en-US" sz="2400" dirty="0">
                <a:latin typeface="+mn-ea"/>
              </a:rPr>
              <a:t>（</a:t>
            </a:r>
            <a:r>
              <a:rPr lang="en-US" altLang="zh-CN" sz="2400" dirty="0">
                <a:latin typeface="+mn-ea"/>
              </a:rPr>
              <a:t>4</a:t>
            </a:r>
            <a:r>
              <a:rPr lang="zh-CN" altLang="en-US" sz="2400" dirty="0">
                <a:latin typeface="+mn-ea"/>
              </a:rPr>
              <a:t>）过程内聚 </a:t>
            </a:r>
          </a:p>
          <a:p>
            <a:pPr>
              <a:lnSpc>
                <a:spcPct val="120000"/>
              </a:lnSpc>
            </a:pPr>
            <a:r>
              <a:rPr lang="zh-CN" altLang="en-US" sz="2000" dirty="0">
                <a:latin typeface="+mn-ea"/>
              </a:rPr>
              <a:t>如果一个模块内的处理是相关的，而且必须以特定次序执行，则称这个模块为</a:t>
            </a:r>
            <a:r>
              <a:rPr lang="zh-CN" altLang="en-US" sz="2000" dirty="0">
                <a:solidFill>
                  <a:srgbClr val="FF0000"/>
                </a:solidFill>
                <a:latin typeface="+mn-ea"/>
              </a:rPr>
              <a:t>过程内聚模块</a:t>
            </a:r>
            <a:r>
              <a:rPr lang="zh-CN" altLang="en-US" sz="2000" dirty="0">
                <a:latin typeface="+mn-ea"/>
              </a:rPr>
              <a:t>。</a:t>
            </a:r>
          </a:p>
          <a:p>
            <a:pPr>
              <a:lnSpc>
                <a:spcPct val="120000"/>
              </a:lnSpc>
            </a:pPr>
            <a:r>
              <a:rPr lang="zh-CN" altLang="en-US" sz="2000" dirty="0">
                <a:latin typeface="+mn-ea"/>
              </a:rPr>
              <a:t>使用流程图做为工具设计程序的时候，常常通过流程图来确定模块划分。把流程图中的某一部分划出组成模块，就得到过程内聚模块。</a:t>
            </a:r>
          </a:p>
          <a:p>
            <a:pPr>
              <a:lnSpc>
                <a:spcPct val="120000"/>
              </a:lnSpc>
            </a:pPr>
            <a:r>
              <a:rPr lang="zh-CN" altLang="en-US" sz="2000" dirty="0">
                <a:latin typeface="+mn-ea"/>
              </a:rPr>
              <a:t>例如，我们把流程图中的循环部分、判定部分、计算部分分成三个模块，这三个模块都是过程内聚模块。</a:t>
            </a:r>
          </a:p>
        </p:txBody>
      </p:sp>
      <p:sp>
        <p:nvSpPr>
          <p:cNvPr id="2" name="日期占位符 1"/>
          <p:cNvSpPr>
            <a:spLocks noGrp="1"/>
          </p:cNvSpPr>
          <p:nvPr>
            <p:ph type="dt" sz="half" idx="10"/>
          </p:nvPr>
        </p:nvSpPr>
        <p:spPr/>
        <p:txBody>
          <a:bodyPr/>
          <a:lstStyle/>
          <a:p>
            <a:fld id="{B9ED60D8-C970-4804-B354-E0CC05AAB078}"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096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562AA79-F00C-43B2-A7D8-C675C3E94C96}" type="slidenum">
              <a:rPr lang="en-US" altLang="zh-CN" smtClean="0">
                <a:solidFill>
                  <a:schemeClr val="bg1"/>
                </a:solidFill>
              </a:rPr>
              <a:pPr eaLnBrk="1" hangingPunct="1"/>
              <a:t>52</a:t>
            </a:fld>
            <a:endParaRPr lang="en-US" altLang="zh-CN">
              <a:solidFill>
                <a:schemeClr val="bg1"/>
              </a:solidFill>
            </a:endParaRPr>
          </a:p>
        </p:txBody>
      </p:sp>
      <p:sp>
        <p:nvSpPr>
          <p:cNvPr id="4" name="文本框 3"/>
          <p:cNvSpPr txBox="1"/>
          <p:nvPr/>
        </p:nvSpPr>
        <p:spPr>
          <a:xfrm>
            <a:off x="6907428" y="1949692"/>
            <a:ext cx="2092020" cy="15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Bef>
                <a:spcPts val="900"/>
              </a:spcBef>
            </a:pPr>
            <a:r>
              <a:rPr lang="zh-CN" altLang="en-US" dirty="0"/>
              <a:t>接收考试成绩</a:t>
            </a:r>
            <a:endParaRPr lang="en-US" altLang="zh-CN" dirty="0"/>
          </a:p>
          <a:p>
            <a:pPr algn="ctr">
              <a:spcBef>
                <a:spcPts val="900"/>
              </a:spcBef>
            </a:pPr>
            <a:r>
              <a:rPr lang="zh-CN" altLang="en-US" dirty="0"/>
              <a:t>成绩排序</a:t>
            </a:r>
            <a:endParaRPr lang="en-US" altLang="zh-CN" dirty="0"/>
          </a:p>
          <a:p>
            <a:pPr algn="ctr">
              <a:spcBef>
                <a:spcPts val="900"/>
              </a:spcBef>
            </a:pPr>
            <a:r>
              <a:rPr lang="zh-CN" altLang="en-US" dirty="0"/>
              <a:t>选择前十名</a:t>
            </a:r>
          </a:p>
        </p:txBody>
      </p:sp>
    </p:spTree>
    <p:extLst>
      <p:ext uri="{BB962C8B-B14F-4D97-AF65-F5344CB8AC3E}">
        <p14:creationId xmlns:p14="http://schemas.microsoft.com/office/powerpoint/2010/main" val="32407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50"/>
          <p:cNvSpPr>
            <a:spLocks noGrp="1"/>
          </p:cNvSpPr>
          <p:nvPr>
            <p:ph type="title"/>
          </p:nvPr>
        </p:nvSpPr>
        <p:spPr/>
        <p:txBody>
          <a:bodyPr/>
          <a:lstStyle/>
          <a:p>
            <a:r>
              <a:rPr lang="zh-CN" altLang="en-US" dirty="0"/>
              <a:t>内聚的七个等级</a:t>
            </a:r>
          </a:p>
        </p:txBody>
      </p:sp>
      <p:sp>
        <p:nvSpPr>
          <p:cNvPr id="2" name="文本占位符 1"/>
          <p:cNvSpPr>
            <a:spLocks noGrp="1"/>
          </p:cNvSpPr>
          <p:nvPr>
            <p:ph idx="1"/>
          </p:nvPr>
        </p:nvSpPr>
        <p:spPr>
          <a:xfrm>
            <a:off x="768096" y="850917"/>
            <a:ext cx="8227622" cy="3806854"/>
          </a:xfrm>
        </p:spPr>
        <p:txBody>
          <a:bodyPr>
            <a:normAutofit/>
          </a:bodyPr>
          <a:lstStyle/>
          <a:p>
            <a:pPr marL="0" indent="0">
              <a:lnSpc>
                <a:spcPct val="100000"/>
              </a:lnSpc>
              <a:spcBef>
                <a:spcPts val="600"/>
              </a:spcBef>
              <a:buNone/>
            </a:pPr>
            <a:r>
              <a:rPr lang="zh-CN" altLang="en-US" sz="2400" dirty="0">
                <a:latin typeface="+mn-ea"/>
              </a:rPr>
              <a:t>（</a:t>
            </a:r>
            <a:r>
              <a:rPr lang="en-US" altLang="zh-CN" sz="2400" dirty="0">
                <a:latin typeface="+mn-ea"/>
              </a:rPr>
              <a:t>5</a:t>
            </a:r>
            <a:r>
              <a:rPr lang="zh-CN" altLang="en-US" sz="2400" dirty="0">
                <a:latin typeface="+mn-ea"/>
              </a:rPr>
              <a:t>）通信内聚 </a:t>
            </a:r>
          </a:p>
          <a:p>
            <a:pPr>
              <a:lnSpc>
                <a:spcPct val="100000"/>
              </a:lnSpc>
              <a:spcBef>
                <a:spcPts val="600"/>
              </a:spcBef>
            </a:pPr>
            <a:r>
              <a:rPr lang="zh-CN" altLang="en-US" sz="2000" dirty="0">
                <a:latin typeface="+mn-ea"/>
              </a:rPr>
              <a:t>如果一个模块内各功能部分都使用了相同的输入数据，或产生了相同的输出数据，则称之为通信内聚模块。</a:t>
            </a:r>
          </a:p>
          <a:p>
            <a:pPr>
              <a:lnSpc>
                <a:spcPct val="100000"/>
              </a:lnSpc>
              <a:spcBef>
                <a:spcPts val="600"/>
              </a:spcBef>
            </a:pPr>
            <a:r>
              <a:rPr lang="zh-CN" altLang="en-US" sz="2000" dirty="0">
                <a:latin typeface="+mn-ea"/>
              </a:rPr>
              <a:t>通信内聚和过程内聚都属于中内聚度模块。</a:t>
            </a:r>
          </a:p>
        </p:txBody>
      </p:sp>
      <p:sp>
        <p:nvSpPr>
          <p:cNvPr id="3" name="日期占位符 2"/>
          <p:cNvSpPr>
            <a:spLocks noGrp="1"/>
          </p:cNvSpPr>
          <p:nvPr>
            <p:ph type="dt" sz="half" idx="10"/>
          </p:nvPr>
        </p:nvSpPr>
        <p:spPr/>
        <p:txBody>
          <a:bodyPr/>
          <a:lstStyle/>
          <a:p>
            <a:fld id="{49765A4D-CCA0-43CE-99B3-E17466C10EB7}"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7A4D91C-42A2-4798-BC78-02DA351176E2}" type="slidenum">
              <a:rPr lang="en-US" altLang="zh-CN" smtClean="0">
                <a:solidFill>
                  <a:schemeClr val="bg1"/>
                </a:solidFill>
              </a:rPr>
              <a:pPr eaLnBrk="1" hangingPunct="1"/>
              <a:t>53</a:t>
            </a:fld>
            <a:endParaRPr lang="en-US" altLang="zh-CN">
              <a:solidFill>
                <a:schemeClr val="bg1"/>
              </a:solidFill>
            </a:endParaRPr>
          </a:p>
        </p:txBody>
      </p:sp>
      <p:grpSp>
        <p:nvGrpSpPr>
          <p:cNvPr id="6" name="Group 16">
            <a:extLst>
              <a:ext uri="{FF2B5EF4-FFF2-40B4-BE49-F238E27FC236}">
                <a16:creationId xmlns:a16="http://schemas.microsoft.com/office/drawing/2014/main" id="{5CA3AE2B-CDC8-4FA6-BF12-CA79C310BCF9}"/>
              </a:ext>
            </a:extLst>
          </p:cNvPr>
          <p:cNvGrpSpPr>
            <a:grpSpLocks/>
          </p:cNvGrpSpPr>
          <p:nvPr/>
        </p:nvGrpSpPr>
        <p:grpSpPr bwMode="auto">
          <a:xfrm>
            <a:off x="1596636" y="2351053"/>
            <a:ext cx="5633118" cy="2384348"/>
            <a:chOff x="600" y="2496"/>
            <a:chExt cx="4293" cy="1290"/>
          </a:xfrm>
        </p:grpSpPr>
        <p:sp>
          <p:nvSpPr>
            <p:cNvPr id="8" name="Text Box 17">
              <a:extLst>
                <a:ext uri="{FF2B5EF4-FFF2-40B4-BE49-F238E27FC236}">
                  <a16:creationId xmlns:a16="http://schemas.microsoft.com/office/drawing/2014/main" id="{86F5DC15-0553-4C06-90D0-AE32D008F9A1}"/>
                </a:ext>
              </a:extLst>
            </p:cNvPr>
            <p:cNvSpPr txBox="1">
              <a:spLocks noChangeArrowheads="1"/>
            </p:cNvSpPr>
            <p:nvPr/>
          </p:nvSpPr>
          <p:spPr bwMode="auto">
            <a:xfrm>
              <a:off x="600" y="3002"/>
              <a:ext cx="16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en-US">
                <a:latin typeface="Times New Roman" panose="02020603050405020304" pitchFamily="18" charset="0"/>
              </a:endParaRPr>
            </a:p>
          </p:txBody>
        </p:sp>
        <p:sp>
          <p:nvSpPr>
            <p:cNvPr id="9" name="Oval 18">
              <a:extLst>
                <a:ext uri="{FF2B5EF4-FFF2-40B4-BE49-F238E27FC236}">
                  <a16:creationId xmlns:a16="http://schemas.microsoft.com/office/drawing/2014/main" id="{4F8C30D6-2FB3-4BE1-B7A1-4828521732F1}"/>
                </a:ext>
              </a:extLst>
            </p:cNvPr>
            <p:cNvSpPr>
              <a:spLocks noChangeArrowheads="1"/>
            </p:cNvSpPr>
            <p:nvPr/>
          </p:nvSpPr>
          <p:spPr bwMode="auto">
            <a:xfrm>
              <a:off x="1631" y="2592"/>
              <a:ext cx="625" cy="336"/>
            </a:xfrm>
            <a:prstGeom prst="ellipse">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zh-CN" altLang="en-US" sz="1600" b="1" dirty="0">
                  <a:latin typeface="宋体" panose="02010600030101010101" pitchFamily="2" charset="-122"/>
                </a:rPr>
                <a:t>开领书单</a:t>
              </a:r>
            </a:p>
          </p:txBody>
        </p:sp>
        <p:sp>
          <p:nvSpPr>
            <p:cNvPr id="10" name="Oval 19">
              <a:extLst>
                <a:ext uri="{FF2B5EF4-FFF2-40B4-BE49-F238E27FC236}">
                  <a16:creationId xmlns:a16="http://schemas.microsoft.com/office/drawing/2014/main" id="{86814C4D-CC13-4296-840A-FF8519F48425}"/>
                </a:ext>
              </a:extLst>
            </p:cNvPr>
            <p:cNvSpPr>
              <a:spLocks noChangeArrowheads="1"/>
            </p:cNvSpPr>
            <p:nvPr/>
          </p:nvSpPr>
          <p:spPr bwMode="auto">
            <a:xfrm>
              <a:off x="1680" y="3168"/>
              <a:ext cx="624" cy="336"/>
            </a:xfrm>
            <a:prstGeom prst="ellipse">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zh-CN" altLang="en-US" sz="1600" b="1" dirty="0">
                  <a:latin typeface="宋体" panose="02010600030101010101" pitchFamily="2" charset="-122"/>
                </a:rPr>
                <a:t>登记售书</a:t>
              </a:r>
            </a:p>
          </p:txBody>
        </p:sp>
        <p:sp>
          <p:nvSpPr>
            <p:cNvPr id="11" name="Oval 20">
              <a:extLst>
                <a:ext uri="{FF2B5EF4-FFF2-40B4-BE49-F238E27FC236}">
                  <a16:creationId xmlns:a16="http://schemas.microsoft.com/office/drawing/2014/main" id="{C9213943-8053-4E11-9D12-232A02A3E5C9}"/>
                </a:ext>
              </a:extLst>
            </p:cNvPr>
            <p:cNvSpPr>
              <a:spLocks noChangeArrowheads="1"/>
            </p:cNvSpPr>
            <p:nvPr/>
          </p:nvSpPr>
          <p:spPr bwMode="auto">
            <a:xfrm>
              <a:off x="3410" y="2640"/>
              <a:ext cx="526" cy="288"/>
            </a:xfrm>
            <a:prstGeom prst="ellipse">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zh-CN" altLang="en-US" sz="1600" b="1">
                  <a:latin typeface="宋体" panose="02010600030101010101" pitchFamily="2" charset="-122"/>
                </a:rPr>
                <a:t>删除</a:t>
              </a:r>
            </a:p>
          </p:txBody>
        </p:sp>
        <p:sp>
          <p:nvSpPr>
            <p:cNvPr id="12" name="Oval 21">
              <a:extLst>
                <a:ext uri="{FF2B5EF4-FFF2-40B4-BE49-F238E27FC236}">
                  <a16:creationId xmlns:a16="http://schemas.microsoft.com/office/drawing/2014/main" id="{283A450F-0537-4936-9E88-F2510CEE398F}"/>
                </a:ext>
              </a:extLst>
            </p:cNvPr>
            <p:cNvSpPr>
              <a:spLocks noChangeArrowheads="1"/>
            </p:cNvSpPr>
            <p:nvPr/>
          </p:nvSpPr>
          <p:spPr bwMode="auto">
            <a:xfrm>
              <a:off x="3456" y="3216"/>
              <a:ext cx="480" cy="336"/>
            </a:xfrm>
            <a:prstGeom prst="ellipse">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kumimoji="1" lang="zh-CN" altLang="en-US" sz="1600" b="1">
                  <a:latin typeface="宋体" panose="02010600030101010101" pitchFamily="2" charset="-122"/>
                </a:rPr>
                <a:t>修改</a:t>
              </a:r>
            </a:p>
          </p:txBody>
        </p:sp>
        <p:grpSp>
          <p:nvGrpSpPr>
            <p:cNvPr id="13" name="Group 22">
              <a:extLst>
                <a:ext uri="{FF2B5EF4-FFF2-40B4-BE49-F238E27FC236}">
                  <a16:creationId xmlns:a16="http://schemas.microsoft.com/office/drawing/2014/main" id="{0463B444-D708-46AA-9BC0-8C38C5A00F1C}"/>
                </a:ext>
              </a:extLst>
            </p:cNvPr>
            <p:cNvGrpSpPr>
              <a:grpSpLocks/>
            </p:cNvGrpSpPr>
            <p:nvPr/>
          </p:nvGrpSpPr>
          <p:grpSpPr bwMode="auto">
            <a:xfrm>
              <a:off x="1296" y="2736"/>
              <a:ext cx="384" cy="576"/>
              <a:chOff x="2016" y="3072"/>
              <a:chExt cx="384" cy="576"/>
            </a:xfrm>
          </p:grpSpPr>
          <p:sp>
            <p:nvSpPr>
              <p:cNvPr id="47" name="Line 23">
                <a:extLst>
                  <a:ext uri="{FF2B5EF4-FFF2-40B4-BE49-F238E27FC236}">
                    <a16:creationId xmlns:a16="http://schemas.microsoft.com/office/drawing/2014/main" id="{D8F5181F-95E9-4EF0-84EB-6D0118332E75}"/>
                  </a:ext>
                </a:extLst>
              </p:cNvPr>
              <p:cNvSpPr>
                <a:spLocks noChangeShapeType="1"/>
              </p:cNvSpPr>
              <p:nvPr/>
            </p:nvSpPr>
            <p:spPr bwMode="auto">
              <a:xfrm>
                <a:off x="2016" y="3072"/>
                <a:ext cx="0"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4">
                <a:extLst>
                  <a:ext uri="{FF2B5EF4-FFF2-40B4-BE49-F238E27FC236}">
                    <a16:creationId xmlns:a16="http://schemas.microsoft.com/office/drawing/2014/main" id="{568CB751-93FC-4F7B-8E6A-FAD08CF818F7}"/>
                  </a:ext>
                </a:extLst>
              </p:cNvPr>
              <p:cNvSpPr>
                <a:spLocks noChangeShapeType="1"/>
              </p:cNvSpPr>
              <p:nvPr/>
            </p:nvSpPr>
            <p:spPr bwMode="auto">
              <a:xfrm>
                <a:off x="2016" y="3072"/>
                <a:ext cx="384" cy="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5">
                <a:extLst>
                  <a:ext uri="{FF2B5EF4-FFF2-40B4-BE49-F238E27FC236}">
                    <a16:creationId xmlns:a16="http://schemas.microsoft.com/office/drawing/2014/main" id="{2D255EEB-AE18-4E91-A738-74D1385030A2}"/>
                  </a:ext>
                </a:extLst>
              </p:cNvPr>
              <p:cNvSpPr>
                <a:spLocks noChangeShapeType="1"/>
              </p:cNvSpPr>
              <p:nvPr/>
            </p:nvSpPr>
            <p:spPr bwMode="auto">
              <a:xfrm>
                <a:off x="2016" y="3648"/>
                <a:ext cx="384" cy="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26">
              <a:extLst>
                <a:ext uri="{FF2B5EF4-FFF2-40B4-BE49-F238E27FC236}">
                  <a16:creationId xmlns:a16="http://schemas.microsoft.com/office/drawing/2014/main" id="{BEF7B239-DD69-45F9-8FE8-33094746BE32}"/>
                </a:ext>
              </a:extLst>
            </p:cNvPr>
            <p:cNvGrpSpPr>
              <a:grpSpLocks/>
            </p:cNvGrpSpPr>
            <p:nvPr/>
          </p:nvGrpSpPr>
          <p:grpSpPr bwMode="auto">
            <a:xfrm>
              <a:off x="2256" y="3312"/>
              <a:ext cx="384" cy="240"/>
              <a:chOff x="2880" y="3648"/>
              <a:chExt cx="384" cy="240"/>
            </a:xfrm>
          </p:grpSpPr>
          <p:sp>
            <p:nvSpPr>
              <p:cNvPr id="45" name="Line 27">
                <a:extLst>
                  <a:ext uri="{FF2B5EF4-FFF2-40B4-BE49-F238E27FC236}">
                    <a16:creationId xmlns:a16="http://schemas.microsoft.com/office/drawing/2014/main" id="{3F504FB8-4B00-492E-85A2-CE589826BFB4}"/>
                  </a:ext>
                </a:extLst>
              </p:cNvPr>
              <p:cNvSpPr>
                <a:spLocks noChangeShapeType="1"/>
              </p:cNvSpPr>
              <p:nvPr/>
            </p:nvSpPr>
            <p:spPr bwMode="auto">
              <a:xfrm>
                <a:off x="2880" y="3648"/>
                <a:ext cx="38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8">
                <a:extLst>
                  <a:ext uri="{FF2B5EF4-FFF2-40B4-BE49-F238E27FC236}">
                    <a16:creationId xmlns:a16="http://schemas.microsoft.com/office/drawing/2014/main" id="{A40B5E1C-FD86-49C2-BAAD-04D6D32E0F30}"/>
                  </a:ext>
                </a:extLst>
              </p:cNvPr>
              <p:cNvSpPr>
                <a:spLocks noChangeShapeType="1"/>
              </p:cNvSpPr>
              <p:nvPr/>
            </p:nvSpPr>
            <p:spPr bwMode="auto">
              <a:xfrm>
                <a:off x="3264" y="3648"/>
                <a:ext cx="0" cy="24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29">
              <a:extLst>
                <a:ext uri="{FF2B5EF4-FFF2-40B4-BE49-F238E27FC236}">
                  <a16:creationId xmlns:a16="http://schemas.microsoft.com/office/drawing/2014/main" id="{7E56815F-8BE0-4E36-93EB-9189DF14E072}"/>
                </a:ext>
              </a:extLst>
            </p:cNvPr>
            <p:cNvGrpSpPr>
              <a:grpSpLocks/>
            </p:cNvGrpSpPr>
            <p:nvPr/>
          </p:nvGrpSpPr>
          <p:grpSpPr bwMode="auto">
            <a:xfrm>
              <a:off x="3936" y="2784"/>
              <a:ext cx="432" cy="240"/>
              <a:chOff x="4224" y="3072"/>
              <a:chExt cx="432" cy="240"/>
            </a:xfrm>
          </p:grpSpPr>
          <p:sp>
            <p:nvSpPr>
              <p:cNvPr id="43" name="Line 30">
                <a:extLst>
                  <a:ext uri="{FF2B5EF4-FFF2-40B4-BE49-F238E27FC236}">
                    <a16:creationId xmlns:a16="http://schemas.microsoft.com/office/drawing/2014/main" id="{6728A04D-B242-4765-A761-008685ECD388}"/>
                  </a:ext>
                </a:extLst>
              </p:cNvPr>
              <p:cNvSpPr>
                <a:spLocks noChangeShapeType="1"/>
              </p:cNvSpPr>
              <p:nvPr/>
            </p:nvSpPr>
            <p:spPr bwMode="auto">
              <a:xfrm>
                <a:off x="4224" y="3072"/>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1">
                <a:extLst>
                  <a:ext uri="{FF2B5EF4-FFF2-40B4-BE49-F238E27FC236}">
                    <a16:creationId xmlns:a16="http://schemas.microsoft.com/office/drawing/2014/main" id="{4ADAFB8C-2068-479C-9E48-9D9C93C8B0CB}"/>
                  </a:ext>
                </a:extLst>
              </p:cNvPr>
              <p:cNvSpPr>
                <a:spLocks noChangeShapeType="1"/>
              </p:cNvSpPr>
              <p:nvPr/>
            </p:nvSpPr>
            <p:spPr bwMode="auto">
              <a:xfrm>
                <a:off x="4656" y="3072"/>
                <a:ext cx="0" cy="24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32">
              <a:extLst>
                <a:ext uri="{FF2B5EF4-FFF2-40B4-BE49-F238E27FC236}">
                  <a16:creationId xmlns:a16="http://schemas.microsoft.com/office/drawing/2014/main" id="{CDEB3A25-C1E4-4510-8789-8E8001B4B81D}"/>
                </a:ext>
              </a:extLst>
            </p:cNvPr>
            <p:cNvGrpSpPr>
              <a:grpSpLocks/>
            </p:cNvGrpSpPr>
            <p:nvPr/>
          </p:nvGrpSpPr>
          <p:grpSpPr bwMode="auto">
            <a:xfrm>
              <a:off x="3936" y="3216"/>
              <a:ext cx="432" cy="192"/>
              <a:chOff x="4224" y="3504"/>
              <a:chExt cx="432" cy="192"/>
            </a:xfrm>
          </p:grpSpPr>
          <p:sp>
            <p:nvSpPr>
              <p:cNvPr id="41" name="Line 33">
                <a:extLst>
                  <a:ext uri="{FF2B5EF4-FFF2-40B4-BE49-F238E27FC236}">
                    <a16:creationId xmlns:a16="http://schemas.microsoft.com/office/drawing/2014/main" id="{116DD195-627F-4C31-88E0-76E6CDD3A0FB}"/>
                  </a:ext>
                </a:extLst>
              </p:cNvPr>
              <p:cNvSpPr>
                <a:spLocks noChangeShapeType="1"/>
              </p:cNvSpPr>
              <p:nvPr/>
            </p:nvSpPr>
            <p:spPr bwMode="auto">
              <a:xfrm>
                <a:off x="4224" y="3696"/>
                <a:ext cx="432"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4">
                <a:extLst>
                  <a:ext uri="{FF2B5EF4-FFF2-40B4-BE49-F238E27FC236}">
                    <a16:creationId xmlns:a16="http://schemas.microsoft.com/office/drawing/2014/main" id="{99B3A2C7-01A6-4423-B88F-DF824E20BA77}"/>
                  </a:ext>
                </a:extLst>
              </p:cNvPr>
              <p:cNvSpPr>
                <a:spLocks noChangeShapeType="1"/>
              </p:cNvSpPr>
              <p:nvPr/>
            </p:nvSpPr>
            <p:spPr bwMode="auto">
              <a:xfrm flipV="1">
                <a:off x="4656" y="3504"/>
                <a:ext cx="0" cy="192"/>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5">
              <a:extLst>
                <a:ext uri="{FF2B5EF4-FFF2-40B4-BE49-F238E27FC236}">
                  <a16:creationId xmlns:a16="http://schemas.microsoft.com/office/drawing/2014/main" id="{8EACA077-BBF8-4F03-9FF9-D992C04C17B7}"/>
                </a:ext>
              </a:extLst>
            </p:cNvPr>
            <p:cNvGrpSpPr>
              <a:grpSpLocks/>
            </p:cNvGrpSpPr>
            <p:nvPr/>
          </p:nvGrpSpPr>
          <p:grpSpPr bwMode="auto">
            <a:xfrm>
              <a:off x="4175" y="3041"/>
              <a:ext cx="718" cy="240"/>
              <a:chOff x="4451" y="3312"/>
              <a:chExt cx="718" cy="240"/>
            </a:xfrm>
          </p:grpSpPr>
          <p:sp>
            <p:nvSpPr>
              <p:cNvPr id="38" name="Line 36">
                <a:extLst>
                  <a:ext uri="{FF2B5EF4-FFF2-40B4-BE49-F238E27FC236}">
                    <a16:creationId xmlns:a16="http://schemas.microsoft.com/office/drawing/2014/main" id="{0FAABE72-6535-45E3-9DA6-2B5F7CE0BD8E}"/>
                  </a:ext>
                </a:extLst>
              </p:cNvPr>
              <p:cNvSpPr>
                <a:spLocks noChangeShapeType="1"/>
              </p:cNvSpPr>
              <p:nvPr/>
            </p:nvSpPr>
            <p:spPr bwMode="auto">
              <a:xfrm>
                <a:off x="4500" y="3312"/>
                <a:ext cx="3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7">
                <a:extLst>
                  <a:ext uri="{FF2B5EF4-FFF2-40B4-BE49-F238E27FC236}">
                    <a16:creationId xmlns:a16="http://schemas.microsoft.com/office/drawing/2014/main" id="{CD1ACD8E-C1F8-4AA9-B314-B37071DFEBD3}"/>
                  </a:ext>
                </a:extLst>
              </p:cNvPr>
              <p:cNvSpPr>
                <a:spLocks noChangeShapeType="1"/>
              </p:cNvSpPr>
              <p:nvPr/>
            </p:nvSpPr>
            <p:spPr bwMode="auto">
              <a:xfrm>
                <a:off x="4512" y="3504"/>
                <a:ext cx="3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38">
                <a:extLst>
                  <a:ext uri="{FF2B5EF4-FFF2-40B4-BE49-F238E27FC236}">
                    <a16:creationId xmlns:a16="http://schemas.microsoft.com/office/drawing/2014/main" id="{F96885F2-E7B9-4369-960B-630BDAFB5EE1}"/>
                  </a:ext>
                </a:extLst>
              </p:cNvPr>
              <p:cNvSpPr txBox="1">
                <a:spLocks noChangeArrowheads="1"/>
              </p:cNvSpPr>
              <p:nvPr/>
            </p:nvSpPr>
            <p:spPr bwMode="auto">
              <a:xfrm>
                <a:off x="4451" y="3322"/>
                <a:ext cx="7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宋体" panose="02010600030101010101" pitchFamily="2" charset="-122"/>
                  </a:rPr>
                  <a:t>文  件</a:t>
                </a:r>
              </a:p>
            </p:txBody>
          </p:sp>
        </p:grpSp>
        <p:grpSp>
          <p:nvGrpSpPr>
            <p:cNvPr id="18" name="Group 39">
              <a:extLst>
                <a:ext uri="{FF2B5EF4-FFF2-40B4-BE49-F238E27FC236}">
                  <a16:creationId xmlns:a16="http://schemas.microsoft.com/office/drawing/2014/main" id="{D9BC3FE9-9F2C-45C3-8D3E-0FF3FE613C56}"/>
                </a:ext>
              </a:extLst>
            </p:cNvPr>
            <p:cNvGrpSpPr>
              <a:grpSpLocks/>
            </p:cNvGrpSpPr>
            <p:nvPr/>
          </p:nvGrpSpPr>
          <p:grpSpPr bwMode="auto">
            <a:xfrm>
              <a:off x="2264" y="3552"/>
              <a:ext cx="1085" cy="234"/>
              <a:chOff x="2984" y="3888"/>
              <a:chExt cx="1085" cy="234"/>
            </a:xfrm>
          </p:grpSpPr>
          <p:sp>
            <p:nvSpPr>
              <p:cNvPr id="35" name="Line 40">
                <a:extLst>
                  <a:ext uri="{FF2B5EF4-FFF2-40B4-BE49-F238E27FC236}">
                    <a16:creationId xmlns:a16="http://schemas.microsoft.com/office/drawing/2014/main" id="{156E4858-DCCC-4725-8CB6-BC6D6153A04B}"/>
                  </a:ext>
                </a:extLst>
              </p:cNvPr>
              <p:cNvSpPr>
                <a:spLocks noChangeShapeType="1"/>
              </p:cNvSpPr>
              <p:nvPr/>
            </p:nvSpPr>
            <p:spPr bwMode="auto">
              <a:xfrm>
                <a:off x="3072" y="3888"/>
                <a:ext cx="52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1">
                <a:extLst>
                  <a:ext uri="{FF2B5EF4-FFF2-40B4-BE49-F238E27FC236}">
                    <a16:creationId xmlns:a16="http://schemas.microsoft.com/office/drawing/2014/main" id="{CFA6035A-508F-40D5-A15A-EE76202C0176}"/>
                  </a:ext>
                </a:extLst>
              </p:cNvPr>
              <p:cNvSpPr>
                <a:spLocks noChangeShapeType="1"/>
              </p:cNvSpPr>
              <p:nvPr/>
            </p:nvSpPr>
            <p:spPr bwMode="auto">
              <a:xfrm>
                <a:off x="3072" y="4080"/>
                <a:ext cx="52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42">
                <a:extLst>
                  <a:ext uri="{FF2B5EF4-FFF2-40B4-BE49-F238E27FC236}">
                    <a16:creationId xmlns:a16="http://schemas.microsoft.com/office/drawing/2014/main" id="{0F96E25E-5AE9-4774-AE38-E6ACD6AACBCC}"/>
                  </a:ext>
                </a:extLst>
              </p:cNvPr>
              <p:cNvSpPr txBox="1">
                <a:spLocks noChangeArrowheads="1"/>
              </p:cNvSpPr>
              <p:nvPr/>
            </p:nvSpPr>
            <p:spPr bwMode="auto">
              <a:xfrm>
                <a:off x="2984" y="3892"/>
                <a:ext cx="108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宋体" panose="02010600030101010101" pitchFamily="2" charset="-122"/>
                  </a:rPr>
                  <a:t>售书登记表</a:t>
                </a:r>
              </a:p>
            </p:txBody>
          </p:sp>
        </p:grpSp>
        <p:grpSp>
          <p:nvGrpSpPr>
            <p:cNvPr id="19" name="Group 43">
              <a:extLst>
                <a:ext uri="{FF2B5EF4-FFF2-40B4-BE49-F238E27FC236}">
                  <a16:creationId xmlns:a16="http://schemas.microsoft.com/office/drawing/2014/main" id="{131D4B62-D4D3-43C1-A148-A9820DC38FC9}"/>
                </a:ext>
              </a:extLst>
            </p:cNvPr>
            <p:cNvGrpSpPr>
              <a:grpSpLocks/>
            </p:cNvGrpSpPr>
            <p:nvPr/>
          </p:nvGrpSpPr>
          <p:grpSpPr bwMode="auto">
            <a:xfrm>
              <a:off x="912" y="2736"/>
              <a:ext cx="384" cy="398"/>
              <a:chOff x="1632" y="3072"/>
              <a:chExt cx="384" cy="398"/>
            </a:xfrm>
          </p:grpSpPr>
          <p:sp>
            <p:nvSpPr>
              <p:cNvPr id="33" name="Line 44">
                <a:extLst>
                  <a:ext uri="{FF2B5EF4-FFF2-40B4-BE49-F238E27FC236}">
                    <a16:creationId xmlns:a16="http://schemas.microsoft.com/office/drawing/2014/main" id="{3DF17B91-3917-4E90-8D28-CF2B70642252}"/>
                  </a:ext>
                </a:extLst>
              </p:cNvPr>
              <p:cNvSpPr>
                <a:spLocks noChangeShapeType="1"/>
              </p:cNvSpPr>
              <p:nvPr/>
            </p:nvSpPr>
            <p:spPr bwMode="auto">
              <a:xfrm>
                <a:off x="1632" y="3360"/>
                <a:ext cx="384" cy="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45">
                <a:extLst>
                  <a:ext uri="{FF2B5EF4-FFF2-40B4-BE49-F238E27FC236}">
                    <a16:creationId xmlns:a16="http://schemas.microsoft.com/office/drawing/2014/main" id="{CF551CEE-12FE-4096-BD16-446E409FD823}"/>
                  </a:ext>
                </a:extLst>
              </p:cNvPr>
              <p:cNvSpPr txBox="1">
                <a:spLocks noChangeArrowheads="1"/>
              </p:cNvSpPr>
              <p:nvPr/>
            </p:nvSpPr>
            <p:spPr bwMode="auto">
              <a:xfrm>
                <a:off x="1656" y="3072"/>
                <a:ext cx="280"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1600" b="1">
                    <a:latin typeface="宋体" panose="02010600030101010101" pitchFamily="2" charset="-122"/>
                  </a:rPr>
                  <a:t>发票</a:t>
                </a:r>
              </a:p>
            </p:txBody>
          </p:sp>
        </p:grpSp>
        <p:grpSp>
          <p:nvGrpSpPr>
            <p:cNvPr id="20" name="Group 46">
              <a:extLst>
                <a:ext uri="{FF2B5EF4-FFF2-40B4-BE49-F238E27FC236}">
                  <a16:creationId xmlns:a16="http://schemas.microsoft.com/office/drawing/2014/main" id="{79B6901C-C406-4F5B-AD38-7FB1788CF981}"/>
                </a:ext>
              </a:extLst>
            </p:cNvPr>
            <p:cNvGrpSpPr>
              <a:grpSpLocks/>
            </p:cNvGrpSpPr>
            <p:nvPr/>
          </p:nvGrpSpPr>
          <p:grpSpPr bwMode="auto">
            <a:xfrm>
              <a:off x="2266" y="2544"/>
              <a:ext cx="902" cy="230"/>
              <a:chOff x="3072" y="2863"/>
              <a:chExt cx="736" cy="230"/>
            </a:xfrm>
          </p:grpSpPr>
          <p:sp>
            <p:nvSpPr>
              <p:cNvPr id="31" name="Line 47">
                <a:extLst>
                  <a:ext uri="{FF2B5EF4-FFF2-40B4-BE49-F238E27FC236}">
                    <a16:creationId xmlns:a16="http://schemas.microsoft.com/office/drawing/2014/main" id="{129674A5-132F-4AED-9A44-034DE97315EC}"/>
                  </a:ext>
                </a:extLst>
              </p:cNvPr>
              <p:cNvSpPr>
                <a:spLocks noChangeShapeType="1"/>
              </p:cNvSpPr>
              <p:nvPr/>
            </p:nvSpPr>
            <p:spPr bwMode="auto">
              <a:xfrm>
                <a:off x="3072" y="3072"/>
                <a:ext cx="432" cy="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48">
                <a:extLst>
                  <a:ext uri="{FF2B5EF4-FFF2-40B4-BE49-F238E27FC236}">
                    <a16:creationId xmlns:a16="http://schemas.microsoft.com/office/drawing/2014/main" id="{535A8342-46FA-4D87-8C0A-C03D72132681}"/>
                  </a:ext>
                </a:extLst>
              </p:cNvPr>
              <p:cNvSpPr txBox="1">
                <a:spLocks noChangeArrowheads="1"/>
              </p:cNvSpPr>
              <p:nvPr/>
            </p:nvSpPr>
            <p:spPr bwMode="auto">
              <a:xfrm>
                <a:off x="3072" y="2863"/>
                <a:ext cx="73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latin typeface="宋体" panose="02010600030101010101" pitchFamily="2" charset="-122"/>
                  </a:rPr>
                  <a:t>  领书单</a:t>
                </a:r>
              </a:p>
            </p:txBody>
          </p:sp>
        </p:grpSp>
        <p:grpSp>
          <p:nvGrpSpPr>
            <p:cNvPr id="21" name="Group 49">
              <a:extLst>
                <a:ext uri="{FF2B5EF4-FFF2-40B4-BE49-F238E27FC236}">
                  <a16:creationId xmlns:a16="http://schemas.microsoft.com/office/drawing/2014/main" id="{661674DD-6675-45DC-A668-901250A315D0}"/>
                </a:ext>
              </a:extLst>
            </p:cNvPr>
            <p:cNvGrpSpPr>
              <a:grpSpLocks/>
            </p:cNvGrpSpPr>
            <p:nvPr/>
          </p:nvGrpSpPr>
          <p:grpSpPr bwMode="auto">
            <a:xfrm>
              <a:off x="1488" y="2496"/>
              <a:ext cx="816" cy="1104"/>
              <a:chOff x="1536" y="2496"/>
              <a:chExt cx="720" cy="1056"/>
            </a:xfrm>
          </p:grpSpPr>
          <p:sp>
            <p:nvSpPr>
              <p:cNvPr id="27" name="Line 50">
                <a:extLst>
                  <a:ext uri="{FF2B5EF4-FFF2-40B4-BE49-F238E27FC236}">
                    <a16:creationId xmlns:a16="http://schemas.microsoft.com/office/drawing/2014/main" id="{03038CB3-F0BA-476A-84B8-148B9B4EA1EE}"/>
                  </a:ext>
                </a:extLst>
              </p:cNvPr>
              <p:cNvSpPr>
                <a:spLocks noChangeShapeType="1"/>
              </p:cNvSpPr>
              <p:nvPr/>
            </p:nvSpPr>
            <p:spPr bwMode="auto">
              <a:xfrm>
                <a:off x="1536" y="2496"/>
                <a:ext cx="720" cy="0"/>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51">
                <a:extLst>
                  <a:ext uri="{FF2B5EF4-FFF2-40B4-BE49-F238E27FC236}">
                    <a16:creationId xmlns:a16="http://schemas.microsoft.com/office/drawing/2014/main" id="{A2374F85-BE86-48A2-AF83-EF3E7AB95BAA}"/>
                  </a:ext>
                </a:extLst>
              </p:cNvPr>
              <p:cNvSpPr>
                <a:spLocks noChangeShapeType="1"/>
              </p:cNvSpPr>
              <p:nvPr/>
            </p:nvSpPr>
            <p:spPr bwMode="auto">
              <a:xfrm>
                <a:off x="2256" y="2496"/>
                <a:ext cx="0" cy="1056"/>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52">
                <a:extLst>
                  <a:ext uri="{FF2B5EF4-FFF2-40B4-BE49-F238E27FC236}">
                    <a16:creationId xmlns:a16="http://schemas.microsoft.com/office/drawing/2014/main" id="{8916E382-44D0-4962-81B8-3C6A7AFC163B}"/>
                  </a:ext>
                </a:extLst>
              </p:cNvPr>
              <p:cNvSpPr>
                <a:spLocks noChangeShapeType="1"/>
              </p:cNvSpPr>
              <p:nvPr/>
            </p:nvSpPr>
            <p:spPr bwMode="auto">
              <a:xfrm>
                <a:off x="1536" y="2496"/>
                <a:ext cx="0" cy="1056"/>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3">
                <a:extLst>
                  <a:ext uri="{FF2B5EF4-FFF2-40B4-BE49-F238E27FC236}">
                    <a16:creationId xmlns:a16="http://schemas.microsoft.com/office/drawing/2014/main" id="{6AB062AA-04BE-4903-959D-E24B4B9F7286}"/>
                  </a:ext>
                </a:extLst>
              </p:cNvPr>
              <p:cNvSpPr>
                <a:spLocks noChangeShapeType="1"/>
              </p:cNvSpPr>
              <p:nvPr/>
            </p:nvSpPr>
            <p:spPr bwMode="auto">
              <a:xfrm>
                <a:off x="1536" y="3552"/>
                <a:ext cx="720" cy="0"/>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54">
              <a:extLst>
                <a:ext uri="{FF2B5EF4-FFF2-40B4-BE49-F238E27FC236}">
                  <a16:creationId xmlns:a16="http://schemas.microsoft.com/office/drawing/2014/main" id="{EAE3307D-5A1B-4D65-96E1-223B557A1196}"/>
                </a:ext>
              </a:extLst>
            </p:cNvPr>
            <p:cNvGrpSpPr>
              <a:grpSpLocks/>
            </p:cNvGrpSpPr>
            <p:nvPr/>
          </p:nvGrpSpPr>
          <p:grpSpPr bwMode="auto">
            <a:xfrm>
              <a:off x="3312" y="2544"/>
              <a:ext cx="768" cy="1152"/>
              <a:chOff x="1536" y="2496"/>
              <a:chExt cx="720" cy="1056"/>
            </a:xfrm>
          </p:grpSpPr>
          <p:sp>
            <p:nvSpPr>
              <p:cNvPr id="23" name="Line 55">
                <a:extLst>
                  <a:ext uri="{FF2B5EF4-FFF2-40B4-BE49-F238E27FC236}">
                    <a16:creationId xmlns:a16="http://schemas.microsoft.com/office/drawing/2014/main" id="{9A8CD6B2-816E-45D3-B6C4-A3B6F1D2D20C}"/>
                  </a:ext>
                </a:extLst>
              </p:cNvPr>
              <p:cNvSpPr>
                <a:spLocks noChangeShapeType="1"/>
              </p:cNvSpPr>
              <p:nvPr/>
            </p:nvSpPr>
            <p:spPr bwMode="auto">
              <a:xfrm>
                <a:off x="1536" y="2496"/>
                <a:ext cx="720" cy="0"/>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6">
                <a:extLst>
                  <a:ext uri="{FF2B5EF4-FFF2-40B4-BE49-F238E27FC236}">
                    <a16:creationId xmlns:a16="http://schemas.microsoft.com/office/drawing/2014/main" id="{04524EF3-D8FC-406A-84F4-18AAD4EFBB34}"/>
                  </a:ext>
                </a:extLst>
              </p:cNvPr>
              <p:cNvSpPr>
                <a:spLocks noChangeShapeType="1"/>
              </p:cNvSpPr>
              <p:nvPr/>
            </p:nvSpPr>
            <p:spPr bwMode="auto">
              <a:xfrm>
                <a:off x="2256" y="2496"/>
                <a:ext cx="0" cy="1056"/>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57">
                <a:extLst>
                  <a:ext uri="{FF2B5EF4-FFF2-40B4-BE49-F238E27FC236}">
                    <a16:creationId xmlns:a16="http://schemas.microsoft.com/office/drawing/2014/main" id="{C2760827-9FA4-4F23-AFE7-679501876167}"/>
                  </a:ext>
                </a:extLst>
              </p:cNvPr>
              <p:cNvSpPr>
                <a:spLocks noChangeShapeType="1"/>
              </p:cNvSpPr>
              <p:nvPr/>
            </p:nvSpPr>
            <p:spPr bwMode="auto">
              <a:xfrm>
                <a:off x="1536" y="2496"/>
                <a:ext cx="0" cy="1056"/>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58">
                <a:extLst>
                  <a:ext uri="{FF2B5EF4-FFF2-40B4-BE49-F238E27FC236}">
                    <a16:creationId xmlns:a16="http://schemas.microsoft.com/office/drawing/2014/main" id="{F3E72D02-BE07-41E5-A5C6-6D7D2A147E56}"/>
                  </a:ext>
                </a:extLst>
              </p:cNvPr>
              <p:cNvSpPr>
                <a:spLocks noChangeShapeType="1"/>
              </p:cNvSpPr>
              <p:nvPr/>
            </p:nvSpPr>
            <p:spPr bwMode="auto">
              <a:xfrm>
                <a:off x="1536" y="3552"/>
                <a:ext cx="720" cy="0"/>
              </a:xfrm>
              <a:prstGeom prst="line">
                <a:avLst/>
              </a:prstGeom>
              <a:noFill/>
              <a:ln w="12700">
                <a:solidFill>
                  <a:srgbClr val="660033"/>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14582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内聚的七个等级</a:t>
            </a:r>
          </a:p>
        </p:txBody>
      </p:sp>
      <p:pic>
        <p:nvPicPr>
          <p:cNvPr id="43013" name="Picture 5" descr="5"/>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8361" y="2306281"/>
            <a:ext cx="5589731" cy="2322381"/>
          </a:xfrm>
          <a:prstGeom prst="rect">
            <a:avLst/>
          </a:prstGeom>
          <a:noFill/>
        </p:spPr>
      </p:pic>
      <p:sp>
        <p:nvSpPr>
          <p:cNvPr id="2" name="日期占位符 1"/>
          <p:cNvSpPr>
            <a:spLocks noGrp="1"/>
          </p:cNvSpPr>
          <p:nvPr>
            <p:ph type="dt" sz="half" idx="10"/>
          </p:nvPr>
        </p:nvSpPr>
        <p:spPr/>
        <p:txBody>
          <a:bodyPr/>
          <a:lstStyle/>
          <a:p>
            <a:fld id="{4AE93162-D229-47C8-98BC-C323E6BAD06B}"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5DAE40-4D4D-401E-BFF7-35E60934E352}" type="slidenum">
              <a:rPr lang="en-US" altLang="zh-CN" smtClean="0">
                <a:solidFill>
                  <a:schemeClr val="bg1"/>
                </a:solidFill>
              </a:rPr>
              <a:pPr eaLnBrk="1" hangingPunct="1"/>
              <a:t>54</a:t>
            </a:fld>
            <a:endParaRPr lang="en-US" altLang="zh-CN" dirty="0">
              <a:solidFill>
                <a:schemeClr val="bg1"/>
              </a:solidFill>
            </a:endParaRPr>
          </a:p>
        </p:txBody>
      </p:sp>
      <p:sp>
        <p:nvSpPr>
          <p:cNvPr id="3" name="文本占位符 2"/>
          <p:cNvSpPr>
            <a:spLocks noGrp="1"/>
          </p:cNvSpPr>
          <p:nvPr>
            <p:ph type="body" sz="quarter" idx="4294967295"/>
          </p:nvPr>
        </p:nvSpPr>
        <p:spPr>
          <a:xfrm>
            <a:off x="639245" y="828913"/>
            <a:ext cx="7991518" cy="3187700"/>
          </a:xfrm>
        </p:spPr>
        <p:txBody>
          <a:bodyPr>
            <a:normAutofit/>
          </a:bodyPr>
          <a:lstStyle/>
          <a:p>
            <a:pPr marL="0" indent="0">
              <a:lnSpc>
                <a:spcPct val="120000"/>
              </a:lnSpc>
              <a:buNone/>
            </a:pPr>
            <a:r>
              <a:rPr lang="zh-CN" altLang="en-US" sz="2400" dirty="0">
                <a:latin typeface="+mn-ea"/>
              </a:rPr>
              <a:t>（</a:t>
            </a:r>
            <a:r>
              <a:rPr lang="en-US" altLang="zh-CN" sz="2400" dirty="0">
                <a:latin typeface="+mn-ea"/>
              </a:rPr>
              <a:t>5</a:t>
            </a:r>
            <a:r>
              <a:rPr lang="zh-CN" altLang="en-US" sz="2400" dirty="0">
                <a:latin typeface="+mn-ea"/>
              </a:rPr>
              <a:t>）通信内聚 </a:t>
            </a:r>
          </a:p>
          <a:p>
            <a:pPr>
              <a:lnSpc>
                <a:spcPct val="120000"/>
              </a:lnSpc>
            </a:pPr>
            <a:r>
              <a:rPr lang="zh-CN" altLang="en-US" sz="2000" dirty="0">
                <a:latin typeface="+mn-ea"/>
              </a:rPr>
              <a:t>这种模块完成多个功能，各个功能都在同一数据结构上操作，每一项功能有一个唯一的入口点。</a:t>
            </a:r>
          </a:p>
          <a:p>
            <a:pPr>
              <a:lnSpc>
                <a:spcPct val="120000"/>
              </a:lnSpc>
            </a:pPr>
            <a:endParaRPr lang="zh-CN" altLang="en-US" sz="2000" dirty="0">
              <a:latin typeface="+mn-ea"/>
            </a:endParaRPr>
          </a:p>
        </p:txBody>
      </p:sp>
    </p:spTree>
    <p:extLst>
      <p:ext uri="{BB962C8B-B14F-4D97-AF65-F5344CB8AC3E}">
        <p14:creationId xmlns:p14="http://schemas.microsoft.com/office/powerpoint/2010/main" val="36901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randombar(horizontal)">
                                      <p:cBhvr>
                                        <p:cTn id="1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内聚的七个等级</a:t>
            </a:r>
          </a:p>
        </p:txBody>
      </p:sp>
      <p:sp>
        <p:nvSpPr>
          <p:cNvPr id="3" name="文本占位符 2"/>
          <p:cNvSpPr>
            <a:spLocks noGrp="1"/>
          </p:cNvSpPr>
          <p:nvPr>
            <p:ph idx="1"/>
          </p:nvPr>
        </p:nvSpPr>
        <p:spPr>
          <a:xfrm>
            <a:off x="768096" y="843557"/>
            <a:ext cx="7832833" cy="3806854"/>
          </a:xfrm>
        </p:spPr>
        <p:txBody>
          <a:bodyPr>
            <a:normAutofit/>
          </a:bodyPr>
          <a:lstStyle/>
          <a:p>
            <a:pPr marL="0" indent="0">
              <a:spcBef>
                <a:spcPts val="900"/>
              </a:spcBef>
              <a:buNone/>
            </a:pPr>
            <a:r>
              <a:rPr lang="zh-CN" altLang="en-US" sz="2400" dirty="0">
                <a:latin typeface="+mn-ea"/>
              </a:rPr>
              <a:t>（</a:t>
            </a:r>
            <a:r>
              <a:rPr lang="en-US" altLang="zh-CN" sz="2400" dirty="0">
                <a:latin typeface="+mn-ea"/>
              </a:rPr>
              <a:t>6</a:t>
            </a:r>
            <a:r>
              <a:rPr lang="zh-CN" altLang="en-US" sz="2400" dirty="0">
                <a:latin typeface="+mn-ea"/>
              </a:rPr>
              <a:t>）</a:t>
            </a:r>
            <a:r>
              <a:rPr lang="en-US" altLang="zh-CN" sz="2400" dirty="0">
                <a:latin typeface="+mn-ea"/>
              </a:rPr>
              <a:t> </a:t>
            </a:r>
            <a:r>
              <a:rPr lang="zh-CN" altLang="en-US" sz="2400" dirty="0">
                <a:latin typeface="+mn-ea"/>
              </a:rPr>
              <a:t>顺序内聚</a:t>
            </a:r>
          </a:p>
          <a:p>
            <a:pPr>
              <a:spcBef>
                <a:spcPts val="900"/>
              </a:spcBef>
            </a:pPr>
            <a:r>
              <a:rPr lang="zh-CN" altLang="en-US" sz="1800" dirty="0">
                <a:latin typeface="+mn-ea"/>
              </a:rPr>
              <a:t>如果一个模块内的处理元素和同一个功能密切相关，而且这些处理必须顺序执行，通常一个处理元素的输出数据作为下一个处理元素的输入数据。这种内聚称为顺序内聚。</a:t>
            </a:r>
            <a:endParaRPr lang="en-US" altLang="zh-CN" sz="1800" dirty="0">
              <a:latin typeface="+mn-ea"/>
            </a:endParaRPr>
          </a:p>
          <a:p>
            <a:pPr>
              <a:spcBef>
                <a:spcPts val="900"/>
              </a:spcBef>
            </a:pPr>
            <a:r>
              <a:rPr lang="zh-CN" altLang="en-US" sz="1800" dirty="0">
                <a:solidFill>
                  <a:srgbClr val="FF0000"/>
                </a:solidFill>
                <a:latin typeface="+mn-ea"/>
              </a:rPr>
              <a:t>属于高内聚度模块。</a:t>
            </a:r>
          </a:p>
        </p:txBody>
      </p:sp>
      <p:sp>
        <p:nvSpPr>
          <p:cNvPr id="4" name="日期占位符 3"/>
          <p:cNvSpPr>
            <a:spLocks noGrp="1"/>
          </p:cNvSpPr>
          <p:nvPr>
            <p:ph type="dt" sz="half" idx="10"/>
          </p:nvPr>
        </p:nvSpPr>
        <p:spPr/>
        <p:txBody>
          <a:bodyPr/>
          <a:lstStyle/>
          <a:p>
            <a:fld id="{E92338B4-64D5-44C7-82CA-6A95764F1C77}"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403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3A5021-0A31-4D44-B10C-87891E54FEC0}" type="slidenum">
              <a:rPr lang="en-US" altLang="zh-CN" smtClean="0">
                <a:solidFill>
                  <a:schemeClr val="bg1"/>
                </a:solidFill>
              </a:rPr>
              <a:pPr eaLnBrk="1" hangingPunct="1"/>
              <a:t>55</a:t>
            </a:fld>
            <a:endParaRPr lang="en-US" altLang="zh-CN">
              <a:solidFill>
                <a:schemeClr val="bg1"/>
              </a:solidFill>
            </a:endParaRPr>
          </a:p>
        </p:txBody>
      </p:sp>
      <p:grpSp>
        <p:nvGrpSpPr>
          <p:cNvPr id="2" name="组合 1">
            <a:extLst>
              <a:ext uri="{FF2B5EF4-FFF2-40B4-BE49-F238E27FC236}">
                <a16:creationId xmlns:a16="http://schemas.microsoft.com/office/drawing/2014/main" id="{49964EB3-75E7-4798-B42D-EAD4A2345BB5}"/>
              </a:ext>
            </a:extLst>
          </p:cNvPr>
          <p:cNvGrpSpPr/>
          <p:nvPr/>
        </p:nvGrpSpPr>
        <p:grpSpPr>
          <a:xfrm>
            <a:off x="5697272" y="2045799"/>
            <a:ext cx="2822307" cy="3004270"/>
            <a:chOff x="5746409" y="3350012"/>
            <a:chExt cx="2808288" cy="3180001"/>
          </a:xfrm>
        </p:grpSpPr>
        <p:sp>
          <p:nvSpPr>
            <p:cNvPr id="6" name="Rectangle 59">
              <a:extLst>
                <a:ext uri="{FF2B5EF4-FFF2-40B4-BE49-F238E27FC236}">
                  <a16:creationId xmlns:a16="http://schemas.microsoft.com/office/drawing/2014/main" id="{57464712-9DA8-4AAB-BA9E-1EB530A7F65F}"/>
                </a:ext>
              </a:extLst>
            </p:cNvPr>
            <p:cNvSpPr>
              <a:spLocks noChangeArrowheads="1"/>
            </p:cNvSpPr>
            <p:nvPr/>
          </p:nvSpPr>
          <p:spPr bwMode="auto">
            <a:xfrm>
              <a:off x="5746409" y="3350012"/>
              <a:ext cx="2808288" cy="2952750"/>
            </a:xfrm>
            <a:prstGeom prst="rect">
              <a:avLst/>
            </a:prstGeom>
            <a:ln>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zh-CN" altLang="en-US" sz="1600"/>
            </a:p>
          </p:txBody>
        </p:sp>
        <p:sp>
          <p:nvSpPr>
            <p:cNvPr id="9" name="Line 60">
              <a:extLst>
                <a:ext uri="{FF2B5EF4-FFF2-40B4-BE49-F238E27FC236}">
                  <a16:creationId xmlns:a16="http://schemas.microsoft.com/office/drawing/2014/main" id="{BC1D16FF-43B0-4859-9AE2-76C47D1D7BA3}"/>
                </a:ext>
              </a:extLst>
            </p:cNvPr>
            <p:cNvSpPr>
              <a:spLocks noChangeShapeType="1"/>
            </p:cNvSpPr>
            <p:nvPr/>
          </p:nvSpPr>
          <p:spPr bwMode="auto">
            <a:xfrm>
              <a:off x="7166429" y="3361363"/>
              <a:ext cx="1587" cy="530225"/>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sz="1600"/>
            </a:p>
          </p:txBody>
        </p:sp>
        <p:sp>
          <p:nvSpPr>
            <p:cNvPr id="10" name="Line 61">
              <a:extLst>
                <a:ext uri="{FF2B5EF4-FFF2-40B4-BE49-F238E27FC236}">
                  <a16:creationId xmlns:a16="http://schemas.microsoft.com/office/drawing/2014/main" id="{34B74AC5-6EF2-452D-888F-77F7372F9E58}"/>
                </a:ext>
              </a:extLst>
            </p:cNvPr>
            <p:cNvSpPr>
              <a:spLocks noChangeShapeType="1"/>
            </p:cNvSpPr>
            <p:nvPr/>
          </p:nvSpPr>
          <p:spPr bwMode="auto">
            <a:xfrm>
              <a:off x="7166429" y="4440863"/>
              <a:ext cx="1587" cy="37465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sz="1600"/>
            </a:p>
          </p:txBody>
        </p:sp>
        <p:sp>
          <p:nvSpPr>
            <p:cNvPr id="11" name="Line 62">
              <a:extLst>
                <a:ext uri="{FF2B5EF4-FFF2-40B4-BE49-F238E27FC236}">
                  <a16:creationId xmlns:a16="http://schemas.microsoft.com/office/drawing/2014/main" id="{345303B9-5D22-4B07-A640-745FAF1D7F53}"/>
                </a:ext>
              </a:extLst>
            </p:cNvPr>
            <p:cNvSpPr>
              <a:spLocks noChangeShapeType="1"/>
            </p:cNvSpPr>
            <p:nvPr/>
          </p:nvSpPr>
          <p:spPr bwMode="auto">
            <a:xfrm>
              <a:off x="7166429" y="5169525"/>
              <a:ext cx="0" cy="423863"/>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sz="1600"/>
            </a:p>
          </p:txBody>
        </p:sp>
        <p:sp>
          <p:nvSpPr>
            <p:cNvPr id="12" name="Line 63">
              <a:extLst>
                <a:ext uri="{FF2B5EF4-FFF2-40B4-BE49-F238E27FC236}">
                  <a16:creationId xmlns:a16="http://schemas.microsoft.com/office/drawing/2014/main" id="{B5AF6DBB-3263-4AFA-8195-05AC473B17FA}"/>
                </a:ext>
              </a:extLst>
            </p:cNvPr>
            <p:cNvSpPr>
              <a:spLocks noChangeShapeType="1"/>
            </p:cNvSpPr>
            <p:nvPr/>
          </p:nvSpPr>
          <p:spPr bwMode="auto">
            <a:xfrm>
              <a:off x="7166429" y="5971213"/>
              <a:ext cx="1587" cy="5588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lstStyle/>
            <a:p>
              <a:pPr algn="ctr"/>
              <a:endParaRPr lang="zh-CN" altLang="en-US" sz="1600"/>
            </a:p>
          </p:txBody>
        </p:sp>
        <p:sp>
          <p:nvSpPr>
            <p:cNvPr id="13" name="Rectangle 64">
              <a:extLst>
                <a:ext uri="{FF2B5EF4-FFF2-40B4-BE49-F238E27FC236}">
                  <a16:creationId xmlns:a16="http://schemas.microsoft.com/office/drawing/2014/main" id="{1FA4352D-D456-4BDE-BF33-18FB480DDFB9}"/>
                </a:ext>
              </a:extLst>
            </p:cNvPr>
            <p:cNvSpPr>
              <a:spLocks noChangeArrowheads="1"/>
            </p:cNvSpPr>
            <p:nvPr/>
          </p:nvSpPr>
          <p:spPr bwMode="auto">
            <a:xfrm>
              <a:off x="6085341" y="3793163"/>
              <a:ext cx="2133600" cy="76358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600" b="1" dirty="0">
                  <a:latin typeface="宋体" panose="02010600030101010101" pitchFamily="2" charset="-122"/>
                </a:rPr>
                <a:t>建立方程组系数矩阵</a:t>
              </a:r>
            </a:p>
          </p:txBody>
        </p:sp>
        <p:sp>
          <p:nvSpPr>
            <p:cNvPr id="14" name="Rectangle 65">
              <a:extLst>
                <a:ext uri="{FF2B5EF4-FFF2-40B4-BE49-F238E27FC236}">
                  <a16:creationId xmlns:a16="http://schemas.microsoft.com/office/drawing/2014/main" id="{F5D62C33-4A1F-4B14-BE6F-85158B4EFCAD}"/>
                </a:ext>
              </a:extLst>
            </p:cNvPr>
            <p:cNvSpPr>
              <a:spLocks noChangeArrowheads="1"/>
            </p:cNvSpPr>
            <p:nvPr/>
          </p:nvSpPr>
          <p:spPr bwMode="auto">
            <a:xfrm>
              <a:off x="6158366" y="4766300"/>
              <a:ext cx="1989138" cy="53975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kumimoji="1" lang="zh-CN" altLang="en-US" sz="1600" b="1">
                  <a:latin typeface="宋体" panose="02010600030101010101" pitchFamily="2" charset="-122"/>
                </a:rPr>
                <a:t>高斯消去法</a:t>
              </a:r>
            </a:p>
          </p:txBody>
        </p:sp>
        <p:sp>
          <p:nvSpPr>
            <p:cNvPr id="15" name="Rectangle 66">
              <a:extLst>
                <a:ext uri="{FF2B5EF4-FFF2-40B4-BE49-F238E27FC236}">
                  <a16:creationId xmlns:a16="http://schemas.microsoft.com/office/drawing/2014/main" id="{740140B7-470D-428B-9B9F-17C0300E2667}"/>
                </a:ext>
              </a:extLst>
            </p:cNvPr>
            <p:cNvSpPr>
              <a:spLocks noChangeArrowheads="1"/>
            </p:cNvSpPr>
            <p:nvPr/>
          </p:nvSpPr>
          <p:spPr bwMode="auto">
            <a:xfrm>
              <a:off x="6158366" y="5606088"/>
              <a:ext cx="1984375" cy="49212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kumimoji="1" lang="zh-CN" altLang="en-US" sz="1600" b="1">
                  <a:latin typeface="宋体" panose="02010600030101010101" pitchFamily="2" charset="-122"/>
                </a:rPr>
                <a:t>迭代</a:t>
              </a:r>
            </a:p>
          </p:txBody>
        </p:sp>
      </p:grpSp>
      <p:sp>
        <p:nvSpPr>
          <p:cNvPr id="16" name="Text Box 67">
            <a:extLst>
              <a:ext uri="{FF2B5EF4-FFF2-40B4-BE49-F238E27FC236}">
                <a16:creationId xmlns:a16="http://schemas.microsoft.com/office/drawing/2014/main" id="{14F4A587-8F5E-4C2F-964C-5AB296D7CA52}"/>
              </a:ext>
            </a:extLst>
          </p:cNvPr>
          <p:cNvSpPr txBox="1">
            <a:spLocks noChangeArrowheads="1"/>
          </p:cNvSpPr>
          <p:nvPr/>
        </p:nvSpPr>
        <p:spPr bwMode="auto">
          <a:xfrm>
            <a:off x="706439" y="2755683"/>
            <a:ext cx="476652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1000"/>
              </a:spcBef>
            </a:pPr>
            <a:r>
              <a:rPr kumimoji="1" lang="zh-CN" altLang="en-US" sz="2000" dirty="0">
                <a:solidFill>
                  <a:srgbClr val="FF0000"/>
                </a:solidFill>
                <a:latin typeface="+mj-ea"/>
                <a:ea typeface="+mj-ea"/>
              </a:rPr>
              <a:t>过程内聚与顺序内聚的区别：</a:t>
            </a:r>
          </a:p>
          <a:p>
            <a:pPr algn="l">
              <a:spcBef>
                <a:spcPts val="1000"/>
              </a:spcBef>
              <a:buFontTx/>
              <a:buChar char="•"/>
            </a:pPr>
            <a:r>
              <a:rPr kumimoji="1" lang="zh-CN" altLang="en-US" sz="2000" dirty="0">
                <a:latin typeface="+mj-ea"/>
                <a:ea typeface="+mj-ea"/>
              </a:rPr>
              <a:t> 过程内聚强调加工处理的次序，成份之间不一定有数据传递；</a:t>
            </a:r>
          </a:p>
          <a:p>
            <a:pPr algn="l">
              <a:spcBef>
                <a:spcPts val="1000"/>
              </a:spcBef>
              <a:buFontTx/>
              <a:buChar char="•"/>
            </a:pPr>
            <a:r>
              <a:rPr kumimoji="1" lang="zh-CN" altLang="en-US" sz="2000" dirty="0">
                <a:latin typeface="+mj-ea"/>
                <a:ea typeface="+mj-ea"/>
              </a:rPr>
              <a:t> 顺序内聚强调数据的顺序，成份之间一定有数据的传递且按顺序执行。</a:t>
            </a:r>
          </a:p>
        </p:txBody>
      </p:sp>
    </p:spTree>
    <p:extLst>
      <p:ext uri="{BB962C8B-B14F-4D97-AF65-F5344CB8AC3E}">
        <p14:creationId xmlns:p14="http://schemas.microsoft.com/office/powerpoint/2010/main" val="296216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en-US" dirty="0"/>
              <a:t>内聚的七个等级</a:t>
            </a:r>
          </a:p>
        </p:txBody>
      </p:sp>
      <p:sp>
        <p:nvSpPr>
          <p:cNvPr id="4" name="文本占位符 3"/>
          <p:cNvSpPr>
            <a:spLocks noGrp="1"/>
          </p:cNvSpPr>
          <p:nvPr>
            <p:ph idx="1"/>
          </p:nvPr>
        </p:nvSpPr>
        <p:spPr>
          <a:xfrm>
            <a:off x="634315" y="812984"/>
            <a:ext cx="5390937" cy="3806854"/>
          </a:xfrm>
        </p:spPr>
        <p:txBody>
          <a:bodyPr>
            <a:noAutofit/>
          </a:bodyPr>
          <a:lstStyle/>
          <a:p>
            <a:pPr marL="0" indent="0">
              <a:lnSpc>
                <a:spcPct val="130000"/>
              </a:lnSpc>
              <a:buNone/>
            </a:pPr>
            <a:r>
              <a:rPr lang="zh-CN" altLang="en-US" sz="2400" dirty="0">
                <a:latin typeface="+mn-ea"/>
              </a:rPr>
              <a:t>（</a:t>
            </a:r>
            <a:r>
              <a:rPr lang="en-US" altLang="zh-CN" sz="2400" dirty="0">
                <a:latin typeface="+mn-ea"/>
              </a:rPr>
              <a:t>7</a:t>
            </a:r>
            <a:r>
              <a:rPr lang="zh-CN" altLang="en-US" sz="2400" dirty="0">
                <a:latin typeface="+mn-ea"/>
              </a:rPr>
              <a:t>）功能内聚</a:t>
            </a:r>
            <a:endParaRPr lang="en-US" altLang="zh-CN" sz="2000" dirty="0">
              <a:latin typeface="+mn-ea"/>
            </a:endParaRPr>
          </a:p>
          <a:p>
            <a:pPr marL="0" indent="0">
              <a:lnSpc>
                <a:spcPct val="100000"/>
              </a:lnSpc>
              <a:buNone/>
            </a:pPr>
            <a:r>
              <a:rPr lang="zh-CN" altLang="en-US" sz="2000" dirty="0">
                <a:latin typeface="+mn-ea"/>
              </a:rPr>
              <a:t>一个模块中各个部分都是完成某一具体功能（单一功能）必不可少的组成部分，或者说该模块中所有部分都是为了完成一项具体功能而协同工作，紧密联系，不可分割的。则称该模块为</a:t>
            </a:r>
            <a:r>
              <a:rPr lang="zh-CN" altLang="en-US" sz="2000" dirty="0">
                <a:solidFill>
                  <a:srgbClr val="FF0000"/>
                </a:solidFill>
                <a:latin typeface="+mn-ea"/>
              </a:rPr>
              <a:t>功能内聚模块</a:t>
            </a:r>
            <a:r>
              <a:rPr lang="zh-CN" altLang="en-US" sz="2000" dirty="0">
                <a:latin typeface="+mn-ea"/>
              </a:rPr>
              <a:t>。</a:t>
            </a:r>
            <a:endParaRPr lang="en-US" altLang="zh-CN" sz="2000" dirty="0">
              <a:latin typeface="+mn-ea"/>
            </a:endParaRPr>
          </a:p>
          <a:p>
            <a:pPr>
              <a:lnSpc>
                <a:spcPct val="100000"/>
              </a:lnSpc>
            </a:pPr>
            <a:r>
              <a:rPr lang="zh-CN" altLang="en-US" sz="2000" dirty="0">
                <a:solidFill>
                  <a:srgbClr val="FF0000"/>
                </a:solidFill>
                <a:latin typeface="+mn-ea"/>
              </a:rPr>
              <a:t>功能内聚是内聚度最高的类型。</a:t>
            </a:r>
            <a:endParaRPr lang="en-US" altLang="zh-CN" sz="2000" dirty="0">
              <a:solidFill>
                <a:srgbClr val="FF0000"/>
              </a:solidFill>
              <a:latin typeface="+mn-ea"/>
            </a:endParaRPr>
          </a:p>
          <a:p>
            <a:pPr>
              <a:lnSpc>
                <a:spcPct val="100000"/>
              </a:lnSpc>
            </a:pPr>
            <a:r>
              <a:rPr lang="zh-CN" altLang="en-US" sz="2000" dirty="0">
                <a:latin typeface="+mn-ea"/>
              </a:rPr>
              <a:t>功能内聚模块的优点是它们容易修改和维护，因为它们的功能是明确的，模块间的耦合是简单的。</a:t>
            </a:r>
            <a:endParaRPr lang="en-US" altLang="zh-CN" sz="2000" dirty="0">
              <a:latin typeface="+mn-ea"/>
            </a:endParaRPr>
          </a:p>
        </p:txBody>
      </p:sp>
      <p:sp>
        <p:nvSpPr>
          <p:cNvPr id="3" name="日期占位符 2"/>
          <p:cNvSpPr>
            <a:spLocks noGrp="1"/>
          </p:cNvSpPr>
          <p:nvPr>
            <p:ph type="dt" sz="half" idx="10"/>
          </p:nvPr>
        </p:nvSpPr>
        <p:spPr/>
        <p:txBody>
          <a:bodyPr/>
          <a:lstStyle/>
          <a:p>
            <a:fld id="{3F661E47-0CA5-4D0F-8EBE-3A5C120D27F8}"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403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3A5021-0A31-4D44-B10C-87891E54FEC0}" type="slidenum">
              <a:rPr lang="en-US" altLang="zh-CN" smtClean="0">
                <a:solidFill>
                  <a:schemeClr val="bg1"/>
                </a:solidFill>
              </a:rPr>
              <a:pPr eaLnBrk="1" hangingPunct="1"/>
              <a:t>56</a:t>
            </a:fld>
            <a:endParaRPr lang="en-US" altLang="zh-CN" dirty="0">
              <a:solidFill>
                <a:schemeClr val="bg1"/>
              </a:solidFill>
            </a:endParaRPr>
          </a:p>
        </p:txBody>
      </p:sp>
      <p:grpSp>
        <p:nvGrpSpPr>
          <p:cNvPr id="2" name="组合 1">
            <a:extLst>
              <a:ext uri="{FF2B5EF4-FFF2-40B4-BE49-F238E27FC236}">
                <a16:creationId xmlns:a16="http://schemas.microsoft.com/office/drawing/2014/main" id="{21F6E0AE-9E8D-4C27-855D-8968C70AC1D1}"/>
              </a:ext>
            </a:extLst>
          </p:cNvPr>
          <p:cNvGrpSpPr/>
          <p:nvPr/>
        </p:nvGrpSpPr>
        <p:grpSpPr>
          <a:xfrm>
            <a:off x="6240162" y="1025610"/>
            <a:ext cx="2543034" cy="3361037"/>
            <a:chOff x="2278591" y="2846388"/>
            <a:chExt cx="2436284" cy="3030537"/>
          </a:xfrm>
        </p:grpSpPr>
        <p:sp>
          <p:nvSpPr>
            <p:cNvPr id="6" name="Rectangle 25">
              <a:extLst>
                <a:ext uri="{FF2B5EF4-FFF2-40B4-BE49-F238E27FC236}">
                  <a16:creationId xmlns:a16="http://schemas.microsoft.com/office/drawing/2014/main" id="{A10BD71F-8D9C-4636-9C9F-9C29E7659D6E}"/>
                </a:ext>
              </a:extLst>
            </p:cNvPr>
            <p:cNvSpPr>
              <a:spLocks noChangeArrowheads="1"/>
            </p:cNvSpPr>
            <p:nvPr/>
          </p:nvSpPr>
          <p:spPr bwMode="auto">
            <a:xfrm>
              <a:off x="2278591" y="3068638"/>
              <a:ext cx="2436284" cy="790575"/>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9" name="Line 26">
              <a:extLst>
                <a:ext uri="{FF2B5EF4-FFF2-40B4-BE49-F238E27FC236}">
                  <a16:creationId xmlns:a16="http://schemas.microsoft.com/office/drawing/2014/main" id="{EDF5CCEB-D531-46D3-B34A-6007BD1A3816}"/>
                </a:ext>
              </a:extLst>
            </p:cNvPr>
            <p:cNvSpPr>
              <a:spLocks noChangeShapeType="1"/>
            </p:cNvSpPr>
            <p:nvPr/>
          </p:nvSpPr>
          <p:spPr bwMode="auto">
            <a:xfrm>
              <a:off x="3562350" y="2846388"/>
              <a:ext cx="1588" cy="365125"/>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 name="Line 27">
              <a:extLst>
                <a:ext uri="{FF2B5EF4-FFF2-40B4-BE49-F238E27FC236}">
                  <a16:creationId xmlns:a16="http://schemas.microsoft.com/office/drawing/2014/main" id="{A02205D2-E3B3-4D9F-980E-664636935181}"/>
                </a:ext>
              </a:extLst>
            </p:cNvPr>
            <p:cNvSpPr>
              <a:spLocks noChangeShapeType="1"/>
            </p:cNvSpPr>
            <p:nvPr/>
          </p:nvSpPr>
          <p:spPr bwMode="auto">
            <a:xfrm>
              <a:off x="3562350" y="3786188"/>
              <a:ext cx="1588" cy="377825"/>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 name="Line 28">
              <a:extLst>
                <a:ext uri="{FF2B5EF4-FFF2-40B4-BE49-F238E27FC236}">
                  <a16:creationId xmlns:a16="http://schemas.microsoft.com/office/drawing/2014/main" id="{294C0655-B925-4159-8616-C47BBCED7428}"/>
                </a:ext>
              </a:extLst>
            </p:cNvPr>
            <p:cNvSpPr>
              <a:spLocks noChangeShapeType="1"/>
            </p:cNvSpPr>
            <p:nvPr/>
          </p:nvSpPr>
          <p:spPr bwMode="auto">
            <a:xfrm>
              <a:off x="3562350" y="4664075"/>
              <a:ext cx="1588" cy="420688"/>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 name="Line 29">
              <a:extLst>
                <a:ext uri="{FF2B5EF4-FFF2-40B4-BE49-F238E27FC236}">
                  <a16:creationId xmlns:a16="http://schemas.microsoft.com/office/drawing/2014/main" id="{BB598F59-CB91-4E70-85F9-C48CF5ECE73A}"/>
                </a:ext>
              </a:extLst>
            </p:cNvPr>
            <p:cNvSpPr>
              <a:spLocks noChangeShapeType="1"/>
            </p:cNvSpPr>
            <p:nvPr/>
          </p:nvSpPr>
          <p:spPr bwMode="auto">
            <a:xfrm>
              <a:off x="3562350" y="5489575"/>
              <a:ext cx="1588" cy="38735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 name="Rectangle 30">
              <a:extLst>
                <a:ext uri="{FF2B5EF4-FFF2-40B4-BE49-F238E27FC236}">
                  <a16:creationId xmlns:a16="http://schemas.microsoft.com/office/drawing/2014/main" id="{83BA185B-996F-4DDF-8DA2-82E28FA0C7B3}"/>
                </a:ext>
              </a:extLst>
            </p:cNvPr>
            <p:cNvSpPr>
              <a:spLocks noChangeArrowheads="1"/>
            </p:cNvSpPr>
            <p:nvPr/>
          </p:nvSpPr>
          <p:spPr bwMode="auto">
            <a:xfrm>
              <a:off x="2568575" y="3165475"/>
              <a:ext cx="1935163" cy="52546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600" b="1">
                  <a:effectLst>
                    <a:outerShdw blurRad="38100" dist="38100" dir="2700000" algn="tl">
                      <a:srgbClr val="FFFFFF"/>
                    </a:outerShdw>
                  </a:effectLst>
                  <a:latin typeface="宋体" panose="02010600030101010101" pitchFamily="2" charset="-122"/>
                </a:rPr>
                <a:t>建立方程组系数矩阵</a:t>
              </a:r>
            </a:p>
          </p:txBody>
        </p:sp>
        <p:sp>
          <p:nvSpPr>
            <p:cNvPr id="14" name="Rectangle 31">
              <a:extLst>
                <a:ext uri="{FF2B5EF4-FFF2-40B4-BE49-F238E27FC236}">
                  <a16:creationId xmlns:a16="http://schemas.microsoft.com/office/drawing/2014/main" id="{5541BB9E-9FB0-4809-B47F-ABED16A4EAC8}"/>
                </a:ext>
              </a:extLst>
            </p:cNvPr>
            <p:cNvSpPr>
              <a:spLocks noChangeArrowheads="1"/>
            </p:cNvSpPr>
            <p:nvPr/>
          </p:nvSpPr>
          <p:spPr bwMode="auto">
            <a:xfrm>
              <a:off x="2568575" y="4216400"/>
              <a:ext cx="1935163" cy="37147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kumimoji="1" lang="zh-CN" altLang="en-US" sz="1600" b="1">
                  <a:effectLst>
                    <a:outerShdw blurRad="38100" dist="38100" dir="2700000" algn="tl">
                      <a:srgbClr val="FFFFFF"/>
                    </a:outerShdw>
                  </a:effectLst>
                  <a:latin typeface="宋体" panose="02010600030101010101" pitchFamily="2" charset="-122"/>
                </a:rPr>
                <a:t>高斯消去法</a:t>
              </a:r>
            </a:p>
          </p:txBody>
        </p:sp>
        <p:sp>
          <p:nvSpPr>
            <p:cNvPr id="15" name="Rectangle 32">
              <a:extLst>
                <a:ext uri="{FF2B5EF4-FFF2-40B4-BE49-F238E27FC236}">
                  <a16:creationId xmlns:a16="http://schemas.microsoft.com/office/drawing/2014/main" id="{F5EBDD63-AA63-4942-9460-2FA94BF03109}"/>
                </a:ext>
              </a:extLst>
            </p:cNvPr>
            <p:cNvSpPr>
              <a:spLocks noChangeArrowheads="1"/>
            </p:cNvSpPr>
            <p:nvPr/>
          </p:nvSpPr>
          <p:spPr bwMode="auto">
            <a:xfrm>
              <a:off x="2630488" y="5103813"/>
              <a:ext cx="1798637" cy="339725"/>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kumimoji="1" lang="zh-CN" altLang="en-US" sz="1600" b="1">
                  <a:effectLst>
                    <a:outerShdw blurRad="38100" dist="38100" dir="2700000" algn="tl">
                      <a:srgbClr val="FFFFFF"/>
                    </a:outerShdw>
                  </a:effectLst>
                  <a:latin typeface="宋体" panose="02010600030101010101" pitchFamily="2" charset="-122"/>
                </a:rPr>
                <a:t>迭代</a:t>
              </a:r>
            </a:p>
          </p:txBody>
        </p:sp>
        <p:sp>
          <p:nvSpPr>
            <p:cNvPr id="16" name="Rectangle 33">
              <a:extLst>
                <a:ext uri="{FF2B5EF4-FFF2-40B4-BE49-F238E27FC236}">
                  <a16:creationId xmlns:a16="http://schemas.microsoft.com/office/drawing/2014/main" id="{1F74DFB3-997C-4576-9686-191A2ABA00A1}"/>
                </a:ext>
              </a:extLst>
            </p:cNvPr>
            <p:cNvSpPr>
              <a:spLocks noChangeArrowheads="1"/>
            </p:cNvSpPr>
            <p:nvPr/>
          </p:nvSpPr>
          <p:spPr bwMode="auto">
            <a:xfrm>
              <a:off x="2278591" y="4076700"/>
              <a:ext cx="2436284" cy="790575"/>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7" name="Rectangle 34">
              <a:extLst>
                <a:ext uri="{FF2B5EF4-FFF2-40B4-BE49-F238E27FC236}">
                  <a16:creationId xmlns:a16="http://schemas.microsoft.com/office/drawing/2014/main" id="{53DF1AA1-9792-4544-857F-FF9109007730}"/>
                </a:ext>
              </a:extLst>
            </p:cNvPr>
            <p:cNvSpPr>
              <a:spLocks noChangeArrowheads="1"/>
            </p:cNvSpPr>
            <p:nvPr/>
          </p:nvSpPr>
          <p:spPr bwMode="auto">
            <a:xfrm>
              <a:off x="2278591" y="5086350"/>
              <a:ext cx="2436284" cy="613597"/>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Tree>
    <p:extLst>
      <p:ext uri="{BB962C8B-B14F-4D97-AF65-F5344CB8AC3E}">
        <p14:creationId xmlns:p14="http://schemas.microsoft.com/office/powerpoint/2010/main" val="103356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en-US" dirty="0"/>
              <a:t>模块化的原则</a:t>
            </a:r>
            <a:r>
              <a:rPr lang="en-US" altLang="zh-CN" dirty="0"/>
              <a:t>——</a:t>
            </a:r>
            <a:r>
              <a:rPr lang="zh-CN" altLang="en-US" dirty="0"/>
              <a:t>一个模块一个功能</a:t>
            </a:r>
          </a:p>
        </p:txBody>
      </p:sp>
      <p:sp>
        <p:nvSpPr>
          <p:cNvPr id="3" name="文本占位符 2"/>
          <p:cNvSpPr>
            <a:spLocks noGrp="1"/>
          </p:cNvSpPr>
          <p:nvPr>
            <p:ph idx="1"/>
          </p:nvPr>
        </p:nvSpPr>
        <p:spPr/>
        <p:txBody>
          <a:bodyPr>
            <a:normAutofit/>
          </a:bodyPr>
          <a:lstStyle/>
          <a:p>
            <a:pPr>
              <a:lnSpc>
                <a:spcPct val="130000"/>
              </a:lnSpc>
            </a:pPr>
            <a:r>
              <a:rPr lang="zh-CN" altLang="en-US" sz="2400" dirty="0">
                <a:latin typeface="+mn-ea"/>
              </a:rPr>
              <a:t>在模块设计时，应力争做到高内聚，并能够辨别出低内聚的模块，加以修改使之提高内聚度，降低耦合度。</a:t>
            </a:r>
            <a:endParaRPr lang="en-US" altLang="zh-CN" sz="2400" dirty="0">
              <a:latin typeface="+mn-ea"/>
            </a:endParaRPr>
          </a:p>
          <a:p>
            <a:pPr>
              <a:lnSpc>
                <a:spcPct val="130000"/>
              </a:lnSpc>
            </a:pPr>
            <a:r>
              <a:rPr lang="zh-CN" altLang="en-US" sz="2400" dirty="0">
                <a:latin typeface="+mn-ea"/>
              </a:rPr>
              <a:t>注意以下几点：</a:t>
            </a:r>
            <a:endParaRPr lang="en-US" altLang="zh-CN" sz="2400" dirty="0">
              <a:latin typeface="+mn-ea"/>
            </a:endParaRPr>
          </a:p>
          <a:p>
            <a:pPr marL="342900" indent="-342900">
              <a:lnSpc>
                <a:spcPct val="130000"/>
              </a:lnSpc>
              <a:buFont typeface="+mj-lt"/>
              <a:buAutoNum type="arabicPeriod"/>
            </a:pPr>
            <a:r>
              <a:rPr lang="zh-CN" altLang="en-US" sz="2400" dirty="0">
                <a:latin typeface="+mn-ea"/>
              </a:rPr>
              <a:t>设计功能独立单一的模块。</a:t>
            </a:r>
            <a:endParaRPr lang="en-US" altLang="zh-CN" sz="2400" dirty="0">
              <a:latin typeface="+mn-ea"/>
            </a:endParaRPr>
          </a:p>
          <a:p>
            <a:pPr marL="342900" indent="-342900">
              <a:lnSpc>
                <a:spcPct val="130000"/>
              </a:lnSpc>
              <a:buFont typeface="+mj-lt"/>
              <a:buAutoNum type="arabicPeriod"/>
            </a:pPr>
            <a:r>
              <a:rPr lang="zh-CN" altLang="en-US" sz="2400" dirty="0">
                <a:latin typeface="+mn-ea"/>
              </a:rPr>
              <a:t>控制使用全局数据。</a:t>
            </a:r>
            <a:endParaRPr lang="en-US" altLang="zh-CN" sz="2400" dirty="0">
              <a:latin typeface="+mn-ea"/>
            </a:endParaRPr>
          </a:p>
          <a:p>
            <a:pPr marL="342900" indent="-342900">
              <a:lnSpc>
                <a:spcPct val="130000"/>
              </a:lnSpc>
              <a:buFont typeface="+mj-lt"/>
              <a:buAutoNum type="arabicPeriod"/>
            </a:pPr>
            <a:r>
              <a:rPr lang="zh-CN" altLang="en-US" sz="2400" dirty="0">
                <a:latin typeface="+mn-ea"/>
              </a:rPr>
              <a:t>模块间尽量传递数据型信息。</a:t>
            </a:r>
          </a:p>
        </p:txBody>
      </p:sp>
      <p:sp>
        <p:nvSpPr>
          <p:cNvPr id="5" name="日期占位符 4"/>
          <p:cNvSpPr>
            <a:spLocks noGrp="1"/>
          </p:cNvSpPr>
          <p:nvPr>
            <p:ph type="dt" sz="half" idx="10"/>
          </p:nvPr>
        </p:nvSpPr>
        <p:spPr/>
        <p:txBody>
          <a:bodyPr/>
          <a:lstStyle/>
          <a:p>
            <a:fld id="{BBD8737A-EB5A-4C79-AC6C-D62D2DD03010}" type="datetime1">
              <a:rPr lang="zh-CN" altLang="en-US" smtClean="0"/>
              <a:t>2022/5/11</a:t>
            </a:fld>
            <a:endParaRPr lang="zh-CN" altLang="en-US"/>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Tree>
    <p:extLst>
      <p:ext uri="{BB962C8B-B14F-4D97-AF65-F5344CB8AC3E}">
        <p14:creationId xmlns:p14="http://schemas.microsoft.com/office/powerpoint/2010/main" val="254116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en-US" dirty="0"/>
              <a:t>模块化的原则</a:t>
            </a:r>
          </a:p>
        </p:txBody>
      </p:sp>
      <p:sp>
        <p:nvSpPr>
          <p:cNvPr id="5" name="日期占位符 4"/>
          <p:cNvSpPr>
            <a:spLocks noGrp="1"/>
          </p:cNvSpPr>
          <p:nvPr>
            <p:ph type="dt" sz="half" idx="10"/>
          </p:nvPr>
        </p:nvSpPr>
        <p:spPr/>
        <p:txBody>
          <a:bodyPr/>
          <a:lstStyle/>
          <a:p>
            <a:fld id="{BBD8737A-EB5A-4C79-AC6C-D62D2DD03010}" type="datetime1">
              <a:rPr lang="zh-CN" altLang="en-US" smtClean="0"/>
              <a:t>2022/5/11</a:t>
            </a:fld>
            <a:endParaRPr lang="zh-CN" altLang="en-US"/>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grpSp>
        <p:nvGrpSpPr>
          <p:cNvPr id="16" name="组合 15"/>
          <p:cNvGrpSpPr/>
          <p:nvPr/>
        </p:nvGrpSpPr>
        <p:grpSpPr>
          <a:xfrm>
            <a:off x="1403710" y="1114744"/>
            <a:ext cx="6400581" cy="3408792"/>
            <a:chOff x="270074" y="2514640"/>
            <a:chExt cx="8534107" cy="3941201"/>
          </a:xfrm>
        </p:grpSpPr>
        <p:sp>
          <p:nvSpPr>
            <p:cNvPr id="6" name="圆角矩形 5"/>
            <p:cNvSpPr/>
            <p:nvPr/>
          </p:nvSpPr>
          <p:spPr>
            <a:xfrm>
              <a:off x="1852009" y="2601355"/>
              <a:ext cx="5286895" cy="908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低内聚 </a:t>
              </a:r>
              <a:endParaRPr lang="en-US" altLang="zh-CN" sz="2000" dirty="0">
                <a:latin typeface="+mj-ea"/>
                <a:ea typeface="+mj-ea"/>
              </a:endParaRPr>
            </a:p>
            <a:p>
              <a:pPr>
                <a:spcBef>
                  <a:spcPts val="900"/>
                </a:spcBef>
              </a:pPr>
              <a:r>
                <a:rPr lang="en-US" altLang="zh-CN" sz="2000" dirty="0">
                  <a:latin typeface="+mj-ea"/>
                  <a:ea typeface="+mj-ea"/>
                </a:rPr>
                <a:t>     </a:t>
              </a:r>
              <a:r>
                <a:rPr lang="zh-CN" altLang="en-US" sz="1600" dirty="0">
                  <a:latin typeface="+mj-ea"/>
                  <a:ea typeface="+mj-ea"/>
                </a:rPr>
                <a:t>偶然内聚    逻辑内聚   时间内聚</a:t>
              </a:r>
            </a:p>
          </p:txBody>
        </p:sp>
        <p:sp>
          <p:nvSpPr>
            <p:cNvPr id="7" name="圆角矩形 6"/>
            <p:cNvSpPr/>
            <p:nvPr/>
          </p:nvSpPr>
          <p:spPr>
            <a:xfrm>
              <a:off x="1852009" y="3970104"/>
              <a:ext cx="5286894" cy="908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中内聚</a:t>
              </a:r>
              <a:endParaRPr lang="en-US" altLang="zh-CN" sz="2000" dirty="0">
                <a:latin typeface="+mj-ea"/>
                <a:ea typeface="+mj-ea"/>
              </a:endParaRPr>
            </a:p>
            <a:p>
              <a:pPr>
                <a:spcBef>
                  <a:spcPts val="900"/>
                </a:spcBef>
              </a:pPr>
              <a:r>
                <a:rPr lang="en-US" altLang="zh-CN" sz="2000" dirty="0">
                  <a:latin typeface="+mj-ea"/>
                  <a:ea typeface="+mj-ea"/>
                </a:rPr>
                <a:t>      </a:t>
              </a:r>
              <a:r>
                <a:rPr lang="zh-CN" altLang="en-US" sz="1600" dirty="0">
                  <a:latin typeface="+mj-ea"/>
                  <a:ea typeface="+mj-ea"/>
                </a:rPr>
                <a:t>过程内聚   通信内聚</a:t>
              </a:r>
            </a:p>
          </p:txBody>
        </p:sp>
        <p:sp>
          <p:nvSpPr>
            <p:cNvPr id="8" name="圆角矩形 7"/>
            <p:cNvSpPr/>
            <p:nvPr/>
          </p:nvSpPr>
          <p:spPr>
            <a:xfrm>
              <a:off x="1852009" y="5397557"/>
              <a:ext cx="5286894" cy="908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900"/>
                </a:spcBef>
              </a:pPr>
              <a:r>
                <a:rPr lang="zh-CN" altLang="en-US" sz="2000" dirty="0">
                  <a:latin typeface="+mj-ea"/>
                  <a:ea typeface="+mj-ea"/>
                </a:rPr>
                <a:t>高内聚</a:t>
              </a:r>
              <a:endParaRPr lang="en-US" altLang="zh-CN" sz="2000" dirty="0">
                <a:latin typeface="+mj-ea"/>
                <a:ea typeface="+mj-ea"/>
              </a:endParaRPr>
            </a:p>
            <a:p>
              <a:pPr>
                <a:spcBef>
                  <a:spcPts val="900"/>
                </a:spcBef>
              </a:pPr>
              <a:r>
                <a:rPr lang="en-US" altLang="zh-CN" sz="1600" dirty="0">
                  <a:latin typeface="+mj-ea"/>
                  <a:ea typeface="+mj-ea"/>
                </a:rPr>
                <a:t>       </a:t>
              </a:r>
              <a:r>
                <a:rPr lang="zh-CN" altLang="en-US" sz="1600" dirty="0">
                  <a:latin typeface="+mj-ea"/>
                  <a:ea typeface="+mj-ea"/>
                </a:rPr>
                <a:t>顺序内聚   功能内聚</a:t>
              </a:r>
            </a:p>
          </p:txBody>
        </p:sp>
        <p:sp>
          <p:nvSpPr>
            <p:cNvPr id="10" name="下箭头 9"/>
            <p:cNvSpPr/>
            <p:nvPr/>
          </p:nvSpPr>
          <p:spPr>
            <a:xfrm>
              <a:off x="789446" y="2514640"/>
              <a:ext cx="864523" cy="3919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mj-ea"/>
                  <a:ea typeface="+mj-ea"/>
                </a:rPr>
                <a:t>内聚性</a:t>
              </a:r>
            </a:p>
          </p:txBody>
        </p:sp>
        <p:sp>
          <p:nvSpPr>
            <p:cNvPr id="12" name="文本框 11"/>
            <p:cNvSpPr txBox="1"/>
            <p:nvPr/>
          </p:nvSpPr>
          <p:spPr>
            <a:xfrm>
              <a:off x="271593" y="2514640"/>
              <a:ext cx="519800" cy="391432"/>
            </a:xfrm>
            <a:prstGeom prst="rect">
              <a:avLst/>
            </a:prstGeom>
            <a:noFill/>
          </p:spPr>
          <p:txBody>
            <a:bodyPr wrap="none" rtlCol="0">
              <a:spAutoFit/>
            </a:bodyPr>
            <a:lstStyle/>
            <a:p>
              <a:r>
                <a:rPr lang="zh-CN" altLang="en-US" sz="1600" dirty="0">
                  <a:latin typeface="+mj-ea"/>
                  <a:ea typeface="+mj-ea"/>
                </a:rPr>
                <a:t>低</a:t>
              </a:r>
            </a:p>
          </p:txBody>
        </p:sp>
        <p:sp>
          <p:nvSpPr>
            <p:cNvPr id="13" name="文本框 12"/>
            <p:cNvSpPr txBox="1"/>
            <p:nvPr/>
          </p:nvSpPr>
          <p:spPr>
            <a:xfrm>
              <a:off x="270074" y="6038614"/>
              <a:ext cx="519800" cy="391432"/>
            </a:xfrm>
            <a:prstGeom prst="rect">
              <a:avLst/>
            </a:prstGeom>
            <a:noFill/>
          </p:spPr>
          <p:txBody>
            <a:bodyPr wrap="none" rtlCol="0">
              <a:spAutoFit/>
            </a:bodyPr>
            <a:lstStyle/>
            <a:p>
              <a:r>
                <a:rPr lang="zh-CN" altLang="en-US" sz="1600" dirty="0">
                  <a:latin typeface="+mj-ea"/>
                  <a:ea typeface="+mj-ea"/>
                </a:rPr>
                <a:t>高</a:t>
              </a:r>
            </a:p>
          </p:txBody>
        </p:sp>
        <p:sp>
          <p:nvSpPr>
            <p:cNvPr id="14" name="文本框 13"/>
            <p:cNvSpPr txBox="1"/>
            <p:nvPr/>
          </p:nvSpPr>
          <p:spPr>
            <a:xfrm>
              <a:off x="8284381" y="2536140"/>
              <a:ext cx="519800" cy="391432"/>
            </a:xfrm>
            <a:prstGeom prst="rect">
              <a:avLst/>
            </a:prstGeom>
            <a:noFill/>
          </p:spPr>
          <p:txBody>
            <a:bodyPr wrap="none" rtlCol="0">
              <a:spAutoFit/>
            </a:bodyPr>
            <a:lstStyle/>
            <a:p>
              <a:r>
                <a:rPr lang="zh-CN" altLang="en-US" sz="1600" dirty="0">
                  <a:latin typeface="+mj-ea"/>
                  <a:ea typeface="+mj-ea"/>
                </a:rPr>
                <a:t>弱</a:t>
              </a:r>
            </a:p>
          </p:txBody>
        </p:sp>
        <p:sp>
          <p:nvSpPr>
            <p:cNvPr id="15" name="文本框 14"/>
            <p:cNvSpPr txBox="1"/>
            <p:nvPr/>
          </p:nvSpPr>
          <p:spPr>
            <a:xfrm>
              <a:off x="8284381" y="6046182"/>
              <a:ext cx="519800" cy="391432"/>
            </a:xfrm>
            <a:prstGeom prst="rect">
              <a:avLst/>
            </a:prstGeom>
            <a:noFill/>
          </p:spPr>
          <p:txBody>
            <a:bodyPr wrap="none" rtlCol="0">
              <a:spAutoFit/>
            </a:bodyPr>
            <a:lstStyle/>
            <a:p>
              <a:r>
                <a:rPr lang="zh-CN" altLang="en-US" sz="1600" dirty="0">
                  <a:latin typeface="+mj-ea"/>
                  <a:ea typeface="+mj-ea"/>
                </a:rPr>
                <a:t>强</a:t>
              </a:r>
            </a:p>
          </p:txBody>
        </p:sp>
        <p:sp>
          <p:nvSpPr>
            <p:cNvPr id="17" name="下箭头 16"/>
            <p:cNvSpPr/>
            <p:nvPr/>
          </p:nvSpPr>
          <p:spPr>
            <a:xfrm>
              <a:off x="7279380" y="2536141"/>
              <a:ext cx="864523" cy="3919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mj-ea"/>
                  <a:ea typeface="+mj-ea"/>
                </a:rPr>
                <a:t>模块独立性</a:t>
              </a:r>
            </a:p>
          </p:txBody>
        </p:sp>
      </p:grpSp>
    </p:spTree>
    <p:extLst>
      <p:ext uri="{BB962C8B-B14F-4D97-AF65-F5344CB8AC3E}">
        <p14:creationId xmlns:p14="http://schemas.microsoft.com/office/powerpoint/2010/main" val="261916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模块化的原则</a:t>
            </a:r>
            <a:r>
              <a:rPr lang="en-US" altLang="zh-CN" dirty="0"/>
              <a:t>——</a:t>
            </a:r>
            <a:r>
              <a:rPr lang="zh-CN" altLang="en-US" dirty="0"/>
              <a:t>强内聚</a:t>
            </a:r>
          </a:p>
        </p:txBody>
      </p:sp>
      <p:pic>
        <p:nvPicPr>
          <p:cNvPr id="5" name="Picture 3" descr="CHAP2_15">
            <a:extLst>
              <a:ext uri="{FF2B5EF4-FFF2-40B4-BE49-F238E27FC236}">
                <a16:creationId xmlns:a16="http://schemas.microsoft.com/office/drawing/2014/main" id="{C1212B56-BEEB-43E7-9E78-6026D2570A1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06"/>
          <a:stretch/>
        </p:blipFill>
        <p:spPr>
          <a:xfrm>
            <a:off x="1299475" y="791843"/>
            <a:ext cx="6781844" cy="3845424"/>
          </a:xfrm>
        </p:spPr>
        <p:style>
          <a:lnRef idx="2">
            <a:schemeClr val="accent1"/>
          </a:lnRef>
          <a:fillRef idx="1">
            <a:schemeClr val="lt1"/>
          </a:fillRef>
          <a:effectRef idx="0">
            <a:schemeClr val="accent1"/>
          </a:effectRef>
          <a:fontRef idx="minor">
            <a:schemeClr val="dk1"/>
          </a:fontRef>
        </p:style>
      </p:pic>
      <p:sp>
        <p:nvSpPr>
          <p:cNvPr id="3" name="日期占位符 2"/>
          <p:cNvSpPr>
            <a:spLocks noGrp="1"/>
          </p:cNvSpPr>
          <p:nvPr>
            <p:ph type="dt" sz="half" idx="10"/>
          </p:nvPr>
        </p:nvSpPr>
        <p:spPr/>
        <p:txBody>
          <a:bodyPr/>
          <a:lstStyle/>
          <a:p>
            <a:fld id="{00558009-C9FC-49B3-B383-FA126CE01C3A}" type="datetime1">
              <a:rPr lang="zh-CN" altLang="en-US" smtClean="0"/>
              <a:t>2022/5/11</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Tree>
    <p:extLst>
      <p:ext uri="{BB962C8B-B14F-4D97-AF65-F5344CB8AC3E}">
        <p14:creationId xmlns:p14="http://schemas.microsoft.com/office/powerpoint/2010/main" val="126471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体系结构的作用</a:t>
            </a:r>
          </a:p>
        </p:txBody>
      </p:sp>
      <p:sp>
        <p:nvSpPr>
          <p:cNvPr id="3" name="内容占位符 2"/>
          <p:cNvSpPr>
            <a:spLocks noGrp="1"/>
          </p:cNvSpPr>
          <p:nvPr>
            <p:ph idx="1"/>
          </p:nvPr>
        </p:nvSpPr>
        <p:spPr/>
        <p:txBody>
          <a:bodyPr>
            <a:normAutofit/>
          </a:bodyPr>
          <a:lstStyle/>
          <a:p>
            <a:r>
              <a:rPr lang="zh-CN" altLang="en-US" sz="2000" dirty="0"/>
              <a:t>软件设计原则：设计原则是系统分解和模块设计的基本标准，应用这些原则可以使代码 更加灵活、易于维护和扩展。 </a:t>
            </a:r>
          </a:p>
        </p:txBody>
      </p:sp>
      <p:sp>
        <p:nvSpPr>
          <p:cNvPr id="4" name="日期占位符 3"/>
          <p:cNvSpPr>
            <a:spLocks noGrp="1"/>
          </p:cNvSpPr>
          <p:nvPr>
            <p:ph type="dt" sz="half" idx="10"/>
          </p:nvPr>
        </p:nvSpPr>
        <p:spPr/>
        <p:txBody>
          <a:bodyPr/>
          <a:lstStyle/>
          <a:p>
            <a:fld id="{7706B884-57E3-4895-9D67-E8FBC2B6AF26}"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a:t>
            </a:fld>
            <a:endParaRPr lang="zh-CN" altLang="en-US"/>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1299918" y="2769091"/>
            <a:ext cx="6963972" cy="2059184"/>
          </a:xfrm>
          <a:prstGeom prst="rect">
            <a:avLst/>
          </a:prstGeom>
        </p:spPr>
      </p:pic>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1923185" y="1602745"/>
            <a:ext cx="5717437" cy="1225849"/>
          </a:xfrm>
          <a:prstGeom prst="rect">
            <a:avLst/>
          </a:prstGeom>
        </p:spPr>
      </p:pic>
    </p:spTree>
    <p:extLst>
      <p:ext uri="{BB962C8B-B14F-4D97-AF65-F5344CB8AC3E}">
        <p14:creationId xmlns:p14="http://schemas.microsoft.com/office/powerpoint/2010/main" val="1758578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69"/>
          <p:cNvSpPr>
            <a:spLocks noGrp="1"/>
          </p:cNvSpPr>
          <p:nvPr>
            <p:ph type="title"/>
          </p:nvPr>
        </p:nvSpPr>
        <p:spPr/>
        <p:txBody>
          <a:bodyPr/>
          <a:lstStyle/>
          <a:p>
            <a:r>
              <a:rPr lang="zh-CN" altLang="en-US" dirty="0"/>
              <a:t>深度</a:t>
            </a:r>
            <a:r>
              <a:rPr lang="en-US" altLang="zh-CN" dirty="0"/>
              <a:t>/</a:t>
            </a:r>
            <a:r>
              <a:rPr lang="zh-CN" altLang="en-US" dirty="0"/>
              <a:t>宽度、扇入</a:t>
            </a:r>
            <a:r>
              <a:rPr lang="en-US" altLang="zh-CN" dirty="0"/>
              <a:t>/</a:t>
            </a:r>
            <a:r>
              <a:rPr lang="zh-CN" altLang="en-US" dirty="0"/>
              <a:t>扇出</a:t>
            </a:r>
          </a:p>
        </p:txBody>
      </p:sp>
      <p:sp>
        <p:nvSpPr>
          <p:cNvPr id="67" name="日期占位符 66"/>
          <p:cNvSpPr>
            <a:spLocks noGrp="1"/>
          </p:cNvSpPr>
          <p:nvPr>
            <p:ph type="dt" sz="half" idx="10"/>
          </p:nvPr>
        </p:nvSpPr>
        <p:spPr/>
        <p:txBody>
          <a:bodyPr/>
          <a:lstStyle/>
          <a:p>
            <a:fld id="{FBFD007F-5AD0-4271-B4C6-3357703DBB5B}" type="datetime1">
              <a:rPr lang="zh-CN" altLang="en-US" smtClean="0"/>
              <a:t>2022/5/11</a:t>
            </a:fld>
            <a:endParaRPr lang="zh-CN" altLang="en-US"/>
          </a:p>
        </p:txBody>
      </p:sp>
      <p:sp>
        <p:nvSpPr>
          <p:cNvPr id="68" name="页脚占位符 67"/>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E911EAD2-AA80-4DCD-87F4-FCC0AC1DE79C}"/>
              </a:ext>
            </a:extLst>
          </p:cNvPr>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grpSp>
        <p:nvGrpSpPr>
          <p:cNvPr id="5" name="Group 16">
            <a:extLst>
              <a:ext uri="{FF2B5EF4-FFF2-40B4-BE49-F238E27FC236}">
                <a16:creationId xmlns:a16="http://schemas.microsoft.com/office/drawing/2014/main" id="{53C4E6BD-7A90-4E5E-BC27-4EB20BF358BC}"/>
              </a:ext>
            </a:extLst>
          </p:cNvPr>
          <p:cNvGrpSpPr>
            <a:grpSpLocks noChangeAspect="1"/>
          </p:cNvGrpSpPr>
          <p:nvPr/>
        </p:nvGrpSpPr>
        <p:grpSpPr bwMode="auto">
          <a:xfrm>
            <a:off x="0" y="1322172"/>
            <a:ext cx="9002380" cy="3383055"/>
            <a:chOff x="1077" y="9784"/>
            <a:chExt cx="6360" cy="2039"/>
          </a:xfrm>
        </p:grpSpPr>
        <p:sp>
          <p:nvSpPr>
            <p:cNvPr id="6" name="AutoShape 17">
              <a:extLst>
                <a:ext uri="{FF2B5EF4-FFF2-40B4-BE49-F238E27FC236}">
                  <a16:creationId xmlns:a16="http://schemas.microsoft.com/office/drawing/2014/main" id="{0CDEB6BD-C553-4146-8C09-C58BB80E36C5}"/>
                </a:ext>
              </a:extLst>
            </p:cNvPr>
            <p:cNvSpPr>
              <a:spLocks noChangeAspect="1" noChangeArrowheads="1"/>
            </p:cNvSpPr>
            <p:nvPr/>
          </p:nvSpPr>
          <p:spPr bwMode="auto">
            <a:xfrm>
              <a:off x="1389" y="9784"/>
              <a:ext cx="6048" cy="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nvGrpSpPr>
            <p:cNvPr id="7" name="Group 18">
              <a:extLst>
                <a:ext uri="{FF2B5EF4-FFF2-40B4-BE49-F238E27FC236}">
                  <a16:creationId xmlns:a16="http://schemas.microsoft.com/office/drawing/2014/main" id="{D520DF49-B6D5-4E5A-B91D-E062198ADD24}"/>
                </a:ext>
              </a:extLst>
            </p:cNvPr>
            <p:cNvGrpSpPr>
              <a:grpSpLocks/>
            </p:cNvGrpSpPr>
            <p:nvPr/>
          </p:nvGrpSpPr>
          <p:grpSpPr bwMode="auto">
            <a:xfrm>
              <a:off x="1077" y="9784"/>
              <a:ext cx="6360" cy="2039"/>
              <a:chOff x="1774" y="9784"/>
              <a:chExt cx="8138" cy="3948"/>
            </a:xfrm>
          </p:grpSpPr>
          <p:sp>
            <p:nvSpPr>
              <p:cNvPr id="8" name="Line 19">
                <a:extLst>
                  <a:ext uri="{FF2B5EF4-FFF2-40B4-BE49-F238E27FC236}">
                    <a16:creationId xmlns:a16="http://schemas.microsoft.com/office/drawing/2014/main" id="{A4D89C9A-0F3E-41A5-885C-FC9D8F4B8FA2}"/>
                  </a:ext>
                </a:extLst>
              </p:cNvPr>
              <p:cNvSpPr>
                <a:spLocks noChangeShapeType="1"/>
              </p:cNvSpPr>
              <p:nvPr/>
            </p:nvSpPr>
            <p:spPr bwMode="auto">
              <a:xfrm flipV="1">
                <a:off x="6710" y="13332"/>
                <a:ext cx="3186" cy="1"/>
              </a:xfrm>
              <a:prstGeom prst="line">
                <a:avLst/>
              </a:prstGeom>
              <a:noFill/>
              <a:ln w="12700">
                <a:solidFill>
                  <a:srgbClr val="000000"/>
                </a:solidFill>
                <a:round/>
                <a:headEnd type="none"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9" name="Text Box 20">
                <a:extLst>
                  <a:ext uri="{FF2B5EF4-FFF2-40B4-BE49-F238E27FC236}">
                    <a16:creationId xmlns:a16="http://schemas.microsoft.com/office/drawing/2014/main" id="{39C0CB28-5776-4524-A905-0C90E97F7951}"/>
                  </a:ext>
                </a:extLst>
              </p:cNvPr>
              <p:cNvSpPr txBox="1">
                <a:spLocks noChangeArrowheads="1"/>
              </p:cNvSpPr>
              <p:nvPr/>
            </p:nvSpPr>
            <p:spPr bwMode="auto">
              <a:xfrm>
                <a:off x="5591" y="9830"/>
                <a:ext cx="608" cy="34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M</a:t>
                </a:r>
                <a:endParaRPr lang="en-US" altLang="zh-CN" sz="1600"/>
              </a:p>
            </p:txBody>
          </p:sp>
          <p:sp>
            <p:nvSpPr>
              <p:cNvPr id="10" name="Text Box 21">
                <a:extLst>
                  <a:ext uri="{FF2B5EF4-FFF2-40B4-BE49-F238E27FC236}">
                    <a16:creationId xmlns:a16="http://schemas.microsoft.com/office/drawing/2014/main" id="{59B25271-09F4-4A61-A8E1-4F45220E227B}"/>
                  </a:ext>
                </a:extLst>
              </p:cNvPr>
              <p:cNvSpPr txBox="1">
                <a:spLocks noChangeArrowheads="1"/>
              </p:cNvSpPr>
              <p:nvPr/>
            </p:nvSpPr>
            <p:spPr bwMode="auto">
              <a:xfrm>
                <a:off x="3507" y="10547"/>
                <a:ext cx="608" cy="41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a</a:t>
                </a:r>
                <a:endParaRPr lang="en-US" altLang="zh-CN" sz="1600"/>
              </a:p>
            </p:txBody>
          </p:sp>
          <p:sp>
            <p:nvSpPr>
              <p:cNvPr id="11" name="Text Box 22">
                <a:extLst>
                  <a:ext uri="{FF2B5EF4-FFF2-40B4-BE49-F238E27FC236}">
                    <a16:creationId xmlns:a16="http://schemas.microsoft.com/office/drawing/2014/main" id="{CAF57161-F2DD-408B-B81E-53ABA367034E}"/>
                  </a:ext>
                </a:extLst>
              </p:cNvPr>
              <p:cNvSpPr txBox="1">
                <a:spLocks noChangeArrowheads="1"/>
              </p:cNvSpPr>
              <p:nvPr/>
            </p:nvSpPr>
            <p:spPr bwMode="auto">
              <a:xfrm>
                <a:off x="5594" y="10538"/>
                <a:ext cx="608" cy="41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b</a:t>
                </a:r>
                <a:endParaRPr lang="en-US" altLang="zh-CN" sz="1600"/>
              </a:p>
            </p:txBody>
          </p:sp>
          <p:sp>
            <p:nvSpPr>
              <p:cNvPr id="12" name="Line 23">
                <a:extLst>
                  <a:ext uri="{FF2B5EF4-FFF2-40B4-BE49-F238E27FC236}">
                    <a16:creationId xmlns:a16="http://schemas.microsoft.com/office/drawing/2014/main" id="{3CE5FF4D-F8E7-46EB-BB03-1DF967A49D5C}"/>
                  </a:ext>
                </a:extLst>
              </p:cNvPr>
              <p:cNvSpPr>
                <a:spLocks noChangeShapeType="1"/>
              </p:cNvSpPr>
              <p:nvPr/>
            </p:nvSpPr>
            <p:spPr bwMode="auto">
              <a:xfrm>
                <a:off x="2173" y="11760"/>
                <a:ext cx="0" cy="1379"/>
              </a:xfrm>
              <a:prstGeom prst="line">
                <a:avLst/>
              </a:prstGeom>
              <a:noFill/>
              <a:ln w="12700">
                <a:solidFill>
                  <a:srgbClr val="000000"/>
                </a:solidFill>
                <a:round/>
                <a:headEnd type="none"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13" name="Text Box 24">
                <a:extLst>
                  <a:ext uri="{FF2B5EF4-FFF2-40B4-BE49-F238E27FC236}">
                    <a16:creationId xmlns:a16="http://schemas.microsoft.com/office/drawing/2014/main" id="{375728FE-A8F7-4FA6-9D15-BD5BAABC3C9E}"/>
                  </a:ext>
                </a:extLst>
              </p:cNvPr>
              <p:cNvSpPr txBox="1">
                <a:spLocks noChangeArrowheads="1"/>
              </p:cNvSpPr>
              <p:nvPr/>
            </p:nvSpPr>
            <p:spPr bwMode="auto">
              <a:xfrm>
                <a:off x="7950" y="10538"/>
                <a:ext cx="608" cy="41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c</a:t>
                </a:r>
                <a:endParaRPr lang="en-US" altLang="zh-CN" sz="1600"/>
              </a:p>
            </p:txBody>
          </p:sp>
          <p:sp>
            <p:nvSpPr>
              <p:cNvPr id="14" name="Text Box 25">
                <a:extLst>
                  <a:ext uri="{FF2B5EF4-FFF2-40B4-BE49-F238E27FC236}">
                    <a16:creationId xmlns:a16="http://schemas.microsoft.com/office/drawing/2014/main" id="{AC3A5ED3-6964-4213-B0EA-E03EF6838B31}"/>
                  </a:ext>
                </a:extLst>
              </p:cNvPr>
              <p:cNvSpPr txBox="1">
                <a:spLocks noChangeArrowheads="1"/>
              </p:cNvSpPr>
              <p:nvPr/>
            </p:nvSpPr>
            <p:spPr bwMode="auto">
              <a:xfrm>
                <a:off x="2929" y="11282"/>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d</a:t>
                </a:r>
                <a:endParaRPr lang="en-US" altLang="zh-CN" sz="1600"/>
              </a:p>
            </p:txBody>
          </p:sp>
          <p:sp>
            <p:nvSpPr>
              <p:cNvPr id="15" name="Text Box 26">
                <a:extLst>
                  <a:ext uri="{FF2B5EF4-FFF2-40B4-BE49-F238E27FC236}">
                    <a16:creationId xmlns:a16="http://schemas.microsoft.com/office/drawing/2014/main" id="{8813A55A-8596-4A64-B27A-5EA5FF5BBD6C}"/>
                  </a:ext>
                </a:extLst>
              </p:cNvPr>
              <p:cNvSpPr txBox="1">
                <a:spLocks noChangeArrowheads="1"/>
              </p:cNvSpPr>
              <p:nvPr/>
            </p:nvSpPr>
            <p:spPr bwMode="auto">
              <a:xfrm>
                <a:off x="4155" y="11282"/>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e</a:t>
                </a:r>
                <a:endParaRPr lang="en-US" altLang="zh-CN" sz="1600"/>
              </a:p>
            </p:txBody>
          </p:sp>
          <p:sp>
            <p:nvSpPr>
              <p:cNvPr id="16" name="Text Box 27">
                <a:extLst>
                  <a:ext uri="{FF2B5EF4-FFF2-40B4-BE49-F238E27FC236}">
                    <a16:creationId xmlns:a16="http://schemas.microsoft.com/office/drawing/2014/main" id="{03249B74-A057-4EE4-B2F4-85BB2BD4A117}"/>
                  </a:ext>
                </a:extLst>
              </p:cNvPr>
              <p:cNvSpPr txBox="1">
                <a:spLocks noChangeArrowheads="1"/>
              </p:cNvSpPr>
              <p:nvPr/>
            </p:nvSpPr>
            <p:spPr bwMode="auto">
              <a:xfrm>
                <a:off x="4645" y="12018"/>
                <a:ext cx="607"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m</a:t>
                </a:r>
                <a:endParaRPr lang="en-US" altLang="zh-CN" sz="1600"/>
              </a:p>
            </p:txBody>
          </p:sp>
          <p:sp>
            <p:nvSpPr>
              <p:cNvPr id="17" name="Text Box 28">
                <a:extLst>
                  <a:ext uri="{FF2B5EF4-FFF2-40B4-BE49-F238E27FC236}">
                    <a16:creationId xmlns:a16="http://schemas.microsoft.com/office/drawing/2014/main" id="{885D02E3-0680-4990-9A67-7408EE4A85E1}"/>
                  </a:ext>
                </a:extLst>
              </p:cNvPr>
              <p:cNvSpPr txBox="1">
                <a:spLocks noChangeArrowheads="1"/>
              </p:cNvSpPr>
              <p:nvPr/>
            </p:nvSpPr>
            <p:spPr bwMode="auto">
              <a:xfrm>
                <a:off x="5223" y="11282"/>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f</a:t>
                </a:r>
                <a:endParaRPr lang="en-US" altLang="zh-CN" sz="1600"/>
              </a:p>
            </p:txBody>
          </p:sp>
          <p:sp>
            <p:nvSpPr>
              <p:cNvPr id="18" name="Text Box 29">
                <a:extLst>
                  <a:ext uri="{FF2B5EF4-FFF2-40B4-BE49-F238E27FC236}">
                    <a16:creationId xmlns:a16="http://schemas.microsoft.com/office/drawing/2014/main" id="{AAD0FDC5-5DC6-4D39-9F93-020D4EFF5BC3}"/>
                  </a:ext>
                </a:extLst>
              </p:cNvPr>
              <p:cNvSpPr txBox="1">
                <a:spLocks noChangeArrowheads="1"/>
              </p:cNvSpPr>
              <p:nvPr/>
            </p:nvSpPr>
            <p:spPr bwMode="auto">
              <a:xfrm>
                <a:off x="6049" y="11282"/>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g</a:t>
                </a:r>
                <a:endParaRPr lang="en-US" altLang="zh-CN" sz="1600"/>
              </a:p>
            </p:txBody>
          </p:sp>
          <p:sp>
            <p:nvSpPr>
              <p:cNvPr id="19" name="Text Box 30">
                <a:extLst>
                  <a:ext uri="{FF2B5EF4-FFF2-40B4-BE49-F238E27FC236}">
                    <a16:creationId xmlns:a16="http://schemas.microsoft.com/office/drawing/2014/main" id="{E52F0903-41C6-4E05-B286-AAB955A2699C}"/>
                  </a:ext>
                </a:extLst>
              </p:cNvPr>
              <p:cNvSpPr txBox="1">
                <a:spLocks noChangeArrowheads="1"/>
              </p:cNvSpPr>
              <p:nvPr/>
            </p:nvSpPr>
            <p:spPr bwMode="auto">
              <a:xfrm>
                <a:off x="8842" y="11282"/>
                <a:ext cx="609"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i</a:t>
                </a:r>
                <a:endParaRPr lang="en-US" altLang="zh-CN" sz="1600"/>
              </a:p>
            </p:txBody>
          </p:sp>
          <p:sp>
            <p:nvSpPr>
              <p:cNvPr id="20" name="Text Box 31">
                <a:extLst>
                  <a:ext uri="{FF2B5EF4-FFF2-40B4-BE49-F238E27FC236}">
                    <a16:creationId xmlns:a16="http://schemas.microsoft.com/office/drawing/2014/main" id="{F0A104A9-A23B-4A9E-BAEB-BA315C0EFC43}"/>
                  </a:ext>
                </a:extLst>
              </p:cNvPr>
              <p:cNvSpPr txBox="1">
                <a:spLocks noChangeArrowheads="1"/>
              </p:cNvSpPr>
              <p:nvPr/>
            </p:nvSpPr>
            <p:spPr bwMode="auto">
              <a:xfrm>
                <a:off x="7184" y="11282"/>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h</a:t>
                </a:r>
                <a:endParaRPr lang="en-US" altLang="zh-CN" sz="1600"/>
              </a:p>
            </p:txBody>
          </p:sp>
          <p:sp>
            <p:nvSpPr>
              <p:cNvPr id="21" name="Text Box 32">
                <a:extLst>
                  <a:ext uri="{FF2B5EF4-FFF2-40B4-BE49-F238E27FC236}">
                    <a16:creationId xmlns:a16="http://schemas.microsoft.com/office/drawing/2014/main" id="{1AB151FB-E7CC-44B7-AA22-E86DC00BD5A1}"/>
                  </a:ext>
                </a:extLst>
              </p:cNvPr>
              <p:cNvSpPr txBox="1">
                <a:spLocks noChangeArrowheads="1"/>
              </p:cNvSpPr>
              <p:nvPr/>
            </p:nvSpPr>
            <p:spPr bwMode="auto">
              <a:xfrm>
                <a:off x="6785" y="12018"/>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o</a:t>
                </a:r>
                <a:endParaRPr lang="en-US" altLang="zh-CN" sz="1600"/>
              </a:p>
            </p:txBody>
          </p:sp>
          <p:sp>
            <p:nvSpPr>
              <p:cNvPr id="22" name="Text Box 33">
                <a:extLst>
                  <a:ext uri="{FF2B5EF4-FFF2-40B4-BE49-F238E27FC236}">
                    <a16:creationId xmlns:a16="http://schemas.microsoft.com/office/drawing/2014/main" id="{16C27C96-7DC1-4D56-A8CD-EFB334D5B1C6}"/>
                  </a:ext>
                </a:extLst>
              </p:cNvPr>
              <p:cNvSpPr txBox="1">
                <a:spLocks noChangeArrowheads="1"/>
              </p:cNvSpPr>
              <p:nvPr/>
            </p:nvSpPr>
            <p:spPr bwMode="auto">
              <a:xfrm>
                <a:off x="7612" y="12018"/>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p</a:t>
                </a:r>
                <a:endParaRPr lang="en-US" altLang="zh-CN" sz="1600"/>
              </a:p>
            </p:txBody>
          </p:sp>
          <p:sp>
            <p:nvSpPr>
              <p:cNvPr id="23" name="Text Box 34">
                <a:extLst>
                  <a:ext uri="{FF2B5EF4-FFF2-40B4-BE49-F238E27FC236}">
                    <a16:creationId xmlns:a16="http://schemas.microsoft.com/office/drawing/2014/main" id="{75AFB9F9-9BA4-4CF1-A33B-7F3E26A0E0C4}"/>
                  </a:ext>
                </a:extLst>
              </p:cNvPr>
              <p:cNvSpPr txBox="1">
                <a:spLocks noChangeArrowheads="1"/>
              </p:cNvSpPr>
              <p:nvPr/>
            </p:nvSpPr>
            <p:spPr bwMode="auto">
              <a:xfrm>
                <a:off x="8440" y="12018"/>
                <a:ext cx="609"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q</a:t>
                </a:r>
                <a:endParaRPr lang="en-US" altLang="zh-CN" sz="1600"/>
              </a:p>
            </p:txBody>
          </p:sp>
          <p:sp>
            <p:nvSpPr>
              <p:cNvPr id="24" name="Text Box 35">
                <a:extLst>
                  <a:ext uri="{FF2B5EF4-FFF2-40B4-BE49-F238E27FC236}">
                    <a16:creationId xmlns:a16="http://schemas.microsoft.com/office/drawing/2014/main" id="{57E16A24-D316-4736-8650-ED2D00D6BD03}"/>
                  </a:ext>
                </a:extLst>
              </p:cNvPr>
              <p:cNvSpPr txBox="1">
                <a:spLocks noChangeArrowheads="1"/>
              </p:cNvSpPr>
              <p:nvPr/>
            </p:nvSpPr>
            <p:spPr bwMode="auto">
              <a:xfrm>
                <a:off x="9267" y="12018"/>
                <a:ext cx="607"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r</a:t>
                </a:r>
                <a:endParaRPr lang="en-US" altLang="zh-CN" sz="1600"/>
              </a:p>
            </p:txBody>
          </p:sp>
          <p:sp>
            <p:nvSpPr>
              <p:cNvPr id="25" name="Text Box 36">
                <a:extLst>
                  <a:ext uri="{FF2B5EF4-FFF2-40B4-BE49-F238E27FC236}">
                    <a16:creationId xmlns:a16="http://schemas.microsoft.com/office/drawing/2014/main" id="{17712225-ECB1-415F-8D0E-150C95AA694A}"/>
                  </a:ext>
                </a:extLst>
              </p:cNvPr>
              <p:cNvSpPr txBox="1">
                <a:spLocks noChangeArrowheads="1"/>
              </p:cNvSpPr>
              <p:nvPr/>
            </p:nvSpPr>
            <p:spPr bwMode="auto">
              <a:xfrm>
                <a:off x="5651" y="12018"/>
                <a:ext cx="609"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n</a:t>
                </a:r>
                <a:endParaRPr lang="en-US" altLang="zh-CN" sz="1600"/>
              </a:p>
            </p:txBody>
          </p:sp>
          <p:sp>
            <p:nvSpPr>
              <p:cNvPr id="26" name="Text Box 37">
                <a:extLst>
                  <a:ext uri="{FF2B5EF4-FFF2-40B4-BE49-F238E27FC236}">
                    <a16:creationId xmlns:a16="http://schemas.microsoft.com/office/drawing/2014/main" id="{D35E1544-7F77-47B8-9C56-AD241B113C25}"/>
                  </a:ext>
                </a:extLst>
              </p:cNvPr>
              <p:cNvSpPr txBox="1">
                <a:spLocks noChangeArrowheads="1"/>
              </p:cNvSpPr>
              <p:nvPr/>
            </p:nvSpPr>
            <p:spPr bwMode="auto">
              <a:xfrm>
                <a:off x="8041" y="12763"/>
                <a:ext cx="609"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t</a:t>
                </a:r>
                <a:endParaRPr lang="en-US" altLang="zh-CN" sz="1600"/>
              </a:p>
            </p:txBody>
          </p:sp>
          <p:sp>
            <p:nvSpPr>
              <p:cNvPr id="27" name="Text Box 38">
                <a:extLst>
                  <a:ext uri="{FF2B5EF4-FFF2-40B4-BE49-F238E27FC236}">
                    <a16:creationId xmlns:a16="http://schemas.microsoft.com/office/drawing/2014/main" id="{B8516BAE-64EC-4154-959E-0BE27D4E493F}"/>
                  </a:ext>
                </a:extLst>
              </p:cNvPr>
              <p:cNvSpPr txBox="1">
                <a:spLocks noChangeArrowheads="1"/>
              </p:cNvSpPr>
              <p:nvPr/>
            </p:nvSpPr>
            <p:spPr bwMode="auto">
              <a:xfrm>
                <a:off x="2527" y="12018"/>
                <a:ext cx="607"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j</a:t>
                </a:r>
                <a:endParaRPr lang="en-US" altLang="zh-CN" sz="1600"/>
              </a:p>
            </p:txBody>
          </p:sp>
          <p:sp>
            <p:nvSpPr>
              <p:cNvPr id="28" name="Text Box 39">
                <a:extLst>
                  <a:ext uri="{FF2B5EF4-FFF2-40B4-BE49-F238E27FC236}">
                    <a16:creationId xmlns:a16="http://schemas.microsoft.com/office/drawing/2014/main" id="{251796D1-85D7-4F35-A5E3-4441135A535F}"/>
                  </a:ext>
                </a:extLst>
              </p:cNvPr>
              <p:cNvSpPr txBox="1">
                <a:spLocks noChangeArrowheads="1"/>
              </p:cNvSpPr>
              <p:nvPr/>
            </p:nvSpPr>
            <p:spPr bwMode="auto">
              <a:xfrm>
                <a:off x="3541" y="12018"/>
                <a:ext cx="608"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k</a:t>
                </a:r>
                <a:endParaRPr lang="en-US" altLang="zh-CN" sz="1600"/>
              </a:p>
            </p:txBody>
          </p:sp>
          <p:sp>
            <p:nvSpPr>
              <p:cNvPr id="29" name="Text Box 40">
                <a:extLst>
                  <a:ext uri="{FF2B5EF4-FFF2-40B4-BE49-F238E27FC236}">
                    <a16:creationId xmlns:a16="http://schemas.microsoft.com/office/drawing/2014/main" id="{95209E43-DA32-453D-AFBE-1A23DF74B07A}"/>
                  </a:ext>
                </a:extLst>
              </p:cNvPr>
              <p:cNvSpPr txBox="1">
                <a:spLocks noChangeArrowheads="1"/>
              </p:cNvSpPr>
              <p:nvPr/>
            </p:nvSpPr>
            <p:spPr bwMode="auto">
              <a:xfrm>
                <a:off x="4149" y="12781"/>
                <a:ext cx="609" cy="42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en-US" altLang="zh-CN" sz="1600" b="1">
                    <a:solidFill>
                      <a:srgbClr val="000000"/>
                    </a:solidFill>
                    <a:latin typeface="Times New Roman" panose="02020603050405020304" pitchFamily="18" charset="0"/>
                    <a:ea typeface="楷体_GB2312"/>
                    <a:cs typeface="楷体_GB2312"/>
                  </a:rPr>
                  <a:t>s</a:t>
                </a:r>
                <a:endParaRPr lang="en-US" altLang="zh-CN" sz="1600"/>
              </a:p>
            </p:txBody>
          </p:sp>
          <p:sp>
            <p:nvSpPr>
              <p:cNvPr id="30" name="Line 41">
                <a:extLst>
                  <a:ext uri="{FF2B5EF4-FFF2-40B4-BE49-F238E27FC236}">
                    <a16:creationId xmlns:a16="http://schemas.microsoft.com/office/drawing/2014/main" id="{B6593BDD-A350-4F58-BCB4-6CEFB654CFC6}"/>
                  </a:ext>
                </a:extLst>
              </p:cNvPr>
              <p:cNvSpPr>
                <a:spLocks noChangeShapeType="1"/>
              </p:cNvSpPr>
              <p:nvPr/>
            </p:nvSpPr>
            <p:spPr bwMode="auto">
              <a:xfrm flipV="1">
                <a:off x="3813" y="10170"/>
                <a:ext cx="1961" cy="3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1" name="Line 42">
                <a:extLst>
                  <a:ext uri="{FF2B5EF4-FFF2-40B4-BE49-F238E27FC236}">
                    <a16:creationId xmlns:a16="http://schemas.microsoft.com/office/drawing/2014/main" id="{0E56A502-676E-460C-81A5-750BD9B83088}"/>
                  </a:ext>
                </a:extLst>
              </p:cNvPr>
              <p:cNvSpPr>
                <a:spLocks noChangeShapeType="1"/>
              </p:cNvSpPr>
              <p:nvPr/>
            </p:nvSpPr>
            <p:spPr bwMode="auto">
              <a:xfrm flipH="1" flipV="1">
                <a:off x="5865" y="10180"/>
                <a:ext cx="1" cy="3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2" name="Line 43">
                <a:extLst>
                  <a:ext uri="{FF2B5EF4-FFF2-40B4-BE49-F238E27FC236}">
                    <a16:creationId xmlns:a16="http://schemas.microsoft.com/office/drawing/2014/main" id="{7B633352-8B56-4807-A270-798094237766}"/>
                  </a:ext>
                </a:extLst>
              </p:cNvPr>
              <p:cNvSpPr>
                <a:spLocks noChangeShapeType="1"/>
              </p:cNvSpPr>
              <p:nvPr/>
            </p:nvSpPr>
            <p:spPr bwMode="auto">
              <a:xfrm flipH="1" flipV="1">
                <a:off x="6049" y="10180"/>
                <a:ext cx="2206" cy="3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3" name="Line 44">
                <a:extLst>
                  <a:ext uri="{FF2B5EF4-FFF2-40B4-BE49-F238E27FC236}">
                    <a16:creationId xmlns:a16="http://schemas.microsoft.com/office/drawing/2014/main" id="{13E5C7A0-5389-4E7F-AA0C-6E7025E68B44}"/>
                  </a:ext>
                </a:extLst>
              </p:cNvPr>
              <p:cNvSpPr>
                <a:spLocks noChangeShapeType="1"/>
              </p:cNvSpPr>
              <p:nvPr/>
            </p:nvSpPr>
            <p:spPr bwMode="auto">
              <a:xfrm flipV="1">
                <a:off x="3200" y="10977"/>
                <a:ext cx="522" cy="30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4" name="Line 45">
                <a:extLst>
                  <a:ext uri="{FF2B5EF4-FFF2-40B4-BE49-F238E27FC236}">
                    <a16:creationId xmlns:a16="http://schemas.microsoft.com/office/drawing/2014/main" id="{604CF176-3EFD-4112-A9C2-3697779871F3}"/>
                  </a:ext>
                </a:extLst>
              </p:cNvPr>
              <p:cNvSpPr>
                <a:spLocks noChangeShapeType="1"/>
              </p:cNvSpPr>
              <p:nvPr/>
            </p:nvSpPr>
            <p:spPr bwMode="auto">
              <a:xfrm flipV="1">
                <a:off x="2833" y="11681"/>
                <a:ext cx="276"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5" name="Line 46">
                <a:extLst>
                  <a:ext uri="{FF2B5EF4-FFF2-40B4-BE49-F238E27FC236}">
                    <a16:creationId xmlns:a16="http://schemas.microsoft.com/office/drawing/2014/main" id="{C442B095-23D4-400F-8730-B1EF32209E02}"/>
                  </a:ext>
                </a:extLst>
              </p:cNvPr>
              <p:cNvSpPr>
                <a:spLocks noChangeShapeType="1"/>
              </p:cNvSpPr>
              <p:nvPr/>
            </p:nvSpPr>
            <p:spPr bwMode="auto">
              <a:xfrm flipV="1">
                <a:off x="3966" y="11676"/>
                <a:ext cx="355" cy="3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6" name="Line 47">
                <a:extLst>
                  <a:ext uri="{FF2B5EF4-FFF2-40B4-BE49-F238E27FC236}">
                    <a16:creationId xmlns:a16="http://schemas.microsoft.com/office/drawing/2014/main" id="{E95352F8-9B72-40F7-9EC5-7C6B88A22F03}"/>
                  </a:ext>
                </a:extLst>
              </p:cNvPr>
              <p:cNvSpPr>
                <a:spLocks noChangeShapeType="1"/>
              </p:cNvSpPr>
              <p:nvPr/>
            </p:nvSpPr>
            <p:spPr bwMode="auto">
              <a:xfrm flipH="1" flipV="1">
                <a:off x="3935" y="10969"/>
                <a:ext cx="521" cy="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7" name="Line 48">
                <a:extLst>
                  <a:ext uri="{FF2B5EF4-FFF2-40B4-BE49-F238E27FC236}">
                    <a16:creationId xmlns:a16="http://schemas.microsoft.com/office/drawing/2014/main" id="{9794885D-BA6B-4D63-9BC9-C076B30B3019}"/>
                  </a:ext>
                </a:extLst>
              </p:cNvPr>
              <p:cNvSpPr>
                <a:spLocks noChangeShapeType="1"/>
              </p:cNvSpPr>
              <p:nvPr/>
            </p:nvSpPr>
            <p:spPr bwMode="auto">
              <a:xfrm flipH="1" flipV="1">
                <a:off x="3353" y="11681"/>
                <a:ext cx="429"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8" name="Line 49">
                <a:extLst>
                  <a:ext uri="{FF2B5EF4-FFF2-40B4-BE49-F238E27FC236}">
                    <a16:creationId xmlns:a16="http://schemas.microsoft.com/office/drawing/2014/main" id="{CF4AB44A-7B2D-4239-A4E7-0738D4D26531}"/>
                  </a:ext>
                </a:extLst>
              </p:cNvPr>
              <p:cNvSpPr>
                <a:spLocks noChangeShapeType="1"/>
              </p:cNvSpPr>
              <p:nvPr/>
            </p:nvSpPr>
            <p:spPr bwMode="auto">
              <a:xfrm flipH="1" flipV="1">
                <a:off x="4488" y="11681"/>
                <a:ext cx="398"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39" name="Line 50">
                <a:extLst>
                  <a:ext uri="{FF2B5EF4-FFF2-40B4-BE49-F238E27FC236}">
                    <a16:creationId xmlns:a16="http://schemas.microsoft.com/office/drawing/2014/main" id="{4A0E2241-58A4-4F12-9201-14B37BA4C313}"/>
                  </a:ext>
                </a:extLst>
              </p:cNvPr>
              <p:cNvSpPr>
                <a:spLocks noChangeShapeType="1"/>
              </p:cNvSpPr>
              <p:nvPr/>
            </p:nvSpPr>
            <p:spPr bwMode="auto">
              <a:xfrm flipH="1" flipV="1">
                <a:off x="3875" y="12438"/>
                <a:ext cx="520"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0" name="Line 51">
                <a:extLst>
                  <a:ext uri="{FF2B5EF4-FFF2-40B4-BE49-F238E27FC236}">
                    <a16:creationId xmlns:a16="http://schemas.microsoft.com/office/drawing/2014/main" id="{4CDC05F2-EE48-494A-A8F8-E9D60A847B7D}"/>
                  </a:ext>
                </a:extLst>
              </p:cNvPr>
              <p:cNvSpPr>
                <a:spLocks noChangeShapeType="1"/>
              </p:cNvSpPr>
              <p:nvPr/>
            </p:nvSpPr>
            <p:spPr bwMode="auto">
              <a:xfrm flipV="1">
                <a:off x="4579" y="12447"/>
                <a:ext cx="337"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1" name="Line 52">
                <a:extLst>
                  <a:ext uri="{FF2B5EF4-FFF2-40B4-BE49-F238E27FC236}">
                    <a16:creationId xmlns:a16="http://schemas.microsoft.com/office/drawing/2014/main" id="{B53A7A0B-EECB-4D08-AA3F-FC9ECC565CCA}"/>
                  </a:ext>
                </a:extLst>
              </p:cNvPr>
              <p:cNvSpPr>
                <a:spLocks noChangeShapeType="1"/>
              </p:cNvSpPr>
              <p:nvPr/>
            </p:nvSpPr>
            <p:spPr bwMode="auto">
              <a:xfrm flipV="1">
                <a:off x="5484" y="10933"/>
                <a:ext cx="292" cy="34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2" name="Line 53">
                <a:extLst>
                  <a:ext uri="{FF2B5EF4-FFF2-40B4-BE49-F238E27FC236}">
                    <a16:creationId xmlns:a16="http://schemas.microsoft.com/office/drawing/2014/main" id="{258F19E1-B196-435F-B747-9AF788AB681B}"/>
                  </a:ext>
                </a:extLst>
              </p:cNvPr>
              <p:cNvSpPr>
                <a:spLocks noChangeShapeType="1"/>
              </p:cNvSpPr>
              <p:nvPr/>
            </p:nvSpPr>
            <p:spPr bwMode="auto">
              <a:xfrm flipV="1">
                <a:off x="6111" y="11671"/>
                <a:ext cx="214"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3" name="Line 54">
                <a:extLst>
                  <a:ext uri="{FF2B5EF4-FFF2-40B4-BE49-F238E27FC236}">
                    <a16:creationId xmlns:a16="http://schemas.microsoft.com/office/drawing/2014/main" id="{520BE085-8B79-4686-95AB-19D21B00145E}"/>
                  </a:ext>
                </a:extLst>
              </p:cNvPr>
              <p:cNvSpPr>
                <a:spLocks noChangeShapeType="1"/>
              </p:cNvSpPr>
              <p:nvPr/>
            </p:nvSpPr>
            <p:spPr bwMode="auto">
              <a:xfrm flipV="1">
                <a:off x="7122" y="11676"/>
                <a:ext cx="215" cy="3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4" name="Line 55">
                <a:extLst>
                  <a:ext uri="{FF2B5EF4-FFF2-40B4-BE49-F238E27FC236}">
                    <a16:creationId xmlns:a16="http://schemas.microsoft.com/office/drawing/2014/main" id="{8286BB95-B437-46F5-BB20-3C96EE99B3D3}"/>
                  </a:ext>
                </a:extLst>
              </p:cNvPr>
              <p:cNvSpPr>
                <a:spLocks noChangeShapeType="1"/>
              </p:cNvSpPr>
              <p:nvPr/>
            </p:nvSpPr>
            <p:spPr bwMode="auto">
              <a:xfrm flipV="1">
                <a:off x="8777" y="11671"/>
                <a:ext cx="214"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5" name="Line 56">
                <a:extLst>
                  <a:ext uri="{FF2B5EF4-FFF2-40B4-BE49-F238E27FC236}">
                    <a16:creationId xmlns:a16="http://schemas.microsoft.com/office/drawing/2014/main" id="{85093A60-71CB-48A3-B715-16E1B0D5CAE3}"/>
                  </a:ext>
                </a:extLst>
              </p:cNvPr>
              <p:cNvSpPr>
                <a:spLocks noChangeShapeType="1"/>
              </p:cNvSpPr>
              <p:nvPr/>
            </p:nvSpPr>
            <p:spPr bwMode="auto">
              <a:xfrm flipV="1">
                <a:off x="8408" y="12444"/>
                <a:ext cx="375" cy="3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6" name="Line 57">
                <a:extLst>
                  <a:ext uri="{FF2B5EF4-FFF2-40B4-BE49-F238E27FC236}">
                    <a16:creationId xmlns:a16="http://schemas.microsoft.com/office/drawing/2014/main" id="{CE416924-834D-4A3C-8580-6AE76CF34D09}"/>
                  </a:ext>
                </a:extLst>
              </p:cNvPr>
              <p:cNvSpPr>
                <a:spLocks noChangeShapeType="1"/>
              </p:cNvSpPr>
              <p:nvPr/>
            </p:nvSpPr>
            <p:spPr bwMode="auto">
              <a:xfrm flipH="1" flipV="1">
                <a:off x="6049" y="10936"/>
                <a:ext cx="306" cy="34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7" name="Line 58">
                <a:extLst>
                  <a:ext uri="{FF2B5EF4-FFF2-40B4-BE49-F238E27FC236}">
                    <a16:creationId xmlns:a16="http://schemas.microsoft.com/office/drawing/2014/main" id="{E422E988-A418-4ED5-9BC3-EB64B0369AA6}"/>
                  </a:ext>
                </a:extLst>
              </p:cNvPr>
              <p:cNvSpPr>
                <a:spLocks noChangeShapeType="1"/>
              </p:cNvSpPr>
              <p:nvPr/>
            </p:nvSpPr>
            <p:spPr bwMode="auto">
              <a:xfrm flipH="1" flipV="1">
                <a:off x="5529" y="11681"/>
                <a:ext cx="306" cy="3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8" name="Line 59">
                <a:extLst>
                  <a:ext uri="{FF2B5EF4-FFF2-40B4-BE49-F238E27FC236}">
                    <a16:creationId xmlns:a16="http://schemas.microsoft.com/office/drawing/2014/main" id="{5BED1792-3067-40EE-8C25-82938756DF7D}"/>
                  </a:ext>
                </a:extLst>
              </p:cNvPr>
              <p:cNvSpPr>
                <a:spLocks noChangeShapeType="1"/>
              </p:cNvSpPr>
              <p:nvPr/>
            </p:nvSpPr>
            <p:spPr bwMode="auto">
              <a:xfrm flipH="1" flipV="1">
                <a:off x="7612" y="11676"/>
                <a:ext cx="306" cy="3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49" name="Line 60">
                <a:extLst>
                  <a:ext uri="{FF2B5EF4-FFF2-40B4-BE49-F238E27FC236}">
                    <a16:creationId xmlns:a16="http://schemas.microsoft.com/office/drawing/2014/main" id="{97A30E09-E7AA-4DED-BA32-1B61A2DA9318}"/>
                  </a:ext>
                </a:extLst>
              </p:cNvPr>
              <p:cNvSpPr>
                <a:spLocks noChangeShapeType="1"/>
              </p:cNvSpPr>
              <p:nvPr/>
            </p:nvSpPr>
            <p:spPr bwMode="auto">
              <a:xfrm flipH="1" flipV="1">
                <a:off x="7914" y="12444"/>
                <a:ext cx="391" cy="3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0" name="Line 61">
                <a:extLst>
                  <a:ext uri="{FF2B5EF4-FFF2-40B4-BE49-F238E27FC236}">
                    <a16:creationId xmlns:a16="http://schemas.microsoft.com/office/drawing/2014/main" id="{9EBD1F6E-70E0-4A7B-9B35-F890D8D34730}"/>
                  </a:ext>
                </a:extLst>
              </p:cNvPr>
              <p:cNvSpPr>
                <a:spLocks noChangeShapeType="1"/>
              </p:cNvSpPr>
              <p:nvPr/>
            </p:nvSpPr>
            <p:spPr bwMode="auto">
              <a:xfrm flipH="1" flipV="1">
                <a:off x="7122" y="12444"/>
                <a:ext cx="1042" cy="3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1" name="Line 62">
                <a:extLst>
                  <a:ext uri="{FF2B5EF4-FFF2-40B4-BE49-F238E27FC236}">
                    <a16:creationId xmlns:a16="http://schemas.microsoft.com/office/drawing/2014/main" id="{AE456852-CA03-45E3-A5D0-65199DD32073}"/>
                  </a:ext>
                </a:extLst>
              </p:cNvPr>
              <p:cNvSpPr>
                <a:spLocks noChangeShapeType="1"/>
              </p:cNvSpPr>
              <p:nvPr/>
            </p:nvSpPr>
            <p:spPr bwMode="auto">
              <a:xfrm flipH="1" flipV="1">
                <a:off x="9267" y="11676"/>
                <a:ext cx="306" cy="3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2" name="Line 63">
                <a:extLst>
                  <a:ext uri="{FF2B5EF4-FFF2-40B4-BE49-F238E27FC236}">
                    <a16:creationId xmlns:a16="http://schemas.microsoft.com/office/drawing/2014/main" id="{F334289E-C4A0-4FA4-9525-168E7088279A}"/>
                  </a:ext>
                </a:extLst>
              </p:cNvPr>
              <p:cNvSpPr>
                <a:spLocks noChangeShapeType="1"/>
              </p:cNvSpPr>
              <p:nvPr/>
            </p:nvSpPr>
            <p:spPr bwMode="auto">
              <a:xfrm flipH="1" flipV="1">
                <a:off x="8348" y="10933"/>
                <a:ext cx="765" cy="3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3" name="Line 64">
                <a:extLst>
                  <a:ext uri="{FF2B5EF4-FFF2-40B4-BE49-F238E27FC236}">
                    <a16:creationId xmlns:a16="http://schemas.microsoft.com/office/drawing/2014/main" id="{6E8D4DE2-08DC-4F24-ADF1-29F20D16489C}"/>
                  </a:ext>
                </a:extLst>
              </p:cNvPr>
              <p:cNvSpPr>
                <a:spLocks noChangeShapeType="1"/>
              </p:cNvSpPr>
              <p:nvPr/>
            </p:nvSpPr>
            <p:spPr bwMode="auto">
              <a:xfrm flipV="1">
                <a:off x="7463" y="10933"/>
                <a:ext cx="706" cy="3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4" name="Line 65">
                <a:extLst>
                  <a:ext uri="{FF2B5EF4-FFF2-40B4-BE49-F238E27FC236}">
                    <a16:creationId xmlns:a16="http://schemas.microsoft.com/office/drawing/2014/main" id="{9CB93A7C-9DE5-4FE2-A553-6F57EC39F913}"/>
                  </a:ext>
                </a:extLst>
              </p:cNvPr>
              <p:cNvSpPr>
                <a:spLocks noChangeShapeType="1"/>
              </p:cNvSpPr>
              <p:nvPr/>
            </p:nvSpPr>
            <p:spPr bwMode="auto">
              <a:xfrm flipV="1">
                <a:off x="8532" y="12440"/>
                <a:ext cx="963" cy="3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5" name="Freeform 66">
                <a:extLst>
                  <a:ext uri="{FF2B5EF4-FFF2-40B4-BE49-F238E27FC236}">
                    <a16:creationId xmlns:a16="http://schemas.microsoft.com/office/drawing/2014/main" id="{A44997B3-6DEC-47BB-B4CB-8B3731E1E698}"/>
                  </a:ext>
                </a:extLst>
              </p:cNvPr>
              <p:cNvSpPr>
                <a:spLocks/>
              </p:cNvSpPr>
              <p:nvPr/>
            </p:nvSpPr>
            <p:spPr bwMode="auto">
              <a:xfrm>
                <a:off x="4916" y="10146"/>
                <a:ext cx="2175" cy="264"/>
              </a:xfrm>
              <a:custGeom>
                <a:avLst/>
                <a:gdLst>
                  <a:gd name="T0" fmla="*/ 40 w 1420"/>
                  <a:gd name="T1" fmla="*/ 0 h 171"/>
                  <a:gd name="T2" fmla="*/ 100 w 1420"/>
                  <a:gd name="T3" fmla="*/ 90 h 171"/>
                  <a:gd name="T4" fmla="*/ 640 w 1420"/>
                  <a:gd name="T5" fmla="*/ 168 h 171"/>
                  <a:gd name="T6" fmla="*/ 1300 w 1420"/>
                  <a:gd name="T7" fmla="*/ 108 h 171"/>
                  <a:gd name="T8" fmla="*/ 1360 w 1420"/>
                  <a:gd name="T9" fmla="*/ 0 h 171"/>
                </a:gdLst>
                <a:ahLst/>
                <a:cxnLst>
                  <a:cxn ang="0">
                    <a:pos x="T0" y="T1"/>
                  </a:cxn>
                  <a:cxn ang="0">
                    <a:pos x="T2" y="T3"/>
                  </a:cxn>
                  <a:cxn ang="0">
                    <a:pos x="T4" y="T5"/>
                  </a:cxn>
                  <a:cxn ang="0">
                    <a:pos x="T6" y="T7"/>
                  </a:cxn>
                  <a:cxn ang="0">
                    <a:pos x="T8" y="T9"/>
                  </a:cxn>
                </a:cxnLst>
                <a:rect l="0" t="0" r="r" b="b"/>
                <a:pathLst>
                  <a:path w="1420" h="171">
                    <a:moveTo>
                      <a:pt x="40" y="0"/>
                    </a:moveTo>
                    <a:cubicBezTo>
                      <a:pt x="20" y="31"/>
                      <a:pt x="0" y="62"/>
                      <a:pt x="100" y="90"/>
                    </a:cubicBezTo>
                    <a:cubicBezTo>
                      <a:pt x="200" y="118"/>
                      <a:pt x="440" y="165"/>
                      <a:pt x="640" y="168"/>
                    </a:cubicBezTo>
                    <a:cubicBezTo>
                      <a:pt x="840" y="171"/>
                      <a:pt x="1180" y="136"/>
                      <a:pt x="1300" y="108"/>
                    </a:cubicBezTo>
                    <a:cubicBezTo>
                      <a:pt x="1420" y="80"/>
                      <a:pt x="1350" y="18"/>
                      <a:pt x="1360" y="0"/>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6" name="Freeform 67">
                <a:extLst>
                  <a:ext uri="{FF2B5EF4-FFF2-40B4-BE49-F238E27FC236}">
                    <a16:creationId xmlns:a16="http://schemas.microsoft.com/office/drawing/2014/main" id="{917CC713-E286-49A1-98F8-5C73755103A3}"/>
                  </a:ext>
                </a:extLst>
              </p:cNvPr>
              <p:cNvSpPr>
                <a:spLocks/>
              </p:cNvSpPr>
              <p:nvPr/>
            </p:nvSpPr>
            <p:spPr bwMode="auto">
              <a:xfrm>
                <a:off x="7612" y="12523"/>
                <a:ext cx="1501" cy="239"/>
              </a:xfrm>
              <a:custGeom>
                <a:avLst/>
                <a:gdLst>
                  <a:gd name="T0" fmla="*/ 0 w 980"/>
                  <a:gd name="T1" fmla="*/ 157 h 157"/>
                  <a:gd name="T2" fmla="*/ 220 w 980"/>
                  <a:gd name="T3" fmla="*/ 67 h 157"/>
                  <a:gd name="T4" fmla="*/ 580 w 980"/>
                  <a:gd name="T5" fmla="*/ 7 h 157"/>
                  <a:gd name="T6" fmla="*/ 980 w 980"/>
                  <a:gd name="T7" fmla="*/ 109 h 157"/>
                </a:gdLst>
                <a:ahLst/>
                <a:cxnLst>
                  <a:cxn ang="0">
                    <a:pos x="T0" y="T1"/>
                  </a:cxn>
                  <a:cxn ang="0">
                    <a:pos x="T2" y="T3"/>
                  </a:cxn>
                  <a:cxn ang="0">
                    <a:pos x="T4" y="T5"/>
                  </a:cxn>
                  <a:cxn ang="0">
                    <a:pos x="T6" y="T7"/>
                  </a:cxn>
                </a:cxnLst>
                <a:rect l="0" t="0" r="r" b="b"/>
                <a:pathLst>
                  <a:path w="980" h="157">
                    <a:moveTo>
                      <a:pt x="0" y="157"/>
                    </a:moveTo>
                    <a:cubicBezTo>
                      <a:pt x="61" y="124"/>
                      <a:pt x="123" y="92"/>
                      <a:pt x="220" y="67"/>
                    </a:cubicBezTo>
                    <a:cubicBezTo>
                      <a:pt x="317" y="42"/>
                      <a:pt x="453" y="0"/>
                      <a:pt x="580" y="7"/>
                    </a:cubicBezTo>
                    <a:cubicBezTo>
                      <a:pt x="707" y="14"/>
                      <a:pt x="907" y="84"/>
                      <a:pt x="980" y="109"/>
                    </a:cubicBez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57" name="Text Box 68">
                <a:extLst>
                  <a:ext uri="{FF2B5EF4-FFF2-40B4-BE49-F238E27FC236}">
                    <a16:creationId xmlns:a16="http://schemas.microsoft.com/office/drawing/2014/main" id="{4ABF85DE-D25C-4113-8CAD-15B015AF74A6}"/>
                  </a:ext>
                </a:extLst>
              </p:cNvPr>
              <p:cNvSpPr txBox="1">
                <a:spLocks noChangeArrowheads="1"/>
              </p:cNvSpPr>
              <p:nvPr/>
            </p:nvSpPr>
            <p:spPr bwMode="auto">
              <a:xfrm>
                <a:off x="6631" y="9784"/>
                <a:ext cx="79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zh-CN" altLang="en-US" sz="1600" b="1">
                    <a:solidFill>
                      <a:srgbClr val="000000"/>
                    </a:solidFill>
                    <a:latin typeface="Times New Roman" panose="02020603050405020304" pitchFamily="18" charset="0"/>
                    <a:ea typeface="楷体_GB2312"/>
                    <a:cs typeface="楷体_GB2312"/>
                  </a:rPr>
                  <a:t>扇出</a:t>
                </a:r>
                <a:endParaRPr lang="zh-CN" altLang="en-US" sz="1600"/>
              </a:p>
            </p:txBody>
          </p:sp>
          <p:sp>
            <p:nvSpPr>
              <p:cNvPr id="58" name="Text Box 69">
                <a:extLst>
                  <a:ext uri="{FF2B5EF4-FFF2-40B4-BE49-F238E27FC236}">
                    <a16:creationId xmlns:a16="http://schemas.microsoft.com/office/drawing/2014/main" id="{6A7AB9DE-B056-4FCD-9A8B-B7FB6E84ACA0}"/>
                  </a:ext>
                </a:extLst>
              </p:cNvPr>
              <p:cNvSpPr txBox="1">
                <a:spLocks noChangeArrowheads="1"/>
              </p:cNvSpPr>
              <p:nvPr/>
            </p:nvSpPr>
            <p:spPr bwMode="auto">
              <a:xfrm>
                <a:off x="9083" y="12695"/>
                <a:ext cx="79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zh-CN" altLang="en-US" sz="1600" b="1">
                    <a:solidFill>
                      <a:srgbClr val="000000"/>
                    </a:solidFill>
                    <a:latin typeface="Times New Roman" panose="02020603050405020304" pitchFamily="18" charset="0"/>
                    <a:ea typeface="楷体_GB2312"/>
                    <a:cs typeface="楷体_GB2312"/>
                  </a:rPr>
                  <a:t>扇入</a:t>
                </a:r>
                <a:endParaRPr lang="zh-CN" altLang="en-US" sz="1600"/>
              </a:p>
            </p:txBody>
          </p:sp>
          <p:sp>
            <p:nvSpPr>
              <p:cNvPr id="59" name="Line 70">
                <a:extLst>
                  <a:ext uri="{FF2B5EF4-FFF2-40B4-BE49-F238E27FC236}">
                    <a16:creationId xmlns:a16="http://schemas.microsoft.com/office/drawing/2014/main" id="{63A8177F-E966-469F-A2AF-E4F71744482A}"/>
                  </a:ext>
                </a:extLst>
              </p:cNvPr>
              <p:cNvSpPr>
                <a:spLocks noChangeShapeType="1"/>
              </p:cNvSpPr>
              <p:nvPr/>
            </p:nvSpPr>
            <p:spPr bwMode="auto">
              <a:xfrm>
                <a:off x="2556" y="13121"/>
                <a:ext cx="1" cy="41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60" name="Line 71">
                <a:extLst>
                  <a:ext uri="{FF2B5EF4-FFF2-40B4-BE49-F238E27FC236}">
                    <a16:creationId xmlns:a16="http://schemas.microsoft.com/office/drawing/2014/main" id="{6EE908B0-7B7B-4CDE-9DE4-A05B683EB17F}"/>
                  </a:ext>
                </a:extLst>
              </p:cNvPr>
              <p:cNvSpPr>
                <a:spLocks noChangeShapeType="1"/>
              </p:cNvSpPr>
              <p:nvPr/>
            </p:nvSpPr>
            <p:spPr bwMode="auto">
              <a:xfrm>
                <a:off x="9911" y="13108"/>
                <a:ext cx="1" cy="41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61" name="Text Box 72">
                <a:extLst>
                  <a:ext uri="{FF2B5EF4-FFF2-40B4-BE49-F238E27FC236}">
                    <a16:creationId xmlns:a16="http://schemas.microsoft.com/office/drawing/2014/main" id="{539D61F7-A8FC-4849-AEAC-7F3248F195AB}"/>
                  </a:ext>
                </a:extLst>
              </p:cNvPr>
              <p:cNvSpPr txBox="1">
                <a:spLocks noChangeArrowheads="1"/>
              </p:cNvSpPr>
              <p:nvPr/>
            </p:nvSpPr>
            <p:spPr bwMode="auto">
              <a:xfrm>
                <a:off x="5818" y="13221"/>
                <a:ext cx="796"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1"/>
              <a:lstStyle/>
              <a:p>
                <a:pPr>
                  <a:lnSpc>
                    <a:spcPct val="80000"/>
                  </a:lnSpc>
                </a:pPr>
                <a:r>
                  <a:rPr lang="zh-CN" altLang="en-US" sz="1600" b="1" dirty="0">
                    <a:latin typeface="Times New Roman" panose="02020603050405020304" pitchFamily="18" charset="0"/>
                    <a:ea typeface="楷体_GB2312"/>
                    <a:cs typeface="楷体_GB2312"/>
                  </a:rPr>
                  <a:t>宽度</a:t>
                </a:r>
                <a:endParaRPr lang="zh-CN" altLang="en-US" sz="1600" dirty="0"/>
              </a:p>
            </p:txBody>
          </p:sp>
          <p:sp>
            <p:nvSpPr>
              <p:cNvPr id="62" name="Line 73">
                <a:extLst>
                  <a:ext uri="{FF2B5EF4-FFF2-40B4-BE49-F238E27FC236}">
                    <a16:creationId xmlns:a16="http://schemas.microsoft.com/office/drawing/2014/main" id="{DFA1B58A-3C61-4CD7-A6CB-86B599B647A4}"/>
                  </a:ext>
                </a:extLst>
              </p:cNvPr>
              <p:cNvSpPr>
                <a:spLocks noChangeShapeType="1"/>
              </p:cNvSpPr>
              <p:nvPr/>
            </p:nvSpPr>
            <p:spPr bwMode="auto">
              <a:xfrm>
                <a:off x="2009" y="9820"/>
                <a:ext cx="34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63" name="Line 74">
                <a:extLst>
                  <a:ext uri="{FF2B5EF4-FFF2-40B4-BE49-F238E27FC236}">
                    <a16:creationId xmlns:a16="http://schemas.microsoft.com/office/drawing/2014/main" id="{5F797583-83D9-4854-B197-BCCA315EC69E}"/>
                  </a:ext>
                </a:extLst>
              </p:cNvPr>
              <p:cNvSpPr>
                <a:spLocks noChangeShapeType="1"/>
              </p:cNvSpPr>
              <p:nvPr/>
            </p:nvSpPr>
            <p:spPr bwMode="auto">
              <a:xfrm>
                <a:off x="2010" y="13139"/>
                <a:ext cx="34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64" name="Text Box 75">
                <a:extLst>
                  <a:ext uri="{FF2B5EF4-FFF2-40B4-BE49-F238E27FC236}">
                    <a16:creationId xmlns:a16="http://schemas.microsoft.com/office/drawing/2014/main" id="{38C92372-40E6-431C-9637-4719874B6050}"/>
                  </a:ext>
                </a:extLst>
              </p:cNvPr>
              <p:cNvSpPr txBox="1">
                <a:spLocks noChangeArrowheads="1"/>
              </p:cNvSpPr>
              <p:nvPr/>
            </p:nvSpPr>
            <p:spPr bwMode="auto">
              <a:xfrm>
                <a:off x="1774" y="11325"/>
                <a:ext cx="796"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nSpc>
                    <a:spcPct val="80000"/>
                  </a:lnSpc>
                </a:pPr>
                <a:r>
                  <a:rPr lang="zh-CN" altLang="en-US" sz="1600" b="1" dirty="0">
                    <a:solidFill>
                      <a:srgbClr val="000000"/>
                    </a:solidFill>
                    <a:latin typeface="Times New Roman" panose="02020603050405020304" pitchFamily="18" charset="0"/>
                    <a:ea typeface="楷体_GB2312"/>
                    <a:cs typeface="楷体_GB2312"/>
                  </a:rPr>
                  <a:t>深度</a:t>
                </a:r>
                <a:endParaRPr lang="zh-CN" altLang="en-US" sz="1600" dirty="0"/>
              </a:p>
            </p:txBody>
          </p:sp>
          <p:sp>
            <p:nvSpPr>
              <p:cNvPr id="65" name="Line 76">
                <a:extLst>
                  <a:ext uri="{FF2B5EF4-FFF2-40B4-BE49-F238E27FC236}">
                    <a16:creationId xmlns:a16="http://schemas.microsoft.com/office/drawing/2014/main" id="{D7FA56D2-2EFA-4E89-A566-AA0AD297927B}"/>
                  </a:ext>
                </a:extLst>
              </p:cNvPr>
              <p:cNvSpPr>
                <a:spLocks noChangeShapeType="1"/>
              </p:cNvSpPr>
              <p:nvPr/>
            </p:nvSpPr>
            <p:spPr bwMode="auto">
              <a:xfrm flipV="1">
                <a:off x="2605" y="13308"/>
                <a:ext cx="3186" cy="1"/>
              </a:xfrm>
              <a:prstGeom prst="line">
                <a:avLst/>
              </a:prstGeom>
              <a:noFill/>
              <a:ln w="12700">
                <a:solidFill>
                  <a:srgbClr val="000000"/>
                </a:solidFill>
                <a:round/>
                <a:headEnd type="stealth"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sp>
            <p:nvSpPr>
              <p:cNvPr id="66" name="Line 77">
                <a:extLst>
                  <a:ext uri="{FF2B5EF4-FFF2-40B4-BE49-F238E27FC236}">
                    <a16:creationId xmlns:a16="http://schemas.microsoft.com/office/drawing/2014/main" id="{0BDF8362-CBAA-42A2-A358-366E4D75ECC7}"/>
                  </a:ext>
                </a:extLst>
              </p:cNvPr>
              <p:cNvSpPr>
                <a:spLocks noChangeShapeType="1"/>
              </p:cNvSpPr>
              <p:nvPr/>
            </p:nvSpPr>
            <p:spPr bwMode="auto">
              <a:xfrm>
                <a:off x="2183" y="9820"/>
                <a:ext cx="0" cy="1450"/>
              </a:xfrm>
              <a:prstGeom prst="line">
                <a:avLst/>
              </a:prstGeom>
              <a:noFill/>
              <a:ln w="12700">
                <a:solidFill>
                  <a:srgbClr val="000000"/>
                </a:solidFill>
                <a:round/>
                <a:headEnd type="stealth"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ctr" anchorCtr="1"/>
              <a:lstStyle/>
              <a:p>
                <a:endParaRPr lang="zh-CN" altLang="en-US" sz="2400"/>
              </a:p>
            </p:txBody>
          </p:sp>
        </p:grpSp>
      </p:grpSp>
    </p:spTree>
    <p:extLst>
      <p:ext uri="{BB962C8B-B14F-4D97-AF65-F5344CB8AC3E}">
        <p14:creationId xmlns:p14="http://schemas.microsoft.com/office/powerpoint/2010/main" val="3781933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69"/>
          <p:cNvSpPr>
            <a:spLocks noGrp="1"/>
          </p:cNvSpPr>
          <p:nvPr>
            <p:ph type="title"/>
          </p:nvPr>
        </p:nvSpPr>
        <p:spPr/>
        <p:txBody>
          <a:bodyPr/>
          <a:lstStyle/>
          <a:p>
            <a:r>
              <a:rPr lang="zh-CN" altLang="en-US" dirty="0"/>
              <a:t>深度</a:t>
            </a:r>
            <a:r>
              <a:rPr lang="en-US" altLang="zh-CN" dirty="0"/>
              <a:t>/</a:t>
            </a:r>
            <a:r>
              <a:rPr lang="zh-CN" altLang="en-US" dirty="0"/>
              <a:t>宽度、扇入</a:t>
            </a:r>
            <a:r>
              <a:rPr lang="en-US" altLang="zh-CN" dirty="0"/>
              <a:t>/</a:t>
            </a:r>
            <a:r>
              <a:rPr lang="zh-CN" altLang="en-US" dirty="0"/>
              <a:t>扇出</a:t>
            </a:r>
          </a:p>
        </p:txBody>
      </p:sp>
      <p:sp>
        <p:nvSpPr>
          <p:cNvPr id="3" name="文本占位符 2">
            <a:extLst>
              <a:ext uri="{FF2B5EF4-FFF2-40B4-BE49-F238E27FC236}">
                <a16:creationId xmlns:a16="http://schemas.microsoft.com/office/drawing/2014/main" id="{38733425-04F3-4BF5-B43E-BBB69FDEEC2A}"/>
              </a:ext>
            </a:extLst>
          </p:cNvPr>
          <p:cNvSpPr>
            <a:spLocks noGrp="1"/>
          </p:cNvSpPr>
          <p:nvPr>
            <p:ph idx="1"/>
          </p:nvPr>
        </p:nvSpPr>
        <p:spPr>
          <a:xfrm>
            <a:off x="768097" y="1136821"/>
            <a:ext cx="7832833" cy="3595199"/>
          </a:xfrm>
        </p:spPr>
        <p:txBody>
          <a:bodyPr>
            <a:normAutofit/>
          </a:bodyPr>
          <a:lstStyle/>
          <a:p>
            <a:pPr algn="just"/>
            <a:r>
              <a:rPr lang="zh-CN" altLang="en-US" sz="2400" dirty="0"/>
              <a:t>一个软件结构的深度</a:t>
            </a:r>
            <a:r>
              <a:rPr lang="en-US" altLang="zh-CN" sz="2400" dirty="0"/>
              <a:t>(depth) — </a:t>
            </a:r>
            <a:r>
              <a:rPr lang="zh-CN" altLang="en-US" sz="2400" dirty="0"/>
              <a:t>表示控制的层数</a:t>
            </a:r>
          </a:p>
          <a:p>
            <a:pPr algn="just"/>
            <a:r>
              <a:rPr lang="zh-CN" altLang="en-US" sz="2400" dirty="0"/>
              <a:t>一个软件结构的宽度</a:t>
            </a:r>
            <a:r>
              <a:rPr lang="en-US" altLang="zh-CN" sz="2400" dirty="0"/>
              <a:t>(width) — </a:t>
            </a:r>
            <a:r>
              <a:rPr lang="zh-CN" altLang="en-US" sz="2400" dirty="0"/>
              <a:t>表示控制的跨度</a:t>
            </a:r>
          </a:p>
          <a:p>
            <a:pPr algn="just"/>
            <a:r>
              <a:rPr lang="zh-CN" altLang="en-US" sz="2400" dirty="0"/>
              <a:t>一个模块的“扇出数”</a:t>
            </a:r>
            <a:r>
              <a:rPr lang="en-US" altLang="zh-CN" sz="2400" dirty="0"/>
              <a:t>(fan out) — </a:t>
            </a:r>
            <a:r>
              <a:rPr lang="zh-CN" altLang="en-US" sz="2400" dirty="0"/>
              <a:t>指该模块直接控制的其他模块数</a:t>
            </a:r>
            <a:r>
              <a:rPr lang="en-US" altLang="zh-CN" sz="2400" dirty="0"/>
              <a:t>(</a:t>
            </a:r>
            <a:r>
              <a:rPr lang="zh-CN" altLang="en-US" sz="2400" dirty="0"/>
              <a:t>依赖性</a:t>
            </a:r>
            <a:r>
              <a:rPr lang="en-US" altLang="zh-CN" sz="2400" dirty="0"/>
              <a:t>)</a:t>
            </a:r>
            <a:r>
              <a:rPr lang="zh-CN" altLang="en-US" sz="2400" dirty="0"/>
              <a:t> </a:t>
            </a:r>
            <a:endParaRPr lang="en-US" altLang="zh-CN" sz="2400" dirty="0"/>
          </a:p>
          <a:p>
            <a:pPr algn="just"/>
            <a:r>
              <a:rPr lang="zh-CN" altLang="en-US" sz="2400" dirty="0"/>
              <a:t>一个模块的“扇入数”</a:t>
            </a:r>
            <a:r>
              <a:rPr lang="en-US" altLang="zh-CN" sz="2400" dirty="0"/>
              <a:t>(fan in) —  </a:t>
            </a:r>
            <a:r>
              <a:rPr lang="zh-CN" altLang="en-US" sz="2400" dirty="0"/>
              <a:t>指能直接控制该模块的上级模块数</a:t>
            </a:r>
            <a:r>
              <a:rPr lang="en-US" altLang="zh-CN" sz="2400" dirty="0"/>
              <a:t>(</a:t>
            </a:r>
            <a:r>
              <a:rPr lang="zh-CN" altLang="en-US" sz="2400" dirty="0"/>
              <a:t>复用性</a:t>
            </a:r>
            <a:r>
              <a:rPr lang="en-US" altLang="zh-CN" sz="2400" dirty="0"/>
              <a:t>)</a:t>
            </a:r>
            <a:endParaRPr lang="zh-CN" altLang="en-US" sz="2400" dirty="0"/>
          </a:p>
        </p:txBody>
      </p:sp>
      <p:sp>
        <p:nvSpPr>
          <p:cNvPr id="67" name="日期占位符 66"/>
          <p:cNvSpPr>
            <a:spLocks noGrp="1"/>
          </p:cNvSpPr>
          <p:nvPr>
            <p:ph type="dt" sz="half" idx="10"/>
          </p:nvPr>
        </p:nvSpPr>
        <p:spPr/>
        <p:txBody>
          <a:bodyPr/>
          <a:lstStyle/>
          <a:p>
            <a:fld id="{FBFD007F-5AD0-4271-B4C6-3357703DBB5B}" type="datetime1">
              <a:rPr lang="zh-CN" altLang="en-US" smtClean="0"/>
              <a:t>2022/5/11</a:t>
            </a:fld>
            <a:endParaRPr lang="zh-CN" altLang="en-US"/>
          </a:p>
        </p:txBody>
      </p:sp>
      <p:sp>
        <p:nvSpPr>
          <p:cNvPr id="68" name="页脚占位符 67"/>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E911EAD2-AA80-4DCD-87F4-FCC0AC1DE79C}"/>
              </a:ext>
            </a:extLst>
          </p:cNvPr>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Tree>
    <p:extLst>
      <p:ext uri="{BB962C8B-B14F-4D97-AF65-F5344CB8AC3E}">
        <p14:creationId xmlns:p14="http://schemas.microsoft.com/office/powerpoint/2010/main" val="1653317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模块划分的启发性提示</a:t>
            </a:r>
          </a:p>
        </p:txBody>
      </p:sp>
      <p:sp>
        <p:nvSpPr>
          <p:cNvPr id="3" name="文本占位符 2">
            <a:extLst>
              <a:ext uri="{FF2B5EF4-FFF2-40B4-BE49-F238E27FC236}">
                <a16:creationId xmlns:a16="http://schemas.microsoft.com/office/drawing/2014/main" id="{34F87CFD-472D-4560-9D4C-794163F60B62}"/>
              </a:ext>
            </a:extLst>
          </p:cNvPr>
          <p:cNvSpPr>
            <a:spLocks noGrp="1"/>
          </p:cNvSpPr>
          <p:nvPr>
            <p:ph idx="1"/>
          </p:nvPr>
        </p:nvSpPr>
        <p:spPr/>
        <p:txBody>
          <a:bodyPr>
            <a:normAutofit/>
          </a:bodyPr>
          <a:lstStyle/>
          <a:p>
            <a:pPr marL="342900" indent="-342900">
              <a:lnSpc>
                <a:spcPct val="100000"/>
              </a:lnSpc>
              <a:spcBef>
                <a:spcPts val="900"/>
              </a:spcBef>
              <a:buFont typeface="+mj-lt"/>
              <a:buAutoNum type="arabicPeriod"/>
            </a:pPr>
            <a:r>
              <a:rPr lang="en-US" altLang="en-US" sz="2000" dirty="0" err="1">
                <a:latin typeface="+mn-ea"/>
              </a:rPr>
              <a:t>改进软件结构</a:t>
            </a:r>
            <a:r>
              <a:rPr lang="zh-CN" altLang="en-US" sz="2000" dirty="0">
                <a:latin typeface="+mn-ea"/>
              </a:rPr>
              <a:t>，</a:t>
            </a:r>
            <a:r>
              <a:rPr lang="en-US" altLang="en-US" sz="2000" dirty="0" err="1">
                <a:latin typeface="+mn-ea"/>
              </a:rPr>
              <a:t>提高模块独立性</a:t>
            </a:r>
            <a:r>
              <a:rPr lang="zh-CN" altLang="en-US" sz="2000" dirty="0">
                <a:latin typeface="+mn-ea"/>
              </a:rPr>
              <a:t>：</a:t>
            </a:r>
            <a:r>
              <a:rPr lang="en-US" altLang="en-US" sz="2000" dirty="0" err="1">
                <a:latin typeface="+mn-ea"/>
              </a:rPr>
              <a:t>对初步模块进行合并、分解和移动的优化过程中力求提高模块的内聚，降低耦合</a:t>
            </a:r>
            <a:r>
              <a:rPr lang="en-US" altLang="en-US" sz="2000" dirty="0">
                <a:latin typeface="+mn-ea"/>
              </a:rPr>
              <a:t>。</a:t>
            </a:r>
          </a:p>
          <a:p>
            <a:pPr marL="342900" indent="-342900">
              <a:lnSpc>
                <a:spcPct val="100000"/>
              </a:lnSpc>
              <a:spcBef>
                <a:spcPts val="900"/>
              </a:spcBef>
              <a:buFont typeface="+mj-lt"/>
              <a:buAutoNum type="arabicPeriod"/>
            </a:pPr>
            <a:r>
              <a:rPr lang="en-US" altLang="en-US" sz="2000" dirty="0" err="1">
                <a:latin typeface="+mn-ea"/>
              </a:rPr>
              <a:t>模块大小要适中</a:t>
            </a:r>
            <a:r>
              <a:rPr lang="zh-CN" altLang="en-US" sz="2000" dirty="0">
                <a:latin typeface="+mn-ea"/>
              </a:rPr>
              <a:t>：</a:t>
            </a:r>
            <a:r>
              <a:rPr lang="en-US" altLang="en-US" sz="2000" dirty="0" err="1">
                <a:latin typeface="+mn-ea"/>
              </a:rPr>
              <a:t>过大的模块应分解以提高理解性和可维护性</a:t>
            </a:r>
            <a:r>
              <a:rPr lang="zh-CN" altLang="en-US" sz="2000" dirty="0">
                <a:latin typeface="+mn-ea"/>
              </a:rPr>
              <a:t>；</a:t>
            </a:r>
            <a:r>
              <a:rPr lang="en-US" altLang="en-US" sz="2000" dirty="0" err="1">
                <a:latin typeface="+mn-ea"/>
              </a:rPr>
              <a:t>过小的模块会使模块之间关系复杂</a:t>
            </a:r>
            <a:r>
              <a:rPr lang="zh-CN" altLang="en-US" sz="2000" dirty="0">
                <a:latin typeface="+mn-ea"/>
              </a:rPr>
              <a:t>，</a:t>
            </a:r>
            <a:r>
              <a:rPr lang="en-US" altLang="en-US" sz="2000" dirty="0" err="1">
                <a:latin typeface="+mn-ea"/>
              </a:rPr>
              <a:t>可合并到上级模块中</a:t>
            </a:r>
            <a:r>
              <a:rPr lang="en-US" altLang="en-US" sz="2000" dirty="0">
                <a:latin typeface="+mn-ea"/>
              </a:rPr>
              <a:t>。</a:t>
            </a:r>
            <a:endParaRPr lang="en-US" altLang="zh-CN" sz="2000" dirty="0">
              <a:latin typeface="+mn-ea"/>
            </a:endParaRPr>
          </a:p>
          <a:p>
            <a:pPr marL="342900" indent="-342900">
              <a:lnSpc>
                <a:spcPct val="100000"/>
              </a:lnSpc>
              <a:spcBef>
                <a:spcPts val="900"/>
              </a:spcBef>
              <a:buFont typeface="+mj-lt"/>
              <a:buAutoNum type="arabicPeriod"/>
            </a:pPr>
            <a:r>
              <a:rPr lang="en-US" altLang="en-US" sz="2000" dirty="0" err="1">
                <a:latin typeface="+mn-ea"/>
              </a:rPr>
              <a:t>软件结构图的深度、宽度、扇入和扇出要适当。如扇出大容易使结构扁平宽度过宽，若扇出小可能造成深度过深</a:t>
            </a:r>
            <a:r>
              <a:rPr lang="en-US" altLang="en-US" sz="2000" dirty="0">
                <a:latin typeface="+mn-ea"/>
              </a:rPr>
              <a:t>。</a:t>
            </a:r>
          </a:p>
          <a:p>
            <a:pPr marL="342900" indent="-342900">
              <a:lnSpc>
                <a:spcPct val="100000"/>
              </a:lnSpc>
              <a:spcBef>
                <a:spcPts val="900"/>
              </a:spcBef>
              <a:buFont typeface="+mj-lt"/>
              <a:buAutoNum type="arabicPeriod"/>
            </a:pPr>
            <a:r>
              <a:rPr lang="en-US" altLang="en-US" sz="2000" dirty="0" err="1">
                <a:latin typeface="+mn-ea"/>
              </a:rPr>
              <a:t>模块的作用域应该在控制域之内</a:t>
            </a:r>
            <a:r>
              <a:rPr lang="en-US" altLang="en-US" sz="2000" dirty="0">
                <a:latin typeface="+mn-ea"/>
              </a:rPr>
              <a:t>。</a:t>
            </a:r>
          </a:p>
          <a:p>
            <a:pPr marL="342900" indent="-342900">
              <a:lnSpc>
                <a:spcPct val="100000"/>
              </a:lnSpc>
              <a:spcBef>
                <a:spcPts val="900"/>
              </a:spcBef>
              <a:buFont typeface="+mj-lt"/>
              <a:buAutoNum type="arabicPeriod"/>
            </a:pPr>
            <a:r>
              <a:rPr lang="en-US" altLang="en-US" sz="2000" dirty="0" err="1">
                <a:latin typeface="+mn-ea"/>
              </a:rPr>
              <a:t>设计单入口单出口的模块</a:t>
            </a:r>
            <a:r>
              <a:rPr lang="en-US" altLang="en-US" sz="2000" dirty="0">
                <a:latin typeface="+mn-ea"/>
              </a:rPr>
              <a:t>。</a:t>
            </a:r>
          </a:p>
          <a:p>
            <a:pPr marL="342900" indent="-342900">
              <a:lnSpc>
                <a:spcPct val="100000"/>
              </a:lnSpc>
              <a:spcBef>
                <a:spcPts val="900"/>
              </a:spcBef>
              <a:buFont typeface="+mj-lt"/>
              <a:buAutoNum type="arabicPeriod"/>
            </a:pPr>
            <a:r>
              <a:rPr lang="en-US" altLang="en-US" sz="2000" dirty="0" err="1">
                <a:latin typeface="+mn-ea"/>
              </a:rPr>
              <a:t>降低模块接口的复杂程度：接口间的信息传递尽量要简单，为执行模块的功能所用。避免传递相互间没有联系的数据</a:t>
            </a:r>
            <a:r>
              <a:rPr lang="en-US" altLang="en-US" sz="2000" dirty="0">
                <a:latin typeface="+mn-ea"/>
              </a:rPr>
              <a:t>。</a:t>
            </a:r>
            <a:endParaRPr lang="zh-CN" altLang="en-US" sz="2000" dirty="0">
              <a:latin typeface="+mn-ea"/>
            </a:endParaRPr>
          </a:p>
        </p:txBody>
      </p:sp>
      <p:sp>
        <p:nvSpPr>
          <p:cNvPr id="5" name="日期占位符 4"/>
          <p:cNvSpPr>
            <a:spLocks noGrp="1"/>
          </p:cNvSpPr>
          <p:nvPr>
            <p:ph type="dt" sz="half" idx="10"/>
          </p:nvPr>
        </p:nvSpPr>
        <p:spPr/>
        <p:txBody>
          <a:bodyPr/>
          <a:lstStyle/>
          <a:p>
            <a:fld id="{6E35F0D6-C3F4-4ED1-B6AF-7EDB001DA0FA}"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a:extLst>
              <a:ext uri="{FF2B5EF4-FFF2-40B4-BE49-F238E27FC236}">
                <a16:creationId xmlns:a16="http://schemas.microsoft.com/office/drawing/2014/main" id="{8356610B-EA59-4981-8AF7-8415C6C28E2D}"/>
              </a:ext>
            </a:extLst>
          </p:cNvPr>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Tree>
    <p:extLst>
      <p:ext uri="{BB962C8B-B14F-4D97-AF65-F5344CB8AC3E}">
        <p14:creationId xmlns:p14="http://schemas.microsoft.com/office/powerpoint/2010/main" val="979897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3318" y="828913"/>
            <a:ext cx="8090154" cy="3927395"/>
          </a:xfrm>
          <a:prstGeom prst="rect">
            <a:avLst/>
          </a:prstGeom>
          <a:noFill/>
        </p:spPr>
        <p:txBody>
          <a:bodyPr vert="horz">
            <a:normAutofit fontScale="77500" lnSpcReduction="20000"/>
          </a:bodyPr>
          <a:lstStyle/>
          <a:p>
            <a:pPr marL="612458" indent="-342900" defTabSz="685800">
              <a:lnSpc>
                <a:spcPct val="130000"/>
              </a:lnSpc>
              <a:spcBef>
                <a:spcPts val="450"/>
              </a:spcBef>
              <a:buClr>
                <a:schemeClr val="accent1"/>
              </a:buClr>
              <a:buSzPct val="68000"/>
              <a:buFont typeface="Arial" panose="020B0604020202020204" pitchFamily="34" charset="0"/>
              <a:buChar char="•"/>
              <a:defRPr/>
            </a:pPr>
            <a:r>
              <a:rPr lang="zh-CN" altLang="en-US" sz="2800" dirty="0">
                <a:solidFill>
                  <a:srgbClr val="FF0000"/>
                </a:solidFill>
                <a:latin typeface="+mj-ea"/>
                <a:ea typeface="+mj-ea"/>
              </a:rPr>
              <a:t>重用也叫再用或复用，是指同一事物不作修改或稍加改动就多次重复使用。</a:t>
            </a:r>
            <a:endParaRPr lang="en-US" altLang="zh-CN" sz="2800" dirty="0">
              <a:solidFill>
                <a:srgbClr val="FF0000"/>
              </a:solidFill>
              <a:latin typeface="+mj-ea"/>
              <a:ea typeface="+mj-ea"/>
            </a:endParaRPr>
          </a:p>
          <a:p>
            <a:pPr marL="612458" indent="-342900" defTabSz="685800">
              <a:lnSpc>
                <a:spcPct val="130000"/>
              </a:lnSpc>
              <a:spcBef>
                <a:spcPts val="450"/>
              </a:spcBef>
              <a:buClr>
                <a:schemeClr val="accent1"/>
              </a:buClr>
              <a:buSzPct val="68000"/>
              <a:buFont typeface="Arial" panose="020B0604020202020204" pitchFamily="34" charset="0"/>
              <a:buChar char="•"/>
              <a:defRPr/>
            </a:pPr>
            <a:r>
              <a:rPr lang="zh-CN" altLang="en-US" sz="2800" dirty="0">
                <a:solidFill>
                  <a:srgbClr val="FF0000"/>
                </a:solidFill>
                <a:latin typeface="+mj-ea"/>
                <a:ea typeface="+mj-ea"/>
              </a:rPr>
              <a:t>重用有两方面的含义： </a:t>
            </a:r>
            <a:endParaRPr lang="en-US" altLang="zh-CN" sz="2800" dirty="0">
              <a:solidFill>
                <a:srgbClr val="FF0000"/>
              </a:solidFill>
              <a:latin typeface="+mj-ea"/>
              <a:ea typeface="+mj-ea"/>
            </a:endParaRPr>
          </a:p>
          <a:p>
            <a:pPr marL="955358" lvl="1" indent="-342900">
              <a:lnSpc>
                <a:spcPct val="130000"/>
              </a:lnSpc>
              <a:spcBef>
                <a:spcPts val="450"/>
              </a:spcBef>
              <a:buClr>
                <a:schemeClr val="accent1"/>
              </a:buClr>
              <a:buSzPct val="68000"/>
              <a:buFont typeface="Arial" panose="020B0604020202020204" pitchFamily="34" charset="0"/>
              <a:buChar char="•"/>
              <a:defRPr/>
            </a:pPr>
            <a:r>
              <a:rPr lang="zh-CN" altLang="en-US" sz="2300" dirty="0">
                <a:latin typeface="+mj-ea"/>
                <a:ea typeface="+mj-ea"/>
              </a:rPr>
              <a:t>一是尽量使用已有的类；</a:t>
            </a:r>
            <a:endParaRPr lang="en-US" altLang="zh-CN" sz="2300" dirty="0">
              <a:latin typeface="+mj-ea"/>
              <a:ea typeface="+mj-ea"/>
            </a:endParaRPr>
          </a:p>
          <a:p>
            <a:pPr marL="955358" lvl="1" indent="-342900">
              <a:lnSpc>
                <a:spcPct val="130000"/>
              </a:lnSpc>
              <a:spcBef>
                <a:spcPts val="450"/>
              </a:spcBef>
              <a:buClr>
                <a:schemeClr val="accent1"/>
              </a:buClr>
              <a:buSzPct val="68000"/>
              <a:buFont typeface="Arial" panose="020B0604020202020204" pitchFamily="34" charset="0"/>
              <a:buChar char="•"/>
              <a:defRPr/>
            </a:pPr>
            <a:r>
              <a:rPr lang="zh-CN" altLang="en-US" sz="2300" dirty="0">
                <a:latin typeface="+mj-ea"/>
                <a:ea typeface="+mj-ea"/>
              </a:rPr>
              <a:t>二是在设计新类的协议时考虑将来的可重用性。</a:t>
            </a:r>
          </a:p>
          <a:p>
            <a:pPr marL="612458" indent="-342900" defTabSz="685800">
              <a:lnSpc>
                <a:spcPct val="130000"/>
              </a:lnSpc>
              <a:spcBef>
                <a:spcPts val="450"/>
              </a:spcBef>
              <a:buClr>
                <a:schemeClr val="accent1"/>
              </a:buClr>
              <a:buSzPct val="68000"/>
              <a:buFont typeface="Arial" panose="020B0604020202020204" pitchFamily="34" charset="0"/>
              <a:buChar char="•"/>
              <a:defRPr/>
            </a:pPr>
            <a:r>
              <a:rPr lang="zh-CN" altLang="en-US" sz="2800" dirty="0">
                <a:solidFill>
                  <a:srgbClr val="FF0000"/>
                </a:solidFill>
                <a:latin typeface="+mj-ea"/>
                <a:ea typeface="+mj-ea"/>
              </a:rPr>
              <a:t>软件重用可分为</a:t>
            </a:r>
            <a:r>
              <a:rPr lang="en-US" altLang="zh-CN" sz="2800" dirty="0">
                <a:solidFill>
                  <a:srgbClr val="FF0000"/>
                </a:solidFill>
                <a:latin typeface="+mj-ea"/>
                <a:ea typeface="+mj-ea"/>
              </a:rPr>
              <a:t>3</a:t>
            </a:r>
            <a:r>
              <a:rPr lang="zh-CN" altLang="en-US" sz="2800" dirty="0">
                <a:solidFill>
                  <a:srgbClr val="FF0000"/>
                </a:solidFill>
                <a:latin typeface="+mj-ea"/>
                <a:ea typeface="+mj-ea"/>
              </a:rPr>
              <a:t>个层次：</a:t>
            </a:r>
            <a:endParaRPr lang="en-US" altLang="zh-CN" sz="2800" dirty="0">
              <a:solidFill>
                <a:srgbClr val="FF0000"/>
              </a:solidFill>
              <a:latin typeface="+mj-ea"/>
              <a:ea typeface="+mj-ea"/>
            </a:endParaRPr>
          </a:p>
          <a:p>
            <a:pPr marL="955357" lvl="1" indent="-342900">
              <a:lnSpc>
                <a:spcPct val="130000"/>
              </a:lnSpc>
              <a:spcBef>
                <a:spcPts val="450"/>
              </a:spcBef>
              <a:buClr>
                <a:schemeClr val="accent1"/>
              </a:buClr>
              <a:buSzPct val="68000"/>
              <a:buFont typeface="Arial" panose="020B0604020202020204" pitchFamily="34" charset="0"/>
              <a:buChar char="•"/>
              <a:defRPr/>
            </a:pPr>
            <a:r>
              <a:rPr lang="zh-CN" altLang="en-US" sz="2300" dirty="0">
                <a:latin typeface="+mj-ea"/>
                <a:ea typeface="+mj-ea"/>
              </a:rPr>
              <a:t>知识重用</a:t>
            </a:r>
            <a:r>
              <a:rPr lang="en-US" altLang="zh-CN" sz="2300" dirty="0">
                <a:latin typeface="+mj-ea"/>
                <a:ea typeface="+mj-ea"/>
              </a:rPr>
              <a:t>(</a:t>
            </a:r>
            <a:r>
              <a:rPr lang="zh-CN" altLang="en-US" sz="2300" dirty="0">
                <a:latin typeface="+mj-ea"/>
                <a:ea typeface="+mj-ea"/>
              </a:rPr>
              <a:t>例如，软件工程知识的重用</a:t>
            </a:r>
            <a:r>
              <a:rPr lang="en-US" altLang="zh-CN" sz="2300" dirty="0">
                <a:latin typeface="+mj-ea"/>
                <a:ea typeface="+mj-ea"/>
              </a:rPr>
              <a:t>)</a:t>
            </a:r>
            <a:r>
              <a:rPr lang="zh-CN" altLang="en-US" sz="2300" dirty="0">
                <a:latin typeface="+mj-ea"/>
                <a:ea typeface="+mj-ea"/>
              </a:rPr>
              <a:t>。</a:t>
            </a:r>
          </a:p>
          <a:p>
            <a:pPr marL="955357" lvl="1" indent="-342900">
              <a:lnSpc>
                <a:spcPct val="130000"/>
              </a:lnSpc>
              <a:spcBef>
                <a:spcPts val="450"/>
              </a:spcBef>
              <a:buClr>
                <a:schemeClr val="accent1"/>
              </a:buClr>
              <a:buSzPct val="68000"/>
              <a:buFont typeface="Arial" panose="020B0604020202020204" pitchFamily="34" charset="0"/>
              <a:buChar char="•"/>
              <a:defRPr/>
            </a:pPr>
            <a:r>
              <a:rPr lang="zh-CN" altLang="en-US" sz="2300" dirty="0">
                <a:latin typeface="+mj-ea"/>
                <a:ea typeface="+mj-ea"/>
              </a:rPr>
              <a:t>方法和标准的重用</a:t>
            </a:r>
            <a:r>
              <a:rPr lang="en-US" altLang="zh-CN" sz="2300" dirty="0">
                <a:latin typeface="+mj-ea"/>
                <a:ea typeface="+mj-ea"/>
              </a:rPr>
              <a:t>(</a:t>
            </a:r>
            <a:r>
              <a:rPr lang="zh-CN" altLang="en-US" sz="2300" dirty="0">
                <a:latin typeface="+mj-ea"/>
                <a:ea typeface="+mj-ea"/>
              </a:rPr>
              <a:t>例如，面向对象方法或国家制定的软件开发规范的重用</a:t>
            </a:r>
            <a:r>
              <a:rPr lang="en-US" altLang="zh-CN" sz="2300" dirty="0">
                <a:latin typeface="+mj-ea"/>
                <a:ea typeface="+mj-ea"/>
              </a:rPr>
              <a:t>)</a:t>
            </a:r>
            <a:r>
              <a:rPr lang="zh-CN" altLang="en-US" sz="2300" dirty="0">
                <a:latin typeface="+mj-ea"/>
                <a:ea typeface="+mj-ea"/>
              </a:rPr>
              <a:t>。</a:t>
            </a:r>
          </a:p>
          <a:p>
            <a:pPr marL="955357" lvl="1" indent="-342900">
              <a:lnSpc>
                <a:spcPct val="130000"/>
              </a:lnSpc>
              <a:spcBef>
                <a:spcPts val="450"/>
              </a:spcBef>
              <a:buClr>
                <a:schemeClr val="accent1"/>
              </a:buClr>
              <a:buSzPct val="68000"/>
              <a:buFont typeface="Arial" panose="020B0604020202020204" pitchFamily="34" charset="0"/>
              <a:buChar char="•"/>
              <a:defRPr/>
            </a:pPr>
            <a:r>
              <a:rPr lang="zh-CN" altLang="en-US" sz="2300" dirty="0">
                <a:latin typeface="+mj-ea"/>
                <a:ea typeface="+mj-ea"/>
              </a:rPr>
              <a:t>软件成分的重用。</a:t>
            </a:r>
          </a:p>
          <a:p>
            <a:pPr marL="612457" indent="-342900" defTabSz="685800">
              <a:lnSpc>
                <a:spcPct val="130000"/>
              </a:lnSpc>
              <a:spcBef>
                <a:spcPts val="450"/>
              </a:spcBef>
              <a:buClr>
                <a:schemeClr val="accent1"/>
              </a:buClr>
              <a:buSzPct val="68000"/>
              <a:buFont typeface="Arial" panose="020B0604020202020204" pitchFamily="34" charset="0"/>
              <a:buChar char="•"/>
              <a:defRPr/>
            </a:pPr>
            <a:endParaRPr lang="en-US" altLang="zh-CN" sz="2100" dirty="0"/>
          </a:p>
          <a:p>
            <a:pPr marL="612457" indent="-342900" defTabSz="685800">
              <a:lnSpc>
                <a:spcPct val="130000"/>
              </a:lnSpc>
              <a:spcBef>
                <a:spcPts val="450"/>
              </a:spcBef>
              <a:buClr>
                <a:schemeClr val="accent1"/>
              </a:buClr>
              <a:buSzPct val="68000"/>
              <a:buFont typeface="Arial" panose="020B0604020202020204" pitchFamily="34" charset="0"/>
              <a:buChar char="•"/>
              <a:defRPr/>
            </a:pPr>
            <a:endParaRPr lang="zh-CN" altLang="en-US" sz="2100" dirty="0"/>
          </a:p>
        </p:txBody>
      </p:sp>
      <p:sp>
        <p:nvSpPr>
          <p:cNvPr id="3" name="标题 2"/>
          <p:cNvSpPr>
            <a:spLocks noGrp="1"/>
          </p:cNvSpPr>
          <p:nvPr>
            <p:ph type="title"/>
          </p:nvPr>
        </p:nvSpPr>
        <p:spPr/>
        <p:txBody>
          <a:bodyPr>
            <a:normAutofit/>
          </a:bodyPr>
          <a:lstStyle/>
          <a:p>
            <a:r>
              <a:rPr lang="zh-CN" altLang="en-GB" dirty="0"/>
              <a:t>软件重用</a:t>
            </a:r>
            <a:endParaRPr lang="zh-CN" altLang="en-US" sz="3200" dirty="0"/>
          </a:p>
        </p:txBody>
      </p:sp>
      <p:sp>
        <p:nvSpPr>
          <p:cNvPr id="5" name="日期占位符 4"/>
          <p:cNvSpPr>
            <a:spLocks noGrp="1"/>
          </p:cNvSpPr>
          <p:nvPr>
            <p:ph type="dt" sz="half" idx="10"/>
          </p:nvPr>
        </p:nvSpPr>
        <p:spPr/>
        <p:txBody>
          <a:bodyPr/>
          <a:lstStyle/>
          <a:p>
            <a:fld id="{8862BB6C-AA80-4337-8F51-BAA6EA1E1EB2}"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Tree>
    <p:extLst>
      <p:ext uri="{BB962C8B-B14F-4D97-AF65-F5344CB8AC3E}">
        <p14:creationId xmlns:p14="http://schemas.microsoft.com/office/powerpoint/2010/main" val="89439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up)">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up)">
                                      <p:cBhvr>
                                        <p:cTn id="26" dur="500"/>
                                        <p:tgtEl>
                                          <p:spTgt spid="4">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up)">
                                      <p:cBhvr>
                                        <p:cTn id="29" dur="500"/>
                                        <p:tgtEl>
                                          <p:spTgt spid="4">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up)">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软件成分的重用级别</a:t>
            </a:r>
          </a:p>
        </p:txBody>
      </p:sp>
      <p:sp>
        <p:nvSpPr>
          <p:cNvPr id="4" name="文本占位符 3"/>
          <p:cNvSpPr>
            <a:spLocks noGrp="1"/>
          </p:cNvSpPr>
          <p:nvPr>
            <p:ph idx="1"/>
          </p:nvPr>
        </p:nvSpPr>
        <p:spPr>
          <a:xfrm>
            <a:off x="660292" y="777914"/>
            <a:ext cx="8197958" cy="4075114"/>
          </a:xfrm>
        </p:spPr>
        <p:txBody>
          <a:bodyPr>
            <a:noAutofit/>
          </a:bodyPr>
          <a:lstStyle/>
          <a:p>
            <a:pPr marL="526733" indent="-257175">
              <a:spcBef>
                <a:spcPts val="450"/>
              </a:spcBef>
              <a:buSzPct val="68000"/>
              <a:defRPr/>
            </a:pPr>
            <a:r>
              <a:rPr lang="zh-CN" altLang="en-US" sz="2400" dirty="0"/>
              <a:t>软件成分重用的</a:t>
            </a:r>
            <a:r>
              <a:rPr lang="en-US" altLang="zh-CN" sz="2400" dirty="0"/>
              <a:t>3</a:t>
            </a:r>
            <a:r>
              <a:rPr lang="zh-CN" altLang="en-US" sz="2400" dirty="0"/>
              <a:t>个级别：</a:t>
            </a:r>
          </a:p>
          <a:p>
            <a:pPr marL="274320" indent="-4763">
              <a:spcBef>
                <a:spcPts val="450"/>
              </a:spcBef>
              <a:buSzPct val="68000"/>
              <a:buNone/>
              <a:defRPr/>
            </a:pPr>
            <a:r>
              <a:rPr lang="en-US" altLang="zh-CN" sz="2000" dirty="0">
                <a:solidFill>
                  <a:srgbClr val="FF0000"/>
                </a:solidFill>
              </a:rPr>
              <a:t>(1) </a:t>
            </a:r>
            <a:r>
              <a:rPr lang="zh-CN" altLang="en-US" sz="2000" dirty="0">
                <a:solidFill>
                  <a:srgbClr val="FF0000"/>
                </a:solidFill>
              </a:rPr>
              <a:t>几种形式的代码重用</a:t>
            </a:r>
          </a:p>
          <a:p>
            <a:pPr marL="531495" lvl="1" indent="-4763">
              <a:spcBef>
                <a:spcPts val="450"/>
              </a:spcBef>
              <a:buClr>
                <a:schemeClr val="accent1"/>
              </a:buClr>
              <a:buSzPct val="68000"/>
              <a:buNone/>
              <a:defRPr/>
            </a:pPr>
            <a:r>
              <a:rPr lang="zh-CN" altLang="en-US" sz="2000" dirty="0"/>
              <a:t>源代码剪贴：几乎无法跟踪原始代码块的修改</a:t>
            </a:r>
            <a:endParaRPr lang="en-US" altLang="zh-CN" sz="2000" dirty="0"/>
          </a:p>
          <a:p>
            <a:pPr marL="531495" lvl="1" indent="-4763">
              <a:spcBef>
                <a:spcPts val="450"/>
              </a:spcBef>
              <a:buClr>
                <a:schemeClr val="accent1"/>
              </a:buClr>
              <a:buSzPct val="68000"/>
              <a:buNone/>
              <a:defRPr/>
            </a:pPr>
            <a:r>
              <a:rPr lang="zh-CN" altLang="en-US" sz="2000" dirty="0"/>
              <a:t>源代码包含</a:t>
            </a:r>
            <a:r>
              <a:rPr lang="en-US" altLang="zh-CN" sz="2000" dirty="0"/>
              <a:t>#include </a:t>
            </a:r>
            <a:r>
              <a:rPr lang="zh-CN" altLang="en-US" sz="2000" dirty="0"/>
              <a:t>：重新编译</a:t>
            </a:r>
            <a:r>
              <a:rPr lang="zh-CN" altLang="en-US" sz="2000" dirty="0">
                <a:solidFill>
                  <a:srgbClr val="FF0000"/>
                </a:solidFill>
              </a:rPr>
              <a:t>都用</a:t>
            </a:r>
            <a:r>
              <a:rPr lang="zh-CN" altLang="en-US" sz="2000" dirty="0"/>
              <a:t>最新源代码</a:t>
            </a:r>
            <a:endParaRPr lang="en-US" altLang="zh-CN" sz="2000" dirty="0"/>
          </a:p>
          <a:p>
            <a:pPr marL="531495" lvl="1" indent="-4763">
              <a:spcBef>
                <a:spcPts val="450"/>
              </a:spcBef>
              <a:buClr>
                <a:schemeClr val="accent1"/>
              </a:buClr>
              <a:buSzPct val="68000"/>
              <a:buNone/>
              <a:defRPr/>
            </a:pPr>
            <a:r>
              <a:rPr lang="zh-CN" altLang="en-US" sz="2000" dirty="0"/>
              <a:t>继承：可扩充或修改库中的类而不影响原有的代码</a:t>
            </a:r>
            <a:endParaRPr lang="en-US" altLang="zh-CN" sz="2000" dirty="0"/>
          </a:p>
          <a:p>
            <a:pPr marL="274320" indent="-4763">
              <a:spcBef>
                <a:spcPts val="450"/>
              </a:spcBef>
              <a:buSzPct val="68000"/>
              <a:buNone/>
              <a:defRPr/>
            </a:pPr>
            <a:r>
              <a:rPr lang="en-US" altLang="zh-CN" sz="2000" dirty="0">
                <a:solidFill>
                  <a:srgbClr val="FF0000"/>
                </a:solidFill>
              </a:rPr>
              <a:t>(2) </a:t>
            </a:r>
            <a:r>
              <a:rPr lang="zh-CN" altLang="en-US" sz="2000" dirty="0">
                <a:solidFill>
                  <a:srgbClr val="FF0000"/>
                </a:solidFill>
              </a:rPr>
              <a:t>设计结果重用</a:t>
            </a:r>
          </a:p>
          <a:p>
            <a:pPr marL="531495" lvl="1" indent="-4763">
              <a:spcBef>
                <a:spcPts val="450"/>
              </a:spcBef>
              <a:buClr>
                <a:schemeClr val="accent1"/>
              </a:buClr>
              <a:buSzPct val="68000"/>
              <a:buNone/>
              <a:defRPr/>
            </a:pPr>
            <a:r>
              <a:rPr lang="zh-CN" altLang="en-US" sz="2000" dirty="0"/>
              <a:t>重用某个软件系统的设计模型。</a:t>
            </a:r>
            <a:endParaRPr lang="en-US" altLang="zh-CN" sz="2000" dirty="0"/>
          </a:p>
          <a:p>
            <a:pPr marL="274320" indent="-4763">
              <a:spcBef>
                <a:spcPts val="450"/>
              </a:spcBef>
              <a:buSzPct val="68000"/>
              <a:buNone/>
              <a:defRPr/>
            </a:pPr>
            <a:r>
              <a:rPr lang="en-US" altLang="zh-CN" sz="2000" dirty="0">
                <a:solidFill>
                  <a:srgbClr val="FF0000"/>
                </a:solidFill>
              </a:rPr>
              <a:t>(3) </a:t>
            </a:r>
            <a:r>
              <a:rPr lang="zh-CN" altLang="en-US" sz="2000" dirty="0">
                <a:solidFill>
                  <a:srgbClr val="FF0000"/>
                </a:solidFill>
              </a:rPr>
              <a:t>分析结果重用</a:t>
            </a:r>
          </a:p>
          <a:p>
            <a:pPr marL="531495" lvl="1" indent="-4763">
              <a:spcBef>
                <a:spcPts val="450"/>
              </a:spcBef>
              <a:buClr>
                <a:schemeClr val="accent1"/>
              </a:buClr>
              <a:buSzPct val="68000"/>
              <a:buNone/>
              <a:defRPr/>
            </a:pPr>
            <a:r>
              <a:rPr lang="zh-CN" altLang="en-US" sz="2000" dirty="0"/>
              <a:t>重用分析模型，例如，把一个应用系统移植到完全不同的软硬件平台上。</a:t>
            </a:r>
          </a:p>
          <a:p>
            <a:pPr>
              <a:spcBef>
                <a:spcPts val="450"/>
              </a:spcBef>
            </a:pPr>
            <a:endParaRPr lang="zh-CN" altLang="en-US" sz="3200" dirty="0"/>
          </a:p>
        </p:txBody>
      </p:sp>
      <p:sp>
        <p:nvSpPr>
          <p:cNvPr id="5" name="日期占位符 4"/>
          <p:cNvSpPr>
            <a:spLocks noGrp="1"/>
          </p:cNvSpPr>
          <p:nvPr>
            <p:ph type="dt" sz="half" idx="10"/>
          </p:nvPr>
        </p:nvSpPr>
        <p:spPr/>
        <p:txBody>
          <a:bodyPr/>
          <a:lstStyle/>
          <a:p>
            <a:fld id="{EBB98895-40A7-43DE-ACD3-81B6144768C9}"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64</a:t>
            </a:fld>
            <a:endParaRPr lang="zh-CN" altLang="en-US" dirty="0"/>
          </a:p>
        </p:txBody>
      </p:sp>
    </p:spTree>
    <p:extLst>
      <p:ext uri="{BB962C8B-B14F-4D97-AF65-F5344CB8AC3E}">
        <p14:creationId xmlns:p14="http://schemas.microsoft.com/office/powerpoint/2010/main" val="73702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up)">
                                      <p:cBhvr>
                                        <p:cTn id="18" dur="500"/>
                                        <p:tgtEl>
                                          <p:spTgt spid="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up)">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up)">
                                      <p:cBhvr>
                                        <p:cTn id="26" dur="500"/>
                                        <p:tgtEl>
                                          <p:spTgt spid="4">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up)">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up)">
                                      <p:cBhvr>
                                        <p:cTn id="34" dur="500"/>
                                        <p:tgtEl>
                                          <p:spTgt spid="4">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up)">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10</a:t>
            </a:r>
            <a:r>
              <a:rPr lang="zh-CN" altLang="en-US" dirty="0"/>
              <a:t>种典型的可重用软件成分</a:t>
            </a:r>
          </a:p>
        </p:txBody>
      </p:sp>
      <p:sp>
        <p:nvSpPr>
          <p:cNvPr id="5" name="文本占位符 4"/>
          <p:cNvSpPr>
            <a:spLocks noGrp="1"/>
          </p:cNvSpPr>
          <p:nvPr>
            <p:ph idx="1"/>
          </p:nvPr>
        </p:nvSpPr>
        <p:spPr/>
        <p:txBody>
          <a:bodyPr>
            <a:normAutofit lnSpcReduction="10000"/>
          </a:bodyPr>
          <a:lstStyle/>
          <a:p>
            <a:pPr marL="274320" indent="-4763">
              <a:lnSpc>
                <a:spcPct val="100000"/>
              </a:lnSpc>
              <a:spcBef>
                <a:spcPts val="900"/>
              </a:spcBef>
              <a:buSzPct val="68000"/>
              <a:buNone/>
              <a:defRPr/>
            </a:pPr>
            <a:r>
              <a:rPr lang="zh-CN" altLang="en-US" sz="1800" dirty="0"/>
              <a:t>（</a:t>
            </a:r>
            <a:r>
              <a:rPr lang="en-US" altLang="zh-CN" sz="1800" dirty="0"/>
              <a:t>1</a:t>
            </a:r>
            <a:r>
              <a:rPr lang="zh-CN" altLang="en-US" sz="1800" dirty="0"/>
              <a:t>） 项目计划：软件质量保证计划。</a:t>
            </a:r>
          </a:p>
          <a:p>
            <a:pPr marL="274320" indent="-4763">
              <a:lnSpc>
                <a:spcPct val="100000"/>
              </a:lnSpc>
              <a:spcBef>
                <a:spcPts val="900"/>
              </a:spcBef>
              <a:buSzPct val="68000"/>
              <a:buNone/>
              <a:defRPr/>
            </a:pPr>
            <a:r>
              <a:rPr lang="zh-CN" altLang="en-US" sz="1800" dirty="0"/>
              <a:t>（</a:t>
            </a:r>
            <a:r>
              <a:rPr lang="en-US" altLang="zh-CN" sz="1800" dirty="0"/>
              <a:t>2</a:t>
            </a:r>
            <a:r>
              <a:rPr lang="zh-CN" altLang="en-US" sz="1800" dirty="0"/>
              <a:t>） 成本估计：不同项目中类似功能的成本估算。</a:t>
            </a:r>
            <a:endParaRPr lang="en-US" altLang="zh-CN" sz="1800" dirty="0"/>
          </a:p>
          <a:p>
            <a:pPr marL="274320" indent="-4763">
              <a:lnSpc>
                <a:spcPct val="100000"/>
              </a:lnSpc>
              <a:spcBef>
                <a:spcPts val="900"/>
              </a:spcBef>
              <a:buSzPct val="68000"/>
              <a:buNone/>
              <a:defRPr/>
            </a:pPr>
            <a:r>
              <a:rPr lang="zh-CN" altLang="en-US" sz="1800" dirty="0"/>
              <a:t>（</a:t>
            </a:r>
            <a:r>
              <a:rPr lang="en-US" altLang="zh-CN" sz="1800" dirty="0"/>
              <a:t>3</a:t>
            </a:r>
            <a:r>
              <a:rPr lang="zh-CN" altLang="en-US" sz="1800" dirty="0"/>
              <a:t>） 体系结构：事务类处理体系结构。</a:t>
            </a:r>
          </a:p>
          <a:p>
            <a:pPr marL="274320" indent="-4763">
              <a:lnSpc>
                <a:spcPct val="100000"/>
              </a:lnSpc>
              <a:spcBef>
                <a:spcPts val="900"/>
              </a:spcBef>
              <a:buSzPct val="68000"/>
              <a:buNone/>
              <a:defRPr/>
            </a:pPr>
            <a:r>
              <a:rPr lang="zh-CN" altLang="en-US" sz="1800" dirty="0"/>
              <a:t>（</a:t>
            </a:r>
            <a:r>
              <a:rPr lang="en-US" altLang="zh-CN" sz="1800" dirty="0"/>
              <a:t>4</a:t>
            </a:r>
            <a:r>
              <a:rPr lang="zh-CN" altLang="en-US" sz="1800" dirty="0"/>
              <a:t>） 需求模型</a:t>
            </a:r>
            <a:r>
              <a:rPr lang="en-US" altLang="zh-CN" sz="1800" dirty="0"/>
              <a:t>/</a:t>
            </a:r>
            <a:r>
              <a:rPr lang="zh-CN" altLang="en-US" sz="1800" dirty="0"/>
              <a:t>规格说明：对象模型，数据流图。</a:t>
            </a:r>
            <a:endParaRPr lang="en-US" altLang="zh-CN" sz="1800" dirty="0"/>
          </a:p>
          <a:p>
            <a:pPr marL="274320" indent="-4763">
              <a:lnSpc>
                <a:spcPct val="100000"/>
              </a:lnSpc>
              <a:spcBef>
                <a:spcPts val="900"/>
              </a:spcBef>
              <a:buSzPct val="68000"/>
              <a:buNone/>
              <a:defRPr/>
            </a:pPr>
            <a:r>
              <a:rPr lang="zh-CN" altLang="en-US" sz="1800" dirty="0"/>
              <a:t>（</a:t>
            </a:r>
            <a:r>
              <a:rPr lang="en-US" altLang="zh-CN" sz="1800" dirty="0"/>
              <a:t>5</a:t>
            </a:r>
            <a:r>
              <a:rPr lang="zh-CN" altLang="en-US" sz="1800" dirty="0"/>
              <a:t>） 设计：体系结构、数据、接口和过程设计。</a:t>
            </a:r>
          </a:p>
          <a:p>
            <a:pPr marL="274320" indent="-4763">
              <a:lnSpc>
                <a:spcPct val="100000"/>
              </a:lnSpc>
              <a:spcBef>
                <a:spcPts val="900"/>
              </a:spcBef>
              <a:buSzPct val="68000"/>
              <a:buNone/>
              <a:defRPr/>
            </a:pPr>
            <a:r>
              <a:rPr lang="zh-CN" altLang="en-US" sz="1800" dirty="0"/>
              <a:t>（</a:t>
            </a:r>
            <a:r>
              <a:rPr lang="en-US" altLang="zh-CN" sz="1800" dirty="0"/>
              <a:t>6</a:t>
            </a:r>
            <a:r>
              <a:rPr lang="zh-CN" altLang="en-US" sz="1800" dirty="0"/>
              <a:t>） 源代码：兼容的程序构件。</a:t>
            </a:r>
          </a:p>
          <a:p>
            <a:pPr marL="274320" indent="-4763">
              <a:lnSpc>
                <a:spcPct val="100000"/>
              </a:lnSpc>
              <a:spcBef>
                <a:spcPts val="900"/>
              </a:spcBef>
              <a:buSzPct val="68000"/>
              <a:buNone/>
              <a:defRPr/>
            </a:pPr>
            <a:r>
              <a:rPr lang="zh-CN" altLang="en-US" sz="1800" dirty="0"/>
              <a:t>（</a:t>
            </a:r>
            <a:r>
              <a:rPr lang="en-US" altLang="zh-CN" sz="1800" dirty="0"/>
              <a:t>7</a:t>
            </a:r>
            <a:r>
              <a:rPr lang="zh-CN" altLang="en-US" sz="1800" dirty="0"/>
              <a:t>） 用户文档和技术文档：部分重用。</a:t>
            </a:r>
            <a:endParaRPr lang="en-US" altLang="zh-CN" sz="1800" dirty="0"/>
          </a:p>
          <a:p>
            <a:pPr marL="274320" indent="-4763">
              <a:lnSpc>
                <a:spcPct val="100000"/>
              </a:lnSpc>
              <a:spcBef>
                <a:spcPts val="900"/>
              </a:spcBef>
              <a:buSzPct val="68000"/>
              <a:buNone/>
              <a:defRPr/>
            </a:pPr>
            <a:r>
              <a:rPr lang="zh-CN" altLang="en-US" sz="1800" dirty="0"/>
              <a:t>（</a:t>
            </a:r>
            <a:r>
              <a:rPr lang="en-US" altLang="zh-CN" sz="1800" dirty="0"/>
              <a:t>8</a:t>
            </a:r>
            <a:r>
              <a:rPr lang="zh-CN" altLang="en-US" sz="1800" dirty="0"/>
              <a:t>） 用户界面：</a:t>
            </a:r>
            <a:r>
              <a:rPr lang="en-US" altLang="zh-CN" sz="1800" dirty="0"/>
              <a:t>GUI</a:t>
            </a:r>
            <a:r>
              <a:rPr lang="zh-CN" altLang="en-US" sz="1800" dirty="0"/>
              <a:t> 可占应用程序的</a:t>
            </a:r>
            <a:r>
              <a:rPr lang="en-US" altLang="zh-CN" sz="1800" dirty="0"/>
              <a:t>60%</a:t>
            </a:r>
            <a:r>
              <a:rPr lang="zh-CN" altLang="en-US" sz="1800" dirty="0"/>
              <a:t>代码量。</a:t>
            </a:r>
          </a:p>
          <a:p>
            <a:pPr marL="274320" indent="-4763">
              <a:lnSpc>
                <a:spcPct val="100000"/>
              </a:lnSpc>
              <a:spcBef>
                <a:spcPts val="900"/>
              </a:spcBef>
              <a:buSzPct val="68000"/>
              <a:buNone/>
              <a:defRPr/>
            </a:pPr>
            <a:r>
              <a:rPr lang="zh-CN" altLang="en-US" sz="1800" dirty="0"/>
              <a:t>（</a:t>
            </a:r>
            <a:r>
              <a:rPr lang="en-US" altLang="zh-CN" sz="1800" dirty="0"/>
              <a:t>9</a:t>
            </a:r>
            <a:r>
              <a:rPr lang="zh-CN" altLang="en-US" sz="1800" dirty="0"/>
              <a:t>） 数据： 记录结构，文件和完整的数据库。</a:t>
            </a:r>
          </a:p>
          <a:p>
            <a:pPr marL="274320" indent="-4763">
              <a:lnSpc>
                <a:spcPct val="100000"/>
              </a:lnSpc>
              <a:spcBef>
                <a:spcPts val="900"/>
              </a:spcBef>
              <a:buSzPct val="68000"/>
              <a:buNone/>
              <a:defRPr/>
            </a:pPr>
            <a:r>
              <a:rPr lang="zh-CN" altLang="en-US" sz="1800" dirty="0"/>
              <a:t>（</a:t>
            </a:r>
            <a:r>
              <a:rPr lang="en-US" altLang="zh-CN" sz="1800" dirty="0"/>
              <a:t>10</a:t>
            </a:r>
            <a:r>
              <a:rPr lang="zh-CN" altLang="en-US" sz="1800" dirty="0"/>
              <a:t>）测试用例：与重用设计或代码相关的用例。</a:t>
            </a:r>
          </a:p>
        </p:txBody>
      </p:sp>
      <p:sp>
        <p:nvSpPr>
          <p:cNvPr id="2" name="日期占位符 1"/>
          <p:cNvSpPr>
            <a:spLocks noGrp="1"/>
          </p:cNvSpPr>
          <p:nvPr>
            <p:ph type="dt" sz="half" idx="10"/>
          </p:nvPr>
        </p:nvSpPr>
        <p:spPr/>
        <p:txBody>
          <a:bodyPr/>
          <a:lstStyle/>
          <a:p>
            <a:fld id="{97BF5BBB-F057-4E31-A9BC-B8F333374913}"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65</a:t>
            </a:fld>
            <a:endParaRPr lang="zh-CN" altLang="en-US" dirty="0"/>
          </a:p>
        </p:txBody>
      </p:sp>
    </p:spTree>
    <p:extLst>
      <p:ext uri="{BB962C8B-B14F-4D97-AF65-F5344CB8AC3E}">
        <p14:creationId xmlns:p14="http://schemas.microsoft.com/office/powerpoint/2010/main" val="41607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up)">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up)">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up)">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可重用软构件应具备的特点</a:t>
            </a:r>
          </a:p>
        </p:txBody>
      </p:sp>
      <p:sp>
        <p:nvSpPr>
          <p:cNvPr id="3" name="内容占位符 2"/>
          <p:cNvSpPr>
            <a:spLocks noGrp="1"/>
          </p:cNvSpPr>
          <p:nvPr>
            <p:ph idx="1"/>
          </p:nvPr>
        </p:nvSpPr>
        <p:spPr/>
        <p:txBody>
          <a:bodyPr>
            <a:normAutofit fontScale="92500" lnSpcReduction="20000"/>
          </a:bodyPr>
          <a:lstStyle/>
          <a:p>
            <a:r>
              <a:rPr lang="zh-CN" altLang="en-US" sz="2600" dirty="0"/>
              <a:t>面向对象技术中的“类”，是比较理想的可重用软构件，不妨称之为类构件。</a:t>
            </a:r>
            <a:endParaRPr lang="en-US" altLang="zh-CN" sz="2600" dirty="0"/>
          </a:p>
          <a:p>
            <a:r>
              <a:rPr lang="zh-CN" altLang="en-US" sz="2600" dirty="0"/>
              <a:t>为使软构件也像硬件集成电路那样，能在构造各种各样的软件系统时方便地重复使用，就必须使它们满足下列要求：</a:t>
            </a:r>
          </a:p>
          <a:p>
            <a:pPr lvl="1">
              <a:buFontTx/>
              <a:buAutoNum type="arabicParenBoth"/>
            </a:pPr>
            <a:r>
              <a:rPr lang="zh-CN" altLang="en-US" sz="2200" dirty="0"/>
              <a:t>模块独立性强</a:t>
            </a:r>
            <a:endParaRPr lang="en-US" altLang="zh-CN" sz="2200" dirty="0"/>
          </a:p>
          <a:p>
            <a:pPr lvl="1">
              <a:buFontTx/>
              <a:buAutoNum type="arabicParenBoth"/>
            </a:pPr>
            <a:r>
              <a:rPr lang="zh-CN" altLang="en-US" sz="2200" dirty="0"/>
              <a:t>具有高度可塑性</a:t>
            </a:r>
            <a:endParaRPr lang="en-US" altLang="zh-CN" sz="2200" dirty="0"/>
          </a:p>
          <a:p>
            <a:pPr lvl="1">
              <a:buFontTx/>
              <a:buAutoNum type="arabicParenBoth"/>
            </a:pPr>
            <a:r>
              <a:rPr lang="zh-CN" altLang="en-US" sz="2200" dirty="0"/>
              <a:t>接口清晰、简明、可靠</a:t>
            </a:r>
            <a:endParaRPr lang="en-US" altLang="zh-CN" sz="2200" dirty="0"/>
          </a:p>
          <a:p>
            <a:pPr lvl="1">
              <a:buFontTx/>
              <a:buAutoNum type="arabicParenBoth"/>
            </a:pPr>
            <a:r>
              <a:rPr lang="zh-CN" altLang="en-US" sz="2200" dirty="0"/>
              <a:t>有完整的</a:t>
            </a:r>
            <a:r>
              <a:rPr lang="zh-CN" altLang="zh-CN" sz="2200" dirty="0"/>
              <a:t>需求模型和规格说明</a:t>
            </a:r>
            <a:endParaRPr lang="zh-CN" altLang="zh-CN" sz="2600" dirty="0"/>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66</a:t>
            </a:fld>
            <a:endParaRPr lang="zh-CN" altLang="en-US"/>
          </a:p>
        </p:txBody>
      </p:sp>
    </p:spTree>
    <p:extLst>
      <p:ext uri="{BB962C8B-B14F-4D97-AF65-F5344CB8AC3E}">
        <p14:creationId xmlns:p14="http://schemas.microsoft.com/office/powerpoint/2010/main" val="3301167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软件重用的效益</a:t>
            </a:r>
          </a:p>
        </p:txBody>
      </p:sp>
      <p:sp>
        <p:nvSpPr>
          <p:cNvPr id="3" name="内容占位符 2"/>
          <p:cNvSpPr>
            <a:spLocks noGrp="1"/>
          </p:cNvSpPr>
          <p:nvPr>
            <p:ph idx="1"/>
          </p:nvPr>
        </p:nvSpPr>
        <p:spPr>
          <a:xfrm>
            <a:off x="768097" y="1148575"/>
            <a:ext cx="7832833" cy="3583445"/>
          </a:xfrm>
        </p:spPr>
        <p:txBody>
          <a:bodyPr>
            <a:normAutofit/>
          </a:bodyPr>
          <a:lstStyle/>
          <a:p>
            <a:pPr marL="342900" indent="-342900">
              <a:defRPr/>
            </a:pPr>
            <a:r>
              <a:rPr lang="zh-CN" altLang="en-US" kern="100" dirty="0">
                <a:latin typeface="Calibri" panose="020F0502020204030204" pitchFamily="34" charset="0"/>
                <a:cs typeface="Times New Roman" panose="02020603050405020304" pitchFamily="18" charset="0"/>
              </a:rPr>
              <a:t>质量：</a:t>
            </a:r>
            <a:endParaRPr lang="en-US" altLang="zh-CN" kern="100" dirty="0">
              <a:latin typeface="Calibri" panose="020F0502020204030204" pitchFamily="34" charset="0"/>
              <a:cs typeface="Times New Roman" panose="02020603050405020304" pitchFamily="18" charset="0"/>
            </a:endParaRPr>
          </a:p>
          <a:p>
            <a:pPr marL="0" indent="0">
              <a:buNone/>
              <a:defRPr/>
            </a:pPr>
            <a:r>
              <a:rPr lang="en-US" altLang="zh-CN"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理想情况下，为了重用而开发的软件构件已被证明是正确的，且没有缺陷。事实上，由于不能定期进行形式化验证，错误可能而且也确实存在。但是，随着每一次重用，都会有一些错误被发现并被清除，构件的质量也会随之改善。随着时间的推移，构件将变成实质上无错误</a:t>
            </a:r>
            <a:r>
              <a:rPr lang="zh-CN" altLang="en-US"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67</a:t>
            </a:fld>
            <a:endParaRPr lang="zh-CN" altLang="en-US"/>
          </a:p>
        </p:txBody>
      </p:sp>
    </p:spTree>
    <p:extLst>
      <p:ext uri="{BB962C8B-B14F-4D97-AF65-F5344CB8AC3E}">
        <p14:creationId xmlns:p14="http://schemas.microsoft.com/office/powerpoint/2010/main" val="658444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软件重用的效益</a:t>
            </a:r>
          </a:p>
        </p:txBody>
      </p:sp>
      <p:sp>
        <p:nvSpPr>
          <p:cNvPr id="3" name="内容占位符 2"/>
          <p:cNvSpPr>
            <a:spLocks noGrp="1"/>
          </p:cNvSpPr>
          <p:nvPr>
            <p:ph idx="1"/>
          </p:nvPr>
        </p:nvSpPr>
        <p:spPr/>
        <p:txBody>
          <a:bodyPr>
            <a:noAutofit/>
          </a:bodyPr>
          <a:lstStyle/>
          <a:p>
            <a:r>
              <a:rPr lang="zh-CN" altLang="zh-CN" sz="2200" dirty="0"/>
              <a:t>近几年来软件产业界的实例研究表明，通过积极的软件重用能够获得可观的商业效益，产品质量、开发生产率和整体成本都得到了改善。</a:t>
            </a:r>
            <a:endParaRPr lang="en-US" altLang="zh-CN" sz="2200" dirty="0"/>
          </a:p>
          <a:p>
            <a:r>
              <a:rPr lang="en-US" altLang="zh-CN" sz="2200" dirty="0"/>
              <a:t>HP</a:t>
            </a:r>
            <a:r>
              <a:rPr lang="zh-CN" altLang="zh-CN" sz="2200" dirty="0"/>
              <a:t>公司经研究发现，被重用的代码的错误率是每千行代码中有</a:t>
            </a:r>
            <a:r>
              <a:rPr lang="en-US" altLang="zh-CN" sz="2200" dirty="0"/>
              <a:t>0.9</a:t>
            </a:r>
            <a:r>
              <a:rPr lang="zh-CN" altLang="zh-CN" sz="2200" dirty="0"/>
              <a:t>个错误，而新开发的软件的错误率是每千行代码中有</a:t>
            </a:r>
            <a:r>
              <a:rPr lang="en-US" altLang="zh-CN" sz="2200" dirty="0"/>
              <a:t>4.1</a:t>
            </a:r>
            <a:r>
              <a:rPr lang="zh-CN" altLang="zh-CN" sz="2200" dirty="0"/>
              <a:t>个错误。</a:t>
            </a:r>
            <a:endParaRPr lang="en-US" altLang="zh-CN" sz="2200" dirty="0"/>
          </a:p>
          <a:p>
            <a:r>
              <a:rPr lang="zh-CN" altLang="zh-CN" sz="2200" dirty="0"/>
              <a:t>对于一个包含</a:t>
            </a:r>
            <a:r>
              <a:rPr lang="en-US" altLang="zh-CN" sz="2200" dirty="0"/>
              <a:t>68%</a:t>
            </a:r>
            <a:r>
              <a:rPr lang="zh-CN" altLang="zh-CN" sz="2200" dirty="0"/>
              <a:t>重用代码的应用系统来说，错误率大约是每千行代码中有</a:t>
            </a:r>
            <a:r>
              <a:rPr lang="en-US" altLang="zh-CN" sz="2200" dirty="0"/>
              <a:t>2.0</a:t>
            </a:r>
            <a:r>
              <a:rPr lang="zh-CN" altLang="zh-CN" sz="2200" dirty="0"/>
              <a:t>个错误，与不使用重用的开发相比错误率降低了</a:t>
            </a:r>
            <a:r>
              <a:rPr lang="en-US" altLang="zh-CN" sz="2200" dirty="0"/>
              <a:t>51%</a:t>
            </a:r>
            <a:r>
              <a:rPr lang="zh-CN" altLang="zh-CN" sz="2200" dirty="0"/>
              <a:t>。</a:t>
            </a:r>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68</a:t>
            </a:fld>
            <a:endParaRPr lang="zh-CN" altLang="en-US"/>
          </a:p>
        </p:txBody>
      </p:sp>
    </p:spTree>
    <p:extLst>
      <p:ext uri="{BB962C8B-B14F-4D97-AF65-F5344CB8AC3E}">
        <p14:creationId xmlns:p14="http://schemas.microsoft.com/office/powerpoint/2010/main" val="1906570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软件重用的效益</a:t>
            </a:r>
          </a:p>
        </p:txBody>
      </p:sp>
      <p:sp>
        <p:nvSpPr>
          <p:cNvPr id="3" name="内容占位符 2"/>
          <p:cNvSpPr>
            <a:spLocks noGrp="1"/>
          </p:cNvSpPr>
          <p:nvPr>
            <p:ph idx="1"/>
          </p:nvPr>
        </p:nvSpPr>
        <p:spPr/>
        <p:txBody>
          <a:bodyPr>
            <a:normAutofit fontScale="92500" lnSpcReduction="20000"/>
          </a:bodyPr>
          <a:lstStyle/>
          <a:p>
            <a:pPr marL="342900" indent="-342900">
              <a:defRPr/>
            </a:pPr>
            <a:r>
              <a:rPr lang="zh-CN" altLang="en-US" dirty="0"/>
              <a:t>生产率：</a:t>
            </a:r>
            <a:endParaRPr lang="en-US" altLang="zh-CN" dirty="0"/>
          </a:p>
          <a:p>
            <a:pPr marL="0" indent="0">
              <a:buNone/>
              <a:defRPr/>
            </a:pPr>
            <a:r>
              <a:rPr lang="zh-CN" altLang="en-US" sz="2400" dirty="0"/>
              <a:t>      当把可重用的软件成分应用于软件开发的全过程时，创建计划、模型、文档、代码和数据所需花费的时间将减少，从而将用较少的投入给客户提供相同级别的产品，因此，生产率得到了提高。</a:t>
            </a:r>
            <a:endParaRPr lang="en-US" altLang="zh-CN" sz="2400" dirty="0"/>
          </a:p>
          <a:p>
            <a:pPr marL="0" indent="0">
              <a:buNone/>
              <a:defRPr/>
            </a:pPr>
            <a:r>
              <a:rPr lang="zh-CN" altLang="en-US" sz="2400" kern="100" dirty="0">
                <a:latin typeface="Calibri" panose="020F0502020204030204" pitchFamily="34" charset="0"/>
                <a:cs typeface="Times New Roman" panose="02020603050405020304" pitchFamily="18" charset="0"/>
              </a:rPr>
              <a:t>        由于应用领域、问题复杂程度、项目组的结构和大小、项目期限、可应用的技术等许多因素都对项目组的生产率有影响，因此，</a:t>
            </a:r>
            <a:r>
              <a:rPr lang="zh-CN" altLang="zh-CN" sz="2400" kern="100" dirty="0">
                <a:latin typeface="Calibri" panose="020F0502020204030204" pitchFamily="34" charset="0"/>
                <a:cs typeface="Times New Roman" panose="02020603050405020304" pitchFamily="18" charset="0"/>
              </a:rPr>
              <a:t>不同开发组织对软件重用带来生产率提高的数字的报告并不相同，但基本上</a:t>
            </a:r>
            <a:r>
              <a:rPr lang="en-US" altLang="zh-CN" sz="2400" kern="100" dirty="0">
                <a:latin typeface="Calibri" panose="020F0502020204030204" pitchFamily="34" charset="0"/>
                <a:cs typeface="Times New Roman" panose="02020603050405020304" pitchFamily="18" charset="0"/>
              </a:rPr>
              <a:t>30%~50%</a:t>
            </a:r>
            <a:r>
              <a:rPr lang="zh-CN" altLang="zh-CN" sz="2400" kern="100" dirty="0">
                <a:latin typeface="Calibri" panose="020F0502020204030204" pitchFamily="34" charset="0"/>
                <a:cs typeface="Times New Roman" panose="02020603050405020304" pitchFamily="18" charset="0"/>
              </a:rPr>
              <a:t>的重用大约可以导致生产率提高</a:t>
            </a:r>
            <a:r>
              <a:rPr lang="en-US" altLang="zh-CN" sz="2400" kern="100" dirty="0">
                <a:latin typeface="Calibri" panose="020F0502020204030204" pitchFamily="34" charset="0"/>
                <a:cs typeface="Times New Roman" panose="02020603050405020304" pitchFamily="18" charset="0"/>
              </a:rPr>
              <a:t>25%~40%</a:t>
            </a:r>
            <a:r>
              <a:rPr lang="zh-CN" altLang="zh-CN" sz="2400" kern="100" dirty="0">
                <a:latin typeface="Calibri" panose="020F0502020204030204" pitchFamily="34" charset="0"/>
                <a:cs typeface="Times New Roman" panose="02020603050405020304" pitchFamily="18" charset="0"/>
              </a:rPr>
              <a:t>。</a:t>
            </a:r>
            <a:endParaRPr lang="zh-CN" altLang="en-US" sz="2400" kern="100" dirty="0">
              <a:latin typeface="Calibri" panose="020F0502020204030204" pitchFamily="34" charset="0"/>
              <a:cs typeface="Times New Roman" panose="02020603050405020304" pitchFamily="18" charset="0"/>
            </a:endParaRPr>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69</a:t>
            </a:fld>
            <a:endParaRPr lang="zh-CN" altLang="en-US"/>
          </a:p>
        </p:txBody>
      </p:sp>
    </p:spTree>
    <p:extLst>
      <p:ext uri="{BB962C8B-B14F-4D97-AF65-F5344CB8AC3E}">
        <p14:creationId xmlns:p14="http://schemas.microsoft.com/office/powerpoint/2010/main" val="52572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软件设计的基本原理和相关概念</a:t>
            </a:r>
          </a:p>
        </p:txBody>
      </p:sp>
      <p:sp>
        <p:nvSpPr>
          <p:cNvPr id="20484" name="Rectangle 3"/>
          <p:cNvSpPr>
            <a:spLocks noGrp="1" noChangeArrowheads="1"/>
          </p:cNvSpPr>
          <p:nvPr>
            <p:ph idx="1"/>
          </p:nvPr>
        </p:nvSpPr>
        <p:spPr/>
        <p:txBody>
          <a:bodyPr>
            <a:noAutofit/>
          </a:bodyPr>
          <a:lstStyle/>
          <a:p>
            <a:pPr>
              <a:lnSpc>
                <a:spcPct val="100000"/>
              </a:lnSpc>
              <a:spcBef>
                <a:spcPts val="600"/>
              </a:spcBef>
            </a:pPr>
            <a:r>
              <a:rPr lang="zh-CN" altLang="en-US" sz="2400" dirty="0">
                <a:solidFill>
                  <a:srgbClr val="FF0000"/>
                </a:solidFill>
                <a:latin typeface="+mn-ea"/>
                <a:hlinkClick r:id="" action="ppaction://noaction"/>
              </a:rPr>
              <a:t>模块化</a:t>
            </a:r>
            <a:r>
              <a:rPr lang="zh-CN" altLang="en-US" sz="2400" dirty="0">
                <a:solidFill>
                  <a:srgbClr val="FF0000"/>
                </a:solidFill>
                <a:latin typeface="+mn-ea"/>
              </a:rPr>
              <a:t>：</a:t>
            </a:r>
            <a:r>
              <a:rPr lang="zh-CN" altLang="en-US" sz="2400" dirty="0"/>
              <a:t>软件系统越来越复杂，需要将其划分为若干部分分而治之。</a:t>
            </a:r>
            <a:endParaRPr lang="zh-CN" altLang="en-US" sz="2400" dirty="0">
              <a:latin typeface="+mn-ea"/>
            </a:endParaRPr>
          </a:p>
          <a:p>
            <a:pPr eaLnBrk="1" hangingPunct="1">
              <a:lnSpc>
                <a:spcPct val="100000"/>
              </a:lnSpc>
              <a:spcBef>
                <a:spcPts val="600"/>
              </a:spcBef>
            </a:pPr>
            <a:r>
              <a:rPr lang="zh-CN" altLang="en-US" sz="2400" dirty="0">
                <a:solidFill>
                  <a:srgbClr val="FF0000"/>
                </a:solidFill>
                <a:latin typeface="+mn-ea"/>
                <a:hlinkClick r:id="" action="ppaction://noaction"/>
              </a:rPr>
              <a:t>抽象</a:t>
            </a:r>
            <a:r>
              <a:rPr lang="zh-CN" altLang="en-US" sz="2400" dirty="0">
                <a:solidFill>
                  <a:srgbClr val="FF0000"/>
                </a:solidFill>
                <a:latin typeface="+mn-ea"/>
              </a:rPr>
              <a:t>：</a:t>
            </a:r>
            <a:r>
              <a:rPr lang="zh-CN" altLang="en-US" sz="2400" dirty="0">
                <a:latin typeface="+mn-ea"/>
              </a:rPr>
              <a:t>为了降低问题的复杂度，以得到问题领域中较为简单的概念。</a:t>
            </a:r>
            <a:endParaRPr lang="en-US" altLang="zh-CN" sz="2400" dirty="0">
              <a:latin typeface="+mn-ea"/>
            </a:endParaRPr>
          </a:p>
          <a:p>
            <a:pPr eaLnBrk="1" hangingPunct="1">
              <a:lnSpc>
                <a:spcPct val="100000"/>
              </a:lnSpc>
              <a:spcBef>
                <a:spcPts val="600"/>
              </a:spcBef>
            </a:pPr>
            <a:r>
              <a:rPr lang="zh-CN" altLang="en-US" sz="2400" dirty="0">
                <a:solidFill>
                  <a:srgbClr val="FF0000"/>
                </a:solidFill>
                <a:latin typeface="+mn-ea"/>
                <a:hlinkClick r:id="" action="ppaction://noaction"/>
              </a:rPr>
              <a:t>信息隐蔽和局部化</a:t>
            </a:r>
            <a:r>
              <a:rPr lang="zh-CN" altLang="en-US" sz="2400" dirty="0">
                <a:solidFill>
                  <a:srgbClr val="FF0000"/>
                </a:solidFill>
                <a:latin typeface="+mn-ea"/>
              </a:rPr>
              <a:t>：</a:t>
            </a:r>
            <a:r>
              <a:rPr lang="zh-CN" altLang="en-US" sz="2400" dirty="0">
                <a:latin typeface="+mn-ea"/>
              </a:rPr>
              <a:t>为了避免某个模块的行为干扰同一系统中的其他模块，把必要的信息隐藏起来。</a:t>
            </a:r>
          </a:p>
          <a:p>
            <a:pPr eaLnBrk="1" hangingPunct="1">
              <a:lnSpc>
                <a:spcPct val="100000"/>
              </a:lnSpc>
              <a:spcBef>
                <a:spcPts val="600"/>
              </a:spcBef>
            </a:pPr>
            <a:r>
              <a:rPr lang="zh-CN" altLang="en-US" sz="2400" dirty="0">
                <a:solidFill>
                  <a:srgbClr val="FF0000"/>
                </a:solidFill>
                <a:latin typeface="+mn-ea"/>
                <a:hlinkClick r:id="" action="ppaction://noaction"/>
              </a:rPr>
              <a:t>模块独立</a:t>
            </a:r>
            <a:r>
              <a:rPr lang="zh-CN" altLang="en-US" sz="2400" dirty="0">
                <a:solidFill>
                  <a:srgbClr val="FF0000"/>
                </a:solidFill>
                <a:latin typeface="+mn-ea"/>
              </a:rPr>
              <a:t>：</a:t>
            </a:r>
            <a:r>
              <a:rPr lang="zh-CN" altLang="en-US" sz="2400" dirty="0">
                <a:latin typeface="+mn-ea"/>
              </a:rPr>
              <a:t>每个模块只完成特定的单一功能，不同模块之间的联系尽可能少，尽可能减少公共变量和数据结构，有助于系统维护及软件的复用。</a:t>
            </a:r>
          </a:p>
        </p:txBody>
      </p:sp>
      <p:sp>
        <p:nvSpPr>
          <p:cNvPr id="3" name="日期占位符 2"/>
          <p:cNvSpPr>
            <a:spLocks noGrp="1"/>
          </p:cNvSpPr>
          <p:nvPr>
            <p:ph type="dt" sz="half" idx="10"/>
          </p:nvPr>
        </p:nvSpPr>
        <p:spPr/>
        <p:txBody>
          <a:bodyPr/>
          <a:lstStyle/>
          <a:p>
            <a:fld id="{30F876E0-F85B-4323-A267-22E3F257639A}"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048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80907DD-1CD0-4955-A6E4-ED3A4D8F5677}" type="slidenum">
              <a:rPr lang="en-US" altLang="zh-CN" smtClean="0">
                <a:solidFill>
                  <a:schemeClr val="bg1"/>
                </a:solidFill>
              </a:rPr>
              <a:pPr eaLnBrk="1" hangingPunct="1"/>
              <a:t>7</a:t>
            </a:fld>
            <a:endParaRPr lang="en-US" altLang="zh-CN">
              <a:solidFill>
                <a:schemeClr val="bg1"/>
              </a:solidFill>
            </a:endParaRPr>
          </a:p>
        </p:txBody>
      </p:sp>
    </p:spTree>
    <p:extLst>
      <p:ext uri="{BB962C8B-B14F-4D97-AF65-F5344CB8AC3E}">
        <p14:creationId xmlns:p14="http://schemas.microsoft.com/office/powerpoint/2010/main" val="24627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up)">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wipe(up)">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wipe(up)">
                                      <p:cBhvr>
                                        <p:cTn id="17" dur="500"/>
                                        <p:tgtEl>
                                          <p:spTgt spid="204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Effect transition="in" filter="wipe(up)">
                                      <p:cBhvr>
                                        <p:cTn id="22"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代码重用的方法</a:t>
            </a:r>
          </a:p>
        </p:txBody>
      </p:sp>
      <p:sp>
        <p:nvSpPr>
          <p:cNvPr id="3" name="内容占位符 2"/>
          <p:cNvSpPr>
            <a:spLocks noGrp="1"/>
          </p:cNvSpPr>
          <p:nvPr>
            <p:ph idx="1"/>
          </p:nvPr>
        </p:nvSpPr>
        <p:spPr>
          <a:xfrm>
            <a:off x="768097" y="925167"/>
            <a:ext cx="8007913" cy="3806854"/>
          </a:xfrm>
        </p:spPr>
        <p:txBody>
          <a:bodyPr>
            <a:normAutofit fontScale="85000" lnSpcReduction="20000"/>
          </a:bodyPr>
          <a:lstStyle/>
          <a:p>
            <a:r>
              <a:rPr lang="zh-CN" altLang="zh-CN" sz="2400" dirty="0"/>
              <a:t>代码重用从设计阶段开始，在研究面向对象分析结果时就应该寻找使用已有类的方法。若因为没有合适的类可以重用而确实需要创建新的类，则在设计这些新类的协议时，必须考虑到将来的可重用性。</a:t>
            </a:r>
            <a:endParaRPr lang="en-US" altLang="zh-CN" sz="2400" dirty="0"/>
          </a:p>
          <a:p>
            <a:pPr marL="457200" indent="-457200">
              <a:buFont typeface="+mj-lt"/>
              <a:buAutoNum type="arabicPeriod"/>
            </a:pPr>
            <a:r>
              <a:rPr lang="zh-CN" altLang="en-US" sz="2400" dirty="0"/>
              <a:t>选择有可能被重用的已有类，标出这些候选类中对本问题无用的属性和服务，尽量重用那些能使无用的属性和服务降到最低程度的类。</a:t>
            </a:r>
            <a:endParaRPr lang="en-US" altLang="zh-CN" sz="2400" dirty="0"/>
          </a:p>
          <a:p>
            <a:pPr marL="457200" indent="-457200">
              <a:buFont typeface="+mj-lt"/>
              <a:buAutoNum type="arabicPeriod"/>
            </a:pPr>
            <a:r>
              <a:rPr lang="zh-CN" altLang="zh-CN" sz="2400" dirty="0"/>
              <a:t>在被重用的已有类和问题域类之间添加泛化关系</a:t>
            </a:r>
            <a:r>
              <a:rPr lang="en-US" altLang="zh-CN" sz="2400" dirty="0"/>
              <a:t>(</a:t>
            </a:r>
            <a:r>
              <a:rPr lang="zh-CN" altLang="zh-CN" sz="2400" dirty="0"/>
              <a:t>即从被重用的已有类派生出问题域类</a:t>
            </a:r>
            <a:r>
              <a:rPr lang="en-US" altLang="zh-CN" sz="2400" dirty="0"/>
              <a:t>)</a:t>
            </a:r>
            <a:r>
              <a:rPr lang="zh-CN" altLang="zh-CN" sz="2400" dirty="0"/>
              <a:t>。</a:t>
            </a:r>
          </a:p>
          <a:p>
            <a:pPr marL="457200" indent="-457200">
              <a:buFont typeface="+mj-lt"/>
              <a:buAutoNum type="arabicPeriod"/>
            </a:pPr>
            <a:r>
              <a:rPr lang="zh-CN" altLang="zh-CN" sz="2400" dirty="0"/>
              <a:t>标出问题域类中从已有类继承来的属性和服务，现在已经</a:t>
            </a:r>
            <a:r>
              <a:rPr lang="zh-CN" altLang="en-US" sz="2400" dirty="0"/>
              <a:t>无需</a:t>
            </a:r>
            <a:r>
              <a:rPr lang="zh-CN" altLang="zh-CN" sz="2400" dirty="0"/>
              <a:t>在问题域类内定义它们了。</a:t>
            </a:r>
            <a:endParaRPr lang="en-US" altLang="zh-CN" sz="2400" dirty="0"/>
          </a:p>
          <a:p>
            <a:pPr marL="457200" indent="-457200">
              <a:buFont typeface="+mj-lt"/>
              <a:buAutoNum type="arabicPeriod"/>
            </a:pPr>
            <a:r>
              <a:rPr lang="zh-CN" altLang="zh-CN" sz="2400" dirty="0"/>
              <a:t>修改与问题域类相关的关联，必要时改为与被重用的已有类相关的关联。</a:t>
            </a:r>
          </a:p>
          <a:p>
            <a:endParaRPr lang="zh-CN" altLang="zh-CN" sz="2400" dirty="0"/>
          </a:p>
          <a:p>
            <a:endParaRPr lang="zh-CN" altLang="en-US" sz="2400" dirty="0"/>
          </a:p>
          <a:p>
            <a:endParaRPr lang="zh-CN" altLang="en-US" sz="2400" dirty="0"/>
          </a:p>
        </p:txBody>
      </p:sp>
      <p:sp>
        <p:nvSpPr>
          <p:cNvPr id="4" name="日期占位符 3"/>
          <p:cNvSpPr>
            <a:spLocks noGrp="1"/>
          </p:cNvSpPr>
          <p:nvPr>
            <p:ph type="dt" sz="half" idx="10"/>
          </p:nvPr>
        </p:nvSpPr>
        <p:spPr/>
        <p:txBody>
          <a:bodyPr/>
          <a:lstStyle/>
          <a:p>
            <a:fld id="{6A0FB7E0-D60D-49A6-99CA-CC7FA58C7D15}"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70</a:t>
            </a:fld>
            <a:endParaRPr lang="zh-CN" altLang="en-US"/>
          </a:p>
        </p:txBody>
      </p:sp>
    </p:spTree>
    <p:extLst>
      <p:ext uri="{BB962C8B-B14F-4D97-AF65-F5344CB8AC3E}">
        <p14:creationId xmlns:p14="http://schemas.microsoft.com/office/powerpoint/2010/main" val="955166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zh-CN" altLang="en-US" dirty="0"/>
              <a:t>面向对象的设计原则</a:t>
            </a:r>
          </a:p>
        </p:txBody>
      </p:sp>
      <p:sp>
        <p:nvSpPr>
          <p:cNvPr id="3" name="日期占位符 2"/>
          <p:cNvSpPr>
            <a:spLocks noGrp="1"/>
          </p:cNvSpPr>
          <p:nvPr>
            <p:ph type="dt" sz="half" idx="10"/>
          </p:nvPr>
        </p:nvSpPr>
        <p:spPr/>
        <p:txBody>
          <a:bodyPr/>
          <a:lstStyle/>
          <a:p>
            <a:fld id="{ECB340BB-A100-4010-8F7F-084B37E51800}"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endParaRPr lang="zh-CN" altLang="en-US" dirty="0"/>
          </a:p>
        </p:txBody>
      </p:sp>
      <p:sp>
        <p:nvSpPr>
          <p:cNvPr id="243715" name="Rectangle 3"/>
          <p:cNvSpPr>
            <a:spLocks noGrp="1" noChangeArrowheads="1"/>
          </p:cNvSpPr>
          <p:nvPr>
            <p:ph idx="4294967295"/>
          </p:nvPr>
        </p:nvSpPr>
        <p:spPr>
          <a:xfrm>
            <a:off x="972845" y="1593134"/>
            <a:ext cx="6845399" cy="2765425"/>
          </a:xfrm>
        </p:spPr>
        <p:txBody>
          <a:bodyPr>
            <a:normAutofit fontScale="70000" lnSpcReduction="20000"/>
          </a:bodyPr>
          <a:lstStyle/>
          <a:p>
            <a:pPr>
              <a:lnSpc>
                <a:spcPct val="90000"/>
              </a:lnSpc>
            </a:pPr>
            <a:r>
              <a:rPr lang="zh-CN" altLang="en-US" dirty="0"/>
              <a:t>单一职责原则（</a:t>
            </a:r>
            <a:r>
              <a:rPr lang="en-US" altLang="zh-CN" dirty="0"/>
              <a:t>Single Responsibility </a:t>
            </a:r>
            <a:r>
              <a:rPr lang="en-US" altLang="zh-CN" dirty="0" err="1"/>
              <a:t>Principle,SRP</a:t>
            </a:r>
            <a:r>
              <a:rPr lang="zh-CN" altLang="en-US" dirty="0"/>
              <a:t>）</a:t>
            </a:r>
          </a:p>
          <a:p>
            <a:pPr>
              <a:lnSpc>
                <a:spcPct val="90000"/>
              </a:lnSpc>
            </a:pPr>
            <a:r>
              <a:rPr lang="en-US" altLang="zh-CN" dirty="0"/>
              <a:t>“</a:t>
            </a:r>
            <a:r>
              <a:rPr lang="zh-CN" altLang="en-US" dirty="0"/>
              <a:t>开－闭”原则（</a:t>
            </a:r>
            <a:r>
              <a:rPr lang="en-US" altLang="zh-CN" dirty="0"/>
              <a:t>Open-Closed </a:t>
            </a:r>
            <a:r>
              <a:rPr lang="en-US" altLang="zh-CN" dirty="0" err="1"/>
              <a:t>Principle,OCP</a:t>
            </a:r>
            <a:r>
              <a:rPr lang="zh-CN" altLang="en-US" dirty="0"/>
              <a:t>）</a:t>
            </a:r>
            <a:endParaRPr lang="en-US" altLang="zh-CN" dirty="0"/>
          </a:p>
          <a:p>
            <a:pPr>
              <a:lnSpc>
                <a:spcPct val="90000"/>
              </a:lnSpc>
            </a:pPr>
            <a:r>
              <a:rPr lang="zh-CN" altLang="en-US" dirty="0"/>
              <a:t>里氏代换原则（</a:t>
            </a:r>
            <a:r>
              <a:rPr lang="en-US" altLang="zh-CN" dirty="0" err="1"/>
              <a:t>Liskov</a:t>
            </a:r>
            <a:r>
              <a:rPr lang="en-US" altLang="zh-CN" dirty="0"/>
              <a:t> Substitution </a:t>
            </a:r>
            <a:r>
              <a:rPr lang="en-US" altLang="zh-CN" dirty="0" err="1"/>
              <a:t>Principle,LSP</a:t>
            </a:r>
            <a:r>
              <a:rPr lang="zh-CN" altLang="en-US" dirty="0"/>
              <a:t>）</a:t>
            </a:r>
          </a:p>
          <a:p>
            <a:pPr>
              <a:lnSpc>
                <a:spcPct val="90000"/>
              </a:lnSpc>
            </a:pPr>
            <a:r>
              <a:rPr lang="zh-CN" altLang="en-US" dirty="0"/>
              <a:t>接口隔离原则（</a:t>
            </a:r>
            <a:r>
              <a:rPr lang="en-US" altLang="zh-CN" dirty="0"/>
              <a:t>Interface Segregation </a:t>
            </a:r>
            <a:r>
              <a:rPr lang="en-US" altLang="zh-CN" dirty="0" err="1"/>
              <a:t>Principle,ISP</a:t>
            </a:r>
            <a:r>
              <a:rPr lang="zh-CN" altLang="en-US" dirty="0"/>
              <a:t>）</a:t>
            </a:r>
            <a:endParaRPr lang="en-US" altLang="zh-CN" dirty="0"/>
          </a:p>
          <a:p>
            <a:pPr>
              <a:lnSpc>
                <a:spcPct val="90000"/>
              </a:lnSpc>
            </a:pPr>
            <a:r>
              <a:rPr lang="zh-CN" altLang="en-US" dirty="0"/>
              <a:t>依赖倒转原则 （</a:t>
            </a:r>
            <a:r>
              <a:rPr lang="en-US" altLang="zh-CN" dirty="0"/>
              <a:t>Dependency Inversion </a:t>
            </a:r>
            <a:r>
              <a:rPr lang="en-US" altLang="zh-CN" dirty="0" err="1"/>
              <a:t>Principle,DIP</a:t>
            </a:r>
            <a:r>
              <a:rPr lang="zh-CN" altLang="en-US" dirty="0"/>
              <a:t>）</a:t>
            </a:r>
          </a:p>
          <a:p>
            <a:pPr>
              <a:lnSpc>
                <a:spcPct val="90000"/>
              </a:lnSpc>
            </a:pPr>
            <a:r>
              <a:rPr lang="zh-CN" altLang="en-US" dirty="0"/>
              <a:t>合成复用原则（</a:t>
            </a:r>
            <a:r>
              <a:rPr lang="en-US" altLang="zh-CN" dirty="0"/>
              <a:t>Composite Reuse </a:t>
            </a:r>
            <a:r>
              <a:rPr lang="en-US" altLang="zh-CN" dirty="0" err="1"/>
              <a:t>Principle,CRP</a:t>
            </a:r>
            <a:r>
              <a:rPr lang="zh-CN" altLang="en-US" dirty="0"/>
              <a:t>）</a:t>
            </a:r>
          </a:p>
          <a:p>
            <a:pPr>
              <a:lnSpc>
                <a:spcPct val="90000"/>
              </a:lnSpc>
            </a:pPr>
            <a:r>
              <a:rPr lang="zh-CN" altLang="en-US" dirty="0"/>
              <a:t>迪米特法则（</a:t>
            </a:r>
            <a:r>
              <a:rPr lang="en-US" altLang="zh-CN" dirty="0"/>
              <a:t>Law of </a:t>
            </a:r>
            <a:r>
              <a:rPr lang="en-US" altLang="zh-CN" dirty="0" err="1"/>
              <a:t>Demete,LoD</a:t>
            </a:r>
            <a:r>
              <a:rPr lang="zh-CN" altLang="en-US" dirty="0"/>
              <a:t>）</a:t>
            </a:r>
          </a:p>
        </p:txBody>
      </p:sp>
      <p:sp>
        <p:nvSpPr>
          <p:cNvPr id="243718" name="Text Box 6"/>
          <p:cNvSpPr txBox="1">
            <a:spLocks noChangeArrowheads="1"/>
          </p:cNvSpPr>
          <p:nvPr/>
        </p:nvSpPr>
        <p:spPr bwMode="auto">
          <a:xfrm>
            <a:off x="1804988" y="3895725"/>
            <a:ext cx="163572" cy="289502"/>
          </a:xfrm>
          <a:prstGeom prst="rect">
            <a:avLst/>
          </a:prstGeom>
          <a:noFill/>
          <a:ln w="9525" algn="ctr">
            <a:noFill/>
            <a:miter lim="800000"/>
            <a:headEnd/>
            <a:tailEnd/>
          </a:ln>
          <a:effectLst/>
        </p:spPr>
        <p:txBody>
          <a:bodyPr wrap="none" lIns="80963" tIns="40481" rIns="80963" bIns="40481">
            <a:spAutoFit/>
          </a:bodyPr>
          <a:lstStyle/>
          <a:p>
            <a:endParaRPr lang="zh-CN" altLang="zh-CN" sz="1350"/>
          </a:p>
        </p:txBody>
      </p:sp>
      <p:sp>
        <p:nvSpPr>
          <p:cNvPr id="243719" name="Text Box 7"/>
          <p:cNvSpPr txBox="1">
            <a:spLocks noChangeArrowheads="1"/>
          </p:cNvSpPr>
          <p:nvPr/>
        </p:nvSpPr>
        <p:spPr bwMode="auto">
          <a:xfrm>
            <a:off x="972845" y="927516"/>
            <a:ext cx="6319039" cy="451085"/>
          </a:xfrm>
          <a:prstGeom prst="rect">
            <a:avLst/>
          </a:prstGeom>
          <a:noFill/>
          <a:ln w="9525" algn="ctr">
            <a:noFill/>
            <a:miter lim="800000"/>
            <a:headEnd/>
            <a:tailEnd/>
          </a:ln>
          <a:effectLst/>
        </p:spPr>
        <p:txBody>
          <a:bodyPr wrap="none" lIns="80963" tIns="40481" rIns="80963" bIns="40481">
            <a:spAutoFit/>
          </a:bodyPr>
          <a:lstStyle/>
          <a:p>
            <a:r>
              <a:rPr lang="zh-CN" altLang="en-US" sz="2400" dirty="0">
                <a:latin typeface="+mj-ea"/>
                <a:ea typeface="+mj-ea"/>
              </a:rPr>
              <a:t>抽象，信息隐蔽，模块独立，高内聚，低耦合</a:t>
            </a:r>
          </a:p>
        </p:txBody>
      </p:sp>
      <p:pic>
        <p:nvPicPr>
          <p:cNvPr id="2" name="图片 1">
            <a:extLst>
              <a:ext uri="{FF2B5EF4-FFF2-40B4-BE49-F238E27FC236}">
                <a16:creationId xmlns:a16="http://schemas.microsoft.com/office/drawing/2014/main" id="{AD45271D-652D-4100-A716-9E1B67F495D5}"/>
              </a:ext>
            </a:extLst>
          </p:cNvPr>
          <p:cNvPicPr>
            <a:picLocks noChangeAspect="1"/>
          </p:cNvPicPr>
          <p:nvPr/>
        </p:nvPicPr>
        <p:blipFill>
          <a:blip r:embed="rId3"/>
          <a:stretch>
            <a:fillRect/>
          </a:stretch>
        </p:blipFill>
        <p:spPr>
          <a:xfrm>
            <a:off x="7532030" y="0"/>
            <a:ext cx="1517533" cy="1517533"/>
          </a:xfrm>
          <a:prstGeom prst="rect">
            <a:avLst/>
          </a:prstGeom>
        </p:spPr>
      </p:pic>
      <p:sp>
        <p:nvSpPr>
          <p:cNvPr id="6" name="矩形 5"/>
          <p:cNvSpPr/>
          <p:nvPr/>
        </p:nvSpPr>
        <p:spPr>
          <a:xfrm>
            <a:off x="2275621" y="4234622"/>
            <a:ext cx="6812990" cy="369332"/>
          </a:xfrm>
          <a:prstGeom prst="rect">
            <a:avLst/>
          </a:prstGeom>
        </p:spPr>
        <p:txBody>
          <a:bodyPr wrap="square">
            <a:spAutoFit/>
          </a:bodyPr>
          <a:lstStyle/>
          <a:p>
            <a:r>
              <a:rPr lang="en-US" altLang="zh-CN" dirty="0">
                <a:hlinkClick r:id="rId4"/>
              </a:rPr>
              <a:t>https://blog.csdn.net/lixg88888888/article/details/78932142</a:t>
            </a:r>
            <a:endParaRPr lang="zh-CN" altLang="en-US" dirty="0"/>
          </a:p>
        </p:txBody>
      </p:sp>
    </p:spTree>
    <p:extLst>
      <p:ext uri="{BB962C8B-B14F-4D97-AF65-F5344CB8AC3E}">
        <p14:creationId xmlns:p14="http://schemas.microsoft.com/office/powerpoint/2010/main" val="25764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3719"/>
                                        </p:tgtEl>
                                        <p:attrNameLst>
                                          <p:attrName>style.visibility</p:attrName>
                                        </p:attrNameLst>
                                      </p:cBhvr>
                                      <p:to>
                                        <p:strVal val="visible"/>
                                      </p:to>
                                    </p:set>
                                    <p:animEffect transition="in" filter="randombar(horizontal)">
                                      <p:cBhvr>
                                        <p:cTn id="7" dur="500"/>
                                        <p:tgtEl>
                                          <p:spTgt spid="2437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371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371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371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371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3715">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3715">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3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P spid="2437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defRPr/>
            </a:pPr>
            <a:r>
              <a:rPr lang="zh-CN" altLang="en-US" dirty="0">
                <a:latin typeface="+mj-ea"/>
              </a:rPr>
              <a:t>面向对象的设计原则</a:t>
            </a:r>
          </a:p>
        </p:txBody>
      </p:sp>
      <p:graphicFrame>
        <p:nvGraphicFramePr>
          <p:cNvPr id="6" name="表格 5"/>
          <p:cNvGraphicFramePr>
            <a:graphicFrameLocks noGrp="1"/>
          </p:cNvGraphicFramePr>
          <p:nvPr>
            <p:extLst>
              <p:ext uri="{D42A27DB-BD31-4B8C-83A1-F6EECF244321}">
                <p14:modId xmlns:p14="http://schemas.microsoft.com/office/powerpoint/2010/main" val="1564092192"/>
              </p:ext>
            </p:extLst>
          </p:nvPr>
        </p:nvGraphicFramePr>
        <p:xfrm>
          <a:off x="132346" y="744022"/>
          <a:ext cx="8725905" cy="4334221"/>
        </p:xfrm>
        <a:graphic>
          <a:graphicData uri="http://schemas.openxmlformats.org/drawingml/2006/table">
            <a:tbl>
              <a:tblPr>
                <a:tableStyleId>{BC89EF96-8CEA-46FF-86C4-4CE0E7609802}</a:tableStyleId>
              </a:tblPr>
              <a:tblGrid>
                <a:gridCol w="1741312">
                  <a:extLst>
                    <a:ext uri="{9D8B030D-6E8A-4147-A177-3AD203B41FA5}">
                      <a16:colId xmlns:a16="http://schemas.microsoft.com/office/drawing/2014/main" val="20000"/>
                    </a:ext>
                  </a:extLst>
                </a:gridCol>
                <a:gridCol w="5986438">
                  <a:extLst>
                    <a:ext uri="{9D8B030D-6E8A-4147-A177-3AD203B41FA5}">
                      <a16:colId xmlns:a16="http://schemas.microsoft.com/office/drawing/2014/main" val="20001"/>
                    </a:ext>
                  </a:extLst>
                </a:gridCol>
                <a:gridCol w="998155">
                  <a:extLst>
                    <a:ext uri="{9D8B030D-6E8A-4147-A177-3AD203B41FA5}">
                      <a16:colId xmlns:a16="http://schemas.microsoft.com/office/drawing/2014/main" val="20002"/>
                    </a:ext>
                  </a:extLst>
                </a:gridCol>
              </a:tblGrid>
              <a:tr h="2119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latin typeface="+mj-ea"/>
                          <a:ea typeface="+mj-ea"/>
                        </a:rPr>
                        <a:t>设计原则名称</a:t>
                      </a:r>
                      <a:endParaRPr kumimoji="0" lang="zh-CN" altLang="en-US" sz="20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latin typeface="+mj-ea"/>
                          <a:ea typeface="+mj-ea"/>
                        </a:rPr>
                        <a:t>设计原则简介</a:t>
                      </a:r>
                      <a:endParaRPr kumimoji="0" lang="zh-CN" altLang="en-US" sz="20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latin typeface="+mj-ea"/>
                          <a:ea typeface="+mj-ea"/>
                        </a:rPr>
                        <a:t>重要性</a:t>
                      </a:r>
                      <a:endParaRPr kumimoji="0" lang="zh-CN" altLang="en-US" sz="20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0"/>
                  </a:ext>
                </a:extLst>
              </a:tr>
              <a:tr h="35937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开闭原则</a:t>
                      </a:r>
                      <a:endParaRPr kumimoji="0" lang="en-US" altLang="zh-CN"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软件实体对扩展是开放的，但对修改是关闭的，即在不修改一个软件实体的基础上去扩展其功能</a:t>
                      </a:r>
                      <a:endParaRPr kumimoji="0" lang="zh-CN" altLang="en-US" sz="1800" b="1" i="0" u="none" strike="noStrike" cap="none" normalizeH="0" baseline="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latin typeface="+mj-ea"/>
                          <a:ea typeface="+mj-ea"/>
                        </a:rPr>
                        <a:t>5</a:t>
                      </a:r>
                      <a:r>
                        <a:rPr kumimoji="0" lang="zh-CN" altLang="en-US" sz="1800" u="none" strike="noStrike" cap="none" normalizeH="0" baseline="0">
                          <a:ln>
                            <a:noFill/>
                          </a:ln>
                          <a:effectLst/>
                          <a:latin typeface="+mj-ea"/>
                          <a:ea typeface="+mj-ea"/>
                        </a:rPr>
                        <a:t>星</a:t>
                      </a:r>
                      <a:endParaRPr kumimoji="0" lang="zh-CN" altLang="en-US" sz="1800" b="1" i="0" u="none" strike="noStrike" cap="none" normalizeH="0" baseline="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1"/>
                  </a:ext>
                </a:extLst>
              </a:tr>
              <a:tr h="53626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依赖倒转原则</a:t>
                      </a:r>
                      <a:endParaRPr kumimoji="0" lang="en-US" altLang="zh-CN"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要针对抽象层编程，而不要针对具体类编程</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latin typeface="+mj-ea"/>
                          <a:ea typeface="+mj-ea"/>
                        </a:rPr>
                        <a:t>5</a:t>
                      </a:r>
                      <a:r>
                        <a:rPr kumimoji="0" lang="zh-CN" altLang="en-US" sz="1800" u="none" strike="noStrike" cap="none" normalizeH="0" baseline="0">
                          <a:ln>
                            <a:noFill/>
                          </a:ln>
                          <a:effectLst/>
                          <a:latin typeface="+mj-ea"/>
                          <a:ea typeface="+mj-ea"/>
                        </a:rPr>
                        <a:t>星</a:t>
                      </a:r>
                      <a:endParaRPr kumimoji="0" lang="zh-CN" altLang="en-US" sz="1800" b="1" i="0" u="none" strike="noStrike" cap="none" normalizeH="0" baseline="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2"/>
                  </a:ext>
                </a:extLst>
              </a:tr>
              <a:tr h="459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里氏代换原则</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在软件系统中，一个可以接受基类对象的地方必然可以接受一个子类对象</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latin typeface="+mj-ea"/>
                          <a:ea typeface="+mj-ea"/>
                        </a:rPr>
                        <a:t>4</a:t>
                      </a:r>
                      <a:r>
                        <a:rPr kumimoji="0" lang="zh-CN" altLang="en-US" sz="1800" u="none" strike="noStrike" cap="none" normalizeH="0" baseline="0">
                          <a:ln>
                            <a:noFill/>
                          </a:ln>
                          <a:effectLst/>
                          <a:latin typeface="+mj-ea"/>
                          <a:ea typeface="+mj-ea"/>
                        </a:rPr>
                        <a:t>星</a:t>
                      </a:r>
                      <a:endParaRPr kumimoji="0" lang="zh-CN" altLang="en-US" sz="1800" b="1" i="0" u="none" strike="noStrike" cap="none" normalizeH="0" baseline="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3"/>
                  </a:ext>
                </a:extLst>
              </a:tr>
              <a:tr h="53626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单一职责原则</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类的职责要单一，不能将太多的职责放在一个类中</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latin typeface="+mj-ea"/>
                          <a:ea typeface="+mj-ea"/>
                        </a:rPr>
                        <a:t>4</a:t>
                      </a:r>
                      <a:r>
                        <a:rPr kumimoji="0" lang="zh-CN" altLang="en-US" sz="1800" u="none" strike="noStrike" cap="none" normalizeH="0" baseline="0">
                          <a:ln>
                            <a:noFill/>
                          </a:ln>
                          <a:effectLst/>
                          <a:latin typeface="+mj-ea"/>
                          <a:ea typeface="+mj-ea"/>
                        </a:rPr>
                        <a:t>星</a:t>
                      </a:r>
                      <a:endParaRPr kumimoji="0" lang="zh-CN" altLang="en-US" sz="1800" b="1" i="0" u="none" strike="noStrike" cap="none" normalizeH="0" baseline="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4"/>
                  </a:ext>
                </a:extLst>
              </a:tr>
              <a:tr h="459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接口隔离原则</a:t>
                      </a:r>
                      <a:endParaRPr kumimoji="0" lang="en-US" altLang="zh-CN"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使用多个专门的接口来取代一个统一的接口</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latin typeface="+mj-ea"/>
                          <a:ea typeface="+mj-ea"/>
                        </a:rPr>
                        <a:t>2</a:t>
                      </a:r>
                      <a:r>
                        <a:rPr kumimoji="0" lang="zh-CN" altLang="en-US" sz="1800" u="none" strike="noStrike" cap="none" normalizeH="0" baseline="0" dirty="0">
                          <a:ln>
                            <a:noFill/>
                          </a:ln>
                          <a:effectLst/>
                          <a:latin typeface="+mj-ea"/>
                          <a:ea typeface="+mj-ea"/>
                        </a:rPr>
                        <a:t>星</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5"/>
                  </a:ext>
                </a:extLst>
              </a:tr>
              <a:tr h="4591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合成复用原则</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在系统中应该尽量多使用组合和聚合关联关系，尽量少使用甚至不使用继承关系</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latin typeface="+mj-ea"/>
                          <a:ea typeface="+mj-ea"/>
                        </a:rPr>
                        <a:t>4</a:t>
                      </a:r>
                      <a:r>
                        <a:rPr kumimoji="0" lang="zh-CN" altLang="en-US" sz="1800" u="none" strike="noStrike" cap="none" normalizeH="0" baseline="0">
                          <a:ln>
                            <a:noFill/>
                          </a:ln>
                          <a:effectLst/>
                          <a:latin typeface="+mj-ea"/>
                          <a:ea typeface="+mj-ea"/>
                        </a:rPr>
                        <a:t>星</a:t>
                      </a:r>
                      <a:endParaRPr kumimoji="0" lang="zh-CN" altLang="en-US" sz="1800" b="1" i="0" u="none" strike="noStrike" cap="none" normalizeH="0" baseline="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6"/>
                  </a:ext>
                </a:extLst>
              </a:tr>
              <a:tr h="64779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迪米特法则</a:t>
                      </a:r>
                      <a:endParaRPr kumimoji="0" lang="en-US" altLang="zh-CN"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一个软件实体对其他实体的引用越少越好，或者说如果两个类不必彼此直接通信，那么这两个类就不应当发生直接的相互作用，而是通过引入一个第三者发生间接交互</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latin typeface="+mj-ea"/>
                          <a:ea typeface="+mj-ea"/>
                        </a:rPr>
                        <a:t>3</a:t>
                      </a:r>
                      <a:r>
                        <a:rPr kumimoji="0" lang="zh-CN" altLang="en-US" sz="1800" u="none" strike="noStrike" cap="none" normalizeH="0" baseline="0" dirty="0">
                          <a:ln>
                            <a:noFill/>
                          </a:ln>
                          <a:effectLst/>
                          <a:latin typeface="+mj-ea"/>
                          <a:ea typeface="+mj-ea"/>
                        </a:rPr>
                        <a:t>星</a:t>
                      </a:r>
                      <a:endParaRPr kumimoji="0" lang="zh-CN" altLang="en-US" sz="1800" b="1" i="0" u="none" strike="noStrike" cap="none" normalizeH="0" baseline="0" dirty="0">
                        <a:ln>
                          <a:noFill/>
                        </a:ln>
                        <a:solidFill>
                          <a:srgbClr val="000000"/>
                        </a:solidFill>
                        <a:effectLst/>
                        <a:latin typeface="+mj-ea"/>
                        <a:ea typeface="+mj-ea"/>
                      </a:endParaRPr>
                    </a:p>
                  </a:txBody>
                  <a:tcPr marL="5772" marR="5772" marT="5773" marB="0" anchor="ctr" horzOverflow="overflow">
                    <a:solidFill>
                      <a:schemeClr val="bg1"/>
                    </a:solidFill>
                  </a:tcPr>
                </a:tc>
                <a:extLst>
                  <a:ext uri="{0D108BD9-81ED-4DB2-BD59-A6C34878D82A}">
                    <a16:rowId xmlns:a16="http://schemas.microsoft.com/office/drawing/2014/main" val="10007"/>
                  </a:ext>
                </a:extLst>
              </a:tr>
            </a:tbl>
          </a:graphicData>
        </a:graphic>
      </p:graphicFrame>
      <p:sp>
        <p:nvSpPr>
          <p:cNvPr id="2" name="日期占位符 1"/>
          <p:cNvSpPr>
            <a:spLocks noGrp="1"/>
          </p:cNvSpPr>
          <p:nvPr>
            <p:ph type="dt" sz="half" idx="10"/>
          </p:nvPr>
        </p:nvSpPr>
        <p:spPr/>
        <p:txBody>
          <a:bodyPr/>
          <a:lstStyle/>
          <a:p>
            <a:fld id="{86475980-A378-45FE-9C1F-F6867D08BB43}"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72</a:t>
            </a:fld>
            <a:endParaRPr lang="zh-CN" altLang="en-US"/>
          </a:p>
        </p:txBody>
      </p:sp>
    </p:spTree>
    <p:extLst>
      <p:ext uri="{BB962C8B-B14F-4D97-AF65-F5344CB8AC3E}">
        <p14:creationId xmlns:p14="http://schemas.microsoft.com/office/powerpoint/2010/main" val="122731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设计模式之</a:t>
            </a:r>
            <a:r>
              <a:rPr lang="en-US" altLang="zh-CN" dirty="0"/>
              <a:t>SOLID</a:t>
            </a:r>
            <a:r>
              <a:rPr lang="zh-CN" altLang="en-US" dirty="0"/>
              <a:t>原则</a:t>
            </a:r>
          </a:p>
        </p:txBody>
      </p:sp>
      <p:sp>
        <p:nvSpPr>
          <p:cNvPr id="7" name="内容占位符 6"/>
          <p:cNvSpPr>
            <a:spLocks noGrp="1"/>
          </p:cNvSpPr>
          <p:nvPr>
            <p:ph idx="1"/>
          </p:nvPr>
        </p:nvSpPr>
        <p:spPr>
          <a:xfrm>
            <a:off x="852318" y="760682"/>
            <a:ext cx="7832833" cy="674198"/>
          </a:xfrm>
        </p:spPr>
        <p:txBody>
          <a:bodyPr>
            <a:normAutofit fontScale="92500" lnSpcReduction="10000"/>
          </a:bodyPr>
          <a:lstStyle/>
          <a:p>
            <a:r>
              <a:rPr lang="zh-CN" altLang="en-US" sz="2000" dirty="0"/>
              <a:t>设计模式中的</a:t>
            </a:r>
            <a:r>
              <a:rPr lang="en-US" altLang="zh-CN" sz="2000" dirty="0"/>
              <a:t>SOLID</a:t>
            </a:r>
            <a:r>
              <a:rPr lang="zh-CN" altLang="en-US" sz="2000" dirty="0"/>
              <a:t>原则，遵循五大原则可以使程序解决紧耦合，更加健壮。</a:t>
            </a:r>
          </a:p>
        </p:txBody>
      </p:sp>
      <p:sp>
        <p:nvSpPr>
          <p:cNvPr id="3" name="日期占位符 2"/>
          <p:cNvSpPr>
            <a:spLocks noGrp="1"/>
          </p:cNvSpPr>
          <p:nvPr>
            <p:ph type="dt" sz="half" idx="10"/>
          </p:nvPr>
        </p:nvSpPr>
        <p:spPr/>
        <p:txBody>
          <a:bodyPr/>
          <a:lstStyle/>
          <a:p>
            <a:fld id="{0E490307-E0F1-4506-BFA5-D7BB357F9860}"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73</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582068394"/>
              </p:ext>
            </p:extLst>
          </p:nvPr>
        </p:nvGraphicFramePr>
        <p:xfrm>
          <a:off x="503740" y="1434880"/>
          <a:ext cx="8354510" cy="3556000"/>
        </p:xfrm>
        <a:graphic>
          <a:graphicData uri="http://schemas.openxmlformats.org/drawingml/2006/table">
            <a:tbl>
              <a:tblPr>
                <a:tableStyleId>{5DA37D80-6434-44D0-A028-1B22A696006F}</a:tableStyleId>
              </a:tblPr>
              <a:tblGrid>
                <a:gridCol w="795671">
                  <a:extLst>
                    <a:ext uri="{9D8B030D-6E8A-4147-A177-3AD203B41FA5}">
                      <a16:colId xmlns:a16="http://schemas.microsoft.com/office/drawing/2014/main" val="336400108"/>
                    </a:ext>
                  </a:extLst>
                </a:gridCol>
                <a:gridCol w="1937084">
                  <a:extLst>
                    <a:ext uri="{9D8B030D-6E8A-4147-A177-3AD203B41FA5}">
                      <a16:colId xmlns:a16="http://schemas.microsoft.com/office/drawing/2014/main" val="432466762"/>
                    </a:ext>
                  </a:extLst>
                </a:gridCol>
                <a:gridCol w="5621755">
                  <a:extLst>
                    <a:ext uri="{9D8B030D-6E8A-4147-A177-3AD203B41FA5}">
                      <a16:colId xmlns:a16="http://schemas.microsoft.com/office/drawing/2014/main" val="3892364878"/>
                    </a:ext>
                  </a:extLst>
                </a:gridCol>
              </a:tblGrid>
              <a:tr h="449346">
                <a:tc>
                  <a:txBody>
                    <a:bodyPr/>
                    <a:lstStyle/>
                    <a:p>
                      <a:pPr algn="ctr"/>
                      <a:r>
                        <a:rPr lang="en-US" sz="2000" dirty="0">
                          <a:effectLst/>
                          <a:latin typeface="+mj-ea"/>
                          <a:ea typeface="+mj-ea"/>
                        </a:rPr>
                        <a:t>SRP</a:t>
                      </a:r>
                    </a:p>
                  </a:txBody>
                  <a:tcPr marL="88900" marR="88900" marT="50800" marB="50800" anchor="ctr">
                    <a:solidFill>
                      <a:schemeClr val="bg1"/>
                    </a:solidFill>
                  </a:tcPr>
                </a:tc>
                <a:tc>
                  <a:txBody>
                    <a:bodyPr/>
                    <a:lstStyle/>
                    <a:p>
                      <a:pPr algn="ctr"/>
                      <a:r>
                        <a:rPr lang="zh-CN" altLang="en-US" sz="2000" kern="1200" dirty="0">
                          <a:effectLst/>
                          <a:latin typeface="+mj-ea"/>
                          <a:ea typeface="+mj-ea"/>
                        </a:rPr>
                        <a:t>单一责任原则</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200" dirty="0">
                          <a:effectLst/>
                          <a:latin typeface="+mj-ea"/>
                          <a:ea typeface="+mj-ea"/>
                        </a:rPr>
                        <a:t>提高代码实现层的内聚度，降低实现单元彼此之间的耦合度</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extLst>
                  <a:ext uri="{0D108BD9-81ED-4DB2-BD59-A6C34878D82A}">
                    <a16:rowId xmlns:a16="http://schemas.microsoft.com/office/drawing/2014/main" val="1683974472"/>
                  </a:ext>
                </a:extLst>
              </a:tr>
              <a:tr h="449346">
                <a:tc>
                  <a:txBody>
                    <a:bodyPr/>
                    <a:lstStyle/>
                    <a:p>
                      <a:pPr algn="ctr"/>
                      <a:r>
                        <a:rPr lang="en-US" sz="2000" dirty="0">
                          <a:effectLst/>
                          <a:latin typeface="+mj-ea"/>
                          <a:ea typeface="+mj-ea"/>
                        </a:rPr>
                        <a:t>OCP</a:t>
                      </a:r>
                    </a:p>
                  </a:txBody>
                  <a:tcPr marL="88900" marR="88900" marT="50800" marB="50800" anchor="ctr">
                    <a:solidFill>
                      <a:schemeClr val="bg1"/>
                    </a:solidFill>
                  </a:tcPr>
                </a:tc>
                <a:tc>
                  <a:txBody>
                    <a:bodyPr/>
                    <a:lstStyle/>
                    <a:p>
                      <a:pPr algn="ctr"/>
                      <a:r>
                        <a:rPr lang="zh-CN" altLang="en-US" sz="2000" kern="1200" dirty="0">
                          <a:effectLst/>
                          <a:latin typeface="+mj-ea"/>
                          <a:ea typeface="+mj-ea"/>
                        </a:rPr>
                        <a:t>开放封闭原则</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200" dirty="0">
                          <a:effectLst/>
                          <a:latin typeface="+mj-ea"/>
                          <a:ea typeface="+mj-ea"/>
                        </a:rPr>
                        <a:t>提高代码实现层的可扩展性，提高面临改变的可适应性，降低修改代码的冗余度</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extLst>
                  <a:ext uri="{0D108BD9-81ED-4DB2-BD59-A6C34878D82A}">
                    <a16:rowId xmlns:a16="http://schemas.microsoft.com/office/drawing/2014/main" val="1441402522"/>
                  </a:ext>
                </a:extLst>
              </a:tr>
              <a:tr h="449346">
                <a:tc>
                  <a:txBody>
                    <a:bodyPr/>
                    <a:lstStyle/>
                    <a:p>
                      <a:pPr algn="ctr"/>
                      <a:r>
                        <a:rPr lang="en-US" sz="2000" dirty="0">
                          <a:effectLst/>
                          <a:latin typeface="+mj-ea"/>
                          <a:ea typeface="+mj-ea"/>
                        </a:rPr>
                        <a:t>LSP</a:t>
                      </a:r>
                    </a:p>
                  </a:txBody>
                  <a:tcPr marL="88900" marR="88900" marT="50800" marB="50800" anchor="ctr">
                    <a:solidFill>
                      <a:schemeClr val="bg1"/>
                    </a:solidFill>
                  </a:tcPr>
                </a:tc>
                <a:tc>
                  <a:txBody>
                    <a:bodyPr/>
                    <a:lstStyle/>
                    <a:p>
                      <a:pPr algn="ctr"/>
                      <a:r>
                        <a:rPr lang="zh-CN" altLang="en-US" sz="2000" dirty="0">
                          <a:effectLst/>
                          <a:latin typeface="+mj-ea"/>
                          <a:ea typeface="+mj-ea"/>
                        </a:rPr>
                        <a:t>里氏替换原则</a:t>
                      </a:r>
                    </a:p>
                  </a:txBody>
                  <a:tcPr marL="88900" marR="88900" marT="50800" marB="50800" anchor="c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200" dirty="0">
                          <a:effectLst/>
                          <a:latin typeface="+mj-ea"/>
                          <a:ea typeface="+mj-ea"/>
                        </a:rPr>
                        <a:t>提高代码抽象层的可维护性，提高实现层代码与抽象层的一致性</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extLst>
                  <a:ext uri="{0D108BD9-81ED-4DB2-BD59-A6C34878D82A}">
                    <a16:rowId xmlns:a16="http://schemas.microsoft.com/office/drawing/2014/main" val="2676950789"/>
                  </a:ext>
                </a:extLst>
              </a:tr>
              <a:tr h="449346">
                <a:tc>
                  <a:txBody>
                    <a:bodyPr/>
                    <a:lstStyle/>
                    <a:p>
                      <a:pPr algn="ctr"/>
                      <a:r>
                        <a:rPr lang="en-US" sz="2000" dirty="0">
                          <a:effectLst/>
                          <a:latin typeface="+mj-ea"/>
                          <a:ea typeface="+mj-ea"/>
                        </a:rPr>
                        <a:t>ISP</a:t>
                      </a:r>
                    </a:p>
                  </a:txBody>
                  <a:tcPr marL="88900" marR="88900" marT="50800" marB="50800" anchor="ctr">
                    <a:solidFill>
                      <a:schemeClr val="bg1"/>
                    </a:solidFill>
                  </a:tcPr>
                </a:tc>
                <a:tc>
                  <a:txBody>
                    <a:bodyPr/>
                    <a:lstStyle/>
                    <a:p>
                      <a:pPr algn="ctr"/>
                      <a:r>
                        <a:rPr lang="zh-CN" altLang="en-US" sz="2000" dirty="0">
                          <a:effectLst/>
                          <a:latin typeface="+mj-ea"/>
                          <a:ea typeface="+mj-ea"/>
                        </a:rPr>
                        <a:t>接口隔离原则</a:t>
                      </a:r>
                    </a:p>
                  </a:txBody>
                  <a:tcPr marL="88900" marR="88900" marT="50800" marB="50800" anchor="c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200" dirty="0">
                          <a:effectLst/>
                          <a:latin typeface="+mj-ea"/>
                          <a:ea typeface="+mj-ea"/>
                        </a:rPr>
                        <a:t>提高代码抽象层的内聚度，降低代码实现层与抽象层的耦合度，降低代码实现层的冗余度</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extLst>
                  <a:ext uri="{0D108BD9-81ED-4DB2-BD59-A6C34878D82A}">
                    <a16:rowId xmlns:a16="http://schemas.microsoft.com/office/drawing/2014/main" val="46014701"/>
                  </a:ext>
                </a:extLst>
              </a:tr>
              <a:tr h="449346">
                <a:tc>
                  <a:txBody>
                    <a:bodyPr/>
                    <a:lstStyle/>
                    <a:p>
                      <a:pPr algn="ctr"/>
                      <a:r>
                        <a:rPr lang="en-US" sz="2000" dirty="0">
                          <a:effectLst/>
                          <a:latin typeface="+mj-ea"/>
                          <a:ea typeface="+mj-ea"/>
                        </a:rPr>
                        <a:t>DIP</a:t>
                      </a:r>
                    </a:p>
                  </a:txBody>
                  <a:tcPr marL="88900" marR="88900" marT="50800" marB="50800" anchor="ctr">
                    <a:solidFill>
                      <a:schemeClr val="bg1"/>
                    </a:solidFill>
                  </a:tcPr>
                </a:tc>
                <a:tc>
                  <a:txBody>
                    <a:bodyPr/>
                    <a:lstStyle/>
                    <a:p>
                      <a:pPr algn="ctr"/>
                      <a:r>
                        <a:rPr lang="zh-CN" altLang="en-US" sz="2000" dirty="0">
                          <a:effectLst/>
                          <a:latin typeface="+mj-ea"/>
                          <a:ea typeface="+mj-ea"/>
                        </a:rPr>
                        <a:t>依赖倒置原则</a:t>
                      </a:r>
                    </a:p>
                  </a:txBody>
                  <a:tcPr marL="88900" marR="88900" marT="50800" marB="50800" anchor="c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200" dirty="0">
                          <a:effectLst/>
                          <a:latin typeface="+mj-ea"/>
                          <a:ea typeface="+mj-ea"/>
                        </a:rPr>
                        <a:t>降低代码实现层由依赖关系产生的耦合度，提高代码实现层的可测试性</a:t>
                      </a:r>
                      <a:endParaRPr lang="zh-CN" altLang="en-US" sz="2000" kern="1200" dirty="0">
                        <a:solidFill>
                          <a:schemeClr val="tx1"/>
                        </a:solidFill>
                        <a:effectLst/>
                        <a:latin typeface="+mj-ea"/>
                        <a:ea typeface="+mj-ea"/>
                        <a:cs typeface="+mn-cs"/>
                      </a:endParaRPr>
                    </a:p>
                  </a:txBody>
                  <a:tcPr marL="88900" marR="88900" marT="50800" marB="50800" anchor="ctr">
                    <a:solidFill>
                      <a:schemeClr val="bg1"/>
                    </a:solidFill>
                  </a:tcPr>
                </a:tc>
                <a:extLst>
                  <a:ext uri="{0D108BD9-81ED-4DB2-BD59-A6C34878D82A}">
                    <a16:rowId xmlns:a16="http://schemas.microsoft.com/office/drawing/2014/main" val="744517933"/>
                  </a:ext>
                </a:extLst>
              </a:tr>
            </a:tbl>
          </a:graphicData>
        </a:graphic>
      </p:graphicFrame>
    </p:spTree>
    <p:extLst>
      <p:ext uri="{BB962C8B-B14F-4D97-AF65-F5344CB8AC3E}">
        <p14:creationId xmlns:p14="http://schemas.microsoft.com/office/powerpoint/2010/main" val="2346816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normAutofit/>
          </a:bodyPr>
          <a:lstStyle/>
          <a:p>
            <a:pPr>
              <a:defRPr/>
            </a:pPr>
            <a:r>
              <a:rPr lang="zh-CN" altLang="en-US" dirty="0">
                <a:latin typeface="+mj-ea"/>
              </a:rPr>
              <a:t>面向对象的设计原则</a:t>
            </a:r>
          </a:p>
        </p:txBody>
      </p:sp>
      <p:sp>
        <p:nvSpPr>
          <p:cNvPr id="9219" name="内容占位符 2"/>
          <p:cNvSpPr>
            <a:spLocks noGrp="1"/>
          </p:cNvSpPr>
          <p:nvPr>
            <p:ph idx="1"/>
          </p:nvPr>
        </p:nvSpPr>
        <p:spPr/>
        <p:txBody>
          <a:bodyPr>
            <a:normAutofit fontScale="77500" lnSpcReduction="20000"/>
          </a:bodyPr>
          <a:lstStyle/>
          <a:p>
            <a:pPr>
              <a:lnSpc>
                <a:spcPct val="120000"/>
              </a:lnSpc>
            </a:pPr>
            <a:r>
              <a:rPr lang="zh-CN" altLang="en-US" b="1" dirty="0">
                <a:solidFill>
                  <a:srgbClr val="FF0000"/>
                </a:solidFill>
              </a:rPr>
              <a:t>开闭原则（</a:t>
            </a:r>
            <a:r>
              <a:rPr lang="en-US" altLang="zh-CN" b="1" dirty="0">
                <a:solidFill>
                  <a:srgbClr val="FF0000"/>
                </a:solidFill>
              </a:rPr>
              <a:t>Open Closed Principle</a:t>
            </a:r>
            <a:r>
              <a:rPr lang="zh-CN" altLang="en-US" b="1" dirty="0">
                <a:solidFill>
                  <a:srgbClr val="FF0000"/>
                </a:solidFill>
              </a:rPr>
              <a:t>，</a:t>
            </a:r>
            <a:r>
              <a:rPr lang="en-US" altLang="zh-CN" b="1" dirty="0">
                <a:solidFill>
                  <a:srgbClr val="FF0000"/>
                </a:solidFill>
              </a:rPr>
              <a:t>OCP</a:t>
            </a:r>
            <a:r>
              <a:rPr lang="zh-CN" altLang="en-US" b="1" dirty="0">
                <a:solidFill>
                  <a:srgbClr val="FF0000"/>
                </a:solidFill>
              </a:rPr>
              <a:t>）</a:t>
            </a:r>
            <a:endParaRPr lang="en-US" altLang="zh-CN" b="1" dirty="0">
              <a:solidFill>
                <a:srgbClr val="FF0000"/>
              </a:solidFill>
            </a:endParaRPr>
          </a:p>
          <a:p>
            <a:pPr>
              <a:lnSpc>
                <a:spcPct val="120000"/>
              </a:lnSpc>
            </a:pPr>
            <a:r>
              <a:rPr lang="en-US" altLang="zh-CN" dirty="0"/>
              <a:t>Bertrand Meyer</a:t>
            </a:r>
            <a:r>
              <a:rPr lang="zh-CN" altLang="en-US" dirty="0"/>
              <a:t>于</a:t>
            </a:r>
            <a:r>
              <a:rPr lang="en-US" altLang="zh-CN" dirty="0"/>
              <a:t>1988</a:t>
            </a:r>
            <a:r>
              <a:rPr lang="zh-CN" altLang="en-US" dirty="0"/>
              <a:t>年提出，它是面向对象设计中最重要的原则之一。</a:t>
            </a:r>
            <a:endParaRPr lang="en-US" altLang="zh-CN" dirty="0"/>
          </a:p>
          <a:p>
            <a:pPr>
              <a:lnSpc>
                <a:spcPct val="120000"/>
              </a:lnSpc>
            </a:pPr>
            <a:r>
              <a:rPr lang="zh-CN" altLang="en-US" dirty="0"/>
              <a:t>开闭原则是指：一个软件实体应当对扩展开放，对修改关闭。</a:t>
            </a:r>
            <a:endParaRPr lang="en-US" altLang="zh-CN" dirty="0"/>
          </a:p>
          <a:p>
            <a:pPr>
              <a:lnSpc>
                <a:spcPct val="120000"/>
              </a:lnSpc>
            </a:pPr>
            <a:r>
              <a:rPr lang="zh-CN" altLang="en-US" dirty="0"/>
              <a:t>也就是说在设计一个模块的时候，应当使这个模块可以在不被修改的前提下被扩展，即实现在不修改源代码的情况下改变这个模块的行为。可以使用抽象</a:t>
            </a:r>
            <a:r>
              <a:rPr lang="en-US" altLang="zh-CN" dirty="0"/>
              <a:t>-</a:t>
            </a:r>
            <a:r>
              <a:rPr lang="zh-CN" altLang="en-US" dirty="0"/>
              <a:t>继承来实现开放封闭原则。</a:t>
            </a:r>
            <a:endParaRPr lang="en-US" altLang="zh-CN" dirty="0"/>
          </a:p>
          <a:p>
            <a:pPr>
              <a:lnSpc>
                <a:spcPct val="120000"/>
              </a:lnSpc>
            </a:pPr>
            <a:r>
              <a:rPr lang="zh-CN" altLang="en-US" dirty="0"/>
              <a:t>具有理想主义色彩，是面向对象设计的终极目标，其他几条都是本原则的实现方法。</a:t>
            </a:r>
          </a:p>
        </p:txBody>
      </p:sp>
      <p:sp>
        <p:nvSpPr>
          <p:cNvPr id="3" name="日期占位符 2"/>
          <p:cNvSpPr>
            <a:spLocks noGrp="1"/>
          </p:cNvSpPr>
          <p:nvPr>
            <p:ph type="dt" sz="half" idx="10"/>
          </p:nvPr>
        </p:nvSpPr>
        <p:spPr/>
        <p:txBody>
          <a:bodyPr/>
          <a:lstStyle/>
          <a:p>
            <a:fld id="{2348F51D-7FA4-4BB9-B38C-1BBE75F52680}"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74</a:t>
            </a:fld>
            <a:endParaRPr lang="zh-CN" altLang="en-US"/>
          </a:p>
        </p:txBody>
      </p:sp>
      <p:pic>
        <p:nvPicPr>
          <p:cNvPr id="2" name="图片 1">
            <a:extLst>
              <a:ext uri="{FF2B5EF4-FFF2-40B4-BE49-F238E27FC236}">
                <a16:creationId xmlns:a16="http://schemas.microsoft.com/office/drawing/2014/main" id="{85ED361A-4A2F-4044-B4CB-0D67E56F3242}"/>
              </a:ext>
            </a:extLst>
          </p:cNvPr>
          <p:cNvPicPr>
            <a:picLocks noChangeAspect="1"/>
          </p:cNvPicPr>
          <p:nvPr/>
        </p:nvPicPr>
        <p:blipFill>
          <a:blip r:embed="rId3"/>
          <a:stretch>
            <a:fillRect/>
          </a:stretch>
        </p:blipFill>
        <p:spPr>
          <a:xfrm>
            <a:off x="7473058" y="0"/>
            <a:ext cx="1485900" cy="1485900"/>
          </a:xfrm>
          <a:prstGeom prst="rect">
            <a:avLst/>
          </a:prstGeom>
        </p:spPr>
      </p:pic>
    </p:spTree>
    <p:extLst>
      <p:ext uri="{BB962C8B-B14F-4D97-AF65-F5344CB8AC3E}">
        <p14:creationId xmlns:p14="http://schemas.microsoft.com/office/powerpoint/2010/main" val="341796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up)">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up)">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up)">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wipe(up)">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wipe(up)">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normAutofit/>
          </a:bodyPr>
          <a:lstStyle/>
          <a:p>
            <a:pPr>
              <a:defRPr/>
            </a:pPr>
            <a:r>
              <a:rPr lang="zh-CN" altLang="en-US" dirty="0">
                <a:latin typeface="+mj-ea"/>
              </a:rPr>
              <a:t>面向对象的设计原则</a:t>
            </a:r>
          </a:p>
        </p:txBody>
      </p:sp>
      <p:sp>
        <p:nvSpPr>
          <p:cNvPr id="9219" name="内容占位符 2"/>
          <p:cNvSpPr>
            <a:spLocks noGrp="1"/>
          </p:cNvSpPr>
          <p:nvPr>
            <p:ph idx="1"/>
          </p:nvPr>
        </p:nvSpPr>
        <p:spPr>
          <a:xfrm>
            <a:off x="234778" y="795927"/>
            <a:ext cx="8798011" cy="4090087"/>
          </a:xfrm>
        </p:spPr>
        <p:txBody>
          <a:bodyPr>
            <a:noAutofit/>
          </a:bodyPr>
          <a:lstStyle/>
          <a:p>
            <a:pPr>
              <a:lnSpc>
                <a:spcPct val="100000"/>
              </a:lnSpc>
              <a:spcBef>
                <a:spcPts val="600"/>
              </a:spcBef>
            </a:pPr>
            <a:r>
              <a:rPr lang="zh-CN" altLang="en-US" sz="2000" b="1" dirty="0">
                <a:solidFill>
                  <a:srgbClr val="FF0000"/>
                </a:solidFill>
                <a:latin typeface="+mn-ea"/>
              </a:rPr>
              <a:t>开闭原则举例</a:t>
            </a:r>
            <a:endParaRPr lang="en-US" altLang="zh-CN" sz="2000" b="1" dirty="0">
              <a:solidFill>
                <a:srgbClr val="FF0000"/>
              </a:solidFill>
              <a:latin typeface="+mn-ea"/>
            </a:endParaRPr>
          </a:p>
          <a:p>
            <a:pPr>
              <a:lnSpc>
                <a:spcPct val="100000"/>
              </a:lnSpc>
              <a:spcBef>
                <a:spcPts val="600"/>
              </a:spcBef>
            </a:pPr>
            <a:r>
              <a:rPr lang="zh-CN" altLang="en-US" sz="2000" dirty="0"/>
              <a:t>某公司开发的</a:t>
            </a:r>
            <a:r>
              <a:rPr lang="en-US" altLang="zh-CN" sz="2000" dirty="0"/>
              <a:t>CRM</a:t>
            </a:r>
            <a:r>
              <a:rPr lang="zh-CN" altLang="en-US" sz="2000" dirty="0"/>
              <a:t>系统可以显示各种类型的图表，如饼状图和柱状图等，为了支持多种图表显示方式，</a:t>
            </a:r>
            <a:endParaRPr lang="en-US" altLang="zh-CN" sz="2000" dirty="0"/>
          </a:p>
          <a:p>
            <a:pPr>
              <a:lnSpc>
                <a:spcPct val="100000"/>
              </a:lnSpc>
              <a:spcBef>
                <a:spcPts val="600"/>
              </a:spcBef>
            </a:pPr>
            <a:r>
              <a:rPr lang="zh-CN" altLang="en-US" sz="2000" dirty="0"/>
              <a:t>在该代码中，如果需要增加一个新的图表类，如折线图</a:t>
            </a:r>
            <a:r>
              <a:rPr lang="en-US" altLang="zh-CN" sz="2000" dirty="0" err="1"/>
              <a:t>LineChart</a:t>
            </a:r>
            <a:r>
              <a:rPr lang="zh-CN" altLang="en-US" sz="2000" dirty="0"/>
              <a:t>，则需要修改</a:t>
            </a:r>
            <a:r>
              <a:rPr lang="en-US" altLang="zh-CN" sz="2000" dirty="0" err="1"/>
              <a:t>ChartDisplay</a:t>
            </a:r>
            <a:r>
              <a:rPr lang="zh-CN" altLang="en-US" sz="2000" dirty="0"/>
              <a:t>类的</a:t>
            </a:r>
            <a:r>
              <a:rPr lang="en-US" altLang="zh-CN" sz="2000" dirty="0"/>
              <a:t>display()</a:t>
            </a:r>
            <a:r>
              <a:rPr lang="zh-CN" altLang="en-US" sz="2000" dirty="0"/>
              <a:t>方法的源代码，增加新的判断逻辑，违反了开闭原则。</a:t>
            </a:r>
          </a:p>
          <a:p>
            <a:pPr>
              <a:lnSpc>
                <a:spcPct val="100000"/>
              </a:lnSpc>
              <a:spcBef>
                <a:spcPts val="600"/>
              </a:spcBef>
            </a:pPr>
            <a:r>
              <a:rPr lang="zh-CN" altLang="en-US" sz="2000" dirty="0"/>
              <a:t>可以通过抽象化的方式对系统进行重构，使之增加新的图表类时无须修改源代码，满足开闭原则。做法如下：     </a:t>
            </a:r>
            <a:endParaRPr lang="en-US" altLang="zh-CN" sz="2000" dirty="0"/>
          </a:p>
          <a:p>
            <a:pPr marL="0" indent="0">
              <a:lnSpc>
                <a:spcPct val="100000"/>
              </a:lnSpc>
              <a:spcBef>
                <a:spcPts val="600"/>
              </a:spcBef>
              <a:buNone/>
            </a:pPr>
            <a:r>
              <a:rPr lang="zh-CN" altLang="en-US" sz="2000" dirty="0"/>
              <a:t> </a:t>
            </a:r>
            <a:r>
              <a:rPr lang="en-US" altLang="zh-CN" sz="2000" dirty="0"/>
              <a:t>(1) </a:t>
            </a:r>
            <a:r>
              <a:rPr lang="zh-CN" altLang="en-US" sz="2000" dirty="0"/>
              <a:t>增加一个抽象图表类</a:t>
            </a:r>
            <a:r>
              <a:rPr lang="en-US" altLang="zh-CN" sz="2000" dirty="0" err="1"/>
              <a:t>AbstractChart</a:t>
            </a:r>
            <a:r>
              <a:rPr lang="zh-CN" altLang="en-US" sz="2000" dirty="0"/>
              <a:t>，将各种具体图表类作为其子类；     </a:t>
            </a:r>
            <a:endParaRPr lang="en-US" altLang="zh-CN" sz="2000" dirty="0"/>
          </a:p>
          <a:p>
            <a:pPr marL="0" indent="0">
              <a:lnSpc>
                <a:spcPct val="100000"/>
              </a:lnSpc>
              <a:spcBef>
                <a:spcPts val="600"/>
              </a:spcBef>
              <a:buNone/>
            </a:pPr>
            <a:r>
              <a:rPr lang="zh-CN" altLang="en-US" sz="2000" dirty="0"/>
              <a:t> </a:t>
            </a:r>
            <a:r>
              <a:rPr lang="en-US" altLang="zh-CN" sz="2000" dirty="0"/>
              <a:t>(2)  </a:t>
            </a:r>
            <a:r>
              <a:rPr lang="en-US" altLang="zh-CN" sz="2000" dirty="0" err="1"/>
              <a:t>ChartDisplay</a:t>
            </a:r>
            <a:r>
              <a:rPr lang="zh-CN" altLang="en-US" sz="2000" dirty="0"/>
              <a:t>类针对抽象图表类进行编程，由客户端来决定使用哪种具体图表。</a:t>
            </a:r>
          </a:p>
          <a:p>
            <a:pPr>
              <a:lnSpc>
                <a:spcPct val="100000"/>
              </a:lnSpc>
              <a:spcBef>
                <a:spcPts val="600"/>
              </a:spcBef>
            </a:pPr>
            <a:endParaRPr lang="en-US" altLang="zh-CN" sz="2000" b="1" dirty="0">
              <a:solidFill>
                <a:srgbClr val="FF0000"/>
              </a:solidFill>
              <a:latin typeface="+mn-ea"/>
            </a:endParaRPr>
          </a:p>
        </p:txBody>
      </p:sp>
      <p:sp>
        <p:nvSpPr>
          <p:cNvPr id="2" name="日期占位符 1"/>
          <p:cNvSpPr>
            <a:spLocks noGrp="1"/>
          </p:cNvSpPr>
          <p:nvPr>
            <p:ph type="dt" sz="half" idx="10"/>
          </p:nvPr>
        </p:nvSpPr>
        <p:spPr/>
        <p:txBody>
          <a:bodyPr/>
          <a:lstStyle/>
          <a:p>
            <a:fld id="{960D95EC-E4AE-4D96-8AF7-0CD0CA0F3AA6}"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75</a:t>
            </a:fld>
            <a:endParaRPr lang="zh-CN" altLang="en-US"/>
          </a:p>
        </p:txBody>
      </p:sp>
    </p:spTree>
    <p:extLst>
      <p:ext uri="{BB962C8B-B14F-4D97-AF65-F5344CB8AC3E}">
        <p14:creationId xmlns:p14="http://schemas.microsoft.com/office/powerpoint/2010/main" val="224380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up)">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up)">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up)">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wipe(up)">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wipe(up)">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wipe(up)">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normAutofit/>
          </a:bodyPr>
          <a:lstStyle/>
          <a:p>
            <a:pPr>
              <a:defRPr/>
            </a:pPr>
            <a:r>
              <a:rPr lang="zh-CN" altLang="en-US" dirty="0">
                <a:latin typeface="+mj-ea"/>
              </a:rPr>
              <a:t>面向对象的设计原则</a:t>
            </a:r>
          </a:p>
        </p:txBody>
      </p:sp>
      <p:sp>
        <p:nvSpPr>
          <p:cNvPr id="9219" name="内容占位符 2"/>
          <p:cNvSpPr>
            <a:spLocks noGrp="1"/>
          </p:cNvSpPr>
          <p:nvPr>
            <p:ph idx="1"/>
          </p:nvPr>
        </p:nvSpPr>
        <p:spPr>
          <a:xfrm>
            <a:off x="904068" y="3981515"/>
            <a:ext cx="7506609" cy="484238"/>
          </a:xfrm>
        </p:spPr>
        <p:txBody>
          <a:bodyPr>
            <a:noAutofit/>
          </a:bodyPr>
          <a:lstStyle/>
          <a:p>
            <a:pPr marL="0" indent="0">
              <a:buNone/>
            </a:pPr>
            <a:r>
              <a:rPr lang="zh-CN" altLang="en-US" sz="2000" b="1" dirty="0">
                <a:solidFill>
                  <a:srgbClr val="FF0000"/>
                </a:solidFill>
                <a:latin typeface="+mn-ea"/>
              </a:rPr>
              <a:t>开闭原则举例</a:t>
            </a:r>
            <a:endParaRPr lang="en-US" altLang="zh-CN" sz="2000" b="1" dirty="0">
              <a:solidFill>
                <a:srgbClr val="FF0000"/>
              </a:solidFill>
              <a:latin typeface="+mn-ea"/>
            </a:endParaRPr>
          </a:p>
        </p:txBody>
      </p:sp>
      <p:sp>
        <p:nvSpPr>
          <p:cNvPr id="2" name="日期占位符 1"/>
          <p:cNvSpPr>
            <a:spLocks noGrp="1"/>
          </p:cNvSpPr>
          <p:nvPr>
            <p:ph type="dt" sz="half" idx="10"/>
          </p:nvPr>
        </p:nvSpPr>
        <p:spPr/>
        <p:txBody>
          <a:bodyPr/>
          <a:lstStyle/>
          <a:p>
            <a:fld id="{960D95EC-E4AE-4D96-8AF7-0CD0CA0F3AA6}"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76</a:t>
            </a:fld>
            <a:endParaRPr lang="zh-CN" altLang="en-US"/>
          </a:p>
        </p:txBody>
      </p:sp>
      <p:pic>
        <p:nvPicPr>
          <p:cNvPr id="3" name="图片 2">
            <a:extLst>
              <a:ext uri="{FF2B5EF4-FFF2-40B4-BE49-F238E27FC236}">
                <a16:creationId xmlns:a16="http://schemas.microsoft.com/office/drawing/2014/main" id="{15ABEA00-CD4A-4FF9-AEE9-D0A035ED5221}"/>
              </a:ext>
            </a:extLst>
          </p:cNvPr>
          <p:cNvPicPr>
            <a:picLocks noChangeAspect="1"/>
          </p:cNvPicPr>
          <p:nvPr/>
        </p:nvPicPr>
        <p:blipFill>
          <a:blip r:embed="rId3"/>
          <a:stretch>
            <a:fillRect/>
          </a:stretch>
        </p:blipFill>
        <p:spPr>
          <a:xfrm>
            <a:off x="4657372" y="153427"/>
            <a:ext cx="4129088" cy="1835944"/>
          </a:xfrm>
          <a:prstGeom prst="rect">
            <a:avLst/>
          </a:prstGeom>
        </p:spPr>
      </p:pic>
      <p:pic>
        <p:nvPicPr>
          <p:cNvPr id="4" name="图片 3">
            <a:extLst>
              <a:ext uri="{FF2B5EF4-FFF2-40B4-BE49-F238E27FC236}">
                <a16:creationId xmlns:a16="http://schemas.microsoft.com/office/drawing/2014/main" id="{A6088664-A137-4333-9935-4249409C9BF9}"/>
              </a:ext>
            </a:extLst>
          </p:cNvPr>
          <p:cNvPicPr>
            <a:picLocks noChangeAspect="1"/>
          </p:cNvPicPr>
          <p:nvPr/>
        </p:nvPicPr>
        <p:blipFill>
          <a:blip r:embed="rId4"/>
          <a:stretch>
            <a:fillRect/>
          </a:stretch>
        </p:blipFill>
        <p:spPr>
          <a:xfrm>
            <a:off x="212378" y="954003"/>
            <a:ext cx="4342650" cy="2999240"/>
          </a:xfrm>
          <a:prstGeom prst="rect">
            <a:avLst/>
          </a:prstGeom>
        </p:spPr>
      </p:pic>
      <p:pic>
        <p:nvPicPr>
          <p:cNvPr id="6" name="图片 5">
            <a:extLst>
              <a:ext uri="{FF2B5EF4-FFF2-40B4-BE49-F238E27FC236}">
                <a16:creationId xmlns:a16="http://schemas.microsoft.com/office/drawing/2014/main" id="{B1C5516A-41C5-44A2-B924-ADBAA1533A73}"/>
              </a:ext>
            </a:extLst>
          </p:cNvPr>
          <p:cNvPicPr>
            <a:picLocks noChangeAspect="1"/>
          </p:cNvPicPr>
          <p:nvPr/>
        </p:nvPicPr>
        <p:blipFill>
          <a:blip r:embed="rId5"/>
          <a:stretch>
            <a:fillRect/>
          </a:stretch>
        </p:blipFill>
        <p:spPr>
          <a:xfrm>
            <a:off x="3300412" y="2371021"/>
            <a:ext cx="5557838" cy="2264569"/>
          </a:xfrm>
          <a:prstGeom prst="rect">
            <a:avLst/>
          </a:prstGeom>
        </p:spPr>
      </p:pic>
    </p:spTree>
    <p:extLst>
      <p:ext uri="{BB962C8B-B14F-4D97-AF65-F5344CB8AC3E}">
        <p14:creationId xmlns:p14="http://schemas.microsoft.com/office/powerpoint/2010/main" val="276331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up)">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p:cNvSpPr>
            <a:spLocks noGrp="1"/>
          </p:cNvSpPr>
          <p:nvPr>
            <p:ph idx="1"/>
          </p:nvPr>
        </p:nvSpPr>
        <p:spPr>
          <a:xfrm>
            <a:off x="768097" y="925167"/>
            <a:ext cx="8090153" cy="3806854"/>
          </a:xfrm>
        </p:spPr>
        <p:txBody>
          <a:bodyPr>
            <a:normAutofit fontScale="77500" lnSpcReduction="20000"/>
          </a:bodyPr>
          <a:lstStyle/>
          <a:p>
            <a:pPr>
              <a:lnSpc>
                <a:spcPct val="120000"/>
              </a:lnSpc>
              <a:spcBef>
                <a:spcPts val="600"/>
              </a:spcBef>
            </a:pPr>
            <a:r>
              <a:rPr lang="zh-CN" altLang="en-US" sz="3100" b="1" dirty="0">
                <a:solidFill>
                  <a:srgbClr val="FF0000"/>
                </a:solidFill>
              </a:rPr>
              <a:t>里氏替换原则</a:t>
            </a:r>
            <a:r>
              <a:rPr lang="en-US" altLang="zh-CN" sz="3100" b="1" dirty="0">
                <a:solidFill>
                  <a:srgbClr val="FF0000"/>
                </a:solidFill>
                <a:ea typeface="宋体" panose="02010600030101010101" pitchFamily="2" charset="-122"/>
              </a:rPr>
              <a:t>(</a:t>
            </a:r>
            <a:r>
              <a:rPr lang="en-US" altLang="zh-CN" sz="3100" b="1" dirty="0" err="1">
                <a:solidFill>
                  <a:srgbClr val="FF0000"/>
                </a:solidFill>
                <a:ea typeface="宋体" panose="02010600030101010101" pitchFamily="2" charset="-122"/>
              </a:rPr>
              <a:t>Liskov</a:t>
            </a:r>
            <a:r>
              <a:rPr lang="en-US" altLang="zh-CN" sz="3100" b="1" dirty="0">
                <a:solidFill>
                  <a:srgbClr val="FF0000"/>
                </a:solidFill>
                <a:ea typeface="宋体" panose="02010600030101010101" pitchFamily="2" charset="-122"/>
              </a:rPr>
              <a:t> Substitution Principle, LSP)</a:t>
            </a:r>
          </a:p>
          <a:p>
            <a:pPr>
              <a:lnSpc>
                <a:spcPct val="120000"/>
              </a:lnSpc>
              <a:spcBef>
                <a:spcPts val="600"/>
              </a:spcBef>
            </a:pPr>
            <a:r>
              <a:rPr lang="zh-CN" altLang="en-US" dirty="0"/>
              <a:t>所有引用基类（父类）的地方必须能透明地使用其子类的对象。即在软件中将一个基类对象替换成它的子类对象，程序将不会产生任何错误和异常，反过来如果一个软件实体使用的是一个子类对象，那么它不一定能够使用基类对象。</a:t>
            </a:r>
            <a:endParaRPr lang="en-US" altLang="zh-CN" dirty="0"/>
          </a:p>
          <a:p>
            <a:pPr>
              <a:lnSpc>
                <a:spcPct val="120000"/>
              </a:lnSpc>
              <a:spcBef>
                <a:spcPts val="600"/>
              </a:spcBef>
            </a:pPr>
            <a:r>
              <a:rPr lang="zh-CN" altLang="en-US" dirty="0"/>
              <a:t>只有当子类可以替换掉父类，软件单位的功能不受到影响时，父类才能真正被复用，而子类也能够在父类的基础上增加新的行为。继承正是建立在里氏代换基础之上的。</a:t>
            </a:r>
            <a:endParaRPr lang="en-US" altLang="zh-CN" dirty="0"/>
          </a:p>
          <a:p>
            <a:pPr>
              <a:lnSpc>
                <a:spcPct val="120000"/>
              </a:lnSpc>
              <a:spcBef>
                <a:spcPts val="600"/>
              </a:spcBef>
            </a:pPr>
            <a:r>
              <a:rPr lang="zh-CN" altLang="en-US" dirty="0"/>
              <a:t>因此，在程序中应尽量使用基类类型来对对象进行定义，而在运行时再确定其子类类型，用子类对象来替换父类对象。</a:t>
            </a:r>
            <a:endParaRPr lang="en-US" altLang="zh-CN" dirty="0"/>
          </a:p>
        </p:txBody>
      </p:sp>
      <p:sp>
        <p:nvSpPr>
          <p:cNvPr id="5" name="日期占位符 4"/>
          <p:cNvSpPr>
            <a:spLocks noGrp="1"/>
          </p:cNvSpPr>
          <p:nvPr>
            <p:ph type="dt" sz="half" idx="10"/>
          </p:nvPr>
        </p:nvSpPr>
        <p:spPr/>
        <p:txBody>
          <a:bodyPr/>
          <a:lstStyle/>
          <a:p>
            <a:fld id="{8053EB6D-8D4F-495C-B3B2-C99A8729442B}"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Tree>
    <p:extLst>
      <p:ext uri="{BB962C8B-B14F-4D97-AF65-F5344CB8AC3E}">
        <p14:creationId xmlns:p14="http://schemas.microsoft.com/office/powerpoint/2010/main" val="116923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p:cNvSpPr>
            <a:spLocks noGrp="1"/>
          </p:cNvSpPr>
          <p:nvPr>
            <p:ph idx="1"/>
          </p:nvPr>
        </p:nvSpPr>
        <p:spPr>
          <a:xfrm>
            <a:off x="768097" y="900453"/>
            <a:ext cx="7832833" cy="3806854"/>
          </a:xfrm>
        </p:spPr>
        <p:txBody>
          <a:bodyPr>
            <a:normAutofit/>
          </a:bodyPr>
          <a:lstStyle/>
          <a:p>
            <a:r>
              <a:rPr lang="zh-CN" altLang="en-US" sz="2400" b="1" dirty="0">
                <a:solidFill>
                  <a:srgbClr val="FF0000"/>
                </a:solidFill>
              </a:rPr>
              <a:t>里氏替换原则</a:t>
            </a:r>
            <a:endParaRPr lang="en-US" altLang="zh-CN" sz="2400" b="1" dirty="0">
              <a:solidFill>
                <a:srgbClr val="FF0000"/>
              </a:solidFill>
              <a:ea typeface="宋体" panose="02010600030101010101" pitchFamily="2" charset="-122"/>
            </a:endParaRPr>
          </a:p>
          <a:p>
            <a:r>
              <a:rPr lang="zh-CN" altLang="en-US" sz="2400" dirty="0"/>
              <a:t>注意的问题：</a:t>
            </a:r>
            <a:endParaRPr lang="en-US" altLang="zh-CN" sz="2400" dirty="0"/>
          </a:p>
          <a:p>
            <a:pPr marL="171450" indent="-171450">
              <a:buAutoNum type="arabicPeriod"/>
            </a:pPr>
            <a:r>
              <a:rPr lang="zh-CN" altLang="en-US" sz="2400" dirty="0"/>
              <a:t>子类的所有方法必须在父类中声明，或子类必须实现父类中声明的所有方法。如果一个方法只存在子类中，则无法在以父类定义的对象中使用该方法。</a:t>
            </a:r>
            <a:endParaRPr lang="en-US" altLang="zh-CN" sz="2400" dirty="0"/>
          </a:p>
          <a:p>
            <a:pPr marL="171450" indent="-171450">
              <a:buAutoNum type="arabicPeriod"/>
            </a:pPr>
            <a:r>
              <a:rPr lang="zh-CN" altLang="en-US" sz="2400" dirty="0"/>
              <a:t>尽量把父类设计成抽象类或接口，让子类继承父类或实现父接口，这样可以很方便的扩展系统的功能，无须修改原有子类的代码，只需增加新的子类。</a:t>
            </a:r>
            <a:endParaRPr lang="en-US" altLang="zh-CN" sz="2400" dirty="0"/>
          </a:p>
        </p:txBody>
      </p:sp>
      <p:sp>
        <p:nvSpPr>
          <p:cNvPr id="6" name="日期占位符 5"/>
          <p:cNvSpPr>
            <a:spLocks noGrp="1"/>
          </p:cNvSpPr>
          <p:nvPr>
            <p:ph type="dt" sz="half" idx="10"/>
          </p:nvPr>
        </p:nvSpPr>
        <p:spPr/>
        <p:txBody>
          <a:bodyPr/>
          <a:lstStyle/>
          <a:p>
            <a:fld id="{0D4DD78B-0006-4D94-90C3-3E237B221C0D}"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78</a:t>
            </a:fld>
            <a:endParaRPr lang="zh-CN" altLang="en-US" dirty="0"/>
          </a:p>
        </p:txBody>
      </p:sp>
      <p:pic>
        <p:nvPicPr>
          <p:cNvPr id="5" name="图片 4">
            <a:extLst>
              <a:ext uri="{FF2B5EF4-FFF2-40B4-BE49-F238E27FC236}">
                <a16:creationId xmlns:a16="http://schemas.microsoft.com/office/drawing/2014/main" id="{D11E7FE3-C308-41F7-90D1-EFD44346AA37}"/>
              </a:ext>
            </a:extLst>
          </p:cNvPr>
          <p:cNvPicPr>
            <a:picLocks noChangeAspect="1"/>
          </p:cNvPicPr>
          <p:nvPr/>
        </p:nvPicPr>
        <p:blipFill>
          <a:blip r:embed="rId3"/>
          <a:stretch>
            <a:fillRect/>
          </a:stretch>
        </p:blipFill>
        <p:spPr>
          <a:xfrm>
            <a:off x="7651992" y="10767"/>
            <a:ext cx="1362892" cy="1362892"/>
          </a:xfrm>
          <a:prstGeom prst="rect">
            <a:avLst/>
          </a:prstGeom>
        </p:spPr>
      </p:pic>
    </p:spTree>
    <p:extLst>
      <p:ext uri="{BB962C8B-B14F-4D97-AF65-F5344CB8AC3E}">
        <p14:creationId xmlns:p14="http://schemas.microsoft.com/office/powerpoint/2010/main" val="327101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p:cNvSpPr>
            <a:spLocks noGrp="1"/>
          </p:cNvSpPr>
          <p:nvPr>
            <p:ph idx="1"/>
          </p:nvPr>
        </p:nvSpPr>
        <p:spPr>
          <a:xfrm>
            <a:off x="768097" y="925167"/>
            <a:ext cx="8190552" cy="3806854"/>
          </a:xfrm>
        </p:spPr>
        <p:txBody>
          <a:bodyPr>
            <a:normAutofit fontScale="92500" lnSpcReduction="20000"/>
          </a:bodyPr>
          <a:lstStyle/>
          <a:p>
            <a:r>
              <a:rPr lang="zh-CN" altLang="en-US" sz="2600" b="1" dirty="0">
                <a:solidFill>
                  <a:srgbClr val="FF0000"/>
                </a:solidFill>
              </a:rPr>
              <a:t>里氏替换原则举例</a:t>
            </a:r>
            <a:endParaRPr lang="en-US" altLang="zh-CN" sz="2600" b="1" dirty="0">
              <a:solidFill>
                <a:srgbClr val="FF0000"/>
              </a:solidFill>
            </a:endParaRPr>
          </a:p>
          <a:p>
            <a:pPr>
              <a:spcBef>
                <a:spcPts val="600"/>
              </a:spcBef>
            </a:pPr>
            <a:r>
              <a:rPr lang="zh-CN" altLang="en-US" sz="2100" dirty="0"/>
              <a:t>某公司开发的</a:t>
            </a:r>
            <a:r>
              <a:rPr lang="en-US" altLang="zh-CN" sz="2100" dirty="0"/>
              <a:t>CRM</a:t>
            </a:r>
            <a:r>
              <a:rPr lang="zh-CN" altLang="en-US" sz="2100" dirty="0"/>
              <a:t>系统中，客户</a:t>
            </a:r>
            <a:r>
              <a:rPr lang="en-US" altLang="zh-CN" sz="2100" dirty="0"/>
              <a:t>(Customer)</a:t>
            </a:r>
            <a:r>
              <a:rPr lang="zh-CN" altLang="en-US" sz="2100" dirty="0"/>
              <a:t>可以分为</a:t>
            </a:r>
            <a:r>
              <a:rPr lang="en-US" altLang="zh-CN" sz="2100" dirty="0"/>
              <a:t>VIP</a:t>
            </a:r>
            <a:r>
              <a:rPr lang="zh-CN" altLang="en-US" sz="2100" dirty="0"/>
              <a:t>客户</a:t>
            </a:r>
            <a:r>
              <a:rPr lang="en-US" altLang="zh-CN" sz="2100" dirty="0"/>
              <a:t>(</a:t>
            </a:r>
            <a:r>
              <a:rPr lang="en-US" altLang="zh-CN" sz="2100" dirty="0" err="1"/>
              <a:t>VIPCustomer</a:t>
            </a:r>
            <a:r>
              <a:rPr lang="en-US" altLang="zh-CN" sz="2100" dirty="0"/>
              <a:t>)</a:t>
            </a:r>
            <a:r>
              <a:rPr lang="zh-CN" altLang="en-US" sz="2100" dirty="0"/>
              <a:t>和普通客户</a:t>
            </a:r>
            <a:r>
              <a:rPr lang="en-US" altLang="zh-CN" sz="2100" dirty="0"/>
              <a:t>(</a:t>
            </a:r>
            <a:r>
              <a:rPr lang="en-US" altLang="zh-CN" sz="2100" dirty="0" err="1"/>
              <a:t>CommonCustomer</a:t>
            </a:r>
            <a:r>
              <a:rPr lang="en-US" altLang="zh-CN" sz="2100" dirty="0"/>
              <a:t>)</a:t>
            </a:r>
            <a:r>
              <a:rPr lang="zh-CN" altLang="en-US" sz="2100" dirty="0"/>
              <a:t>两类，系统需要提供一个发送</a:t>
            </a:r>
            <a:r>
              <a:rPr lang="en-US" altLang="zh-CN" sz="2100" dirty="0"/>
              <a:t>Email</a:t>
            </a:r>
            <a:r>
              <a:rPr lang="zh-CN" altLang="en-US" sz="2100" dirty="0"/>
              <a:t>的功能。无论是普通客户还是</a:t>
            </a:r>
            <a:r>
              <a:rPr lang="en-US" altLang="zh-CN" sz="2100" dirty="0"/>
              <a:t>VIP</a:t>
            </a:r>
            <a:r>
              <a:rPr lang="zh-CN" altLang="en-US" sz="2100" dirty="0"/>
              <a:t>客户，发送邮件的过程都是相同的，两个</a:t>
            </a:r>
            <a:r>
              <a:rPr lang="en-US" altLang="zh-CN" sz="2100" dirty="0"/>
              <a:t>send()</a:t>
            </a:r>
            <a:r>
              <a:rPr lang="zh-CN" altLang="en-US" sz="2100" dirty="0"/>
              <a:t>方法中的代码重复，而且在系统中还将增加新类型的客户。为了让系统具有更好的扩展性，减少代码重复，使用里氏代换原则对其进行重构。</a:t>
            </a:r>
            <a:endParaRPr lang="en-US" altLang="zh-CN" sz="2100" dirty="0"/>
          </a:p>
          <a:p>
            <a:pPr>
              <a:spcBef>
                <a:spcPts val="600"/>
              </a:spcBef>
            </a:pPr>
            <a:r>
              <a:rPr lang="zh-CN" altLang="en-US" sz="2100" dirty="0"/>
              <a:t>可以增加一个抽象客户类</a:t>
            </a:r>
            <a:r>
              <a:rPr lang="en-US" altLang="zh-CN" sz="2100" dirty="0"/>
              <a:t>Customer</a:t>
            </a:r>
            <a:r>
              <a:rPr lang="zh-CN" altLang="en-US" sz="2100" dirty="0"/>
              <a:t>，将</a:t>
            </a:r>
            <a:r>
              <a:rPr lang="en-US" altLang="zh-CN" sz="2100" dirty="0" err="1"/>
              <a:t>CommonCustomer</a:t>
            </a:r>
            <a:r>
              <a:rPr lang="zh-CN" altLang="en-US" sz="2100" dirty="0"/>
              <a:t>和</a:t>
            </a:r>
            <a:r>
              <a:rPr lang="en-US" altLang="zh-CN" sz="2100" dirty="0" err="1"/>
              <a:t>VIPCustomer</a:t>
            </a:r>
            <a:r>
              <a:rPr lang="zh-CN" altLang="en-US" sz="2100" dirty="0"/>
              <a:t>类作为其子类，邮件发送类</a:t>
            </a:r>
            <a:r>
              <a:rPr lang="en-US" altLang="zh-CN" sz="2100" dirty="0" err="1"/>
              <a:t>EmailSender</a:t>
            </a:r>
            <a:r>
              <a:rPr lang="zh-CN" altLang="en-US" sz="2100" dirty="0"/>
              <a:t>类针对抽象客户类</a:t>
            </a:r>
            <a:r>
              <a:rPr lang="en-US" altLang="zh-CN" sz="2100" dirty="0"/>
              <a:t>Customer</a:t>
            </a:r>
            <a:r>
              <a:rPr lang="zh-CN" altLang="en-US" sz="2100" dirty="0"/>
              <a:t>编程，根据里氏代换原则，能够接受基类对象的地方必然能够接受子类对象，因此将</a:t>
            </a:r>
            <a:r>
              <a:rPr lang="en-US" altLang="zh-CN" sz="2100" dirty="0" err="1"/>
              <a:t>EmailSender</a:t>
            </a:r>
            <a:r>
              <a:rPr lang="zh-CN" altLang="en-US" sz="2100" dirty="0"/>
              <a:t>中的</a:t>
            </a:r>
            <a:r>
              <a:rPr lang="en-US" altLang="zh-CN" sz="2100" dirty="0"/>
              <a:t>send()</a:t>
            </a:r>
            <a:r>
              <a:rPr lang="zh-CN" altLang="en-US" sz="2100" dirty="0"/>
              <a:t>方法的参数类型改为</a:t>
            </a:r>
            <a:r>
              <a:rPr lang="en-US" altLang="zh-CN" sz="2100" dirty="0"/>
              <a:t>Customer</a:t>
            </a:r>
            <a:r>
              <a:rPr lang="zh-CN" altLang="en-US" sz="2100" dirty="0"/>
              <a:t>，如果需要增加新类型的客户，只需将其作为</a:t>
            </a:r>
            <a:r>
              <a:rPr lang="en-US" altLang="zh-CN" sz="2100" dirty="0"/>
              <a:t>Customer</a:t>
            </a:r>
            <a:r>
              <a:rPr lang="zh-CN" altLang="en-US" sz="2100" dirty="0"/>
              <a:t>类的子类即可。</a:t>
            </a:r>
          </a:p>
        </p:txBody>
      </p:sp>
      <p:sp>
        <p:nvSpPr>
          <p:cNvPr id="7" name="日期占位符 6"/>
          <p:cNvSpPr>
            <a:spLocks noGrp="1"/>
          </p:cNvSpPr>
          <p:nvPr>
            <p:ph type="dt" sz="half" idx="10"/>
          </p:nvPr>
        </p:nvSpPr>
        <p:spPr/>
        <p:txBody>
          <a:bodyPr/>
          <a:lstStyle/>
          <a:p>
            <a:fld id="{487F9311-F1B9-4CAD-B5E4-03A0187489F3}" type="datetime1">
              <a:rPr lang="zh-CN" altLang="en-US" smtClean="0"/>
              <a:t>2022/5/11</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79</a:t>
            </a:fld>
            <a:endParaRPr lang="zh-CN" altLang="en-US" dirty="0"/>
          </a:p>
        </p:txBody>
      </p:sp>
    </p:spTree>
    <p:extLst>
      <p:ext uri="{BB962C8B-B14F-4D97-AF65-F5344CB8AC3E}">
        <p14:creationId xmlns:p14="http://schemas.microsoft.com/office/powerpoint/2010/main" val="26602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a:t>
            </a:r>
          </a:p>
        </p:txBody>
      </p:sp>
      <p:sp>
        <p:nvSpPr>
          <p:cNvPr id="2" name="文本占位符 1"/>
          <p:cNvSpPr>
            <a:spLocks noGrp="1"/>
          </p:cNvSpPr>
          <p:nvPr>
            <p:ph idx="1"/>
          </p:nvPr>
        </p:nvSpPr>
        <p:spPr>
          <a:xfrm>
            <a:off x="768097" y="875739"/>
            <a:ext cx="8090153" cy="3806854"/>
          </a:xfrm>
        </p:spPr>
        <p:txBody>
          <a:bodyPr>
            <a:noAutofit/>
          </a:bodyPr>
          <a:lstStyle/>
          <a:p>
            <a:pPr>
              <a:lnSpc>
                <a:spcPct val="110000"/>
              </a:lnSpc>
            </a:pPr>
            <a:r>
              <a:rPr lang="zh-CN" altLang="en-US" sz="2400" dirty="0">
                <a:solidFill>
                  <a:srgbClr val="FF0000"/>
                </a:solidFill>
              </a:rPr>
              <a:t>模块</a:t>
            </a:r>
            <a:r>
              <a:rPr lang="zh-CN" altLang="en-US" sz="2400" dirty="0"/>
              <a:t>是相对独立的程序体，是数据说明、可执行语句等程序对象（如类、过程、函数、子程序、宏等）的集合</a:t>
            </a:r>
            <a:r>
              <a:rPr lang="zh-CN" altLang="en-US" sz="2400" dirty="0">
                <a:latin typeface="+mn-ea"/>
              </a:rPr>
              <a:t> 。</a:t>
            </a:r>
            <a:endParaRPr lang="en-US" altLang="zh-CN" sz="2400" dirty="0">
              <a:latin typeface="+mn-ea"/>
            </a:endParaRPr>
          </a:p>
          <a:p>
            <a:pPr>
              <a:lnSpc>
                <a:spcPct val="110000"/>
              </a:lnSpc>
            </a:pPr>
            <a:r>
              <a:rPr lang="zh-CN" altLang="en-US" sz="2400" dirty="0">
                <a:latin typeface="+mn-ea"/>
              </a:rPr>
              <a:t>面向对象软件开发模式，很自然地支持模块的设计原理：</a:t>
            </a:r>
            <a:r>
              <a:rPr lang="zh-CN" altLang="en-US" sz="2400" dirty="0">
                <a:solidFill>
                  <a:srgbClr val="FF0000"/>
                </a:solidFill>
                <a:latin typeface="+mn-ea"/>
              </a:rPr>
              <a:t>对象就是模块</a:t>
            </a:r>
            <a:r>
              <a:rPr lang="zh-CN" altLang="en-US" sz="2400" dirty="0">
                <a:latin typeface="+mn-ea"/>
              </a:rPr>
              <a:t>。</a:t>
            </a:r>
            <a:endParaRPr lang="en-US" altLang="zh-CN" sz="2400" dirty="0">
              <a:latin typeface="+mn-ea"/>
            </a:endParaRPr>
          </a:p>
          <a:p>
            <a:pPr>
              <a:lnSpc>
                <a:spcPct val="110000"/>
              </a:lnSpc>
            </a:pPr>
            <a:r>
              <a:rPr lang="zh-CN" altLang="en-US" sz="2400" dirty="0">
                <a:solidFill>
                  <a:srgbClr val="FF0000"/>
                </a:solidFill>
                <a:latin typeface="+mn-ea"/>
              </a:rPr>
              <a:t>模块化</a:t>
            </a:r>
            <a:r>
              <a:rPr lang="zh-CN" altLang="en-US" sz="2400" dirty="0">
                <a:latin typeface="+mn-ea"/>
              </a:rPr>
              <a:t>就是把程序划分成若干个模块，每个模块完成一个子功能，把这些模块集中起来组成一个整体，可以完成指定的功能，满足问题的要求。</a:t>
            </a:r>
            <a:endParaRPr lang="en-US" altLang="zh-CN" sz="2400" dirty="0">
              <a:latin typeface="+mn-ea"/>
            </a:endParaRPr>
          </a:p>
          <a:p>
            <a:pPr>
              <a:lnSpc>
                <a:spcPct val="110000"/>
              </a:lnSpc>
            </a:pPr>
            <a:r>
              <a:rPr lang="zh-CN" altLang="en-US" sz="2400" dirty="0">
                <a:latin typeface="+mn-ea"/>
              </a:rPr>
              <a:t>模块之间既相互独立，又相互关联。 </a:t>
            </a:r>
          </a:p>
        </p:txBody>
      </p:sp>
      <p:sp>
        <p:nvSpPr>
          <p:cNvPr id="3" name="日期占位符 2"/>
          <p:cNvSpPr>
            <a:spLocks noGrp="1"/>
          </p:cNvSpPr>
          <p:nvPr>
            <p:ph type="dt" sz="half" idx="10"/>
          </p:nvPr>
        </p:nvSpPr>
        <p:spPr/>
        <p:txBody>
          <a:bodyPr/>
          <a:lstStyle/>
          <a:p>
            <a:fld id="{E0843159-75DA-4D38-9E48-8298D213FB1D}"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150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17405D-3D51-4C00-8C9F-E49E0B3886B8}" type="slidenum">
              <a:rPr lang="en-US" altLang="zh-CN" smtClean="0">
                <a:solidFill>
                  <a:schemeClr val="bg1"/>
                </a:solidFill>
              </a:rPr>
              <a:pPr eaLnBrk="1" hangingPunct="1"/>
              <a:t>8</a:t>
            </a:fld>
            <a:endParaRPr lang="en-US" altLang="zh-CN">
              <a:solidFill>
                <a:schemeClr val="bg1"/>
              </a:solidFill>
            </a:endParaRPr>
          </a:p>
        </p:txBody>
      </p:sp>
    </p:spTree>
    <p:extLst>
      <p:ext uri="{BB962C8B-B14F-4D97-AF65-F5344CB8AC3E}">
        <p14:creationId xmlns:p14="http://schemas.microsoft.com/office/powerpoint/2010/main" val="3653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80</a:t>
            </a:fld>
            <a:endParaRPr lang="zh-CN" altLang="en-US" dirty="0"/>
          </a:p>
        </p:txBody>
      </p:sp>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pic>
        <p:nvPicPr>
          <p:cNvPr id="5" name="图片 4">
            <a:extLst>
              <a:ext uri="{FF2B5EF4-FFF2-40B4-BE49-F238E27FC236}">
                <a16:creationId xmlns:a16="http://schemas.microsoft.com/office/drawing/2014/main" id="{38B5ADAA-21C8-49D3-BB46-649E04F7E82D}"/>
              </a:ext>
            </a:extLst>
          </p:cNvPr>
          <p:cNvPicPr>
            <a:picLocks noChangeAspect="1"/>
          </p:cNvPicPr>
          <p:nvPr/>
        </p:nvPicPr>
        <p:blipFill>
          <a:blip r:embed="rId3"/>
          <a:stretch>
            <a:fillRect/>
          </a:stretch>
        </p:blipFill>
        <p:spPr>
          <a:xfrm>
            <a:off x="296776" y="1043688"/>
            <a:ext cx="5463768" cy="3282985"/>
          </a:xfrm>
          <a:prstGeom prst="rect">
            <a:avLst/>
          </a:prstGeom>
        </p:spPr>
      </p:pic>
      <p:pic>
        <p:nvPicPr>
          <p:cNvPr id="6" name="图片 5">
            <a:extLst>
              <a:ext uri="{FF2B5EF4-FFF2-40B4-BE49-F238E27FC236}">
                <a16:creationId xmlns:a16="http://schemas.microsoft.com/office/drawing/2014/main" id="{6F2107B2-8C24-42BA-9C94-1327A1F47B92}"/>
              </a:ext>
            </a:extLst>
          </p:cNvPr>
          <p:cNvPicPr>
            <a:picLocks noChangeAspect="1"/>
          </p:cNvPicPr>
          <p:nvPr/>
        </p:nvPicPr>
        <p:blipFill>
          <a:blip r:embed="rId4"/>
          <a:stretch>
            <a:fillRect/>
          </a:stretch>
        </p:blipFill>
        <p:spPr>
          <a:xfrm>
            <a:off x="5878890" y="828913"/>
            <a:ext cx="2673093" cy="3809340"/>
          </a:xfrm>
          <a:prstGeom prst="rect">
            <a:avLst/>
          </a:prstGeom>
        </p:spPr>
      </p:pic>
      <p:sp>
        <p:nvSpPr>
          <p:cNvPr id="7" name="日期占位符 6"/>
          <p:cNvSpPr>
            <a:spLocks noGrp="1"/>
          </p:cNvSpPr>
          <p:nvPr>
            <p:ph type="dt" sz="half" idx="10"/>
          </p:nvPr>
        </p:nvSpPr>
        <p:spPr/>
        <p:txBody>
          <a:bodyPr/>
          <a:lstStyle/>
          <a:p>
            <a:fld id="{487F9311-F1B9-4CAD-B5E4-03A0187489F3}" type="datetime1">
              <a:rPr lang="zh-CN" altLang="en-US" smtClean="0"/>
              <a:t>2022/5/11</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98243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p:cNvSpPr>
            <a:spLocks noGrp="1"/>
          </p:cNvSpPr>
          <p:nvPr>
            <p:ph idx="1"/>
          </p:nvPr>
        </p:nvSpPr>
        <p:spPr>
          <a:xfrm>
            <a:off x="768097" y="1106905"/>
            <a:ext cx="7832833" cy="3625115"/>
          </a:xfrm>
        </p:spPr>
        <p:txBody>
          <a:bodyPr>
            <a:normAutofit fontScale="62500" lnSpcReduction="20000"/>
          </a:bodyPr>
          <a:lstStyle/>
          <a:p>
            <a:pPr>
              <a:lnSpc>
                <a:spcPct val="120000"/>
              </a:lnSpc>
              <a:spcBef>
                <a:spcPts val="600"/>
              </a:spcBef>
            </a:pPr>
            <a:r>
              <a:rPr lang="zh-CN" altLang="en-US" sz="3800" b="1" dirty="0">
                <a:solidFill>
                  <a:srgbClr val="FF0000"/>
                </a:solidFill>
              </a:rPr>
              <a:t>依赖倒置原则</a:t>
            </a:r>
            <a:r>
              <a:rPr lang="en-US" altLang="zh-CN" sz="3800" b="1" dirty="0">
                <a:solidFill>
                  <a:srgbClr val="FF0000"/>
                </a:solidFill>
              </a:rPr>
              <a:t>(Dependency Inversion Principle, DIP)</a:t>
            </a:r>
          </a:p>
          <a:p>
            <a:pPr>
              <a:lnSpc>
                <a:spcPct val="120000"/>
              </a:lnSpc>
              <a:spcBef>
                <a:spcPts val="600"/>
              </a:spcBef>
            </a:pPr>
            <a:r>
              <a:rPr lang="zh-CN" altLang="en-US" dirty="0"/>
              <a:t>抽象不应当依赖于细节，细节应当依赖于抽象；要针对接口编程，不针对实现编程。</a:t>
            </a:r>
            <a:endParaRPr lang="en-US" altLang="zh-CN" dirty="0"/>
          </a:p>
          <a:p>
            <a:pPr>
              <a:lnSpc>
                <a:spcPct val="120000"/>
              </a:lnSpc>
              <a:spcBef>
                <a:spcPts val="600"/>
              </a:spcBef>
            </a:pPr>
            <a:r>
              <a:rPr lang="zh-CN" altLang="en-US" dirty="0"/>
              <a:t>在代码中传递参数时，或者在组合聚合关系中，尽量引用层次高的抽象层类（即用接口或抽象类进行变量类型声明、参数类型声明、方法返回类型声明，以及数据类型的转换等），不要用具体类做这些事。</a:t>
            </a:r>
            <a:endParaRPr lang="en-US" altLang="zh-CN" dirty="0"/>
          </a:p>
          <a:p>
            <a:pPr>
              <a:lnSpc>
                <a:spcPct val="120000"/>
              </a:lnSpc>
              <a:spcBef>
                <a:spcPts val="600"/>
              </a:spcBef>
            </a:pPr>
            <a:r>
              <a:rPr lang="zh-CN" altLang="en-US" dirty="0"/>
              <a:t>为了确保该原则的应用，一个具体类应当只实现接口或抽象类中声明过的方法，不要给出多余的方法，否则将无法调用子类新增的方法。</a:t>
            </a:r>
            <a:endParaRPr lang="en-US" altLang="zh-CN" dirty="0"/>
          </a:p>
          <a:p>
            <a:pPr>
              <a:lnSpc>
                <a:spcPct val="120000"/>
              </a:lnSpc>
              <a:spcBef>
                <a:spcPts val="600"/>
              </a:spcBef>
            </a:pPr>
            <a:r>
              <a:rPr lang="zh-CN" altLang="en-US" dirty="0"/>
              <a:t>主要是在构造对象时可以动态的创建各种具体对象，当然如果一些具体类比较稳定，就不必再弄一个抽象类做它的父类，这样有画蛇添足的感觉。</a:t>
            </a:r>
          </a:p>
        </p:txBody>
      </p:sp>
      <p:sp>
        <p:nvSpPr>
          <p:cNvPr id="6" name="日期占位符 5"/>
          <p:cNvSpPr>
            <a:spLocks noGrp="1"/>
          </p:cNvSpPr>
          <p:nvPr>
            <p:ph type="dt" sz="half" idx="10"/>
          </p:nvPr>
        </p:nvSpPr>
        <p:spPr/>
        <p:txBody>
          <a:bodyPr/>
          <a:lstStyle/>
          <a:p>
            <a:fld id="{291E3E57-FBDD-407D-9963-6A8176EACCF5}"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pic>
        <p:nvPicPr>
          <p:cNvPr id="5" name="图片 4">
            <a:extLst>
              <a:ext uri="{FF2B5EF4-FFF2-40B4-BE49-F238E27FC236}">
                <a16:creationId xmlns:a16="http://schemas.microsoft.com/office/drawing/2014/main" id="{C5D3B057-F709-4F33-A090-98E2D2E6A361}"/>
              </a:ext>
            </a:extLst>
          </p:cNvPr>
          <p:cNvPicPr>
            <a:picLocks noChangeAspect="1"/>
          </p:cNvPicPr>
          <p:nvPr/>
        </p:nvPicPr>
        <p:blipFill>
          <a:blip r:embed="rId3"/>
          <a:stretch>
            <a:fillRect/>
          </a:stretch>
        </p:blipFill>
        <p:spPr>
          <a:xfrm>
            <a:off x="7632609" y="62794"/>
            <a:ext cx="1445895" cy="1445895"/>
          </a:xfrm>
          <a:prstGeom prst="rect">
            <a:avLst/>
          </a:prstGeom>
        </p:spPr>
      </p:pic>
    </p:spTree>
    <p:extLst>
      <p:ext uri="{BB962C8B-B14F-4D97-AF65-F5344CB8AC3E}">
        <p14:creationId xmlns:p14="http://schemas.microsoft.com/office/powerpoint/2010/main" val="410924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2D6DC0A-152E-44E9-A0D3-41D2589FE960}"/>
              </a:ext>
            </a:extLst>
          </p:cNvPr>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a:extLst>
              <a:ext uri="{FF2B5EF4-FFF2-40B4-BE49-F238E27FC236}">
                <a16:creationId xmlns:a16="http://schemas.microsoft.com/office/drawing/2014/main" id="{51513CFB-6C3C-4695-B2A8-44B5B88DD998}"/>
              </a:ext>
            </a:extLst>
          </p:cNvPr>
          <p:cNvSpPr>
            <a:spLocks noGrp="1"/>
          </p:cNvSpPr>
          <p:nvPr>
            <p:ph idx="1"/>
          </p:nvPr>
        </p:nvSpPr>
        <p:spPr/>
        <p:txBody>
          <a:bodyPr>
            <a:normAutofit fontScale="85000" lnSpcReduction="20000"/>
          </a:bodyPr>
          <a:lstStyle/>
          <a:p>
            <a:r>
              <a:rPr lang="zh-CN" altLang="en-US" b="1" dirty="0">
                <a:solidFill>
                  <a:srgbClr val="FF0000"/>
                </a:solidFill>
              </a:rPr>
              <a:t>依赖倒置原则举例</a:t>
            </a:r>
            <a:endParaRPr lang="en-US" altLang="zh-CN" b="1" dirty="0">
              <a:solidFill>
                <a:srgbClr val="FF0000"/>
              </a:solidFill>
            </a:endParaRPr>
          </a:p>
          <a:p>
            <a:r>
              <a:rPr lang="zh-CN" altLang="en-US" sz="2400" dirty="0"/>
              <a:t>某公司开发人员在开发某</a:t>
            </a:r>
            <a:r>
              <a:rPr lang="en-US" altLang="zh-CN" sz="2400" dirty="0"/>
              <a:t>CRM</a:t>
            </a:r>
            <a:r>
              <a:rPr lang="zh-CN" altLang="en-US" sz="2400" dirty="0"/>
              <a:t>系统时发现：该系统经常需要将存储在</a:t>
            </a:r>
            <a:r>
              <a:rPr lang="en-US" altLang="zh-CN" sz="2400" dirty="0"/>
              <a:t>TXT</a:t>
            </a:r>
            <a:r>
              <a:rPr lang="zh-CN" altLang="en-US" sz="2400" dirty="0"/>
              <a:t>或</a:t>
            </a:r>
            <a:r>
              <a:rPr lang="en-US" altLang="zh-CN" sz="2400" dirty="0"/>
              <a:t>Excel</a:t>
            </a:r>
            <a:r>
              <a:rPr lang="zh-CN" altLang="en-US" sz="2400" dirty="0"/>
              <a:t>文件中的客户信息转存到数据库中，因此需要进行数据格式转换。在客户数据操作类中将调用数据格式转换类的方法实现格式转换和数据库插入操作。</a:t>
            </a:r>
            <a:endParaRPr lang="en-US" altLang="zh-CN" sz="2400" dirty="0"/>
          </a:p>
          <a:p>
            <a:r>
              <a:rPr lang="zh-CN" altLang="en-US" sz="2400" dirty="0"/>
              <a:t>在编码实现时，发现该设计方案存在一个非常严重的问题，由于每次转换数据时数据来源不一定相同，需要更换数据转换类，如有时需要将</a:t>
            </a:r>
            <a:r>
              <a:rPr lang="en-US" altLang="zh-CN" sz="2400" dirty="0" err="1"/>
              <a:t>TXTDataConvertor</a:t>
            </a:r>
            <a:r>
              <a:rPr lang="zh-CN" altLang="en-US" sz="2400" dirty="0"/>
              <a:t>改为</a:t>
            </a:r>
            <a:r>
              <a:rPr lang="en-US" altLang="zh-CN" sz="2400" dirty="0" err="1"/>
              <a:t>ExcelDataConvertor</a:t>
            </a:r>
            <a:r>
              <a:rPr lang="zh-CN" altLang="en-US" sz="2400" dirty="0"/>
              <a:t>，此时，要修改</a:t>
            </a:r>
            <a:r>
              <a:rPr lang="en-US" altLang="zh-CN" sz="2400" dirty="0" err="1"/>
              <a:t>CustomerDAO</a:t>
            </a:r>
            <a:r>
              <a:rPr lang="zh-CN" altLang="en-US" sz="2400" dirty="0"/>
              <a:t>的源代码，而且在引入并使用新的数据转换类时也不得不修改</a:t>
            </a:r>
            <a:r>
              <a:rPr lang="en-US" altLang="zh-CN" sz="2400" dirty="0" err="1"/>
              <a:t>CustomerDAO</a:t>
            </a:r>
            <a:r>
              <a:rPr lang="zh-CN" altLang="en-US" sz="2400" dirty="0"/>
              <a:t>的源代码，系统扩展性较差，违反了开闭原则。</a:t>
            </a:r>
          </a:p>
        </p:txBody>
      </p:sp>
      <p:sp>
        <p:nvSpPr>
          <p:cNvPr id="6" name="日期占位符 5"/>
          <p:cNvSpPr>
            <a:spLocks noGrp="1"/>
          </p:cNvSpPr>
          <p:nvPr>
            <p:ph type="dt" sz="half" idx="10"/>
          </p:nvPr>
        </p:nvSpPr>
        <p:spPr/>
        <p:txBody>
          <a:bodyPr/>
          <a:lstStyle/>
          <a:p>
            <a:fld id="{00B8D0D4-F4D8-4ECA-80C6-3310DB1E5518}"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C026B6A9-7C5D-4E7C-B940-BE0A03DAEC49}"/>
              </a:ext>
            </a:extLst>
          </p:cNvPr>
          <p:cNvSpPr>
            <a:spLocks noGrp="1"/>
          </p:cNvSpPr>
          <p:nvPr>
            <p:ph type="sldNum" sz="quarter" idx="12"/>
          </p:nvPr>
        </p:nvSpPr>
        <p:spPr/>
        <p:txBody>
          <a:bodyPr/>
          <a:lstStyle/>
          <a:p>
            <a:fld id="{0C913308-F349-4B6D-A68A-DD1791B4A57B}" type="slidenum">
              <a:rPr lang="zh-CN" altLang="en-US" smtClean="0"/>
              <a:pPr/>
              <a:t>82</a:t>
            </a:fld>
            <a:endParaRPr lang="zh-CN" altLang="en-US" dirty="0"/>
          </a:p>
        </p:txBody>
      </p:sp>
      <p:pic>
        <p:nvPicPr>
          <p:cNvPr id="5" name="图片 4">
            <a:extLst>
              <a:ext uri="{FF2B5EF4-FFF2-40B4-BE49-F238E27FC236}">
                <a16:creationId xmlns:a16="http://schemas.microsoft.com/office/drawing/2014/main" id="{1E73A2E6-955F-4619-9F54-EBED03E70F0E}"/>
              </a:ext>
            </a:extLst>
          </p:cNvPr>
          <p:cNvPicPr>
            <a:picLocks noChangeAspect="1"/>
          </p:cNvPicPr>
          <p:nvPr/>
        </p:nvPicPr>
        <p:blipFill>
          <a:blip r:embed="rId3"/>
          <a:stretch>
            <a:fillRect/>
          </a:stretch>
        </p:blipFill>
        <p:spPr>
          <a:xfrm>
            <a:off x="3323054" y="2017806"/>
            <a:ext cx="5865551" cy="2714215"/>
          </a:xfrm>
          <a:prstGeom prst="rect">
            <a:avLst/>
          </a:prstGeom>
        </p:spPr>
      </p:pic>
    </p:spTree>
    <p:extLst>
      <p:ext uri="{BB962C8B-B14F-4D97-AF65-F5344CB8AC3E}">
        <p14:creationId xmlns:p14="http://schemas.microsoft.com/office/powerpoint/2010/main" val="318294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8F24F49-F5E0-4CE8-BB53-B5640FCD01E1}"/>
              </a:ext>
            </a:extLst>
          </p:cNvPr>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a:extLst>
              <a:ext uri="{FF2B5EF4-FFF2-40B4-BE49-F238E27FC236}">
                <a16:creationId xmlns:a16="http://schemas.microsoft.com/office/drawing/2014/main" id="{78ACA41D-05B8-4C63-B107-587FFE77D014}"/>
              </a:ext>
            </a:extLst>
          </p:cNvPr>
          <p:cNvSpPr>
            <a:spLocks noGrp="1"/>
          </p:cNvSpPr>
          <p:nvPr>
            <p:ph idx="1"/>
          </p:nvPr>
        </p:nvSpPr>
        <p:spPr/>
        <p:txBody>
          <a:bodyPr>
            <a:normAutofit/>
          </a:bodyPr>
          <a:lstStyle/>
          <a:p>
            <a:r>
              <a:rPr lang="zh-CN" altLang="en-US" sz="2400" b="1" dirty="0">
                <a:solidFill>
                  <a:srgbClr val="FF0000"/>
                </a:solidFill>
              </a:rPr>
              <a:t>依赖倒置原则举例</a:t>
            </a:r>
            <a:endParaRPr lang="en-US" altLang="zh-CN" sz="2400" b="1" dirty="0">
              <a:solidFill>
                <a:srgbClr val="FF0000"/>
              </a:solidFill>
            </a:endParaRPr>
          </a:p>
          <a:p>
            <a:r>
              <a:rPr lang="zh-CN" altLang="en-US" sz="1800" dirty="0"/>
              <a:t>由于</a:t>
            </a:r>
            <a:r>
              <a:rPr lang="en-US" altLang="zh-CN" sz="1800" dirty="0" err="1"/>
              <a:t>CustomerDAO</a:t>
            </a:r>
            <a:r>
              <a:rPr lang="zh-CN" altLang="en-US" sz="1800" dirty="0"/>
              <a:t>针对具体数据转换类编程，因此在增加新的数据转换类或者更换数据转换类时都不得不修改</a:t>
            </a:r>
            <a:r>
              <a:rPr lang="en-US" altLang="zh-CN" sz="1800" dirty="0" err="1"/>
              <a:t>CustomerDAO</a:t>
            </a:r>
            <a:r>
              <a:rPr lang="zh-CN" altLang="en-US" sz="1800" dirty="0"/>
              <a:t>的源代码。我们可以通过引入抽象数据转换类解决该问题，在引入抽象数据转换类</a:t>
            </a:r>
            <a:r>
              <a:rPr lang="en-US" altLang="zh-CN" sz="1800" dirty="0" err="1"/>
              <a:t>DataConvertor</a:t>
            </a:r>
            <a:r>
              <a:rPr lang="zh-CN" altLang="en-US" sz="1800" dirty="0"/>
              <a:t>之后，</a:t>
            </a:r>
            <a:r>
              <a:rPr lang="en-US" altLang="zh-CN" sz="1800" dirty="0" err="1"/>
              <a:t>CustomerDAO</a:t>
            </a:r>
            <a:r>
              <a:rPr lang="zh-CN" altLang="en-US" sz="1800" dirty="0"/>
              <a:t>针对抽象类</a:t>
            </a:r>
            <a:r>
              <a:rPr lang="en-US" altLang="zh-CN" sz="1800" dirty="0" err="1"/>
              <a:t>DataConvertor</a:t>
            </a:r>
            <a:r>
              <a:rPr lang="zh-CN" altLang="en-US" sz="1800" dirty="0"/>
              <a:t>编程，而将具体数据转换类名存储在配置文件中，符合依赖倒转原则。根据里氏代换原则，程序运行时，具体数据转换类对象将替换</a:t>
            </a:r>
            <a:r>
              <a:rPr lang="en-US" altLang="zh-CN" sz="1800" dirty="0" err="1"/>
              <a:t>DataConvertor</a:t>
            </a:r>
            <a:r>
              <a:rPr lang="zh-CN" altLang="en-US" sz="1800" dirty="0"/>
              <a:t>类型的对象，程序不会出现任何问题。更换具体数据转换类时无须修改源代码，只需要修改配置文件；如果需要增加新的具体数据转换类，只要将新增数据转换类作为</a:t>
            </a:r>
            <a:r>
              <a:rPr lang="en-US" altLang="zh-CN" sz="1800" dirty="0" err="1"/>
              <a:t>DataConvertor</a:t>
            </a:r>
            <a:r>
              <a:rPr lang="zh-CN" altLang="en-US" sz="1800" dirty="0"/>
              <a:t>的子类并修改配置文件即可，原有代码无须做任何修改，满足开闭原则。</a:t>
            </a:r>
            <a:endParaRPr lang="en-US" altLang="zh-CN" sz="1800" dirty="0"/>
          </a:p>
        </p:txBody>
      </p:sp>
      <p:sp>
        <p:nvSpPr>
          <p:cNvPr id="6" name="日期占位符 5"/>
          <p:cNvSpPr>
            <a:spLocks noGrp="1"/>
          </p:cNvSpPr>
          <p:nvPr>
            <p:ph type="dt" sz="half" idx="10"/>
          </p:nvPr>
        </p:nvSpPr>
        <p:spPr/>
        <p:txBody>
          <a:bodyPr/>
          <a:lstStyle/>
          <a:p>
            <a:fld id="{9B38E920-AFBD-47BB-A978-82CD5618EB2C}"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42F9A63D-2627-4C7B-A2B9-46BC37535342}"/>
              </a:ext>
            </a:extLst>
          </p:cNvPr>
          <p:cNvSpPr>
            <a:spLocks noGrp="1"/>
          </p:cNvSpPr>
          <p:nvPr>
            <p:ph type="sldNum" sz="quarter" idx="12"/>
          </p:nvPr>
        </p:nvSpPr>
        <p:spPr/>
        <p:txBody>
          <a:bodyPr/>
          <a:lstStyle/>
          <a:p>
            <a:fld id="{0C913308-F349-4B6D-A68A-DD1791B4A57B}" type="slidenum">
              <a:rPr lang="zh-CN" altLang="en-US" smtClean="0"/>
              <a:pPr/>
              <a:t>83</a:t>
            </a:fld>
            <a:endParaRPr lang="zh-CN" altLang="en-US" dirty="0"/>
          </a:p>
        </p:txBody>
      </p:sp>
      <p:pic>
        <p:nvPicPr>
          <p:cNvPr id="5" name="图片 4">
            <a:extLst>
              <a:ext uri="{FF2B5EF4-FFF2-40B4-BE49-F238E27FC236}">
                <a16:creationId xmlns:a16="http://schemas.microsoft.com/office/drawing/2014/main" id="{1AF174AC-CCD9-4482-BD2B-B3294F7832BE}"/>
              </a:ext>
            </a:extLst>
          </p:cNvPr>
          <p:cNvPicPr>
            <a:picLocks noChangeAspect="1"/>
          </p:cNvPicPr>
          <p:nvPr/>
        </p:nvPicPr>
        <p:blipFill>
          <a:blip r:embed="rId2"/>
          <a:stretch>
            <a:fillRect/>
          </a:stretch>
        </p:blipFill>
        <p:spPr>
          <a:xfrm>
            <a:off x="2497019" y="1970247"/>
            <a:ext cx="6646981" cy="2761774"/>
          </a:xfrm>
          <a:prstGeom prst="rect">
            <a:avLst/>
          </a:prstGeom>
        </p:spPr>
      </p:pic>
    </p:spTree>
    <p:extLst>
      <p:ext uri="{BB962C8B-B14F-4D97-AF65-F5344CB8AC3E}">
        <p14:creationId xmlns:p14="http://schemas.microsoft.com/office/powerpoint/2010/main" val="425575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5F71A6E-F2D2-46FB-BC95-2DBCA1A9BDF7}"/>
              </a:ext>
            </a:extLst>
          </p:cNvPr>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a:extLst>
              <a:ext uri="{FF2B5EF4-FFF2-40B4-BE49-F238E27FC236}">
                <a16:creationId xmlns:a16="http://schemas.microsoft.com/office/drawing/2014/main" id="{E640D0DA-51FC-46FD-B43A-ED77BADB2994}"/>
              </a:ext>
            </a:extLst>
          </p:cNvPr>
          <p:cNvSpPr>
            <a:spLocks noGrp="1"/>
          </p:cNvSpPr>
          <p:nvPr>
            <p:ph idx="1"/>
          </p:nvPr>
        </p:nvSpPr>
        <p:spPr>
          <a:xfrm>
            <a:off x="768097" y="1507523"/>
            <a:ext cx="7832833" cy="3224497"/>
          </a:xfrm>
        </p:spPr>
        <p:txBody>
          <a:bodyPr>
            <a:normAutofit/>
          </a:bodyPr>
          <a:lstStyle/>
          <a:p>
            <a:pPr>
              <a:lnSpc>
                <a:spcPct val="120000"/>
              </a:lnSpc>
            </a:pPr>
            <a:r>
              <a:rPr lang="zh-CN" altLang="en-US" sz="2400" dirty="0"/>
              <a:t>使用开闭原则、里氏代换原则和依赖倒转原则，在大多数情况下，这三个设计原则会同时出现</a:t>
            </a:r>
            <a:r>
              <a:rPr lang="zh-CN" altLang="en-US" sz="2400" dirty="0">
                <a:solidFill>
                  <a:srgbClr val="FF0000"/>
                </a:solidFill>
              </a:rPr>
              <a:t>，</a:t>
            </a:r>
            <a:r>
              <a:rPr lang="zh-CN" altLang="en-US" sz="2400" b="1" dirty="0">
                <a:solidFill>
                  <a:srgbClr val="FF0000"/>
                </a:solidFill>
              </a:rPr>
              <a:t>开闭原则是目标，里氏代换原则是基础，依赖倒转原则是手段</a:t>
            </a:r>
            <a:r>
              <a:rPr lang="zh-CN" altLang="en-US" sz="2400" dirty="0"/>
              <a:t>，它们相辅相成，相互补充，目标一致，只是分析问题时所站角度不同而已。</a:t>
            </a:r>
          </a:p>
        </p:txBody>
      </p:sp>
      <p:sp>
        <p:nvSpPr>
          <p:cNvPr id="5" name="日期占位符 4"/>
          <p:cNvSpPr>
            <a:spLocks noGrp="1"/>
          </p:cNvSpPr>
          <p:nvPr>
            <p:ph type="dt" sz="half" idx="10"/>
          </p:nvPr>
        </p:nvSpPr>
        <p:spPr/>
        <p:txBody>
          <a:bodyPr/>
          <a:lstStyle/>
          <a:p>
            <a:fld id="{64553A6E-8FF0-4602-8D28-71D4F43CF378}" type="datetime1">
              <a:rPr lang="zh-CN" altLang="en-US" smtClean="0"/>
              <a:t>2022/5/11</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2F97ADF6-42ED-4134-BF86-D6D7BE7CE9EB}"/>
              </a:ext>
            </a:extLst>
          </p:cNvPr>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spTree>
    <p:extLst>
      <p:ext uri="{BB962C8B-B14F-4D97-AF65-F5344CB8AC3E}">
        <p14:creationId xmlns:p14="http://schemas.microsoft.com/office/powerpoint/2010/main" val="327724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normAutofit/>
          </a:bodyPr>
          <a:lstStyle/>
          <a:p>
            <a:pPr>
              <a:defRPr/>
            </a:pPr>
            <a:r>
              <a:rPr lang="zh-CN" altLang="en-US" dirty="0">
                <a:latin typeface="+mn-ea"/>
              </a:rPr>
              <a:t>面向对象的设计原则</a:t>
            </a:r>
          </a:p>
        </p:txBody>
      </p:sp>
      <p:sp>
        <p:nvSpPr>
          <p:cNvPr id="12291" name="内容占位符 2"/>
          <p:cNvSpPr>
            <a:spLocks noGrp="1"/>
          </p:cNvSpPr>
          <p:nvPr>
            <p:ph idx="1"/>
          </p:nvPr>
        </p:nvSpPr>
        <p:spPr>
          <a:xfrm>
            <a:off x="768097" y="925167"/>
            <a:ext cx="8002924" cy="3806854"/>
          </a:xfrm>
        </p:spPr>
        <p:txBody>
          <a:bodyPr>
            <a:normAutofit/>
          </a:bodyPr>
          <a:lstStyle/>
          <a:p>
            <a:r>
              <a:rPr lang="zh-CN" altLang="en-US" sz="2400" b="1" dirty="0">
                <a:solidFill>
                  <a:srgbClr val="FF0000"/>
                </a:solidFill>
              </a:rPr>
              <a:t>接口隔离原则</a:t>
            </a:r>
            <a:r>
              <a:rPr lang="en-US" altLang="zh-CN" sz="2400" b="1" dirty="0">
                <a:solidFill>
                  <a:srgbClr val="FF0000"/>
                </a:solidFill>
              </a:rPr>
              <a:t>(Interface  Segregation Principle, ISP)</a:t>
            </a:r>
          </a:p>
          <a:p>
            <a:r>
              <a:rPr lang="zh-CN" altLang="en-US" sz="2400" dirty="0"/>
              <a:t>使用多个专门的接口，而不使用单一的总接口，即客户端不应该依赖那些它不需要的接口。</a:t>
            </a:r>
            <a:endParaRPr lang="en-US" altLang="zh-CN" sz="2400" dirty="0"/>
          </a:p>
        </p:txBody>
      </p:sp>
      <p:sp>
        <p:nvSpPr>
          <p:cNvPr id="2" name="日期占位符 1"/>
          <p:cNvSpPr>
            <a:spLocks noGrp="1"/>
          </p:cNvSpPr>
          <p:nvPr>
            <p:ph type="dt" sz="half" idx="10"/>
          </p:nvPr>
        </p:nvSpPr>
        <p:spPr/>
        <p:txBody>
          <a:bodyPr/>
          <a:lstStyle/>
          <a:p>
            <a:fld id="{9AF11D5E-D802-43C7-B663-9C570CAFF5ED}"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85</a:t>
            </a:fld>
            <a:endParaRPr lang="zh-CN" altLang="en-US"/>
          </a:p>
        </p:txBody>
      </p:sp>
      <p:pic>
        <p:nvPicPr>
          <p:cNvPr id="4" name="图片 3">
            <a:extLst>
              <a:ext uri="{FF2B5EF4-FFF2-40B4-BE49-F238E27FC236}">
                <a16:creationId xmlns:a16="http://schemas.microsoft.com/office/drawing/2014/main" id="{74D68479-4A02-43C1-BCF4-7B6A0B3DC398}"/>
              </a:ext>
            </a:extLst>
          </p:cNvPr>
          <p:cNvPicPr>
            <a:picLocks noChangeAspect="1"/>
          </p:cNvPicPr>
          <p:nvPr/>
        </p:nvPicPr>
        <p:blipFill>
          <a:blip r:embed="rId3"/>
          <a:stretch>
            <a:fillRect/>
          </a:stretch>
        </p:blipFill>
        <p:spPr>
          <a:xfrm>
            <a:off x="7766685" y="0"/>
            <a:ext cx="1377315" cy="1377315"/>
          </a:xfrm>
          <a:prstGeom prst="rect">
            <a:avLst/>
          </a:prstGeom>
        </p:spPr>
      </p:pic>
      <p:pic>
        <p:nvPicPr>
          <p:cNvPr id="7" name="图片 6"/>
          <p:cNvPicPr>
            <a:picLocks noChangeAspect="1"/>
          </p:cNvPicPr>
          <p:nvPr/>
        </p:nvPicPr>
        <p:blipFill>
          <a:blip r:embed="rId4"/>
          <a:stretch>
            <a:fillRect/>
          </a:stretch>
        </p:blipFill>
        <p:spPr>
          <a:xfrm>
            <a:off x="838604" y="2385887"/>
            <a:ext cx="7861910" cy="2198144"/>
          </a:xfrm>
          <a:prstGeom prst="rect">
            <a:avLst/>
          </a:prstGeom>
        </p:spPr>
      </p:pic>
    </p:spTree>
    <p:extLst>
      <p:ext uri="{BB962C8B-B14F-4D97-AF65-F5344CB8AC3E}">
        <p14:creationId xmlns:p14="http://schemas.microsoft.com/office/powerpoint/2010/main" val="5692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normAutofit/>
          </a:bodyPr>
          <a:lstStyle/>
          <a:p>
            <a:pPr>
              <a:defRPr/>
            </a:pPr>
            <a:r>
              <a:rPr lang="zh-CN" altLang="en-US" dirty="0">
                <a:latin typeface="+mn-ea"/>
              </a:rPr>
              <a:t>面向对象的设计原则</a:t>
            </a:r>
          </a:p>
        </p:txBody>
      </p:sp>
      <p:sp>
        <p:nvSpPr>
          <p:cNvPr id="12291" name="内容占位符 2"/>
          <p:cNvSpPr>
            <a:spLocks noGrp="1"/>
          </p:cNvSpPr>
          <p:nvPr>
            <p:ph idx="1"/>
          </p:nvPr>
        </p:nvSpPr>
        <p:spPr/>
        <p:txBody>
          <a:bodyPr>
            <a:normAutofit/>
          </a:bodyPr>
          <a:lstStyle/>
          <a:p>
            <a:r>
              <a:rPr lang="zh-CN" altLang="en-US" sz="2400" b="1" dirty="0">
                <a:solidFill>
                  <a:srgbClr val="FF0000"/>
                </a:solidFill>
              </a:rPr>
              <a:t>单一职责原则（</a:t>
            </a:r>
            <a:r>
              <a:rPr lang="en-US" altLang="zh-CN" sz="2400" b="1" dirty="0">
                <a:solidFill>
                  <a:srgbClr val="FF0000"/>
                </a:solidFill>
              </a:rPr>
              <a:t>Single Responsibility Principle</a:t>
            </a:r>
            <a:r>
              <a:rPr lang="zh-CN" altLang="en-US" sz="2400" b="1" dirty="0">
                <a:solidFill>
                  <a:srgbClr val="FF0000"/>
                </a:solidFill>
              </a:rPr>
              <a:t>，</a:t>
            </a:r>
            <a:r>
              <a:rPr lang="en-US" altLang="zh-CN" sz="2400" b="1" dirty="0">
                <a:solidFill>
                  <a:srgbClr val="FF0000"/>
                </a:solidFill>
              </a:rPr>
              <a:t>SRP</a:t>
            </a:r>
            <a:r>
              <a:rPr lang="zh-CN" altLang="en-US" sz="2400" b="1" dirty="0">
                <a:solidFill>
                  <a:srgbClr val="FF0000"/>
                </a:solidFill>
              </a:rPr>
              <a:t>）</a:t>
            </a:r>
            <a:endParaRPr lang="en-US" altLang="zh-CN" sz="2400" b="1" dirty="0">
              <a:solidFill>
                <a:srgbClr val="FF0000"/>
              </a:solidFill>
            </a:endParaRPr>
          </a:p>
          <a:p>
            <a:r>
              <a:rPr lang="zh-CN" altLang="en-US" sz="2400" dirty="0"/>
              <a:t>一个对象应该只包含单一的职责，并且该职责被完整地封装在一个类中。</a:t>
            </a:r>
          </a:p>
        </p:txBody>
      </p:sp>
      <p:sp>
        <p:nvSpPr>
          <p:cNvPr id="2" name="日期占位符 1"/>
          <p:cNvSpPr>
            <a:spLocks noGrp="1"/>
          </p:cNvSpPr>
          <p:nvPr>
            <p:ph type="dt" sz="half" idx="10"/>
          </p:nvPr>
        </p:nvSpPr>
        <p:spPr/>
        <p:txBody>
          <a:bodyPr/>
          <a:lstStyle/>
          <a:p>
            <a:fld id="{9AF11D5E-D802-43C7-B663-9C570CAFF5ED}" type="datetime1">
              <a:rPr lang="zh-CN" altLang="en-US" smtClean="0"/>
              <a:t>2022/5/11</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86</a:t>
            </a:fld>
            <a:endParaRPr lang="zh-CN" altLang="en-US"/>
          </a:p>
        </p:txBody>
      </p:sp>
      <p:pic>
        <p:nvPicPr>
          <p:cNvPr id="3" name="图片 2">
            <a:extLst>
              <a:ext uri="{FF2B5EF4-FFF2-40B4-BE49-F238E27FC236}">
                <a16:creationId xmlns:a16="http://schemas.microsoft.com/office/drawing/2014/main" id="{586EDB6D-DF15-4E30-9BB0-C7FB13D12E01}"/>
              </a:ext>
            </a:extLst>
          </p:cNvPr>
          <p:cNvPicPr>
            <a:picLocks noChangeAspect="1"/>
          </p:cNvPicPr>
          <p:nvPr/>
        </p:nvPicPr>
        <p:blipFill>
          <a:blip r:embed="rId3"/>
          <a:stretch>
            <a:fillRect/>
          </a:stretch>
        </p:blipFill>
        <p:spPr>
          <a:xfrm>
            <a:off x="7480936" y="2942673"/>
            <a:ext cx="1377314" cy="1377314"/>
          </a:xfrm>
          <a:prstGeom prst="rect">
            <a:avLst/>
          </a:prstGeom>
        </p:spPr>
      </p:pic>
    </p:spTree>
    <p:extLst>
      <p:ext uri="{BB962C8B-B14F-4D97-AF65-F5344CB8AC3E}">
        <p14:creationId xmlns:p14="http://schemas.microsoft.com/office/powerpoint/2010/main" val="169494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p:cNvSpPr>
            <a:spLocks noGrp="1"/>
          </p:cNvSpPr>
          <p:nvPr>
            <p:ph idx="1"/>
          </p:nvPr>
        </p:nvSpPr>
        <p:spPr>
          <a:xfrm>
            <a:off x="768097" y="925167"/>
            <a:ext cx="8090153" cy="3806854"/>
          </a:xfrm>
        </p:spPr>
        <p:txBody>
          <a:bodyPr>
            <a:normAutofit fontScale="70000" lnSpcReduction="20000"/>
          </a:bodyPr>
          <a:lstStyle/>
          <a:p>
            <a:r>
              <a:rPr lang="zh-CN" altLang="en-US" sz="3400" b="1" dirty="0">
                <a:solidFill>
                  <a:srgbClr val="FF0000"/>
                </a:solidFill>
              </a:rPr>
              <a:t>合成</a:t>
            </a:r>
            <a:r>
              <a:rPr lang="en-US" altLang="zh-CN" sz="3400" b="1" dirty="0">
                <a:solidFill>
                  <a:srgbClr val="FF0000"/>
                </a:solidFill>
              </a:rPr>
              <a:t>/</a:t>
            </a:r>
            <a:r>
              <a:rPr lang="zh-CN" altLang="en-US" sz="3400" b="1" dirty="0">
                <a:solidFill>
                  <a:srgbClr val="FF0000"/>
                </a:solidFill>
              </a:rPr>
              <a:t>聚合复用原则</a:t>
            </a:r>
            <a:r>
              <a:rPr lang="en-US" altLang="zh-CN" sz="3400" b="1" dirty="0">
                <a:solidFill>
                  <a:srgbClr val="FF0000"/>
                </a:solidFill>
              </a:rPr>
              <a:t>(Composite Reuse Principle, CRP)</a:t>
            </a:r>
            <a:endParaRPr lang="zh-CN" altLang="en-US" sz="3400" b="1" dirty="0">
              <a:solidFill>
                <a:srgbClr val="FF0000"/>
              </a:solidFill>
            </a:endParaRPr>
          </a:p>
          <a:p>
            <a:r>
              <a:rPr lang="zh-CN" altLang="en-US" dirty="0"/>
              <a:t>合成复用原则就是指在一个新的对象里通过关联关系（包括组合关系和聚合关系）来使用一些已有的对象，使之成为新对象的一部分；新对象通过委派调用已有对象的方法达到复用其已有功能的目的。</a:t>
            </a:r>
            <a:endParaRPr lang="en-US" altLang="zh-CN" dirty="0"/>
          </a:p>
          <a:p>
            <a:r>
              <a:rPr lang="zh-CN" altLang="en-US" dirty="0"/>
              <a:t>它的设计原则是：要尽量使用组合</a:t>
            </a:r>
            <a:r>
              <a:rPr lang="en-US" altLang="zh-CN" dirty="0"/>
              <a:t>/</a:t>
            </a:r>
            <a:r>
              <a:rPr lang="zh-CN" altLang="en-US" dirty="0"/>
              <a:t>聚合关系，少用继承。又称为</a:t>
            </a:r>
            <a:r>
              <a:rPr lang="zh-CN" altLang="en-US" dirty="0">
                <a:solidFill>
                  <a:srgbClr val="FF0000"/>
                </a:solidFill>
              </a:rPr>
              <a:t>组合</a:t>
            </a:r>
            <a:r>
              <a:rPr lang="en-US" altLang="zh-CN" dirty="0">
                <a:solidFill>
                  <a:srgbClr val="FF0000"/>
                </a:solidFill>
              </a:rPr>
              <a:t>/</a:t>
            </a:r>
            <a:r>
              <a:rPr lang="zh-CN" altLang="en-US" dirty="0">
                <a:solidFill>
                  <a:srgbClr val="FF0000"/>
                </a:solidFill>
              </a:rPr>
              <a:t>聚合复用原则</a:t>
            </a:r>
            <a:r>
              <a:rPr lang="en-US" altLang="zh-CN" dirty="0"/>
              <a:t>(Composition/Aggregate Reuse Principle, CARP)</a:t>
            </a:r>
            <a:r>
              <a:rPr lang="zh-CN" altLang="en-US" dirty="0"/>
              <a:t>。</a:t>
            </a:r>
            <a:endParaRPr lang="en-US" altLang="zh-CN" dirty="0"/>
          </a:p>
          <a:p>
            <a:r>
              <a:rPr lang="zh-CN" altLang="en-US" dirty="0"/>
              <a:t>一般优先考虑使用组合</a:t>
            </a:r>
            <a:r>
              <a:rPr lang="en-US" altLang="zh-CN" dirty="0"/>
              <a:t>/</a:t>
            </a:r>
            <a:r>
              <a:rPr lang="zh-CN" altLang="en-US" dirty="0"/>
              <a:t>聚合来实现复用，其次才考虑继承。在使用继承时，需要严格遵循里氏替换原则，有效的使用继承会有助于对问题的理解，降低复杂度，而滥用继承反而会增加系统构建和维护的难度以及系统的复杂度，因此需要慎用继承复用。</a:t>
            </a:r>
          </a:p>
        </p:txBody>
      </p:sp>
      <p:sp>
        <p:nvSpPr>
          <p:cNvPr id="6" name="日期占位符 5"/>
          <p:cNvSpPr>
            <a:spLocks noGrp="1"/>
          </p:cNvSpPr>
          <p:nvPr>
            <p:ph type="dt" sz="half" idx="10"/>
          </p:nvPr>
        </p:nvSpPr>
        <p:spPr/>
        <p:txBody>
          <a:bodyPr/>
          <a:lstStyle/>
          <a:p>
            <a:fld id="{6903C0C9-3C82-4C9A-8DA2-AEED906AF084}"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87</a:t>
            </a:fld>
            <a:endParaRPr lang="zh-CN" altLang="en-US" dirty="0"/>
          </a:p>
        </p:txBody>
      </p:sp>
      <p:pic>
        <p:nvPicPr>
          <p:cNvPr id="5" name="图片 4">
            <a:extLst>
              <a:ext uri="{FF2B5EF4-FFF2-40B4-BE49-F238E27FC236}">
                <a16:creationId xmlns:a16="http://schemas.microsoft.com/office/drawing/2014/main" id="{A161B052-7AF7-4091-A57D-014FB4526816}"/>
              </a:ext>
            </a:extLst>
          </p:cNvPr>
          <p:cNvPicPr>
            <a:picLocks noChangeAspect="1"/>
          </p:cNvPicPr>
          <p:nvPr/>
        </p:nvPicPr>
        <p:blipFill>
          <a:blip r:embed="rId3"/>
          <a:stretch>
            <a:fillRect/>
          </a:stretch>
        </p:blipFill>
        <p:spPr>
          <a:xfrm>
            <a:off x="7604503" y="86927"/>
            <a:ext cx="1434465" cy="1434465"/>
          </a:xfrm>
          <a:prstGeom prst="rect">
            <a:avLst/>
          </a:prstGeom>
        </p:spPr>
      </p:pic>
    </p:spTree>
    <p:extLst>
      <p:ext uri="{BB962C8B-B14F-4D97-AF65-F5344CB8AC3E}">
        <p14:creationId xmlns:p14="http://schemas.microsoft.com/office/powerpoint/2010/main" val="322177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AD7FD2-4568-4BB9-A6CD-1978A9968271}"/>
              </a:ext>
            </a:extLst>
          </p:cNvPr>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a:extLst>
              <a:ext uri="{FF2B5EF4-FFF2-40B4-BE49-F238E27FC236}">
                <a16:creationId xmlns:a16="http://schemas.microsoft.com/office/drawing/2014/main" id="{C07AD08D-7E8C-4B34-A16F-690EF664FB5E}"/>
              </a:ext>
            </a:extLst>
          </p:cNvPr>
          <p:cNvSpPr>
            <a:spLocks noGrp="1"/>
          </p:cNvSpPr>
          <p:nvPr>
            <p:ph idx="1"/>
          </p:nvPr>
        </p:nvSpPr>
        <p:spPr>
          <a:xfrm>
            <a:off x="768097" y="925167"/>
            <a:ext cx="8090153" cy="3806854"/>
          </a:xfrm>
        </p:spPr>
        <p:txBody>
          <a:bodyPr>
            <a:normAutofit/>
          </a:bodyPr>
          <a:lstStyle/>
          <a:p>
            <a:pPr algn="just"/>
            <a:r>
              <a:rPr lang="zh-CN" altLang="en-US" sz="2400" b="1" dirty="0">
                <a:solidFill>
                  <a:srgbClr val="FF0000"/>
                </a:solidFill>
              </a:rPr>
              <a:t>合成</a:t>
            </a:r>
            <a:r>
              <a:rPr lang="en-US" altLang="zh-CN" sz="2400" b="1" dirty="0">
                <a:solidFill>
                  <a:srgbClr val="FF0000"/>
                </a:solidFill>
              </a:rPr>
              <a:t>/</a:t>
            </a:r>
            <a:r>
              <a:rPr lang="zh-CN" altLang="en-US" sz="2400" b="1" dirty="0">
                <a:solidFill>
                  <a:srgbClr val="FF0000"/>
                </a:solidFill>
              </a:rPr>
              <a:t>聚合复用原则举例</a:t>
            </a:r>
            <a:endParaRPr lang="en-US" altLang="zh-CN" sz="2400" b="1" dirty="0">
              <a:solidFill>
                <a:srgbClr val="FF0000"/>
              </a:solidFill>
            </a:endParaRPr>
          </a:p>
          <a:p>
            <a:pPr algn="just"/>
            <a:r>
              <a:rPr lang="zh-CN" altLang="en-US" sz="1800" dirty="0"/>
              <a:t>某公司开发人员在初期的</a:t>
            </a:r>
            <a:r>
              <a:rPr lang="en-US" altLang="zh-CN" sz="1800" dirty="0"/>
              <a:t>CRM</a:t>
            </a:r>
            <a:r>
              <a:rPr lang="zh-CN" altLang="en-US" sz="1800" dirty="0"/>
              <a:t>系统设计中，考虑到客户数量不多，系统采用</a:t>
            </a:r>
            <a:r>
              <a:rPr lang="en-US" altLang="zh-CN" sz="1800" dirty="0"/>
              <a:t>MySQL</a:t>
            </a:r>
            <a:r>
              <a:rPr lang="zh-CN" altLang="en-US" sz="1800" dirty="0"/>
              <a:t>作为数据库，与数据库操作有关的类如</a:t>
            </a:r>
            <a:r>
              <a:rPr lang="en-US" altLang="zh-CN" sz="1800" dirty="0" err="1"/>
              <a:t>CustomerDAO</a:t>
            </a:r>
            <a:r>
              <a:rPr lang="zh-CN" altLang="en-US" sz="1800" dirty="0"/>
              <a:t>类等都需要连接数据库，连接数据库的方法</a:t>
            </a:r>
            <a:r>
              <a:rPr lang="en-US" altLang="zh-CN" sz="1800" dirty="0" err="1"/>
              <a:t>getConnection</a:t>
            </a:r>
            <a:r>
              <a:rPr lang="en-US" altLang="zh-CN" sz="1800" dirty="0"/>
              <a:t>()</a:t>
            </a:r>
            <a:r>
              <a:rPr lang="zh-CN" altLang="en-US" sz="1800" dirty="0"/>
              <a:t>封装在</a:t>
            </a:r>
            <a:r>
              <a:rPr lang="en-US" altLang="zh-CN" sz="1800" dirty="0" err="1"/>
              <a:t>DBUtil</a:t>
            </a:r>
            <a:r>
              <a:rPr lang="zh-CN" altLang="en-US" sz="1800" dirty="0"/>
              <a:t>类中，由于需要重用</a:t>
            </a:r>
            <a:r>
              <a:rPr lang="en-US" altLang="zh-CN" sz="1800" dirty="0" err="1"/>
              <a:t>DBUtil</a:t>
            </a:r>
            <a:r>
              <a:rPr lang="zh-CN" altLang="en-US" sz="1800" dirty="0"/>
              <a:t>类的</a:t>
            </a:r>
            <a:r>
              <a:rPr lang="en-US" altLang="zh-CN" sz="1800" dirty="0" err="1"/>
              <a:t>getConnection</a:t>
            </a:r>
            <a:r>
              <a:rPr lang="en-US" altLang="zh-CN" sz="1800" dirty="0"/>
              <a:t>()</a:t>
            </a:r>
            <a:r>
              <a:rPr lang="zh-CN" altLang="en-US" sz="1800" dirty="0"/>
              <a:t>方法，设计人员将</a:t>
            </a:r>
            <a:r>
              <a:rPr lang="en-US" altLang="zh-CN" sz="1800" dirty="0" err="1"/>
              <a:t>CustomerDAO</a:t>
            </a:r>
            <a:r>
              <a:rPr lang="zh-CN" altLang="en-US" sz="1800" dirty="0"/>
              <a:t>作为</a:t>
            </a:r>
            <a:r>
              <a:rPr lang="en-US" altLang="zh-CN" sz="1800" dirty="0" err="1"/>
              <a:t>DBUtil</a:t>
            </a:r>
            <a:r>
              <a:rPr lang="zh-CN" altLang="en-US" sz="1800" dirty="0"/>
              <a:t>类的子类。</a:t>
            </a:r>
            <a:endParaRPr lang="en-US" altLang="zh-CN" sz="1800" dirty="0"/>
          </a:p>
          <a:p>
            <a:pPr algn="just"/>
            <a:r>
              <a:rPr lang="zh-CN" altLang="en-US" sz="1800" dirty="0"/>
              <a:t>随着客户数量的增加，系统决定升级为</a:t>
            </a:r>
            <a:r>
              <a:rPr lang="en-US" altLang="zh-CN" sz="1800" dirty="0"/>
              <a:t>Oracle</a:t>
            </a:r>
            <a:r>
              <a:rPr lang="zh-CN" altLang="en-US" sz="1800" dirty="0"/>
              <a:t>数据库，因此需要增加一个新的</a:t>
            </a:r>
            <a:r>
              <a:rPr lang="en-US" altLang="zh-CN" sz="1800" dirty="0" err="1"/>
              <a:t>OracleDBUtil</a:t>
            </a:r>
            <a:r>
              <a:rPr lang="zh-CN" altLang="en-US" sz="1800" dirty="0"/>
              <a:t>类来连接</a:t>
            </a:r>
            <a:r>
              <a:rPr lang="en-US" altLang="zh-CN" sz="1800" dirty="0"/>
              <a:t>Oracle</a:t>
            </a:r>
            <a:r>
              <a:rPr lang="zh-CN" altLang="en-US" sz="1800" dirty="0"/>
              <a:t>数据库，由于在初始设计方案中</a:t>
            </a:r>
            <a:r>
              <a:rPr lang="en-US" altLang="zh-CN" sz="1800" dirty="0" err="1"/>
              <a:t>CustomerDAO</a:t>
            </a:r>
            <a:r>
              <a:rPr lang="zh-CN" altLang="en-US" sz="1800" dirty="0"/>
              <a:t>和</a:t>
            </a:r>
            <a:r>
              <a:rPr lang="en-US" altLang="zh-CN" sz="1800" dirty="0" err="1"/>
              <a:t>DBUtil</a:t>
            </a:r>
            <a:r>
              <a:rPr lang="zh-CN" altLang="en-US" sz="1800" dirty="0"/>
              <a:t>之间是继承关系，因此在更换数据库连接方式时需要修改</a:t>
            </a:r>
            <a:r>
              <a:rPr lang="en-US" altLang="zh-CN" sz="1800" dirty="0" err="1"/>
              <a:t>CustomerDAO</a:t>
            </a:r>
            <a:r>
              <a:rPr lang="zh-CN" altLang="en-US" sz="1800" dirty="0"/>
              <a:t>类的源代码，将</a:t>
            </a:r>
            <a:r>
              <a:rPr lang="en-US" altLang="zh-CN" sz="1800" dirty="0" err="1"/>
              <a:t>CustomerDAO</a:t>
            </a:r>
            <a:r>
              <a:rPr lang="zh-CN" altLang="en-US" sz="1800" dirty="0"/>
              <a:t>作为</a:t>
            </a:r>
            <a:r>
              <a:rPr lang="en-US" altLang="zh-CN" sz="1800" dirty="0" err="1"/>
              <a:t>OracleDBUtil</a:t>
            </a:r>
            <a:r>
              <a:rPr lang="zh-CN" altLang="en-US" sz="1800" dirty="0"/>
              <a:t>的子类，这将违反开闭原则。使用合成复用原则对其进行重构。</a:t>
            </a:r>
          </a:p>
        </p:txBody>
      </p:sp>
      <p:sp>
        <p:nvSpPr>
          <p:cNvPr id="5" name="日期占位符 4"/>
          <p:cNvSpPr>
            <a:spLocks noGrp="1"/>
          </p:cNvSpPr>
          <p:nvPr>
            <p:ph type="dt" sz="half" idx="10"/>
          </p:nvPr>
        </p:nvSpPr>
        <p:spPr/>
        <p:txBody>
          <a:bodyPr/>
          <a:lstStyle/>
          <a:p>
            <a:fld id="{4F836BA8-5AE2-499D-8AAA-D7D8F1813DF5}"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79A9FC97-4C1D-4CCE-9A53-CF6395725E2A}"/>
              </a:ext>
            </a:extLst>
          </p:cNvPr>
          <p:cNvSpPr>
            <a:spLocks noGrp="1"/>
          </p:cNvSpPr>
          <p:nvPr>
            <p:ph type="sldNum" sz="quarter" idx="12"/>
          </p:nvPr>
        </p:nvSpPr>
        <p:spPr/>
        <p:txBody>
          <a:bodyPr/>
          <a:lstStyle/>
          <a:p>
            <a:fld id="{0C913308-F349-4B6D-A68A-DD1791B4A57B}" type="slidenum">
              <a:rPr lang="zh-CN" altLang="en-US" smtClean="0"/>
              <a:pPr/>
              <a:t>88</a:t>
            </a:fld>
            <a:endParaRPr lang="zh-CN" altLang="en-US" dirty="0"/>
          </a:p>
        </p:txBody>
      </p:sp>
      <p:pic>
        <p:nvPicPr>
          <p:cNvPr id="6" name="图片 5">
            <a:extLst>
              <a:ext uri="{FF2B5EF4-FFF2-40B4-BE49-F238E27FC236}">
                <a16:creationId xmlns:a16="http://schemas.microsoft.com/office/drawing/2014/main" id="{575F66CC-7C58-48BC-BA25-C42FC6174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507" y="-2046"/>
            <a:ext cx="4005263" cy="2809662"/>
          </a:xfrm>
          <a:prstGeom prst="rect">
            <a:avLst/>
          </a:prstGeom>
        </p:spPr>
      </p:pic>
      <p:pic>
        <p:nvPicPr>
          <p:cNvPr id="8" name="图片 7">
            <a:extLst>
              <a:ext uri="{FF2B5EF4-FFF2-40B4-BE49-F238E27FC236}">
                <a16:creationId xmlns:a16="http://schemas.microsoft.com/office/drawing/2014/main" id="{73D45E85-B1C3-4BBB-838C-4A04EED77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9908" y="2807616"/>
            <a:ext cx="4939862" cy="2045412"/>
          </a:xfrm>
          <a:prstGeom prst="rect">
            <a:avLst/>
          </a:prstGeom>
        </p:spPr>
      </p:pic>
    </p:spTree>
    <p:extLst>
      <p:ext uri="{BB962C8B-B14F-4D97-AF65-F5344CB8AC3E}">
        <p14:creationId xmlns:p14="http://schemas.microsoft.com/office/powerpoint/2010/main" val="276370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p:cNvSpPr>
            <a:spLocks noGrp="1"/>
          </p:cNvSpPr>
          <p:nvPr>
            <p:ph idx="1"/>
          </p:nvPr>
        </p:nvSpPr>
        <p:spPr/>
        <p:txBody>
          <a:bodyPr>
            <a:noAutofit/>
          </a:bodyPr>
          <a:lstStyle/>
          <a:p>
            <a:pPr algn="just">
              <a:lnSpc>
                <a:spcPct val="120000"/>
              </a:lnSpc>
            </a:pPr>
            <a:r>
              <a:rPr lang="zh-CN" altLang="en-US" sz="2400" b="1" dirty="0">
                <a:solidFill>
                  <a:srgbClr val="FF0000"/>
                </a:solidFill>
              </a:rPr>
              <a:t>迪米特法则</a:t>
            </a:r>
            <a:r>
              <a:rPr lang="en-US" altLang="zh-CN" sz="2400" b="1" dirty="0">
                <a:solidFill>
                  <a:srgbClr val="FF0000"/>
                </a:solidFill>
              </a:rPr>
              <a:t>(Law of Demeter, </a:t>
            </a:r>
            <a:r>
              <a:rPr lang="en-US" altLang="zh-CN" sz="2400" b="1" dirty="0" err="1">
                <a:solidFill>
                  <a:srgbClr val="FF0000"/>
                </a:solidFill>
              </a:rPr>
              <a:t>LoD</a:t>
            </a:r>
            <a:r>
              <a:rPr lang="en-US" altLang="zh-CN" sz="2400" b="1" dirty="0">
                <a:solidFill>
                  <a:srgbClr val="FF0000"/>
                </a:solidFill>
              </a:rPr>
              <a:t>)</a:t>
            </a:r>
          </a:p>
          <a:p>
            <a:pPr algn="just">
              <a:lnSpc>
                <a:spcPct val="120000"/>
              </a:lnSpc>
            </a:pPr>
            <a:r>
              <a:rPr lang="zh-CN" altLang="en-US" sz="2000" dirty="0"/>
              <a:t>一个类对自己所依赖的类知道的越少越好，对于被依赖的类，不论其实现逻辑如何，都将这些逻辑封装在自己的范围内，对外通过</a:t>
            </a:r>
            <a:r>
              <a:rPr lang="en-US" altLang="zh-CN" sz="2000" dirty="0"/>
              <a:t>public(protected</a:t>
            </a:r>
            <a:r>
              <a:rPr lang="zh-CN" altLang="en-US" sz="2000" dirty="0"/>
              <a:t>可以通过子类访问</a:t>
            </a:r>
            <a:r>
              <a:rPr lang="en-US" altLang="zh-CN" sz="2000" dirty="0"/>
              <a:t>)</a:t>
            </a:r>
            <a:r>
              <a:rPr lang="zh-CN" altLang="en-US" sz="2000" dirty="0"/>
              <a:t>方法进行提供服务，否则不对外泄露任何信息，这也体现了数据保密性。</a:t>
            </a:r>
            <a:endParaRPr lang="en-US" altLang="zh-CN" sz="2000" dirty="0"/>
          </a:p>
          <a:p>
            <a:pPr algn="just">
              <a:lnSpc>
                <a:spcPct val="120000"/>
              </a:lnSpc>
            </a:pPr>
            <a:r>
              <a:rPr lang="zh-CN" altLang="en-US" sz="2000" dirty="0"/>
              <a:t>又称为</a:t>
            </a:r>
            <a:r>
              <a:rPr lang="zh-CN" altLang="en-US" sz="2000" dirty="0">
                <a:solidFill>
                  <a:srgbClr val="FF0000"/>
                </a:solidFill>
              </a:rPr>
              <a:t>最少知识原则</a:t>
            </a:r>
            <a:r>
              <a:rPr lang="en-US" altLang="zh-CN" sz="2000" dirty="0"/>
              <a:t>(</a:t>
            </a:r>
            <a:r>
              <a:rPr lang="en-US" altLang="zh-CN" sz="2000" dirty="0" err="1"/>
              <a:t>LeastKnowledge</a:t>
            </a:r>
            <a:r>
              <a:rPr lang="en-US" altLang="zh-CN" sz="2000" dirty="0"/>
              <a:t> Principle, LKP)</a:t>
            </a:r>
            <a:r>
              <a:rPr lang="zh-CN" altLang="en-US" sz="2000" dirty="0"/>
              <a:t>。这一原则为了降低系统的耦合度。</a:t>
            </a:r>
            <a:endParaRPr lang="en-US" altLang="zh-CN" sz="2000" dirty="0"/>
          </a:p>
          <a:p>
            <a:pPr algn="just">
              <a:lnSpc>
                <a:spcPct val="120000"/>
              </a:lnSpc>
            </a:pPr>
            <a:endParaRPr lang="zh-CN" altLang="en-US" sz="2000" dirty="0"/>
          </a:p>
        </p:txBody>
      </p:sp>
      <p:sp>
        <p:nvSpPr>
          <p:cNvPr id="6" name="日期占位符 5"/>
          <p:cNvSpPr>
            <a:spLocks noGrp="1"/>
          </p:cNvSpPr>
          <p:nvPr>
            <p:ph type="dt" sz="half" idx="10"/>
          </p:nvPr>
        </p:nvSpPr>
        <p:spPr/>
        <p:txBody>
          <a:bodyPr/>
          <a:lstStyle/>
          <a:p>
            <a:fld id="{F9EE5C04-3438-4C31-BEC2-338E0BFE0539}"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89</a:t>
            </a:fld>
            <a:endParaRPr lang="zh-CN" altLang="en-US" dirty="0"/>
          </a:p>
        </p:txBody>
      </p:sp>
      <p:pic>
        <p:nvPicPr>
          <p:cNvPr id="5" name="图片 4">
            <a:extLst>
              <a:ext uri="{FF2B5EF4-FFF2-40B4-BE49-F238E27FC236}">
                <a16:creationId xmlns:a16="http://schemas.microsoft.com/office/drawing/2014/main" id="{19F20398-5B26-48AD-B606-C65832EFE6B9}"/>
              </a:ext>
            </a:extLst>
          </p:cNvPr>
          <p:cNvPicPr>
            <a:picLocks noChangeAspect="1"/>
          </p:cNvPicPr>
          <p:nvPr/>
        </p:nvPicPr>
        <p:blipFill>
          <a:blip r:embed="rId3"/>
          <a:stretch>
            <a:fillRect/>
          </a:stretch>
        </p:blipFill>
        <p:spPr>
          <a:xfrm>
            <a:off x="7593194" y="0"/>
            <a:ext cx="1446402" cy="1446402"/>
          </a:xfrm>
          <a:prstGeom prst="rect">
            <a:avLst/>
          </a:prstGeom>
        </p:spPr>
      </p:pic>
    </p:spTree>
    <p:extLst>
      <p:ext uri="{BB962C8B-B14F-4D97-AF65-F5344CB8AC3E}">
        <p14:creationId xmlns:p14="http://schemas.microsoft.com/office/powerpoint/2010/main" val="32979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模块化的优点</a:t>
            </a:r>
          </a:p>
        </p:txBody>
      </p:sp>
      <p:sp>
        <p:nvSpPr>
          <p:cNvPr id="2" name="文本占位符 1"/>
          <p:cNvSpPr>
            <a:spLocks noGrp="1"/>
          </p:cNvSpPr>
          <p:nvPr>
            <p:ph idx="1"/>
          </p:nvPr>
        </p:nvSpPr>
        <p:spPr>
          <a:xfrm>
            <a:off x="768097" y="926757"/>
            <a:ext cx="7832833" cy="3805264"/>
          </a:xfrm>
        </p:spPr>
        <p:txBody>
          <a:bodyPr>
            <a:normAutofit fontScale="92500"/>
          </a:bodyPr>
          <a:lstStyle/>
          <a:p>
            <a:pPr marL="385763" indent="-385763">
              <a:lnSpc>
                <a:spcPct val="120000"/>
              </a:lnSpc>
              <a:spcBef>
                <a:spcPts val="900"/>
              </a:spcBef>
              <a:buFont typeface="+mj-lt"/>
              <a:buAutoNum type="arabicPeriod"/>
            </a:pPr>
            <a:r>
              <a:rPr lang="zh-CN" altLang="en-US" sz="2400" dirty="0">
                <a:latin typeface="+mn-ea"/>
              </a:rPr>
              <a:t>可以使软件结构清晰，不仅容易设计也容易阅读和理解。</a:t>
            </a:r>
          </a:p>
          <a:p>
            <a:pPr marL="385763" indent="-385763">
              <a:lnSpc>
                <a:spcPct val="120000"/>
              </a:lnSpc>
              <a:spcBef>
                <a:spcPts val="900"/>
              </a:spcBef>
              <a:buFont typeface="+mj-lt"/>
              <a:buAutoNum type="arabicPeriod"/>
            </a:pPr>
            <a:r>
              <a:rPr lang="zh-CN" altLang="en-US" sz="2400" dirty="0">
                <a:latin typeface="+mn-ea"/>
              </a:rPr>
              <a:t>可以使软件容易测试和调试，因而有助于提高软件的可靠性。把每一个模块要解决的问题局限在有限的范围，减少出错机会。</a:t>
            </a:r>
            <a:endParaRPr lang="en-US" altLang="zh-CN" sz="2400" dirty="0">
              <a:latin typeface="+mn-ea"/>
            </a:endParaRPr>
          </a:p>
          <a:p>
            <a:pPr marL="385763" indent="-385763">
              <a:lnSpc>
                <a:spcPct val="120000"/>
              </a:lnSpc>
              <a:spcBef>
                <a:spcPts val="900"/>
              </a:spcBef>
              <a:buFont typeface="+mj-lt"/>
              <a:buAutoNum type="arabicPeriod"/>
            </a:pPr>
            <a:r>
              <a:rPr lang="zh-CN" altLang="en-US" sz="2400" dirty="0">
                <a:latin typeface="+mn-ea"/>
              </a:rPr>
              <a:t>一个模块可被重复使用，提高软件产品的复用率。</a:t>
            </a:r>
          </a:p>
          <a:p>
            <a:pPr marL="385763" indent="-385763">
              <a:lnSpc>
                <a:spcPct val="120000"/>
              </a:lnSpc>
              <a:spcBef>
                <a:spcPts val="900"/>
              </a:spcBef>
              <a:buFont typeface="+mj-lt"/>
              <a:buAutoNum type="arabicPeriod"/>
            </a:pPr>
            <a:r>
              <a:rPr lang="zh-CN" altLang="en-US" sz="2400" dirty="0">
                <a:latin typeface="+mn-ea"/>
              </a:rPr>
              <a:t>能够提高软件的可修改性，便于对特定的模块进行优化处理。</a:t>
            </a:r>
          </a:p>
          <a:p>
            <a:pPr marL="385763" indent="-385763">
              <a:lnSpc>
                <a:spcPct val="120000"/>
              </a:lnSpc>
              <a:spcBef>
                <a:spcPts val="900"/>
              </a:spcBef>
              <a:buFont typeface="+mj-lt"/>
              <a:buAutoNum type="arabicPeriod"/>
            </a:pPr>
            <a:r>
              <a:rPr lang="zh-CN" altLang="en-US" sz="2400" dirty="0">
                <a:latin typeface="+mn-ea"/>
              </a:rPr>
              <a:t>有助于软件开发工程的组织管理，</a:t>
            </a:r>
            <a:r>
              <a:rPr lang="zh-CN" altLang="en-US" sz="2400" dirty="0">
                <a:latin typeface="黑体" panose="02010609060101010101" pitchFamily="49" charset="-122"/>
                <a:ea typeface="黑体" panose="02010609060101010101" pitchFamily="49" charset="-122"/>
              </a:rPr>
              <a:t>利于估计工作量和开发成本。</a:t>
            </a:r>
          </a:p>
          <a:p>
            <a:pPr marL="385763" indent="-385763">
              <a:lnSpc>
                <a:spcPct val="120000"/>
              </a:lnSpc>
              <a:spcBef>
                <a:spcPts val="900"/>
              </a:spcBef>
              <a:buFont typeface="+mj-lt"/>
              <a:buAutoNum type="arabicPeriod"/>
            </a:pPr>
            <a:endParaRPr lang="zh-CN" altLang="en-US" sz="2400" dirty="0">
              <a:latin typeface="+mn-ea"/>
            </a:endParaRPr>
          </a:p>
        </p:txBody>
      </p:sp>
      <p:sp>
        <p:nvSpPr>
          <p:cNvPr id="3" name="日期占位符 2"/>
          <p:cNvSpPr>
            <a:spLocks noGrp="1"/>
          </p:cNvSpPr>
          <p:nvPr>
            <p:ph type="dt" sz="half" idx="10"/>
          </p:nvPr>
        </p:nvSpPr>
        <p:spPr/>
        <p:txBody>
          <a:bodyPr/>
          <a:lstStyle/>
          <a:p>
            <a:fld id="{CF10E4EA-F2D4-4E7A-A8AF-51000914F498}"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355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557213" indent="-214313" eaLnBrk="0" hangingPunct="0">
              <a:defRPr>
                <a:solidFill>
                  <a:schemeClr val="tx1"/>
                </a:solidFill>
                <a:latin typeface="Arial" charset="0"/>
                <a:ea typeface="宋体" pitchFamily="2" charset="-122"/>
              </a:defRPr>
            </a:lvl2pPr>
            <a:lvl3pPr marL="857250" indent="-171450" eaLnBrk="0" hangingPunct="0">
              <a:defRPr>
                <a:solidFill>
                  <a:schemeClr val="tx1"/>
                </a:solidFill>
                <a:latin typeface="Arial" charset="0"/>
                <a:ea typeface="宋体" pitchFamily="2" charset="-122"/>
              </a:defRPr>
            </a:lvl3pPr>
            <a:lvl4pPr marL="1200150" indent="-171450" eaLnBrk="0" hangingPunct="0">
              <a:defRPr>
                <a:solidFill>
                  <a:schemeClr val="tx1"/>
                </a:solidFill>
                <a:latin typeface="Arial" charset="0"/>
                <a:ea typeface="宋体" pitchFamily="2" charset="-122"/>
              </a:defRPr>
            </a:lvl4pPr>
            <a:lvl5pPr marL="1543050" indent="-171450" eaLnBrk="0" hangingPunct="0">
              <a:defRPr>
                <a:solidFill>
                  <a:schemeClr val="tx1"/>
                </a:solidFill>
                <a:latin typeface="Arial" charset="0"/>
                <a:ea typeface="宋体" pitchFamily="2" charset="-122"/>
              </a:defRPr>
            </a:lvl5pPr>
            <a:lvl6pPr marL="1885950" indent="-171450" eaLnBrk="0" fontAlgn="base" hangingPunct="0">
              <a:spcBef>
                <a:spcPct val="0"/>
              </a:spcBef>
              <a:spcAft>
                <a:spcPct val="0"/>
              </a:spcAft>
              <a:defRPr>
                <a:solidFill>
                  <a:schemeClr val="tx1"/>
                </a:solidFill>
                <a:latin typeface="Arial" charset="0"/>
                <a:ea typeface="宋体" pitchFamily="2" charset="-122"/>
              </a:defRPr>
            </a:lvl6pPr>
            <a:lvl7pPr marL="2228850" indent="-171450" eaLnBrk="0" fontAlgn="base" hangingPunct="0">
              <a:spcBef>
                <a:spcPct val="0"/>
              </a:spcBef>
              <a:spcAft>
                <a:spcPct val="0"/>
              </a:spcAft>
              <a:defRPr>
                <a:solidFill>
                  <a:schemeClr val="tx1"/>
                </a:solidFill>
                <a:latin typeface="Arial" charset="0"/>
                <a:ea typeface="宋体" pitchFamily="2" charset="-122"/>
              </a:defRPr>
            </a:lvl7pPr>
            <a:lvl8pPr marL="2571750" indent="-171450" eaLnBrk="0" fontAlgn="base" hangingPunct="0">
              <a:spcBef>
                <a:spcPct val="0"/>
              </a:spcBef>
              <a:spcAft>
                <a:spcPct val="0"/>
              </a:spcAft>
              <a:defRPr>
                <a:solidFill>
                  <a:schemeClr val="tx1"/>
                </a:solidFill>
                <a:latin typeface="Arial" charset="0"/>
                <a:ea typeface="宋体" pitchFamily="2" charset="-122"/>
              </a:defRPr>
            </a:lvl8pPr>
            <a:lvl9pPr marL="2914650" indent="-17145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F644E0-FCD2-4097-9E19-A99A08761112}" type="slidenum">
              <a:rPr lang="en-US" altLang="zh-CN" smtClean="0">
                <a:solidFill>
                  <a:schemeClr val="bg1"/>
                </a:solidFill>
              </a:rPr>
              <a:pPr eaLnBrk="1" hangingPunct="1"/>
              <a:t>9</a:t>
            </a:fld>
            <a:endParaRPr lang="en-US" altLang="zh-CN" dirty="0">
              <a:solidFill>
                <a:schemeClr val="bg1"/>
              </a:solidFill>
            </a:endParaRPr>
          </a:p>
        </p:txBody>
      </p:sp>
    </p:spTree>
    <p:extLst>
      <p:ext uri="{BB962C8B-B14F-4D97-AF65-F5344CB8AC3E}">
        <p14:creationId xmlns:p14="http://schemas.microsoft.com/office/powerpoint/2010/main" val="312587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up)">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380B96-E140-41D5-8406-841852CA3CA4}"/>
              </a:ext>
            </a:extLst>
          </p:cNvPr>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a:extLst>
              <a:ext uri="{FF2B5EF4-FFF2-40B4-BE49-F238E27FC236}">
                <a16:creationId xmlns:a16="http://schemas.microsoft.com/office/drawing/2014/main" id="{00F145D7-E038-47DA-AF21-886BA324F512}"/>
              </a:ext>
            </a:extLst>
          </p:cNvPr>
          <p:cNvSpPr>
            <a:spLocks noGrp="1"/>
          </p:cNvSpPr>
          <p:nvPr>
            <p:ph idx="1"/>
          </p:nvPr>
        </p:nvSpPr>
        <p:spPr/>
        <p:txBody>
          <a:bodyPr>
            <a:normAutofit/>
          </a:bodyPr>
          <a:lstStyle/>
          <a:p>
            <a:pPr algn="just"/>
            <a:r>
              <a:rPr lang="zh-CN" altLang="en-US" sz="2400" b="1" dirty="0">
                <a:solidFill>
                  <a:srgbClr val="FF0000"/>
                </a:solidFill>
              </a:rPr>
              <a:t>迪米特法则举例</a:t>
            </a:r>
            <a:endParaRPr lang="en-US" altLang="zh-CN" sz="2400" b="1" dirty="0">
              <a:solidFill>
                <a:srgbClr val="FF0000"/>
              </a:solidFill>
            </a:endParaRPr>
          </a:p>
          <a:p>
            <a:pPr algn="just">
              <a:spcBef>
                <a:spcPts val="600"/>
              </a:spcBef>
            </a:pPr>
            <a:r>
              <a:rPr lang="zh-CN" altLang="en-US" sz="2000" dirty="0"/>
              <a:t>  某公司所开发</a:t>
            </a:r>
            <a:r>
              <a:rPr lang="en-US" altLang="zh-CN" sz="2000" dirty="0"/>
              <a:t>CRM</a:t>
            </a:r>
            <a:r>
              <a:rPr lang="zh-CN" altLang="en-US" sz="2000" dirty="0"/>
              <a:t>系统包含很多业务操作窗口，在这些窗口中，控件之间存在复杂的交互，一个控件事件的触发将导致多个其他界面控件产生响应。例如当一个按钮</a:t>
            </a:r>
            <a:r>
              <a:rPr lang="en-US" altLang="zh-CN" sz="2000" dirty="0"/>
              <a:t>(Button)</a:t>
            </a:r>
            <a:r>
              <a:rPr lang="zh-CN" altLang="en-US" sz="2000" dirty="0"/>
              <a:t>被单击时，对应的列表框</a:t>
            </a:r>
            <a:r>
              <a:rPr lang="en-US" altLang="zh-CN" sz="2000" dirty="0"/>
              <a:t>(List)</a:t>
            </a:r>
            <a:r>
              <a:rPr lang="zh-CN" altLang="en-US" sz="2000" dirty="0"/>
              <a:t>、组合框</a:t>
            </a:r>
            <a:r>
              <a:rPr lang="en-US" altLang="zh-CN" sz="2000" dirty="0"/>
              <a:t>(</a:t>
            </a:r>
            <a:r>
              <a:rPr lang="en-US" altLang="zh-CN" sz="2000" dirty="0" err="1"/>
              <a:t>ComboBox</a:t>
            </a:r>
            <a:r>
              <a:rPr lang="en-US" altLang="zh-CN" sz="2000" dirty="0"/>
              <a:t>)</a:t>
            </a:r>
            <a:r>
              <a:rPr lang="zh-CN" altLang="en-US" sz="2000" dirty="0"/>
              <a:t>、文本框</a:t>
            </a:r>
            <a:r>
              <a:rPr lang="en-US" altLang="zh-CN" sz="2000" dirty="0"/>
              <a:t>(</a:t>
            </a:r>
            <a:r>
              <a:rPr lang="en-US" altLang="zh-CN" sz="2000" dirty="0" err="1"/>
              <a:t>TextBox</a:t>
            </a:r>
            <a:r>
              <a:rPr lang="en-US" altLang="zh-CN" sz="2000" dirty="0"/>
              <a:t>)</a:t>
            </a:r>
            <a:r>
              <a:rPr lang="zh-CN" altLang="en-US" sz="2000" dirty="0"/>
              <a:t>、文本标签</a:t>
            </a:r>
            <a:r>
              <a:rPr lang="en-US" altLang="zh-CN" sz="2000" dirty="0"/>
              <a:t>(Label)</a:t>
            </a:r>
            <a:r>
              <a:rPr lang="zh-CN" altLang="en-US" sz="2000" dirty="0"/>
              <a:t>等都将发生改变。</a:t>
            </a:r>
            <a:endParaRPr lang="en-US" altLang="zh-CN" sz="2000" dirty="0"/>
          </a:p>
          <a:p>
            <a:pPr algn="just">
              <a:spcBef>
                <a:spcPts val="600"/>
              </a:spcBef>
            </a:pPr>
            <a:r>
              <a:rPr lang="zh-CN" altLang="en-US" sz="2000" dirty="0"/>
              <a:t>由于界面控件之间的交互关系复杂，导致在该窗口中增加新的界面控件时需要修改与之交互的其他控件的源代码，系统扩展性较差，也不便于增加和删除新控件。使用迪米特对其进行重构：</a:t>
            </a:r>
          </a:p>
        </p:txBody>
      </p:sp>
      <p:sp>
        <p:nvSpPr>
          <p:cNvPr id="5" name="日期占位符 4"/>
          <p:cNvSpPr>
            <a:spLocks noGrp="1"/>
          </p:cNvSpPr>
          <p:nvPr>
            <p:ph type="dt" sz="half" idx="10"/>
          </p:nvPr>
        </p:nvSpPr>
        <p:spPr/>
        <p:txBody>
          <a:bodyPr/>
          <a:lstStyle/>
          <a:p>
            <a:fld id="{6777848B-E97D-461A-8415-C9CCC7ACAC7D}"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6DD78E67-357C-4C50-BB5B-2A52F8C7C715}"/>
              </a:ext>
            </a:extLst>
          </p:cNvPr>
          <p:cNvSpPr>
            <a:spLocks noGrp="1"/>
          </p:cNvSpPr>
          <p:nvPr>
            <p:ph type="sldNum" sz="quarter" idx="12"/>
          </p:nvPr>
        </p:nvSpPr>
        <p:spPr/>
        <p:txBody>
          <a:bodyPr/>
          <a:lstStyle/>
          <a:p>
            <a:fld id="{0C913308-F349-4B6D-A68A-DD1791B4A57B}" type="slidenum">
              <a:rPr lang="zh-CN" altLang="en-US" smtClean="0"/>
              <a:pPr/>
              <a:t>90</a:t>
            </a:fld>
            <a:endParaRPr lang="zh-CN" altLang="en-US" dirty="0"/>
          </a:p>
        </p:txBody>
      </p:sp>
    </p:spTree>
    <p:extLst>
      <p:ext uri="{BB962C8B-B14F-4D97-AF65-F5344CB8AC3E}">
        <p14:creationId xmlns:p14="http://schemas.microsoft.com/office/powerpoint/2010/main" val="14967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380B96-E140-41D5-8406-841852CA3CA4}"/>
              </a:ext>
            </a:extLst>
          </p:cNvPr>
          <p:cNvSpPr>
            <a:spLocks noGrp="1"/>
          </p:cNvSpPr>
          <p:nvPr>
            <p:ph type="title"/>
          </p:nvPr>
        </p:nvSpPr>
        <p:spPr/>
        <p:txBody>
          <a:bodyPr/>
          <a:lstStyle/>
          <a:p>
            <a:r>
              <a:rPr lang="zh-CN" altLang="en-US" dirty="0">
                <a:latin typeface="+mn-ea"/>
              </a:rPr>
              <a:t>面向对象的设计原则</a:t>
            </a:r>
            <a:endParaRPr lang="zh-CN" altLang="en-US" dirty="0"/>
          </a:p>
        </p:txBody>
      </p:sp>
      <p:sp>
        <p:nvSpPr>
          <p:cNvPr id="2" name="内容占位符 1">
            <a:extLst>
              <a:ext uri="{FF2B5EF4-FFF2-40B4-BE49-F238E27FC236}">
                <a16:creationId xmlns:a16="http://schemas.microsoft.com/office/drawing/2014/main" id="{00F145D7-E038-47DA-AF21-886BA324F512}"/>
              </a:ext>
            </a:extLst>
          </p:cNvPr>
          <p:cNvSpPr>
            <a:spLocks noGrp="1"/>
          </p:cNvSpPr>
          <p:nvPr>
            <p:ph idx="1"/>
          </p:nvPr>
        </p:nvSpPr>
        <p:spPr/>
        <p:txBody>
          <a:bodyPr>
            <a:normAutofit/>
          </a:bodyPr>
          <a:lstStyle/>
          <a:p>
            <a:pPr algn="just"/>
            <a:r>
              <a:rPr lang="zh-CN" altLang="en-US" sz="2400" b="1" dirty="0">
                <a:solidFill>
                  <a:srgbClr val="FF0000"/>
                </a:solidFill>
              </a:rPr>
              <a:t>迪米特法则举例</a:t>
            </a:r>
            <a:endParaRPr lang="en-US" altLang="zh-CN" sz="2400" b="1" dirty="0">
              <a:solidFill>
                <a:srgbClr val="FF0000"/>
              </a:solidFill>
            </a:endParaRPr>
          </a:p>
        </p:txBody>
      </p:sp>
      <p:sp>
        <p:nvSpPr>
          <p:cNvPr id="5" name="日期占位符 4"/>
          <p:cNvSpPr>
            <a:spLocks noGrp="1"/>
          </p:cNvSpPr>
          <p:nvPr>
            <p:ph type="dt" sz="half" idx="10"/>
          </p:nvPr>
        </p:nvSpPr>
        <p:spPr/>
        <p:txBody>
          <a:bodyPr/>
          <a:lstStyle/>
          <a:p>
            <a:fld id="{6777848B-E97D-461A-8415-C9CCC7ACAC7D}" type="datetime1">
              <a:rPr lang="zh-CN" altLang="en-US" smtClean="0"/>
              <a:t>2022/5/11</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3" name="灯片编号占位符 2">
            <a:extLst>
              <a:ext uri="{FF2B5EF4-FFF2-40B4-BE49-F238E27FC236}">
                <a16:creationId xmlns:a16="http://schemas.microsoft.com/office/drawing/2014/main" id="{6DD78E67-357C-4C50-BB5B-2A52F8C7C715}"/>
              </a:ext>
            </a:extLst>
          </p:cNvPr>
          <p:cNvSpPr>
            <a:spLocks noGrp="1"/>
          </p:cNvSpPr>
          <p:nvPr>
            <p:ph type="sldNum" sz="quarter" idx="12"/>
          </p:nvPr>
        </p:nvSpPr>
        <p:spPr/>
        <p:txBody>
          <a:bodyPr/>
          <a:lstStyle/>
          <a:p>
            <a:fld id="{0C913308-F349-4B6D-A68A-DD1791B4A57B}" type="slidenum">
              <a:rPr lang="zh-CN" altLang="en-US" smtClean="0"/>
              <a:pPr/>
              <a:t>91</a:t>
            </a:fld>
            <a:endParaRPr lang="zh-CN" altLang="en-US" dirty="0"/>
          </a:p>
        </p:txBody>
      </p:sp>
      <p:pic>
        <p:nvPicPr>
          <p:cNvPr id="6" name="图片 5">
            <a:extLst>
              <a:ext uri="{FF2B5EF4-FFF2-40B4-BE49-F238E27FC236}">
                <a16:creationId xmlns:a16="http://schemas.microsoft.com/office/drawing/2014/main" id="{4D8FDED9-6950-4BE3-92FF-BF080A218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51" y="1350398"/>
            <a:ext cx="4323543" cy="3228975"/>
          </a:xfrm>
          <a:prstGeom prst="rect">
            <a:avLst/>
          </a:prstGeom>
        </p:spPr>
      </p:pic>
      <p:pic>
        <p:nvPicPr>
          <p:cNvPr id="8" name="图片 7">
            <a:extLst>
              <a:ext uri="{FF2B5EF4-FFF2-40B4-BE49-F238E27FC236}">
                <a16:creationId xmlns:a16="http://schemas.microsoft.com/office/drawing/2014/main" id="{6A46A281-9A34-4B8D-96D8-B84DF5E6C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926" y="1297269"/>
            <a:ext cx="4302324" cy="3282104"/>
          </a:xfrm>
          <a:prstGeom prst="rect">
            <a:avLst/>
          </a:prstGeom>
        </p:spPr>
      </p:pic>
    </p:spTree>
    <p:extLst>
      <p:ext uri="{BB962C8B-B14F-4D97-AF65-F5344CB8AC3E}">
        <p14:creationId xmlns:p14="http://schemas.microsoft.com/office/powerpoint/2010/main" val="284245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2836217"/>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1</a:t>
            </a:r>
            <a:r>
              <a:rPr lang="zh-CN" altLang="en-US" sz="2000" b="1" spc="169" dirty="0">
                <a:solidFill>
                  <a:schemeClr val="bg1"/>
                </a:solidFill>
                <a:latin typeface="+mj-ea"/>
                <a:ea typeface="+mj-ea"/>
                <a:sym typeface="+mn-ea"/>
              </a:rPr>
              <a:t>：完成系统行为建模</a:t>
            </a:r>
          </a:p>
        </p:txBody>
      </p:sp>
      <p:sp>
        <p:nvSpPr>
          <p:cNvPr id="4" name="日期占位符 3"/>
          <p:cNvSpPr>
            <a:spLocks noGrp="1"/>
          </p:cNvSpPr>
          <p:nvPr>
            <p:ph type="dt" sz="half" idx="10"/>
          </p:nvPr>
        </p:nvSpPr>
        <p:spPr/>
        <p:txBody>
          <a:bodyPr/>
          <a:lstStyle/>
          <a:p>
            <a:fld id="{A95C9A94-EE57-4888-B6E1-910CAEC8DA1E}" type="datetime1">
              <a:rPr lang="zh-CN" altLang="en-US" smtClean="0"/>
              <a:t>2022/5/11</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92</a:t>
            </a:fld>
            <a:endParaRPr lang="zh-CN" altLang="en-US" dirty="0"/>
          </a:p>
        </p:txBody>
      </p:sp>
      <p:sp>
        <p:nvSpPr>
          <p:cNvPr id="12" name="文本"/>
          <p:cNvSpPr txBox="1"/>
          <p:nvPr/>
        </p:nvSpPr>
        <p:spPr>
          <a:xfrm>
            <a:off x="4292273" y="3260467"/>
            <a:ext cx="4723394" cy="507831"/>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1800" dirty="0">
                <a:solidFill>
                  <a:schemeClr val="bg1"/>
                </a:solidFill>
              </a:rPr>
              <a:t>交付的工作产品：系统时序图</a:t>
            </a:r>
          </a:p>
        </p:txBody>
      </p:sp>
    </p:spTree>
    <p:extLst>
      <p:ext uri="{BB962C8B-B14F-4D97-AF65-F5344CB8AC3E}">
        <p14:creationId xmlns:p14="http://schemas.microsoft.com/office/powerpoint/2010/main" val="3519459763"/>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p:txBody>
          <a:bodyPr>
            <a:normAutofit/>
          </a:bodyPr>
          <a:lstStyle/>
          <a:p>
            <a:r>
              <a:rPr lang="zh-CN" altLang="en-US" dirty="0"/>
              <a:t>知识点：动态视图</a:t>
            </a:r>
            <a:r>
              <a:rPr lang="en-US" altLang="zh-CN" dirty="0"/>
              <a:t>——</a:t>
            </a:r>
            <a:r>
              <a:rPr lang="zh-CN" altLang="en-US" dirty="0"/>
              <a:t>时序图</a:t>
            </a:r>
          </a:p>
        </p:txBody>
      </p:sp>
      <p:sp>
        <p:nvSpPr>
          <p:cNvPr id="251907" name="Rectangle 3"/>
          <p:cNvSpPr>
            <a:spLocks noGrp="1" noRot="1" noChangeArrowheads="1"/>
          </p:cNvSpPr>
          <p:nvPr>
            <p:ph idx="1"/>
          </p:nvPr>
        </p:nvSpPr>
        <p:spPr>
          <a:xfrm>
            <a:off x="768097" y="1037063"/>
            <a:ext cx="7832833" cy="3694958"/>
          </a:xfrm>
        </p:spPr>
        <p:txBody>
          <a:bodyPr>
            <a:normAutofit/>
          </a:bodyPr>
          <a:lstStyle/>
          <a:p>
            <a:pPr marL="342900" indent="-342900">
              <a:buFont typeface="+mj-lt"/>
              <a:buAutoNum type="arabicPeriod"/>
            </a:pPr>
            <a:r>
              <a:rPr lang="zh-CN" altLang="en-US" sz="2400" dirty="0"/>
              <a:t>时序图的相关概念</a:t>
            </a:r>
          </a:p>
          <a:p>
            <a:pPr marL="342900" indent="-342900">
              <a:buFont typeface="+mj-lt"/>
              <a:buAutoNum type="arabicPeriod"/>
            </a:pPr>
            <a:r>
              <a:rPr lang="zh-CN" altLang="en-US" sz="2400" dirty="0"/>
              <a:t>时序图的用途</a:t>
            </a:r>
          </a:p>
          <a:p>
            <a:pPr marL="342900" indent="-342900">
              <a:buFont typeface="+mj-lt"/>
              <a:buAutoNum type="arabicPeriod"/>
            </a:pPr>
            <a:r>
              <a:rPr lang="zh-CN" altLang="en-US" sz="2400" dirty="0"/>
              <a:t>时序图的建模技术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93</a:t>
            </a:fld>
            <a:endParaRPr lang="zh-CN" altLang="en-US" dirty="0"/>
          </a:p>
        </p:txBody>
      </p:sp>
      <p:sp>
        <p:nvSpPr>
          <p:cNvPr id="9" name="矩形 8"/>
          <p:cNvSpPr/>
          <p:nvPr/>
        </p:nvSpPr>
        <p:spPr>
          <a:xfrm>
            <a:off x="1110141" y="2884542"/>
            <a:ext cx="7390520" cy="1421928"/>
          </a:xfrm>
          <a:prstGeom prst="rect">
            <a:avLst/>
          </a:prstGeom>
        </p:spPr>
        <p:txBody>
          <a:bodyPr wrap="square">
            <a:spAutoFit/>
          </a:bodyPr>
          <a:lstStyle/>
          <a:p>
            <a:pPr algn="just">
              <a:lnSpc>
                <a:spcPct val="120000"/>
              </a:lnSpc>
            </a:pPr>
            <a:r>
              <a:rPr lang="zh-CN" altLang="en-US" sz="2400" dirty="0">
                <a:solidFill>
                  <a:schemeClr val="accent1">
                    <a:lumMod val="50000"/>
                  </a:schemeClr>
                </a:solidFill>
                <a:latin typeface="+mj-ea"/>
                <a:ea typeface="+mj-ea"/>
              </a:rPr>
              <a:t>       通过</a:t>
            </a:r>
            <a:r>
              <a:rPr lang="en-US" altLang="zh-CN" sz="2400" dirty="0">
                <a:solidFill>
                  <a:schemeClr val="accent1">
                    <a:lumMod val="50000"/>
                  </a:schemeClr>
                </a:solidFill>
                <a:latin typeface="+mj-ea"/>
                <a:ea typeface="+mj-ea"/>
              </a:rPr>
              <a:t>RUP</a:t>
            </a:r>
            <a:r>
              <a:rPr lang="zh-CN" altLang="en-US" sz="2400" dirty="0">
                <a:solidFill>
                  <a:schemeClr val="accent1">
                    <a:lumMod val="50000"/>
                  </a:schemeClr>
                </a:solidFill>
                <a:latin typeface="+mj-ea"/>
                <a:ea typeface="+mj-ea"/>
              </a:rPr>
              <a:t>方法开发软件时，我们是以用例为材料来构造交互图的，交互图通常是对用例的实现，表达的是交互图中对象的相互协作，完成用例的功能。</a:t>
            </a:r>
          </a:p>
        </p:txBody>
      </p:sp>
      <p:sp>
        <p:nvSpPr>
          <p:cNvPr id="2" name="日期占位符 1"/>
          <p:cNvSpPr>
            <a:spLocks noGrp="1"/>
          </p:cNvSpPr>
          <p:nvPr>
            <p:ph type="dt" sz="half" idx="10"/>
          </p:nvPr>
        </p:nvSpPr>
        <p:spPr/>
        <p:txBody>
          <a:bodyPr/>
          <a:lstStyle/>
          <a:p>
            <a:fld id="{BD20C7DC-B387-4834-818B-8D8DCF4093FB}" type="datetime1">
              <a:rPr lang="zh-CN" altLang="en-US" smtClean="0"/>
              <a:t>2022/5/11</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01321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a:xfrm>
            <a:off x="903249" y="1014760"/>
            <a:ext cx="7683190" cy="3267685"/>
          </a:xfrm>
        </p:spPr>
        <p:txBody>
          <a:bodyPr>
            <a:noAutofit/>
          </a:bodyPr>
          <a:lstStyle/>
          <a:p>
            <a:pPr>
              <a:lnSpc>
                <a:spcPct val="120000"/>
              </a:lnSpc>
              <a:buFontTx/>
              <a:buNone/>
            </a:pPr>
            <a:r>
              <a:rPr lang="en-US" altLang="zh-CN" sz="2400" dirty="0"/>
              <a:t>1. </a:t>
            </a:r>
            <a:r>
              <a:rPr lang="zh-CN" altLang="en-US" sz="2400" dirty="0"/>
              <a:t>交互图的概念</a:t>
            </a:r>
          </a:p>
          <a:p>
            <a:pPr>
              <a:lnSpc>
                <a:spcPct val="120000"/>
              </a:lnSpc>
              <a:buFontTx/>
              <a:buNone/>
            </a:pPr>
            <a:r>
              <a:rPr lang="zh-CN" altLang="en-US" sz="2000" dirty="0"/>
              <a:t>     交互图</a:t>
            </a:r>
            <a:r>
              <a:rPr lang="en-US" altLang="zh-CN" sz="2000" dirty="0"/>
              <a:t>(interaction): </a:t>
            </a:r>
            <a:r>
              <a:rPr lang="zh-CN" altLang="en-US" sz="2000" dirty="0"/>
              <a:t>用来描述对象之间、对象与参与者之间的动态协作关系，以及协作过程中行为次序的图形。</a:t>
            </a:r>
          </a:p>
          <a:p>
            <a:pPr>
              <a:lnSpc>
                <a:spcPct val="120000"/>
              </a:lnSpc>
              <a:buFontTx/>
              <a:buNone/>
            </a:pPr>
            <a:r>
              <a:rPr lang="en-US" altLang="zh-CN" sz="2400" dirty="0"/>
              <a:t>2. </a:t>
            </a:r>
            <a:r>
              <a:rPr lang="zh-CN" altLang="en-US" sz="2400" dirty="0"/>
              <a:t>交互图的类型 </a:t>
            </a:r>
          </a:p>
          <a:p>
            <a:pPr>
              <a:lnSpc>
                <a:spcPct val="120000"/>
              </a:lnSpc>
            </a:pPr>
            <a:r>
              <a:rPr lang="zh-CN" altLang="en-US" sz="2000" dirty="0"/>
              <a:t>顺序图（ </a:t>
            </a:r>
            <a:r>
              <a:rPr lang="en-US" altLang="zh-CN" sz="2000" dirty="0"/>
              <a:t>Sequence  diagram </a:t>
            </a:r>
            <a:r>
              <a:rPr lang="zh-CN" altLang="en-US" sz="2000" dirty="0"/>
              <a:t>）又称为</a:t>
            </a:r>
            <a:r>
              <a:rPr lang="zh-CN" altLang="en-US" sz="2000" dirty="0">
                <a:solidFill>
                  <a:srgbClr val="FF0000"/>
                </a:solidFill>
              </a:rPr>
              <a:t>时序图</a:t>
            </a:r>
          </a:p>
          <a:p>
            <a:pPr>
              <a:lnSpc>
                <a:spcPct val="120000"/>
              </a:lnSpc>
            </a:pPr>
            <a:r>
              <a:rPr lang="zh-CN" altLang="en-US" sz="2000" dirty="0"/>
              <a:t>协作图（ </a:t>
            </a:r>
            <a:r>
              <a:rPr lang="en-US" altLang="zh-CN" sz="2000" dirty="0"/>
              <a:t>Collaboration  diagram </a:t>
            </a:r>
            <a:r>
              <a:rPr lang="zh-CN" altLang="en-US" sz="2000" dirty="0"/>
              <a:t>）   </a:t>
            </a:r>
          </a:p>
        </p:txBody>
      </p:sp>
      <p:sp>
        <p:nvSpPr>
          <p:cNvPr id="352258" name="Rectangle 2"/>
          <p:cNvSpPr>
            <a:spLocks noGrp="1" noChangeArrowheads="1"/>
          </p:cNvSpPr>
          <p:nvPr>
            <p:ph type="title"/>
          </p:nvPr>
        </p:nvSpPr>
        <p:spPr/>
        <p:txBody>
          <a:bodyPr/>
          <a:lstStyle/>
          <a:p>
            <a:r>
              <a:rPr lang="en-US" altLang="zh-CN" b="1" dirty="0">
                <a:solidFill>
                  <a:schemeClr val="bg1"/>
                </a:solidFill>
              </a:rPr>
              <a:t> </a:t>
            </a:r>
            <a:r>
              <a:rPr lang="zh-CN" altLang="en-US" dirty="0"/>
              <a:t>交互图的概念</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94</a:t>
            </a:fld>
            <a:endParaRPr lang="zh-CN" altLang="en-US" dirty="0"/>
          </a:p>
        </p:txBody>
      </p:sp>
      <p:sp>
        <p:nvSpPr>
          <p:cNvPr id="3" name="日期占位符 2"/>
          <p:cNvSpPr>
            <a:spLocks noGrp="1"/>
          </p:cNvSpPr>
          <p:nvPr>
            <p:ph type="dt" sz="half" idx="10"/>
          </p:nvPr>
        </p:nvSpPr>
        <p:spPr/>
        <p:txBody>
          <a:bodyPr/>
          <a:lstStyle/>
          <a:p>
            <a:fld id="{6F067515-6D27-48B6-A5F5-318728E600ED}"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1148007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zh-CN" altLang="en-US" dirty="0"/>
              <a:t>时序图的概念及符号表示</a:t>
            </a:r>
          </a:p>
        </p:txBody>
      </p:sp>
      <p:sp>
        <p:nvSpPr>
          <p:cNvPr id="69635" name="Rectangle 3"/>
          <p:cNvSpPr>
            <a:spLocks noGrp="1" noChangeArrowheads="1"/>
          </p:cNvSpPr>
          <p:nvPr>
            <p:ph idx="1"/>
          </p:nvPr>
        </p:nvSpPr>
        <p:spPr/>
        <p:txBody>
          <a:bodyPr/>
          <a:lstStyle/>
          <a:p>
            <a:pPr>
              <a:lnSpc>
                <a:spcPct val="120000"/>
              </a:lnSpc>
              <a:spcBef>
                <a:spcPts val="450"/>
              </a:spcBef>
              <a:buNone/>
            </a:pPr>
            <a:r>
              <a:rPr lang="zh-CN" altLang="en-US" sz="2400" dirty="0"/>
              <a:t>         时序图描述了对象之间传递消息的时间顺序，它用来表示用例的行为顺序。</a:t>
            </a:r>
            <a:endParaRPr lang="en-US" altLang="zh-CN" sz="2400" dirty="0"/>
          </a:p>
          <a:p>
            <a:pPr>
              <a:lnSpc>
                <a:spcPct val="120000"/>
              </a:lnSpc>
              <a:spcBef>
                <a:spcPts val="1350"/>
              </a:spcBef>
            </a:pPr>
            <a:r>
              <a:rPr lang="zh-CN" altLang="en-US" sz="2400" dirty="0"/>
              <a:t>时序图包括了</a:t>
            </a:r>
            <a:r>
              <a:rPr lang="en-US" altLang="zh-CN" sz="2400" dirty="0"/>
              <a:t>4</a:t>
            </a:r>
            <a:r>
              <a:rPr lang="zh-CN" altLang="en-US" sz="2400" dirty="0"/>
              <a:t>个元素，分别是：</a:t>
            </a:r>
            <a:endParaRPr lang="en-US" altLang="zh-CN" sz="2400" dirty="0"/>
          </a:p>
          <a:p>
            <a:pPr marL="600075" lvl="1" indent="-342900">
              <a:lnSpc>
                <a:spcPct val="120000"/>
              </a:lnSpc>
              <a:spcBef>
                <a:spcPts val="450"/>
              </a:spcBef>
              <a:buFont typeface="+mj-lt"/>
              <a:buAutoNum type="arabicPeriod"/>
            </a:pPr>
            <a:r>
              <a:rPr lang="zh-CN" altLang="en-US" sz="2000" dirty="0"/>
              <a:t>对象（</a:t>
            </a:r>
            <a:r>
              <a:rPr lang="en-US" altLang="zh-CN" sz="2000" dirty="0"/>
              <a:t>Object</a:t>
            </a:r>
            <a:r>
              <a:rPr lang="zh-CN" altLang="en-US" sz="2000" dirty="0"/>
              <a:t>）</a:t>
            </a:r>
            <a:endParaRPr lang="en-US" altLang="zh-CN" sz="2000" dirty="0"/>
          </a:p>
          <a:p>
            <a:pPr marL="600075" lvl="1" indent="-342900">
              <a:lnSpc>
                <a:spcPct val="120000"/>
              </a:lnSpc>
              <a:spcBef>
                <a:spcPts val="450"/>
              </a:spcBef>
              <a:buFont typeface="+mj-lt"/>
              <a:buAutoNum type="arabicPeriod"/>
            </a:pPr>
            <a:r>
              <a:rPr lang="zh-CN" altLang="en-US" sz="2000" dirty="0"/>
              <a:t>生命线（</a:t>
            </a:r>
            <a:r>
              <a:rPr lang="en-US" altLang="zh-CN" sz="2000" dirty="0"/>
              <a:t>Lifeline</a:t>
            </a:r>
            <a:r>
              <a:rPr lang="zh-CN" altLang="en-US" sz="2000" dirty="0"/>
              <a:t>）</a:t>
            </a:r>
            <a:endParaRPr lang="en-US" altLang="zh-CN" sz="2000" dirty="0"/>
          </a:p>
          <a:p>
            <a:pPr marL="600075" lvl="1" indent="-342900">
              <a:lnSpc>
                <a:spcPct val="120000"/>
              </a:lnSpc>
              <a:spcBef>
                <a:spcPts val="450"/>
              </a:spcBef>
              <a:buFont typeface="+mj-lt"/>
              <a:buAutoNum type="arabicPeriod"/>
            </a:pPr>
            <a:r>
              <a:rPr lang="zh-CN" altLang="en-US" sz="2000" dirty="0"/>
              <a:t>激活（</a:t>
            </a:r>
            <a:r>
              <a:rPr lang="en-US" altLang="zh-CN" sz="2000" dirty="0"/>
              <a:t>Activation</a:t>
            </a:r>
            <a:r>
              <a:rPr lang="zh-CN" altLang="en-US" sz="2000" dirty="0"/>
              <a:t>）</a:t>
            </a:r>
            <a:endParaRPr lang="en-US" altLang="zh-CN" sz="2000" dirty="0"/>
          </a:p>
          <a:p>
            <a:pPr marL="600075" lvl="1" indent="-342900">
              <a:lnSpc>
                <a:spcPct val="120000"/>
              </a:lnSpc>
              <a:spcBef>
                <a:spcPts val="450"/>
              </a:spcBef>
              <a:buFont typeface="+mj-lt"/>
              <a:buAutoNum type="arabicPeriod"/>
            </a:pPr>
            <a:r>
              <a:rPr lang="zh-CN" altLang="en-US" sz="2000" dirty="0"/>
              <a:t>消息（</a:t>
            </a:r>
            <a:r>
              <a:rPr lang="en-US" altLang="zh-CN" sz="2000" dirty="0"/>
              <a:t>Message</a:t>
            </a:r>
            <a:r>
              <a:rPr lang="zh-CN" altLang="en-US" sz="2000" dirty="0"/>
              <a:t>）</a:t>
            </a:r>
          </a:p>
        </p:txBody>
      </p:sp>
      <p:sp>
        <p:nvSpPr>
          <p:cNvPr id="3" name="日期占位符 2"/>
          <p:cNvSpPr>
            <a:spLocks noGrp="1"/>
          </p:cNvSpPr>
          <p:nvPr>
            <p:ph type="dt" sz="half" idx="10"/>
          </p:nvPr>
        </p:nvSpPr>
        <p:spPr/>
        <p:txBody>
          <a:bodyPr/>
          <a:lstStyle/>
          <a:p>
            <a:fld id="{61C1220D-9D78-46C1-A515-04DFE697800F}"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95</a:t>
            </a:fld>
            <a:endParaRPr lang="zh-CN" altLang="en-US" dirty="0"/>
          </a:p>
        </p:txBody>
      </p:sp>
      <p:grpSp>
        <p:nvGrpSpPr>
          <p:cNvPr id="5" name="组合 4"/>
          <p:cNvGrpSpPr/>
          <p:nvPr/>
        </p:nvGrpSpPr>
        <p:grpSpPr>
          <a:xfrm>
            <a:off x="4293047" y="1353372"/>
            <a:ext cx="4645820" cy="3705396"/>
            <a:chOff x="2028825" y="838200"/>
            <a:chExt cx="6194426" cy="4940528"/>
          </a:xfrm>
        </p:grpSpPr>
        <p:grpSp>
          <p:nvGrpSpPr>
            <p:cNvPr id="6" name="Group 3"/>
            <p:cNvGrpSpPr>
              <a:grpSpLocks/>
            </p:cNvGrpSpPr>
            <p:nvPr/>
          </p:nvGrpSpPr>
          <p:grpSpPr bwMode="auto">
            <a:xfrm>
              <a:off x="2028825" y="4343403"/>
              <a:ext cx="2390775" cy="795338"/>
              <a:chOff x="1278" y="2736"/>
              <a:chExt cx="1506" cy="501"/>
            </a:xfrm>
          </p:grpSpPr>
          <p:sp>
            <p:nvSpPr>
              <p:cNvPr id="19" name="Line 4"/>
              <p:cNvSpPr>
                <a:spLocks noChangeShapeType="1"/>
              </p:cNvSpPr>
              <p:nvPr/>
            </p:nvSpPr>
            <p:spPr bwMode="auto">
              <a:xfrm flipV="1">
                <a:off x="1948" y="2736"/>
                <a:ext cx="836" cy="258"/>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sp>
            <p:nvSpPr>
              <p:cNvPr id="20" name="Text Box 5"/>
              <p:cNvSpPr txBox="1">
                <a:spLocks noChangeArrowheads="1"/>
              </p:cNvSpPr>
              <p:nvPr/>
            </p:nvSpPr>
            <p:spPr bwMode="auto">
              <a:xfrm>
                <a:off x="1278" y="2994"/>
                <a:ext cx="574" cy="243"/>
              </a:xfrm>
              <a:prstGeom prst="rect">
                <a:avLst/>
              </a:prstGeom>
              <a:noFill/>
              <a:ln w="9525" algn="ctr">
                <a:noFill/>
                <a:miter lim="800000"/>
                <a:headEnd/>
                <a:tailEnd/>
              </a:ln>
              <a:effectLst/>
            </p:spPr>
            <p:txBody>
              <a:bodyPr wrap="none" lIns="80963" tIns="40481" rIns="80963" bIns="40481">
                <a:spAutoFit/>
              </a:bodyPr>
              <a:lstStyle/>
              <a:p>
                <a:r>
                  <a:rPr lang="zh-CN" altLang="en-US" sz="1350" dirty="0"/>
                  <a:t>生命线</a:t>
                </a:r>
              </a:p>
            </p:txBody>
          </p:sp>
        </p:grpSp>
        <p:pic>
          <p:nvPicPr>
            <p:cNvPr id="7" name="Picture 6"/>
            <p:cNvPicPr>
              <a:picLocks noChangeAspect="1" noChangeArrowheads="1"/>
            </p:cNvPicPr>
            <p:nvPr/>
          </p:nvPicPr>
          <p:blipFill rotWithShape="1">
            <a:blip r:embed="rId2" cstate="print"/>
            <a:srcRect b="10480"/>
            <a:stretch/>
          </p:blipFill>
          <p:spPr bwMode="auto">
            <a:xfrm>
              <a:off x="3886200" y="1116014"/>
              <a:ext cx="3222625" cy="4662714"/>
            </a:xfrm>
            <a:prstGeom prst="rect">
              <a:avLst/>
            </a:prstGeom>
            <a:noFill/>
            <a:ln w="9525" algn="ctr">
              <a:noFill/>
              <a:miter lim="800000"/>
              <a:headEnd/>
              <a:tailEnd/>
            </a:ln>
            <a:effectLst/>
          </p:spPr>
        </p:pic>
        <p:grpSp>
          <p:nvGrpSpPr>
            <p:cNvPr id="8" name="Group 10"/>
            <p:cNvGrpSpPr>
              <a:grpSpLocks/>
            </p:cNvGrpSpPr>
            <p:nvPr/>
          </p:nvGrpSpPr>
          <p:grpSpPr bwMode="auto">
            <a:xfrm>
              <a:off x="6538914" y="2743202"/>
              <a:ext cx="1531938" cy="614363"/>
              <a:chOff x="4119" y="1728"/>
              <a:chExt cx="965" cy="387"/>
            </a:xfrm>
          </p:grpSpPr>
          <p:sp>
            <p:nvSpPr>
              <p:cNvPr id="17" name="Text Box 11"/>
              <p:cNvSpPr txBox="1">
                <a:spLocks noChangeArrowheads="1"/>
              </p:cNvSpPr>
              <p:nvPr/>
            </p:nvSpPr>
            <p:spPr bwMode="auto">
              <a:xfrm>
                <a:off x="4656" y="1872"/>
                <a:ext cx="428" cy="243"/>
              </a:xfrm>
              <a:prstGeom prst="rect">
                <a:avLst/>
              </a:prstGeom>
              <a:noFill/>
              <a:ln w="9525" algn="ctr">
                <a:noFill/>
                <a:miter lim="800000"/>
                <a:headEnd/>
                <a:tailEnd/>
              </a:ln>
              <a:effectLst/>
            </p:spPr>
            <p:txBody>
              <a:bodyPr wrap="none" lIns="80963" tIns="40481" rIns="80963" bIns="40481">
                <a:spAutoFit/>
              </a:bodyPr>
              <a:lstStyle/>
              <a:p>
                <a:r>
                  <a:rPr lang="zh-CN" altLang="en-US" sz="1350"/>
                  <a:t>激活</a:t>
                </a:r>
              </a:p>
            </p:txBody>
          </p:sp>
          <p:sp>
            <p:nvSpPr>
              <p:cNvPr id="18" name="Line 12"/>
              <p:cNvSpPr>
                <a:spLocks noChangeShapeType="1"/>
              </p:cNvSpPr>
              <p:nvPr/>
            </p:nvSpPr>
            <p:spPr bwMode="auto">
              <a:xfrm flipH="1" flipV="1">
                <a:off x="4119" y="1728"/>
                <a:ext cx="576" cy="24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grpSp>
        <p:grpSp>
          <p:nvGrpSpPr>
            <p:cNvPr id="9" name="Group 13"/>
            <p:cNvGrpSpPr>
              <a:grpSpLocks/>
            </p:cNvGrpSpPr>
            <p:nvPr/>
          </p:nvGrpSpPr>
          <p:grpSpPr bwMode="auto">
            <a:xfrm>
              <a:off x="2743200" y="2514601"/>
              <a:ext cx="2667000" cy="995363"/>
              <a:chOff x="1728" y="1584"/>
              <a:chExt cx="1680" cy="627"/>
            </a:xfrm>
          </p:grpSpPr>
          <p:sp>
            <p:nvSpPr>
              <p:cNvPr id="15" name="Line 14"/>
              <p:cNvSpPr>
                <a:spLocks noChangeShapeType="1"/>
              </p:cNvSpPr>
              <p:nvPr/>
            </p:nvSpPr>
            <p:spPr bwMode="auto">
              <a:xfrm flipV="1">
                <a:off x="2352" y="1584"/>
                <a:ext cx="1056" cy="48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sp>
            <p:nvSpPr>
              <p:cNvPr id="16" name="Text Box 15"/>
              <p:cNvSpPr txBox="1">
                <a:spLocks noChangeArrowheads="1"/>
              </p:cNvSpPr>
              <p:nvPr/>
            </p:nvSpPr>
            <p:spPr bwMode="auto">
              <a:xfrm>
                <a:off x="1728" y="1968"/>
                <a:ext cx="428" cy="243"/>
              </a:xfrm>
              <a:prstGeom prst="rect">
                <a:avLst/>
              </a:prstGeom>
              <a:noFill/>
              <a:ln w="9525" algn="ctr">
                <a:noFill/>
                <a:miter lim="800000"/>
                <a:headEnd/>
                <a:tailEnd/>
              </a:ln>
              <a:effectLst/>
            </p:spPr>
            <p:txBody>
              <a:bodyPr wrap="none" lIns="80963" tIns="40481" rIns="80963" bIns="40481">
                <a:spAutoFit/>
              </a:bodyPr>
              <a:lstStyle/>
              <a:p>
                <a:r>
                  <a:rPr lang="zh-CN" altLang="en-US" sz="1350"/>
                  <a:t>消息</a:t>
                </a:r>
              </a:p>
            </p:txBody>
          </p:sp>
        </p:grpSp>
        <p:grpSp>
          <p:nvGrpSpPr>
            <p:cNvPr id="10" name="Group 22"/>
            <p:cNvGrpSpPr>
              <a:grpSpLocks/>
            </p:cNvGrpSpPr>
            <p:nvPr/>
          </p:nvGrpSpPr>
          <p:grpSpPr bwMode="auto">
            <a:xfrm>
              <a:off x="4697413" y="838200"/>
              <a:ext cx="3525838" cy="884238"/>
              <a:chOff x="2959" y="528"/>
              <a:chExt cx="2221" cy="557"/>
            </a:xfrm>
          </p:grpSpPr>
          <p:grpSp>
            <p:nvGrpSpPr>
              <p:cNvPr id="11" name="Group 7"/>
              <p:cNvGrpSpPr>
                <a:grpSpLocks/>
              </p:cNvGrpSpPr>
              <p:nvPr/>
            </p:nvGrpSpPr>
            <p:grpSpPr bwMode="auto">
              <a:xfrm>
                <a:off x="4224" y="528"/>
                <a:ext cx="956" cy="480"/>
                <a:chOff x="4224" y="528"/>
                <a:chExt cx="956" cy="480"/>
              </a:xfrm>
            </p:grpSpPr>
            <p:sp>
              <p:nvSpPr>
                <p:cNvPr id="13" name="Text Box 8"/>
                <p:cNvSpPr txBox="1">
                  <a:spLocks noChangeArrowheads="1"/>
                </p:cNvSpPr>
                <p:nvPr/>
              </p:nvSpPr>
              <p:spPr bwMode="auto">
                <a:xfrm>
                  <a:off x="4752" y="528"/>
                  <a:ext cx="428" cy="243"/>
                </a:xfrm>
                <a:prstGeom prst="rect">
                  <a:avLst/>
                </a:prstGeom>
                <a:noFill/>
                <a:ln w="9525" algn="ctr">
                  <a:noFill/>
                  <a:miter lim="800000"/>
                  <a:headEnd/>
                  <a:tailEnd/>
                </a:ln>
                <a:effectLst/>
              </p:spPr>
              <p:txBody>
                <a:bodyPr wrap="none" lIns="80963" tIns="40481" rIns="80963" bIns="40481">
                  <a:spAutoFit/>
                </a:bodyPr>
                <a:lstStyle/>
                <a:p>
                  <a:r>
                    <a:rPr lang="zh-CN" altLang="en-US" sz="1350"/>
                    <a:t>对象</a:t>
                  </a:r>
                </a:p>
              </p:txBody>
            </p:sp>
            <p:sp>
              <p:nvSpPr>
                <p:cNvPr id="14" name="Line 9"/>
                <p:cNvSpPr>
                  <a:spLocks noChangeShapeType="1"/>
                </p:cNvSpPr>
                <p:nvPr/>
              </p:nvSpPr>
              <p:spPr bwMode="auto">
                <a:xfrm flipH="1">
                  <a:off x="4224" y="672"/>
                  <a:ext cx="576" cy="336"/>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grpSp>
          <p:sp>
            <p:nvSpPr>
              <p:cNvPr id="12" name="Line 21"/>
              <p:cNvSpPr>
                <a:spLocks noChangeShapeType="1"/>
              </p:cNvSpPr>
              <p:nvPr/>
            </p:nvSpPr>
            <p:spPr bwMode="auto">
              <a:xfrm flipH="1">
                <a:off x="2959" y="672"/>
                <a:ext cx="1841" cy="413"/>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grpSp>
      </p:grpSp>
    </p:spTree>
    <p:extLst>
      <p:ext uri="{BB962C8B-B14F-4D97-AF65-F5344CB8AC3E}">
        <p14:creationId xmlns:p14="http://schemas.microsoft.com/office/powerpoint/2010/main" val="218903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wipe(up)">
                                      <p:cBhvr>
                                        <p:cTn id="7" dur="500"/>
                                        <p:tgtEl>
                                          <p:spTgt spid="6963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wipe(up)">
                                      <p:cBhvr>
                                        <p:cTn id="10" dur="500"/>
                                        <p:tgtEl>
                                          <p:spTgt spid="69635">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wipe(up)">
                                      <p:cBhvr>
                                        <p:cTn id="13" dur="500"/>
                                        <p:tgtEl>
                                          <p:spTgt spid="69635">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69635">
                                            <p:txEl>
                                              <p:pRg st="4" end="4"/>
                                            </p:txEl>
                                          </p:spTgt>
                                        </p:tgtEl>
                                        <p:attrNameLst>
                                          <p:attrName>style.visibility</p:attrName>
                                        </p:attrNameLst>
                                      </p:cBhvr>
                                      <p:to>
                                        <p:strVal val="visible"/>
                                      </p:to>
                                    </p:set>
                                    <p:animEffect transition="in" filter="wipe(up)">
                                      <p:cBhvr>
                                        <p:cTn id="16" dur="500"/>
                                        <p:tgtEl>
                                          <p:spTgt spid="69635">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69635">
                                            <p:txEl>
                                              <p:pRg st="5" end="5"/>
                                            </p:txEl>
                                          </p:spTgt>
                                        </p:tgtEl>
                                        <p:attrNameLst>
                                          <p:attrName>style.visibility</p:attrName>
                                        </p:attrNameLst>
                                      </p:cBhvr>
                                      <p:to>
                                        <p:strVal val="visible"/>
                                      </p:to>
                                    </p:set>
                                    <p:animEffect transition="in" filter="wipe(up)">
                                      <p:cBhvr>
                                        <p:cTn id="19" dur="500"/>
                                        <p:tgtEl>
                                          <p:spTgt spid="6963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8" name="Picture 4"/>
          <p:cNvPicPr>
            <a:picLocks noChangeAspect="1" noChangeArrowheads="1"/>
          </p:cNvPicPr>
          <p:nvPr/>
        </p:nvPicPr>
        <p:blipFill>
          <a:blip r:embed="rId3" cstate="print"/>
          <a:srcRect/>
          <a:stretch>
            <a:fillRect/>
          </a:stretch>
        </p:blipFill>
        <p:spPr bwMode="auto">
          <a:xfrm>
            <a:off x="762394" y="828913"/>
            <a:ext cx="8037442" cy="3743087"/>
          </a:xfrm>
          <a:prstGeom prst="rect">
            <a:avLst/>
          </a:prstGeom>
          <a:noFill/>
          <a:ln w="9525" algn="ctr">
            <a:noFill/>
            <a:miter lim="800000"/>
            <a:headEnd/>
            <a:tailEnd/>
          </a:ln>
          <a:effectLst/>
        </p:spPr>
      </p:pic>
      <p:sp>
        <p:nvSpPr>
          <p:cNvPr id="9" name="标题 8"/>
          <p:cNvSpPr>
            <a:spLocks noGrp="1"/>
          </p:cNvSpPr>
          <p:nvPr>
            <p:ph type="title"/>
          </p:nvPr>
        </p:nvSpPr>
        <p:spPr/>
        <p:txBody>
          <a:bodyPr/>
          <a:lstStyle/>
          <a:p>
            <a:r>
              <a:rPr lang="zh-CN" altLang="en-US" dirty="0"/>
              <a:t>学生上课的时序图</a:t>
            </a:r>
          </a:p>
        </p:txBody>
      </p:sp>
      <p:sp>
        <p:nvSpPr>
          <p:cNvPr id="3" name="日期占位符 2"/>
          <p:cNvSpPr>
            <a:spLocks noGrp="1"/>
          </p:cNvSpPr>
          <p:nvPr>
            <p:ph type="dt" sz="half" idx="10"/>
          </p:nvPr>
        </p:nvSpPr>
        <p:spPr/>
        <p:txBody>
          <a:bodyPr/>
          <a:lstStyle/>
          <a:p>
            <a:fld id="{B9A33FE4-026C-48B7-888B-FAA8185BE610}"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96</a:t>
            </a:fld>
            <a:endParaRPr lang="zh-CN" altLang="en-US"/>
          </a:p>
        </p:txBody>
      </p:sp>
      <p:sp>
        <p:nvSpPr>
          <p:cNvPr id="5" name="Text Box 7"/>
          <p:cNvSpPr txBox="1">
            <a:spLocks noChangeArrowheads="1"/>
          </p:cNvSpPr>
          <p:nvPr/>
        </p:nvSpPr>
        <p:spPr bwMode="auto">
          <a:xfrm>
            <a:off x="1729330" y="3997805"/>
            <a:ext cx="2215351" cy="574195"/>
          </a:xfrm>
          <a:prstGeom prst="rect">
            <a:avLst/>
          </a:prstGeom>
          <a:noFill/>
          <a:ln w="9525" algn="ctr">
            <a:noFill/>
            <a:miter lim="800000"/>
            <a:headEnd/>
            <a:tailEnd/>
          </a:ln>
          <a:effectLst/>
        </p:spPr>
        <p:txBody>
          <a:bodyPr wrap="none" lIns="80963" tIns="40481" rIns="80963" bIns="40481">
            <a:spAutoFit/>
          </a:bodyPr>
          <a:lstStyle/>
          <a:p>
            <a:pPr algn="l"/>
            <a:r>
              <a:rPr lang="en-US" altLang="zh-CN" sz="1600" dirty="0">
                <a:latin typeface="+mj-ea"/>
                <a:ea typeface="+mj-ea"/>
              </a:rPr>
              <a:t>1.</a:t>
            </a:r>
            <a:r>
              <a:rPr lang="zh-CN" altLang="en-US" sz="1600" dirty="0">
                <a:latin typeface="+mj-ea"/>
                <a:ea typeface="+mj-ea"/>
              </a:rPr>
              <a:t>交互的对象</a:t>
            </a:r>
          </a:p>
          <a:p>
            <a:pPr algn="l"/>
            <a:r>
              <a:rPr lang="en-US" altLang="zh-CN" sz="1600" dirty="0">
                <a:latin typeface="+mj-ea"/>
                <a:ea typeface="+mj-ea"/>
              </a:rPr>
              <a:t>2.</a:t>
            </a:r>
            <a:r>
              <a:rPr lang="zh-CN" altLang="en-US" sz="1600" dirty="0">
                <a:latin typeface="+mj-ea"/>
                <a:ea typeface="+mj-ea"/>
              </a:rPr>
              <a:t>消息交互的时间顺序</a:t>
            </a:r>
          </a:p>
        </p:txBody>
      </p:sp>
    </p:spTree>
    <p:extLst>
      <p:ext uri="{BB962C8B-B14F-4D97-AF65-F5344CB8AC3E}">
        <p14:creationId xmlns:p14="http://schemas.microsoft.com/office/powerpoint/2010/main" val="3031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randombar(horizontal)">
                                      <p:cBhvr>
                                        <p:cTn id="7" dur="500"/>
                                        <p:tgtEl>
                                          <p:spTgt spid="29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旅客到机场换登机牌的时序图</a:t>
            </a:r>
          </a:p>
        </p:txBody>
      </p:sp>
      <p:sp>
        <p:nvSpPr>
          <p:cNvPr id="4" name="日期占位符 3"/>
          <p:cNvSpPr>
            <a:spLocks noGrp="1"/>
          </p:cNvSpPr>
          <p:nvPr>
            <p:ph type="dt" sz="half" idx="10"/>
          </p:nvPr>
        </p:nvSpPr>
        <p:spPr/>
        <p:txBody>
          <a:bodyPr/>
          <a:lstStyle/>
          <a:p>
            <a:fld id="{95680E04-229A-4630-AC03-C7416921B7A0}"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97</a:t>
            </a:fld>
            <a:endParaRPr lang="zh-CN" altLang="en-US" dirty="0"/>
          </a:p>
        </p:txBody>
      </p:sp>
      <p:pic>
        <p:nvPicPr>
          <p:cNvPr id="290822" name="Picture 6"/>
          <p:cNvPicPr>
            <a:picLocks noChangeAspect="1" noChangeArrowheads="1"/>
          </p:cNvPicPr>
          <p:nvPr/>
        </p:nvPicPr>
        <p:blipFill>
          <a:blip r:embed="rId2" cstate="print"/>
          <a:srcRect/>
          <a:stretch>
            <a:fillRect/>
          </a:stretch>
        </p:blipFill>
        <p:spPr bwMode="auto">
          <a:xfrm>
            <a:off x="2453410" y="689558"/>
            <a:ext cx="3961265" cy="4369210"/>
          </a:xfrm>
          <a:prstGeom prst="rect">
            <a:avLst/>
          </a:prstGeom>
          <a:noFill/>
          <a:ln w="9525" algn="ctr">
            <a:noFill/>
            <a:miter lim="800000"/>
            <a:headEnd/>
            <a:tailEnd/>
          </a:ln>
          <a:effectLst/>
        </p:spPr>
      </p:pic>
    </p:spTree>
    <p:extLst>
      <p:ext uri="{BB962C8B-B14F-4D97-AF65-F5344CB8AC3E}">
        <p14:creationId xmlns:p14="http://schemas.microsoft.com/office/powerpoint/2010/main" val="90809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0822"/>
                                        </p:tgtEl>
                                        <p:attrNameLst>
                                          <p:attrName>style.visibility</p:attrName>
                                        </p:attrNameLst>
                                      </p:cBhvr>
                                      <p:to>
                                        <p:strVal val="visible"/>
                                      </p:to>
                                    </p:set>
                                    <p:animEffect transition="in" filter="randombar(horizontal)">
                                      <p:cBhvr>
                                        <p:cTn id="7"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3174" y="801410"/>
            <a:ext cx="6101954" cy="4031456"/>
          </a:xfrm>
          <a:prstGeom prst="rect">
            <a:avLst/>
          </a:prstGeom>
          <a:noFill/>
        </p:spPr>
      </p:pic>
      <p:sp>
        <p:nvSpPr>
          <p:cNvPr id="6" name="标题 5"/>
          <p:cNvSpPr>
            <a:spLocks noGrp="1"/>
          </p:cNvSpPr>
          <p:nvPr>
            <p:ph type="title"/>
          </p:nvPr>
        </p:nvSpPr>
        <p:spPr/>
        <p:txBody>
          <a:bodyPr/>
          <a:lstStyle/>
          <a:p>
            <a:r>
              <a:rPr lang="zh-CN" altLang="en-US" dirty="0"/>
              <a:t>赤壁之战的时序图</a:t>
            </a:r>
          </a:p>
        </p:txBody>
      </p:sp>
      <p:sp>
        <p:nvSpPr>
          <p:cNvPr id="4" name="日期占位符 3"/>
          <p:cNvSpPr>
            <a:spLocks noGrp="1"/>
          </p:cNvSpPr>
          <p:nvPr>
            <p:ph type="dt" sz="half" idx="10"/>
          </p:nvPr>
        </p:nvSpPr>
        <p:spPr/>
        <p:txBody>
          <a:bodyPr/>
          <a:lstStyle/>
          <a:p>
            <a:fld id="{05231F2D-FA00-438E-9382-7887E2895DA9}"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98</a:t>
            </a:fld>
            <a:endParaRPr lang="zh-CN" altLang="en-US" dirty="0"/>
          </a:p>
        </p:txBody>
      </p:sp>
    </p:spTree>
    <p:extLst>
      <p:ext uri="{BB962C8B-B14F-4D97-AF65-F5344CB8AC3E}">
        <p14:creationId xmlns:p14="http://schemas.microsoft.com/office/powerpoint/2010/main" val="420585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randombar(horizontal)">
                                      <p:cBhvr>
                                        <p:cTn id="7" dur="500"/>
                                        <p:tgtEl>
                                          <p:spTgt spid="28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1425"/>
            <a:ext cx="6101954" cy="4031456"/>
          </a:xfrm>
          <a:prstGeom prst="rect">
            <a:avLst/>
          </a:prstGeom>
          <a:noFill/>
        </p:spPr>
      </p:pic>
      <p:pic>
        <p:nvPicPr>
          <p:cNvPr id="288771" name="Picture 3"/>
          <p:cNvPicPr>
            <a:picLocks noChangeAspect="1" noChangeArrowheads="1"/>
          </p:cNvPicPr>
          <p:nvPr/>
        </p:nvPicPr>
        <p:blipFill>
          <a:blip r:embed="rId3" cstate="print"/>
          <a:srcRect/>
          <a:stretch>
            <a:fillRect/>
          </a:stretch>
        </p:blipFill>
        <p:spPr bwMode="auto">
          <a:xfrm>
            <a:off x="2208617" y="254410"/>
            <a:ext cx="866692" cy="817958"/>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99</a:t>
            </a:fld>
            <a:endParaRPr lang="zh-CN" altLang="en-US" dirty="0"/>
          </a:p>
        </p:txBody>
      </p:sp>
      <p:sp>
        <p:nvSpPr>
          <p:cNvPr id="3" name="日期占位符 2"/>
          <p:cNvSpPr>
            <a:spLocks noGrp="1"/>
          </p:cNvSpPr>
          <p:nvPr>
            <p:ph type="dt" sz="half" idx="10"/>
          </p:nvPr>
        </p:nvSpPr>
        <p:spPr/>
        <p:txBody>
          <a:bodyPr/>
          <a:lstStyle/>
          <a:p>
            <a:fld id="{47285345-1BDB-4376-AF12-EF1E90032C82}" type="datetime1">
              <a:rPr lang="zh-CN" altLang="en-US" smtClean="0"/>
              <a:t>2022/5/11</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42447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35559</TotalTime>
  <Words>15748</Words>
  <Application>Microsoft Office PowerPoint</Application>
  <PresentationFormat>全屏显示(16:9)</PresentationFormat>
  <Paragraphs>1670</Paragraphs>
  <Slides>155</Slides>
  <Notes>69</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155</vt:i4>
      </vt:variant>
    </vt:vector>
  </HeadingPairs>
  <TitlesOfParts>
    <vt:vector size="170" baseType="lpstr">
      <vt:lpstr>微軟正黑體</vt:lpstr>
      <vt:lpstr>Monotype Sorts</vt:lpstr>
      <vt:lpstr>等线</vt:lpstr>
      <vt:lpstr>黑体</vt:lpstr>
      <vt:lpstr>华康俪金黑W8(P)</vt:lpstr>
      <vt:lpstr>华文中宋</vt:lpstr>
      <vt:lpstr>宋体</vt:lpstr>
      <vt:lpstr>微软雅黑</vt:lpstr>
      <vt:lpstr>Arial</vt:lpstr>
      <vt:lpstr>Arial Black</vt:lpstr>
      <vt:lpstr>Calibri</vt:lpstr>
      <vt:lpstr>Times New Roman</vt:lpstr>
      <vt:lpstr>Wingdings</vt:lpstr>
      <vt:lpstr>Wingdings 3</vt:lpstr>
      <vt:lpstr>积分</vt:lpstr>
      <vt:lpstr>软件工程 Software  Engineering</vt:lpstr>
      <vt:lpstr>前情回顾</vt:lpstr>
      <vt:lpstr>本次课程速递</vt:lpstr>
      <vt:lpstr>模块（构件）设计</vt:lpstr>
      <vt:lpstr>软件设计原则</vt:lpstr>
      <vt:lpstr>体系结构的作用</vt:lpstr>
      <vt:lpstr>软件设计的基本原理和相关概念</vt:lpstr>
      <vt:lpstr>1 模块化</vt:lpstr>
      <vt:lpstr>模块化的优点</vt:lpstr>
      <vt:lpstr>通过模块化降低开发复杂度 </vt:lpstr>
      <vt:lpstr>最适当的模块数目 </vt:lpstr>
      <vt:lpstr>模块化——逐步求精的思想</vt:lpstr>
      <vt:lpstr>软件开发的求精过程</vt:lpstr>
      <vt:lpstr>软件开发的求精过程</vt:lpstr>
      <vt:lpstr>2 抽象</vt:lpstr>
      <vt:lpstr>设计类的继承</vt:lpstr>
      <vt:lpstr>过程抽象举例</vt:lpstr>
      <vt:lpstr>过程抽象举例</vt:lpstr>
      <vt:lpstr>过程抽象举例</vt:lpstr>
      <vt:lpstr>数据抽象例</vt:lpstr>
      <vt:lpstr>数据抽象举例</vt:lpstr>
      <vt:lpstr>3 信息隐蔽和局部化</vt:lpstr>
      <vt:lpstr>信息隐蔽和局部化的优点</vt:lpstr>
      <vt:lpstr>4 模块独立</vt:lpstr>
      <vt:lpstr>4 模块独立</vt:lpstr>
      <vt:lpstr>耦合性（Coupling）</vt:lpstr>
      <vt:lpstr>软件设计的原则之一：弱耦合</vt:lpstr>
      <vt:lpstr>耦合度的等级</vt:lpstr>
      <vt:lpstr>耦合的七个等级</vt:lpstr>
      <vt:lpstr>耦合的七个等级</vt:lpstr>
      <vt:lpstr>数据耦合与非直接耦合的使用情景</vt:lpstr>
      <vt:lpstr>耦合的七个等级</vt:lpstr>
      <vt:lpstr>耦合的七个等级</vt:lpstr>
      <vt:lpstr>耦合的七个等级</vt:lpstr>
      <vt:lpstr>控制耦合举例</vt:lpstr>
      <vt:lpstr>控制耦合解耦</vt:lpstr>
      <vt:lpstr>耦合的七个等级</vt:lpstr>
      <vt:lpstr>耦合的七个等级</vt:lpstr>
      <vt:lpstr>公共耦合</vt:lpstr>
      <vt:lpstr>耦合的七个等级</vt:lpstr>
      <vt:lpstr>内容耦合</vt:lpstr>
      <vt:lpstr>模块化的原则</vt:lpstr>
      <vt:lpstr>模块化的原则——松耦合</vt:lpstr>
      <vt:lpstr>内聚性（Cohesion） </vt:lpstr>
      <vt:lpstr>软件设计的原则之二：强内聚</vt:lpstr>
      <vt:lpstr>内聚度的等级</vt:lpstr>
      <vt:lpstr>内聚的七个等级</vt:lpstr>
      <vt:lpstr>偶然性内聚</vt:lpstr>
      <vt:lpstr>内聚的七个等级</vt:lpstr>
      <vt:lpstr>内聚的七个等级</vt:lpstr>
      <vt:lpstr>内聚的七个等级</vt:lpstr>
      <vt:lpstr>内聚的七个等级</vt:lpstr>
      <vt:lpstr>内聚的七个等级</vt:lpstr>
      <vt:lpstr>内聚的七个等级</vt:lpstr>
      <vt:lpstr>内聚的七个等级</vt:lpstr>
      <vt:lpstr>内聚的七个等级</vt:lpstr>
      <vt:lpstr>模块化的原则——一个模块一个功能</vt:lpstr>
      <vt:lpstr>模块化的原则</vt:lpstr>
      <vt:lpstr>模块化的原则——强内聚</vt:lpstr>
      <vt:lpstr>深度/宽度、扇入/扇出</vt:lpstr>
      <vt:lpstr>深度/宽度、扇入/扇出</vt:lpstr>
      <vt:lpstr>模块划分的启发性提示</vt:lpstr>
      <vt:lpstr>软件重用</vt:lpstr>
      <vt:lpstr>软件成分的重用级别</vt:lpstr>
      <vt:lpstr>10种典型的可重用软件成分</vt:lpstr>
      <vt:lpstr>可重用软构件应具备的特点</vt:lpstr>
      <vt:lpstr>软件重用的效益</vt:lpstr>
      <vt:lpstr>软件重用的效益</vt:lpstr>
      <vt:lpstr>软件重用的效益</vt:lpstr>
      <vt:lpstr>代码重用的方法</vt:lpstr>
      <vt:lpstr>面向对象的设计原则</vt:lpstr>
      <vt:lpstr>面向对象的设计原则</vt:lpstr>
      <vt:lpstr>设计模式之SOLID原则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面向对象的设计原则</vt:lpstr>
      <vt:lpstr>PowerPoint 演示文稿</vt:lpstr>
      <vt:lpstr>知识点：动态视图——时序图</vt:lpstr>
      <vt:lpstr> 交互图的概念</vt:lpstr>
      <vt:lpstr>时序图的概念及符号表示</vt:lpstr>
      <vt:lpstr>学生上课的时序图</vt:lpstr>
      <vt:lpstr>旅客到机场换登机牌的时序图</vt:lpstr>
      <vt:lpstr>赤壁之战的时序图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用例图、活动图、时序图之间的关系</vt:lpstr>
      <vt:lpstr>类图与时序图之间的关系</vt:lpstr>
      <vt:lpstr>类图与时序图之间的关系</vt:lpstr>
      <vt:lpstr>类图与时序图之间的关系</vt:lpstr>
      <vt:lpstr>时序图的作用</vt:lpstr>
      <vt:lpstr>时序图的组成</vt:lpstr>
      <vt:lpstr>时序图的组成</vt:lpstr>
      <vt:lpstr>时序图的组成</vt:lpstr>
      <vt:lpstr>三、消息</vt:lpstr>
      <vt:lpstr>时序图的组成</vt:lpstr>
      <vt:lpstr>时序图的组成</vt:lpstr>
      <vt:lpstr>消息的类型</vt:lpstr>
      <vt:lpstr>实例：同步与异步</vt:lpstr>
      <vt:lpstr>消息的类型</vt:lpstr>
      <vt:lpstr>消息的类型</vt:lpstr>
      <vt:lpstr>带条件和分支并发执行的时序图</vt:lpstr>
      <vt:lpstr>PowerPoint 演示文稿</vt:lpstr>
      <vt:lpstr>PowerPoint 演示文稿</vt:lpstr>
      <vt:lpstr>时序图的组成</vt:lpstr>
      <vt:lpstr>时序图的组成</vt:lpstr>
      <vt:lpstr>思考：有如下的三个类</vt:lpstr>
      <vt:lpstr>三个图有什么区别？</vt:lpstr>
      <vt:lpstr>如何建立时序图</vt:lpstr>
      <vt:lpstr>建立时序图的步骤</vt:lpstr>
      <vt:lpstr>网上报名系统的动态行为建模</vt:lpstr>
      <vt:lpstr>登录时序图     </vt:lpstr>
      <vt:lpstr>添加用户</vt:lpstr>
      <vt:lpstr>添加用户</vt:lpstr>
      <vt:lpstr>管理员添加用户时序图</vt:lpstr>
      <vt:lpstr>管理员修改用户时序图</vt:lpstr>
      <vt:lpstr>管理员删除用户时序图</vt:lpstr>
      <vt:lpstr>管理员查询用户时序图</vt:lpstr>
      <vt:lpstr>时序图绘制的注意事项</vt:lpstr>
      <vt:lpstr>注：</vt:lpstr>
      <vt:lpstr>时序图练习</vt:lpstr>
      <vt:lpstr>顾客用餐的时序图</vt:lpstr>
      <vt:lpstr>协作图（Collaboration Diagram）</vt:lpstr>
      <vt:lpstr>协作图的基本概念</vt:lpstr>
      <vt:lpstr>链</vt:lpstr>
      <vt:lpstr>PowerPoint 演示文稿</vt:lpstr>
      <vt:lpstr>协作图的用途</vt:lpstr>
      <vt:lpstr>协作图的建模技术</vt:lpstr>
      <vt:lpstr>协作图的建模技术</vt:lpstr>
      <vt:lpstr>图书馆借书的协作图</vt:lpstr>
      <vt:lpstr>协作图与时序图的互换</vt:lpstr>
      <vt:lpstr>顺序图建模</vt:lpstr>
      <vt:lpstr>本课小结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1207</cp:revision>
  <dcterms:created xsi:type="dcterms:W3CDTF">2020-02-07T06:58:59Z</dcterms:created>
  <dcterms:modified xsi:type="dcterms:W3CDTF">2022-05-11T15:08:36Z</dcterms:modified>
</cp:coreProperties>
</file>