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88"/>
  </p:notesMasterIdLst>
  <p:handoutMasterIdLst>
    <p:handoutMasterId r:id="rId89"/>
  </p:handoutMasterIdLst>
  <p:sldIdLst>
    <p:sldId id="256" r:id="rId2"/>
    <p:sldId id="387" r:id="rId3"/>
    <p:sldId id="257" r:id="rId4"/>
    <p:sldId id="911" r:id="rId5"/>
    <p:sldId id="908" r:id="rId6"/>
    <p:sldId id="912" r:id="rId7"/>
    <p:sldId id="913" r:id="rId8"/>
    <p:sldId id="914" r:id="rId9"/>
    <p:sldId id="915" r:id="rId10"/>
    <p:sldId id="916" r:id="rId11"/>
    <p:sldId id="917" r:id="rId12"/>
    <p:sldId id="918" r:id="rId13"/>
    <p:sldId id="919" r:id="rId14"/>
    <p:sldId id="920" r:id="rId15"/>
    <p:sldId id="921" r:id="rId16"/>
    <p:sldId id="996" r:id="rId17"/>
    <p:sldId id="922" r:id="rId18"/>
    <p:sldId id="924" r:id="rId19"/>
    <p:sldId id="925" r:id="rId20"/>
    <p:sldId id="926" r:id="rId21"/>
    <p:sldId id="927" r:id="rId22"/>
    <p:sldId id="928" r:id="rId23"/>
    <p:sldId id="929" r:id="rId24"/>
    <p:sldId id="930" r:id="rId25"/>
    <p:sldId id="931" r:id="rId26"/>
    <p:sldId id="932" r:id="rId27"/>
    <p:sldId id="933" r:id="rId28"/>
    <p:sldId id="934" r:id="rId29"/>
    <p:sldId id="935" r:id="rId30"/>
    <p:sldId id="936" r:id="rId31"/>
    <p:sldId id="937" r:id="rId32"/>
    <p:sldId id="938" r:id="rId33"/>
    <p:sldId id="939" r:id="rId34"/>
    <p:sldId id="940" r:id="rId35"/>
    <p:sldId id="941" r:id="rId36"/>
    <p:sldId id="942" r:id="rId37"/>
    <p:sldId id="943" r:id="rId38"/>
    <p:sldId id="992" r:id="rId39"/>
    <p:sldId id="945" r:id="rId40"/>
    <p:sldId id="946" r:id="rId41"/>
    <p:sldId id="947" r:id="rId42"/>
    <p:sldId id="948" r:id="rId43"/>
    <p:sldId id="949" r:id="rId44"/>
    <p:sldId id="950" r:id="rId45"/>
    <p:sldId id="951" r:id="rId46"/>
    <p:sldId id="952" r:id="rId47"/>
    <p:sldId id="953" r:id="rId48"/>
    <p:sldId id="955" r:id="rId49"/>
    <p:sldId id="954" r:id="rId50"/>
    <p:sldId id="956" r:id="rId51"/>
    <p:sldId id="957" r:id="rId52"/>
    <p:sldId id="958" r:id="rId53"/>
    <p:sldId id="959" r:id="rId54"/>
    <p:sldId id="960" r:id="rId55"/>
    <p:sldId id="961" r:id="rId56"/>
    <p:sldId id="963" r:id="rId57"/>
    <p:sldId id="995" r:id="rId58"/>
    <p:sldId id="962" r:id="rId59"/>
    <p:sldId id="994" r:id="rId60"/>
    <p:sldId id="993" r:id="rId61"/>
    <p:sldId id="964" r:id="rId62"/>
    <p:sldId id="965" r:id="rId63"/>
    <p:sldId id="966" r:id="rId64"/>
    <p:sldId id="967" r:id="rId65"/>
    <p:sldId id="968" r:id="rId66"/>
    <p:sldId id="969" r:id="rId67"/>
    <p:sldId id="970" r:id="rId68"/>
    <p:sldId id="971" r:id="rId69"/>
    <p:sldId id="972" r:id="rId70"/>
    <p:sldId id="973" r:id="rId71"/>
    <p:sldId id="974" r:id="rId72"/>
    <p:sldId id="975" r:id="rId73"/>
    <p:sldId id="976" r:id="rId74"/>
    <p:sldId id="977" r:id="rId75"/>
    <p:sldId id="978" r:id="rId76"/>
    <p:sldId id="979" r:id="rId77"/>
    <p:sldId id="980" r:id="rId78"/>
    <p:sldId id="981" r:id="rId79"/>
    <p:sldId id="982" r:id="rId80"/>
    <p:sldId id="985" r:id="rId81"/>
    <p:sldId id="986" r:id="rId82"/>
    <p:sldId id="987" r:id="rId83"/>
    <p:sldId id="988" r:id="rId84"/>
    <p:sldId id="989" r:id="rId85"/>
    <p:sldId id="532" r:id="rId86"/>
    <p:sldId id="446" r:id="rId8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63041" autoAdjust="0"/>
  </p:normalViewPr>
  <p:slideViewPr>
    <p:cSldViewPr snapToGrid="0">
      <p:cViewPr>
        <p:scale>
          <a:sx n="78" d="100"/>
          <a:sy n="78" d="100"/>
        </p:scale>
        <p:origin x="137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23</a:t>
            </a:fld>
            <a:endParaRPr lang="zh-CN" altLang="en-US"/>
          </a:p>
        </p:txBody>
      </p:sp>
    </p:spTree>
    <p:extLst>
      <p:ext uri="{BB962C8B-B14F-4D97-AF65-F5344CB8AC3E}">
        <p14:creationId xmlns:p14="http://schemas.microsoft.com/office/powerpoint/2010/main" val="33463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38</a:t>
            </a:fld>
            <a:endParaRPr lang="zh-CN" altLang="en-US" dirty="0"/>
          </a:p>
        </p:txBody>
      </p:sp>
    </p:spTree>
    <p:extLst>
      <p:ext uri="{BB962C8B-B14F-4D97-AF65-F5344CB8AC3E}">
        <p14:creationId xmlns:p14="http://schemas.microsoft.com/office/powerpoint/2010/main" val="2200610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67E3A5C-521F-4F1A-BFAE-8F77205BC6D1}" type="slidenum">
              <a:rPr lang="en-US" altLang="zh-CN" smtClean="0">
                <a:ea typeface="宋体" charset="-122"/>
              </a:rPr>
              <a:pPr/>
              <a:t>40</a:t>
            </a:fld>
            <a:endParaRPr lang="en-US" altLang="zh-CN">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48275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41</a:t>
            </a:fld>
            <a:endParaRPr lang="zh-CN" altLang="en-US"/>
          </a:p>
        </p:txBody>
      </p:sp>
    </p:spTree>
    <p:extLst>
      <p:ext uri="{BB962C8B-B14F-4D97-AF65-F5344CB8AC3E}">
        <p14:creationId xmlns:p14="http://schemas.microsoft.com/office/powerpoint/2010/main" val="1098058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D30D5B6-8491-4A22-9421-29F0617D7529}" type="slidenum">
              <a:rPr lang="en-US" altLang="zh-CN" smtClean="0">
                <a:ea typeface="宋体" charset="-122"/>
              </a:rPr>
              <a:pPr/>
              <a:t>43</a:t>
            </a:fld>
            <a:endParaRPr lang="en-US" altLang="zh-CN">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871348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9E2FBF4-C6B3-45D3-B7BB-A361A1EDA032}" type="slidenum">
              <a:rPr lang="en-US" altLang="zh-CN" smtClean="0">
                <a:ea typeface="宋体" charset="-122"/>
              </a:rPr>
              <a:pPr/>
              <a:t>44</a:t>
            </a:fld>
            <a:endParaRPr lang="en-US" altLang="zh-CN">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05760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从上面各项设计工作的概念来看，</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的概念比较广，包含了软硬件设计，也囊括其他各项设计的部分内涵。而</a:t>
            </a:r>
            <a:r>
              <a:rPr lang="en-US" altLang="zh-CN" sz="1200" b="0" i="0" kern="1200" dirty="0">
                <a:solidFill>
                  <a:schemeClr val="tx1"/>
                </a:solidFill>
                <a:effectLst/>
                <a:latin typeface="+mn-lt"/>
                <a:ea typeface="+mn-ea"/>
                <a:cs typeface="+mn-cs"/>
              </a:rPr>
              <a:t>GUI </a:t>
            </a:r>
            <a:r>
              <a:rPr lang="zh-CN" altLang="en-US" sz="1200" b="0" i="0" kern="1200" dirty="0">
                <a:solidFill>
                  <a:schemeClr val="tx1"/>
                </a:solidFill>
                <a:effectLst/>
                <a:latin typeface="+mn-lt"/>
                <a:ea typeface="+mn-ea"/>
                <a:cs typeface="+mn-cs"/>
              </a:rPr>
              <a:t>设计比</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设计稍窄。目前，国内大部分</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设计师其实做的是</a:t>
            </a:r>
            <a:r>
              <a:rPr lang="en-US" altLang="zh-CN" sz="1200" b="0" i="0" kern="1200" dirty="0">
                <a:solidFill>
                  <a:schemeClr val="tx1"/>
                </a:solidFill>
                <a:effectLst/>
                <a:latin typeface="+mn-lt"/>
                <a:ea typeface="+mn-ea"/>
                <a:cs typeface="+mn-cs"/>
              </a:rPr>
              <a:t>GUI</a:t>
            </a:r>
            <a:r>
              <a:rPr lang="zh-CN" altLang="en-US" sz="1200" b="0" i="0" kern="1200" dirty="0">
                <a:solidFill>
                  <a:schemeClr val="tx1"/>
                </a:solidFill>
                <a:effectLst/>
                <a:latin typeface="+mn-lt"/>
                <a:ea typeface="+mn-ea"/>
                <a:cs typeface="+mn-cs"/>
              </a:rPr>
              <a:t>，他们大多出自美术院校。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简单地讲，</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设计只是指人和电脑之间的互动过程，目前一般是软件工程师在做。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UE </a:t>
            </a:r>
            <a:r>
              <a:rPr lang="zh-CN" altLang="en-US" sz="1200" b="0" i="0" kern="1200" dirty="0">
                <a:solidFill>
                  <a:schemeClr val="tx1"/>
                </a:solidFill>
                <a:effectLst/>
                <a:latin typeface="+mn-lt"/>
                <a:ea typeface="+mn-ea"/>
                <a:cs typeface="+mn-cs"/>
              </a:rPr>
              <a:t>设计从简单理解上，关注的是用户的行为习惯和心理感受，就是琢磨人会怎么用软件或者硬件才觉得得心应手。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在很多的大公司里，如腾讯、阿里、百度、谷歌这样的巨头，它们的</a:t>
            </a:r>
            <a:r>
              <a:rPr lang="en-US" altLang="zh-CN" dirty="0"/>
              <a:t>UI</a:t>
            </a:r>
            <a:r>
              <a:rPr lang="zh-CN" altLang="en-US" dirty="0"/>
              <a:t>分工是很明确的，指的就是交互设计，交互设计师的主要任务就是发掘需求以及根据需求来进行构架。但是在一些小公司里是没有专门的交互设计的岗位的，</a:t>
            </a:r>
            <a:r>
              <a:rPr lang="en-US" altLang="zh-CN" dirty="0"/>
              <a:t>UI</a:t>
            </a:r>
            <a:r>
              <a:rPr lang="zh-CN" altLang="en-US" dirty="0"/>
              <a:t>设计师通常既要做交互也要做视觉，这就造成了</a:t>
            </a:r>
            <a:r>
              <a:rPr lang="en-US" altLang="zh-CN" dirty="0"/>
              <a:t>UI</a:t>
            </a:r>
            <a:r>
              <a:rPr lang="zh-CN" altLang="en-US" dirty="0"/>
              <a:t>的指向不是很明确。</a:t>
            </a:r>
          </a:p>
          <a:p>
            <a:r>
              <a:rPr lang="zh-CN" altLang="en-US" dirty="0"/>
              <a:t>如果想要准确使用，视觉设计肯定是</a:t>
            </a:r>
            <a:r>
              <a:rPr lang="en-US" altLang="zh-CN" dirty="0"/>
              <a:t>GUI</a:t>
            </a:r>
            <a:r>
              <a:rPr lang="zh-CN" altLang="en-US" dirty="0"/>
              <a:t>，这个没问题，交互设计我们使用</a:t>
            </a:r>
            <a:r>
              <a:rPr lang="en-US" altLang="zh-CN" dirty="0"/>
              <a:t>UE</a:t>
            </a:r>
            <a:r>
              <a:rPr lang="zh-CN" altLang="en-US" dirty="0"/>
              <a:t>来代表可能会更好一点。</a:t>
            </a:r>
            <a:r>
              <a:rPr lang="en-US" altLang="zh-CN" dirty="0"/>
              <a:t>UE</a:t>
            </a:r>
            <a:r>
              <a:rPr lang="zh-CN" altLang="en-US" dirty="0"/>
              <a:t>这样的岗位一般只有规模比较大的公司才设置，大概是有两种方向：交互设计和用户研究。在很多公司里，发展到后期你可能既是交互设计师也是产品经理，因为交互设计师和产品经理在前期的工作任务中，特别是对需求的把控上，有很多是重合的。</a:t>
            </a:r>
          </a:p>
          <a:p>
            <a:endParaRPr lang="zh-CN" altLang="en-US" dirty="0"/>
          </a:p>
        </p:txBody>
      </p:sp>
      <p:sp>
        <p:nvSpPr>
          <p:cNvPr id="4" name="灯片编号占位符 3"/>
          <p:cNvSpPr>
            <a:spLocks noGrp="1"/>
          </p:cNvSpPr>
          <p:nvPr>
            <p:ph type="sldNum" sz="quarter" idx="10"/>
          </p:nvPr>
        </p:nvSpPr>
        <p:spPr/>
        <p:txBody>
          <a:bodyPr/>
          <a:lstStyle/>
          <a:p>
            <a:fld id="{1525F8DD-147E-4AE9-A5E5-03B390E7ADC7}" type="slidenum">
              <a:rPr lang="zh-CN" altLang="en-US" smtClean="0"/>
              <a:t>45</a:t>
            </a:fld>
            <a:endParaRPr lang="zh-CN" altLang="en-US"/>
          </a:p>
        </p:txBody>
      </p:sp>
    </p:spTree>
    <p:extLst>
      <p:ext uri="{BB962C8B-B14F-4D97-AF65-F5344CB8AC3E}">
        <p14:creationId xmlns:p14="http://schemas.microsoft.com/office/powerpoint/2010/main" val="3344875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25F8DD-147E-4AE9-A5E5-03B390E7ADC7}" type="slidenum">
              <a:rPr lang="zh-CN" altLang="en-US" smtClean="0"/>
              <a:t>46</a:t>
            </a:fld>
            <a:endParaRPr lang="zh-CN" altLang="en-US"/>
          </a:p>
        </p:txBody>
      </p:sp>
    </p:spTree>
    <p:extLst>
      <p:ext uri="{BB962C8B-B14F-4D97-AF65-F5344CB8AC3E}">
        <p14:creationId xmlns:p14="http://schemas.microsoft.com/office/powerpoint/2010/main" val="124062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国外</a:t>
            </a:r>
            <a:r>
              <a:rPr lang="en-US" altLang="zh-CN" dirty="0"/>
              <a:t>UE</a:t>
            </a:r>
            <a:r>
              <a:rPr lang="zh-CN" altLang="en-US" dirty="0"/>
              <a:t>招聘要求。</a:t>
            </a:r>
            <a:r>
              <a:rPr lang="zh-CN" altLang="en-US" sz="1200" b="0" i="0" kern="1200" dirty="0">
                <a:solidFill>
                  <a:schemeClr val="tx1"/>
                </a:solidFill>
                <a:effectLst/>
                <a:latin typeface="+mn-lt"/>
                <a:ea typeface="+mn-ea"/>
                <a:cs typeface="+mn-cs"/>
              </a:rPr>
              <a:t>未来的用户体验设计师就是要具备界面设计、交互设计、图形美术设计及以用户为中心的原型和体验设计于一身的全能型设计人才。</a:t>
            </a:r>
            <a:endParaRPr lang="zh-CN" altLang="en-US" dirty="0"/>
          </a:p>
        </p:txBody>
      </p:sp>
      <p:sp>
        <p:nvSpPr>
          <p:cNvPr id="4" name="灯片编号占位符 3"/>
          <p:cNvSpPr>
            <a:spLocks noGrp="1"/>
          </p:cNvSpPr>
          <p:nvPr>
            <p:ph type="sldNum" sz="quarter" idx="10"/>
          </p:nvPr>
        </p:nvSpPr>
        <p:spPr/>
        <p:txBody>
          <a:bodyPr/>
          <a:lstStyle/>
          <a:p>
            <a:fld id="{1525F8DD-147E-4AE9-A5E5-03B390E7ADC7}" type="slidenum">
              <a:rPr lang="zh-CN" altLang="en-US" smtClean="0"/>
              <a:t>48</a:t>
            </a:fld>
            <a:endParaRPr lang="zh-CN" altLang="en-US"/>
          </a:p>
        </p:txBody>
      </p:sp>
    </p:spTree>
    <p:extLst>
      <p:ext uri="{BB962C8B-B14F-4D97-AF65-F5344CB8AC3E}">
        <p14:creationId xmlns:p14="http://schemas.microsoft.com/office/powerpoint/2010/main" val="25012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52</a:t>
            </a:fld>
            <a:endParaRPr lang="zh-CN" altLang="en-US"/>
          </a:p>
        </p:txBody>
      </p:sp>
    </p:spTree>
    <p:extLst>
      <p:ext uri="{BB962C8B-B14F-4D97-AF65-F5344CB8AC3E}">
        <p14:creationId xmlns:p14="http://schemas.microsoft.com/office/powerpoint/2010/main" val="184206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案例：一个输入法的故事，重度脑瘫女孩的网上求助，她使用的一款鼠标打字的软件无法更新了。</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AI </a:t>
            </a:r>
            <a:r>
              <a:rPr lang="zh-CN" altLang="en-US" sz="1200" b="0" i="0" kern="1200" dirty="0">
                <a:solidFill>
                  <a:schemeClr val="tx1"/>
                </a:solidFill>
                <a:effectLst/>
                <a:latin typeface="+mn-lt"/>
                <a:ea typeface="+mn-ea"/>
                <a:cs typeface="+mn-cs"/>
              </a:rPr>
              <a:t>语音转录越来越强，我们甚至可以流畅地语音输入文字。</a:t>
            </a:r>
            <a:r>
              <a:rPr lang="zh-CN" altLang="en-US" dirty="0"/>
              <a:t>鼠标打字的软件</a:t>
            </a:r>
            <a:r>
              <a:rPr lang="zh-CN" altLang="en-US" sz="1200" b="0" i="0" kern="1200" dirty="0">
                <a:solidFill>
                  <a:schemeClr val="tx1"/>
                </a:solidFill>
                <a:effectLst/>
                <a:latin typeface="+mn-lt"/>
                <a:ea typeface="+mn-ea"/>
                <a:cs typeface="+mn-cs"/>
              </a:rPr>
              <a:t>的界面由一个个部首偏旁按钮组成，用户</a:t>
            </a:r>
            <a:r>
              <a:rPr lang="zh-CN" altLang="en-US" sz="1200" b="1" i="0" kern="1200" dirty="0">
                <a:solidFill>
                  <a:schemeClr val="tx1"/>
                </a:solidFill>
                <a:effectLst/>
                <a:latin typeface="+mn-lt"/>
                <a:ea typeface="+mn-ea"/>
                <a:cs typeface="+mn-cs"/>
              </a:rPr>
              <a:t>只要点击鼠标</a:t>
            </a:r>
            <a:r>
              <a:rPr lang="zh-CN" altLang="en-US" sz="1200" b="0" i="0" kern="1200" dirty="0">
                <a:solidFill>
                  <a:schemeClr val="tx1"/>
                </a:solidFill>
                <a:effectLst/>
                <a:latin typeface="+mn-lt"/>
                <a:ea typeface="+mn-ea"/>
                <a:cs typeface="+mn-cs"/>
              </a:rPr>
              <a:t>来一个个点选就能完成中文输入。</a:t>
            </a: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55</a:t>
            </a:fld>
            <a:endParaRPr lang="zh-CN" altLang="en-US"/>
          </a:p>
        </p:txBody>
      </p:sp>
    </p:spTree>
    <p:extLst>
      <p:ext uri="{BB962C8B-B14F-4D97-AF65-F5344CB8AC3E}">
        <p14:creationId xmlns:p14="http://schemas.microsoft.com/office/powerpoint/2010/main" val="31684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__biz=MzA5NDc1NzQ4MA==&amp;mid=2653393642&amp;idx=1&amp;sn=143d79bce23d3d76798c39357f2fe2d7&amp;chksm=8b9a85edbced0cfbdd773ec2d581dee1fa0d2ed331e6e2f11a5825dcb69598b512261d6d8436&amp;mpshare=1&amp;scene=23&amp;srcid=111881LOyYg7GTrauLKdk2VG&amp;sharer_sharetime=1574067031755&amp;sharer_shareid=ecb3000ffda272887de952418b765399#rd</a:t>
            </a: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56</a:t>
            </a:fld>
            <a:endParaRPr lang="zh-CN" altLang="en-US"/>
          </a:p>
        </p:txBody>
      </p:sp>
    </p:spTree>
    <p:extLst>
      <p:ext uri="{BB962C8B-B14F-4D97-AF65-F5344CB8AC3E}">
        <p14:creationId xmlns:p14="http://schemas.microsoft.com/office/powerpoint/2010/main" val="1708252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58</a:t>
            </a:fld>
            <a:endParaRPr lang="zh-CN" altLang="en-US"/>
          </a:p>
        </p:txBody>
      </p:sp>
    </p:spTree>
    <p:extLst>
      <p:ext uri="{BB962C8B-B14F-4D97-AF65-F5344CB8AC3E}">
        <p14:creationId xmlns:p14="http://schemas.microsoft.com/office/powerpoint/2010/main" val="447547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EFB65412-EC77-49D4-8590-0D523F0BF4E3}" type="slidenum">
              <a:rPr lang="en-US" altLang="zh-CN" smtClean="0">
                <a:ea typeface="宋体" charset="-122"/>
              </a:rPr>
              <a:pPr/>
              <a:t>61</a:t>
            </a:fld>
            <a:endParaRPr lang="en-US" altLang="zh-CN">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4400" y="4343400"/>
            <a:ext cx="5029200" cy="4114800"/>
          </a:xfrm>
          <a:noFill/>
          <a:ln/>
        </p:spPr>
        <p:txBody>
          <a:bodyPr/>
          <a:lstStyle/>
          <a:p>
            <a:pPr marL="228600" lvl="0" indent="-228600">
              <a:buFont typeface="+mj-lt"/>
              <a:buAutoNum type="arabicPeriod"/>
            </a:pPr>
            <a:r>
              <a:rPr lang="zh-CN" altLang="en-US" dirty="0">
                <a:ea typeface="+mn-ea"/>
              </a:rPr>
              <a:t>尽量保持一致性</a:t>
            </a:r>
          </a:p>
          <a:p>
            <a:pPr marL="228600" lvl="0" indent="-228600">
              <a:buFont typeface="+mj-lt"/>
              <a:buAutoNum type="arabicPeriod"/>
            </a:pPr>
            <a:r>
              <a:rPr lang="zh-CN" altLang="en-US" dirty="0">
                <a:ea typeface="+mn-ea"/>
              </a:rPr>
              <a:t>为熟练用户提供快捷键</a:t>
            </a:r>
          </a:p>
          <a:p>
            <a:pPr marL="228600" lvl="0" indent="-228600">
              <a:buFont typeface="+mj-lt"/>
              <a:buAutoNum type="arabicPeriod"/>
            </a:pPr>
            <a:r>
              <a:rPr lang="zh-CN" altLang="en-US" dirty="0">
                <a:ea typeface="+mn-ea"/>
              </a:rPr>
              <a:t>提供有效反馈</a:t>
            </a:r>
          </a:p>
          <a:p>
            <a:pPr marL="228600" lvl="0" indent="-228600">
              <a:buFont typeface="+mj-lt"/>
              <a:buAutoNum type="arabicPeriod"/>
            </a:pPr>
            <a:r>
              <a:rPr lang="zh-CN" altLang="en-US" dirty="0">
                <a:ea typeface="+mn-ea"/>
              </a:rPr>
              <a:t>设计完整的对话过程</a:t>
            </a:r>
          </a:p>
          <a:p>
            <a:pPr marL="228600" lvl="0" indent="-228600">
              <a:buFont typeface="+mj-lt"/>
              <a:buAutoNum type="arabicPeriod"/>
            </a:pPr>
            <a:r>
              <a:rPr lang="zh-CN" altLang="en-US" dirty="0">
                <a:ea typeface="+mn-ea"/>
              </a:rPr>
              <a:t>提供简单的错误处理机制</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ea typeface="+mn-ea"/>
              </a:rPr>
              <a:t>允许撤销动作（</a:t>
            </a:r>
            <a:r>
              <a:rPr lang="zh-CN" altLang="en-US" sz="1200" dirty="0"/>
              <a:t>对用户的操作具有容错性，如</a:t>
            </a:r>
            <a:r>
              <a:rPr lang="en-US" altLang="zh-CN" sz="1200" dirty="0"/>
              <a:t>UNDO</a:t>
            </a:r>
            <a:r>
              <a:rPr lang="zh-CN" altLang="en-US" dirty="0">
                <a:ea typeface="+mn-ea"/>
              </a:rPr>
              <a:t>）</a:t>
            </a:r>
          </a:p>
          <a:p>
            <a:pPr marL="228600" lvl="0" indent="-228600">
              <a:buFont typeface="+mj-lt"/>
              <a:buAutoNum type="arabicPeriod"/>
            </a:pPr>
            <a:r>
              <a:rPr lang="zh-CN" altLang="en-US" dirty="0">
                <a:ea typeface="+mn-ea"/>
              </a:rPr>
              <a:t>提供控制的内部轨迹</a:t>
            </a:r>
          </a:p>
          <a:p>
            <a:pPr marL="228600" lvl="0" indent="-228600">
              <a:buFont typeface="+mj-lt"/>
              <a:buAutoNum type="arabicPeriod"/>
            </a:pPr>
            <a:r>
              <a:rPr lang="zh-CN" altLang="en-US" dirty="0">
                <a:ea typeface="+mn-ea"/>
              </a:rPr>
              <a:t>减少短期记忆负担（</a:t>
            </a:r>
            <a:r>
              <a:rPr lang="zh-CN" altLang="en-US" sz="1200" dirty="0"/>
              <a:t>易学、易用、操作方便</a:t>
            </a:r>
            <a:r>
              <a:rPr lang="zh-CN" altLang="en-US" dirty="0">
                <a:ea typeface="+mn-ea"/>
              </a:rPr>
              <a:t>）</a:t>
            </a:r>
            <a:endParaRPr lang="en-US" altLang="zh-CN" dirty="0">
              <a:ea typeface="+mn-ea"/>
            </a:endParaRPr>
          </a:p>
          <a:p>
            <a:pPr marL="228600" lvl="0" indent="-228600">
              <a:buFont typeface="+mj-lt"/>
              <a:buAutoNum type="arabicPeriod"/>
            </a:pPr>
            <a:r>
              <a:rPr lang="zh-CN" altLang="en-US" sz="1200" dirty="0"/>
              <a:t>具有语境敏感的帮助功能</a:t>
            </a:r>
            <a:endParaRPr lang="en-US" altLang="zh-CN" sz="1200" dirty="0"/>
          </a:p>
          <a:p>
            <a:pPr marL="228600" lvl="0" indent="-228600">
              <a:buFont typeface="+mj-lt"/>
              <a:buAutoNum type="arabicPeriod"/>
            </a:pPr>
            <a:r>
              <a:rPr lang="zh-CN" altLang="en-US" sz="1200" dirty="0"/>
              <a:t>减少重复的输入和操作</a:t>
            </a:r>
            <a:endParaRPr lang="en-US" altLang="zh-CN" sz="1200" dirty="0">
              <a:ea typeface="+mn-ea"/>
            </a:endParaRPr>
          </a:p>
          <a:p>
            <a:pPr marL="228600" lvl="0" indent="-228600">
              <a:buFont typeface="+mj-lt"/>
              <a:buAutoNum type="arabicPeriod"/>
            </a:pPr>
            <a:r>
              <a:rPr lang="zh-CN" altLang="en-US" sz="2000" dirty="0"/>
              <a:t>防止灾难性的错误</a:t>
            </a:r>
            <a:endParaRPr lang="en-US" altLang="zh-CN" sz="2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sz="2000" dirty="0"/>
              <a:t>使用户的注意力集中在当前的任务上而不是界面上</a:t>
            </a:r>
            <a:endParaRPr lang="en-US" altLang="zh-CN" sz="2000" dirty="0"/>
          </a:p>
          <a:p>
            <a:pPr marL="228600" lvl="0" indent="-228600">
              <a:buFont typeface="+mj-lt"/>
              <a:buAutoNum type="arabicPeriod"/>
            </a:pPr>
            <a:r>
              <a:rPr lang="zh-CN" altLang="en-US" sz="2000" dirty="0"/>
              <a:t>其它：如艺术性、趣味性、风格、视感等</a:t>
            </a:r>
            <a:endParaRPr lang="en-US" altLang="zh-CN" sz="2000" dirty="0"/>
          </a:p>
          <a:p>
            <a:pPr eaLnBrk="1" hangingPunct="1"/>
            <a:endParaRPr lang="zh-CN" altLang="zh-CN" dirty="0">
              <a:ea typeface="宋体" charset="-122"/>
            </a:endParaRPr>
          </a:p>
        </p:txBody>
      </p:sp>
    </p:spTree>
    <p:extLst>
      <p:ext uri="{BB962C8B-B14F-4D97-AF65-F5344CB8AC3E}">
        <p14:creationId xmlns:p14="http://schemas.microsoft.com/office/powerpoint/2010/main" val="110475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FD7F90C-BC63-456C-BE15-7359C93BD526}" type="slidenum">
              <a:rPr lang="en-US" altLang="zh-CN" smtClean="0">
                <a:ea typeface="宋体" charset="-122"/>
              </a:rPr>
              <a:pPr/>
              <a:t>62</a:t>
            </a:fld>
            <a:endParaRPr lang="en-US" altLang="zh-CN">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839693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11B7039-593A-4A87-A706-493369A4DEE9}" type="slidenum">
              <a:rPr lang="en-US" altLang="zh-CN" smtClean="0">
                <a:ea typeface="宋体" charset="-122"/>
              </a:rPr>
              <a:pPr/>
              <a:t>63</a:t>
            </a:fld>
            <a:endParaRPr lang="en-US" altLang="zh-CN">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319096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F56A88F-30BC-4A50-803A-894AB41BD9E9}" type="slidenum">
              <a:rPr lang="en-US" altLang="zh-CN" smtClean="0">
                <a:ea typeface="宋体" charset="-122"/>
              </a:rPr>
              <a:pPr/>
              <a:t>64</a:t>
            </a:fld>
            <a:endParaRPr lang="en-US" altLang="zh-CN">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38132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71</a:t>
            </a:fld>
            <a:endParaRPr lang="zh-CN" altLang="en-US"/>
          </a:p>
        </p:txBody>
      </p:sp>
    </p:spTree>
    <p:extLst>
      <p:ext uri="{BB962C8B-B14F-4D97-AF65-F5344CB8AC3E}">
        <p14:creationId xmlns:p14="http://schemas.microsoft.com/office/powerpoint/2010/main" val="2581634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fld id="{00C8C2FF-A272-4888-B6F1-99597A1FB6CE}" type="slidenum">
              <a:rPr lang="zh-CN" altLang="en-US"/>
              <a:pPr/>
              <a:t>72</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购物车</a:t>
            </a:r>
          </a:p>
        </p:txBody>
      </p:sp>
    </p:spTree>
    <p:extLst>
      <p:ext uri="{BB962C8B-B14F-4D97-AF65-F5344CB8AC3E}">
        <p14:creationId xmlns:p14="http://schemas.microsoft.com/office/powerpoint/2010/main" val="244450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85</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86</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4</a:t>
            </a:fld>
            <a:endParaRPr lang="zh-CN" altLang="en-US" dirty="0"/>
          </a:p>
        </p:txBody>
      </p:sp>
    </p:spTree>
    <p:extLst>
      <p:ext uri="{BB962C8B-B14F-4D97-AF65-F5344CB8AC3E}">
        <p14:creationId xmlns:p14="http://schemas.microsoft.com/office/powerpoint/2010/main" val="22400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状态机图在</a:t>
            </a:r>
            <a:r>
              <a:rPr lang="en-US" altLang="zh-CN" dirty="0"/>
              <a:t>UML1.x</a:t>
            </a:r>
            <a:r>
              <a:rPr lang="zh-CN" altLang="en-US" dirty="0"/>
              <a:t>中被称为状态图，状态机是由对象的各个状态和连接这些状态的转换组成。</a:t>
            </a:r>
            <a:endParaRPr lang="en-US" altLang="zh-CN" dirty="0"/>
          </a:p>
          <a:p>
            <a:r>
              <a:rPr lang="zh-CN" altLang="en-US" dirty="0"/>
              <a:t>状态机主要用于描述类的行为，是一个类的对象所有可能的生命历程的模型。</a:t>
            </a:r>
            <a:endParaRPr lang="en-US" altLang="zh-CN" dirty="0"/>
          </a:p>
          <a:p>
            <a:endParaRPr lang="en-US" altLang="zh-CN" dirty="0"/>
          </a:p>
          <a:p>
            <a:r>
              <a:rPr lang="zh-CN" altLang="en-US" dirty="0"/>
              <a:t>使用状态图来描述一个对象在其生存周期中的行为，即一个特定对象的所有可能的状态以及由于各种事件发生而引起的状态之间的转移。</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a:t>
            </a:fld>
            <a:endParaRPr lang="zh-CN" altLang="en-US"/>
          </a:p>
        </p:txBody>
      </p:sp>
    </p:spTree>
    <p:extLst>
      <p:ext uri="{BB962C8B-B14F-4D97-AF65-F5344CB8AC3E}">
        <p14:creationId xmlns:p14="http://schemas.microsoft.com/office/powerpoint/2010/main" val="289297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a:t>
            </a:fld>
            <a:endParaRPr lang="zh-CN" altLang="en-US"/>
          </a:p>
        </p:txBody>
      </p:sp>
    </p:spTree>
    <p:extLst>
      <p:ext uri="{BB962C8B-B14F-4D97-AF65-F5344CB8AC3E}">
        <p14:creationId xmlns:p14="http://schemas.microsoft.com/office/powerpoint/2010/main" val="38640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其中，状态变量和活动表是可选的。</a:t>
            </a:r>
            <a:endParaRPr lang="en-US" altLang="zh-CN" dirty="0"/>
          </a:p>
          <a:p>
            <a:r>
              <a:rPr lang="zh-CN" altLang="en-US" dirty="0"/>
              <a:t>状态变量可以是状态机图所显示的类的属性，也可以是临时变量，如计数器等。</a:t>
            </a:r>
            <a:endParaRPr lang="en-US" altLang="zh-CN" dirty="0"/>
          </a:p>
          <a:p>
            <a:r>
              <a:rPr lang="zh-CN" altLang="en-US" dirty="0"/>
              <a:t>活动表列出了处于该状态时要执行的事件和动作，其中经常使用</a:t>
            </a:r>
            <a:r>
              <a:rPr lang="en-US" altLang="zh-CN" dirty="0"/>
              <a:t>3</a:t>
            </a:r>
            <a:r>
              <a:rPr lang="zh-CN" altLang="en-US" dirty="0"/>
              <a:t>种标准事件：</a:t>
            </a:r>
            <a:r>
              <a:rPr lang="en-US" altLang="zh-CN" dirty="0"/>
              <a:t>entry</a:t>
            </a:r>
            <a:r>
              <a:rPr lang="zh-CN" altLang="en-US" dirty="0"/>
              <a:t>（入口）、</a:t>
            </a:r>
            <a:r>
              <a:rPr lang="en-US" altLang="zh-CN" dirty="0"/>
              <a:t>exit</a:t>
            </a:r>
            <a:r>
              <a:rPr lang="zh-CN" altLang="en-US" dirty="0"/>
              <a:t>（出口）、</a:t>
            </a:r>
            <a:r>
              <a:rPr lang="en-US" altLang="zh-CN" dirty="0"/>
              <a:t>do</a:t>
            </a:r>
            <a:r>
              <a:rPr lang="zh-CN" altLang="en-US" dirty="0"/>
              <a:t>（做）。</a:t>
            </a:r>
            <a:endParaRPr lang="en-US" altLang="zh-CN" dirty="0"/>
          </a:p>
          <a:p>
            <a:r>
              <a:rPr lang="zh-CN" altLang="en-US" dirty="0"/>
              <a:t>一个状态中可能有嵌套的子状态，这样的可以进一步细化为多个子状态的状态称为复合状态。子状态之间可以有“或”和“与”的关系。</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9</a:t>
            </a:fld>
            <a:endParaRPr lang="zh-CN" altLang="en-US"/>
          </a:p>
        </p:txBody>
      </p:sp>
    </p:spTree>
    <p:extLst>
      <p:ext uri="{BB962C8B-B14F-4D97-AF65-F5344CB8AC3E}">
        <p14:creationId xmlns:p14="http://schemas.microsoft.com/office/powerpoint/2010/main" val="302777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事件包括</a:t>
            </a:r>
            <a:r>
              <a:rPr lang="en-US" altLang="zh-CN" dirty="0"/>
              <a:t>3</a:t>
            </a:r>
            <a:r>
              <a:rPr lang="zh-CN" altLang="en-US" dirty="0"/>
              <a:t>个标准事件：</a:t>
            </a:r>
            <a:r>
              <a:rPr lang="en-US" altLang="zh-CN" dirty="0"/>
              <a:t>entry</a:t>
            </a:r>
            <a:r>
              <a:rPr lang="zh-CN" altLang="en-US" dirty="0"/>
              <a:t>、</a:t>
            </a:r>
            <a:r>
              <a:rPr lang="en-US" altLang="zh-CN" dirty="0"/>
              <a:t>exit</a:t>
            </a:r>
            <a:r>
              <a:rPr lang="zh-CN" altLang="en-US" dirty="0"/>
              <a:t>、</a:t>
            </a:r>
            <a:r>
              <a:rPr lang="en-US" altLang="zh-CN" dirty="0"/>
              <a:t>do</a:t>
            </a:r>
            <a:r>
              <a:rPr lang="zh-CN" altLang="en-US" dirty="0"/>
              <a:t>，这三种事件没有参数和警戒条件</a:t>
            </a:r>
            <a:endParaRPr lang="en-US" altLang="zh-CN" dirty="0"/>
          </a:p>
          <a:p>
            <a:r>
              <a:rPr lang="zh-CN" altLang="en-US" dirty="0"/>
              <a:t>参数表表示该事件所需要的参数</a:t>
            </a:r>
            <a:endParaRPr lang="en-US" altLang="zh-CN" dirty="0"/>
          </a:p>
          <a:p>
            <a:r>
              <a:rPr lang="zh-CN" altLang="en-US" dirty="0"/>
              <a:t>警戒条件是一个布尔表达式</a:t>
            </a:r>
            <a:endParaRPr lang="en-US" altLang="zh-CN" dirty="0"/>
          </a:p>
          <a:p>
            <a:r>
              <a:rPr lang="zh-CN" altLang="en-US" dirty="0"/>
              <a:t>动作表达式表明将被执行的动作，如操作调用、增加属性值等</a:t>
            </a:r>
            <a:endParaRPr lang="en-US" altLang="zh-CN" dirty="0"/>
          </a:p>
          <a:p>
            <a:endParaRPr lang="en-US" altLang="zh-CN" dirty="0"/>
          </a:p>
          <a:p>
            <a:r>
              <a:rPr lang="zh-CN" altLang="en-US" dirty="0"/>
              <a:t>可以把引起状态转换的事件标注在转换的箭头上。此时，首先执行引起迁移的事件中的动作，然后迁移到新的状态，执行新状态中的内部动作（包括</a:t>
            </a:r>
            <a:r>
              <a:rPr lang="en-US" altLang="zh-CN" dirty="0"/>
              <a:t>entry</a:t>
            </a:r>
            <a:r>
              <a:rPr lang="zh-CN" altLang="en-US" dirty="0"/>
              <a:t>、</a:t>
            </a:r>
            <a:r>
              <a:rPr lang="en-US" altLang="zh-CN" dirty="0"/>
              <a:t>exit</a:t>
            </a:r>
            <a:r>
              <a:rPr lang="zh-CN" altLang="en-US" dirty="0"/>
              <a:t>、</a:t>
            </a:r>
            <a:r>
              <a:rPr lang="en-US" altLang="zh-CN" dirty="0"/>
              <a:t>do</a:t>
            </a:r>
            <a:r>
              <a:rPr lang="zh-CN" altLang="en-US" dirty="0"/>
              <a:t>以及用户定义的动作）。在执行</a:t>
            </a:r>
            <a:r>
              <a:rPr lang="en-US" altLang="zh-CN" dirty="0"/>
              <a:t>do</a:t>
            </a:r>
            <a:r>
              <a:rPr lang="zh-CN" altLang="en-US" dirty="0"/>
              <a:t>或者用户定义的动作时，可以被外部的事件中断。而</a:t>
            </a:r>
            <a:r>
              <a:rPr lang="en-US" altLang="zh-CN" dirty="0"/>
              <a:t>entry</a:t>
            </a:r>
            <a:r>
              <a:rPr lang="zh-CN" altLang="en-US" dirty="0"/>
              <a:t>和</a:t>
            </a:r>
            <a:r>
              <a:rPr lang="en-US" altLang="zh-CN" dirty="0"/>
              <a:t>exit</a:t>
            </a:r>
            <a:r>
              <a:rPr lang="zh-CN" altLang="en-US" dirty="0"/>
              <a:t>动作是不能被中断的。</a:t>
            </a:r>
            <a:endParaRPr lang="en-US" altLang="zh-CN" dirty="0"/>
          </a:p>
          <a:p>
            <a:endParaRPr lang="en-US" altLang="zh-CN" dirty="0"/>
          </a:p>
          <a:p>
            <a:r>
              <a:rPr lang="zh-CN" altLang="en-US" dirty="0"/>
              <a:t>另一种引起状态转换的情况是，在转换上未标明事件，表示当位于迁移箭头源头的状态中的内部动作全部执行完后，该状态迁移被自动触发。</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10</a:t>
            </a:fld>
            <a:endParaRPr lang="zh-CN" altLang="en-US"/>
          </a:p>
        </p:txBody>
      </p:sp>
    </p:spTree>
    <p:extLst>
      <p:ext uri="{BB962C8B-B14F-4D97-AF65-F5344CB8AC3E}">
        <p14:creationId xmlns:p14="http://schemas.microsoft.com/office/powerpoint/2010/main" val="411133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引发转移的事件分为以下几种：</a:t>
            </a:r>
            <a:endParaRPr lang="en-US" altLang="zh-CN" dirty="0"/>
          </a:p>
          <a:p>
            <a:pPr marL="228600" indent="-228600">
              <a:buAutoNum type="arabicPeriod"/>
            </a:pPr>
            <a:r>
              <a:rPr lang="zh-CN" altLang="en-US" dirty="0"/>
              <a:t>变化事件：指对象的内部或者外部条件发生变化而引起的对象状态发生变化的事件。例如，当对象的</a:t>
            </a:r>
            <a:endParaRPr lang="en-US" altLang="zh-CN" dirty="0"/>
          </a:p>
          <a:p>
            <a:pPr marL="228600" indent="-228600">
              <a:buAutoNum type="arabicPeriod"/>
            </a:pPr>
            <a:r>
              <a:rPr lang="zh-CN" altLang="en-US" dirty="0"/>
              <a:t>信号事件：指在实时系统运行中，对象接收到一个系统外界的信号，从而使对象的状态发生迁移的事件。例如，打开灯的开关时，系统外界压力信号通过开关转入系统，灯的状态发生变化。</a:t>
            </a:r>
            <a:endParaRPr lang="en-US" altLang="zh-CN" dirty="0"/>
          </a:p>
          <a:p>
            <a:pPr marL="228600" indent="-228600">
              <a:buAutoNum type="arabicPeriod"/>
            </a:pPr>
            <a:r>
              <a:rPr lang="zh-CN" altLang="en-US" dirty="0"/>
              <a:t>调用事件：指系统之外的其它系统通过接口和某种协议，直接执行该系统内部的对象行为，从而引发对象状态的迁移。例如，用办公室的计算机远程遥控家里的各种电器，使电器发生状态迁移。</a:t>
            </a:r>
            <a:endParaRPr lang="en-US" altLang="zh-CN" dirty="0"/>
          </a:p>
          <a:p>
            <a:pPr marL="228600" indent="-228600">
              <a:buAutoNum type="arabicPeriod"/>
            </a:pPr>
            <a:r>
              <a:rPr lang="zh-CN" altLang="en-US" dirty="0"/>
              <a:t>时间事件：指对象的状态在绝对时间上或某个时间段内自动发生迁移。通常由系统外界设定的时间时刻或系统内部设定的时间段产生，时间表的运行可能来源于操作系统，或者是系统应用中的自身运算。例如，在校学生的学生身份状态，由于学校管理系统的日期变化而自动变成非学生身份状态。</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13</a:t>
            </a:fld>
            <a:endParaRPr lang="zh-CN" altLang="en-US"/>
          </a:p>
        </p:txBody>
      </p:sp>
    </p:spTree>
    <p:extLst>
      <p:ext uri="{BB962C8B-B14F-4D97-AF65-F5344CB8AC3E}">
        <p14:creationId xmlns:p14="http://schemas.microsoft.com/office/powerpoint/2010/main" val="2900434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C6B8DA35-29D8-4313-86A7-6322707F3272}" type="datetime1">
              <a:rPr lang="zh-CN" altLang="en-US" smtClean="0"/>
              <a:t>2022/5/11</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56F61449-F549-45DB-8F07-C887DB7ECC74}" type="datetime1">
              <a:rPr lang="zh-CN" altLang="en-US" smtClean="0"/>
              <a:t>2022/5/11</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F1561CE7-8C5C-46CC-9662-F2FCBF172BA3}" type="datetime1">
              <a:rPr lang="zh-CN" altLang="en-US" smtClean="0"/>
              <a:t>2022/5/11</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B619A858-7F07-46AD-8291-3268B83AF4FF}" type="datetime1">
              <a:rPr lang="zh-CN" altLang="en-US" smtClean="0"/>
              <a:t>2022/5/11</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F7AB8385-2113-4E42-B85A-C8D69686D159}" type="datetime1">
              <a:rPr lang="zh-CN" altLang="en-US" smtClean="0"/>
              <a:t>2022/5/11</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546D07F8-01F9-4779-8A01-2D87A15458B5}" type="datetime1">
              <a:rPr lang="zh-CN" altLang="en-US" smtClean="0"/>
              <a:t>2022/5/11</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BD8FF2A6-34CB-44E9-ADD1-C6D9F6A47B42}" type="datetime1">
              <a:rPr lang="zh-CN" altLang="en-US" smtClean="0"/>
              <a:t>2022/5/11</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44330003-35D3-44D3-BA34-EBCA443C174B}" type="datetime1">
              <a:rPr lang="zh-CN" altLang="en-US" smtClean="0"/>
              <a:t>2022/5/11</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5A9816C9-798A-4BE5-880E-7913EB8A14CF}" type="datetime1">
              <a:rPr lang="zh-CN" altLang="en-US" smtClean="0"/>
              <a:t>2022/5/11</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44D46567-D557-4FE7-A6F1-DA2AAE0076AE}" type="datetime1">
              <a:rPr lang="zh-CN" altLang="en-US" smtClean="0"/>
              <a:t>2022/5/11</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23F55416-EB42-4D19-8649-4BBBF4CEB5AE}" type="datetime1">
              <a:rPr lang="zh-CN" altLang="en-US" smtClean="0"/>
              <a:t>2022/5/11</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3326DAC9-C2BC-48DE-A8D1-28BC8B0594B0}" type="datetime1">
              <a:rPr lang="zh-CN" altLang="en-US" smtClean="0"/>
              <a:t>2022/5/11</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2CA8D40-B480-4C86-BD58-505E7F5B1337}" type="datetime1">
              <a:rPr lang="zh-CN" altLang="en-US" smtClean="0"/>
              <a:t>2022/5/11</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53F807D1-F9E8-41C7-8AA7-E3ED3294A8FF}" type="datetime1">
              <a:rPr lang="zh-CN" altLang="en-US" smtClean="0"/>
              <a:t>2022/5/11</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状态机的各种元素</a:t>
            </a:r>
          </a:p>
        </p:txBody>
      </p:sp>
      <p:sp>
        <p:nvSpPr>
          <p:cNvPr id="4" name="日期占位符 3"/>
          <p:cNvSpPr>
            <a:spLocks noGrp="1"/>
          </p:cNvSpPr>
          <p:nvPr>
            <p:ph type="dt" sz="half" idx="10"/>
          </p:nvPr>
        </p:nvSpPr>
        <p:spPr/>
        <p:txBody>
          <a:bodyPr/>
          <a:lstStyle/>
          <a:p>
            <a:fld id="{DF8D7DE8-B0A7-46F7-AF34-CFEAA5E0B477}"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grpSp>
        <p:nvGrpSpPr>
          <p:cNvPr id="5" name="组合 4"/>
          <p:cNvGrpSpPr/>
          <p:nvPr/>
        </p:nvGrpSpPr>
        <p:grpSpPr>
          <a:xfrm>
            <a:off x="595135" y="865217"/>
            <a:ext cx="9218013" cy="3938323"/>
            <a:chOff x="-916789" y="848454"/>
            <a:chExt cx="12290684" cy="5251097"/>
          </a:xfrm>
        </p:grpSpPr>
        <p:pic>
          <p:nvPicPr>
            <p:cNvPr id="205830" name="Picture 6"/>
            <p:cNvPicPr>
              <a:picLocks noChangeAspect="1" noChangeArrowheads="1"/>
            </p:cNvPicPr>
            <p:nvPr/>
          </p:nvPicPr>
          <p:blipFill>
            <a:blip r:embed="rId3"/>
            <a:srcRect/>
            <a:stretch>
              <a:fillRect/>
            </a:stretch>
          </p:blipFill>
          <p:spPr bwMode="auto">
            <a:xfrm>
              <a:off x="-406930" y="1408488"/>
              <a:ext cx="11780825" cy="4691063"/>
            </a:xfrm>
            <a:prstGeom prst="rect">
              <a:avLst/>
            </a:prstGeom>
            <a:noFill/>
            <a:ln w="9525" algn="ctr">
              <a:noFill/>
              <a:miter lim="800000"/>
              <a:headEnd/>
              <a:tailEnd/>
            </a:ln>
            <a:effectLst/>
          </p:spPr>
        </p:pic>
        <p:sp>
          <p:nvSpPr>
            <p:cNvPr id="205831" name="Oval 7"/>
            <p:cNvSpPr>
              <a:spLocks noChangeArrowheads="1"/>
            </p:cNvSpPr>
            <p:nvPr/>
          </p:nvSpPr>
          <p:spPr bwMode="auto">
            <a:xfrm>
              <a:off x="2193131" y="1379537"/>
              <a:ext cx="990600" cy="762000"/>
            </a:xfrm>
            <a:prstGeom prst="ellipse">
              <a:avLst/>
            </a:prstGeom>
            <a:noFill/>
            <a:ln w="57150" algn="ctr">
              <a:solidFill>
                <a:srgbClr val="FF0000"/>
              </a:solidFill>
              <a:round/>
              <a:headEnd/>
              <a:tailEnd/>
            </a:ln>
            <a:effectLst/>
          </p:spPr>
          <p:txBody>
            <a:bodyPr wrap="none" lIns="80963" tIns="40481" rIns="80963" bIns="40481" anchor="ctr"/>
            <a:lstStyle/>
            <a:p>
              <a:endParaRPr lang="zh-CN" altLang="en-US">
                <a:solidFill>
                  <a:prstClr val="black"/>
                </a:solidFill>
                <a:latin typeface="+mj-ea"/>
                <a:ea typeface="+mj-ea"/>
              </a:endParaRPr>
            </a:p>
          </p:txBody>
        </p:sp>
        <p:sp>
          <p:nvSpPr>
            <p:cNvPr id="205832" name="Oval 8"/>
            <p:cNvSpPr>
              <a:spLocks noChangeArrowheads="1"/>
            </p:cNvSpPr>
            <p:nvPr/>
          </p:nvSpPr>
          <p:spPr bwMode="auto">
            <a:xfrm>
              <a:off x="-76200" y="2004060"/>
              <a:ext cx="990600" cy="762000"/>
            </a:xfrm>
            <a:prstGeom prst="ellipse">
              <a:avLst/>
            </a:prstGeom>
            <a:noFill/>
            <a:ln w="57150" algn="ctr">
              <a:solidFill>
                <a:srgbClr val="FF0000"/>
              </a:solidFill>
              <a:round/>
              <a:headEnd/>
              <a:tailEnd/>
            </a:ln>
            <a:effectLst/>
          </p:spPr>
          <p:txBody>
            <a:bodyPr wrap="none" lIns="80963" tIns="40481" rIns="80963" bIns="40481" anchor="ctr"/>
            <a:lstStyle/>
            <a:p>
              <a:endParaRPr lang="zh-CN" altLang="en-US">
                <a:solidFill>
                  <a:prstClr val="black"/>
                </a:solidFill>
                <a:latin typeface="+mj-ea"/>
                <a:ea typeface="+mj-ea"/>
              </a:endParaRPr>
            </a:p>
          </p:txBody>
        </p:sp>
        <p:sp>
          <p:nvSpPr>
            <p:cNvPr id="205833" name="Line 9"/>
            <p:cNvSpPr>
              <a:spLocks noChangeShapeType="1"/>
            </p:cNvSpPr>
            <p:nvPr/>
          </p:nvSpPr>
          <p:spPr bwMode="auto">
            <a:xfrm flipV="1">
              <a:off x="3175523" y="1321107"/>
              <a:ext cx="1286939" cy="418794"/>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34" name="Line 10"/>
            <p:cNvSpPr>
              <a:spLocks noChangeShapeType="1"/>
            </p:cNvSpPr>
            <p:nvPr/>
          </p:nvSpPr>
          <p:spPr bwMode="auto">
            <a:xfrm flipV="1">
              <a:off x="587861" y="1426814"/>
              <a:ext cx="228600" cy="60960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36" name="Text Box 12"/>
            <p:cNvSpPr txBox="1">
              <a:spLocks noChangeArrowheads="1"/>
            </p:cNvSpPr>
            <p:nvPr/>
          </p:nvSpPr>
          <p:spPr bwMode="auto">
            <a:xfrm>
              <a:off x="91903" y="977789"/>
              <a:ext cx="1449116" cy="478336"/>
            </a:xfrm>
            <a:prstGeom prst="rect">
              <a:avLst/>
            </a:prstGeom>
            <a:noFill/>
            <a:ln w="9525" algn="ctr">
              <a:noFill/>
              <a:miter lim="800000"/>
              <a:headEnd/>
              <a:tailEnd/>
            </a:ln>
            <a:effectLst/>
          </p:spPr>
          <p:txBody>
            <a:bodyPr wrap="none" lIns="80963" tIns="40481" rIns="80963" bIns="40481">
              <a:spAutoFit/>
            </a:bodyPr>
            <a:lstStyle/>
            <a:p>
              <a:r>
                <a:rPr lang="zh-CN" altLang="en-US" dirty="0">
                  <a:solidFill>
                    <a:prstClr val="black"/>
                  </a:solidFill>
                  <a:latin typeface="+mj-ea"/>
                  <a:ea typeface="+mj-ea"/>
                </a:rPr>
                <a:t>初始状态</a:t>
              </a:r>
            </a:p>
          </p:txBody>
        </p:sp>
        <p:sp>
          <p:nvSpPr>
            <p:cNvPr id="205837" name="Text Box 13"/>
            <p:cNvSpPr txBox="1">
              <a:spLocks noChangeArrowheads="1"/>
            </p:cNvSpPr>
            <p:nvPr/>
          </p:nvSpPr>
          <p:spPr bwMode="auto">
            <a:xfrm>
              <a:off x="4460020" y="848454"/>
              <a:ext cx="1449116" cy="478336"/>
            </a:xfrm>
            <a:prstGeom prst="rect">
              <a:avLst/>
            </a:prstGeom>
            <a:noFill/>
            <a:ln w="9525" algn="ctr">
              <a:noFill/>
              <a:miter lim="800000"/>
              <a:headEnd/>
              <a:tailEnd/>
            </a:ln>
            <a:effectLst/>
          </p:spPr>
          <p:txBody>
            <a:bodyPr wrap="none" lIns="80963" tIns="40481" rIns="80963" bIns="40481">
              <a:spAutoFit/>
            </a:bodyPr>
            <a:lstStyle/>
            <a:p>
              <a:r>
                <a:rPr lang="zh-CN" altLang="en-US" dirty="0">
                  <a:solidFill>
                    <a:prstClr val="black"/>
                  </a:solidFill>
                  <a:latin typeface="+mj-ea"/>
                  <a:ea typeface="+mj-ea"/>
                </a:rPr>
                <a:t>最终状态</a:t>
              </a:r>
            </a:p>
          </p:txBody>
        </p:sp>
        <p:sp>
          <p:nvSpPr>
            <p:cNvPr id="205838" name="Line 14"/>
            <p:cNvSpPr>
              <a:spLocks noChangeShapeType="1"/>
            </p:cNvSpPr>
            <p:nvPr/>
          </p:nvSpPr>
          <p:spPr bwMode="auto">
            <a:xfrm flipV="1">
              <a:off x="3733800" y="2209800"/>
              <a:ext cx="914400" cy="609600"/>
            </a:xfrm>
            <a:prstGeom prst="line">
              <a:avLst/>
            </a:prstGeom>
            <a:noFill/>
            <a:ln w="3810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39" name="Text Box 15"/>
            <p:cNvSpPr txBox="1">
              <a:spLocks noChangeArrowheads="1"/>
            </p:cNvSpPr>
            <p:nvPr/>
          </p:nvSpPr>
          <p:spPr bwMode="auto">
            <a:xfrm>
              <a:off x="4633920" y="1868361"/>
              <a:ext cx="833563" cy="478336"/>
            </a:xfrm>
            <a:prstGeom prst="rect">
              <a:avLst/>
            </a:prstGeom>
            <a:noFill/>
            <a:ln w="9525" algn="ctr">
              <a:noFill/>
              <a:miter lim="800000"/>
              <a:headEnd/>
              <a:tailEnd/>
            </a:ln>
            <a:effectLst/>
          </p:spPr>
          <p:txBody>
            <a:bodyPr wrap="none" lIns="80963" tIns="40481" rIns="80963" bIns="40481">
              <a:spAutoFit/>
            </a:bodyPr>
            <a:lstStyle/>
            <a:p>
              <a:r>
                <a:rPr lang="zh-CN" altLang="en-US" dirty="0">
                  <a:solidFill>
                    <a:prstClr val="black"/>
                  </a:solidFill>
                  <a:latin typeface="+mj-ea"/>
                  <a:ea typeface="+mj-ea"/>
                </a:rPr>
                <a:t>状态</a:t>
              </a:r>
            </a:p>
          </p:txBody>
        </p:sp>
        <p:sp>
          <p:nvSpPr>
            <p:cNvPr id="205840" name="Line 16"/>
            <p:cNvSpPr>
              <a:spLocks noChangeShapeType="1"/>
            </p:cNvSpPr>
            <p:nvPr/>
          </p:nvSpPr>
          <p:spPr bwMode="auto">
            <a:xfrm flipH="1">
              <a:off x="587860" y="3243772"/>
              <a:ext cx="1351727" cy="824032"/>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41" name="Text Box 17"/>
            <p:cNvSpPr txBox="1">
              <a:spLocks noChangeArrowheads="1"/>
            </p:cNvSpPr>
            <p:nvPr/>
          </p:nvSpPr>
          <p:spPr bwMode="auto">
            <a:xfrm rot="193231">
              <a:off x="-547007" y="3982904"/>
              <a:ext cx="1449116" cy="478336"/>
            </a:xfrm>
            <a:prstGeom prst="rect">
              <a:avLst/>
            </a:prstGeom>
            <a:noFill/>
            <a:ln w="9525" algn="ctr">
              <a:noFill/>
              <a:miter lim="800000"/>
              <a:headEnd/>
              <a:tailEnd/>
            </a:ln>
            <a:effectLst/>
          </p:spPr>
          <p:txBody>
            <a:bodyPr wrap="none" lIns="80963" tIns="40481" rIns="80963" bIns="40481">
              <a:spAutoFit/>
            </a:bodyPr>
            <a:lstStyle/>
            <a:p>
              <a:r>
                <a:rPr lang="zh-CN" altLang="en-US" dirty="0">
                  <a:solidFill>
                    <a:prstClr val="black"/>
                  </a:solidFill>
                  <a:latin typeface="+mj-ea"/>
                  <a:ea typeface="+mj-ea"/>
                </a:rPr>
                <a:t>入口动作</a:t>
              </a:r>
            </a:p>
          </p:txBody>
        </p:sp>
        <p:sp>
          <p:nvSpPr>
            <p:cNvPr id="205842" name="Rectangle 18"/>
            <p:cNvSpPr>
              <a:spLocks noChangeArrowheads="1"/>
            </p:cNvSpPr>
            <p:nvPr/>
          </p:nvSpPr>
          <p:spPr bwMode="auto">
            <a:xfrm>
              <a:off x="1295400" y="2895600"/>
              <a:ext cx="1752600" cy="381000"/>
            </a:xfrm>
            <a:prstGeom prst="rect">
              <a:avLst/>
            </a:prstGeom>
            <a:noFill/>
            <a:ln w="38100" algn="ctr">
              <a:solidFill>
                <a:srgbClr val="FF0000"/>
              </a:solidFill>
              <a:miter lim="800000"/>
              <a:headEnd/>
              <a:tailEnd/>
            </a:ln>
            <a:effectLst/>
          </p:spPr>
          <p:txBody>
            <a:bodyPr wrap="none" lIns="80963" tIns="40481" rIns="80963" bIns="40481" anchor="ctr"/>
            <a:lstStyle/>
            <a:p>
              <a:endParaRPr lang="zh-CN" altLang="en-US">
                <a:solidFill>
                  <a:prstClr val="black"/>
                </a:solidFill>
                <a:latin typeface="+mj-ea"/>
                <a:ea typeface="+mj-ea"/>
              </a:endParaRPr>
            </a:p>
          </p:txBody>
        </p:sp>
        <p:sp>
          <p:nvSpPr>
            <p:cNvPr id="205843" name="Line 19"/>
            <p:cNvSpPr>
              <a:spLocks noChangeShapeType="1"/>
            </p:cNvSpPr>
            <p:nvPr/>
          </p:nvSpPr>
          <p:spPr bwMode="auto">
            <a:xfrm flipV="1">
              <a:off x="4038600" y="2971800"/>
              <a:ext cx="914400" cy="609600"/>
            </a:xfrm>
            <a:prstGeom prst="line">
              <a:avLst/>
            </a:prstGeom>
            <a:noFill/>
            <a:ln w="3810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44" name="Text Box 20"/>
            <p:cNvSpPr txBox="1">
              <a:spLocks noChangeArrowheads="1"/>
            </p:cNvSpPr>
            <p:nvPr/>
          </p:nvSpPr>
          <p:spPr bwMode="auto">
            <a:xfrm>
              <a:off x="4876801" y="2667001"/>
              <a:ext cx="2064669" cy="478336"/>
            </a:xfrm>
            <a:prstGeom prst="rect">
              <a:avLst/>
            </a:prstGeom>
            <a:noFill/>
            <a:ln w="9525" algn="ctr">
              <a:noFill/>
              <a:miter lim="800000"/>
              <a:headEnd/>
              <a:tailEnd/>
            </a:ln>
            <a:effectLst/>
          </p:spPr>
          <p:txBody>
            <a:bodyPr wrap="none" lIns="80963" tIns="40481" rIns="80963" bIns="40481">
              <a:spAutoFit/>
            </a:bodyPr>
            <a:lstStyle/>
            <a:p>
              <a:r>
                <a:rPr lang="zh-CN" altLang="en-US" dirty="0">
                  <a:solidFill>
                    <a:prstClr val="black"/>
                  </a:solidFill>
                  <a:latin typeface="+mj-ea"/>
                  <a:ea typeface="+mj-ea"/>
                </a:rPr>
                <a:t>转换（迁移）</a:t>
              </a:r>
            </a:p>
          </p:txBody>
        </p:sp>
        <p:sp>
          <p:nvSpPr>
            <p:cNvPr id="205845" name="Line 21"/>
            <p:cNvSpPr>
              <a:spLocks noChangeShapeType="1"/>
            </p:cNvSpPr>
            <p:nvPr/>
          </p:nvSpPr>
          <p:spPr bwMode="auto">
            <a:xfrm>
              <a:off x="1126331" y="4198937"/>
              <a:ext cx="3124200" cy="0"/>
            </a:xfrm>
            <a:prstGeom prst="line">
              <a:avLst/>
            </a:prstGeom>
            <a:noFill/>
            <a:ln w="57150">
              <a:solidFill>
                <a:srgbClr val="FF0000"/>
              </a:solidFill>
              <a:round/>
              <a:headEnd/>
              <a:tailEnd/>
            </a:ln>
            <a:effectLst/>
          </p:spPr>
          <p:txBody>
            <a:bodyPr wrap="none" lIns="80963" tIns="40481" rIns="80963" bIns="40481" anchor="ctr"/>
            <a:lstStyle/>
            <a:p>
              <a:endParaRPr lang="zh-CN" altLang="en-US">
                <a:solidFill>
                  <a:prstClr val="black"/>
                </a:solidFill>
                <a:latin typeface="+mj-ea"/>
                <a:ea typeface="+mj-ea"/>
              </a:endParaRPr>
            </a:p>
          </p:txBody>
        </p:sp>
        <p:sp>
          <p:nvSpPr>
            <p:cNvPr id="205846" name="Line 22"/>
            <p:cNvSpPr>
              <a:spLocks noChangeShapeType="1"/>
            </p:cNvSpPr>
            <p:nvPr/>
          </p:nvSpPr>
          <p:spPr bwMode="auto">
            <a:xfrm>
              <a:off x="3048000" y="4329111"/>
              <a:ext cx="0" cy="701863"/>
            </a:xfrm>
            <a:prstGeom prst="line">
              <a:avLst/>
            </a:prstGeom>
            <a:noFill/>
            <a:ln w="7620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47" name="Text Box 23"/>
            <p:cNvSpPr txBox="1">
              <a:spLocks noChangeArrowheads="1"/>
            </p:cNvSpPr>
            <p:nvPr/>
          </p:nvSpPr>
          <p:spPr bwMode="auto">
            <a:xfrm>
              <a:off x="-916789" y="5046444"/>
              <a:ext cx="5564989" cy="478336"/>
            </a:xfrm>
            <a:prstGeom prst="rect">
              <a:avLst/>
            </a:prstGeom>
            <a:noFill/>
            <a:ln w="9525" algn="ctr">
              <a:noFill/>
              <a:miter lim="800000"/>
              <a:headEnd/>
              <a:tailEnd/>
            </a:ln>
            <a:effectLst/>
          </p:spPr>
          <p:txBody>
            <a:bodyPr wrap="square" lIns="80963" tIns="40481" rIns="80963" bIns="40481">
              <a:spAutoFit/>
            </a:bodyPr>
            <a:lstStyle/>
            <a:p>
              <a:r>
                <a:rPr lang="zh-CN" altLang="en-US" dirty="0">
                  <a:solidFill>
                    <a:prstClr val="black"/>
                  </a:solidFill>
                  <a:latin typeface="+mj-ea"/>
                  <a:ea typeface="+mj-ea"/>
                </a:rPr>
                <a:t>事件、动作、参数、警戒（监护条件）</a:t>
              </a:r>
            </a:p>
          </p:txBody>
        </p:sp>
        <p:sp>
          <p:nvSpPr>
            <p:cNvPr id="205848" name="Line 24"/>
            <p:cNvSpPr>
              <a:spLocks noChangeShapeType="1"/>
            </p:cNvSpPr>
            <p:nvPr/>
          </p:nvSpPr>
          <p:spPr bwMode="auto">
            <a:xfrm flipV="1">
              <a:off x="6534283" y="2209800"/>
              <a:ext cx="838200" cy="213360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a:solidFill>
                  <a:prstClr val="black"/>
                </a:solidFill>
                <a:latin typeface="+mj-ea"/>
                <a:ea typeface="+mj-ea"/>
              </a:endParaRPr>
            </a:p>
          </p:txBody>
        </p:sp>
        <p:sp>
          <p:nvSpPr>
            <p:cNvPr id="205849" name="Text Box 25"/>
            <p:cNvSpPr txBox="1">
              <a:spLocks noChangeArrowheads="1"/>
            </p:cNvSpPr>
            <p:nvPr/>
          </p:nvSpPr>
          <p:spPr bwMode="auto">
            <a:xfrm>
              <a:off x="6800292" y="1797246"/>
              <a:ext cx="1449116" cy="478336"/>
            </a:xfrm>
            <a:prstGeom prst="rect">
              <a:avLst/>
            </a:prstGeom>
            <a:noFill/>
            <a:ln w="9525" algn="ctr">
              <a:noFill/>
              <a:miter lim="800000"/>
              <a:headEnd/>
              <a:tailEnd/>
            </a:ln>
            <a:effectLst/>
          </p:spPr>
          <p:txBody>
            <a:bodyPr wrap="none" lIns="80963" tIns="40481" rIns="80963" bIns="40481">
              <a:spAutoFit/>
            </a:bodyPr>
            <a:lstStyle/>
            <a:p>
              <a:r>
                <a:rPr lang="zh-CN" altLang="en-US" dirty="0">
                  <a:solidFill>
                    <a:prstClr val="black"/>
                  </a:solidFill>
                  <a:latin typeface="+mj-ea"/>
                  <a:ea typeface="+mj-ea"/>
                </a:rPr>
                <a:t>嵌套状态</a:t>
              </a:r>
            </a:p>
          </p:txBody>
        </p:sp>
      </p:grpSp>
    </p:spTree>
    <p:extLst>
      <p:ext uri="{BB962C8B-B14F-4D97-AF65-F5344CB8AC3E}">
        <p14:creationId xmlns:p14="http://schemas.microsoft.com/office/powerpoint/2010/main" val="39859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1094321" y="638406"/>
            <a:ext cx="6437280" cy="3895400"/>
          </a:xfrm>
          <a:prstGeom prst="rect">
            <a:avLst/>
          </a:prstGeom>
          <a:noFill/>
          <a:ln w="9525" algn="ctr">
            <a:noFill/>
            <a:miter lim="800000"/>
            <a:headEnd/>
            <a:tailEnd/>
          </a:ln>
          <a:effectLst/>
        </p:spPr>
      </p:pic>
      <p:sp>
        <p:nvSpPr>
          <p:cNvPr id="16" name="标题 15"/>
          <p:cNvSpPr>
            <a:spLocks noGrp="1"/>
          </p:cNvSpPr>
          <p:nvPr>
            <p:ph type="title"/>
          </p:nvPr>
        </p:nvSpPr>
        <p:spPr/>
        <p:txBody>
          <a:bodyPr/>
          <a:lstStyle/>
          <a:p>
            <a:r>
              <a:rPr lang="zh-CN" altLang="en-US" dirty="0"/>
              <a:t>状态举例</a:t>
            </a:r>
          </a:p>
        </p:txBody>
      </p:sp>
      <p:sp>
        <p:nvSpPr>
          <p:cNvPr id="5" name="日期占位符 4"/>
          <p:cNvSpPr>
            <a:spLocks noGrp="1"/>
          </p:cNvSpPr>
          <p:nvPr>
            <p:ph type="dt" sz="half" idx="10"/>
          </p:nvPr>
        </p:nvSpPr>
        <p:spPr/>
        <p:txBody>
          <a:bodyPr/>
          <a:lstStyle/>
          <a:p>
            <a:fld id="{EBF9A4E6-6D90-45CF-972E-381F87146EAB}"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grpSp>
        <p:nvGrpSpPr>
          <p:cNvPr id="7" name="组合 6"/>
          <p:cNvGrpSpPr/>
          <p:nvPr/>
        </p:nvGrpSpPr>
        <p:grpSpPr>
          <a:xfrm>
            <a:off x="5537203" y="1118651"/>
            <a:ext cx="3375020" cy="3125417"/>
            <a:chOff x="6289428" y="2464989"/>
            <a:chExt cx="2533138" cy="5106162"/>
          </a:xfrm>
        </p:grpSpPr>
        <p:sp>
          <p:nvSpPr>
            <p:cNvPr id="8" name="圆角矩形 7"/>
            <p:cNvSpPr/>
            <p:nvPr/>
          </p:nvSpPr>
          <p:spPr>
            <a:xfrm>
              <a:off x="6518788" y="3392128"/>
              <a:ext cx="2168013" cy="3228221"/>
            </a:xfrm>
            <a:prstGeom prst="roundRect">
              <a:avLst>
                <a:gd name="adj" fmla="val 88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9" name="直接连接符 8"/>
            <p:cNvCxnSpPr/>
            <p:nvPr/>
          </p:nvCxnSpPr>
          <p:spPr>
            <a:xfrm>
              <a:off x="6518787" y="3952568"/>
              <a:ext cx="216801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218867" y="3483136"/>
              <a:ext cx="767850" cy="490260"/>
            </a:xfrm>
            <a:prstGeom prst="rect">
              <a:avLst/>
            </a:prstGeom>
            <a:noFill/>
          </p:spPr>
          <p:txBody>
            <a:bodyPr wrap="square" rtlCol="0">
              <a:spAutoFit/>
            </a:bodyPr>
            <a:lstStyle/>
            <a:p>
              <a:r>
                <a:rPr lang="en-US" altLang="zh-CN" sz="1350" dirty="0"/>
                <a:t>login</a:t>
              </a:r>
              <a:endParaRPr lang="zh-CN" altLang="en-US" sz="1350" dirty="0"/>
            </a:p>
          </p:txBody>
        </p:sp>
        <p:cxnSp>
          <p:nvCxnSpPr>
            <p:cNvPr id="11" name="直接连接符 10"/>
            <p:cNvCxnSpPr/>
            <p:nvPr/>
          </p:nvCxnSpPr>
          <p:spPr>
            <a:xfrm>
              <a:off x="6518787" y="4522102"/>
              <a:ext cx="216801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649557" y="4066465"/>
              <a:ext cx="1906469" cy="490260"/>
            </a:xfrm>
            <a:prstGeom prst="rect">
              <a:avLst/>
            </a:prstGeom>
            <a:noFill/>
          </p:spPr>
          <p:txBody>
            <a:bodyPr wrap="square" rtlCol="0">
              <a:spAutoFit/>
            </a:bodyPr>
            <a:lstStyle/>
            <a:p>
              <a:r>
                <a:rPr lang="en-US" altLang="zh-CN" sz="1350" dirty="0"/>
                <a:t>Login time=current time</a:t>
              </a:r>
              <a:endParaRPr lang="zh-CN" altLang="en-US" sz="1350" dirty="0"/>
            </a:p>
          </p:txBody>
        </p:sp>
        <p:sp>
          <p:nvSpPr>
            <p:cNvPr id="13" name="文本框 12"/>
            <p:cNvSpPr txBox="1"/>
            <p:nvPr/>
          </p:nvSpPr>
          <p:spPr>
            <a:xfrm>
              <a:off x="6289428" y="4580115"/>
              <a:ext cx="2533138" cy="1847905"/>
            </a:xfrm>
            <a:prstGeom prst="rect">
              <a:avLst/>
            </a:prstGeom>
            <a:noFill/>
          </p:spPr>
          <p:txBody>
            <a:bodyPr wrap="square" rtlCol="0">
              <a:spAutoFit/>
            </a:bodyPr>
            <a:lstStyle/>
            <a:p>
              <a:pPr algn="ctr"/>
              <a:r>
                <a:rPr lang="en-US" altLang="zh-CN" sz="1350" dirty="0"/>
                <a:t>entry/type “login”</a:t>
              </a:r>
            </a:p>
            <a:p>
              <a:pPr algn="ctr"/>
              <a:r>
                <a:rPr lang="en-US" altLang="zh-CN" sz="1350" dirty="0"/>
                <a:t>do/get user-name</a:t>
              </a:r>
            </a:p>
            <a:p>
              <a:pPr algn="ctr"/>
              <a:r>
                <a:rPr lang="en-US" altLang="zh-CN" sz="1350" dirty="0"/>
                <a:t>do/get password</a:t>
              </a:r>
            </a:p>
            <a:p>
              <a:pPr algn="ctr"/>
              <a:r>
                <a:rPr lang="en-US" altLang="zh-CN" sz="1350" dirty="0"/>
                <a:t>Help/display help</a:t>
              </a:r>
            </a:p>
            <a:p>
              <a:pPr algn="ctr"/>
              <a:r>
                <a:rPr lang="en-US" altLang="zh-CN" sz="1350" dirty="0"/>
                <a:t>Exit/login(user=</a:t>
              </a:r>
              <a:r>
                <a:rPr lang="en-US" altLang="zh-CN" sz="1350" dirty="0" err="1"/>
                <a:t>name,password</a:t>
              </a:r>
              <a:r>
                <a:rPr lang="en-US" altLang="zh-CN" sz="1350" dirty="0"/>
                <a:t>)</a:t>
              </a:r>
              <a:endParaRPr lang="zh-CN" altLang="en-US" sz="1350" dirty="0"/>
            </a:p>
          </p:txBody>
        </p:sp>
        <p:cxnSp>
          <p:nvCxnSpPr>
            <p:cNvPr id="14" name="直接箭头连接符 13"/>
            <p:cNvCxnSpPr>
              <a:endCxn id="8" idx="0"/>
            </p:cNvCxnSpPr>
            <p:nvPr/>
          </p:nvCxnSpPr>
          <p:spPr>
            <a:xfrm>
              <a:off x="7602793" y="2464989"/>
              <a:ext cx="2" cy="92713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602791" y="6644011"/>
              <a:ext cx="1" cy="92714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718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状态规范卡</a:t>
            </a:r>
          </a:p>
        </p:txBody>
      </p:sp>
      <p:sp>
        <p:nvSpPr>
          <p:cNvPr id="4" name="日期占位符 3"/>
          <p:cNvSpPr>
            <a:spLocks noGrp="1"/>
          </p:cNvSpPr>
          <p:nvPr>
            <p:ph type="dt" sz="half" idx="10"/>
          </p:nvPr>
        </p:nvSpPr>
        <p:spPr/>
        <p:txBody>
          <a:bodyPr/>
          <a:lstStyle/>
          <a:p>
            <a:fld id="{C064F5F7-C08D-4293-986A-121AEDDA3A42}"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pic>
        <p:nvPicPr>
          <p:cNvPr id="209924" name="Picture 4"/>
          <p:cNvPicPr>
            <a:picLocks noChangeAspect="1" noChangeArrowheads="1"/>
          </p:cNvPicPr>
          <p:nvPr/>
        </p:nvPicPr>
        <p:blipFill>
          <a:blip r:embed="rId2"/>
          <a:srcRect/>
          <a:stretch>
            <a:fillRect/>
          </a:stretch>
        </p:blipFill>
        <p:spPr bwMode="auto">
          <a:xfrm>
            <a:off x="2836718" y="828913"/>
            <a:ext cx="3425429" cy="3771900"/>
          </a:xfrm>
          <a:prstGeom prst="rect">
            <a:avLst/>
          </a:prstGeom>
          <a:noFill/>
          <a:ln w="9525" algn="ctr">
            <a:noFill/>
            <a:miter lim="800000"/>
            <a:headEnd/>
            <a:tailEnd/>
          </a:ln>
          <a:effectLst/>
        </p:spPr>
      </p:pic>
      <p:grpSp>
        <p:nvGrpSpPr>
          <p:cNvPr id="5" name="组合 4"/>
          <p:cNvGrpSpPr/>
          <p:nvPr/>
        </p:nvGrpSpPr>
        <p:grpSpPr>
          <a:xfrm>
            <a:off x="3008168" y="1629012"/>
            <a:ext cx="3776162" cy="632402"/>
            <a:chOff x="2819400" y="2590800"/>
            <a:chExt cx="5034882" cy="843203"/>
          </a:xfrm>
        </p:grpSpPr>
        <p:sp>
          <p:nvSpPr>
            <p:cNvPr id="209925" name="Rectangle 5"/>
            <p:cNvSpPr>
              <a:spLocks noChangeArrowheads="1"/>
            </p:cNvSpPr>
            <p:nvPr/>
          </p:nvSpPr>
          <p:spPr bwMode="auto">
            <a:xfrm>
              <a:off x="2819400" y="2590800"/>
              <a:ext cx="1905000" cy="838200"/>
            </a:xfrm>
            <a:prstGeom prst="rect">
              <a:avLst/>
            </a:prstGeom>
            <a:noFill/>
            <a:ln w="28575" algn="ctr">
              <a:solidFill>
                <a:srgbClr val="FF0000"/>
              </a:solidFill>
              <a:miter lim="800000"/>
              <a:headEnd/>
              <a:tailEnd/>
            </a:ln>
            <a:effectLst/>
          </p:spPr>
          <p:txBody>
            <a:bodyPr wrap="none" lIns="80963" tIns="40481" rIns="80963" bIns="40481" anchor="ctr"/>
            <a:lstStyle/>
            <a:p>
              <a:endParaRPr lang="zh-CN" altLang="en-US" sz="1350">
                <a:solidFill>
                  <a:prstClr val="black"/>
                </a:solidFill>
              </a:endParaRPr>
            </a:p>
          </p:txBody>
        </p:sp>
        <p:sp>
          <p:nvSpPr>
            <p:cNvPr id="209926" name="Line 6"/>
            <p:cNvSpPr>
              <a:spLocks noChangeShapeType="1"/>
            </p:cNvSpPr>
            <p:nvPr/>
          </p:nvSpPr>
          <p:spPr bwMode="auto">
            <a:xfrm>
              <a:off x="4343400" y="3276600"/>
              <a:ext cx="1524000" cy="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209927" name="Text Box 7"/>
            <p:cNvSpPr txBox="1">
              <a:spLocks noChangeArrowheads="1"/>
            </p:cNvSpPr>
            <p:nvPr/>
          </p:nvSpPr>
          <p:spPr bwMode="auto">
            <a:xfrm>
              <a:off x="5789613" y="3048000"/>
              <a:ext cx="2064669" cy="386003"/>
            </a:xfrm>
            <a:prstGeom prst="rect">
              <a:avLst/>
            </a:prstGeom>
            <a:noFill/>
            <a:ln w="9525" algn="ctr">
              <a:noFill/>
              <a:miter lim="800000"/>
              <a:headEnd/>
              <a:tailEnd/>
            </a:ln>
            <a:effectLst/>
          </p:spPr>
          <p:txBody>
            <a:bodyPr wrap="none" lIns="80963" tIns="40481" rIns="80963" bIns="40481">
              <a:spAutoFit/>
            </a:bodyPr>
            <a:lstStyle/>
            <a:p>
              <a:r>
                <a:rPr lang="zh-CN" altLang="en-US" sz="1350">
                  <a:solidFill>
                    <a:prstClr val="black"/>
                  </a:solidFill>
                </a:rPr>
                <a:t>三种常见活动动作</a:t>
              </a:r>
            </a:p>
          </p:txBody>
        </p:sp>
      </p:grpSp>
    </p:spTree>
    <p:extLst>
      <p:ext uri="{BB962C8B-B14F-4D97-AF65-F5344CB8AC3E}">
        <p14:creationId xmlns:p14="http://schemas.microsoft.com/office/powerpoint/2010/main" val="193369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randombar(horizontal)">
                                      <p:cBhvr>
                                        <p:cTn id="7" dur="500"/>
                                        <p:tgtEl>
                                          <p:spTgt spid="2099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en-US" dirty="0"/>
              <a:t>转移</a:t>
            </a:r>
          </a:p>
        </p:txBody>
      </p:sp>
      <p:sp>
        <p:nvSpPr>
          <p:cNvPr id="3" name="文本占位符 2"/>
          <p:cNvSpPr>
            <a:spLocks noGrp="1"/>
          </p:cNvSpPr>
          <p:nvPr>
            <p:ph idx="1"/>
          </p:nvPr>
        </p:nvSpPr>
        <p:spPr>
          <a:xfrm>
            <a:off x="768096" y="677143"/>
            <a:ext cx="7832833" cy="4084861"/>
          </a:xfrm>
          <a:prstGeom prst="rect">
            <a:avLst/>
          </a:prstGeom>
        </p:spPr>
        <p:txBody>
          <a:bodyPr>
            <a:noAutofit/>
          </a:bodyPr>
          <a:lstStyle/>
          <a:p>
            <a:pPr>
              <a:lnSpc>
                <a:spcPct val="130000"/>
              </a:lnSpc>
            </a:pPr>
            <a:r>
              <a:rPr lang="zh-CN" altLang="zh-CN" sz="2000" dirty="0"/>
              <a:t>转换</a:t>
            </a:r>
            <a:r>
              <a:rPr lang="zh-CN" altLang="en-US" sz="2000" dirty="0"/>
              <a:t>（迁移）</a:t>
            </a:r>
            <a:r>
              <a:rPr lang="zh-CN" altLang="zh-CN" sz="2000" dirty="0"/>
              <a:t>是状态间的关联</a:t>
            </a:r>
            <a:r>
              <a:rPr lang="zh-CN" altLang="en-US" sz="2000" dirty="0"/>
              <a:t>，</a:t>
            </a:r>
            <a:r>
              <a:rPr lang="zh-CN" altLang="zh-CN" sz="2000" dirty="0"/>
              <a:t>它们用于对一个实体的不同状态间的关系建模</a:t>
            </a:r>
            <a:r>
              <a:rPr lang="zh-CN" altLang="en-US" sz="2000" dirty="0"/>
              <a:t>。</a:t>
            </a:r>
            <a:endParaRPr lang="en-US" altLang="zh-CN" sz="2000" dirty="0"/>
          </a:p>
          <a:p>
            <a:pPr>
              <a:lnSpc>
                <a:spcPct val="130000"/>
              </a:lnSpc>
            </a:pPr>
            <a:r>
              <a:rPr lang="zh-CN" altLang="zh-CN" sz="2000" dirty="0"/>
              <a:t>转换由5个部分组成，它们分别是：</a:t>
            </a:r>
            <a:endParaRPr lang="en-US" altLang="zh-CN" sz="2000" dirty="0"/>
          </a:p>
          <a:p>
            <a:pPr lvl="1">
              <a:lnSpc>
                <a:spcPct val="100000"/>
              </a:lnSpc>
            </a:pPr>
            <a:r>
              <a:rPr lang="zh-CN" altLang="zh-CN" sz="2000" dirty="0"/>
              <a:t>源状态</a:t>
            </a:r>
            <a:endParaRPr lang="en-US" altLang="zh-CN" sz="2000" dirty="0"/>
          </a:p>
          <a:p>
            <a:pPr lvl="1">
              <a:lnSpc>
                <a:spcPct val="100000"/>
              </a:lnSpc>
            </a:pPr>
            <a:r>
              <a:rPr lang="zh-CN" altLang="zh-CN" sz="2000" dirty="0"/>
              <a:t>目标状态</a:t>
            </a:r>
            <a:endParaRPr lang="en-US" altLang="zh-CN" sz="2000" dirty="0"/>
          </a:p>
          <a:p>
            <a:pPr lvl="1">
              <a:lnSpc>
                <a:spcPct val="100000"/>
              </a:lnSpc>
            </a:pPr>
            <a:r>
              <a:rPr lang="zh-CN" altLang="zh-CN" sz="2000" dirty="0"/>
              <a:t>触发事件</a:t>
            </a:r>
            <a:endParaRPr lang="en-US" altLang="zh-CN" sz="2000" dirty="0"/>
          </a:p>
          <a:p>
            <a:pPr lvl="1">
              <a:lnSpc>
                <a:spcPct val="100000"/>
              </a:lnSpc>
            </a:pPr>
            <a:r>
              <a:rPr lang="zh-CN" altLang="zh-CN" sz="2000" dirty="0"/>
              <a:t>监护条件</a:t>
            </a:r>
            <a:endParaRPr lang="en-US" altLang="zh-CN" sz="2000" dirty="0"/>
          </a:p>
          <a:p>
            <a:pPr lvl="1">
              <a:lnSpc>
                <a:spcPct val="100000"/>
              </a:lnSpc>
            </a:pPr>
            <a:r>
              <a:rPr lang="zh-CN" altLang="zh-CN" sz="2000" dirty="0"/>
              <a:t>动作</a:t>
            </a:r>
            <a:endParaRPr lang="en-US" altLang="zh-CN" sz="2000" dirty="0"/>
          </a:p>
        </p:txBody>
      </p:sp>
      <p:sp>
        <p:nvSpPr>
          <p:cNvPr id="4" name="日期占位符 3"/>
          <p:cNvSpPr>
            <a:spLocks noGrp="1"/>
          </p:cNvSpPr>
          <p:nvPr>
            <p:ph type="dt" sz="half" idx="10"/>
          </p:nvPr>
        </p:nvSpPr>
        <p:spPr/>
        <p:txBody>
          <a:bodyPr/>
          <a:lstStyle/>
          <a:p>
            <a:fld id="{3BE09836-F1B8-4887-96C3-92B7F035BFD6}"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grpSp>
        <p:nvGrpSpPr>
          <p:cNvPr id="16" name="组合 15"/>
          <p:cNvGrpSpPr/>
          <p:nvPr/>
        </p:nvGrpSpPr>
        <p:grpSpPr>
          <a:xfrm>
            <a:off x="3421257" y="2196375"/>
            <a:ext cx="5574891" cy="599083"/>
            <a:chOff x="781664" y="5738615"/>
            <a:chExt cx="7433188" cy="798777"/>
          </a:xfrm>
        </p:grpSpPr>
        <p:sp>
          <p:nvSpPr>
            <p:cNvPr id="6" name="圆角矩形 5"/>
            <p:cNvSpPr/>
            <p:nvPr/>
          </p:nvSpPr>
          <p:spPr>
            <a:xfrm>
              <a:off x="1405053" y="5738615"/>
              <a:ext cx="1755058" cy="798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状态</a:t>
              </a:r>
              <a:r>
                <a:rPr lang="en-US" altLang="zh-CN" sz="1350" dirty="0">
                  <a:solidFill>
                    <a:schemeClr val="tx1"/>
                  </a:solidFill>
                </a:rPr>
                <a:t>1</a:t>
              </a:r>
            </a:p>
            <a:p>
              <a:pPr algn="ctr"/>
              <a:r>
                <a:rPr lang="en-US" altLang="zh-CN" sz="1350" dirty="0">
                  <a:solidFill>
                    <a:schemeClr val="tx1"/>
                  </a:solidFill>
                </a:rPr>
                <a:t>Do/</a:t>
              </a:r>
              <a:r>
                <a:rPr lang="zh-CN" altLang="en-US" sz="1350" dirty="0">
                  <a:solidFill>
                    <a:schemeClr val="tx1"/>
                  </a:solidFill>
                </a:rPr>
                <a:t>活动</a:t>
              </a:r>
              <a:r>
                <a:rPr lang="en-US" altLang="zh-CN" sz="1350" dirty="0">
                  <a:solidFill>
                    <a:schemeClr val="tx1"/>
                  </a:solidFill>
                </a:rPr>
                <a:t>1</a:t>
              </a:r>
              <a:endParaRPr lang="zh-CN" altLang="en-US" sz="1350" dirty="0">
                <a:solidFill>
                  <a:schemeClr val="tx1"/>
                </a:solidFill>
              </a:endParaRPr>
            </a:p>
          </p:txBody>
        </p:sp>
        <p:sp>
          <p:nvSpPr>
            <p:cNvPr id="21" name="圆角矩形 20"/>
            <p:cNvSpPr/>
            <p:nvPr/>
          </p:nvSpPr>
          <p:spPr>
            <a:xfrm>
              <a:off x="5388088" y="5738615"/>
              <a:ext cx="1755058" cy="798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状态</a:t>
              </a:r>
              <a:r>
                <a:rPr lang="en-US" altLang="zh-CN" sz="1350" dirty="0">
                  <a:solidFill>
                    <a:schemeClr val="tx1"/>
                  </a:solidFill>
                </a:rPr>
                <a:t>2</a:t>
              </a:r>
            </a:p>
            <a:p>
              <a:pPr algn="ctr"/>
              <a:r>
                <a:rPr lang="en-US" altLang="zh-CN" sz="1350" dirty="0">
                  <a:solidFill>
                    <a:schemeClr val="tx1"/>
                  </a:solidFill>
                </a:rPr>
                <a:t>Do/</a:t>
              </a:r>
              <a:r>
                <a:rPr lang="zh-CN" altLang="en-US" sz="1350" dirty="0">
                  <a:solidFill>
                    <a:schemeClr val="tx1"/>
                  </a:solidFill>
                </a:rPr>
                <a:t>活动</a:t>
              </a:r>
              <a:r>
                <a:rPr lang="en-US" altLang="zh-CN" sz="1350" dirty="0">
                  <a:solidFill>
                    <a:schemeClr val="tx1"/>
                  </a:solidFill>
                </a:rPr>
                <a:t>2</a:t>
              </a:r>
              <a:endParaRPr lang="zh-CN" altLang="en-US" sz="1350" dirty="0">
                <a:solidFill>
                  <a:schemeClr val="tx1"/>
                </a:solidFill>
              </a:endParaRPr>
            </a:p>
          </p:txBody>
        </p:sp>
        <p:cxnSp>
          <p:nvCxnSpPr>
            <p:cNvPr id="8" name="直接箭头连接符 7"/>
            <p:cNvCxnSpPr>
              <a:endCxn id="21" idx="1"/>
            </p:cNvCxnSpPr>
            <p:nvPr/>
          </p:nvCxnSpPr>
          <p:spPr>
            <a:xfrm>
              <a:off x="781664" y="6138003"/>
              <a:ext cx="4606424" cy="1"/>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362632" y="5738615"/>
              <a:ext cx="1823576" cy="400109"/>
            </a:xfrm>
            <a:prstGeom prst="rect">
              <a:avLst/>
            </a:prstGeom>
            <a:noFill/>
          </p:spPr>
          <p:txBody>
            <a:bodyPr wrap="none" rtlCol="0">
              <a:spAutoFit/>
            </a:bodyPr>
            <a:lstStyle/>
            <a:p>
              <a:r>
                <a:rPr lang="zh-CN" altLang="en-US" sz="1350" dirty="0"/>
                <a:t>事件</a:t>
              </a:r>
              <a:r>
                <a:rPr lang="en-US" altLang="zh-CN" sz="1350" dirty="0"/>
                <a:t>[</a:t>
              </a:r>
              <a:r>
                <a:rPr lang="zh-CN" altLang="en-US" sz="1350" dirty="0"/>
                <a:t>条件</a:t>
              </a:r>
              <a:r>
                <a:rPr lang="en-US" altLang="zh-CN" sz="1350" dirty="0"/>
                <a:t>]/</a:t>
              </a:r>
              <a:r>
                <a:rPr lang="zh-CN" altLang="en-US" sz="1350" dirty="0"/>
                <a:t>动作</a:t>
              </a:r>
            </a:p>
          </p:txBody>
        </p:sp>
        <p:cxnSp>
          <p:nvCxnSpPr>
            <p:cNvPr id="26" name="直接箭头连接符 25"/>
            <p:cNvCxnSpPr/>
            <p:nvPr/>
          </p:nvCxnSpPr>
          <p:spPr>
            <a:xfrm>
              <a:off x="5388088" y="6133717"/>
              <a:ext cx="2556872" cy="21464"/>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944960" y="5998112"/>
              <a:ext cx="269892" cy="269892"/>
              <a:chOff x="7944960" y="5983364"/>
              <a:chExt cx="343634" cy="343634"/>
            </a:xfrm>
          </p:grpSpPr>
          <p:sp>
            <p:nvSpPr>
              <p:cNvPr id="13" name="同心圆 12"/>
              <p:cNvSpPr/>
              <p:nvPr/>
            </p:nvSpPr>
            <p:spPr>
              <a:xfrm>
                <a:off x="7944960" y="5983364"/>
                <a:ext cx="343634" cy="343634"/>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椭圆 13"/>
              <p:cNvSpPr/>
              <p:nvPr/>
            </p:nvSpPr>
            <p:spPr>
              <a:xfrm>
                <a:off x="8023123" y="6063703"/>
                <a:ext cx="176981" cy="17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7" name="图片 16"/>
          <p:cNvPicPr>
            <a:picLocks noChangeAspect="1"/>
          </p:cNvPicPr>
          <p:nvPr/>
        </p:nvPicPr>
        <p:blipFill rotWithShape="1">
          <a:blip r:embed="rId3"/>
          <a:srcRect r="2117"/>
          <a:stretch/>
        </p:blipFill>
        <p:spPr>
          <a:xfrm>
            <a:off x="3166620" y="2831237"/>
            <a:ext cx="5674982" cy="2204924"/>
          </a:xfrm>
          <a:prstGeom prst="rect">
            <a:avLst/>
          </a:prstGeom>
        </p:spPr>
      </p:pic>
    </p:spTree>
    <p:extLst>
      <p:ext uri="{BB962C8B-B14F-4D97-AF65-F5344CB8AC3E}">
        <p14:creationId xmlns:p14="http://schemas.microsoft.com/office/powerpoint/2010/main" val="127900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747185FC-BEEC-46CC-888B-5ACCDE951105}" type="datetime1">
              <a:rPr lang="zh-CN" altLang="en-US" smtClean="0"/>
              <a:t>2022/5/11</a:t>
            </a:fld>
            <a:endParaRPr lang="zh-CN" altLang="en-US" dirty="0"/>
          </a:p>
        </p:txBody>
      </p:sp>
      <p:sp>
        <p:nvSpPr>
          <p:cNvPr id="18" name="页脚占位符 1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2" name="内容占位符 1"/>
          <p:cNvSpPr>
            <a:spLocks noGrp="1"/>
          </p:cNvSpPr>
          <p:nvPr>
            <p:ph idx="4294967295"/>
          </p:nvPr>
        </p:nvSpPr>
        <p:spPr>
          <a:xfrm>
            <a:off x="1349232" y="3111006"/>
            <a:ext cx="7143893" cy="1731962"/>
          </a:xfrm>
        </p:spPr>
        <p:txBody>
          <a:bodyPr>
            <a:normAutofit/>
          </a:bodyPr>
          <a:lstStyle/>
          <a:p>
            <a:pPr>
              <a:spcBef>
                <a:spcPts val="450"/>
              </a:spcBef>
            </a:pPr>
            <a:r>
              <a:rPr lang="zh-CN" altLang="en-US" sz="1500" dirty="0"/>
              <a:t>源状态：即受转换影响的状态。</a:t>
            </a:r>
          </a:p>
          <a:p>
            <a:pPr>
              <a:spcBef>
                <a:spcPts val="450"/>
              </a:spcBef>
            </a:pPr>
            <a:r>
              <a:rPr lang="zh-CN" altLang="en-US" sz="1500" dirty="0"/>
              <a:t>目标状态：当转换完成后对象的状态。</a:t>
            </a:r>
          </a:p>
          <a:p>
            <a:pPr>
              <a:spcBef>
                <a:spcPts val="450"/>
              </a:spcBef>
            </a:pPr>
            <a:r>
              <a:rPr lang="zh-CN" altLang="en-US" sz="1500" dirty="0"/>
              <a:t>触发事件：用来为转换定义一个事件，包括调用、改变、信号、时间四类事件。</a:t>
            </a:r>
          </a:p>
          <a:p>
            <a:pPr>
              <a:spcBef>
                <a:spcPts val="450"/>
              </a:spcBef>
            </a:pPr>
            <a:r>
              <a:rPr lang="zh-CN" altLang="en-US" sz="1500" dirty="0"/>
              <a:t>监护条件：布尔表达式，决定是否激活转换。</a:t>
            </a:r>
          </a:p>
          <a:p>
            <a:pPr>
              <a:spcBef>
                <a:spcPts val="450"/>
              </a:spcBef>
            </a:pPr>
            <a:r>
              <a:rPr lang="zh-CN" altLang="en-US" sz="1500" dirty="0"/>
              <a:t>动作：转换激活时的操作。</a:t>
            </a:r>
          </a:p>
        </p:txBody>
      </p:sp>
      <p:grpSp>
        <p:nvGrpSpPr>
          <p:cNvPr id="4" name="组合 3"/>
          <p:cNvGrpSpPr/>
          <p:nvPr/>
        </p:nvGrpSpPr>
        <p:grpSpPr>
          <a:xfrm>
            <a:off x="1749503" y="0"/>
            <a:ext cx="6170955" cy="3074616"/>
            <a:chOff x="622300" y="2566783"/>
            <a:chExt cx="8227939" cy="4099488"/>
          </a:xfrm>
        </p:grpSpPr>
        <p:pic>
          <p:nvPicPr>
            <p:cNvPr id="5" name="Picture 6"/>
            <p:cNvPicPr>
              <a:picLocks noChangeAspect="1" noChangeArrowheads="1"/>
            </p:cNvPicPr>
            <p:nvPr/>
          </p:nvPicPr>
          <p:blipFill>
            <a:blip r:embed="rId2"/>
            <a:srcRect/>
            <a:stretch>
              <a:fillRect/>
            </a:stretch>
          </p:blipFill>
          <p:spPr bwMode="auto">
            <a:xfrm>
              <a:off x="622300" y="3027721"/>
              <a:ext cx="3209925" cy="3638550"/>
            </a:xfrm>
            <a:prstGeom prst="rect">
              <a:avLst/>
            </a:prstGeom>
            <a:noFill/>
            <a:ln w="9525" algn="ctr">
              <a:noFill/>
              <a:miter lim="800000"/>
              <a:headEnd/>
              <a:tailEnd/>
            </a:ln>
            <a:effectLst/>
          </p:spPr>
        </p:pic>
        <p:pic>
          <p:nvPicPr>
            <p:cNvPr id="6" name="Picture 7"/>
            <p:cNvPicPr>
              <a:picLocks noChangeAspect="1" noChangeArrowheads="1"/>
            </p:cNvPicPr>
            <p:nvPr/>
          </p:nvPicPr>
          <p:blipFill>
            <a:blip r:embed="rId3"/>
            <a:srcRect/>
            <a:stretch>
              <a:fillRect/>
            </a:stretch>
          </p:blipFill>
          <p:spPr bwMode="auto">
            <a:xfrm>
              <a:off x="4051300" y="3027721"/>
              <a:ext cx="3257550" cy="3638550"/>
            </a:xfrm>
            <a:prstGeom prst="rect">
              <a:avLst/>
            </a:prstGeom>
            <a:noFill/>
            <a:ln w="9525" algn="ctr">
              <a:noFill/>
              <a:miter lim="800000"/>
              <a:headEnd/>
              <a:tailEnd/>
            </a:ln>
            <a:effectLst/>
          </p:spPr>
        </p:pic>
        <p:sp>
          <p:nvSpPr>
            <p:cNvPr id="7" name="Line 8"/>
            <p:cNvSpPr>
              <a:spLocks noChangeShapeType="1"/>
            </p:cNvSpPr>
            <p:nvPr/>
          </p:nvSpPr>
          <p:spPr bwMode="auto">
            <a:xfrm>
              <a:off x="6870700" y="5370871"/>
              <a:ext cx="838200" cy="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8" name="Text Box 9"/>
            <p:cNvSpPr txBox="1">
              <a:spLocks noChangeArrowheads="1"/>
            </p:cNvSpPr>
            <p:nvPr/>
          </p:nvSpPr>
          <p:spPr bwMode="auto">
            <a:xfrm>
              <a:off x="7735887" y="5113567"/>
              <a:ext cx="910507" cy="386003"/>
            </a:xfrm>
            <a:prstGeom prst="rect">
              <a:avLst/>
            </a:prstGeom>
            <a:noFill/>
            <a:ln w="9525" algn="ctr">
              <a:noFill/>
              <a:miter lim="800000"/>
              <a:headEnd/>
              <a:tailEnd/>
            </a:ln>
            <a:effectLst/>
          </p:spPr>
          <p:txBody>
            <a:bodyPr wrap="none" lIns="80963" tIns="40481" rIns="80963" bIns="40481">
              <a:spAutoFit/>
            </a:bodyPr>
            <a:lstStyle/>
            <a:p>
              <a:r>
                <a:rPr lang="zh-CN" altLang="en-US" sz="1350" dirty="0">
                  <a:solidFill>
                    <a:prstClr val="black"/>
                  </a:solidFill>
                </a:rPr>
                <a:t>源状态</a:t>
              </a:r>
            </a:p>
          </p:txBody>
        </p:sp>
        <p:sp>
          <p:nvSpPr>
            <p:cNvPr id="9" name="Line 10"/>
            <p:cNvSpPr>
              <a:spLocks noChangeShapeType="1"/>
            </p:cNvSpPr>
            <p:nvPr/>
          </p:nvSpPr>
          <p:spPr bwMode="auto">
            <a:xfrm>
              <a:off x="6870700" y="5675671"/>
              <a:ext cx="838200" cy="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10" name="Text Box 11"/>
            <p:cNvSpPr txBox="1">
              <a:spLocks noChangeArrowheads="1"/>
            </p:cNvSpPr>
            <p:nvPr/>
          </p:nvSpPr>
          <p:spPr bwMode="auto">
            <a:xfrm>
              <a:off x="7708899" y="5500252"/>
              <a:ext cx="1141340" cy="386003"/>
            </a:xfrm>
            <a:prstGeom prst="rect">
              <a:avLst/>
            </a:prstGeom>
            <a:noFill/>
            <a:ln w="9525" algn="ctr">
              <a:noFill/>
              <a:miter lim="800000"/>
              <a:headEnd/>
              <a:tailEnd/>
            </a:ln>
            <a:effectLst/>
          </p:spPr>
          <p:txBody>
            <a:bodyPr wrap="none" lIns="80963" tIns="40481" rIns="80963" bIns="40481">
              <a:spAutoFit/>
            </a:bodyPr>
            <a:lstStyle/>
            <a:p>
              <a:r>
                <a:rPr lang="zh-CN" altLang="en-US" sz="1350">
                  <a:solidFill>
                    <a:prstClr val="black"/>
                  </a:solidFill>
                </a:rPr>
                <a:t>目标状态</a:t>
              </a:r>
            </a:p>
          </p:txBody>
        </p:sp>
        <p:sp>
          <p:nvSpPr>
            <p:cNvPr id="11" name="Line 12"/>
            <p:cNvSpPr>
              <a:spLocks noChangeShapeType="1"/>
            </p:cNvSpPr>
            <p:nvPr/>
          </p:nvSpPr>
          <p:spPr bwMode="auto">
            <a:xfrm flipV="1">
              <a:off x="2146300" y="2856271"/>
              <a:ext cx="0" cy="83820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12" name="Text Box 13"/>
            <p:cNvSpPr txBox="1">
              <a:spLocks noChangeArrowheads="1"/>
            </p:cNvSpPr>
            <p:nvPr/>
          </p:nvSpPr>
          <p:spPr bwMode="auto">
            <a:xfrm>
              <a:off x="1553956" y="2566783"/>
              <a:ext cx="1141340" cy="386003"/>
            </a:xfrm>
            <a:prstGeom prst="rect">
              <a:avLst/>
            </a:prstGeom>
            <a:noFill/>
            <a:ln w="9525" algn="ctr">
              <a:noFill/>
              <a:miter lim="800000"/>
              <a:headEnd/>
              <a:tailEnd/>
            </a:ln>
            <a:effectLst/>
          </p:spPr>
          <p:txBody>
            <a:bodyPr wrap="none" lIns="80963" tIns="40481" rIns="80963" bIns="40481">
              <a:spAutoFit/>
            </a:bodyPr>
            <a:lstStyle/>
            <a:p>
              <a:r>
                <a:rPr lang="zh-CN" altLang="en-US" sz="1350" dirty="0">
                  <a:solidFill>
                    <a:prstClr val="black"/>
                  </a:solidFill>
                </a:rPr>
                <a:t>触发事件</a:t>
              </a:r>
            </a:p>
          </p:txBody>
        </p:sp>
        <p:sp>
          <p:nvSpPr>
            <p:cNvPr id="13" name="Line 14"/>
            <p:cNvSpPr>
              <a:spLocks noChangeShapeType="1"/>
            </p:cNvSpPr>
            <p:nvPr/>
          </p:nvSpPr>
          <p:spPr bwMode="auto">
            <a:xfrm flipV="1">
              <a:off x="6337300" y="3770671"/>
              <a:ext cx="1066800" cy="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14" name="Text Box 15"/>
            <p:cNvSpPr txBox="1">
              <a:spLocks noChangeArrowheads="1"/>
            </p:cNvSpPr>
            <p:nvPr/>
          </p:nvSpPr>
          <p:spPr bwMode="auto">
            <a:xfrm>
              <a:off x="7398855" y="3524404"/>
              <a:ext cx="1141340" cy="386003"/>
            </a:xfrm>
            <a:prstGeom prst="rect">
              <a:avLst/>
            </a:prstGeom>
            <a:noFill/>
            <a:ln w="9525" algn="ctr">
              <a:noFill/>
              <a:miter lim="800000"/>
              <a:headEnd/>
              <a:tailEnd/>
            </a:ln>
            <a:effectLst/>
          </p:spPr>
          <p:txBody>
            <a:bodyPr wrap="none" lIns="80963" tIns="40481" rIns="80963" bIns="40481">
              <a:spAutoFit/>
            </a:bodyPr>
            <a:lstStyle/>
            <a:p>
              <a:r>
                <a:rPr lang="zh-CN" altLang="en-US" sz="1350" dirty="0">
                  <a:solidFill>
                    <a:prstClr val="black"/>
                  </a:solidFill>
                </a:rPr>
                <a:t>监护条件</a:t>
              </a:r>
            </a:p>
          </p:txBody>
        </p:sp>
        <p:sp>
          <p:nvSpPr>
            <p:cNvPr id="15" name="Line 16"/>
            <p:cNvSpPr>
              <a:spLocks noChangeShapeType="1"/>
            </p:cNvSpPr>
            <p:nvPr/>
          </p:nvSpPr>
          <p:spPr bwMode="auto">
            <a:xfrm flipV="1">
              <a:off x="6337300" y="3999271"/>
              <a:ext cx="1066800" cy="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16" name="Text Box 17"/>
            <p:cNvSpPr txBox="1">
              <a:spLocks noChangeArrowheads="1"/>
            </p:cNvSpPr>
            <p:nvPr/>
          </p:nvSpPr>
          <p:spPr bwMode="auto">
            <a:xfrm>
              <a:off x="7404101" y="3846871"/>
              <a:ext cx="679675" cy="386003"/>
            </a:xfrm>
            <a:prstGeom prst="rect">
              <a:avLst/>
            </a:prstGeom>
            <a:noFill/>
            <a:ln w="9525" algn="ctr">
              <a:noFill/>
              <a:miter lim="800000"/>
              <a:headEnd/>
              <a:tailEnd/>
            </a:ln>
            <a:effectLst/>
          </p:spPr>
          <p:txBody>
            <a:bodyPr wrap="none" lIns="80963" tIns="40481" rIns="80963" bIns="40481">
              <a:spAutoFit/>
            </a:bodyPr>
            <a:lstStyle/>
            <a:p>
              <a:r>
                <a:rPr lang="zh-CN" altLang="en-US" sz="1350">
                  <a:solidFill>
                    <a:prstClr val="black"/>
                  </a:solidFill>
                </a:rPr>
                <a:t>动作</a:t>
              </a:r>
            </a:p>
          </p:txBody>
        </p:sp>
      </p:grpSp>
    </p:spTree>
    <p:extLst>
      <p:ext uri="{BB962C8B-B14F-4D97-AF65-F5344CB8AC3E}">
        <p14:creationId xmlns:p14="http://schemas.microsoft.com/office/powerpoint/2010/main" val="337807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举例</a:t>
            </a:r>
            <a:r>
              <a:rPr lang="en-US" altLang="zh-CN" dirty="0"/>
              <a:t>1</a:t>
            </a:r>
            <a:r>
              <a:rPr lang="zh-CN" altLang="en-US" dirty="0"/>
              <a:t>：烧水壶状态图</a:t>
            </a:r>
          </a:p>
        </p:txBody>
      </p:sp>
      <p:sp>
        <p:nvSpPr>
          <p:cNvPr id="3" name="日期占位符 2"/>
          <p:cNvSpPr>
            <a:spLocks noGrp="1"/>
          </p:cNvSpPr>
          <p:nvPr>
            <p:ph type="dt" sz="half" idx="10"/>
          </p:nvPr>
        </p:nvSpPr>
        <p:spPr/>
        <p:txBody>
          <a:bodyPr/>
          <a:lstStyle/>
          <a:p>
            <a:fld id="{2D1AB421-E960-4D17-B67A-6BA69D6BDC42}"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8856" y="1056438"/>
            <a:ext cx="4713866" cy="156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6"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081"/>
          <a:stretch/>
        </p:blipFill>
        <p:spPr bwMode="auto">
          <a:xfrm>
            <a:off x="2068857" y="2955219"/>
            <a:ext cx="4781438" cy="150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25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randombar(horizontal)">
                                      <p:cBhvr>
                                        <p:cTn id="12"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举例</a:t>
            </a:r>
            <a:r>
              <a:rPr lang="en-US" altLang="zh-CN" dirty="0"/>
              <a:t>2</a:t>
            </a:r>
            <a:r>
              <a:rPr lang="zh-CN" altLang="en-US" dirty="0"/>
              <a:t>：电梯状态图</a:t>
            </a:r>
          </a:p>
        </p:txBody>
      </p:sp>
      <p:sp>
        <p:nvSpPr>
          <p:cNvPr id="9" name="日期占位符 8"/>
          <p:cNvSpPr>
            <a:spLocks noGrp="1"/>
          </p:cNvSpPr>
          <p:nvPr>
            <p:ph type="dt" sz="half" idx="10"/>
          </p:nvPr>
        </p:nvSpPr>
        <p:spPr/>
        <p:txBody>
          <a:bodyPr/>
          <a:lstStyle/>
          <a:p>
            <a:fld id="{6759E005-73B7-47FB-8E57-147577DB784C}" type="datetime1">
              <a:rPr lang="zh-CN" altLang="en-US" smtClean="0"/>
              <a:t>2022/5/11</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8BC61A73-54F8-4A0E-98C8-DF5EC394700C}"/>
              </a:ext>
            </a:extLst>
          </p:cNvPr>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pic>
        <p:nvPicPr>
          <p:cNvPr id="11" name="图片 10" descr="100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3971" y="954296"/>
            <a:ext cx="5501947" cy="3544348"/>
          </a:xfrm>
          <a:prstGeom prst="rect">
            <a:avLst/>
          </a:prstGeom>
          <a:noFill/>
          <a:ln>
            <a:noFill/>
          </a:ln>
        </p:spPr>
      </p:pic>
    </p:spTree>
    <p:extLst>
      <p:ext uri="{BB962C8B-B14F-4D97-AF65-F5344CB8AC3E}">
        <p14:creationId xmlns:p14="http://schemas.microsoft.com/office/powerpoint/2010/main" val="350498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36917" y="828913"/>
            <a:ext cx="5819274" cy="3565290"/>
            <a:chOff x="755576" y="1484784"/>
            <a:chExt cx="7203892" cy="4392488"/>
          </a:xfrm>
        </p:grpSpPr>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20389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629259" y="4795418"/>
              <a:ext cx="93610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接听</a:t>
              </a:r>
            </a:p>
          </p:txBody>
        </p:sp>
      </p:grpSp>
      <p:sp>
        <p:nvSpPr>
          <p:cNvPr id="8" name="标题 7"/>
          <p:cNvSpPr>
            <a:spLocks noGrp="1"/>
          </p:cNvSpPr>
          <p:nvPr>
            <p:ph type="title"/>
          </p:nvPr>
        </p:nvSpPr>
        <p:spPr/>
        <p:txBody>
          <a:bodyPr/>
          <a:lstStyle/>
          <a:p>
            <a:r>
              <a:rPr lang="zh-CN" altLang="en-US" dirty="0"/>
              <a:t>举例</a:t>
            </a:r>
            <a:r>
              <a:rPr lang="en-US" altLang="zh-CN" dirty="0"/>
              <a:t>3</a:t>
            </a:r>
            <a:r>
              <a:rPr lang="zh-CN" altLang="en-US" dirty="0"/>
              <a:t>：电话机状态图</a:t>
            </a:r>
            <a:r>
              <a:rPr lang="en-US" altLang="zh-CN" dirty="0"/>
              <a:t>1</a:t>
            </a:r>
            <a:endParaRPr lang="zh-CN" altLang="en-US" dirty="0"/>
          </a:p>
        </p:txBody>
      </p:sp>
      <p:sp>
        <p:nvSpPr>
          <p:cNvPr id="6" name="日期占位符 5"/>
          <p:cNvSpPr>
            <a:spLocks noGrp="1"/>
          </p:cNvSpPr>
          <p:nvPr>
            <p:ph type="dt" sz="half" idx="10"/>
          </p:nvPr>
        </p:nvSpPr>
        <p:spPr/>
        <p:txBody>
          <a:bodyPr/>
          <a:lstStyle/>
          <a:p>
            <a:fld id="{53DCF644-43BA-49CE-BC3B-F29CD63902B8}" type="datetime1">
              <a:rPr lang="zh-CN" altLang="en-US" smtClean="0"/>
              <a:t>2022/5/11</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305162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dirty="0"/>
              <a:t>状态图和活动图的区别</a:t>
            </a:r>
          </a:p>
        </p:txBody>
      </p:sp>
      <p:sp>
        <p:nvSpPr>
          <p:cNvPr id="206851" name="Rectangle 3"/>
          <p:cNvSpPr>
            <a:spLocks noGrp="1" noChangeArrowheads="1"/>
          </p:cNvSpPr>
          <p:nvPr>
            <p:ph idx="1"/>
          </p:nvPr>
        </p:nvSpPr>
        <p:spPr>
          <a:xfrm>
            <a:off x="768097" y="878032"/>
            <a:ext cx="7832833" cy="3806854"/>
          </a:xfrm>
        </p:spPr>
        <p:txBody>
          <a:bodyPr>
            <a:normAutofit/>
          </a:bodyPr>
          <a:lstStyle/>
          <a:p>
            <a:pPr>
              <a:lnSpc>
                <a:spcPct val="120000"/>
              </a:lnSpc>
            </a:pPr>
            <a:r>
              <a:rPr lang="zh-CN" altLang="en-US" sz="2400" b="1" dirty="0">
                <a:solidFill>
                  <a:srgbClr val="FF0000"/>
                </a:solidFill>
              </a:rPr>
              <a:t>状态图：</a:t>
            </a:r>
            <a:r>
              <a:rPr lang="zh-CN" altLang="en-US" sz="2400" dirty="0"/>
              <a:t>用来描述对象，子系统，系统的生命周期。通过状态图可以了解一个对象所能达到的所有状态，以及对象收到的事件对对象状态的影响。清晰的描述了状态转换所必需的触发事件、监护条件和动作等影响因素，有利于程序员分析程序中非法事件的进入。</a:t>
            </a:r>
          </a:p>
          <a:p>
            <a:pPr>
              <a:lnSpc>
                <a:spcPct val="120000"/>
              </a:lnSpc>
            </a:pPr>
            <a:r>
              <a:rPr lang="zh-CN" altLang="en-US" sz="2400" b="1" dirty="0">
                <a:solidFill>
                  <a:srgbClr val="FF0000"/>
                </a:solidFill>
              </a:rPr>
              <a:t>活动图：</a:t>
            </a:r>
            <a:r>
              <a:rPr lang="zh-CN" altLang="en-US" sz="2400" dirty="0"/>
              <a:t>显示动作及其结果。着重描述操作（方法）实现中所完成的工作以及用例实例或对象中的活动，它是状态图的一个变种。</a:t>
            </a:r>
            <a:endParaRPr lang="en-US" altLang="zh-CN" sz="2400" dirty="0"/>
          </a:p>
        </p:txBody>
      </p:sp>
      <p:sp>
        <p:nvSpPr>
          <p:cNvPr id="3" name="日期占位符 2"/>
          <p:cNvSpPr>
            <a:spLocks noGrp="1"/>
          </p:cNvSpPr>
          <p:nvPr>
            <p:ph type="dt" sz="half" idx="10"/>
          </p:nvPr>
        </p:nvSpPr>
        <p:spPr/>
        <p:txBody>
          <a:bodyPr/>
          <a:lstStyle/>
          <a:p>
            <a:fld id="{93267B0C-C821-4B0D-AFC4-0B9D3A939B80}"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206852" name="Rectangle 4"/>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3" name="Rectangle 5"/>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4" name="Rectangle 6"/>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5" name="Rectangle 7"/>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6" name="Rectangle 8"/>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7" name="Rectangle 9"/>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8" name="Rectangle 10"/>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9" name="Rectangle 11"/>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0" name="Rectangle 12"/>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1" name="Rectangle 13"/>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2" name="Rectangle 14"/>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3" name="Rectangle 15"/>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Tree>
    <p:extLst>
      <p:ext uri="{BB962C8B-B14F-4D97-AF65-F5344CB8AC3E}">
        <p14:creationId xmlns:p14="http://schemas.microsoft.com/office/powerpoint/2010/main" val="252864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up)">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up)">
                                      <p:cBhvr>
                                        <p:cTn id="12" dur="500"/>
                                        <p:tgtEl>
                                          <p:spTgt spid="206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dirty="0"/>
              <a:t>状态图和活动图的区别</a:t>
            </a:r>
          </a:p>
        </p:txBody>
      </p:sp>
      <p:sp>
        <p:nvSpPr>
          <p:cNvPr id="206851" name="Rectangle 3"/>
          <p:cNvSpPr>
            <a:spLocks noGrp="1" noChangeArrowheads="1"/>
          </p:cNvSpPr>
          <p:nvPr>
            <p:ph idx="1"/>
          </p:nvPr>
        </p:nvSpPr>
        <p:spPr/>
        <p:txBody>
          <a:bodyPr>
            <a:normAutofit/>
          </a:bodyPr>
          <a:lstStyle/>
          <a:p>
            <a:pPr>
              <a:lnSpc>
                <a:spcPct val="120000"/>
              </a:lnSpc>
            </a:pPr>
            <a:r>
              <a:rPr lang="zh-CN" altLang="en-US" sz="2400" b="1" dirty="0">
                <a:solidFill>
                  <a:srgbClr val="FF0000"/>
                </a:solidFill>
              </a:rPr>
              <a:t>二者的区别：</a:t>
            </a:r>
            <a:r>
              <a:rPr lang="zh-CN" altLang="en-US" sz="2400" dirty="0"/>
              <a:t>活动图主要描述动作及对象状态改变的结果。状态图主要描述的是事件对对象状态的影响。</a:t>
            </a:r>
            <a:endParaRPr lang="en-US" altLang="zh-CN" sz="2400" dirty="0"/>
          </a:p>
          <a:p>
            <a:pPr>
              <a:lnSpc>
                <a:spcPct val="120000"/>
              </a:lnSpc>
            </a:pPr>
            <a:r>
              <a:rPr lang="zh-CN" altLang="en-US" sz="2400" dirty="0"/>
              <a:t>活动迁移不需要事件触发，活动执行完毕可以直接进入下一个活动状态活动置于责任区（泳道）中，责任区将活动按责任目标和组织归属的原则分类，而状态则不是。</a:t>
            </a:r>
          </a:p>
        </p:txBody>
      </p:sp>
      <p:sp>
        <p:nvSpPr>
          <p:cNvPr id="3" name="日期占位符 2"/>
          <p:cNvSpPr>
            <a:spLocks noGrp="1"/>
          </p:cNvSpPr>
          <p:nvPr>
            <p:ph type="dt" sz="half" idx="10"/>
          </p:nvPr>
        </p:nvSpPr>
        <p:spPr/>
        <p:txBody>
          <a:bodyPr/>
          <a:lstStyle/>
          <a:p>
            <a:fld id="{C6EC60DA-56B4-49EE-B6AD-41BE1BAEF984}"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206852" name="Rectangle 4"/>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3" name="Rectangle 5"/>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4" name="Rectangle 6"/>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5" name="Rectangle 7"/>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6" name="Rectangle 8"/>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7" name="Rectangle 9"/>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8" name="Rectangle 10"/>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59" name="Rectangle 11"/>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0" name="Rectangle 12"/>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1" name="Rectangle 13"/>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2" name="Rectangle 14"/>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
        <p:nvSpPr>
          <p:cNvPr id="206863" name="Rectangle 15"/>
          <p:cNvSpPr>
            <a:spLocks noChangeArrowheads="1"/>
          </p:cNvSpPr>
          <p:nvPr/>
        </p:nvSpPr>
        <p:spPr bwMode="auto">
          <a:xfrm>
            <a:off x="1143000" y="-144750"/>
            <a:ext cx="163572" cy="289502"/>
          </a:xfrm>
          <a:prstGeom prst="rect">
            <a:avLst/>
          </a:prstGeom>
          <a:noFill/>
          <a:ln w="9525" algn="ctr">
            <a:noFill/>
            <a:miter lim="800000"/>
            <a:headEnd/>
            <a:tailEnd/>
          </a:ln>
          <a:effectLst/>
        </p:spPr>
        <p:txBody>
          <a:bodyPr wrap="none" lIns="80963" tIns="40481" rIns="80963" bIns="40481" anchor="ctr">
            <a:spAutoFit/>
          </a:bodyPr>
          <a:lstStyle/>
          <a:p>
            <a:endParaRPr lang="zh-CN" altLang="en-US" sz="1350">
              <a:solidFill>
                <a:prstClr val="black"/>
              </a:solidFill>
            </a:endParaRPr>
          </a:p>
        </p:txBody>
      </p:sp>
    </p:spTree>
    <p:extLst>
      <p:ext uri="{BB962C8B-B14F-4D97-AF65-F5344CB8AC3E}">
        <p14:creationId xmlns:p14="http://schemas.microsoft.com/office/powerpoint/2010/main" val="329291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up)">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up)">
                                      <p:cBhvr>
                                        <p:cTn id="12" dur="500"/>
                                        <p:tgtEl>
                                          <p:spTgt spid="206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936246"/>
            <a:ext cx="4932930" cy="3682051"/>
          </a:xfrm>
        </p:spPr>
        <p:txBody>
          <a:bodyPr>
            <a:normAutofit lnSpcReduction="10000"/>
          </a:bodyPr>
          <a:lstStyle/>
          <a:p>
            <a:pPr marL="457200" indent="-457200">
              <a:lnSpc>
                <a:spcPct val="120000"/>
              </a:lnSpc>
              <a:spcBef>
                <a:spcPts val="600"/>
              </a:spcBef>
            </a:pPr>
            <a:r>
              <a:rPr lang="zh-CN" altLang="en-US" dirty="0">
                <a:solidFill>
                  <a:schemeClr val="bg2">
                    <a:lumMod val="50000"/>
                  </a:schemeClr>
                </a:solidFill>
              </a:rPr>
              <a:t>系统设计原则</a:t>
            </a:r>
            <a:endParaRPr lang="en-US" altLang="zh-CN" dirty="0">
              <a:solidFill>
                <a:schemeClr val="bg2">
                  <a:lumMod val="50000"/>
                </a:schemeClr>
              </a:solidFill>
            </a:endParaRPr>
          </a:p>
          <a:p>
            <a:pPr marL="457200" indent="-457200">
              <a:lnSpc>
                <a:spcPct val="120000"/>
              </a:lnSpc>
              <a:spcBef>
                <a:spcPts val="600"/>
              </a:spcBef>
            </a:pPr>
            <a:r>
              <a:rPr lang="zh-CN" altLang="en-US" dirty="0">
                <a:solidFill>
                  <a:schemeClr val="bg2">
                    <a:lumMod val="50000"/>
                  </a:schemeClr>
                </a:solidFill>
              </a:rPr>
              <a:t>面向对象设计原则</a:t>
            </a:r>
            <a:endParaRPr lang="en-US" altLang="zh-CN" dirty="0">
              <a:solidFill>
                <a:schemeClr val="bg2">
                  <a:lumMod val="50000"/>
                </a:schemeClr>
              </a:solidFill>
            </a:endParaRPr>
          </a:p>
          <a:p>
            <a:pPr marL="457200" indent="-457200">
              <a:lnSpc>
                <a:spcPct val="120000"/>
              </a:lnSpc>
              <a:spcBef>
                <a:spcPts val="600"/>
              </a:spcBef>
            </a:pPr>
            <a:r>
              <a:rPr lang="zh-CN" altLang="en-US" dirty="0">
                <a:solidFill>
                  <a:schemeClr val="bg2">
                    <a:lumMod val="50000"/>
                  </a:schemeClr>
                </a:solidFill>
              </a:rPr>
              <a:t>行为交互建模技术</a:t>
            </a:r>
          </a:p>
          <a:p>
            <a:pPr marL="1108620" lvl="1" indent="-457200">
              <a:lnSpc>
                <a:spcPct val="120000"/>
              </a:lnSpc>
              <a:spcBef>
                <a:spcPts val="600"/>
              </a:spcBef>
            </a:pPr>
            <a:r>
              <a:rPr lang="zh-CN" altLang="en-US" dirty="0">
                <a:solidFill>
                  <a:schemeClr val="bg2">
                    <a:lumMod val="50000"/>
                  </a:schemeClr>
                </a:solidFill>
              </a:rPr>
              <a:t>时序图和协作图的相关知识</a:t>
            </a:r>
          </a:p>
          <a:p>
            <a:pPr>
              <a:lnSpc>
                <a:spcPct val="120000"/>
              </a:lnSpc>
              <a:spcBef>
                <a:spcPts val="600"/>
              </a:spcBef>
            </a:pPr>
            <a:r>
              <a:rPr lang="zh-CN" altLang="en-US" dirty="0">
                <a:solidFill>
                  <a:schemeClr val="bg2">
                    <a:lumMod val="50000"/>
                  </a:schemeClr>
                </a:solidFill>
              </a:rPr>
              <a:t>实验：</a:t>
            </a:r>
            <a:endParaRPr lang="en-US" altLang="zh-CN" dirty="0">
              <a:solidFill>
                <a:schemeClr val="bg2">
                  <a:lumMod val="50000"/>
                </a:schemeClr>
              </a:solidFill>
            </a:endParaRPr>
          </a:p>
          <a:p>
            <a:pPr lvl="1">
              <a:lnSpc>
                <a:spcPct val="120000"/>
              </a:lnSpc>
              <a:spcBef>
                <a:spcPts val="600"/>
              </a:spcBef>
            </a:pPr>
            <a:r>
              <a:rPr lang="zh-CN" altLang="en-US" dirty="0">
                <a:solidFill>
                  <a:schemeClr val="bg2">
                    <a:lumMod val="50000"/>
                  </a:schemeClr>
                </a:solidFill>
              </a:rPr>
              <a:t>绘制时序图</a:t>
            </a:r>
            <a:endParaRPr lang="en-US" altLang="zh-CN" dirty="0">
              <a:solidFill>
                <a:schemeClr val="bg2">
                  <a:lumMod val="50000"/>
                </a:schemeClr>
              </a:solidFill>
            </a:endParaRPr>
          </a:p>
          <a:p>
            <a:pPr lvl="1">
              <a:lnSpc>
                <a:spcPct val="120000"/>
              </a:lnSpc>
              <a:spcBef>
                <a:spcPts val="600"/>
              </a:spcBef>
            </a:pPr>
            <a:r>
              <a:rPr lang="zh-CN" altLang="en-US" dirty="0">
                <a:solidFill>
                  <a:schemeClr val="bg2">
                    <a:lumMod val="50000"/>
                  </a:schemeClr>
                </a:solidFill>
              </a:rPr>
              <a:t>需求评审</a:t>
            </a:r>
          </a:p>
        </p:txBody>
      </p:sp>
      <p:sp>
        <p:nvSpPr>
          <p:cNvPr id="4" name="日期占位符 3"/>
          <p:cNvSpPr>
            <a:spLocks noGrp="1"/>
          </p:cNvSpPr>
          <p:nvPr>
            <p:ph type="dt" sz="half" idx="10"/>
          </p:nvPr>
        </p:nvSpPr>
        <p:spPr/>
        <p:txBody>
          <a:bodyPr/>
          <a:lstStyle/>
          <a:p>
            <a:fld id="{7DB12D99-A716-412F-8AA0-002DCF2BF5FF}"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490557" y="1777515"/>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p:txBody>
          <a:bodyPr/>
          <a:lstStyle/>
          <a:p>
            <a:r>
              <a:rPr lang="en-US" altLang="zh-CN" dirty="0"/>
              <a:t>4 </a:t>
            </a:r>
            <a:r>
              <a:rPr lang="zh-CN" altLang="en-US" dirty="0"/>
              <a:t>状态图的建模技术</a:t>
            </a:r>
          </a:p>
        </p:txBody>
      </p:sp>
      <p:sp>
        <p:nvSpPr>
          <p:cNvPr id="179203" name="Rectangle 3"/>
          <p:cNvSpPr>
            <a:spLocks noGrp="1" noRot="1" noChangeArrowheads="1"/>
          </p:cNvSpPr>
          <p:nvPr>
            <p:ph idx="1"/>
          </p:nvPr>
        </p:nvSpPr>
        <p:spPr>
          <a:xfrm>
            <a:off x="719852" y="828913"/>
            <a:ext cx="8185898" cy="3806854"/>
          </a:xfrm>
        </p:spPr>
        <p:txBody>
          <a:bodyPr>
            <a:normAutofit lnSpcReduction="10000"/>
          </a:bodyPr>
          <a:lstStyle/>
          <a:p>
            <a:pPr>
              <a:lnSpc>
                <a:spcPct val="120000"/>
              </a:lnSpc>
              <a:spcBef>
                <a:spcPts val="450"/>
              </a:spcBef>
            </a:pPr>
            <a:r>
              <a:rPr lang="zh-CN" altLang="en-US" sz="2400" b="1" dirty="0">
                <a:solidFill>
                  <a:srgbClr val="FF0000"/>
                </a:solidFill>
              </a:rPr>
              <a:t>使用状态图一般是对系统中反映型对象建模，特别是对类、用例和系统实例的行为建模。</a:t>
            </a:r>
            <a:endParaRPr lang="zh-CN" altLang="en-US" sz="2400" dirty="0"/>
          </a:p>
          <a:p>
            <a:pPr>
              <a:lnSpc>
                <a:spcPct val="120000"/>
              </a:lnSpc>
              <a:spcBef>
                <a:spcPts val="450"/>
              </a:spcBef>
            </a:pPr>
            <a:r>
              <a:rPr lang="zh-CN" altLang="en-US" sz="2400" dirty="0"/>
              <a:t>在使用状态图对系统反映型对象建模时，可以参照以下步骤进行：</a:t>
            </a:r>
          </a:p>
          <a:p>
            <a:pPr>
              <a:lnSpc>
                <a:spcPct val="120000"/>
              </a:lnSpc>
              <a:spcBef>
                <a:spcPts val="450"/>
              </a:spcBef>
              <a:buNone/>
            </a:pPr>
            <a:r>
              <a:rPr lang="zh-CN" altLang="en-US" sz="2000" dirty="0"/>
              <a:t>（</a:t>
            </a:r>
            <a:r>
              <a:rPr lang="en-US" altLang="zh-CN" sz="2000" dirty="0"/>
              <a:t>1</a:t>
            </a:r>
            <a:r>
              <a:rPr lang="zh-CN" altLang="en-US" sz="2000" dirty="0"/>
              <a:t>）识别一个要对其生命周期进行描述的参与行为的类；</a:t>
            </a:r>
          </a:p>
          <a:p>
            <a:pPr>
              <a:lnSpc>
                <a:spcPct val="120000"/>
              </a:lnSpc>
              <a:spcBef>
                <a:spcPts val="450"/>
              </a:spcBef>
              <a:buNone/>
            </a:pPr>
            <a:r>
              <a:rPr lang="zh-CN" altLang="en-US" sz="2000" dirty="0"/>
              <a:t>（</a:t>
            </a:r>
            <a:r>
              <a:rPr lang="en-US" altLang="zh-CN" sz="2000" dirty="0"/>
              <a:t>2</a:t>
            </a:r>
            <a:r>
              <a:rPr lang="zh-CN" altLang="en-US" sz="2000" dirty="0"/>
              <a:t>）对状态建模，即确定对象可能存在的状态；</a:t>
            </a:r>
          </a:p>
          <a:p>
            <a:pPr>
              <a:lnSpc>
                <a:spcPct val="120000"/>
              </a:lnSpc>
              <a:spcBef>
                <a:spcPts val="450"/>
              </a:spcBef>
              <a:buNone/>
            </a:pPr>
            <a:r>
              <a:rPr lang="zh-CN" altLang="en-US" sz="2000" dirty="0"/>
              <a:t>（</a:t>
            </a:r>
            <a:r>
              <a:rPr lang="en-US" altLang="zh-CN" sz="2000" dirty="0"/>
              <a:t>3</a:t>
            </a:r>
            <a:r>
              <a:rPr lang="zh-CN" altLang="en-US" sz="2000" dirty="0"/>
              <a:t>）对事件建模，即确定对象可能存在的事件；</a:t>
            </a:r>
          </a:p>
          <a:p>
            <a:pPr>
              <a:lnSpc>
                <a:spcPct val="120000"/>
              </a:lnSpc>
              <a:spcBef>
                <a:spcPts val="450"/>
              </a:spcBef>
              <a:buNone/>
            </a:pPr>
            <a:r>
              <a:rPr lang="zh-CN" altLang="en-US" sz="2000" dirty="0"/>
              <a:t>（</a:t>
            </a:r>
            <a:r>
              <a:rPr lang="en-US" altLang="zh-CN" sz="2000" dirty="0"/>
              <a:t>4</a:t>
            </a:r>
            <a:r>
              <a:rPr lang="zh-CN" altLang="en-US" sz="2000" dirty="0"/>
              <a:t>）对动作建模，即确定当转变被激活时，相应被执行的动作；</a:t>
            </a:r>
          </a:p>
          <a:p>
            <a:pPr>
              <a:lnSpc>
                <a:spcPct val="120000"/>
              </a:lnSpc>
              <a:spcBef>
                <a:spcPts val="450"/>
              </a:spcBef>
              <a:buNone/>
            </a:pPr>
            <a:r>
              <a:rPr lang="zh-CN" altLang="en-US" sz="2000" dirty="0"/>
              <a:t>（</a:t>
            </a:r>
            <a:r>
              <a:rPr lang="en-US" altLang="zh-CN" sz="2000" dirty="0"/>
              <a:t>5</a:t>
            </a:r>
            <a:r>
              <a:rPr lang="zh-CN" altLang="en-US" sz="2000" dirty="0"/>
              <a:t>）对建模结果进行精化和细化。</a:t>
            </a:r>
          </a:p>
        </p:txBody>
      </p:sp>
      <p:sp>
        <p:nvSpPr>
          <p:cNvPr id="3" name="日期占位符 2"/>
          <p:cNvSpPr>
            <a:spLocks noGrp="1"/>
          </p:cNvSpPr>
          <p:nvPr>
            <p:ph type="dt" sz="half" idx="10"/>
          </p:nvPr>
        </p:nvSpPr>
        <p:spPr/>
        <p:txBody>
          <a:bodyPr/>
          <a:lstStyle/>
          <a:p>
            <a:fld id="{62664C85-D05A-4EFA-8A80-833A1351775F}"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25419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9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9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92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2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注意事项</a:t>
            </a:r>
          </a:p>
        </p:txBody>
      </p:sp>
      <p:sp>
        <p:nvSpPr>
          <p:cNvPr id="5" name="文本占位符 4"/>
          <p:cNvSpPr>
            <a:spLocks noGrp="1"/>
          </p:cNvSpPr>
          <p:nvPr>
            <p:ph idx="1"/>
          </p:nvPr>
        </p:nvSpPr>
        <p:spPr>
          <a:xfrm>
            <a:off x="768097" y="1128155"/>
            <a:ext cx="7832833" cy="3603865"/>
          </a:xfrm>
        </p:spPr>
        <p:txBody>
          <a:bodyPr>
            <a:noAutofit/>
          </a:bodyPr>
          <a:lstStyle/>
          <a:p>
            <a:pPr marL="342900" indent="-342900">
              <a:lnSpc>
                <a:spcPct val="100000"/>
              </a:lnSpc>
              <a:buFont typeface="+mj-lt"/>
              <a:buAutoNum type="arabicPeriod"/>
            </a:pPr>
            <a:r>
              <a:rPr lang="zh-CN" altLang="en-US" sz="2000" dirty="0"/>
              <a:t>根据阅读习惯，在绘制状态图的时候，把初始状态放置在左上角，把最终状态放置在右下角。 </a:t>
            </a:r>
            <a:endParaRPr lang="en-US" altLang="zh-CN" sz="2000" dirty="0"/>
          </a:p>
          <a:p>
            <a:pPr marL="342900" indent="-342900">
              <a:lnSpc>
                <a:spcPct val="100000"/>
              </a:lnSpc>
              <a:buFont typeface="+mj-lt"/>
              <a:buAutoNum type="arabicPeriod"/>
            </a:pPr>
            <a:r>
              <a:rPr lang="zh-CN" altLang="en-US" sz="2000" dirty="0"/>
              <a:t>避免把某个“程序动作”当作是一种“状态”来处理。那么如何区分“动作”和“状态”？“动作”是不稳定的，即使没有条件的触发，“动作”一旦执行完毕就结束了；而“状态”是相对稳定的，如果没有外部条件的触发，一个状态会一直持续下去。</a:t>
            </a:r>
            <a:endParaRPr lang="en-US" altLang="zh-CN" sz="2000" dirty="0"/>
          </a:p>
          <a:p>
            <a:pPr marL="342900" indent="-342900">
              <a:lnSpc>
                <a:spcPct val="100000"/>
              </a:lnSpc>
              <a:buFont typeface="+mj-lt"/>
              <a:buAutoNum type="arabicPeriod"/>
            </a:pPr>
            <a:r>
              <a:rPr lang="zh-CN" altLang="en-US" sz="2000" dirty="0"/>
              <a:t>状态划分时有可能会漏掉一些状态，导致跳转逻辑不完整。所以在设计状态机时，需要反复的查看设计的状态图或者状态表，最终达到一种牢不可破的设计方案。</a:t>
            </a:r>
          </a:p>
        </p:txBody>
      </p:sp>
      <p:sp>
        <p:nvSpPr>
          <p:cNvPr id="2" name="日期占位符 1"/>
          <p:cNvSpPr>
            <a:spLocks noGrp="1"/>
          </p:cNvSpPr>
          <p:nvPr>
            <p:ph type="dt" sz="half" idx="10"/>
          </p:nvPr>
        </p:nvSpPr>
        <p:spPr/>
        <p:txBody>
          <a:bodyPr/>
          <a:lstStyle/>
          <a:p>
            <a:fld id="{F5DE9064-D039-41A9-854F-E18F17F47824}"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11016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状态图练习</a:t>
            </a:r>
          </a:p>
        </p:txBody>
      </p:sp>
      <p:sp>
        <p:nvSpPr>
          <p:cNvPr id="3" name="文本占位符 2"/>
          <p:cNvSpPr>
            <a:spLocks noGrp="1"/>
          </p:cNvSpPr>
          <p:nvPr>
            <p:ph idx="1"/>
          </p:nvPr>
        </p:nvSpPr>
        <p:spPr/>
        <p:txBody>
          <a:bodyPr>
            <a:noAutofit/>
          </a:bodyPr>
          <a:lstStyle/>
          <a:p>
            <a:pPr algn="just">
              <a:lnSpc>
                <a:spcPct val="100000"/>
              </a:lnSpc>
              <a:spcBef>
                <a:spcPts val="600"/>
              </a:spcBef>
            </a:pPr>
            <a:r>
              <a:rPr lang="zh-CN" altLang="en-US" sz="2400" dirty="0"/>
              <a:t>在图书管理系统中，关于“图书”的状态有：</a:t>
            </a:r>
            <a:endParaRPr lang="en-US" altLang="zh-CN" sz="2400" dirty="0"/>
          </a:p>
          <a:p>
            <a:pPr marL="342900" indent="-342900">
              <a:lnSpc>
                <a:spcPct val="100000"/>
              </a:lnSpc>
              <a:spcBef>
                <a:spcPts val="600"/>
              </a:spcBef>
              <a:buFont typeface="+mj-lt"/>
              <a:buAutoNum type="arabicPeriod"/>
            </a:pPr>
            <a:r>
              <a:rPr lang="en-US" altLang="zh-CN" sz="2000" dirty="0"/>
              <a:t>New book</a:t>
            </a:r>
            <a:r>
              <a:rPr lang="zh-CN" altLang="en-US" sz="2000" dirty="0"/>
              <a:t>：还未入库的新书。</a:t>
            </a:r>
            <a:endParaRPr lang="en-US" altLang="zh-CN" sz="2000" dirty="0"/>
          </a:p>
          <a:p>
            <a:pPr marL="342900" indent="-342900">
              <a:lnSpc>
                <a:spcPct val="100000"/>
              </a:lnSpc>
              <a:spcBef>
                <a:spcPts val="600"/>
              </a:spcBef>
              <a:buFont typeface="+mj-lt"/>
              <a:buAutoNum type="arabicPeriod"/>
            </a:pPr>
            <a:r>
              <a:rPr lang="en-US" altLang="zh-CN" sz="2000" dirty="0"/>
              <a:t>Delete</a:t>
            </a:r>
            <a:r>
              <a:rPr lang="zh-CN" altLang="en-US" sz="2000" dirty="0"/>
              <a:t>：已经从书库里删除的书。</a:t>
            </a:r>
            <a:endParaRPr lang="en-US" altLang="zh-CN" sz="2000" dirty="0"/>
          </a:p>
          <a:p>
            <a:pPr marL="342900" indent="-342900">
              <a:lnSpc>
                <a:spcPct val="100000"/>
              </a:lnSpc>
              <a:spcBef>
                <a:spcPts val="600"/>
              </a:spcBef>
              <a:buFont typeface="+mj-lt"/>
              <a:buAutoNum type="arabicPeriod"/>
            </a:pPr>
            <a:r>
              <a:rPr lang="en-US" altLang="zh-CN" sz="2000" dirty="0"/>
              <a:t>Available</a:t>
            </a:r>
            <a:r>
              <a:rPr lang="zh-CN" altLang="en-US" sz="2000" dirty="0"/>
              <a:t>：书籍处于可用状态，即可外借的状态。</a:t>
            </a:r>
            <a:endParaRPr lang="en-US" altLang="zh-CN" sz="2000" dirty="0"/>
          </a:p>
          <a:p>
            <a:pPr marL="342900" indent="-342900">
              <a:lnSpc>
                <a:spcPct val="100000"/>
              </a:lnSpc>
              <a:spcBef>
                <a:spcPts val="600"/>
              </a:spcBef>
              <a:buFont typeface="+mj-lt"/>
              <a:buAutoNum type="arabicPeriod"/>
            </a:pPr>
            <a:r>
              <a:rPr lang="en-US" altLang="zh-CN" sz="2000" dirty="0"/>
              <a:t>Reserved</a:t>
            </a:r>
            <a:r>
              <a:rPr lang="zh-CN" altLang="en-US" sz="2000" dirty="0"/>
              <a:t>：预订状态。</a:t>
            </a:r>
            <a:endParaRPr lang="en-US" altLang="zh-CN" sz="2000" dirty="0"/>
          </a:p>
          <a:p>
            <a:pPr marL="342900" indent="-342900">
              <a:lnSpc>
                <a:spcPct val="100000"/>
              </a:lnSpc>
              <a:spcBef>
                <a:spcPts val="600"/>
              </a:spcBef>
              <a:buFont typeface="+mj-lt"/>
              <a:buAutoNum type="arabicPeriod"/>
            </a:pPr>
            <a:r>
              <a:rPr lang="en-US" altLang="zh-CN" sz="2000" dirty="0"/>
              <a:t>Borrowed</a:t>
            </a:r>
            <a:r>
              <a:rPr lang="zh-CN" altLang="en-US" sz="2000" dirty="0"/>
              <a:t>：借出状态。</a:t>
            </a:r>
            <a:endParaRPr lang="en-US" altLang="zh-CN" sz="2000" dirty="0"/>
          </a:p>
          <a:p>
            <a:pPr algn="just">
              <a:lnSpc>
                <a:spcPct val="100000"/>
              </a:lnSpc>
              <a:spcBef>
                <a:spcPts val="600"/>
              </a:spcBef>
            </a:pPr>
            <a:r>
              <a:rPr lang="zh-CN" altLang="en-US" sz="2000" dirty="0"/>
              <a:t>图书处于可用状态，外借后变为借阅状态，处于预订状态时可以外借，超出预订时间限制则从预订状态转为可用状态。借阅者在规定的时间内也可以考虑取消预订，取消预订后图书的状态转为可用。外借图书归还后变为可用状态。</a:t>
            </a:r>
          </a:p>
        </p:txBody>
      </p:sp>
      <p:sp>
        <p:nvSpPr>
          <p:cNvPr id="5" name="日期占位符 4"/>
          <p:cNvSpPr>
            <a:spLocks noGrp="1"/>
          </p:cNvSpPr>
          <p:nvPr>
            <p:ph type="dt" sz="half" idx="10"/>
          </p:nvPr>
        </p:nvSpPr>
        <p:spPr/>
        <p:txBody>
          <a:bodyPr/>
          <a:lstStyle/>
          <a:p>
            <a:fld id="{BD5B2C02-5AF0-43E0-A5A7-7F5BBFB49405}"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369145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图书借阅的状态图</a:t>
            </a:r>
          </a:p>
        </p:txBody>
      </p:sp>
      <p:sp>
        <p:nvSpPr>
          <p:cNvPr id="3" name="日期占位符 2"/>
          <p:cNvSpPr>
            <a:spLocks noGrp="1"/>
          </p:cNvSpPr>
          <p:nvPr>
            <p:ph type="dt" sz="half" idx="10"/>
          </p:nvPr>
        </p:nvSpPr>
        <p:spPr/>
        <p:txBody>
          <a:bodyPr/>
          <a:lstStyle/>
          <a:p>
            <a:fld id="{C919BEDD-4155-40CF-935B-81F1B7A7A3A0}"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1551434" y="775328"/>
            <a:ext cx="6144639" cy="4304476"/>
          </a:xfrm>
          <a:prstGeom prst="rect">
            <a:avLst/>
          </a:prstGeom>
        </p:spPr>
      </p:pic>
    </p:spTree>
    <p:extLst>
      <p:ext uri="{BB962C8B-B14F-4D97-AF65-F5344CB8AC3E}">
        <p14:creationId xmlns:p14="http://schemas.microsoft.com/office/powerpoint/2010/main" val="93852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dirty="0"/>
              <a:t>网上报名系统状态图的绘制步骤</a:t>
            </a:r>
          </a:p>
        </p:txBody>
      </p:sp>
      <p:sp>
        <p:nvSpPr>
          <p:cNvPr id="2" name="日期占位符 1"/>
          <p:cNvSpPr>
            <a:spLocks noGrp="1"/>
          </p:cNvSpPr>
          <p:nvPr>
            <p:ph type="dt" sz="half" idx="10"/>
          </p:nvPr>
        </p:nvSpPr>
        <p:spPr/>
        <p:txBody>
          <a:bodyPr/>
          <a:lstStyle/>
          <a:p>
            <a:fld id="{187C5AE2-8178-49B8-BEA0-627EF69D4DCA}"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181251" name="Rectangle 3"/>
          <p:cNvSpPr>
            <a:spLocks noGrp="1" noChangeArrowheads="1"/>
          </p:cNvSpPr>
          <p:nvPr>
            <p:ph idx="4294967295"/>
          </p:nvPr>
        </p:nvSpPr>
        <p:spPr>
          <a:xfrm>
            <a:off x="1094321" y="1212047"/>
            <a:ext cx="6172200" cy="2687637"/>
          </a:xfrm>
        </p:spPr>
        <p:txBody>
          <a:bodyPr/>
          <a:lstStyle/>
          <a:p>
            <a:pPr marL="400050" indent="-400050">
              <a:buFontTx/>
              <a:buAutoNum type="arabicPeriod"/>
            </a:pPr>
            <a:r>
              <a:rPr lang="zh-CN" altLang="en-US" dirty="0"/>
              <a:t>阅读需求规格说明书</a:t>
            </a:r>
          </a:p>
          <a:p>
            <a:pPr marL="400050" indent="-400050">
              <a:buFontTx/>
              <a:buAutoNum type="arabicPeriod"/>
            </a:pPr>
            <a:r>
              <a:rPr lang="zh-CN" altLang="en-US" dirty="0"/>
              <a:t>读懂系统用例图</a:t>
            </a:r>
          </a:p>
          <a:p>
            <a:pPr marL="400050" indent="-400050">
              <a:buFontTx/>
              <a:buAutoNum type="arabicPeriod"/>
            </a:pPr>
            <a:r>
              <a:rPr lang="zh-CN" altLang="en-US" dirty="0"/>
              <a:t>阅读用例描述文档</a:t>
            </a:r>
          </a:p>
          <a:p>
            <a:pPr marL="400050" indent="-400050">
              <a:buFontTx/>
              <a:buAutoNum type="arabicPeriod"/>
            </a:pPr>
            <a:r>
              <a:rPr lang="zh-CN" altLang="en-US" dirty="0"/>
              <a:t>根据用例描述文档画出状态转换图</a:t>
            </a:r>
          </a:p>
        </p:txBody>
      </p:sp>
    </p:spTree>
    <p:extLst>
      <p:ext uri="{BB962C8B-B14F-4D97-AF65-F5344CB8AC3E}">
        <p14:creationId xmlns:p14="http://schemas.microsoft.com/office/powerpoint/2010/main" val="46817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dirty="0"/>
              <a:t>阅读登录用例</a:t>
            </a:r>
          </a:p>
        </p:txBody>
      </p:sp>
      <p:sp>
        <p:nvSpPr>
          <p:cNvPr id="2" name="日期占位符 1"/>
          <p:cNvSpPr>
            <a:spLocks noGrp="1"/>
          </p:cNvSpPr>
          <p:nvPr>
            <p:ph type="dt" sz="half" idx="10"/>
          </p:nvPr>
        </p:nvSpPr>
        <p:spPr/>
        <p:txBody>
          <a:bodyPr/>
          <a:lstStyle/>
          <a:p>
            <a:fld id="{848201ED-E8FD-42F2-902B-D5143625E8BD}"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3335661755"/>
              </p:ext>
            </p:extLst>
          </p:nvPr>
        </p:nvGraphicFramePr>
        <p:xfrm>
          <a:off x="900992" y="781413"/>
          <a:ext cx="7592133" cy="3840480"/>
        </p:xfrm>
        <a:graphic>
          <a:graphicData uri="http://schemas.openxmlformats.org/drawingml/2006/table">
            <a:tbl>
              <a:tblPr firstRow="1" firstCol="1" bandRow="1">
                <a:tableStyleId>{5C22544A-7EE6-4342-B048-85BDC9FD1C3A}</a:tableStyleId>
              </a:tblPr>
              <a:tblGrid>
                <a:gridCol w="1359493">
                  <a:extLst>
                    <a:ext uri="{9D8B030D-6E8A-4147-A177-3AD203B41FA5}">
                      <a16:colId xmlns:a16="http://schemas.microsoft.com/office/drawing/2014/main" val="20000"/>
                    </a:ext>
                  </a:extLst>
                </a:gridCol>
                <a:gridCol w="6232640">
                  <a:extLst>
                    <a:ext uri="{9D8B030D-6E8A-4147-A177-3AD203B41FA5}">
                      <a16:colId xmlns:a16="http://schemas.microsoft.com/office/drawing/2014/main" val="20001"/>
                    </a:ext>
                  </a:extLst>
                </a:gridCol>
              </a:tblGrid>
              <a:tr h="246885">
                <a:tc>
                  <a:txBody>
                    <a:bodyPr/>
                    <a:lstStyle/>
                    <a:p>
                      <a:pPr algn="just">
                        <a:spcAft>
                          <a:spcPts val="0"/>
                        </a:spcAft>
                      </a:pPr>
                      <a:r>
                        <a:rPr lang="zh-CN" sz="1800" kern="100" dirty="0">
                          <a:effectLst/>
                          <a:latin typeface="+mj-ea"/>
                          <a:ea typeface="+mj-ea"/>
                        </a:rPr>
                        <a:t>用例编号</a:t>
                      </a:r>
                      <a:endParaRPr lang="zh-CN" sz="1800" kern="100" dirty="0">
                        <a:effectLst/>
                        <a:latin typeface="+mj-ea"/>
                        <a:ea typeface="+mj-ea"/>
                        <a:cs typeface="Times New Roman"/>
                      </a:endParaRPr>
                    </a:p>
                  </a:txBody>
                  <a:tcPr marL="51435" marR="51435" marT="0" marB="0"/>
                </a:tc>
                <a:tc>
                  <a:txBody>
                    <a:bodyPr/>
                    <a:lstStyle/>
                    <a:p>
                      <a:pPr algn="just">
                        <a:spcAft>
                          <a:spcPts val="0"/>
                        </a:spcAft>
                      </a:pPr>
                      <a:r>
                        <a:rPr lang="en-US" sz="1800" kern="100" dirty="0">
                          <a:effectLst/>
                          <a:latin typeface="+mj-ea"/>
                          <a:ea typeface="+mj-ea"/>
                        </a:rPr>
                        <a:t>ORS_001</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246885">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登</a:t>
                      </a:r>
                      <a:r>
                        <a:rPr lang="zh-CN" altLang="en-US" sz="1800" kern="100" dirty="0">
                          <a:effectLst/>
                          <a:latin typeface="+mj-ea"/>
                          <a:ea typeface="+mj-ea"/>
                        </a:rPr>
                        <a:t>录</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493769">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本系统需要参与者输入账号和密码进行系统</a:t>
                      </a:r>
                      <a:r>
                        <a:rPr lang="zh-CN" altLang="en-US" sz="1800" kern="100" dirty="0">
                          <a:effectLst/>
                          <a:latin typeface="+mj-ea"/>
                          <a:ea typeface="+mj-ea"/>
                        </a:rPr>
                        <a:t>登录</a:t>
                      </a:r>
                      <a:r>
                        <a:rPr lang="zh-CN" sz="1800" kern="100" dirty="0">
                          <a:effectLst/>
                          <a:latin typeface="+mj-ea"/>
                          <a:ea typeface="+mj-ea"/>
                        </a:rPr>
                        <a:t>，该用例页面是系统启示页面，账号和密码是系统已经分配的。</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246885">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各省队用户，赛艇协会管理员</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246885">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1234423">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800" kern="100" dirty="0">
                          <a:effectLst/>
                          <a:latin typeface="+mj-ea"/>
                          <a:ea typeface="+mj-ea"/>
                        </a:rPr>
                        <a:t>选择用户身份</a:t>
                      </a:r>
                    </a:p>
                    <a:p>
                      <a:pPr marL="342900" lvl="0" indent="-342900" algn="just">
                        <a:spcAft>
                          <a:spcPts val="0"/>
                        </a:spcAft>
                        <a:buFont typeface="+mj-lt"/>
                        <a:buAutoNum type="arabicPeriod"/>
                      </a:pPr>
                      <a:r>
                        <a:rPr lang="zh-CN" sz="1800" kern="100" dirty="0">
                          <a:effectLst/>
                          <a:latin typeface="+mj-ea"/>
                          <a:ea typeface="+mj-ea"/>
                        </a:rPr>
                        <a:t>输入账号、密码、验证码</a:t>
                      </a:r>
                    </a:p>
                    <a:p>
                      <a:pPr marL="342900" lvl="0" indent="-342900" algn="just">
                        <a:spcAft>
                          <a:spcPts val="0"/>
                        </a:spcAft>
                        <a:buFont typeface="+mj-lt"/>
                        <a:buAutoNum type="arabicPeriod"/>
                      </a:pPr>
                      <a:r>
                        <a:rPr lang="zh-CN" sz="1800" kern="100" dirty="0">
                          <a:effectLst/>
                          <a:latin typeface="+mj-ea"/>
                          <a:ea typeface="+mj-ea"/>
                        </a:rPr>
                        <a:t>点击“</a:t>
                      </a:r>
                      <a:r>
                        <a:rPr lang="zh-CN" altLang="en-US" sz="1800" kern="100" dirty="0">
                          <a:effectLst/>
                          <a:latin typeface="+mj-ea"/>
                          <a:ea typeface="+mj-ea"/>
                        </a:rPr>
                        <a:t>登录</a:t>
                      </a:r>
                      <a:r>
                        <a:rPr lang="zh-CN" sz="1800" kern="100" dirty="0">
                          <a:effectLst/>
                          <a:latin typeface="+mj-ea"/>
                          <a:ea typeface="+mj-ea"/>
                        </a:rPr>
                        <a:t>”</a:t>
                      </a:r>
                    </a:p>
                    <a:p>
                      <a:pPr marL="342900" lvl="0" indent="-342900" algn="just">
                        <a:spcAft>
                          <a:spcPts val="0"/>
                        </a:spcAft>
                        <a:buFont typeface="+mj-lt"/>
                        <a:buAutoNum type="arabicPeriod"/>
                      </a:pPr>
                      <a:r>
                        <a:rPr lang="zh-CN" sz="1800" kern="100" dirty="0">
                          <a:effectLst/>
                          <a:latin typeface="+mj-ea"/>
                          <a:ea typeface="+mj-ea"/>
                        </a:rPr>
                        <a:t>验证用户权限</a:t>
                      </a:r>
                    </a:p>
                    <a:p>
                      <a:pPr marL="228600" indent="266700" algn="just">
                        <a:spcAft>
                          <a:spcPts val="0"/>
                        </a:spcAft>
                      </a:pPr>
                      <a:r>
                        <a:rPr lang="en-US" sz="1800" kern="100" dirty="0">
                          <a:effectLst/>
                          <a:latin typeface="+mj-ea"/>
                          <a:ea typeface="+mj-ea"/>
                        </a:rPr>
                        <a:t>4a</a:t>
                      </a:r>
                      <a:r>
                        <a:rPr lang="zh-CN" sz="1800" kern="100" dirty="0">
                          <a:effectLst/>
                          <a:latin typeface="+mj-ea"/>
                          <a:ea typeface="+mj-ea"/>
                        </a:rPr>
                        <a:t>）验证成功进入主界面</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246885">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dirty="0">
                          <a:effectLst/>
                          <a:latin typeface="+mj-ea"/>
                          <a:ea typeface="+mj-ea"/>
                        </a:rPr>
                        <a:t>4b</a:t>
                      </a:r>
                      <a:r>
                        <a:rPr lang="zh-CN" sz="1800" kern="100" dirty="0">
                          <a:effectLst/>
                          <a:latin typeface="+mj-ea"/>
                          <a:ea typeface="+mj-ea"/>
                        </a:rPr>
                        <a:t>）验证失败，停留在</a:t>
                      </a:r>
                      <a:r>
                        <a:rPr lang="zh-CN" altLang="en-US" sz="1800" kern="100" dirty="0">
                          <a:effectLst/>
                          <a:latin typeface="+mj-ea"/>
                          <a:ea typeface="+mj-ea"/>
                        </a:rPr>
                        <a:t>登录</a:t>
                      </a:r>
                      <a:r>
                        <a:rPr lang="zh-CN" sz="1800" kern="100" dirty="0">
                          <a:effectLst/>
                          <a:latin typeface="+mj-ea"/>
                          <a:ea typeface="+mj-ea"/>
                        </a:rPr>
                        <a:t>页面</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246885">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r h="246885">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239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prstGeom prst="rect">
            <a:avLst/>
          </a:prstGeom>
        </p:spPr>
        <p:txBody>
          <a:bodyPr anchor="ctr">
            <a:normAutofit/>
          </a:bodyPr>
          <a:lstStyle/>
          <a:p>
            <a:r>
              <a:rPr lang="zh-CN" altLang="en-US" b="1" dirty="0"/>
              <a:t>“登录”用例的状态图</a:t>
            </a:r>
          </a:p>
        </p:txBody>
      </p:sp>
      <p:sp>
        <p:nvSpPr>
          <p:cNvPr id="2" name="日期占位符 1"/>
          <p:cNvSpPr>
            <a:spLocks noGrp="1"/>
          </p:cNvSpPr>
          <p:nvPr>
            <p:ph type="dt" sz="half" idx="10"/>
          </p:nvPr>
        </p:nvSpPr>
        <p:spPr/>
        <p:txBody>
          <a:bodyPr/>
          <a:lstStyle/>
          <a:p>
            <a:fld id="{A3525951-7A5F-4DE2-B769-408FE072BBAE}"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pic>
        <p:nvPicPr>
          <p:cNvPr id="2151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376" y="1448790"/>
            <a:ext cx="7021624" cy="207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50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ormAutofit/>
          </a:bodyPr>
          <a:lstStyle/>
          <a:p>
            <a:r>
              <a:rPr lang="zh-CN" altLang="en-US" dirty="0"/>
              <a:t>省队用户端：“新增运动员报名”用例描述</a:t>
            </a:r>
          </a:p>
        </p:txBody>
      </p:sp>
      <p:sp>
        <p:nvSpPr>
          <p:cNvPr id="2" name="日期占位符 1"/>
          <p:cNvSpPr>
            <a:spLocks noGrp="1"/>
          </p:cNvSpPr>
          <p:nvPr>
            <p:ph type="dt" sz="half" idx="10"/>
          </p:nvPr>
        </p:nvSpPr>
        <p:spPr/>
        <p:txBody>
          <a:bodyPr/>
          <a:lstStyle/>
          <a:p>
            <a:fld id="{2DD299E6-2826-4775-AF8F-0795F50F4F43}"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4005565689"/>
              </p:ext>
            </p:extLst>
          </p:nvPr>
        </p:nvGraphicFramePr>
        <p:xfrm>
          <a:off x="929285" y="793288"/>
          <a:ext cx="7563840" cy="4008474"/>
        </p:xfrm>
        <a:graphic>
          <a:graphicData uri="http://schemas.openxmlformats.org/drawingml/2006/table">
            <a:tbl>
              <a:tblPr firstRow="1" firstCol="1" bandRow="1">
                <a:tableStyleId>{5C22544A-7EE6-4342-B048-85BDC9FD1C3A}</a:tableStyleId>
              </a:tblPr>
              <a:tblGrid>
                <a:gridCol w="1232261">
                  <a:extLst>
                    <a:ext uri="{9D8B030D-6E8A-4147-A177-3AD203B41FA5}">
                      <a16:colId xmlns:a16="http://schemas.microsoft.com/office/drawing/2014/main" val="20000"/>
                    </a:ext>
                  </a:extLst>
                </a:gridCol>
                <a:gridCol w="6331579">
                  <a:extLst>
                    <a:ext uri="{9D8B030D-6E8A-4147-A177-3AD203B41FA5}">
                      <a16:colId xmlns:a16="http://schemas.microsoft.com/office/drawing/2014/main" val="20001"/>
                    </a:ext>
                  </a:extLst>
                </a:gridCol>
              </a:tblGrid>
              <a:tr h="348039">
                <a:tc>
                  <a:txBody>
                    <a:bodyPr/>
                    <a:lstStyle/>
                    <a:p>
                      <a:pPr algn="just">
                        <a:spcAft>
                          <a:spcPts val="0"/>
                        </a:spcAft>
                      </a:pPr>
                      <a:r>
                        <a:rPr lang="zh-CN" sz="1800" kern="100" dirty="0">
                          <a:effectLst/>
                          <a:latin typeface="+mj-ea"/>
                          <a:ea typeface="+mj-ea"/>
                        </a:rPr>
                        <a:t>用例编号</a:t>
                      </a:r>
                      <a:endParaRPr lang="zh-CN" sz="1800" kern="100" dirty="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ORS_003</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261029">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新增运动员报名</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348039">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省队用户填写报名运动员信息提交报名信息</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261029">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省队用户</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348039">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浏览赛事信息点击报名</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914400">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800" kern="100">
                          <a:effectLst/>
                          <a:latin typeface="+mj-ea"/>
                          <a:ea typeface="+mj-ea"/>
                        </a:rPr>
                        <a:t>点击“新增人员报名”</a:t>
                      </a:r>
                    </a:p>
                    <a:p>
                      <a:pPr marL="342900" lvl="0" indent="-342900" algn="just">
                        <a:spcAft>
                          <a:spcPts val="0"/>
                        </a:spcAft>
                        <a:buFont typeface="+mj-lt"/>
                        <a:buAutoNum type="arabicPeriod"/>
                      </a:pPr>
                      <a:r>
                        <a:rPr lang="zh-CN" sz="1800" kern="100">
                          <a:effectLst/>
                          <a:latin typeface="+mj-ea"/>
                          <a:ea typeface="+mj-ea"/>
                        </a:rPr>
                        <a:t>输入参赛人员信息（姓名，性别，年龄，赛事名称，参赛单位，运动员注册号，竞赛项目名称，备注）</a:t>
                      </a:r>
                    </a:p>
                    <a:p>
                      <a:pPr marL="342900" lvl="0" indent="-342900" algn="just">
                        <a:spcAft>
                          <a:spcPts val="0"/>
                        </a:spcAft>
                        <a:buFont typeface="+mj-lt"/>
                        <a:buAutoNum type="arabicPeriod"/>
                      </a:pPr>
                      <a:r>
                        <a:rPr lang="zh-CN" sz="1800" kern="100">
                          <a:effectLst/>
                          <a:latin typeface="+mj-ea"/>
                          <a:ea typeface="+mj-ea"/>
                        </a:rPr>
                        <a:t>点击“报名提交”</a:t>
                      </a:r>
                    </a:p>
                    <a:p>
                      <a:pPr marL="342900" lvl="0" indent="-342900" algn="just">
                        <a:spcAft>
                          <a:spcPts val="0"/>
                        </a:spcAft>
                        <a:buFont typeface="+mj-lt"/>
                        <a:buAutoNum type="arabicPeriod"/>
                      </a:pPr>
                      <a:r>
                        <a:rPr lang="zh-CN" sz="1800" kern="100">
                          <a:effectLst/>
                          <a:latin typeface="+mj-ea"/>
                          <a:ea typeface="+mj-ea"/>
                        </a:rPr>
                        <a:t>显示已有报名人信息，报名成功。</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348039">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348039">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r h="348039">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8356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prstGeom prst="rect">
            <a:avLst/>
          </a:prstGeom>
        </p:spPr>
        <p:txBody>
          <a:bodyPr anchor="ctr">
            <a:normAutofit/>
          </a:bodyPr>
          <a:lstStyle/>
          <a:p>
            <a:r>
              <a:rPr lang="zh-CN" altLang="en-US" b="1" dirty="0"/>
              <a:t>在已有的状态图上加入新的状态和转换</a:t>
            </a:r>
          </a:p>
        </p:txBody>
      </p:sp>
      <p:sp>
        <p:nvSpPr>
          <p:cNvPr id="2" name="日期占位符 1"/>
          <p:cNvSpPr>
            <a:spLocks noGrp="1"/>
          </p:cNvSpPr>
          <p:nvPr>
            <p:ph type="dt" sz="half" idx="10"/>
          </p:nvPr>
        </p:nvSpPr>
        <p:spPr/>
        <p:txBody>
          <a:bodyPr/>
          <a:lstStyle/>
          <a:p>
            <a:fld id="{645DD61B-7B7E-42EA-A5FF-D5E0C49D5A4C}"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pic>
        <p:nvPicPr>
          <p:cNvPr id="2356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42" y="921610"/>
            <a:ext cx="8951158" cy="360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2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a:bodyPr>
          <a:lstStyle/>
          <a:p>
            <a:r>
              <a:rPr lang="zh-CN" altLang="en-US" dirty="0"/>
              <a:t>“</a:t>
            </a:r>
            <a:r>
              <a:rPr lang="zh-CN" altLang="zh-CN" dirty="0">
                <a:effectLst/>
              </a:rPr>
              <a:t>运动员报名信息删除</a:t>
            </a:r>
            <a:r>
              <a:rPr lang="zh-CN" altLang="en-US" dirty="0"/>
              <a:t>”用例描述</a:t>
            </a:r>
          </a:p>
        </p:txBody>
      </p:sp>
      <p:sp>
        <p:nvSpPr>
          <p:cNvPr id="2" name="日期占位符 1"/>
          <p:cNvSpPr>
            <a:spLocks noGrp="1"/>
          </p:cNvSpPr>
          <p:nvPr>
            <p:ph type="dt" sz="half" idx="10"/>
          </p:nvPr>
        </p:nvSpPr>
        <p:spPr/>
        <p:txBody>
          <a:bodyPr/>
          <a:lstStyle/>
          <a:p>
            <a:fld id="{A62F3EC9-2034-41BD-AC86-C0757D4FB1CD}"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4088448262"/>
              </p:ext>
            </p:extLst>
          </p:nvPr>
        </p:nvGraphicFramePr>
        <p:xfrm>
          <a:off x="997527" y="828913"/>
          <a:ext cx="7386451" cy="3714983"/>
        </p:xfrm>
        <a:graphic>
          <a:graphicData uri="http://schemas.openxmlformats.org/drawingml/2006/table">
            <a:tbl>
              <a:tblPr firstRow="1" firstCol="1" bandRow="1">
                <a:tableStyleId>{5C22544A-7EE6-4342-B048-85BDC9FD1C3A}</a:tableStyleId>
              </a:tblPr>
              <a:tblGrid>
                <a:gridCol w="1322661">
                  <a:extLst>
                    <a:ext uri="{9D8B030D-6E8A-4147-A177-3AD203B41FA5}">
                      <a16:colId xmlns:a16="http://schemas.microsoft.com/office/drawing/2014/main" val="20000"/>
                    </a:ext>
                  </a:extLst>
                </a:gridCol>
                <a:gridCol w="6063790">
                  <a:extLst>
                    <a:ext uri="{9D8B030D-6E8A-4147-A177-3AD203B41FA5}">
                      <a16:colId xmlns:a16="http://schemas.microsoft.com/office/drawing/2014/main" val="20001"/>
                    </a:ext>
                  </a:extLst>
                </a:gridCol>
              </a:tblGrid>
              <a:tr h="285768">
                <a:tc>
                  <a:txBody>
                    <a:bodyPr/>
                    <a:lstStyle/>
                    <a:p>
                      <a:pPr algn="just">
                        <a:spcAft>
                          <a:spcPts val="0"/>
                        </a:spcAft>
                      </a:pPr>
                      <a:r>
                        <a:rPr lang="zh-CN" sz="1800" kern="100" dirty="0">
                          <a:effectLst/>
                          <a:latin typeface="+mj-ea"/>
                          <a:ea typeface="+mj-ea"/>
                        </a:rPr>
                        <a:t>用例编号</a:t>
                      </a:r>
                      <a:endParaRPr lang="zh-CN" sz="1800" kern="100" dirty="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ORS_004</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285768">
                <a:tc>
                  <a:txBody>
                    <a:bodyPr/>
                    <a:lstStyle/>
                    <a:p>
                      <a:pPr algn="just">
                        <a:spcAft>
                          <a:spcPts val="0"/>
                        </a:spcAft>
                      </a:pPr>
                      <a:r>
                        <a:rPr lang="zh-CN" sz="1800" kern="100" dirty="0">
                          <a:effectLst/>
                          <a:latin typeface="+mj-ea"/>
                          <a:ea typeface="+mj-ea"/>
                        </a:rPr>
                        <a:t>用例名</a:t>
                      </a:r>
                      <a:endParaRPr lang="zh-CN" sz="1800" kern="100" dirty="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删除运动员报名</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285768">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省队用户删除已报名运动员信息</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285768">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省队用户</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285768">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运动员已报名成功，且当前日期在报名截止日期之前。</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1428839">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800" kern="100">
                          <a:effectLst/>
                          <a:latin typeface="+mj-ea"/>
                          <a:ea typeface="+mj-ea"/>
                        </a:rPr>
                        <a:t>点击“报名信息修改和删除”</a:t>
                      </a:r>
                    </a:p>
                    <a:p>
                      <a:pPr marL="342900" lvl="0" indent="-342900" algn="just">
                        <a:spcAft>
                          <a:spcPts val="0"/>
                        </a:spcAft>
                        <a:buFont typeface="+mj-lt"/>
                        <a:buAutoNum type="arabicPeriod"/>
                      </a:pPr>
                      <a:r>
                        <a:rPr lang="zh-CN" sz="1800" kern="100">
                          <a:effectLst/>
                          <a:latin typeface="+mj-ea"/>
                          <a:ea typeface="+mj-ea"/>
                        </a:rPr>
                        <a:t>点击需要删除的报名人之后的删除图标</a:t>
                      </a:r>
                    </a:p>
                    <a:p>
                      <a:pPr marL="342900" lvl="0" indent="-342900" algn="just">
                        <a:spcAft>
                          <a:spcPts val="0"/>
                        </a:spcAft>
                        <a:buFont typeface="+mj-lt"/>
                        <a:buAutoNum type="arabicPeriod"/>
                      </a:pPr>
                      <a:r>
                        <a:rPr lang="zh-CN" sz="1800" kern="100">
                          <a:effectLst/>
                          <a:latin typeface="+mj-ea"/>
                          <a:ea typeface="+mj-ea"/>
                        </a:rPr>
                        <a:t>提示“确认删除”</a:t>
                      </a:r>
                    </a:p>
                    <a:p>
                      <a:pPr marL="342900" lvl="0" indent="-342900" algn="just">
                        <a:spcAft>
                          <a:spcPts val="0"/>
                        </a:spcAft>
                        <a:buFont typeface="+mj-lt"/>
                        <a:buAutoNum type="arabicPeriod"/>
                      </a:pPr>
                      <a:r>
                        <a:rPr lang="zh-CN" sz="1800" kern="100">
                          <a:effectLst/>
                          <a:latin typeface="+mj-ea"/>
                          <a:ea typeface="+mj-ea"/>
                        </a:rPr>
                        <a:t>点击“确认”</a:t>
                      </a:r>
                    </a:p>
                    <a:p>
                      <a:pPr marL="342900" lvl="0" indent="-342900" algn="just">
                        <a:spcAft>
                          <a:spcPts val="0"/>
                        </a:spcAft>
                        <a:buFont typeface="+mj-lt"/>
                        <a:buAutoNum type="arabicPeriod"/>
                      </a:pPr>
                      <a:r>
                        <a:rPr lang="zh-CN" sz="1800" kern="100">
                          <a:effectLst/>
                          <a:latin typeface="+mj-ea"/>
                          <a:ea typeface="+mj-ea"/>
                        </a:rPr>
                        <a:t>提示删除成功。</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285768">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4 b</a:t>
                      </a:r>
                      <a:r>
                        <a:rPr lang="zh-CN" sz="1800" kern="100">
                          <a:effectLst/>
                          <a:latin typeface="+mj-ea"/>
                          <a:ea typeface="+mj-ea"/>
                        </a:rPr>
                        <a:t>）点击取消，返回到运动员信息页面</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285768">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r h="285768">
                <a:tc>
                  <a:txBody>
                    <a:bodyPr/>
                    <a:lstStyle/>
                    <a:p>
                      <a:pPr algn="just">
                        <a:spcAft>
                          <a:spcPts val="0"/>
                        </a:spcAft>
                      </a:pPr>
                      <a:r>
                        <a:rPr lang="zh-CN" sz="1800" kern="100" dirty="0">
                          <a:effectLst/>
                          <a:latin typeface="+mj-ea"/>
                          <a:ea typeface="+mj-ea"/>
                        </a:rPr>
                        <a:t>后置条件</a:t>
                      </a:r>
                      <a:endParaRPr lang="zh-CN" sz="1800" kern="100" dirty="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5218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lnSpcReduction="10000"/>
          </a:bodyPr>
          <a:lstStyle/>
          <a:p>
            <a:pPr marL="457200" indent="-457200">
              <a:lnSpc>
                <a:spcPct val="120000"/>
              </a:lnSpc>
            </a:pPr>
            <a:r>
              <a:rPr lang="zh-CN" altLang="en-US" dirty="0">
                <a:solidFill>
                  <a:schemeClr val="bg2">
                    <a:lumMod val="50000"/>
                  </a:schemeClr>
                </a:solidFill>
                <a:latin typeface="+mj-ea"/>
                <a:ea typeface="+mj-ea"/>
              </a:rPr>
              <a:t>第</a:t>
            </a:r>
            <a:r>
              <a:rPr lang="en-US" altLang="zh-CN" dirty="0">
                <a:solidFill>
                  <a:schemeClr val="bg2">
                    <a:lumMod val="50000"/>
                  </a:schemeClr>
                </a:solidFill>
                <a:latin typeface="+mj-ea"/>
                <a:ea typeface="+mj-ea"/>
              </a:rPr>
              <a:t>10</a:t>
            </a:r>
            <a:r>
              <a:rPr lang="zh-CN" altLang="en-US" dirty="0">
                <a:solidFill>
                  <a:schemeClr val="bg2">
                    <a:lumMod val="50000"/>
                  </a:schemeClr>
                </a:solidFill>
                <a:latin typeface="+mj-ea"/>
                <a:ea typeface="+mj-ea"/>
              </a:rPr>
              <a:t>章 行为建模</a:t>
            </a:r>
            <a:endParaRPr lang="en-US" altLang="zh-CN" dirty="0">
              <a:solidFill>
                <a:schemeClr val="bg2">
                  <a:lumMod val="50000"/>
                </a:schemeClr>
              </a:solidFill>
              <a:latin typeface="+mj-ea"/>
              <a:ea typeface="+mj-ea"/>
            </a:endParaRPr>
          </a:p>
          <a:p>
            <a:pPr marL="1108620" lvl="1" indent="-457200">
              <a:lnSpc>
                <a:spcPct val="120000"/>
              </a:lnSpc>
            </a:pPr>
            <a:r>
              <a:rPr lang="zh-CN" altLang="en-US" dirty="0">
                <a:solidFill>
                  <a:schemeClr val="bg2">
                    <a:lumMod val="50000"/>
                  </a:schemeClr>
                </a:solidFill>
              </a:rPr>
              <a:t>状态图建模</a:t>
            </a:r>
            <a:endParaRPr lang="en-US" altLang="zh-CN" dirty="0">
              <a:solidFill>
                <a:schemeClr val="bg2">
                  <a:lumMod val="50000"/>
                </a:schemeClr>
              </a:solidFill>
            </a:endParaRPr>
          </a:p>
          <a:p>
            <a:pPr marL="457200" indent="-457200">
              <a:lnSpc>
                <a:spcPct val="120000"/>
              </a:lnSpc>
            </a:pPr>
            <a:r>
              <a:rPr lang="zh-CN" altLang="en-US" dirty="0">
                <a:solidFill>
                  <a:schemeClr val="bg2">
                    <a:lumMod val="50000"/>
                  </a:schemeClr>
                </a:solidFill>
              </a:rPr>
              <a:t>第</a:t>
            </a:r>
            <a:r>
              <a:rPr lang="en-US" altLang="zh-CN" dirty="0">
                <a:solidFill>
                  <a:schemeClr val="bg2">
                    <a:lumMod val="50000"/>
                  </a:schemeClr>
                </a:solidFill>
              </a:rPr>
              <a:t>12</a:t>
            </a:r>
            <a:r>
              <a:rPr lang="zh-CN" altLang="en-US" dirty="0">
                <a:solidFill>
                  <a:schemeClr val="bg2">
                    <a:lumMod val="50000"/>
                  </a:schemeClr>
                </a:solidFill>
              </a:rPr>
              <a:t>章 软件交互设计</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交互设计概述</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交互设计原则</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交互设计案例</a:t>
            </a:r>
          </a:p>
        </p:txBody>
      </p:sp>
      <p:sp>
        <p:nvSpPr>
          <p:cNvPr id="7" name="日期占位符 6"/>
          <p:cNvSpPr>
            <a:spLocks noGrp="1"/>
          </p:cNvSpPr>
          <p:nvPr>
            <p:ph type="dt" sz="half" idx="10"/>
          </p:nvPr>
        </p:nvSpPr>
        <p:spPr/>
        <p:txBody>
          <a:bodyPr/>
          <a:lstStyle/>
          <a:p>
            <a:fld id="{554A507E-7458-487A-9E56-1678DEC408BF}" type="datetime1">
              <a:rPr lang="zh-CN" altLang="en-US" smtClean="0"/>
              <a:t>2022/5/11</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534695" y="1254318"/>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34" y="579531"/>
            <a:ext cx="8200625" cy="397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zh-CN" altLang="en-US" dirty="0"/>
              <a:t>在已有的状态图上加入新的状态和转换</a:t>
            </a:r>
          </a:p>
        </p:txBody>
      </p:sp>
      <p:sp>
        <p:nvSpPr>
          <p:cNvPr id="2" name="日期占位符 1"/>
          <p:cNvSpPr>
            <a:spLocks noGrp="1"/>
          </p:cNvSpPr>
          <p:nvPr>
            <p:ph type="dt" sz="half" idx="10"/>
          </p:nvPr>
        </p:nvSpPr>
        <p:spPr/>
        <p:txBody>
          <a:bodyPr/>
          <a:lstStyle/>
          <a:p>
            <a:fld id="{FB622CFA-0961-4A9E-80C6-83EA145D51BF}"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354851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a:bodyPr>
          <a:lstStyle/>
          <a:p>
            <a:r>
              <a:rPr lang="zh-CN" altLang="en-US" dirty="0"/>
              <a:t>“</a:t>
            </a:r>
            <a:r>
              <a:rPr lang="zh-CN" altLang="zh-CN" dirty="0">
                <a:effectLst/>
              </a:rPr>
              <a:t>修改运动员报名</a:t>
            </a:r>
            <a:r>
              <a:rPr lang="zh-CN" altLang="en-US" dirty="0"/>
              <a:t>”用例描述</a:t>
            </a:r>
          </a:p>
        </p:txBody>
      </p:sp>
      <p:sp>
        <p:nvSpPr>
          <p:cNvPr id="2" name="日期占位符 1"/>
          <p:cNvSpPr>
            <a:spLocks noGrp="1"/>
          </p:cNvSpPr>
          <p:nvPr>
            <p:ph type="dt" sz="half" idx="10"/>
          </p:nvPr>
        </p:nvSpPr>
        <p:spPr/>
        <p:txBody>
          <a:bodyPr/>
          <a:lstStyle/>
          <a:p>
            <a:fld id="{24DCCB8E-AAC8-4390-9B4B-707BFEDBD9D8}"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72054426"/>
              </p:ext>
            </p:extLst>
          </p:nvPr>
        </p:nvGraphicFramePr>
        <p:xfrm>
          <a:off x="768096" y="781413"/>
          <a:ext cx="8098971" cy="3840480"/>
        </p:xfrm>
        <a:graphic>
          <a:graphicData uri="http://schemas.openxmlformats.org/drawingml/2006/table">
            <a:tbl>
              <a:tblPr firstRow="1" firstCol="1" bandRow="1">
                <a:tableStyleId>{5C22544A-7EE6-4342-B048-85BDC9FD1C3A}</a:tableStyleId>
              </a:tblPr>
              <a:tblGrid>
                <a:gridCol w="1450250">
                  <a:extLst>
                    <a:ext uri="{9D8B030D-6E8A-4147-A177-3AD203B41FA5}">
                      <a16:colId xmlns:a16="http://schemas.microsoft.com/office/drawing/2014/main" val="20000"/>
                    </a:ext>
                  </a:extLst>
                </a:gridCol>
                <a:gridCol w="6648721">
                  <a:extLst>
                    <a:ext uri="{9D8B030D-6E8A-4147-A177-3AD203B41FA5}">
                      <a16:colId xmlns:a16="http://schemas.microsoft.com/office/drawing/2014/main" val="20001"/>
                    </a:ext>
                  </a:extLst>
                </a:gridCol>
              </a:tblGrid>
              <a:tr h="258458">
                <a:tc>
                  <a:txBody>
                    <a:bodyPr/>
                    <a:lstStyle/>
                    <a:p>
                      <a:pPr algn="just">
                        <a:spcAft>
                          <a:spcPts val="0"/>
                        </a:spcAft>
                      </a:pPr>
                      <a:r>
                        <a:rPr lang="zh-CN" sz="1800" kern="100">
                          <a:effectLst/>
                          <a:latin typeface="+mj-ea"/>
                          <a:ea typeface="+mj-ea"/>
                        </a:rPr>
                        <a:t>用例编号</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ORS_005</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258458">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修改运动员报名</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258458">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省队用户修改已报名运动员信息</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258458">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省队用户</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258458">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运动员已报名成功，且当前日期在报名截止日期之前。</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1550744">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800" kern="100">
                          <a:effectLst/>
                          <a:latin typeface="+mj-ea"/>
                          <a:ea typeface="+mj-ea"/>
                        </a:rPr>
                        <a:t>点击“报名信息修改和删除”</a:t>
                      </a:r>
                    </a:p>
                    <a:p>
                      <a:pPr marL="342900" lvl="0" indent="-342900" algn="just">
                        <a:spcAft>
                          <a:spcPts val="0"/>
                        </a:spcAft>
                        <a:buFont typeface="+mj-lt"/>
                        <a:buAutoNum type="arabicPeriod"/>
                      </a:pPr>
                      <a:r>
                        <a:rPr lang="zh-CN" sz="1800" kern="100">
                          <a:effectLst/>
                          <a:latin typeface="+mj-ea"/>
                          <a:ea typeface="+mj-ea"/>
                        </a:rPr>
                        <a:t>点击需要修改的报名人之后的修改图标</a:t>
                      </a:r>
                    </a:p>
                    <a:p>
                      <a:pPr marL="342900" lvl="0" indent="-342900" algn="just">
                        <a:spcAft>
                          <a:spcPts val="0"/>
                        </a:spcAft>
                        <a:buFont typeface="+mj-lt"/>
                        <a:buAutoNum type="arabicPeriod"/>
                      </a:pPr>
                      <a:r>
                        <a:rPr lang="zh-CN" sz="1800" kern="100">
                          <a:effectLst/>
                          <a:latin typeface="+mj-ea"/>
                          <a:ea typeface="+mj-ea"/>
                        </a:rPr>
                        <a:t>输入需要修改的数据项（赛事名称，参赛单位，竞赛项目名称，备注）</a:t>
                      </a:r>
                    </a:p>
                    <a:p>
                      <a:pPr marL="342900" lvl="0" indent="-342900" algn="just">
                        <a:spcAft>
                          <a:spcPts val="0"/>
                        </a:spcAft>
                        <a:buFont typeface="+mj-lt"/>
                        <a:buAutoNum type="arabicPeriod"/>
                      </a:pPr>
                      <a:r>
                        <a:rPr lang="zh-CN" sz="1800" kern="100">
                          <a:effectLst/>
                          <a:latin typeface="+mj-ea"/>
                          <a:ea typeface="+mj-ea"/>
                        </a:rPr>
                        <a:t>点击“确认”</a:t>
                      </a:r>
                    </a:p>
                    <a:p>
                      <a:pPr marL="342900" lvl="0" indent="-342900" algn="just">
                        <a:spcAft>
                          <a:spcPts val="0"/>
                        </a:spcAft>
                        <a:buFont typeface="+mj-lt"/>
                        <a:buAutoNum type="arabicPeriod"/>
                      </a:pPr>
                      <a:r>
                        <a:rPr lang="zh-CN" sz="1800" kern="100">
                          <a:effectLst/>
                          <a:latin typeface="+mj-ea"/>
                          <a:ea typeface="+mj-ea"/>
                        </a:rPr>
                        <a:t>提示修改成功。</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258458">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4 b</a:t>
                      </a:r>
                      <a:r>
                        <a:rPr lang="zh-CN" sz="1800" kern="100">
                          <a:effectLst/>
                          <a:latin typeface="+mj-ea"/>
                          <a:ea typeface="+mj-ea"/>
                        </a:rPr>
                        <a:t>）点击取消，返回到运动员信息页面</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258458">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r h="258458">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0700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49" y="543905"/>
            <a:ext cx="8280901" cy="418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zh-CN" altLang="en-US" dirty="0"/>
              <a:t>在已有的状态图上加入新的状态和转换</a:t>
            </a:r>
          </a:p>
        </p:txBody>
      </p:sp>
      <p:sp>
        <p:nvSpPr>
          <p:cNvPr id="2" name="日期占位符 1"/>
          <p:cNvSpPr>
            <a:spLocks noGrp="1"/>
          </p:cNvSpPr>
          <p:nvPr>
            <p:ph type="dt" sz="half" idx="10"/>
          </p:nvPr>
        </p:nvSpPr>
        <p:spPr/>
        <p:txBody>
          <a:bodyPr/>
          <a:lstStyle/>
          <a:p>
            <a:fld id="{8DF61223-1454-490C-B0E9-E47B9B8161C9}"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4084992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r>
              <a:rPr lang="zh-CN" altLang="zh-CN" dirty="0">
                <a:effectLst/>
              </a:rPr>
              <a:t>管理员端：</a:t>
            </a:r>
            <a:r>
              <a:rPr lang="zh-CN" altLang="en-US" dirty="0"/>
              <a:t>“</a:t>
            </a:r>
            <a:r>
              <a:rPr lang="zh-CN" altLang="zh-CN" dirty="0">
                <a:effectLst/>
              </a:rPr>
              <a:t>新增用户</a:t>
            </a:r>
            <a:r>
              <a:rPr lang="zh-CN" altLang="en-US" dirty="0"/>
              <a:t>”用例描述</a:t>
            </a:r>
          </a:p>
        </p:txBody>
      </p:sp>
      <p:sp>
        <p:nvSpPr>
          <p:cNvPr id="2" name="日期占位符 1"/>
          <p:cNvSpPr>
            <a:spLocks noGrp="1"/>
          </p:cNvSpPr>
          <p:nvPr>
            <p:ph type="dt" sz="half" idx="10"/>
          </p:nvPr>
        </p:nvSpPr>
        <p:spPr/>
        <p:txBody>
          <a:bodyPr/>
          <a:lstStyle/>
          <a:p>
            <a:fld id="{ED7BB57F-C16A-484B-BE10-6742DC694009}"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44940075"/>
              </p:ext>
            </p:extLst>
          </p:nvPr>
        </p:nvGraphicFramePr>
        <p:xfrm>
          <a:off x="973777" y="805163"/>
          <a:ext cx="7884473" cy="3814341"/>
        </p:xfrm>
        <a:graphic>
          <a:graphicData uri="http://schemas.openxmlformats.org/drawingml/2006/table">
            <a:tbl>
              <a:tblPr firstRow="1" firstCol="1" bandRow="1">
                <a:tableStyleId>{5C22544A-7EE6-4342-B048-85BDC9FD1C3A}</a:tableStyleId>
              </a:tblPr>
              <a:tblGrid>
                <a:gridCol w="1411841">
                  <a:extLst>
                    <a:ext uri="{9D8B030D-6E8A-4147-A177-3AD203B41FA5}">
                      <a16:colId xmlns:a16="http://schemas.microsoft.com/office/drawing/2014/main" val="20000"/>
                    </a:ext>
                  </a:extLst>
                </a:gridCol>
                <a:gridCol w="6472632">
                  <a:extLst>
                    <a:ext uri="{9D8B030D-6E8A-4147-A177-3AD203B41FA5}">
                      <a16:colId xmlns:a16="http://schemas.microsoft.com/office/drawing/2014/main" val="20001"/>
                    </a:ext>
                  </a:extLst>
                </a:gridCol>
              </a:tblGrid>
              <a:tr h="293411">
                <a:tc>
                  <a:txBody>
                    <a:bodyPr/>
                    <a:lstStyle/>
                    <a:p>
                      <a:pPr algn="just">
                        <a:spcAft>
                          <a:spcPts val="0"/>
                        </a:spcAft>
                      </a:pPr>
                      <a:r>
                        <a:rPr lang="zh-CN" sz="1800" kern="100">
                          <a:effectLst/>
                          <a:latin typeface="+mj-ea"/>
                          <a:ea typeface="+mj-ea"/>
                        </a:rPr>
                        <a:t>用例编号</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ORS_006</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293411">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新增用户</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293411">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管理员添加省队用户信息</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293411">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赛艇协会管理员</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293411">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点击“用户管理”</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1467053">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800" kern="100">
                          <a:effectLst/>
                          <a:latin typeface="+mj-ea"/>
                          <a:ea typeface="+mj-ea"/>
                        </a:rPr>
                        <a:t>点击“添加”</a:t>
                      </a:r>
                    </a:p>
                    <a:p>
                      <a:pPr marL="342900" lvl="0" indent="-342900" algn="just">
                        <a:spcAft>
                          <a:spcPts val="0"/>
                        </a:spcAft>
                        <a:buFont typeface="+mj-lt"/>
                        <a:buAutoNum type="arabicPeriod"/>
                      </a:pPr>
                      <a:r>
                        <a:rPr lang="zh-CN" sz="1800" kern="100">
                          <a:effectLst/>
                          <a:latin typeface="+mj-ea"/>
                          <a:ea typeface="+mj-ea"/>
                        </a:rPr>
                        <a:t>输入用户信息（用户名，真实姓名，密码，提示问题，答案，所属单位，联系电话，用户类型，备注）</a:t>
                      </a:r>
                    </a:p>
                    <a:p>
                      <a:pPr marL="342900" lvl="0" indent="-342900" algn="just">
                        <a:spcAft>
                          <a:spcPts val="0"/>
                        </a:spcAft>
                        <a:buFont typeface="+mj-lt"/>
                        <a:buAutoNum type="arabicPeriod"/>
                      </a:pPr>
                      <a:r>
                        <a:rPr lang="zh-CN" sz="1800" kern="100">
                          <a:effectLst/>
                          <a:latin typeface="+mj-ea"/>
                          <a:ea typeface="+mj-ea"/>
                        </a:rPr>
                        <a:t>点击“添加”按钮</a:t>
                      </a:r>
                    </a:p>
                    <a:p>
                      <a:pPr marL="342900" lvl="0" indent="-342900" algn="just">
                        <a:spcAft>
                          <a:spcPts val="0"/>
                        </a:spcAft>
                        <a:buFont typeface="+mj-lt"/>
                        <a:buAutoNum type="arabicPeriod"/>
                      </a:pPr>
                      <a:r>
                        <a:rPr lang="zh-CN" sz="1800" kern="100">
                          <a:effectLst/>
                          <a:latin typeface="+mj-ea"/>
                          <a:ea typeface="+mj-ea"/>
                        </a:rPr>
                        <a:t>显示添加成功</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293411">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3 b</a:t>
                      </a:r>
                      <a:r>
                        <a:rPr lang="zh-CN" sz="1800" kern="100">
                          <a:effectLst/>
                          <a:latin typeface="+mj-ea"/>
                          <a:ea typeface="+mj-ea"/>
                        </a:rPr>
                        <a:t>）点击取消，返回到用户信息页面</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293411">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r h="293411">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2894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401" y="309496"/>
            <a:ext cx="7471724" cy="483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zh-CN" altLang="en-US" dirty="0"/>
              <a:t>在已有的状态图上加入新的状态和转换</a:t>
            </a:r>
          </a:p>
        </p:txBody>
      </p:sp>
      <p:sp>
        <p:nvSpPr>
          <p:cNvPr id="2" name="日期占位符 1"/>
          <p:cNvSpPr>
            <a:spLocks noGrp="1"/>
          </p:cNvSpPr>
          <p:nvPr>
            <p:ph type="dt" sz="half" idx="10"/>
          </p:nvPr>
        </p:nvSpPr>
        <p:spPr/>
        <p:txBody>
          <a:bodyPr/>
          <a:lstStyle/>
          <a:p>
            <a:fld id="{EB927D33-1C1D-438C-9CAA-E1CB59781703}"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1715602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a:bodyPr>
          <a:lstStyle/>
          <a:p>
            <a:r>
              <a:rPr lang="en-US" altLang="zh-CN" dirty="0"/>
              <a:t>”</a:t>
            </a:r>
            <a:r>
              <a:rPr lang="zh-CN" altLang="en-US" dirty="0"/>
              <a:t>修改用户</a:t>
            </a:r>
            <a:r>
              <a:rPr lang="en-US" altLang="zh-CN" dirty="0"/>
              <a:t>”</a:t>
            </a:r>
            <a:r>
              <a:rPr lang="zh-CN" altLang="en-US" dirty="0"/>
              <a:t>用例描述</a:t>
            </a:r>
          </a:p>
        </p:txBody>
      </p:sp>
      <p:sp>
        <p:nvSpPr>
          <p:cNvPr id="2" name="日期占位符 1"/>
          <p:cNvSpPr>
            <a:spLocks noGrp="1"/>
          </p:cNvSpPr>
          <p:nvPr>
            <p:ph type="dt" sz="half" idx="10"/>
          </p:nvPr>
        </p:nvSpPr>
        <p:spPr/>
        <p:txBody>
          <a:bodyPr/>
          <a:lstStyle/>
          <a:p>
            <a:fld id="{9660D2F9-B5F6-4E63-A0F1-604C019CA0F0}"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1643294156"/>
              </p:ext>
            </p:extLst>
          </p:nvPr>
        </p:nvGraphicFramePr>
        <p:xfrm>
          <a:off x="768096" y="769538"/>
          <a:ext cx="8090154" cy="3840480"/>
        </p:xfrm>
        <a:graphic>
          <a:graphicData uri="http://schemas.openxmlformats.org/drawingml/2006/table">
            <a:tbl>
              <a:tblPr firstRow="1" firstCol="1" bandRow="1">
                <a:tableStyleId>{5C22544A-7EE6-4342-B048-85BDC9FD1C3A}</a:tableStyleId>
              </a:tblPr>
              <a:tblGrid>
                <a:gridCol w="1448672">
                  <a:extLst>
                    <a:ext uri="{9D8B030D-6E8A-4147-A177-3AD203B41FA5}">
                      <a16:colId xmlns:a16="http://schemas.microsoft.com/office/drawing/2014/main" val="20000"/>
                    </a:ext>
                  </a:extLst>
                </a:gridCol>
                <a:gridCol w="6641482">
                  <a:extLst>
                    <a:ext uri="{9D8B030D-6E8A-4147-A177-3AD203B41FA5}">
                      <a16:colId xmlns:a16="http://schemas.microsoft.com/office/drawing/2014/main" val="20001"/>
                    </a:ext>
                  </a:extLst>
                </a:gridCol>
              </a:tblGrid>
              <a:tr h="227597">
                <a:tc>
                  <a:txBody>
                    <a:bodyPr/>
                    <a:lstStyle/>
                    <a:p>
                      <a:pPr algn="just">
                        <a:spcAft>
                          <a:spcPts val="0"/>
                        </a:spcAft>
                      </a:pPr>
                      <a:r>
                        <a:rPr lang="zh-CN" sz="1800" kern="100">
                          <a:effectLst/>
                          <a:latin typeface="+mj-ea"/>
                          <a:ea typeface="+mj-ea"/>
                        </a:rPr>
                        <a:t>用例编号</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ORS_007</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227597">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修改用户</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227597">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管理员修改省队用户信息</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227597">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赛艇协会管理员</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227597">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点击“用户管理”</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1365581">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800" kern="100">
                          <a:effectLst/>
                          <a:latin typeface="+mj-ea"/>
                          <a:ea typeface="+mj-ea"/>
                        </a:rPr>
                        <a:t>选中需要修改的用户</a:t>
                      </a:r>
                    </a:p>
                    <a:p>
                      <a:pPr marL="342900" lvl="0" indent="-342900" algn="just">
                        <a:spcAft>
                          <a:spcPts val="0"/>
                        </a:spcAft>
                        <a:buFont typeface="+mj-lt"/>
                        <a:buAutoNum type="arabicPeriod"/>
                      </a:pPr>
                      <a:r>
                        <a:rPr lang="zh-CN" sz="1800" kern="100">
                          <a:effectLst/>
                          <a:latin typeface="+mj-ea"/>
                          <a:ea typeface="+mj-ea"/>
                        </a:rPr>
                        <a:t>点击“修改”</a:t>
                      </a:r>
                    </a:p>
                    <a:p>
                      <a:pPr marL="342900" lvl="0" indent="-342900" algn="just">
                        <a:spcAft>
                          <a:spcPts val="0"/>
                        </a:spcAft>
                        <a:buFont typeface="+mj-lt"/>
                        <a:buAutoNum type="arabicPeriod"/>
                      </a:pPr>
                      <a:r>
                        <a:rPr lang="zh-CN" sz="1800" kern="100">
                          <a:effectLst/>
                          <a:latin typeface="+mj-ea"/>
                          <a:ea typeface="+mj-ea"/>
                        </a:rPr>
                        <a:t>修改用户信息（用户名，真实姓名，密码，提示问题，答案，所属单位，联系电话，用户类型，备注）</a:t>
                      </a:r>
                    </a:p>
                    <a:p>
                      <a:pPr marL="342900" lvl="0" indent="-342900" algn="just">
                        <a:spcAft>
                          <a:spcPts val="0"/>
                        </a:spcAft>
                        <a:buFont typeface="+mj-lt"/>
                        <a:buAutoNum type="arabicPeriod"/>
                      </a:pPr>
                      <a:r>
                        <a:rPr lang="zh-CN" sz="1800" kern="100">
                          <a:effectLst/>
                          <a:latin typeface="+mj-ea"/>
                          <a:ea typeface="+mj-ea"/>
                        </a:rPr>
                        <a:t>点击“确定”</a:t>
                      </a:r>
                    </a:p>
                    <a:p>
                      <a:pPr marL="342900" lvl="0" indent="-342900" algn="just">
                        <a:spcAft>
                          <a:spcPts val="0"/>
                        </a:spcAft>
                        <a:buFont typeface="+mj-lt"/>
                        <a:buAutoNum type="arabicPeriod"/>
                      </a:pPr>
                      <a:r>
                        <a:rPr lang="zh-CN" sz="1800" kern="100">
                          <a:effectLst/>
                          <a:latin typeface="+mj-ea"/>
                          <a:ea typeface="+mj-ea"/>
                        </a:rPr>
                        <a:t>显示修改成功</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227597">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a:endParaRPr>
                    </a:p>
                  </a:txBody>
                  <a:tcPr marL="51435" marR="51435" marT="0" marB="0"/>
                </a:tc>
                <a:tc>
                  <a:txBody>
                    <a:bodyPr/>
                    <a:lstStyle/>
                    <a:p>
                      <a:pPr algn="just">
                        <a:spcAft>
                          <a:spcPts val="0"/>
                        </a:spcAft>
                      </a:pPr>
                      <a:r>
                        <a:rPr lang="en-US" sz="1800" kern="100">
                          <a:effectLst/>
                          <a:latin typeface="+mj-ea"/>
                          <a:ea typeface="+mj-ea"/>
                        </a:rPr>
                        <a:t>4 b</a:t>
                      </a:r>
                      <a:r>
                        <a:rPr lang="zh-CN" sz="1800" kern="100">
                          <a:effectLst/>
                          <a:latin typeface="+mj-ea"/>
                          <a:ea typeface="+mj-ea"/>
                        </a:rPr>
                        <a:t>）点击取消，返回到用户信息页面</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227597">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r h="227597">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a:endParaRPr>
                    </a:p>
                  </a:txBody>
                  <a:tcPr marL="51435" marR="51435" marT="0" marB="0"/>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338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21" y="536333"/>
            <a:ext cx="6672141" cy="43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zh-CN" altLang="en-US" dirty="0"/>
              <a:t>在已有的状态图上加入新的状态和转换</a:t>
            </a:r>
          </a:p>
        </p:txBody>
      </p:sp>
      <p:sp>
        <p:nvSpPr>
          <p:cNvPr id="2" name="日期占位符 1"/>
          <p:cNvSpPr>
            <a:spLocks noGrp="1"/>
          </p:cNvSpPr>
          <p:nvPr>
            <p:ph type="dt" sz="half" idx="10"/>
          </p:nvPr>
        </p:nvSpPr>
        <p:spPr/>
        <p:txBody>
          <a:bodyPr/>
          <a:lstStyle/>
          <a:p>
            <a:fld id="{6DE76EE3-8C01-4518-AD8D-E95811DD9BC0}"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3835332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dirty="0"/>
              <a:t>以此类推</a:t>
            </a:r>
            <a:r>
              <a:rPr lang="en-US" altLang="zh-CN" dirty="0"/>
              <a:t>……</a:t>
            </a:r>
          </a:p>
        </p:txBody>
      </p:sp>
      <p:sp>
        <p:nvSpPr>
          <p:cNvPr id="2" name="日期占位符 1"/>
          <p:cNvSpPr>
            <a:spLocks noGrp="1"/>
          </p:cNvSpPr>
          <p:nvPr>
            <p:ph type="dt" sz="half" idx="10"/>
          </p:nvPr>
        </p:nvSpPr>
        <p:spPr/>
        <p:txBody>
          <a:bodyPr/>
          <a:lstStyle/>
          <a:p>
            <a:fld id="{05398457-C108-4F05-8165-D54562FC74DE}"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
        <p:nvSpPr>
          <p:cNvPr id="189443" name="Rectangle 3"/>
          <p:cNvSpPr>
            <a:spLocks noGrp="1" noChangeArrowheads="1"/>
          </p:cNvSpPr>
          <p:nvPr>
            <p:ph idx="4294967295"/>
          </p:nvPr>
        </p:nvSpPr>
        <p:spPr>
          <a:xfrm>
            <a:off x="768096" y="1197114"/>
            <a:ext cx="7930926" cy="3287712"/>
          </a:xfrm>
        </p:spPr>
        <p:txBody>
          <a:bodyPr>
            <a:normAutofit/>
          </a:bodyPr>
          <a:lstStyle/>
          <a:p>
            <a:r>
              <a:rPr lang="zh-CN" altLang="en-US" sz="2400" dirty="0"/>
              <a:t>依次对“单位管理”、“运动员管理”、“报名管理” “竞赛项目管理”、“赛事管理”的用例描述进行阅读，然后添加“状态”、“转换”。</a:t>
            </a:r>
          </a:p>
          <a:p>
            <a:r>
              <a:rPr lang="zh-CN" altLang="en-US" sz="2400" dirty="0"/>
              <a:t>最后得到完整的系统状态图。</a:t>
            </a:r>
          </a:p>
        </p:txBody>
      </p:sp>
    </p:spTree>
    <p:extLst>
      <p:ext uri="{BB962C8B-B14F-4D97-AF65-F5344CB8AC3E}">
        <p14:creationId xmlns:p14="http://schemas.microsoft.com/office/powerpoint/2010/main" val="328415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2836217"/>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2</a:t>
            </a:r>
            <a:r>
              <a:rPr lang="zh-CN" altLang="en-US" sz="2000" b="1" spc="169" dirty="0">
                <a:solidFill>
                  <a:schemeClr val="bg1"/>
                </a:solidFill>
                <a:latin typeface="+mj-ea"/>
                <a:ea typeface="+mj-ea"/>
                <a:sym typeface="+mn-ea"/>
              </a:rPr>
              <a:t>：完成人机界面设计</a:t>
            </a:r>
          </a:p>
        </p:txBody>
      </p:sp>
      <p:sp>
        <p:nvSpPr>
          <p:cNvPr id="4" name="日期占位符 3"/>
          <p:cNvSpPr>
            <a:spLocks noGrp="1"/>
          </p:cNvSpPr>
          <p:nvPr>
            <p:ph type="dt" sz="half" idx="10"/>
          </p:nvPr>
        </p:nvSpPr>
        <p:spPr/>
        <p:txBody>
          <a:bodyPr/>
          <a:lstStyle/>
          <a:p>
            <a:fld id="{5D4BC5F9-6D7A-487F-A4DD-E8AA3444B561}" type="datetime1">
              <a:rPr lang="zh-CN" altLang="en-US" smtClean="0"/>
              <a:t>2022/5/11</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
        <p:nvSpPr>
          <p:cNvPr id="12" name="文本"/>
          <p:cNvSpPr txBox="1"/>
          <p:nvPr/>
        </p:nvSpPr>
        <p:spPr>
          <a:xfrm>
            <a:off x="4292273" y="3260467"/>
            <a:ext cx="4723394" cy="442878"/>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1800" dirty="0">
                <a:solidFill>
                  <a:schemeClr val="bg1"/>
                </a:solidFill>
              </a:rPr>
              <a:t>交付的工作产品：系统用户界面</a:t>
            </a:r>
          </a:p>
        </p:txBody>
      </p:sp>
    </p:spTree>
    <p:extLst>
      <p:ext uri="{BB962C8B-B14F-4D97-AF65-F5344CB8AC3E}">
        <p14:creationId xmlns:p14="http://schemas.microsoft.com/office/powerpoint/2010/main" val="1486732036"/>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dirty="0"/>
              <a:t>人机界面设计概述</a:t>
            </a:r>
          </a:p>
        </p:txBody>
      </p:sp>
      <p:sp>
        <p:nvSpPr>
          <p:cNvPr id="200707" name="Rectangle 3"/>
          <p:cNvSpPr>
            <a:spLocks noGrp="1" noChangeArrowheads="1"/>
          </p:cNvSpPr>
          <p:nvPr>
            <p:ph idx="1"/>
          </p:nvPr>
        </p:nvSpPr>
        <p:spPr>
          <a:xfrm>
            <a:off x="768097" y="1128155"/>
            <a:ext cx="7832833" cy="3603865"/>
          </a:xfrm>
        </p:spPr>
        <p:txBody>
          <a:bodyPr>
            <a:normAutofit/>
          </a:bodyPr>
          <a:lstStyle/>
          <a:p>
            <a:pPr>
              <a:lnSpc>
                <a:spcPct val="130000"/>
              </a:lnSpc>
              <a:spcBef>
                <a:spcPts val="1350"/>
              </a:spcBef>
            </a:pPr>
            <a:r>
              <a:rPr lang="zh-CN" altLang="en-US" sz="2400" dirty="0"/>
              <a:t>对于用户来说，一个友好的界面是至关重要的。</a:t>
            </a:r>
          </a:p>
          <a:p>
            <a:pPr>
              <a:lnSpc>
                <a:spcPct val="130000"/>
              </a:lnSpc>
              <a:spcBef>
                <a:spcPts val="1350"/>
              </a:spcBef>
            </a:pPr>
            <a:r>
              <a:rPr lang="zh-CN" altLang="en-US" sz="2400" dirty="0"/>
              <a:t>用户界面（</a:t>
            </a:r>
            <a:r>
              <a:rPr lang="en-US" altLang="zh-CN" sz="2400" dirty="0">
                <a:solidFill>
                  <a:srgbClr val="FF0000"/>
                </a:solidFill>
              </a:rPr>
              <a:t>U</a:t>
            </a:r>
            <a:r>
              <a:rPr lang="en-US" altLang="zh-CN" sz="2400" dirty="0"/>
              <a:t>ser </a:t>
            </a:r>
            <a:r>
              <a:rPr lang="en-US" altLang="zh-CN" sz="2400" dirty="0">
                <a:solidFill>
                  <a:srgbClr val="FF0000"/>
                </a:solidFill>
              </a:rPr>
              <a:t>I</a:t>
            </a:r>
            <a:r>
              <a:rPr lang="en-US" altLang="zh-CN" sz="2400" dirty="0"/>
              <a:t>nterface</a:t>
            </a:r>
            <a:r>
              <a:rPr lang="zh-CN" altLang="en-US" sz="2400" dirty="0"/>
              <a:t>）的设计质量直接影响用户对软件产品的评价，从而影响软件产品的竞争力和使用寿命，因此，对人机界面的设计必须给予足够的重视。</a:t>
            </a:r>
          </a:p>
        </p:txBody>
      </p:sp>
      <p:sp>
        <p:nvSpPr>
          <p:cNvPr id="2" name="日期占位符 1"/>
          <p:cNvSpPr>
            <a:spLocks noGrp="1"/>
          </p:cNvSpPr>
          <p:nvPr>
            <p:ph type="dt" sz="half" idx="10"/>
          </p:nvPr>
        </p:nvSpPr>
        <p:spPr/>
        <p:txBody>
          <a:bodyPr/>
          <a:lstStyle/>
          <a:p>
            <a:fld id="{6ECE76C4-D851-48AA-9DDF-29189CAE9842}"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321997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2836217"/>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1</a:t>
            </a:r>
            <a:r>
              <a:rPr lang="zh-CN" altLang="en-US" sz="2000" b="1" spc="169" dirty="0">
                <a:solidFill>
                  <a:schemeClr val="bg1"/>
                </a:solidFill>
                <a:latin typeface="+mj-ea"/>
                <a:ea typeface="+mj-ea"/>
                <a:sym typeface="+mn-ea"/>
              </a:rPr>
              <a:t>：完成系统状态建模</a:t>
            </a:r>
          </a:p>
        </p:txBody>
      </p:sp>
      <p:sp>
        <p:nvSpPr>
          <p:cNvPr id="4" name="日期占位符 3"/>
          <p:cNvSpPr>
            <a:spLocks noGrp="1"/>
          </p:cNvSpPr>
          <p:nvPr>
            <p:ph type="dt" sz="half" idx="10"/>
          </p:nvPr>
        </p:nvSpPr>
        <p:spPr/>
        <p:txBody>
          <a:bodyPr/>
          <a:lstStyle/>
          <a:p>
            <a:fld id="{5D4BC5F9-6D7A-487F-A4DD-E8AA3444B561}" type="datetime1">
              <a:rPr lang="zh-CN" altLang="en-US" smtClean="0"/>
              <a:t>2022/5/11</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12" name="文本"/>
          <p:cNvSpPr txBox="1"/>
          <p:nvPr/>
        </p:nvSpPr>
        <p:spPr>
          <a:xfrm>
            <a:off x="4292273" y="3260467"/>
            <a:ext cx="4723394" cy="507831"/>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1800" dirty="0">
                <a:solidFill>
                  <a:schemeClr val="bg1"/>
                </a:solidFill>
              </a:rPr>
              <a:t>交付的工作产品：系统状态图</a:t>
            </a:r>
          </a:p>
        </p:txBody>
      </p:sp>
    </p:spTree>
    <p:extLst>
      <p:ext uri="{BB962C8B-B14F-4D97-AF65-F5344CB8AC3E}">
        <p14:creationId xmlns:p14="http://schemas.microsoft.com/office/powerpoint/2010/main" val="2580052787"/>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a:defRPr/>
            </a:pPr>
            <a:r>
              <a:rPr lang="zh-CN" altLang="en-US" dirty="0"/>
              <a:t>人机界面设计概述</a:t>
            </a:r>
          </a:p>
        </p:txBody>
      </p:sp>
      <p:sp>
        <p:nvSpPr>
          <p:cNvPr id="6148" name="Rectangle 3"/>
          <p:cNvSpPr>
            <a:spLocks noGrp="1" noChangeArrowheads="1"/>
          </p:cNvSpPr>
          <p:nvPr>
            <p:ph idx="1"/>
          </p:nvPr>
        </p:nvSpPr>
        <p:spPr/>
        <p:txBody>
          <a:bodyPr>
            <a:normAutofit fontScale="77500" lnSpcReduction="20000"/>
          </a:bodyPr>
          <a:lstStyle/>
          <a:p>
            <a:pPr algn="just" eaLnBrk="1" hangingPunct="1">
              <a:lnSpc>
                <a:spcPct val="120000"/>
              </a:lnSpc>
            </a:pPr>
            <a:r>
              <a:rPr lang="zh-CN" altLang="en-US" dirty="0"/>
              <a:t>人通过感觉器官认识客观世界，因此设计用户界面时要充分考虑人的视觉、触觉、听觉和情感的作用。</a:t>
            </a:r>
          </a:p>
          <a:p>
            <a:pPr algn="just">
              <a:lnSpc>
                <a:spcPct val="120000"/>
              </a:lnSpc>
            </a:pPr>
            <a:r>
              <a:rPr lang="zh-CN" altLang="en-US" dirty="0"/>
              <a:t>人机界面是系统与用户之间交互的接口，人机界面的设计也就是人机接口的设计。包括视觉设计和人机交互设计。</a:t>
            </a:r>
            <a:endParaRPr lang="en-US" altLang="zh-CN" dirty="0"/>
          </a:p>
          <a:p>
            <a:pPr algn="just" eaLnBrk="1" hangingPunct="1">
              <a:lnSpc>
                <a:spcPct val="120000"/>
              </a:lnSpc>
            </a:pPr>
            <a:r>
              <a:rPr lang="zh-CN" altLang="en-US" dirty="0"/>
              <a:t>人机界面是在可视介质上实现的，如正文、图形、图表等。人们根据显示内容的体积、形状、颜色等种种表征来解释所获取的可视信息。因此，字体、大小、位置、颜色、形状等都会直接影响信息提取的难易程度。</a:t>
            </a:r>
            <a:endParaRPr lang="en-US" altLang="zh-CN" dirty="0"/>
          </a:p>
          <a:p>
            <a:pPr algn="just" eaLnBrk="1" hangingPunct="1">
              <a:lnSpc>
                <a:spcPct val="120000"/>
              </a:lnSpc>
            </a:pPr>
            <a:r>
              <a:rPr lang="zh-CN" altLang="en-US" dirty="0">
                <a:solidFill>
                  <a:srgbClr val="FF0000"/>
                </a:solidFill>
              </a:rPr>
              <a:t>很好地表示可视信息是设计友好界面的关键。</a:t>
            </a:r>
          </a:p>
        </p:txBody>
      </p:sp>
      <p:sp>
        <p:nvSpPr>
          <p:cNvPr id="2" name="日期占位符 1"/>
          <p:cNvSpPr>
            <a:spLocks noGrp="1"/>
          </p:cNvSpPr>
          <p:nvPr>
            <p:ph type="dt" sz="half" idx="10"/>
          </p:nvPr>
        </p:nvSpPr>
        <p:spPr/>
        <p:txBody>
          <a:bodyPr/>
          <a:lstStyle/>
          <a:p>
            <a:fld id="{2D27EB5B-B212-4C91-9622-4A322CA1F36A}"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6149" name="灯片编号占位符 5"/>
          <p:cNvSpPr>
            <a:spLocks noGrp="1"/>
          </p:cNvSpPr>
          <p:nvPr>
            <p:ph type="sldNum" sz="quarter" idx="12"/>
          </p:nvPr>
        </p:nvSpPr>
        <p:spPr>
          <a:noFill/>
        </p:spPr>
        <p:txBody>
          <a:bodyPr/>
          <a:lstStyle/>
          <a:p>
            <a:fld id="{FD43FFFB-BA9B-46EA-9CFC-BBCDD273B4E4}" type="slidenum">
              <a:rPr lang="en-US" altLang="zh-CN" smtClean="0">
                <a:ea typeface="宋体" charset="-122"/>
              </a:rPr>
              <a:pPr/>
              <a:t>40</a:t>
            </a:fld>
            <a:endParaRPr lang="en-US" altLang="zh-CN">
              <a:ea typeface="宋体" charset="-122"/>
            </a:endParaRPr>
          </a:p>
        </p:txBody>
      </p:sp>
    </p:spTree>
    <p:extLst>
      <p:ext uri="{BB962C8B-B14F-4D97-AF65-F5344CB8AC3E}">
        <p14:creationId xmlns:p14="http://schemas.microsoft.com/office/powerpoint/2010/main" val="4799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人机界面的作用</a:t>
            </a:r>
          </a:p>
        </p:txBody>
      </p:sp>
      <p:sp>
        <p:nvSpPr>
          <p:cNvPr id="2" name="内容占位符 1"/>
          <p:cNvSpPr>
            <a:spLocks noGrp="1"/>
          </p:cNvSpPr>
          <p:nvPr>
            <p:ph idx="1"/>
          </p:nvPr>
        </p:nvSpPr>
        <p:spPr>
          <a:xfrm>
            <a:off x="827472" y="853917"/>
            <a:ext cx="7877141" cy="3806854"/>
          </a:xfrm>
        </p:spPr>
        <p:txBody>
          <a:bodyPr>
            <a:noAutofit/>
          </a:bodyPr>
          <a:lstStyle/>
          <a:p>
            <a:pPr>
              <a:spcBef>
                <a:spcPts val="600"/>
              </a:spcBef>
            </a:pPr>
            <a:r>
              <a:rPr lang="zh-CN" altLang="en-US" sz="2400" dirty="0"/>
              <a:t>执行人与系统进行的交互，人进行操作、输入数据，系统进行响应、显示结果；达到操作、响应、显示的功能。主要包括以下作用：</a:t>
            </a:r>
            <a:endParaRPr lang="en-US" altLang="zh-CN" sz="2400" dirty="0"/>
          </a:p>
          <a:p>
            <a:pPr marL="342900" indent="-342900">
              <a:spcBef>
                <a:spcPts val="600"/>
              </a:spcBef>
              <a:buFont typeface="+mj-lt"/>
              <a:buAutoNum type="arabicPeriod"/>
            </a:pPr>
            <a:r>
              <a:rPr lang="zh-CN" altLang="en-US" sz="2000" dirty="0"/>
              <a:t>组织系统的操作命令，执行功能操作，管理事件源。</a:t>
            </a:r>
            <a:endParaRPr lang="en-US" altLang="zh-CN" sz="2000" dirty="0"/>
          </a:p>
          <a:p>
            <a:pPr marL="342900" indent="-342900">
              <a:spcBef>
                <a:spcPts val="600"/>
              </a:spcBef>
              <a:buFont typeface="+mj-lt"/>
              <a:buAutoNum type="arabicPeriod"/>
            </a:pPr>
            <a:r>
              <a:rPr lang="zh-CN" altLang="en-US" sz="2000" dirty="0"/>
              <a:t>导航深层的链式操作，代替命令行，减轻用户记忆负担，方便操作。</a:t>
            </a:r>
            <a:endParaRPr lang="en-US" altLang="zh-CN" sz="2000" dirty="0"/>
          </a:p>
          <a:p>
            <a:pPr marL="342900" indent="-342900">
              <a:spcBef>
                <a:spcPts val="600"/>
              </a:spcBef>
              <a:buFont typeface="+mj-lt"/>
              <a:buAutoNum type="arabicPeriod"/>
            </a:pPr>
            <a:r>
              <a:rPr lang="zh-CN" altLang="en-US" sz="2000" dirty="0"/>
              <a:t>显示事件响应的运行状态和结果。</a:t>
            </a:r>
            <a:endParaRPr lang="en-US" altLang="zh-CN" sz="2000" dirty="0"/>
          </a:p>
          <a:p>
            <a:pPr marL="342900" indent="-342900">
              <a:spcBef>
                <a:spcPts val="600"/>
              </a:spcBef>
              <a:buFont typeface="+mj-lt"/>
              <a:buAutoNum type="arabicPeriod"/>
            </a:pPr>
            <a:r>
              <a:rPr lang="zh-CN" altLang="en-US" sz="2000" dirty="0"/>
              <a:t>及时提示操作信息，保证数据的安全操作。</a:t>
            </a:r>
            <a:endParaRPr lang="en-US" altLang="zh-CN" sz="2000" dirty="0"/>
          </a:p>
          <a:p>
            <a:pPr marL="342900" indent="-342900">
              <a:spcBef>
                <a:spcPts val="600"/>
              </a:spcBef>
              <a:buFont typeface="+mj-lt"/>
              <a:buAutoNum type="arabicPeriod"/>
            </a:pPr>
            <a:r>
              <a:rPr lang="zh-CN" altLang="en-US" sz="2000" dirty="0"/>
              <a:t>图形化的数据分析，表示直观。</a:t>
            </a:r>
            <a:endParaRPr lang="en-US" altLang="zh-CN" sz="2000" dirty="0"/>
          </a:p>
          <a:p>
            <a:pPr marL="342900" indent="-342900">
              <a:spcBef>
                <a:spcPts val="600"/>
              </a:spcBef>
              <a:buFont typeface="+mj-lt"/>
              <a:buAutoNum type="arabicPeriod"/>
            </a:pPr>
            <a:r>
              <a:rPr lang="zh-CN" altLang="en-US" sz="2000" dirty="0"/>
              <a:t>美观的设计，操作的便利友好，人性化服务，提升用户体验的关键。</a:t>
            </a:r>
          </a:p>
        </p:txBody>
      </p:sp>
      <p:sp>
        <p:nvSpPr>
          <p:cNvPr id="5" name="日期占位符 4"/>
          <p:cNvSpPr>
            <a:spLocks noGrp="1"/>
          </p:cNvSpPr>
          <p:nvPr>
            <p:ph type="dt" sz="half" idx="10"/>
          </p:nvPr>
        </p:nvSpPr>
        <p:spPr/>
        <p:txBody>
          <a:bodyPr/>
          <a:lstStyle/>
          <a:p>
            <a:fld id="{89F2CC69-7E4F-4920-9113-57D41FDE656D}"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Tree>
    <p:extLst>
      <p:ext uri="{BB962C8B-B14F-4D97-AF65-F5344CB8AC3E}">
        <p14:creationId xmlns:p14="http://schemas.microsoft.com/office/powerpoint/2010/main" val="253856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up)">
                                      <p:cBhvr>
                                        <p:cTn id="13" dur="500"/>
                                        <p:tgtEl>
                                          <p:spTgt spid="2">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up)">
                                      <p:cBhvr>
                                        <p:cTn id="16" dur="500"/>
                                        <p:tgtEl>
                                          <p:spTgt spid="2">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up)">
                                      <p:cBhvr>
                                        <p:cTn id="19" dur="500"/>
                                        <p:tgtEl>
                                          <p:spTgt spid="2">
                                            <p:txEl>
                                              <p:pRg st="5" end="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up)">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人机界面的作用</a:t>
            </a:r>
          </a:p>
        </p:txBody>
      </p:sp>
      <p:sp>
        <p:nvSpPr>
          <p:cNvPr id="2" name="内容占位符 1"/>
          <p:cNvSpPr>
            <a:spLocks noGrp="1"/>
          </p:cNvSpPr>
          <p:nvPr>
            <p:ph idx="1"/>
          </p:nvPr>
        </p:nvSpPr>
        <p:spPr>
          <a:xfrm>
            <a:off x="768096" y="1140030"/>
            <a:ext cx="7832833" cy="3615741"/>
          </a:xfrm>
        </p:spPr>
        <p:txBody>
          <a:bodyPr>
            <a:normAutofit/>
          </a:bodyPr>
          <a:lstStyle/>
          <a:p>
            <a:pPr>
              <a:lnSpc>
                <a:spcPct val="150000"/>
              </a:lnSpc>
            </a:pPr>
            <a:r>
              <a:rPr lang="zh-CN" altLang="en-US" dirty="0"/>
              <a:t>虽然好的人机交互部分不可能挽救一个功能很差的软件，但性能很差的人机交互部分将使一个功能很强的产品变得不可接受。</a:t>
            </a:r>
          </a:p>
        </p:txBody>
      </p:sp>
      <p:sp>
        <p:nvSpPr>
          <p:cNvPr id="5" name="日期占位符 4"/>
          <p:cNvSpPr>
            <a:spLocks noGrp="1"/>
          </p:cNvSpPr>
          <p:nvPr>
            <p:ph type="dt" sz="half" idx="10"/>
          </p:nvPr>
        </p:nvSpPr>
        <p:spPr/>
        <p:txBody>
          <a:bodyPr/>
          <a:lstStyle/>
          <a:p>
            <a:fld id="{8600689E-466F-4822-97D6-C3D260A16734}"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Tree>
    <p:extLst>
      <p:ext uri="{BB962C8B-B14F-4D97-AF65-F5344CB8AC3E}">
        <p14:creationId xmlns:p14="http://schemas.microsoft.com/office/powerpoint/2010/main" val="257743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eaLnBrk="1" hangingPunct="1">
              <a:defRPr/>
            </a:pPr>
            <a:r>
              <a:rPr lang="zh-CN" altLang="en-US" dirty="0"/>
              <a:t>人机界面风格</a:t>
            </a:r>
          </a:p>
        </p:txBody>
      </p:sp>
      <p:sp>
        <p:nvSpPr>
          <p:cNvPr id="18436" name="Rectangle 3"/>
          <p:cNvSpPr>
            <a:spLocks noGrp="1" noChangeArrowheads="1"/>
          </p:cNvSpPr>
          <p:nvPr>
            <p:ph idx="1"/>
          </p:nvPr>
        </p:nvSpPr>
        <p:spPr/>
        <p:txBody>
          <a:bodyPr>
            <a:normAutofit fontScale="70000" lnSpcReduction="20000"/>
          </a:bodyPr>
          <a:lstStyle/>
          <a:p>
            <a:pPr eaLnBrk="1" hangingPunct="1">
              <a:lnSpc>
                <a:spcPct val="120000"/>
              </a:lnSpc>
              <a:spcBef>
                <a:spcPts val="600"/>
              </a:spcBef>
            </a:pPr>
            <a:r>
              <a:rPr lang="zh-CN" altLang="en-US" dirty="0"/>
              <a:t>第一代：命令和询问方式的界面</a:t>
            </a:r>
          </a:p>
          <a:p>
            <a:pPr eaLnBrk="1" hangingPunct="1">
              <a:lnSpc>
                <a:spcPct val="120000"/>
              </a:lnSpc>
              <a:spcBef>
                <a:spcPts val="600"/>
              </a:spcBef>
              <a:buFontTx/>
              <a:buNone/>
            </a:pPr>
            <a:r>
              <a:rPr lang="zh-CN" altLang="en-US" dirty="0"/>
              <a:t>  正文形式的通信，通过用户命令和用户对系统询问的响应来完成。由于使用正文通信，因此用户容易出错，界面不友善，难以学习。</a:t>
            </a:r>
            <a:endParaRPr lang="en-US" altLang="zh-CN" dirty="0"/>
          </a:p>
          <a:p>
            <a:pPr eaLnBrk="1" hangingPunct="1">
              <a:lnSpc>
                <a:spcPct val="120000"/>
              </a:lnSpc>
              <a:spcBef>
                <a:spcPts val="600"/>
              </a:spcBef>
              <a:buFontTx/>
              <a:buNone/>
            </a:pPr>
            <a:endParaRPr lang="en-US" altLang="zh-CN" dirty="0"/>
          </a:p>
          <a:p>
            <a:pPr eaLnBrk="1" hangingPunct="1">
              <a:lnSpc>
                <a:spcPct val="120000"/>
              </a:lnSpc>
              <a:spcBef>
                <a:spcPts val="600"/>
              </a:spcBef>
              <a:buFontTx/>
              <a:buNone/>
            </a:pPr>
            <a:endParaRPr lang="en-US" altLang="zh-CN" dirty="0"/>
          </a:p>
          <a:p>
            <a:pPr eaLnBrk="1" hangingPunct="1">
              <a:lnSpc>
                <a:spcPct val="120000"/>
              </a:lnSpc>
              <a:spcBef>
                <a:spcPts val="600"/>
              </a:spcBef>
              <a:buFontTx/>
              <a:buNone/>
            </a:pPr>
            <a:endParaRPr lang="zh-CN" altLang="en-US" dirty="0"/>
          </a:p>
          <a:p>
            <a:pPr eaLnBrk="1" hangingPunct="1">
              <a:lnSpc>
                <a:spcPct val="120000"/>
              </a:lnSpc>
              <a:spcBef>
                <a:spcPts val="600"/>
              </a:spcBef>
            </a:pPr>
            <a:endParaRPr lang="en-US" altLang="zh-CN" dirty="0"/>
          </a:p>
          <a:p>
            <a:pPr eaLnBrk="1" hangingPunct="1">
              <a:lnSpc>
                <a:spcPct val="120000"/>
              </a:lnSpc>
              <a:spcBef>
                <a:spcPts val="600"/>
              </a:spcBef>
            </a:pPr>
            <a:r>
              <a:rPr lang="zh-CN" altLang="en-US" dirty="0"/>
              <a:t>第二代：简单的菜单式界面</a:t>
            </a:r>
          </a:p>
          <a:p>
            <a:pPr eaLnBrk="1" hangingPunct="1">
              <a:lnSpc>
                <a:spcPct val="120000"/>
              </a:lnSpc>
              <a:spcBef>
                <a:spcPts val="600"/>
              </a:spcBef>
              <a:buFontTx/>
              <a:buNone/>
            </a:pPr>
            <a:r>
              <a:rPr lang="zh-CN" altLang="en-US" dirty="0"/>
              <a:t>	与第一代界面相比不易出错，但使用起来乏味，逐层进行不能一步到位。</a:t>
            </a:r>
          </a:p>
          <a:p>
            <a:pPr eaLnBrk="1" hangingPunct="1">
              <a:lnSpc>
                <a:spcPct val="120000"/>
              </a:lnSpc>
              <a:spcBef>
                <a:spcPts val="600"/>
              </a:spcBef>
            </a:pPr>
            <a:endParaRPr lang="en-US" altLang="zh-CN" sz="2100" dirty="0"/>
          </a:p>
        </p:txBody>
      </p:sp>
      <p:sp>
        <p:nvSpPr>
          <p:cNvPr id="2" name="日期占位符 1"/>
          <p:cNvSpPr>
            <a:spLocks noGrp="1"/>
          </p:cNvSpPr>
          <p:nvPr>
            <p:ph type="dt" sz="half" idx="10"/>
          </p:nvPr>
        </p:nvSpPr>
        <p:spPr/>
        <p:txBody>
          <a:bodyPr/>
          <a:lstStyle/>
          <a:p>
            <a:fld id="{B80B0302-B0AA-433F-8786-B8FE86DBF08C}"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18437" name="灯片编号占位符 5"/>
          <p:cNvSpPr>
            <a:spLocks noGrp="1"/>
          </p:cNvSpPr>
          <p:nvPr>
            <p:ph type="sldNum" sz="quarter" idx="12"/>
          </p:nvPr>
        </p:nvSpPr>
        <p:spPr>
          <a:noFill/>
        </p:spPr>
        <p:txBody>
          <a:bodyPr/>
          <a:lstStyle/>
          <a:p>
            <a:fld id="{50FEE783-25C2-48A5-ACC7-3633EA4B2CBD}" type="slidenum">
              <a:rPr lang="en-US" altLang="zh-CN" smtClean="0">
                <a:ea typeface="宋体" charset="-122"/>
              </a:rPr>
              <a:pPr/>
              <a:t>43</a:t>
            </a:fld>
            <a:endParaRPr lang="en-US" altLang="zh-CN">
              <a:ea typeface="宋体" charset="-122"/>
            </a:endParaRPr>
          </a:p>
        </p:txBody>
      </p:sp>
      <p:pic>
        <p:nvPicPr>
          <p:cNvPr id="114690" name="Picture 2" descr="C:\Users\QIU\Desktop\103419qxyxyxgkfe8knnge.jpg"/>
          <p:cNvPicPr>
            <a:picLocks noChangeAspect="1" noChangeArrowheads="1"/>
          </p:cNvPicPr>
          <p:nvPr/>
        </p:nvPicPr>
        <p:blipFill rotWithShape="1">
          <a:blip r:embed="rId3"/>
          <a:srcRect t="5479" b="11120"/>
          <a:stretch/>
        </p:blipFill>
        <p:spPr bwMode="auto">
          <a:xfrm>
            <a:off x="3184093" y="1979628"/>
            <a:ext cx="3000839" cy="1555424"/>
          </a:xfrm>
          <a:prstGeom prst="rect">
            <a:avLst/>
          </a:prstGeom>
        </p:spPr>
      </p:pic>
    </p:spTree>
    <p:extLst>
      <p:ext uri="{BB962C8B-B14F-4D97-AF65-F5344CB8AC3E}">
        <p14:creationId xmlns:p14="http://schemas.microsoft.com/office/powerpoint/2010/main" val="201639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436">
                                            <p:txEl>
                                              <p:pRg st="6" end="6"/>
                                            </p:txEl>
                                          </p:spTgt>
                                        </p:tgtEl>
                                        <p:attrNameLst>
                                          <p:attrName>style.visibility</p:attrName>
                                        </p:attrNameLst>
                                      </p:cBhvr>
                                      <p:to>
                                        <p:strVal val="visible"/>
                                      </p:to>
                                    </p:set>
                                    <p:animEffect transition="in" filter="wipe(up)">
                                      <p:cBhvr>
                                        <p:cTn id="7" dur="500"/>
                                        <p:tgtEl>
                                          <p:spTgt spid="18436">
                                            <p:txEl>
                                              <p:pRg st="6" end="6"/>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8436">
                                            <p:txEl>
                                              <p:pRg st="7" end="7"/>
                                            </p:txEl>
                                          </p:spTgt>
                                        </p:tgtEl>
                                        <p:attrNameLst>
                                          <p:attrName>style.visibility</p:attrName>
                                        </p:attrNameLst>
                                      </p:cBhvr>
                                      <p:to>
                                        <p:strVal val="visible"/>
                                      </p:to>
                                    </p:set>
                                    <p:animEffect transition="in" filter="wipe(up)">
                                      <p:cBhvr>
                                        <p:cTn id="10" dur="500"/>
                                        <p:tgtEl>
                                          <p:spTgt spid="18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defRPr/>
            </a:pPr>
            <a:r>
              <a:rPr lang="zh-CN" altLang="en-US" dirty="0"/>
              <a:t>人机界面风格</a:t>
            </a:r>
          </a:p>
        </p:txBody>
      </p:sp>
      <p:sp>
        <p:nvSpPr>
          <p:cNvPr id="19459" name="Rectangle 2"/>
          <p:cNvSpPr>
            <a:spLocks noGrp="1" noChangeArrowheads="1"/>
          </p:cNvSpPr>
          <p:nvPr>
            <p:ph idx="1"/>
          </p:nvPr>
        </p:nvSpPr>
        <p:spPr/>
        <p:txBody>
          <a:bodyPr>
            <a:normAutofit/>
          </a:bodyPr>
          <a:lstStyle/>
          <a:p>
            <a:pPr eaLnBrk="1" hangingPunct="1">
              <a:lnSpc>
                <a:spcPct val="120000"/>
              </a:lnSpc>
            </a:pPr>
            <a:r>
              <a:rPr lang="zh-CN" altLang="en-US" sz="2400" dirty="0">
                <a:latin typeface="+mn-ea"/>
              </a:rPr>
              <a:t>第三代：窗口、图标、菜单、指示器四位一体的界面</a:t>
            </a:r>
          </a:p>
          <a:p>
            <a:pPr lvl="1">
              <a:lnSpc>
                <a:spcPct val="120000"/>
              </a:lnSpc>
            </a:pPr>
            <a:r>
              <a:rPr lang="zh-CN" altLang="en-US" sz="2000" dirty="0">
                <a:latin typeface="+mn-ea"/>
              </a:rPr>
              <a:t>能同时显示不同种类的信息，可在多个工作环境（窗口）中切换，窗口使用户能自如地执行许多通信型和认知型任务。</a:t>
            </a:r>
          </a:p>
          <a:p>
            <a:pPr lvl="1">
              <a:lnSpc>
                <a:spcPct val="120000"/>
              </a:lnSpc>
            </a:pPr>
            <a:r>
              <a:rPr lang="zh-CN" altLang="en-US" sz="2000" dirty="0">
                <a:latin typeface="+mn-ea"/>
              </a:rPr>
              <a:t>通过下拉式菜单可方便地执行控制型和对话型任务。</a:t>
            </a:r>
          </a:p>
          <a:p>
            <a:pPr lvl="1">
              <a:lnSpc>
                <a:spcPct val="120000"/>
              </a:lnSpc>
            </a:pPr>
            <a:r>
              <a:rPr lang="zh-CN" altLang="en-US" sz="2000" dirty="0">
                <a:latin typeface="+mn-ea"/>
              </a:rPr>
              <a:t>引入图标、下拉式菜单、按钮和滚动杆技术，可大大减少键盘输入，提高交互效率。</a:t>
            </a:r>
          </a:p>
          <a:p>
            <a:pPr eaLnBrk="1" hangingPunct="1">
              <a:lnSpc>
                <a:spcPct val="120000"/>
              </a:lnSpc>
            </a:pPr>
            <a:r>
              <a:rPr lang="zh-CN" altLang="en-US" sz="2400" dirty="0">
                <a:latin typeface="+mn-ea"/>
              </a:rPr>
              <a:t>第四代：第三代界面与超文本、多任务概念相结合的界面，用户可同时执行多个任务。</a:t>
            </a:r>
          </a:p>
        </p:txBody>
      </p:sp>
      <p:sp>
        <p:nvSpPr>
          <p:cNvPr id="2" name="日期占位符 1"/>
          <p:cNvSpPr>
            <a:spLocks noGrp="1"/>
          </p:cNvSpPr>
          <p:nvPr>
            <p:ph type="dt" sz="half" idx="10"/>
          </p:nvPr>
        </p:nvSpPr>
        <p:spPr/>
        <p:txBody>
          <a:bodyPr/>
          <a:lstStyle/>
          <a:p>
            <a:fld id="{88AB0D82-8E1A-4C79-8C36-E9BFAA910767}"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19460" name="灯片编号占位符 4"/>
          <p:cNvSpPr>
            <a:spLocks noGrp="1"/>
          </p:cNvSpPr>
          <p:nvPr>
            <p:ph type="sldNum" sz="quarter" idx="12"/>
          </p:nvPr>
        </p:nvSpPr>
        <p:spPr>
          <a:noFill/>
        </p:spPr>
        <p:txBody>
          <a:bodyPr/>
          <a:lstStyle/>
          <a:p>
            <a:fld id="{5B845B8C-9D1D-4DAA-A9F7-AADD98A181A2}" type="slidenum">
              <a:rPr lang="en-US" altLang="zh-CN" smtClean="0">
                <a:ea typeface="宋体" charset="-122"/>
              </a:rPr>
              <a:pPr/>
              <a:t>44</a:t>
            </a:fld>
            <a:endParaRPr lang="en-US" altLang="zh-CN">
              <a:ea typeface="宋体" charset="-122"/>
            </a:endParaRPr>
          </a:p>
        </p:txBody>
      </p:sp>
    </p:spTree>
    <p:extLst>
      <p:ext uri="{BB962C8B-B14F-4D97-AF65-F5344CB8AC3E}">
        <p14:creationId xmlns:p14="http://schemas.microsoft.com/office/powerpoint/2010/main" val="252865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wipe(up)">
                                      <p:cBhvr>
                                        <p:cTn id="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dirty="0">
                <a:effectLst/>
              </a:rPr>
              <a:t>UI</a:t>
            </a:r>
            <a:r>
              <a:rPr lang="zh-CN" altLang="en-US" dirty="0">
                <a:effectLst/>
              </a:rPr>
              <a:t>、</a:t>
            </a:r>
            <a:r>
              <a:rPr lang="en-US" altLang="zh-CN" dirty="0"/>
              <a:t>GUI</a:t>
            </a:r>
            <a:r>
              <a:rPr lang="zh-CN" altLang="en-US" dirty="0"/>
              <a:t>、</a:t>
            </a:r>
            <a:r>
              <a:rPr lang="en-US" altLang="zh-CN" dirty="0"/>
              <a:t>UE</a:t>
            </a:r>
            <a:r>
              <a:rPr lang="zh-CN" altLang="en-US" dirty="0"/>
              <a:t>和</a:t>
            </a:r>
            <a:r>
              <a:rPr lang="en-US" altLang="zh-CN" dirty="0"/>
              <a:t>ID</a:t>
            </a:r>
            <a:endParaRPr lang="zh-CN" altLang="en-US" dirty="0"/>
          </a:p>
        </p:txBody>
      </p:sp>
      <p:sp>
        <p:nvSpPr>
          <p:cNvPr id="200707" name="Rectangle 3"/>
          <p:cNvSpPr>
            <a:spLocks noGrp="1" noChangeArrowheads="1"/>
          </p:cNvSpPr>
          <p:nvPr>
            <p:ph idx="1"/>
          </p:nvPr>
        </p:nvSpPr>
        <p:spPr>
          <a:xfrm>
            <a:off x="768097" y="758917"/>
            <a:ext cx="7832833" cy="3896210"/>
          </a:xfrm>
        </p:spPr>
        <p:txBody>
          <a:bodyPr>
            <a:noAutofit/>
          </a:bodyPr>
          <a:lstStyle/>
          <a:p>
            <a:pPr>
              <a:lnSpc>
                <a:spcPct val="100000"/>
              </a:lnSpc>
              <a:spcBef>
                <a:spcPts val="450"/>
              </a:spcBef>
            </a:pPr>
            <a:r>
              <a:rPr lang="en-US" altLang="zh-CN" sz="2400" dirty="0"/>
              <a:t>UI</a:t>
            </a:r>
            <a:r>
              <a:rPr lang="zh-CN" altLang="en-US" sz="2400" dirty="0"/>
              <a:t>（</a:t>
            </a:r>
            <a:r>
              <a:rPr lang="en-US" altLang="zh-CN" sz="2400" dirty="0"/>
              <a:t>User Interface</a:t>
            </a:r>
            <a:r>
              <a:rPr lang="zh-CN" altLang="en-US" sz="2400" dirty="0"/>
              <a:t>）</a:t>
            </a:r>
            <a:endParaRPr lang="en-US" altLang="zh-CN" sz="2400" dirty="0"/>
          </a:p>
          <a:p>
            <a:pPr marL="0" indent="0">
              <a:lnSpc>
                <a:spcPct val="100000"/>
              </a:lnSpc>
              <a:spcBef>
                <a:spcPts val="450"/>
              </a:spcBef>
              <a:buNone/>
            </a:pPr>
            <a:r>
              <a:rPr lang="en-US" altLang="zh-CN" sz="1400" dirty="0"/>
              <a:t>      </a:t>
            </a:r>
            <a:r>
              <a:rPr lang="zh-CN" altLang="en-US" sz="1800" dirty="0"/>
              <a:t>用户界面设计，是指对应用软件的操作逻辑、人机交互、界面的整体设计。</a:t>
            </a:r>
            <a:endParaRPr lang="en-US" altLang="zh-CN" sz="1800" dirty="0"/>
          </a:p>
          <a:p>
            <a:pPr>
              <a:lnSpc>
                <a:spcPct val="100000"/>
              </a:lnSpc>
              <a:spcBef>
                <a:spcPts val="450"/>
              </a:spcBef>
            </a:pPr>
            <a:r>
              <a:rPr lang="en-US" altLang="zh-CN" sz="2400" dirty="0">
                <a:solidFill>
                  <a:srgbClr val="FF0000"/>
                </a:solidFill>
              </a:rPr>
              <a:t>GUI</a:t>
            </a:r>
            <a:r>
              <a:rPr lang="zh-CN" altLang="en-US" sz="2400" dirty="0">
                <a:solidFill>
                  <a:srgbClr val="FF0000"/>
                </a:solidFill>
              </a:rPr>
              <a:t>（</a:t>
            </a:r>
            <a:r>
              <a:rPr lang="en-US" altLang="zh-CN" sz="2400" dirty="0">
                <a:solidFill>
                  <a:srgbClr val="FF0000"/>
                </a:solidFill>
              </a:rPr>
              <a:t>Graphical User Interface</a:t>
            </a:r>
            <a:r>
              <a:rPr lang="zh-CN" altLang="en-US" sz="2400" dirty="0">
                <a:solidFill>
                  <a:srgbClr val="FF0000"/>
                </a:solidFill>
              </a:rPr>
              <a:t>）</a:t>
            </a:r>
            <a:endParaRPr lang="en-US" altLang="zh-CN" sz="2400" dirty="0">
              <a:solidFill>
                <a:srgbClr val="FF0000"/>
              </a:solidFill>
            </a:endParaRPr>
          </a:p>
          <a:p>
            <a:pPr marL="0" indent="0">
              <a:lnSpc>
                <a:spcPct val="100000"/>
              </a:lnSpc>
              <a:spcBef>
                <a:spcPts val="450"/>
              </a:spcBef>
              <a:buNone/>
            </a:pPr>
            <a:r>
              <a:rPr lang="en-US" altLang="zh-CN" sz="1400" dirty="0">
                <a:solidFill>
                  <a:srgbClr val="FF0000"/>
                </a:solidFill>
              </a:rPr>
              <a:t>       </a:t>
            </a:r>
            <a:r>
              <a:rPr lang="zh-CN" altLang="en-US" sz="1800" dirty="0"/>
              <a:t>图形用户界面设计，是指针对采用图形方式显示的操作环境用户接口进行设计。其实就是界面美工，只关心界面的美观和有关视觉方面的设计工作。</a:t>
            </a:r>
            <a:endParaRPr lang="en-US" altLang="zh-CN" sz="1800" dirty="0"/>
          </a:p>
          <a:p>
            <a:pPr>
              <a:lnSpc>
                <a:spcPct val="100000"/>
              </a:lnSpc>
              <a:spcBef>
                <a:spcPts val="450"/>
              </a:spcBef>
            </a:pPr>
            <a:r>
              <a:rPr lang="en-US" altLang="zh-CN" sz="2400" dirty="0"/>
              <a:t>ID</a:t>
            </a:r>
            <a:r>
              <a:rPr lang="zh-CN" altLang="en-US" sz="2400" dirty="0"/>
              <a:t>（</a:t>
            </a:r>
            <a:r>
              <a:rPr lang="en-US" altLang="zh-CN" sz="2400" dirty="0"/>
              <a:t>Interaction Design</a:t>
            </a:r>
            <a:r>
              <a:rPr lang="zh-CN" altLang="en-US" sz="2400" dirty="0"/>
              <a:t>）</a:t>
            </a:r>
            <a:endParaRPr lang="en-US" altLang="zh-CN" sz="2400" dirty="0"/>
          </a:p>
          <a:p>
            <a:pPr marL="0" indent="0">
              <a:lnSpc>
                <a:spcPct val="100000"/>
              </a:lnSpc>
              <a:spcBef>
                <a:spcPts val="450"/>
              </a:spcBef>
              <a:buNone/>
            </a:pPr>
            <a:r>
              <a:rPr lang="en-US" altLang="zh-CN" sz="2400" dirty="0"/>
              <a:t>     </a:t>
            </a:r>
            <a:r>
              <a:rPr lang="zh-CN" altLang="en-US" sz="1800" dirty="0"/>
              <a:t>交互设计，又称互动设计，它考虑的是人、环境与设备的关系和行为，以及传达这种行为的元素的设计。</a:t>
            </a:r>
            <a:endParaRPr lang="en-US" altLang="zh-CN" sz="1800" dirty="0"/>
          </a:p>
          <a:p>
            <a:pPr>
              <a:lnSpc>
                <a:spcPct val="100000"/>
              </a:lnSpc>
              <a:spcBef>
                <a:spcPts val="450"/>
              </a:spcBef>
            </a:pPr>
            <a:r>
              <a:rPr lang="en-US" altLang="zh-CN" sz="2400" dirty="0"/>
              <a:t>UE</a:t>
            </a:r>
            <a:r>
              <a:rPr lang="zh-CN" altLang="en-US" sz="2400" dirty="0"/>
              <a:t>（</a:t>
            </a:r>
            <a:r>
              <a:rPr lang="en-US" altLang="zh-CN" sz="2400" dirty="0"/>
              <a:t>User Experience</a:t>
            </a:r>
            <a:r>
              <a:rPr lang="zh-CN" altLang="en-US" sz="2400" dirty="0"/>
              <a:t>）</a:t>
            </a:r>
            <a:endParaRPr lang="en-US" altLang="zh-CN" sz="2400" dirty="0"/>
          </a:p>
          <a:p>
            <a:pPr marL="0" indent="0">
              <a:lnSpc>
                <a:spcPct val="100000"/>
              </a:lnSpc>
              <a:spcBef>
                <a:spcPts val="450"/>
              </a:spcBef>
              <a:buNone/>
            </a:pPr>
            <a:r>
              <a:rPr lang="en-US" altLang="zh-CN" sz="1800" dirty="0"/>
              <a:t>       </a:t>
            </a:r>
            <a:r>
              <a:rPr lang="zh-CN" altLang="en-US" sz="1800" dirty="0"/>
              <a:t>用户体验设计，它要求设计师能够全面地分析和体察用户在使用某个系统时的感受。</a:t>
            </a:r>
            <a:endParaRPr lang="en-US" altLang="zh-CN" sz="1800" dirty="0"/>
          </a:p>
        </p:txBody>
      </p:sp>
      <p:sp>
        <p:nvSpPr>
          <p:cNvPr id="3" name="日期占位符 2"/>
          <p:cNvSpPr>
            <a:spLocks noGrp="1"/>
          </p:cNvSpPr>
          <p:nvPr>
            <p:ph type="dt" sz="half" idx="10"/>
          </p:nvPr>
        </p:nvSpPr>
        <p:spPr/>
        <p:txBody>
          <a:bodyPr/>
          <a:lstStyle/>
          <a:p>
            <a:fld id="{725367E3-6744-4747-BDEB-E71779CFEF07}"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extLst>
      <p:ext uri="{BB962C8B-B14F-4D97-AF65-F5344CB8AC3E}">
        <p14:creationId xmlns:p14="http://schemas.microsoft.com/office/powerpoint/2010/main" val="260588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07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0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175" y="689424"/>
            <a:ext cx="6341095" cy="426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lstStyle/>
          <a:p>
            <a:r>
              <a:rPr lang="en-US" altLang="zh-CN" dirty="0"/>
              <a:t>UI </a:t>
            </a:r>
            <a:r>
              <a:rPr lang="zh-CN" altLang="en-US" dirty="0"/>
              <a:t>设计师</a:t>
            </a:r>
          </a:p>
        </p:txBody>
      </p:sp>
      <p:sp>
        <p:nvSpPr>
          <p:cNvPr id="3" name="日期占位符 2"/>
          <p:cNvSpPr>
            <a:spLocks noGrp="1"/>
          </p:cNvSpPr>
          <p:nvPr>
            <p:ph type="dt" sz="half" idx="10"/>
          </p:nvPr>
        </p:nvSpPr>
        <p:spPr/>
        <p:txBody>
          <a:bodyPr/>
          <a:lstStyle/>
          <a:p>
            <a:fld id="{0D5E4CA1-89A3-484A-B52C-97FBBD9E3288}"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Tree>
    <p:extLst>
      <p:ext uri="{BB962C8B-B14F-4D97-AF65-F5344CB8AC3E}">
        <p14:creationId xmlns:p14="http://schemas.microsoft.com/office/powerpoint/2010/main" val="135865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806" y="648183"/>
            <a:ext cx="6504371" cy="40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lstStyle/>
          <a:p>
            <a:r>
              <a:rPr lang="en-US" altLang="zh-CN" dirty="0"/>
              <a:t>GUI </a:t>
            </a:r>
            <a:r>
              <a:rPr lang="zh-CN" altLang="en-US" dirty="0"/>
              <a:t>设计师</a:t>
            </a:r>
          </a:p>
        </p:txBody>
      </p:sp>
      <p:sp>
        <p:nvSpPr>
          <p:cNvPr id="3" name="日期占位符 2"/>
          <p:cNvSpPr>
            <a:spLocks noGrp="1"/>
          </p:cNvSpPr>
          <p:nvPr>
            <p:ph type="dt" sz="half" idx="10"/>
          </p:nvPr>
        </p:nvSpPr>
        <p:spPr/>
        <p:txBody>
          <a:bodyPr/>
          <a:lstStyle/>
          <a:p>
            <a:fld id="{1948C426-10BD-4044-8E76-E8682DFB6020}"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Tree>
    <p:extLst>
      <p:ext uri="{BB962C8B-B14F-4D97-AF65-F5344CB8AC3E}">
        <p14:creationId xmlns:p14="http://schemas.microsoft.com/office/powerpoint/2010/main" val="408107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
        <p:nvSpPr>
          <p:cNvPr id="3" name="日期占位符 2"/>
          <p:cNvSpPr>
            <a:spLocks noGrp="1"/>
          </p:cNvSpPr>
          <p:nvPr>
            <p:ph type="dt" sz="half" idx="10"/>
          </p:nvPr>
        </p:nvSpPr>
        <p:spPr/>
        <p:txBody>
          <a:bodyPr/>
          <a:lstStyle/>
          <a:p>
            <a:fld id="{514539E7-7782-4C98-B54F-D47BA4897B4B}"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799" y="-71802"/>
            <a:ext cx="5400600" cy="513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2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a:xfrm>
            <a:off x="914400" y="1116281"/>
            <a:ext cx="7671459" cy="3621974"/>
          </a:xfrm>
        </p:spPr>
        <p:txBody>
          <a:bodyPr>
            <a:noAutofit/>
          </a:bodyPr>
          <a:lstStyle/>
          <a:p>
            <a:pPr>
              <a:lnSpc>
                <a:spcPct val="120000"/>
              </a:lnSpc>
            </a:pPr>
            <a:r>
              <a:rPr lang="en-US" altLang="zh-CN" sz="2400" dirty="0"/>
              <a:t>UI </a:t>
            </a:r>
            <a:r>
              <a:rPr lang="zh-CN" altLang="en-US" sz="2400" dirty="0"/>
              <a:t>工程师的工作并不是从设计阶段才开始的，早在需求分析阶段，</a:t>
            </a:r>
            <a:r>
              <a:rPr lang="en-US" altLang="zh-CN" sz="2400" dirty="0"/>
              <a:t>UI</a:t>
            </a:r>
            <a:r>
              <a:rPr lang="zh-CN" altLang="en-US" sz="2400" dirty="0"/>
              <a:t>工程师就已经参与到用户访谈中，了解用户的使用习惯，喜好等，为设计用户界面做准备</a:t>
            </a:r>
            <a:r>
              <a:rPr lang="en-US" altLang="zh-CN" sz="2400" dirty="0"/>
              <a:t>……</a:t>
            </a:r>
          </a:p>
          <a:p>
            <a:pPr>
              <a:lnSpc>
                <a:spcPct val="120000"/>
              </a:lnSpc>
            </a:pPr>
            <a:r>
              <a:rPr lang="zh-CN" altLang="en-US" sz="2400" dirty="0"/>
              <a:t>在国外，用户界面设计人员有了一个新的称谓：信息建筑师（</a:t>
            </a:r>
            <a:r>
              <a:rPr lang="en-US" altLang="zh-CN" sz="2400" dirty="0"/>
              <a:t>Information Architecture</a:t>
            </a:r>
            <a:r>
              <a:rPr lang="zh-CN" altLang="en-US" sz="2400" dirty="0"/>
              <a:t>），它不仅仅是指美工，而是具有心理学、软件工程学、设计学等综合知识的人。</a:t>
            </a:r>
            <a:endParaRPr lang="en-US" altLang="zh-CN"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
        <p:nvSpPr>
          <p:cNvPr id="2" name="日期占位符 1"/>
          <p:cNvSpPr>
            <a:spLocks noGrp="1"/>
          </p:cNvSpPr>
          <p:nvPr>
            <p:ph type="dt" sz="half" idx="10"/>
          </p:nvPr>
        </p:nvSpPr>
        <p:spPr/>
        <p:txBody>
          <a:bodyPr/>
          <a:lstStyle/>
          <a:p>
            <a:fld id="{0801368C-D640-4D7B-9E74-587374C9A28F}"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43630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p:cTn id="7" dur="500" fill="hold"/>
                                        <p:tgtEl>
                                          <p:spTgt spid="2457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4576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anim calcmode="lin" valueType="num">
                                      <p:cBhvr>
                                        <p:cTn id="13" dur="500" fill="hold"/>
                                        <p:tgtEl>
                                          <p:spTgt spid="24576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4576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状态图建模</a:t>
            </a:r>
          </a:p>
        </p:txBody>
      </p:sp>
      <p:sp>
        <p:nvSpPr>
          <p:cNvPr id="3" name="内容占位符 2"/>
          <p:cNvSpPr>
            <a:spLocks noGrp="1"/>
          </p:cNvSpPr>
          <p:nvPr>
            <p:ph idx="1"/>
          </p:nvPr>
        </p:nvSpPr>
        <p:spPr/>
        <p:txBody>
          <a:bodyPr>
            <a:normAutofit/>
          </a:bodyPr>
          <a:lstStyle/>
          <a:p>
            <a:pPr>
              <a:spcBef>
                <a:spcPts val="600"/>
              </a:spcBef>
            </a:pPr>
            <a:r>
              <a:rPr lang="zh-CN" altLang="en-US" dirty="0"/>
              <a:t>请观看清华大学慕课视频</a:t>
            </a:r>
            <a:endParaRPr lang="en-US" altLang="zh-CN" dirty="0"/>
          </a:p>
          <a:p>
            <a:pPr>
              <a:spcBef>
                <a:spcPts val="600"/>
              </a:spcBef>
            </a:pPr>
            <a:endParaRPr lang="en-US" altLang="zh-CN" dirty="0"/>
          </a:p>
          <a:p>
            <a:pPr marL="0" indent="0" algn="ctr">
              <a:spcBef>
                <a:spcPts val="600"/>
              </a:spcBef>
              <a:buNone/>
            </a:pPr>
            <a:r>
              <a:rPr lang="zh-CN" altLang="en-US" dirty="0"/>
              <a:t>第</a:t>
            </a:r>
            <a:r>
              <a:rPr lang="en-US" altLang="zh-CN" dirty="0"/>
              <a:t>11</a:t>
            </a:r>
            <a:r>
              <a:rPr lang="zh-CN" altLang="en-US" dirty="0"/>
              <a:t>章  行为建模</a:t>
            </a:r>
            <a:endParaRPr lang="en-US" altLang="zh-CN" dirty="0"/>
          </a:p>
          <a:p>
            <a:pPr marL="651420" lvl="1" indent="0" algn="l">
              <a:lnSpc>
                <a:spcPct val="100000"/>
              </a:lnSpc>
              <a:spcBef>
                <a:spcPts val="600"/>
              </a:spcBef>
              <a:buNone/>
            </a:pPr>
            <a:endParaRPr lang="en-US" altLang="zh-CN" dirty="0"/>
          </a:p>
          <a:p>
            <a:pPr marL="994320" lvl="1" indent="-342900" algn="l">
              <a:lnSpc>
                <a:spcPct val="100000"/>
              </a:lnSpc>
              <a:spcBef>
                <a:spcPts val="600"/>
              </a:spcBef>
            </a:pPr>
            <a:r>
              <a:rPr lang="en-US" altLang="zh-CN" dirty="0"/>
              <a:t>11.4 </a:t>
            </a:r>
            <a:r>
              <a:rPr lang="zh-CN" altLang="en-US" dirty="0"/>
              <a:t>状态建模</a:t>
            </a:r>
            <a:endParaRPr lang="en-US" altLang="zh-CN" dirty="0"/>
          </a:p>
          <a:p>
            <a:pPr marL="994320" lvl="1" indent="-342900" algn="l">
              <a:lnSpc>
                <a:spcPct val="100000"/>
              </a:lnSpc>
              <a:spcBef>
                <a:spcPts val="600"/>
              </a:spcBef>
            </a:pPr>
            <a:r>
              <a:rPr lang="en-US" altLang="zh-CN" dirty="0"/>
              <a:t>11.5 </a:t>
            </a:r>
            <a:r>
              <a:rPr lang="zh-CN" altLang="en-US" dirty="0"/>
              <a:t>状态图</a:t>
            </a:r>
            <a:endParaRPr lang="en-US" altLang="zh-CN" dirty="0"/>
          </a:p>
          <a:p>
            <a:pPr marL="994320" lvl="1" indent="-342900" algn="l">
              <a:lnSpc>
                <a:spcPct val="100000"/>
              </a:lnSpc>
              <a:spcBef>
                <a:spcPts val="600"/>
              </a:spcBef>
            </a:pPr>
            <a:r>
              <a:rPr lang="en-US" altLang="zh-CN"/>
              <a:t>11.6 </a:t>
            </a:r>
            <a:r>
              <a:rPr lang="zh-CN" altLang="en-US" dirty="0"/>
              <a:t>状态建模精讲</a:t>
            </a:r>
            <a:endParaRPr lang="en-US" altLang="zh-CN" dirty="0"/>
          </a:p>
        </p:txBody>
      </p:sp>
      <p:sp>
        <p:nvSpPr>
          <p:cNvPr id="4" name="日期占位符 3"/>
          <p:cNvSpPr>
            <a:spLocks noGrp="1"/>
          </p:cNvSpPr>
          <p:nvPr>
            <p:ph type="dt" sz="half" idx="10"/>
          </p:nvPr>
        </p:nvSpPr>
        <p:spPr/>
        <p:txBody>
          <a:bodyPr/>
          <a:lstStyle/>
          <a:p>
            <a:fld id="{38D190B0-D44E-4328-B2B5-67823CB0FA37}"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a:t>
            </a:fld>
            <a:endParaRPr lang="zh-CN" altLang="en-US"/>
          </a:p>
        </p:txBody>
      </p:sp>
    </p:spTree>
    <p:extLst>
      <p:ext uri="{BB962C8B-B14F-4D97-AF65-F5344CB8AC3E}">
        <p14:creationId xmlns:p14="http://schemas.microsoft.com/office/powerpoint/2010/main" val="3415634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normAutofit/>
          </a:bodyPr>
          <a:lstStyle/>
          <a:p>
            <a:r>
              <a:rPr lang="en-US" altLang="zh-CN" dirty="0"/>
              <a:t>GUI</a:t>
            </a:r>
            <a:r>
              <a:rPr lang="zh-CN" altLang="en-US" dirty="0"/>
              <a:t>工程师做</a:t>
            </a:r>
            <a:r>
              <a:rPr lang="en-US" altLang="zh-CN" dirty="0"/>
              <a:t>GUI</a:t>
            </a:r>
            <a:r>
              <a:rPr lang="zh-CN" altLang="en-US" dirty="0"/>
              <a:t>设计的准备</a:t>
            </a:r>
          </a:p>
        </p:txBody>
      </p:sp>
      <p:sp>
        <p:nvSpPr>
          <p:cNvPr id="199683" name="Rectangle 3"/>
          <p:cNvSpPr>
            <a:spLocks noGrp="1" noChangeArrowheads="1"/>
          </p:cNvSpPr>
          <p:nvPr>
            <p:ph idx="1"/>
          </p:nvPr>
        </p:nvSpPr>
        <p:spPr>
          <a:xfrm>
            <a:off x="997527" y="925167"/>
            <a:ext cx="7603403" cy="3806854"/>
          </a:xfrm>
        </p:spPr>
        <p:txBody>
          <a:bodyPr>
            <a:normAutofit lnSpcReduction="10000"/>
          </a:bodyPr>
          <a:lstStyle/>
          <a:p>
            <a:r>
              <a:rPr lang="zh-CN" altLang="en-US" sz="2600" dirty="0"/>
              <a:t>几种工具：</a:t>
            </a:r>
          </a:p>
          <a:p>
            <a:pPr marL="342900" indent="-342900">
              <a:buFont typeface="+mj-lt"/>
              <a:buAutoNum type="arabicPeriod"/>
            </a:pPr>
            <a:r>
              <a:rPr lang="en-US" altLang="zh-CN" sz="2600" dirty="0"/>
              <a:t>Pencil</a:t>
            </a:r>
          </a:p>
          <a:p>
            <a:pPr marL="342900" indent="-342900">
              <a:buFont typeface="+mj-lt"/>
              <a:buAutoNum type="arabicPeriod"/>
            </a:pPr>
            <a:r>
              <a:rPr lang="en-US" altLang="zh-CN" sz="2600" dirty="0"/>
              <a:t>Microsoft Visio(</a:t>
            </a:r>
            <a:r>
              <a:rPr lang="zh-CN" altLang="en-US" sz="2600" dirty="0"/>
              <a:t>易用</a:t>
            </a:r>
            <a:r>
              <a:rPr lang="en-US" altLang="zh-CN" sz="2600" dirty="0"/>
              <a:t>)</a:t>
            </a:r>
          </a:p>
          <a:p>
            <a:pPr marL="342900" indent="-342900">
              <a:buFont typeface="+mj-lt"/>
              <a:buAutoNum type="arabicPeriod"/>
            </a:pPr>
            <a:r>
              <a:rPr lang="en-US" altLang="zh-CN" sz="2600" dirty="0" err="1"/>
              <a:t>Balsamiq</a:t>
            </a:r>
            <a:r>
              <a:rPr lang="en-US" altLang="zh-CN" sz="2600" dirty="0"/>
              <a:t> mockup(</a:t>
            </a:r>
            <a:r>
              <a:rPr lang="zh-CN" altLang="en-US" sz="2600" dirty="0"/>
              <a:t>草图设计工具</a:t>
            </a:r>
            <a:r>
              <a:rPr lang="en-US" altLang="zh-CN" sz="2600" dirty="0"/>
              <a:t>)</a:t>
            </a:r>
          </a:p>
          <a:p>
            <a:pPr marL="342900" indent="-342900">
              <a:buFont typeface="+mj-lt"/>
              <a:buAutoNum type="arabicPeriod"/>
            </a:pPr>
            <a:r>
              <a:rPr lang="en-US" altLang="zh-CN" sz="2600" dirty="0"/>
              <a:t>GUI Design Studio </a:t>
            </a:r>
          </a:p>
          <a:p>
            <a:pPr marL="342900" indent="-342900">
              <a:buFont typeface="+mj-lt"/>
              <a:buAutoNum type="arabicPeriod"/>
            </a:pPr>
            <a:r>
              <a:rPr lang="en-US" altLang="zh-CN" sz="2600" dirty="0" err="1"/>
              <a:t>Axure</a:t>
            </a:r>
            <a:r>
              <a:rPr lang="en-US" altLang="zh-CN" sz="2600" dirty="0"/>
              <a:t> RP</a:t>
            </a:r>
          </a:p>
          <a:p>
            <a:pPr marL="342900" indent="-342900">
              <a:buFont typeface="+mj-lt"/>
              <a:buAutoNum type="arabicPeriod"/>
            </a:pPr>
            <a:r>
              <a:rPr lang="en-US" altLang="zh-CN" sz="2600" dirty="0"/>
              <a:t>Photoshop/</a:t>
            </a:r>
            <a:r>
              <a:rPr lang="en-US" altLang="zh-CN" sz="2600" dirty="0" err="1"/>
              <a:t>CorelDRAW</a:t>
            </a:r>
            <a:r>
              <a:rPr lang="en-US" altLang="zh-CN" sz="2600" dirty="0"/>
              <a:t>/Illustrator</a:t>
            </a:r>
          </a:p>
        </p:txBody>
      </p:sp>
      <p:sp>
        <p:nvSpPr>
          <p:cNvPr id="2" name="日期占位符 1"/>
          <p:cNvSpPr>
            <a:spLocks noGrp="1"/>
          </p:cNvSpPr>
          <p:nvPr>
            <p:ph type="dt" sz="half" idx="10"/>
          </p:nvPr>
        </p:nvSpPr>
        <p:spPr/>
        <p:txBody>
          <a:bodyPr/>
          <a:lstStyle/>
          <a:p>
            <a:fld id="{FD66B75B-B5F2-41C3-828E-BCD5B5BACD4E}"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spTree>
    <p:extLst>
      <p:ext uri="{BB962C8B-B14F-4D97-AF65-F5344CB8AC3E}">
        <p14:creationId xmlns:p14="http://schemas.microsoft.com/office/powerpoint/2010/main" val="230966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rmAutofit/>
          </a:bodyPr>
          <a:lstStyle/>
          <a:p>
            <a:r>
              <a:rPr lang="en-US" altLang="zh-CN" dirty="0"/>
              <a:t>UI</a:t>
            </a:r>
            <a:r>
              <a:rPr lang="zh-CN" altLang="en-US" dirty="0"/>
              <a:t>设计过程</a:t>
            </a:r>
          </a:p>
        </p:txBody>
      </p:sp>
      <p:sp>
        <p:nvSpPr>
          <p:cNvPr id="212996" name="Rectangle 4"/>
          <p:cNvSpPr>
            <a:spLocks noChangeArrowheads="1"/>
          </p:cNvSpPr>
          <p:nvPr/>
        </p:nvSpPr>
        <p:spPr bwMode="auto">
          <a:xfrm>
            <a:off x="4037234" y="1878518"/>
            <a:ext cx="1133475" cy="485775"/>
          </a:xfrm>
          <a:prstGeom prst="rect">
            <a:avLst/>
          </a:prstGeom>
          <a:solidFill>
            <a:schemeClr val="accent1">
              <a:lumMod val="20000"/>
              <a:lumOff val="80000"/>
            </a:schemeClr>
          </a:solidFill>
          <a:ln w="9525" algn="ctr">
            <a:solidFill>
              <a:schemeClr val="tx1"/>
            </a:solidFill>
            <a:miter lim="800000"/>
            <a:headEnd/>
            <a:tailEnd/>
          </a:ln>
          <a:effectLst/>
        </p:spPr>
        <p:txBody>
          <a:bodyPr wrap="none" anchor="ctr"/>
          <a:lstStyle/>
          <a:p>
            <a:pPr algn="ctr"/>
            <a:r>
              <a:rPr lang="zh-CN" altLang="en-US" dirty="0">
                <a:solidFill>
                  <a:prstClr val="black"/>
                </a:solidFill>
                <a:latin typeface="+mj-ea"/>
                <a:ea typeface="+mj-ea"/>
              </a:rPr>
              <a:t>设计原型</a:t>
            </a:r>
          </a:p>
        </p:txBody>
      </p:sp>
      <p:sp>
        <p:nvSpPr>
          <p:cNvPr id="212997" name="Rectangle 5"/>
          <p:cNvSpPr>
            <a:spLocks noChangeArrowheads="1"/>
          </p:cNvSpPr>
          <p:nvPr/>
        </p:nvSpPr>
        <p:spPr bwMode="auto">
          <a:xfrm>
            <a:off x="5224306" y="3292461"/>
            <a:ext cx="1251615" cy="648111"/>
          </a:xfrm>
          <a:prstGeom prst="rect">
            <a:avLst/>
          </a:prstGeom>
          <a:solidFill>
            <a:schemeClr val="accent1">
              <a:lumMod val="20000"/>
              <a:lumOff val="80000"/>
            </a:schemeClr>
          </a:solidFill>
          <a:ln w="9525" algn="ctr">
            <a:solidFill>
              <a:schemeClr val="tx1"/>
            </a:solidFill>
            <a:miter lim="800000"/>
            <a:headEnd/>
            <a:tailEnd/>
          </a:ln>
          <a:effectLst/>
        </p:spPr>
        <p:txBody>
          <a:bodyPr wrap="none" anchor="ctr"/>
          <a:lstStyle/>
          <a:p>
            <a:pPr algn="ctr"/>
            <a:r>
              <a:rPr lang="zh-CN" altLang="en-US" dirty="0">
                <a:solidFill>
                  <a:prstClr val="black"/>
                </a:solidFill>
                <a:latin typeface="+mj-ea"/>
                <a:ea typeface="+mj-ea"/>
              </a:rPr>
              <a:t>用户试用</a:t>
            </a:r>
          </a:p>
          <a:p>
            <a:pPr algn="ctr"/>
            <a:r>
              <a:rPr lang="zh-CN" altLang="en-US" dirty="0">
                <a:solidFill>
                  <a:prstClr val="black"/>
                </a:solidFill>
                <a:latin typeface="+mj-ea"/>
                <a:ea typeface="+mj-ea"/>
              </a:rPr>
              <a:t>和评估</a:t>
            </a:r>
          </a:p>
        </p:txBody>
      </p:sp>
      <p:sp>
        <p:nvSpPr>
          <p:cNvPr id="212998" name="Rectangle 6"/>
          <p:cNvSpPr>
            <a:spLocks noChangeArrowheads="1"/>
          </p:cNvSpPr>
          <p:nvPr/>
        </p:nvSpPr>
        <p:spPr bwMode="auto">
          <a:xfrm>
            <a:off x="2611618" y="3388826"/>
            <a:ext cx="1241822" cy="54054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zh-CN" altLang="en-US">
                <a:solidFill>
                  <a:prstClr val="black"/>
                </a:solidFill>
                <a:latin typeface="+mj-ea"/>
                <a:ea typeface="+mj-ea"/>
              </a:rPr>
              <a:t>修改原型</a:t>
            </a:r>
          </a:p>
        </p:txBody>
      </p:sp>
      <p:sp>
        <p:nvSpPr>
          <p:cNvPr id="212999" name="AutoShape 7"/>
          <p:cNvSpPr>
            <a:spLocks noChangeArrowheads="1"/>
          </p:cNvSpPr>
          <p:nvPr/>
        </p:nvSpPr>
        <p:spPr bwMode="auto">
          <a:xfrm rot="3806097">
            <a:off x="5101519" y="2507158"/>
            <a:ext cx="1123511" cy="431006"/>
          </a:xfrm>
          <a:prstGeom prst="curvedDownArrow">
            <a:avLst>
              <a:gd name="adj1" fmla="val 47293"/>
              <a:gd name="adj2" fmla="val 94586"/>
              <a:gd name="adj3" fmla="val 33333"/>
            </a:avLst>
          </a:prstGeom>
          <a:solidFill>
            <a:schemeClr val="accent1">
              <a:lumMod val="60000"/>
              <a:lumOff val="40000"/>
            </a:schemeClr>
          </a:solidFill>
          <a:ln w="9525">
            <a:solidFill>
              <a:schemeClr val="tx1"/>
            </a:solidFill>
            <a:miter lim="800000"/>
            <a:headEnd/>
            <a:tailEnd/>
          </a:ln>
          <a:effectLst/>
        </p:spPr>
        <p:txBody>
          <a:bodyPr wrap="none" anchor="ctr"/>
          <a:lstStyle/>
          <a:p>
            <a:endParaRPr lang="zh-CN" altLang="en-US">
              <a:solidFill>
                <a:prstClr val="black"/>
              </a:solidFill>
              <a:latin typeface="+mj-ea"/>
              <a:ea typeface="+mj-ea"/>
            </a:endParaRPr>
          </a:p>
        </p:txBody>
      </p:sp>
      <p:sp>
        <p:nvSpPr>
          <p:cNvPr id="213000" name="AutoShape 8"/>
          <p:cNvSpPr>
            <a:spLocks noChangeArrowheads="1"/>
          </p:cNvSpPr>
          <p:nvPr/>
        </p:nvSpPr>
        <p:spPr bwMode="auto">
          <a:xfrm rot="11181999">
            <a:off x="4070133" y="3550751"/>
            <a:ext cx="1019175" cy="431006"/>
          </a:xfrm>
          <a:prstGeom prst="curvedDownArrow">
            <a:avLst>
              <a:gd name="adj1" fmla="val 47293"/>
              <a:gd name="adj2" fmla="val 94586"/>
              <a:gd name="adj3" fmla="val 33333"/>
            </a:avLst>
          </a:prstGeom>
          <a:solidFill>
            <a:schemeClr val="accent1">
              <a:lumMod val="60000"/>
              <a:lumOff val="40000"/>
            </a:schemeClr>
          </a:solidFill>
          <a:ln w="9525">
            <a:solidFill>
              <a:schemeClr val="tx1"/>
            </a:solidFill>
            <a:miter lim="800000"/>
            <a:headEnd/>
            <a:tailEnd/>
          </a:ln>
          <a:effectLst/>
        </p:spPr>
        <p:txBody>
          <a:bodyPr wrap="none" anchor="ctr"/>
          <a:lstStyle/>
          <a:p>
            <a:endParaRPr lang="zh-CN" altLang="en-US">
              <a:solidFill>
                <a:prstClr val="black"/>
              </a:solidFill>
              <a:latin typeface="+mj-ea"/>
              <a:ea typeface="+mj-ea"/>
            </a:endParaRPr>
          </a:p>
        </p:txBody>
      </p:sp>
      <p:sp>
        <p:nvSpPr>
          <p:cNvPr id="213001" name="AutoShape 9"/>
          <p:cNvSpPr>
            <a:spLocks noChangeArrowheads="1"/>
          </p:cNvSpPr>
          <p:nvPr/>
        </p:nvSpPr>
        <p:spPr bwMode="auto">
          <a:xfrm rot="-26707277">
            <a:off x="3126182" y="2599087"/>
            <a:ext cx="982986" cy="389339"/>
          </a:xfrm>
          <a:prstGeom prst="curvedDownArrow">
            <a:avLst>
              <a:gd name="adj1" fmla="val 47293"/>
              <a:gd name="adj2" fmla="val 107252"/>
              <a:gd name="adj3" fmla="val 44759"/>
            </a:avLst>
          </a:prstGeom>
          <a:solidFill>
            <a:schemeClr val="accent1">
              <a:lumMod val="60000"/>
              <a:lumOff val="40000"/>
            </a:schemeClr>
          </a:solidFill>
          <a:ln w="9525">
            <a:solidFill>
              <a:schemeClr val="tx1"/>
            </a:solidFill>
            <a:miter lim="800000"/>
            <a:headEnd/>
            <a:tailEnd/>
          </a:ln>
          <a:effectLst/>
        </p:spPr>
        <p:txBody>
          <a:bodyPr wrap="none" anchor="ctr"/>
          <a:lstStyle/>
          <a:p>
            <a:endParaRPr lang="zh-CN" altLang="en-US">
              <a:solidFill>
                <a:prstClr val="black"/>
              </a:solidFill>
              <a:latin typeface="+mj-ea"/>
              <a:ea typeface="+mj-ea"/>
            </a:endParaRPr>
          </a:p>
        </p:txBody>
      </p:sp>
      <p:sp>
        <p:nvSpPr>
          <p:cNvPr id="213002" name="AutoShape 10"/>
          <p:cNvSpPr>
            <a:spLocks noChangeArrowheads="1"/>
          </p:cNvSpPr>
          <p:nvPr/>
        </p:nvSpPr>
        <p:spPr bwMode="auto">
          <a:xfrm rot="1758802">
            <a:off x="3328544" y="1960048"/>
            <a:ext cx="648891" cy="215504"/>
          </a:xfrm>
          <a:prstGeom prst="rightArrow">
            <a:avLst>
              <a:gd name="adj1" fmla="val 50000"/>
              <a:gd name="adj2" fmla="val 75276"/>
            </a:avLst>
          </a:prstGeom>
          <a:solidFill>
            <a:schemeClr val="accent1">
              <a:lumMod val="60000"/>
              <a:lumOff val="40000"/>
            </a:schemeClr>
          </a:solidFill>
          <a:ln w="9525">
            <a:solidFill>
              <a:schemeClr val="tx1"/>
            </a:solidFill>
            <a:miter lim="800000"/>
            <a:headEnd/>
            <a:tailEnd/>
          </a:ln>
          <a:effectLst/>
        </p:spPr>
        <p:txBody>
          <a:bodyPr wrap="none" anchor="ctr"/>
          <a:lstStyle/>
          <a:p>
            <a:endParaRPr lang="zh-CN" altLang="en-US">
              <a:solidFill>
                <a:prstClr val="black"/>
              </a:solidFill>
              <a:latin typeface="+mj-ea"/>
              <a:ea typeface="+mj-ea"/>
            </a:endParaRPr>
          </a:p>
        </p:txBody>
      </p:sp>
      <p:sp>
        <p:nvSpPr>
          <p:cNvPr id="213003" name="AutoShape 11"/>
          <p:cNvSpPr>
            <a:spLocks noChangeArrowheads="1"/>
          </p:cNvSpPr>
          <p:nvPr/>
        </p:nvSpPr>
        <p:spPr bwMode="auto">
          <a:xfrm>
            <a:off x="4285636" y="2578010"/>
            <a:ext cx="594122" cy="594122"/>
          </a:xfrm>
          <a:custGeom>
            <a:avLst/>
            <a:gdLst>
              <a:gd name="G0" fmla="+- 0 0 0"/>
              <a:gd name="G1" fmla="+- 3456197 0 0"/>
              <a:gd name="G2" fmla="+- 0 0 3456197"/>
              <a:gd name="G3" fmla="+- 10800 0 0"/>
              <a:gd name="G4" fmla="+- 0 0 0"/>
              <a:gd name="T0" fmla="*/ 360 256 1"/>
              <a:gd name="T1" fmla="*/ 0 256 1"/>
              <a:gd name="G5" fmla="+- G2 T0 T1"/>
              <a:gd name="G6" fmla="?: G2 G2 G5"/>
              <a:gd name="G7" fmla="+- 0 0 G6"/>
              <a:gd name="G8" fmla="+- 7266 0 0"/>
              <a:gd name="G9" fmla="+- 0 0 3456197"/>
              <a:gd name="G10" fmla="+- 7266 0 2700"/>
              <a:gd name="G11" fmla="cos G10 0"/>
              <a:gd name="G12" fmla="sin G10 0"/>
              <a:gd name="G13" fmla="cos 13500 0"/>
              <a:gd name="G14" fmla="sin 13500 0"/>
              <a:gd name="G15" fmla="+- G11 10800 0"/>
              <a:gd name="G16" fmla="+- G12 10800 0"/>
              <a:gd name="G17" fmla="+- G13 10800 0"/>
              <a:gd name="G18" fmla="+- G14 10800 0"/>
              <a:gd name="G19" fmla="*/ 7266 1 2"/>
              <a:gd name="G20" fmla="+- G19 5400 0"/>
              <a:gd name="G21" fmla="cos G20 0"/>
              <a:gd name="G22" fmla="sin G20 0"/>
              <a:gd name="G23" fmla="+- G21 10800 0"/>
              <a:gd name="G24" fmla="+- G12 G23 G22"/>
              <a:gd name="G25" fmla="+- G22 G23 G11"/>
              <a:gd name="G26" fmla="cos 10800 0"/>
              <a:gd name="G27" fmla="sin 10800 0"/>
              <a:gd name="G28" fmla="cos 7266 0"/>
              <a:gd name="G29" fmla="sin 7266 0"/>
              <a:gd name="G30" fmla="+- G26 10800 0"/>
              <a:gd name="G31" fmla="+- G27 10800 0"/>
              <a:gd name="G32" fmla="+- G28 10800 0"/>
              <a:gd name="G33" fmla="+- G29 10800 0"/>
              <a:gd name="G34" fmla="+- G19 5400 0"/>
              <a:gd name="G35" fmla="cos G34 3456197"/>
              <a:gd name="G36" fmla="sin G34 3456197"/>
              <a:gd name="G37" fmla="+/ 3456197 0 2"/>
              <a:gd name="T2" fmla="*/ 180 256 1"/>
              <a:gd name="T3" fmla="*/ 0 256 1"/>
              <a:gd name="G38" fmla="+- G37 T2 T3"/>
              <a:gd name="G39" fmla="?: G2 G37 G38"/>
              <a:gd name="G40" fmla="cos 10800 G39"/>
              <a:gd name="G41" fmla="sin 10800 G39"/>
              <a:gd name="G42" fmla="cos 7266 G39"/>
              <a:gd name="G43" fmla="sin 7266 G39"/>
              <a:gd name="G44" fmla="+- G40 10800 0"/>
              <a:gd name="G45" fmla="+- G41 10800 0"/>
              <a:gd name="G46" fmla="+- G42 10800 0"/>
              <a:gd name="G47" fmla="+- G43 10800 0"/>
              <a:gd name="G48" fmla="+- G35 10800 0"/>
              <a:gd name="G49" fmla="+- G36 10800 0"/>
              <a:gd name="T4" fmla="*/ 1123 w 21600"/>
              <a:gd name="T5" fmla="*/ 6003 h 21600"/>
              <a:gd name="T6" fmla="*/ 16269 w 21600"/>
              <a:gd name="T7" fmla="*/ 17989 h 21600"/>
              <a:gd name="T8" fmla="*/ 4289 w 21600"/>
              <a:gd name="T9" fmla="*/ 7572 h 21600"/>
              <a:gd name="T10" fmla="*/ 24300 w 21600"/>
              <a:gd name="T11" fmla="*/ 10800 h 21600"/>
              <a:gd name="T12" fmla="*/ 19833 w 21600"/>
              <a:gd name="T13" fmla="*/ 15267 h 21600"/>
              <a:gd name="T14" fmla="*/ 15366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66" y="10800"/>
                </a:moveTo>
                <a:cubicBezTo>
                  <a:pt x="18066" y="6787"/>
                  <a:pt x="14812" y="3534"/>
                  <a:pt x="10800" y="3534"/>
                </a:cubicBezTo>
                <a:cubicBezTo>
                  <a:pt x="6787" y="3534"/>
                  <a:pt x="3534" y="6787"/>
                  <a:pt x="3534" y="10800"/>
                </a:cubicBezTo>
                <a:cubicBezTo>
                  <a:pt x="3534" y="14812"/>
                  <a:pt x="6787" y="18066"/>
                  <a:pt x="10800" y="18066"/>
                </a:cubicBezTo>
                <a:cubicBezTo>
                  <a:pt x="12389" y="18066"/>
                  <a:pt x="13934" y="17544"/>
                  <a:pt x="15199" y="16582"/>
                </a:cubicBezTo>
                <a:lnTo>
                  <a:pt x="17339" y="19395"/>
                </a:lnTo>
                <a:cubicBezTo>
                  <a:pt x="15459" y="20825"/>
                  <a:pt x="1316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9833" y="15267"/>
                </a:lnTo>
                <a:lnTo>
                  <a:pt x="15366" y="10800"/>
                </a:lnTo>
                <a:lnTo>
                  <a:pt x="18066" y="10800"/>
                </a:lnTo>
                <a:close/>
              </a:path>
            </a:pathLst>
          </a:custGeom>
          <a:solidFill>
            <a:srgbClr val="FF3300"/>
          </a:solidFill>
          <a:ln w="38100">
            <a:solidFill>
              <a:schemeClr val="accent1">
                <a:lumMod val="75000"/>
              </a:schemeClr>
            </a:solidFill>
            <a:miter lim="800000"/>
            <a:headEnd/>
            <a:tailEnd/>
          </a:ln>
          <a:effectLst/>
        </p:spPr>
        <p:txBody>
          <a:bodyPr wrap="none" anchor="ctr"/>
          <a:lstStyle/>
          <a:p>
            <a:endParaRPr lang="zh-CN" altLang="en-US">
              <a:solidFill>
                <a:prstClr val="black"/>
              </a:solidFill>
              <a:latin typeface="+mj-ea"/>
              <a:ea typeface="+mj-ea"/>
            </a:endParaRPr>
          </a:p>
        </p:txBody>
      </p:sp>
      <p:sp>
        <p:nvSpPr>
          <p:cNvPr id="213004" name="Rectangle 12"/>
          <p:cNvSpPr>
            <a:spLocks noChangeArrowheads="1"/>
          </p:cNvSpPr>
          <p:nvPr/>
        </p:nvSpPr>
        <p:spPr bwMode="auto">
          <a:xfrm>
            <a:off x="2319190" y="1557746"/>
            <a:ext cx="917972" cy="432197"/>
          </a:xfrm>
          <a:prstGeom prst="rect">
            <a:avLst/>
          </a:prstGeom>
          <a:solidFill>
            <a:schemeClr val="accent1">
              <a:lumMod val="20000"/>
              <a:lumOff val="80000"/>
            </a:schemeClr>
          </a:solidFill>
          <a:ln w="9525" algn="ctr">
            <a:solidFill>
              <a:schemeClr val="tx1"/>
            </a:solidFill>
            <a:miter lim="800000"/>
            <a:headEnd/>
            <a:tailEnd/>
          </a:ln>
          <a:effectLst/>
        </p:spPr>
        <p:txBody>
          <a:bodyPr wrap="none" anchor="ctr"/>
          <a:lstStyle/>
          <a:p>
            <a:pPr algn="ctr"/>
            <a:r>
              <a:rPr lang="zh-CN" altLang="en-US" dirty="0">
                <a:solidFill>
                  <a:prstClr val="black"/>
                </a:solidFill>
                <a:latin typeface="+mj-ea"/>
                <a:ea typeface="+mj-ea"/>
              </a:rPr>
              <a:t>评估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
        <p:nvSpPr>
          <p:cNvPr id="3" name="日期占位符 2"/>
          <p:cNvSpPr>
            <a:spLocks noGrp="1"/>
          </p:cNvSpPr>
          <p:nvPr>
            <p:ph type="dt" sz="half" idx="10"/>
          </p:nvPr>
        </p:nvSpPr>
        <p:spPr/>
        <p:txBody>
          <a:bodyPr/>
          <a:lstStyle/>
          <a:p>
            <a:fld id="{F2C1A724-0955-4EF6-90EE-896195242A2E}"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77325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0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9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30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grpId="0" nodeType="clickEffect">
                                  <p:stCondLst>
                                    <p:cond delay="0"/>
                                  </p:stCondLst>
                                  <p:childTnLst>
                                    <p:animRot by="21600000">
                                      <p:cBhvr>
                                        <p:cTn id="30" dur="2000" fill="hold"/>
                                        <p:tgtEl>
                                          <p:spTgt spid="213003"/>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30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3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P spid="212998" grpId="0" animBg="1"/>
      <p:bldP spid="212999" grpId="0" animBg="1"/>
      <p:bldP spid="213000" grpId="0" animBg="1"/>
      <p:bldP spid="213001" grpId="0" animBg="1"/>
      <p:bldP spid="213002" grpId="0" animBg="1"/>
      <p:bldP spid="213003" grpId="0" animBg="1"/>
      <p:bldP spid="21300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人机界面设计的步骤</a:t>
            </a:r>
          </a:p>
        </p:txBody>
      </p:sp>
      <p:sp>
        <p:nvSpPr>
          <p:cNvPr id="2" name="内容占位符 1"/>
          <p:cNvSpPr>
            <a:spLocks noGrp="1"/>
          </p:cNvSpPr>
          <p:nvPr>
            <p:ph idx="1"/>
          </p:nvPr>
        </p:nvSpPr>
        <p:spPr/>
        <p:txBody>
          <a:bodyPr>
            <a:normAutofit/>
          </a:bodyPr>
          <a:lstStyle/>
          <a:p>
            <a:pPr marL="342900" indent="-342900">
              <a:lnSpc>
                <a:spcPct val="120000"/>
              </a:lnSpc>
              <a:buFont typeface="+mj-lt"/>
              <a:buAutoNum type="arabicPeriod"/>
            </a:pPr>
            <a:r>
              <a:rPr lang="zh-CN" altLang="en-US" sz="2400" dirty="0"/>
              <a:t>从需求模型出发，从</a:t>
            </a:r>
            <a:r>
              <a:rPr lang="en-US" altLang="zh-CN" sz="2400" dirty="0"/>
              <a:t>Use Case</a:t>
            </a:r>
            <a:r>
              <a:rPr lang="zh-CN" altLang="en-US" sz="2400" dirty="0"/>
              <a:t>分析人机交互需求。</a:t>
            </a:r>
            <a:endParaRPr lang="en-US" altLang="zh-CN" sz="2400" dirty="0"/>
          </a:p>
          <a:p>
            <a:pPr marL="342900" indent="-342900">
              <a:lnSpc>
                <a:spcPct val="120000"/>
              </a:lnSpc>
              <a:buFont typeface="+mj-lt"/>
              <a:buAutoNum type="arabicPeriod"/>
            </a:pPr>
            <a:r>
              <a:rPr lang="zh-CN" altLang="en-US" sz="2400" dirty="0"/>
              <a:t>根据用户进行合理的分类，按照用户的熟练程度，工作性质（按技能层次、组织层次、职能等分类）和权限，设计不同层次的用户界面。</a:t>
            </a:r>
            <a:endParaRPr lang="en-US" altLang="zh-CN" sz="2400" dirty="0"/>
          </a:p>
          <a:p>
            <a:pPr marL="342900" indent="-342900">
              <a:lnSpc>
                <a:spcPct val="120000"/>
              </a:lnSpc>
              <a:buFont typeface="+mj-lt"/>
              <a:buAutoNum type="arabicPeriod"/>
            </a:pPr>
            <a:r>
              <a:rPr lang="zh-CN" altLang="en-US" sz="2400" dirty="0"/>
              <a:t>选取用户代表并分析其工作流程与习惯。可通过调查表整理相关内容，如：期望软件的用途、主要要求与喜好、技术熟练程度、任务客观场景描述等。</a:t>
            </a:r>
            <a:endParaRPr lang="en-US" altLang="zh-CN" sz="2400" dirty="0"/>
          </a:p>
        </p:txBody>
      </p:sp>
      <p:sp>
        <p:nvSpPr>
          <p:cNvPr id="5" name="日期占位符 4"/>
          <p:cNvSpPr>
            <a:spLocks noGrp="1"/>
          </p:cNvSpPr>
          <p:nvPr>
            <p:ph type="dt" sz="half" idx="10"/>
          </p:nvPr>
        </p:nvSpPr>
        <p:spPr/>
        <p:txBody>
          <a:bodyPr/>
          <a:lstStyle/>
          <a:p>
            <a:fld id="{2816A339-ED11-4A26-BB59-B50B0F72C137}"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spTree>
    <p:extLst>
      <p:ext uri="{BB962C8B-B14F-4D97-AF65-F5344CB8AC3E}">
        <p14:creationId xmlns:p14="http://schemas.microsoft.com/office/powerpoint/2010/main" val="337924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人机界面设计的内容</a:t>
            </a:r>
          </a:p>
        </p:txBody>
      </p:sp>
      <p:sp>
        <p:nvSpPr>
          <p:cNvPr id="2" name="内容占位符 1"/>
          <p:cNvSpPr>
            <a:spLocks noGrp="1"/>
          </p:cNvSpPr>
          <p:nvPr>
            <p:ph idx="1"/>
          </p:nvPr>
        </p:nvSpPr>
        <p:spPr>
          <a:xfrm>
            <a:off x="768096" y="961901"/>
            <a:ext cx="7832833" cy="3635880"/>
          </a:xfrm>
        </p:spPr>
        <p:txBody>
          <a:bodyPr>
            <a:noAutofit/>
          </a:bodyPr>
          <a:lstStyle/>
          <a:p>
            <a:pPr>
              <a:lnSpc>
                <a:spcPct val="100000"/>
              </a:lnSpc>
            </a:pPr>
            <a:r>
              <a:rPr lang="zh-CN" altLang="en-US" sz="2400" dirty="0"/>
              <a:t>设计内容包括：界面结构（布局）、页面元素（命令和菜单）、视觉设计、事件操作（交互设计、事件驱动响应设计）、输出信息的结构等。</a:t>
            </a:r>
          </a:p>
          <a:p>
            <a:pPr marL="342900" indent="-342900">
              <a:lnSpc>
                <a:spcPct val="100000"/>
              </a:lnSpc>
              <a:buFont typeface="+mj-lt"/>
              <a:buAutoNum type="arabicPeriod"/>
            </a:pPr>
            <a:r>
              <a:rPr lang="zh-CN" altLang="en-US" sz="2000" dirty="0"/>
              <a:t>布局设计：根据不同系统的类型考虑内容不同，桌面系统参考</a:t>
            </a:r>
            <a:r>
              <a:rPr lang="en-US" altLang="zh-CN" sz="2000"/>
              <a:t>Windows</a:t>
            </a:r>
            <a:r>
              <a:rPr lang="zh-CN" altLang="en-US" sz="2000" dirty="0"/>
              <a:t>和</a:t>
            </a:r>
            <a:r>
              <a:rPr lang="en-US" altLang="zh-CN" sz="2000" dirty="0"/>
              <a:t>Android</a:t>
            </a:r>
            <a:r>
              <a:rPr lang="zh-CN" altLang="en-US" sz="2000" dirty="0"/>
              <a:t>系统界面、</a:t>
            </a:r>
            <a:r>
              <a:rPr lang="en-US" altLang="zh-CN" sz="2000" dirty="0"/>
              <a:t>Web</a:t>
            </a:r>
            <a:r>
              <a:rPr lang="zh-CN" altLang="en-US" sz="2000" dirty="0"/>
              <a:t>网页系统选择合适的布局技术，综合使用</a:t>
            </a:r>
            <a:r>
              <a:rPr lang="en-US" altLang="zh-CN" sz="2000" dirty="0" err="1"/>
              <a:t>HTML+CSS+JS+Ajax</a:t>
            </a:r>
            <a:r>
              <a:rPr lang="zh-CN" altLang="en-US" sz="2000" dirty="0"/>
              <a:t>等。</a:t>
            </a:r>
            <a:endParaRPr lang="en-US" altLang="zh-CN" sz="2000" dirty="0"/>
          </a:p>
          <a:p>
            <a:pPr marL="342900" indent="-342900">
              <a:lnSpc>
                <a:spcPct val="100000"/>
              </a:lnSpc>
              <a:buFont typeface="+mj-lt"/>
              <a:buAutoNum type="arabicPeriod"/>
            </a:pPr>
            <a:r>
              <a:rPr lang="zh-CN" altLang="en-US" sz="2000" dirty="0"/>
              <a:t>菜单设计：线性结构、树状结构、非循环和循环的网状结构等，命令的优化注意导航的互通、命令的分组分类、名称命名的含义明确、是否有快捷操作等。</a:t>
            </a:r>
            <a:endParaRPr lang="en-US" altLang="zh-CN" sz="2000" dirty="0"/>
          </a:p>
        </p:txBody>
      </p:sp>
      <p:sp>
        <p:nvSpPr>
          <p:cNvPr id="5" name="日期占位符 4"/>
          <p:cNvSpPr>
            <a:spLocks noGrp="1"/>
          </p:cNvSpPr>
          <p:nvPr>
            <p:ph type="dt" sz="half" idx="10"/>
          </p:nvPr>
        </p:nvSpPr>
        <p:spPr/>
        <p:txBody>
          <a:bodyPr/>
          <a:lstStyle/>
          <a:p>
            <a:fld id="{B46D09D4-763A-4189-B840-36DDF94FBAC3}"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185774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人机界面设计的内容</a:t>
            </a:r>
          </a:p>
        </p:txBody>
      </p:sp>
      <p:sp>
        <p:nvSpPr>
          <p:cNvPr id="2" name="内容占位符 1"/>
          <p:cNvSpPr>
            <a:spLocks noGrp="1"/>
          </p:cNvSpPr>
          <p:nvPr>
            <p:ph idx="1"/>
          </p:nvPr>
        </p:nvSpPr>
        <p:spPr/>
        <p:txBody>
          <a:bodyPr/>
          <a:lstStyle/>
          <a:p>
            <a:pPr marL="342900" indent="-342900">
              <a:lnSpc>
                <a:spcPct val="120000"/>
              </a:lnSpc>
              <a:buFont typeface="+mj-lt"/>
              <a:buAutoNum type="arabicPeriod" startAt="3"/>
            </a:pPr>
            <a:r>
              <a:rPr lang="zh-CN" altLang="en-US" sz="2400" dirty="0"/>
              <a:t>视觉设计：在结构设计的基础上，参考目标群体的心理模型和任务达成进行视觉设计，包括色差、字体、页面元素等。</a:t>
            </a:r>
            <a:endParaRPr lang="en-US" altLang="zh-CN" sz="2400" dirty="0"/>
          </a:p>
          <a:p>
            <a:pPr>
              <a:lnSpc>
                <a:spcPct val="120000"/>
              </a:lnSpc>
            </a:pPr>
            <a:r>
              <a:rPr lang="zh-CN" altLang="en-US" sz="2400" dirty="0"/>
              <a:t>考虑界面的清晰明了，减少记忆负担，依赖认知而非记忆，提供视觉线索，提供默认、撤销、恢复操作，提供快捷操作，完善视觉的清晰度，界面协调一致，整个系统页面颜色不超过</a:t>
            </a:r>
            <a:r>
              <a:rPr lang="en-US" altLang="zh-CN" sz="2400" dirty="0"/>
              <a:t>5</a:t>
            </a:r>
            <a:r>
              <a:rPr lang="zh-CN" altLang="en-US" sz="2400" dirty="0"/>
              <a:t>个色系。</a:t>
            </a:r>
          </a:p>
        </p:txBody>
      </p:sp>
      <p:sp>
        <p:nvSpPr>
          <p:cNvPr id="5" name="日期占位符 4"/>
          <p:cNvSpPr>
            <a:spLocks noGrp="1"/>
          </p:cNvSpPr>
          <p:nvPr>
            <p:ph type="dt" sz="half" idx="10"/>
          </p:nvPr>
        </p:nvSpPr>
        <p:spPr/>
        <p:txBody>
          <a:bodyPr/>
          <a:lstStyle/>
          <a:p>
            <a:fld id="{E8656B78-4A06-4B1F-B470-0495DF80A1E9}"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spTree>
    <p:extLst>
      <p:ext uri="{BB962C8B-B14F-4D97-AF65-F5344CB8AC3E}">
        <p14:creationId xmlns:p14="http://schemas.microsoft.com/office/powerpoint/2010/main" val="87646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3DF85E-9984-43F8-9F99-36BDDF1B4242}"/>
              </a:ext>
            </a:extLst>
          </p:cNvPr>
          <p:cNvSpPr>
            <a:spLocks noGrp="1"/>
          </p:cNvSpPr>
          <p:nvPr>
            <p:ph type="title"/>
          </p:nvPr>
        </p:nvSpPr>
        <p:spPr/>
        <p:txBody>
          <a:bodyPr/>
          <a:lstStyle/>
          <a:p>
            <a:r>
              <a:rPr lang="zh-CN" altLang="en-US"/>
              <a:t>人机界面设计的内容</a:t>
            </a:r>
            <a:endParaRPr lang="zh-CN" altLang="en-US" dirty="0"/>
          </a:p>
        </p:txBody>
      </p:sp>
      <p:sp>
        <p:nvSpPr>
          <p:cNvPr id="2" name="内容占位符 1">
            <a:extLst>
              <a:ext uri="{FF2B5EF4-FFF2-40B4-BE49-F238E27FC236}">
                <a16:creationId xmlns:a16="http://schemas.microsoft.com/office/drawing/2014/main" id="{096EDB5E-CE81-45E4-BC18-596AF721F73B}"/>
              </a:ext>
            </a:extLst>
          </p:cNvPr>
          <p:cNvSpPr>
            <a:spLocks noGrp="1"/>
          </p:cNvSpPr>
          <p:nvPr>
            <p:ph idx="1"/>
          </p:nvPr>
        </p:nvSpPr>
        <p:spPr/>
        <p:txBody>
          <a:bodyPr>
            <a:normAutofit fontScale="70000" lnSpcReduction="20000"/>
          </a:bodyPr>
          <a:lstStyle/>
          <a:p>
            <a:pPr marL="342900" indent="-342900">
              <a:buFont typeface="+mj-lt"/>
              <a:buAutoNum type="arabicPeriod" startAt="4"/>
            </a:pPr>
            <a:r>
              <a:rPr lang="zh-CN" altLang="en-US" dirty="0"/>
              <a:t>人机交互设计：即操作的设计，目的是使产品让用户能简单使用，任何产品功能的实现都是通过人和机器的交互来完成的。</a:t>
            </a:r>
            <a:endParaRPr lang="en-US" altLang="zh-CN" dirty="0"/>
          </a:p>
          <a:p>
            <a:pPr lvl="1"/>
            <a:r>
              <a:rPr lang="zh-CN" altLang="en-US" sz="2600" dirty="0"/>
              <a:t>交互设计的原则如下：</a:t>
            </a:r>
            <a:endParaRPr lang="en-US" altLang="zh-CN" sz="2600" dirty="0"/>
          </a:p>
          <a:p>
            <a:pPr marL="857250" lvl="2" indent="-342900">
              <a:spcBef>
                <a:spcPts val="450"/>
              </a:spcBef>
              <a:buFont typeface="+mj-lt"/>
              <a:buAutoNum type="alphaLcPeriod"/>
            </a:pPr>
            <a:r>
              <a:rPr lang="zh-CN" altLang="en-US" sz="2600" dirty="0"/>
              <a:t>有清楚的错误提示</a:t>
            </a:r>
            <a:endParaRPr lang="en-US" altLang="zh-CN" sz="2600" dirty="0"/>
          </a:p>
          <a:p>
            <a:pPr marL="857250" lvl="2" indent="-342900">
              <a:spcBef>
                <a:spcPts val="450"/>
              </a:spcBef>
              <a:buFont typeface="+mj-lt"/>
              <a:buAutoNum type="alphaLcPeriod"/>
            </a:pPr>
            <a:r>
              <a:rPr lang="zh-CN" altLang="en-US" sz="2600" dirty="0"/>
              <a:t>让用户控制界面，提供下一步、完成等按钮</a:t>
            </a:r>
            <a:endParaRPr lang="en-US" altLang="zh-CN" sz="2600" dirty="0"/>
          </a:p>
          <a:p>
            <a:pPr marL="857250" lvl="2" indent="-342900">
              <a:spcBef>
                <a:spcPts val="450"/>
              </a:spcBef>
              <a:buFont typeface="+mj-lt"/>
              <a:buAutoNum type="alphaLcPeriod"/>
            </a:pPr>
            <a:r>
              <a:rPr lang="zh-CN" altLang="en-US" sz="2600" dirty="0"/>
              <a:t>针对不同的用户提供不同层次的多种选择</a:t>
            </a:r>
            <a:endParaRPr lang="en-US" altLang="zh-CN" sz="2600" dirty="0"/>
          </a:p>
          <a:p>
            <a:pPr marL="857250" lvl="2" indent="-342900">
              <a:spcBef>
                <a:spcPts val="450"/>
              </a:spcBef>
              <a:buFont typeface="+mj-lt"/>
              <a:buAutoNum type="alphaLcPeriod"/>
            </a:pPr>
            <a:r>
              <a:rPr lang="zh-CN" altLang="en-US" sz="2600" dirty="0"/>
              <a:t>允许兼用鼠标和键盘</a:t>
            </a:r>
            <a:endParaRPr lang="en-US" altLang="zh-CN" sz="2600" dirty="0"/>
          </a:p>
          <a:p>
            <a:pPr marL="857250" lvl="2" indent="-342900">
              <a:spcBef>
                <a:spcPts val="450"/>
              </a:spcBef>
              <a:buFont typeface="+mj-lt"/>
              <a:buAutoNum type="alphaLcPeriod"/>
            </a:pPr>
            <a:r>
              <a:rPr lang="zh-CN" altLang="en-US" sz="2600" dirty="0"/>
              <a:t>允许工作中断，例如编写消息</a:t>
            </a:r>
            <a:endParaRPr lang="en-US" altLang="zh-CN" sz="2600" dirty="0"/>
          </a:p>
          <a:p>
            <a:pPr marL="857250" lvl="2" indent="-342900">
              <a:spcBef>
                <a:spcPts val="450"/>
              </a:spcBef>
              <a:buFont typeface="+mj-lt"/>
              <a:buAutoNum type="alphaLcPeriod"/>
            </a:pPr>
            <a:r>
              <a:rPr lang="zh-CN" altLang="en-US" sz="2600" dirty="0"/>
              <a:t>使用用户的语言，而非技术的语言</a:t>
            </a:r>
            <a:endParaRPr lang="en-US" altLang="zh-CN" sz="2600" dirty="0"/>
          </a:p>
          <a:p>
            <a:pPr marL="857250" lvl="2" indent="-342900">
              <a:spcBef>
                <a:spcPts val="450"/>
              </a:spcBef>
              <a:buFont typeface="+mj-lt"/>
              <a:buAutoNum type="alphaLcPeriod"/>
            </a:pPr>
            <a:r>
              <a:rPr lang="zh-CN" altLang="en-US" sz="2600" dirty="0"/>
              <a:t>导航功能，方便退出</a:t>
            </a:r>
            <a:endParaRPr lang="en-US" altLang="zh-CN" sz="2600" dirty="0"/>
          </a:p>
          <a:p>
            <a:pPr marL="857250" lvl="2" indent="-342900">
              <a:spcBef>
                <a:spcPts val="450"/>
              </a:spcBef>
              <a:buFont typeface="+mj-lt"/>
              <a:buAutoNum type="alphaLcPeriod"/>
            </a:pPr>
            <a:r>
              <a:rPr lang="zh-CN" altLang="en-US" sz="2600" dirty="0"/>
              <a:t>让用户知道自己的位置</a:t>
            </a:r>
            <a:r>
              <a:rPr lang="en-US" altLang="zh-CN" sz="2600" dirty="0"/>
              <a:t>,</a:t>
            </a:r>
            <a:r>
              <a:rPr lang="zh-CN" altLang="en-US" sz="2600" dirty="0"/>
              <a:t>方便做出下一步行动的决定</a:t>
            </a:r>
            <a:endParaRPr lang="en-US" altLang="zh-CN" sz="2600" dirty="0"/>
          </a:p>
        </p:txBody>
      </p:sp>
      <p:sp>
        <p:nvSpPr>
          <p:cNvPr id="5" name="日期占位符 4"/>
          <p:cNvSpPr>
            <a:spLocks noGrp="1"/>
          </p:cNvSpPr>
          <p:nvPr>
            <p:ph type="dt" sz="half" idx="10"/>
          </p:nvPr>
        </p:nvSpPr>
        <p:spPr/>
        <p:txBody>
          <a:bodyPr/>
          <a:lstStyle/>
          <a:p>
            <a:fld id="{708FFA3F-79FD-458F-9D88-D0343727FB9B}"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FCF61D1B-C2E5-44AB-B120-47FD80141148}"/>
              </a:ext>
            </a:extLst>
          </p:cNvPr>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Tree>
    <p:extLst>
      <p:ext uri="{BB962C8B-B14F-4D97-AF65-F5344CB8AC3E}">
        <p14:creationId xmlns:p14="http://schemas.microsoft.com/office/powerpoint/2010/main" val="97347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up)">
                                      <p:cBhvr>
                                        <p:cTn id="13" dur="500"/>
                                        <p:tgtEl>
                                          <p:spTgt spid="2">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up)">
                                      <p:cBhvr>
                                        <p:cTn id="16" dur="500"/>
                                        <p:tgtEl>
                                          <p:spTgt spid="2">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up)">
                                      <p:cBhvr>
                                        <p:cTn id="19" dur="500"/>
                                        <p:tgtEl>
                                          <p:spTgt spid="2">
                                            <p:txEl>
                                              <p:pRg st="5" end="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up)">
                                      <p:cBhvr>
                                        <p:cTn id="22" dur="500"/>
                                        <p:tgtEl>
                                          <p:spTgt spid="2">
                                            <p:txEl>
                                              <p:pRg st="6" end="6"/>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ipe(up)">
                                      <p:cBhvr>
                                        <p:cTn id="25" dur="500"/>
                                        <p:tgtEl>
                                          <p:spTgt spid="2">
                                            <p:txEl>
                                              <p:pRg st="7" end="7"/>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wipe(up)">
                                      <p:cBhvr>
                                        <p:cTn id="28" dur="500"/>
                                        <p:tgtEl>
                                          <p:spTgt spid="2">
                                            <p:txEl>
                                              <p:pRg st="8" end="8"/>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wipe(up)">
                                      <p:cBhvr>
                                        <p:cTn id="3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9F2CC29-F5E4-45BA-A139-7F6F1F9AA15E}"/>
              </a:ext>
            </a:extLst>
          </p:cNvPr>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
        <p:nvSpPr>
          <p:cNvPr id="4" name="标题 3">
            <a:extLst>
              <a:ext uri="{FF2B5EF4-FFF2-40B4-BE49-F238E27FC236}">
                <a16:creationId xmlns:a16="http://schemas.microsoft.com/office/drawing/2014/main" id="{C72C15A0-F013-46BD-8035-B864FDB8EE80}"/>
              </a:ext>
            </a:extLst>
          </p:cNvPr>
          <p:cNvSpPr>
            <a:spLocks noGrp="1"/>
          </p:cNvSpPr>
          <p:nvPr>
            <p:ph type="title"/>
          </p:nvPr>
        </p:nvSpPr>
        <p:spPr/>
        <p:txBody>
          <a:bodyPr/>
          <a:lstStyle/>
          <a:p>
            <a:endParaRPr lang="zh-CN" altLang="en-US" dirty="0"/>
          </a:p>
        </p:txBody>
      </p:sp>
      <p:pic>
        <p:nvPicPr>
          <p:cNvPr id="6" name="图片 5">
            <a:extLst>
              <a:ext uri="{FF2B5EF4-FFF2-40B4-BE49-F238E27FC236}">
                <a16:creationId xmlns:a16="http://schemas.microsoft.com/office/drawing/2014/main" id="{E13252B8-B658-4921-A0CC-6C8937E0409C}"/>
              </a:ext>
            </a:extLst>
          </p:cNvPr>
          <p:cNvPicPr>
            <a:picLocks noChangeAspect="1"/>
          </p:cNvPicPr>
          <p:nvPr/>
        </p:nvPicPr>
        <p:blipFill>
          <a:blip r:embed="rId3"/>
          <a:stretch>
            <a:fillRect/>
          </a:stretch>
        </p:blipFill>
        <p:spPr>
          <a:xfrm>
            <a:off x="1575479" y="98822"/>
            <a:ext cx="2828925" cy="2797493"/>
          </a:xfrm>
          <a:prstGeom prst="rect">
            <a:avLst/>
          </a:prstGeom>
        </p:spPr>
      </p:pic>
      <p:pic>
        <p:nvPicPr>
          <p:cNvPr id="5" name="内容占位符 4">
            <a:extLst>
              <a:ext uri="{FF2B5EF4-FFF2-40B4-BE49-F238E27FC236}">
                <a16:creationId xmlns:a16="http://schemas.microsoft.com/office/drawing/2014/main" id="{2139C751-DDE0-428D-B515-64E0B3D3F0A9}"/>
              </a:ext>
            </a:extLst>
          </p:cNvPr>
          <p:cNvPicPr>
            <a:picLocks noGrp="1" noChangeAspect="1"/>
          </p:cNvPicPr>
          <p:nvPr>
            <p:ph idx="1"/>
          </p:nvPr>
        </p:nvPicPr>
        <p:blipFill>
          <a:blip r:embed="rId4"/>
          <a:stretch>
            <a:fillRect/>
          </a:stretch>
        </p:blipFill>
        <p:spPr>
          <a:xfrm>
            <a:off x="1575479" y="2714625"/>
            <a:ext cx="6172200" cy="2428875"/>
          </a:xfrm>
          <a:prstGeom prst="rect">
            <a:avLst/>
          </a:prstGeom>
        </p:spPr>
      </p:pic>
      <p:pic>
        <p:nvPicPr>
          <p:cNvPr id="11" name="图片 10">
            <a:extLst>
              <a:ext uri="{FF2B5EF4-FFF2-40B4-BE49-F238E27FC236}">
                <a16:creationId xmlns:a16="http://schemas.microsoft.com/office/drawing/2014/main" id="{33DE7C25-F2CE-43D0-9739-A95E019E801A}"/>
              </a:ext>
            </a:extLst>
          </p:cNvPr>
          <p:cNvPicPr>
            <a:picLocks noChangeAspect="1"/>
          </p:cNvPicPr>
          <p:nvPr/>
        </p:nvPicPr>
        <p:blipFill>
          <a:blip r:embed="rId5"/>
          <a:stretch>
            <a:fillRect/>
          </a:stretch>
        </p:blipFill>
        <p:spPr>
          <a:xfrm>
            <a:off x="6286783" y="1190032"/>
            <a:ext cx="1460897" cy="1460897"/>
          </a:xfrm>
          <a:prstGeom prst="rect">
            <a:avLst/>
          </a:prstGeom>
        </p:spPr>
      </p:pic>
      <p:sp>
        <p:nvSpPr>
          <p:cNvPr id="2" name="日期占位符 1"/>
          <p:cNvSpPr>
            <a:spLocks noGrp="1"/>
          </p:cNvSpPr>
          <p:nvPr>
            <p:ph type="dt" sz="half" idx="10"/>
          </p:nvPr>
        </p:nvSpPr>
        <p:spPr/>
        <p:txBody>
          <a:bodyPr/>
          <a:lstStyle/>
          <a:p>
            <a:fld id="{D68F337E-4AC0-4C00-B554-9FBB2990F9C0}"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01666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dirty="0">
                <a:latin typeface="+mj-ea"/>
              </a:rPr>
              <a:t>良好的</a:t>
            </a:r>
            <a:r>
              <a:rPr lang="en-US" altLang="zh-CN" dirty="0">
                <a:latin typeface="+mj-ea"/>
              </a:rPr>
              <a:t>GUI</a:t>
            </a:r>
            <a:r>
              <a:rPr lang="zh-CN" altLang="en-US" dirty="0">
                <a:latin typeface="+mj-ea"/>
              </a:rPr>
              <a:t>设计原则</a:t>
            </a:r>
          </a:p>
        </p:txBody>
      </p:sp>
      <p:sp>
        <p:nvSpPr>
          <p:cNvPr id="208899" name="Rectangle 3"/>
          <p:cNvSpPr>
            <a:spLocks noGrp="1" noChangeArrowheads="1"/>
          </p:cNvSpPr>
          <p:nvPr>
            <p:ph idx="1"/>
          </p:nvPr>
        </p:nvSpPr>
        <p:spPr>
          <a:xfrm>
            <a:off x="768097" y="828913"/>
            <a:ext cx="7832833" cy="3903108"/>
          </a:xfrm>
        </p:spPr>
        <p:txBody>
          <a:bodyPr>
            <a:normAutofit fontScale="92500" lnSpcReduction="20000"/>
          </a:bodyPr>
          <a:lstStyle/>
          <a:p>
            <a:pPr marL="400050" indent="-400050">
              <a:lnSpc>
                <a:spcPct val="120000"/>
              </a:lnSpc>
            </a:pPr>
            <a:r>
              <a:rPr lang="zh-CN" altLang="en-US" sz="2200" dirty="0">
                <a:solidFill>
                  <a:prstClr val="black"/>
                </a:solidFill>
              </a:rPr>
              <a:t>最好的程序界面就是用户无需去阅读操作手册就知道该如何使用的界面。 </a:t>
            </a:r>
          </a:p>
          <a:p>
            <a:pPr marL="400050" indent="-400050">
              <a:lnSpc>
                <a:spcPct val="90000"/>
              </a:lnSpc>
              <a:buFont typeface="+mj-lt"/>
              <a:buAutoNum type="arabicPeriod"/>
            </a:pPr>
            <a:r>
              <a:rPr lang="zh-CN" altLang="en-US" sz="1900" dirty="0"/>
              <a:t>关注用户及其任务，而不是技术；</a:t>
            </a:r>
          </a:p>
          <a:p>
            <a:pPr marL="400050" indent="-400050">
              <a:lnSpc>
                <a:spcPct val="90000"/>
              </a:lnSpc>
              <a:buFont typeface="+mj-lt"/>
              <a:buAutoNum type="arabicPeriod"/>
            </a:pPr>
            <a:r>
              <a:rPr lang="zh-CN" altLang="en-US" sz="1900" dirty="0"/>
              <a:t>首先考虑功能，其次才是表现；</a:t>
            </a:r>
          </a:p>
          <a:p>
            <a:pPr marL="400050" indent="-400050">
              <a:lnSpc>
                <a:spcPct val="90000"/>
              </a:lnSpc>
              <a:buFont typeface="+mj-lt"/>
              <a:buAutoNum type="arabicPeriod"/>
            </a:pPr>
            <a:r>
              <a:rPr lang="zh-CN" altLang="en-US" sz="1900" dirty="0"/>
              <a:t>与用户对任务的看法保持一致；</a:t>
            </a:r>
          </a:p>
          <a:p>
            <a:pPr marL="400050" indent="-400050">
              <a:lnSpc>
                <a:spcPct val="90000"/>
              </a:lnSpc>
              <a:buFont typeface="+mj-lt"/>
              <a:buAutoNum type="arabicPeriod"/>
            </a:pPr>
            <a:r>
              <a:rPr lang="zh-CN" altLang="en-US" sz="1900" dirty="0"/>
              <a:t>设计要符合常见情况；</a:t>
            </a:r>
          </a:p>
          <a:p>
            <a:pPr marL="400050" indent="-400050">
              <a:lnSpc>
                <a:spcPct val="90000"/>
              </a:lnSpc>
              <a:buFont typeface="+mj-lt"/>
              <a:buAutoNum type="arabicPeriod"/>
            </a:pPr>
            <a:r>
              <a:rPr lang="zh-CN" altLang="en-US" sz="1900" dirty="0"/>
              <a:t>不要分散用户对他们目标的注意力；</a:t>
            </a:r>
          </a:p>
          <a:p>
            <a:pPr marL="400050" indent="-400050">
              <a:lnSpc>
                <a:spcPct val="90000"/>
              </a:lnSpc>
              <a:buFont typeface="+mj-lt"/>
              <a:buAutoNum type="arabicPeriod"/>
            </a:pPr>
            <a:r>
              <a:rPr lang="zh-CN" altLang="en-US" sz="1900" dirty="0"/>
              <a:t>促进学习，从外</a:t>
            </a:r>
            <a:r>
              <a:rPr lang="en-US" altLang="zh-CN" sz="1900" dirty="0"/>
              <a:t>(</a:t>
            </a:r>
            <a:r>
              <a:rPr lang="zh-CN" altLang="en-US" sz="1900" dirty="0"/>
              <a:t>用户</a:t>
            </a:r>
            <a:r>
              <a:rPr lang="en-US" altLang="zh-CN" sz="1900" dirty="0"/>
              <a:t>)</a:t>
            </a:r>
            <a:r>
              <a:rPr lang="zh-CN" altLang="en-US" sz="1900" dirty="0"/>
              <a:t>到里</a:t>
            </a:r>
            <a:r>
              <a:rPr lang="en-US" altLang="zh-CN" sz="1900" dirty="0"/>
              <a:t>(</a:t>
            </a:r>
            <a:r>
              <a:rPr lang="zh-CN" altLang="en-US" sz="1900" dirty="0"/>
              <a:t>设计人员</a:t>
            </a:r>
            <a:r>
              <a:rPr lang="en-US" altLang="zh-CN" sz="1900" dirty="0"/>
              <a:t>)</a:t>
            </a:r>
            <a:r>
              <a:rPr lang="zh-CN" altLang="en-US" sz="1900" dirty="0"/>
              <a:t>思考，而不是相反；</a:t>
            </a:r>
          </a:p>
          <a:p>
            <a:pPr marL="400050" indent="-400050">
              <a:lnSpc>
                <a:spcPct val="90000"/>
              </a:lnSpc>
              <a:buFont typeface="+mj-lt"/>
              <a:buAutoNum type="arabicPeriod"/>
            </a:pPr>
            <a:r>
              <a:rPr lang="zh-CN" altLang="en-US" sz="1900" dirty="0"/>
              <a:t>传递信息，而不仅仅是数据；</a:t>
            </a:r>
          </a:p>
          <a:p>
            <a:pPr marL="400050" indent="-400050">
              <a:lnSpc>
                <a:spcPct val="90000"/>
              </a:lnSpc>
              <a:buFont typeface="+mj-lt"/>
              <a:buAutoNum type="arabicPeriod"/>
            </a:pPr>
            <a:r>
              <a:rPr lang="zh-CN" altLang="en-US" sz="1900" dirty="0"/>
              <a:t>设计应满足响应需求；</a:t>
            </a:r>
          </a:p>
          <a:p>
            <a:pPr marL="400050" indent="-400050">
              <a:lnSpc>
                <a:spcPct val="90000"/>
              </a:lnSpc>
              <a:buFont typeface="+mj-lt"/>
              <a:buAutoNum type="arabicPeriod"/>
            </a:pPr>
            <a:r>
              <a:rPr lang="zh-CN" altLang="en-US" sz="1900" dirty="0"/>
              <a:t>通过用户试用发现错误，然后修复它。</a:t>
            </a:r>
          </a:p>
          <a:p>
            <a:pPr marL="400050" indent="-400050">
              <a:lnSpc>
                <a:spcPct val="90000"/>
              </a:lnSpc>
              <a:buFontTx/>
              <a:buAutoNum type="arabicPeriod"/>
            </a:pPr>
            <a:endParaRPr lang="en-US" altLang="zh-CN" sz="1800" dirty="0"/>
          </a:p>
        </p:txBody>
      </p:sp>
      <p:sp>
        <p:nvSpPr>
          <p:cNvPr id="2" name="日期占位符 1"/>
          <p:cNvSpPr>
            <a:spLocks noGrp="1"/>
          </p:cNvSpPr>
          <p:nvPr>
            <p:ph type="dt" sz="half" idx="10"/>
          </p:nvPr>
        </p:nvSpPr>
        <p:spPr/>
        <p:txBody>
          <a:bodyPr/>
          <a:lstStyle/>
          <a:p>
            <a:fld id="{690E9C6D-E190-4C20-8128-1CD183245EDE}"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Tree>
    <p:extLst>
      <p:ext uri="{BB962C8B-B14F-4D97-AF65-F5344CB8AC3E}">
        <p14:creationId xmlns:p14="http://schemas.microsoft.com/office/powerpoint/2010/main" val="404646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8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8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8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25CEACAF-AE90-418F-87BE-851E3B69F2DC}"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2" name="内容占位符 1"/>
          <p:cNvSpPr>
            <a:spLocks noGrp="1"/>
          </p:cNvSpPr>
          <p:nvPr>
            <p:ph idx="4294967295"/>
          </p:nvPr>
        </p:nvSpPr>
        <p:spPr>
          <a:xfrm>
            <a:off x="1025525" y="118754"/>
            <a:ext cx="7832725" cy="4524498"/>
          </a:xfrm>
        </p:spPr>
        <p:txBody>
          <a:bodyPr>
            <a:noAutofit/>
          </a:bodyPr>
          <a:lstStyle/>
          <a:p>
            <a:pPr marL="342900" indent="-342900">
              <a:spcBef>
                <a:spcPts val="750"/>
              </a:spcBef>
              <a:buFont typeface="+mj-lt"/>
              <a:buAutoNum type="arabicPeriod" startAt="5"/>
            </a:pPr>
            <a:r>
              <a:rPr lang="zh-CN" altLang="en-US" sz="2000" dirty="0"/>
              <a:t>事件驱动响应设计</a:t>
            </a:r>
            <a:endParaRPr lang="en-US" altLang="zh-CN" sz="2000" dirty="0"/>
          </a:p>
          <a:p>
            <a:pPr lvl="1">
              <a:spcBef>
                <a:spcPts val="750"/>
              </a:spcBef>
            </a:pPr>
            <a:r>
              <a:rPr lang="zh-CN" altLang="en-US" sz="1800" dirty="0"/>
              <a:t>事件由操作者通过人机交互激发（前台），经过一系列的响应（后台）得到结果。也就是界面类（前台操作）与问题域类（后台运算）之间的通信。在进行二者的通信设计时，要注意以下原则：</a:t>
            </a:r>
            <a:endParaRPr lang="en-US" altLang="zh-CN" sz="1800" dirty="0"/>
          </a:p>
          <a:p>
            <a:pPr marL="600075" lvl="1" indent="-342900">
              <a:spcBef>
                <a:spcPts val="750"/>
              </a:spcBef>
              <a:buFont typeface="+mj-lt"/>
              <a:buAutoNum type="alphaLcPeriod"/>
            </a:pPr>
            <a:r>
              <a:rPr lang="zh-CN" altLang="en-US" sz="1800" dirty="0"/>
              <a:t>人机界面只负责输入与输出和窗口更新这样的工作，并把所有面向问题域部分的请求转发给问题域部分，即在界面对象中不应该对业务逻辑进行处理。</a:t>
            </a:r>
            <a:endParaRPr lang="en-US" altLang="zh-CN" sz="1800" dirty="0"/>
          </a:p>
          <a:p>
            <a:pPr marL="600075" lvl="1" indent="-342900">
              <a:spcBef>
                <a:spcPts val="750"/>
              </a:spcBef>
              <a:buFont typeface="+mj-lt"/>
              <a:buAutoNum type="alphaLcPeriod"/>
            </a:pPr>
            <a:r>
              <a:rPr lang="zh-CN" altLang="en-US" sz="1800" dirty="0"/>
              <a:t>问题域类的对象不应该主动发起与界面类对象之间的通信，而只能对界面类对象进行响应，即只有界面类对象才能访问问题域类的对象。界面类对象向问题域类对象传送的消息叫“请求”，问题域类对象向界面类对象传递的消息叫“回应”或“通知”。</a:t>
            </a:r>
            <a:endParaRPr lang="en-US" altLang="zh-CN" sz="1800" dirty="0"/>
          </a:p>
          <a:p>
            <a:pPr marL="600075" lvl="1" indent="-342900">
              <a:spcBef>
                <a:spcPts val="750"/>
              </a:spcBef>
              <a:buFont typeface="+mj-lt"/>
              <a:buAutoNum type="alphaLcPeriod"/>
            </a:pPr>
            <a:r>
              <a:rPr lang="zh-CN" altLang="en-US" sz="1800" dirty="0"/>
              <a:t>尽量减少二者之间的耦合，通常是在二者之间添加控制器或协调类，如</a:t>
            </a:r>
            <a:r>
              <a:rPr lang="en-US" altLang="zh-CN" sz="1800" dirty="0"/>
              <a:t>MVC</a:t>
            </a:r>
            <a:r>
              <a:rPr lang="zh-CN" altLang="en-US" sz="1800" dirty="0"/>
              <a:t>模式、观察者模式等。</a:t>
            </a:r>
          </a:p>
        </p:txBody>
      </p:sp>
    </p:spTree>
    <p:extLst>
      <p:ext uri="{BB962C8B-B14F-4D97-AF65-F5344CB8AC3E}">
        <p14:creationId xmlns:p14="http://schemas.microsoft.com/office/powerpoint/2010/main" val="195354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up)">
                                      <p:cBhvr>
                                        <p:cTn id="7" dur="500"/>
                                        <p:tgtEl>
                                          <p:spTgt spid="2">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up)">
                                      <p:cBhvr>
                                        <p:cTn id="10" dur="500"/>
                                        <p:tgtEl>
                                          <p:spTgt spid="2">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up)">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用户界面设计</a:t>
            </a:r>
          </a:p>
        </p:txBody>
      </p:sp>
      <p:sp>
        <p:nvSpPr>
          <p:cNvPr id="3" name="内容占位符 2"/>
          <p:cNvSpPr>
            <a:spLocks noGrp="1"/>
          </p:cNvSpPr>
          <p:nvPr>
            <p:ph idx="1"/>
          </p:nvPr>
        </p:nvSpPr>
        <p:spPr/>
        <p:txBody>
          <a:bodyPr>
            <a:normAutofit/>
          </a:bodyPr>
          <a:lstStyle/>
          <a:p>
            <a:pPr>
              <a:spcBef>
                <a:spcPts val="600"/>
              </a:spcBef>
            </a:pPr>
            <a:r>
              <a:rPr lang="zh-CN" altLang="en-US" dirty="0"/>
              <a:t>请观看清华大学慕课视频</a:t>
            </a:r>
            <a:endParaRPr lang="en-US" altLang="zh-CN" dirty="0"/>
          </a:p>
          <a:p>
            <a:pPr>
              <a:spcBef>
                <a:spcPts val="600"/>
              </a:spcBef>
            </a:pPr>
            <a:endParaRPr lang="en-US" altLang="zh-CN" dirty="0"/>
          </a:p>
          <a:p>
            <a:pPr marL="0" indent="0" algn="ctr">
              <a:spcBef>
                <a:spcPts val="600"/>
              </a:spcBef>
              <a:buNone/>
            </a:pPr>
            <a:r>
              <a:rPr lang="zh-CN" altLang="en-US" dirty="0"/>
              <a:t>第</a:t>
            </a:r>
            <a:r>
              <a:rPr lang="en-US" altLang="zh-CN" dirty="0"/>
              <a:t>12</a:t>
            </a:r>
            <a:r>
              <a:rPr lang="zh-CN" altLang="en-US" dirty="0"/>
              <a:t>章  软件交互设计</a:t>
            </a:r>
            <a:endParaRPr lang="en-US" altLang="zh-CN" dirty="0"/>
          </a:p>
          <a:p>
            <a:pPr marL="0" indent="0" algn="ctr">
              <a:spcBef>
                <a:spcPts val="600"/>
              </a:spcBef>
              <a:buNone/>
            </a:pPr>
            <a:endParaRPr lang="en-US" altLang="zh-CN" dirty="0"/>
          </a:p>
          <a:p>
            <a:pPr marL="994320" lvl="1" indent="-342900" algn="l">
              <a:lnSpc>
                <a:spcPct val="100000"/>
              </a:lnSpc>
              <a:spcBef>
                <a:spcPts val="600"/>
              </a:spcBef>
            </a:pPr>
            <a:r>
              <a:rPr lang="en-US" altLang="zh-CN" dirty="0"/>
              <a:t>12.1 </a:t>
            </a:r>
            <a:r>
              <a:rPr lang="zh-CN" altLang="en-US" dirty="0"/>
              <a:t>交互设计概述            </a:t>
            </a:r>
            <a:r>
              <a:rPr lang="en-US" altLang="zh-CN" dirty="0"/>
              <a:t>12.4 KLM</a:t>
            </a:r>
            <a:r>
              <a:rPr lang="zh-CN" altLang="en-US" dirty="0"/>
              <a:t>效率模型</a:t>
            </a:r>
            <a:endParaRPr lang="en-US" altLang="zh-CN" dirty="0"/>
          </a:p>
          <a:p>
            <a:pPr marL="994320" lvl="1" indent="-342900" algn="l">
              <a:lnSpc>
                <a:spcPct val="100000"/>
              </a:lnSpc>
              <a:spcBef>
                <a:spcPts val="600"/>
              </a:spcBef>
            </a:pPr>
            <a:r>
              <a:rPr lang="en-US" altLang="zh-CN" dirty="0"/>
              <a:t>12.2 </a:t>
            </a:r>
            <a:r>
              <a:rPr lang="zh-CN" altLang="en-US" dirty="0"/>
              <a:t>交互设计目标            </a:t>
            </a:r>
            <a:r>
              <a:rPr lang="en-US" altLang="zh-CN" dirty="0"/>
              <a:t>12.5 </a:t>
            </a:r>
            <a:r>
              <a:rPr lang="en-US" altLang="zh-CN" dirty="0" err="1"/>
              <a:t>Fitts</a:t>
            </a:r>
            <a:r>
              <a:rPr lang="zh-CN" altLang="en-US" dirty="0"/>
              <a:t>定律</a:t>
            </a:r>
            <a:endParaRPr lang="en-US" altLang="zh-CN" dirty="0"/>
          </a:p>
          <a:p>
            <a:pPr marL="994320" lvl="1" indent="-342900" algn="l">
              <a:lnSpc>
                <a:spcPct val="100000"/>
              </a:lnSpc>
              <a:spcBef>
                <a:spcPts val="600"/>
              </a:spcBef>
            </a:pPr>
            <a:r>
              <a:rPr lang="en-US" altLang="zh-CN" dirty="0"/>
              <a:t>12.3 GUI</a:t>
            </a:r>
            <a:r>
              <a:rPr lang="zh-CN" altLang="en-US" dirty="0"/>
              <a:t>设计原则             </a:t>
            </a:r>
            <a:r>
              <a:rPr lang="en-US" altLang="zh-CN" dirty="0"/>
              <a:t>12.6 </a:t>
            </a:r>
            <a:r>
              <a:rPr lang="zh-CN" altLang="en-US" dirty="0"/>
              <a:t>交互设计过程</a:t>
            </a:r>
            <a:endParaRPr lang="en-US" altLang="zh-CN" dirty="0"/>
          </a:p>
        </p:txBody>
      </p:sp>
      <p:sp>
        <p:nvSpPr>
          <p:cNvPr id="4" name="日期占位符 3"/>
          <p:cNvSpPr>
            <a:spLocks noGrp="1"/>
          </p:cNvSpPr>
          <p:nvPr>
            <p:ph type="dt" sz="half" idx="10"/>
          </p:nvPr>
        </p:nvSpPr>
        <p:spPr/>
        <p:txBody>
          <a:bodyPr/>
          <a:lstStyle/>
          <a:p>
            <a:fld id="{38D190B0-D44E-4328-B2B5-67823CB0FA37}"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59</a:t>
            </a:fld>
            <a:endParaRPr lang="zh-CN" altLang="en-US"/>
          </a:p>
        </p:txBody>
      </p:sp>
    </p:spTree>
    <p:extLst>
      <p:ext uri="{BB962C8B-B14F-4D97-AF65-F5344CB8AC3E}">
        <p14:creationId xmlns:p14="http://schemas.microsoft.com/office/powerpoint/2010/main" val="424416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normAutofit/>
          </a:bodyPr>
          <a:lstStyle/>
          <a:p>
            <a:r>
              <a:rPr lang="zh-CN" altLang="en-US" dirty="0"/>
              <a:t>状态图（</a:t>
            </a:r>
            <a:r>
              <a:rPr lang="en-US" altLang="zh-CN" cap="none" dirty="0" err="1"/>
              <a:t>Statechart</a:t>
            </a:r>
            <a:r>
              <a:rPr lang="en-US" altLang="zh-CN" cap="none" dirty="0"/>
              <a:t> Diagram</a:t>
            </a:r>
            <a:r>
              <a:rPr lang="zh-CN" altLang="en-US" dirty="0"/>
              <a:t>）</a:t>
            </a:r>
          </a:p>
        </p:txBody>
      </p:sp>
      <p:sp>
        <p:nvSpPr>
          <p:cNvPr id="175107" name="Rectangle 3"/>
          <p:cNvSpPr>
            <a:spLocks noGrp="1" noRot="1" noChangeArrowheads="1"/>
          </p:cNvSpPr>
          <p:nvPr>
            <p:ph idx="1"/>
          </p:nvPr>
        </p:nvSpPr>
        <p:spPr>
          <a:xfrm>
            <a:off x="1231640" y="2422675"/>
            <a:ext cx="7164016" cy="2273829"/>
          </a:xfrm>
        </p:spPr>
        <p:txBody>
          <a:bodyPr>
            <a:normAutofit/>
          </a:bodyPr>
          <a:lstStyle/>
          <a:p>
            <a:pPr marL="342900" indent="-342900">
              <a:buFont typeface="+mj-lt"/>
              <a:buAutoNum type="arabicPeriod"/>
            </a:pPr>
            <a:r>
              <a:rPr lang="zh-CN" altLang="en-US" sz="2400" dirty="0"/>
              <a:t>状态机</a:t>
            </a:r>
          </a:p>
          <a:p>
            <a:pPr marL="342900" indent="-342900">
              <a:buFont typeface="+mj-lt"/>
              <a:buAutoNum type="arabicPeriod"/>
            </a:pPr>
            <a:r>
              <a:rPr lang="zh-CN" altLang="en-US" sz="2400" dirty="0"/>
              <a:t>状态</a:t>
            </a:r>
          </a:p>
          <a:p>
            <a:pPr marL="342900" indent="-342900">
              <a:buFont typeface="+mj-lt"/>
              <a:buAutoNum type="arabicPeriod"/>
            </a:pPr>
            <a:r>
              <a:rPr lang="zh-CN" altLang="en-US" sz="2400" dirty="0"/>
              <a:t>转移</a:t>
            </a:r>
          </a:p>
          <a:p>
            <a:pPr marL="342900" indent="-342900">
              <a:buFont typeface="+mj-lt"/>
              <a:buAutoNum type="arabicPeriod"/>
            </a:pPr>
            <a:r>
              <a:rPr lang="zh-CN" altLang="en-US" sz="2400" dirty="0"/>
              <a:t>状态图的建模技术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9" name="矩形 8"/>
          <p:cNvSpPr/>
          <p:nvPr/>
        </p:nvSpPr>
        <p:spPr>
          <a:xfrm>
            <a:off x="915449" y="844224"/>
            <a:ext cx="7942801" cy="1421928"/>
          </a:xfrm>
          <a:prstGeom prst="rect">
            <a:avLst/>
          </a:prstGeom>
        </p:spPr>
        <p:txBody>
          <a:bodyPr wrap="square">
            <a:spAutoFit/>
          </a:bodyPr>
          <a:lstStyle/>
          <a:p>
            <a:pPr>
              <a:lnSpc>
                <a:spcPct val="120000"/>
              </a:lnSpc>
            </a:pPr>
            <a:r>
              <a:rPr lang="en-US" altLang="zh-CN" sz="2400" dirty="0">
                <a:latin typeface="+mj-ea"/>
                <a:ea typeface="+mj-ea"/>
              </a:rPr>
              <a:t>      </a:t>
            </a:r>
            <a:r>
              <a:rPr lang="zh-CN" altLang="zh-CN" sz="2400" dirty="0">
                <a:latin typeface="+mj-ea"/>
                <a:ea typeface="+mj-ea"/>
              </a:rPr>
              <a:t>状态图是UML中对系统动态方面建模的图之一。</a:t>
            </a:r>
            <a:r>
              <a:rPr lang="zh-CN" altLang="en-US" sz="2400" dirty="0">
                <a:solidFill>
                  <a:prstClr val="black"/>
                </a:solidFill>
                <a:latin typeface="+mj-ea"/>
                <a:ea typeface="+mj-ea"/>
              </a:rPr>
              <a:t>状态图展示了一个特定对象的所有可能状态以及由于各种事件的发生而引起的状态间的转移。</a:t>
            </a:r>
          </a:p>
        </p:txBody>
      </p:sp>
      <p:sp>
        <p:nvSpPr>
          <p:cNvPr id="2" name="日期占位符 1"/>
          <p:cNvSpPr>
            <a:spLocks noGrp="1"/>
          </p:cNvSpPr>
          <p:nvPr>
            <p:ph type="dt" sz="half" idx="10"/>
          </p:nvPr>
        </p:nvSpPr>
        <p:spPr/>
        <p:txBody>
          <a:bodyPr/>
          <a:lstStyle/>
          <a:p>
            <a:fld id="{C921AD74-8470-4810-93CC-AD4523F7606E}"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15531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软件交互设计的目标</a:t>
            </a:r>
          </a:p>
        </p:txBody>
      </p:sp>
      <p:sp>
        <p:nvSpPr>
          <p:cNvPr id="4" name="日期占位符 3"/>
          <p:cNvSpPr>
            <a:spLocks noGrp="1"/>
          </p:cNvSpPr>
          <p:nvPr>
            <p:ph type="dt" sz="half" idx="10"/>
          </p:nvPr>
        </p:nvSpPr>
        <p:spPr/>
        <p:txBody>
          <a:bodyPr/>
          <a:lstStyle/>
          <a:p>
            <a:fld id="{546D07F8-01F9-4779-8A01-2D87A15458B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60</a:t>
            </a:fld>
            <a:endParaRPr lang="zh-CN" altLang="en-US"/>
          </a:p>
        </p:txBody>
      </p:sp>
      <p:pic>
        <p:nvPicPr>
          <p:cNvPr id="7" name="图片 6"/>
          <p:cNvPicPr>
            <a:picLocks noChangeAspect="1"/>
          </p:cNvPicPr>
          <p:nvPr/>
        </p:nvPicPr>
        <p:blipFill>
          <a:blip r:embed="rId2"/>
          <a:stretch>
            <a:fillRect/>
          </a:stretch>
        </p:blipFill>
        <p:spPr>
          <a:xfrm>
            <a:off x="2154550" y="2146107"/>
            <a:ext cx="5124610" cy="2346111"/>
          </a:xfrm>
          <a:prstGeom prst="rect">
            <a:avLst/>
          </a:prstGeom>
        </p:spPr>
      </p:pic>
      <p:pic>
        <p:nvPicPr>
          <p:cNvPr id="9" name="图片 8"/>
          <p:cNvPicPr>
            <a:picLocks noChangeAspect="1"/>
          </p:cNvPicPr>
          <p:nvPr/>
        </p:nvPicPr>
        <p:blipFill>
          <a:blip r:embed="rId3"/>
          <a:stretch>
            <a:fillRect/>
          </a:stretch>
        </p:blipFill>
        <p:spPr>
          <a:xfrm>
            <a:off x="1967681" y="1034302"/>
            <a:ext cx="5498348" cy="906416"/>
          </a:xfrm>
          <a:prstGeom prst="rect">
            <a:avLst/>
          </a:prstGeom>
        </p:spPr>
      </p:pic>
    </p:spTree>
    <p:extLst>
      <p:ext uri="{BB962C8B-B14F-4D97-AF65-F5344CB8AC3E}">
        <p14:creationId xmlns:p14="http://schemas.microsoft.com/office/powerpoint/2010/main" val="16257452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a:xfrm>
            <a:off x="1657350" y="1318022"/>
            <a:ext cx="6000750" cy="3187448"/>
          </a:xfrm>
        </p:spPr>
        <p:txBody>
          <a:bodyPr>
            <a:normAutofit/>
          </a:bodyPr>
          <a:lstStyle/>
          <a:p>
            <a:pPr marL="342900" indent="-342900">
              <a:buFont typeface="+mj-lt"/>
              <a:buAutoNum type="arabicPeriod"/>
            </a:pPr>
            <a:r>
              <a:rPr lang="zh-CN" altLang="en-US" sz="3200" dirty="0"/>
              <a:t>让用户拥有控制权 </a:t>
            </a:r>
          </a:p>
          <a:p>
            <a:pPr marL="342900" indent="-342900">
              <a:buFont typeface="+mj-lt"/>
              <a:buAutoNum type="arabicPeriod"/>
            </a:pPr>
            <a:r>
              <a:rPr lang="zh-CN" altLang="en-US" sz="3200" dirty="0"/>
              <a:t>减少用户的记忆负担 </a:t>
            </a:r>
          </a:p>
          <a:p>
            <a:pPr marL="342900" indent="-342900">
              <a:buFont typeface="+mj-lt"/>
              <a:buAutoNum type="arabicPeriod"/>
            </a:pPr>
            <a:r>
              <a:rPr lang="zh-CN" altLang="en-US" sz="3200" dirty="0"/>
              <a:t>保持界面一致 </a:t>
            </a:r>
          </a:p>
        </p:txBody>
      </p:sp>
      <p:sp>
        <p:nvSpPr>
          <p:cNvPr id="50181" name="灯片编号占位符 5"/>
          <p:cNvSpPr>
            <a:spLocks noGrp="1"/>
          </p:cNvSpPr>
          <p:nvPr>
            <p:ph type="sldNum" sz="quarter" idx="12"/>
          </p:nvPr>
        </p:nvSpPr>
        <p:spPr/>
        <p:txBody>
          <a:bodyPr/>
          <a:lstStyle/>
          <a:p>
            <a:fld id="{3201D439-F635-4C48-AD55-6A8390F5EC62}" type="slidenum">
              <a:rPr lang="en-US" altLang="zh-CN" smtClean="0"/>
              <a:pPr/>
              <a:t>61</a:t>
            </a:fld>
            <a:endParaRPr lang="en-US" altLang="zh-CN"/>
          </a:p>
        </p:txBody>
      </p:sp>
      <p:sp>
        <p:nvSpPr>
          <p:cNvPr id="826370" name="Rectangle 2"/>
          <p:cNvSpPr>
            <a:spLocks noGrp="1" noChangeArrowheads="1"/>
          </p:cNvSpPr>
          <p:nvPr>
            <p:ph type="title"/>
          </p:nvPr>
        </p:nvSpPr>
        <p:spPr/>
        <p:txBody>
          <a:bodyPr/>
          <a:lstStyle/>
          <a:p>
            <a:r>
              <a:rPr lang="zh-CN" altLang="en-US" dirty="0"/>
              <a:t>人机界面设计的黄金原则 </a:t>
            </a:r>
          </a:p>
        </p:txBody>
      </p:sp>
      <p:sp>
        <p:nvSpPr>
          <p:cNvPr id="2" name="日期占位符 1"/>
          <p:cNvSpPr>
            <a:spLocks noGrp="1"/>
          </p:cNvSpPr>
          <p:nvPr>
            <p:ph type="dt" sz="half" idx="10"/>
          </p:nvPr>
        </p:nvSpPr>
        <p:spPr/>
        <p:txBody>
          <a:bodyPr/>
          <a:lstStyle/>
          <a:p>
            <a:fld id="{D0F8D33B-4A77-4E43-B470-469F52AD08C0}"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41499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pPr eaLnBrk="1" hangingPunct="1">
              <a:defRPr/>
            </a:pPr>
            <a:r>
              <a:rPr lang="en-US" altLang="zh-CN" dirty="0"/>
              <a:t>1. </a:t>
            </a:r>
            <a:r>
              <a:rPr lang="zh-CN" altLang="en-US" dirty="0"/>
              <a:t>让用户拥有控制权 </a:t>
            </a:r>
          </a:p>
        </p:txBody>
      </p:sp>
      <p:sp>
        <p:nvSpPr>
          <p:cNvPr id="51204" name="Rectangle 3"/>
          <p:cNvSpPr>
            <a:spLocks noGrp="1" noChangeArrowheads="1"/>
          </p:cNvSpPr>
          <p:nvPr>
            <p:ph idx="1"/>
          </p:nvPr>
        </p:nvSpPr>
        <p:spPr/>
        <p:txBody>
          <a:bodyPr>
            <a:normAutofit/>
          </a:bodyPr>
          <a:lstStyle/>
          <a:p>
            <a:pPr marL="404813" indent="-404813">
              <a:lnSpc>
                <a:spcPct val="120000"/>
              </a:lnSpc>
              <a:buNone/>
              <a:defRPr/>
            </a:pPr>
            <a:r>
              <a:rPr lang="en-US" altLang="zh-CN" sz="2400" dirty="0"/>
              <a:t>1) </a:t>
            </a:r>
            <a:r>
              <a:rPr lang="zh-CN" altLang="en-US" sz="2400" dirty="0"/>
              <a:t>交互模式的定义不能强迫用户进入不必要的或不希望的动作的方式</a:t>
            </a:r>
          </a:p>
          <a:p>
            <a:pPr marL="404813" indent="-404813">
              <a:lnSpc>
                <a:spcPct val="120000"/>
              </a:lnSpc>
              <a:buNone/>
              <a:defRPr/>
            </a:pPr>
            <a:r>
              <a:rPr lang="en-US" altLang="zh-CN" sz="2400" dirty="0"/>
              <a:t>2) </a:t>
            </a:r>
            <a:r>
              <a:rPr lang="zh-CN" altLang="en-US" sz="2400" dirty="0"/>
              <a:t>提供灵活的交互</a:t>
            </a:r>
          </a:p>
          <a:p>
            <a:pPr marL="404813" indent="-404813">
              <a:lnSpc>
                <a:spcPct val="120000"/>
              </a:lnSpc>
              <a:buNone/>
              <a:defRPr/>
            </a:pPr>
            <a:r>
              <a:rPr lang="en-US" altLang="zh-CN" sz="2400" dirty="0"/>
              <a:t>3) </a:t>
            </a:r>
            <a:r>
              <a:rPr lang="zh-CN" altLang="en-US" sz="2400" dirty="0"/>
              <a:t>允许用户交互可以被中断和撤销</a:t>
            </a:r>
          </a:p>
          <a:p>
            <a:pPr marL="404813" indent="-404813">
              <a:lnSpc>
                <a:spcPct val="120000"/>
              </a:lnSpc>
              <a:buNone/>
              <a:defRPr/>
            </a:pPr>
            <a:r>
              <a:rPr lang="en-US" altLang="zh-CN" sz="2400" dirty="0"/>
              <a:t>4) </a:t>
            </a:r>
            <a:r>
              <a:rPr lang="zh-CN" altLang="en-US" sz="2400" dirty="0"/>
              <a:t>当技能级别增长时可以使交互流水化并允许定制交互</a:t>
            </a:r>
          </a:p>
          <a:p>
            <a:pPr marL="404813" indent="-404813">
              <a:lnSpc>
                <a:spcPct val="120000"/>
              </a:lnSpc>
              <a:buNone/>
              <a:defRPr/>
            </a:pPr>
            <a:r>
              <a:rPr lang="en-US" altLang="zh-CN" sz="2400" dirty="0"/>
              <a:t>5) </a:t>
            </a:r>
            <a:r>
              <a:rPr lang="zh-CN" altLang="en-US" sz="2400" dirty="0"/>
              <a:t>使用户隔离内部技术细节</a:t>
            </a:r>
          </a:p>
        </p:txBody>
      </p:sp>
      <p:sp>
        <p:nvSpPr>
          <p:cNvPr id="2" name="日期占位符 1"/>
          <p:cNvSpPr>
            <a:spLocks noGrp="1"/>
          </p:cNvSpPr>
          <p:nvPr>
            <p:ph type="dt" sz="half" idx="10"/>
          </p:nvPr>
        </p:nvSpPr>
        <p:spPr/>
        <p:txBody>
          <a:bodyPr/>
          <a:lstStyle/>
          <a:p>
            <a:fld id="{FEA5779F-2CA8-4D44-9CE4-38D10A9B8433}"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1205" name="灯片编号占位符 5"/>
          <p:cNvSpPr>
            <a:spLocks noGrp="1"/>
          </p:cNvSpPr>
          <p:nvPr>
            <p:ph type="sldNum" sz="quarter" idx="12"/>
          </p:nvPr>
        </p:nvSpPr>
        <p:spPr>
          <a:noFill/>
        </p:spPr>
        <p:txBody>
          <a:bodyPr/>
          <a:lstStyle/>
          <a:p>
            <a:fld id="{3B09A133-C9A8-47F9-9E35-3FBC5845A47D}" type="slidenum">
              <a:rPr lang="en-US" altLang="zh-CN" smtClean="0">
                <a:ea typeface="宋体" charset="-122"/>
              </a:rPr>
              <a:pPr/>
              <a:t>62</a:t>
            </a:fld>
            <a:endParaRPr lang="en-US" altLang="zh-CN">
              <a:ea typeface="宋体" charset="-122"/>
            </a:endParaRPr>
          </a:p>
        </p:txBody>
      </p:sp>
    </p:spTree>
    <p:extLst>
      <p:ext uri="{BB962C8B-B14F-4D97-AF65-F5344CB8AC3E}">
        <p14:creationId xmlns:p14="http://schemas.microsoft.com/office/powerpoint/2010/main" val="117686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pPr marL="628650" indent="-628650">
              <a:defRPr/>
            </a:pPr>
            <a:r>
              <a:rPr lang="en-US" altLang="zh-CN" dirty="0"/>
              <a:t>2. </a:t>
            </a:r>
            <a:r>
              <a:rPr lang="zh-CN" altLang="en-US" dirty="0"/>
              <a:t>减少用户的记忆负担</a:t>
            </a:r>
          </a:p>
        </p:txBody>
      </p:sp>
      <p:sp>
        <p:nvSpPr>
          <p:cNvPr id="52228" name="Rectangle 3"/>
          <p:cNvSpPr>
            <a:spLocks noGrp="1" noChangeArrowheads="1"/>
          </p:cNvSpPr>
          <p:nvPr>
            <p:ph idx="1"/>
          </p:nvPr>
        </p:nvSpPr>
        <p:spPr/>
        <p:txBody>
          <a:bodyPr>
            <a:normAutofit fontScale="77500" lnSpcReduction="20000"/>
          </a:bodyPr>
          <a:lstStyle/>
          <a:p>
            <a:pPr marL="401241" indent="-401241">
              <a:lnSpc>
                <a:spcPct val="120000"/>
              </a:lnSpc>
              <a:buNone/>
              <a:defRPr/>
            </a:pPr>
            <a:r>
              <a:rPr lang="en-US" altLang="zh-CN" dirty="0"/>
              <a:t>1) </a:t>
            </a:r>
            <a:r>
              <a:rPr lang="zh-CN" altLang="en-US" dirty="0"/>
              <a:t>减少对短期记忆的要求</a:t>
            </a:r>
          </a:p>
          <a:p>
            <a:pPr marL="401241" indent="-401241">
              <a:lnSpc>
                <a:spcPct val="120000"/>
              </a:lnSpc>
              <a:buNone/>
              <a:defRPr/>
            </a:pPr>
            <a:r>
              <a:rPr lang="en-US" altLang="zh-CN" dirty="0"/>
              <a:t>2) </a:t>
            </a:r>
            <a:r>
              <a:rPr lang="zh-CN" altLang="en-US" dirty="0"/>
              <a:t>建立有意义的缺省</a:t>
            </a:r>
          </a:p>
          <a:p>
            <a:pPr marL="401241" indent="-401241">
              <a:lnSpc>
                <a:spcPct val="120000"/>
              </a:lnSpc>
              <a:buNone/>
              <a:defRPr/>
            </a:pPr>
            <a:r>
              <a:rPr lang="en-US" altLang="zh-CN" dirty="0"/>
              <a:t>3) </a:t>
            </a:r>
            <a:r>
              <a:rPr lang="zh-CN" altLang="en-US" dirty="0"/>
              <a:t>定义直觉性的捷径</a:t>
            </a:r>
            <a:endParaRPr lang="en-US" altLang="zh-CN" dirty="0"/>
          </a:p>
          <a:p>
            <a:pPr marL="401241" indent="-401241">
              <a:lnSpc>
                <a:spcPct val="120000"/>
              </a:lnSpc>
              <a:buNone/>
              <a:defRPr/>
            </a:pPr>
            <a:r>
              <a:rPr lang="en-US" altLang="zh-CN" dirty="0"/>
              <a:t>4) </a:t>
            </a:r>
            <a:r>
              <a:rPr lang="zh-CN" altLang="en-US" dirty="0"/>
              <a:t>关键操作有确认提示</a:t>
            </a:r>
          </a:p>
          <a:p>
            <a:pPr marL="401241" indent="-401241">
              <a:lnSpc>
                <a:spcPct val="120000"/>
              </a:lnSpc>
              <a:buNone/>
              <a:defRPr/>
            </a:pPr>
            <a:r>
              <a:rPr lang="en-US" altLang="zh-CN" dirty="0"/>
              <a:t>5) </a:t>
            </a:r>
            <a:r>
              <a:rPr lang="zh-CN" altLang="en-US" dirty="0"/>
              <a:t>界面的视觉布局应该基于真实世界的隐喻</a:t>
            </a:r>
          </a:p>
          <a:p>
            <a:pPr marL="401241" indent="-401241">
              <a:lnSpc>
                <a:spcPct val="120000"/>
              </a:lnSpc>
              <a:buNone/>
              <a:defRPr/>
            </a:pPr>
            <a:r>
              <a:rPr lang="en-US" altLang="zh-CN" dirty="0"/>
              <a:t>6) </a:t>
            </a:r>
            <a:r>
              <a:rPr lang="zh-CN" altLang="en-US" dirty="0"/>
              <a:t>以不断进展的方式揭示信息</a:t>
            </a:r>
            <a:endParaRPr lang="en-US" altLang="zh-CN" dirty="0"/>
          </a:p>
          <a:p>
            <a:pPr marL="401241" indent="-401241">
              <a:lnSpc>
                <a:spcPct val="120000"/>
              </a:lnSpc>
              <a:buNone/>
              <a:defRPr/>
            </a:pPr>
            <a:r>
              <a:rPr lang="en-US" altLang="zh-CN" dirty="0"/>
              <a:t>7) </a:t>
            </a:r>
            <a:r>
              <a:rPr lang="zh-CN" altLang="en-US" dirty="0"/>
              <a:t>使用朴素的语言来表述错误信息，并给出下一步操作提示，必要时给出详细的帮助信息，并协助用户从错误中恢复工作。</a:t>
            </a:r>
          </a:p>
        </p:txBody>
      </p:sp>
      <p:sp>
        <p:nvSpPr>
          <p:cNvPr id="2" name="日期占位符 1"/>
          <p:cNvSpPr>
            <a:spLocks noGrp="1"/>
          </p:cNvSpPr>
          <p:nvPr>
            <p:ph type="dt" sz="half" idx="10"/>
          </p:nvPr>
        </p:nvSpPr>
        <p:spPr/>
        <p:txBody>
          <a:bodyPr/>
          <a:lstStyle/>
          <a:p>
            <a:fld id="{96B9EEB7-5A15-4CF3-B861-8106DDC0F9BF}"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2229" name="灯片编号占位符 5"/>
          <p:cNvSpPr>
            <a:spLocks noGrp="1"/>
          </p:cNvSpPr>
          <p:nvPr>
            <p:ph type="sldNum" sz="quarter" idx="12"/>
          </p:nvPr>
        </p:nvSpPr>
        <p:spPr>
          <a:noFill/>
        </p:spPr>
        <p:txBody>
          <a:bodyPr/>
          <a:lstStyle/>
          <a:p>
            <a:fld id="{6477B18E-F8E3-4274-A42D-82D4D4945601}" type="slidenum">
              <a:rPr lang="en-US" altLang="zh-CN" smtClean="0">
                <a:ea typeface="宋体" charset="-122"/>
              </a:rPr>
              <a:pPr/>
              <a:t>63</a:t>
            </a:fld>
            <a:endParaRPr lang="en-US" altLang="zh-CN">
              <a:ea typeface="宋体" charset="-122"/>
            </a:endParaRPr>
          </a:p>
        </p:txBody>
      </p:sp>
    </p:spTree>
    <p:extLst>
      <p:ext uri="{BB962C8B-B14F-4D97-AF65-F5344CB8AC3E}">
        <p14:creationId xmlns:p14="http://schemas.microsoft.com/office/powerpoint/2010/main" val="251197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pPr eaLnBrk="1" hangingPunct="1">
              <a:defRPr/>
            </a:pPr>
            <a:r>
              <a:rPr lang="en-US" altLang="zh-CN" dirty="0"/>
              <a:t>3. </a:t>
            </a:r>
            <a:r>
              <a:rPr lang="zh-CN" altLang="en-US" dirty="0"/>
              <a:t>保持界面一致 </a:t>
            </a:r>
          </a:p>
        </p:txBody>
      </p:sp>
      <p:sp>
        <p:nvSpPr>
          <p:cNvPr id="53252" name="Rectangle 3"/>
          <p:cNvSpPr>
            <a:spLocks noGrp="1" noChangeArrowheads="1"/>
          </p:cNvSpPr>
          <p:nvPr>
            <p:ph idx="1"/>
          </p:nvPr>
        </p:nvSpPr>
        <p:spPr/>
        <p:txBody>
          <a:bodyPr>
            <a:normAutofit/>
          </a:bodyPr>
          <a:lstStyle/>
          <a:p>
            <a:pPr marL="401241" indent="-401241">
              <a:lnSpc>
                <a:spcPct val="120000"/>
              </a:lnSpc>
              <a:buNone/>
              <a:defRPr/>
            </a:pPr>
            <a:r>
              <a:rPr lang="en-US" altLang="zh-CN" dirty="0"/>
              <a:t>1) </a:t>
            </a:r>
            <a:r>
              <a:rPr lang="zh-CN" altLang="en-US" dirty="0"/>
              <a:t>允许用户将当前任务放在有意义的语境中</a:t>
            </a:r>
          </a:p>
          <a:p>
            <a:pPr marL="401241" indent="-401241">
              <a:lnSpc>
                <a:spcPct val="120000"/>
              </a:lnSpc>
              <a:buNone/>
              <a:defRPr/>
            </a:pPr>
            <a:r>
              <a:rPr lang="en-US" altLang="zh-CN" dirty="0"/>
              <a:t>2) </a:t>
            </a:r>
            <a:r>
              <a:rPr lang="zh-CN" altLang="en-US" dirty="0"/>
              <a:t>在应用系列内保持一致性（操作方法和表示用语）</a:t>
            </a:r>
          </a:p>
          <a:p>
            <a:pPr marL="401241" indent="-401241">
              <a:lnSpc>
                <a:spcPct val="120000"/>
              </a:lnSpc>
              <a:buNone/>
              <a:defRPr/>
            </a:pPr>
            <a:r>
              <a:rPr lang="en-US" altLang="zh-CN" dirty="0"/>
              <a:t>3) </a:t>
            </a:r>
            <a:r>
              <a:rPr lang="zh-CN" altLang="en-US" dirty="0"/>
              <a:t>不要改变用户已经熟悉的用户交互模型</a:t>
            </a:r>
          </a:p>
          <a:p>
            <a:pPr eaLnBrk="1" hangingPunct="1">
              <a:lnSpc>
                <a:spcPct val="120000"/>
              </a:lnSpc>
              <a:defRPr/>
            </a:pPr>
            <a:endParaRPr lang="en-US" altLang="zh-CN" dirty="0"/>
          </a:p>
        </p:txBody>
      </p:sp>
      <p:sp>
        <p:nvSpPr>
          <p:cNvPr id="2" name="日期占位符 1"/>
          <p:cNvSpPr>
            <a:spLocks noGrp="1"/>
          </p:cNvSpPr>
          <p:nvPr>
            <p:ph type="dt" sz="half" idx="10"/>
          </p:nvPr>
        </p:nvSpPr>
        <p:spPr/>
        <p:txBody>
          <a:bodyPr/>
          <a:lstStyle/>
          <a:p>
            <a:fld id="{1DEEEC3F-7322-4078-B2AE-20DD4DD0CBF3}"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3253" name="灯片编号占位符 5"/>
          <p:cNvSpPr>
            <a:spLocks noGrp="1"/>
          </p:cNvSpPr>
          <p:nvPr>
            <p:ph type="sldNum" sz="quarter" idx="12"/>
          </p:nvPr>
        </p:nvSpPr>
        <p:spPr>
          <a:noFill/>
        </p:spPr>
        <p:txBody>
          <a:bodyPr/>
          <a:lstStyle/>
          <a:p>
            <a:fld id="{0999CEDA-6D09-49E7-8CE1-578DABCACB32}" type="slidenum">
              <a:rPr lang="en-US" altLang="zh-CN" smtClean="0">
                <a:ea typeface="宋体" charset="-122"/>
              </a:rPr>
              <a:pPr/>
              <a:t>64</a:t>
            </a:fld>
            <a:endParaRPr lang="en-US" altLang="zh-CN">
              <a:ea typeface="宋体" charset="-122"/>
            </a:endParaRPr>
          </a:p>
        </p:txBody>
      </p:sp>
    </p:spTree>
    <p:extLst>
      <p:ext uri="{BB962C8B-B14F-4D97-AF65-F5344CB8AC3E}">
        <p14:creationId xmlns:p14="http://schemas.microsoft.com/office/powerpoint/2010/main" val="6347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尽量保持一致性</a:t>
            </a:r>
          </a:p>
        </p:txBody>
      </p:sp>
      <p:sp>
        <p:nvSpPr>
          <p:cNvPr id="5" name="日期占位符 4"/>
          <p:cNvSpPr>
            <a:spLocks noGrp="1"/>
          </p:cNvSpPr>
          <p:nvPr>
            <p:ph type="dt" sz="half" idx="10"/>
          </p:nvPr>
        </p:nvSpPr>
        <p:spPr/>
        <p:txBody>
          <a:bodyPr/>
          <a:lstStyle/>
          <a:p>
            <a:fld id="{3CEC9FF1-1000-4328-9F1D-1BD84F37B75A}"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65</a:t>
            </a:fld>
            <a:endParaRPr lang="zh-CN" altLang="en-US" dirty="0"/>
          </a:p>
        </p:txBody>
      </p:sp>
      <p:sp>
        <p:nvSpPr>
          <p:cNvPr id="25603" name="Text Box 10"/>
          <p:cNvSpPr txBox="1">
            <a:spLocks noChangeArrowheads="1"/>
          </p:cNvSpPr>
          <p:nvPr/>
        </p:nvSpPr>
        <p:spPr bwMode="auto">
          <a:xfrm>
            <a:off x="1114234" y="890741"/>
            <a:ext cx="461665" cy="3673313"/>
          </a:xfrm>
          <a:prstGeom prst="rect">
            <a:avLst/>
          </a:prstGeom>
          <a:ln/>
        </p:spPr>
        <p:style>
          <a:lnRef idx="2">
            <a:schemeClr val="accent1"/>
          </a:lnRef>
          <a:fillRef idx="1">
            <a:schemeClr val="lt1"/>
          </a:fillRef>
          <a:effectRef idx="0">
            <a:schemeClr val="accent1"/>
          </a:effectRef>
          <a:fontRef idx="minor">
            <a:schemeClr val="dk1"/>
          </a:fontRef>
        </p:style>
        <p:txBody>
          <a:bodyPr vert="eaVert"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b="1" dirty="0">
                <a:latin typeface="+mj-ea"/>
                <a:ea typeface="+mj-ea"/>
              </a:rPr>
              <a:t>Microsoft Office </a:t>
            </a:r>
            <a:r>
              <a:rPr lang="zh-CN" altLang="en-US" b="1" dirty="0">
                <a:latin typeface="+mj-ea"/>
                <a:ea typeface="+mj-ea"/>
              </a:rPr>
              <a:t>系列软件的界面</a:t>
            </a:r>
          </a:p>
        </p:txBody>
      </p:sp>
      <p:pic>
        <p:nvPicPr>
          <p:cNvPr id="25607"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084" y="828912"/>
            <a:ext cx="6269166" cy="379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54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randombar(horizontal)">
                                      <p:cBhvr>
                                        <p:cTn id="7" dur="500"/>
                                        <p:tgtEl>
                                          <p:spTgt spid="2560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randombar(horizontal)">
                                      <p:cBhvr>
                                        <p:cTn id="10"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为熟练用户提供快捷键</a:t>
            </a:r>
          </a:p>
        </p:txBody>
      </p:sp>
      <p:sp>
        <p:nvSpPr>
          <p:cNvPr id="3" name="日期占位符 2"/>
          <p:cNvSpPr>
            <a:spLocks noGrp="1"/>
          </p:cNvSpPr>
          <p:nvPr>
            <p:ph type="dt" sz="half" idx="10"/>
          </p:nvPr>
        </p:nvSpPr>
        <p:spPr/>
        <p:txBody>
          <a:bodyPr/>
          <a:lstStyle/>
          <a:p>
            <a:fld id="{518BB917-584C-436D-AA95-6A8C5703BF09}"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66</a:t>
            </a:fld>
            <a:endParaRPr lang="zh-CN" altLang="en-US" dirty="0"/>
          </a:p>
        </p:txBody>
      </p:sp>
      <p:graphicFrame>
        <p:nvGraphicFramePr>
          <p:cNvPr id="26627" name="Object 2"/>
          <p:cNvGraphicFramePr>
            <a:graphicFrameLocks noGrp="1" noChangeAspect="1"/>
          </p:cNvGraphicFramePr>
          <p:nvPr>
            <p:ph idx="4294967295"/>
            <p:extLst>
              <p:ext uri="{D42A27DB-BD31-4B8C-83A1-F6EECF244321}">
                <p14:modId xmlns:p14="http://schemas.microsoft.com/office/powerpoint/2010/main" val="3217524172"/>
              </p:ext>
            </p:extLst>
          </p:nvPr>
        </p:nvGraphicFramePr>
        <p:xfrm>
          <a:off x="5643830" y="54557"/>
          <a:ext cx="1873250" cy="4725988"/>
        </p:xfrm>
        <a:graphic>
          <a:graphicData uri="http://schemas.openxmlformats.org/presentationml/2006/ole">
            <mc:AlternateContent xmlns:mc="http://schemas.openxmlformats.org/markup-compatibility/2006">
              <mc:Choice xmlns:v="urn:schemas-microsoft-com:vml" Requires="v">
                <p:oleObj spid="_x0000_s15403" name="Image" r:id="rId3" imgW="2425397" imgH="6120635" progId="Photoshop.Image.8">
                  <p:embed/>
                </p:oleObj>
              </mc:Choice>
              <mc:Fallback>
                <p:oleObj name="Image" r:id="rId3" imgW="2425397" imgH="6120635" progId="Photoshop.Image.8">
                  <p:embed/>
                  <p:pic>
                    <p:nvPicPr>
                      <p:cNvPr id="266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830" y="54557"/>
                        <a:ext cx="1873250" cy="4725988"/>
                      </a:xfrm>
                      <a:prstGeom prst="rect">
                        <a:avLst/>
                      </a:prstGeom>
                      <a:noFill/>
                      <a:ln>
                        <a:noFill/>
                      </a:ln>
                      <a:effectLst/>
                    </p:spPr>
                  </p:pic>
                </p:oleObj>
              </mc:Fallback>
            </mc:AlternateContent>
          </a:graphicData>
        </a:graphic>
      </p:graphicFrame>
      <p:sp>
        <p:nvSpPr>
          <p:cNvPr id="26628" name="Text Box 6"/>
          <p:cNvSpPr txBox="1">
            <a:spLocks noChangeArrowheads="1"/>
          </p:cNvSpPr>
          <p:nvPr/>
        </p:nvSpPr>
        <p:spPr bwMode="auto">
          <a:xfrm>
            <a:off x="741623" y="2440860"/>
            <a:ext cx="4902207" cy="400110"/>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2000" b="1" dirty="0">
                <a:latin typeface="+mj-ea"/>
                <a:ea typeface="+mj-ea"/>
              </a:rPr>
              <a:t>Adobe Photoshop</a:t>
            </a:r>
            <a:r>
              <a:rPr lang="zh-CN" altLang="en-US" sz="2000" b="1" dirty="0">
                <a:latin typeface="+mj-ea"/>
                <a:ea typeface="+mj-ea"/>
              </a:rPr>
              <a:t>中提供的快捷方式</a:t>
            </a:r>
          </a:p>
        </p:txBody>
      </p:sp>
    </p:spTree>
    <p:extLst>
      <p:ext uri="{BB962C8B-B14F-4D97-AF65-F5344CB8AC3E}">
        <p14:creationId xmlns:p14="http://schemas.microsoft.com/office/powerpoint/2010/main" val="202625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randombar(horizontal)">
                                      <p:cBhvr>
                                        <p:cTn id="7" dur="500"/>
                                        <p:tgtEl>
                                          <p:spTgt spid="26628"/>
                                        </p:tgtEl>
                                      </p:cBhvr>
                                    </p:animEffect>
                                  </p:childTnLst>
                                </p:cTn>
                              </p:par>
                              <p:par>
                                <p:cTn id="8" presetID="14" presetClass="entr" presetSubtype="10" fill="hold" nodeType="withEffect">
                                  <p:stCondLst>
                                    <p:cond delay="0"/>
                                  </p:stCondLst>
                                  <p:childTnLst>
                                    <p:set>
                                      <p:cBhvr>
                                        <p:cTn id="9" dur="1" fill="hold">
                                          <p:stCondLst>
                                            <p:cond delay="0"/>
                                          </p:stCondLst>
                                        </p:cTn>
                                        <p:tgtEl>
                                          <p:spTgt spid="26627"/>
                                        </p:tgtEl>
                                        <p:attrNameLst>
                                          <p:attrName>style.visibility</p:attrName>
                                        </p:attrNameLst>
                                      </p:cBhvr>
                                      <p:to>
                                        <p:strVal val="visible"/>
                                      </p:to>
                                    </p:set>
                                    <p:animEffect transition="in" filter="randombar(horizontal)">
                                      <p:cBhvr>
                                        <p:cTn id="10"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为用户提供有效的反馈</a:t>
            </a:r>
          </a:p>
        </p:txBody>
      </p:sp>
      <p:sp>
        <p:nvSpPr>
          <p:cNvPr id="3" name="日期占位符 2"/>
          <p:cNvSpPr>
            <a:spLocks noGrp="1"/>
          </p:cNvSpPr>
          <p:nvPr>
            <p:ph type="dt" sz="half" idx="10"/>
          </p:nvPr>
        </p:nvSpPr>
        <p:spPr/>
        <p:txBody>
          <a:bodyPr/>
          <a:lstStyle/>
          <a:p>
            <a:fld id="{C684096E-FD1F-4443-BD19-AFD2DA05BD8F}"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pic>
        <p:nvPicPr>
          <p:cNvPr id="139266" name="Picture 2"/>
          <p:cNvPicPr>
            <a:picLocks noChangeAspect="1" noChangeArrowheads="1"/>
          </p:cNvPicPr>
          <p:nvPr/>
        </p:nvPicPr>
        <p:blipFill>
          <a:blip r:embed="rId2"/>
          <a:srcRect/>
          <a:stretch>
            <a:fillRect/>
          </a:stretch>
        </p:blipFill>
        <p:spPr bwMode="auto">
          <a:xfrm>
            <a:off x="914979" y="1521252"/>
            <a:ext cx="7714413" cy="20262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pic>
      <p:sp>
        <p:nvSpPr>
          <p:cNvPr id="27653" name="Text Box 6"/>
          <p:cNvSpPr txBox="1">
            <a:spLocks noChangeArrowheads="1"/>
          </p:cNvSpPr>
          <p:nvPr/>
        </p:nvSpPr>
        <p:spPr bwMode="auto">
          <a:xfrm>
            <a:off x="3169500" y="3760579"/>
            <a:ext cx="2915840" cy="40011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zh-CN" altLang="en-US" sz="2000" b="1" dirty="0">
                <a:latin typeface="+mj-ea"/>
                <a:ea typeface="+mj-ea"/>
              </a:rPr>
              <a:t>网页上提供的反馈</a:t>
            </a:r>
          </a:p>
        </p:txBody>
      </p:sp>
    </p:spTree>
    <p:extLst>
      <p:ext uri="{BB962C8B-B14F-4D97-AF65-F5344CB8AC3E}">
        <p14:creationId xmlns:p14="http://schemas.microsoft.com/office/powerpoint/2010/main" val="94964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randombar(horizontal)">
                                      <p:cBhvr>
                                        <p:cTn id="7" dur="500"/>
                                        <p:tgtEl>
                                          <p:spTgt spid="13926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7653"/>
                                        </p:tgtEl>
                                        <p:attrNameLst>
                                          <p:attrName>style.visibility</p:attrName>
                                        </p:attrNameLst>
                                      </p:cBhvr>
                                      <p:to>
                                        <p:strVal val="visible"/>
                                      </p:to>
                                    </p:set>
                                    <p:animEffect transition="in" filter="randombar(horizontal)">
                                      <p:cBhvr>
                                        <p:cTn id="10"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设计完整的对话过程</a:t>
            </a:r>
          </a:p>
        </p:txBody>
      </p:sp>
      <p:sp>
        <p:nvSpPr>
          <p:cNvPr id="3" name="日期占位符 2"/>
          <p:cNvSpPr>
            <a:spLocks noGrp="1"/>
          </p:cNvSpPr>
          <p:nvPr>
            <p:ph type="dt" sz="half" idx="10"/>
          </p:nvPr>
        </p:nvSpPr>
        <p:spPr/>
        <p:txBody>
          <a:bodyPr/>
          <a:lstStyle/>
          <a:p>
            <a:fld id="{3C2594BA-60B7-47C2-9247-D63B317CEBF0}"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68</a:t>
            </a:fld>
            <a:endParaRPr lang="zh-CN" altLang="en-US" dirty="0"/>
          </a:p>
        </p:txBody>
      </p:sp>
      <p:pic>
        <p:nvPicPr>
          <p:cNvPr id="286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374" y="934564"/>
            <a:ext cx="6386513"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84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randombar(horizont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提供简单的错误处理机制</a:t>
            </a:r>
          </a:p>
        </p:txBody>
      </p:sp>
      <p:sp>
        <p:nvSpPr>
          <p:cNvPr id="3" name="日期占位符 2"/>
          <p:cNvSpPr>
            <a:spLocks noGrp="1"/>
          </p:cNvSpPr>
          <p:nvPr>
            <p:ph type="dt" sz="half" idx="10"/>
          </p:nvPr>
        </p:nvSpPr>
        <p:spPr/>
        <p:txBody>
          <a:bodyPr/>
          <a:lstStyle/>
          <a:p>
            <a:fld id="{54A8CAC1-FBED-4D2F-BD33-270DFA65AA02}"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
        <p:nvSpPr>
          <p:cNvPr id="29699" name="Text Box 9"/>
          <p:cNvSpPr txBox="1">
            <a:spLocks noChangeArrowheads="1"/>
          </p:cNvSpPr>
          <p:nvPr/>
        </p:nvSpPr>
        <p:spPr bwMode="auto">
          <a:xfrm>
            <a:off x="2741653" y="4254198"/>
            <a:ext cx="2538413" cy="400110"/>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zh-CN" sz="2000" b="1" dirty="0">
                <a:latin typeface="+mj-ea"/>
                <a:ea typeface="+mj-ea"/>
              </a:rPr>
              <a:t>QQ</a:t>
            </a:r>
            <a:r>
              <a:rPr lang="zh-CN" altLang="en-US" sz="2000" b="1" dirty="0">
                <a:latin typeface="+mj-ea"/>
                <a:ea typeface="+mj-ea"/>
              </a:rPr>
              <a:t>错误提示界面</a:t>
            </a:r>
          </a:p>
        </p:txBody>
      </p:sp>
      <p:pic>
        <p:nvPicPr>
          <p:cNvPr id="29702"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507" y="828913"/>
            <a:ext cx="5742269" cy="317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86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randombar(horizontal)">
                                      <p:cBhvr>
                                        <p:cTn id="7" dur="500"/>
                                        <p:tgtEl>
                                          <p:spTgt spid="2970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9699"/>
                                        </p:tgtEl>
                                        <p:attrNameLst>
                                          <p:attrName>style.visibility</p:attrName>
                                        </p:attrNameLst>
                                      </p:cBhvr>
                                      <p:to>
                                        <p:strVal val="visible"/>
                                      </p:to>
                                    </p:set>
                                    <p:animEffect transition="in" filter="randombar(horizontal)">
                                      <p:cBhvr>
                                        <p:cTn id="10"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dirty="0"/>
              <a:t>1 </a:t>
            </a:r>
            <a:r>
              <a:rPr lang="zh-CN" altLang="en-US" dirty="0"/>
              <a:t>状态机</a:t>
            </a:r>
            <a:r>
              <a:rPr lang="zh-CN" dirty="0"/>
              <a:t>（</a:t>
            </a:r>
            <a:r>
              <a:rPr lang="zh-CN" cap="none" dirty="0"/>
              <a:t>State Machine</a:t>
            </a:r>
            <a:r>
              <a:rPr lang="zh-CN" dirty="0"/>
              <a:t>）</a:t>
            </a:r>
            <a:endParaRPr lang="zh-CN" altLang="en-US" dirty="0"/>
          </a:p>
        </p:txBody>
      </p:sp>
      <p:sp>
        <p:nvSpPr>
          <p:cNvPr id="201731" name="Rectangle 3"/>
          <p:cNvSpPr>
            <a:spLocks noGrp="1" noChangeArrowheads="1"/>
          </p:cNvSpPr>
          <p:nvPr>
            <p:ph idx="1"/>
          </p:nvPr>
        </p:nvSpPr>
        <p:spPr/>
        <p:txBody>
          <a:bodyPr>
            <a:normAutofit/>
          </a:bodyPr>
          <a:lstStyle/>
          <a:p>
            <a:pPr algn="just">
              <a:lnSpc>
                <a:spcPct val="120000"/>
              </a:lnSpc>
            </a:pPr>
            <a:r>
              <a:rPr lang="zh-CN" altLang="en-US" sz="2400" dirty="0"/>
              <a:t>状态机是展现状态与状态转换的图。</a:t>
            </a:r>
          </a:p>
          <a:p>
            <a:pPr algn="just">
              <a:lnSpc>
                <a:spcPct val="120000"/>
              </a:lnSpc>
            </a:pPr>
            <a:r>
              <a:rPr lang="zh-CN" altLang="en-US" sz="2400" dirty="0"/>
              <a:t>状态机由状态组成，各状态由转移链接在一起。</a:t>
            </a:r>
            <a:endParaRPr lang="en-US" altLang="zh-CN" sz="2400" dirty="0"/>
          </a:p>
          <a:p>
            <a:pPr lvl="1" algn="just">
              <a:lnSpc>
                <a:spcPct val="120000"/>
              </a:lnSpc>
            </a:pPr>
            <a:r>
              <a:rPr lang="zh-CN" altLang="en-US" sz="2000" b="1" dirty="0">
                <a:solidFill>
                  <a:srgbClr val="FF0000"/>
                </a:solidFill>
              </a:rPr>
              <a:t>状态：</a:t>
            </a:r>
            <a:r>
              <a:rPr lang="zh-CN" altLang="en-US" sz="2000" dirty="0"/>
              <a:t>是对象执行某项活动或等待某个事件时的条件。</a:t>
            </a:r>
            <a:endParaRPr lang="en-US" altLang="zh-CN" sz="2000" dirty="0"/>
          </a:p>
          <a:p>
            <a:pPr lvl="1" algn="just">
              <a:lnSpc>
                <a:spcPct val="120000"/>
              </a:lnSpc>
            </a:pPr>
            <a:r>
              <a:rPr lang="zh-CN" altLang="en-US" sz="2000" b="1" dirty="0">
                <a:solidFill>
                  <a:srgbClr val="FF0000"/>
                </a:solidFill>
              </a:rPr>
              <a:t>转移：</a:t>
            </a:r>
            <a:r>
              <a:rPr lang="zh-CN" altLang="en-US" sz="2000" dirty="0"/>
              <a:t>是两个状态之间的关系，它由某个事件触发，然后执行特定的操作或者评估，并导致特定结束状态。</a:t>
            </a:r>
            <a:endParaRPr lang="zh-CN" sz="2000" dirty="0"/>
          </a:p>
          <a:p>
            <a:pPr algn="just">
              <a:lnSpc>
                <a:spcPct val="120000"/>
              </a:lnSpc>
            </a:pPr>
            <a:r>
              <a:rPr lang="zh-CN" sz="2400" dirty="0"/>
              <a:t>状态机</a:t>
            </a:r>
            <a:r>
              <a:rPr lang="zh-CN" altLang="en-US" sz="2400" dirty="0"/>
              <a:t>可</a:t>
            </a:r>
            <a:r>
              <a:rPr lang="zh-CN" sz="2400" dirty="0"/>
              <a:t>用于对具有事件驱动特性的动态行为建模。</a:t>
            </a:r>
            <a:endParaRPr lang="zh-CN" altLang="en-US" sz="2400" dirty="0"/>
          </a:p>
          <a:p>
            <a:pPr algn="just">
              <a:lnSpc>
                <a:spcPct val="120000"/>
              </a:lnSpc>
            </a:pPr>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3" name="日期占位符 2"/>
          <p:cNvSpPr>
            <a:spLocks noGrp="1"/>
          </p:cNvSpPr>
          <p:nvPr>
            <p:ph type="dt" sz="half" idx="10"/>
          </p:nvPr>
        </p:nvSpPr>
        <p:spPr/>
        <p:txBody>
          <a:bodyPr/>
          <a:lstStyle/>
          <a:p>
            <a:fld id="{FF145650-CBED-47D9-98C2-11BDBA6C8DBC}"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34825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允许撤销动作</a:t>
            </a:r>
          </a:p>
        </p:txBody>
      </p:sp>
      <p:sp>
        <p:nvSpPr>
          <p:cNvPr id="3" name="日期占位符 2"/>
          <p:cNvSpPr>
            <a:spLocks noGrp="1"/>
          </p:cNvSpPr>
          <p:nvPr>
            <p:ph type="dt" sz="half" idx="10"/>
          </p:nvPr>
        </p:nvSpPr>
        <p:spPr/>
        <p:txBody>
          <a:bodyPr/>
          <a:lstStyle/>
          <a:p>
            <a:fld id="{B32B951F-B81B-4B89-AED4-E0BEC411CED8}"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70</a:t>
            </a:fld>
            <a:endParaRPr lang="zh-CN" altLang="en-US" dirty="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376" y="603282"/>
            <a:ext cx="5327585" cy="404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84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randombar(horizontal)">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提供控制的内部轨迹</a:t>
            </a:r>
          </a:p>
        </p:txBody>
      </p:sp>
      <p:sp>
        <p:nvSpPr>
          <p:cNvPr id="3" name="日期占位符 2"/>
          <p:cNvSpPr>
            <a:spLocks noGrp="1"/>
          </p:cNvSpPr>
          <p:nvPr>
            <p:ph type="dt" sz="half" idx="10"/>
          </p:nvPr>
        </p:nvSpPr>
        <p:spPr/>
        <p:txBody>
          <a:bodyPr/>
          <a:lstStyle/>
          <a:p>
            <a:fld id="{B19CD436-2A45-47AF-A982-00DE39124ED9}"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endParaRPr lang="zh-CN" altLang="en-US" dirty="0"/>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49" y="693521"/>
            <a:ext cx="5325973" cy="404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0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randombar(horizontal)">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减少短期记忆负担</a:t>
            </a:r>
          </a:p>
        </p:txBody>
      </p:sp>
      <p:sp>
        <p:nvSpPr>
          <p:cNvPr id="3" name="日期占位符 2"/>
          <p:cNvSpPr>
            <a:spLocks noGrp="1"/>
          </p:cNvSpPr>
          <p:nvPr>
            <p:ph type="dt" sz="half" idx="10"/>
          </p:nvPr>
        </p:nvSpPr>
        <p:spPr/>
        <p:txBody>
          <a:bodyPr/>
          <a:lstStyle/>
          <a:p>
            <a:fld id="{625659D5-86C6-4ADC-B30B-FE8A230826B2}"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sp>
        <p:nvSpPr>
          <p:cNvPr id="594948" name="Text Box 4"/>
          <p:cNvSpPr txBox="1">
            <a:spLocks noChangeArrowheads="1"/>
          </p:cNvSpPr>
          <p:nvPr/>
        </p:nvSpPr>
        <p:spPr bwMode="auto">
          <a:xfrm>
            <a:off x="2689232" y="4039421"/>
            <a:ext cx="3257322" cy="400110"/>
          </a:xfrm>
          <a:prstGeom prst="rect">
            <a:avLst/>
          </a:prstGeom>
          <a:solidFill>
            <a:schemeClr val="bg1"/>
          </a:solidFill>
          <a:ln w="9525">
            <a:noFill/>
            <a:miter lim="800000"/>
            <a:headEnd/>
            <a:tailEnd/>
          </a:ln>
          <a:effectLst>
            <a:outerShdw dist="35921" dir="2700000" algn="ctr" rotWithShape="0">
              <a:schemeClr val="bg2"/>
            </a:outerShdw>
          </a:effectLst>
        </p:spPr>
        <p:txBody>
          <a:bodyPr wrap="square">
            <a:spAutoFit/>
          </a:bodyPr>
          <a:lstStyle/>
          <a:p>
            <a:pPr algn="ctr">
              <a:spcBef>
                <a:spcPct val="50000"/>
              </a:spcBef>
              <a:defRPr/>
            </a:pPr>
            <a:r>
              <a:rPr lang="zh-CN" altLang="en-US" sz="2000" b="1" kern="100" dirty="0">
                <a:solidFill>
                  <a:srgbClr val="000000"/>
                </a:solidFill>
                <a:latin typeface="+mj-ea"/>
                <a:ea typeface="+mj-ea"/>
              </a:rPr>
              <a:t>微软</a:t>
            </a:r>
            <a:r>
              <a:rPr lang="en-US" altLang="zh-CN" sz="2000" b="1" kern="100" dirty="0">
                <a:solidFill>
                  <a:srgbClr val="000000"/>
                </a:solidFill>
                <a:latin typeface="+mj-ea"/>
                <a:ea typeface="+mj-ea"/>
              </a:rPr>
              <a:t>Project</a:t>
            </a:r>
            <a:r>
              <a:rPr lang="zh-CN" altLang="en-US" sz="2000" b="1" kern="100" dirty="0">
                <a:solidFill>
                  <a:srgbClr val="000000"/>
                </a:solidFill>
                <a:latin typeface="+mj-ea"/>
                <a:ea typeface="+mj-ea"/>
              </a:rPr>
              <a:t>界面</a:t>
            </a:r>
            <a:endParaRPr lang="zh-CN" altLang="en-US" sz="2000" b="1" dirty="0">
              <a:solidFill>
                <a:srgbClr val="000000"/>
              </a:solidFill>
              <a:effectLst>
                <a:outerShdw blurRad="38100" dist="38100" dir="2700000" algn="tl">
                  <a:srgbClr val="C0C0C0"/>
                </a:outerShdw>
              </a:effectLst>
              <a:latin typeface="+mj-ea"/>
              <a:ea typeface="+mj-ea"/>
            </a:endParaRPr>
          </a:p>
        </p:txBody>
      </p:sp>
      <p:pic>
        <p:nvPicPr>
          <p:cNvPr id="32773" name="图片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672" y="1152084"/>
            <a:ext cx="5820442" cy="262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randombar(horizontal)">
                                      <p:cBhvr>
                                        <p:cTn id="7" dur="500"/>
                                        <p:tgtEl>
                                          <p:spTgt spid="3277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94948"/>
                                        </p:tgtEl>
                                        <p:attrNameLst>
                                          <p:attrName>style.visibility</p:attrName>
                                        </p:attrNameLst>
                                      </p:cBhvr>
                                      <p:to>
                                        <p:strVal val="visible"/>
                                      </p:to>
                                    </p:set>
                                    <p:animEffect transition="in" filter="randombar(horizontal)">
                                      <p:cBhvr>
                                        <p:cTn id="10" dur="500"/>
                                        <p:tgtEl>
                                          <p:spTgt spid="59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dirty="0"/>
              <a:t>看一些例子</a:t>
            </a:r>
          </a:p>
        </p:txBody>
      </p:sp>
      <p:sp>
        <p:nvSpPr>
          <p:cNvPr id="205827" name="Rectangle 3"/>
          <p:cNvSpPr>
            <a:spLocks noGrp="1" noChangeArrowheads="1"/>
          </p:cNvSpPr>
          <p:nvPr>
            <p:ph idx="1"/>
          </p:nvPr>
        </p:nvSpPr>
        <p:spPr/>
        <p:txBody>
          <a:bodyPr>
            <a:normAutofit/>
          </a:bodyPr>
          <a:lstStyle/>
          <a:p>
            <a:r>
              <a:rPr lang="zh-CN" altLang="en-US" sz="2400" dirty="0"/>
              <a:t>例子</a:t>
            </a:r>
            <a:r>
              <a:rPr lang="en-US" altLang="zh-CN" sz="2400" dirty="0"/>
              <a:t>1</a:t>
            </a:r>
            <a:r>
              <a:rPr lang="zh-CN" altLang="en-US" sz="2400" dirty="0"/>
              <a:t>：对比同一界面的以下两种不同设计，然后说出哪种要好一些？</a:t>
            </a:r>
          </a:p>
        </p:txBody>
      </p:sp>
      <p:sp>
        <p:nvSpPr>
          <p:cNvPr id="2" name="日期占位符 1"/>
          <p:cNvSpPr>
            <a:spLocks noGrp="1"/>
          </p:cNvSpPr>
          <p:nvPr>
            <p:ph type="dt" sz="half" idx="10"/>
          </p:nvPr>
        </p:nvSpPr>
        <p:spPr/>
        <p:txBody>
          <a:bodyPr/>
          <a:lstStyle/>
          <a:p>
            <a:fld id="{FBEECECB-4159-4910-913E-25F819D3E18E}"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pic>
        <p:nvPicPr>
          <p:cNvPr id="10" name="Picture 2" descr="4-GUI1"/>
          <p:cNvPicPr>
            <a:picLocks noChangeAspect="1" noChangeArrowheads="1"/>
          </p:cNvPicPr>
          <p:nvPr/>
        </p:nvPicPr>
        <p:blipFill>
          <a:blip r:embed="rId2" cstate="print"/>
          <a:srcRect/>
          <a:stretch>
            <a:fillRect/>
          </a:stretch>
        </p:blipFill>
        <p:spPr bwMode="auto">
          <a:xfrm>
            <a:off x="1143000" y="1908967"/>
            <a:ext cx="3263081" cy="2596503"/>
          </a:xfrm>
          <a:prstGeom prst="rect">
            <a:avLst/>
          </a:prstGeom>
          <a:noFill/>
        </p:spPr>
      </p:pic>
      <p:pic>
        <p:nvPicPr>
          <p:cNvPr id="11" name="Picture 2" descr="4-GUI2"/>
          <p:cNvPicPr>
            <a:picLocks noChangeAspect="1" noChangeArrowheads="1"/>
          </p:cNvPicPr>
          <p:nvPr/>
        </p:nvPicPr>
        <p:blipFill>
          <a:blip r:embed="rId3" cstate="print"/>
          <a:srcRect/>
          <a:stretch>
            <a:fillRect/>
          </a:stretch>
        </p:blipFill>
        <p:spPr bwMode="auto">
          <a:xfrm>
            <a:off x="4483510" y="1908967"/>
            <a:ext cx="3517490" cy="2597894"/>
          </a:xfrm>
          <a:prstGeom prst="rect">
            <a:avLst/>
          </a:prstGeom>
          <a:noFill/>
        </p:spPr>
      </p:pic>
    </p:spTree>
    <p:extLst>
      <p:ext uri="{BB962C8B-B14F-4D97-AF65-F5344CB8AC3E}">
        <p14:creationId xmlns:p14="http://schemas.microsoft.com/office/powerpoint/2010/main" val="247211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例子</a:t>
            </a:r>
            <a:r>
              <a:rPr lang="en-US" altLang="zh-CN" dirty="0"/>
              <a:t>2</a:t>
            </a:r>
            <a:endParaRPr lang="zh-CN" altLang="en-US" dirty="0"/>
          </a:p>
        </p:txBody>
      </p:sp>
      <p:pic>
        <p:nvPicPr>
          <p:cNvPr id="144385" name="Picture 1" descr="C:\Users\QIU\AppData\Roaming\Tencent\Users\94476468\QQ\WinTemp\RichOle\L8%]_)({FREUUW8M(9}VEIL.png"/>
          <p:cNvPicPr>
            <a:picLocks noChangeAspect="1" noChangeArrowheads="1"/>
          </p:cNvPicPr>
          <p:nvPr/>
        </p:nvPicPr>
        <p:blipFill>
          <a:blip r:embed="rId2"/>
          <a:srcRect/>
          <a:stretch>
            <a:fillRect/>
          </a:stretch>
        </p:blipFill>
        <p:spPr bwMode="auto">
          <a:xfrm>
            <a:off x="1272347" y="935982"/>
            <a:ext cx="7087881" cy="3517291"/>
          </a:xfrm>
          <a:prstGeom prst="rect">
            <a:avLst/>
          </a:prstGeom>
          <a:noFill/>
        </p:spPr>
      </p:pic>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dirty="0"/>
          </a:p>
        </p:txBody>
      </p:sp>
      <p:sp>
        <p:nvSpPr>
          <p:cNvPr id="2" name="日期占位符 1"/>
          <p:cNvSpPr>
            <a:spLocks noGrp="1"/>
          </p:cNvSpPr>
          <p:nvPr>
            <p:ph type="dt" sz="half" idx="10"/>
          </p:nvPr>
        </p:nvSpPr>
        <p:spPr/>
        <p:txBody>
          <a:bodyPr/>
          <a:lstStyle/>
          <a:p>
            <a:fld id="{C0DB4BD8-CE92-4969-B75E-0DF4138482AC}"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8890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更好的设计</a:t>
            </a:r>
          </a:p>
        </p:txBody>
      </p:sp>
      <p:pic>
        <p:nvPicPr>
          <p:cNvPr id="145409" name="Picture 1" descr="C:\Users\QIU\AppData\Roaming\Tencent\Users\94476468\QQ\WinTemp\RichOle\[GT}W6_L@A)M(~81P6R1RWL.png"/>
          <p:cNvPicPr>
            <a:picLocks noChangeAspect="1" noChangeArrowheads="1"/>
          </p:cNvPicPr>
          <p:nvPr/>
        </p:nvPicPr>
        <p:blipFill>
          <a:blip r:embed="rId2"/>
          <a:srcRect/>
          <a:stretch>
            <a:fillRect/>
          </a:stretch>
        </p:blipFill>
        <p:spPr bwMode="auto">
          <a:xfrm>
            <a:off x="1697003" y="828913"/>
            <a:ext cx="5609341" cy="964413"/>
          </a:xfrm>
          <a:prstGeom prst="rect">
            <a:avLst/>
          </a:prstGeom>
          <a:noFill/>
        </p:spPr>
      </p:pic>
      <p:pic>
        <p:nvPicPr>
          <p:cNvPr id="145410" name="Picture 2" descr="C:\Users\QIU\AppData\Roaming\Tencent\Users\94476468\QQ\WinTemp\RichOle\YR)YZ4R6K1KU~]OU5WK3QO6.png"/>
          <p:cNvPicPr>
            <a:picLocks noChangeAspect="1" noChangeArrowheads="1"/>
          </p:cNvPicPr>
          <p:nvPr/>
        </p:nvPicPr>
        <p:blipFill>
          <a:blip r:embed="rId3"/>
          <a:srcRect/>
          <a:stretch>
            <a:fillRect/>
          </a:stretch>
        </p:blipFill>
        <p:spPr bwMode="auto">
          <a:xfrm>
            <a:off x="1697003" y="1885138"/>
            <a:ext cx="5609342" cy="2794406"/>
          </a:xfrm>
          <a:prstGeom prst="rect">
            <a:avLst/>
          </a:prstGeom>
          <a:noFill/>
        </p:spPr>
      </p:pic>
      <p:sp>
        <p:nvSpPr>
          <p:cNvPr id="4" name="灯片编号占位符 3"/>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sp>
        <p:nvSpPr>
          <p:cNvPr id="2" name="日期占位符 1"/>
          <p:cNvSpPr>
            <a:spLocks noGrp="1"/>
          </p:cNvSpPr>
          <p:nvPr>
            <p:ph type="dt" sz="half" idx="10"/>
          </p:nvPr>
        </p:nvSpPr>
        <p:spPr/>
        <p:txBody>
          <a:bodyPr/>
          <a:lstStyle/>
          <a:p>
            <a:fld id="{8459FB49-3B12-4DD3-8D27-52CACACAD1A6}"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82078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09"/>
                                        </p:tgtEl>
                                        <p:attrNameLst>
                                          <p:attrName>style.visibility</p:attrName>
                                        </p:attrNameLst>
                                      </p:cBhvr>
                                      <p:to>
                                        <p:strVal val="visible"/>
                                      </p:to>
                                    </p:set>
                                    <p:anim calcmode="lin" valueType="num">
                                      <p:cBhvr additive="base">
                                        <p:cTn id="7" dur="500" fill="hold"/>
                                        <p:tgtEl>
                                          <p:spTgt spid="145409"/>
                                        </p:tgtEl>
                                        <p:attrNameLst>
                                          <p:attrName>ppt_x</p:attrName>
                                        </p:attrNameLst>
                                      </p:cBhvr>
                                      <p:tavLst>
                                        <p:tav tm="0">
                                          <p:val>
                                            <p:strVal val="#ppt_x"/>
                                          </p:val>
                                        </p:tav>
                                        <p:tav tm="100000">
                                          <p:val>
                                            <p:strVal val="#ppt_x"/>
                                          </p:val>
                                        </p:tav>
                                      </p:tavLst>
                                    </p:anim>
                                    <p:anim calcmode="lin" valueType="num">
                                      <p:cBhvr additive="base">
                                        <p:cTn id="8" dur="500" fill="hold"/>
                                        <p:tgtEl>
                                          <p:spTgt spid="1454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45410"/>
                                        </p:tgtEl>
                                        <p:attrNameLst>
                                          <p:attrName>style.visibility</p:attrName>
                                        </p:attrNameLst>
                                      </p:cBhvr>
                                      <p:to>
                                        <p:strVal val="visible"/>
                                      </p:to>
                                    </p:set>
                                    <p:animEffect transition="in" filter="box(in)">
                                      <p:cBhvr>
                                        <p:cTn id="13" dur="500"/>
                                        <p:tgtEl>
                                          <p:spTgt spid="145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例子</a:t>
            </a:r>
            <a:r>
              <a:rPr lang="en-US" altLang="zh-CN" dirty="0"/>
              <a:t>3</a:t>
            </a:r>
            <a:endParaRPr lang="zh-CN" altLang="en-US" dirty="0"/>
          </a:p>
        </p:txBody>
      </p:sp>
      <p:pic>
        <p:nvPicPr>
          <p:cNvPr id="149505" name="Picture 1" descr="C:\Users\QIU\AppData\Roaming\Tencent\Users\94476468\QQ\WinTemp\RichOle\V2%3N%J75RO$ZF2NB19JPXP.png"/>
          <p:cNvPicPr>
            <a:picLocks noChangeAspect="1" noChangeArrowheads="1"/>
          </p:cNvPicPr>
          <p:nvPr/>
        </p:nvPicPr>
        <p:blipFill>
          <a:blip r:embed="rId2"/>
          <a:srcRect/>
          <a:stretch>
            <a:fillRect/>
          </a:stretch>
        </p:blipFill>
        <p:spPr bwMode="auto">
          <a:xfrm>
            <a:off x="1362736" y="835896"/>
            <a:ext cx="3053159" cy="2857999"/>
          </a:xfrm>
          <a:prstGeom prst="rect">
            <a:avLst/>
          </a:prstGeom>
          <a:noFill/>
        </p:spPr>
      </p:pic>
      <p:pic>
        <p:nvPicPr>
          <p:cNvPr id="5" name="Picture 1" descr="C:\Users\QIU\AppData\Roaming\Tencent\Users\94476468\QQ\WinTemp\RichOle\)HG}XYX~TD~{%{BGF[G5E{I.png"/>
          <p:cNvPicPr>
            <a:picLocks noChangeAspect="1" noChangeArrowheads="1"/>
          </p:cNvPicPr>
          <p:nvPr/>
        </p:nvPicPr>
        <p:blipFill>
          <a:blip r:embed="rId3"/>
          <a:srcRect/>
          <a:stretch>
            <a:fillRect/>
          </a:stretch>
        </p:blipFill>
        <p:spPr bwMode="auto">
          <a:xfrm>
            <a:off x="2313996" y="3759496"/>
            <a:ext cx="4653871" cy="1093532"/>
          </a:xfrm>
          <a:prstGeom prst="rect">
            <a:avLst/>
          </a:prstGeom>
          <a:noFill/>
        </p:spPr>
      </p:pic>
      <p:pic>
        <p:nvPicPr>
          <p:cNvPr id="6" name="Picture 2" descr="C:\Users\QIU\AppData\Roaming\Tencent\Users\94476468\QQ\WinTemp\RichOle\{%{0RUX(WGL8UBY64RS9Z7C.png"/>
          <p:cNvPicPr>
            <a:picLocks noChangeAspect="1" noChangeArrowheads="1"/>
          </p:cNvPicPr>
          <p:nvPr/>
        </p:nvPicPr>
        <p:blipFill>
          <a:blip r:embed="rId4"/>
          <a:srcRect/>
          <a:stretch>
            <a:fillRect/>
          </a:stretch>
        </p:blipFill>
        <p:spPr bwMode="auto">
          <a:xfrm>
            <a:off x="4640931" y="835895"/>
            <a:ext cx="3311137" cy="2858000"/>
          </a:xfrm>
          <a:prstGeom prst="rect">
            <a:avLst/>
          </a:prstGeom>
          <a:noFill/>
        </p:spPr>
      </p:pic>
      <p:sp>
        <p:nvSpPr>
          <p:cNvPr id="4" name="灯片编号占位符 3"/>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sp>
        <p:nvSpPr>
          <p:cNvPr id="2" name="日期占位符 1"/>
          <p:cNvSpPr>
            <a:spLocks noGrp="1"/>
          </p:cNvSpPr>
          <p:nvPr>
            <p:ph type="dt" sz="half" idx="10"/>
          </p:nvPr>
        </p:nvSpPr>
        <p:spPr/>
        <p:txBody>
          <a:bodyPr/>
          <a:lstStyle/>
          <a:p>
            <a:fld id="{2E1C01A1-1EAA-490B-940D-D6476B6B53D1}"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333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例子</a:t>
            </a:r>
            <a:r>
              <a:rPr lang="en-US" altLang="zh-CN" dirty="0"/>
              <a:t>4</a:t>
            </a:r>
            <a:endParaRPr lang="zh-CN" altLang="en-US" dirty="0"/>
          </a:p>
        </p:txBody>
      </p:sp>
      <p:pic>
        <p:nvPicPr>
          <p:cNvPr id="147457" name="Picture 1" descr="C:\Users\QIU\AppData\Roaming\Tencent\Users\94476468\QQ\WinTemp\RichOle\WBL37R~RSY_]W@0[]QV8{%N.png"/>
          <p:cNvPicPr>
            <a:picLocks noChangeAspect="1" noChangeArrowheads="1"/>
          </p:cNvPicPr>
          <p:nvPr/>
        </p:nvPicPr>
        <p:blipFill>
          <a:blip r:embed="rId2"/>
          <a:srcRect/>
          <a:stretch>
            <a:fillRect/>
          </a:stretch>
        </p:blipFill>
        <p:spPr bwMode="auto">
          <a:xfrm>
            <a:off x="2345558" y="908371"/>
            <a:ext cx="4121042" cy="2395259"/>
          </a:xfrm>
          <a:prstGeom prst="rect">
            <a:avLst/>
          </a:prstGeom>
          <a:noFill/>
        </p:spPr>
      </p:pic>
      <p:pic>
        <p:nvPicPr>
          <p:cNvPr id="147458" name="Picture 2" descr="C:\Users\QIU\AppData\Roaming\Tencent\Users\94476468\QQ\WinTemp\RichOle\43KF@_UEKU@L[[(CMI`D}3A.png"/>
          <p:cNvPicPr>
            <a:picLocks noChangeAspect="1" noChangeArrowheads="1"/>
          </p:cNvPicPr>
          <p:nvPr/>
        </p:nvPicPr>
        <p:blipFill>
          <a:blip r:embed="rId3"/>
          <a:srcRect/>
          <a:stretch>
            <a:fillRect/>
          </a:stretch>
        </p:blipFill>
        <p:spPr bwMode="auto">
          <a:xfrm>
            <a:off x="3205031" y="3383088"/>
            <a:ext cx="2650331" cy="1228725"/>
          </a:xfrm>
          <a:prstGeom prst="rect">
            <a:avLst/>
          </a:prstGeom>
          <a:noFill/>
        </p:spPr>
      </p:pic>
      <p:sp>
        <p:nvSpPr>
          <p:cNvPr id="4" name="灯片编号占位符 3"/>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
        <p:nvSpPr>
          <p:cNvPr id="2" name="日期占位符 1"/>
          <p:cNvSpPr>
            <a:spLocks noGrp="1"/>
          </p:cNvSpPr>
          <p:nvPr>
            <p:ph type="dt" sz="half" idx="10"/>
          </p:nvPr>
        </p:nvSpPr>
        <p:spPr/>
        <p:txBody>
          <a:bodyPr/>
          <a:lstStyle/>
          <a:p>
            <a:fld id="{12BCB571-384E-48C1-B95A-1AD8773FF67E}"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23358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500" fill="hold"/>
                                        <p:tgtEl>
                                          <p:spTgt spid="147458"/>
                                        </p:tgtEl>
                                        <p:attrNameLst>
                                          <p:attrName>ppt_x</p:attrName>
                                        </p:attrNameLst>
                                      </p:cBhvr>
                                      <p:tavLst>
                                        <p:tav tm="0">
                                          <p:val>
                                            <p:strVal val="#ppt_x"/>
                                          </p:val>
                                        </p:tav>
                                        <p:tav tm="100000">
                                          <p:val>
                                            <p:strVal val="#ppt_x"/>
                                          </p:val>
                                        </p:tav>
                                      </p:tavLst>
                                    </p:anim>
                                    <p:anim calcmode="lin" valueType="num">
                                      <p:cBhvr additive="base">
                                        <p:cTn id="8" dur="500" fill="hold"/>
                                        <p:tgtEl>
                                          <p:spTgt spid="147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例子</a:t>
            </a:r>
            <a:r>
              <a:rPr lang="en-US" altLang="zh-CN" dirty="0"/>
              <a:t>5</a:t>
            </a:r>
            <a:endParaRPr lang="zh-CN" altLang="en-US" dirty="0"/>
          </a:p>
        </p:txBody>
      </p:sp>
      <p:pic>
        <p:nvPicPr>
          <p:cNvPr id="150529" name="Picture 1" descr="C:\Users\QIU\AppData\Roaming\Tencent\Users\94476468\QQ\WinTemp\RichOle\R`Y6TA%%H5]5TI@[%{4R4]K.png"/>
          <p:cNvPicPr>
            <a:picLocks noChangeAspect="1" noChangeArrowheads="1"/>
          </p:cNvPicPr>
          <p:nvPr/>
        </p:nvPicPr>
        <p:blipFill>
          <a:blip r:embed="rId2"/>
          <a:srcRect/>
          <a:stretch>
            <a:fillRect/>
          </a:stretch>
        </p:blipFill>
        <p:spPr bwMode="auto">
          <a:xfrm>
            <a:off x="1632511" y="1116282"/>
            <a:ext cx="5878978" cy="3241868"/>
          </a:xfrm>
          <a:prstGeom prst="rect">
            <a:avLst/>
          </a:prstGeom>
          <a:noFill/>
        </p:spPr>
      </p:pic>
      <p:sp>
        <p:nvSpPr>
          <p:cNvPr id="4" name="灯片编号占位符 3"/>
          <p:cNvSpPr>
            <a:spLocks noGrp="1"/>
          </p:cNvSpPr>
          <p:nvPr>
            <p:ph type="sldNum" sz="quarter" idx="12"/>
          </p:nvPr>
        </p:nvSpPr>
        <p:spPr/>
        <p:txBody>
          <a:bodyPr/>
          <a:lstStyle/>
          <a:p>
            <a:fld id="{0C913308-F349-4B6D-A68A-DD1791B4A57B}" type="slidenum">
              <a:rPr lang="zh-CN" altLang="en-US" smtClean="0"/>
              <a:pPr/>
              <a:t>78</a:t>
            </a:fld>
            <a:endParaRPr lang="zh-CN" altLang="en-US" dirty="0"/>
          </a:p>
        </p:txBody>
      </p:sp>
      <p:sp>
        <p:nvSpPr>
          <p:cNvPr id="2" name="日期占位符 1"/>
          <p:cNvSpPr>
            <a:spLocks noGrp="1"/>
          </p:cNvSpPr>
          <p:nvPr>
            <p:ph type="dt" sz="half" idx="10"/>
          </p:nvPr>
        </p:nvSpPr>
        <p:spPr/>
        <p:txBody>
          <a:bodyPr/>
          <a:lstStyle/>
          <a:p>
            <a:fld id="{3636A6E7-F9CB-49A4-9903-AD00ACE561E8}"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43984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例子</a:t>
            </a:r>
            <a:r>
              <a:rPr lang="en-US" altLang="zh-CN" dirty="0"/>
              <a:t>6</a:t>
            </a:r>
            <a:endParaRPr lang="zh-CN" altLang="en-US" dirty="0"/>
          </a:p>
        </p:txBody>
      </p:sp>
      <p:sp>
        <p:nvSpPr>
          <p:cNvPr id="2" name="内容占位符 1"/>
          <p:cNvSpPr>
            <a:spLocks noGrp="1"/>
          </p:cNvSpPr>
          <p:nvPr>
            <p:ph idx="1"/>
          </p:nvPr>
        </p:nvSpPr>
        <p:spPr>
          <a:xfrm>
            <a:off x="768097" y="925167"/>
            <a:ext cx="7832833" cy="3477227"/>
          </a:xfrm>
        </p:spPr>
        <p:txBody>
          <a:bodyPr>
            <a:normAutofit fontScale="85000" lnSpcReduction="20000"/>
          </a:bodyPr>
          <a:lstStyle/>
          <a:p>
            <a:r>
              <a:rPr lang="zh-CN" altLang="en-US" dirty="0"/>
              <a:t>汉堡图标</a:t>
            </a:r>
            <a:r>
              <a:rPr lang="zh-CN" altLang="en-US" dirty="0">
                <a:solidFill>
                  <a:srgbClr val="FF0000"/>
                </a:solidFill>
              </a:rPr>
              <a:t>（扫码查看详情）</a:t>
            </a:r>
            <a:endParaRPr lang="en-US" altLang="zh-CN" dirty="0">
              <a:solidFill>
                <a:srgbClr val="FF0000"/>
              </a:solidFill>
            </a:endParaRPr>
          </a:p>
          <a:p>
            <a:endParaRPr lang="en-US" altLang="zh-CN" dirty="0"/>
          </a:p>
          <a:p>
            <a:endParaRPr lang="en-US" altLang="zh-CN" dirty="0"/>
          </a:p>
          <a:p>
            <a:endParaRPr lang="en-US" altLang="zh-CN" dirty="0"/>
          </a:p>
          <a:p>
            <a:endParaRPr lang="en-US" altLang="zh-CN" dirty="0"/>
          </a:p>
          <a:p>
            <a:r>
              <a:rPr lang="zh-CN" altLang="en-US" dirty="0"/>
              <a:t>为什么要避免使用汉堡包菜单</a:t>
            </a:r>
            <a:r>
              <a:rPr lang="en-US" altLang="zh-CN" dirty="0"/>
              <a:t>?</a:t>
            </a:r>
          </a:p>
          <a:p>
            <a:r>
              <a:rPr lang="zh-CN" altLang="en-US" dirty="0">
                <a:solidFill>
                  <a:srgbClr val="FF0000"/>
                </a:solidFill>
              </a:rPr>
              <a:t>扫码查看详情</a:t>
            </a:r>
          </a:p>
        </p:txBody>
      </p:sp>
      <p:sp>
        <p:nvSpPr>
          <p:cNvPr id="6" name="日期占位符 5"/>
          <p:cNvSpPr>
            <a:spLocks noGrp="1"/>
          </p:cNvSpPr>
          <p:nvPr>
            <p:ph type="dt" sz="half" idx="10"/>
          </p:nvPr>
        </p:nvSpPr>
        <p:spPr/>
        <p:txBody>
          <a:bodyPr/>
          <a:lstStyle/>
          <a:p>
            <a:fld id="{7578469E-53BC-47E7-B25B-86103CD95FBA}"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79</a:t>
            </a:fld>
            <a:endParaRPr lang="zh-CN" altLang="en-US" dirty="0"/>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2238068" y="1669603"/>
            <a:ext cx="2080788" cy="1234061"/>
          </a:xfrm>
          <a:prstGeom prst="rect">
            <a:avLst/>
          </a:prstGeom>
        </p:spPr>
      </p:pic>
      <p:pic>
        <p:nvPicPr>
          <p:cNvPr id="8" name="图片 7"/>
          <p:cNvPicPr>
            <a:picLocks noChangeAspect="1"/>
          </p:cNvPicPr>
          <p:nvPr/>
        </p:nvPicPr>
        <p:blipFill rotWithShape="1">
          <a:blip r:embed="rId3">
            <a:clrChange>
              <a:clrFrom>
                <a:srgbClr val="FFFFFF"/>
              </a:clrFrom>
              <a:clrTo>
                <a:srgbClr val="FFFFFF">
                  <a:alpha val="0"/>
                </a:srgbClr>
              </a:clrTo>
            </a:clrChange>
          </a:blip>
          <a:srcRect r="55183"/>
          <a:stretch/>
        </p:blipFill>
        <p:spPr>
          <a:xfrm>
            <a:off x="6155675" y="1606909"/>
            <a:ext cx="1235774" cy="1234061"/>
          </a:xfrm>
          <a:prstGeom prst="rect">
            <a:avLst/>
          </a:prstGeom>
        </p:spPr>
      </p:pic>
      <p:pic>
        <p:nvPicPr>
          <p:cNvPr id="10" name="图片 9"/>
          <p:cNvPicPr>
            <a:picLocks noChangeAspect="1"/>
          </p:cNvPicPr>
          <p:nvPr/>
        </p:nvPicPr>
        <p:blipFill>
          <a:blip r:embed="rId4"/>
          <a:stretch>
            <a:fillRect/>
          </a:stretch>
        </p:blipFill>
        <p:spPr>
          <a:xfrm>
            <a:off x="6198345" y="3209291"/>
            <a:ext cx="1193104" cy="1193104"/>
          </a:xfrm>
          <a:prstGeom prst="rect">
            <a:avLst/>
          </a:prstGeom>
        </p:spPr>
      </p:pic>
      <p:cxnSp>
        <p:nvCxnSpPr>
          <p:cNvPr id="12" name="直接箭头连接符 11"/>
          <p:cNvCxnSpPr/>
          <p:nvPr/>
        </p:nvCxnSpPr>
        <p:spPr>
          <a:xfrm>
            <a:off x="4994239" y="2903664"/>
            <a:ext cx="116143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0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状态图的概念和内容</a:t>
            </a:r>
          </a:p>
        </p:txBody>
      </p:sp>
      <p:sp>
        <p:nvSpPr>
          <p:cNvPr id="3" name="文本占位符 2"/>
          <p:cNvSpPr>
            <a:spLocks noGrp="1"/>
          </p:cNvSpPr>
          <p:nvPr>
            <p:ph idx="1"/>
          </p:nvPr>
        </p:nvSpPr>
        <p:spPr/>
        <p:txBody>
          <a:bodyPr>
            <a:noAutofit/>
          </a:bodyPr>
          <a:lstStyle/>
          <a:p>
            <a:pPr>
              <a:lnSpc>
                <a:spcPct val="100000"/>
              </a:lnSpc>
              <a:spcBef>
                <a:spcPts val="600"/>
              </a:spcBef>
              <a:spcAft>
                <a:spcPts val="900"/>
              </a:spcAft>
            </a:pPr>
            <a:r>
              <a:rPr lang="zh-CN" altLang="zh-CN" sz="2400" dirty="0"/>
              <a:t>状态图通常包括：</a:t>
            </a:r>
            <a:r>
              <a:rPr lang="zh-CN" altLang="zh-CN" sz="2400" b="1" dirty="0">
                <a:solidFill>
                  <a:srgbClr val="FF0000"/>
                </a:solidFill>
              </a:rPr>
              <a:t>（1）状态（2）转换</a:t>
            </a:r>
          </a:p>
          <a:p>
            <a:pPr>
              <a:lnSpc>
                <a:spcPct val="100000"/>
              </a:lnSpc>
              <a:spcBef>
                <a:spcPts val="600"/>
              </a:spcBef>
            </a:pPr>
            <a:r>
              <a:rPr lang="zh-CN" altLang="zh-CN" sz="2000" dirty="0"/>
              <a:t>在UML中，图形上每一个状态图都有一个初始状态（实心圆），用来表示状态机的开始</a:t>
            </a:r>
            <a:r>
              <a:rPr lang="zh-CN" altLang="en-US" sz="2000" dirty="0"/>
              <a:t>。</a:t>
            </a:r>
            <a:r>
              <a:rPr lang="zh-CN" altLang="zh-CN" sz="2000" dirty="0"/>
              <a:t>还有一个终止状态（半实心圆），用来表示状态机的终止</a:t>
            </a:r>
            <a:r>
              <a:rPr lang="zh-CN" altLang="en-US" sz="2000" dirty="0"/>
              <a:t>，一幅状态机图可以有多个结束状态。</a:t>
            </a:r>
            <a:r>
              <a:rPr lang="zh-CN" altLang="zh-CN" sz="2000" dirty="0"/>
              <a:t>其他状态用一个圆角矩形表示</a:t>
            </a:r>
            <a:r>
              <a:rPr lang="zh-CN" altLang="en-US" sz="2000" dirty="0"/>
              <a:t>。</a:t>
            </a:r>
            <a:endParaRPr lang="zh-CN" altLang="zh-CN"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176133" name="Picture 5"/>
          <p:cNvPicPr>
            <a:picLocks noChangeAspect="1" noChangeArrowheads="1"/>
          </p:cNvPicPr>
          <p:nvPr/>
        </p:nvPicPr>
        <p:blipFill rotWithShape="1">
          <a:blip r:embed="rId2"/>
          <a:srcRect r="64644"/>
          <a:stretch/>
        </p:blipFill>
        <p:spPr bwMode="auto">
          <a:xfrm>
            <a:off x="2943731" y="4120708"/>
            <a:ext cx="1414403" cy="595313"/>
          </a:xfrm>
          <a:prstGeom prst="rect">
            <a:avLst/>
          </a:prstGeom>
          <a:noFill/>
          <a:ln w="9525" algn="ctr">
            <a:noFill/>
            <a:miter lim="800000"/>
            <a:headEnd/>
            <a:tailEnd/>
          </a:ln>
          <a:effectLst/>
        </p:spPr>
      </p:pic>
      <p:pic>
        <p:nvPicPr>
          <p:cNvPr id="176134" name="Picture 6"/>
          <p:cNvPicPr>
            <a:picLocks noChangeAspect="1" noChangeArrowheads="1"/>
          </p:cNvPicPr>
          <p:nvPr/>
        </p:nvPicPr>
        <p:blipFill rotWithShape="1">
          <a:blip r:embed="rId3"/>
          <a:srcRect r="66476"/>
          <a:stretch/>
        </p:blipFill>
        <p:spPr bwMode="auto">
          <a:xfrm>
            <a:off x="5086903" y="4095374"/>
            <a:ext cx="1284887" cy="551284"/>
          </a:xfrm>
          <a:prstGeom prst="rect">
            <a:avLst/>
          </a:prstGeom>
          <a:noFill/>
          <a:ln w="9525" algn="ctr">
            <a:noFill/>
            <a:miter lim="800000"/>
            <a:headEnd/>
            <a:tailEnd/>
          </a:ln>
          <a:effectLst/>
        </p:spPr>
      </p:pic>
      <p:grpSp>
        <p:nvGrpSpPr>
          <p:cNvPr id="4" name="组合 3"/>
          <p:cNvGrpSpPr/>
          <p:nvPr/>
        </p:nvGrpSpPr>
        <p:grpSpPr>
          <a:xfrm>
            <a:off x="5518320" y="3226865"/>
            <a:ext cx="971550" cy="479248"/>
            <a:chOff x="7010400" y="5687614"/>
            <a:chExt cx="1295400" cy="638996"/>
          </a:xfrm>
        </p:grpSpPr>
        <p:sp>
          <p:nvSpPr>
            <p:cNvPr id="176136" name="Line 8"/>
            <p:cNvSpPr>
              <a:spLocks noChangeShapeType="1"/>
            </p:cNvSpPr>
            <p:nvPr/>
          </p:nvSpPr>
          <p:spPr bwMode="auto">
            <a:xfrm>
              <a:off x="7010400" y="5687614"/>
              <a:ext cx="1295400" cy="0"/>
            </a:xfrm>
            <a:prstGeom prst="line">
              <a:avLst/>
            </a:prstGeom>
            <a:noFill/>
            <a:ln w="57150">
              <a:solidFill>
                <a:srgbClr val="990000"/>
              </a:solidFill>
              <a:round/>
              <a:headEnd/>
              <a:tailEnd type="triangle" w="med" len="med"/>
            </a:ln>
            <a:effectLst/>
          </p:spPr>
          <p:txBody>
            <a:bodyPr wrap="none" lIns="80963" tIns="40481" rIns="80963" bIns="40481" anchor="ctr"/>
            <a:lstStyle/>
            <a:p>
              <a:endParaRPr lang="zh-CN" altLang="en-US" sz="1350">
                <a:solidFill>
                  <a:prstClr val="black"/>
                </a:solidFill>
              </a:endParaRPr>
            </a:p>
          </p:txBody>
        </p:sp>
        <p:sp>
          <p:nvSpPr>
            <p:cNvPr id="176137" name="Text Box 9"/>
            <p:cNvSpPr txBox="1">
              <a:spLocks noChangeArrowheads="1"/>
            </p:cNvSpPr>
            <p:nvPr/>
          </p:nvSpPr>
          <p:spPr bwMode="auto">
            <a:xfrm>
              <a:off x="7162800" y="5807239"/>
              <a:ext cx="1142999" cy="519371"/>
            </a:xfrm>
            <a:prstGeom prst="rect">
              <a:avLst/>
            </a:prstGeom>
            <a:noFill/>
            <a:ln w="9525" algn="ctr">
              <a:noFill/>
              <a:miter lim="800000"/>
              <a:headEnd/>
              <a:tailEnd/>
            </a:ln>
            <a:effectLst/>
          </p:spPr>
          <p:txBody>
            <a:bodyPr lIns="80963" tIns="40481" rIns="80963" bIns="40481">
              <a:spAutoFit/>
            </a:bodyPr>
            <a:lstStyle/>
            <a:p>
              <a:r>
                <a:rPr lang="zh-CN" altLang="en-US" sz="2000" dirty="0">
                  <a:solidFill>
                    <a:prstClr val="black"/>
                  </a:solidFill>
                  <a:latin typeface="+mj-ea"/>
                  <a:ea typeface="+mj-ea"/>
                </a:rPr>
                <a:t>转换</a:t>
              </a:r>
            </a:p>
          </p:txBody>
        </p:sp>
      </p:grpSp>
      <p:grpSp>
        <p:nvGrpSpPr>
          <p:cNvPr id="11" name="组合 10"/>
          <p:cNvGrpSpPr/>
          <p:nvPr/>
        </p:nvGrpSpPr>
        <p:grpSpPr>
          <a:xfrm>
            <a:off x="2587864" y="2803421"/>
            <a:ext cx="2948695" cy="1069956"/>
            <a:chOff x="6518787" y="3329582"/>
            <a:chExt cx="3931587" cy="1997348"/>
          </a:xfrm>
        </p:grpSpPr>
        <p:sp>
          <p:nvSpPr>
            <p:cNvPr id="12" name="圆角矩形 11"/>
            <p:cNvSpPr/>
            <p:nvPr/>
          </p:nvSpPr>
          <p:spPr>
            <a:xfrm>
              <a:off x="6518787" y="3392130"/>
              <a:ext cx="2168013" cy="1887794"/>
            </a:xfrm>
            <a:prstGeom prst="roundRect">
              <a:avLst>
                <a:gd name="adj" fmla="val 88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cxnSp>
          <p:nvCxnSpPr>
            <p:cNvPr id="13" name="直接连接符 12"/>
            <p:cNvCxnSpPr/>
            <p:nvPr/>
          </p:nvCxnSpPr>
          <p:spPr>
            <a:xfrm>
              <a:off x="6518787" y="3952568"/>
              <a:ext cx="216801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70252" y="3329582"/>
              <a:ext cx="1655870" cy="689453"/>
            </a:xfrm>
            <a:prstGeom prst="rect">
              <a:avLst/>
            </a:prstGeom>
            <a:noFill/>
          </p:spPr>
          <p:txBody>
            <a:bodyPr wrap="square" rtlCol="0">
              <a:spAutoFit/>
            </a:bodyPr>
            <a:lstStyle/>
            <a:p>
              <a:r>
                <a:rPr lang="zh-CN" altLang="en-US" dirty="0">
                  <a:latin typeface="+mj-ea"/>
                  <a:ea typeface="+mj-ea"/>
                </a:rPr>
                <a:t>状态名称</a:t>
              </a:r>
            </a:p>
          </p:txBody>
        </p:sp>
        <p:cxnSp>
          <p:nvCxnSpPr>
            <p:cNvPr id="15" name="直接连接符 14"/>
            <p:cNvCxnSpPr/>
            <p:nvPr/>
          </p:nvCxnSpPr>
          <p:spPr>
            <a:xfrm>
              <a:off x="6518787" y="4522102"/>
              <a:ext cx="216801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868405" y="3952568"/>
              <a:ext cx="3581969" cy="689453"/>
            </a:xfrm>
            <a:prstGeom prst="rect">
              <a:avLst/>
            </a:prstGeom>
            <a:noFill/>
          </p:spPr>
          <p:txBody>
            <a:bodyPr wrap="square" rtlCol="0">
              <a:spAutoFit/>
            </a:bodyPr>
            <a:lstStyle/>
            <a:p>
              <a:r>
                <a:rPr lang="zh-CN" altLang="en-US" dirty="0">
                  <a:latin typeface="+mj-ea"/>
                  <a:ea typeface="+mj-ea"/>
                </a:rPr>
                <a:t>状态变量            状态</a:t>
              </a:r>
            </a:p>
          </p:txBody>
        </p:sp>
        <p:sp>
          <p:nvSpPr>
            <p:cNvPr id="17" name="文本框 16"/>
            <p:cNvSpPr txBox="1"/>
            <p:nvPr/>
          </p:nvSpPr>
          <p:spPr>
            <a:xfrm>
              <a:off x="6914888" y="4637477"/>
              <a:ext cx="1241902" cy="689453"/>
            </a:xfrm>
            <a:prstGeom prst="rect">
              <a:avLst/>
            </a:prstGeom>
            <a:noFill/>
          </p:spPr>
          <p:txBody>
            <a:bodyPr wrap="square" rtlCol="0">
              <a:spAutoFit/>
            </a:bodyPr>
            <a:lstStyle/>
            <a:p>
              <a:pPr algn="ctr"/>
              <a:r>
                <a:rPr lang="zh-CN" altLang="en-US" dirty="0">
                  <a:latin typeface="+mj-ea"/>
                  <a:ea typeface="+mj-ea"/>
                </a:rPr>
                <a:t>活动表</a:t>
              </a:r>
            </a:p>
          </p:txBody>
        </p:sp>
      </p:grpSp>
      <p:sp>
        <p:nvSpPr>
          <p:cNvPr id="7" name="日期占位符 6"/>
          <p:cNvSpPr>
            <a:spLocks noGrp="1"/>
          </p:cNvSpPr>
          <p:nvPr>
            <p:ph type="dt" sz="half" idx="10"/>
          </p:nvPr>
        </p:nvSpPr>
        <p:spPr/>
        <p:txBody>
          <a:bodyPr/>
          <a:lstStyle/>
          <a:p>
            <a:fld id="{9BA827B6-54A5-45E3-AB13-AA0153CE1A63}" type="datetime1">
              <a:rPr lang="zh-CN" altLang="en-US" smtClean="0"/>
              <a:t>2022/5/11</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63420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76133"/>
                                        </p:tgtEl>
                                        <p:attrNameLst>
                                          <p:attrName>style.visibility</p:attrName>
                                        </p:attrNameLst>
                                      </p:cBhvr>
                                      <p:to>
                                        <p:strVal val="visible"/>
                                      </p:to>
                                    </p:set>
                                    <p:animEffect transition="in" filter="randombar(horizontal)">
                                      <p:cBhvr>
                                        <p:cTn id="20" dur="500"/>
                                        <p:tgtEl>
                                          <p:spTgt spid="176133"/>
                                        </p:tgtEl>
                                      </p:cBhvr>
                                    </p:animEffect>
                                  </p:childTnLst>
                                </p:cTn>
                              </p:par>
                            </p:childTnLst>
                          </p:cTn>
                        </p:par>
                        <p:par>
                          <p:cTn id="21" fill="hold">
                            <p:stCondLst>
                              <p:cond delay="1000"/>
                            </p:stCondLst>
                            <p:childTnLst>
                              <p:par>
                                <p:cTn id="22" presetID="14" presetClass="entr" presetSubtype="10" fill="hold" nodeType="afterEffect">
                                  <p:stCondLst>
                                    <p:cond delay="0"/>
                                  </p:stCondLst>
                                  <p:childTnLst>
                                    <p:set>
                                      <p:cBhvr>
                                        <p:cTn id="23" dur="1" fill="hold">
                                          <p:stCondLst>
                                            <p:cond delay="0"/>
                                          </p:stCondLst>
                                        </p:cTn>
                                        <p:tgtEl>
                                          <p:spTgt spid="176134"/>
                                        </p:tgtEl>
                                        <p:attrNameLst>
                                          <p:attrName>style.visibility</p:attrName>
                                        </p:attrNameLst>
                                      </p:cBhvr>
                                      <p:to>
                                        <p:strVal val="visible"/>
                                      </p:to>
                                    </p:set>
                                    <p:animEffect transition="in" filter="randombar(horizontal)">
                                      <p:cBhvr>
                                        <p:cTn id="24" dur="500"/>
                                        <p:tgtEl>
                                          <p:spTgt spid="176134"/>
                                        </p:tgtEl>
                                      </p:cBhvr>
                                    </p:animEffect>
                                  </p:childTnLst>
                                </p:cTn>
                              </p:par>
                            </p:childTnLst>
                          </p:cTn>
                        </p:par>
                        <p:par>
                          <p:cTn id="25" fill="hold">
                            <p:stCondLst>
                              <p:cond delay="1500"/>
                            </p:stCondLst>
                            <p:childTnLst>
                              <p:par>
                                <p:cTn id="26" presetID="14" presetClass="entr" presetSubtype="1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chor="ctr"/>
          <a:lstStyle/>
          <a:p>
            <a:r>
              <a:rPr lang="zh-CN" altLang="en-US" b="1" dirty="0"/>
              <a:t>网上报名系统的模式分析</a:t>
            </a:r>
          </a:p>
        </p:txBody>
      </p:sp>
      <p:sp>
        <p:nvSpPr>
          <p:cNvPr id="171011" name="Rectangle 3"/>
          <p:cNvSpPr>
            <a:spLocks noGrp="1" noChangeArrowheads="1"/>
          </p:cNvSpPr>
          <p:nvPr>
            <p:ph idx="1"/>
          </p:nvPr>
        </p:nvSpPr>
        <p:spPr>
          <a:xfrm>
            <a:off x="768097" y="1080655"/>
            <a:ext cx="7832833" cy="3651365"/>
          </a:xfrm>
        </p:spPr>
        <p:txBody>
          <a:bodyPr anchor="t">
            <a:normAutofit/>
          </a:bodyPr>
          <a:lstStyle/>
          <a:p>
            <a:pPr marL="425196" indent="-342900">
              <a:lnSpc>
                <a:spcPct val="90000"/>
              </a:lnSpc>
            </a:pPr>
            <a:r>
              <a:rPr lang="zh-CN" altLang="en-US" sz="2400" dirty="0"/>
              <a:t>任务准备：选择合适的软件架构模式</a:t>
            </a:r>
            <a:endParaRPr lang="en-US" altLang="zh-CN" sz="2400" dirty="0"/>
          </a:p>
          <a:p>
            <a:pPr marL="425196" indent="-342900">
              <a:lnSpc>
                <a:spcPct val="90000"/>
              </a:lnSpc>
            </a:pPr>
            <a:r>
              <a:rPr lang="zh-CN" altLang="en-US" sz="2400" dirty="0"/>
              <a:t>在进行</a:t>
            </a:r>
            <a:r>
              <a:rPr lang="en-US" altLang="zh-CN" sz="2400" dirty="0"/>
              <a:t>GUI</a:t>
            </a:r>
            <a:r>
              <a:rPr lang="zh-CN" altLang="en-US" sz="2400" dirty="0"/>
              <a:t>设计之前，需要根据用户需求确定要开发的软件模式。不同模式的软件，</a:t>
            </a:r>
            <a:r>
              <a:rPr lang="en-US" altLang="zh-CN" sz="2400" dirty="0"/>
              <a:t>GUI</a:t>
            </a:r>
            <a:r>
              <a:rPr lang="zh-CN" altLang="en-US" sz="2400" dirty="0"/>
              <a:t>设计的方式不同。</a:t>
            </a:r>
          </a:p>
          <a:p>
            <a:pPr marL="82296" indent="0" algn="ctr">
              <a:lnSpc>
                <a:spcPct val="90000"/>
              </a:lnSpc>
              <a:buNone/>
            </a:pPr>
            <a:endParaRPr lang="en-US" altLang="zh-CN" sz="3000" dirty="0"/>
          </a:p>
          <a:p>
            <a:pPr marL="82296" indent="0" algn="ctr">
              <a:lnSpc>
                <a:spcPct val="90000"/>
              </a:lnSpc>
              <a:buNone/>
            </a:pPr>
            <a:r>
              <a:rPr lang="zh-CN" altLang="en-US" sz="3000" dirty="0"/>
              <a:t>选择</a:t>
            </a:r>
            <a:r>
              <a:rPr lang="en-US" altLang="zh-CN" sz="3000" dirty="0"/>
              <a:t>B/S</a:t>
            </a:r>
            <a:r>
              <a:rPr lang="zh-CN" altLang="en-US" sz="3000" dirty="0"/>
              <a:t>架构作为系统的架构</a:t>
            </a:r>
          </a:p>
        </p:txBody>
      </p:sp>
      <p:sp>
        <p:nvSpPr>
          <p:cNvPr id="3" name="日期占位符 2"/>
          <p:cNvSpPr>
            <a:spLocks noGrp="1"/>
          </p:cNvSpPr>
          <p:nvPr>
            <p:ph type="dt" sz="half" idx="10"/>
          </p:nvPr>
        </p:nvSpPr>
        <p:spPr/>
        <p:txBody>
          <a:bodyPr/>
          <a:lstStyle/>
          <a:p>
            <a:fld id="{59E8D357-36F3-404A-AF17-0E88A9CDABB4}"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3324C3CF-540A-4F9D-8D77-8D5AA53250FC}" type="slidenum">
              <a:rPr lang="en-US" altLang="zh-CN" smtClean="0">
                <a:solidFill>
                  <a:prstClr val="black"/>
                </a:solidFill>
              </a:rPr>
              <a:pPr/>
              <a:t>80</a:t>
            </a:fld>
            <a:endParaRPr lang="en-US" altLang="zh-CN">
              <a:solidFill>
                <a:prstClr val="black"/>
              </a:solidFill>
            </a:endParaRPr>
          </a:p>
        </p:txBody>
      </p:sp>
    </p:spTree>
    <p:extLst>
      <p:ext uri="{BB962C8B-B14F-4D97-AF65-F5344CB8AC3E}">
        <p14:creationId xmlns:p14="http://schemas.microsoft.com/office/powerpoint/2010/main" val="219345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zh-CN" altLang="en-US" dirty="0"/>
              <a:t>登录界面</a:t>
            </a:r>
          </a:p>
        </p:txBody>
      </p:sp>
      <p:sp>
        <p:nvSpPr>
          <p:cNvPr id="3" name="日期占位符 2"/>
          <p:cNvSpPr>
            <a:spLocks noGrp="1"/>
          </p:cNvSpPr>
          <p:nvPr>
            <p:ph type="dt" sz="half" idx="10"/>
          </p:nvPr>
        </p:nvSpPr>
        <p:spPr/>
        <p:txBody>
          <a:bodyPr/>
          <a:lstStyle/>
          <a:p>
            <a:fld id="{9AA8B807-1266-4A7E-BBC6-90B0757392C0}"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pic>
        <p:nvPicPr>
          <p:cNvPr id="552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00" b="8136"/>
          <a:stretch/>
        </p:blipFill>
        <p:spPr bwMode="auto">
          <a:xfrm>
            <a:off x="1809629" y="673167"/>
            <a:ext cx="5651474" cy="399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38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p:txBody>
          <a:bodyPr/>
          <a:lstStyle/>
          <a:p>
            <a:r>
              <a:rPr lang="zh-CN" altLang="en-US" dirty="0"/>
              <a:t>用户主界面</a:t>
            </a:r>
          </a:p>
        </p:txBody>
      </p:sp>
      <p:sp>
        <p:nvSpPr>
          <p:cNvPr id="3" name="日期占位符 2"/>
          <p:cNvSpPr>
            <a:spLocks noGrp="1"/>
          </p:cNvSpPr>
          <p:nvPr>
            <p:ph type="dt" sz="half" idx="10"/>
          </p:nvPr>
        </p:nvSpPr>
        <p:spPr/>
        <p:txBody>
          <a:bodyPr/>
          <a:lstStyle/>
          <a:p>
            <a:fld id="{DFE434AC-18DD-44D8-B609-0397D2F56F81}"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82</a:t>
            </a:fld>
            <a:endParaRPr lang="zh-CN" alt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03" y="803208"/>
            <a:ext cx="6711723" cy="376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56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p:txBody>
          <a:bodyPr/>
          <a:lstStyle/>
          <a:p>
            <a:r>
              <a:rPr lang="zh-CN" altLang="en-US" dirty="0"/>
              <a:t>管理员主界面</a:t>
            </a:r>
          </a:p>
        </p:txBody>
      </p:sp>
      <p:sp>
        <p:nvSpPr>
          <p:cNvPr id="3" name="日期占位符 2"/>
          <p:cNvSpPr>
            <a:spLocks noGrp="1"/>
          </p:cNvSpPr>
          <p:nvPr>
            <p:ph type="dt" sz="half" idx="10"/>
          </p:nvPr>
        </p:nvSpPr>
        <p:spPr/>
        <p:txBody>
          <a:bodyPr/>
          <a:lstStyle/>
          <a:p>
            <a:fld id="{AA40C44C-29E4-4EF2-978D-538D397D54C4}"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83</a:t>
            </a:fld>
            <a:endParaRPr lang="zh-CN" altLang="en-US"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555" y="776812"/>
            <a:ext cx="6642738" cy="384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27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idx="1"/>
          </p:nvPr>
        </p:nvSpPr>
        <p:spPr>
          <a:xfrm>
            <a:off x="768096" y="1282044"/>
            <a:ext cx="7791442" cy="3025461"/>
          </a:xfrm>
        </p:spPr>
        <p:txBody>
          <a:bodyPr/>
          <a:lstStyle/>
          <a:p>
            <a:r>
              <a:rPr lang="zh-CN" altLang="en-US" dirty="0"/>
              <a:t>画出其余的界面来。交给代码人员，他们进行代码编写。</a:t>
            </a:r>
          </a:p>
        </p:txBody>
      </p:sp>
      <p:sp>
        <p:nvSpPr>
          <p:cNvPr id="249858" name="Rectangle 2"/>
          <p:cNvSpPr>
            <a:spLocks noGrp="1" noChangeArrowheads="1"/>
          </p:cNvSpPr>
          <p:nvPr>
            <p:ph type="title"/>
          </p:nvPr>
        </p:nvSpPr>
        <p:spPr/>
        <p:txBody>
          <a:bodyPr/>
          <a:lstStyle/>
          <a:p>
            <a:r>
              <a:rPr lang="zh-CN" altLang="en-US"/>
              <a:t>依次类推</a:t>
            </a:r>
            <a:r>
              <a:rPr lang="en-US" altLang="zh-CN"/>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sp>
        <p:nvSpPr>
          <p:cNvPr id="3" name="日期占位符 2"/>
          <p:cNvSpPr>
            <a:spLocks noGrp="1"/>
          </p:cNvSpPr>
          <p:nvPr>
            <p:ph type="dt" sz="half" idx="10"/>
          </p:nvPr>
        </p:nvSpPr>
        <p:spPr/>
        <p:txBody>
          <a:bodyPr/>
          <a:lstStyle/>
          <a:p>
            <a:fld id="{4DF8BD8A-C909-40C3-B82F-205FCB04D18C}"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56170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29734" y="1070483"/>
            <a:ext cx="4790659" cy="3361377"/>
          </a:xfrm>
        </p:spPr>
        <p:txBody>
          <a:bodyPr>
            <a:normAutofit fontScale="92500" lnSpcReduction="20000"/>
          </a:bodyPr>
          <a:lstStyle/>
          <a:p>
            <a:pPr>
              <a:lnSpc>
                <a:spcPct val="120000"/>
              </a:lnSpc>
              <a:spcBef>
                <a:spcPts val="450"/>
              </a:spcBef>
            </a:pPr>
            <a:r>
              <a:rPr lang="zh-CN" altLang="en-US" dirty="0"/>
              <a:t>建立系统状态模型</a:t>
            </a:r>
          </a:p>
          <a:p>
            <a:pPr marL="994320" lvl="1" indent="-342900">
              <a:lnSpc>
                <a:spcPct val="120000"/>
              </a:lnSpc>
              <a:spcBef>
                <a:spcPts val="900"/>
              </a:spcBef>
              <a:buClr>
                <a:srgbClr val="CA0098"/>
              </a:buClr>
              <a:buFont typeface="Arial" panose="020B0604020202020204" pitchFamily="34" charset="0"/>
              <a:buChar char="♥"/>
            </a:pPr>
            <a:r>
              <a:rPr lang="zh-CN" altLang="en-US" dirty="0"/>
              <a:t>状态图建模技术</a:t>
            </a:r>
            <a:endParaRPr lang="en-US" altLang="zh-CN" dirty="0"/>
          </a:p>
          <a:p>
            <a:pPr marL="457200" indent="-457200">
              <a:lnSpc>
                <a:spcPct val="120000"/>
              </a:lnSpc>
              <a:spcBef>
                <a:spcPts val="900"/>
              </a:spcBef>
            </a:pPr>
            <a:r>
              <a:rPr lang="zh-CN" altLang="en-US" dirty="0"/>
              <a:t>系统交互界面设计</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设计原则和注意事项</a:t>
            </a:r>
            <a:endParaRPr lang="en-US" altLang="zh-CN" dirty="0"/>
          </a:p>
          <a:p>
            <a:pPr marL="457200" indent="-457200">
              <a:lnSpc>
                <a:spcPct val="120000"/>
              </a:lnSpc>
              <a:spcBef>
                <a:spcPts val="900"/>
              </a:spcBef>
            </a:pPr>
            <a:r>
              <a:rPr lang="zh-CN" altLang="en-US" dirty="0"/>
              <a:t>课后作业：</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根据自己的项目绘制状态图</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完成系统界面设计</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85</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0386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11A78BC5-36CC-40AB-823F-7C62CAA47C42}" type="datetime1">
              <a:rPr lang="zh-CN" altLang="en-US" smtClean="0"/>
              <a:t>2022/5/11</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9BAAEA-702C-47FA-987B-C414DB84D72B}"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86</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dirty="0"/>
              <a:t>2 </a:t>
            </a:r>
            <a:r>
              <a:rPr lang="zh-CN" altLang="en-US" dirty="0"/>
              <a:t>状态</a:t>
            </a:r>
            <a:r>
              <a:rPr lang="zh-CN" dirty="0"/>
              <a:t>（</a:t>
            </a:r>
            <a:r>
              <a:rPr lang="zh-CN" cap="none" dirty="0"/>
              <a:t>State</a:t>
            </a:r>
            <a:r>
              <a:rPr lang="zh-CN" dirty="0"/>
              <a:t>）</a:t>
            </a:r>
            <a:endParaRPr lang="zh-CN" altLang="en-US" dirty="0"/>
          </a:p>
        </p:txBody>
      </p:sp>
      <p:sp>
        <p:nvSpPr>
          <p:cNvPr id="202755" name="Rectangle 3"/>
          <p:cNvSpPr>
            <a:spLocks noGrp="1" noChangeArrowheads="1"/>
          </p:cNvSpPr>
          <p:nvPr>
            <p:ph idx="1"/>
          </p:nvPr>
        </p:nvSpPr>
        <p:spPr>
          <a:xfrm>
            <a:off x="768097" y="925167"/>
            <a:ext cx="8197773" cy="3806854"/>
          </a:xfrm>
        </p:spPr>
        <p:txBody>
          <a:bodyPr>
            <a:normAutofit fontScale="85000" lnSpcReduction="20000"/>
          </a:bodyPr>
          <a:lstStyle/>
          <a:p>
            <a:pPr>
              <a:lnSpc>
                <a:spcPct val="120000"/>
              </a:lnSpc>
            </a:pPr>
            <a:r>
              <a:rPr lang="zh-CN" dirty="0"/>
              <a:t>状态是状态机的重要组成部分，它描述了状态机</a:t>
            </a:r>
            <a:r>
              <a:rPr lang="zh-CN" altLang="en-US" dirty="0"/>
              <a:t>中</a:t>
            </a:r>
            <a:r>
              <a:rPr lang="zh-CN" dirty="0">
                <a:solidFill>
                  <a:srgbClr val="FF0000"/>
                </a:solidFill>
              </a:rPr>
              <a:t>对象</a:t>
            </a:r>
            <a:r>
              <a:rPr lang="zh-CN" altLang="zh-CN" dirty="0"/>
              <a:t>在</a:t>
            </a:r>
            <a:r>
              <a:rPr lang="zh-CN" dirty="0"/>
              <a:t>动态行为的执行</a:t>
            </a:r>
            <a:r>
              <a:rPr lang="zh-CN" altLang="en-US" dirty="0"/>
              <a:t>后</a:t>
            </a:r>
            <a:r>
              <a:rPr lang="zh-CN" dirty="0"/>
              <a:t>所产生的</a:t>
            </a:r>
            <a:r>
              <a:rPr lang="zh-CN" dirty="0">
                <a:solidFill>
                  <a:srgbClr val="FF0000"/>
                </a:solidFill>
              </a:rPr>
              <a:t>结果</a:t>
            </a:r>
            <a:r>
              <a:rPr lang="zh-CN" dirty="0"/>
              <a:t>。</a:t>
            </a:r>
            <a:endParaRPr lang="en-US" altLang="zh-CN" dirty="0"/>
          </a:p>
          <a:p>
            <a:pPr>
              <a:lnSpc>
                <a:spcPct val="120000"/>
              </a:lnSpc>
            </a:pPr>
            <a:r>
              <a:rPr lang="zh-CN" dirty="0"/>
              <a:t>一个完整的状态有5个组成部分：</a:t>
            </a:r>
            <a:endParaRPr lang="zh-CN" altLang="en-US" dirty="0"/>
          </a:p>
          <a:p>
            <a:pPr marL="0" indent="0">
              <a:lnSpc>
                <a:spcPct val="120000"/>
              </a:lnSpc>
              <a:buNone/>
            </a:pPr>
            <a:r>
              <a:rPr lang="zh-CN" sz="2400" dirty="0"/>
              <a:t>（1）</a:t>
            </a:r>
            <a:r>
              <a:rPr lang="zh-CN" altLang="en-US" sz="2400" dirty="0"/>
              <a:t>状态名称</a:t>
            </a:r>
            <a:r>
              <a:rPr lang="zh-CN" sz="2400" dirty="0"/>
              <a:t>（name）</a:t>
            </a:r>
            <a:endParaRPr lang="zh-CN" altLang="en-US" sz="2400" dirty="0"/>
          </a:p>
          <a:p>
            <a:pPr marL="0" indent="0">
              <a:lnSpc>
                <a:spcPct val="120000"/>
              </a:lnSpc>
              <a:buNone/>
            </a:pPr>
            <a:r>
              <a:rPr lang="zh-CN" sz="2400" dirty="0"/>
              <a:t>（2）入口/出口动作（entry/exit action）</a:t>
            </a:r>
            <a:endParaRPr lang="zh-CN" altLang="en-US" sz="2400" dirty="0"/>
          </a:p>
          <a:p>
            <a:pPr marL="0" indent="0">
              <a:lnSpc>
                <a:spcPct val="120000"/>
              </a:lnSpc>
              <a:buNone/>
            </a:pPr>
            <a:r>
              <a:rPr lang="zh-CN" sz="2400" dirty="0"/>
              <a:t>（3）内部转换（Internal Transition）</a:t>
            </a:r>
            <a:endParaRPr lang="zh-CN" altLang="en-US" sz="2400" dirty="0"/>
          </a:p>
          <a:p>
            <a:pPr marL="0" indent="0">
              <a:lnSpc>
                <a:spcPct val="120000"/>
              </a:lnSpc>
              <a:buNone/>
            </a:pPr>
            <a:r>
              <a:rPr lang="zh-CN" sz="2400" dirty="0"/>
              <a:t>（4）延迟事件（Deferred Event）</a:t>
            </a:r>
            <a:endParaRPr lang="zh-CN" altLang="en-US" sz="2400" dirty="0"/>
          </a:p>
          <a:p>
            <a:pPr marL="0" indent="0">
              <a:lnSpc>
                <a:spcPct val="120000"/>
              </a:lnSpc>
              <a:buNone/>
            </a:pPr>
            <a:r>
              <a:rPr lang="zh-CN" sz="2400" dirty="0"/>
              <a:t>（5）子状态（Substate）</a:t>
            </a:r>
          </a:p>
        </p:txBody>
      </p:sp>
      <p:sp>
        <p:nvSpPr>
          <p:cNvPr id="3" name="日期占位符 2"/>
          <p:cNvSpPr>
            <a:spLocks noGrp="1"/>
          </p:cNvSpPr>
          <p:nvPr>
            <p:ph type="dt" sz="half" idx="10"/>
          </p:nvPr>
        </p:nvSpPr>
        <p:spPr/>
        <p:txBody>
          <a:bodyPr/>
          <a:lstStyle/>
          <a:p>
            <a:fld id="{331C15B8-8A5B-4298-97B1-5EBB439EA3E5}"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extLst>
      <p:ext uri="{BB962C8B-B14F-4D97-AF65-F5344CB8AC3E}">
        <p14:creationId xmlns:p14="http://schemas.microsoft.com/office/powerpoint/2010/main" val="175992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Effect transition="in" filter="wipe(up)">
                                      <p:cBhvr>
                                        <p:cTn id="7" dur="500"/>
                                        <p:tgtEl>
                                          <p:spTgt spid="20275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02755">
                                            <p:txEl>
                                              <p:pRg st="2" end="2"/>
                                            </p:txEl>
                                          </p:spTgt>
                                        </p:tgtEl>
                                        <p:attrNameLst>
                                          <p:attrName>style.visibility</p:attrName>
                                        </p:attrNameLst>
                                      </p:cBhvr>
                                      <p:to>
                                        <p:strVal val="visible"/>
                                      </p:to>
                                    </p:set>
                                    <p:animEffect transition="in" filter="wipe(up)">
                                      <p:cBhvr>
                                        <p:cTn id="10" dur="500"/>
                                        <p:tgtEl>
                                          <p:spTgt spid="202755">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02755">
                                            <p:txEl>
                                              <p:pRg st="3" end="3"/>
                                            </p:txEl>
                                          </p:spTgt>
                                        </p:tgtEl>
                                        <p:attrNameLst>
                                          <p:attrName>style.visibility</p:attrName>
                                        </p:attrNameLst>
                                      </p:cBhvr>
                                      <p:to>
                                        <p:strVal val="visible"/>
                                      </p:to>
                                    </p:set>
                                    <p:animEffect transition="in" filter="wipe(up)">
                                      <p:cBhvr>
                                        <p:cTn id="13" dur="500"/>
                                        <p:tgtEl>
                                          <p:spTgt spid="202755">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02755">
                                            <p:txEl>
                                              <p:pRg st="4" end="4"/>
                                            </p:txEl>
                                          </p:spTgt>
                                        </p:tgtEl>
                                        <p:attrNameLst>
                                          <p:attrName>style.visibility</p:attrName>
                                        </p:attrNameLst>
                                      </p:cBhvr>
                                      <p:to>
                                        <p:strVal val="visible"/>
                                      </p:to>
                                    </p:set>
                                    <p:animEffect transition="in" filter="wipe(up)">
                                      <p:cBhvr>
                                        <p:cTn id="16" dur="500"/>
                                        <p:tgtEl>
                                          <p:spTgt spid="202755">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02755">
                                            <p:txEl>
                                              <p:pRg st="5" end="5"/>
                                            </p:txEl>
                                          </p:spTgt>
                                        </p:tgtEl>
                                        <p:attrNameLst>
                                          <p:attrName>style.visibility</p:attrName>
                                        </p:attrNameLst>
                                      </p:cBhvr>
                                      <p:to>
                                        <p:strVal val="visible"/>
                                      </p:to>
                                    </p:set>
                                    <p:animEffect transition="in" filter="wipe(up)">
                                      <p:cBhvr>
                                        <p:cTn id="19" dur="500"/>
                                        <p:tgtEl>
                                          <p:spTgt spid="202755">
                                            <p:txEl>
                                              <p:pRg st="5" end="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02755">
                                            <p:txEl>
                                              <p:pRg st="6" end="6"/>
                                            </p:txEl>
                                          </p:spTgt>
                                        </p:tgtEl>
                                        <p:attrNameLst>
                                          <p:attrName>style.visibility</p:attrName>
                                        </p:attrNameLst>
                                      </p:cBhvr>
                                      <p:to>
                                        <p:strVal val="visible"/>
                                      </p:to>
                                    </p:set>
                                    <p:animEffect transition="in" filter="wipe(up)">
                                      <p:cBhvr>
                                        <p:cTn id="22" dur="500"/>
                                        <p:tgtEl>
                                          <p:spTgt spid="202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37605</TotalTime>
  <Words>5293</Words>
  <Application>Microsoft Office PowerPoint</Application>
  <PresentationFormat>全屏显示(16:9)</PresentationFormat>
  <Paragraphs>783</Paragraphs>
  <Slides>86</Slides>
  <Notes>30</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6" baseType="lpstr">
      <vt:lpstr>等线</vt:lpstr>
      <vt:lpstr>黑体</vt:lpstr>
      <vt:lpstr>华康俪金黑W8(P)</vt:lpstr>
      <vt:lpstr>微软雅黑</vt:lpstr>
      <vt:lpstr>Arial</vt:lpstr>
      <vt:lpstr>Arial Black</vt:lpstr>
      <vt:lpstr>Times New Roman</vt:lpstr>
      <vt:lpstr>Wingdings 3</vt:lpstr>
      <vt:lpstr>积分</vt:lpstr>
      <vt:lpstr>Image</vt:lpstr>
      <vt:lpstr>软件工程 Software  Engineering</vt:lpstr>
      <vt:lpstr>前情回顾</vt:lpstr>
      <vt:lpstr>本次课程速递</vt:lpstr>
      <vt:lpstr>PowerPoint 演示文稿</vt:lpstr>
      <vt:lpstr>状态图建模</vt:lpstr>
      <vt:lpstr>状态图（Statechart Diagram）</vt:lpstr>
      <vt:lpstr>1 状态机（State Machine）</vt:lpstr>
      <vt:lpstr>状态图的概念和内容</vt:lpstr>
      <vt:lpstr>2 状态（State）</vt:lpstr>
      <vt:lpstr>状态机的各种元素</vt:lpstr>
      <vt:lpstr>状态举例</vt:lpstr>
      <vt:lpstr>状态规范卡</vt:lpstr>
      <vt:lpstr>3 转移</vt:lpstr>
      <vt:lpstr>PowerPoint 演示文稿</vt:lpstr>
      <vt:lpstr>举例1：烧水壶状态图</vt:lpstr>
      <vt:lpstr>举例2：电梯状态图</vt:lpstr>
      <vt:lpstr>举例3：电话机状态图1</vt:lpstr>
      <vt:lpstr>状态图和活动图的区别</vt:lpstr>
      <vt:lpstr>状态图和活动图的区别</vt:lpstr>
      <vt:lpstr>4 状态图的建模技术</vt:lpstr>
      <vt:lpstr>注意事项</vt:lpstr>
      <vt:lpstr>状态图练习</vt:lpstr>
      <vt:lpstr>图书借阅的状态图</vt:lpstr>
      <vt:lpstr>网上报名系统状态图的绘制步骤</vt:lpstr>
      <vt:lpstr>阅读登录用例</vt:lpstr>
      <vt:lpstr>“登录”用例的状态图</vt:lpstr>
      <vt:lpstr>省队用户端：“新增运动员报名”用例描述</vt:lpstr>
      <vt:lpstr>在已有的状态图上加入新的状态和转换</vt:lpstr>
      <vt:lpstr>“运动员报名信息删除”用例描述</vt:lpstr>
      <vt:lpstr>在已有的状态图上加入新的状态和转换</vt:lpstr>
      <vt:lpstr>“修改运动员报名”用例描述</vt:lpstr>
      <vt:lpstr>在已有的状态图上加入新的状态和转换</vt:lpstr>
      <vt:lpstr>管理员端：“新增用户”用例描述</vt:lpstr>
      <vt:lpstr>在已有的状态图上加入新的状态和转换</vt:lpstr>
      <vt:lpstr>”修改用户”用例描述</vt:lpstr>
      <vt:lpstr>在已有的状态图上加入新的状态和转换</vt:lpstr>
      <vt:lpstr>以此类推……</vt:lpstr>
      <vt:lpstr>PowerPoint 演示文稿</vt:lpstr>
      <vt:lpstr>人机界面设计概述</vt:lpstr>
      <vt:lpstr>人机界面设计概述</vt:lpstr>
      <vt:lpstr>人机界面的作用</vt:lpstr>
      <vt:lpstr>人机界面的作用</vt:lpstr>
      <vt:lpstr>人机界面风格</vt:lpstr>
      <vt:lpstr>人机界面风格</vt:lpstr>
      <vt:lpstr>UI、GUI、UE和ID</vt:lpstr>
      <vt:lpstr>UI 设计师</vt:lpstr>
      <vt:lpstr>GUI 设计师</vt:lpstr>
      <vt:lpstr>PowerPoint 演示文稿</vt:lpstr>
      <vt:lpstr>PowerPoint 演示文稿</vt:lpstr>
      <vt:lpstr>GUI工程师做GUI设计的准备</vt:lpstr>
      <vt:lpstr>UI设计过程</vt:lpstr>
      <vt:lpstr>人机界面设计的步骤</vt:lpstr>
      <vt:lpstr>人机界面设计的内容</vt:lpstr>
      <vt:lpstr>人机界面设计的内容</vt:lpstr>
      <vt:lpstr>人机界面设计的内容</vt:lpstr>
      <vt:lpstr>PowerPoint 演示文稿</vt:lpstr>
      <vt:lpstr>良好的GUI设计原则</vt:lpstr>
      <vt:lpstr>PowerPoint 演示文稿</vt:lpstr>
      <vt:lpstr>用户界面设计</vt:lpstr>
      <vt:lpstr>软件交互设计的目标</vt:lpstr>
      <vt:lpstr>人机界面设计的黄金原则 </vt:lpstr>
      <vt:lpstr>1. 让用户拥有控制权 </vt:lpstr>
      <vt:lpstr>2. 减少用户的记忆负担</vt:lpstr>
      <vt:lpstr>3. 保持界面一致 </vt:lpstr>
      <vt:lpstr>尽量保持一致性</vt:lpstr>
      <vt:lpstr>为熟练用户提供快捷键</vt:lpstr>
      <vt:lpstr>为用户提供有效的反馈</vt:lpstr>
      <vt:lpstr>设计完整的对话过程</vt:lpstr>
      <vt:lpstr>提供简单的错误处理机制</vt:lpstr>
      <vt:lpstr>允许撤销动作</vt:lpstr>
      <vt:lpstr>提供控制的内部轨迹</vt:lpstr>
      <vt:lpstr>减少短期记忆负担</vt:lpstr>
      <vt:lpstr>看一些例子</vt:lpstr>
      <vt:lpstr>例子2</vt:lpstr>
      <vt:lpstr>更好的设计</vt:lpstr>
      <vt:lpstr>例子3</vt:lpstr>
      <vt:lpstr>例子4</vt:lpstr>
      <vt:lpstr>例子5</vt:lpstr>
      <vt:lpstr>例子6</vt:lpstr>
      <vt:lpstr>网上报名系统的模式分析</vt:lpstr>
      <vt:lpstr>登录界面</vt:lpstr>
      <vt:lpstr>用户主界面</vt:lpstr>
      <vt:lpstr>管理员主界面</vt:lpstr>
      <vt:lpstr>依次类推……</vt:lpstr>
      <vt:lpstr>本课小结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1260</cp:revision>
  <dcterms:created xsi:type="dcterms:W3CDTF">2020-02-07T06:58:59Z</dcterms:created>
  <dcterms:modified xsi:type="dcterms:W3CDTF">2022-05-11T14:10:19Z</dcterms:modified>
</cp:coreProperties>
</file>