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34.jpg" ContentType="image/jpg"/>
  <Override PartName="/ppt/media/image36.jpg" ContentType="image/jpg"/>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108"/>
  </p:notesMasterIdLst>
  <p:handoutMasterIdLst>
    <p:handoutMasterId r:id="rId109"/>
  </p:handoutMasterIdLst>
  <p:sldIdLst>
    <p:sldId id="256" r:id="rId2"/>
    <p:sldId id="387" r:id="rId3"/>
    <p:sldId id="257" r:id="rId4"/>
    <p:sldId id="918" r:id="rId5"/>
    <p:sldId id="919" r:id="rId6"/>
    <p:sldId id="920" r:id="rId7"/>
    <p:sldId id="921" r:id="rId8"/>
    <p:sldId id="922" r:id="rId9"/>
    <p:sldId id="923" r:id="rId10"/>
    <p:sldId id="924" r:id="rId11"/>
    <p:sldId id="925" r:id="rId12"/>
    <p:sldId id="926" r:id="rId13"/>
    <p:sldId id="927" r:id="rId14"/>
    <p:sldId id="928" r:id="rId15"/>
    <p:sldId id="929" r:id="rId16"/>
    <p:sldId id="930" r:id="rId17"/>
    <p:sldId id="931" r:id="rId18"/>
    <p:sldId id="932" r:id="rId19"/>
    <p:sldId id="933" r:id="rId20"/>
    <p:sldId id="934" r:id="rId21"/>
    <p:sldId id="935" r:id="rId22"/>
    <p:sldId id="936" r:id="rId23"/>
    <p:sldId id="937" r:id="rId24"/>
    <p:sldId id="938" r:id="rId25"/>
    <p:sldId id="992" r:id="rId26"/>
    <p:sldId id="940" r:id="rId27"/>
    <p:sldId id="941" r:id="rId28"/>
    <p:sldId id="942" r:id="rId29"/>
    <p:sldId id="943" r:id="rId30"/>
    <p:sldId id="944" r:id="rId31"/>
    <p:sldId id="945" r:id="rId32"/>
    <p:sldId id="946" r:id="rId33"/>
    <p:sldId id="947" r:id="rId34"/>
    <p:sldId id="948" r:id="rId35"/>
    <p:sldId id="949" r:id="rId36"/>
    <p:sldId id="950" r:id="rId37"/>
    <p:sldId id="994" r:id="rId38"/>
    <p:sldId id="995" r:id="rId39"/>
    <p:sldId id="996" r:id="rId40"/>
    <p:sldId id="951" r:id="rId41"/>
    <p:sldId id="952" r:id="rId42"/>
    <p:sldId id="997" r:id="rId43"/>
    <p:sldId id="998" r:id="rId44"/>
    <p:sldId id="953" r:id="rId45"/>
    <p:sldId id="1010" r:id="rId46"/>
    <p:sldId id="954" r:id="rId47"/>
    <p:sldId id="955" r:id="rId48"/>
    <p:sldId id="956" r:id="rId49"/>
    <p:sldId id="957" r:id="rId50"/>
    <p:sldId id="958" r:id="rId51"/>
    <p:sldId id="959" r:id="rId52"/>
    <p:sldId id="960" r:id="rId53"/>
    <p:sldId id="961" r:id="rId54"/>
    <p:sldId id="962" r:id="rId55"/>
    <p:sldId id="993" r:id="rId56"/>
    <p:sldId id="963" r:id="rId57"/>
    <p:sldId id="964" r:id="rId58"/>
    <p:sldId id="965" r:id="rId59"/>
    <p:sldId id="966" r:id="rId60"/>
    <p:sldId id="967" r:id="rId61"/>
    <p:sldId id="968" r:id="rId62"/>
    <p:sldId id="969" r:id="rId63"/>
    <p:sldId id="970" r:id="rId64"/>
    <p:sldId id="971" r:id="rId65"/>
    <p:sldId id="972" r:id="rId66"/>
    <p:sldId id="973" r:id="rId67"/>
    <p:sldId id="974" r:id="rId68"/>
    <p:sldId id="975" r:id="rId69"/>
    <p:sldId id="976" r:id="rId70"/>
    <p:sldId id="977" r:id="rId71"/>
    <p:sldId id="1012" r:id="rId72"/>
    <p:sldId id="978" r:id="rId73"/>
    <p:sldId id="979" r:id="rId74"/>
    <p:sldId id="980" r:id="rId75"/>
    <p:sldId id="981" r:id="rId76"/>
    <p:sldId id="982" r:id="rId77"/>
    <p:sldId id="983" r:id="rId78"/>
    <p:sldId id="984" r:id="rId79"/>
    <p:sldId id="985" r:id="rId80"/>
    <p:sldId id="986" r:id="rId81"/>
    <p:sldId id="987" r:id="rId82"/>
    <p:sldId id="988" r:id="rId83"/>
    <p:sldId id="1011" r:id="rId84"/>
    <p:sldId id="999" r:id="rId85"/>
    <p:sldId id="1000" r:id="rId86"/>
    <p:sldId id="1001" r:id="rId87"/>
    <p:sldId id="1013" r:id="rId88"/>
    <p:sldId id="1014" r:id="rId89"/>
    <p:sldId id="1015" r:id="rId90"/>
    <p:sldId id="1017" r:id="rId91"/>
    <p:sldId id="1016" r:id="rId92"/>
    <p:sldId id="1018" r:id="rId93"/>
    <p:sldId id="1019" r:id="rId94"/>
    <p:sldId id="1002" r:id="rId95"/>
    <p:sldId id="1020" r:id="rId96"/>
    <p:sldId id="1021" r:id="rId97"/>
    <p:sldId id="1003" r:id="rId98"/>
    <p:sldId id="1009" r:id="rId99"/>
    <p:sldId id="1004" r:id="rId100"/>
    <p:sldId id="1005" r:id="rId101"/>
    <p:sldId id="1006" r:id="rId102"/>
    <p:sldId id="1007" r:id="rId103"/>
    <p:sldId id="1008" r:id="rId104"/>
    <p:sldId id="532" r:id="rId105"/>
    <p:sldId id="991" r:id="rId106"/>
    <p:sldId id="446" r:id="rId10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75231" autoAdjust="0"/>
  </p:normalViewPr>
  <p:slideViewPr>
    <p:cSldViewPr snapToGrid="0">
      <p:cViewPr varScale="1">
        <p:scale>
          <a:sx n="82" d="100"/>
          <a:sy n="82" d="100"/>
        </p:scale>
        <p:origin x="1478"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t>2022/5/25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t>‹#›</a:t>
            </a:fld>
            <a:endParaRPr lang="zh-CN" altLang="en-US"/>
          </a:p>
        </p:txBody>
      </p:sp>
    </p:spTree>
    <p:extLst>
      <p:ext uri="{BB962C8B-B14F-4D97-AF65-F5344CB8AC3E}">
        <p14:creationId xmlns:p14="http://schemas.microsoft.com/office/powerpoint/2010/main" val="436590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t>2022/5/25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t>‹#›</a:t>
            </a:fld>
            <a:endParaRPr lang="zh-CN" altLang="en-US"/>
          </a:p>
        </p:txBody>
      </p:sp>
    </p:spTree>
    <p:extLst>
      <p:ext uri="{BB962C8B-B14F-4D97-AF65-F5344CB8AC3E}">
        <p14:creationId xmlns:p14="http://schemas.microsoft.com/office/powerpoint/2010/main" val="531759722"/>
      </p:ext>
    </p:extLst>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a:t>
            </a:fld>
            <a:endParaRPr lang="zh-CN" altLang="en-US"/>
          </a:p>
        </p:txBody>
      </p:sp>
    </p:spTree>
    <p:extLst>
      <p:ext uri="{BB962C8B-B14F-4D97-AF65-F5344CB8AC3E}">
        <p14:creationId xmlns:p14="http://schemas.microsoft.com/office/powerpoint/2010/main" val="808311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通常把编码和测试统称为实现。</a:t>
            </a:r>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D078CBC-59A8-4D5E-9AE6-F62A37913106}" type="slidenum">
              <a:rPr lang="zh-CN" altLang="en-US"/>
              <a:pPr/>
              <a:t>38</a:t>
            </a:fld>
            <a:endParaRPr lang="zh-CN" altLang="en-US"/>
          </a:p>
        </p:txBody>
      </p:sp>
    </p:spTree>
    <p:extLst>
      <p:ext uri="{BB962C8B-B14F-4D97-AF65-F5344CB8AC3E}">
        <p14:creationId xmlns:p14="http://schemas.microsoft.com/office/powerpoint/2010/main" val="479805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通常把编码和测试统称为实现。</a:t>
            </a:r>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D078CBC-59A8-4D5E-9AE6-F62A37913106}" type="slidenum">
              <a:rPr lang="zh-CN" altLang="en-US"/>
              <a:pPr/>
              <a:t>39</a:t>
            </a:fld>
            <a:endParaRPr lang="zh-CN" altLang="en-US"/>
          </a:p>
        </p:txBody>
      </p:sp>
    </p:spTree>
    <p:extLst>
      <p:ext uri="{BB962C8B-B14F-4D97-AF65-F5344CB8AC3E}">
        <p14:creationId xmlns:p14="http://schemas.microsoft.com/office/powerpoint/2010/main" val="2913836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20F73-21D5-4156-BFBA-F428913AC384}" type="slidenum">
              <a:rPr lang="zh-CN" altLang="en-US" smtClean="0"/>
              <a:t>45</a:t>
            </a:fld>
            <a:endParaRPr lang="zh-CN" altLang="en-US"/>
          </a:p>
        </p:txBody>
      </p:sp>
    </p:spTree>
    <p:extLst>
      <p:ext uri="{BB962C8B-B14F-4D97-AF65-F5344CB8AC3E}">
        <p14:creationId xmlns:p14="http://schemas.microsoft.com/office/powerpoint/2010/main" val="3704040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46</a:t>
            </a:fld>
            <a:endParaRPr lang="zh-CN" altLang="en-US"/>
          </a:p>
        </p:txBody>
      </p:sp>
    </p:spTree>
    <p:extLst>
      <p:ext uri="{BB962C8B-B14F-4D97-AF65-F5344CB8AC3E}">
        <p14:creationId xmlns:p14="http://schemas.microsoft.com/office/powerpoint/2010/main" val="326906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见其文知其意</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48</a:t>
            </a:fld>
            <a:endParaRPr lang="zh-CN" altLang="en-US"/>
          </a:p>
        </p:txBody>
      </p:sp>
    </p:spTree>
    <p:extLst>
      <p:ext uri="{BB962C8B-B14F-4D97-AF65-F5344CB8AC3E}">
        <p14:creationId xmlns:p14="http://schemas.microsoft.com/office/powerpoint/2010/main" val="4103434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52</a:t>
            </a:fld>
            <a:endParaRPr lang="zh-CN" altLang="en-US"/>
          </a:p>
        </p:txBody>
      </p:sp>
    </p:spTree>
    <p:extLst>
      <p:ext uri="{BB962C8B-B14F-4D97-AF65-F5344CB8AC3E}">
        <p14:creationId xmlns:p14="http://schemas.microsoft.com/office/powerpoint/2010/main" val="134240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57</a:t>
            </a:fld>
            <a:endParaRPr lang="zh-CN" altLang="en-US"/>
          </a:p>
        </p:txBody>
      </p:sp>
    </p:spTree>
    <p:extLst>
      <p:ext uri="{BB962C8B-B14F-4D97-AF65-F5344CB8AC3E}">
        <p14:creationId xmlns:p14="http://schemas.microsoft.com/office/powerpoint/2010/main" val="3446837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a:t>关键字之后要留空格</a:t>
            </a:r>
          </a:p>
          <a:p>
            <a:pPr marL="228600" indent="-228600">
              <a:buFont typeface="+mj-lt"/>
              <a:buAutoNum type="arabicPeriod"/>
            </a:pPr>
            <a:r>
              <a:rPr lang="zh-CN" altLang="en-US" dirty="0"/>
              <a:t>函数名之后不要留空格，“，”之后要留空格，如</a:t>
            </a:r>
            <a:r>
              <a:rPr lang="en-US" altLang="zh-CN" dirty="0"/>
              <a:t>function(</a:t>
            </a:r>
            <a:r>
              <a:rPr lang="en-US" altLang="zh-CN" dirty="0" err="1"/>
              <a:t>x,y,z</a:t>
            </a:r>
            <a:r>
              <a:rPr lang="en-US" altLang="zh-CN" dirty="0"/>
              <a:t>);</a:t>
            </a:r>
            <a:r>
              <a:rPr lang="zh-CN" altLang="en-US" dirty="0"/>
              <a:t>如果“；”不是一行的结束符，其后要间隔一个空格，如</a:t>
            </a:r>
            <a:r>
              <a:rPr lang="en-US" altLang="zh-CN" dirty="0"/>
              <a:t>for(</a:t>
            </a:r>
            <a:r>
              <a:rPr lang="en-US" altLang="zh-CN" dirty="0" err="1"/>
              <a:t>int</a:t>
            </a:r>
            <a:r>
              <a:rPr lang="en-US" altLang="zh-CN" dirty="0"/>
              <a:t> </a:t>
            </a:r>
            <a:r>
              <a:rPr lang="en-US" altLang="zh-CN" dirty="0" err="1"/>
              <a:t>i</a:t>
            </a:r>
            <a:r>
              <a:rPr lang="en-US" altLang="zh-CN" dirty="0"/>
              <a:t>=0;i&lt;10;i++)</a:t>
            </a:r>
          </a:p>
          <a:p>
            <a:pPr marL="228600" indent="-228600">
              <a:buFont typeface="+mj-lt"/>
              <a:buAutoNum type="arabicPeriod"/>
            </a:pPr>
            <a:r>
              <a:rPr lang="zh-CN" altLang="en-US" dirty="0"/>
              <a:t>赋值操作符（</a:t>
            </a:r>
            <a:r>
              <a:rPr lang="en-US" altLang="zh-CN" dirty="0"/>
              <a:t>=</a:t>
            </a:r>
            <a:r>
              <a:rPr lang="zh-CN" altLang="en-US" dirty="0"/>
              <a:t>，</a:t>
            </a:r>
            <a:r>
              <a:rPr lang="en-US" altLang="zh-CN" dirty="0"/>
              <a:t>+=</a:t>
            </a:r>
            <a:r>
              <a:rPr lang="zh-CN" altLang="en-US" dirty="0"/>
              <a:t>）、比较操作符（</a:t>
            </a:r>
            <a:r>
              <a:rPr lang="en-US" altLang="zh-CN" dirty="0"/>
              <a:t>&gt;=,&lt;=</a:t>
            </a:r>
            <a:r>
              <a:rPr lang="zh-CN" altLang="en-US" dirty="0"/>
              <a:t>）、算术操作符</a:t>
            </a:r>
            <a:r>
              <a:rPr lang="en-US" altLang="zh-CN" dirty="0"/>
              <a:t>(+,-,*)</a:t>
            </a:r>
            <a:r>
              <a:rPr lang="zh-CN" altLang="en-US" dirty="0"/>
              <a:t>、逻辑操作符</a:t>
            </a:r>
            <a:r>
              <a:rPr lang="en-US" altLang="zh-CN" dirty="0"/>
              <a:t>(&amp;&amp;,||)</a:t>
            </a:r>
            <a:r>
              <a:rPr lang="zh-CN" altLang="en-US" dirty="0"/>
              <a:t>、位操作符</a:t>
            </a:r>
            <a:r>
              <a:rPr lang="en-US" altLang="zh-CN" dirty="0"/>
              <a:t>(&gt;&gt;,^)</a:t>
            </a:r>
            <a:r>
              <a:rPr lang="zh-CN" altLang="en-US" dirty="0"/>
              <a:t>等二元操作符前后应加空格</a:t>
            </a:r>
          </a:p>
          <a:p>
            <a:pPr marL="228600" indent="-228600">
              <a:buFont typeface="+mj-lt"/>
              <a:buAutoNum type="arabicPeriod"/>
            </a:pPr>
            <a:r>
              <a:rPr lang="zh-CN" altLang="en-US" dirty="0"/>
              <a:t>一元操作符如！，</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&amp;</a:t>
            </a:r>
            <a:r>
              <a:rPr lang="zh-CN" altLang="en-US" dirty="0"/>
              <a:t>等前后不加空格</a:t>
            </a:r>
          </a:p>
          <a:p>
            <a:pPr marL="228600" indent="-228600">
              <a:buFont typeface="+mj-lt"/>
              <a:buAutoNum type="arabicPeriod"/>
            </a:pPr>
            <a:r>
              <a:rPr lang="zh-CN" altLang="en-US" dirty="0"/>
              <a:t>像“</a:t>
            </a:r>
            <a:r>
              <a:rPr lang="en-US" altLang="zh-CN" dirty="0"/>
              <a:t>[]”,“.”,“-&gt;”</a:t>
            </a:r>
            <a:r>
              <a:rPr lang="zh-CN" altLang="en-US" dirty="0"/>
              <a:t>这类操作符前后不加空格</a:t>
            </a:r>
          </a:p>
          <a:p>
            <a:pPr marL="228600" indent="-228600">
              <a:buFont typeface="+mj-lt"/>
              <a:buAutoNum type="arabicPeriod"/>
            </a:pPr>
            <a:r>
              <a:rPr lang="zh-CN" altLang="en-US" dirty="0"/>
              <a:t>对于表达式比较长的</a:t>
            </a:r>
            <a:r>
              <a:rPr lang="en-US" altLang="zh-CN" dirty="0"/>
              <a:t>for, while, switch</a:t>
            </a:r>
            <a:r>
              <a:rPr lang="zh-CN" altLang="en-US" dirty="0"/>
              <a:t>语句和</a:t>
            </a:r>
            <a:r>
              <a:rPr lang="en-US" altLang="zh-CN" dirty="0"/>
              <a:t>if</a:t>
            </a:r>
            <a:r>
              <a:rPr lang="zh-CN" altLang="en-US" dirty="0"/>
              <a:t>语句，为了紧凑，可以适当去掉一些空格</a:t>
            </a:r>
          </a:p>
          <a:p>
            <a:pPr marL="228600" indent="-228600">
              <a:buFont typeface="+mj-lt"/>
              <a:buAutoNum type="arabicPeriod"/>
            </a:pPr>
            <a:r>
              <a:rPr lang="zh-CN" altLang="en-US" dirty="0"/>
              <a:t>修饰符“*”和“</a:t>
            </a:r>
            <a:r>
              <a:rPr lang="en-US" altLang="zh-CN" dirty="0"/>
              <a:t>&amp;”</a:t>
            </a:r>
            <a:r>
              <a:rPr lang="zh-CN" altLang="en-US" dirty="0"/>
              <a:t>应紧靠数据类型</a:t>
            </a:r>
          </a:p>
          <a:p>
            <a:pPr marL="171450" indent="-171450">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60</a:t>
            </a:fld>
            <a:endParaRPr lang="zh-CN" altLang="en-US"/>
          </a:p>
        </p:txBody>
      </p:sp>
    </p:spTree>
    <p:extLst>
      <p:ext uri="{BB962C8B-B14F-4D97-AF65-F5344CB8AC3E}">
        <p14:creationId xmlns:p14="http://schemas.microsoft.com/office/powerpoint/2010/main" val="1788173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63</a:t>
            </a:fld>
            <a:endParaRPr lang="zh-CN" altLang="en-US"/>
          </a:p>
        </p:txBody>
      </p:sp>
    </p:spTree>
    <p:extLst>
      <p:ext uri="{BB962C8B-B14F-4D97-AF65-F5344CB8AC3E}">
        <p14:creationId xmlns:p14="http://schemas.microsoft.com/office/powerpoint/2010/main" val="1837878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通过程序代码语句的优化来提供程序执行的效率，但与选择好的算法提高效率相比，语句优化的作用显得非常有限。</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67</a:t>
            </a:fld>
            <a:endParaRPr lang="zh-CN" altLang="en-US"/>
          </a:p>
        </p:txBody>
      </p:sp>
    </p:spTree>
    <p:extLst>
      <p:ext uri="{BB962C8B-B14F-4D97-AF65-F5344CB8AC3E}">
        <p14:creationId xmlns:p14="http://schemas.microsoft.com/office/powerpoint/2010/main" val="96420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endParaRPr lang="en-US" altLang="zh-CN"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a:t>
            </a:fld>
            <a:endParaRPr lang="zh-CN" altLang="en-US"/>
          </a:p>
        </p:txBody>
      </p:sp>
    </p:spTree>
    <p:extLst>
      <p:ext uri="{BB962C8B-B14F-4D97-AF65-F5344CB8AC3E}">
        <p14:creationId xmlns:p14="http://schemas.microsoft.com/office/powerpoint/2010/main" val="3279414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输入数据时，可以允许自由格式输入，操作步骤应尽可能的简单容易，允许使用默认值，给出有关输入内容和边界数值的提示，有输入结束标志。能够对输入数据进行检验，识别错误的输入，确保数据的正确性和有效性，必要时报告输入状态信息，出错信息，能够给于适当的恢复操作。</a:t>
            </a:r>
            <a:endParaRPr lang="en-US" altLang="zh-CN" dirty="0"/>
          </a:p>
          <a:p>
            <a:endParaRPr lang="en-US" altLang="zh-CN" dirty="0"/>
          </a:p>
          <a:p>
            <a:r>
              <a:rPr lang="zh-CN" altLang="en-US" dirty="0"/>
              <a:t>对于终端和打印机的输入</a:t>
            </a:r>
            <a:r>
              <a:rPr lang="en-US" altLang="zh-CN" dirty="0"/>
              <a:t>/</a:t>
            </a:r>
            <a:r>
              <a:rPr lang="zh-CN" altLang="en-US" dirty="0"/>
              <a:t>输出，尽可能的提高速度和质量，当数据量比较大时，可以安排缓冲区，以提高速度。给所有的输出加注解，并设计输出报表格式。</a:t>
            </a: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69</a:t>
            </a:fld>
            <a:endParaRPr lang="zh-CN" altLang="en-US"/>
          </a:p>
        </p:txBody>
      </p:sp>
    </p:spTree>
    <p:extLst>
      <p:ext uri="{BB962C8B-B14F-4D97-AF65-F5344CB8AC3E}">
        <p14:creationId xmlns:p14="http://schemas.microsoft.com/office/powerpoint/2010/main" val="1924644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70</a:t>
            </a:fld>
            <a:endParaRPr lang="zh-CN" altLang="en-US"/>
          </a:p>
        </p:txBody>
      </p:sp>
    </p:spTree>
    <p:extLst>
      <p:ext uri="{BB962C8B-B14F-4D97-AF65-F5344CB8AC3E}">
        <p14:creationId xmlns:p14="http://schemas.microsoft.com/office/powerpoint/2010/main" val="2115526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测试驱动开发的基本过程：</a:t>
            </a:r>
            <a:endParaRPr lang="en-US" altLang="zh-CN" dirty="0"/>
          </a:p>
          <a:p>
            <a:pPr marL="228600" lvl="0" indent="-228600">
              <a:buFont typeface="+mj-lt"/>
              <a:buAutoNum type="arabicPeriod"/>
            </a:pPr>
            <a:r>
              <a:rPr lang="zh-CN" altLang="en-US" dirty="0"/>
              <a:t>快速新增一个测试；</a:t>
            </a:r>
            <a:endParaRPr lang="en-US" altLang="zh-CN" dirty="0"/>
          </a:p>
          <a:p>
            <a:pPr marL="228600" lvl="0" indent="-228600">
              <a:buFont typeface="+mj-lt"/>
              <a:buAutoNum type="arabicPeriod"/>
            </a:pPr>
            <a:r>
              <a:rPr lang="zh-CN" altLang="en-US" dirty="0"/>
              <a:t>运行所有的测试，发现新增的测试不能通过；</a:t>
            </a:r>
            <a:endParaRPr lang="en-US" altLang="zh-CN" dirty="0"/>
          </a:p>
          <a:p>
            <a:pPr marL="228600" lvl="0" indent="-228600">
              <a:buFont typeface="+mj-lt"/>
              <a:buAutoNum type="arabicPeriod"/>
            </a:pPr>
            <a:r>
              <a:rPr lang="zh-CN" altLang="en-US" dirty="0"/>
              <a:t>做一些小小的改动，尽快的让测试程序可运行，为此可以在程序中使用一些不合情理的方法；</a:t>
            </a:r>
            <a:endParaRPr lang="en-US" altLang="zh-CN" dirty="0"/>
          </a:p>
          <a:p>
            <a:pPr marL="228600" lvl="0" indent="-228600">
              <a:buFont typeface="+mj-lt"/>
              <a:buAutoNum type="arabicPeriod"/>
            </a:pPr>
            <a:r>
              <a:rPr lang="zh-CN" altLang="en-US" dirty="0"/>
              <a:t>运行所有的测试，并全部通过；</a:t>
            </a:r>
            <a:endParaRPr lang="en-US" altLang="zh-CN" dirty="0"/>
          </a:p>
          <a:p>
            <a:pPr marL="228600" lvl="0" indent="-228600">
              <a:buFont typeface="+mj-lt"/>
              <a:buAutoNum type="arabicPeriod"/>
            </a:pPr>
            <a:r>
              <a:rPr lang="zh-CN" altLang="en-US" dirty="0"/>
              <a:t>重构代码，以消除重复设计，优化设计结构。</a:t>
            </a:r>
          </a:p>
          <a:p>
            <a:pPr marL="228600" indent="-2286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72</a:t>
            </a:fld>
            <a:endParaRPr lang="zh-CN" altLang="en-US"/>
          </a:p>
        </p:txBody>
      </p:sp>
    </p:spTree>
    <p:extLst>
      <p:ext uri="{BB962C8B-B14F-4D97-AF65-F5344CB8AC3E}">
        <p14:creationId xmlns:p14="http://schemas.microsoft.com/office/powerpoint/2010/main" val="762467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104</a:t>
            </a:fld>
            <a:endParaRPr lang="zh-CN" altLang="en-US"/>
          </a:p>
        </p:txBody>
      </p:sp>
    </p:spTree>
    <p:extLst>
      <p:ext uri="{BB962C8B-B14F-4D97-AF65-F5344CB8AC3E}">
        <p14:creationId xmlns:p14="http://schemas.microsoft.com/office/powerpoint/2010/main" val="362545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106</a:t>
            </a:fld>
            <a:endParaRPr lang="zh-CN" altLang="en-US"/>
          </a:p>
        </p:txBody>
      </p:sp>
    </p:spTree>
    <p:extLst>
      <p:ext uri="{BB962C8B-B14F-4D97-AF65-F5344CB8AC3E}">
        <p14:creationId xmlns:p14="http://schemas.microsoft.com/office/powerpoint/2010/main" val="2397712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3</a:t>
            </a:fld>
            <a:endParaRPr lang="zh-CN" altLang="en-US"/>
          </a:p>
        </p:txBody>
      </p:sp>
    </p:spTree>
    <p:extLst>
      <p:ext uri="{BB962C8B-B14F-4D97-AF65-F5344CB8AC3E}">
        <p14:creationId xmlns:p14="http://schemas.microsoft.com/office/powerpoint/2010/main" val="127660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p:spPr>
        <p:txBody>
          <a:bodyPr/>
          <a:lstStyle/>
          <a:p>
            <a:pPr eaLnBrk="1" hangingPunct="1"/>
            <a:endParaRPr lang="zh-CN" altLang="en-US"/>
          </a:p>
        </p:txBody>
      </p:sp>
      <p:sp>
        <p:nvSpPr>
          <p:cNvPr id="102404" name="灯片编号占位符 3"/>
          <p:cNvSpPr>
            <a:spLocks noGrp="1"/>
          </p:cNvSpPr>
          <p:nvPr>
            <p:ph type="sldNum" sz="quarter" idx="5"/>
          </p:nvPr>
        </p:nvSpPr>
        <p:spPr>
          <a:noFill/>
        </p:spPr>
        <p:txBody>
          <a:bodyPr/>
          <a:lstStyle/>
          <a:p>
            <a:fld id="{8D7FFC50-C1E9-4794-B897-BE8E3BAAD34A}" type="slidenum">
              <a:rPr lang="zh-CN" altLang="en-US"/>
              <a:pPr/>
              <a:t>6</a:t>
            </a:fld>
            <a:endParaRPr lang="en-US" altLang="zh-CN"/>
          </a:p>
        </p:txBody>
      </p:sp>
    </p:spTree>
    <p:extLst>
      <p:ext uri="{BB962C8B-B14F-4D97-AF65-F5344CB8AC3E}">
        <p14:creationId xmlns:p14="http://schemas.microsoft.com/office/powerpoint/2010/main" val="2860235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22</a:t>
            </a:fld>
            <a:endParaRPr lang="zh-CN" altLang="en-US"/>
          </a:p>
        </p:txBody>
      </p:sp>
    </p:spTree>
    <p:extLst>
      <p:ext uri="{BB962C8B-B14F-4D97-AF65-F5344CB8AC3E}">
        <p14:creationId xmlns:p14="http://schemas.microsoft.com/office/powerpoint/2010/main" val="1617577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23</a:t>
            </a:fld>
            <a:endParaRPr lang="zh-CN" altLang="en-US"/>
          </a:p>
        </p:txBody>
      </p:sp>
    </p:spTree>
    <p:extLst>
      <p:ext uri="{BB962C8B-B14F-4D97-AF65-F5344CB8AC3E}">
        <p14:creationId xmlns:p14="http://schemas.microsoft.com/office/powerpoint/2010/main" val="2850429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24</a:t>
            </a:fld>
            <a:endParaRPr lang="zh-CN" altLang="en-US"/>
          </a:p>
        </p:txBody>
      </p:sp>
    </p:spTree>
    <p:extLst>
      <p:ext uri="{BB962C8B-B14F-4D97-AF65-F5344CB8AC3E}">
        <p14:creationId xmlns:p14="http://schemas.microsoft.com/office/powerpoint/2010/main" val="750803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8649C4-DF96-4AB7-8EFA-C60B664AC0E4}" type="slidenum">
              <a:rPr lang="zh-CN" altLang="en-US" smtClean="0"/>
              <a:t>25</a:t>
            </a:fld>
            <a:endParaRPr lang="zh-CN" altLang="en-US" dirty="0"/>
          </a:p>
        </p:txBody>
      </p:sp>
    </p:spTree>
    <p:extLst>
      <p:ext uri="{BB962C8B-B14F-4D97-AF65-F5344CB8AC3E}">
        <p14:creationId xmlns:p14="http://schemas.microsoft.com/office/powerpoint/2010/main" val="1268529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DC7E63-4282-48D5-990C-1EF5B5B8BB2C}" type="slidenum">
              <a:rPr lang="zh-CN" altLang="en-US" smtClean="0"/>
              <a:pPr/>
              <a:t>35</a:t>
            </a:fld>
            <a:endParaRPr lang="zh-CN" altLang="en-US"/>
          </a:p>
        </p:txBody>
      </p:sp>
    </p:spTree>
    <p:extLst>
      <p:ext uri="{BB962C8B-B14F-4D97-AF65-F5344CB8AC3E}">
        <p14:creationId xmlns:p14="http://schemas.microsoft.com/office/powerpoint/2010/main" val="2639057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C3594289-53F7-4427-B3AE-19F40686247D}" type="datetime1">
              <a:rPr lang="zh-CN" altLang="en-US" smtClean="0"/>
              <a:t>2022/5/25</a:t>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pPr/>
              <a:t>‹#›</a:t>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extLst>
      <p:ext uri="{BB962C8B-B14F-4D97-AF65-F5344CB8AC3E}">
        <p14:creationId xmlns:p14="http://schemas.microsoft.com/office/powerpoint/2010/main" val="171578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A570DC5A-66AB-4C5B-9588-D16E08F25CFD}" type="datetime1">
              <a:rPr lang="zh-CN" altLang="en-US" smtClean="0"/>
              <a:t>2022/5/25</a:t>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095154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a:spLocks/>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1" name="Freeform 150"/>
              <p:cNvSpPr>
                <a:spLocks/>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B7FDD936-EEE8-4203-A76A-0FA653FDA85D}" type="datetime1">
              <a:rPr lang="zh-CN" altLang="en-US" smtClean="0"/>
              <a:t>2022/5/25</a:t>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05031724"/>
      </p:ext>
    </p:extLst>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extLst/>
          </a:lstStyle>
          <a:p>
            <a:fld id="{5969D0D3-E0FD-426E-BC37-1F4BD58D9636}" type="datetime1">
              <a:rPr lang="zh-CN" altLang="en-US" smtClean="0"/>
              <a:t>2022/5/25</a:t>
            </a:fld>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13313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Tree>
    <p:extLst>
      <p:ext uri="{BB962C8B-B14F-4D97-AF65-F5344CB8AC3E}">
        <p14:creationId xmlns:p14="http://schemas.microsoft.com/office/powerpoint/2010/main" val="34145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7" name="日期占位符 3"/>
          <p:cNvSpPr>
            <a:spLocks noGrp="1"/>
          </p:cNvSpPr>
          <p:nvPr>
            <p:ph type="dt" sz="half" idx="11"/>
          </p:nvPr>
        </p:nvSpPr>
        <p:spPr>
          <a:xfrm>
            <a:off x="6727032" y="4805958"/>
            <a:ext cx="1920240" cy="274320"/>
          </a:xfrm>
          <a:prstGeom prst="rect">
            <a:avLst/>
          </a:prstGeom>
        </p:spPr>
        <p:txBody>
          <a:bodyPr/>
          <a:lstStyle>
            <a:lvl1pPr>
              <a:defRPr sz="1200"/>
            </a:lvl1pPr>
            <a:extLst/>
          </a:lstStyle>
          <a:p>
            <a:fld id="{B5153DDF-243F-40A5-9075-5E5B9111EC9A}" type="datetime1">
              <a:rPr lang="zh-CN" altLang="en-US" smtClean="0"/>
              <a:t>2022/5/25</a:t>
            </a:fld>
            <a:endParaRPr lang="zh-CN" altLang="en-US"/>
          </a:p>
        </p:txBody>
      </p:sp>
      <p:sp>
        <p:nvSpPr>
          <p:cNvPr id="10" name="页脚占位符 4"/>
          <p:cNvSpPr>
            <a:spLocks noGrp="1"/>
          </p:cNvSpPr>
          <p:nvPr>
            <p:ph type="ftr" sz="quarter" idx="12"/>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11" name="灯片编号占位符 5"/>
          <p:cNvSpPr>
            <a:spLocks noGrp="1"/>
          </p:cNvSpPr>
          <p:nvPr>
            <p:ph type="sldNum" sz="quarter" idx="13"/>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8232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5" name="矩形"/>
          <p:cNvSpPr/>
          <p:nvPr userDrawn="1"/>
        </p:nvSpPr>
        <p:spPr>
          <a:xfrm>
            <a:off x="1" y="1988018"/>
            <a:ext cx="9144000" cy="14528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圆"/>
          <p:cNvSpPr/>
          <p:nvPr userDrawn="1"/>
        </p:nvSpPr>
        <p:spPr>
          <a:xfrm>
            <a:off x="804533" y="1851667"/>
            <a:ext cx="2250000" cy="1687136"/>
          </a:xfrm>
          <a:prstGeom prst="ellipse">
            <a:avLst/>
          </a:prstGeom>
          <a:solidFill>
            <a:schemeClr val="accent2"/>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0" b="1" dirty="0">
              <a:solidFill>
                <a:srgbClr val="C71C1C"/>
              </a:solidFill>
              <a:latin typeface="微软雅黑" panose="020B0503020204020204" pitchFamily="34" charset="-122"/>
            </a:endParaRPr>
          </a:p>
        </p:txBody>
      </p:sp>
      <p:sp>
        <p:nvSpPr>
          <p:cNvPr id="9" name="图标"/>
          <p:cNvSpPr>
            <a:spLocks noEditPoints="1"/>
          </p:cNvSpPr>
          <p:nvPr userDrawn="1"/>
        </p:nvSpPr>
        <p:spPr bwMode="auto">
          <a:xfrm>
            <a:off x="1517720" y="2275411"/>
            <a:ext cx="773835" cy="817766"/>
          </a:xfrm>
          <a:custGeom>
            <a:avLst/>
            <a:gdLst>
              <a:gd name="T0" fmla="*/ 58 w 443"/>
              <a:gd name="T1" fmla="*/ 98 h 605"/>
              <a:gd name="T2" fmla="*/ 49 w 443"/>
              <a:gd name="T3" fmla="*/ 605 h 605"/>
              <a:gd name="T4" fmla="*/ 443 w 443"/>
              <a:gd name="T5" fmla="*/ 149 h 605"/>
              <a:gd name="T6" fmla="*/ 410 w 443"/>
              <a:gd name="T7" fmla="*/ 159 h 605"/>
              <a:gd name="T8" fmla="*/ 51 w 443"/>
              <a:gd name="T9" fmla="*/ 570 h 605"/>
              <a:gd name="T10" fmla="*/ 192 w 443"/>
              <a:gd name="T11" fmla="*/ 64 h 605"/>
              <a:gd name="T12" fmla="*/ 252 w 443"/>
              <a:gd name="T13" fmla="*/ 64 h 605"/>
              <a:gd name="T14" fmla="*/ 221 w 443"/>
              <a:gd name="T15" fmla="*/ 96 h 605"/>
              <a:gd name="T16" fmla="*/ 155 w 443"/>
              <a:gd name="T17" fmla="*/ 66 h 605"/>
              <a:gd name="T18" fmla="*/ 81 w 443"/>
              <a:gd name="T19" fmla="*/ 153 h 605"/>
              <a:gd name="T20" fmla="*/ 362 w 443"/>
              <a:gd name="T21" fmla="*/ 153 h 605"/>
              <a:gd name="T22" fmla="*/ 288 w 443"/>
              <a:gd name="T23" fmla="*/ 66 h 605"/>
              <a:gd name="T24" fmla="*/ 155 w 443"/>
              <a:gd name="T25" fmla="*/ 66 h 605"/>
              <a:gd name="T26" fmla="*/ 156 w 443"/>
              <a:gd name="T27" fmla="*/ 459 h 605"/>
              <a:gd name="T28" fmla="*/ 107 w 443"/>
              <a:gd name="T29" fmla="*/ 473 h 605"/>
              <a:gd name="T30" fmla="*/ 97 w 443"/>
              <a:gd name="T31" fmla="*/ 484 h 605"/>
              <a:gd name="T32" fmla="*/ 156 w 443"/>
              <a:gd name="T33" fmla="*/ 489 h 605"/>
              <a:gd name="T34" fmla="*/ 94 w 443"/>
              <a:gd name="T35" fmla="*/ 519 h 605"/>
              <a:gd name="T36" fmla="*/ 172 w 443"/>
              <a:gd name="T37" fmla="*/ 481 h 605"/>
              <a:gd name="T38" fmla="*/ 172 w 443"/>
              <a:gd name="T39" fmla="*/ 456 h 605"/>
              <a:gd name="T40" fmla="*/ 78 w 443"/>
              <a:gd name="T41" fmla="*/ 461 h 605"/>
              <a:gd name="T42" fmla="*/ 152 w 443"/>
              <a:gd name="T43" fmla="*/ 539 h 605"/>
              <a:gd name="T44" fmla="*/ 152 w 443"/>
              <a:gd name="T45" fmla="*/ 237 h 605"/>
              <a:gd name="T46" fmla="*/ 107 w 443"/>
              <a:gd name="T47" fmla="*/ 251 h 605"/>
              <a:gd name="T48" fmla="*/ 123 w 443"/>
              <a:gd name="T49" fmla="*/ 291 h 605"/>
              <a:gd name="T50" fmla="*/ 94 w 443"/>
              <a:gd name="T51" fmla="*/ 302 h 605"/>
              <a:gd name="T52" fmla="*/ 152 w 443"/>
              <a:gd name="T53" fmla="*/ 222 h 605"/>
              <a:gd name="T54" fmla="*/ 78 w 443"/>
              <a:gd name="T55" fmla="*/ 300 h 605"/>
              <a:gd name="T56" fmla="*/ 171 w 443"/>
              <a:gd name="T57" fmla="*/ 255 h 605"/>
              <a:gd name="T58" fmla="*/ 170 w 443"/>
              <a:gd name="T59" fmla="*/ 234 h 605"/>
              <a:gd name="T60" fmla="*/ 156 w 443"/>
              <a:gd name="T61" fmla="*/ 357 h 605"/>
              <a:gd name="T62" fmla="*/ 97 w 443"/>
              <a:gd name="T63" fmla="*/ 372 h 605"/>
              <a:gd name="T64" fmla="*/ 156 w 443"/>
              <a:gd name="T65" fmla="*/ 412 h 605"/>
              <a:gd name="T66" fmla="*/ 171 w 443"/>
              <a:gd name="T67" fmla="*/ 345 h 605"/>
              <a:gd name="T68" fmla="*/ 78 w 443"/>
              <a:gd name="T69" fmla="*/ 349 h 605"/>
              <a:gd name="T70" fmla="*/ 156 w 443"/>
              <a:gd name="T71" fmla="*/ 427 h 605"/>
              <a:gd name="T72" fmla="*/ 205 w 443"/>
              <a:gd name="T73" fmla="*/ 330 h 605"/>
              <a:gd name="T74" fmla="*/ 232 w 443"/>
              <a:gd name="T75" fmla="*/ 513 h 605"/>
              <a:gd name="T76" fmla="*/ 356 w 443"/>
              <a:gd name="T77" fmla="*/ 475 h 605"/>
              <a:gd name="T78" fmla="*/ 227 w 443"/>
              <a:gd name="T79" fmla="*/ 508 h 605"/>
              <a:gd name="T80" fmla="*/ 356 w 443"/>
              <a:gd name="T81" fmla="*/ 360 h 605"/>
              <a:gd name="T82" fmla="*/ 227 w 443"/>
              <a:gd name="T83" fmla="*/ 291 h 605"/>
              <a:gd name="T84" fmla="*/ 227 w 443"/>
              <a:gd name="T85" fmla="*/ 25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chemeClr val="bg1"/>
          </a:solidFill>
          <a:ln>
            <a:noFill/>
          </a:ln>
        </p:spPr>
        <p:txBody>
          <a:bodyPr vert="horz" wrap="square" lIns="68550" tIns="34274" rIns="68550" bIns="34274" numCol="1" anchor="t" anchorCtr="0" compatLnSpc="1"/>
          <a:lstStyle/>
          <a:p>
            <a:pPr algn="ctr" fontAlgn="base">
              <a:spcBef>
                <a:spcPct val="0"/>
              </a:spcBef>
              <a:spcAft>
                <a:spcPct val="0"/>
              </a:spcAft>
            </a:pPr>
            <a:endParaRPr lang="zh-CN" altLang="en-US" sz="1800" b="1" dirty="0">
              <a:solidFill>
                <a:schemeClr val="bg1"/>
              </a:solidFill>
              <a:latin typeface="+mn-ea"/>
            </a:endParaRPr>
          </a:p>
        </p:txBody>
      </p:sp>
      <p:sp>
        <p:nvSpPr>
          <p:cNvPr id="10" name="圆环"/>
          <p:cNvSpPr>
            <a:spLocks noChangeArrowheads="1"/>
          </p:cNvSpPr>
          <p:nvPr userDrawn="1"/>
        </p:nvSpPr>
        <p:spPr bwMode="auto">
          <a:xfrm>
            <a:off x="957642" y="1964817"/>
            <a:ext cx="1947324" cy="1459432"/>
          </a:xfrm>
          <a:prstGeom prst="ellipse">
            <a:avLst/>
          </a:prstGeom>
          <a:noFill/>
          <a:ln>
            <a:solidFill>
              <a:schemeClr val="bg1"/>
            </a:solidFill>
            <a:prstDash val="dash"/>
          </a:ln>
        </p:spPr>
        <p:txBody>
          <a:bodyPr vert="horz" wrap="square" lIns="68553" tIns="34277" rIns="68553" bIns="34277" numCol="1" anchor="t" anchorCtr="0" compatLnSpc="1"/>
          <a:lstStyle/>
          <a:p>
            <a:pPr fontAlgn="base">
              <a:spcBef>
                <a:spcPct val="0"/>
              </a:spcBef>
              <a:spcAft>
                <a:spcPct val="0"/>
              </a:spcAft>
              <a:buFont typeface="Arial" panose="020B0604020202020204" pitchFamily="34" charset="0"/>
              <a:buNone/>
            </a:pPr>
            <a:endParaRPr lang="zh-CN" altLang="en-US" sz="1350" dirty="0">
              <a:solidFill>
                <a:schemeClr val="bg1"/>
              </a:solidFill>
              <a:latin typeface="+mn-ea"/>
            </a:endParaRPr>
          </a:p>
        </p:txBody>
      </p:sp>
      <p:sp>
        <p:nvSpPr>
          <p:cNvPr id="6" name="数字占位符"/>
          <p:cNvSpPr>
            <a:spLocks noGrp="1"/>
          </p:cNvSpPr>
          <p:nvPr>
            <p:ph type="body" sz="quarter" idx="10" hasCustomPrompt="1"/>
          </p:nvPr>
        </p:nvSpPr>
        <p:spPr>
          <a:xfrm>
            <a:off x="3109819" y="1987303"/>
            <a:ext cx="1450288" cy="1477328"/>
          </a:xfrm>
          <a:prstGeom prst="rect">
            <a:avLst/>
          </a:prstGeom>
          <a:noFill/>
        </p:spPr>
        <p:txBody>
          <a:bodyPr wrap="square" rtlCol="0">
            <a:spAutoFit/>
          </a:bodyPr>
          <a:lstStyle>
            <a:lvl1pPr marL="0" indent="0" algn="ctr">
              <a:lnSpc>
                <a:spcPct val="100000"/>
              </a:lnSpc>
              <a:buNone/>
              <a:defRPr lang="zh-CN" altLang="en-US" sz="9000" dirty="0" smtClean="0">
                <a:solidFill>
                  <a:schemeClr val="bg1"/>
                </a:solidFill>
                <a:latin typeface="Impact" panose="020B0806030902050204" pitchFamily="34" charset="0"/>
              </a:defRPr>
            </a:lvl1pPr>
          </a:lstStyle>
          <a:p>
            <a:pPr marL="0" lvl="0"/>
            <a:r>
              <a:rPr lang="en-US" altLang="zh-CN" dirty="0"/>
              <a:t>01</a:t>
            </a:r>
            <a:endParaRPr lang="zh-CN" altLang="en-US" dirty="0"/>
          </a:p>
        </p:txBody>
      </p:sp>
      <p:sp>
        <p:nvSpPr>
          <p:cNvPr id="8" name="标题占位符"/>
          <p:cNvSpPr>
            <a:spLocks noGrp="1"/>
          </p:cNvSpPr>
          <p:nvPr>
            <p:ph type="body" sz="quarter" idx="11" hasCustomPrompt="1"/>
          </p:nvPr>
        </p:nvSpPr>
        <p:spPr>
          <a:xfrm>
            <a:off x="4683236" y="2275845"/>
            <a:ext cx="4460765" cy="877163"/>
          </a:xfrm>
          <a:prstGeom prst="rect">
            <a:avLst/>
          </a:prstGeom>
        </p:spPr>
        <p:txBody>
          <a:bodyPr wrap="square" anchor="ctr">
            <a:spAutoFit/>
          </a:bodyPr>
          <a:lstStyle>
            <a:lvl1pPr marL="0" indent="0" algn="l">
              <a:lnSpc>
                <a:spcPct val="100000"/>
              </a:lnSpc>
              <a:buNone/>
              <a:defRPr lang="zh-CN" altLang="en-US" sz="5100" b="1" spc="450" dirty="0" smtClean="0">
                <a:solidFill>
                  <a:schemeClr val="bg1"/>
                </a:solidFill>
                <a:latin typeface="+mj-ea"/>
                <a:ea typeface="+mj-ea"/>
              </a:defRPr>
            </a:lvl1pPr>
          </a:lstStyle>
          <a:p>
            <a:pPr marL="0" lvl="0"/>
            <a:r>
              <a:rPr lang="zh-CN" altLang="en-US" dirty="0"/>
              <a:t>添加标题</a:t>
            </a:r>
          </a:p>
        </p:txBody>
      </p:sp>
    </p:spTree>
    <p:extLst>
      <p:ext uri="{BB962C8B-B14F-4D97-AF65-F5344CB8AC3E}">
        <p14:creationId xmlns:p14="http://schemas.microsoft.com/office/powerpoint/2010/main" val="106722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 calcmode="lin" valueType="num">
                                      <p:cBhvr>
                                        <p:cTn id="19" dur="500" fill="hold"/>
                                        <p:tgtEl>
                                          <p:spTgt spid="10"/>
                                        </p:tgtEl>
                                        <p:attrNameLst>
                                          <p:attrName>style.rotation</p:attrName>
                                        </p:attrNameLst>
                                      </p:cBhvr>
                                      <p:tavLst>
                                        <p:tav tm="0">
                                          <p:val>
                                            <p:fltVal val="90"/>
                                          </p:val>
                                        </p:tav>
                                        <p:tav tm="100000">
                                          <p:val>
                                            <p:fltVal val="0"/>
                                          </p:val>
                                        </p:tav>
                                      </p:tavLst>
                                    </p:anim>
                                    <p:animEffect transition="in" filter="fade">
                                      <p:cBhvr>
                                        <p:cTn id="20" dur="500"/>
                                        <p:tgtEl>
                                          <p:spTgt spid="10"/>
                                        </p:tgtEl>
                                      </p:cBhvr>
                                    </p:animEffect>
                                  </p:childTnLst>
                                </p:cTn>
                              </p:par>
                            </p:childTnLst>
                          </p:cTn>
                        </p:par>
                        <p:par>
                          <p:cTn id="21" fill="hold">
                            <p:stCondLst>
                              <p:cond delay="1500"/>
                            </p:stCondLst>
                            <p:childTnLst>
                              <p:par>
                                <p:cTn id="22" presetID="8" presetClass="emph" presetSubtype="0" repeatCount="indefinite" fill="hold" grpId="1" nodeType="afterEffect">
                                  <p:stCondLst>
                                    <p:cond delay="0"/>
                                  </p:stCondLst>
                                  <p:childTnLst>
                                    <p:animRot by="21600000">
                                      <p:cBhvr>
                                        <p:cTn id="23" dur="2000" fill="hold"/>
                                        <p:tgtEl>
                                          <p:spTgt spid="10"/>
                                        </p:tgtEl>
                                        <p:attrNameLst>
                                          <p:attrName>r</p:attrName>
                                        </p:attrNameLst>
                                      </p:cBhvr>
                                    </p:animRot>
                                  </p:childTnLst>
                                </p:cTn>
                              </p:par>
                              <p:par>
                                <p:cTn id="24" presetID="42"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anim calcmode="lin" valueType="num">
                                      <p:cBhvr>
                                        <p:cTn id="27" dur="500" fill="hold"/>
                                        <p:tgtEl>
                                          <p:spTgt spid="9"/>
                                        </p:tgtEl>
                                        <p:attrNameLst>
                                          <p:attrName>ppt_x</p:attrName>
                                        </p:attrNameLst>
                                      </p:cBhvr>
                                      <p:tavLst>
                                        <p:tav tm="0">
                                          <p:val>
                                            <p:strVal val="#ppt_x"/>
                                          </p:val>
                                        </p:tav>
                                        <p:tav tm="100000">
                                          <p:val>
                                            <p:strVal val="#ppt_x"/>
                                          </p:val>
                                        </p:tav>
                                      </p:tavLst>
                                    </p:anim>
                                    <p:anim calcmode="lin" valueType="num">
                                      <p:cBhvr>
                                        <p:cTn id="28" dur="500" fill="hold"/>
                                        <p:tgtEl>
                                          <p:spTgt spid="9"/>
                                        </p:tgtEl>
                                        <p:attrNameLst>
                                          <p:attrName>ppt_y</p:attrName>
                                        </p:attrNameLst>
                                      </p:cBhvr>
                                      <p:tavLst>
                                        <p:tav tm="0">
                                          <p:val>
                                            <p:strVal val="#ppt_y+.1"/>
                                          </p:val>
                                        </p:tav>
                                        <p:tav tm="100000">
                                          <p:val>
                                            <p:strVal val="#ppt_y"/>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childTnLst>
                                </p:cTn>
                              </p:par>
                              <p:par>
                                <p:cTn id="33" presetID="9" presetClass="entr" presetSubtype="0" fill="hold" grpId="0" nodeType="withEffect">
                                  <p:stCondLst>
                                    <p:cond delay="100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0" grpId="1" animBg="1"/>
      <p:bldP spid="6" grpId="0">
        <p:tmplLst>
          <p:tmpl>
            <p:tnLst>
              <p:par>
                <p:cTn presetID="23" presetClass="entr" presetSubtype="16"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childTnLst>
                </p:cTn>
              </p:par>
            </p:tnLst>
          </p:tmpl>
        </p:tmplLst>
      </p:bldP>
      <p:bldP spid="8" grpId="0">
        <p:tmplLst>
          <p:tmpl>
            <p:tnLst>
              <p:par>
                <p:cTn presetID="9" presetClass="entr" presetSubtype="0" fill="hold" nodeType="withEffect">
                  <p:stCondLst>
                    <p:cond delay="1000"/>
                  </p:stCondLst>
                  <p:childTnLst>
                    <p:set>
                      <p:cBhvr>
                        <p:cTn dur="1" fill="hold">
                          <p:stCondLst>
                            <p:cond delay="0"/>
                          </p:stCondLst>
                        </p:cTn>
                        <p:tgtEl>
                          <p:spTgt spid="8"/>
                        </p:tgtEl>
                        <p:attrNameLst>
                          <p:attrName>style.visibility</p:attrName>
                        </p:attrNameLst>
                      </p:cBhvr>
                      <p:to>
                        <p:strVal val="visible"/>
                      </p:to>
                    </p:set>
                    <p:animEffect transition="in" filter="dissolve">
                      <p:cBhvr>
                        <p:cTn dur="500"/>
                        <p:tgtEl>
                          <p:spTgt spid="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954230"/>
      </p:ext>
    </p:extLst>
  </p:cSld>
  <p:clrMapOvr>
    <a:masterClrMapping/>
  </p:clrMapOvr>
  <mc:AlternateContent xmlns:mc="http://schemas.openxmlformats.org/markup-compatibility/2006" xmlns:p14="http://schemas.microsoft.com/office/powerpoint/2010/main">
    <mc:Choice Requires="p14">
      <p:transition spd="slow" p14:dur="2000" advClick="0" advTm="3000">
        <p:fade/>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3pPr marL="1080000" indent="-288000">
              <a:buFont typeface="Wingdings 3" panose="05040102010807070707" pitchFamily="18" charset="2"/>
              <a:buChar char=""/>
              <a:defRPr/>
            </a:lvl3pPr>
            <a:lvl4pPr marL="1260000" indent="-288000">
              <a:buFont typeface="Wingdings 3" panose="05040102010807070707" pitchFamily="18" charset="2"/>
              <a:buChar char=""/>
              <a:defRPr/>
            </a:lvl4pPr>
            <a:lvl5pPr marL="1440000" indent="-288000">
              <a:buFont typeface="Wingdings 3" panose="05040102010807070707" pitchFamily="18" charset="2"/>
              <a:buChar char=""/>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BBFDDF63-2C2D-4FAE-8C36-0841DDD2ED14}" type="datetime1">
              <a:rPr lang="zh-CN" altLang="en-US" smtClean="0"/>
              <a:t>2022/5/25</a:t>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dirty="0"/>
              <a:t>软件工程</a:t>
            </a:r>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6374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768096" y="969475"/>
            <a:ext cx="3566160" cy="376254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491990" y="969473"/>
            <a:ext cx="3566160" cy="3762547"/>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73FFD180-2FA8-4EEC-A7A5-9FF05E4E0A21}" type="datetime1">
              <a:rPr lang="zh-CN" altLang="en-US" smtClean="0"/>
              <a:t>2022/5/25</a:t>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18948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768096"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a:t>编辑母版文本样式</a:t>
            </a:r>
          </a:p>
        </p:txBody>
      </p:sp>
      <p:sp>
        <p:nvSpPr>
          <p:cNvPr id="6" name="Content Placeholder 5"/>
          <p:cNvSpPr>
            <a:spLocks noGrp="1"/>
          </p:cNvSpPr>
          <p:nvPr>
            <p:ph sz="quarter" idx="4"/>
          </p:nvPr>
        </p:nvSpPr>
        <p:spPr>
          <a:xfrm>
            <a:off x="4491990"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6FD21378-D8B5-4AD0-8744-DCE956080C18}" type="datetime1">
              <a:rPr lang="zh-CN" altLang="en-US" smtClean="0"/>
              <a:t>2022/5/25</a:t>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54875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29B77FC6-A811-41C5-91C2-B3D25BCB9E8E}" type="datetime1">
              <a:rPr lang="zh-CN" altLang="en-US" smtClean="0"/>
              <a:t>2022/5/25</a:t>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22284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9" name="矩形 8"/>
          <p:cNvSpPr/>
          <p:nvPr userDrawn="1"/>
        </p:nvSpPr>
        <p:spPr>
          <a:xfrm>
            <a:off x="0" y="4215740"/>
            <a:ext cx="9144000" cy="87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Date Placeholder 2"/>
          <p:cNvSpPr>
            <a:spLocks noGrp="1"/>
          </p:cNvSpPr>
          <p:nvPr>
            <p:ph type="dt" sz="half" idx="10"/>
          </p:nvPr>
        </p:nvSpPr>
        <p:spPr/>
        <p:txBody>
          <a:bodyPr/>
          <a:lstStyle>
            <a:lvl1pPr algn="ctr">
              <a:defRPr sz="1600">
                <a:solidFill>
                  <a:schemeClr val="accent1">
                    <a:lumMod val="50000"/>
                  </a:schemeClr>
                </a:solidFill>
                <a:latin typeface="+mn-lt"/>
              </a:defRPr>
            </a:lvl1pPr>
          </a:lstStyle>
          <a:p>
            <a:fld id="{4B579979-BBFF-4817-93B8-8E7310579AAB}" type="datetime1">
              <a:rPr lang="zh-CN" altLang="en-US" smtClean="0"/>
              <a:t>2022/5/25</a:t>
            </a:fld>
            <a:endParaRPr lang="zh-CN" altLang="en-US" dirty="0"/>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accent1">
                    <a:lumMod val="50000"/>
                  </a:schemeClr>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accent1">
                    <a:lumMod val="50000"/>
                  </a:schemeClr>
                </a:solidFill>
                <a:latin typeface="+mn-lt"/>
              </a:defRPr>
            </a:lvl1pPr>
          </a:lstStyle>
          <a:p>
            <a:fld id="{F528F39D-B5E5-4CA7-906C-979D5A62978D}" type="slidenum">
              <a:rPr lang="zh-CN" altLang="en-US" smtClean="0"/>
              <a:pPr/>
              <a:t>‹#›</a:t>
            </a:fld>
            <a:endParaRPr lang="zh-CN" altLang="en-US"/>
          </a:p>
        </p:txBody>
      </p:sp>
      <p:sp>
        <p:nvSpPr>
          <p:cNvPr id="6" name="矩形 5"/>
          <p:cNvSpPr/>
          <p:nvPr userDrawn="1"/>
        </p:nvSpPr>
        <p:spPr>
          <a:xfrm>
            <a:off x="0" y="11875"/>
            <a:ext cx="9144000" cy="1389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cxnSp>
        <p:nvCxnSpPr>
          <p:cNvPr id="8" name="Straight Connector 6"/>
          <p:cNvCxnSpPr/>
          <p:nvPr userDrawn="1"/>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66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80BDC25A-4607-424B-AD2F-2A9CDA8C34D4}" type="datetime1">
              <a:rPr lang="zh-CN" altLang="en-US" smtClean="0"/>
              <a:t>2022/5/25</a:t>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2015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411D233E-F8DA-456C-84F5-84BF688AA966}" type="datetime1">
              <a:rPr lang="zh-CN" altLang="en-US" smtClean="0"/>
              <a:t>2022/5/25</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dirty="0"/>
          </a:p>
        </p:txBody>
      </p:sp>
      <p:pic>
        <p:nvPicPr>
          <p:cNvPr id="8" name="图片 7"/>
          <p:cNvPicPr>
            <a:picLocks noChangeAspect="1"/>
          </p:cNvPicPr>
          <p:nvPr userDrawn="1"/>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1"/>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p>
        </p:txBody>
      </p:sp>
      <p:sp>
        <p:nvSpPr>
          <p:cNvPr id="25" name="MH_Others_2"/>
          <p:cNvSpPr txBox="1"/>
          <p:nvPr userDrawn="1">
            <p:custDataLst>
              <p:tags r:id="rId2"/>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817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a:t>编辑母版标</a:t>
            </a:r>
          </a:p>
        </p:txBody>
      </p:sp>
      <p:sp>
        <p:nvSpPr>
          <p:cNvPr id="3" name="文本占位符 2"/>
          <p:cNvSpPr>
            <a:spLocks noGrp="1"/>
          </p:cNvSpPr>
          <p:nvPr>
            <p:ph type="body" idx="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5241463C-75D4-48A2-A21E-4464E2D105BF}" type="datetime1">
              <a:rPr lang="zh-CN" altLang="en-US" smtClean="0"/>
              <a:t>2022/5/25</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80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a:t>编辑母版文本样式</a:t>
            </a:r>
          </a:p>
          <a:p>
            <a:pPr lvl="1"/>
            <a:r>
              <a:rPr lang="zh-CN" altLang="en-US" dirty="0"/>
              <a:t>第二级</a:t>
            </a:r>
          </a:p>
          <a:p>
            <a:pPr lvl="2"/>
            <a:r>
              <a:rPr lang="zh-CN" altLang="en-US" dirty="0"/>
              <a:t>第三级</a:t>
            </a:r>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731C7E1A-DF64-440F-84C9-31E45C0F1A7E}" type="datetime1">
              <a:rPr lang="zh-CN" altLang="en-US" smtClean="0"/>
              <a:t>2022/5/25</a:t>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a:t>软件工程</a:t>
            </a:r>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t>‹#›</a:t>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27204896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0" r:id="rId4"/>
    <p:sldLayoutId id="2147483701" r:id="rId5"/>
    <p:sldLayoutId id="2147483714" r:id="rId6"/>
    <p:sldLayoutId id="2147483703" r:id="rId7"/>
    <p:sldLayoutId id="2147483706" r:id="rId8"/>
    <p:sldLayoutId id="2147483705" r:id="rId9"/>
    <p:sldLayoutId id="2147483707" r:id="rId10"/>
    <p:sldLayoutId id="2147483708" r:id="rId11"/>
    <p:sldLayoutId id="2147483711" r:id="rId12"/>
    <p:sldLayoutId id="2147483715" r:id="rId13"/>
    <p:sldLayoutId id="2147483716" r:id="rId14"/>
    <p:sldLayoutId id="2147483718" r:id="rId15"/>
    <p:sldLayoutId id="2147483719" r:id="rId16"/>
  </p:sldLayoutIdLst>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visualstudio.microsoft.com/services/live-share/"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www.jshint.com/" TargetMode="External"/><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9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s://visualstudio.microsoft.com/services/live-share/"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rgbClr val="000000"/>
                </a:solidFill>
              </a:rPr>
              <a:t>软件工程</a:t>
            </a:r>
            <a:br>
              <a:rPr lang="en-US" altLang="zh-CN" sz="4800" dirty="0">
                <a:solidFill>
                  <a:srgbClr val="000000"/>
                </a:solidFill>
              </a:rPr>
            </a:br>
            <a:r>
              <a:rPr lang="en-US" altLang="zh-CN" sz="3200" u="sng" cap="none" dirty="0">
                <a:solidFill>
                  <a:srgbClr val="000000"/>
                </a:solidFill>
                <a:effectLst>
                  <a:outerShdw blurRad="38100" dist="38100" dir="2700000" algn="tl">
                    <a:srgbClr val="000000">
                      <a:alpha val="43137"/>
                    </a:srgbClr>
                  </a:outerShdw>
                </a:effectLst>
                <a:ea typeface="华文中宋" pitchFamily="2" charset="-122"/>
              </a:rPr>
              <a:t>Software  Engineering</a:t>
            </a:r>
            <a:endParaRPr lang="zh-CN" altLang="en-US" sz="3200" cap="none" dirty="0">
              <a:solidFill>
                <a:srgbClr val="000000"/>
              </a:solidFill>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a:t>
            </a:r>
            <a:r>
              <a:rPr lang="zh-CN" altLang="en-US" sz="1800">
                <a:latin typeface="+mj-ea"/>
                <a:ea typeface="+mj-ea"/>
              </a:rPr>
              <a:t>河南大学软件学院                                          殷向</a:t>
            </a:r>
            <a:endParaRPr lang="zh-CN" altLang="en-US" sz="1800" dirty="0">
              <a:latin typeface="+mj-ea"/>
              <a:ea typeface="+mj-ea"/>
            </a:endParaRPr>
          </a:p>
        </p:txBody>
      </p:sp>
    </p:spTree>
    <p:extLst>
      <p:ext uri="{BB962C8B-B14F-4D97-AF65-F5344CB8AC3E}">
        <p14:creationId xmlns:p14="http://schemas.microsoft.com/office/powerpoint/2010/main" val="31645716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normAutofit/>
          </a:bodyPr>
          <a:lstStyle/>
          <a:p>
            <a:r>
              <a:rPr lang="zh-CN" altLang="en-US" dirty="0"/>
              <a:t>详细设计</a:t>
            </a:r>
            <a:r>
              <a:rPr lang="en-US" altLang="zh-CN" dirty="0"/>
              <a:t>——</a:t>
            </a:r>
            <a:r>
              <a:rPr lang="zh-CN" altLang="en-US" dirty="0"/>
              <a:t>程序流程图</a:t>
            </a:r>
          </a:p>
        </p:txBody>
      </p:sp>
      <p:sp>
        <p:nvSpPr>
          <p:cNvPr id="370691" name="Rectangle 3"/>
          <p:cNvSpPr>
            <a:spLocks noGrp="1" noChangeArrowheads="1"/>
          </p:cNvSpPr>
          <p:nvPr>
            <p:ph idx="1"/>
          </p:nvPr>
        </p:nvSpPr>
        <p:spPr>
          <a:xfrm>
            <a:off x="768097" y="1028699"/>
            <a:ext cx="7832833" cy="3703321"/>
          </a:xfrm>
        </p:spPr>
        <p:txBody>
          <a:bodyPr/>
          <a:lstStyle/>
          <a:p>
            <a:r>
              <a:rPr lang="zh-CN" altLang="en-US" sz="2400" dirty="0"/>
              <a:t>程序流程图是人们对解决问题的方法、思路或算法的一种描述。</a:t>
            </a:r>
            <a:endParaRPr lang="en-US" altLang="zh-CN" sz="2400" dirty="0"/>
          </a:p>
          <a:p>
            <a:r>
              <a:rPr lang="zh-CN" altLang="en-US" sz="2400" dirty="0"/>
              <a:t>流程图的优点：</a:t>
            </a:r>
          </a:p>
          <a:p>
            <a:pPr marL="994320" lvl="1" indent="-342900">
              <a:buFont typeface="+mj-lt"/>
              <a:buAutoNum type="arabicPeriod"/>
            </a:pPr>
            <a:r>
              <a:rPr lang="zh-CN" altLang="en-US" sz="2000" dirty="0"/>
              <a:t>采用简单规范的符号，画法简单。</a:t>
            </a:r>
          </a:p>
          <a:p>
            <a:pPr marL="994320" lvl="1" indent="-342900">
              <a:buFont typeface="+mj-lt"/>
              <a:buAutoNum type="arabicPeriod"/>
            </a:pPr>
            <a:r>
              <a:rPr lang="zh-CN" altLang="en-US" sz="2000" dirty="0"/>
              <a:t>结构清晰，逻辑性强。</a:t>
            </a:r>
          </a:p>
          <a:p>
            <a:pPr marL="994320" lvl="1" indent="-342900">
              <a:buFont typeface="+mj-lt"/>
              <a:buAutoNum type="arabicPeriod"/>
            </a:pPr>
            <a:r>
              <a:rPr lang="zh-CN" altLang="en-US" sz="2000" dirty="0"/>
              <a:t>便于描述，容易理解。 </a:t>
            </a:r>
          </a:p>
        </p:txBody>
      </p:sp>
      <p:sp>
        <p:nvSpPr>
          <p:cNvPr id="2" name="日期占位符 1"/>
          <p:cNvSpPr>
            <a:spLocks noGrp="1"/>
          </p:cNvSpPr>
          <p:nvPr>
            <p:ph type="dt" sz="half" idx="10"/>
          </p:nvPr>
        </p:nvSpPr>
        <p:spPr/>
        <p:txBody>
          <a:bodyPr/>
          <a:lstStyle/>
          <a:p>
            <a:fld id="{5E63EA0B-16EC-4364-A3EF-F9D6DAF79665}"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Tree>
    <p:extLst>
      <p:ext uri="{BB962C8B-B14F-4D97-AF65-F5344CB8AC3E}">
        <p14:creationId xmlns:p14="http://schemas.microsoft.com/office/powerpoint/2010/main" val="122124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结对编程的好处</a:t>
            </a:r>
            <a:endParaRPr lang="en-US" dirty="0"/>
          </a:p>
        </p:txBody>
      </p:sp>
      <p:sp>
        <p:nvSpPr>
          <p:cNvPr id="2" name="Content Placeholder 1"/>
          <p:cNvSpPr>
            <a:spLocks noGrp="1"/>
          </p:cNvSpPr>
          <p:nvPr>
            <p:ph idx="1"/>
          </p:nvPr>
        </p:nvSpPr>
        <p:spPr/>
        <p:txBody>
          <a:bodyPr>
            <a:normAutofit/>
          </a:bodyPr>
          <a:lstStyle/>
          <a:p>
            <a:r>
              <a:rPr lang="zh-CN" altLang="en-US" sz="2400" dirty="0"/>
              <a:t>提高士气</a:t>
            </a:r>
            <a:r>
              <a:rPr lang="en-US" sz="2400" dirty="0"/>
              <a:t> </a:t>
            </a:r>
          </a:p>
          <a:p>
            <a:pPr lvl="1"/>
            <a:r>
              <a:rPr lang="zh-CN" altLang="en-US" sz="2000" dirty="0"/>
              <a:t>觉得自己的工作有另一人认可</a:t>
            </a:r>
            <a:endParaRPr lang="en-US" sz="2000" dirty="0"/>
          </a:p>
          <a:p>
            <a:r>
              <a:rPr lang="zh-CN" altLang="en-US" sz="2400" dirty="0"/>
              <a:t>减轻风险</a:t>
            </a:r>
            <a:r>
              <a:rPr lang="en-US" sz="2400" dirty="0"/>
              <a:t> </a:t>
            </a:r>
          </a:p>
          <a:p>
            <a:pPr lvl="1"/>
            <a:r>
              <a:rPr lang="zh-CN" altLang="en-US" sz="2000" dirty="0"/>
              <a:t>在团队中有一些 “知识的冗余”，降低了成员离开的负面影响</a:t>
            </a:r>
            <a:endParaRPr lang="en-US" sz="2000" dirty="0"/>
          </a:p>
          <a:p>
            <a:r>
              <a:rPr lang="zh-CN" altLang="en-US" sz="2400" dirty="0"/>
              <a:t>提高效率</a:t>
            </a:r>
            <a:r>
              <a:rPr lang="en-US" sz="2400" dirty="0"/>
              <a:t> </a:t>
            </a:r>
          </a:p>
          <a:p>
            <a:pPr lvl="1"/>
            <a:r>
              <a:rPr lang="zh-CN" altLang="en-US" sz="2000" dirty="0"/>
              <a:t>两人在一起不好意思偷懒或开小差上网</a:t>
            </a:r>
            <a:endParaRPr 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100</a:t>
            </a:fld>
            <a:endParaRPr lang="zh-CN" altLang="en-US" dirty="0"/>
          </a:p>
        </p:txBody>
      </p:sp>
      <p:sp>
        <p:nvSpPr>
          <p:cNvPr id="5" name="日期占位符 4"/>
          <p:cNvSpPr>
            <a:spLocks noGrp="1"/>
          </p:cNvSpPr>
          <p:nvPr>
            <p:ph type="dt" sz="half" idx="10"/>
          </p:nvPr>
        </p:nvSpPr>
        <p:spPr/>
        <p:txBody>
          <a:bodyPr/>
          <a:lstStyle/>
          <a:p>
            <a:fld id="{3B346584-7611-42AC-B7CE-55D02A20E164}"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24836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结对编程的坏处</a:t>
            </a:r>
            <a:endParaRPr lang="en-US" dirty="0"/>
          </a:p>
        </p:txBody>
      </p:sp>
      <p:sp>
        <p:nvSpPr>
          <p:cNvPr id="2" name="Content Placeholder 1"/>
          <p:cNvSpPr>
            <a:spLocks noGrp="1"/>
          </p:cNvSpPr>
          <p:nvPr>
            <p:ph idx="1"/>
          </p:nvPr>
        </p:nvSpPr>
        <p:spPr>
          <a:xfrm>
            <a:off x="768097" y="794623"/>
            <a:ext cx="7832833" cy="3868817"/>
          </a:xfrm>
        </p:spPr>
        <p:txBody>
          <a:bodyPr>
            <a:noAutofit/>
          </a:bodyPr>
          <a:lstStyle/>
          <a:p>
            <a:pPr>
              <a:lnSpc>
                <a:spcPct val="100000"/>
              </a:lnSpc>
            </a:pPr>
            <a:r>
              <a:rPr lang="zh-CN" altLang="en-US" sz="2400" dirty="0"/>
              <a:t>工作方式的不同</a:t>
            </a:r>
            <a:endParaRPr lang="en-US" sz="2400" dirty="0"/>
          </a:p>
          <a:p>
            <a:pPr lvl="1">
              <a:lnSpc>
                <a:spcPct val="100000"/>
              </a:lnSpc>
            </a:pPr>
            <a:r>
              <a:rPr lang="zh-CN" altLang="en-US" sz="2000" dirty="0"/>
              <a:t>大多数人觉得喜欢一个人工作</a:t>
            </a:r>
            <a:endParaRPr lang="en-US" sz="2000" dirty="0"/>
          </a:p>
          <a:p>
            <a:pPr>
              <a:lnSpc>
                <a:spcPct val="100000"/>
              </a:lnSpc>
            </a:pPr>
            <a:r>
              <a:rPr lang="zh-CN" altLang="en-US" sz="2400" dirty="0"/>
              <a:t>让人感觉到威胁</a:t>
            </a:r>
            <a:r>
              <a:rPr lang="en-US" sz="2400" dirty="0"/>
              <a:t> </a:t>
            </a:r>
          </a:p>
          <a:p>
            <a:pPr lvl="1">
              <a:lnSpc>
                <a:spcPct val="100000"/>
              </a:lnSpc>
            </a:pPr>
            <a:r>
              <a:rPr lang="zh-CN" altLang="en-US" sz="2000" dirty="0"/>
              <a:t>新手 </a:t>
            </a:r>
            <a:r>
              <a:rPr lang="en-US" altLang="zh-CN" sz="2000" dirty="0"/>
              <a:t>vs. </a:t>
            </a:r>
            <a:r>
              <a:rPr lang="zh-CN" altLang="en-US" sz="2000" dirty="0"/>
              <a:t>老手</a:t>
            </a:r>
            <a:endParaRPr lang="en-US" sz="2000" dirty="0"/>
          </a:p>
          <a:p>
            <a:pPr>
              <a:lnSpc>
                <a:spcPct val="100000"/>
              </a:lnSpc>
            </a:pPr>
            <a:r>
              <a:rPr lang="zh-CN" altLang="en-US" sz="2400" dirty="0"/>
              <a:t>时间可能花在培训上面 （也有价值）</a:t>
            </a:r>
            <a:endParaRPr lang="en-US" altLang="zh-CN" sz="2400" dirty="0"/>
          </a:p>
          <a:p>
            <a:pPr lvl="1">
              <a:lnSpc>
                <a:spcPct val="100000"/>
              </a:lnSpc>
            </a:pPr>
            <a:r>
              <a:rPr lang="zh-CN" altLang="en-US" sz="2000" dirty="0"/>
              <a:t>老手 </a:t>
            </a:r>
            <a:r>
              <a:rPr lang="en-US" altLang="zh-CN" sz="2000" dirty="0"/>
              <a:t>vs. </a:t>
            </a:r>
            <a:r>
              <a:rPr lang="zh-CN" altLang="en-US" sz="2000" dirty="0"/>
              <a:t>新手</a:t>
            </a:r>
            <a:endParaRPr lang="en-US" sz="2000" dirty="0"/>
          </a:p>
          <a:p>
            <a:pPr>
              <a:lnSpc>
                <a:spcPct val="100000"/>
              </a:lnSpc>
            </a:pPr>
            <a:r>
              <a:rPr lang="zh-CN" altLang="en-US" sz="2400" dirty="0"/>
              <a:t>对个人情绪，自尊的影响</a:t>
            </a:r>
            <a:endParaRPr lang="en-US" sz="2400" dirty="0"/>
          </a:p>
          <a:p>
            <a:pPr lvl="1">
              <a:lnSpc>
                <a:spcPct val="100000"/>
              </a:lnSpc>
            </a:pPr>
            <a:r>
              <a:rPr lang="en-US" sz="2000" dirty="0"/>
              <a:t>“my code”  vs. “your code”</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101</a:t>
            </a:fld>
            <a:endParaRPr lang="zh-CN" altLang="en-US" dirty="0"/>
          </a:p>
        </p:txBody>
      </p:sp>
      <p:sp>
        <p:nvSpPr>
          <p:cNvPr id="5" name="日期占位符 4"/>
          <p:cNvSpPr>
            <a:spLocks noGrp="1"/>
          </p:cNvSpPr>
          <p:nvPr>
            <p:ph type="dt" sz="half" idx="10"/>
          </p:nvPr>
        </p:nvSpPr>
        <p:spPr/>
        <p:txBody>
          <a:bodyPr/>
          <a:lstStyle/>
          <a:p>
            <a:fld id="{907B6F49-CAEE-4FF1-BAD9-511EFB54E535}"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35373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zh-CN" altLang="en-US" dirty="0"/>
              <a:t>最合适的场景</a:t>
            </a:r>
            <a:endParaRPr lang="en-US" dirty="0"/>
          </a:p>
        </p:txBody>
      </p:sp>
      <p:sp>
        <p:nvSpPr>
          <p:cNvPr id="2" name="Content Placeholder 1"/>
          <p:cNvSpPr>
            <a:spLocks noGrp="1"/>
          </p:cNvSpPr>
          <p:nvPr>
            <p:ph idx="1"/>
          </p:nvPr>
        </p:nvSpPr>
        <p:spPr/>
        <p:txBody>
          <a:bodyPr>
            <a:normAutofit fontScale="85000" lnSpcReduction="20000"/>
          </a:bodyPr>
          <a:lstStyle/>
          <a:p>
            <a:r>
              <a:rPr lang="zh-CN" altLang="en-US" dirty="0"/>
              <a:t>降低容易犯的错误</a:t>
            </a:r>
            <a:endParaRPr lang="en-US" dirty="0"/>
          </a:p>
          <a:p>
            <a:r>
              <a:rPr lang="zh-CN" altLang="en-US" dirty="0"/>
              <a:t>新手 </a:t>
            </a:r>
            <a:r>
              <a:rPr lang="en-US" altLang="zh-CN" dirty="0"/>
              <a:t>+ </a:t>
            </a:r>
            <a:r>
              <a:rPr lang="zh-CN" altLang="en-US" dirty="0"/>
              <a:t>新手， 或者双方各有明显弱点</a:t>
            </a:r>
            <a:endParaRPr lang="en-US" dirty="0"/>
          </a:p>
          <a:p>
            <a:r>
              <a:rPr lang="zh-CN" altLang="en-US" dirty="0"/>
              <a:t>探索一个新的领域</a:t>
            </a:r>
            <a:endParaRPr lang="en-US" dirty="0"/>
          </a:p>
          <a:p>
            <a:r>
              <a:rPr lang="zh-CN" altLang="en-US" dirty="0"/>
              <a:t>传播知识和技能</a:t>
            </a:r>
            <a:endParaRPr lang="en-US" altLang="zh-CN" dirty="0"/>
          </a:p>
          <a:p>
            <a:pPr lvl="1"/>
            <a:r>
              <a:rPr lang="zh-CN" altLang="en-US" dirty="0"/>
              <a:t>老手 </a:t>
            </a:r>
            <a:r>
              <a:rPr lang="en-US" altLang="zh-CN" dirty="0"/>
              <a:t>+ </a:t>
            </a:r>
            <a:r>
              <a:rPr lang="zh-CN" altLang="en-US" dirty="0"/>
              <a:t>新手 也可以</a:t>
            </a:r>
            <a:endParaRPr lang="en-US" altLang="zh-CN" dirty="0"/>
          </a:p>
          <a:p>
            <a:r>
              <a:rPr lang="zh-CN" altLang="en-US" dirty="0"/>
              <a:t>工具：</a:t>
            </a:r>
            <a:endParaRPr lang="en-US" altLang="zh-CN" dirty="0"/>
          </a:p>
          <a:p>
            <a:pPr lvl="1"/>
            <a:r>
              <a:rPr lang="zh-CN" altLang="en-US" dirty="0"/>
              <a:t>排排坐，一个电脑</a:t>
            </a:r>
            <a:endParaRPr lang="en-US" altLang="zh-CN" dirty="0"/>
          </a:p>
          <a:p>
            <a:pPr lvl="1"/>
            <a:r>
              <a:rPr lang="en-US" altLang="zh-CN" dirty="0">
                <a:hlinkClick r:id="rId2"/>
              </a:rPr>
              <a:t>VS Live Share</a:t>
            </a:r>
            <a:endParaRPr 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102</a:t>
            </a:fld>
            <a:endParaRPr lang="zh-CN" altLang="en-US" dirty="0"/>
          </a:p>
        </p:txBody>
      </p:sp>
      <p:sp>
        <p:nvSpPr>
          <p:cNvPr id="5" name="日期占位符 4"/>
          <p:cNvSpPr>
            <a:spLocks noGrp="1"/>
          </p:cNvSpPr>
          <p:nvPr>
            <p:ph type="dt" sz="half" idx="10"/>
          </p:nvPr>
        </p:nvSpPr>
        <p:spPr/>
        <p:txBody>
          <a:bodyPr/>
          <a:lstStyle/>
          <a:p>
            <a:fld id="{64A21D9D-F7C9-480D-A66D-A59042A6A3E4}"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pic>
        <p:nvPicPr>
          <p:cNvPr id="9" name="图片 8"/>
          <p:cNvPicPr>
            <a:picLocks noChangeAspect="1"/>
          </p:cNvPicPr>
          <p:nvPr/>
        </p:nvPicPr>
        <p:blipFill>
          <a:blip r:embed="rId3"/>
          <a:stretch>
            <a:fillRect/>
          </a:stretch>
        </p:blipFill>
        <p:spPr>
          <a:xfrm>
            <a:off x="5816226" y="1735940"/>
            <a:ext cx="2676899" cy="1867161"/>
          </a:xfrm>
          <a:prstGeom prst="rect">
            <a:avLst/>
          </a:prstGeom>
          <a:effectLst>
            <a:outerShdw blurRad="647700" dist="635000" dir="5040000" sx="85000" sy="85000" algn="ctr" rotWithShape="0">
              <a:srgbClr val="000000">
                <a:alpha val="17000"/>
              </a:srgbClr>
            </a:outerShdw>
          </a:effectLst>
        </p:spPr>
      </p:pic>
    </p:spTree>
    <p:extLst>
      <p:ext uri="{BB962C8B-B14F-4D97-AF65-F5344CB8AC3E}">
        <p14:creationId xmlns:p14="http://schemas.microsoft.com/office/powerpoint/2010/main" val="220620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CB56-9A34-4DD2-A48A-CB754792C2D4}"/>
              </a:ext>
            </a:extLst>
          </p:cNvPr>
          <p:cNvSpPr>
            <a:spLocks noGrp="1"/>
          </p:cNvSpPr>
          <p:nvPr>
            <p:ph type="title"/>
          </p:nvPr>
        </p:nvSpPr>
        <p:spPr/>
        <p:txBody>
          <a:bodyPr/>
          <a:lstStyle/>
          <a:p>
            <a:r>
              <a:rPr lang="zh-CN" altLang="en-US" dirty="0"/>
              <a:t>不适合的场景</a:t>
            </a:r>
            <a:endParaRPr lang="en-US" dirty="0"/>
          </a:p>
        </p:txBody>
      </p:sp>
      <p:sp>
        <p:nvSpPr>
          <p:cNvPr id="3" name="Content Placeholder 2">
            <a:extLst>
              <a:ext uri="{FF2B5EF4-FFF2-40B4-BE49-F238E27FC236}">
                <a16:creationId xmlns:a16="http://schemas.microsoft.com/office/drawing/2014/main" id="{8032F2D3-7A45-407F-984A-A2D5E771E1AE}"/>
              </a:ext>
            </a:extLst>
          </p:cNvPr>
          <p:cNvSpPr>
            <a:spLocks noGrp="1"/>
          </p:cNvSpPr>
          <p:nvPr>
            <p:ph idx="1"/>
          </p:nvPr>
        </p:nvSpPr>
        <p:spPr/>
        <p:txBody>
          <a:bodyPr>
            <a:normAutofit fontScale="77500" lnSpcReduction="20000"/>
          </a:bodyPr>
          <a:lstStyle/>
          <a:p>
            <a:pPr marL="457200" indent="-457200"/>
            <a:r>
              <a:rPr lang="zh-CN" altLang="en-US" dirty="0"/>
              <a:t>需要深入地研究的项目，需要一个人长时间的独立钻研。</a:t>
            </a:r>
            <a:endParaRPr lang="en-US" altLang="zh-CN" dirty="0"/>
          </a:p>
          <a:p>
            <a:pPr marL="457200" indent="-457200"/>
            <a:r>
              <a:rPr lang="zh-CN" altLang="en-US" dirty="0"/>
              <a:t>在做后期维护的时候，如果维护的技术含量不高，只需要做有效的复审即可。</a:t>
            </a:r>
            <a:endParaRPr lang="en-US" altLang="zh-CN" dirty="0"/>
          </a:p>
          <a:p>
            <a:pPr marL="457200" indent="-457200"/>
            <a:r>
              <a:rPr lang="zh-CN" altLang="en-US" dirty="0"/>
              <a:t>如果验证测试需要运行很长时间，那么两个人在那里等待结果是有点浪费时间。</a:t>
            </a:r>
            <a:endParaRPr lang="en-US" altLang="zh-CN" dirty="0"/>
          </a:p>
          <a:p>
            <a:pPr marL="457200" indent="-457200"/>
            <a:r>
              <a:rPr lang="zh-CN" altLang="en-US" dirty="0"/>
              <a:t>如果团队的人员要在多个项目中工作，不能充分保证足够的结对编程时间，那么成员要经常处于等待的状态，反而影响效率。</a:t>
            </a:r>
            <a:endParaRPr lang="en-US" altLang="zh-CN" dirty="0"/>
          </a:p>
          <a:p>
            <a:pPr marL="457200" indent="-457200"/>
            <a:r>
              <a:rPr lang="zh-CN" altLang="en-US" dirty="0"/>
              <a:t>关键是如何</a:t>
            </a:r>
            <a:r>
              <a:rPr lang="zh-CN" altLang="en-US" b="1" dirty="0">
                <a:solidFill>
                  <a:srgbClr val="FF0000"/>
                </a:solidFill>
              </a:rPr>
              <a:t>最大限度地发挥“领航员”的作用</a:t>
            </a:r>
            <a:r>
              <a:rPr lang="zh-CN" altLang="en-US" dirty="0"/>
              <a:t>，如果用处不大，也就无需结对。</a:t>
            </a:r>
          </a:p>
          <a:p>
            <a:pPr marL="457200" indent="-457200"/>
            <a:endParaRPr lang="en-US" dirty="0"/>
          </a:p>
        </p:txBody>
      </p:sp>
      <p:sp>
        <p:nvSpPr>
          <p:cNvPr id="5" name="日期占位符 4"/>
          <p:cNvSpPr>
            <a:spLocks noGrp="1"/>
          </p:cNvSpPr>
          <p:nvPr>
            <p:ph type="dt" sz="half" idx="10"/>
          </p:nvPr>
        </p:nvSpPr>
        <p:spPr/>
        <p:txBody>
          <a:bodyPr/>
          <a:lstStyle/>
          <a:p>
            <a:fld id="{C2760477-BEFE-42FC-9AAA-7D2DB2543294}"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103</a:t>
            </a:fld>
            <a:endParaRPr lang="zh-CN" altLang="en-US" dirty="0"/>
          </a:p>
        </p:txBody>
      </p:sp>
    </p:spTree>
    <p:extLst>
      <p:ext uri="{BB962C8B-B14F-4D97-AF65-F5344CB8AC3E}">
        <p14:creationId xmlns:p14="http://schemas.microsoft.com/office/powerpoint/2010/main" val="150110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5492" y="969796"/>
            <a:ext cx="5268599" cy="3537347"/>
          </a:xfrm>
        </p:spPr>
        <p:txBody>
          <a:bodyPr>
            <a:normAutofit fontScale="85000" lnSpcReduction="20000"/>
          </a:bodyPr>
          <a:lstStyle/>
          <a:p>
            <a:pPr>
              <a:lnSpc>
                <a:spcPct val="120000"/>
              </a:lnSpc>
              <a:spcBef>
                <a:spcPts val="450"/>
              </a:spcBef>
            </a:pPr>
            <a:r>
              <a:rPr lang="zh-CN" altLang="en-US" dirty="0"/>
              <a:t>软件的详细设计</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详细设计的工作任务</a:t>
            </a:r>
          </a:p>
          <a:p>
            <a:pPr marL="994320" lvl="1" indent="-342900">
              <a:lnSpc>
                <a:spcPct val="120000"/>
              </a:lnSpc>
              <a:spcBef>
                <a:spcPts val="900"/>
              </a:spcBef>
              <a:buClr>
                <a:srgbClr val="CA0098"/>
              </a:buClr>
              <a:buFont typeface="Arial" panose="020B0604020202020204" pitchFamily="34" charset="0"/>
              <a:buChar char="♥"/>
            </a:pPr>
            <a:r>
              <a:rPr lang="zh-CN" altLang="en-US" dirty="0"/>
              <a:t>详细设计的工具</a:t>
            </a:r>
          </a:p>
          <a:p>
            <a:pPr>
              <a:lnSpc>
                <a:spcPct val="120000"/>
              </a:lnSpc>
              <a:spcBef>
                <a:spcPts val="450"/>
              </a:spcBef>
            </a:pPr>
            <a:r>
              <a:rPr lang="zh-CN" altLang="en-US" dirty="0"/>
              <a:t>软件的编码实现</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编写高质量代码和编码标准规范</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代码审查和结对编程</a:t>
            </a:r>
            <a:endParaRPr lang="en-US" altLang="zh-CN" dirty="0"/>
          </a:p>
          <a:p>
            <a:pPr marL="457200" indent="-457200">
              <a:lnSpc>
                <a:spcPct val="120000"/>
              </a:lnSpc>
              <a:spcBef>
                <a:spcPts val="900"/>
              </a:spcBef>
            </a:pPr>
            <a:r>
              <a:rPr lang="zh-CN" altLang="en-US" dirty="0"/>
              <a:t>课后作业：</a:t>
            </a:r>
          </a:p>
          <a:p>
            <a:pPr marL="994320" lvl="1" indent="-342900">
              <a:lnSpc>
                <a:spcPct val="120000"/>
              </a:lnSpc>
              <a:spcBef>
                <a:spcPts val="900"/>
              </a:spcBef>
              <a:buClr>
                <a:srgbClr val="CA0098"/>
              </a:buClr>
              <a:buFont typeface="Arial" panose="020B0604020202020204" pitchFamily="34" charset="0"/>
              <a:buChar char="♥"/>
            </a:pPr>
            <a:r>
              <a:rPr lang="zh-CN" altLang="en-US" dirty="0"/>
              <a:t>完成系统设计阶段的学堂在线测试</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104</a:t>
            </a:fld>
            <a:endParaRPr lang="zh-CN" altLang="en-US" dirty="0"/>
          </a:p>
        </p:txBody>
      </p:sp>
      <p:sp>
        <p:nvSpPr>
          <p:cNvPr id="4" name="标题 3"/>
          <p:cNvSpPr>
            <a:spLocks noGrp="1"/>
          </p:cNvSpPr>
          <p:nvPr>
            <p:ph type="title"/>
          </p:nvPr>
        </p:nvSpPr>
        <p:spPr/>
        <p:txBody>
          <a:bodyPr/>
          <a:lstStyle/>
          <a:p>
            <a:r>
              <a:rPr lang="zh-CN" altLang="en-US" dirty="0"/>
              <a:t>本课小结</a:t>
            </a:r>
          </a:p>
        </p:txBody>
      </p:sp>
      <p:grpSp>
        <p:nvGrpSpPr>
          <p:cNvPr id="7" name="Group 6"/>
          <p:cNvGrpSpPr/>
          <p:nvPr/>
        </p:nvGrpSpPr>
        <p:grpSpPr>
          <a:xfrm>
            <a:off x="5648675" y="1409536"/>
            <a:ext cx="3209575" cy="3270280"/>
            <a:chOff x="3827463" y="1565275"/>
            <a:chExt cx="1195388" cy="1271588"/>
          </a:xfrm>
          <a:solidFill>
            <a:srgbClr val="92D050"/>
          </a:solidFill>
        </p:grpSpPr>
        <p:sp>
          <p:nvSpPr>
            <p:cNvPr id="8" name="Freeform 70"/>
            <p:cNvSpPr>
              <a:spLocks/>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9" name="Freeform 71"/>
            <p:cNvSpPr>
              <a:spLocks/>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0" name="Freeform 72"/>
            <p:cNvSpPr>
              <a:spLocks/>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 name="Freeform 73"/>
            <p:cNvSpPr>
              <a:spLocks/>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 name="Freeform 74"/>
            <p:cNvSpPr>
              <a:spLocks/>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 name="Freeform 75"/>
            <p:cNvSpPr>
              <a:spLocks/>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 name="Freeform 76"/>
            <p:cNvSpPr>
              <a:spLocks/>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5" name="Freeform 77"/>
            <p:cNvSpPr>
              <a:spLocks/>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6" name="Freeform 78"/>
            <p:cNvSpPr>
              <a:spLocks/>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7" name="Freeform 79"/>
            <p:cNvSpPr>
              <a:spLocks/>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8" name="Freeform 80"/>
            <p:cNvSpPr>
              <a:spLocks/>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9" name="Freeform 81"/>
            <p:cNvSpPr>
              <a:spLocks/>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0" name="Freeform 82"/>
            <p:cNvSpPr>
              <a:spLocks/>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1" name="Freeform 83"/>
            <p:cNvSpPr>
              <a:spLocks/>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Freeform 84"/>
            <p:cNvSpPr>
              <a:spLocks/>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 name="Freeform 85"/>
            <p:cNvSpPr>
              <a:spLocks/>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4" name="Freeform 86"/>
            <p:cNvSpPr>
              <a:spLocks/>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5" name="Freeform 87"/>
            <p:cNvSpPr>
              <a:spLocks/>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6" name="Freeform 88"/>
            <p:cNvSpPr>
              <a:spLocks/>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89"/>
            <p:cNvSpPr>
              <a:spLocks/>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8" name="Freeform 90"/>
            <p:cNvSpPr>
              <a:spLocks/>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9" name="Freeform 91"/>
            <p:cNvSpPr>
              <a:spLocks/>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0" name="Freeform 92"/>
            <p:cNvSpPr>
              <a:spLocks/>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1" name="Freeform 93"/>
            <p:cNvSpPr>
              <a:spLocks/>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2" name="Freeform 94"/>
            <p:cNvSpPr>
              <a:spLocks/>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3" name="Freeform 95"/>
            <p:cNvSpPr>
              <a:spLocks/>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4" name="Freeform 96"/>
            <p:cNvSpPr>
              <a:spLocks/>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5" name="Freeform 97"/>
            <p:cNvSpPr>
              <a:spLocks/>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C469591E-8FBA-4195-A3C0-D74DD38D9071}" type="datetime1">
              <a:rPr lang="zh-CN" altLang="en-US" smtClean="0"/>
              <a:t>2022/5/25</a:t>
            </a:fld>
            <a:endParaRPr lang="zh-CN" altLang="en-US" dirty="0"/>
          </a:p>
        </p:txBody>
      </p:sp>
      <p:sp>
        <p:nvSpPr>
          <p:cNvPr id="37" name="页脚占位符 3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69088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实验内容</a:t>
            </a:r>
          </a:p>
        </p:txBody>
      </p:sp>
      <p:sp>
        <p:nvSpPr>
          <p:cNvPr id="2" name="内容占位符 1"/>
          <p:cNvSpPr>
            <a:spLocks noGrp="1"/>
          </p:cNvSpPr>
          <p:nvPr>
            <p:ph idx="1"/>
          </p:nvPr>
        </p:nvSpPr>
        <p:spPr>
          <a:xfrm>
            <a:off x="768097" y="948689"/>
            <a:ext cx="7832833" cy="3783331"/>
          </a:xfrm>
        </p:spPr>
        <p:txBody>
          <a:bodyPr>
            <a:normAutofit/>
          </a:bodyPr>
          <a:lstStyle/>
          <a:p>
            <a:r>
              <a:rPr lang="zh-CN" altLang="en-US" sz="2400" dirty="0"/>
              <a:t>对自己项目中的模块内部实现进行详细设计：</a:t>
            </a:r>
            <a:endParaRPr lang="en-US" altLang="zh-CN" sz="2400" dirty="0"/>
          </a:p>
          <a:p>
            <a:pPr marL="1037183" lvl="1" indent="-385763">
              <a:buFont typeface="+mj-lt"/>
              <a:buAutoNum type="arabicPeriod"/>
            </a:pPr>
            <a:r>
              <a:rPr lang="zh-CN" altLang="en-US" sz="2000" dirty="0"/>
              <a:t>类的属性和方法的详细设计（命名、类型、参数、返回值等）</a:t>
            </a:r>
            <a:endParaRPr lang="en-US" altLang="zh-CN" sz="2000" dirty="0"/>
          </a:p>
          <a:p>
            <a:pPr marL="1037183" lvl="1" indent="-385763">
              <a:buFont typeface="+mj-lt"/>
              <a:buAutoNum type="arabicPeriod"/>
            </a:pPr>
            <a:r>
              <a:rPr lang="zh-CN" altLang="en-US" sz="2000" dirty="0"/>
              <a:t>使用</a:t>
            </a:r>
            <a:r>
              <a:rPr lang="zh-CN" altLang="en-US" sz="2000" dirty="0">
                <a:solidFill>
                  <a:srgbClr val="FF0000"/>
                </a:solidFill>
              </a:rPr>
              <a:t>工具</a:t>
            </a:r>
            <a:r>
              <a:rPr lang="zh-CN" altLang="en-US" sz="2000" dirty="0"/>
              <a:t>进行关键模块功能的处理逻辑算法设计</a:t>
            </a:r>
            <a:r>
              <a:rPr lang="zh-CN" altLang="zh-CN" sz="2000" dirty="0"/>
              <a:t>。</a:t>
            </a:r>
            <a:endParaRPr lang="en-US" altLang="zh-CN" sz="2000" dirty="0"/>
          </a:p>
          <a:p>
            <a:pPr marL="1037183" lvl="1" indent="-385763">
              <a:buFont typeface="+mj-lt"/>
              <a:buAutoNum type="arabicPeriod"/>
            </a:pPr>
            <a:r>
              <a:rPr lang="zh-CN" altLang="en-US" sz="2000" dirty="0"/>
              <a:t>接口的设计。</a:t>
            </a:r>
            <a:endParaRPr lang="en-US" altLang="zh-CN" sz="2000" dirty="0"/>
          </a:p>
          <a:p>
            <a:pPr marL="1037183" lvl="1" indent="-385763">
              <a:buFont typeface="+mj-lt"/>
              <a:buAutoNum type="arabicPeriod"/>
            </a:pPr>
            <a:r>
              <a:rPr lang="zh-CN" altLang="en-US" sz="2000" dirty="0"/>
              <a:t>注意统一编码规范。</a:t>
            </a:r>
            <a:endParaRPr lang="en-US" altLang="zh-CN" sz="2000" dirty="0"/>
          </a:p>
          <a:p>
            <a:pPr marL="342900" indent="-342900"/>
            <a:r>
              <a:rPr lang="zh-CN" altLang="en-US" sz="2400" dirty="0"/>
              <a:t>将系统设计阶段的所做文档整合在一起，完成系统设计说明书</a:t>
            </a:r>
          </a:p>
        </p:txBody>
      </p:sp>
      <p:sp>
        <p:nvSpPr>
          <p:cNvPr id="5" name="日期占位符 4"/>
          <p:cNvSpPr>
            <a:spLocks noGrp="1"/>
          </p:cNvSpPr>
          <p:nvPr>
            <p:ph type="dt" sz="half" idx="10"/>
          </p:nvPr>
        </p:nvSpPr>
        <p:spPr/>
        <p:txBody>
          <a:bodyPr/>
          <a:lstStyle/>
          <a:p>
            <a:fld id="{A5110D8D-CC41-4001-BE23-C379A5DA99D9}"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105</a:t>
            </a:fld>
            <a:endParaRPr lang="zh-CN" altLang="en-US" dirty="0"/>
          </a:p>
        </p:txBody>
      </p:sp>
    </p:spTree>
    <p:extLst>
      <p:ext uri="{BB962C8B-B14F-4D97-AF65-F5344CB8AC3E}">
        <p14:creationId xmlns:p14="http://schemas.microsoft.com/office/powerpoint/2010/main" val="396903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up)">
                                      <p:cBhvr>
                                        <p:cTn id="16" dur="500"/>
                                        <p:tgtEl>
                                          <p:spTgt spid="2">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up)">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ipe(up)">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210C18-1D0F-4DD2-A7D9-7A27CE0F07F6}"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106</a:t>
            </a:fld>
            <a:endParaRPr lang="zh-CN" altLang="en-US"/>
          </a:p>
        </p:txBody>
      </p:sp>
    </p:spTree>
    <p:extLst>
      <p:ext uri="{BB962C8B-B14F-4D97-AF65-F5344CB8AC3E}">
        <p14:creationId xmlns:p14="http://schemas.microsoft.com/office/powerpoint/2010/main" val="37474433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zh-CN" altLang="en-US"/>
              <a:t>程序流程图</a:t>
            </a:r>
          </a:p>
        </p:txBody>
      </p:sp>
      <p:grpSp>
        <p:nvGrpSpPr>
          <p:cNvPr id="7" name="组合 6"/>
          <p:cNvGrpSpPr/>
          <p:nvPr/>
        </p:nvGrpSpPr>
        <p:grpSpPr>
          <a:xfrm>
            <a:off x="1575899" y="756038"/>
            <a:ext cx="5668566" cy="3863099"/>
            <a:chOff x="974725" y="1502411"/>
            <a:chExt cx="7558088" cy="5150795"/>
          </a:xfrm>
        </p:grpSpPr>
        <p:sp>
          <p:nvSpPr>
            <p:cNvPr id="387075" name="Text Box 3"/>
            <p:cNvSpPr txBox="1">
              <a:spLocks noChangeArrowheads="1"/>
            </p:cNvSpPr>
            <p:nvPr/>
          </p:nvSpPr>
          <p:spPr bwMode="auto">
            <a:xfrm>
              <a:off x="974725" y="3036888"/>
              <a:ext cx="246308" cy="451405"/>
            </a:xfrm>
            <a:prstGeom prst="rect">
              <a:avLst/>
            </a:prstGeom>
            <a:noFill/>
            <a:ln w="12700" cap="sq">
              <a:noFill/>
              <a:miter lim="800000"/>
              <a:headEnd type="none" w="sm" len="sm"/>
              <a:tailEnd type="none" w="sm" len="sm"/>
            </a:ln>
            <a:effectLst/>
          </p:spPr>
          <p:txBody>
            <a:bodyPr wrap="none">
              <a:spAutoFit/>
            </a:bodyPr>
            <a:lstStyle/>
            <a:p>
              <a:pPr algn="l" eaLnBrk="1" hangingPunct="1"/>
              <a:endParaRPr kumimoji="1" lang="zh-CN" altLang="zh-CN" sz="1600">
                <a:latin typeface="Times New Roman" pitchFamily="18" charset="0"/>
              </a:endParaRPr>
            </a:p>
          </p:txBody>
        </p:sp>
        <p:grpSp>
          <p:nvGrpSpPr>
            <p:cNvPr id="2" name="Group 4"/>
            <p:cNvGrpSpPr>
              <a:grpSpLocks/>
            </p:cNvGrpSpPr>
            <p:nvPr/>
          </p:nvGrpSpPr>
          <p:grpSpPr bwMode="auto">
            <a:xfrm>
              <a:off x="1524000" y="2233613"/>
              <a:ext cx="762000" cy="1981200"/>
              <a:chOff x="960" y="2496"/>
              <a:chExt cx="480" cy="1248"/>
            </a:xfrm>
          </p:grpSpPr>
          <p:sp>
            <p:nvSpPr>
              <p:cNvPr id="387077" name="Rectangle 5"/>
              <p:cNvSpPr>
                <a:spLocks noChangeArrowheads="1"/>
              </p:cNvSpPr>
              <p:nvPr/>
            </p:nvSpPr>
            <p:spPr bwMode="auto">
              <a:xfrm>
                <a:off x="960" y="2784"/>
                <a:ext cx="480" cy="192"/>
              </a:xfrm>
              <a:prstGeom prst="rect">
                <a:avLst/>
              </a:prstGeom>
              <a:noFill/>
              <a:ln w="28575" cap="sq">
                <a:solidFill>
                  <a:srgbClr val="FF0000"/>
                </a:solidFill>
                <a:miter lim="800000"/>
                <a:headEnd type="none" w="sm" len="sm"/>
                <a:tailEnd type="none" w="sm" len="sm"/>
              </a:ln>
              <a:effectLst/>
            </p:spPr>
            <p:txBody>
              <a:bodyPr wrap="none" anchor="ctr"/>
              <a:lstStyle/>
              <a:p>
                <a:endParaRPr lang="zh-CN" altLang="en-US" sz="1600"/>
              </a:p>
            </p:txBody>
          </p:sp>
          <p:sp>
            <p:nvSpPr>
              <p:cNvPr id="387078" name="Rectangle 6"/>
              <p:cNvSpPr>
                <a:spLocks noChangeArrowheads="1"/>
              </p:cNvSpPr>
              <p:nvPr/>
            </p:nvSpPr>
            <p:spPr bwMode="auto">
              <a:xfrm>
                <a:off x="960" y="3312"/>
                <a:ext cx="480" cy="192"/>
              </a:xfrm>
              <a:prstGeom prst="rect">
                <a:avLst/>
              </a:prstGeom>
              <a:noFill/>
              <a:ln w="28575" cap="sq">
                <a:solidFill>
                  <a:srgbClr val="FF0000"/>
                </a:solidFill>
                <a:miter lim="800000"/>
                <a:headEnd type="none" w="sm" len="sm"/>
                <a:tailEnd type="none" w="sm" len="sm"/>
              </a:ln>
              <a:effectLst/>
            </p:spPr>
            <p:txBody>
              <a:bodyPr wrap="none" anchor="ctr"/>
              <a:lstStyle/>
              <a:p>
                <a:endParaRPr lang="zh-CN" altLang="en-US" sz="1600"/>
              </a:p>
            </p:txBody>
          </p:sp>
          <p:sp>
            <p:nvSpPr>
              <p:cNvPr id="387079" name="Line 7"/>
              <p:cNvSpPr>
                <a:spLocks noChangeShapeType="1"/>
              </p:cNvSpPr>
              <p:nvPr/>
            </p:nvSpPr>
            <p:spPr bwMode="auto">
              <a:xfrm>
                <a:off x="1200" y="2496"/>
                <a:ext cx="0" cy="288"/>
              </a:xfrm>
              <a:prstGeom prst="line">
                <a:avLst/>
              </a:prstGeom>
              <a:noFill/>
              <a:ln w="28575" cap="sq">
                <a:solidFill>
                  <a:srgbClr val="FF0000"/>
                </a:solidFill>
                <a:round/>
                <a:headEnd type="none" w="sm" len="sm"/>
                <a:tailEnd type="triangle" w="sm" len="sm"/>
              </a:ln>
              <a:effectLst/>
            </p:spPr>
            <p:txBody>
              <a:bodyPr/>
              <a:lstStyle/>
              <a:p>
                <a:endParaRPr lang="zh-CN" altLang="en-US" sz="1600"/>
              </a:p>
            </p:txBody>
          </p:sp>
          <p:sp>
            <p:nvSpPr>
              <p:cNvPr id="387080" name="Line 8"/>
              <p:cNvSpPr>
                <a:spLocks noChangeShapeType="1"/>
              </p:cNvSpPr>
              <p:nvPr/>
            </p:nvSpPr>
            <p:spPr bwMode="auto">
              <a:xfrm>
                <a:off x="1200" y="2976"/>
                <a:ext cx="0" cy="336"/>
              </a:xfrm>
              <a:prstGeom prst="line">
                <a:avLst/>
              </a:prstGeom>
              <a:noFill/>
              <a:ln w="28575" cap="sq">
                <a:solidFill>
                  <a:srgbClr val="FF0000"/>
                </a:solidFill>
                <a:round/>
                <a:headEnd type="none" w="sm" len="sm"/>
                <a:tailEnd type="triangle" w="sm" len="sm"/>
              </a:ln>
              <a:effectLst/>
            </p:spPr>
            <p:txBody>
              <a:bodyPr/>
              <a:lstStyle/>
              <a:p>
                <a:endParaRPr lang="zh-CN" altLang="en-US" sz="1600"/>
              </a:p>
            </p:txBody>
          </p:sp>
          <p:sp>
            <p:nvSpPr>
              <p:cNvPr id="387081" name="Line 9"/>
              <p:cNvSpPr>
                <a:spLocks noChangeShapeType="1"/>
              </p:cNvSpPr>
              <p:nvPr/>
            </p:nvSpPr>
            <p:spPr bwMode="auto">
              <a:xfrm>
                <a:off x="1200" y="3504"/>
                <a:ext cx="0" cy="240"/>
              </a:xfrm>
              <a:prstGeom prst="line">
                <a:avLst/>
              </a:prstGeom>
              <a:noFill/>
              <a:ln w="28575" cap="sq">
                <a:solidFill>
                  <a:srgbClr val="FF0000"/>
                </a:solidFill>
                <a:round/>
                <a:headEnd type="none" w="sm" len="sm"/>
                <a:tailEnd type="triangle" w="sm" len="sm"/>
              </a:ln>
              <a:effectLst/>
            </p:spPr>
            <p:txBody>
              <a:bodyPr/>
              <a:lstStyle/>
              <a:p>
                <a:endParaRPr lang="zh-CN" altLang="en-US" sz="1600"/>
              </a:p>
            </p:txBody>
          </p:sp>
        </p:grpSp>
        <p:sp>
          <p:nvSpPr>
            <p:cNvPr id="387082" name="AutoShape 10"/>
            <p:cNvSpPr>
              <a:spLocks noChangeArrowheads="1"/>
            </p:cNvSpPr>
            <p:nvPr/>
          </p:nvSpPr>
          <p:spPr bwMode="auto">
            <a:xfrm>
              <a:off x="6745288" y="2203450"/>
              <a:ext cx="1066800" cy="381000"/>
            </a:xfrm>
            <a:prstGeom prst="diamond">
              <a:avLst/>
            </a:prstGeom>
            <a:noFill/>
            <a:ln w="28575" cap="sq">
              <a:solidFill>
                <a:srgbClr val="FF0000"/>
              </a:solidFill>
              <a:miter lim="800000"/>
              <a:headEnd type="none" w="sm" len="sm"/>
              <a:tailEnd type="none" w="sm" len="sm"/>
            </a:ln>
            <a:effectLst/>
          </p:spPr>
          <p:txBody>
            <a:bodyPr wrap="none" anchor="ctr"/>
            <a:lstStyle/>
            <a:p>
              <a:endParaRPr lang="zh-CN" altLang="en-US" sz="1600"/>
            </a:p>
          </p:txBody>
        </p:sp>
        <p:grpSp>
          <p:nvGrpSpPr>
            <p:cNvPr id="3" name="Group 11"/>
            <p:cNvGrpSpPr>
              <a:grpSpLocks/>
            </p:cNvGrpSpPr>
            <p:nvPr/>
          </p:nvGrpSpPr>
          <p:grpSpPr bwMode="auto">
            <a:xfrm>
              <a:off x="3505200" y="3605213"/>
              <a:ext cx="1676400" cy="609600"/>
              <a:chOff x="2208" y="3360"/>
              <a:chExt cx="1056" cy="384"/>
            </a:xfrm>
          </p:grpSpPr>
          <p:sp>
            <p:nvSpPr>
              <p:cNvPr id="387084" name="Line 12"/>
              <p:cNvSpPr>
                <a:spLocks noChangeShapeType="1"/>
              </p:cNvSpPr>
              <p:nvPr/>
            </p:nvSpPr>
            <p:spPr bwMode="auto">
              <a:xfrm>
                <a:off x="2208" y="3360"/>
                <a:ext cx="0" cy="192"/>
              </a:xfrm>
              <a:prstGeom prst="line">
                <a:avLst/>
              </a:prstGeom>
              <a:noFill/>
              <a:ln w="28575" cap="sq">
                <a:solidFill>
                  <a:srgbClr val="FF0000"/>
                </a:solidFill>
                <a:round/>
                <a:headEnd type="none" w="sm" len="sm"/>
                <a:tailEnd type="none" w="sm" len="sm"/>
              </a:ln>
              <a:effectLst/>
            </p:spPr>
            <p:txBody>
              <a:bodyPr/>
              <a:lstStyle/>
              <a:p>
                <a:endParaRPr lang="zh-CN" altLang="en-US" sz="1600"/>
              </a:p>
            </p:txBody>
          </p:sp>
          <p:sp>
            <p:nvSpPr>
              <p:cNvPr id="387085" name="Line 13"/>
              <p:cNvSpPr>
                <a:spLocks noChangeShapeType="1"/>
              </p:cNvSpPr>
              <p:nvPr/>
            </p:nvSpPr>
            <p:spPr bwMode="auto">
              <a:xfrm>
                <a:off x="3264" y="3360"/>
                <a:ext cx="0" cy="192"/>
              </a:xfrm>
              <a:prstGeom prst="line">
                <a:avLst/>
              </a:prstGeom>
              <a:noFill/>
              <a:ln w="28575" cap="sq">
                <a:solidFill>
                  <a:srgbClr val="FF0000"/>
                </a:solidFill>
                <a:round/>
                <a:headEnd type="none" w="sm" len="sm"/>
                <a:tailEnd type="none" w="sm" len="sm"/>
              </a:ln>
              <a:effectLst/>
            </p:spPr>
            <p:txBody>
              <a:bodyPr/>
              <a:lstStyle/>
              <a:p>
                <a:endParaRPr lang="zh-CN" altLang="en-US" sz="1600"/>
              </a:p>
            </p:txBody>
          </p:sp>
          <p:sp>
            <p:nvSpPr>
              <p:cNvPr id="387086" name="Line 14"/>
              <p:cNvSpPr>
                <a:spLocks noChangeShapeType="1"/>
              </p:cNvSpPr>
              <p:nvPr/>
            </p:nvSpPr>
            <p:spPr bwMode="auto">
              <a:xfrm>
                <a:off x="2208" y="3552"/>
                <a:ext cx="1056" cy="0"/>
              </a:xfrm>
              <a:prstGeom prst="line">
                <a:avLst/>
              </a:prstGeom>
              <a:noFill/>
              <a:ln w="28575" cap="sq">
                <a:solidFill>
                  <a:srgbClr val="FF0000"/>
                </a:solidFill>
                <a:round/>
                <a:headEnd type="none" w="sm" len="sm"/>
                <a:tailEnd type="none" w="sm" len="sm"/>
              </a:ln>
              <a:effectLst/>
            </p:spPr>
            <p:txBody>
              <a:bodyPr/>
              <a:lstStyle/>
              <a:p>
                <a:endParaRPr lang="zh-CN" altLang="en-US" sz="1600"/>
              </a:p>
            </p:txBody>
          </p:sp>
          <p:sp>
            <p:nvSpPr>
              <p:cNvPr id="387087" name="Line 15"/>
              <p:cNvSpPr>
                <a:spLocks noChangeShapeType="1"/>
              </p:cNvSpPr>
              <p:nvPr/>
            </p:nvSpPr>
            <p:spPr bwMode="auto">
              <a:xfrm>
                <a:off x="2736" y="3552"/>
                <a:ext cx="0" cy="192"/>
              </a:xfrm>
              <a:prstGeom prst="line">
                <a:avLst/>
              </a:prstGeom>
              <a:noFill/>
              <a:ln w="28575" cap="sq">
                <a:solidFill>
                  <a:srgbClr val="FF0000"/>
                </a:solidFill>
                <a:round/>
                <a:headEnd type="none" w="sm" len="sm"/>
                <a:tailEnd type="triangle" w="sm" len="sm"/>
              </a:ln>
              <a:effectLst/>
            </p:spPr>
            <p:txBody>
              <a:bodyPr/>
              <a:lstStyle/>
              <a:p>
                <a:endParaRPr lang="zh-CN" altLang="en-US" sz="1600"/>
              </a:p>
            </p:txBody>
          </p:sp>
        </p:grpSp>
        <p:sp>
          <p:nvSpPr>
            <p:cNvPr id="387088" name="Rectangle 16"/>
            <p:cNvSpPr>
              <a:spLocks noChangeArrowheads="1"/>
            </p:cNvSpPr>
            <p:nvPr/>
          </p:nvSpPr>
          <p:spPr bwMode="auto">
            <a:xfrm>
              <a:off x="3124200" y="3300413"/>
              <a:ext cx="762000" cy="304800"/>
            </a:xfrm>
            <a:prstGeom prst="rect">
              <a:avLst/>
            </a:prstGeom>
            <a:noFill/>
            <a:ln w="28575" cap="sq">
              <a:solidFill>
                <a:srgbClr val="FF0000"/>
              </a:solidFill>
              <a:miter lim="800000"/>
              <a:headEnd type="none" w="sm" len="sm"/>
              <a:tailEnd type="none" w="sm" len="sm"/>
            </a:ln>
            <a:effectLst/>
          </p:spPr>
          <p:txBody>
            <a:bodyPr wrap="none" anchor="ctr"/>
            <a:lstStyle/>
            <a:p>
              <a:endParaRPr lang="zh-CN" altLang="en-US" sz="1600"/>
            </a:p>
          </p:txBody>
        </p:sp>
        <p:sp>
          <p:nvSpPr>
            <p:cNvPr id="387089" name="Rectangle 17"/>
            <p:cNvSpPr>
              <a:spLocks noChangeArrowheads="1"/>
            </p:cNvSpPr>
            <p:nvPr/>
          </p:nvSpPr>
          <p:spPr bwMode="auto">
            <a:xfrm>
              <a:off x="4800600" y="3300413"/>
              <a:ext cx="762000" cy="304800"/>
            </a:xfrm>
            <a:prstGeom prst="rect">
              <a:avLst/>
            </a:prstGeom>
            <a:noFill/>
            <a:ln w="28575" cap="sq">
              <a:solidFill>
                <a:srgbClr val="FF0000"/>
              </a:solidFill>
              <a:miter lim="800000"/>
              <a:headEnd type="none" w="sm" len="sm"/>
              <a:tailEnd type="none" w="sm" len="sm"/>
            </a:ln>
            <a:effectLst/>
          </p:spPr>
          <p:txBody>
            <a:bodyPr wrap="none" anchor="ctr"/>
            <a:lstStyle/>
            <a:p>
              <a:endParaRPr lang="zh-CN" altLang="en-US" sz="1600"/>
            </a:p>
          </p:txBody>
        </p:sp>
        <p:sp>
          <p:nvSpPr>
            <p:cNvPr id="387090" name="AutoShape 18"/>
            <p:cNvSpPr>
              <a:spLocks noChangeArrowheads="1"/>
            </p:cNvSpPr>
            <p:nvPr/>
          </p:nvSpPr>
          <p:spPr bwMode="auto">
            <a:xfrm>
              <a:off x="3781425" y="2719388"/>
              <a:ext cx="1066800" cy="381000"/>
            </a:xfrm>
            <a:prstGeom prst="diamond">
              <a:avLst/>
            </a:prstGeom>
            <a:noFill/>
            <a:ln w="28575" cap="sq">
              <a:solidFill>
                <a:srgbClr val="FF0066"/>
              </a:solidFill>
              <a:miter lim="800000"/>
              <a:headEnd type="none" w="sm" len="sm"/>
              <a:tailEnd type="none" w="sm" len="sm"/>
            </a:ln>
            <a:effectLst/>
          </p:spPr>
          <p:txBody>
            <a:bodyPr wrap="none" anchor="ctr"/>
            <a:lstStyle/>
            <a:p>
              <a:endParaRPr lang="zh-CN" altLang="en-US" sz="1600"/>
            </a:p>
          </p:txBody>
        </p:sp>
        <p:sp>
          <p:nvSpPr>
            <p:cNvPr id="387091" name="Line 19"/>
            <p:cNvSpPr>
              <a:spLocks noChangeShapeType="1"/>
            </p:cNvSpPr>
            <p:nvPr/>
          </p:nvSpPr>
          <p:spPr bwMode="auto">
            <a:xfrm>
              <a:off x="4313238" y="2338388"/>
              <a:ext cx="0" cy="381000"/>
            </a:xfrm>
            <a:prstGeom prst="line">
              <a:avLst/>
            </a:prstGeom>
            <a:noFill/>
            <a:ln w="28575" cap="sq">
              <a:solidFill>
                <a:srgbClr val="FF0000"/>
              </a:solidFill>
              <a:round/>
              <a:headEnd type="none" w="sm" len="sm"/>
              <a:tailEnd type="triangle" w="sm" len="sm"/>
            </a:ln>
            <a:effectLst/>
          </p:spPr>
          <p:txBody>
            <a:bodyPr/>
            <a:lstStyle/>
            <a:p>
              <a:endParaRPr lang="zh-CN" altLang="en-US" sz="1600"/>
            </a:p>
          </p:txBody>
        </p:sp>
        <p:sp>
          <p:nvSpPr>
            <p:cNvPr id="387092" name="Line 20"/>
            <p:cNvSpPr>
              <a:spLocks noChangeShapeType="1"/>
            </p:cNvSpPr>
            <p:nvPr/>
          </p:nvSpPr>
          <p:spPr bwMode="auto">
            <a:xfrm>
              <a:off x="3505200" y="2919413"/>
              <a:ext cx="228600" cy="0"/>
            </a:xfrm>
            <a:prstGeom prst="line">
              <a:avLst/>
            </a:prstGeom>
            <a:noFill/>
            <a:ln w="28575" cap="sq">
              <a:solidFill>
                <a:srgbClr val="FF0000"/>
              </a:solidFill>
              <a:round/>
              <a:headEnd type="none" w="sm" len="sm"/>
              <a:tailEnd type="none" w="sm" len="sm"/>
            </a:ln>
            <a:effectLst/>
          </p:spPr>
          <p:txBody>
            <a:bodyPr/>
            <a:lstStyle/>
            <a:p>
              <a:endParaRPr lang="zh-CN" altLang="en-US" sz="1600"/>
            </a:p>
          </p:txBody>
        </p:sp>
        <p:sp>
          <p:nvSpPr>
            <p:cNvPr id="387093" name="Line 21"/>
            <p:cNvSpPr>
              <a:spLocks noChangeShapeType="1"/>
            </p:cNvSpPr>
            <p:nvPr/>
          </p:nvSpPr>
          <p:spPr bwMode="auto">
            <a:xfrm>
              <a:off x="4876800" y="2919413"/>
              <a:ext cx="304800" cy="0"/>
            </a:xfrm>
            <a:prstGeom prst="line">
              <a:avLst/>
            </a:prstGeom>
            <a:noFill/>
            <a:ln w="28575" cap="sq">
              <a:solidFill>
                <a:srgbClr val="FF0000"/>
              </a:solidFill>
              <a:round/>
              <a:headEnd type="none" w="sm" len="sm"/>
              <a:tailEnd type="none" w="sm" len="sm"/>
            </a:ln>
            <a:effectLst/>
          </p:spPr>
          <p:txBody>
            <a:bodyPr/>
            <a:lstStyle/>
            <a:p>
              <a:endParaRPr lang="zh-CN" altLang="en-US" sz="1600"/>
            </a:p>
          </p:txBody>
        </p:sp>
        <p:sp>
          <p:nvSpPr>
            <p:cNvPr id="387094" name="Line 22"/>
            <p:cNvSpPr>
              <a:spLocks noChangeShapeType="1"/>
            </p:cNvSpPr>
            <p:nvPr/>
          </p:nvSpPr>
          <p:spPr bwMode="auto">
            <a:xfrm>
              <a:off x="3505200" y="2919413"/>
              <a:ext cx="0" cy="381000"/>
            </a:xfrm>
            <a:prstGeom prst="line">
              <a:avLst/>
            </a:prstGeom>
            <a:noFill/>
            <a:ln w="28575" cap="sq">
              <a:solidFill>
                <a:srgbClr val="FF0000"/>
              </a:solidFill>
              <a:round/>
              <a:headEnd type="none" w="sm" len="sm"/>
              <a:tailEnd type="triangle" w="sm" len="sm"/>
            </a:ln>
            <a:effectLst/>
          </p:spPr>
          <p:txBody>
            <a:bodyPr/>
            <a:lstStyle/>
            <a:p>
              <a:endParaRPr lang="zh-CN" altLang="en-US" sz="1600"/>
            </a:p>
          </p:txBody>
        </p:sp>
        <p:sp>
          <p:nvSpPr>
            <p:cNvPr id="387095" name="Line 23"/>
            <p:cNvSpPr>
              <a:spLocks noChangeShapeType="1"/>
            </p:cNvSpPr>
            <p:nvPr/>
          </p:nvSpPr>
          <p:spPr bwMode="auto">
            <a:xfrm>
              <a:off x="5181600" y="2919413"/>
              <a:ext cx="0" cy="381000"/>
            </a:xfrm>
            <a:prstGeom prst="line">
              <a:avLst/>
            </a:prstGeom>
            <a:noFill/>
            <a:ln w="28575" cap="sq">
              <a:solidFill>
                <a:srgbClr val="FF0000"/>
              </a:solidFill>
              <a:round/>
              <a:headEnd type="none" w="sm" len="sm"/>
              <a:tailEnd type="triangle" w="sm" len="sm"/>
            </a:ln>
            <a:effectLst/>
          </p:spPr>
          <p:txBody>
            <a:bodyPr/>
            <a:lstStyle/>
            <a:p>
              <a:endParaRPr lang="zh-CN" altLang="en-US" sz="1600"/>
            </a:p>
          </p:txBody>
        </p:sp>
        <p:sp>
          <p:nvSpPr>
            <p:cNvPr id="387096" name="Text Box 24"/>
            <p:cNvSpPr txBox="1">
              <a:spLocks noChangeArrowheads="1"/>
            </p:cNvSpPr>
            <p:nvPr/>
          </p:nvSpPr>
          <p:spPr bwMode="auto">
            <a:xfrm>
              <a:off x="3383284" y="2541389"/>
              <a:ext cx="391560" cy="410369"/>
            </a:xfrm>
            <a:prstGeom prst="rect">
              <a:avLst/>
            </a:prstGeom>
            <a:noFill/>
            <a:ln w="12700" cap="sq">
              <a:noFill/>
              <a:miter lim="800000"/>
              <a:headEnd type="none" w="sm" len="sm"/>
              <a:tailEnd type="none" w="sm" len="sm"/>
            </a:ln>
            <a:effectLst/>
          </p:spPr>
          <p:txBody>
            <a:bodyPr wrap="none">
              <a:spAutoFit/>
            </a:bodyPr>
            <a:lstStyle/>
            <a:p>
              <a:pPr algn="l" eaLnBrk="1" hangingPunct="1"/>
              <a:r>
                <a:rPr kumimoji="1" lang="en-US" altLang="zh-CN" sz="1400">
                  <a:latin typeface="+mj-ea"/>
                  <a:ea typeface="+mj-ea"/>
                </a:rPr>
                <a:t>T</a:t>
              </a:r>
            </a:p>
          </p:txBody>
        </p:sp>
        <p:sp>
          <p:nvSpPr>
            <p:cNvPr id="387097" name="Text Box 25"/>
            <p:cNvSpPr txBox="1">
              <a:spLocks noChangeArrowheads="1"/>
            </p:cNvSpPr>
            <p:nvPr/>
          </p:nvSpPr>
          <p:spPr bwMode="auto">
            <a:xfrm>
              <a:off x="4770758" y="2581077"/>
              <a:ext cx="378736" cy="410369"/>
            </a:xfrm>
            <a:prstGeom prst="rect">
              <a:avLst/>
            </a:prstGeom>
            <a:noFill/>
            <a:ln w="12700" cap="sq">
              <a:noFill/>
              <a:miter lim="800000"/>
              <a:headEnd type="none" w="sm" len="sm"/>
              <a:tailEnd type="none" w="sm" len="sm"/>
            </a:ln>
            <a:effectLst/>
          </p:spPr>
          <p:txBody>
            <a:bodyPr wrap="none">
              <a:spAutoFit/>
            </a:bodyPr>
            <a:lstStyle/>
            <a:p>
              <a:pPr algn="l" eaLnBrk="1" hangingPunct="1"/>
              <a:r>
                <a:rPr kumimoji="1" lang="en-US" altLang="zh-CN" sz="1400">
                  <a:latin typeface="+mj-ea"/>
                  <a:ea typeface="+mj-ea"/>
                </a:rPr>
                <a:t>F</a:t>
              </a:r>
            </a:p>
          </p:txBody>
        </p:sp>
        <p:sp>
          <p:nvSpPr>
            <p:cNvPr id="387098" name="Text Box 26"/>
            <p:cNvSpPr txBox="1">
              <a:spLocks noChangeArrowheads="1"/>
            </p:cNvSpPr>
            <p:nvPr/>
          </p:nvSpPr>
          <p:spPr bwMode="auto">
            <a:xfrm>
              <a:off x="1266754" y="1669892"/>
              <a:ext cx="1477328" cy="492442"/>
            </a:xfrm>
            <a:prstGeom prst="rect">
              <a:avLst/>
            </a:prstGeom>
            <a:noFill/>
            <a:ln w="12700" cap="sq">
              <a:noFill/>
              <a:miter lim="800000"/>
              <a:headEnd type="none" w="sm" len="sm"/>
              <a:tailEnd type="none" w="sm" len="sm"/>
            </a:ln>
            <a:effectLst/>
          </p:spPr>
          <p:txBody>
            <a:bodyPr wrap="none">
              <a:spAutoFit/>
            </a:bodyPr>
            <a:lstStyle/>
            <a:p>
              <a:pPr algn="l" eaLnBrk="1" hangingPunct="1"/>
              <a:r>
                <a:rPr kumimoji="1" lang="zh-CN" altLang="en-US" dirty="0">
                  <a:latin typeface="+mj-ea"/>
                  <a:ea typeface="+mj-ea"/>
                </a:rPr>
                <a:t>顺序结构</a:t>
              </a:r>
            </a:p>
          </p:txBody>
        </p:sp>
        <p:sp>
          <p:nvSpPr>
            <p:cNvPr id="387099" name="Text Box 27"/>
            <p:cNvSpPr txBox="1">
              <a:spLocks noChangeArrowheads="1"/>
            </p:cNvSpPr>
            <p:nvPr/>
          </p:nvSpPr>
          <p:spPr bwMode="auto">
            <a:xfrm>
              <a:off x="3586562" y="1667510"/>
              <a:ext cx="1477328" cy="492442"/>
            </a:xfrm>
            <a:prstGeom prst="rect">
              <a:avLst/>
            </a:prstGeom>
            <a:noFill/>
            <a:ln w="12700" cap="sq">
              <a:noFill/>
              <a:miter lim="800000"/>
              <a:headEnd type="none" w="sm" len="sm"/>
              <a:tailEnd type="none" w="sm" len="sm"/>
            </a:ln>
            <a:effectLst/>
          </p:spPr>
          <p:txBody>
            <a:bodyPr wrap="none">
              <a:spAutoFit/>
            </a:bodyPr>
            <a:lstStyle/>
            <a:p>
              <a:pPr algn="l" eaLnBrk="1" hangingPunct="1"/>
              <a:r>
                <a:rPr kumimoji="1" lang="zh-CN" altLang="en-US" dirty="0">
                  <a:latin typeface="+mj-ea"/>
                  <a:ea typeface="+mj-ea"/>
                </a:rPr>
                <a:t>选择结构</a:t>
              </a:r>
            </a:p>
          </p:txBody>
        </p:sp>
        <p:sp>
          <p:nvSpPr>
            <p:cNvPr id="387100" name="Text Box 28"/>
            <p:cNvSpPr txBox="1">
              <a:spLocks noChangeArrowheads="1"/>
            </p:cNvSpPr>
            <p:nvPr/>
          </p:nvSpPr>
          <p:spPr bwMode="auto">
            <a:xfrm>
              <a:off x="6460370" y="1502411"/>
              <a:ext cx="1785104" cy="492442"/>
            </a:xfrm>
            <a:prstGeom prst="rect">
              <a:avLst/>
            </a:prstGeom>
            <a:noFill/>
            <a:ln w="12700" cap="sq">
              <a:noFill/>
              <a:miter lim="800000"/>
              <a:headEnd type="none" w="sm" len="sm"/>
              <a:tailEnd type="none" w="sm" len="sm"/>
            </a:ln>
            <a:effectLst/>
          </p:spPr>
          <p:txBody>
            <a:bodyPr wrap="none">
              <a:spAutoFit/>
            </a:bodyPr>
            <a:lstStyle/>
            <a:p>
              <a:pPr eaLnBrk="1" hangingPunct="1"/>
              <a:r>
                <a:rPr kumimoji="1" lang="zh-CN" altLang="en-US" dirty="0">
                  <a:latin typeface="+mj-ea"/>
                  <a:ea typeface="+mj-ea"/>
                </a:rPr>
                <a:t>多分支选择</a:t>
              </a:r>
              <a:endParaRPr kumimoji="1" lang="zh-CN" altLang="en-US" sz="1400" dirty="0">
                <a:latin typeface="+mj-ea"/>
                <a:ea typeface="+mj-ea"/>
              </a:endParaRPr>
            </a:p>
          </p:txBody>
        </p:sp>
        <p:sp>
          <p:nvSpPr>
            <p:cNvPr id="387101" name="Rectangle 29"/>
            <p:cNvSpPr>
              <a:spLocks noChangeArrowheads="1"/>
            </p:cNvSpPr>
            <p:nvPr/>
          </p:nvSpPr>
          <p:spPr bwMode="auto">
            <a:xfrm>
              <a:off x="6659563" y="3267075"/>
              <a:ext cx="576262" cy="304800"/>
            </a:xfrm>
            <a:prstGeom prst="rect">
              <a:avLst/>
            </a:prstGeom>
            <a:noFill/>
            <a:ln w="28575" cap="sq">
              <a:solidFill>
                <a:srgbClr val="FF0000"/>
              </a:solidFill>
              <a:miter lim="800000"/>
              <a:headEnd type="none" w="sm" len="sm"/>
              <a:tailEnd type="none" w="sm" len="sm"/>
            </a:ln>
            <a:effectLst/>
          </p:spPr>
          <p:txBody>
            <a:bodyPr wrap="none" anchor="ctr"/>
            <a:lstStyle/>
            <a:p>
              <a:pPr eaLnBrk="1" hangingPunct="1"/>
              <a:r>
                <a:rPr lang="en-US" altLang="zh-CN" sz="1600">
                  <a:latin typeface="Arial" charset="0"/>
                </a:rPr>
                <a:t>A</a:t>
              </a:r>
              <a:r>
                <a:rPr lang="en-US" altLang="zh-CN" sz="1600" baseline="-25000">
                  <a:latin typeface="Arial" charset="0"/>
                </a:rPr>
                <a:t>2</a:t>
              </a:r>
            </a:p>
          </p:txBody>
        </p:sp>
        <p:sp>
          <p:nvSpPr>
            <p:cNvPr id="387102" name="Rectangle 30"/>
            <p:cNvSpPr>
              <a:spLocks noChangeArrowheads="1"/>
            </p:cNvSpPr>
            <p:nvPr/>
          </p:nvSpPr>
          <p:spPr bwMode="auto">
            <a:xfrm>
              <a:off x="7956550" y="3267075"/>
              <a:ext cx="576263" cy="304800"/>
            </a:xfrm>
            <a:prstGeom prst="rect">
              <a:avLst/>
            </a:prstGeom>
            <a:noFill/>
            <a:ln w="28575" cap="sq">
              <a:solidFill>
                <a:srgbClr val="FF0000"/>
              </a:solidFill>
              <a:miter lim="800000"/>
              <a:headEnd type="none" w="sm" len="sm"/>
              <a:tailEnd type="none" w="sm" len="sm"/>
            </a:ln>
            <a:effectLst/>
          </p:spPr>
          <p:txBody>
            <a:bodyPr wrap="none" anchor="ctr"/>
            <a:lstStyle/>
            <a:p>
              <a:pPr eaLnBrk="1" hangingPunct="1"/>
              <a:r>
                <a:rPr lang="en-US" altLang="zh-CN" sz="1600">
                  <a:latin typeface="Arial" charset="0"/>
                </a:rPr>
                <a:t>A</a:t>
              </a:r>
              <a:r>
                <a:rPr lang="en-US" altLang="zh-CN" sz="1600" baseline="-25000">
                  <a:latin typeface="Arial" charset="0"/>
                </a:rPr>
                <a:t>n</a:t>
              </a:r>
            </a:p>
          </p:txBody>
        </p:sp>
        <p:sp>
          <p:nvSpPr>
            <p:cNvPr id="387103" name="Oval 31"/>
            <p:cNvSpPr>
              <a:spLocks noChangeArrowheads="1"/>
            </p:cNvSpPr>
            <p:nvPr/>
          </p:nvSpPr>
          <p:spPr bwMode="auto">
            <a:xfrm>
              <a:off x="7308850" y="4364038"/>
              <a:ext cx="71438" cy="71437"/>
            </a:xfrm>
            <a:prstGeom prst="ellipse">
              <a:avLst/>
            </a:prstGeom>
            <a:solidFill>
              <a:schemeClr val="accent1"/>
            </a:solidFill>
            <a:ln w="28575">
              <a:solidFill>
                <a:srgbClr val="FF0000"/>
              </a:solidFill>
              <a:round/>
              <a:headEnd/>
              <a:tailEnd/>
            </a:ln>
            <a:effectLst/>
          </p:spPr>
          <p:txBody>
            <a:bodyPr wrap="none" anchor="ctr"/>
            <a:lstStyle/>
            <a:p>
              <a:endParaRPr lang="zh-CN" altLang="en-US" sz="1600"/>
            </a:p>
          </p:txBody>
        </p:sp>
        <p:cxnSp>
          <p:nvCxnSpPr>
            <p:cNvPr id="387104" name="AutoShape 32"/>
            <p:cNvCxnSpPr>
              <a:cxnSpLocks noChangeShapeType="1"/>
              <a:stCxn id="387082" idx="2"/>
              <a:endCxn id="387101" idx="0"/>
            </p:cNvCxnSpPr>
            <p:nvPr/>
          </p:nvCxnSpPr>
          <p:spPr bwMode="auto">
            <a:xfrm rot="5400000">
              <a:off x="6786563" y="2760663"/>
              <a:ext cx="654050" cy="330200"/>
            </a:xfrm>
            <a:prstGeom prst="bentConnector3">
              <a:avLst>
                <a:gd name="adj1" fmla="val 50000"/>
              </a:avLst>
            </a:prstGeom>
            <a:noFill/>
            <a:ln w="28575">
              <a:solidFill>
                <a:srgbClr val="FF0000"/>
              </a:solidFill>
              <a:miter lim="800000"/>
              <a:headEnd/>
              <a:tailEnd type="triangle" w="med" len="med"/>
            </a:ln>
            <a:effectLst/>
          </p:spPr>
        </p:cxnSp>
        <p:cxnSp>
          <p:nvCxnSpPr>
            <p:cNvPr id="387105" name="AutoShape 33"/>
            <p:cNvCxnSpPr>
              <a:cxnSpLocks noChangeShapeType="1"/>
              <a:stCxn id="387082" idx="2"/>
            </p:cNvCxnSpPr>
            <p:nvPr/>
          </p:nvCxnSpPr>
          <p:spPr bwMode="auto">
            <a:xfrm rot="5400000">
              <a:off x="6426994" y="2401094"/>
              <a:ext cx="654050" cy="1049338"/>
            </a:xfrm>
            <a:prstGeom prst="bentConnector3">
              <a:avLst>
                <a:gd name="adj1" fmla="val 50000"/>
              </a:avLst>
            </a:prstGeom>
            <a:noFill/>
            <a:ln w="28575">
              <a:solidFill>
                <a:srgbClr val="FF0000"/>
              </a:solidFill>
              <a:miter lim="800000"/>
              <a:headEnd/>
              <a:tailEnd type="triangle" w="med" len="med"/>
            </a:ln>
            <a:effectLst/>
          </p:spPr>
        </p:cxnSp>
        <p:cxnSp>
          <p:nvCxnSpPr>
            <p:cNvPr id="387106" name="AutoShape 34"/>
            <p:cNvCxnSpPr>
              <a:cxnSpLocks noChangeShapeType="1"/>
              <a:stCxn id="387082" idx="2"/>
              <a:endCxn id="387102" idx="0"/>
            </p:cNvCxnSpPr>
            <p:nvPr/>
          </p:nvCxnSpPr>
          <p:spPr bwMode="auto">
            <a:xfrm rot="16200000" flipH="1">
              <a:off x="7435057" y="2442369"/>
              <a:ext cx="654050" cy="966787"/>
            </a:xfrm>
            <a:prstGeom prst="bentConnector3">
              <a:avLst>
                <a:gd name="adj1" fmla="val 50000"/>
              </a:avLst>
            </a:prstGeom>
            <a:noFill/>
            <a:ln w="28575">
              <a:solidFill>
                <a:srgbClr val="FF0000"/>
              </a:solidFill>
              <a:miter lim="800000"/>
              <a:headEnd/>
              <a:tailEnd type="triangle" w="med" len="med"/>
            </a:ln>
            <a:effectLst/>
          </p:spPr>
        </p:cxnSp>
        <p:cxnSp>
          <p:nvCxnSpPr>
            <p:cNvPr id="387107" name="AutoShape 35"/>
            <p:cNvCxnSpPr>
              <a:cxnSpLocks noChangeShapeType="1"/>
              <a:stCxn id="387101" idx="2"/>
              <a:endCxn id="387103" idx="0"/>
            </p:cNvCxnSpPr>
            <p:nvPr/>
          </p:nvCxnSpPr>
          <p:spPr bwMode="auto">
            <a:xfrm rot="16200000" flipH="1">
              <a:off x="6765132" y="3769519"/>
              <a:ext cx="763587" cy="396875"/>
            </a:xfrm>
            <a:prstGeom prst="bentConnector3">
              <a:avLst>
                <a:gd name="adj1" fmla="val 49898"/>
              </a:avLst>
            </a:prstGeom>
            <a:noFill/>
            <a:ln w="28575">
              <a:solidFill>
                <a:srgbClr val="FF0000"/>
              </a:solidFill>
              <a:miter lim="800000"/>
              <a:headEnd/>
              <a:tailEnd type="triangle" w="med" len="med"/>
            </a:ln>
            <a:effectLst/>
          </p:spPr>
        </p:cxnSp>
        <p:cxnSp>
          <p:nvCxnSpPr>
            <p:cNvPr id="387108" name="AutoShape 36"/>
            <p:cNvCxnSpPr>
              <a:cxnSpLocks noChangeShapeType="1"/>
              <a:stCxn id="387102" idx="2"/>
              <a:endCxn id="387103" idx="7"/>
            </p:cNvCxnSpPr>
            <p:nvPr/>
          </p:nvCxnSpPr>
          <p:spPr bwMode="auto">
            <a:xfrm rot="5400000">
              <a:off x="7419975" y="3535363"/>
              <a:ext cx="774700" cy="876300"/>
            </a:xfrm>
            <a:prstGeom prst="bentConnector3">
              <a:avLst>
                <a:gd name="adj1" fmla="val 49181"/>
              </a:avLst>
            </a:prstGeom>
            <a:noFill/>
            <a:ln w="28575">
              <a:solidFill>
                <a:srgbClr val="FF0000"/>
              </a:solidFill>
              <a:miter lim="800000"/>
              <a:headEnd/>
              <a:tailEnd type="triangle" w="med" len="med"/>
            </a:ln>
            <a:effectLst/>
          </p:spPr>
        </p:cxnSp>
        <p:sp>
          <p:nvSpPr>
            <p:cNvPr id="387109" name="Line 37"/>
            <p:cNvSpPr>
              <a:spLocks noChangeShapeType="1"/>
            </p:cNvSpPr>
            <p:nvPr/>
          </p:nvSpPr>
          <p:spPr bwMode="auto">
            <a:xfrm>
              <a:off x="7280275" y="1916113"/>
              <a:ext cx="0" cy="287337"/>
            </a:xfrm>
            <a:prstGeom prst="line">
              <a:avLst/>
            </a:prstGeom>
            <a:noFill/>
            <a:ln w="28575">
              <a:solidFill>
                <a:srgbClr val="FF0000"/>
              </a:solidFill>
              <a:round/>
              <a:headEnd/>
              <a:tailEnd type="triangle" w="med" len="med"/>
            </a:ln>
            <a:effectLst/>
          </p:spPr>
          <p:txBody>
            <a:bodyPr/>
            <a:lstStyle/>
            <a:p>
              <a:endParaRPr lang="zh-CN" altLang="en-US" sz="1600"/>
            </a:p>
          </p:txBody>
        </p:sp>
        <p:sp>
          <p:nvSpPr>
            <p:cNvPr id="387110" name="AutoShape 38"/>
            <p:cNvSpPr>
              <a:spLocks noChangeArrowheads="1"/>
            </p:cNvSpPr>
            <p:nvPr/>
          </p:nvSpPr>
          <p:spPr bwMode="auto">
            <a:xfrm>
              <a:off x="2124075" y="5157788"/>
              <a:ext cx="863600" cy="287337"/>
            </a:xfrm>
            <a:prstGeom prst="diamond">
              <a:avLst/>
            </a:prstGeom>
            <a:noFill/>
            <a:ln w="28575">
              <a:solidFill>
                <a:srgbClr val="FF0000"/>
              </a:solidFill>
              <a:miter lim="800000"/>
              <a:headEnd/>
              <a:tailEnd/>
            </a:ln>
            <a:effectLst/>
          </p:spPr>
          <p:txBody>
            <a:bodyPr wrap="none" anchor="ctr"/>
            <a:lstStyle/>
            <a:p>
              <a:endParaRPr lang="zh-CN" altLang="en-US" sz="1600"/>
            </a:p>
          </p:txBody>
        </p:sp>
        <p:sp>
          <p:nvSpPr>
            <p:cNvPr id="387111" name="Rectangle 39"/>
            <p:cNvSpPr>
              <a:spLocks noChangeArrowheads="1"/>
            </p:cNvSpPr>
            <p:nvPr/>
          </p:nvSpPr>
          <p:spPr bwMode="auto">
            <a:xfrm>
              <a:off x="3492500" y="5157788"/>
              <a:ext cx="576263" cy="304800"/>
            </a:xfrm>
            <a:prstGeom prst="rect">
              <a:avLst/>
            </a:prstGeom>
            <a:noFill/>
            <a:ln w="28575" cap="sq">
              <a:solidFill>
                <a:srgbClr val="FF0000"/>
              </a:solidFill>
              <a:miter lim="800000"/>
              <a:headEnd type="none" w="sm" len="sm"/>
              <a:tailEnd type="none" w="sm" len="sm"/>
            </a:ln>
            <a:effectLst/>
          </p:spPr>
          <p:txBody>
            <a:bodyPr wrap="none" anchor="ctr"/>
            <a:lstStyle/>
            <a:p>
              <a:pPr eaLnBrk="1" hangingPunct="1"/>
              <a:r>
                <a:rPr lang="en-US" altLang="zh-CN" sz="1600">
                  <a:latin typeface="Arial" charset="0"/>
                </a:rPr>
                <a:t>A</a:t>
              </a:r>
              <a:r>
                <a:rPr lang="en-US" altLang="zh-CN" sz="1600" baseline="-25000">
                  <a:latin typeface="Arial" charset="0"/>
                </a:rPr>
                <a:t>1</a:t>
              </a:r>
            </a:p>
          </p:txBody>
        </p:sp>
        <p:sp>
          <p:nvSpPr>
            <p:cNvPr id="387112" name="Line 40"/>
            <p:cNvSpPr>
              <a:spLocks noChangeShapeType="1"/>
            </p:cNvSpPr>
            <p:nvPr/>
          </p:nvSpPr>
          <p:spPr bwMode="auto">
            <a:xfrm>
              <a:off x="2555875" y="4797425"/>
              <a:ext cx="0" cy="360363"/>
            </a:xfrm>
            <a:prstGeom prst="line">
              <a:avLst/>
            </a:prstGeom>
            <a:noFill/>
            <a:ln w="28575">
              <a:solidFill>
                <a:srgbClr val="FF0000"/>
              </a:solidFill>
              <a:round/>
              <a:headEnd/>
              <a:tailEnd/>
            </a:ln>
            <a:effectLst/>
          </p:spPr>
          <p:txBody>
            <a:bodyPr/>
            <a:lstStyle/>
            <a:p>
              <a:endParaRPr lang="zh-CN" altLang="en-US" sz="1600"/>
            </a:p>
          </p:txBody>
        </p:sp>
        <p:cxnSp>
          <p:nvCxnSpPr>
            <p:cNvPr id="387113" name="AutoShape 41"/>
            <p:cNvCxnSpPr>
              <a:cxnSpLocks noChangeShapeType="1"/>
              <a:stCxn id="387110" idx="3"/>
              <a:endCxn id="387111" idx="1"/>
            </p:cNvCxnSpPr>
            <p:nvPr/>
          </p:nvCxnSpPr>
          <p:spPr bwMode="auto">
            <a:xfrm>
              <a:off x="3001963" y="5302250"/>
              <a:ext cx="476250" cy="7938"/>
            </a:xfrm>
            <a:prstGeom prst="straightConnector1">
              <a:avLst/>
            </a:prstGeom>
            <a:noFill/>
            <a:ln w="28575">
              <a:solidFill>
                <a:srgbClr val="FF0000"/>
              </a:solidFill>
              <a:round/>
              <a:headEnd/>
              <a:tailEnd type="triangle" w="med" len="med"/>
            </a:ln>
            <a:effectLst/>
          </p:spPr>
        </p:cxnSp>
        <p:cxnSp>
          <p:nvCxnSpPr>
            <p:cNvPr id="387114" name="AutoShape 42"/>
            <p:cNvCxnSpPr>
              <a:cxnSpLocks noChangeShapeType="1"/>
              <a:stCxn id="387110" idx="2"/>
            </p:cNvCxnSpPr>
            <p:nvPr/>
          </p:nvCxnSpPr>
          <p:spPr bwMode="auto">
            <a:xfrm>
              <a:off x="2555875" y="5459413"/>
              <a:ext cx="0" cy="490537"/>
            </a:xfrm>
            <a:prstGeom prst="straightConnector1">
              <a:avLst/>
            </a:prstGeom>
            <a:noFill/>
            <a:ln w="28575">
              <a:solidFill>
                <a:srgbClr val="FF0000"/>
              </a:solidFill>
              <a:round/>
              <a:headEnd/>
              <a:tailEnd type="triangle" w="med" len="med"/>
            </a:ln>
            <a:effectLst/>
          </p:spPr>
        </p:cxnSp>
        <p:cxnSp>
          <p:nvCxnSpPr>
            <p:cNvPr id="387115" name="AutoShape 43"/>
            <p:cNvCxnSpPr>
              <a:cxnSpLocks noChangeShapeType="1"/>
              <a:stCxn id="387111" idx="0"/>
              <a:endCxn id="387112" idx="0"/>
            </p:cNvCxnSpPr>
            <p:nvPr/>
          </p:nvCxnSpPr>
          <p:spPr bwMode="auto">
            <a:xfrm rot="5400000" flipH="1">
              <a:off x="2988469" y="4350544"/>
              <a:ext cx="360362" cy="1225550"/>
            </a:xfrm>
            <a:prstGeom prst="bentConnector3">
              <a:avLst>
                <a:gd name="adj1" fmla="val 59472"/>
              </a:avLst>
            </a:prstGeom>
            <a:noFill/>
            <a:ln w="28575">
              <a:solidFill>
                <a:srgbClr val="FF0000"/>
              </a:solidFill>
              <a:miter lim="800000"/>
              <a:headEnd/>
              <a:tailEnd/>
            </a:ln>
            <a:effectLst/>
          </p:spPr>
        </p:cxnSp>
        <p:sp>
          <p:nvSpPr>
            <p:cNvPr id="387116" name="AutoShape 44"/>
            <p:cNvSpPr>
              <a:spLocks noChangeArrowheads="1"/>
            </p:cNvSpPr>
            <p:nvPr/>
          </p:nvSpPr>
          <p:spPr bwMode="auto">
            <a:xfrm>
              <a:off x="5435600" y="5373688"/>
              <a:ext cx="863600" cy="287337"/>
            </a:xfrm>
            <a:prstGeom prst="diamond">
              <a:avLst/>
            </a:prstGeom>
            <a:noFill/>
            <a:ln w="28575">
              <a:solidFill>
                <a:srgbClr val="FF0000"/>
              </a:solidFill>
              <a:miter lim="800000"/>
              <a:headEnd/>
              <a:tailEnd/>
            </a:ln>
            <a:effectLst/>
          </p:spPr>
          <p:txBody>
            <a:bodyPr wrap="none" anchor="ctr"/>
            <a:lstStyle/>
            <a:p>
              <a:endParaRPr lang="zh-CN" altLang="en-US" sz="1600"/>
            </a:p>
          </p:txBody>
        </p:sp>
        <p:sp>
          <p:nvSpPr>
            <p:cNvPr id="387117" name="Rectangle 45"/>
            <p:cNvSpPr>
              <a:spLocks noChangeArrowheads="1"/>
            </p:cNvSpPr>
            <p:nvPr/>
          </p:nvSpPr>
          <p:spPr bwMode="auto">
            <a:xfrm>
              <a:off x="5580063" y="4710113"/>
              <a:ext cx="576262" cy="304800"/>
            </a:xfrm>
            <a:prstGeom prst="rect">
              <a:avLst/>
            </a:prstGeom>
            <a:noFill/>
            <a:ln w="28575" cap="sq">
              <a:solidFill>
                <a:srgbClr val="FF0000"/>
              </a:solidFill>
              <a:miter lim="800000"/>
              <a:headEnd type="none" w="sm" len="sm"/>
              <a:tailEnd type="none" w="sm" len="sm"/>
            </a:ln>
            <a:effectLst/>
          </p:spPr>
          <p:txBody>
            <a:bodyPr wrap="none" anchor="ctr"/>
            <a:lstStyle/>
            <a:p>
              <a:pPr eaLnBrk="1" hangingPunct="1"/>
              <a:r>
                <a:rPr lang="en-US" altLang="zh-CN" sz="1600">
                  <a:latin typeface="Arial" charset="0"/>
                </a:rPr>
                <a:t>A</a:t>
              </a:r>
              <a:r>
                <a:rPr lang="en-US" altLang="zh-CN" sz="1600" baseline="-25000">
                  <a:latin typeface="Arial" charset="0"/>
                </a:rPr>
                <a:t>1</a:t>
              </a:r>
            </a:p>
          </p:txBody>
        </p:sp>
        <p:sp>
          <p:nvSpPr>
            <p:cNvPr id="387118" name="Line 46"/>
            <p:cNvSpPr>
              <a:spLocks noChangeShapeType="1"/>
            </p:cNvSpPr>
            <p:nvPr/>
          </p:nvSpPr>
          <p:spPr bwMode="auto">
            <a:xfrm>
              <a:off x="5867400" y="5013325"/>
              <a:ext cx="0" cy="360363"/>
            </a:xfrm>
            <a:prstGeom prst="line">
              <a:avLst/>
            </a:prstGeom>
            <a:noFill/>
            <a:ln w="28575">
              <a:solidFill>
                <a:srgbClr val="FF0000"/>
              </a:solidFill>
              <a:round/>
              <a:headEnd/>
              <a:tailEnd/>
            </a:ln>
            <a:effectLst/>
          </p:spPr>
          <p:txBody>
            <a:bodyPr/>
            <a:lstStyle/>
            <a:p>
              <a:endParaRPr lang="zh-CN" altLang="en-US" sz="1600"/>
            </a:p>
          </p:txBody>
        </p:sp>
        <p:cxnSp>
          <p:nvCxnSpPr>
            <p:cNvPr id="387119" name="AutoShape 47"/>
            <p:cNvCxnSpPr>
              <a:cxnSpLocks noChangeShapeType="1"/>
              <a:stCxn id="387116" idx="2"/>
            </p:cNvCxnSpPr>
            <p:nvPr/>
          </p:nvCxnSpPr>
          <p:spPr bwMode="auto">
            <a:xfrm>
              <a:off x="5867400" y="5675313"/>
              <a:ext cx="0" cy="490537"/>
            </a:xfrm>
            <a:prstGeom prst="straightConnector1">
              <a:avLst/>
            </a:prstGeom>
            <a:noFill/>
            <a:ln w="28575">
              <a:solidFill>
                <a:srgbClr val="FF0000"/>
              </a:solidFill>
              <a:round/>
              <a:headEnd/>
              <a:tailEnd type="triangle" w="med" len="med"/>
            </a:ln>
            <a:effectLst/>
          </p:spPr>
        </p:cxnSp>
        <p:sp>
          <p:nvSpPr>
            <p:cNvPr id="387120" name="Line 48"/>
            <p:cNvSpPr>
              <a:spLocks noChangeShapeType="1"/>
            </p:cNvSpPr>
            <p:nvPr/>
          </p:nvSpPr>
          <p:spPr bwMode="auto">
            <a:xfrm>
              <a:off x="5867400" y="4365625"/>
              <a:ext cx="0" cy="358775"/>
            </a:xfrm>
            <a:prstGeom prst="line">
              <a:avLst/>
            </a:prstGeom>
            <a:noFill/>
            <a:ln w="28575">
              <a:solidFill>
                <a:srgbClr val="FF0000"/>
              </a:solidFill>
              <a:round/>
              <a:headEnd/>
              <a:tailEnd type="triangle" w="med" len="med"/>
            </a:ln>
            <a:effectLst/>
          </p:spPr>
          <p:txBody>
            <a:bodyPr/>
            <a:lstStyle/>
            <a:p>
              <a:endParaRPr lang="zh-CN" altLang="en-US" sz="1600"/>
            </a:p>
          </p:txBody>
        </p:sp>
        <p:cxnSp>
          <p:nvCxnSpPr>
            <p:cNvPr id="387121" name="AutoShape 49"/>
            <p:cNvCxnSpPr>
              <a:cxnSpLocks noChangeShapeType="1"/>
              <a:stCxn id="387116" idx="3"/>
              <a:endCxn id="387120" idx="0"/>
            </p:cNvCxnSpPr>
            <p:nvPr/>
          </p:nvCxnSpPr>
          <p:spPr bwMode="auto">
            <a:xfrm flipH="1" flipV="1">
              <a:off x="5867400" y="4351338"/>
              <a:ext cx="446088" cy="1166812"/>
            </a:xfrm>
            <a:prstGeom prst="bentConnector4">
              <a:avLst>
                <a:gd name="adj1" fmla="val -48042"/>
                <a:gd name="adj2" fmla="val 84079"/>
              </a:avLst>
            </a:prstGeom>
            <a:noFill/>
            <a:ln w="28575">
              <a:solidFill>
                <a:srgbClr val="FF0000"/>
              </a:solidFill>
              <a:miter lim="800000"/>
              <a:headEnd/>
              <a:tailEnd/>
            </a:ln>
            <a:effectLst/>
          </p:spPr>
        </p:cxnSp>
        <p:sp>
          <p:nvSpPr>
            <p:cNvPr id="387122" name="Rectangle 50"/>
            <p:cNvSpPr>
              <a:spLocks noChangeArrowheads="1"/>
            </p:cNvSpPr>
            <p:nvPr/>
          </p:nvSpPr>
          <p:spPr bwMode="auto">
            <a:xfrm>
              <a:off x="5940425" y="3281363"/>
              <a:ext cx="576263" cy="304800"/>
            </a:xfrm>
            <a:prstGeom prst="rect">
              <a:avLst/>
            </a:prstGeom>
            <a:noFill/>
            <a:ln w="28575" cap="sq">
              <a:solidFill>
                <a:srgbClr val="FF0000"/>
              </a:solidFill>
              <a:miter lim="800000"/>
              <a:headEnd type="none" w="sm" len="sm"/>
              <a:tailEnd type="none" w="sm" len="sm"/>
            </a:ln>
            <a:effectLst/>
          </p:spPr>
          <p:txBody>
            <a:bodyPr wrap="none" anchor="ctr"/>
            <a:lstStyle/>
            <a:p>
              <a:pPr eaLnBrk="1" hangingPunct="1"/>
              <a:endParaRPr lang="zh-CN" altLang="zh-CN" sz="1600" baseline="-25000">
                <a:latin typeface="Arial" charset="0"/>
              </a:endParaRPr>
            </a:p>
          </p:txBody>
        </p:sp>
        <p:sp>
          <p:nvSpPr>
            <p:cNvPr id="387123" name="Oval 51"/>
            <p:cNvSpPr>
              <a:spLocks noChangeArrowheads="1"/>
            </p:cNvSpPr>
            <p:nvPr/>
          </p:nvSpPr>
          <p:spPr bwMode="auto">
            <a:xfrm>
              <a:off x="7308850" y="4378325"/>
              <a:ext cx="71438" cy="71438"/>
            </a:xfrm>
            <a:prstGeom prst="ellipse">
              <a:avLst/>
            </a:prstGeom>
            <a:solidFill>
              <a:schemeClr val="accent1"/>
            </a:solidFill>
            <a:ln w="28575">
              <a:solidFill>
                <a:srgbClr val="FF0000"/>
              </a:solidFill>
              <a:round/>
              <a:headEnd/>
              <a:tailEnd/>
            </a:ln>
            <a:effectLst/>
          </p:spPr>
          <p:txBody>
            <a:bodyPr wrap="none" anchor="ctr"/>
            <a:lstStyle/>
            <a:p>
              <a:endParaRPr lang="zh-CN" altLang="en-US" sz="1600"/>
            </a:p>
          </p:txBody>
        </p:sp>
        <p:cxnSp>
          <p:nvCxnSpPr>
            <p:cNvPr id="387124" name="AutoShape 52"/>
            <p:cNvCxnSpPr>
              <a:cxnSpLocks noChangeShapeType="1"/>
              <a:stCxn id="387122" idx="2"/>
              <a:endCxn id="387123" idx="0"/>
            </p:cNvCxnSpPr>
            <p:nvPr/>
          </p:nvCxnSpPr>
          <p:spPr bwMode="auto">
            <a:xfrm rot="16200000" flipH="1">
              <a:off x="6405563" y="3424237"/>
              <a:ext cx="763588" cy="1116013"/>
            </a:xfrm>
            <a:prstGeom prst="bentConnector3">
              <a:avLst>
                <a:gd name="adj1" fmla="val 49898"/>
              </a:avLst>
            </a:prstGeom>
            <a:noFill/>
            <a:ln w="28575">
              <a:solidFill>
                <a:srgbClr val="FF0000"/>
              </a:solidFill>
              <a:miter lim="800000"/>
              <a:headEnd/>
              <a:tailEnd type="triangle" w="med" len="med"/>
            </a:ln>
            <a:effectLst/>
          </p:spPr>
        </p:cxnSp>
        <p:cxnSp>
          <p:nvCxnSpPr>
            <p:cNvPr id="387125" name="AutoShape 53"/>
            <p:cNvCxnSpPr>
              <a:cxnSpLocks noChangeShapeType="1"/>
            </p:cNvCxnSpPr>
            <p:nvPr/>
          </p:nvCxnSpPr>
          <p:spPr bwMode="auto">
            <a:xfrm rot="16200000" flipH="1">
              <a:off x="7019132" y="3915886"/>
              <a:ext cx="255588" cy="396875"/>
            </a:xfrm>
            <a:prstGeom prst="bentConnector3">
              <a:avLst>
                <a:gd name="adj1" fmla="val 49690"/>
              </a:avLst>
            </a:prstGeom>
            <a:noFill/>
            <a:ln w="28575">
              <a:solidFill>
                <a:srgbClr val="FF0000"/>
              </a:solidFill>
              <a:miter lim="800000"/>
              <a:headEnd/>
              <a:tailEnd type="triangle" w="med" len="med"/>
            </a:ln>
            <a:effectLst/>
          </p:spPr>
        </p:cxnSp>
        <p:sp>
          <p:nvSpPr>
            <p:cNvPr id="387126" name="Line 54"/>
            <p:cNvSpPr>
              <a:spLocks noChangeShapeType="1"/>
            </p:cNvSpPr>
            <p:nvPr/>
          </p:nvSpPr>
          <p:spPr bwMode="auto">
            <a:xfrm>
              <a:off x="5867400" y="4365625"/>
              <a:ext cx="0" cy="387350"/>
            </a:xfrm>
            <a:prstGeom prst="line">
              <a:avLst/>
            </a:prstGeom>
            <a:noFill/>
            <a:ln w="28575">
              <a:solidFill>
                <a:srgbClr val="FF0000"/>
              </a:solidFill>
              <a:round/>
              <a:headEnd/>
              <a:tailEnd type="triangle" w="med" len="med"/>
            </a:ln>
            <a:effectLst/>
          </p:spPr>
          <p:txBody>
            <a:bodyPr/>
            <a:lstStyle/>
            <a:p>
              <a:endParaRPr lang="zh-CN" altLang="en-US" sz="1600"/>
            </a:p>
          </p:txBody>
        </p:sp>
        <p:cxnSp>
          <p:nvCxnSpPr>
            <p:cNvPr id="387127" name="AutoShape 55"/>
            <p:cNvCxnSpPr>
              <a:cxnSpLocks noChangeShapeType="1"/>
              <a:endCxn id="387126" idx="0"/>
            </p:cNvCxnSpPr>
            <p:nvPr/>
          </p:nvCxnSpPr>
          <p:spPr bwMode="auto">
            <a:xfrm flipH="1" flipV="1">
              <a:off x="5867400" y="4351338"/>
              <a:ext cx="446088" cy="1166812"/>
            </a:xfrm>
            <a:prstGeom prst="bentConnector4">
              <a:avLst>
                <a:gd name="adj1" fmla="val -48042"/>
                <a:gd name="adj2" fmla="val 84079"/>
              </a:avLst>
            </a:prstGeom>
            <a:noFill/>
            <a:ln w="28575">
              <a:solidFill>
                <a:srgbClr val="FF0000"/>
              </a:solidFill>
              <a:miter lim="800000"/>
              <a:headEnd/>
              <a:tailEnd/>
            </a:ln>
            <a:effectLst/>
          </p:spPr>
        </p:cxnSp>
        <p:sp>
          <p:nvSpPr>
            <p:cNvPr id="387128" name="Text Box 56"/>
            <p:cNvSpPr txBox="1">
              <a:spLocks noChangeArrowheads="1"/>
            </p:cNvSpPr>
            <p:nvPr/>
          </p:nvSpPr>
          <p:spPr bwMode="auto">
            <a:xfrm>
              <a:off x="1933421" y="6160764"/>
              <a:ext cx="1477328" cy="492442"/>
            </a:xfrm>
            <a:prstGeom prst="rect">
              <a:avLst/>
            </a:prstGeom>
            <a:noFill/>
            <a:ln w="12700" cap="sq">
              <a:noFill/>
              <a:miter lim="800000"/>
              <a:headEnd type="none" w="sm" len="sm"/>
              <a:tailEnd type="none" w="sm" len="sm"/>
            </a:ln>
            <a:effectLst/>
          </p:spPr>
          <p:txBody>
            <a:bodyPr wrap="none">
              <a:spAutoFit/>
            </a:bodyPr>
            <a:lstStyle/>
            <a:p>
              <a:pPr algn="l" eaLnBrk="1" hangingPunct="1"/>
              <a:r>
                <a:rPr kumimoji="1" lang="zh-CN" altLang="en-US" dirty="0">
                  <a:latin typeface="+mj-ea"/>
                  <a:ea typeface="+mj-ea"/>
                </a:rPr>
                <a:t>当型循环</a:t>
              </a:r>
            </a:p>
          </p:txBody>
        </p:sp>
        <p:sp>
          <p:nvSpPr>
            <p:cNvPr id="387129" name="Text Box 57"/>
            <p:cNvSpPr txBox="1">
              <a:spLocks noChangeArrowheads="1"/>
            </p:cNvSpPr>
            <p:nvPr/>
          </p:nvSpPr>
          <p:spPr bwMode="auto">
            <a:xfrm>
              <a:off x="5063890" y="6147369"/>
              <a:ext cx="1785104" cy="492442"/>
            </a:xfrm>
            <a:prstGeom prst="rect">
              <a:avLst/>
            </a:prstGeom>
            <a:noFill/>
            <a:ln w="12700" cap="sq">
              <a:noFill/>
              <a:miter lim="800000"/>
              <a:headEnd type="none" w="sm" len="sm"/>
              <a:tailEnd type="none" w="sm" len="sm"/>
            </a:ln>
            <a:effectLst/>
          </p:spPr>
          <p:txBody>
            <a:bodyPr wrap="none">
              <a:spAutoFit/>
            </a:bodyPr>
            <a:lstStyle/>
            <a:p>
              <a:pPr algn="l" eaLnBrk="1" hangingPunct="1"/>
              <a:r>
                <a:rPr kumimoji="1" lang="zh-CN" altLang="en-US" dirty="0">
                  <a:latin typeface="+mj-ea"/>
                  <a:ea typeface="+mj-ea"/>
                </a:rPr>
                <a:t>直到型循环</a:t>
              </a:r>
            </a:p>
          </p:txBody>
        </p:sp>
      </p:grpSp>
      <p:sp>
        <p:nvSpPr>
          <p:cNvPr id="8" name="灯片编号占位符 7"/>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
        <p:nvSpPr>
          <p:cNvPr id="4" name="日期占位符 3"/>
          <p:cNvSpPr>
            <a:spLocks noGrp="1"/>
          </p:cNvSpPr>
          <p:nvPr>
            <p:ph type="dt" sz="half" idx="10"/>
          </p:nvPr>
        </p:nvSpPr>
        <p:spPr/>
        <p:txBody>
          <a:bodyPr/>
          <a:lstStyle/>
          <a:p>
            <a:fld id="{ADB7CBEA-0C36-41D5-AF0B-CD544B12AD8F}"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97818409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Rectangle 3"/>
          <p:cNvSpPr>
            <a:spLocks noGrp="1" noChangeArrowheads="1"/>
          </p:cNvSpPr>
          <p:nvPr>
            <p:ph idx="1"/>
          </p:nvPr>
        </p:nvSpPr>
        <p:spPr/>
        <p:txBody>
          <a:bodyPr>
            <a:normAutofit/>
          </a:bodyPr>
          <a:lstStyle/>
          <a:p>
            <a:pPr>
              <a:lnSpc>
                <a:spcPct val="120000"/>
              </a:lnSpc>
            </a:pPr>
            <a:r>
              <a:rPr lang="zh-CN" altLang="en-US" sz="2400" dirty="0"/>
              <a:t>有一个处理单价为</a:t>
            </a:r>
            <a:r>
              <a:rPr lang="en-US" altLang="zh-CN" sz="2400" dirty="0"/>
              <a:t>2</a:t>
            </a:r>
            <a:r>
              <a:rPr lang="zh-CN" altLang="en-US" sz="2400" dirty="0"/>
              <a:t>元饮料的自动售货机软件，该软件负责控制两个</a:t>
            </a:r>
            <a:r>
              <a:rPr lang="en-US" altLang="zh-CN" sz="2400" dirty="0"/>
              <a:t>LED</a:t>
            </a:r>
            <a:r>
              <a:rPr lang="zh-CN" altLang="en-US" sz="2400" dirty="0"/>
              <a:t>显示灯（红，绿）和控制饮料的送出。待机状态，显示红灯。若投入</a:t>
            </a:r>
            <a:r>
              <a:rPr lang="en-US" altLang="zh-CN" sz="2400" dirty="0"/>
              <a:t>2</a:t>
            </a:r>
            <a:r>
              <a:rPr lang="zh-CN" altLang="en-US" sz="2400" dirty="0"/>
              <a:t>元硬币，</a:t>
            </a:r>
            <a:r>
              <a:rPr lang="en-US" altLang="zh-CN" sz="2400" dirty="0"/>
              <a:t>LED</a:t>
            </a:r>
            <a:r>
              <a:rPr lang="zh-CN" altLang="en-US" sz="2400" dirty="0"/>
              <a:t>绿灯闪烁，之后按下“可乐”、“雪碧”或“红茶”按键，显示绿灯，相应的饮料就送出来。</a:t>
            </a:r>
            <a:endParaRPr lang="en-US" altLang="zh-CN" sz="2400" dirty="0"/>
          </a:p>
          <a:p>
            <a:pPr>
              <a:lnSpc>
                <a:spcPct val="120000"/>
              </a:lnSpc>
            </a:pPr>
            <a:r>
              <a:rPr lang="zh-CN" altLang="en-US" sz="2400" dirty="0"/>
              <a:t>画出该过程的流程图。</a:t>
            </a:r>
            <a:endParaRPr lang="en-US" altLang="zh-CN" sz="2400" dirty="0"/>
          </a:p>
        </p:txBody>
      </p:sp>
      <p:sp>
        <p:nvSpPr>
          <p:cNvPr id="388098" name="Rectangle 2"/>
          <p:cNvSpPr>
            <a:spLocks noGrp="1" noChangeArrowheads="1"/>
          </p:cNvSpPr>
          <p:nvPr>
            <p:ph type="title"/>
          </p:nvPr>
        </p:nvSpPr>
        <p:spPr/>
        <p:txBody>
          <a:bodyPr/>
          <a:lstStyle/>
          <a:p>
            <a:r>
              <a:rPr lang="zh-CN" altLang="en-US" dirty="0"/>
              <a:t>流程图案例分析</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
        <p:nvSpPr>
          <p:cNvPr id="2" name="日期占位符 1"/>
          <p:cNvSpPr>
            <a:spLocks noGrp="1"/>
          </p:cNvSpPr>
          <p:nvPr>
            <p:ph type="dt" sz="half" idx="10"/>
          </p:nvPr>
        </p:nvSpPr>
        <p:spPr/>
        <p:txBody>
          <a:bodyPr/>
          <a:lstStyle/>
          <a:p>
            <a:fld id="{45FF5D1C-0020-4F7B-88EF-44225BC76F7F}"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40801354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004D176-17C7-4ACE-83A5-E3986ECD8497}"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graphicFrame>
        <p:nvGraphicFramePr>
          <p:cNvPr id="389122" name="Object 2"/>
          <p:cNvGraphicFramePr>
            <a:graphicFrameLocks noGrp="1" noChangeAspect="1"/>
          </p:cNvGraphicFramePr>
          <p:nvPr>
            <p:ph idx="4294967295"/>
            <p:extLst>
              <p:ext uri="{D42A27DB-BD31-4B8C-83A1-F6EECF244321}">
                <p14:modId xmlns:p14="http://schemas.microsoft.com/office/powerpoint/2010/main" val="110200191"/>
              </p:ext>
            </p:extLst>
          </p:nvPr>
        </p:nvGraphicFramePr>
        <p:xfrm>
          <a:off x="2313996" y="114023"/>
          <a:ext cx="4864100" cy="4841875"/>
        </p:xfrm>
        <a:graphic>
          <a:graphicData uri="http://schemas.openxmlformats.org/presentationml/2006/ole">
            <mc:AlternateContent xmlns:mc="http://schemas.openxmlformats.org/markup-compatibility/2006">
              <mc:Choice xmlns:v="urn:schemas-microsoft-com:vml" Requires="v">
                <p:oleObj spid="_x0000_s4182" name="Visio" r:id="rId3" imgW="6619850" imgH="6589874" progId="">
                  <p:embed/>
                </p:oleObj>
              </mc:Choice>
              <mc:Fallback>
                <p:oleObj name="Visio" r:id="rId3" imgW="6619850" imgH="6589874" progId="">
                  <p:embed/>
                  <p:pic>
                    <p:nvPicPr>
                      <p:cNvPr id="389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3996" y="114023"/>
                        <a:ext cx="4864100" cy="4841875"/>
                      </a:xfrm>
                      <a:prstGeom prst="rect">
                        <a:avLst/>
                      </a:prstGeom>
                      <a:noFill/>
                    </p:spPr>
                  </p:pic>
                </p:oleObj>
              </mc:Fallback>
            </mc:AlternateContent>
          </a:graphicData>
        </a:graphic>
      </p:graphicFrame>
    </p:spTree>
    <p:extLst>
      <p:ext uri="{BB962C8B-B14F-4D97-AF65-F5344CB8AC3E}">
        <p14:creationId xmlns:p14="http://schemas.microsoft.com/office/powerpoint/2010/main" val="335040863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
        <p:nvSpPr>
          <p:cNvPr id="4" name="标题 3"/>
          <p:cNvSpPr>
            <a:spLocks noGrp="1"/>
          </p:cNvSpPr>
          <p:nvPr>
            <p:ph type="title"/>
          </p:nvPr>
        </p:nvSpPr>
        <p:spPr/>
        <p:txBody>
          <a:bodyPr/>
          <a:lstStyle/>
          <a:p>
            <a:r>
              <a:rPr lang="en-US" altLang="zh-CN" dirty="0"/>
              <a:t>N-S</a:t>
            </a:r>
            <a:r>
              <a:rPr lang="zh-CN" altLang="en-US" dirty="0"/>
              <a:t>图</a:t>
            </a:r>
          </a:p>
        </p:txBody>
      </p:sp>
      <p:graphicFrame>
        <p:nvGraphicFramePr>
          <p:cNvPr id="5" name="表格 4"/>
          <p:cNvGraphicFramePr>
            <a:graphicFrameLocks noGrp="1"/>
          </p:cNvGraphicFramePr>
          <p:nvPr>
            <p:extLst>
              <p:ext uri="{D42A27DB-BD31-4B8C-83A1-F6EECF244321}">
                <p14:modId xmlns:p14="http://schemas.microsoft.com/office/powerpoint/2010/main" val="2540309158"/>
              </p:ext>
            </p:extLst>
          </p:nvPr>
        </p:nvGraphicFramePr>
        <p:xfrm>
          <a:off x="1857375" y="1819273"/>
          <a:ext cx="1610916" cy="570310"/>
        </p:xfrm>
        <a:graphic>
          <a:graphicData uri="http://schemas.openxmlformats.org/drawingml/2006/table">
            <a:tbl>
              <a:tblPr firstRow="1" bandRow="1">
                <a:tableStyleId>{5C22544A-7EE6-4342-B048-85BDC9FD1C3A}</a:tableStyleId>
              </a:tblPr>
              <a:tblGrid>
                <a:gridCol w="1610916">
                  <a:extLst>
                    <a:ext uri="{9D8B030D-6E8A-4147-A177-3AD203B41FA5}">
                      <a16:colId xmlns:a16="http://schemas.microsoft.com/office/drawing/2014/main" val="20000"/>
                    </a:ext>
                  </a:extLst>
                </a:gridCol>
              </a:tblGrid>
              <a:tr h="285155">
                <a:tc>
                  <a:txBody>
                    <a:bodyPr/>
                    <a:lstStyle/>
                    <a:p>
                      <a:pPr algn="ctr"/>
                      <a:r>
                        <a:rPr lang="en-US" altLang="zh-CN" sz="1400" b="1" dirty="0">
                          <a:solidFill>
                            <a:schemeClr val="tx1"/>
                          </a:solidFill>
                        </a:rPr>
                        <a:t>A</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r h="285155">
                <a:tc>
                  <a:txBody>
                    <a:bodyPr/>
                    <a:lstStyle/>
                    <a:p>
                      <a:pPr algn="ctr"/>
                      <a:r>
                        <a:rPr lang="en-US" altLang="zh-CN" sz="1400" b="1" dirty="0">
                          <a:solidFill>
                            <a:schemeClr val="tx1"/>
                          </a:solidFill>
                        </a:rPr>
                        <a:t>B</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文本框 5"/>
          <p:cNvSpPr txBox="1"/>
          <p:nvPr/>
        </p:nvSpPr>
        <p:spPr>
          <a:xfrm>
            <a:off x="2108835" y="1423317"/>
            <a:ext cx="1107996" cy="369332"/>
          </a:xfrm>
          <a:prstGeom prst="rect">
            <a:avLst/>
          </a:prstGeom>
          <a:noFill/>
        </p:spPr>
        <p:txBody>
          <a:bodyPr wrap="none" rtlCol="0">
            <a:spAutoFit/>
          </a:bodyPr>
          <a:lstStyle/>
          <a:p>
            <a:r>
              <a:rPr lang="zh-CN" altLang="en-US" dirty="0"/>
              <a:t>顺序结构</a:t>
            </a:r>
          </a:p>
        </p:txBody>
      </p:sp>
      <p:graphicFrame>
        <p:nvGraphicFramePr>
          <p:cNvPr id="7" name="表格 6"/>
          <p:cNvGraphicFramePr>
            <a:graphicFrameLocks noGrp="1"/>
          </p:cNvGraphicFramePr>
          <p:nvPr>
            <p:extLst>
              <p:ext uri="{D42A27DB-BD31-4B8C-83A1-F6EECF244321}">
                <p14:modId xmlns:p14="http://schemas.microsoft.com/office/powerpoint/2010/main" val="3807270385"/>
              </p:ext>
            </p:extLst>
          </p:nvPr>
        </p:nvGraphicFramePr>
        <p:xfrm>
          <a:off x="3986213" y="1819273"/>
          <a:ext cx="1610916" cy="570310"/>
        </p:xfrm>
        <a:graphic>
          <a:graphicData uri="http://schemas.openxmlformats.org/drawingml/2006/table">
            <a:tbl>
              <a:tblPr firstRow="1" bandRow="1">
                <a:tableStyleId>{5C22544A-7EE6-4342-B048-85BDC9FD1C3A}</a:tableStyleId>
              </a:tblPr>
              <a:tblGrid>
                <a:gridCol w="805458">
                  <a:extLst>
                    <a:ext uri="{9D8B030D-6E8A-4147-A177-3AD203B41FA5}">
                      <a16:colId xmlns:a16="http://schemas.microsoft.com/office/drawing/2014/main" val="20000"/>
                    </a:ext>
                  </a:extLst>
                </a:gridCol>
                <a:gridCol w="805458">
                  <a:extLst>
                    <a:ext uri="{9D8B030D-6E8A-4147-A177-3AD203B41FA5}">
                      <a16:colId xmlns:a16="http://schemas.microsoft.com/office/drawing/2014/main" val="20001"/>
                    </a:ext>
                  </a:extLst>
                </a:gridCol>
              </a:tblGrid>
              <a:tr h="285155">
                <a:tc gridSpan="2">
                  <a:txBody>
                    <a:bodyPr/>
                    <a:lstStyle/>
                    <a:p>
                      <a:pPr algn="l"/>
                      <a:r>
                        <a:rPr lang="en-US" altLang="zh-CN" sz="1100" b="1" dirty="0">
                          <a:solidFill>
                            <a:schemeClr val="tx1"/>
                          </a:solidFill>
                        </a:rPr>
                        <a:t>T </a:t>
                      </a:r>
                      <a:r>
                        <a:rPr lang="en-US" altLang="zh-CN" sz="1400" b="1" dirty="0">
                          <a:solidFill>
                            <a:schemeClr val="tx1"/>
                          </a:solidFill>
                        </a:rPr>
                        <a:t>        </a:t>
                      </a:r>
                      <a:r>
                        <a:rPr lang="zh-CN" altLang="en-US" sz="1400" b="1" dirty="0">
                          <a:solidFill>
                            <a:schemeClr val="tx1"/>
                          </a:solidFill>
                        </a:rPr>
                        <a:t>条件          </a:t>
                      </a:r>
                      <a:r>
                        <a:rPr lang="en-US" altLang="zh-CN" sz="1100" b="1" dirty="0">
                          <a:solidFill>
                            <a:schemeClr val="tx1"/>
                          </a:solidFill>
                        </a:rPr>
                        <a:t>F</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0000"/>
                  </a:ext>
                </a:extLst>
              </a:tr>
              <a:tr h="285155">
                <a:tc>
                  <a:txBody>
                    <a:bodyPr/>
                    <a:lstStyle/>
                    <a:p>
                      <a:pPr algn="ctr"/>
                      <a:r>
                        <a:rPr lang="en-US" altLang="zh-CN" sz="1400" b="1" dirty="0">
                          <a:solidFill>
                            <a:schemeClr val="tx1"/>
                          </a:solidFill>
                        </a:rPr>
                        <a:t>A</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r>
                        <a:rPr lang="en-US" altLang="zh-CN" sz="1400" b="1" dirty="0">
                          <a:solidFill>
                            <a:schemeClr val="tx1"/>
                          </a:solidFill>
                        </a:rPr>
                        <a:t>B</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文本框 7"/>
          <p:cNvSpPr txBox="1"/>
          <p:nvPr/>
        </p:nvSpPr>
        <p:spPr>
          <a:xfrm>
            <a:off x="5220998" y="1406199"/>
            <a:ext cx="1107996" cy="369332"/>
          </a:xfrm>
          <a:prstGeom prst="rect">
            <a:avLst/>
          </a:prstGeom>
          <a:noFill/>
        </p:spPr>
        <p:txBody>
          <a:bodyPr wrap="none" rtlCol="0">
            <a:spAutoFit/>
          </a:bodyPr>
          <a:lstStyle/>
          <a:p>
            <a:r>
              <a:rPr lang="zh-CN" altLang="en-US" dirty="0"/>
              <a:t>选择结构</a:t>
            </a:r>
          </a:p>
        </p:txBody>
      </p:sp>
      <p:cxnSp>
        <p:nvCxnSpPr>
          <p:cNvPr id="11" name="直接连接符 10"/>
          <p:cNvCxnSpPr/>
          <p:nvPr/>
        </p:nvCxnSpPr>
        <p:spPr>
          <a:xfrm>
            <a:off x="3986213" y="1819274"/>
            <a:ext cx="810816" cy="2702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818460" y="1819274"/>
            <a:ext cx="778669" cy="2809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4" name="表格 13"/>
          <p:cNvGraphicFramePr>
            <a:graphicFrameLocks noGrp="1"/>
          </p:cNvGraphicFramePr>
          <p:nvPr>
            <p:extLst>
              <p:ext uri="{D42A27DB-BD31-4B8C-83A1-F6EECF244321}">
                <p14:modId xmlns:p14="http://schemas.microsoft.com/office/powerpoint/2010/main" val="4273316824"/>
              </p:ext>
            </p:extLst>
          </p:nvPr>
        </p:nvGraphicFramePr>
        <p:xfrm>
          <a:off x="6047184" y="1819273"/>
          <a:ext cx="1610916" cy="570310"/>
        </p:xfrm>
        <a:graphic>
          <a:graphicData uri="http://schemas.openxmlformats.org/drawingml/2006/table">
            <a:tbl>
              <a:tblPr firstRow="1" bandRow="1">
                <a:tableStyleId>{5C22544A-7EE6-4342-B048-85BDC9FD1C3A}</a:tableStyleId>
              </a:tblPr>
              <a:tblGrid>
                <a:gridCol w="805458">
                  <a:extLst>
                    <a:ext uri="{9D8B030D-6E8A-4147-A177-3AD203B41FA5}">
                      <a16:colId xmlns:a16="http://schemas.microsoft.com/office/drawing/2014/main" val="20000"/>
                    </a:ext>
                  </a:extLst>
                </a:gridCol>
                <a:gridCol w="805458">
                  <a:extLst>
                    <a:ext uri="{9D8B030D-6E8A-4147-A177-3AD203B41FA5}">
                      <a16:colId xmlns:a16="http://schemas.microsoft.com/office/drawing/2014/main" val="20001"/>
                    </a:ext>
                  </a:extLst>
                </a:gridCol>
              </a:tblGrid>
              <a:tr h="285155">
                <a:tc gridSpan="2">
                  <a:txBody>
                    <a:bodyPr/>
                    <a:lstStyle/>
                    <a:p>
                      <a:pPr algn="l"/>
                      <a:r>
                        <a:rPr lang="en-US" altLang="zh-CN" sz="1100" b="1" dirty="0">
                          <a:solidFill>
                            <a:schemeClr val="tx1"/>
                          </a:solidFill>
                        </a:rPr>
                        <a:t>T </a:t>
                      </a:r>
                      <a:r>
                        <a:rPr lang="en-US" altLang="zh-CN" sz="1400" b="1" dirty="0">
                          <a:solidFill>
                            <a:schemeClr val="tx1"/>
                          </a:solidFill>
                        </a:rPr>
                        <a:t>        </a:t>
                      </a:r>
                      <a:r>
                        <a:rPr lang="zh-CN" altLang="en-US" sz="1400" b="1" dirty="0">
                          <a:solidFill>
                            <a:schemeClr val="tx1"/>
                          </a:solidFill>
                        </a:rPr>
                        <a:t>条件          </a:t>
                      </a:r>
                      <a:r>
                        <a:rPr lang="en-US" altLang="zh-CN" sz="1100" b="1" dirty="0">
                          <a:solidFill>
                            <a:schemeClr val="tx1"/>
                          </a:solidFill>
                        </a:rPr>
                        <a:t>F</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0000"/>
                  </a:ext>
                </a:extLst>
              </a:tr>
              <a:tr h="285155">
                <a:tc>
                  <a:txBody>
                    <a:bodyPr/>
                    <a:lstStyle/>
                    <a:p>
                      <a:pPr algn="ctr"/>
                      <a:r>
                        <a:rPr lang="en-US" altLang="zh-CN" sz="1400" b="1" dirty="0">
                          <a:solidFill>
                            <a:schemeClr val="tx1"/>
                          </a:solidFill>
                        </a:rPr>
                        <a:t>A</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15" name="直接连接符 14"/>
          <p:cNvCxnSpPr/>
          <p:nvPr/>
        </p:nvCxnSpPr>
        <p:spPr>
          <a:xfrm>
            <a:off x="6047184" y="1819274"/>
            <a:ext cx="810816" cy="2702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879432" y="1819274"/>
            <a:ext cx="778669" cy="2809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9" name="表格 18"/>
          <p:cNvGraphicFramePr>
            <a:graphicFrameLocks noGrp="1"/>
          </p:cNvGraphicFramePr>
          <p:nvPr>
            <p:extLst>
              <p:ext uri="{D42A27DB-BD31-4B8C-83A1-F6EECF244321}">
                <p14:modId xmlns:p14="http://schemas.microsoft.com/office/powerpoint/2010/main" val="148549331"/>
              </p:ext>
            </p:extLst>
          </p:nvPr>
        </p:nvGraphicFramePr>
        <p:xfrm>
          <a:off x="2539604" y="3483174"/>
          <a:ext cx="1610916" cy="570310"/>
        </p:xfrm>
        <a:graphic>
          <a:graphicData uri="http://schemas.openxmlformats.org/drawingml/2006/table">
            <a:tbl>
              <a:tblPr firstRow="1" bandRow="1">
                <a:tableStyleId>{5C22544A-7EE6-4342-B048-85BDC9FD1C3A}</a:tableStyleId>
              </a:tblPr>
              <a:tblGrid>
                <a:gridCol w="805458">
                  <a:extLst>
                    <a:ext uri="{9D8B030D-6E8A-4147-A177-3AD203B41FA5}">
                      <a16:colId xmlns:a16="http://schemas.microsoft.com/office/drawing/2014/main" val="20000"/>
                    </a:ext>
                  </a:extLst>
                </a:gridCol>
                <a:gridCol w="805458">
                  <a:extLst>
                    <a:ext uri="{9D8B030D-6E8A-4147-A177-3AD203B41FA5}">
                      <a16:colId xmlns:a16="http://schemas.microsoft.com/office/drawing/2014/main" val="20001"/>
                    </a:ext>
                  </a:extLst>
                </a:gridCol>
              </a:tblGrid>
              <a:tr h="285155">
                <a:tc gridSpan="2">
                  <a:txBody>
                    <a:bodyPr/>
                    <a:lstStyle/>
                    <a:p>
                      <a:pPr algn="ctr"/>
                      <a:r>
                        <a:rPr lang="zh-CN" altLang="en-US" sz="1400" b="1" dirty="0">
                          <a:solidFill>
                            <a:schemeClr val="tx1"/>
                          </a:solidFill>
                        </a:rPr>
                        <a:t>当</a:t>
                      </a:r>
                      <a:r>
                        <a:rPr lang="en-US" altLang="zh-CN" sz="1400" b="1" dirty="0">
                          <a:solidFill>
                            <a:schemeClr val="tx1"/>
                          </a:solidFill>
                        </a:rPr>
                        <a:t>&lt;</a:t>
                      </a:r>
                      <a:r>
                        <a:rPr lang="zh-CN" altLang="en-US" sz="1400" b="1" dirty="0">
                          <a:solidFill>
                            <a:schemeClr val="tx1"/>
                          </a:solidFill>
                        </a:rPr>
                        <a:t>条件</a:t>
                      </a:r>
                      <a:r>
                        <a:rPr lang="en-US" altLang="zh-CN" sz="1400" b="1" dirty="0">
                          <a:solidFill>
                            <a:schemeClr val="tx1"/>
                          </a:solidFill>
                        </a:rPr>
                        <a:t>&gt;</a:t>
                      </a:r>
                      <a:r>
                        <a:rPr lang="zh-CN" altLang="en-US" sz="1400" b="1" dirty="0">
                          <a:solidFill>
                            <a:schemeClr val="tx1"/>
                          </a:solidFill>
                        </a:rPr>
                        <a:t>为真</a:t>
                      </a: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0000"/>
                  </a:ext>
                </a:extLst>
              </a:tr>
              <a:tr h="285155">
                <a:tc>
                  <a:txBody>
                    <a:bodyPr/>
                    <a:lstStyle/>
                    <a:p>
                      <a:pPr algn="ct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400" b="1" dirty="0">
                          <a:solidFill>
                            <a:schemeClr val="tx1"/>
                          </a:solidFill>
                        </a:rPr>
                        <a:t>A</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0" name="文本框 19"/>
          <p:cNvSpPr txBox="1"/>
          <p:nvPr/>
        </p:nvSpPr>
        <p:spPr>
          <a:xfrm>
            <a:off x="2449426" y="3051999"/>
            <a:ext cx="1915909" cy="369332"/>
          </a:xfrm>
          <a:prstGeom prst="rect">
            <a:avLst/>
          </a:prstGeom>
          <a:noFill/>
        </p:spPr>
        <p:txBody>
          <a:bodyPr wrap="none" rtlCol="0">
            <a:spAutoFit/>
          </a:bodyPr>
          <a:lstStyle/>
          <a:p>
            <a:r>
              <a:rPr lang="en-US" altLang="zh-CN" dirty="0"/>
              <a:t>While</a:t>
            </a:r>
            <a:r>
              <a:rPr lang="zh-CN" altLang="en-US" dirty="0"/>
              <a:t>型循环结构</a:t>
            </a:r>
          </a:p>
        </p:txBody>
      </p:sp>
      <p:graphicFrame>
        <p:nvGraphicFramePr>
          <p:cNvPr id="21" name="表格 20"/>
          <p:cNvGraphicFramePr>
            <a:graphicFrameLocks noGrp="1"/>
          </p:cNvGraphicFramePr>
          <p:nvPr>
            <p:extLst>
              <p:ext uri="{D42A27DB-BD31-4B8C-83A1-F6EECF244321}">
                <p14:modId xmlns:p14="http://schemas.microsoft.com/office/powerpoint/2010/main" val="1655742284"/>
              </p:ext>
            </p:extLst>
          </p:nvPr>
        </p:nvGraphicFramePr>
        <p:xfrm>
          <a:off x="4976285" y="3483174"/>
          <a:ext cx="1610916" cy="570310"/>
        </p:xfrm>
        <a:graphic>
          <a:graphicData uri="http://schemas.openxmlformats.org/drawingml/2006/table">
            <a:tbl>
              <a:tblPr firstRow="1" bandRow="1">
                <a:tableStyleId>{5C22544A-7EE6-4342-B048-85BDC9FD1C3A}</a:tableStyleId>
              </a:tblPr>
              <a:tblGrid>
                <a:gridCol w="805458">
                  <a:extLst>
                    <a:ext uri="{9D8B030D-6E8A-4147-A177-3AD203B41FA5}">
                      <a16:colId xmlns:a16="http://schemas.microsoft.com/office/drawing/2014/main" val="20000"/>
                    </a:ext>
                  </a:extLst>
                </a:gridCol>
                <a:gridCol w="805458">
                  <a:extLst>
                    <a:ext uri="{9D8B030D-6E8A-4147-A177-3AD203B41FA5}">
                      <a16:colId xmlns:a16="http://schemas.microsoft.com/office/drawing/2014/main" val="20001"/>
                    </a:ext>
                  </a:extLst>
                </a:gridCol>
              </a:tblGrid>
              <a:tr h="285155">
                <a:tc>
                  <a:txBody>
                    <a:bodyPr/>
                    <a:lstStyle/>
                    <a:p>
                      <a:pPr algn="ct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400" b="1" dirty="0">
                          <a:solidFill>
                            <a:schemeClr val="tx1"/>
                          </a:solidFill>
                        </a:rPr>
                        <a:t>A</a:t>
                      </a:r>
                      <a:endParaRPr lang="zh-CN" altLang="en-US" sz="1400" b="1" dirty="0">
                        <a:solidFill>
                          <a:schemeClr val="tx1"/>
                        </a:solidFill>
                      </a:endParaRP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r h="285155">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400" b="1" dirty="0">
                          <a:solidFill>
                            <a:schemeClr val="tx1"/>
                          </a:solidFill>
                        </a:rPr>
                        <a:t>当</a:t>
                      </a:r>
                      <a:r>
                        <a:rPr lang="en-US" altLang="zh-CN" sz="1400" b="1" dirty="0">
                          <a:solidFill>
                            <a:schemeClr val="tx1"/>
                          </a:solidFill>
                        </a:rPr>
                        <a:t>&lt;</a:t>
                      </a:r>
                      <a:r>
                        <a:rPr lang="zh-CN" altLang="en-US" sz="1400" b="1" dirty="0">
                          <a:solidFill>
                            <a:schemeClr val="tx1"/>
                          </a:solidFill>
                        </a:rPr>
                        <a:t>条件</a:t>
                      </a:r>
                      <a:r>
                        <a:rPr lang="en-US" altLang="zh-CN" sz="1400" b="1" dirty="0">
                          <a:solidFill>
                            <a:schemeClr val="tx1"/>
                          </a:solidFill>
                        </a:rPr>
                        <a:t>&gt;</a:t>
                      </a:r>
                      <a:r>
                        <a:rPr lang="zh-CN" altLang="en-US" sz="1400" b="1" dirty="0">
                          <a:solidFill>
                            <a:schemeClr val="tx1"/>
                          </a:solidFill>
                        </a:rPr>
                        <a:t>为真</a:t>
                      </a:r>
                    </a:p>
                  </a:txBody>
                  <a:tcPr marL="68580" marR="68580" marT="34290" marB="34290" anchor="ct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CN" altLang="en-US" sz="1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2" name="文本框 21"/>
          <p:cNvSpPr txBox="1"/>
          <p:nvPr/>
        </p:nvSpPr>
        <p:spPr>
          <a:xfrm>
            <a:off x="4631093" y="3051999"/>
            <a:ext cx="2287806" cy="369332"/>
          </a:xfrm>
          <a:prstGeom prst="rect">
            <a:avLst/>
          </a:prstGeom>
          <a:noFill/>
        </p:spPr>
        <p:txBody>
          <a:bodyPr wrap="none" rtlCol="0">
            <a:spAutoFit/>
          </a:bodyPr>
          <a:lstStyle/>
          <a:p>
            <a:r>
              <a:rPr lang="en-US" altLang="zh-CN" dirty="0"/>
              <a:t>Do-While</a:t>
            </a:r>
            <a:r>
              <a:rPr lang="zh-CN" altLang="en-US" dirty="0"/>
              <a:t>型循环结构</a:t>
            </a:r>
          </a:p>
        </p:txBody>
      </p:sp>
      <p:sp>
        <p:nvSpPr>
          <p:cNvPr id="2" name="日期占位符 1"/>
          <p:cNvSpPr>
            <a:spLocks noGrp="1"/>
          </p:cNvSpPr>
          <p:nvPr>
            <p:ph type="dt" sz="half" idx="10"/>
          </p:nvPr>
        </p:nvSpPr>
        <p:spPr/>
        <p:txBody>
          <a:bodyPr/>
          <a:lstStyle/>
          <a:p>
            <a:fld id="{DFD770F2-964B-4303-8E1F-918D3C9BBB77}" type="datetime1">
              <a:rPr lang="zh-CN" altLang="en-US" smtClean="0"/>
              <a:t>2022/5/25</a:t>
            </a:fld>
            <a:endParaRPr lang="zh-CN" altLang="en-US" dirty="0"/>
          </a:p>
        </p:txBody>
      </p:sp>
      <p:sp>
        <p:nvSpPr>
          <p:cNvPr id="9" name="页脚占位符 8"/>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63283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p>
            <a:fld id="{776CEB82-A476-48DA-A3F3-913B5971A976}" type="slidenum">
              <a:rPr lang="en-US" altLang="zh-CN"/>
              <a:pPr/>
              <a:t>15</a:t>
            </a:fld>
            <a:endParaRPr lang="en-US" altLang="zh-CN"/>
          </a:p>
        </p:txBody>
      </p:sp>
      <p:sp>
        <p:nvSpPr>
          <p:cNvPr id="60419" name="Rectangle 2"/>
          <p:cNvSpPr>
            <a:spLocks noGrp="1" noChangeArrowheads="1"/>
          </p:cNvSpPr>
          <p:nvPr>
            <p:ph type="title"/>
          </p:nvPr>
        </p:nvSpPr>
        <p:spPr/>
        <p:txBody>
          <a:bodyPr/>
          <a:lstStyle/>
          <a:p>
            <a:pPr eaLnBrk="1" hangingPunct="1"/>
            <a:r>
              <a:rPr lang="en-US" altLang="zh-CN" b="1" dirty="0"/>
              <a:t>N-S</a:t>
            </a:r>
            <a:r>
              <a:rPr lang="zh-CN" altLang="en-US" b="1" dirty="0"/>
              <a:t>图 例子</a:t>
            </a:r>
          </a:p>
        </p:txBody>
      </p:sp>
      <p:pic>
        <p:nvPicPr>
          <p:cNvPr id="60420" name="Picture 4" descr="TU"/>
          <p:cNvPicPr>
            <a:picLocks noGrp="1" noChangeAspect="1" noChangeArrowheads="1"/>
          </p:cNvPicPr>
          <p:nvPr>
            <p:ph idx="1"/>
          </p:nvPr>
        </p:nvPicPr>
        <p:blipFill rotWithShape="1">
          <a:blip r:embed="rId2" cstate="print">
            <a:clrChange>
              <a:clrFrom>
                <a:srgbClr val="FFFFFF"/>
              </a:clrFrom>
              <a:clrTo>
                <a:srgbClr val="FFFFFF">
                  <a:alpha val="0"/>
                </a:srgbClr>
              </a:clrTo>
            </a:clrChange>
          </a:blip>
          <a:srcRect b="17325"/>
          <a:stretch/>
        </p:blipFill>
        <p:spPr>
          <a:xfrm>
            <a:off x="1985367" y="1228131"/>
            <a:ext cx="5308402" cy="3231229"/>
          </a:xfrm>
          <a:noFill/>
        </p:spPr>
      </p:pic>
      <p:sp>
        <p:nvSpPr>
          <p:cNvPr id="2" name="日期占位符 1"/>
          <p:cNvSpPr>
            <a:spLocks noGrp="1"/>
          </p:cNvSpPr>
          <p:nvPr>
            <p:ph type="dt" sz="half" idx="10"/>
          </p:nvPr>
        </p:nvSpPr>
        <p:spPr/>
        <p:txBody>
          <a:bodyPr/>
          <a:lstStyle/>
          <a:p>
            <a:fld id="{BEDE1624-180E-4C6C-9292-7A05752BED2E}"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13572755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PAD</a:t>
            </a:r>
            <a:r>
              <a:rPr lang="zh-CN" altLang="en-US" dirty="0"/>
              <a:t>图</a:t>
            </a:r>
          </a:p>
        </p:txBody>
      </p:sp>
      <p:sp>
        <p:nvSpPr>
          <p:cNvPr id="2" name="内容占位符 1"/>
          <p:cNvSpPr>
            <a:spLocks noGrp="1"/>
          </p:cNvSpPr>
          <p:nvPr>
            <p:ph idx="1"/>
          </p:nvPr>
        </p:nvSpPr>
        <p:spPr/>
        <p:txBody>
          <a:bodyPr>
            <a:normAutofit/>
          </a:bodyPr>
          <a:lstStyle/>
          <a:p>
            <a:pPr>
              <a:lnSpc>
                <a:spcPct val="100000"/>
              </a:lnSpc>
            </a:pPr>
            <a:r>
              <a:rPr lang="en-US" altLang="zh-CN" sz="2000" dirty="0"/>
              <a:t>PAD</a:t>
            </a:r>
            <a:r>
              <a:rPr lang="zh-CN" altLang="en-US" sz="2000" dirty="0"/>
              <a:t>图用树形结构的图表示程序的控制流，是二维的算法描述图，除了自上而下，还有自左向右的展开，能够展示算法的层次结构。</a:t>
            </a:r>
          </a:p>
          <a:p>
            <a:pPr>
              <a:lnSpc>
                <a:spcPct val="100000"/>
              </a:lnSpc>
            </a:pPr>
            <a:r>
              <a:rPr lang="zh-CN" altLang="en-US" sz="2000" dirty="0"/>
              <a:t>流程图、</a:t>
            </a:r>
            <a:r>
              <a:rPr lang="en-US" altLang="zh-CN" sz="2000" dirty="0"/>
              <a:t>N-S</a:t>
            </a:r>
            <a:r>
              <a:rPr lang="zh-CN" altLang="en-US" sz="2000" dirty="0"/>
              <a:t>图是一维的算法描述图。</a:t>
            </a:r>
            <a:endParaRPr lang="en-US" altLang="zh-CN" sz="2000" dirty="0"/>
          </a:p>
        </p:txBody>
      </p:sp>
      <p:sp>
        <p:nvSpPr>
          <p:cNvPr id="5" name="日期占位符 4"/>
          <p:cNvSpPr>
            <a:spLocks noGrp="1"/>
          </p:cNvSpPr>
          <p:nvPr>
            <p:ph type="dt" sz="half" idx="10"/>
          </p:nvPr>
        </p:nvSpPr>
        <p:spPr/>
        <p:txBody>
          <a:bodyPr/>
          <a:lstStyle/>
          <a:p>
            <a:fld id="{A53F34B3-D8BF-40ED-A512-AD65FB908B01}" type="datetime1">
              <a:rPr lang="zh-CN" altLang="en-US" smtClean="0"/>
              <a:t>2022/5/25</a:t>
            </a:fld>
            <a:endParaRPr lang="zh-CN" altLang="en-US" dirty="0"/>
          </a:p>
        </p:txBody>
      </p:sp>
      <p:sp>
        <p:nvSpPr>
          <p:cNvPr id="10" name="页脚占位符 9"/>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cxnSp>
        <p:nvCxnSpPr>
          <p:cNvPr id="25" name="直接连接符 24"/>
          <p:cNvCxnSpPr/>
          <p:nvPr/>
        </p:nvCxnSpPr>
        <p:spPr>
          <a:xfrm>
            <a:off x="2911079" y="4339828"/>
            <a:ext cx="0" cy="391367"/>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2029116" y="2112483"/>
            <a:ext cx="5310794" cy="2618712"/>
            <a:chOff x="989658" y="3409669"/>
            <a:chExt cx="7081059" cy="3491616"/>
          </a:xfrm>
        </p:grpSpPr>
        <p:grpSp>
          <p:nvGrpSpPr>
            <p:cNvPr id="18" name="组合 17"/>
            <p:cNvGrpSpPr/>
            <p:nvPr/>
          </p:nvGrpSpPr>
          <p:grpSpPr>
            <a:xfrm>
              <a:off x="989658" y="3409669"/>
              <a:ext cx="1225509" cy="1700211"/>
              <a:chOff x="757238" y="3614738"/>
              <a:chExt cx="1343025" cy="2392553"/>
            </a:xfrm>
          </p:grpSpPr>
          <p:cxnSp>
            <p:nvCxnSpPr>
              <p:cNvPr id="6" name="直接连接符 5"/>
              <p:cNvCxnSpPr/>
              <p:nvPr/>
            </p:nvCxnSpPr>
            <p:spPr>
              <a:xfrm>
                <a:off x="757238" y="3614738"/>
                <a:ext cx="0" cy="2271712"/>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57238" y="3614738"/>
                <a:ext cx="1343025" cy="5429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solidFill>
                      <a:schemeClr val="tx1"/>
                    </a:solidFill>
                  </a:rPr>
                  <a:t>A</a:t>
                </a:r>
                <a:endParaRPr lang="zh-CN" altLang="en-US" sz="1600" dirty="0">
                  <a:solidFill>
                    <a:schemeClr val="tx1"/>
                  </a:solidFill>
                </a:endParaRPr>
              </a:p>
            </p:txBody>
          </p:sp>
          <p:sp>
            <p:nvSpPr>
              <p:cNvPr id="8" name="矩形 7"/>
              <p:cNvSpPr/>
              <p:nvPr/>
            </p:nvSpPr>
            <p:spPr>
              <a:xfrm>
                <a:off x="757238" y="4539552"/>
                <a:ext cx="1343025" cy="5429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solidFill>
                      <a:schemeClr val="tx1"/>
                    </a:solidFill>
                  </a:rPr>
                  <a:t>B</a:t>
                </a:r>
                <a:endParaRPr lang="zh-CN" altLang="en-US" sz="1600" dirty="0">
                  <a:solidFill>
                    <a:schemeClr val="tx1"/>
                  </a:solidFill>
                </a:endParaRPr>
              </a:p>
            </p:txBody>
          </p:sp>
          <p:sp>
            <p:nvSpPr>
              <p:cNvPr id="9" name="矩形 8"/>
              <p:cNvSpPr/>
              <p:nvPr/>
            </p:nvSpPr>
            <p:spPr>
              <a:xfrm>
                <a:off x="757238" y="5464366"/>
                <a:ext cx="1343025" cy="5429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solidFill>
                      <a:schemeClr val="tx1"/>
                    </a:solidFill>
                  </a:rPr>
                  <a:t>C</a:t>
                </a:r>
                <a:endParaRPr lang="zh-CN" altLang="en-US" sz="1600" dirty="0">
                  <a:solidFill>
                    <a:schemeClr val="tx1"/>
                  </a:solidFill>
                </a:endParaRPr>
              </a:p>
            </p:txBody>
          </p:sp>
        </p:grpSp>
        <p:grpSp>
          <p:nvGrpSpPr>
            <p:cNvPr id="17" name="组合 16"/>
            <p:cNvGrpSpPr/>
            <p:nvPr/>
          </p:nvGrpSpPr>
          <p:grpSpPr>
            <a:xfrm>
              <a:off x="3082050" y="3957309"/>
              <a:ext cx="2328863" cy="860521"/>
              <a:chOff x="3571875" y="3679031"/>
              <a:chExt cx="2700337" cy="1450182"/>
            </a:xfrm>
          </p:grpSpPr>
          <p:sp>
            <p:nvSpPr>
              <p:cNvPr id="12" name="任意多边形 11"/>
              <p:cNvSpPr/>
              <p:nvPr/>
            </p:nvSpPr>
            <p:spPr>
              <a:xfrm>
                <a:off x="3571875" y="3686175"/>
                <a:ext cx="1685925" cy="1443038"/>
              </a:xfrm>
              <a:custGeom>
                <a:avLst/>
                <a:gdLst>
                  <a:gd name="connsiteX0" fmla="*/ 1643063 w 1685925"/>
                  <a:gd name="connsiteY0" fmla="*/ 0 h 1443038"/>
                  <a:gd name="connsiteX1" fmla="*/ 0 w 1685925"/>
                  <a:gd name="connsiteY1" fmla="*/ 0 h 1443038"/>
                  <a:gd name="connsiteX2" fmla="*/ 0 w 1685925"/>
                  <a:gd name="connsiteY2" fmla="*/ 1443038 h 1443038"/>
                  <a:gd name="connsiteX3" fmla="*/ 1685925 w 1685925"/>
                  <a:gd name="connsiteY3" fmla="*/ 1443038 h 1443038"/>
                  <a:gd name="connsiteX4" fmla="*/ 971550 w 1685925"/>
                  <a:gd name="connsiteY4" fmla="*/ 728663 h 1443038"/>
                  <a:gd name="connsiteX5" fmla="*/ 1628775 w 1685925"/>
                  <a:gd name="connsiteY5" fmla="*/ 71438 h 1443038"/>
                  <a:gd name="connsiteX6" fmla="*/ 1643063 w 1685925"/>
                  <a:gd name="connsiteY6" fmla="*/ 0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1443038">
                    <a:moveTo>
                      <a:pt x="1643063" y="0"/>
                    </a:moveTo>
                    <a:lnTo>
                      <a:pt x="0" y="0"/>
                    </a:lnTo>
                    <a:lnTo>
                      <a:pt x="0" y="1443038"/>
                    </a:lnTo>
                    <a:lnTo>
                      <a:pt x="1685925" y="1443038"/>
                    </a:lnTo>
                    <a:lnTo>
                      <a:pt x="971550" y="728663"/>
                    </a:lnTo>
                    <a:lnTo>
                      <a:pt x="1628775" y="71438"/>
                    </a:lnTo>
                    <a:lnTo>
                      <a:pt x="1643063" y="0"/>
                    </a:lnTo>
                    <a:close/>
                  </a:path>
                </a:pathLst>
              </a:cu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1600" dirty="0"/>
                  <a:t>  条件</a:t>
                </a:r>
              </a:p>
            </p:txBody>
          </p:sp>
          <p:sp>
            <p:nvSpPr>
              <p:cNvPr id="13" name="矩形 12"/>
              <p:cNvSpPr/>
              <p:nvPr/>
            </p:nvSpPr>
            <p:spPr>
              <a:xfrm>
                <a:off x="5229224" y="3679031"/>
                <a:ext cx="1042988" cy="4714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A</a:t>
                </a:r>
                <a:endParaRPr lang="zh-CN" altLang="en-US" sz="1600" dirty="0"/>
              </a:p>
            </p:txBody>
          </p:sp>
          <p:sp>
            <p:nvSpPr>
              <p:cNvPr id="14" name="矩形 13"/>
              <p:cNvSpPr/>
              <p:nvPr/>
            </p:nvSpPr>
            <p:spPr>
              <a:xfrm>
                <a:off x="5229224" y="4657723"/>
                <a:ext cx="1042988" cy="4714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B</a:t>
                </a:r>
                <a:endParaRPr lang="zh-CN" altLang="en-US" sz="1600" dirty="0"/>
              </a:p>
            </p:txBody>
          </p:sp>
        </p:grpSp>
        <p:sp>
          <p:nvSpPr>
            <p:cNvPr id="15" name="文本框 14"/>
            <p:cNvSpPr txBox="1"/>
            <p:nvPr/>
          </p:nvSpPr>
          <p:spPr>
            <a:xfrm>
              <a:off x="1048414" y="5189254"/>
              <a:ext cx="1340537" cy="451405"/>
            </a:xfrm>
            <a:prstGeom prst="rect">
              <a:avLst/>
            </a:prstGeom>
            <a:noFill/>
          </p:spPr>
          <p:txBody>
            <a:bodyPr wrap="none" rtlCol="0">
              <a:spAutoFit/>
            </a:bodyPr>
            <a:lstStyle/>
            <a:p>
              <a:r>
                <a:rPr lang="zh-CN" altLang="en-US" sz="1600" dirty="0"/>
                <a:t>顺序结构</a:t>
              </a:r>
            </a:p>
          </p:txBody>
        </p:sp>
        <p:sp>
          <p:nvSpPr>
            <p:cNvPr id="16" name="文本框 15"/>
            <p:cNvSpPr txBox="1"/>
            <p:nvPr/>
          </p:nvSpPr>
          <p:spPr>
            <a:xfrm>
              <a:off x="4961158" y="4934132"/>
              <a:ext cx="1340537" cy="451405"/>
            </a:xfrm>
            <a:prstGeom prst="rect">
              <a:avLst/>
            </a:prstGeom>
            <a:noFill/>
          </p:spPr>
          <p:txBody>
            <a:bodyPr wrap="none" rtlCol="0">
              <a:spAutoFit/>
            </a:bodyPr>
            <a:lstStyle/>
            <a:p>
              <a:r>
                <a:rPr lang="zh-CN" altLang="en-US" sz="1600" dirty="0"/>
                <a:t>选择结构</a:t>
              </a:r>
            </a:p>
          </p:txBody>
        </p:sp>
        <p:grpSp>
          <p:nvGrpSpPr>
            <p:cNvPr id="19" name="组合 18"/>
            <p:cNvGrpSpPr/>
            <p:nvPr/>
          </p:nvGrpSpPr>
          <p:grpSpPr>
            <a:xfrm>
              <a:off x="5726789" y="3957309"/>
              <a:ext cx="2328863" cy="860521"/>
              <a:chOff x="3571875" y="3679031"/>
              <a:chExt cx="2700337" cy="1450182"/>
            </a:xfrm>
          </p:grpSpPr>
          <p:sp>
            <p:nvSpPr>
              <p:cNvPr id="20" name="任意多边形 19"/>
              <p:cNvSpPr/>
              <p:nvPr/>
            </p:nvSpPr>
            <p:spPr>
              <a:xfrm>
                <a:off x="3571875" y="3686175"/>
                <a:ext cx="1685925" cy="1443038"/>
              </a:xfrm>
              <a:custGeom>
                <a:avLst/>
                <a:gdLst>
                  <a:gd name="connsiteX0" fmla="*/ 1643063 w 1685925"/>
                  <a:gd name="connsiteY0" fmla="*/ 0 h 1443038"/>
                  <a:gd name="connsiteX1" fmla="*/ 0 w 1685925"/>
                  <a:gd name="connsiteY1" fmla="*/ 0 h 1443038"/>
                  <a:gd name="connsiteX2" fmla="*/ 0 w 1685925"/>
                  <a:gd name="connsiteY2" fmla="*/ 1443038 h 1443038"/>
                  <a:gd name="connsiteX3" fmla="*/ 1685925 w 1685925"/>
                  <a:gd name="connsiteY3" fmla="*/ 1443038 h 1443038"/>
                  <a:gd name="connsiteX4" fmla="*/ 971550 w 1685925"/>
                  <a:gd name="connsiteY4" fmla="*/ 728663 h 1443038"/>
                  <a:gd name="connsiteX5" fmla="*/ 1628775 w 1685925"/>
                  <a:gd name="connsiteY5" fmla="*/ 71438 h 1443038"/>
                  <a:gd name="connsiteX6" fmla="*/ 1643063 w 1685925"/>
                  <a:gd name="connsiteY6" fmla="*/ 0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1443038">
                    <a:moveTo>
                      <a:pt x="1643063" y="0"/>
                    </a:moveTo>
                    <a:lnTo>
                      <a:pt x="0" y="0"/>
                    </a:lnTo>
                    <a:lnTo>
                      <a:pt x="0" y="1443038"/>
                    </a:lnTo>
                    <a:lnTo>
                      <a:pt x="1685925" y="1443038"/>
                    </a:lnTo>
                    <a:lnTo>
                      <a:pt x="971550" y="728663"/>
                    </a:lnTo>
                    <a:lnTo>
                      <a:pt x="1628775" y="71438"/>
                    </a:lnTo>
                    <a:lnTo>
                      <a:pt x="1643063" y="0"/>
                    </a:lnTo>
                    <a:close/>
                  </a:path>
                </a:pathLst>
              </a:cu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1600" dirty="0"/>
                  <a:t>  条件</a:t>
                </a:r>
              </a:p>
            </p:txBody>
          </p:sp>
          <p:sp>
            <p:nvSpPr>
              <p:cNvPr id="21" name="矩形 20"/>
              <p:cNvSpPr/>
              <p:nvPr/>
            </p:nvSpPr>
            <p:spPr>
              <a:xfrm>
                <a:off x="5229224" y="3679031"/>
                <a:ext cx="1042988" cy="4714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A</a:t>
                </a:r>
                <a:endParaRPr lang="zh-CN" altLang="en-US" sz="1600" dirty="0"/>
              </a:p>
            </p:txBody>
          </p:sp>
        </p:grpSp>
        <p:grpSp>
          <p:nvGrpSpPr>
            <p:cNvPr id="30" name="组合 29"/>
            <p:cNvGrpSpPr/>
            <p:nvPr/>
          </p:nvGrpSpPr>
          <p:grpSpPr>
            <a:xfrm>
              <a:off x="1033572" y="5786438"/>
              <a:ext cx="3303627" cy="521822"/>
              <a:chOff x="714375" y="5786438"/>
              <a:chExt cx="3762145" cy="521822"/>
            </a:xfrm>
          </p:grpSpPr>
          <p:sp>
            <p:nvSpPr>
              <p:cNvPr id="23" name="矩形 22"/>
              <p:cNvSpPr/>
              <p:nvPr/>
            </p:nvSpPr>
            <p:spPr>
              <a:xfrm>
                <a:off x="714375" y="5786438"/>
                <a:ext cx="2332791" cy="5218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While&lt;</a:t>
                </a:r>
                <a:r>
                  <a:rPr lang="zh-CN" altLang="en-US" sz="1600" dirty="0"/>
                  <a:t>条件</a:t>
                </a:r>
                <a:r>
                  <a:rPr lang="en-US" altLang="zh-CN" sz="1600" dirty="0"/>
                  <a:t>&gt;</a:t>
                </a:r>
                <a:endParaRPr lang="zh-CN" altLang="en-US" sz="1600" dirty="0"/>
              </a:p>
            </p:txBody>
          </p:sp>
          <p:cxnSp>
            <p:nvCxnSpPr>
              <p:cNvPr id="27" name="直接连接符 26"/>
              <p:cNvCxnSpPr/>
              <p:nvPr/>
            </p:nvCxnSpPr>
            <p:spPr>
              <a:xfrm>
                <a:off x="2900363" y="6047349"/>
                <a:ext cx="873802"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774165" y="5786438"/>
                <a:ext cx="702355" cy="5218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A</a:t>
                </a:r>
                <a:endParaRPr lang="zh-CN" altLang="en-US" sz="1600" dirty="0"/>
              </a:p>
            </p:txBody>
          </p:sp>
        </p:grpSp>
        <p:sp>
          <p:nvSpPr>
            <p:cNvPr id="29" name="文本框 28"/>
            <p:cNvSpPr txBox="1"/>
            <p:nvPr/>
          </p:nvSpPr>
          <p:spPr>
            <a:xfrm>
              <a:off x="4018002" y="6449880"/>
              <a:ext cx="1340537" cy="451405"/>
            </a:xfrm>
            <a:prstGeom prst="rect">
              <a:avLst/>
            </a:prstGeom>
            <a:noFill/>
          </p:spPr>
          <p:txBody>
            <a:bodyPr wrap="none" rtlCol="0">
              <a:spAutoFit/>
            </a:bodyPr>
            <a:lstStyle/>
            <a:p>
              <a:r>
                <a:rPr lang="zh-CN" altLang="en-US" sz="1600" dirty="0"/>
                <a:t>循环结构</a:t>
              </a:r>
            </a:p>
          </p:txBody>
        </p:sp>
        <p:grpSp>
          <p:nvGrpSpPr>
            <p:cNvPr id="32" name="组合 31"/>
            <p:cNvGrpSpPr/>
            <p:nvPr/>
          </p:nvGrpSpPr>
          <p:grpSpPr>
            <a:xfrm>
              <a:off x="4767090" y="5786438"/>
              <a:ext cx="3303627" cy="521822"/>
              <a:chOff x="714375" y="5786438"/>
              <a:chExt cx="3762145" cy="521822"/>
            </a:xfrm>
          </p:grpSpPr>
          <p:sp>
            <p:nvSpPr>
              <p:cNvPr id="33" name="矩形 32"/>
              <p:cNvSpPr/>
              <p:nvPr/>
            </p:nvSpPr>
            <p:spPr>
              <a:xfrm>
                <a:off x="714375" y="5786438"/>
                <a:ext cx="2332791" cy="5218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until&lt;</a:t>
                </a:r>
                <a:r>
                  <a:rPr lang="zh-CN" altLang="en-US" sz="1600" dirty="0"/>
                  <a:t>条件</a:t>
                </a:r>
                <a:r>
                  <a:rPr lang="en-US" altLang="zh-CN" sz="1600" dirty="0"/>
                  <a:t>&gt;</a:t>
                </a:r>
                <a:endParaRPr lang="zh-CN" altLang="en-US" sz="1600" dirty="0"/>
              </a:p>
            </p:txBody>
          </p:sp>
          <p:cxnSp>
            <p:nvCxnSpPr>
              <p:cNvPr id="34" name="直接连接符 33"/>
              <p:cNvCxnSpPr/>
              <p:nvPr/>
            </p:nvCxnSpPr>
            <p:spPr>
              <a:xfrm>
                <a:off x="2900363" y="6047349"/>
                <a:ext cx="873802"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774165" y="5786438"/>
                <a:ext cx="702355" cy="5218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A</a:t>
                </a:r>
                <a:endParaRPr lang="zh-CN" altLang="en-US" sz="1600" dirty="0"/>
              </a:p>
            </p:txBody>
          </p:sp>
        </p:grpSp>
      </p:grpSp>
    </p:spTree>
    <p:extLst>
      <p:ext uri="{BB962C8B-B14F-4D97-AF65-F5344CB8AC3E}">
        <p14:creationId xmlns:p14="http://schemas.microsoft.com/office/powerpoint/2010/main" val="267873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p>
            <a:fld id="{2F5E64B0-FD78-4475-98FA-1EB43D21FCE6}" type="slidenum">
              <a:rPr lang="en-US" altLang="zh-CN"/>
              <a:pPr/>
              <a:t>17</a:t>
            </a:fld>
            <a:endParaRPr lang="en-US" altLang="zh-CN"/>
          </a:p>
        </p:txBody>
      </p:sp>
      <p:sp>
        <p:nvSpPr>
          <p:cNvPr id="63491" name="Rectangle 2"/>
          <p:cNvSpPr>
            <a:spLocks noGrp="1" noChangeArrowheads="1"/>
          </p:cNvSpPr>
          <p:nvPr>
            <p:ph type="title"/>
          </p:nvPr>
        </p:nvSpPr>
        <p:spPr/>
        <p:txBody>
          <a:bodyPr/>
          <a:lstStyle/>
          <a:p>
            <a:pPr eaLnBrk="1" hangingPunct="1"/>
            <a:r>
              <a:rPr lang="en-US" altLang="zh-CN" dirty="0"/>
              <a:t>PAD</a:t>
            </a:r>
            <a:r>
              <a:rPr lang="zh-CN" altLang="en-US" dirty="0"/>
              <a:t>图 </a:t>
            </a:r>
            <a:r>
              <a:rPr lang="zh-CN" altLang="en-US" b="1" dirty="0"/>
              <a:t>例子</a:t>
            </a:r>
          </a:p>
        </p:txBody>
      </p:sp>
      <p:pic>
        <p:nvPicPr>
          <p:cNvPr id="63492" name="Picture 4" descr="WEI"/>
          <p:cNvPicPr>
            <a:picLocks noGrp="1" noChangeAspect="1" noChangeArrowheads="1"/>
          </p:cNvPicPr>
          <p:nvPr>
            <p:ph idx="1"/>
          </p:nvPr>
        </p:nvPicPr>
        <p:blipFill>
          <a:blip r:embed="rId2" cstate="print">
            <a:clrChange>
              <a:clrFrom>
                <a:srgbClr val="FFFFFF"/>
              </a:clrFrom>
              <a:clrTo>
                <a:srgbClr val="FFFFFF">
                  <a:alpha val="0"/>
                </a:srgbClr>
              </a:clrTo>
            </a:clrChange>
          </a:blip>
          <a:srcRect/>
          <a:stretch>
            <a:fillRect/>
          </a:stretch>
        </p:blipFill>
        <p:spPr>
          <a:xfrm>
            <a:off x="1406938" y="1528901"/>
            <a:ext cx="6495836" cy="2624138"/>
          </a:xfrm>
          <a:noFill/>
        </p:spPr>
      </p:pic>
      <p:sp>
        <p:nvSpPr>
          <p:cNvPr id="2" name="日期占位符 1"/>
          <p:cNvSpPr>
            <a:spLocks noGrp="1"/>
          </p:cNvSpPr>
          <p:nvPr>
            <p:ph type="dt" sz="half" idx="10"/>
          </p:nvPr>
        </p:nvSpPr>
        <p:spPr/>
        <p:txBody>
          <a:bodyPr/>
          <a:lstStyle/>
          <a:p>
            <a:fld id="{8F2C8BAF-F66B-47F4-830F-A06E57A4C57A}"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406402214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3"/>
          <p:cNvSpPr>
            <a:spLocks noGrp="1" noChangeArrowheads="1"/>
          </p:cNvSpPr>
          <p:nvPr>
            <p:ph idx="1"/>
          </p:nvPr>
        </p:nvSpPr>
        <p:spPr/>
        <p:txBody>
          <a:bodyPr>
            <a:normAutofit/>
          </a:bodyPr>
          <a:lstStyle/>
          <a:p>
            <a:pPr>
              <a:lnSpc>
                <a:spcPct val="120000"/>
              </a:lnSpc>
            </a:pPr>
            <a:r>
              <a:rPr lang="zh-CN" altLang="en-US" sz="2400" dirty="0"/>
              <a:t>计算行李费：假设某航空公司规定，乘客可以免费托运重量不超过</a:t>
            </a:r>
            <a:r>
              <a:rPr lang="en-US" altLang="zh-CN" sz="2400" dirty="0"/>
              <a:t>30</a:t>
            </a:r>
            <a:r>
              <a:rPr lang="zh-CN" altLang="en-US" sz="2400" dirty="0"/>
              <a:t>公斤的行李。</a:t>
            </a:r>
            <a:endParaRPr lang="zh-CN" altLang="en-US" sz="3200" dirty="0"/>
          </a:p>
          <a:p>
            <a:pPr eaLnBrk="1" hangingPunct="1">
              <a:lnSpc>
                <a:spcPct val="120000"/>
              </a:lnSpc>
            </a:pPr>
            <a:r>
              <a:rPr lang="zh-CN" altLang="en-US" sz="2400" dirty="0"/>
              <a:t>当行李重量超过</a:t>
            </a:r>
            <a:r>
              <a:rPr lang="en-US" altLang="zh-CN" sz="2400" dirty="0"/>
              <a:t>30</a:t>
            </a:r>
            <a:r>
              <a:rPr lang="zh-CN" altLang="en-US" sz="2400" dirty="0"/>
              <a:t>公斤时：</a:t>
            </a:r>
          </a:p>
          <a:p>
            <a:pPr lvl="1" eaLnBrk="1" hangingPunct="1">
              <a:lnSpc>
                <a:spcPct val="120000"/>
              </a:lnSpc>
            </a:pPr>
            <a:r>
              <a:rPr lang="zh-CN" altLang="en-US" sz="2000" dirty="0"/>
              <a:t>对头等舱的国内乘客超重部分每公斤收费</a:t>
            </a:r>
            <a:r>
              <a:rPr lang="en-US" altLang="zh-CN" sz="2000" dirty="0"/>
              <a:t>4</a:t>
            </a:r>
            <a:r>
              <a:rPr lang="zh-CN" altLang="en-US" sz="2000" dirty="0"/>
              <a:t>元；</a:t>
            </a:r>
          </a:p>
          <a:p>
            <a:pPr lvl="1" eaLnBrk="1" hangingPunct="1">
              <a:lnSpc>
                <a:spcPct val="120000"/>
              </a:lnSpc>
            </a:pPr>
            <a:r>
              <a:rPr lang="zh-CN" altLang="en-US" sz="2000" dirty="0"/>
              <a:t>对其他舱的国内乘客超重部分每公斤收费</a:t>
            </a:r>
            <a:r>
              <a:rPr lang="en-US" altLang="zh-CN" sz="2000" dirty="0"/>
              <a:t>6</a:t>
            </a:r>
            <a:r>
              <a:rPr lang="zh-CN" altLang="en-US" sz="2000" dirty="0"/>
              <a:t>元；</a:t>
            </a:r>
          </a:p>
          <a:p>
            <a:pPr lvl="1" eaLnBrk="1" hangingPunct="1">
              <a:lnSpc>
                <a:spcPct val="120000"/>
              </a:lnSpc>
            </a:pPr>
            <a:r>
              <a:rPr lang="zh-CN" altLang="en-US" sz="2000" dirty="0"/>
              <a:t>对外国乘客超重部分每公斤收费比国内乘客多一倍；</a:t>
            </a:r>
          </a:p>
          <a:p>
            <a:pPr lvl="1" eaLnBrk="1" hangingPunct="1">
              <a:lnSpc>
                <a:spcPct val="120000"/>
              </a:lnSpc>
            </a:pPr>
            <a:r>
              <a:rPr lang="zh-CN" altLang="en-US" sz="2000" dirty="0"/>
              <a:t>对残疾乘客超重部分每公斤收费比正常乘客少一半。 </a:t>
            </a:r>
          </a:p>
        </p:txBody>
      </p:sp>
      <p:sp>
        <p:nvSpPr>
          <p:cNvPr id="69634" name="灯片编号占位符 5"/>
          <p:cNvSpPr>
            <a:spLocks noGrp="1"/>
          </p:cNvSpPr>
          <p:nvPr>
            <p:ph type="sldNum" sz="quarter" idx="12"/>
          </p:nvPr>
        </p:nvSpPr>
        <p:spPr>
          <a:noFill/>
        </p:spPr>
        <p:txBody>
          <a:bodyPr/>
          <a:lstStyle/>
          <a:p>
            <a:fld id="{F4D8DF71-0841-4352-ABCB-DE65644C4D59}" type="slidenum">
              <a:rPr lang="en-US" altLang="zh-CN"/>
              <a:pPr/>
              <a:t>18</a:t>
            </a:fld>
            <a:endParaRPr lang="en-US" altLang="zh-CN"/>
          </a:p>
        </p:txBody>
      </p:sp>
      <p:sp>
        <p:nvSpPr>
          <p:cNvPr id="69635" name="Rectangle 2"/>
          <p:cNvSpPr>
            <a:spLocks noGrp="1" noChangeArrowheads="1"/>
          </p:cNvSpPr>
          <p:nvPr>
            <p:ph type="title"/>
          </p:nvPr>
        </p:nvSpPr>
        <p:spPr/>
        <p:txBody>
          <a:bodyPr/>
          <a:lstStyle/>
          <a:p>
            <a:pPr eaLnBrk="1" hangingPunct="1"/>
            <a:r>
              <a:rPr lang="zh-CN" altLang="en-US" b="1" dirty="0"/>
              <a:t>判定树与判定表 例子</a:t>
            </a:r>
          </a:p>
        </p:txBody>
      </p:sp>
      <p:sp>
        <p:nvSpPr>
          <p:cNvPr id="2" name="日期占位符 1"/>
          <p:cNvSpPr>
            <a:spLocks noGrp="1"/>
          </p:cNvSpPr>
          <p:nvPr>
            <p:ph type="dt" sz="half" idx="10"/>
          </p:nvPr>
        </p:nvSpPr>
        <p:spPr/>
        <p:txBody>
          <a:bodyPr/>
          <a:lstStyle/>
          <a:p>
            <a:fld id="{2319D7D2-E85C-4A26-9ACD-072AFD637A54}"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83744549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5"/>
          <p:cNvSpPr>
            <a:spLocks noGrp="1"/>
          </p:cNvSpPr>
          <p:nvPr>
            <p:ph type="sldNum" sz="quarter" idx="12"/>
          </p:nvPr>
        </p:nvSpPr>
        <p:spPr>
          <a:noFill/>
        </p:spPr>
        <p:txBody>
          <a:bodyPr/>
          <a:lstStyle/>
          <a:p>
            <a:fld id="{EFA7B452-C957-40EB-ADE8-9E5B699EF01F}" type="slidenum">
              <a:rPr lang="en-US" altLang="zh-CN"/>
              <a:pPr/>
              <a:t>19</a:t>
            </a:fld>
            <a:endParaRPr lang="en-US" altLang="zh-CN"/>
          </a:p>
        </p:txBody>
      </p:sp>
      <p:sp>
        <p:nvSpPr>
          <p:cNvPr id="11268" name="Rectangle 2"/>
          <p:cNvSpPr>
            <a:spLocks noGrp="1" noChangeArrowheads="1"/>
          </p:cNvSpPr>
          <p:nvPr>
            <p:ph type="title"/>
          </p:nvPr>
        </p:nvSpPr>
        <p:spPr/>
        <p:txBody>
          <a:bodyPr/>
          <a:lstStyle/>
          <a:p>
            <a:pPr eaLnBrk="1" hangingPunct="1"/>
            <a:r>
              <a:rPr lang="zh-CN" altLang="en-US" b="1"/>
              <a:t>用判定表表示计算行李费算法</a:t>
            </a:r>
          </a:p>
        </p:txBody>
      </p:sp>
      <p:graphicFrame>
        <p:nvGraphicFramePr>
          <p:cNvPr id="11266" name="Object 3"/>
          <p:cNvGraphicFramePr>
            <a:graphicFrameLocks noGrp="1" noChangeAspect="1"/>
          </p:cNvGraphicFramePr>
          <p:nvPr>
            <p:ph idx="1"/>
            <p:extLst>
              <p:ext uri="{D42A27DB-BD31-4B8C-83A1-F6EECF244321}">
                <p14:modId xmlns:p14="http://schemas.microsoft.com/office/powerpoint/2010/main" val="3253742561"/>
              </p:ext>
            </p:extLst>
          </p:nvPr>
        </p:nvGraphicFramePr>
        <p:xfrm>
          <a:off x="1932385" y="950258"/>
          <a:ext cx="5394245" cy="3961184"/>
        </p:xfrm>
        <a:graphic>
          <a:graphicData uri="http://schemas.openxmlformats.org/presentationml/2006/ole">
            <mc:AlternateContent xmlns:mc="http://schemas.openxmlformats.org/markup-compatibility/2006">
              <mc:Choice xmlns:v="urn:schemas-microsoft-com:vml" Requires="v">
                <p:oleObj spid="_x0000_s5206" name="文档" r:id="rId3" imgW="5587132" imgH="4102578" progId="">
                  <p:embed/>
                </p:oleObj>
              </mc:Choice>
              <mc:Fallback>
                <p:oleObj name="文档" r:id="rId3" imgW="5587132" imgH="4102578" progId="">
                  <p:embed/>
                  <p:pic>
                    <p:nvPicPr>
                      <p:cNvPr id="1126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385" y="950258"/>
                        <a:ext cx="5394245" cy="3961184"/>
                      </a:xfrm>
                      <a:prstGeom prst="rect">
                        <a:avLst/>
                      </a:prstGeom>
                      <a:noFill/>
                    </p:spPr>
                  </p:pic>
                </p:oleObj>
              </mc:Fallback>
            </mc:AlternateContent>
          </a:graphicData>
        </a:graphic>
      </p:graphicFrame>
      <p:sp>
        <p:nvSpPr>
          <p:cNvPr id="2" name="日期占位符 1"/>
          <p:cNvSpPr>
            <a:spLocks noGrp="1"/>
          </p:cNvSpPr>
          <p:nvPr>
            <p:ph type="dt" sz="half" idx="10"/>
          </p:nvPr>
        </p:nvSpPr>
        <p:spPr/>
        <p:txBody>
          <a:bodyPr/>
          <a:lstStyle/>
          <a:p>
            <a:fld id="{BB0686ED-46D9-4CEE-8DA2-C854AF2E4128}"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54085302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前情回顾</a:t>
            </a:r>
          </a:p>
        </p:txBody>
      </p:sp>
      <p:sp>
        <p:nvSpPr>
          <p:cNvPr id="3" name="内容占位符 2"/>
          <p:cNvSpPr>
            <a:spLocks noGrp="1"/>
          </p:cNvSpPr>
          <p:nvPr>
            <p:ph idx="1"/>
          </p:nvPr>
        </p:nvSpPr>
        <p:spPr>
          <a:xfrm>
            <a:off x="1094321" y="936246"/>
            <a:ext cx="4508322" cy="3682051"/>
          </a:xfrm>
        </p:spPr>
        <p:txBody>
          <a:bodyPr>
            <a:normAutofit fontScale="92500" lnSpcReduction="20000"/>
          </a:bodyPr>
          <a:lstStyle/>
          <a:p>
            <a:pPr>
              <a:lnSpc>
                <a:spcPct val="120000"/>
              </a:lnSpc>
              <a:spcBef>
                <a:spcPts val="450"/>
              </a:spcBef>
            </a:pPr>
            <a:r>
              <a:rPr lang="zh-CN" altLang="en-US" dirty="0"/>
              <a:t>建立系统状态模型</a:t>
            </a:r>
          </a:p>
          <a:p>
            <a:pPr marL="1108620" lvl="1" indent="-457200">
              <a:lnSpc>
                <a:spcPct val="120000"/>
              </a:lnSpc>
              <a:spcBef>
                <a:spcPts val="600"/>
              </a:spcBef>
            </a:pPr>
            <a:r>
              <a:rPr lang="zh-CN" altLang="en-US" dirty="0"/>
              <a:t>状态图建模技术</a:t>
            </a:r>
            <a:endParaRPr lang="en-US" altLang="zh-CN" dirty="0"/>
          </a:p>
          <a:p>
            <a:pPr marL="457200" indent="-457200">
              <a:lnSpc>
                <a:spcPct val="120000"/>
              </a:lnSpc>
              <a:spcBef>
                <a:spcPts val="900"/>
              </a:spcBef>
            </a:pPr>
            <a:r>
              <a:rPr lang="zh-CN" altLang="en-US" dirty="0"/>
              <a:t>系统交互界面设计</a:t>
            </a:r>
            <a:endParaRPr lang="en-US" altLang="zh-CN" dirty="0"/>
          </a:p>
          <a:p>
            <a:pPr marL="1108620" lvl="1" indent="-457200">
              <a:lnSpc>
                <a:spcPct val="120000"/>
              </a:lnSpc>
              <a:spcBef>
                <a:spcPts val="600"/>
              </a:spcBef>
            </a:pPr>
            <a:r>
              <a:rPr lang="zh-CN" altLang="en-US" dirty="0"/>
              <a:t>设计原则和注意事项</a:t>
            </a:r>
            <a:endParaRPr lang="en-US" altLang="zh-CN" dirty="0"/>
          </a:p>
          <a:p>
            <a:pPr>
              <a:lnSpc>
                <a:spcPct val="120000"/>
              </a:lnSpc>
              <a:spcBef>
                <a:spcPts val="600"/>
              </a:spcBef>
            </a:pPr>
            <a:r>
              <a:rPr lang="zh-CN" altLang="en-US" dirty="0"/>
              <a:t>实验：</a:t>
            </a:r>
            <a:endParaRPr lang="en-US" altLang="zh-CN" dirty="0"/>
          </a:p>
          <a:p>
            <a:pPr lvl="1">
              <a:lnSpc>
                <a:spcPct val="120000"/>
              </a:lnSpc>
              <a:spcBef>
                <a:spcPts val="600"/>
              </a:spcBef>
            </a:pPr>
            <a:r>
              <a:rPr lang="zh-CN" altLang="en-US" dirty="0"/>
              <a:t>绘制时序图</a:t>
            </a:r>
            <a:endParaRPr lang="en-US" altLang="zh-CN" dirty="0"/>
          </a:p>
          <a:p>
            <a:pPr lvl="1">
              <a:lnSpc>
                <a:spcPct val="120000"/>
              </a:lnSpc>
              <a:spcBef>
                <a:spcPts val="600"/>
              </a:spcBef>
            </a:pPr>
            <a:r>
              <a:rPr lang="zh-CN" altLang="en-US" dirty="0"/>
              <a:t>绘制状态图</a:t>
            </a:r>
            <a:endParaRPr lang="en-US" altLang="zh-CN" dirty="0"/>
          </a:p>
          <a:p>
            <a:pPr lvl="1">
              <a:lnSpc>
                <a:spcPct val="120000"/>
              </a:lnSpc>
              <a:spcBef>
                <a:spcPts val="600"/>
              </a:spcBef>
            </a:pPr>
            <a:r>
              <a:rPr lang="zh-CN" altLang="en-US" dirty="0"/>
              <a:t>完成系统界面设计</a:t>
            </a:r>
          </a:p>
        </p:txBody>
      </p:sp>
      <p:sp>
        <p:nvSpPr>
          <p:cNvPr id="4" name="日期占位符 3"/>
          <p:cNvSpPr>
            <a:spLocks noGrp="1"/>
          </p:cNvSpPr>
          <p:nvPr>
            <p:ph type="dt" sz="half" idx="10"/>
          </p:nvPr>
        </p:nvSpPr>
        <p:spPr/>
        <p:txBody>
          <a:bodyPr/>
          <a:lstStyle/>
          <a:p>
            <a:fld id="{950F97AF-D4C4-4013-895C-94EED7CA472D}"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dirty="0"/>
              <a:t>软件工程</a:t>
            </a:r>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a:t>
            </a:fld>
            <a:endParaRPr lang="zh-CN" altLang="en-US"/>
          </a:p>
        </p:txBody>
      </p:sp>
      <p:grpSp>
        <p:nvGrpSpPr>
          <p:cNvPr id="9" name="组合 8"/>
          <p:cNvGrpSpPr/>
          <p:nvPr/>
        </p:nvGrpSpPr>
        <p:grpSpPr>
          <a:xfrm>
            <a:off x="6236034" y="1841214"/>
            <a:ext cx="1891966" cy="1999512"/>
            <a:chOff x="1516062" y="3403601"/>
            <a:chExt cx="2560638" cy="2846387"/>
          </a:xfrm>
          <a:solidFill>
            <a:schemeClr val="tx1">
              <a:lumMod val="65000"/>
              <a:lumOff val="35000"/>
            </a:schemeClr>
          </a:solidFill>
        </p:grpSpPr>
        <p:sp>
          <p:nvSpPr>
            <p:cNvPr id="10" name="Freeform 6"/>
            <p:cNvSpPr>
              <a:spLocks/>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86647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5"/>
          <p:cNvSpPr>
            <a:spLocks noGrp="1"/>
          </p:cNvSpPr>
          <p:nvPr>
            <p:ph type="sldNum" sz="quarter" idx="12"/>
          </p:nvPr>
        </p:nvSpPr>
        <p:spPr>
          <a:noFill/>
        </p:spPr>
        <p:txBody>
          <a:bodyPr/>
          <a:lstStyle/>
          <a:p>
            <a:fld id="{647AF63B-1F84-468D-A411-E13BB9F02D65}" type="slidenum">
              <a:rPr lang="en-US" altLang="zh-CN"/>
              <a:pPr/>
              <a:t>20</a:t>
            </a:fld>
            <a:endParaRPr lang="en-US" altLang="zh-CN"/>
          </a:p>
        </p:txBody>
      </p:sp>
      <p:sp>
        <p:nvSpPr>
          <p:cNvPr id="12292" name="Rectangle 2"/>
          <p:cNvSpPr>
            <a:spLocks noGrp="1" noChangeArrowheads="1"/>
          </p:cNvSpPr>
          <p:nvPr>
            <p:ph type="title"/>
          </p:nvPr>
        </p:nvSpPr>
        <p:spPr/>
        <p:txBody>
          <a:bodyPr/>
          <a:lstStyle/>
          <a:p>
            <a:pPr eaLnBrk="1" hangingPunct="1"/>
            <a:r>
              <a:rPr lang="zh-CN" altLang="en-US" b="1"/>
              <a:t>用判定树表示计算行李费算法</a:t>
            </a:r>
          </a:p>
        </p:txBody>
      </p:sp>
      <p:graphicFrame>
        <p:nvGraphicFramePr>
          <p:cNvPr id="12290" name="Object 3"/>
          <p:cNvGraphicFramePr>
            <a:graphicFrameLocks noGrp="1" noChangeAspect="1"/>
          </p:cNvGraphicFramePr>
          <p:nvPr>
            <p:ph idx="1"/>
            <p:extLst>
              <p:ext uri="{D42A27DB-BD31-4B8C-83A1-F6EECF244321}">
                <p14:modId xmlns:p14="http://schemas.microsoft.com/office/powerpoint/2010/main" val="1414504646"/>
              </p:ext>
            </p:extLst>
          </p:nvPr>
        </p:nvGraphicFramePr>
        <p:xfrm>
          <a:off x="1304210" y="1057037"/>
          <a:ext cx="6536770" cy="3281607"/>
        </p:xfrm>
        <a:graphic>
          <a:graphicData uri="http://schemas.openxmlformats.org/presentationml/2006/ole">
            <mc:AlternateContent xmlns:mc="http://schemas.openxmlformats.org/markup-compatibility/2006">
              <mc:Choice xmlns:v="urn:schemas-microsoft-com:vml" Requires="v">
                <p:oleObj spid="_x0000_s6230" name="Image" r:id="rId3" imgW="6196825" imgH="3111111" progId="">
                  <p:embed/>
                </p:oleObj>
              </mc:Choice>
              <mc:Fallback>
                <p:oleObj name="Image" r:id="rId3" imgW="6196825" imgH="3111111" progId="">
                  <p:embed/>
                  <p:pic>
                    <p:nvPicPr>
                      <p:cNvPr id="1229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210" y="1057037"/>
                        <a:ext cx="6536770" cy="3281607"/>
                      </a:xfrm>
                      <a:prstGeom prst="rect">
                        <a:avLst/>
                      </a:prstGeom>
                      <a:noFill/>
                    </p:spPr>
                  </p:pic>
                </p:oleObj>
              </mc:Fallback>
            </mc:AlternateContent>
          </a:graphicData>
        </a:graphic>
      </p:graphicFrame>
      <p:sp>
        <p:nvSpPr>
          <p:cNvPr id="2" name="日期占位符 1"/>
          <p:cNvSpPr>
            <a:spLocks noGrp="1"/>
          </p:cNvSpPr>
          <p:nvPr>
            <p:ph type="dt" sz="half" idx="10"/>
          </p:nvPr>
        </p:nvSpPr>
        <p:spPr/>
        <p:txBody>
          <a:bodyPr/>
          <a:lstStyle/>
          <a:p>
            <a:fld id="{D1FB0E97-8D44-4C3F-92B0-7845D4D38E45}"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66485476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练习</a:t>
            </a:r>
          </a:p>
        </p:txBody>
      </p:sp>
      <p:sp>
        <p:nvSpPr>
          <p:cNvPr id="2" name="内容占位符 1"/>
          <p:cNvSpPr>
            <a:spLocks noGrp="1"/>
          </p:cNvSpPr>
          <p:nvPr>
            <p:ph idx="1"/>
          </p:nvPr>
        </p:nvSpPr>
        <p:spPr>
          <a:xfrm>
            <a:off x="768097" y="1211579"/>
            <a:ext cx="7832833" cy="3520441"/>
          </a:xfrm>
        </p:spPr>
        <p:txBody>
          <a:bodyPr/>
          <a:lstStyle/>
          <a:p>
            <a:r>
              <a:rPr lang="zh-CN" altLang="en-US" sz="2100" dirty="0"/>
              <a:t>在图书管理系统中，还书的流程如下：</a:t>
            </a:r>
            <a:endParaRPr lang="en-US" altLang="zh-CN" sz="2100" dirty="0"/>
          </a:p>
          <a:p>
            <a:r>
              <a:rPr lang="zh-CN" altLang="en-US" sz="2100" dirty="0"/>
              <a:t>管理员打开图书管理系统，进入还书页面，输入读者号和图书号，验证输入信息，若有效则显示读者的借阅信息（按读者号和图书号查询），再对原记录进行修改，填写还书日期，修改图书在库数量（</a:t>
            </a:r>
            <a:r>
              <a:rPr lang="en-US" altLang="zh-CN" sz="2100" dirty="0"/>
              <a:t>+1</a:t>
            </a:r>
            <a:r>
              <a:rPr lang="zh-CN" altLang="en-US" sz="2100" dirty="0"/>
              <a:t>），提交后显示新的借阅记录。</a:t>
            </a:r>
            <a:endParaRPr lang="en-US" altLang="zh-CN" sz="2100" dirty="0"/>
          </a:p>
          <a:p>
            <a:r>
              <a:rPr lang="zh-CN" altLang="en-US" sz="2100" dirty="0"/>
              <a:t>请画出该过程中验证信息模块和还书处理模块的算法流程图。</a:t>
            </a:r>
          </a:p>
        </p:txBody>
      </p:sp>
      <p:sp>
        <p:nvSpPr>
          <p:cNvPr id="5" name="日期占位符 4"/>
          <p:cNvSpPr>
            <a:spLocks noGrp="1"/>
          </p:cNvSpPr>
          <p:nvPr>
            <p:ph type="dt" sz="half" idx="10"/>
          </p:nvPr>
        </p:nvSpPr>
        <p:spPr/>
        <p:txBody>
          <a:bodyPr/>
          <a:lstStyle/>
          <a:p>
            <a:fld id="{827857F4-C58E-48C3-B15E-A9FA8EECB669}"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Tree>
    <p:extLst>
      <p:ext uri="{BB962C8B-B14F-4D97-AF65-F5344CB8AC3E}">
        <p14:creationId xmlns:p14="http://schemas.microsoft.com/office/powerpoint/2010/main" val="21630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grpSp>
        <p:nvGrpSpPr>
          <p:cNvPr id="35" name="组合 34"/>
          <p:cNvGrpSpPr/>
          <p:nvPr/>
        </p:nvGrpSpPr>
        <p:grpSpPr>
          <a:xfrm>
            <a:off x="1342725" y="233722"/>
            <a:ext cx="5545482" cy="4297678"/>
            <a:chOff x="-2519998" y="548640"/>
            <a:chExt cx="7393977" cy="5730240"/>
          </a:xfrm>
        </p:grpSpPr>
        <p:sp>
          <p:nvSpPr>
            <p:cNvPr id="5" name="流程图: 可选过程 4"/>
            <p:cNvSpPr/>
            <p:nvPr/>
          </p:nvSpPr>
          <p:spPr>
            <a:xfrm>
              <a:off x="2849880" y="548640"/>
              <a:ext cx="1082040" cy="59436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开始</a:t>
              </a:r>
            </a:p>
          </p:txBody>
        </p:sp>
        <p:sp>
          <p:nvSpPr>
            <p:cNvPr id="6" name="流程图: 过程 5"/>
            <p:cNvSpPr/>
            <p:nvPr/>
          </p:nvSpPr>
          <p:spPr>
            <a:xfrm>
              <a:off x="2082435" y="1684351"/>
              <a:ext cx="2791544" cy="61688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输入读者号和图书号</a:t>
              </a:r>
            </a:p>
          </p:txBody>
        </p:sp>
        <p:sp>
          <p:nvSpPr>
            <p:cNvPr id="7" name="流程图: 过程 6"/>
            <p:cNvSpPr/>
            <p:nvPr/>
          </p:nvSpPr>
          <p:spPr>
            <a:xfrm>
              <a:off x="-114300" y="1706881"/>
              <a:ext cx="1882140" cy="57911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提示重新输入</a:t>
              </a:r>
            </a:p>
          </p:txBody>
        </p:sp>
        <p:sp>
          <p:nvSpPr>
            <p:cNvPr id="8" name="流程图: 决策 7"/>
            <p:cNvSpPr/>
            <p:nvPr/>
          </p:nvSpPr>
          <p:spPr>
            <a:xfrm>
              <a:off x="2043571" y="3034503"/>
              <a:ext cx="2679419" cy="94488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输入数据是否有效</a:t>
              </a:r>
            </a:p>
          </p:txBody>
        </p:sp>
        <p:sp>
          <p:nvSpPr>
            <p:cNvPr id="9" name="流程图: 过程 8"/>
            <p:cNvSpPr/>
            <p:nvPr/>
          </p:nvSpPr>
          <p:spPr>
            <a:xfrm>
              <a:off x="2240280" y="4538602"/>
              <a:ext cx="2482710" cy="762799"/>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用读者号和图书号查询借阅信息表</a:t>
              </a:r>
            </a:p>
          </p:txBody>
        </p:sp>
        <p:sp>
          <p:nvSpPr>
            <p:cNvPr id="10" name="流程图: 可选过程 9"/>
            <p:cNvSpPr/>
            <p:nvPr/>
          </p:nvSpPr>
          <p:spPr>
            <a:xfrm>
              <a:off x="2849880" y="5730240"/>
              <a:ext cx="1066800" cy="54864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结束</a:t>
              </a:r>
            </a:p>
          </p:txBody>
        </p:sp>
        <p:cxnSp>
          <p:nvCxnSpPr>
            <p:cNvPr id="12" name="直接箭头连接符 11"/>
            <p:cNvCxnSpPr>
              <a:stCxn id="5" idx="2"/>
              <a:endCxn id="6" idx="0"/>
            </p:cNvCxnSpPr>
            <p:nvPr/>
          </p:nvCxnSpPr>
          <p:spPr>
            <a:xfrm>
              <a:off x="3390900" y="1143000"/>
              <a:ext cx="0" cy="57912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6" name="直接箭头连接符 15"/>
            <p:cNvCxnSpPr>
              <a:stCxn id="6" idx="2"/>
              <a:endCxn id="8" idx="0"/>
            </p:cNvCxnSpPr>
            <p:nvPr/>
          </p:nvCxnSpPr>
          <p:spPr>
            <a:xfrm flipH="1">
              <a:off x="3383280" y="2286000"/>
              <a:ext cx="7620" cy="76200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8" name="直接箭头连接符 17"/>
            <p:cNvCxnSpPr>
              <a:stCxn id="8" idx="2"/>
              <a:endCxn id="9" idx="0"/>
            </p:cNvCxnSpPr>
            <p:nvPr/>
          </p:nvCxnSpPr>
          <p:spPr>
            <a:xfrm>
              <a:off x="3383280" y="3992880"/>
              <a:ext cx="0" cy="545723"/>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0" name="直接箭头连接符 19"/>
            <p:cNvCxnSpPr>
              <a:stCxn id="9" idx="2"/>
              <a:endCxn id="10" idx="0"/>
            </p:cNvCxnSpPr>
            <p:nvPr/>
          </p:nvCxnSpPr>
          <p:spPr>
            <a:xfrm>
              <a:off x="3383280" y="5102483"/>
              <a:ext cx="0" cy="627757"/>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8" name="肘形连接符 27"/>
            <p:cNvCxnSpPr>
              <a:stCxn id="8" idx="1"/>
              <a:endCxn id="7" idx="2"/>
            </p:cNvCxnSpPr>
            <p:nvPr/>
          </p:nvCxnSpPr>
          <p:spPr>
            <a:xfrm rot="10800000">
              <a:off x="967740" y="2286000"/>
              <a:ext cx="1226820" cy="1234440"/>
            </a:xfrm>
            <a:prstGeom prst="bentConnector2">
              <a:avLst/>
            </a:prstGeom>
            <a:ln>
              <a:tailEnd type="triangle"/>
            </a:ln>
          </p:spPr>
          <p:style>
            <a:lnRef idx="2">
              <a:schemeClr val="accent1"/>
            </a:lnRef>
            <a:fillRef idx="1">
              <a:schemeClr val="lt1"/>
            </a:fillRef>
            <a:effectRef idx="0">
              <a:schemeClr val="accent1"/>
            </a:effectRef>
            <a:fontRef idx="minor">
              <a:schemeClr val="dk1"/>
            </a:fontRef>
          </p:style>
        </p:cxnSp>
        <p:cxnSp>
          <p:nvCxnSpPr>
            <p:cNvPr id="31" name="肘形连接符 30"/>
            <p:cNvCxnSpPr>
              <a:stCxn id="7" idx="0"/>
              <a:endCxn id="5" idx="1"/>
            </p:cNvCxnSpPr>
            <p:nvPr/>
          </p:nvCxnSpPr>
          <p:spPr>
            <a:xfrm rot="5400000" flipH="1" flipV="1">
              <a:off x="1478280" y="335280"/>
              <a:ext cx="861060" cy="1882140"/>
            </a:xfrm>
            <a:prstGeom prst="bentConnector2">
              <a:avLst/>
            </a:prstGeom>
            <a:ln>
              <a:tailEnd type="triangle"/>
            </a:ln>
          </p:spPr>
          <p:style>
            <a:lnRef idx="2">
              <a:schemeClr val="accent1"/>
            </a:lnRef>
            <a:fillRef idx="1">
              <a:schemeClr val="lt1"/>
            </a:fillRef>
            <a:effectRef idx="0">
              <a:schemeClr val="accent1"/>
            </a:effectRef>
            <a:fontRef idx="minor">
              <a:schemeClr val="dk1"/>
            </a:fontRef>
          </p:style>
        </p:cxnSp>
        <p:sp>
          <p:nvSpPr>
            <p:cNvPr id="32" name="文本框 31"/>
            <p:cNvSpPr txBox="1"/>
            <p:nvPr/>
          </p:nvSpPr>
          <p:spPr>
            <a:xfrm>
              <a:off x="1424856" y="3034502"/>
              <a:ext cx="475345" cy="45140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600" dirty="0">
                  <a:latin typeface="+mj-ea"/>
                  <a:ea typeface="+mj-ea"/>
                </a:rPr>
                <a:t>F</a:t>
              </a:r>
              <a:endParaRPr lang="zh-CN" altLang="en-US" sz="1600" dirty="0">
                <a:latin typeface="+mj-ea"/>
                <a:ea typeface="+mj-ea"/>
              </a:endParaRPr>
            </a:p>
          </p:txBody>
        </p:sp>
        <p:sp>
          <p:nvSpPr>
            <p:cNvPr id="33" name="文本框 32"/>
            <p:cNvSpPr txBox="1"/>
            <p:nvPr/>
          </p:nvSpPr>
          <p:spPr>
            <a:xfrm>
              <a:off x="3552532" y="3950092"/>
              <a:ext cx="402248" cy="451406"/>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sz="1600" dirty="0">
                  <a:latin typeface="+mj-ea"/>
                  <a:ea typeface="+mj-ea"/>
                </a:rPr>
                <a:t>T</a:t>
              </a:r>
              <a:endParaRPr lang="zh-CN" altLang="en-US" sz="1600" dirty="0">
                <a:latin typeface="+mj-ea"/>
                <a:ea typeface="+mj-ea"/>
              </a:endParaRPr>
            </a:p>
          </p:txBody>
        </p:sp>
        <p:sp>
          <p:nvSpPr>
            <p:cNvPr id="34" name="文本框 33"/>
            <p:cNvSpPr txBox="1"/>
            <p:nvPr/>
          </p:nvSpPr>
          <p:spPr>
            <a:xfrm>
              <a:off x="-2519998" y="5633221"/>
              <a:ext cx="4760278" cy="615554"/>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b="1" dirty="0">
                  <a:latin typeface="+mj-ea"/>
                  <a:ea typeface="+mj-ea"/>
                </a:rPr>
                <a:t>还书数据验证模块流程图</a:t>
              </a:r>
            </a:p>
          </p:txBody>
        </p:sp>
      </p:grpSp>
      <p:sp>
        <p:nvSpPr>
          <p:cNvPr id="2" name="日期占位符 1"/>
          <p:cNvSpPr>
            <a:spLocks noGrp="1"/>
          </p:cNvSpPr>
          <p:nvPr>
            <p:ph type="dt" sz="half" idx="10"/>
          </p:nvPr>
        </p:nvSpPr>
        <p:spPr/>
        <p:txBody>
          <a:bodyPr/>
          <a:lstStyle/>
          <a:p>
            <a:fld id="{D88E9334-40FC-4A2C-ACBD-A3EF19C9620B}" type="datetime1">
              <a:rPr lang="zh-CN" altLang="en-US" smtClean="0"/>
              <a:t>2022/5/25</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74028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grpSp>
        <p:nvGrpSpPr>
          <p:cNvPr id="36" name="组合 35"/>
          <p:cNvGrpSpPr/>
          <p:nvPr/>
        </p:nvGrpSpPr>
        <p:grpSpPr>
          <a:xfrm>
            <a:off x="1615471" y="115457"/>
            <a:ext cx="5315245" cy="4337588"/>
            <a:chOff x="-2176841" y="548640"/>
            <a:chExt cx="7086993" cy="5783453"/>
          </a:xfrm>
        </p:grpSpPr>
        <p:sp>
          <p:nvSpPr>
            <p:cNvPr id="37" name="流程图: 可选过程 36"/>
            <p:cNvSpPr/>
            <p:nvPr/>
          </p:nvSpPr>
          <p:spPr>
            <a:xfrm>
              <a:off x="2849880" y="548640"/>
              <a:ext cx="1082040" cy="59436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开始</a:t>
              </a:r>
            </a:p>
          </p:txBody>
        </p:sp>
        <p:sp>
          <p:nvSpPr>
            <p:cNvPr id="38" name="流程图: 过程 37"/>
            <p:cNvSpPr/>
            <p:nvPr/>
          </p:nvSpPr>
          <p:spPr>
            <a:xfrm>
              <a:off x="2045788" y="1637151"/>
              <a:ext cx="2864364" cy="664072"/>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按读者号和图书号查询借阅信息表</a:t>
              </a:r>
            </a:p>
          </p:txBody>
        </p:sp>
        <p:sp>
          <p:nvSpPr>
            <p:cNvPr id="39" name="流程图: 过程 38"/>
            <p:cNvSpPr/>
            <p:nvPr/>
          </p:nvSpPr>
          <p:spPr>
            <a:xfrm>
              <a:off x="72207" y="3761322"/>
              <a:ext cx="1973581" cy="676395"/>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提示没有借书记录</a:t>
              </a:r>
            </a:p>
          </p:txBody>
        </p:sp>
        <p:sp>
          <p:nvSpPr>
            <p:cNvPr id="40" name="流程图: 决策 39"/>
            <p:cNvSpPr/>
            <p:nvPr/>
          </p:nvSpPr>
          <p:spPr>
            <a:xfrm>
              <a:off x="2044533" y="2565027"/>
              <a:ext cx="2692732" cy="76525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发现记录？</a:t>
              </a:r>
            </a:p>
          </p:txBody>
        </p:sp>
        <p:sp>
          <p:nvSpPr>
            <p:cNvPr id="41" name="流程图: 过程 40"/>
            <p:cNvSpPr/>
            <p:nvPr/>
          </p:nvSpPr>
          <p:spPr>
            <a:xfrm>
              <a:off x="2402275" y="3792179"/>
              <a:ext cx="1977251" cy="754762"/>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在原记录上填写还书日期</a:t>
              </a:r>
            </a:p>
          </p:txBody>
        </p:sp>
        <p:sp>
          <p:nvSpPr>
            <p:cNvPr id="42" name="流程图: 可选过程 41"/>
            <p:cNvSpPr/>
            <p:nvPr/>
          </p:nvSpPr>
          <p:spPr>
            <a:xfrm>
              <a:off x="2865120" y="5730240"/>
              <a:ext cx="1066800" cy="54864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结束</a:t>
              </a:r>
            </a:p>
          </p:txBody>
        </p:sp>
        <p:cxnSp>
          <p:nvCxnSpPr>
            <p:cNvPr id="43" name="直接箭头连接符 42"/>
            <p:cNvCxnSpPr>
              <a:stCxn id="37" idx="2"/>
              <a:endCxn id="38" idx="0"/>
            </p:cNvCxnSpPr>
            <p:nvPr/>
          </p:nvCxnSpPr>
          <p:spPr>
            <a:xfrm>
              <a:off x="3390900" y="1143000"/>
              <a:ext cx="0" cy="57912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44" name="直接箭头连接符 43"/>
            <p:cNvCxnSpPr>
              <a:stCxn id="38" idx="2"/>
              <a:endCxn id="40" idx="0"/>
            </p:cNvCxnSpPr>
            <p:nvPr/>
          </p:nvCxnSpPr>
          <p:spPr>
            <a:xfrm>
              <a:off x="3390900" y="2286000"/>
              <a:ext cx="0" cy="293766"/>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45" name="直接箭头连接符 44"/>
            <p:cNvCxnSpPr>
              <a:stCxn id="40" idx="2"/>
              <a:endCxn id="41" idx="0"/>
            </p:cNvCxnSpPr>
            <p:nvPr/>
          </p:nvCxnSpPr>
          <p:spPr>
            <a:xfrm>
              <a:off x="3390900" y="3345021"/>
              <a:ext cx="0" cy="44716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46" name="直接箭头连接符 45"/>
            <p:cNvCxnSpPr>
              <a:stCxn id="41" idx="2"/>
              <a:endCxn id="79" idx="0"/>
            </p:cNvCxnSpPr>
            <p:nvPr/>
          </p:nvCxnSpPr>
          <p:spPr>
            <a:xfrm>
              <a:off x="3390900" y="4356061"/>
              <a:ext cx="0" cy="478928"/>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47" name="肘形连接符 46"/>
            <p:cNvCxnSpPr>
              <a:stCxn id="42" idx="0"/>
              <a:endCxn id="39" idx="2"/>
            </p:cNvCxnSpPr>
            <p:nvPr/>
          </p:nvCxnSpPr>
          <p:spPr>
            <a:xfrm rot="16200000" flipV="1">
              <a:off x="1548340" y="3880059"/>
              <a:ext cx="1344702" cy="2355659"/>
            </a:xfrm>
            <a:prstGeom prst="bentConnector3">
              <a:avLst>
                <a:gd name="adj1" fmla="val 17133"/>
              </a:avLst>
            </a:prstGeom>
            <a:ln>
              <a:headEnd type="triangle" w="med" len="med"/>
              <a:tailEnd type="none" w="med" len="med"/>
            </a:ln>
          </p:spPr>
          <p:style>
            <a:lnRef idx="2">
              <a:schemeClr val="accent1"/>
            </a:lnRef>
            <a:fillRef idx="1">
              <a:schemeClr val="lt1"/>
            </a:fillRef>
            <a:effectRef idx="0">
              <a:schemeClr val="accent1"/>
            </a:effectRef>
            <a:fontRef idx="minor">
              <a:schemeClr val="dk1"/>
            </a:fontRef>
          </p:style>
        </p:cxnSp>
        <p:cxnSp>
          <p:nvCxnSpPr>
            <p:cNvPr id="48" name="肘形连接符 47"/>
            <p:cNvCxnSpPr>
              <a:stCxn id="39" idx="0"/>
              <a:endCxn id="40" idx="1"/>
            </p:cNvCxnSpPr>
            <p:nvPr/>
          </p:nvCxnSpPr>
          <p:spPr>
            <a:xfrm rot="5400000" flipH="1" flipV="1">
              <a:off x="1208128" y="2797127"/>
              <a:ext cx="844024" cy="1174559"/>
            </a:xfrm>
            <a:prstGeom prst="bentConnector2">
              <a:avLst/>
            </a:prstGeom>
            <a:ln>
              <a:headEnd type="triangle" w="med" len="med"/>
              <a:tailEnd type="none" w="med" len="med"/>
            </a:ln>
          </p:spPr>
          <p:style>
            <a:lnRef idx="2">
              <a:schemeClr val="accent1"/>
            </a:lnRef>
            <a:fillRef idx="1">
              <a:schemeClr val="lt1"/>
            </a:fillRef>
            <a:effectRef idx="0">
              <a:schemeClr val="accent1"/>
            </a:effectRef>
            <a:fontRef idx="minor">
              <a:schemeClr val="dk1"/>
            </a:fontRef>
          </p:style>
        </p:cxnSp>
        <p:sp>
          <p:nvSpPr>
            <p:cNvPr id="49" name="文本框 48"/>
            <p:cNvSpPr txBox="1"/>
            <p:nvPr/>
          </p:nvSpPr>
          <p:spPr>
            <a:xfrm>
              <a:off x="1347917" y="2470930"/>
              <a:ext cx="391560" cy="45140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sz="1600" dirty="0">
                  <a:latin typeface="+mj-ea"/>
                  <a:ea typeface="+mj-ea"/>
                </a:rPr>
                <a:t>F</a:t>
              </a:r>
              <a:endParaRPr lang="zh-CN" altLang="en-US" sz="1600" dirty="0">
                <a:latin typeface="+mj-ea"/>
                <a:ea typeface="+mj-ea"/>
              </a:endParaRPr>
            </a:p>
          </p:txBody>
        </p:sp>
        <p:sp>
          <p:nvSpPr>
            <p:cNvPr id="50" name="文本框 49"/>
            <p:cNvSpPr txBox="1"/>
            <p:nvPr/>
          </p:nvSpPr>
          <p:spPr>
            <a:xfrm>
              <a:off x="3494833" y="3330282"/>
              <a:ext cx="402248" cy="45140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sz="1600" dirty="0">
                  <a:latin typeface="+mj-ea"/>
                  <a:ea typeface="+mj-ea"/>
                </a:rPr>
                <a:t>T</a:t>
              </a:r>
              <a:endParaRPr lang="zh-CN" altLang="en-US" sz="1600" dirty="0">
                <a:latin typeface="+mj-ea"/>
                <a:ea typeface="+mj-ea"/>
              </a:endParaRPr>
            </a:p>
          </p:txBody>
        </p:sp>
        <p:sp>
          <p:nvSpPr>
            <p:cNvPr id="51" name="文本框 50"/>
            <p:cNvSpPr txBox="1"/>
            <p:nvPr/>
          </p:nvSpPr>
          <p:spPr>
            <a:xfrm>
              <a:off x="-2176841" y="5716539"/>
              <a:ext cx="3939540" cy="615554"/>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2400" b="1" dirty="0">
                  <a:latin typeface="+mj-ea"/>
                  <a:ea typeface="+mj-ea"/>
                </a:rPr>
                <a:t>还书处理模块流程图</a:t>
              </a:r>
            </a:p>
          </p:txBody>
        </p:sp>
        <p:sp>
          <p:nvSpPr>
            <p:cNvPr id="79" name="流程图: 过程 78"/>
            <p:cNvSpPr/>
            <p:nvPr/>
          </p:nvSpPr>
          <p:spPr>
            <a:xfrm>
              <a:off x="2370447" y="4775946"/>
              <a:ext cx="2215045" cy="66624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latin typeface="+mj-ea"/>
                  <a:ea typeface="+mj-ea"/>
                </a:rPr>
                <a:t>图书信息中的在库数量</a:t>
              </a:r>
              <a:r>
                <a:rPr lang="en-US" altLang="zh-CN" sz="1600" dirty="0">
                  <a:latin typeface="+mj-ea"/>
                  <a:ea typeface="+mj-ea"/>
                </a:rPr>
                <a:t>+1</a:t>
              </a:r>
              <a:endParaRPr lang="zh-CN" altLang="en-US" sz="1600" dirty="0">
                <a:latin typeface="+mj-ea"/>
                <a:ea typeface="+mj-ea"/>
              </a:endParaRPr>
            </a:p>
          </p:txBody>
        </p:sp>
        <p:cxnSp>
          <p:nvCxnSpPr>
            <p:cNvPr id="81" name="直接箭头连接符 80"/>
            <p:cNvCxnSpPr>
              <a:stCxn id="79" idx="2"/>
              <a:endCxn id="42" idx="0"/>
            </p:cNvCxnSpPr>
            <p:nvPr/>
          </p:nvCxnSpPr>
          <p:spPr>
            <a:xfrm>
              <a:off x="3390900" y="5398869"/>
              <a:ext cx="7620" cy="331371"/>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grpSp>
      <p:sp>
        <p:nvSpPr>
          <p:cNvPr id="2" name="日期占位符 1"/>
          <p:cNvSpPr>
            <a:spLocks noGrp="1"/>
          </p:cNvSpPr>
          <p:nvPr>
            <p:ph type="dt" sz="half" idx="10"/>
          </p:nvPr>
        </p:nvSpPr>
        <p:spPr/>
        <p:txBody>
          <a:bodyPr/>
          <a:lstStyle/>
          <a:p>
            <a:fld id="{8198FD45-E2EB-49F8-A1FB-5389B5F348F3}" type="datetime1">
              <a:rPr lang="zh-CN" altLang="en-US" smtClean="0"/>
              <a:t>2022/5/25</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163655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面向对象的详细设计步骤</a:t>
            </a:r>
          </a:p>
        </p:txBody>
      </p:sp>
      <p:sp>
        <p:nvSpPr>
          <p:cNvPr id="2" name="内容占位符 1"/>
          <p:cNvSpPr>
            <a:spLocks noGrp="1"/>
          </p:cNvSpPr>
          <p:nvPr>
            <p:ph idx="1"/>
          </p:nvPr>
        </p:nvSpPr>
        <p:spPr>
          <a:xfrm>
            <a:off x="768097" y="1062989"/>
            <a:ext cx="7832833" cy="3669031"/>
          </a:xfrm>
        </p:spPr>
        <p:txBody>
          <a:bodyPr>
            <a:normAutofit/>
          </a:bodyPr>
          <a:lstStyle/>
          <a:p>
            <a:r>
              <a:rPr lang="zh-CN" altLang="en-US" sz="2400" dirty="0"/>
              <a:t>面向对象详细设计的步骤可以在任何时候重复进行，在系统的设计与实现过程中，在不同层次上重复设计步骤是必需的。</a:t>
            </a:r>
            <a:endParaRPr lang="en-US" altLang="zh-CN" sz="2400" dirty="0"/>
          </a:p>
          <a:p>
            <a:r>
              <a:rPr lang="zh-CN" altLang="en-US" sz="2400" dirty="0"/>
              <a:t>重复设计的原则：</a:t>
            </a:r>
            <a:endParaRPr lang="en-US" altLang="zh-CN" sz="2400" dirty="0"/>
          </a:p>
          <a:p>
            <a:pPr lvl="1"/>
            <a:r>
              <a:rPr lang="zh-CN" altLang="en-US" sz="2000" dirty="0"/>
              <a:t>假设一个操作的实现需要大量的代码（例如大于</a:t>
            </a:r>
            <a:r>
              <a:rPr lang="en-US" altLang="zh-CN" sz="2000" dirty="0"/>
              <a:t>200</a:t>
            </a:r>
            <a:r>
              <a:rPr lang="zh-CN" altLang="en-US" sz="2000" dirty="0"/>
              <a:t>行代码），就应该将这个操作的功能作为一个新问题进行陈述，对这个新问题重复进行设计过程。</a:t>
            </a:r>
          </a:p>
        </p:txBody>
      </p:sp>
      <p:sp>
        <p:nvSpPr>
          <p:cNvPr id="5" name="日期占位符 4"/>
          <p:cNvSpPr>
            <a:spLocks noGrp="1"/>
          </p:cNvSpPr>
          <p:nvPr>
            <p:ph type="dt" sz="half" idx="10"/>
          </p:nvPr>
        </p:nvSpPr>
        <p:spPr/>
        <p:txBody>
          <a:bodyPr/>
          <a:lstStyle/>
          <a:p>
            <a:fld id="{63E8409D-CF3F-48E9-B253-104BE226AFDD}"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Tree>
    <p:extLst>
      <p:ext uri="{BB962C8B-B14F-4D97-AF65-F5344CB8AC3E}">
        <p14:creationId xmlns:p14="http://schemas.microsoft.com/office/powerpoint/2010/main" val="171555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noChangeArrowheads="1"/>
          </p:cNvPicPr>
          <p:nvPr/>
        </p:nvPicPr>
        <p:blipFill rotWithShape="1">
          <a:blip r:embed="rId3" cstate="print"/>
          <a:srcRect t="8858" b="6775"/>
          <a:stretch>
            <a:fillRect/>
          </a:stretch>
        </p:blipFill>
        <p:spPr bwMode="auto">
          <a:xfrm>
            <a:off x="1141651" y="775235"/>
            <a:ext cx="68586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p:cNvSpPr/>
          <p:nvPr/>
        </p:nvSpPr>
        <p:spPr>
          <a:xfrm>
            <a:off x="4141853" y="2461584"/>
            <a:ext cx="5000124" cy="1526456"/>
          </a:xfrm>
          <a:prstGeom prst="rect">
            <a:avLst/>
          </a:prstGeom>
          <a:solidFill>
            <a:schemeClr val="accent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5" name="矩形"/>
          <p:cNvSpPr/>
          <p:nvPr/>
        </p:nvSpPr>
        <p:spPr>
          <a:xfrm>
            <a:off x="0" y="2451460"/>
            <a:ext cx="4143875" cy="152645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6" name="矩形"/>
          <p:cNvSpPr/>
          <p:nvPr/>
        </p:nvSpPr>
        <p:spPr>
          <a:xfrm>
            <a:off x="1142325" y="2431210"/>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7" name="矩形"/>
          <p:cNvSpPr/>
          <p:nvPr/>
        </p:nvSpPr>
        <p:spPr>
          <a:xfrm>
            <a:off x="1142325" y="3977915"/>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0" name="文本"/>
          <p:cNvSpPr/>
          <p:nvPr/>
        </p:nvSpPr>
        <p:spPr>
          <a:xfrm>
            <a:off x="4182098" y="2836217"/>
            <a:ext cx="4904027" cy="400110"/>
          </a:xfrm>
          <a:prstGeom prst="rect">
            <a:avLst/>
          </a:prstGeom>
        </p:spPr>
        <p:txBody>
          <a:bodyPr wrap="square">
            <a:spAutoFit/>
          </a:bodyPr>
          <a:lstStyle/>
          <a:p>
            <a:pPr algn="ctr"/>
            <a:r>
              <a:rPr lang="zh-CN" altLang="en-US" sz="2000" b="1" spc="169" dirty="0">
                <a:solidFill>
                  <a:schemeClr val="bg1"/>
                </a:solidFill>
                <a:latin typeface="+mj-ea"/>
                <a:ea typeface="+mj-ea"/>
                <a:sym typeface="+mn-ea"/>
              </a:rPr>
              <a:t>工作任务</a:t>
            </a:r>
            <a:r>
              <a:rPr lang="en-US" altLang="zh-CN" sz="2000" b="1" spc="169" dirty="0">
                <a:solidFill>
                  <a:schemeClr val="bg1"/>
                </a:solidFill>
                <a:latin typeface="+mj-ea"/>
                <a:ea typeface="+mj-ea"/>
                <a:sym typeface="+mn-ea"/>
              </a:rPr>
              <a:t>1</a:t>
            </a:r>
            <a:r>
              <a:rPr lang="zh-CN" altLang="en-US" sz="2000" b="1" spc="169" dirty="0">
                <a:solidFill>
                  <a:schemeClr val="bg1"/>
                </a:solidFill>
                <a:latin typeface="+mj-ea"/>
                <a:ea typeface="+mj-ea"/>
                <a:sym typeface="+mn-ea"/>
              </a:rPr>
              <a:t>：完成系统详细设计</a:t>
            </a:r>
          </a:p>
        </p:txBody>
      </p:sp>
      <p:sp>
        <p:nvSpPr>
          <p:cNvPr id="4" name="日期占位符 3"/>
          <p:cNvSpPr>
            <a:spLocks noGrp="1"/>
          </p:cNvSpPr>
          <p:nvPr>
            <p:ph type="dt" sz="half" idx="10"/>
          </p:nvPr>
        </p:nvSpPr>
        <p:spPr/>
        <p:txBody>
          <a:bodyPr/>
          <a:lstStyle/>
          <a:p>
            <a:fld id="{333041EE-7581-4F62-A832-39A379663902}" type="datetime1">
              <a:rPr lang="zh-CN" altLang="en-US" smtClean="0"/>
              <a:t>2022/5/25</a:t>
            </a:fld>
            <a:endParaRPr lang="zh-CN" altLang="en-US"/>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
        <p:nvSpPr>
          <p:cNvPr id="12" name="文本"/>
          <p:cNvSpPr txBox="1"/>
          <p:nvPr/>
        </p:nvSpPr>
        <p:spPr>
          <a:xfrm>
            <a:off x="4292273" y="3260467"/>
            <a:ext cx="4723394" cy="507831"/>
          </a:xfrm>
          <a:prstGeom prst="rect">
            <a:avLst/>
          </a:prstGeom>
          <a:noFill/>
        </p:spPr>
        <p:txBody>
          <a:bodyPr wrap="square" rtlCol="0" anchor="t">
            <a:spAutoFit/>
          </a:bodyPr>
          <a:lstStyle>
            <a:defPPr>
              <a:defRPr lang="zh-CN"/>
            </a:defPPr>
            <a:lvl1pPr indent="467995">
              <a:lnSpc>
                <a:spcPct val="150000"/>
              </a:lnSpc>
              <a:spcAft>
                <a:spcPts val="1500"/>
              </a:spcAft>
              <a:defRPr sz="1600" spc="150">
                <a:solidFill>
                  <a:schemeClr val="tx1">
                    <a:lumMod val="95000"/>
                    <a:lumOff val="5000"/>
                  </a:schemeClr>
                </a:solidFill>
                <a:latin typeface="+mn-ea"/>
              </a:defRPr>
            </a:lvl1pPr>
          </a:lstStyle>
          <a:p>
            <a:pPr indent="0" algn="ctr"/>
            <a:r>
              <a:rPr lang="zh-CN" altLang="en-US" sz="1800" dirty="0">
                <a:solidFill>
                  <a:schemeClr val="bg1"/>
                </a:solidFill>
              </a:rPr>
              <a:t>交付的工作产品：详细设计流程图</a:t>
            </a:r>
          </a:p>
        </p:txBody>
      </p:sp>
    </p:spTree>
    <p:extLst>
      <p:ext uri="{BB962C8B-B14F-4D97-AF65-F5344CB8AC3E}">
        <p14:creationId xmlns:p14="http://schemas.microsoft.com/office/powerpoint/2010/main" val="3059570705"/>
      </p:ext>
    </p:extLst>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0"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zh-CN" altLang="en-US" dirty="0"/>
              <a:t>查询用户详细设计</a:t>
            </a:r>
          </a:p>
        </p:txBody>
      </p:sp>
      <p:sp>
        <p:nvSpPr>
          <p:cNvPr id="537603" name="Rectangle 3"/>
          <p:cNvSpPr>
            <a:spLocks noGrp="1" noChangeArrowheads="1"/>
          </p:cNvSpPr>
          <p:nvPr>
            <p:ph idx="1"/>
          </p:nvPr>
        </p:nvSpPr>
        <p:spPr/>
        <p:txBody>
          <a:bodyPr>
            <a:noAutofit/>
          </a:bodyPr>
          <a:lstStyle/>
          <a:p>
            <a:pPr marL="400050" indent="-400050">
              <a:lnSpc>
                <a:spcPct val="100000"/>
              </a:lnSpc>
              <a:spcBef>
                <a:spcPts val="600"/>
              </a:spcBef>
            </a:pPr>
            <a:r>
              <a:rPr lang="zh-CN" altLang="en-US" sz="2000" dirty="0"/>
              <a:t>根据总体设计阶段所编写的</a:t>
            </a:r>
            <a:r>
              <a:rPr lang="en-US" altLang="zh-CN" sz="2000" dirty="0" err="1"/>
              <a:t>dao</a:t>
            </a:r>
            <a:r>
              <a:rPr lang="zh-CN" altLang="en-US" sz="2000" dirty="0"/>
              <a:t>提供的方法，对系统用例进行详细设计。</a:t>
            </a:r>
            <a:endParaRPr lang="en-US" altLang="zh-CN" sz="2000" dirty="0"/>
          </a:p>
          <a:p>
            <a:pPr marL="400050" indent="-400050">
              <a:lnSpc>
                <a:spcPct val="100000"/>
              </a:lnSpc>
              <a:spcBef>
                <a:spcPts val="600"/>
              </a:spcBef>
            </a:pPr>
            <a:r>
              <a:rPr lang="en-US" altLang="zh-CN" sz="2000" dirty="0"/>
              <a:t>【</a:t>
            </a:r>
            <a:r>
              <a:rPr lang="zh-CN" altLang="en-US" sz="2000" dirty="0"/>
              <a:t>分析流程</a:t>
            </a:r>
            <a:r>
              <a:rPr lang="en-US" altLang="zh-CN" sz="2000" dirty="0"/>
              <a:t>】</a:t>
            </a:r>
          </a:p>
          <a:p>
            <a:pPr marL="1051470" lvl="1" indent="-400050">
              <a:lnSpc>
                <a:spcPct val="100000"/>
              </a:lnSpc>
              <a:spcBef>
                <a:spcPts val="600"/>
              </a:spcBef>
              <a:buFontTx/>
              <a:buAutoNum type="arabicPeriod"/>
            </a:pPr>
            <a:r>
              <a:rPr lang="zh-CN" altLang="en-US" sz="1800" dirty="0"/>
              <a:t>从界面获得查询条件</a:t>
            </a:r>
            <a:r>
              <a:rPr lang="en-US" altLang="zh-CN" sz="1800" dirty="0"/>
              <a:t>column</a:t>
            </a:r>
            <a:r>
              <a:rPr lang="zh-CN" altLang="en-US" sz="1800" dirty="0"/>
              <a:t>以及输入的值</a:t>
            </a:r>
            <a:r>
              <a:rPr lang="en-US" altLang="zh-CN" sz="1800" dirty="0"/>
              <a:t>value</a:t>
            </a:r>
            <a:r>
              <a:rPr lang="zh-CN" altLang="en-US" sz="1800" dirty="0"/>
              <a:t>。</a:t>
            </a:r>
            <a:endParaRPr lang="en-US" altLang="zh-CN" sz="1800" dirty="0"/>
          </a:p>
          <a:p>
            <a:pPr marL="1051470" lvl="1" indent="-400050">
              <a:lnSpc>
                <a:spcPct val="100000"/>
              </a:lnSpc>
              <a:spcBef>
                <a:spcPts val="600"/>
              </a:spcBef>
              <a:buFontTx/>
              <a:buAutoNum type="arabicPeriod"/>
            </a:pPr>
            <a:r>
              <a:rPr lang="zh-CN" altLang="en-US" sz="1800" dirty="0"/>
              <a:t>判断</a:t>
            </a:r>
            <a:r>
              <a:rPr lang="en-US" altLang="zh-CN" sz="1800" dirty="0"/>
              <a:t>value</a:t>
            </a:r>
            <a:r>
              <a:rPr lang="zh-CN" altLang="en-US" sz="1800" dirty="0"/>
              <a:t>值，若为空或者“检索全部”，调用</a:t>
            </a:r>
            <a:r>
              <a:rPr lang="en-US" altLang="zh-CN" sz="1800" dirty="0" err="1"/>
              <a:t>UserDAOImp</a:t>
            </a:r>
            <a:r>
              <a:rPr lang="zh-CN" altLang="en-US" sz="1800" dirty="0"/>
              <a:t>类方法</a:t>
            </a:r>
            <a:r>
              <a:rPr lang="en-US" altLang="zh-CN" sz="1800" dirty="0" err="1"/>
              <a:t>userfindAll</a:t>
            </a:r>
            <a:r>
              <a:rPr lang="en-US" altLang="zh-CN" sz="1800" dirty="0"/>
              <a:t>() </a:t>
            </a:r>
            <a:r>
              <a:rPr lang="zh-CN" altLang="en-US" sz="1800" dirty="0"/>
              <a:t>，否则，调用</a:t>
            </a:r>
            <a:r>
              <a:rPr lang="en-US" altLang="zh-CN" sz="1800" dirty="0" err="1"/>
              <a:t>UserDAOImp</a:t>
            </a:r>
            <a:r>
              <a:rPr lang="zh-CN" altLang="en-US" sz="1800" dirty="0"/>
              <a:t>类方法</a:t>
            </a:r>
            <a:r>
              <a:rPr lang="en-US" altLang="zh-CN" sz="1800" dirty="0" err="1"/>
              <a:t>userfindByProperty</a:t>
            </a:r>
            <a:r>
              <a:rPr lang="en-US" altLang="zh-CN" sz="1800" dirty="0"/>
              <a:t>(prop, value)</a:t>
            </a:r>
            <a:r>
              <a:rPr lang="zh-CN" altLang="en-US" sz="1800" dirty="0"/>
              <a:t>，将所有用户信息封装到</a:t>
            </a:r>
            <a:r>
              <a:rPr lang="en-US" altLang="zh-CN" sz="1800" dirty="0"/>
              <a:t>user</a:t>
            </a:r>
            <a:r>
              <a:rPr lang="zh-CN" altLang="en-US" sz="1800" dirty="0"/>
              <a:t>列表中。</a:t>
            </a:r>
            <a:endParaRPr lang="en-US" altLang="zh-CN" sz="1800" dirty="0"/>
          </a:p>
          <a:p>
            <a:pPr marL="1051470" lvl="1" indent="-400050">
              <a:lnSpc>
                <a:spcPct val="100000"/>
              </a:lnSpc>
              <a:spcBef>
                <a:spcPts val="600"/>
              </a:spcBef>
              <a:buFontTx/>
              <a:buAutoNum type="arabicPeriod"/>
            </a:pPr>
            <a:r>
              <a:rPr lang="zh-CN" altLang="en-US" sz="1800" dirty="0"/>
              <a:t>再将</a:t>
            </a:r>
            <a:r>
              <a:rPr lang="en-US" altLang="zh-CN" sz="1800" dirty="0"/>
              <a:t>user</a:t>
            </a:r>
            <a:r>
              <a:rPr lang="zh-CN" altLang="en-US" sz="1800" dirty="0"/>
              <a:t>对象的各个属性显示到用户信息列表页面</a:t>
            </a:r>
            <a:r>
              <a:rPr lang="en-US" altLang="zh-CN" sz="1800" dirty="0" err="1"/>
              <a:t>user_information_retrieval.jsp</a:t>
            </a:r>
            <a:r>
              <a:rPr lang="zh-CN" altLang="en-US" sz="1800" dirty="0"/>
              <a:t>。</a:t>
            </a:r>
          </a:p>
          <a:p>
            <a:pPr marL="400050" indent="-400050">
              <a:lnSpc>
                <a:spcPct val="100000"/>
              </a:lnSpc>
              <a:spcBef>
                <a:spcPts val="600"/>
              </a:spcBef>
            </a:pPr>
            <a:r>
              <a:rPr lang="en-US" altLang="zh-CN" sz="2000" dirty="0"/>
              <a:t>【</a:t>
            </a:r>
            <a:r>
              <a:rPr lang="zh-CN" altLang="en-US" sz="2000" dirty="0"/>
              <a:t>画出设计图</a:t>
            </a:r>
            <a:r>
              <a:rPr lang="en-US" altLang="zh-CN" sz="2000" dirty="0"/>
              <a:t>】</a:t>
            </a:r>
          </a:p>
        </p:txBody>
      </p:sp>
      <p:sp>
        <p:nvSpPr>
          <p:cNvPr id="2" name="日期占位符 1"/>
          <p:cNvSpPr>
            <a:spLocks noGrp="1"/>
          </p:cNvSpPr>
          <p:nvPr>
            <p:ph type="dt" sz="half" idx="10"/>
          </p:nvPr>
        </p:nvSpPr>
        <p:spPr/>
        <p:txBody>
          <a:bodyPr/>
          <a:lstStyle/>
          <a:p>
            <a:fld id="{3ADF8765-DE20-450E-BD54-DCC757B45001}"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Tree>
    <p:extLst>
      <p:ext uri="{BB962C8B-B14F-4D97-AF65-F5344CB8AC3E}">
        <p14:creationId xmlns:p14="http://schemas.microsoft.com/office/powerpoint/2010/main" val="82276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76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76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76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760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7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737361" y="83902"/>
            <a:ext cx="5915980" cy="4653002"/>
            <a:chOff x="-457772" y="544358"/>
            <a:chExt cx="7118720" cy="5922698"/>
          </a:xfrm>
        </p:grpSpPr>
        <p:sp>
          <p:nvSpPr>
            <p:cNvPr id="4" name="流程图: 可选过程 3"/>
            <p:cNvSpPr/>
            <p:nvPr/>
          </p:nvSpPr>
          <p:spPr>
            <a:xfrm>
              <a:off x="3491880" y="1207131"/>
              <a:ext cx="2736304" cy="648072"/>
            </a:xfrm>
            <a:prstGeom prst="flowChartAlternateProcess">
              <a:avLst/>
            </a:prstGeom>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r>
                <a:rPr lang="zh-CN" altLang="en-US" sz="1400" kern="100" dirty="0">
                  <a:ea typeface="宋体"/>
                  <a:cs typeface="Times New Roman"/>
                </a:rPr>
                <a:t>从界面获得查询条件</a:t>
              </a:r>
              <a:r>
                <a:rPr lang="en-US" sz="1400" kern="100" dirty="0">
                  <a:ea typeface="宋体"/>
                  <a:cs typeface="Times New Roman"/>
                </a:rPr>
                <a:t>column</a:t>
              </a:r>
              <a:r>
                <a:rPr lang="zh-CN" altLang="en-US" sz="1400" kern="100" dirty="0">
                  <a:ea typeface="宋体"/>
                  <a:cs typeface="Times New Roman"/>
                </a:rPr>
                <a:t>以及输入的值</a:t>
              </a:r>
              <a:r>
                <a:rPr lang="en-US" sz="1400" kern="100" dirty="0">
                  <a:ea typeface="宋体"/>
                  <a:cs typeface="Times New Roman"/>
                </a:rPr>
                <a:t>value</a:t>
              </a:r>
              <a:endParaRPr lang="zh-CN" altLang="en-US" sz="1400" kern="100" dirty="0">
                <a:ea typeface="宋体"/>
                <a:cs typeface="Times New Roman"/>
              </a:endParaRPr>
            </a:p>
          </p:txBody>
        </p:sp>
        <p:sp>
          <p:nvSpPr>
            <p:cNvPr id="5" name="流程图: 终止 4"/>
            <p:cNvSpPr/>
            <p:nvPr/>
          </p:nvSpPr>
          <p:spPr>
            <a:xfrm>
              <a:off x="4402832" y="544358"/>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t>开始</a:t>
              </a:r>
            </a:p>
          </p:txBody>
        </p:sp>
        <p:sp>
          <p:nvSpPr>
            <p:cNvPr id="6" name="流程图: 可选过程 5"/>
            <p:cNvSpPr/>
            <p:nvPr/>
          </p:nvSpPr>
          <p:spPr>
            <a:xfrm>
              <a:off x="3338266" y="3573015"/>
              <a:ext cx="3321967" cy="805181"/>
            </a:xfrm>
            <a:prstGeom prst="flowChartAlternateProcess">
              <a:avLst/>
            </a:prstGeom>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r>
                <a:rPr lang="zh-CN" altLang="en-US" sz="1400" dirty="0"/>
                <a:t>调用</a:t>
              </a:r>
              <a:r>
                <a:rPr lang="en-US" altLang="zh-CN" sz="1400" dirty="0" err="1"/>
                <a:t>UserDAOImp</a:t>
              </a:r>
              <a:r>
                <a:rPr lang="zh-CN" altLang="en-US" sz="1400" dirty="0"/>
                <a:t>类方法</a:t>
              </a:r>
              <a:r>
                <a:rPr lang="en-US" altLang="zh-CN" sz="1400" dirty="0" err="1"/>
                <a:t>userfindAll</a:t>
              </a:r>
              <a:r>
                <a:rPr lang="en-US" altLang="zh-CN" sz="1400" dirty="0"/>
                <a:t>()</a:t>
              </a:r>
              <a:r>
                <a:rPr lang="zh-CN" altLang="en-US" sz="1400" dirty="0"/>
                <a:t> ，将所有用户信息封装到</a:t>
              </a:r>
              <a:r>
                <a:rPr lang="en-US" altLang="zh-CN" sz="1400" dirty="0"/>
                <a:t>user</a:t>
              </a:r>
              <a:r>
                <a:rPr lang="zh-CN" altLang="en-US" sz="1400" dirty="0"/>
                <a:t>列表中</a:t>
              </a:r>
              <a:endParaRPr lang="zh-CN" altLang="en-US" sz="1400" kern="100" dirty="0">
                <a:ea typeface="宋体"/>
                <a:cs typeface="Times New Roman"/>
              </a:endParaRPr>
            </a:p>
          </p:txBody>
        </p:sp>
        <p:sp>
          <p:nvSpPr>
            <p:cNvPr id="7" name="菱形 6"/>
            <p:cNvSpPr/>
            <p:nvPr/>
          </p:nvSpPr>
          <p:spPr>
            <a:xfrm>
              <a:off x="2843808" y="2280242"/>
              <a:ext cx="3816424" cy="790112"/>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value==null||</a:t>
              </a:r>
              <a:r>
                <a:rPr lang="en-US" altLang="zh-CN" sz="1400" dirty="0" err="1"/>
                <a:t>valu.equals</a:t>
              </a:r>
              <a:r>
                <a:rPr lang="en-US" altLang="zh-CN" sz="1400" dirty="0"/>
                <a:t>("</a:t>
              </a:r>
              <a:r>
                <a:rPr lang="zh-CN" altLang="en-US" sz="1400" dirty="0"/>
                <a:t>检索全部</a:t>
              </a:r>
              <a:r>
                <a:rPr lang="en-US" altLang="zh-CN" sz="1400" dirty="0"/>
                <a:t>")||</a:t>
              </a:r>
              <a:r>
                <a:rPr lang="en-US" altLang="zh-CN" sz="1400" dirty="0" err="1"/>
                <a:t>value.equals</a:t>
              </a:r>
              <a:r>
                <a:rPr lang="en-US" altLang="zh-CN" sz="1400" dirty="0"/>
                <a:t>("")</a:t>
              </a:r>
              <a:endParaRPr lang="zh-CN" altLang="en-US" sz="1400" dirty="0"/>
            </a:p>
          </p:txBody>
        </p:sp>
        <p:cxnSp>
          <p:nvCxnSpPr>
            <p:cNvPr id="9" name="直接箭头连接符 8"/>
            <p:cNvCxnSpPr>
              <a:stCxn id="5" idx="2"/>
              <a:endCxn id="4" idx="0"/>
            </p:cNvCxnSpPr>
            <p:nvPr/>
          </p:nvCxnSpPr>
          <p:spPr>
            <a:xfrm>
              <a:off x="4860032" y="846110"/>
              <a:ext cx="0" cy="361021"/>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2" name="直接箭头连接符 11"/>
            <p:cNvCxnSpPr>
              <a:stCxn id="4" idx="2"/>
              <a:endCxn id="7" idx="0"/>
            </p:cNvCxnSpPr>
            <p:nvPr/>
          </p:nvCxnSpPr>
          <p:spPr>
            <a:xfrm>
              <a:off x="4860032" y="1855203"/>
              <a:ext cx="0" cy="42504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4" name="直接箭头连接符 13"/>
            <p:cNvCxnSpPr>
              <a:stCxn id="7" idx="2"/>
            </p:cNvCxnSpPr>
            <p:nvPr/>
          </p:nvCxnSpPr>
          <p:spPr>
            <a:xfrm>
              <a:off x="4860032" y="3070354"/>
              <a:ext cx="0" cy="502662"/>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5" name="矩形 14"/>
            <p:cNvSpPr/>
            <p:nvPr/>
          </p:nvSpPr>
          <p:spPr>
            <a:xfrm>
              <a:off x="4901734" y="3070354"/>
              <a:ext cx="386167" cy="430938"/>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sz="1600" dirty="0"/>
                <a:t>Y</a:t>
              </a:r>
              <a:endParaRPr lang="zh-CN" altLang="en-US" sz="1600" dirty="0"/>
            </a:p>
          </p:txBody>
        </p:sp>
        <p:sp>
          <p:nvSpPr>
            <p:cNvPr id="21" name="流程图: 可选过程 20"/>
            <p:cNvSpPr/>
            <p:nvPr/>
          </p:nvSpPr>
          <p:spPr>
            <a:xfrm>
              <a:off x="-457772" y="3539232"/>
              <a:ext cx="3517605" cy="933884"/>
            </a:xfrm>
            <a:prstGeom prst="flowChartAlternateProcess">
              <a:avLst/>
            </a:prstGeom>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r>
                <a:rPr lang="zh-CN" altLang="en-US" sz="1400" dirty="0"/>
                <a:t>调用</a:t>
              </a:r>
              <a:r>
                <a:rPr lang="en-US" altLang="zh-CN" sz="1400" dirty="0" err="1"/>
                <a:t>UserDAOImp</a:t>
              </a:r>
              <a:r>
                <a:rPr lang="zh-CN" altLang="en-US" sz="1400" dirty="0"/>
                <a:t>类方法</a:t>
              </a:r>
              <a:r>
                <a:rPr lang="en-US" altLang="zh-CN" sz="1400" dirty="0" err="1"/>
                <a:t>userfindByProperty</a:t>
              </a:r>
              <a:r>
                <a:rPr lang="en-US" altLang="zh-CN" sz="1400" dirty="0"/>
                <a:t>(prop, value)</a:t>
              </a:r>
              <a:r>
                <a:rPr lang="zh-CN" altLang="en-US" sz="1400" dirty="0"/>
                <a:t> ，将所有用户信息封装到</a:t>
              </a:r>
              <a:r>
                <a:rPr lang="en-US" altLang="zh-CN" sz="1400" dirty="0"/>
                <a:t>user</a:t>
              </a:r>
              <a:r>
                <a:rPr lang="zh-CN" altLang="en-US" sz="1400" dirty="0"/>
                <a:t>列表中</a:t>
              </a:r>
              <a:endParaRPr lang="zh-CN" altLang="en-US" sz="1400" kern="100" dirty="0">
                <a:ea typeface="宋体"/>
                <a:cs typeface="Times New Roman"/>
              </a:endParaRPr>
            </a:p>
          </p:txBody>
        </p:sp>
        <p:sp>
          <p:nvSpPr>
            <p:cNvPr id="22" name="流程图: 可选过程 21"/>
            <p:cNvSpPr/>
            <p:nvPr/>
          </p:nvSpPr>
          <p:spPr>
            <a:xfrm>
              <a:off x="3564604" y="4725144"/>
              <a:ext cx="3096344" cy="648072"/>
            </a:xfrm>
            <a:prstGeom prst="flowChartAlternateProcess">
              <a:avLst/>
            </a:prstGeom>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r>
                <a:rPr lang="zh-CN" altLang="en-US" sz="1400" dirty="0"/>
                <a:t>将</a:t>
              </a:r>
              <a:r>
                <a:rPr lang="en-US" altLang="zh-CN" sz="1400" dirty="0"/>
                <a:t>user</a:t>
              </a:r>
              <a:r>
                <a:rPr lang="zh-CN" altLang="en-US" sz="1400" dirty="0"/>
                <a:t>对象的各个属性显示到用户信息列表页面</a:t>
              </a:r>
              <a:endParaRPr lang="zh-CN" altLang="en-US" sz="1400" kern="100" dirty="0">
                <a:ea typeface="宋体"/>
                <a:cs typeface="Times New Roman"/>
              </a:endParaRPr>
            </a:p>
          </p:txBody>
        </p:sp>
        <p:sp>
          <p:nvSpPr>
            <p:cNvPr id="23" name="流程图: 终止 22"/>
            <p:cNvSpPr/>
            <p:nvPr/>
          </p:nvSpPr>
          <p:spPr>
            <a:xfrm>
              <a:off x="4444534" y="6165304"/>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结束</a:t>
              </a:r>
            </a:p>
          </p:txBody>
        </p:sp>
        <p:cxnSp>
          <p:nvCxnSpPr>
            <p:cNvPr id="25" name="直接箭头连接符 24"/>
            <p:cNvCxnSpPr/>
            <p:nvPr/>
          </p:nvCxnSpPr>
          <p:spPr>
            <a:xfrm>
              <a:off x="4860032" y="4221088"/>
              <a:ext cx="0" cy="504056"/>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27" name="直接箭头连接符 26"/>
            <p:cNvCxnSpPr>
              <a:endCxn id="23" idx="0"/>
            </p:cNvCxnSpPr>
            <p:nvPr/>
          </p:nvCxnSpPr>
          <p:spPr>
            <a:xfrm>
              <a:off x="4901734" y="5373216"/>
              <a:ext cx="0" cy="79208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30" name="肘形连接符 29"/>
            <p:cNvCxnSpPr>
              <a:stCxn id="7" idx="1"/>
              <a:endCxn id="21" idx="0"/>
            </p:cNvCxnSpPr>
            <p:nvPr/>
          </p:nvCxnSpPr>
          <p:spPr>
            <a:xfrm rot="10800000" flipV="1">
              <a:off x="1619672" y="2675298"/>
              <a:ext cx="1224136" cy="863933"/>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32" name="肘形连接符 31"/>
            <p:cNvCxnSpPr>
              <a:stCxn id="21" idx="2"/>
              <a:endCxn id="22" idx="1"/>
            </p:cNvCxnSpPr>
            <p:nvPr/>
          </p:nvCxnSpPr>
          <p:spPr>
            <a:xfrm rot="16200000" flipH="1">
              <a:off x="2304106" y="3788682"/>
              <a:ext cx="576064" cy="1944932"/>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sp>
          <p:nvSpPr>
            <p:cNvPr id="33" name="矩形 32"/>
            <p:cNvSpPr/>
            <p:nvPr/>
          </p:nvSpPr>
          <p:spPr>
            <a:xfrm>
              <a:off x="2031905" y="2185413"/>
              <a:ext cx="399668" cy="430938"/>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sz="1600" dirty="0"/>
                <a:t>N</a:t>
              </a:r>
              <a:endParaRPr lang="zh-CN" altLang="en-US" sz="1600" dirty="0"/>
            </a:p>
          </p:txBody>
        </p:sp>
      </p:grpSp>
      <p:sp>
        <p:nvSpPr>
          <p:cNvPr id="11" name="标题 10"/>
          <p:cNvSpPr>
            <a:spLocks noGrp="1"/>
          </p:cNvSpPr>
          <p:nvPr>
            <p:ph type="title"/>
          </p:nvPr>
        </p:nvSpPr>
        <p:spPr/>
        <p:txBody>
          <a:bodyPr/>
          <a:lstStyle/>
          <a:p>
            <a:r>
              <a:rPr lang="zh-CN" altLang="en-US" dirty="0"/>
              <a:t>流程图</a:t>
            </a:r>
          </a:p>
        </p:txBody>
      </p:sp>
      <p:sp>
        <p:nvSpPr>
          <p:cNvPr id="3" name="日期占位符 2"/>
          <p:cNvSpPr>
            <a:spLocks noGrp="1"/>
          </p:cNvSpPr>
          <p:nvPr>
            <p:ph type="dt" sz="half" idx="10"/>
          </p:nvPr>
        </p:nvSpPr>
        <p:spPr/>
        <p:txBody>
          <a:bodyPr/>
          <a:lstStyle/>
          <a:p>
            <a:fld id="{8D1785B1-C9B1-40F9-886C-DD92E9F8FA31}" type="datetime1">
              <a:rPr lang="zh-CN" altLang="en-US" smtClean="0"/>
              <a:t>2022/5/25</a:t>
            </a:fld>
            <a:endParaRPr lang="zh-CN" altLang="en-US" dirty="0"/>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Tree>
    <p:extLst>
      <p:ext uri="{BB962C8B-B14F-4D97-AF65-F5344CB8AC3E}">
        <p14:creationId xmlns:p14="http://schemas.microsoft.com/office/powerpoint/2010/main" val="418951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prstGeom prst="rect">
            <a:avLst/>
          </a:prstGeom>
        </p:spPr>
        <p:txBody>
          <a:bodyPr anchor="ctr">
            <a:normAutofit/>
          </a:bodyPr>
          <a:lstStyle/>
          <a:p>
            <a:r>
              <a:rPr lang="zh-CN" altLang="en-US" b="1" dirty="0"/>
              <a:t>代码编写</a:t>
            </a:r>
          </a:p>
        </p:txBody>
      </p:sp>
      <p:sp>
        <p:nvSpPr>
          <p:cNvPr id="2" name="日期占位符 1"/>
          <p:cNvSpPr>
            <a:spLocks noGrp="1"/>
          </p:cNvSpPr>
          <p:nvPr>
            <p:ph type="dt" sz="half" idx="10"/>
          </p:nvPr>
        </p:nvSpPr>
        <p:spPr/>
        <p:txBody>
          <a:bodyPr/>
          <a:lstStyle/>
          <a:p>
            <a:fld id="{8F03C23B-905B-46AF-8023-98513B803608}" type="datetime1">
              <a:rPr lang="zh-CN" altLang="en-US" smtClean="0"/>
              <a:t>2022/5/25</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a:p>
        </p:txBody>
      </p:sp>
      <p:pic>
        <p:nvPicPr>
          <p:cNvPr id="116742"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993" y="1392316"/>
            <a:ext cx="8324257" cy="2402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8819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zh-CN" altLang="en-US" dirty="0"/>
              <a:t>新增用户用例详细设计</a:t>
            </a:r>
          </a:p>
        </p:txBody>
      </p:sp>
      <p:sp>
        <p:nvSpPr>
          <p:cNvPr id="536579" name="Rectangle 3"/>
          <p:cNvSpPr>
            <a:spLocks noGrp="1" noChangeArrowheads="1"/>
          </p:cNvSpPr>
          <p:nvPr>
            <p:ph idx="1"/>
          </p:nvPr>
        </p:nvSpPr>
        <p:spPr/>
        <p:txBody>
          <a:bodyPr>
            <a:normAutofit/>
          </a:bodyPr>
          <a:lstStyle/>
          <a:p>
            <a:pPr marL="342900" indent="-342900"/>
            <a:r>
              <a:rPr lang="en-US" altLang="zh-CN" sz="2000" dirty="0"/>
              <a:t>【</a:t>
            </a:r>
            <a:r>
              <a:rPr lang="zh-CN" altLang="en-US" sz="2000" dirty="0"/>
              <a:t>分析流程</a:t>
            </a:r>
            <a:r>
              <a:rPr lang="en-US" altLang="zh-CN" sz="2000" dirty="0"/>
              <a:t>】</a:t>
            </a:r>
          </a:p>
          <a:p>
            <a:pPr marL="994320" lvl="1" indent="-342900">
              <a:buFontTx/>
              <a:buAutoNum type="arabicPeriod"/>
            </a:pPr>
            <a:r>
              <a:rPr lang="zh-CN" altLang="en-US" sz="1800" dirty="0"/>
              <a:t>从界面标签</a:t>
            </a:r>
            <a:r>
              <a:rPr lang="en-US" altLang="zh-CN" sz="1800" dirty="0"/>
              <a:t>id</a:t>
            </a:r>
            <a:r>
              <a:rPr lang="zh-CN" altLang="en-US" sz="1800" dirty="0"/>
              <a:t>获得用户信息，封装到</a:t>
            </a:r>
            <a:r>
              <a:rPr lang="en-US" altLang="zh-CN" sz="1800" dirty="0"/>
              <a:t>User</a:t>
            </a:r>
            <a:r>
              <a:rPr lang="zh-CN" altLang="en-US" sz="1800" dirty="0"/>
              <a:t>类对象</a:t>
            </a:r>
            <a:r>
              <a:rPr lang="en-US" altLang="zh-CN" sz="1800" dirty="0"/>
              <a:t>user</a:t>
            </a:r>
            <a:r>
              <a:rPr lang="zh-CN" altLang="en-US" sz="1800" dirty="0"/>
              <a:t>中。</a:t>
            </a:r>
          </a:p>
          <a:p>
            <a:pPr marL="994320" lvl="1" indent="-342900">
              <a:buFontTx/>
              <a:buAutoNum type="arabicPeriod"/>
            </a:pPr>
            <a:r>
              <a:rPr lang="zh-CN" altLang="en-US" sz="1800" dirty="0"/>
              <a:t>调用</a:t>
            </a:r>
            <a:r>
              <a:rPr lang="en-US" altLang="zh-CN" sz="1800" dirty="0" err="1"/>
              <a:t>UserDAOImp</a:t>
            </a:r>
            <a:r>
              <a:rPr lang="zh-CN" altLang="en-US" sz="1800" dirty="0"/>
              <a:t>类方法</a:t>
            </a:r>
            <a:r>
              <a:rPr lang="en-US" altLang="zh-CN" sz="1800" dirty="0" err="1"/>
              <a:t>addUser</a:t>
            </a:r>
            <a:r>
              <a:rPr lang="zh-CN" altLang="en-US" sz="1800" dirty="0"/>
              <a:t>（</a:t>
            </a:r>
            <a:r>
              <a:rPr lang="en-US" altLang="zh-CN" sz="1800" dirty="0"/>
              <a:t>user</a:t>
            </a:r>
            <a:r>
              <a:rPr lang="zh-CN" altLang="en-US" sz="1800" dirty="0"/>
              <a:t>），插入信息到用户表。 </a:t>
            </a:r>
          </a:p>
          <a:p>
            <a:pPr marL="994320" lvl="1" indent="-342900">
              <a:buFontTx/>
              <a:buAutoNum type="arabicPeriod"/>
            </a:pPr>
            <a:r>
              <a:rPr lang="zh-CN" altLang="en-US" sz="1800" dirty="0"/>
              <a:t>添加成功，调用查询用户的</a:t>
            </a:r>
            <a:r>
              <a:rPr lang="en-US" altLang="zh-CN" sz="1800" dirty="0"/>
              <a:t>search()</a:t>
            </a:r>
            <a:r>
              <a:rPr lang="zh-CN" altLang="en-US" sz="1800" dirty="0"/>
              <a:t>方法，将当前所有用户显示到界面上。</a:t>
            </a:r>
          </a:p>
          <a:p>
            <a:pPr marL="994320" lvl="1" indent="-342900">
              <a:buFontTx/>
              <a:buAutoNum type="arabicPeriod"/>
            </a:pPr>
            <a:r>
              <a:rPr lang="zh-CN" altLang="en-US" sz="1800" dirty="0"/>
              <a:t>添加失败，提示用户添加失败。</a:t>
            </a:r>
          </a:p>
          <a:p>
            <a:pPr marL="342900" indent="-342900"/>
            <a:r>
              <a:rPr lang="en-US" altLang="zh-CN" sz="2000" dirty="0"/>
              <a:t>【</a:t>
            </a:r>
            <a:r>
              <a:rPr lang="zh-CN" altLang="en-US" sz="2000" dirty="0"/>
              <a:t>画出设计图</a:t>
            </a:r>
            <a:r>
              <a:rPr lang="en-US" altLang="zh-CN" sz="2000" dirty="0"/>
              <a:t>】</a:t>
            </a:r>
          </a:p>
        </p:txBody>
      </p:sp>
      <p:sp>
        <p:nvSpPr>
          <p:cNvPr id="2" name="日期占位符 1"/>
          <p:cNvSpPr>
            <a:spLocks noGrp="1"/>
          </p:cNvSpPr>
          <p:nvPr>
            <p:ph type="dt" sz="half" idx="10"/>
          </p:nvPr>
        </p:nvSpPr>
        <p:spPr/>
        <p:txBody>
          <a:bodyPr/>
          <a:lstStyle/>
          <a:p>
            <a:fld id="{C435D109-ACE7-4666-B7F2-D7B9359BF7E1}"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Tree>
    <p:extLst>
      <p:ext uri="{BB962C8B-B14F-4D97-AF65-F5344CB8AC3E}">
        <p14:creationId xmlns:p14="http://schemas.microsoft.com/office/powerpoint/2010/main" val="244003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6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6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65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65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6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本次</a:t>
            </a:r>
            <a:r>
              <a:rPr lang="zh-CN" altLang="en-US" dirty="0"/>
              <a:t>课程</a:t>
            </a:r>
            <a:r>
              <a:rPr lang="zh-CN" altLang="en-US" b="1" dirty="0"/>
              <a:t>速递</a:t>
            </a:r>
          </a:p>
        </p:txBody>
      </p:sp>
      <p:sp>
        <p:nvSpPr>
          <p:cNvPr id="3" name="内容占位符 2"/>
          <p:cNvSpPr>
            <a:spLocks noGrp="1"/>
          </p:cNvSpPr>
          <p:nvPr>
            <p:ph idx="1"/>
          </p:nvPr>
        </p:nvSpPr>
        <p:spPr>
          <a:xfrm>
            <a:off x="979714" y="1010654"/>
            <a:ext cx="7878536" cy="3416969"/>
          </a:xfrm>
        </p:spPr>
        <p:txBody>
          <a:bodyPr>
            <a:normAutofit lnSpcReduction="10000"/>
          </a:bodyPr>
          <a:lstStyle/>
          <a:p>
            <a:pPr marL="457200" indent="-457200">
              <a:lnSpc>
                <a:spcPct val="120000"/>
              </a:lnSpc>
            </a:pPr>
            <a:r>
              <a:rPr lang="zh-CN" altLang="en-US" dirty="0">
                <a:solidFill>
                  <a:schemeClr val="bg2">
                    <a:lumMod val="50000"/>
                  </a:schemeClr>
                </a:solidFill>
              </a:rPr>
              <a:t>系统详细设计</a:t>
            </a:r>
            <a:endParaRPr lang="en-US" altLang="zh-CN" dirty="0">
              <a:solidFill>
                <a:schemeClr val="bg2">
                  <a:lumMod val="50000"/>
                </a:schemeClr>
              </a:solidFill>
            </a:endParaRPr>
          </a:p>
          <a:p>
            <a:pPr marL="1108620" lvl="1" indent="-457200">
              <a:lnSpc>
                <a:spcPct val="120000"/>
              </a:lnSpc>
            </a:pPr>
            <a:r>
              <a:rPr lang="zh-CN" altLang="en-US" dirty="0">
                <a:solidFill>
                  <a:schemeClr val="bg2">
                    <a:lumMod val="50000"/>
                  </a:schemeClr>
                </a:solidFill>
              </a:rPr>
              <a:t>详细设计工具</a:t>
            </a:r>
            <a:endParaRPr lang="en-US" altLang="zh-CN" dirty="0">
              <a:solidFill>
                <a:schemeClr val="bg2">
                  <a:lumMod val="50000"/>
                </a:schemeClr>
              </a:solidFill>
            </a:endParaRPr>
          </a:p>
          <a:p>
            <a:pPr marL="457200" indent="-457200">
              <a:lnSpc>
                <a:spcPct val="120000"/>
              </a:lnSpc>
            </a:pPr>
            <a:r>
              <a:rPr lang="zh-CN" altLang="en-US" dirty="0">
                <a:solidFill>
                  <a:schemeClr val="bg2">
                    <a:lumMod val="50000"/>
                  </a:schemeClr>
                </a:solidFill>
                <a:latin typeface="+mj-ea"/>
                <a:ea typeface="+mj-ea"/>
              </a:rPr>
              <a:t>第</a:t>
            </a:r>
            <a:r>
              <a:rPr lang="en-US" altLang="zh-CN" dirty="0">
                <a:solidFill>
                  <a:schemeClr val="bg2">
                    <a:lumMod val="50000"/>
                  </a:schemeClr>
                </a:solidFill>
                <a:latin typeface="+mj-ea"/>
                <a:ea typeface="+mj-ea"/>
              </a:rPr>
              <a:t>2</a:t>
            </a:r>
            <a:r>
              <a:rPr lang="zh-CN" altLang="en-US" dirty="0">
                <a:solidFill>
                  <a:schemeClr val="bg2">
                    <a:lumMod val="50000"/>
                  </a:schemeClr>
                </a:solidFill>
                <a:latin typeface="+mj-ea"/>
                <a:ea typeface="+mj-ea"/>
              </a:rPr>
              <a:t>章 </a:t>
            </a:r>
            <a:r>
              <a:rPr lang="zh-CN" altLang="en-US" dirty="0">
                <a:solidFill>
                  <a:schemeClr val="bg2">
                    <a:lumMod val="50000"/>
                  </a:schemeClr>
                </a:solidFill>
              </a:rPr>
              <a:t>编写高质量代码</a:t>
            </a:r>
            <a:endParaRPr lang="en-US" altLang="zh-CN" dirty="0">
              <a:solidFill>
                <a:schemeClr val="bg2">
                  <a:lumMod val="50000"/>
                </a:schemeClr>
              </a:solidFill>
              <a:latin typeface="+mj-ea"/>
              <a:ea typeface="+mj-ea"/>
            </a:endParaRPr>
          </a:p>
          <a:p>
            <a:pPr marL="1108620" lvl="1" indent="-457200">
              <a:lnSpc>
                <a:spcPct val="120000"/>
              </a:lnSpc>
            </a:pPr>
            <a:r>
              <a:rPr lang="zh-CN" altLang="en-US" dirty="0">
                <a:solidFill>
                  <a:schemeClr val="bg2">
                    <a:lumMod val="50000"/>
                  </a:schemeClr>
                </a:solidFill>
              </a:rPr>
              <a:t>编程过程与规范</a:t>
            </a:r>
            <a:endParaRPr lang="en-US" altLang="zh-CN" dirty="0">
              <a:solidFill>
                <a:schemeClr val="bg2">
                  <a:lumMod val="50000"/>
                </a:schemeClr>
              </a:solidFill>
            </a:endParaRPr>
          </a:p>
          <a:p>
            <a:pPr marL="1108620" lvl="1" indent="-457200">
              <a:lnSpc>
                <a:spcPct val="120000"/>
              </a:lnSpc>
            </a:pPr>
            <a:r>
              <a:rPr lang="zh-CN" altLang="en-US" dirty="0">
                <a:solidFill>
                  <a:schemeClr val="bg2">
                    <a:lumMod val="50000"/>
                  </a:schemeClr>
                </a:solidFill>
              </a:rPr>
              <a:t>良好的编程实践</a:t>
            </a:r>
            <a:endParaRPr lang="en-US" altLang="zh-CN" dirty="0">
              <a:solidFill>
                <a:schemeClr val="bg2">
                  <a:lumMod val="50000"/>
                </a:schemeClr>
              </a:solidFill>
            </a:endParaRPr>
          </a:p>
          <a:p>
            <a:pPr marL="1108620" lvl="1" indent="-457200">
              <a:lnSpc>
                <a:spcPct val="120000"/>
              </a:lnSpc>
            </a:pPr>
            <a:r>
              <a:rPr lang="zh-CN" altLang="en-US" dirty="0">
                <a:solidFill>
                  <a:schemeClr val="bg2">
                    <a:lumMod val="50000"/>
                  </a:schemeClr>
                </a:solidFill>
              </a:rPr>
              <a:t>代码静态检查</a:t>
            </a:r>
            <a:endParaRPr lang="en-US" altLang="zh-CN" dirty="0">
              <a:solidFill>
                <a:schemeClr val="bg2">
                  <a:lumMod val="50000"/>
                </a:schemeClr>
              </a:solidFill>
            </a:endParaRPr>
          </a:p>
        </p:txBody>
      </p:sp>
      <p:sp>
        <p:nvSpPr>
          <p:cNvPr id="7" name="日期占位符 6"/>
          <p:cNvSpPr>
            <a:spLocks noGrp="1"/>
          </p:cNvSpPr>
          <p:nvPr>
            <p:ph type="dt" sz="half" idx="10"/>
          </p:nvPr>
        </p:nvSpPr>
        <p:spPr/>
        <p:txBody>
          <a:bodyPr/>
          <a:lstStyle/>
          <a:p>
            <a:fld id="{6788829F-392F-4227-B312-D2C369F43F84}" type="datetime1">
              <a:rPr lang="zh-CN" altLang="en-US" smtClean="0"/>
              <a:t>2022/5/25</a:t>
            </a:fld>
            <a:endParaRPr lang="zh-CN" altLang="en-US"/>
          </a:p>
        </p:txBody>
      </p:sp>
      <p:sp>
        <p:nvSpPr>
          <p:cNvPr id="8" name="页脚占位符 7"/>
          <p:cNvSpPr>
            <a:spLocks noGrp="1"/>
          </p:cNvSpPr>
          <p:nvPr>
            <p:ph type="ftr" sz="quarter" idx="11"/>
          </p:nvPr>
        </p:nvSpPr>
        <p:spPr/>
        <p:txBody>
          <a:bodyPr/>
          <a:lstStyle/>
          <a:p>
            <a:r>
              <a:rPr lang="zh-CN" altLang="en-US" dirty="0"/>
              <a:t>软件工程</a:t>
            </a:r>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3</a:t>
            </a:fld>
            <a:endParaRPr lang="zh-CN" altLang="en-US"/>
          </a:p>
        </p:txBody>
      </p:sp>
      <p:pic>
        <p:nvPicPr>
          <p:cNvPr id="10" name="图片 9"/>
          <p:cNvPicPr>
            <a:picLocks noChangeAspect="1"/>
          </p:cNvPicPr>
          <p:nvPr/>
        </p:nvPicPr>
        <p:blipFill>
          <a:blip r:embed="rId3">
            <a:clrChange>
              <a:clrFrom>
                <a:srgbClr val="F6F6F6"/>
              </a:clrFrom>
              <a:clrTo>
                <a:srgbClr val="F6F6F6">
                  <a:alpha val="0"/>
                </a:srgbClr>
              </a:clrTo>
            </a:clrChange>
          </a:blip>
          <a:stretch>
            <a:fillRect/>
          </a:stretch>
        </p:blipFill>
        <p:spPr>
          <a:xfrm>
            <a:off x="5719422" y="1518906"/>
            <a:ext cx="3098189" cy="3253099"/>
          </a:xfrm>
          <a:prstGeom prst="rect">
            <a:avLst/>
          </a:prstGeom>
          <a:noFill/>
          <a:ln>
            <a:noFill/>
          </a:ln>
        </p:spPr>
      </p:pic>
    </p:spTree>
    <p:extLst>
      <p:ext uri="{BB962C8B-B14F-4D97-AF65-F5344CB8AC3E}">
        <p14:creationId xmlns:p14="http://schemas.microsoft.com/office/powerpoint/2010/main" val="18966632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425965" y="53784"/>
            <a:ext cx="5500290" cy="4527947"/>
            <a:chOff x="199288" y="544358"/>
            <a:chExt cx="6628404" cy="5922698"/>
          </a:xfrm>
        </p:grpSpPr>
        <p:sp>
          <p:nvSpPr>
            <p:cNvPr id="4" name="流程图: 可选过程 3"/>
            <p:cNvSpPr/>
            <p:nvPr/>
          </p:nvSpPr>
          <p:spPr>
            <a:xfrm>
              <a:off x="3164115" y="1207131"/>
              <a:ext cx="3359339" cy="756594"/>
            </a:xfrm>
            <a:prstGeom prst="flowChartAlternateProcess">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r>
                <a:rPr lang="zh-CN" altLang="en-US" sz="1600" dirty="0">
                  <a:latin typeface="+mj-ea"/>
                  <a:ea typeface="+mj-ea"/>
                </a:rPr>
                <a:t>从界面标签</a:t>
              </a:r>
              <a:r>
                <a:rPr lang="en-US" altLang="zh-CN" sz="1600" dirty="0">
                  <a:latin typeface="+mj-ea"/>
                  <a:ea typeface="+mj-ea"/>
                </a:rPr>
                <a:t>id</a:t>
              </a:r>
              <a:r>
                <a:rPr lang="zh-CN" altLang="en-US" sz="1600" dirty="0">
                  <a:latin typeface="+mj-ea"/>
                  <a:ea typeface="+mj-ea"/>
                </a:rPr>
                <a:t>获得用户信息，封装到</a:t>
              </a:r>
              <a:r>
                <a:rPr lang="en-US" altLang="zh-CN" sz="1600" dirty="0">
                  <a:latin typeface="+mj-ea"/>
                  <a:ea typeface="+mj-ea"/>
                </a:rPr>
                <a:t>User</a:t>
              </a:r>
              <a:r>
                <a:rPr lang="zh-CN" altLang="en-US" sz="1600" dirty="0">
                  <a:latin typeface="+mj-ea"/>
                  <a:ea typeface="+mj-ea"/>
                </a:rPr>
                <a:t>类对象</a:t>
              </a:r>
              <a:r>
                <a:rPr lang="en-US" altLang="zh-CN" sz="1600" dirty="0">
                  <a:latin typeface="+mj-ea"/>
                  <a:ea typeface="+mj-ea"/>
                </a:rPr>
                <a:t>user</a:t>
              </a:r>
              <a:r>
                <a:rPr lang="zh-CN" altLang="en-US" sz="1600" dirty="0">
                  <a:latin typeface="+mj-ea"/>
                  <a:ea typeface="+mj-ea"/>
                </a:rPr>
                <a:t>中</a:t>
              </a:r>
            </a:p>
          </p:txBody>
        </p:sp>
        <p:sp>
          <p:nvSpPr>
            <p:cNvPr id="5" name="流程图: 终止 4"/>
            <p:cNvSpPr/>
            <p:nvPr/>
          </p:nvSpPr>
          <p:spPr>
            <a:xfrm>
              <a:off x="4402832" y="544358"/>
              <a:ext cx="914400" cy="301752"/>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latin typeface="+mj-ea"/>
                  <a:ea typeface="+mj-ea"/>
                </a:rPr>
                <a:t>开始</a:t>
              </a:r>
            </a:p>
          </p:txBody>
        </p:sp>
        <p:sp>
          <p:nvSpPr>
            <p:cNvPr id="6" name="流程图: 可选过程 5"/>
            <p:cNvSpPr/>
            <p:nvPr/>
          </p:nvSpPr>
          <p:spPr>
            <a:xfrm>
              <a:off x="3164115" y="2322708"/>
              <a:ext cx="3348371" cy="748283"/>
            </a:xfrm>
            <a:prstGeom prst="flowChartAlternateProcess">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r>
                <a:rPr lang="zh-CN" altLang="en-US" sz="1400" dirty="0">
                  <a:latin typeface="+mj-ea"/>
                  <a:ea typeface="+mj-ea"/>
                </a:rPr>
                <a:t>调用</a:t>
              </a:r>
              <a:r>
                <a:rPr lang="en-US" altLang="zh-CN" sz="1400" dirty="0" err="1">
                  <a:latin typeface="+mj-ea"/>
                  <a:ea typeface="+mj-ea"/>
                </a:rPr>
                <a:t>UserDAOImp</a:t>
              </a:r>
              <a:r>
                <a:rPr lang="zh-CN" altLang="en-US" sz="1400" dirty="0">
                  <a:latin typeface="+mj-ea"/>
                  <a:ea typeface="+mj-ea"/>
                </a:rPr>
                <a:t>类方法</a:t>
              </a:r>
              <a:r>
                <a:rPr lang="en-US" altLang="zh-CN" sz="1400" dirty="0" err="1">
                  <a:latin typeface="+mj-ea"/>
                  <a:ea typeface="+mj-ea"/>
                </a:rPr>
                <a:t>addUser</a:t>
              </a:r>
              <a:r>
                <a:rPr lang="zh-CN" altLang="en-US" sz="1400" dirty="0">
                  <a:latin typeface="+mj-ea"/>
                  <a:ea typeface="+mj-ea"/>
                </a:rPr>
                <a:t>（</a:t>
              </a:r>
              <a:r>
                <a:rPr lang="en-US" altLang="zh-CN" sz="1400" dirty="0">
                  <a:latin typeface="+mj-ea"/>
                  <a:ea typeface="+mj-ea"/>
                </a:rPr>
                <a:t>user</a:t>
              </a:r>
              <a:r>
                <a:rPr lang="zh-CN" altLang="en-US" sz="1400" dirty="0">
                  <a:latin typeface="+mj-ea"/>
                  <a:ea typeface="+mj-ea"/>
                </a:rPr>
                <a:t>），插入信息到用户表</a:t>
              </a:r>
              <a:endParaRPr lang="zh-CN" altLang="en-US" sz="1400" kern="100" dirty="0">
                <a:latin typeface="+mj-ea"/>
                <a:ea typeface="+mj-ea"/>
                <a:cs typeface="Times New Roman"/>
              </a:endParaRPr>
            </a:p>
          </p:txBody>
        </p:sp>
        <p:sp>
          <p:nvSpPr>
            <p:cNvPr id="7" name="菱形 6"/>
            <p:cNvSpPr/>
            <p:nvPr/>
          </p:nvSpPr>
          <p:spPr>
            <a:xfrm>
              <a:off x="2900713" y="3322050"/>
              <a:ext cx="3926979" cy="84834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latin typeface="+mj-ea"/>
                  <a:ea typeface="+mj-ea"/>
                </a:rPr>
                <a:t>DaoFactory.getUserDaoInstance</a:t>
              </a:r>
              <a:r>
                <a:rPr lang="en-US" altLang="zh-CN" sz="1200" dirty="0">
                  <a:latin typeface="+mj-ea"/>
                  <a:ea typeface="+mj-ea"/>
                </a:rPr>
                <a:t>().</a:t>
              </a:r>
              <a:r>
                <a:rPr lang="en-US" altLang="zh-CN" sz="1200" dirty="0" err="1">
                  <a:latin typeface="+mj-ea"/>
                  <a:ea typeface="+mj-ea"/>
                </a:rPr>
                <a:t>useradd</a:t>
              </a:r>
              <a:r>
                <a:rPr lang="en-US" altLang="zh-CN" sz="1200" dirty="0">
                  <a:latin typeface="+mj-ea"/>
                  <a:ea typeface="+mj-ea"/>
                </a:rPr>
                <a:t>(user) &gt; 0</a:t>
              </a:r>
              <a:endParaRPr lang="zh-CN" altLang="en-US" sz="1200" dirty="0">
                <a:latin typeface="+mj-ea"/>
                <a:ea typeface="+mj-ea"/>
              </a:endParaRPr>
            </a:p>
          </p:txBody>
        </p:sp>
        <p:cxnSp>
          <p:nvCxnSpPr>
            <p:cNvPr id="9" name="直接箭头连接符 8"/>
            <p:cNvCxnSpPr>
              <a:stCxn id="5" idx="2"/>
              <a:endCxn id="4" idx="0"/>
            </p:cNvCxnSpPr>
            <p:nvPr/>
          </p:nvCxnSpPr>
          <p:spPr>
            <a:xfrm>
              <a:off x="4860032" y="846110"/>
              <a:ext cx="0" cy="361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948308" y="3995772"/>
              <a:ext cx="430924" cy="523357"/>
            </a:xfrm>
            <a:prstGeom prst="rect">
              <a:avLst/>
            </a:prstGeom>
          </p:spPr>
          <p:txBody>
            <a:bodyPr wrap="none">
              <a:spAutoFit/>
            </a:bodyPr>
            <a:lstStyle/>
            <a:p>
              <a:r>
                <a:rPr lang="en-US" altLang="zh-CN" sz="2000" dirty="0">
                  <a:latin typeface="+mj-ea"/>
                  <a:ea typeface="+mj-ea"/>
                </a:rPr>
                <a:t>Y</a:t>
              </a:r>
              <a:endParaRPr lang="zh-CN" altLang="en-US" sz="2000" dirty="0">
                <a:latin typeface="+mj-ea"/>
                <a:ea typeface="+mj-ea"/>
              </a:endParaRPr>
            </a:p>
          </p:txBody>
        </p:sp>
        <p:sp>
          <p:nvSpPr>
            <p:cNvPr id="21" name="流程图: 可选过程 20"/>
            <p:cNvSpPr/>
            <p:nvPr/>
          </p:nvSpPr>
          <p:spPr>
            <a:xfrm>
              <a:off x="199288" y="4149156"/>
              <a:ext cx="1939102" cy="456540"/>
            </a:xfrm>
            <a:prstGeom prst="flowChartAlternateProcess">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r>
                <a:rPr lang="zh-CN" altLang="en-US" sz="1400" dirty="0">
                  <a:latin typeface="+mj-ea"/>
                  <a:ea typeface="+mj-ea"/>
                </a:rPr>
                <a:t>提示用户添加失败</a:t>
              </a:r>
              <a:endParaRPr lang="zh-CN" altLang="en-US" sz="1400" kern="100" dirty="0">
                <a:latin typeface="+mj-ea"/>
                <a:ea typeface="+mj-ea"/>
                <a:cs typeface="Times New Roman"/>
              </a:endParaRPr>
            </a:p>
          </p:txBody>
        </p:sp>
        <p:sp>
          <p:nvSpPr>
            <p:cNvPr id="22" name="流程图: 可选过程 21"/>
            <p:cNvSpPr/>
            <p:nvPr/>
          </p:nvSpPr>
          <p:spPr>
            <a:xfrm>
              <a:off x="3059833" y="4725144"/>
              <a:ext cx="3601115" cy="803576"/>
            </a:xfrm>
            <a:prstGeom prst="flowChartAlternateProcess">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r>
                <a:rPr lang="zh-CN" altLang="en-US" sz="1600" dirty="0">
                  <a:latin typeface="+mj-ea"/>
                  <a:ea typeface="+mj-ea"/>
                </a:rPr>
                <a:t>调用查询用户的</a:t>
              </a:r>
              <a:r>
                <a:rPr lang="en-US" altLang="zh-CN" sz="1600" dirty="0">
                  <a:latin typeface="+mj-ea"/>
                  <a:ea typeface="+mj-ea"/>
                </a:rPr>
                <a:t>search()</a:t>
              </a:r>
              <a:r>
                <a:rPr lang="zh-CN" altLang="en-US" sz="1600" dirty="0">
                  <a:latin typeface="+mj-ea"/>
                  <a:ea typeface="+mj-ea"/>
                </a:rPr>
                <a:t>方法，将当前所有用户显示到界面上。</a:t>
              </a:r>
              <a:endParaRPr lang="zh-CN" altLang="en-US" sz="1600" kern="100" dirty="0">
                <a:latin typeface="+mj-ea"/>
                <a:ea typeface="+mj-ea"/>
                <a:cs typeface="Times New Roman"/>
              </a:endParaRPr>
            </a:p>
          </p:txBody>
        </p:sp>
        <p:sp>
          <p:nvSpPr>
            <p:cNvPr id="23" name="流程图: 终止 22"/>
            <p:cNvSpPr/>
            <p:nvPr/>
          </p:nvSpPr>
          <p:spPr>
            <a:xfrm>
              <a:off x="4444534" y="6165304"/>
              <a:ext cx="914400" cy="301752"/>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latin typeface="+mj-ea"/>
                  <a:ea typeface="+mj-ea"/>
                </a:rPr>
                <a:t>结束</a:t>
              </a:r>
            </a:p>
          </p:txBody>
        </p:sp>
        <p:cxnSp>
          <p:nvCxnSpPr>
            <p:cNvPr id="25" name="直接箭头连接符 24"/>
            <p:cNvCxnSpPr>
              <a:stCxn id="7" idx="2"/>
            </p:cNvCxnSpPr>
            <p:nvPr/>
          </p:nvCxnSpPr>
          <p:spPr>
            <a:xfrm>
              <a:off x="4860032" y="3995772"/>
              <a:ext cx="0" cy="11270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23" idx="0"/>
            </p:cNvCxnSpPr>
            <p:nvPr/>
          </p:nvCxnSpPr>
          <p:spPr>
            <a:xfrm>
              <a:off x="4901734" y="5373216"/>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7" idx="1"/>
              <a:endCxn id="21" idx="0"/>
            </p:cNvCxnSpPr>
            <p:nvPr/>
          </p:nvCxnSpPr>
          <p:spPr>
            <a:xfrm rot="10800000" flipV="1">
              <a:off x="1168840" y="3665884"/>
              <a:ext cx="1890993" cy="48327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1" idx="2"/>
              <a:endCxn id="23" idx="1"/>
            </p:cNvCxnSpPr>
            <p:nvPr/>
          </p:nvCxnSpPr>
          <p:spPr>
            <a:xfrm rot="16200000" flipH="1">
              <a:off x="1951444" y="3823090"/>
              <a:ext cx="1710484" cy="327569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931162" y="3290196"/>
              <a:ext cx="497937" cy="523357"/>
            </a:xfrm>
            <a:prstGeom prst="rect">
              <a:avLst/>
            </a:prstGeom>
          </p:spPr>
          <p:txBody>
            <a:bodyPr wrap="none">
              <a:spAutoFit/>
            </a:bodyPr>
            <a:lstStyle/>
            <a:p>
              <a:r>
                <a:rPr lang="en-US" altLang="zh-CN" sz="2000" dirty="0">
                  <a:latin typeface="+mj-ea"/>
                  <a:ea typeface="+mj-ea"/>
                </a:rPr>
                <a:t>N</a:t>
              </a:r>
              <a:endParaRPr lang="zh-CN" altLang="en-US" sz="2000" dirty="0">
                <a:latin typeface="+mj-ea"/>
                <a:ea typeface="+mj-ea"/>
              </a:endParaRPr>
            </a:p>
          </p:txBody>
        </p:sp>
        <p:cxnSp>
          <p:nvCxnSpPr>
            <p:cNvPr id="11" name="直接箭头连接符 10"/>
            <p:cNvCxnSpPr>
              <a:stCxn id="4" idx="2"/>
              <a:endCxn id="6" idx="0"/>
            </p:cNvCxnSpPr>
            <p:nvPr/>
          </p:nvCxnSpPr>
          <p:spPr>
            <a:xfrm>
              <a:off x="4860032" y="1855203"/>
              <a:ext cx="0" cy="463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2"/>
              <a:endCxn id="7" idx="0"/>
            </p:cNvCxnSpPr>
            <p:nvPr/>
          </p:nvCxnSpPr>
          <p:spPr>
            <a:xfrm>
              <a:off x="4860032" y="2966663"/>
              <a:ext cx="0" cy="369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2" name="标题 11"/>
          <p:cNvSpPr>
            <a:spLocks noGrp="1"/>
          </p:cNvSpPr>
          <p:nvPr>
            <p:ph type="title"/>
          </p:nvPr>
        </p:nvSpPr>
        <p:spPr/>
        <p:txBody>
          <a:bodyPr/>
          <a:lstStyle/>
          <a:p>
            <a:r>
              <a:rPr lang="zh-CN" altLang="en-US" dirty="0"/>
              <a:t>流程图</a:t>
            </a:r>
          </a:p>
        </p:txBody>
      </p:sp>
      <p:sp>
        <p:nvSpPr>
          <p:cNvPr id="8" name="日期占位符 7"/>
          <p:cNvSpPr>
            <a:spLocks noGrp="1"/>
          </p:cNvSpPr>
          <p:nvPr>
            <p:ph type="dt" sz="half" idx="10"/>
          </p:nvPr>
        </p:nvSpPr>
        <p:spPr/>
        <p:txBody>
          <a:bodyPr/>
          <a:lstStyle/>
          <a:p>
            <a:fld id="{64FA576D-DA7D-4A61-AC86-717AFFCA721C}" type="datetime1">
              <a:rPr lang="zh-CN" altLang="en-US" smtClean="0"/>
              <a:t>2022/5/25</a:t>
            </a:fld>
            <a:endParaRPr lang="zh-CN" altLang="en-US" dirty="0"/>
          </a:p>
        </p:txBody>
      </p:sp>
      <p:sp>
        <p:nvSpPr>
          <p:cNvPr id="10" name="页脚占位符 9"/>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spTree>
    <p:extLst>
      <p:ext uri="{BB962C8B-B14F-4D97-AF65-F5344CB8AC3E}">
        <p14:creationId xmlns:p14="http://schemas.microsoft.com/office/powerpoint/2010/main" val="279245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prstGeom prst="rect">
            <a:avLst/>
          </a:prstGeom>
        </p:spPr>
        <p:txBody>
          <a:bodyPr anchor="ctr">
            <a:normAutofit/>
          </a:bodyPr>
          <a:lstStyle/>
          <a:p>
            <a:r>
              <a:rPr lang="zh-CN" altLang="en-US" b="1" dirty="0"/>
              <a:t>代码编写</a:t>
            </a:r>
          </a:p>
        </p:txBody>
      </p:sp>
      <p:sp>
        <p:nvSpPr>
          <p:cNvPr id="2" name="日期占位符 1"/>
          <p:cNvSpPr>
            <a:spLocks noGrp="1"/>
          </p:cNvSpPr>
          <p:nvPr>
            <p:ph type="dt" sz="half" idx="10"/>
          </p:nvPr>
        </p:nvSpPr>
        <p:spPr/>
        <p:txBody>
          <a:bodyPr/>
          <a:lstStyle/>
          <a:p>
            <a:fld id="{CE656293-5370-497F-9ED5-64CF4C42E57B}" type="datetime1">
              <a:rPr lang="zh-CN" altLang="en-US" smtClean="0"/>
              <a:t>2022/5/25</a:t>
            </a:fld>
            <a:endParaRPr lang="zh-CN" altLang="en-US"/>
          </a:p>
        </p:txBody>
      </p:sp>
      <p:sp>
        <p:nvSpPr>
          <p:cNvPr id="3" name="页脚占位符 2"/>
          <p:cNvSpPr>
            <a:spLocks noGrp="1"/>
          </p:cNvSpPr>
          <p:nvPr>
            <p:ph type="ftr" sz="quarter" idx="11"/>
          </p:nvPr>
        </p:nvSpPr>
        <p:spPr/>
        <p:txBody>
          <a:bodyPr/>
          <a:lstStyle/>
          <a:p>
            <a:r>
              <a:rPr lang="zh-CN" altLang="en-US"/>
              <a:t>软件工程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a:p>
        </p:txBody>
      </p:sp>
      <p:pic>
        <p:nvPicPr>
          <p:cNvPr id="9"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1103" y="243006"/>
            <a:ext cx="5488358" cy="4438572"/>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989730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zh-CN" altLang="en-US" dirty="0"/>
              <a:t>修改用户用例详细设计</a:t>
            </a:r>
          </a:p>
        </p:txBody>
      </p:sp>
      <p:sp>
        <p:nvSpPr>
          <p:cNvPr id="540675" name="Rectangle 3"/>
          <p:cNvSpPr>
            <a:spLocks noGrp="1" noChangeArrowheads="1"/>
          </p:cNvSpPr>
          <p:nvPr>
            <p:ph idx="1"/>
          </p:nvPr>
        </p:nvSpPr>
        <p:spPr>
          <a:xfrm>
            <a:off x="768097" y="852068"/>
            <a:ext cx="7832833" cy="4011931"/>
          </a:xfrm>
        </p:spPr>
        <p:txBody>
          <a:bodyPr>
            <a:noAutofit/>
          </a:bodyPr>
          <a:lstStyle/>
          <a:p>
            <a:pPr marL="285750" indent="-285750">
              <a:lnSpc>
                <a:spcPct val="80000"/>
              </a:lnSpc>
              <a:spcBef>
                <a:spcPts val="600"/>
              </a:spcBef>
            </a:pPr>
            <a:r>
              <a:rPr lang="en-US" altLang="zh-CN" sz="2000" dirty="0"/>
              <a:t>【</a:t>
            </a:r>
            <a:r>
              <a:rPr lang="zh-CN" altLang="en-US" sz="2000" dirty="0"/>
              <a:t>分析流程</a:t>
            </a:r>
            <a:r>
              <a:rPr lang="en-US" altLang="zh-CN" sz="2000" dirty="0"/>
              <a:t>】</a:t>
            </a:r>
          </a:p>
          <a:p>
            <a:pPr marL="285750" indent="-285750">
              <a:lnSpc>
                <a:spcPct val="80000"/>
              </a:lnSpc>
              <a:spcBef>
                <a:spcPts val="600"/>
              </a:spcBef>
            </a:pPr>
            <a:r>
              <a:rPr lang="zh-CN" altLang="en-US" sz="2000" dirty="0"/>
              <a:t>查询流程：</a:t>
            </a:r>
          </a:p>
          <a:p>
            <a:pPr marL="937170" lvl="1" indent="-285750">
              <a:lnSpc>
                <a:spcPct val="80000"/>
              </a:lnSpc>
              <a:spcBef>
                <a:spcPts val="600"/>
              </a:spcBef>
            </a:pPr>
            <a:r>
              <a:rPr lang="zh-CN" altLang="en-US" sz="1600" dirty="0"/>
              <a:t>调用查询用户的</a:t>
            </a:r>
            <a:r>
              <a:rPr lang="en-US" altLang="zh-CN" sz="1600" dirty="0"/>
              <a:t>search()</a:t>
            </a:r>
            <a:r>
              <a:rPr lang="zh-CN" altLang="en-US" sz="1600" dirty="0"/>
              <a:t>方法，将当前需要修改的用户的各个属性显示到界面上。</a:t>
            </a:r>
          </a:p>
          <a:p>
            <a:pPr marL="285750" indent="-285750">
              <a:lnSpc>
                <a:spcPct val="80000"/>
              </a:lnSpc>
              <a:spcBef>
                <a:spcPts val="600"/>
              </a:spcBef>
            </a:pPr>
            <a:r>
              <a:rPr lang="zh-CN" altLang="en-US" sz="2000" dirty="0"/>
              <a:t>修改流程：</a:t>
            </a:r>
          </a:p>
          <a:p>
            <a:pPr marL="994320" lvl="1" indent="-342900">
              <a:spcBef>
                <a:spcPts val="600"/>
              </a:spcBef>
              <a:buFontTx/>
              <a:buAutoNum type="arabicPeriod"/>
            </a:pPr>
            <a:r>
              <a:rPr lang="zh-CN" altLang="en-US" sz="1600" dirty="0"/>
              <a:t>从界面标签获得用户姓名放入变量</a:t>
            </a:r>
            <a:r>
              <a:rPr lang="en-US" altLang="zh-CN" sz="1600" dirty="0"/>
              <a:t>username </a:t>
            </a:r>
            <a:r>
              <a:rPr lang="zh-CN" altLang="en-US" sz="1600" dirty="0"/>
              <a:t>中。</a:t>
            </a:r>
            <a:endParaRPr lang="en-US" altLang="zh-CN" sz="1600" dirty="0"/>
          </a:p>
          <a:p>
            <a:pPr marL="994320" lvl="1" indent="-342900">
              <a:spcBef>
                <a:spcPts val="600"/>
              </a:spcBef>
              <a:buFontTx/>
              <a:buAutoNum type="arabicPeriod"/>
            </a:pPr>
            <a:r>
              <a:rPr lang="zh-CN" altLang="en-US" sz="1600" dirty="0"/>
              <a:t>从界面标签获得用户信息，封装到</a:t>
            </a:r>
            <a:r>
              <a:rPr lang="en-US" altLang="zh-CN" sz="1600" dirty="0"/>
              <a:t>User</a:t>
            </a:r>
            <a:r>
              <a:rPr lang="zh-CN" altLang="en-US" sz="1600" dirty="0"/>
              <a:t>类对象</a:t>
            </a:r>
            <a:r>
              <a:rPr lang="en-US" altLang="zh-CN" sz="1600" dirty="0"/>
              <a:t>user</a:t>
            </a:r>
            <a:r>
              <a:rPr lang="zh-CN" altLang="en-US" sz="1600" dirty="0"/>
              <a:t>中。</a:t>
            </a:r>
          </a:p>
          <a:p>
            <a:pPr marL="994320" lvl="1" indent="-342900">
              <a:spcBef>
                <a:spcPts val="600"/>
              </a:spcBef>
              <a:buFontTx/>
              <a:buAutoNum type="arabicPeriod"/>
            </a:pPr>
            <a:r>
              <a:rPr lang="zh-CN" altLang="en-US" sz="1600" dirty="0"/>
              <a:t>调用</a:t>
            </a:r>
            <a:r>
              <a:rPr lang="en-US" altLang="zh-CN" sz="1600" dirty="0" err="1"/>
              <a:t>UserDAOImp</a:t>
            </a:r>
            <a:r>
              <a:rPr lang="zh-CN" altLang="en-US" sz="1600" dirty="0"/>
              <a:t>类方法</a:t>
            </a:r>
            <a:r>
              <a:rPr lang="en-US" altLang="zh-CN" sz="1600" dirty="0" err="1"/>
              <a:t>userupdate</a:t>
            </a:r>
            <a:r>
              <a:rPr lang="en-US" altLang="zh-CN" sz="1600" dirty="0"/>
              <a:t>(user, username)</a:t>
            </a:r>
            <a:r>
              <a:rPr lang="zh-CN" altLang="en-US" sz="1600" dirty="0"/>
              <a:t>，插入信息到用户表。 </a:t>
            </a:r>
          </a:p>
          <a:p>
            <a:pPr marL="994320" lvl="1" indent="-342900">
              <a:spcBef>
                <a:spcPts val="600"/>
              </a:spcBef>
              <a:buFontTx/>
              <a:buAutoNum type="arabicPeriod"/>
            </a:pPr>
            <a:r>
              <a:rPr lang="zh-CN" altLang="en-US" sz="1600" dirty="0"/>
              <a:t>修改成功，调用查询用户的</a:t>
            </a:r>
            <a:r>
              <a:rPr lang="en-US" altLang="zh-CN" sz="1600" dirty="0"/>
              <a:t>search()</a:t>
            </a:r>
            <a:r>
              <a:rPr lang="zh-CN" altLang="en-US" sz="1600" dirty="0"/>
              <a:t>方法，将当前所有用户显示到界面上。</a:t>
            </a:r>
          </a:p>
          <a:p>
            <a:pPr marL="994320" lvl="1" indent="-342900">
              <a:spcBef>
                <a:spcPts val="600"/>
              </a:spcBef>
              <a:buFontTx/>
              <a:buAutoNum type="arabicPeriod"/>
            </a:pPr>
            <a:r>
              <a:rPr lang="zh-CN" altLang="en-US" sz="1600" dirty="0"/>
              <a:t>修改失败，提示用户修改失败。</a:t>
            </a:r>
          </a:p>
          <a:p>
            <a:pPr marL="285750" indent="-285750">
              <a:lnSpc>
                <a:spcPct val="80000"/>
              </a:lnSpc>
              <a:spcBef>
                <a:spcPts val="600"/>
              </a:spcBef>
            </a:pPr>
            <a:r>
              <a:rPr lang="zh-CN" altLang="en-US" sz="2000" dirty="0"/>
              <a:t>自己</a:t>
            </a:r>
            <a:r>
              <a:rPr lang="en-US" altLang="zh-CN" sz="2000" dirty="0"/>
              <a:t>【</a:t>
            </a:r>
            <a:r>
              <a:rPr lang="zh-CN" altLang="en-US" sz="2000" dirty="0"/>
              <a:t>画出设计图</a:t>
            </a:r>
            <a:r>
              <a:rPr lang="en-US" altLang="zh-CN" sz="2000" dirty="0"/>
              <a:t>】</a:t>
            </a:r>
          </a:p>
          <a:p>
            <a:pPr marL="285750" indent="-285750">
              <a:lnSpc>
                <a:spcPct val="80000"/>
              </a:lnSpc>
              <a:spcBef>
                <a:spcPts val="600"/>
              </a:spcBef>
            </a:pPr>
            <a:endParaRPr lang="en-US" altLang="zh-CN" sz="2000" dirty="0"/>
          </a:p>
        </p:txBody>
      </p:sp>
      <p:sp>
        <p:nvSpPr>
          <p:cNvPr id="2" name="日期占位符 1"/>
          <p:cNvSpPr>
            <a:spLocks noGrp="1"/>
          </p:cNvSpPr>
          <p:nvPr>
            <p:ph type="dt" sz="half" idx="10"/>
          </p:nvPr>
        </p:nvSpPr>
        <p:spPr/>
        <p:txBody>
          <a:bodyPr/>
          <a:lstStyle/>
          <a:p>
            <a:fld id="{B39DED42-A713-43D1-935A-27CAE7D4BDD6}"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dirty="0"/>
          </a:p>
        </p:txBody>
      </p:sp>
    </p:spTree>
    <p:extLst>
      <p:ext uri="{BB962C8B-B14F-4D97-AF65-F5344CB8AC3E}">
        <p14:creationId xmlns:p14="http://schemas.microsoft.com/office/powerpoint/2010/main" val="31404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40675">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540675">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40675">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40675">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40675">
                                            <p:txEl>
                                              <p:pRg st="5" end="5"/>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40675">
                                            <p:txEl>
                                              <p:pRg st="6" end="6"/>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4067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40675">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40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zh-CN" altLang="en-US" dirty="0"/>
              <a:t>删除用户用例详细设计</a:t>
            </a:r>
          </a:p>
        </p:txBody>
      </p:sp>
      <p:sp>
        <p:nvSpPr>
          <p:cNvPr id="540675" name="Rectangle 3"/>
          <p:cNvSpPr>
            <a:spLocks noGrp="1" noChangeArrowheads="1"/>
          </p:cNvSpPr>
          <p:nvPr>
            <p:ph idx="1"/>
          </p:nvPr>
        </p:nvSpPr>
        <p:spPr>
          <a:xfrm>
            <a:off x="768097" y="788007"/>
            <a:ext cx="7964423" cy="3806854"/>
          </a:xfrm>
        </p:spPr>
        <p:txBody>
          <a:bodyPr>
            <a:noAutofit/>
          </a:bodyPr>
          <a:lstStyle/>
          <a:p>
            <a:pPr marL="285750" indent="-285750">
              <a:lnSpc>
                <a:spcPct val="80000"/>
              </a:lnSpc>
              <a:spcBef>
                <a:spcPts val="600"/>
              </a:spcBef>
            </a:pPr>
            <a:r>
              <a:rPr lang="en-US" altLang="zh-CN" sz="2000" dirty="0"/>
              <a:t>【</a:t>
            </a:r>
            <a:r>
              <a:rPr lang="zh-CN" altLang="en-US" sz="2000" dirty="0"/>
              <a:t>分析流程</a:t>
            </a:r>
            <a:r>
              <a:rPr lang="en-US" altLang="zh-CN" sz="2000" dirty="0"/>
              <a:t>】</a:t>
            </a:r>
          </a:p>
          <a:p>
            <a:pPr marL="285750" indent="-285750">
              <a:lnSpc>
                <a:spcPct val="80000"/>
              </a:lnSpc>
              <a:spcBef>
                <a:spcPts val="600"/>
              </a:spcBef>
            </a:pPr>
            <a:r>
              <a:rPr lang="zh-CN" altLang="en-US" sz="2000" dirty="0"/>
              <a:t>查询流程：</a:t>
            </a:r>
          </a:p>
          <a:p>
            <a:pPr marL="937170" lvl="1" indent="-285750">
              <a:lnSpc>
                <a:spcPct val="80000"/>
              </a:lnSpc>
              <a:spcBef>
                <a:spcPts val="600"/>
              </a:spcBef>
              <a:buFontTx/>
              <a:buAutoNum type="arabicPeriod"/>
            </a:pPr>
            <a:r>
              <a:rPr lang="zh-CN" altLang="en-US" sz="1800" dirty="0"/>
              <a:t>调用查询用户的</a:t>
            </a:r>
            <a:r>
              <a:rPr lang="en-US" altLang="zh-CN" sz="1800" dirty="0"/>
              <a:t>search </a:t>
            </a:r>
            <a:r>
              <a:rPr lang="zh-CN" altLang="en-US" sz="1800" dirty="0"/>
              <a:t>（）方法，将当前需要删除的用户的各个属性显示到界面上。</a:t>
            </a:r>
          </a:p>
          <a:p>
            <a:pPr marL="285750" indent="-285750">
              <a:lnSpc>
                <a:spcPct val="80000"/>
              </a:lnSpc>
              <a:spcBef>
                <a:spcPts val="600"/>
              </a:spcBef>
            </a:pPr>
            <a:r>
              <a:rPr lang="zh-CN" altLang="en-US" sz="2000" dirty="0"/>
              <a:t>删除流程：</a:t>
            </a:r>
          </a:p>
          <a:p>
            <a:pPr marL="994320" lvl="1" indent="-342900">
              <a:spcBef>
                <a:spcPts val="600"/>
              </a:spcBef>
              <a:buFontTx/>
              <a:buAutoNum type="arabicPeriod"/>
            </a:pPr>
            <a:r>
              <a:rPr lang="zh-CN" altLang="en-US" sz="1800" dirty="0"/>
              <a:t>从界面标签获得用户姓名放入变量</a:t>
            </a:r>
            <a:r>
              <a:rPr lang="en-US" altLang="zh-CN" sz="1800" dirty="0"/>
              <a:t>username </a:t>
            </a:r>
            <a:r>
              <a:rPr lang="zh-CN" altLang="en-US" sz="1800" dirty="0"/>
              <a:t>中。</a:t>
            </a:r>
            <a:endParaRPr lang="en-US" altLang="zh-CN" sz="1800" dirty="0"/>
          </a:p>
          <a:p>
            <a:pPr marL="994320" lvl="1" indent="-342900">
              <a:spcBef>
                <a:spcPts val="600"/>
              </a:spcBef>
              <a:buFontTx/>
              <a:buAutoNum type="arabicPeriod"/>
            </a:pPr>
            <a:r>
              <a:rPr lang="zh-CN" altLang="en-US" sz="1800" dirty="0"/>
              <a:t>调用</a:t>
            </a:r>
            <a:r>
              <a:rPr lang="en-US" altLang="zh-CN" sz="1800" dirty="0" err="1"/>
              <a:t>UserDAOImp</a:t>
            </a:r>
            <a:r>
              <a:rPr lang="zh-CN" altLang="en-US" sz="1800" dirty="0"/>
              <a:t>类方法</a:t>
            </a:r>
            <a:r>
              <a:rPr lang="en-US" altLang="zh-CN" sz="1800" dirty="0" err="1"/>
              <a:t>userdelete</a:t>
            </a:r>
            <a:r>
              <a:rPr lang="en-US" altLang="zh-CN" sz="1800" dirty="0"/>
              <a:t>(username)</a:t>
            </a:r>
            <a:r>
              <a:rPr lang="zh-CN" altLang="en-US" sz="1800" dirty="0"/>
              <a:t>，删除用户表中该用户信息。 </a:t>
            </a:r>
          </a:p>
          <a:p>
            <a:pPr marL="994320" lvl="1" indent="-342900">
              <a:spcBef>
                <a:spcPts val="600"/>
              </a:spcBef>
              <a:buFontTx/>
              <a:buAutoNum type="arabicPeriod"/>
            </a:pPr>
            <a:r>
              <a:rPr lang="zh-CN" altLang="en-US" sz="1800" dirty="0"/>
              <a:t>删除成功，调用查询用户的</a:t>
            </a:r>
            <a:r>
              <a:rPr lang="en-US" altLang="zh-CN" sz="1800" dirty="0"/>
              <a:t>search()</a:t>
            </a:r>
            <a:r>
              <a:rPr lang="zh-CN" altLang="en-US" sz="1800" dirty="0"/>
              <a:t>方法，将当前所有用户显示到界面上。</a:t>
            </a:r>
          </a:p>
          <a:p>
            <a:pPr marL="994320" lvl="1" indent="-342900">
              <a:spcBef>
                <a:spcPts val="600"/>
              </a:spcBef>
              <a:buFontTx/>
              <a:buAutoNum type="arabicPeriod"/>
            </a:pPr>
            <a:r>
              <a:rPr lang="zh-CN" altLang="en-US" sz="1800" dirty="0"/>
              <a:t>删除失败，提示用户删除失败。</a:t>
            </a:r>
          </a:p>
          <a:p>
            <a:pPr marL="285750" indent="-285750">
              <a:lnSpc>
                <a:spcPct val="80000"/>
              </a:lnSpc>
              <a:spcBef>
                <a:spcPts val="600"/>
              </a:spcBef>
            </a:pPr>
            <a:r>
              <a:rPr lang="zh-CN" altLang="en-US" sz="2000" dirty="0"/>
              <a:t>自己</a:t>
            </a:r>
            <a:r>
              <a:rPr lang="en-US" altLang="zh-CN" sz="2000" dirty="0"/>
              <a:t>【</a:t>
            </a:r>
            <a:r>
              <a:rPr lang="zh-CN" altLang="en-US" sz="2000" dirty="0"/>
              <a:t>画出设计图</a:t>
            </a:r>
            <a:r>
              <a:rPr lang="en-US" altLang="zh-CN" sz="2000" dirty="0"/>
              <a:t>】</a:t>
            </a:r>
          </a:p>
          <a:p>
            <a:pPr marL="285750" indent="-285750">
              <a:lnSpc>
                <a:spcPct val="80000"/>
              </a:lnSpc>
              <a:spcBef>
                <a:spcPts val="600"/>
              </a:spcBef>
            </a:pPr>
            <a:endParaRPr lang="en-US" altLang="zh-CN" sz="2000" dirty="0"/>
          </a:p>
        </p:txBody>
      </p:sp>
      <p:sp>
        <p:nvSpPr>
          <p:cNvPr id="2" name="日期占位符 1"/>
          <p:cNvSpPr>
            <a:spLocks noGrp="1"/>
          </p:cNvSpPr>
          <p:nvPr>
            <p:ph type="dt" sz="half" idx="10"/>
          </p:nvPr>
        </p:nvSpPr>
        <p:spPr/>
        <p:txBody>
          <a:bodyPr/>
          <a:lstStyle/>
          <a:p>
            <a:fld id="{CC6CDA8D-CF9F-417A-8968-1737EA63B7E6}"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spTree>
    <p:extLst>
      <p:ext uri="{BB962C8B-B14F-4D97-AF65-F5344CB8AC3E}">
        <p14:creationId xmlns:p14="http://schemas.microsoft.com/office/powerpoint/2010/main" val="287564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40675">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540675">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40675">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40675">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40675">
                                            <p:txEl>
                                              <p:pRg st="5" end="5"/>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40675">
                                            <p:txEl>
                                              <p:pRg st="6" end="6"/>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40675">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40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zh-CN" altLang="en-US" dirty="0"/>
              <a:t>详细设计总结</a:t>
            </a:r>
          </a:p>
        </p:txBody>
      </p:sp>
      <p:sp>
        <p:nvSpPr>
          <p:cNvPr id="534531" name="Rectangle 3"/>
          <p:cNvSpPr>
            <a:spLocks noGrp="1" noChangeArrowheads="1"/>
          </p:cNvSpPr>
          <p:nvPr>
            <p:ph idx="1"/>
          </p:nvPr>
        </p:nvSpPr>
        <p:spPr/>
        <p:txBody>
          <a:bodyPr>
            <a:normAutofit fontScale="92500"/>
          </a:bodyPr>
          <a:lstStyle/>
          <a:p>
            <a:pPr marL="400050" indent="-400050">
              <a:buFontTx/>
              <a:buAutoNum type="arabicPeriod"/>
            </a:pPr>
            <a:r>
              <a:rPr lang="zh-CN" altLang="en-US" dirty="0"/>
              <a:t>从上面的两个例子可以看出，在进行编写代码的时候，一定要按照需求和设计来进行。</a:t>
            </a:r>
          </a:p>
          <a:p>
            <a:pPr marL="400050" indent="-400050">
              <a:buFontTx/>
              <a:buAutoNum type="arabicPeriod"/>
            </a:pPr>
            <a:r>
              <a:rPr lang="zh-CN" altLang="en-US" dirty="0"/>
              <a:t>要阅读需求和设计文档。</a:t>
            </a:r>
          </a:p>
          <a:p>
            <a:pPr marL="400050" indent="-400050">
              <a:buFontTx/>
              <a:buAutoNum type="arabicPeriod"/>
            </a:pPr>
            <a:r>
              <a:rPr lang="zh-CN" altLang="en-US" dirty="0"/>
              <a:t>通过详细设计，可以将代码的算法流程表述清楚。</a:t>
            </a:r>
          </a:p>
          <a:p>
            <a:pPr marL="400050" indent="-400050">
              <a:buFontTx/>
              <a:buAutoNum type="arabicPeriod"/>
            </a:pPr>
            <a:r>
              <a:rPr lang="zh-CN" altLang="en-US" dirty="0"/>
              <a:t>如果这些都做好了，编写代码就会变得容易起来。</a:t>
            </a:r>
          </a:p>
          <a:p>
            <a:pPr marL="400050" indent="-400050">
              <a:buFontTx/>
              <a:buAutoNum type="arabicPeriod"/>
            </a:pPr>
            <a:r>
              <a:rPr lang="zh-CN" altLang="en-US" dirty="0"/>
              <a:t>设计是编码的前提。</a:t>
            </a:r>
          </a:p>
        </p:txBody>
      </p:sp>
      <p:sp>
        <p:nvSpPr>
          <p:cNvPr id="2" name="日期占位符 1"/>
          <p:cNvSpPr>
            <a:spLocks noGrp="1"/>
          </p:cNvSpPr>
          <p:nvPr>
            <p:ph type="dt" sz="half" idx="10"/>
          </p:nvPr>
        </p:nvSpPr>
        <p:spPr/>
        <p:txBody>
          <a:bodyPr/>
          <a:lstStyle/>
          <a:p>
            <a:fld id="{6C474434-1C7D-48B5-9A5C-735296F10944}"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spTree>
    <p:extLst>
      <p:ext uri="{BB962C8B-B14F-4D97-AF65-F5344CB8AC3E}">
        <p14:creationId xmlns:p14="http://schemas.microsoft.com/office/powerpoint/2010/main" val="235420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4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4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4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4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4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3667602" y="1917720"/>
            <a:ext cx="5202078" cy="1661993"/>
          </a:xfrm>
        </p:spPr>
        <p:txBody>
          <a:bodyPr/>
          <a:lstStyle/>
          <a:p>
            <a:r>
              <a:rPr lang="zh-CN" altLang="en-US" dirty="0"/>
              <a:t>编写高质量代码</a:t>
            </a:r>
          </a:p>
        </p:txBody>
      </p:sp>
    </p:spTree>
    <p:extLst>
      <p:ext uri="{BB962C8B-B14F-4D97-AF65-F5344CB8AC3E}">
        <p14:creationId xmlns:p14="http://schemas.microsoft.com/office/powerpoint/2010/main" val="10391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normAutofit/>
          </a:bodyPr>
          <a:lstStyle/>
          <a:p>
            <a:pPr marL="485775" indent="-485775"/>
            <a:r>
              <a:rPr lang="zh-CN" altLang="en-US" dirty="0"/>
              <a:t>软件的编码阶段</a:t>
            </a:r>
          </a:p>
        </p:txBody>
      </p:sp>
      <p:sp>
        <p:nvSpPr>
          <p:cNvPr id="4" name="内容占位符 3"/>
          <p:cNvSpPr>
            <a:spLocks noGrp="1"/>
          </p:cNvSpPr>
          <p:nvPr>
            <p:ph idx="1"/>
          </p:nvPr>
        </p:nvSpPr>
        <p:spPr>
          <a:xfrm>
            <a:off x="768096" y="880393"/>
            <a:ext cx="7998714" cy="3806854"/>
          </a:xfrm>
        </p:spPr>
        <p:txBody>
          <a:bodyPr>
            <a:normAutofit/>
          </a:bodyPr>
          <a:lstStyle/>
          <a:p>
            <a:pPr marL="342900" indent="-342900"/>
            <a:r>
              <a:rPr lang="zh-CN" altLang="en-US" sz="2400" dirty="0"/>
              <a:t>编码就是把软件设计结果翻译成用某种程序设计语言书写的程序。这一阶段是软件工程的实施阶段。</a:t>
            </a:r>
          </a:p>
          <a:p>
            <a:pPr marL="342900" indent="-342900"/>
            <a:r>
              <a:rPr lang="zh-CN" altLang="en-US" sz="2400" dirty="0"/>
              <a:t>基本要求：</a:t>
            </a:r>
          </a:p>
          <a:p>
            <a:pPr marL="342900" indent="-342900"/>
            <a:r>
              <a:rPr lang="zh-CN" altLang="en-US" sz="2400" dirty="0"/>
              <a:t>熟悉编码规范，编写符合要求、风格统一的代码。</a:t>
            </a:r>
          </a:p>
          <a:p>
            <a:pPr marL="342900" indent="-342900"/>
            <a:r>
              <a:rPr lang="zh-CN" altLang="en-US" sz="2400" dirty="0"/>
              <a:t>虽然软件的质量主要取决于软件设计而非程序编码，但建立统一的编码规范，便于阅读和理解程序。好的编码规范可以使代码逻辑严谨，语义清楚，程序可读性强，并最终影响到软件系统的整体质量。</a:t>
            </a:r>
          </a:p>
          <a:p>
            <a:pPr marL="342900" indent="-342900"/>
            <a:endParaRPr lang="zh-CN" altLang="en-US" sz="2400" dirty="0"/>
          </a:p>
        </p:txBody>
      </p:sp>
      <p:sp>
        <p:nvSpPr>
          <p:cNvPr id="2" name="日期占位符 1"/>
          <p:cNvSpPr>
            <a:spLocks noGrp="1"/>
          </p:cNvSpPr>
          <p:nvPr>
            <p:ph type="dt" sz="half" idx="10"/>
          </p:nvPr>
        </p:nvSpPr>
        <p:spPr/>
        <p:txBody>
          <a:bodyPr/>
          <a:lstStyle/>
          <a:p>
            <a:fld id="{9DB5231D-6F4D-4DDA-93E6-E804F2942E10}"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spTree>
    <p:extLst>
      <p:ext uri="{BB962C8B-B14F-4D97-AF65-F5344CB8AC3E}">
        <p14:creationId xmlns:p14="http://schemas.microsoft.com/office/powerpoint/2010/main" val="13088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编写高质量代码</a:t>
            </a:r>
          </a:p>
        </p:txBody>
      </p:sp>
      <p:sp>
        <p:nvSpPr>
          <p:cNvPr id="3" name="内容占位符 2"/>
          <p:cNvSpPr>
            <a:spLocks noGrp="1"/>
          </p:cNvSpPr>
          <p:nvPr>
            <p:ph idx="1"/>
          </p:nvPr>
        </p:nvSpPr>
        <p:spPr>
          <a:xfrm>
            <a:off x="768097" y="925167"/>
            <a:ext cx="8090153" cy="3806854"/>
          </a:xfrm>
        </p:spPr>
        <p:txBody>
          <a:bodyPr>
            <a:normAutofit/>
          </a:bodyPr>
          <a:lstStyle/>
          <a:p>
            <a:pPr>
              <a:spcBef>
                <a:spcPts val="600"/>
              </a:spcBef>
            </a:pPr>
            <a:r>
              <a:rPr lang="zh-CN" altLang="en-US" dirty="0"/>
              <a:t>请观看清华大学慕课视频</a:t>
            </a:r>
            <a:endParaRPr lang="en-US" altLang="zh-CN" dirty="0"/>
          </a:p>
          <a:p>
            <a:pPr>
              <a:spcBef>
                <a:spcPts val="600"/>
              </a:spcBef>
            </a:pPr>
            <a:endParaRPr lang="en-US" altLang="zh-CN" dirty="0"/>
          </a:p>
          <a:p>
            <a:pPr marL="0" indent="0" algn="ctr">
              <a:spcBef>
                <a:spcPts val="600"/>
              </a:spcBef>
              <a:buNone/>
            </a:pPr>
            <a:r>
              <a:rPr lang="zh-CN" altLang="en-US" dirty="0"/>
              <a:t>第</a:t>
            </a:r>
            <a:r>
              <a:rPr lang="en-US" altLang="zh-CN" dirty="0"/>
              <a:t>2</a:t>
            </a:r>
            <a:r>
              <a:rPr lang="zh-CN" altLang="en-US" dirty="0"/>
              <a:t>章  编写高质量代码</a:t>
            </a:r>
            <a:endParaRPr lang="en-US" altLang="zh-CN" dirty="0"/>
          </a:p>
          <a:p>
            <a:pPr marL="0" indent="0" algn="ctr">
              <a:spcBef>
                <a:spcPts val="600"/>
              </a:spcBef>
              <a:buNone/>
            </a:pPr>
            <a:endParaRPr lang="en-US" altLang="zh-CN" dirty="0"/>
          </a:p>
          <a:p>
            <a:pPr marL="0" indent="0" algn="l">
              <a:lnSpc>
                <a:spcPct val="100000"/>
              </a:lnSpc>
              <a:spcBef>
                <a:spcPts val="600"/>
              </a:spcBef>
              <a:buNone/>
            </a:pPr>
            <a:r>
              <a:rPr lang="en-US" altLang="zh-CN" sz="2400" dirty="0"/>
              <a:t>     2.1 </a:t>
            </a:r>
            <a:r>
              <a:rPr lang="zh-CN" altLang="en-US" sz="2400" dirty="0"/>
              <a:t>编程过程与规范                  </a:t>
            </a:r>
            <a:r>
              <a:rPr lang="en-US" altLang="zh-CN" sz="2400" dirty="0"/>
              <a:t>2.2 </a:t>
            </a:r>
            <a:r>
              <a:rPr lang="zh-CN" altLang="en-US" sz="2400" dirty="0"/>
              <a:t>良好的编程实践</a:t>
            </a:r>
            <a:endParaRPr lang="en-US" altLang="zh-CN" sz="2400" dirty="0"/>
          </a:p>
          <a:p>
            <a:pPr marL="0" indent="0" algn="l">
              <a:lnSpc>
                <a:spcPct val="100000"/>
              </a:lnSpc>
              <a:spcBef>
                <a:spcPts val="600"/>
              </a:spcBef>
              <a:buNone/>
            </a:pPr>
            <a:r>
              <a:rPr lang="en-US" altLang="zh-CN" sz="2400" dirty="0"/>
              <a:t>     2.3 Python</a:t>
            </a:r>
            <a:r>
              <a:rPr lang="zh-CN" altLang="en-US" sz="2400" dirty="0"/>
              <a:t>集成开发环境简介   </a:t>
            </a:r>
            <a:r>
              <a:rPr lang="en-US" altLang="zh-CN" sz="2400" dirty="0"/>
              <a:t>2.4 </a:t>
            </a:r>
            <a:r>
              <a:rPr lang="zh-CN" altLang="en-US" sz="2400" dirty="0"/>
              <a:t>代码静态检查</a:t>
            </a:r>
            <a:endParaRPr lang="en-US" altLang="zh-CN" sz="2400" dirty="0"/>
          </a:p>
          <a:p>
            <a:pPr marL="0" indent="0" algn="l">
              <a:lnSpc>
                <a:spcPct val="100000"/>
              </a:lnSpc>
              <a:spcBef>
                <a:spcPts val="600"/>
              </a:spcBef>
              <a:buNone/>
            </a:pPr>
            <a:r>
              <a:rPr lang="en-US" altLang="zh-CN" sz="2400" dirty="0"/>
              <a:t>     2.5 </a:t>
            </a:r>
            <a:r>
              <a:rPr lang="zh-CN" altLang="en-US" sz="2400" dirty="0"/>
              <a:t>代码性能分析                     </a:t>
            </a:r>
            <a:r>
              <a:rPr lang="en-US" altLang="zh-CN" sz="2400" dirty="0"/>
              <a:t>2.6 </a:t>
            </a:r>
            <a:r>
              <a:rPr lang="zh-CN" altLang="en-US" sz="2400" dirty="0"/>
              <a:t>结对编程实践</a:t>
            </a:r>
            <a:endParaRPr lang="en-US" altLang="zh-CN" sz="2400" dirty="0"/>
          </a:p>
        </p:txBody>
      </p:sp>
      <p:sp>
        <p:nvSpPr>
          <p:cNvPr id="4" name="日期占位符 3"/>
          <p:cNvSpPr>
            <a:spLocks noGrp="1"/>
          </p:cNvSpPr>
          <p:nvPr>
            <p:ph type="dt" sz="half" idx="10"/>
          </p:nvPr>
        </p:nvSpPr>
        <p:spPr/>
        <p:txBody>
          <a:bodyPr/>
          <a:lstStyle/>
          <a:p>
            <a:fld id="{F5763669-9119-4C41-A68A-4931E4A6F4FF}"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37</a:t>
            </a:fld>
            <a:endParaRPr lang="zh-CN" altLang="en-US"/>
          </a:p>
        </p:txBody>
      </p:sp>
    </p:spTree>
    <p:extLst>
      <p:ext uri="{BB962C8B-B14F-4D97-AF65-F5344CB8AC3E}">
        <p14:creationId xmlns:p14="http://schemas.microsoft.com/office/powerpoint/2010/main" val="2051947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编程及规范化</a:t>
            </a:r>
          </a:p>
        </p:txBody>
      </p:sp>
      <p:sp>
        <p:nvSpPr>
          <p:cNvPr id="9" name="内容占位符 8"/>
          <p:cNvSpPr>
            <a:spLocks noGrp="1"/>
          </p:cNvSpPr>
          <p:nvPr>
            <p:ph idx="1"/>
          </p:nvPr>
        </p:nvSpPr>
        <p:spPr>
          <a:xfrm>
            <a:off x="768097" y="1040129"/>
            <a:ext cx="7832833" cy="3691891"/>
          </a:xfrm>
        </p:spPr>
        <p:txBody>
          <a:bodyPr/>
          <a:lstStyle/>
          <a:p>
            <a:r>
              <a:rPr lang="zh-CN" altLang="en-US" dirty="0"/>
              <a:t>编程是软件工程师的基本能力 </a:t>
            </a:r>
          </a:p>
          <a:p>
            <a:r>
              <a:rPr lang="zh-CN" altLang="en-US" dirty="0"/>
              <a:t>编写优雅的代码是每一个程序员的不懈追求 </a:t>
            </a:r>
          </a:p>
          <a:p>
            <a:r>
              <a:rPr lang="zh-CN" altLang="en-US" dirty="0"/>
              <a:t>编程是一门艺术，它能够展示结构之美、构造之美、表达之美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38</a:t>
            </a:fld>
            <a:endParaRPr lang="zh-CN" altLang="en-US" dirty="0"/>
          </a:p>
        </p:txBody>
      </p:sp>
      <p:sp>
        <p:nvSpPr>
          <p:cNvPr id="11" name="日期占位符 10"/>
          <p:cNvSpPr>
            <a:spLocks noGrp="1"/>
          </p:cNvSpPr>
          <p:nvPr>
            <p:ph type="dt" sz="half" idx="10"/>
          </p:nvPr>
        </p:nvSpPr>
        <p:spPr/>
        <p:txBody>
          <a:bodyPr/>
          <a:lstStyle/>
          <a:p>
            <a:fld id="{4E2D92E7-EAE0-4BC1-B1A9-5D60B81E28D6}" type="datetime1">
              <a:rPr lang="zh-CN" altLang="en-US" smtClean="0"/>
              <a:t>2022/5/25</a:t>
            </a:fld>
            <a:endParaRPr lang="zh-CN" altLang="en-US" dirty="0"/>
          </a:p>
        </p:txBody>
      </p:sp>
      <p:sp>
        <p:nvSpPr>
          <p:cNvPr id="12" name="页脚占位符 11"/>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848219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p:txBody>
          <a:bodyPr>
            <a:normAutofit/>
          </a:bodyPr>
          <a:lstStyle/>
          <a:p>
            <a:pPr>
              <a:defRPr/>
            </a:pPr>
            <a:r>
              <a:rPr lang="zh-CN" altLang="en-US" dirty="0"/>
              <a:t>编程工作</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39</a:t>
            </a:fld>
            <a:endParaRPr lang="zh-CN" altLang="en-US" dirty="0"/>
          </a:p>
        </p:txBody>
      </p:sp>
      <p:sp>
        <p:nvSpPr>
          <p:cNvPr id="4" name="矩形 3"/>
          <p:cNvSpPr/>
          <p:nvPr/>
        </p:nvSpPr>
        <p:spPr>
          <a:xfrm>
            <a:off x="800100" y="798231"/>
            <a:ext cx="7932420" cy="1754326"/>
          </a:xfrm>
          <a:prstGeom prst="rect">
            <a:avLst/>
          </a:prstGeom>
        </p:spPr>
        <p:txBody>
          <a:bodyPr wrap="square">
            <a:spAutoFit/>
          </a:bodyPr>
          <a:lstStyle/>
          <a:p>
            <a:pPr>
              <a:lnSpc>
                <a:spcPct val="150000"/>
              </a:lnSpc>
            </a:pPr>
            <a:r>
              <a:rPr lang="zh-CN" altLang="en-US" sz="2400" dirty="0">
                <a:latin typeface="+mj-ea"/>
                <a:ea typeface="+mj-ea"/>
              </a:rPr>
              <a:t>软件编程是一个复杂而迭代的过程，它不仅仅是编写代码，还应该包括代码审查、单元测试、代码优化、集成调试等一系列工作。</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331" y="2427607"/>
            <a:ext cx="6412962" cy="20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日期占位符 5"/>
          <p:cNvSpPr>
            <a:spLocks noGrp="1"/>
          </p:cNvSpPr>
          <p:nvPr>
            <p:ph type="dt" sz="half" idx="10"/>
          </p:nvPr>
        </p:nvSpPr>
        <p:spPr/>
        <p:txBody>
          <a:bodyPr/>
          <a:lstStyle/>
          <a:p>
            <a:fld id="{08370E01-35CC-4D0A-B973-773D70329D0C}" type="datetime1">
              <a:rPr lang="zh-CN" altLang="en-US" smtClean="0"/>
              <a:t>2022/5/25</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085712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p:txBody>
          <a:bodyPr>
            <a:normAutofit/>
          </a:bodyPr>
          <a:lstStyle/>
          <a:p>
            <a:r>
              <a:rPr lang="zh-CN" altLang="en-US" sz="2400" dirty="0"/>
              <a:t>软件系统设计包括：</a:t>
            </a:r>
          </a:p>
          <a:p>
            <a:pPr lvl="1"/>
            <a:r>
              <a:rPr lang="zh-CN" altLang="en-US" dirty="0"/>
              <a:t>总体设计</a:t>
            </a:r>
          </a:p>
          <a:p>
            <a:pPr lvl="2"/>
            <a:r>
              <a:rPr lang="zh-CN" altLang="en-US" dirty="0"/>
              <a:t>体系结构设计</a:t>
            </a:r>
          </a:p>
          <a:p>
            <a:pPr lvl="2"/>
            <a:r>
              <a:rPr lang="zh-CN" altLang="en-US" dirty="0"/>
              <a:t>模块设计</a:t>
            </a:r>
            <a:endParaRPr lang="en-US" altLang="zh-CN" dirty="0"/>
          </a:p>
          <a:p>
            <a:pPr lvl="2"/>
            <a:r>
              <a:rPr lang="zh-CN" altLang="en-US" dirty="0"/>
              <a:t>用户界面设计</a:t>
            </a:r>
            <a:endParaRPr lang="zh-CN" altLang="en-US" sz="1600" dirty="0"/>
          </a:p>
          <a:p>
            <a:pPr lvl="1"/>
            <a:r>
              <a:rPr lang="zh-CN" altLang="en-US" dirty="0"/>
              <a:t>详细设计</a:t>
            </a:r>
          </a:p>
          <a:p>
            <a:pPr lvl="2"/>
            <a:r>
              <a:rPr lang="zh-CN" altLang="en-US" dirty="0"/>
              <a:t>数据结构与算法设计</a:t>
            </a:r>
          </a:p>
        </p:txBody>
      </p:sp>
      <p:sp>
        <p:nvSpPr>
          <p:cNvPr id="5122" name="灯片编号占位符 4"/>
          <p:cNvSpPr>
            <a:spLocks noGrp="1"/>
          </p:cNvSpPr>
          <p:nvPr>
            <p:ph type="sldNum" sz="quarter" idx="12"/>
          </p:nvPr>
        </p:nvSpPr>
        <p:spPr>
          <a:noFill/>
        </p:spPr>
        <p:txBody>
          <a:bodyPr/>
          <a:lstStyle/>
          <a:p>
            <a:fld id="{4473595B-1867-4F83-8FC6-F3C5FE11C786}" type="slidenum">
              <a:rPr lang="en-US" altLang="zh-CN" smtClean="0">
                <a:solidFill>
                  <a:srgbClr val="002060"/>
                </a:solidFill>
              </a:rPr>
              <a:pPr/>
              <a:t>4</a:t>
            </a:fld>
            <a:endParaRPr lang="en-US" altLang="zh-CN">
              <a:solidFill>
                <a:srgbClr val="002060"/>
              </a:solidFill>
            </a:endParaRPr>
          </a:p>
        </p:txBody>
      </p:sp>
      <p:sp>
        <p:nvSpPr>
          <p:cNvPr id="5123" name="Rectangle 2"/>
          <p:cNvSpPr>
            <a:spLocks noGrp="1" noChangeArrowheads="1"/>
          </p:cNvSpPr>
          <p:nvPr>
            <p:ph type="title"/>
          </p:nvPr>
        </p:nvSpPr>
        <p:spPr/>
        <p:txBody>
          <a:bodyPr/>
          <a:lstStyle/>
          <a:p>
            <a:pPr eaLnBrk="1" hangingPunct="1"/>
            <a:r>
              <a:rPr lang="zh-CN" altLang="en-US" dirty="0"/>
              <a:t>软件</a:t>
            </a:r>
            <a:r>
              <a:rPr lang="zh-CN" altLang="en-US" b="1" dirty="0"/>
              <a:t>开发阶段</a:t>
            </a:r>
          </a:p>
        </p:txBody>
      </p:sp>
      <p:sp>
        <p:nvSpPr>
          <p:cNvPr id="137220" name="AutoShape 4"/>
          <p:cNvSpPr>
            <a:spLocks noChangeArrowheads="1"/>
          </p:cNvSpPr>
          <p:nvPr/>
        </p:nvSpPr>
        <p:spPr bwMode="auto">
          <a:xfrm>
            <a:off x="4160521" y="107764"/>
            <a:ext cx="4697730" cy="1013222"/>
          </a:xfrm>
          <a:prstGeom prst="wedgeRoundRectCallout">
            <a:avLst>
              <a:gd name="adj1" fmla="val -65881"/>
              <a:gd name="adj2" fmla="val 147980"/>
              <a:gd name="adj3" fmla="val 16667"/>
            </a:avLst>
          </a:prstGeom>
          <a:solidFill>
            <a:schemeClr val="bg2"/>
          </a:solidFill>
          <a:ln w="9525">
            <a:solidFill>
              <a:schemeClr val="tx1"/>
            </a:solidFill>
            <a:miter lim="800000"/>
            <a:headEnd/>
            <a:tailEnd/>
          </a:ln>
        </p:spPr>
        <p:txBody>
          <a:bodyPr/>
          <a:lstStyle/>
          <a:p>
            <a:r>
              <a:rPr lang="zh-CN" altLang="en-US" dirty="0">
                <a:solidFill>
                  <a:srgbClr val="002060"/>
                </a:solidFill>
                <a:latin typeface="+mj-ea"/>
                <a:ea typeface="+mj-ea"/>
              </a:rPr>
              <a:t>体系结构就如同人的骨架。如果某个家伙的骨架是猴子，那么无论怎样喂养和美容，他始终都是猴子，不会成为人。</a:t>
            </a:r>
          </a:p>
        </p:txBody>
      </p:sp>
      <p:sp>
        <p:nvSpPr>
          <p:cNvPr id="137221" name="AutoShape 5"/>
          <p:cNvSpPr>
            <a:spLocks noChangeArrowheads="1"/>
          </p:cNvSpPr>
          <p:nvPr/>
        </p:nvSpPr>
        <p:spPr bwMode="auto">
          <a:xfrm>
            <a:off x="4153972" y="948980"/>
            <a:ext cx="4772489" cy="1878764"/>
          </a:xfrm>
          <a:prstGeom prst="wedgeRoundRectCallout">
            <a:avLst>
              <a:gd name="adj1" fmla="val -66926"/>
              <a:gd name="adj2" fmla="val 43704"/>
              <a:gd name="adj3" fmla="val 16667"/>
            </a:avLst>
          </a:prstGeom>
          <a:solidFill>
            <a:schemeClr val="bg2"/>
          </a:solidFill>
          <a:ln w="9525">
            <a:solidFill>
              <a:schemeClr val="tx1"/>
            </a:solidFill>
            <a:miter lim="800000"/>
            <a:headEnd/>
            <a:tailEnd/>
          </a:ln>
        </p:spPr>
        <p:txBody>
          <a:bodyPr/>
          <a:lstStyle/>
          <a:p>
            <a:pPr algn="ctr"/>
            <a:r>
              <a:rPr lang="zh-CN" altLang="en-US" dirty="0">
                <a:solidFill>
                  <a:srgbClr val="002060"/>
                </a:solidFill>
                <a:latin typeface="+mj-ea"/>
                <a:ea typeface="+mj-ea"/>
              </a:rPr>
              <a:t>模块就如同人的器官，具有特定的功能。人体中最出色的模块设计之一是手，手只有几种动作，却能做无限多的事情。人体中最糟糕的模块设计之一是嘴巴，嘴巴将最有价值但毫无相干的几种功能如吃饭、说话混为一体，使之无法并行处理，真乃人类之不幸。 </a:t>
            </a:r>
          </a:p>
        </p:txBody>
      </p:sp>
      <p:sp>
        <p:nvSpPr>
          <p:cNvPr id="137223" name="AutoShape 7"/>
          <p:cNvSpPr>
            <a:spLocks noChangeArrowheads="1"/>
          </p:cNvSpPr>
          <p:nvPr/>
        </p:nvSpPr>
        <p:spPr bwMode="auto">
          <a:xfrm>
            <a:off x="4145280" y="2095047"/>
            <a:ext cx="4781181" cy="1276803"/>
          </a:xfrm>
          <a:prstGeom prst="wedgeRoundRectCallout">
            <a:avLst>
              <a:gd name="adj1" fmla="val -65511"/>
              <a:gd name="adj2" fmla="val 34917"/>
              <a:gd name="adj3" fmla="val 16667"/>
            </a:avLst>
          </a:prstGeom>
          <a:solidFill>
            <a:schemeClr val="bg2"/>
          </a:solidFill>
          <a:ln w="9525">
            <a:solidFill>
              <a:schemeClr val="tx1"/>
            </a:solidFill>
            <a:miter lim="800000"/>
            <a:headEnd/>
            <a:tailEnd/>
          </a:ln>
        </p:spPr>
        <p:txBody>
          <a:bodyPr/>
          <a:lstStyle/>
          <a:p>
            <a:r>
              <a:rPr lang="zh-CN" altLang="en-US" dirty="0">
                <a:solidFill>
                  <a:srgbClr val="002060"/>
                </a:solidFill>
                <a:latin typeface="+mj-ea"/>
                <a:ea typeface="+mj-ea"/>
              </a:rPr>
              <a:t>用户界面就如同人的外表，最容易让人一见钟情或一见恶心。象人类追求心灵美和外表美那样，软件系统也追求（内在的）功能强大和（外表的）界面友好。</a:t>
            </a:r>
          </a:p>
        </p:txBody>
      </p:sp>
      <p:sp>
        <p:nvSpPr>
          <p:cNvPr id="2" name="日期占位符 1"/>
          <p:cNvSpPr>
            <a:spLocks noGrp="1"/>
          </p:cNvSpPr>
          <p:nvPr>
            <p:ph type="dt" sz="half" idx="10"/>
          </p:nvPr>
        </p:nvSpPr>
        <p:spPr/>
        <p:txBody>
          <a:bodyPr/>
          <a:lstStyle/>
          <a:p>
            <a:fld id="{A977B9D1-B76F-451B-ACD7-5493CB398750}"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137224" name="AutoShape 8"/>
          <p:cNvSpPr>
            <a:spLocks noChangeArrowheads="1"/>
          </p:cNvSpPr>
          <p:nvPr/>
        </p:nvSpPr>
        <p:spPr bwMode="auto">
          <a:xfrm>
            <a:off x="4134032" y="2631925"/>
            <a:ext cx="4882967" cy="2426843"/>
          </a:xfrm>
          <a:prstGeom prst="wedgeRoundRectCallout">
            <a:avLst>
              <a:gd name="adj1" fmla="val -56297"/>
              <a:gd name="adj2" fmla="val 15065"/>
              <a:gd name="adj3" fmla="val 16667"/>
            </a:avLst>
          </a:prstGeom>
          <a:solidFill>
            <a:schemeClr val="bg2"/>
          </a:solidFill>
          <a:ln w="9525">
            <a:solidFill>
              <a:schemeClr val="tx1"/>
            </a:solidFill>
            <a:miter lim="800000"/>
            <a:headEnd/>
            <a:tailEnd/>
          </a:ln>
        </p:spPr>
        <p:txBody>
          <a:bodyPr/>
          <a:lstStyle/>
          <a:p>
            <a:r>
              <a:rPr lang="zh-CN" altLang="en-US" dirty="0">
                <a:solidFill>
                  <a:srgbClr val="002060"/>
                </a:solidFill>
                <a:latin typeface="+mj-ea"/>
                <a:ea typeface="+mj-ea"/>
              </a:rPr>
              <a:t>数据结构与算法就如同人的血脉和神经，它让器官具有生命并能发挥功能。数据结构与算法分布在体系结构和模块中，它将协调系统的各个功能。人的耳朵和嘴巴虽然是相对独立的器官，但如果耳朵失聪了，嘴巴就只能发出</a:t>
            </a:r>
            <a:r>
              <a:rPr lang="zh-CN" altLang="en-US" dirty="0">
                <a:solidFill>
                  <a:srgbClr val="002060"/>
                </a:solidFill>
                <a:latin typeface="+mj-ea"/>
                <a:ea typeface="+mj-ea"/>
                <a:cs typeface="Times New Roman" pitchFamily="18" charset="0"/>
              </a:rPr>
              <a:t>“</a:t>
            </a:r>
            <a:r>
              <a:rPr lang="zh-CN" altLang="en-US" dirty="0">
                <a:solidFill>
                  <a:srgbClr val="002060"/>
                </a:solidFill>
                <a:latin typeface="+mj-ea"/>
                <a:ea typeface="+mj-ea"/>
              </a:rPr>
              <a:t>啊</a:t>
            </a:r>
            <a:r>
              <a:rPr lang="zh-CN" altLang="en-US" dirty="0">
                <a:solidFill>
                  <a:srgbClr val="002060"/>
                </a:solidFill>
                <a:latin typeface="+mj-ea"/>
                <a:ea typeface="+mj-ea"/>
                <a:cs typeface="Times New Roman" pitchFamily="18" charset="0"/>
              </a:rPr>
              <a:t>”“</a:t>
            </a:r>
            <a:r>
              <a:rPr lang="zh-CN" altLang="en-US" dirty="0">
                <a:solidFill>
                  <a:srgbClr val="002060"/>
                </a:solidFill>
                <a:latin typeface="+mj-ea"/>
                <a:ea typeface="+mj-ea"/>
              </a:rPr>
              <a:t>呜</a:t>
            </a:r>
            <a:r>
              <a:rPr lang="zh-CN" altLang="en-US" dirty="0">
                <a:solidFill>
                  <a:srgbClr val="002060"/>
                </a:solidFill>
                <a:latin typeface="+mj-ea"/>
                <a:ea typeface="+mj-ea"/>
                <a:cs typeface="Times New Roman" pitchFamily="18" charset="0"/>
              </a:rPr>
              <a:t>”</a:t>
            </a:r>
            <a:r>
              <a:rPr lang="zh-CN" altLang="en-US" dirty="0">
                <a:solidFill>
                  <a:srgbClr val="002060"/>
                </a:solidFill>
                <a:latin typeface="+mj-ea"/>
                <a:ea typeface="+mj-ea"/>
              </a:rPr>
              <a:t>的声音，等于丧失了说话的功能，可人们却又能用手势代替说话。人体的数据结构与算法设计真是十分神奇。</a:t>
            </a:r>
          </a:p>
        </p:txBody>
      </p:sp>
    </p:spTree>
    <p:extLst>
      <p:ext uri="{BB962C8B-B14F-4D97-AF65-F5344CB8AC3E}">
        <p14:creationId xmlns:p14="http://schemas.microsoft.com/office/powerpoint/2010/main" val="310019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37220"/>
                                        </p:tgtEl>
                                        <p:attrNameLst>
                                          <p:attrName>style.visibility</p:attrName>
                                        </p:attrNameLst>
                                      </p:cBhvr>
                                      <p:to>
                                        <p:strVal val="visible"/>
                                      </p:to>
                                    </p:set>
                                    <p:animEffect transition="in" filter="barn(inHorizontal)">
                                      <p:cBhvr>
                                        <p:cTn id="7" dur="500"/>
                                        <p:tgtEl>
                                          <p:spTgt spid="137220"/>
                                        </p:tgtEl>
                                      </p:cBhvr>
                                    </p:animEffect>
                                  </p:childTnLst>
                                  <p:subTnLst>
                                    <p:set>
                                      <p:cBhvr override="childStyle">
                                        <p:cTn dur="1" fill="hold" display="0" masterRel="nextClick" afterEffect="1"/>
                                        <p:tgtEl>
                                          <p:spTgt spid="13722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221"/>
                                        </p:tgtEl>
                                        <p:attrNameLst>
                                          <p:attrName>style.visibility</p:attrName>
                                        </p:attrNameLst>
                                      </p:cBhvr>
                                      <p:to>
                                        <p:strVal val="visible"/>
                                      </p:to>
                                    </p:set>
                                    <p:animEffect transition="in" filter="blinds(horizontal)">
                                      <p:cBhvr>
                                        <p:cTn id="12" dur="500"/>
                                        <p:tgtEl>
                                          <p:spTgt spid="137221"/>
                                        </p:tgtEl>
                                      </p:cBhvr>
                                    </p:animEffect>
                                  </p:childTnLst>
                                  <p:subTnLst>
                                    <p:set>
                                      <p:cBhvr override="childStyle">
                                        <p:cTn dur="1" fill="hold" display="0" masterRel="nextClick" afterEffect="1"/>
                                        <p:tgtEl>
                                          <p:spTgt spid="13722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7223"/>
                                        </p:tgtEl>
                                        <p:attrNameLst>
                                          <p:attrName>style.visibility</p:attrName>
                                        </p:attrNameLst>
                                      </p:cBhvr>
                                      <p:to>
                                        <p:strVal val="visible"/>
                                      </p:to>
                                    </p:set>
                                    <p:animEffect transition="in" filter="randombar(horizontal)">
                                      <p:cBhvr>
                                        <p:cTn id="17" dur="500"/>
                                        <p:tgtEl>
                                          <p:spTgt spid="13722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7224"/>
                                        </p:tgtEl>
                                        <p:attrNameLst>
                                          <p:attrName>style.visibility</p:attrName>
                                        </p:attrNameLst>
                                      </p:cBhvr>
                                      <p:to>
                                        <p:strVal val="visible"/>
                                      </p:to>
                                    </p:set>
                                    <p:animEffect transition="in" filter="randombar(horizontal)">
                                      <p:cBhvr>
                                        <p:cTn id="22" dur="500"/>
                                        <p:tgtEl>
                                          <p:spTgt spid="137224"/>
                                        </p:tgtEl>
                                      </p:cBhvr>
                                    </p:animEffect>
                                  </p:childTnLst>
                                  <p:subTnLst>
                                    <p:set>
                                      <p:cBhvr override="childStyle">
                                        <p:cTn dur="1" fill="hold" display="0" masterRel="nextClick" afterEffect="1"/>
                                        <p:tgtEl>
                                          <p:spTgt spid="1372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nimBg="1" autoUpdateAnimBg="0"/>
      <p:bldP spid="137221" grpId="0" animBg="1" autoUpdateAnimBg="0"/>
      <p:bldP spid="137223" grpId="0" animBg="1"/>
      <p:bldP spid="137224"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8097" y="868017"/>
            <a:ext cx="7832833" cy="3806854"/>
          </a:xfrm>
        </p:spPr>
        <p:txBody>
          <a:bodyPr>
            <a:noAutofit/>
          </a:bodyPr>
          <a:lstStyle/>
          <a:p>
            <a:pPr marL="342900" indent="-342900">
              <a:buFont typeface="+mj-lt"/>
              <a:buAutoNum type="arabicPeriod"/>
            </a:pPr>
            <a:r>
              <a:rPr lang="zh-CN" altLang="en-US" sz="2400" dirty="0"/>
              <a:t>选择程序设计语言</a:t>
            </a:r>
            <a:endParaRPr lang="en-US" altLang="zh-CN" sz="2400" dirty="0"/>
          </a:p>
          <a:p>
            <a:pPr marL="257175" lvl="1" indent="0">
              <a:buNone/>
            </a:pPr>
            <a:r>
              <a:rPr lang="en-US" altLang="zh-CN" sz="2000" dirty="0"/>
              <a:t>	</a:t>
            </a:r>
            <a:r>
              <a:rPr lang="zh-CN" altLang="en-US" sz="2000" dirty="0"/>
              <a:t>根据软件的类型、质量要求、技术水平、开发环境成本、软件可移植性等多方面考虑选择合适的语言。</a:t>
            </a:r>
            <a:endParaRPr lang="en-US" altLang="zh-CN" sz="2000" dirty="0"/>
          </a:p>
          <a:p>
            <a:pPr marL="342900" indent="-342900">
              <a:buFont typeface="+mj-lt"/>
              <a:buAutoNum type="arabicPeriod"/>
            </a:pPr>
            <a:r>
              <a:rPr lang="zh-CN" altLang="en-US" sz="2400" dirty="0"/>
              <a:t>制定编码规范</a:t>
            </a:r>
            <a:endParaRPr lang="en-US" altLang="zh-CN" sz="2400" dirty="0"/>
          </a:p>
          <a:p>
            <a:pPr marL="257175" lvl="1" indent="0">
              <a:buNone/>
            </a:pPr>
            <a:r>
              <a:rPr lang="en-US" altLang="zh-CN" sz="2000" dirty="0"/>
              <a:t>	</a:t>
            </a:r>
            <a:r>
              <a:rPr lang="zh-CN" altLang="en-US" sz="2000" dirty="0"/>
              <a:t>在开发软件的生命周期中，程序要被重新阅读，程序的可读性会影响软件开发成本。</a:t>
            </a:r>
            <a:endParaRPr lang="en-US" altLang="zh-CN" sz="2000" dirty="0"/>
          </a:p>
          <a:p>
            <a:pPr marL="342900" indent="-342900">
              <a:buFont typeface="+mj-lt"/>
              <a:buAutoNum type="arabicPeriod"/>
            </a:pPr>
            <a:r>
              <a:rPr lang="zh-CN" altLang="en-US" sz="2400" dirty="0"/>
              <a:t>约定编码风格</a:t>
            </a:r>
            <a:endParaRPr lang="en-US" altLang="zh-CN" sz="2400" dirty="0"/>
          </a:p>
          <a:p>
            <a:pPr marL="342900" indent="-342900">
              <a:buFont typeface="+mj-lt"/>
              <a:buAutoNum type="arabicPeriod"/>
            </a:pPr>
            <a:r>
              <a:rPr lang="zh-CN" altLang="en-US" sz="2400" dirty="0"/>
              <a:t>搭建软件开发环境</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40</a:t>
            </a:fld>
            <a:endParaRPr lang="zh-CN" altLang="en-US" dirty="0"/>
          </a:p>
        </p:txBody>
      </p:sp>
      <p:sp>
        <p:nvSpPr>
          <p:cNvPr id="4" name="标题 3"/>
          <p:cNvSpPr>
            <a:spLocks noGrp="1"/>
          </p:cNvSpPr>
          <p:nvPr>
            <p:ph type="title"/>
          </p:nvPr>
        </p:nvSpPr>
        <p:spPr/>
        <p:txBody>
          <a:bodyPr/>
          <a:lstStyle/>
          <a:p>
            <a:r>
              <a:rPr lang="zh-CN" altLang="en-US" dirty="0"/>
              <a:t>在编码之前，需要做以下事情：</a:t>
            </a:r>
          </a:p>
        </p:txBody>
      </p:sp>
      <p:sp>
        <p:nvSpPr>
          <p:cNvPr id="5" name="日期占位符 4"/>
          <p:cNvSpPr>
            <a:spLocks noGrp="1"/>
          </p:cNvSpPr>
          <p:nvPr>
            <p:ph type="dt" sz="half" idx="10"/>
          </p:nvPr>
        </p:nvSpPr>
        <p:spPr/>
        <p:txBody>
          <a:bodyPr/>
          <a:lstStyle/>
          <a:p>
            <a:fld id="{00900E2E-7284-4761-9A29-00D2835B21CF}"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00457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zh-CN" altLang="en-US" dirty="0"/>
              <a:t>编码规范的重要意义</a:t>
            </a:r>
          </a:p>
        </p:txBody>
      </p:sp>
      <p:sp>
        <p:nvSpPr>
          <p:cNvPr id="513027" name="Rectangle 3"/>
          <p:cNvSpPr>
            <a:spLocks noGrp="1" noChangeArrowheads="1"/>
          </p:cNvSpPr>
          <p:nvPr>
            <p:ph idx="1"/>
          </p:nvPr>
        </p:nvSpPr>
        <p:spPr>
          <a:xfrm>
            <a:off x="813817" y="828912"/>
            <a:ext cx="8090153" cy="3823097"/>
          </a:xfrm>
        </p:spPr>
        <p:txBody>
          <a:bodyPr>
            <a:noAutofit/>
          </a:bodyPr>
          <a:lstStyle/>
          <a:p>
            <a:pPr marL="0" indent="0">
              <a:lnSpc>
                <a:spcPct val="100000"/>
              </a:lnSpc>
              <a:buNone/>
            </a:pPr>
            <a:r>
              <a:rPr lang="zh-CN" altLang="en-US" sz="2000" dirty="0"/>
              <a:t>编码规范对于程序员而言尤为重要，有以下几个原因：</a:t>
            </a:r>
          </a:p>
          <a:p>
            <a:pPr marL="0" indent="0">
              <a:buNone/>
            </a:pPr>
            <a:r>
              <a:rPr lang="zh-CN" altLang="en-US" sz="2000" dirty="0"/>
              <a:t>◆  一个软件的生命周期中，</a:t>
            </a:r>
            <a:r>
              <a:rPr lang="en-US" altLang="zh-CN" sz="2000" dirty="0"/>
              <a:t>80%</a:t>
            </a:r>
            <a:r>
              <a:rPr lang="zh-CN" altLang="en-US" sz="2000" dirty="0"/>
              <a:t>的花费在于维护。</a:t>
            </a:r>
          </a:p>
          <a:p>
            <a:pPr marL="0" indent="0">
              <a:buNone/>
            </a:pPr>
            <a:r>
              <a:rPr lang="zh-CN" altLang="en-US" sz="2000" dirty="0"/>
              <a:t>◆  几乎没有任何一个软件，在其整个生命同期中，均由最初的开发人员来维护。</a:t>
            </a:r>
          </a:p>
          <a:p>
            <a:pPr marL="0" indent="0">
              <a:buNone/>
            </a:pPr>
            <a:r>
              <a:rPr lang="zh-CN" altLang="en-US" sz="2000" dirty="0"/>
              <a:t>◆  编码规范可以改善软件的可读性，可以让程序员尽快而彻底地理解新代码。</a:t>
            </a:r>
          </a:p>
          <a:p>
            <a:pPr marL="0" indent="0">
              <a:buNone/>
            </a:pPr>
            <a:r>
              <a:rPr lang="zh-CN" altLang="en-US" sz="2000" dirty="0"/>
              <a:t>◆  如果你将源码作为产品发布，就需要确认它是否被很好的打包并且清晰无误，一如你已构建的其它任何产品。</a:t>
            </a:r>
          </a:p>
          <a:p>
            <a:r>
              <a:rPr lang="zh-CN" altLang="en-US" sz="2000" b="1" dirty="0">
                <a:solidFill>
                  <a:srgbClr val="FF0000"/>
                </a:solidFill>
              </a:rPr>
              <a:t>为了执行规范，每个软件开发人员必须一致遵守编码规范。</a:t>
            </a:r>
            <a:endParaRPr lang="en-US" altLang="zh-CN" sz="2000" b="1" dirty="0">
              <a:solidFill>
                <a:srgbClr val="FF0000"/>
              </a:solidFill>
            </a:endParaRPr>
          </a:p>
        </p:txBody>
      </p:sp>
      <p:sp>
        <p:nvSpPr>
          <p:cNvPr id="2" name="日期占位符 1"/>
          <p:cNvSpPr>
            <a:spLocks noGrp="1"/>
          </p:cNvSpPr>
          <p:nvPr>
            <p:ph type="dt" sz="half" idx="10"/>
          </p:nvPr>
        </p:nvSpPr>
        <p:spPr/>
        <p:txBody>
          <a:bodyPr/>
          <a:lstStyle/>
          <a:p>
            <a:fld id="{DB50B11E-B2FE-4212-BB9F-D750962EE838}"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dirty="0"/>
          </a:p>
        </p:txBody>
      </p:sp>
    </p:spTree>
    <p:extLst>
      <p:ext uri="{BB962C8B-B14F-4D97-AF65-F5344CB8AC3E}">
        <p14:creationId xmlns:p14="http://schemas.microsoft.com/office/powerpoint/2010/main" val="27024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animEffect transition="in" filter="wipe(up)">
                                      <p:cBhvr>
                                        <p:cTn id="7" dur="500"/>
                                        <p:tgtEl>
                                          <p:spTgt spid="51302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13027">
                                            <p:txEl>
                                              <p:pRg st="1" end="1"/>
                                            </p:txEl>
                                          </p:spTgt>
                                        </p:tgtEl>
                                        <p:attrNameLst>
                                          <p:attrName>style.visibility</p:attrName>
                                        </p:attrNameLst>
                                      </p:cBhvr>
                                      <p:to>
                                        <p:strVal val="visible"/>
                                      </p:to>
                                    </p:set>
                                    <p:animEffect transition="in" filter="wipe(up)">
                                      <p:cBhvr>
                                        <p:cTn id="11" dur="500"/>
                                        <p:tgtEl>
                                          <p:spTgt spid="513027">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13027">
                                            <p:txEl>
                                              <p:pRg st="2" end="2"/>
                                            </p:txEl>
                                          </p:spTgt>
                                        </p:tgtEl>
                                        <p:attrNameLst>
                                          <p:attrName>style.visibility</p:attrName>
                                        </p:attrNameLst>
                                      </p:cBhvr>
                                      <p:to>
                                        <p:strVal val="visible"/>
                                      </p:to>
                                    </p:set>
                                    <p:animEffect transition="in" filter="wipe(up)">
                                      <p:cBhvr>
                                        <p:cTn id="15" dur="500"/>
                                        <p:tgtEl>
                                          <p:spTgt spid="513027">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13027">
                                            <p:txEl>
                                              <p:pRg st="3" end="3"/>
                                            </p:txEl>
                                          </p:spTgt>
                                        </p:tgtEl>
                                        <p:attrNameLst>
                                          <p:attrName>style.visibility</p:attrName>
                                        </p:attrNameLst>
                                      </p:cBhvr>
                                      <p:to>
                                        <p:strVal val="visible"/>
                                      </p:to>
                                    </p:set>
                                    <p:animEffect transition="in" filter="wipe(up)">
                                      <p:cBhvr>
                                        <p:cTn id="19" dur="500"/>
                                        <p:tgtEl>
                                          <p:spTgt spid="513027">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13027">
                                            <p:txEl>
                                              <p:pRg st="4" end="4"/>
                                            </p:txEl>
                                          </p:spTgt>
                                        </p:tgtEl>
                                        <p:attrNameLst>
                                          <p:attrName>style.visibility</p:attrName>
                                        </p:attrNameLst>
                                      </p:cBhvr>
                                      <p:to>
                                        <p:strVal val="visible"/>
                                      </p:to>
                                    </p:set>
                                    <p:animEffect transition="in" filter="wipe(up)">
                                      <p:cBhvr>
                                        <p:cTn id="23" dur="500"/>
                                        <p:tgtEl>
                                          <p:spTgt spid="51302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13027">
                                            <p:txEl>
                                              <p:pRg st="5" end="5"/>
                                            </p:txEl>
                                          </p:spTgt>
                                        </p:tgtEl>
                                        <p:attrNameLst>
                                          <p:attrName>style.visibility</p:attrName>
                                        </p:attrNameLst>
                                      </p:cBhvr>
                                      <p:to>
                                        <p:strVal val="visible"/>
                                      </p:to>
                                    </p:set>
                                    <p:animEffect transition="in" filter="wipe(up)">
                                      <p:cBhvr>
                                        <p:cTn id="28" dur="500"/>
                                        <p:tgtEl>
                                          <p:spTgt spid="513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57300" y="1273762"/>
            <a:ext cx="6515100" cy="1754326"/>
          </a:xfrm>
          <a:prstGeom prst="rect">
            <a:avLst/>
          </a:prstGeom>
        </p:spPr>
        <p:txBody>
          <a:bodyPr wrap="square">
            <a:spAutoFit/>
          </a:bodyPr>
          <a:lstStyle/>
          <a:p>
            <a:pPr>
              <a:lnSpc>
                <a:spcPct val="150000"/>
              </a:lnSpc>
            </a:pPr>
            <a:r>
              <a:rPr lang="en-US" altLang="zh-CN" sz="2400" dirty="0">
                <a:latin typeface="+mj-ea"/>
                <a:ea typeface="+mj-ea"/>
              </a:rPr>
              <a:t>• </a:t>
            </a:r>
            <a:r>
              <a:rPr lang="zh-CN" altLang="en-US" sz="2400" dirty="0">
                <a:latin typeface="+mj-ea"/>
                <a:ea typeface="+mj-ea"/>
              </a:rPr>
              <a:t>学：阅读优秀的代码，学习别人的代码</a:t>
            </a:r>
          </a:p>
          <a:p>
            <a:pPr>
              <a:lnSpc>
                <a:spcPct val="150000"/>
              </a:lnSpc>
            </a:pPr>
            <a:r>
              <a:rPr lang="en-US" altLang="zh-CN" sz="2400" dirty="0">
                <a:latin typeface="+mj-ea"/>
                <a:ea typeface="+mj-ea"/>
              </a:rPr>
              <a:t>• </a:t>
            </a:r>
            <a:r>
              <a:rPr lang="zh-CN" altLang="en-US" sz="2400" dirty="0">
                <a:latin typeface="+mj-ea"/>
                <a:ea typeface="+mj-ea"/>
              </a:rPr>
              <a:t>练：亲自动手编写代码，实践、实践、再实践</a:t>
            </a:r>
            <a:endParaRPr lang="en-US" altLang="zh-CN" sz="2400" dirty="0">
              <a:latin typeface="+mj-ea"/>
              <a:ea typeface="+mj-ea"/>
            </a:endParaRPr>
          </a:p>
          <a:p>
            <a:pPr>
              <a:lnSpc>
                <a:spcPct val="150000"/>
              </a:lnSpc>
            </a:pPr>
            <a:r>
              <a:rPr lang="en-US" altLang="zh-CN" sz="2400" dirty="0">
                <a:latin typeface="+mj-ea"/>
                <a:ea typeface="+mj-ea"/>
              </a:rPr>
              <a:t>• </a:t>
            </a:r>
            <a:r>
              <a:rPr lang="zh-CN" altLang="en-US" sz="2400" dirty="0">
                <a:latin typeface="+mj-ea"/>
                <a:ea typeface="+mj-ea"/>
              </a:rPr>
              <a:t>问：各网络资源</a:t>
            </a:r>
          </a:p>
        </p:txBody>
      </p:sp>
      <p:sp>
        <p:nvSpPr>
          <p:cNvPr id="7" name="标题 6"/>
          <p:cNvSpPr>
            <a:spLocks noGrp="1"/>
          </p:cNvSpPr>
          <p:nvPr>
            <p:ph type="title"/>
          </p:nvPr>
        </p:nvSpPr>
        <p:spPr/>
        <p:txBody>
          <a:bodyPr/>
          <a:lstStyle/>
          <a:p>
            <a:r>
              <a:rPr lang="zh-CN" altLang="en-US" dirty="0"/>
              <a:t>怎么做到良好的编程？</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42</a:t>
            </a:fld>
            <a:endParaRPr lang="zh-CN" altLang="en-US"/>
          </a:p>
        </p:txBody>
      </p:sp>
      <p:sp>
        <p:nvSpPr>
          <p:cNvPr id="10" name="日期占位符 9"/>
          <p:cNvSpPr>
            <a:spLocks noGrp="1"/>
          </p:cNvSpPr>
          <p:nvPr>
            <p:ph type="dt" sz="half" idx="10"/>
          </p:nvPr>
        </p:nvSpPr>
        <p:spPr/>
        <p:txBody>
          <a:bodyPr/>
          <a:lstStyle/>
          <a:p>
            <a:fld id="{33A3ECB9-BB3E-4DE5-B13C-DF12D8769EE1}" type="datetime1">
              <a:rPr lang="zh-CN" altLang="en-US" smtClean="0"/>
              <a:t>2022/5/25</a:t>
            </a:fld>
            <a:endParaRPr lang="zh-CN" altLang="en-US"/>
          </a:p>
        </p:txBody>
      </p:sp>
      <p:sp>
        <p:nvSpPr>
          <p:cNvPr id="11" name="页脚占位符 10"/>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99200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高质量的设计</a:t>
            </a:r>
          </a:p>
        </p:txBody>
      </p:sp>
      <p:sp>
        <p:nvSpPr>
          <p:cNvPr id="3" name="日期占位符 2"/>
          <p:cNvSpPr>
            <a:spLocks noGrp="1"/>
          </p:cNvSpPr>
          <p:nvPr>
            <p:ph type="dt" sz="half" idx="10"/>
          </p:nvPr>
        </p:nvSpPr>
        <p:spPr/>
        <p:txBody>
          <a:bodyPr/>
          <a:lstStyle/>
          <a:p>
            <a:fld id="{05F6AC03-4DF7-474C-89F1-84342457C3EF}" type="datetime1">
              <a:rPr lang="zh-CN" altLang="en-US" smtClean="0"/>
              <a:t>2022/5/25</a:t>
            </a:fld>
            <a:endParaRPr lang="zh-CN" altLang="en-US"/>
          </a:p>
        </p:txBody>
      </p:sp>
      <p:sp>
        <p:nvSpPr>
          <p:cNvPr id="4" name="页脚占位符 3"/>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43</a:t>
            </a:fld>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21" y="1314644"/>
            <a:ext cx="6993958" cy="3064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2790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建立和使用编码规则的原则</a:t>
            </a:r>
          </a:p>
        </p:txBody>
      </p:sp>
      <p:sp>
        <p:nvSpPr>
          <p:cNvPr id="2" name="内容占位符 1"/>
          <p:cNvSpPr>
            <a:spLocks noGrp="1"/>
          </p:cNvSpPr>
          <p:nvPr>
            <p:ph idx="1"/>
          </p:nvPr>
        </p:nvSpPr>
        <p:spPr>
          <a:xfrm>
            <a:off x="768097" y="879447"/>
            <a:ext cx="7832833" cy="3806854"/>
          </a:xfrm>
        </p:spPr>
        <p:txBody>
          <a:bodyPr>
            <a:normAutofit fontScale="70000" lnSpcReduction="20000"/>
          </a:bodyPr>
          <a:lstStyle/>
          <a:p>
            <a:pPr marL="342900" indent="-342900">
              <a:buFont typeface="+mj-lt"/>
              <a:buAutoNum type="arabicPeriod"/>
            </a:pPr>
            <a:r>
              <a:rPr lang="zh-CN" altLang="en-US" dirty="0"/>
              <a:t>遵循开发流程，在设计的指导下进行代码编写。</a:t>
            </a:r>
            <a:endParaRPr lang="en-US" altLang="zh-CN" dirty="0"/>
          </a:p>
          <a:p>
            <a:pPr marL="342900" indent="-342900">
              <a:buFont typeface="+mj-lt"/>
              <a:buAutoNum type="arabicPeriod"/>
            </a:pPr>
            <a:r>
              <a:rPr lang="zh-CN" altLang="en-US" dirty="0"/>
              <a:t>代码的编写要以实现设计的功能和性能为目标。</a:t>
            </a:r>
            <a:endParaRPr lang="en-US" altLang="zh-CN" dirty="0"/>
          </a:p>
          <a:p>
            <a:pPr marL="342900" indent="-342900">
              <a:buFont typeface="+mj-lt"/>
              <a:buAutoNum type="arabicPeriod"/>
            </a:pPr>
            <a:r>
              <a:rPr lang="zh-CN" altLang="en-US" dirty="0"/>
              <a:t>程序要有良好的结构，提高程序的封装性，降低耦合度。</a:t>
            </a:r>
            <a:endParaRPr lang="en-US" altLang="zh-CN" dirty="0"/>
          </a:p>
          <a:p>
            <a:pPr marL="342900" indent="-342900">
              <a:buFont typeface="+mj-lt"/>
              <a:buAutoNum type="arabicPeriod"/>
            </a:pPr>
            <a:r>
              <a:rPr lang="zh-CN" altLang="en-US" dirty="0"/>
              <a:t>程序可读性强，易于理解。</a:t>
            </a:r>
            <a:endParaRPr lang="en-US" altLang="zh-CN" dirty="0"/>
          </a:p>
          <a:p>
            <a:pPr marL="342900" indent="-342900">
              <a:buFont typeface="+mj-lt"/>
              <a:buAutoNum type="arabicPeriod"/>
            </a:pPr>
            <a:r>
              <a:rPr lang="zh-CN" altLang="en-US" dirty="0"/>
              <a:t>方便调试和测试，可测试性好。</a:t>
            </a:r>
            <a:endParaRPr lang="en-US" altLang="zh-CN" dirty="0"/>
          </a:p>
          <a:p>
            <a:pPr marL="342900" indent="-342900">
              <a:buFont typeface="+mj-lt"/>
              <a:buAutoNum type="arabicPeriod"/>
            </a:pPr>
            <a:r>
              <a:rPr lang="zh-CN" altLang="en-US" dirty="0"/>
              <a:t>易于使用和维护，具有良好的修改性。</a:t>
            </a:r>
            <a:endParaRPr lang="en-US" altLang="zh-CN" dirty="0"/>
          </a:p>
          <a:p>
            <a:pPr marL="342900" indent="-342900">
              <a:buFont typeface="+mj-lt"/>
              <a:buAutoNum type="arabicPeriod"/>
            </a:pPr>
            <a:r>
              <a:rPr lang="zh-CN" altLang="en-US" dirty="0"/>
              <a:t>可重用性强，移植性好。</a:t>
            </a:r>
            <a:endParaRPr lang="en-US" altLang="zh-CN" dirty="0"/>
          </a:p>
          <a:p>
            <a:pPr marL="342900" indent="-342900">
              <a:buFont typeface="+mj-lt"/>
              <a:buAutoNum type="arabicPeriod"/>
            </a:pPr>
            <a:r>
              <a:rPr lang="zh-CN" altLang="en-US" dirty="0"/>
              <a:t>占用资源少，以低代价完成任务。</a:t>
            </a:r>
            <a:endParaRPr lang="en-US" altLang="zh-CN" dirty="0"/>
          </a:p>
          <a:p>
            <a:pPr marL="342900" indent="-342900">
              <a:buFont typeface="+mj-lt"/>
              <a:buAutoNum type="arabicPeriod"/>
            </a:pPr>
            <a:r>
              <a:rPr lang="zh-CN" altLang="en-US" dirty="0"/>
              <a:t>在不降低程序的可读性的情况下，尽量提高代码的执行效率。</a:t>
            </a:r>
          </a:p>
        </p:txBody>
      </p:sp>
      <p:sp>
        <p:nvSpPr>
          <p:cNvPr id="5" name="日期占位符 4"/>
          <p:cNvSpPr>
            <a:spLocks noGrp="1"/>
          </p:cNvSpPr>
          <p:nvPr>
            <p:ph type="dt" sz="half" idx="10"/>
          </p:nvPr>
        </p:nvSpPr>
        <p:spPr/>
        <p:txBody>
          <a:bodyPr/>
          <a:lstStyle/>
          <a:p>
            <a:fld id="{6FBBB8F1-86F1-4508-A388-F5FD59276957}"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44</a:t>
            </a:fld>
            <a:endParaRPr lang="zh-CN" altLang="en-US" dirty="0"/>
          </a:p>
        </p:txBody>
      </p:sp>
    </p:spTree>
    <p:extLst>
      <p:ext uri="{BB962C8B-B14F-4D97-AF65-F5344CB8AC3E}">
        <p14:creationId xmlns:p14="http://schemas.microsoft.com/office/powerpoint/2010/main" val="12331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up)">
                                      <p:cBhvr>
                                        <p:cTn id="19" dur="500"/>
                                        <p:tgtEl>
                                          <p:spTgt spid="2">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up)">
                                      <p:cBhvr>
                                        <p:cTn id="27" dur="500"/>
                                        <p:tgtEl>
                                          <p:spTgt spid="2">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up)">
                                      <p:cBhvr>
                                        <p:cTn id="31" dur="500"/>
                                        <p:tgtEl>
                                          <p:spTgt spid="2">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wipe(up)">
                                      <p:cBhvr>
                                        <p:cTn id="35" dur="500"/>
                                        <p:tgtEl>
                                          <p:spTgt spid="2">
                                            <p:txEl>
                                              <p:pRg st="7" end="7"/>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wipe(up)">
                                      <p:cBhvr>
                                        <p:cTn id="3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3"/>
          <p:cNvSpPr txBox="1"/>
          <p:nvPr/>
        </p:nvSpPr>
        <p:spPr>
          <a:xfrm>
            <a:off x="914400" y="1012770"/>
            <a:ext cx="7814460" cy="3180358"/>
          </a:xfrm>
          <a:prstGeom prst="rect">
            <a:avLst/>
          </a:prstGeom>
        </p:spPr>
        <p:txBody>
          <a:bodyPr vert="horz" wrap="square" lIns="0" tIns="12700" rIns="0" bIns="0" rtlCol="0">
            <a:spAutoFit/>
          </a:bodyPr>
          <a:lstStyle/>
          <a:p>
            <a:pPr marL="14604">
              <a:lnSpc>
                <a:spcPct val="100000"/>
              </a:lnSpc>
              <a:spcBef>
                <a:spcPts val="100"/>
              </a:spcBef>
            </a:pPr>
            <a:r>
              <a:rPr sz="2000" dirty="0">
                <a:solidFill>
                  <a:srgbClr val="0033CC"/>
                </a:solidFill>
                <a:latin typeface="微软雅黑"/>
                <a:cs typeface="微软雅黑"/>
              </a:rPr>
              <a:t>软件编码规范</a:t>
            </a:r>
            <a:r>
              <a:rPr sz="2000" dirty="0">
                <a:latin typeface="微软雅黑"/>
                <a:cs typeface="微软雅黑"/>
              </a:rPr>
              <a:t>是与特定语言相关的描写如何编写代码的规则集合。</a:t>
            </a:r>
          </a:p>
          <a:p>
            <a:pPr>
              <a:lnSpc>
                <a:spcPct val="100000"/>
              </a:lnSpc>
              <a:spcBef>
                <a:spcPts val="75"/>
              </a:spcBef>
            </a:pPr>
            <a:endParaRPr sz="2000" dirty="0">
              <a:latin typeface="微软雅黑"/>
              <a:cs typeface="微软雅黑"/>
            </a:endParaRPr>
          </a:p>
          <a:p>
            <a:pPr marL="12700">
              <a:lnSpc>
                <a:spcPct val="100000"/>
              </a:lnSpc>
            </a:pPr>
            <a:r>
              <a:rPr sz="2000" dirty="0">
                <a:latin typeface="微软雅黑"/>
                <a:cs typeface="微软雅黑"/>
              </a:rPr>
              <a:t>现实</a:t>
            </a:r>
          </a:p>
          <a:p>
            <a:pPr marL="458470" indent="-370205">
              <a:lnSpc>
                <a:spcPct val="100000"/>
              </a:lnSpc>
              <a:spcBef>
                <a:spcPts val="819"/>
              </a:spcBef>
              <a:buFont typeface="Arial"/>
              <a:buChar char="•"/>
              <a:tabLst>
                <a:tab pos="458470" algn="l"/>
                <a:tab pos="459105" algn="l"/>
              </a:tabLst>
            </a:pPr>
            <a:r>
              <a:rPr sz="2000" dirty="0">
                <a:latin typeface="微软雅黑"/>
                <a:cs typeface="微软雅黑"/>
              </a:rPr>
              <a:t>软件全生命周期的</a:t>
            </a:r>
            <a:r>
              <a:rPr sz="2000" spc="-5" dirty="0">
                <a:latin typeface="微软雅黑"/>
                <a:cs typeface="微软雅黑"/>
              </a:rPr>
              <a:t> </a:t>
            </a:r>
            <a:r>
              <a:rPr sz="2000" dirty="0">
                <a:latin typeface="Arial"/>
                <a:cs typeface="Arial"/>
              </a:rPr>
              <a:t>70%</a:t>
            </a:r>
            <a:r>
              <a:rPr sz="2000" spc="40" dirty="0">
                <a:latin typeface="Arial"/>
                <a:cs typeface="Arial"/>
              </a:rPr>
              <a:t> </a:t>
            </a:r>
            <a:r>
              <a:rPr sz="2000" dirty="0">
                <a:latin typeface="微软雅黑"/>
                <a:cs typeface="微软雅黑"/>
              </a:rPr>
              <a:t>成本是维护</a:t>
            </a:r>
          </a:p>
          <a:p>
            <a:pPr marL="458470" indent="-370205">
              <a:lnSpc>
                <a:spcPct val="100000"/>
              </a:lnSpc>
              <a:spcBef>
                <a:spcPts val="819"/>
              </a:spcBef>
              <a:buFont typeface="Arial"/>
              <a:buChar char="•"/>
              <a:tabLst>
                <a:tab pos="458470" algn="l"/>
                <a:tab pos="459105" algn="l"/>
              </a:tabLst>
            </a:pPr>
            <a:r>
              <a:rPr sz="2000" dirty="0">
                <a:latin typeface="微软雅黑"/>
                <a:cs typeface="微软雅黑"/>
              </a:rPr>
              <a:t>软件在其生命周期中很少由原编写人员进行维护</a:t>
            </a:r>
          </a:p>
          <a:p>
            <a:pPr marL="12700">
              <a:lnSpc>
                <a:spcPct val="100000"/>
              </a:lnSpc>
              <a:spcBef>
                <a:spcPts val="2120"/>
              </a:spcBef>
            </a:pPr>
            <a:r>
              <a:rPr sz="2000" dirty="0">
                <a:latin typeface="微软雅黑"/>
                <a:cs typeface="微软雅黑"/>
              </a:rPr>
              <a:t>目的</a:t>
            </a:r>
          </a:p>
          <a:p>
            <a:pPr marL="458470" indent="-370205">
              <a:lnSpc>
                <a:spcPct val="100000"/>
              </a:lnSpc>
              <a:spcBef>
                <a:spcPts val="819"/>
              </a:spcBef>
              <a:buFont typeface="Arial"/>
              <a:buChar char="•"/>
              <a:tabLst>
                <a:tab pos="458470" algn="l"/>
                <a:tab pos="459105" algn="l"/>
              </a:tabLst>
            </a:pPr>
            <a:r>
              <a:rPr sz="2000" dirty="0">
                <a:latin typeface="微软雅黑"/>
                <a:cs typeface="微软雅黑"/>
              </a:rPr>
              <a:t>提高编码质量，避免不必要的程序错误</a:t>
            </a:r>
          </a:p>
          <a:p>
            <a:pPr marL="458470" indent="-370205">
              <a:lnSpc>
                <a:spcPct val="100000"/>
              </a:lnSpc>
              <a:spcBef>
                <a:spcPts val="919"/>
              </a:spcBef>
              <a:buFont typeface="Arial"/>
              <a:buChar char="•"/>
              <a:tabLst>
                <a:tab pos="458470" algn="l"/>
                <a:tab pos="459105" algn="l"/>
              </a:tabLst>
            </a:pPr>
            <a:r>
              <a:rPr sz="2000" dirty="0">
                <a:latin typeface="微软雅黑"/>
                <a:cs typeface="微软雅黑"/>
              </a:rPr>
              <a:t>增强程序代码的可读性、可重用性和可移植性</a:t>
            </a:r>
          </a:p>
        </p:txBody>
      </p:sp>
      <p:sp>
        <p:nvSpPr>
          <p:cNvPr id="14" name="标题 13"/>
          <p:cNvSpPr>
            <a:spLocks noGrp="1"/>
          </p:cNvSpPr>
          <p:nvPr>
            <p:ph type="title"/>
          </p:nvPr>
        </p:nvSpPr>
        <p:spPr/>
        <p:txBody>
          <a:bodyPr/>
          <a:lstStyle/>
          <a:p>
            <a:r>
              <a:rPr lang="zh-CN" altLang="en-US" dirty="0"/>
              <a:t>软件编码规范</a:t>
            </a:r>
          </a:p>
        </p:txBody>
      </p:sp>
      <p:sp>
        <p:nvSpPr>
          <p:cNvPr id="16" name="日期占位符 15"/>
          <p:cNvSpPr>
            <a:spLocks noGrp="1"/>
          </p:cNvSpPr>
          <p:nvPr>
            <p:ph type="dt" sz="half" idx="10"/>
          </p:nvPr>
        </p:nvSpPr>
        <p:spPr/>
        <p:txBody>
          <a:bodyPr/>
          <a:lstStyle/>
          <a:p>
            <a:fld id="{793D694E-BC14-41EC-9E4F-E6E6A4CC1421}" type="datetime1">
              <a:rPr lang="zh-CN" altLang="en-US" smtClean="0"/>
              <a:t>2022/5/25</a:t>
            </a:fld>
            <a:endParaRPr lang="zh-CN" altLang="en-US"/>
          </a:p>
        </p:txBody>
      </p:sp>
      <p:sp>
        <p:nvSpPr>
          <p:cNvPr id="17" name="页脚占位符 16"/>
          <p:cNvSpPr>
            <a:spLocks noGrp="1"/>
          </p:cNvSpPr>
          <p:nvPr>
            <p:ph type="ftr" sz="quarter" idx="11"/>
          </p:nvPr>
        </p:nvSpPr>
        <p:spPr/>
        <p:txBody>
          <a:bodyPr/>
          <a:lstStyle/>
          <a:p>
            <a:r>
              <a:rPr lang="zh-CN" altLang="en-US"/>
              <a:t>软件工程</a:t>
            </a:r>
          </a:p>
        </p:txBody>
      </p:sp>
      <p:sp>
        <p:nvSpPr>
          <p:cNvPr id="18" name="灯片编号占位符 17"/>
          <p:cNvSpPr>
            <a:spLocks noGrp="1"/>
          </p:cNvSpPr>
          <p:nvPr>
            <p:ph type="sldNum" sz="quarter" idx="12"/>
          </p:nvPr>
        </p:nvSpPr>
        <p:spPr/>
        <p:txBody>
          <a:bodyPr/>
          <a:lstStyle/>
          <a:p>
            <a:fld id="{F528F39D-B5E5-4CA7-906C-979D5A62978D}" type="slidenum">
              <a:rPr lang="zh-CN" altLang="en-US" smtClean="0"/>
              <a:pPr/>
              <a:t>45</a:t>
            </a:fld>
            <a:endParaRPr lang="zh-CN" altLang="en-US"/>
          </a:p>
        </p:txBody>
      </p:sp>
    </p:spTree>
    <p:extLst>
      <p:ext uri="{BB962C8B-B14F-4D97-AF65-F5344CB8AC3E}">
        <p14:creationId xmlns:p14="http://schemas.microsoft.com/office/powerpoint/2010/main" val="3163878211"/>
      </p:ext>
    </p:extLst>
  </p:cSld>
  <p:clrMapOvr>
    <a:masterClrMapping/>
  </p:clrMapOvr>
  <mc:AlternateContent xmlns:mc="http://schemas.openxmlformats.org/markup-compatibility/2006" xmlns:p14="http://schemas.microsoft.com/office/powerpoint/2010/main">
    <mc:Choice Requires="p14">
      <p:transition spd="slow" p14:dur="999"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软件编码规范</a:t>
            </a:r>
          </a:p>
        </p:txBody>
      </p:sp>
      <p:sp>
        <p:nvSpPr>
          <p:cNvPr id="3" name="内容占位符 2"/>
          <p:cNvSpPr>
            <a:spLocks noGrp="1"/>
          </p:cNvSpPr>
          <p:nvPr>
            <p:ph idx="1"/>
          </p:nvPr>
        </p:nvSpPr>
        <p:spPr/>
        <p:txBody>
          <a:bodyPr>
            <a:normAutofit fontScale="70000" lnSpcReduction="20000"/>
          </a:bodyPr>
          <a:lstStyle/>
          <a:p>
            <a:pPr>
              <a:lnSpc>
                <a:spcPct val="140000"/>
              </a:lnSpc>
            </a:pPr>
            <a:r>
              <a:rPr lang="zh-CN" altLang="en-US" dirty="0"/>
              <a:t>一个软件的产生很少由一个人完成，都是在相互合作中完成的。一个程序员做的最多的事情就是看代码。</a:t>
            </a:r>
          </a:p>
          <a:p>
            <a:pPr>
              <a:lnSpc>
                <a:spcPct val="140000"/>
              </a:lnSpc>
            </a:pPr>
            <a:r>
              <a:rPr lang="zh-CN" altLang="en-US" dirty="0"/>
              <a:t>程序实际上也是一种供人阅读的文章，有一个文章的风格问题。应该使程序具有良好的风格。包括以下四个方面：</a:t>
            </a:r>
          </a:p>
          <a:p>
            <a:pPr marL="994320" lvl="1" indent="-342900">
              <a:lnSpc>
                <a:spcPct val="140000"/>
              </a:lnSpc>
              <a:buFont typeface="+mj-lt"/>
              <a:buAutoNum type="arabicPeriod"/>
            </a:pPr>
            <a:r>
              <a:rPr lang="zh-CN" altLang="en-US" sz="2600" dirty="0"/>
              <a:t> 源程序文档化</a:t>
            </a:r>
          </a:p>
          <a:p>
            <a:pPr marL="994320" lvl="1" indent="-342900">
              <a:lnSpc>
                <a:spcPct val="140000"/>
              </a:lnSpc>
              <a:buFont typeface="+mj-lt"/>
              <a:buAutoNum type="arabicPeriod"/>
            </a:pPr>
            <a:r>
              <a:rPr lang="zh-CN" altLang="en-US" sz="2600" dirty="0"/>
              <a:t> 数据说明</a:t>
            </a:r>
          </a:p>
          <a:p>
            <a:pPr marL="994320" lvl="1" indent="-342900">
              <a:lnSpc>
                <a:spcPct val="140000"/>
              </a:lnSpc>
              <a:buFont typeface="+mj-lt"/>
              <a:buAutoNum type="arabicPeriod"/>
            </a:pPr>
            <a:r>
              <a:rPr lang="zh-CN" altLang="en-US" sz="2600" dirty="0"/>
              <a:t> 语句结构</a:t>
            </a:r>
            <a:endParaRPr lang="en-US" altLang="zh-CN" sz="2600" dirty="0"/>
          </a:p>
          <a:p>
            <a:pPr marL="994320" lvl="1" indent="-342900">
              <a:lnSpc>
                <a:spcPct val="140000"/>
              </a:lnSpc>
              <a:buFont typeface="+mj-lt"/>
              <a:buAutoNum type="arabicPeriod"/>
            </a:pPr>
            <a:r>
              <a:rPr lang="zh-CN" altLang="en-US" sz="2600" dirty="0"/>
              <a:t> 输入</a:t>
            </a:r>
            <a:r>
              <a:rPr lang="en-US" altLang="zh-CN" sz="2600" dirty="0"/>
              <a:t>/</a:t>
            </a:r>
            <a:r>
              <a:rPr lang="zh-CN" altLang="en-US" sz="2600" dirty="0"/>
              <a:t>输出</a:t>
            </a:r>
          </a:p>
        </p:txBody>
      </p:sp>
      <p:sp>
        <p:nvSpPr>
          <p:cNvPr id="4" name="日期占位符 3"/>
          <p:cNvSpPr>
            <a:spLocks noGrp="1"/>
          </p:cNvSpPr>
          <p:nvPr>
            <p:ph type="dt" sz="half" idx="10"/>
          </p:nvPr>
        </p:nvSpPr>
        <p:spPr/>
        <p:txBody>
          <a:bodyPr/>
          <a:lstStyle/>
          <a:p>
            <a:fld id="{5123B0C5-B7C7-40F3-B5C2-56A6F7F18C55}"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5" name="灯片编号占位符 5"/>
          <p:cNvSpPr>
            <a:spLocks noGrp="1"/>
          </p:cNvSpPr>
          <p:nvPr>
            <p:ph type="sldNum" sz="quarter" idx="12"/>
          </p:nvPr>
        </p:nvSpPr>
        <p:spPr/>
        <p:txBody>
          <a:bodyPr/>
          <a:lstStyle/>
          <a:p>
            <a:pPr>
              <a:defRPr/>
            </a:pPr>
            <a:fld id="{81CE251A-3CF1-464E-BB91-3DED9ACA1F41}" type="slidenum">
              <a:rPr lang="zh-CN" altLang="en-US"/>
              <a:pPr>
                <a:defRPr/>
              </a:pPr>
              <a:t>46</a:t>
            </a:fld>
            <a:endParaRPr lang="en-US" altLang="zh-CN"/>
          </a:p>
        </p:txBody>
      </p:sp>
      <p:pic>
        <p:nvPicPr>
          <p:cNvPr id="26629" name="Picture 8" descr="MCj02288450000[1]"/>
          <p:cNvPicPr>
            <a:picLocks noChangeAspect="1" noChangeArrowheads="1"/>
          </p:cNvPicPr>
          <p:nvPr/>
        </p:nvPicPr>
        <p:blipFill>
          <a:blip r:embed="rId3" cstate="print"/>
          <a:srcRect/>
          <a:stretch>
            <a:fillRect/>
          </a:stretch>
        </p:blipFill>
        <p:spPr bwMode="auto">
          <a:xfrm>
            <a:off x="5979429" y="2828594"/>
            <a:ext cx="1893643" cy="1666875"/>
          </a:xfrm>
          <a:prstGeom prst="rect">
            <a:avLst/>
          </a:prstGeom>
          <a:noFill/>
          <a:ln w="9525">
            <a:noFill/>
            <a:miter lim="800000"/>
            <a:headEnd/>
            <a:tailEnd/>
          </a:ln>
        </p:spPr>
      </p:pic>
    </p:spTree>
    <p:extLst>
      <p:ext uri="{BB962C8B-B14F-4D97-AF65-F5344CB8AC3E}">
        <p14:creationId xmlns:p14="http://schemas.microsoft.com/office/powerpoint/2010/main" val="239682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标识符的命名</a:t>
            </a:r>
          </a:p>
          <a:p>
            <a:r>
              <a:rPr lang="zh-CN" altLang="en-US" sz="2400" dirty="0"/>
              <a:t>注释的安排</a:t>
            </a:r>
          </a:p>
          <a:p>
            <a:r>
              <a:rPr lang="zh-CN" altLang="en-US" sz="2400" dirty="0"/>
              <a:t>程序的视觉组织</a:t>
            </a:r>
          </a:p>
        </p:txBody>
      </p:sp>
      <p:sp>
        <p:nvSpPr>
          <p:cNvPr id="4" name="灯片编号占位符 3"/>
          <p:cNvSpPr>
            <a:spLocks noGrp="1"/>
          </p:cNvSpPr>
          <p:nvPr>
            <p:ph type="sldNum" sz="quarter" idx="12"/>
          </p:nvPr>
        </p:nvSpPr>
        <p:spPr/>
        <p:txBody>
          <a:bodyPr/>
          <a:lstStyle/>
          <a:p>
            <a:pPr>
              <a:defRPr/>
            </a:pPr>
            <a:fld id="{8278D394-A547-45FE-A19A-A69F50EC0CFC}" type="slidenum">
              <a:rPr lang="zh-CN" altLang="en-US"/>
              <a:pPr>
                <a:defRPr/>
              </a:pPr>
              <a:t>47</a:t>
            </a:fld>
            <a:endParaRPr lang="en-US" altLang="zh-CN"/>
          </a:p>
        </p:txBody>
      </p:sp>
      <p:sp>
        <p:nvSpPr>
          <p:cNvPr id="2" name="标题 1"/>
          <p:cNvSpPr>
            <a:spLocks noGrp="1"/>
          </p:cNvSpPr>
          <p:nvPr>
            <p:ph type="title"/>
          </p:nvPr>
        </p:nvSpPr>
        <p:spPr/>
        <p:txBody>
          <a:bodyPr/>
          <a:lstStyle/>
          <a:p>
            <a:r>
              <a:rPr lang="en-US" altLang="zh-CN" dirty="0"/>
              <a:t>1</a:t>
            </a:r>
            <a:r>
              <a:rPr lang="zh-CN" altLang="en-US" dirty="0"/>
              <a:t> 源程序文档化</a:t>
            </a:r>
          </a:p>
        </p:txBody>
      </p:sp>
      <p:sp>
        <p:nvSpPr>
          <p:cNvPr id="5" name="日期占位符 4"/>
          <p:cNvSpPr>
            <a:spLocks noGrp="1"/>
          </p:cNvSpPr>
          <p:nvPr>
            <p:ph type="dt" sz="half" idx="10"/>
          </p:nvPr>
        </p:nvSpPr>
        <p:spPr/>
        <p:txBody>
          <a:bodyPr/>
          <a:lstStyle/>
          <a:p>
            <a:fld id="{59D99722-C7A4-4F08-B913-BCA625F10B40}"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23611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符号名的命名</a:t>
            </a:r>
          </a:p>
        </p:txBody>
      </p:sp>
      <p:sp>
        <p:nvSpPr>
          <p:cNvPr id="5" name="文本占位符 4"/>
          <p:cNvSpPr>
            <a:spLocks noGrp="1"/>
          </p:cNvSpPr>
          <p:nvPr>
            <p:ph idx="1"/>
          </p:nvPr>
        </p:nvSpPr>
        <p:spPr>
          <a:xfrm>
            <a:off x="768097" y="856587"/>
            <a:ext cx="8090153" cy="3806854"/>
          </a:xfrm>
        </p:spPr>
        <p:txBody>
          <a:bodyPr>
            <a:normAutofit/>
          </a:bodyPr>
          <a:lstStyle/>
          <a:p>
            <a:pPr>
              <a:lnSpc>
                <a:spcPct val="100000"/>
              </a:lnSpc>
            </a:pPr>
            <a:r>
              <a:rPr lang="zh-CN" altLang="en-US" sz="2000" dirty="0"/>
              <a:t>符号名即标识符，包括模块名、变量名、常量名、标号名、子程序名、数据区名以及缓冲区名等。</a:t>
            </a:r>
          </a:p>
          <a:p>
            <a:pPr>
              <a:lnSpc>
                <a:spcPct val="100000"/>
              </a:lnSpc>
            </a:pPr>
            <a:r>
              <a:rPr lang="zh-CN" altLang="en-US" sz="2000" dirty="0"/>
              <a:t>这些名字应能反映它所代表的实际东西，应有一定实际意义。例如，表示次数的量用</a:t>
            </a:r>
            <a:r>
              <a:rPr lang="en-US" altLang="zh-CN" sz="2000" dirty="0"/>
              <a:t>Times</a:t>
            </a:r>
            <a:r>
              <a:rPr lang="zh-CN" altLang="en-US" sz="2000" dirty="0"/>
              <a:t>，表示总量的用</a:t>
            </a:r>
            <a:r>
              <a:rPr lang="en-US" altLang="zh-CN" sz="2000" dirty="0"/>
              <a:t>Total</a:t>
            </a:r>
            <a:r>
              <a:rPr lang="zh-CN" altLang="en-US" sz="2000" dirty="0"/>
              <a:t>，表示平均值的用</a:t>
            </a:r>
            <a:r>
              <a:rPr lang="en-US" altLang="zh-CN" sz="2000" dirty="0"/>
              <a:t>Average</a:t>
            </a:r>
            <a:r>
              <a:rPr lang="zh-CN" altLang="en-US" sz="2000" dirty="0"/>
              <a:t>，表示和的量用</a:t>
            </a:r>
            <a:r>
              <a:rPr lang="en-US" altLang="zh-CN" sz="2000" dirty="0"/>
              <a:t>Sum</a:t>
            </a:r>
            <a:r>
              <a:rPr lang="zh-CN" altLang="en-US" sz="2000" dirty="0"/>
              <a:t>等。</a:t>
            </a:r>
          </a:p>
          <a:p>
            <a:pPr>
              <a:lnSpc>
                <a:spcPct val="100000"/>
              </a:lnSpc>
            </a:pPr>
            <a:r>
              <a:rPr lang="zh-CN" altLang="en-US" sz="2000" dirty="0"/>
              <a:t>名字不是越长越好，应当选择精炼的意义明确的名字。必要时可使用缩写名字，但这时要注意缩写规则要一致，并且要给每一个名字加注释。同时，在一个程序中，一个变量只应用于一种用途。</a:t>
            </a:r>
            <a:endParaRPr lang="en-US" altLang="zh-CN" sz="2000" dirty="0"/>
          </a:p>
          <a:p>
            <a:pPr>
              <a:lnSpc>
                <a:spcPct val="100000"/>
              </a:lnSpc>
            </a:pPr>
            <a:r>
              <a:rPr lang="zh-CN" altLang="en-US" sz="2000" dirty="0"/>
              <a:t>匈牙利命名法：</a:t>
            </a:r>
            <a:r>
              <a:rPr lang="zh-CN" altLang="en-US" sz="2000" dirty="0">
                <a:solidFill>
                  <a:srgbClr val="FF0000"/>
                </a:solidFill>
              </a:rPr>
              <a:t>变量名</a:t>
            </a:r>
            <a:r>
              <a:rPr lang="en-US" altLang="zh-CN" sz="2000" dirty="0">
                <a:solidFill>
                  <a:srgbClr val="FF0000"/>
                </a:solidFill>
              </a:rPr>
              <a:t>=</a:t>
            </a:r>
            <a:r>
              <a:rPr lang="zh-CN" altLang="en-US" sz="2000" dirty="0">
                <a:solidFill>
                  <a:srgbClr val="FF0000"/>
                </a:solidFill>
              </a:rPr>
              <a:t>属性</a:t>
            </a:r>
            <a:r>
              <a:rPr lang="en-US" altLang="zh-CN" sz="2000" dirty="0">
                <a:solidFill>
                  <a:srgbClr val="FF0000"/>
                </a:solidFill>
              </a:rPr>
              <a:t>+</a:t>
            </a:r>
            <a:r>
              <a:rPr lang="zh-CN" altLang="en-US" sz="2000" dirty="0">
                <a:solidFill>
                  <a:srgbClr val="FF0000"/>
                </a:solidFill>
              </a:rPr>
              <a:t>类型</a:t>
            </a:r>
            <a:r>
              <a:rPr lang="en-US" altLang="zh-CN" sz="2000" dirty="0">
                <a:solidFill>
                  <a:srgbClr val="FF0000"/>
                </a:solidFill>
              </a:rPr>
              <a:t>+</a:t>
            </a:r>
            <a:r>
              <a:rPr lang="zh-CN" altLang="en-US" sz="2000" dirty="0">
                <a:solidFill>
                  <a:srgbClr val="FF0000"/>
                </a:solidFill>
              </a:rPr>
              <a:t>对象描述</a:t>
            </a:r>
            <a:endParaRPr lang="en-US" altLang="zh-CN" sz="2000" dirty="0">
              <a:solidFill>
                <a:srgbClr val="FF0000"/>
              </a:solidFill>
            </a:endParaRPr>
          </a:p>
          <a:p>
            <a:pPr>
              <a:lnSpc>
                <a:spcPct val="100000"/>
              </a:lnSpc>
            </a:pPr>
            <a:r>
              <a:rPr lang="zh-CN" altLang="en-US" sz="2000" dirty="0"/>
              <a:t>例如：</a:t>
            </a:r>
            <a:r>
              <a:rPr lang="en-US" altLang="zh-CN" sz="2000" dirty="0"/>
              <a:t> </a:t>
            </a:r>
            <a:r>
              <a:rPr lang="en-US" altLang="zh-CN" sz="2000" dirty="0" err="1"/>
              <a:t>frmSwitchboard</a:t>
            </a:r>
            <a:r>
              <a:rPr lang="en-US" altLang="zh-CN" sz="2000" dirty="0"/>
              <a:t> </a:t>
            </a:r>
            <a:r>
              <a:rPr lang="zh-CN" altLang="en-US" sz="2000" dirty="0"/>
              <a:t>或 </a:t>
            </a:r>
            <a:r>
              <a:rPr lang="en-US" altLang="zh-CN" sz="2000" dirty="0" err="1"/>
              <a:t>n_name</a:t>
            </a:r>
            <a:r>
              <a:rPr lang="en-US" altLang="zh-CN" sz="2000" dirty="0"/>
              <a:t> </a:t>
            </a:r>
            <a:r>
              <a:rPr lang="zh-CN" altLang="en-US" sz="2000" dirty="0"/>
              <a:t>或 </a:t>
            </a:r>
            <a:r>
              <a:rPr lang="en-US" altLang="zh-CN" sz="2000" dirty="0" err="1"/>
              <a:t>lowerCamel</a:t>
            </a:r>
            <a:endParaRPr lang="zh-CN" altLang="en-US" sz="2000" dirty="0"/>
          </a:p>
        </p:txBody>
      </p:sp>
      <p:sp>
        <p:nvSpPr>
          <p:cNvPr id="2" name="日期占位符 1"/>
          <p:cNvSpPr>
            <a:spLocks noGrp="1"/>
          </p:cNvSpPr>
          <p:nvPr>
            <p:ph type="dt" sz="half" idx="10"/>
          </p:nvPr>
        </p:nvSpPr>
        <p:spPr/>
        <p:txBody>
          <a:bodyPr/>
          <a:lstStyle/>
          <a:p>
            <a:fld id="{F05BDB33-BBBE-4243-8762-0E20A8CB2AD1}" type="datetime1">
              <a:rPr lang="zh-CN" altLang="en-US" smtClean="0"/>
              <a:t>2022/5/25</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pPr>
              <a:defRPr/>
            </a:pPr>
            <a:fld id="{5BBE66EB-739F-4FC0-B670-9F86B7B323FF}" type="slidenum">
              <a:rPr lang="zh-CN" altLang="en-US"/>
              <a:pPr>
                <a:defRPr/>
              </a:pPr>
              <a:t>48</a:t>
            </a:fld>
            <a:endParaRPr lang="en-US" altLang="zh-CN"/>
          </a:p>
        </p:txBody>
      </p:sp>
    </p:spTree>
    <p:extLst>
      <p:ext uri="{BB962C8B-B14F-4D97-AF65-F5344CB8AC3E}">
        <p14:creationId xmlns:p14="http://schemas.microsoft.com/office/powerpoint/2010/main" val="426043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wipe(up)">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4B5D527D-0EF7-47D3-8BAF-73F47806F3A4}" type="datetime1">
              <a:rPr lang="zh-CN" altLang="en-US" smtClean="0"/>
              <a:t>2022/5/25</a:t>
            </a:fld>
            <a:endParaRPr lang="zh-CN" altLang="en-US"/>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49</a:t>
            </a:fld>
            <a:endParaRPr lang="zh-CN" alt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339" b="1618"/>
          <a:stretch/>
        </p:blipFill>
        <p:spPr bwMode="auto">
          <a:xfrm>
            <a:off x="957269" y="171450"/>
            <a:ext cx="7900981" cy="4594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88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normAutofit/>
          </a:bodyPr>
          <a:lstStyle/>
          <a:p>
            <a:pPr eaLnBrk="1" hangingPunct="1">
              <a:lnSpc>
                <a:spcPct val="120000"/>
              </a:lnSpc>
            </a:pPr>
            <a:r>
              <a:rPr lang="zh-CN" altLang="en-US" sz="2400" dirty="0"/>
              <a:t>详细设计阶段的根本目标是确定怎样</a:t>
            </a:r>
            <a:r>
              <a:rPr lang="zh-CN" altLang="en-US" sz="2400" dirty="0">
                <a:solidFill>
                  <a:srgbClr val="FF0000"/>
                </a:solidFill>
              </a:rPr>
              <a:t>具体地实现</a:t>
            </a:r>
            <a:r>
              <a:rPr lang="zh-CN" altLang="en-US" sz="2400" dirty="0"/>
              <a:t>所要求的系统。</a:t>
            </a:r>
            <a:endParaRPr lang="en-US" altLang="zh-CN" sz="2400" dirty="0"/>
          </a:p>
          <a:p>
            <a:pPr eaLnBrk="1" hangingPunct="1">
              <a:lnSpc>
                <a:spcPct val="120000"/>
              </a:lnSpc>
            </a:pPr>
            <a:r>
              <a:rPr lang="zh-CN" altLang="en-US" sz="2400" dirty="0"/>
              <a:t>也就是说，经过这个阶段的设计工作，应该得出对目标系统的精确描述，从而在编码阶段可以把这个描述直接翻译成用某种程序设计语言书写的程序。</a:t>
            </a:r>
          </a:p>
          <a:p>
            <a:pPr eaLnBrk="1" hangingPunct="1">
              <a:lnSpc>
                <a:spcPct val="120000"/>
              </a:lnSpc>
            </a:pPr>
            <a:r>
              <a:rPr lang="zh-CN" altLang="en-US" sz="2400" dirty="0"/>
              <a:t>详细设计的目标：设计出的处理过程应该尽可能简明易懂。 </a:t>
            </a:r>
          </a:p>
        </p:txBody>
      </p:sp>
      <p:sp>
        <p:nvSpPr>
          <p:cNvPr id="24578" name="灯片编号占位符 5"/>
          <p:cNvSpPr>
            <a:spLocks noGrp="1"/>
          </p:cNvSpPr>
          <p:nvPr>
            <p:ph type="sldNum" sz="quarter" idx="12"/>
          </p:nvPr>
        </p:nvSpPr>
        <p:spPr>
          <a:noFill/>
        </p:spPr>
        <p:txBody>
          <a:bodyPr/>
          <a:lstStyle/>
          <a:p>
            <a:fld id="{BBD1DC12-3F78-49FF-B638-96BF08716243}" type="slidenum">
              <a:rPr lang="en-US" altLang="zh-CN"/>
              <a:pPr/>
              <a:t>5</a:t>
            </a:fld>
            <a:endParaRPr lang="en-US" altLang="zh-CN"/>
          </a:p>
        </p:txBody>
      </p:sp>
      <p:sp>
        <p:nvSpPr>
          <p:cNvPr id="24579" name="Rectangle 2"/>
          <p:cNvSpPr>
            <a:spLocks noGrp="1" noChangeArrowheads="1"/>
          </p:cNvSpPr>
          <p:nvPr>
            <p:ph type="title"/>
          </p:nvPr>
        </p:nvSpPr>
        <p:spPr/>
        <p:txBody>
          <a:bodyPr/>
          <a:lstStyle/>
          <a:p>
            <a:pPr eaLnBrk="1" hangingPunct="1"/>
            <a:r>
              <a:rPr lang="zh-CN" altLang="en-US" b="1" dirty="0"/>
              <a:t>详细设计的目标</a:t>
            </a:r>
          </a:p>
        </p:txBody>
      </p:sp>
      <p:sp>
        <p:nvSpPr>
          <p:cNvPr id="2" name="日期占位符 1"/>
          <p:cNvSpPr>
            <a:spLocks noGrp="1"/>
          </p:cNvSpPr>
          <p:nvPr>
            <p:ph type="dt" sz="half" idx="10"/>
          </p:nvPr>
        </p:nvSpPr>
        <p:spPr/>
        <p:txBody>
          <a:bodyPr/>
          <a:lstStyle/>
          <a:p>
            <a:fld id="{0FD3894A-EC8B-4B32-A010-6BD192678C3E}"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9861127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程序的注释 </a:t>
            </a:r>
          </a:p>
        </p:txBody>
      </p:sp>
      <p:sp>
        <p:nvSpPr>
          <p:cNvPr id="6" name="文本占位符 5"/>
          <p:cNvSpPr>
            <a:spLocks noGrp="1"/>
          </p:cNvSpPr>
          <p:nvPr>
            <p:ph idx="1"/>
          </p:nvPr>
        </p:nvSpPr>
        <p:spPr/>
        <p:txBody>
          <a:bodyPr>
            <a:normAutofit/>
          </a:bodyPr>
          <a:lstStyle/>
          <a:p>
            <a:pPr>
              <a:lnSpc>
                <a:spcPct val="120000"/>
              </a:lnSpc>
            </a:pPr>
            <a:r>
              <a:rPr lang="zh-CN" altLang="en-US" sz="2400" dirty="0"/>
              <a:t>夹在程序中的注释是程序员与日后的程序读者之间通信的重要手段。</a:t>
            </a:r>
          </a:p>
          <a:p>
            <a:pPr>
              <a:lnSpc>
                <a:spcPct val="120000"/>
              </a:lnSpc>
            </a:pPr>
            <a:r>
              <a:rPr lang="zh-CN" altLang="en-US" sz="2400" dirty="0"/>
              <a:t>注释决不是可有可无的。</a:t>
            </a:r>
          </a:p>
          <a:p>
            <a:pPr>
              <a:lnSpc>
                <a:spcPct val="120000"/>
              </a:lnSpc>
            </a:pPr>
            <a:r>
              <a:rPr lang="zh-CN" altLang="en-US" sz="2400" dirty="0"/>
              <a:t>一些正规的程序文本中，注释行的数量占到整个源程序的</a:t>
            </a:r>
            <a:r>
              <a:rPr lang="en-US" altLang="zh-CN" sz="2400" dirty="0"/>
              <a:t>1/3</a:t>
            </a:r>
            <a:r>
              <a:rPr lang="zh-CN" altLang="en-US" sz="2400" dirty="0"/>
              <a:t>到</a:t>
            </a:r>
            <a:r>
              <a:rPr lang="en-US" altLang="zh-CN" sz="2400" dirty="0"/>
              <a:t>1/2</a:t>
            </a:r>
            <a:r>
              <a:rPr lang="zh-CN" altLang="en-US" sz="2400" dirty="0"/>
              <a:t>，甚至更多。</a:t>
            </a:r>
          </a:p>
          <a:p>
            <a:pPr>
              <a:lnSpc>
                <a:spcPct val="120000"/>
              </a:lnSpc>
            </a:pPr>
            <a:r>
              <a:rPr lang="zh-CN" altLang="en-US" sz="2400" dirty="0"/>
              <a:t>注释分为</a:t>
            </a:r>
            <a:r>
              <a:rPr lang="zh-CN" altLang="en-US" sz="2400" dirty="0">
                <a:solidFill>
                  <a:srgbClr val="FF0000"/>
                </a:solidFill>
              </a:rPr>
              <a:t>序言性注释</a:t>
            </a:r>
            <a:r>
              <a:rPr lang="zh-CN" altLang="en-US" sz="2400" dirty="0"/>
              <a:t>和</a:t>
            </a:r>
            <a:r>
              <a:rPr lang="zh-CN" altLang="en-US" sz="2400" dirty="0">
                <a:solidFill>
                  <a:srgbClr val="FF0000"/>
                </a:solidFill>
              </a:rPr>
              <a:t>功能性注释</a:t>
            </a:r>
            <a:r>
              <a:rPr lang="zh-CN" altLang="en-US" sz="2400" dirty="0"/>
              <a:t>。</a:t>
            </a:r>
          </a:p>
          <a:p>
            <a:pPr>
              <a:lnSpc>
                <a:spcPct val="120000"/>
              </a:lnSpc>
            </a:pPr>
            <a:endParaRPr lang="zh-CN" altLang="en-US" sz="2400" dirty="0"/>
          </a:p>
        </p:txBody>
      </p:sp>
      <p:sp>
        <p:nvSpPr>
          <p:cNvPr id="2" name="日期占位符 1"/>
          <p:cNvSpPr>
            <a:spLocks noGrp="1"/>
          </p:cNvSpPr>
          <p:nvPr>
            <p:ph type="dt" sz="half" idx="10"/>
          </p:nvPr>
        </p:nvSpPr>
        <p:spPr/>
        <p:txBody>
          <a:bodyPr/>
          <a:lstStyle/>
          <a:p>
            <a:fld id="{9AB007A0-DED7-415E-988A-42A8F768E6D7}" type="datetime1">
              <a:rPr lang="zh-CN" altLang="en-US" smtClean="0"/>
              <a:t>2022/5/25</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pPr>
              <a:defRPr/>
            </a:pPr>
            <a:fld id="{9072BAAF-F81E-4345-B65B-61976E1E5322}" type="slidenum">
              <a:rPr lang="zh-CN" altLang="en-US"/>
              <a:pPr>
                <a:defRPr/>
              </a:pPr>
              <a:t>50</a:t>
            </a:fld>
            <a:endParaRPr lang="en-US" altLang="zh-CN"/>
          </a:p>
        </p:txBody>
      </p:sp>
    </p:spTree>
    <p:extLst>
      <p:ext uri="{BB962C8B-B14F-4D97-AF65-F5344CB8AC3E}">
        <p14:creationId xmlns:p14="http://schemas.microsoft.com/office/powerpoint/2010/main" val="334291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序言性注释</a:t>
            </a:r>
          </a:p>
        </p:txBody>
      </p:sp>
      <p:sp>
        <p:nvSpPr>
          <p:cNvPr id="5" name="文本占位符 4"/>
          <p:cNvSpPr>
            <a:spLocks noGrp="1"/>
          </p:cNvSpPr>
          <p:nvPr>
            <p:ph idx="1"/>
          </p:nvPr>
        </p:nvSpPr>
        <p:spPr>
          <a:xfrm>
            <a:off x="660292" y="905998"/>
            <a:ext cx="7832833" cy="3806854"/>
          </a:xfrm>
        </p:spPr>
        <p:txBody>
          <a:bodyPr/>
          <a:lstStyle/>
          <a:p>
            <a:pPr>
              <a:lnSpc>
                <a:spcPct val="100000"/>
              </a:lnSpc>
              <a:spcBef>
                <a:spcPts val="900"/>
              </a:spcBef>
            </a:pPr>
            <a:r>
              <a:rPr lang="zh-CN" altLang="en-US" sz="1800" dirty="0"/>
              <a:t>通常置于每个程序模块的开头部分，它应当给出程序的整体说明，对于理解程序本身具有引导作用。</a:t>
            </a:r>
          </a:p>
          <a:p>
            <a:pPr>
              <a:lnSpc>
                <a:spcPct val="100000"/>
              </a:lnSpc>
              <a:spcBef>
                <a:spcPts val="900"/>
              </a:spcBef>
            </a:pPr>
            <a:r>
              <a:rPr lang="zh-CN" altLang="en-US" sz="1800" dirty="0"/>
              <a:t>序言性注释包括：</a:t>
            </a:r>
          </a:p>
          <a:p>
            <a:pPr lvl="1">
              <a:lnSpc>
                <a:spcPct val="100000"/>
              </a:lnSpc>
              <a:spcBef>
                <a:spcPts val="900"/>
              </a:spcBef>
            </a:pPr>
            <a:r>
              <a:rPr lang="zh-CN" altLang="en-US" sz="1500" dirty="0">
                <a:solidFill>
                  <a:srgbClr val="FF0000"/>
                </a:solidFill>
              </a:rPr>
              <a:t>程序标题；</a:t>
            </a:r>
          </a:p>
          <a:p>
            <a:pPr lvl="1">
              <a:lnSpc>
                <a:spcPct val="100000"/>
              </a:lnSpc>
              <a:spcBef>
                <a:spcPts val="900"/>
              </a:spcBef>
            </a:pPr>
            <a:r>
              <a:rPr lang="zh-CN" altLang="en-US" sz="1500" dirty="0"/>
              <a:t>有关本模块</a:t>
            </a:r>
            <a:r>
              <a:rPr lang="zh-CN" altLang="en-US" sz="1500" dirty="0">
                <a:solidFill>
                  <a:srgbClr val="FF0000"/>
                </a:solidFill>
              </a:rPr>
              <a:t>功能和目的的说明</a:t>
            </a:r>
            <a:r>
              <a:rPr lang="zh-CN" altLang="en-US" sz="1500" dirty="0"/>
              <a:t>；</a:t>
            </a:r>
          </a:p>
          <a:p>
            <a:pPr lvl="1">
              <a:lnSpc>
                <a:spcPct val="100000"/>
              </a:lnSpc>
              <a:spcBef>
                <a:spcPts val="900"/>
              </a:spcBef>
            </a:pPr>
            <a:r>
              <a:rPr lang="zh-CN" altLang="en-US" sz="1500" dirty="0">
                <a:solidFill>
                  <a:srgbClr val="FF0000"/>
                </a:solidFill>
              </a:rPr>
              <a:t>主要算法；</a:t>
            </a:r>
          </a:p>
          <a:p>
            <a:pPr lvl="1">
              <a:lnSpc>
                <a:spcPct val="100000"/>
              </a:lnSpc>
              <a:spcBef>
                <a:spcPts val="900"/>
              </a:spcBef>
            </a:pPr>
            <a:r>
              <a:rPr lang="zh-CN" altLang="en-US" sz="1500" dirty="0">
                <a:solidFill>
                  <a:srgbClr val="FF0000"/>
                </a:solidFill>
              </a:rPr>
              <a:t>接口说明：</a:t>
            </a:r>
            <a:r>
              <a:rPr lang="zh-CN" altLang="en-US" sz="1500" dirty="0"/>
              <a:t>包括调用形式，参数描述，子程序清单；</a:t>
            </a:r>
          </a:p>
          <a:p>
            <a:pPr lvl="1">
              <a:lnSpc>
                <a:spcPct val="100000"/>
              </a:lnSpc>
              <a:spcBef>
                <a:spcPts val="900"/>
              </a:spcBef>
            </a:pPr>
            <a:r>
              <a:rPr lang="zh-CN" altLang="en-US" sz="1500" dirty="0">
                <a:solidFill>
                  <a:srgbClr val="FF0000"/>
                </a:solidFill>
              </a:rPr>
              <a:t>有关数据描述：</a:t>
            </a:r>
            <a:r>
              <a:rPr lang="zh-CN" altLang="en-US" sz="1500" dirty="0"/>
              <a:t>重要的变量及其用途，约束或限制条件，以及其它有关信息；</a:t>
            </a:r>
          </a:p>
          <a:p>
            <a:pPr lvl="1">
              <a:lnSpc>
                <a:spcPct val="100000"/>
              </a:lnSpc>
              <a:spcBef>
                <a:spcPts val="900"/>
              </a:spcBef>
            </a:pPr>
            <a:r>
              <a:rPr lang="zh-CN" altLang="en-US" sz="1500" dirty="0">
                <a:solidFill>
                  <a:srgbClr val="FF0000"/>
                </a:solidFill>
              </a:rPr>
              <a:t>模块位置：</a:t>
            </a:r>
            <a:r>
              <a:rPr lang="zh-CN" altLang="en-US" sz="1500" dirty="0"/>
              <a:t>在哪一个源文件中，或隶属于哪一个软件包；</a:t>
            </a:r>
          </a:p>
          <a:p>
            <a:pPr lvl="1">
              <a:lnSpc>
                <a:spcPct val="100000"/>
              </a:lnSpc>
              <a:spcBef>
                <a:spcPts val="900"/>
              </a:spcBef>
            </a:pPr>
            <a:r>
              <a:rPr lang="zh-CN" altLang="en-US" sz="1500" dirty="0">
                <a:solidFill>
                  <a:srgbClr val="FF0000"/>
                </a:solidFill>
              </a:rPr>
              <a:t>开发简历：</a:t>
            </a:r>
            <a:r>
              <a:rPr lang="zh-CN" altLang="en-US" sz="1500" dirty="0"/>
              <a:t>模块设计者，复审者，复审日期，修改日期及有关说明等。</a:t>
            </a:r>
          </a:p>
        </p:txBody>
      </p:sp>
      <p:sp>
        <p:nvSpPr>
          <p:cNvPr id="2" name="日期占位符 1"/>
          <p:cNvSpPr>
            <a:spLocks noGrp="1"/>
          </p:cNvSpPr>
          <p:nvPr>
            <p:ph type="dt" sz="half" idx="10"/>
          </p:nvPr>
        </p:nvSpPr>
        <p:spPr/>
        <p:txBody>
          <a:bodyPr/>
          <a:lstStyle/>
          <a:p>
            <a:fld id="{895EBEBC-3F1B-475A-85F2-8550B4F0EA2B}" type="datetime1">
              <a:rPr lang="zh-CN" altLang="en-US" smtClean="0"/>
              <a:t>2022/5/25</a:t>
            </a:fld>
            <a:endParaRPr lang="zh-CN" altLang="en-US"/>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pPr>
              <a:defRPr/>
            </a:pPr>
            <a:fld id="{F151E178-93BD-48E6-A4FC-2475772780A9}" type="slidenum">
              <a:rPr lang="zh-CN" altLang="en-US"/>
              <a:pPr>
                <a:defRPr/>
              </a:pPr>
              <a:t>51</a:t>
            </a:fld>
            <a:endParaRPr lang="en-US" altLang="zh-CN"/>
          </a:p>
        </p:txBody>
      </p:sp>
      <p:pic>
        <p:nvPicPr>
          <p:cNvPr id="6"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5145" y="539254"/>
            <a:ext cx="4118855" cy="4158219"/>
          </a:xfrm>
          <a:prstGeom prst="rect">
            <a:avLst/>
          </a:prstGeom>
          <a:noFill/>
          <a:ln>
            <a:noFill/>
          </a:ln>
          <a:effectLst>
            <a:outerShdw dist="107763"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44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500"/>
                                        <p:tgtEl>
                                          <p:spTgt spid="5">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up)">
                                      <p:cBhvr>
                                        <p:cTn id="18" dur="500"/>
                                        <p:tgtEl>
                                          <p:spTgt spid="5">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up)">
                                      <p:cBhvr>
                                        <p:cTn id="21" dur="500"/>
                                        <p:tgtEl>
                                          <p:spTgt spid="5">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up)">
                                      <p:cBhvr>
                                        <p:cTn id="24" dur="500"/>
                                        <p:tgtEl>
                                          <p:spTgt spid="5">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up)">
                                      <p:cBhvr>
                                        <p:cTn id="27" dur="500"/>
                                        <p:tgtEl>
                                          <p:spTgt spid="5">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wipe(up)">
                                      <p:cBhvr>
                                        <p:cTn id="30" dur="500"/>
                                        <p:tgtEl>
                                          <p:spTgt spid="5">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wipe(up)">
                                      <p:cBhvr>
                                        <p:cTn id="33" dur="500"/>
                                        <p:tgtEl>
                                          <p:spTgt spid="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功能性注释</a:t>
            </a:r>
          </a:p>
        </p:txBody>
      </p:sp>
      <p:sp>
        <p:nvSpPr>
          <p:cNvPr id="5" name="文本占位符 4"/>
          <p:cNvSpPr>
            <a:spLocks noGrp="1"/>
          </p:cNvSpPr>
          <p:nvPr>
            <p:ph idx="1"/>
          </p:nvPr>
        </p:nvSpPr>
        <p:spPr>
          <a:xfrm>
            <a:off x="768096" y="925829"/>
            <a:ext cx="7832833" cy="3687077"/>
          </a:xfrm>
        </p:spPr>
        <p:txBody>
          <a:bodyPr>
            <a:noAutofit/>
          </a:bodyPr>
          <a:lstStyle/>
          <a:p>
            <a:pPr>
              <a:lnSpc>
                <a:spcPct val="100000"/>
              </a:lnSpc>
              <a:spcBef>
                <a:spcPts val="0"/>
              </a:spcBef>
            </a:pPr>
            <a:r>
              <a:rPr lang="zh-CN" altLang="en-US" sz="1800" dirty="0"/>
              <a:t>功能性注释嵌在源程序体中，用以描述其后的语句或程序段是在做什么工作，或是执行了下面的语句会怎么样，而不要解释下面怎么做。</a:t>
            </a:r>
          </a:p>
          <a:p>
            <a:pPr>
              <a:lnSpc>
                <a:spcPct val="100000"/>
              </a:lnSpc>
              <a:spcBef>
                <a:spcPts val="0"/>
              </a:spcBef>
            </a:pPr>
            <a:r>
              <a:rPr lang="zh-CN" altLang="en-US" sz="1800" dirty="0"/>
              <a:t>例如：</a:t>
            </a:r>
            <a:endParaRPr lang="en-US" altLang="zh-CN" sz="1800" dirty="0"/>
          </a:p>
          <a:p>
            <a:pPr marL="257175" lvl="1" indent="0">
              <a:lnSpc>
                <a:spcPct val="100000"/>
              </a:lnSpc>
              <a:spcBef>
                <a:spcPts val="0"/>
              </a:spcBef>
              <a:buNone/>
            </a:pPr>
            <a:r>
              <a:rPr lang="zh-CN" altLang="en-US" sz="1800" dirty="0">
                <a:solidFill>
                  <a:srgbClr val="FF0000"/>
                </a:solidFill>
              </a:rPr>
              <a:t> </a:t>
            </a:r>
            <a:r>
              <a:rPr lang="en-US" altLang="zh-CN" sz="1800" dirty="0">
                <a:solidFill>
                  <a:srgbClr val="FF0000"/>
                </a:solidFill>
              </a:rPr>
              <a:t>/* ADD AMOUNT TO TOTAL */</a:t>
            </a:r>
          </a:p>
          <a:p>
            <a:pPr marL="257175" lvl="1" indent="0">
              <a:lnSpc>
                <a:spcPct val="100000"/>
              </a:lnSpc>
              <a:spcBef>
                <a:spcPts val="0"/>
              </a:spcBef>
              <a:buNone/>
            </a:pPr>
            <a:r>
              <a:rPr lang="en-US" altLang="zh-CN" sz="1800" dirty="0">
                <a:solidFill>
                  <a:srgbClr val="FF0000"/>
                </a:solidFill>
              </a:rPr>
              <a:t> TOTAL = AMOUNT</a:t>
            </a:r>
            <a:r>
              <a:rPr lang="zh-CN" altLang="en-US" sz="1800" dirty="0">
                <a:solidFill>
                  <a:srgbClr val="FF0000"/>
                </a:solidFill>
              </a:rPr>
              <a:t>＋</a:t>
            </a:r>
            <a:r>
              <a:rPr lang="en-US" altLang="zh-CN" sz="1800" dirty="0">
                <a:solidFill>
                  <a:srgbClr val="FF0000"/>
                </a:solidFill>
              </a:rPr>
              <a:t>TOTAL</a:t>
            </a:r>
          </a:p>
          <a:p>
            <a:pPr marL="257175" lvl="1" indent="0">
              <a:lnSpc>
                <a:spcPct val="100000"/>
              </a:lnSpc>
              <a:spcBef>
                <a:spcPts val="0"/>
              </a:spcBef>
              <a:buNone/>
            </a:pPr>
            <a:r>
              <a:rPr lang="zh-CN" altLang="en-US" sz="1800" dirty="0"/>
              <a:t>上面的注释不清楚，如果注明把月销售额计入年度总额，便使读者理解了下面语句的意图：</a:t>
            </a:r>
            <a:endParaRPr lang="en-US" altLang="zh-CN" sz="1800" dirty="0"/>
          </a:p>
          <a:p>
            <a:pPr marL="257175" lvl="1" indent="0">
              <a:lnSpc>
                <a:spcPct val="100000"/>
              </a:lnSpc>
              <a:spcBef>
                <a:spcPts val="0"/>
              </a:spcBef>
              <a:buNone/>
            </a:pPr>
            <a:r>
              <a:rPr lang="zh-CN" altLang="en-US" sz="1800" dirty="0"/>
              <a:t> </a:t>
            </a:r>
            <a:r>
              <a:rPr lang="en-US" altLang="zh-CN" sz="1800" dirty="0">
                <a:solidFill>
                  <a:srgbClr val="FF0000"/>
                </a:solidFill>
              </a:rPr>
              <a:t>/* ADD MONTHLY-SALES TO ANNUAL-TOTAL */</a:t>
            </a:r>
          </a:p>
          <a:p>
            <a:pPr marL="257175" lvl="1" indent="0">
              <a:lnSpc>
                <a:spcPct val="100000"/>
              </a:lnSpc>
              <a:spcBef>
                <a:spcPts val="0"/>
              </a:spcBef>
              <a:buNone/>
            </a:pPr>
            <a:r>
              <a:rPr lang="en-US" altLang="zh-CN" sz="1800" dirty="0">
                <a:solidFill>
                  <a:srgbClr val="FF0000"/>
                </a:solidFill>
              </a:rPr>
              <a:t> TOTAL = AMOUNT</a:t>
            </a:r>
            <a:r>
              <a:rPr lang="zh-CN" altLang="en-US" sz="1800" dirty="0">
                <a:solidFill>
                  <a:srgbClr val="FF0000"/>
                </a:solidFill>
              </a:rPr>
              <a:t>＋</a:t>
            </a:r>
            <a:r>
              <a:rPr lang="en-US" altLang="zh-CN" sz="1800" dirty="0">
                <a:solidFill>
                  <a:srgbClr val="FF0000"/>
                </a:solidFill>
              </a:rPr>
              <a:t>TOTAL</a:t>
            </a:r>
          </a:p>
          <a:p>
            <a:pPr>
              <a:lnSpc>
                <a:spcPct val="100000"/>
              </a:lnSpc>
              <a:spcBef>
                <a:spcPts val="0"/>
              </a:spcBef>
            </a:pPr>
            <a:r>
              <a:rPr lang="zh-CN" altLang="en-US" sz="1800" dirty="0"/>
              <a:t>特点：</a:t>
            </a:r>
          </a:p>
          <a:p>
            <a:pPr lvl="1">
              <a:lnSpc>
                <a:spcPct val="100000"/>
              </a:lnSpc>
              <a:spcBef>
                <a:spcPts val="0"/>
              </a:spcBef>
            </a:pPr>
            <a:r>
              <a:rPr lang="zh-CN" altLang="en-US" sz="1800" dirty="0"/>
              <a:t> 描述一段程序，而不是每一个语句；</a:t>
            </a:r>
          </a:p>
          <a:p>
            <a:pPr lvl="1">
              <a:lnSpc>
                <a:spcPct val="100000"/>
              </a:lnSpc>
              <a:spcBef>
                <a:spcPts val="0"/>
              </a:spcBef>
            </a:pPr>
            <a:r>
              <a:rPr lang="zh-CN" altLang="en-US" sz="1800" dirty="0"/>
              <a:t> 用缩进和空行，使程序与注释容易区别；</a:t>
            </a:r>
          </a:p>
          <a:p>
            <a:pPr lvl="1">
              <a:lnSpc>
                <a:spcPct val="100000"/>
              </a:lnSpc>
              <a:spcBef>
                <a:spcPts val="0"/>
              </a:spcBef>
            </a:pPr>
            <a:r>
              <a:rPr lang="zh-CN" altLang="en-US" sz="1800" dirty="0"/>
              <a:t> 注释要正确。</a:t>
            </a:r>
          </a:p>
        </p:txBody>
      </p:sp>
      <p:sp>
        <p:nvSpPr>
          <p:cNvPr id="2" name="日期占位符 1"/>
          <p:cNvSpPr>
            <a:spLocks noGrp="1"/>
          </p:cNvSpPr>
          <p:nvPr>
            <p:ph type="dt" sz="half" idx="10"/>
          </p:nvPr>
        </p:nvSpPr>
        <p:spPr/>
        <p:txBody>
          <a:bodyPr/>
          <a:lstStyle/>
          <a:p>
            <a:fld id="{37C63B71-9D14-49EB-AAD7-1C92748E1CE6}" type="datetime1">
              <a:rPr lang="zh-CN" altLang="en-US" smtClean="0"/>
              <a:t>2022/5/25</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5"/>
          <p:cNvSpPr>
            <a:spLocks noGrp="1"/>
          </p:cNvSpPr>
          <p:nvPr>
            <p:ph type="sldNum" sz="quarter" idx="12"/>
          </p:nvPr>
        </p:nvSpPr>
        <p:spPr/>
        <p:txBody>
          <a:bodyPr/>
          <a:lstStyle/>
          <a:p>
            <a:pPr>
              <a:defRPr/>
            </a:pPr>
            <a:fld id="{DD1D4411-EC26-44E2-B88F-C2945BEAEB29}" type="slidenum">
              <a:rPr lang="zh-CN" altLang="en-US"/>
              <a:pPr>
                <a:defRPr/>
              </a:pPr>
              <a:t>52</a:t>
            </a:fld>
            <a:endParaRPr lang="en-US" altLang="zh-CN"/>
          </a:p>
        </p:txBody>
      </p:sp>
    </p:spTree>
    <p:extLst>
      <p:ext uri="{BB962C8B-B14F-4D97-AF65-F5344CB8AC3E}">
        <p14:creationId xmlns:p14="http://schemas.microsoft.com/office/powerpoint/2010/main" val="302345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500"/>
                                        <p:tgtEl>
                                          <p:spTgt spid="5">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up)">
                                      <p:cBhvr>
                                        <p:cTn id="18" dur="500"/>
                                        <p:tgtEl>
                                          <p:spTgt spid="5">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up)">
                                      <p:cBhvr>
                                        <p:cTn id="21" dur="500"/>
                                        <p:tgtEl>
                                          <p:spTgt spid="5">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up)">
                                      <p:cBhvr>
                                        <p:cTn id="24" dur="500"/>
                                        <p:tgtEl>
                                          <p:spTgt spid="5">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up)">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wipe(up)">
                                      <p:cBhvr>
                                        <p:cTn id="32" dur="500"/>
                                        <p:tgtEl>
                                          <p:spTgt spid="5">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wipe(up)">
                                      <p:cBhvr>
                                        <p:cTn id="35" dur="500"/>
                                        <p:tgtEl>
                                          <p:spTgt spid="5">
                                            <p:txEl>
                                              <p:pRg st="8" end="8"/>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wipe(up)">
                                      <p:cBhvr>
                                        <p:cTn id="38" dur="500"/>
                                        <p:tgtEl>
                                          <p:spTgt spid="5">
                                            <p:txEl>
                                              <p:pRg st="9" end="9"/>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wipe(up)">
                                      <p:cBhvr>
                                        <p:cTn id="41"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注释规范</a:t>
            </a:r>
          </a:p>
        </p:txBody>
      </p:sp>
      <p:sp>
        <p:nvSpPr>
          <p:cNvPr id="3" name="文本占位符 2"/>
          <p:cNvSpPr>
            <a:spLocks noGrp="1"/>
          </p:cNvSpPr>
          <p:nvPr>
            <p:ph idx="1"/>
          </p:nvPr>
        </p:nvSpPr>
        <p:spPr/>
        <p:txBody>
          <a:bodyPr>
            <a:normAutofit/>
          </a:bodyPr>
          <a:lstStyle/>
          <a:p>
            <a:pPr marL="0" indent="0">
              <a:lnSpc>
                <a:spcPct val="120000"/>
              </a:lnSpc>
              <a:spcBef>
                <a:spcPts val="900"/>
              </a:spcBef>
              <a:buNone/>
            </a:pPr>
            <a:r>
              <a:rPr lang="en-US" altLang="zh-CN" sz="2400" dirty="0"/>
              <a:t>1</a:t>
            </a:r>
            <a:r>
              <a:rPr lang="zh-CN" altLang="en-US" sz="2400" dirty="0"/>
              <a:t>、注释的缩进要与代码的缩进一致</a:t>
            </a:r>
          </a:p>
          <a:p>
            <a:pPr marL="0" indent="0">
              <a:lnSpc>
                <a:spcPct val="120000"/>
              </a:lnSpc>
              <a:spcBef>
                <a:spcPts val="900"/>
              </a:spcBef>
              <a:buNone/>
            </a:pPr>
            <a:r>
              <a:rPr lang="en-US" altLang="zh-CN" sz="2400" dirty="0"/>
              <a:t>2</a:t>
            </a:r>
            <a:r>
              <a:rPr lang="zh-CN" altLang="en-US" sz="2400" dirty="0"/>
              <a:t>、注释之间要用空行隔开</a:t>
            </a:r>
          </a:p>
          <a:p>
            <a:pPr marL="0" indent="0">
              <a:lnSpc>
                <a:spcPct val="120000"/>
              </a:lnSpc>
              <a:spcBef>
                <a:spcPts val="900"/>
              </a:spcBef>
              <a:buNone/>
            </a:pPr>
            <a:r>
              <a:rPr lang="en-US" altLang="zh-CN" sz="2400" dirty="0"/>
              <a:t>3</a:t>
            </a:r>
            <a:r>
              <a:rPr lang="zh-CN" altLang="en-US" sz="2400" dirty="0"/>
              <a:t>、对所有的变量、数据结构、以及函数进行声明时都应加以注释，说明含义</a:t>
            </a:r>
          </a:p>
          <a:p>
            <a:pPr marL="0" indent="0">
              <a:lnSpc>
                <a:spcPct val="120000"/>
              </a:lnSpc>
              <a:spcBef>
                <a:spcPts val="900"/>
              </a:spcBef>
              <a:buNone/>
            </a:pPr>
            <a:r>
              <a:rPr lang="en-US" altLang="zh-CN" sz="2400" dirty="0"/>
              <a:t>4</a:t>
            </a:r>
            <a:r>
              <a:rPr lang="zh-CN" altLang="en-US" sz="2400" dirty="0"/>
              <a:t>、头文件和源文件的头部都应进行注释</a:t>
            </a:r>
          </a:p>
          <a:p>
            <a:pPr marL="0" indent="0">
              <a:lnSpc>
                <a:spcPct val="120000"/>
              </a:lnSpc>
              <a:spcBef>
                <a:spcPts val="900"/>
              </a:spcBef>
              <a:buNone/>
            </a:pPr>
            <a:r>
              <a:rPr lang="en-US" altLang="zh-CN" sz="2400" dirty="0"/>
              <a:t>5</a:t>
            </a:r>
            <a:r>
              <a:rPr lang="zh-CN" altLang="en-US" sz="2400" dirty="0"/>
              <a:t>、函数的头部也应进行块注释，列出函数的功能、输入参数、返回值等</a:t>
            </a:r>
          </a:p>
        </p:txBody>
      </p:sp>
      <p:sp>
        <p:nvSpPr>
          <p:cNvPr id="5" name="日期占位符 4"/>
          <p:cNvSpPr>
            <a:spLocks noGrp="1"/>
          </p:cNvSpPr>
          <p:nvPr>
            <p:ph type="dt" sz="half" idx="10"/>
          </p:nvPr>
        </p:nvSpPr>
        <p:spPr/>
        <p:txBody>
          <a:bodyPr/>
          <a:lstStyle/>
          <a:p>
            <a:fld id="{60CE96A9-82CC-4A83-9C02-CEA8115790FA}" type="datetime1">
              <a:rPr lang="zh-CN" altLang="en-US" smtClean="0"/>
              <a:t>2022/5/25</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53</a:t>
            </a:fld>
            <a:endParaRPr lang="zh-CN" altLang="en-US" dirty="0"/>
          </a:p>
        </p:txBody>
      </p:sp>
    </p:spTree>
    <p:extLst>
      <p:ext uri="{BB962C8B-B14F-4D97-AF65-F5344CB8AC3E}">
        <p14:creationId xmlns:p14="http://schemas.microsoft.com/office/powerpoint/2010/main" val="1081727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视觉组织：空格、空行和移行</a:t>
            </a:r>
          </a:p>
        </p:txBody>
      </p:sp>
      <p:sp>
        <p:nvSpPr>
          <p:cNvPr id="6" name="文本占位符 5"/>
          <p:cNvSpPr>
            <a:spLocks noGrp="1"/>
          </p:cNvSpPr>
          <p:nvPr>
            <p:ph idx="1"/>
          </p:nvPr>
        </p:nvSpPr>
        <p:spPr>
          <a:xfrm>
            <a:off x="768096" y="828913"/>
            <a:ext cx="7832833" cy="3806854"/>
          </a:xfrm>
        </p:spPr>
        <p:txBody>
          <a:bodyPr>
            <a:normAutofit lnSpcReduction="10000"/>
          </a:bodyPr>
          <a:lstStyle/>
          <a:p>
            <a:pPr>
              <a:lnSpc>
                <a:spcPct val="110000"/>
              </a:lnSpc>
            </a:pPr>
            <a:r>
              <a:rPr lang="zh-CN" altLang="en-US" sz="2000" dirty="0"/>
              <a:t>恰当地利用空格，可以突出运算的优先性，避免发生运算的错误。例如 ，将表达式</a:t>
            </a:r>
            <a:endParaRPr lang="en-US" altLang="zh-CN" sz="2000" dirty="0"/>
          </a:p>
          <a:p>
            <a:pPr marL="0" indent="0">
              <a:lnSpc>
                <a:spcPct val="110000"/>
              </a:lnSpc>
              <a:buNone/>
            </a:pPr>
            <a:r>
              <a:rPr lang="zh-CN" altLang="en-US" sz="2000" dirty="0">
                <a:solidFill>
                  <a:srgbClr val="FF0000"/>
                </a:solidFill>
              </a:rPr>
              <a:t>  </a:t>
            </a:r>
            <a:r>
              <a:rPr lang="en-US" altLang="zh-CN" sz="2000" dirty="0">
                <a:solidFill>
                  <a:srgbClr val="FF0000"/>
                </a:solidFill>
              </a:rPr>
              <a:t>(A</a:t>
            </a:r>
            <a:r>
              <a:rPr lang="zh-CN" altLang="en-US" sz="2000" dirty="0">
                <a:solidFill>
                  <a:srgbClr val="FF0000"/>
                </a:solidFill>
              </a:rPr>
              <a:t>＜－</a:t>
            </a:r>
            <a:r>
              <a:rPr lang="en-US" altLang="zh-CN" sz="2000" dirty="0">
                <a:solidFill>
                  <a:srgbClr val="FF0000"/>
                </a:solidFill>
              </a:rPr>
              <a:t>17)ANDNOT(B</a:t>
            </a:r>
            <a:r>
              <a:rPr lang="zh-CN" altLang="en-US" sz="2000" dirty="0">
                <a:solidFill>
                  <a:srgbClr val="FF0000"/>
                </a:solidFill>
              </a:rPr>
              <a:t>＜＝</a:t>
            </a:r>
            <a:r>
              <a:rPr lang="en-US" altLang="zh-CN" sz="2000" dirty="0">
                <a:solidFill>
                  <a:srgbClr val="FF0000"/>
                </a:solidFill>
              </a:rPr>
              <a:t>49)ORC  </a:t>
            </a:r>
            <a:r>
              <a:rPr lang="zh-CN" altLang="en-US" sz="2000" dirty="0"/>
              <a:t>写成 </a:t>
            </a:r>
            <a:endParaRPr lang="en-US" altLang="zh-CN" sz="2000" dirty="0"/>
          </a:p>
          <a:p>
            <a:pPr marL="0" indent="0">
              <a:lnSpc>
                <a:spcPct val="110000"/>
              </a:lnSpc>
              <a:buNone/>
            </a:pPr>
            <a:r>
              <a:rPr lang="en-US" altLang="zh-CN" sz="2000" dirty="0">
                <a:solidFill>
                  <a:srgbClr val="FF0000"/>
                </a:solidFill>
              </a:rPr>
              <a:t>  (A</a:t>
            </a:r>
            <a:r>
              <a:rPr lang="zh-CN" altLang="en-US" sz="2000" dirty="0">
                <a:solidFill>
                  <a:srgbClr val="FF0000"/>
                </a:solidFill>
              </a:rPr>
              <a:t>＜－</a:t>
            </a:r>
            <a:r>
              <a:rPr lang="en-US" altLang="zh-CN" sz="2000" dirty="0">
                <a:solidFill>
                  <a:srgbClr val="FF0000"/>
                </a:solidFill>
              </a:rPr>
              <a:t>17) AND  NOT (B</a:t>
            </a:r>
            <a:r>
              <a:rPr lang="zh-CN" altLang="en-US" sz="2000" dirty="0">
                <a:solidFill>
                  <a:srgbClr val="FF0000"/>
                </a:solidFill>
              </a:rPr>
              <a:t>＜＝</a:t>
            </a:r>
            <a:r>
              <a:rPr lang="en-US" altLang="zh-CN" sz="2000" dirty="0">
                <a:solidFill>
                  <a:srgbClr val="FF0000"/>
                </a:solidFill>
              </a:rPr>
              <a:t>49) OR C</a:t>
            </a:r>
          </a:p>
          <a:p>
            <a:pPr>
              <a:lnSpc>
                <a:spcPct val="110000"/>
              </a:lnSpc>
            </a:pPr>
            <a:r>
              <a:rPr lang="zh-CN" altLang="en-US" sz="2000" dirty="0"/>
              <a:t>自然的程序段之间可用空行隔开；</a:t>
            </a:r>
          </a:p>
          <a:p>
            <a:pPr>
              <a:lnSpc>
                <a:spcPct val="110000"/>
              </a:lnSpc>
            </a:pPr>
            <a:r>
              <a:rPr lang="zh-CN" altLang="en-US" sz="2000" dirty="0"/>
              <a:t>移行也叫做向右缩进。它是指程序中的各行不必都在左端对齐，都从第一格起排列。这样做使程序完全分不清层次关系。</a:t>
            </a:r>
          </a:p>
          <a:p>
            <a:pPr>
              <a:lnSpc>
                <a:spcPct val="110000"/>
              </a:lnSpc>
            </a:pPr>
            <a:r>
              <a:rPr lang="zh-CN" altLang="en-US" sz="2000" dirty="0"/>
              <a:t>对于选择语句和循环语句，把其中的程序段语句向右做阶梯式移行。使程序的逻辑结构更加清晰。</a:t>
            </a:r>
          </a:p>
          <a:p>
            <a:endParaRPr lang="zh-CN" altLang="en-US" sz="2000" dirty="0"/>
          </a:p>
        </p:txBody>
      </p:sp>
      <p:sp>
        <p:nvSpPr>
          <p:cNvPr id="2" name="日期占位符 1"/>
          <p:cNvSpPr>
            <a:spLocks noGrp="1"/>
          </p:cNvSpPr>
          <p:nvPr>
            <p:ph type="dt" sz="half" idx="10"/>
          </p:nvPr>
        </p:nvSpPr>
        <p:spPr/>
        <p:txBody>
          <a:bodyPr/>
          <a:lstStyle/>
          <a:p>
            <a:fld id="{8C0F41DE-C983-429D-A804-46F07008AD66}" type="datetime1">
              <a:rPr lang="zh-CN" altLang="en-US" smtClean="0"/>
              <a:t>2022/5/25</a:t>
            </a:fld>
            <a:endParaRPr lang="zh-CN" altLang="en-US"/>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5" name="灯片编号占位符 5"/>
          <p:cNvSpPr>
            <a:spLocks noGrp="1"/>
          </p:cNvSpPr>
          <p:nvPr>
            <p:ph type="sldNum" sz="quarter" idx="12"/>
          </p:nvPr>
        </p:nvSpPr>
        <p:spPr/>
        <p:txBody>
          <a:bodyPr/>
          <a:lstStyle/>
          <a:p>
            <a:pPr>
              <a:defRPr/>
            </a:pPr>
            <a:fld id="{37E078E9-7396-4656-8F0D-D8813C9008E3}" type="slidenum">
              <a:rPr lang="zh-CN" altLang="en-US"/>
              <a:pPr>
                <a:defRPr/>
              </a:pPr>
              <a:t>54</a:t>
            </a:fld>
            <a:endParaRPr lang="en-US" altLang="zh-CN"/>
          </a:p>
        </p:txBody>
      </p:sp>
    </p:spTree>
    <p:extLst>
      <p:ext uri="{BB962C8B-B14F-4D97-AF65-F5344CB8AC3E}">
        <p14:creationId xmlns:p14="http://schemas.microsoft.com/office/powerpoint/2010/main" val="32774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up)">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up)">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视觉组织：空格、空行和移行</a:t>
            </a:r>
          </a:p>
        </p:txBody>
      </p:sp>
      <p:sp>
        <p:nvSpPr>
          <p:cNvPr id="4" name="日期占位符 3"/>
          <p:cNvSpPr>
            <a:spLocks noGrp="1"/>
          </p:cNvSpPr>
          <p:nvPr>
            <p:ph type="dt" sz="half" idx="10"/>
          </p:nvPr>
        </p:nvSpPr>
        <p:spPr/>
        <p:txBody>
          <a:bodyPr/>
          <a:lstStyle/>
          <a:p>
            <a:fld id="{DB9BDE4C-D4A8-4E9C-A7C9-E9F6A1238B84}"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55</a:t>
            </a:fld>
            <a:endParaRPr lang="zh-CN" altLang="en-US"/>
          </a:p>
        </p:txBody>
      </p:sp>
      <p:sp>
        <p:nvSpPr>
          <p:cNvPr id="7" name="Rectangle 8"/>
          <p:cNvSpPr>
            <a:spLocks noChangeArrowheads="1"/>
          </p:cNvSpPr>
          <p:nvPr/>
        </p:nvSpPr>
        <p:spPr bwMode="auto">
          <a:xfrm>
            <a:off x="1146296" y="920353"/>
            <a:ext cx="7659977" cy="3593291"/>
          </a:xfrm>
          <a:prstGeom prst="rect">
            <a:avLst/>
          </a:prstGeom>
          <a:noFill/>
          <a:ln w="9525">
            <a:noFill/>
            <a:miter lim="800000"/>
            <a:headEnd/>
            <a:tailEnd/>
          </a:ln>
          <a:effectLst/>
        </p:spPr>
        <p:txBody>
          <a:bodyPr wrap="square">
            <a:spAutoFit/>
          </a:bodyPr>
          <a:lstStyle/>
          <a:p>
            <a:pPr>
              <a:spcBef>
                <a:spcPts val="900"/>
              </a:spcBef>
              <a:defRPr/>
            </a:pPr>
            <a:r>
              <a:rPr lang="zh-CN" altLang="en-US" sz="2000" dirty="0">
                <a:latin typeface="+mj-ea"/>
                <a:ea typeface="+mj-ea"/>
              </a:rPr>
              <a:t>例如：两重选择结构嵌套，写成下面的移行形式，层次就清楚得多。</a:t>
            </a:r>
            <a:endParaRPr kumimoji="1" lang="en-US" altLang="zh-CN" sz="2000" dirty="0">
              <a:solidFill>
                <a:srgbClr val="0000FF"/>
              </a:solidFill>
              <a:latin typeface="+mj-ea"/>
              <a:ea typeface="+mj-ea"/>
            </a:endParaRPr>
          </a:p>
          <a:p>
            <a:pPr>
              <a:spcBef>
                <a:spcPts val="900"/>
              </a:spcBef>
              <a:buClr>
                <a:schemeClr val="hlink"/>
              </a:buClr>
              <a:buSzPct val="50000"/>
              <a:defRPr/>
            </a:pPr>
            <a:r>
              <a:rPr kumimoji="1" lang="en-US" altLang="zh-CN" sz="2000" dirty="0">
                <a:solidFill>
                  <a:srgbClr val="0000FF"/>
                </a:solidFill>
                <a:latin typeface="+mj-ea"/>
                <a:ea typeface="+mj-ea"/>
              </a:rPr>
              <a:t> IF</a:t>
            </a:r>
            <a:r>
              <a:rPr kumimoji="1" lang="zh-CN" altLang="en-US" sz="2000" dirty="0">
                <a:solidFill>
                  <a:srgbClr val="0000FF"/>
                </a:solidFill>
                <a:latin typeface="+mj-ea"/>
                <a:ea typeface="+mj-ea"/>
              </a:rPr>
              <a:t>（</a:t>
            </a:r>
            <a:r>
              <a:rPr kumimoji="1" lang="en-US" altLang="zh-CN" sz="2000" dirty="0">
                <a:solidFill>
                  <a:srgbClr val="0000FF"/>
                </a:solidFill>
                <a:latin typeface="+mj-ea"/>
                <a:ea typeface="+mj-ea"/>
              </a:rPr>
              <a:t>…</a:t>
            </a:r>
            <a:r>
              <a:rPr kumimoji="1" lang="zh-CN" altLang="en-US" sz="2000" dirty="0">
                <a:solidFill>
                  <a:srgbClr val="0000FF"/>
                </a:solidFill>
                <a:latin typeface="+mj-ea"/>
                <a:ea typeface="+mj-ea"/>
              </a:rPr>
              <a:t>） </a:t>
            </a:r>
            <a:r>
              <a:rPr kumimoji="1" lang="en-US" altLang="zh-CN" sz="2000" dirty="0">
                <a:solidFill>
                  <a:srgbClr val="0000FF"/>
                </a:solidFill>
                <a:latin typeface="+mj-ea"/>
                <a:ea typeface="+mj-ea"/>
              </a:rPr>
              <a:t>THEN</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IF</a:t>
            </a:r>
            <a:r>
              <a:rPr kumimoji="1" lang="zh-CN" altLang="en-US" sz="2000" dirty="0">
                <a:solidFill>
                  <a:srgbClr val="0000FF"/>
                </a:solidFill>
                <a:latin typeface="+mj-ea"/>
                <a:ea typeface="+mj-ea"/>
              </a:rPr>
              <a:t>（</a:t>
            </a:r>
            <a:r>
              <a:rPr kumimoji="1" lang="en-US" altLang="zh-CN" sz="2000" dirty="0">
                <a:solidFill>
                  <a:srgbClr val="0000FF"/>
                </a:solidFill>
                <a:latin typeface="+mj-ea"/>
                <a:ea typeface="+mj-ea"/>
              </a:rPr>
              <a:t>…</a:t>
            </a:r>
            <a:r>
              <a:rPr kumimoji="1" lang="zh-CN" altLang="en-US" sz="2000" dirty="0">
                <a:solidFill>
                  <a:srgbClr val="0000FF"/>
                </a:solidFill>
                <a:latin typeface="+mj-ea"/>
                <a:ea typeface="+mj-ea"/>
              </a:rPr>
              <a:t>） </a:t>
            </a:r>
            <a:r>
              <a:rPr kumimoji="1" lang="en-US" altLang="zh-CN" sz="2000" dirty="0">
                <a:solidFill>
                  <a:srgbClr val="0000FF"/>
                </a:solidFill>
                <a:latin typeface="+mj-ea"/>
                <a:ea typeface="+mj-ea"/>
              </a:rPr>
              <a:t>THEN</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ELSE</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ENDIF</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ELSE</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a:t>
            </a:r>
            <a:br>
              <a:rPr kumimoji="1" lang="en-US" altLang="zh-CN" sz="2000" dirty="0">
                <a:solidFill>
                  <a:srgbClr val="0000FF"/>
                </a:solidFill>
                <a:latin typeface="+mj-ea"/>
                <a:ea typeface="+mj-ea"/>
              </a:rPr>
            </a:br>
            <a:r>
              <a:rPr kumimoji="1" lang="en-US" altLang="zh-CN" sz="2000" dirty="0">
                <a:solidFill>
                  <a:srgbClr val="0000FF"/>
                </a:solidFill>
                <a:latin typeface="+mj-ea"/>
                <a:ea typeface="+mj-ea"/>
              </a:rPr>
              <a:t> ENDIF</a:t>
            </a:r>
            <a:endParaRPr lang="zh-CN" altLang="en-US" sz="2000" dirty="0">
              <a:latin typeface="+mj-ea"/>
              <a:ea typeface="+mj-ea"/>
            </a:endParaRPr>
          </a:p>
        </p:txBody>
      </p:sp>
    </p:spTree>
    <p:extLst>
      <p:ext uri="{BB962C8B-B14F-4D97-AF65-F5344CB8AC3E}">
        <p14:creationId xmlns:p14="http://schemas.microsoft.com/office/powerpoint/2010/main" val="228217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D0C8849F-B0CC-4F4E-9FB7-FB74B6304A6A}" type="datetime1">
              <a:rPr lang="zh-CN" altLang="en-US" smtClean="0"/>
              <a:t>2022/5/25</a:t>
            </a:fld>
            <a:endParaRPr lang="zh-CN" altLang="en-US"/>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56</a:t>
            </a:fld>
            <a:endParaRPr lang="zh-CN" altLang="en-US" dirty="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3986" t="9765" r="2331"/>
          <a:stretch/>
        </p:blipFill>
        <p:spPr>
          <a:xfrm>
            <a:off x="1741286" y="59894"/>
            <a:ext cx="5832648" cy="5020106"/>
          </a:xfrm>
          <a:prstGeom prst="rect">
            <a:avLst/>
          </a:prstGeom>
        </p:spPr>
      </p:pic>
    </p:spTree>
    <p:extLst>
      <p:ext uri="{BB962C8B-B14F-4D97-AF65-F5344CB8AC3E}">
        <p14:creationId xmlns:p14="http://schemas.microsoft.com/office/powerpoint/2010/main" val="350614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排版规范</a:t>
            </a:r>
          </a:p>
        </p:txBody>
      </p:sp>
      <p:sp>
        <p:nvSpPr>
          <p:cNvPr id="66563" name="内容占位符 1"/>
          <p:cNvSpPr>
            <a:spLocks noGrp="1"/>
          </p:cNvSpPr>
          <p:nvPr>
            <p:ph idx="1"/>
          </p:nvPr>
        </p:nvSpPr>
        <p:spPr/>
        <p:txBody>
          <a:bodyPr>
            <a:normAutofit/>
          </a:bodyPr>
          <a:lstStyle/>
          <a:p>
            <a:pPr marL="0" lvl="2" indent="0">
              <a:lnSpc>
                <a:spcPct val="100000"/>
              </a:lnSpc>
              <a:buClr>
                <a:srgbClr val="0BD0D9"/>
              </a:buClr>
              <a:buSzPct val="95000"/>
              <a:buNone/>
            </a:pPr>
            <a:r>
              <a:rPr lang="en-US" altLang="zh-CN" sz="2400" dirty="0"/>
              <a:t>1</a:t>
            </a:r>
            <a:r>
              <a:rPr lang="zh-CN" altLang="en-US" sz="2400" dirty="0"/>
              <a:t>）每个类声明、函数定义之后都要有空行</a:t>
            </a:r>
            <a:endParaRPr lang="en-US" altLang="zh-CN" sz="2400" dirty="0"/>
          </a:p>
          <a:p>
            <a:pPr marL="0" lvl="2" indent="0">
              <a:lnSpc>
                <a:spcPct val="100000"/>
              </a:lnSpc>
              <a:buClr>
                <a:srgbClr val="0BD0D9"/>
              </a:buClr>
              <a:buSzPct val="95000"/>
              <a:buNone/>
            </a:pPr>
            <a:r>
              <a:rPr lang="en-US" altLang="zh-CN" sz="2400" dirty="0"/>
              <a:t>2</a:t>
            </a:r>
            <a:r>
              <a:rPr lang="zh-CN" altLang="en-US" sz="2400" dirty="0"/>
              <a:t>）函数体内，逻辑上密切相关的语句之间不加空行，其它地方应加空行隔开</a:t>
            </a:r>
            <a:endParaRPr lang="en-US" altLang="zh-CN" sz="2400" dirty="0"/>
          </a:p>
          <a:p>
            <a:pPr marL="0" indent="0">
              <a:lnSpc>
                <a:spcPct val="100000"/>
              </a:lnSpc>
              <a:buNone/>
            </a:pPr>
            <a:endParaRPr lang="zh-CN" altLang="en-US" sz="2400" dirty="0">
              <a:solidFill>
                <a:srgbClr val="FF0000"/>
              </a:solidFill>
            </a:endParaRPr>
          </a:p>
        </p:txBody>
      </p:sp>
      <p:sp>
        <p:nvSpPr>
          <p:cNvPr id="3" name="日期占位符 2"/>
          <p:cNvSpPr>
            <a:spLocks noGrp="1"/>
          </p:cNvSpPr>
          <p:nvPr>
            <p:ph type="dt" sz="half" idx="10"/>
          </p:nvPr>
        </p:nvSpPr>
        <p:spPr/>
        <p:txBody>
          <a:bodyPr/>
          <a:lstStyle/>
          <a:p>
            <a:fld id="{1BB7BDD5-AE93-4AD3-B1B6-A3CE286A16E8}"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57</a:t>
            </a:fld>
            <a:endParaRPr lang="zh-CN" altLang="en-US"/>
          </a:p>
        </p:txBody>
      </p:sp>
      <p:pic>
        <p:nvPicPr>
          <p:cNvPr id="7"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278" y="2301477"/>
            <a:ext cx="1512514" cy="2343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285" y="2301476"/>
            <a:ext cx="1508936" cy="234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60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内容占位符 1"/>
          <p:cNvSpPr>
            <a:spLocks noGrp="1"/>
          </p:cNvSpPr>
          <p:nvPr>
            <p:ph idx="1"/>
          </p:nvPr>
        </p:nvSpPr>
        <p:spPr/>
        <p:txBody>
          <a:bodyPr>
            <a:normAutofit/>
          </a:bodyPr>
          <a:lstStyle/>
          <a:p>
            <a:pPr marL="0" lvl="2" indent="0">
              <a:lnSpc>
                <a:spcPct val="120000"/>
              </a:lnSpc>
              <a:buClr>
                <a:srgbClr val="0BD0D9"/>
              </a:buClr>
              <a:buSzPct val="95000"/>
              <a:buNone/>
              <a:tabLst>
                <a:tab pos="343552" algn="l"/>
              </a:tabLst>
            </a:pPr>
            <a:r>
              <a:rPr lang="en-US" altLang="zh-CN" sz="2400" dirty="0"/>
              <a:t>3</a:t>
            </a:r>
            <a:r>
              <a:rPr lang="zh-CN" altLang="en-US" sz="2400" dirty="0"/>
              <a:t>）一行代码只做一件事情，如只定义一个变量、或只写一条语句</a:t>
            </a:r>
            <a:endParaRPr lang="en-US" altLang="zh-CN" sz="2400" dirty="0"/>
          </a:p>
        </p:txBody>
      </p:sp>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0779" y="2211251"/>
            <a:ext cx="2943914" cy="1143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512" y="3740563"/>
            <a:ext cx="5060002" cy="497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reeform 13"/>
          <p:cNvSpPr>
            <a:spLocks/>
          </p:cNvSpPr>
          <p:nvPr/>
        </p:nvSpPr>
        <p:spPr bwMode="auto">
          <a:xfrm>
            <a:off x="6639183" y="2366434"/>
            <a:ext cx="571367" cy="599996"/>
          </a:xfrm>
          <a:custGeom>
            <a:avLst/>
            <a:gdLst>
              <a:gd name="T0" fmla="*/ 0 w 480"/>
              <a:gd name="T1" fmla="*/ 2147483646 h 504"/>
              <a:gd name="T2" fmla="*/ 2147483646 w 480"/>
              <a:gd name="T3" fmla="*/ 2147483646 h 504"/>
              <a:gd name="T4" fmla="*/ 2147483646 w 480"/>
              <a:gd name="T5" fmla="*/ 0 h 504"/>
              <a:gd name="T6" fmla="*/ 0 60000 65536"/>
              <a:gd name="T7" fmla="*/ 0 60000 65536"/>
              <a:gd name="T8" fmla="*/ 0 60000 65536"/>
            </a:gdLst>
            <a:ahLst/>
            <a:cxnLst>
              <a:cxn ang="T6">
                <a:pos x="T0" y="T1"/>
              </a:cxn>
              <a:cxn ang="T7">
                <a:pos x="T2" y="T3"/>
              </a:cxn>
              <a:cxn ang="T8">
                <a:pos x="T4" y="T5"/>
              </a:cxn>
            </a:cxnLst>
            <a:rect l="0" t="0" r="r" b="b"/>
            <a:pathLst>
              <a:path w="480" h="504">
                <a:moveTo>
                  <a:pt x="0" y="144"/>
                </a:moveTo>
                <a:cubicBezTo>
                  <a:pt x="32" y="324"/>
                  <a:pt x="64" y="504"/>
                  <a:pt x="144" y="480"/>
                </a:cubicBezTo>
                <a:cubicBezTo>
                  <a:pt x="224" y="456"/>
                  <a:pt x="424" y="80"/>
                  <a:pt x="480" y="0"/>
                </a:cubicBezTo>
              </a:path>
            </a:pathLst>
          </a:custGeom>
          <a:noFill/>
          <a:ln w="730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43" tIns="34271" rIns="68543" bIns="34271"/>
          <a:lstStyle/>
          <a:p>
            <a:endParaRPr lang="zh-CN" altLang="en-US" sz="1352"/>
          </a:p>
        </p:txBody>
      </p:sp>
      <p:sp>
        <p:nvSpPr>
          <p:cNvPr id="2" name="标题 1"/>
          <p:cNvSpPr>
            <a:spLocks noGrp="1"/>
          </p:cNvSpPr>
          <p:nvPr>
            <p:ph type="title"/>
          </p:nvPr>
        </p:nvSpPr>
        <p:spPr/>
        <p:txBody>
          <a:bodyPr/>
          <a:lstStyle/>
          <a:p>
            <a:r>
              <a:rPr lang="zh-CN" altLang="en-US"/>
              <a:t>排版规范</a:t>
            </a:r>
          </a:p>
        </p:txBody>
      </p:sp>
      <p:sp>
        <p:nvSpPr>
          <p:cNvPr id="3" name="日期占位符 2"/>
          <p:cNvSpPr>
            <a:spLocks noGrp="1"/>
          </p:cNvSpPr>
          <p:nvPr>
            <p:ph type="dt" sz="half" idx="10"/>
          </p:nvPr>
        </p:nvSpPr>
        <p:spPr/>
        <p:txBody>
          <a:bodyPr/>
          <a:lstStyle/>
          <a:p>
            <a:fld id="{2B3819A4-714E-42C4-8DC4-D6C2C5E78D1D}"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58</a:t>
            </a:fld>
            <a:endParaRPr lang="zh-CN" altLang="en-US"/>
          </a:p>
        </p:txBody>
      </p:sp>
    </p:spTree>
    <p:extLst>
      <p:ext uri="{BB962C8B-B14F-4D97-AF65-F5344CB8AC3E}">
        <p14:creationId xmlns:p14="http://schemas.microsoft.com/office/powerpoint/2010/main" val="306733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排版规范</a:t>
            </a:r>
          </a:p>
        </p:txBody>
      </p:sp>
      <p:sp>
        <p:nvSpPr>
          <p:cNvPr id="68611" name="内容占位符 1"/>
          <p:cNvSpPr>
            <a:spLocks noGrp="1"/>
          </p:cNvSpPr>
          <p:nvPr>
            <p:ph idx="1"/>
          </p:nvPr>
        </p:nvSpPr>
        <p:spPr/>
        <p:txBody>
          <a:bodyPr/>
          <a:lstStyle/>
          <a:p>
            <a:pPr marL="0" lvl="2" indent="0">
              <a:lnSpc>
                <a:spcPct val="120000"/>
              </a:lnSpc>
              <a:buClr>
                <a:srgbClr val="0BD0D9"/>
              </a:buClr>
              <a:buSzPct val="95000"/>
              <a:buNone/>
              <a:tabLst>
                <a:tab pos="343552" algn="l"/>
              </a:tabLst>
            </a:pPr>
            <a:r>
              <a:rPr lang="en-US" altLang="zh-CN" sz="2400" dirty="0"/>
              <a:t>4</a:t>
            </a:r>
            <a:r>
              <a:rPr lang="zh-CN" altLang="en-US" sz="2400" dirty="0"/>
              <a:t>）</a:t>
            </a:r>
            <a:r>
              <a:rPr lang="en-US" altLang="zh-CN" sz="2400" dirty="0" err="1"/>
              <a:t>if,while,do</a:t>
            </a:r>
            <a:r>
              <a:rPr lang="en-US" altLang="zh-CN" sz="2400" dirty="0"/>
              <a:t> </a:t>
            </a:r>
            <a:r>
              <a:rPr lang="en-US" altLang="zh-CN" sz="2400" dirty="0" err="1"/>
              <a:t>try,catch</a:t>
            </a:r>
            <a:r>
              <a:rPr lang="zh-CN" altLang="en-US" sz="2400" dirty="0"/>
              <a:t>等语句应独占一行，不论执行语句有多少都要加｛｝</a:t>
            </a:r>
            <a:endParaRPr lang="en-US" altLang="zh-CN" sz="2400" dirty="0"/>
          </a:p>
          <a:p>
            <a:pPr marL="0" lvl="2" indent="0">
              <a:lnSpc>
                <a:spcPct val="120000"/>
              </a:lnSpc>
              <a:buClr>
                <a:srgbClr val="0BD0D9"/>
              </a:buClr>
              <a:buSzPct val="95000"/>
              <a:buNone/>
              <a:tabLst>
                <a:tab pos="343552" algn="l"/>
              </a:tabLst>
            </a:pPr>
            <a:endParaRPr kumimoji="1" lang="en-US" altLang="zh-CN" sz="1804" b="1" dirty="0">
              <a:latin typeface="黑体" panose="02010609060101010101" pitchFamily="49" charset="-122"/>
            </a:endParaRPr>
          </a:p>
        </p:txBody>
      </p:sp>
      <p:sp>
        <p:nvSpPr>
          <p:cNvPr id="3" name="日期占位符 2"/>
          <p:cNvSpPr>
            <a:spLocks noGrp="1"/>
          </p:cNvSpPr>
          <p:nvPr>
            <p:ph type="dt" sz="half" idx="10"/>
          </p:nvPr>
        </p:nvSpPr>
        <p:spPr/>
        <p:txBody>
          <a:bodyPr/>
          <a:lstStyle/>
          <a:p>
            <a:fld id="{0E0E5FFE-3F5C-4797-9261-B33A6FDFA9EB}"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5" name="灯片编号占位符 4"/>
          <p:cNvSpPr>
            <a:spLocks noGrp="1"/>
          </p:cNvSpPr>
          <p:nvPr>
            <p:ph type="sldNum" sz="quarter" idx="12"/>
          </p:nvPr>
        </p:nvSpPr>
        <p:spPr/>
        <p:txBody>
          <a:bodyPr/>
          <a:lstStyle/>
          <a:p>
            <a:fld id="{F528F39D-B5E5-4CA7-906C-979D5A62978D}" type="slidenum">
              <a:rPr lang="zh-CN" altLang="en-US" smtClean="0"/>
              <a:pPr/>
              <a:t>59</a:t>
            </a:fld>
            <a:endParaRPr lang="zh-CN" altLang="en-US"/>
          </a:p>
        </p:txBody>
      </p:sp>
      <p:sp>
        <p:nvSpPr>
          <p:cNvPr id="7" name="Freeform 11"/>
          <p:cNvSpPr>
            <a:spLocks/>
          </p:cNvSpPr>
          <p:nvPr/>
        </p:nvSpPr>
        <p:spPr bwMode="auto">
          <a:xfrm>
            <a:off x="6629639" y="2528596"/>
            <a:ext cx="571368" cy="599996"/>
          </a:xfrm>
          <a:custGeom>
            <a:avLst/>
            <a:gdLst>
              <a:gd name="T0" fmla="*/ 0 w 480"/>
              <a:gd name="T1" fmla="*/ 2147483646 h 504"/>
              <a:gd name="T2" fmla="*/ 2147483646 w 480"/>
              <a:gd name="T3" fmla="*/ 2147483646 h 504"/>
              <a:gd name="T4" fmla="*/ 2147483646 w 480"/>
              <a:gd name="T5" fmla="*/ 0 h 504"/>
              <a:gd name="T6" fmla="*/ 0 60000 65536"/>
              <a:gd name="T7" fmla="*/ 0 60000 65536"/>
              <a:gd name="T8" fmla="*/ 0 60000 65536"/>
            </a:gdLst>
            <a:ahLst/>
            <a:cxnLst>
              <a:cxn ang="T6">
                <a:pos x="T0" y="T1"/>
              </a:cxn>
              <a:cxn ang="T7">
                <a:pos x="T2" y="T3"/>
              </a:cxn>
              <a:cxn ang="T8">
                <a:pos x="T4" y="T5"/>
              </a:cxn>
            </a:cxnLst>
            <a:rect l="0" t="0" r="r" b="b"/>
            <a:pathLst>
              <a:path w="480" h="504">
                <a:moveTo>
                  <a:pt x="0" y="144"/>
                </a:moveTo>
                <a:cubicBezTo>
                  <a:pt x="32" y="324"/>
                  <a:pt x="64" y="504"/>
                  <a:pt x="144" y="480"/>
                </a:cubicBezTo>
                <a:cubicBezTo>
                  <a:pt x="224" y="456"/>
                  <a:pt x="424" y="80"/>
                  <a:pt x="480" y="0"/>
                </a:cubicBezTo>
              </a:path>
            </a:pathLst>
          </a:custGeom>
          <a:noFill/>
          <a:ln w="730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43" tIns="34271" rIns="68543" bIns="34271"/>
          <a:lstStyle/>
          <a:p>
            <a:endParaRPr lang="zh-CN" altLang="en-US" sz="1352"/>
          </a:p>
        </p:txBody>
      </p:sp>
      <p:pic>
        <p:nvPicPr>
          <p:cNvPr id="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904" y="2081880"/>
            <a:ext cx="2911708" cy="14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790" y="3904547"/>
            <a:ext cx="4245936" cy="49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08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a:t>详细设计的任务</a:t>
            </a:r>
          </a:p>
        </p:txBody>
      </p:sp>
      <p:sp>
        <p:nvSpPr>
          <p:cNvPr id="25603" name="Rectangle 3"/>
          <p:cNvSpPr>
            <a:spLocks noGrp="1" noChangeArrowheads="1"/>
          </p:cNvSpPr>
          <p:nvPr>
            <p:ph idx="1"/>
          </p:nvPr>
        </p:nvSpPr>
        <p:spPr/>
        <p:txBody>
          <a:bodyPr>
            <a:normAutofit fontScale="77500" lnSpcReduction="20000"/>
          </a:bodyPr>
          <a:lstStyle/>
          <a:p>
            <a:pPr marL="514350" indent="-385763">
              <a:lnSpc>
                <a:spcPct val="120000"/>
              </a:lnSpc>
              <a:buFont typeface="+mj-lt"/>
              <a:buAutoNum type="arabicPeriod"/>
            </a:pPr>
            <a:r>
              <a:rPr lang="zh-CN" altLang="en-US" dirty="0">
                <a:latin typeface="+mn-ea"/>
              </a:rPr>
              <a:t>界面的详细设计是要根据原型设计界面的元素和交互功能，用算法表达界面的操作逻辑。</a:t>
            </a:r>
            <a:endParaRPr lang="en-US" altLang="zh-CN" dirty="0">
              <a:latin typeface="+mn-ea"/>
            </a:endParaRPr>
          </a:p>
          <a:p>
            <a:pPr marL="514350" indent="-385763">
              <a:lnSpc>
                <a:spcPct val="120000"/>
              </a:lnSpc>
              <a:buFont typeface="+mj-lt"/>
              <a:buAutoNum type="arabicPeriod"/>
            </a:pPr>
            <a:r>
              <a:rPr lang="zh-CN" altLang="en-US" dirty="0">
                <a:latin typeface="+mn-ea"/>
              </a:rPr>
              <a:t>为每个模块确定采用的算法，选择某种适当的工具表达算法的过程，写出模块的详细过程性描述。</a:t>
            </a:r>
            <a:endParaRPr lang="en-US" altLang="zh-CN" dirty="0">
              <a:latin typeface="+mn-ea"/>
            </a:endParaRPr>
          </a:p>
          <a:p>
            <a:pPr marL="514350" indent="-385763">
              <a:lnSpc>
                <a:spcPct val="120000"/>
              </a:lnSpc>
              <a:buFont typeface="+mj-lt"/>
              <a:buAutoNum type="arabicPeriod"/>
            </a:pPr>
            <a:r>
              <a:rPr lang="zh-CN" altLang="en-US" dirty="0">
                <a:latin typeface="+mn-ea"/>
              </a:rPr>
              <a:t>确定每一模块使用的数据结构，为以后的编写程序做好充分的准备。</a:t>
            </a:r>
            <a:endParaRPr lang="en-US" altLang="zh-CN" dirty="0">
              <a:latin typeface="+mn-ea"/>
            </a:endParaRPr>
          </a:p>
          <a:p>
            <a:pPr marL="514350" indent="-385763">
              <a:lnSpc>
                <a:spcPct val="120000"/>
              </a:lnSpc>
              <a:buFont typeface="+mj-lt"/>
              <a:buAutoNum type="arabicPeriod"/>
            </a:pPr>
            <a:r>
              <a:rPr lang="zh-CN" altLang="en-US" dirty="0">
                <a:latin typeface="+mn-ea"/>
              </a:rPr>
              <a:t>确定模块接口的细节。</a:t>
            </a:r>
            <a:endParaRPr lang="en-US" altLang="zh-CN" dirty="0">
              <a:latin typeface="+mn-ea"/>
            </a:endParaRPr>
          </a:p>
          <a:p>
            <a:pPr marL="514350" indent="-385763">
              <a:lnSpc>
                <a:spcPct val="120000"/>
              </a:lnSpc>
              <a:buFont typeface="+mj-lt"/>
              <a:buAutoNum type="arabicPeriod"/>
            </a:pPr>
            <a:r>
              <a:rPr lang="zh-CN" altLang="en-US" dirty="0">
                <a:latin typeface="+mn-ea"/>
              </a:rPr>
              <a:t>对数据库进行物理结构设计，建立表结构、关联、完整性、建立索引和视图等。</a:t>
            </a:r>
          </a:p>
        </p:txBody>
      </p:sp>
      <p:sp>
        <p:nvSpPr>
          <p:cNvPr id="3" name="日期占位符 2"/>
          <p:cNvSpPr>
            <a:spLocks noGrp="1"/>
          </p:cNvSpPr>
          <p:nvPr>
            <p:ph type="dt" sz="half" idx="10"/>
          </p:nvPr>
        </p:nvSpPr>
        <p:spPr/>
        <p:txBody>
          <a:bodyPr/>
          <a:lstStyle/>
          <a:p>
            <a:fld id="{88816311-CC90-4565-9383-16CA7E7EFA3D}"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Tree>
    <p:extLst>
      <p:ext uri="{BB962C8B-B14F-4D97-AF65-F5344CB8AC3E}">
        <p14:creationId xmlns:p14="http://schemas.microsoft.com/office/powerpoint/2010/main" val="2177298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up)">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wipe(up)">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wipe(up)">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wipe(up)">
                                      <p:cBhvr>
                                        <p:cTn id="22" dur="500"/>
                                        <p:tgtEl>
                                          <p:spTgt spid="25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wipe(up)">
                                      <p:cBhvr>
                                        <p:cTn id="27"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en-US" altLang="zh-CN" sz="2400" dirty="0"/>
              <a:t>5</a:t>
            </a:r>
            <a:r>
              <a:rPr lang="zh-CN" altLang="en-US" sz="2400" dirty="0"/>
              <a:t>）对空格的处理</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60</a:t>
            </a:fld>
            <a:endParaRPr lang="zh-CN" altLang="en-US" dirty="0"/>
          </a:p>
        </p:txBody>
      </p:sp>
      <p:sp>
        <p:nvSpPr>
          <p:cNvPr id="4" name="标题 3"/>
          <p:cNvSpPr>
            <a:spLocks noGrp="1"/>
          </p:cNvSpPr>
          <p:nvPr>
            <p:ph type="title"/>
          </p:nvPr>
        </p:nvSpPr>
        <p:spPr/>
        <p:txBody>
          <a:bodyPr/>
          <a:lstStyle/>
          <a:p>
            <a:r>
              <a:rPr lang="zh-CN" altLang="en-US" dirty="0"/>
              <a:t>排版规范</a:t>
            </a:r>
          </a:p>
        </p:txBody>
      </p:sp>
      <p:pic>
        <p:nvPicPr>
          <p:cNvPr id="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195" y="1564056"/>
            <a:ext cx="5640636" cy="2869958"/>
          </a:xfrm>
          <a:prstGeom prst="rect">
            <a:avLst/>
          </a:prstGeom>
          <a:noFill/>
          <a:ln>
            <a:noFill/>
          </a:ln>
          <a:effectLst>
            <a:outerShdw dist="107763"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日期占位符 5"/>
          <p:cNvSpPr>
            <a:spLocks noGrp="1"/>
          </p:cNvSpPr>
          <p:nvPr>
            <p:ph type="dt" sz="half" idx="10"/>
          </p:nvPr>
        </p:nvSpPr>
        <p:spPr/>
        <p:txBody>
          <a:bodyPr/>
          <a:lstStyle/>
          <a:p>
            <a:fld id="{DC8B7F72-F819-490E-AEF1-878999560BD7}" type="datetime1">
              <a:rPr lang="zh-CN" altLang="en-US" smtClean="0"/>
              <a:t>2022/5/25</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42447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en-US" altLang="zh-CN" sz="2400" dirty="0"/>
              <a:t>6</a:t>
            </a:r>
            <a:r>
              <a:rPr lang="zh-CN" altLang="en-US" sz="2400" dirty="0"/>
              <a:t>）尽可能在定义变量的同时初始化该变量</a:t>
            </a:r>
          </a:p>
          <a:p>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61</a:t>
            </a:fld>
            <a:endParaRPr lang="zh-CN" altLang="en-US" dirty="0"/>
          </a:p>
        </p:txBody>
      </p:sp>
      <p:sp>
        <p:nvSpPr>
          <p:cNvPr id="4" name="标题 3"/>
          <p:cNvSpPr>
            <a:spLocks noGrp="1"/>
          </p:cNvSpPr>
          <p:nvPr>
            <p:ph type="title"/>
          </p:nvPr>
        </p:nvSpPr>
        <p:spPr/>
        <p:txBody>
          <a:bodyPr/>
          <a:lstStyle/>
          <a:p>
            <a:r>
              <a:rPr lang="zh-CN" altLang="en-US" dirty="0"/>
              <a:t>排版规范</a:t>
            </a:r>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703" y="2017355"/>
            <a:ext cx="4530546" cy="1263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日期占位符 5"/>
          <p:cNvSpPr>
            <a:spLocks noGrp="1"/>
          </p:cNvSpPr>
          <p:nvPr>
            <p:ph type="dt" sz="half" idx="10"/>
          </p:nvPr>
        </p:nvSpPr>
        <p:spPr/>
        <p:txBody>
          <a:bodyPr/>
          <a:lstStyle/>
          <a:p>
            <a:fld id="{109D8731-822C-4EEE-9E72-E92A54E0458E}" type="datetime1">
              <a:rPr lang="zh-CN" altLang="en-US" smtClean="0"/>
              <a:t>2022/5/25</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75383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排版规范</a:t>
            </a:r>
          </a:p>
        </p:txBody>
      </p:sp>
      <p:sp>
        <p:nvSpPr>
          <p:cNvPr id="3" name="内容占位符 2"/>
          <p:cNvSpPr>
            <a:spLocks noGrp="1"/>
          </p:cNvSpPr>
          <p:nvPr>
            <p:ph idx="1"/>
          </p:nvPr>
        </p:nvSpPr>
        <p:spPr>
          <a:xfrm>
            <a:off x="768097" y="925167"/>
            <a:ext cx="2695193" cy="3806854"/>
          </a:xfrm>
        </p:spPr>
        <p:txBody>
          <a:bodyPr>
            <a:normAutofit lnSpcReduction="10000"/>
          </a:bodyPr>
          <a:lstStyle/>
          <a:p>
            <a:pPr marL="0" indent="0">
              <a:buNone/>
            </a:pPr>
            <a:r>
              <a:rPr lang="en-US" altLang="zh-CN" sz="2400" dirty="0"/>
              <a:t>8</a:t>
            </a:r>
            <a:r>
              <a:rPr lang="zh-CN" altLang="en-US" sz="2400" dirty="0"/>
              <a:t>）尽量控制一行代码的长度</a:t>
            </a:r>
          </a:p>
          <a:p>
            <a:r>
              <a:rPr lang="zh-CN" altLang="en-US" sz="2400" dirty="0"/>
              <a:t>一行代码长度应该控制在</a:t>
            </a:r>
            <a:r>
              <a:rPr lang="en-US" altLang="zh-CN" sz="2400" dirty="0"/>
              <a:t>80</a:t>
            </a:r>
            <a:r>
              <a:rPr lang="zh-CN" altLang="en-US" sz="2400" dirty="0"/>
              <a:t>个字符以内</a:t>
            </a:r>
          </a:p>
          <a:p>
            <a:r>
              <a:rPr lang="zh-CN" altLang="en-US" sz="2400" dirty="0"/>
              <a:t>拆分出的新行要进行适当的缩进，使排版整齐，语句可读</a:t>
            </a:r>
          </a:p>
        </p:txBody>
      </p:sp>
      <p:sp>
        <p:nvSpPr>
          <p:cNvPr id="5" name="日期占位符 4"/>
          <p:cNvSpPr>
            <a:spLocks noGrp="1"/>
          </p:cNvSpPr>
          <p:nvPr>
            <p:ph type="dt" sz="half" idx="10"/>
          </p:nvPr>
        </p:nvSpPr>
        <p:spPr/>
        <p:txBody>
          <a:bodyPr/>
          <a:lstStyle/>
          <a:p>
            <a:fld id="{15B6183F-E459-489F-A67E-778555CD6D23}"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62</a:t>
            </a:fld>
            <a:endParaRPr lang="zh-CN" altLang="en-US"/>
          </a:p>
        </p:txBody>
      </p:sp>
      <p:pic>
        <p:nvPicPr>
          <p:cNvPr id="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312" y="925167"/>
            <a:ext cx="5277098" cy="365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853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以下哪种代码风格最好？</a:t>
            </a:r>
          </a:p>
        </p:txBody>
      </p:sp>
      <p:sp>
        <p:nvSpPr>
          <p:cNvPr id="3" name="日期占位符 2"/>
          <p:cNvSpPr>
            <a:spLocks noGrp="1"/>
          </p:cNvSpPr>
          <p:nvPr>
            <p:ph type="dt" sz="half" idx="10"/>
          </p:nvPr>
        </p:nvSpPr>
        <p:spPr/>
        <p:txBody>
          <a:bodyPr/>
          <a:lstStyle/>
          <a:p>
            <a:fld id="{F95D4578-6F83-4FA0-96F0-222881780BFE}" type="datetime1">
              <a:rPr lang="zh-CN" altLang="en-US" smtClean="0"/>
              <a:t>2022/5/25</a:t>
            </a:fld>
            <a:endParaRPr lang="zh-CN" altLang="en-US"/>
          </a:p>
        </p:txBody>
      </p:sp>
      <p:sp>
        <p:nvSpPr>
          <p:cNvPr id="9" name="页脚占位符 8"/>
          <p:cNvSpPr>
            <a:spLocks noGrp="1"/>
          </p:cNvSpPr>
          <p:nvPr>
            <p:ph type="ftr" sz="quarter" idx="11"/>
          </p:nvPr>
        </p:nvSpPr>
        <p:spPr/>
        <p:txBody>
          <a:bodyPr/>
          <a:lstStyle/>
          <a:p>
            <a:r>
              <a:rPr lang="zh-CN" altLang="en-US"/>
              <a:t>软件工程</a:t>
            </a: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63</a:t>
            </a:fld>
            <a:endParaRPr lang="zh-CN" altLang="en-US" dirty="0"/>
          </a:p>
        </p:txBody>
      </p:sp>
      <p:sp>
        <p:nvSpPr>
          <p:cNvPr id="7" name="文本占位符 6"/>
          <p:cNvSpPr>
            <a:spLocks noGrp="1"/>
          </p:cNvSpPr>
          <p:nvPr>
            <p:ph type="body" sz="quarter" idx="4294967295"/>
          </p:nvPr>
        </p:nvSpPr>
        <p:spPr>
          <a:xfrm>
            <a:off x="952107" y="1194655"/>
            <a:ext cx="3709589" cy="812800"/>
          </a:xfrm>
        </p:spPr>
        <p:style>
          <a:lnRef idx="2">
            <a:schemeClr val="accent1"/>
          </a:lnRef>
          <a:fillRef idx="1">
            <a:schemeClr val="lt1"/>
          </a:fillRef>
          <a:effectRef idx="0">
            <a:schemeClr val="accent1"/>
          </a:effectRef>
          <a:fontRef idx="minor">
            <a:schemeClr val="dk1"/>
          </a:fontRef>
        </p:style>
        <p:txBody>
          <a:bodyPr>
            <a:noAutofit/>
          </a:bodyPr>
          <a:lstStyle/>
          <a:p>
            <a:pPr marL="82296" indent="0">
              <a:buNone/>
            </a:pPr>
            <a:r>
              <a:rPr lang="en-US" altLang="zh-CN" sz="1800" b="1" dirty="0">
                <a:latin typeface="+mj-ea"/>
                <a:ea typeface="+mj-ea"/>
                <a:cs typeface="Times New Roman" panose="02020603050405020304" pitchFamily="18" charset="0"/>
              </a:rPr>
              <a:t>If( condition)  DoSomething( );</a:t>
            </a:r>
          </a:p>
          <a:p>
            <a:pPr marL="82296" indent="0">
              <a:buNone/>
            </a:pPr>
            <a:r>
              <a:rPr lang="en-US" altLang="zh-CN" sz="1800" b="1" dirty="0">
                <a:latin typeface="+mj-ea"/>
                <a:ea typeface="+mj-ea"/>
                <a:cs typeface="Times New Roman" panose="02020603050405020304" pitchFamily="18" charset="0"/>
              </a:rPr>
              <a:t>Else  </a:t>
            </a:r>
            <a:r>
              <a:rPr lang="en-US" altLang="zh-CN" sz="1800" b="1" dirty="0" err="1">
                <a:latin typeface="+mj-ea"/>
                <a:ea typeface="+mj-ea"/>
                <a:cs typeface="Times New Roman" panose="02020603050405020304" pitchFamily="18" charset="0"/>
              </a:rPr>
              <a:t>DoSomethingElse</a:t>
            </a:r>
            <a:r>
              <a:rPr lang="en-US" altLang="zh-CN" sz="1800" b="1" dirty="0">
                <a:latin typeface="+mj-ea"/>
                <a:ea typeface="+mj-ea"/>
                <a:cs typeface="Times New Roman" panose="02020603050405020304" pitchFamily="18" charset="0"/>
              </a:rPr>
              <a:t>( );</a:t>
            </a:r>
          </a:p>
        </p:txBody>
      </p:sp>
      <p:sp>
        <p:nvSpPr>
          <p:cNvPr id="4" name="文本框 3"/>
          <p:cNvSpPr txBox="1"/>
          <p:nvPr/>
        </p:nvSpPr>
        <p:spPr>
          <a:xfrm>
            <a:off x="876693" y="2608101"/>
            <a:ext cx="3785003"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82296"/>
            <a:r>
              <a:rPr lang="en-US" altLang="zh-CN" b="1" dirty="0">
                <a:latin typeface="+mj-ea"/>
                <a:ea typeface="+mj-ea"/>
                <a:cs typeface="Times New Roman" panose="02020603050405020304" pitchFamily="18" charset="0"/>
              </a:rPr>
              <a:t>If( condition)  {</a:t>
            </a:r>
          </a:p>
          <a:p>
            <a:pPr marL="82296"/>
            <a:r>
              <a:rPr lang="en-US" altLang="zh-CN" b="1" dirty="0">
                <a:latin typeface="+mj-ea"/>
                <a:ea typeface="+mj-ea"/>
                <a:cs typeface="Times New Roman" panose="02020603050405020304" pitchFamily="18" charset="0"/>
              </a:rPr>
              <a:t>    DoSomething( ); </a:t>
            </a:r>
          </a:p>
          <a:p>
            <a:pPr marL="82296"/>
            <a:r>
              <a:rPr lang="en-US" altLang="zh-CN" b="1" dirty="0">
                <a:latin typeface="+mj-ea"/>
                <a:ea typeface="+mj-ea"/>
                <a:cs typeface="Times New Roman" panose="02020603050405020304" pitchFamily="18" charset="0"/>
              </a:rPr>
              <a:t>} Else {</a:t>
            </a:r>
          </a:p>
          <a:p>
            <a:pPr marL="82296"/>
            <a:r>
              <a:rPr lang="en-US" altLang="zh-CN" b="1" dirty="0">
                <a:latin typeface="+mj-ea"/>
                <a:ea typeface="+mj-ea"/>
                <a:cs typeface="Times New Roman" panose="02020603050405020304" pitchFamily="18" charset="0"/>
              </a:rPr>
              <a:t>    </a:t>
            </a:r>
            <a:r>
              <a:rPr lang="en-US" altLang="zh-CN" b="1" dirty="0" err="1">
                <a:latin typeface="+mj-ea"/>
                <a:ea typeface="+mj-ea"/>
                <a:cs typeface="Times New Roman" panose="02020603050405020304" pitchFamily="18" charset="0"/>
              </a:rPr>
              <a:t>DoSomethingElse</a:t>
            </a:r>
            <a:r>
              <a:rPr lang="en-US" altLang="zh-CN" b="1" dirty="0">
                <a:latin typeface="+mj-ea"/>
                <a:ea typeface="+mj-ea"/>
                <a:cs typeface="Times New Roman" panose="02020603050405020304" pitchFamily="18" charset="0"/>
              </a:rPr>
              <a:t>( );</a:t>
            </a:r>
          </a:p>
          <a:p>
            <a:pPr marL="82296"/>
            <a:r>
              <a:rPr lang="en-US" altLang="zh-CN" b="1" dirty="0">
                <a:latin typeface="+mj-ea"/>
                <a:ea typeface="+mj-ea"/>
                <a:cs typeface="Times New Roman" panose="02020603050405020304" pitchFamily="18" charset="0"/>
              </a:rPr>
              <a:t>}</a:t>
            </a:r>
          </a:p>
        </p:txBody>
      </p:sp>
      <p:sp>
        <p:nvSpPr>
          <p:cNvPr id="5" name="文本框 4"/>
          <p:cNvSpPr txBox="1"/>
          <p:nvPr/>
        </p:nvSpPr>
        <p:spPr>
          <a:xfrm>
            <a:off x="4921102" y="2192603"/>
            <a:ext cx="3206898"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82296"/>
            <a:r>
              <a:rPr lang="en-US" altLang="zh-CN" b="1" dirty="0">
                <a:latin typeface="+mj-ea"/>
                <a:ea typeface="+mj-ea"/>
                <a:cs typeface="Times New Roman" panose="02020603050405020304" pitchFamily="18" charset="0"/>
              </a:rPr>
              <a:t>If( condition)  </a:t>
            </a:r>
          </a:p>
          <a:p>
            <a:pPr marL="82296"/>
            <a:r>
              <a:rPr lang="en-US" altLang="zh-CN" b="1" dirty="0">
                <a:latin typeface="+mj-ea"/>
                <a:ea typeface="+mj-ea"/>
                <a:cs typeface="Times New Roman" panose="02020603050405020304" pitchFamily="18" charset="0"/>
              </a:rPr>
              <a:t>{</a:t>
            </a:r>
          </a:p>
          <a:p>
            <a:pPr marL="82296"/>
            <a:r>
              <a:rPr lang="en-US" altLang="zh-CN" b="1" dirty="0">
                <a:latin typeface="+mj-ea"/>
                <a:ea typeface="+mj-ea"/>
                <a:cs typeface="Times New Roman" panose="02020603050405020304" pitchFamily="18" charset="0"/>
              </a:rPr>
              <a:t>    DoSomething( ); </a:t>
            </a:r>
          </a:p>
          <a:p>
            <a:pPr marL="82296"/>
            <a:r>
              <a:rPr lang="en-US" altLang="zh-CN" b="1" dirty="0">
                <a:latin typeface="+mj-ea"/>
                <a:ea typeface="+mj-ea"/>
                <a:cs typeface="Times New Roman" panose="02020603050405020304" pitchFamily="18" charset="0"/>
              </a:rPr>
              <a:t>} </a:t>
            </a:r>
          </a:p>
          <a:p>
            <a:pPr marL="82296"/>
            <a:r>
              <a:rPr lang="en-US" altLang="zh-CN" b="1" dirty="0">
                <a:latin typeface="+mj-ea"/>
                <a:ea typeface="+mj-ea"/>
                <a:cs typeface="Times New Roman" panose="02020603050405020304" pitchFamily="18" charset="0"/>
              </a:rPr>
              <a:t>Else </a:t>
            </a:r>
          </a:p>
          <a:p>
            <a:pPr marL="82296"/>
            <a:r>
              <a:rPr lang="en-US" altLang="zh-CN" b="1" dirty="0">
                <a:latin typeface="+mj-ea"/>
                <a:ea typeface="+mj-ea"/>
                <a:cs typeface="Times New Roman" panose="02020603050405020304" pitchFamily="18" charset="0"/>
              </a:rPr>
              <a:t>{</a:t>
            </a:r>
          </a:p>
          <a:p>
            <a:pPr marL="82296"/>
            <a:r>
              <a:rPr lang="en-US" altLang="zh-CN" b="1" dirty="0">
                <a:latin typeface="+mj-ea"/>
                <a:ea typeface="+mj-ea"/>
                <a:cs typeface="Times New Roman" panose="02020603050405020304" pitchFamily="18" charset="0"/>
              </a:rPr>
              <a:t>    </a:t>
            </a:r>
            <a:r>
              <a:rPr lang="en-US" altLang="zh-CN" b="1" dirty="0" err="1">
                <a:latin typeface="+mj-ea"/>
                <a:ea typeface="+mj-ea"/>
                <a:cs typeface="Times New Roman" panose="02020603050405020304" pitchFamily="18" charset="0"/>
              </a:rPr>
              <a:t>DoSomethingElse</a:t>
            </a:r>
            <a:r>
              <a:rPr lang="en-US" altLang="zh-CN" b="1" dirty="0">
                <a:latin typeface="+mj-ea"/>
                <a:ea typeface="+mj-ea"/>
                <a:cs typeface="Times New Roman" panose="02020603050405020304" pitchFamily="18" charset="0"/>
              </a:rPr>
              <a:t>( );</a:t>
            </a:r>
          </a:p>
          <a:p>
            <a:pPr marL="82296"/>
            <a:r>
              <a:rPr lang="en-US" altLang="zh-CN" b="1" dirty="0">
                <a:latin typeface="+mj-ea"/>
                <a:ea typeface="+mj-ea"/>
                <a:cs typeface="Times New Roman" panose="02020603050405020304" pitchFamily="18" charset="0"/>
              </a:rPr>
              <a:t>}</a:t>
            </a:r>
          </a:p>
        </p:txBody>
      </p:sp>
      <p:sp>
        <p:nvSpPr>
          <p:cNvPr id="6" name="文本框 5"/>
          <p:cNvSpPr txBox="1"/>
          <p:nvPr/>
        </p:nvSpPr>
        <p:spPr>
          <a:xfrm>
            <a:off x="4927863" y="828913"/>
            <a:ext cx="320689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82296"/>
            <a:r>
              <a:rPr lang="en-US" altLang="zh-CN" b="1" dirty="0">
                <a:latin typeface="+mj-ea"/>
                <a:ea typeface="+mj-ea"/>
                <a:cs typeface="Times New Roman" panose="02020603050405020304" pitchFamily="18" charset="0"/>
              </a:rPr>
              <a:t>If( condition)  </a:t>
            </a:r>
          </a:p>
          <a:p>
            <a:pPr marL="82296"/>
            <a:r>
              <a:rPr lang="en-US" altLang="zh-CN" b="1" dirty="0">
                <a:latin typeface="+mj-ea"/>
                <a:ea typeface="+mj-ea"/>
                <a:cs typeface="Times New Roman" panose="02020603050405020304" pitchFamily="18" charset="0"/>
              </a:rPr>
              <a:t>    DoSomething( );</a:t>
            </a:r>
          </a:p>
          <a:p>
            <a:pPr marL="82296"/>
            <a:r>
              <a:rPr lang="en-US" altLang="zh-CN" b="1" dirty="0">
                <a:latin typeface="+mj-ea"/>
                <a:ea typeface="+mj-ea"/>
                <a:cs typeface="Times New Roman" panose="02020603050405020304" pitchFamily="18" charset="0"/>
              </a:rPr>
              <a:t>Else </a:t>
            </a:r>
          </a:p>
          <a:p>
            <a:pPr marL="82296"/>
            <a:r>
              <a:rPr lang="en-US" altLang="zh-CN" b="1" dirty="0">
                <a:latin typeface="+mj-ea"/>
                <a:ea typeface="+mj-ea"/>
                <a:cs typeface="Times New Roman" panose="02020603050405020304" pitchFamily="18" charset="0"/>
              </a:rPr>
              <a:t>    </a:t>
            </a:r>
            <a:r>
              <a:rPr lang="en-US" altLang="zh-CN" b="1" dirty="0" err="1">
                <a:latin typeface="+mj-ea"/>
                <a:ea typeface="+mj-ea"/>
                <a:cs typeface="Times New Roman" panose="02020603050405020304" pitchFamily="18" charset="0"/>
              </a:rPr>
              <a:t>DoSomethingElse</a:t>
            </a:r>
            <a:r>
              <a:rPr lang="en-US" altLang="zh-CN" b="1" dirty="0">
                <a:latin typeface="+mj-ea"/>
                <a:ea typeface="+mj-ea"/>
                <a:cs typeface="Times New Roman" panose="02020603050405020304" pitchFamily="18" charset="0"/>
              </a:rPr>
              <a:t>( );</a:t>
            </a:r>
          </a:p>
        </p:txBody>
      </p:sp>
    </p:spTree>
    <p:extLst>
      <p:ext uri="{BB962C8B-B14F-4D97-AF65-F5344CB8AC3E}">
        <p14:creationId xmlns:p14="http://schemas.microsoft.com/office/powerpoint/2010/main" val="163041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randombar(horizontal)">
                                      <p:cBhvr>
                                        <p:cTn id="7" dur="500"/>
                                        <p:tgtEl>
                                          <p:spTgt spid="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0" dur="500"/>
                                        <p:tgtEl>
                                          <p:spTgt spid="7">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bg/>
                                          </p:spTgt>
                                        </p:tgtEl>
                                        <p:attrNameLst>
                                          <p:attrName>style.visibility</p:attrName>
                                        </p:attrNameLst>
                                      </p:cBhvr>
                                      <p:to>
                                        <p:strVal val="visible"/>
                                      </p:to>
                                    </p:set>
                                    <p:animEffect transition="in" filter="randombar(horizontal)">
                                      <p:cBhvr>
                                        <p:cTn id="18" dur="500"/>
                                        <p:tgtEl>
                                          <p:spTgt spid="4">
                                            <p:bg/>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1" dur="500"/>
                                        <p:tgtEl>
                                          <p:spTgt spid="4">
                                            <p:txEl>
                                              <p:pRg st="0" end="0"/>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4" dur="500"/>
                                        <p:tgtEl>
                                          <p:spTgt spid="4">
                                            <p:txEl>
                                              <p:pRg st="1" end="1"/>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7" dur="500"/>
                                        <p:tgtEl>
                                          <p:spTgt spid="4">
                                            <p:txEl>
                                              <p:pRg st="2" end="2"/>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0" dur="500"/>
                                        <p:tgtEl>
                                          <p:spTgt spid="4">
                                            <p:txEl>
                                              <p:pRg st="3" end="3"/>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3" dur="500"/>
                                        <p:tgtEl>
                                          <p:spTgt spid="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6">
                                            <p:bg/>
                                          </p:spTgt>
                                        </p:tgtEl>
                                        <p:attrNameLst>
                                          <p:attrName>style.visibility</p:attrName>
                                        </p:attrNameLst>
                                      </p:cBhvr>
                                      <p:to>
                                        <p:strVal val="visible"/>
                                      </p:to>
                                    </p:set>
                                    <p:animEffect transition="in" filter="randombar(horizontal)">
                                      <p:cBhvr>
                                        <p:cTn id="38" dur="500"/>
                                        <p:tgtEl>
                                          <p:spTgt spid="6">
                                            <p:bg/>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41" dur="500"/>
                                        <p:tgtEl>
                                          <p:spTgt spid="6">
                                            <p:txEl>
                                              <p:pRg st="0" end="0"/>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6">
                                            <p:txEl>
                                              <p:pRg st="1" end="1"/>
                                            </p:txEl>
                                          </p:spTgt>
                                        </p:tgtEl>
                                        <p:attrNameLst>
                                          <p:attrName>style.visibility</p:attrName>
                                        </p:attrNameLst>
                                      </p:cBhvr>
                                      <p:to>
                                        <p:strVal val="visible"/>
                                      </p:to>
                                    </p:set>
                                    <p:animEffect transition="in" filter="randombar(horizontal)">
                                      <p:cBhvr>
                                        <p:cTn id="44" dur="500"/>
                                        <p:tgtEl>
                                          <p:spTgt spid="6">
                                            <p:txEl>
                                              <p:pRg st="1" end="1"/>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47" dur="500"/>
                                        <p:tgtEl>
                                          <p:spTgt spid="6">
                                            <p:txEl>
                                              <p:pRg st="2" end="2"/>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6">
                                            <p:txEl>
                                              <p:pRg st="3" end="3"/>
                                            </p:txEl>
                                          </p:spTgt>
                                        </p:tgtEl>
                                        <p:attrNameLst>
                                          <p:attrName>style.visibility</p:attrName>
                                        </p:attrNameLst>
                                      </p:cBhvr>
                                      <p:to>
                                        <p:strVal val="visible"/>
                                      </p:to>
                                    </p:set>
                                    <p:animEffect transition="in" filter="randombar(horizontal)">
                                      <p:cBhvr>
                                        <p:cTn id="50" dur="500"/>
                                        <p:tgtEl>
                                          <p:spTgt spid="6">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5">
                                            <p:bg/>
                                          </p:spTgt>
                                        </p:tgtEl>
                                        <p:attrNameLst>
                                          <p:attrName>style.visibility</p:attrName>
                                        </p:attrNameLst>
                                      </p:cBhvr>
                                      <p:to>
                                        <p:strVal val="visible"/>
                                      </p:to>
                                    </p:set>
                                    <p:animEffect transition="in" filter="randombar(horizontal)">
                                      <p:cBhvr>
                                        <p:cTn id="55" dur="500"/>
                                        <p:tgtEl>
                                          <p:spTgt spid="5">
                                            <p:bg/>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5">
                                            <p:txEl>
                                              <p:pRg st="0" end="0"/>
                                            </p:txEl>
                                          </p:spTgt>
                                        </p:tgtEl>
                                        <p:attrNameLst>
                                          <p:attrName>style.visibility</p:attrName>
                                        </p:attrNameLst>
                                      </p:cBhvr>
                                      <p:to>
                                        <p:strVal val="visible"/>
                                      </p:to>
                                    </p:set>
                                    <p:animEffect transition="in" filter="randombar(horizontal)">
                                      <p:cBhvr>
                                        <p:cTn id="58" dur="500"/>
                                        <p:tgtEl>
                                          <p:spTgt spid="5">
                                            <p:txEl>
                                              <p:pRg st="0" end="0"/>
                                            </p:txEl>
                                          </p:spTgt>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animEffect transition="in" filter="randombar(horizontal)">
                                      <p:cBhvr>
                                        <p:cTn id="61" dur="500"/>
                                        <p:tgtEl>
                                          <p:spTgt spid="5">
                                            <p:txEl>
                                              <p:pRg st="1" end="1"/>
                                            </p:txEl>
                                          </p:spTgt>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5">
                                            <p:txEl>
                                              <p:pRg st="2" end="2"/>
                                            </p:txEl>
                                          </p:spTgt>
                                        </p:tgtEl>
                                        <p:attrNameLst>
                                          <p:attrName>style.visibility</p:attrName>
                                        </p:attrNameLst>
                                      </p:cBhvr>
                                      <p:to>
                                        <p:strVal val="visible"/>
                                      </p:to>
                                    </p:set>
                                    <p:animEffect transition="in" filter="randombar(horizontal)">
                                      <p:cBhvr>
                                        <p:cTn id="64" dur="500"/>
                                        <p:tgtEl>
                                          <p:spTgt spid="5">
                                            <p:txEl>
                                              <p:pRg st="2" end="2"/>
                                            </p:txEl>
                                          </p:spTgt>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67" dur="500"/>
                                        <p:tgtEl>
                                          <p:spTgt spid="5">
                                            <p:txEl>
                                              <p:pRg st="3" end="3"/>
                                            </p:txEl>
                                          </p:spTgt>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5">
                                            <p:txEl>
                                              <p:pRg st="4" end="4"/>
                                            </p:txEl>
                                          </p:spTgt>
                                        </p:tgtEl>
                                        <p:attrNameLst>
                                          <p:attrName>style.visibility</p:attrName>
                                        </p:attrNameLst>
                                      </p:cBhvr>
                                      <p:to>
                                        <p:strVal val="visible"/>
                                      </p:to>
                                    </p:set>
                                    <p:animEffect transition="in" filter="randombar(horizontal)">
                                      <p:cBhvr>
                                        <p:cTn id="70" dur="500"/>
                                        <p:tgtEl>
                                          <p:spTgt spid="5">
                                            <p:txEl>
                                              <p:pRg st="4" end="4"/>
                                            </p:txEl>
                                          </p:spTgt>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animEffect transition="in" filter="randombar(horizontal)">
                                      <p:cBhvr>
                                        <p:cTn id="73" dur="500"/>
                                        <p:tgtEl>
                                          <p:spTgt spid="5">
                                            <p:txEl>
                                              <p:pRg st="5" end="5"/>
                                            </p:txEl>
                                          </p:spTgt>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5">
                                            <p:txEl>
                                              <p:pRg st="6" end="6"/>
                                            </p:txEl>
                                          </p:spTgt>
                                        </p:tgtEl>
                                        <p:attrNameLst>
                                          <p:attrName>style.visibility</p:attrName>
                                        </p:attrNameLst>
                                      </p:cBhvr>
                                      <p:to>
                                        <p:strVal val="visible"/>
                                      </p:to>
                                    </p:set>
                                    <p:animEffect transition="in" filter="randombar(horizontal)">
                                      <p:cBhvr>
                                        <p:cTn id="76" dur="500"/>
                                        <p:tgtEl>
                                          <p:spTgt spid="5">
                                            <p:txEl>
                                              <p:pRg st="6" end="6"/>
                                            </p:txEl>
                                          </p:spTgt>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5">
                                            <p:txEl>
                                              <p:pRg st="7" end="7"/>
                                            </p:txEl>
                                          </p:spTgt>
                                        </p:tgtEl>
                                        <p:attrNameLst>
                                          <p:attrName>style.visibility</p:attrName>
                                        </p:attrNameLst>
                                      </p:cBhvr>
                                      <p:to>
                                        <p:strVal val="visible"/>
                                      </p:to>
                                    </p:set>
                                    <p:animEffect transition="in" filter="randombar(horizontal)">
                                      <p:cBhvr>
                                        <p:cTn id="7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4" grpId="0" build="allAtOnce" animBg="1"/>
      <p:bldP spid="5" grpId="0" build="allAtOnce" animBg="1"/>
      <p:bldP spid="6" grpId="0" build="allAtOnce"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数据说明</a:t>
            </a:r>
          </a:p>
        </p:txBody>
      </p:sp>
      <p:sp>
        <p:nvSpPr>
          <p:cNvPr id="3" name="内容占位符 2"/>
          <p:cNvSpPr>
            <a:spLocks noGrp="1"/>
          </p:cNvSpPr>
          <p:nvPr>
            <p:ph idx="1"/>
          </p:nvPr>
        </p:nvSpPr>
        <p:spPr/>
        <p:txBody>
          <a:bodyPr>
            <a:normAutofit fontScale="77500" lnSpcReduction="20000"/>
          </a:bodyPr>
          <a:lstStyle/>
          <a:p>
            <a:r>
              <a:rPr lang="zh-CN" altLang="en-US" sz="2600" dirty="0"/>
              <a:t>在设计阶段已经确定了数据结构的组织及其复杂性。在编写程序时，则需要注意数据说明的风格。</a:t>
            </a:r>
          </a:p>
          <a:p>
            <a:r>
              <a:rPr lang="zh-CN" altLang="en-US" sz="2600" dirty="0"/>
              <a:t>为了使程序中数据说明更易于理解和维护，注意以下几点</a:t>
            </a:r>
            <a:r>
              <a:rPr lang="en-US" altLang="zh-CN" sz="2600" dirty="0"/>
              <a:t>: </a:t>
            </a:r>
          </a:p>
          <a:p>
            <a:pPr marL="342900" indent="-342900">
              <a:buFont typeface="+mj-lt"/>
              <a:buAutoNum type="alphaLcPeriod"/>
            </a:pPr>
            <a:r>
              <a:rPr lang="zh-CN" altLang="en-US" sz="2600" dirty="0">
                <a:solidFill>
                  <a:srgbClr val="FF0000"/>
                </a:solidFill>
              </a:rPr>
              <a:t>数据说明的次序应该标准化。</a:t>
            </a:r>
            <a:r>
              <a:rPr lang="zh-CN" altLang="en-US" sz="2600" dirty="0"/>
              <a:t>有次序易查阅，能加速测试、调试和维护的过程。</a:t>
            </a:r>
          </a:p>
          <a:p>
            <a:pPr lvl="1"/>
            <a:r>
              <a:rPr lang="zh-CN" altLang="en-US" sz="2300" dirty="0"/>
              <a:t>例如：数据说明                           数据类型说明</a:t>
            </a:r>
          </a:p>
          <a:p>
            <a:pPr marL="514350" lvl="2" indent="0">
              <a:spcBef>
                <a:spcPts val="450"/>
              </a:spcBef>
              <a:buNone/>
            </a:pPr>
            <a:r>
              <a:rPr lang="zh-CN" altLang="en-US" sz="2300" dirty="0"/>
              <a:t>① 常量说明</a:t>
            </a:r>
          </a:p>
          <a:p>
            <a:pPr marL="514350" lvl="2" indent="0">
              <a:spcBef>
                <a:spcPts val="450"/>
              </a:spcBef>
              <a:buNone/>
            </a:pPr>
            <a:r>
              <a:rPr lang="zh-CN" altLang="en-US" sz="2300" dirty="0"/>
              <a:t>② 简单变量类型说明</a:t>
            </a:r>
          </a:p>
          <a:p>
            <a:pPr marL="514350" lvl="2" indent="0">
              <a:spcBef>
                <a:spcPts val="450"/>
              </a:spcBef>
              <a:buNone/>
            </a:pPr>
            <a:r>
              <a:rPr lang="zh-CN" altLang="en-US" sz="2300" dirty="0"/>
              <a:t>③ 数组说明</a:t>
            </a:r>
          </a:p>
          <a:p>
            <a:pPr marL="514350" lvl="2" indent="0">
              <a:spcBef>
                <a:spcPts val="450"/>
              </a:spcBef>
              <a:buNone/>
            </a:pPr>
            <a:r>
              <a:rPr lang="zh-CN" altLang="en-US" sz="2300" dirty="0"/>
              <a:t>④ 公用数据块说明</a:t>
            </a:r>
          </a:p>
          <a:p>
            <a:pPr marL="514350" lvl="2" indent="0">
              <a:spcBef>
                <a:spcPts val="450"/>
              </a:spcBef>
              <a:buNone/>
            </a:pPr>
            <a:r>
              <a:rPr lang="zh-CN" altLang="en-US" sz="2300" dirty="0"/>
              <a:t>⑤ 所有的文件说明</a:t>
            </a:r>
          </a:p>
        </p:txBody>
      </p:sp>
      <p:sp>
        <p:nvSpPr>
          <p:cNvPr id="4" name="日期占位符 3"/>
          <p:cNvSpPr>
            <a:spLocks noGrp="1"/>
          </p:cNvSpPr>
          <p:nvPr>
            <p:ph type="dt" sz="half" idx="10"/>
          </p:nvPr>
        </p:nvSpPr>
        <p:spPr/>
        <p:txBody>
          <a:bodyPr/>
          <a:lstStyle/>
          <a:p>
            <a:fld id="{C53698BB-5D7A-4CFE-9B48-79D1DA961B3E}"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5" name="灯片编号占位符 5"/>
          <p:cNvSpPr>
            <a:spLocks noGrp="1"/>
          </p:cNvSpPr>
          <p:nvPr>
            <p:ph type="sldNum" sz="quarter" idx="12"/>
          </p:nvPr>
        </p:nvSpPr>
        <p:spPr/>
        <p:txBody>
          <a:bodyPr/>
          <a:lstStyle/>
          <a:p>
            <a:pPr>
              <a:defRPr/>
            </a:pPr>
            <a:fld id="{FAF5C0E2-5F1F-45A9-BF69-840D7F6A6D9E}" type="slidenum">
              <a:rPr lang="zh-CN" altLang="en-US"/>
              <a:pPr>
                <a:defRPr/>
              </a:pPr>
              <a:t>64</a:t>
            </a:fld>
            <a:endParaRPr lang="en-US" altLang="zh-CN"/>
          </a:p>
        </p:txBody>
      </p:sp>
      <p:sp>
        <p:nvSpPr>
          <p:cNvPr id="16389" name="Rectangle 8"/>
          <p:cNvSpPr>
            <a:spLocks noChangeArrowheads="1"/>
          </p:cNvSpPr>
          <p:nvPr/>
        </p:nvSpPr>
        <p:spPr bwMode="auto">
          <a:xfrm>
            <a:off x="5220998" y="3021096"/>
            <a:ext cx="1794730" cy="1532727"/>
          </a:xfrm>
          <a:prstGeom prst="rect">
            <a:avLst/>
          </a:prstGeom>
          <a:noFill/>
          <a:ln w="9525">
            <a:noFill/>
            <a:miter lim="800000"/>
            <a:headEnd/>
            <a:tailEnd/>
          </a:ln>
        </p:spPr>
        <p:txBody>
          <a:bodyPr>
            <a:spAutoFit/>
          </a:bodyPr>
          <a:lstStyle/>
          <a:p>
            <a:pPr>
              <a:lnSpc>
                <a:spcPct val="130000"/>
              </a:lnSpc>
            </a:pPr>
            <a:r>
              <a:rPr kumimoji="1" lang="zh-CN" altLang="en-US" dirty="0">
                <a:latin typeface="+mj-ea"/>
                <a:ea typeface="+mj-ea"/>
              </a:rPr>
              <a:t>① 整型量说明</a:t>
            </a:r>
          </a:p>
          <a:p>
            <a:pPr>
              <a:lnSpc>
                <a:spcPct val="130000"/>
              </a:lnSpc>
            </a:pPr>
            <a:r>
              <a:rPr kumimoji="1" lang="zh-CN" altLang="en-US" dirty="0">
                <a:latin typeface="+mj-ea"/>
                <a:ea typeface="+mj-ea"/>
              </a:rPr>
              <a:t>② 实型量说明</a:t>
            </a:r>
          </a:p>
          <a:p>
            <a:pPr>
              <a:lnSpc>
                <a:spcPct val="130000"/>
              </a:lnSpc>
            </a:pPr>
            <a:r>
              <a:rPr kumimoji="1" lang="zh-CN" altLang="en-US" dirty="0">
                <a:latin typeface="+mj-ea"/>
                <a:ea typeface="+mj-ea"/>
              </a:rPr>
              <a:t>③ 字符量说明</a:t>
            </a:r>
          </a:p>
          <a:p>
            <a:pPr>
              <a:lnSpc>
                <a:spcPct val="130000"/>
              </a:lnSpc>
            </a:pPr>
            <a:r>
              <a:rPr kumimoji="1" lang="zh-CN" altLang="en-US" dirty="0">
                <a:latin typeface="+mj-ea"/>
                <a:ea typeface="+mj-ea"/>
              </a:rPr>
              <a:t>④ 逻辑量说明</a:t>
            </a:r>
          </a:p>
        </p:txBody>
      </p:sp>
    </p:spTree>
    <p:extLst>
      <p:ext uri="{BB962C8B-B14F-4D97-AF65-F5344CB8AC3E}">
        <p14:creationId xmlns:p14="http://schemas.microsoft.com/office/powerpoint/2010/main" val="55922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up)">
                                      <p:cBhvr>
                                        <p:cTn id="26" dur="500"/>
                                        <p:tgtEl>
                                          <p:spTgt spid="3">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up)">
                                      <p:cBhvr>
                                        <p:cTn id="29" dur="500"/>
                                        <p:tgtEl>
                                          <p:spTgt spid="3">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up)">
                                      <p:cBhvr>
                                        <p:cTn id="32" dur="500"/>
                                        <p:tgtEl>
                                          <p:spTgt spid="3">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up)">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6389"/>
                                        </p:tgtEl>
                                        <p:attrNameLst>
                                          <p:attrName>style.visibility</p:attrName>
                                        </p:attrNameLst>
                                      </p:cBhvr>
                                      <p:to>
                                        <p:strVal val="visible"/>
                                      </p:to>
                                    </p:set>
                                    <p:anim calcmode="lin" valueType="num">
                                      <p:cBhvr additive="base">
                                        <p:cTn id="40" dur="500" fill="hold"/>
                                        <p:tgtEl>
                                          <p:spTgt spid="16389"/>
                                        </p:tgtEl>
                                        <p:attrNameLst>
                                          <p:attrName>ppt_x</p:attrName>
                                        </p:attrNameLst>
                                      </p:cBhvr>
                                      <p:tavLst>
                                        <p:tav tm="0">
                                          <p:val>
                                            <p:strVal val="#ppt_x"/>
                                          </p:val>
                                        </p:tav>
                                        <p:tav tm="100000">
                                          <p:val>
                                            <p:strVal val="#ppt_x"/>
                                          </p:val>
                                        </p:tav>
                                      </p:tavLst>
                                    </p:anim>
                                    <p:anim calcmode="lin" valueType="num">
                                      <p:cBhvr additive="base">
                                        <p:cTn id="41"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38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数据说明</a:t>
            </a:r>
          </a:p>
        </p:txBody>
      </p:sp>
      <p:sp>
        <p:nvSpPr>
          <p:cNvPr id="5" name="文本占位符 4"/>
          <p:cNvSpPr>
            <a:spLocks noGrp="1"/>
          </p:cNvSpPr>
          <p:nvPr>
            <p:ph idx="1"/>
          </p:nvPr>
        </p:nvSpPr>
        <p:spPr>
          <a:xfrm>
            <a:off x="768097" y="925167"/>
            <a:ext cx="8090153" cy="3806854"/>
          </a:xfrm>
        </p:spPr>
        <p:txBody>
          <a:bodyPr>
            <a:normAutofit/>
          </a:bodyPr>
          <a:lstStyle/>
          <a:p>
            <a:pPr marL="342900" indent="-342900">
              <a:lnSpc>
                <a:spcPct val="100000"/>
              </a:lnSpc>
              <a:spcBef>
                <a:spcPts val="900"/>
              </a:spcBef>
              <a:buFont typeface="+mj-lt"/>
              <a:buAutoNum type="alphaLcPeriod" startAt="2"/>
            </a:pPr>
            <a:r>
              <a:rPr lang="zh-CN" altLang="en-US" sz="2400" dirty="0"/>
              <a:t>当多个变量名在一个语句中说明时，应该</a:t>
            </a:r>
            <a:r>
              <a:rPr lang="zh-CN" altLang="en-US" sz="2400" dirty="0">
                <a:solidFill>
                  <a:srgbClr val="FF0000"/>
                </a:solidFill>
              </a:rPr>
              <a:t>按字母顺序排列这些变量</a:t>
            </a:r>
            <a:r>
              <a:rPr lang="zh-CN" altLang="en-US" sz="2400" dirty="0"/>
              <a:t>。</a:t>
            </a:r>
          </a:p>
          <a:p>
            <a:pPr marL="0" indent="0">
              <a:lnSpc>
                <a:spcPct val="100000"/>
              </a:lnSpc>
              <a:spcBef>
                <a:spcPts val="900"/>
              </a:spcBef>
              <a:buNone/>
            </a:pPr>
            <a:r>
              <a:rPr lang="zh-CN" altLang="en-US" sz="2400" dirty="0"/>
              <a:t>     例如，把</a:t>
            </a:r>
          </a:p>
          <a:p>
            <a:pPr marL="0" indent="0">
              <a:lnSpc>
                <a:spcPct val="100000"/>
              </a:lnSpc>
              <a:spcBef>
                <a:spcPts val="900"/>
              </a:spcBef>
              <a:buNone/>
            </a:pPr>
            <a:r>
              <a:rPr lang="zh-CN" altLang="en-US" sz="2400" dirty="0"/>
              <a:t>         </a:t>
            </a:r>
            <a:r>
              <a:rPr lang="en-US" altLang="zh-CN" sz="2400" dirty="0"/>
              <a:t>integer  size, length, width, cost, price</a:t>
            </a:r>
          </a:p>
          <a:p>
            <a:pPr marL="0" indent="0">
              <a:lnSpc>
                <a:spcPct val="100000"/>
              </a:lnSpc>
              <a:spcBef>
                <a:spcPts val="900"/>
              </a:spcBef>
              <a:buNone/>
            </a:pPr>
            <a:r>
              <a:rPr lang="en-US" altLang="zh-CN" sz="2400" dirty="0"/>
              <a:t>     </a:t>
            </a:r>
            <a:r>
              <a:rPr lang="zh-CN" altLang="en-US" sz="2400" dirty="0"/>
              <a:t>写成</a:t>
            </a:r>
            <a:endParaRPr lang="en-US" altLang="zh-CN" sz="2400" dirty="0"/>
          </a:p>
          <a:p>
            <a:pPr marL="0" indent="0">
              <a:lnSpc>
                <a:spcPct val="100000"/>
              </a:lnSpc>
              <a:spcBef>
                <a:spcPts val="900"/>
              </a:spcBef>
              <a:buNone/>
            </a:pPr>
            <a:r>
              <a:rPr lang="en-US" altLang="zh-CN" sz="2400" dirty="0"/>
              <a:t>        </a:t>
            </a:r>
            <a:r>
              <a:rPr lang="zh-CN" altLang="en-US" sz="2400" dirty="0"/>
              <a:t> </a:t>
            </a:r>
            <a:r>
              <a:rPr lang="en-US" altLang="zh-CN" sz="2400" dirty="0"/>
              <a:t>integer cost, length, price , size, width</a:t>
            </a:r>
          </a:p>
          <a:p>
            <a:pPr marL="342900" indent="-342900">
              <a:lnSpc>
                <a:spcPct val="100000"/>
              </a:lnSpc>
              <a:spcBef>
                <a:spcPts val="900"/>
              </a:spcBef>
              <a:buFont typeface="+mj-lt"/>
              <a:buAutoNum type="alphaLcPeriod" startAt="3"/>
            </a:pPr>
            <a:r>
              <a:rPr lang="zh-CN" altLang="en-US" sz="2400" dirty="0"/>
              <a:t>如果设计时使用了一个复杂的数据结构，则应该说明用程序设计语言实现这个数据结构的方法和特点。</a:t>
            </a:r>
          </a:p>
          <a:p>
            <a:pPr>
              <a:lnSpc>
                <a:spcPct val="100000"/>
              </a:lnSpc>
              <a:spcBef>
                <a:spcPts val="900"/>
              </a:spcBef>
            </a:pPr>
            <a:endParaRPr lang="zh-CN" altLang="en-US" sz="2400" dirty="0"/>
          </a:p>
        </p:txBody>
      </p:sp>
      <p:sp>
        <p:nvSpPr>
          <p:cNvPr id="2" name="日期占位符 1"/>
          <p:cNvSpPr>
            <a:spLocks noGrp="1"/>
          </p:cNvSpPr>
          <p:nvPr>
            <p:ph type="dt" sz="half" idx="10"/>
          </p:nvPr>
        </p:nvSpPr>
        <p:spPr/>
        <p:txBody>
          <a:bodyPr/>
          <a:lstStyle/>
          <a:p>
            <a:fld id="{A1BA57EF-CFC3-42A3-9FBB-24739A677723}" type="datetime1">
              <a:rPr lang="zh-CN" altLang="en-US" smtClean="0"/>
              <a:t>2022/5/25</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5"/>
          <p:cNvSpPr>
            <a:spLocks noGrp="1"/>
          </p:cNvSpPr>
          <p:nvPr>
            <p:ph type="sldNum" sz="quarter" idx="12"/>
          </p:nvPr>
        </p:nvSpPr>
        <p:spPr/>
        <p:txBody>
          <a:bodyPr/>
          <a:lstStyle/>
          <a:p>
            <a:pPr>
              <a:defRPr/>
            </a:pPr>
            <a:fld id="{BA5D39B6-CFE5-42CB-AAF6-2AC22E0010C2}" type="slidenum">
              <a:rPr lang="zh-CN" altLang="en-US"/>
              <a:pPr>
                <a:defRPr/>
              </a:pPr>
              <a:t>65</a:t>
            </a:fld>
            <a:endParaRPr lang="en-US" altLang="zh-CN"/>
          </a:p>
        </p:txBody>
      </p:sp>
    </p:spTree>
    <p:extLst>
      <p:ext uri="{BB962C8B-B14F-4D97-AF65-F5344CB8AC3E}">
        <p14:creationId xmlns:p14="http://schemas.microsoft.com/office/powerpoint/2010/main" val="418428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up)">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语句构造</a:t>
            </a:r>
          </a:p>
        </p:txBody>
      </p:sp>
      <p:sp>
        <p:nvSpPr>
          <p:cNvPr id="4" name="内容占位符 3"/>
          <p:cNvSpPr>
            <a:spLocks noGrp="1"/>
          </p:cNvSpPr>
          <p:nvPr>
            <p:ph idx="1"/>
          </p:nvPr>
        </p:nvSpPr>
        <p:spPr/>
        <p:txBody>
          <a:bodyPr>
            <a:normAutofit/>
          </a:bodyPr>
          <a:lstStyle/>
          <a:p>
            <a:r>
              <a:rPr lang="zh-CN" altLang="en-US" sz="2400" dirty="0"/>
              <a:t>构造语句时应该遵循的原则是，每个语句都应该简单而直接，不能为了提高效率而使程序变得过分复杂；也不要刻意追求技巧性，使程序编写得过于紧凑。</a:t>
            </a:r>
          </a:p>
          <a:p>
            <a:r>
              <a:rPr lang="zh-CN" altLang="en-US" sz="2000" dirty="0"/>
              <a:t>   例如：</a:t>
            </a:r>
            <a:r>
              <a:rPr lang="en-US" altLang="zh-CN" sz="2000" dirty="0"/>
              <a:t>A[I] = A[I]</a:t>
            </a:r>
            <a:r>
              <a:rPr lang="zh-CN" altLang="en-US" sz="2000" dirty="0"/>
              <a:t>＋</a:t>
            </a:r>
            <a:r>
              <a:rPr lang="en-US" altLang="zh-CN" sz="2000" dirty="0"/>
              <a:t>A[T]</a:t>
            </a:r>
            <a:r>
              <a:rPr lang="zh-CN" altLang="en-US" sz="2000" dirty="0"/>
              <a:t>；        </a:t>
            </a:r>
          </a:p>
          <a:p>
            <a:pPr marL="0" indent="0">
              <a:buNone/>
            </a:pPr>
            <a:r>
              <a:rPr lang="zh-CN" altLang="en-US" sz="2000" dirty="0"/>
              <a:t>                  </a:t>
            </a:r>
            <a:r>
              <a:rPr lang="en-US" altLang="zh-CN" sz="2000" dirty="0"/>
              <a:t>A[T] = A[I]</a:t>
            </a:r>
            <a:r>
              <a:rPr lang="zh-CN" altLang="en-US" sz="2000" dirty="0"/>
              <a:t>－</a:t>
            </a:r>
            <a:r>
              <a:rPr lang="en-US" altLang="zh-CN" sz="2000" dirty="0"/>
              <a:t>A[T]</a:t>
            </a:r>
            <a:r>
              <a:rPr lang="zh-CN" altLang="en-US" sz="2000" dirty="0"/>
              <a:t>；              </a:t>
            </a:r>
            <a:endParaRPr lang="en-US" altLang="zh-CN" sz="2000" dirty="0"/>
          </a:p>
          <a:p>
            <a:pPr marL="0" indent="0">
              <a:buNone/>
            </a:pPr>
            <a:r>
              <a:rPr lang="zh-CN" altLang="en-US" sz="2000" dirty="0"/>
              <a:t>                  </a:t>
            </a:r>
            <a:r>
              <a:rPr lang="en-US" altLang="zh-CN" sz="2000" dirty="0"/>
              <a:t>A[I] = A[I]</a:t>
            </a:r>
            <a:r>
              <a:rPr lang="zh-CN" altLang="en-US" sz="2000" dirty="0"/>
              <a:t>－</a:t>
            </a:r>
            <a:r>
              <a:rPr lang="en-US" altLang="zh-CN" sz="2000" dirty="0"/>
              <a:t>A[T]</a:t>
            </a:r>
            <a:r>
              <a:rPr lang="zh-CN" altLang="en-US" sz="2000" dirty="0"/>
              <a:t>； </a:t>
            </a:r>
          </a:p>
        </p:txBody>
      </p:sp>
      <p:sp>
        <p:nvSpPr>
          <p:cNvPr id="5" name="日期占位符 4"/>
          <p:cNvSpPr>
            <a:spLocks noGrp="1"/>
          </p:cNvSpPr>
          <p:nvPr>
            <p:ph type="dt" sz="half" idx="10"/>
          </p:nvPr>
        </p:nvSpPr>
        <p:spPr/>
        <p:txBody>
          <a:bodyPr/>
          <a:lstStyle/>
          <a:p>
            <a:fld id="{0C0AF3D7-E962-427A-8BA3-D57D92EF6149}"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5"/>
          <p:cNvSpPr>
            <a:spLocks noGrp="1"/>
          </p:cNvSpPr>
          <p:nvPr>
            <p:ph type="sldNum" sz="quarter" idx="12"/>
          </p:nvPr>
        </p:nvSpPr>
        <p:spPr/>
        <p:txBody>
          <a:bodyPr/>
          <a:lstStyle/>
          <a:p>
            <a:pPr>
              <a:defRPr/>
            </a:pPr>
            <a:fld id="{F373E3E0-202E-4B01-846E-2FBED7210DD1}" type="slidenum">
              <a:rPr lang="zh-CN" altLang="en-US"/>
              <a:pPr>
                <a:defRPr/>
              </a:pPr>
              <a:t>66</a:t>
            </a:fld>
            <a:endParaRPr lang="en-US" altLang="zh-CN"/>
          </a:p>
        </p:txBody>
      </p:sp>
      <p:sp>
        <p:nvSpPr>
          <p:cNvPr id="18437" name="Rectangle 5"/>
          <p:cNvSpPr>
            <a:spLocks noChangeArrowheads="1"/>
          </p:cNvSpPr>
          <p:nvPr/>
        </p:nvSpPr>
        <p:spPr bwMode="auto">
          <a:xfrm>
            <a:off x="4855238" y="3269030"/>
            <a:ext cx="2044211" cy="1015663"/>
          </a:xfrm>
          <a:prstGeom prst="rect">
            <a:avLst/>
          </a:prstGeom>
          <a:noFill/>
          <a:ln w="9525">
            <a:noFill/>
            <a:miter lim="800000"/>
            <a:headEnd/>
            <a:tailEnd/>
          </a:ln>
          <a:effectLst/>
        </p:spPr>
        <p:txBody>
          <a:bodyPr>
            <a:spAutoFit/>
          </a:bodyPr>
          <a:lstStyle/>
          <a:p>
            <a:pPr>
              <a:defRPr/>
            </a:pPr>
            <a:r>
              <a:rPr kumimoji="1" lang="en-US" altLang="zh-CN" sz="2000" dirty="0"/>
              <a:t> WORK = A[T]</a:t>
            </a:r>
            <a:r>
              <a:rPr kumimoji="1" lang="zh-CN" altLang="en-US" sz="2000" dirty="0"/>
              <a:t>；</a:t>
            </a:r>
            <a:br>
              <a:rPr kumimoji="1" lang="zh-CN" altLang="en-US" sz="2000" dirty="0"/>
            </a:br>
            <a:r>
              <a:rPr kumimoji="1" lang="zh-CN" altLang="en-US" sz="2000" dirty="0"/>
              <a:t> </a:t>
            </a:r>
            <a:r>
              <a:rPr kumimoji="1" lang="en-US" altLang="zh-CN" sz="2000" dirty="0"/>
              <a:t>A[T] = A[I]</a:t>
            </a:r>
            <a:r>
              <a:rPr kumimoji="1" lang="zh-CN" altLang="en-US" sz="2000" dirty="0"/>
              <a:t>；</a:t>
            </a:r>
            <a:br>
              <a:rPr kumimoji="1" lang="zh-CN" altLang="en-US" sz="2000" dirty="0"/>
            </a:br>
            <a:r>
              <a:rPr kumimoji="1" lang="zh-CN" altLang="en-US" sz="2000" dirty="0"/>
              <a:t> </a:t>
            </a:r>
            <a:r>
              <a:rPr kumimoji="1" lang="en-US" altLang="zh-CN" sz="2000" dirty="0"/>
              <a:t>A[I] = WORK</a:t>
            </a:r>
            <a:r>
              <a:rPr kumimoji="1" lang="zh-CN" altLang="en-US" sz="2000" dirty="0"/>
              <a:t>；</a:t>
            </a:r>
          </a:p>
        </p:txBody>
      </p:sp>
      <p:sp>
        <p:nvSpPr>
          <p:cNvPr id="18438" name="AutoShape 6"/>
          <p:cNvSpPr>
            <a:spLocks noChangeArrowheads="1"/>
          </p:cNvSpPr>
          <p:nvPr/>
        </p:nvSpPr>
        <p:spPr bwMode="auto">
          <a:xfrm>
            <a:off x="3134714" y="3895065"/>
            <a:ext cx="887804" cy="349852"/>
          </a:xfrm>
          <a:prstGeom prst="rightArrow">
            <a:avLst>
              <a:gd name="adj1" fmla="val 50000"/>
              <a:gd name="adj2" fmla="val 91728"/>
            </a:avLst>
          </a:prstGeom>
          <a:solidFill>
            <a:schemeClr val="accent1"/>
          </a:solidFill>
          <a:ln w="9525">
            <a:noFill/>
            <a:miter lim="800000"/>
            <a:headEnd/>
            <a:tailEnd/>
          </a:ln>
        </p:spPr>
        <p:txBody>
          <a:bodyPr wrap="none" anchor="ctr"/>
          <a:lstStyle/>
          <a:p>
            <a:endParaRPr lang="zh-CN" altLang="en-US" sz="1350"/>
          </a:p>
        </p:txBody>
      </p:sp>
    </p:spTree>
    <p:extLst>
      <p:ext uri="{BB962C8B-B14F-4D97-AF65-F5344CB8AC3E}">
        <p14:creationId xmlns:p14="http://schemas.microsoft.com/office/powerpoint/2010/main" val="374005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additive="base">
                                        <p:cTn id="7" dur="500" fill="hold"/>
                                        <p:tgtEl>
                                          <p:spTgt spid="18437"/>
                                        </p:tgtEl>
                                        <p:attrNameLst>
                                          <p:attrName>ppt_x</p:attrName>
                                        </p:attrNameLst>
                                      </p:cBhvr>
                                      <p:tavLst>
                                        <p:tav tm="0">
                                          <p:val>
                                            <p:strVal val="#ppt_x"/>
                                          </p:val>
                                        </p:tav>
                                        <p:tav tm="100000">
                                          <p:val>
                                            <p:strVal val="#ppt_x"/>
                                          </p:val>
                                        </p:tav>
                                      </p:tavLst>
                                    </p:anim>
                                    <p:anim calcmode="lin" valueType="num">
                                      <p:cBhvr additive="base">
                                        <p:cTn id="8" dur="500" fill="hold"/>
                                        <p:tgtEl>
                                          <p:spTgt spid="184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8"/>
                                        </p:tgtEl>
                                        <p:attrNameLst>
                                          <p:attrName>style.visibility</p:attrName>
                                        </p:attrNameLst>
                                      </p:cBhvr>
                                      <p:to>
                                        <p:strVal val="visible"/>
                                      </p:to>
                                    </p:set>
                                    <p:anim calcmode="lin" valueType="num">
                                      <p:cBhvr additive="base">
                                        <p:cTn id="11" dur="500" fill="hold"/>
                                        <p:tgtEl>
                                          <p:spTgt spid="18438"/>
                                        </p:tgtEl>
                                        <p:attrNameLst>
                                          <p:attrName>ppt_x</p:attrName>
                                        </p:attrNameLst>
                                      </p:cBhvr>
                                      <p:tavLst>
                                        <p:tav tm="0">
                                          <p:val>
                                            <p:strVal val="#ppt_x"/>
                                          </p:val>
                                        </p:tav>
                                        <p:tav tm="100000">
                                          <p:val>
                                            <p:strVal val="#ppt_x"/>
                                          </p:val>
                                        </p:tav>
                                      </p:tavLst>
                                    </p:anim>
                                    <p:anim calcmode="lin" valueType="num">
                                      <p:cBhvr additive="base">
                                        <p:cTn id="12" dur="500" fill="hold"/>
                                        <p:tgtEl>
                                          <p:spTgt spid="18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3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169987" name="Rectangle 3"/>
          <p:cNvSpPr>
            <a:spLocks noGrp="1" noChangeArrowheads="1"/>
          </p:cNvSpPr>
          <p:nvPr>
            <p:ph idx="1"/>
          </p:nvPr>
        </p:nvSpPr>
        <p:spPr>
          <a:xfrm>
            <a:off x="768096" y="902832"/>
            <a:ext cx="6435046" cy="2082433"/>
          </a:xfrm>
        </p:spPr>
        <p:txBody>
          <a:bodyPr>
            <a:noAutofit/>
          </a:bodyPr>
          <a:lstStyle/>
          <a:p>
            <a:pPr marL="0" indent="0">
              <a:lnSpc>
                <a:spcPct val="100000"/>
              </a:lnSpc>
              <a:spcBef>
                <a:spcPts val="0"/>
              </a:spcBef>
              <a:buNone/>
              <a:defRPr/>
            </a:pPr>
            <a:r>
              <a:rPr lang="zh-CN" altLang="en-US" sz="2000" dirty="0"/>
              <a:t>例如：</a:t>
            </a:r>
            <a:endParaRPr lang="en-US" altLang="zh-CN" sz="2000" dirty="0"/>
          </a:p>
          <a:p>
            <a:pPr marL="0" indent="0">
              <a:lnSpc>
                <a:spcPct val="100000"/>
              </a:lnSpc>
              <a:spcBef>
                <a:spcPts val="0"/>
              </a:spcBef>
              <a:buNone/>
              <a:defRPr/>
            </a:pPr>
            <a:r>
              <a:rPr lang="zh-CN" altLang="en-US" sz="2000" dirty="0"/>
              <a:t>    </a:t>
            </a:r>
            <a:r>
              <a:rPr lang="en-US" altLang="zh-CN" sz="2000" dirty="0" err="1"/>
              <a:t>int</a:t>
            </a:r>
            <a:r>
              <a:rPr lang="en-US" altLang="zh-CN" sz="2000" dirty="0"/>
              <a:t> </a:t>
            </a:r>
            <a:r>
              <a:rPr lang="en-US" altLang="zh-CN" sz="2000" dirty="0" err="1"/>
              <a:t>i</a:t>
            </a:r>
            <a:r>
              <a:rPr lang="zh-CN" altLang="en-US" sz="2000" dirty="0"/>
              <a:t>，</a:t>
            </a:r>
            <a:r>
              <a:rPr lang="en-US" altLang="zh-CN" sz="2000" dirty="0"/>
              <a:t>j;</a:t>
            </a:r>
          </a:p>
          <a:p>
            <a:pPr marL="0" indent="0">
              <a:lnSpc>
                <a:spcPct val="100000"/>
              </a:lnSpc>
              <a:spcBef>
                <a:spcPts val="0"/>
              </a:spcBef>
              <a:buNone/>
              <a:defRPr/>
            </a:pPr>
            <a:r>
              <a:rPr lang="en-US" altLang="zh-CN" sz="2000" dirty="0"/>
              <a:t>    for ( </a:t>
            </a:r>
            <a:r>
              <a:rPr lang="en-US" altLang="zh-CN" sz="2000" dirty="0" err="1"/>
              <a:t>i</a:t>
            </a:r>
            <a:r>
              <a:rPr lang="en-US" altLang="zh-CN" sz="2000" dirty="0"/>
              <a:t> = 1; </a:t>
            </a:r>
            <a:r>
              <a:rPr lang="en-US" altLang="zh-CN" sz="2000" dirty="0" err="1"/>
              <a:t>i</a:t>
            </a:r>
            <a:r>
              <a:rPr lang="en-US" altLang="zh-CN" sz="2000" dirty="0"/>
              <a:t> &lt;= n; </a:t>
            </a:r>
            <a:r>
              <a:rPr lang="en-US" altLang="zh-CN" sz="2000" dirty="0" err="1"/>
              <a:t>i</a:t>
            </a:r>
            <a:r>
              <a:rPr lang="en-US" altLang="zh-CN" sz="2000" dirty="0"/>
              <a:t>++ ) </a:t>
            </a:r>
          </a:p>
          <a:p>
            <a:pPr marL="0" indent="0">
              <a:lnSpc>
                <a:spcPct val="100000"/>
              </a:lnSpc>
              <a:spcBef>
                <a:spcPts val="0"/>
              </a:spcBef>
              <a:buNone/>
              <a:defRPr/>
            </a:pPr>
            <a:r>
              <a:rPr lang="en-US" altLang="zh-CN" sz="2000" dirty="0"/>
              <a:t>	for ( j = 1; j &lt;= n; </a:t>
            </a:r>
            <a:r>
              <a:rPr lang="en-US" altLang="zh-CN" sz="2000" dirty="0" err="1"/>
              <a:t>j++</a:t>
            </a:r>
            <a:r>
              <a:rPr lang="en-US" altLang="zh-CN" sz="2000" dirty="0"/>
              <a:t> )	</a:t>
            </a:r>
          </a:p>
          <a:p>
            <a:pPr marL="0" indent="0">
              <a:lnSpc>
                <a:spcPct val="100000"/>
              </a:lnSpc>
              <a:spcBef>
                <a:spcPts val="0"/>
              </a:spcBef>
              <a:buNone/>
              <a:defRPr/>
            </a:pPr>
            <a:r>
              <a:rPr lang="en-US" altLang="zh-CN" sz="2000" dirty="0"/>
              <a:t>		V[</a:t>
            </a:r>
            <a:r>
              <a:rPr lang="en-US" altLang="zh-CN" sz="2000" dirty="0" err="1"/>
              <a:t>i</a:t>
            </a:r>
            <a:r>
              <a:rPr lang="en-US" altLang="zh-CN" sz="2000" dirty="0"/>
              <a:t>][j]</a:t>
            </a:r>
            <a:r>
              <a:rPr lang="zh-CN" altLang="en-US" sz="2000" dirty="0"/>
              <a:t>＝</a:t>
            </a:r>
            <a:r>
              <a:rPr lang="en-US" altLang="zh-CN" sz="2000" dirty="0"/>
              <a:t>( </a:t>
            </a:r>
            <a:r>
              <a:rPr lang="en-US" altLang="zh-CN" sz="2000" dirty="0" err="1"/>
              <a:t>i</a:t>
            </a:r>
            <a:r>
              <a:rPr lang="zh-CN" altLang="en-US" sz="2000" dirty="0"/>
              <a:t>／</a:t>
            </a:r>
            <a:r>
              <a:rPr lang="en-US" altLang="zh-CN" sz="2000" dirty="0"/>
              <a:t>j ) * ( j</a:t>
            </a:r>
            <a:r>
              <a:rPr lang="zh-CN" altLang="en-US" sz="2000" dirty="0"/>
              <a:t>／</a:t>
            </a:r>
            <a:r>
              <a:rPr lang="en-US" altLang="zh-CN" sz="2000" dirty="0" err="1"/>
              <a:t>i</a:t>
            </a:r>
            <a:r>
              <a:rPr lang="en-US" altLang="zh-CN" sz="2000" dirty="0"/>
              <a:t> )</a:t>
            </a:r>
            <a:endParaRPr lang="zh-CN" altLang="en-US" sz="2000" dirty="0"/>
          </a:p>
        </p:txBody>
      </p:sp>
      <p:sp>
        <p:nvSpPr>
          <p:cNvPr id="4" name="日期占位符 3"/>
          <p:cNvSpPr>
            <a:spLocks noGrp="1"/>
          </p:cNvSpPr>
          <p:nvPr>
            <p:ph type="dt" sz="half" idx="10"/>
          </p:nvPr>
        </p:nvSpPr>
        <p:spPr/>
        <p:txBody>
          <a:bodyPr/>
          <a:lstStyle/>
          <a:p>
            <a:fld id="{E3D4C57F-BE94-49F9-8DCC-8B3B74742A23}"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67</a:t>
            </a:fld>
            <a:endParaRPr lang="zh-CN" altLang="en-US" dirty="0"/>
          </a:p>
        </p:txBody>
      </p:sp>
      <p:sp>
        <p:nvSpPr>
          <p:cNvPr id="169988" name="Rectangle 4"/>
          <p:cNvSpPr>
            <a:spLocks noChangeArrowheads="1"/>
          </p:cNvSpPr>
          <p:nvPr/>
        </p:nvSpPr>
        <p:spPr bwMode="auto">
          <a:xfrm>
            <a:off x="4976285" y="2686210"/>
            <a:ext cx="4072509" cy="193899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20000"/>
              </a:spcBef>
              <a:buClr>
                <a:schemeClr val="hlink"/>
              </a:buClr>
              <a:buSzPct val="50000"/>
              <a:defRPr/>
            </a:pPr>
            <a:r>
              <a:rPr kumimoji="1" lang="en-US" altLang="zh-CN" sz="2000" dirty="0">
                <a:latin typeface="+mj-ea"/>
                <a:ea typeface="+mj-ea"/>
              </a:rPr>
              <a:t>for ( </a:t>
            </a:r>
            <a:r>
              <a:rPr kumimoji="1" lang="en-US" altLang="zh-CN" sz="2000" dirty="0" err="1">
                <a:latin typeface="+mj-ea"/>
                <a:ea typeface="+mj-ea"/>
              </a:rPr>
              <a:t>i</a:t>
            </a:r>
            <a:r>
              <a:rPr kumimoji="1" lang="zh-CN" altLang="en-US" sz="2000" dirty="0">
                <a:latin typeface="+mj-ea"/>
                <a:ea typeface="+mj-ea"/>
              </a:rPr>
              <a:t>＝</a:t>
            </a:r>
            <a:r>
              <a:rPr kumimoji="1" lang="en-US" altLang="zh-CN" sz="2000" dirty="0">
                <a:latin typeface="+mj-ea"/>
                <a:ea typeface="+mj-ea"/>
              </a:rPr>
              <a:t>1; </a:t>
            </a:r>
            <a:r>
              <a:rPr kumimoji="1" lang="en-US" altLang="zh-CN" sz="2000" dirty="0" err="1">
                <a:latin typeface="+mj-ea"/>
                <a:ea typeface="+mj-ea"/>
              </a:rPr>
              <a:t>i</a:t>
            </a:r>
            <a:r>
              <a:rPr kumimoji="1" lang="en-US" altLang="zh-CN" sz="2000" dirty="0">
                <a:latin typeface="+mj-ea"/>
                <a:ea typeface="+mj-ea"/>
              </a:rPr>
              <a:t> &lt;= n; </a:t>
            </a:r>
            <a:r>
              <a:rPr kumimoji="1" lang="en-US" altLang="zh-CN" sz="2000" dirty="0" err="1">
                <a:latin typeface="+mj-ea"/>
                <a:ea typeface="+mj-ea"/>
              </a:rPr>
              <a:t>i</a:t>
            </a:r>
            <a:r>
              <a:rPr kumimoji="1" lang="en-US" altLang="zh-CN" sz="2000" dirty="0">
                <a:latin typeface="+mj-ea"/>
                <a:ea typeface="+mj-ea"/>
              </a:rPr>
              <a:t>++ )</a:t>
            </a:r>
            <a:br>
              <a:rPr kumimoji="1" lang="en-US" altLang="zh-CN" sz="2000" dirty="0">
                <a:latin typeface="+mj-ea"/>
                <a:ea typeface="+mj-ea"/>
              </a:rPr>
            </a:br>
            <a:r>
              <a:rPr kumimoji="1" lang="en-US" altLang="zh-CN" sz="2000" dirty="0">
                <a:latin typeface="+mj-ea"/>
                <a:ea typeface="+mj-ea"/>
              </a:rPr>
              <a:t>	for ( j</a:t>
            </a:r>
            <a:r>
              <a:rPr kumimoji="1" lang="zh-CN" altLang="en-US" sz="2000" dirty="0">
                <a:latin typeface="+mj-ea"/>
                <a:ea typeface="+mj-ea"/>
              </a:rPr>
              <a:t>＝</a:t>
            </a:r>
            <a:r>
              <a:rPr kumimoji="1" lang="en-US" altLang="zh-CN" sz="2000" dirty="0">
                <a:latin typeface="+mj-ea"/>
                <a:ea typeface="+mj-ea"/>
              </a:rPr>
              <a:t>1; j &lt;= n; j++ )</a:t>
            </a:r>
            <a:br>
              <a:rPr kumimoji="1" lang="en-US" altLang="zh-CN" sz="2000" dirty="0">
                <a:latin typeface="+mj-ea"/>
                <a:ea typeface="+mj-ea"/>
              </a:rPr>
            </a:br>
            <a:r>
              <a:rPr kumimoji="1" lang="en-US" altLang="zh-CN" sz="2000" dirty="0">
                <a:latin typeface="+mj-ea"/>
                <a:ea typeface="+mj-ea"/>
              </a:rPr>
              <a:t>		if ( </a:t>
            </a:r>
            <a:r>
              <a:rPr kumimoji="1" lang="en-US" altLang="zh-CN" sz="2000" dirty="0" err="1">
                <a:latin typeface="+mj-ea"/>
                <a:ea typeface="+mj-ea"/>
              </a:rPr>
              <a:t>i</a:t>
            </a:r>
            <a:r>
              <a:rPr kumimoji="1" lang="en-US" altLang="zh-CN" sz="2000" dirty="0">
                <a:latin typeface="+mj-ea"/>
                <a:ea typeface="+mj-ea"/>
              </a:rPr>
              <a:t> == j ) </a:t>
            </a:r>
            <a:br>
              <a:rPr kumimoji="1" lang="en-US" altLang="zh-CN" sz="2000" dirty="0">
                <a:latin typeface="+mj-ea"/>
                <a:ea typeface="+mj-ea"/>
              </a:rPr>
            </a:br>
            <a:r>
              <a:rPr kumimoji="1" lang="en-US" altLang="zh-CN" sz="2000" dirty="0">
                <a:latin typeface="+mj-ea"/>
                <a:ea typeface="+mj-ea"/>
              </a:rPr>
              <a:t>			V[</a:t>
            </a:r>
            <a:r>
              <a:rPr kumimoji="1" lang="en-US" altLang="zh-CN" sz="2000" dirty="0" err="1">
                <a:latin typeface="+mj-ea"/>
                <a:ea typeface="+mj-ea"/>
              </a:rPr>
              <a:t>i</a:t>
            </a:r>
            <a:r>
              <a:rPr kumimoji="1" lang="en-US" altLang="zh-CN" sz="2000" dirty="0">
                <a:latin typeface="+mj-ea"/>
                <a:ea typeface="+mj-ea"/>
              </a:rPr>
              <a:t>][j] </a:t>
            </a:r>
            <a:r>
              <a:rPr kumimoji="1" lang="zh-CN" altLang="en-US" sz="2000" dirty="0">
                <a:latin typeface="+mj-ea"/>
                <a:ea typeface="+mj-ea"/>
              </a:rPr>
              <a:t>＝ </a:t>
            </a:r>
            <a:r>
              <a:rPr kumimoji="1" lang="en-US" altLang="zh-CN" sz="2000" dirty="0">
                <a:latin typeface="+mj-ea"/>
                <a:ea typeface="+mj-ea"/>
              </a:rPr>
              <a:t>1;</a:t>
            </a:r>
            <a:br>
              <a:rPr kumimoji="1" lang="en-US" altLang="zh-CN" sz="2000" dirty="0">
                <a:latin typeface="+mj-ea"/>
                <a:ea typeface="+mj-ea"/>
              </a:rPr>
            </a:br>
            <a:r>
              <a:rPr kumimoji="1" lang="en-US" altLang="zh-CN" sz="2000" dirty="0">
                <a:latin typeface="+mj-ea"/>
                <a:ea typeface="+mj-ea"/>
              </a:rPr>
              <a:t>		else</a:t>
            </a:r>
            <a:br>
              <a:rPr kumimoji="1" lang="en-US" altLang="zh-CN" sz="2000" dirty="0">
                <a:latin typeface="+mj-ea"/>
                <a:ea typeface="+mj-ea"/>
              </a:rPr>
            </a:br>
            <a:r>
              <a:rPr kumimoji="1" lang="en-US" altLang="zh-CN" sz="2000" dirty="0">
                <a:latin typeface="+mj-ea"/>
                <a:ea typeface="+mj-ea"/>
              </a:rPr>
              <a:t>			V[</a:t>
            </a:r>
            <a:r>
              <a:rPr kumimoji="1" lang="en-US" altLang="zh-CN" sz="2000" dirty="0" err="1">
                <a:latin typeface="+mj-ea"/>
                <a:ea typeface="+mj-ea"/>
              </a:rPr>
              <a:t>i</a:t>
            </a:r>
            <a:r>
              <a:rPr kumimoji="1" lang="en-US" altLang="zh-CN" sz="2000" dirty="0">
                <a:latin typeface="+mj-ea"/>
                <a:ea typeface="+mj-ea"/>
              </a:rPr>
              <a:t>][j] </a:t>
            </a:r>
            <a:r>
              <a:rPr kumimoji="1" lang="zh-CN" altLang="en-US" sz="2000" dirty="0">
                <a:latin typeface="+mj-ea"/>
                <a:ea typeface="+mj-ea"/>
              </a:rPr>
              <a:t>＝ </a:t>
            </a:r>
            <a:r>
              <a:rPr kumimoji="1" lang="en-US" altLang="zh-CN" sz="2000" dirty="0">
                <a:latin typeface="+mj-ea"/>
                <a:ea typeface="+mj-ea"/>
              </a:rPr>
              <a:t>0;</a:t>
            </a:r>
          </a:p>
        </p:txBody>
      </p:sp>
      <p:sp>
        <p:nvSpPr>
          <p:cNvPr id="169989" name="AutoShape 5"/>
          <p:cNvSpPr>
            <a:spLocks noChangeArrowheads="1"/>
          </p:cNvSpPr>
          <p:nvPr/>
        </p:nvSpPr>
        <p:spPr bwMode="auto">
          <a:xfrm>
            <a:off x="1935295" y="2769166"/>
            <a:ext cx="896816" cy="432197"/>
          </a:xfrm>
          <a:prstGeom prst="rightArrow">
            <a:avLst>
              <a:gd name="adj1" fmla="val 50000"/>
              <a:gd name="adj2" fmla="val 56198"/>
            </a:avLst>
          </a:prstGeom>
          <a:solidFill>
            <a:srgbClr val="FF0000"/>
          </a:solidFill>
          <a:ln w="9525">
            <a:noFill/>
            <a:miter lim="800000"/>
            <a:headEnd/>
            <a:tailEnd/>
          </a:ln>
        </p:spPr>
        <p:txBody>
          <a:bodyPr wrap="none" anchor="ctr"/>
          <a:lstStyle/>
          <a:p>
            <a:pPr algn="ctr"/>
            <a:endParaRPr lang="zh-CN" altLang="en-US" sz="1350">
              <a:solidFill>
                <a:srgbClr val="993300"/>
              </a:solidFill>
            </a:endParaRPr>
          </a:p>
        </p:txBody>
      </p:sp>
      <p:sp>
        <p:nvSpPr>
          <p:cNvPr id="2" name="文本框 1"/>
          <p:cNvSpPr txBox="1"/>
          <p:nvPr/>
        </p:nvSpPr>
        <p:spPr>
          <a:xfrm>
            <a:off x="343825" y="3503648"/>
            <a:ext cx="4185761" cy="830997"/>
          </a:xfrm>
          <a:prstGeom prst="rect">
            <a:avLst/>
          </a:prstGeom>
          <a:noFill/>
        </p:spPr>
        <p:txBody>
          <a:bodyPr wrap="none" rtlCol="0">
            <a:spAutoFit/>
          </a:bodyPr>
          <a:lstStyle/>
          <a:p>
            <a:pPr algn="ctr"/>
            <a:r>
              <a:rPr lang="zh-CN" altLang="en-US" sz="2400" b="1" dirty="0">
                <a:solidFill>
                  <a:schemeClr val="accent1">
                    <a:lumMod val="50000"/>
                  </a:schemeClr>
                </a:solidFill>
                <a:latin typeface="+mj-ea"/>
                <a:ea typeface="+mj-ea"/>
              </a:rPr>
              <a:t>编写程序一般要做到清晰第一</a:t>
            </a:r>
            <a:endParaRPr lang="en-US" altLang="zh-CN" sz="2400" b="1" dirty="0">
              <a:solidFill>
                <a:schemeClr val="accent1">
                  <a:lumMod val="50000"/>
                </a:schemeClr>
              </a:solidFill>
              <a:latin typeface="+mj-ea"/>
              <a:ea typeface="+mj-ea"/>
            </a:endParaRPr>
          </a:p>
          <a:p>
            <a:pPr algn="ctr"/>
            <a:r>
              <a:rPr lang="zh-CN" altLang="en-US" sz="2400" b="1" dirty="0">
                <a:solidFill>
                  <a:schemeClr val="accent1">
                    <a:lumMod val="50000"/>
                  </a:schemeClr>
                </a:solidFill>
                <a:latin typeface="+mj-ea"/>
                <a:ea typeface="+mj-ea"/>
              </a:rPr>
              <a:t>效率第二</a:t>
            </a:r>
          </a:p>
        </p:txBody>
      </p:sp>
    </p:spTree>
    <p:extLst>
      <p:ext uri="{BB962C8B-B14F-4D97-AF65-F5344CB8AC3E}">
        <p14:creationId xmlns:p14="http://schemas.microsoft.com/office/powerpoint/2010/main" val="30418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anim calcmode="lin" valueType="num">
                                      <p:cBhvr additive="base">
                                        <p:cTn id="7" dur="500" fill="hold"/>
                                        <p:tgtEl>
                                          <p:spTgt spid="169988"/>
                                        </p:tgtEl>
                                        <p:attrNameLst>
                                          <p:attrName>ppt_x</p:attrName>
                                        </p:attrNameLst>
                                      </p:cBhvr>
                                      <p:tavLst>
                                        <p:tav tm="0">
                                          <p:val>
                                            <p:strVal val="#ppt_x"/>
                                          </p:val>
                                        </p:tav>
                                        <p:tav tm="100000">
                                          <p:val>
                                            <p:strVal val="#ppt_x"/>
                                          </p:val>
                                        </p:tav>
                                      </p:tavLst>
                                    </p:anim>
                                    <p:anim calcmode="lin" valueType="num">
                                      <p:cBhvr additive="base">
                                        <p:cTn id="8" dur="500" fill="hold"/>
                                        <p:tgtEl>
                                          <p:spTgt spid="16998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9989"/>
                                        </p:tgtEl>
                                        <p:attrNameLst>
                                          <p:attrName>style.visibility</p:attrName>
                                        </p:attrNameLst>
                                      </p:cBhvr>
                                      <p:to>
                                        <p:strVal val="visible"/>
                                      </p:to>
                                    </p:set>
                                    <p:anim calcmode="lin" valueType="num">
                                      <p:cBhvr additive="base">
                                        <p:cTn id="11" dur="500" fill="hold"/>
                                        <p:tgtEl>
                                          <p:spTgt spid="169989"/>
                                        </p:tgtEl>
                                        <p:attrNameLst>
                                          <p:attrName>ppt_x</p:attrName>
                                        </p:attrNameLst>
                                      </p:cBhvr>
                                      <p:tavLst>
                                        <p:tav tm="0">
                                          <p:val>
                                            <p:strVal val="#ppt_x"/>
                                          </p:val>
                                        </p:tav>
                                        <p:tav tm="100000">
                                          <p:val>
                                            <p:strVal val="#ppt_x"/>
                                          </p:val>
                                        </p:tav>
                                      </p:tavLst>
                                    </p:anim>
                                    <p:anim calcmode="lin" valueType="num">
                                      <p:cBhvr additive="base">
                                        <p:cTn id="12" dur="500" fill="hold"/>
                                        <p:tgtEl>
                                          <p:spTgt spid="16998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p:bldP spid="169989" grpId="0" animBg="1"/>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latin typeface="+mn-ea"/>
              </a:rPr>
              <a:t>下述规则有助于使语句简单明了</a:t>
            </a:r>
            <a:endParaRPr lang="zh-CN" altLang="en-US" dirty="0"/>
          </a:p>
        </p:txBody>
      </p:sp>
      <p:sp>
        <p:nvSpPr>
          <p:cNvPr id="168963" name="Rectangle 3"/>
          <p:cNvSpPr>
            <a:spLocks noGrp="1" noChangeArrowheads="1"/>
          </p:cNvSpPr>
          <p:nvPr>
            <p:ph idx="1"/>
          </p:nvPr>
        </p:nvSpPr>
        <p:spPr/>
        <p:txBody>
          <a:bodyPr>
            <a:normAutofit/>
          </a:bodyPr>
          <a:lstStyle/>
          <a:p>
            <a:pPr marL="342900" indent="-342900">
              <a:spcBef>
                <a:spcPts val="600"/>
              </a:spcBef>
              <a:defRPr/>
            </a:pPr>
            <a:r>
              <a:rPr lang="zh-CN" altLang="en-US" sz="2200" dirty="0"/>
              <a:t>不要为了节省空间而把多个语句写在同一行；</a:t>
            </a:r>
          </a:p>
          <a:p>
            <a:pPr marL="342900" indent="-342900">
              <a:spcBef>
                <a:spcPts val="600"/>
              </a:spcBef>
              <a:defRPr/>
            </a:pPr>
            <a:r>
              <a:rPr lang="zh-CN" altLang="en-US" sz="2200" dirty="0"/>
              <a:t>尽量避免复杂的条件测试；</a:t>
            </a:r>
          </a:p>
          <a:p>
            <a:pPr marL="342900" indent="-342900">
              <a:spcBef>
                <a:spcPts val="600"/>
              </a:spcBef>
              <a:defRPr/>
            </a:pPr>
            <a:r>
              <a:rPr lang="zh-CN" altLang="en-US" sz="2200" dirty="0"/>
              <a:t>尽量减少对“非”条件的测试；</a:t>
            </a:r>
          </a:p>
          <a:p>
            <a:pPr marL="257175" lvl="1" indent="0">
              <a:spcBef>
                <a:spcPts val="600"/>
              </a:spcBef>
              <a:buNone/>
              <a:defRPr/>
            </a:pPr>
            <a:r>
              <a:rPr lang="en-US" altLang="zh-CN" sz="1800" dirty="0">
                <a:solidFill>
                  <a:srgbClr val="FF0000"/>
                </a:solidFill>
              </a:rPr>
              <a:t>if ( !( char</a:t>
            </a:r>
            <a:r>
              <a:rPr lang="zh-CN" altLang="en-US" sz="1800" dirty="0">
                <a:solidFill>
                  <a:srgbClr val="FF0000"/>
                </a:solidFill>
              </a:rPr>
              <a:t>＜</a:t>
            </a:r>
            <a:r>
              <a:rPr lang="en-US" altLang="zh-CN" sz="1800" dirty="0">
                <a:solidFill>
                  <a:srgbClr val="FF0000"/>
                </a:solidFill>
              </a:rPr>
              <a:t>0 || char </a:t>
            </a:r>
            <a:r>
              <a:rPr lang="zh-CN" altLang="en-US" sz="1800" dirty="0">
                <a:solidFill>
                  <a:srgbClr val="FF0000"/>
                </a:solidFill>
              </a:rPr>
              <a:t>＞ </a:t>
            </a:r>
            <a:r>
              <a:rPr lang="en-US" altLang="zh-CN" sz="1800" dirty="0">
                <a:solidFill>
                  <a:srgbClr val="FF0000"/>
                </a:solidFill>
              </a:rPr>
              <a:t>9 ) )</a:t>
            </a:r>
          </a:p>
          <a:p>
            <a:pPr marL="257175" lvl="1" indent="0">
              <a:spcBef>
                <a:spcPts val="600"/>
              </a:spcBef>
              <a:buNone/>
              <a:defRPr/>
            </a:pPr>
            <a:r>
              <a:rPr lang="zh-CN" altLang="en-US" sz="1800" dirty="0">
                <a:solidFill>
                  <a:srgbClr val="FF0000"/>
                </a:solidFill>
              </a:rPr>
              <a:t>改成</a:t>
            </a:r>
            <a:endParaRPr lang="en-US" altLang="zh-CN" sz="1800" dirty="0">
              <a:solidFill>
                <a:srgbClr val="FF0000"/>
              </a:solidFill>
            </a:endParaRPr>
          </a:p>
          <a:p>
            <a:pPr marL="257175" lvl="1" indent="0">
              <a:spcBef>
                <a:spcPts val="600"/>
              </a:spcBef>
              <a:buNone/>
              <a:defRPr/>
            </a:pPr>
            <a:r>
              <a:rPr lang="en-US" altLang="zh-CN" sz="1800" dirty="0">
                <a:solidFill>
                  <a:srgbClr val="FF0000"/>
                </a:solidFill>
              </a:rPr>
              <a:t>if ( char &gt;= 0 &amp;&amp; char &lt;=  9 )  </a:t>
            </a:r>
          </a:p>
          <a:p>
            <a:pPr marL="257175" lvl="1" indent="0" algn="ctr">
              <a:spcBef>
                <a:spcPts val="600"/>
              </a:spcBef>
              <a:buNone/>
              <a:defRPr/>
            </a:pPr>
            <a:r>
              <a:rPr lang="zh-CN" altLang="en-US" sz="1800" dirty="0">
                <a:solidFill>
                  <a:srgbClr val="FF0000"/>
                </a:solidFill>
              </a:rPr>
              <a:t>不要让读者绕弯子想。</a:t>
            </a:r>
          </a:p>
          <a:p>
            <a:pPr marL="342900" indent="-342900">
              <a:spcBef>
                <a:spcPts val="600"/>
              </a:spcBef>
              <a:defRPr/>
            </a:pPr>
            <a:r>
              <a:rPr lang="zh-CN" altLang="en-US" sz="2200" dirty="0"/>
              <a:t> 避免大量使用循环嵌套和条件嵌套；</a:t>
            </a:r>
          </a:p>
          <a:p>
            <a:pPr marL="342900" indent="-342900">
              <a:spcBef>
                <a:spcPts val="600"/>
              </a:spcBef>
              <a:defRPr/>
            </a:pPr>
            <a:r>
              <a:rPr lang="zh-CN" altLang="en-US" sz="2200" dirty="0"/>
              <a:t> 利用括号使逻辑表达式或算术表达式的运算次序清晰直观。</a:t>
            </a:r>
          </a:p>
        </p:txBody>
      </p:sp>
      <p:sp>
        <p:nvSpPr>
          <p:cNvPr id="3" name="日期占位符 2"/>
          <p:cNvSpPr>
            <a:spLocks noGrp="1"/>
          </p:cNvSpPr>
          <p:nvPr>
            <p:ph type="dt" sz="half" idx="10"/>
          </p:nvPr>
        </p:nvSpPr>
        <p:spPr/>
        <p:txBody>
          <a:bodyPr/>
          <a:lstStyle/>
          <a:p>
            <a:fld id="{6E772433-6436-4771-A773-02341736289E}"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68</a:t>
            </a:fld>
            <a:endParaRPr lang="zh-CN" altLang="en-US" dirty="0"/>
          </a:p>
        </p:txBody>
      </p:sp>
    </p:spTree>
    <p:extLst>
      <p:ext uri="{BB962C8B-B14F-4D97-AF65-F5344CB8AC3E}">
        <p14:creationId xmlns:p14="http://schemas.microsoft.com/office/powerpoint/2010/main" val="250803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8097" y="776576"/>
            <a:ext cx="7952993" cy="3841143"/>
          </a:xfrm>
        </p:spPr>
        <p:txBody>
          <a:bodyPr>
            <a:noAutofit/>
          </a:bodyPr>
          <a:lstStyle/>
          <a:p>
            <a:pPr>
              <a:lnSpc>
                <a:spcPct val="120000"/>
              </a:lnSpc>
              <a:spcBef>
                <a:spcPts val="600"/>
              </a:spcBef>
            </a:pPr>
            <a:r>
              <a:rPr lang="zh-CN" altLang="en-US" sz="2400" dirty="0"/>
              <a:t>程序的输入输出信息与用户的使用直接相关，输入输出的方式和格式应当尽可能方便用户的使用。</a:t>
            </a:r>
            <a:endParaRPr lang="en-US" altLang="zh-CN" sz="2400" dirty="0"/>
          </a:p>
          <a:p>
            <a:pPr>
              <a:lnSpc>
                <a:spcPct val="120000"/>
              </a:lnSpc>
              <a:spcBef>
                <a:spcPts val="600"/>
              </a:spcBef>
            </a:pPr>
            <a:r>
              <a:rPr lang="zh-CN" altLang="en-US" sz="2400" dirty="0">
                <a:solidFill>
                  <a:srgbClr val="FF0000"/>
                </a:solidFill>
              </a:rPr>
              <a:t>设计的原则：</a:t>
            </a:r>
            <a:endParaRPr lang="en-US" altLang="zh-CN" sz="2400" dirty="0">
              <a:solidFill>
                <a:srgbClr val="FF0000"/>
              </a:solidFill>
            </a:endParaRPr>
          </a:p>
          <a:p>
            <a:pPr marL="994320" lvl="1" indent="-342900">
              <a:lnSpc>
                <a:spcPct val="120000"/>
              </a:lnSpc>
              <a:spcBef>
                <a:spcPts val="600"/>
              </a:spcBef>
              <a:buFont typeface="+mj-lt"/>
              <a:buAutoNum type="alphaLcPeriod"/>
            </a:pPr>
            <a:r>
              <a:rPr lang="zh-CN" altLang="en-US" sz="2000" dirty="0"/>
              <a:t>为用户提高简单而带提示的输入方式，完备的出错检查和出错恢复功能。</a:t>
            </a:r>
            <a:endParaRPr lang="en-US" altLang="zh-CN" sz="2000" dirty="0"/>
          </a:p>
          <a:p>
            <a:pPr marL="994320" lvl="1" indent="-342900">
              <a:lnSpc>
                <a:spcPct val="120000"/>
              </a:lnSpc>
              <a:spcBef>
                <a:spcPts val="600"/>
              </a:spcBef>
              <a:buFont typeface="+mj-lt"/>
              <a:buAutoNum type="alphaLcPeriod"/>
            </a:pPr>
            <a:r>
              <a:rPr lang="zh-CN" altLang="en-US" sz="2000" dirty="0"/>
              <a:t>保证输入</a:t>
            </a:r>
            <a:r>
              <a:rPr lang="en-US" altLang="zh-CN" sz="2000" dirty="0"/>
              <a:t>/</a:t>
            </a:r>
            <a:r>
              <a:rPr lang="zh-CN" altLang="en-US" sz="2000" dirty="0"/>
              <a:t>输出格式的一致性。</a:t>
            </a:r>
            <a:endParaRPr lang="en-US" altLang="zh-CN" sz="2000" dirty="0"/>
          </a:p>
          <a:p>
            <a:pPr marL="994320" lvl="1" indent="-342900">
              <a:lnSpc>
                <a:spcPct val="120000"/>
              </a:lnSpc>
              <a:spcBef>
                <a:spcPts val="600"/>
              </a:spcBef>
              <a:buFont typeface="+mj-lt"/>
              <a:buAutoNum type="alphaLcPeriod"/>
            </a:pPr>
            <a:r>
              <a:rPr lang="zh-CN" altLang="en-US" sz="2000" dirty="0"/>
              <a:t>对于批处理的操作，应该能够按逻辑要求组织大量的</a:t>
            </a:r>
            <a:r>
              <a:rPr lang="en-US" altLang="zh-CN" sz="2000" dirty="0"/>
              <a:t>IO</a:t>
            </a:r>
            <a:r>
              <a:rPr lang="zh-CN" altLang="en-US" sz="2000" dirty="0"/>
              <a:t>数据，具备较为有效的出错检查和出错恢复功能，提供合理的输出报告格式。</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69</a:t>
            </a:fld>
            <a:endParaRPr lang="zh-CN" altLang="en-US" dirty="0"/>
          </a:p>
        </p:txBody>
      </p:sp>
      <p:sp>
        <p:nvSpPr>
          <p:cNvPr id="4" name="标题 3"/>
          <p:cNvSpPr>
            <a:spLocks noGrp="1"/>
          </p:cNvSpPr>
          <p:nvPr>
            <p:ph type="title"/>
          </p:nvPr>
        </p:nvSpPr>
        <p:spPr/>
        <p:txBody>
          <a:bodyPr/>
          <a:lstStyle/>
          <a:p>
            <a:r>
              <a:rPr lang="en-US" altLang="zh-CN" dirty="0"/>
              <a:t>4 </a:t>
            </a:r>
            <a:r>
              <a:rPr lang="zh-CN" altLang="en-US" dirty="0"/>
              <a:t>输入</a:t>
            </a:r>
            <a:r>
              <a:rPr lang="en-US" altLang="zh-CN" dirty="0"/>
              <a:t>/</a:t>
            </a:r>
            <a:r>
              <a:rPr lang="zh-CN" altLang="en-US" dirty="0"/>
              <a:t>输出</a:t>
            </a:r>
          </a:p>
        </p:txBody>
      </p:sp>
      <p:sp>
        <p:nvSpPr>
          <p:cNvPr id="5" name="日期占位符 4"/>
          <p:cNvSpPr>
            <a:spLocks noGrp="1"/>
          </p:cNvSpPr>
          <p:nvPr>
            <p:ph type="dt" sz="half" idx="10"/>
          </p:nvPr>
        </p:nvSpPr>
        <p:spPr/>
        <p:txBody>
          <a:bodyPr/>
          <a:lstStyle/>
          <a:p>
            <a:fld id="{53720FE0-05F9-491F-9921-07BA55E5CF6A}"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47612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up)">
                                      <p:cBhvr>
                                        <p:cTn id="18" dur="500"/>
                                        <p:tgtEl>
                                          <p:spTgt spid="2">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up)">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面向对象的详细设计</a:t>
            </a:r>
          </a:p>
        </p:txBody>
      </p:sp>
      <p:sp>
        <p:nvSpPr>
          <p:cNvPr id="2" name="内容占位符 1"/>
          <p:cNvSpPr>
            <a:spLocks noGrp="1"/>
          </p:cNvSpPr>
          <p:nvPr>
            <p:ph idx="1"/>
          </p:nvPr>
        </p:nvSpPr>
        <p:spPr>
          <a:xfrm>
            <a:off x="768097" y="856587"/>
            <a:ext cx="8090153" cy="3806854"/>
          </a:xfrm>
        </p:spPr>
        <p:txBody>
          <a:bodyPr>
            <a:noAutofit/>
          </a:bodyPr>
          <a:lstStyle/>
          <a:p>
            <a:pPr>
              <a:lnSpc>
                <a:spcPct val="100000"/>
              </a:lnSpc>
              <a:spcBef>
                <a:spcPts val="450"/>
              </a:spcBef>
            </a:pPr>
            <a:r>
              <a:rPr lang="zh-CN" altLang="en-US" sz="2000" dirty="0"/>
              <a:t>在概要设计阶段，对系统体系结构和模块进行了设计，用面向对象的方法分解了系统模块中的类，同时描述了属性、操作以及相关的接口。</a:t>
            </a:r>
            <a:endParaRPr lang="en-US" altLang="zh-CN" sz="2000" dirty="0"/>
          </a:p>
          <a:p>
            <a:pPr>
              <a:lnSpc>
                <a:spcPct val="100000"/>
              </a:lnSpc>
              <a:spcBef>
                <a:spcPts val="450"/>
              </a:spcBef>
            </a:pPr>
            <a:r>
              <a:rPr lang="zh-CN" altLang="en-US" sz="2000" dirty="0"/>
              <a:t>面向对象的详细设计主要是对构件中的每个类进行详细描述，包括：</a:t>
            </a:r>
            <a:endParaRPr lang="en-US" altLang="zh-CN" sz="2000" dirty="0"/>
          </a:p>
          <a:p>
            <a:pPr marL="342900" indent="-342900">
              <a:lnSpc>
                <a:spcPct val="100000"/>
              </a:lnSpc>
              <a:spcBef>
                <a:spcPts val="450"/>
              </a:spcBef>
              <a:buFont typeface="+mj-lt"/>
              <a:buAutoNum type="arabicPeriod"/>
            </a:pPr>
            <a:r>
              <a:rPr lang="zh-CN" altLang="en-US" sz="2000" dirty="0">
                <a:solidFill>
                  <a:srgbClr val="FF0000"/>
                </a:solidFill>
              </a:rPr>
              <a:t>属性的数据结构设计</a:t>
            </a:r>
            <a:endParaRPr lang="en-US" altLang="zh-CN" sz="2000" dirty="0">
              <a:solidFill>
                <a:srgbClr val="FF0000"/>
              </a:solidFill>
            </a:endParaRPr>
          </a:p>
          <a:p>
            <a:pPr lvl="1">
              <a:lnSpc>
                <a:spcPct val="100000"/>
              </a:lnSpc>
              <a:spcBef>
                <a:spcPts val="450"/>
              </a:spcBef>
            </a:pPr>
            <a:r>
              <a:rPr lang="zh-CN" altLang="en-US" sz="1600" dirty="0"/>
              <a:t>对象命名和引用类说明，私有数据结构、数据项和类型说明</a:t>
            </a:r>
            <a:endParaRPr lang="en-US" altLang="zh-CN" sz="1600" dirty="0"/>
          </a:p>
          <a:p>
            <a:pPr marL="342900" indent="-342900">
              <a:lnSpc>
                <a:spcPct val="100000"/>
              </a:lnSpc>
              <a:spcBef>
                <a:spcPts val="450"/>
              </a:spcBef>
              <a:buFont typeface="+mj-lt"/>
              <a:buAutoNum type="arabicPeriod"/>
            </a:pPr>
            <a:r>
              <a:rPr lang="zh-CN" altLang="en-US" sz="2000" dirty="0">
                <a:solidFill>
                  <a:srgbClr val="FF0000"/>
                </a:solidFill>
              </a:rPr>
              <a:t>方法的设计</a:t>
            </a:r>
            <a:endParaRPr lang="en-US" altLang="zh-CN" sz="2000" dirty="0">
              <a:solidFill>
                <a:srgbClr val="FF0000"/>
              </a:solidFill>
            </a:endParaRPr>
          </a:p>
          <a:p>
            <a:pPr lvl="1">
              <a:lnSpc>
                <a:spcPct val="100000"/>
              </a:lnSpc>
              <a:spcBef>
                <a:spcPts val="450"/>
              </a:spcBef>
            </a:pPr>
            <a:r>
              <a:rPr lang="zh-CN" altLang="en-US" sz="1600" dirty="0"/>
              <a:t>方法的命名，参数，返回值，处理逻辑的算法细节设计</a:t>
            </a:r>
            <a:endParaRPr lang="en-US" altLang="zh-CN" sz="1600" dirty="0"/>
          </a:p>
          <a:p>
            <a:pPr marL="342900" indent="-342900">
              <a:lnSpc>
                <a:spcPct val="100000"/>
              </a:lnSpc>
              <a:spcBef>
                <a:spcPts val="450"/>
              </a:spcBef>
              <a:buFont typeface="+mj-lt"/>
              <a:buAutoNum type="arabicPeriod"/>
            </a:pPr>
            <a:r>
              <a:rPr lang="zh-CN" altLang="en-US" sz="2000" dirty="0">
                <a:solidFill>
                  <a:srgbClr val="FF0000"/>
                </a:solidFill>
              </a:rPr>
              <a:t>实现接口所需机制的设计</a:t>
            </a:r>
            <a:endParaRPr lang="en-US" altLang="zh-CN" sz="2000" dirty="0">
              <a:solidFill>
                <a:srgbClr val="FF0000"/>
              </a:solidFill>
            </a:endParaRPr>
          </a:p>
          <a:p>
            <a:pPr lvl="1">
              <a:lnSpc>
                <a:spcPct val="100000"/>
              </a:lnSpc>
              <a:spcBef>
                <a:spcPts val="450"/>
              </a:spcBef>
            </a:pPr>
            <a:r>
              <a:rPr lang="zh-CN" altLang="en-US" sz="1600" dirty="0"/>
              <a:t>接口的方法的命名，参数，返回值</a:t>
            </a:r>
          </a:p>
          <a:p>
            <a:pPr>
              <a:lnSpc>
                <a:spcPct val="100000"/>
              </a:lnSpc>
              <a:spcBef>
                <a:spcPts val="450"/>
              </a:spcBef>
            </a:pPr>
            <a:r>
              <a:rPr lang="zh-CN" altLang="en-US" sz="2000" dirty="0"/>
              <a:t>方法对数据的处理主要包括三种：</a:t>
            </a:r>
            <a:endParaRPr lang="en-US" altLang="zh-CN" sz="2000" dirty="0"/>
          </a:p>
          <a:p>
            <a:pPr lvl="1">
              <a:lnSpc>
                <a:spcPct val="100000"/>
              </a:lnSpc>
              <a:spcBef>
                <a:spcPts val="450"/>
              </a:spcBef>
            </a:pPr>
            <a:r>
              <a:rPr lang="zh-CN" altLang="en-US" sz="1600" dirty="0"/>
              <a:t>对数据的维护（</a:t>
            </a:r>
            <a:r>
              <a:rPr lang="en-US" altLang="zh-CN" sz="1600" dirty="0"/>
              <a:t>CRUD</a:t>
            </a:r>
            <a:r>
              <a:rPr lang="zh-CN" altLang="en-US" sz="1600" dirty="0"/>
              <a:t>）、数据的计算，监控对象事件</a:t>
            </a:r>
            <a:endParaRPr lang="en-US" altLang="zh-CN" sz="1600" dirty="0"/>
          </a:p>
        </p:txBody>
      </p:sp>
      <p:sp>
        <p:nvSpPr>
          <p:cNvPr id="5" name="日期占位符 4"/>
          <p:cNvSpPr>
            <a:spLocks noGrp="1"/>
          </p:cNvSpPr>
          <p:nvPr>
            <p:ph type="dt" sz="half" idx="10"/>
          </p:nvPr>
        </p:nvSpPr>
        <p:spPr/>
        <p:txBody>
          <a:bodyPr/>
          <a:lstStyle/>
          <a:p>
            <a:fld id="{1CF547CF-2901-4C72-8178-87C4D54A23F4}"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Tree>
    <p:extLst>
      <p:ext uri="{BB962C8B-B14F-4D97-AF65-F5344CB8AC3E}">
        <p14:creationId xmlns:p14="http://schemas.microsoft.com/office/powerpoint/2010/main" val="233125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up)">
                                      <p:cBhvr>
                                        <p:cTn id="25" dur="500"/>
                                        <p:tgtEl>
                                          <p:spTgt spid="2">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up)">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wipe(up)">
                                      <p:cBhvr>
                                        <p:cTn id="33" dur="500"/>
                                        <p:tgtEl>
                                          <p:spTgt spid="2">
                                            <p:txEl>
                                              <p:pRg st="6" end="6"/>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wipe(up)">
                                      <p:cBhvr>
                                        <p:cTn id="36" dur="50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wipe(up)">
                                      <p:cBhvr>
                                        <p:cTn id="41" dur="500"/>
                                        <p:tgtEl>
                                          <p:spTgt spid="2">
                                            <p:txEl>
                                              <p:pRg st="8" end="8"/>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wipe(up)">
                                      <p:cBhvr>
                                        <p:cTn id="4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代码设计规范</a:t>
            </a:r>
          </a:p>
        </p:txBody>
      </p:sp>
      <p:sp>
        <p:nvSpPr>
          <p:cNvPr id="2" name="内容占位符 1"/>
          <p:cNvSpPr>
            <a:spLocks noGrp="1"/>
          </p:cNvSpPr>
          <p:nvPr>
            <p:ph idx="1"/>
          </p:nvPr>
        </p:nvSpPr>
        <p:spPr>
          <a:xfrm>
            <a:off x="768097" y="1085849"/>
            <a:ext cx="7832833" cy="2308861"/>
          </a:xfrm>
        </p:spPr>
        <p:txBody>
          <a:bodyPr/>
          <a:lstStyle/>
          <a:p>
            <a:r>
              <a:rPr lang="zh-CN" altLang="en-US" sz="2400" dirty="0">
                <a:solidFill>
                  <a:srgbClr val="FF0000"/>
                </a:solidFill>
              </a:rPr>
              <a:t>错误处理：</a:t>
            </a:r>
            <a:endParaRPr lang="en-US" altLang="zh-CN" sz="2400" dirty="0">
              <a:solidFill>
                <a:srgbClr val="FF0000"/>
              </a:solidFill>
            </a:endParaRPr>
          </a:p>
          <a:p>
            <a:pPr lvl="1"/>
            <a:r>
              <a:rPr lang="zh-CN" altLang="en-US" sz="2000" dirty="0"/>
              <a:t>对外部传递过来的参数，要验证其正确性；</a:t>
            </a:r>
            <a:endParaRPr lang="en-US" altLang="zh-CN" sz="2000" dirty="0"/>
          </a:p>
          <a:p>
            <a:pPr lvl="1"/>
            <a:r>
              <a:rPr lang="zh-CN" altLang="en-US" sz="2000" dirty="0"/>
              <a:t>用断言机制（</a:t>
            </a:r>
            <a:r>
              <a:rPr lang="en-US" altLang="zh-CN" sz="2000" dirty="0"/>
              <a:t>Assert</a:t>
            </a:r>
            <a:r>
              <a:rPr lang="zh-CN" altLang="en-US" sz="2000" dirty="0"/>
              <a:t>），用来判断程序中是否出现了明显非法的数据，如果出现了终止程序以免导致严重后果，同时也便于查找错误。</a:t>
            </a:r>
          </a:p>
        </p:txBody>
      </p:sp>
      <p:sp>
        <p:nvSpPr>
          <p:cNvPr id="6" name="日期占位符 5"/>
          <p:cNvSpPr>
            <a:spLocks noGrp="1"/>
          </p:cNvSpPr>
          <p:nvPr>
            <p:ph type="dt" sz="half" idx="10"/>
          </p:nvPr>
        </p:nvSpPr>
        <p:spPr/>
        <p:txBody>
          <a:bodyPr/>
          <a:lstStyle/>
          <a:p>
            <a:fld id="{43443A93-2CEE-4005-96CD-BAE7531FC039}" type="datetime1">
              <a:rPr lang="zh-CN" altLang="en-US" smtClean="0"/>
              <a:t>2022/5/25</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70</a:t>
            </a:fld>
            <a:endParaRPr lang="zh-CN" altLang="en-US" dirty="0"/>
          </a:p>
        </p:txBody>
      </p:sp>
      <p:sp>
        <p:nvSpPr>
          <p:cNvPr id="5" name="文本框 4"/>
          <p:cNvSpPr txBox="1"/>
          <p:nvPr/>
        </p:nvSpPr>
        <p:spPr>
          <a:xfrm>
            <a:off x="2129967" y="3394710"/>
            <a:ext cx="5109091" cy="907941"/>
          </a:xfrm>
          <a:prstGeom prst="rect">
            <a:avLst/>
          </a:prstGeom>
          <a:noFill/>
        </p:spPr>
        <p:txBody>
          <a:bodyPr wrap="none" rtlCol="0">
            <a:spAutoFit/>
          </a:bodyPr>
          <a:lstStyle/>
          <a:p>
            <a:pPr>
              <a:spcBef>
                <a:spcPts val="600"/>
              </a:spcBef>
            </a:pPr>
            <a:r>
              <a:rPr lang="zh-CN" altLang="en-US" sz="2400" b="1" dirty="0">
                <a:solidFill>
                  <a:srgbClr val="FF0000"/>
                </a:solidFill>
                <a:latin typeface="+mj-ea"/>
                <a:ea typeface="+mj-ea"/>
              </a:rPr>
              <a:t>要在程序编码的实践中不断积累经验</a:t>
            </a:r>
            <a:endParaRPr lang="en-US" altLang="zh-CN" sz="2400" b="1" dirty="0">
              <a:solidFill>
                <a:srgbClr val="FF0000"/>
              </a:solidFill>
              <a:latin typeface="+mj-ea"/>
              <a:ea typeface="+mj-ea"/>
            </a:endParaRPr>
          </a:p>
          <a:p>
            <a:pPr>
              <a:spcBef>
                <a:spcPts val="600"/>
              </a:spcBef>
            </a:pPr>
            <a:r>
              <a:rPr lang="zh-CN" altLang="en-US" sz="2400" b="1" dirty="0">
                <a:solidFill>
                  <a:srgbClr val="FF0000"/>
                </a:solidFill>
                <a:latin typeface="+mj-ea"/>
                <a:ea typeface="+mj-ea"/>
              </a:rPr>
              <a:t>培养良好的编码习惯和程序设计风格</a:t>
            </a:r>
          </a:p>
        </p:txBody>
      </p:sp>
    </p:spTree>
    <p:extLst>
      <p:ext uri="{BB962C8B-B14F-4D97-AF65-F5344CB8AC3E}">
        <p14:creationId xmlns:p14="http://schemas.microsoft.com/office/powerpoint/2010/main" val="53352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错误与异常处理</a:t>
            </a:r>
          </a:p>
        </p:txBody>
      </p:sp>
      <p:sp>
        <p:nvSpPr>
          <p:cNvPr id="4" name="日期占位符 3"/>
          <p:cNvSpPr>
            <a:spLocks noGrp="1"/>
          </p:cNvSpPr>
          <p:nvPr>
            <p:ph type="dt" sz="half" idx="10"/>
          </p:nvPr>
        </p:nvSpPr>
        <p:spPr/>
        <p:txBody>
          <a:bodyPr/>
          <a:lstStyle/>
          <a:p>
            <a:fld id="{BBFDDF63-2C2D-4FAE-8C36-0841DDD2ED14}"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71</a:t>
            </a:fld>
            <a:endParaRPr lang="zh-CN" altLang="en-US"/>
          </a:p>
        </p:txBody>
      </p:sp>
      <p:pic>
        <p:nvPicPr>
          <p:cNvPr id="7" name="图片 6"/>
          <p:cNvPicPr>
            <a:picLocks noChangeAspect="1"/>
          </p:cNvPicPr>
          <p:nvPr/>
        </p:nvPicPr>
        <p:blipFill>
          <a:blip r:embed="rId2"/>
          <a:stretch>
            <a:fillRect/>
          </a:stretch>
        </p:blipFill>
        <p:spPr>
          <a:xfrm>
            <a:off x="750573" y="1026742"/>
            <a:ext cx="8107677" cy="3328088"/>
          </a:xfrm>
          <a:prstGeom prst="rect">
            <a:avLst/>
          </a:prstGeom>
        </p:spPr>
      </p:pic>
    </p:spTree>
    <p:extLst>
      <p:ext uri="{BB962C8B-B14F-4D97-AF65-F5344CB8AC3E}">
        <p14:creationId xmlns:p14="http://schemas.microsoft.com/office/powerpoint/2010/main" val="2898555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pPr>
              <a:lnSpc>
                <a:spcPct val="120000"/>
              </a:lnSpc>
            </a:pPr>
            <a:r>
              <a:rPr lang="zh-CN" altLang="en-US" dirty="0"/>
              <a:t>测试驱动开发（</a:t>
            </a:r>
            <a:r>
              <a:rPr lang="en-US" altLang="zh-CN" dirty="0"/>
              <a:t>Test-Driven Development</a:t>
            </a:r>
            <a:r>
              <a:rPr lang="zh-CN" altLang="en-US" dirty="0"/>
              <a:t>，</a:t>
            </a:r>
            <a:r>
              <a:rPr lang="en-US" altLang="zh-CN" dirty="0"/>
              <a:t>TDD</a:t>
            </a:r>
            <a:r>
              <a:rPr lang="zh-CN" altLang="en-US" dirty="0"/>
              <a:t>）是一种不同于传统软件开发流程的新型开发方法。</a:t>
            </a:r>
            <a:endParaRPr lang="en-US" altLang="zh-CN" dirty="0"/>
          </a:p>
          <a:p>
            <a:pPr>
              <a:lnSpc>
                <a:spcPct val="120000"/>
              </a:lnSpc>
            </a:pPr>
            <a:r>
              <a:rPr lang="zh-CN" altLang="en-US" dirty="0"/>
              <a:t>要求在编写某个功能的代码之前先编写测试代码，然后只编写使测试通过的功能代码，通过测试来推动整个开发的进行。有助于编写简洁可用和高质量的代码，并加速开发过程。</a:t>
            </a:r>
            <a:endParaRPr lang="en-US" altLang="zh-CN" dirty="0"/>
          </a:p>
          <a:p>
            <a:pPr>
              <a:lnSpc>
                <a:spcPct val="120000"/>
              </a:lnSpc>
            </a:pPr>
            <a:r>
              <a:rPr lang="zh-CN" altLang="en-US" dirty="0"/>
              <a:t>测试驱动开发不是一种测试技术，而是一种分析技术、设计技术，更是一种组织所有开发活动的技术。</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72</a:t>
            </a:fld>
            <a:endParaRPr lang="zh-CN" altLang="en-US" dirty="0"/>
          </a:p>
        </p:txBody>
      </p:sp>
      <p:sp>
        <p:nvSpPr>
          <p:cNvPr id="4" name="标题 3"/>
          <p:cNvSpPr>
            <a:spLocks noGrp="1"/>
          </p:cNvSpPr>
          <p:nvPr>
            <p:ph type="title"/>
          </p:nvPr>
        </p:nvSpPr>
        <p:spPr/>
        <p:txBody>
          <a:bodyPr/>
          <a:lstStyle/>
          <a:p>
            <a:r>
              <a:rPr lang="zh-CN" altLang="en-US" dirty="0"/>
              <a:t>测试驱动开发</a:t>
            </a:r>
          </a:p>
        </p:txBody>
      </p:sp>
      <p:sp>
        <p:nvSpPr>
          <p:cNvPr id="5" name="日期占位符 4"/>
          <p:cNvSpPr>
            <a:spLocks noGrp="1"/>
          </p:cNvSpPr>
          <p:nvPr>
            <p:ph type="dt" sz="half" idx="10"/>
          </p:nvPr>
        </p:nvSpPr>
        <p:spPr/>
        <p:txBody>
          <a:bodyPr/>
          <a:lstStyle/>
          <a:p>
            <a:fld id="{E24D6C2B-AA7E-4C62-AF5E-0D4DEE89C478}"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95771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zh-CN" altLang="en-US" dirty="0"/>
              <a:t>案例：</a:t>
            </a:r>
            <a:r>
              <a:rPr lang="en-US" altLang="zh-CN" dirty="0"/>
              <a:t>Sun</a:t>
            </a:r>
            <a:r>
              <a:rPr lang="zh-CN" altLang="en-US" dirty="0"/>
              <a:t>公司推荐的</a:t>
            </a:r>
            <a:r>
              <a:rPr lang="en-US" altLang="zh-CN" dirty="0"/>
              <a:t>Java</a:t>
            </a:r>
            <a:r>
              <a:rPr lang="zh-CN" altLang="en-US" dirty="0"/>
              <a:t>编码规范</a:t>
            </a:r>
          </a:p>
        </p:txBody>
      </p:sp>
      <p:sp>
        <p:nvSpPr>
          <p:cNvPr id="486403" name="Rectangle 3"/>
          <p:cNvSpPr>
            <a:spLocks noGrp="1" noChangeArrowheads="1"/>
          </p:cNvSpPr>
          <p:nvPr>
            <p:ph idx="1"/>
          </p:nvPr>
        </p:nvSpPr>
        <p:spPr>
          <a:xfrm>
            <a:off x="768096" y="783476"/>
            <a:ext cx="7832833" cy="3806854"/>
          </a:xfrm>
        </p:spPr>
        <p:txBody>
          <a:bodyPr>
            <a:noAutofit/>
          </a:bodyPr>
          <a:lstStyle/>
          <a:p>
            <a:pPr>
              <a:lnSpc>
                <a:spcPct val="100000"/>
              </a:lnSpc>
              <a:spcBef>
                <a:spcPts val="600"/>
              </a:spcBef>
            </a:pPr>
            <a:r>
              <a:rPr lang="en-US" altLang="zh-CN" sz="2000" dirty="0"/>
              <a:t>2. </a:t>
            </a:r>
            <a:r>
              <a:rPr lang="zh-CN" altLang="en-US" sz="2000" dirty="0"/>
              <a:t>文件名</a:t>
            </a:r>
            <a:r>
              <a:rPr lang="en-US" altLang="zh-CN" sz="2000" dirty="0"/>
              <a:t>(File Names)</a:t>
            </a:r>
          </a:p>
          <a:p>
            <a:pPr marL="651420" lvl="1" indent="-394245">
              <a:lnSpc>
                <a:spcPct val="100000"/>
              </a:lnSpc>
              <a:spcBef>
                <a:spcPts val="600"/>
              </a:spcBef>
              <a:buNone/>
            </a:pPr>
            <a:r>
              <a:rPr lang="zh-CN" altLang="en-US" sz="1800" dirty="0"/>
              <a:t>这部分列出了常用的文件名及其后缀。</a:t>
            </a:r>
          </a:p>
          <a:p>
            <a:pPr>
              <a:lnSpc>
                <a:spcPct val="100000"/>
              </a:lnSpc>
              <a:spcBef>
                <a:spcPts val="600"/>
              </a:spcBef>
            </a:pPr>
            <a:r>
              <a:rPr lang="en-US" altLang="zh-CN" sz="2000" dirty="0"/>
              <a:t>2.1 </a:t>
            </a:r>
            <a:r>
              <a:rPr lang="zh-CN" altLang="en-US" sz="2000" dirty="0"/>
              <a:t>文件后缀</a:t>
            </a:r>
            <a:r>
              <a:rPr lang="en-US" altLang="zh-CN" sz="2000" dirty="0"/>
              <a:t>(File Suffixes)</a:t>
            </a:r>
          </a:p>
          <a:p>
            <a:pPr marL="257175" lvl="1" indent="0">
              <a:lnSpc>
                <a:spcPct val="100000"/>
              </a:lnSpc>
              <a:spcBef>
                <a:spcPts val="600"/>
              </a:spcBef>
              <a:buNone/>
            </a:pPr>
            <a:r>
              <a:rPr lang="en-US" altLang="zh-CN" sz="1800" dirty="0"/>
              <a:t>Java</a:t>
            </a:r>
            <a:r>
              <a:rPr lang="zh-CN" altLang="en-US" sz="1800" dirty="0"/>
              <a:t>程序使用下列文件后缀：</a:t>
            </a:r>
          </a:p>
          <a:p>
            <a:pPr marL="257175" lvl="1" indent="0">
              <a:lnSpc>
                <a:spcPct val="100000"/>
              </a:lnSpc>
              <a:spcBef>
                <a:spcPts val="600"/>
              </a:spcBef>
              <a:buNone/>
            </a:pPr>
            <a:r>
              <a:rPr lang="en-US" altLang="zh-CN" sz="1800" dirty="0"/>
              <a:t>Java</a:t>
            </a:r>
            <a:r>
              <a:rPr lang="zh-CN" altLang="en-US" sz="1800" dirty="0"/>
              <a:t>源文件</a:t>
            </a:r>
            <a:r>
              <a:rPr lang="en-US" altLang="zh-CN" sz="1800" dirty="0"/>
              <a:t>.java</a:t>
            </a:r>
          </a:p>
          <a:p>
            <a:pPr marL="257175" lvl="1" indent="0">
              <a:lnSpc>
                <a:spcPct val="100000"/>
              </a:lnSpc>
              <a:spcBef>
                <a:spcPts val="600"/>
              </a:spcBef>
              <a:buNone/>
            </a:pPr>
            <a:r>
              <a:rPr lang="zh-CN" altLang="en-US" sz="1800" dirty="0"/>
              <a:t>字节码文件</a:t>
            </a:r>
            <a:r>
              <a:rPr lang="en-US" altLang="zh-CN" sz="1800" dirty="0"/>
              <a:t>.class</a:t>
            </a:r>
          </a:p>
          <a:p>
            <a:pPr>
              <a:lnSpc>
                <a:spcPct val="100000"/>
              </a:lnSpc>
              <a:spcBef>
                <a:spcPts val="600"/>
              </a:spcBef>
            </a:pPr>
            <a:r>
              <a:rPr lang="en-US" altLang="zh-CN" sz="2000" dirty="0"/>
              <a:t>2.2 </a:t>
            </a:r>
            <a:r>
              <a:rPr lang="zh-CN" altLang="en-US" sz="2000" dirty="0"/>
              <a:t>常用文件名</a:t>
            </a:r>
            <a:r>
              <a:rPr lang="en-US" altLang="zh-CN" sz="2000" dirty="0"/>
              <a:t>(Common File Names)</a:t>
            </a:r>
          </a:p>
          <a:p>
            <a:pPr marL="257175" lvl="1" indent="0">
              <a:lnSpc>
                <a:spcPct val="100000"/>
              </a:lnSpc>
              <a:spcBef>
                <a:spcPts val="600"/>
              </a:spcBef>
              <a:buNone/>
            </a:pPr>
            <a:r>
              <a:rPr lang="zh-CN" altLang="en-US" sz="1800" dirty="0"/>
              <a:t>常用的文件名包括：</a:t>
            </a:r>
          </a:p>
          <a:p>
            <a:pPr marL="257175" lvl="1" indent="0">
              <a:lnSpc>
                <a:spcPct val="100000"/>
              </a:lnSpc>
              <a:spcBef>
                <a:spcPts val="600"/>
              </a:spcBef>
              <a:buNone/>
            </a:pPr>
            <a:r>
              <a:rPr lang="zh-CN" altLang="en-US" sz="1800" dirty="0"/>
              <a:t>文件名用途</a:t>
            </a:r>
            <a:r>
              <a:rPr lang="en-US" altLang="zh-CN" sz="1800" dirty="0" err="1"/>
              <a:t>GNUmakefile</a:t>
            </a:r>
            <a:r>
              <a:rPr lang="zh-CN" altLang="en-US" sz="1800" dirty="0"/>
              <a:t>的首选文件名。我们采用</a:t>
            </a:r>
            <a:r>
              <a:rPr lang="en-US" altLang="zh-CN" sz="1800" dirty="0" err="1"/>
              <a:t>gnumake</a:t>
            </a:r>
            <a:r>
              <a:rPr lang="zh-CN" altLang="en-US" sz="1800" dirty="0"/>
              <a:t>来创建</a:t>
            </a:r>
            <a:r>
              <a:rPr lang="en-US" altLang="zh-CN" sz="1800" dirty="0"/>
              <a:t>(build)</a:t>
            </a:r>
            <a:r>
              <a:rPr lang="zh-CN" altLang="en-US" sz="1800" dirty="0"/>
              <a:t>软件。</a:t>
            </a:r>
          </a:p>
          <a:p>
            <a:pPr marL="257175" lvl="1" indent="0">
              <a:lnSpc>
                <a:spcPct val="100000"/>
              </a:lnSpc>
              <a:spcBef>
                <a:spcPts val="600"/>
              </a:spcBef>
              <a:buNone/>
            </a:pPr>
            <a:r>
              <a:rPr lang="en-US" altLang="zh-CN" sz="1800" dirty="0"/>
              <a:t>README</a:t>
            </a:r>
            <a:r>
              <a:rPr lang="zh-CN" altLang="en-US" sz="1800" dirty="0"/>
              <a:t>概述特定目录下所含内容的文件的首选文件名。</a:t>
            </a:r>
          </a:p>
        </p:txBody>
      </p:sp>
      <p:sp>
        <p:nvSpPr>
          <p:cNvPr id="3" name="日期占位符 2"/>
          <p:cNvSpPr>
            <a:spLocks noGrp="1"/>
          </p:cNvSpPr>
          <p:nvPr>
            <p:ph type="dt" sz="half" idx="10"/>
          </p:nvPr>
        </p:nvSpPr>
        <p:spPr/>
        <p:txBody>
          <a:bodyPr/>
          <a:lstStyle/>
          <a:p>
            <a:fld id="{D43CF26F-5872-4793-82A7-DAEF0F69794A}"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73</a:t>
            </a:fld>
            <a:endParaRPr lang="zh-CN" altLang="en-US" dirty="0"/>
          </a:p>
        </p:txBody>
      </p:sp>
    </p:spTree>
    <p:extLst>
      <p:ext uri="{BB962C8B-B14F-4D97-AF65-F5344CB8AC3E}">
        <p14:creationId xmlns:p14="http://schemas.microsoft.com/office/powerpoint/2010/main" val="424676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87427" name="Rectangle 3"/>
          <p:cNvSpPr>
            <a:spLocks noGrp="1" noChangeArrowheads="1"/>
          </p:cNvSpPr>
          <p:nvPr>
            <p:ph idx="1"/>
          </p:nvPr>
        </p:nvSpPr>
        <p:spPr>
          <a:xfrm>
            <a:off x="768097" y="828913"/>
            <a:ext cx="7832833" cy="3955534"/>
          </a:xfrm>
        </p:spPr>
        <p:txBody>
          <a:bodyPr>
            <a:noAutofit/>
          </a:bodyPr>
          <a:lstStyle/>
          <a:p>
            <a:pPr>
              <a:lnSpc>
                <a:spcPct val="100000"/>
              </a:lnSpc>
              <a:spcBef>
                <a:spcPts val="600"/>
              </a:spcBef>
            </a:pPr>
            <a:r>
              <a:rPr lang="en-US" altLang="zh-CN" sz="2000" dirty="0"/>
              <a:t>3. </a:t>
            </a:r>
            <a:r>
              <a:rPr lang="zh-CN" altLang="en-US" sz="2000" dirty="0"/>
              <a:t>文件组织</a:t>
            </a:r>
            <a:r>
              <a:rPr lang="en-US" altLang="zh-CN" sz="2000" dirty="0"/>
              <a:t>(File </a:t>
            </a:r>
            <a:r>
              <a:rPr lang="en-US" altLang="zh-CN" sz="2000" dirty="0" err="1"/>
              <a:t>Orgnization</a:t>
            </a:r>
            <a:r>
              <a:rPr lang="en-US" altLang="zh-CN" sz="2000" dirty="0"/>
              <a:t>)</a:t>
            </a:r>
          </a:p>
          <a:p>
            <a:pPr marL="257175" lvl="1" indent="0">
              <a:lnSpc>
                <a:spcPct val="100000"/>
              </a:lnSpc>
              <a:spcBef>
                <a:spcPts val="600"/>
              </a:spcBef>
              <a:buNone/>
            </a:pPr>
            <a:r>
              <a:rPr lang="zh-CN" altLang="en-US" sz="1800" dirty="0"/>
              <a:t>一个文件由被空行分割而成的段落以及标识每个段落的可选注释共同组成。超过</a:t>
            </a:r>
            <a:r>
              <a:rPr lang="en-US" altLang="zh-CN" sz="1800" dirty="0"/>
              <a:t>2000</a:t>
            </a:r>
            <a:r>
              <a:rPr lang="zh-CN" altLang="en-US" sz="1800" dirty="0"/>
              <a:t>行的程序难以阅读，应该尽量避免。“</a:t>
            </a:r>
            <a:r>
              <a:rPr lang="en-US" altLang="zh-CN" sz="1800" dirty="0"/>
              <a:t>Java</a:t>
            </a:r>
            <a:r>
              <a:rPr lang="zh-CN" altLang="en-US" sz="1800" dirty="0"/>
              <a:t>源文件范例”提供了一个页面布局合理的</a:t>
            </a:r>
            <a:r>
              <a:rPr lang="en-US" altLang="zh-CN" sz="1800" dirty="0"/>
              <a:t>Java</a:t>
            </a:r>
            <a:r>
              <a:rPr lang="zh-CN" altLang="en-US" sz="1800" dirty="0"/>
              <a:t>程序范例。</a:t>
            </a:r>
          </a:p>
          <a:p>
            <a:pPr>
              <a:lnSpc>
                <a:spcPct val="100000"/>
              </a:lnSpc>
              <a:spcBef>
                <a:spcPts val="600"/>
              </a:spcBef>
            </a:pPr>
            <a:r>
              <a:rPr lang="en-US" altLang="zh-CN" sz="2000" dirty="0"/>
              <a:t>3.1 Java</a:t>
            </a:r>
            <a:r>
              <a:rPr lang="zh-CN" altLang="en-US" sz="2000" dirty="0"/>
              <a:t>源文件</a:t>
            </a:r>
            <a:r>
              <a:rPr lang="en-US" altLang="zh-CN" sz="2000" dirty="0"/>
              <a:t>(Java Source Files)</a:t>
            </a:r>
          </a:p>
          <a:p>
            <a:pPr marL="257175" lvl="1" indent="0">
              <a:lnSpc>
                <a:spcPct val="100000"/>
              </a:lnSpc>
              <a:spcBef>
                <a:spcPts val="600"/>
              </a:spcBef>
              <a:buNone/>
            </a:pPr>
            <a:r>
              <a:rPr lang="zh-CN" altLang="en-US" sz="1800" dirty="0"/>
              <a:t>每个</a:t>
            </a:r>
            <a:r>
              <a:rPr lang="en-US" altLang="zh-CN" sz="1800" dirty="0"/>
              <a:t>Java</a:t>
            </a:r>
            <a:r>
              <a:rPr lang="zh-CN" altLang="en-US" sz="1800" dirty="0"/>
              <a:t>源文件都包含一个单一的公共类或接口。若私有类和接口与一个公共类相关联。可以将它们和公共类放入同个源文件。公共类必须是这个文件中的第一个类和接口。</a:t>
            </a:r>
          </a:p>
          <a:p>
            <a:pPr>
              <a:lnSpc>
                <a:spcPct val="100000"/>
              </a:lnSpc>
              <a:spcBef>
                <a:spcPts val="600"/>
              </a:spcBef>
            </a:pPr>
            <a:r>
              <a:rPr lang="en-US" altLang="zh-CN" sz="2000" dirty="0"/>
              <a:t>Java</a:t>
            </a:r>
            <a:r>
              <a:rPr lang="zh-CN" altLang="en-US" sz="2000" dirty="0"/>
              <a:t>源文件还遵循以下规则：</a:t>
            </a:r>
            <a:endParaRPr lang="zh-CN" altLang="en-US" sz="2000" dirty="0">
              <a:solidFill>
                <a:srgbClr val="FF0000"/>
              </a:solidFill>
            </a:endParaRPr>
          </a:p>
          <a:p>
            <a:pPr marL="257175" lvl="1" indent="0">
              <a:lnSpc>
                <a:spcPct val="100000"/>
              </a:lnSpc>
              <a:spcBef>
                <a:spcPts val="0"/>
              </a:spcBef>
              <a:buNone/>
            </a:pPr>
            <a:r>
              <a:rPr lang="zh-CN" altLang="en-US" sz="1800" dirty="0">
                <a:solidFill>
                  <a:srgbClr val="FF0000"/>
                </a:solidFill>
              </a:rPr>
              <a:t>◆  开头注释</a:t>
            </a:r>
            <a:r>
              <a:rPr lang="en-US" altLang="zh-CN" sz="1800" dirty="0">
                <a:solidFill>
                  <a:srgbClr val="FF0000"/>
                </a:solidFill>
              </a:rPr>
              <a:t>(</a:t>
            </a:r>
            <a:r>
              <a:rPr lang="zh-CN" altLang="en-US" sz="1800" dirty="0">
                <a:solidFill>
                  <a:srgbClr val="FF0000"/>
                </a:solidFill>
              </a:rPr>
              <a:t>参见“开头注释”</a:t>
            </a:r>
            <a:r>
              <a:rPr lang="en-US" altLang="zh-CN" sz="1800" dirty="0">
                <a:solidFill>
                  <a:srgbClr val="FF0000"/>
                </a:solidFill>
              </a:rPr>
              <a:t>)</a:t>
            </a:r>
          </a:p>
          <a:p>
            <a:pPr marL="257175" lvl="1" indent="0">
              <a:lnSpc>
                <a:spcPct val="100000"/>
              </a:lnSpc>
              <a:spcBef>
                <a:spcPts val="0"/>
              </a:spcBef>
              <a:buNone/>
            </a:pPr>
            <a:r>
              <a:rPr lang="en-US" altLang="zh-CN" sz="1800" dirty="0">
                <a:solidFill>
                  <a:srgbClr val="FF0000"/>
                </a:solidFill>
              </a:rPr>
              <a:t>◆  </a:t>
            </a:r>
            <a:r>
              <a:rPr lang="zh-CN" altLang="en-US" sz="1800" dirty="0">
                <a:solidFill>
                  <a:srgbClr val="FF0000"/>
                </a:solidFill>
              </a:rPr>
              <a:t>包和引入语句</a:t>
            </a:r>
            <a:r>
              <a:rPr lang="en-US" altLang="zh-CN" sz="1800" dirty="0">
                <a:solidFill>
                  <a:srgbClr val="FF0000"/>
                </a:solidFill>
              </a:rPr>
              <a:t>(</a:t>
            </a:r>
            <a:r>
              <a:rPr lang="zh-CN" altLang="en-US" sz="1800" dirty="0">
                <a:solidFill>
                  <a:srgbClr val="FF0000"/>
                </a:solidFill>
              </a:rPr>
              <a:t>参见“包和引入语句</a:t>
            </a:r>
            <a:r>
              <a:rPr lang="en-US" altLang="zh-CN" sz="1800" dirty="0">
                <a:solidFill>
                  <a:srgbClr val="FF0000"/>
                </a:solidFill>
              </a:rPr>
              <a:t>)</a:t>
            </a:r>
          </a:p>
          <a:p>
            <a:pPr marL="257175" lvl="1" indent="0">
              <a:lnSpc>
                <a:spcPct val="100000"/>
              </a:lnSpc>
              <a:spcBef>
                <a:spcPts val="0"/>
              </a:spcBef>
              <a:buNone/>
            </a:pPr>
            <a:r>
              <a:rPr lang="en-US" altLang="zh-CN" sz="1800" dirty="0">
                <a:solidFill>
                  <a:srgbClr val="FF0000"/>
                </a:solidFill>
              </a:rPr>
              <a:t>◆  </a:t>
            </a:r>
            <a:r>
              <a:rPr lang="zh-CN" altLang="en-US" sz="1800" dirty="0">
                <a:solidFill>
                  <a:srgbClr val="FF0000"/>
                </a:solidFill>
              </a:rPr>
              <a:t>类和接口声明</a:t>
            </a:r>
            <a:r>
              <a:rPr lang="en-US" altLang="zh-CN" sz="1800" dirty="0">
                <a:solidFill>
                  <a:srgbClr val="FF0000"/>
                </a:solidFill>
              </a:rPr>
              <a:t>(</a:t>
            </a:r>
            <a:r>
              <a:rPr lang="zh-CN" altLang="en-US" sz="1800" dirty="0">
                <a:solidFill>
                  <a:srgbClr val="FF0000"/>
                </a:solidFill>
              </a:rPr>
              <a:t>参见“类和接口声明</a:t>
            </a:r>
            <a:r>
              <a:rPr lang="en-US" altLang="zh-CN" sz="1800" dirty="0">
                <a:solidFill>
                  <a:srgbClr val="FF0000"/>
                </a:solidFill>
              </a:rPr>
              <a:t>)</a:t>
            </a:r>
          </a:p>
        </p:txBody>
      </p:sp>
      <p:sp>
        <p:nvSpPr>
          <p:cNvPr id="3" name="日期占位符 2"/>
          <p:cNvSpPr>
            <a:spLocks noGrp="1"/>
          </p:cNvSpPr>
          <p:nvPr>
            <p:ph type="dt" sz="half" idx="10"/>
          </p:nvPr>
        </p:nvSpPr>
        <p:spPr/>
        <p:txBody>
          <a:bodyPr/>
          <a:lstStyle/>
          <a:p>
            <a:fld id="{1CEE93C9-2F22-40D5-8EB5-4CC9DF825D83}"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74</a:t>
            </a:fld>
            <a:endParaRPr lang="zh-CN" altLang="en-US" dirty="0"/>
          </a:p>
        </p:txBody>
      </p:sp>
    </p:spTree>
    <p:extLst>
      <p:ext uri="{BB962C8B-B14F-4D97-AF65-F5344CB8AC3E}">
        <p14:creationId xmlns:p14="http://schemas.microsoft.com/office/powerpoint/2010/main" val="227358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88451" name="Rectangle 3"/>
          <p:cNvSpPr>
            <a:spLocks noGrp="1" noChangeArrowheads="1"/>
          </p:cNvSpPr>
          <p:nvPr>
            <p:ph idx="1"/>
          </p:nvPr>
        </p:nvSpPr>
        <p:spPr>
          <a:xfrm>
            <a:off x="768097" y="868017"/>
            <a:ext cx="7832833" cy="3806854"/>
          </a:xfrm>
        </p:spPr>
        <p:txBody>
          <a:bodyPr>
            <a:noAutofit/>
          </a:bodyPr>
          <a:lstStyle/>
          <a:p>
            <a:pPr>
              <a:lnSpc>
                <a:spcPct val="100000"/>
              </a:lnSpc>
              <a:spcBef>
                <a:spcPts val="600"/>
              </a:spcBef>
            </a:pPr>
            <a:r>
              <a:rPr lang="en-US" altLang="zh-CN" sz="1800" dirty="0"/>
              <a:t>3.1.1 </a:t>
            </a:r>
            <a:r>
              <a:rPr lang="zh-CN" altLang="en-US" sz="1800" dirty="0"/>
              <a:t>开头注释</a:t>
            </a:r>
            <a:r>
              <a:rPr lang="en-US" altLang="zh-CN" sz="1800" dirty="0"/>
              <a:t>(Beginning Comments)</a:t>
            </a:r>
          </a:p>
          <a:p>
            <a:pPr>
              <a:lnSpc>
                <a:spcPct val="100000"/>
              </a:lnSpc>
              <a:spcBef>
                <a:spcPts val="600"/>
              </a:spcBef>
            </a:pPr>
            <a:r>
              <a:rPr lang="zh-CN" altLang="en-US" sz="1600" dirty="0"/>
              <a:t>所有的源文件都应该在开头有一个</a:t>
            </a:r>
            <a:r>
              <a:rPr lang="en-US" altLang="zh-CN" sz="1600" dirty="0"/>
              <a:t>C</a:t>
            </a:r>
            <a:r>
              <a:rPr lang="zh-CN" altLang="en-US" sz="1600" dirty="0"/>
              <a:t>语言风格的注释，其中列出数出类名、版本信息，日期和版权声明：</a:t>
            </a:r>
          </a:p>
          <a:p>
            <a:pPr marL="0" indent="0">
              <a:lnSpc>
                <a:spcPct val="100000"/>
              </a:lnSpc>
              <a:spcBef>
                <a:spcPts val="600"/>
              </a:spcBef>
              <a:buNone/>
            </a:pPr>
            <a:r>
              <a:rPr lang="zh-CN" altLang="en-US" sz="1600" dirty="0"/>
              <a:t>	</a:t>
            </a:r>
            <a:r>
              <a:rPr lang="en-US" altLang="zh-CN" sz="1600" dirty="0"/>
              <a:t>/ *</a:t>
            </a:r>
          </a:p>
          <a:p>
            <a:pPr marL="0" indent="0">
              <a:lnSpc>
                <a:spcPct val="100000"/>
              </a:lnSpc>
              <a:spcBef>
                <a:spcPts val="600"/>
              </a:spcBef>
              <a:buNone/>
            </a:pPr>
            <a:r>
              <a:rPr lang="en-US" altLang="zh-CN" sz="1600" dirty="0"/>
              <a:t>	 * </a:t>
            </a:r>
            <a:r>
              <a:rPr lang="en-US" altLang="zh-CN" sz="1600" dirty="0" err="1"/>
              <a:t>Classname</a:t>
            </a:r>
            <a:endParaRPr lang="en-US" altLang="zh-CN" sz="1600" dirty="0"/>
          </a:p>
          <a:p>
            <a:pPr marL="0" indent="0">
              <a:lnSpc>
                <a:spcPct val="100000"/>
              </a:lnSpc>
              <a:spcBef>
                <a:spcPts val="600"/>
              </a:spcBef>
              <a:buNone/>
            </a:pPr>
            <a:r>
              <a:rPr lang="en-US" altLang="zh-CN" sz="1600" dirty="0"/>
              <a:t>	 *</a:t>
            </a:r>
          </a:p>
          <a:p>
            <a:pPr marL="0" indent="0">
              <a:lnSpc>
                <a:spcPct val="100000"/>
              </a:lnSpc>
              <a:spcBef>
                <a:spcPts val="600"/>
              </a:spcBef>
              <a:buNone/>
            </a:pPr>
            <a:r>
              <a:rPr lang="en-US" altLang="zh-CN" sz="1600" dirty="0"/>
              <a:t>	 * Version information</a:t>
            </a:r>
          </a:p>
          <a:p>
            <a:pPr marL="0" indent="0">
              <a:lnSpc>
                <a:spcPct val="100000"/>
              </a:lnSpc>
              <a:spcBef>
                <a:spcPts val="600"/>
              </a:spcBef>
              <a:buNone/>
            </a:pPr>
            <a:r>
              <a:rPr lang="en-US" altLang="zh-CN" sz="1600" dirty="0"/>
              <a:t>	 *</a:t>
            </a:r>
          </a:p>
          <a:p>
            <a:pPr marL="0" indent="0">
              <a:lnSpc>
                <a:spcPct val="100000"/>
              </a:lnSpc>
              <a:spcBef>
                <a:spcPts val="600"/>
              </a:spcBef>
              <a:buNone/>
            </a:pPr>
            <a:r>
              <a:rPr lang="en-US" altLang="zh-CN" sz="1600" dirty="0"/>
              <a:t>	 * Date</a:t>
            </a:r>
          </a:p>
          <a:p>
            <a:pPr marL="0" indent="0">
              <a:lnSpc>
                <a:spcPct val="100000"/>
              </a:lnSpc>
              <a:spcBef>
                <a:spcPts val="600"/>
              </a:spcBef>
              <a:buNone/>
            </a:pPr>
            <a:r>
              <a:rPr lang="en-US" altLang="zh-CN" sz="1600" dirty="0"/>
              <a:t>	 *</a:t>
            </a:r>
          </a:p>
          <a:p>
            <a:pPr marL="0" indent="0">
              <a:lnSpc>
                <a:spcPct val="100000"/>
              </a:lnSpc>
              <a:spcBef>
                <a:spcPts val="600"/>
              </a:spcBef>
              <a:buNone/>
            </a:pPr>
            <a:r>
              <a:rPr lang="en-US" altLang="zh-CN" sz="1600" dirty="0"/>
              <a:t>	 * Copyright notice</a:t>
            </a:r>
          </a:p>
          <a:p>
            <a:pPr marL="0" indent="0">
              <a:lnSpc>
                <a:spcPct val="100000"/>
              </a:lnSpc>
              <a:spcBef>
                <a:spcPts val="600"/>
              </a:spcBef>
              <a:buNone/>
            </a:pPr>
            <a:r>
              <a:rPr lang="en-US" altLang="zh-CN" sz="1600" dirty="0"/>
              <a:t>	 * /</a:t>
            </a:r>
          </a:p>
        </p:txBody>
      </p:sp>
      <p:sp>
        <p:nvSpPr>
          <p:cNvPr id="3" name="日期占位符 2"/>
          <p:cNvSpPr>
            <a:spLocks noGrp="1"/>
          </p:cNvSpPr>
          <p:nvPr>
            <p:ph type="dt" sz="half" idx="10"/>
          </p:nvPr>
        </p:nvSpPr>
        <p:spPr/>
        <p:txBody>
          <a:bodyPr/>
          <a:lstStyle/>
          <a:p>
            <a:fld id="{0AA0556E-CF72-44E8-8E3D-C44CF2474F37}"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75</a:t>
            </a:fld>
            <a:endParaRPr lang="zh-CN" altLang="en-US" dirty="0"/>
          </a:p>
        </p:txBody>
      </p:sp>
    </p:spTree>
    <p:extLst>
      <p:ext uri="{BB962C8B-B14F-4D97-AF65-F5344CB8AC3E}">
        <p14:creationId xmlns:p14="http://schemas.microsoft.com/office/powerpoint/2010/main" val="183599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89475" name="Rectangle 3"/>
          <p:cNvSpPr>
            <a:spLocks noGrp="1" noChangeArrowheads="1"/>
          </p:cNvSpPr>
          <p:nvPr>
            <p:ph type="body" idx="1"/>
          </p:nvPr>
        </p:nvSpPr>
        <p:spPr/>
        <p:txBody>
          <a:bodyPr/>
          <a:lstStyle/>
          <a:p>
            <a:r>
              <a:rPr lang="en-US" altLang="zh-CN" sz="2400" dirty="0"/>
              <a:t>3.1.2 </a:t>
            </a:r>
            <a:r>
              <a:rPr lang="zh-CN" altLang="en-US" sz="2400" dirty="0"/>
              <a:t>包和引入</a:t>
            </a:r>
            <a:r>
              <a:rPr lang="en-US" altLang="zh-CN" sz="2400" dirty="0"/>
              <a:t>(Package and Import Statements)</a:t>
            </a:r>
          </a:p>
          <a:p>
            <a:pPr marL="651420" lvl="1" indent="0">
              <a:buNone/>
            </a:pPr>
            <a:r>
              <a:rPr lang="zh-CN" altLang="en-US" sz="2000" dirty="0"/>
              <a:t>在多数</a:t>
            </a:r>
            <a:r>
              <a:rPr lang="en-US" altLang="zh-CN" sz="2000" dirty="0"/>
              <a:t>Java</a:t>
            </a:r>
            <a:r>
              <a:rPr lang="zh-CN" altLang="en-US" sz="2000" dirty="0"/>
              <a:t>源文件中，第一个非注释行是包语句行。在它之后可以跟引入语句。例如：</a:t>
            </a:r>
          </a:p>
          <a:p>
            <a:pPr marL="0" indent="0">
              <a:buNone/>
            </a:pPr>
            <a:r>
              <a:rPr lang="zh-CN" altLang="en-US" sz="2400" dirty="0"/>
              <a:t>	</a:t>
            </a:r>
            <a:r>
              <a:rPr lang="en-US" altLang="zh-CN" sz="2000" dirty="0"/>
              <a:t>package </a:t>
            </a:r>
            <a:r>
              <a:rPr lang="en-US" altLang="zh-CN" sz="2000" dirty="0" err="1"/>
              <a:t>java.awt</a:t>
            </a:r>
            <a:r>
              <a:rPr lang="en-US" altLang="zh-CN" sz="2000" dirty="0"/>
              <a:t>;</a:t>
            </a:r>
          </a:p>
          <a:p>
            <a:pPr marL="0" indent="0">
              <a:buNone/>
            </a:pPr>
            <a:r>
              <a:rPr lang="en-US" altLang="zh-CN" sz="2000" dirty="0"/>
              <a:t>	import </a:t>
            </a:r>
            <a:r>
              <a:rPr lang="en-US" altLang="zh-CN" sz="2000" dirty="0" err="1"/>
              <a:t>java.awt.peer.CanvasPeer</a:t>
            </a:r>
            <a:r>
              <a:rPr lang="en-US" altLang="zh-CN" sz="2000" dirty="0"/>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76</a:t>
            </a:fld>
            <a:endParaRPr lang="zh-CN" altLang="en-US" dirty="0"/>
          </a:p>
        </p:txBody>
      </p:sp>
      <p:sp>
        <p:nvSpPr>
          <p:cNvPr id="3" name="日期占位符 2"/>
          <p:cNvSpPr>
            <a:spLocks noGrp="1"/>
          </p:cNvSpPr>
          <p:nvPr>
            <p:ph type="dt" sz="half" idx="10"/>
          </p:nvPr>
        </p:nvSpPr>
        <p:spPr/>
        <p:txBody>
          <a:bodyPr/>
          <a:lstStyle/>
          <a:p>
            <a:fld id="{86FB649F-E3F4-4925-8FDD-5B7535DEE713}"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59259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90499" name="Rectangle 3"/>
          <p:cNvSpPr>
            <a:spLocks noGrp="1" noChangeArrowheads="1"/>
          </p:cNvSpPr>
          <p:nvPr>
            <p:ph type="body" idx="1"/>
          </p:nvPr>
        </p:nvSpPr>
        <p:spPr/>
        <p:txBody>
          <a:bodyPr>
            <a:normAutofit/>
          </a:bodyPr>
          <a:lstStyle/>
          <a:p>
            <a:r>
              <a:rPr lang="en-US" altLang="zh-CN" sz="2400" dirty="0"/>
              <a:t>3.1.3 </a:t>
            </a:r>
            <a:r>
              <a:rPr lang="zh-CN" altLang="en-US" sz="2400" dirty="0"/>
              <a:t>类和接口声明</a:t>
            </a:r>
            <a:r>
              <a:rPr lang="en-US" altLang="zh-CN" sz="2400" dirty="0"/>
              <a:t>(Class and Interface Declarations)</a:t>
            </a:r>
          </a:p>
          <a:p>
            <a:r>
              <a:rPr lang="zh-CN" altLang="en-US" sz="2000" dirty="0"/>
              <a:t>下表描述了类和接口声明的免修部分以及它们出现的先后次序。参见“</a:t>
            </a:r>
            <a:r>
              <a:rPr lang="en-US" altLang="zh-CN" sz="2000" dirty="0"/>
              <a:t>Java</a:t>
            </a:r>
            <a:r>
              <a:rPr lang="zh-CN" altLang="en-US" sz="2000" dirty="0"/>
              <a:t>源文件范例”中一个包含注释的例子。</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77</a:t>
            </a:fld>
            <a:endParaRPr lang="zh-CN" altLang="en-US" dirty="0"/>
          </a:p>
        </p:txBody>
      </p:sp>
      <p:sp>
        <p:nvSpPr>
          <p:cNvPr id="3" name="日期占位符 2"/>
          <p:cNvSpPr>
            <a:spLocks noGrp="1"/>
          </p:cNvSpPr>
          <p:nvPr>
            <p:ph type="dt" sz="half" idx="10"/>
          </p:nvPr>
        </p:nvSpPr>
        <p:spPr/>
        <p:txBody>
          <a:bodyPr/>
          <a:lstStyle/>
          <a:p>
            <a:fld id="{193BFF86-49CF-428F-946C-DAAF9BE5EE98}"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43042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23" name="Group 3"/>
          <p:cNvGraphicFramePr>
            <a:graphicFrameLocks noGrp="1"/>
          </p:cNvGraphicFramePr>
          <p:nvPr>
            <p:ph idx="1"/>
            <p:extLst>
              <p:ext uri="{D42A27DB-BD31-4B8C-83A1-F6EECF244321}">
                <p14:modId xmlns:p14="http://schemas.microsoft.com/office/powerpoint/2010/main" val="1442135763"/>
              </p:ext>
            </p:extLst>
          </p:nvPr>
        </p:nvGraphicFramePr>
        <p:xfrm>
          <a:off x="445771" y="760333"/>
          <a:ext cx="8412478" cy="3901222"/>
        </p:xfrm>
        <a:graphic>
          <a:graphicData uri="http://schemas.openxmlformats.org/drawingml/2006/table">
            <a:tbl>
              <a:tblPr/>
              <a:tblGrid>
                <a:gridCol w="358283">
                  <a:extLst>
                    <a:ext uri="{9D8B030D-6E8A-4147-A177-3AD203B41FA5}">
                      <a16:colId xmlns:a16="http://schemas.microsoft.com/office/drawing/2014/main" val="20000"/>
                    </a:ext>
                  </a:extLst>
                </a:gridCol>
                <a:gridCol w="2110596">
                  <a:extLst>
                    <a:ext uri="{9D8B030D-6E8A-4147-A177-3AD203B41FA5}">
                      <a16:colId xmlns:a16="http://schemas.microsoft.com/office/drawing/2014/main" val="20001"/>
                    </a:ext>
                  </a:extLst>
                </a:gridCol>
                <a:gridCol w="5943599">
                  <a:extLst>
                    <a:ext uri="{9D8B030D-6E8A-4147-A177-3AD203B41FA5}">
                      <a16:colId xmlns:a16="http://schemas.microsoft.com/office/drawing/2014/main" val="20002"/>
                    </a:ext>
                  </a:extLst>
                </a:gridCol>
              </a:tblGrid>
              <a:tr h="279146">
                <a:tc>
                  <a:txBody>
                    <a:bodyPr/>
                    <a:lstStyle/>
                    <a:p>
                      <a:pPr marL="0" marR="0" lvl="0" indent="0" algn="l" defTabSz="904875" rtl="0" eaLnBrk="1" fontAlgn="base" latinLnBrk="0" hangingPunct="1">
                        <a:lnSpc>
                          <a:spcPct val="100000"/>
                        </a:lnSpc>
                        <a:spcBef>
                          <a:spcPct val="20000"/>
                        </a:spcBef>
                        <a:spcAft>
                          <a:spcPct val="0"/>
                        </a:spcAft>
                        <a:buClr>
                          <a:srgbClr val="003366"/>
                        </a:buClr>
                        <a:buSzTx/>
                        <a:buFontTx/>
                        <a:buNone/>
                        <a:tabLst/>
                      </a:pPr>
                      <a:endParaRPr kumimoji="0" lang="zh-CN" altLang="zh-CN" sz="1600" b="0" i="0" u="none" strike="noStrike" cap="none" normalizeH="0" baseline="0" dirty="0">
                        <a:ln>
                          <a:noFill/>
                        </a:ln>
                        <a:solidFill>
                          <a:schemeClr val="bg1"/>
                        </a:solidFill>
                        <a:effectLst/>
                        <a:latin typeface="+mj-ea"/>
                        <a:ea typeface="+mj-ea"/>
                      </a:endParaRPr>
                    </a:p>
                  </a:txBody>
                  <a:tcPr marL="85760" marR="85760" marT="40481" marB="4048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030A0"/>
                    </a:solidFill>
                  </a:tcPr>
                </a:tc>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bg1"/>
                          </a:solidFill>
                          <a:effectLst/>
                          <a:latin typeface="+mj-ea"/>
                          <a:ea typeface="+mj-ea"/>
                          <a:cs typeface="Times New Roman" pitchFamily="18" charset="0"/>
                        </a:rPr>
                        <a:t>类</a:t>
                      </a:r>
                      <a:r>
                        <a:rPr kumimoji="0" lang="en-US" altLang="zh-CN" sz="1600" b="1" i="0" u="none" strike="noStrike" cap="none" normalizeH="0" baseline="0" dirty="0">
                          <a:ln>
                            <a:noFill/>
                          </a:ln>
                          <a:solidFill>
                            <a:schemeClr val="bg1"/>
                          </a:solidFill>
                          <a:effectLst/>
                          <a:latin typeface="+mj-ea"/>
                          <a:ea typeface="+mj-ea"/>
                          <a:cs typeface="Times New Roman" pitchFamily="18" charset="0"/>
                        </a:rPr>
                        <a:t>/</a:t>
                      </a:r>
                      <a:r>
                        <a:rPr kumimoji="0" lang="zh-CN" altLang="en-US" sz="1600" b="1" i="0" u="none" strike="noStrike" cap="none" normalizeH="0" baseline="0" dirty="0">
                          <a:ln>
                            <a:noFill/>
                          </a:ln>
                          <a:solidFill>
                            <a:schemeClr val="bg1"/>
                          </a:solidFill>
                          <a:effectLst/>
                          <a:latin typeface="+mj-ea"/>
                          <a:ea typeface="+mj-ea"/>
                          <a:cs typeface="Times New Roman" pitchFamily="18" charset="0"/>
                        </a:rPr>
                        <a:t>接口声明的各部分</a:t>
                      </a:r>
                    </a:p>
                  </a:txBody>
                  <a:tcPr marL="85760" marR="85760" marT="40481" marB="4048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030A0"/>
                    </a:solidFill>
                  </a:tcPr>
                </a:tc>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bg1"/>
                          </a:solidFill>
                          <a:effectLst/>
                          <a:latin typeface="+mj-ea"/>
                          <a:ea typeface="+mj-ea"/>
                          <a:cs typeface="Times New Roman" pitchFamily="18" charset="0"/>
                        </a:rPr>
                        <a:t>注解</a:t>
                      </a:r>
                    </a:p>
                  </a:txBody>
                  <a:tcPr marL="85760" marR="85760" marT="40481" marB="4048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030A0"/>
                    </a:solidFill>
                  </a:tcPr>
                </a:tc>
                <a:extLst>
                  <a:ext uri="{0D108BD9-81ED-4DB2-BD59-A6C34878D82A}">
                    <a16:rowId xmlns:a16="http://schemas.microsoft.com/office/drawing/2014/main" val="10000"/>
                  </a:ext>
                </a:extLst>
              </a:tr>
              <a:tr h="427240">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1</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类</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接口文档注释</a:t>
                      </a:r>
                    </a:p>
                    <a:p>
                      <a:pPr marL="339725" marR="0" lvl="0" indent="-339725" algn="l" defTabSz="904875"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 **…* /)</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该注释中所包含的信息，参见“文档注释”</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val="10001"/>
                  </a:ext>
                </a:extLst>
              </a:tr>
              <a:tr h="244035">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2</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类</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接口的声明</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04875" rtl="0" eaLnBrk="1" fontAlgn="base" latinLnBrk="0" hangingPunct="1">
                        <a:lnSpc>
                          <a:spcPct val="100000"/>
                        </a:lnSpc>
                        <a:spcBef>
                          <a:spcPct val="20000"/>
                        </a:spcBef>
                        <a:spcAft>
                          <a:spcPct val="0"/>
                        </a:spcAft>
                        <a:buClr>
                          <a:srgbClr val="003366"/>
                        </a:buClr>
                        <a:buSzTx/>
                        <a:buFontTx/>
                        <a:buNone/>
                        <a:tabLst/>
                      </a:pPr>
                      <a:endParaRPr kumimoji="0" lang="zh-CN" altLang="zh-CN" sz="1600" b="0" i="0" u="none" strike="noStrike" cap="none" normalizeH="0" baseline="0" dirty="0">
                        <a:ln>
                          <a:noFill/>
                        </a:ln>
                        <a:solidFill>
                          <a:schemeClr val="tx1"/>
                        </a:solidFill>
                        <a:effectLst/>
                        <a:latin typeface="+mj-ea"/>
                        <a:ea typeface="+mj-ea"/>
                      </a:endParaRP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val="10002"/>
                  </a:ext>
                </a:extLst>
              </a:tr>
              <a:tr h="610445">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3</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类</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接口实现的注释</a:t>
                      </a:r>
                    </a:p>
                    <a:p>
                      <a:pPr marL="339725" marR="0" lvl="0" indent="-339725" algn="l" defTabSz="904875"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 *…* /)</a:t>
                      </a:r>
                    </a:p>
                    <a:p>
                      <a:pPr marL="339725" marR="0" lvl="0" indent="-339725" algn="l" defTabSz="904875"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如果有必要的话</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04875"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该注释应包含任何有关整个类或接口的信息，而这些信息又适合作为类</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接口文档注释。</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val="10003"/>
                  </a:ext>
                </a:extLst>
              </a:tr>
              <a:tr h="610445">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4</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类的</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静态</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变量</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04875"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首先是类的</a:t>
                      </a:r>
                      <a:r>
                        <a:rPr kumimoji="0" lang="en-US" altLang="zh-CN" sz="1600" b="0" i="0" u="none" strike="noStrike" cap="none" normalizeH="0" baseline="0" dirty="0">
                          <a:ln>
                            <a:noFill/>
                          </a:ln>
                          <a:solidFill>
                            <a:schemeClr val="tx1"/>
                          </a:solidFill>
                          <a:effectLst/>
                          <a:latin typeface="+mj-ea"/>
                          <a:ea typeface="+mj-ea"/>
                          <a:cs typeface="Times New Roman" pitchFamily="18" charset="0"/>
                        </a:rPr>
                        <a:t>public</a:t>
                      </a:r>
                      <a:r>
                        <a:rPr kumimoji="0" lang="zh-CN" altLang="en-US" sz="1600" b="0" i="0" u="none" strike="noStrike" cap="none" normalizeH="0" baseline="0" dirty="0">
                          <a:ln>
                            <a:noFill/>
                          </a:ln>
                          <a:solidFill>
                            <a:schemeClr val="tx1"/>
                          </a:solidFill>
                          <a:effectLst/>
                          <a:latin typeface="+mj-ea"/>
                          <a:ea typeface="+mj-ea"/>
                          <a:cs typeface="Times New Roman" pitchFamily="18" charset="0"/>
                        </a:rPr>
                        <a:t>变量，随后是</a:t>
                      </a:r>
                      <a:r>
                        <a:rPr kumimoji="0" lang="en-US" altLang="zh-CN" sz="1600" b="0" i="0" u="none" strike="noStrike" cap="none" normalizeH="0" baseline="0" dirty="0">
                          <a:ln>
                            <a:noFill/>
                          </a:ln>
                          <a:solidFill>
                            <a:schemeClr val="tx1"/>
                          </a:solidFill>
                          <a:effectLst/>
                          <a:latin typeface="+mj-ea"/>
                          <a:ea typeface="+mj-ea"/>
                          <a:cs typeface="Times New Roman" pitchFamily="18" charset="0"/>
                        </a:rPr>
                        <a:t>protected</a:t>
                      </a:r>
                      <a:r>
                        <a:rPr kumimoji="0" lang="zh-CN" altLang="en-US" sz="1600" b="0" i="0" u="none" strike="noStrike" cap="none" normalizeH="0" baseline="0" dirty="0">
                          <a:ln>
                            <a:noFill/>
                          </a:ln>
                          <a:solidFill>
                            <a:schemeClr val="tx1"/>
                          </a:solidFill>
                          <a:effectLst/>
                          <a:latin typeface="+mj-ea"/>
                          <a:ea typeface="+mj-ea"/>
                          <a:cs typeface="Times New Roman" pitchFamily="18" charset="0"/>
                        </a:rPr>
                        <a:t>变量，再后是包一级别的变量</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没有访问修饰符</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，最后是</a:t>
                      </a:r>
                      <a:r>
                        <a:rPr kumimoji="0" lang="en-US" altLang="zh-CN" sz="1600" b="0" i="0" u="none" strike="noStrike" cap="none" normalizeH="0" baseline="0" dirty="0">
                          <a:ln>
                            <a:noFill/>
                          </a:ln>
                          <a:solidFill>
                            <a:schemeClr val="tx1"/>
                          </a:solidFill>
                          <a:effectLst/>
                          <a:latin typeface="+mj-ea"/>
                          <a:ea typeface="+mj-ea"/>
                          <a:cs typeface="Times New Roman" pitchFamily="18" charset="0"/>
                        </a:rPr>
                        <a:t>private</a:t>
                      </a:r>
                      <a:r>
                        <a:rPr kumimoji="0" lang="zh-CN" altLang="en-US" sz="1600" b="0" i="0" u="none" strike="noStrike" cap="none" normalizeH="0" baseline="0" dirty="0">
                          <a:ln>
                            <a:noFill/>
                          </a:ln>
                          <a:solidFill>
                            <a:schemeClr val="tx1"/>
                          </a:solidFill>
                          <a:effectLst/>
                          <a:latin typeface="+mj-ea"/>
                          <a:ea typeface="+mj-ea"/>
                          <a:cs typeface="Times New Roman" pitchFamily="18" charset="0"/>
                        </a:rPr>
                        <a:t>变量。</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val="10004"/>
                  </a:ext>
                </a:extLst>
              </a:tr>
              <a:tr h="610445">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5</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实例变量</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04875"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首先是</a:t>
                      </a:r>
                      <a:r>
                        <a:rPr kumimoji="0" lang="en-US" altLang="zh-CN" sz="1600" b="0" i="0" u="none" strike="noStrike" cap="none" normalizeH="0" baseline="0" dirty="0">
                          <a:ln>
                            <a:noFill/>
                          </a:ln>
                          <a:solidFill>
                            <a:schemeClr val="tx1"/>
                          </a:solidFill>
                          <a:effectLst/>
                          <a:latin typeface="+mj-ea"/>
                          <a:ea typeface="+mj-ea"/>
                          <a:cs typeface="Times New Roman" pitchFamily="18" charset="0"/>
                        </a:rPr>
                        <a:t>public</a:t>
                      </a:r>
                      <a:r>
                        <a:rPr kumimoji="0" lang="zh-CN" altLang="en-US" sz="1600" b="0" i="0" u="none" strike="noStrike" cap="none" normalizeH="0" baseline="0" dirty="0">
                          <a:ln>
                            <a:noFill/>
                          </a:ln>
                          <a:solidFill>
                            <a:schemeClr val="tx1"/>
                          </a:solidFill>
                          <a:effectLst/>
                          <a:latin typeface="+mj-ea"/>
                          <a:ea typeface="+mj-ea"/>
                          <a:cs typeface="Times New Roman" pitchFamily="18" charset="0"/>
                        </a:rPr>
                        <a:t>变量，随后是</a:t>
                      </a:r>
                      <a:r>
                        <a:rPr kumimoji="0" lang="en-US" altLang="zh-CN" sz="1600" b="0" i="0" u="none" strike="noStrike" cap="none" normalizeH="0" baseline="0" dirty="0">
                          <a:ln>
                            <a:noFill/>
                          </a:ln>
                          <a:solidFill>
                            <a:schemeClr val="tx1"/>
                          </a:solidFill>
                          <a:effectLst/>
                          <a:latin typeface="+mj-ea"/>
                          <a:ea typeface="+mj-ea"/>
                          <a:cs typeface="Times New Roman" pitchFamily="18" charset="0"/>
                        </a:rPr>
                        <a:t>protected</a:t>
                      </a:r>
                      <a:r>
                        <a:rPr kumimoji="0" lang="zh-CN" altLang="en-US" sz="1600" b="0" i="0" u="none" strike="noStrike" cap="none" normalizeH="0" baseline="0" dirty="0">
                          <a:ln>
                            <a:noFill/>
                          </a:ln>
                          <a:solidFill>
                            <a:schemeClr val="tx1"/>
                          </a:solidFill>
                          <a:effectLst/>
                          <a:latin typeface="+mj-ea"/>
                          <a:ea typeface="+mj-ea"/>
                          <a:cs typeface="Times New Roman" pitchFamily="18" charset="0"/>
                        </a:rPr>
                        <a:t>变量，再后是包一级别的变量</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没有访问修饰符</a:t>
                      </a:r>
                      <a:r>
                        <a:rPr kumimoji="0" lang="en-US" altLang="zh-CN" sz="1600" b="0" i="0" u="none" strike="noStrike" cap="none" normalizeH="0" baseline="0" dirty="0">
                          <a:ln>
                            <a:noFill/>
                          </a:ln>
                          <a:solidFill>
                            <a:schemeClr val="tx1"/>
                          </a:solidFill>
                          <a:effectLst/>
                          <a:latin typeface="+mj-ea"/>
                          <a:ea typeface="+mj-ea"/>
                          <a:cs typeface="Times New Roman" pitchFamily="18" charset="0"/>
                        </a:rPr>
                        <a:t>)</a:t>
                      </a:r>
                      <a:r>
                        <a:rPr kumimoji="0" lang="zh-CN" altLang="en-US" sz="1600" b="0" i="0" u="none" strike="noStrike" cap="none" normalizeH="0" baseline="0" dirty="0">
                          <a:ln>
                            <a:noFill/>
                          </a:ln>
                          <a:solidFill>
                            <a:schemeClr val="tx1"/>
                          </a:solidFill>
                          <a:effectLst/>
                          <a:latin typeface="+mj-ea"/>
                          <a:ea typeface="+mj-ea"/>
                          <a:cs typeface="Times New Roman" pitchFamily="18" charset="0"/>
                        </a:rPr>
                        <a:t>，最后是</a:t>
                      </a:r>
                      <a:r>
                        <a:rPr kumimoji="0" lang="en-US" altLang="zh-CN" sz="1600" b="0" i="0" u="none" strike="noStrike" cap="none" normalizeH="0" baseline="0" dirty="0">
                          <a:ln>
                            <a:noFill/>
                          </a:ln>
                          <a:solidFill>
                            <a:schemeClr val="tx1"/>
                          </a:solidFill>
                          <a:effectLst/>
                          <a:latin typeface="+mj-ea"/>
                          <a:ea typeface="+mj-ea"/>
                          <a:cs typeface="Times New Roman" pitchFamily="18" charset="0"/>
                        </a:rPr>
                        <a:t>private</a:t>
                      </a:r>
                      <a:r>
                        <a:rPr kumimoji="0" lang="zh-CN" altLang="en-US" sz="1600" b="0" i="0" u="none" strike="noStrike" cap="none" normalizeH="0" baseline="0" dirty="0">
                          <a:ln>
                            <a:noFill/>
                          </a:ln>
                          <a:solidFill>
                            <a:schemeClr val="tx1"/>
                          </a:solidFill>
                          <a:effectLst/>
                          <a:latin typeface="+mj-ea"/>
                          <a:ea typeface="+mj-ea"/>
                          <a:cs typeface="Times New Roman" pitchFamily="18" charset="0"/>
                        </a:rPr>
                        <a:t>变量。</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val="10005"/>
                  </a:ext>
                </a:extLst>
              </a:tr>
              <a:tr h="244035">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6</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构造器</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04875" rtl="0" eaLnBrk="1" fontAlgn="base" latinLnBrk="0" hangingPunct="1">
                        <a:lnSpc>
                          <a:spcPct val="100000"/>
                        </a:lnSpc>
                        <a:spcBef>
                          <a:spcPct val="20000"/>
                        </a:spcBef>
                        <a:spcAft>
                          <a:spcPct val="0"/>
                        </a:spcAft>
                        <a:buClr>
                          <a:srgbClr val="003366"/>
                        </a:buClr>
                        <a:buSzTx/>
                        <a:buFont typeface="Arial" panose="020B0604020202020204" pitchFamily="34" charset="0"/>
                        <a:buNone/>
                        <a:tabLst/>
                      </a:pPr>
                      <a:endParaRPr kumimoji="0" lang="zh-CN" altLang="zh-CN" sz="1600" b="0" i="0" u="none" strike="noStrike" cap="none" normalizeH="0" baseline="0" dirty="0">
                        <a:ln>
                          <a:noFill/>
                        </a:ln>
                        <a:solidFill>
                          <a:schemeClr val="tx1"/>
                        </a:solidFill>
                        <a:effectLst/>
                        <a:latin typeface="+mj-ea"/>
                        <a:ea typeface="+mj-ea"/>
                      </a:endParaRP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val="10006"/>
                  </a:ext>
                </a:extLst>
              </a:tr>
              <a:tr h="279146">
                <a:tc>
                  <a:txBody>
                    <a:body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ea"/>
                          <a:ea typeface="+mj-ea"/>
                          <a:cs typeface="Times New Roman" pitchFamily="18" charset="0"/>
                        </a:rPr>
                        <a:t>7</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方法</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904875"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a:ln>
                            <a:noFill/>
                          </a:ln>
                          <a:solidFill>
                            <a:schemeClr val="tx1"/>
                          </a:solidFill>
                          <a:effectLst/>
                          <a:latin typeface="+mj-ea"/>
                          <a:ea typeface="+mj-ea"/>
                          <a:cs typeface="Times New Roman" pitchFamily="18" charset="0"/>
                        </a:rPr>
                        <a:t>这些方法应该按功能，而非作用域或访问权限，分组。</a:t>
                      </a:r>
                    </a:p>
                  </a:txBody>
                  <a:tcPr marL="85760" marR="85760" marT="40481" marB="4048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val="10007"/>
                  </a:ext>
                </a:extLst>
              </a:tr>
            </a:tbl>
          </a:graphicData>
        </a:graphic>
      </p:graphicFrame>
      <p:sp>
        <p:nvSpPr>
          <p:cNvPr id="491522"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78</a:t>
            </a:fld>
            <a:endParaRPr lang="zh-CN" altLang="en-US" dirty="0"/>
          </a:p>
        </p:txBody>
      </p:sp>
      <p:sp>
        <p:nvSpPr>
          <p:cNvPr id="3" name="日期占位符 2"/>
          <p:cNvSpPr>
            <a:spLocks noGrp="1"/>
          </p:cNvSpPr>
          <p:nvPr>
            <p:ph type="dt" sz="half" idx="10"/>
          </p:nvPr>
        </p:nvSpPr>
        <p:spPr/>
        <p:txBody>
          <a:bodyPr/>
          <a:lstStyle/>
          <a:p>
            <a:fld id="{A9397977-4467-4C73-A463-5F6456B74CA0}"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51881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92547" name="Rectangle 3"/>
          <p:cNvSpPr>
            <a:spLocks noGrp="1" noChangeArrowheads="1"/>
          </p:cNvSpPr>
          <p:nvPr>
            <p:ph idx="1"/>
          </p:nvPr>
        </p:nvSpPr>
        <p:spPr>
          <a:xfrm>
            <a:off x="768096" y="828913"/>
            <a:ext cx="8090154" cy="3674507"/>
          </a:xfrm>
        </p:spPr>
        <p:txBody>
          <a:bodyPr>
            <a:noAutofit/>
          </a:bodyPr>
          <a:lstStyle/>
          <a:p>
            <a:pPr>
              <a:lnSpc>
                <a:spcPct val="100000"/>
              </a:lnSpc>
              <a:spcBef>
                <a:spcPts val="600"/>
              </a:spcBef>
            </a:pPr>
            <a:r>
              <a:rPr lang="en-US" altLang="zh-CN" sz="1800" dirty="0"/>
              <a:t>4.1 </a:t>
            </a:r>
            <a:r>
              <a:rPr lang="zh-CN" altLang="en-US" sz="1800" dirty="0"/>
              <a:t>行长度</a:t>
            </a:r>
          </a:p>
          <a:p>
            <a:pPr lvl="1">
              <a:lnSpc>
                <a:spcPct val="100000"/>
              </a:lnSpc>
              <a:spcBef>
                <a:spcPts val="600"/>
              </a:spcBef>
            </a:pPr>
            <a:r>
              <a:rPr lang="zh-CN" altLang="en-US" sz="1800" dirty="0"/>
              <a:t>尽量避免一行长度超过</a:t>
            </a:r>
            <a:r>
              <a:rPr lang="en-US" altLang="zh-CN" sz="1800" dirty="0"/>
              <a:t>80</a:t>
            </a:r>
            <a:r>
              <a:rPr lang="zh-CN" altLang="en-US" sz="1800" dirty="0"/>
              <a:t>个字符，因为很多终端和工具不能很好处理之。注意：用于文档是的例子应该使用更短的行长，长度一般不超过</a:t>
            </a:r>
            <a:r>
              <a:rPr lang="en-US" altLang="zh-CN" sz="1800" dirty="0"/>
              <a:t>70</a:t>
            </a:r>
            <a:r>
              <a:rPr lang="zh-CN" altLang="en-US" sz="1800" dirty="0"/>
              <a:t>个字符。</a:t>
            </a:r>
          </a:p>
          <a:p>
            <a:pPr>
              <a:lnSpc>
                <a:spcPct val="100000"/>
              </a:lnSpc>
              <a:spcBef>
                <a:spcPts val="600"/>
              </a:spcBef>
            </a:pPr>
            <a:r>
              <a:rPr lang="en-US" altLang="zh-CN" sz="1800" dirty="0"/>
              <a:t>4.2 </a:t>
            </a:r>
            <a:r>
              <a:rPr lang="zh-CN" altLang="en-US" sz="1800" dirty="0"/>
              <a:t>换行</a:t>
            </a:r>
            <a:r>
              <a:rPr lang="en-US" altLang="zh-CN" sz="1800" dirty="0"/>
              <a:t>(Wrapping Lines)</a:t>
            </a:r>
          </a:p>
          <a:p>
            <a:pPr lvl="1">
              <a:lnSpc>
                <a:spcPct val="100000"/>
              </a:lnSpc>
              <a:spcBef>
                <a:spcPts val="600"/>
              </a:spcBef>
            </a:pPr>
            <a:r>
              <a:rPr lang="zh-CN" altLang="en-US" sz="1800" dirty="0"/>
              <a:t>当一个表达式无法容纳在一行内时，可以依据如下一般规则断开之：</a:t>
            </a:r>
          </a:p>
          <a:p>
            <a:pPr marL="617175" lvl="2" indent="0">
              <a:lnSpc>
                <a:spcPct val="100000"/>
              </a:lnSpc>
              <a:spcBef>
                <a:spcPts val="600"/>
              </a:spcBef>
              <a:buNone/>
            </a:pPr>
            <a:r>
              <a:rPr lang="zh-CN" altLang="en-US" sz="1400" dirty="0"/>
              <a:t>◆  </a:t>
            </a:r>
            <a:r>
              <a:rPr lang="zh-CN" altLang="en-US" sz="1600" dirty="0"/>
              <a:t>在一个逗号后面断开。</a:t>
            </a:r>
          </a:p>
          <a:p>
            <a:pPr marL="617175" lvl="2" indent="0">
              <a:lnSpc>
                <a:spcPct val="100000"/>
              </a:lnSpc>
              <a:spcBef>
                <a:spcPts val="600"/>
              </a:spcBef>
              <a:buNone/>
            </a:pPr>
            <a:r>
              <a:rPr lang="zh-CN" altLang="en-US" sz="1600" dirty="0"/>
              <a:t>◆  在一个操作符前面断开。</a:t>
            </a:r>
          </a:p>
          <a:p>
            <a:pPr marL="617175" lvl="2" indent="0">
              <a:lnSpc>
                <a:spcPct val="100000"/>
              </a:lnSpc>
              <a:spcBef>
                <a:spcPts val="600"/>
              </a:spcBef>
              <a:buNone/>
            </a:pPr>
            <a:r>
              <a:rPr lang="zh-CN" altLang="en-US" sz="1600" dirty="0"/>
              <a:t>◆  宁可选择较高级别的</a:t>
            </a:r>
            <a:r>
              <a:rPr lang="en-US" altLang="zh-CN" sz="1600" dirty="0"/>
              <a:t>(higher-level)</a:t>
            </a:r>
            <a:r>
              <a:rPr lang="zh-CN" altLang="en-US" sz="1600" dirty="0"/>
              <a:t>的断开，而非较低级别</a:t>
            </a:r>
            <a:r>
              <a:rPr lang="en-US" altLang="zh-CN" sz="1600" dirty="0"/>
              <a:t>(lower-level)</a:t>
            </a:r>
            <a:r>
              <a:rPr lang="zh-CN" altLang="en-US" sz="1600" dirty="0"/>
              <a:t>的断开。</a:t>
            </a:r>
          </a:p>
          <a:p>
            <a:pPr marL="617175" lvl="2" indent="0">
              <a:lnSpc>
                <a:spcPct val="100000"/>
              </a:lnSpc>
              <a:spcBef>
                <a:spcPts val="600"/>
              </a:spcBef>
              <a:buNone/>
            </a:pPr>
            <a:r>
              <a:rPr lang="zh-CN" altLang="en-US" sz="1600" dirty="0"/>
              <a:t>◆  新的一行应该与上一行同一级别表达式的开头处对齐。</a:t>
            </a:r>
          </a:p>
          <a:p>
            <a:pPr marL="617175" lvl="2" indent="0">
              <a:lnSpc>
                <a:spcPct val="100000"/>
              </a:lnSpc>
              <a:spcBef>
                <a:spcPts val="600"/>
              </a:spcBef>
              <a:buNone/>
            </a:pPr>
            <a:r>
              <a:rPr lang="zh-CN" altLang="en-US" sz="1600" dirty="0"/>
              <a:t>◆  如果以上规则导致代码混乱或者都堆挤在右边，那就代之以缩进</a:t>
            </a:r>
            <a:r>
              <a:rPr lang="en-US" altLang="zh-CN" sz="1600" dirty="0"/>
              <a:t>8</a:t>
            </a:r>
            <a:r>
              <a:rPr lang="zh-CN" altLang="en-US" sz="1600" dirty="0"/>
              <a:t>个空格。</a:t>
            </a:r>
          </a:p>
        </p:txBody>
      </p:sp>
      <p:sp>
        <p:nvSpPr>
          <p:cNvPr id="3" name="日期占位符 2"/>
          <p:cNvSpPr>
            <a:spLocks noGrp="1"/>
          </p:cNvSpPr>
          <p:nvPr>
            <p:ph type="dt" sz="half" idx="10"/>
          </p:nvPr>
        </p:nvSpPr>
        <p:spPr/>
        <p:txBody>
          <a:bodyPr/>
          <a:lstStyle/>
          <a:p>
            <a:fld id="{06FC7377-1A8B-46F6-8B7B-C5F153F129A0}"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79</a:t>
            </a:fld>
            <a:endParaRPr lang="zh-CN" altLang="en-US" dirty="0"/>
          </a:p>
        </p:txBody>
      </p:sp>
    </p:spTree>
    <p:extLst>
      <p:ext uri="{BB962C8B-B14F-4D97-AF65-F5344CB8AC3E}">
        <p14:creationId xmlns:p14="http://schemas.microsoft.com/office/powerpoint/2010/main" val="311799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面向对象的详细设计</a:t>
            </a:r>
          </a:p>
        </p:txBody>
      </p:sp>
      <p:sp>
        <p:nvSpPr>
          <p:cNvPr id="3" name="文本占位符 2"/>
          <p:cNvSpPr>
            <a:spLocks noGrp="1"/>
          </p:cNvSpPr>
          <p:nvPr>
            <p:ph idx="1"/>
          </p:nvPr>
        </p:nvSpPr>
        <p:spPr>
          <a:xfrm>
            <a:off x="768097" y="971551"/>
            <a:ext cx="7832833" cy="3760470"/>
          </a:xfrm>
          <a:prstGeom prst="rect">
            <a:avLst/>
          </a:prstGeom>
        </p:spPr>
        <p:txBody>
          <a:bodyPr>
            <a:normAutofit/>
          </a:bodyPr>
          <a:lstStyle/>
          <a:p>
            <a:pPr>
              <a:lnSpc>
                <a:spcPct val="120000"/>
              </a:lnSpc>
            </a:pPr>
            <a:r>
              <a:rPr lang="zh-CN" altLang="en-US" dirty="0"/>
              <a:t>此外，详细设计还包括：</a:t>
            </a:r>
            <a:endParaRPr lang="en-US" altLang="zh-CN" dirty="0"/>
          </a:p>
          <a:p>
            <a:pPr lvl="1">
              <a:lnSpc>
                <a:spcPct val="120000"/>
              </a:lnSpc>
            </a:pPr>
            <a:r>
              <a:rPr lang="zh-CN" altLang="en-US" dirty="0"/>
              <a:t>非功能需求，如性能、输入输出的约束、空间要求等</a:t>
            </a:r>
            <a:endParaRPr lang="en-US" altLang="zh-CN" dirty="0"/>
          </a:p>
          <a:p>
            <a:pPr lvl="1">
              <a:lnSpc>
                <a:spcPct val="120000"/>
              </a:lnSpc>
            </a:pPr>
            <a:r>
              <a:rPr lang="zh-CN" altLang="en-US" dirty="0"/>
              <a:t>确定可以从其他项目中为本项目复用的构件</a:t>
            </a:r>
            <a:endParaRPr lang="en-US" altLang="zh-CN" dirty="0"/>
          </a:p>
          <a:p>
            <a:pPr lvl="1">
              <a:lnSpc>
                <a:spcPct val="120000"/>
              </a:lnSpc>
            </a:pPr>
            <a:r>
              <a:rPr lang="zh-CN" altLang="en-US" dirty="0"/>
              <a:t>计划为将来其他项目可以复用的构件</a:t>
            </a:r>
            <a:endParaRPr lang="en-US" altLang="zh-CN" dirty="0"/>
          </a:p>
          <a:p>
            <a:pPr lvl="1">
              <a:lnSpc>
                <a:spcPct val="120000"/>
              </a:lnSpc>
            </a:pPr>
            <a:r>
              <a:rPr lang="zh-CN" altLang="en-US" dirty="0"/>
              <a:t>用户界面的需求</a:t>
            </a:r>
            <a:endParaRPr lang="en-US" altLang="zh-CN" dirty="0"/>
          </a:p>
        </p:txBody>
      </p:sp>
      <p:sp>
        <p:nvSpPr>
          <p:cNvPr id="2" name="日期占位符 1"/>
          <p:cNvSpPr>
            <a:spLocks noGrp="1"/>
          </p:cNvSpPr>
          <p:nvPr>
            <p:ph type="dt" sz="half" idx="10"/>
          </p:nvPr>
        </p:nvSpPr>
        <p:spPr/>
        <p:txBody>
          <a:bodyPr/>
          <a:lstStyle/>
          <a:p>
            <a:fld id="{73663BD2-EF84-4709-ADEF-B59682D13A66}"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Tree>
    <p:extLst>
      <p:ext uri="{BB962C8B-B14F-4D97-AF65-F5344CB8AC3E}">
        <p14:creationId xmlns:p14="http://schemas.microsoft.com/office/powerpoint/2010/main" val="24542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93571" name="Rectangle 3"/>
          <p:cNvSpPr>
            <a:spLocks noGrp="1" noChangeArrowheads="1"/>
          </p:cNvSpPr>
          <p:nvPr>
            <p:ph idx="1"/>
          </p:nvPr>
        </p:nvSpPr>
        <p:spPr/>
        <p:txBody>
          <a:bodyPr/>
          <a:lstStyle/>
          <a:p>
            <a:pPr>
              <a:lnSpc>
                <a:spcPct val="100000"/>
              </a:lnSpc>
            </a:pPr>
            <a:r>
              <a:rPr lang="zh-CN" altLang="en-US" sz="2400" dirty="0"/>
              <a:t>以下是两个断开算术表达式的例子。前者更好，因为断开处位于括号表达式的外边，这是个较高级别的断开。</a:t>
            </a:r>
          </a:p>
          <a:p>
            <a:pPr marL="0" indent="0">
              <a:lnSpc>
                <a:spcPct val="100000"/>
              </a:lnSpc>
              <a:buNone/>
            </a:pPr>
            <a:r>
              <a:rPr lang="en-US" altLang="zh-CN" sz="1800" dirty="0"/>
              <a:t>longName1 = longName2 * (longName3 + longName4 -  longNeme5) + 4 * longName6; //PREFFER</a:t>
            </a:r>
          </a:p>
          <a:p>
            <a:pPr marL="0" indent="0">
              <a:lnSpc>
                <a:spcPct val="100000"/>
              </a:lnSpc>
              <a:buNone/>
            </a:pPr>
            <a:r>
              <a:rPr lang="en-US" altLang="zh-CN" sz="1800" dirty="0"/>
              <a:t>longName1 = longName2 * (longName3 + longName4</a:t>
            </a:r>
          </a:p>
          <a:p>
            <a:pPr marL="0" indent="0">
              <a:lnSpc>
                <a:spcPct val="100000"/>
              </a:lnSpc>
              <a:buNone/>
            </a:pPr>
            <a:r>
              <a:rPr lang="en-US" altLang="zh-CN" sz="1800" dirty="0"/>
              <a:t>- longName5) + 4 * longName6; //AVOID</a:t>
            </a:r>
          </a:p>
        </p:txBody>
      </p:sp>
      <p:sp>
        <p:nvSpPr>
          <p:cNvPr id="3" name="日期占位符 2"/>
          <p:cNvSpPr>
            <a:spLocks noGrp="1"/>
          </p:cNvSpPr>
          <p:nvPr>
            <p:ph type="dt" sz="half" idx="10"/>
          </p:nvPr>
        </p:nvSpPr>
        <p:spPr/>
        <p:txBody>
          <a:bodyPr/>
          <a:lstStyle/>
          <a:p>
            <a:fld id="{64177BA5-2A80-47A0-BF65-B032D0D4C671}"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80</a:t>
            </a:fld>
            <a:endParaRPr lang="zh-CN" altLang="en-US" dirty="0"/>
          </a:p>
        </p:txBody>
      </p:sp>
    </p:spTree>
    <p:extLst>
      <p:ext uri="{BB962C8B-B14F-4D97-AF65-F5344CB8AC3E}">
        <p14:creationId xmlns:p14="http://schemas.microsoft.com/office/powerpoint/2010/main" val="163559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94595" name="Rectangle 3"/>
          <p:cNvSpPr>
            <a:spLocks noGrp="1" noChangeArrowheads="1"/>
          </p:cNvSpPr>
          <p:nvPr>
            <p:ph idx="1"/>
          </p:nvPr>
        </p:nvSpPr>
        <p:spPr>
          <a:xfrm>
            <a:off x="768097" y="868017"/>
            <a:ext cx="7832833" cy="3806854"/>
          </a:xfrm>
        </p:spPr>
        <p:txBody>
          <a:bodyPr>
            <a:normAutofit/>
          </a:bodyPr>
          <a:lstStyle/>
          <a:p>
            <a:r>
              <a:rPr lang="en-US" altLang="zh-CN" sz="2000" dirty="0"/>
              <a:t>Java</a:t>
            </a:r>
            <a:r>
              <a:rPr lang="zh-CN" altLang="en-US" sz="2000" dirty="0"/>
              <a:t>程序有两类注释：</a:t>
            </a:r>
          </a:p>
          <a:p>
            <a:r>
              <a:rPr lang="zh-CN" altLang="en-US" sz="2000" dirty="0"/>
              <a:t>实现注释</a:t>
            </a:r>
            <a:r>
              <a:rPr lang="en-US" altLang="zh-CN" sz="2000" dirty="0"/>
              <a:t>(implementation comments)</a:t>
            </a:r>
            <a:r>
              <a:rPr lang="zh-CN" altLang="en-US" sz="2000" dirty="0"/>
              <a:t>和文档注释</a:t>
            </a:r>
            <a:r>
              <a:rPr lang="en-US" altLang="zh-CN" sz="2000" dirty="0"/>
              <a:t>(document comments)</a:t>
            </a:r>
            <a:r>
              <a:rPr lang="zh-CN" altLang="en-US" sz="2000" dirty="0"/>
              <a:t>。</a:t>
            </a:r>
          </a:p>
          <a:p>
            <a:r>
              <a:rPr lang="zh-CN" altLang="en-US" sz="2000" dirty="0"/>
              <a:t>实现注释是那些在</a:t>
            </a:r>
            <a:r>
              <a:rPr lang="en-US" altLang="zh-CN" sz="2000" dirty="0"/>
              <a:t>C++</a:t>
            </a:r>
            <a:r>
              <a:rPr lang="zh-CN" altLang="en-US" sz="2000" dirty="0"/>
              <a:t>中见过的，使用</a:t>
            </a:r>
            <a:r>
              <a:rPr lang="en-US" altLang="zh-CN" sz="2000" dirty="0"/>
              <a:t>/*…*/</a:t>
            </a:r>
            <a:r>
              <a:rPr lang="zh-CN" altLang="en-US" sz="2000" dirty="0"/>
              <a:t>和</a:t>
            </a:r>
            <a:r>
              <a:rPr lang="en-US" altLang="zh-CN" sz="2000" dirty="0"/>
              <a:t>//</a:t>
            </a:r>
            <a:r>
              <a:rPr lang="zh-CN" altLang="en-US" sz="2000" dirty="0"/>
              <a:t>界定的注释。</a:t>
            </a:r>
            <a:endParaRPr lang="en-US" altLang="zh-CN" sz="2000" dirty="0"/>
          </a:p>
          <a:p>
            <a:r>
              <a:rPr lang="zh-CN" altLang="en-US" sz="2000" dirty="0"/>
              <a:t>文档注释</a:t>
            </a:r>
            <a:r>
              <a:rPr lang="en-US" altLang="zh-CN" sz="2000" dirty="0"/>
              <a:t>(</a:t>
            </a:r>
            <a:r>
              <a:rPr lang="zh-CN" altLang="en-US" sz="2000" dirty="0"/>
              <a:t>被称为“</a:t>
            </a:r>
            <a:r>
              <a:rPr lang="en-US" altLang="zh-CN" sz="2000" dirty="0"/>
              <a:t>doc comments”)</a:t>
            </a:r>
            <a:r>
              <a:rPr lang="zh-CN" altLang="en-US" sz="2000" dirty="0"/>
              <a:t>是</a:t>
            </a:r>
            <a:r>
              <a:rPr lang="en-US" altLang="zh-CN" sz="2000" dirty="0"/>
              <a:t>Java</a:t>
            </a:r>
            <a:r>
              <a:rPr lang="zh-CN" altLang="en-US" sz="2000" dirty="0"/>
              <a:t>独有的，并由</a:t>
            </a:r>
            <a:r>
              <a:rPr lang="en-US" altLang="zh-CN" sz="2000" dirty="0"/>
              <a:t>/**…*/</a:t>
            </a:r>
            <a:r>
              <a:rPr lang="zh-CN" altLang="en-US" sz="2000" dirty="0"/>
              <a:t>界定。文档注释可以通过</a:t>
            </a:r>
            <a:r>
              <a:rPr lang="en-US" altLang="zh-CN" sz="2000" dirty="0" err="1"/>
              <a:t>javadoc</a:t>
            </a:r>
            <a:r>
              <a:rPr lang="zh-CN" altLang="en-US" sz="2000" dirty="0"/>
              <a:t>工具转换成</a:t>
            </a:r>
            <a:r>
              <a:rPr lang="en-US" altLang="zh-CN" sz="2000" dirty="0"/>
              <a:t>HTML</a:t>
            </a:r>
            <a:r>
              <a:rPr lang="zh-CN" altLang="en-US" sz="2000" dirty="0"/>
              <a:t>文件。</a:t>
            </a:r>
          </a:p>
          <a:p>
            <a:r>
              <a:rPr lang="zh-CN" altLang="en-US" sz="2000" dirty="0"/>
              <a:t>实现注释用以注释代码或者实现细节。文档注释从实现自由</a:t>
            </a:r>
            <a:r>
              <a:rPr lang="en-US" altLang="zh-CN" sz="2000" dirty="0"/>
              <a:t>(</a:t>
            </a:r>
            <a:r>
              <a:rPr lang="en-US" altLang="zh-CN" sz="2000" dirty="0" err="1"/>
              <a:t>implemtentation</a:t>
            </a:r>
            <a:r>
              <a:rPr lang="en-US" altLang="zh-CN" sz="2000" dirty="0"/>
              <a:t>-free)</a:t>
            </a:r>
            <a:r>
              <a:rPr lang="zh-CN" altLang="en-US" sz="2000" dirty="0"/>
              <a:t>的角度描述代码的规范。它可以被那些手头没有源码的开发人员读懂。</a:t>
            </a:r>
          </a:p>
        </p:txBody>
      </p:sp>
      <p:sp>
        <p:nvSpPr>
          <p:cNvPr id="3" name="日期占位符 2"/>
          <p:cNvSpPr>
            <a:spLocks noGrp="1"/>
          </p:cNvSpPr>
          <p:nvPr>
            <p:ph type="dt" sz="half" idx="10"/>
          </p:nvPr>
        </p:nvSpPr>
        <p:spPr/>
        <p:txBody>
          <a:bodyPr/>
          <a:lstStyle/>
          <a:p>
            <a:fld id="{29A7F646-38C1-4B75-B960-C6D21D98D17F}"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81</a:t>
            </a:fld>
            <a:endParaRPr lang="zh-CN" altLang="en-US" dirty="0"/>
          </a:p>
        </p:txBody>
      </p:sp>
    </p:spTree>
    <p:extLst>
      <p:ext uri="{BB962C8B-B14F-4D97-AF65-F5344CB8AC3E}">
        <p14:creationId xmlns:p14="http://schemas.microsoft.com/office/powerpoint/2010/main" val="252595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zh-CN" dirty="0"/>
              <a:t>Sun</a:t>
            </a:r>
            <a:r>
              <a:rPr lang="zh-CN" altLang="en-US" dirty="0"/>
              <a:t>公司推荐的</a:t>
            </a:r>
            <a:r>
              <a:rPr lang="en-US" altLang="zh-CN" dirty="0"/>
              <a:t>Java</a:t>
            </a:r>
            <a:r>
              <a:rPr lang="zh-CN" altLang="en-US" dirty="0"/>
              <a:t>编码规范</a:t>
            </a:r>
          </a:p>
        </p:txBody>
      </p:sp>
      <p:sp>
        <p:nvSpPr>
          <p:cNvPr id="495619" name="Rectangle 3"/>
          <p:cNvSpPr>
            <a:spLocks noGrp="1" noChangeArrowheads="1"/>
          </p:cNvSpPr>
          <p:nvPr>
            <p:ph type="body" idx="1"/>
          </p:nvPr>
        </p:nvSpPr>
        <p:spPr/>
        <p:txBody>
          <a:bodyPr>
            <a:normAutofit/>
          </a:bodyPr>
          <a:lstStyle/>
          <a:p>
            <a:r>
              <a:rPr lang="zh-CN" altLang="en-US" sz="1800" dirty="0"/>
              <a:t>注释应被用来给出代码的总括，并提供代码自身没有提供的附加信息。注释应该仅包含与阅读和理解程序有关的信息。例如，相应的包如何被建立或位于哪个目录下之类的信息不应包括在注释中。</a:t>
            </a:r>
          </a:p>
          <a:p>
            <a:r>
              <a:rPr lang="zh-CN" altLang="en-US" sz="1800" dirty="0"/>
              <a:t>在注释里，对设计决策中重要的或者不是显而易见的地方进行说明是可以的，但应避免提供代码中已清晰表达出来的重复信息，多余的注释很容易过时。通常应避免那些代码更新就可能过时的注释。</a:t>
            </a:r>
            <a:endParaRPr lang="zh-CN" altLang="en-US" sz="1800" b="1" dirty="0"/>
          </a:p>
          <a:p>
            <a:r>
              <a:rPr lang="zh-CN" altLang="en-US" sz="1800" b="1" dirty="0">
                <a:solidFill>
                  <a:srgbClr val="FF0000"/>
                </a:solidFill>
              </a:rPr>
              <a:t>注意</a:t>
            </a:r>
            <a:r>
              <a:rPr lang="zh-CN" altLang="en-US" sz="1800" dirty="0">
                <a:solidFill>
                  <a:srgbClr val="FF0000"/>
                </a:solidFill>
              </a:rPr>
              <a:t>：</a:t>
            </a:r>
            <a:r>
              <a:rPr lang="zh-CN" altLang="en-US" sz="1800" dirty="0"/>
              <a:t>频繁的注释有时反映出代码的低质量。当你觉得被迫要加注释的时候，考虑一下重写代码使其更清晰。</a:t>
            </a:r>
          </a:p>
          <a:p>
            <a:r>
              <a:rPr lang="zh-CN" altLang="en-US" sz="1800" dirty="0"/>
              <a:t>注释不应写在用星号或字符画出来的大框里。注释不应包括诸如制表符和回退符之类的特殊字符。</a:t>
            </a:r>
          </a:p>
          <a:p>
            <a:pPr>
              <a:lnSpc>
                <a:spcPct val="80000"/>
              </a:lnSpc>
            </a:pPr>
            <a:endParaRPr lang="en-US" altLang="zh-CN" sz="18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82</a:t>
            </a:fld>
            <a:endParaRPr lang="zh-CN" altLang="en-US" dirty="0"/>
          </a:p>
        </p:txBody>
      </p:sp>
      <p:sp>
        <p:nvSpPr>
          <p:cNvPr id="3" name="日期占位符 2"/>
          <p:cNvSpPr>
            <a:spLocks noGrp="1"/>
          </p:cNvSpPr>
          <p:nvPr>
            <p:ph type="dt" sz="half" idx="10"/>
          </p:nvPr>
        </p:nvSpPr>
        <p:spPr/>
        <p:txBody>
          <a:bodyPr/>
          <a:lstStyle/>
          <a:p>
            <a:fld id="{001F8B62-63C9-4CDF-96BC-B964DCA0D22F}" type="datetime1">
              <a:rPr lang="zh-CN" altLang="en-US" smtClean="0"/>
              <a:t>2022/5/25</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46150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代码评审技术</a:t>
            </a:r>
          </a:p>
        </p:txBody>
      </p:sp>
      <p:sp>
        <p:nvSpPr>
          <p:cNvPr id="4" name="日期占位符 3"/>
          <p:cNvSpPr>
            <a:spLocks noGrp="1"/>
          </p:cNvSpPr>
          <p:nvPr>
            <p:ph type="dt" sz="half" idx="10"/>
          </p:nvPr>
        </p:nvSpPr>
        <p:spPr/>
        <p:txBody>
          <a:bodyPr/>
          <a:lstStyle/>
          <a:p>
            <a:fld id="{BBFDDF63-2C2D-4FAE-8C36-0841DDD2ED14}"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83</a:t>
            </a:fld>
            <a:endParaRPr lang="zh-CN" altLang="en-US"/>
          </a:p>
        </p:txBody>
      </p:sp>
      <p:sp>
        <p:nvSpPr>
          <p:cNvPr id="7" name="object 3"/>
          <p:cNvSpPr txBox="1"/>
          <p:nvPr/>
        </p:nvSpPr>
        <p:spPr>
          <a:xfrm>
            <a:off x="676656" y="894454"/>
            <a:ext cx="8340185" cy="1249060"/>
          </a:xfrm>
          <a:prstGeom prst="rect">
            <a:avLst/>
          </a:prstGeom>
          <a:noFill/>
        </p:spPr>
        <p:txBody>
          <a:bodyPr vert="horz" wrap="square" lIns="0" tIns="93980" rIns="0" bIns="0" rtlCol="0">
            <a:spAutoFit/>
          </a:bodyPr>
          <a:lstStyle/>
          <a:p>
            <a:pPr marL="215900" marR="201295">
              <a:lnSpc>
                <a:spcPct val="125000"/>
              </a:lnSpc>
              <a:spcBef>
                <a:spcPts val="740"/>
              </a:spcBef>
              <a:tabLst>
                <a:tab pos="2513330" algn="l"/>
              </a:tabLst>
            </a:pPr>
            <a:r>
              <a:rPr sz="2000" spc="10" dirty="0" err="1">
                <a:solidFill>
                  <a:srgbClr val="0033CC"/>
                </a:solidFill>
                <a:latin typeface="微软雅黑"/>
                <a:cs typeface="微软雅黑"/>
              </a:rPr>
              <a:t>代码审查（</a:t>
            </a:r>
            <a:r>
              <a:rPr sz="2000" spc="10" dirty="0" err="1">
                <a:solidFill>
                  <a:srgbClr val="0033CC"/>
                </a:solidFill>
                <a:latin typeface="Arial"/>
                <a:cs typeface="Arial"/>
              </a:rPr>
              <a:t>Cod</a:t>
            </a:r>
            <a:r>
              <a:rPr sz="2000" dirty="0" err="1">
                <a:solidFill>
                  <a:srgbClr val="0033CC"/>
                </a:solidFill>
                <a:latin typeface="Arial"/>
                <a:cs typeface="Arial"/>
              </a:rPr>
              <a:t>e</a:t>
            </a:r>
            <a:r>
              <a:rPr lang="en-US" sz="2000" dirty="0">
                <a:solidFill>
                  <a:srgbClr val="0033CC"/>
                </a:solidFill>
                <a:latin typeface="Arial"/>
                <a:cs typeface="Arial"/>
              </a:rPr>
              <a:t> </a:t>
            </a:r>
            <a:r>
              <a:rPr sz="2000" spc="10" dirty="0" err="1">
                <a:solidFill>
                  <a:srgbClr val="0033CC"/>
                </a:solidFill>
                <a:latin typeface="Arial"/>
                <a:cs typeface="Arial"/>
              </a:rPr>
              <a:t>Review</a:t>
            </a:r>
            <a:r>
              <a:rPr sz="2000" spc="10" dirty="0" err="1">
                <a:solidFill>
                  <a:srgbClr val="0033CC"/>
                </a:solidFill>
                <a:latin typeface="微软雅黑"/>
                <a:cs typeface="微软雅黑"/>
              </a:rPr>
              <a:t>）</a:t>
            </a:r>
            <a:r>
              <a:rPr sz="2000" spc="10" dirty="0" err="1">
                <a:latin typeface="微软雅黑"/>
                <a:cs typeface="微软雅黑"/>
              </a:rPr>
              <a:t>是一种用来确认方案设计和代码实现的质量保证</a:t>
            </a:r>
            <a:r>
              <a:rPr sz="2000" dirty="0" err="1">
                <a:latin typeface="微软雅黑"/>
                <a:cs typeface="微软雅黑"/>
              </a:rPr>
              <a:t>机制，它通过阅读代码来检查源代码与编码规范的符合性以及代码的质量</a:t>
            </a:r>
            <a:r>
              <a:rPr sz="2000" dirty="0">
                <a:latin typeface="微软雅黑"/>
                <a:cs typeface="微软雅黑"/>
              </a:rPr>
              <a:t>。</a:t>
            </a:r>
          </a:p>
        </p:txBody>
      </p:sp>
      <p:sp>
        <p:nvSpPr>
          <p:cNvPr id="8" name="object 4"/>
          <p:cNvSpPr txBox="1"/>
          <p:nvPr/>
        </p:nvSpPr>
        <p:spPr>
          <a:xfrm>
            <a:off x="975319" y="2209055"/>
            <a:ext cx="3871429" cy="2244204"/>
          </a:xfrm>
          <a:prstGeom prst="rect">
            <a:avLst/>
          </a:prstGeom>
        </p:spPr>
        <p:txBody>
          <a:bodyPr vert="horz" wrap="square" lIns="0" tIns="12700" rIns="0" bIns="0" rtlCol="0">
            <a:spAutoFit/>
          </a:bodyPr>
          <a:lstStyle/>
          <a:p>
            <a:pPr marL="12700">
              <a:lnSpc>
                <a:spcPct val="100000"/>
              </a:lnSpc>
              <a:spcBef>
                <a:spcPts val="600"/>
              </a:spcBef>
            </a:pPr>
            <a:r>
              <a:rPr sz="2000" dirty="0">
                <a:solidFill>
                  <a:srgbClr val="0033CC"/>
                </a:solidFill>
                <a:latin typeface="微软雅黑"/>
                <a:cs typeface="微软雅黑"/>
              </a:rPr>
              <a:t>代码审查的作用</a:t>
            </a:r>
            <a:endParaRPr sz="2000" dirty="0">
              <a:latin typeface="微软雅黑"/>
              <a:cs typeface="微软雅黑"/>
            </a:endParaRPr>
          </a:p>
          <a:p>
            <a:pPr marL="458470" indent="-370205">
              <a:lnSpc>
                <a:spcPct val="100000"/>
              </a:lnSpc>
              <a:spcBef>
                <a:spcPts val="600"/>
              </a:spcBef>
              <a:buFont typeface="Arial"/>
              <a:buChar char="•"/>
              <a:tabLst>
                <a:tab pos="458470" algn="l"/>
                <a:tab pos="459105" algn="l"/>
              </a:tabLst>
            </a:pPr>
            <a:r>
              <a:rPr sz="2000" dirty="0">
                <a:latin typeface="微软雅黑"/>
                <a:cs typeface="微软雅黑"/>
              </a:rPr>
              <a:t>检查设计的合理性</a:t>
            </a:r>
          </a:p>
          <a:p>
            <a:pPr marL="458470" indent="-370205">
              <a:lnSpc>
                <a:spcPct val="100000"/>
              </a:lnSpc>
              <a:spcBef>
                <a:spcPts val="600"/>
              </a:spcBef>
              <a:buFont typeface="Arial"/>
              <a:buChar char="•"/>
              <a:tabLst>
                <a:tab pos="458470" algn="l"/>
                <a:tab pos="459105" algn="l"/>
              </a:tabLst>
            </a:pPr>
            <a:r>
              <a:rPr sz="2000" dirty="0">
                <a:latin typeface="微软雅黑"/>
                <a:cs typeface="微软雅黑"/>
              </a:rPr>
              <a:t>互为</a:t>
            </a:r>
            <a:r>
              <a:rPr sz="2000" spc="-10" dirty="0">
                <a:latin typeface="微软雅黑"/>
                <a:cs typeface="微软雅黑"/>
              </a:rPr>
              <a:t> </a:t>
            </a:r>
            <a:r>
              <a:rPr sz="2000" dirty="0">
                <a:latin typeface="Arial"/>
                <a:cs typeface="Arial"/>
              </a:rPr>
              <a:t>Backup</a:t>
            </a:r>
          </a:p>
          <a:p>
            <a:pPr marL="458470" indent="-370205">
              <a:lnSpc>
                <a:spcPct val="100000"/>
              </a:lnSpc>
              <a:spcBef>
                <a:spcPts val="600"/>
              </a:spcBef>
              <a:buFont typeface="Arial"/>
              <a:buChar char="•"/>
              <a:tabLst>
                <a:tab pos="458470" algn="l"/>
                <a:tab pos="459105" algn="l"/>
              </a:tabLst>
            </a:pPr>
            <a:r>
              <a:rPr sz="2000" dirty="0">
                <a:latin typeface="微软雅黑"/>
                <a:cs typeface="微软雅黑"/>
              </a:rPr>
              <a:t>分享知识、设计、技术</a:t>
            </a:r>
          </a:p>
          <a:p>
            <a:pPr marL="458470" indent="-370205">
              <a:lnSpc>
                <a:spcPct val="100000"/>
              </a:lnSpc>
              <a:spcBef>
                <a:spcPts val="600"/>
              </a:spcBef>
              <a:buFont typeface="Arial"/>
              <a:buChar char="•"/>
              <a:tabLst>
                <a:tab pos="458470" algn="l"/>
                <a:tab pos="459105" algn="l"/>
              </a:tabLst>
            </a:pPr>
            <a:r>
              <a:rPr sz="2000" dirty="0">
                <a:latin typeface="微软雅黑"/>
                <a:cs typeface="微软雅黑"/>
              </a:rPr>
              <a:t>增加代码可读性</a:t>
            </a:r>
          </a:p>
          <a:p>
            <a:pPr marL="458470" indent="-370205">
              <a:lnSpc>
                <a:spcPct val="100000"/>
              </a:lnSpc>
              <a:spcBef>
                <a:spcPts val="600"/>
              </a:spcBef>
              <a:buFont typeface="Arial"/>
              <a:buChar char="•"/>
              <a:tabLst>
                <a:tab pos="458470" algn="l"/>
                <a:tab pos="459105" algn="l"/>
              </a:tabLst>
            </a:pPr>
            <a:r>
              <a:rPr sz="2000" dirty="0">
                <a:latin typeface="微软雅黑"/>
                <a:cs typeface="微软雅黑"/>
              </a:rPr>
              <a:t>处理代码中的“地雷区”</a:t>
            </a:r>
          </a:p>
        </p:txBody>
      </p:sp>
      <p:sp>
        <p:nvSpPr>
          <p:cNvPr id="9" name="object 5"/>
          <p:cNvSpPr/>
          <p:nvPr/>
        </p:nvSpPr>
        <p:spPr>
          <a:xfrm>
            <a:off x="4976285" y="2305017"/>
            <a:ext cx="3679732" cy="214824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1980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zh-CN" altLang="en-US" dirty="0"/>
              <a:t>代码复审的方法</a:t>
            </a:r>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84</a:t>
            </a:fld>
            <a:endParaRPr lang="zh-CN" alt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502388670"/>
              </p:ext>
            </p:extLst>
          </p:nvPr>
        </p:nvGraphicFramePr>
        <p:xfrm>
          <a:off x="800100" y="897493"/>
          <a:ext cx="8046720" cy="3615464"/>
        </p:xfrm>
        <a:graphic>
          <a:graphicData uri="http://schemas.openxmlformats.org/drawingml/2006/table">
            <a:tbl>
              <a:tblPr/>
              <a:tblGrid>
                <a:gridCol w="2543067">
                  <a:extLst>
                    <a:ext uri="{9D8B030D-6E8A-4147-A177-3AD203B41FA5}">
                      <a16:colId xmlns:a16="http://schemas.microsoft.com/office/drawing/2014/main" val="20000"/>
                    </a:ext>
                  </a:extLst>
                </a:gridCol>
                <a:gridCol w="1948420">
                  <a:extLst>
                    <a:ext uri="{9D8B030D-6E8A-4147-A177-3AD203B41FA5}">
                      <a16:colId xmlns:a16="http://schemas.microsoft.com/office/drawing/2014/main" val="20001"/>
                    </a:ext>
                  </a:extLst>
                </a:gridCol>
                <a:gridCol w="3555233">
                  <a:extLst>
                    <a:ext uri="{9D8B030D-6E8A-4147-A177-3AD203B41FA5}">
                      <a16:colId xmlns:a16="http://schemas.microsoft.com/office/drawing/2014/main" val="20002"/>
                    </a:ext>
                  </a:extLst>
                </a:gridCol>
              </a:tblGrid>
              <a:tr h="495118">
                <a:tc>
                  <a:txBody>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zh-CN" sz="1800" b="1" i="0" u="none" strike="noStrike" cap="none" normalizeH="0" baseline="0" dirty="0">
                          <a:ln>
                            <a:noFill/>
                          </a:ln>
                          <a:solidFill>
                            <a:srgbClr val="FFFFFF"/>
                          </a:solidFill>
                          <a:effectLst/>
                          <a:latin typeface="+mj-ea"/>
                          <a:ea typeface="+mj-ea"/>
                          <a:cs typeface="Times New Roman" pitchFamily="18" charset="0"/>
                        </a:rPr>
                        <a:t>名</a:t>
                      </a:r>
                      <a:r>
                        <a:rPr kumimoji="0" lang="en-US" sz="1800" b="1" i="0" u="none" strike="noStrike" cap="none" normalizeH="0" baseline="0" dirty="0">
                          <a:ln>
                            <a:noFill/>
                          </a:ln>
                          <a:solidFill>
                            <a:srgbClr val="FFFFFF"/>
                          </a:solidFill>
                          <a:effectLst/>
                          <a:latin typeface="+mj-ea"/>
                          <a:ea typeface="+mj-ea"/>
                          <a:cs typeface="Times New Roman" pitchFamily="18" charset="0"/>
                        </a:rPr>
                        <a:t>  </a:t>
                      </a:r>
                      <a:r>
                        <a:rPr kumimoji="0" lang="zh-CN" sz="1800" b="1" i="0" u="none" strike="noStrike" cap="none" normalizeH="0" baseline="0" dirty="0">
                          <a:ln>
                            <a:noFill/>
                          </a:ln>
                          <a:solidFill>
                            <a:srgbClr val="FFFFFF"/>
                          </a:solidFill>
                          <a:effectLst/>
                          <a:latin typeface="+mj-ea"/>
                          <a:ea typeface="+mj-ea"/>
                          <a:cs typeface="Times New Roman" pitchFamily="18" charset="0"/>
                        </a:rPr>
                        <a:t>称</a:t>
                      </a:r>
                      <a:endParaRPr kumimoji="0" lang="en-US" sz="2800" b="1" i="0" u="none" strike="noStrike" cap="none" normalizeH="0" baseline="0" dirty="0">
                        <a:ln>
                          <a:noFill/>
                        </a:ln>
                        <a:solidFill>
                          <a:srgbClr val="FFFFFF"/>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zh-CN" sz="1800" b="1" i="0" u="none" strike="noStrike" cap="none" normalizeH="0" baseline="0" dirty="0">
                          <a:ln>
                            <a:noFill/>
                          </a:ln>
                          <a:solidFill>
                            <a:srgbClr val="FFFFFF"/>
                          </a:solidFill>
                          <a:effectLst/>
                          <a:latin typeface="+mj-ea"/>
                          <a:ea typeface="+mj-ea"/>
                          <a:cs typeface="Times New Roman" pitchFamily="18" charset="0"/>
                        </a:rPr>
                        <a:t>形</a:t>
                      </a:r>
                      <a:r>
                        <a:rPr kumimoji="0" lang="en-US" sz="1800" b="1" i="0" u="none" strike="noStrike" cap="none" normalizeH="0" baseline="0" dirty="0">
                          <a:ln>
                            <a:noFill/>
                          </a:ln>
                          <a:solidFill>
                            <a:srgbClr val="FFFFFF"/>
                          </a:solidFill>
                          <a:effectLst/>
                          <a:latin typeface="+mj-ea"/>
                          <a:ea typeface="+mj-ea"/>
                          <a:cs typeface="Times New Roman" pitchFamily="18" charset="0"/>
                        </a:rPr>
                        <a:t>  </a:t>
                      </a:r>
                      <a:r>
                        <a:rPr kumimoji="0" lang="zh-CN" sz="1800" b="1" i="0" u="none" strike="noStrike" cap="none" normalizeH="0" baseline="0" dirty="0">
                          <a:ln>
                            <a:noFill/>
                          </a:ln>
                          <a:solidFill>
                            <a:srgbClr val="FFFFFF"/>
                          </a:solidFill>
                          <a:effectLst/>
                          <a:latin typeface="+mj-ea"/>
                          <a:ea typeface="+mj-ea"/>
                          <a:cs typeface="Times New Roman" pitchFamily="18" charset="0"/>
                        </a:rPr>
                        <a:t>式</a:t>
                      </a:r>
                      <a:endParaRPr kumimoji="0" lang="en-US" sz="2800" b="1" i="0" u="none" strike="noStrike" cap="none" normalizeH="0" baseline="0" dirty="0">
                        <a:ln>
                          <a:noFill/>
                        </a:ln>
                        <a:solidFill>
                          <a:srgbClr val="FFFFFF"/>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zh-CN" sz="1800" b="1" i="0" u="none" strike="noStrike" cap="none" normalizeH="0" baseline="0" dirty="0">
                          <a:ln>
                            <a:noFill/>
                          </a:ln>
                          <a:solidFill>
                            <a:srgbClr val="FFFFFF"/>
                          </a:solidFill>
                          <a:effectLst/>
                          <a:latin typeface="+mj-ea"/>
                          <a:ea typeface="+mj-ea"/>
                          <a:cs typeface="Times New Roman" pitchFamily="18" charset="0"/>
                        </a:rPr>
                        <a:t>目</a:t>
                      </a:r>
                      <a:r>
                        <a:rPr kumimoji="0" lang="en-US" sz="1800" b="1" i="0" u="none" strike="noStrike" cap="none" normalizeH="0" baseline="0" dirty="0">
                          <a:ln>
                            <a:noFill/>
                          </a:ln>
                          <a:solidFill>
                            <a:srgbClr val="FFFFFF"/>
                          </a:solidFill>
                          <a:effectLst/>
                          <a:latin typeface="+mj-ea"/>
                          <a:ea typeface="+mj-ea"/>
                          <a:cs typeface="Times New Roman" pitchFamily="18" charset="0"/>
                        </a:rPr>
                        <a:t>  </a:t>
                      </a:r>
                      <a:r>
                        <a:rPr kumimoji="0" lang="zh-CN" sz="1800" b="1" i="0" u="none" strike="noStrike" cap="none" normalizeH="0" baseline="0" dirty="0">
                          <a:ln>
                            <a:noFill/>
                          </a:ln>
                          <a:solidFill>
                            <a:srgbClr val="FFFFFF"/>
                          </a:solidFill>
                          <a:effectLst/>
                          <a:latin typeface="+mj-ea"/>
                          <a:ea typeface="+mj-ea"/>
                          <a:cs typeface="Times New Roman" pitchFamily="18" charset="0"/>
                        </a:rPr>
                        <a:t>的</a:t>
                      </a:r>
                      <a:endParaRPr kumimoji="0" lang="en-US" sz="2800" b="1" i="0" u="none" strike="noStrike" cap="none" normalizeH="0" baseline="0" dirty="0">
                        <a:ln>
                          <a:noFill/>
                        </a:ln>
                        <a:solidFill>
                          <a:srgbClr val="FFFFFF"/>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1074502">
                <a:tc>
                  <a:txBody>
                    <a:bodyPr/>
                    <a:lstStyle/>
                    <a:p>
                      <a:pPr marL="0" marR="0" lvl="0" indent="0" algn="just" defTabSz="914400" rtl="0" eaLnBrk="1" fontAlgn="base" latinLnBrk="0" hangingPunct="1">
                        <a:lnSpc>
                          <a:spcPts val="1400"/>
                        </a:lnSpc>
                        <a:spcBef>
                          <a:spcPts val="1000"/>
                        </a:spcBef>
                        <a:spcAft>
                          <a:spcPct val="0"/>
                        </a:spcAft>
                        <a:buClrTx/>
                        <a:buSzTx/>
                        <a:buFontTx/>
                        <a:buNone/>
                        <a:tabLst/>
                      </a:pPr>
                      <a:r>
                        <a:rPr kumimoji="0" lang="zh-CN" sz="1800" b="0" i="0" u="none" strike="noStrike" cap="none" normalizeH="0" baseline="0" dirty="0">
                          <a:ln>
                            <a:noFill/>
                          </a:ln>
                          <a:solidFill>
                            <a:srgbClr val="000000"/>
                          </a:solidFill>
                          <a:effectLst/>
                          <a:latin typeface="+mj-ea"/>
                          <a:ea typeface="+mj-ea"/>
                          <a:cs typeface="Times New Roman" pitchFamily="18" charset="0"/>
                        </a:rPr>
                        <a:t>自我复审</a:t>
                      </a:r>
                      <a:r>
                        <a:rPr kumimoji="0" lang="en-US" altLang="zh-CN" sz="1800" b="0" i="0" u="none" strike="noStrike" cap="none" normalizeH="0" baseline="0" dirty="0">
                          <a:ln>
                            <a:noFill/>
                          </a:ln>
                          <a:solidFill>
                            <a:srgbClr val="000000"/>
                          </a:solidFill>
                          <a:effectLst/>
                          <a:latin typeface="+mj-ea"/>
                          <a:ea typeface="+mj-ea"/>
                          <a:cs typeface="Times New Roman" pitchFamily="18" charset="0"/>
                        </a:rPr>
                        <a:t> (self review)</a:t>
                      </a:r>
                      <a:endParaRPr kumimoji="0" lang="en-US" sz="1800" b="0" i="0" u="none" strike="noStrike" cap="none" normalizeH="0" baseline="0" dirty="0">
                        <a:ln>
                          <a:noFill/>
                        </a:ln>
                        <a:solidFill>
                          <a:srgbClr val="00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just" defTabSz="914400" rtl="0" eaLnBrk="1" fontAlgn="base" latinLnBrk="0" hangingPunct="1">
                        <a:lnSpc>
                          <a:spcPts val="1400"/>
                        </a:lnSpc>
                        <a:spcBef>
                          <a:spcPts val="1000"/>
                        </a:spcBef>
                        <a:spcAft>
                          <a:spcPct val="0"/>
                        </a:spcAft>
                        <a:buClrTx/>
                        <a:buSzTx/>
                        <a:buFontTx/>
                        <a:buNone/>
                        <a:tabLst/>
                      </a:pPr>
                      <a:r>
                        <a:rPr kumimoji="0" lang="zh-CN" sz="1800" b="0" i="0" u="none" strike="noStrike" cap="none" normalizeH="0" baseline="0" dirty="0">
                          <a:ln>
                            <a:noFill/>
                          </a:ln>
                          <a:solidFill>
                            <a:srgbClr val="000000"/>
                          </a:solidFill>
                          <a:effectLst/>
                          <a:latin typeface="+mj-ea"/>
                          <a:ea typeface="+mj-ea"/>
                          <a:cs typeface="Times New Roman" pitchFamily="18" charset="0"/>
                        </a:rPr>
                        <a:t>自己</a:t>
                      </a:r>
                      <a:r>
                        <a:rPr kumimoji="0" lang="en-US" sz="1800" b="0" i="0" u="none" strike="noStrike" cap="none" normalizeH="0" baseline="0" dirty="0">
                          <a:ln>
                            <a:noFill/>
                          </a:ln>
                          <a:solidFill>
                            <a:srgbClr val="000000"/>
                          </a:solidFill>
                          <a:effectLst/>
                          <a:latin typeface="+mj-ea"/>
                          <a:ea typeface="+mj-ea"/>
                          <a:cs typeface="Times New Roman" pitchFamily="18" charset="0"/>
                        </a:rPr>
                        <a:t> vs. </a:t>
                      </a:r>
                      <a:r>
                        <a:rPr kumimoji="0" lang="zh-CN" sz="1800" b="0" i="0" u="none" strike="noStrike" cap="none" normalizeH="0" baseline="0" dirty="0">
                          <a:ln>
                            <a:noFill/>
                          </a:ln>
                          <a:solidFill>
                            <a:srgbClr val="000000"/>
                          </a:solidFill>
                          <a:effectLst/>
                          <a:latin typeface="+mj-ea"/>
                          <a:ea typeface="+mj-ea"/>
                          <a:cs typeface="Times New Roman" pitchFamily="18" charset="0"/>
                        </a:rPr>
                        <a:t>自己</a:t>
                      </a:r>
                      <a:endParaRPr kumimoji="0" lang="en-US" sz="1800" b="0" i="0" u="none" strike="noStrike" cap="none" normalizeH="0" baseline="0" dirty="0">
                        <a:ln>
                          <a:noFill/>
                        </a:ln>
                        <a:solidFill>
                          <a:srgbClr val="00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just" defTabSz="914400" rtl="0" eaLnBrk="1" fontAlgn="base" latinLnBrk="0" hangingPunct="1">
                        <a:lnSpc>
                          <a:spcPct val="100000"/>
                        </a:lnSpc>
                        <a:spcBef>
                          <a:spcPts val="150"/>
                        </a:spcBef>
                        <a:spcAft>
                          <a:spcPts val="150"/>
                        </a:spcAft>
                        <a:buClrTx/>
                        <a:buSzTx/>
                        <a:buFontTx/>
                        <a:buNone/>
                        <a:tabLst/>
                      </a:pPr>
                      <a:r>
                        <a:rPr kumimoji="0" lang="zh-CN" sz="1800" b="0" i="0" u="none" strike="noStrike" cap="none" normalizeH="0" baseline="0" dirty="0">
                          <a:ln>
                            <a:noFill/>
                          </a:ln>
                          <a:solidFill>
                            <a:srgbClr val="000000"/>
                          </a:solidFill>
                          <a:effectLst/>
                          <a:latin typeface="+mj-ea"/>
                          <a:ea typeface="+mj-ea"/>
                          <a:cs typeface="Times New Roman" pitchFamily="18" charset="0"/>
                        </a:rPr>
                        <a:t>用同伴复审的标准来要求自己。不一定最有效，因为开发者对自己总是过于自信。如果能持之以恒，则对个人有很大好处</a:t>
                      </a:r>
                      <a:r>
                        <a:rPr kumimoji="0" lang="zh-CN" altLang="en-US" sz="1800" b="0" i="0" u="none" strike="noStrike" cap="none" normalizeH="0" baseline="0" dirty="0">
                          <a:ln>
                            <a:noFill/>
                          </a:ln>
                          <a:solidFill>
                            <a:srgbClr val="000000"/>
                          </a:solidFill>
                          <a:effectLst/>
                          <a:latin typeface="+mj-ea"/>
                          <a:ea typeface="+mj-ea"/>
                          <a:cs typeface="Times New Roman" pitchFamily="18" charset="0"/>
                        </a:rPr>
                        <a:t>。</a:t>
                      </a:r>
                      <a:endParaRPr kumimoji="0" lang="en-US" sz="1800" b="0" i="0" u="none" strike="noStrike" cap="none" normalizeH="0" baseline="0" dirty="0">
                        <a:ln>
                          <a:noFill/>
                        </a:ln>
                        <a:solidFill>
                          <a:srgbClr val="00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1"/>
                  </a:ext>
                </a:extLst>
              </a:tr>
              <a:tr h="326346">
                <a:tc>
                  <a:txBody>
                    <a:bodyPr/>
                    <a:lstStyle/>
                    <a:p>
                      <a:pPr marL="0" marR="0" lvl="0" indent="0" algn="just" defTabSz="914400" rtl="0" eaLnBrk="1" fontAlgn="base" latinLnBrk="0" hangingPunct="1">
                        <a:lnSpc>
                          <a:spcPts val="1400"/>
                        </a:lnSpc>
                        <a:spcBef>
                          <a:spcPts val="1000"/>
                        </a:spcBef>
                        <a:spcAft>
                          <a:spcPct val="0"/>
                        </a:spcAft>
                        <a:buClrTx/>
                        <a:buSzTx/>
                        <a:buFontTx/>
                        <a:buNone/>
                        <a:tabLst/>
                      </a:pPr>
                      <a:r>
                        <a:rPr kumimoji="0" lang="zh-CN" sz="1800" b="0" i="0" u="none" strike="noStrike" cap="none" normalizeH="0" baseline="0">
                          <a:ln>
                            <a:noFill/>
                          </a:ln>
                          <a:solidFill>
                            <a:srgbClr val="000000"/>
                          </a:solidFill>
                          <a:effectLst/>
                          <a:latin typeface="+mj-ea"/>
                          <a:ea typeface="+mj-ea"/>
                          <a:cs typeface="Times New Roman" pitchFamily="18" charset="0"/>
                        </a:rPr>
                        <a:t>同伴复审</a:t>
                      </a:r>
                      <a:r>
                        <a:rPr kumimoji="0" lang="en-US" altLang="zh-CN" sz="1800" b="0" i="0" u="none" strike="noStrike" cap="none" normalizeH="0" baseline="0">
                          <a:ln>
                            <a:noFill/>
                          </a:ln>
                          <a:solidFill>
                            <a:srgbClr val="000000"/>
                          </a:solidFill>
                          <a:effectLst/>
                          <a:latin typeface="+mj-ea"/>
                          <a:ea typeface="+mj-ea"/>
                          <a:cs typeface="Times New Roman" pitchFamily="18" charset="0"/>
                        </a:rPr>
                        <a:t> (Peer Review)</a:t>
                      </a:r>
                      <a:endParaRPr kumimoji="0" lang="en-US" sz="1800" b="0" i="0" u="none" strike="noStrike" cap="none" normalizeH="0" baseline="0">
                        <a:ln>
                          <a:noFill/>
                        </a:ln>
                        <a:solidFill>
                          <a:srgbClr val="00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just" defTabSz="914400" rtl="0" eaLnBrk="1" fontAlgn="base" latinLnBrk="0" hangingPunct="1">
                        <a:lnSpc>
                          <a:spcPts val="1400"/>
                        </a:lnSpc>
                        <a:spcBef>
                          <a:spcPts val="1000"/>
                        </a:spcBef>
                        <a:spcAft>
                          <a:spcPct val="0"/>
                        </a:spcAft>
                        <a:buClrTx/>
                        <a:buSzTx/>
                        <a:buFontTx/>
                        <a:buNone/>
                        <a:tabLst/>
                      </a:pPr>
                      <a:r>
                        <a:rPr kumimoji="0" lang="zh-CN" sz="1800" b="0" i="0" u="none" strike="noStrike" cap="none" normalizeH="0" baseline="0">
                          <a:ln>
                            <a:noFill/>
                          </a:ln>
                          <a:solidFill>
                            <a:srgbClr val="000000"/>
                          </a:solidFill>
                          <a:effectLst/>
                          <a:latin typeface="+mj-ea"/>
                          <a:ea typeface="+mj-ea"/>
                          <a:cs typeface="Times New Roman" pitchFamily="18" charset="0"/>
                        </a:rPr>
                        <a:t>复审者 </a:t>
                      </a:r>
                      <a:r>
                        <a:rPr kumimoji="0" lang="en-US" sz="1800" b="0" i="0" u="none" strike="noStrike" cap="none" normalizeH="0" baseline="0">
                          <a:ln>
                            <a:noFill/>
                          </a:ln>
                          <a:solidFill>
                            <a:srgbClr val="000000"/>
                          </a:solidFill>
                          <a:effectLst/>
                          <a:latin typeface="+mj-ea"/>
                          <a:ea typeface="+mj-ea"/>
                          <a:cs typeface="Times New Roman" pitchFamily="18" charset="0"/>
                        </a:rPr>
                        <a:t>vs. </a:t>
                      </a:r>
                      <a:r>
                        <a:rPr kumimoji="0" lang="zh-CN" sz="1800" b="0" i="0" u="none" strike="noStrike" cap="none" normalizeH="0" baseline="0">
                          <a:ln>
                            <a:noFill/>
                          </a:ln>
                          <a:solidFill>
                            <a:srgbClr val="000000"/>
                          </a:solidFill>
                          <a:effectLst/>
                          <a:latin typeface="+mj-ea"/>
                          <a:ea typeface="+mj-ea"/>
                          <a:cs typeface="Times New Roman" pitchFamily="18" charset="0"/>
                        </a:rPr>
                        <a:t>开发者</a:t>
                      </a:r>
                      <a:endParaRPr kumimoji="0" lang="en-US" sz="1800" b="0" i="0" u="none" strike="noStrike" cap="none" normalizeH="0" baseline="0">
                        <a:ln>
                          <a:noFill/>
                        </a:ln>
                        <a:solidFill>
                          <a:srgbClr val="00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just" defTabSz="914400" rtl="0" eaLnBrk="1" fontAlgn="base" latinLnBrk="0" hangingPunct="1">
                        <a:lnSpc>
                          <a:spcPts val="1200"/>
                        </a:lnSpc>
                        <a:spcBef>
                          <a:spcPts val="150"/>
                        </a:spcBef>
                        <a:spcAft>
                          <a:spcPts val="150"/>
                        </a:spcAft>
                        <a:buClrTx/>
                        <a:buSzTx/>
                        <a:buFontTx/>
                        <a:buNone/>
                        <a:tabLst/>
                      </a:pPr>
                      <a:r>
                        <a:rPr kumimoji="0" lang="zh-CN" sz="1800" b="0" i="0" u="none" strike="noStrike" cap="none" normalizeH="0" baseline="0" dirty="0">
                          <a:ln>
                            <a:noFill/>
                          </a:ln>
                          <a:solidFill>
                            <a:srgbClr val="FF0000"/>
                          </a:solidFill>
                          <a:effectLst/>
                          <a:latin typeface="+mj-ea"/>
                          <a:ea typeface="+mj-ea"/>
                          <a:cs typeface="Times New Roman" pitchFamily="18" charset="0"/>
                        </a:rPr>
                        <a:t>简便易行</a:t>
                      </a:r>
                      <a:endParaRPr kumimoji="0" lang="en-US" sz="1800" b="0" i="0" u="none" strike="noStrike" cap="none" normalizeH="0" baseline="0" dirty="0">
                        <a:ln>
                          <a:noFill/>
                        </a:ln>
                        <a:solidFill>
                          <a:srgbClr val="FF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2"/>
                  </a:ext>
                </a:extLst>
              </a:tr>
              <a:tr h="1641381">
                <a:tc>
                  <a:txBody>
                    <a:bodyPr/>
                    <a:lstStyle/>
                    <a:p>
                      <a:pPr marL="0" marR="0" lvl="0" indent="0" algn="just" defTabSz="914400" rtl="0" eaLnBrk="1" fontAlgn="base" latinLnBrk="0" hangingPunct="1">
                        <a:lnSpc>
                          <a:spcPts val="1400"/>
                        </a:lnSpc>
                        <a:spcBef>
                          <a:spcPts val="1000"/>
                        </a:spcBef>
                        <a:spcAft>
                          <a:spcPct val="0"/>
                        </a:spcAft>
                        <a:buClrTx/>
                        <a:buSzTx/>
                        <a:buFontTx/>
                        <a:buNone/>
                        <a:tabLst/>
                      </a:pPr>
                      <a:r>
                        <a:rPr kumimoji="0" lang="zh-CN" sz="1800" b="0" i="0" u="none" strike="noStrike" cap="none" normalizeH="0" baseline="0" dirty="0">
                          <a:ln>
                            <a:noFill/>
                          </a:ln>
                          <a:solidFill>
                            <a:srgbClr val="000000"/>
                          </a:solidFill>
                          <a:effectLst/>
                          <a:latin typeface="+mj-ea"/>
                          <a:ea typeface="+mj-ea"/>
                          <a:cs typeface="Times New Roman" pitchFamily="18" charset="0"/>
                        </a:rPr>
                        <a:t>团队复审</a:t>
                      </a:r>
                      <a:endParaRPr kumimoji="0" lang="en-US" altLang="zh-CN" sz="1800" b="0" i="0" u="none" strike="noStrike" cap="none" normalizeH="0" baseline="0" dirty="0">
                        <a:ln>
                          <a:noFill/>
                        </a:ln>
                        <a:solidFill>
                          <a:srgbClr val="000000"/>
                        </a:solidFill>
                        <a:effectLst/>
                        <a:latin typeface="+mj-ea"/>
                        <a:ea typeface="+mj-ea"/>
                        <a:cs typeface="Times New Roman" pitchFamily="18" charset="0"/>
                      </a:endParaRPr>
                    </a:p>
                    <a:p>
                      <a:pPr marL="0" marR="0" lvl="0" indent="0" algn="just" defTabSz="914400" rtl="0" eaLnBrk="1" fontAlgn="base" latinLnBrk="0" hangingPunct="1">
                        <a:lnSpc>
                          <a:spcPts val="1400"/>
                        </a:lnSpc>
                        <a:spcBef>
                          <a:spcPts val="100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mj-ea"/>
                          <a:ea typeface="+mj-ea"/>
                          <a:cs typeface="Times New Roman" pitchFamily="18" charset="0"/>
                        </a:rPr>
                        <a:t>(Team</a:t>
                      </a:r>
                      <a:r>
                        <a:rPr kumimoji="0" lang="zh-CN" altLang="en-US" sz="1800" b="0" i="0" u="none" strike="noStrike" cap="none" normalizeH="0" baseline="0" dirty="0">
                          <a:ln>
                            <a:noFill/>
                          </a:ln>
                          <a:solidFill>
                            <a:srgbClr val="000000"/>
                          </a:solidFill>
                          <a:effectLst/>
                          <a:latin typeface="+mj-ea"/>
                          <a:ea typeface="+mj-ea"/>
                          <a:cs typeface="Times New Roman" pitchFamily="18" charset="0"/>
                        </a:rPr>
                        <a:t> </a:t>
                      </a:r>
                      <a:r>
                        <a:rPr kumimoji="0" lang="en-US" altLang="zh-CN" sz="1800" b="0" i="0" u="none" strike="noStrike" cap="none" normalizeH="0" baseline="0" dirty="0">
                          <a:ln>
                            <a:noFill/>
                          </a:ln>
                          <a:solidFill>
                            <a:srgbClr val="000000"/>
                          </a:solidFill>
                          <a:effectLst/>
                          <a:latin typeface="+mj-ea"/>
                          <a:ea typeface="+mj-ea"/>
                          <a:cs typeface="Times New Roman" pitchFamily="18" charset="0"/>
                        </a:rPr>
                        <a:t>Review)</a:t>
                      </a:r>
                      <a:endParaRPr kumimoji="0" lang="en-US" sz="1800" b="0" i="0" u="none" strike="noStrike" cap="none" normalizeH="0" baseline="0" dirty="0">
                        <a:ln>
                          <a:noFill/>
                        </a:ln>
                        <a:solidFill>
                          <a:srgbClr val="00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just" defTabSz="914400" rtl="0" eaLnBrk="1" fontAlgn="base" latinLnBrk="0" hangingPunct="1">
                        <a:lnSpc>
                          <a:spcPts val="1400"/>
                        </a:lnSpc>
                        <a:spcBef>
                          <a:spcPts val="1000"/>
                        </a:spcBef>
                        <a:spcAft>
                          <a:spcPct val="0"/>
                        </a:spcAft>
                        <a:buClrTx/>
                        <a:buSzTx/>
                        <a:buFontTx/>
                        <a:buNone/>
                        <a:tabLst/>
                      </a:pPr>
                      <a:r>
                        <a:rPr kumimoji="0" lang="zh-CN" sz="1800" b="0" i="0" u="none" strike="noStrike" cap="none" normalizeH="0" baseline="0">
                          <a:ln>
                            <a:noFill/>
                          </a:ln>
                          <a:solidFill>
                            <a:srgbClr val="000000"/>
                          </a:solidFill>
                          <a:effectLst/>
                          <a:latin typeface="+mj-ea"/>
                          <a:ea typeface="+mj-ea"/>
                          <a:cs typeface="Times New Roman" pitchFamily="18" charset="0"/>
                        </a:rPr>
                        <a:t>团队</a:t>
                      </a:r>
                      <a:r>
                        <a:rPr kumimoji="0" lang="en-US" sz="1800" b="0" i="0" u="none" strike="noStrike" cap="none" normalizeH="0" baseline="0">
                          <a:ln>
                            <a:noFill/>
                          </a:ln>
                          <a:solidFill>
                            <a:srgbClr val="000000"/>
                          </a:solidFill>
                          <a:effectLst/>
                          <a:latin typeface="+mj-ea"/>
                          <a:ea typeface="+mj-ea"/>
                          <a:cs typeface="Times New Roman" pitchFamily="18" charset="0"/>
                        </a:rPr>
                        <a:t> vs. </a:t>
                      </a:r>
                      <a:r>
                        <a:rPr kumimoji="0" lang="zh-CN" sz="1800" b="0" i="0" u="none" strike="noStrike" cap="none" normalizeH="0" baseline="0">
                          <a:ln>
                            <a:noFill/>
                          </a:ln>
                          <a:solidFill>
                            <a:srgbClr val="000000"/>
                          </a:solidFill>
                          <a:effectLst/>
                          <a:latin typeface="+mj-ea"/>
                          <a:ea typeface="+mj-ea"/>
                          <a:cs typeface="Times New Roman" pitchFamily="18" charset="0"/>
                        </a:rPr>
                        <a:t>开发者</a:t>
                      </a:r>
                      <a:endParaRPr kumimoji="0" lang="en-US" sz="1800" b="0" i="0" u="none" strike="noStrike" cap="none" normalizeH="0" baseline="0">
                        <a:ln>
                          <a:noFill/>
                        </a:ln>
                        <a:solidFill>
                          <a:srgbClr val="000000"/>
                        </a:solidFill>
                        <a:effectLst/>
                        <a:latin typeface="+mj-ea"/>
                        <a:ea typeface="+mj-ea"/>
                        <a:cs typeface="Times New Roman" pitchFamily="18" charset="0"/>
                      </a:endParaRP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l" defTabSz="914400" rtl="0" eaLnBrk="1" fontAlgn="base" latinLnBrk="0" hangingPunct="1">
                        <a:lnSpc>
                          <a:spcPct val="100000"/>
                        </a:lnSpc>
                        <a:spcBef>
                          <a:spcPts val="150"/>
                        </a:spcBef>
                        <a:spcAft>
                          <a:spcPts val="150"/>
                        </a:spcAft>
                        <a:buClrTx/>
                        <a:buSzTx/>
                        <a:buFontTx/>
                        <a:buNone/>
                        <a:tabLst/>
                      </a:pPr>
                      <a:r>
                        <a:rPr kumimoji="0" lang="zh-CN" altLang="en-US" sz="1800" b="0" i="0" u="none" strike="noStrike" cap="none" normalizeH="0" baseline="0" dirty="0">
                          <a:ln>
                            <a:noFill/>
                          </a:ln>
                          <a:solidFill>
                            <a:srgbClr val="000000"/>
                          </a:solidFill>
                          <a:effectLst/>
                          <a:latin typeface="+mj-ea"/>
                          <a:ea typeface="+mj-ea"/>
                          <a:cs typeface="Times New Roman" pitchFamily="18" charset="0"/>
                        </a:rPr>
                        <a:t>有比较严格的规定和流程，用于关键的代码，以及复审后不再更新的代码。</a:t>
                      </a:r>
                    </a:p>
                    <a:p>
                      <a:pPr marL="0" marR="0" lvl="0" indent="0" algn="l" defTabSz="914400" rtl="0" eaLnBrk="1" fontAlgn="base" latinLnBrk="0" hangingPunct="1">
                        <a:lnSpc>
                          <a:spcPct val="100000"/>
                        </a:lnSpc>
                        <a:spcBef>
                          <a:spcPts val="150"/>
                        </a:spcBef>
                        <a:spcAft>
                          <a:spcPts val="150"/>
                        </a:spcAft>
                        <a:buClrTx/>
                        <a:buSzTx/>
                        <a:buFontTx/>
                        <a:buNone/>
                        <a:tabLst/>
                      </a:pPr>
                      <a:r>
                        <a:rPr kumimoji="0" lang="zh-CN" altLang="en-US" sz="1800" b="0" i="0" u="none" strike="noStrike" cap="none" normalizeH="0" baseline="0" dirty="0">
                          <a:ln>
                            <a:noFill/>
                          </a:ln>
                          <a:solidFill>
                            <a:srgbClr val="000000"/>
                          </a:solidFill>
                          <a:effectLst/>
                          <a:latin typeface="+mj-ea"/>
                          <a:ea typeface="+mj-ea"/>
                          <a:cs typeface="Times New Roman" pitchFamily="18" charset="0"/>
                        </a:rPr>
                        <a:t>覆盖率高</a:t>
                      </a:r>
                      <a:r>
                        <a:rPr kumimoji="0" lang="en-US" altLang="zh-CN" sz="1800" b="0" i="0" u="none" strike="noStrike" cap="none" normalizeH="0" baseline="0" dirty="0">
                          <a:ln>
                            <a:noFill/>
                          </a:ln>
                          <a:solidFill>
                            <a:srgbClr val="000000"/>
                          </a:solidFill>
                          <a:effectLst/>
                          <a:latin typeface="+mj-ea"/>
                          <a:ea typeface="+mj-ea"/>
                          <a:cs typeface="Times New Roman" pitchFamily="18" charset="0"/>
                        </a:rPr>
                        <a:t>——</a:t>
                      </a:r>
                      <a:r>
                        <a:rPr kumimoji="0" lang="zh-CN" altLang="en-US" sz="1800" b="0" i="0" u="none" strike="noStrike" cap="none" normalizeH="0" baseline="0" dirty="0">
                          <a:ln>
                            <a:noFill/>
                          </a:ln>
                          <a:solidFill>
                            <a:srgbClr val="000000"/>
                          </a:solidFill>
                          <a:effectLst/>
                          <a:latin typeface="+mj-ea"/>
                          <a:ea typeface="+mj-ea"/>
                          <a:cs typeface="Times New Roman" pitchFamily="18" charset="0"/>
                        </a:rPr>
                        <a:t>有很多双眼睛盯着程序。但是有可能效率不高（全体人员都要到会）</a:t>
                      </a:r>
                    </a:p>
                  </a:txBody>
                  <a:tcPr marL="38576" marR="3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val="10003"/>
                  </a:ext>
                </a:extLst>
              </a:tr>
            </a:tbl>
          </a:graphicData>
        </a:graphic>
      </p:graphicFrame>
      <p:sp>
        <p:nvSpPr>
          <p:cNvPr id="5" name="日期占位符 4"/>
          <p:cNvSpPr>
            <a:spLocks noGrp="1"/>
          </p:cNvSpPr>
          <p:nvPr>
            <p:ph type="dt" sz="half" idx="10"/>
          </p:nvPr>
        </p:nvSpPr>
        <p:spPr/>
        <p:txBody>
          <a:bodyPr/>
          <a:lstStyle/>
          <a:p>
            <a:fld id="{1228EC95-60A9-4F09-A6C5-A86100EF3F9B}" type="datetime1">
              <a:rPr lang="zh-CN" altLang="en-US" smtClean="0"/>
              <a:t>2022/5/25</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206238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zh-CN" altLang="en-US" dirty="0"/>
              <a:t>思考</a:t>
            </a:r>
            <a:endParaRPr lang="en-US" dirty="0"/>
          </a:p>
        </p:txBody>
      </p:sp>
      <p:sp>
        <p:nvSpPr>
          <p:cNvPr id="23554" name="Content Placeholder 1"/>
          <p:cNvSpPr>
            <a:spLocks noGrp="1"/>
          </p:cNvSpPr>
          <p:nvPr>
            <p:ph idx="1"/>
          </p:nvPr>
        </p:nvSpPr>
        <p:spPr>
          <a:xfrm>
            <a:off x="1805940" y="1516243"/>
            <a:ext cx="5415741" cy="1372430"/>
          </a:xfrm>
          <a:ln w="25400">
            <a:noFill/>
          </a:ln>
        </p:spPr>
        <p:txBody>
          <a:bodyPr>
            <a:normAutofit/>
          </a:bodyPr>
          <a:lstStyle/>
          <a:p>
            <a:pPr marL="0" indent="0">
              <a:buNone/>
            </a:pPr>
            <a:r>
              <a:rPr lang="zh-CN" altLang="en-US" sz="2700" dirty="0"/>
              <a:t>如果复审者没有发现任何错误，</a:t>
            </a:r>
            <a:endParaRPr lang="en-US" altLang="zh-CN" sz="2700" dirty="0"/>
          </a:p>
          <a:p>
            <a:pPr marL="0" indent="0">
              <a:buNone/>
            </a:pPr>
            <a:r>
              <a:rPr lang="zh-CN" altLang="en-US" sz="2700" dirty="0"/>
              <a:t>这个代码复审还有价值吗？</a:t>
            </a:r>
            <a:endParaRPr lang="en-US" altLang="zh-CN" sz="27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85</a:t>
            </a:fld>
            <a:endParaRPr lang="zh-CN" altLang="en-US" dirty="0"/>
          </a:p>
        </p:txBody>
      </p:sp>
      <p:sp>
        <p:nvSpPr>
          <p:cNvPr id="4" name="日期占位符 3"/>
          <p:cNvSpPr>
            <a:spLocks noGrp="1"/>
          </p:cNvSpPr>
          <p:nvPr>
            <p:ph type="dt" sz="half" idx="10"/>
          </p:nvPr>
        </p:nvSpPr>
        <p:spPr/>
        <p:txBody>
          <a:bodyPr/>
          <a:lstStyle/>
          <a:p>
            <a:fld id="{D8E8D754-74BD-494D-8DF8-2E01102CFC27}"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85068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fade">
                                      <p:cBhvr>
                                        <p:cTn id="7" dur="2000"/>
                                        <p:tgtEl>
                                          <p:spTgt spid="23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fade">
                                      <p:cBhvr>
                                        <p:cTn id="12" dur="2000"/>
                                        <p:tgtEl>
                                          <p:spTgt spid="235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代码复审的价值</a:t>
            </a:r>
          </a:p>
        </p:txBody>
      </p:sp>
      <p:sp>
        <p:nvSpPr>
          <p:cNvPr id="23554" name="Content Placeholder 1"/>
          <p:cNvSpPr>
            <a:spLocks noGrp="1"/>
          </p:cNvSpPr>
          <p:nvPr>
            <p:ph idx="1"/>
          </p:nvPr>
        </p:nvSpPr>
        <p:spPr>
          <a:xfrm>
            <a:off x="768097" y="1097279"/>
            <a:ext cx="7832833" cy="3634741"/>
          </a:xfrm>
        </p:spPr>
        <p:txBody>
          <a:bodyPr>
            <a:normAutofit/>
          </a:bodyPr>
          <a:lstStyle/>
          <a:p>
            <a:r>
              <a:rPr lang="zh-CN" altLang="en-US" sz="2400" dirty="0"/>
              <a:t>让你把所有相关文档都准备好</a:t>
            </a:r>
            <a:endParaRPr lang="en-US" altLang="zh-CN" sz="2400" dirty="0"/>
          </a:p>
          <a:p>
            <a:r>
              <a:rPr lang="zh-CN" altLang="en-US" sz="2400" dirty="0"/>
              <a:t>分享了知识</a:t>
            </a:r>
            <a:endParaRPr lang="en-US" sz="2400" dirty="0"/>
          </a:p>
          <a:p>
            <a:r>
              <a:rPr lang="zh-CN" altLang="en-US" sz="2400" dirty="0"/>
              <a:t>别人学到了很多（多于你讲的话）</a:t>
            </a:r>
            <a:endParaRPr lang="en-US" sz="2400" dirty="0"/>
          </a:p>
          <a:p>
            <a:r>
              <a:rPr lang="zh-CN" altLang="en-US" sz="2400" dirty="0"/>
              <a:t>当给别人描述代码逻辑，很多人意识到了自己的错误 </a:t>
            </a:r>
            <a:endParaRPr lang="en-US"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86</a:t>
            </a:fld>
            <a:endParaRPr lang="zh-CN" altLang="en-US" dirty="0"/>
          </a:p>
        </p:txBody>
      </p:sp>
      <p:sp>
        <p:nvSpPr>
          <p:cNvPr id="4" name="日期占位符 3"/>
          <p:cNvSpPr>
            <a:spLocks noGrp="1"/>
          </p:cNvSpPr>
          <p:nvPr>
            <p:ph type="dt" sz="half" idx="10"/>
          </p:nvPr>
        </p:nvSpPr>
        <p:spPr/>
        <p:txBody>
          <a:bodyPr/>
          <a:lstStyle/>
          <a:p>
            <a:fld id="{33984F0C-235D-4D47-9E8D-06BD29016B57}"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99224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fade">
                                      <p:cBhvr>
                                        <p:cTn id="7" dur="2000"/>
                                        <p:tgtEl>
                                          <p:spTgt spid="23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fade">
                                      <p:cBhvr>
                                        <p:cTn id="12" dur="2000"/>
                                        <p:tgtEl>
                                          <p:spTgt spid="235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4">
                                            <p:txEl>
                                              <p:pRg st="2" end="2"/>
                                            </p:txEl>
                                          </p:spTgt>
                                        </p:tgtEl>
                                        <p:attrNameLst>
                                          <p:attrName>style.visibility</p:attrName>
                                        </p:attrNameLst>
                                      </p:cBhvr>
                                      <p:to>
                                        <p:strVal val="visible"/>
                                      </p:to>
                                    </p:set>
                                    <p:animEffect transition="in" filter="fade">
                                      <p:cBhvr>
                                        <p:cTn id="17" dur="2000"/>
                                        <p:tgtEl>
                                          <p:spTgt spid="235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554">
                                            <p:txEl>
                                              <p:pRg st="3" end="3"/>
                                            </p:txEl>
                                          </p:spTgt>
                                        </p:tgtEl>
                                        <p:attrNameLst>
                                          <p:attrName>style.visibility</p:attrName>
                                        </p:attrNameLst>
                                      </p:cBhvr>
                                      <p:to>
                                        <p:strVal val="visible"/>
                                      </p:to>
                                    </p:set>
                                    <p:animEffect transition="in" filter="fade">
                                      <p:cBhvr>
                                        <p:cTn id="22" dur="2000"/>
                                        <p:tgtEl>
                                          <p:spTgt spid="23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缺陷检查表</a:t>
            </a:r>
          </a:p>
        </p:txBody>
      </p:sp>
      <p:sp>
        <p:nvSpPr>
          <p:cNvPr id="4" name="日期占位符 3"/>
          <p:cNvSpPr>
            <a:spLocks noGrp="1"/>
          </p:cNvSpPr>
          <p:nvPr>
            <p:ph type="dt" sz="half" idx="10"/>
          </p:nvPr>
        </p:nvSpPr>
        <p:spPr/>
        <p:txBody>
          <a:bodyPr/>
          <a:lstStyle/>
          <a:p>
            <a:fld id="{BBFDDF63-2C2D-4FAE-8C36-0841DDD2ED14}"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87</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96" y="945911"/>
            <a:ext cx="8246062" cy="3634093"/>
          </a:xfrm>
          <a:prstGeom prst="rect">
            <a:avLst/>
          </a:prstGeom>
        </p:spPr>
      </p:pic>
    </p:spTree>
    <p:extLst>
      <p:ext uri="{BB962C8B-B14F-4D97-AF65-F5344CB8AC3E}">
        <p14:creationId xmlns:p14="http://schemas.microsoft.com/office/powerpoint/2010/main" val="184828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缺陷检查表</a:t>
            </a:r>
          </a:p>
        </p:txBody>
      </p:sp>
      <p:sp>
        <p:nvSpPr>
          <p:cNvPr id="4" name="日期占位符 3"/>
          <p:cNvSpPr>
            <a:spLocks noGrp="1"/>
          </p:cNvSpPr>
          <p:nvPr>
            <p:ph type="dt" sz="half" idx="10"/>
          </p:nvPr>
        </p:nvSpPr>
        <p:spPr/>
        <p:txBody>
          <a:bodyPr/>
          <a:lstStyle/>
          <a:p>
            <a:fld id="{BBFDDF63-2C2D-4FAE-8C36-0841DDD2ED14}"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88</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828913"/>
            <a:ext cx="8324253" cy="3739983"/>
          </a:xfrm>
          <a:prstGeom prst="rect">
            <a:avLst/>
          </a:prstGeom>
        </p:spPr>
      </p:pic>
    </p:spTree>
    <p:extLst>
      <p:ext uri="{BB962C8B-B14F-4D97-AF65-F5344CB8AC3E}">
        <p14:creationId xmlns:p14="http://schemas.microsoft.com/office/powerpoint/2010/main" val="14758645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缺陷检查表</a:t>
            </a:r>
          </a:p>
        </p:txBody>
      </p:sp>
      <p:sp>
        <p:nvSpPr>
          <p:cNvPr id="4" name="日期占位符 3"/>
          <p:cNvSpPr>
            <a:spLocks noGrp="1"/>
          </p:cNvSpPr>
          <p:nvPr>
            <p:ph type="dt" sz="half" idx="10"/>
          </p:nvPr>
        </p:nvSpPr>
        <p:spPr/>
        <p:txBody>
          <a:bodyPr/>
          <a:lstStyle/>
          <a:p>
            <a:fld id="{BBFDDF63-2C2D-4FAE-8C36-0841DDD2ED14}"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89</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96" y="914400"/>
            <a:ext cx="8261604" cy="3648702"/>
          </a:xfrm>
          <a:prstGeom prst="rect">
            <a:avLst/>
          </a:prstGeom>
        </p:spPr>
      </p:pic>
    </p:spTree>
    <p:extLst>
      <p:ext uri="{BB962C8B-B14F-4D97-AF65-F5344CB8AC3E}">
        <p14:creationId xmlns:p14="http://schemas.microsoft.com/office/powerpoint/2010/main" val="382424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en-US" b="1" dirty="0"/>
              <a:t>详细设计的工具</a:t>
            </a:r>
          </a:p>
        </p:txBody>
      </p:sp>
      <p:sp>
        <p:nvSpPr>
          <p:cNvPr id="55300" name="Rectangle 3"/>
          <p:cNvSpPr>
            <a:spLocks noGrp="1" noChangeArrowheads="1"/>
          </p:cNvSpPr>
          <p:nvPr>
            <p:ph idx="1"/>
          </p:nvPr>
        </p:nvSpPr>
        <p:spPr>
          <a:xfrm>
            <a:off x="768097" y="1040129"/>
            <a:ext cx="7832833" cy="3691891"/>
          </a:xfrm>
        </p:spPr>
        <p:txBody>
          <a:bodyPr>
            <a:normAutofit/>
          </a:bodyPr>
          <a:lstStyle/>
          <a:p>
            <a:pPr marL="457200" indent="-457200"/>
            <a:r>
              <a:rPr lang="zh-CN" altLang="en-US" dirty="0"/>
              <a:t>程序流程图（重要）</a:t>
            </a:r>
          </a:p>
          <a:p>
            <a:pPr marL="457200" indent="-457200"/>
            <a:r>
              <a:rPr lang="zh-CN" altLang="en-US" dirty="0"/>
              <a:t>盒图（</a:t>
            </a:r>
            <a:r>
              <a:rPr lang="en-US" altLang="zh-CN" dirty="0"/>
              <a:t>N-S</a:t>
            </a:r>
            <a:r>
              <a:rPr lang="zh-CN" altLang="en-US" dirty="0"/>
              <a:t>图）（看懂）</a:t>
            </a:r>
          </a:p>
          <a:p>
            <a:pPr marL="457200" indent="-457200"/>
            <a:r>
              <a:rPr lang="en-US" altLang="zh-CN" dirty="0"/>
              <a:t>PAD</a:t>
            </a:r>
            <a:r>
              <a:rPr lang="zh-CN" altLang="en-US" dirty="0"/>
              <a:t>图（了解）</a:t>
            </a:r>
          </a:p>
          <a:p>
            <a:pPr marL="457200" indent="-457200"/>
            <a:r>
              <a:rPr lang="zh-CN" altLang="en-US" dirty="0"/>
              <a:t>判定表（会用）</a:t>
            </a:r>
          </a:p>
          <a:p>
            <a:pPr marL="457200" indent="-457200"/>
            <a:r>
              <a:rPr lang="zh-CN" altLang="en-US" dirty="0"/>
              <a:t>判定树（会用）</a:t>
            </a:r>
          </a:p>
        </p:txBody>
      </p:sp>
      <p:sp>
        <p:nvSpPr>
          <p:cNvPr id="2" name="日期占位符 1"/>
          <p:cNvSpPr>
            <a:spLocks noGrp="1"/>
          </p:cNvSpPr>
          <p:nvPr>
            <p:ph type="dt" sz="half" idx="10"/>
          </p:nvPr>
        </p:nvSpPr>
        <p:spPr/>
        <p:txBody>
          <a:bodyPr/>
          <a:lstStyle/>
          <a:p>
            <a:fld id="{F1840695-659F-4CD9-94ED-B8268D959105}" type="datetime1">
              <a:rPr lang="zh-CN" altLang="en-US" smtClean="0"/>
              <a:t>2022/5/25</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55298" name="灯片编号占位符 5"/>
          <p:cNvSpPr>
            <a:spLocks noGrp="1"/>
          </p:cNvSpPr>
          <p:nvPr>
            <p:ph type="sldNum" sz="quarter" idx="12"/>
          </p:nvPr>
        </p:nvSpPr>
        <p:spPr>
          <a:noFill/>
        </p:spPr>
        <p:txBody>
          <a:bodyPr/>
          <a:lstStyle/>
          <a:p>
            <a:fld id="{691546D2-4E66-41E7-9F95-5B41E954ECFB}" type="slidenum">
              <a:rPr lang="en-US" altLang="zh-CN"/>
              <a:pPr/>
              <a:t>9</a:t>
            </a:fld>
            <a:endParaRPr lang="en-US" altLang="zh-CN"/>
          </a:p>
        </p:txBody>
      </p:sp>
    </p:spTree>
    <p:extLst>
      <p:ext uri="{BB962C8B-B14F-4D97-AF65-F5344CB8AC3E}">
        <p14:creationId xmlns:p14="http://schemas.microsoft.com/office/powerpoint/2010/main" val="2289750611"/>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代码静态分析工具</a:t>
            </a:r>
          </a:p>
        </p:txBody>
      </p:sp>
      <p:sp>
        <p:nvSpPr>
          <p:cNvPr id="3" name="内容占位符 2"/>
          <p:cNvSpPr>
            <a:spLocks noGrp="1"/>
          </p:cNvSpPr>
          <p:nvPr>
            <p:ph idx="1"/>
          </p:nvPr>
        </p:nvSpPr>
        <p:spPr>
          <a:xfrm>
            <a:off x="1314450" y="874916"/>
            <a:ext cx="7543800" cy="3806854"/>
          </a:xfrm>
        </p:spPr>
        <p:txBody>
          <a:bodyPr>
            <a:normAutofit/>
          </a:bodyPr>
          <a:lstStyle/>
          <a:p>
            <a:pPr marL="355600" marR="13335" indent="-342900">
              <a:lnSpc>
                <a:spcPct val="125000"/>
              </a:lnSpc>
              <a:spcBef>
                <a:spcPts val="100"/>
              </a:spcBef>
              <a:buChar char="•"/>
              <a:tabLst>
                <a:tab pos="356235" algn="l"/>
              </a:tabLst>
            </a:pPr>
            <a:r>
              <a:rPr lang="en-US" altLang="zh-CN" sz="1800" dirty="0" err="1">
                <a:solidFill>
                  <a:srgbClr val="0033CC"/>
                </a:solidFill>
                <a:latin typeface="Arial"/>
                <a:cs typeface="Arial"/>
              </a:rPr>
              <a:t>Checkstyle</a:t>
            </a:r>
            <a:r>
              <a:rPr lang="zh-CN" altLang="en-US" sz="1800" dirty="0">
                <a:solidFill>
                  <a:srgbClr val="0033CC"/>
                </a:solidFill>
                <a:latin typeface="微软雅黑"/>
                <a:cs typeface="微软雅黑"/>
              </a:rPr>
              <a:t>：</a:t>
            </a:r>
            <a:r>
              <a:rPr lang="zh-CN" altLang="en-US" sz="1800" dirty="0">
                <a:latin typeface="微软雅黑"/>
                <a:cs typeface="微软雅黑"/>
              </a:rPr>
              <a:t>通过对代码编码格式、命名约定、</a:t>
            </a:r>
            <a:r>
              <a:rPr lang="en-US" altLang="zh-CN" sz="1800" dirty="0">
                <a:latin typeface="Arial"/>
                <a:cs typeface="Arial"/>
              </a:rPr>
              <a:t>Javadoc</a:t>
            </a:r>
            <a:r>
              <a:rPr lang="zh-CN" altLang="en-US" sz="1800" dirty="0">
                <a:latin typeface="微软雅黑"/>
                <a:cs typeface="微软雅黑"/>
              </a:rPr>
              <a:t>、类设计等方面进行代码规范和风格的检查。</a:t>
            </a:r>
          </a:p>
          <a:p>
            <a:pPr marL="355600" marR="8890" indent="-342900">
              <a:lnSpc>
                <a:spcPct val="125000"/>
              </a:lnSpc>
              <a:spcBef>
                <a:spcPts val="600"/>
              </a:spcBef>
              <a:buChar char="•"/>
              <a:tabLst>
                <a:tab pos="358140" algn="l"/>
              </a:tabLst>
            </a:pPr>
            <a:r>
              <a:rPr lang="en-US" altLang="zh-CN" sz="1800" spc="35" dirty="0" err="1">
                <a:solidFill>
                  <a:srgbClr val="0033CC"/>
                </a:solidFill>
                <a:latin typeface="Arial"/>
                <a:cs typeface="Arial"/>
              </a:rPr>
              <a:t>FindBugs</a:t>
            </a:r>
            <a:r>
              <a:rPr lang="zh-CN" altLang="en-US" sz="1800" spc="35" dirty="0">
                <a:solidFill>
                  <a:srgbClr val="0033CC"/>
                </a:solidFill>
                <a:latin typeface="微软雅黑"/>
                <a:cs typeface="微软雅黑"/>
              </a:rPr>
              <a:t>：</a:t>
            </a:r>
            <a:r>
              <a:rPr lang="zh-CN" altLang="en-US" sz="1800" spc="35" dirty="0">
                <a:latin typeface="微软雅黑"/>
                <a:cs typeface="微软雅黑"/>
              </a:rPr>
              <a:t>通过检查类文件</a:t>
            </a:r>
            <a:r>
              <a:rPr lang="zh-CN" altLang="en-US" sz="1800" spc="40" dirty="0">
                <a:latin typeface="微软雅黑"/>
                <a:cs typeface="微软雅黑"/>
              </a:rPr>
              <a:t>或</a:t>
            </a:r>
            <a:r>
              <a:rPr lang="en-US" altLang="zh-CN" sz="1800" spc="35" dirty="0">
                <a:latin typeface="Arial"/>
                <a:cs typeface="Arial"/>
              </a:rPr>
              <a:t>JAR</a:t>
            </a:r>
            <a:r>
              <a:rPr lang="zh-CN" altLang="en-US" sz="1800" spc="35" dirty="0">
                <a:latin typeface="微软雅黑"/>
                <a:cs typeface="微软雅黑"/>
              </a:rPr>
              <a:t>文件，将字节码与一组缺陷</a:t>
            </a:r>
            <a:r>
              <a:rPr lang="zh-CN" altLang="en-US" sz="1800" dirty="0">
                <a:latin typeface="微软雅黑"/>
                <a:cs typeface="微软雅黑"/>
              </a:rPr>
              <a:t>模式进行对比从而发现代码缺陷，完成静态代码分析。</a:t>
            </a:r>
          </a:p>
          <a:p>
            <a:pPr marL="355600" marR="5080" indent="-342900">
              <a:lnSpc>
                <a:spcPct val="125000"/>
              </a:lnSpc>
              <a:spcBef>
                <a:spcPts val="600"/>
              </a:spcBef>
              <a:buChar char="•"/>
              <a:tabLst>
                <a:tab pos="357505" algn="l"/>
              </a:tabLst>
            </a:pPr>
            <a:r>
              <a:rPr lang="en-US" altLang="zh-CN" sz="1800" spc="25" dirty="0">
                <a:solidFill>
                  <a:srgbClr val="0033CC"/>
                </a:solidFill>
                <a:latin typeface="Arial"/>
                <a:cs typeface="Arial"/>
              </a:rPr>
              <a:t>PMD</a:t>
            </a:r>
            <a:r>
              <a:rPr lang="zh-CN" altLang="en-US" sz="1800" spc="25" dirty="0">
                <a:solidFill>
                  <a:srgbClr val="0033CC"/>
                </a:solidFill>
                <a:latin typeface="微软雅黑"/>
                <a:cs typeface="微软雅黑"/>
              </a:rPr>
              <a:t>：</a:t>
            </a:r>
            <a:r>
              <a:rPr lang="zh-CN" altLang="en-US" sz="1800" spc="25" dirty="0">
                <a:latin typeface="微软雅黑"/>
                <a:cs typeface="微软雅黑"/>
              </a:rPr>
              <a:t>通过其内置的编码规则对</a:t>
            </a:r>
            <a:r>
              <a:rPr lang="en-US" altLang="zh-CN" sz="1800" spc="25" dirty="0">
                <a:latin typeface="Arial"/>
                <a:cs typeface="Arial"/>
              </a:rPr>
              <a:t>Java</a:t>
            </a:r>
            <a:r>
              <a:rPr lang="zh-CN" altLang="en-US" sz="1800" spc="25" dirty="0">
                <a:latin typeface="微软雅黑"/>
                <a:cs typeface="微软雅黑"/>
              </a:rPr>
              <a:t>代码进行静态检查，主要</a:t>
            </a:r>
            <a:r>
              <a:rPr lang="zh-CN" altLang="en-US" sz="1800" spc="70" dirty="0">
                <a:latin typeface="微软雅黑"/>
                <a:cs typeface="微软雅黑"/>
              </a:rPr>
              <a:t>包括对潜在的</a:t>
            </a:r>
            <a:r>
              <a:rPr lang="en-US" altLang="zh-CN" sz="1800" spc="70" dirty="0">
                <a:latin typeface="Arial"/>
                <a:cs typeface="Arial"/>
              </a:rPr>
              <a:t>Bug</a:t>
            </a:r>
            <a:r>
              <a:rPr lang="zh-CN" altLang="en-US" sz="1800" spc="70" dirty="0">
                <a:latin typeface="微软雅黑"/>
                <a:cs typeface="微软雅黑"/>
              </a:rPr>
              <a:t>、未使用的代码、重复的代码、循环体创建 </a:t>
            </a:r>
            <a:r>
              <a:rPr lang="zh-CN" altLang="en-US" sz="1800" dirty="0">
                <a:latin typeface="微软雅黑"/>
                <a:cs typeface="微软雅黑"/>
              </a:rPr>
              <a:t>新对象等问题的检验。</a:t>
            </a:r>
          </a:p>
          <a:p>
            <a:pPr marL="355600" marR="6985" indent="-342900">
              <a:lnSpc>
                <a:spcPct val="125000"/>
              </a:lnSpc>
              <a:spcBef>
                <a:spcPts val="600"/>
              </a:spcBef>
              <a:buChar char="•"/>
              <a:tabLst>
                <a:tab pos="359410" algn="l"/>
              </a:tabLst>
            </a:pPr>
            <a:r>
              <a:rPr lang="en-US" altLang="zh-CN" sz="1800" spc="50" dirty="0" err="1">
                <a:solidFill>
                  <a:srgbClr val="0033CC"/>
                </a:solidFill>
                <a:latin typeface="Arial"/>
                <a:cs typeface="Arial"/>
              </a:rPr>
              <a:t>Jtest</a:t>
            </a:r>
            <a:r>
              <a:rPr lang="zh-CN" altLang="en-US" sz="1800" spc="50" dirty="0">
                <a:solidFill>
                  <a:srgbClr val="0033CC"/>
                </a:solidFill>
                <a:latin typeface="微软雅黑"/>
                <a:cs typeface="微软雅黑"/>
              </a:rPr>
              <a:t>：</a:t>
            </a:r>
            <a:r>
              <a:rPr lang="zh-CN" altLang="en-US" sz="1800" spc="50" dirty="0">
                <a:latin typeface="微软雅黑"/>
                <a:cs typeface="微软雅黑"/>
              </a:rPr>
              <a:t>能够按照其内置的超过</a:t>
            </a:r>
            <a:r>
              <a:rPr lang="en-US" altLang="zh-CN" sz="1800" spc="50" dirty="0">
                <a:latin typeface="Arial"/>
                <a:cs typeface="Arial"/>
              </a:rPr>
              <a:t>800</a:t>
            </a:r>
            <a:r>
              <a:rPr lang="zh-CN" altLang="en-US" sz="1800" spc="50" dirty="0">
                <a:latin typeface="微软雅黑"/>
                <a:cs typeface="微软雅黑"/>
              </a:rPr>
              <a:t>条的</a:t>
            </a:r>
            <a:r>
              <a:rPr lang="en-US" altLang="zh-CN" sz="1800" spc="50" dirty="0">
                <a:latin typeface="Arial"/>
                <a:cs typeface="Arial"/>
              </a:rPr>
              <a:t>Java</a:t>
            </a:r>
            <a:r>
              <a:rPr lang="zh-CN" altLang="en-US" sz="1800" spc="50" dirty="0">
                <a:latin typeface="微软雅黑"/>
                <a:cs typeface="微软雅黑"/>
              </a:rPr>
              <a:t>编码规范自动检查</a:t>
            </a:r>
            <a:r>
              <a:rPr lang="zh-CN" altLang="en-US" sz="1800" spc="55" dirty="0">
                <a:latin typeface="微软雅黑"/>
                <a:cs typeface="微软雅黑"/>
              </a:rPr>
              <a:t>并纠正这些隐蔽且难以修复的编码错误，同时还支持用户自定 </a:t>
            </a:r>
            <a:r>
              <a:rPr lang="zh-CN" altLang="en-US" sz="1800" dirty="0">
                <a:latin typeface="微软雅黑"/>
                <a:cs typeface="微软雅黑"/>
              </a:rPr>
              <a:t>义编码规则，帮助用户预防一些特殊用法的错误。</a:t>
            </a:r>
          </a:p>
        </p:txBody>
      </p:sp>
      <p:sp>
        <p:nvSpPr>
          <p:cNvPr id="4" name="日期占位符 3"/>
          <p:cNvSpPr>
            <a:spLocks noGrp="1"/>
          </p:cNvSpPr>
          <p:nvPr>
            <p:ph type="dt" sz="half" idx="10"/>
          </p:nvPr>
        </p:nvSpPr>
        <p:spPr/>
        <p:txBody>
          <a:bodyPr/>
          <a:lstStyle/>
          <a:p>
            <a:fld id="{BBFDDF63-2C2D-4FAE-8C36-0841DDD2ED14}"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90</a:t>
            </a:fld>
            <a:endParaRPr lang="zh-CN" altLang="en-US"/>
          </a:p>
        </p:txBody>
      </p:sp>
      <p:sp>
        <p:nvSpPr>
          <p:cNvPr id="7" name="object 2"/>
          <p:cNvSpPr/>
          <p:nvPr/>
        </p:nvSpPr>
        <p:spPr>
          <a:xfrm>
            <a:off x="328796" y="1785620"/>
            <a:ext cx="878599" cy="158623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0030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代码静态分析工具</a:t>
            </a:r>
          </a:p>
        </p:txBody>
      </p:sp>
      <p:sp>
        <p:nvSpPr>
          <p:cNvPr id="3" name="内容占位符 2"/>
          <p:cNvSpPr>
            <a:spLocks noGrp="1"/>
          </p:cNvSpPr>
          <p:nvPr>
            <p:ph idx="1"/>
          </p:nvPr>
        </p:nvSpPr>
        <p:spPr>
          <a:xfrm>
            <a:off x="1402072" y="828912"/>
            <a:ext cx="7637851" cy="3755657"/>
          </a:xfrm>
        </p:spPr>
        <p:txBody>
          <a:bodyPr>
            <a:noAutofit/>
          </a:bodyPr>
          <a:lstStyle/>
          <a:p>
            <a:pPr marL="355600" marR="258445" indent="-342900">
              <a:spcBef>
                <a:spcPts val="600"/>
              </a:spcBef>
              <a:buFont typeface="Arial"/>
              <a:buChar char="•"/>
              <a:tabLst>
                <a:tab pos="355600" algn="l"/>
              </a:tabLst>
            </a:pPr>
            <a:r>
              <a:rPr lang="zh-CN" altLang="en-US" sz="1800" dirty="0">
                <a:latin typeface="微软雅黑"/>
                <a:cs typeface="微软雅黑"/>
              </a:rPr>
              <a:t>微软</a:t>
            </a:r>
            <a:r>
              <a:rPr lang="en-US" altLang="zh-CN" sz="1800" spc="-10" dirty="0">
                <a:latin typeface="Arial"/>
                <a:cs typeface="Arial"/>
              </a:rPr>
              <a:t>Visual</a:t>
            </a:r>
            <a:r>
              <a:rPr lang="zh-CN" altLang="en-US" sz="1800" spc="505" dirty="0">
                <a:latin typeface="Arial"/>
                <a:cs typeface="Arial"/>
              </a:rPr>
              <a:t> </a:t>
            </a:r>
            <a:r>
              <a:rPr lang="en-US" altLang="zh-CN" sz="1800" spc="-5" dirty="0">
                <a:latin typeface="Arial"/>
                <a:cs typeface="Arial"/>
              </a:rPr>
              <a:t>Studio</a:t>
            </a:r>
            <a:r>
              <a:rPr lang="zh-CN" altLang="en-US" sz="1800" dirty="0">
                <a:latin typeface="微软雅黑"/>
                <a:cs typeface="微软雅黑"/>
              </a:rPr>
              <a:t>中的代码分析工具可以检查代码中是否存在一些常见缺陷和违反良好编程习惯的情况。</a:t>
            </a:r>
          </a:p>
          <a:p>
            <a:pPr marL="355600" marR="254635" indent="-342900">
              <a:spcBef>
                <a:spcPts val="600"/>
              </a:spcBef>
              <a:buChar char="•"/>
              <a:tabLst>
                <a:tab pos="358140" algn="l"/>
              </a:tabLst>
            </a:pPr>
            <a:r>
              <a:rPr lang="en-US" altLang="zh-CN" sz="1800" spc="30" dirty="0">
                <a:latin typeface="Arial"/>
                <a:cs typeface="Arial"/>
              </a:rPr>
              <a:t>Lint</a:t>
            </a:r>
            <a:r>
              <a:rPr lang="zh-CN" altLang="en-US" sz="1800" spc="30" dirty="0">
                <a:latin typeface="微软雅黑"/>
                <a:cs typeface="微软雅黑"/>
              </a:rPr>
              <a:t>是一种静态程序分析工具，目前已形成了一系列工具。它侧</a:t>
            </a:r>
            <a:r>
              <a:rPr lang="zh-CN" altLang="en-US" sz="1800" spc="5" dirty="0">
                <a:latin typeface="微软雅黑"/>
                <a:cs typeface="微软雅黑"/>
              </a:rPr>
              <a:t>重于代码的逻辑分析，发现代码中一些潜在的错误，如数组访问</a:t>
            </a:r>
            <a:r>
              <a:rPr lang="zh-CN" altLang="en-US" sz="1800" dirty="0">
                <a:latin typeface="微软雅黑"/>
                <a:cs typeface="微软雅黑"/>
              </a:rPr>
              <a:t>越界、内存泄漏、使用未初始化变量等。</a:t>
            </a:r>
          </a:p>
          <a:p>
            <a:pPr marL="355600" marR="259079" indent="-342900">
              <a:spcBef>
                <a:spcPts val="600"/>
              </a:spcBef>
              <a:buChar char="•"/>
              <a:tabLst>
                <a:tab pos="357505" algn="l"/>
              </a:tabLst>
            </a:pPr>
            <a:r>
              <a:rPr lang="en-US" altLang="zh-CN" sz="1800" spc="15" dirty="0" err="1">
                <a:solidFill>
                  <a:srgbClr val="0033CC"/>
                </a:solidFill>
                <a:latin typeface="Arial"/>
                <a:cs typeface="Arial"/>
              </a:rPr>
              <a:t>JSHint</a:t>
            </a:r>
            <a:r>
              <a:rPr lang="zh-CN" altLang="en-US" sz="1800" spc="15" dirty="0">
                <a:solidFill>
                  <a:srgbClr val="0033CC"/>
                </a:solidFill>
                <a:latin typeface="微软雅黑"/>
                <a:cs typeface="微软雅黑"/>
              </a:rPr>
              <a:t>（</a:t>
            </a:r>
            <a:r>
              <a:rPr lang="en-US" altLang="zh-CN" sz="1800" spc="15" dirty="0">
                <a:solidFill>
                  <a:srgbClr val="0033CC"/>
                </a:solidFill>
                <a:latin typeface="Arial"/>
                <a:cs typeface="Arial"/>
                <a:hlinkClick r:id="rId2"/>
              </a:rPr>
              <a:t>www.jshint.com</a:t>
            </a:r>
            <a:r>
              <a:rPr lang="zh-CN" altLang="en-US" sz="1800" spc="15" dirty="0">
                <a:solidFill>
                  <a:srgbClr val="0033CC"/>
                </a:solidFill>
                <a:latin typeface="微软雅黑"/>
                <a:cs typeface="微软雅黑"/>
              </a:rPr>
              <a:t>）</a:t>
            </a:r>
            <a:r>
              <a:rPr lang="zh-CN" altLang="en-US" sz="1800" spc="25" dirty="0">
                <a:latin typeface="微软雅黑"/>
                <a:cs typeface="微软雅黑"/>
              </a:rPr>
              <a:t>是一款</a:t>
            </a:r>
            <a:r>
              <a:rPr lang="en-US" altLang="zh-CN" sz="1800" spc="25" dirty="0">
                <a:latin typeface="Arial"/>
                <a:cs typeface="Arial"/>
              </a:rPr>
              <a:t>JavaScript</a:t>
            </a:r>
            <a:r>
              <a:rPr lang="zh-CN" altLang="en-US" sz="1800" spc="25" dirty="0">
                <a:latin typeface="微软雅黑"/>
                <a:cs typeface="微软雅黑"/>
              </a:rPr>
              <a:t>代码验证工具，</a:t>
            </a:r>
            <a:r>
              <a:rPr lang="zh-CN" altLang="en-US" sz="1800" dirty="0">
                <a:latin typeface="微软雅黑"/>
                <a:cs typeface="微软雅黑"/>
              </a:rPr>
              <a:t>用于检测代码中的错误和潜在问题。</a:t>
            </a:r>
          </a:p>
          <a:p>
            <a:pPr marL="355600" marR="252729" indent="-342900">
              <a:spcBef>
                <a:spcPts val="600"/>
              </a:spcBef>
              <a:buChar char="•"/>
              <a:tabLst>
                <a:tab pos="358140" algn="l"/>
                <a:tab pos="358775" algn="l"/>
              </a:tabLst>
            </a:pPr>
            <a:r>
              <a:rPr lang="en-US" altLang="zh-CN" sz="1800" spc="45" dirty="0" err="1">
                <a:solidFill>
                  <a:srgbClr val="0033CC"/>
                </a:solidFill>
                <a:latin typeface="Arial"/>
                <a:cs typeface="Arial"/>
              </a:rPr>
              <a:t>CSSLint</a:t>
            </a:r>
            <a:r>
              <a:rPr lang="zh-CN" altLang="en-US" sz="1800" spc="45" dirty="0">
                <a:solidFill>
                  <a:srgbClr val="0033CC"/>
                </a:solidFill>
                <a:latin typeface="微软雅黑"/>
                <a:cs typeface="微软雅黑"/>
              </a:rPr>
              <a:t>（</a:t>
            </a:r>
            <a:r>
              <a:rPr lang="en-US" altLang="zh-CN" sz="1800" spc="45" dirty="0">
                <a:solidFill>
                  <a:srgbClr val="0033CC"/>
                </a:solidFill>
                <a:latin typeface="Arial"/>
                <a:cs typeface="Arial"/>
              </a:rPr>
              <a:t>csslint.net</a:t>
            </a:r>
            <a:r>
              <a:rPr lang="zh-CN" altLang="en-US" sz="1800" spc="45" dirty="0">
                <a:solidFill>
                  <a:srgbClr val="0033CC"/>
                </a:solidFill>
                <a:latin typeface="微软雅黑"/>
                <a:cs typeface="微软雅黑"/>
              </a:rPr>
              <a:t>）</a:t>
            </a:r>
            <a:r>
              <a:rPr lang="zh-CN" altLang="en-US" sz="1800" spc="45" dirty="0">
                <a:latin typeface="微软雅黑"/>
                <a:cs typeface="微软雅黑"/>
              </a:rPr>
              <a:t>是一款</a:t>
            </a:r>
            <a:r>
              <a:rPr lang="en-US" altLang="zh-CN" sz="1800" spc="45" dirty="0">
                <a:latin typeface="Arial"/>
                <a:cs typeface="Arial"/>
              </a:rPr>
              <a:t>CSS</a:t>
            </a:r>
            <a:r>
              <a:rPr lang="zh-CN" altLang="en-US" sz="1800" spc="45" dirty="0">
                <a:latin typeface="微软雅黑"/>
                <a:cs typeface="微软雅黑"/>
              </a:rPr>
              <a:t>代码检查工具，可以进行基</a:t>
            </a:r>
            <a:r>
              <a:rPr lang="zh-CN" altLang="en-US" sz="1800" dirty="0">
                <a:latin typeface="微软雅黑"/>
                <a:cs typeface="微软雅黑"/>
              </a:rPr>
              <a:t>本语法检查以及使用一套预设的规则来检查代码中的问题。</a:t>
            </a:r>
          </a:p>
          <a:p>
            <a:pPr marL="355600" marR="5080" indent="-342900">
              <a:spcBef>
                <a:spcPts val="600"/>
              </a:spcBef>
              <a:buChar char="•"/>
              <a:tabLst>
                <a:tab pos="357505" algn="l"/>
                <a:tab pos="358775" algn="l"/>
              </a:tabLst>
            </a:pPr>
            <a:r>
              <a:rPr lang="en-US" altLang="zh-CN" sz="1800" spc="40" dirty="0" err="1">
                <a:solidFill>
                  <a:srgbClr val="0033CC"/>
                </a:solidFill>
                <a:latin typeface="Arial"/>
                <a:cs typeface="Arial"/>
              </a:rPr>
              <a:t>HTMLHint</a:t>
            </a:r>
            <a:r>
              <a:rPr lang="zh-CN" altLang="en-US" sz="1800" spc="40" dirty="0">
                <a:solidFill>
                  <a:srgbClr val="0033CC"/>
                </a:solidFill>
                <a:latin typeface="微软雅黑"/>
                <a:cs typeface="微软雅黑"/>
              </a:rPr>
              <a:t>（</a:t>
            </a:r>
            <a:r>
              <a:rPr lang="en-US" altLang="zh-CN" sz="1800" spc="40" dirty="0">
                <a:solidFill>
                  <a:srgbClr val="0033CC"/>
                </a:solidFill>
                <a:latin typeface="Arial"/>
                <a:cs typeface="Arial"/>
              </a:rPr>
              <a:t>htmlhint.com</a:t>
            </a:r>
            <a:r>
              <a:rPr lang="zh-CN" altLang="en-US" sz="1800" spc="40" dirty="0">
                <a:solidFill>
                  <a:srgbClr val="0033CC"/>
                </a:solidFill>
                <a:latin typeface="微软雅黑"/>
                <a:cs typeface="微软雅黑"/>
              </a:rPr>
              <a:t>）</a:t>
            </a:r>
            <a:r>
              <a:rPr lang="zh-CN" altLang="en-US" sz="1800" spc="40" dirty="0">
                <a:latin typeface="微软雅黑"/>
                <a:cs typeface="微软雅黑"/>
              </a:rPr>
              <a:t>是一款基于</a:t>
            </a:r>
            <a:r>
              <a:rPr lang="en-US" altLang="zh-CN" sz="1800" spc="40" dirty="0">
                <a:latin typeface="Arial"/>
                <a:cs typeface="Arial"/>
              </a:rPr>
              <a:t>JS</a:t>
            </a:r>
            <a:r>
              <a:rPr lang="zh-CN" altLang="en-US" sz="1800" spc="40" dirty="0">
                <a:latin typeface="微软雅黑"/>
                <a:cs typeface="微软雅黑"/>
              </a:rPr>
              <a:t>开发的静态扫描组</a:t>
            </a:r>
            <a:r>
              <a:rPr lang="zh-CN" altLang="en-US" sz="1800" spc="-5" dirty="0">
                <a:latin typeface="微软雅黑"/>
                <a:cs typeface="微软雅黑"/>
              </a:rPr>
              <a:t>件</a:t>
            </a:r>
            <a:r>
              <a:rPr lang="zh-CN" altLang="en-US" sz="1800" dirty="0">
                <a:latin typeface="微软雅黑"/>
                <a:cs typeface="微软雅黑"/>
              </a:rPr>
              <a:t>，支持所有浏览器和</a:t>
            </a:r>
            <a:r>
              <a:rPr lang="en-US" altLang="zh-CN" sz="1800" spc="-5" dirty="0" err="1">
                <a:latin typeface="Arial"/>
                <a:cs typeface="Arial"/>
              </a:rPr>
              <a:t>Nodejs</a:t>
            </a:r>
            <a:r>
              <a:rPr lang="zh-CN" altLang="en-US" sz="1800" dirty="0">
                <a:latin typeface="微软雅黑"/>
                <a:cs typeface="微软雅黑"/>
              </a:rPr>
              <a:t>平台，可集成到</a:t>
            </a:r>
            <a:r>
              <a:rPr lang="en-US" altLang="zh-CN" sz="1800" spc="-5" dirty="0">
                <a:latin typeface="Arial"/>
                <a:cs typeface="Arial"/>
              </a:rPr>
              <a:t>IDE</a:t>
            </a:r>
            <a:r>
              <a:rPr lang="zh-CN" altLang="en-US" sz="1800" dirty="0">
                <a:latin typeface="微软雅黑"/>
                <a:cs typeface="微软雅黑"/>
              </a:rPr>
              <a:t>环境或编译系统中。</a:t>
            </a:r>
          </a:p>
          <a:p>
            <a:pPr>
              <a:spcBef>
                <a:spcPts val="600"/>
              </a:spcBef>
            </a:pPr>
            <a:endParaRPr lang="zh-CN" altLang="en-US" sz="1800" dirty="0"/>
          </a:p>
        </p:txBody>
      </p:sp>
      <p:sp>
        <p:nvSpPr>
          <p:cNvPr id="4" name="日期占位符 3"/>
          <p:cNvSpPr>
            <a:spLocks noGrp="1"/>
          </p:cNvSpPr>
          <p:nvPr>
            <p:ph type="dt" sz="half" idx="10"/>
          </p:nvPr>
        </p:nvSpPr>
        <p:spPr/>
        <p:txBody>
          <a:bodyPr/>
          <a:lstStyle/>
          <a:p>
            <a:fld id="{BBFDDF63-2C2D-4FAE-8C36-0841DDD2ED14}"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91</a:t>
            </a:fld>
            <a:endParaRPr lang="zh-CN" altLang="en-US"/>
          </a:p>
        </p:txBody>
      </p:sp>
      <p:sp>
        <p:nvSpPr>
          <p:cNvPr id="7" name="object 3"/>
          <p:cNvSpPr/>
          <p:nvPr/>
        </p:nvSpPr>
        <p:spPr>
          <a:xfrm>
            <a:off x="332279" y="1642340"/>
            <a:ext cx="871634" cy="803694"/>
          </a:xfrm>
          <a:prstGeom prst="rect">
            <a:avLst/>
          </a:prstGeom>
          <a:blipFill>
            <a:blip r:embed="rId3" cstate="print"/>
            <a:stretch>
              <a:fillRect/>
            </a:stretch>
          </a:blipFill>
        </p:spPr>
        <p:txBody>
          <a:bodyPr wrap="square" lIns="0" tIns="0" rIns="0" bIns="0" rtlCol="0"/>
          <a:lstStyle/>
          <a:p>
            <a:endParaRPr/>
          </a:p>
        </p:txBody>
      </p:sp>
      <p:sp>
        <p:nvSpPr>
          <p:cNvPr id="8" name="object 5"/>
          <p:cNvSpPr/>
          <p:nvPr/>
        </p:nvSpPr>
        <p:spPr>
          <a:xfrm>
            <a:off x="275666" y="3235907"/>
            <a:ext cx="989875" cy="80369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609275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代码静态分析工具</a:t>
            </a:r>
          </a:p>
        </p:txBody>
      </p:sp>
      <p:sp>
        <p:nvSpPr>
          <p:cNvPr id="3" name="内容占位符 2"/>
          <p:cNvSpPr>
            <a:spLocks noGrp="1"/>
          </p:cNvSpPr>
          <p:nvPr>
            <p:ph idx="1"/>
          </p:nvPr>
        </p:nvSpPr>
        <p:spPr>
          <a:xfrm>
            <a:off x="1197190" y="1196640"/>
            <a:ext cx="7506610" cy="514350"/>
          </a:xfrm>
        </p:spPr>
        <p:txBody>
          <a:bodyPr>
            <a:normAutofit/>
          </a:bodyPr>
          <a:lstStyle/>
          <a:p>
            <a:pPr marL="0" indent="0">
              <a:buNone/>
            </a:pPr>
            <a:r>
              <a:rPr lang="en-US" altLang="zh-CN" sz="2400" dirty="0"/>
              <a:t>Python</a:t>
            </a:r>
            <a:r>
              <a:rPr lang="zh-CN" altLang="en-US" sz="2400" dirty="0"/>
              <a:t>代码分析工具</a:t>
            </a:r>
          </a:p>
        </p:txBody>
      </p:sp>
      <p:sp>
        <p:nvSpPr>
          <p:cNvPr id="4" name="日期占位符 3"/>
          <p:cNvSpPr>
            <a:spLocks noGrp="1"/>
          </p:cNvSpPr>
          <p:nvPr>
            <p:ph type="dt" sz="half" idx="10"/>
          </p:nvPr>
        </p:nvSpPr>
        <p:spPr/>
        <p:txBody>
          <a:bodyPr/>
          <a:lstStyle/>
          <a:p>
            <a:fld id="{BBFDDF63-2C2D-4FAE-8C36-0841DDD2ED14}"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92</a:t>
            </a:fld>
            <a:endParaRPr lang="zh-CN" altLang="en-US"/>
          </a:p>
        </p:txBody>
      </p:sp>
      <p:pic>
        <p:nvPicPr>
          <p:cNvPr id="7" name="图片 6"/>
          <p:cNvPicPr>
            <a:picLocks noChangeAspect="1"/>
          </p:cNvPicPr>
          <p:nvPr/>
        </p:nvPicPr>
        <p:blipFill>
          <a:blip r:embed="rId2"/>
          <a:stretch>
            <a:fillRect/>
          </a:stretch>
        </p:blipFill>
        <p:spPr>
          <a:xfrm>
            <a:off x="1094320" y="1923370"/>
            <a:ext cx="7409599" cy="2561931"/>
          </a:xfrm>
          <a:prstGeom prst="rect">
            <a:avLst/>
          </a:prstGeom>
        </p:spPr>
      </p:pic>
    </p:spTree>
    <p:extLst>
      <p:ext uri="{BB962C8B-B14F-4D97-AF65-F5344CB8AC3E}">
        <p14:creationId xmlns:p14="http://schemas.microsoft.com/office/powerpoint/2010/main" val="11973866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代码性能优化</a:t>
            </a:r>
          </a:p>
        </p:txBody>
      </p:sp>
      <p:sp>
        <p:nvSpPr>
          <p:cNvPr id="3" name="内容占位符 2"/>
          <p:cNvSpPr>
            <a:spLocks noGrp="1"/>
          </p:cNvSpPr>
          <p:nvPr>
            <p:ph idx="1"/>
          </p:nvPr>
        </p:nvSpPr>
        <p:spPr>
          <a:xfrm>
            <a:off x="768097" y="925167"/>
            <a:ext cx="7895843" cy="1212243"/>
          </a:xfrm>
        </p:spPr>
        <p:txBody>
          <a:bodyPr>
            <a:normAutofit fontScale="77500" lnSpcReduction="20000"/>
          </a:bodyPr>
          <a:lstStyle/>
          <a:p>
            <a:pPr>
              <a:lnSpc>
                <a:spcPct val="130000"/>
              </a:lnSpc>
            </a:pPr>
            <a:r>
              <a:rPr lang="zh-CN" altLang="en-US" dirty="0"/>
              <a:t>优化是对代码进行等价变换，使得变换后的代码运行结果与变换前的代码运行结果相同，但执行速度加快或存储开销减少。 </a:t>
            </a:r>
          </a:p>
        </p:txBody>
      </p:sp>
      <p:sp>
        <p:nvSpPr>
          <p:cNvPr id="4" name="日期占位符 3"/>
          <p:cNvSpPr>
            <a:spLocks noGrp="1"/>
          </p:cNvSpPr>
          <p:nvPr>
            <p:ph type="dt" sz="half" idx="10"/>
          </p:nvPr>
        </p:nvSpPr>
        <p:spPr/>
        <p:txBody>
          <a:bodyPr/>
          <a:lstStyle/>
          <a:p>
            <a:fld id="{BBFDDF63-2C2D-4FAE-8C36-0841DDD2ED14}"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93</a:t>
            </a:fld>
            <a:endParaRPr lang="zh-CN" altLang="en-US"/>
          </a:p>
        </p:txBody>
      </p:sp>
      <p:pic>
        <p:nvPicPr>
          <p:cNvPr id="7" name="图片 6"/>
          <p:cNvPicPr>
            <a:picLocks noChangeAspect="1"/>
          </p:cNvPicPr>
          <p:nvPr/>
        </p:nvPicPr>
        <p:blipFill>
          <a:blip r:embed="rId2"/>
          <a:stretch>
            <a:fillRect/>
          </a:stretch>
        </p:blipFill>
        <p:spPr>
          <a:xfrm>
            <a:off x="882396" y="1879332"/>
            <a:ext cx="2329434" cy="2553829"/>
          </a:xfrm>
          <a:prstGeom prst="rect">
            <a:avLst/>
          </a:prstGeom>
        </p:spPr>
      </p:pic>
      <p:sp>
        <p:nvSpPr>
          <p:cNvPr id="8" name="矩形 7"/>
          <p:cNvSpPr/>
          <p:nvPr/>
        </p:nvSpPr>
        <p:spPr>
          <a:xfrm>
            <a:off x="3474719" y="2017472"/>
            <a:ext cx="5303520" cy="2277547"/>
          </a:xfrm>
          <a:prstGeom prst="rect">
            <a:avLst/>
          </a:prstGeom>
        </p:spPr>
        <p:txBody>
          <a:bodyPr wrap="square">
            <a:spAutoFit/>
          </a:bodyPr>
          <a:lstStyle/>
          <a:p>
            <a:pPr>
              <a:lnSpc>
                <a:spcPct val="110000"/>
              </a:lnSpc>
              <a:spcBef>
                <a:spcPts val="600"/>
              </a:spcBef>
            </a:pPr>
            <a:r>
              <a:rPr lang="zh-CN" altLang="en-US" sz="2000" dirty="0">
                <a:latin typeface="+mj-ea"/>
                <a:ea typeface="+mj-ea"/>
              </a:rPr>
              <a:t>•  代码性能优化是一门复杂的学问。</a:t>
            </a:r>
            <a:endParaRPr lang="en-US" altLang="zh-CN" sz="2000" dirty="0">
              <a:latin typeface="+mj-ea"/>
              <a:ea typeface="+mj-ea"/>
            </a:endParaRPr>
          </a:p>
          <a:p>
            <a:pPr>
              <a:lnSpc>
                <a:spcPct val="110000"/>
              </a:lnSpc>
              <a:spcBef>
                <a:spcPts val="600"/>
              </a:spcBef>
            </a:pPr>
            <a:r>
              <a:rPr lang="zh-CN" altLang="en-US" sz="2000" dirty="0">
                <a:latin typeface="+mj-ea"/>
                <a:ea typeface="+mj-ea"/>
              </a:rPr>
              <a:t>•  根据 80/20 原则，实现程序的重构、优化、 扩展以及文档相关的事情通常需要消耗80% 的工作量。 </a:t>
            </a:r>
            <a:endParaRPr lang="en-US" altLang="zh-CN" sz="2000" dirty="0">
              <a:latin typeface="+mj-ea"/>
              <a:ea typeface="+mj-ea"/>
            </a:endParaRPr>
          </a:p>
          <a:p>
            <a:pPr>
              <a:lnSpc>
                <a:spcPct val="110000"/>
              </a:lnSpc>
              <a:spcBef>
                <a:spcPts val="600"/>
              </a:spcBef>
            </a:pPr>
            <a:r>
              <a:rPr lang="zh-CN" altLang="en-US" sz="2000" dirty="0">
                <a:latin typeface="+mj-ea"/>
              </a:rPr>
              <a:t>•  </a:t>
            </a:r>
            <a:r>
              <a:rPr lang="zh-CN" altLang="en-US" sz="2000" dirty="0">
                <a:latin typeface="+mj-ea"/>
                <a:ea typeface="+mj-ea"/>
              </a:rPr>
              <a:t>在满足正确性、可靠性、健壮性、可读性等质量因素的前提下，设法提高程序的效率。	</a:t>
            </a:r>
          </a:p>
        </p:txBody>
      </p:sp>
    </p:spTree>
    <p:extLst>
      <p:ext uri="{BB962C8B-B14F-4D97-AF65-F5344CB8AC3E}">
        <p14:creationId xmlns:p14="http://schemas.microsoft.com/office/powerpoint/2010/main" val="12577411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结对编程（</a:t>
            </a:r>
            <a:r>
              <a:rPr lang="en-US" altLang="zh-CN" cap="none" dirty="0"/>
              <a:t>Pair Programming</a:t>
            </a:r>
            <a:r>
              <a:rPr lang="en-US" altLang="zh-CN" dirty="0"/>
              <a:t>）</a:t>
            </a:r>
            <a:endParaRPr lang="en-US" dirty="0"/>
          </a:p>
        </p:txBody>
      </p:sp>
      <p:sp>
        <p:nvSpPr>
          <p:cNvPr id="3" name="内容占位符 2"/>
          <p:cNvSpPr>
            <a:spLocks noGrp="1"/>
          </p:cNvSpPr>
          <p:nvPr>
            <p:ph idx="1"/>
          </p:nvPr>
        </p:nvSpPr>
        <p:spPr/>
        <p:txBody>
          <a:bodyPr>
            <a:normAutofit fontScale="85000" lnSpcReduction="10000"/>
          </a:bodyPr>
          <a:lstStyle/>
          <a:p>
            <a:pPr>
              <a:lnSpc>
                <a:spcPct val="150000"/>
              </a:lnSpc>
            </a:pPr>
            <a:r>
              <a:rPr lang="zh-CN" altLang="en-US" dirty="0"/>
              <a:t>既然代码复审能发现这么多问题，有这么好的效果，如果我们</a:t>
            </a:r>
            <a:r>
              <a:rPr lang="zh-CN" altLang="en-US" b="1" dirty="0">
                <a:solidFill>
                  <a:srgbClr val="FF0000"/>
                </a:solidFill>
              </a:rPr>
              <a:t>每时每刻</a:t>
            </a:r>
            <a:r>
              <a:rPr lang="zh-CN" altLang="en-US" dirty="0"/>
              <a:t>都处在代码复审的状态， 那不是很好么？</a:t>
            </a:r>
            <a:endParaRPr lang="en-US" altLang="zh-CN" dirty="0"/>
          </a:p>
          <a:p>
            <a:pPr>
              <a:lnSpc>
                <a:spcPct val="150000"/>
              </a:lnSpc>
              <a:spcBef>
                <a:spcPts val="1875"/>
              </a:spcBef>
            </a:pPr>
            <a:r>
              <a:rPr lang="zh-CN" altLang="en-US" dirty="0"/>
              <a:t>事实上，极限编程（</a:t>
            </a:r>
            <a:r>
              <a:rPr lang="en-US" altLang="zh-CN" dirty="0"/>
              <a:t>Extreme Programming</a:t>
            </a:r>
            <a:r>
              <a:rPr lang="zh-CN" altLang="en-US" dirty="0"/>
              <a:t>）正是这一思想的体现</a:t>
            </a:r>
            <a:r>
              <a:rPr lang="en-US" altLang="zh-CN" dirty="0"/>
              <a:t>—</a:t>
            </a:r>
            <a:r>
              <a:rPr lang="zh-CN" altLang="en-US" dirty="0"/>
              <a:t>为什么不把一些卓有成效的开发方法用到极致（</a:t>
            </a:r>
            <a:r>
              <a:rPr lang="en-US" altLang="zh-CN" dirty="0"/>
              <a:t>Extreme</a:t>
            </a:r>
            <a:r>
              <a:rPr lang="zh-CN" altLang="en-US" dirty="0"/>
              <a:t>），让我们无时不刻地使用它们？ </a:t>
            </a:r>
            <a:endParaRPr lang="en-US" dirty="0"/>
          </a:p>
        </p:txBody>
      </p:sp>
      <p:sp>
        <p:nvSpPr>
          <p:cNvPr id="5" name="日期占位符 4"/>
          <p:cNvSpPr>
            <a:spLocks noGrp="1"/>
          </p:cNvSpPr>
          <p:nvPr>
            <p:ph type="dt" sz="half" idx="10"/>
          </p:nvPr>
        </p:nvSpPr>
        <p:spPr/>
        <p:txBody>
          <a:bodyPr/>
          <a:lstStyle/>
          <a:p>
            <a:fld id="{A0E43808-6564-4956-9C70-250E48E8DF32}"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94</a:t>
            </a:fld>
            <a:endParaRPr lang="zh-CN" altLang="en-US" dirty="0"/>
          </a:p>
        </p:txBody>
      </p:sp>
    </p:spTree>
    <p:extLst>
      <p:ext uri="{BB962C8B-B14F-4D97-AF65-F5344CB8AC3E}">
        <p14:creationId xmlns:p14="http://schemas.microsoft.com/office/powerpoint/2010/main" val="26905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结对编程 </a:t>
            </a:r>
          </a:p>
        </p:txBody>
      </p:sp>
      <p:sp>
        <p:nvSpPr>
          <p:cNvPr id="3" name="内容占位符 2"/>
          <p:cNvSpPr>
            <a:spLocks noGrp="1"/>
          </p:cNvSpPr>
          <p:nvPr>
            <p:ph idx="1"/>
          </p:nvPr>
        </p:nvSpPr>
        <p:spPr>
          <a:xfrm>
            <a:off x="768097" y="925167"/>
            <a:ext cx="7832833" cy="1600863"/>
          </a:xfrm>
        </p:spPr>
        <p:txBody>
          <a:bodyPr>
            <a:noAutofit/>
          </a:bodyPr>
          <a:lstStyle/>
          <a:p>
            <a:r>
              <a:rPr lang="zh-CN" altLang="en-US" sz="2000" dirty="0"/>
              <a:t>结对编程是由两名程序员在同一台电脑上结对编写解决同一问题的代码。</a:t>
            </a:r>
            <a:endParaRPr lang="en-US" altLang="zh-CN" sz="2000" dirty="0"/>
          </a:p>
          <a:p>
            <a:r>
              <a:rPr lang="zh-CN" altLang="en-US" sz="2000" dirty="0"/>
              <a:t>结对编程不仅意味着编程活动，也包括分析、设计、测试等全程活动，有助于按时完成项目，并且保证高质量的代码。</a:t>
            </a:r>
          </a:p>
        </p:txBody>
      </p:sp>
      <p:sp>
        <p:nvSpPr>
          <p:cNvPr id="4" name="日期占位符 3"/>
          <p:cNvSpPr>
            <a:spLocks noGrp="1"/>
          </p:cNvSpPr>
          <p:nvPr>
            <p:ph type="dt" sz="half" idx="10"/>
          </p:nvPr>
        </p:nvSpPr>
        <p:spPr/>
        <p:txBody>
          <a:bodyPr/>
          <a:lstStyle/>
          <a:p>
            <a:fld id="{BBFDDF63-2C2D-4FAE-8C36-0841DDD2ED14}"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95</a:t>
            </a:fld>
            <a:endParaRPr lang="zh-CN" altLang="en-US"/>
          </a:p>
        </p:txBody>
      </p:sp>
      <p:pic>
        <p:nvPicPr>
          <p:cNvPr id="7" name="图片 6"/>
          <p:cNvPicPr>
            <a:picLocks noChangeAspect="1"/>
          </p:cNvPicPr>
          <p:nvPr/>
        </p:nvPicPr>
        <p:blipFill>
          <a:blip r:embed="rId2"/>
          <a:stretch>
            <a:fillRect/>
          </a:stretch>
        </p:blipFill>
        <p:spPr>
          <a:xfrm>
            <a:off x="1142424" y="2622284"/>
            <a:ext cx="7084177" cy="2028291"/>
          </a:xfrm>
          <a:prstGeom prst="rect">
            <a:avLst/>
          </a:prstGeom>
        </p:spPr>
      </p:pic>
    </p:spTree>
    <p:extLst>
      <p:ext uri="{BB962C8B-B14F-4D97-AF65-F5344CB8AC3E}">
        <p14:creationId xmlns:p14="http://schemas.microsoft.com/office/powerpoint/2010/main" val="33003819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结对编程 </a:t>
            </a:r>
          </a:p>
        </p:txBody>
      </p:sp>
      <p:sp>
        <p:nvSpPr>
          <p:cNvPr id="4" name="日期占位符 3"/>
          <p:cNvSpPr>
            <a:spLocks noGrp="1"/>
          </p:cNvSpPr>
          <p:nvPr>
            <p:ph type="dt" sz="half" idx="10"/>
          </p:nvPr>
        </p:nvSpPr>
        <p:spPr/>
        <p:txBody>
          <a:bodyPr/>
          <a:lstStyle/>
          <a:p>
            <a:fld id="{BBFDDF63-2C2D-4FAE-8C36-0841DDD2ED14}" type="datetime1">
              <a:rPr lang="zh-CN" altLang="en-US" smtClean="0"/>
              <a:t>2022/5/25</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96</a:t>
            </a:fld>
            <a:endParaRPr lang="zh-CN" altLang="en-US"/>
          </a:p>
        </p:txBody>
      </p:sp>
      <p:pic>
        <p:nvPicPr>
          <p:cNvPr id="7" name="图片 6"/>
          <p:cNvPicPr>
            <a:picLocks noChangeAspect="1"/>
          </p:cNvPicPr>
          <p:nvPr/>
        </p:nvPicPr>
        <p:blipFill>
          <a:blip r:embed="rId2"/>
          <a:stretch>
            <a:fillRect/>
          </a:stretch>
        </p:blipFill>
        <p:spPr>
          <a:xfrm>
            <a:off x="1626616" y="828913"/>
            <a:ext cx="6501384" cy="2980504"/>
          </a:xfrm>
          <a:prstGeom prst="rect">
            <a:avLst/>
          </a:prstGeom>
        </p:spPr>
      </p:pic>
      <p:sp>
        <p:nvSpPr>
          <p:cNvPr id="8" name="矩形 7"/>
          <p:cNvSpPr/>
          <p:nvPr/>
        </p:nvSpPr>
        <p:spPr>
          <a:xfrm>
            <a:off x="1189355" y="3908338"/>
            <a:ext cx="7303770" cy="707886"/>
          </a:xfrm>
          <a:prstGeom prst="rect">
            <a:avLst/>
          </a:prstGeom>
        </p:spPr>
        <p:txBody>
          <a:bodyPr wrap="square">
            <a:spAutoFit/>
          </a:bodyPr>
          <a:lstStyle/>
          <a:p>
            <a:r>
              <a:rPr lang="zh-CN" altLang="en-US" sz="2000" dirty="0">
                <a:latin typeface="+mj-ea"/>
                <a:ea typeface="+mj-ea"/>
              </a:rPr>
              <a:t>驾驶员：负责用键盘编写程序 领航员：起到领航、提醒的作用，</a:t>
            </a:r>
            <a:endParaRPr lang="en-US" altLang="zh-CN" sz="2000" dirty="0">
              <a:latin typeface="+mj-ea"/>
              <a:ea typeface="+mj-ea"/>
            </a:endParaRPr>
          </a:p>
          <a:p>
            <a:r>
              <a:rPr lang="zh-CN" altLang="en-US" sz="2000" dirty="0">
                <a:latin typeface="+mj-ea"/>
                <a:ea typeface="+mj-ea"/>
              </a:rPr>
              <a:t>两个人轮流驾驶，角色互换。 </a:t>
            </a:r>
          </a:p>
        </p:txBody>
      </p:sp>
    </p:spTree>
    <p:extLst>
      <p:ext uri="{BB962C8B-B14F-4D97-AF65-F5344CB8AC3E}">
        <p14:creationId xmlns:p14="http://schemas.microsoft.com/office/powerpoint/2010/main" val="17828674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结对编程的实践</a:t>
            </a:r>
            <a:endParaRPr lang="en-US" dirty="0"/>
          </a:p>
        </p:txBody>
      </p:sp>
      <p:sp>
        <p:nvSpPr>
          <p:cNvPr id="2" name="Content Placeholder 1"/>
          <p:cNvSpPr>
            <a:spLocks noGrp="1"/>
          </p:cNvSpPr>
          <p:nvPr>
            <p:ph idx="1"/>
          </p:nvPr>
        </p:nvSpPr>
        <p:spPr>
          <a:xfrm>
            <a:off x="768096" y="1017269"/>
            <a:ext cx="7832833" cy="3406141"/>
          </a:xfrm>
        </p:spPr>
        <p:txBody>
          <a:bodyPr>
            <a:noAutofit/>
          </a:bodyPr>
          <a:lstStyle/>
          <a:p>
            <a:pPr marL="89154" indent="0">
              <a:lnSpc>
                <a:spcPct val="120000"/>
              </a:lnSpc>
              <a:buNone/>
            </a:pPr>
            <a:r>
              <a:rPr lang="zh-CN" altLang="en-US" sz="2400" dirty="0"/>
              <a:t>驾驶员</a:t>
            </a:r>
            <a:r>
              <a:rPr lang="en-US" altLang="zh-CN" sz="2400" dirty="0"/>
              <a:t>+</a:t>
            </a:r>
            <a:r>
              <a:rPr lang="zh-CN" altLang="en-US" sz="2400" dirty="0"/>
              <a:t>领航员，两人共享一个键盘，一个电脑屏幕。</a:t>
            </a:r>
            <a:endParaRPr lang="en-US" altLang="zh-CN" sz="2400" dirty="0"/>
          </a:p>
          <a:p>
            <a:pPr marL="342900" indent="-342900">
              <a:lnSpc>
                <a:spcPct val="120000"/>
              </a:lnSpc>
            </a:pPr>
            <a:r>
              <a:rPr lang="zh-CN" altLang="en-US" sz="2000" dirty="0"/>
              <a:t>驾驶员：写设计文档，进行编码和单元测试等</a:t>
            </a:r>
            <a:r>
              <a:rPr lang="en-US" altLang="zh-CN" sz="2000" dirty="0"/>
              <a:t>XP</a:t>
            </a:r>
            <a:r>
              <a:rPr lang="zh-CN" altLang="en-US" sz="2000" dirty="0"/>
              <a:t>开发流程。</a:t>
            </a:r>
            <a:endParaRPr lang="en-US" altLang="zh-CN" sz="2000" dirty="0"/>
          </a:p>
          <a:p>
            <a:pPr marL="342900" indent="-342900">
              <a:lnSpc>
                <a:spcPct val="120000"/>
              </a:lnSpc>
            </a:pPr>
            <a:r>
              <a:rPr lang="zh-CN" altLang="en-US" sz="2000" dirty="0"/>
              <a:t>领航员：审阅驾驶员的文档；监督驾驶员对编码等开发流程的执行；考虑单元测试的覆盖率；思考是否需要和如何重构；帮助驾驶员解决具体的技术问题。领航员也可以设计 </a:t>
            </a:r>
            <a:r>
              <a:rPr lang="en-US" altLang="zh-CN" sz="2000" dirty="0"/>
              <a:t>TDD </a:t>
            </a:r>
            <a:r>
              <a:rPr lang="zh-CN" altLang="en-US" sz="2000" dirty="0"/>
              <a:t>中的测试用例。 </a:t>
            </a:r>
            <a:endParaRPr lang="en-US" altLang="zh-CN" sz="2000" dirty="0"/>
          </a:p>
          <a:p>
            <a:pPr marL="342900" indent="-342900">
              <a:lnSpc>
                <a:spcPct val="120000"/>
              </a:lnSpc>
            </a:pPr>
            <a:r>
              <a:rPr lang="zh-CN" altLang="en-US" sz="2000" dirty="0"/>
              <a:t>驾驶员和领航员不断轮换角色，不要连续工作超过</a:t>
            </a:r>
            <a:r>
              <a:rPr lang="en-US" altLang="zh-CN" sz="2000" dirty="0"/>
              <a:t>1</a:t>
            </a:r>
            <a:r>
              <a:rPr lang="zh-CN" altLang="en-US" sz="2000" dirty="0"/>
              <a:t>小时，每工作</a:t>
            </a:r>
            <a:r>
              <a:rPr lang="en-US" altLang="zh-CN" sz="2000" dirty="0"/>
              <a:t>1</a:t>
            </a:r>
            <a:r>
              <a:rPr lang="zh-CN" altLang="en-US" sz="2000" dirty="0"/>
              <a:t>小时休息</a:t>
            </a:r>
            <a:r>
              <a:rPr lang="en-US" altLang="zh-CN" sz="2000" dirty="0"/>
              <a:t>15</a:t>
            </a:r>
            <a:r>
              <a:rPr lang="zh-CN" altLang="en-US" sz="2000" dirty="0"/>
              <a:t>分钟。 领航员要控制时间。 </a:t>
            </a:r>
            <a:endParaRPr lang="en-US" altLang="zh-CN" sz="2000" dirty="0"/>
          </a:p>
        </p:txBody>
      </p:sp>
      <p:sp>
        <p:nvSpPr>
          <p:cNvPr id="5" name="日期占位符 4"/>
          <p:cNvSpPr>
            <a:spLocks noGrp="1"/>
          </p:cNvSpPr>
          <p:nvPr>
            <p:ph type="dt" sz="half" idx="10"/>
          </p:nvPr>
        </p:nvSpPr>
        <p:spPr/>
        <p:txBody>
          <a:bodyPr/>
          <a:lstStyle/>
          <a:p>
            <a:fld id="{92F6F091-CDBC-4576-A9CB-FD9079E3A80C}"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97</a:t>
            </a:fld>
            <a:endParaRPr lang="zh-CN" altLang="en-US" dirty="0"/>
          </a:p>
        </p:txBody>
      </p:sp>
    </p:spTree>
    <p:extLst>
      <p:ext uri="{BB962C8B-B14F-4D97-AF65-F5344CB8AC3E}">
        <p14:creationId xmlns:p14="http://schemas.microsoft.com/office/powerpoint/2010/main" val="162415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结对编程</a:t>
            </a:r>
            <a:endParaRPr lang="en-US" dirty="0"/>
          </a:p>
        </p:txBody>
      </p:sp>
      <p:sp>
        <p:nvSpPr>
          <p:cNvPr id="2" name="Content Placeholder 1"/>
          <p:cNvSpPr>
            <a:spLocks noGrp="1"/>
          </p:cNvSpPr>
          <p:nvPr>
            <p:ph idx="1"/>
          </p:nvPr>
        </p:nvSpPr>
        <p:spPr/>
        <p:txBody>
          <a:bodyPr>
            <a:noAutofit/>
          </a:bodyPr>
          <a:lstStyle/>
          <a:p>
            <a:pPr marL="342900" indent="-342900">
              <a:lnSpc>
                <a:spcPct val="100000"/>
              </a:lnSpc>
              <a:spcBef>
                <a:spcPts val="600"/>
              </a:spcBef>
            </a:pPr>
            <a:r>
              <a:rPr lang="zh-CN" altLang="en-US" sz="2000" dirty="0"/>
              <a:t>要主动参与。任何一个任务都首先是两个人的责任，也是所有人的责任。 </a:t>
            </a:r>
            <a:endParaRPr lang="en-US" altLang="zh-CN" sz="2000" dirty="0"/>
          </a:p>
          <a:p>
            <a:pPr marL="342900" indent="-342900">
              <a:lnSpc>
                <a:spcPct val="100000"/>
              </a:lnSpc>
              <a:spcBef>
                <a:spcPts val="600"/>
              </a:spcBef>
            </a:pPr>
            <a:r>
              <a:rPr lang="zh-CN" altLang="en-US" sz="2000" dirty="0"/>
              <a:t>只有水平上的差距，没有级别上的差异。两人结对，尽管可能大家的级别资历不同，但不管在分析、设计或编码上，双方都拥有平等的决策权利。 </a:t>
            </a:r>
            <a:endParaRPr lang="en-US" altLang="zh-CN" sz="2000" dirty="0"/>
          </a:p>
          <a:p>
            <a:pPr marL="342900" indent="-342900">
              <a:lnSpc>
                <a:spcPct val="100000"/>
              </a:lnSpc>
              <a:spcBef>
                <a:spcPts val="600"/>
              </a:spcBef>
            </a:pPr>
            <a:r>
              <a:rPr lang="zh-CN" altLang="en-US" sz="2000" dirty="0"/>
              <a:t>设置好结对编程的环境，座位、显示器、桌面等都要能允许两个人舒适地讨论和工作。如果是通过远程结对编程，那么网络、语音通讯和屏幕共享程序要设置好。</a:t>
            </a:r>
          </a:p>
          <a:p>
            <a:pPr marL="342900" indent="-342900">
              <a:lnSpc>
                <a:spcPct val="100000"/>
              </a:lnSpc>
              <a:spcBef>
                <a:spcPts val="600"/>
              </a:spcBef>
            </a:pPr>
            <a:r>
              <a:rPr lang="zh-CN" altLang="en-US" sz="2000" dirty="0"/>
              <a:t>必须两人坐在一起么？</a:t>
            </a:r>
            <a:r>
              <a:rPr lang="en-US" altLang="zh-CN" sz="2000" dirty="0"/>
              <a:t>VS </a:t>
            </a:r>
            <a:r>
              <a:rPr lang="zh-CN" altLang="en-US" sz="2000" dirty="0"/>
              <a:t>结对工具 </a:t>
            </a:r>
            <a:r>
              <a:rPr lang="en-US" altLang="zh-CN" sz="2000" dirty="0"/>
              <a:t>Live Share</a:t>
            </a:r>
          </a:p>
          <a:p>
            <a:pPr lvl="1">
              <a:lnSpc>
                <a:spcPct val="100000"/>
              </a:lnSpc>
              <a:spcBef>
                <a:spcPts val="600"/>
              </a:spcBef>
            </a:pPr>
            <a:r>
              <a:rPr lang="en-US" sz="2000" dirty="0">
                <a:hlinkClick r:id="rId2"/>
              </a:rPr>
              <a:t>https://visualstudio.microsoft.com/services/live-share/</a:t>
            </a:r>
            <a:endParaRPr lang="en-US" sz="2000" dirty="0"/>
          </a:p>
          <a:p>
            <a:pPr lvl="1">
              <a:lnSpc>
                <a:spcPct val="100000"/>
              </a:lnSpc>
              <a:spcBef>
                <a:spcPts val="600"/>
              </a:spcBef>
            </a:pPr>
            <a:endParaRPr lang="en-US" sz="2000" dirty="0"/>
          </a:p>
        </p:txBody>
      </p:sp>
      <p:sp>
        <p:nvSpPr>
          <p:cNvPr id="5" name="日期占位符 4"/>
          <p:cNvSpPr>
            <a:spLocks noGrp="1"/>
          </p:cNvSpPr>
          <p:nvPr>
            <p:ph type="dt" sz="half" idx="10"/>
          </p:nvPr>
        </p:nvSpPr>
        <p:spPr/>
        <p:txBody>
          <a:bodyPr/>
          <a:lstStyle/>
          <a:p>
            <a:fld id="{0E275058-97E4-4349-9DA9-BBA01E442D26}"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98</a:t>
            </a:fld>
            <a:endParaRPr lang="zh-CN" altLang="en-US" dirty="0"/>
          </a:p>
        </p:txBody>
      </p:sp>
    </p:spTree>
    <p:extLst>
      <p:ext uri="{BB962C8B-B14F-4D97-AF65-F5344CB8AC3E}">
        <p14:creationId xmlns:p14="http://schemas.microsoft.com/office/powerpoint/2010/main" val="311215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结对编程的好处</a:t>
            </a:r>
            <a:endParaRPr lang="en-US" dirty="0"/>
          </a:p>
        </p:txBody>
      </p:sp>
      <p:sp>
        <p:nvSpPr>
          <p:cNvPr id="2" name="Content Placeholder 1"/>
          <p:cNvSpPr>
            <a:spLocks noGrp="1"/>
          </p:cNvSpPr>
          <p:nvPr>
            <p:ph idx="1"/>
          </p:nvPr>
        </p:nvSpPr>
        <p:spPr/>
        <p:txBody>
          <a:bodyPr>
            <a:normAutofit fontScale="77500" lnSpcReduction="20000"/>
          </a:bodyPr>
          <a:lstStyle/>
          <a:p>
            <a:r>
              <a:rPr lang="zh-CN" altLang="en-US" dirty="0"/>
              <a:t>提高设计质量</a:t>
            </a:r>
            <a:r>
              <a:rPr lang="en-US" dirty="0"/>
              <a:t> </a:t>
            </a:r>
          </a:p>
          <a:p>
            <a:pPr lvl="1"/>
            <a:r>
              <a:rPr lang="zh-CN" altLang="en-US" dirty="0"/>
              <a:t>更好的设计，避免愚蠢的</a:t>
            </a:r>
            <a:r>
              <a:rPr lang="en-US" altLang="zh-CN" dirty="0"/>
              <a:t>bug</a:t>
            </a:r>
            <a:endParaRPr lang="en-US" dirty="0"/>
          </a:p>
          <a:p>
            <a:r>
              <a:rPr lang="zh-CN" altLang="en-US" dirty="0"/>
              <a:t>降低成本</a:t>
            </a:r>
            <a:endParaRPr lang="en-US" dirty="0"/>
          </a:p>
          <a:p>
            <a:pPr lvl="1"/>
            <a:r>
              <a:rPr lang="zh-CN" altLang="en-US" dirty="0"/>
              <a:t>分享知识，更少的</a:t>
            </a:r>
            <a:r>
              <a:rPr lang="en-US" altLang="zh-CN" dirty="0"/>
              <a:t>debug </a:t>
            </a:r>
            <a:r>
              <a:rPr lang="zh-CN" altLang="en-US" dirty="0"/>
              <a:t>时间</a:t>
            </a:r>
            <a:endParaRPr lang="en-US" dirty="0"/>
          </a:p>
          <a:p>
            <a:r>
              <a:rPr lang="zh-CN" altLang="en-US" dirty="0"/>
              <a:t>提高解决问题的信心</a:t>
            </a:r>
            <a:r>
              <a:rPr lang="en-US" dirty="0"/>
              <a:t> </a:t>
            </a:r>
          </a:p>
          <a:p>
            <a:pPr lvl="1"/>
            <a:r>
              <a:rPr lang="zh-CN" altLang="en-US" dirty="0"/>
              <a:t>结对经常能解决 “不可能的任务”</a:t>
            </a:r>
            <a:endParaRPr lang="en-US" altLang="zh-CN" dirty="0"/>
          </a:p>
          <a:p>
            <a:r>
              <a:rPr lang="zh-CN" altLang="en-US" dirty="0"/>
              <a:t>“很多有经验的工程师觉得结对编程效率不高”</a:t>
            </a:r>
            <a:endParaRPr lang="en-US" altLang="zh-CN" dirty="0"/>
          </a:p>
          <a:p>
            <a:pPr lvl="1"/>
            <a:r>
              <a:rPr lang="zh-CN" altLang="en-US" dirty="0"/>
              <a:t>他们单独编程了 </a:t>
            </a:r>
            <a:r>
              <a:rPr lang="en-US" altLang="zh-CN" dirty="0"/>
              <a:t>10 </a:t>
            </a:r>
            <a:r>
              <a:rPr lang="zh-CN" altLang="en-US" dirty="0"/>
              <a:t>年，结对了</a:t>
            </a:r>
            <a:r>
              <a:rPr lang="en-US" altLang="zh-CN" dirty="0"/>
              <a:t>1 </a:t>
            </a:r>
            <a:r>
              <a:rPr lang="zh-CN" altLang="en-US" dirty="0"/>
              <a:t>小时，就觉得效率不高，很正常。 结对</a:t>
            </a:r>
            <a:r>
              <a:rPr lang="en-US" altLang="zh-CN" dirty="0"/>
              <a:t>100 </a:t>
            </a:r>
            <a:r>
              <a:rPr lang="zh-CN" altLang="en-US" dirty="0"/>
              <a:t>小时之后再评价。 </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99</a:t>
            </a:fld>
            <a:endParaRPr lang="zh-CN" altLang="en-US" dirty="0"/>
          </a:p>
        </p:txBody>
      </p:sp>
      <p:sp>
        <p:nvSpPr>
          <p:cNvPr id="5" name="日期占位符 4"/>
          <p:cNvSpPr>
            <a:spLocks noGrp="1"/>
          </p:cNvSpPr>
          <p:nvPr>
            <p:ph type="dt" sz="half" idx="10"/>
          </p:nvPr>
        </p:nvSpPr>
        <p:spPr/>
        <p:txBody>
          <a:bodyPr/>
          <a:lstStyle/>
          <a:p>
            <a:fld id="{0C08D722-E2D5-4405-B17C-09A39236ACB4}" type="datetime1">
              <a:rPr lang="zh-CN" altLang="en-US" smtClean="0"/>
              <a:t>2022/5/25</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pic>
        <p:nvPicPr>
          <p:cNvPr id="7" name="图片 6"/>
          <p:cNvPicPr>
            <a:picLocks noChangeAspect="1"/>
          </p:cNvPicPr>
          <p:nvPr/>
        </p:nvPicPr>
        <p:blipFill>
          <a:blip r:embed="rId2"/>
          <a:stretch>
            <a:fillRect/>
          </a:stretch>
        </p:blipFill>
        <p:spPr>
          <a:xfrm>
            <a:off x="6275070" y="949920"/>
            <a:ext cx="2463020" cy="2525488"/>
          </a:xfrm>
          <a:prstGeom prst="rect">
            <a:avLst/>
          </a:prstGeom>
        </p:spPr>
      </p:pic>
    </p:spTree>
    <p:extLst>
      <p:ext uri="{BB962C8B-B14F-4D97-AF65-F5344CB8AC3E}">
        <p14:creationId xmlns:p14="http://schemas.microsoft.com/office/powerpoint/2010/main" val="313058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紫罗兰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41196</TotalTime>
  <Words>7663</Words>
  <Application>Microsoft Office PowerPoint</Application>
  <PresentationFormat>全屏显示(16:9)</PresentationFormat>
  <Paragraphs>1012</Paragraphs>
  <Slides>106</Slides>
  <Notes>24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106</vt:i4>
      </vt:variant>
    </vt:vector>
  </HeadingPairs>
  <TitlesOfParts>
    <vt:vector size="119" baseType="lpstr">
      <vt:lpstr>等线</vt:lpstr>
      <vt:lpstr>黑体</vt:lpstr>
      <vt:lpstr>华康俪金黑W8(P)</vt:lpstr>
      <vt:lpstr>微软雅黑</vt:lpstr>
      <vt:lpstr>Arial</vt:lpstr>
      <vt:lpstr>Arial Black</vt:lpstr>
      <vt:lpstr>Impact</vt:lpstr>
      <vt:lpstr>Times New Roman</vt:lpstr>
      <vt:lpstr>Wingdings 3</vt:lpstr>
      <vt:lpstr>积分</vt:lpstr>
      <vt:lpstr>Visio</vt:lpstr>
      <vt:lpstr>文档</vt:lpstr>
      <vt:lpstr>Image</vt:lpstr>
      <vt:lpstr>软件工程 Software  Engineering</vt:lpstr>
      <vt:lpstr>前情回顾</vt:lpstr>
      <vt:lpstr>本次课程速递</vt:lpstr>
      <vt:lpstr>软件开发阶段</vt:lpstr>
      <vt:lpstr>详细设计的目标</vt:lpstr>
      <vt:lpstr>详细设计的任务</vt:lpstr>
      <vt:lpstr>面向对象的详细设计</vt:lpstr>
      <vt:lpstr>面向对象的详细设计</vt:lpstr>
      <vt:lpstr>详细设计的工具</vt:lpstr>
      <vt:lpstr>详细设计——程序流程图</vt:lpstr>
      <vt:lpstr>程序流程图</vt:lpstr>
      <vt:lpstr>流程图案例分析</vt:lpstr>
      <vt:lpstr>PowerPoint 演示文稿</vt:lpstr>
      <vt:lpstr>N-S图</vt:lpstr>
      <vt:lpstr>N-S图 例子</vt:lpstr>
      <vt:lpstr>PAD图</vt:lpstr>
      <vt:lpstr>PAD图 例子</vt:lpstr>
      <vt:lpstr>判定树与判定表 例子</vt:lpstr>
      <vt:lpstr>用判定表表示计算行李费算法</vt:lpstr>
      <vt:lpstr>用判定树表示计算行李费算法</vt:lpstr>
      <vt:lpstr>练习</vt:lpstr>
      <vt:lpstr>PowerPoint 演示文稿</vt:lpstr>
      <vt:lpstr>PowerPoint 演示文稿</vt:lpstr>
      <vt:lpstr>面向对象的详细设计步骤</vt:lpstr>
      <vt:lpstr>PowerPoint 演示文稿</vt:lpstr>
      <vt:lpstr>查询用户详细设计</vt:lpstr>
      <vt:lpstr>流程图</vt:lpstr>
      <vt:lpstr>代码编写</vt:lpstr>
      <vt:lpstr>新增用户用例详细设计</vt:lpstr>
      <vt:lpstr>流程图</vt:lpstr>
      <vt:lpstr>代码编写</vt:lpstr>
      <vt:lpstr>修改用户用例详细设计</vt:lpstr>
      <vt:lpstr>删除用户用例详细设计</vt:lpstr>
      <vt:lpstr>详细设计总结</vt:lpstr>
      <vt:lpstr>PowerPoint 演示文稿</vt:lpstr>
      <vt:lpstr>软件的编码阶段</vt:lpstr>
      <vt:lpstr>编写高质量代码</vt:lpstr>
      <vt:lpstr>编程及规范化</vt:lpstr>
      <vt:lpstr>编程工作</vt:lpstr>
      <vt:lpstr>在编码之前，需要做以下事情：</vt:lpstr>
      <vt:lpstr>编码规范的重要意义</vt:lpstr>
      <vt:lpstr>怎么做到良好的编程？</vt:lpstr>
      <vt:lpstr>高质量的设计</vt:lpstr>
      <vt:lpstr>建立和使用编码规则的原则</vt:lpstr>
      <vt:lpstr>软件编码规范</vt:lpstr>
      <vt:lpstr>软件编码规范</vt:lpstr>
      <vt:lpstr>1 源程序文档化</vt:lpstr>
      <vt:lpstr>符号名的命名</vt:lpstr>
      <vt:lpstr>PowerPoint 演示文稿</vt:lpstr>
      <vt:lpstr>程序的注释 </vt:lpstr>
      <vt:lpstr>序言性注释</vt:lpstr>
      <vt:lpstr>功能性注释</vt:lpstr>
      <vt:lpstr>注释规范</vt:lpstr>
      <vt:lpstr>视觉组织：空格、空行和移行</vt:lpstr>
      <vt:lpstr>视觉组织：空格、空行和移行</vt:lpstr>
      <vt:lpstr>PowerPoint 演示文稿</vt:lpstr>
      <vt:lpstr>排版规范</vt:lpstr>
      <vt:lpstr>排版规范</vt:lpstr>
      <vt:lpstr>排版规范</vt:lpstr>
      <vt:lpstr>排版规范</vt:lpstr>
      <vt:lpstr>排版规范</vt:lpstr>
      <vt:lpstr>排版规范</vt:lpstr>
      <vt:lpstr>以下哪种代码风格最好？</vt:lpstr>
      <vt:lpstr>2 数据说明</vt:lpstr>
      <vt:lpstr>数据说明</vt:lpstr>
      <vt:lpstr>3 语句构造</vt:lpstr>
      <vt:lpstr>PowerPoint 演示文稿</vt:lpstr>
      <vt:lpstr>下述规则有助于使语句简单明了</vt:lpstr>
      <vt:lpstr>4 输入/输出</vt:lpstr>
      <vt:lpstr>代码设计规范</vt:lpstr>
      <vt:lpstr>错误与异常处理</vt:lpstr>
      <vt:lpstr>测试驱动开发</vt:lpstr>
      <vt:lpstr>案例：Sun公司推荐的Java编码规范</vt:lpstr>
      <vt:lpstr>Sun公司推荐的Java编码规范</vt:lpstr>
      <vt:lpstr>Sun公司推荐的Java编码规范</vt:lpstr>
      <vt:lpstr>Sun公司推荐的Java编码规范</vt:lpstr>
      <vt:lpstr>Sun公司推荐的Java编码规范</vt:lpstr>
      <vt:lpstr>Sun公司推荐的Java编码规范</vt:lpstr>
      <vt:lpstr>Sun公司推荐的Java编码规范</vt:lpstr>
      <vt:lpstr>Sun公司推荐的Java编码规范</vt:lpstr>
      <vt:lpstr>Sun公司推荐的Java编码规范</vt:lpstr>
      <vt:lpstr>Sun公司推荐的Java编码规范</vt:lpstr>
      <vt:lpstr>代码评审技术</vt:lpstr>
      <vt:lpstr>代码复审的方法</vt:lpstr>
      <vt:lpstr>思考</vt:lpstr>
      <vt:lpstr>代码复审的价值</vt:lpstr>
      <vt:lpstr>缺陷检查表</vt:lpstr>
      <vt:lpstr>缺陷检查表</vt:lpstr>
      <vt:lpstr>缺陷检查表</vt:lpstr>
      <vt:lpstr>代码静态分析工具</vt:lpstr>
      <vt:lpstr>代码静态分析工具</vt:lpstr>
      <vt:lpstr>代码静态分析工具</vt:lpstr>
      <vt:lpstr>代码性能优化</vt:lpstr>
      <vt:lpstr>结对编程（Pair Programming）</vt:lpstr>
      <vt:lpstr>结对编程 </vt:lpstr>
      <vt:lpstr>结对编程 </vt:lpstr>
      <vt:lpstr>结对编程的实践</vt:lpstr>
      <vt:lpstr>结对编程</vt:lpstr>
      <vt:lpstr>结对编程的好处</vt:lpstr>
      <vt:lpstr>结对编程的好处</vt:lpstr>
      <vt:lpstr>结对编程的坏处</vt:lpstr>
      <vt:lpstr>最合适的场景</vt:lpstr>
      <vt:lpstr>不适合的场景</vt:lpstr>
      <vt:lpstr>本课小结</vt:lpstr>
      <vt:lpstr>实验内容</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yx</cp:lastModifiedBy>
  <cp:revision>1329</cp:revision>
  <dcterms:created xsi:type="dcterms:W3CDTF">2020-02-07T06:58:59Z</dcterms:created>
  <dcterms:modified xsi:type="dcterms:W3CDTF">2022-05-25T12:57:21Z</dcterms:modified>
</cp:coreProperties>
</file>