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46"/>
  </p:notesMasterIdLst>
  <p:handoutMasterIdLst>
    <p:handoutMasterId r:id="rId47"/>
  </p:handoutMasterIdLst>
  <p:sldIdLst>
    <p:sldId id="256" r:id="rId2"/>
    <p:sldId id="387" r:id="rId3"/>
    <p:sldId id="257" r:id="rId4"/>
    <p:sldId id="1109" r:id="rId5"/>
    <p:sldId id="1111" r:id="rId6"/>
    <p:sldId id="1112" r:id="rId7"/>
    <p:sldId id="1113" r:id="rId8"/>
    <p:sldId id="1138" r:id="rId9"/>
    <p:sldId id="1139" r:id="rId10"/>
    <p:sldId id="1140" r:id="rId11"/>
    <p:sldId id="1141" r:id="rId12"/>
    <p:sldId id="1142" r:id="rId13"/>
    <p:sldId id="1143" r:id="rId14"/>
    <p:sldId id="1144" r:id="rId15"/>
    <p:sldId id="1145" r:id="rId16"/>
    <p:sldId id="1146" r:id="rId17"/>
    <p:sldId id="1114" r:id="rId18"/>
    <p:sldId id="1115" r:id="rId19"/>
    <p:sldId id="1116" r:id="rId20"/>
    <p:sldId id="1117" r:id="rId21"/>
    <p:sldId id="1118" r:id="rId22"/>
    <p:sldId id="1119" r:id="rId23"/>
    <p:sldId id="1120" r:id="rId24"/>
    <p:sldId id="1147" r:id="rId25"/>
    <p:sldId id="1121" r:id="rId26"/>
    <p:sldId id="1122" r:id="rId27"/>
    <p:sldId id="1123" r:id="rId28"/>
    <p:sldId id="1148" r:id="rId29"/>
    <p:sldId id="1124" r:id="rId30"/>
    <p:sldId id="1125" r:id="rId31"/>
    <p:sldId id="1126" r:id="rId32"/>
    <p:sldId id="1127" r:id="rId33"/>
    <p:sldId id="1128" r:id="rId34"/>
    <p:sldId id="1129" r:id="rId35"/>
    <p:sldId id="1132" r:id="rId36"/>
    <p:sldId id="1149" r:id="rId37"/>
    <p:sldId id="1151" r:id="rId38"/>
    <p:sldId id="1150" r:id="rId39"/>
    <p:sldId id="1133" r:id="rId40"/>
    <p:sldId id="1134" r:id="rId41"/>
    <p:sldId id="1135" r:id="rId42"/>
    <p:sldId id="532" r:id="rId43"/>
    <p:sldId id="1137" r:id="rId44"/>
    <p:sldId id="446"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5231" autoAdjust="0"/>
  </p:normalViewPr>
  <p:slideViewPr>
    <p:cSldViewPr snapToGrid="0">
      <p:cViewPr varScale="1">
        <p:scale>
          <a:sx n="82" d="100"/>
          <a:sy n="82" d="100"/>
        </p:scale>
        <p:origin x="1478"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dirty="0"/>
              <a:t>软件开发消耗的工作量</a:t>
            </a:r>
          </a:p>
        </c:rich>
      </c:tx>
      <c:layout>
        <c:manualLayout>
          <c:xMode val="edge"/>
          <c:yMode val="edge"/>
          <c:x val="0.17758611935544916"/>
          <c:y val="4.0251428806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160940762315348E-2"/>
          <c:y val="0.15681180159215002"/>
          <c:w val="0.89252870645181637"/>
          <c:h val="0.70284416747451184"/>
        </c:manualLayout>
      </c:layout>
      <c:pie3DChart>
        <c:varyColors val="1"/>
        <c:ser>
          <c:idx val="0"/>
          <c:order val="0"/>
          <c:tx>
            <c:strRef>
              <c:f>Sheet1!$B$1</c:f>
              <c:strCache>
                <c:ptCount val="1"/>
                <c:pt idx="0">
                  <c:v>软件成本</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4-50B5-49F9-AA28-2140164B91A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5-50B5-49F9-AA28-2140164B91A4}"/>
              </c:ext>
            </c:extLst>
          </c:dPt>
          <c:dLbls>
            <c:dLbl>
              <c:idx val="0"/>
              <c:layout>
                <c:manualLayout>
                  <c:x val="-5.6178368498063763E-2"/>
                  <c:y val="0.10062857201717491"/>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24886912812086015"/>
                      <c:h val="0.15355920089820904"/>
                    </c:manualLayout>
                  </c15:layout>
                </c:ext>
                <c:ext xmlns:c16="http://schemas.microsoft.com/office/drawing/2014/chart" uri="{C3380CC4-5D6E-409C-BE32-E72D297353CC}">
                  <c16:uniqueId val="{00000004-50B5-49F9-AA28-2140164B91A4}"/>
                </c:ext>
              </c:extLst>
            </c:dLbl>
            <c:dLbl>
              <c:idx val="1"/>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15:layout>
                    <c:manualLayout>
                      <c:w val="0.29283465729966252"/>
                      <c:h val="0.16362205809992653"/>
                    </c:manualLayout>
                  </c15:layout>
                </c:ext>
                <c:ext xmlns:c16="http://schemas.microsoft.com/office/drawing/2014/chart" uri="{C3380CC4-5D6E-409C-BE32-E72D297353CC}">
                  <c16:uniqueId val="{00000005-50B5-49F9-AA28-2140164B91A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维护</c:v>
                </c:pt>
                <c:pt idx="1">
                  <c:v>开发</c:v>
                </c:pt>
              </c:strCache>
            </c:strRef>
          </c:cat>
          <c:val>
            <c:numRef>
              <c:f>Sheet1!$B$2:$B$3</c:f>
              <c:numCache>
                <c:formatCode>0.00%</c:formatCode>
                <c:ptCount val="2"/>
                <c:pt idx="0">
                  <c:v>0.70799999999999996</c:v>
                </c:pt>
                <c:pt idx="1">
                  <c:v>0.29199999999999998</c:v>
                </c:pt>
              </c:numCache>
            </c:numRef>
          </c:val>
          <c:extLst>
            <c:ext xmlns:c16="http://schemas.microsoft.com/office/drawing/2014/chart" uri="{C3380CC4-5D6E-409C-BE32-E72D297353CC}">
              <c16:uniqueId val="{00000000-50B5-49F9-AA28-2140164B91A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2022/4/6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160DA8C-1F15-4EF4-BF26-270A3630856F}" type="slidenum">
              <a:rPr lang="zh-CN" altLang="en-US" smtClean="0"/>
              <a:pPr/>
              <a:t>32</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altLang="zh-CN">
                <a:solidFill>
                  <a:srgbClr val="800000"/>
                </a:solidFill>
              </a:rPr>
              <a:t>1. </a:t>
            </a:r>
            <a:r>
              <a:rPr lang="zh-CN" altLang="en-US">
                <a:solidFill>
                  <a:srgbClr val="800000"/>
                </a:solidFill>
              </a:rPr>
              <a:t>用户文档</a:t>
            </a:r>
          </a:p>
          <a:p>
            <a:r>
              <a:rPr lang="zh-CN" altLang="en-US"/>
              <a:t>用户文档是用户了解系统的第一步，它应该能使用户获得对系统的准确的初步印象。文档的结构方式应该使用户能够方便地根据需要阅读有关的内容。</a:t>
            </a:r>
          </a:p>
          <a:p>
            <a:r>
              <a:rPr lang="zh-CN" altLang="en-US"/>
              <a:t>用户文档至少应该包括下述</a:t>
            </a:r>
            <a:r>
              <a:rPr lang="en-US" altLang="zh-CN"/>
              <a:t>5</a:t>
            </a:r>
            <a:r>
              <a:rPr lang="zh-CN" altLang="en-US"/>
              <a:t>方面的内容：</a:t>
            </a:r>
          </a:p>
          <a:p>
            <a:r>
              <a:rPr lang="en-US" altLang="zh-CN"/>
              <a:t>(1) </a:t>
            </a:r>
            <a:r>
              <a:rPr lang="zh-CN" altLang="en-US"/>
              <a:t>功能描述，说明系统能做什么；</a:t>
            </a:r>
          </a:p>
          <a:p>
            <a:r>
              <a:rPr lang="en-US" altLang="zh-CN"/>
              <a:t>(2) </a:t>
            </a:r>
            <a:r>
              <a:rPr lang="zh-CN" altLang="en-US"/>
              <a:t>安装文档，说明怎样安装这个系统以及怎样使系统适应特定的硬件配置；</a:t>
            </a:r>
          </a:p>
          <a:p>
            <a:r>
              <a:rPr lang="en-US" altLang="zh-CN"/>
              <a:t>(3) </a:t>
            </a:r>
            <a:r>
              <a:rPr lang="zh-CN" altLang="en-US"/>
              <a:t>使用手册，简要说明如何着手使用这个系统</a:t>
            </a:r>
            <a:r>
              <a:rPr lang="en-US" altLang="zh-CN"/>
              <a:t>(</a:t>
            </a:r>
            <a:r>
              <a:rPr lang="zh-CN" altLang="en-US"/>
              <a:t>应该通过丰富例子说明怎样使用常用的系统功能，还应该说明用户操作错误时怎样恢复和重新启动</a:t>
            </a:r>
            <a:r>
              <a:rPr lang="en-US" altLang="zh-CN"/>
              <a:t>)</a:t>
            </a:r>
            <a:r>
              <a:rPr lang="zh-CN" altLang="en-US"/>
              <a:t>；</a:t>
            </a:r>
          </a:p>
          <a:p>
            <a:r>
              <a:rPr lang="en-US" altLang="zh-CN"/>
              <a:t>(4) </a:t>
            </a:r>
            <a:r>
              <a:rPr lang="zh-CN" altLang="en-US"/>
              <a:t>参考手册，详尽描述用户可以使用的所有系统设施以及它们的使用方法，还应该解释系统可能产生的各种出错信息的含义</a:t>
            </a:r>
            <a:r>
              <a:rPr lang="en-US" altLang="zh-CN"/>
              <a:t>(</a:t>
            </a:r>
            <a:r>
              <a:rPr lang="zh-CN" altLang="en-US"/>
              <a:t>对参考手册最主要的要求是完整，因此通常使用形式化的描述技术</a:t>
            </a:r>
            <a:r>
              <a:rPr lang="en-US" altLang="zh-CN"/>
              <a:t>)</a:t>
            </a:r>
            <a:r>
              <a:rPr lang="zh-CN" altLang="en-US"/>
              <a:t>；</a:t>
            </a:r>
          </a:p>
          <a:p>
            <a:r>
              <a:rPr lang="en-US" altLang="zh-CN"/>
              <a:t>(5) </a:t>
            </a:r>
            <a:r>
              <a:rPr lang="zh-CN" altLang="en-US"/>
              <a:t>操作员指南</a:t>
            </a:r>
            <a:r>
              <a:rPr lang="en-US" altLang="zh-CN"/>
              <a:t>(</a:t>
            </a:r>
            <a:r>
              <a:rPr lang="zh-CN" altLang="en-US"/>
              <a:t>如果需要有系统操作员的话</a:t>
            </a:r>
            <a:r>
              <a:rPr lang="en-US" altLang="zh-CN"/>
              <a:t>)</a:t>
            </a:r>
            <a:r>
              <a:rPr lang="zh-CN" altLang="en-US"/>
              <a:t>，说明操作员应该如何处理使用中出现的各种情况。</a:t>
            </a:r>
          </a:p>
          <a:p>
            <a:r>
              <a:rPr lang="zh-CN" altLang="en-US"/>
              <a:t>上述内容可以分别作为独立的文档，也可以作为一个文档的不同分册，具体做法应该由系统规模决定。</a:t>
            </a:r>
          </a:p>
          <a:p>
            <a:endParaRPr lang="zh-CN" altLang="en-US"/>
          </a:p>
        </p:txBody>
      </p:sp>
    </p:spTree>
    <p:extLst>
      <p:ext uri="{BB962C8B-B14F-4D97-AF65-F5344CB8AC3E}">
        <p14:creationId xmlns:p14="http://schemas.microsoft.com/office/powerpoint/2010/main" val="1426202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xfrm>
            <a:off x="381000" y="685800"/>
            <a:ext cx="6096000" cy="3429000"/>
          </a:xfrm>
          <a:ln/>
        </p:spPr>
      </p:sp>
      <p:sp>
        <p:nvSpPr>
          <p:cNvPr id="154627" name="备注占位符 2"/>
          <p:cNvSpPr>
            <a:spLocks noGrp="1"/>
          </p:cNvSpPr>
          <p:nvPr>
            <p:ph type="body" idx="1"/>
          </p:nvPr>
        </p:nvSpPr>
        <p:spPr>
          <a:noFill/>
          <a:ln/>
        </p:spPr>
        <p:txBody>
          <a:bodyPr/>
          <a:lstStyle/>
          <a:p>
            <a:endParaRPr lang="zh-CN" altLang="en-US"/>
          </a:p>
        </p:txBody>
      </p:sp>
      <p:sp>
        <p:nvSpPr>
          <p:cNvPr id="154628" name="灯片编号占位符 3"/>
          <p:cNvSpPr>
            <a:spLocks noGrp="1"/>
          </p:cNvSpPr>
          <p:nvPr>
            <p:ph type="sldNum" sz="quarter" idx="5"/>
          </p:nvPr>
        </p:nvSpPr>
        <p:spPr>
          <a:noFill/>
        </p:spPr>
        <p:txBody>
          <a:bodyPr/>
          <a:lstStyle/>
          <a:p>
            <a:fld id="{E6701C19-0440-40F3-862D-DDB121D7549A}" type="slidenum">
              <a:rPr lang="zh-CN" altLang="en-US" smtClean="0"/>
              <a:pPr/>
              <a:t>41</a:t>
            </a:fld>
            <a:endParaRPr lang="en-US" altLang="zh-CN"/>
          </a:p>
        </p:txBody>
      </p:sp>
    </p:spTree>
    <p:extLst>
      <p:ext uri="{BB962C8B-B14F-4D97-AF65-F5344CB8AC3E}">
        <p14:creationId xmlns:p14="http://schemas.microsoft.com/office/powerpoint/2010/main" val="3610522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42</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44</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a:t>
            </a:fld>
            <a:endParaRPr lang="zh-CN" altLang="en-US"/>
          </a:p>
        </p:txBody>
      </p:sp>
    </p:spTree>
    <p:extLst>
      <p:ext uri="{BB962C8B-B14F-4D97-AF65-F5344CB8AC3E}">
        <p14:creationId xmlns:p14="http://schemas.microsoft.com/office/powerpoint/2010/main" val="322975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775FDD6-9CE3-4C46-BAB0-CCEFD63004A3}" type="slidenum">
              <a:rPr lang="zh-CN" altLang="en-US" smtClean="0"/>
              <a:pPr/>
              <a:t>6</a:t>
            </a:fld>
            <a:endParaRPr lang="en-US" altLang="zh-CN"/>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noFill/>
          <a:ln/>
        </p:spPr>
        <p:txBody>
          <a:bodyPr/>
          <a:lstStyle/>
          <a:p>
            <a:pPr eaLnBrk="1" hangingPunct="1"/>
            <a:r>
              <a:rPr lang="zh-CN" altLang="en-US" dirty="0"/>
              <a:t>调试过程从执行一个测试用例开始，评估测试结果，如果发现实际结果与预期结果不一致，则这种不一致就是一个症状，它表明在软件中存在着隐藏的问题。调试过程试图找出产生症状的原因，以便改正错误。</a:t>
            </a:r>
          </a:p>
          <a:p>
            <a:pPr eaLnBrk="1" hangingPunct="1"/>
            <a:r>
              <a:rPr lang="zh-CN" altLang="en-US" dirty="0"/>
              <a:t>调试过程总会有以下两种结果之一： </a:t>
            </a:r>
            <a:r>
              <a:rPr lang="en-US" altLang="zh-CN" dirty="0"/>
              <a:t>①</a:t>
            </a:r>
            <a:r>
              <a:rPr lang="zh-CN" altLang="en-US" dirty="0"/>
              <a:t>找到了问题的原因并把问题改正和排除掉了； </a:t>
            </a:r>
            <a:r>
              <a:rPr lang="en-US" altLang="zh-CN" dirty="0"/>
              <a:t>②</a:t>
            </a:r>
            <a:r>
              <a:rPr lang="zh-CN" altLang="en-US" dirty="0"/>
              <a:t>没找出问题的原因。在后一种情况下，调试人员可以猜想一个原因，并设计测试用例来验证这个假设，重复此过程直至找到原因并改正了错误。</a:t>
            </a:r>
          </a:p>
        </p:txBody>
      </p:sp>
    </p:spTree>
    <p:extLst>
      <p:ext uri="{BB962C8B-B14F-4D97-AF65-F5344CB8AC3E}">
        <p14:creationId xmlns:p14="http://schemas.microsoft.com/office/powerpoint/2010/main" val="2897423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84EA676F-139A-4446-800D-6E42524B07EA}" type="slidenum">
              <a:rPr lang="zh-CN" altLang="en-US" smtClean="0"/>
              <a:pPr/>
              <a:t>7</a:t>
            </a:fld>
            <a:endParaRPr lang="en-US" altLang="zh-CN"/>
          </a:p>
        </p:txBody>
      </p:sp>
      <p:sp>
        <p:nvSpPr>
          <p:cNvPr id="145411" name="Rectangle 2"/>
          <p:cNvSpPr>
            <a:spLocks noGrp="1" noRot="1" noChangeAspect="1" noChangeArrowheads="1" noTextEdit="1"/>
          </p:cNvSpPr>
          <p:nvPr>
            <p:ph type="sldImg"/>
          </p:nvPr>
        </p:nvSpPr>
        <p:spPr>
          <a:xfrm>
            <a:off x="381000" y="685800"/>
            <a:ext cx="6096000" cy="3429000"/>
          </a:xfrm>
          <a:ln/>
        </p:spPr>
      </p:sp>
      <p:sp>
        <p:nvSpPr>
          <p:cNvPr id="145412" name="Rectangle 3"/>
          <p:cNvSpPr>
            <a:spLocks noGrp="1" noChangeArrowheads="1"/>
          </p:cNvSpPr>
          <p:nvPr>
            <p:ph type="body" idx="1"/>
          </p:nvPr>
        </p:nvSpPr>
        <p:spPr>
          <a:noFill/>
          <a:ln/>
        </p:spPr>
        <p:txBody>
          <a:bodyPr/>
          <a:lstStyle/>
          <a:p>
            <a:pPr eaLnBrk="1" hangingPunct="1">
              <a:lnSpc>
                <a:spcPct val="80000"/>
              </a:lnSpc>
            </a:pPr>
            <a:r>
              <a:rPr lang="en-US" altLang="zh-CN" sz="1000" dirty="0">
                <a:solidFill>
                  <a:srgbClr val="800000"/>
                </a:solidFill>
              </a:rPr>
              <a:t>1. </a:t>
            </a:r>
            <a:r>
              <a:rPr lang="zh-CN" altLang="en-US" sz="1000" dirty="0">
                <a:solidFill>
                  <a:srgbClr val="800000"/>
                </a:solidFill>
              </a:rPr>
              <a:t>蛮干法</a:t>
            </a:r>
          </a:p>
          <a:p>
            <a:pPr eaLnBrk="1" hangingPunct="1">
              <a:lnSpc>
                <a:spcPct val="80000"/>
              </a:lnSpc>
            </a:pPr>
            <a:r>
              <a:rPr lang="zh-CN" altLang="en-US" sz="1000" dirty="0"/>
              <a:t>蛮干法可能是寻找软件错误原因的最低效的方法。仅当所有其他方法都失败了的情况下，才应该使用这种方法。按照“让计算机自己寻找错误”的策略，这种方法印出内存的内容，激活对运行过程的跟踪，并在程序中到处都写上</a:t>
            </a:r>
            <a:r>
              <a:rPr lang="en-US" altLang="zh-CN" sz="1000" dirty="0"/>
              <a:t>WRITE</a:t>
            </a:r>
            <a:r>
              <a:rPr lang="zh-CN" altLang="en-US" sz="1000" dirty="0"/>
              <a:t>（输出）语句，希望在这样生成的信息海洋的某个地方发现错误原因的线索。虽然所生成的大量信息也可能最终导致调试成功，但是，在更多情况下这样做只会浪费时间和精力。在使用任何一种调试方法之前，必须首先进行周密的思考，必须有明确的目的，应该尽量减少无关信息的数量。</a:t>
            </a:r>
          </a:p>
          <a:p>
            <a:pPr eaLnBrk="1" hangingPunct="1">
              <a:lnSpc>
                <a:spcPct val="80000"/>
              </a:lnSpc>
            </a:pPr>
            <a:r>
              <a:rPr lang="en-US" altLang="zh-CN" sz="1000" dirty="0">
                <a:solidFill>
                  <a:srgbClr val="800000"/>
                </a:solidFill>
              </a:rPr>
              <a:t>2. </a:t>
            </a:r>
            <a:r>
              <a:rPr lang="zh-CN" altLang="en-US" sz="1000" dirty="0">
                <a:solidFill>
                  <a:srgbClr val="800000"/>
                </a:solidFill>
              </a:rPr>
              <a:t>回溯法</a:t>
            </a:r>
          </a:p>
          <a:p>
            <a:pPr eaLnBrk="1" hangingPunct="1">
              <a:lnSpc>
                <a:spcPct val="80000"/>
              </a:lnSpc>
            </a:pPr>
            <a:r>
              <a:rPr lang="zh-CN" altLang="en-US" sz="1000" dirty="0"/>
              <a:t>回溯是一种相当常用的调试方法，当调试小程序时这种方法是有效的。具体做法是，从发现症状的地方开始，人工沿程序的控制流往回追踪分析源程序代码，直到找出错误原因为止。但是，随着程序规模扩大，应该回溯的路径数目也变得越来越大，以至彻底回溯变成完全不可能了。</a:t>
            </a:r>
          </a:p>
          <a:p>
            <a:pPr eaLnBrk="1" hangingPunct="1">
              <a:lnSpc>
                <a:spcPct val="80000"/>
              </a:lnSpc>
            </a:pPr>
            <a:r>
              <a:rPr lang="en-US" altLang="zh-CN" sz="1000" dirty="0">
                <a:solidFill>
                  <a:srgbClr val="800000"/>
                </a:solidFill>
              </a:rPr>
              <a:t>3. </a:t>
            </a:r>
            <a:r>
              <a:rPr lang="zh-CN" altLang="en-US" sz="1000" dirty="0">
                <a:solidFill>
                  <a:srgbClr val="800000"/>
                </a:solidFill>
              </a:rPr>
              <a:t>原因排除法</a:t>
            </a:r>
          </a:p>
          <a:p>
            <a:pPr eaLnBrk="1" hangingPunct="1">
              <a:lnSpc>
                <a:spcPct val="80000"/>
              </a:lnSpc>
            </a:pPr>
            <a:r>
              <a:rPr lang="zh-CN" altLang="en-US" sz="1000" dirty="0"/>
              <a:t>对分查找法、归纳法和演绎法都属于原因排除法。</a:t>
            </a:r>
          </a:p>
          <a:p>
            <a:pPr eaLnBrk="1" hangingPunct="1">
              <a:lnSpc>
                <a:spcPct val="80000"/>
              </a:lnSpc>
            </a:pPr>
            <a:r>
              <a:rPr lang="zh-CN" altLang="en-US" sz="1000" dirty="0"/>
              <a:t>对分查找法的基本思路是，如果已经知道每个变量在程序内若干个关键点的正确值，则可以用赋值语句或输入语句在程序中点附近“注入”这些变量的正确值，然后运行程序并检查所得到的输出。如果输出结果是正确的，则错误原因在程序的前半部分；反之，错误原因在程序的后半部分。对错误原因所在的那部分再重复使用这个方法，直到把出错范围缩小到容易诊断的程度为止。</a:t>
            </a:r>
          </a:p>
          <a:p>
            <a:pPr eaLnBrk="1" hangingPunct="1">
              <a:lnSpc>
                <a:spcPct val="80000"/>
              </a:lnSpc>
            </a:pPr>
            <a:r>
              <a:rPr lang="zh-CN" altLang="en-US" sz="1000" dirty="0"/>
              <a:t>归纳法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当然，如果已有的数据尚不足以证明或排除这些假设，则需设计并执行一些新的测试用例，以获得更多的数据。</a:t>
            </a:r>
          </a:p>
          <a:p>
            <a:pPr eaLnBrk="1" hangingPunct="1">
              <a:lnSpc>
                <a:spcPct val="80000"/>
              </a:lnSpc>
            </a:pPr>
            <a:r>
              <a:rPr lang="zh-CN" altLang="en-US" sz="1000" dirty="0"/>
              <a:t>演绎法从一般原理或前提出发，经过排除和精化的过程推导出结论。采用这种方法调试程序时，首先设想出所有可能的出错原因，然后试图用测试来排除每一个假设的原因。如果测试表明某个假设的原因可能是真的原因，则对数据进行细化以准确定位错误。</a:t>
            </a:r>
          </a:p>
          <a:p>
            <a:pPr eaLnBrk="1" hangingPunct="1">
              <a:lnSpc>
                <a:spcPct val="80000"/>
              </a:lnSpc>
            </a:pPr>
            <a:r>
              <a:rPr lang="zh-CN" altLang="en-US" sz="1000" dirty="0"/>
              <a:t>上述</a:t>
            </a:r>
            <a:r>
              <a:rPr lang="en-US" altLang="zh-CN" sz="1000" dirty="0"/>
              <a:t>3</a:t>
            </a:r>
            <a:r>
              <a:rPr lang="zh-CN" altLang="en-US" sz="1000" dirty="0"/>
              <a:t>种调试途径都可以使用调试工具辅助完成，但是工具并不能代替对全部设计文档和源程序的仔细分析与评估。</a:t>
            </a:r>
          </a:p>
          <a:p>
            <a:pPr eaLnBrk="1" hangingPunct="1">
              <a:lnSpc>
                <a:spcPct val="80000"/>
              </a:lnSpc>
            </a:pPr>
            <a:endParaRPr lang="zh-CN" altLang="en-US" sz="1000" dirty="0"/>
          </a:p>
        </p:txBody>
      </p:sp>
    </p:spTree>
    <p:extLst>
      <p:ext uri="{BB962C8B-B14F-4D97-AF65-F5344CB8AC3E}">
        <p14:creationId xmlns:p14="http://schemas.microsoft.com/office/powerpoint/2010/main" val="263848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18</a:t>
            </a:fld>
            <a:endParaRPr lang="zh-CN" altLang="en-US"/>
          </a:p>
        </p:txBody>
      </p:sp>
    </p:spTree>
    <p:extLst>
      <p:ext uri="{BB962C8B-B14F-4D97-AF65-F5344CB8AC3E}">
        <p14:creationId xmlns:p14="http://schemas.microsoft.com/office/powerpoint/2010/main" val="358385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19</a:t>
            </a:fld>
            <a:endParaRPr lang="zh-CN" altLang="en-US"/>
          </a:p>
        </p:txBody>
      </p:sp>
    </p:spTree>
    <p:extLst>
      <p:ext uri="{BB962C8B-B14F-4D97-AF65-F5344CB8AC3E}">
        <p14:creationId xmlns:p14="http://schemas.microsoft.com/office/powerpoint/2010/main" val="186802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p:spPr>
        <p:txBody>
          <a:bodyPr/>
          <a:lstStyle/>
          <a:p>
            <a:endParaRPr lang="zh-CN" altLang="en-US"/>
          </a:p>
        </p:txBody>
      </p:sp>
      <p:sp>
        <p:nvSpPr>
          <p:cNvPr id="77828" name="灯片编号占位符 3"/>
          <p:cNvSpPr>
            <a:spLocks noGrp="1"/>
          </p:cNvSpPr>
          <p:nvPr>
            <p:ph type="sldNum" sz="quarter" idx="5"/>
          </p:nvPr>
        </p:nvSpPr>
        <p:spPr>
          <a:noFill/>
        </p:spPr>
        <p:txBody>
          <a:bodyPr/>
          <a:lstStyle/>
          <a:p>
            <a:fld id="{275739F7-CCCB-43EE-A3E6-204DD7795E51}" type="slidenum">
              <a:rPr lang="zh-CN" altLang="en-US" smtClean="0"/>
              <a:pPr/>
              <a:t>30</a:t>
            </a:fld>
            <a:endParaRPr lang="en-US" altLang="zh-CN"/>
          </a:p>
        </p:txBody>
      </p:sp>
    </p:spTree>
    <p:extLst>
      <p:ext uri="{BB962C8B-B14F-4D97-AF65-F5344CB8AC3E}">
        <p14:creationId xmlns:p14="http://schemas.microsoft.com/office/powerpoint/2010/main" val="346180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C562B13D-E1E4-44B3-8C1A-549AFD7F727B}" type="datetime1">
              <a:rPr lang="zh-CN" altLang="en-US" smtClean="0"/>
              <a:t>2022/4/6</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EA8F8634-FC3F-4BDF-B460-A83CFB0C9577}" type="datetime1">
              <a:rPr lang="zh-CN" altLang="en-US" smtClean="0"/>
              <a:t>2022/4/6</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0FE290F8-5152-452F-987A-07FD1F8D20BC}" type="datetime1">
              <a:rPr lang="zh-CN" altLang="en-US" smtClean="0"/>
              <a:t>2022/4/6</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F5B3657A-0017-494A-A94D-337A5DDB129D}" type="datetime1">
              <a:rPr lang="zh-CN" altLang="en-US" smtClean="0"/>
              <a:t>2022/4/6</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663ED65A-9AC3-4F62-9EBB-239D08A00D44}" type="datetime1">
              <a:rPr lang="zh-CN" altLang="en-US" smtClean="0"/>
              <a:t>2022/4/6</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954230"/>
      </p:ext>
    </p:extLst>
  </p:cSld>
  <p:clrMapOvr>
    <a:masterClrMapping/>
  </p:clrMapOvr>
  <mc:AlternateContent xmlns:mc="http://schemas.openxmlformats.org/markup-compatibility/2006" xmlns:p14="http://schemas.microsoft.com/office/powerpoint/2010/main">
    <mc:Choice Requires="p14">
      <p:transition spd="slow" p14:dur="2000" advClick="0" advTm="3000">
        <p:fade/>
      </p:transition>
    </mc:Choice>
    <mc:Fallback xmlns="">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7389" y="457200"/>
            <a:ext cx="7769225" cy="8572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88976" y="1258491"/>
            <a:ext cx="7769225" cy="3086100"/>
          </a:xfrm>
          <a:prstGeom prst="rect">
            <a:avLst/>
          </a:prstGeom>
        </p:spPr>
        <p:txBody>
          <a:bodyPr/>
          <a:lstStyle/>
          <a:p>
            <a:endParaRPr lang="zh-CN" altLang="en-US"/>
          </a:p>
        </p:txBody>
      </p:sp>
      <p:sp>
        <p:nvSpPr>
          <p:cNvPr id="4" name="日期占位符 3"/>
          <p:cNvSpPr>
            <a:spLocks noGrp="1"/>
          </p:cNvSpPr>
          <p:nvPr>
            <p:ph type="dt" sz="half" idx="10"/>
          </p:nvPr>
        </p:nvSpPr>
        <p:spPr>
          <a:xfrm>
            <a:off x="687388" y="4686300"/>
            <a:ext cx="1903412" cy="342900"/>
          </a:xfrm>
        </p:spPr>
        <p:txBody>
          <a:bodyPr/>
          <a:lstStyle>
            <a:lvl1pPr>
              <a:defRPr/>
            </a:lvl1pPr>
          </a:lstStyle>
          <a:p>
            <a:fld id="{3DC80BF0-0986-4F72-BEA1-AC4D145C01C1}" type="datetime1">
              <a:rPr lang="zh-CN" altLang="en-US" smtClean="0"/>
              <a:t>2022/4/6</a:t>
            </a:fld>
            <a:endParaRPr lang="en-US" altLang="zh-CN"/>
          </a:p>
        </p:txBody>
      </p:sp>
      <p:sp>
        <p:nvSpPr>
          <p:cNvPr id="5" name="页脚占位符 4"/>
          <p:cNvSpPr>
            <a:spLocks noGrp="1"/>
          </p:cNvSpPr>
          <p:nvPr>
            <p:ph type="ftr" sz="quarter" idx="11"/>
          </p:nvPr>
        </p:nvSpPr>
        <p:spPr>
          <a:xfrm>
            <a:off x="3124200" y="4686300"/>
            <a:ext cx="2895600" cy="342900"/>
          </a:xfrm>
        </p:spPr>
        <p:txBody>
          <a:bodyPr/>
          <a:lstStyle>
            <a:lvl1pPr>
              <a:defRPr/>
            </a:lvl1pPr>
          </a:lstStyle>
          <a:p>
            <a:r>
              <a:rPr lang="zh-CN" altLang="en-US"/>
              <a:t>软件工程</a:t>
            </a:r>
            <a:endParaRPr lang="en-US" altLang="zh-CN"/>
          </a:p>
        </p:txBody>
      </p:sp>
      <p:sp>
        <p:nvSpPr>
          <p:cNvPr id="6" name="灯片编号占位符 5"/>
          <p:cNvSpPr>
            <a:spLocks noGrp="1"/>
          </p:cNvSpPr>
          <p:nvPr>
            <p:ph type="sldNum" sz="quarter" idx="12"/>
          </p:nvPr>
        </p:nvSpPr>
        <p:spPr>
          <a:xfrm>
            <a:off x="6553201" y="4686300"/>
            <a:ext cx="1903413" cy="342900"/>
          </a:xfrm>
        </p:spPr>
        <p:txBody>
          <a:bodyPr/>
          <a:lstStyle>
            <a:lvl1pPr>
              <a:defRPr/>
            </a:lvl1pPr>
          </a:lstStyle>
          <a:p>
            <a:fld id="{C5104184-C143-4BED-87B1-5E77F72C9A7D}" type="slidenum">
              <a:rPr lang="en-US" altLang="zh-CN"/>
              <a:pPr/>
              <a:t>‹#›</a:t>
            </a:fld>
            <a:endParaRPr lang="en-US" altLang="zh-CN"/>
          </a:p>
        </p:txBody>
      </p:sp>
    </p:spTree>
    <p:extLst>
      <p:ext uri="{BB962C8B-B14F-4D97-AF65-F5344CB8AC3E}">
        <p14:creationId xmlns:p14="http://schemas.microsoft.com/office/powerpoint/2010/main" val="284980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0A417D11-9BD5-4B74-857F-8ED3044968AA}" type="datetime1">
              <a:rPr lang="zh-CN" altLang="en-US" smtClean="0"/>
              <a:t>2022/4/6</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E6AFB847-FDDB-415A-BC11-5028F596683E}" type="datetime1">
              <a:rPr lang="zh-CN" altLang="en-US" smtClean="0"/>
              <a:t>2022/4/6</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BABA6EE1-04EA-4C37-AE45-60D8491675FB}" type="datetime1">
              <a:rPr lang="zh-CN" altLang="en-US" smtClean="0"/>
              <a:t>2022/4/6</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F2F03B2E-0144-4BCC-8447-447F68A57BAB}" type="datetime1">
              <a:rPr lang="zh-CN" altLang="en-US" smtClean="0"/>
              <a:t>2022/4/6</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09ED99B2-9DE7-4F8F-856C-012605E912F2}" type="datetime1">
              <a:rPr lang="zh-CN" altLang="en-US" smtClean="0"/>
              <a:t>2022/4/6</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46AFE0C9-A1EB-4AF5-9B65-986DCECD38FE}" type="datetime1">
              <a:rPr lang="zh-CN" altLang="en-US" smtClean="0"/>
              <a:t>2022/4/6</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1D91501B-67DD-440D-B101-8CC7A3C76216}" type="datetime1">
              <a:rPr lang="zh-CN" altLang="en-US" smtClean="0"/>
              <a:t>2022/4/6</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6FFF0145-4284-4653-969F-4E484A0E6D44}" type="datetime1">
              <a:rPr lang="zh-CN" altLang="en-US" smtClean="0"/>
              <a:t>2022/4/6</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62A51E2B-700F-4C84-9BB7-CCB697054494}" type="datetime1">
              <a:rPr lang="zh-CN" altLang="en-US" smtClean="0"/>
              <a:t>2022/4/6</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 id="2147483719" r:id="rId15"/>
    <p:sldLayoutId id="2147483720" r:id="rId16"/>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客户培训 </a:t>
            </a:r>
          </a:p>
        </p:txBody>
      </p:sp>
      <p:sp>
        <p:nvSpPr>
          <p:cNvPr id="3" name="内容占位符 2"/>
          <p:cNvSpPr>
            <a:spLocks noGrp="1"/>
          </p:cNvSpPr>
          <p:nvPr>
            <p:ph idx="1"/>
          </p:nvPr>
        </p:nvSpPr>
        <p:spPr>
          <a:xfrm>
            <a:off x="768097" y="925167"/>
            <a:ext cx="7832833" cy="1216149"/>
          </a:xfrm>
        </p:spPr>
        <p:txBody>
          <a:bodyPr>
            <a:normAutofit/>
          </a:bodyPr>
          <a:lstStyle/>
          <a:p>
            <a:r>
              <a:rPr lang="zh-CN" altLang="en-US" sz="2400" dirty="0"/>
              <a:t>在系统部署完成、基础数据准备齐全之后，应该组织客户培训，使其掌握对软件系统的使用和操作。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10</a:t>
            </a:fld>
            <a:endParaRPr lang="zh-CN" altLang="en-US"/>
          </a:p>
        </p:txBody>
      </p:sp>
      <p:sp>
        <p:nvSpPr>
          <p:cNvPr id="7" name="矩形 6"/>
          <p:cNvSpPr/>
          <p:nvPr/>
        </p:nvSpPr>
        <p:spPr>
          <a:xfrm>
            <a:off x="4625026" y="1982927"/>
            <a:ext cx="3975904" cy="2323713"/>
          </a:xfrm>
          <a:prstGeom prst="rect">
            <a:avLst/>
          </a:prstGeom>
        </p:spPr>
        <p:txBody>
          <a:bodyPr wrap="square">
            <a:spAutoFit/>
          </a:bodyPr>
          <a:lstStyle/>
          <a:p>
            <a:pPr>
              <a:spcBef>
                <a:spcPts val="600"/>
              </a:spcBef>
            </a:pPr>
            <a:r>
              <a:rPr lang="zh-CN" altLang="en-US" sz="2000" dirty="0">
                <a:latin typeface="+mj-ea"/>
                <a:ea typeface="+mj-ea"/>
              </a:rPr>
              <a:t>•  选择合适的培训人员  </a:t>
            </a:r>
            <a:endParaRPr lang="en-US" altLang="zh-CN" sz="2000" dirty="0">
              <a:latin typeface="+mj-ea"/>
              <a:ea typeface="+mj-ea"/>
            </a:endParaRPr>
          </a:p>
          <a:p>
            <a:pPr>
              <a:spcBef>
                <a:spcPts val="600"/>
              </a:spcBef>
            </a:pPr>
            <a:r>
              <a:rPr lang="en-US" altLang="zh-CN" sz="2000" dirty="0">
                <a:latin typeface="+mj-ea"/>
                <a:ea typeface="+mj-ea"/>
              </a:rPr>
              <a:t>	</a:t>
            </a:r>
            <a:r>
              <a:rPr lang="zh-CN" altLang="en-US" sz="2000" dirty="0">
                <a:latin typeface="+mj-ea"/>
                <a:ea typeface="+mj-ea"/>
              </a:rPr>
              <a:t>经验丰富、了解业务和系统 </a:t>
            </a:r>
            <a:endParaRPr lang="en-US" altLang="zh-CN" sz="2000" dirty="0">
              <a:latin typeface="+mj-ea"/>
              <a:ea typeface="+mj-ea"/>
            </a:endParaRPr>
          </a:p>
          <a:p>
            <a:pPr>
              <a:spcBef>
                <a:spcPts val="600"/>
              </a:spcBef>
            </a:pPr>
            <a:r>
              <a:rPr lang="zh-CN" altLang="en-US" sz="2000" dirty="0">
                <a:latin typeface="+mj-ea"/>
                <a:ea typeface="+mj-ea"/>
              </a:rPr>
              <a:t>•  准备好培训内容  </a:t>
            </a:r>
            <a:endParaRPr lang="en-US" altLang="zh-CN" sz="2000" dirty="0">
              <a:latin typeface="+mj-ea"/>
              <a:ea typeface="+mj-ea"/>
            </a:endParaRPr>
          </a:p>
          <a:p>
            <a:pPr>
              <a:spcBef>
                <a:spcPts val="600"/>
              </a:spcBef>
            </a:pPr>
            <a:r>
              <a:rPr lang="en-US" altLang="zh-CN" sz="2000" dirty="0">
                <a:latin typeface="+mj-ea"/>
                <a:ea typeface="+mj-ea"/>
              </a:rPr>
              <a:t>	</a:t>
            </a:r>
            <a:r>
              <a:rPr lang="zh-CN" altLang="en-US" sz="2000" dirty="0">
                <a:latin typeface="+mj-ea"/>
                <a:ea typeface="+mj-ea"/>
              </a:rPr>
              <a:t>不要临时抱佛脚 </a:t>
            </a:r>
            <a:endParaRPr lang="en-US" altLang="zh-CN" sz="2000" dirty="0">
              <a:latin typeface="+mj-ea"/>
              <a:ea typeface="+mj-ea"/>
            </a:endParaRPr>
          </a:p>
          <a:p>
            <a:pPr>
              <a:spcBef>
                <a:spcPts val="600"/>
              </a:spcBef>
            </a:pPr>
            <a:r>
              <a:rPr lang="zh-CN" altLang="en-US" sz="2000" dirty="0">
                <a:latin typeface="+mj-ea"/>
                <a:ea typeface="+mj-ea"/>
              </a:rPr>
              <a:t>•  制定培训计划  </a:t>
            </a:r>
            <a:endParaRPr lang="en-US" altLang="zh-CN" sz="2000" dirty="0">
              <a:latin typeface="+mj-ea"/>
              <a:ea typeface="+mj-ea"/>
            </a:endParaRPr>
          </a:p>
          <a:p>
            <a:pPr>
              <a:spcBef>
                <a:spcPts val="600"/>
              </a:spcBef>
            </a:pPr>
            <a:r>
              <a:rPr lang="en-US" altLang="zh-CN" sz="2000" dirty="0">
                <a:latin typeface="+mj-ea"/>
                <a:ea typeface="+mj-ea"/>
              </a:rPr>
              <a:t>	</a:t>
            </a:r>
            <a:r>
              <a:rPr lang="zh-CN" altLang="en-US" sz="2000" dirty="0">
                <a:latin typeface="+mj-ea"/>
                <a:ea typeface="+mj-ea"/>
              </a:rPr>
              <a:t>与客户沟通协调，安排时间 </a:t>
            </a:r>
          </a:p>
        </p:txBody>
      </p:sp>
      <p:pic>
        <p:nvPicPr>
          <p:cNvPr id="8" name="图片 7"/>
          <p:cNvPicPr>
            <a:picLocks noChangeAspect="1"/>
          </p:cNvPicPr>
          <p:nvPr/>
        </p:nvPicPr>
        <p:blipFill>
          <a:blip r:embed="rId2"/>
          <a:stretch>
            <a:fillRect/>
          </a:stretch>
        </p:blipFill>
        <p:spPr>
          <a:xfrm>
            <a:off x="1094321" y="2070640"/>
            <a:ext cx="3246185" cy="2026573"/>
          </a:xfrm>
          <a:prstGeom prst="rect">
            <a:avLst/>
          </a:prstGeom>
        </p:spPr>
      </p:pic>
    </p:spTree>
    <p:extLst>
      <p:ext uri="{BB962C8B-B14F-4D97-AF65-F5344CB8AC3E}">
        <p14:creationId xmlns:p14="http://schemas.microsoft.com/office/powerpoint/2010/main" val="94604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p>
        </p:txBody>
      </p:sp>
      <p:sp>
        <p:nvSpPr>
          <p:cNvPr id="3" name="内容占位符 2"/>
          <p:cNvSpPr>
            <a:spLocks noGrp="1"/>
          </p:cNvSpPr>
          <p:nvPr>
            <p:ph idx="1"/>
          </p:nvPr>
        </p:nvSpPr>
        <p:spPr/>
        <p:txBody>
          <a:bodyPr>
            <a:normAutofit/>
          </a:bodyPr>
          <a:lstStyle/>
          <a:p>
            <a:r>
              <a:rPr lang="zh-CN" altLang="en-US" sz="2400" dirty="0"/>
              <a:t>客户对系统进行验收测试，包括范围核实（用户需求是否全部实现）和质量核实 （质量属性是否满足要求）。</a:t>
            </a:r>
          </a:p>
          <a:p>
            <a:r>
              <a:rPr lang="zh-CN" altLang="en-US" sz="2400" dirty="0"/>
              <a:t>客户在验收报告上签字，一切尘埃 落定。对于大中型项目，还会有一 个签字验收仪式。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11</a:t>
            </a:fld>
            <a:endParaRPr lang="zh-CN" altLang="en-US"/>
          </a:p>
        </p:txBody>
      </p:sp>
      <p:pic>
        <p:nvPicPr>
          <p:cNvPr id="7" name="图片 6"/>
          <p:cNvPicPr>
            <a:picLocks noChangeAspect="1"/>
          </p:cNvPicPr>
          <p:nvPr/>
        </p:nvPicPr>
        <p:blipFill>
          <a:blip r:embed="rId2"/>
          <a:stretch>
            <a:fillRect/>
          </a:stretch>
        </p:blipFill>
        <p:spPr>
          <a:xfrm>
            <a:off x="3193976" y="2720050"/>
            <a:ext cx="3292576" cy="1755314"/>
          </a:xfrm>
          <a:prstGeom prst="rect">
            <a:avLst/>
          </a:prstGeom>
        </p:spPr>
      </p:pic>
    </p:spTree>
    <p:extLst>
      <p:ext uri="{BB962C8B-B14F-4D97-AF65-F5344CB8AC3E}">
        <p14:creationId xmlns:p14="http://schemas.microsoft.com/office/powerpoint/2010/main" val="279185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软件部署定义</a:t>
            </a:r>
          </a:p>
        </p:txBody>
      </p:sp>
      <p:sp>
        <p:nvSpPr>
          <p:cNvPr id="3" name="内容占位符 2"/>
          <p:cNvSpPr>
            <a:spLocks noGrp="1"/>
          </p:cNvSpPr>
          <p:nvPr>
            <p:ph idx="1"/>
          </p:nvPr>
        </p:nvSpPr>
        <p:spPr/>
        <p:txBody>
          <a:bodyPr>
            <a:normAutofit/>
          </a:bodyPr>
          <a:lstStyle/>
          <a:p>
            <a:r>
              <a:rPr lang="zh-CN" altLang="en-US" sz="2400" dirty="0"/>
              <a:t>软件部署是软件生命周期中的一个重要环节，属于软件开发的后期活动，即通过配置、安装和激活等活动来保障软件制品的后续运行。	</a:t>
            </a:r>
          </a:p>
          <a:p>
            <a:r>
              <a:rPr lang="zh-CN" altLang="en-US" sz="2400" dirty="0"/>
              <a:t>部署技术影响着整个软件过程的运行效率和投入成本，软件系统部署的管理代价占到整个软件管理开销的绝大部分。 </a:t>
            </a:r>
          </a:p>
          <a:p>
            <a:r>
              <a:rPr lang="zh-CN" altLang="en-US" sz="2400" dirty="0"/>
              <a:t>软件配置过程极大地影响着软件部署结果的正确性，应用系统的配置是整个部署过程中的主要错误来源。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12</a:t>
            </a:fld>
            <a:endParaRPr lang="zh-CN" altLang="en-US"/>
          </a:p>
        </p:txBody>
      </p:sp>
    </p:spTree>
    <p:extLst>
      <p:ext uri="{BB962C8B-B14F-4D97-AF65-F5344CB8AC3E}">
        <p14:creationId xmlns:p14="http://schemas.microsoft.com/office/powerpoint/2010/main" val="1330881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软件部署模式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13</a:t>
            </a:fld>
            <a:endParaRPr lang="zh-CN" altLang="en-US"/>
          </a:p>
        </p:txBody>
      </p:sp>
      <p:pic>
        <p:nvPicPr>
          <p:cNvPr id="7" name="图片 6"/>
          <p:cNvPicPr>
            <a:picLocks noChangeAspect="1"/>
          </p:cNvPicPr>
          <p:nvPr/>
        </p:nvPicPr>
        <p:blipFill>
          <a:blip r:embed="rId2"/>
          <a:stretch>
            <a:fillRect/>
          </a:stretch>
        </p:blipFill>
        <p:spPr>
          <a:xfrm>
            <a:off x="768096" y="1174859"/>
            <a:ext cx="7827432" cy="3049900"/>
          </a:xfrm>
          <a:prstGeom prst="rect">
            <a:avLst/>
          </a:prstGeom>
        </p:spPr>
      </p:pic>
    </p:spTree>
    <p:extLst>
      <p:ext uri="{BB962C8B-B14F-4D97-AF65-F5344CB8AC3E}">
        <p14:creationId xmlns:p14="http://schemas.microsoft.com/office/powerpoint/2010/main" val="40463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软件变化原因 </a:t>
            </a:r>
          </a:p>
        </p:txBody>
      </p:sp>
      <p:sp>
        <p:nvSpPr>
          <p:cNvPr id="3" name="内容占位符 2"/>
          <p:cNvSpPr>
            <a:spLocks noGrp="1"/>
          </p:cNvSpPr>
          <p:nvPr>
            <p:ph idx="1"/>
          </p:nvPr>
        </p:nvSpPr>
        <p:spPr>
          <a:xfrm>
            <a:off x="768097" y="1041721"/>
            <a:ext cx="7970789" cy="3690299"/>
          </a:xfrm>
        </p:spPr>
        <p:txBody>
          <a:bodyPr>
            <a:normAutofit/>
          </a:bodyPr>
          <a:lstStyle/>
          <a:p>
            <a:pPr>
              <a:lnSpc>
                <a:spcPct val="120000"/>
              </a:lnSpc>
              <a:spcBef>
                <a:spcPts val="600"/>
              </a:spcBef>
            </a:pPr>
            <a:r>
              <a:rPr lang="zh-CN" altLang="en-US" sz="2400" dirty="0"/>
              <a:t>软件的变化是不可避免的 </a:t>
            </a:r>
            <a:endParaRPr lang="en-US" altLang="zh-CN" sz="2400" dirty="0"/>
          </a:p>
          <a:p>
            <a:pPr lvl="1">
              <a:lnSpc>
                <a:spcPct val="120000"/>
              </a:lnSpc>
              <a:spcBef>
                <a:spcPts val="600"/>
              </a:spcBef>
            </a:pPr>
            <a:r>
              <a:rPr lang="zh-CN" altLang="en-US" sz="2000" dirty="0"/>
              <a:t>软件在使用过程中，新的需求不断出现</a:t>
            </a:r>
            <a:endParaRPr lang="en-US" altLang="zh-CN" sz="2000" dirty="0"/>
          </a:p>
          <a:p>
            <a:pPr lvl="1">
              <a:lnSpc>
                <a:spcPct val="120000"/>
              </a:lnSpc>
              <a:spcBef>
                <a:spcPts val="600"/>
              </a:spcBef>
            </a:pPr>
            <a:r>
              <a:rPr lang="zh-CN" altLang="en-US" sz="2000" dirty="0"/>
              <a:t>商业环境在不断地变化</a:t>
            </a:r>
            <a:endParaRPr lang="en-US" altLang="zh-CN" sz="2000" dirty="0"/>
          </a:p>
          <a:p>
            <a:pPr lvl="1">
              <a:lnSpc>
                <a:spcPct val="120000"/>
              </a:lnSpc>
              <a:spcBef>
                <a:spcPts val="600"/>
              </a:spcBef>
            </a:pPr>
            <a:r>
              <a:rPr lang="zh-CN" altLang="en-US" sz="2000" dirty="0"/>
              <a:t>软件中的缺陷需要进行修复</a:t>
            </a:r>
            <a:endParaRPr lang="en-US" altLang="zh-CN" sz="2000" dirty="0"/>
          </a:p>
          <a:p>
            <a:pPr lvl="1">
              <a:lnSpc>
                <a:spcPct val="120000"/>
              </a:lnSpc>
              <a:spcBef>
                <a:spcPts val="600"/>
              </a:spcBef>
            </a:pPr>
            <a:r>
              <a:rPr lang="zh-CN" altLang="en-US" sz="2000" dirty="0"/>
              <a:t>计算机硬件和软件环境的升级需要更新现有的系统 </a:t>
            </a:r>
            <a:endParaRPr lang="en-US" altLang="zh-CN" sz="2000" dirty="0"/>
          </a:p>
          <a:p>
            <a:pPr lvl="1">
              <a:lnSpc>
                <a:spcPct val="120000"/>
              </a:lnSpc>
              <a:spcBef>
                <a:spcPts val="600"/>
              </a:spcBef>
            </a:pPr>
            <a:r>
              <a:rPr lang="zh-CN" altLang="en-US" sz="2000" dirty="0"/>
              <a:t>软件的性能和可靠性需要进一步改进 </a:t>
            </a:r>
          </a:p>
          <a:p>
            <a:pPr>
              <a:lnSpc>
                <a:spcPct val="120000"/>
              </a:lnSpc>
              <a:spcBef>
                <a:spcPts val="600"/>
              </a:spcBef>
            </a:pPr>
            <a:r>
              <a:rPr lang="zh-CN" altLang="en-US" sz="2400" dirty="0"/>
              <a:t>关键：采取适当的策略，有效地实施和管理软件的变化！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14</a:t>
            </a:fld>
            <a:endParaRPr lang="zh-CN" altLang="en-US"/>
          </a:p>
        </p:txBody>
      </p:sp>
    </p:spTree>
    <p:extLst>
      <p:ext uri="{BB962C8B-B14F-4D97-AF65-F5344CB8AC3E}">
        <p14:creationId xmlns:p14="http://schemas.microsoft.com/office/powerpoint/2010/main" val="320990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软件演进法则</a:t>
            </a:r>
            <a:r>
              <a:rPr lang="en-US" altLang="zh-CN" dirty="0"/>
              <a:t>——</a:t>
            </a:r>
            <a:r>
              <a:rPr lang="en-US" altLang="zh-CN" cap="none" dirty="0"/>
              <a:t>Lehman</a:t>
            </a:r>
            <a:r>
              <a:rPr lang="zh-CN" altLang="en-US" cap="none" dirty="0"/>
              <a:t>法则 </a:t>
            </a:r>
            <a:endParaRPr lang="zh-CN" altLang="en-US" dirty="0"/>
          </a:p>
        </p:txBody>
      </p:sp>
      <p:sp>
        <p:nvSpPr>
          <p:cNvPr id="8" name="内容占位符 7"/>
          <p:cNvSpPr>
            <a:spLocks noGrp="1"/>
          </p:cNvSpPr>
          <p:nvPr>
            <p:ph idx="1"/>
          </p:nvPr>
        </p:nvSpPr>
        <p:spPr>
          <a:xfrm>
            <a:off x="768097" y="890442"/>
            <a:ext cx="7832833" cy="984656"/>
          </a:xfrm>
        </p:spPr>
        <p:txBody>
          <a:bodyPr>
            <a:normAutofit/>
          </a:bodyPr>
          <a:lstStyle/>
          <a:p>
            <a:r>
              <a:rPr lang="zh-CN" altLang="en-US" sz="2000" dirty="0"/>
              <a:t>软件复杂度最早是在</a:t>
            </a:r>
            <a:r>
              <a:rPr lang="en-US" altLang="zh-CN" sz="2000" dirty="0"/>
              <a:t>Manny Lehman</a:t>
            </a:r>
            <a:r>
              <a:rPr lang="zh-CN" altLang="en-US" sz="2000" dirty="0"/>
              <a:t>教授的软件演进法则中提出的，他还提出了很多沿用至今的衡量软件的指标。</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15</a:t>
            </a:fld>
            <a:endParaRPr lang="zh-CN" altLang="en-US"/>
          </a:p>
        </p:txBody>
      </p:sp>
      <p:pic>
        <p:nvPicPr>
          <p:cNvPr id="7" name="图片 6"/>
          <p:cNvPicPr>
            <a:picLocks noChangeAspect="1"/>
          </p:cNvPicPr>
          <p:nvPr/>
        </p:nvPicPr>
        <p:blipFill>
          <a:blip r:embed="rId2"/>
          <a:stretch>
            <a:fillRect/>
          </a:stretch>
        </p:blipFill>
        <p:spPr>
          <a:xfrm>
            <a:off x="1212381" y="1613261"/>
            <a:ext cx="6845912" cy="3049309"/>
          </a:xfrm>
          <a:prstGeom prst="rect">
            <a:avLst/>
          </a:prstGeom>
        </p:spPr>
      </p:pic>
    </p:spTree>
    <p:extLst>
      <p:ext uri="{BB962C8B-B14F-4D97-AF65-F5344CB8AC3E}">
        <p14:creationId xmlns:p14="http://schemas.microsoft.com/office/powerpoint/2010/main" val="5256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软件演化策略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16</a:t>
            </a:fld>
            <a:endParaRPr lang="zh-CN" altLang="en-US"/>
          </a:p>
        </p:txBody>
      </p:sp>
      <p:pic>
        <p:nvPicPr>
          <p:cNvPr id="7" name="图片 6"/>
          <p:cNvPicPr>
            <a:picLocks noChangeAspect="1"/>
          </p:cNvPicPr>
          <p:nvPr/>
        </p:nvPicPr>
        <p:blipFill>
          <a:blip r:embed="rId2"/>
          <a:stretch>
            <a:fillRect/>
          </a:stretch>
        </p:blipFill>
        <p:spPr>
          <a:xfrm>
            <a:off x="768096" y="1096959"/>
            <a:ext cx="7083554" cy="3170137"/>
          </a:xfrm>
          <a:prstGeom prst="rect">
            <a:avLst/>
          </a:prstGeom>
        </p:spPr>
      </p:pic>
      <p:pic>
        <p:nvPicPr>
          <p:cNvPr id="8" name="Picture 4" descr="MCj00787740000[1]"/>
          <p:cNvPicPr>
            <a:picLocks noChangeAspect="1" noChangeArrowheads="1"/>
          </p:cNvPicPr>
          <p:nvPr/>
        </p:nvPicPr>
        <p:blipFill>
          <a:blip r:embed="rId3" cstate="print"/>
          <a:srcRect/>
          <a:stretch>
            <a:fillRect/>
          </a:stretch>
        </p:blipFill>
        <p:spPr bwMode="auto">
          <a:xfrm>
            <a:off x="7373073" y="3178388"/>
            <a:ext cx="1485176" cy="1406594"/>
          </a:xfrm>
          <a:prstGeom prst="rect">
            <a:avLst/>
          </a:prstGeom>
          <a:noFill/>
          <a:ln w="9525">
            <a:noFill/>
            <a:miter lim="800000"/>
            <a:headEnd/>
            <a:tailEnd/>
          </a:ln>
        </p:spPr>
      </p:pic>
    </p:spTree>
    <p:extLst>
      <p:ext uri="{BB962C8B-B14F-4D97-AF65-F5344CB8AC3E}">
        <p14:creationId xmlns:p14="http://schemas.microsoft.com/office/powerpoint/2010/main" val="322386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mn-ea"/>
              </a:rPr>
              <a:t>软件维护</a:t>
            </a:r>
            <a:endParaRPr lang="zh-CN" altLang="en-US" sz="3200" dirty="0"/>
          </a:p>
        </p:txBody>
      </p:sp>
      <p:sp>
        <p:nvSpPr>
          <p:cNvPr id="6" name="内容占位符 5"/>
          <p:cNvSpPr>
            <a:spLocks noGrp="1"/>
          </p:cNvSpPr>
          <p:nvPr>
            <p:ph idx="1"/>
          </p:nvPr>
        </p:nvSpPr>
        <p:spPr>
          <a:xfrm>
            <a:off x="768097" y="1065229"/>
            <a:ext cx="5331761" cy="3666792"/>
          </a:xfrm>
        </p:spPr>
        <p:txBody>
          <a:bodyPr>
            <a:normAutofit/>
          </a:bodyPr>
          <a:lstStyle/>
          <a:p>
            <a:pPr>
              <a:lnSpc>
                <a:spcPct val="135000"/>
              </a:lnSpc>
              <a:defRPr/>
            </a:pPr>
            <a:r>
              <a:rPr lang="zh-CN" altLang="en-US" sz="2000" dirty="0">
                <a:latin typeface="+mn-ea"/>
              </a:rPr>
              <a:t>软件维护</a:t>
            </a:r>
            <a:r>
              <a:rPr lang="en-US" altLang="zh-CN" sz="2000" dirty="0">
                <a:latin typeface="+mn-ea"/>
              </a:rPr>
              <a:t>----</a:t>
            </a:r>
            <a:r>
              <a:rPr lang="zh-CN" altLang="en-US" sz="2000" dirty="0">
                <a:latin typeface="+mn-ea"/>
              </a:rPr>
              <a:t>就是在软件已经交付使用之后，为保证软件在相当长的时期能够正常运作所进行的软件活动。</a:t>
            </a:r>
            <a:endParaRPr lang="en-US" altLang="zh-CN" sz="2000" dirty="0">
              <a:latin typeface="+mn-ea"/>
            </a:endParaRPr>
          </a:p>
          <a:p>
            <a:pPr>
              <a:lnSpc>
                <a:spcPct val="135000"/>
              </a:lnSpc>
              <a:defRPr/>
            </a:pPr>
            <a:r>
              <a:rPr lang="zh-CN" altLang="en-US" sz="2000" dirty="0">
                <a:latin typeface="+mn-ea"/>
              </a:rPr>
              <a:t>软件维护是软件生命周期中时间最长、费用最高、越来越难的活动。软件维护技术不像开发技术那样成熟和规范，消耗的工作量就比较多，其工作量占整个生存周期的</a:t>
            </a:r>
            <a:r>
              <a:rPr lang="en-US" altLang="zh-CN" sz="2000" dirty="0">
                <a:latin typeface="+mn-ea"/>
              </a:rPr>
              <a:t>70%</a:t>
            </a:r>
            <a:r>
              <a:rPr lang="zh-CN" altLang="en-US" sz="2000" dirty="0">
                <a:latin typeface="+mn-ea"/>
              </a:rPr>
              <a:t>以上。</a:t>
            </a:r>
          </a:p>
        </p:txBody>
      </p:sp>
      <p:sp>
        <p:nvSpPr>
          <p:cNvPr id="2" name="日期占位符 1"/>
          <p:cNvSpPr>
            <a:spLocks noGrp="1"/>
          </p:cNvSpPr>
          <p:nvPr>
            <p:ph type="dt" sz="half" idx="10"/>
          </p:nvPr>
        </p:nvSpPr>
        <p:spPr/>
        <p:txBody>
          <a:bodyPr/>
          <a:lstStyle/>
          <a:p>
            <a:fld id="{7F5F6335-28D2-45B9-9B6C-5EE15E7712C0}"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dirty="0"/>
              <a:t>软件工程</a:t>
            </a:r>
          </a:p>
        </p:txBody>
      </p:sp>
      <p:sp>
        <p:nvSpPr>
          <p:cNvPr id="5" name="灯片编号占位符 3"/>
          <p:cNvSpPr>
            <a:spLocks noGrp="1"/>
          </p:cNvSpPr>
          <p:nvPr>
            <p:ph type="sldNum" sz="quarter" idx="12"/>
          </p:nvPr>
        </p:nvSpPr>
        <p:spPr/>
        <p:txBody>
          <a:bodyPr/>
          <a:lstStyle/>
          <a:p>
            <a:pPr>
              <a:defRPr/>
            </a:pPr>
            <a:fld id="{AEB37F01-FF7D-4FF1-82A1-B5F3F66CE9C5}" type="slidenum">
              <a:rPr lang="zh-CN" altLang="en-US"/>
              <a:pPr>
                <a:defRPr/>
              </a:pPr>
              <a:t>17</a:t>
            </a:fld>
            <a:endParaRPr lang="en-US" altLang="zh-CN"/>
          </a:p>
        </p:txBody>
      </p:sp>
      <p:graphicFrame>
        <p:nvGraphicFramePr>
          <p:cNvPr id="10" name="图表 9"/>
          <p:cNvGraphicFramePr/>
          <p:nvPr>
            <p:extLst>
              <p:ext uri="{D42A27DB-BD31-4B8C-83A1-F6EECF244321}">
                <p14:modId xmlns:p14="http://schemas.microsoft.com/office/powerpoint/2010/main" val="3883335520"/>
              </p:ext>
            </p:extLst>
          </p:nvPr>
        </p:nvGraphicFramePr>
        <p:xfrm>
          <a:off x="6258486" y="1498964"/>
          <a:ext cx="2599764" cy="2524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996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mn-ea"/>
              </a:rPr>
              <a:t>软件维护</a:t>
            </a:r>
            <a:endParaRPr lang="zh-CN" altLang="en-US" sz="3200" dirty="0"/>
          </a:p>
        </p:txBody>
      </p:sp>
      <p:sp>
        <p:nvSpPr>
          <p:cNvPr id="6" name="内容占位符 5"/>
          <p:cNvSpPr>
            <a:spLocks noGrp="1"/>
          </p:cNvSpPr>
          <p:nvPr>
            <p:ph idx="1"/>
          </p:nvPr>
        </p:nvSpPr>
        <p:spPr>
          <a:xfrm>
            <a:off x="1094321" y="925167"/>
            <a:ext cx="7506609" cy="3806854"/>
          </a:xfrm>
        </p:spPr>
        <p:txBody>
          <a:bodyPr/>
          <a:lstStyle/>
          <a:p>
            <a:pPr>
              <a:lnSpc>
                <a:spcPct val="135000"/>
              </a:lnSpc>
              <a:defRPr/>
            </a:pPr>
            <a:r>
              <a:rPr kumimoji="1" lang="zh-CN" altLang="en-US" dirty="0">
                <a:latin typeface="+mn-ea"/>
              </a:rPr>
              <a:t>维护的类型有四种</a:t>
            </a:r>
            <a:r>
              <a:rPr kumimoji="1" lang="zh-CN" altLang="en-US" dirty="0">
                <a:effectLst>
                  <a:outerShdw blurRad="38100" dist="38100" dir="2700000" algn="tl">
                    <a:srgbClr val="C0C0C0"/>
                  </a:outerShdw>
                </a:effectLst>
                <a:latin typeface="+mn-ea"/>
              </a:rPr>
              <a:t>：</a:t>
            </a:r>
          </a:p>
          <a:p>
            <a:pPr lvl="1">
              <a:lnSpc>
                <a:spcPct val="135000"/>
              </a:lnSpc>
              <a:defRPr/>
            </a:pPr>
            <a:r>
              <a:rPr kumimoji="1" lang="zh-CN" altLang="en-US" dirty="0">
                <a:latin typeface="+mn-ea"/>
              </a:rPr>
              <a:t>改正性维护</a:t>
            </a:r>
          </a:p>
          <a:p>
            <a:pPr lvl="1">
              <a:lnSpc>
                <a:spcPct val="135000"/>
              </a:lnSpc>
              <a:defRPr/>
            </a:pPr>
            <a:r>
              <a:rPr kumimoji="1" lang="zh-CN" altLang="en-US" dirty="0">
                <a:latin typeface="+mn-ea"/>
              </a:rPr>
              <a:t>适应性维护</a:t>
            </a:r>
          </a:p>
          <a:p>
            <a:pPr lvl="1">
              <a:lnSpc>
                <a:spcPct val="135000"/>
              </a:lnSpc>
              <a:defRPr/>
            </a:pPr>
            <a:r>
              <a:rPr kumimoji="1" lang="zh-CN" altLang="en-US" dirty="0">
                <a:latin typeface="+mn-ea"/>
              </a:rPr>
              <a:t>扩充与完善性维护</a:t>
            </a:r>
          </a:p>
          <a:p>
            <a:pPr lvl="1">
              <a:lnSpc>
                <a:spcPct val="135000"/>
              </a:lnSpc>
              <a:defRPr/>
            </a:pPr>
            <a:r>
              <a:rPr kumimoji="1" lang="zh-CN" altLang="en-US" dirty="0">
                <a:latin typeface="+mn-ea"/>
              </a:rPr>
              <a:t>预防性维护</a:t>
            </a:r>
            <a:endParaRPr lang="zh-CN" altLang="en-US" dirty="0">
              <a:latin typeface="+mn-ea"/>
            </a:endParaRPr>
          </a:p>
        </p:txBody>
      </p:sp>
      <p:sp>
        <p:nvSpPr>
          <p:cNvPr id="2" name="日期占位符 1"/>
          <p:cNvSpPr>
            <a:spLocks noGrp="1"/>
          </p:cNvSpPr>
          <p:nvPr>
            <p:ph type="dt" sz="half" idx="10"/>
          </p:nvPr>
        </p:nvSpPr>
        <p:spPr/>
        <p:txBody>
          <a:bodyPr/>
          <a:lstStyle/>
          <a:p>
            <a:fld id="{B14A99AA-705B-44ED-81F8-18E008AA0E12}"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3"/>
          <p:cNvSpPr>
            <a:spLocks noGrp="1"/>
          </p:cNvSpPr>
          <p:nvPr>
            <p:ph type="sldNum" sz="quarter" idx="12"/>
          </p:nvPr>
        </p:nvSpPr>
        <p:spPr/>
        <p:txBody>
          <a:bodyPr/>
          <a:lstStyle/>
          <a:p>
            <a:pPr>
              <a:defRPr/>
            </a:pPr>
            <a:fld id="{AEB37F01-FF7D-4FF1-82A1-B5F3F66CE9C5}" type="slidenum">
              <a:rPr lang="zh-CN" altLang="en-US"/>
              <a:pPr>
                <a:defRPr/>
              </a:pPr>
              <a:t>18</a:t>
            </a:fld>
            <a:endParaRPr lang="en-US" altLang="zh-CN"/>
          </a:p>
        </p:txBody>
      </p:sp>
      <p:grpSp>
        <p:nvGrpSpPr>
          <p:cNvPr id="8" name="组合 7"/>
          <p:cNvGrpSpPr/>
          <p:nvPr/>
        </p:nvGrpSpPr>
        <p:grpSpPr>
          <a:xfrm>
            <a:off x="4830482" y="1518906"/>
            <a:ext cx="4270771" cy="2619375"/>
            <a:chOff x="2626519" y="1382316"/>
            <a:chExt cx="4270771" cy="2619375"/>
          </a:xfrm>
        </p:grpSpPr>
        <p:sp>
          <p:nvSpPr>
            <p:cNvPr id="9" name="Line 4"/>
            <p:cNvSpPr>
              <a:spLocks noChangeShapeType="1"/>
            </p:cNvSpPr>
            <p:nvPr/>
          </p:nvSpPr>
          <p:spPr bwMode="auto">
            <a:xfrm>
              <a:off x="2626519" y="2692004"/>
              <a:ext cx="2847975" cy="1190"/>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0" name="Line 5"/>
            <p:cNvSpPr>
              <a:spLocks noChangeShapeType="1"/>
            </p:cNvSpPr>
            <p:nvPr/>
          </p:nvSpPr>
          <p:spPr bwMode="auto">
            <a:xfrm>
              <a:off x="4050506" y="1382316"/>
              <a:ext cx="1191" cy="1304925"/>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1" name="Rectangle 6"/>
            <p:cNvSpPr>
              <a:spLocks noChangeArrowheads="1"/>
            </p:cNvSpPr>
            <p:nvPr/>
          </p:nvSpPr>
          <p:spPr bwMode="auto">
            <a:xfrm>
              <a:off x="5250655" y="1635895"/>
              <a:ext cx="1646635" cy="313548"/>
            </a:xfrm>
            <a:prstGeom prst="rect">
              <a:avLst/>
            </a:prstGeom>
            <a:noFill/>
            <a:ln w="12700">
              <a:noFill/>
              <a:miter lim="800000"/>
              <a:headEnd/>
              <a:tailEnd/>
            </a:ln>
          </p:spPr>
          <p:txBody>
            <a:bodyPr lIns="67866" tIns="33338" rIns="67866" bIns="33338">
              <a:spAutoFit/>
            </a:bodyPr>
            <a:lstStyle/>
            <a:p>
              <a:pPr algn="l"/>
              <a:r>
                <a:rPr kumimoji="1" lang="zh-CN" altLang="en-US" sz="1600" dirty="0">
                  <a:latin typeface="+mj-ea"/>
                  <a:ea typeface="+mj-ea"/>
                </a:rPr>
                <a:t>其它维护 </a:t>
              </a:r>
              <a:r>
                <a:rPr kumimoji="1" lang="en-US" altLang="zh-CN" sz="1600" dirty="0">
                  <a:latin typeface="+mj-ea"/>
                  <a:ea typeface="+mj-ea"/>
                </a:rPr>
                <a:t>4 %</a:t>
              </a:r>
            </a:p>
          </p:txBody>
        </p:sp>
        <p:sp>
          <p:nvSpPr>
            <p:cNvPr id="12" name="Line 7"/>
            <p:cNvSpPr>
              <a:spLocks noChangeShapeType="1"/>
            </p:cNvSpPr>
            <p:nvPr/>
          </p:nvSpPr>
          <p:spPr bwMode="auto">
            <a:xfrm>
              <a:off x="2626519" y="2692004"/>
              <a:ext cx="1419225" cy="1190"/>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3" name="Line 8"/>
            <p:cNvSpPr>
              <a:spLocks noChangeShapeType="1"/>
            </p:cNvSpPr>
            <p:nvPr/>
          </p:nvSpPr>
          <p:spPr bwMode="auto">
            <a:xfrm>
              <a:off x="4055269" y="2692004"/>
              <a:ext cx="1419225" cy="1190"/>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4" name="Line 9"/>
            <p:cNvSpPr>
              <a:spLocks noChangeShapeType="1"/>
            </p:cNvSpPr>
            <p:nvPr/>
          </p:nvSpPr>
          <p:spPr bwMode="auto">
            <a:xfrm>
              <a:off x="4055269" y="2692004"/>
              <a:ext cx="1419225" cy="1190"/>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5" name="Oval 10"/>
            <p:cNvSpPr>
              <a:spLocks noChangeArrowheads="1"/>
            </p:cNvSpPr>
            <p:nvPr/>
          </p:nvSpPr>
          <p:spPr bwMode="auto">
            <a:xfrm>
              <a:off x="2626519" y="1382316"/>
              <a:ext cx="2847975" cy="2619375"/>
            </a:xfrm>
            <a:prstGeom prst="ellipse">
              <a:avLst/>
            </a:prstGeom>
            <a:solidFill>
              <a:srgbClr val="EAEAEA"/>
            </a:solidFill>
            <a:ln w="12700">
              <a:solidFill>
                <a:srgbClr val="919191"/>
              </a:solidFill>
              <a:round/>
              <a:headEnd/>
              <a:tailEnd/>
            </a:ln>
          </p:spPr>
          <p:txBody>
            <a:bodyPr wrap="none" anchor="ctr"/>
            <a:lstStyle/>
            <a:p>
              <a:endParaRPr lang="zh-CN" altLang="en-US" sz="1400">
                <a:latin typeface="+mj-ea"/>
                <a:ea typeface="+mj-ea"/>
              </a:endParaRPr>
            </a:p>
          </p:txBody>
        </p:sp>
        <p:sp>
          <p:nvSpPr>
            <p:cNvPr id="16" name="Line 11"/>
            <p:cNvSpPr>
              <a:spLocks noChangeShapeType="1"/>
            </p:cNvSpPr>
            <p:nvPr/>
          </p:nvSpPr>
          <p:spPr bwMode="auto">
            <a:xfrm>
              <a:off x="4055269" y="2692004"/>
              <a:ext cx="1419225" cy="1190"/>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7" name="Line 12"/>
            <p:cNvSpPr>
              <a:spLocks noChangeShapeType="1"/>
            </p:cNvSpPr>
            <p:nvPr/>
          </p:nvSpPr>
          <p:spPr bwMode="auto">
            <a:xfrm>
              <a:off x="2626519" y="2692004"/>
              <a:ext cx="1476375" cy="1190"/>
            </a:xfrm>
            <a:prstGeom prst="line">
              <a:avLst/>
            </a:prstGeom>
            <a:noFill/>
            <a:ln w="12700">
              <a:solidFill>
                <a:srgbClr val="60C900"/>
              </a:solidFill>
              <a:round/>
              <a:headEnd/>
              <a:tailEnd/>
            </a:ln>
          </p:spPr>
          <p:txBody>
            <a:bodyPr wrap="none" anchor="ctr"/>
            <a:lstStyle/>
            <a:p>
              <a:endParaRPr lang="zh-CN" altLang="en-US" sz="1400">
                <a:latin typeface="+mj-ea"/>
                <a:ea typeface="+mj-ea"/>
              </a:endParaRPr>
            </a:p>
          </p:txBody>
        </p:sp>
        <p:sp>
          <p:nvSpPr>
            <p:cNvPr id="18" name="Line 13"/>
            <p:cNvSpPr>
              <a:spLocks noChangeShapeType="1"/>
            </p:cNvSpPr>
            <p:nvPr/>
          </p:nvSpPr>
          <p:spPr bwMode="auto">
            <a:xfrm>
              <a:off x="4107656" y="1382316"/>
              <a:ext cx="1191" cy="1304925"/>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19" name="Arc 14"/>
            <p:cNvSpPr>
              <a:spLocks/>
            </p:cNvSpPr>
            <p:nvPr/>
          </p:nvSpPr>
          <p:spPr bwMode="auto">
            <a:xfrm>
              <a:off x="2627710" y="1383506"/>
              <a:ext cx="1481138" cy="130968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60" y="9"/>
                    <a:pt x="21583" y="0"/>
                  </a:cubicBezTo>
                </a:path>
                <a:path w="21600" h="21600" stroke="0" extrusionOk="0">
                  <a:moveTo>
                    <a:pt x="0" y="21600"/>
                  </a:moveTo>
                  <a:cubicBezTo>
                    <a:pt x="0" y="9677"/>
                    <a:pt x="9660" y="9"/>
                    <a:pt x="21583" y="0"/>
                  </a:cubicBezTo>
                  <a:lnTo>
                    <a:pt x="21600" y="21600"/>
                  </a:lnTo>
                  <a:close/>
                </a:path>
              </a:pathLst>
            </a:custGeom>
            <a:solidFill>
              <a:srgbClr val="DCFF7B"/>
            </a:solidFill>
            <a:ln w="12700" cap="rnd">
              <a:solidFill>
                <a:srgbClr val="60C900"/>
              </a:solidFill>
              <a:round/>
              <a:headEnd/>
              <a:tailEnd/>
            </a:ln>
          </p:spPr>
          <p:txBody>
            <a:bodyPr wrap="none" anchor="ctr"/>
            <a:lstStyle/>
            <a:p>
              <a:endParaRPr lang="zh-CN" altLang="en-US" sz="1400">
                <a:latin typeface="+mj-ea"/>
                <a:ea typeface="+mj-ea"/>
              </a:endParaRPr>
            </a:p>
          </p:txBody>
        </p:sp>
        <p:sp>
          <p:nvSpPr>
            <p:cNvPr id="20" name="Line 15"/>
            <p:cNvSpPr>
              <a:spLocks noChangeShapeType="1"/>
            </p:cNvSpPr>
            <p:nvPr/>
          </p:nvSpPr>
          <p:spPr bwMode="auto">
            <a:xfrm>
              <a:off x="4107656" y="1382316"/>
              <a:ext cx="1191" cy="1304925"/>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21" name="Arc 16"/>
            <p:cNvSpPr>
              <a:spLocks/>
            </p:cNvSpPr>
            <p:nvPr/>
          </p:nvSpPr>
          <p:spPr bwMode="auto">
            <a:xfrm>
              <a:off x="4107656" y="1383506"/>
              <a:ext cx="1366838" cy="13096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B9F0"/>
            </a:solidFill>
            <a:ln w="12700" cap="rnd">
              <a:solidFill>
                <a:srgbClr val="F76681"/>
              </a:solidFill>
              <a:round/>
              <a:headEnd/>
              <a:tailEnd/>
            </a:ln>
          </p:spPr>
          <p:txBody>
            <a:bodyPr wrap="none" anchor="ctr"/>
            <a:lstStyle/>
            <a:p>
              <a:endParaRPr lang="zh-CN" altLang="en-US" sz="1400">
                <a:latin typeface="+mj-ea"/>
                <a:ea typeface="+mj-ea"/>
              </a:endParaRPr>
            </a:p>
          </p:txBody>
        </p:sp>
        <p:sp>
          <p:nvSpPr>
            <p:cNvPr id="22" name="Line 17"/>
            <p:cNvSpPr>
              <a:spLocks noChangeShapeType="1"/>
            </p:cNvSpPr>
            <p:nvPr/>
          </p:nvSpPr>
          <p:spPr bwMode="auto">
            <a:xfrm flipV="1">
              <a:off x="4112419" y="2172891"/>
              <a:ext cx="1247775" cy="523875"/>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23" name="Arc 18"/>
            <p:cNvSpPr>
              <a:spLocks/>
            </p:cNvSpPr>
            <p:nvPr/>
          </p:nvSpPr>
          <p:spPr bwMode="auto">
            <a:xfrm>
              <a:off x="5350669" y="2172891"/>
              <a:ext cx="109538" cy="509588"/>
            </a:xfrm>
            <a:custGeom>
              <a:avLst/>
              <a:gdLst>
                <a:gd name="T0" fmla="*/ 0 w 21600"/>
                <a:gd name="T1" fmla="*/ 0 h 21600"/>
                <a:gd name="T2" fmla="*/ 6677243 w 21600"/>
                <a:gd name="T3" fmla="*/ 672302698 h 21600"/>
                <a:gd name="T4" fmla="*/ 0 w 21600"/>
                <a:gd name="T5" fmla="*/ 6723026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3365FB"/>
            </a:solidFill>
            <a:ln w="12700" cap="rnd">
              <a:solidFill>
                <a:srgbClr val="3365FB"/>
              </a:solidFill>
              <a:round/>
              <a:headEnd/>
              <a:tailEnd/>
            </a:ln>
          </p:spPr>
          <p:txBody>
            <a:bodyPr wrap="none" anchor="ctr"/>
            <a:lstStyle/>
            <a:p>
              <a:endParaRPr lang="zh-CN" altLang="en-US" sz="1400">
                <a:latin typeface="+mj-ea"/>
                <a:ea typeface="+mj-ea"/>
              </a:endParaRPr>
            </a:p>
          </p:txBody>
        </p:sp>
        <p:sp>
          <p:nvSpPr>
            <p:cNvPr id="24" name="Line 19"/>
            <p:cNvSpPr>
              <a:spLocks noChangeShapeType="1"/>
            </p:cNvSpPr>
            <p:nvPr/>
          </p:nvSpPr>
          <p:spPr bwMode="auto">
            <a:xfrm>
              <a:off x="4112419" y="2692004"/>
              <a:ext cx="1362075" cy="1190"/>
            </a:xfrm>
            <a:prstGeom prst="line">
              <a:avLst/>
            </a:prstGeom>
            <a:noFill/>
            <a:ln w="12700">
              <a:solidFill>
                <a:schemeClr val="tx1"/>
              </a:solidFill>
              <a:round/>
              <a:headEnd/>
              <a:tailEnd/>
            </a:ln>
          </p:spPr>
          <p:txBody>
            <a:bodyPr wrap="none" anchor="ctr"/>
            <a:lstStyle/>
            <a:p>
              <a:endParaRPr lang="zh-CN" altLang="en-US" sz="1400">
                <a:latin typeface="+mj-ea"/>
                <a:ea typeface="+mj-ea"/>
              </a:endParaRPr>
            </a:p>
          </p:txBody>
        </p:sp>
        <p:sp>
          <p:nvSpPr>
            <p:cNvPr id="25" name="AutoShape 20"/>
            <p:cNvSpPr>
              <a:spLocks noChangeArrowheads="1"/>
            </p:cNvSpPr>
            <p:nvPr/>
          </p:nvSpPr>
          <p:spPr bwMode="auto">
            <a:xfrm rot="-5400000">
              <a:off x="4450556" y="1777604"/>
              <a:ext cx="514350" cy="1314450"/>
            </a:xfrm>
            <a:prstGeom prst="rtTriangle">
              <a:avLst/>
            </a:prstGeom>
            <a:solidFill>
              <a:srgbClr val="3365FB"/>
            </a:solidFill>
            <a:ln w="12700">
              <a:noFill/>
              <a:miter lim="800000"/>
              <a:headEnd/>
              <a:tailEnd/>
            </a:ln>
          </p:spPr>
          <p:txBody>
            <a:bodyPr vert="eaVert" wrap="none" anchor="ctr"/>
            <a:lstStyle/>
            <a:p>
              <a:endParaRPr lang="zh-CN" altLang="en-US" sz="1400">
                <a:latin typeface="+mj-ea"/>
                <a:ea typeface="+mj-ea"/>
              </a:endParaRPr>
            </a:p>
          </p:txBody>
        </p:sp>
        <p:sp>
          <p:nvSpPr>
            <p:cNvPr id="26" name="Rectangle 21"/>
            <p:cNvSpPr>
              <a:spLocks noChangeArrowheads="1"/>
            </p:cNvSpPr>
            <p:nvPr/>
          </p:nvSpPr>
          <p:spPr bwMode="auto">
            <a:xfrm>
              <a:off x="2830117" y="1968363"/>
              <a:ext cx="1296590" cy="510525"/>
            </a:xfrm>
            <a:prstGeom prst="rect">
              <a:avLst/>
            </a:prstGeom>
            <a:noFill/>
            <a:ln w="12700">
              <a:noFill/>
              <a:miter lim="800000"/>
              <a:headEnd/>
              <a:tailEnd/>
            </a:ln>
          </p:spPr>
          <p:txBody>
            <a:bodyPr lIns="67866" tIns="33338" rIns="67866" bIns="33338">
              <a:spAutoFit/>
            </a:bodyPr>
            <a:lstStyle/>
            <a:p>
              <a:pPr algn="l">
                <a:lnSpc>
                  <a:spcPct val="80000"/>
                </a:lnSpc>
              </a:pPr>
              <a:r>
                <a:rPr kumimoji="1" lang="zh-CN" altLang="en-US" sz="1600" dirty="0">
                  <a:latin typeface="+mj-ea"/>
                  <a:ea typeface="+mj-ea"/>
                </a:rPr>
                <a:t>适应性维护</a:t>
              </a:r>
            </a:p>
            <a:p>
              <a:pPr algn="l"/>
              <a:r>
                <a:rPr kumimoji="1" lang="en-US" altLang="zh-CN" sz="1600" dirty="0">
                  <a:latin typeface="+mj-ea"/>
                  <a:ea typeface="+mj-ea"/>
                </a:rPr>
                <a:t>18%</a:t>
              </a:r>
              <a:r>
                <a:rPr kumimoji="1" lang="zh-CN" altLang="en-US" sz="1600" dirty="0">
                  <a:latin typeface="+mj-ea"/>
                  <a:ea typeface="+mj-ea"/>
                </a:rPr>
                <a:t>～</a:t>
              </a:r>
              <a:r>
                <a:rPr kumimoji="1" lang="en-US" altLang="zh-CN" sz="1600" dirty="0">
                  <a:latin typeface="+mj-ea"/>
                  <a:ea typeface="+mj-ea"/>
                </a:rPr>
                <a:t> 25%</a:t>
              </a:r>
            </a:p>
          </p:txBody>
        </p:sp>
        <p:sp>
          <p:nvSpPr>
            <p:cNvPr id="27" name="Rectangle 22"/>
            <p:cNvSpPr>
              <a:spLocks noChangeArrowheads="1"/>
            </p:cNvSpPr>
            <p:nvPr/>
          </p:nvSpPr>
          <p:spPr bwMode="auto">
            <a:xfrm>
              <a:off x="4056460" y="1768079"/>
              <a:ext cx="1384697" cy="510525"/>
            </a:xfrm>
            <a:prstGeom prst="rect">
              <a:avLst/>
            </a:prstGeom>
            <a:noFill/>
            <a:ln w="12700">
              <a:noFill/>
              <a:miter lim="800000"/>
              <a:headEnd/>
              <a:tailEnd/>
            </a:ln>
          </p:spPr>
          <p:txBody>
            <a:bodyPr lIns="67866" tIns="33338" rIns="67866" bIns="33338">
              <a:spAutoFit/>
            </a:bodyPr>
            <a:lstStyle/>
            <a:p>
              <a:pPr algn="l">
                <a:lnSpc>
                  <a:spcPct val="80000"/>
                </a:lnSpc>
              </a:pPr>
              <a:r>
                <a:rPr kumimoji="1" lang="zh-CN" altLang="en-US" sz="1600" dirty="0">
                  <a:latin typeface="+mj-ea"/>
                  <a:ea typeface="+mj-ea"/>
                </a:rPr>
                <a:t>改正性维护</a:t>
              </a:r>
            </a:p>
            <a:p>
              <a:pPr algn="l"/>
              <a:r>
                <a:rPr kumimoji="1" lang="zh-CN" altLang="en-US" sz="1600" dirty="0">
                  <a:latin typeface="+mj-ea"/>
                  <a:ea typeface="+mj-ea"/>
                </a:rPr>
                <a:t> </a:t>
              </a:r>
              <a:r>
                <a:rPr kumimoji="1" lang="en-US" altLang="zh-CN" sz="1600" dirty="0">
                  <a:latin typeface="+mj-ea"/>
                  <a:ea typeface="+mj-ea"/>
                </a:rPr>
                <a:t>17%</a:t>
              </a:r>
              <a:r>
                <a:rPr kumimoji="1" lang="zh-CN" altLang="en-US" sz="1600" dirty="0">
                  <a:latin typeface="+mj-ea"/>
                  <a:ea typeface="+mj-ea"/>
                </a:rPr>
                <a:t>～ </a:t>
              </a:r>
              <a:r>
                <a:rPr kumimoji="1" lang="en-US" altLang="zh-CN" sz="1600" dirty="0">
                  <a:latin typeface="+mj-ea"/>
                  <a:ea typeface="+mj-ea"/>
                </a:rPr>
                <a:t>21%</a:t>
              </a:r>
            </a:p>
          </p:txBody>
        </p:sp>
        <p:sp>
          <p:nvSpPr>
            <p:cNvPr id="28" name="Rectangle 23"/>
            <p:cNvSpPr>
              <a:spLocks noChangeArrowheads="1"/>
            </p:cNvSpPr>
            <p:nvPr/>
          </p:nvSpPr>
          <p:spPr bwMode="auto">
            <a:xfrm>
              <a:off x="3084910" y="3053954"/>
              <a:ext cx="2052638" cy="559770"/>
            </a:xfrm>
            <a:prstGeom prst="rect">
              <a:avLst/>
            </a:prstGeom>
            <a:noFill/>
            <a:ln w="12700">
              <a:noFill/>
              <a:miter lim="800000"/>
              <a:headEnd/>
              <a:tailEnd/>
            </a:ln>
          </p:spPr>
          <p:txBody>
            <a:bodyPr lIns="67866" tIns="33338" rIns="67866" bIns="33338">
              <a:spAutoFit/>
            </a:bodyPr>
            <a:lstStyle/>
            <a:p>
              <a:pPr algn="l"/>
              <a:r>
                <a:rPr kumimoji="1" lang="zh-CN" altLang="en-US" sz="1600" dirty="0">
                  <a:latin typeface="+mj-ea"/>
                  <a:ea typeface="+mj-ea"/>
                </a:rPr>
                <a:t>扩充与完善性维护</a:t>
              </a:r>
            </a:p>
            <a:p>
              <a:pPr algn="l"/>
              <a:r>
                <a:rPr kumimoji="1" lang="en-US" altLang="zh-CN" sz="1600" dirty="0">
                  <a:latin typeface="+mj-ea"/>
                  <a:ea typeface="+mj-ea"/>
                </a:rPr>
                <a:t>       50% </a:t>
              </a:r>
              <a:r>
                <a:rPr kumimoji="1" lang="zh-CN" altLang="en-US" sz="1600" dirty="0">
                  <a:latin typeface="+mj-ea"/>
                  <a:ea typeface="+mj-ea"/>
                </a:rPr>
                <a:t>～ </a:t>
              </a:r>
              <a:r>
                <a:rPr kumimoji="1" lang="en-US" altLang="zh-CN" sz="1600" dirty="0">
                  <a:latin typeface="+mj-ea"/>
                  <a:ea typeface="+mj-ea"/>
                </a:rPr>
                <a:t>60%</a:t>
              </a:r>
            </a:p>
          </p:txBody>
        </p:sp>
        <p:sp>
          <p:nvSpPr>
            <p:cNvPr id="29" name="Line 24"/>
            <p:cNvSpPr>
              <a:spLocks noChangeShapeType="1"/>
            </p:cNvSpPr>
            <p:nvPr/>
          </p:nvSpPr>
          <p:spPr bwMode="auto">
            <a:xfrm flipV="1">
              <a:off x="5145882" y="2110979"/>
              <a:ext cx="692944" cy="304800"/>
            </a:xfrm>
            <a:prstGeom prst="line">
              <a:avLst/>
            </a:prstGeom>
            <a:noFill/>
            <a:ln w="25400">
              <a:solidFill>
                <a:schemeClr val="tx1"/>
              </a:solidFill>
              <a:round/>
              <a:headEnd/>
              <a:tailEnd/>
            </a:ln>
          </p:spPr>
          <p:txBody>
            <a:bodyPr wrap="none" anchor="ctr"/>
            <a:lstStyle/>
            <a:p>
              <a:endParaRPr lang="zh-CN" altLang="en-US" sz="1400">
                <a:latin typeface="+mj-ea"/>
                <a:ea typeface="+mj-ea"/>
              </a:endParaRPr>
            </a:p>
          </p:txBody>
        </p:sp>
      </p:grpSp>
    </p:spTree>
    <p:extLst>
      <p:ext uri="{BB962C8B-B14F-4D97-AF65-F5344CB8AC3E}">
        <p14:creationId xmlns:p14="http://schemas.microsoft.com/office/powerpoint/2010/main" val="291892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mn-ea"/>
              </a:rPr>
              <a:t>改正性维护</a:t>
            </a:r>
            <a:r>
              <a:rPr lang="en-US" altLang="zh-CN" cap="none" dirty="0">
                <a:latin typeface="+mj-ea"/>
              </a:rPr>
              <a:t>Corrective Maintenance</a:t>
            </a:r>
            <a:endParaRPr lang="zh-CN" altLang="en-US" cap="none" dirty="0">
              <a:latin typeface="+mj-ea"/>
            </a:endParaRPr>
          </a:p>
        </p:txBody>
      </p:sp>
      <p:sp>
        <p:nvSpPr>
          <p:cNvPr id="9219" name="Rectangle 5"/>
          <p:cNvSpPr>
            <a:spLocks noGrp="1" noChangeArrowheads="1"/>
          </p:cNvSpPr>
          <p:nvPr>
            <p:ph idx="1"/>
          </p:nvPr>
        </p:nvSpPr>
        <p:spPr>
          <a:noFill/>
        </p:spPr>
        <p:txBody>
          <a:bodyPr vert="horz" lIns="69056" tIns="34529" rIns="69056" bIns="34529" rtlCol="0">
            <a:normAutofit/>
          </a:bodyPr>
          <a:lstStyle/>
          <a:p>
            <a:pPr>
              <a:lnSpc>
                <a:spcPct val="120000"/>
              </a:lnSpc>
            </a:pPr>
            <a:r>
              <a:rPr lang="zh-CN" altLang="en-US" sz="2400" dirty="0">
                <a:latin typeface="+mn-ea"/>
              </a:rPr>
              <a:t>在软件交付使用后，因开发时测试的不彻底、不完全，必然会有部分隐藏的错误遗留到运行阶段。</a:t>
            </a:r>
          </a:p>
          <a:p>
            <a:pPr eaLnBrk="1" hangingPunct="1">
              <a:lnSpc>
                <a:spcPct val="120000"/>
              </a:lnSpc>
            </a:pPr>
            <a:r>
              <a:rPr lang="zh-CN" altLang="en-US" sz="2400" dirty="0">
                <a:latin typeface="+mn-ea"/>
              </a:rPr>
              <a:t>这些隐藏下来的错误在某些特定的使用环境下就会暴露出来。</a:t>
            </a:r>
          </a:p>
          <a:p>
            <a:pPr eaLnBrk="1" hangingPunct="1">
              <a:lnSpc>
                <a:spcPct val="120000"/>
              </a:lnSpc>
            </a:pPr>
            <a:r>
              <a:rPr lang="zh-CN" altLang="en-US" sz="2400" dirty="0">
                <a:latin typeface="+mn-ea"/>
              </a:rPr>
              <a:t>为了识别和纠正软件错误、改正软件性能上的缺陷、排除实施中的误使用，所进行的诊断和改正错误的过程就叫做</a:t>
            </a:r>
            <a:r>
              <a:rPr lang="zh-CN" altLang="en-US" sz="2400" dirty="0">
                <a:solidFill>
                  <a:srgbClr val="FF0000"/>
                </a:solidFill>
                <a:latin typeface="+mn-ea"/>
              </a:rPr>
              <a:t>改正性维护</a:t>
            </a:r>
            <a:r>
              <a:rPr lang="zh-CN" altLang="en-US" sz="2400" dirty="0">
                <a:latin typeface="+mn-ea"/>
              </a:rPr>
              <a:t>。</a:t>
            </a:r>
          </a:p>
        </p:txBody>
      </p:sp>
      <p:sp>
        <p:nvSpPr>
          <p:cNvPr id="4" name="日期占位符 3"/>
          <p:cNvSpPr>
            <a:spLocks noGrp="1"/>
          </p:cNvSpPr>
          <p:nvPr>
            <p:ph type="dt" sz="half" idx="10"/>
          </p:nvPr>
        </p:nvSpPr>
        <p:spPr/>
        <p:txBody>
          <a:bodyPr/>
          <a:lstStyle/>
          <a:p>
            <a:fld id="{6E208E7F-7180-4D54-8D97-8A6CEDD22946}"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5"/>
          <p:cNvSpPr>
            <a:spLocks noGrp="1"/>
          </p:cNvSpPr>
          <p:nvPr>
            <p:ph type="sldNum" sz="quarter" idx="12"/>
          </p:nvPr>
        </p:nvSpPr>
        <p:spPr/>
        <p:txBody>
          <a:bodyPr/>
          <a:lstStyle/>
          <a:p>
            <a:pPr>
              <a:defRPr/>
            </a:pPr>
            <a:fld id="{209EDEC6-F695-4984-BA4A-54ECD462A764}" type="slidenum">
              <a:rPr lang="zh-CN" altLang="en-US"/>
              <a:pPr>
                <a:defRPr/>
              </a:pPr>
              <a:t>19</a:t>
            </a:fld>
            <a:endParaRPr lang="en-US" altLang="zh-CN"/>
          </a:p>
        </p:txBody>
      </p:sp>
    </p:spTree>
    <p:extLst>
      <p:ext uri="{BB962C8B-B14F-4D97-AF65-F5344CB8AC3E}">
        <p14:creationId xmlns:p14="http://schemas.microsoft.com/office/powerpoint/2010/main" val="11639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939114"/>
            <a:ext cx="4508322" cy="3679184"/>
          </a:xfrm>
        </p:spPr>
        <p:txBody>
          <a:bodyPr>
            <a:normAutofit fontScale="85000" lnSpcReduction="10000"/>
          </a:bodyPr>
          <a:lstStyle/>
          <a:p>
            <a:pPr marL="457200" indent="-457200">
              <a:lnSpc>
                <a:spcPct val="120000"/>
              </a:lnSpc>
              <a:spcBef>
                <a:spcPts val="600"/>
              </a:spcBef>
            </a:pPr>
            <a:r>
              <a:rPr lang="zh-CN" altLang="en-US" dirty="0">
                <a:solidFill>
                  <a:schemeClr val="bg2">
                    <a:lumMod val="50000"/>
                  </a:schemeClr>
                </a:solidFill>
              </a:rPr>
              <a:t>第</a:t>
            </a:r>
            <a:r>
              <a:rPr lang="en-US" altLang="zh-CN" dirty="0">
                <a:solidFill>
                  <a:schemeClr val="bg2">
                    <a:lumMod val="50000"/>
                  </a:schemeClr>
                </a:solidFill>
              </a:rPr>
              <a:t>3</a:t>
            </a:r>
            <a:r>
              <a:rPr lang="zh-CN" altLang="en-US" dirty="0">
                <a:solidFill>
                  <a:schemeClr val="bg2">
                    <a:lumMod val="50000"/>
                  </a:schemeClr>
                </a:solidFill>
              </a:rPr>
              <a:t>章 单元测试</a:t>
            </a:r>
            <a:endParaRPr lang="en-US" altLang="zh-CN" dirty="0">
              <a:solidFill>
                <a:schemeClr val="bg2">
                  <a:lumMod val="50000"/>
                </a:schemeClr>
              </a:solidFill>
            </a:endParaRPr>
          </a:p>
          <a:p>
            <a:pPr marL="1108620" lvl="1" indent="-457200">
              <a:lnSpc>
                <a:spcPct val="120000"/>
              </a:lnSpc>
              <a:spcBef>
                <a:spcPts val="600"/>
              </a:spcBef>
            </a:pPr>
            <a:r>
              <a:rPr lang="zh-CN" altLang="en-US" dirty="0">
                <a:solidFill>
                  <a:schemeClr val="bg2">
                    <a:lumMod val="50000"/>
                  </a:schemeClr>
                </a:solidFill>
              </a:rPr>
              <a:t>单元测试方法（黑盒、白盒）</a:t>
            </a:r>
            <a:endParaRPr lang="en-US" altLang="zh-CN" dirty="0">
              <a:solidFill>
                <a:schemeClr val="bg2">
                  <a:lumMod val="50000"/>
                </a:schemeClr>
              </a:solidFill>
            </a:endParaRPr>
          </a:p>
          <a:p>
            <a:pPr marL="1108620" lvl="1" indent="-457200">
              <a:lnSpc>
                <a:spcPct val="120000"/>
              </a:lnSpc>
              <a:spcBef>
                <a:spcPts val="600"/>
              </a:spcBef>
            </a:pPr>
            <a:r>
              <a:rPr lang="zh-CN" altLang="en-US" dirty="0">
                <a:solidFill>
                  <a:schemeClr val="bg2">
                    <a:lumMod val="50000"/>
                  </a:schemeClr>
                </a:solidFill>
              </a:rPr>
              <a:t>测试工具</a:t>
            </a:r>
            <a:endParaRPr lang="en-US" altLang="zh-CN" dirty="0">
              <a:solidFill>
                <a:schemeClr val="bg2">
                  <a:lumMod val="50000"/>
                </a:schemeClr>
              </a:solidFill>
            </a:endParaRPr>
          </a:p>
          <a:p>
            <a:pPr marL="457200" indent="-457200">
              <a:lnSpc>
                <a:spcPct val="120000"/>
              </a:lnSpc>
              <a:spcBef>
                <a:spcPts val="600"/>
              </a:spcBef>
            </a:pPr>
            <a:r>
              <a:rPr lang="zh-CN" altLang="en-US" dirty="0">
                <a:solidFill>
                  <a:schemeClr val="bg2">
                    <a:lumMod val="50000"/>
                  </a:schemeClr>
                </a:solidFill>
              </a:rPr>
              <a:t>第</a:t>
            </a:r>
            <a:r>
              <a:rPr lang="en-US" altLang="zh-CN" dirty="0">
                <a:solidFill>
                  <a:schemeClr val="bg2">
                    <a:lumMod val="50000"/>
                  </a:schemeClr>
                </a:solidFill>
              </a:rPr>
              <a:t>13</a:t>
            </a:r>
            <a:r>
              <a:rPr lang="zh-CN" altLang="en-US" dirty="0">
                <a:solidFill>
                  <a:schemeClr val="bg2">
                    <a:lumMod val="50000"/>
                  </a:schemeClr>
                </a:solidFill>
              </a:rPr>
              <a:t>章 软件系统测试</a:t>
            </a:r>
            <a:endParaRPr lang="en-US" altLang="zh-CN" dirty="0">
              <a:solidFill>
                <a:schemeClr val="bg2">
                  <a:lumMod val="50000"/>
                </a:schemeClr>
              </a:solidFill>
            </a:endParaRPr>
          </a:p>
          <a:p>
            <a:pPr marL="1108620" lvl="1" indent="-457200">
              <a:lnSpc>
                <a:spcPct val="120000"/>
              </a:lnSpc>
              <a:spcBef>
                <a:spcPts val="600"/>
              </a:spcBef>
            </a:pPr>
            <a:r>
              <a:rPr lang="zh-CN" altLang="en-US" dirty="0">
                <a:solidFill>
                  <a:schemeClr val="bg2">
                    <a:lumMod val="50000"/>
                  </a:schemeClr>
                </a:solidFill>
              </a:rPr>
              <a:t>软件测试的概念</a:t>
            </a:r>
            <a:endParaRPr lang="en-US" altLang="zh-CN" dirty="0">
              <a:solidFill>
                <a:schemeClr val="bg2">
                  <a:lumMod val="50000"/>
                </a:schemeClr>
              </a:solidFill>
            </a:endParaRPr>
          </a:p>
          <a:p>
            <a:pPr marL="1108620" lvl="1" indent="-457200">
              <a:lnSpc>
                <a:spcPct val="120000"/>
              </a:lnSpc>
              <a:spcBef>
                <a:spcPts val="600"/>
              </a:spcBef>
            </a:pPr>
            <a:r>
              <a:rPr lang="zh-CN" altLang="en-US" dirty="0">
                <a:solidFill>
                  <a:schemeClr val="bg2">
                    <a:lumMod val="50000"/>
                  </a:schemeClr>
                </a:solidFill>
              </a:rPr>
              <a:t>软件测试的类型</a:t>
            </a:r>
            <a:endParaRPr lang="en-US" altLang="zh-CN" dirty="0">
              <a:solidFill>
                <a:schemeClr val="bg2">
                  <a:lumMod val="50000"/>
                </a:schemeClr>
              </a:solidFill>
            </a:endParaRPr>
          </a:p>
          <a:p>
            <a:pPr>
              <a:lnSpc>
                <a:spcPct val="120000"/>
              </a:lnSpc>
              <a:spcBef>
                <a:spcPts val="600"/>
              </a:spcBef>
            </a:pPr>
            <a:r>
              <a:rPr lang="zh-CN" altLang="en-US" dirty="0"/>
              <a:t>实验：</a:t>
            </a:r>
            <a:endParaRPr lang="en-US" altLang="zh-CN" dirty="0"/>
          </a:p>
          <a:p>
            <a:pPr lvl="1">
              <a:lnSpc>
                <a:spcPct val="120000"/>
              </a:lnSpc>
              <a:spcBef>
                <a:spcPts val="600"/>
              </a:spcBef>
            </a:pPr>
            <a:r>
              <a:rPr lang="zh-CN" altLang="en-US" dirty="0"/>
              <a:t>完成系统测试报告</a:t>
            </a:r>
          </a:p>
        </p:txBody>
      </p:sp>
      <p:sp>
        <p:nvSpPr>
          <p:cNvPr id="4" name="日期占位符 3"/>
          <p:cNvSpPr>
            <a:spLocks noGrp="1"/>
          </p:cNvSpPr>
          <p:nvPr>
            <p:ph type="dt" sz="half" idx="10"/>
          </p:nvPr>
        </p:nvSpPr>
        <p:spPr/>
        <p:txBody>
          <a:bodyPr/>
          <a:lstStyle/>
          <a:p>
            <a:fld id="{FE80F6F3-3B72-4FEF-B703-FDD4F57E6920}"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rPr>
              <a:t>适应性维护</a:t>
            </a:r>
            <a:r>
              <a:rPr lang="en-US" altLang="zh-CN" cap="none" dirty="0">
                <a:latin typeface="+mj-ea"/>
              </a:rPr>
              <a:t>Adaptive Maintenance</a:t>
            </a:r>
            <a:r>
              <a:rPr lang="en-US" altLang="zh-CN" cap="none" dirty="0">
                <a:effectLst>
                  <a:outerShdw blurRad="38100" dist="38100" dir="2700000" algn="tl">
                    <a:srgbClr val="C0C0C0"/>
                  </a:outerShdw>
                </a:effectLst>
                <a:latin typeface="+mj-ea"/>
              </a:rPr>
              <a:t> </a:t>
            </a:r>
            <a:endParaRPr lang="zh-CN" altLang="en-US" cap="none" dirty="0">
              <a:latin typeface="+mj-ea"/>
            </a:endParaRPr>
          </a:p>
        </p:txBody>
      </p:sp>
      <p:sp>
        <p:nvSpPr>
          <p:cNvPr id="6" name="内容占位符 5"/>
          <p:cNvSpPr>
            <a:spLocks noGrp="1"/>
          </p:cNvSpPr>
          <p:nvPr>
            <p:ph idx="1"/>
          </p:nvPr>
        </p:nvSpPr>
        <p:spPr/>
        <p:txBody>
          <a:bodyPr>
            <a:normAutofit/>
          </a:bodyPr>
          <a:lstStyle/>
          <a:p>
            <a:pPr marL="257175" indent="-257175">
              <a:buFontTx/>
              <a:buChar char="•"/>
              <a:defRPr/>
            </a:pPr>
            <a:r>
              <a:rPr lang="zh-CN" altLang="en-US" sz="2400" dirty="0">
                <a:latin typeface="+mn-ea"/>
              </a:rPr>
              <a:t>在使用过程中，</a:t>
            </a:r>
          </a:p>
          <a:p>
            <a:pPr marL="557213" lvl="1" indent="-214313">
              <a:buFontTx/>
              <a:buChar char="–"/>
              <a:defRPr/>
            </a:pPr>
            <a:r>
              <a:rPr lang="zh-CN" altLang="en-US" sz="2000" dirty="0">
                <a:latin typeface="+mn-ea"/>
              </a:rPr>
              <a:t> 外部环境（新的硬、软件配置）</a:t>
            </a:r>
          </a:p>
          <a:p>
            <a:pPr marL="557213" lvl="1" indent="-214313">
              <a:buFontTx/>
              <a:buChar char="–"/>
              <a:defRPr/>
            </a:pPr>
            <a:r>
              <a:rPr lang="zh-CN" altLang="en-US" sz="2000" dirty="0">
                <a:latin typeface="+mn-ea"/>
              </a:rPr>
              <a:t> 数据环境（数据库、数据格式、数据输入</a:t>
            </a:r>
            <a:r>
              <a:rPr lang="en-US" altLang="zh-CN" sz="2000" dirty="0">
                <a:latin typeface="+mn-ea"/>
              </a:rPr>
              <a:t>/</a:t>
            </a:r>
            <a:r>
              <a:rPr lang="zh-CN" altLang="en-US" sz="2000" dirty="0">
                <a:latin typeface="+mn-ea"/>
              </a:rPr>
              <a:t>输出方式、数据存储介质）</a:t>
            </a:r>
          </a:p>
          <a:p>
            <a:pPr marL="0" indent="0">
              <a:buNone/>
              <a:defRPr/>
            </a:pPr>
            <a:r>
              <a:rPr lang="zh-CN" altLang="en-US" sz="2400" dirty="0">
                <a:latin typeface="+mn-ea"/>
              </a:rPr>
              <a:t>  可能发生变化。</a:t>
            </a:r>
          </a:p>
          <a:p>
            <a:pPr marL="257175" indent="-257175">
              <a:buFontTx/>
              <a:buChar char="•"/>
              <a:defRPr/>
            </a:pPr>
            <a:r>
              <a:rPr lang="zh-CN" altLang="en-US" sz="2400" dirty="0">
                <a:latin typeface="+mn-ea"/>
              </a:rPr>
              <a:t>为使软件适应这种变化，而去修改软件的过程就叫做</a:t>
            </a:r>
            <a:r>
              <a:rPr lang="zh-CN" altLang="en-US" sz="2400" dirty="0">
                <a:solidFill>
                  <a:srgbClr val="FF0000"/>
                </a:solidFill>
                <a:latin typeface="+mn-ea"/>
              </a:rPr>
              <a:t>适应性维护</a:t>
            </a:r>
            <a:r>
              <a:rPr lang="zh-CN" altLang="en-US" sz="2400" dirty="0">
                <a:latin typeface="+mn-ea"/>
              </a:rPr>
              <a:t>。</a:t>
            </a:r>
          </a:p>
        </p:txBody>
      </p:sp>
      <p:sp>
        <p:nvSpPr>
          <p:cNvPr id="2" name="日期占位符 1"/>
          <p:cNvSpPr>
            <a:spLocks noGrp="1"/>
          </p:cNvSpPr>
          <p:nvPr>
            <p:ph type="dt" sz="half" idx="10"/>
          </p:nvPr>
        </p:nvSpPr>
        <p:spPr/>
        <p:txBody>
          <a:bodyPr/>
          <a:lstStyle/>
          <a:p>
            <a:fld id="{202B7FCF-2B96-4915-B08C-145E0E717040}"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3"/>
          <p:cNvSpPr>
            <a:spLocks noGrp="1"/>
          </p:cNvSpPr>
          <p:nvPr>
            <p:ph type="sldNum" sz="quarter" idx="12"/>
          </p:nvPr>
        </p:nvSpPr>
        <p:spPr/>
        <p:txBody>
          <a:bodyPr/>
          <a:lstStyle/>
          <a:p>
            <a:pPr>
              <a:defRPr/>
            </a:pPr>
            <a:fld id="{A7CFB3F7-78C8-4374-8CCD-801E646D86E1}" type="slidenum">
              <a:rPr lang="zh-CN" altLang="en-US"/>
              <a:pPr>
                <a:defRPr/>
              </a:pPr>
              <a:t>20</a:t>
            </a:fld>
            <a:endParaRPr lang="en-US" altLang="zh-CN"/>
          </a:p>
        </p:txBody>
      </p:sp>
    </p:spTree>
    <p:extLst>
      <p:ext uri="{BB962C8B-B14F-4D97-AF65-F5344CB8AC3E}">
        <p14:creationId xmlns:p14="http://schemas.microsoft.com/office/powerpoint/2010/main" val="73968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扩充与完善性维护</a:t>
            </a:r>
            <a:r>
              <a:rPr lang="en-US" altLang="zh-CN" cap="none" dirty="0">
                <a:latin typeface="+mj-ea"/>
              </a:rPr>
              <a:t>Perfective Maintenance </a:t>
            </a:r>
            <a:endParaRPr lang="zh-CN" altLang="en-US" dirty="0">
              <a:latin typeface="+mj-ea"/>
            </a:endParaRPr>
          </a:p>
        </p:txBody>
      </p:sp>
      <p:sp>
        <p:nvSpPr>
          <p:cNvPr id="3" name="内容占位符 2"/>
          <p:cNvSpPr>
            <a:spLocks noGrp="1"/>
          </p:cNvSpPr>
          <p:nvPr>
            <p:ph idx="1"/>
          </p:nvPr>
        </p:nvSpPr>
        <p:spPr>
          <a:xfrm>
            <a:off x="768097" y="1006997"/>
            <a:ext cx="7832833" cy="3725024"/>
          </a:xfrm>
        </p:spPr>
        <p:txBody>
          <a:bodyPr>
            <a:normAutofit/>
          </a:bodyPr>
          <a:lstStyle/>
          <a:p>
            <a:pPr marL="257175" indent="-257175">
              <a:buFontTx/>
              <a:buChar char="•"/>
            </a:pPr>
            <a:r>
              <a:rPr lang="zh-CN" altLang="en-US" sz="2400" dirty="0">
                <a:latin typeface="+mn-ea"/>
              </a:rPr>
              <a:t>在软件的使用过程中，用户往往会对软件提出新的功能与性能要求。</a:t>
            </a:r>
          </a:p>
          <a:p>
            <a:pPr marL="257175" indent="-257175">
              <a:buFontTx/>
              <a:buChar char="•"/>
            </a:pPr>
            <a:r>
              <a:rPr lang="zh-CN" altLang="en-US" sz="2400" dirty="0">
                <a:latin typeface="+mn-ea"/>
              </a:rPr>
              <a:t>为了满足这些要求，需要修改或再开发软件，以扩充软件功能、增强软件性能、改进加工效率、提高软件的可维护性。</a:t>
            </a:r>
          </a:p>
          <a:p>
            <a:pPr marL="257175" indent="-257175">
              <a:buFontTx/>
              <a:buChar char="•"/>
            </a:pPr>
            <a:r>
              <a:rPr lang="zh-CN" altLang="en-US" sz="2400" dirty="0">
                <a:latin typeface="+mn-ea"/>
              </a:rPr>
              <a:t>这种情况下进行的维护活动叫做</a:t>
            </a:r>
            <a:r>
              <a:rPr lang="zh-CN" altLang="en-US" sz="2400" dirty="0">
                <a:solidFill>
                  <a:srgbClr val="FF0000"/>
                </a:solidFill>
                <a:latin typeface="+mn-ea"/>
              </a:rPr>
              <a:t>扩充与完善性维护</a:t>
            </a:r>
            <a:r>
              <a:rPr lang="zh-CN" altLang="en-US" sz="2400" dirty="0">
                <a:latin typeface="+mn-ea"/>
              </a:rPr>
              <a:t>。</a:t>
            </a:r>
          </a:p>
        </p:txBody>
      </p:sp>
      <p:sp>
        <p:nvSpPr>
          <p:cNvPr id="5" name="日期占位符 4"/>
          <p:cNvSpPr>
            <a:spLocks noGrp="1"/>
          </p:cNvSpPr>
          <p:nvPr>
            <p:ph type="dt" sz="half" idx="10"/>
          </p:nvPr>
        </p:nvSpPr>
        <p:spPr/>
        <p:txBody>
          <a:bodyPr/>
          <a:lstStyle/>
          <a:p>
            <a:fld id="{757B20F3-3C9D-4A51-ACA9-BF1CEAD9E9CB}"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pPr>
              <a:defRPr/>
            </a:pPr>
            <a:fld id="{8CA96F1A-D4E7-4564-B0F3-75EF57EDF29E}" type="slidenum">
              <a:rPr lang="zh-CN" altLang="en-US"/>
              <a:pPr>
                <a:defRPr/>
              </a:pPr>
              <a:t>21</a:t>
            </a:fld>
            <a:endParaRPr lang="en-US" altLang="zh-CN"/>
          </a:p>
        </p:txBody>
      </p:sp>
    </p:spTree>
    <p:extLst>
      <p:ext uri="{BB962C8B-B14F-4D97-AF65-F5344CB8AC3E}">
        <p14:creationId xmlns:p14="http://schemas.microsoft.com/office/powerpoint/2010/main" val="206723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预防性维护</a:t>
            </a:r>
            <a:r>
              <a:rPr lang="en-US" altLang="zh-CN" cap="none" dirty="0">
                <a:latin typeface="+mj-ea"/>
              </a:rPr>
              <a:t>Preventive Maintenance</a:t>
            </a:r>
            <a:endParaRPr lang="zh-CN" altLang="en-US" cap="none" dirty="0">
              <a:latin typeface="+mj-ea"/>
            </a:endParaRPr>
          </a:p>
        </p:txBody>
      </p:sp>
      <p:sp>
        <p:nvSpPr>
          <p:cNvPr id="3" name="内容占位符 2"/>
          <p:cNvSpPr>
            <a:spLocks noGrp="1"/>
          </p:cNvSpPr>
          <p:nvPr>
            <p:ph idx="1"/>
          </p:nvPr>
        </p:nvSpPr>
        <p:spPr>
          <a:xfrm>
            <a:off x="768097" y="1099595"/>
            <a:ext cx="7832833" cy="3113590"/>
          </a:xfrm>
        </p:spPr>
        <p:txBody>
          <a:bodyPr>
            <a:normAutofit/>
          </a:bodyPr>
          <a:lstStyle/>
          <a:p>
            <a:pPr marL="257175" indent="-257175">
              <a:lnSpc>
                <a:spcPct val="120000"/>
              </a:lnSpc>
              <a:spcBef>
                <a:spcPct val="20000"/>
              </a:spcBef>
              <a:buFontTx/>
              <a:buChar char="•"/>
            </a:pPr>
            <a:r>
              <a:rPr lang="zh-CN" altLang="en-US" sz="2400" dirty="0">
                <a:latin typeface="+mn-ea"/>
              </a:rPr>
              <a:t>预防性维护是为了提高软件的可维护性、可靠性等，为以后进一步改进软件打下良好基础。</a:t>
            </a:r>
          </a:p>
          <a:p>
            <a:pPr marL="257175" indent="-257175">
              <a:lnSpc>
                <a:spcPct val="120000"/>
              </a:lnSpc>
              <a:spcBef>
                <a:spcPct val="20000"/>
              </a:spcBef>
              <a:buFontTx/>
              <a:buChar char="•"/>
            </a:pPr>
            <a:r>
              <a:rPr lang="zh-CN" altLang="en-US" sz="2400" dirty="0">
                <a:latin typeface="+mn-ea"/>
              </a:rPr>
              <a:t>采用先进的软件工程方法对需要维护的软件或软件中的某一部分（重新）进行设计、编制和测试，称为</a:t>
            </a:r>
            <a:r>
              <a:rPr lang="zh-CN" altLang="en-US" sz="2400" dirty="0">
                <a:solidFill>
                  <a:srgbClr val="FF0000"/>
                </a:solidFill>
                <a:latin typeface="+mn-ea"/>
              </a:rPr>
              <a:t>预防性维护</a:t>
            </a:r>
            <a:r>
              <a:rPr lang="zh-CN" altLang="en-US" sz="2400" dirty="0">
                <a:latin typeface="+mn-ea"/>
              </a:rPr>
              <a:t>。</a:t>
            </a:r>
          </a:p>
        </p:txBody>
      </p:sp>
      <p:sp>
        <p:nvSpPr>
          <p:cNvPr id="4" name="日期占位符 3"/>
          <p:cNvSpPr>
            <a:spLocks noGrp="1"/>
          </p:cNvSpPr>
          <p:nvPr>
            <p:ph type="dt" sz="half" idx="10"/>
          </p:nvPr>
        </p:nvSpPr>
        <p:spPr/>
        <p:txBody>
          <a:bodyPr/>
          <a:lstStyle/>
          <a:p>
            <a:fld id="{E0EF3FBF-CAD5-4FB0-9698-66D9EE0BB6C2}"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3"/>
          <p:cNvSpPr>
            <a:spLocks noGrp="1"/>
          </p:cNvSpPr>
          <p:nvPr>
            <p:ph type="sldNum" sz="quarter" idx="12"/>
          </p:nvPr>
        </p:nvSpPr>
        <p:spPr/>
        <p:txBody>
          <a:bodyPr/>
          <a:lstStyle/>
          <a:p>
            <a:pPr>
              <a:defRPr/>
            </a:pPr>
            <a:fld id="{C50DD4AB-A3EF-4C6D-9FF5-84934C8A4E53}" type="slidenum">
              <a:rPr lang="zh-CN" altLang="en-US"/>
              <a:pPr>
                <a:defRPr/>
              </a:pPr>
              <a:t>22</a:t>
            </a:fld>
            <a:endParaRPr lang="en-US" altLang="zh-CN"/>
          </a:p>
        </p:txBody>
      </p:sp>
      <p:pic>
        <p:nvPicPr>
          <p:cNvPr id="12293" name="Picture 5" descr="MCj02813280000[1]"/>
          <p:cNvPicPr>
            <a:picLocks noChangeAspect="1" noChangeArrowheads="1"/>
          </p:cNvPicPr>
          <p:nvPr/>
        </p:nvPicPr>
        <p:blipFill>
          <a:blip r:embed="rId2" cstate="print"/>
          <a:srcRect/>
          <a:stretch>
            <a:fillRect/>
          </a:stretch>
        </p:blipFill>
        <p:spPr bwMode="auto">
          <a:xfrm>
            <a:off x="6562328" y="3172845"/>
            <a:ext cx="1565672" cy="1387078"/>
          </a:xfrm>
          <a:prstGeom prst="rect">
            <a:avLst/>
          </a:prstGeom>
          <a:noFill/>
          <a:ln w="9525">
            <a:noFill/>
            <a:miter lim="800000"/>
            <a:headEnd/>
            <a:tailEnd/>
          </a:ln>
        </p:spPr>
      </p:pic>
    </p:spTree>
    <p:extLst>
      <p:ext uri="{BB962C8B-B14F-4D97-AF65-F5344CB8AC3E}">
        <p14:creationId xmlns:p14="http://schemas.microsoft.com/office/powerpoint/2010/main" val="343833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768097" y="925167"/>
            <a:ext cx="7832833" cy="1517091"/>
          </a:xfrm>
        </p:spPr>
        <p:txBody>
          <a:bodyPr>
            <a:normAutofit/>
          </a:bodyPr>
          <a:lstStyle/>
          <a:p>
            <a:r>
              <a:rPr lang="zh-CN" altLang="en-US" sz="2400" dirty="0"/>
              <a:t>软件维护成本是很昂贵的 </a:t>
            </a:r>
            <a:endParaRPr lang="en-US" altLang="zh-CN" sz="2400" dirty="0"/>
          </a:p>
          <a:p>
            <a:pPr lvl="1"/>
            <a:r>
              <a:rPr lang="zh-CN" altLang="en-US" sz="2000" dirty="0"/>
              <a:t>业务应用系统：维护费用与开发成本大体相同 </a:t>
            </a:r>
            <a:endParaRPr lang="en-US" altLang="zh-CN" sz="2000" dirty="0"/>
          </a:p>
          <a:p>
            <a:pPr lvl="1"/>
            <a:r>
              <a:rPr lang="zh-CN" altLang="en-US" sz="2000" dirty="0"/>
              <a:t>嵌入式实时系统：维护费用是开发成本的四倍以上 </a:t>
            </a:r>
          </a:p>
        </p:txBody>
      </p:sp>
      <p:sp>
        <p:nvSpPr>
          <p:cNvPr id="2" name="日期占位符 1"/>
          <p:cNvSpPr>
            <a:spLocks noGrp="1"/>
          </p:cNvSpPr>
          <p:nvPr>
            <p:ph type="dt" sz="half" idx="10"/>
          </p:nvPr>
        </p:nvSpPr>
        <p:spPr/>
        <p:txBody>
          <a:bodyPr/>
          <a:lstStyle/>
          <a:p>
            <a:fld id="{ECB2E9BE-C95A-4005-A21D-9521DD4B5139}" type="datetime1">
              <a:rPr lang="zh-CN" altLang="en-US" smtClean="0"/>
              <a:t>2022/4/6</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25" name="灯片编号占位符 3"/>
          <p:cNvSpPr>
            <a:spLocks noGrp="1"/>
          </p:cNvSpPr>
          <p:nvPr>
            <p:ph type="sldNum" sz="quarter" idx="12"/>
          </p:nvPr>
        </p:nvSpPr>
        <p:spPr/>
        <p:txBody>
          <a:bodyPr/>
          <a:lstStyle/>
          <a:p>
            <a:pPr>
              <a:defRPr/>
            </a:pPr>
            <a:fld id="{1814FE43-3942-4D65-89C8-9386903C046B}" type="slidenum">
              <a:rPr lang="zh-CN" altLang="en-US">
                <a:latin typeface="+mn-ea"/>
              </a:rPr>
              <a:pPr>
                <a:defRPr/>
              </a:pPr>
              <a:t>23</a:t>
            </a:fld>
            <a:endParaRPr lang="en-US" altLang="zh-CN">
              <a:latin typeface="+mn-ea"/>
            </a:endParaRPr>
          </a:p>
        </p:txBody>
      </p:sp>
      <p:sp>
        <p:nvSpPr>
          <p:cNvPr id="13316" name="Rectangle 3"/>
          <p:cNvSpPr>
            <a:spLocks noChangeArrowheads="1"/>
          </p:cNvSpPr>
          <p:nvPr/>
        </p:nvSpPr>
        <p:spPr bwMode="auto">
          <a:xfrm>
            <a:off x="1158348" y="25512"/>
            <a:ext cx="4062650" cy="685800"/>
          </a:xfrm>
          <a:prstGeom prst="rect">
            <a:avLst/>
          </a:prstGeom>
          <a:noFill/>
          <a:ln w="12700">
            <a:noFill/>
            <a:miter lim="800000"/>
            <a:headEnd/>
            <a:tailEnd/>
          </a:ln>
        </p:spPr>
        <p:txBody>
          <a:bodyPr lIns="67866" tIns="33338" rIns="67866" bIns="33338" anchor="ctr"/>
          <a:lstStyle/>
          <a:p>
            <a:pPr marL="257175" indent="-257175"/>
            <a:r>
              <a:rPr lang="zh-CN" altLang="en-US" sz="2800" b="1" cap="all" spc="75" dirty="0">
                <a:solidFill>
                  <a:schemeClr val="bg1"/>
                </a:solidFill>
                <a:latin typeface="+mn-ea"/>
                <a:ea typeface="+mj-ea"/>
                <a:cs typeface="+mj-cs"/>
              </a:rPr>
              <a:t>软件维护成本</a:t>
            </a:r>
          </a:p>
        </p:txBody>
      </p:sp>
      <p:pic>
        <p:nvPicPr>
          <p:cNvPr id="8" name="图片 7"/>
          <p:cNvPicPr>
            <a:picLocks noChangeAspect="1"/>
          </p:cNvPicPr>
          <p:nvPr/>
        </p:nvPicPr>
        <p:blipFill>
          <a:blip r:embed="rId2"/>
          <a:stretch>
            <a:fillRect/>
          </a:stretch>
        </p:blipFill>
        <p:spPr>
          <a:xfrm>
            <a:off x="768096" y="2442258"/>
            <a:ext cx="7600509" cy="1984954"/>
          </a:xfrm>
          <a:prstGeom prst="rect">
            <a:avLst/>
          </a:prstGeom>
        </p:spPr>
      </p:pic>
    </p:spTree>
    <p:extLst>
      <p:ext uri="{BB962C8B-B14F-4D97-AF65-F5344CB8AC3E}">
        <p14:creationId xmlns:p14="http://schemas.microsoft.com/office/powerpoint/2010/main" val="45553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影响维护成本的因素 </a:t>
            </a:r>
          </a:p>
        </p:txBody>
      </p:sp>
      <p:sp>
        <p:nvSpPr>
          <p:cNvPr id="3" name="内容占位符 2"/>
          <p:cNvSpPr>
            <a:spLocks noGrp="1"/>
          </p:cNvSpPr>
          <p:nvPr>
            <p:ph idx="1"/>
          </p:nvPr>
        </p:nvSpPr>
        <p:spPr>
          <a:xfrm>
            <a:off x="768097" y="914399"/>
            <a:ext cx="7832833" cy="3677921"/>
          </a:xfrm>
        </p:spPr>
        <p:txBody>
          <a:bodyPr>
            <a:noAutofit/>
          </a:bodyPr>
          <a:lstStyle/>
          <a:p>
            <a:pPr marL="457200" indent="-457200">
              <a:spcBef>
                <a:spcPts val="600"/>
              </a:spcBef>
            </a:pPr>
            <a:r>
              <a:rPr lang="zh-CN" altLang="en-US" sz="2200" dirty="0">
                <a:solidFill>
                  <a:srgbClr val="0070C0"/>
                </a:solidFill>
              </a:rPr>
              <a:t>团队稳定性：</a:t>
            </a:r>
            <a:r>
              <a:rPr lang="zh-CN" altLang="en-US" sz="2200" dirty="0"/>
              <a:t>系统移交后开发团队会解散，人员分配到其他项目中，负责维护的人员通常不是原开发人员，需要花时间理解系统。</a:t>
            </a:r>
            <a:endParaRPr lang="en-US" altLang="zh-CN" sz="2200" dirty="0"/>
          </a:p>
          <a:p>
            <a:pPr marL="457200" indent="-457200">
              <a:spcBef>
                <a:spcPts val="600"/>
              </a:spcBef>
            </a:pPr>
            <a:r>
              <a:rPr lang="zh-CN" altLang="en-US" sz="2200" dirty="0">
                <a:solidFill>
                  <a:srgbClr val="0070C0"/>
                </a:solidFill>
              </a:rPr>
              <a:t>合同责任：</a:t>
            </a:r>
            <a:r>
              <a:rPr lang="zh-CN" altLang="en-US" sz="2200" dirty="0"/>
              <a:t>维护合同一般独立于开发合同，这样开发人员有可能缺少为方便维护而写软件的动力。 </a:t>
            </a:r>
            <a:endParaRPr lang="en-US" altLang="zh-CN" sz="2200" dirty="0"/>
          </a:p>
          <a:p>
            <a:pPr marL="457200" indent="-457200">
              <a:spcBef>
                <a:spcPts val="600"/>
              </a:spcBef>
            </a:pPr>
            <a:r>
              <a:rPr lang="zh-CN" altLang="en-US" sz="2200" dirty="0">
                <a:solidFill>
                  <a:srgbClr val="0070C0"/>
                </a:solidFill>
              </a:rPr>
              <a:t>人员技术水平：</a:t>
            </a:r>
            <a:r>
              <a:rPr lang="zh-CN" altLang="en-US" sz="2200" dirty="0"/>
              <a:t>维护人员有可能缺乏经验，而且不熟悉 应用领域。</a:t>
            </a:r>
            <a:endParaRPr lang="en-US" altLang="zh-CN" sz="2200" dirty="0"/>
          </a:p>
          <a:p>
            <a:pPr marL="457200" indent="-457200">
              <a:spcBef>
                <a:spcPts val="600"/>
              </a:spcBef>
            </a:pPr>
            <a:r>
              <a:rPr lang="zh-CN" altLang="en-US" sz="2200" dirty="0">
                <a:solidFill>
                  <a:srgbClr val="0070C0"/>
                </a:solidFill>
              </a:rPr>
              <a:t>程序年龄与结构：</a:t>
            </a:r>
            <a:r>
              <a:rPr lang="zh-CN" altLang="en-US" sz="2200" dirty="0"/>
              <a:t>程序结构随年龄增加而受到破坏，不易理解和变更。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24</a:t>
            </a:fld>
            <a:endParaRPr lang="zh-CN" altLang="en-US"/>
          </a:p>
        </p:txBody>
      </p:sp>
    </p:spTree>
    <p:extLst>
      <p:ext uri="{BB962C8B-B14F-4D97-AF65-F5344CB8AC3E}">
        <p14:creationId xmlns:p14="http://schemas.microsoft.com/office/powerpoint/2010/main" val="210081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a:bodyPr>
          <a:lstStyle/>
          <a:p>
            <a:r>
              <a:rPr lang="zh-CN" altLang="zh-CN" dirty="0">
                <a:latin typeface="+mj-ea"/>
              </a:rPr>
              <a:t>影响软件维护的因素</a:t>
            </a:r>
            <a:endParaRPr lang="zh-CN" altLang="en-US" dirty="0">
              <a:latin typeface="+mj-ea"/>
            </a:endParaRPr>
          </a:p>
        </p:txBody>
      </p:sp>
      <p:sp>
        <p:nvSpPr>
          <p:cNvPr id="3" name="内容占位符 2"/>
          <p:cNvSpPr>
            <a:spLocks noGrp="1"/>
          </p:cNvSpPr>
          <p:nvPr>
            <p:ph idx="1"/>
          </p:nvPr>
        </p:nvSpPr>
        <p:spPr>
          <a:xfrm>
            <a:off x="768097" y="867292"/>
            <a:ext cx="7832833" cy="3806854"/>
          </a:xfrm>
        </p:spPr>
        <p:txBody>
          <a:bodyPr>
            <a:normAutofit lnSpcReduction="10000"/>
          </a:bodyPr>
          <a:lstStyle/>
          <a:p>
            <a:pPr>
              <a:defRPr/>
            </a:pPr>
            <a:r>
              <a:rPr lang="zh-CN" altLang="en-US" sz="2400" dirty="0"/>
              <a:t>维护的费用和代价</a:t>
            </a:r>
            <a:endParaRPr lang="en-US" altLang="zh-CN" sz="2400" dirty="0"/>
          </a:p>
          <a:p>
            <a:pPr lvl="1">
              <a:defRPr/>
            </a:pPr>
            <a:r>
              <a:rPr lang="zh-CN" altLang="zh-CN" sz="2000" dirty="0"/>
              <a:t>维护费用仅仅是软件维护的明显代价</a:t>
            </a:r>
            <a:r>
              <a:rPr lang="zh-CN" altLang="en-US" sz="2000" dirty="0"/>
              <a:t>，</a:t>
            </a:r>
            <a:r>
              <a:rPr lang="zh-CN" altLang="zh-CN" sz="2000" dirty="0"/>
              <a:t>还有许多不明显的代价。</a:t>
            </a:r>
            <a:endParaRPr lang="en-US" altLang="zh-CN" sz="2800" dirty="0"/>
          </a:p>
          <a:p>
            <a:pPr>
              <a:defRPr/>
            </a:pPr>
            <a:r>
              <a:rPr lang="zh-CN" altLang="en-US" sz="2400" dirty="0"/>
              <a:t>维护的问题</a:t>
            </a:r>
            <a:endParaRPr lang="en-US" altLang="zh-CN" sz="2400" dirty="0"/>
          </a:p>
          <a:p>
            <a:pPr lvl="1">
              <a:defRPr/>
            </a:pPr>
            <a:r>
              <a:rPr lang="zh-CN" altLang="zh-CN" sz="2000" dirty="0"/>
              <a:t>理解别人写的程序通常非常困难</a:t>
            </a:r>
            <a:endParaRPr lang="en-US" altLang="zh-CN" sz="2000" dirty="0"/>
          </a:p>
          <a:p>
            <a:pPr lvl="1">
              <a:defRPr/>
            </a:pPr>
            <a:r>
              <a:rPr lang="zh-CN" altLang="zh-CN" sz="2000" dirty="0"/>
              <a:t>需要维护的软件往往没有合格的文档</a:t>
            </a:r>
            <a:endParaRPr lang="en-US" altLang="zh-CN" sz="2000" dirty="0"/>
          </a:p>
          <a:p>
            <a:pPr lvl="1">
              <a:defRPr/>
            </a:pPr>
            <a:r>
              <a:rPr lang="zh-CN" altLang="zh-CN" sz="2000" dirty="0"/>
              <a:t>当要求对软件进行维护时，不能指望由开发人员仔细说明软件</a:t>
            </a:r>
            <a:endParaRPr lang="en-US" altLang="zh-CN" sz="2000" dirty="0"/>
          </a:p>
          <a:p>
            <a:pPr lvl="1">
              <a:defRPr/>
            </a:pPr>
            <a:r>
              <a:rPr lang="zh-CN" altLang="zh-CN" sz="2000" dirty="0"/>
              <a:t>绝大多数软件在设计时没有考虑将来的修改</a:t>
            </a:r>
            <a:endParaRPr lang="en-US" altLang="zh-CN" sz="2000" dirty="0"/>
          </a:p>
          <a:p>
            <a:pPr lvl="1">
              <a:defRPr/>
            </a:pPr>
            <a:r>
              <a:rPr lang="zh-CN" altLang="zh-CN" sz="2000" dirty="0"/>
              <a:t>软件维护不是一项吸引人的工作</a:t>
            </a:r>
            <a:endParaRPr lang="zh-CN" altLang="en-US" sz="2000" dirty="0"/>
          </a:p>
        </p:txBody>
      </p:sp>
      <p:sp>
        <p:nvSpPr>
          <p:cNvPr id="4" name="日期占位符 3"/>
          <p:cNvSpPr>
            <a:spLocks noGrp="1"/>
          </p:cNvSpPr>
          <p:nvPr>
            <p:ph type="dt" sz="half" idx="10"/>
          </p:nvPr>
        </p:nvSpPr>
        <p:spPr/>
        <p:txBody>
          <a:bodyPr/>
          <a:lstStyle/>
          <a:p>
            <a:fld id="{0D06709C-DC92-4E21-A5DB-A099D8009770}"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366294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软件维护比开发要困难</a:t>
            </a:r>
          </a:p>
        </p:txBody>
      </p:sp>
      <p:sp>
        <p:nvSpPr>
          <p:cNvPr id="2" name="内容占位符 1"/>
          <p:cNvSpPr>
            <a:spLocks noGrp="1"/>
          </p:cNvSpPr>
          <p:nvPr>
            <p:ph idx="1"/>
          </p:nvPr>
        </p:nvSpPr>
        <p:spPr>
          <a:xfrm>
            <a:off x="768096" y="814702"/>
            <a:ext cx="8090153" cy="3927861"/>
          </a:xfrm>
        </p:spPr>
        <p:txBody>
          <a:bodyPr>
            <a:normAutofit fontScale="62500" lnSpcReduction="20000"/>
          </a:bodyPr>
          <a:lstStyle/>
          <a:p>
            <a:pPr>
              <a:lnSpc>
                <a:spcPct val="120000"/>
              </a:lnSpc>
              <a:spcBef>
                <a:spcPts val="600"/>
              </a:spcBef>
            </a:pPr>
            <a:r>
              <a:rPr lang="zh-CN" altLang="en-US" sz="3200" dirty="0"/>
              <a:t>维护的副作用就是指由于维护或在维护过程中其他一些不期望的行为引入的错误。</a:t>
            </a:r>
          </a:p>
          <a:p>
            <a:pPr>
              <a:lnSpc>
                <a:spcPct val="120000"/>
              </a:lnSpc>
              <a:spcBef>
                <a:spcPts val="600"/>
              </a:spcBef>
            </a:pPr>
            <a:r>
              <a:rPr lang="zh-CN" altLang="en-US" sz="3200" dirty="0"/>
              <a:t>引起副作用的维护修改可分三类：代码副作用；数据副作用；文档副作用。</a:t>
            </a:r>
          </a:p>
          <a:p>
            <a:r>
              <a:rPr lang="zh-CN" altLang="en-US" sz="3200" dirty="0"/>
              <a:t>维护的困难：</a:t>
            </a:r>
          </a:p>
          <a:p>
            <a:pPr marL="257175" lvl="1" indent="0">
              <a:lnSpc>
                <a:spcPct val="120000"/>
              </a:lnSpc>
              <a:spcBef>
                <a:spcPts val="600"/>
              </a:spcBef>
              <a:buNone/>
            </a:pPr>
            <a:r>
              <a:rPr lang="en-US" altLang="zh-CN" sz="2900" dirty="0"/>
              <a:t>1</a:t>
            </a:r>
            <a:r>
              <a:rPr lang="zh-CN" altLang="en-US" sz="2900" dirty="0"/>
              <a:t>）现场维护人员的压力很大。 </a:t>
            </a:r>
          </a:p>
          <a:p>
            <a:pPr marL="257175" lvl="1" indent="0">
              <a:lnSpc>
                <a:spcPct val="120000"/>
              </a:lnSpc>
              <a:spcBef>
                <a:spcPts val="600"/>
              </a:spcBef>
              <a:buNone/>
            </a:pPr>
            <a:r>
              <a:rPr lang="en-US" altLang="zh-CN" sz="2900" dirty="0"/>
              <a:t>2</a:t>
            </a:r>
            <a:r>
              <a:rPr lang="zh-CN" altLang="en-US" sz="2900" dirty="0"/>
              <a:t>）维护人员不知所措，不知怎样进行修改。 </a:t>
            </a:r>
          </a:p>
          <a:p>
            <a:pPr marL="257175" lvl="1" indent="0">
              <a:lnSpc>
                <a:spcPct val="120000"/>
              </a:lnSpc>
              <a:spcBef>
                <a:spcPts val="600"/>
              </a:spcBef>
              <a:buNone/>
            </a:pPr>
            <a:r>
              <a:rPr lang="en-US" altLang="zh-CN" sz="2900" dirty="0"/>
              <a:t>3</a:t>
            </a:r>
            <a:r>
              <a:rPr lang="zh-CN" altLang="en-US" sz="2900" dirty="0"/>
              <a:t>）维护人员理解别人的程序非常困难。 </a:t>
            </a:r>
          </a:p>
          <a:p>
            <a:pPr marL="257175" lvl="1" indent="0">
              <a:lnSpc>
                <a:spcPct val="120000"/>
              </a:lnSpc>
              <a:spcBef>
                <a:spcPts val="600"/>
              </a:spcBef>
              <a:buNone/>
            </a:pPr>
            <a:r>
              <a:rPr lang="en-US" altLang="zh-CN" sz="2900" dirty="0"/>
              <a:t>4</a:t>
            </a:r>
            <a:r>
              <a:rPr lang="zh-CN" altLang="en-US" sz="2900" dirty="0"/>
              <a:t>）由于维护阶段持续时间很长，造成了维护的困难。 </a:t>
            </a:r>
          </a:p>
          <a:p>
            <a:pPr marL="257175" lvl="1" indent="0">
              <a:lnSpc>
                <a:spcPct val="120000"/>
              </a:lnSpc>
              <a:spcBef>
                <a:spcPts val="600"/>
              </a:spcBef>
              <a:buNone/>
            </a:pPr>
            <a:r>
              <a:rPr lang="en-US" altLang="zh-CN" sz="2900" dirty="0"/>
              <a:t>5</a:t>
            </a:r>
            <a:r>
              <a:rPr lang="zh-CN" altLang="en-US" sz="2900" dirty="0"/>
              <a:t>）维护人员更为困惑的是，有的软件的错误不是程序本身的问题，可能是分析和设计的缺陷。</a:t>
            </a:r>
          </a:p>
        </p:txBody>
      </p:sp>
      <p:sp>
        <p:nvSpPr>
          <p:cNvPr id="5" name="日期占位符 4"/>
          <p:cNvSpPr>
            <a:spLocks noGrp="1"/>
          </p:cNvSpPr>
          <p:nvPr>
            <p:ph type="dt" sz="half" idx="10"/>
          </p:nvPr>
        </p:nvSpPr>
        <p:spPr/>
        <p:txBody>
          <a:bodyPr/>
          <a:lstStyle/>
          <a:p>
            <a:fld id="{31F50FA1-E48E-4DBF-B15A-AC97B64B89E7}"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pic>
        <p:nvPicPr>
          <p:cNvPr id="7" name="Picture 7" descr="MCj02391350000[1]"/>
          <p:cNvPicPr>
            <a:picLocks noChangeAspect="1" noChangeArrowheads="1"/>
          </p:cNvPicPr>
          <p:nvPr/>
        </p:nvPicPr>
        <p:blipFill>
          <a:blip r:embed="rId2" cstate="print"/>
          <a:srcRect/>
          <a:stretch>
            <a:fillRect/>
          </a:stretch>
        </p:blipFill>
        <p:spPr bwMode="auto">
          <a:xfrm>
            <a:off x="7184260" y="2146160"/>
            <a:ext cx="1673989" cy="1767757"/>
          </a:xfrm>
          <a:prstGeom prst="rect">
            <a:avLst/>
          </a:prstGeom>
          <a:noFill/>
          <a:ln w="9525">
            <a:noFill/>
            <a:miter lim="800000"/>
            <a:headEnd/>
            <a:tailEnd/>
          </a:ln>
        </p:spPr>
      </p:pic>
    </p:spTree>
    <p:extLst>
      <p:ext uri="{BB962C8B-B14F-4D97-AF65-F5344CB8AC3E}">
        <p14:creationId xmlns:p14="http://schemas.microsoft.com/office/powerpoint/2010/main" val="33857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非结构化维护与结构化维护</a:t>
            </a:r>
          </a:p>
        </p:txBody>
      </p:sp>
      <p:sp>
        <p:nvSpPr>
          <p:cNvPr id="39" name="内容占位符 38"/>
          <p:cNvSpPr>
            <a:spLocks noGrp="1"/>
          </p:cNvSpPr>
          <p:nvPr>
            <p:ph idx="1"/>
          </p:nvPr>
        </p:nvSpPr>
        <p:spPr>
          <a:xfrm>
            <a:off x="768097" y="786266"/>
            <a:ext cx="7993938" cy="3927861"/>
          </a:xfrm>
        </p:spPr>
        <p:txBody>
          <a:bodyPr>
            <a:normAutofit fontScale="85000" lnSpcReduction="20000"/>
          </a:bodyPr>
          <a:lstStyle/>
          <a:p>
            <a:pPr>
              <a:lnSpc>
                <a:spcPct val="120000"/>
              </a:lnSpc>
              <a:spcBef>
                <a:spcPts val="600"/>
              </a:spcBef>
            </a:pPr>
            <a:r>
              <a:rPr lang="zh-CN" altLang="en-US" sz="2600" dirty="0"/>
              <a:t>非结构化维护：</a:t>
            </a:r>
          </a:p>
          <a:p>
            <a:pPr lvl="1">
              <a:lnSpc>
                <a:spcPct val="120000"/>
              </a:lnSpc>
              <a:spcBef>
                <a:spcPts val="600"/>
              </a:spcBef>
            </a:pPr>
            <a:r>
              <a:rPr lang="zh-CN" altLang="en-US" sz="1650" dirty="0"/>
              <a:t> </a:t>
            </a:r>
            <a:r>
              <a:rPr lang="zh-CN" altLang="en-US" sz="1900" dirty="0"/>
              <a:t>软件的配置中只有源代码。</a:t>
            </a:r>
          </a:p>
          <a:p>
            <a:pPr lvl="1">
              <a:lnSpc>
                <a:spcPct val="120000"/>
              </a:lnSpc>
              <a:spcBef>
                <a:spcPts val="600"/>
              </a:spcBef>
            </a:pPr>
            <a:r>
              <a:rPr lang="zh-CN" altLang="en-US" sz="1900" dirty="0"/>
              <a:t> 由于没有分析和设计文档，无法对程序的功能进行反向追踪，理解别人的代码是很痛苦的事情。</a:t>
            </a:r>
          </a:p>
          <a:p>
            <a:pPr lvl="1">
              <a:lnSpc>
                <a:spcPct val="120000"/>
              </a:lnSpc>
              <a:spcBef>
                <a:spcPts val="600"/>
              </a:spcBef>
            </a:pPr>
            <a:r>
              <a:rPr lang="zh-CN" altLang="en-US" sz="1900" dirty="0"/>
              <a:t>由于配置中没有测试文档，所以维护后的代码无法进行回归测试。因而导致程序的结构化被不断的破坏，维护的质量无法得到保证。</a:t>
            </a:r>
          </a:p>
          <a:p>
            <a:pPr>
              <a:lnSpc>
                <a:spcPct val="120000"/>
              </a:lnSpc>
              <a:spcBef>
                <a:spcPts val="600"/>
              </a:spcBef>
            </a:pPr>
            <a:r>
              <a:rPr lang="zh-CN" altLang="en-US" sz="2600" dirty="0"/>
              <a:t> 结构化维护：</a:t>
            </a:r>
          </a:p>
          <a:p>
            <a:pPr lvl="1">
              <a:lnSpc>
                <a:spcPct val="120000"/>
              </a:lnSpc>
              <a:spcBef>
                <a:spcPts val="600"/>
              </a:spcBef>
            </a:pPr>
            <a:r>
              <a:rPr lang="zh-CN" altLang="en-US" sz="2100" dirty="0"/>
              <a:t>待维护的软件的配置是完整的。</a:t>
            </a:r>
          </a:p>
          <a:p>
            <a:pPr lvl="1">
              <a:lnSpc>
                <a:spcPct val="120000"/>
              </a:lnSpc>
              <a:spcBef>
                <a:spcPts val="600"/>
              </a:spcBef>
            </a:pPr>
            <a:r>
              <a:rPr lang="zh-CN" altLang="en-US" sz="2100" dirty="0"/>
              <a:t>用户提出的维护申请用正向追踪很容易从分析设计文档追踪直至代码中，从而使维护人员很容易定位代码的维护点。所以这种维护不会破坏软件的结构。</a:t>
            </a:r>
          </a:p>
          <a:p>
            <a:pPr lvl="1">
              <a:lnSpc>
                <a:spcPct val="120000"/>
              </a:lnSpc>
              <a:spcBef>
                <a:spcPts val="600"/>
              </a:spcBef>
            </a:pPr>
            <a:r>
              <a:rPr lang="zh-CN" altLang="en-US" sz="2100" dirty="0"/>
              <a:t>结构化维护不仅能减少维护的工作量，还能提高维护的质量。</a:t>
            </a:r>
          </a:p>
        </p:txBody>
      </p:sp>
      <p:sp>
        <p:nvSpPr>
          <p:cNvPr id="2" name="日期占位符 1"/>
          <p:cNvSpPr>
            <a:spLocks noGrp="1"/>
          </p:cNvSpPr>
          <p:nvPr>
            <p:ph type="dt" sz="half" idx="10"/>
          </p:nvPr>
        </p:nvSpPr>
        <p:spPr/>
        <p:txBody>
          <a:bodyPr/>
          <a:lstStyle/>
          <a:p>
            <a:fld id="{C5992372-49B4-4106-94DB-5B72C5B54E36}"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42788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4" end="4"/>
                                            </p:txEl>
                                          </p:spTgt>
                                        </p:tgtEl>
                                        <p:attrNameLst>
                                          <p:attrName>style.visibility</p:attrName>
                                        </p:attrNameLst>
                                      </p:cBhvr>
                                      <p:to>
                                        <p:strVal val="visible"/>
                                      </p:to>
                                    </p:set>
                                    <p:animEffect transition="in" filter="fade">
                                      <p:cBhvr>
                                        <p:cTn id="7" dur="500"/>
                                        <p:tgtEl>
                                          <p:spTgt spid="3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
                                            <p:txEl>
                                              <p:pRg st="5" end="5"/>
                                            </p:txEl>
                                          </p:spTgt>
                                        </p:tgtEl>
                                        <p:attrNameLst>
                                          <p:attrName>style.visibility</p:attrName>
                                        </p:attrNameLst>
                                      </p:cBhvr>
                                      <p:to>
                                        <p:strVal val="visible"/>
                                      </p:to>
                                    </p:set>
                                    <p:animEffect transition="in" filter="fade">
                                      <p:cBhvr>
                                        <p:cTn id="10" dur="500"/>
                                        <p:tgtEl>
                                          <p:spTgt spid="3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xEl>
                                              <p:pRg st="6" end="6"/>
                                            </p:txEl>
                                          </p:spTgt>
                                        </p:tgtEl>
                                        <p:attrNameLst>
                                          <p:attrName>style.visibility</p:attrName>
                                        </p:attrNameLst>
                                      </p:cBhvr>
                                      <p:to>
                                        <p:strVal val="visible"/>
                                      </p:to>
                                    </p:set>
                                    <p:animEffect transition="in" filter="fade">
                                      <p:cBhvr>
                                        <p:cTn id="13" dur="500"/>
                                        <p:tgtEl>
                                          <p:spTgt spid="3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xEl>
                                              <p:pRg st="7" end="7"/>
                                            </p:txEl>
                                          </p:spTgt>
                                        </p:tgtEl>
                                        <p:attrNameLst>
                                          <p:attrName>style.visibility</p:attrName>
                                        </p:attrNameLst>
                                      </p:cBhvr>
                                      <p:to>
                                        <p:strVal val="visible"/>
                                      </p:to>
                                    </p:set>
                                    <p:animEffect transition="in" filter="fade">
                                      <p:cBhvr>
                                        <p:cTn id="16" dur="500"/>
                                        <p:tgtEl>
                                          <p:spTgt spid="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normAutofit/>
          </a:bodyPr>
          <a:lstStyle/>
          <a:p>
            <a:r>
              <a:rPr lang="zh-CN" altLang="zh-CN" dirty="0">
                <a:latin typeface="+mj-ea"/>
              </a:rPr>
              <a:t>软件维护过程</a:t>
            </a:r>
            <a:endParaRPr lang="zh-CN" altLang="en-US" dirty="0">
              <a:latin typeface="+mj-ea"/>
            </a:endParaRPr>
          </a:p>
        </p:txBody>
      </p:sp>
      <p:sp>
        <p:nvSpPr>
          <p:cNvPr id="3" name="内容占位符 2"/>
          <p:cNvSpPr>
            <a:spLocks noGrp="1"/>
          </p:cNvSpPr>
          <p:nvPr>
            <p:ph idx="1"/>
          </p:nvPr>
        </p:nvSpPr>
        <p:spPr>
          <a:xfrm>
            <a:off x="6472019" y="1058854"/>
            <a:ext cx="2386231" cy="2296681"/>
          </a:xfrm>
        </p:spPr>
        <p:txBody>
          <a:bodyPr>
            <a:noAutofit/>
          </a:bodyPr>
          <a:lstStyle/>
          <a:p>
            <a:pPr>
              <a:lnSpc>
                <a:spcPct val="100000"/>
              </a:lnSpc>
              <a:defRPr/>
            </a:pPr>
            <a:r>
              <a:rPr lang="zh-CN" altLang="en-US" sz="2000" dirty="0"/>
              <a:t>维护组织</a:t>
            </a:r>
            <a:endParaRPr lang="en-US" altLang="zh-CN" sz="2000" dirty="0"/>
          </a:p>
          <a:p>
            <a:pPr>
              <a:lnSpc>
                <a:spcPct val="100000"/>
              </a:lnSpc>
              <a:defRPr/>
            </a:pPr>
            <a:r>
              <a:rPr lang="zh-CN" altLang="en-US" sz="2000" dirty="0"/>
              <a:t>维护报告</a:t>
            </a:r>
            <a:endParaRPr lang="en-US" altLang="zh-CN" sz="2000" dirty="0"/>
          </a:p>
          <a:p>
            <a:pPr>
              <a:lnSpc>
                <a:spcPct val="100000"/>
              </a:lnSpc>
              <a:defRPr/>
            </a:pPr>
            <a:r>
              <a:rPr lang="zh-CN" altLang="en-US" sz="2000" dirty="0"/>
              <a:t>工作流程</a:t>
            </a:r>
            <a:endParaRPr lang="en-US" altLang="zh-CN" sz="2000" dirty="0"/>
          </a:p>
          <a:p>
            <a:pPr>
              <a:lnSpc>
                <a:spcPct val="100000"/>
              </a:lnSpc>
              <a:defRPr/>
            </a:pPr>
            <a:r>
              <a:rPr lang="zh-CN" altLang="en-US" sz="2000" dirty="0"/>
              <a:t>维护记录的保存</a:t>
            </a:r>
            <a:endParaRPr lang="en-US" altLang="zh-CN" sz="2000" dirty="0"/>
          </a:p>
          <a:p>
            <a:pPr>
              <a:lnSpc>
                <a:spcPct val="100000"/>
              </a:lnSpc>
              <a:defRPr/>
            </a:pPr>
            <a:r>
              <a:rPr lang="zh-CN" altLang="en-US" sz="2000" dirty="0"/>
              <a:t>对维护的评价</a:t>
            </a:r>
          </a:p>
        </p:txBody>
      </p:sp>
      <p:sp>
        <p:nvSpPr>
          <p:cNvPr id="3077" name="Rectangle 2"/>
          <p:cNvSpPr>
            <a:spLocks noChangeArrowheads="1"/>
          </p:cNvSpPr>
          <p:nvPr/>
        </p:nvSpPr>
        <p:spPr bwMode="auto">
          <a:xfrm>
            <a:off x="1143001" y="-150041"/>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350"/>
          </a:p>
        </p:txBody>
      </p:sp>
      <p:graphicFrame>
        <p:nvGraphicFramePr>
          <p:cNvPr id="3074" name="Object 1"/>
          <p:cNvGraphicFramePr>
            <a:graphicFrameLocks noChangeAspect="1"/>
          </p:cNvGraphicFramePr>
          <p:nvPr/>
        </p:nvGraphicFramePr>
        <p:xfrm>
          <a:off x="622141" y="2724092"/>
          <a:ext cx="7542527" cy="1898995"/>
        </p:xfrm>
        <a:graphic>
          <a:graphicData uri="http://schemas.openxmlformats.org/presentationml/2006/ole">
            <mc:AlternateContent xmlns:mc="http://schemas.openxmlformats.org/markup-compatibility/2006">
              <mc:Choice xmlns:v="urn:schemas-microsoft-com:vml" Requires="v">
                <p:oleObj spid="_x0000_s12305" name="Visio" r:id="rId3" imgW="8419719" imgH="2122551" progId="Visio.Drawing.11">
                  <p:embed/>
                </p:oleObj>
              </mc:Choice>
              <mc:Fallback>
                <p:oleObj name="Visio" r:id="rId3" imgW="8419719" imgH="2122551" progId="Visio.Drawing.11">
                  <p:embed/>
                  <p:pic>
                    <p:nvPicPr>
                      <p:cNvPr id="307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41" y="2724092"/>
                        <a:ext cx="7542527" cy="1898995"/>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4" name="文本框 3"/>
          <p:cNvSpPr txBox="1"/>
          <p:nvPr/>
        </p:nvSpPr>
        <p:spPr>
          <a:xfrm>
            <a:off x="658607" y="1176338"/>
            <a:ext cx="5408269" cy="1200329"/>
          </a:xfrm>
          <a:prstGeom prst="rect">
            <a:avLst/>
          </a:prstGeom>
          <a:noFill/>
        </p:spPr>
        <p:txBody>
          <a:bodyPr wrap="square" rtlCol="0">
            <a:spAutoFit/>
          </a:bodyPr>
          <a:lstStyle/>
          <a:p>
            <a:pPr algn="just">
              <a:lnSpc>
                <a:spcPct val="120000"/>
              </a:lnSpc>
            </a:pPr>
            <a:r>
              <a:rPr lang="zh-CN" altLang="en-US" sz="2000" dirty="0">
                <a:latin typeface="+mj-ea"/>
                <a:ea typeface="+mj-ea"/>
              </a:rPr>
              <a:t>维护就是修改软件；另一个关键词是“过程”，过程暗喻不是单一的活动，是活动的集合和活动的有序组合，过程就需要管理。</a:t>
            </a:r>
            <a:endParaRPr lang="en-US" altLang="zh-CN" sz="2000" dirty="0">
              <a:latin typeface="+mj-ea"/>
              <a:ea typeface="+mj-ea"/>
            </a:endParaRPr>
          </a:p>
        </p:txBody>
      </p:sp>
      <p:sp>
        <p:nvSpPr>
          <p:cNvPr id="5" name="日期占位符 4"/>
          <p:cNvSpPr>
            <a:spLocks noGrp="1"/>
          </p:cNvSpPr>
          <p:nvPr>
            <p:ph type="dt" sz="half" idx="10"/>
          </p:nvPr>
        </p:nvSpPr>
        <p:spPr/>
        <p:txBody>
          <a:bodyPr/>
          <a:lstStyle/>
          <a:p>
            <a:fld id="{AC6C6AD1-91E7-4114-974D-6EB070D13F94}"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5385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4" name="标题 3"/>
          <p:cNvSpPr>
            <a:spLocks noGrp="1"/>
          </p:cNvSpPr>
          <p:nvPr>
            <p:ph type="title"/>
          </p:nvPr>
        </p:nvSpPr>
        <p:spPr/>
        <p:txBody>
          <a:bodyPr/>
          <a:lstStyle/>
          <a:p>
            <a:r>
              <a:rPr lang="zh-CN" altLang="en-US" dirty="0"/>
              <a:t>软件维护过程</a:t>
            </a:r>
          </a:p>
        </p:txBody>
      </p:sp>
      <p:sp>
        <p:nvSpPr>
          <p:cNvPr id="2" name="日期占位符 1"/>
          <p:cNvSpPr>
            <a:spLocks noGrp="1"/>
          </p:cNvSpPr>
          <p:nvPr>
            <p:ph type="dt" sz="half" idx="10"/>
          </p:nvPr>
        </p:nvSpPr>
        <p:spPr/>
        <p:txBody>
          <a:bodyPr/>
          <a:lstStyle/>
          <a:p>
            <a:fld id="{5541431C-00D1-4A6C-9486-495E1DB982A6}" type="datetime1">
              <a:rPr lang="zh-CN" altLang="en-US" smtClean="0"/>
              <a:t>2022/4/6</a:t>
            </a:fld>
            <a:endParaRPr lang="zh-CN" altLang="en-US" dirty="0"/>
          </a:p>
        </p:txBody>
      </p:sp>
      <p:sp>
        <p:nvSpPr>
          <p:cNvPr id="39" name="页脚占位符 38"/>
          <p:cNvSpPr>
            <a:spLocks noGrp="1"/>
          </p:cNvSpPr>
          <p:nvPr>
            <p:ph type="ftr" sz="quarter" idx="11"/>
          </p:nvPr>
        </p:nvSpPr>
        <p:spPr/>
        <p:txBody>
          <a:bodyPr/>
          <a:lstStyle/>
          <a:p>
            <a:r>
              <a:rPr lang="zh-CN" altLang="en-US"/>
              <a:t>软件工程</a:t>
            </a:r>
            <a:endParaRPr lang="zh-CN" altLang="en-US" dirty="0"/>
          </a:p>
        </p:txBody>
      </p:sp>
      <p:pic>
        <p:nvPicPr>
          <p:cNvPr id="40" name="图片 39"/>
          <p:cNvPicPr>
            <a:picLocks noChangeAspect="1"/>
          </p:cNvPicPr>
          <p:nvPr/>
        </p:nvPicPr>
        <p:blipFill>
          <a:blip r:embed="rId2"/>
          <a:stretch>
            <a:fillRect/>
          </a:stretch>
        </p:blipFill>
        <p:spPr>
          <a:xfrm>
            <a:off x="958596" y="1031817"/>
            <a:ext cx="7575804" cy="3304945"/>
          </a:xfrm>
          <a:prstGeom prst="rect">
            <a:avLst/>
          </a:prstGeom>
        </p:spPr>
      </p:pic>
    </p:spTree>
    <p:extLst>
      <p:ext uri="{BB962C8B-B14F-4D97-AF65-F5344CB8AC3E}">
        <p14:creationId xmlns:p14="http://schemas.microsoft.com/office/powerpoint/2010/main" val="58249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909936"/>
            <a:ext cx="7878536" cy="3517687"/>
          </a:xfrm>
        </p:spPr>
        <p:txBody>
          <a:bodyPr>
            <a:normAutofit lnSpcReduction="10000"/>
          </a:bodyPr>
          <a:lstStyle/>
          <a:p>
            <a:pPr marL="457200" indent="-457200">
              <a:lnSpc>
                <a:spcPct val="120000"/>
              </a:lnSpc>
            </a:pPr>
            <a:r>
              <a:rPr lang="zh-CN" altLang="en-US" dirty="0">
                <a:solidFill>
                  <a:schemeClr val="bg2">
                    <a:lumMod val="50000"/>
                  </a:schemeClr>
                </a:solidFill>
                <a:latin typeface="+mj-ea"/>
                <a:ea typeface="+mj-ea"/>
              </a:rPr>
              <a:t>第</a:t>
            </a:r>
            <a:r>
              <a:rPr lang="en-US" altLang="zh-CN" dirty="0">
                <a:solidFill>
                  <a:schemeClr val="bg2">
                    <a:lumMod val="50000"/>
                  </a:schemeClr>
                </a:solidFill>
                <a:latin typeface="+mj-ea"/>
                <a:ea typeface="+mj-ea"/>
              </a:rPr>
              <a:t>14</a:t>
            </a:r>
            <a:r>
              <a:rPr lang="zh-CN" altLang="en-US" dirty="0">
                <a:solidFill>
                  <a:schemeClr val="bg2">
                    <a:lumMod val="50000"/>
                  </a:schemeClr>
                </a:solidFill>
                <a:latin typeface="+mj-ea"/>
                <a:ea typeface="+mj-ea"/>
              </a:rPr>
              <a:t>章 </a:t>
            </a:r>
            <a:r>
              <a:rPr lang="zh-CN" altLang="en-US" dirty="0">
                <a:solidFill>
                  <a:schemeClr val="bg2">
                    <a:lumMod val="50000"/>
                  </a:schemeClr>
                </a:solidFill>
              </a:rPr>
              <a:t>软件交付与维护</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软件部署与交付</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软件演化与维护</a:t>
            </a:r>
            <a:endParaRPr lang="en-US" altLang="zh-CN" dirty="0">
              <a:solidFill>
                <a:schemeClr val="bg2">
                  <a:lumMod val="50000"/>
                </a:schemeClr>
              </a:solidFill>
            </a:endParaRPr>
          </a:p>
          <a:p>
            <a:pPr lvl="2"/>
            <a:r>
              <a:rPr lang="zh-CN" altLang="en-US" dirty="0"/>
              <a:t>调试</a:t>
            </a:r>
            <a:endParaRPr lang="en-US" altLang="zh-CN" dirty="0"/>
          </a:p>
          <a:p>
            <a:pPr lvl="2"/>
            <a:r>
              <a:rPr lang="zh-CN" altLang="en-US" dirty="0"/>
              <a:t>维护</a:t>
            </a:r>
            <a:endParaRPr lang="en-US" altLang="zh-CN" dirty="0"/>
          </a:p>
          <a:p>
            <a:pPr lvl="2"/>
            <a:r>
              <a:rPr lang="zh-CN" altLang="en-US" dirty="0"/>
              <a:t>重构</a:t>
            </a:r>
            <a:endParaRPr lang="en-US" altLang="zh-CN" dirty="0"/>
          </a:p>
          <a:p>
            <a:pPr lvl="2"/>
            <a:r>
              <a:rPr lang="zh-CN" altLang="en-US" dirty="0"/>
              <a:t>软件再工程过程</a:t>
            </a:r>
          </a:p>
        </p:txBody>
      </p:sp>
      <p:sp>
        <p:nvSpPr>
          <p:cNvPr id="7" name="日期占位符 6"/>
          <p:cNvSpPr>
            <a:spLocks noGrp="1"/>
          </p:cNvSpPr>
          <p:nvPr>
            <p:ph type="dt" sz="half" idx="10"/>
          </p:nvPr>
        </p:nvSpPr>
        <p:spPr/>
        <p:txBody>
          <a:bodyPr/>
          <a:lstStyle/>
          <a:p>
            <a:fld id="{17B9B125-CBDC-4E6A-8DE4-F19FC924BDC3}" type="datetime1">
              <a:rPr lang="zh-CN" altLang="en-US" smtClean="0"/>
              <a:t>2022/4/6</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软件系统的文档</a:t>
            </a:r>
          </a:p>
        </p:txBody>
      </p:sp>
      <p:sp>
        <p:nvSpPr>
          <p:cNvPr id="60420" name="Rectangle 3"/>
          <p:cNvSpPr>
            <a:spLocks noGrp="1" noChangeArrowheads="1"/>
          </p:cNvSpPr>
          <p:nvPr>
            <p:ph idx="1"/>
          </p:nvPr>
        </p:nvSpPr>
        <p:spPr/>
        <p:txBody>
          <a:bodyPr>
            <a:normAutofit fontScale="77500" lnSpcReduction="20000"/>
          </a:bodyPr>
          <a:lstStyle/>
          <a:p>
            <a:pPr eaLnBrk="1" hangingPunct="1">
              <a:lnSpc>
                <a:spcPct val="115000"/>
              </a:lnSpc>
            </a:pPr>
            <a:r>
              <a:rPr lang="zh-CN" altLang="en-US" dirty="0">
                <a:latin typeface="+mn-ea"/>
              </a:rPr>
              <a:t>文档是影响软件可维护性的决定因素。往往文档比程序代码更重要。</a:t>
            </a:r>
            <a:endParaRPr lang="en-US" altLang="zh-CN" dirty="0">
              <a:latin typeface="+mn-ea"/>
            </a:endParaRPr>
          </a:p>
          <a:p>
            <a:pPr>
              <a:lnSpc>
                <a:spcPct val="130000"/>
              </a:lnSpc>
            </a:pPr>
            <a:r>
              <a:rPr lang="zh-CN" altLang="en-US" dirty="0">
                <a:latin typeface="+mn-ea"/>
              </a:rPr>
              <a:t>软件文档应该满足下述要求：</a:t>
            </a:r>
          </a:p>
          <a:p>
            <a:pPr>
              <a:lnSpc>
                <a:spcPct val="130000"/>
              </a:lnSpc>
              <a:buNone/>
            </a:pPr>
            <a:r>
              <a:rPr lang="en-US" altLang="zh-CN" dirty="0">
                <a:latin typeface="+mn-ea"/>
              </a:rPr>
              <a:t>   (1) </a:t>
            </a:r>
            <a:r>
              <a:rPr lang="zh-CN" altLang="en-US" dirty="0">
                <a:latin typeface="+mn-ea"/>
              </a:rPr>
              <a:t>必须描述如何使用这个系统，没有这种描述时即使是最简单的系统也无法使用；</a:t>
            </a:r>
          </a:p>
          <a:p>
            <a:pPr>
              <a:lnSpc>
                <a:spcPct val="130000"/>
              </a:lnSpc>
              <a:buNone/>
            </a:pPr>
            <a:r>
              <a:rPr lang="en-US" altLang="zh-CN" dirty="0">
                <a:latin typeface="+mn-ea"/>
              </a:rPr>
              <a:t>   (2) </a:t>
            </a:r>
            <a:r>
              <a:rPr lang="zh-CN" altLang="en-US" dirty="0">
                <a:latin typeface="+mn-ea"/>
              </a:rPr>
              <a:t>必须描述怎样安装和管理这个系统；</a:t>
            </a:r>
          </a:p>
          <a:p>
            <a:pPr>
              <a:lnSpc>
                <a:spcPct val="130000"/>
              </a:lnSpc>
              <a:buNone/>
            </a:pPr>
            <a:r>
              <a:rPr lang="en-US" altLang="zh-CN" dirty="0">
                <a:latin typeface="+mn-ea"/>
              </a:rPr>
              <a:t>   (3) </a:t>
            </a:r>
            <a:r>
              <a:rPr lang="zh-CN" altLang="en-US" dirty="0">
                <a:latin typeface="+mn-ea"/>
              </a:rPr>
              <a:t>必须描述系统需求和设计；</a:t>
            </a:r>
          </a:p>
          <a:p>
            <a:pPr>
              <a:lnSpc>
                <a:spcPct val="130000"/>
              </a:lnSpc>
              <a:buNone/>
            </a:pPr>
            <a:r>
              <a:rPr lang="en-US" altLang="zh-CN" dirty="0">
                <a:latin typeface="+mn-ea"/>
              </a:rPr>
              <a:t>   (4) </a:t>
            </a:r>
            <a:r>
              <a:rPr lang="zh-CN" altLang="en-US" dirty="0">
                <a:latin typeface="+mn-ea"/>
              </a:rPr>
              <a:t>必须描述系统的实现和测试，以便使系统成为可维护的。</a:t>
            </a:r>
          </a:p>
        </p:txBody>
      </p:sp>
      <p:sp>
        <p:nvSpPr>
          <p:cNvPr id="3" name="日期占位符 2"/>
          <p:cNvSpPr>
            <a:spLocks noGrp="1"/>
          </p:cNvSpPr>
          <p:nvPr>
            <p:ph type="dt" sz="half" idx="10"/>
          </p:nvPr>
        </p:nvSpPr>
        <p:spPr/>
        <p:txBody>
          <a:bodyPr/>
          <a:lstStyle/>
          <a:p>
            <a:fld id="{0CF30DD8-19D7-4B54-8E82-97DD2C5E2857}"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5"/>
          <p:cNvSpPr>
            <a:spLocks noGrp="1"/>
          </p:cNvSpPr>
          <p:nvPr>
            <p:ph type="sldNum" sz="quarter" idx="12"/>
          </p:nvPr>
        </p:nvSpPr>
        <p:spPr/>
        <p:txBody>
          <a:bodyPr/>
          <a:lstStyle/>
          <a:p>
            <a:pPr>
              <a:defRPr/>
            </a:pPr>
            <a:fld id="{AD299F46-6BB3-41FA-BF6D-01099D664221}" type="slidenum">
              <a:rPr lang="zh-CN" altLang="en-US"/>
              <a:pPr>
                <a:defRPr/>
              </a:pPr>
              <a:t>30</a:t>
            </a:fld>
            <a:endParaRPr lang="en-US" altLang="zh-CN"/>
          </a:p>
        </p:txBody>
      </p:sp>
    </p:spTree>
    <p:extLst>
      <p:ext uri="{BB962C8B-B14F-4D97-AF65-F5344CB8AC3E}">
        <p14:creationId xmlns:p14="http://schemas.microsoft.com/office/powerpoint/2010/main" val="211223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768097" y="1064871"/>
            <a:ext cx="7832833" cy="3667150"/>
          </a:xfrm>
        </p:spPr>
        <p:txBody>
          <a:bodyPr>
            <a:normAutofit/>
          </a:bodyPr>
          <a:lstStyle/>
          <a:p>
            <a:pPr>
              <a:lnSpc>
                <a:spcPct val="115000"/>
              </a:lnSpc>
            </a:pPr>
            <a:r>
              <a:rPr lang="zh-CN" altLang="en-US" sz="2400" dirty="0">
                <a:latin typeface="+mn-ea"/>
              </a:rPr>
              <a:t>软件系统的文档可以分为用户文档和系统文档两类。</a:t>
            </a:r>
            <a:endParaRPr lang="en-US" altLang="zh-CN" sz="2400" dirty="0">
              <a:latin typeface="+mn-ea"/>
            </a:endParaRPr>
          </a:p>
          <a:p>
            <a:pPr marL="342900" indent="-342900">
              <a:lnSpc>
                <a:spcPct val="115000"/>
              </a:lnSpc>
              <a:buFont typeface="+mj-lt"/>
              <a:buAutoNum type="arabicPeriod"/>
            </a:pPr>
            <a:r>
              <a:rPr lang="zh-CN" altLang="en-US" sz="2400" b="1" dirty="0">
                <a:solidFill>
                  <a:srgbClr val="FF0000"/>
                </a:solidFill>
                <a:latin typeface="+mn-ea"/>
              </a:rPr>
              <a:t>用户文档</a:t>
            </a:r>
            <a:r>
              <a:rPr lang="zh-CN" altLang="en-US" sz="2400" dirty="0">
                <a:latin typeface="+mn-ea"/>
              </a:rPr>
              <a:t>主要描述系统功能和使用方法，并不关心这些功能是怎样实现的。</a:t>
            </a:r>
            <a:endParaRPr lang="en-US" altLang="zh-CN" sz="2400" dirty="0">
              <a:latin typeface="+mn-ea"/>
            </a:endParaRPr>
          </a:p>
          <a:p>
            <a:pPr marL="342900" indent="-342900">
              <a:lnSpc>
                <a:spcPct val="115000"/>
              </a:lnSpc>
              <a:buFont typeface="+mj-lt"/>
              <a:buAutoNum type="arabicPeriod"/>
            </a:pPr>
            <a:r>
              <a:rPr lang="zh-CN" altLang="en-US" sz="2400" b="1" dirty="0">
                <a:solidFill>
                  <a:srgbClr val="FF0000"/>
                </a:solidFill>
                <a:latin typeface="+mn-ea"/>
              </a:rPr>
              <a:t>系统文档</a:t>
            </a:r>
            <a:r>
              <a:rPr lang="zh-CN" altLang="en-US" sz="2400" dirty="0">
                <a:latin typeface="+mn-ea"/>
              </a:rPr>
              <a:t>描述系统设计、实现和测试等各方面的内容。</a:t>
            </a:r>
          </a:p>
        </p:txBody>
      </p:sp>
      <p:sp>
        <p:nvSpPr>
          <p:cNvPr id="4" name="灯片编号占位符 5"/>
          <p:cNvSpPr>
            <a:spLocks noGrp="1"/>
          </p:cNvSpPr>
          <p:nvPr>
            <p:ph type="sldNum" sz="quarter" idx="12"/>
          </p:nvPr>
        </p:nvSpPr>
        <p:spPr/>
        <p:txBody>
          <a:bodyPr/>
          <a:lstStyle/>
          <a:p>
            <a:pPr>
              <a:defRPr/>
            </a:pPr>
            <a:fld id="{6F3F8B35-E190-4505-9818-8190845F5256}" type="slidenum">
              <a:rPr lang="zh-CN" altLang="en-US"/>
              <a:pPr>
                <a:defRPr/>
              </a:pPr>
              <a:t>31</a:t>
            </a:fld>
            <a:endParaRPr lang="en-US" altLang="zh-CN"/>
          </a:p>
        </p:txBody>
      </p:sp>
      <p:sp>
        <p:nvSpPr>
          <p:cNvPr id="2" name="标题 1"/>
          <p:cNvSpPr>
            <a:spLocks noGrp="1"/>
          </p:cNvSpPr>
          <p:nvPr>
            <p:ph type="title"/>
          </p:nvPr>
        </p:nvSpPr>
        <p:spPr/>
        <p:txBody>
          <a:bodyPr/>
          <a:lstStyle/>
          <a:p>
            <a:r>
              <a:rPr lang="zh-CN" altLang="en-US" dirty="0"/>
              <a:t>软件系统的文档类型</a:t>
            </a:r>
          </a:p>
        </p:txBody>
      </p:sp>
      <p:sp>
        <p:nvSpPr>
          <p:cNvPr id="3" name="日期占位符 2"/>
          <p:cNvSpPr>
            <a:spLocks noGrp="1"/>
          </p:cNvSpPr>
          <p:nvPr>
            <p:ph type="dt" sz="half" idx="10"/>
          </p:nvPr>
        </p:nvSpPr>
        <p:spPr/>
        <p:txBody>
          <a:bodyPr/>
          <a:lstStyle/>
          <a:p>
            <a:fld id="{A466586A-8EB2-49F6-99DE-E374F0609783}"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pic>
        <p:nvPicPr>
          <p:cNvPr id="7" name="Picture 4" descr="MCj02403510000[1]"/>
          <p:cNvPicPr>
            <a:picLocks noChangeAspect="1" noChangeArrowheads="1"/>
          </p:cNvPicPr>
          <p:nvPr/>
        </p:nvPicPr>
        <p:blipFill>
          <a:blip r:embed="rId2" cstate="print"/>
          <a:srcRect/>
          <a:stretch>
            <a:fillRect/>
          </a:stretch>
        </p:blipFill>
        <p:spPr bwMode="auto">
          <a:xfrm>
            <a:off x="6819106" y="3484280"/>
            <a:ext cx="1674019" cy="937022"/>
          </a:xfrm>
          <a:prstGeom prst="rect">
            <a:avLst/>
          </a:prstGeom>
          <a:noFill/>
          <a:ln w="9525">
            <a:noFill/>
            <a:miter lim="800000"/>
            <a:headEnd/>
            <a:tailEnd/>
          </a:ln>
        </p:spPr>
      </p:pic>
    </p:spTree>
    <p:extLst>
      <p:ext uri="{BB962C8B-B14F-4D97-AF65-F5344CB8AC3E}">
        <p14:creationId xmlns:p14="http://schemas.microsoft.com/office/powerpoint/2010/main" val="239393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用户文档</a:t>
            </a:r>
          </a:p>
        </p:txBody>
      </p:sp>
      <p:sp>
        <p:nvSpPr>
          <p:cNvPr id="3" name="文本占位符 2"/>
          <p:cNvSpPr>
            <a:spLocks noGrp="1"/>
          </p:cNvSpPr>
          <p:nvPr>
            <p:ph idx="1"/>
          </p:nvPr>
        </p:nvSpPr>
        <p:spPr>
          <a:xfrm>
            <a:off x="768097" y="902824"/>
            <a:ext cx="7924490" cy="3771322"/>
          </a:xfrm>
        </p:spPr>
        <p:txBody>
          <a:bodyPr>
            <a:noAutofit/>
          </a:bodyPr>
          <a:lstStyle/>
          <a:p>
            <a:pPr>
              <a:lnSpc>
                <a:spcPct val="100000"/>
              </a:lnSpc>
              <a:spcBef>
                <a:spcPts val="600"/>
              </a:spcBef>
            </a:pPr>
            <a:r>
              <a:rPr lang="zh-CN" altLang="en-US" sz="2000" dirty="0">
                <a:latin typeface="+mn-ea"/>
              </a:rPr>
              <a:t>用户文档是用户了解系统的第一步，它应该能使用户获得对系统的准确的初步印象。文档的结构方式应该使用户能够方便地根据需要阅读有关的内容。</a:t>
            </a:r>
          </a:p>
          <a:p>
            <a:pPr>
              <a:lnSpc>
                <a:spcPct val="100000"/>
              </a:lnSpc>
              <a:spcBef>
                <a:spcPts val="600"/>
              </a:spcBef>
            </a:pPr>
            <a:r>
              <a:rPr lang="zh-CN" altLang="en-US" sz="2000" dirty="0">
                <a:latin typeface="+mn-ea"/>
              </a:rPr>
              <a:t>用户文档至少应该包括下述</a:t>
            </a:r>
            <a:r>
              <a:rPr lang="en-US" altLang="zh-CN" sz="2000" dirty="0">
                <a:latin typeface="+mn-ea"/>
              </a:rPr>
              <a:t>5</a:t>
            </a:r>
            <a:r>
              <a:rPr lang="zh-CN" altLang="en-US" sz="2000" dirty="0">
                <a:latin typeface="+mn-ea"/>
              </a:rPr>
              <a:t>方面的内容：</a:t>
            </a:r>
          </a:p>
          <a:p>
            <a:pPr>
              <a:lnSpc>
                <a:spcPct val="100000"/>
              </a:lnSpc>
              <a:spcBef>
                <a:spcPts val="600"/>
              </a:spcBef>
              <a:buNone/>
            </a:pPr>
            <a:r>
              <a:rPr lang="en-US" altLang="zh-CN" sz="2000" dirty="0">
                <a:latin typeface="+mn-ea"/>
              </a:rPr>
              <a:t>       (1) </a:t>
            </a:r>
            <a:r>
              <a:rPr lang="zh-CN" altLang="en-US" sz="2000" dirty="0">
                <a:latin typeface="+mn-ea"/>
              </a:rPr>
              <a:t>功能描述；     </a:t>
            </a:r>
            <a:r>
              <a:rPr lang="en-US" altLang="zh-CN" sz="2000" dirty="0">
                <a:latin typeface="+mn-ea"/>
              </a:rPr>
              <a:t>(2) </a:t>
            </a:r>
            <a:r>
              <a:rPr lang="zh-CN" altLang="en-US" sz="2000" dirty="0">
                <a:latin typeface="+mn-ea"/>
              </a:rPr>
              <a:t>安装文档；</a:t>
            </a:r>
          </a:p>
          <a:p>
            <a:pPr>
              <a:lnSpc>
                <a:spcPct val="100000"/>
              </a:lnSpc>
              <a:spcBef>
                <a:spcPts val="600"/>
              </a:spcBef>
              <a:buNone/>
            </a:pPr>
            <a:r>
              <a:rPr lang="en-US" altLang="zh-CN" sz="2000" dirty="0">
                <a:latin typeface="+mn-ea"/>
              </a:rPr>
              <a:t>       (3) </a:t>
            </a:r>
            <a:r>
              <a:rPr lang="zh-CN" altLang="en-US" sz="2000" dirty="0">
                <a:latin typeface="+mn-ea"/>
              </a:rPr>
              <a:t>使用手册；     </a:t>
            </a:r>
            <a:r>
              <a:rPr lang="en-US" altLang="zh-CN" sz="2000" dirty="0">
                <a:latin typeface="+mn-ea"/>
              </a:rPr>
              <a:t>(4) </a:t>
            </a:r>
            <a:r>
              <a:rPr lang="zh-CN" altLang="en-US" sz="2000" dirty="0">
                <a:latin typeface="+mn-ea"/>
              </a:rPr>
              <a:t>参考手册；</a:t>
            </a:r>
          </a:p>
          <a:p>
            <a:pPr>
              <a:lnSpc>
                <a:spcPct val="100000"/>
              </a:lnSpc>
              <a:spcBef>
                <a:spcPts val="600"/>
              </a:spcBef>
              <a:buNone/>
            </a:pPr>
            <a:r>
              <a:rPr lang="en-US" altLang="zh-CN" sz="2000" dirty="0">
                <a:latin typeface="+mn-ea"/>
              </a:rPr>
              <a:t>       (5) </a:t>
            </a:r>
            <a:r>
              <a:rPr lang="zh-CN" altLang="en-US" sz="2000" dirty="0">
                <a:latin typeface="+mn-ea"/>
              </a:rPr>
              <a:t>操作员指南</a:t>
            </a:r>
            <a:r>
              <a:rPr lang="en-US" altLang="zh-CN" sz="2000" dirty="0">
                <a:latin typeface="+mn-ea"/>
              </a:rPr>
              <a:t>(</a:t>
            </a:r>
            <a:r>
              <a:rPr lang="zh-CN" altLang="en-US" sz="2000" dirty="0">
                <a:latin typeface="+mn-ea"/>
              </a:rPr>
              <a:t>如果需要有系统操作员的话</a:t>
            </a:r>
            <a:r>
              <a:rPr lang="en-US" altLang="zh-CN" sz="2000" dirty="0">
                <a:latin typeface="+mn-ea"/>
              </a:rPr>
              <a:t>)</a:t>
            </a:r>
            <a:r>
              <a:rPr lang="zh-CN" altLang="en-US" sz="2000" dirty="0">
                <a:latin typeface="+mn-ea"/>
              </a:rPr>
              <a:t> 。</a:t>
            </a:r>
          </a:p>
          <a:p>
            <a:pPr>
              <a:lnSpc>
                <a:spcPct val="100000"/>
              </a:lnSpc>
              <a:spcBef>
                <a:spcPts val="600"/>
              </a:spcBef>
            </a:pPr>
            <a:r>
              <a:rPr lang="zh-CN" altLang="en-US" sz="2000" dirty="0">
                <a:latin typeface="+mn-ea"/>
              </a:rPr>
              <a:t>上述内容可以分别作为独立的文档，</a:t>
            </a:r>
          </a:p>
          <a:p>
            <a:pPr>
              <a:lnSpc>
                <a:spcPct val="100000"/>
              </a:lnSpc>
              <a:spcBef>
                <a:spcPts val="600"/>
              </a:spcBef>
              <a:buNone/>
            </a:pPr>
            <a:r>
              <a:rPr lang="zh-CN" altLang="en-US" sz="2000" dirty="0">
                <a:latin typeface="+mn-ea"/>
              </a:rPr>
              <a:t>    也可以作为一个文档的不同分册，</a:t>
            </a:r>
          </a:p>
          <a:p>
            <a:pPr>
              <a:lnSpc>
                <a:spcPct val="100000"/>
              </a:lnSpc>
              <a:spcBef>
                <a:spcPts val="600"/>
              </a:spcBef>
              <a:buNone/>
            </a:pPr>
            <a:r>
              <a:rPr lang="zh-CN" altLang="en-US" sz="2000" dirty="0">
                <a:latin typeface="+mn-ea"/>
              </a:rPr>
              <a:t>    具体做法应该由系统规模决定。</a:t>
            </a:r>
            <a:endParaRPr lang="zh-CN" altLang="en-US" sz="2000" dirty="0"/>
          </a:p>
        </p:txBody>
      </p:sp>
      <p:sp>
        <p:nvSpPr>
          <p:cNvPr id="2" name="日期占位符 1"/>
          <p:cNvSpPr>
            <a:spLocks noGrp="1"/>
          </p:cNvSpPr>
          <p:nvPr>
            <p:ph type="dt" sz="half" idx="10"/>
          </p:nvPr>
        </p:nvSpPr>
        <p:spPr/>
        <p:txBody>
          <a:bodyPr/>
          <a:lstStyle/>
          <a:p>
            <a:fld id="{E6FF9327-B592-47B1-9269-C9E19D9D8BE6}"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5"/>
          <p:cNvSpPr>
            <a:spLocks noGrp="1"/>
          </p:cNvSpPr>
          <p:nvPr>
            <p:ph type="sldNum" sz="quarter" idx="12"/>
          </p:nvPr>
        </p:nvSpPr>
        <p:spPr/>
        <p:txBody>
          <a:bodyPr/>
          <a:lstStyle/>
          <a:p>
            <a:pPr>
              <a:defRPr/>
            </a:pPr>
            <a:fld id="{0B6E1E8F-7690-485B-84C1-D4FEA961ADB1}" type="slidenum">
              <a:rPr lang="zh-CN" altLang="en-US"/>
              <a:pPr>
                <a:defRPr/>
              </a:pPr>
              <a:t>32</a:t>
            </a:fld>
            <a:endParaRPr lang="en-US" altLang="zh-CN"/>
          </a:p>
        </p:txBody>
      </p:sp>
      <p:pic>
        <p:nvPicPr>
          <p:cNvPr id="62468" name="Picture 5" descr="MCj02500430000[1]"/>
          <p:cNvPicPr>
            <a:picLocks noChangeAspect="1" noChangeArrowheads="1"/>
          </p:cNvPicPr>
          <p:nvPr/>
        </p:nvPicPr>
        <p:blipFill>
          <a:blip r:embed="rId3" cstate="print"/>
          <a:srcRect/>
          <a:stretch>
            <a:fillRect/>
          </a:stretch>
        </p:blipFill>
        <p:spPr bwMode="auto">
          <a:xfrm>
            <a:off x="7034520" y="3211691"/>
            <a:ext cx="1658067" cy="1244563"/>
          </a:xfrm>
          <a:prstGeom prst="rect">
            <a:avLst/>
          </a:prstGeom>
          <a:noFill/>
          <a:ln w="9525">
            <a:noFill/>
            <a:miter lim="800000"/>
            <a:headEnd/>
            <a:tailEnd/>
          </a:ln>
        </p:spPr>
      </p:pic>
    </p:spTree>
    <p:extLst>
      <p:ext uri="{BB962C8B-B14F-4D97-AF65-F5344CB8AC3E}">
        <p14:creationId xmlns:p14="http://schemas.microsoft.com/office/powerpoint/2010/main" val="364009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系统文档</a:t>
            </a:r>
          </a:p>
        </p:txBody>
      </p:sp>
      <p:sp>
        <p:nvSpPr>
          <p:cNvPr id="3" name="文本占位符 2"/>
          <p:cNvSpPr>
            <a:spLocks noGrp="1"/>
          </p:cNvSpPr>
          <p:nvPr>
            <p:ph idx="1"/>
          </p:nvPr>
        </p:nvSpPr>
        <p:spPr/>
        <p:txBody>
          <a:bodyPr>
            <a:normAutofit/>
          </a:bodyPr>
          <a:lstStyle/>
          <a:p>
            <a:pPr>
              <a:lnSpc>
                <a:spcPct val="120000"/>
              </a:lnSpc>
            </a:pPr>
            <a:r>
              <a:rPr lang="zh-CN" altLang="en-US" sz="2400" dirty="0">
                <a:latin typeface="+mn-ea"/>
              </a:rPr>
              <a:t>所谓系统文档指从问题定义、需求说明到验收测试计划这样一系列和系统实现有关的文档。</a:t>
            </a:r>
          </a:p>
          <a:p>
            <a:pPr>
              <a:lnSpc>
                <a:spcPct val="120000"/>
              </a:lnSpc>
            </a:pPr>
            <a:r>
              <a:rPr lang="zh-CN" altLang="en-US" sz="2400" dirty="0">
                <a:latin typeface="+mn-ea"/>
              </a:rPr>
              <a:t>描述系统设计、实现和测试的文档对于理解程序和维护程序来说是极端重要的。</a:t>
            </a:r>
          </a:p>
          <a:p>
            <a:pPr>
              <a:lnSpc>
                <a:spcPct val="120000"/>
              </a:lnSpc>
            </a:pPr>
            <a:r>
              <a:rPr lang="zh-CN" altLang="en-US" sz="2400" dirty="0">
                <a:latin typeface="+mn-ea"/>
              </a:rPr>
              <a:t>和用户文档类似，系统文档的结构也应该能把读者从对系统概貌的了解，引导到对系统每个方面每个特点的更形式化更具体的认识。</a:t>
            </a:r>
            <a:endParaRPr lang="zh-CN" altLang="en-US" sz="2400" dirty="0"/>
          </a:p>
        </p:txBody>
      </p:sp>
      <p:sp>
        <p:nvSpPr>
          <p:cNvPr id="2" name="日期占位符 1"/>
          <p:cNvSpPr>
            <a:spLocks noGrp="1"/>
          </p:cNvSpPr>
          <p:nvPr>
            <p:ph type="dt" sz="half" idx="10"/>
          </p:nvPr>
        </p:nvSpPr>
        <p:spPr/>
        <p:txBody>
          <a:bodyPr/>
          <a:lstStyle/>
          <a:p>
            <a:fld id="{C17F19FD-6A48-4E5B-8B41-BA5B099548EC}" type="datetime1">
              <a:rPr lang="zh-CN" altLang="en-US" smtClean="0"/>
              <a:t>2022/4/6</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5"/>
          <p:cNvSpPr>
            <a:spLocks noGrp="1"/>
          </p:cNvSpPr>
          <p:nvPr>
            <p:ph type="sldNum" sz="quarter" idx="12"/>
          </p:nvPr>
        </p:nvSpPr>
        <p:spPr/>
        <p:txBody>
          <a:bodyPr/>
          <a:lstStyle/>
          <a:p>
            <a:pPr>
              <a:defRPr/>
            </a:pPr>
            <a:fld id="{95D04396-CDB8-4D11-B2C2-9BF7D538718F}" type="slidenum">
              <a:rPr lang="zh-CN" altLang="en-US"/>
              <a:pPr>
                <a:defRPr/>
              </a:pPr>
              <a:t>33</a:t>
            </a:fld>
            <a:endParaRPr lang="en-US" altLang="zh-CN"/>
          </a:p>
        </p:txBody>
      </p:sp>
    </p:spTree>
    <p:extLst>
      <p:ext uri="{BB962C8B-B14F-4D97-AF65-F5344CB8AC3E}">
        <p14:creationId xmlns:p14="http://schemas.microsoft.com/office/powerpoint/2010/main" val="414597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提高可维护性的方法</a:t>
            </a:r>
            <a:endParaRPr lang="zh-CN" altLang="en-US" dirty="0"/>
          </a:p>
        </p:txBody>
      </p:sp>
      <p:sp>
        <p:nvSpPr>
          <p:cNvPr id="3" name="内容占位符 2"/>
          <p:cNvSpPr>
            <a:spLocks noGrp="1"/>
          </p:cNvSpPr>
          <p:nvPr>
            <p:ph idx="1"/>
          </p:nvPr>
        </p:nvSpPr>
        <p:spPr>
          <a:xfrm>
            <a:off x="768097" y="1053295"/>
            <a:ext cx="7832833" cy="3678725"/>
          </a:xfrm>
        </p:spPr>
        <p:txBody>
          <a:bodyPr>
            <a:normAutofit/>
          </a:bodyPr>
          <a:lstStyle/>
          <a:p>
            <a:pPr marL="257175" indent="-257175">
              <a:lnSpc>
                <a:spcPct val="120000"/>
              </a:lnSpc>
              <a:spcBef>
                <a:spcPct val="20000"/>
              </a:spcBef>
              <a:buFontTx/>
              <a:buChar char="•"/>
              <a:defRPr/>
            </a:pPr>
            <a:r>
              <a:rPr lang="zh-CN" altLang="en-US" sz="2400" dirty="0">
                <a:latin typeface="+mn-ea"/>
              </a:rPr>
              <a:t>建立明确的软件质量目标和优先级</a:t>
            </a:r>
          </a:p>
          <a:p>
            <a:pPr marL="257175" indent="-257175">
              <a:lnSpc>
                <a:spcPct val="120000"/>
              </a:lnSpc>
              <a:spcBef>
                <a:spcPct val="20000"/>
              </a:spcBef>
              <a:buFontTx/>
              <a:buChar char="•"/>
              <a:defRPr/>
            </a:pPr>
            <a:r>
              <a:rPr lang="zh-CN" altLang="en-US" sz="2400" dirty="0">
                <a:latin typeface="+mn-ea"/>
              </a:rPr>
              <a:t>使用提高软件质量的技术和工具</a:t>
            </a:r>
          </a:p>
          <a:p>
            <a:pPr marL="257175" indent="-257175">
              <a:lnSpc>
                <a:spcPct val="120000"/>
              </a:lnSpc>
              <a:spcBef>
                <a:spcPct val="20000"/>
              </a:spcBef>
              <a:buFontTx/>
              <a:buChar char="•"/>
              <a:defRPr/>
            </a:pPr>
            <a:r>
              <a:rPr lang="zh-CN" altLang="en-US" sz="2400" dirty="0">
                <a:latin typeface="+mn-ea"/>
              </a:rPr>
              <a:t>进行明确的质量保证审查</a:t>
            </a:r>
          </a:p>
          <a:p>
            <a:pPr marL="257175" indent="-257175">
              <a:lnSpc>
                <a:spcPct val="120000"/>
              </a:lnSpc>
              <a:spcBef>
                <a:spcPct val="20000"/>
              </a:spcBef>
              <a:buFontTx/>
              <a:buChar char="•"/>
              <a:defRPr/>
            </a:pPr>
            <a:r>
              <a:rPr lang="zh-CN" altLang="en-US" sz="2400" dirty="0">
                <a:latin typeface="+mn-ea"/>
              </a:rPr>
              <a:t>选择可维护的程序设计语言</a:t>
            </a:r>
          </a:p>
          <a:p>
            <a:pPr marL="257175" indent="-257175">
              <a:lnSpc>
                <a:spcPct val="120000"/>
              </a:lnSpc>
              <a:spcBef>
                <a:spcPct val="20000"/>
              </a:spcBef>
              <a:buFontTx/>
              <a:buChar char="•"/>
              <a:defRPr/>
            </a:pPr>
            <a:r>
              <a:rPr lang="zh-CN" altLang="en-US" sz="2400" dirty="0">
                <a:latin typeface="+mn-ea"/>
              </a:rPr>
              <a:t>改进程序的文档</a:t>
            </a:r>
          </a:p>
        </p:txBody>
      </p:sp>
      <p:sp>
        <p:nvSpPr>
          <p:cNvPr id="4" name="日期占位符 3"/>
          <p:cNvSpPr>
            <a:spLocks noGrp="1"/>
          </p:cNvSpPr>
          <p:nvPr>
            <p:ph type="dt" sz="half" idx="10"/>
          </p:nvPr>
        </p:nvSpPr>
        <p:spPr/>
        <p:txBody>
          <a:bodyPr/>
          <a:lstStyle/>
          <a:p>
            <a:fld id="{670F31F5-E441-4300-9F79-D1704F9BE328}"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5"/>
          <p:cNvSpPr>
            <a:spLocks noGrp="1"/>
          </p:cNvSpPr>
          <p:nvPr>
            <p:ph type="sldNum" sz="quarter" idx="12"/>
          </p:nvPr>
        </p:nvSpPr>
        <p:spPr/>
        <p:txBody>
          <a:bodyPr/>
          <a:lstStyle/>
          <a:p>
            <a:pPr>
              <a:defRPr/>
            </a:pPr>
            <a:fld id="{67FD11ED-4502-453F-894B-2E455D998AC6}" type="slidenum">
              <a:rPr lang="zh-CN" altLang="en-US"/>
              <a:pPr>
                <a:defRPr/>
              </a:pPr>
              <a:t>34</a:t>
            </a:fld>
            <a:endParaRPr lang="en-US" altLang="zh-CN"/>
          </a:p>
        </p:txBody>
      </p:sp>
      <p:pic>
        <p:nvPicPr>
          <p:cNvPr id="64517" name="Picture 8" descr="MCj03125740000[1]"/>
          <p:cNvPicPr>
            <a:picLocks noChangeAspect="1" noChangeArrowheads="1"/>
          </p:cNvPicPr>
          <p:nvPr/>
        </p:nvPicPr>
        <p:blipFill>
          <a:blip r:embed="rId2" cstate="print"/>
          <a:srcRect/>
          <a:stretch>
            <a:fillRect/>
          </a:stretch>
        </p:blipFill>
        <p:spPr bwMode="auto">
          <a:xfrm>
            <a:off x="6675800" y="2326511"/>
            <a:ext cx="1452200" cy="1958814"/>
          </a:xfrm>
          <a:prstGeom prst="rect">
            <a:avLst/>
          </a:prstGeom>
          <a:noFill/>
          <a:ln w="9525">
            <a:noFill/>
            <a:miter lim="800000"/>
            <a:headEnd/>
            <a:tailEnd/>
          </a:ln>
        </p:spPr>
      </p:pic>
    </p:spTree>
    <p:extLst>
      <p:ext uri="{BB962C8B-B14F-4D97-AF65-F5344CB8AC3E}">
        <p14:creationId xmlns:p14="http://schemas.microsoft.com/office/powerpoint/2010/main" val="289874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18426" y="841613"/>
            <a:ext cx="8001723" cy="3704987"/>
          </a:xfrm>
        </p:spPr>
        <p:txBody>
          <a:bodyPr>
            <a:noAutofit/>
          </a:bodyPr>
          <a:lstStyle/>
          <a:p>
            <a:pPr marL="342900" indent="-342900">
              <a:lnSpc>
                <a:spcPct val="100000"/>
              </a:lnSpc>
              <a:spcBef>
                <a:spcPts val="600"/>
              </a:spcBef>
            </a:pPr>
            <a:r>
              <a:rPr lang="zh-CN" altLang="en-US" sz="2400" dirty="0"/>
              <a:t>预防性维护又称为</a:t>
            </a:r>
            <a:r>
              <a:rPr lang="zh-CN" altLang="en-US" sz="2400" b="1" dirty="0">
                <a:solidFill>
                  <a:srgbClr val="FF0000"/>
                </a:solidFill>
              </a:rPr>
              <a:t>软件再工程</a:t>
            </a:r>
            <a:r>
              <a:rPr lang="zh-CN" altLang="en-US" sz="2400" dirty="0"/>
              <a:t>。指的是重新构造或编写现有系统的一部分或全部，但不改变其功能。</a:t>
            </a:r>
            <a:endParaRPr lang="en-US" altLang="zh-CN" sz="2400" dirty="0"/>
          </a:p>
          <a:p>
            <a:pPr marL="342900" indent="-342900">
              <a:lnSpc>
                <a:spcPct val="100000"/>
              </a:lnSpc>
              <a:spcBef>
                <a:spcPts val="600"/>
              </a:spcBef>
            </a:pPr>
            <a:r>
              <a:rPr lang="zh-CN" altLang="en-US" sz="2400" dirty="0"/>
              <a:t>在大型系统中某些部分需要频繁维护时，可应用软件再工程。</a:t>
            </a:r>
            <a:endParaRPr lang="en-US" altLang="zh-CN" sz="2400" dirty="0"/>
          </a:p>
          <a:p>
            <a:pPr marL="342900" indent="-342900">
              <a:lnSpc>
                <a:spcPct val="100000"/>
              </a:lnSpc>
              <a:spcBef>
                <a:spcPts val="600"/>
              </a:spcBef>
            </a:pPr>
            <a:r>
              <a:rPr lang="zh-CN" altLang="en-US" sz="2400" dirty="0"/>
              <a:t>再工程的目的是努力使系统更易于维护，系统需要被再构造和再文档化。</a:t>
            </a:r>
            <a:endParaRPr lang="en-US" altLang="zh-CN" sz="2400" dirty="0"/>
          </a:p>
          <a:p>
            <a:pPr marL="342900" indent="-342900">
              <a:lnSpc>
                <a:spcPct val="100000"/>
              </a:lnSpc>
              <a:spcBef>
                <a:spcPts val="600"/>
              </a:spcBef>
            </a:pPr>
            <a:r>
              <a:rPr lang="zh-CN" altLang="en-US" sz="2400" dirty="0"/>
              <a:t>减少风险：重新开发一个在用的系统具有很高的风险，可能会有开发问题、人员问题和规格说明问题。</a:t>
            </a:r>
            <a:endParaRPr lang="en-US" altLang="zh-CN" sz="2400" dirty="0"/>
          </a:p>
          <a:p>
            <a:pPr marL="342900" indent="-342900">
              <a:lnSpc>
                <a:spcPct val="100000"/>
              </a:lnSpc>
              <a:spcBef>
                <a:spcPts val="600"/>
              </a:spcBef>
            </a:pPr>
            <a:r>
              <a:rPr lang="zh-CN" altLang="en-US" sz="2400" dirty="0"/>
              <a:t>低成本：再工程的成本比重新开发软件的成本要小得多。 </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4" name="标题 3"/>
          <p:cNvSpPr>
            <a:spLocks noGrp="1"/>
          </p:cNvSpPr>
          <p:nvPr>
            <p:ph type="title"/>
          </p:nvPr>
        </p:nvSpPr>
        <p:spPr/>
        <p:txBody>
          <a:bodyPr/>
          <a:lstStyle/>
          <a:p>
            <a:r>
              <a:rPr lang="zh-CN" altLang="en-US" dirty="0"/>
              <a:t>软件再工程过程</a:t>
            </a:r>
          </a:p>
        </p:txBody>
      </p:sp>
      <p:sp>
        <p:nvSpPr>
          <p:cNvPr id="5" name="日期占位符 4"/>
          <p:cNvSpPr>
            <a:spLocks noGrp="1"/>
          </p:cNvSpPr>
          <p:nvPr>
            <p:ph type="dt" sz="half" idx="10"/>
          </p:nvPr>
        </p:nvSpPr>
        <p:spPr/>
        <p:txBody>
          <a:bodyPr/>
          <a:lstStyle/>
          <a:p>
            <a:fld id="{2AF13FB4-EA5D-4BF8-BC6B-2231CE3BEDC4}"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3977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软件再工程过程</a:t>
            </a:r>
          </a:p>
        </p:txBody>
      </p:sp>
      <p:sp>
        <p:nvSpPr>
          <p:cNvPr id="3" name="内容占位符 2"/>
          <p:cNvSpPr>
            <a:spLocks noGrp="1"/>
          </p:cNvSpPr>
          <p:nvPr>
            <p:ph idx="1"/>
          </p:nvPr>
        </p:nvSpPr>
        <p:spPr>
          <a:xfrm>
            <a:off x="1094321" y="899767"/>
            <a:ext cx="7506609" cy="3806854"/>
          </a:xfrm>
        </p:spPr>
        <p:txBody>
          <a:bodyPr>
            <a:normAutofit lnSpcReduction="10000"/>
          </a:bodyPr>
          <a:lstStyle/>
          <a:p>
            <a:r>
              <a:rPr lang="zh-CN" altLang="en-US" dirty="0"/>
              <a:t>包括：</a:t>
            </a:r>
            <a:endParaRPr lang="en-US" altLang="zh-CN" dirty="0"/>
          </a:p>
          <a:p>
            <a:pPr marL="1108620" lvl="1" indent="-457200">
              <a:buFont typeface="+mj-lt"/>
              <a:buAutoNum type="arabicPeriod"/>
            </a:pPr>
            <a:r>
              <a:rPr lang="zh-CN" altLang="en-US" dirty="0"/>
              <a:t>库存目录分析</a:t>
            </a:r>
            <a:endParaRPr lang="en-US" altLang="zh-CN" dirty="0"/>
          </a:p>
          <a:p>
            <a:pPr marL="1108620" lvl="1" indent="-457200">
              <a:buFont typeface="+mj-lt"/>
              <a:buAutoNum type="arabicPeriod"/>
            </a:pPr>
            <a:r>
              <a:rPr lang="zh-CN" altLang="en-US" dirty="0"/>
              <a:t>正向工程</a:t>
            </a:r>
          </a:p>
          <a:p>
            <a:pPr marL="1108620" lvl="1" indent="-457200">
              <a:buFont typeface="+mj-lt"/>
              <a:buAutoNum type="arabicPeriod"/>
            </a:pPr>
            <a:r>
              <a:rPr lang="zh-CN" altLang="en-US" dirty="0"/>
              <a:t>逆向工程</a:t>
            </a:r>
            <a:endParaRPr lang="en-US" altLang="zh-CN" dirty="0"/>
          </a:p>
          <a:p>
            <a:pPr marL="1108620" lvl="1" indent="-457200">
              <a:buFont typeface="+mj-lt"/>
              <a:buAutoNum type="arabicPeriod"/>
            </a:pPr>
            <a:r>
              <a:rPr lang="zh-CN" altLang="en-US" dirty="0"/>
              <a:t>文档重构</a:t>
            </a:r>
            <a:endParaRPr lang="en-US" altLang="zh-CN" dirty="0"/>
          </a:p>
          <a:p>
            <a:pPr marL="1108620" lvl="1" indent="-457200">
              <a:buFont typeface="+mj-lt"/>
              <a:buAutoNum type="arabicPeriod"/>
            </a:pPr>
            <a:r>
              <a:rPr lang="zh-CN" altLang="en-US" dirty="0"/>
              <a:t>代码重构</a:t>
            </a:r>
            <a:endParaRPr lang="en-US" altLang="zh-CN" dirty="0"/>
          </a:p>
          <a:p>
            <a:pPr marL="1108620" lvl="1" indent="-457200">
              <a:buFont typeface="+mj-lt"/>
              <a:buAutoNum type="arabicPeriod"/>
            </a:pPr>
            <a:r>
              <a:rPr lang="zh-CN" altLang="en-US" dirty="0"/>
              <a:t>数据重构</a:t>
            </a:r>
            <a:endParaRPr lang="en-US" altLang="zh-CN" dirty="0"/>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36</a:t>
            </a:fld>
            <a:endParaRPr lang="zh-CN" altLang="en-US"/>
          </a:p>
        </p:txBody>
      </p:sp>
    </p:spTree>
    <p:extLst>
      <p:ext uri="{BB962C8B-B14F-4D97-AF65-F5344CB8AC3E}">
        <p14:creationId xmlns:p14="http://schemas.microsoft.com/office/powerpoint/2010/main" val="2430604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逆向工程 </a:t>
            </a:r>
          </a:p>
        </p:txBody>
      </p:sp>
      <p:sp>
        <p:nvSpPr>
          <p:cNvPr id="3" name="内容占位符 2"/>
          <p:cNvSpPr>
            <a:spLocks noGrp="1"/>
          </p:cNvSpPr>
          <p:nvPr>
            <p:ph idx="1"/>
          </p:nvPr>
        </p:nvSpPr>
        <p:spPr>
          <a:xfrm>
            <a:off x="768097" y="1104899"/>
            <a:ext cx="7956803" cy="3136901"/>
          </a:xfrm>
        </p:spPr>
        <p:txBody>
          <a:bodyPr>
            <a:noAutofit/>
          </a:bodyPr>
          <a:lstStyle/>
          <a:p>
            <a:r>
              <a:rPr lang="zh-CN" altLang="en-US" sz="2400" dirty="0"/>
              <a:t>逆向工程是以复原软件的规格说明和设计为目标的软件分析过程。</a:t>
            </a:r>
          </a:p>
          <a:p>
            <a:r>
              <a:rPr lang="zh-CN" altLang="en-US" sz="2400" dirty="0"/>
              <a:t>大多数情况下，逆向工程弥补缺乏良好文档的问题。 </a:t>
            </a:r>
          </a:p>
          <a:p>
            <a:r>
              <a:rPr lang="zh-CN" altLang="en-US" sz="2400" dirty="0"/>
              <a:t>开发阶段的文档与维护阶段的文档可能是不一致的。</a:t>
            </a:r>
          </a:p>
          <a:p>
            <a:r>
              <a:rPr lang="zh-CN" altLang="en-US" sz="2400" dirty="0"/>
              <a:t>开发阶段编写的程序文档在维护阶段是非常有用的。</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37</a:t>
            </a:fld>
            <a:endParaRPr lang="zh-CN" altLang="en-US"/>
          </a:p>
        </p:txBody>
      </p:sp>
    </p:spTree>
    <p:extLst>
      <p:ext uri="{BB962C8B-B14F-4D97-AF65-F5344CB8AC3E}">
        <p14:creationId xmlns:p14="http://schemas.microsoft.com/office/powerpoint/2010/main" val="3573837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再工程过程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38</a:t>
            </a:fld>
            <a:endParaRPr lang="zh-CN" altLang="en-US"/>
          </a:p>
        </p:txBody>
      </p:sp>
      <p:pic>
        <p:nvPicPr>
          <p:cNvPr id="7" name="图片 6"/>
          <p:cNvPicPr>
            <a:picLocks noChangeAspect="1"/>
          </p:cNvPicPr>
          <p:nvPr/>
        </p:nvPicPr>
        <p:blipFill>
          <a:blip r:embed="rId2"/>
          <a:stretch>
            <a:fillRect/>
          </a:stretch>
        </p:blipFill>
        <p:spPr>
          <a:xfrm>
            <a:off x="1094321" y="1085787"/>
            <a:ext cx="7402566" cy="3397313"/>
          </a:xfrm>
          <a:prstGeom prst="rect">
            <a:avLst/>
          </a:prstGeom>
        </p:spPr>
      </p:pic>
    </p:spTree>
    <p:extLst>
      <p:ext uri="{BB962C8B-B14F-4D97-AF65-F5344CB8AC3E}">
        <p14:creationId xmlns:p14="http://schemas.microsoft.com/office/powerpoint/2010/main" val="2801289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rPr>
              <a:t>重构（</a:t>
            </a:r>
            <a:r>
              <a:rPr lang="en-US" altLang="zh-CN" cap="none" dirty="0">
                <a:latin typeface="+mj-ea"/>
              </a:rPr>
              <a:t>Refactoring</a:t>
            </a:r>
            <a:r>
              <a:rPr lang="zh-CN" altLang="en-US" dirty="0">
                <a:latin typeface="+mj-ea"/>
              </a:rPr>
              <a:t>）</a:t>
            </a:r>
          </a:p>
        </p:txBody>
      </p:sp>
      <p:sp>
        <p:nvSpPr>
          <p:cNvPr id="2" name="内容占位符 1"/>
          <p:cNvSpPr>
            <a:spLocks noGrp="1"/>
          </p:cNvSpPr>
          <p:nvPr>
            <p:ph idx="1"/>
          </p:nvPr>
        </p:nvSpPr>
        <p:spPr>
          <a:xfrm>
            <a:off x="768096" y="828912"/>
            <a:ext cx="7970790" cy="3939857"/>
          </a:xfrm>
        </p:spPr>
        <p:txBody>
          <a:bodyPr>
            <a:noAutofit/>
          </a:bodyPr>
          <a:lstStyle/>
          <a:p>
            <a:pPr>
              <a:lnSpc>
                <a:spcPct val="100000"/>
              </a:lnSpc>
              <a:spcBef>
                <a:spcPts val="600"/>
              </a:spcBef>
            </a:pPr>
            <a:r>
              <a:rPr lang="zh-CN" altLang="en-US" sz="2000" dirty="0">
                <a:solidFill>
                  <a:srgbClr val="FF0000"/>
                </a:solidFill>
              </a:rPr>
              <a:t>重构</a:t>
            </a:r>
            <a:r>
              <a:rPr lang="zh-CN" altLang="en-US" sz="2000" dirty="0"/>
              <a:t>就是在不改变软件现有功能的基础上，通过调整程序代码改善软件的质量、性能，使其程序的设计模式和架构更趋合理</a:t>
            </a:r>
            <a:r>
              <a:rPr lang="zh-CN" altLang="en-US" sz="2000"/>
              <a:t>，提高软件</a:t>
            </a:r>
            <a:r>
              <a:rPr lang="zh-CN" altLang="en-US" sz="2000" dirty="0"/>
              <a:t>的扩展性和维护性。</a:t>
            </a:r>
            <a:endParaRPr lang="en-US" altLang="zh-CN" sz="2000" dirty="0"/>
          </a:p>
          <a:p>
            <a:pPr>
              <a:lnSpc>
                <a:spcPct val="100000"/>
              </a:lnSpc>
              <a:spcBef>
                <a:spcPts val="600"/>
              </a:spcBef>
            </a:pPr>
            <a:r>
              <a:rPr lang="zh-CN" altLang="en-US" sz="2000" dirty="0"/>
              <a:t>软件设计人员毕竟不是先知先觉，功能的变化导致设计的调整在所难免。所以“测试为先，持续重构”作为良好开发习惯被越来越多的人所采纳。</a:t>
            </a:r>
            <a:endParaRPr lang="en-US" altLang="zh-CN" sz="2000" dirty="0"/>
          </a:p>
          <a:p>
            <a:pPr>
              <a:lnSpc>
                <a:spcPct val="100000"/>
              </a:lnSpc>
              <a:spcBef>
                <a:spcPts val="600"/>
              </a:spcBef>
            </a:pPr>
            <a:r>
              <a:rPr lang="zh-CN" altLang="en-US" sz="2000" dirty="0"/>
              <a:t>使用重构的方式，不改变系统的外部功能，只对内部的结构进行重新的整理。通过重构，不断的调整系统的结构，使系统对于需求的变更始终具有较强的适应能力。</a:t>
            </a:r>
            <a:endParaRPr lang="en-US" altLang="zh-CN" sz="2000" dirty="0"/>
          </a:p>
          <a:p>
            <a:pPr>
              <a:lnSpc>
                <a:spcPct val="100000"/>
              </a:lnSpc>
              <a:spcBef>
                <a:spcPts val="600"/>
              </a:spcBef>
            </a:pPr>
            <a:r>
              <a:rPr lang="zh-CN" altLang="en-US" sz="2000" dirty="0"/>
              <a:t>重构要注意两点：</a:t>
            </a:r>
            <a:endParaRPr lang="en-US" altLang="zh-CN" sz="2000" dirty="0"/>
          </a:p>
          <a:p>
            <a:pPr marL="342900" indent="-342900">
              <a:lnSpc>
                <a:spcPct val="100000"/>
              </a:lnSpc>
              <a:spcBef>
                <a:spcPts val="600"/>
              </a:spcBef>
              <a:buFont typeface="+mj-lt"/>
              <a:buAutoNum type="arabicPeriod"/>
            </a:pPr>
            <a:r>
              <a:rPr lang="zh-CN" altLang="en-US" sz="2000" dirty="0"/>
              <a:t>保持系统的核心价值不变      </a:t>
            </a:r>
            <a:r>
              <a:rPr lang="zh-CN" altLang="en-US" sz="2000" dirty="0">
                <a:solidFill>
                  <a:schemeClr val="accent1"/>
                </a:solidFill>
              </a:rPr>
              <a:t> </a:t>
            </a:r>
            <a:r>
              <a:rPr lang="en-US" altLang="zh-CN" sz="2000" dirty="0">
                <a:solidFill>
                  <a:schemeClr val="accent1"/>
                </a:solidFill>
              </a:rPr>
              <a:t>2. </a:t>
            </a:r>
            <a:r>
              <a:rPr lang="zh-CN" altLang="en-US" sz="2000" dirty="0"/>
              <a:t>注意风险</a:t>
            </a:r>
          </a:p>
        </p:txBody>
      </p:sp>
      <p:sp>
        <p:nvSpPr>
          <p:cNvPr id="5" name="日期占位符 4"/>
          <p:cNvSpPr>
            <a:spLocks noGrp="1"/>
          </p:cNvSpPr>
          <p:nvPr>
            <p:ph type="dt" sz="half" idx="10"/>
          </p:nvPr>
        </p:nvSpPr>
        <p:spPr/>
        <p:txBody>
          <a:bodyPr/>
          <a:lstStyle/>
          <a:p>
            <a:fld id="{A9E683A9-2051-46EB-BB04-3959F87D1038}"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48374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up)">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软件交付与维护</a:t>
            </a:r>
          </a:p>
        </p:txBody>
      </p:sp>
      <p:sp>
        <p:nvSpPr>
          <p:cNvPr id="3" name="内容占位符 2"/>
          <p:cNvSpPr>
            <a:spLocks noGrp="1"/>
          </p:cNvSpPr>
          <p:nvPr>
            <p:ph idx="1"/>
          </p:nvPr>
        </p:nvSpPr>
        <p:spPr>
          <a:xfrm>
            <a:off x="768097" y="925167"/>
            <a:ext cx="8090153" cy="3806854"/>
          </a:xfrm>
        </p:spPr>
        <p:txBody>
          <a:bodyPr>
            <a:normAutofit/>
          </a:bodyPr>
          <a:lstStyle/>
          <a:p>
            <a:pPr>
              <a:spcBef>
                <a:spcPts val="600"/>
              </a:spcBef>
            </a:pPr>
            <a:r>
              <a:rPr lang="zh-CN" altLang="en-US" dirty="0"/>
              <a:t>请观看清华大学慕课视频</a:t>
            </a:r>
            <a:endParaRPr lang="en-US" altLang="zh-CN" dirty="0"/>
          </a:p>
          <a:p>
            <a:pPr>
              <a:spcBef>
                <a:spcPts val="600"/>
              </a:spcBef>
            </a:pPr>
            <a:endParaRPr lang="en-US" altLang="zh-CN" dirty="0"/>
          </a:p>
          <a:p>
            <a:pPr marL="0" indent="0" algn="ctr">
              <a:spcBef>
                <a:spcPts val="600"/>
              </a:spcBef>
              <a:buNone/>
            </a:pPr>
            <a:r>
              <a:rPr lang="zh-CN" altLang="en-US" dirty="0"/>
              <a:t>第</a:t>
            </a:r>
            <a:r>
              <a:rPr lang="en-US" altLang="zh-CN" dirty="0"/>
              <a:t>14</a:t>
            </a:r>
            <a:r>
              <a:rPr lang="zh-CN" altLang="en-US" dirty="0"/>
              <a:t>章  软件交付与维护</a:t>
            </a:r>
            <a:endParaRPr lang="en-US" altLang="zh-CN" dirty="0"/>
          </a:p>
          <a:p>
            <a:pPr marL="0" indent="0" algn="ctr">
              <a:spcBef>
                <a:spcPts val="600"/>
              </a:spcBef>
              <a:buNone/>
            </a:pPr>
            <a:endParaRPr lang="en-US" altLang="zh-CN" dirty="0"/>
          </a:p>
          <a:p>
            <a:pPr marL="994320" lvl="1" indent="-342900" algn="l">
              <a:lnSpc>
                <a:spcPct val="100000"/>
              </a:lnSpc>
              <a:spcBef>
                <a:spcPts val="600"/>
              </a:spcBef>
            </a:pPr>
            <a:r>
              <a:rPr lang="en-US" altLang="zh-CN" dirty="0"/>
              <a:t>14.1 </a:t>
            </a:r>
            <a:r>
              <a:rPr lang="zh-CN" altLang="en-US" dirty="0"/>
              <a:t>软件部署与交付</a:t>
            </a:r>
            <a:endParaRPr lang="en-US" altLang="zh-CN" dirty="0"/>
          </a:p>
          <a:p>
            <a:pPr marL="994320" lvl="1" indent="-342900" algn="l">
              <a:lnSpc>
                <a:spcPct val="100000"/>
              </a:lnSpc>
              <a:spcBef>
                <a:spcPts val="600"/>
              </a:spcBef>
            </a:pPr>
            <a:r>
              <a:rPr lang="en-US" altLang="zh-CN" dirty="0"/>
              <a:t>14.2 </a:t>
            </a:r>
            <a:r>
              <a:rPr lang="zh-CN" altLang="en-US" dirty="0"/>
              <a:t>软件演化与维护</a:t>
            </a:r>
          </a:p>
        </p:txBody>
      </p:sp>
      <p:sp>
        <p:nvSpPr>
          <p:cNvPr id="4" name="日期占位符 3"/>
          <p:cNvSpPr>
            <a:spLocks noGrp="1"/>
          </p:cNvSpPr>
          <p:nvPr>
            <p:ph type="dt" sz="half" idx="10"/>
          </p:nvPr>
        </p:nvSpPr>
        <p:spPr/>
        <p:txBody>
          <a:bodyPr/>
          <a:lstStyle/>
          <a:p>
            <a:fld id="{7CED086E-27AC-447D-A309-6E1E2E9E8CF6}"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a:t>
            </a:fld>
            <a:endParaRPr lang="zh-CN" altLang="en-US"/>
          </a:p>
        </p:txBody>
      </p:sp>
    </p:spTree>
    <p:extLst>
      <p:ext uri="{BB962C8B-B14F-4D97-AF65-F5344CB8AC3E}">
        <p14:creationId xmlns:p14="http://schemas.microsoft.com/office/powerpoint/2010/main" val="2065694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983847"/>
            <a:ext cx="7947640" cy="3748173"/>
          </a:xfrm>
        </p:spPr>
        <p:txBody>
          <a:bodyPr>
            <a:normAutofit/>
          </a:bodyPr>
          <a:lstStyle/>
          <a:p>
            <a:r>
              <a:rPr lang="zh-CN" altLang="en-US" sz="2400" dirty="0"/>
              <a:t>软件开发的两个交替不断的活动：</a:t>
            </a:r>
            <a:endParaRPr lang="en-US" altLang="zh-CN" sz="2400" dirty="0"/>
          </a:p>
          <a:p>
            <a:r>
              <a:rPr lang="zh-CN" altLang="en-US" sz="2400" dirty="0"/>
              <a:t>重构和增强功能，像两顶帽子一样。</a:t>
            </a:r>
            <a:endParaRPr lang="en-US" altLang="zh-CN" sz="2400" dirty="0"/>
          </a:p>
          <a:p>
            <a:r>
              <a:rPr lang="zh-CN" altLang="en-US" sz="2400" b="1" dirty="0">
                <a:solidFill>
                  <a:srgbClr val="FF0000"/>
                </a:solidFill>
              </a:rPr>
              <a:t>戴一顶帽子只做一件事情。</a:t>
            </a:r>
            <a:endParaRPr lang="en-US" altLang="zh-CN" sz="2400" b="1" dirty="0">
              <a:solidFill>
                <a:srgbClr val="FF0000"/>
              </a:solidFill>
            </a:endParaRPr>
          </a:p>
          <a:p>
            <a:r>
              <a:rPr lang="zh-CN" altLang="en-US" sz="2400" dirty="0"/>
              <a:t>在一个软件开发的过程中，当增加一个新功能时，就不应该改变任何已经存在的代码。当新增功能以后，新增加的代码使得程序的结构难以理解，这时，就需要脱下增加功能的帽子，改变原来的代码结构，来更好的加入新功能。</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4" name="标题 3"/>
          <p:cNvSpPr>
            <a:spLocks noGrp="1"/>
          </p:cNvSpPr>
          <p:nvPr>
            <p:ph type="title"/>
          </p:nvPr>
        </p:nvSpPr>
        <p:spPr/>
        <p:txBody>
          <a:bodyPr/>
          <a:lstStyle/>
          <a:p>
            <a:r>
              <a:rPr lang="zh-CN" altLang="en-US" dirty="0"/>
              <a:t>重构与增强功能</a:t>
            </a:r>
          </a:p>
        </p:txBody>
      </p:sp>
      <p:sp>
        <p:nvSpPr>
          <p:cNvPr id="5" name="日期占位符 4"/>
          <p:cNvSpPr>
            <a:spLocks noGrp="1"/>
          </p:cNvSpPr>
          <p:nvPr>
            <p:ph type="dt" sz="half" idx="10"/>
          </p:nvPr>
        </p:nvSpPr>
        <p:spPr/>
        <p:txBody>
          <a:bodyPr/>
          <a:lstStyle/>
          <a:p>
            <a:fld id="{061407C6-3F05-42F9-A260-99ACD5F0E431}"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26473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软件维护总结</a:t>
            </a:r>
          </a:p>
        </p:txBody>
      </p:sp>
      <p:sp>
        <p:nvSpPr>
          <p:cNvPr id="3" name="内容占位符 2"/>
          <p:cNvSpPr>
            <a:spLocks noGrp="1"/>
          </p:cNvSpPr>
          <p:nvPr>
            <p:ph idx="1"/>
          </p:nvPr>
        </p:nvSpPr>
        <p:spPr/>
        <p:txBody>
          <a:bodyPr>
            <a:normAutofit/>
          </a:bodyPr>
          <a:lstStyle/>
          <a:p>
            <a:pPr marL="82296" indent="0">
              <a:lnSpc>
                <a:spcPct val="120000"/>
              </a:lnSpc>
              <a:spcBef>
                <a:spcPts val="450"/>
              </a:spcBef>
              <a:buClr>
                <a:srgbClr val="2DA2BF"/>
              </a:buClr>
              <a:buSzPct val="68000"/>
              <a:buNone/>
            </a:pPr>
            <a:r>
              <a:rPr lang="zh-CN" altLang="en-US" sz="2400" dirty="0"/>
              <a:t>软件维护的</a:t>
            </a:r>
            <a:r>
              <a:rPr lang="en-US" altLang="zh-CN" sz="2400" dirty="0"/>
              <a:t>4</a:t>
            </a:r>
            <a:r>
              <a:rPr lang="zh-CN" altLang="en-US" sz="2400" dirty="0"/>
              <a:t>类活动：</a:t>
            </a:r>
          </a:p>
          <a:p>
            <a:pPr marL="82296" indent="0">
              <a:lnSpc>
                <a:spcPct val="120000"/>
              </a:lnSpc>
              <a:spcBef>
                <a:spcPts val="450"/>
              </a:spcBef>
              <a:buClr>
                <a:srgbClr val="2DA2BF"/>
              </a:buClr>
              <a:buSzPct val="68000"/>
              <a:buNone/>
            </a:pPr>
            <a:r>
              <a:rPr lang="zh-CN" altLang="en-US" sz="2400" dirty="0"/>
              <a:t>  （改正性、适应性、完善性、预防性）</a:t>
            </a:r>
            <a:endParaRPr lang="en-US" altLang="zh-CN" sz="2400" dirty="0"/>
          </a:p>
          <a:p>
            <a:pPr marL="82296" indent="0">
              <a:lnSpc>
                <a:spcPct val="120000"/>
              </a:lnSpc>
              <a:spcBef>
                <a:spcPts val="450"/>
              </a:spcBef>
              <a:buClr>
                <a:srgbClr val="2DA2BF"/>
              </a:buClr>
              <a:buSzPct val="68000"/>
              <a:buNone/>
            </a:pPr>
            <a:r>
              <a:rPr lang="zh-CN" altLang="en-US" sz="2400" dirty="0"/>
              <a:t>决定软件可维护性的基本要素：</a:t>
            </a:r>
          </a:p>
          <a:p>
            <a:pPr marL="82296" indent="0">
              <a:lnSpc>
                <a:spcPct val="120000"/>
              </a:lnSpc>
              <a:spcBef>
                <a:spcPts val="450"/>
              </a:spcBef>
              <a:buClr>
                <a:srgbClr val="2DA2BF"/>
              </a:buClr>
              <a:buSzPct val="68000"/>
              <a:buNone/>
            </a:pPr>
            <a:r>
              <a:rPr lang="zh-CN" altLang="en-US" sz="2400" dirty="0"/>
              <a:t>  （可理解、可测试、可修改、可移植和可重用性）</a:t>
            </a:r>
          </a:p>
          <a:p>
            <a:pPr marL="82296" indent="0">
              <a:lnSpc>
                <a:spcPct val="120000"/>
              </a:lnSpc>
              <a:spcBef>
                <a:spcPts val="450"/>
              </a:spcBef>
              <a:buClr>
                <a:srgbClr val="2DA2BF"/>
              </a:buClr>
              <a:buSzPct val="68000"/>
              <a:buNone/>
            </a:pPr>
            <a:r>
              <a:rPr lang="zh-CN" altLang="en-US" sz="2400" dirty="0">
                <a:solidFill>
                  <a:srgbClr val="FF0000"/>
                </a:solidFill>
              </a:rPr>
              <a:t>文档是影响软件可维护性的决定因素</a:t>
            </a:r>
            <a:endParaRPr lang="en-US" altLang="zh-CN" sz="2400" dirty="0">
              <a:solidFill>
                <a:srgbClr val="FF0000"/>
              </a:solidFill>
            </a:endParaRPr>
          </a:p>
        </p:txBody>
      </p:sp>
      <p:sp>
        <p:nvSpPr>
          <p:cNvPr id="4" name="日期占位符 3"/>
          <p:cNvSpPr>
            <a:spLocks noGrp="1"/>
          </p:cNvSpPr>
          <p:nvPr>
            <p:ph type="dt" sz="half" idx="10"/>
          </p:nvPr>
        </p:nvSpPr>
        <p:spPr/>
        <p:txBody>
          <a:bodyPr/>
          <a:lstStyle/>
          <a:p>
            <a:fld id="{6BD5573F-9581-45B5-87D8-897B2007FDDD}"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41</a:t>
            </a:fld>
            <a:endParaRPr lang="zh-CN" altLang="en-US"/>
          </a:p>
        </p:txBody>
      </p:sp>
    </p:spTree>
    <p:extLst>
      <p:ext uri="{BB962C8B-B14F-4D97-AF65-F5344CB8AC3E}">
        <p14:creationId xmlns:p14="http://schemas.microsoft.com/office/powerpoint/2010/main" val="321417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5492" y="1002124"/>
            <a:ext cx="5268599" cy="3699725"/>
          </a:xfrm>
        </p:spPr>
        <p:txBody>
          <a:bodyPr>
            <a:normAutofit/>
          </a:bodyPr>
          <a:lstStyle/>
          <a:p>
            <a:pPr marL="457200" indent="-457200">
              <a:spcBef>
                <a:spcPts val="600"/>
              </a:spcBef>
            </a:pPr>
            <a:r>
              <a:rPr lang="zh-CN" altLang="en-US" dirty="0"/>
              <a:t>软件的调试的方法</a:t>
            </a:r>
            <a:endParaRPr lang="en-US" altLang="zh-CN" dirty="0"/>
          </a:p>
          <a:p>
            <a:pPr marL="457200" indent="-457200">
              <a:spcBef>
                <a:spcPts val="600"/>
              </a:spcBef>
            </a:pPr>
            <a:r>
              <a:rPr lang="zh-CN" altLang="en-US" dirty="0"/>
              <a:t>软件维护的类型与过程</a:t>
            </a:r>
            <a:endParaRPr lang="en-US" altLang="zh-CN" dirty="0"/>
          </a:p>
          <a:p>
            <a:pPr marL="457200" indent="-457200">
              <a:spcBef>
                <a:spcPts val="600"/>
              </a:spcBef>
            </a:pPr>
            <a:r>
              <a:rPr lang="zh-CN" altLang="en-US" dirty="0"/>
              <a:t>软件再工程过程，重构的概念</a:t>
            </a:r>
            <a:endParaRPr lang="en-US" altLang="zh-CN" dirty="0"/>
          </a:p>
          <a:p>
            <a:pPr marL="457200" indent="-457200">
              <a:spcBef>
                <a:spcPts val="600"/>
              </a:spcBef>
            </a:pPr>
            <a:r>
              <a:rPr lang="zh-CN" altLang="en-US" dirty="0"/>
              <a:t>课后作业：</a:t>
            </a:r>
          </a:p>
          <a:p>
            <a:pPr marL="994320" lvl="1" indent="-342900">
              <a:spcBef>
                <a:spcPts val="600"/>
              </a:spcBef>
              <a:buClr>
                <a:srgbClr val="CA0098"/>
              </a:buClr>
              <a:buFont typeface="Arial" panose="020B0604020202020204" pitchFamily="34" charset="0"/>
              <a:buChar char="♥"/>
            </a:pPr>
            <a:r>
              <a:rPr lang="zh-CN" altLang="en-US" dirty="0"/>
              <a:t>学堂在线的课后作业</a:t>
            </a:r>
            <a:endParaRPr lang="en-US" altLang="zh-CN" dirty="0"/>
          </a:p>
          <a:p>
            <a:pPr marL="994320" lvl="1" indent="-342900">
              <a:spcBef>
                <a:spcPts val="600"/>
              </a:spcBef>
              <a:buClr>
                <a:srgbClr val="CA0098"/>
              </a:buClr>
              <a:buFont typeface="Arial" panose="020B0604020202020204" pitchFamily="34" charset="0"/>
              <a:buChar char="♥"/>
            </a:pPr>
            <a:r>
              <a:rPr lang="zh-CN" altLang="en-US" dirty="0"/>
              <a:t>完成系统的测试报告</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795529" y="1448602"/>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E6A31AD8-3A06-4829-8396-05D8CEC7A0EB}" type="datetime1">
              <a:rPr lang="zh-CN" altLang="en-US" smtClean="0"/>
              <a:t>2022/4/6</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实验内容</a:t>
            </a:r>
          </a:p>
        </p:txBody>
      </p:sp>
      <p:sp>
        <p:nvSpPr>
          <p:cNvPr id="2" name="内容占位符 1"/>
          <p:cNvSpPr>
            <a:spLocks noGrp="1"/>
          </p:cNvSpPr>
          <p:nvPr>
            <p:ph idx="1"/>
          </p:nvPr>
        </p:nvSpPr>
        <p:spPr/>
        <p:txBody>
          <a:bodyPr>
            <a:normAutofit/>
          </a:bodyPr>
          <a:lstStyle/>
          <a:p>
            <a:pPr>
              <a:lnSpc>
                <a:spcPct val="120000"/>
              </a:lnSpc>
            </a:pPr>
            <a:r>
              <a:rPr lang="zh-CN" altLang="en-US" sz="2600" dirty="0"/>
              <a:t>对自己所做的项目进行总结：</a:t>
            </a:r>
            <a:endParaRPr lang="en-US" altLang="zh-CN" sz="2600" dirty="0"/>
          </a:p>
          <a:p>
            <a:pPr marL="385763" indent="-385763">
              <a:lnSpc>
                <a:spcPct val="120000"/>
              </a:lnSpc>
              <a:buFont typeface="+mj-lt"/>
              <a:buAutoNum type="arabicPeriod"/>
            </a:pPr>
            <a:r>
              <a:rPr lang="zh-CN" altLang="zh-CN" sz="2400" dirty="0"/>
              <a:t>描述所做项目的名称，个人职责，所做工作及采用的技术要点。</a:t>
            </a:r>
          </a:p>
          <a:p>
            <a:pPr marL="385763" indent="-385763">
              <a:lnSpc>
                <a:spcPct val="120000"/>
              </a:lnSpc>
              <a:buFont typeface="+mj-lt"/>
              <a:buAutoNum type="arabicPeriod"/>
            </a:pPr>
            <a:r>
              <a:rPr lang="zh-CN" altLang="zh-CN" sz="2400" dirty="0"/>
              <a:t>在整个项目过程中遇到的问题以及如何克服。</a:t>
            </a:r>
          </a:p>
          <a:p>
            <a:pPr marL="385763" indent="-385763">
              <a:lnSpc>
                <a:spcPct val="120000"/>
              </a:lnSpc>
              <a:buFont typeface="+mj-lt"/>
              <a:buAutoNum type="arabicPeriod"/>
            </a:pPr>
            <a:r>
              <a:rPr lang="zh-CN" altLang="zh-CN" sz="2400" dirty="0"/>
              <a:t>写出自己的感想体会，总结一下收获和经验教训。</a:t>
            </a:r>
          </a:p>
          <a:p>
            <a:pPr marL="385763" indent="-385763">
              <a:lnSpc>
                <a:spcPct val="120000"/>
              </a:lnSpc>
              <a:buFont typeface="+mj-lt"/>
              <a:buAutoNum type="arabicPeriod"/>
            </a:pPr>
            <a:r>
              <a:rPr lang="zh-CN" altLang="zh-CN" sz="2400" dirty="0"/>
              <a:t>查找一下工作中的不足之处，和待改进的地方。</a:t>
            </a:r>
          </a:p>
        </p:txBody>
      </p:sp>
      <p:sp>
        <p:nvSpPr>
          <p:cNvPr id="5" name="日期占位符 4"/>
          <p:cNvSpPr>
            <a:spLocks noGrp="1"/>
          </p:cNvSpPr>
          <p:nvPr>
            <p:ph type="dt" sz="half" idx="10"/>
          </p:nvPr>
        </p:nvSpPr>
        <p:spPr/>
        <p:txBody>
          <a:bodyPr/>
          <a:lstStyle/>
          <a:p>
            <a:fld id="{5C5574CD-E55C-46C1-8A42-32823E380A84}" type="datetime1">
              <a:rPr lang="zh-CN" altLang="en-US" smtClean="0"/>
              <a:t>2022/4/6</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extLst>
      <p:ext uri="{BB962C8B-B14F-4D97-AF65-F5344CB8AC3E}">
        <p14:creationId xmlns:p14="http://schemas.microsoft.com/office/powerpoint/2010/main" val="326578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1AD1E9-186E-45DC-8FB7-872D33D9279E}"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44</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normAutofit/>
          </a:bodyPr>
          <a:lstStyle/>
          <a:p>
            <a:pPr eaLnBrk="1" hangingPunct="1"/>
            <a:r>
              <a:rPr lang="zh-CN" altLang="en-US" dirty="0"/>
              <a:t>软件调试</a:t>
            </a:r>
          </a:p>
        </p:txBody>
      </p:sp>
      <p:sp>
        <p:nvSpPr>
          <p:cNvPr id="119812" name="Rectangle 3"/>
          <p:cNvSpPr>
            <a:spLocks noGrp="1" noChangeArrowheads="1"/>
          </p:cNvSpPr>
          <p:nvPr>
            <p:ph idx="1"/>
          </p:nvPr>
        </p:nvSpPr>
        <p:spPr>
          <a:xfrm>
            <a:off x="768097" y="914400"/>
            <a:ext cx="8005513" cy="3759746"/>
          </a:xfrm>
        </p:spPr>
        <p:txBody>
          <a:bodyPr>
            <a:noAutofit/>
          </a:bodyPr>
          <a:lstStyle/>
          <a:p>
            <a:pPr eaLnBrk="1" hangingPunct="1">
              <a:lnSpc>
                <a:spcPct val="100000"/>
              </a:lnSpc>
            </a:pPr>
            <a:r>
              <a:rPr lang="zh-CN" altLang="en-US" sz="2200" dirty="0">
                <a:latin typeface="+mn-ea"/>
              </a:rPr>
              <a:t>调试（也称为纠错）作为成功测试的后果出现，也就是说，调试是在测试发现错误之后排除错误的过程。</a:t>
            </a:r>
          </a:p>
          <a:p>
            <a:pPr eaLnBrk="1" hangingPunct="1">
              <a:lnSpc>
                <a:spcPct val="100000"/>
              </a:lnSpc>
            </a:pPr>
            <a:r>
              <a:rPr lang="zh-CN" altLang="en-US" sz="2200" dirty="0">
                <a:latin typeface="+mn-ea"/>
              </a:rPr>
              <a:t>虽然调试应该而且可以是一个有序过程，但是，目前它在很大程度上仍然是一项技巧。</a:t>
            </a:r>
          </a:p>
          <a:p>
            <a:pPr eaLnBrk="1" hangingPunct="1">
              <a:lnSpc>
                <a:spcPct val="100000"/>
              </a:lnSpc>
            </a:pPr>
            <a:r>
              <a:rPr lang="zh-CN" altLang="en-US" sz="2200" dirty="0">
                <a:latin typeface="+mn-ea"/>
              </a:rPr>
              <a:t>软件工程师在评估测试结果时，往往仅面对着软件错误的症状，也就是说，软件错误的外部表现和它的内在原因之间可能并没有明显的联系。</a:t>
            </a:r>
            <a:endParaRPr lang="en-US" altLang="zh-CN" sz="2200" dirty="0">
              <a:latin typeface="+mn-ea"/>
            </a:endParaRPr>
          </a:p>
          <a:p>
            <a:pPr eaLnBrk="1" hangingPunct="1">
              <a:lnSpc>
                <a:spcPct val="100000"/>
              </a:lnSpc>
            </a:pPr>
            <a:r>
              <a:rPr lang="zh-CN" altLang="en-US" sz="2200" b="1" dirty="0">
                <a:solidFill>
                  <a:srgbClr val="FF0000"/>
                </a:solidFill>
                <a:latin typeface="+mn-ea"/>
              </a:rPr>
              <a:t>调试就是把症状和原因联系起来的尚未被人深入认识的智力过程。</a:t>
            </a:r>
          </a:p>
        </p:txBody>
      </p:sp>
      <p:sp>
        <p:nvSpPr>
          <p:cNvPr id="4" name="灯片编号占位符 5"/>
          <p:cNvSpPr>
            <a:spLocks noGrp="1"/>
          </p:cNvSpPr>
          <p:nvPr>
            <p:ph type="sldNum" sz="quarter" idx="12"/>
          </p:nvPr>
        </p:nvSpPr>
        <p:spPr/>
        <p:txBody>
          <a:bodyPr/>
          <a:lstStyle/>
          <a:p>
            <a:pPr>
              <a:defRPr/>
            </a:pPr>
            <a:fld id="{41CF1634-2361-4F85-B51F-DDBDAF3C784B}" type="slidenum">
              <a:rPr lang="zh-CN" altLang="en-US"/>
              <a:pPr>
                <a:defRPr/>
              </a:pPr>
              <a:t>5</a:t>
            </a:fld>
            <a:endParaRPr lang="en-US" altLang="zh-CN"/>
          </a:p>
        </p:txBody>
      </p:sp>
      <p:sp>
        <p:nvSpPr>
          <p:cNvPr id="2" name="日期占位符 1"/>
          <p:cNvSpPr>
            <a:spLocks noGrp="1"/>
          </p:cNvSpPr>
          <p:nvPr>
            <p:ph type="dt" sz="half" idx="10"/>
          </p:nvPr>
        </p:nvSpPr>
        <p:spPr/>
        <p:txBody>
          <a:bodyPr/>
          <a:lstStyle/>
          <a:p>
            <a:fld id="{B79844A5-C8B2-402F-BD57-C1197909AC00}"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4642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463E16C-EFC9-455D-8CC1-877A7B2B4E22}" type="slidenum">
              <a:rPr lang="zh-CN" altLang="en-US"/>
              <a:pPr>
                <a:defRPr/>
              </a:pPr>
              <a:t>6</a:t>
            </a:fld>
            <a:endParaRPr lang="en-US" altLang="zh-CN"/>
          </a:p>
        </p:txBody>
      </p:sp>
      <p:sp>
        <p:nvSpPr>
          <p:cNvPr id="120835" name="Rectangle 2"/>
          <p:cNvSpPr>
            <a:spLocks noGrp="1" noChangeArrowheads="1"/>
          </p:cNvSpPr>
          <p:nvPr>
            <p:ph type="title"/>
          </p:nvPr>
        </p:nvSpPr>
        <p:spPr/>
        <p:txBody>
          <a:bodyPr>
            <a:normAutofit/>
          </a:bodyPr>
          <a:lstStyle/>
          <a:p>
            <a:pPr eaLnBrk="1" hangingPunct="1"/>
            <a:r>
              <a:rPr lang="zh-CN" altLang="en-US" dirty="0"/>
              <a:t>调试过程</a:t>
            </a:r>
          </a:p>
        </p:txBody>
      </p:sp>
      <p:pic>
        <p:nvPicPr>
          <p:cNvPr id="120836" name="Picture 4" descr="rj8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04644" y="783265"/>
            <a:ext cx="5134710" cy="3172301"/>
          </a:xfrm>
          <a:prstGeom prst="rect">
            <a:avLst/>
          </a:prstGeom>
          <a:noFill/>
          <a:ln w="9525">
            <a:noFill/>
            <a:miter lim="800000"/>
            <a:headEnd/>
            <a:tailEnd/>
          </a:ln>
        </p:spPr>
      </p:pic>
      <p:sp>
        <p:nvSpPr>
          <p:cNvPr id="120837" name="Rectangle 5"/>
          <p:cNvSpPr>
            <a:spLocks noChangeArrowheads="1"/>
          </p:cNvSpPr>
          <p:nvPr/>
        </p:nvSpPr>
        <p:spPr bwMode="auto">
          <a:xfrm>
            <a:off x="659758" y="3955566"/>
            <a:ext cx="7998106" cy="646331"/>
          </a:xfrm>
          <a:prstGeom prst="rect">
            <a:avLst/>
          </a:prstGeom>
          <a:noFill/>
          <a:ln w="9525">
            <a:noFill/>
            <a:miter lim="800000"/>
            <a:headEnd/>
            <a:tailEnd/>
          </a:ln>
        </p:spPr>
        <p:txBody>
          <a:bodyPr wrap="square">
            <a:spAutoFit/>
          </a:bodyPr>
          <a:lstStyle/>
          <a:p>
            <a:r>
              <a:rPr lang="zh-CN" altLang="en-US" dirty="0">
                <a:latin typeface="+mj-ea"/>
                <a:ea typeface="+mj-ea"/>
              </a:rPr>
              <a:t>    调试是软件开发过程中最艰巨的脑力劳动。调试工作如此困难，可能心理方面的原因多于技术方面的原因。</a:t>
            </a:r>
          </a:p>
        </p:txBody>
      </p:sp>
      <p:sp>
        <p:nvSpPr>
          <p:cNvPr id="2" name="日期占位符 1"/>
          <p:cNvSpPr>
            <a:spLocks noGrp="1"/>
          </p:cNvSpPr>
          <p:nvPr>
            <p:ph type="dt" sz="half" idx="10"/>
          </p:nvPr>
        </p:nvSpPr>
        <p:spPr/>
        <p:txBody>
          <a:bodyPr/>
          <a:lstStyle/>
          <a:p>
            <a:fld id="{7CD7C1C4-6265-49BA-8B9F-FAC794DC2030}"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10727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normAutofit/>
          </a:bodyPr>
          <a:lstStyle/>
          <a:p>
            <a:pPr eaLnBrk="1" hangingPunct="1"/>
            <a:r>
              <a:rPr lang="zh-CN" altLang="en-US" dirty="0"/>
              <a:t>调试途径</a:t>
            </a:r>
          </a:p>
        </p:txBody>
      </p:sp>
      <p:sp>
        <p:nvSpPr>
          <p:cNvPr id="121860" name="Rectangle 3"/>
          <p:cNvSpPr>
            <a:spLocks noGrp="1" noChangeArrowheads="1"/>
          </p:cNvSpPr>
          <p:nvPr>
            <p:ph idx="1"/>
          </p:nvPr>
        </p:nvSpPr>
        <p:spPr>
          <a:xfrm>
            <a:off x="768097" y="925167"/>
            <a:ext cx="7924490" cy="3806854"/>
          </a:xfrm>
        </p:spPr>
        <p:txBody>
          <a:bodyPr>
            <a:normAutofit fontScale="92500" lnSpcReduction="10000"/>
          </a:bodyPr>
          <a:lstStyle/>
          <a:p>
            <a:pPr marL="457200" indent="-457200">
              <a:lnSpc>
                <a:spcPct val="135000"/>
              </a:lnSpc>
            </a:pPr>
            <a:r>
              <a:rPr lang="zh-CN" altLang="en-US" dirty="0">
                <a:latin typeface="+mn-ea"/>
              </a:rPr>
              <a:t>无论采用什么方法，调试的目标都是寻找软件错误的原因并改正错误。通常需要把系统地分析、直觉和运气组合起来，才能实现上述目标。</a:t>
            </a:r>
          </a:p>
          <a:p>
            <a:pPr marL="457200" indent="-457200">
              <a:lnSpc>
                <a:spcPct val="135000"/>
              </a:lnSpc>
            </a:pPr>
            <a:r>
              <a:rPr lang="zh-CN" altLang="en-US" dirty="0">
                <a:latin typeface="+mn-ea"/>
              </a:rPr>
              <a:t>一般说来，有下列</a:t>
            </a:r>
            <a:r>
              <a:rPr lang="en-US" altLang="zh-CN" dirty="0">
                <a:latin typeface="+mn-ea"/>
              </a:rPr>
              <a:t>3</a:t>
            </a:r>
            <a:r>
              <a:rPr lang="zh-CN" altLang="en-US" dirty="0">
                <a:latin typeface="+mn-ea"/>
              </a:rPr>
              <a:t>种调试途径可以采用：</a:t>
            </a:r>
          </a:p>
          <a:p>
            <a:pPr marL="457200" indent="-457200">
              <a:lnSpc>
                <a:spcPct val="135000"/>
              </a:lnSpc>
              <a:buNone/>
            </a:pPr>
            <a:r>
              <a:rPr lang="zh-CN" altLang="en-US" sz="2200" dirty="0">
                <a:latin typeface="+mn-ea"/>
              </a:rPr>
              <a:t>      </a:t>
            </a:r>
            <a:r>
              <a:rPr lang="en-US" altLang="zh-CN" sz="2200" dirty="0">
                <a:latin typeface="+mn-ea"/>
              </a:rPr>
              <a:t>1</a:t>
            </a:r>
            <a:r>
              <a:rPr lang="zh-CN" altLang="en-US" sz="2200" dirty="0">
                <a:latin typeface="+mn-ea"/>
              </a:rPr>
              <a:t>、蛮干法  </a:t>
            </a:r>
            <a:r>
              <a:rPr lang="en-US" altLang="zh-CN" sz="2200" dirty="0">
                <a:latin typeface="+mn-ea"/>
              </a:rPr>
              <a:t>---  </a:t>
            </a:r>
            <a:r>
              <a:rPr lang="zh-CN" altLang="en-US" sz="2200" dirty="0">
                <a:latin typeface="+mn-ea"/>
              </a:rPr>
              <a:t>逐点（单步）跟踪</a:t>
            </a:r>
            <a:endParaRPr lang="en-US" altLang="zh-CN" sz="2200" dirty="0">
              <a:latin typeface="+mn-ea"/>
            </a:endParaRPr>
          </a:p>
          <a:p>
            <a:pPr marL="457200" indent="-457200">
              <a:lnSpc>
                <a:spcPct val="135000"/>
              </a:lnSpc>
              <a:buNone/>
            </a:pPr>
            <a:r>
              <a:rPr lang="zh-CN" altLang="en-US" sz="2200" dirty="0">
                <a:latin typeface="+mn-ea"/>
              </a:rPr>
              <a:t>      </a:t>
            </a:r>
            <a:r>
              <a:rPr lang="en-US" altLang="zh-CN" sz="2200" dirty="0">
                <a:latin typeface="+mn-ea"/>
              </a:rPr>
              <a:t>2</a:t>
            </a:r>
            <a:r>
              <a:rPr lang="zh-CN" altLang="en-US" sz="2200" dirty="0">
                <a:latin typeface="+mn-ea"/>
              </a:rPr>
              <a:t>、回溯法  </a:t>
            </a:r>
            <a:r>
              <a:rPr lang="en-US" altLang="zh-CN" sz="2200" dirty="0">
                <a:latin typeface="+mn-ea"/>
              </a:rPr>
              <a:t>---  </a:t>
            </a:r>
            <a:r>
              <a:rPr lang="zh-CN" altLang="en-US" sz="2200" dirty="0">
                <a:latin typeface="+mn-ea"/>
              </a:rPr>
              <a:t>从出错处沿控制流向上追溯</a:t>
            </a:r>
            <a:r>
              <a:rPr lang="en-US" altLang="zh-CN" sz="2200" dirty="0">
                <a:latin typeface="+mn-ea"/>
              </a:rPr>
              <a:t>  </a:t>
            </a:r>
          </a:p>
          <a:p>
            <a:pPr marL="457200" indent="-457200">
              <a:lnSpc>
                <a:spcPct val="135000"/>
              </a:lnSpc>
              <a:buNone/>
            </a:pPr>
            <a:r>
              <a:rPr lang="zh-CN" altLang="en-US" sz="2200" dirty="0">
                <a:latin typeface="+mn-ea"/>
              </a:rPr>
              <a:t>      </a:t>
            </a:r>
            <a:r>
              <a:rPr lang="en-US" altLang="zh-CN" sz="2200" dirty="0">
                <a:latin typeface="+mn-ea"/>
              </a:rPr>
              <a:t>3</a:t>
            </a:r>
            <a:r>
              <a:rPr lang="zh-CN" altLang="en-US" sz="2200" dirty="0">
                <a:latin typeface="+mn-ea"/>
              </a:rPr>
              <a:t>、原因排除法 </a:t>
            </a:r>
            <a:r>
              <a:rPr lang="en-US" altLang="zh-CN" sz="2200" dirty="0">
                <a:latin typeface="+mn-ea"/>
              </a:rPr>
              <a:t>--- </a:t>
            </a:r>
            <a:r>
              <a:rPr lang="zh-CN" altLang="en-US" sz="2200" dirty="0">
                <a:latin typeface="+mn-ea"/>
              </a:rPr>
              <a:t>对分查找法、归纳法和演绎法</a:t>
            </a:r>
            <a:endParaRPr lang="en-US" altLang="zh-CN" sz="2200" dirty="0">
              <a:latin typeface="+mn-ea"/>
            </a:endParaRPr>
          </a:p>
        </p:txBody>
      </p:sp>
      <p:sp>
        <p:nvSpPr>
          <p:cNvPr id="2" name="日期占位符 1"/>
          <p:cNvSpPr>
            <a:spLocks noGrp="1"/>
          </p:cNvSpPr>
          <p:nvPr>
            <p:ph type="dt" sz="half" idx="10"/>
          </p:nvPr>
        </p:nvSpPr>
        <p:spPr/>
        <p:txBody>
          <a:bodyPr/>
          <a:lstStyle/>
          <a:p>
            <a:fld id="{CBE41F5A-0178-425E-927D-9544CC3B7DE9}" type="datetime1">
              <a:rPr lang="zh-CN" altLang="en-US" smtClean="0"/>
              <a:t>2022/4/6</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5"/>
          <p:cNvSpPr>
            <a:spLocks noGrp="1"/>
          </p:cNvSpPr>
          <p:nvPr>
            <p:ph type="sldNum" sz="quarter" idx="12"/>
          </p:nvPr>
        </p:nvSpPr>
        <p:spPr/>
        <p:txBody>
          <a:bodyPr/>
          <a:lstStyle/>
          <a:p>
            <a:pPr>
              <a:defRPr/>
            </a:pPr>
            <a:fld id="{B950EAA1-9A64-40B3-80A1-02EA85868553}" type="slidenum">
              <a:rPr lang="zh-CN" altLang="en-US"/>
              <a:pPr>
                <a:defRPr/>
              </a:pPr>
              <a:t>7</a:t>
            </a:fld>
            <a:endParaRPr lang="en-US" altLang="zh-CN"/>
          </a:p>
        </p:txBody>
      </p:sp>
    </p:spTree>
    <p:extLst>
      <p:ext uri="{BB962C8B-B14F-4D97-AF65-F5344CB8AC3E}">
        <p14:creationId xmlns:p14="http://schemas.microsoft.com/office/powerpoint/2010/main" val="147372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项目交付工作 </a:t>
            </a:r>
          </a:p>
        </p:txBody>
      </p:sp>
      <p:sp>
        <p:nvSpPr>
          <p:cNvPr id="3" name="内容占位符 2"/>
          <p:cNvSpPr>
            <a:spLocks noGrp="1"/>
          </p:cNvSpPr>
          <p:nvPr>
            <p:ph idx="1"/>
          </p:nvPr>
        </p:nvSpPr>
        <p:spPr/>
        <p:txBody>
          <a:bodyPr>
            <a:normAutofit/>
          </a:bodyPr>
          <a:lstStyle/>
          <a:p>
            <a:r>
              <a:rPr lang="zh-CN" altLang="en-US" sz="2400" dirty="0"/>
              <a:t>项目验收交付时，还有三项工作在等着：实施、培训、验收。</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验收后的项目才正式进入“维护”阶段。</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a:t>
            </a:fld>
            <a:endParaRPr lang="zh-CN" altLang="en-US"/>
          </a:p>
        </p:txBody>
      </p:sp>
      <p:pic>
        <p:nvPicPr>
          <p:cNvPr id="7" name="图片 6"/>
          <p:cNvPicPr>
            <a:picLocks noChangeAspect="1"/>
          </p:cNvPicPr>
          <p:nvPr/>
        </p:nvPicPr>
        <p:blipFill>
          <a:blip r:embed="rId2"/>
          <a:stretch>
            <a:fillRect/>
          </a:stretch>
        </p:blipFill>
        <p:spPr>
          <a:xfrm>
            <a:off x="3178171" y="1607919"/>
            <a:ext cx="2574447" cy="2213634"/>
          </a:xfrm>
          <a:prstGeom prst="rect">
            <a:avLst/>
          </a:prstGeom>
        </p:spPr>
      </p:pic>
    </p:spTree>
    <p:extLst>
      <p:ext uri="{BB962C8B-B14F-4D97-AF65-F5344CB8AC3E}">
        <p14:creationId xmlns:p14="http://schemas.microsoft.com/office/powerpoint/2010/main" val="28359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项目实施 </a:t>
            </a:r>
          </a:p>
        </p:txBody>
      </p:sp>
      <p:sp>
        <p:nvSpPr>
          <p:cNvPr id="3" name="内容占位符 2"/>
          <p:cNvSpPr>
            <a:spLocks noGrp="1"/>
          </p:cNvSpPr>
          <p:nvPr>
            <p:ph idx="1"/>
          </p:nvPr>
        </p:nvSpPr>
        <p:spPr>
          <a:xfrm>
            <a:off x="768097" y="925975"/>
            <a:ext cx="7832833" cy="3736596"/>
          </a:xfrm>
        </p:spPr>
        <p:txBody>
          <a:bodyPr>
            <a:normAutofit fontScale="92500" lnSpcReduction="10000"/>
          </a:bodyPr>
          <a:lstStyle/>
          <a:p>
            <a:r>
              <a:rPr lang="zh-CN" altLang="en-US" sz="2600" dirty="0"/>
              <a:t>项目实施是将软件系统部署到客户方的计算机系统上，协助客户准备基础数据， 使软件系统顺利上线运行。</a:t>
            </a:r>
            <a:endParaRPr lang="en-US" altLang="zh-CN" sz="2600" dirty="0"/>
          </a:p>
          <a:p>
            <a:pPr lvl="1"/>
            <a:r>
              <a:rPr lang="zh-CN" altLang="en-US" sz="2200" dirty="0"/>
              <a:t>保证软件符合需求，质量过关  </a:t>
            </a:r>
            <a:endParaRPr lang="en-US" altLang="zh-CN" sz="2200" dirty="0"/>
          </a:p>
          <a:p>
            <a:pPr lvl="2"/>
            <a:r>
              <a:rPr lang="zh-CN" altLang="en-US" sz="2200" dirty="0"/>
              <a:t>全面做好测试工作（集成测试、功能测试、性能测试）</a:t>
            </a:r>
            <a:endParaRPr lang="en-US" altLang="zh-CN" sz="2200" dirty="0"/>
          </a:p>
          <a:p>
            <a:pPr lvl="1"/>
            <a:r>
              <a:rPr lang="zh-CN" altLang="en-US" sz="2200" dirty="0"/>
              <a:t>制定实施计划  </a:t>
            </a:r>
            <a:endParaRPr lang="en-US" altLang="zh-CN" sz="2200" dirty="0"/>
          </a:p>
          <a:p>
            <a:pPr lvl="2"/>
            <a:r>
              <a:rPr lang="zh-CN" altLang="en-US" sz="2200" dirty="0"/>
              <a:t>要发布的代码版本、数据库创建方式、基础数据准备方式 </a:t>
            </a:r>
            <a:endParaRPr lang="en-US" altLang="zh-CN" sz="2200" dirty="0"/>
          </a:p>
          <a:p>
            <a:pPr lvl="1"/>
            <a:r>
              <a:rPr lang="zh-CN" altLang="en-US" sz="2200" dirty="0"/>
              <a:t>准备好程序代码和相关文档  </a:t>
            </a:r>
            <a:endParaRPr lang="en-US" altLang="zh-CN" sz="2200" dirty="0"/>
          </a:p>
          <a:p>
            <a:pPr lvl="2"/>
            <a:r>
              <a:rPr lang="zh-CN" altLang="en-US" sz="2200" dirty="0"/>
              <a:t>用户手册以及其他系统文档（如需求说明书、设计文档等） </a:t>
            </a:r>
          </a:p>
        </p:txBody>
      </p:sp>
      <p:sp>
        <p:nvSpPr>
          <p:cNvPr id="4" name="日期占位符 3"/>
          <p:cNvSpPr>
            <a:spLocks noGrp="1"/>
          </p:cNvSpPr>
          <p:nvPr>
            <p:ph type="dt" sz="half" idx="10"/>
          </p:nvPr>
        </p:nvSpPr>
        <p:spPr/>
        <p:txBody>
          <a:bodyPr/>
          <a:lstStyle/>
          <a:p>
            <a:fld id="{0A417D11-9BD5-4B74-857F-8ED3044968AA}" type="datetime1">
              <a:rPr lang="zh-CN" altLang="en-US" smtClean="0"/>
              <a:t>2022/4/6</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a:t>
            </a:fld>
            <a:endParaRPr lang="zh-CN" altLang="en-US"/>
          </a:p>
        </p:txBody>
      </p:sp>
    </p:spTree>
    <p:extLst>
      <p:ext uri="{BB962C8B-B14F-4D97-AF65-F5344CB8AC3E}">
        <p14:creationId xmlns:p14="http://schemas.microsoft.com/office/powerpoint/2010/main" val="2485781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41040</TotalTime>
  <Words>3671</Words>
  <Application>Microsoft Office PowerPoint</Application>
  <PresentationFormat>全屏显示(16:9)</PresentationFormat>
  <Paragraphs>403</Paragraphs>
  <Slides>44</Slides>
  <Notes>13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3" baseType="lpstr">
      <vt:lpstr>等线</vt:lpstr>
      <vt:lpstr>黑体</vt:lpstr>
      <vt:lpstr>华康俪金黑W8(P)</vt:lpstr>
      <vt:lpstr>微软雅黑</vt:lpstr>
      <vt:lpstr>Arial</vt:lpstr>
      <vt:lpstr>Arial Black</vt:lpstr>
      <vt:lpstr>Wingdings 3</vt:lpstr>
      <vt:lpstr>积分</vt:lpstr>
      <vt:lpstr>Visio</vt:lpstr>
      <vt:lpstr>软件工程 Software  Engineering</vt:lpstr>
      <vt:lpstr>前情回顾</vt:lpstr>
      <vt:lpstr>本次课程速递</vt:lpstr>
      <vt:lpstr>软件交付与维护</vt:lpstr>
      <vt:lpstr>软件调试</vt:lpstr>
      <vt:lpstr>调试过程</vt:lpstr>
      <vt:lpstr>调试途径</vt:lpstr>
      <vt:lpstr>项目交付工作 </vt:lpstr>
      <vt:lpstr>项目实施 </vt:lpstr>
      <vt:lpstr>客户培训 </vt:lpstr>
      <vt:lpstr>项目验收</vt:lpstr>
      <vt:lpstr>软件部署定义</vt:lpstr>
      <vt:lpstr>软件部署模式 </vt:lpstr>
      <vt:lpstr>软件变化原因 </vt:lpstr>
      <vt:lpstr>软件演进法则——Lehman法则 </vt:lpstr>
      <vt:lpstr>软件演化策略 </vt:lpstr>
      <vt:lpstr>软件维护</vt:lpstr>
      <vt:lpstr>软件维护</vt:lpstr>
      <vt:lpstr>改正性维护Corrective Maintenance</vt:lpstr>
      <vt:lpstr>适应性维护Adaptive Maintenance </vt:lpstr>
      <vt:lpstr>扩充与完善性维护Perfective Maintenance </vt:lpstr>
      <vt:lpstr>预防性维护Preventive Maintenance</vt:lpstr>
      <vt:lpstr>PowerPoint 演示文稿</vt:lpstr>
      <vt:lpstr>影响维护成本的因素 </vt:lpstr>
      <vt:lpstr>影响软件维护的因素</vt:lpstr>
      <vt:lpstr>软件维护比开发要困难</vt:lpstr>
      <vt:lpstr>非结构化维护与结构化维护</vt:lpstr>
      <vt:lpstr>软件维护过程</vt:lpstr>
      <vt:lpstr>软件维护过程</vt:lpstr>
      <vt:lpstr>软件系统的文档</vt:lpstr>
      <vt:lpstr>软件系统的文档类型</vt:lpstr>
      <vt:lpstr>用户文档</vt:lpstr>
      <vt:lpstr>系统文档</vt:lpstr>
      <vt:lpstr>提高可维护性的方法</vt:lpstr>
      <vt:lpstr>软件再工程过程</vt:lpstr>
      <vt:lpstr>软件再工程过程</vt:lpstr>
      <vt:lpstr>逆向工程 </vt:lpstr>
      <vt:lpstr>再工程过程 </vt:lpstr>
      <vt:lpstr>重构（Refactoring）</vt:lpstr>
      <vt:lpstr>重构与增强功能</vt:lpstr>
      <vt:lpstr>软件维护总结</vt:lpstr>
      <vt:lpstr>本课小结</vt:lpstr>
      <vt:lpstr>实验内容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1394</cp:revision>
  <dcterms:created xsi:type="dcterms:W3CDTF">2020-02-07T06:58:59Z</dcterms:created>
  <dcterms:modified xsi:type="dcterms:W3CDTF">2022-04-06T15:24:36Z</dcterms:modified>
</cp:coreProperties>
</file>