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8"/>
  </p:notesMasterIdLst>
  <p:sldIdLst>
    <p:sldId id="256" r:id="rId5"/>
    <p:sldId id="262" r:id="rId6"/>
    <p:sldId id="309" r:id="rId7"/>
    <p:sldId id="290" r:id="rId8"/>
    <p:sldId id="375" r:id="rId9"/>
    <p:sldId id="430" r:id="rId10"/>
    <p:sldId id="376" r:id="rId11"/>
    <p:sldId id="378" r:id="rId12"/>
    <p:sldId id="433" r:id="rId13"/>
    <p:sldId id="434" r:id="rId14"/>
    <p:sldId id="436" r:id="rId15"/>
    <p:sldId id="379" r:id="rId16"/>
    <p:sldId id="487" r:id="rId17"/>
    <p:sldId id="380" r:id="rId19"/>
    <p:sldId id="381" r:id="rId20"/>
    <p:sldId id="488" r:id="rId21"/>
    <p:sldId id="382" r:id="rId22"/>
    <p:sldId id="383" r:id="rId23"/>
    <p:sldId id="384" r:id="rId24"/>
    <p:sldId id="385" r:id="rId25"/>
    <p:sldId id="386" r:id="rId26"/>
    <p:sldId id="387" r:id="rId27"/>
    <p:sldId id="388" r:id="rId28"/>
    <p:sldId id="389" r:id="rId29"/>
    <p:sldId id="390" r:id="rId30"/>
    <p:sldId id="391" r:id="rId31"/>
    <p:sldId id="392" r:id="rId32"/>
    <p:sldId id="429"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27" r:id="rId49"/>
    <p:sldId id="408" r:id="rId50"/>
    <p:sldId id="409" r:id="rId51"/>
    <p:sldId id="410" r:id="rId52"/>
    <p:sldId id="411" r:id="rId53"/>
    <p:sldId id="412" r:id="rId54"/>
    <p:sldId id="413" r:id="rId55"/>
    <p:sldId id="415" r:id="rId56"/>
    <p:sldId id="416" r:id="rId57"/>
    <p:sldId id="417" r:id="rId58"/>
    <p:sldId id="418" r:id="rId59"/>
    <p:sldId id="419" r:id="rId60"/>
    <p:sldId id="420" r:id="rId61"/>
    <p:sldId id="421" r:id="rId62"/>
    <p:sldId id="422" r:id="rId63"/>
    <p:sldId id="423" r:id="rId64"/>
    <p:sldId id="424" r:id="rId65"/>
    <p:sldId id="428" r:id="rId66"/>
    <p:sldId id="425" r:id="rId67"/>
    <p:sldId id="320" r:id="rId68"/>
  </p:sldIdLst>
  <p:sldSz cx="9144000" cy="6858000" type="screen4x3"/>
  <p:notesSz cx="6858000" cy="9144000"/>
  <p:custShowLst>
    <p:custShow name="第1章 计算机系统概论" id="0">
      <p:sldLst>
        <p:sld r:id="rId5"/>
        <p:sld r:id="rId6"/>
        <p:sld r:id="rId8"/>
      </p:sldLst>
    </p:custShow>
  </p:custShow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新宋体" panose="0201060903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8000"/>
    <a:srgbClr val="FF3300"/>
    <a:srgbClr val="FF6600"/>
    <a:srgbClr val="8C89C5"/>
    <a:srgbClr val="CC0000"/>
    <a:srgbClr val="33CC33"/>
    <a:srgbClr val="3333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4" d="100"/>
          <a:sy n="84" d="100"/>
        </p:scale>
        <p:origin x="-1554" y="-90"/>
      </p:cViewPr>
      <p:guideLst>
        <p:guide orient="horz" pos="2160"/>
        <p:guide pos="2904"/>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3.xml"/><Relationship Id="rId69" Type="http://schemas.openxmlformats.org/officeDocument/2006/relationships/presProps" Target="presProps.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9275AE8-A139-44E1-90A8-43BF6057BA72}"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6564"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新宋体" panose="02010609030101010101" pitchFamily="49"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新宋体" panose="02010609030101010101" pitchFamily="49"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新宋体" panose="02010609030101010101" pitchFamily="49"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新宋体" panose="02010609030101010101" pitchFamily="49"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新宋体" panose="0201060903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不同点：</a:t>
            </a:r>
            <a:endParaRPr lang="zh-CN" altLang="en-US"/>
          </a:p>
          <a:p>
            <a:r>
              <a:rPr lang="zh-CN" altLang="en-US"/>
              <a:t>Web Application：</a:t>
            </a:r>
            <a:endParaRPr lang="zh-CN" altLang="en-US"/>
          </a:p>
          <a:p>
            <a:r>
              <a:rPr lang="zh-CN" altLang="en-US"/>
              <a:t>1：对Web Application发起的请求，一般直接返回HTML或者图像数据等等。</a:t>
            </a:r>
            <a:endParaRPr lang="zh-CN" altLang="en-US"/>
          </a:p>
          <a:p>
            <a:r>
              <a:rPr lang="zh-CN" altLang="en-US"/>
              <a:t>2：从Web Application得到的结果一般都是通过Web Browser直接展示给用户。</a:t>
            </a:r>
            <a:endParaRPr lang="zh-CN" altLang="en-US"/>
          </a:p>
          <a:p>
            <a:r>
              <a:rPr lang="zh-CN" altLang="en-US"/>
              <a:t>Web Service ：</a:t>
            </a:r>
            <a:endParaRPr lang="zh-CN" altLang="en-US"/>
          </a:p>
          <a:p>
            <a:r>
              <a:rPr lang="zh-CN" altLang="en-US"/>
              <a:t>1：对Web Service发起的请求，一般来说返回的都是XML，JSON。</a:t>
            </a:r>
            <a:endParaRPr lang="zh-CN" altLang="en-US"/>
          </a:p>
          <a:p>
            <a:r>
              <a:rPr lang="zh-CN" altLang="en-US"/>
              <a:t>2：从Web Service的得到的数据都是原始结构，一般不直接展示给用户。</a:t>
            </a:r>
            <a:endParaRPr lang="zh-CN" altLang="en-US"/>
          </a:p>
          <a:p>
            <a:r>
              <a:rPr lang="zh-CN" altLang="en-US"/>
              <a:t>3：Web Service的作用一般是为Web Application提供某些服务和接口。</a:t>
            </a:r>
            <a:endParaRPr lang="zh-CN" altLang="en-US"/>
          </a:p>
          <a:p>
            <a:r>
              <a:rPr lang="zh-CN" altLang="en-US"/>
              <a:t>相同点：</a:t>
            </a:r>
            <a:endParaRPr lang="zh-CN" altLang="en-US"/>
          </a:p>
          <a:p>
            <a:r>
              <a:rPr lang="zh-CN" altLang="en-US"/>
              <a:t>1：都使用HTTP来传输数据</a:t>
            </a:r>
            <a:endParaRPr lang="zh-CN" altLang="en-US"/>
          </a:p>
          <a:p>
            <a:r>
              <a:rPr lang="zh-CN" altLang="en-US"/>
              <a:t>2：都使用HTTP的认证/授权功能来保证数据安全。</a:t>
            </a:r>
            <a:endParaRPr lang="zh-CN" altLang="en-US"/>
          </a:p>
          <a:p>
            <a:r>
              <a:rPr lang="zh-CN" altLang="en-US"/>
              <a:t>3：一般来说都被托管在Web Server上。</a:t>
            </a:r>
            <a:endParaRPr lang="zh-CN" altLang="en-US"/>
          </a:p>
          <a:p>
            <a:r>
              <a:rPr lang="zh-CN" altLang="en-US"/>
              <a:t>由此可见，两者之间主要的区别是他们和谁打交道，Web Service 一般是和Web Application交互，而Web Application 一般是和 Web Browser交互。（与Database和 Database Application 的关系非常类似）。</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RPC的核心并不在于使用什么协议。RPC的目的是让你在本地调用远程的方法，而对你来说这个调用是透明的，你并不知道这个调用的方法是部署哪里。通过RPC能解耦服务，这才是使用RPC的真正目的。</a:t>
            </a:r>
            <a:endParaRPr lang="zh-CN" altLang="en-US"/>
          </a:p>
          <a:p>
            <a:r>
              <a:rPr lang="zh-CN" altLang="en-US"/>
              <a:t>简单的说，RPC就是从一台机器(客户端)上通过参数传递的方式调用另一台机器(服务器)上的一个函数或方法(可以统称为服务)并得到返回的结果。RPC会隐藏底层的通讯细节(不需要直接处理Socket通讯或Http通讯)，RPC 是一个请求响应模型。客户端发起请求，服务器返回响应(类似于Http的工作方式)，RPC在使用形式上像调用本地函数(或方法)一样去调用远程的函数(或方法)。</a:t>
            </a:r>
            <a:endParaRPr lang="zh-CN" altLang="en-US"/>
          </a:p>
          <a:p>
            <a:r>
              <a:rPr lang="zh-CN" altLang="en-US"/>
              <a:t>RPC是指远程过程调用，也就是说两台服务器A，B，一个应用部署在A服务器上，想要调用B服务器上应用提供的函数/方法，由于不在一个内存空间，不能直接调用，需用通过网络来表达调用的语义和传达调用的数据，执行过程如下图所示，无法在一个进程内，甚至一个计算机内通过本地调用的方式完成的需求，比如不同的系统间的通讯，甚至不同的组织间的通讯。由于计算能力需要横向扩展，需要在多台机器组成的集群上部署应用时需要使用RPC</a:t>
            </a:r>
            <a:r>
              <a:rPr lang="en-US" altLang="zh-CN"/>
              <a:t>.</a:t>
            </a:r>
            <a:endParaRPr lang="en-US" altLang="zh-CN"/>
          </a:p>
          <a:p>
            <a:r>
              <a:rPr lang="en-US" altLang="zh-CN"/>
              <a:t>RPC主要用于公司内部的服务调用，性能消耗低，传输效率高，实现复杂。HTTP主要用于对外的异构环境，浏览器接口调用，App接口调用，第三方接口调用等。</a:t>
            </a:r>
            <a:endParaRPr lang="en-US" altLang="zh-CN"/>
          </a:p>
          <a:p>
            <a:endParaRPr lang="en-US" altLang="zh-CN"/>
          </a:p>
          <a:p>
            <a:r>
              <a:rPr lang="en-US" altLang="zh-CN"/>
              <a:t>RPC使用场景(大型的网站，内部子系统较多、接口非常多的情况下适合使用RPC)：</a:t>
            </a:r>
            <a:endParaRPr lang="en-US" altLang="zh-CN"/>
          </a:p>
          <a:p>
            <a:endParaRPr lang="en-US" altLang="zh-CN"/>
          </a:p>
          <a:p>
            <a:r>
              <a:rPr lang="en-US" altLang="zh-CN"/>
              <a:t>(1). 长链接：不必每次通信都要像HTTP一样去3次握手，减少了网络开销。</a:t>
            </a:r>
            <a:endParaRPr lang="en-US" altLang="zh-CN"/>
          </a:p>
          <a:p>
            <a:endParaRPr lang="en-US" altLang="zh-CN"/>
          </a:p>
          <a:p>
            <a:r>
              <a:rPr lang="en-US" altLang="zh-CN"/>
              <a:t>(2). 注册发布机制：RPC框架一般都有注册中心，有丰富的监控管理；发布、下线接口、动态扩展等，对调用方来说是无感知、统一化的操作。</a:t>
            </a:r>
            <a:endParaRPr lang="en-US" altLang="zh-CN"/>
          </a:p>
          <a:p>
            <a:endParaRPr lang="en-US" altLang="zh-CN"/>
          </a:p>
          <a:p>
            <a:r>
              <a:rPr lang="en-US" altLang="zh-CN"/>
              <a:t>(3). 安全性：没有暴露资源操作。</a:t>
            </a:r>
            <a:endParaRPr lang="en-US" altLang="zh-CN"/>
          </a:p>
          <a:p>
            <a:endParaRPr lang="en-US" altLang="zh-CN"/>
          </a:p>
          <a:p>
            <a:r>
              <a:rPr lang="en-US" altLang="zh-CN"/>
              <a:t>(4). 微服务支持：就是最近流行的服务化架构、服务化治理，RPC框架是一个强力的支撑。</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消息队列 (MSMQ Microsoft Message Queuing)是MS提供的服务，也就是Windows操作系统的功能，并不是.Net提供的。</a:t>
            </a:r>
            <a:endParaRPr lang="zh-CN" altLang="en-US"/>
          </a:p>
          <a:p>
            <a:r>
              <a:rPr lang="zh-CN" altLang="en-US"/>
              <a:t>消息队列（MSMQ）技术使得运行于不同时间的应用程序能够在各种各样的网络和可能暂时脱机的系统之间进行通信。</a:t>
            </a:r>
            <a:endParaRPr lang="zh-CN" altLang="en-US"/>
          </a:p>
          <a:p>
            <a:r>
              <a:rPr lang="zh-CN" altLang="en-US"/>
              <a:t>应用程序将消息发送到队列，并从队列中读取消息。</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消息一旦发送到队列中，便会一直存在，即使发送的应用程序已经关闭。</a:t>
            </a:r>
            <a:endParaRPr lang="zh-CN" altLang="en-US"/>
          </a:p>
          <a:p>
            <a:r>
              <a:rPr lang="zh-CN" altLang="en-US"/>
              <a:t> MSMQ服务默认是关闭的，(Window7及以上操作系统)按以下方式打开。</a:t>
            </a:r>
            <a:endParaRPr lang="zh-CN" altLang="en-US"/>
          </a:p>
          <a:p>
            <a:r>
              <a:rPr lang="en-US" altLang="zh-CN"/>
              <a:t>MSMQ可以被看成一个数据储存装置，就如同数据库，只不过数据存储的是一条一条的记录，而MSMQ存储的是一个一个的消息(messsge)。</a:t>
            </a:r>
            <a:endParaRPr lang="en-US" altLang="zh-CN"/>
          </a:p>
          <a:p>
            <a:endParaRPr lang="en-US" altLang="zh-CN"/>
          </a:p>
          <a:p>
            <a:r>
              <a:rPr lang="en-US" altLang="zh-CN"/>
              <a:t>Message可以被理解为一种数据容器，我们在稍后会讲到。MSMQ一个重要的应用场景就是离线信息交互，例如，我们在给朋友发送邮件，而此时朋友并未登入邮箱，</a:t>
            </a:r>
            <a:endParaRPr lang="en-US" altLang="zh-CN"/>
          </a:p>
          <a:p>
            <a:endParaRPr lang="en-US" altLang="zh-CN"/>
          </a:p>
          <a:p>
            <a:r>
              <a:rPr lang="en-US" altLang="zh-CN"/>
              <a:t>这个时候我们的邮件就可以发到邮件服务器的MSMQ队列中，当朋友登入邮箱的时候，系统在从服务器的MSMQ队列中取出U件。当然MSMQ的用途远不止这些，</a:t>
            </a:r>
            <a:endParaRPr lang="en-US" altLang="zh-CN"/>
          </a:p>
          <a:p>
            <a:endParaRPr lang="en-US" altLang="zh-CN"/>
          </a:p>
          <a:p>
            <a:r>
              <a:rPr lang="en-US" altLang="zh-CN"/>
              <a:t>例如，充当数据缓存，实现异步操作等等，这里就不在一一举例了。</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274638"/>
            <a:ext cx="2190750" cy="6049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419850" cy="60499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None/>
              <a:tabLst>
                <a:tab pos="990600" algn="l"/>
              </a:tabLst>
              <a:defRPr/>
            </a:pPr>
            <a:endParaRPr kumimoji="0" lang="zh-CN" altLang="en-US" sz="3200" b="1" i="0" u="none" strike="noStrike" kern="0" cap="none" spc="0" normalizeH="0" baseline="0" noProof="0" smtClean="0">
              <a:ln>
                <a:noFill/>
              </a:ln>
              <a:solidFill>
                <a:srgbClr val="0000FF"/>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274638"/>
            <a:ext cx="2190750" cy="6049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419850" cy="60499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Rectangle 10"/>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14" name="Rectangle 11"/>
          <p:cNvSpPr>
            <a:spLocks noGrp="1" noChangeArrowheads="1"/>
          </p:cNvSpPr>
          <p:nvPr>
            <p:ph type="sldNum" sz="quarter" idx="4"/>
          </p:nvPr>
        </p:nvSpPr>
        <p:spPr bwMode="auto">
          <a:xfrm>
            <a:off x="6858000" y="6324600"/>
            <a:ext cx="2133600" cy="457200"/>
          </a:xfrm>
          <a:prstGeom prst="rect">
            <a:avLst/>
          </a:prstGeom>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None/>
              <a:tabLst>
                <a:tab pos="990600" algn="l"/>
              </a:tabLst>
              <a:defRPr/>
            </a:pPr>
            <a:endParaRPr kumimoji="0" lang="zh-CN" altLang="en-US" sz="3200" b="1" i="0" u="none" strike="noStrike" kern="0" cap="none" spc="0" normalizeH="0" baseline="0" noProof="0" smtClean="0">
              <a:ln>
                <a:noFill/>
              </a:ln>
              <a:solidFill>
                <a:srgbClr val="0000FF"/>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274638"/>
            <a:ext cx="2190750" cy="6049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419850" cy="60499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Rectangle 10"/>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14" name="Rectangle 11"/>
          <p:cNvSpPr>
            <a:spLocks noGrp="1" noChangeArrowheads="1"/>
          </p:cNvSpPr>
          <p:nvPr>
            <p:ph type="sldNum" sz="quarter" idx="4"/>
          </p:nvPr>
        </p:nvSpPr>
        <p:spPr bwMode="auto">
          <a:xfrm>
            <a:off x="6858000" y="6324600"/>
            <a:ext cx="2133600" cy="457200"/>
          </a:xfrm>
          <a:prstGeom prst="rect">
            <a:avLst/>
          </a:prstGeom>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None/>
              <a:tabLst>
                <a:tab pos="990600" algn="l"/>
              </a:tabLst>
              <a:defRPr/>
            </a:pPr>
            <a:endParaRPr kumimoji="0" lang="zh-CN" altLang="en-US" sz="3200" b="1" i="0" u="none" strike="noStrike" kern="0" cap="none" spc="0" normalizeH="0" baseline="0" noProof="0" smtClean="0">
              <a:ln>
                <a:noFill/>
              </a:ln>
              <a:solidFill>
                <a:srgbClr val="0000FF"/>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1071563" y="304800"/>
            <a:ext cx="7615237" cy="1106488"/>
            <a:chOff x="0" y="0"/>
            <a:chExt cx="4797" cy="697"/>
          </a:xfrm>
        </p:grpSpPr>
        <p:sp>
          <p:nvSpPr>
            <p:cNvPr id="1032" name="Oval 3"/>
            <p:cNvSpPr>
              <a:spLocks noChangeArrowheads="1"/>
            </p:cNvSpPr>
            <p:nvPr/>
          </p:nvSpPr>
          <p:spPr bwMode="auto">
            <a:xfrm flipH="1">
              <a:off x="2392" y="0"/>
              <a:ext cx="696" cy="696"/>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2" name="Oval 4"/>
            <p:cNvSpPr>
              <a:spLocks noChangeArrowheads="1"/>
            </p:cNvSpPr>
            <p:nvPr/>
          </p:nvSpPr>
          <p:spPr bwMode="auto">
            <a:xfrm flipH="1">
              <a:off x="4102" y="0"/>
              <a:ext cx="695" cy="696"/>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3" name="Oval 5"/>
            <p:cNvSpPr>
              <a:spLocks noChangeArrowheads="1"/>
            </p:cNvSpPr>
            <p:nvPr/>
          </p:nvSpPr>
          <p:spPr bwMode="auto">
            <a:xfrm flipH="1">
              <a:off x="0" y="1"/>
              <a:ext cx="695" cy="696"/>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4" name="Oval 6"/>
            <p:cNvSpPr>
              <a:spLocks noChangeArrowheads="1"/>
            </p:cNvSpPr>
            <p:nvPr/>
          </p:nvSpPr>
          <p:spPr bwMode="auto">
            <a:xfrm flipH="1">
              <a:off x="3309" y="0"/>
              <a:ext cx="695" cy="696"/>
            </a:xfrm>
            <a:prstGeom prst="ellipse">
              <a:avLst/>
            </a:prstGeom>
            <a:noFill/>
            <a:ln w="28575">
              <a:solidFill>
                <a:schemeClr val="accent2"/>
              </a:solidFill>
              <a:round/>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1036" name="Oval 7"/>
            <p:cNvSpPr>
              <a:spLocks noChangeArrowheads="1"/>
            </p:cNvSpPr>
            <p:nvPr/>
          </p:nvSpPr>
          <p:spPr bwMode="auto">
            <a:xfrm flipH="1">
              <a:off x="811" y="0"/>
              <a:ext cx="695" cy="696"/>
            </a:xfrm>
            <a:prstGeom prst="ellipse">
              <a:avLst/>
            </a:prstGeom>
            <a:noFill/>
            <a:ln w="28575">
              <a:solidFill>
                <a:schemeClr val="accent2"/>
              </a:solidFill>
              <a:round/>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grpSp>
      <p:sp>
        <p:nvSpPr>
          <p:cNvPr id="1027" name="Rectangle 8"/>
          <p:cNvSpPr>
            <a:spLocks noGrp="1"/>
          </p:cNvSpPr>
          <p:nvPr>
            <p:ph type="body" idx="1"/>
          </p:nvPr>
        </p:nvSpPr>
        <p:spPr>
          <a:xfrm>
            <a:off x="228600" y="1447800"/>
            <a:ext cx="8763000" cy="48768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p:txBody>
      </p:sp>
      <p:sp>
        <p:nvSpPr>
          <p:cNvPr id="1033" name="Rectangle 9"/>
          <p:cNvSpPr>
            <a:spLocks noGrp="1" noChangeArrowheads="1"/>
          </p:cNvSpPr>
          <p:nvPr>
            <p:ph type="dt" sz="half" idx="2"/>
          </p:nvPr>
        </p:nvSpPr>
        <p:spPr bwMode="auto">
          <a:xfrm>
            <a:off x="228600" y="6324600"/>
            <a:ext cx="2133600" cy="457200"/>
          </a:xfrm>
          <a:prstGeom prst="rect">
            <a:avLst/>
          </a:prstGeom>
          <a:noFill/>
          <a:ln>
            <a:noFill/>
          </a:ln>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1034" name="Rectangle 10"/>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1035" name="Rectangle 11"/>
          <p:cNvSpPr>
            <a:spLocks noGrp="1" noChangeArrowheads="1"/>
          </p:cNvSpPr>
          <p:nvPr>
            <p:ph type="sldNum" sz="quarter" idx="4"/>
          </p:nvPr>
        </p:nvSpPr>
        <p:spPr bwMode="auto">
          <a:xfrm>
            <a:off x="6858000" y="6324600"/>
            <a:ext cx="2133600" cy="457200"/>
          </a:xfrm>
          <a:prstGeom prst="rect">
            <a:avLst/>
          </a:prstGeom>
          <a:noFill/>
          <a:ln>
            <a:noFill/>
          </a:ln>
        </p:spPr>
        <p:txBody>
          <a:bodyPr vert="horz" wrap="square" lIns="91440" tIns="45720" rIns="91440" bIns="45720" numCol="1" anchor="t" anchorCtr="0" compatLnSpc="1"/>
          <a:lstStyle>
            <a:lvl1pPr algn="r">
              <a:defRPr sz="12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31" name="Rectangle 1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zh-CN" dirty="0"/>
              <a:t>单击此处编辑母版标题样式</a:t>
            </a:r>
            <a:endParaRPr lang="zh-CN"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2pPr>
      <a:lvl3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3pPr>
      <a:lvl4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4pPr>
      <a:lvl5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5pPr>
      <a:lvl6pPr marL="4572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6pPr>
      <a:lvl7pPr marL="9144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7pPr>
      <a:lvl8pPr marL="13716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8pPr>
      <a:lvl9pPr marL="18288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9pPr>
    </p:titleStyle>
    <p:body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p:nvGrpSpPr>
        <p:grpSpPr>
          <a:xfrm>
            <a:off x="1658938" y="1600200"/>
            <a:ext cx="6837362" cy="3200400"/>
            <a:chOff x="0" y="0"/>
            <a:chExt cx="4307" cy="2016"/>
          </a:xfrm>
        </p:grpSpPr>
        <p:sp>
          <p:nvSpPr>
            <p:cNvPr id="2053" name="Oval 3"/>
            <p:cNvSpPr>
              <a:spLocks noChangeArrowheads="1"/>
            </p:cNvSpPr>
            <p:nvPr/>
          </p:nvSpPr>
          <p:spPr bwMode="auto">
            <a:xfrm flipH="1">
              <a:off x="3347" y="0"/>
              <a:ext cx="960" cy="96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2054" name="Oval 4"/>
            <p:cNvSpPr>
              <a:spLocks noChangeArrowheads="1"/>
            </p:cNvSpPr>
            <p:nvPr/>
          </p:nvSpPr>
          <p:spPr bwMode="auto">
            <a:xfrm flipH="1">
              <a:off x="2219" y="0"/>
              <a:ext cx="960" cy="96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2055" name="Oval 5"/>
            <p:cNvSpPr>
              <a:spLocks noChangeArrowheads="1"/>
            </p:cNvSpPr>
            <p:nvPr/>
          </p:nvSpPr>
          <p:spPr bwMode="auto">
            <a:xfrm flipH="1">
              <a:off x="1091" y="0"/>
              <a:ext cx="960" cy="960"/>
            </a:xfrm>
            <a:prstGeom prst="ellipse">
              <a:avLst/>
            </a:prstGeom>
            <a:noFill/>
            <a:ln w="28575">
              <a:solidFill>
                <a:schemeClr val="accent2"/>
              </a:solidFill>
              <a:round/>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2056" name="Oval 6"/>
            <p:cNvSpPr>
              <a:spLocks noChangeArrowheads="1"/>
            </p:cNvSpPr>
            <p:nvPr/>
          </p:nvSpPr>
          <p:spPr bwMode="auto">
            <a:xfrm flipH="1">
              <a:off x="1091" y="1056"/>
              <a:ext cx="960" cy="96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2057" name="Oval 7"/>
            <p:cNvSpPr>
              <a:spLocks noChangeArrowheads="1"/>
            </p:cNvSpPr>
            <p:nvPr/>
          </p:nvSpPr>
          <p:spPr bwMode="auto">
            <a:xfrm flipH="1">
              <a:off x="0" y="1056"/>
              <a:ext cx="960" cy="96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2058" name="Oval 8"/>
            <p:cNvSpPr>
              <a:spLocks noChangeArrowheads="1"/>
            </p:cNvSpPr>
            <p:nvPr/>
          </p:nvSpPr>
          <p:spPr bwMode="auto">
            <a:xfrm flipH="1">
              <a:off x="3347" y="1056"/>
              <a:ext cx="960" cy="960"/>
            </a:xfrm>
            <a:prstGeom prst="ellipse">
              <a:avLst/>
            </a:prstGeom>
            <a:noFill/>
            <a:ln w="28575">
              <a:solidFill>
                <a:schemeClr val="accent2"/>
              </a:solidFill>
              <a:round/>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grpSp>
      <p:sp>
        <p:nvSpPr>
          <p:cNvPr id="2051" name="Rectangle 8"/>
          <p:cNvSpPr>
            <a:spLocks noGrp="1"/>
          </p:cNvSpPr>
          <p:nvPr>
            <p:ph type="body" idx="1"/>
          </p:nvPr>
        </p:nvSpPr>
        <p:spPr>
          <a:xfrm>
            <a:off x="228600" y="1447800"/>
            <a:ext cx="8763000" cy="48768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p:txBody>
      </p:sp>
      <p:sp>
        <p:nvSpPr>
          <p:cNvPr id="2052" name="Rectangle 1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zh-CN" dirty="0"/>
              <a:t>单击此处编辑母版标题样式</a:t>
            </a:r>
            <a:endParaRPr lang="zh-CN"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2pPr>
      <a:lvl3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3pPr>
      <a:lvl4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4pPr>
      <a:lvl5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5pPr>
      <a:lvl6pPr marL="4572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6pPr>
      <a:lvl7pPr marL="9144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7pPr>
      <a:lvl8pPr marL="13716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8pPr>
      <a:lvl9pPr marL="18288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9pPr>
    </p:titleStyle>
    <p:body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1071563" y="304800"/>
            <a:ext cx="7615237" cy="1106488"/>
            <a:chOff x="0" y="0"/>
            <a:chExt cx="4797" cy="697"/>
          </a:xfrm>
        </p:grpSpPr>
        <p:sp>
          <p:nvSpPr>
            <p:cNvPr id="1032" name="Oval 3"/>
            <p:cNvSpPr>
              <a:spLocks noChangeArrowheads="1"/>
            </p:cNvSpPr>
            <p:nvPr/>
          </p:nvSpPr>
          <p:spPr bwMode="auto">
            <a:xfrm flipH="1">
              <a:off x="2392" y="0"/>
              <a:ext cx="696" cy="696"/>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2" name="Oval 4"/>
            <p:cNvSpPr>
              <a:spLocks noChangeArrowheads="1"/>
            </p:cNvSpPr>
            <p:nvPr/>
          </p:nvSpPr>
          <p:spPr bwMode="auto">
            <a:xfrm flipH="1">
              <a:off x="4102" y="0"/>
              <a:ext cx="695" cy="696"/>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3" name="Oval 5"/>
            <p:cNvSpPr>
              <a:spLocks noChangeArrowheads="1"/>
            </p:cNvSpPr>
            <p:nvPr/>
          </p:nvSpPr>
          <p:spPr bwMode="auto">
            <a:xfrm flipH="1">
              <a:off x="0" y="1"/>
              <a:ext cx="695" cy="696"/>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4" name="Oval 6"/>
            <p:cNvSpPr>
              <a:spLocks noChangeArrowheads="1"/>
            </p:cNvSpPr>
            <p:nvPr/>
          </p:nvSpPr>
          <p:spPr bwMode="auto">
            <a:xfrm flipH="1">
              <a:off x="3309" y="0"/>
              <a:ext cx="695" cy="696"/>
            </a:xfrm>
            <a:prstGeom prst="ellipse">
              <a:avLst/>
            </a:prstGeom>
            <a:noFill/>
            <a:ln w="28575">
              <a:solidFill>
                <a:schemeClr val="accent2"/>
              </a:solidFill>
              <a:round/>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sp>
          <p:nvSpPr>
            <p:cNvPr id="1036" name="Oval 7"/>
            <p:cNvSpPr>
              <a:spLocks noChangeArrowheads="1"/>
            </p:cNvSpPr>
            <p:nvPr/>
          </p:nvSpPr>
          <p:spPr bwMode="auto">
            <a:xfrm flipH="1">
              <a:off x="811" y="0"/>
              <a:ext cx="695" cy="696"/>
            </a:xfrm>
            <a:prstGeom prst="ellipse">
              <a:avLst/>
            </a:prstGeom>
            <a:noFill/>
            <a:ln w="28575">
              <a:solidFill>
                <a:schemeClr val="accent2"/>
              </a:solidFill>
              <a:round/>
            </a:ln>
          </p:spPr>
          <p:txBody>
            <a:bodyPr wrap="none" anchor="ctr"/>
            <a:lstStyle>
              <a:lvl1pPr eaLnBrk="0" hangingPunct="0">
                <a:defRPr>
                  <a:solidFill>
                    <a:schemeClr val="tx1"/>
                  </a:solidFill>
                  <a:latin typeface="Arial" panose="020B0604020202020204" pitchFamily="34" charset="0"/>
                  <a:ea typeface="新宋体" panose="02010609030101010101" pitchFamily="49" charset="-122"/>
                </a:defRPr>
              </a:lvl1pPr>
              <a:lvl2pPr marL="742950" indent="-285750" eaLnBrk="0" hangingPunct="0">
                <a:defRPr>
                  <a:solidFill>
                    <a:schemeClr val="tx1"/>
                  </a:solidFill>
                  <a:latin typeface="Arial" panose="020B0604020202020204" pitchFamily="34" charset="0"/>
                  <a:ea typeface="新宋体" panose="02010609030101010101" pitchFamily="49" charset="-122"/>
                </a:defRPr>
              </a:lvl2pPr>
              <a:lvl3pPr marL="1143000" indent="-228600" eaLnBrk="0" hangingPunct="0">
                <a:defRPr>
                  <a:solidFill>
                    <a:schemeClr val="tx1"/>
                  </a:solidFill>
                  <a:latin typeface="Arial" panose="020B0604020202020204" pitchFamily="34" charset="0"/>
                  <a:ea typeface="新宋体" panose="02010609030101010101" pitchFamily="49" charset="-122"/>
                </a:defRPr>
              </a:lvl3pPr>
              <a:lvl4pPr marL="1600200" indent="-228600" eaLnBrk="0" hangingPunct="0">
                <a:defRPr>
                  <a:solidFill>
                    <a:schemeClr val="tx1"/>
                  </a:solidFill>
                  <a:latin typeface="Arial" panose="020B0604020202020204" pitchFamily="34" charset="0"/>
                  <a:ea typeface="新宋体" panose="02010609030101010101" pitchFamily="49" charset="-122"/>
                </a:defRPr>
              </a:lvl4pPr>
              <a:lvl5pPr marL="2057400" indent="-228600" eaLnBrk="0" hangingPunct="0">
                <a:defRPr>
                  <a:solidFill>
                    <a:schemeClr val="tx1"/>
                  </a:solidFill>
                  <a:latin typeface="Arial" panose="020B0604020202020204" pitchFamily="34" charset="0"/>
                  <a:ea typeface="新宋体" panose="0201060903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新宋体" panose="02010609030101010101" pitchFamily="49" charset="-122"/>
                <a:cs typeface="+mn-cs"/>
              </a:endParaRPr>
            </a:p>
          </p:txBody>
        </p:sp>
      </p:grpSp>
      <p:sp>
        <p:nvSpPr>
          <p:cNvPr id="1027" name="Rectangle 8"/>
          <p:cNvSpPr>
            <a:spLocks noGrp="1"/>
          </p:cNvSpPr>
          <p:nvPr>
            <p:ph type="body" idx="1"/>
          </p:nvPr>
        </p:nvSpPr>
        <p:spPr>
          <a:xfrm>
            <a:off x="228600" y="1447800"/>
            <a:ext cx="8763000" cy="48768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p:txBody>
      </p:sp>
      <p:sp>
        <p:nvSpPr>
          <p:cNvPr id="1033" name="Rectangle 9"/>
          <p:cNvSpPr>
            <a:spLocks noGrp="1" noChangeArrowheads="1"/>
          </p:cNvSpPr>
          <p:nvPr>
            <p:ph type="dt" sz="half" idx="2"/>
          </p:nvPr>
        </p:nvSpPr>
        <p:spPr bwMode="auto">
          <a:xfrm>
            <a:off x="228600" y="6324600"/>
            <a:ext cx="2133600" cy="457200"/>
          </a:xfrm>
          <a:prstGeom prst="rect">
            <a:avLst/>
          </a:prstGeom>
          <a:noFill/>
          <a:ln>
            <a:noFill/>
          </a:ln>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F72F68-5491-4418-B310-81ECD52E2C57}" type="datetime3">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1034" name="Rectangle 10"/>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新宋体" panose="02010609030101010101" pitchFamily="49" charset="-122"/>
              <a:cs typeface="+mn-cs"/>
            </a:endParaRPr>
          </a:p>
        </p:txBody>
      </p:sp>
      <p:sp>
        <p:nvSpPr>
          <p:cNvPr id="1035" name="Rectangle 11"/>
          <p:cNvSpPr>
            <a:spLocks noGrp="1" noChangeArrowheads="1"/>
          </p:cNvSpPr>
          <p:nvPr>
            <p:ph type="sldNum" sz="quarter" idx="4"/>
          </p:nvPr>
        </p:nvSpPr>
        <p:spPr bwMode="auto">
          <a:xfrm>
            <a:off x="6858000" y="6324600"/>
            <a:ext cx="2133600" cy="457200"/>
          </a:xfrm>
          <a:prstGeom prst="rect">
            <a:avLst/>
          </a:prstGeom>
          <a:noFill/>
          <a:ln>
            <a:noFill/>
          </a:ln>
        </p:spPr>
        <p:txBody>
          <a:bodyPr vert="horz" wrap="square" lIns="91440" tIns="45720" rIns="91440" bIns="45720" numCol="1" anchor="t" anchorCtr="0" compatLnSpc="1"/>
          <a:lstStyle>
            <a:lvl1pPr algn="r">
              <a:defRPr sz="12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31" name="Rectangle 1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zh-CN" dirty="0"/>
              <a:t>单击此处编辑母版标题样式</a:t>
            </a:r>
            <a:endParaRPr lang="zh-CN" altLang="zh-C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2pPr>
      <a:lvl3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3pPr>
      <a:lvl4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4pPr>
      <a:lvl5pPr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5pPr>
      <a:lvl6pPr marL="4572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6pPr>
      <a:lvl7pPr marL="9144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7pPr>
      <a:lvl8pPr marL="13716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8pPr>
      <a:lvl9pPr marL="1828800" algn="l" rtl="0" eaLnBrk="0" fontAlgn="base" hangingPunct="0">
        <a:spcBef>
          <a:spcPct val="0"/>
        </a:spcBef>
        <a:spcAft>
          <a:spcPct val="0"/>
        </a:spcAft>
        <a:defRPr sz="3800" b="1">
          <a:solidFill>
            <a:schemeClr val="tx2"/>
          </a:solidFill>
          <a:latin typeface="Arial" panose="020B0604020202020204" pitchFamily="34" charset="0"/>
          <a:ea typeface="新宋体" panose="02010609030101010101" pitchFamily="49" charset="-122"/>
        </a:defRPr>
      </a:lvl9pPr>
    </p:titleStyle>
    <p:body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9.xml"/><Relationship Id="rId2" Type="http://schemas.openxmlformats.org/officeDocument/2006/relationships/image" Target="../media/image3.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609600" y="990600"/>
            <a:ext cx="8001000" cy="4419600"/>
          </a:xfrm>
          <a:ln/>
        </p:spPr>
        <p:txBody>
          <a:bodyPr vert="horz" wrap="square" lIns="91440" tIns="45720" rIns="91440" bIns="45720" anchor="b" anchorCtr="0"/>
          <a:lstStyle>
            <a:lvl1pPr lvl="0">
              <a:buClrTx/>
              <a:buSzTx/>
              <a:buFontTx/>
              <a:defRPr/>
            </a:lvl1pPr>
          </a:lstStyle>
          <a:p>
            <a:pPr lvl="0" algn="ctr" eaLnBrk="1" hangingPunct="1"/>
            <a:r>
              <a:rPr lang="zh-CN" altLang="en-US" sz="3200" dirty="0">
                <a:ea typeface="华文行楷" pitchFamily="2" charset="-122"/>
              </a:rPr>
              <a:t>工业和信息化部“十二五”规划教材</a:t>
            </a:r>
            <a:br>
              <a:rPr lang="en-US" altLang="zh-CN" sz="3600" dirty="0">
                <a:ea typeface="华文行楷" pitchFamily="2" charset="-122"/>
              </a:rPr>
            </a:br>
            <a:r>
              <a:rPr lang="zh-CN" altLang="en-US" sz="3600" dirty="0">
                <a:ea typeface="华文行楷" pitchFamily="2" charset="-122"/>
              </a:rPr>
              <a:t>普通高等学校“十二五”规划教材</a:t>
            </a:r>
            <a:br>
              <a:rPr lang="en-US" altLang="zh-CN" sz="3600" dirty="0">
                <a:ea typeface="华文行楷" pitchFamily="2" charset="-122"/>
              </a:rPr>
            </a:br>
            <a:r>
              <a:rPr lang="en-US" altLang="zh-CN" sz="3600" dirty="0">
                <a:ea typeface="华文行楷" pitchFamily="2" charset="-122"/>
              </a:rPr>
              <a:t>《C#</a:t>
            </a:r>
            <a:r>
              <a:rPr lang="zh-CN" altLang="en-US" sz="3600" dirty="0">
                <a:ea typeface="华文行楷" pitchFamily="2" charset="-122"/>
              </a:rPr>
              <a:t>网络应用编程</a:t>
            </a:r>
            <a:r>
              <a:rPr lang="en-US" altLang="zh-CN" sz="3600" dirty="0">
                <a:ea typeface="华文行楷" pitchFamily="2" charset="-122"/>
              </a:rPr>
              <a:t>》</a:t>
            </a:r>
            <a:r>
              <a:rPr lang="zh-CN" altLang="en-US" sz="3600" dirty="0">
                <a:ea typeface="华文行楷" pitchFamily="2" charset="-122"/>
              </a:rPr>
              <a:t>第</a:t>
            </a:r>
            <a:r>
              <a:rPr lang="en-US" altLang="zh-CN" sz="3600" dirty="0">
                <a:ea typeface="华文行楷" pitchFamily="2" charset="-122"/>
              </a:rPr>
              <a:t>3</a:t>
            </a:r>
            <a:r>
              <a:rPr lang="zh-CN" altLang="en-US" sz="3600" dirty="0">
                <a:ea typeface="华文行楷" pitchFamily="2" charset="-122"/>
              </a:rPr>
              <a:t>版</a:t>
            </a:r>
            <a:br>
              <a:rPr lang="en-US" altLang="zh-CN" sz="3600" dirty="0">
                <a:ea typeface="华文行楷" pitchFamily="2" charset="-122"/>
              </a:rPr>
            </a:br>
            <a:br>
              <a:rPr lang="en-US" altLang="zh-CN" sz="6000" dirty="0">
                <a:ea typeface="华文行楷" pitchFamily="2" charset="-122"/>
              </a:rPr>
            </a:br>
            <a:r>
              <a:rPr lang="zh-CN" altLang="en-US" sz="6000" dirty="0">
                <a:ea typeface="华文行楷" pitchFamily="2" charset="-122"/>
              </a:rPr>
              <a:t>第</a:t>
            </a:r>
            <a:r>
              <a:rPr lang="en-US" altLang="zh-CN" sz="6000" dirty="0">
                <a:ea typeface="华文行楷" pitchFamily="2" charset="-122"/>
              </a:rPr>
              <a:t>7</a:t>
            </a:r>
            <a:r>
              <a:rPr lang="zh-CN" altLang="en-US" sz="6000" dirty="0">
                <a:ea typeface="华文行楷" pitchFamily="2" charset="-122"/>
              </a:rPr>
              <a:t>章 </a:t>
            </a:r>
            <a:r>
              <a:rPr lang="en-US" altLang="zh-CN" sz="6000" dirty="0">
                <a:ea typeface="华文行楷" pitchFamily="2" charset="-122"/>
              </a:rPr>
              <a:t>WCF</a:t>
            </a:r>
            <a:r>
              <a:rPr lang="zh-CN" altLang="en-US" sz="6000" dirty="0">
                <a:ea typeface="华文行楷" pitchFamily="2" charset="-122"/>
              </a:rPr>
              <a:t>入门</a:t>
            </a:r>
            <a:endParaRPr lang="zh-CN" altLang="en-US" sz="6000" dirty="0">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3315" name="Rectangle 2"/>
          <p:cNvSpPr>
            <a:spLocks noGrp="1"/>
          </p:cNvSpPr>
          <p:nvPr>
            <p:ph type="title"/>
          </p:nvPr>
        </p:nvSpPr>
        <p:spPr>
          <a:xfrm>
            <a:off x="242888" y="152400"/>
            <a:ext cx="8686800" cy="792163"/>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2</a:t>
            </a:r>
            <a:r>
              <a:rPr lang="zh-CN" altLang="zh-CN" sz="4000" dirty="0"/>
              <a:t> </a:t>
            </a:r>
            <a:r>
              <a:rPr lang="en-US" altLang="zh-CN" sz="4000" dirty="0"/>
              <a:t>Web Service</a:t>
            </a:r>
            <a:endParaRPr lang="zh-CN" altLang="zh-CN" sz="4000" dirty="0"/>
          </a:p>
        </p:txBody>
      </p:sp>
      <p:sp>
        <p:nvSpPr>
          <p:cNvPr id="13316" name="Rectangle 3"/>
          <p:cNvSpPr>
            <a:spLocks noGrp="1"/>
          </p:cNvSpPr>
          <p:nvPr>
            <p:ph type="body"/>
          </p:nvPr>
        </p:nvSpPr>
        <p:spPr>
          <a:xfrm>
            <a:off x="228600" y="1066800"/>
            <a:ext cx="8763000" cy="533400"/>
          </a:xfrm>
          <a:ln/>
        </p:spPr>
        <p:txBody>
          <a:bodyPr vert="horz" wrap="square" lIns="91440" tIns="45720" rIns="91440" bIns="45720" anchor="t" anchorCtr="0"/>
          <a:p>
            <a:pPr eaLnBrk="1" hangingPunct="1">
              <a:lnSpc>
                <a:spcPct val="100000"/>
              </a:lnSpc>
              <a:buClr>
                <a:srgbClr val="606060"/>
              </a:buClr>
            </a:pPr>
            <a:r>
              <a:rPr lang="zh-CN" altLang="en-US" dirty="0"/>
              <a:t>客户端与</a:t>
            </a:r>
            <a:r>
              <a:rPr lang="en-US" altLang="zh-CN" dirty="0"/>
              <a:t>Web</a:t>
            </a:r>
            <a:r>
              <a:rPr lang="zh-CN" altLang="en-US" dirty="0"/>
              <a:t>服务通信的过程</a:t>
            </a:r>
            <a:endParaRPr lang="en-US" altLang="zh-CN" dirty="0"/>
          </a:p>
        </p:txBody>
      </p:sp>
      <p:pic>
        <p:nvPicPr>
          <p:cNvPr id="13317" name="Picture 2" descr="无标题"/>
          <p:cNvPicPr>
            <a:picLocks noChangeAspect="1"/>
          </p:cNvPicPr>
          <p:nvPr/>
        </p:nvPicPr>
        <p:blipFill>
          <a:blip r:embed="rId1"/>
          <a:stretch>
            <a:fillRect/>
          </a:stretch>
        </p:blipFill>
        <p:spPr>
          <a:xfrm>
            <a:off x="4419600" y="2014538"/>
            <a:ext cx="4724400" cy="3814762"/>
          </a:xfrm>
          <a:prstGeom prst="rect">
            <a:avLst/>
          </a:prstGeom>
          <a:noFill/>
          <a:ln w="9525">
            <a:noFill/>
          </a:ln>
        </p:spPr>
      </p:pic>
      <p:sp>
        <p:nvSpPr>
          <p:cNvPr id="13318" name="矩形 4"/>
          <p:cNvSpPr/>
          <p:nvPr/>
        </p:nvSpPr>
        <p:spPr>
          <a:xfrm>
            <a:off x="271463" y="1741488"/>
            <a:ext cx="4148137" cy="3048000"/>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sz="2400" dirty="0">
                <a:solidFill>
                  <a:srgbClr val="FF0000"/>
                </a:solidFill>
                <a:ea typeface="新宋体" panose="02010609030101010101" pitchFamily="49" charset="-122"/>
              </a:rPr>
              <a:t>阶段</a:t>
            </a:r>
            <a:r>
              <a:rPr lang="en-US" altLang="zh-CN" sz="2400" dirty="0">
                <a:solidFill>
                  <a:srgbClr val="FF0000"/>
                </a:solidFill>
                <a:ea typeface="新宋体" panose="02010609030101010101" pitchFamily="49" charset="-122"/>
              </a:rPr>
              <a:t>4</a:t>
            </a:r>
            <a:r>
              <a:rPr lang="zh-CN" altLang="en-US" sz="2400" dirty="0">
                <a:solidFill>
                  <a:srgbClr val="FF0000"/>
                </a:solidFill>
                <a:ea typeface="新宋体" panose="02010609030101010101" pitchFamily="49" charset="-122"/>
              </a:rPr>
              <a:t>：反序列化</a:t>
            </a:r>
            <a:endParaRPr lang="en-US" altLang="zh-CN" sz="2400" dirty="0">
              <a:solidFill>
                <a:srgbClr val="FF0000"/>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sz="2400" b="0" dirty="0">
                <a:solidFill>
                  <a:schemeClr val="tx1"/>
                </a:solidFill>
                <a:ea typeface="新宋体" panose="02010609030101010101" pitchFamily="49" charset="-122"/>
              </a:rPr>
              <a:t>（</a:t>
            </a:r>
            <a:r>
              <a:rPr lang="en-US" altLang="zh-CN" sz="2400" b="0" dirty="0">
                <a:solidFill>
                  <a:schemeClr val="tx1"/>
                </a:solidFill>
                <a:ea typeface="新宋体" panose="02010609030101010101" pitchFamily="49" charset="-122"/>
              </a:rPr>
              <a:t>7</a:t>
            </a:r>
            <a:r>
              <a:rPr lang="zh-CN" altLang="en-US" sz="2400" b="0" dirty="0">
                <a:solidFill>
                  <a:schemeClr val="tx1"/>
                </a:solidFill>
                <a:ea typeface="新宋体" panose="02010609030101010101" pitchFamily="49" charset="-122"/>
              </a:rPr>
              <a:t>）客户端基础架构接收返回的</a:t>
            </a:r>
            <a:r>
              <a:rPr lang="en-US" altLang="zh-CN" sz="2400" b="0" dirty="0">
                <a:solidFill>
                  <a:schemeClr val="tx1"/>
                </a:solidFill>
                <a:ea typeface="新宋体" panose="02010609030101010101" pitchFamily="49" charset="-122"/>
              </a:rPr>
              <a:t>SOAP</a:t>
            </a:r>
            <a:r>
              <a:rPr lang="zh-CN" altLang="en-US" sz="2400" b="0" dirty="0">
                <a:solidFill>
                  <a:schemeClr val="tx1"/>
                </a:solidFill>
                <a:ea typeface="新宋体" panose="02010609030101010101" pitchFamily="49" charset="-122"/>
              </a:rPr>
              <a:t>消息，将</a:t>
            </a:r>
            <a:r>
              <a:rPr lang="en-US" altLang="zh-CN" sz="2400" b="0" dirty="0">
                <a:solidFill>
                  <a:schemeClr val="tx1"/>
                </a:solidFill>
                <a:ea typeface="新宋体" panose="02010609030101010101" pitchFamily="49" charset="-122"/>
              </a:rPr>
              <a:t>XML</a:t>
            </a:r>
            <a:r>
              <a:rPr lang="zh-CN" altLang="en-US" sz="2400" b="0" dirty="0">
                <a:solidFill>
                  <a:schemeClr val="tx1"/>
                </a:solidFill>
                <a:ea typeface="新宋体" panose="02010609030101010101" pitchFamily="49" charset="-122"/>
              </a:rPr>
              <a:t>反序列化为返回值和输出参数，并将其传递给代理类的实例。</a:t>
            </a:r>
            <a:endParaRPr lang="zh-CN" altLang="en-US" sz="2400" b="0" dirty="0">
              <a:solidFill>
                <a:schemeClr val="tx1"/>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sz="2400" b="0" dirty="0">
                <a:solidFill>
                  <a:schemeClr val="tx1"/>
                </a:solidFill>
                <a:ea typeface="新宋体" panose="02010609030101010101" pitchFamily="49" charset="-122"/>
              </a:rPr>
              <a:t>（</a:t>
            </a:r>
            <a:r>
              <a:rPr lang="en-US" altLang="zh-CN" sz="2400" b="0" dirty="0">
                <a:solidFill>
                  <a:schemeClr val="tx1"/>
                </a:solidFill>
                <a:ea typeface="新宋体" panose="02010609030101010101" pitchFamily="49" charset="-122"/>
              </a:rPr>
              <a:t>8</a:t>
            </a:r>
            <a:r>
              <a:rPr lang="zh-CN" altLang="en-US" sz="2400" b="0" dirty="0">
                <a:solidFill>
                  <a:schemeClr val="tx1"/>
                </a:solidFill>
                <a:ea typeface="新宋体" panose="02010609030101010101" pitchFamily="49" charset="-122"/>
              </a:rPr>
              <a:t>）客户端应用程序接收返回值和输出参数。</a:t>
            </a:r>
            <a:endParaRPr lang="zh-CN" altLang="en-US" sz="2400" b="0" dirty="0">
              <a:solidFill>
                <a:schemeClr val="tx1"/>
              </a:solidFill>
              <a:ea typeface="新宋体" panose="02010609030101010101" pitchFamily="49" charset="-122"/>
            </a:endParaRPr>
          </a:p>
        </p:txBody>
      </p:sp>
      <p:sp>
        <p:nvSpPr>
          <p:cNvPr id="8" name="TextBox 7"/>
          <p:cNvSpPr txBox="1"/>
          <p:nvPr/>
        </p:nvSpPr>
        <p:spPr>
          <a:xfrm>
            <a:off x="4264025" y="4792663"/>
            <a:ext cx="838200" cy="369887"/>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defTabSz="914400" eaLnBrk="1" hangingPunct="1">
              <a:lnSpc>
                <a:spcPct val="100000"/>
              </a:lnSpc>
              <a:spcBef>
                <a:spcPct val="0"/>
              </a:spcBef>
              <a:spcAft>
                <a:spcPct val="0"/>
              </a:spcAft>
              <a:buClrTx/>
              <a:buFont typeface="Arial" panose="020B0604020202020204" pitchFamily="34" charset="0"/>
              <a:buNone/>
              <a:tabLst>
                <a:tab pos="-635" algn="l"/>
              </a:tabLst>
            </a:pPr>
            <a:r>
              <a:rPr lang="en-US" altLang="zh-CN" sz="1800" b="0" dirty="0">
                <a:solidFill>
                  <a:srgbClr val="FF0000"/>
                </a:solidFill>
                <a:ea typeface="新宋体" panose="02010609030101010101" pitchFamily="49" charset="-122"/>
              </a:rPr>
              <a:t>7  8</a:t>
            </a:r>
            <a:endParaRPr lang="zh-CN" altLang="en-US" sz="1800" b="0" dirty="0">
              <a:solidFill>
                <a:srgbClr val="FF0000"/>
              </a:solidFill>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4339"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2</a:t>
            </a:r>
            <a:r>
              <a:rPr lang="zh-CN" altLang="zh-CN" sz="4000" dirty="0"/>
              <a:t> </a:t>
            </a:r>
            <a:r>
              <a:rPr lang="en-US" altLang="zh-CN" sz="4000" dirty="0"/>
              <a:t>Web Service</a:t>
            </a:r>
            <a:endParaRPr lang="zh-CN" altLang="zh-CN" sz="4000" dirty="0"/>
          </a:p>
        </p:txBody>
      </p:sp>
      <p:sp>
        <p:nvSpPr>
          <p:cNvPr id="14340" name="Rectangle 3"/>
          <p:cNvSpPr>
            <a:spLocks noGrp="1"/>
          </p:cNvSpPr>
          <p:nvPr>
            <p:ph type="body"/>
          </p:nvPr>
        </p:nvSpPr>
        <p:spPr>
          <a:xfrm>
            <a:off x="228600" y="1447800"/>
            <a:ext cx="8763000" cy="533400"/>
          </a:xfrm>
          <a:ln/>
        </p:spPr>
        <p:txBody>
          <a:bodyPr vert="horz" wrap="square" lIns="91440" tIns="45720" rIns="91440" bIns="45720" anchor="t" anchorCtr="0"/>
          <a:p>
            <a:pPr eaLnBrk="1" hangingPunct="1">
              <a:lnSpc>
                <a:spcPct val="100000"/>
              </a:lnSpc>
              <a:buClr>
                <a:srgbClr val="606060"/>
              </a:buClr>
            </a:pPr>
            <a:r>
              <a:rPr lang="zh-CN" altLang="en-US" dirty="0"/>
              <a:t>客户端与</a:t>
            </a:r>
            <a:r>
              <a:rPr lang="en-US" altLang="zh-CN" dirty="0"/>
              <a:t>Web</a:t>
            </a:r>
            <a:r>
              <a:rPr lang="zh-CN" altLang="en-US" dirty="0"/>
              <a:t>服务通信的过程</a:t>
            </a:r>
            <a:endParaRPr lang="en-US" altLang="zh-CN" dirty="0"/>
          </a:p>
        </p:txBody>
      </p:sp>
      <p:pic>
        <p:nvPicPr>
          <p:cNvPr id="14341" name="Picture 2" descr="无标题"/>
          <p:cNvPicPr>
            <a:picLocks noChangeAspect="1"/>
          </p:cNvPicPr>
          <p:nvPr/>
        </p:nvPicPr>
        <p:blipFill>
          <a:blip r:embed="rId1"/>
          <a:stretch>
            <a:fillRect/>
          </a:stretch>
        </p:blipFill>
        <p:spPr>
          <a:xfrm>
            <a:off x="914400" y="2057400"/>
            <a:ext cx="7391400" cy="3814763"/>
          </a:xfrm>
          <a:prstGeom prst="rect">
            <a:avLst/>
          </a:prstGeom>
          <a:noFill/>
          <a:ln w="9525">
            <a:noFill/>
          </a:ln>
        </p:spPr>
      </p:pic>
      <p:sp>
        <p:nvSpPr>
          <p:cNvPr id="2" name="TextBox 1"/>
          <p:cNvSpPr txBox="1"/>
          <p:nvPr/>
        </p:nvSpPr>
        <p:spPr>
          <a:xfrm>
            <a:off x="381000" y="2362200"/>
            <a:ext cx="838200" cy="369888"/>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defTabSz="914400" eaLnBrk="1" hangingPunct="1">
              <a:lnSpc>
                <a:spcPct val="100000"/>
              </a:lnSpc>
              <a:spcBef>
                <a:spcPct val="0"/>
              </a:spcBef>
              <a:spcAft>
                <a:spcPct val="0"/>
              </a:spcAft>
              <a:buClrTx/>
              <a:buFont typeface="Arial" panose="020B0604020202020204" pitchFamily="34" charset="0"/>
              <a:buNone/>
              <a:tabLst>
                <a:tab pos="-635" algn="l"/>
              </a:tabLst>
            </a:pPr>
            <a:r>
              <a:rPr lang="en-US" altLang="zh-CN" sz="1800" b="0" dirty="0">
                <a:solidFill>
                  <a:srgbClr val="FF0000"/>
                </a:solidFill>
                <a:ea typeface="新宋体" panose="02010609030101010101" pitchFamily="49" charset="-122"/>
              </a:rPr>
              <a:t>1</a:t>
            </a:r>
            <a:r>
              <a:rPr lang="zh-CN" altLang="en-US" sz="1800" b="0" dirty="0">
                <a:solidFill>
                  <a:srgbClr val="FF0000"/>
                </a:solidFill>
                <a:ea typeface="新宋体" panose="02010609030101010101" pitchFamily="49" charset="-122"/>
              </a:rPr>
              <a:t> </a:t>
            </a:r>
            <a:r>
              <a:rPr lang="en-US" altLang="zh-CN" sz="1800" b="0" dirty="0">
                <a:solidFill>
                  <a:srgbClr val="FF0000"/>
                </a:solidFill>
                <a:ea typeface="新宋体" panose="02010609030101010101" pitchFamily="49" charset="-122"/>
              </a:rPr>
              <a:t>2 3</a:t>
            </a:r>
            <a:endParaRPr lang="zh-CN" altLang="en-US" sz="1800" b="0" dirty="0">
              <a:solidFill>
                <a:srgbClr val="FF0000"/>
              </a:solidFill>
              <a:ea typeface="新宋体" panose="02010609030101010101" pitchFamily="49" charset="-122"/>
            </a:endParaRPr>
          </a:p>
        </p:txBody>
      </p:sp>
      <p:sp>
        <p:nvSpPr>
          <p:cNvPr id="3" name="TextBox 2"/>
          <p:cNvSpPr txBox="1"/>
          <p:nvPr/>
        </p:nvSpPr>
        <p:spPr>
          <a:xfrm>
            <a:off x="7315200" y="2362200"/>
            <a:ext cx="838200" cy="369888"/>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defTabSz="914400" eaLnBrk="1" hangingPunct="1">
              <a:lnSpc>
                <a:spcPct val="100000"/>
              </a:lnSpc>
              <a:spcBef>
                <a:spcPct val="0"/>
              </a:spcBef>
              <a:spcAft>
                <a:spcPct val="0"/>
              </a:spcAft>
              <a:buClrTx/>
              <a:buFont typeface="Arial" panose="020B0604020202020204" pitchFamily="34" charset="0"/>
              <a:buNone/>
              <a:tabLst>
                <a:tab pos="-635" algn="l"/>
              </a:tabLst>
            </a:pPr>
            <a:r>
              <a:rPr lang="en-US" altLang="zh-CN" sz="1800" b="0" dirty="0">
                <a:solidFill>
                  <a:srgbClr val="FF0000"/>
                </a:solidFill>
                <a:ea typeface="新宋体" panose="02010609030101010101" pitchFamily="49" charset="-122"/>
              </a:rPr>
              <a:t>4 5 6</a:t>
            </a:r>
            <a:endParaRPr lang="zh-CN" altLang="en-US" sz="1800" b="0" dirty="0">
              <a:solidFill>
                <a:srgbClr val="FF0000"/>
              </a:solidFill>
              <a:ea typeface="新宋体" panose="02010609030101010101" pitchFamily="49" charset="-122"/>
            </a:endParaRPr>
          </a:p>
        </p:txBody>
      </p:sp>
      <p:sp>
        <p:nvSpPr>
          <p:cNvPr id="4" name="TextBox 3"/>
          <p:cNvSpPr txBox="1"/>
          <p:nvPr/>
        </p:nvSpPr>
        <p:spPr>
          <a:xfrm>
            <a:off x="381000" y="5562600"/>
            <a:ext cx="685800" cy="381000"/>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defTabSz="914400" eaLnBrk="1" hangingPunct="1">
              <a:lnSpc>
                <a:spcPct val="100000"/>
              </a:lnSpc>
              <a:spcBef>
                <a:spcPct val="0"/>
              </a:spcBef>
              <a:spcAft>
                <a:spcPct val="0"/>
              </a:spcAft>
              <a:buClrTx/>
              <a:buFont typeface="Arial" panose="020B0604020202020204" pitchFamily="34" charset="0"/>
              <a:buNone/>
              <a:tabLst>
                <a:tab pos="-635" algn="l"/>
              </a:tabLst>
            </a:pPr>
            <a:r>
              <a:rPr lang="en-US" altLang="zh-CN" sz="1800" b="0" dirty="0">
                <a:solidFill>
                  <a:srgbClr val="FF0000"/>
                </a:solidFill>
                <a:ea typeface="新宋体" panose="02010609030101010101" pitchFamily="49" charset="-122"/>
              </a:rPr>
              <a:t>7 8</a:t>
            </a:r>
            <a:endParaRPr lang="zh-CN" altLang="en-US" sz="1800" b="0" dirty="0">
              <a:solidFill>
                <a:srgbClr val="FF0000"/>
              </a:solidFill>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5363"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2</a:t>
            </a:r>
            <a:r>
              <a:rPr lang="zh-CN" altLang="zh-CN" sz="4000" dirty="0"/>
              <a:t> </a:t>
            </a:r>
            <a:r>
              <a:rPr lang="en-US" altLang="zh-CN" sz="4000" dirty="0"/>
              <a:t>Web Service</a:t>
            </a:r>
            <a:endParaRPr lang="zh-CN" altLang="zh-CN" sz="4000" dirty="0"/>
          </a:p>
        </p:txBody>
      </p:sp>
      <p:sp>
        <p:nvSpPr>
          <p:cNvPr id="7173" name="Rectangle 3"/>
          <p:cNvSpPr>
            <a:spLocks noGrp="1" noChangeArrowheads="1"/>
          </p:cNvSpPr>
          <p:nvPr>
            <p:ph type="body" idx="1"/>
          </p:nvPr>
        </p:nvSpPr>
        <p:spPr>
          <a:xfrm>
            <a:off x="228600" y="1447800"/>
            <a:ext cx="8763000" cy="4724400"/>
          </a:xfrm>
        </p:spPr>
        <p:txBody>
          <a:bodyPr vert="horz" wrap="square" lIns="91440" tIns="45720" rIns="91440" bIns="45720" numCol="1" anchor="t" anchorCtr="0" compatLnSpc="1"/>
          <a:lstStyle/>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Web</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服务适用的场合</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0" marR="0" lvl="0"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zh-CN" altLang="en-US" sz="16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提供不断更新的实时数据供其他应用程序使用。</a:t>
            </a:r>
            <a:endPar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集成现有的各种应用程序。</a:t>
            </a:r>
            <a:endPar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提供工作流解决方案。</a:t>
            </a:r>
            <a:endPar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11"/>
                                            </p:txEl>
                                          </p:spTgt>
                                        </p:tgtEl>
                                        <p:attrNameLst>
                                          <p:attrName>style.visibility</p:attrName>
                                        </p:attrNameLst>
                                      </p:cBhvr>
                                      <p:to>
                                        <p:strVal val="visible"/>
                                      </p:to>
                                    </p:set>
                                    <p:animEffect transition="in" filter="blinds(horizontal)">
                                      <p:cBhvr>
                                        <p:cTn id="7" dur="500"/>
                                        <p:tgtEl>
                                          <p:spTgt spid="7173">
                                            <p:txEl>
                                              <p:charRg st="0" end="1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12" end="34"/>
                                            </p:txEl>
                                          </p:spTgt>
                                        </p:tgtEl>
                                        <p:attrNameLst>
                                          <p:attrName>style.visibility</p:attrName>
                                        </p:attrNameLst>
                                      </p:cBhvr>
                                      <p:to>
                                        <p:strVal val="visible"/>
                                      </p:to>
                                    </p:set>
                                    <p:animEffect transition="in" filter="blinds(horizontal)">
                                      <p:cBhvr>
                                        <p:cTn id="10" dur="500"/>
                                        <p:tgtEl>
                                          <p:spTgt spid="7173">
                                            <p:txEl>
                                              <p:charRg st="12" end="3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3">
                                            <p:txEl>
                                              <p:charRg st="34" end="47"/>
                                            </p:txEl>
                                          </p:spTgt>
                                        </p:tgtEl>
                                        <p:attrNameLst>
                                          <p:attrName>style.visibility</p:attrName>
                                        </p:attrNameLst>
                                      </p:cBhvr>
                                      <p:to>
                                        <p:strVal val="visible"/>
                                      </p:to>
                                    </p:set>
                                    <p:animEffect transition="in" filter="blinds(horizontal)">
                                      <p:cBhvr>
                                        <p:cTn id="13" dur="500"/>
                                        <p:tgtEl>
                                          <p:spTgt spid="7173">
                                            <p:txEl>
                                              <p:charRg st="34" end="47"/>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3">
                                            <p:txEl>
                                              <p:charRg st="47" end="58"/>
                                            </p:txEl>
                                          </p:spTgt>
                                        </p:tgtEl>
                                        <p:attrNameLst>
                                          <p:attrName>style.visibility</p:attrName>
                                        </p:attrNameLst>
                                      </p:cBhvr>
                                      <p:to>
                                        <p:strVal val="visible"/>
                                      </p:to>
                                    </p:set>
                                    <p:animEffect transition="in" filter="blinds(horizontal)">
                                      <p:cBhvr>
                                        <p:cTn id="16" dur="500"/>
                                        <p:tgtEl>
                                          <p:spTgt spid="7173">
                                            <p:txEl>
                                              <p:charRg st="47"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5363" name="Rectangle 2"/>
          <p:cNvSpPr>
            <a:spLocks noGrp="1"/>
          </p:cNvSpPr>
          <p:nvPr>
            <p:ph type="title" idx="4294967295"/>
          </p:nvPr>
        </p:nvSpPr>
        <p:spPr>
          <a:xfrm>
            <a:off x="228600" y="274638"/>
            <a:ext cx="8686800" cy="1143000"/>
          </a:xfrm>
        </p:spPr>
        <p:txBody>
          <a:bodyPr vert="horz" wrap="square" lIns="91440" tIns="45720" rIns="91440" bIns="45720" anchor="ctr" anchorCtr="0"/>
          <a:p>
            <a:pPr eaLnBrk="1" hangingPunct="1"/>
            <a:r>
              <a:rPr lang="en-US" altLang="zh-CN" sz="4000" dirty="0"/>
              <a:t>Web Application &amp;</a:t>
            </a:r>
            <a:r>
              <a:rPr lang="zh-CN" altLang="zh-CN" sz="4000" dirty="0"/>
              <a:t> </a:t>
            </a:r>
            <a:r>
              <a:rPr lang="en-US" altLang="zh-CN" sz="4000" dirty="0"/>
              <a:t>Web Service</a:t>
            </a:r>
            <a:endParaRPr lang="zh-CN" altLang="zh-CN" sz="4000" dirty="0"/>
          </a:p>
        </p:txBody>
      </p:sp>
      <p:pic>
        <p:nvPicPr>
          <p:cNvPr id="2" name="图片 1"/>
          <p:cNvPicPr>
            <a:picLocks noChangeAspect="1"/>
          </p:cNvPicPr>
          <p:nvPr>
            <p:custDataLst>
              <p:tags r:id="rId1"/>
            </p:custDataLst>
          </p:nvPr>
        </p:nvPicPr>
        <p:blipFill>
          <a:blip r:embed="rId2"/>
          <a:stretch>
            <a:fillRect/>
          </a:stretch>
        </p:blipFill>
        <p:spPr>
          <a:xfrm>
            <a:off x="1600200" y="1676400"/>
            <a:ext cx="5715000" cy="45815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6387" name="Rectangle 2"/>
          <p:cNvSpPr>
            <a:spLocks noGrp="1"/>
          </p:cNvSpPr>
          <p:nvPr>
            <p:ph type="title"/>
          </p:nvPr>
        </p:nvSpPr>
        <p:spPr>
          <a:xfrm>
            <a:off x="152400" y="152400"/>
            <a:ext cx="8686800" cy="838200"/>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3</a:t>
            </a:r>
            <a:r>
              <a:rPr lang="zh-CN" altLang="en-US" sz="4000" dirty="0"/>
              <a:t>远程处理（</a:t>
            </a:r>
            <a:r>
              <a:rPr lang="en-US" altLang="zh-CN" sz="4000" dirty="0"/>
              <a:t>RPC</a:t>
            </a:r>
            <a:r>
              <a:rPr lang="zh-CN" altLang="en-US" sz="4000" dirty="0"/>
              <a:t>）</a:t>
            </a:r>
            <a:endParaRPr lang="zh-CN" altLang="zh-CN" sz="4000" dirty="0"/>
          </a:p>
        </p:txBody>
      </p:sp>
      <p:sp>
        <p:nvSpPr>
          <p:cNvPr id="7173" name="Rectangle 3"/>
          <p:cNvSpPr>
            <a:spLocks noGrp="1"/>
          </p:cNvSpPr>
          <p:nvPr>
            <p:ph type="body"/>
          </p:nvPr>
        </p:nvSpPr>
        <p:spPr>
          <a:xfrm>
            <a:off x="152400" y="1066800"/>
            <a:ext cx="8763000" cy="5486400"/>
          </a:xfrm>
          <a:ln/>
        </p:spPr>
        <p:txBody>
          <a:bodyPr vert="horz" wrap="square" lIns="91440" tIns="45720" rIns="91440" bIns="45720" anchor="t" anchorCtr="0"/>
          <a:p>
            <a:pPr eaLnBrk="1" hangingPunct="1">
              <a:lnSpc>
                <a:spcPct val="100000"/>
              </a:lnSpc>
              <a:buClr>
                <a:srgbClr val="606060"/>
              </a:buClr>
            </a:pPr>
            <a:r>
              <a:rPr lang="en-US" altLang="zh-CN" dirty="0"/>
              <a:t>RPC（Remote Procedure Call）——</a:t>
            </a:r>
            <a:r>
              <a:rPr lang="zh-CN" altLang="en-US" dirty="0"/>
              <a:t>远程过程调用。</a:t>
            </a:r>
            <a:endParaRPr lang="en-US" altLang="zh-CN" dirty="0"/>
          </a:p>
          <a:p>
            <a:pPr lvl="1" eaLnBrk="1" hangingPunct="1">
              <a:buSzPct val="90000"/>
            </a:pPr>
            <a:r>
              <a:rPr lang="zh-CN" altLang="en-US" sz="2400" dirty="0"/>
              <a:t>远程处理技术是为了解决不同计算机上的进程相互访问的一种具体实现。</a:t>
            </a:r>
            <a:endParaRPr lang="en-US" altLang="zh-CN" sz="2400" dirty="0"/>
          </a:p>
          <a:p>
            <a:pPr lvl="1" eaLnBrk="1" hangingPunct="1">
              <a:buSzPct val="90000"/>
            </a:pPr>
            <a:r>
              <a:rPr lang="en-US" altLang="zh-CN" sz="2400" dirty="0"/>
              <a:t>.NET</a:t>
            </a:r>
            <a:r>
              <a:rPr lang="zh-CN" altLang="en-US" sz="2400" dirty="0"/>
              <a:t>远程处理模型生成一个应用程序，并让其中两个组件直接跨应用程序域边界进行通信。此时需要生成以下内容：</a:t>
            </a:r>
            <a:endParaRPr lang="zh-CN" altLang="en-US" sz="2400" dirty="0"/>
          </a:p>
          <a:p>
            <a:pPr lvl="2"/>
            <a:r>
              <a:rPr lang="zh-CN" altLang="en-US" sz="2400" dirty="0"/>
              <a:t>一个可远程处理的对象。</a:t>
            </a:r>
            <a:endParaRPr lang="zh-CN" altLang="en-US" sz="2400" dirty="0"/>
          </a:p>
          <a:p>
            <a:pPr lvl="2"/>
            <a:r>
              <a:rPr lang="zh-CN" altLang="en-US" sz="2400" dirty="0"/>
              <a:t>一个宿主应用程序域，用于侦听针对该对象的请求。</a:t>
            </a:r>
            <a:endParaRPr lang="zh-CN" altLang="en-US" sz="2400" dirty="0"/>
          </a:p>
          <a:p>
            <a:pPr lvl="2"/>
            <a:r>
              <a:rPr lang="zh-CN" altLang="en-US" sz="2400" dirty="0"/>
              <a:t>一个客户端应用程序域，用于发出针对该对象的请求。</a:t>
            </a:r>
            <a:endParaRPr lang="zh-CN" altLang="en-US" sz="2400" dirty="0"/>
          </a:p>
          <a:p>
            <a:pPr lvl="1">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36"/>
                                            </p:txEl>
                                          </p:spTgt>
                                        </p:tgtEl>
                                        <p:attrNameLst>
                                          <p:attrName>style.visibility</p:attrName>
                                        </p:attrNameLst>
                                      </p:cBhvr>
                                      <p:to>
                                        <p:strVal val="visible"/>
                                      </p:to>
                                    </p:set>
                                    <p:animEffect transition="in" filter="blinds(horizontal)">
                                      <p:cBhvr>
                                        <p:cTn id="7" dur="500"/>
                                        <p:tgtEl>
                                          <p:spTgt spid="7173">
                                            <p:txEl>
                                              <p:charRg st="0" end="36"/>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7173">
                                            <p:txEl>
                                              <p:charRg st="36" end="69"/>
                                            </p:txEl>
                                          </p:spTgt>
                                        </p:tgtEl>
                                        <p:attrNameLst>
                                          <p:attrName>style.visibility</p:attrName>
                                        </p:attrNameLst>
                                      </p:cBhvr>
                                      <p:to>
                                        <p:strVal val="visible"/>
                                      </p:to>
                                    </p:set>
                                    <p:animEffect transition="in" filter="wheel(1)">
                                      <p:cBhvr>
                                        <p:cTn id="10" dur="2000"/>
                                        <p:tgtEl>
                                          <p:spTgt spid="7173">
                                            <p:txEl>
                                              <p:charRg st="36" end="69"/>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7173">
                                            <p:txEl>
                                              <p:charRg st="69" end="123"/>
                                            </p:txEl>
                                          </p:spTgt>
                                        </p:tgtEl>
                                        <p:attrNameLst>
                                          <p:attrName>style.visibility</p:attrName>
                                        </p:attrNameLst>
                                      </p:cBhvr>
                                      <p:to>
                                        <p:strVal val="visible"/>
                                      </p:to>
                                    </p:set>
                                    <p:animEffect transition="in" filter="wheel(1)">
                                      <p:cBhvr>
                                        <p:cTn id="13" dur="2000"/>
                                        <p:tgtEl>
                                          <p:spTgt spid="7173">
                                            <p:txEl>
                                              <p:charRg st="69" end="12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7173">
                                            <p:txEl>
                                              <p:charRg st="123" end="135"/>
                                            </p:txEl>
                                          </p:spTgt>
                                        </p:tgtEl>
                                        <p:attrNameLst>
                                          <p:attrName>style.visibility</p:attrName>
                                        </p:attrNameLst>
                                      </p:cBhvr>
                                      <p:to>
                                        <p:strVal val="visible"/>
                                      </p:to>
                                    </p:set>
                                    <p:animEffect transition="in" filter="wheel(1)">
                                      <p:cBhvr>
                                        <p:cTn id="16" dur="2000"/>
                                        <p:tgtEl>
                                          <p:spTgt spid="7173">
                                            <p:txEl>
                                              <p:charRg st="123" end="135"/>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7173">
                                            <p:txEl>
                                              <p:charRg st="135" end="159"/>
                                            </p:txEl>
                                          </p:spTgt>
                                        </p:tgtEl>
                                        <p:attrNameLst>
                                          <p:attrName>style.visibility</p:attrName>
                                        </p:attrNameLst>
                                      </p:cBhvr>
                                      <p:to>
                                        <p:strVal val="visible"/>
                                      </p:to>
                                    </p:set>
                                    <p:animEffect transition="in" filter="wheel(1)">
                                      <p:cBhvr>
                                        <p:cTn id="19" dur="2000"/>
                                        <p:tgtEl>
                                          <p:spTgt spid="7173">
                                            <p:txEl>
                                              <p:charRg st="135" end="159"/>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7173">
                                            <p:txEl>
                                              <p:charRg st="159" end="184"/>
                                            </p:txEl>
                                          </p:spTgt>
                                        </p:tgtEl>
                                        <p:attrNameLst>
                                          <p:attrName>style.visibility</p:attrName>
                                        </p:attrNameLst>
                                      </p:cBhvr>
                                      <p:to>
                                        <p:strVal val="visible"/>
                                      </p:to>
                                    </p:set>
                                    <p:animEffect transition="in" filter="wheel(1)">
                                      <p:cBhvr>
                                        <p:cTn id="22" dur="2000"/>
                                        <p:tgtEl>
                                          <p:spTgt spid="7173">
                                            <p:txEl>
                                              <p:charRg st="159"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7411"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4 </a:t>
            </a:r>
            <a:r>
              <a:rPr lang="zh-CN" altLang="en-US" sz="4000" dirty="0"/>
              <a:t>消息队列（</a:t>
            </a:r>
            <a:r>
              <a:rPr lang="en-US" altLang="zh-CN" sz="4000" dirty="0"/>
              <a:t>MSMQ</a:t>
            </a:r>
            <a:r>
              <a:rPr lang="zh-CN" altLang="en-US" sz="4000" dirty="0"/>
              <a:t>）</a:t>
            </a:r>
            <a:endParaRPr lang="zh-CN" altLang="zh-CN" sz="4000" dirty="0"/>
          </a:p>
        </p:txBody>
      </p:sp>
      <p:sp>
        <p:nvSpPr>
          <p:cNvPr id="7173" name="Rectangle 3"/>
          <p:cNvSpPr>
            <a:spLocks noGrp="1"/>
          </p:cNvSpPr>
          <p:nvPr>
            <p:ph type="body"/>
          </p:nvPr>
        </p:nvSpPr>
        <p:spPr>
          <a:xfrm>
            <a:off x="228600" y="1447800"/>
            <a:ext cx="8763000" cy="4724400"/>
          </a:xfrm>
          <a:ln/>
        </p:spPr>
        <p:txBody>
          <a:bodyPr vert="horz" wrap="square" lIns="91440" tIns="45720" rIns="91440" bIns="45720" anchor="t" anchorCtr="0"/>
          <a:p>
            <a:pPr eaLnBrk="1" hangingPunct="1">
              <a:lnSpc>
                <a:spcPct val="100000"/>
              </a:lnSpc>
              <a:buClr>
                <a:srgbClr val="606060"/>
              </a:buClr>
            </a:pPr>
            <a:r>
              <a:rPr lang="en-US" altLang="zh-CN" dirty="0"/>
              <a:t>MQ</a:t>
            </a:r>
            <a:r>
              <a:rPr lang="zh-CN" altLang="en-US" dirty="0"/>
              <a:t>（</a:t>
            </a:r>
            <a:r>
              <a:rPr lang="en-US" altLang="zh-CN" dirty="0"/>
              <a:t>Message Queue</a:t>
            </a:r>
            <a:r>
              <a:rPr lang="zh-CN" altLang="en-US" dirty="0"/>
              <a:t>）是在多个不同的应用程序之间实现相互通信的一种基于队列和事务处理的异步传输模式。</a:t>
            </a:r>
            <a:endParaRPr lang="en-US" altLang="zh-CN" dirty="0"/>
          </a:p>
          <a:p>
            <a:pPr lvl="1" eaLnBrk="1" hangingPunct="1">
              <a:buSzPct val="90000"/>
            </a:pPr>
            <a:r>
              <a:rPr lang="zh-CN" altLang="en-US" sz="2400" dirty="0"/>
              <a:t>其实现原理是：消息发送者把要发送的信息放入一个容器中（称为</a:t>
            </a:r>
            <a:r>
              <a:rPr lang="en-US" altLang="zh-CN" sz="2400" dirty="0"/>
              <a:t>Message</a:t>
            </a:r>
            <a:r>
              <a:rPr lang="zh-CN" altLang="en-US" sz="2400" dirty="0"/>
              <a:t>），然后把它保存至一个系统公用的消息队列（</a:t>
            </a:r>
            <a:r>
              <a:rPr lang="en-US" altLang="zh-CN" sz="2400" dirty="0"/>
              <a:t>Message Queue</a:t>
            </a:r>
            <a:r>
              <a:rPr lang="zh-CN" altLang="en-US" sz="2400" dirty="0"/>
              <a:t>）中；本地或者是异地的消息接收程序再从该队列中取出发给它的消息进行处理。</a:t>
            </a:r>
            <a:endParaRPr lang="en-US" altLang="zh-CN" sz="2400" dirty="0"/>
          </a:p>
          <a:p>
            <a:pPr lvl="1" eaLnBrk="1" hangingPunct="1">
              <a:buSzPct val="90000"/>
            </a:pPr>
            <a:r>
              <a:rPr lang="en-US" altLang="zh-CN" sz="2400" dirty="0"/>
              <a:t>MQ</a:t>
            </a:r>
            <a:r>
              <a:rPr lang="zh-CN" altLang="en-US" sz="2400" dirty="0"/>
              <a:t>中的消息和队列</a:t>
            </a:r>
            <a:endParaRPr lang="en-US" altLang="zh-CN" sz="2400" dirty="0"/>
          </a:p>
          <a:p>
            <a:pPr lvl="1" eaLnBrk="1" hangingPunct="1">
              <a:buSzPct val="90000"/>
            </a:pPr>
            <a:r>
              <a:rPr lang="en-US" altLang="zh-CN" sz="2400" dirty="0"/>
              <a:t>MQ</a:t>
            </a:r>
            <a:r>
              <a:rPr lang="zh-CN" altLang="en-US" sz="2400" dirty="0"/>
              <a:t>的两种发送方式：快速模式和可恢复模式</a:t>
            </a:r>
            <a:endParaRPr lang="zh-CN" altLang="en-US" sz="2400" dirty="0"/>
          </a:p>
          <a:p>
            <a:pPr lvl="1" eaLnBrk="1" hangingPunct="1">
              <a:buSzPct val="90000"/>
            </a:pPr>
            <a:r>
              <a:rPr lang="en-US" altLang="zh-CN" sz="2400" dirty="0"/>
              <a:t>MSMQ</a:t>
            </a:r>
            <a:r>
              <a:rPr lang="zh-CN" altLang="en-US" sz="2400" dirty="0"/>
              <a:t>是微软实现的</a:t>
            </a:r>
            <a:r>
              <a:rPr lang="en-US" altLang="zh-CN" sz="2400" dirty="0"/>
              <a:t>MQ</a:t>
            </a:r>
            <a:r>
              <a:rPr lang="zh-CN" altLang="en-US" sz="2400" dirty="0"/>
              <a:t>。</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xEl>
                                              <p:charRg st="0" end="57"/>
                                            </p:txEl>
                                          </p:spTgt>
                                        </p:tgtEl>
                                        <p:attrNameLst>
                                          <p:attrName>style.visibility</p:attrName>
                                        </p:attrNameLst>
                                      </p:cBhvr>
                                      <p:to>
                                        <p:strVal val="visible"/>
                                      </p:to>
                                    </p:set>
                                    <p:anim calcmode="lin" valueType="num">
                                      <p:cBhvr additive="base">
                                        <p:cTn id="7" dur="500" fill="hold"/>
                                        <p:tgtEl>
                                          <p:spTgt spid="7173">
                                            <p:txEl>
                                              <p:charRg st="0" end="5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3">
                                            <p:txEl>
                                              <p:charRg st="0" end="5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3">
                                            <p:txEl>
                                              <p:charRg st="57" end="164"/>
                                            </p:txEl>
                                          </p:spTgt>
                                        </p:tgtEl>
                                        <p:attrNameLst>
                                          <p:attrName>style.visibility</p:attrName>
                                        </p:attrNameLst>
                                      </p:cBhvr>
                                      <p:to>
                                        <p:strVal val="visible"/>
                                      </p:to>
                                    </p:set>
                                    <p:anim calcmode="lin" valueType="num">
                                      <p:cBhvr additive="base">
                                        <p:cTn id="11" dur="500" fill="hold"/>
                                        <p:tgtEl>
                                          <p:spTgt spid="7173">
                                            <p:txEl>
                                              <p:charRg st="57" end="16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3">
                                            <p:txEl>
                                              <p:charRg st="57" end="16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73">
                                            <p:txEl>
                                              <p:charRg st="164" end="174"/>
                                            </p:txEl>
                                          </p:spTgt>
                                        </p:tgtEl>
                                        <p:attrNameLst>
                                          <p:attrName>style.visibility</p:attrName>
                                        </p:attrNameLst>
                                      </p:cBhvr>
                                      <p:to>
                                        <p:strVal val="visible"/>
                                      </p:to>
                                    </p:set>
                                    <p:anim calcmode="lin" valueType="num">
                                      <p:cBhvr additive="base">
                                        <p:cTn id="15" dur="500" fill="hold"/>
                                        <p:tgtEl>
                                          <p:spTgt spid="7173">
                                            <p:txEl>
                                              <p:charRg st="164" end="17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3">
                                            <p:txEl>
                                              <p:charRg st="164" end="17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73">
                                            <p:txEl>
                                              <p:charRg st="174" end="195"/>
                                            </p:txEl>
                                          </p:spTgt>
                                        </p:tgtEl>
                                        <p:attrNameLst>
                                          <p:attrName>style.visibility</p:attrName>
                                        </p:attrNameLst>
                                      </p:cBhvr>
                                      <p:to>
                                        <p:strVal val="visible"/>
                                      </p:to>
                                    </p:set>
                                    <p:anim calcmode="lin" valueType="num">
                                      <p:cBhvr additive="base">
                                        <p:cTn id="19" dur="500" fill="hold"/>
                                        <p:tgtEl>
                                          <p:spTgt spid="7173">
                                            <p:txEl>
                                              <p:charRg st="174" end="19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3">
                                            <p:txEl>
                                              <p:charRg st="174" end="19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73">
                                            <p:txEl>
                                              <p:charRg st="195" end="209"/>
                                            </p:txEl>
                                          </p:spTgt>
                                        </p:tgtEl>
                                        <p:attrNameLst>
                                          <p:attrName>style.visibility</p:attrName>
                                        </p:attrNameLst>
                                      </p:cBhvr>
                                      <p:to>
                                        <p:strVal val="visible"/>
                                      </p:to>
                                    </p:set>
                                    <p:anim calcmode="lin" valueType="num">
                                      <p:cBhvr additive="base">
                                        <p:cTn id="23" dur="500" fill="hold"/>
                                        <p:tgtEl>
                                          <p:spTgt spid="7173">
                                            <p:txEl>
                                              <p:charRg st="195" end="20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3">
                                            <p:txEl>
                                              <p:charRg st="195" end="2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7411" name="Rectangle 2"/>
          <p:cNvSpPr>
            <a:spLocks noGrp="1"/>
          </p:cNvSpPr>
          <p:nvPr>
            <p:ph type="title"/>
          </p:nvPr>
        </p:nvSpPr>
        <p:spPr>
          <a:xfrm>
            <a:off x="228600" y="274638"/>
            <a:ext cx="8686800" cy="1143000"/>
          </a:xfrm>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4 </a:t>
            </a:r>
            <a:r>
              <a:rPr lang="zh-CN" altLang="en-US" sz="4000" dirty="0"/>
              <a:t>消息队列（</a:t>
            </a:r>
            <a:r>
              <a:rPr lang="en-US" altLang="zh-CN" sz="4000" dirty="0"/>
              <a:t>MSMQ</a:t>
            </a:r>
            <a:r>
              <a:rPr lang="zh-CN" altLang="en-US" sz="4000" dirty="0"/>
              <a:t>）</a:t>
            </a:r>
            <a:endParaRPr lang="zh-CN" altLang="zh-CN" sz="4000" dirty="0"/>
          </a:p>
        </p:txBody>
      </p:sp>
      <p:pic>
        <p:nvPicPr>
          <p:cNvPr id="2" name="图片 1"/>
          <p:cNvPicPr>
            <a:picLocks noChangeAspect="1"/>
          </p:cNvPicPr>
          <p:nvPr/>
        </p:nvPicPr>
        <p:blipFill>
          <a:blip r:embed="rId1"/>
          <a:stretch>
            <a:fillRect/>
          </a:stretch>
        </p:blipFill>
        <p:spPr>
          <a:xfrm>
            <a:off x="1447800" y="2133600"/>
            <a:ext cx="5932805" cy="36880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8435"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5</a:t>
            </a:r>
            <a:r>
              <a:rPr lang="zh-CN" altLang="en-US" sz="4000" dirty="0"/>
              <a:t>面向服务的体系结构（</a:t>
            </a:r>
            <a:r>
              <a:rPr lang="en-US" altLang="zh-CN" sz="4000" dirty="0"/>
              <a:t>SOA</a:t>
            </a:r>
            <a:r>
              <a:rPr lang="zh-CN" altLang="en-US" sz="4000" dirty="0"/>
              <a:t>）</a:t>
            </a:r>
            <a:endParaRPr lang="zh-CN" altLang="zh-CN" sz="4000" dirty="0"/>
          </a:p>
        </p:txBody>
      </p:sp>
      <p:sp>
        <p:nvSpPr>
          <p:cNvPr id="7173" name="Rectangle 3"/>
          <p:cNvSpPr>
            <a:spLocks noGrp="1"/>
          </p:cNvSpPr>
          <p:nvPr>
            <p:ph type="body"/>
          </p:nvPr>
        </p:nvSpPr>
        <p:spPr>
          <a:xfrm>
            <a:off x="228600" y="1447800"/>
            <a:ext cx="8763000" cy="4724400"/>
          </a:xfrm>
          <a:ln/>
        </p:spPr>
        <p:txBody>
          <a:bodyPr vert="horz" wrap="square" lIns="91440" tIns="45720" rIns="91440" bIns="45720" anchor="t" anchorCtr="0"/>
          <a:p>
            <a:pPr eaLnBrk="1" hangingPunct="1">
              <a:lnSpc>
                <a:spcPct val="100000"/>
              </a:lnSpc>
              <a:buClr>
                <a:srgbClr val="606060"/>
              </a:buClr>
            </a:pPr>
            <a:r>
              <a:rPr lang="en-US" altLang="zh-CN" dirty="0"/>
              <a:t>SOA</a:t>
            </a:r>
            <a:r>
              <a:rPr lang="zh-CN" altLang="en-US" dirty="0"/>
              <a:t>（</a:t>
            </a:r>
            <a:r>
              <a:rPr lang="en-US" altLang="zh-CN" dirty="0"/>
              <a:t>Service-Oriented Architecture</a:t>
            </a:r>
            <a:r>
              <a:rPr lang="zh-CN" altLang="en-US" dirty="0"/>
              <a:t>，面向服务的体系结构）。</a:t>
            </a:r>
            <a:endParaRPr lang="en-US" altLang="zh-CN" dirty="0"/>
          </a:p>
          <a:p>
            <a:pPr lvl="1" eaLnBrk="1" hangingPunct="1">
              <a:buSzPct val="90000"/>
            </a:pPr>
            <a:r>
              <a:rPr lang="zh-CN" altLang="en-US" sz="2400" dirty="0"/>
              <a:t>其基本思想就是希望用一种统一的、以“服务”为中心的模型来整合各种不同的技术，而不是仅仅限于</a:t>
            </a:r>
            <a:r>
              <a:rPr lang="en-US" altLang="zh-CN" sz="2400" dirty="0"/>
              <a:t>Web</a:t>
            </a:r>
            <a:r>
              <a:rPr lang="zh-CN" altLang="en-US" sz="2400" dirty="0"/>
              <a:t>服务。</a:t>
            </a:r>
            <a:endParaRPr lang="en-US" altLang="zh-CN" sz="2400" dirty="0"/>
          </a:p>
          <a:p>
            <a:pPr lvl="1" eaLnBrk="1" hangingPunct="1">
              <a:buSzPct val="90000"/>
            </a:pPr>
            <a:r>
              <a:rPr lang="zh-CN" altLang="en-US" sz="2400" dirty="0"/>
              <a:t>对于</a:t>
            </a:r>
            <a:r>
              <a:rPr lang="en-US" altLang="zh-CN" sz="2400" dirty="0"/>
              <a:t>.NET</a:t>
            </a:r>
            <a:r>
              <a:rPr lang="zh-CN" altLang="en-US" sz="2400" dirty="0"/>
              <a:t>开发人员来说，这个基于</a:t>
            </a:r>
            <a:r>
              <a:rPr lang="en-US" altLang="zh-CN" sz="2400" dirty="0"/>
              <a:t>SOA</a:t>
            </a:r>
            <a:r>
              <a:rPr lang="zh-CN" altLang="en-US" sz="2400" dirty="0"/>
              <a:t>的具体实现就是</a:t>
            </a:r>
            <a:r>
              <a:rPr lang="en-US" altLang="zh-CN" sz="2400" dirty="0"/>
              <a:t>WCF</a:t>
            </a:r>
            <a:r>
              <a:rPr lang="zh-CN" altLang="en-US" sz="2400" dirty="0"/>
              <a:t>。</a:t>
            </a:r>
            <a:endParaRPr lang="zh-CN" altLang="en-US" sz="2400" dirty="0"/>
          </a:p>
          <a:p>
            <a:pPr lvl="1">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46"/>
                                            </p:txEl>
                                          </p:spTgt>
                                        </p:tgtEl>
                                        <p:attrNameLst>
                                          <p:attrName>style.visibility</p:attrName>
                                        </p:attrNameLst>
                                      </p:cBhvr>
                                      <p:to>
                                        <p:strVal val="visible"/>
                                      </p:to>
                                    </p:set>
                                    <p:animEffect transition="in" filter="blinds(horizontal)">
                                      <p:cBhvr>
                                        <p:cTn id="7" dur="500"/>
                                        <p:tgtEl>
                                          <p:spTgt spid="7173">
                                            <p:txEl>
                                              <p:charRg st="0" end="46"/>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173">
                                            <p:txEl>
                                              <p:charRg st="46" end="98"/>
                                            </p:txEl>
                                          </p:spTgt>
                                        </p:tgtEl>
                                        <p:attrNameLst>
                                          <p:attrName>style.visibility</p:attrName>
                                        </p:attrNameLst>
                                      </p:cBhvr>
                                      <p:to>
                                        <p:strVal val="visible"/>
                                      </p:to>
                                    </p:set>
                                    <p:animEffect transition="in" filter="circle(in)">
                                      <p:cBhvr>
                                        <p:cTn id="10" dur="2000"/>
                                        <p:tgtEl>
                                          <p:spTgt spid="7173">
                                            <p:txEl>
                                              <p:charRg st="46" end="98"/>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173">
                                            <p:txEl>
                                              <p:charRg st="98" end="130"/>
                                            </p:txEl>
                                          </p:spTgt>
                                        </p:tgtEl>
                                        <p:attrNameLst>
                                          <p:attrName>style.visibility</p:attrName>
                                        </p:attrNameLst>
                                      </p:cBhvr>
                                      <p:to>
                                        <p:strVal val="visible"/>
                                      </p:to>
                                    </p:set>
                                    <p:animEffect transition="in" filter="circle(in)">
                                      <p:cBhvr>
                                        <p:cTn id="13" dur="2000"/>
                                        <p:tgtEl>
                                          <p:spTgt spid="7173">
                                            <p:txEl>
                                              <p:charRg st="98"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ctr" anchorCtr="0"/>
          <a:p>
            <a:r>
              <a:rPr lang="en-US" altLang="zh-CN" dirty="0"/>
              <a:t>7.2  WCF</a:t>
            </a:r>
            <a:r>
              <a:rPr lang="zh-CN" altLang="en-US" dirty="0"/>
              <a:t>入门</a:t>
            </a:r>
            <a:endParaRPr lang="zh-CN" altLang="en-US" dirty="0"/>
          </a:p>
        </p:txBody>
      </p:sp>
      <p:sp>
        <p:nvSpPr>
          <p:cNvPr id="19459" name="Rectangle 3"/>
          <p:cNvSpPr>
            <a:spLocks noGrp="1"/>
          </p:cNvSpPr>
          <p:nvPr>
            <p:ph idx="1"/>
          </p:nvPr>
        </p:nvSpPr>
        <p:spPr>
          <a:ln/>
        </p:spPr>
        <p:txBody>
          <a:bodyPr vert="horz" wrap="square" lIns="91440" tIns="45720" rIns="91440" bIns="45720" anchor="t" anchorCtr="0"/>
          <a:p>
            <a:r>
              <a:rPr lang="en-US" altLang="zh-CN" dirty="0"/>
              <a:t>7</a:t>
            </a:r>
            <a:r>
              <a:rPr lang="zh-CN" altLang="zh-CN" dirty="0"/>
              <a:t>.</a:t>
            </a:r>
            <a:r>
              <a:rPr lang="en-US" altLang="zh-CN" dirty="0"/>
              <a:t>2</a:t>
            </a:r>
            <a:r>
              <a:rPr lang="zh-CN" altLang="zh-CN" dirty="0"/>
              <a:t>.1 </a:t>
            </a:r>
            <a:r>
              <a:rPr lang="en-US" altLang="zh-CN" dirty="0"/>
              <a:t>WCF</a:t>
            </a:r>
            <a:r>
              <a:rPr lang="zh-CN" altLang="en-US" dirty="0"/>
              <a:t>基础知识</a:t>
            </a:r>
            <a:endParaRPr lang="zh-CN" altLang="zh-CN" dirty="0"/>
          </a:p>
          <a:p>
            <a:r>
              <a:rPr lang="en-US" altLang="zh-CN" dirty="0"/>
              <a:t>7</a:t>
            </a:r>
            <a:r>
              <a:rPr lang="zh-CN" altLang="zh-CN" dirty="0"/>
              <a:t>.</a:t>
            </a:r>
            <a:r>
              <a:rPr lang="en-US" altLang="zh-CN" dirty="0"/>
              <a:t>2</a:t>
            </a:r>
            <a:r>
              <a:rPr lang="zh-CN" altLang="zh-CN" dirty="0"/>
              <a:t>.2 </a:t>
            </a:r>
            <a:r>
              <a:rPr lang="en-US" altLang="zh-CN" dirty="0"/>
              <a:t>WCF</a:t>
            </a:r>
            <a:r>
              <a:rPr lang="zh-CN" altLang="en-US" dirty="0"/>
              <a:t>体系结构</a:t>
            </a:r>
            <a:endParaRPr lang="en-US" altLang="zh-CN" dirty="0"/>
          </a:p>
          <a:p>
            <a:r>
              <a:rPr lang="en-US" altLang="zh-CN" dirty="0"/>
              <a:t>7.2.3 </a:t>
            </a:r>
            <a:r>
              <a:rPr lang="zh-CN" altLang="en-US" dirty="0"/>
              <a:t>承载</a:t>
            </a:r>
            <a:r>
              <a:rPr lang="en-US" altLang="zh-CN" dirty="0"/>
              <a:t>WCF</a:t>
            </a:r>
            <a:r>
              <a:rPr lang="zh-CN" altLang="en-US" dirty="0"/>
              <a:t>的方式</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0483"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.1  </a:t>
            </a:r>
            <a:r>
              <a:rPr lang="en-US" altLang="zh-CN" sz="4000" dirty="0"/>
              <a:t>WCF</a:t>
            </a:r>
            <a:r>
              <a:rPr lang="zh-CN" altLang="en-US" sz="4000" dirty="0"/>
              <a:t>基础知识</a:t>
            </a:r>
            <a:endParaRPr lang="zh-CN" altLang="zh-CN" sz="4000" dirty="0"/>
          </a:p>
        </p:txBody>
      </p:sp>
      <p:sp>
        <p:nvSpPr>
          <p:cNvPr id="7173" name="Rectangle 3"/>
          <p:cNvSpPr>
            <a:spLocks noGrp="1"/>
          </p:cNvSpPr>
          <p:nvPr>
            <p:ph type="body"/>
          </p:nvPr>
        </p:nvSpPr>
        <p:spPr>
          <a:xfrm>
            <a:off x="228600" y="1371600"/>
            <a:ext cx="8763000" cy="5181600"/>
          </a:xfrm>
          <a:ln/>
        </p:spPr>
        <p:txBody>
          <a:bodyPr vert="horz" wrap="square" lIns="91440" tIns="45720" rIns="91440" bIns="45720" anchor="t" anchorCtr="0"/>
          <a:p>
            <a:pPr eaLnBrk="1" hangingPunct="1">
              <a:lnSpc>
                <a:spcPct val="100000"/>
              </a:lnSpc>
              <a:buClr>
                <a:srgbClr val="606060"/>
              </a:buClr>
            </a:pPr>
            <a:r>
              <a:rPr lang="en-US" altLang="zh-CN" dirty="0"/>
              <a:t>WCF</a:t>
            </a:r>
            <a:r>
              <a:rPr lang="zh-CN" altLang="en-US" dirty="0"/>
              <a:t>是微软公司推出的符合</a:t>
            </a:r>
            <a:r>
              <a:rPr lang="en-US" altLang="zh-CN" dirty="0">
                <a:solidFill>
                  <a:srgbClr val="FF0000"/>
                </a:solidFill>
              </a:rPr>
              <a:t>SOA</a:t>
            </a:r>
            <a:r>
              <a:rPr lang="zh-CN" altLang="en-US" dirty="0">
                <a:solidFill>
                  <a:srgbClr val="FF0000"/>
                </a:solidFill>
              </a:rPr>
              <a:t>思想</a:t>
            </a:r>
            <a:r>
              <a:rPr lang="zh-CN" altLang="en-US" dirty="0"/>
              <a:t>的分布式应用程序技术框架和编程模型。</a:t>
            </a:r>
            <a:endParaRPr lang="en-US" altLang="zh-CN" dirty="0"/>
          </a:p>
          <a:p>
            <a:pPr eaLnBrk="1" hangingPunct="1">
              <a:lnSpc>
                <a:spcPct val="100000"/>
              </a:lnSpc>
              <a:buClr>
                <a:srgbClr val="606060"/>
              </a:buClr>
            </a:pPr>
            <a:r>
              <a:rPr lang="en-US" altLang="zh-CN" dirty="0"/>
              <a:t>WCF</a:t>
            </a:r>
            <a:r>
              <a:rPr lang="zh-CN" altLang="en-US" dirty="0"/>
              <a:t>编程模型的目标是实现以下两个实体之间的通信：</a:t>
            </a:r>
            <a:r>
              <a:rPr lang="en-US" altLang="zh-CN" dirty="0"/>
              <a:t>WCF</a:t>
            </a:r>
            <a:r>
              <a:rPr lang="zh-CN" altLang="en-US" dirty="0"/>
              <a:t>服务和</a:t>
            </a:r>
            <a:r>
              <a:rPr lang="en-US" altLang="zh-CN" dirty="0"/>
              <a:t>WCF</a:t>
            </a:r>
            <a:r>
              <a:rPr lang="zh-CN" altLang="en-US" dirty="0"/>
              <a:t>客户端。</a:t>
            </a:r>
            <a:endParaRPr lang="en-US" altLang="zh-CN" dirty="0"/>
          </a:p>
          <a:p>
            <a:pPr eaLnBrk="1" hangingPunct="1">
              <a:lnSpc>
                <a:spcPct val="100000"/>
              </a:lnSpc>
              <a:buClr>
                <a:srgbClr val="606060"/>
              </a:buClr>
            </a:pPr>
            <a:r>
              <a:rPr lang="zh-CN" altLang="en-US" dirty="0"/>
              <a:t>该编程模型封装在</a:t>
            </a:r>
            <a:r>
              <a:rPr lang="en-US" altLang="zh-CN" dirty="0"/>
              <a:t>.NET</a:t>
            </a:r>
            <a:r>
              <a:rPr lang="zh-CN" altLang="en-US" dirty="0"/>
              <a:t>框架的</a:t>
            </a:r>
            <a:r>
              <a:rPr lang="en-US" altLang="zh-CN" dirty="0"/>
              <a:t>System.ServiceModel</a:t>
            </a:r>
            <a:r>
              <a:rPr lang="zh-CN" altLang="en-US" dirty="0"/>
              <a:t>命名空间中。</a:t>
            </a:r>
            <a:endParaRPr lang="en-US" altLang="zh-CN" dirty="0"/>
          </a:p>
          <a:p>
            <a:pPr eaLnBrk="1" hangingPunct="1">
              <a:lnSpc>
                <a:spcPct val="100000"/>
              </a:lnSpc>
              <a:buClr>
                <a:srgbClr val="606060"/>
              </a:buClr>
            </a:pPr>
            <a:r>
              <a:rPr lang="en-US" altLang="zh-CN" dirty="0"/>
              <a:t>1</a:t>
            </a:r>
            <a:r>
              <a:rPr lang="zh-CN" altLang="en-US" dirty="0"/>
              <a:t>、</a:t>
            </a:r>
            <a:r>
              <a:rPr lang="en-US" altLang="zh-CN" dirty="0"/>
              <a:t>WCF</a:t>
            </a:r>
            <a:r>
              <a:rPr lang="zh-CN" altLang="en-US" dirty="0"/>
              <a:t>特点</a:t>
            </a:r>
            <a:endParaRPr lang="en-US" altLang="zh-CN" dirty="0"/>
          </a:p>
          <a:p>
            <a:pPr lvl="1" eaLnBrk="1" hangingPunct="1">
              <a:buSzPct val="90000"/>
            </a:pPr>
            <a:r>
              <a:rPr lang="zh-CN" altLang="en-US" sz="2000" dirty="0"/>
              <a:t>以服务为中心</a:t>
            </a:r>
            <a:endParaRPr lang="en-US" altLang="zh-CN" sz="2000" dirty="0"/>
          </a:p>
          <a:p>
            <a:pPr lvl="1" eaLnBrk="1" hangingPunct="1">
              <a:buSzPct val="90000"/>
            </a:pPr>
            <a:r>
              <a:rPr lang="zh-CN" altLang="en-US" sz="2000" dirty="0"/>
              <a:t>支持多种消息交换模式</a:t>
            </a:r>
            <a:endParaRPr lang="en-US" altLang="zh-CN" sz="2000" dirty="0"/>
          </a:p>
          <a:p>
            <a:pPr lvl="1" eaLnBrk="1" hangingPunct="1">
              <a:buSzPct val="90000"/>
            </a:pPr>
            <a:r>
              <a:rPr lang="zh-CN" altLang="en-US" sz="2000" dirty="0"/>
              <a:t>支持多种传输协议和编码方式</a:t>
            </a:r>
            <a:endParaRPr lang="zh-CN" altLang="en-US" sz="2000" dirty="0"/>
          </a:p>
          <a:p>
            <a:pPr lvl="1" eaLnBrk="1" hangingPunct="1">
              <a:buSzPct val="90000"/>
            </a:pPr>
            <a:r>
              <a:rPr lang="zh-CN" altLang="en-US" sz="2000" dirty="0"/>
              <a:t>支持工作流、事务以及持久性的消息处理</a:t>
            </a:r>
            <a:endParaRPr lang="zh-CN" altLang="en-US" sz="2000" dirty="0"/>
          </a:p>
          <a:p>
            <a:pPr lvl="1" eaLnBrk="1" hangingPunct="1">
              <a:buSzPct val="90000"/>
            </a:pPr>
            <a:r>
              <a:rPr lang="zh-CN" altLang="en-US" sz="2000" dirty="0"/>
              <a:t>统一性、安全性和可扩展性</a:t>
            </a:r>
            <a:endParaRPr lang="zh-CN" altLang="en-US" sz="2000" dirty="0"/>
          </a:p>
          <a:p>
            <a:pPr lvl="1" eaLnBrk="1" hangingPunct="1">
              <a:buSzPct val="90000"/>
            </a:pPr>
            <a:endParaRPr lang="zh-CN" altLang="en-US" sz="2000" dirty="0"/>
          </a:p>
          <a:p>
            <a:pPr eaLnBrk="1" hangingPunct="1">
              <a:lnSpc>
                <a:spcPct val="100000"/>
              </a:lnSpc>
              <a:buClr>
                <a:srgbClr val="606060"/>
              </a:buClr>
              <a:buNone/>
            </a:pP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37"/>
                                            </p:txEl>
                                          </p:spTgt>
                                        </p:tgtEl>
                                        <p:attrNameLst>
                                          <p:attrName>style.visibility</p:attrName>
                                        </p:attrNameLst>
                                      </p:cBhvr>
                                      <p:to>
                                        <p:strVal val="visible"/>
                                      </p:to>
                                    </p:set>
                                    <p:animEffect transition="in" filter="blinds(horizontal)">
                                      <p:cBhvr>
                                        <p:cTn id="7" dur="500"/>
                                        <p:tgtEl>
                                          <p:spTgt spid="7173">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3">
                                            <p:txEl>
                                              <p:charRg st="37" end="76"/>
                                            </p:txEl>
                                          </p:spTgt>
                                        </p:tgtEl>
                                        <p:attrNameLst>
                                          <p:attrName>style.visibility</p:attrName>
                                        </p:attrNameLst>
                                      </p:cBhvr>
                                      <p:to>
                                        <p:strVal val="visible"/>
                                      </p:to>
                                    </p:set>
                                    <p:animEffect transition="in" filter="blinds(horizontal)">
                                      <p:cBhvr>
                                        <p:cTn id="12" dur="500"/>
                                        <p:tgtEl>
                                          <p:spTgt spid="7173">
                                            <p:txEl>
                                              <p:charRg st="37"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3">
                                            <p:txEl>
                                              <p:charRg st="76" end="117"/>
                                            </p:txEl>
                                          </p:spTgt>
                                        </p:tgtEl>
                                        <p:attrNameLst>
                                          <p:attrName>style.visibility</p:attrName>
                                        </p:attrNameLst>
                                      </p:cBhvr>
                                      <p:to>
                                        <p:strVal val="visible"/>
                                      </p:to>
                                    </p:set>
                                    <p:animEffect transition="in" filter="blinds(horizontal)">
                                      <p:cBhvr>
                                        <p:cTn id="17" dur="500"/>
                                        <p:tgtEl>
                                          <p:spTgt spid="7173">
                                            <p:txEl>
                                              <p:charRg st="76" end="1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3">
                                            <p:txEl>
                                              <p:charRg st="117" end="125"/>
                                            </p:txEl>
                                          </p:spTgt>
                                        </p:tgtEl>
                                        <p:attrNameLst>
                                          <p:attrName>style.visibility</p:attrName>
                                        </p:attrNameLst>
                                      </p:cBhvr>
                                      <p:to>
                                        <p:strVal val="visible"/>
                                      </p:to>
                                    </p:set>
                                    <p:animEffect transition="in" filter="blinds(horizontal)">
                                      <p:cBhvr>
                                        <p:cTn id="22" dur="500"/>
                                        <p:tgtEl>
                                          <p:spTgt spid="7173">
                                            <p:txEl>
                                              <p:charRg st="117" end="12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173">
                                            <p:txEl>
                                              <p:charRg st="125" end="132"/>
                                            </p:txEl>
                                          </p:spTgt>
                                        </p:tgtEl>
                                        <p:attrNameLst>
                                          <p:attrName>style.visibility</p:attrName>
                                        </p:attrNameLst>
                                      </p:cBhvr>
                                      <p:to>
                                        <p:strVal val="visible"/>
                                      </p:to>
                                    </p:set>
                                    <p:animEffect transition="in" filter="blinds(horizontal)">
                                      <p:cBhvr>
                                        <p:cTn id="25" dur="500"/>
                                        <p:tgtEl>
                                          <p:spTgt spid="7173">
                                            <p:txEl>
                                              <p:charRg st="125" end="13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173">
                                            <p:txEl>
                                              <p:charRg st="132" end="143"/>
                                            </p:txEl>
                                          </p:spTgt>
                                        </p:tgtEl>
                                        <p:attrNameLst>
                                          <p:attrName>style.visibility</p:attrName>
                                        </p:attrNameLst>
                                      </p:cBhvr>
                                      <p:to>
                                        <p:strVal val="visible"/>
                                      </p:to>
                                    </p:set>
                                    <p:animEffect transition="in" filter="blinds(horizontal)">
                                      <p:cBhvr>
                                        <p:cTn id="28" dur="500"/>
                                        <p:tgtEl>
                                          <p:spTgt spid="7173">
                                            <p:txEl>
                                              <p:charRg st="132" end="14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3">
                                            <p:txEl>
                                              <p:charRg st="143" end="157"/>
                                            </p:txEl>
                                          </p:spTgt>
                                        </p:tgtEl>
                                        <p:attrNameLst>
                                          <p:attrName>style.visibility</p:attrName>
                                        </p:attrNameLst>
                                      </p:cBhvr>
                                      <p:to>
                                        <p:strVal val="visible"/>
                                      </p:to>
                                    </p:set>
                                    <p:animEffect transition="in" filter="blinds(horizontal)">
                                      <p:cBhvr>
                                        <p:cTn id="31" dur="500"/>
                                        <p:tgtEl>
                                          <p:spTgt spid="7173">
                                            <p:txEl>
                                              <p:charRg st="143" end="15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73">
                                            <p:txEl>
                                              <p:charRg st="157" end="176"/>
                                            </p:txEl>
                                          </p:spTgt>
                                        </p:tgtEl>
                                        <p:attrNameLst>
                                          <p:attrName>style.visibility</p:attrName>
                                        </p:attrNameLst>
                                      </p:cBhvr>
                                      <p:to>
                                        <p:strVal val="visible"/>
                                      </p:to>
                                    </p:set>
                                    <p:animEffect transition="in" filter="blinds(horizontal)">
                                      <p:cBhvr>
                                        <p:cTn id="34" dur="500"/>
                                        <p:tgtEl>
                                          <p:spTgt spid="7173">
                                            <p:txEl>
                                              <p:charRg st="157" end="17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173">
                                            <p:txEl>
                                              <p:charRg st="176" end="189"/>
                                            </p:txEl>
                                          </p:spTgt>
                                        </p:tgtEl>
                                        <p:attrNameLst>
                                          <p:attrName>style.visibility</p:attrName>
                                        </p:attrNameLst>
                                      </p:cBhvr>
                                      <p:to>
                                        <p:strVal val="visible"/>
                                      </p:to>
                                    </p:set>
                                    <p:animEffect transition="in" filter="blinds(horizontal)">
                                      <p:cBhvr>
                                        <p:cTn id="37" dur="500"/>
                                        <p:tgtEl>
                                          <p:spTgt spid="7173">
                                            <p:txEl>
                                              <p:charRg st="176"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123" name="Rectangle 2"/>
          <p:cNvSpPr>
            <a:spLocks noGrp="1"/>
          </p:cNvSpPr>
          <p:nvPr>
            <p:ph type="title"/>
          </p:nvPr>
        </p:nvSpPr>
        <p:spPr>
          <a:ln/>
        </p:spPr>
        <p:txBody>
          <a:bodyPr vert="horz" wrap="square" lIns="91440" tIns="45720" rIns="91440" bIns="45720" anchor="ctr" anchorCtr="0"/>
          <a:p>
            <a:pPr eaLnBrk="1" hangingPunct="1"/>
            <a:r>
              <a:rPr lang="en-US" altLang="zh-CN" dirty="0"/>
              <a:t>Ch7  WCF</a:t>
            </a:r>
            <a:r>
              <a:rPr lang="zh-CN" altLang="en-US" dirty="0"/>
              <a:t>入门</a:t>
            </a:r>
            <a:endParaRPr lang="zh-CN" altLang="en-US" dirty="0"/>
          </a:p>
        </p:txBody>
      </p:sp>
      <p:sp>
        <p:nvSpPr>
          <p:cNvPr id="5124" name="Rectangle 3"/>
          <p:cNvSpPr>
            <a:spLocks noGrp="1"/>
          </p:cNvSpPr>
          <p:nvPr>
            <p:ph type="body"/>
          </p:nvPr>
        </p:nvSpPr>
        <p:spPr>
          <a:xfrm>
            <a:off x="685800" y="1447800"/>
            <a:ext cx="7924800" cy="4419600"/>
          </a:xfrm>
          <a:ln/>
        </p:spPr>
        <p:txBody>
          <a:bodyPr vert="horz" wrap="square" lIns="91440" tIns="45720" rIns="91440" bIns="45720" anchor="t" anchorCtr="0"/>
          <a:p>
            <a:pPr eaLnBrk="1" hangingPunct="1">
              <a:buClr>
                <a:srgbClr val="606060"/>
              </a:buClr>
              <a:buNone/>
            </a:pPr>
            <a:r>
              <a:rPr lang="en-US" altLang="zh-CN" sz="2800" dirty="0"/>
              <a:t>7.1  </a:t>
            </a:r>
            <a:r>
              <a:rPr lang="zh-CN" altLang="en-US" sz="2800" dirty="0"/>
              <a:t>预备知识</a:t>
            </a:r>
            <a:endParaRPr lang="zh-CN" altLang="en-US" sz="2800" dirty="0"/>
          </a:p>
          <a:p>
            <a:pPr eaLnBrk="1" hangingPunct="1">
              <a:buClr>
                <a:srgbClr val="606060"/>
              </a:buClr>
              <a:buNone/>
            </a:pPr>
            <a:r>
              <a:rPr lang="en-US" altLang="zh-CN" sz="2800" dirty="0"/>
              <a:t>7.2  WCF</a:t>
            </a:r>
            <a:r>
              <a:rPr lang="zh-CN" altLang="en-US" sz="2800" dirty="0"/>
              <a:t>入门</a:t>
            </a:r>
            <a:endParaRPr lang="en-US" altLang="zh-CN" sz="2800" dirty="0"/>
          </a:p>
          <a:p>
            <a:pPr eaLnBrk="1" hangingPunct="1">
              <a:buClr>
                <a:srgbClr val="606060"/>
              </a:buClr>
              <a:buNone/>
            </a:pPr>
            <a:r>
              <a:rPr lang="en-US" altLang="zh-CN" sz="2800" dirty="0"/>
              <a:t>7.3  WCF</a:t>
            </a:r>
            <a:r>
              <a:rPr lang="zh-CN" altLang="en-US" sz="2800" dirty="0"/>
              <a:t>服务端和客户端编程基础</a:t>
            </a:r>
            <a:endParaRPr lang="en-US" altLang="zh-CN" sz="2800" dirty="0"/>
          </a:p>
          <a:p>
            <a:pPr eaLnBrk="1" hangingPunct="1">
              <a:buClr>
                <a:srgbClr val="606060"/>
              </a:buClr>
              <a:buNone/>
            </a:pPr>
            <a:r>
              <a:rPr lang="en-US" altLang="zh-CN" sz="2800" dirty="0"/>
              <a:t>7.4  </a:t>
            </a:r>
            <a:r>
              <a:rPr lang="zh-CN" altLang="en-US" sz="2800" dirty="0"/>
              <a:t>设计和实现协定</a:t>
            </a:r>
            <a:endParaRPr lang="en-US" altLang="zh-CN" sz="2800" dirty="0"/>
          </a:p>
          <a:p>
            <a:pPr eaLnBrk="1" hangingPunct="1">
              <a:buClr>
                <a:srgbClr val="606060"/>
              </a:buClr>
              <a:buNone/>
            </a:pPr>
            <a:r>
              <a:rPr lang="en-US" altLang="zh-CN" sz="2800" dirty="0"/>
              <a:t>7.5  </a:t>
            </a:r>
            <a:r>
              <a:rPr lang="zh-CN" altLang="en-US" sz="2800" dirty="0"/>
              <a:t>服务绑定与终结点配置</a:t>
            </a: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1507" name="Rectangle 2"/>
          <p:cNvSpPr>
            <a:spLocks noGrp="1"/>
          </p:cNvSpPr>
          <p:nvPr>
            <p:ph type="title"/>
          </p:nvPr>
        </p:nvSpPr>
        <p:spPr>
          <a:xfrm>
            <a:off x="228600" y="274638"/>
            <a:ext cx="8686800" cy="715962"/>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1</a:t>
            </a:r>
            <a:r>
              <a:rPr lang="zh-CN" altLang="zh-CN" sz="4000" dirty="0"/>
              <a:t> </a:t>
            </a:r>
            <a:r>
              <a:rPr lang="en-US" altLang="zh-CN" sz="4000" dirty="0"/>
              <a:t>WCF</a:t>
            </a:r>
            <a:r>
              <a:rPr lang="zh-CN" altLang="en-US" sz="4000" dirty="0"/>
              <a:t>基础知识</a:t>
            </a:r>
            <a:endParaRPr lang="zh-CN" altLang="zh-CN" sz="4000" dirty="0"/>
          </a:p>
        </p:txBody>
      </p:sp>
      <p:sp>
        <p:nvSpPr>
          <p:cNvPr id="7173" name="Rectangle 3"/>
          <p:cNvSpPr>
            <a:spLocks noGrp="1" noChangeArrowheads="1"/>
          </p:cNvSpPr>
          <p:nvPr>
            <p:ph type="body" idx="1"/>
          </p:nvPr>
        </p:nvSpPr>
        <p:spPr>
          <a:xfrm>
            <a:off x="152400" y="1066800"/>
            <a:ext cx="8839200" cy="5486400"/>
          </a:xfrm>
        </p:spPr>
        <p:txBody>
          <a:bodyPr vert="horz" wrap="square" lIns="91440" tIns="45720" rIns="91440" bIns="45720" numCol="1" anchor="t" anchorCtr="0" compatLnSpc="1"/>
          <a:lstStyle/>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2</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、终结点（</a:t>
            </a:r>
            <a:r>
              <a:rPr kumimoji="0" lang="en-US" altLang="zh-CN" sz="2400" b="1" i="0" u="none" strike="noStrike" kern="0" cap="none" spc="0" normalizeH="0" baseline="0" noProof="0" dirty="0" err="1" smtClean="0">
                <a:ln>
                  <a:noFill/>
                </a:ln>
                <a:solidFill>
                  <a:srgbClr val="0000FF"/>
                </a:solidFill>
                <a:effectLst/>
                <a:uLnTx/>
                <a:uFillTx/>
                <a:latin typeface="+mn-lt"/>
                <a:ea typeface="+mn-ea"/>
                <a:cs typeface="+mn-cs"/>
              </a:rPr>
              <a:t>EndPoint</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终结点（</a:t>
            </a:r>
            <a:r>
              <a:rPr kumimoji="0" lang="en-US" altLang="zh-CN" sz="2400" b="1" i="0" u="none" strike="noStrike" kern="0" cap="none" spc="0" normalizeH="0" baseline="0" noProof="0" dirty="0" err="1" smtClean="0">
                <a:ln>
                  <a:noFill/>
                </a:ln>
                <a:solidFill>
                  <a:schemeClr val="folHlink"/>
                </a:solidFill>
                <a:effectLst/>
                <a:uLnTx/>
                <a:uFillTx/>
                <a:latin typeface="+mn-lt"/>
                <a:ea typeface="楷体_GB2312" pitchFamily="1" charset="-122"/>
              </a:rPr>
              <a:t>EndPoint</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）用于确定网络通信目标，用</a:t>
            </a:r>
            <a:r>
              <a:rPr kumimoji="0" lang="en-US" altLang="zh-CN" sz="2400" b="1" i="0" u="none" strike="noStrike" kern="0" cap="none" spc="0" normalizeH="0" baseline="0" noProof="0" dirty="0" err="1" smtClean="0">
                <a:ln>
                  <a:noFill/>
                </a:ln>
                <a:solidFill>
                  <a:schemeClr val="folHlink"/>
                </a:solidFill>
                <a:effectLst/>
                <a:uLnTx/>
                <a:uFillTx/>
                <a:latin typeface="+mn-lt"/>
                <a:ea typeface="楷体_GB2312" pitchFamily="1" charset="-122"/>
              </a:rPr>
              <a:t>EndPoint</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类来实现，在配置文件中用</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&lt;endpoint&gt;</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配置节来指定。</a:t>
            </a:r>
            <a:endPar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对于</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WCF</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来说，终结点由</a:t>
            </a:r>
            <a:r>
              <a:rPr kumimoji="0" lang="zh-CN" altLang="en-US" sz="2400" b="1" i="0" u="none" strike="noStrike" kern="0" cap="none" spc="0" normalizeH="0" baseline="0" noProof="0" dirty="0" smtClean="0">
                <a:ln>
                  <a:noFill/>
                </a:ln>
                <a:solidFill>
                  <a:srgbClr val="FF0000"/>
                </a:solidFill>
                <a:effectLst/>
                <a:uLnTx/>
                <a:uFillTx/>
                <a:latin typeface="+mn-lt"/>
                <a:ea typeface="楷体_GB2312" pitchFamily="1" charset="-122"/>
              </a:rPr>
              <a:t>地址</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zh-CN" altLang="en-US" sz="2400" b="1" i="0" u="none" strike="noStrike" kern="0" cap="none" spc="0" normalizeH="0" baseline="0" noProof="0" dirty="0" smtClean="0">
                <a:ln>
                  <a:noFill/>
                </a:ln>
                <a:solidFill>
                  <a:srgbClr val="FF0000"/>
                </a:solidFill>
                <a:effectLst/>
                <a:uLnTx/>
                <a:uFillTx/>
                <a:latin typeface="+mn-lt"/>
                <a:ea typeface="楷体_GB2312" pitchFamily="1" charset="-122"/>
              </a:rPr>
              <a:t>协定</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和</a:t>
            </a:r>
            <a:r>
              <a:rPr kumimoji="0" lang="zh-CN" altLang="en-US" sz="2400" b="1" i="0" u="none" strike="noStrike" kern="0" cap="none" spc="0" normalizeH="0" baseline="0" noProof="0" dirty="0" smtClean="0">
                <a:ln>
                  <a:noFill/>
                </a:ln>
                <a:solidFill>
                  <a:srgbClr val="FF0000"/>
                </a:solidFill>
                <a:effectLst/>
                <a:uLnTx/>
                <a:uFillTx/>
                <a:latin typeface="+mn-lt"/>
                <a:ea typeface="楷体_GB2312" pitchFamily="1" charset="-122"/>
              </a:rPr>
              <a:t>绑定</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组成，三者缺一不可。其中，地址（</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Address</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）用于公开服务的位置，协定（</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Contract</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）用于公开提供的是哪种具体服务。</a:t>
            </a:r>
            <a:endPar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356870" marR="0" lvl="1" indent="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None/>
              <a:tabLst>
                <a:tab pos="990600" algn="l"/>
              </a:tabLst>
              <a:defRPr/>
            </a:pP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例如：</a:t>
            </a:r>
            <a:endPar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&lt;endpoint</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    address="http://localhost:2338/Service1.svc"</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    binding="</a:t>
            </a:r>
            <a:r>
              <a:rPr kumimoji="0" lang="en-US" altLang="zh-CN" sz="2000" b="1" i="0" u="none" strike="noStrike" kern="0" cap="none" spc="0" normalizeH="0" baseline="0" noProof="0" dirty="0" err="1" smtClean="0">
                <a:ln>
                  <a:noFill/>
                </a:ln>
                <a:solidFill>
                  <a:srgbClr val="FF6600"/>
                </a:solidFill>
                <a:effectLst/>
                <a:uLnTx/>
                <a:uFillTx/>
                <a:latin typeface="仿宋" panose="02010609060101010101" charset="-122"/>
                <a:ea typeface="仿宋" panose="02010609060101010101" charset="-122"/>
              </a:rPr>
              <a:t>basicHttpBinding</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    contract="WcfService.IService1" /&gt;</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实例</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16"/>
                                            </p:txEl>
                                          </p:spTgt>
                                        </p:tgtEl>
                                        <p:attrNameLst>
                                          <p:attrName>style.visibility</p:attrName>
                                        </p:attrNameLst>
                                      </p:cBhvr>
                                      <p:to>
                                        <p:strVal val="visible"/>
                                      </p:to>
                                    </p:set>
                                    <p:animEffect transition="in" filter="blinds(horizontal)">
                                      <p:cBhvr>
                                        <p:cTn id="7" dur="500"/>
                                        <p:tgtEl>
                                          <p:spTgt spid="7173">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16" end="79"/>
                                            </p:txEl>
                                          </p:spTgt>
                                        </p:tgtEl>
                                        <p:attrNameLst>
                                          <p:attrName>style.visibility</p:attrName>
                                        </p:attrNameLst>
                                      </p:cBhvr>
                                      <p:to>
                                        <p:strVal val="visible"/>
                                      </p:to>
                                    </p:set>
                                    <p:animEffect transition="in" filter="blinds(horizontal)">
                                      <p:cBhvr>
                                        <p:cTn id="10" dur="500"/>
                                        <p:tgtEl>
                                          <p:spTgt spid="7173">
                                            <p:txEl>
                                              <p:charRg st="16" end="7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79" end="161"/>
                                            </p:txEl>
                                          </p:spTgt>
                                        </p:tgtEl>
                                        <p:attrNameLst>
                                          <p:attrName>style.visibility</p:attrName>
                                        </p:attrNameLst>
                                      </p:cBhvr>
                                      <p:to>
                                        <p:strVal val="visible"/>
                                      </p:to>
                                    </p:set>
                                    <p:animEffect transition="in" filter="blinds(horizontal)">
                                      <p:cBhvr>
                                        <p:cTn id="13" dur="500"/>
                                        <p:tgtEl>
                                          <p:spTgt spid="7173">
                                            <p:txEl>
                                              <p:charRg st="79" end="16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161" end="165"/>
                                            </p:txEl>
                                          </p:spTgt>
                                        </p:tgtEl>
                                        <p:attrNameLst>
                                          <p:attrName>style.visibility</p:attrName>
                                        </p:attrNameLst>
                                      </p:cBhvr>
                                      <p:to>
                                        <p:strVal val="visible"/>
                                      </p:to>
                                    </p:set>
                                    <p:animEffect transition="in" filter="blinds(horizontal)">
                                      <p:cBhvr>
                                        <p:cTn id="16" dur="500"/>
                                        <p:tgtEl>
                                          <p:spTgt spid="7173">
                                            <p:txEl>
                                              <p:charRg st="161" end="16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165" end="175"/>
                                            </p:txEl>
                                          </p:spTgt>
                                        </p:tgtEl>
                                        <p:attrNameLst>
                                          <p:attrName>style.visibility</p:attrName>
                                        </p:attrNameLst>
                                      </p:cBhvr>
                                      <p:to>
                                        <p:strVal val="visible"/>
                                      </p:to>
                                    </p:set>
                                    <p:animEffect transition="in" filter="blinds(horizontal)">
                                      <p:cBhvr>
                                        <p:cTn id="19" dur="500"/>
                                        <p:tgtEl>
                                          <p:spTgt spid="7173">
                                            <p:txEl>
                                              <p:charRg st="165" end="17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175" end="224"/>
                                            </p:txEl>
                                          </p:spTgt>
                                        </p:tgtEl>
                                        <p:attrNameLst>
                                          <p:attrName>style.visibility</p:attrName>
                                        </p:attrNameLst>
                                      </p:cBhvr>
                                      <p:to>
                                        <p:strVal val="visible"/>
                                      </p:to>
                                    </p:set>
                                    <p:animEffect transition="in" filter="blinds(horizontal)">
                                      <p:cBhvr>
                                        <p:cTn id="22" dur="500"/>
                                        <p:tgtEl>
                                          <p:spTgt spid="7173">
                                            <p:txEl>
                                              <p:charRg st="175" end="22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173">
                                            <p:txEl>
                                              <p:charRg st="224" end="255"/>
                                            </p:txEl>
                                          </p:spTgt>
                                        </p:tgtEl>
                                        <p:attrNameLst>
                                          <p:attrName>style.visibility</p:attrName>
                                        </p:attrNameLst>
                                      </p:cBhvr>
                                      <p:to>
                                        <p:strVal val="visible"/>
                                      </p:to>
                                    </p:set>
                                    <p:animEffect transition="in" filter="blinds(horizontal)">
                                      <p:cBhvr>
                                        <p:cTn id="25" dur="500"/>
                                        <p:tgtEl>
                                          <p:spTgt spid="7173">
                                            <p:txEl>
                                              <p:charRg st="224" end="25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173">
                                            <p:txEl>
                                              <p:charRg st="255" end="294"/>
                                            </p:txEl>
                                          </p:spTgt>
                                        </p:tgtEl>
                                        <p:attrNameLst>
                                          <p:attrName>style.visibility</p:attrName>
                                        </p:attrNameLst>
                                      </p:cBhvr>
                                      <p:to>
                                        <p:strVal val="visible"/>
                                      </p:to>
                                    </p:set>
                                    <p:animEffect transition="in" filter="blinds(horizontal)">
                                      <p:cBhvr>
                                        <p:cTn id="28" dur="500"/>
                                        <p:tgtEl>
                                          <p:spTgt spid="7173">
                                            <p:txEl>
                                              <p:charRg st="255" end="29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3">
                                            <p:txEl>
                                              <p:charRg st="294" end="297"/>
                                            </p:txEl>
                                          </p:spTgt>
                                        </p:tgtEl>
                                        <p:attrNameLst>
                                          <p:attrName>style.visibility</p:attrName>
                                        </p:attrNameLst>
                                      </p:cBhvr>
                                      <p:to>
                                        <p:strVal val="visible"/>
                                      </p:to>
                                    </p:set>
                                    <p:animEffect transition="in" filter="blinds(horizontal)">
                                      <p:cBhvr>
                                        <p:cTn id="31" dur="500"/>
                                        <p:tgtEl>
                                          <p:spTgt spid="7173">
                                            <p:txEl>
                                              <p:charRg st="294" end="2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2531"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1</a:t>
            </a:r>
            <a:r>
              <a:rPr lang="zh-CN" altLang="zh-CN" sz="4000" dirty="0"/>
              <a:t> </a:t>
            </a:r>
            <a:r>
              <a:rPr lang="en-US" altLang="zh-CN" sz="4000" dirty="0"/>
              <a:t>WCF</a:t>
            </a:r>
            <a:r>
              <a:rPr lang="zh-CN" altLang="en-US" sz="4000" dirty="0"/>
              <a:t>基础知识</a:t>
            </a:r>
            <a:endParaRPr lang="zh-CN" altLang="zh-CN" sz="4000" dirty="0"/>
          </a:p>
        </p:txBody>
      </p:sp>
      <p:sp>
        <p:nvSpPr>
          <p:cNvPr id="7173" name="Rectangle 3"/>
          <p:cNvSpPr>
            <a:spLocks noGrp="1" noChangeArrowheads="1"/>
          </p:cNvSpPr>
          <p:nvPr>
            <p:ph type="body" idx="1"/>
          </p:nvPr>
        </p:nvSpPr>
        <p:spPr>
          <a:xfrm>
            <a:off x="228600" y="1295400"/>
            <a:ext cx="8763000" cy="5257800"/>
          </a:xfrm>
        </p:spPr>
        <p:txBody>
          <a:bodyPr vert="horz" wrap="square" lIns="91440" tIns="45720" rIns="91440" bIns="45720" numCol="1" anchor="t" anchorCtr="0" compatLnSpc="1"/>
          <a:lstStyle/>
          <a:p>
            <a:pPr marL="177800" marR="0" lvl="0" indent="-17780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l"/>
              <a:tabLst>
                <a:tab pos="990600" algn="l"/>
              </a:tabLst>
              <a:defRPr/>
            </a:pP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1</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）地址（</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Address</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a:t>
            </a:r>
            <a:endParaRPr kumimoji="0" lang="zh-CN" altLang="en-US" sz="24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Char char="¡"/>
              <a:tabLst>
                <a:tab pos="990600" algn="l"/>
              </a:tabLst>
              <a:defRPr/>
            </a:pP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WCF</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中的地址用于确定终结点的位置。地址可以是</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URL</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FTP</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、网络路径或本地路径。</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WCF</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规定的地址格式为：</a:t>
            </a:r>
            <a:endPar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传输协议</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位置</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端口</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服务路径</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801370" marR="0" lvl="2" indent="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例如：</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http://www.mytest.com:50001/MyService</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http://localhost:8733/Design_Time_Addresses/MyService</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http://localhost:8080/MyService</a:t>
            </a:r>
            <a:endParaRPr kumimoji="0" lang="zh-CN" altLang="en-US" sz="5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622300" marR="0" lvl="1" indent="-26543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Char char="¡"/>
              <a:tabLst>
                <a:tab pos="990600" algn="l"/>
              </a:tabLst>
              <a:defRPr/>
            </a:pP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WCF</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服务可以在各种不同的基础网络协议（例如</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TCP</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UDP</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HTTP</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等）之间传输。</a:t>
            </a:r>
            <a:endPar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下面的代码演示了客户端通过</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TCP</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访问</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WCF</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服务的地址格式：</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err="1" smtClean="0">
                <a:ln>
                  <a:noFill/>
                </a:ln>
                <a:solidFill>
                  <a:srgbClr val="FF6600"/>
                </a:solidFill>
                <a:effectLst/>
                <a:uLnTx/>
                <a:uFillTx/>
                <a:latin typeface="仿宋" panose="02010609060101010101" charset="-122"/>
                <a:ea typeface="仿宋" panose="02010609060101010101" charset="-122"/>
              </a:rPr>
              <a:t>net.tcp</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://localhost:50001/</a:t>
            </a:r>
            <a:r>
              <a:rPr kumimoji="0" lang="en-US" altLang="zh-CN" sz="2000" b="1" i="0" u="none" strike="noStrike" kern="0" cap="none" spc="0" normalizeH="0" baseline="0" noProof="0" dirty="0" err="1" smtClean="0">
                <a:ln>
                  <a:noFill/>
                </a:ln>
                <a:solidFill>
                  <a:srgbClr val="FF6600"/>
                </a:solidFill>
                <a:effectLst/>
                <a:uLnTx/>
                <a:uFillTx/>
                <a:latin typeface="仿宋" panose="02010609060101010101" charset="-122"/>
                <a:ea typeface="仿宋" panose="02010609060101010101" charset="-122"/>
              </a:rPr>
              <a:t>MyService</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356870" marR="0" lvl="1" indent="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None/>
              <a:tabLst>
                <a:tab pos="990600" algn="l"/>
              </a:tabLst>
              <a:defRPr/>
            </a:pPr>
            <a:endPar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15"/>
                                            </p:txEl>
                                          </p:spTgt>
                                        </p:tgtEl>
                                        <p:attrNameLst>
                                          <p:attrName>style.visibility</p:attrName>
                                        </p:attrNameLst>
                                      </p:cBhvr>
                                      <p:to>
                                        <p:strVal val="visible"/>
                                      </p:to>
                                    </p:set>
                                    <p:animEffect transition="in" filter="blinds(horizontal)">
                                      <p:cBhvr>
                                        <p:cTn id="7" dur="500"/>
                                        <p:tgtEl>
                                          <p:spTgt spid="7173">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15" end="69"/>
                                            </p:txEl>
                                          </p:spTgt>
                                        </p:tgtEl>
                                        <p:attrNameLst>
                                          <p:attrName>style.visibility</p:attrName>
                                        </p:attrNameLst>
                                      </p:cBhvr>
                                      <p:to>
                                        <p:strVal val="visible"/>
                                      </p:to>
                                    </p:set>
                                    <p:animEffect transition="in" filter="blinds(horizontal)">
                                      <p:cBhvr>
                                        <p:cTn id="10" dur="500"/>
                                        <p:tgtEl>
                                          <p:spTgt spid="7173">
                                            <p:txEl>
                                              <p:charRg st="15" end="6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3">
                                            <p:txEl>
                                              <p:charRg st="69" end="95"/>
                                            </p:txEl>
                                          </p:spTgt>
                                        </p:tgtEl>
                                        <p:attrNameLst>
                                          <p:attrName>style.visibility</p:attrName>
                                        </p:attrNameLst>
                                      </p:cBhvr>
                                      <p:to>
                                        <p:strVal val="visible"/>
                                      </p:to>
                                    </p:set>
                                    <p:animEffect transition="in" filter="blinds(horizontal)">
                                      <p:cBhvr>
                                        <p:cTn id="13" dur="500"/>
                                        <p:tgtEl>
                                          <p:spTgt spid="7173">
                                            <p:txEl>
                                              <p:charRg st="69" end="9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3">
                                            <p:txEl>
                                              <p:charRg st="95" end="99"/>
                                            </p:txEl>
                                          </p:spTgt>
                                        </p:tgtEl>
                                        <p:attrNameLst>
                                          <p:attrName>style.visibility</p:attrName>
                                        </p:attrNameLst>
                                      </p:cBhvr>
                                      <p:to>
                                        <p:strVal val="visible"/>
                                      </p:to>
                                    </p:set>
                                    <p:animEffect transition="in" filter="blinds(horizontal)">
                                      <p:cBhvr>
                                        <p:cTn id="16" dur="500"/>
                                        <p:tgtEl>
                                          <p:spTgt spid="7173">
                                            <p:txEl>
                                              <p:charRg st="95" end="9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173">
                                            <p:txEl>
                                              <p:charRg st="99" end="137"/>
                                            </p:txEl>
                                          </p:spTgt>
                                        </p:tgtEl>
                                        <p:attrNameLst>
                                          <p:attrName>style.visibility</p:attrName>
                                        </p:attrNameLst>
                                      </p:cBhvr>
                                      <p:to>
                                        <p:strVal val="visible"/>
                                      </p:to>
                                    </p:set>
                                    <p:animEffect transition="in" filter="blinds(horizontal)">
                                      <p:cBhvr>
                                        <p:cTn id="19" dur="500"/>
                                        <p:tgtEl>
                                          <p:spTgt spid="7173">
                                            <p:txEl>
                                              <p:charRg st="99" end="137"/>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73">
                                            <p:txEl>
                                              <p:charRg st="137" end="191"/>
                                            </p:txEl>
                                          </p:spTgt>
                                        </p:tgtEl>
                                        <p:attrNameLst>
                                          <p:attrName>style.visibility</p:attrName>
                                        </p:attrNameLst>
                                      </p:cBhvr>
                                      <p:to>
                                        <p:strVal val="visible"/>
                                      </p:to>
                                    </p:set>
                                    <p:animEffect transition="in" filter="blinds(horizontal)">
                                      <p:cBhvr>
                                        <p:cTn id="22" dur="500"/>
                                        <p:tgtEl>
                                          <p:spTgt spid="7173">
                                            <p:txEl>
                                              <p:charRg st="137" end="19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173">
                                            <p:txEl>
                                              <p:charRg st="191" end="223"/>
                                            </p:txEl>
                                          </p:spTgt>
                                        </p:tgtEl>
                                        <p:attrNameLst>
                                          <p:attrName>style.visibility</p:attrName>
                                        </p:attrNameLst>
                                      </p:cBhvr>
                                      <p:to>
                                        <p:strVal val="visible"/>
                                      </p:to>
                                    </p:set>
                                    <p:animEffect transition="in" filter="blinds(horizontal)">
                                      <p:cBhvr>
                                        <p:cTn id="25" dur="500"/>
                                        <p:tgtEl>
                                          <p:spTgt spid="7173">
                                            <p:txEl>
                                              <p:charRg st="191" end="22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73">
                                            <p:txEl>
                                              <p:charRg st="223" end="265"/>
                                            </p:txEl>
                                          </p:spTgt>
                                        </p:tgtEl>
                                        <p:attrNameLst>
                                          <p:attrName>style.visibility</p:attrName>
                                        </p:attrNameLst>
                                      </p:cBhvr>
                                      <p:to>
                                        <p:strVal val="visible"/>
                                      </p:to>
                                    </p:set>
                                    <p:animEffect transition="in" filter="blinds(horizontal)">
                                      <p:cBhvr>
                                        <p:cTn id="28" dur="500"/>
                                        <p:tgtEl>
                                          <p:spTgt spid="7173">
                                            <p:txEl>
                                              <p:charRg st="223" end="26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173">
                                            <p:txEl>
                                              <p:charRg st="265" end="295"/>
                                            </p:txEl>
                                          </p:spTgt>
                                        </p:tgtEl>
                                        <p:attrNameLst>
                                          <p:attrName>style.visibility</p:attrName>
                                        </p:attrNameLst>
                                      </p:cBhvr>
                                      <p:to>
                                        <p:strVal val="visible"/>
                                      </p:to>
                                    </p:set>
                                    <p:animEffect transition="in" filter="blinds(horizontal)">
                                      <p:cBhvr>
                                        <p:cTn id="31" dur="500"/>
                                        <p:tgtEl>
                                          <p:spTgt spid="7173">
                                            <p:txEl>
                                              <p:charRg st="265" end="295"/>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173">
                                            <p:txEl>
                                              <p:charRg st="295" end="331"/>
                                            </p:txEl>
                                          </p:spTgt>
                                        </p:tgtEl>
                                        <p:attrNameLst>
                                          <p:attrName>style.visibility</p:attrName>
                                        </p:attrNameLst>
                                      </p:cBhvr>
                                      <p:to>
                                        <p:strVal val="visible"/>
                                      </p:to>
                                    </p:set>
                                    <p:animEffect transition="in" filter="blinds(horizontal)">
                                      <p:cBhvr>
                                        <p:cTn id="34" dur="500"/>
                                        <p:tgtEl>
                                          <p:spTgt spid="7173">
                                            <p:txEl>
                                              <p:charRg st="295" end="3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3555" name="Rectangle 2"/>
          <p:cNvSpPr>
            <a:spLocks noGrp="1"/>
          </p:cNvSpPr>
          <p:nvPr>
            <p:ph type="title"/>
          </p:nvPr>
        </p:nvSpPr>
        <p:spPr>
          <a:xfrm>
            <a:off x="152400" y="152400"/>
            <a:ext cx="8686800" cy="868363"/>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1</a:t>
            </a:r>
            <a:r>
              <a:rPr lang="zh-CN" altLang="zh-CN" sz="4000" dirty="0"/>
              <a:t> </a:t>
            </a:r>
            <a:r>
              <a:rPr lang="en-US" altLang="zh-CN" sz="4000" dirty="0"/>
              <a:t>WCF</a:t>
            </a:r>
            <a:r>
              <a:rPr lang="zh-CN" altLang="en-US" sz="4000" dirty="0"/>
              <a:t>基础知识</a:t>
            </a:r>
            <a:endParaRPr lang="zh-CN" altLang="zh-CN" sz="4000" dirty="0"/>
          </a:p>
        </p:txBody>
      </p:sp>
      <p:sp>
        <p:nvSpPr>
          <p:cNvPr id="7173" name="Rectangle 3"/>
          <p:cNvSpPr>
            <a:spLocks noGrp="1"/>
          </p:cNvSpPr>
          <p:nvPr>
            <p:ph type="body"/>
          </p:nvPr>
        </p:nvSpPr>
        <p:spPr>
          <a:xfrm>
            <a:off x="228600" y="1066800"/>
            <a:ext cx="8763000" cy="5486400"/>
          </a:xfrm>
          <a:ln/>
        </p:spPr>
        <p:txBody>
          <a:bodyPr vert="horz" wrap="square" lIns="91440" tIns="45720" rIns="91440" bIns="45720" anchor="t" anchorCtr="0"/>
          <a:p>
            <a:r>
              <a:rPr lang="zh-CN" altLang="en-US" dirty="0"/>
              <a:t>绑定（</a:t>
            </a:r>
            <a:r>
              <a:rPr lang="en-US" altLang="zh-CN" dirty="0"/>
              <a:t>Binding</a:t>
            </a:r>
            <a:r>
              <a:rPr lang="zh-CN" altLang="en-US" dirty="0"/>
              <a:t>）</a:t>
            </a:r>
            <a:endParaRPr lang="zh-CN" altLang="en-US" dirty="0"/>
          </a:p>
          <a:p>
            <a:pPr lvl="1"/>
            <a:r>
              <a:rPr lang="en-US" altLang="zh-CN" dirty="0"/>
              <a:t>WCF</a:t>
            </a:r>
            <a:r>
              <a:rPr lang="zh-CN" altLang="en-US" dirty="0"/>
              <a:t>通过绑定来定义</a:t>
            </a:r>
            <a:r>
              <a:rPr lang="en-US" altLang="zh-CN" dirty="0"/>
              <a:t>WCF</a:t>
            </a:r>
            <a:r>
              <a:rPr lang="zh-CN" altLang="en-US" dirty="0"/>
              <a:t>客户端与</a:t>
            </a:r>
            <a:r>
              <a:rPr lang="en-US" altLang="zh-CN" dirty="0"/>
              <a:t>WCF</a:t>
            </a:r>
            <a:r>
              <a:rPr lang="zh-CN" altLang="en-US" dirty="0"/>
              <a:t>服务通信的方式。</a:t>
            </a:r>
            <a:endParaRPr lang="en-US" altLang="zh-CN" dirty="0"/>
          </a:p>
          <a:p>
            <a:pPr lvl="2"/>
            <a:r>
              <a:rPr lang="en-US" altLang="zh-CN" dirty="0"/>
              <a:t>WCF</a:t>
            </a:r>
            <a:r>
              <a:rPr lang="zh-CN" altLang="en-US" dirty="0"/>
              <a:t>提供了多种绑定方式（</a:t>
            </a:r>
            <a:r>
              <a:rPr lang="en-US" altLang="zh-CN" dirty="0"/>
              <a:t>BasicHttpBinding</a:t>
            </a:r>
            <a:r>
              <a:rPr lang="zh-CN" altLang="en-US" dirty="0"/>
              <a:t>、</a:t>
            </a:r>
            <a:r>
              <a:rPr lang="en-US" altLang="zh-CN" dirty="0"/>
              <a:t>WSHttpBinding</a:t>
            </a:r>
            <a:r>
              <a:rPr lang="zh-CN" altLang="en-US" dirty="0"/>
              <a:t>、</a:t>
            </a:r>
            <a:r>
              <a:rPr lang="en-US" altLang="zh-CN" dirty="0"/>
              <a:t>NetTcpBinding</a:t>
            </a:r>
            <a:r>
              <a:rPr lang="zh-CN" altLang="en-US" dirty="0"/>
              <a:t>、</a:t>
            </a:r>
            <a:r>
              <a:rPr lang="en-US" altLang="zh-CN" dirty="0"/>
              <a:t>NetNamedPipeBinding</a:t>
            </a:r>
            <a:r>
              <a:rPr lang="zh-CN" altLang="en-US" dirty="0"/>
              <a:t>、</a:t>
            </a:r>
            <a:r>
              <a:rPr lang="en-US" altLang="zh-CN" dirty="0"/>
              <a:t>NetMsmqBinding</a:t>
            </a:r>
            <a:r>
              <a:rPr lang="zh-CN" altLang="en-US" dirty="0"/>
              <a:t>）。</a:t>
            </a:r>
            <a:endParaRPr lang="zh-CN" altLang="en-US" sz="5000" dirty="0"/>
          </a:p>
          <a:p>
            <a:pPr lvl="1"/>
            <a:r>
              <a:rPr lang="zh-CN" altLang="en-US" dirty="0"/>
              <a:t>不论是服务端还是客户端，一般都是在单独的配置文件（</a:t>
            </a:r>
            <a:r>
              <a:rPr lang="en-US" altLang="zh-CN" dirty="0"/>
              <a:t>Web.config</a:t>
            </a:r>
            <a:r>
              <a:rPr lang="zh-CN" altLang="en-US" dirty="0"/>
              <a:t>、</a:t>
            </a:r>
            <a:r>
              <a:rPr lang="en-US" altLang="zh-CN" dirty="0"/>
              <a:t>App.config</a:t>
            </a:r>
            <a:r>
              <a:rPr lang="zh-CN" altLang="en-US" dirty="0"/>
              <a:t>）中配置绑定。</a:t>
            </a:r>
            <a:endParaRPr lang="zh-CN" altLang="en-US" dirty="0"/>
          </a:p>
          <a:p>
            <a:r>
              <a:rPr lang="zh-CN" altLang="en-US" dirty="0"/>
              <a:t>协定（</a:t>
            </a:r>
            <a:r>
              <a:rPr lang="en-US" altLang="zh-CN" dirty="0"/>
              <a:t>Contract</a:t>
            </a:r>
            <a:r>
              <a:rPr lang="zh-CN" altLang="en-US" dirty="0"/>
              <a:t>）</a:t>
            </a:r>
            <a:endParaRPr lang="en-US" altLang="zh-CN" dirty="0"/>
          </a:p>
          <a:p>
            <a:pPr lvl="1"/>
            <a:r>
              <a:rPr lang="zh-CN" altLang="en-US" dirty="0"/>
              <a:t>协定表示客户端和服务端之间的信息交换规则。如果不指定协定，就无法在客户端和服务端之间进行通信。</a:t>
            </a:r>
            <a:endParaRPr lang="en-US" altLang="zh-CN" dirty="0"/>
          </a:p>
          <a:p>
            <a:pPr lvl="2"/>
            <a:r>
              <a:rPr lang="zh-CN" altLang="en-US" dirty="0"/>
              <a:t>例如：服务协定、数据协定、消息协定等。</a:t>
            </a:r>
            <a:endParaRPr lang="zh-CN" altLang="en-US" dirty="0"/>
          </a:p>
          <a:p>
            <a:pPr lvl="1"/>
            <a:r>
              <a:rPr lang="zh-CN" altLang="en-US" dirty="0"/>
              <a:t>协定在接口中用</a:t>
            </a:r>
            <a:r>
              <a:rPr lang="en-US" altLang="zh-CN" dirty="0"/>
              <a:t>Contract</a:t>
            </a:r>
            <a:r>
              <a:rPr lang="zh-CN" altLang="en-US" dirty="0"/>
              <a:t>特性来声明，内部用</a:t>
            </a:r>
            <a:r>
              <a:rPr lang="en-US" altLang="zh-CN" dirty="0"/>
              <a:t>ContractAttribute</a:t>
            </a:r>
            <a:r>
              <a:rPr lang="zh-CN" altLang="en-US" dirty="0"/>
              <a:t>类来实现，在配置文件中用</a:t>
            </a:r>
            <a:r>
              <a:rPr lang="en-US" altLang="zh-CN" dirty="0"/>
              <a:t>contract</a:t>
            </a:r>
            <a:r>
              <a:rPr lang="zh-CN" altLang="en-US" dirty="0"/>
              <a:t>指定。</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xEl>
                                              <p:charRg st="0" end="12"/>
                                            </p:txEl>
                                          </p:spTgt>
                                        </p:tgtEl>
                                        <p:attrNameLst>
                                          <p:attrName>style.visibility</p:attrName>
                                        </p:attrNameLst>
                                      </p:cBhvr>
                                      <p:to>
                                        <p:strVal val="visible"/>
                                      </p:to>
                                    </p:set>
                                    <p:anim calcmode="lin" valueType="num">
                                      <p:cBhvr additive="base">
                                        <p:cTn id="7" dur="500" fill="hold"/>
                                        <p:tgtEl>
                                          <p:spTgt spid="7173">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3">
                                            <p:txEl>
                                              <p:charRg st="0"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3">
                                            <p:txEl>
                                              <p:charRg st="12" end="41"/>
                                            </p:txEl>
                                          </p:spTgt>
                                        </p:tgtEl>
                                        <p:attrNameLst>
                                          <p:attrName>style.visibility</p:attrName>
                                        </p:attrNameLst>
                                      </p:cBhvr>
                                      <p:to>
                                        <p:strVal val="visible"/>
                                      </p:to>
                                    </p:set>
                                    <p:anim calcmode="lin" valueType="num">
                                      <p:cBhvr additive="base">
                                        <p:cTn id="11" dur="500" fill="hold"/>
                                        <p:tgtEl>
                                          <p:spTgt spid="7173">
                                            <p:txEl>
                                              <p:charRg st="12" end="4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3">
                                            <p:txEl>
                                              <p:charRg st="12" end="4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73">
                                            <p:txEl>
                                              <p:charRg st="41" end="136"/>
                                            </p:txEl>
                                          </p:spTgt>
                                        </p:tgtEl>
                                        <p:attrNameLst>
                                          <p:attrName>style.visibility</p:attrName>
                                        </p:attrNameLst>
                                      </p:cBhvr>
                                      <p:to>
                                        <p:strVal val="visible"/>
                                      </p:to>
                                    </p:set>
                                    <p:anim calcmode="lin" valueType="num">
                                      <p:cBhvr additive="base">
                                        <p:cTn id="15" dur="500" fill="hold"/>
                                        <p:tgtEl>
                                          <p:spTgt spid="7173">
                                            <p:txEl>
                                              <p:charRg st="41" end="13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3">
                                            <p:txEl>
                                              <p:charRg st="41" end="136"/>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73">
                                            <p:txEl>
                                              <p:charRg st="136" end="190"/>
                                            </p:txEl>
                                          </p:spTgt>
                                        </p:tgtEl>
                                        <p:attrNameLst>
                                          <p:attrName>style.visibility</p:attrName>
                                        </p:attrNameLst>
                                      </p:cBhvr>
                                      <p:to>
                                        <p:strVal val="visible"/>
                                      </p:to>
                                    </p:set>
                                    <p:anim calcmode="lin" valueType="num">
                                      <p:cBhvr additive="base">
                                        <p:cTn id="19" dur="500" fill="hold"/>
                                        <p:tgtEl>
                                          <p:spTgt spid="7173">
                                            <p:txEl>
                                              <p:charRg st="136" end="19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3">
                                            <p:txEl>
                                              <p:charRg st="136" end="19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3">
                                            <p:txEl>
                                              <p:charRg st="190" end="203"/>
                                            </p:txEl>
                                          </p:spTgt>
                                        </p:tgtEl>
                                        <p:attrNameLst>
                                          <p:attrName>style.visibility</p:attrName>
                                        </p:attrNameLst>
                                      </p:cBhvr>
                                      <p:to>
                                        <p:strVal val="visible"/>
                                      </p:to>
                                    </p:set>
                                    <p:anim calcmode="lin" valueType="num">
                                      <p:cBhvr additive="base">
                                        <p:cTn id="25" dur="500" fill="hold"/>
                                        <p:tgtEl>
                                          <p:spTgt spid="7173">
                                            <p:txEl>
                                              <p:charRg st="190" end="2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3">
                                            <p:txEl>
                                              <p:charRg st="190" end="20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173">
                                            <p:txEl>
                                              <p:charRg st="203" end="251"/>
                                            </p:txEl>
                                          </p:spTgt>
                                        </p:tgtEl>
                                        <p:attrNameLst>
                                          <p:attrName>style.visibility</p:attrName>
                                        </p:attrNameLst>
                                      </p:cBhvr>
                                      <p:to>
                                        <p:strVal val="visible"/>
                                      </p:to>
                                    </p:set>
                                    <p:anim calcmode="lin" valueType="num">
                                      <p:cBhvr additive="base">
                                        <p:cTn id="29" dur="500" fill="hold"/>
                                        <p:tgtEl>
                                          <p:spTgt spid="7173">
                                            <p:txEl>
                                              <p:charRg st="203" end="25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3">
                                            <p:txEl>
                                              <p:charRg st="203" end="25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173">
                                            <p:txEl>
                                              <p:charRg st="251" end="271"/>
                                            </p:txEl>
                                          </p:spTgt>
                                        </p:tgtEl>
                                        <p:attrNameLst>
                                          <p:attrName>style.visibility</p:attrName>
                                        </p:attrNameLst>
                                      </p:cBhvr>
                                      <p:to>
                                        <p:strVal val="visible"/>
                                      </p:to>
                                    </p:set>
                                    <p:anim calcmode="lin" valueType="num">
                                      <p:cBhvr additive="base">
                                        <p:cTn id="33" dur="500" fill="hold"/>
                                        <p:tgtEl>
                                          <p:spTgt spid="7173">
                                            <p:txEl>
                                              <p:charRg st="251" end="27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3">
                                            <p:txEl>
                                              <p:charRg st="251" end="27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173">
                                            <p:txEl>
                                              <p:charRg st="271" end="336"/>
                                            </p:txEl>
                                          </p:spTgt>
                                        </p:tgtEl>
                                        <p:attrNameLst>
                                          <p:attrName>style.visibility</p:attrName>
                                        </p:attrNameLst>
                                      </p:cBhvr>
                                      <p:to>
                                        <p:strVal val="visible"/>
                                      </p:to>
                                    </p:set>
                                    <p:anim calcmode="lin" valueType="num">
                                      <p:cBhvr additive="base">
                                        <p:cTn id="37" dur="500" fill="hold"/>
                                        <p:tgtEl>
                                          <p:spTgt spid="7173">
                                            <p:txEl>
                                              <p:charRg st="271" end="33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3">
                                            <p:txEl>
                                              <p:charRg st="271" end="3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4579" name="Rectangle 2"/>
          <p:cNvSpPr>
            <a:spLocks noGrp="1"/>
          </p:cNvSpPr>
          <p:nvPr>
            <p:ph type="title"/>
          </p:nvPr>
        </p:nvSpPr>
        <p:spPr>
          <a:xfrm>
            <a:off x="228600" y="274638"/>
            <a:ext cx="8686800" cy="792162"/>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1</a:t>
            </a:r>
            <a:r>
              <a:rPr lang="zh-CN" altLang="zh-CN" sz="4000" dirty="0"/>
              <a:t> </a:t>
            </a:r>
            <a:r>
              <a:rPr lang="en-US" altLang="zh-CN" sz="4000" dirty="0"/>
              <a:t>WCF</a:t>
            </a:r>
            <a:r>
              <a:rPr lang="zh-CN" altLang="en-US" sz="4000" dirty="0"/>
              <a:t>基础知识</a:t>
            </a:r>
            <a:endParaRPr lang="zh-CN" altLang="zh-CN" sz="4000" dirty="0"/>
          </a:p>
        </p:txBody>
      </p:sp>
      <p:sp>
        <p:nvSpPr>
          <p:cNvPr id="7173" name="Rectangle 3"/>
          <p:cNvSpPr>
            <a:spLocks noGrp="1" noChangeArrowheads="1"/>
          </p:cNvSpPr>
          <p:nvPr>
            <p:ph type="body" idx="1"/>
          </p:nvPr>
        </p:nvSpPr>
        <p:spPr>
          <a:xfrm>
            <a:off x="228600" y="1219200"/>
            <a:ext cx="8763000" cy="5257800"/>
          </a:xfrm>
        </p:spPr>
        <p:txBody>
          <a:bodyPr vert="horz" wrap="square" lIns="91440" tIns="45720" rIns="91440" bIns="45720" numCol="1" anchor="t" anchorCtr="0" compatLnSpc="1"/>
          <a:lstStyle/>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服务端和客户端</a:t>
            </a:r>
            <a:endParaRPr kumimoji="0" lang="zh-CN" altLang="en-US" sz="24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假设有</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A</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B</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C</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D</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四台计算机，</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A</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B</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C</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三台计算机安装的操作系统都是</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Windows 7</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D</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计算机安装的操作系统为</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Windows Sever 2008 R2</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。这四台计算机上分别部署以下应用程序，构成一个简单的分布式应用系统。</a:t>
            </a:r>
            <a:endPar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一个名为</a:t>
            </a:r>
            <a:r>
              <a:rPr kumimoji="0" lang="en-US" altLang="zh-CN" sz="2000" b="1" i="0" u="none" strike="noStrike" kern="0" cap="none" spc="0" normalizeH="0" baseline="0" noProof="0" dirty="0" err="1" smtClean="0">
                <a:ln>
                  <a:noFill/>
                </a:ln>
                <a:solidFill>
                  <a:srgbClr val="FF6600"/>
                </a:solidFill>
                <a:effectLst/>
                <a:uLnTx/>
                <a:uFillTx/>
                <a:latin typeface="仿宋" panose="02010609060101010101" charset="-122"/>
                <a:ea typeface="仿宋" panose="02010609060101010101" charset="-122"/>
              </a:rPr>
              <a:t>WcfA</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的</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WCF</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服务库，同时部署到</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B</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两台计算机上，该服务库通过</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Windows</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服务让其开机自启动</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WCF</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一个名为</a:t>
            </a:r>
            <a:r>
              <a:rPr kumimoji="0" lang="en-US" altLang="zh-CN" sz="2000" b="1" i="0" u="none" strike="noStrike" kern="0" cap="none" spc="0" normalizeH="0" baseline="0" noProof="0" dirty="0" err="1" smtClean="0">
                <a:ln>
                  <a:noFill/>
                </a:ln>
                <a:solidFill>
                  <a:srgbClr val="FF6600"/>
                </a:solidFill>
                <a:effectLst/>
                <a:uLnTx/>
                <a:uFillTx/>
                <a:latin typeface="仿宋" panose="02010609060101010101" charset="-122"/>
                <a:ea typeface="仿宋" panose="02010609060101010101" charset="-122"/>
              </a:rPr>
              <a:t>WcfB</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的</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WCF</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服务应用程序，通过</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IIS</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部署到</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D</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计算机上，该计算机是一台</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Web</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服务器，也是开机自启动</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WCF</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一个名为</a:t>
            </a:r>
            <a:r>
              <a:rPr kumimoji="0" lang="en-US" altLang="zh-CN" sz="2000" b="1" i="0" u="none" strike="noStrike" kern="0" cap="none" spc="0" normalizeH="0" baseline="0" noProof="0" dirty="0" err="1" smtClean="0">
                <a:ln>
                  <a:noFill/>
                </a:ln>
                <a:solidFill>
                  <a:srgbClr val="FF6600"/>
                </a:solidFill>
                <a:effectLst/>
                <a:uLnTx/>
                <a:uFillTx/>
                <a:latin typeface="仿宋" panose="02010609060101010101" charset="-122"/>
                <a:ea typeface="仿宋" panose="02010609060101010101" charset="-122"/>
              </a:rPr>
              <a:t>WpfApp</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的</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WPF</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应用程序，这是一个客户端应用程序，用户可通过</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Web</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服务器提供的下载链接网页，分别下载并安装到</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B</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C</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三台计算机上。</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356870" marR="0" lvl="1" indent="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None/>
              <a:tabLst>
                <a:tab pos="990600" algn="l"/>
              </a:tabLst>
              <a:defRPr/>
            </a:pPr>
            <a:endPar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8"/>
                                            </p:txEl>
                                          </p:spTgt>
                                        </p:tgtEl>
                                        <p:attrNameLst>
                                          <p:attrName>style.visibility</p:attrName>
                                        </p:attrNameLst>
                                      </p:cBhvr>
                                      <p:to>
                                        <p:strVal val="visible"/>
                                      </p:to>
                                    </p:set>
                                    <p:animEffect transition="in" filter="blinds(horizontal)">
                                      <p:cBhvr>
                                        <p:cTn id="7" dur="500"/>
                                        <p:tgtEl>
                                          <p:spTgt spid="7173">
                                            <p:txEl>
                                              <p:charRg st="0"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8" end="121"/>
                                            </p:txEl>
                                          </p:spTgt>
                                        </p:tgtEl>
                                        <p:attrNameLst>
                                          <p:attrName>style.visibility</p:attrName>
                                        </p:attrNameLst>
                                      </p:cBhvr>
                                      <p:to>
                                        <p:strVal val="visible"/>
                                      </p:to>
                                    </p:set>
                                    <p:animEffect transition="in" filter="blinds(horizontal)">
                                      <p:cBhvr>
                                        <p:cTn id="10" dur="500"/>
                                        <p:tgtEl>
                                          <p:spTgt spid="7173">
                                            <p:txEl>
                                              <p:charRg st="8" end="12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121" end="181"/>
                                            </p:txEl>
                                          </p:spTgt>
                                        </p:tgtEl>
                                        <p:attrNameLst>
                                          <p:attrName>style.visibility</p:attrName>
                                        </p:attrNameLst>
                                      </p:cBhvr>
                                      <p:to>
                                        <p:strVal val="visible"/>
                                      </p:to>
                                    </p:set>
                                    <p:animEffect transition="in" filter="blinds(horizontal)">
                                      <p:cBhvr>
                                        <p:cTn id="13" dur="500"/>
                                        <p:tgtEl>
                                          <p:spTgt spid="7173">
                                            <p:txEl>
                                              <p:charRg st="121" end="18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181" end="242"/>
                                            </p:txEl>
                                          </p:spTgt>
                                        </p:tgtEl>
                                        <p:attrNameLst>
                                          <p:attrName>style.visibility</p:attrName>
                                        </p:attrNameLst>
                                      </p:cBhvr>
                                      <p:to>
                                        <p:strVal val="visible"/>
                                      </p:to>
                                    </p:set>
                                    <p:animEffect transition="in" filter="blinds(horizontal)">
                                      <p:cBhvr>
                                        <p:cTn id="16" dur="500"/>
                                        <p:tgtEl>
                                          <p:spTgt spid="7173">
                                            <p:txEl>
                                              <p:charRg st="181" end="24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242" end="315"/>
                                            </p:txEl>
                                          </p:spTgt>
                                        </p:tgtEl>
                                        <p:attrNameLst>
                                          <p:attrName>style.visibility</p:attrName>
                                        </p:attrNameLst>
                                      </p:cBhvr>
                                      <p:to>
                                        <p:strVal val="visible"/>
                                      </p:to>
                                    </p:set>
                                    <p:animEffect transition="in" filter="blinds(horizontal)">
                                      <p:cBhvr>
                                        <p:cTn id="19" dur="500"/>
                                        <p:tgtEl>
                                          <p:spTgt spid="7173">
                                            <p:txEl>
                                              <p:charRg st="242" end="3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5603"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1</a:t>
            </a:r>
            <a:r>
              <a:rPr lang="zh-CN" altLang="zh-CN" sz="4000" dirty="0"/>
              <a:t> </a:t>
            </a:r>
            <a:r>
              <a:rPr lang="en-US" altLang="zh-CN" sz="4000" dirty="0"/>
              <a:t>WCF</a:t>
            </a:r>
            <a:r>
              <a:rPr lang="zh-CN" altLang="en-US" sz="4000" dirty="0"/>
              <a:t>基础知识</a:t>
            </a:r>
            <a:endParaRPr lang="zh-CN" altLang="zh-CN" sz="4000" dirty="0"/>
          </a:p>
        </p:txBody>
      </p:sp>
      <p:sp>
        <p:nvSpPr>
          <p:cNvPr id="22532" name="Rectangle 3"/>
          <p:cNvSpPr>
            <a:spLocks noGrp="1"/>
          </p:cNvSpPr>
          <p:nvPr>
            <p:ph type="body"/>
          </p:nvPr>
        </p:nvSpPr>
        <p:spPr>
          <a:xfrm>
            <a:off x="228600" y="1447800"/>
            <a:ext cx="8763000" cy="4724400"/>
          </a:xfrm>
          <a:ln/>
        </p:spPr>
        <p:txBody>
          <a:bodyPr vert="horz" wrap="square" lIns="91440" tIns="45720" rIns="91440" bIns="45720" anchor="t" anchorCtr="0"/>
          <a:p>
            <a:pPr lvl="1"/>
            <a:r>
              <a:rPr lang="zh-CN" altLang="en-US" dirty="0"/>
              <a:t>下面通过例子说明服务端、客户端和终结点之间的区别和联系</a:t>
            </a:r>
            <a:endParaRPr lang="en-US" altLang="zh-CN" dirty="0"/>
          </a:p>
          <a:p>
            <a:pPr lvl="2"/>
            <a:r>
              <a:rPr lang="zh-CN" altLang="en-US" dirty="0"/>
              <a:t>（</a:t>
            </a:r>
            <a:r>
              <a:rPr lang="en-US" altLang="zh-CN" dirty="0"/>
              <a:t>a</a:t>
            </a:r>
            <a:r>
              <a:rPr lang="zh-CN" altLang="en-US" dirty="0"/>
              <a:t>）当</a:t>
            </a:r>
            <a:r>
              <a:rPr lang="en-US" altLang="zh-CN" dirty="0"/>
              <a:t>WcfA</a:t>
            </a:r>
            <a:r>
              <a:rPr lang="zh-CN" altLang="en-US" dirty="0"/>
              <a:t>中的某个方法调用</a:t>
            </a:r>
            <a:r>
              <a:rPr lang="en-US" altLang="zh-CN" dirty="0"/>
              <a:t>WcfB</a:t>
            </a:r>
            <a:r>
              <a:rPr lang="zh-CN" altLang="en-US" dirty="0"/>
              <a:t>中的某个方法时，此时</a:t>
            </a:r>
            <a:r>
              <a:rPr lang="en-US" altLang="zh-CN" dirty="0"/>
              <a:t>A</a:t>
            </a:r>
            <a:r>
              <a:rPr lang="zh-CN" altLang="en-US" dirty="0"/>
              <a:t>是客户端，</a:t>
            </a:r>
            <a:r>
              <a:rPr lang="en-US" altLang="zh-CN" dirty="0"/>
              <a:t>D</a:t>
            </a:r>
            <a:r>
              <a:rPr lang="zh-CN" altLang="en-US" dirty="0"/>
              <a:t>提供</a:t>
            </a:r>
            <a:r>
              <a:rPr lang="en-US" altLang="zh-CN" dirty="0"/>
              <a:t>WCF</a:t>
            </a:r>
            <a:r>
              <a:rPr lang="zh-CN" altLang="en-US" dirty="0"/>
              <a:t>服务；反之，当</a:t>
            </a:r>
            <a:r>
              <a:rPr lang="en-US" altLang="zh-CN" dirty="0"/>
              <a:t>WcfB</a:t>
            </a:r>
            <a:r>
              <a:rPr lang="zh-CN" altLang="en-US" dirty="0"/>
              <a:t>中的某个方法调用</a:t>
            </a:r>
            <a:r>
              <a:rPr lang="en-US" altLang="zh-CN" dirty="0"/>
              <a:t>WcfA</a:t>
            </a:r>
            <a:r>
              <a:rPr lang="zh-CN" altLang="en-US" dirty="0"/>
              <a:t>中的某个方法时，此时</a:t>
            </a:r>
            <a:r>
              <a:rPr lang="en-US" altLang="zh-CN" dirty="0"/>
              <a:t>D</a:t>
            </a:r>
            <a:r>
              <a:rPr lang="zh-CN" altLang="en-US" dirty="0"/>
              <a:t>是客户端，</a:t>
            </a:r>
            <a:r>
              <a:rPr lang="en-US" altLang="zh-CN" dirty="0"/>
              <a:t>A</a:t>
            </a:r>
            <a:r>
              <a:rPr lang="zh-CN" altLang="en-US" dirty="0"/>
              <a:t>提供</a:t>
            </a:r>
            <a:r>
              <a:rPr lang="en-US" altLang="zh-CN" dirty="0"/>
              <a:t>WCF</a:t>
            </a:r>
            <a:r>
              <a:rPr lang="zh-CN" altLang="en-US" dirty="0"/>
              <a:t>服务。</a:t>
            </a:r>
            <a:endParaRPr lang="zh-CN" altLang="en-US" dirty="0"/>
          </a:p>
          <a:p>
            <a:pPr lvl="2"/>
            <a:r>
              <a:rPr lang="zh-CN" altLang="en-US" dirty="0"/>
              <a:t>（</a:t>
            </a:r>
            <a:r>
              <a:rPr lang="en-US" altLang="zh-CN" dirty="0"/>
              <a:t>b</a:t>
            </a:r>
            <a:r>
              <a:rPr lang="zh-CN" altLang="en-US" dirty="0"/>
              <a:t>）当</a:t>
            </a:r>
            <a:r>
              <a:rPr lang="en-US" altLang="zh-CN" dirty="0"/>
              <a:t>A</a:t>
            </a:r>
            <a:r>
              <a:rPr lang="zh-CN" altLang="en-US" dirty="0"/>
              <a:t>、</a:t>
            </a:r>
            <a:r>
              <a:rPr lang="en-US" altLang="zh-CN" dirty="0"/>
              <a:t>B</a:t>
            </a:r>
            <a:r>
              <a:rPr lang="zh-CN" altLang="en-US" dirty="0"/>
              <a:t>、</a:t>
            </a:r>
            <a:r>
              <a:rPr lang="en-US" altLang="zh-CN" dirty="0"/>
              <a:t>C</a:t>
            </a:r>
            <a:r>
              <a:rPr lang="zh-CN" altLang="en-US" dirty="0"/>
              <a:t>上的</a:t>
            </a:r>
            <a:r>
              <a:rPr lang="en-US" altLang="zh-CN" dirty="0"/>
              <a:t>WpfApp</a:t>
            </a:r>
            <a:r>
              <a:rPr lang="zh-CN" altLang="en-US" dirty="0"/>
              <a:t>调用</a:t>
            </a:r>
            <a:r>
              <a:rPr lang="en-US" altLang="zh-CN" dirty="0"/>
              <a:t>WcfA</a:t>
            </a:r>
            <a:r>
              <a:rPr lang="zh-CN" altLang="en-US" dirty="0"/>
              <a:t>中的某个方法时，</a:t>
            </a:r>
            <a:r>
              <a:rPr lang="en-US" altLang="zh-CN" dirty="0"/>
              <a:t>A</a:t>
            </a:r>
            <a:r>
              <a:rPr lang="zh-CN" altLang="en-US" dirty="0"/>
              <a:t>、</a:t>
            </a:r>
            <a:r>
              <a:rPr lang="en-US" altLang="zh-CN" dirty="0"/>
              <a:t>B</a:t>
            </a:r>
            <a:r>
              <a:rPr lang="zh-CN" altLang="en-US" dirty="0"/>
              <a:t>、</a:t>
            </a:r>
            <a:r>
              <a:rPr lang="en-US" altLang="zh-CN" dirty="0"/>
              <a:t>C</a:t>
            </a:r>
            <a:r>
              <a:rPr lang="zh-CN" altLang="en-US" dirty="0"/>
              <a:t>都是客户端，</a:t>
            </a:r>
            <a:r>
              <a:rPr lang="en-US" altLang="zh-CN" dirty="0"/>
              <a:t>A</a:t>
            </a:r>
            <a:r>
              <a:rPr lang="zh-CN" altLang="en-US" dirty="0"/>
              <a:t>提供</a:t>
            </a:r>
            <a:r>
              <a:rPr lang="en-US" altLang="zh-CN" dirty="0"/>
              <a:t>WCF</a:t>
            </a:r>
            <a:r>
              <a:rPr lang="zh-CN" altLang="en-US" dirty="0"/>
              <a:t>服务。</a:t>
            </a:r>
            <a:endParaRPr lang="zh-CN" altLang="en-US" dirty="0"/>
          </a:p>
          <a:p>
            <a:pPr lvl="2"/>
            <a:r>
              <a:rPr lang="zh-CN" altLang="en-US" dirty="0"/>
              <a:t>（</a:t>
            </a:r>
            <a:r>
              <a:rPr lang="en-US" altLang="zh-CN" dirty="0"/>
              <a:t>c</a:t>
            </a:r>
            <a:r>
              <a:rPr lang="zh-CN" altLang="en-US" dirty="0"/>
              <a:t>）</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都是终结点。准确来说，是</a:t>
            </a:r>
            <a:r>
              <a:rPr lang="en-US" altLang="zh-CN" dirty="0"/>
              <a:t>WcfA</a:t>
            </a:r>
            <a:r>
              <a:rPr lang="zh-CN" altLang="en-US" dirty="0"/>
              <a:t>、</a:t>
            </a:r>
            <a:r>
              <a:rPr lang="en-US" altLang="zh-CN" dirty="0"/>
              <a:t>WcfB</a:t>
            </a:r>
            <a:r>
              <a:rPr lang="zh-CN" altLang="en-US" dirty="0"/>
              <a:t>这些进程（或线程）执行的方法、通信对应的</a:t>
            </a:r>
            <a:r>
              <a:rPr lang="en-US" altLang="zh-CN" dirty="0"/>
              <a:t>IP</a:t>
            </a:r>
            <a:r>
              <a:rPr lang="zh-CN" altLang="en-US" dirty="0"/>
              <a:t>地址、端口以及相关的协定共同构成终结点。</a:t>
            </a:r>
            <a:endParaRPr lang="zh-CN" altLang="en-US" dirty="0"/>
          </a:p>
          <a:p>
            <a:pPr lvl="1" eaLnBrk="1" hangingPunct="1">
              <a:buSzPct val="90000"/>
            </a:pPr>
            <a:endParaRPr lang="en-US" altLang="zh-CN" sz="2400" dirty="0"/>
          </a:p>
          <a:p>
            <a:pPr lvl="1" eaLnBrk="1" hangingPunct="1">
              <a:buSzPct val="90000"/>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2">
                                            <p:txEl>
                                              <p:charRg st="0" end="28"/>
                                            </p:txEl>
                                          </p:spTgt>
                                        </p:tgtEl>
                                        <p:attrNameLst>
                                          <p:attrName>style.visibility</p:attrName>
                                        </p:attrNameLst>
                                      </p:cBhvr>
                                      <p:to>
                                        <p:strVal val="visible"/>
                                      </p:to>
                                    </p:set>
                                    <p:animEffect transition="in" filter="blinds(horizontal)">
                                      <p:cBhvr>
                                        <p:cTn id="7" dur="500"/>
                                        <p:tgtEl>
                                          <p:spTgt spid="22532">
                                            <p:txEl>
                                              <p:charRg st="0" end="2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32">
                                            <p:txEl>
                                              <p:charRg st="28" end="119"/>
                                            </p:txEl>
                                          </p:spTgt>
                                        </p:tgtEl>
                                        <p:attrNameLst>
                                          <p:attrName>style.visibility</p:attrName>
                                        </p:attrNameLst>
                                      </p:cBhvr>
                                      <p:to>
                                        <p:strVal val="visible"/>
                                      </p:to>
                                    </p:set>
                                    <p:animEffect transition="in" filter="blinds(horizontal)">
                                      <p:cBhvr>
                                        <p:cTn id="10" dur="500"/>
                                        <p:tgtEl>
                                          <p:spTgt spid="22532">
                                            <p:txEl>
                                              <p:charRg st="28" end="11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532">
                                            <p:txEl>
                                              <p:charRg st="119" end="171"/>
                                            </p:txEl>
                                          </p:spTgt>
                                        </p:tgtEl>
                                        <p:attrNameLst>
                                          <p:attrName>style.visibility</p:attrName>
                                        </p:attrNameLst>
                                      </p:cBhvr>
                                      <p:to>
                                        <p:strVal val="visible"/>
                                      </p:to>
                                    </p:set>
                                    <p:animEffect transition="in" filter="blinds(horizontal)">
                                      <p:cBhvr>
                                        <p:cTn id="13" dur="500"/>
                                        <p:tgtEl>
                                          <p:spTgt spid="22532">
                                            <p:txEl>
                                              <p:charRg st="119" end="17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532">
                                            <p:txEl>
                                              <p:charRg st="171" end="245"/>
                                            </p:txEl>
                                          </p:spTgt>
                                        </p:tgtEl>
                                        <p:attrNameLst>
                                          <p:attrName>style.visibility</p:attrName>
                                        </p:attrNameLst>
                                      </p:cBhvr>
                                      <p:to>
                                        <p:strVal val="visible"/>
                                      </p:to>
                                    </p:set>
                                    <p:animEffect transition="in" filter="blinds(horizontal)">
                                      <p:cBhvr>
                                        <p:cTn id="16" dur="500"/>
                                        <p:tgtEl>
                                          <p:spTgt spid="22532">
                                            <p:txEl>
                                              <p:charRg st="171" end="2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6627"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2</a:t>
            </a:r>
            <a:r>
              <a:rPr lang="zh-CN" altLang="zh-CN" sz="4000" dirty="0"/>
              <a:t> </a:t>
            </a:r>
            <a:r>
              <a:rPr lang="en-US" altLang="zh-CN" sz="4000" dirty="0"/>
              <a:t>WCF</a:t>
            </a:r>
            <a:r>
              <a:rPr lang="zh-CN" altLang="en-US" sz="4000" dirty="0"/>
              <a:t>体系结构</a:t>
            </a:r>
            <a:endParaRPr lang="zh-CN" altLang="zh-CN" sz="4000" dirty="0"/>
          </a:p>
        </p:txBody>
      </p:sp>
      <p:sp>
        <p:nvSpPr>
          <p:cNvPr id="7173" name="Rectangle 3"/>
          <p:cNvSpPr>
            <a:spLocks noGrp="1"/>
          </p:cNvSpPr>
          <p:nvPr>
            <p:ph type="body"/>
          </p:nvPr>
        </p:nvSpPr>
        <p:spPr>
          <a:xfrm>
            <a:off x="228600" y="1447800"/>
            <a:ext cx="5410200" cy="5105400"/>
          </a:xfrm>
          <a:ln/>
        </p:spPr>
        <p:txBody>
          <a:bodyPr vert="horz" wrap="square" lIns="91440" tIns="45720" rIns="91440" bIns="45720" anchor="t" anchorCtr="0"/>
          <a:p>
            <a:pPr eaLnBrk="1" hangingPunct="1">
              <a:lnSpc>
                <a:spcPct val="100000"/>
              </a:lnSpc>
              <a:buClr>
                <a:srgbClr val="606060"/>
              </a:buClr>
            </a:pPr>
            <a:r>
              <a:rPr lang="en-US" altLang="zh-CN" dirty="0"/>
              <a:t>WCF</a:t>
            </a:r>
            <a:r>
              <a:rPr lang="zh-CN" altLang="en-US" dirty="0"/>
              <a:t>体系结构分为协定层、服务运行时层、消息传递层以及激活和承载层。</a:t>
            </a:r>
            <a:endParaRPr lang="en-US" altLang="zh-CN" dirty="0"/>
          </a:p>
          <a:p>
            <a:pPr lvl="1" eaLnBrk="1" hangingPunct="1">
              <a:lnSpc>
                <a:spcPct val="100000"/>
              </a:lnSpc>
              <a:buClr>
                <a:srgbClr val="606060"/>
              </a:buClr>
            </a:pPr>
            <a:r>
              <a:rPr lang="zh-CN" altLang="en-US" dirty="0"/>
              <a:t>协定层</a:t>
            </a:r>
            <a:endParaRPr lang="en-US" altLang="zh-CN" dirty="0"/>
          </a:p>
          <a:p>
            <a:pPr lvl="2" eaLnBrk="1" hangingPunct="1">
              <a:lnSpc>
                <a:spcPct val="100000"/>
              </a:lnSpc>
              <a:buClr>
                <a:srgbClr val="606060"/>
              </a:buClr>
            </a:pPr>
            <a:r>
              <a:rPr lang="zh-CN" altLang="en-US" dirty="0"/>
              <a:t>协定层用于在相互传递消息之前制定服务规则、数据交换规则、消息格式、安全策略、绑定的网络协议，以及消息采用的数据编码方式等</a:t>
            </a:r>
            <a:endParaRPr lang="en-US" altLang="zh-CN" dirty="0"/>
          </a:p>
          <a:p>
            <a:pPr lvl="1" eaLnBrk="1" hangingPunct="1">
              <a:lnSpc>
                <a:spcPct val="100000"/>
              </a:lnSpc>
              <a:buClr>
                <a:srgbClr val="606060"/>
              </a:buClr>
            </a:pPr>
            <a:r>
              <a:rPr lang="zh-CN" altLang="en-US" dirty="0"/>
              <a:t>服务运行时层</a:t>
            </a:r>
            <a:endParaRPr lang="en-US" altLang="zh-CN" dirty="0"/>
          </a:p>
          <a:p>
            <a:pPr lvl="2" eaLnBrk="1" hangingPunct="1">
              <a:lnSpc>
                <a:spcPct val="100000"/>
              </a:lnSpc>
              <a:buClr>
                <a:srgbClr val="606060"/>
              </a:buClr>
            </a:pPr>
            <a:r>
              <a:rPr lang="zh-CN" altLang="en-US" dirty="0"/>
              <a:t>处理在服务实际运行期间发生的行为</a:t>
            </a:r>
            <a:endParaRPr lang="en-US" altLang="zh-CN" dirty="0"/>
          </a:p>
          <a:p>
            <a:pPr lvl="1" eaLnBrk="1" hangingPunct="1">
              <a:lnSpc>
                <a:spcPct val="100000"/>
              </a:lnSpc>
              <a:buClr>
                <a:srgbClr val="606060"/>
              </a:buClr>
            </a:pPr>
            <a:r>
              <a:rPr lang="zh-CN" altLang="en-US" dirty="0"/>
              <a:t>消息传递层</a:t>
            </a:r>
            <a:endParaRPr lang="en-US" altLang="zh-CN" dirty="0"/>
          </a:p>
          <a:p>
            <a:pPr lvl="2" eaLnBrk="1" hangingPunct="1">
              <a:lnSpc>
                <a:spcPct val="100000"/>
              </a:lnSpc>
              <a:buClr>
                <a:srgbClr val="606060"/>
              </a:buClr>
            </a:pPr>
            <a:r>
              <a:rPr lang="zh-CN" altLang="en-US" dirty="0"/>
              <a:t>消息传递层描述数据的各种格式和交换模式</a:t>
            </a:r>
            <a:endParaRPr lang="en-US" altLang="zh-CN" dirty="0"/>
          </a:p>
          <a:p>
            <a:pPr lvl="1" eaLnBrk="1" hangingPunct="1">
              <a:lnSpc>
                <a:spcPct val="100000"/>
              </a:lnSpc>
              <a:buClr>
                <a:srgbClr val="606060"/>
              </a:buClr>
            </a:pPr>
            <a:r>
              <a:rPr lang="zh-CN" altLang="en-US" dirty="0"/>
              <a:t>激活和承载层</a:t>
            </a:r>
            <a:endParaRPr lang="en-US" altLang="zh-CN" dirty="0"/>
          </a:p>
          <a:p>
            <a:pPr lvl="2" eaLnBrk="1" hangingPunct="1">
              <a:lnSpc>
                <a:spcPct val="100000"/>
              </a:lnSpc>
              <a:buClr>
                <a:srgbClr val="606060"/>
              </a:buClr>
            </a:pPr>
            <a:r>
              <a:rPr lang="zh-CN" altLang="en-US" dirty="0"/>
              <a:t>负责激活或者承载</a:t>
            </a:r>
            <a:r>
              <a:rPr lang="en-US" altLang="zh-CN" dirty="0"/>
              <a:t>WCF</a:t>
            </a:r>
            <a:r>
              <a:rPr lang="zh-CN" altLang="en-US" dirty="0"/>
              <a:t>服务</a:t>
            </a:r>
            <a:endParaRPr lang="zh-CN" altLang="en-US" dirty="0"/>
          </a:p>
          <a:p>
            <a:pPr eaLnBrk="1" hangingPunct="1">
              <a:lnSpc>
                <a:spcPct val="100000"/>
              </a:lnSpc>
              <a:buClr>
                <a:srgbClr val="606060"/>
              </a:buClr>
            </a:pPr>
            <a:endParaRPr lang="zh-CN" altLang="en-US" dirty="0"/>
          </a:p>
          <a:p>
            <a:pPr eaLnBrk="1" hangingPunct="1">
              <a:lnSpc>
                <a:spcPct val="100000"/>
              </a:lnSpc>
              <a:buClr>
                <a:srgbClr val="606060"/>
              </a:buClr>
            </a:pPr>
            <a:endParaRPr lang="zh-CN" altLang="en-US" dirty="0"/>
          </a:p>
          <a:p>
            <a:pPr eaLnBrk="1" hangingPunct="1">
              <a:lnSpc>
                <a:spcPct val="100000"/>
              </a:lnSpc>
              <a:buClr>
                <a:srgbClr val="606060"/>
              </a:buClr>
            </a:pPr>
            <a:endParaRPr lang="en-US" altLang="zh-CN" dirty="0"/>
          </a:p>
          <a:p>
            <a:pPr lvl="1" eaLnBrk="1" hangingPunct="1">
              <a:buSzPct val="90000"/>
            </a:pPr>
            <a:endParaRPr lang="zh-CN" altLang="en-US" sz="2000" dirty="0"/>
          </a:p>
          <a:p>
            <a:pPr eaLnBrk="1" hangingPunct="1">
              <a:lnSpc>
                <a:spcPct val="100000"/>
              </a:lnSpc>
              <a:buClr>
                <a:srgbClr val="606060"/>
              </a:buClr>
              <a:buNone/>
            </a:pPr>
            <a:endParaRPr lang="zh-CN" altLang="en-US" dirty="0"/>
          </a:p>
          <a:p>
            <a:pPr eaLnBrk="1" hangingPunct="1">
              <a:lnSpc>
                <a:spcPct val="100000"/>
              </a:lnSpc>
              <a:buClr>
                <a:srgbClr val="606060"/>
              </a:buClr>
              <a:buNone/>
            </a:pPr>
            <a:endParaRPr lang="en-US" altLang="zh-CN" dirty="0"/>
          </a:p>
        </p:txBody>
      </p:sp>
      <p:pic>
        <p:nvPicPr>
          <p:cNvPr id="23557" name="WCF_Architecture" descr="WCF 体系结构"/>
          <p:cNvPicPr>
            <a:picLocks noChangeAspect="1"/>
          </p:cNvPicPr>
          <p:nvPr/>
        </p:nvPicPr>
        <p:blipFill>
          <a:blip r:embed="rId1"/>
          <a:stretch>
            <a:fillRect/>
          </a:stretch>
        </p:blipFill>
        <p:spPr>
          <a:xfrm>
            <a:off x="5562600" y="1524000"/>
            <a:ext cx="3429000" cy="47990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35"/>
                                            </p:txEl>
                                          </p:spTgt>
                                        </p:tgtEl>
                                        <p:attrNameLst>
                                          <p:attrName>style.visibility</p:attrName>
                                        </p:attrNameLst>
                                      </p:cBhvr>
                                      <p:to>
                                        <p:strVal val="visible"/>
                                      </p:to>
                                    </p:set>
                                    <p:animEffect transition="in" filter="blinds(horizontal)">
                                      <p:cBhvr>
                                        <p:cTn id="7" dur="500"/>
                                        <p:tgtEl>
                                          <p:spTgt spid="7173">
                                            <p:txEl>
                                              <p:charRg st="0" end="3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35" end="39"/>
                                            </p:txEl>
                                          </p:spTgt>
                                        </p:tgtEl>
                                        <p:attrNameLst>
                                          <p:attrName>style.visibility</p:attrName>
                                        </p:attrNameLst>
                                      </p:cBhvr>
                                      <p:to>
                                        <p:strVal val="visible"/>
                                      </p:to>
                                    </p:set>
                                    <p:animEffect transition="in" filter="blinds(horizontal)">
                                      <p:cBhvr>
                                        <p:cTn id="10" dur="500"/>
                                        <p:tgtEl>
                                          <p:spTgt spid="7173">
                                            <p:txEl>
                                              <p:charRg st="35" end="3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3">
                                            <p:txEl>
                                              <p:charRg st="39" end="100"/>
                                            </p:txEl>
                                          </p:spTgt>
                                        </p:tgtEl>
                                        <p:attrNameLst>
                                          <p:attrName>style.visibility</p:attrName>
                                        </p:attrNameLst>
                                      </p:cBhvr>
                                      <p:to>
                                        <p:strVal val="visible"/>
                                      </p:to>
                                    </p:set>
                                    <p:animEffect transition="in" filter="blinds(horizontal)">
                                      <p:cBhvr>
                                        <p:cTn id="13" dur="500"/>
                                        <p:tgtEl>
                                          <p:spTgt spid="7173">
                                            <p:txEl>
                                              <p:charRg st="39" end="10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3">
                                            <p:txEl>
                                              <p:charRg st="100" end="107"/>
                                            </p:txEl>
                                          </p:spTgt>
                                        </p:tgtEl>
                                        <p:attrNameLst>
                                          <p:attrName>style.visibility</p:attrName>
                                        </p:attrNameLst>
                                      </p:cBhvr>
                                      <p:to>
                                        <p:strVal val="visible"/>
                                      </p:to>
                                    </p:set>
                                    <p:animEffect transition="in" filter="blinds(horizontal)">
                                      <p:cBhvr>
                                        <p:cTn id="16" dur="500"/>
                                        <p:tgtEl>
                                          <p:spTgt spid="7173">
                                            <p:txEl>
                                              <p:charRg st="100" end="10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173">
                                            <p:txEl>
                                              <p:charRg st="107" end="124"/>
                                            </p:txEl>
                                          </p:spTgt>
                                        </p:tgtEl>
                                        <p:attrNameLst>
                                          <p:attrName>style.visibility</p:attrName>
                                        </p:attrNameLst>
                                      </p:cBhvr>
                                      <p:to>
                                        <p:strVal val="visible"/>
                                      </p:to>
                                    </p:set>
                                    <p:animEffect transition="in" filter="blinds(horizontal)">
                                      <p:cBhvr>
                                        <p:cTn id="19" dur="500"/>
                                        <p:tgtEl>
                                          <p:spTgt spid="7173">
                                            <p:txEl>
                                              <p:charRg st="107" end="12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73">
                                            <p:txEl>
                                              <p:charRg st="124" end="130"/>
                                            </p:txEl>
                                          </p:spTgt>
                                        </p:tgtEl>
                                        <p:attrNameLst>
                                          <p:attrName>style.visibility</p:attrName>
                                        </p:attrNameLst>
                                      </p:cBhvr>
                                      <p:to>
                                        <p:strVal val="visible"/>
                                      </p:to>
                                    </p:set>
                                    <p:animEffect transition="in" filter="blinds(horizontal)">
                                      <p:cBhvr>
                                        <p:cTn id="22" dur="500"/>
                                        <p:tgtEl>
                                          <p:spTgt spid="7173">
                                            <p:txEl>
                                              <p:charRg st="124" end="13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173">
                                            <p:txEl>
                                              <p:charRg st="130" end="150"/>
                                            </p:txEl>
                                          </p:spTgt>
                                        </p:tgtEl>
                                        <p:attrNameLst>
                                          <p:attrName>style.visibility</p:attrName>
                                        </p:attrNameLst>
                                      </p:cBhvr>
                                      <p:to>
                                        <p:strVal val="visible"/>
                                      </p:to>
                                    </p:set>
                                    <p:animEffect transition="in" filter="blinds(horizontal)">
                                      <p:cBhvr>
                                        <p:cTn id="25" dur="500"/>
                                        <p:tgtEl>
                                          <p:spTgt spid="7173">
                                            <p:txEl>
                                              <p:charRg st="130" end="15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73">
                                            <p:txEl>
                                              <p:charRg st="150" end="157"/>
                                            </p:txEl>
                                          </p:spTgt>
                                        </p:tgtEl>
                                        <p:attrNameLst>
                                          <p:attrName>style.visibility</p:attrName>
                                        </p:attrNameLst>
                                      </p:cBhvr>
                                      <p:to>
                                        <p:strVal val="visible"/>
                                      </p:to>
                                    </p:set>
                                    <p:animEffect transition="in" filter="blinds(horizontal)">
                                      <p:cBhvr>
                                        <p:cTn id="28" dur="500"/>
                                        <p:tgtEl>
                                          <p:spTgt spid="7173">
                                            <p:txEl>
                                              <p:charRg st="150" end="15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173">
                                            <p:txEl>
                                              <p:charRg st="157" end="171"/>
                                            </p:txEl>
                                          </p:spTgt>
                                        </p:tgtEl>
                                        <p:attrNameLst>
                                          <p:attrName>style.visibility</p:attrName>
                                        </p:attrNameLst>
                                      </p:cBhvr>
                                      <p:to>
                                        <p:strVal val="visible"/>
                                      </p:to>
                                    </p:set>
                                    <p:animEffect transition="in" filter="blinds(horizontal)">
                                      <p:cBhvr>
                                        <p:cTn id="31" dur="500"/>
                                        <p:tgtEl>
                                          <p:spTgt spid="7173">
                                            <p:txEl>
                                              <p:charRg st="157" end="171"/>
                                            </p:txEl>
                                          </p:spTgt>
                                        </p:tgtEl>
                                      </p:cBhvr>
                                    </p:animEffect>
                                  </p:childTnLst>
                                </p:cTn>
                              </p:par>
                              <p:par>
                                <p:cTn id="32" presetID="1" presetClass="entr" presetSubtype="0" fill="hold" nodeType="withEffect">
                                  <p:stCondLst>
                                    <p:cond delay="0"/>
                                  </p:stCondLst>
                                  <p:childTnLst>
                                    <p:set>
                                      <p:cBhvr>
                                        <p:cTn id="33" dur="1" fill="hold">
                                          <p:stCondLst>
                                            <p:cond delay="0"/>
                                          </p:stCondLst>
                                        </p:cTn>
                                        <p:tgtEl>
                                          <p:spTgt spid="2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7651"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3 </a:t>
            </a:r>
            <a:r>
              <a:rPr lang="zh-CN" altLang="en-US" sz="4000" dirty="0"/>
              <a:t>承载</a:t>
            </a:r>
            <a:r>
              <a:rPr lang="en-US" altLang="zh-CN" sz="4000" dirty="0"/>
              <a:t>WCF</a:t>
            </a:r>
            <a:r>
              <a:rPr lang="zh-CN" altLang="en-US" sz="4000" dirty="0"/>
              <a:t>的方式</a:t>
            </a:r>
            <a:endParaRPr lang="zh-CN" altLang="zh-CN" sz="4000" dirty="0"/>
          </a:p>
        </p:txBody>
      </p:sp>
      <p:sp>
        <p:nvSpPr>
          <p:cNvPr id="7173" name="Rectangle 3"/>
          <p:cNvSpPr>
            <a:spLocks noGrp="1" noChangeArrowheads="1"/>
          </p:cNvSpPr>
          <p:nvPr>
            <p:ph type="body" idx="1"/>
          </p:nvPr>
        </p:nvSpPr>
        <p:spPr/>
        <p:txBody>
          <a:bodyPr vert="horz" wrap="square" lIns="91440" tIns="45720" rIns="91440" bIns="45720" numCol="1" anchor="t" anchorCtr="0" compatLnSpc="1"/>
          <a:lstStyle/>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WCF</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本身不能运行，只能将其“宿主”在某个可执行程序中（</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a:t>
            </a:r>
            <a:r>
              <a:rPr kumimoji="0" lang="en-US" altLang="zh-CN" sz="2400" b="1" i="0" u="none" strike="noStrike" kern="0" cap="none" spc="0" normalizeH="0" baseline="0" noProof="0" dirty="0" err="1" smtClean="0">
                <a:ln>
                  <a:noFill/>
                </a:ln>
                <a:solidFill>
                  <a:srgbClr val="0000FF"/>
                </a:solidFill>
                <a:effectLst/>
                <a:uLnTx/>
                <a:uFillTx/>
                <a:latin typeface="+mn-lt"/>
                <a:ea typeface="+mn-ea"/>
                <a:cs typeface="+mn-cs"/>
              </a:rPr>
              <a:t>dll</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或者</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.exe</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）才能运行。</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0" marR="0" lvl="0"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承载</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WCF</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的方式有三种：</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1.</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利用</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IIS</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或者</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WAS</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承载</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WCF</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服务</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1" fontAlgn="base" latinLnBrk="0" hangingPunct="1">
              <a:lnSpc>
                <a:spcPct val="100000"/>
              </a:lnSpc>
              <a:spcBef>
                <a:spcPct val="10000"/>
              </a:spcBef>
              <a:spcAft>
                <a:spcPct val="10000"/>
              </a:spcAft>
              <a:buClr>
                <a:srgbClr val="606060"/>
              </a:buClr>
              <a:buSzPct val="80000"/>
              <a:buFont typeface="Wingdings" panose="05000000000000000000" pitchFamily="2" charset="2"/>
              <a:buChar char="u"/>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最常用的承载方式</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2.</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利用</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Windows</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服务承载</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WCF</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服务</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1" fontAlgn="base" latinLnBrk="0" hangingPunct="1">
              <a:lnSpc>
                <a:spcPct val="100000"/>
              </a:lnSpc>
              <a:spcBef>
                <a:spcPct val="10000"/>
              </a:spcBef>
              <a:spcAft>
                <a:spcPct val="10000"/>
              </a:spcAft>
              <a:buClr>
                <a:srgbClr val="606060"/>
              </a:buClr>
              <a:buSzPct val="80000"/>
              <a:buFont typeface="Wingdings" panose="05000000000000000000" pitchFamily="2" charset="2"/>
              <a:buChar char="u"/>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利用</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Windows</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服务进程激活的方式</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3.</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自承载方式</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1" fontAlgn="base" latinLnBrk="0" hangingPunct="1">
              <a:lnSpc>
                <a:spcPct val="100000"/>
              </a:lnSpc>
              <a:spcBef>
                <a:spcPct val="10000"/>
              </a:spcBef>
              <a:spcAft>
                <a:spcPct val="10000"/>
              </a:spcAft>
              <a:buClr>
                <a:srgbClr val="606060"/>
              </a:buClr>
              <a:buSzPct val="80000"/>
              <a:buFont typeface="Wingdings" panose="05000000000000000000" pitchFamily="2" charset="2"/>
              <a:buChar char="u"/>
              <a:tabLst>
                <a:tab pos="990600" algn="l"/>
              </a:tabLst>
              <a:defRPr/>
            </a:pP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比较灵活的承载方式</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356870" marR="0" lvl="1"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356870" marR="0" lvl="1"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45"/>
                                            </p:txEl>
                                          </p:spTgt>
                                        </p:tgtEl>
                                        <p:attrNameLst>
                                          <p:attrName>style.visibility</p:attrName>
                                        </p:attrNameLst>
                                      </p:cBhvr>
                                      <p:to>
                                        <p:strVal val="visible"/>
                                      </p:to>
                                    </p:set>
                                    <p:animEffect transition="in" filter="blinds(horizontal)">
                                      <p:cBhvr>
                                        <p:cTn id="7" dur="500"/>
                                        <p:tgtEl>
                                          <p:spTgt spid="7173">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3">
                                            <p:txEl>
                                              <p:charRg st="46" end="59"/>
                                            </p:txEl>
                                          </p:spTgt>
                                        </p:tgtEl>
                                        <p:attrNameLst>
                                          <p:attrName>style.visibility</p:attrName>
                                        </p:attrNameLst>
                                      </p:cBhvr>
                                      <p:to>
                                        <p:strVal val="visible"/>
                                      </p:to>
                                    </p:set>
                                    <p:animEffect transition="in" filter="blinds(horizontal)">
                                      <p:cBhvr>
                                        <p:cTn id="12" dur="500"/>
                                        <p:tgtEl>
                                          <p:spTgt spid="7173">
                                            <p:txEl>
                                              <p:charRg st="46" end="5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3">
                                            <p:txEl>
                                              <p:charRg st="59" end="79"/>
                                            </p:txEl>
                                          </p:spTgt>
                                        </p:tgtEl>
                                        <p:attrNameLst>
                                          <p:attrName>style.visibility</p:attrName>
                                        </p:attrNameLst>
                                      </p:cBhvr>
                                      <p:to>
                                        <p:strVal val="visible"/>
                                      </p:to>
                                    </p:set>
                                    <p:animEffect transition="in" filter="blinds(horizontal)">
                                      <p:cBhvr>
                                        <p:cTn id="15" dur="500"/>
                                        <p:tgtEl>
                                          <p:spTgt spid="7173">
                                            <p:txEl>
                                              <p:charRg st="59" end="7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3">
                                            <p:txEl>
                                              <p:charRg st="79" end="88"/>
                                            </p:txEl>
                                          </p:spTgt>
                                        </p:tgtEl>
                                        <p:attrNameLst>
                                          <p:attrName>style.visibility</p:attrName>
                                        </p:attrNameLst>
                                      </p:cBhvr>
                                      <p:to>
                                        <p:strVal val="visible"/>
                                      </p:to>
                                    </p:set>
                                    <p:animEffect transition="in" filter="blinds(horizontal)">
                                      <p:cBhvr>
                                        <p:cTn id="18" dur="500"/>
                                        <p:tgtEl>
                                          <p:spTgt spid="7173">
                                            <p:txEl>
                                              <p:charRg st="79" end="8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3">
                                            <p:txEl>
                                              <p:charRg st="88" end="109"/>
                                            </p:txEl>
                                          </p:spTgt>
                                        </p:tgtEl>
                                        <p:attrNameLst>
                                          <p:attrName>style.visibility</p:attrName>
                                        </p:attrNameLst>
                                      </p:cBhvr>
                                      <p:to>
                                        <p:strVal val="visible"/>
                                      </p:to>
                                    </p:set>
                                    <p:animEffect transition="in" filter="blinds(horizontal)">
                                      <p:cBhvr>
                                        <p:cTn id="21" dur="500"/>
                                        <p:tgtEl>
                                          <p:spTgt spid="7173">
                                            <p:txEl>
                                              <p:charRg st="88" end="10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3">
                                            <p:txEl>
                                              <p:charRg st="109" end="128"/>
                                            </p:txEl>
                                          </p:spTgt>
                                        </p:tgtEl>
                                        <p:attrNameLst>
                                          <p:attrName>style.visibility</p:attrName>
                                        </p:attrNameLst>
                                      </p:cBhvr>
                                      <p:to>
                                        <p:strVal val="visible"/>
                                      </p:to>
                                    </p:set>
                                    <p:animEffect transition="in" filter="blinds(horizontal)">
                                      <p:cBhvr>
                                        <p:cTn id="24" dur="500"/>
                                        <p:tgtEl>
                                          <p:spTgt spid="7173">
                                            <p:txEl>
                                              <p:charRg st="109" end="12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3">
                                            <p:txEl>
                                              <p:charRg st="128" end="136"/>
                                            </p:txEl>
                                          </p:spTgt>
                                        </p:tgtEl>
                                        <p:attrNameLst>
                                          <p:attrName>style.visibility</p:attrName>
                                        </p:attrNameLst>
                                      </p:cBhvr>
                                      <p:to>
                                        <p:strVal val="visible"/>
                                      </p:to>
                                    </p:set>
                                    <p:animEffect transition="in" filter="blinds(horizontal)">
                                      <p:cBhvr>
                                        <p:cTn id="27" dur="500"/>
                                        <p:tgtEl>
                                          <p:spTgt spid="7173">
                                            <p:txEl>
                                              <p:charRg st="128" end="13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173">
                                            <p:txEl>
                                              <p:charRg st="136" end="146"/>
                                            </p:txEl>
                                          </p:spTgt>
                                        </p:tgtEl>
                                        <p:attrNameLst>
                                          <p:attrName>style.visibility</p:attrName>
                                        </p:attrNameLst>
                                      </p:cBhvr>
                                      <p:to>
                                        <p:strVal val="visible"/>
                                      </p:to>
                                    </p:set>
                                    <p:animEffect transition="in" filter="blinds(horizontal)">
                                      <p:cBhvr>
                                        <p:cTn id="30" dur="500"/>
                                        <p:tgtEl>
                                          <p:spTgt spid="7173">
                                            <p:txEl>
                                              <p:charRg st="136"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8675"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3 </a:t>
            </a:r>
            <a:r>
              <a:rPr lang="zh-CN" altLang="en-US" sz="4000" dirty="0"/>
              <a:t>承载</a:t>
            </a:r>
            <a:r>
              <a:rPr lang="en-US" altLang="zh-CN" sz="4000" dirty="0"/>
              <a:t>WCF</a:t>
            </a:r>
            <a:r>
              <a:rPr lang="zh-CN" altLang="en-US" sz="4000" dirty="0"/>
              <a:t>的方式</a:t>
            </a:r>
            <a:endParaRPr lang="zh-CN" altLang="zh-CN" sz="4000" dirty="0"/>
          </a:p>
        </p:txBody>
      </p:sp>
      <p:sp>
        <p:nvSpPr>
          <p:cNvPr id="25604" name="Rectangle 3"/>
          <p:cNvSpPr>
            <a:spLocks noGrp="1" noChangeArrowheads="1"/>
          </p:cNvSpPr>
          <p:nvPr>
            <p:ph type="body" idx="1"/>
          </p:nvPr>
        </p:nvSpPr>
        <p:spPr>
          <a:xfrm>
            <a:off x="76200" y="1462088"/>
            <a:ext cx="8915400" cy="5105400"/>
          </a:xfrm>
        </p:spPr>
        <p:txBody>
          <a:bodyPr vert="horz" wrap="square" lIns="91440" tIns="45720" rIns="91440" bIns="45720" numCol="1" anchor="t" anchorCtr="0" compatLnSpc="1"/>
          <a:lstStyle/>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1</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、利用</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IIS</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或者</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WAS</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承载</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WCF</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服务</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IIS</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和</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IIS Express</a:t>
            </a:r>
            <a:endPar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1" fontAlgn="base" latinLnBrk="0" hangingPunct="1">
              <a:lnSpc>
                <a:spcPct val="100000"/>
              </a:lnSpc>
              <a:spcBef>
                <a:spcPct val="10000"/>
              </a:spcBef>
              <a:spcAft>
                <a:spcPct val="10000"/>
              </a:spcAft>
              <a:buClr>
                <a:srgbClr val="606060"/>
              </a:buClr>
              <a:buSzPct val="80000"/>
              <a:buFont typeface="Wingdings" panose="05000000000000000000" pitchFamily="2" charset="2"/>
              <a:buChar char="u"/>
              <a:tabLst>
                <a:tab pos="990600" algn="l"/>
              </a:tabLst>
              <a:defRPr/>
            </a:pPr>
            <a:r>
              <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rPr>
              <a:t>IIS</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是微软推出的</a:t>
            </a:r>
            <a:r>
              <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rPr>
              <a:t>Web</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应用</a:t>
            </a:r>
            <a:r>
              <a:rPr kumimoji="0" lang="zh-CN" altLang="en-US" sz="2400" b="1" i="0" u="none" strike="noStrike" kern="0" cap="none" spc="0" normalizeH="0" baseline="0" noProof="0" dirty="0" smtClean="0">
                <a:ln>
                  <a:noFill/>
                </a:ln>
                <a:solidFill>
                  <a:srgbClr val="FF6600"/>
                </a:solidFill>
                <a:effectLst/>
                <a:uLnTx/>
                <a:uFillTx/>
                <a:latin typeface="+mn-ea"/>
                <a:ea typeface="仿宋" panose="02010609060101010101" charset="-122"/>
              </a:rPr>
              <a:t>服务器。</a:t>
            </a:r>
            <a:endParaRPr kumimoji="0" lang="en-US" altLang="zh-CN" sz="2400" b="1" i="0" u="none" strike="noStrike" kern="0" cap="none" spc="0" normalizeH="0" baseline="0" noProof="0" dirty="0" smtClean="0">
              <a:ln>
                <a:noFill/>
              </a:ln>
              <a:solidFill>
                <a:srgbClr val="FF6600"/>
              </a:solidFill>
              <a:effectLst/>
              <a:uLnTx/>
              <a:uFillTx/>
              <a:latin typeface="+mn-ea"/>
              <a:ea typeface="仿宋" panose="02010609060101010101" charset="-122"/>
            </a:endParaRPr>
          </a:p>
          <a:p>
            <a:pPr marL="990600" marR="0" lvl="2" indent="-189230" algn="l" defTabSz="914400" rtl="0" eaLnBrk="1" fontAlgn="base" latinLnBrk="0" hangingPunct="1">
              <a:lnSpc>
                <a:spcPct val="100000"/>
              </a:lnSpc>
              <a:spcBef>
                <a:spcPct val="10000"/>
              </a:spcBef>
              <a:spcAft>
                <a:spcPct val="10000"/>
              </a:spcAft>
              <a:buClr>
                <a:srgbClr val="606060"/>
              </a:buClr>
              <a:buSzPct val="80000"/>
              <a:buFont typeface="Wingdings" panose="05000000000000000000" pitchFamily="2" charset="2"/>
              <a:buChar char="u"/>
              <a:tabLst>
                <a:tab pos="990600" algn="l"/>
              </a:tabLst>
              <a:defRPr/>
            </a:pPr>
            <a:r>
              <a:rPr kumimoji="0" lang="en-US" altLang="zh-CN" sz="2400" b="1" i="0" u="none" strike="noStrike" kern="0" cap="none" spc="0" normalizeH="0" baseline="0" noProof="0" dirty="0" smtClean="0">
                <a:ln>
                  <a:noFill/>
                </a:ln>
                <a:solidFill>
                  <a:srgbClr val="FF6600"/>
                </a:solidFill>
                <a:effectLst/>
                <a:uLnTx/>
                <a:uFillTx/>
                <a:latin typeface="+mn-ea"/>
                <a:ea typeface="仿宋" panose="02010609060101010101" charset="-122"/>
              </a:rPr>
              <a:t>WCF</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应用程序开发完成后，将其部署在服务器操作系统（例如</a:t>
            </a:r>
            <a:r>
              <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rPr>
              <a:t>Windows Server 2008</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a:t>
            </a:r>
            <a:r>
              <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rPr>
              <a:t>Windows Server 2012</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）的</a:t>
            </a:r>
            <a:r>
              <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rPr>
              <a:t>IIS</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中即可。</a:t>
            </a:r>
            <a:endPar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WAS</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Windows Process Activation Service</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a:t>
            </a:r>
            <a:r>
              <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rPr>
              <a:t>Windows</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1" charset="-122"/>
              </a:rPr>
              <a:t>进程激活服务）</a:t>
            </a:r>
            <a:endParaRPr kumimoji="0" lang="en-US" altLang="zh-CN" sz="24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1" fontAlgn="base" latinLnBrk="0" hangingPunct="1">
              <a:lnSpc>
                <a:spcPct val="100000"/>
              </a:lnSpc>
              <a:spcBef>
                <a:spcPct val="10000"/>
              </a:spcBef>
              <a:spcAft>
                <a:spcPct val="10000"/>
              </a:spcAft>
              <a:buClr>
                <a:srgbClr val="606060"/>
              </a:buClr>
              <a:buSzPct val="80000"/>
              <a:buFont typeface="Wingdings" panose="05000000000000000000" pitchFamily="2" charset="2"/>
              <a:buChar char="u"/>
              <a:tabLst>
                <a:tab pos="990600" algn="l"/>
              </a:tabLst>
              <a:defRPr/>
            </a:pP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利用</a:t>
            </a:r>
            <a:r>
              <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rPr>
              <a:t>WAS</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，不需要将程序部署到</a:t>
            </a:r>
            <a:r>
              <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rPr>
              <a:t>IIS</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中，就可以承载并自动激活</a:t>
            </a:r>
            <a:r>
              <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rPr>
              <a:t>WCF</a:t>
            </a:r>
            <a:r>
              <a:rPr kumimoji="0" lang="zh-CN" altLang="en-US" sz="2400" b="1" i="0" u="none" strike="noStrike" kern="0" cap="none" spc="0" normalizeH="0" baseline="0" noProof="0" dirty="0">
                <a:ln>
                  <a:noFill/>
                </a:ln>
                <a:solidFill>
                  <a:srgbClr val="FF6600"/>
                </a:solidFill>
                <a:effectLst/>
                <a:uLnTx/>
                <a:uFillTx/>
                <a:latin typeface="+mn-ea"/>
                <a:ea typeface="仿宋" panose="02010609060101010101" charset="-122"/>
              </a:rPr>
              <a:t>服务，而且不需要开发人员编写任何承载代码</a:t>
            </a:r>
            <a:r>
              <a:rPr kumimoji="0" lang="zh-CN" altLang="en-US" sz="2400" b="1" i="0" u="none" strike="noStrike" kern="0" cap="none" spc="0" normalizeH="0" baseline="0" noProof="0" dirty="0" smtClean="0">
                <a:ln>
                  <a:noFill/>
                </a:ln>
                <a:solidFill>
                  <a:srgbClr val="FF6600"/>
                </a:solidFill>
                <a:effectLst/>
                <a:uLnTx/>
                <a:uFillTx/>
                <a:latin typeface="+mn-ea"/>
                <a:ea typeface="仿宋" panose="02010609060101010101" charset="-122"/>
              </a:rPr>
              <a:t>。</a:t>
            </a:r>
            <a:endParaRPr kumimoji="0" lang="en-US" altLang="zh-CN" sz="2400" b="1" i="0" u="none" strike="noStrike" kern="0" cap="none" spc="0" normalizeH="0" baseline="0" noProof="0" dirty="0" smtClean="0">
              <a:ln>
                <a:noFill/>
              </a:ln>
              <a:solidFill>
                <a:srgbClr val="FF6600"/>
              </a:solidFill>
              <a:effectLst/>
              <a:uLnTx/>
              <a:uFillTx/>
              <a:latin typeface="+mn-ea"/>
              <a:ea typeface="仿宋" panose="02010609060101010101" charset="-122"/>
            </a:endParaRPr>
          </a:p>
          <a:p>
            <a:pPr marL="990600" marR="0" lvl="2" indent="-189230" algn="l" defTabSz="914400" rtl="0" eaLnBrk="1" fontAlgn="base" latinLnBrk="0" hangingPunct="1">
              <a:lnSpc>
                <a:spcPct val="100000"/>
              </a:lnSpc>
              <a:spcBef>
                <a:spcPct val="10000"/>
              </a:spcBef>
              <a:spcAft>
                <a:spcPct val="10000"/>
              </a:spcAft>
              <a:buClr>
                <a:srgbClr val="606060"/>
              </a:buClr>
              <a:buSzPct val="80000"/>
              <a:buFont typeface="Wingdings" panose="05000000000000000000" pitchFamily="2" charset="2"/>
              <a:buChar char="u"/>
              <a:tabLst>
                <a:tab pos="990600" algn="l"/>
              </a:tabLst>
              <a:defRPr/>
            </a:pPr>
            <a:endParaRPr kumimoji="0" lang="en-US" altLang="zh-CN" sz="2400" b="1" i="0" u="none" strike="noStrike" kern="0" cap="none" spc="0" normalizeH="0" baseline="0" noProof="0" dirty="0">
              <a:ln>
                <a:noFill/>
              </a:ln>
              <a:solidFill>
                <a:srgbClr val="FF6600"/>
              </a:solidFill>
              <a:effectLst/>
              <a:uLnTx/>
              <a:uFillTx/>
              <a:latin typeface="+mn-ea"/>
              <a:ea typeface="仿宋" panose="02010609060101010101" charset="-122"/>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en-US" altLang="zh-CN" sz="2600" b="1" i="0" u="none" strike="noStrike" kern="0" cap="none" spc="0" normalizeH="0" baseline="0" noProof="0" dirty="0" smtClean="0">
                <a:ln>
                  <a:noFill/>
                </a:ln>
                <a:solidFill>
                  <a:schemeClr val="folHlink"/>
                </a:solidFill>
                <a:effectLst/>
                <a:uLnTx/>
                <a:uFillTx/>
                <a:latin typeface="+mn-ea"/>
                <a:ea typeface="楷体_GB2312" pitchFamily="1" charset="-122"/>
              </a:rPr>
              <a:t>【</a:t>
            </a:r>
            <a:r>
              <a:rPr kumimoji="0" lang="en-US" altLang="zh-CN" sz="2600" b="1" i="0" u="none" strike="noStrike" kern="0" cap="none" spc="0" normalizeH="0" baseline="0" noProof="0" dirty="0">
                <a:ln>
                  <a:noFill/>
                </a:ln>
                <a:solidFill>
                  <a:schemeClr val="folHlink"/>
                </a:solidFill>
                <a:effectLst/>
                <a:uLnTx/>
                <a:uFillTx/>
                <a:latin typeface="+mn-ea"/>
                <a:ea typeface="楷体_GB2312" pitchFamily="1" charset="-122"/>
              </a:rPr>
              <a:t>WCF</a:t>
            </a:r>
            <a:r>
              <a:rPr kumimoji="0" lang="zh-CN" altLang="en-US" sz="2600" b="1" i="0" u="none" strike="noStrike" kern="0" cap="none" spc="0" normalizeH="0" baseline="0" noProof="0" dirty="0">
                <a:ln>
                  <a:noFill/>
                </a:ln>
                <a:solidFill>
                  <a:schemeClr val="folHlink"/>
                </a:solidFill>
                <a:effectLst/>
                <a:uLnTx/>
                <a:uFillTx/>
                <a:latin typeface="+mn-ea"/>
                <a:ea typeface="楷体_GB2312" pitchFamily="1" charset="-122"/>
              </a:rPr>
              <a:t>服务应用程序</a:t>
            </a:r>
            <a:r>
              <a:rPr kumimoji="0" lang="en-US" altLang="zh-CN" sz="2600" b="1" i="0" u="none" strike="noStrike" kern="0" cap="none" spc="0" normalizeH="0" baseline="0" noProof="0" dirty="0" smtClean="0">
                <a:ln>
                  <a:noFill/>
                </a:ln>
                <a:solidFill>
                  <a:schemeClr val="folHlink"/>
                </a:solidFill>
                <a:effectLst/>
                <a:uLnTx/>
                <a:uFillTx/>
                <a:latin typeface="+mn-ea"/>
                <a:ea typeface="楷体_GB2312" pitchFamily="1" charset="-122"/>
              </a:rPr>
              <a:t>】</a:t>
            </a:r>
            <a:r>
              <a:rPr kumimoji="0" lang="zh-CN" altLang="en-US" sz="2600" b="1" i="0" u="none" strike="noStrike" kern="0" cap="none" spc="0" normalizeH="0" baseline="0" noProof="0" dirty="0" smtClean="0">
                <a:ln>
                  <a:noFill/>
                </a:ln>
                <a:solidFill>
                  <a:schemeClr val="folHlink"/>
                </a:solidFill>
                <a:effectLst/>
                <a:uLnTx/>
                <a:uFillTx/>
                <a:latin typeface="+mn-ea"/>
                <a:ea typeface="楷体_GB2312" pitchFamily="1" charset="-122"/>
              </a:rPr>
              <a:t>采用这种模式</a:t>
            </a:r>
            <a:endParaRPr kumimoji="0" lang="zh-CN" altLang="en-US" sz="2600" b="1" i="0" u="none" strike="noStrike" kern="0" cap="none" spc="0" normalizeH="0" baseline="0" noProof="0" dirty="0">
              <a:ln>
                <a:noFill/>
              </a:ln>
              <a:solidFill>
                <a:schemeClr val="folHlink"/>
              </a:solidFill>
              <a:effectLst/>
              <a:uLnTx/>
              <a:uFillTx/>
              <a:latin typeface="+mn-ea"/>
              <a:ea typeface="楷体_GB2312" pitchFamily="1" charset="-122"/>
            </a:endParaRPr>
          </a:p>
          <a:p>
            <a:pPr marL="990600" marR="0" lvl="2" indent="-189230" algn="l" defTabSz="914400" rtl="0" eaLnBrk="1" fontAlgn="base" latinLnBrk="0" hangingPunct="1">
              <a:lnSpc>
                <a:spcPct val="100000"/>
              </a:lnSpc>
              <a:spcBef>
                <a:spcPct val="10000"/>
              </a:spcBef>
              <a:spcAft>
                <a:spcPct val="10000"/>
              </a:spcAft>
              <a:buClr>
                <a:srgbClr val="606060"/>
              </a:buClr>
              <a:buSzPct val="80000"/>
              <a:buFont typeface="Wingdings" panose="05000000000000000000" pitchFamily="2" charset="2"/>
              <a:buNone/>
              <a:tabLst>
                <a:tab pos="990600" algn="l"/>
              </a:tabLst>
              <a:defRPr/>
            </a:pPr>
            <a:endParaRPr kumimoji="0" lang="en-US"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29699"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3 </a:t>
            </a:r>
            <a:r>
              <a:rPr lang="zh-CN" altLang="en-US" sz="4000" dirty="0"/>
              <a:t>承载</a:t>
            </a:r>
            <a:r>
              <a:rPr lang="en-US" altLang="zh-CN" sz="4000" dirty="0"/>
              <a:t>WCF</a:t>
            </a:r>
            <a:r>
              <a:rPr lang="zh-CN" altLang="en-US" sz="4000" dirty="0"/>
              <a:t>的方式</a:t>
            </a:r>
            <a:endParaRPr lang="zh-CN" altLang="zh-CN" sz="4000" dirty="0"/>
          </a:p>
        </p:txBody>
      </p:sp>
      <p:sp>
        <p:nvSpPr>
          <p:cNvPr id="25604" name="Rectangle 3"/>
          <p:cNvSpPr>
            <a:spLocks noGrp="1"/>
          </p:cNvSpPr>
          <p:nvPr>
            <p:ph type="body"/>
          </p:nvPr>
        </p:nvSpPr>
        <p:spPr>
          <a:xfrm>
            <a:off x="228600" y="1447800"/>
            <a:ext cx="8763000" cy="4724400"/>
          </a:xfrm>
          <a:ln/>
        </p:spPr>
        <p:txBody>
          <a:bodyPr vert="horz" wrap="square" lIns="91440" tIns="45720" rIns="91440" bIns="45720" anchor="t" anchorCtr="0"/>
          <a:p>
            <a:pPr eaLnBrk="1" hangingPunct="1">
              <a:lnSpc>
                <a:spcPct val="100000"/>
              </a:lnSpc>
              <a:buClr>
                <a:srgbClr val="606060"/>
              </a:buClr>
            </a:pPr>
            <a:r>
              <a:rPr lang="en-US" altLang="zh-CN" dirty="0"/>
              <a:t>2</a:t>
            </a:r>
            <a:r>
              <a:rPr lang="zh-CN" altLang="en-US" dirty="0"/>
              <a:t>、利用</a:t>
            </a:r>
            <a:r>
              <a:rPr lang="en-US" altLang="zh-CN" dirty="0"/>
              <a:t>Windows</a:t>
            </a:r>
            <a:r>
              <a:rPr lang="zh-CN" altLang="en-US" dirty="0"/>
              <a:t>服务承载</a:t>
            </a:r>
            <a:r>
              <a:rPr lang="en-US" altLang="zh-CN" dirty="0"/>
              <a:t>WCF</a:t>
            </a:r>
            <a:r>
              <a:rPr lang="zh-CN" altLang="en-US" dirty="0"/>
              <a:t>服务</a:t>
            </a:r>
            <a:endParaRPr lang="en-US" altLang="zh-CN" dirty="0"/>
          </a:p>
          <a:p>
            <a:pPr lvl="1" eaLnBrk="1" hangingPunct="1">
              <a:lnSpc>
                <a:spcPct val="100000"/>
              </a:lnSpc>
              <a:buClr>
                <a:srgbClr val="606060"/>
              </a:buClr>
            </a:pPr>
            <a:r>
              <a:rPr lang="en-US" altLang="zh-CN" sz="2400" dirty="0"/>
              <a:t>Windows</a:t>
            </a:r>
            <a:r>
              <a:rPr lang="zh-CN" altLang="en-US" sz="2400" dirty="0"/>
              <a:t>服务是</a:t>
            </a:r>
            <a:r>
              <a:rPr lang="en-US" altLang="zh-CN" sz="2400" dirty="0"/>
              <a:t>Windows</a:t>
            </a:r>
            <a:r>
              <a:rPr lang="zh-CN" altLang="en-US" sz="2400" dirty="0"/>
              <a:t>操作系统提供的功能，操作系统利用进程控制块来管理它。</a:t>
            </a:r>
            <a:endParaRPr lang="en-US" altLang="zh-CN" sz="2400" dirty="0"/>
          </a:p>
          <a:p>
            <a:pPr lvl="2" eaLnBrk="1" hangingPunct="1">
              <a:lnSpc>
                <a:spcPct val="100000"/>
              </a:lnSpc>
              <a:buClr>
                <a:srgbClr val="606060"/>
              </a:buClr>
            </a:pPr>
            <a:r>
              <a:rPr lang="en-US" altLang="zh-CN" sz="2400" dirty="0"/>
              <a:t>Windows</a:t>
            </a:r>
            <a:r>
              <a:rPr lang="zh-CN" altLang="en-US" sz="2400" dirty="0"/>
              <a:t>服务一般都是开机自启动的。</a:t>
            </a:r>
            <a:endParaRPr lang="en-US" altLang="zh-CN" sz="2400" dirty="0"/>
          </a:p>
          <a:p>
            <a:pPr lvl="1" eaLnBrk="1" hangingPunct="1">
              <a:lnSpc>
                <a:spcPct val="100000"/>
              </a:lnSpc>
              <a:buClr>
                <a:srgbClr val="606060"/>
              </a:buClr>
            </a:pPr>
            <a:r>
              <a:rPr lang="zh-CN" altLang="en-US" sz="2400" dirty="0"/>
              <a:t>编写</a:t>
            </a:r>
            <a:r>
              <a:rPr lang="en-US" altLang="zh-CN" sz="2400" dirty="0"/>
              <a:t>WCF</a:t>
            </a:r>
            <a:r>
              <a:rPr lang="zh-CN" altLang="en-US" sz="2400" dirty="0"/>
              <a:t>服务程序时，可以利用</a:t>
            </a:r>
            <a:r>
              <a:rPr lang="en-US" altLang="zh-CN" sz="2400" dirty="0"/>
              <a:t>【</a:t>
            </a:r>
            <a:r>
              <a:rPr lang="en-US" altLang="zh-CN" sz="2400" dirty="0">
                <a:solidFill>
                  <a:srgbClr val="FF0000"/>
                </a:solidFill>
              </a:rPr>
              <a:t>WCF</a:t>
            </a:r>
            <a:r>
              <a:rPr lang="zh-CN" altLang="en-US" sz="2400" dirty="0">
                <a:solidFill>
                  <a:srgbClr val="FF0000"/>
                </a:solidFill>
              </a:rPr>
              <a:t>服务库</a:t>
            </a:r>
            <a:r>
              <a:rPr lang="en-US" altLang="zh-CN" sz="2400" dirty="0"/>
              <a:t>】</a:t>
            </a:r>
            <a:r>
              <a:rPr lang="zh-CN" altLang="en-US" sz="2400" dirty="0"/>
              <a:t>模板将</a:t>
            </a:r>
            <a:r>
              <a:rPr lang="en-US" altLang="zh-CN" sz="2400" dirty="0"/>
              <a:t>WCF</a:t>
            </a:r>
            <a:r>
              <a:rPr lang="zh-CN" altLang="en-US" sz="2400" dirty="0"/>
              <a:t>服务制作成单独的</a:t>
            </a:r>
            <a:r>
              <a:rPr lang="en-US" altLang="zh-CN" sz="2400" dirty="0"/>
              <a:t>DLL</a:t>
            </a:r>
            <a:r>
              <a:rPr lang="zh-CN" altLang="en-US" sz="2400" dirty="0"/>
              <a:t>文件，调试程序时系统会自动将其宿主到</a:t>
            </a:r>
            <a:r>
              <a:rPr lang="en-US" altLang="zh-CN" sz="2400" dirty="0"/>
              <a:t>WCF</a:t>
            </a:r>
            <a:r>
              <a:rPr lang="zh-CN" altLang="en-US" sz="2400" dirty="0"/>
              <a:t>服务主机中来承载</a:t>
            </a:r>
            <a:r>
              <a:rPr lang="en-US" altLang="zh-CN" sz="2400" dirty="0"/>
              <a:t>WCF</a:t>
            </a:r>
            <a:r>
              <a:rPr lang="zh-CN" altLang="en-US" sz="2400" dirty="0"/>
              <a:t>服务，并利用</a:t>
            </a:r>
            <a:r>
              <a:rPr lang="en-US" altLang="zh-CN" sz="2400" dirty="0"/>
              <a:t>Windows</a:t>
            </a:r>
            <a:r>
              <a:rPr lang="zh-CN" altLang="en-US" sz="2400" dirty="0"/>
              <a:t>进程去自动激活它。</a:t>
            </a:r>
            <a:endParaRPr lang="en-US" altLang="zh-CN" sz="2400" dirty="0"/>
          </a:p>
          <a:p>
            <a:pPr lvl="2" eaLnBrk="1" hangingPunct="1">
              <a:lnSpc>
                <a:spcPct val="100000"/>
              </a:lnSpc>
              <a:buClr>
                <a:srgbClr val="606060"/>
              </a:buClr>
              <a:buNone/>
            </a:pPr>
            <a:endParaRPr lang="en-US"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xEl>
                                              <p:charRg st="0" end="21"/>
                                            </p:txEl>
                                          </p:spTgt>
                                        </p:tgtEl>
                                        <p:attrNameLst>
                                          <p:attrName>style.visibility</p:attrName>
                                        </p:attrNameLst>
                                      </p:cBhvr>
                                      <p:to>
                                        <p:strVal val="visible"/>
                                      </p:to>
                                    </p:set>
                                    <p:animEffect transition="in" filter="blinds(horizontal)">
                                      <p:cBhvr>
                                        <p:cTn id="7" dur="500"/>
                                        <p:tgtEl>
                                          <p:spTgt spid="25604">
                                            <p:txEl>
                                              <p:charRg st="0" end="2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4">
                                            <p:txEl>
                                              <p:charRg st="21" end="65"/>
                                            </p:txEl>
                                          </p:spTgt>
                                        </p:tgtEl>
                                        <p:attrNameLst>
                                          <p:attrName>style.visibility</p:attrName>
                                        </p:attrNameLst>
                                      </p:cBhvr>
                                      <p:to>
                                        <p:strVal val="visible"/>
                                      </p:to>
                                    </p:set>
                                    <p:animEffect transition="in" filter="blinds(horizontal)">
                                      <p:cBhvr>
                                        <p:cTn id="10" dur="500"/>
                                        <p:tgtEl>
                                          <p:spTgt spid="25604">
                                            <p:txEl>
                                              <p:charRg st="21" end="6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4">
                                            <p:txEl>
                                              <p:charRg st="65" end="86"/>
                                            </p:txEl>
                                          </p:spTgt>
                                        </p:tgtEl>
                                        <p:attrNameLst>
                                          <p:attrName>style.visibility</p:attrName>
                                        </p:attrNameLst>
                                      </p:cBhvr>
                                      <p:to>
                                        <p:strVal val="visible"/>
                                      </p:to>
                                    </p:set>
                                    <p:animEffect transition="in" filter="blinds(horizontal)">
                                      <p:cBhvr>
                                        <p:cTn id="13" dur="500"/>
                                        <p:tgtEl>
                                          <p:spTgt spid="25604">
                                            <p:txEl>
                                              <p:charRg st="65" end="8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5604">
                                            <p:txEl>
                                              <p:charRg st="86" end="181"/>
                                            </p:txEl>
                                          </p:spTgt>
                                        </p:tgtEl>
                                        <p:attrNameLst>
                                          <p:attrName>style.visibility</p:attrName>
                                        </p:attrNameLst>
                                      </p:cBhvr>
                                      <p:to>
                                        <p:strVal val="visible"/>
                                      </p:to>
                                    </p:set>
                                    <p:animEffect transition="in" filter="blinds(horizontal)">
                                      <p:cBhvr>
                                        <p:cTn id="16" dur="500"/>
                                        <p:tgtEl>
                                          <p:spTgt spid="25604">
                                            <p:txEl>
                                              <p:charRg st="86"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30723" name="Rectangle 2"/>
          <p:cNvSpPr>
            <a:spLocks noGrp="1"/>
          </p:cNvSpPr>
          <p:nvPr>
            <p:ph type="title"/>
          </p:nvPr>
        </p:nvSpPr>
        <p:spPr>
          <a:xfrm>
            <a:off x="152400" y="381000"/>
            <a:ext cx="8686800" cy="792163"/>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2</a:t>
            </a:r>
            <a:r>
              <a:rPr lang="zh-CN" altLang="zh-CN" sz="4000" dirty="0"/>
              <a:t>.</a:t>
            </a:r>
            <a:r>
              <a:rPr lang="en-US" altLang="zh-CN" sz="4000" dirty="0"/>
              <a:t>3 </a:t>
            </a:r>
            <a:r>
              <a:rPr lang="zh-CN" altLang="en-US" sz="4000" dirty="0"/>
              <a:t>承载</a:t>
            </a:r>
            <a:r>
              <a:rPr lang="en-US" altLang="zh-CN" sz="4000" dirty="0"/>
              <a:t>WCF</a:t>
            </a:r>
            <a:r>
              <a:rPr lang="zh-CN" altLang="en-US" sz="4000" dirty="0"/>
              <a:t>的方式</a:t>
            </a:r>
            <a:endParaRPr lang="zh-CN" altLang="zh-CN" sz="4000" dirty="0"/>
          </a:p>
        </p:txBody>
      </p:sp>
      <p:sp>
        <p:nvSpPr>
          <p:cNvPr id="26628" name="Rectangle 3"/>
          <p:cNvSpPr>
            <a:spLocks noGrp="1"/>
          </p:cNvSpPr>
          <p:nvPr>
            <p:ph type="body"/>
          </p:nvPr>
        </p:nvSpPr>
        <p:spPr>
          <a:xfrm>
            <a:off x="201613" y="1295400"/>
            <a:ext cx="8763000" cy="5181600"/>
          </a:xfrm>
          <a:ln/>
        </p:spPr>
        <p:txBody>
          <a:bodyPr vert="horz" wrap="square" lIns="91440" tIns="45720" rIns="91440" bIns="45720" anchor="t" anchorCtr="0"/>
          <a:p>
            <a:pPr eaLnBrk="1" hangingPunct="1">
              <a:lnSpc>
                <a:spcPct val="100000"/>
              </a:lnSpc>
              <a:buClr>
                <a:srgbClr val="606060"/>
              </a:buClr>
            </a:pPr>
            <a:r>
              <a:rPr lang="en-US" altLang="zh-CN" dirty="0"/>
              <a:t>3</a:t>
            </a:r>
            <a:r>
              <a:rPr lang="zh-CN" altLang="en-US" dirty="0"/>
              <a:t>、自承载方式</a:t>
            </a:r>
            <a:endParaRPr lang="en-US" altLang="zh-CN" dirty="0"/>
          </a:p>
          <a:p>
            <a:pPr lvl="1" eaLnBrk="1" hangingPunct="1">
              <a:lnSpc>
                <a:spcPct val="100000"/>
              </a:lnSpc>
              <a:buClr>
                <a:srgbClr val="606060"/>
              </a:buClr>
            </a:pPr>
            <a:r>
              <a:rPr lang="zh-CN" altLang="en-US" dirty="0"/>
              <a:t>自承载</a:t>
            </a:r>
            <a:r>
              <a:rPr lang="en-US" altLang="zh-CN" dirty="0"/>
              <a:t>WCF</a:t>
            </a:r>
            <a:r>
              <a:rPr lang="zh-CN" altLang="en-US" dirty="0"/>
              <a:t>是指开发人员自己编写代码实现承载</a:t>
            </a:r>
            <a:r>
              <a:rPr lang="en-US" altLang="zh-CN" dirty="0"/>
              <a:t>WCF</a:t>
            </a:r>
            <a:r>
              <a:rPr lang="zh-CN" altLang="en-US" dirty="0"/>
              <a:t>的工作。</a:t>
            </a:r>
            <a:endParaRPr lang="en-US" altLang="zh-CN" dirty="0"/>
          </a:p>
          <a:p>
            <a:pPr lvl="2" eaLnBrk="1" hangingPunct="1">
              <a:lnSpc>
                <a:spcPct val="100000"/>
              </a:lnSpc>
              <a:buClr>
                <a:srgbClr val="606060"/>
              </a:buClr>
            </a:pPr>
            <a:r>
              <a:rPr lang="zh-CN" altLang="en-US" dirty="0"/>
              <a:t>本质是利用</a:t>
            </a:r>
            <a:r>
              <a:rPr lang="en-US" altLang="zh-CN" dirty="0"/>
              <a:t>Windows</a:t>
            </a:r>
            <a:r>
              <a:rPr lang="zh-CN" altLang="en-US" dirty="0"/>
              <a:t>进程激活服务来承载</a:t>
            </a:r>
            <a:r>
              <a:rPr lang="en-US" altLang="zh-CN" dirty="0"/>
              <a:t>WCF</a:t>
            </a:r>
            <a:r>
              <a:rPr lang="zh-CN" altLang="en-US" dirty="0"/>
              <a:t>的，但不是直接用</a:t>
            </a:r>
            <a:r>
              <a:rPr lang="en-US" altLang="zh-CN" dirty="0"/>
              <a:t>WCF</a:t>
            </a:r>
            <a:r>
              <a:rPr lang="zh-CN" altLang="en-US" dirty="0"/>
              <a:t>模板来实现承载工作，而是利用</a:t>
            </a:r>
            <a:r>
              <a:rPr lang="en-US" altLang="zh-CN" dirty="0"/>
              <a:t>.NET</a:t>
            </a:r>
            <a:r>
              <a:rPr lang="zh-CN" altLang="en-US" dirty="0"/>
              <a:t>框架公开的相关类去实现承载</a:t>
            </a:r>
            <a:r>
              <a:rPr lang="en-US" altLang="zh-CN" dirty="0"/>
              <a:t>WCF</a:t>
            </a:r>
            <a:r>
              <a:rPr lang="zh-CN" altLang="en-US" dirty="0"/>
              <a:t>的工作。</a:t>
            </a:r>
            <a:endParaRPr lang="en-US" altLang="zh-CN" dirty="0"/>
          </a:p>
          <a:p>
            <a:pPr lvl="1" eaLnBrk="1" hangingPunct="1">
              <a:lnSpc>
                <a:spcPct val="100000"/>
              </a:lnSpc>
              <a:buClr>
                <a:srgbClr val="606060"/>
              </a:buClr>
            </a:pPr>
            <a:r>
              <a:rPr lang="zh-CN" altLang="en-US" dirty="0"/>
              <a:t>自承载的优点</a:t>
            </a:r>
            <a:endParaRPr lang="en-US" altLang="zh-CN" dirty="0"/>
          </a:p>
          <a:p>
            <a:pPr lvl="2"/>
            <a:r>
              <a:rPr lang="zh-CN" altLang="en-US" sz="1800" dirty="0"/>
              <a:t>实现灵活。开发人员可在程序中随时启动、关闭和通过代码配置</a:t>
            </a:r>
            <a:r>
              <a:rPr lang="en-US" altLang="zh-CN" sz="1800" dirty="0"/>
              <a:t>WCF</a:t>
            </a:r>
            <a:r>
              <a:rPr lang="zh-CN" altLang="en-US" sz="1800" dirty="0"/>
              <a:t>服务，或者通过程序提供的界面，让用户根据需要随时启动和停止服务。</a:t>
            </a:r>
            <a:endParaRPr lang="zh-CN" altLang="en-US" sz="1800" dirty="0"/>
          </a:p>
          <a:p>
            <a:pPr lvl="2"/>
            <a:r>
              <a:rPr lang="zh-CN" altLang="en-US" sz="1800" dirty="0"/>
              <a:t>可以通过代码选择多种基础传输协议</a:t>
            </a:r>
            <a:r>
              <a:rPr lang="en-US" altLang="zh-CN" sz="1800" dirty="0"/>
              <a:t>(</a:t>
            </a:r>
            <a:r>
              <a:rPr lang="zh-CN" altLang="en-US" sz="1800" dirty="0"/>
              <a:t>例如</a:t>
            </a:r>
            <a:r>
              <a:rPr lang="en-US" altLang="zh-CN" sz="1800" dirty="0"/>
              <a:t>HTTP</a:t>
            </a:r>
            <a:r>
              <a:rPr lang="zh-CN" altLang="en-US" sz="1800" dirty="0"/>
              <a:t>、</a:t>
            </a:r>
            <a:r>
              <a:rPr lang="en-US" altLang="zh-CN" sz="1800" dirty="0"/>
              <a:t>TCP</a:t>
            </a:r>
            <a:r>
              <a:rPr lang="zh-CN" altLang="en-US" sz="1800" dirty="0"/>
              <a:t>、</a:t>
            </a:r>
            <a:r>
              <a:rPr lang="en-US" altLang="zh-CN" sz="1800" dirty="0"/>
              <a:t>UDP</a:t>
            </a:r>
            <a:r>
              <a:rPr lang="zh-CN" altLang="en-US" sz="1800" dirty="0"/>
              <a:t>等</a:t>
            </a:r>
            <a:r>
              <a:rPr lang="en-US" altLang="zh-CN" sz="1800" dirty="0"/>
              <a:t>)</a:t>
            </a:r>
            <a:r>
              <a:rPr lang="zh-CN" altLang="en-US" sz="1800" dirty="0"/>
              <a:t>，也可以通过代码来配置服务。</a:t>
            </a:r>
            <a:endParaRPr lang="en-US" altLang="zh-CN" sz="1800" dirty="0"/>
          </a:p>
          <a:p>
            <a:pPr lvl="2"/>
            <a:r>
              <a:rPr lang="zh-CN" altLang="en-US" sz="1800" dirty="0"/>
              <a:t>部署自承载程序时，需要的环境支持要求最小。</a:t>
            </a:r>
            <a:endParaRPr lang="en-US" altLang="zh-CN" sz="1800" dirty="0"/>
          </a:p>
          <a:p>
            <a:pPr lvl="1" eaLnBrk="1" hangingPunct="1">
              <a:lnSpc>
                <a:spcPct val="100000"/>
              </a:lnSpc>
              <a:buClr>
                <a:srgbClr val="606060"/>
              </a:buClr>
            </a:pPr>
            <a:r>
              <a:rPr lang="zh-CN" altLang="en-US" dirty="0"/>
              <a:t>自承载的缺点</a:t>
            </a:r>
            <a:endParaRPr lang="en-US" altLang="zh-CN" dirty="0"/>
          </a:p>
          <a:p>
            <a:pPr lvl="2"/>
            <a:r>
              <a:rPr lang="zh-CN" altLang="en-US" sz="1800" dirty="0"/>
              <a:t>所有承载的实现代码都需要程序员自己去编写。</a:t>
            </a:r>
            <a:endParaRPr lang="zh-CN" altLang="en-US" sz="1800" dirty="0"/>
          </a:p>
          <a:p>
            <a:pPr lvl="2"/>
            <a:r>
              <a:rPr lang="zh-CN" altLang="en-US" sz="1800" dirty="0"/>
              <a:t>该方案不是面向服务的企业级分布式解决方案。</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xEl>
                                              <p:charRg st="112" end="119"/>
                                            </p:txEl>
                                          </p:spTgt>
                                        </p:tgtEl>
                                        <p:attrNameLst>
                                          <p:attrName>style.visibility</p:attrName>
                                        </p:attrNameLst>
                                      </p:cBhvr>
                                      <p:to>
                                        <p:strVal val="visible"/>
                                      </p:to>
                                    </p:set>
                                    <p:animEffect transition="in" filter="blinds(horizontal)">
                                      <p:cBhvr>
                                        <p:cTn id="7" dur="500"/>
                                        <p:tgtEl>
                                          <p:spTgt spid="26628">
                                            <p:txEl>
                                              <p:charRg st="112" end="1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8">
                                            <p:txEl>
                                              <p:charRg st="0" end="8"/>
                                            </p:txEl>
                                          </p:spTgt>
                                        </p:tgtEl>
                                        <p:attrNameLst>
                                          <p:attrName>style.visibility</p:attrName>
                                        </p:attrNameLst>
                                      </p:cBhvr>
                                      <p:to>
                                        <p:strVal val="visible"/>
                                      </p:to>
                                    </p:set>
                                    <p:animEffect transition="in" filter="blinds(horizontal)">
                                      <p:cBhvr>
                                        <p:cTn id="12" dur="500"/>
                                        <p:tgtEl>
                                          <p:spTgt spid="26628">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8">
                                            <p:txEl>
                                              <p:charRg st="8" end="38"/>
                                            </p:txEl>
                                          </p:spTgt>
                                        </p:tgtEl>
                                        <p:attrNameLst>
                                          <p:attrName>style.visibility</p:attrName>
                                        </p:attrNameLst>
                                      </p:cBhvr>
                                      <p:to>
                                        <p:strVal val="visible"/>
                                      </p:to>
                                    </p:set>
                                    <p:animEffect transition="in" filter="blinds(horizontal)">
                                      <p:cBhvr>
                                        <p:cTn id="17" dur="500"/>
                                        <p:tgtEl>
                                          <p:spTgt spid="26628">
                                            <p:txEl>
                                              <p:charRg st="8" end="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8">
                                            <p:txEl>
                                              <p:charRg st="38" end="112"/>
                                            </p:txEl>
                                          </p:spTgt>
                                        </p:tgtEl>
                                        <p:attrNameLst>
                                          <p:attrName>style.visibility</p:attrName>
                                        </p:attrNameLst>
                                      </p:cBhvr>
                                      <p:to>
                                        <p:strVal val="visible"/>
                                      </p:to>
                                    </p:set>
                                    <p:animEffect transition="in" filter="blinds(horizontal)">
                                      <p:cBhvr>
                                        <p:cTn id="22" dur="500"/>
                                        <p:tgtEl>
                                          <p:spTgt spid="26628">
                                            <p:txEl>
                                              <p:charRg st="38" end="1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6628">
                                            <p:txEl>
                                              <p:charRg st="119" end="183"/>
                                            </p:txEl>
                                          </p:spTgt>
                                        </p:tgtEl>
                                        <p:attrNameLst>
                                          <p:attrName>style.visibility</p:attrName>
                                        </p:attrNameLst>
                                      </p:cBhvr>
                                      <p:to>
                                        <p:strVal val="visible"/>
                                      </p:to>
                                    </p:set>
                                    <p:animEffect transition="in" filter="blinds(horizontal)">
                                      <p:cBhvr>
                                        <p:cTn id="25" dur="500"/>
                                        <p:tgtEl>
                                          <p:spTgt spid="26628">
                                            <p:txEl>
                                              <p:charRg st="119" end="18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6628">
                                            <p:txEl>
                                              <p:charRg st="183" end="231"/>
                                            </p:txEl>
                                          </p:spTgt>
                                        </p:tgtEl>
                                        <p:attrNameLst>
                                          <p:attrName>style.visibility</p:attrName>
                                        </p:attrNameLst>
                                      </p:cBhvr>
                                      <p:to>
                                        <p:strVal val="visible"/>
                                      </p:to>
                                    </p:set>
                                    <p:animEffect transition="in" filter="blinds(horizontal)">
                                      <p:cBhvr>
                                        <p:cTn id="28" dur="500"/>
                                        <p:tgtEl>
                                          <p:spTgt spid="26628">
                                            <p:txEl>
                                              <p:charRg st="183" end="23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6628">
                                            <p:txEl>
                                              <p:charRg st="231" end="253"/>
                                            </p:txEl>
                                          </p:spTgt>
                                        </p:tgtEl>
                                        <p:attrNameLst>
                                          <p:attrName>style.visibility</p:attrName>
                                        </p:attrNameLst>
                                      </p:cBhvr>
                                      <p:to>
                                        <p:strVal val="visible"/>
                                      </p:to>
                                    </p:set>
                                    <p:animEffect transition="in" filter="blinds(horizontal)">
                                      <p:cBhvr>
                                        <p:cTn id="31" dur="500"/>
                                        <p:tgtEl>
                                          <p:spTgt spid="26628">
                                            <p:txEl>
                                              <p:charRg st="231" end="25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6628">
                                            <p:txEl>
                                              <p:charRg st="253" end="260"/>
                                            </p:txEl>
                                          </p:spTgt>
                                        </p:tgtEl>
                                        <p:attrNameLst>
                                          <p:attrName>style.visibility</p:attrName>
                                        </p:attrNameLst>
                                      </p:cBhvr>
                                      <p:to>
                                        <p:strVal val="visible"/>
                                      </p:to>
                                    </p:set>
                                    <p:animEffect transition="in" filter="blinds(horizontal)">
                                      <p:cBhvr>
                                        <p:cTn id="36" dur="500"/>
                                        <p:tgtEl>
                                          <p:spTgt spid="26628">
                                            <p:txEl>
                                              <p:charRg st="253" end="26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6628">
                                            <p:txEl>
                                              <p:charRg st="282" end="304"/>
                                            </p:txEl>
                                          </p:spTgt>
                                        </p:tgtEl>
                                        <p:attrNameLst>
                                          <p:attrName>style.visibility</p:attrName>
                                        </p:attrNameLst>
                                      </p:cBhvr>
                                      <p:to>
                                        <p:strVal val="visible"/>
                                      </p:to>
                                    </p:set>
                                    <p:animEffect transition="in" filter="blinds(horizontal)">
                                      <p:cBhvr>
                                        <p:cTn id="39" dur="500"/>
                                        <p:tgtEl>
                                          <p:spTgt spid="26628">
                                            <p:txEl>
                                              <p:charRg st="282" end="304"/>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6628">
                                            <p:txEl>
                                              <p:charRg st="260" end="282"/>
                                            </p:txEl>
                                          </p:spTgt>
                                        </p:tgtEl>
                                        <p:attrNameLst>
                                          <p:attrName>style.visibility</p:attrName>
                                        </p:attrNameLst>
                                      </p:cBhvr>
                                      <p:to>
                                        <p:strVal val="visible"/>
                                      </p:to>
                                    </p:set>
                                    <p:animEffect transition="in" filter="blinds(horizontal)">
                                      <p:cBhvr>
                                        <p:cTn id="42" dur="500"/>
                                        <p:tgtEl>
                                          <p:spTgt spid="26628">
                                            <p:txEl>
                                              <p:charRg st="260" end="2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p:spPr>
        <p:txBody>
          <a:bodyPr vert="horz" wrap="square" lIns="91440" tIns="45720" rIns="91440" bIns="45720" anchor="ctr" anchorCtr="0"/>
          <a:p>
            <a:r>
              <a:rPr lang="en-US" altLang="zh-CN" dirty="0"/>
              <a:t>7.1  </a:t>
            </a:r>
            <a:r>
              <a:rPr lang="zh-CN" altLang="en-US" dirty="0"/>
              <a:t>预备知识</a:t>
            </a:r>
            <a:endParaRPr lang="zh-CN" altLang="en-US" dirty="0"/>
          </a:p>
        </p:txBody>
      </p:sp>
      <p:sp>
        <p:nvSpPr>
          <p:cNvPr id="6147" name="Rectangle 3"/>
          <p:cNvSpPr>
            <a:spLocks noGrp="1"/>
          </p:cNvSpPr>
          <p:nvPr>
            <p:ph idx="1"/>
          </p:nvPr>
        </p:nvSpPr>
        <p:spPr>
          <a:ln/>
        </p:spPr>
        <p:txBody>
          <a:bodyPr vert="horz" wrap="square" lIns="91440" tIns="45720" rIns="91440" bIns="45720" anchor="t" anchorCtr="0"/>
          <a:p>
            <a:r>
              <a:rPr lang="en-US" altLang="zh-CN" dirty="0"/>
              <a:t>7</a:t>
            </a:r>
            <a:r>
              <a:rPr lang="zh-CN" altLang="zh-CN" dirty="0"/>
              <a:t>.1.1  </a:t>
            </a:r>
            <a:r>
              <a:rPr lang="en-US" altLang="zh-CN" dirty="0"/>
              <a:t>XML</a:t>
            </a:r>
            <a:endParaRPr lang="zh-CN" altLang="zh-CN" dirty="0"/>
          </a:p>
          <a:p>
            <a:r>
              <a:rPr lang="en-US" altLang="zh-CN" dirty="0"/>
              <a:t>7</a:t>
            </a:r>
            <a:r>
              <a:rPr lang="zh-CN" altLang="zh-CN" dirty="0"/>
              <a:t>.1.2  </a:t>
            </a:r>
            <a:r>
              <a:rPr lang="en-US" altLang="zh-CN" dirty="0"/>
              <a:t>Web Service</a:t>
            </a:r>
            <a:endParaRPr lang="en-US" altLang="zh-CN" dirty="0"/>
          </a:p>
          <a:p>
            <a:r>
              <a:rPr lang="en-US" altLang="zh-CN" dirty="0"/>
              <a:t>7.1.3  </a:t>
            </a:r>
            <a:r>
              <a:rPr lang="zh-CN" altLang="en-US" dirty="0"/>
              <a:t>远程处理（</a:t>
            </a:r>
            <a:r>
              <a:rPr lang="en-US" altLang="zh-CN" dirty="0"/>
              <a:t>RPC</a:t>
            </a:r>
            <a:r>
              <a:rPr lang="zh-CN" altLang="en-US" dirty="0"/>
              <a:t>）</a:t>
            </a:r>
            <a:endParaRPr lang="en-US" altLang="zh-CN" dirty="0"/>
          </a:p>
          <a:p>
            <a:r>
              <a:rPr lang="en-US" altLang="zh-CN" dirty="0"/>
              <a:t>7.1.4  </a:t>
            </a:r>
            <a:r>
              <a:rPr lang="zh-CN" altLang="en-US" dirty="0"/>
              <a:t>消息队列（</a:t>
            </a:r>
            <a:r>
              <a:rPr lang="en-US" altLang="zh-CN" dirty="0"/>
              <a:t>MSMQ</a:t>
            </a:r>
            <a:r>
              <a:rPr lang="zh-CN" altLang="en-US" dirty="0"/>
              <a:t>）</a:t>
            </a:r>
            <a:endParaRPr lang="en-US" altLang="zh-CN" dirty="0"/>
          </a:p>
          <a:p>
            <a:r>
              <a:rPr lang="en-US" altLang="zh-CN" dirty="0"/>
              <a:t>7.1.5  </a:t>
            </a:r>
            <a:r>
              <a:rPr lang="zh-CN" altLang="en-US" dirty="0"/>
              <a:t>面向服务的体系结构（</a:t>
            </a:r>
            <a:r>
              <a:rPr lang="en-US" altLang="zh-CN" dirty="0"/>
              <a:t>SOA</a:t>
            </a:r>
            <a:r>
              <a:rPr lang="zh-CN" altLang="en-US" dirty="0"/>
              <a:t>）</a:t>
            </a:r>
            <a:endParaRPr lang="zh-CN"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ln/>
        </p:spPr>
        <p:txBody>
          <a:bodyPr vert="horz" wrap="square" lIns="91440" tIns="45720" rIns="91440" bIns="45720" anchor="ctr" anchorCtr="0"/>
          <a:p>
            <a:r>
              <a:rPr lang="en-US" altLang="zh-CN" dirty="0"/>
              <a:t>7.3  WCF</a:t>
            </a:r>
            <a:r>
              <a:rPr lang="zh-CN" altLang="zh-CN" dirty="0"/>
              <a:t>服务端和客户端编程基础</a:t>
            </a:r>
            <a:endParaRPr lang="zh-CN" altLang="en-US" dirty="0"/>
          </a:p>
        </p:txBody>
      </p:sp>
      <p:sp>
        <p:nvSpPr>
          <p:cNvPr id="31747" name="Rectangle 3"/>
          <p:cNvSpPr>
            <a:spLocks noGrp="1"/>
          </p:cNvSpPr>
          <p:nvPr>
            <p:ph idx="1"/>
          </p:nvPr>
        </p:nvSpPr>
        <p:spPr>
          <a:ln/>
        </p:spPr>
        <p:txBody>
          <a:bodyPr vert="horz" wrap="square" lIns="91440" tIns="45720" rIns="91440" bIns="45720" anchor="t" anchorCtr="0"/>
          <a:p>
            <a:r>
              <a:rPr lang="en-US" altLang="zh-CN" dirty="0"/>
              <a:t>7</a:t>
            </a:r>
            <a:r>
              <a:rPr lang="zh-CN" altLang="zh-CN" dirty="0"/>
              <a:t>.</a:t>
            </a:r>
            <a:r>
              <a:rPr lang="en-US" altLang="zh-CN" dirty="0"/>
              <a:t>3</a:t>
            </a:r>
            <a:r>
              <a:rPr lang="zh-CN" altLang="zh-CN" dirty="0"/>
              <a:t>.1 </a:t>
            </a:r>
            <a:r>
              <a:rPr lang="en-US" altLang="zh-CN" dirty="0"/>
              <a:t>WCF</a:t>
            </a:r>
            <a:r>
              <a:rPr lang="zh-CN" altLang="en-US" dirty="0"/>
              <a:t>服务器端编程模型</a:t>
            </a:r>
            <a:endParaRPr lang="en-US" altLang="zh-CN" dirty="0"/>
          </a:p>
          <a:p>
            <a:r>
              <a:rPr lang="en-US" altLang="zh-CN" dirty="0"/>
              <a:t>7</a:t>
            </a:r>
            <a:r>
              <a:rPr lang="zh-CN" altLang="zh-CN" dirty="0"/>
              <a:t>.</a:t>
            </a:r>
            <a:r>
              <a:rPr lang="en-US" altLang="zh-CN" dirty="0"/>
              <a:t>3</a:t>
            </a:r>
            <a:r>
              <a:rPr lang="zh-CN" altLang="zh-CN" dirty="0"/>
              <a:t>.2 </a:t>
            </a:r>
            <a:r>
              <a:rPr lang="en-US" altLang="zh-CN" dirty="0"/>
              <a:t>WCF</a:t>
            </a:r>
            <a:r>
              <a:rPr lang="zh-CN" altLang="en-US" dirty="0"/>
              <a:t>客户端编程模型</a:t>
            </a:r>
            <a:endParaRPr lang="en-US" altLang="zh-CN" dirty="0"/>
          </a:p>
          <a:p>
            <a:r>
              <a:rPr lang="en-US" altLang="zh-CN" dirty="0"/>
              <a:t>7.3.3 </a:t>
            </a:r>
            <a:r>
              <a:rPr lang="zh-CN" altLang="zh-CN" dirty="0"/>
              <a:t>编写服务端和客户端程序的基本思路</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32771"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3</a:t>
            </a:r>
            <a:r>
              <a:rPr lang="zh-CN" altLang="zh-CN" sz="4000" dirty="0"/>
              <a:t>.1  </a:t>
            </a:r>
            <a:r>
              <a:rPr lang="en-US" altLang="zh-CN" sz="4000" dirty="0"/>
              <a:t>WCF</a:t>
            </a:r>
            <a:r>
              <a:rPr lang="zh-CN" altLang="en-US" sz="4000" dirty="0"/>
              <a:t>服务器端编程模型</a:t>
            </a:r>
            <a:endParaRPr lang="zh-CN" altLang="zh-CN" sz="4000" dirty="0"/>
          </a:p>
        </p:txBody>
      </p:sp>
      <p:sp>
        <p:nvSpPr>
          <p:cNvPr id="7173" name="Rectangle 3"/>
          <p:cNvSpPr>
            <a:spLocks noGrp="1"/>
          </p:cNvSpPr>
          <p:nvPr>
            <p:ph type="body"/>
          </p:nvPr>
        </p:nvSpPr>
        <p:spPr>
          <a:xfrm>
            <a:off x="228600" y="1447800"/>
            <a:ext cx="8763000" cy="5105400"/>
          </a:xfrm>
          <a:ln/>
        </p:spPr>
        <p:txBody>
          <a:bodyPr vert="horz" wrap="square" lIns="91440" tIns="45720" rIns="91440" bIns="45720" anchor="t" anchorCtr="0"/>
          <a:p>
            <a:pPr eaLnBrk="1" hangingPunct="1">
              <a:lnSpc>
                <a:spcPct val="100000"/>
              </a:lnSpc>
              <a:buClr>
                <a:srgbClr val="606060"/>
              </a:buClr>
            </a:pPr>
            <a:r>
              <a:rPr lang="en-US" altLang="zh-CN" dirty="0"/>
              <a:t>VS2012</a:t>
            </a:r>
            <a:r>
              <a:rPr lang="zh-CN" altLang="zh-CN" dirty="0"/>
              <a:t>内置了各种编写</a:t>
            </a:r>
            <a:r>
              <a:rPr lang="en-US" altLang="zh-CN" dirty="0"/>
              <a:t>WCF</a:t>
            </a:r>
            <a:r>
              <a:rPr lang="zh-CN" altLang="zh-CN" dirty="0"/>
              <a:t>服务的模板，开发人员直接利用它就可以快速实现</a:t>
            </a:r>
            <a:r>
              <a:rPr lang="en-US" altLang="zh-CN" dirty="0"/>
              <a:t>WCF</a:t>
            </a:r>
            <a:r>
              <a:rPr lang="zh-CN" altLang="zh-CN" dirty="0"/>
              <a:t>服务端提供的服务代码</a:t>
            </a:r>
            <a:r>
              <a:rPr lang="zh-CN" altLang="en-US" dirty="0"/>
              <a:t>。</a:t>
            </a:r>
            <a:endParaRPr lang="en-US" altLang="zh-CN" dirty="0"/>
          </a:p>
          <a:p>
            <a:pPr lvl="1" eaLnBrk="1" hangingPunct="1">
              <a:buSzPct val="90000"/>
            </a:pPr>
            <a:r>
              <a:rPr lang="en-US" altLang="zh-CN" sz="2000" dirty="0"/>
              <a:t>WCF</a:t>
            </a:r>
            <a:r>
              <a:rPr lang="zh-CN" altLang="zh-CN" sz="2000" dirty="0"/>
              <a:t>服务应用程序</a:t>
            </a:r>
            <a:endParaRPr lang="en-US" altLang="zh-CN" sz="2000" dirty="0"/>
          </a:p>
          <a:p>
            <a:pPr lvl="2" eaLnBrk="1" hangingPunct="1">
              <a:buSzPct val="90000"/>
            </a:pPr>
            <a:r>
              <a:rPr lang="zh-CN" altLang="zh-CN" sz="1800" dirty="0"/>
              <a:t>该模板利用</a:t>
            </a:r>
            <a:r>
              <a:rPr lang="en-US" altLang="zh-CN" sz="1800" dirty="0"/>
              <a:t>IIS</a:t>
            </a:r>
            <a:r>
              <a:rPr lang="zh-CN" altLang="zh-CN" sz="1800" dirty="0"/>
              <a:t>自带的</a:t>
            </a:r>
            <a:r>
              <a:rPr lang="en-US" altLang="zh-CN" sz="1800" dirty="0"/>
              <a:t>WAS</a:t>
            </a:r>
            <a:r>
              <a:rPr lang="zh-CN" altLang="zh-CN" sz="1800" dirty="0"/>
              <a:t>承载和激活</a:t>
            </a:r>
            <a:r>
              <a:rPr lang="en-US" altLang="zh-CN" sz="1800" dirty="0"/>
              <a:t>WCF</a:t>
            </a:r>
            <a:r>
              <a:rPr lang="zh-CN" altLang="zh-CN" sz="1800" dirty="0"/>
              <a:t>服务</a:t>
            </a:r>
            <a:endParaRPr lang="en-US" altLang="zh-CN" sz="1800" dirty="0"/>
          </a:p>
          <a:p>
            <a:pPr lvl="2" eaLnBrk="1" hangingPunct="1">
              <a:buSzPct val="90000"/>
            </a:pPr>
            <a:r>
              <a:rPr lang="zh-CN" altLang="zh-CN" sz="1800" dirty="0"/>
              <a:t>系统会自动运行</a:t>
            </a:r>
            <a:r>
              <a:rPr lang="en-US" altLang="zh-CN" sz="1800" dirty="0"/>
              <a:t>WCF</a:t>
            </a:r>
            <a:r>
              <a:rPr lang="zh-CN" altLang="zh-CN" sz="1800" dirty="0"/>
              <a:t>测试客户端（</a:t>
            </a:r>
            <a:r>
              <a:rPr lang="en-US" altLang="zh-CN" sz="1800" dirty="0"/>
              <a:t>WcfTestClient.exe</a:t>
            </a:r>
            <a:r>
              <a:rPr lang="zh-CN" altLang="zh-CN" sz="1800" dirty="0"/>
              <a:t>）</a:t>
            </a:r>
            <a:endParaRPr lang="en-US" altLang="zh-CN" sz="1800" dirty="0"/>
          </a:p>
          <a:p>
            <a:pPr lvl="2" eaLnBrk="1" hangingPunct="1">
              <a:buSzPct val="90000"/>
            </a:pPr>
            <a:r>
              <a:rPr lang="zh-CN" altLang="zh-CN" sz="1800" dirty="0"/>
              <a:t>同一个解决方案中既包括</a:t>
            </a:r>
            <a:r>
              <a:rPr lang="en-US" altLang="zh-CN" sz="1800" dirty="0"/>
              <a:t>WCF</a:t>
            </a:r>
            <a:r>
              <a:rPr lang="zh-CN" altLang="zh-CN" sz="1800" dirty="0"/>
              <a:t>服务应用程序项目又包括</a:t>
            </a:r>
            <a:r>
              <a:rPr lang="en-US" altLang="zh-CN" sz="1800" dirty="0"/>
              <a:t>WCF</a:t>
            </a:r>
            <a:r>
              <a:rPr lang="zh-CN" altLang="zh-CN" sz="1800" dirty="0"/>
              <a:t>客户端项目时，运行客户端程序时，该模板会利用</a:t>
            </a:r>
            <a:r>
              <a:rPr lang="en-US" altLang="zh-CN" sz="1800" dirty="0"/>
              <a:t>WAS</a:t>
            </a:r>
            <a:r>
              <a:rPr lang="zh-CN" altLang="zh-CN" sz="1800" dirty="0"/>
              <a:t>自动承载并激活</a:t>
            </a:r>
            <a:r>
              <a:rPr lang="en-US" altLang="zh-CN" sz="1800" dirty="0"/>
              <a:t>WCF</a:t>
            </a:r>
            <a:r>
              <a:rPr lang="zh-CN" altLang="zh-CN" sz="1800" dirty="0"/>
              <a:t>服务。</a:t>
            </a:r>
            <a:endParaRPr lang="en-US" altLang="zh-CN" sz="1800" dirty="0"/>
          </a:p>
          <a:p>
            <a:pPr lvl="1" eaLnBrk="1" hangingPunct="1">
              <a:buSzPct val="90000"/>
            </a:pPr>
            <a:r>
              <a:rPr lang="en-US" altLang="zh-CN" sz="2000" dirty="0"/>
              <a:t>WCF</a:t>
            </a:r>
            <a:r>
              <a:rPr lang="zh-CN" altLang="zh-CN" sz="2000" dirty="0"/>
              <a:t>服务库</a:t>
            </a:r>
            <a:endParaRPr lang="en-US" altLang="zh-CN" sz="2000" dirty="0"/>
          </a:p>
          <a:p>
            <a:pPr lvl="2" eaLnBrk="1" hangingPunct="1">
              <a:buSzPct val="90000"/>
            </a:pPr>
            <a:r>
              <a:rPr lang="zh-CN" altLang="zh-CN" sz="1800" dirty="0"/>
              <a:t>该模板是利用</a:t>
            </a:r>
            <a:r>
              <a:rPr lang="en-US" altLang="zh-CN" sz="1800" dirty="0"/>
              <a:t>WCF</a:t>
            </a:r>
            <a:r>
              <a:rPr lang="zh-CN" altLang="zh-CN" sz="1800" dirty="0"/>
              <a:t>服务（</a:t>
            </a:r>
            <a:r>
              <a:rPr lang="en-US" altLang="zh-CN" sz="1800" dirty="0"/>
              <a:t>WcfSvcHost.exe</a:t>
            </a:r>
            <a:r>
              <a:rPr lang="zh-CN" altLang="zh-CN" sz="1800" dirty="0"/>
              <a:t>）承载并激活</a:t>
            </a:r>
            <a:r>
              <a:rPr lang="en-US" altLang="zh-CN" sz="1800" dirty="0"/>
              <a:t>WCF</a:t>
            </a:r>
            <a:r>
              <a:rPr lang="zh-CN" altLang="zh-CN" sz="1800" dirty="0"/>
              <a:t>服务。</a:t>
            </a:r>
            <a:endParaRPr lang="en-US" altLang="zh-CN" sz="1800" dirty="0"/>
          </a:p>
          <a:p>
            <a:pPr lvl="2" eaLnBrk="1" hangingPunct="1">
              <a:buSzPct val="90000"/>
            </a:pPr>
            <a:r>
              <a:rPr lang="zh-CN" altLang="zh-CN" sz="1800" dirty="0"/>
              <a:t>系统会自动运行</a:t>
            </a:r>
            <a:r>
              <a:rPr lang="en-US" altLang="zh-CN" sz="1800" dirty="0"/>
              <a:t>WCF</a:t>
            </a:r>
            <a:r>
              <a:rPr lang="zh-CN" altLang="zh-CN" sz="1800" dirty="0"/>
              <a:t>测试客户端（</a:t>
            </a:r>
            <a:r>
              <a:rPr lang="en-US" altLang="zh-CN" sz="1800" dirty="0"/>
              <a:t>WcfTestClient.exe</a:t>
            </a:r>
            <a:r>
              <a:rPr lang="zh-CN" altLang="zh-CN" sz="1800" dirty="0"/>
              <a:t>）</a:t>
            </a:r>
            <a:endParaRPr lang="en-US" altLang="zh-CN" sz="1800" dirty="0"/>
          </a:p>
          <a:p>
            <a:pPr lvl="2" eaLnBrk="1" hangingPunct="1">
              <a:buSzPct val="90000"/>
            </a:pPr>
            <a:r>
              <a:rPr lang="zh-CN" altLang="zh-CN" sz="1800" dirty="0"/>
              <a:t>仅适用于需要长时间（开机运行）</a:t>
            </a:r>
            <a:r>
              <a:rPr lang="en-US" altLang="zh-CN" sz="1800" dirty="0"/>
              <a:t>WCF</a:t>
            </a:r>
            <a:r>
              <a:rPr lang="zh-CN" altLang="zh-CN" sz="1800" dirty="0"/>
              <a:t>服务的场合</a:t>
            </a:r>
            <a:r>
              <a:rPr lang="en-US" altLang="zh-CN" sz="1800" dirty="0"/>
              <a:t>	</a:t>
            </a:r>
            <a:endParaRPr lang="en-US" altLang="zh-CN" sz="1800" dirty="0"/>
          </a:p>
          <a:p>
            <a:pPr lvl="1" eaLnBrk="1" hangingPunct="1">
              <a:buSzPct val="90000"/>
            </a:pPr>
            <a:r>
              <a:rPr lang="zh-CN" altLang="zh-CN" sz="2000" dirty="0"/>
              <a:t>其他模板</a:t>
            </a:r>
            <a:endParaRPr lang="en-US" altLang="zh-CN" sz="2000" dirty="0"/>
          </a:p>
          <a:p>
            <a:pPr lvl="2" eaLnBrk="1" hangingPunct="1">
              <a:buSzPct val="90000"/>
            </a:pPr>
            <a:r>
              <a:rPr lang="zh-CN" altLang="zh-CN" sz="1800" dirty="0"/>
              <a:t>【</a:t>
            </a:r>
            <a:r>
              <a:rPr lang="en-US" altLang="zh-CN" sz="1800" dirty="0"/>
              <a:t>WCF</a:t>
            </a:r>
            <a:r>
              <a:rPr lang="zh-CN" altLang="zh-CN" sz="1800" dirty="0"/>
              <a:t>工作流服务】模板、【</a:t>
            </a:r>
            <a:r>
              <a:rPr lang="en-US" altLang="zh-CN" sz="1800" dirty="0"/>
              <a:t>WCF</a:t>
            </a:r>
            <a:r>
              <a:rPr lang="zh-CN" altLang="zh-CN" sz="1800" dirty="0"/>
              <a:t>联合服务库】模板</a:t>
            </a: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53"/>
                                            </p:txEl>
                                          </p:spTgt>
                                        </p:tgtEl>
                                        <p:attrNameLst>
                                          <p:attrName>style.visibility</p:attrName>
                                        </p:attrNameLst>
                                      </p:cBhvr>
                                      <p:to>
                                        <p:strVal val="visible"/>
                                      </p:to>
                                    </p:set>
                                    <p:animEffect transition="in" filter="blinds(horizontal)">
                                      <p:cBhvr>
                                        <p:cTn id="7" dur="500"/>
                                        <p:tgtEl>
                                          <p:spTgt spid="7173">
                                            <p:txEl>
                                              <p:charRg st="0" end="5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53" end="63"/>
                                            </p:txEl>
                                          </p:spTgt>
                                        </p:tgtEl>
                                        <p:attrNameLst>
                                          <p:attrName>style.visibility</p:attrName>
                                        </p:attrNameLst>
                                      </p:cBhvr>
                                      <p:to>
                                        <p:strVal val="visible"/>
                                      </p:to>
                                    </p:set>
                                    <p:animEffect transition="in" filter="blinds(horizontal)">
                                      <p:cBhvr>
                                        <p:cTn id="10" dur="500"/>
                                        <p:tgtEl>
                                          <p:spTgt spid="7173">
                                            <p:txEl>
                                              <p:charRg st="53" end="6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63" end="88"/>
                                            </p:txEl>
                                          </p:spTgt>
                                        </p:tgtEl>
                                        <p:attrNameLst>
                                          <p:attrName>style.visibility</p:attrName>
                                        </p:attrNameLst>
                                      </p:cBhvr>
                                      <p:to>
                                        <p:strVal val="visible"/>
                                      </p:to>
                                    </p:set>
                                    <p:animEffect transition="in" filter="blinds(horizontal)">
                                      <p:cBhvr>
                                        <p:cTn id="13" dur="500"/>
                                        <p:tgtEl>
                                          <p:spTgt spid="7173">
                                            <p:txEl>
                                              <p:charRg st="63" end="8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88" end="123"/>
                                            </p:txEl>
                                          </p:spTgt>
                                        </p:tgtEl>
                                        <p:attrNameLst>
                                          <p:attrName>style.visibility</p:attrName>
                                        </p:attrNameLst>
                                      </p:cBhvr>
                                      <p:to>
                                        <p:strVal val="visible"/>
                                      </p:to>
                                    </p:set>
                                    <p:animEffect transition="in" filter="blinds(horizontal)">
                                      <p:cBhvr>
                                        <p:cTn id="16" dur="500"/>
                                        <p:tgtEl>
                                          <p:spTgt spid="7173">
                                            <p:txEl>
                                              <p:charRg st="88" end="12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123" end="190"/>
                                            </p:txEl>
                                          </p:spTgt>
                                        </p:tgtEl>
                                        <p:attrNameLst>
                                          <p:attrName>style.visibility</p:attrName>
                                        </p:attrNameLst>
                                      </p:cBhvr>
                                      <p:to>
                                        <p:strVal val="visible"/>
                                      </p:to>
                                    </p:set>
                                    <p:animEffect transition="in" filter="blinds(horizontal)">
                                      <p:cBhvr>
                                        <p:cTn id="19" dur="500"/>
                                        <p:tgtEl>
                                          <p:spTgt spid="7173">
                                            <p:txEl>
                                              <p:charRg st="123" end="19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190" end="197"/>
                                            </p:txEl>
                                          </p:spTgt>
                                        </p:tgtEl>
                                        <p:attrNameLst>
                                          <p:attrName>style.visibility</p:attrName>
                                        </p:attrNameLst>
                                      </p:cBhvr>
                                      <p:to>
                                        <p:strVal val="visible"/>
                                      </p:to>
                                    </p:set>
                                    <p:animEffect transition="in" filter="blinds(horizontal)">
                                      <p:cBhvr>
                                        <p:cTn id="22" dur="500"/>
                                        <p:tgtEl>
                                          <p:spTgt spid="7173">
                                            <p:txEl>
                                              <p:charRg st="190" end="19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173">
                                            <p:txEl>
                                              <p:charRg st="197" end="236"/>
                                            </p:txEl>
                                          </p:spTgt>
                                        </p:tgtEl>
                                        <p:attrNameLst>
                                          <p:attrName>style.visibility</p:attrName>
                                        </p:attrNameLst>
                                      </p:cBhvr>
                                      <p:to>
                                        <p:strVal val="visible"/>
                                      </p:to>
                                    </p:set>
                                    <p:animEffect transition="in" filter="blinds(horizontal)">
                                      <p:cBhvr>
                                        <p:cTn id="25" dur="500"/>
                                        <p:tgtEl>
                                          <p:spTgt spid="7173">
                                            <p:txEl>
                                              <p:charRg st="197" end="23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173">
                                            <p:txEl>
                                              <p:charRg st="271" end="296"/>
                                            </p:txEl>
                                          </p:spTgt>
                                        </p:tgtEl>
                                        <p:attrNameLst>
                                          <p:attrName>style.visibility</p:attrName>
                                        </p:attrNameLst>
                                      </p:cBhvr>
                                      <p:to>
                                        <p:strVal val="visible"/>
                                      </p:to>
                                    </p:set>
                                    <p:animEffect transition="in" filter="blinds(horizontal)">
                                      <p:cBhvr>
                                        <p:cTn id="28" dur="500"/>
                                        <p:tgtEl>
                                          <p:spTgt spid="7173">
                                            <p:txEl>
                                              <p:charRg st="271" end="29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3">
                                            <p:txEl>
                                              <p:charRg st="236" end="271"/>
                                            </p:txEl>
                                          </p:spTgt>
                                        </p:tgtEl>
                                        <p:attrNameLst>
                                          <p:attrName>style.visibility</p:attrName>
                                        </p:attrNameLst>
                                      </p:cBhvr>
                                      <p:to>
                                        <p:strVal val="visible"/>
                                      </p:to>
                                    </p:set>
                                    <p:animEffect transition="in" filter="blinds(horizontal)">
                                      <p:cBhvr>
                                        <p:cTn id="31" dur="500"/>
                                        <p:tgtEl>
                                          <p:spTgt spid="7173">
                                            <p:txEl>
                                              <p:charRg st="236" end="27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73">
                                            <p:txEl>
                                              <p:charRg st="296" end="301"/>
                                            </p:txEl>
                                          </p:spTgt>
                                        </p:tgtEl>
                                        <p:attrNameLst>
                                          <p:attrName>style.visibility</p:attrName>
                                        </p:attrNameLst>
                                      </p:cBhvr>
                                      <p:to>
                                        <p:strVal val="visible"/>
                                      </p:to>
                                    </p:set>
                                    <p:animEffect transition="in" filter="blinds(horizontal)">
                                      <p:cBhvr>
                                        <p:cTn id="34" dur="500"/>
                                        <p:tgtEl>
                                          <p:spTgt spid="7173">
                                            <p:txEl>
                                              <p:charRg st="296" end="30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173">
                                            <p:txEl>
                                              <p:charRg st="301" end="327"/>
                                            </p:txEl>
                                          </p:spTgt>
                                        </p:tgtEl>
                                        <p:attrNameLst>
                                          <p:attrName>style.visibility</p:attrName>
                                        </p:attrNameLst>
                                      </p:cBhvr>
                                      <p:to>
                                        <p:strVal val="visible"/>
                                      </p:to>
                                    </p:set>
                                    <p:animEffect transition="in" filter="blinds(horizontal)">
                                      <p:cBhvr>
                                        <p:cTn id="37" dur="500"/>
                                        <p:tgtEl>
                                          <p:spTgt spid="7173">
                                            <p:txEl>
                                              <p:charRg st="301" end="3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33795"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3</a:t>
            </a:r>
            <a:r>
              <a:rPr lang="zh-CN" altLang="zh-CN" sz="4000" dirty="0"/>
              <a:t>.1  </a:t>
            </a:r>
            <a:r>
              <a:rPr lang="en-US" altLang="zh-CN" sz="4000" dirty="0"/>
              <a:t>WCF</a:t>
            </a:r>
            <a:r>
              <a:rPr lang="zh-CN" altLang="en-US" sz="4000" dirty="0"/>
              <a:t>服务器端编程模型</a:t>
            </a:r>
            <a:endParaRPr lang="zh-CN" altLang="zh-CN" sz="4000" dirty="0"/>
          </a:p>
        </p:txBody>
      </p:sp>
      <p:sp>
        <p:nvSpPr>
          <p:cNvPr id="7173" name="Rectangle 3"/>
          <p:cNvSpPr>
            <a:spLocks noGrp="1" noChangeArrowheads="1"/>
          </p:cNvSpPr>
          <p:nvPr>
            <p:ph type="body" idx="1"/>
          </p:nvPr>
        </p:nvSpPr>
        <p:spPr>
          <a:xfrm>
            <a:off x="228600" y="1447800"/>
            <a:ext cx="8763000" cy="47244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r>
              <a:rPr kumimoji="0" lang="zh-CN" altLang="zh-CN" sz="2400" b="1" i="0" u="none" strike="noStrike" kern="0" cap="none" spc="0" normalizeH="0" baseline="0" noProof="0" dirty="0" smtClean="0">
                <a:ln>
                  <a:noFill/>
                </a:ln>
                <a:solidFill>
                  <a:srgbClr val="0000FF"/>
                </a:solidFill>
                <a:effectLst/>
                <a:uLnTx/>
                <a:uFillTx/>
                <a:latin typeface="+mn-lt"/>
                <a:ea typeface="+mn-ea"/>
                <a:cs typeface="+mn-cs"/>
              </a:rPr>
              <a:t>编写</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WCF</a:t>
            </a:r>
            <a:r>
              <a:rPr kumimoji="0" lang="zh-CN" altLang="zh-CN" sz="2400" b="1" i="0" u="none" strike="noStrike" kern="0" cap="none" spc="0" normalizeH="0" baseline="0" noProof="0" dirty="0" smtClean="0">
                <a:ln>
                  <a:noFill/>
                </a:ln>
                <a:solidFill>
                  <a:srgbClr val="0000FF"/>
                </a:solidFill>
                <a:effectLst/>
                <a:uLnTx/>
                <a:uFillTx/>
                <a:latin typeface="+mn-lt"/>
                <a:ea typeface="+mn-ea"/>
                <a:cs typeface="+mn-cs"/>
              </a:rPr>
              <a:t>服务端程序有</a:t>
            </a: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4</a:t>
            </a:r>
            <a:r>
              <a:rPr kumimoji="0" lang="zh-CN" altLang="zh-CN" sz="2400" b="1" i="0" u="none" strike="noStrike" kern="0" cap="none" spc="0" normalizeH="0" baseline="0" noProof="0" dirty="0" smtClean="0">
                <a:ln>
                  <a:noFill/>
                </a:ln>
                <a:solidFill>
                  <a:srgbClr val="0000FF"/>
                </a:solidFill>
                <a:effectLst/>
                <a:uLnTx/>
                <a:uFillTx/>
                <a:latin typeface="+mn-lt"/>
                <a:ea typeface="+mn-ea"/>
                <a:cs typeface="+mn-cs"/>
              </a:rPr>
              <a:t>个主要步骤：</a:t>
            </a:r>
            <a:r>
              <a:rPr kumimoji="0" lang="zh-CN" altLang="zh-CN" sz="2400" b="1" i="0" u="none" strike="noStrike" kern="0" cap="none" spc="0" normalizeH="0" baseline="0" noProof="0" dirty="0" smtClean="0">
                <a:ln>
                  <a:noFill/>
                </a:ln>
                <a:solidFill>
                  <a:srgbClr val="FF0000"/>
                </a:solidFill>
                <a:effectLst/>
                <a:uLnTx/>
                <a:uFillTx/>
                <a:latin typeface="+mn-lt"/>
                <a:ea typeface="+mn-ea"/>
                <a:cs typeface="+mn-cs"/>
              </a:rPr>
              <a:t>选择承载方式、设计和实现协定、配置服务、承载服务</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0" marR="0" lvl="0"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177800" marR="0" lvl="0" indent="-17780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l"/>
              <a:tabLst>
                <a:tab pos="990600" algn="l"/>
              </a:tabLst>
              <a:defRPr/>
            </a:pP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1</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a:t>
            </a:r>
            <a:r>
              <a:rPr kumimoji="0" lang="zh-CN" altLang="zh-CN" sz="2400" b="1" i="0" u="none" strike="noStrike" kern="0" cap="none" spc="0" normalizeH="0" baseline="0" noProof="0" dirty="0" smtClean="0">
                <a:ln>
                  <a:noFill/>
                </a:ln>
                <a:solidFill>
                  <a:srgbClr val="0000FF"/>
                </a:solidFill>
                <a:effectLst/>
                <a:uLnTx/>
                <a:uFillTx/>
                <a:latin typeface="+mn-lt"/>
                <a:ea typeface="+mn-ea"/>
                <a:cs typeface="+mn-cs"/>
              </a:rPr>
              <a:t>选择承载方式</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编写</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HTTP</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应用程序时，一般选择【</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WCF</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服务应用程序】模板</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编写</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TCP</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应用程序时，既可以选择自承载方式，也可以选择【</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WCF</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服务应用程序】模板。</a:t>
            </a:r>
            <a:endPar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编写</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UDP</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应用程序时，既可以用自承载方式，也可以用标准绑定。</a:t>
            </a:r>
            <a:endPar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44"/>
                                            </p:txEl>
                                          </p:spTgt>
                                        </p:tgtEl>
                                        <p:attrNameLst>
                                          <p:attrName>style.visibility</p:attrName>
                                        </p:attrNameLst>
                                      </p:cBhvr>
                                      <p:to>
                                        <p:strVal val="visible"/>
                                      </p:to>
                                    </p:set>
                                    <p:animEffect transition="in" filter="blinds(horizontal)">
                                      <p:cBhvr>
                                        <p:cTn id="7" dur="500"/>
                                        <p:tgtEl>
                                          <p:spTgt spid="7173">
                                            <p:txEl>
                                              <p:charRg st="0" end="4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45" end="54"/>
                                            </p:txEl>
                                          </p:spTgt>
                                        </p:tgtEl>
                                        <p:attrNameLst>
                                          <p:attrName>style.visibility</p:attrName>
                                        </p:attrNameLst>
                                      </p:cBhvr>
                                      <p:to>
                                        <p:strVal val="visible"/>
                                      </p:to>
                                    </p:set>
                                    <p:animEffect transition="in" filter="blinds(horizontal)">
                                      <p:cBhvr>
                                        <p:cTn id="10" dur="500"/>
                                        <p:tgtEl>
                                          <p:spTgt spid="7173">
                                            <p:txEl>
                                              <p:charRg st="45" end="5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54" end="85"/>
                                            </p:txEl>
                                          </p:spTgt>
                                        </p:tgtEl>
                                        <p:attrNameLst>
                                          <p:attrName>style.visibility</p:attrName>
                                        </p:attrNameLst>
                                      </p:cBhvr>
                                      <p:to>
                                        <p:strVal val="visible"/>
                                      </p:to>
                                    </p:set>
                                    <p:animEffect transition="in" filter="blinds(horizontal)">
                                      <p:cBhvr>
                                        <p:cTn id="13" dur="500"/>
                                        <p:tgtEl>
                                          <p:spTgt spid="7173">
                                            <p:txEl>
                                              <p:charRg st="54" end="8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85" end="127"/>
                                            </p:txEl>
                                          </p:spTgt>
                                        </p:tgtEl>
                                        <p:attrNameLst>
                                          <p:attrName>style.visibility</p:attrName>
                                        </p:attrNameLst>
                                      </p:cBhvr>
                                      <p:to>
                                        <p:strVal val="visible"/>
                                      </p:to>
                                    </p:set>
                                    <p:animEffect transition="in" filter="blinds(horizontal)">
                                      <p:cBhvr>
                                        <p:cTn id="16" dur="500"/>
                                        <p:tgtEl>
                                          <p:spTgt spid="7173">
                                            <p:txEl>
                                              <p:charRg st="85" end="12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127" end="158"/>
                                            </p:txEl>
                                          </p:spTgt>
                                        </p:tgtEl>
                                        <p:attrNameLst>
                                          <p:attrName>style.visibility</p:attrName>
                                        </p:attrNameLst>
                                      </p:cBhvr>
                                      <p:to>
                                        <p:strVal val="visible"/>
                                      </p:to>
                                    </p:set>
                                    <p:animEffect transition="in" filter="blinds(horizontal)">
                                      <p:cBhvr>
                                        <p:cTn id="19" dur="500"/>
                                        <p:tgtEl>
                                          <p:spTgt spid="7173">
                                            <p:txEl>
                                              <p:charRg st="127"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34819"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3</a:t>
            </a:r>
            <a:r>
              <a:rPr lang="zh-CN" altLang="zh-CN" sz="4000" dirty="0"/>
              <a:t>.1  </a:t>
            </a:r>
            <a:r>
              <a:rPr lang="en-US" altLang="zh-CN" sz="4000" dirty="0"/>
              <a:t>WCF</a:t>
            </a:r>
            <a:r>
              <a:rPr lang="zh-CN" altLang="en-US" sz="4000" dirty="0"/>
              <a:t>服务器端编程模型</a:t>
            </a:r>
            <a:endParaRPr lang="zh-CN" altLang="zh-CN" sz="4000" dirty="0"/>
          </a:p>
        </p:txBody>
      </p:sp>
      <p:sp>
        <p:nvSpPr>
          <p:cNvPr id="7173" name="Rectangle 3"/>
          <p:cNvSpPr>
            <a:spLocks noGrp="1"/>
          </p:cNvSpPr>
          <p:nvPr>
            <p:ph type="body"/>
          </p:nvPr>
        </p:nvSpPr>
        <p:spPr>
          <a:xfrm>
            <a:off x="152400" y="1371600"/>
            <a:ext cx="8763000" cy="4953000"/>
          </a:xfrm>
          <a:ln/>
        </p:spPr>
        <p:txBody>
          <a:bodyPr vert="horz" wrap="square" lIns="91440" tIns="45720" rIns="91440" bIns="45720" anchor="t" anchorCtr="0"/>
          <a:p>
            <a:pPr eaLnBrk="1" hangingPunct="1">
              <a:buSzPct val="90000"/>
            </a:pPr>
            <a:r>
              <a:rPr lang="en-US" altLang="zh-CN" dirty="0"/>
              <a:t>2</a:t>
            </a:r>
            <a:r>
              <a:rPr lang="zh-CN" altLang="en-US" dirty="0"/>
              <a:t>、</a:t>
            </a:r>
            <a:r>
              <a:rPr lang="zh-CN" altLang="zh-CN" dirty="0"/>
              <a:t>设计和实现协定</a:t>
            </a:r>
            <a:r>
              <a:rPr lang="zh-CN" altLang="en-US" dirty="0"/>
              <a:t>的方式</a:t>
            </a:r>
            <a:endParaRPr lang="en-US" altLang="zh-CN" sz="2000" dirty="0"/>
          </a:p>
          <a:p>
            <a:pPr lvl="1" eaLnBrk="1" hangingPunct="1">
              <a:buSzPct val="90000"/>
            </a:pPr>
            <a:r>
              <a:rPr lang="zh-CN" altLang="zh-CN" dirty="0"/>
              <a:t>方式</a:t>
            </a:r>
            <a:r>
              <a:rPr lang="en-US" altLang="zh-CN" dirty="0"/>
              <a:t>1</a:t>
            </a:r>
            <a:r>
              <a:rPr lang="zh-CN" altLang="en-US" dirty="0"/>
              <a:t>：</a:t>
            </a:r>
            <a:r>
              <a:rPr lang="zh-CN" altLang="zh-CN" dirty="0"/>
              <a:t>用一个接口公开多个方法，再用一个类实现接口中声明的所有方法</a:t>
            </a:r>
            <a:r>
              <a:rPr lang="zh-CN" altLang="en-US" dirty="0"/>
              <a:t>。</a:t>
            </a:r>
            <a:r>
              <a:rPr lang="zh-CN" altLang="en-US" dirty="0">
                <a:solidFill>
                  <a:srgbClr val="FF0000"/>
                </a:solidFill>
              </a:rPr>
              <a:t>（</a:t>
            </a:r>
            <a:r>
              <a:rPr lang="zh-CN" altLang="zh-CN" dirty="0">
                <a:solidFill>
                  <a:srgbClr val="FF0000"/>
                </a:solidFill>
              </a:rPr>
              <a:t>建议</a:t>
            </a:r>
            <a:r>
              <a:rPr lang="zh-CN" altLang="en-US" dirty="0">
                <a:solidFill>
                  <a:srgbClr val="FF0000"/>
                </a:solidFill>
              </a:rPr>
              <a:t>）</a:t>
            </a:r>
            <a:endParaRPr lang="en-US" altLang="zh-CN" dirty="0">
              <a:solidFill>
                <a:srgbClr val="FF0000"/>
              </a:solidFill>
            </a:endParaRPr>
          </a:p>
          <a:p>
            <a:pPr lvl="2" eaLnBrk="1" hangingPunct="1">
              <a:buSzPct val="90000"/>
            </a:pPr>
            <a:r>
              <a:rPr lang="zh-CN" altLang="zh-CN" dirty="0"/>
              <a:t>可以实现多继承</a:t>
            </a:r>
            <a:r>
              <a:rPr lang="zh-CN" altLang="en-US" dirty="0"/>
              <a:t>。</a:t>
            </a:r>
            <a:endParaRPr lang="en-US" altLang="zh-CN" dirty="0"/>
          </a:p>
          <a:p>
            <a:pPr lvl="2" eaLnBrk="1" hangingPunct="1">
              <a:buSzPct val="90000"/>
            </a:pPr>
            <a:r>
              <a:rPr lang="zh-CN" altLang="en-US" dirty="0"/>
              <a:t>代码改动量小</a:t>
            </a:r>
            <a:r>
              <a:rPr lang="zh-CN" altLang="zh-CN" dirty="0"/>
              <a:t>。</a:t>
            </a:r>
            <a:endParaRPr lang="en-US" altLang="zh-CN" dirty="0"/>
          </a:p>
          <a:p>
            <a:pPr lvl="2" eaLnBrk="1" hangingPunct="1">
              <a:buSzPct val="90000"/>
            </a:pPr>
            <a:r>
              <a:rPr lang="zh-CN" altLang="zh-CN" dirty="0"/>
              <a:t>版本</a:t>
            </a:r>
            <a:r>
              <a:rPr lang="zh-CN" altLang="en-US" dirty="0"/>
              <a:t>升级简单</a:t>
            </a:r>
            <a:r>
              <a:rPr lang="zh-CN" altLang="zh-CN" dirty="0"/>
              <a:t>。</a:t>
            </a:r>
            <a:endParaRPr lang="en-US" altLang="zh-CN" dirty="0"/>
          </a:p>
          <a:p>
            <a:pPr lvl="1" eaLnBrk="1" hangingPunct="1">
              <a:buSzPct val="90000"/>
            </a:pPr>
            <a:r>
              <a:rPr lang="zh-CN" altLang="zh-CN" dirty="0"/>
              <a:t>方式</a:t>
            </a:r>
            <a:r>
              <a:rPr lang="en-US" altLang="zh-CN" dirty="0"/>
              <a:t>2</a:t>
            </a:r>
            <a:r>
              <a:rPr lang="zh-CN" altLang="en-US" dirty="0"/>
              <a:t>：</a:t>
            </a:r>
            <a:r>
              <a:rPr lang="zh-CN" altLang="zh-CN" dirty="0"/>
              <a:t>全部用类来实现，不使用接口</a:t>
            </a:r>
            <a:r>
              <a:rPr lang="zh-CN" altLang="en-US" dirty="0"/>
              <a:t>。</a:t>
            </a:r>
            <a:endParaRPr lang="en-US" altLang="zh-CN" dirty="0"/>
          </a:p>
          <a:p>
            <a:pPr lvl="2" eaLnBrk="1" hangingPunct="1">
              <a:buSzPct val="90000"/>
            </a:pPr>
            <a:r>
              <a:rPr lang="zh-CN" altLang="zh-CN" dirty="0"/>
              <a:t>优点</a:t>
            </a:r>
            <a:r>
              <a:rPr lang="zh-CN" altLang="en-US" dirty="0"/>
              <a:t>：</a:t>
            </a:r>
            <a:r>
              <a:rPr lang="zh-CN" altLang="zh-CN" dirty="0"/>
              <a:t>简单、直观</a:t>
            </a:r>
            <a:endParaRPr lang="en-US" altLang="zh-CN" dirty="0"/>
          </a:p>
          <a:p>
            <a:pPr lvl="2" eaLnBrk="1" hangingPunct="1">
              <a:buSzPct val="90000"/>
            </a:pPr>
            <a:r>
              <a:rPr lang="zh-CN" altLang="zh-CN" dirty="0"/>
              <a:t>缺点</a:t>
            </a:r>
            <a:r>
              <a:rPr lang="zh-CN" altLang="en-US" dirty="0"/>
              <a:t>：多继承无法实现、版本升级困难。</a:t>
            </a:r>
            <a:endParaRPr lang="en-US" altLang="zh-CN" dirty="0"/>
          </a:p>
          <a:p>
            <a:pPr eaLnBrk="1" hangingPunct="1">
              <a:lnSpc>
                <a:spcPct val="100000"/>
              </a:lnSpc>
              <a:buClr>
                <a:srgbClr val="606060"/>
              </a:buClr>
              <a:buNone/>
            </a:pP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73">
                                            <p:txEl>
                                              <p:charRg st="0" end="13"/>
                                            </p:txEl>
                                          </p:spTgt>
                                        </p:tgtEl>
                                        <p:attrNameLst>
                                          <p:attrName>style.visibility</p:attrName>
                                        </p:attrNameLst>
                                      </p:cBhvr>
                                      <p:to>
                                        <p:strVal val="visible"/>
                                      </p:to>
                                    </p:set>
                                    <p:animEffect transition="in" filter="blinds(horizontal)">
                                      <p:cBhvr>
                                        <p:cTn id="7" dur="500"/>
                                        <p:tgtEl>
                                          <p:spTgt spid="7173">
                                            <p:txEl>
                                              <p:charRg st="0" end="1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77" end="96"/>
                                            </p:txEl>
                                          </p:spTgt>
                                        </p:tgtEl>
                                        <p:attrNameLst>
                                          <p:attrName>style.visibility</p:attrName>
                                        </p:attrNameLst>
                                      </p:cBhvr>
                                      <p:to>
                                        <p:strVal val="visible"/>
                                      </p:to>
                                    </p:set>
                                    <p:animEffect transition="in" filter="blinds(horizontal)">
                                      <p:cBhvr>
                                        <p:cTn id="10" dur="500"/>
                                        <p:tgtEl>
                                          <p:spTgt spid="7173">
                                            <p:txEl>
                                              <p:charRg st="77" end="9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96" end="105"/>
                                            </p:txEl>
                                          </p:spTgt>
                                        </p:tgtEl>
                                        <p:attrNameLst>
                                          <p:attrName>style.visibility</p:attrName>
                                        </p:attrNameLst>
                                      </p:cBhvr>
                                      <p:to>
                                        <p:strVal val="visible"/>
                                      </p:to>
                                    </p:set>
                                    <p:animEffect transition="in" filter="blinds(horizontal)">
                                      <p:cBhvr>
                                        <p:cTn id="13" dur="500"/>
                                        <p:tgtEl>
                                          <p:spTgt spid="7173">
                                            <p:txEl>
                                              <p:charRg st="96" end="10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105" end="124"/>
                                            </p:txEl>
                                          </p:spTgt>
                                        </p:tgtEl>
                                        <p:attrNameLst>
                                          <p:attrName>style.visibility</p:attrName>
                                        </p:attrNameLst>
                                      </p:cBhvr>
                                      <p:to>
                                        <p:strVal val="visible"/>
                                      </p:to>
                                    </p:set>
                                    <p:animEffect transition="in" filter="blinds(horizontal)">
                                      <p:cBhvr>
                                        <p:cTn id="16" dur="500"/>
                                        <p:tgtEl>
                                          <p:spTgt spid="7173">
                                            <p:txEl>
                                              <p:charRg st="105" end="12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13" end="52"/>
                                            </p:txEl>
                                          </p:spTgt>
                                        </p:tgtEl>
                                        <p:attrNameLst>
                                          <p:attrName>style.visibility</p:attrName>
                                        </p:attrNameLst>
                                      </p:cBhvr>
                                      <p:to>
                                        <p:strVal val="visible"/>
                                      </p:to>
                                    </p:set>
                                    <p:animEffect transition="in" filter="blinds(horizontal)">
                                      <p:cBhvr>
                                        <p:cTn id="19" dur="500"/>
                                        <p:tgtEl>
                                          <p:spTgt spid="7173">
                                            <p:txEl>
                                              <p:charRg st="13" end="5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52" end="61"/>
                                            </p:txEl>
                                          </p:spTgt>
                                        </p:tgtEl>
                                        <p:attrNameLst>
                                          <p:attrName>style.visibility</p:attrName>
                                        </p:attrNameLst>
                                      </p:cBhvr>
                                      <p:to>
                                        <p:strVal val="visible"/>
                                      </p:to>
                                    </p:set>
                                    <p:animEffect transition="in" filter="blinds(horizontal)">
                                      <p:cBhvr>
                                        <p:cTn id="22" dur="500"/>
                                        <p:tgtEl>
                                          <p:spTgt spid="7173">
                                            <p:txEl>
                                              <p:charRg st="52" end="6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173">
                                            <p:txEl>
                                              <p:charRg st="61" end="69"/>
                                            </p:txEl>
                                          </p:spTgt>
                                        </p:tgtEl>
                                        <p:attrNameLst>
                                          <p:attrName>style.visibility</p:attrName>
                                        </p:attrNameLst>
                                      </p:cBhvr>
                                      <p:to>
                                        <p:strVal val="visible"/>
                                      </p:to>
                                    </p:set>
                                    <p:animEffect transition="in" filter="blinds(horizontal)">
                                      <p:cBhvr>
                                        <p:cTn id="25" dur="500"/>
                                        <p:tgtEl>
                                          <p:spTgt spid="7173">
                                            <p:txEl>
                                              <p:charRg st="61" end="6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173">
                                            <p:txEl>
                                              <p:charRg st="69" end="77"/>
                                            </p:txEl>
                                          </p:spTgt>
                                        </p:tgtEl>
                                        <p:attrNameLst>
                                          <p:attrName>style.visibility</p:attrName>
                                        </p:attrNameLst>
                                      </p:cBhvr>
                                      <p:to>
                                        <p:strVal val="visible"/>
                                      </p:to>
                                    </p:set>
                                    <p:animEffect transition="in" filter="blinds(horizontal)">
                                      <p:cBhvr>
                                        <p:cTn id="28" dur="500"/>
                                        <p:tgtEl>
                                          <p:spTgt spid="7173">
                                            <p:txEl>
                                              <p:charRg st="69"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35843"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3</a:t>
            </a:r>
            <a:r>
              <a:rPr lang="zh-CN" altLang="zh-CN" sz="4000" dirty="0"/>
              <a:t>.1  </a:t>
            </a:r>
            <a:r>
              <a:rPr lang="en-US" altLang="zh-CN" sz="4000" dirty="0"/>
              <a:t>WCF</a:t>
            </a:r>
            <a:r>
              <a:rPr lang="zh-CN" altLang="en-US" sz="4000" dirty="0"/>
              <a:t>服务器端编程模型</a:t>
            </a:r>
            <a:endParaRPr lang="zh-CN" altLang="zh-CN" sz="4000" dirty="0"/>
          </a:p>
        </p:txBody>
      </p:sp>
      <p:sp>
        <p:nvSpPr>
          <p:cNvPr id="7173" name="Rectangle 3"/>
          <p:cNvSpPr>
            <a:spLocks noGrp="1"/>
          </p:cNvSpPr>
          <p:nvPr>
            <p:ph type="body"/>
          </p:nvPr>
        </p:nvSpPr>
        <p:spPr>
          <a:xfrm>
            <a:off x="228600" y="1447800"/>
            <a:ext cx="8763000" cy="4724400"/>
          </a:xfrm>
          <a:ln/>
        </p:spPr>
        <p:txBody>
          <a:bodyPr vert="horz" wrap="square" lIns="91440" tIns="45720" rIns="91440" bIns="45720" anchor="t" anchorCtr="0"/>
          <a:p>
            <a:pPr eaLnBrk="1" hangingPunct="1">
              <a:buSzPct val="90000"/>
            </a:pPr>
            <a:r>
              <a:rPr lang="en-US" altLang="zh-CN" dirty="0"/>
              <a:t>3</a:t>
            </a:r>
            <a:r>
              <a:rPr lang="zh-CN" altLang="en-US" dirty="0"/>
              <a:t>、</a:t>
            </a:r>
            <a:r>
              <a:rPr lang="zh-CN" altLang="zh-CN" dirty="0"/>
              <a:t>配置服务</a:t>
            </a:r>
            <a:endParaRPr lang="en-US" altLang="zh-CN" dirty="0"/>
          </a:p>
          <a:p>
            <a:pPr lvl="1" eaLnBrk="1" hangingPunct="1">
              <a:buSzPct val="90000"/>
            </a:pPr>
            <a:r>
              <a:rPr lang="zh-CN" altLang="en-US" dirty="0"/>
              <a:t>方式</a:t>
            </a:r>
            <a:r>
              <a:rPr lang="en-US" altLang="zh-CN" dirty="0"/>
              <a:t>1</a:t>
            </a:r>
            <a:r>
              <a:rPr lang="zh-CN" altLang="en-US" dirty="0"/>
              <a:t>：</a:t>
            </a:r>
            <a:r>
              <a:rPr lang="zh-CN" altLang="zh-CN" dirty="0"/>
              <a:t>通过修改配置文件（</a:t>
            </a:r>
            <a:r>
              <a:rPr lang="en-US" altLang="zh-CN" dirty="0"/>
              <a:t>Web.config</a:t>
            </a:r>
            <a:r>
              <a:rPr lang="zh-CN" altLang="zh-CN" dirty="0"/>
              <a:t>或者</a:t>
            </a:r>
            <a:r>
              <a:rPr lang="en-US" altLang="zh-CN" dirty="0"/>
              <a:t>App.config</a:t>
            </a:r>
            <a:r>
              <a:rPr lang="zh-CN" altLang="zh-CN" dirty="0"/>
              <a:t>）</a:t>
            </a:r>
            <a:r>
              <a:rPr lang="zh-CN" altLang="en-US" dirty="0"/>
              <a:t>（建议的方式）</a:t>
            </a:r>
            <a:endParaRPr lang="en-US" altLang="zh-CN" dirty="0"/>
          </a:p>
          <a:p>
            <a:pPr lvl="2" eaLnBrk="1" hangingPunct="1">
              <a:buSzPct val="90000"/>
            </a:pPr>
            <a:r>
              <a:rPr lang="zh-CN" altLang="en-US" sz="1800" dirty="0"/>
              <a:t>优点：</a:t>
            </a:r>
            <a:r>
              <a:rPr lang="zh-CN" altLang="zh-CN" sz="1800" dirty="0"/>
              <a:t>部署服务端应用程序时，不需要修改源程序，只需要修改配置文件即可。</a:t>
            </a:r>
            <a:endParaRPr lang="en-US" altLang="zh-CN" sz="1800" dirty="0"/>
          </a:p>
          <a:p>
            <a:pPr lvl="1" eaLnBrk="1" hangingPunct="1">
              <a:buSzPct val="90000"/>
            </a:pPr>
            <a:r>
              <a:rPr lang="zh-CN" altLang="en-US" dirty="0"/>
              <a:t>方式</a:t>
            </a:r>
            <a:r>
              <a:rPr lang="en-US" altLang="zh-CN" dirty="0"/>
              <a:t>2</a:t>
            </a:r>
            <a:r>
              <a:rPr lang="zh-CN" altLang="en-US" dirty="0"/>
              <a:t>：</a:t>
            </a:r>
            <a:r>
              <a:rPr lang="zh-CN" altLang="zh-CN" dirty="0"/>
              <a:t>开发人员自己编写代码</a:t>
            </a:r>
            <a:endParaRPr lang="en-US" altLang="zh-CN" dirty="0"/>
          </a:p>
          <a:p>
            <a:pPr eaLnBrk="1" hangingPunct="1">
              <a:buSzPct val="90000"/>
            </a:pPr>
            <a:r>
              <a:rPr lang="en-US" altLang="zh-CN" dirty="0"/>
              <a:t>4</a:t>
            </a:r>
            <a:r>
              <a:rPr lang="zh-CN" altLang="en-US" dirty="0"/>
              <a:t>、</a:t>
            </a:r>
            <a:r>
              <a:rPr lang="zh-CN" altLang="zh-CN" dirty="0"/>
              <a:t>承载服务</a:t>
            </a:r>
            <a:endParaRPr lang="en-US" altLang="zh-CN" dirty="0"/>
          </a:p>
          <a:p>
            <a:pPr lvl="1" eaLnBrk="1" hangingPunct="1">
              <a:buSzPct val="90000"/>
            </a:pPr>
            <a:r>
              <a:rPr lang="zh-CN" altLang="zh-CN" dirty="0"/>
              <a:t>服务端设计完成后，运行（承载）服务即可，此时客户端就可以和服务端交互</a:t>
            </a:r>
            <a:r>
              <a:rPr lang="zh-CN" altLang="en-US" dirty="0"/>
              <a:t>。</a:t>
            </a:r>
            <a:endParaRPr lang="en-US" altLang="zh-CN" dirty="0"/>
          </a:p>
          <a:p>
            <a:pPr eaLnBrk="1" hangingPunct="1">
              <a:lnSpc>
                <a:spcPct val="100000"/>
              </a:lnSpc>
              <a:buClr>
                <a:srgbClr val="606060"/>
              </a:buClr>
              <a:buNone/>
            </a:pP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73">
                                            <p:txEl>
                                              <p:charRg st="0" end="7"/>
                                            </p:txEl>
                                          </p:spTgt>
                                        </p:tgtEl>
                                        <p:attrNameLst>
                                          <p:attrName>style.visibility</p:attrName>
                                        </p:attrNameLst>
                                      </p:cBhvr>
                                      <p:to>
                                        <p:strVal val="visible"/>
                                      </p:to>
                                    </p:set>
                                    <p:animEffect transition="in" filter="blinds(horizontal)">
                                      <p:cBhvr>
                                        <p:cTn id="7" dur="500"/>
                                        <p:tgtEl>
                                          <p:spTgt spid="7173">
                                            <p:txEl>
                                              <p:charRg st="0"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7" end="51"/>
                                            </p:txEl>
                                          </p:spTgt>
                                        </p:tgtEl>
                                        <p:attrNameLst>
                                          <p:attrName>style.visibility</p:attrName>
                                        </p:attrNameLst>
                                      </p:cBhvr>
                                      <p:to>
                                        <p:strVal val="visible"/>
                                      </p:to>
                                    </p:set>
                                    <p:animEffect transition="in" filter="blinds(horizontal)">
                                      <p:cBhvr>
                                        <p:cTn id="10" dur="500"/>
                                        <p:tgtEl>
                                          <p:spTgt spid="7173">
                                            <p:txEl>
                                              <p:charRg st="7" end="5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51" end="87"/>
                                            </p:txEl>
                                          </p:spTgt>
                                        </p:tgtEl>
                                        <p:attrNameLst>
                                          <p:attrName>style.visibility</p:attrName>
                                        </p:attrNameLst>
                                      </p:cBhvr>
                                      <p:to>
                                        <p:strVal val="visible"/>
                                      </p:to>
                                    </p:set>
                                    <p:animEffect transition="in" filter="blinds(horizontal)">
                                      <p:cBhvr>
                                        <p:cTn id="13" dur="500"/>
                                        <p:tgtEl>
                                          <p:spTgt spid="7173">
                                            <p:txEl>
                                              <p:charRg st="51" end="8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87" end="102"/>
                                            </p:txEl>
                                          </p:spTgt>
                                        </p:tgtEl>
                                        <p:attrNameLst>
                                          <p:attrName>style.visibility</p:attrName>
                                        </p:attrNameLst>
                                      </p:cBhvr>
                                      <p:to>
                                        <p:strVal val="visible"/>
                                      </p:to>
                                    </p:set>
                                    <p:animEffect transition="in" filter="blinds(horizontal)">
                                      <p:cBhvr>
                                        <p:cTn id="16" dur="500"/>
                                        <p:tgtEl>
                                          <p:spTgt spid="7173">
                                            <p:txEl>
                                              <p:charRg st="87" end="10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102" end="109"/>
                                            </p:txEl>
                                          </p:spTgt>
                                        </p:tgtEl>
                                        <p:attrNameLst>
                                          <p:attrName>style.visibility</p:attrName>
                                        </p:attrNameLst>
                                      </p:cBhvr>
                                      <p:to>
                                        <p:strVal val="visible"/>
                                      </p:to>
                                    </p:set>
                                    <p:animEffect transition="in" filter="blinds(horizontal)">
                                      <p:cBhvr>
                                        <p:cTn id="19" dur="500"/>
                                        <p:tgtEl>
                                          <p:spTgt spid="7173">
                                            <p:txEl>
                                              <p:charRg st="102" end="10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109" end="145"/>
                                            </p:txEl>
                                          </p:spTgt>
                                        </p:tgtEl>
                                        <p:attrNameLst>
                                          <p:attrName>style.visibility</p:attrName>
                                        </p:attrNameLst>
                                      </p:cBhvr>
                                      <p:to>
                                        <p:strVal val="visible"/>
                                      </p:to>
                                    </p:set>
                                    <p:animEffect transition="in" filter="blinds(horizontal)">
                                      <p:cBhvr>
                                        <p:cTn id="22" dur="500"/>
                                        <p:tgtEl>
                                          <p:spTgt spid="7173">
                                            <p:txEl>
                                              <p:charRg st="109"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36867"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3</a:t>
            </a:r>
            <a:r>
              <a:rPr lang="zh-CN" altLang="zh-CN" sz="4000" dirty="0"/>
              <a:t>.</a:t>
            </a:r>
            <a:r>
              <a:rPr lang="en-US" altLang="zh-CN" sz="4000" dirty="0"/>
              <a:t>2</a:t>
            </a:r>
            <a:r>
              <a:rPr lang="zh-CN" altLang="zh-CN" sz="4000" dirty="0"/>
              <a:t>  </a:t>
            </a:r>
            <a:r>
              <a:rPr lang="en-US" altLang="zh-CN" sz="4000" dirty="0"/>
              <a:t>WCF</a:t>
            </a:r>
            <a:r>
              <a:rPr lang="zh-CN" altLang="en-US" sz="4000" dirty="0"/>
              <a:t>客户端编程模型</a:t>
            </a:r>
            <a:endParaRPr lang="zh-CN" altLang="zh-CN" sz="4000" dirty="0"/>
          </a:p>
        </p:txBody>
      </p:sp>
      <p:sp>
        <p:nvSpPr>
          <p:cNvPr id="7173" name="Rectangle 3"/>
          <p:cNvSpPr>
            <a:spLocks noGrp="1"/>
          </p:cNvSpPr>
          <p:nvPr>
            <p:ph type="body"/>
          </p:nvPr>
        </p:nvSpPr>
        <p:spPr>
          <a:xfrm>
            <a:off x="228600" y="1447800"/>
            <a:ext cx="8763000" cy="4724400"/>
          </a:xfrm>
          <a:ln/>
        </p:spPr>
        <p:txBody>
          <a:bodyPr vert="horz" wrap="square" lIns="91440" tIns="45720" rIns="91440" bIns="45720" anchor="t" anchorCtr="0"/>
          <a:p>
            <a:pPr eaLnBrk="1" hangingPunct="1">
              <a:lnSpc>
                <a:spcPct val="100000"/>
              </a:lnSpc>
              <a:buClr>
                <a:srgbClr val="606060"/>
              </a:buClr>
            </a:pPr>
            <a:r>
              <a:rPr lang="zh-CN" altLang="zh-CN" dirty="0"/>
              <a:t>编写</a:t>
            </a:r>
            <a:r>
              <a:rPr lang="en-US" altLang="zh-CN" dirty="0"/>
              <a:t>WCF</a:t>
            </a:r>
            <a:r>
              <a:rPr lang="zh-CN" altLang="zh-CN" dirty="0"/>
              <a:t>客户端应用程序时，可使用多种应用程序编程模型</a:t>
            </a:r>
            <a:r>
              <a:rPr lang="zh-CN" altLang="en-US" dirty="0"/>
              <a:t>。</a:t>
            </a:r>
            <a:endParaRPr lang="en-US" altLang="zh-CN" dirty="0"/>
          </a:p>
          <a:p>
            <a:pPr lvl="1" eaLnBrk="1" hangingPunct="1">
              <a:buSzPct val="90000"/>
            </a:pPr>
            <a:r>
              <a:rPr lang="en-US" altLang="zh-CN" sz="2000" dirty="0"/>
              <a:t>WPF</a:t>
            </a:r>
            <a:r>
              <a:rPr lang="zh-CN" altLang="zh-CN" sz="2000" dirty="0"/>
              <a:t>应用程序</a:t>
            </a:r>
            <a:endParaRPr lang="en-US" altLang="zh-CN" sz="2000" dirty="0"/>
          </a:p>
          <a:p>
            <a:pPr lvl="2" eaLnBrk="1" hangingPunct="1">
              <a:buSzPct val="90000"/>
            </a:pPr>
            <a:r>
              <a:rPr lang="zh-CN" altLang="zh-CN" dirty="0"/>
              <a:t>适用于开发实际的基于</a:t>
            </a:r>
            <a:r>
              <a:rPr lang="en-US" altLang="zh-CN" dirty="0"/>
              <a:t>C/S</a:t>
            </a:r>
            <a:r>
              <a:rPr lang="zh-CN" altLang="zh-CN" dirty="0"/>
              <a:t>模式的</a:t>
            </a:r>
            <a:r>
              <a:rPr lang="en-US" altLang="zh-CN" dirty="0"/>
              <a:t>WCF</a:t>
            </a:r>
            <a:r>
              <a:rPr lang="zh-CN" altLang="zh-CN" dirty="0"/>
              <a:t>客户端应用程序的场合。</a:t>
            </a:r>
            <a:endParaRPr lang="en-US" altLang="zh-CN" dirty="0"/>
          </a:p>
          <a:p>
            <a:pPr lvl="1" eaLnBrk="1" hangingPunct="1">
              <a:buSzPct val="90000"/>
            </a:pPr>
            <a:r>
              <a:rPr lang="zh-CN" altLang="zh-CN" sz="2000" dirty="0"/>
              <a:t>控制台应用程序</a:t>
            </a:r>
            <a:endParaRPr lang="en-US" altLang="zh-CN" sz="2000" dirty="0"/>
          </a:p>
          <a:p>
            <a:pPr lvl="2" eaLnBrk="1" hangingPunct="1">
              <a:buSzPct val="90000"/>
            </a:pPr>
            <a:r>
              <a:rPr lang="zh-CN" altLang="zh-CN" dirty="0"/>
              <a:t>在实际应用中，一般不会用它来实现。</a:t>
            </a:r>
            <a:endParaRPr lang="en-US" altLang="zh-CN" dirty="0"/>
          </a:p>
          <a:p>
            <a:pPr lvl="1" eaLnBrk="1" hangingPunct="1">
              <a:buSzPct val="90000"/>
            </a:pPr>
            <a:r>
              <a:rPr lang="zh-CN" altLang="zh-CN" sz="2000" dirty="0"/>
              <a:t>其他应用程序</a:t>
            </a:r>
            <a:endParaRPr lang="en-US" altLang="zh-CN" sz="2000" dirty="0"/>
          </a:p>
          <a:p>
            <a:pPr lvl="2" eaLnBrk="1" hangingPunct="1">
              <a:buSzPct val="90000"/>
            </a:pPr>
            <a:r>
              <a:rPr lang="en-US" altLang="zh-CN" dirty="0"/>
              <a:t>WinForm</a:t>
            </a:r>
            <a:r>
              <a:rPr lang="zh-CN" altLang="zh-CN" dirty="0"/>
              <a:t>应用程序</a:t>
            </a:r>
            <a:endParaRPr lang="en-US" altLang="zh-CN" dirty="0"/>
          </a:p>
          <a:p>
            <a:pPr lvl="2" eaLnBrk="1" hangingPunct="1">
              <a:buSzPct val="90000"/>
            </a:pPr>
            <a:r>
              <a:rPr lang="en-US" altLang="zh-CN" dirty="0"/>
              <a:t>Windows</a:t>
            </a:r>
            <a:r>
              <a:rPr lang="zh-CN" altLang="zh-CN" dirty="0"/>
              <a:t>应用商店应用程序（仅适用于</a:t>
            </a:r>
            <a:r>
              <a:rPr lang="en-US" altLang="zh-CN" dirty="0"/>
              <a:t>Windows 8</a:t>
            </a:r>
            <a:r>
              <a:rPr lang="zh-CN" altLang="zh-CN" dirty="0"/>
              <a:t>操作系统）</a:t>
            </a:r>
            <a:endParaRPr lang="en-US" altLang="zh-CN" dirty="0"/>
          </a:p>
          <a:p>
            <a:pPr lvl="2" eaLnBrk="1" hangingPunct="1">
              <a:buSzPct val="90000"/>
            </a:pPr>
            <a:r>
              <a:rPr lang="en-US" altLang="zh-CN" dirty="0"/>
              <a:t>ASP.NET</a:t>
            </a:r>
            <a:endParaRPr lang="en-US" altLang="zh-CN" dirty="0"/>
          </a:p>
          <a:p>
            <a:pPr lvl="2" eaLnBrk="1" hangingPunct="1">
              <a:buSzPct val="90000"/>
            </a:pPr>
            <a:r>
              <a:rPr lang="en-US" altLang="zh-CN" dirty="0"/>
              <a:t>Silverlight</a:t>
            </a:r>
            <a:endParaRPr lang="en-US" altLang="zh-CN" dirty="0"/>
          </a:p>
          <a:p>
            <a:pPr eaLnBrk="1" hangingPunct="1">
              <a:lnSpc>
                <a:spcPct val="100000"/>
              </a:lnSpc>
              <a:buClr>
                <a:srgbClr val="606060"/>
              </a:buClr>
              <a:buNone/>
            </a:pP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29"/>
                                            </p:txEl>
                                          </p:spTgt>
                                        </p:tgtEl>
                                        <p:attrNameLst>
                                          <p:attrName>style.visibility</p:attrName>
                                        </p:attrNameLst>
                                      </p:cBhvr>
                                      <p:to>
                                        <p:strVal val="visible"/>
                                      </p:to>
                                    </p:set>
                                    <p:animEffect transition="in" filter="blinds(horizontal)">
                                      <p:cBhvr>
                                        <p:cTn id="7" dur="500"/>
                                        <p:tgtEl>
                                          <p:spTgt spid="7173">
                                            <p:txEl>
                                              <p:charRg st="0" end="2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29" end="37"/>
                                            </p:txEl>
                                          </p:spTgt>
                                        </p:tgtEl>
                                        <p:attrNameLst>
                                          <p:attrName>style.visibility</p:attrName>
                                        </p:attrNameLst>
                                      </p:cBhvr>
                                      <p:to>
                                        <p:strVal val="visible"/>
                                      </p:to>
                                    </p:set>
                                    <p:animEffect transition="in" filter="blinds(horizontal)">
                                      <p:cBhvr>
                                        <p:cTn id="10" dur="500"/>
                                        <p:tgtEl>
                                          <p:spTgt spid="7173">
                                            <p:txEl>
                                              <p:charRg st="29" end="3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37" end="68"/>
                                            </p:txEl>
                                          </p:spTgt>
                                        </p:tgtEl>
                                        <p:attrNameLst>
                                          <p:attrName>style.visibility</p:attrName>
                                        </p:attrNameLst>
                                      </p:cBhvr>
                                      <p:to>
                                        <p:strVal val="visible"/>
                                      </p:to>
                                    </p:set>
                                    <p:animEffect transition="in" filter="blinds(horizontal)">
                                      <p:cBhvr>
                                        <p:cTn id="13" dur="500"/>
                                        <p:tgtEl>
                                          <p:spTgt spid="7173">
                                            <p:txEl>
                                              <p:charRg st="37" end="6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68" end="76"/>
                                            </p:txEl>
                                          </p:spTgt>
                                        </p:tgtEl>
                                        <p:attrNameLst>
                                          <p:attrName>style.visibility</p:attrName>
                                        </p:attrNameLst>
                                      </p:cBhvr>
                                      <p:to>
                                        <p:strVal val="visible"/>
                                      </p:to>
                                    </p:set>
                                    <p:animEffect transition="in" filter="blinds(horizontal)">
                                      <p:cBhvr>
                                        <p:cTn id="16" dur="500"/>
                                        <p:tgtEl>
                                          <p:spTgt spid="7173">
                                            <p:txEl>
                                              <p:charRg st="68" end="7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76" end="94"/>
                                            </p:txEl>
                                          </p:spTgt>
                                        </p:tgtEl>
                                        <p:attrNameLst>
                                          <p:attrName>style.visibility</p:attrName>
                                        </p:attrNameLst>
                                      </p:cBhvr>
                                      <p:to>
                                        <p:strVal val="visible"/>
                                      </p:to>
                                    </p:set>
                                    <p:animEffect transition="in" filter="blinds(horizontal)">
                                      <p:cBhvr>
                                        <p:cTn id="19" dur="500"/>
                                        <p:tgtEl>
                                          <p:spTgt spid="7173">
                                            <p:txEl>
                                              <p:charRg st="76" end="9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94" end="101"/>
                                            </p:txEl>
                                          </p:spTgt>
                                        </p:tgtEl>
                                        <p:attrNameLst>
                                          <p:attrName>style.visibility</p:attrName>
                                        </p:attrNameLst>
                                      </p:cBhvr>
                                      <p:to>
                                        <p:strVal val="visible"/>
                                      </p:to>
                                    </p:set>
                                    <p:animEffect transition="in" filter="blinds(horizontal)">
                                      <p:cBhvr>
                                        <p:cTn id="22" dur="500"/>
                                        <p:tgtEl>
                                          <p:spTgt spid="7173">
                                            <p:txEl>
                                              <p:charRg st="94" end="10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173">
                                            <p:txEl>
                                              <p:charRg st="101" end="113"/>
                                            </p:txEl>
                                          </p:spTgt>
                                        </p:tgtEl>
                                        <p:attrNameLst>
                                          <p:attrName>style.visibility</p:attrName>
                                        </p:attrNameLst>
                                      </p:cBhvr>
                                      <p:to>
                                        <p:strVal val="visible"/>
                                      </p:to>
                                    </p:set>
                                    <p:animEffect transition="in" filter="blinds(horizontal)">
                                      <p:cBhvr>
                                        <p:cTn id="25" dur="500"/>
                                        <p:tgtEl>
                                          <p:spTgt spid="7173">
                                            <p:txEl>
                                              <p:charRg st="101" end="11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173">
                                            <p:txEl>
                                              <p:charRg st="113" end="148"/>
                                            </p:txEl>
                                          </p:spTgt>
                                        </p:tgtEl>
                                        <p:attrNameLst>
                                          <p:attrName>style.visibility</p:attrName>
                                        </p:attrNameLst>
                                      </p:cBhvr>
                                      <p:to>
                                        <p:strVal val="visible"/>
                                      </p:to>
                                    </p:set>
                                    <p:animEffect transition="in" filter="blinds(horizontal)">
                                      <p:cBhvr>
                                        <p:cTn id="28" dur="500"/>
                                        <p:tgtEl>
                                          <p:spTgt spid="7173">
                                            <p:txEl>
                                              <p:charRg st="113" end="14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3">
                                            <p:txEl>
                                              <p:charRg st="148" end="156"/>
                                            </p:txEl>
                                          </p:spTgt>
                                        </p:tgtEl>
                                        <p:attrNameLst>
                                          <p:attrName>style.visibility</p:attrName>
                                        </p:attrNameLst>
                                      </p:cBhvr>
                                      <p:to>
                                        <p:strVal val="visible"/>
                                      </p:to>
                                    </p:set>
                                    <p:animEffect transition="in" filter="blinds(horizontal)">
                                      <p:cBhvr>
                                        <p:cTn id="31" dur="500"/>
                                        <p:tgtEl>
                                          <p:spTgt spid="7173">
                                            <p:txEl>
                                              <p:charRg st="148" end="15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73">
                                            <p:txEl>
                                              <p:charRg st="156" end="168"/>
                                            </p:txEl>
                                          </p:spTgt>
                                        </p:tgtEl>
                                        <p:attrNameLst>
                                          <p:attrName>style.visibility</p:attrName>
                                        </p:attrNameLst>
                                      </p:cBhvr>
                                      <p:to>
                                        <p:strVal val="visible"/>
                                      </p:to>
                                    </p:set>
                                    <p:animEffect transition="in" filter="blinds(horizontal)">
                                      <p:cBhvr>
                                        <p:cTn id="34" dur="500"/>
                                        <p:tgtEl>
                                          <p:spTgt spid="7173">
                                            <p:txEl>
                                              <p:charRg st="156"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37891"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a:t>
            </a:r>
            <a:r>
              <a:rPr lang="en-US" altLang="zh-CN" sz="4000" dirty="0"/>
              <a:t>3</a:t>
            </a:r>
            <a:r>
              <a:rPr lang="zh-CN" altLang="zh-CN" sz="4000" dirty="0"/>
              <a:t>.</a:t>
            </a:r>
            <a:r>
              <a:rPr lang="en-US" altLang="zh-CN" sz="4000" dirty="0"/>
              <a:t>2</a:t>
            </a:r>
            <a:r>
              <a:rPr lang="zh-CN" altLang="zh-CN" sz="4000" dirty="0"/>
              <a:t>  </a:t>
            </a:r>
            <a:r>
              <a:rPr lang="en-US" altLang="zh-CN" sz="4000" dirty="0"/>
              <a:t>WCF</a:t>
            </a:r>
            <a:r>
              <a:rPr lang="zh-CN" altLang="en-US" sz="4000" dirty="0"/>
              <a:t>客户端编程模型</a:t>
            </a:r>
            <a:endParaRPr lang="zh-CN" altLang="zh-CN" sz="4000" dirty="0"/>
          </a:p>
        </p:txBody>
      </p:sp>
      <p:sp>
        <p:nvSpPr>
          <p:cNvPr id="7173" name="Rectangle 3"/>
          <p:cNvSpPr>
            <a:spLocks noGrp="1"/>
          </p:cNvSpPr>
          <p:nvPr>
            <p:ph type="body"/>
          </p:nvPr>
        </p:nvSpPr>
        <p:spPr>
          <a:ln/>
        </p:spPr>
        <p:txBody>
          <a:bodyPr vert="horz" wrap="square" lIns="91440" tIns="45720" rIns="91440" bIns="45720" anchor="t" anchorCtr="0"/>
          <a:p>
            <a:pPr eaLnBrk="1" hangingPunct="1">
              <a:lnSpc>
                <a:spcPct val="100000"/>
              </a:lnSpc>
              <a:buClr>
                <a:srgbClr val="606060"/>
              </a:buClr>
            </a:pPr>
            <a:r>
              <a:rPr lang="zh-CN" altLang="zh-CN" dirty="0"/>
              <a:t>编写</a:t>
            </a:r>
            <a:r>
              <a:rPr lang="en-US" altLang="zh-CN" dirty="0"/>
              <a:t>WCF</a:t>
            </a:r>
            <a:r>
              <a:rPr lang="zh-CN" altLang="zh-CN" dirty="0"/>
              <a:t>客户端程序的主要步骤</a:t>
            </a:r>
            <a:r>
              <a:rPr lang="zh-CN" altLang="en-US" dirty="0"/>
              <a:t>如下：</a:t>
            </a:r>
            <a:endParaRPr lang="en-US" altLang="zh-CN" dirty="0"/>
          </a:p>
          <a:p>
            <a:pPr lvl="1" eaLnBrk="1" hangingPunct="1">
              <a:lnSpc>
                <a:spcPct val="100000"/>
              </a:lnSpc>
              <a:buClr>
                <a:srgbClr val="606060"/>
              </a:buClr>
            </a:pPr>
            <a:r>
              <a:rPr lang="en-US" altLang="zh-CN" dirty="0"/>
              <a:t>1</a:t>
            </a:r>
            <a:r>
              <a:rPr lang="zh-CN" altLang="en-US" dirty="0"/>
              <a:t>、</a:t>
            </a:r>
            <a:r>
              <a:rPr lang="zh-CN" altLang="zh-CN" dirty="0"/>
              <a:t>利用服务端配置生成客户端代理类和客户端配置</a:t>
            </a:r>
            <a:endParaRPr lang="en-US" altLang="zh-CN" dirty="0"/>
          </a:p>
          <a:p>
            <a:pPr lvl="2" eaLnBrk="1" hangingPunct="1">
              <a:lnSpc>
                <a:spcPct val="100000"/>
              </a:lnSpc>
              <a:buClr>
                <a:srgbClr val="606060"/>
              </a:buClr>
            </a:pPr>
            <a:r>
              <a:rPr lang="zh-CN" altLang="zh-CN" dirty="0"/>
              <a:t>运行</a:t>
            </a:r>
            <a:r>
              <a:rPr lang="en-US" altLang="zh-CN" dirty="0"/>
              <a:t>WCF</a:t>
            </a:r>
            <a:r>
              <a:rPr lang="zh-CN" altLang="zh-CN" dirty="0"/>
              <a:t>服务后，客户端可通过【添加服务引用】的办法，让系统自动生成客户端代理类，此时它会根据服务端配置（</a:t>
            </a:r>
            <a:r>
              <a:rPr lang="en-US" altLang="zh-CN" dirty="0"/>
              <a:t>Web.config</a:t>
            </a:r>
            <a:r>
              <a:rPr lang="zh-CN" altLang="zh-CN" dirty="0"/>
              <a:t>或者</a:t>
            </a:r>
            <a:r>
              <a:rPr lang="en-US" altLang="zh-CN" dirty="0"/>
              <a:t>App.config</a:t>
            </a:r>
            <a:r>
              <a:rPr lang="zh-CN" altLang="zh-CN" dirty="0"/>
              <a:t>）自动修改客户端配置（</a:t>
            </a:r>
            <a:r>
              <a:rPr lang="en-US" altLang="zh-CN" dirty="0"/>
              <a:t>App.config</a:t>
            </a:r>
            <a:r>
              <a:rPr lang="zh-CN" altLang="zh-CN" dirty="0"/>
              <a:t>）</a:t>
            </a:r>
            <a:endParaRPr lang="en-US" altLang="zh-CN" dirty="0"/>
          </a:p>
          <a:p>
            <a:pPr lvl="1" eaLnBrk="1" hangingPunct="1">
              <a:lnSpc>
                <a:spcPct val="100000"/>
              </a:lnSpc>
              <a:buClr>
                <a:srgbClr val="606060"/>
              </a:buClr>
            </a:pPr>
            <a:r>
              <a:rPr lang="en-US" altLang="zh-CN" dirty="0"/>
              <a:t>2</a:t>
            </a:r>
            <a:r>
              <a:rPr lang="zh-CN" altLang="en-US" dirty="0"/>
              <a:t>、</a:t>
            </a:r>
            <a:r>
              <a:rPr lang="zh-CN" altLang="zh-CN" dirty="0"/>
              <a:t>编写客户端代码</a:t>
            </a:r>
            <a:endParaRPr lang="en-US" altLang="zh-CN" dirty="0"/>
          </a:p>
          <a:p>
            <a:pPr lvl="2" eaLnBrk="1" hangingPunct="1">
              <a:lnSpc>
                <a:spcPct val="100000"/>
              </a:lnSpc>
              <a:buClr>
                <a:srgbClr val="606060"/>
              </a:buClr>
            </a:pPr>
            <a:r>
              <a:rPr lang="zh-CN" altLang="zh-CN" dirty="0"/>
              <a:t>客户端添加服务引用后，即可利用自动生成的客户端代理类，编写代码与</a:t>
            </a:r>
            <a:r>
              <a:rPr lang="en-US" altLang="zh-CN" dirty="0"/>
              <a:t>WCF</a:t>
            </a:r>
            <a:r>
              <a:rPr lang="zh-CN" altLang="zh-CN" dirty="0"/>
              <a:t>交互。</a:t>
            </a:r>
            <a:endParaRPr lang="en-US" altLang="zh-CN" dirty="0"/>
          </a:p>
          <a:p>
            <a:pPr lvl="1" eaLnBrk="1" hangingPunct="1">
              <a:lnSpc>
                <a:spcPct val="100000"/>
              </a:lnSpc>
              <a:buClr>
                <a:srgbClr val="606060"/>
              </a:buClr>
            </a:pPr>
            <a:r>
              <a:rPr lang="en-US" altLang="zh-CN" dirty="0"/>
              <a:t>3</a:t>
            </a:r>
            <a:r>
              <a:rPr lang="zh-CN" altLang="en-US" dirty="0"/>
              <a:t>、</a:t>
            </a:r>
            <a:r>
              <a:rPr lang="zh-CN" altLang="zh-CN" dirty="0"/>
              <a:t>更新客户端配置</a:t>
            </a:r>
            <a:endParaRPr lang="en-US" altLang="zh-CN" dirty="0"/>
          </a:p>
          <a:p>
            <a:pPr lvl="2" eaLnBrk="1" hangingPunct="1">
              <a:lnSpc>
                <a:spcPct val="100000"/>
              </a:lnSpc>
              <a:buClr>
                <a:srgbClr val="606060"/>
              </a:buClr>
            </a:pPr>
            <a:r>
              <a:rPr lang="zh-CN" altLang="zh-CN" dirty="0"/>
              <a:t>如果服务端配置文件（</a:t>
            </a:r>
            <a:r>
              <a:rPr lang="en-US" altLang="zh-CN" dirty="0"/>
              <a:t>Web.config</a:t>
            </a:r>
            <a:r>
              <a:rPr lang="zh-CN" altLang="zh-CN" dirty="0"/>
              <a:t>或者</a:t>
            </a:r>
            <a:r>
              <a:rPr lang="en-US" altLang="zh-CN" dirty="0"/>
              <a:t>App.config</a:t>
            </a:r>
            <a:r>
              <a:rPr lang="zh-CN" altLang="zh-CN" dirty="0"/>
              <a:t>）发生了改变，或者接口发生了改变，此时需要在客户端更新服务引用，以便让系统重新生成新的客户端配置（</a:t>
            </a:r>
            <a:r>
              <a:rPr lang="en-US" altLang="zh-CN" dirty="0"/>
              <a:t>App.config</a:t>
            </a:r>
            <a:r>
              <a:rPr lang="zh-CN" altLang="zh-CN" dirty="0"/>
              <a:t>）</a:t>
            </a: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19"/>
                                            </p:txEl>
                                          </p:spTgt>
                                        </p:tgtEl>
                                        <p:attrNameLst>
                                          <p:attrName>style.visibility</p:attrName>
                                        </p:attrNameLst>
                                      </p:cBhvr>
                                      <p:to>
                                        <p:strVal val="visible"/>
                                      </p:to>
                                    </p:set>
                                    <p:animEffect transition="in" filter="blinds(horizontal)">
                                      <p:cBhvr>
                                        <p:cTn id="7" dur="500"/>
                                        <p:tgtEl>
                                          <p:spTgt spid="7173">
                                            <p:txEl>
                                              <p:charRg st="0" end="1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19" end="43"/>
                                            </p:txEl>
                                          </p:spTgt>
                                        </p:tgtEl>
                                        <p:attrNameLst>
                                          <p:attrName>style.visibility</p:attrName>
                                        </p:attrNameLst>
                                      </p:cBhvr>
                                      <p:to>
                                        <p:strVal val="visible"/>
                                      </p:to>
                                    </p:set>
                                    <p:animEffect transition="in" filter="blinds(horizontal)">
                                      <p:cBhvr>
                                        <p:cTn id="10" dur="500"/>
                                        <p:tgtEl>
                                          <p:spTgt spid="7173">
                                            <p:txEl>
                                              <p:charRg st="19" end="4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3">
                                            <p:txEl>
                                              <p:charRg st="43" end="141"/>
                                            </p:txEl>
                                          </p:spTgt>
                                        </p:tgtEl>
                                        <p:attrNameLst>
                                          <p:attrName>style.visibility</p:attrName>
                                        </p:attrNameLst>
                                      </p:cBhvr>
                                      <p:to>
                                        <p:strVal val="visible"/>
                                      </p:to>
                                    </p:set>
                                    <p:animEffect transition="in" filter="blinds(horizontal)">
                                      <p:cBhvr>
                                        <p:cTn id="13" dur="500"/>
                                        <p:tgtEl>
                                          <p:spTgt spid="7173">
                                            <p:txEl>
                                              <p:charRg st="43" end="14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3">
                                            <p:txEl>
                                              <p:charRg st="141" end="151"/>
                                            </p:txEl>
                                          </p:spTgt>
                                        </p:tgtEl>
                                        <p:attrNameLst>
                                          <p:attrName>style.visibility</p:attrName>
                                        </p:attrNameLst>
                                      </p:cBhvr>
                                      <p:to>
                                        <p:strVal val="visible"/>
                                      </p:to>
                                    </p:set>
                                    <p:animEffect transition="in" filter="blinds(horizontal)">
                                      <p:cBhvr>
                                        <p:cTn id="16" dur="500"/>
                                        <p:tgtEl>
                                          <p:spTgt spid="7173">
                                            <p:txEl>
                                              <p:charRg st="141" end="15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173">
                                            <p:txEl>
                                              <p:charRg st="151" end="190"/>
                                            </p:txEl>
                                          </p:spTgt>
                                        </p:tgtEl>
                                        <p:attrNameLst>
                                          <p:attrName>style.visibility</p:attrName>
                                        </p:attrNameLst>
                                      </p:cBhvr>
                                      <p:to>
                                        <p:strVal val="visible"/>
                                      </p:to>
                                    </p:set>
                                    <p:animEffect transition="in" filter="blinds(horizontal)">
                                      <p:cBhvr>
                                        <p:cTn id="19" dur="500"/>
                                        <p:tgtEl>
                                          <p:spTgt spid="7173">
                                            <p:txEl>
                                              <p:charRg st="151" end="190"/>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73">
                                            <p:txEl>
                                              <p:charRg st="190" end="200"/>
                                            </p:txEl>
                                          </p:spTgt>
                                        </p:tgtEl>
                                        <p:attrNameLst>
                                          <p:attrName>style.visibility</p:attrName>
                                        </p:attrNameLst>
                                      </p:cBhvr>
                                      <p:to>
                                        <p:strVal val="visible"/>
                                      </p:to>
                                    </p:set>
                                    <p:animEffect transition="in" filter="blinds(horizontal)">
                                      <p:cBhvr>
                                        <p:cTn id="22" dur="500"/>
                                        <p:tgtEl>
                                          <p:spTgt spid="7173">
                                            <p:txEl>
                                              <p:charRg st="190" end="20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173">
                                            <p:txEl>
                                              <p:charRg st="200" end="293"/>
                                            </p:txEl>
                                          </p:spTgt>
                                        </p:tgtEl>
                                        <p:attrNameLst>
                                          <p:attrName>style.visibility</p:attrName>
                                        </p:attrNameLst>
                                      </p:cBhvr>
                                      <p:to>
                                        <p:strVal val="visible"/>
                                      </p:to>
                                    </p:set>
                                    <p:animEffect transition="in" filter="blinds(horizontal)">
                                      <p:cBhvr>
                                        <p:cTn id="25" dur="500"/>
                                        <p:tgtEl>
                                          <p:spTgt spid="7173">
                                            <p:txEl>
                                              <p:charRg st="200" end="2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38915"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3600" dirty="0"/>
              <a:t>7</a:t>
            </a:r>
            <a:r>
              <a:rPr lang="zh-CN" altLang="zh-CN" sz="3600" dirty="0"/>
              <a:t>.</a:t>
            </a:r>
            <a:r>
              <a:rPr lang="en-US" altLang="zh-CN" sz="3600" dirty="0"/>
              <a:t>3</a:t>
            </a:r>
            <a:r>
              <a:rPr lang="zh-CN" altLang="zh-CN" sz="3600" dirty="0"/>
              <a:t>.</a:t>
            </a:r>
            <a:r>
              <a:rPr lang="en-US" altLang="zh-CN" sz="3600" dirty="0"/>
              <a:t>3</a:t>
            </a:r>
            <a:r>
              <a:rPr lang="zh-CN" altLang="zh-CN" sz="3600" dirty="0"/>
              <a:t>编写服务端和客户端程序的基本思路</a:t>
            </a:r>
            <a:endParaRPr lang="zh-CN" altLang="zh-CN" sz="3600" dirty="0"/>
          </a:p>
        </p:txBody>
      </p:sp>
      <p:sp>
        <p:nvSpPr>
          <p:cNvPr id="7173" name="Rectangle 3"/>
          <p:cNvSpPr>
            <a:spLocks noGrp="1"/>
          </p:cNvSpPr>
          <p:nvPr>
            <p:ph type="body"/>
          </p:nvPr>
        </p:nvSpPr>
        <p:spPr>
          <a:xfrm>
            <a:off x="228600" y="1447800"/>
            <a:ext cx="8763000" cy="4724400"/>
          </a:xfrm>
          <a:ln/>
        </p:spPr>
        <p:txBody>
          <a:bodyPr vert="horz" wrap="square" lIns="91440" tIns="45720" rIns="91440" bIns="45720" anchor="t" anchorCtr="0"/>
          <a:p>
            <a:pPr eaLnBrk="1" hangingPunct="1">
              <a:lnSpc>
                <a:spcPct val="100000"/>
              </a:lnSpc>
              <a:buClr>
                <a:srgbClr val="606060"/>
              </a:buClr>
            </a:pPr>
            <a:r>
              <a:rPr lang="zh-CN" altLang="zh-CN" dirty="0"/>
              <a:t>编写</a:t>
            </a:r>
            <a:r>
              <a:rPr lang="en-US" altLang="zh-CN" dirty="0"/>
              <a:t>WCF</a:t>
            </a:r>
            <a:r>
              <a:rPr lang="zh-CN" altLang="en-US" dirty="0"/>
              <a:t>程序的基本步骤如下：</a:t>
            </a:r>
            <a:endParaRPr lang="en-US" altLang="zh-CN" dirty="0"/>
          </a:p>
          <a:p>
            <a:pPr eaLnBrk="1" hangingPunct="1">
              <a:lnSpc>
                <a:spcPct val="100000"/>
              </a:lnSpc>
              <a:buClr>
                <a:srgbClr val="606060"/>
              </a:buClr>
            </a:pPr>
            <a:r>
              <a:rPr lang="zh-CN" altLang="zh-CN" sz="2000" dirty="0"/>
              <a:t>创建服务端项目和客户端项目</a:t>
            </a:r>
            <a:endParaRPr lang="en-US" altLang="zh-CN" sz="2000" dirty="0"/>
          </a:p>
          <a:p>
            <a:pPr lvl="1" eaLnBrk="1" hangingPunct="1">
              <a:buSzPct val="90000"/>
            </a:pPr>
            <a:r>
              <a:rPr lang="zh-CN" altLang="zh-CN" sz="2000" dirty="0"/>
              <a:t>编写服务端代码</a:t>
            </a:r>
            <a:endParaRPr lang="en-US" altLang="zh-CN" sz="2000" dirty="0"/>
          </a:p>
          <a:p>
            <a:pPr lvl="1" eaLnBrk="1" hangingPunct="1">
              <a:buSzPct val="90000"/>
            </a:pPr>
            <a:r>
              <a:rPr lang="zh-CN" altLang="zh-CN" sz="2000" dirty="0"/>
              <a:t>修改服务端配置</a:t>
            </a:r>
            <a:endParaRPr lang="en-US" altLang="zh-CN" sz="2000" dirty="0"/>
          </a:p>
          <a:p>
            <a:pPr lvl="1" eaLnBrk="1" hangingPunct="1">
              <a:buSzPct val="90000"/>
            </a:pPr>
            <a:r>
              <a:rPr lang="zh-CN" altLang="zh-CN" sz="2000" dirty="0"/>
              <a:t>测试服务（可选）</a:t>
            </a:r>
            <a:endParaRPr lang="en-US" altLang="zh-CN" sz="2000" dirty="0"/>
          </a:p>
          <a:p>
            <a:pPr lvl="1" eaLnBrk="1" hangingPunct="1">
              <a:buSzPct val="90000"/>
            </a:pPr>
            <a:r>
              <a:rPr lang="zh-CN" altLang="zh-CN" sz="2000" dirty="0"/>
              <a:t>在客户端添加服务引用</a:t>
            </a:r>
            <a:endParaRPr lang="en-US" altLang="zh-CN" sz="2000" dirty="0"/>
          </a:p>
          <a:p>
            <a:pPr lvl="1" eaLnBrk="1" hangingPunct="1">
              <a:buSzPct val="90000"/>
            </a:pPr>
            <a:r>
              <a:rPr lang="zh-CN" altLang="zh-CN" sz="2000" dirty="0"/>
              <a:t>编写客户端调用代码</a:t>
            </a:r>
            <a:endParaRPr lang="en-US" altLang="zh-CN" sz="2000" dirty="0"/>
          </a:p>
          <a:p>
            <a:pPr lvl="1" eaLnBrk="1" hangingPunct="1">
              <a:buSzPct val="90000"/>
            </a:pPr>
            <a:r>
              <a:rPr lang="zh-CN" altLang="zh-CN" sz="2000" dirty="0"/>
              <a:t>更新服务引用（可选）</a:t>
            </a:r>
            <a:endParaRPr lang="en-US" altLang="zh-CN" sz="2000" dirty="0"/>
          </a:p>
          <a:p>
            <a:pPr eaLnBrk="1" hangingPunct="1">
              <a:lnSpc>
                <a:spcPct val="100000"/>
              </a:lnSpc>
              <a:buClr>
                <a:srgbClr val="606060"/>
              </a:buClr>
            </a:pPr>
            <a:r>
              <a:rPr lang="zh-CN" altLang="zh-CN" dirty="0"/>
              <a:t>【例</a:t>
            </a:r>
            <a:r>
              <a:rPr lang="en-US" altLang="zh-CN" dirty="0"/>
              <a:t>7-1</a:t>
            </a:r>
            <a:r>
              <a:rPr lang="zh-CN" altLang="zh-CN" dirty="0"/>
              <a:t>】通过服务协定演示创建和调用</a:t>
            </a:r>
            <a:r>
              <a:rPr lang="en-US" altLang="zh-CN" dirty="0"/>
              <a:t>WCF</a:t>
            </a:r>
            <a:r>
              <a:rPr lang="zh-CN" altLang="zh-CN" dirty="0"/>
              <a:t>的基本设计步骤</a:t>
            </a:r>
            <a:r>
              <a:rPr lang="zh-CN" altLang="en-US" dirty="0"/>
              <a:t>。</a:t>
            </a:r>
            <a:endParaRPr lang="en-US" altLang="zh-CN" dirty="0"/>
          </a:p>
          <a:p>
            <a:pPr eaLnBrk="1" hangingPunct="1">
              <a:lnSpc>
                <a:spcPct val="100000"/>
              </a:lnSpc>
              <a:buClr>
                <a:srgbClr val="606060"/>
              </a:buClr>
              <a:buNone/>
            </a:pP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16"/>
                                            </p:txEl>
                                          </p:spTgt>
                                        </p:tgtEl>
                                        <p:attrNameLst>
                                          <p:attrName>style.visibility</p:attrName>
                                        </p:attrNameLst>
                                      </p:cBhvr>
                                      <p:to>
                                        <p:strVal val="visible"/>
                                      </p:to>
                                    </p:set>
                                    <p:animEffect transition="in" filter="blinds(horizontal)">
                                      <p:cBhvr>
                                        <p:cTn id="7" dur="500"/>
                                        <p:tgtEl>
                                          <p:spTgt spid="7173">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xEl>
                                              <p:charRg st="16" end="30"/>
                                            </p:txEl>
                                          </p:spTgt>
                                        </p:tgtEl>
                                        <p:attrNameLst>
                                          <p:attrName>style.visibility</p:attrName>
                                        </p:attrNameLst>
                                      </p:cBhvr>
                                      <p:to>
                                        <p:strVal val="visible"/>
                                      </p:to>
                                    </p:set>
                                    <p:animEffect transition="in" filter="blinds(horizontal)">
                                      <p:cBhvr>
                                        <p:cTn id="12" dur="500"/>
                                        <p:tgtEl>
                                          <p:spTgt spid="7173">
                                            <p:txEl>
                                              <p:charRg st="16" end="3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3">
                                            <p:txEl>
                                              <p:charRg st="30" end="38"/>
                                            </p:txEl>
                                          </p:spTgt>
                                        </p:tgtEl>
                                        <p:attrNameLst>
                                          <p:attrName>style.visibility</p:attrName>
                                        </p:attrNameLst>
                                      </p:cBhvr>
                                      <p:to>
                                        <p:strVal val="visible"/>
                                      </p:to>
                                    </p:set>
                                    <p:animEffect transition="in" filter="blinds(horizontal)">
                                      <p:cBhvr>
                                        <p:cTn id="15" dur="500"/>
                                        <p:tgtEl>
                                          <p:spTgt spid="7173">
                                            <p:txEl>
                                              <p:charRg st="30" end="3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3">
                                            <p:txEl>
                                              <p:charRg st="38" end="46"/>
                                            </p:txEl>
                                          </p:spTgt>
                                        </p:tgtEl>
                                        <p:attrNameLst>
                                          <p:attrName>style.visibility</p:attrName>
                                        </p:attrNameLst>
                                      </p:cBhvr>
                                      <p:to>
                                        <p:strVal val="visible"/>
                                      </p:to>
                                    </p:set>
                                    <p:animEffect transition="in" filter="blinds(horizontal)">
                                      <p:cBhvr>
                                        <p:cTn id="18" dur="500"/>
                                        <p:tgtEl>
                                          <p:spTgt spid="7173">
                                            <p:txEl>
                                              <p:charRg st="38" end="4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3">
                                            <p:txEl>
                                              <p:charRg st="46" end="55"/>
                                            </p:txEl>
                                          </p:spTgt>
                                        </p:tgtEl>
                                        <p:attrNameLst>
                                          <p:attrName>style.visibility</p:attrName>
                                        </p:attrNameLst>
                                      </p:cBhvr>
                                      <p:to>
                                        <p:strVal val="visible"/>
                                      </p:to>
                                    </p:set>
                                    <p:animEffect transition="in" filter="blinds(horizontal)">
                                      <p:cBhvr>
                                        <p:cTn id="21" dur="500"/>
                                        <p:tgtEl>
                                          <p:spTgt spid="7173">
                                            <p:txEl>
                                              <p:charRg st="46" end="5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3">
                                            <p:txEl>
                                              <p:charRg st="55" end="66"/>
                                            </p:txEl>
                                          </p:spTgt>
                                        </p:tgtEl>
                                        <p:attrNameLst>
                                          <p:attrName>style.visibility</p:attrName>
                                        </p:attrNameLst>
                                      </p:cBhvr>
                                      <p:to>
                                        <p:strVal val="visible"/>
                                      </p:to>
                                    </p:set>
                                    <p:animEffect transition="in" filter="blinds(horizontal)">
                                      <p:cBhvr>
                                        <p:cTn id="24" dur="500"/>
                                        <p:tgtEl>
                                          <p:spTgt spid="7173">
                                            <p:txEl>
                                              <p:charRg st="55" end="6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3">
                                            <p:txEl>
                                              <p:charRg st="66" end="76"/>
                                            </p:txEl>
                                          </p:spTgt>
                                        </p:tgtEl>
                                        <p:attrNameLst>
                                          <p:attrName>style.visibility</p:attrName>
                                        </p:attrNameLst>
                                      </p:cBhvr>
                                      <p:to>
                                        <p:strVal val="visible"/>
                                      </p:to>
                                    </p:set>
                                    <p:animEffect transition="in" filter="blinds(horizontal)">
                                      <p:cBhvr>
                                        <p:cTn id="27" dur="500"/>
                                        <p:tgtEl>
                                          <p:spTgt spid="7173">
                                            <p:txEl>
                                              <p:charRg st="66" end="7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173">
                                            <p:txEl>
                                              <p:charRg st="76" end="87"/>
                                            </p:txEl>
                                          </p:spTgt>
                                        </p:tgtEl>
                                        <p:attrNameLst>
                                          <p:attrName>style.visibility</p:attrName>
                                        </p:attrNameLst>
                                      </p:cBhvr>
                                      <p:to>
                                        <p:strVal val="visible"/>
                                      </p:to>
                                    </p:set>
                                    <p:animEffect transition="in" filter="blinds(horizontal)">
                                      <p:cBhvr>
                                        <p:cTn id="30" dur="500"/>
                                        <p:tgtEl>
                                          <p:spTgt spid="7173">
                                            <p:txEl>
                                              <p:charRg st="76" end="8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173">
                                            <p:txEl>
                                              <p:charRg st="87" end="118"/>
                                            </p:txEl>
                                          </p:spTgt>
                                        </p:tgtEl>
                                        <p:attrNameLst>
                                          <p:attrName>style.visibility</p:attrName>
                                        </p:attrNameLst>
                                      </p:cBhvr>
                                      <p:to>
                                        <p:strVal val="visible"/>
                                      </p:to>
                                    </p:set>
                                    <p:anim calcmode="lin" valueType="num">
                                      <p:cBhvr additive="base">
                                        <p:cTn id="35" dur="500" fill="hold"/>
                                        <p:tgtEl>
                                          <p:spTgt spid="7173">
                                            <p:txEl>
                                              <p:charRg st="87" end="11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3">
                                            <p:txEl>
                                              <p:charRg st="87"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ln/>
        </p:spPr>
        <p:txBody>
          <a:bodyPr vert="horz" wrap="square" lIns="91440" tIns="45720" rIns="91440" bIns="45720" anchor="ctr" anchorCtr="0"/>
          <a:p>
            <a:r>
              <a:rPr lang="en-US" altLang="zh-CN" dirty="0"/>
              <a:t>7.4  </a:t>
            </a:r>
            <a:r>
              <a:rPr lang="zh-CN" altLang="en-US" dirty="0"/>
              <a:t>设计和实现协定</a:t>
            </a:r>
            <a:endParaRPr lang="zh-CN" altLang="en-US" dirty="0"/>
          </a:p>
        </p:txBody>
      </p:sp>
      <p:sp>
        <p:nvSpPr>
          <p:cNvPr id="39939" name="Rectangle 3"/>
          <p:cNvSpPr>
            <a:spLocks noGrp="1"/>
          </p:cNvSpPr>
          <p:nvPr>
            <p:ph idx="1"/>
          </p:nvPr>
        </p:nvSpPr>
        <p:spPr>
          <a:ln/>
        </p:spPr>
        <p:txBody>
          <a:bodyPr vert="horz" wrap="square" lIns="91440" tIns="45720" rIns="91440" bIns="45720" anchor="t" anchorCtr="0"/>
          <a:p>
            <a:r>
              <a:rPr lang="en-US" altLang="zh-CN" dirty="0"/>
              <a:t>7</a:t>
            </a:r>
            <a:r>
              <a:rPr lang="zh-CN" altLang="zh-CN" dirty="0"/>
              <a:t>.</a:t>
            </a:r>
            <a:r>
              <a:rPr lang="en-US" altLang="zh-CN" dirty="0"/>
              <a:t>4</a:t>
            </a:r>
            <a:r>
              <a:rPr lang="zh-CN" altLang="zh-CN" dirty="0"/>
              <a:t>.1</a:t>
            </a:r>
            <a:r>
              <a:rPr lang="en-US" altLang="zh-CN" dirty="0"/>
              <a:t> </a:t>
            </a:r>
            <a:r>
              <a:rPr lang="zh-CN" altLang="zh-CN" dirty="0"/>
              <a:t>协定和特性</a:t>
            </a:r>
            <a:endParaRPr lang="en-US" altLang="zh-CN" dirty="0"/>
          </a:p>
          <a:p>
            <a:r>
              <a:rPr lang="en-US" altLang="zh-CN" dirty="0"/>
              <a:t>7</a:t>
            </a:r>
            <a:r>
              <a:rPr lang="zh-CN" altLang="zh-CN" dirty="0"/>
              <a:t>.</a:t>
            </a:r>
            <a:r>
              <a:rPr lang="en-US" altLang="zh-CN" dirty="0"/>
              <a:t>4</a:t>
            </a:r>
            <a:r>
              <a:rPr lang="zh-CN" altLang="zh-CN" dirty="0"/>
              <a:t>.2 </a:t>
            </a:r>
            <a:r>
              <a:rPr lang="zh-CN" altLang="en-US" dirty="0"/>
              <a:t>服务协定</a:t>
            </a:r>
            <a:endParaRPr lang="en-US" altLang="zh-CN" dirty="0"/>
          </a:p>
          <a:p>
            <a:r>
              <a:rPr lang="en-US" altLang="zh-CN" dirty="0"/>
              <a:t>7.4.3 </a:t>
            </a:r>
            <a:r>
              <a:rPr lang="zh-CN" altLang="en-US" dirty="0"/>
              <a:t>数据协定</a:t>
            </a:r>
            <a:endParaRPr lang="en-US" altLang="zh-CN" dirty="0"/>
          </a:p>
          <a:p>
            <a:r>
              <a:rPr lang="en-US" altLang="zh-CN" dirty="0"/>
              <a:t>7.4.4 </a:t>
            </a:r>
            <a:r>
              <a:rPr lang="zh-CN" altLang="en-US" dirty="0"/>
              <a:t>消息协定</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0963"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.1</a:t>
            </a:r>
            <a:r>
              <a:rPr lang="en-US" altLang="zh-CN" sz="4000" dirty="0"/>
              <a:t> </a:t>
            </a:r>
            <a:r>
              <a:rPr lang="zh-CN" altLang="zh-CN" sz="4000" dirty="0"/>
              <a:t>协定和特性</a:t>
            </a:r>
            <a:endParaRPr lang="en-US" altLang="zh-CN" sz="4000" dirty="0"/>
          </a:p>
        </p:txBody>
      </p:sp>
      <p:sp>
        <p:nvSpPr>
          <p:cNvPr id="7173" name="Rectangle 3"/>
          <p:cNvSpPr>
            <a:spLocks noGrp="1"/>
          </p:cNvSpPr>
          <p:nvPr>
            <p:ph type="body"/>
          </p:nvPr>
        </p:nvSpPr>
        <p:spPr>
          <a:ln/>
        </p:spPr>
        <p:txBody>
          <a:bodyPr vert="horz" wrap="square" lIns="91440" tIns="45720" rIns="91440" bIns="45720" anchor="t" anchorCtr="0"/>
          <a:p>
            <a:pPr eaLnBrk="1" hangingPunct="1">
              <a:lnSpc>
                <a:spcPct val="100000"/>
              </a:lnSpc>
              <a:buClr>
                <a:srgbClr val="606060"/>
              </a:buClr>
            </a:pPr>
            <a:r>
              <a:rPr lang="zh-CN" altLang="en-US" dirty="0">
                <a:solidFill>
                  <a:srgbClr val="FF0000"/>
                </a:solidFill>
              </a:rPr>
              <a:t>协定：</a:t>
            </a:r>
            <a:r>
              <a:rPr lang="en-US" altLang="zh-CN" dirty="0"/>
              <a:t>WCF</a:t>
            </a:r>
            <a:r>
              <a:rPr lang="zh-CN" altLang="zh-CN" dirty="0"/>
              <a:t>在互相传递消息之前预先制定的数据交换规则</a:t>
            </a:r>
            <a:r>
              <a:rPr lang="zh-CN" altLang="en-US" dirty="0"/>
              <a:t>，</a:t>
            </a:r>
            <a:r>
              <a:rPr lang="zh-CN" altLang="zh-CN" dirty="0"/>
              <a:t>以便交换数据的双方能彼此理解对方发送的数据及其格式码</a:t>
            </a:r>
            <a:r>
              <a:rPr lang="zh-CN" altLang="en-US" dirty="0"/>
              <a:t>。</a:t>
            </a:r>
            <a:endParaRPr lang="en-US" altLang="zh-CN" dirty="0"/>
          </a:p>
          <a:p>
            <a:pPr eaLnBrk="1" hangingPunct="1">
              <a:lnSpc>
                <a:spcPct val="100000"/>
              </a:lnSpc>
              <a:buClr>
                <a:srgbClr val="606060"/>
              </a:buClr>
            </a:pPr>
            <a:r>
              <a:rPr lang="en-US" altLang="zh-CN" dirty="0"/>
              <a:t>WCF</a:t>
            </a:r>
            <a:r>
              <a:rPr lang="zh-CN" altLang="en-US" dirty="0"/>
              <a:t>中最常用的协定是</a:t>
            </a:r>
            <a:r>
              <a:rPr lang="zh-CN" altLang="en-US" dirty="0">
                <a:solidFill>
                  <a:srgbClr val="FF0000"/>
                </a:solidFill>
              </a:rPr>
              <a:t>服务协定</a:t>
            </a:r>
            <a:r>
              <a:rPr lang="zh-CN" altLang="en-US" dirty="0"/>
              <a:t>和</a:t>
            </a:r>
            <a:r>
              <a:rPr lang="zh-CN" altLang="en-US" dirty="0">
                <a:solidFill>
                  <a:srgbClr val="FF0000"/>
                </a:solidFill>
              </a:rPr>
              <a:t>数据协定</a:t>
            </a:r>
            <a:r>
              <a:rPr lang="zh-CN" altLang="en-US" dirty="0"/>
              <a:t>，通过特性声明。</a:t>
            </a:r>
            <a:endParaRPr lang="en-US" altLang="zh-CN" dirty="0"/>
          </a:p>
          <a:p>
            <a:pPr eaLnBrk="1" hangingPunct="1">
              <a:lnSpc>
                <a:spcPct val="100000"/>
              </a:lnSpc>
              <a:buClr>
                <a:srgbClr val="606060"/>
              </a:buClr>
            </a:pPr>
            <a:r>
              <a:rPr lang="zh-CN" altLang="en-US" dirty="0">
                <a:solidFill>
                  <a:srgbClr val="FF0000"/>
                </a:solidFill>
              </a:rPr>
              <a:t>特性：</a:t>
            </a:r>
            <a:r>
              <a:rPr lang="zh-CN" altLang="en-US" dirty="0"/>
              <a:t>用来声明</a:t>
            </a:r>
            <a:r>
              <a:rPr lang="zh-CN" altLang="zh-CN" dirty="0"/>
              <a:t>服务端定义的所有协定</a:t>
            </a:r>
            <a:r>
              <a:rPr lang="zh-CN" altLang="en-US" dirty="0"/>
              <a:t>。</a:t>
            </a:r>
            <a:endParaRPr lang="en-US" altLang="zh-CN" dirty="0"/>
          </a:p>
          <a:p>
            <a:pPr lvl="1" eaLnBrk="1" hangingPunct="1">
              <a:buSzPct val="90000"/>
            </a:pPr>
            <a:r>
              <a:rPr lang="zh-CN" altLang="en-US" sz="2000" dirty="0"/>
              <a:t>在</a:t>
            </a:r>
            <a:r>
              <a:rPr lang="en-US" altLang="zh-CN" sz="2000" dirty="0"/>
              <a:t>C#</a:t>
            </a:r>
            <a:r>
              <a:rPr lang="zh-CN" altLang="en-US" sz="2000" dirty="0"/>
              <a:t>中，</a:t>
            </a:r>
            <a:r>
              <a:rPr lang="zh-CN" altLang="zh-CN" sz="2000" dirty="0"/>
              <a:t>所有特性类都是从</a:t>
            </a:r>
            <a:r>
              <a:rPr lang="en-US" altLang="zh-CN" sz="2000" dirty="0"/>
              <a:t>Attribute</a:t>
            </a:r>
            <a:r>
              <a:rPr lang="zh-CN" altLang="zh-CN" sz="2000" dirty="0"/>
              <a:t>类继承而来的，而且其名称都有</a:t>
            </a:r>
            <a:r>
              <a:rPr lang="en-US" altLang="zh-CN" sz="2000" dirty="0"/>
              <a:t>Attribute</a:t>
            </a:r>
            <a:r>
              <a:rPr lang="zh-CN" altLang="zh-CN" sz="2000" dirty="0"/>
              <a:t>后缀。</a:t>
            </a:r>
            <a:endParaRPr lang="en-US" altLang="zh-CN" sz="2000" dirty="0"/>
          </a:p>
          <a:p>
            <a:pPr lvl="1" eaLnBrk="1" hangingPunct="1">
              <a:buSzPct val="90000"/>
            </a:pPr>
            <a:r>
              <a:rPr lang="zh-CN" altLang="zh-CN" sz="2000" dirty="0"/>
              <a:t>用</a:t>
            </a:r>
            <a:r>
              <a:rPr lang="en-US" altLang="zh-CN" sz="2000" dirty="0"/>
              <a:t>C#</a:t>
            </a:r>
            <a:r>
              <a:rPr lang="zh-CN" altLang="zh-CN" sz="2000" dirty="0"/>
              <a:t>编写代码时，一律用</a:t>
            </a:r>
            <a:r>
              <a:rPr lang="zh-CN" altLang="zh-CN" sz="2000" dirty="0">
                <a:solidFill>
                  <a:srgbClr val="FF0000"/>
                </a:solidFill>
              </a:rPr>
              <a:t>中括号来声明特性类</a:t>
            </a:r>
            <a:r>
              <a:rPr lang="zh-CN" altLang="zh-CN" sz="2000" dirty="0"/>
              <a:t>，声明时省略</a:t>
            </a:r>
            <a:r>
              <a:rPr lang="en-US" altLang="zh-CN" sz="2000" dirty="0"/>
              <a:t>Attribute</a:t>
            </a:r>
            <a:r>
              <a:rPr lang="zh-CN" altLang="zh-CN" sz="2000" dirty="0"/>
              <a:t>后缀，这是建议的用法。</a:t>
            </a:r>
            <a:endParaRPr lang="en-US" altLang="zh-CN" sz="2000" dirty="0"/>
          </a:p>
          <a:p>
            <a:pPr lvl="1" eaLnBrk="1" hangingPunct="1">
              <a:buSzPct val="90000"/>
            </a:pPr>
            <a:r>
              <a:rPr lang="zh-CN" altLang="zh-CN" sz="2000" dirty="0"/>
              <a:t>特性类的用途是为紧跟在它后面的目标元素提供设计行为。比如对某个字段声明了某个特性，则该特性的目标元素就是这个字段。</a:t>
            </a: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55"/>
                                            </p:txEl>
                                          </p:spTgt>
                                        </p:tgtEl>
                                        <p:attrNameLst>
                                          <p:attrName>style.visibility</p:attrName>
                                        </p:attrNameLst>
                                      </p:cBhvr>
                                      <p:to>
                                        <p:strVal val="visible"/>
                                      </p:to>
                                    </p:set>
                                    <p:animEffect transition="in" filter="blinds(horizontal)">
                                      <p:cBhvr>
                                        <p:cTn id="7" dur="500"/>
                                        <p:tgtEl>
                                          <p:spTgt spid="7173">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xEl>
                                              <p:charRg st="55" end="84"/>
                                            </p:txEl>
                                          </p:spTgt>
                                        </p:tgtEl>
                                        <p:attrNameLst>
                                          <p:attrName>style.visibility</p:attrName>
                                        </p:attrNameLst>
                                      </p:cBhvr>
                                      <p:to>
                                        <p:strVal val="visible"/>
                                      </p:to>
                                    </p:set>
                                    <p:animEffect transition="in" filter="blinds(horizontal)">
                                      <p:cBhvr>
                                        <p:cTn id="12" dur="500"/>
                                        <p:tgtEl>
                                          <p:spTgt spid="7173">
                                            <p:txEl>
                                              <p:charRg st="55" end="84"/>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73">
                                            <p:txEl>
                                              <p:charRg st="84" end="103"/>
                                            </p:txEl>
                                          </p:spTgt>
                                        </p:tgtEl>
                                        <p:attrNameLst>
                                          <p:attrName>style.visibility</p:attrName>
                                        </p:attrNameLst>
                                      </p:cBhvr>
                                      <p:to>
                                        <p:strVal val="visible"/>
                                      </p:to>
                                    </p:set>
                                    <p:animEffect transition="in" filter="blinds(horizontal)">
                                      <p:cBhvr>
                                        <p:cTn id="15" dur="500"/>
                                        <p:tgtEl>
                                          <p:spTgt spid="7173">
                                            <p:txEl>
                                              <p:charRg st="84" end="10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3">
                                            <p:txEl>
                                              <p:charRg st="103" end="152"/>
                                            </p:txEl>
                                          </p:spTgt>
                                        </p:tgtEl>
                                        <p:attrNameLst>
                                          <p:attrName>style.visibility</p:attrName>
                                        </p:attrNameLst>
                                      </p:cBhvr>
                                      <p:to>
                                        <p:strVal val="visible"/>
                                      </p:to>
                                    </p:set>
                                    <p:animEffect transition="in" filter="blinds(horizontal)">
                                      <p:cBhvr>
                                        <p:cTn id="18" dur="500"/>
                                        <p:tgtEl>
                                          <p:spTgt spid="7173">
                                            <p:txEl>
                                              <p:charRg st="103" end="15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3">
                                            <p:txEl>
                                              <p:charRg st="152" end="200"/>
                                            </p:txEl>
                                          </p:spTgt>
                                        </p:tgtEl>
                                        <p:attrNameLst>
                                          <p:attrName>style.visibility</p:attrName>
                                        </p:attrNameLst>
                                      </p:cBhvr>
                                      <p:to>
                                        <p:strVal val="visible"/>
                                      </p:to>
                                    </p:set>
                                    <p:animEffect transition="in" filter="blinds(horizontal)">
                                      <p:cBhvr>
                                        <p:cTn id="21" dur="500"/>
                                        <p:tgtEl>
                                          <p:spTgt spid="7173">
                                            <p:txEl>
                                              <p:charRg st="152" end="20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3">
                                            <p:txEl>
                                              <p:charRg st="200" end="258"/>
                                            </p:txEl>
                                          </p:spTgt>
                                        </p:tgtEl>
                                        <p:attrNameLst>
                                          <p:attrName>style.visibility</p:attrName>
                                        </p:attrNameLst>
                                      </p:cBhvr>
                                      <p:to>
                                        <p:strVal val="visible"/>
                                      </p:to>
                                    </p:set>
                                    <p:animEffect transition="in" filter="blinds(horizontal)">
                                      <p:cBhvr>
                                        <p:cTn id="24" dur="500"/>
                                        <p:tgtEl>
                                          <p:spTgt spid="7173">
                                            <p:txEl>
                                              <p:charRg st="200"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7171" name="Rectangle 2"/>
          <p:cNvSpPr>
            <a:spLocks noGrp="1"/>
          </p:cNvSpPr>
          <p:nvPr>
            <p:ph type="title"/>
          </p:nvPr>
        </p:nvSpPr>
        <p:spPr>
          <a:xfrm>
            <a:off x="228600" y="274638"/>
            <a:ext cx="8686800" cy="792162"/>
          </a:xfrm>
          <a:ln/>
        </p:spPr>
        <p:txBody>
          <a:bodyPr vert="horz" wrap="square" lIns="91440" tIns="45720" rIns="91440" bIns="45720" anchor="ctr" anchorCtr="0"/>
          <a:p>
            <a:pPr eaLnBrk="1" hangingPunct="1"/>
            <a:r>
              <a:rPr lang="en-US" altLang="zh-CN" sz="4000" dirty="0"/>
              <a:t>7</a:t>
            </a:r>
            <a:r>
              <a:rPr lang="zh-CN" altLang="zh-CN" sz="4000" dirty="0"/>
              <a:t>.1.1  </a:t>
            </a:r>
            <a:r>
              <a:rPr lang="en-US" altLang="zh-CN" sz="4000" dirty="0"/>
              <a:t>XML</a:t>
            </a:r>
            <a:endParaRPr lang="zh-CN" altLang="zh-CN" sz="4000" dirty="0"/>
          </a:p>
        </p:txBody>
      </p:sp>
      <p:sp>
        <p:nvSpPr>
          <p:cNvPr id="7173" name="Rectangle 3"/>
          <p:cNvSpPr>
            <a:spLocks noGrp="1"/>
          </p:cNvSpPr>
          <p:nvPr>
            <p:ph type="body"/>
          </p:nvPr>
        </p:nvSpPr>
        <p:spPr>
          <a:xfrm>
            <a:off x="152400" y="1066800"/>
            <a:ext cx="8839200" cy="5486400"/>
          </a:xfrm>
          <a:ln/>
        </p:spPr>
        <p:txBody>
          <a:bodyPr vert="horz" wrap="square" lIns="91440" tIns="45720" rIns="91440" bIns="45720" anchor="t" anchorCtr="0"/>
          <a:p>
            <a:pPr eaLnBrk="1" hangingPunct="1">
              <a:lnSpc>
                <a:spcPct val="100000"/>
              </a:lnSpc>
              <a:buClr>
                <a:srgbClr val="606060"/>
              </a:buClr>
            </a:pPr>
            <a:r>
              <a:rPr lang="en-US" altLang="zh-CN" sz="2600" dirty="0"/>
              <a:t>XML</a:t>
            </a:r>
            <a:r>
              <a:rPr lang="zh-CN" altLang="en-US" sz="2600" dirty="0"/>
              <a:t>（</a:t>
            </a:r>
            <a:r>
              <a:rPr lang="en-US" altLang="zh-CN" sz="2600" dirty="0"/>
              <a:t>Extensible Markup Language</a:t>
            </a:r>
            <a:r>
              <a:rPr lang="zh-CN" altLang="en-US" sz="2600" dirty="0"/>
              <a:t>，可扩展的标记语言）是一套用文本来定义语义标记的元标记语言，具有与平台无关、可灵活的定义数据和结构信息、便于网络传递等优势。</a:t>
            </a:r>
            <a:endParaRPr lang="en-US" altLang="zh-CN" sz="2600" dirty="0"/>
          </a:p>
          <a:p>
            <a:pPr eaLnBrk="1" hangingPunct="1">
              <a:lnSpc>
                <a:spcPct val="100000"/>
              </a:lnSpc>
              <a:buClr>
                <a:srgbClr val="606060"/>
              </a:buClr>
            </a:pPr>
            <a:r>
              <a:rPr lang="en-US" altLang="zh-CN" sz="2600" dirty="0"/>
              <a:t>XML</a:t>
            </a:r>
            <a:r>
              <a:rPr lang="zh-CN" altLang="en-US" sz="2600" dirty="0"/>
              <a:t>特点</a:t>
            </a:r>
            <a:endParaRPr lang="en-US" altLang="zh-CN" sz="2600" dirty="0"/>
          </a:p>
          <a:p>
            <a:pPr lvl="1" eaLnBrk="1" hangingPunct="1">
              <a:buSzPct val="90000"/>
            </a:pPr>
            <a:r>
              <a:rPr lang="en-US" altLang="zh-CN" sz="2600" dirty="0"/>
              <a:t>XML</a:t>
            </a:r>
            <a:r>
              <a:rPr lang="zh-CN" altLang="en-US" sz="2600" dirty="0"/>
              <a:t>是文本编码，可在任何网络中正常传输。</a:t>
            </a:r>
            <a:endParaRPr lang="en-US" altLang="zh-CN" sz="2600" dirty="0"/>
          </a:p>
          <a:p>
            <a:pPr lvl="2" eaLnBrk="1" hangingPunct="1">
              <a:buSzPct val="90000"/>
            </a:pPr>
            <a:r>
              <a:rPr lang="zh-CN" altLang="en-US" sz="2400" dirty="0"/>
              <a:t>不受所选用的操作系统、对象模型和编程语言的影响</a:t>
            </a:r>
            <a:endParaRPr lang="zh-CN" altLang="en-US" sz="2400" dirty="0"/>
          </a:p>
          <a:p>
            <a:pPr lvl="1" eaLnBrk="1" hangingPunct="1">
              <a:buSzPct val="90000"/>
            </a:pPr>
            <a:r>
              <a:rPr lang="en-US" altLang="zh-CN" sz="2600" dirty="0"/>
              <a:t>XML</a:t>
            </a:r>
            <a:r>
              <a:rPr lang="zh-CN" altLang="en-US" sz="2600" dirty="0"/>
              <a:t>中的所有标记都是自定义的，通过这些自定义的标记，可描述某种数据的不同部分及其嵌套的层次结构。</a:t>
            </a:r>
            <a:endParaRPr lang="zh-CN" altLang="en-US" sz="2600" dirty="0"/>
          </a:p>
          <a:p>
            <a:pPr lvl="1" eaLnBrk="1" hangingPunct="1">
              <a:buSzPct val="90000"/>
            </a:pPr>
            <a:r>
              <a:rPr lang="en-US" altLang="zh-CN" sz="2600" dirty="0"/>
              <a:t>XML</a:t>
            </a:r>
            <a:r>
              <a:rPr lang="zh-CN" altLang="en-US" sz="2600" dirty="0"/>
              <a:t>规定所有标记都必须有开始和结束标志。</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93"/>
                                            </p:txEl>
                                          </p:spTgt>
                                        </p:tgtEl>
                                        <p:attrNameLst>
                                          <p:attrName>style.visibility</p:attrName>
                                        </p:attrNameLst>
                                      </p:cBhvr>
                                      <p:to>
                                        <p:strVal val="visible"/>
                                      </p:to>
                                    </p:set>
                                    <p:animEffect transition="in" filter="blinds(horizontal)">
                                      <p:cBhvr>
                                        <p:cTn id="7" dur="500"/>
                                        <p:tgtEl>
                                          <p:spTgt spid="7173">
                                            <p:txEl>
                                              <p:charRg st="0" end="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xEl>
                                              <p:charRg st="93" end="99"/>
                                            </p:txEl>
                                          </p:spTgt>
                                        </p:tgtEl>
                                        <p:attrNameLst>
                                          <p:attrName>style.visibility</p:attrName>
                                        </p:attrNameLst>
                                      </p:cBhvr>
                                      <p:to>
                                        <p:strVal val="visible"/>
                                      </p:to>
                                    </p:set>
                                    <p:animEffect transition="in" filter="blinds(horizontal)">
                                      <p:cBhvr>
                                        <p:cTn id="12" dur="500"/>
                                        <p:tgtEl>
                                          <p:spTgt spid="7173">
                                            <p:txEl>
                                              <p:charRg st="93" end="9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3">
                                            <p:txEl>
                                              <p:charRg st="99" end="121"/>
                                            </p:txEl>
                                          </p:spTgt>
                                        </p:tgtEl>
                                        <p:attrNameLst>
                                          <p:attrName>style.visibility</p:attrName>
                                        </p:attrNameLst>
                                      </p:cBhvr>
                                      <p:to>
                                        <p:strVal val="visible"/>
                                      </p:to>
                                    </p:set>
                                    <p:animEffect transition="in" filter="blinds(horizontal)">
                                      <p:cBhvr>
                                        <p:cTn id="15" dur="500"/>
                                        <p:tgtEl>
                                          <p:spTgt spid="7173">
                                            <p:txEl>
                                              <p:charRg st="99" end="12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3">
                                            <p:txEl>
                                              <p:charRg st="121" end="145"/>
                                            </p:txEl>
                                          </p:spTgt>
                                        </p:tgtEl>
                                        <p:attrNameLst>
                                          <p:attrName>style.visibility</p:attrName>
                                        </p:attrNameLst>
                                      </p:cBhvr>
                                      <p:to>
                                        <p:strVal val="visible"/>
                                      </p:to>
                                    </p:set>
                                    <p:animEffect transition="in" filter="blinds(horizontal)">
                                      <p:cBhvr>
                                        <p:cTn id="18" dur="500"/>
                                        <p:tgtEl>
                                          <p:spTgt spid="7173">
                                            <p:txEl>
                                              <p:charRg st="121" end="14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3">
                                            <p:txEl>
                                              <p:charRg st="145" end="195"/>
                                            </p:txEl>
                                          </p:spTgt>
                                        </p:tgtEl>
                                        <p:attrNameLst>
                                          <p:attrName>style.visibility</p:attrName>
                                        </p:attrNameLst>
                                      </p:cBhvr>
                                      <p:to>
                                        <p:strVal val="visible"/>
                                      </p:to>
                                    </p:set>
                                    <p:animEffect transition="in" filter="blinds(horizontal)">
                                      <p:cBhvr>
                                        <p:cTn id="21" dur="500"/>
                                        <p:tgtEl>
                                          <p:spTgt spid="7173">
                                            <p:txEl>
                                              <p:charRg st="145" end="19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3">
                                            <p:txEl>
                                              <p:charRg st="195" end="217"/>
                                            </p:txEl>
                                          </p:spTgt>
                                        </p:tgtEl>
                                        <p:attrNameLst>
                                          <p:attrName>style.visibility</p:attrName>
                                        </p:attrNameLst>
                                      </p:cBhvr>
                                      <p:to>
                                        <p:strVal val="visible"/>
                                      </p:to>
                                    </p:set>
                                    <p:animEffect transition="in" filter="blinds(horizontal)">
                                      <p:cBhvr>
                                        <p:cTn id="24" dur="500"/>
                                        <p:tgtEl>
                                          <p:spTgt spid="7173">
                                            <p:txEl>
                                              <p:charRg st="195"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1987"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.1</a:t>
            </a:r>
            <a:r>
              <a:rPr lang="en-US" altLang="zh-CN" sz="4000" dirty="0"/>
              <a:t> </a:t>
            </a:r>
            <a:r>
              <a:rPr lang="zh-CN" altLang="zh-CN" sz="4000" dirty="0"/>
              <a:t>协定和特性</a:t>
            </a:r>
            <a:endParaRPr lang="en-US" altLang="zh-CN" sz="4000" dirty="0"/>
          </a:p>
        </p:txBody>
      </p:sp>
      <p:sp>
        <p:nvSpPr>
          <p:cNvPr id="7173" name="Rectangle 3"/>
          <p:cNvSpPr>
            <a:spLocks noGrp="1" noChangeArrowheads="1"/>
          </p:cNvSpPr>
          <p:nvPr>
            <p:ph type="body" idx="1"/>
          </p:nvPr>
        </p:nvSpPr>
        <p:spPr>
          <a:xfrm>
            <a:off x="228600" y="1295400"/>
            <a:ext cx="8763000" cy="5105400"/>
          </a:xfrm>
        </p:spPr>
        <p:txBody>
          <a:bodyPr vert="horz" wrap="square" lIns="91440" tIns="45720" rIns="91440" bIns="45720" numCol="1" anchor="t" anchorCtr="0" compatLnSpc="1"/>
          <a:lstStyle/>
          <a:p>
            <a:pPr marL="177800" marR="0" lvl="0" indent="-17780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Char char="l"/>
              <a:tabLst>
                <a:tab pos="990600" algn="l"/>
              </a:tabLst>
              <a:defRPr/>
            </a:pPr>
            <a:r>
              <a:rPr kumimoji="0" lang="zh-CN" altLang="zh-CN" sz="2400" b="1" i="0" u="none" strike="noStrike" kern="0" cap="none" spc="0" normalizeH="0" baseline="0" noProof="0" dirty="0" smtClean="0">
                <a:ln>
                  <a:noFill/>
                </a:ln>
                <a:solidFill>
                  <a:srgbClr val="0000FF"/>
                </a:solidFill>
                <a:effectLst/>
                <a:uLnTx/>
                <a:uFillTx/>
                <a:latin typeface="+mn-lt"/>
                <a:ea typeface="+mn-ea"/>
                <a:cs typeface="+mn-cs"/>
              </a:rPr>
              <a:t>例如</a:t>
            </a:r>
            <a:r>
              <a:rPr kumimoji="0" lang="zh-CN" altLang="zh-CN" sz="2400" b="1" i="0" u="none" strike="noStrike" kern="0" cap="none" spc="0" normalizeH="0" baseline="0" noProof="0" dirty="0">
                <a:ln>
                  <a:noFill/>
                </a:ln>
                <a:solidFill>
                  <a:srgbClr val="0000FF"/>
                </a:solidFill>
                <a:effectLst/>
                <a:uLnTx/>
                <a:uFillTx/>
                <a:latin typeface="+mn-lt"/>
                <a:ea typeface="+mn-ea"/>
                <a:cs typeface="+mn-cs"/>
              </a:rPr>
              <a:t>：</a:t>
            </a:r>
            <a:endParaRPr kumimoji="0" lang="zh-CN" altLang="zh-CN" sz="2400" b="1" i="0" u="none" strike="noStrike" kern="0" cap="none" spc="0" normalizeH="0" baseline="0" noProof="0" dirty="0">
              <a:ln>
                <a:noFill/>
              </a:ln>
              <a:solidFill>
                <a:srgbClr val="0000FF"/>
              </a:solidFill>
              <a:effectLst/>
              <a:uLnTx/>
              <a:uFillTx/>
              <a:latin typeface="+mn-lt"/>
              <a:ea typeface="+mn-ea"/>
              <a:cs typeface="+mn-cs"/>
            </a:endParaRPr>
          </a:p>
          <a:p>
            <a:pPr marL="801370" marR="0" lvl="2" indent="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a:t>
            </a:r>
            <a:r>
              <a:rPr kumimoji="0" lang="en-US" altLang="zh-CN" sz="1800" b="1" i="0" u="none" strike="noStrike" kern="0" cap="none" spc="0" normalizeH="0" baseline="0" noProof="0" dirty="0" err="1">
                <a:ln>
                  <a:noFill/>
                </a:ln>
                <a:solidFill>
                  <a:srgbClr val="FF6600"/>
                </a:solidFill>
                <a:effectLst/>
                <a:uLnTx/>
                <a:uFillTx/>
                <a:latin typeface="仿宋" panose="02010609060101010101" charset="-122"/>
                <a:ea typeface="仿宋" panose="02010609060101010101" charset="-122"/>
              </a:rPr>
              <a:t>ServiceContract</a:t>
            </a:r>
            <a:r>
              <a:rPr kumimoji="0" lang="en-US"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a:t>
            </a:r>
            <a:endParaRPr kumimoji="0" lang="zh-CN"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endParaRPr>
          </a:p>
          <a:p>
            <a:pPr marL="801370" marR="0" lvl="2" indent="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public interface IService1</a:t>
            </a:r>
            <a:endParaRPr kumimoji="0" lang="zh-CN"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endParaRPr>
          </a:p>
          <a:p>
            <a:pPr marL="801370" marR="0" lvl="2" indent="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a:t>
            </a:r>
            <a:endParaRPr kumimoji="0" lang="zh-CN"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endParaRPr>
          </a:p>
          <a:p>
            <a:pPr marL="801370" marR="0" lvl="2" indent="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    [</a:t>
            </a:r>
            <a:r>
              <a:rPr kumimoji="0" lang="en-US" altLang="zh-CN" sz="1800" b="1" i="0" u="none" strike="noStrike" kern="0" cap="none" spc="0" normalizeH="0" baseline="0" noProof="0" dirty="0" err="1">
                <a:ln>
                  <a:noFill/>
                </a:ln>
                <a:solidFill>
                  <a:srgbClr val="FF6600"/>
                </a:solidFill>
                <a:effectLst/>
                <a:uLnTx/>
                <a:uFillTx/>
                <a:latin typeface="仿宋" panose="02010609060101010101" charset="-122"/>
                <a:ea typeface="仿宋" panose="02010609060101010101" charset="-122"/>
              </a:rPr>
              <a:t>OperationContract</a:t>
            </a:r>
            <a:r>
              <a:rPr kumimoji="0" lang="en-US"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a:t>
            </a:r>
            <a:endParaRPr kumimoji="0" lang="zh-CN"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endParaRPr>
          </a:p>
          <a:p>
            <a:pPr marL="801370" marR="0" lvl="2" indent="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    double Add(double n1, double n2);</a:t>
            </a:r>
            <a:endParaRPr kumimoji="0" lang="zh-CN" altLang="zh-CN" sz="18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endParaRPr>
          </a:p>
          <a:p>
            <a:pPr marL="801370" marR="0" lvl="2" indent="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18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endParaRPr kumimoji="0" lang="en-US" altLang="zh-CN" sz="18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u"/>
              <a:tabLst>
                <a:tab pos="990600" algn="l"/>
              </a:tabLst>
              <a:defRPr/>
            </a:pP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这段代码对</a:t>
            </a:r>
            <a:r>
              <a:rPr kumimoji="0" lang="en-US"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IService1</a:t>
            </a: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接口用</a:t>
            </a:r>
            <a:r>
              <a:rPr kumimoji="0" lang="en-US" altLang="zh-CN" sz="2000" b="1" i="0" u="none" strike="noStrike" kern="0" cap="none" spc="0" normalizeH="0" baseline="0" noProof="0" dirty="0" err="1">
                <a:ln>
                  <a:noFill/>
                </a:ln>
                <a:solidFill>
                  <a:srgbClr val="008000"/>
                </a:solidFill>
                <a:effectLst/>
                <a:uLnTx/>
                <a:uFillTx/>
                <a:latin typeface="仿宋" panose="02010609060101010101" charset="-122"/>
                <a:ea typeface="仿宋" panose="02010609060101010101" charset="-122"/>
              </a:rPr>
              <a:t>ServiceContract</a:t>
            </a: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特性声明了</a:t>
            </a:r>
            <a:r>
              <a:rPr kumimoji="0" lang="zh-CN" altLang="zh-CN" sz="2000" b="1" i="0" u="none" strike="noStrike" kern="0" cap="none" spc="0" normalizeH="0" baseline="0" noProof="0" dirty="0">
                <a:ln>
                  <a:noFill/>
                </a:ln>
                <a:solidFill>
                  <a:srgbClr val="008000"/>
                </a:solidFill>
                <a:effectLst/>
                <a:uLnTx/>
                <a:uFillTx/>
                <a:latin typeface="仿宋" panose="02010609060101010101" charset="-122"/>
                <a:ea typeface="仿宋" panose="02010609060101010101" charset="-122"/>
              </a:rPr>
              <a:t>服务协定</a:t>
            </a: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，对</a:t>
            </a:r>
            <a:r>
              <a:rPr kumimoji="0" lang="en-US"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Add</a:t>
            </a: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方法用</a:t>
            </a:r>
            <a:r>
              <a:rPr kumimoji="0" lang="en-US" altLang="zh-CN" sz="2000" b="1" i="0" u="none" strike="noStrike" kern="0" cap="none" spc="0" normalizeH="0" baseline="0" noProof="0" dirty="0" err="1">
                <a:ln>
                  <a:noFill/>
                </a:ln>
                <a:solidFill>
                  <a:srgbClr val="008000"/>
                </a:solidFill>
                <a:effectLst/>
                <a:uLnTx/>
                <a:uFillTx/>
                <a:latin typeface="仿宋" panose="02010609060101010101" charset="-122"/>
                <a:ea typeface="仿宋" panose="02010609060101010101" charset="-122"/>
              </a:rPr>
              <a:t>OperationContract</a:t>
            </a: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特性声明了</a:t>
            </a:r>
            <a:r>
              <a:rPr kumimoji="0" lang="zh-CN" altLang="zh-CN" sz="2000" b="1" i="0" u="none" strike="noStrike" kern="0" cap="none" spc="0" normalizeH="0" baseline="0" noProof="0" dirty="0">
                <a:ln>
                  <a:noFill/>
                </a:ln>
                <a:solidFill>
                  <a:srgbClr val="008000"/>
                </a:solidFill>
                <a:effectLst/>
                <a:uLnTx/>
                <a:uFillTx/>
                <a:latin typeface="仿宋" panose="02010609060101010101" charset="-122"/>
                <a:ea typeface="仿宋" panose="02010609060101010101" charset="-122"/>
              </a:rPr>
              <a:t>操作协定</a:t>
            </a:r>
            <a:r>
              <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u"/>
              <a:tabLst>
                <a:tab pos="990600" algn="l"/>
              </a:tabLst>
              <a:defRPr/>
            </a:pP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编译器编译这段代码时，遇到</a:t>
            </a:r>
            <a:r>
              <a:rPr kumimoji="0" lang="en-US" altLang="zh-CN" sz="2000" b="1" i="0" u="none" strike="noStrike" kern="0" cap="none" spc="0" normalizeH="0" baseline="0" noProof="0" dirty="0" err="1">
                <a:ln>
                  <a:noFill/>
                </a:ln>
                <a:solidFill>
                  <a:srgbClr val="FF6600"/>
                </a:solidFill>
                <a:effectLst/>
                <a:uLnTx/>
                <a:uFillTx/>
                <a:latin typeface="仿宋" panose="02010609060101010101" charset="-122"/>
                <a:ea typeface="仿宋" panose="02010609060101010101" charset="-122"/>
              </a:rPr>
              <a:t>ServiceContract</a:t>
            </a: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特性声明，它就会自动创建</a:t>
            </a:r>
            <a:r>
              <a:rPr kumimoji="0" lang="en-US" altLang="zh-CN" sz="2000" b="1" i="0" u="none" strike="noStrike" kern="0" cap="none" spc="0" normalizeH="0" baseline="0" noProof="0" dirty="0" err="1">
                <a:ln>
                  <a:noFill/>
                </a:ln>
                <a:solidFill>
                  <a:srgbClr val="FF6600"/>
                </a:solidFill>
                <a:effectLst/>
                <a:uLnTx/>
                <a:uFillTx/>
                <a:latin typeface="仿宋" panose="02010609060101010101" charset="-122"/>
                <a:ea typeface="仿宋" panose="02010609060101010101" charset="-122"/>
              </a:rPr>
              <a:t>ServiceContractAttribute</a:t>
            </a:r>
            <a:r>
              <a:rPr kumimoji="0" lang="zh-CN"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类的一个实例，并通过该实例处理</a:t>
            </a:r>
            <a:r>
              <a:rPr kumimoji="0" lang="en-US" altLang="zh-CN"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IService1</a:t>
            </a:r>
            <a:r>
              <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接口</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u"/>
              <a:tabLst>
                <a:tab pos="990600" algn="l"/>
              </a:tabLst>
              <a:defRPr/>
            </a:pPr>
            <a:r>
              <a:rPr kumimoji="0" lang="zh-CN" altLang="en-US" sz="2000" b="1" i="0" u="none" strike="noStrike" kern="0" cap="none" spc="0" normalizeH="0" baseline="0" noProof="0" dirty="0">
                <a:ln>
                  <a:noFill/>
                </a:ln>
                <a:solidFill>
                  <a:srgbClr val="FF6600"/>
                </a:solidFill>
                <a:effectLst/>
                <a:uLnTx/>
                <a:uFillTx/>
                <a:latin typeface="仿宋" panose="02010609060101010101" charset="-122"/>
                <a:ea typeface="仿宋" panose="02010609060101010101" charset="-122"/>
              </a:rPr>
              <a:t>实际</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处理过程是用进程和线程实现的。</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3">
                                            <p:txEl>
                                              <p:charRg st="0" end="4"/>
                                            </p:txEl>
                                          </p:spTgt>
                                        </p:tgtEl>
                                        <p:attrNameLst>
                                          <p:attrName>style.visibility</p:attrName>
                                        </p:attrNameLst>
                                      </p:cBhvr>
                                      <p:to>
                                        <p:strVal val="visible"/>
                                      </p:to>
                                    </p:set>
                                    <p:animEffect transition="in" filter="blinds(horizontal)">
                                      <p:cBhvr>
                                        <p:cTn id="7" dur="500"/>
                                        <p:tgtEl>
                                          <p:spTgt spid="7173">
                                            <p:txEl>
                                              <p:charRg st="0"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4" end="22"/>
                                            </p:txEl>
                                          </p:spTgt>
                                        </p:tgtEl>
                                        <p:attrNameLst>
                                          <p:attrName>style.visibility</p:attrName>
                                        </p:attrNameLst>
                                      </p:cBhvr>
                                      <p:to>
                                        <p:strVal val="visible"/>
                                      </p:to>
                                    </p:set>
                                    <p:animEffect transition="in" filter="blinds(horizontal)">
                                      <p:cBhvr>
                                        <p:cTn id="10" dur="500"/>
                                        <p:tgtEl>
                                          <p:spTgt spid="7173">
                                            <p:txEl>
                                              <p:charRg st="4" end="2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22" end="49"/>
                                            </p:txEl>
                                          </p:spTgt>
                                        </p:tgtEl>
                                        <p:attrNameLst>
                                          <p:attrName>style.visibility</p:attrName>
                                        </p:attrNameLst>
                                      </p:cBhvr>
                                      <p:to>
                                        <p:strVal val="visible"/>
                                      </p:to>
                                    </p:set>
                                    <p:animEffect transition="in" filter="blinds(horizontal)">
                                      <p:cBhvr>
                                        <p:cTn id="13" dur="500"/>
                                        <p:tgtEl>
                                          <p:spTgt spid="7173">
                                            <p:txEl>
                                              <p:charRg st="22" end="4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49" end="51"/>
                                            </p:txEl>
                                          </p:spTgt>
                                        </p:tgtEl>
                                        <p:attrNameLst>
                                          <p:attrName>style.visibility</p:attrName>
                                        </p:attrNameLst>
                                      </p:cBhvr>
                                      <p:to>
                                        <p:strVal val="visible"/>
                                      </p:to>
                                    </p:set>
                                    <p:animEffect transition="in" filter="blinds(horizontal)">
                                      <p:cBhvr>
                                        <p:cTn id="16" dur="500"/>
                                        <p:tgtEl>
                                          <p:spTgt spid="7173">
                                            <p:txEl>
                                              <p:charRg st="49" end="5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51" end="75"/>
                                            </p:txEl>
                                          </p:spTgt>
                                        </p:tgtEl>
                                        <p:attrNameLst>
                                          <p:attrName>style.visibility</p:attrName>
                                        </p:attrNameLst>
                                      </p:cBhvr>
                                      <p:to>
                                        <p:strVal val="visible"/>
                                      </p:to>
                                    </p:set>
                                    <p:animEffect transition="in" filter="blinds(horizontal)">
                                      <p:cBhvr>
                                        <p:cTn id="19" dur="500"/>
                                        <p:tgtEl>
                                          <p:spTgt spid="7173">
                                            <p:txEl>
                                              <p:charRg st="51" end="7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75" end="113"/>
                                            </p:txEl>
                                          </p:spTgt>
                                        </p:tgtEl>
                                        <p:attrNameLst>
                                          <p:attrName>style.visibility</p:attrName>
                                        </p:attrNameLst>
                                      </p:cBhvr>
                                      <p:to>
                                        <p:strVal val="visible"/>
                                      </p:to>
                                    </p:set>
                                    <p:animEffect transition="in" filter="blinds(horizontal)">
                                      <p:cBhvr>
                                        <p:cTn id="22" dur="500"/>
                                        <p:tgtEl>
                                          <p:spTgt spid="7173">
                                            <p:txEl>
                                              <p:charRg st="75" end="1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173">
                                            <p:txEl>
                                              <p:charRg st="113" end="115"/>
                                            </p:txEl>
                                          </p:spTgt>
                                        </p:tgtEl>
                                        <p:attrNameLst>
                                          <p:attrName>style.visibility</p:attrName>
                                        </p:attrNameLst>
                                      </p:cBhvr>
                                      <p:to>
                                        <p:strVal val="visible"/>
                                      </p:to>
                                    </p:set>
                                    <p:animEffect transition="in" filter="blinds(horizontal)">
                                      <p:cBhvr>
                                        <p:cTn id="25" dur="500"/>
                                        <p:tgtEl>
                                          <p:spTgt spid="7173">
                                            <p:txEl>
                                              <p:charRg st="113" end="11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173">
                                            <p:txEl>
                                              <p:charRg st="115" end="192"/>
                                            </p:txEl>
                                          </p:spTgt>
                                        </p:tgtEl>
                                        <p:attrNameLst>
                                          <p:attrName>style.visibility</p:attrName>
                                        </p:attrNameLst>
                                      </p:cBhvr>
                                      <p:to>
                                        <p:strVal val="visible"/>
                                      </p:to>
                                    </p:set>
                                    <p:animEffect transition="in" filter="blinds(horizontal)">
                                      <p:cBhvr>
                                        <p:cTn id="30" dur="500"/>
                                        <p:tgtEl>
                                          <p:spTgt spid="7173">
                                            <p:txEl>
                                              <p:charRg st="115" end="19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173">
                                            <p:txEl>
                                              <p:charRg st="192" end="284"/>
                                            </p:txEl>
                                          </p:spTgt>
                                        </p:tgtEl>
                                        <p:attrNameLst>
                                          <p:attrName>style.visibility</p:attrName>
                                        </p:attrNameLst>
                                      </p:cBhvr>
                                      <p:to>
                                        <p:strVal val="visible"/>
                                      </p:to>
                                    </p:set>
                                    <p:animEffect transition="in" filter="blinds(horizontal)">
                                      <p:cBhvr>
                                        <p:cTn id="33" dur="500"/>
                                        <p:tgtEl>
                                          <p:spTgt spid="7173">
                                            <p:txEl>
                                              <p:charRg st="192" end="28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73">
                                            <p:txEl>
                                              <p:charRg st="284" end="302"/>
                                            </p:txEl>
                                          </p:spTgt>
                                        </p:tgtEl>
                                        <p:attrNameLst>
                                          <p:attrName>style.visibility</p:attrName>
                                        </p:attrNameLst>
                                      </p:cBhvr>
                                      <p:to>
                                        <p:strVal val="visible"/>
                                      </p:to>
                                    </p:set>
                                    <p:animEffect transition="in" filter="blinds(horizontal)">
                                      <p:cBhvr>
                                        <p:cTn id="36" dur="500"/>
                                        <p:tgtEl>
                                          <p:spTgt spid="7173">
                                            <p:txEl>
                                              <p:charRg st="284" end="3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3011"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2 </a:t>
            </a:r>
            <a:r>
              <a:rPr lang="zh-CN" altLang="en-US" sz="4000" dirty="0"/>
              <a:t>服务</a:t>
            </a:r>
            <a:r>
              <a:rPr lang="zh-CN" altLang="zh-CN" sz="4000" dirty="0"/>
              <a:t>协定</a:t>
            </a:r>
            <a:endParaRPr lang="en-US" altLang="zh-CN" sz="4000" dirty="0"/>
          </a:p>
        </p:txBody>
      </p:sp>
      <p:sp>
        <p:nvSpPr>
          <p:cNvPr id="7173" name="Rectangle 3"/>
          <p:cNvSpPr>
            <a:spLocks noGrp="1" noChangeArrowheads="1"/>
          </p:cNvSpPr>
          <p:nvPr>
            <p:ph type="body" idx="1"/>
          </p:nvPr>
        </p:nvSpPr>
        <p:spPr>
          <a:xfrm>
            <a:off x="228600" y="1447800"/>
            <a:ext cx="8763000" cy="4724400"/>
          </a:xfrm>
        </p:spPr>
        <p:txBody>
          <a:bodyPr vert="horz" wrap="square" lIns="91440" tIns="45720" rIns="91440" bIns="45720" numCol="1" anchor="t" anchorCtr="0" compatLnSpc="1"/>
          <a:lstStyle/>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zh-CN" altLang="en-US" sz="2400" b="1" i="0" u="none" strike="noStrike" kern="0" cap="none" spc="0" normalizeH="0" baseline="0" noProof="0" dirty="0" smtClean="0">
                <a:ln>
                  <a:noFill/>
                </a:ln>
                <a:solidFill>
                  <a:srgbClr val="008000"/>
                </a:solidFill>
                <a:effectLst/>
                <a:uLnTx/>
                <a:uFillTx/>
                <a:latin typeface="+mn-lt"/>
                <a:ea typeface="+mn-ea"/>
                <a:cs typeface="+mn-cs"/>
              </a:rPr>
              <a:t>服务协定：</a:t>
            </a:r>
            <a:r>
              <a:rPr kumimoji="0" lang="zh-CN" altLang="zh-CN" sz="2400" b="1" i="0" u="none" strike="noStrike" kern="0" cap="none" spc="0" normalizeH="0" baseline="0" noProof="0" dirty="0" smtClean="0">
                <a:ln>
                  <a:noFill/>
                </a:ln>
                <a:solidFill>
                  <a:srgbClr val="008000"/>
                </a:solidFill>
                <a:effectLst/>
                <a:uLnTx/>
                <a:uFillTx/>
                <a:latin typeface="+mn-lt"/>
                <a:ea typeface="+mn-ea"/>
                <a:cs typeface="+mn-cs"/>
              </a:rPr>
              <a:t>指</a:t>
            </a:r>
            <a:r>
              <a:rPr kumimoji="0" lang="en-US" altLang="zh-CN" sz="2400" b="1" i="0" u="none" strike="noStrike" kern="0" cap="none" spc="0" normalizeH="0" baseline="0" noProof="0" dirty="0">
                <a:ln>
                  <a:noFill/>
                </a:ln>
                <a:solidFill>
                  <a:srgbClr val="008000"/>
                </a:solidFill>
                <a:effectLst/>
                <a:uLnTx/>
                <a:uFillTx/>
                <a:latin typeface="+mn-lt"/>
                <a:ea typeface="+mn-ea"/>
                <a:cs typeface="+mn-cs"/>
              </a:rPr>
              <a:t>WCF</a:t>
            </a:r>
            <a:r>
              <a:rPr kumimoji="0" lang="zh-CN" altLang="zh-CN" sz="2400" b="1" i="0" u="none" strike="noStrike" kern="0" cap="none" spc="0" normalizeH="0" baseline="0" noProof="0" dirty="0">
                <a:ln>
                  <a:noFill/>
                </a:ln>
                <a:solidFill>
                  <a:srgbClr val="008000"/>
                </a:solidFill>
                <a:effectLst/>
                <a:uLnTx/>
                <a:uFillTx/>
                <a:latin typeface="+mn-lt"/>
                <a:ea typeface="+mn-ea"/>
                <a:cs typeface="+mn-cs"/>
              </a:rPr>
              <a:t>对客户端公开哪些服务</a:t>
            </a:r>
            <a:r>
              <a:rPr kumimoji="0" lang="zh-CN" altLang="zh-CN" sz="2400" b="1" i="0" u="none" strike="noStrike" kern="0" cap="none" spc="0" normalizeH="0" baseline="0" noProof="0" dirty="0" smtClean="0">
                <a:ln>
                  <a:noFill/>
                </a:ln>
                <a:solidFill>
                  <a:srgbClr val="0000FF"/>
                </a:solidFill>
                <a:effectLst/>
                <a:uLnTx/>
                <a:uFillTx/>
                <a:latin typeface="+mn-lt"/>
                <a:ea typeface="+mn-ea"/>
                <a:cs typeface="+mn-cs"/>
              </a:rPr>
              <a:t>。</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0" marR="0" lvl="0"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WCF</a:t>
            </a:r>
            <a:r>
              <a:rPr kumimoji="0" lang="zh-CN" altLang="zh-CN" sz="2400" b="1" i="0" u="none" strike="noStrike" kern="0" cap="none" spc="0" normalizeH="0" baseline="0" noProof="0" dirty="0">
                <a:ln>
                  <a:noFill/>
                </a:ln>
                <a:solidFill>
                  <a:srgbClr val="0000FF"/>
                </a:solidFill>
                <a:effectLst/>
                <a:uLnTx/>
                <a:uFillTx/>
                <a:latin typeface="+mn-lt"/>
                <a:ea typeface="+mn-ea"/>
                <a:cs typeface="+mn-cs"/>
              </a:rPr>
              <a:t>服务端通过服务协定向客户端公开以下内容</a:t>
            </a:r>
            <a:r>
              <a:rPr kumimoji="0" lang="zh-CN" altLang="zh-CN" sz="2400" b="1" i="0" u="none" strike="noStrike" kern="0" cap="none" spc="0" normalizeH="0" baseline="0" noProof="0" dirty="0" smtClean="0">
                <a:ln>
                  <a:noFill/>
                </a:ln>
                <a:solidFill>
                  <a:srgbClr val="0000FF"/>
                </a:solidFill>
                <a:effectLst/>
                <a:uLnTx/>
                <a:uFillTx/>
                <a:latin typeface="+mn-lt"/>
                <a:ea typeface="+mn-ea"/>
                <a:cs typeface="+mn-cs"/>
              </a:rPr>
              <a:t>：</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操作</a:t>
            </a:r>
            <a:r>
              <a:rPr kumimoji="0" lang="zh-CN" altLang="zh-CN" sz="2200" b="1" i="0" u="none" strike="noStrike" kern="0" cap="none" spc="0" normalizeH="0" baseline="0" noProof="0" dirty="0">
                <a:ln>
                  <a:noFill/>
                </a:ln>
                <a:solidFill>
                  <a:schemeClr val="folHlink"/>
                </a:solidFill>
                <a:effectLst/>
                <a:uLnTx/>
                <a:uFillTx/>
                <a:latin typeface="+mn-lt"/>
                <a:ea typeface="楷体_GB2312" pitchFamily="1" charset="-122"/>
              </a:rPr>
              <a:t>方法</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消息交换</a:t>
            </a:r>
            <a:r>
              <a:rPr kumimoji="0" lang="zh-CN" altLang="zh-CN" sz="2200" b="1" i="0" u="none" strike="noStrike" kern="0" cap="none" spc="0" normalizeH="0" baseline="0" noProof="0" dirty="0">
                <a:ln>
                  <a:noFill/>
                </a:ln>
                <a:solidFill>
                  <a:schemeClr val="folHlink"/>
                </a:solidFill>
                <a:effectLst/>
                <a:uLnTx/>
                <a:uFillTx/>
                <a:latin typeface="+mn-lt"/>
                <a:ea typeface="楷体_GB2312" pitchFamily="1" charset="-122"/>
              </a:rPr>
              <a:t>模式</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采用</a:t>
            </a:r>
            <a:r>
              <a:rPr kumimoji="0" lang="zh-CN" altLang="zh-CN" sz="2200" b="1" i="0" u="none" strike="noStrike" kern="0" cap="none" spc="0" normalizeH="0" baseline="0" noProof="0" dirty="0">
                <a:ln>
                  <a:noFill/>
                </a:ln>
                <a:solidFill>
                  <a:schemeClr val="folHlink"/>
                </a:solidFill>
                <a:effectLst/>
                <a:uLnTx/>
                <a:uFillTx/>
                <a:latin typeface="+mn-lt"/>
                <a:ea typeface="楷体_GB2312" pitchFamily="1" charset="-122"/>
              </a:rPr>
              <a:t>的通信协议以及序列化</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格式</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356870" marR="0" lvl="1"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l"/>
              <a:tabLst>
                <a:tab pos="990600" algn="l"/>
              </a:tabLst>
              <a:defRPr/>
            </a:pP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服务协定包括</a:t>
            </a:r>
            <a:r>
              <a:rPr kumimoji="0" lang="en-US" altLang="zh-CN" sz="2400" b="1" i="0" u="none" strike="noStrike" kern="0" cap="none" spc="0" normalizeH="0" baseline="0" noProof="0" dirty="0" err="1">
                <a:ln>
                  <a:noFill/>
                </a:ln>
                <a:solidFill>
                  <a:srgbClr val="0000FF"/>
                </a:solidFill>
                <a:effectLst/>
                <a:uLnTx/>
                <a:uFillTx/>
                <a:latin typeface="+mn-lt"/>
                <a:ea typeface="+mn-ea"/>
                <a:cs typeface="+mn-cs"/>
              </a:rPr>
              <a:t>ServiceContract</a:t>
            </a:r>
            <a:r>
              <a:rPr kumimoji="0" lang="zh-CN" altLang="zh-CN" sz="2400" b="1" i="0" u="none" strike="noStrike" kern="0" cap="none" spc="0" normalizeH="0" baseline="0" noProof="0" dirty="0" smtClean="0">
                <a:ln>
                  <a:noFill/>
                </a:ln>
                <a:solidFill>
                  <a:srgbClr val="0000FF"/>
                </a:solidFill>
                <a:effectLst/>
                <a:uLnTx/>
                <a:uFillTx/>
                <a:latin typeface="+mn-lt"/>
                <a:ea typeface="+mn-ea"/>
                <a:cs typeface="+mn-cs"/>
              </a:rPr>
              <a:t>特性</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和</a:t>
            </a:r>
            <a:r>
              <a:rPr kumimoji="0" lang="en-US" altLang="zh-CN" sz="2400" b="1" i="0" u="none" strike="noStrike" kern="0" cap="none" spc="0" normalizeH="0" baseline="0" noProof="0" dirty="0" err="1">
                <a:ln>
                  <a:noFill/>
                </a:ln>
                <a:solidFill>
                  <a:srgbClr val="0000FF"/>
                </a:solidFill>
                <a:effectLst/>
                <a:uLnTx/>
                <a:uFillTx/>
                <a:latin typeface="+mn-lt"/>
                <a:ea typeface="+mn-ea"/>
                <a:cs typeface="+mn-cs"/>
              </a:rPr>
              <a:t>OperationContract</a:t>
            </a:r>
            <a:r>
              <a:rPr kumimoji="0" lang="zh-CN" altLang="zh-CN" sz="2400" b="1" i="0" u="none" strike="noStrike" kern="0" cap="none" spc="0" normalizeH="0" baseline="0" noProof="0" dirty="0">
                <a:ln>
                  <a:noFill/>
                </a:ln>
                <a:solidFill>
                  <a:srgbClr val="0000FF"/>
                </a:solidFill>
                <a:effectLst/>
                <a:uLnTx/>
                <a:uFillTx/>
                <a:latin typeface="+mn-lt"/>
                <a:ea typeface="+mn-ea"/>
                <a:cs typeface="+mn-cs"/>
              </a:rPr>
              <a:t>特性</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en-US" altLang="zh-CN" sz="2200" b="1" i="0" u="none" strike="noStrike" kern="0" cap="none" spc="0" normalizeH="0" baseline="0" noProof="0" dirty="0" err="1">
                <a:ln>
                  <a:noFill/>
                </a:ln>
                <a:solidFill>
                  <a:schemeClr val="folHlink"/>
                </a:solidFill>
                <a:effectLst/>
                <a:uLnTx/>
                <a:uFillTx/>
                <a:latin typeface="+mn-lt"/>
                <a:ea typeface="楷体_GB2312" pitchFamily="1" charset="-122"/>
              </a:rPr>
              <a:t>ServiceContract</a:t>
            </a:r>
            <a:r>
              <a:rPr kumimoji="0" lang="zh-CN" altLang="zh-CN" sz="2200" b="1" i="0" u="none" strike="noStrike" kern="0" cap="none" spc="0" normalizeH="0" baseline="0" noProof="0" dirty="0">
                <a:ln>
                  <a:noFill/>
                </a:ln>
                <a:solidFill>
                  <a:schemeClr val="folHlink"/>
                </a:solidFill>
                <a:effectLst/>
                <a:uLnTx/>
                <a:uFillTx/>
                <a:latin typeface="+mn-lt"/>
                <a:ea typeface="楷体_GB2312" pitchFamily="1" charset="-122"/>
              </a:rPr>
              <a:t>特性用于在应用程序中定义服务</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协定</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Char char="¡"/>
              <a:tabLst>
                <a:tab pos="990600" algn="l"/>
              </a:tabLst>
              <a:defRPr/>
            </a:pPr>
            <a:r>
              <a:rPr kumimoji="0" lang="en-US" altLang="zh-CN" sz="2200" b="1" i="0" u="none" strike="noStrike" kern="0" cap="none" spc="0" normalizeH="0" baseline="0" noProof="0" dirty="0" err="1">
                <a:ln>
                  <a:noFill/>
                </a:ln>
                <a:solidFill>
                  <a:schemeClr val="folHlink"/>
                </a:solidFill>
                <a:effectLst/>
                <a:uLnTx/>
                <a:uFillTx/>
                <a:latin typeface="+mn-lt"/>
                <a:ea typeface="楷体_GB2312" pitchFamily="1" charset="-122"/>
              </a:rPr>
              <a:t>OperationContract</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特性用于在应用程序中定义</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操作</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协定</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356870" marR="0" lvl="1" indent="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None/>
              <a:tabLst>
                <a:tab pos="990600" algn="l"/>
              </a:tabLst>
              <a:defRPr/>
            </a:pPr>
            <a:endPar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177800" marR="0" lvl="0" indent="-17780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21"/>
                                            </p:txEl>
                                          </p:spTgt>
                                        </p:tgtEl>
                                        <p:attrNameLst>
                                          <p:attrName>style.visibility</p:attrName>
                                        </p:attrNameLst>
                                      </p:cBhvr>
                                      <p:to>
                                        <p:strVal val="visible"/>
                                      </p:to>
                                    </p:set>
                                    <p:animEffect transition="in" filter="blinds(horizontal)">
                                      <p:cBhvr>
                                        <p:cTn id="7" dur="500"/>
                                        <p:tgtEl>
                                          <p:spTgt spid="7173">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xEl>
                                              <p:charRg st="22" end="46"/>
                                            </p:txEl>
                                          </p:spTgt>
                                        </p:tgtEl>
                                        <p:attrNameLst>
                                          <p:attrName>style.visibility</p:attrName>
                                        </p:attrNameLst>
                                      </p:cBhvr>
                                      <p:to>
                                        <p:strVal val="visible"/>
                                      </p:to>
                                    </p:set>
                                    <p:animEffect transition="in" filter="blinds(horizontal)">
                                      <p:cBhvr>
                                        <p:cTn id="12" dur="500"/>
                                        <p:tgtEl>
                                          <p:spTgt spid="7173">
                                            <p:txEl>
                                              <p:charRg st="22" end="46"/>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73">
                                            <p:txEl>
                                              <p:charRg st="46" end="52"/>
                                            </p:txEl>
                                          </p:spTgt>
                                        </p:tgtEl>
                                        <p:attrNameLst>
                                          <p:attrName>style.visibility</p:attrName>
                                        </p:attrNameLst>
                                      </p:cBhvr>
                                      <p:to>
                                        <p:strVal val="visible"/>
                                      </p:to>
                                    </p:set>
                                    <p:animEffect transition="in" filter="blinds(horizontal)">
                                      <p:cBhvr>
                                        <p:cTn id="15" dur="500"/>
                                        <p:tgtEl>
                                          <p:spTgt spid="7173">
                                            <p:txEl>
                                              <p:charRg st="46" end="5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73">
                                            <p:txEl>
                                              <p:charRg st="52" end="60"/>
                                            </p:txEl>
                                          </p:spTgt>
                                        </p:tgtEl>
                                        <p:attrNameLst>
                                          <p:attrName>style.visibility</p:attrName>
                                        </p:attrNameLst>
                                      </p:cBhvr>
                                      <p:to>
                                        <p:strVal val="visible"/>
                                      </p:to>
                                    </p:set>
                                    <p:animEffect transition="in" filter="blinds(horizontal)">
                                      <p:cBhvr>
                                        <p:cTn id="18" dur="500"/>
                                        <p:tgtEl>
                                          <p:spTgt spid="7173">
                                            <p:txEl>
                                              <p:charRg st="52" end="6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173">
                                            <p:txEl>
                                              <p:charRg st="60" end="76"/>
                                            </p:txEl>
                                          </p:spTgt>
                                        </p:tgtEl>
                                        <p:attrNameLst>
                                          <p:attrName>style.visibility</p:attrName>
                                        </p:attrNameLst>
                                      </p:cBhvr>
                                      <p:to>
                                        <p:strVal val="visible"/>
                                      </p:to>
                                    </p:set>
                                    <p:animEffect transition="in" filter="blinds(horizontal)">
                                      <p:cBhvr>
                                        <p:cTn id="21" dur="500"/>
                                        <p:tgtEl>
                                          <p:spTgt spid="7173">
                                            <p:txEl>
                                              <p:charRg st="60" end="7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173">
                                            <p:txEl>
                                              <p:charRg st="77" end="122"/>
                                            </p:txEl>
                                          </p:spTgt>
                                        </p:tgtEl>
                                        <p:attrNameLst>
                                          <p:attrName>style.visibility</p:attrName>
                                        </p:attrNameLst>
                                      </p:cBhvr>
                                      <p:to>
                                        <p:strVal val="visible"/>
                                      </p:to>
                                    </p:set>
                                    <p:animEffect transition="in" filter="blinds(horizontal)">
                                      <p:cBhvr>
                                        <p:cTn id="26" dur="500"/>
                                        <p:tgtEl>
                                          <p:spTgt spid="7173">
                                            <p:txEl>
                                              <p:charRg st="77" end="122"/>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173">
                                            <p:txEl>
                                              <p:charRg st="122" end="155"/>
                                            </p:txEl>
                                          </p:spTgt>
                                        </p:tgtEl>
                                        <p:attrNameLst>
                                          <p:attrName>style.visibility</p:attrName>
                                        </p:attrNameLst>
                                      </p:cBhvr>
                                      <p:to>
                                        <p:strVal val="visible"/>
                                      </p:to>
                                    </p:set>
                                    <p:animEffect transition="in" filter="blinds(horizontal)">
                                      <p:cBhvr>
                                        <p:cTn id="29" dur="500"/>
                                        <p:tgtEl>
                                          <p:spTgt spid="7173">
                                            <p:txEl>
                                              <p:charRg st="122" end="15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173">
                                            <p:txEl>
                                              <p:charRg st="155" end="190"/>
                                            </p:txEl>
                                          </p:spTgt>
                                        </p:tgtEl>
                                        <p:attrNameLst>
                                          <p:attrName>style.visibility</p:attrName>
                                        </p:attrNameLst>
                                      </p:cBhvr>
                                      <p:to>
                                        <p:strVal val="visible"/>
                                      </p:to>
                                    </p:set>
                                    <p:animEffect transition="in" filter="blinds(horizontal)">
                                      <p:cBhvr>
                                        <p:cTn id="32" dur="500"/>
                                        <p:tgtEl>
                                          <p:spTgt spid="7173">
                                            <p:txEl>
                                              <p:charRg st="155"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4035"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2 </a:t>
            </a:r>
            <a:r>
              <a:rPr lang="zh-CN" altLang="en-US" sz="4000" dirty="0"/>
              <a:t>服务</a:t>
            </a:r>
            <a:r>
              <a:rPr lang="zh-CN" altLang="zh-CN" sz="4000" dirty="0"/>
              <a:t>协定</a:t>
            </a:r>
            <a:endParaRPr lang="en-US" altLang="zh-CN" sz="4000" dirty="0"/>
          </a:p>
        </p:txBody>
      </p:sp>
      <p:sp>
        <p:nvSpPr>
          <p:cNvPr id="7173" name="Rectangle 3"/>
          <p:cNvSpPr>
            <a:spLocks noGrp="1"/>
          </p:cNvSpPr>
          <p:nvPr>
            <p:ph type="body"/>
          </p:nvPr>
        </p:nvSpPr>
        <p:spPr>
          <a:xfrm>
            <a:off x="0" y="1371600"/>
            <a:ext cx="9144000" cy="4800600"/>
          </a:xfrm>
          <a:ln/>
        </p:spPr>
        <p:txBody>
          <a:bodyPr vert="horz" wrap="square" lIns="91440" tIns="45720" rIns="91440" bIns="45720" anchor="t" anchorCtr="0"/>
          <a:p>
            <a:pPr eaLnBrk="1" hangingPunct="1">
              <a:buSzPct val="90000"/>
            </a:pPr>
            <a:r>
              <a:rPr lang="en-US" altLang="zh-CN" dirty="0"/>
              <a:t>ServiceContract</a:t>
            </a:r>
            <a:r>
              <a:rPr lang="zh-CN" altLang="zh-CN" dirty="0"/>
              <a:t>特性</a:t>
            </a:r>
            <a:r>
              <a:rPr lang="zh-CN" altLang="en-US" dirty="0"/>
              <a:t>常用属性</a:t>
            </a:r>
            <a:endParaRPr lang="en-US" altLang="zh-CN" dirty="0"/>
          </a:p>
          <a:p>
            <a:pPr lvl="1"/>
            <a:r>
              <a:rPr lang="en-US" altLang="zh-CN" sz="2000" dirty="0">
                <a:solidFill>
                  <a:srgbClr val="008000"/>
                </a:solidFill>
              </a:rPr>
              <a:t>CallbackContract</a:t>
            </a:r>
            <a:r>
              <a:rPr lang="zh-CN" altLang="zh-CN" sz="2000" dirty="0">
                <a:solidFill>
                  <a:srgbClr val="008000"/>
                </a:solidFill>
              </a:rPr>
              <a:t>：获取或设置双工通信的回调协定类型，默认为</a:t>
            </a:r>
            <a:r>
              <a:rPr lang="en-US" altLang="zh-CN" sz="2000" dirty="0">
                <a:solidFill>
                  <a:srgbClr val="008000"/>
                </a:solidFill>
              </a:rPr>
              <a:t>null</a:t>
            </a:r>
            <a:r>
              <a:rPr lang="zh-CN" altLang="zh-CN" sz="2000" dirty="0"/>
              <a:t>。</a:t>
            </a:r>
            <a:endParaRPr lang="zh-CN" altLang="zh-CN" sz="2000" dirty="0"/>
          </a:p>
          <a:p>
            <a:pPr lvl="1"/>
            <a:r>
              <a:rPr lang="en-US" altLang="zh-CN" sz="2000" dirty="0"/>
              <a:t>Name</a:t>
            </a:r>
            <a:r>
              <a:rPr lang="zh-CN" altLang="zh-CN" sz="2000" dirty="0"/>
              <a:t>和</a:t>
            </a:r>
            <a:r>
              <a:rPr lang="en-US" altLang="zh-CN" sz="2000" dirty="0"/>
              <a:t>Namespace</a:t>
            </a:r>
            <a:r>
              <a:rPr lang="zh-CN" altLang="zh-CN" sz="2000" dirty="0"/>
              <a:t>：获取或设置</a:t>
            </a:r>
            <a:r>
              <a:rPr lang="en-US" altLang="zh-CN" sz="2000" dirty="0"/>
              <a:t>Web</a:t>
            </a:r>
            <a:r>
              <a:rPr lang="zh-CN" altLang="zh-CN" sz="2000" dirty="0"/>
              <a:t>服务描述语言（</a:t>
            </a:r>
            <a:r>
              <a:rPr lang="en-US" altLang="zh-CN" sz="2000" dirty="0"/>
              <a:t>WSDL</a:t>
            </a:r>
            <a:r>
              <a:rPr lang="zh-CN" altLang="zh-CN" sz="2000" dirty="0"/>
              <a:t>）中</a:t>
            </a:r>
            <a:r>
              <a:rPr lang="en-US" altLang="zh-CN" sz="2000" dirty="0"/>
              <a:t>&lt;portType&gt;</a:t>
            </a:r>
            <a:r>
              <a:rPr lang="zh-CN" altLang="zh-CN" sz="2000" dirty="0"/>
              <a:t>元素的名称和命名空间。</a:t>
            </a:r>
            <a:endParaRPr lang="zh-CN" altLang="zh-CN" sz="2000" dirty="0"/>
          </a:p>
          <a:p>
            <a:pPr lvl="1"/>
            <a:r>
              <a:rPr lang="en-US" altLang="zh-CN" sz="2000" dirty="0"/>
              <a:t>HasProtectionLevel</a:t>
            </a:r>
            <a:r>
              <a:rPr lang="zh-CN" altLang="zh-CN" sz="2000" dirty="0"/>
              <a:t>：获取一个</a:t>
            </a:r>
            <a:r>
              <a:rPr lang="en-US" altLang="zh-CN" sz="2000" dirty="0"/>
              <a:t>bool</a:t>
            </a:r>
            <a:r>
              <a:rPr lang="zh-CN" altLang="zh-CN" sz="2000" dirty="0"/>
              <a:t>类型的值，该值指示是否对成员分配了保护级别。如果分配了保护级别（非</a:t>
            </a:r>
            <a:r>
              <a:rPr lang="en-US" altLang="zh-CN" sz="2000" dirty="0"/>
              <a:t>None</a:t>
            </a:r>
            <a:r>
              <a:rPr lang="zh-CN" altLang="zh-CN" sz="2000" dirty="0"/>
              <a:t>）则为</a:t>
            </a:r>
            <a:r>
              <a:rPr lang="en-US" altLang="zh-CN" sz="2000" dirty="0"/>
              <a:t>true</a:t>
            </a:r>
            <a:r>
              <a:rPr lang="zh-CN" altLang="zh-CN" sz="2000" dirty="0"/>
              <a:t>，否则为</a:t>
            </a:r>
            <a:r>
              <a:rPr lang="en-US" altLang="zh-CN" sz="2000" dirty="0"/>
              <a:t>false</a:t>
            </a:r>
            <a:r>
              <a:rPr lang="zh-CN" altLang="zh-CN" sz="2000" dirty="0"/>
              <a:t>。</a:t>
            </a:r>
            <a:endParaRPr lang="zh-CN" altLang="zh-CN" sz="2000" dirty="0"/>
          </a:p>
          <a:p>
            <a:pPr lvl="1"/>
            <a:r>
              <a:rPr lang="en-US" altLang="zh-CN" sz="2000" dirty="0"/>
              <a:t>ProtectionLevel</a:t>
            </a:r>
            <a:r>
              <a:rPr lang="zh-CN" altLang="zh-CN" sz="2000" dirty="0"/>
              <a:t>：设置绑定支持的保护级别，默认值为</a:t>
            </a:r>
            <a:r>
              <a:rPr lang="en-US" altLang="zh-CN" sz="2000" dirty="0"/>
              <a:t>ProtectionLevel.None</a:t>
            </a:r>
            <a:r>
              <a:rPr lang="zh-CN" altLang="zh-CN" sz="2000" dirty="0"/>
              <a:t>。可选择的值有：</a:t>
            </a:r>
            <a:r>
              <a:rPr lang="en-US" altLang="zh-CN" sz="2000" dirty="0"/>
              <a:t>EncryptAndSign</a:t>
            </a:r>
            <a:r>
              <a:rPr lang="zh-CN" altLang="zh-CN" sz="2000" dirty="0"/>
              <a:t>（对数据进行加密和签名确保所传输数据的保密性和完整性）、</a:t>
            </a:r>
            <a:r>
              <a:rPr lang="en-US" altLang="zh-CN" sz="2000" dirty="0"/>
              <a:t>None</a:t>
            </a:r>
            <a:r>
              <a:rPr lang="zh-CN" altLang="zh-CN" sz="2000" dirty="0"/>
              <a:t>（仅身份验证）、</a:t>
            </a:r>
            <a:r>
              <a:rPr lang="en-US" altLang="zh-CN" sz="2000" dirty="0"/>
              <a:t>Sign</a:t>
            </a:r>
            <a:r>
              <a:rPr lang="zh-CN" altLang="zh-CN" sz="2000" dirty="0"/>
              <a:t>（对数据签名确保所传输数据的完整性）</a:t>
            </a:r>
            <a:endParaRPr lang="zh-CN" altLang="zh-CN" sz="2000" dirty="0"/>
          </a:p>
          <a:p>
            <a:pPr lvl="1"/>
            <a:r>
              <a:rPr lang="en-US" altLang="zh-CN" dirty="0"/>
              <a:t>SessionMode</a:t>
            </a:r>
            <a:r>
              <a:rPr lang="zh-CN" altLang="zh-CN" dirty="0"/>
              <a:t>：获取或设置采用的会话模式。</a:t>
            </a: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73">
                                            <p:txEl>
                                              <p:charRg st="0" end="22"/>
                                            </p:txEl>
                                          </p:spTgt>
                                        </p:tgtEl>
                                        <p:attrNameLst>
                                          <p:attrName>style.visibility</p:attrName>
                                        </p:attrNameLst>
                                      </p:cBhvr>
                                      <p:to>
                                        <p:strVal val="visible"/>
                                      </p:to>
                                    </p:set>
                                    <p:animEffect transition="in" filter="blinds(horizontal)">
                                      <p:cBhvr>
                                        <p:cTn id="7" dur="500"/>
                                        <p:tgtEl>
                                          <p:spTgt spid="7173">
                                            <p:txEl>
                                              <p:charRg st="0" end="2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22" end="65"/>
                                            </p:txEl>
                                          </p:spTgt>
                                        </p:tgtEl>
                                        <p:attrNameLst>
                                          <p:attrName>style.visibility</p:attrName>
                                        </p:attrNameLst>
                                      </p:cBhvr>
                                      <p:to>
                                        <p:strVal val="visible"/>
                                      </p:to>
                                    </p:set>
                                    <p:animEffect transition="in" filter="blinds(horizontal)">
                                      <p:cBhvr>
                                        <p:cTn id="10" dur="500"/>
                                        <p:tgtEl>
                                          <p:spTgt spid="7173">
                                            <p:txEl>
                                              <p:charRg st="22" end="6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65" end="123"/>
                                            </p:txEl>
                                          </p:spTgt>
                                        </p:tgtEl>
                                        <p:attrNameLst>
                                          <p:attrName>style.visibility</p:attrName>
                                        </p:attrNameLst>
                                      </p:cBhvr>
                                      <p:to>
                                        <p:strVal val="visible"/>
                                      </p:to>
                                    </p:set>
                                    <p:animEffect transition="in" filter="blinds(horizontal)">
                                      <p:cBhvr>
                                        <p:cTn id="13" dur="500"/>
                                        <p:tgtEl>
                                          <p:spTgt spid="7173">
                                            <p:txEl>
                                              <p:charRg st="65" end="12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123" end="205"/>
                                            </p:txEl>
                                          </p:spTgt>
                                        </p:tgtEl>
                                        <p:attrNameLst>
                                          <p:attrName>style.visibility</p:attrName>
                                        </p:attrNameLst>
                                      </p:cBhvr>
                                      <p:to>
                                        <p:strVal val="visible"/>
                                      </p:to>
                                    </p:set>
                                    <p:animEffect transition="in" filter="blinds(horizontal)">
                                      <p:cBhvr>
                                        <p:cTn id="16" dur="500"/>
                                        <p:tgtEl>
                                          <p:spTgt spid="7173">
                                            <p:txEl>
                                              <p:charRg st="123" end="20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205" end="342"/>
                                            </p:txEl>
                                          </p:spTgt>
                                        </p:tgtEl>
                                        <p:attrNameLst>
                                          <p:attrName>style.visibility</p:attrName>
                                        </p:attrNameLst>
                                      </p:cBhvr>
                                      <p:to>
                                        <p:strVal val="visible"/>
                                      </p:to>
                                    </p:set>
                                    <p:animEffect transition="in" filter="blinds(horizontal)">
                                      <p:cBhvr>
                                        <p:cTn id="19" dur="500"/>
                                        <p:tgtEl>
                                          <p:spTgt spid="7173">
                                            <p:txEl>
                                              <p:charRg st="205" end="34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342" end="368"/>
                                            </p:txEl>
                                          </p:spTgt>
                                        </p:tgtEl>
                                        <p:attrNameLst>
                                          <p:attrName>style.visibility</p:attrName>
                                        </p:attrNameLst>
                                      </p:cBhvr>
                                      <p:to>
                                        <p:strVal val="visible"/>
                                      </p:to>
                                    </p:set>
                                    <p:animEffect transition="in" filter="blinds(horizontal)">
                                      <p:cBhvr>
                                        <p:cTn id="22" dur="500"/>
                                        <p:tgtEl>
                                          <p:spTgt spid="7173">
                                            <p:txEl>
                                              <p:charRg st="342" end="3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5059" name="Rectangle 2"/>
          <p:cNvSpPr>
            <a:spLocks noGrp="1"/>
          </p:cNvSpPr>
          <p:nvPr>
            <p:ph type="title"/>
          </p:nvPr>
        </p:nvSpPr>
        <p:spPr>
          <a:xfrm>
            <a:off x="228600" y="152400"/>
            <a:ext cx="8686800" cy="639763"/>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2 </a:t>
            </a:r>
            <a:r>
              <a:rPr lang="zh-CN" altLang="en-US" sz="4000" dirty="0"/>
              <a:t>服务</a:t>
            </a:r>
            <a:r>
              <a:rPr lang="zh-CN" altLang="zh-CN" sz="4000" dirty="0"/>
              <a:t>协定</a:t>
            </a:r>
            <a:endParaRPr lang="en-US" altLang="zh-CN" sz="4000" dirty="0"/>
          </a:p>
        </p:txBody>
      </p:sp>
      <p:sp>
        <p:nvSpPr>
          <p:cNvPr id="7173" name="Rectangle 3"/>
          <p:cNvSpPr>
            <a:spLocks noGrp="1"/>
          </p:cNvSpPr>
          <p:nvPr>
            <p:ph type="body"/>
          </p:nvPr>
        </p:nvSpPr>
        <p:spPr>
          <a:xfrm>
            <a:off x="228600" y="990600"/>
            <a:ext cx="8763000" cy="5638800"/>
          </a:xfrm>
          <a:ln/>
        </p:spPr>
        <p:txBody>
          <a:bodyPr vert="horz" wrap="square" lIns="91440" tIns="45720" rIns="91440" bIns="45720" anchor="t" anchorCtr="0"/>
          <a:p>
            <a:pPr eaLnBrk="1" hangingPunct="1">
              <a:buSzPct val="90000"/>
            </a:pPr>
            <a:r>
              <a:rPr lang="en-US" altLang="zh-CN" dirty="0"/>
              <a:t>OperationContract</a:t>
            </a:r>
            <a:r>
              <a:rPr lang="zh-CN" altLang="zh-CN" dirty="0"/>
              <a:t>特性</a:t>
            </a:r>
            <a:r>
              <a:rPr lang="zh-CN" altLang="en-US" dirty="0"/>
              <a:t>常用属性</a:t>
            </a:r>
            <a:endParaRPr lang="en-US" altLang="zh-CN" dirty="0"/>
          </a:p>
          <a:p>
            <a:pPr lvl="1"/>
            <a:r>
              <a:rPr lang="en-US" altLang="zh-CN" dirty="0">
                <a:solidFill>
                  <a:srgbClr val="008000"/>
                </a:solidFill>
              </a:rPr>
              <a:t>IsOneWay</a:t>
            </a:r>
            <a:r>
              <a:rPr lang="zh-CN" altLang="zh-CN" dirty="0">
                <a:solidFill>
                  <a:srgbClr val="008000"/>
                </a:solidFill>
              </a:rPr>
              <a:t>：获取或设置是否不应答消息，默认为</a:t>
            </a:r>
            <a:r>
              <a:rPr lang="en-US" altLang="zh-CN" dirty="0">
                <a:solidFill>
                  <a:srgbClr val="008000"/>
                </a:solidFill>
              </a:rPr>
              <a:t>false</a:t>
            </a:r>
            <a:r>
              <a:rPr lang="zh-CN" altLang="zh-CN" dirty="0">
                <a:solidFill>
                  <a:srgbClr val="008000"/>
                </a:solidFill>
              </a:rPr>
              <a:t>（返回应答的消息）。</a:t>
            </a:r>
            <a:endParaRPr lang="zh-CN" altLang="zh-CN" dirty="0">
              <a:solidFill>
                <a:srgbClr val="008000"/>
              </a:solidFill>
            </a:endParaRPr>
          </a:p>
          <a:p>
            <a:pPr lvl="1"/>
            <a:r>
              <a:rPr lang="en-US" altLang="zh-CN" dirty="0"/>
              <a:t>IsInitiating</a:t>
            </a:r>
            <a:r>
              <a:rPr lang="zh-CN" altLang="zh-CN" dirty="0"/>
              <a:t>：获取或设置一个布尔值，该值指示接口中的方法是否在服务端启动会话时就可以实现操作，默认为</a:t>
            </a:r>
            <a:r>
              <a:rPr lang="en-US" altLang="zh-CN" dirty="0"/>
              <a:t>true</a:t>
            </a:r>
            <a:r>
              <a:rPr lang="zh-CN" altLang="zh-CN" dirty="0"/>
              <a:t>。</a:t>
            </a:r>
            <a:endParaRPr lang="zh-CN" altLang="zh-CN" dirty="0"/>
          </a:p>
          <a:p>
            <a:pPr eaLnBrk="1" hangingPunct="1">
              <a:buSzPct val="90000"/>
            </a:pPr>
            <a:r>
              <a:rPr lang="zh-CN" altLang="en-US" dirty="0"/>
              <a:t>基本用法</a:t>
            </a:r>
            <a:endParaRPr lang="en-US" altLang="zh-CN" dirty="0"/>
          </a:p>
          <a:p>
            <a:pPr lvl="2"/>
            <a:r>
              <a:rPr lang="zh-CN" altLang="zh-CN" dirty="0"/>
              <a:t>在接口的前面用</a:t>
            </a:r>
            <a:r>
              <a:rPr lang="en-US" altLang="zh-CN" dirty="0"/>
              <a:t>ServiceContract</a:t>
            </a:r>
            <a:r>
              <a:rPr lang="zh-CN" altLang="zh-CN" dirty="0"/>
              <a:t>特性声明服务协定，在接口的内部用操作协定公开操作方法</a:t>
            </a:r>
            <a:r>
              <a:rPr lang="zh-CN" altLang="en-US" dirty="0"/>
              <a:t>；在对应类中实现接口声明的方法：</a:t>
            </a:r>
            <a:endParaRPr lang="zh-CN" altLang="zh-CN" dirty="0"/>
          </a:p>
          <a:p>
            <a:pPr marL="1168400" lvl="3" indent="0">
              <a:buNone/>
            </a:pPr>
            <a:r>
              <a:rPr lang="en-US" altLang="zh-CN" sz="1600" dirty="0"/>
              <a:t>[ServiceContract(Namespace = "WcfServiceExamples")]</a:t>
            </a:r>
            <a:endParaRPr lang="zh-CN" altLang="zh-CN" sz="1600" dirty="0"/>
          </a:p>
          <a:p>
            <a:pPr marL="1168400" lvl="3" indent="0">
              <a:buNone/>
            </a:pPr>
            <a:r>
              <a:rPr lang="en-US" altLang="zh-CN" sz="1600" dirty="0"/>
              <a:t>public interface IService1</a:t>
            </a:r>
            <a:endParaRPr lang="zh-CN" altLang="zh-CN" sz="1600" dirty="0"/>
          </a:p>
          <a:p>
            <a:pPr marL="1168400" lvl="3" indent="0">
              <a:buNone/>
            </a:pPr>
            <a:r>
              <a:rPr lang="en-US" altLang="zh-CN" sz="1600" dirty="0"/>
              <a:t>{</a:t>
            </a:r>
            <a:endParaRPr lang="zh-CN" altLang="zh-CN" sz="1600" dirty="0"/>
          </a:p>
          <a:p>
            <a:pPr marL="1168400" lvl="3" indent="0">
              <a:buNone/>
            </a:pPr>
            <a:r>
              <a:rPr lang="en-US" altLang="zh-CN" sz="1600" dirty="0"/>
              <a:t>    [OperationContract] double Add(double n1, double n2);</a:t>
            </a:r>
            <a:endParaRPr lang="zh-CN" altLang="zh-CN" sz="1600" dirty="0"/>
          </a:p>
          <a:p>
            <a:pPr marL="1168400" lvl="3" indent="0">
              <a:buNone/>
            </a:pPr>
            <a:r>
              <a:rPr lang="en-US" altLang="zh-CN" sz="1600" dirty="0"/>
              <a:t>    [OperationContract] double Divide(double n1, double n2);</a:t>
            </a:r>
            <a:endParaRPr lang="zh-CN" altLang="zh-CN" sz="1600" dirty="0"/>
          </a:p>
          <a:p>
            <a:pPr marL="1168400" lvl="3" indent="0">
              <a:buNone/>
            </a:pPr>
            <a:r>
              <a:rPr lang="en-US" altLang="zh-CN" sz="1600" dirty="0"/>
              <a:t>}</a:t>
            </a:r>
            <a:endParaRPr lang="en-US" altLang="zh-CN" sz="1800" dirty="0"/>
          </a:p>
          <a:p>
            <a:pPr lvl="1" eaLnBrk="1" hangingPunct="1">
              <a:buSzPct val="90000"/>
            </a:pP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73">
                                            <p:txEl>
                                              <p:charRg st="0" end="24"/>
                                            </p:txEl>
                                          </p:spTgt>
                                        </p:tgtEl>
                                        <p:attrNameLst>
                                          <p:attrName>style.visibility</p:attrName>
                                        </p:attrNameLst>
                                      </p:cBhvr>
                                      <p:to>
                                        <p:strVal val="visible"/>
                                      </p:to>
                                    </p:set>
                                    <p:animEffect transition="in" filter="blinds(horizontal)">
                                      <p:cBhvr>
                                        <p:cTn id="7" dur="500"/>
                                        <p:tgtEl>
                                          <p:spTgt spid="7173">
                                            <p:txEl>
                                              <p:charRg st="0" end="2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24" end="65"/>
                                            </p:txEl>
                                          </p:spTgt>
                                        </p:tgtEl>
                                        <p:attrNameLst>
                                          <p:attrName>style.visibility</p:attrName>
                                        </p:attrNameLst>
                                      </p:cBhvr>
                                      <p:to>
                                        <p:strVal val="visible"/>
                                      </p:to>
                                    </p:set>
                                    <p:animEffect transition="in" filter="blinds(horizontal)">
                                      <p:cBhvr>
                                        <p:cTn id="10" dur="500"/>
                                        <p:tgtEl>
                                          <p:spTgt spid="7173">
                                            <p:txEl>
                                              <p:charRg st="24" end="6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65" end="127"/>
                                            </p:txEl>
                                          </p:spTgt>
                                        </p:tgtEl>
                                        <p:attrNameLst>
                                          <p:attrName>style.visibility</p:attrName>
                                        </p:attrNameLst>
                                      </p:cBhvr>
                                      <p:to>
                                        <p:strVal val="visible"/>
                                      </p:to>
                                    </p:set>
                                    <p:animEffect transition="in" filter="blinds(horizontal)">
                                      <p:cBhvr>
                                        <p:cTn id="13" dur="500"/>
                                        <p:tgtEl>
                                          <p:spTgt spid="7173">
                                            <p:txEl>
                                              <p:charRg st="65" end="12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127" end="132"/>
                                            </p:txEl>
                                          </p:spTgt>
                                        </p:tgtEl>
                                        <p:attrNameLst>
                                          <p:attrName>style.visibility</p:attrName>
                                        </p:attrNameLst>
                                      </p:cBhvr>
                                      <p:to>
                                        <p:strVal val="visible"/>
                                      </p:to>
                                    </p:set>
                                    <p:animEffect transition="in" filter="blinds(horizontal)">
                                      <p:cBhvr>
                                        <p:cTn id="16" dur="500"/>
                                        <p:tgtEl>
                                          <p:spTgt spid="7173">
                                            <p:txEl>
                                              <p:charRg st="127" end="13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132" end="197"/>
                                            </p:txEl>
                                          </p:spTgt>
                                        </p:tgtEl>
                                        <p:attrNameLst>
                                          <p:attrName>style.visibility</p:attrName>
                                        </p:attrNameLst>
                                      </p:cBhvr>
                                      <p:to>
                                        <p:strVal val="visible"/>
                                      </p:to>
                                    </p:set>
                                    <p:animEffect transition="in" filter="blinds(horizontal)">
                                      <p:cBhvr>
                                        <p:cTn id="19" dur="500"/>
                                        <p:tgtEl>
                                          <p:spTgt spid="7173">
                                            <p:txEl>
                                              <p:charRg st="132" end="19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197" end="249"/>
                                            </p:txEl>
                                          </p:spTgt>
                                        </p:tgtEl>
                                        <p:attrNameLst>
                                          <p:attrName>style.visibility</p:attrName>
                                        </p:attrNameLst>
                                      </p:cBhvr>
                                      <p:to>
                                        <p:strVal val="visible"/>
                                      </p:to>
                                    </p:set>
                                    <p:animEffect transition="in" filter="blinds(horizontal)">
                                      <p:cBhvr>
                                        <p:cTn id="22" dur="500"/>
                                        <p:tgtEl>
                                          <p:spTgt spid="7173">
                                            <p:txEl>
                                              <p:charRg st="197" end="24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173">
                                            <p:txEl>
                                              <p:charRg st="249" end="276"/>
                                            </p:txEl>
                                          </p:spTgt>
                                        </p:tgtEl>
                                        <p:attrNameLst>
                                          <p:attrName>style.visibility</p:attrName>
                                        </p:attrNameLst>
                                      </p:cBhvr>
                                      <p:to>
                                        <p:strVal val="visible"/>
                                      </p:to>
                                    </p:set>
                                    <p:animEffect transition="in" filter="blinds(horizontal)">
                                      <p:cBhvr>
                                        <p:cTn id="25" dur="500"/>
                                        <p:tgtEl>
                                          <p:spTgt spid="7173">
                                            <p:txEl>
                                              <p:charRg st="249" end="27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173">
                                            <p:txEl>
                                              <p:charRg st="276" end="278"/>
                                            </p:txEl>
                                          </p:spTgt>
                                        </p:tgtEl>
                                        <p:attrNameLst>
                                          <p:attrName>style.visibility</p:attrName>
                                        </p:attrNameLst>
                                      </p:cBhvr>
                                      <p:to>
                                        <p:strVal val="visible"/>
                                      </p:to>
                                    </p:set>
                                    <p:animEffect transition="in" filter="blinds(horizontal)">
                                      <p:cBhvr>
                                        <p:cTn id="28" dur="500"/>
                                        <p:tgtEl>
                                          <p:spTgt spid="7173">
                                            <p:txEl>
                                              <p:charRg st="276" end="27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3">
                                            <p:txEl>
                                              <p:charRg st="278" end="336"/>
                                            </p:txEl>
                                          </p:spTgt>
                                        </p:tgtEl>
                                        <p:attrNameLst>
                                          <p:attrName>style.visibility</p:attrName>
                                        </p:attrNameLst>
                                      </p:cBhvr>
                                      <p:to>
                                        <p:strVal val="visible"/>
                                      </p:to>
                                    </p:set>
                                    <p:animEffect transition="in" filter="blinds(horizontal)">
                                      <p:cBhvr>
                                        <p:cTn id="31" dur="500"/>
                                        <p:tgtEl>
                                          <p:spTgt spid="7173">
                                            <p:txEl>
                                              <p:charRg st="278" end="33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73">
                                            <p:txEl>
                                              <p:charRg st="336" end="397"/>
                                            </p:txEl>
                                          </p:spTgt>
                                        </p:tgtEl>
                                        <p:attrNameLst>
                                          <p:attrName>style.visibility</p:attrName>
                                        </p:attrNameLst>
                                      </p:cBhvr>
                                      <p:to>
                                        <p:strVal val="visible"/>
                                      </p:to>
                                    </p:set>
                                    <p:animEffect transition="in" filter="blinds(horizontal)">
                                      <p:cBhvr>
                                        <p:cTn id="34" dur="500"/>
                                        <p:tgtEl>
                                          <p:spTgt spid="7173">
                                            <p:txEl>
                                              <p:charRg st="336" end="39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173">
                                            <p:txEl>
                                              <p:charRg st="397" end="399"/>
                                            </p:txEl>
                                          </p:spTgt>
                                        </p:tgtEl>
                                        <p:attrNameLst>
                                          <p:attrName>style.visibility</p:attrName>
                                        </p:attrNameLst>
                                      </p:cBhvr>
                                      <p:to>
                                        <p:strVal val="visible"/>
                                      </p:to>
                                    </p:set>
                                    <p:animEffect transition="in" filter="blinds(horizontal)">
                                      <p:cBhvr>
                                        <p:cTn id="37" dur="500"/>
                                        <p:tgtEl>
                                          <p:spTgt spid="7173">
                                            <p:txEl>
                                              <p:charRg st="397" end="3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6083"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2 </a:t>
            </a:r>
            <a:r>
              <a:rPr lang="zh-CN" altLang="en-US" sz="4000" dirty="0"/>
              <a:t>服务</a:t>
            </a:r>
            <a:r>
              <a:rPr lang="zh-CN" altLang="zh-CN" sz="4000" dirty="0"/>
              <a:t>协定</a:t>
            </a:r>
            <a:endParaRPr lang="en-US" altLang="zh-CN" sz="4000" dirty="0"/>
          </a:p>
        </p:txBody>
      </p:sp>
      <p:sp>
        <p:nvSpPr>
          <p:cNvPr id="7173" name="Rectangle 3"/>
          <p:cNvSpPr>
            <a:spLocks noGrp="1"/>
          </p:cNvSpPr>
          <p:nvPr>
            <p:ph type="body"/>
          </p:nvPr>
        </p:nvSpPr>
        <p:spPr>
          <a:xfrm>
            <a:off x="228600" y="1447800"/>
            <a:ext cx="8763000" cy="3189288"/>
          </a:xfrm>
          <a:ln/>
        </p:spPr>
        <p:txBody>
          <a:bodyPr vert="horz" wrap="square" lIns="91440" tIns="45720" rIns="91440" bIns="45720" anchor="t" anchorCtr="0"/>
          <a:p>
            <a:pPr marL="1168400" lvl="3" indent="0">
              <a:buNone/>
            </a:pPr>
            <a:r>
              <a:rPr lang="en-US" altLang="zh-CN" sz="1600" dirty="0"/>
              <a:t>public class Service1 : IService1</a:t>
            </a:r>
            <a:endParaRPr lang="en-US" altLang="zh-CN" sz="1600" dirty="0"/>
          </a:p>
          <a:p>
            <a:pPr marL="1168400" lvl="3" indent="0">
              <a:buNone/>
            </a:pPr>
            <a:r>
              <a:rPr lang="zh-CN" altLang="en-US" sz="1600" dirty="0"/>
              <a:t>    </a:t>
            </a:r>
            <a:r>
              <a:rPr lang="en-US" altLang="zh-CN" sz="1600" dirty="0"/>
              <a:t>{</a:t>
            </a:r>
            <a:endParaRPr lang="en-US" altLang="zh-CN" sz="1600" dirty="0"/>
          </a:p>
          <a:p>
            <a:pPr marL="1168400" lvl="3" indent="0">
              <a:buNone/>
            </a:pPr>
            <a:r>
              <a:rPr lang="fr-FR" altLang="zh-CN" sz="1600" dirty="0"/>
              <a:t>        public double Add(double d1, double d2)</a:t>
            </a:r>
            <a:endParaRPr lang="fr-FR" altLang="zh-CN" sz="1600" dirty="0"/>
          </a:p>
          <a:p>
            <a:pPr marL="1168400" lvl="3" indent="0">
              <a:buNone/>
            </a:pPr>
            <a:r>
              <a:rPr lang="zh-CN" altLang="en-US" sz="1600" dirty="0"/>
              <a:t>        </a:t>
            </a:r>
            <a:r>
              <a:rPr lang="en-US" altLang="zh-CN" sz="1600" dirty="0"/>
              <a:t>{</a:t>
            </a:r>
            <a:endParaRPr lang="en-US" altLang="zh-CN" sz="1600" dirty="0"/>
          </a:p>
          <a:p>
            <a:pPr marL="1168400" lvl="3" indent="0">
              <a:buNone/>
            </a:pPr>
            <a:r>
              <a:rPr lang="en-US" altLang="zh-CN" sz="1600" dirty="0"/>
              <a:t>            return d1 + d2;</a:t>
            </a:r>
            <a:endParaRPr lang="en-US" altLang="zh-CN" sz="1600" dirty="0"/>
          </a:p>
          <a:p>
            <a:pPr marL="1168400" lvl="3" indent="0">
              <a:buNone/>
            </a:pPr>
            <a:r>
              <a:rPr lang="zh-CN" altLang="en-US" sz="1600" dirty="0"/>
              <a:t>        </a:t>
            </a:r>
            <a:r>
              <a:rPr lang="en-US" altLang="zh-CN" sz="1600" dirty="0"/>
              <a:t>}</a:t>
            </a:r>
            <a:endParaRPr lang="en-US" altLang="zh-CN" sz="1600" dirty="0"/>
          </a:p>
          <a:p>
            <a:pPr marL="1168400" lvl="3" indent="0">
              <a:buNone/>
            </a:pPr>
            <a:r>
              <a:rPr lang="fr-FR" altLang="zh-CN" sz="1600" dirty="0"/>
              <a:t>        public double Divide(double d1, double d2)</a:t>
            </a:r>
            <a:endParaRPr lang="fr-FR" altLang="zh-CN" sz="1600" dirty="0"/>
          </a:p>
          <a:p>
            <a:pPr marL="1168400" lvl="3" indent="0">
              <a:buNone/>
            </a:pPr>
            <a:r>
              <a:rPr lang="zh-CN" altLang="en-US" sz="1600" dirty="0"/>
              <a:t>        </a:t>
            </a:r>
            <a:r>
              <a:rPr lang="en-US" altLang="zh-CN" sz="1600" dirty="0"/>
              <a:t>{</a:t>
            </a:r>
            <a:endParaRPr lang="en-US" altLang="zh-CN" sz="1600" dirty="0"/>
          </a:p>
          <a:p>
            <a:pPr marL="1168400" lvl="3" indent="0">
              <a:buNone/>
            </a:pPr>
            <a:r>
              <a:rPr lang="en-US" altLang="zh-CN" sz="1600" dirty="0"/>
              <a:t>            return d1 / d2;</a:t>
            </a:r>
            <a:endParaRPr lang="en-US" altLang="zh-CN" sz="1600" dirty="0"/>
          </a:p>
          <a:p>
            <a:pPr marL="1168400" lvl="3" indent="0">
              <a:buNone/>
            </a:pPr>
            <a:r>
              <a:rPr lang="zh-CN" altLang="en-US" sz="1600" dirty="0"/>
              <a:t>        </a:t>
            </a:r>
            <a:r>
              <a:rPr lang="en-US" altLang="zh-CN" sz="1600" dirty="0"/>
              <a:t>}</a:t>
            </a:r>
            <a:endParaRPr lang="en-US" altLang="zh-CN" sz="1600" dirty="0"/>
          </a:p>
          <a:p>
            <a:pPr marL="1168400" lvl="3" indent="0">
              <a:buNone/>
            </a:pPr>
            <a:r>
              <a:rPr lang="en-US" altLang="zh-CN" sz="1600" dirty="0"/>
              <a:t>}</a:t>
            </a:r>
            <a:endParaRPr lang="en-US" altLang="zh-CN" sz="1600" dirty="0"/>
          </a:p>
          <a:p>
            <a:pPr lvl="1" eaLnBrk="1" hangingPunct="1">
              <a:buSzPct val="90000"/>
            </a:pPr>
            <a:r>
              <a:rPr lang="zh-CN" altLang="en-US" sz="2000" dirty="0">
                <a:solidFill>
                  <a:srgbClr val="FF0000"/>
                </a:solidFill>
              </a:rPr>
              <a:t>注意：</a:t>
            </a:r>
            <a:r>
              <a:rPr lang="en-US" altLang="zh-CN" sz="2000" dirty="0"/>
              <a:t>WCF</a:t>
            </a:r>
            <a:r>
              <a:rPr lang="zh-CN" altLang="en-US" sz="2000" dirty="0"/>
              <a:t>规定实现服务的接口中只能包含方法声明，不允许在接口中声明属性和字段。换言之，属性和字段是在实现接口的类中通过数据协定来公开的。</a:t>
            </a:r>
            <a:endParaRPr lang="en-US" altLang="zh-CN" sz="1800" dirty="0"/>
          </a:p>
          <a:p>
            <a:pPr lvl="1" eaLnBrk="1" hangingPunct="1">
              <a:buSzPct val="90000"/>
            </a:pP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73">
                                            <p:txEl>
                                              <p:charRg st="237" end="307"/>
                                            </p:txEl>
                                          </p:spTgt>
                                        </p:tgtEl>
                                        <p:attrNameLst>
                                          <p:attrName>style.visibility</p:attrName>
                                        </p:attrNameLst>
                                      </p:cBhvr>
                                      <p:to>
                                        <p:strVal val="visible"/>
                                      </p:to>
                                    </p:set>
                                    <p:animEffect transition="in" filter="blinds(horizontal)">
                                      <p:cBhvr>
                                        <p:cTn id="7" dur="500"/>
                                        <p:tgtEl>
                                          <p:spTgt spid="7173">
                                            <p:txEl>
                                              <p:charRg st="237" end="30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0" end="34"/>
                                            </p:txEl>
                                          </p:spTgt>
                                        </p:tgtEl>
                                        <p:attrNameLst>
                                          <p:attrName>style.visibility</p:attrName>
                                        </p:attrNameLst>
                                      </p:cBhvr>
                                      <p:to>
                                        <p:strVal val="visible"/>
                                      </p:to>
                                    </p:set>
                                    <p:animEffect transition="in" filter="blinds(horizontal)">
                                      <p:cBhvr>
                                        <p:cTn id="10" dur="500"/>
                                        <p:tgtEl>
                                          <p:spTgt spid="7173">
                                            <p:txEl>
                                              <p:charRg st="0" end="3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34" end="40"/>
                                            </p:txEl>
                                          </p:spTgt>
                                        </p:tgtEl>
                                        <p:attrNameLst>
                                          <p:attrName>style.visibility</p:attrName>
                                        </p:attrNameLst>
                                      </p:cBhvr>
                                      <p:to>
                                        <p:strVal val="visible"/>
                                      </p:to>
                                    </p:set>
                                    <p:animEffect transition="in" filter="blinds(horizontal)">
                                      <p:cBhvr>
                                        <p:cTn id="13" dur="500"/>
                                        <p:tgtEl>
                                          <p:spTgt spid="7173">
                                            <p:txEl>
                                              <p:charRg st="34" end="4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40" end="88"/>
                                            </p:txEl>
                                          </p:spTgt>
                                        </p:tgtEl>
                                        <p:attrNameLst>
                                          <p:attrName>style.visibility</p:attrName>
                                        </p:attrNameLst>
                                      </p:cBhvr>
                                      <p:to>
                                        <p:strVal val="visible"/>
                                      </p:to>
                                    </p:set>
                                    <p:animEffect transition="in" filter="blinds(horizontal)">
                                      <p:cBhvr>
                                        <p:cTn id="16" dur="500"/>
                                        <p:tgtEl>
                                          <p:spTgt spid="7173">
                                            <p:txEl>
                                              <p:charRg st="40" end="8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88" end="98"/>
                                            </p:txEl>
                                          </p:spTgt>
                                        </p:tgtEl>
                                        <p:attrNameLst>
                                          <p:attrName>style.visibility</p:attrName>
                                        </p:attrNameLst>
                                      </p:cBhvr>
                                      <p:to>
                                        <p:strVal val="visible"/>
                                      </p:to>
                                    </p:set>
                                    <p:animEffect transition="in" filter="blinds(horizontal)">
                                      <p:cBhvr>
                                        <p:cTn id="19" dur="500"/>
                                        <p:tgtEl>
                                          <p:spTgt spid="7173">
                                            <p:txEl>
                                              <p:charRg st="88" end="9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98" end="126"/>
                                            </p:txEl>
                                          </p:spTgt>
                                        </p:tgtEl>
                                        <p:attrNameLst>
                                          <p:attrName>style.visibility</p:attrName>
                                        </p:attrNameLst>
                                      </p:cBhvr>
                                      <p:to>
                                        <p:strVal val="visible"/>
                                      </p:to>
                                    </p:set>
                                    <p:animEffect transition="in" filter="blinds(horizontal)">
                                      <p:cBhvr>
                                        <p:cTn id="22" dur="500"/>
                                        <p:tgtEl>
                                          <p:spTgt spid="7173">
                                            <p:txEl>
                                              <p:charRg st="98" end="12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173">
                                            <p:txEl>
                                              <p:charRg st="126" end="136"/>
                                            </p:txEl>
                                          </p:spTgt>
                                        </p:tgtEl>
                                        <p:attrNameLst>
                                          <p:attrName>style.visibility</p:attrName>
                                        </p:attrNameLst>
                                      </p:cBhvr>
                                      <p:to>
                                        <p:strVal val="visible"/>
                                      </p:to>
                                    </p:set>
                                    <p:animEffect transition="in" filter="blinds(horizontal)">
                                      <p:cBhvr>
                                        <p:cTn id="25" dur="500"/>
                                        <p:tgtEl>
                                          <p:spTgt spid="7173">
                                            <p:txEl>
                                              <p:charRg st="126" end="13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173">
                                            <p:txEl>
                                              <p:charRg st="136" end="187"/>
                                            </p:txEl>
                                          </p:spTgt>
                                        </p:tgtEl>
                                        <p:attrNameLst>
                                          <p:attrName>style.visibility</p:attrName>
                                        </p:attrNameLst>
                                      </p:cBhvr>
                                      <p:to>
                                        <p:strVal val="visible"/>
                                      </p:to>
                                    </p:set>
                                    <p:animEffect transition="in" filter="blinds(horizontal)">
                                      <p:cBhvr>
                                        <p:cTn id="28" dur="500"/>
                                        <p:tgtEl>
                                          <p:spTgt spid="7173">
                                            <p:txEl>
                                              <p:charRg st="136" end="18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3">
                                            <p:txEl>
                                              <p:charRg st="187" end="197"/>
                                            </p:txEl>
                                          </p:spTgt>
                                        </p:tgtEl>
                                        <p:attrNameLst>
                                          <p:attrName>style.visibility</p:attrName>
                                        </p:attrNameLst>
                                      </p:cBhvr>
                                      <p:to>
                                        <p:strVal val="visible"/>
                                      </p:to>
                                    </p:set>
                                    <p:animEffect transition="in" filter="blinds(horizontal)">
                                      <p:cBhvr>
                                        <p:cTn id="31" dur="500"/>
                                        <p:tgtEl>
                                          <p:spTgt spid="7173">
                                            <p:txEl>
                                              <p:charRg st="187" end="19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73">
                                            <p:txEl>
                                              <p:charRg st="197" end="225"/>
                                            </p:txEl>
                                          </p:spTgt>
                                        </p:tgtEl>
                                        <p:attrNameLst>
                                          <p:attrName>style.visibility</p:attrName>
                                        </p:attrNameLst>
                                      </p:cBhvr>
                                      <p:to>
                                        <p:strVal val="visible"/>
                                      </p:to>
                                    </p:set>
                                    <p:animEffect transition="in" filter="blinds(horizontal)">
                                      <p:cBhvr>
                                        <p:cTn id="34" dur="500"/>
                                        <p:tgtEl>
                                          <p:spTgt spid="7173">
                                            <p:txEl>
                                              <p:charRg st="197" end="22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173">
                                            <p:txEl>
                                              <p:charRg st="225" end="235"/>
                                            </p:txEl>
                                          </p:spTgt>
                                        </p:tgtEl>
                                        <p:attrNameLst>
                                          <p:attrName>style.visibility</p:attrName>
                                        </p:attrNameLst>
                                      </p:cBhvr>
                                      <p:to>
                                        <p:strVal val="visible"/>
                                      </p:to>
                                    </p:set>
                                    <p:animEffect transition="in" filter="blinds(horizontal)">
                                      <p:cBhvr>
                                        <p:cTn id="37" dur="500"/>
                                        <p:tgtEl>
                                          <p:spTgt spid="7173">
                                            <p:txEl>
                                              <p:charRg st="225" end="23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173">
                                            <p:txEl>
                                              <p:charRg st="235" end="237"/>
                                            </p:txEl>
                                          </p:spTgt>
                                        </p:tgtEl>
                                        <p:attrNameLst>
                                          <p:attrName>style.visibility</p:attrName>
                                        </p:attrNameLst>
                                      </p:cBhvr>
                                      <p:to>
                                        <p:strVal val="visible"/>
                                      </p:to>
                                    </p:set>
                                    <p:animEffect transition="in" filter="blinds(horizontal)">
                                      <p:cBhvr>
                                        <p:cTn id="40" dur="500"/>
                                        <p:tgtEl>
                                          <p:spTgt spid="7173">
                                            <p:txEl>
                                              <p:charRg st="235" end="2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7107"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3 </a:t>
            </a:r>
            <a:r>
              <a:rPr lang="zh-CN" altLang="en-US" sz="4000" dirty="0"/>
              <a:t>数据</a:t>
            </a:r>
            <a:r>
              <a:rPr lang="zh-CN" altLang="zh-CN" sz="4000" dirty="0"/>
              <a:t>协定</a:t>
            </a:r>
            <a:endParaRPr lang="en-US" altLang="zh-CN" sz="4000" dirty="0"/>
          </a:p>
        </p:txBody>
      </p:sp>
      <p:sp>
        <p:nvSpPr>
          <p:cNvPr id="7173" name="Rectangle 3"/>
          <p:cNvSpPr>
            <a:spLocks noGrp="1"/>
          </p:cNvSpPr>
          <p:nvPr>
            <p:ph type="body"/>
          </p:nvPr>
        </p:nvSpPr>
        <p:spPr>
          <a:xfrm>
            <a:off x="228600" y="1447800"/>
            <a:ext cx="8763000" cy="5105400"/>
          </a:xfrm>
          <a:ln/>
        </p:spPr>
        <p:txBody>
          <a:bodyPr vert="horz" wrap="square" lIns="91440" tIns="45720" rIns="91440" bIns="45720" anchor="t" anchorCtr="0"/>
          <a:p>
            <a:pPr eaLnBrk="1" hangingPunct="1">
              <a:lnSpc>
                <a:spcPct val="100000"/>
              </a:lnSpc>
              <a:buClr>
                <a:srgbClr val="606060"/>
              </a:buClr>
            </a:pPr>
            <a:r>
              <a:rPr lang="zh-CN" altLang="en-US" dirty="0">
                <a:solidFill>
                  <a:srgbClr val="008000"/>
                </a:solidFill>
              </a:rPr>
              <a:t>数据协定：</a:t>
            </a:r>
            <a:r>
              <a:rPr lang="zh-CN" altLang="zh-CN" dirty="0">
                <a:solidFill>
                  <a:srgbClr val="008000"/>
                </a:solidFill>
              </a:rPr>
              <a:t>数据协定是服务端与客户端之间交换数据的约定，即用某种抽象方式描述要交换的数据并将其传输到客户端</a:t>
            </a:r>
            <a:r>
              <a:rPr lang="zh-CN" altLang="en-US" dirty="0">
                <a:solidFill>
                  <a:srgbClr val="008000"/>
                </a:solidFill>
              </a:rPr>
              <a:t>。</a:t>
            </a:r>
            <a:endParaRPr lang="en-US" altLang="zh-CN" dirty="0">
              <a:solidFill>
                <a:srgbClr val="008000"/>
              </a:solidFill>
            </a:endParaRPr>
          </a:p>
          <a:p>
            <a:pPr eaLnBrk="1" hangingPunct="1">
              <a:lnSpc>
                <a:spcPct val="100000"/>
              </a:lnSpc>
              <a:buClr>
                <a:srgbClr val="606060"/>
              </a:buClr>
            </a:pPr>
            <a:r>
              <a:rPr lang="zh-CN" altLang="en-US" dirty="0"/>
              <a:t>数据协定默认采用</a:t>
            </a:r>
            <a:r>
              <a:rPr lang="en-US" altLang="zh-CN" dirty="0"/>
              <a:t>XML</a:t>
            </a:r>
            <a:r>
              <a:rPr lang="zh-CN" altLang="en-US" dirty="0"/>
              <a:t>格式。</a:t>
            </a:r>
            <a:endParaRPr lang="en-US" altLang="zh-CN" dirty="0"/>
          </a:p>
          <a:p>
            <a:pPr eaLnBrk="1" hangingPunct="1">
              <a:lnSpc>
                <a:spcPct val="100000"/>
              </a:lnSpc>
              <a:buClr>
                <a:srgbClr val="606060"/>
              </a:buClr>
            </a:pPr>
            <a:r>
              <a:rPr lang="zh-CN" altLang="zh-CN" dirty="0"/>
              <a:t>通过数据协定，客户端和服务端不必共享相同的类型，而只需共享相同的数据协定即可</a:t>
            </a:r>
            <a:r>
              <a:rPr lang="zh-CN" altLang="en-US" dirty="0"/>
              <a:t>。</a:t>
            </a:r>
            <a:endParaRPr lang="en-US" altLang="zh-CN" dirty="0"/>
          </a:p>
          <a:p>
            <a:pPr eaLnBrk="1" hangingPunct="1">
              <a:lnSpc>
                <a:spcPct val="100000"/>
              </a:lnSpc>
              <a:buClr>
                <a:srgbClr val="606060"/>
              </a:buClr>
            </a:pPr>
            <a:r>
              <a:rPr lang="zh-CN" altLang="zh-CN" dirty="0"/>
              <a:t>数据协定利用</a:t>
            </a:r>
            <a:r>
              <a:rPr lang="en-US" altLang="zh-CN" dirty="0">
                <a:solidFill>
                  <a:srgbClr val="008000"/>
                </a:solidFill>
              </a:rPr>
              <a:t>DataContract</a:t>
            </a:r>
            <a:r>
              <a:rPr lang="zh-CN" altLang="zh-CN" dirty="0">
                <a:solidFill>
                  <a:srgbClr val="008000"/>
                </a:solidFill>
              </a:rPr>
              <a:t>特性和</a:t>
            </a:r>
            <a:r>
              <a:rPr lang="en-US" altLang="zh-CN" dirty="0">
                <a:solidFill>
                  <a:srgbClr val="008000"/>
                </a:solidFill>
              </a:rPr>
              <a:t>DataMember</a:t>
            </a:r>
            <a:r>
              <a:rPr lang="zh-CN" altLang="zh-CN" dirty="0">
                <a:solidFill>
                  <a:srgbClr val="008000"/>
                </a:solidFill>
              </a:rPr>
              <a:t>特性</a:t>
            </a:r>
            <a:r>
              <a:rPr lang="zh-CN" altLang="zh-CN" dirty="0"/>
              <a:t>声明</a:t>
            </a:r>
            <a:r>
              <a:rPr lang="zh-CN" altLang="en-US" dirty="0"/>
              <a:t>。</a:t>
            </a:r>
            <a:endParaRPr lang="en-US" altLang="zh-CN" dirty="0"/>
          </a:p>
          <a:p>
            <a:pPr lvl="1" eaLnBrk="1" hangingPunct="1">
              <a:lnSpc>
                <a:spcPct val="100000"/>
              </a:lnSpc>
              <a:buClr>
                <a:srgbClr val="606060"/>
              </a:buClr>
            </a:pPr>
            <a:r>
              <a:rPr lang="en-US" altLang="zh-CN" dirty="0"/>
              <a:t>DataContract</a:t>
            </a:r>
            <a:r>
              <a:rPr lang="zh-CN" altLang="zh-CN" dirty="0"/>
              <a:t>特性</a:t>
            </a:r>
            <a:r>
              <a:rPr lang="zh-CN" altLang="en-US" dirty="0"/>
              <a:t>定义那些类可以被序列化</a:t>
            </a:r>
            <a:endParaRPr lang="en-US" altLang="zh-CN" dirty="0"/>
          </a:p>
          <a:p>
            <a:pPr lvl="1" eaLnBrk="1" hangingPunct="1">
              <a:lnSpc>
                <a:spcPct val="100000"/>
              </a:lnSpc>
              <a:buClr>
                <a:srgbClr val="606060"/>
              </a:buClr>
            </a:pPr>
            <a:r>
              <a:rPr lang="en-US" altLang="zh-CN" dirty="0"/>
              <a:t>DataMember</a:t>
            </a:r>
            <a:r>
              <a:rPr lang="zh-CN" altLang="zh-CN" dirty="0"/>
              <a:t>特性用于声明类中的哪些成员可被序列化</a:t>
            </a:r>
            <a:endParaRPr lang="en-US" altLang="zh-CN" dirty="0"/>
          </a:p>
          <a:p>
            <a:pPr marL="812800" lvl="2" indent="0">
              <a:buNone/>
            </a:pPr>
            <a:r>
              <a:rPr lang="en-US" altLang="zh-CN" dirty="0"/>
              <a:t>[DataContract]</a:t>
            </a:r>
            <a:endParaRPr lang="zh-CN" altLang="zh-CN" dirty="0"/>
          </a:p>
          <a:p>
            <a:pPr marL="812800" lvl="2" indent="0">
              <a:buNone/>
            </a:pPr>
            <a:r>
              <a:rPr lang="en-US" altLang="zh-CN" dirty="0"/>
              <a:t>public class MyData1{ </a:t>
            </a:r>
            <a:endParaRPr lang="en-US" altLang="zh-CN" dirty="0"/>
          </a:p>
          <a:p>
            <a:pPr marL="812800" lvl="2" indent="0">
              <a:buNone/>
            </a:pPr>
            <a:r>
              <a:rPr lang="en-US" altLang="zh-CN" dirty="0"/>
              <a:t>	   [DataMember] public int Age;</a:t>
            </a:r>
            <a:endParaRPr lang="en-US" altLang="zh-CN" dirty="0"/>
          </a:p>
          <a:p>
            <a:pPr marL="812800" lvl="2" indent="0">
              <a:buNone/>
            </a:pPr>
            <a:r>
              <a:rPr lang="en-US" altLang="zh-CN" dirty="0"/>
              <a:t>}</a:t>
            </a:r>
            <a:endParaRPr lang="zh-CN" altLang="zh-CN" dirty="0"/>
          </a:p>
          <a:p>
            <a:pPr lvl="1" eaLnBrk="1" hangingPunct="1">
              <a:lnSpc>
                <a:spcPct val="100000"/>
              </a:lnSpc>
              <a:buClr>
                <a:srgbClr val="606060"/>
              </a:buClr>
            </a:pP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54"/>
                                            </p:txEl>
                                          </p:spTgt>
                                        </p:tgtEl>
                                        <p:attrNameLst>
                                          <p:attrName>style.visibility</p:attrName>
                                        </p:attrNameLst>
                                      </p:cBhvr>
                                      <p:to>
                                        <p:strVal val="visible"/>
                                      </p:to>
                                    </p:set>
                                    <p:animEffect transition="in" filter="blinds(horizontal)">
                                      <p:cBhvr>
                                        <p:cTn id="7" dur="500"/>
                                        <p:tgtEl>
                                          <p:spTgt spid="7173">
                                            <p:txEl>
                                              <p:charRg st="0" end="5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54" end="69"/>
                                            </p:txEl>
                                          </p:spTgt>
                                        </p:tgtEl>
                                        <p:attrNameLst>
                                          <p:attrName>style.visibility</p:attrName>
                                        </p:attrNameLst>
                                      </p:cBhvr>
                                      <p:to>
                                        <p:strVal val="visible"/>
                                      </p:to>
                                    </p:set>
                                    <p:animEffect transition="in" filter="blinds(horizontal)">
                                      <p:cBhvr>
                                        <p:cTn id="10" dur="500"/>
                                        <p:tgtEl>
                                          <p:spTgt spid="7173">
                                            <p:txEl>
                                              <p:charRg st="54" end="6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3">
                                            <p:txEl>
                                              <p:charRg st="69" end="109"/>
                                            </p:txEl>
                                          </p:spTgt>
                                        </p:tgtEl>
                                        <p:attrNameLst>
                                          <p:attrName>style.visibility</p:attrName>
                                        </p:attrNameLst>
                                      </p:cBhvr>
                                      <p:to>
                                        <p:strVal val="visible"/>
                                      </p:to>
                                    </p:set>
                                    <p:animEffect transition="in" filter="blinds(horizontal)">
                                      <p:cBhvr>
                                        <p:cTn id="13" dur="500"/>
                                        <p:tgtEl>
                                          <p:spTgt spid="7173">
                                            <p:txEl>
                                              <p:charRg st="69" end="109"/>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3">
                                            <p:txEl>
                                              <p:charRg st="109" end="146"/>
                                            </p:txEl>
                                          </p:spTgt>
                                        </p:tgtEl>
                                        <p:attrNameLst>
                                          <p:attrName>style.visibility</p:attrName>
                                        </p:attrNameLst>
                                      </p:cBhvr>
                                      <p:to>
                                        <p:strVal val="visible"/>
                                      </p:to>
                                    </p:set>
                                    <p:animEffect transition="in" filter="blinds(horizontal)">
                                      <p:cBhvr>
                                        <p:cTn id="16" dur="500"/>
                                        <p:tgtEl>
                                          <p:spTgt spid="7173">
                                            <p:txEl>
                                              <p:charRg st="109" end="146"/>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173">
                                            <p:txEl>
                                              <p:charRg st="146" end="172"/>
                                            </p:txEl>
                                          </p:spTgt>
                                        </p:tgtEl>
                                        <p:attrNameLst>
                                          <p:attrName>style.visibility</p:attrName>
                                        </p:attrNameLst>
                                      </p:cBhvr>
                                      <p:to>
                                        <p:strVal val="visible"/>
                                      </p:to>
                                    </p:set>
                                    <p:animEffect transition="in" filter="blinds(horizontal)">
                                      <p:cBhvr>
                                        <p:cTn id="19" dur="500"/>
                                        <p:tgtEl>
                                          <p:spTgt spid="7173">
                                            <p:txEl>
                                              <p:charRg st="146" end="17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73">
                                            <p:txEl>
                                              <p:charRg st="172" end="201"/>
                                            </p:txEl>
                                          </p:spTgt>
                                        </p:tgtEl>
                                        <p:attrNameLst>
                                          <p:attrName>style.visibility</p:attrName>
                                        </p:attrNameLst>
                                      </p:cBhvr>
                                      <p:to>
                                        <p:strVal val="visible"/>
                                      </p:to>
                                    </p:set>
                                    <p:animEffect transition="in" filter="blinds(horizontal)">
                                      <p:cBhvr>
                                        <p:cTn id="22" dur="500"/>
                                        <p:tgtEl>
                                          <p:spTgt spid="7173">
                                            <p:txEl>
                                              <p:charRg st="172" end="20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173">
                                            <p:txEl>
                                              <p:charRg st="201" end="216"/>
                                            </p:txEl>
                                          </p:spTgt>
                                        </p:tgtEl>
                                        <p:attrNameLst>
                                          <p:attrName>style.visibility</p:attrName>
                                        </p:attrNameLst>
                                      </p:cBhvr>
                                      <p:to>
                                        <p:strVal val="visible"/>
                                      </p:to>
                                    </p:set>
                                    <p:animEffect transition="in" filter="blinds(horizontal)">
                                      <p:cBhvr>
                                        <p:cTn id="25" dur="500"/>
                                        <p:tgtEl>
                                          <p:spTgt spid="7173">
                                            <p:txEl>
                                              <p:charRg st="201" end="21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73">
                                            <p:txEl>
                                              <p:charRg st="216" end="239"/>
                                            </p:txEl>
                                          </p:spTgt>
                                        </p:tgtEl>
                                        <p:attrNameLst>
                                          <p:attrName>style.visibility</p:attrName>
                                        </p:attrNameLst>
                                      </p:cBhvr>
                                      <p:to>
                                        <p:strVal val="visible"/>
                                      </p:to>
                                    </p:set>
                                    <p:animEffect transition="in" filter="blinds(horizontal)">
                                      <p:cBhvr>
                                        <p:cTn id="28" dur="500"/>
                                        <p:tgtEl>
                                          <p:spTgt spid="7173">
                                            <p:txEl>
                                              <p:charRg st="216" end="239"/>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173">
                                            <p:txEl>
                                              <p:charRg st="239" end="272"/>
                                            </p:txEl>
                                          </p:spTgt>
                                        </p:tgtEl>
                                        <p:attrNameLst>
                                          <p:attrName>style.visibility</p:attrName>
                                        </p:attrNameLst>
                                      </p:cBhvr>
                                      <p:to>
                                        <p:strVal val="visible"/>
                                      </p:to>
                                    </p:set>
                                    <p:animEffect transition="in" filter="blinds(horizontal)">
                                      <p:cBhvr>
                                        <p:cTn id="31" dur="500"/>
                                        <p:tgtEl>
                                          <p:spTgt spid="7173">
                                            <p:txEl>
                                              <p:charRg st="239" end="27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173">
                                            <p:txEl>
                                              <p:charRg st="272" end="274"/>
                                            </p:txEl>
                                          </p:spTgt>
                                        </p:tgtEl>
                                        <p:attrNameLst>
                                          <p:attrName>style.visibility</p:attrName>
                                        </p:attrNameLst>
                                      </p:cBhvr>
                                      <p:to>
                                        <p:strVal val="visible"/>
                                      </p:to>
                                    </p:set>
                                    <p:animEffect transition="in" filter="blinds(horizontal)">
                                      <p:cBhvr>
                                        <p:cTn id="34" dur="500"/>
                                        <p:tgtEl>
                                          <p:spTgt spid="7173">
                                            <p:txEl>
                                              <p:charRg st="272" end="2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8131" name="Rectangle 2"/>
          <p:cNvSpPr>
            <a:spLocks noGrp="1"/>
          </p:cNvSpPr>
          <p:nvPr>
            <p:ph type="title"/>
          </p:nvPr>
        </p:nvSpPr>
        <p:spPr>
          <a:xfrm>
            <a:off x="228600" y="274638"/>
            <a:ext cx="8686800" cy="792162"/>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3 </a:t>
            </a:r>
            <a:r>
              <a:rPr lang="zh-CN" altLang="en-US" sz="4000" dirty="0"/>
              <a:t>数据</a:t>
            </a:r>
            <a:r>
              <a:rPr lang="zh-CN" altLang="zh-CN" sz="4000" dirty="0"/>
              <a:t>协定</a:t>
            </a:r>
            <a:endParaRPr lang="en-US" altLang="zh-CN" sz="4000" dirty="0"/>
          </a:p>
        </p:txBody>
      </p:sp>
      <p:sp>
        <p:nvSpPr>
          <p:cNvPr id="7173" name="Rectangle 3"/>
          <p:cNvSpPr>
            <a:spLocks noGrp="1"/>
          </p:cNvSpPr>
          <p:nvPr>
            <p:ph type="body"/>
          </p:nvPr>
        </p:nvSpPr>
        <p:spPr>
          <a:xfrm>
            <a:off x="228600" y="1066800"/>
            <a:ext cx="8763000" cy="5638800"/>
          </a:xfrm>
          <a:ln/>
        </p:spPr>
        <p:txBody>
          <a:bodyPr vert="horz" wrap="square" lIns="91440" tIns="45720" rIns="91440" bIns="45720" anchor="t" anchorCtr="0"/>
          <a:p>
            <a:pPr eaLnBrk="1" hangingPunct="1">
              <a:lnSpc>
                <a:spcPct val="100000"/>
              </a:lnSpc>
              <a:buClr>
                <a:srgbClr val="606060"/>
              </a:buClr>
            </a:pPr>
            <a:r>
              <a:rPr lang="zh-CN" altLang="en-US" dirty="0"/>
              <a:t>基本用法</a:t>
            </a:r>
            <a:endParaRPr lang="en-US" altLang="zh-CN" dirty="0"/>
          </a:p>
          <a:p>
            <a:pPr lvl="1" eaLnBrk="1" hangingPunct="1">
              <a:lnSpc>
                <a:spcPct val="100000"/>
              </a:lnSpc>
              <a:buClr>
                <a:srgbClr val="606060"/>
              </a:buClr>
            </a:pPr>
            <a:r>
              <a:rPr lang="zh-CN" altLang="zh-CN" sz="2400" dirty="0"/>
              <a:t>显式声明数据协定和成员协定</a:t>
            </a:r>
            <a:r>
              <a:rPr lang="zh-CN" altLang="en-US" sz="2400" dirty="0"/>
              <a:t>：对于显式声明</a:t>
            </a:r>
            <a:r>
              <a:rPr lang="en-US" altLang="zh-CN" sz="2400" dirty="0"/>
              <a:t>DataContract</a:t>
            </a:r>
            <a:r>
              <a:rPr lang="zh-CN" altLang="en-US" sz="2400" dirty="0"/>
              <a:t>特性和</a:t>
            </a:r>
            <a:r>
              <a:rPr lang="en-US" altLang="zh-CN" sz="2400" dirty="0"/>
              <a:t>DataMember</a:t>
            </a:r>
            <a:r>
              <a:rPr lang="zh-CN" altLang="en-US" sz="2400" dirty="0"/>
              <a:t>特性的成员进行序列化。</a:t>
            </a:r>
            <a:endParaRPr lang="en-US" altLang="zh-CN" dirty="0"/>
          </a:p>
          <a:p>
            <a:pPr marL="800100" lvl="2" indent="0">
              <a:buNone/>
            </a:pPr>
            <a:r>
              <a:rPr lang="en-US" altLang="zh-CN" sz="1200" dirty="0"/>
              <a:t>[DataContract]</a:t>
            </a:r>
            <a:endParaRPr lang="zh-CN" altLang="zh-CN" sz="1200" dirty="0"/>
          </a:p>
          <a:p>
            <a:pPr marL="800100" lvl="2" indent="0">
              <a:buNone/>
            </a:pPr>
            <a:r>
              <a:rPr lang="en-US" altLang="zh-CN" sz="1200" dirty="0"/>
              <a:t>public class MyData1</a:t>
            </a:r>
            <a:endParaRPr lang="zh-CN" altLang="zh-CN" sz="1200" dirty="0"/>
          </a:p>
          <a:p>
            <a:pPr marL="800100" lvl="2" indent="0">
              <a:buNone/>
            </a:pPr>
            <a:r>
              <a:rPr lang="en-US" altLang="zh-CN" sz="1200" dirty="0"/>
              <a:t>{</a:t>
            </a:r>
            <a:endParaRPr lang="zh-CN" altLang="zh-CN" sz="1200" dirty="0"/>
          </a:p>
          <a:p>
            <a:pPr marL="800100" lvl="2" indent="0">
              <a:buNone/>
            </a:pPr>
            <a:r>
              <a:rPr lang="en-US" altLang="zh-CN" sz="1200" dirty="0"/>
              <a:t>  //</a:t>
            </a:r>
            <a:r>
              <a:rPr lang="zh-CN" altLang="zh-CN" sz="1200" dirty="0"/>
              <a:t>不论是</a:t>
            </a:r>
            <a:r>
              <a:rPr lang="en-US" altLang="zh-CN" sz="1200" dirty="0"/>
              <a:t>private</a:t>
            </a:r>
            <a:r>
              <a:rPr lang="zh-CN" altLang="zh-CN" sz="1200" dirty="0"/>
              <a:t>还是</a:t>
            </a:r>
            <a:r>
              <a:rPr lang="en-US" altLang="zh-CN" sz="1200" dirty="0"/>
              <a:t>public</a:t>
            </a:r>
            <a:r>
              <a:rPr lang="zh-CN" altLang="zh-CN" sz="1200" dirty="0"/>
              <a:t>，只要声明</a:t>
            </a:r>
            <a:r>
              <a:rPr lang="en-US" altLang="zh-CN" sz="1200" dirty="0"/>
              <a:t>Datamember</a:t>
            </a:r>
            <a:r>
              <a:rPr lang="zh-CN" altLang="zh-CN" sz="1200" dirty="0"/>
              <a:t>就可以序列化</a:t>
            </a:r>
            <a:endParaRPr lang="zh-CN" altLang="zh-CN" sz="1200" dirty="0"/>
          </a:p>
          <a:p>
            <a:pPr marL="800100" lvl="2" indent="0">
              <a:buNone/>
            </a:pPr>
            <a:r>
              <a:rPr lang="en-US" altLang="zh-CN" sz="1200" dirty="0"/>
              <a:t>  public string MyName1 = "me1";  //</a:t>
            </a:r>
            <a:r>
              <a:rPr lang="zh-CN" altLang="zh-CN" sz="1200" dirty="0"/>
              <a:t>未声明</a:t>
            </a:r>
            <a:r>
              <a:rPr lang="en-US" altLang="zh-CN" sz="1200" dirty="0"/>
              <a:t>Datamember</a:t>
            </a:r>
            <a:r>
              <a:rPr lang="zh-CN" altLang="zh-CN" sz="1200" dirty="0"/>
              <a:t>，无法序列化</a:t>
            </a:r>
            <a:endParaRPr lang="zh-CN" altLang="zh-CN" sz="1200" dirty="0"/>
          </a:p>
          <a:p>
            <a:pPr marL="800100" lvl="2" indent="0">
              <a:buNone/>
            </a:pPr>
            <a:r>
              <a:rPr lang="en-US" altLang="zh-CN" sz="1200" dirty="0"/>
              <a:t>  [DataMember] public string MyName2 = "me2";  //</a:t>
            </a:r>
            <a:r>
              <a:rPr lang="zh-CN" altLang="zh-CN" sz="1200" dirty="0"/>
              <a:t>可序列化</a:t>
            </a:r>
            <a:endParaRPr lang="zh-CN" altLang="zh-CN" sz="1200" dirty="0"/>
          </a:p>
          <a:p>
            <a:pPr marL="800100" lvl="2" indent="0">
              <a:buNone/>
            </a:pPr>
            <a:r>
              <a:rPr lang="en-US" altLang="zh-CN" sz="1200" dirty="0"/>
              <a:t>  [DataMember] private string myName3 = "me3"; //</a:t>
            </a:r>
            <a:r>
              <a:rPr lang="zh-CN" altLang="zh-CN" sz="1200" dirty="0"/>
              <a:t>可序列化</a:t>
            </a:r>
            <a:endParaRPr lang="zh-CN" altLang="zh-CN" sz="1200" dirty="0"/>
          </a:p>
          <a:p>
            <a:pPr marL="800100" lvl="2" indent="0">
              <a:buNone/>
            </a:pPr>
            <a:r>
              <a:rPr lang="en-US" altLang="zh-CN" sz="1200" dirty="0"/>
              <a:t>  [DataMember] public int Age { get; set; } //</a:t>
            </a:r>
            <a:r>
              <a:rPr lang="zh-CN" altLang="zh-CN" sz="1200" dirty="0"/>
              <a:t>可序列化</a:t>
            </a:r>
            <a:endParaRPr lang="zh-CN" altLang="zh-CN" sz="1200" dirty="0"/>
          </a:p>
          <a:p>
            <a:pPr marL="800100" lvl="2" indent="0">
              <a:buNone/>
            </a:pPr>
            <a:r>
              <a:rPr lang="en-US" altLang="zh-CN" sz="1200" dirty="0"/>
              <a:t>  [DataMember] public List&lt;Student&gt; MyStudents { get; set; } //</a:t>
            </a:r>
            <a:r>
              <a:rPr lang="zh-CN" altLang="zh-CN" sz="1200" dirty="0"/>
              <a:t>序列化为数组</a:t>
            </a:r>
            <a:endParaRPr lang="zh-CN" altLang="zh-CN" sz="1200" dirty="0"/>
          </a:p>
          <a:p>
            <a:pPr marL="800100" lvl="2" indent="0">
              <a:buNone/>
            </a:pPr>
            <a:r>
              <a:rPr lang="en-US" altLang="zh-CN" sz="1200" dirty="0"/>
              <a:t>  private string telephone = "null"; //</a:t>
            </a:r>
            <a:r>
              <a:rPr lang="zh-CN" altLang="zh-CN" sz="1200" dirty="0"/>
              <a:t>无法序列化</a:t>
            </a:r>
            <a:endParaRPr lang="zh-CN" altLang="zh-CN" sz="1200" dirty="0"/>
          </a:p>
          <a:p>
            <a:pPr marL="800100" lvl="2" indent="0">
              <a:buNone/>
            </a:pPr>
            <a:r>
              <a:rPr lang="en-US" altLang="zh-CN" sz="1200" dirty="0"/>
              <a:t>  [DataMember]</a:t>
            </a:r>
            <a:endParaRPr lang="zh-CN" altLang="zh-CN" sz="1200" dirty="0"/>
          </a:p>
          <a:p>
            <a:pPr marL="800100" lvl="2" indent="0">
              <a:buNone/>
            </a:pPr>
            <a:r>
              <a:rPr lang="en-US" altLang="zh-CN" sz="1200" dirty="0"/>
              <a:t>  public string Telephone  //</a:t>
            </a:r>
            <a:r>
              <a:rPr lang="zh-CN" altLang="zh-CN" sz="1200" dirty="0"/>
              <a:t>可序列化</a:t>
            </a:r>
            <a:endParaRPr lang="zh-CN" altLang="zh-CN" sz="1200" dirty="0"/>
          </a:p>
          <a:p>
            <a:pPr marL="800100" lvl="2" indent="0">
              <a:buNone/>
            </a:pPr>
            <a:r>
              <a:rPr lang="en-US" altLang="zh-CN" sz="1200" dirty="0"/>
              <a:t>  {</a:t>
            </a:r>
            <a:endParaRPr lang="zh-CN" altLang="zh-CN" sz="1200" dirty="0"/>
          </a:p>
          <a:p>
            <a:pPr marL="800100" lvl="2" indent="0">
              <a:buNone/>
            </a:pPr>
            <a:r>
              <a:rPr lang="en-US" altLang="zh-CN" sz="1200" dirty="0"/>
              <a:t>       get { return telephone; }</a:t>
            </a:r>
            <a:endParaRPr lang="zh-CN" altLang="zh-CN" sz="1200" dirty="0"/>
          </a:p>
          <a:p>
            <a:pPr marL="800100" lvl="2" indent="0">
              <a:buNone/>
            </a:pPr>
            <a:r>
              <a:rPr lang="en-US" altLang="zh-CN" sz="1200" dirty="0"/>
              <a:t>       set { telephone = value; }</a:t>
            </a:r>
            <a:endParaRPr lang="zh-CN" altLang="zh-CN" sz="1200" dirty="0"/>
          </a:p>
          <a:p>
            <a:pPr marL="800100" lvl="2" indent="0">
              <a:buNone/>
            </a:pPr>
            <a:r>
              <a:rPr lang="en-US" altLang="zh-CN" sz="1200" dirty="0"/>
              <a:t>  }</a:t>
            </a:r>
            <a:endParaRPr lang="zh-CN" altLang="zh-CN" sz="1200" dirty="0"/>
          </a:p>
          <a:p>
            <a:pPr marL="800100" lvl="2" indent="0">
              <a:buNone/>
            </a:pPr>
            <a:r>
              <a:rPr lang="en-US" altLang="zh-CN" sz="1200" dirty="0"/>
              <a:t>}</a:t>
            </a:r>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5"/>
                                            </p:txEl>
                                          </p:spTgt>
                                        </p:tgtEl>
                                        <p:attrNameLst>
                                          <p:attrName>style.visibility</p:attrName>
                                        </p:attrNameLst>
                                      </p:cBhvr>
                                      <p:to>
                                        <p:strVal val="visible"/>
                                      </p:to>
                                    </p:set>
                                    <p:animEffect transition="in" filter="blinds(horizontal)">
                                      <p:cBhvr>
                                        <p:cTn id="7" dur="500"/>
                                        <p:tgtEl>
                                          <p:spTgt spid="7173">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5" end="62"/>
                                            </p:txEl>
                                          </p:spTgt>
                                        </p:tgtEl>
                                        <p:attrNameLst>
                                          <p:attrName>style.visibility</p:attrName>
                                        </p:attrNameLst>
                                      </p:cBhvr>
                                      <p:to>
                                        <p:strVal val="visible"/>
                                      </p:to>
                                    </p:set>
                                    <p:animEffect transition="in" filter="blinds(horizontal)">
                                      <p:cBhvr>
                                        <p:cTn id="10" dur="500"/>
                                        <p:tgtEl>
                                          <p:spTgt spid="7173">
                                            <p:txEl>
                                              <p:charRg st="5" end="6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173">
                                            <p:txEl>
                                              <p:charRg st="62" end="77"/>
                                            </p:txEl>
                                          </p:spTgt>
                                        </p:tgtEl>
                                        <p:attrNameLst>
                                          <p:attrName>style.visibility</p:attrName>
                                        </p:attrNameLst>
                                      </p:cBhvr>
                                      <p:to>
                                        <p:strVal val="visible"/>
                                      </p:to>
                                    </p:set>
                                    <p:animEffect transition="in" filter="blinds(horizontal)">
                                      <p:cBhvr>
                                        <p:cTn id="15" dur="500"/>
                                        <p:tgtEl>
                                          <p:spTgt spid="7173">
                                            <p:txEl>
                                              <p:charRg st="62" end="7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73">
                                            <p:txEl>
                                              <p:charRg st="77" end="98"/>
                                            </p:txEl>
                                          </p:spTgt>
                                        </p:tgtEl>
                                        <p:attrNameLst>
                                          <p:attrName>style.visibility</p:attrName>
                                        </p:attrNameLst>
                                      </p:cBhvr>
                                      <p:to>
                                        <p:strVal val="visible"/>
                                      </p:to>
                                    </p:set>
                                    <p:animEffect transition="in" filter="blinds(horizontal)">
                                      <p:cBhvr>
                                        <p:cTn id="18" dur="500"/>
                                        <p:tgtEl>
                                          <p:spTgt spid="7173">
                                            <p:txEl>
                                              <p:charRg st="77" end="98"/>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173">
                                            <p:txEl>
                                              <p:charRg st="98" end="100"/>
                                            </p:txEl>
                                          </p:spTgt>
                                        </p:tgtEl>
                                        <p:attrNameLst>
                                          <p:attrName>style.visibility</p:attrName>
                                        </p:attrNameLst>
                                      </p:cBhvr>
                                      <p:to>
                                        <p:strVal val="visible"/>
                                      </p:to>
                                    </p:set>
                                    <p:animEffect transition="in" filter="blinds(horizontal)">
                                      <p:cBhvr>
                                        <p:cTn id="21" dur="500"/>
                                        <p:tgtEl>
                                          <p:spTgt spid="7173">
                                            <p:txEl>
                                              <p:charRg st="98" end="100"/>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173">
                                            <p:txEl>
                                              <p:charRg st="100" end="144"/>
                                            </p:txEl>
                                          </p:spTgt>
                                        </p:tgtEl>
                                        <p:attrNameLst>
                                          <p:attrName>style.visibility</p:attrName>
                                        </p:attrNameLst>
                                      </p:cBhvr>
                                      <p:to>
                                        <p:strVal val="visible"/>
                                      </p:to>
                                    </p:set>
                                    <p:animEffect transition="in" filter="blinds(horizontal)">
                                      <p:cBhvr>
                                        <p:cTn id="24" dur="500"/>
                                        <p:tgtEl>
                                          <p:spTgt spid="7173">
                                            <p:txEl>
                                              <p:charRg st="100" end="14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173">
                                            <p:txEl>
                                              <p:charRg st="144" end="200"/>
                                            </p:txEl>
                                          </p:spTgt>
                                        </p:tgtEl>
                                        <p:attrNameLst>
                                          <p:attrName>style.visibility</p:attrName>
                                        </p:attrNameLst>
                                      </p:cBhvr>
                                      <p:to>
                                        <p:strVal val="visible"/>
                                      </p:to>
                                    </p:set>
                                    <p:animEffect transition="in" filter="blinds(horizontal)">
                                      <p:cBhvr>
                                        <p:cTn id="27" dur="500"/>
                                        <p:tgtEl>
                                          <p:spTgt spid="7173">
                                            <p:txEl>
                                              <p:charRg st="144" end="20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173">
                                            <p:txEl>
                                              <p:charRg st="200" end="254"/>
                                            </p:txEl>
                                          </p:spTgt>
                                        </p:tgtEl>
                                        <p:attrNameLst>
                                          <p:attrName>style.visibility</p:attrName>
                                        </p:attrNameLst>
                                      </p:cBhvr>
                                      <p:to>
                                        <p:strVal val="visible"/>
                                      </p:to>
                                    </p:set>
                                    <p:animEffect transition="in" filter="blinds(horizontal)">
                                      <p:cBhvr>
                                        <p:cTn id="30" dur="500"/>
                                        <p:tgtEl>
                                          <p:spTgt spid="7173">
                                            <p:txEl>
                                              <p:charRg st="200" end="254"/>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173">
                                            <p:txEl>
                                              <p:charRg st="254" end="308"/>
                                            </p:txEl>
                                          </p:spTgt>
                                        </p:tgtEl>
                                        <p:attrNameLst>
                                          <p:attrName>style.visibility</p:attrName>
                                        </p:attrNameLst>
                                      </p:cBhvr>
                                      <p:to>
                                        <p:strVal val="visible"/>
                                      </p:to>
                                    </p:set>
                                    <p:animEffect transition="in" filter="blinds(horizontal)">
                                      <p:cBhvr>
                                        <p:cTn id="33" dur="500"/>
                                        <p:tgtEl>
                                          <p:spTgt spid="7173">
                                            <p:txEl>
                                              <p:charRg st="254" end="30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173">
                                            <p:txEl>
                                              <p:charRg st="308" end="359"/>
                                            </p:txEl>
                                          </p:spTgt>
                                        </p:tgtEl>
                                        <p:attrNameLst>
                                          <p:attrName>style.visibility</p:attrName>
                                        </p:attrNameLst>
                                      </p:cBhvr>
                                      <p:to>
                                        <p:strVal val="visible"/>
                                      </p:to>
                                    </p:set>
                                    <p:animEffect transition="in" filter="blinds(horizontal)">
                                      <p:cBhvr>
                                        <p:cTn id="36" dur="500"/>
                                        <p:tgtEl>
                                          <p:spTgt spid="7173">
                                            <p:txEl>
                                              <p:charRg st="308" end="35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173">
                                            <p:txEl>
                                              <p:charRg st="359" end="429"/>
                                            </p:txEl>
                                          </p:spTgt>
                                        </p:tgtEl>
                                        <p:attrNameLst>
                                          <p:attrName>style.visibility</p:attrName>
                                        </p:attrNameLst>
                                      </p:cBhvr>
                                      <p:to>
                                        <p:strVal val="visible"/>
                                      </p:to>
                                    </p:set>
                                    <p:animEffect transition="in" filter="blinds(horizontal)">
                                      <p:cBhvr>
                                        <p:cTn id="39" dur="500"/>
                                        <p:tgtEl>
                                          <p:spTgt spid="7173">
                                            <p:txEl>
                                              <p:charRg st="359" end="429"/>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173">
                                            <p:txEl>
                                              <p:charRg st="429" end="474"/>
                                            </p:txEl>
                                          </p:spTgt>
                                        </p:tgtEl>
                                        <p:attrNameLst>
                                          <p:attrName>style.visibility</p:attrName>
                                        </p:attrNameLst>
                                      </p:cBhvr>
                                      <p:to>
                                        <p:strVal val="visible"/>
                                      </p:to>
                                    </p:set>
                                    <p:animEffect transition="in" filter="blinds(horizontal)">
                                      <p:cBhvr>
                                        <p:cTn id="42" dur="500"/>
                                        <p:tgtEl>
                                          <p:spTgt spid="7173">
                                            <p:txEl>
                                              <p:charRg st="429" end="474"/>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173">
                                            <p:txEl>
                                              <p:charRg st="474" end="489"/>
                                            </p:txEl>
                                          </p:spTgt>
                                        </p:tgtEl>
                                        <p:attrNameLst>
                                          <p:attrName>style.visibility</p:attrName>
                                        </p:attrNameLst>
                                      </p:cBhvr>
                                      <p:to>
                                        <p:strVal val="visible"/>
                                      </p:to>
                                    </p:set>
                                    <p:animEffect transition="in" filter="blinds(horizontal)">
                                      <p:cBhvr>
                                        <p:cTn id="45" dur="500"/>
                                        <p:tgtEl>
                                          <p:spTgt spid="7173">
                                            <p:txEl>
                                              <p:charRg st="474" end="489"/>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7173">
                                            <p:txEl>
                                              <p:charRg st="489" end="523"/>
                                            </p:txEl>
                                          </p:spTgt>
                                        </p:tgtEl>
                                        <p:attrNameLst>
                                          <p:attrName>style.visibility</p:attrName>
                                        </p:attrNameLst>
                                      </p:cBhvr>
                                      <p:to>
                                        <p:strVal val="visible"/>
                                      </p:to>
                                    </p:set>
                                    <p:animEffect transition="in" filter="blinds(horizontal)">
                                      <p:cBhvr>
                                        <p:cTn id="48" dur="500"/>
                                        <p:tgtEl>
                                          <p:spTgt spid="7173">
                                            <p:txEl>
                                              <p:charRg st="489" end="523"/>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173">
                                            <p:txEl>
                                              <p:charRg st="523" end="527"/>
                                            </p:txEl>
                                          </p:spTgt>
                                        </p:tgtEl>
                                        <p:attrNameLst>
                                          <p:attrName>style.visibility</p:attrName>
                                        </p:attrNameLst>
                                      </p:cBhvr>
                                      <p:to>
                                        <p:strVal val="visible"/>
                                      </p:to>
                                    </p:set>
                                    <p:animEffect transition="in" filter="blinds(horizontal)">
                                      <p:cBhvr>
                                        <p:cTn id="51" dur="500"/>
                                        <p:tgtEl>
                                          <p:spTgt spid="7173">
                                            <p:txEl>
                                              <p:charRg st="523" end="527"/>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7173">
                                            <p:txEl>
                                              <p:charRg st="527" end="560"/>
                                            </p:txEl>
                                          </p:spTgt>
                                        </p:tgtEl>
                                        <p:attrNameLst>
                                          <p:attrName>style.visibility</p:attrName>
                                        </p:attrNameLst>
                                      </p:cBhvr>
                                      <p:to>
                                        <p:strVal val="visible"/>
                                      </p:to>
                                    </p:set>
                                    <p:animEffect transition="in" filter="blinds(horizontal)">
                                      <p:cBhvr>
                                        <p:cTn id="54" dur="500"/>
                                        <p:tgtEl>
                                          <p:spTgt spid="7173">
                                            <p:txEl>
                                              <p:charRg st="527" end="560"/>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7173">
                                            <p:txEl>
                                              <p:charRg st="560" end="594"/>
                                            </p:txEl>
                                          </p:spTgt>
                                        </p:tgtEl>
                                        <p:attrNameLst>
                                          <p:attrName>style.visibility</p:attrName>
                                        </p:attrNameLst>
                                      </p:cBhvr>
                                      <p:to>
                                        <p:strVal val="visible"/>
                                      </p:to>
                                    </p:set>
                                    <p:animEffect transition="in" filter="blinds(horizontal)">
                                      <p:cBhvr>
                                        <p:cTn id="57" dur="500"/>
                                        <p:tgtEl>
                                          <p:spTgt spid="7173">
                                            <p:txEl>
                                              <p:charRg st="560" end="594"/>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7173">
                                            <p:txEl>
                                              <p:charRg st="594" end="598"/>
                                            </p:txEl>
                                          </p:spTgt>
                                        </p:tgtEl>
                                        <p:attrNameLst>
                                          <p:attrName>style.visibility</p:attrName>
                                        </p:attrNameLst>
                                      </p:cBhvr>
                                      <p:to>
                                        <p:strVal val="visible"/>
                                      </p:to>
                                    </p:set>
                                    <p:animEffect transition="in" filter="blinds(horizontal)">
                                      <p:cBhvr>
                                        <p:cTn id="60" dur="500"/>
                                        <p:tgtEl>
                                          <p:spTgt spid="7173">
                                            <p:txEl>
                                              <p:charRg st="594" end="598"/>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7173">
                                            <p:txEl>
                                              <p:charRg st="598" end="600"/>
                                            </p:txEl>
                                          </p:spTgt>
                                        </p:tgtEl>
                                        <p:attrNameLst>
                                          <p:attrName>style.visibility</p:attrName>
                                        </p:attrNameLst>
                                      </p:cBhvr>
                                      <p:to>
                                        <p:strVal val="visible"/>
                                      </p:to>
                                    </p:set>
                                    <p:animEffect transition="in" filter="blinds(horizontal)">
                                      <p:cBhvr>
                                        <p:cTn id="63" dur="500"/>
                                        <p:tgtEl>
                                          <p:spTgt spid="7173">
                                            <p:txEl>
                                              <p:charRg st="598" end="6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49155" name="Rectangle 2"/>
          <p:cNvSpPr>
            <a:spLocks noGrp="1"/>
          </p:cNvSpPr>
          <p:nvPr>
            <p:ph type="title"/>
          </p:nvPr>
        </p:nvSpPr>
        <p:spPr>
          <a:xfrm>
            <a:off x="276225" y="228600"/>
            <a:ext cx="8686800" cy="6096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3 </a:t>
            </a:r>
            <a:r>
              <a:rPr lang="zh-CN" altLang="en-US" sz="4000" dirty="0"/>
              <a:t>数据</a:t>
            </a:r>
            <a:r>
              <a:rPr lang="zh-CN" altLang="zh-CN" sz="4000" dirty="0"/>
              <a:t>协定</a:t>
            </a:r>
            <a:endParaRPr lang="en-US" altLang="zh-CN" sz="4000" dirty="0"/>
          </a:p>
        </p:txBody>
      </p:sp>
      <p:sp>
        <p:nvSpPr>
          <p:cNvPr id="7173" name="Rectangle 3"/>
          <p:cNvSpPr>
            <a:spLocks noGrp="1"/>
          </p:cNvSpPr>
          <p:nvPr>
            <p:ph type="body"/>
          </p:nvPr>
        </p:nvSpPr>
        <p:spPr>
          <a:xfrm>
            <a:off x="228600" y="914400"/>
            <a:ext cx="8756650" cy="5638800"/>
          </a:xfrm>
          <a:ln/>
        </p:spPr>
        <p:txBody>
          <a:bodyPr vert="horz" wrap="square" lIns="91440" tIns="45720" rIns="91440" bIns="45720" anchor="t" anchorCtr="0"/>
          <a:p>
            <a:pPr lvl="1" eaLnBrk="1" hangingPunct="1">
              <a:lnSpc>
                <a:spcPct val="100000"/>
              </a:lnSpc>
              <a:buClr>
                <a:srgbClr val="606060"/>
              </a:buClr>
            </a:pPr>
            <a:r>
              <a:rPr lang="zh-CN" altLang="en-US" dirty="0"/>
              <a:t>隐式</a:t>
            </a:r>
            <a:r>
              <a:rPr lang="zh-CN" altLang="zh-CN" dirty="0"/>
              <a:t>声明数据协定和成员协定</a:t>
            </a:r>
            <a:r>
              <a:rPr lang="zh-CN" altLang="en-US" dirty="0"/>
              <a:t>：</a:t>
            </a:r>
            <a:r>
              <a:rPr lang="en-US" altLang="zh-CN" dirty="0"/>
              <a:t> WCF</a:t>
            </a:r>
            <a:r>
              <a:rPr lang="zh-CN" altLang="zh-CN" dirty="0"/>
              <a:t>会自动对具有</a:t>
            </a:r>
            <a:r>
              <a:rPr lang="en-US" altLang="zh-CN" dirty="0"/>
              <a:t>public</a:t>
            </a:r>
            <a:r>
              <a:rPr lang="zh-CN" altLang="zh-CN" dirty="0"/>
              <a:t>修饰符的类、结构、枚举等应用数据协定，对具有</a:t>
            </a:r>
            <a:r>
              <a:rPr lang="en-US" altLang="zh-CN" dirty="0"/>
              <a:t>public</a:t>
            </a:r>
            <a:r>
              <a:rPr lang="zh-CN" altLang="zh-CN" dirty="0"/>
              <a:t>修饰符的字段和同时具有</a:t>
            </a:r>
            <a:r>
              <a:rPr lang="en-US" altLang="zh-CN" dirty="0"/>
              <a:t>get</a:t>
            </a:r>
            <a:r>
              <a:rPr lang="zh-CN" altLang="zh-CN" dirty="0"/>
              <a:t>和</a:t>
            </a:r>
            <a:r>
              <a:rPr lang="en-US" altLang="zh-CN" dirty="0"/>
              <a:t>set</a:t>
            </a:r>
            <a:r>
              <a:rPr lang="zh-CN" altLang="zh-CN" dirty="0"/>
              <a:t>的属性应用成员协定</a:t>
            </a:r>
            <a:r>
              <a:rPr lang="zh-CN" altLang="en-US" dirty="0"/>
              <a:t>。</a:t>
            </a:r>
            <a:endParaRPr lang="en-US" altLang="zh-CN" dirty="0"/>
          </a:p>
          <a:p>
            <a:pPr marL="800100" lvl="2" indent="0">
              <a:buNone/>
            </a:pPr>
            <a:r>
              <a:rPr lang="en-US" altLang="zh-CN" sz="1200" dirty="0"/>
              <a:t>public class Student</a:t>
            </a:r>
            <a:endParaRPr lang="zh-CN" altLang="zh-CN" sz="1200" dirty="0"/>
          </a:p>
          <a:p>
            <a:pPr marL="800100" lvl="2" indent="0">
              <a:buNone/>
            </a:pPr>
            <a:r>
              <a:rPr lang="en-US" altLang="zh-CN" sz="1200" dirty="0"/>
              <a:t>{//</a:t>
            </a:r>
            <a:r>
              <a:rPr lang="zh-CN" altLang="zh-CN" sz="1200" dirty="0"/>
              <a:t>同时具有</a:t>
            </a:r>
            <a:r>
              <a:rPr lang="en-US" altLang="zh-CN" sz="1200" dirty="0"/>
              <a:t>get</a:t>
            </a:r>
            <a:r>
              <a:rPr lang="zh-CN" altLang="zh-CN" sz="1200" dirty="0"/>
              <a:t>和</a:t>
            </a:r>
            <a:r>
              <a:rPr lang="en-US" altLang="zh-CN" sz="1200" dirty="0"/>
              <a:t>set</a:t>
            </a:r>
            <a:r>
              <a:rPr lang="zh-CN" altLang="zh-CN" sz="1200" dirty="0"/>
              <a:t>并且声明为</a:t>
            </a:r>
            <a:r>
              <a:rPr lang="en-US" altLang="zh-CN" sz="1200" dirty="0"/>
              <a:t>public</a:t>
            </a:r>
            <a:r>
              <a:rPr lang="zh-CN" altLang="zh-CN" sz="1200" dirty="0"/>
              <a:t>的属性默认都拥有成员协定</a:t>
            </a:r>
            <a:endParaRPr lang="zh-CN" altLang="zh-CN" sz="1200" dirty="0"/>
          </a:p>
          <a:p>
            <a:pPr marL="800100" lvl="2" indent="0">
              <a:buNone/>
            </a:pPr>
            <a:r>
              <a:rPr lang="en-US" altLang="zh-CN" sz="1200" dirty="0"/>
              <a:t>    public int ID { get; set; }</a:t>
            </a:r>
            <a:endParaRPr lang="zh-CN" altLang="zh-CN" sz="1200" dirty="0"/>
          </a:p>
          <a:p>
            <a:pPr marL="800100" lvl="2" indent="0">
              <a:buNone/>
            </a:pPr>
            <a:r>
              <a:rPr lang="en-US" altLang="zh-CN" sz="1200" dirty="0"/>
              <a:t>    public string Name { get; set; }</a:t>
            </a:r>
            <a:endParaRPr lang="zh-CN" altLang="zh-CN" sz="1200" dirty="0"/>
          </a:p>
          <a:p>
            <a:pPr marL="800100" lvl="2" indent="0">
              <a:buNone/>
            </a:pPr>
            <a:r>
              <a:rPr lang="en-US" altLang="zh-CN" sz="1200" dirty="0"/>
              <a:t>    public int Score { get; set; }</a:t>
            </a:r>
            <a:endParaRPr lang="zh-CN" altLang="zh-CN" sz="1200" dirty="0"/>
          </a:p>
          <a:p>
            <a:pPr marL="800100" lvl="2" indent="0">
              <a:buNone/>
            </a:pPr>
            <a:r>
              <a:rPr lang="en-US" altLang="zh-CN" sz="1200" dirty="0"/>
              <a:t>    public string OtherInfo { get; set; }</a:t>
            </a:r>
            <a:endParaRPr lang="zh-CN" altLang="zh-CN" sz="1200" dirty="0"/>
          </a:p>
          <a:p>
            <a:pPr marL="800100" lvl="2" indent="0">
              <a:buNone/>
            </a:pPr>
            <a:r>
              <a:rPr lang="en-US" altLang="zh-CN" sz="1200" dirty="0"/>
              <a:t>    public Student()</a:t>
            </a:r>
            <a:endParaRPr lang="zh-CN" altLang="zh-CN" sz="1200" dirty="0"/>
          </a:p>
          <a:p>
            <a:pPr marL="800100" lvl="2" indent="0">
              <a:buNone/>
            </a:pPr>
            <a:r>
              <a:rPr lang="en-US" altLang="zh-CN" sz="1200" dirty="0"/>
              <a:t>    {</a:t>
            </a:r>
            <a:endParaRPr lang="zh-CN" altLang="zh-CN" sz="1200" dirty="0"/>
          </a:p>
          <a:p>
            <a:pPr marL="800100" lvl="2" indent="0">
              <a:buNone/>
            </a:pPr>
            <a:r>
              <a:rPr lang="en-US" altLang="zh-CN" sz="1200" dirty="0"/>
              <a:t>        ID = 0;</a:t>
            </a:r>
            <a:endParaRPr lang="zh-CN" altLang="zh-CN" sz="1200" dirty="0"/>
          </a:p>
          <a:p>
            <a:pPr marL="800100" lvl="2" indent="0">
              <a:buNone/>
            </a:pPr>
            <a:r>
              <a:rPr lang="en-US" altLang="zh-CN" sz="1200" dirty="0"/>
              <a:t>        Name = "</a:t>
            </a:r>
            <a:r>
              <a:rPr lang="zh-CN" altLang="zh-CN" sz="1200" dirty="0"/>
              <a:t>张三</a:t>
            </a:r>
            <a:r>
              <a:rPr lang="en-US" altLang="zh-CN" sz="1200" dirty="0"/>
              <a:t>";</a:t>
            </a:r>
            <a:endParaRPr lang="zh-CN" altLang="zh-CN" sz="1200" dirty="0"/>
          </a:p>
          <a:p>
            <a:pPr marL="800100" lvl="2" indent="0">
              <a:buNone/>
            </a:pPr>
            <a:r>
              <a:rPr lang="en-US" altLang="zh-CN" sz="1200" dirty="0"/>
              <a:t>        Score = 50;</a:t>
            </a:r>
            <a:endParaRPr lang="zh-CN" altLang="zh-CN" sz="1200" dirty="0"/>
          </a:p>
          <a:p>
            <a:pPr marL="800100" lvl="2" indent="0">
              <a:buNone/>
            </a:pPr>
            <a:r>
              <a:rPr lang="en-US" altLang="zh-CN" sz="1200" dirty="0"/>
              <a:t>        OtherInfo = "</a:t>
            </a:r>
            <a:r>
              <a:rPr lang="zh-CN" altLang="zh-CN" sz="1200" dirty="0"/>
              <a:t>无其他信息</a:t>
            </a:r>
            <a:r>
              <a:rPr lang="en-US" altLang="zh-CN" sz="1200" dirty="0"/>
              <a:t>";</a:t>
            </a:r>
            <a:endParaRPr lang="zh-CN" altLang="zh-CN" sz="1200" dirty="0"/>
          </a:p>
          <a:p>
            <a:pPr marL="800100" lvl="2" indent="0">
              <a:buNone/>
            </a:pPr>
            <a:r>
              <a:rPr lang="en-US" altLang="zh-CN" sz="1200" dirty="0"/>
              <a:t>    }</a:t>
            </a:r>
            <a:endParaRPr lang="zh-CN" altLang="zh-CN" sz="1200" dirty="0"/>
          </a:p>
          <a:p>
            <a:pPr marL="800100" lvl="2" indent="0">
              <a:buNone/>
            </a:pPr>
            <a:r>
              <a:rPr lang="en-US" altLang="zh-CN" sz="1200" dirty="0"/>
              <a:t>    public override string ToString()</a:t>
            </a:r>
            <a:endParaRPr lang="zh-CN" altLang="zh-CN" sz="1200" dirty="0"/>
          </a:p>
          <a:p>
            <a:pPr marL="800100" lvl="2" indent="0">
              <a:buNone/>
            </a:pPr>
            <a:r>
              <a:rPr lang="en-US" altLang="zh-CN" sz="1200" dirty="0"/>
              <a:t>    {</a:t>
            </a:r>
            <a:endParaRPr lang="zh-CN" altLang="zh-CN" sz="1200" dirty="0"/>
          </a:p>
          <a:p>
            <a:pPr marL="800100" lvl="2" indent="0">
              <a:buNone/>
            </a:pPr>
            <a:r>
              <a:rPr lang="en-US" altLang="zh-CN" sz="1200" dirty="0"/>
              <a:t>        return string.Format("</a:t>
            </a:r>
            <a:r>
              <a:rPr lang="zh-CN" altLang="zh-CN" sz="1200" dirty="0"/>
              <a:t>学号：</a:t>
            </a:r>
            <a:r>
              <a:rPr lang="en-US" altLang="zh-CN" sz="1200" dirty="0"/>
              <a:t>{0}</a:t>
            </a:r>
            <a:r>
              <a:rPr lang="zh-CN" altLang="zh-CN" sz="1200" dirty="0"/>
              <a:t>，姓名：</a:t>
            </a:r>
            <a:r>
              <a:rPr lang="en-US" altLang="zh-CN" sz="1200" dirty="0"/>
              <a:t>{1}, </a:t>
            </a:r>
            <a:r>
              <a:rPr lang="zh-CN" altLang="zh-CN" sz="1200" dirty="0"/>
              <a:t>成绩：</a:t>
            </a:r>
            <a:r>
              <a:rPr lang="en-US" altLang="zh-CN" sz="1200" dirty="0"/>
              <a:t>{2}, {3}",ID, Name, Score, OtherInfo);</a:t>
            </a:r>
            <a:endParaRPr lang="zh-CN" altLang="zh-CN" sz="1200" dirty="0"/>
          </a:p>
          <a:p>
            <a:pPr marL="800100" lvl="2" indent="0">
              <a:buNone/>
            </a:pPr>
            <a:r>
              <a:rPr lang="en-US" altLang="zh-CN" sz="1200" dirty="0"/>
              <a:t>    }</a:t>
            </a:r>
            <a:endParaRPr lang="zh-CN" altLang="zh-CN" sz="1200" dirty="0"/>
          </a:p>
          <a:p>
            <a:pPr marL="800100" lvl="2" indent="0">
              <a:buNone/>
            </a:pPr>
            <a:r>
              <a:rPr lang="en-US" altLang="zh-CN" sz="1200" dirty="0"/>
              <a:t>}</a:t>
            </a:r>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87"/>
                                            </p:txEl>
                                          </p:spTgt>
                                        </p:tgtEl>
                                        <p:attrNameLst>
                                          <p:attrName>style.visibility</p:attrName>
                                        </p:attrNameLst>
                                      </p:cBhvr>
                                      <p:to>
                                        <p:strVal val="visible"/>
                                      </p:to>
                                    </p:set>
                                    <p:animEffect transition="in" filter="blinds(horizontal)">
                                      <p:cBhvr>
                                        <p:cTn id="7" dur="500"/>
                                        <p:tgtEl>
                                          <p:spTgt spid="7173">
                                            <p:txEl>
                                              <p:charRg st="0" end="8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3">
                                            <p:txEl>
                                              <p:charRg st="87" end="108"/>
                                            </p:txEl>
                                          </p:spTgt>
                                        </p:tgtEl>
                                        <p:attrNameLst>
                                          <p:attrName>style.visibility</p:attrName>
                                        </p:attrNameLst>
                                      </p:cBhvr>
                                      <p:to>
                                        <p:strVal val="visible"/>
                                      </p:to>
                                    </p:set>
                                    <p:animEffect transition="in" filter="blinds(horizontal)">
                                      <p:cBhvr>
                                        <p:cTn id="12" dur="500"/>
                                        <p:tgtEl>
                                          <p:spTgt spid="7173">
                                            <p:txEl>
                                              <p:charRg st="87" end="108"/>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3">
                                            <p:txEl>
                                              <p:charRg st="108" end="146"/>
                                            </p:txEl>
                                          </p:spTgt>
                                        </p:tgtEl>
                                        <p:attrNameLst>
                                          <p:attrName>style.visibility</p:attrName>
                                        </p:attrNameLst>
                                      </p:cBhvr>
                                      <p:to>
                                        <p:strVal val="visible"/>
                                      </p:to>
                                    </p:set>
                                    <p:animEffect transition="in" filter="blinds(horizontal)">
                                      <p:cBhvr>
                                        <p:cTn id="15" dur="500"/>
                                        <p:tgtEl>
                                          <p:spTgt spid="7173">
                                            <p:txEl>
                                              <p:charRg st="108" end="14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3">
                                            <p:txEl>
                                              <p:charRg st="146" end="178"/>
                                            </p:txEl>
                                          </p:spTgt>
                                        </p:tgtEl>
                                        <p:attrNameLst>
                                          <p:attrName>style.visibility</p:attrName>
                                        </p:attrNameLst>
                                      </p:cBhvr>
                                      <p:to>
                                        <p:strVal val="visible"/>
                                      </p:to>
                                    </p:set>
                                    <p:animEffect transition="in" filter="blinds(horizontal)">
                                      <p:cBhvr>
                                        <p:cTn id="18" dur="500"/>
                                        <p:tgtEl>
                                          <p:spTgt spid="7173">
                                            <p:txEl>
                                              <p:charRg st="146" end="17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3">
                                            <p:txEl>
                                              <p:charRg st="178" end="215"/>
                                            </p:txEl>
                                          </p:spTgt>
                                        </p:tgtEl>
                                        <p:attrNameLst>
                                          <p:attrName>style.visibility</p:attrName>
                                        </p:attrNameLst>
                                      </p:cBhvr>
                                      <p:to>
                                        <p:strVal val="visible"/>
                                      </p:to>
                                    </p:set>
                                    <p:animEffect transition="in" filter="blinds(horizontal)">
                                      <p:cBhvr>
                                        <p:cTn id="21" dur="500"/>
                                        <p:tgtEl>
                                          <p:spTgt spid="7173">
                                            <p:txEl>
                                              <p:charRg st="178" end="21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3">
                                            <p:txEl>
                                              <p:charRg st="215" end="250"/>
                                            </p:txEl>
                                          </p:spTgt>
                                        </p:tgtEl>
                                        <p:attrNameLst>
                                          <p:attrName>style.visibility</p:attrName>
                                        </p:attrNameLst>
                                      </p:cBhvr>
                                      <p:to>
                                        <p:strVal val="visible"/>
                                      </p:to>
                                    </p:set>
                                    <p:animEffect transition="in" filter="blinds(horizontal)">
                                      <p:cBhvr>
                                        <p:cTn id="24" dur="500"/>
                                        <p:tgtEl>
                                          <p:spTgt spid="7173">
                                            <p:txEl>
                                              <p:charRg st="215" end="25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3">
                                            <p:txEl>
                                              <p:charRg st="250" end="292"/>
                                            </p:txEl>
                                          </p:spTgt>
                                        </p:tgtEl>
                                        <p:attrNameLst>
                                          <p:attrName>style.visibility</p:attrName>
                                        </p:attrNameLst>
                                      </p:cBhvr>
                                      <p:to>
                                        <p:strVal val="visible"/>
                                      </p:to>
                                    </p:set>
                                    <p:animEffect transition="in" filter="blinds(horizontal)">
                                      <p:cBhvr>
                                        <p:cTn id="27" dur="500"/>
                                        <p:tgtEl>
                                          <p:spTgt spid="7173">
                                            <p:txEl>
                                              <p:charRg st="250" end="29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173">
                                            <p:txEl>
                                              <p:charRg st="292" end="313"/>
                                            </p:txEl>
                                          </p:spTgt>
                                        </p:tgtEl>
                                        <p:attrNameLst>
                                          <p:attrName>style.visibility</p:attrName>
                                        </p:attrNameLst>
                                      </p:cBhvr>
                                      <p:to>
                                        <p:strVal val="visible"/>
                                      </p:to>
                                    </p:set>
                                    <p:animEffect transition="in" filter="blinds(horizontal)">
                                      <p:cBhvr>
                                        <p:cTn id="30" dur="500"/>
                                        <p:tgtEl>
                                          <p:spTgt spid="7173">
                                            <p:txEl>
                                              <p:charRg st="292" end="31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173">
                                            <p:txEl>
                                              <p:charRg st="313" end="319"/>
                                            </p:txEl>
                                          </p:spTgt>
                                        </p:tgtEl>
                                        <p:attrNameLst>
                                          <p:attrName>style.visibility</p:attrName>
                                        </p:attrNameLst>
                                      </p:cBhvr>
                                      <p:to>
                                        <p:strVal val="visible"/>
                                      </p:to>
                                    </p:set>
                                    <p:animEffect transition="in" filter="blinds(horizontal)">
                                      <p:cBhvr>
                                        <p:cTn id="33" dur="500"/>
                                        <p:tgtEl>
                                          <p:spTgt spid="7173">
                                            <p:txEl>
                                              <p:charRg st="313" end="31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73">
                                            <p:txEl>
                                              <p:charRg st="319" end="335"/>
                                            </p:txEl>
                                          </p:spTgt>
                                        </p:tgtEl>
                                        <p:attrNameLst>
                                          <p:attrName>style.visibility</p:attrName>
                                        </p:attrNameLst>
                                      </p:cBhvr>
                                      <p:to>
                                        <p:strVal val="visible"/>
                                      </p:to>
                                    </p:set>
                                    <p:animEffect transition="in" filter="blinds(horizontal)">
                                      <p:cBhvr>
                                        <p:cTn id="36" dur="500"/>
                                        <p:tgtEl>
                                          <p:spTgt spid="7173">
                                            <p:txEl>
                                              <p:charRg st="319" end="33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173">
                                            <p:txEl>
                                              <p:charRg st="335" end="356"/>
                                            </p:txEl>
                                          </p:spTgt>
                                        </p:tgtEl>
                                        <p:attrNameLst>
                                          <p:attrName>style.visibility</p:attrName>
                                        </p:attrNameLst>
                                      </p:cBhvr>
                                      <p:to>
                                        <p:strVal val="visible"/>
                                      </p:to>
                                    </p:set>
                                    <p:animEffect transition="in" filter="blinds(horizontal)">
                                      <p:cBhvr>
                                        <p:cTn id="39" dur="500"/>
                                        <p:tgtEl>
                                          <p:spTgt spid="7173">
                                            <p:txEl>
                                              <p:charRg st="335" end="35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173">
                                            <p:txEl>
                                              <p:charRg st="356" end="376"/>
                                            </p:txEl>
                                          </p:spTgt>
                                        </p:tgtEl>
                                        <p:attrNameLst>
                                          <p:attrName>style.visibility</p:attrName>
                                        </p:attrNameLst>
                                      </p:cBhvr>
                                      <p:to>
                                        <p:strVal val="visible"/>
                                      </p:to>
                                    </p:set>
                                    <p:animEffect transition="in" filter="blinds(horizontal)">
                                      <p:cBhvr>
                                        <p:cTn id="42" dur="500"/>
                                        <p:tgtEl>
                                          <p:spTgt spid="7173">
                                            <p:txEl>
                                              <p:charRg st="356" end="376"/>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173">
                                            <p:txEl>
                                              <p:charRg st="376" end="405"/>
                                            </p:txEl>
                                          </p:spTgt>
                                        </p:tgtEl>
                                        <p:attrNameLst>
                                          <p:attrName>style.visibility</p:attrName>
                                        </p:attrNameLst>
                                      </p:cBhvr>
                                      <p:to>
                                        <p:strVal val="visible"/>
                                      </p:to>
                                    </p:set>
                                    <p:animEffect transition="in" filter="blinds(horizontal)">
                                      <p:cBhvr>
                                        <p:cTn id="45" dur="500"/>
                                        <p:tgtEl>
                                          <p:spTgt spid="7173">
                                            <p:txEl>
                                              <p:charRg st="376" end="405"/>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173">
                                            <p:txEl>
                                              <p:charRg st="405" end="411"/>
                                            </p:txEl>
                                          </p:spTgt>
                                        </p:tgtEl>
                                        <p:attrNameLst>
                                          <p:attrName>style.visibility</p:attrName>
                                        </p:attrNameLst>
                                      </p:cBhvr>
                                      <p:to>
                                        <p:strVal val="visible"/>
                                      </p:to>
                                    </p:set>
                                    <p:animEffect transition="in" filter="blinds(horizontal)">
                                      <p:cBhvr>
                                        <p:cTn id="48" dur="500"/>
                                        <p:tgtEl>
                                          <p:spTgt spid="7173">
                                            <p:txEl>
                                              <p:charRg st="405" end="4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173">
                                            <p:txEl>
                                              <p:charRg st="411" end="449"/>
                                            </p:txEl>
                                          </p:spTgt>
                                        </p:tgtEl>
                                        <p:attrNameLst>
                                          <p:attrName>style.visibility</p:attrName>
                                        </p:attrNameLst>
                                      </p:cBhvr>
                                      <p:to>
                                        <p:strVal val="visible"/>
                                      </p:to>
                                    </p:set>
                                    <p:animEffect transition="in" filter="blinds(horizontal)">
                                      <p:cBhvr>
                                        <p:cTn id="51" dur="500"/>
                                        <p:tgtEl>
                                          <p:spTgt spid="7173">
                                            <p:txEl>
                                              <p:charRg st="411" end="449"/>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173">
                                            <p:txEl>
                                              <p:charRg st="449" end="455"/>
                                            </p:txEl>
                                          </p:spTgt>
                                        </p:tgtEl>
                                        <p:attrNameLst>
                                          <p:attrName>style.visibility</p:attrName>
                                        </p:attrNameLst>
                                      </p:cBhvr>
                                      <p:to>
                                        <p:strVal val="visible"/>
                                      </p:to>
                                    </p:set>
                                    <p:animEffect transition="in" filter="blinds(horizontal)">
                                      <p:cBhvr>
                                        <p:cTn id="54" dur="500"/>
                                        <p:tgtEl>
                                          <p:spTgt spid="7173">
                                            <p:txEl>
                                              <p:charRg st="449" end="455"/>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7173">
                                            <p:txEl>
                                              <p:charRg st="455" end="542"/>
                                            </p:txEl>
                                          </p:spTgt>
                                        </p:tgtEl>
                                        <p:attrNameLst>
                                          <p:attrName>style.visibility</p:attrName>
                                        </p:attrNameLst>
                                      </p:cBhvr>
                                      <p:to>
                                        <p:strVal val="visible"/>
                                      </p:to>
                                    </p:set>
                                    <p:animEffect transition="in" filter="blinds(horizontal)">
                                      <p:cBhvr>
                                        <p:cTn id="57" dur="500"/>
                                        <p:tgtEl>
                                          <p:spTgt spid="7173">
                                            <p:txEl>
                                              <p:charRg st="455" end="542"/>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7173">
                                            <p:txEl>
                                              <p:charRg st="542" end="548"/>
                                            </p:txEl>
                                          </p:spTgt>
                                        </p:tgtEl>
                                        <p:attrNameLst>
                                          <p:attrName>style.visibility</p:attrName>
                                        </p:attrNameLst>
                                      </p:cBhvr>
                                      <p:to>
                                        <p:strVal val="visible"/>
                                      </p:to>
                                    </p:set>
                                    <p:animEffect transition="in" filter="blinds(horizontal)">
                                      <p:cBhvr>
                                        <p:cTn id="60" dur="500"/>
                                        <p:tgtEl>
                                          <p:spTgt spid="7173">
                                            <p:txEl>
                                              <p:charRg st="542" end="548"/>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7173">
                                            <p:txEl>
                                              <p:charRg st="548" end="550"/>
                                            </p:txEl>
                                          </p:spTgt>
                                        </p:tgtEl>
                                        <p:attrNameLst>
                                          <p:attrName>style.visibility</p:attrName>
                                        </p:attrNameLst>
                                      </p:cBhvr>
                                      <p:to>
                                        <p:strVal val="visible"/>
                                      </p:to>
                                    </p:set>
                                    <p:animEffect transition="in" filter="blinds(horizontal)">
                                      <p:cBhvr>
                                        <p:cTn id="63" dur="500"/>
                                        <p:tgtEl>
                                          <p:spTgt spid="7173">
                                            <p:txEl>
                                              <p:charRg st="548" end="5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0179"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3 </a:t>
            </a:r>
            <a:r>
              <a:rPr lang="zh-CN" altLang="en-US" sz="4000" dirty="0"/>
              <a:t>数据</a:t>
            </a:r>
            <a:r>
              <a:rPr lang="zh-CN" altLang="zh-CN" sz="4000" dirty="0"/>
              <a:t>协定</a:t>
            </a:r>
            <a:endParaRPr lang="en-US" altLang="zh-CN" sz="4000" dirty="0"/>
          </a:p>
        </p:txBody>
      </p:sp>
      <p:sp>
        <p:nvSpPr>
          <p:cNvPr id="7173" name="Rectangle 3"/>
          <p:cNvSpPr>
            <a:spLocks noGrp="1"/>
          </p:cNvSpPr>
          <p:nvPr>
            <p:ph type="body"/>
          </p:nvPr>
        </p:nvSpPr>
        <p:spPr>
          <a:xfrm>
            <a:off x="152400" y="1447800"/>
            <a:ext cx="8839200" cy="4953000"/>
          </a:xfrm>
          <a:ln/>
        </p:spPr>
        <p:txBody>
          <a:bodyPr vert="horz" wrap="square" lIns="91440" tIns="45720" rIns="91440" bIns="45720" anchor="t" anchorCtr="0"/>
          <a:p>
            <a:pPr eaLnBrk="1" hangingPunct="1">
              <a:lnSpc>
                <a:spcPct val="100000"/>
              </a:lnSpc>
              <a:buClr>
                <a:srgbClr val="606060"/>
              </a:buClr>
            </a:pPr>
            <a:r>
              <a:rPr lang="zh-CN" altLang="en-US" dirty="0"/>
              <a:t>注意问题</a:t>
            </a:r>
            <a:endParaRPr lang="en-US" altLang="zh-CN" dirty="0"/>
          </a:p>
          <a:p>
            <a:pPr lvl="1" eaLnBrk="1" hangingPunct="1">
              <a:lnSpc>
                <a:spcPct val="100000"/>
              </a:lnSpc>
              <a:buClr>
                <a:srgbClr val="606060"/>
              </a:buClr>
            </a:pPr>
            <a:r>
              <a:rPr lang="zh-CN" altLang="zh-CN" dirty="0"/>
              <a:t>属性的限制</a:t>
            </a:r>
            <a:endParaRPr lang="en-US" altLang="zh-CN" dirty="0"/>
          </a:p>
          <a:p>
            <a:pPr lvl="2" eaLnBrk="1" hangingPunct="1">
              <a:lnSpc>
                <a:spcPct val="100000"/>
              </a:lnSpc>
              <a:buClr>
                <a:srgbClr val="606060"/>
              </a:buClr>
            </a:pPr>
            <a:r>
              <a:rPr lang="zh-CN" altLang="zh-CN" dirty="0"/>
              <a:t>将</a:t>
            </a:r>
            <a:r>
              <a:rPr lang="en-US" altLang="zh-CN" dirty="0"/>
              <a:t>DataMember</a:t>
            </a:r>
            <a:r>
              <a:rPr lang="zh-CN" altLang="zh-CN" dirty="0"/>
              <a:t>特性应用于属性时，该属性必须同时具有</a:t>
            </a:r>
            <a:r>
              <a:rPr lang="en-US" altLang="zh-CN" dirty="0"/>
              <a:t>get</a:t>
            </a:r>
            <a:r>
              <a:rPr lang="zh-CN" altLang="zh-CN" dirty="0"/>
              <a:t>和</a:t>
            </a:r>
            <a:r>
              <a:rPr lang="en-US" altLang="zh-CN" dirty="0"/>
              <a:t>set</a:t>
            </a:r>
            <a:endParaRPr lang="en-US" altLang="zh-CN" dirty="0"/>
          </a:p>
          <a:p>
            <a:pPr lvl="2" eaLnBrk="1" hangingPunct="1">
              <a:lnSpc>
                <a:spcPct val="100000"/>
              </a:lnSpc>
              <a:buClr>
                <a:srgbClr val="606060"/>
              </a:buClr>
            </a:pPr>
            <a:r>
              <a:rPr lang="zh-CN" altLang="zh-CN" dirty="0"/>
              <a:t>用隐式声明时，凡是具有</a:t>
            </a:r>
            <a:r>
              <a:rPr lang="en-US" altLang="zh-CN" dirty="0"/>
              <a:t>public</a:t>
            </a:r>
            <a:r>
              <a:rPr lang="zh-CN" altLang="zh-CN" dirty="0"/>
              <a:t>修饰符的字段，都应该用属性来表示。如果直接用</a:t>
            </a:r>
            <a:r>
              <a:rPr lang="en-US" altLang="zh-CN" dirty="0"/>
              <a:t>public</a:t>
            </a:r>
            <a:r>
              <a:rPr lang="zh-CN" altLang="zh-CN" dirty="0"/>
              <a:t>修饰符的字段来表示，必须使用显式声明</a:t>
            </a:r>
            <a:endParaRPr lang="en-US" altLang="zh-CN" dirty="0"/>
          </a:p>
          <a:p>
            <a:pPr lvl="1" eaLnBrk="1" hangingPunct="1">
              <a:lnSpc>
                <a:spcPct val="100000"/>
              </a:lnSpc>
              <a:buClr>
                <a:srgbClr val="606060"/>
              </a:buClr>
            </a:pPr>
            <a:r>
              <a:rPr lang="zh-CN" altLang="zh-CN" dirty="0"/>
              <a:t>构造函数的处理</a:t>
            </a:r>
            <a:endParaRPr lang="en-US" altLang="zh-CN" dirty="0"/>
          </a:p>
          <a:p>
            <a:pPr lvl="2" eaLnBrk="1" hangingPunct="1">
              <a:lnSpc>
                <a:spcPct val="100000"/>
              </a:lnSpc>
              <a:buClr>
                <a:srgbClr val="606060"/>
              </a:buClr>
            </a:pPr>
            <a:r>
              <a:rPr lang="zh-CN" altLang="zh-CN" dirty="0"/>
              <a:t>不要在客户端直接创建服务端提供的类的实例，而是通过客户端代理类来调用</a:t>
            </a:r>
            <a:endParaRPr lang="en-US" altLang="zh-CN" dirty="0"/>
          </a:p>
          <a:p>
            <a:pPr lvl="1" eaLnBrk="1" hangingPunct="1">
              <a:lnSpc>
                <a:spcPct val="100000"/>
              </a:lnSpc>
              <a:buClr>
                <a:srgbClr val="606060"/>
              </a:buClr>
            </a:pPr>
            <a:r>
              <a:rPr lang="zh-CN" altLang="zh-CN" dirty="0"/>
              <a:t>静态成员的处理</a:t>
            </a:r>
            <a:endParaRPr lang="en-US" altLang="zh-CN" dirty="0"/>
          </a:p>
          <a:p>
            <a:pPr lvl="2" eaLnBrk="1" hangingPunct="1">
              <a:lnSpc>
                <a:spcPct val="100000"/>
              </a:lnSpc>
              <a:buClr>
                <a:srgbClr val="606060"/>
              </a:buClr>
            </a:pPr>
            <a:r>
              <a:rPr lang="zh-CN" altLang="zh-CN" dirty="0"/>
              <a:t>只能将</a:t>
            </a:r>
            <a:r>
              <a:rPr lang="en-US" altLang="zh-CN" dirty="0"/>
              <a:t>DataMember</a:t>
            </a:r>
            <a:r>
              <a:rPr lang="zh-CN" altLang="zh-CN" dirty="0"/>
              <a:t>特性应用于字段和属性</a:t>
            </a:r>
            <a:r>
              <a:rPr lang="zh-CN" altLang="en-US" dirty="0"/>
              <a:t>，应用在静态成员上将被忽略。</a:t>
            </a:r>
            <a:endParaRPr lang="en-US" altLang="zh-CN" dirty="0"/>
          </a:p>
          <a:p>
            <a:pPr eaLnBrk="1" hangingPunct="1">
              <a:lnSpc>
                <a:spcPct val="100000"/>
              </a:lnSpc>
              <a:buClr>
                <a:srgbClr val="606060"/>
              </a:buClr>
            </a:pPr>
            <a:r>
              <a:rPr lang="zh-CN" altLang="zh-CN" dirty="0"/>
              <a:t>【例</a:t>
            </a:r>
            <a:r>
              <a:rPr lang="en-US" altLang="zh-CN" dirty="0"/>
              <a:t>7-2</a:t>
            </a:r>
            <a:r>
              <a:rPr lang="zh-CN" altLang="zh-CN" dirty="0"/>
              <a:t>】演示数据协定的基本用法</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xEl>
                                              <p:charRg st="0" end="5"/>
                                            </p:txEl>
                                          </p:spTgt>
                                        </p:tgtEl>
                                        <p:attrNameLst>
                                          <p:attrName>style.visibility</p:attrName>
                                        </p:attrNameLst>
                                      </p:cBhvr>
                                      <p:to>
                                        <p:strVal val="visible"/>
                                      </p:to>
                                    </p:set>
                                    <p:anim calcmode="lin" valueType="num">
                                      <p:cBhvr additive="base">
                                        <p:cTn id="7" dur="500" fill="hold"/>
                                        <p:tgtEl>
                                          <p:spTgt spid="7173">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3">
                                            <p:txEl>
                                              <p:charRg st="0"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3">
                                            <p:txEl>
                                              <p:charRg st="5" end="11"/>
                                            </p:txEl>
                                          </p:spTgt>
                                        </p:tgtEl>
                                        <p:attrNameLst>
                                          <p:attrName>style.visibility</p:attrName>
                                        </p:attrNameLst>
                                      </p:cBhvr>
                                      <p:to>
                                        <p:strVal val="visible"/>
                                      </p:to>
                                    </p:set>
                                    <p:anim calcmode="lin" valueType="num">
                                      <p:cBhvr additive="base">
                                        <p:cTn id="11" dur="500" fill="hold"/>
                                        <p:tgtEl>
                                          <p:spTgt spid="7173">
                                            <p:txEl>
                                              <p:charRg st="5"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3">
                                            <p:txEl>
                                              <p:charRg st="5"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73">
                                            <p:txEl>
                                              <p:charRg st="11" end="48"/>
                                            </p:txEl>
                                          </p:spTgt>
                                        </p:tgtEl>
                                        <p:attrNameLst>
                                          <p:attrName>style.visibility</p:attrName>
                                        </p:attrNameLst>
                                      </p:cBhvr>
                                      <p:to>
                                        <p:strVal val="visible"/>
                                      </p:to>
                                    </p:set>
                                    <p:anim calcmode="lin" valueType="num">
                                      <p:cBhvr additive="base">
                                        <p:cTn id="15" dur="500" fill="hold"/>
                                        <p:tgtEl>
                                          <p:spTgt spid="7173">
                                            <p:txEl>
                                              <p:charRg st="11" end="4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3">
                                            <p:txEl>
                                              <p:charRg st="11" end="48"/>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73">
                                            <p:txEl>
                                              <p:charRg st="48" end="112"/>
                                            </p:txEl>
                                          </p:spTgt>
                                        </p:tgtEl>
                                        <p:attrNameLst>
                                          <p:attrName>style.visibility</p:attrName>
                                        </p:attrNameLst>
                                      </p:cBhvr>
                                      <p:to>
                                        <p:strVal val="visible"/>
                                      </p:to>
                                    </p:set>
                                    <p:anim calcmode="lin" valueType="num">
                                      <p:cBhvr additive="base">
                                        <p:cTn id="19" dur="500" fill="hold"/>
                                        <p:tgtEl>
                                          <p:spTgt spid="7173">
                                            <p:txEl>
                                              <p:charRg st="48" end="1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3">
                                            <p:txEl>
                                              <p:charRg st="48" end="11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73">
                                            <p:txEl>
                                              <p:charRg st="112" end="120"/>
                                            </p:txEl>
                                          </p:spTgt>
                                        </p:tgtEl>
                                        <p:attrNameLst>
                                          <p:attrName>style.visibility</p:attrName>
                                        </p:attrNameLst>
                                      </p:cBhvr>
                                      <p:to>
                                        <p:strVal val="visible"/>
                                      </p:to>
                                    </p:set>
                                    <p:anim calcmode="lin" valueType="num">
                                      <p:cBhvr additive="base">
                                        <p:cTn id="23" dur="500" fill="hold"/>
                                        <p:tgtEl>
                                          <p:spTgt spid="7173">
                                            <p:txEl>
                                              <p:charRg st="112" end="12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3">
                                            <p:txEl>
                                              <p:charRg st="112" end="12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73">
                                            <p:txEl>
                                              <p:charRg st="120" end="155"/>
                                            </p:txEl>
                                          </p:spTgt>
                                        </p:tgtEl>
                                        <p:attrNameLst>
                                          <p:attrName>style.visibility</p:attrName>
                                        </p:attrNameLst>
                                      </p:cBhvr>
                                      <p:to>
                                        <p:strVal val="visible"/>
                                      </p:to>
                                    </p:set>
                                    <p:anim calcmode="lin" valueType="num">
                                      <p:cBhvr additive="base">
                                        <p:cTn id="27" dur="500" fill="hold"/>
                                        <p:tgtEl>
                                          <p:spTgt spid="7173">
                                            <p:txEl>
                                              <p:charRg st="120" end="15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3">
                                            <p:txEl>
                                              <p:charRg st="120" end="15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173">
                                            <p:txEl>
                                              <p:charRg st="155" end="163"/>
                                            </p:txEl>
                                          </p:spTgt>
                                        </p:tgtEl>
                                        <p:attrNameLst>
                                          <p:attrName>style.visibility</p:attrName>
                                        </p:attrNameLst>
                                      </p:cBhvr>
                                      <p:to>
                                        <p:strVal val="visible"/>
                                      </p:to>
                                    </p:set>
                                    <p:anim calcmode="lin" valueType="num">
                                      <p:cBhvr additive="base">
                                        <p:cTn id="31" dur="500" fill="hold"/>
                                        <p:tgtEl>
                                          <p:spTgt spid="7173">
                                            <p:txEl>
                                              <p:charRg st="155" end="16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3">
                                            <p:txEl>
                                              <p:charRg st="155" end="16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173">
                                            <p:txEl>
                                              <p:charRg st="163" end="201"/>
                                            </p:txEl>
                                          </p:spTgt>
                                        </p:tgtEl>
                                        <p:attrNameLst>
                                          <p:attrName>style.visibility</p:attrName>
                                        </p:attrNameLst>
                                      </p:cBhvr>
                                      <p:to>
                                        <p:strVal val="visible"/>
                                      </p:to>
                                    </p:set>
                                    <p:anim calcmode="lin" valueType="num">
                                      <p:cBhvr additive="base">
                                        <p:cTn id="35" dur="500" fill="hold"/>
                                        <p:tgtEl>
                                          <p:spTgt spid="7173">
                                            <p:txEl>
                                              <p:charRg st="163" end="20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3">
                                            <p:txEl>
                                              <p:charRg st="163" end="20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173">
                                            <p:txEl>
                                              <p:charRg st="201" end="219"/>
                                            </p:txEl>
                                          </p:spTgt>
                                        </p:tgtEl>
                                        <p:attrNameLst>
                                          <p:attrName>style.visibility</p:attrName>
                                        </p:attrNameLst>
                                      </p:cBhvr>
                                      <p:to>
                                        <p:strVal val="visible"/>
                                      </p:to>
                                    </p:set>
                                    <p:anim calcmode="lin" valueType="num">
                                      <p:cBhvr additive="base">
                                        <p:cTn id="41" dur="500" fill="hold"/>
                                        <p:tgtEl>
                                          <p:spTgt spid="7173">
                                            <p:txEl>
                                              <p:charRg st="201" end="21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3">
                                            <p:txEl>
                                              <p:charRg st="201" end="2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1203"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4 </a:t>
            </a:r>
            <a:r>
              <a:rPr lang="zh-CN" altLang="en-US" sz="4000" dirty="0"/>
              <a:t>消息</a:t>
            </a:r>
            <a:r>
              <a:rPr lang="zh-CN" altLang="zh-CN" sz="4000" dirty="0"/>
              <a:t>协定</a:t>
            </a:r>
            <a:endParaRPr lang="en-US" altLang="zh-CN" sz="4000" dirty="0"/>
          </a:p>
        </p:txBody>
      </p:sp>
      <p:sp>
        <p:nvSpPr>
          <p:cNvPr id="7173" name="Rectangle 3"/>
          <p:cNvSpPr>
            <a:spLocks noGrp="1"/>
          </p:cNvSpPr>
          <p:nvPr>
            <p:ph type="body"/>
          </p:nvPr>
        </p:nvSpPr>
        <p:spPr>
          <a:xfrm>
            <a:off x="239713" y="1219200"/>
            <a:ext cx="8763000" cy="5410200"/>
          </a:xfrm>
          <a:ln/>
        </p:spPr>
        <p:txBody>
          <a:bodyPr vert="horz" wrap="square" lIns="91440" tIns="45720" rIns="91440" bIns="45720" anchor="t" anchorCtr="0"/>
          <a:p>
            <a:pPr eaLnBrk="1" hangingPunct="1">
              <a:lnSpc>
                <a:spcPct val="100000"/>
              </a:lnSpc>
              <a:buClr>
                <a:srgbClr val="606060"/>
              </a:buClr>
            </a:pPr>
            <a:r>
              <a:rPr lang="zh-CN" altLang="en-US" dirty="0"/>
              <a:t>消息协定：</a:t>
            </a:r>
            <a:r>
              <a:rPr lang="zh-CN" altLang="en-US" dirty="0">
                <a:solidFill>
                  <a:srgbClr val="008000"/>
                </a:solidFill>
              </a:rPr>
              <a:t>在有些情况下，需要</a:t>
            </a:r>
            <a:r>
              <a:rPr lang="zh-CN" altLang="zh-CN" dirty="0">
                <a:solidFill>
                  <a:srgbClr val="008000"/>
                </a:solidFill>
              </a:rPr>
              <a:t>用单个类型来表示整个消息</a:t>
            </a:r>
            <a:r>
              <a:rPr lang="zh-CN" altLang="en-US" dirty="0">
                <a:solidFill>
                  <a:srgbClr val="008000"/>
                </a:solidFill>
              </a:rPr>
              <a:t>。使用消息协定可以</a:t>
            </a:r>
            <a:r>
              <a:rPr lang="zh-CN" altLang="zh-CN" dirty="0">
                <a:solidFill>
                  <a:srgbClr val="008000"/>
                </a:solidFill>
              </a:rPr>
              <a:t>避免在</a:t>
            </a:r>
            <a:r>
              <a:rPr lang="en-US" altLang="zh-CN" dirty="0">
                <a:solidFill>
                  <a:srgbClr val="008000"/>
                </a:solidFill>
              </a:rPr>
              <a:t>XML</a:t>
            </a:r>
            <a:r>
              <a:rPr lang="zh-CN" altLang="zh-CN" dirty="0">
                <a:solidFill>
                  <a:srgbClr val="008000"/>
                </a:solidFill>
              </a:rPr>
              <a:t>序列化时产生不必要的包装</a:t>
            </a:r>
            <a:r>
              <a:rPr lang="zh-CN" altLang="en-US" dirty="0">
                <a:solidFill>
                  <a:srgbClr val="008000"/>
                </a:solidFill>
              </a:rPr>
              <a:t>。</a:t>
            </a:r>
            <a:endParaRPr lang="en-US" altLang="zh-CN" dirty="0">
              <a:solidFill>
                <a:srgbClr val="008000"/>
              </a:solidFill>
            </a:endParaRPr>
          </a:p>
          <a:p>
            <a:pPr eaLnBrk="1" hangingPunct="1">
              <a:lnSpc>
                <a:spcPct val="100000"/>
              </a:lnSpc>
              <a:buClr>
                <a:srgbClr val="606060"/>
              </a:buClr>
            </a:pPr>
            <a:r>
              <a:rPr lang="zh-CN" altLang="zh-CN" dirty="0"/>
              <a:t>通过</a:t>
            </a:r>
            <a:r>
              <a:rPr lang="en-US" altLang="zh-CN" dirty="0"/>
              <a:t>MessageContract</a:t>
            </a:r>
            <a:r>
              <a:rPr lang="zh-CN" altLang="zh-CN" dirty="0"/>
              <a:t>特性（</a:t>
            </a:r>
            <a:r>
              <a:rPr lang="en-US" altLang="zh-CN" dirty="0"/>
              <a:t>MessageContractAttribute</a:t>
            </a:r>
            <a:r>
              <a:rPr lang="zh-CN" altLang="zh-CN" dirty="0"/>
              <a:t>类）来实现</a:t>
            </a:r>
            <a:r>
              <a:rPr lang="zh-CN" altLang="en-US" dirty="0"/>
              <a:t>。</a:t>
            </a:r>
            <a:endParaRPr lang="en-US" altLang="zh-CN" dirty="0"/>
          </a:p>
          <a:p>
            <a:pPr lvl="1" eaLnBrk="1" hangingPunct="1">
              <a:lnSpc>
                <a:spcPct val="100000"/>
              </a:lnSpc>
              <a:buClr>
                <a:srgbClr val="606060"/>
              </a:buClr>
            </a:pPr>
            <a:r>
              <a:rPr lang="en-US" altLang="zh-CN" dirty="0"/>
              <a:t>MessageHeader</a:t>
            </a:r>
            <a:r>
              <a:rPr lang="zh-CN" altLang="zh-CN" dirty="0"/>
              <a:t>特性和</a:t>
            </a:r>
            <a:r>
              <a:rPr lang="en-US" altLang="zh-CN" dirty="0"/>
              <a:t>MessageBodyMember</a:t>
            </a:r>
            <a:r>
              <a:rPr lang="zh-CN" altLang="zh-CN" dirty="0"/>
              <a:t>特性</a:t>
            </a:r>
            <a:r>
              <a:rPr lang="zh-CN" altLang="en-US" dirty="0"/>
              <a:t>。</a:t>
            </a:r>
            <a:endParaRPr lang="en-US" altLang="zh-CN" dirty="0"/>
          </a:p>
          <a:p>
            <a:pPr lvl="2"/>
            <a:r>
              <a:rPr lang="zh-CN" altLang="zh-CN" dirty="0"/>
              <a:t>在消息协定的内部，通过</a:t>
            </a:r>
            <a:r>
              <a:rPr lang="en-US" altLang="zh-CN" dirty="0"/>
              <a:t>MessageHeader</a:t>
            </a:r>
            <a:r>
              <a:rPr lang="zh-CN" altLang="zh-CN" dirty="0"/>
              <a:t>特性（</a:t>
            </a:r>
            <a:r>
              <a:rPr lang="en-US" altLang="zh-CN" dirty="0"/>
              <a:t>MessageHeaderAttribute</a:t>
            </a:r>
            <a:r>
              <a:rPr lang="zh-CN" altLang="zh-CN" dirty="0"/>
              <a:t>类）指定消息头，通过</a:t>
            </a:r>
            <a:r>
              <a:rPr lang="en-US" altLang="zh-CN" dirty="0"/>
              <a:t>MessageBodyMember</a:t>
            </a:r>
            <a:r>
              <a:rPr lang="zh-CN" altLang="zh-CN" dirty="0"/>
              <a:t>特性（</a:t>
            </a:r>
            <a:r>
              <a:rPr lang="en-US" altLang="zh-CN" dirty="0"/>
              <a:t>MessageBodyMemberAttribute</a:t>
            </a:r>
            <a:r>
              <a:rPr lang="zh-CN" altLang="zh-CN" dirty="0"/>
              <a:t>类）指定消息体。</a:t>
            </a:r>
            <a:endParaRPr lang="zh-CN" altLang="zh-CN" dirty="0"/>
          </a:p>
          <a:p>
            <a:pPr lvl="2"/>
            <a:r>
              <a:rPr lang="zh-CN" altLang="zh-CN" dirty="0"/>
              <a:t>可以对所有字段、属性和事件应用</a:t>
            </a:r>
            <a:r>
              <a:rPr lang="en-US" altLang="zh-CN" dirty="0"/>
              <a:t>MessageHeader</a:t>
            </a:r>
            <a:r>
              <a:rPr lang="zh-CN" altLang="zh-CN" dirty="0"/>
              <a:t>特性和</a:t>
            </a:r>
            <a:r>
              <a:rPr lang="en-US" altLang="zh-CN" dirty="0"/>
              <a:t>MessageBodyMember</a:t>
            </a:r>
            <a:r>
              <a:rPr lang="zh-CN" altLang="zh-CN" dirty="0"/>
              <a:t>特性，而与这些字段、属性和事件的访问修饰符无关，即不论是</a:t>
            </a:r>
            <a:r>
              <a:rPr lang="en-US" altLang="zh-CN" dirty="0"/>
              <a:t>public</a:t>
            </a:r>
            <a:r>
              <a:rPr lang="zh-CN" altLang="zh-CN" dirty="0"/>
              <a:t>、</a:t>
            </a:r>
            <a:r>
              <a:rPr lang="en-US" altLang="zh-CN" dirty="0"/>
              <a:t>private</a:t>
            </a:r>
            <a:r>
              <a:rPr lang="zh-CN" altLang="zh-CN" dirty="0"/>
              <a:t>、</a:t>
            </a:r>
            <a:r>
              <a:rPr lang="en-US" altLang="zh-CN" dirty="0"/>
              <a:t>protected</a:t>
            </a:r>
            <a:r>
              <a:rPr lang="zh-CN" altLang="zh-CN" dirty="0"/>
              <a:t>还是</a:t>
            </a:r>
            <a:r>
              <a:rPr lang="en-US" altLang="zh-CN" dirty="0"/>
              <a:t>internal</a:t>
            </a:r>
            <a:r>
              <a:rPr lang="zh-CN" altLang="zh-CN" dirty="0"/>
              <a:t>，都能使用这两个特性。</a:t>
            </a:r>
            <a:endParaRPr lang="en-US" altLang="zh-CN" dirty="0"/>
          </a:p>
          <a:p>
            <a:pPr lvl="2"/>
            <a:r>
              <a:rPr lang="zh-CN" altLang="en-US" dirty="0"/>
              <a:t>如果类型中既包含消息协定又包含数据协定，则只处理消息协定。</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55"/>
                                            </p:txEl>
                                          </p:spTgt>
                                        </p:tgtEl>
                                        <p:attrNameLst>
                                          <p:attrName>style.visibility</p:attrName>
                                        </p:attrNameLst>
                                      </p:cBhvr>
                                      <p:to>
                                        <p:strVal val="visible"/>
                                      </p:to>
                                    </p:set>
                                    <p:animEffect transition="in" filter="blinds(horizontal)">
                                      <p:cBhvr>
                                        <p:cTn id="7" dur="500"/>
                                        <p:tgtEl>
                                          <p:spTgt spid="7173">
                                            <p:txEl>
                                              <p:charRg st="0" end="5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55" end="106"/>
                                            </p:txEl>
                                          </p:spTgt>
                                        </p:tgtEl>
                                        <p:attrNameLst>
                                          <p:attrName>style.visibility</p:attrName>
                                        </p:attrNameLst>
                                      </p:cBhvr>
                                      <p:to>
                                        <p:strVal val="visible"/>
                                      </p:to>
                                    </p:set>
                                    <p:animEffect transition="in" filter="blinds(horizontal)">
                                      <p:cBhvr>
                                        <p:cTn id="10" dur="500"/>
                                        <p:tgtEl>
                                          <p:spTgt spid="7173">
                                            <p:txEl>
                                              <p:charRg st="55" end="10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3">
                                            <p:txEl>
                                              <p:charRg st="106" end="143"/>
                                            </p:txEl>
                                          </p:spTgt>
                                        </p:tgtEl>
                                        <p:attrNameLst>
                                          <p:attrName>style.visibility</p:attrName>
                                        </p:attrNameLst>
                                      </p:cBhvr>
                                      <p:to>
                                        <p:strVal val="visible"/>
                                      </p:to>
                                    </p:set>
                                    <p:animEffect transition="in" filter="blinds(horizontal)">
                                      <p:cBhvr>
                                        <p:cTn id="13" dur="500"/>
                                        <p:tgtEl>
                                          <p:spTgt spid="7173">
                                            <p:txEl>
                                              <p:charRg st="106" end="14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143" end="257"/>
                                            </p:txEl>
                                          </p:spTgt>
                                        </p:tgtEl>
                                        <p:attrNameLst>
                                          <p:attrName>style.visibility</p:attrName>
                                        </p:attrNameLst>
                                      </p:cBhvr>
                                      <p:to>
                                        <p:strVal val="visible"/>
                                      </p:to>
                                    </p:set>
                                    <p:animEffect transition="in" filter="blinds(horizontal)">
                                      <p:cBhvr>
                                        <p:cTn id="16" dur="500"/>
                                        <p:tgtEl>
                                          <p:spTgt spid="7173">
                                            <p:txEl>
                                              <p:charRg st="143" end="25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257" end="379"/>
                                            </p:txEl>
                                          </p:spTgt>
                                        </p:tgtEl>
                                        <p:attrNameLst>
                                          <p:attrName>style.visibility</p:attrName>
                                        </p:attrNameLst>
                                      </p:cBhvr>
                                      <p:to>
                                        <p:strVal val="visible"/>
                                      </p:to>
                                    </p:set>
                                    <p:animEffect transition="in" filter="blinds(horizontal)">
                                      <p:cBhvr>
                                        <p:cTn id="19" dur="500"/>
                                        <p:tgtEl>
                                          <p:spTgt spid="7173">
                                            <p:txEl>
                                              <p:charRg st="257" end="37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379" end="409"/>
                                            </p:txEl>
                                          </p:spTgt>
                                        </p:tgtEl>
                                        <p:attrNameLst>
                                          <p:attrName>style.visibility</p:attrName>
                                        </p:attrNameLst>
                                      </p:cBhvr>
                                      <p:to>
                                        <p:strVal val="visible"/>
                                      </p:to>
                                    </p:set>
                                    <p:animEffect transition="in" filter="blinds(horizontal)">
                                      <p:cBhvr>
                                        <p:cTn id="22" dur="500"/>
                                        <p:tgtEl>
                                          <p:spTgt spid="7173">
                                            <p:txEl>
                                              <p:charRg st="379" end="4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8195"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2</a:t>
            </a:r>
            <a:r>
              <a:rPr lang="zh-CN" altLang="zh-CN" sz="4000" dirty="0"/>
              <a:t> </a:t>
            </a:r>
            <a:r>
              <a:rPr lang="en-US" altLang="zh-CN" sz="4000" dirty="0"/>
              <a:t>Web Service</a:t>
            </a:r>
            <a:endParaRPr lang="zh-CN" altLang="zh-CN" sz="4000" dirty="0"/>
          </a:p>
        </p:txBody>
      </p:sp>
      <p:sp>
        <p:nvSpPr>
          <p:cNvPr id="7173" name="Rectangle 3"/>
          <p:cNvSpPr>
            <a:spLocks noGrp="1"/>
          </p:cNvSpPr>
          <p:nvPr>
            <p:ph type="body"/>
          </p:nvPr>
        </p:nvSpPr>
        <p:spPr>
          <a:xfrm>
            <a:off x="152400" y="1447800"/>
            <a:ext cx="8839200" cy="4876800"/>
          </a:xfrm>
          <a:ln/>
        </p:spPr>
        <p:txBody>
          <a:bodyPr vert="horz" wrap="square" lIns="91440" tIns="45720" rIns="91440" bIns="45720" anchor="t" anchorCtr="0"/>
          <a:p>
            <a:pPr eaLnBrk="1" hangingPunct="1">
              <a:lnSpc>
                <a:spcPct val="100000"/>
              </a:lnSpc>
              <a:buClr>
                <a:srgbClr val="606060"/>
              </a:buClr>
            </a:pPr>
            <a:r>
              <a:rPr lang="en-US" altLang="zh-CN" dirty="0"/>
              <a:t>Web Service</a:t>
            </a:r>
            <a:r>
              <a:rPr lang="zh-CN" altLang="en-US" dirty="0"/>
              <a:t>也叫</a:t>
            </a:r>
            <a:r>
              <a:rPr lang="en-US" altLang="zh-CN" dirty="0"/>
              <a:t>Web</a:t>
            </a:r>
            <a:r>
              <a:rPr lang="zh-CN" altLang="en-US" dirty="0"/>
              <a:t>服务。</a:t>
            </a:r>
            <a:endParaRPr lang="en-US" altLang="zh-CN" dirty="0"/>
          </a:p>
          <a:p>
            <a:pPr lvl="1" eaLnBrk="1" hangingPunct="1">
              <a:buSzPct val="90000"/>
            </a:pPr>
            <a:r>
              <a:rPr lang="zh-CN" altLang="en-US" sz="2400" dirty="0"/>
              <a:t>根据数据交换格式的不同，</a:t>
            </a:r>
            <a:r>
              <a:rPr lang="en-US" altLang="zh-CN" sz="2400" dirty="0"/>
              <a:t>Web Service</a:t>
            </a:r>
            <a:r>
              <a:rPr lang="zh-CN" altLang="en-US" sz="2400" dirty="0"/>
              <a:t>又进一步分为</a:t>
            </a:r>
            <a:r>
              <a:rPr lang="en-US" altLang="zh-CN" sz="2400" dirty="0">
                <a:solidFill>
                  <a:srgbClr val="FF0000"/>
                </a:solidFill>
              </a:rPr>
              <a:t>XML Web Service</a:t>
            </a:r>
            <a:r>
              <a:rPr lang="zh-CN" altLang="en-US" sz="2400" dirty="0"/>
              <a:t>和</a:t>
            </a:r>
            <a:r>
              <a:rPr lang="en-US" altLang="zh-CN" sz="2400" dirty="0">
                <a:solidFill>
                  <a:srgbClr val="FF0000"/>
                </a:solidFill>
              </a:rPr>
              <a:t>JSON Web Service</a:t>
            </a:r>
            <a:r>
              <a:rPr lang="zh-CN" altLang="en-US" sz="2400" dirty="0"/>
              <a:t>等。</a:t>
            </a:r>
            <a:endParaRPr lang="en-US" altLang="zh-CN" sz="2400" dirty="0"/>
          </a:p>
          <a:p>
            <a:pPr lvl="1" eaLnBrk="1" hangingPunct="1">
              <a:buSzPct val="90000"/>
            </a:pPr>
            <a:r>
              <a:rPr lang="en-US" altLang="zh-CN" sz="2400" dirty="0"/>
              <a:t>XML Web Service</a:t>
            </a:r>
            <a:r>
              <a:rPr lang="zh-CN" altLang="en-US" sz="2400" dirty="0"/>
              <a:t>是一种以</a:t>
            </a:r>
            <a:r>
              <a:rPr lang="en-US" altLang="zh-CN" sz="2400" dirty="0"/>
              <a:t>XML</a:t>
            </a:r>
            <a:r>
              <a:rPr lang="zh-CN" altLang="en-US" sz="2400" dirty="0"/>
              <a:t>作为数据交换格式。不论什么操作系统，也不论什么设备，只要能连接到</a:t>
            </a:r>
            <a:r>
              <a:rPr lang="en-US" altLang="zh-CN" sz="2400" dirty="0"/>
              <a:t>Internet</a:t>
            </a:r>
            <a:r>
              <a:rPr lang="zh-CN" altLang="en-US" sz="2400" dirty="0"/>
              <a:t>，就能调用</a:t>
            </a:r>
            <a:r>
              <a:rPr lang="zh-CN" altLang="en-US" sz="2400" dirty="0">
                <a:solidFill>
                  <a:srgbClr val="FF0000"/>
                </a:solidFill>
              </a:rPr>
              <a:t>服务商</a:t>
            </a:r>
            <a:r>
              <a:rPr lang="zh-CN" altLang="en-US" sz="2400" dirty="0"/>
              <a:t>（有偿或无偿）提供的服务。</a:t>
            </a:r>
            <a:endParaRPr lang="zh-CN" altLang="en-US" sz="2400" dirty="0"/>
          </a:p>
          <a:p>
            <a:pPr lvl="1" eaLnBrk="1" hangingPunct="1">
              <a:buSzPct val="90000"/>
            </a:pPr>
            <a:r>
              <a:rPr lang="zh-CN" altLang="en-US" sz="2400" dirty="0"/>
              <a:t>以</a:t>
            </a:r>
            <a:r>
              <a:rPr lang="en-US" altLang="zh-CN" sz="2400" dirty="0"/>
              <a:t>JSON</a:t>
            </a:r>
            <a:r>
              <a:rPr lang="zh-CN" altLang="en-US" sz="2400" dirty="0"/>
              <a:t>作为数据交换格式的</a:t>
            </a:r>
            <a:r>
              <a:rPr lang="en-US" altLang="zh-CN" sz="2400" dirty="0"/>
              <a:t>Web</a:t>
            </a:r>
            <a:r>
              <a:rPr lang="zh-CN" altLang="en-US" sz="2400" dirty="0"/>
              <a:t>服务称为</a:t>
            </a:r>
            <a:r>
              <a:rPr lang="en-US" altLang="zh-CN" sz="2400" dirty="0"/>
              <a:t>JSON Web Service</a:t>
            </a:r>
            <a:r>
              <a:rPr lang="zh-CN" altLang="en-US" sz="2400" dirty="0"/>
              <a:t>。一般在</a:t>
            </a:r>
            <a:r>
              <a:rPr lang="en-US" altLang="zh-CN" sz="2400" dirty="0"/>
              <a:t>Web</a:t>
            </a:r>
            <a:r>
              <a:rPr lang="zh-CN" altLang="en-US" sz="2400" dirty="0"/>
              <a:t>应用程序通过</a:t>
            </a:r>
            <a:r>
              <a:rPr lang="en-US" altLang="zh-CN" sz="2400" dirty="0">
                <a:solidFill>
                  <a:srgbClr val="FF0000"/>
                </a:solidFill>
              </a:rPr>
              <a:t>HTML</a:t>
            </a:r>
            <a:r>
              <a:rPr lang="zh-CN" altLang="en-US" sz="2400" dirty="0"/>
              <a:t>和</a:t>
            </a:r>
            <a:r>
              <a:rPr lang="en-US" altLang="zh-CN" sz="2400" dirty="0">
                <a:solidFill>
                  <a:srgbClr val="FF0000"/>
                </a:solidFill>
              </a:rPr>
              <a:t>JavaScript</a:t>
            </a:r>
            <a:r>
              <a:rPr lang="zh-CN" altLang="en-US" sz="2400" dirty="0"/>
              <a:t>调用这种服务。</a:t>
            </a:r>
            <a:endParaRPr lang="en-US" altLang="zh-CN" sz="2400" dirty="0"/>
          </a:p>
          <a:p>
            <a:pPr marL="800100" lvl="2" indent="0" eaLnBrk="1" hangingPunct="1">
              <a:buSzPct val="90000"/>
              <a:buNone/>
            </a:pPr>
            <a:r>
              <a:rPr lang="en-US" altLang="zh-CN" dirty="0"/>
              <a:t>JSON</a:t>
            </a:r>
            <a:r>
              <a:rPr lang="zh-CN" altLang="en-US" dirty="0"/>
              <a:t>格式     </a:t>
            </a:r>
            <a:r>
              <a:rPr lang="en-US" altLang="zh-CN" dirty="0"/>
              <a:t>“firstname</a:t>
            </a:r>
            <a:r>
              <a:rPr lang="zh-CN" altLang="en-US" dirty="0"/>
              <a:t>”</a:t>
            </a:r>
            <a:r>
              <a:rPr lang="en-US" altLang="zh-CN" dirty="0"/>
              <a:t>:</a:t>
            </a:r>
            <a:r>
              <a:rPr lang="zh-CN" altLang="en-US" dirty="0"/>
              <a:t>“</a:t>
            </a:r>
            <a:r>
              <a:rPr lang="en-US" altLang="zh-CN" dirty="0"/>
              <a:t>John</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charRg st="0" end="20"/>
                                            </p:txEl>
                                          </p:spTgt>
                                        </p:tgtEl>
                                        <p:attrNameLst>
                                          <p:attrName>style.visibility</p:attrName>
                                        </p:attrNameLst>
                                      </p:cBhvr>
                                      <p:to>
                                        <p:strVal val="visible"/>
                                      </p:to>
                                    </p:set>
                                    <p:animEffect transition="in" filter="blinds(horizontal)">
                                      <p:cBhvr>
                                        <p:cTn id="7" dur="500"/>
                                        <p:tgtEl>
                                          <p:spTgt spid="7173">
                                            <p:txEl>
                                              <p:charRg st="0" end="2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3">
                                            <p:txEl>
                                              <p:charRg st="20" end="84"/>
                                            </p:txEl>
                                          </p:spTgt>
                                        </p:tgtEl>
                                        <p:attrNameLst>
                                          <p:attrName>style.visibility</p:attrName>
                                        </p:attrNameLst>
                                      </p:cBhvr>
                                      <p:to>
                                        <p:strVal val="visible"/>
                                      </p:to>
                                    </p:set>
                                    <p:animEffect transition="in" filter="blinds(horizontal)">
                                      <p:cBhvr>
                                        <p:cTn id="10" dur="500"/>
                                        <p:tgtEl>
                                          <p:spTgt spid="7173">
                                            <p:txEl>
                                              <p:charRg st="20" end="8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3">
                                            <p:txEl>
                                              <p:charRg st="84" end="168"/>
                                            </p:txEl>
                                          </p:spTgt>
                                        </p:tgtEl>
                                        <p:attrNameLst>
                                          <p:attrName>style.visibility</p:attrName>
                                        </p:attrNameLst>
                                      </p:cBhvr>
                                      <p:to>
                                        <p:strVal val="visible"/>
                                      </p:to>
                                    </p:set>
                                    <p:animEffect transition="in" filter="blinds(horizontal)">
                                      <p:cBhvr>
                                        <p:cTn id="13" dur="500"/>
                                        <p:tgtEl>
                                          <p:spTgt spid="7173">
                                            <p:txEl>
                                              <p:charRg st="84" end="16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3">
                                            <p:txEl>
                                              <p:charRg st="168" end="241"/>
                                            </p:txEl>
                                          </p:spTgt>
                                        </p:tgtEl>
                                        <p:attrNameLst>
                                          <p:attrName>style.visibility</p:attrName>
                                        </p:attrNameLst>
                                      </p:cBhvr>
                                      <p:to>
                                        <p:strVal val="visible"/>
                                      </p:to>
                                    </p:set>
                                    <p:animEffect transition="in" filter="blinds(horizontal)">
                                      <p:cBhvr>
                                        <p:cTn id="16" dur="500"/>
                                        <p:tgtEl>
                                          <p:spTgt spid="7173">
                                            <p:txEl>
                                              <p:charRg st="168" end="24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173">
                                            <p:txEl>
                                              <p:charRg st="241" end="271"/>
                                            </p:txEl>
                                          </p:spTgt>
                                        </p:tgtEl>
                                        <p:attrNameLst>
                                          <p:attrName>style.visibility</p:attrName>
                                        </p:attrNameLst>
                                      </p:cBhvr>
                                      <p:to>
                                        <p:strVal val="visible"/>
                                      </p:to>
                                    </p:set>
                                    <p:animEffect transition="in" filter="blinds(horizontal)">
                                      <p:cBhvr>
                                        <p:cTn id="19" dur="500"/>
                                        <p:tgtEl>
                                          <p:spTgt spid="7173">
                                            <p:txEl>
                                              <p:charRg st="241" end="2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2227"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4000" dirty="0"/>
              <a:t>7</a:t>
            </a:r>
            <a:r>
              <a:rPr lang="zh-CN" altLang="zh-CN" sz="4000" dirty="0"/>
              <a:t>.</a:t>
            </a:r>
            <a:r>
              <a:rPr lang="en-US" altLang="zh-CN" sz="4000" dirty="0"/>
              <a:t>4</a:t>
            </a:r>
            <a:r>
              <a:rPr lang="zh-CN" altLang="zh-CN" sz="4000" dirty="0"/>
              <a:t>.</a:t>
            </a:r>
            <a:r>
              <a:rPr lang="en-US" altLang="zh-CN" sz="4000" dirty="0"/>
              <a:t>4 </a:t>
            </a:r>
            <a:r>
              <a:rPr lang="zh-CN" altLang="en-US" sz="4000" dirty="0"/>
              <a:t>消息</a:t>
            </a:r>
            <a:r>
              <a:rPr lang="zh-CN" altLang="zh-CN" sz="4000" dirty="0"/>
              <a:t>协定</a:t>
            </a:r>
            <a:endParaRPr lang="en-US" altLang="zh-CN" sz="4000" dirty="0"/>
          </a:p>
        </p:txBody>
      </p:sp>
      <p:sp>
        <p:nvSpPr>
          <p:cNvPr id="7173" name="Rectangle 3"/>
          <p:cNvSpPr>
            <a:spLocks noGrp="1"/>
          </p:cNvSpPr>
          <p:nvPr>
            <p:ph type="body"/>
          </p:nvPr>
        </p:nvSpPr>
        <p:spPr>
          <a:xfrm>
            <a:off x="228600" y="1447800"/>
            <a:ext cx="8763000" cy="4724400"/>
          </a:xfrm>
          <a:ln/>
        </p:spPr>
        <p:txBody>
          <a:bodyPr vert="horz" wrap="square" lIns="91440" tIns="45720" rIns="91440" bIns="45720" anchor="t" anchorCtr="0"/>
          <a:p>
            <a:pPr marL="800100" lvl="2" indent="0">
              <a:buNone/>
            </a:pPr>
            <a:endParaRPr lang="zh-CN" altLang="zh-CN" dirty="0"/>
          </a:p>
          <a:p>
            <a:r>
              <a:rPr lang="zh-CN" altLang="zh-CN" dirty="0"/>
              <a:t>【例</a:t>
            </a:r>
            <a:r>
              <a:rPr lang="en-US" altLang="zh-CN" dirty="0"/>
              <a:t>7-3</a:t>
            </a:r>
            <a:r>
              <a:rPr lang="zh-CN" altLang="zh-CN" dirty="0"/>
              <a:t>】演示消息协定的基本用法</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3">
                                            <p:txEl>
                                              <p:charRg st="1" end="20"/>
                                            </p:txEl>
                                          </p:spTgt>
                                        </p:tgtEl>
                                        <p:attrNameLst>
                                          <p:attrName>style.visibility</p:attrName>
                                        </p:attrNameLst>
                                      </p:cBhvr>
                                      <p:to>
                                        <p:strVal val="visible"/>
                                      </p:to>
                                    </p:set>
                                    <p:anim calcmode="lin" valueType="num">
                                      <p:cBhvr additive="base">
                                        <p:cTn id="7" dur="500" fill="hold"/>
                                        <p:tgtEl>
                                          <p:spTgt spid="7173">
                                            <p:txEl>
                                              <p:charRg st="1"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3">
                                            <p:txEl>
                                              <p:charRg st="1"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ln/>
        </p:spPr>
        <p:txBody>
          <a:bodyPr vert="horz" wrap="square" lIns="91440" tIns="45720" rIns="91440" bIns="45720" anchor="ctr" anchorCtr="0"/>
          <a:p>
            <a:r>
              <a:rPr lang="en-US" altLang="zh-CN" dirty="0"/>
              <a:t>7.5  </a:t>
            </a:r>
            <a:r>
              <a:rPr lang="zh-CN" altLang="zh-CN" dirty="0"/>
              <a:t>服务绑定与终结点配置</a:t>
            </a:r>
            <a:endParaRPr lang="zh-CN" altLang="en-US" dirty="0"/>
          </a:p>
        </p:txBody>
      </p:sp>
      <p:sp>
        <p:nvSpPr>
          <p:cNvPr id="53251" name="Rectangle 3"/>
          <p:cNvSpPr>
            <a:spLocks noGrp="1"/>
          </p:cNvSpPr>
          <p:nvPr>
            <p:ph idx="1"/>
          </p:nvPr>
        </p:nvSpPr>
        <p:spPr>
          <a:ln/>
        </p:spPr>
        <p:txBody>
          <a:bodyPr vert="horz" wrap="square" lIns="91440" tIns="45720" rIns="91440" bIns="45720" anchor="t" anchorCtr="0"/>
          <a:p>
            <a:r>
              <a:rPr lang="en-US" altLang="zh-CN" dirty="0"/>
              <a:t>7</a:t>
            </a:r>
            <a:r>
              <a:rPr lang="zh-CN" altLang="zh-CN" dirty="0"/>
              <a:t>.</a:t>
            </a:r>
            <a:r>
              <a:rPr lang="en-US" altLang="zh-CN" dirty="0"/>
              <a:t>5</a:t>
            </a:r>
            <a:r>
              <a:rPr lang="zh-CN" altLang="zh-CN" dirty="0"/>
              <a:t>.1</a:t>
            </a:r>
            <a:r>
              <a:rPr lang="en-US" altLang="zh-CN" dirty="0"/>
              <a:t> </a:t>
            </a:r>
            <a:r>
              <a:rPr lang="zh-CN" altLang="zh-CN" dirty="0"/>
              <a:t>在服务端配置文件中配置</a:t>
            </a:r>
            <a:r>
              <a:rPr lang="en-US" altLang="zh-CN" dirty="0"/>
              <a:t>WCF</a:t>
            </a:r>
            <a:r>
              <a:rPr lang="zh-CN" altLang="zh-CN" dirty="0"/>
              <a:t>服务</a:t>
            </a:r>
            <a:endParaRPr lang="en-US" altLang="zh-CN" dirty="0"/>
          </a:p>
          <a:p>
            <a:r>
              <a:rPr lang="en-US" altLang="zh-CN" dirty="0"/>
              <a:t>7</a:t>
            </a:r>
            <a:r>
              <a:rPr lang="zh-CN" altLang="zh-CN" dirty="0"/>
              <a:t>.</a:t>
            </a:r>
            <a:r>
              <a:rPr lang="en-US" altLang="zh-CN" dirty="0"/>
              <a:t>5</a:t>
            </a:r>
            <a:r>
              <a:rPr lang="zh-CN" altLang="zh-CN" dirty="0"/>
              <a:t>.2</a:t>
            </a:r>
            <a:r>
              <a:rPr lang="en-US" altLang="zh-CN" dirty="0"/>
              <a:t> </a:t>
            </a:r>
            <a:r>
              <a:rPr lang="zh-CN" altLang="zh-CN" dirty="0"/>
              <a:t>终结点绑定方式</a:t>
            </a:r>
            <a:endParaRPr lang="en-US" altLang="zh-CN" dirty="0"/>
          </a:p>
          <a:p>
            <a:r>
              <a:rPr lang="en-US" altLang="zh-CN" dirty="0"/>
              <a:t>7.5.3 </a:t>
            </a:r>
            <a:r>
              <a:rPr lang="zh-CN" altLang="zh-CN" dirty="0"/>
              <a:t>需要绑定的元素及其含义</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4275"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7</a:t>
            </a:r>
            <a:r>
              <a:rPr lang="zh-CN" altLang="zh-CN" sz="3600" dirty="0"/>
              <a:t>.</a:t>
            </a:r>
            <a:r>
              <a:rPr lang="en-US" altLang="zh-CN" sz="3600" dirty="0"/>
              <a:t>5</a:t>
            </a:r>
            <a:r>
              <a:rPr lang="zh-CN" altLang="zh-CN" sz="3600" dirty="0"/>
              <a:t>.1在服务端配置文件中配置</a:t>
            </a:r>
            <a:r>
              <a:rPr lang="en-US" altLang="zh-CN" sz="3600" dirty="0"/>
              <a:t>WCF</a:t>
            </a:r>
            <a:r>
              <a:rPr lang="zh-CN" altLang="zh-CN" sz="3600" dirty="0"/>
              <a:t>服务</a:t>
            </a:r>
            <a:endParaRPr lang="en-US" altLang="zh-CN" sz="3600" dirty="0"/>
          </a:p>
        </p:txBody>
      </p:sp>
      <p:sp>
        <p:nvSpPr>
          <p:cNvPr id="50180" name="Rectangle 3"/>
          <p:cNvSpPr>
            <a:spLocks noGrp="1"/>
          </p:cNvSpPr>
          <p:nvPr>
            <p:ph type="body"/>
          </p:nvPr>
        </p:nvSpPr>
        <p:spPr>
          <a:xfrm>
            <a:off x="228600" y="1447800"/>
            <a:ext cx="8763000" cy="5105400"/>
          </a:xfrm>
          <a:ln/>
        </p:spPr>
        <p:txBody>
          <a:bodyPr vert="horz" wrap="square" lIns="91440" tIns="45720" rIns="91440" bIns="45720" anchor="t" anchorCtr="0"/>
          <a:p>
            <a:r>
              <a:rPr lang="zh-CN" altLang="zh-CN" dirty="0"/>
              <a:t>用【</a:t>
            </a:r>
            <a:r>
              <a:rPr lang="en-US" altLang="zh-CN" dirty="0"/>
              <a:t>WCF</a:t>
            </a:r>
            <a:r>
              <a:rPr lang="zh-CN" altLang="zh-CN" dirty="0"/>
              <a:t>服务应用程序】模板创建</a:t>
            </a:r>
            <a:r>
              <a:rPr lang="en-US" altLang="zh-CN" dirty="0"/>
              <a:t>WCF</a:t>
            </a:r>
            <a:r>
              <a:rPr lang="zh-CN" altLang="zh-CN" dirty="0"/>
              <a:t>服务项目时</a:t>
            </a:r>
            <a:r>
              <a:rPr lang="zh-CN" altLang="en-US" dirty="0"/>
              <a:t>：</a:t>
            </a:r>
            <a:endParaRPr lang="en-US" altLang="zh-CN" dirty="0"/>
          </a:p>
          <a:p>
            <a:pPr lvl="1"/>
            <a:r>
              <a:rPr lang="zh-CN" altLang="zh-CN" dirty="0"/>
              <a:t>服务端配置信息保存在项目的</a:t>
            </a:r>
            <a:r>
              <a:rPr lang="en-US" altLang="zh-CN" dirty="0"/>
              <a:t>Web.config</a:t>
            </a:r>
            <a:r>
              <a:rPr lang="zh-CN" altLang="zh-CN" dirty="0"/>
              <a:t>文件中</a:t>
            </a:r>
            <a:endParaRPr lang="en-US" altLang="zh-CN" dirty="0"/>
          </a:p>
          <a:p>
            <a:pPr lvl="1"/>
            <a:r>
              <a:rPr lang="zh-CN" altLang="zh-CN" dirty="0"/>
              <a:t>客户端应用程序中的配置信息保存在项目的</a:t>
            </a:r>
            <a:r>
              <a:rPr lang="en-US" altLang="zh-CN" dirty="0"/>
              <a:t>App.config</a:t>
            </a:r>
            <a:r>
              <a:rPr lang="zh-CN" altLang="zh-CN" dirty="0"/>
              <a:t>文件中。</a:t>
            </a:r>
            <a:endParaRPr lang="zh-CN" altLang="zh-CN" dirty="0"/>
          </a:p>
          <a:p>
            <a:r>
              <a:rPr lang="zh-CN" altLang="zh-CN" dirty="0"/>
              <a:t>用自承载</a:t>
            </a:r>
            <a:r>
              <a:rPr lang="en-US" altLang="zh-CN" dirty="0"/>
              <a:t>WCF</a:t>
            </a:r>
            <a:r>
              <a:rPr lang="zh-CN" altLang="zh-CN" dirty="0"/>
              <a:t>创建</a:t>
            </a:r>
            <a:r>
              <a:rPr lang="en-US" altLang="zh-CN" dirty="0"/>
              <a:t>WCF</a:t>
            </a:r>
            <a:r>
              <a:rPr lang="zh-CN" altLang="zh-CN" dirty="0"/>
              <a:t>服务项目时，或者用【</a:t>
            </a:r>
            <a:r>
              <a:rPr lang="en-US" altLang="zh-CN" dirty="0"/>
              <a:t>WCF</a:t>
            </a:r>
            <a:r>
              <a:rPr lang="zh-CN" altLang="zh-CN" dirty="0"/>
              <a:t>服务库】模板创建</a:t>
            </a:r>
            <a:r>
              <a:rPr lang="en-US" altLang="zh-CN" dirty="0"/>
              <a:t>WCF</a:t>
            </a:r>
            <a:r>
              <a:rPr lang="zh-CN" altLang="zh-CN" dirty="0"/>
              <a:t>服务项目时</a:t>
            </a:r>
            <a:r>
              <a:rPr lang="zh-CN" altLang="en-US" dirty="0"/>
              <a:t>：</a:t>
            </a:r>
            <a:endParaRPr lang="en-US" altLang="zh-CN" dirty="0"/>
          </a:p>
          <a:p>
            <a:pPr lvl="1"/>
            <a:r>
              <a:rPr lang="zh-CN" altLang="zh-CN" dirty="0"/>
              <a:t>服务端和客户端的配置信息都保存在对应项目的</a:t>
            </a:r>
            <a:r>
              <a:rPr lang="en-US" altLang="zh-CN" dirty="0"/>
              <a:t>App.config</a:t>
            </a:r>
            <a:r>
              <a:rPr lang="zh-CN" altLang="zh-CN" dirty="0"/>
              <a:t>文件中。</a:t>
            </a:r>
            <a:endParaRPr lang="en-US" altLang="zh-CN" dirty="0"/>
          </a:p>
          <a:p>
            <a:r>
              <a:rPr lang="zh-CN" altLang="zh-CN" dirty="0"/>
              <a:t>对于终结点配置来说，通过配置文件（</a:t>
            </a:r>
            <a:r>
              <a:rPr lang="en-US" altLang="zh-CN" dirty="0"/>
              <a:t>Web.config</a:t>
            </a:r>
            <a:r>
              <a:rPr lang="zh-CN" altLang="zh-CN" dirty="0"/>
              <a:t>、</a:t>
            </a:r>
            <a:r>
              <a:rPr lang="en-US" altLang="zh-CN" dirty="0"/>
              <a:t>App.config</a:t>
            </a:r>
            <a:r>
              <a:rPr lang="zh-CN" altLang="zh-CN" dirty="0"/>
              <a:t>）配置终结点是建议的做法。</a:t>
            </a:r>
            <a:endParaRPr lang="en-US" altLang="zh-CN" dirty="0"/>
          </a:p>
          <a:p>
            <a:pPr lvl="1"/>
            <a:r>
              <a:rPr lang="en-US" altLang="zh-CN" dirty="0"/>
              <a:t>Web.config</a:t>
            </a:r>
            <a:r>
              <a:rPr lang="zh-CN" altLang="zh-CN" dirty="0"/>
              <a:t>文件的配置结构</a:t>
            </a:r>
            <a:r>
              <a:rPr lang="en-US" altLang="zh-CN" dirty="0"/>
              <a:t> </a:t>
            </a:r>
            <a:r>
              <a:rPr lang="zh-CN" altLang="en-US" dirty="0"/>
              <a:t>见课本  </a:t>
            </a:r>
            <a:r>
              <a:rPr lang="en-US" altLang="zh-CN" dirty="0"/>
              <a:t>P160</a:t>
            </a:r>
            <a:r>
              <a:rPr lang="zh-CN" altLang="en-US" dirty="0"/>
              <a:t>。</a:t>
            </a:r>
            <a:endParaRPr lang="zh-CN" altLang="en-US" dirty="0"/>
          </a:p>
          <a:p>
            <a:pPr eaLnBrk="1" hangingPunct="1">
              <a:lnSpc>
                <a:spcPct val="100000"/>
              </a:lnSpc>
              <a:buClr>
                <a:srgbClr val="606060"/>
              </a:buClr>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0">
                                            <p:txEl>
                                              <p:charRg st="0" end="26"/>
                                            </p:txEl>
                                          </p:spTgt>
                                        </p:tgtEl>
                                        <p:attrNameLst>
                                          <p:attrName>style.visibility</p:attrName>
                                        </p:attrNameLst>
                                      </p:cBhvr>
                                      <p:to>
                                        <p:strVal val="visible"/>
                                      </p:to>
                                    </p:set>
                                    <p:animEffect transition="in" filter="blinds(horizontal)">
                                      <p:cBhvr>
                                        <p:cTn id="7" dur="500"/>
                                        <p:tgtEl>
                                          <p:spTgt spid="50180">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80">
                                            <p:txEl>
                                              <p:charRg st="26" end="53"/>
                                            </p:txEl>
                                          </p:spTgt>
                                        </p:tgtEl>
                                        <p:attrNameLst>
                                          <p:attrName>style.visibility</p:attrName>
                                        </p:attrNameLst>
                                      </p:cBhvr>
                                      <p:to>
                                        <p:strVal val="visible"/>
                                      </p:to>
                                    </p:set>
                                    <p:animEffect transition="in" filter="blinds(horizontal)">
                                      <p:cBhvr>
                                        <p:cTn id="12" dur="500"/>
                                        <p:tgtEl>
                                          <p:spTgt spid="50180">
                                            <p:txEl>
                                              <p:charRg st="26"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180">
                                            <p:txEl>
                                              <p:charRg st="53" end="87"/>
                                            </p:txEl>
                                          </p:spTgt>
                                        </p:tgtEl>
                                        <p:attrNameLst>
                                          <p:attrName>style.visibility</p:attrName>
                                        </p:attrNameLst>
                                      </p:cBhvr>
                                      <p:to>
                                        <p:strVal val="visible"/>
                                      </p:to>
                                    </p:set>
                                    <p:animEffect transition="in" filter="blinds(horizontal)">
                                      <p:cBhvr>
                                        <p:cTn id="17" dur="500"/>
                                        <p:tgtEl>
                                          <p:spTgt spid="50180">
                                            <p:txEl>
                                              <p:charRg st="53" end="8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0180">
                                            <p:txEl>
                                              <p:charRg st="87" end="130"/>
                                            </p:txEl>
                                          </p:spTgt>
                                        </p:tgtEl>
                                        <p:attrNameLst>
                                          <p:attrName>style.visibility</p:attrName>
                                        </p:attrNameLst>
                                      </p:cBhvr>
                                      <p:to>
                                        <p:strVal val="visible"/>
                                      </p:to>
                                    </p:set>
                                    <p:animEffect transition="in" filter="blinds(horizontal)">
                                      <p:cBhvr>
                                        <p:cTn id="20" dur="500"/>
                                        <p:tgtEl>
                                          <p:spTgt spid="50180">
                                            <p:txEl>
                                              <p:charRg st="87" end="13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0180">
                                            <p:txEl>
                                              <p:charRg st="130" end="166"/>
                                            </p:txEl>
                                          </p:spTgt>
                                        </p:tgtEl>
                                        <p:attrNameLst>
                                          <p:attrName>style.visibility</p:attrName>
                                        </p:attrNameLst>
                                      </p:cBhvr>
                                      <p:to>
                                        <p:strVal val="visible"/>
                                      </p:to>
                                    </p:set>
                                    <p:animEffect transition="in" filter="blinds(horizontal)">
                                      <p:cBhvr>
                                        <p:cTn id="23" dur="500"/>
                                        <p:tgtEl>
                                          <p:spTgt spid="50180">
                                            <p:txEl>
                                              <p:charRg st="130" end="16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0180">
                                            <p:txEl>
                                              <p:charRg st="166" end="218"/>
                                            </p:txEl>
                                          </p:spTgt>
                                        </p:tgtEl>
                                        <p:attrNameLst>
                                          <p:attrName>style.visibility</p:attrName>
                                        </p:attrNameLst>
                                      </p:cBhvr>
                                      <p:to>
                                        <p:strVal val="visible"/>
                                      </p:to>
                                    </p:set>
                                    <p:animEffect transition="in" filter="blinds(horizontal)">
                                      <p:cBhvr>
                                        <p:cTn id="26" dur="500"/>
                                        <p:tgtEl>
                                          <p:spTgt spid="50180">
                                            <p:txEl>
                                              <p:charRg st="166" end="21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0180">
                                            <p:txEl>
                                              <p:charRg st="218" end="247"/>
                                            </p:txEl>
                                          </p:spTgt>
                                        </p:tgtEl>
                                        <p:attrNameLst>
                                          <p:attrName>style.visibility</p:attrName>
                                        </p:attrNameLst>
                                      </p:cBhvr>
                                      <p:to>
                                        <p:strVal val="visible"/>
                                      </p:to>
                                    </p:set>
                                    <p:animEffect transition="in" filter="blinds(horizontal)">
                                      <p:cBhvr>
                                        <p:cTn id="29" dur="500"/>
                                        <p:tgtEl>
                                          <p:spTgt spid="50180">
                                            <p:txEl>
                                              <p:charRg st="218" end="2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5299"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7</a:t>
            </a:r>
            <a:r>
              <a:rPr lang="zh-CN" altLang="zh-CN" sz="3600" dirty="0"/>
              <a:t>.</a:t>
            </a:r>
            <a:r>
              <a:rPr lang="en-US" altLang="zh-CN" sz="3600" dirty="0"/>
              <a:t>5</a:t>
            </a:r>
            <a:r>
              <a:rPr lang="zh-CN" altLang="zh-CN" sz="3600" dirty="0"/>
              <a:t>.1在服务端配置文件中配置</a:t>
            </a:r>
            <a:r>
              <a:rPr lang="en-US" altLang="zh-CN" sz="3600" dirty="0"/>
              <a:t>WCF</a:t>
            </a:r>
            <a:r>
              <a:rPr lang="zh-CN" altLang="zh-CN" sz="3600" dirty="0"/>
              <a:t>服务</a:t>
            </a:r>
            <a:endParaRPr lang="en-US" altLang="zh-CN" sz="3600" dirty="0"/>
          </a:p>
        </p:txBody>
      </p:sp>
      <p:sp>
        <p:nvSpPr>
          <p:cNvPr id="51204" name="Rectangle 3"/>
          <p:cNvSpPr>
            <a:spLocks noGrp="1"/>
          </p:cNvSpPr>
          <p:nvPr>
            <p:ph type="body"/>
          </p:nvPr>
        </p:nvSpPr>
        <p:spPr>
          <a:xfrm>
            <a:off x="228600" y="1447800"/>
            <a:ext cx="8763000" cy="4724400"/>
          </a:xfrm>
          <a:ln/>
        </p:spPr>
        <p:txBody>
          <a:bodyPr vert="horz" wrap="square" lIns="91440" tIns="45720" rIns="91440" bIns="45720" anchor="t" anchorCtr="0"/>
          <a:p>
            <a:r>
              <a:rPr lang="zh-CN" altLang="zh-CN" dirty="0"/>
              <a:t>修改配置的方式</a:t>
            </a:r>
            <a:endParaRPr lang="en-US" altLang="zh-CN" dirty="0"/>
          </a:p>
          <a:p>
            <a:pPr lvl="1"/>
            <a:r>
              <a:rPr lang="en-US" altLang="zh-CN" dirty="0"/>
              <a:t>1.</a:t>
            </a:r>
            <a:r>
              <a:rPr lang="zh-CN" altLang="zh-CN" dirty="0"/>
              <a:t>直接修改配置</a:t>
            </a:r>
            <a:endParaRPr lang="en-US" altLang="zh-CN" dirty="0"/>
          </a:p>
          <a:p>
            <a:pPr lvl="2"/>
            <a:r>
              <a:rPr lang="zh-CN" altLang="zh-CN" dirty="0"/>
              <a:t>修改服务端配置文件最方便的办法是直接打开并修改它</a:t>
            </a:r>
            <a:endParaRPr lang="en-US" altLang="zh-CN" dirty="0"/>
          </a:p>
          <a:p>
            <a:pPr lvl="2"/>
            <a:r>
              <a:rPr lang="en-US" altLang="zh-CN" dirty="0"/>
              <a:t>Web.config</a:t>
            </a:r>
            <a:r>
              <a:rPr lang="zh-CN" altLang="zh-CN" dirty="0"/>
              <a:t>中的服务绑定配置完成后，在客户端添加服务引用时，系统会自动修改</a:t>
            </a:r>
            <a:r>
              <a:rPr lang="en-US" altLang="zh-CN" dirty="0"/>
              <a:t>App.config</a:t>
            </a:r>
            <a:r>
              <a:rPr lang="zh-CN" altLang="zh-CN" dirty="0"/>
              <a:t>文件中对应的客户端绑定配置</a:t>
            </a:r>
            <a:endParaRPr lang="en-US" altLang="zh-CN" dirty="0"/>
          </a:p>
          <a:p>
            <a:pPr lvl="1"/>
            <a:r>
              <a:rPr lang="en-US" altLang="zh-CN" dirty="0"/>
              <a:t>2.</a:t>
            </a:r>
            <a:r>
              <a:rPr lang="zh-CN" altLang="zh-CN" dirty="0"/>
              <a:t>利用配置工具修改配置</a:t>
            </a:r>
            <a:endParaRPr lang="en-US" altLang="zh-CN" dirty="0"/>
          </a:p>
          <a:p>
            <a:pPr lvl="2"/>
            <a:r>
              <a:rPr lang="zh-CN" altLang="zh-CN" dirty="0"/>
              <a:t>在开发过程中，除了直接修改配置文件外，还可以利用配置工具（</a:t>
            </a:r>
            <a:r>
              <a:rPr lang="en-US" altLang="zh-CN" dirty="0"/>
              <a:t>Svcutil.exe</a:t>
            </a:r>
            <a:r>
              <a:rPr lang="zh-CN" altLang="zh-CN" dirty="0"/>
              <a:t>，或者叫</a:t>
            </a:r>
            <a:r>
              <a:rPr lang="en-US" altLang="zh-CN" dirty="0"/>
              <a:t>ServiceModel</a:t>
            </a:r>
            <a:r>
              <a:rPr lang="zh-CN" altLang="zh-CN" dirty="0"/>
              <a:t>元数据实用工具）配置和查看各个参数的具体值</a:t>
            </a:r>
            <a:endParaRPr lang="en-US" altLang="zh-CN" dirty="0"/>
          </a:p>
          <a:p>
            <a:pPr lvl="2"/>
            <a:r>
              <a:rPr lang="zh-CN" altLang="zh-CN" dirty="0"/>
              <a:t>【解决方案资源管理器】中右击</a:t>
            </a:r>
            <a:r>
              <a:rPr lang="en-US" altLang="zh-CN" dirty="0"/>
              <a:t>Web.config</a:t>
            </a:r>
            <a:r>
              <a:rPr lang="zh-CN" altLang="zh-CN" dirty="0"/>
              <a:t>文件，选择【编辑</a:t>
            </a:r>
            <a:r>
              <a:rPr lang="en-US" altLang="zh-CN" dirty="0"/>
              <a:t>WCF</a:t>
            </a:r>
            <a:r>
              <a:rPr lang="zh-CN" altLang="zh-CN" dirty="0"/>
              <a:t>配置】命令，此时即可以通过配置窗体查看或修改各个属性的值</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4">
                                            <p:txEl>
                                              <p:charRg st="0" end="8"/>
                                            </p:txEl>
                                          </p:spTgt>
                                        </p:tgtEl>
                                        <p:attrNameLst>
                                          <p:attrName>style.visibility</p:attrName>
                                        </p:attrNameLst>
                                      </p:cBhvr>
                                      <p:to>
                                        <p:strVal val="visible"/>
                                      </p:to>
                                    </p:set>
                                    <p:animEffect transition="in" filter="blinds(horizontal)">
                                      <p:cBhvr>
                                        <p:cTn id="7" dur="500"/>
                                        <p:tgtEl>
                                          <p:spTgt spid="51204">
                                            <p:txEl>
                                              <p:charRg st="0"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04">
                                            <p:txEl>
                                              <p:charRg st="8" end="17"/>
                                            </p:txEl>
                                          </p:spTgt>
                                        </p:tgtEl>
                                        <p:attrNameLst>
                                          <p:attrName>style.visibility</p:attrName>
                                        </p:attrNameLst>
                                      </p:cBhvr>
                                      <p:to>
                                        <p:strVal val="visible"/>
                                      </p:to>
                                    </p:set>
                                    <p:animEffect transition="in" filter="blinds(horizontal)">
                                      <p:cBhvr>
                                        <p:cTn id="10" dur="500"/>
                                        <p:tgtEl>
                                          <p:spTgt spid="51204">
                                            <p:txEl>
                                              <p:charRg st="8" end="1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04">
                                            <p:txEl>
                                              <p:charRg st="17" end="42"/>
                                            </p:txEl>
                                          </p:spTgt>
                                        </p:tgtEl>
                                        <p:attrNameLst>
                                          <p:attrName>style.visibility</p:attrName>
                                        </p:attrNameLst>
                                      </p:cBhvr>
                                      <p:to>
                                        <p:strVal val="visible"/>
                                      </p:to>
                                    </p:set>
                                    <p:animEffect transition="in" filter="blinds(horizontal)">
                                      <p:cBhvr>
                                        <p:cTn id="13" dur="500"/>
                                        <p:tgtEl>
                                          <p:spTgt spid="51204">
                                            <p:txEl>
                                              <p:charRg st="17" end="4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204">
                                            <p:txEl>
                                              <p:charRg st="42" end="107"/>
                                            </p:txEl>
                                          </p:spTgt>
                                        </p:tgtEl>
                                        <p:attrNameLst>
                                          <p:attrName>style.visibility</p:attrName>
                                        </p:attrNameLst>
                                      </p:cBhvr>
                                      <p:to>
                                        <p:strVal val="visible"/>
                                      </p:to>
                                    </p:set>
                                    <p:animEffect transition="in" filter="blinds(horizontal)">
                                      <p:cBhvr>
                                        <p:cTn id="16" dur="500"/>
                                        <p:tgtEl>
                                          <p:spTgt spid="51204">
                                            <p:txEl>
                                              <p:charRg st="42" end="10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1204">
                                            <p:txEl>
                                              <p:charRg st="107" end="120"/>
                                            </p:txEl>
                                          </p:spTgt>
                                        </p:tgtEl>
                                        <p:attrNameLst>
                                          <p:attrName>style.visibility</p:attrName>
                                        </p:attrNameLst>
                                      </p:cBhvr>
                                      <p:to>
                                        <p:strVal val="visible"/>
                                      </p:to>
                                    </p:set>
                                    <p:animEffect transition="in" filter="blinds(horizontal)">
                                      <p:cBhvr>
                                        <p:cTn id="21" dur="500"/>
                                        <p:tgtEl>
                                          <p:spTgt spid="51204">
                                            <p:txEl>
                                              <p:charRg st="107" end="12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1204">
                                            <p:txEl>
                                              <p:charRg st="120" end="198"/>
                                            </p:txEl>
                                          </p:spTgt>
                                        </p:tgtEl>
                                        <p:attrNameLst>
                                          <p:attrName>style.visibility</p:attrName>
                                        </p:attrNameLst>
                                      </p:cBhvr>
                                      <p:to>
                                        <p:strVal val="visible"/>
                                      </p:to>
                                    </p:set>
                                    <p:animEffect transition="in" filter="blinds(horizontal)">
                                      <p:cBhvr>
                                        <p:cTn id="24" dur="500"/>
                                        <p:tgtEl>
                                          <p:spTgt spid="51204">
                                            <p:txEl>
                                              <p:charRg st="120" end="19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1204">
                                            <p:txEl>
                                              <p:charRg st="198" end="262"/>
                                            </p:txEl>
                                          </p:spTgt>
                                        </p:tgtEl>
                                        <p:attrNameLst>
                                          <p:attrName>style.visibility</p:attrName>
                                        </p:attrNameLst>
                                      </p:cBhvr>
                                      <p:to>
                                        <p:strVal val="visible"/>
                                      </p:to>
                                    </p:set>
                                    <p:animEffect transition="in" filter="blinds(horizontal)">
                                      <p:cBhvr>
                                        <p:cTn id="27" dur="500"/>
                                        <p:tgtEl>
                                          <p:spTgt spid="51204">
                                            <p:txEl>
                                              <p:charRg st="198" end="2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6323"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7</a:t>
            </a:r>
            <a:r>
              <a:rPr lang="zh-CN" altLang="zh-CN" sz="3600" dirty="0"/>
              <a:t>.</a:t>
            </a:r>
            <a:r>
              <a:rPr lang="en-US" altLang="zh-CN" sz="3600" dirty="0"/>
              <a:t>5</a:t>
            </a:r>
            <a:r>
              <a:rPr lang="zh-CN" altLang="zh-CN" sz="3600" dirty="0"/>
              <a:t>.1在服务端配置文件中配置</a:t>
            </a:r>
            <a:r>
              <a:rPr lang="en-US" altLang="zh-CN" sz="3600" dirty="0"/>
              <a:t>WCF</a:t>
            </a:r>
            <a:r>
              <a:rPr lang="zh-CN" altLang="zh-CN" sz="3600" dirty="0"/>
              <a:t>服务</a:t>
            </a:r>
            <a:endParaRPr lang="en-US" altLang="zh-CN" sz="3600" dirty="0"/>
          </a:p>
        </p:txBody>
      </p:sp>
      <p:sp>
        <p:nvSpPr>
          <p:cNvPr id="56324" name="Rectangle 3"/>
          <p:cNvSpPr>
            <a:spLocks noGrp="1"/>
          </p:cNvSpPr>
          <p:nvPr>
            <p:ph type="body"/>
          </p:nvPr>
        </p:nvSpPr>
        <p:spPr>
          <a:xfrm>
            <a:off x="242888" y="1219200"/>
            <a:ext cx="8763000" cy="4724400"/>
          </a:xfrm>
          <a:ln/>
        </p:spPr>
        <p:txBody>
          <a:bodyPr vert="horz" wrap="square" lIns="91440" tIns="45720" rIns="91440" bIns="45720" anchor="t" anchorCtr="0"/>
          <a:p>
            <a:pPr marL="444500" lvl="1" indent="0">
              <a:buNone/>
            </a:pPr>
            <a:r>
              <a:rPr lang="zh-CN" altLang="en-US" dirty="0"/>
              <a:t>具有丰富的配置参数 </a:t>
            </a:r>
            <a:endParaRPr lang="en-US" altLang="zh-CN" dirty="0"/>
          </a:p>
        </p:txBody>
      </p:sp>
      <p:pic>
        <p:nvPicPr>
          <p:cNvPr id="56325" name="图片 1"/>
          <p:cNvPicPr>
            <a:picLocks noChangeAspect="1"/>
          </p:cNvPicPr>
          <p:nvPr/>
        </p:nvPicPr>
        <p:blipFill>
          <a:blip r:embed="rId1"/>
          <a:stretch>
            <a:fillRect/>
          </a:stretch>
        </p:blipFill>
        <p:spPr>
          <a:xfrm>
            <a:off x="582613" y="1685925"/>
            <a:ext cx="7620000" cy="486727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7347"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7</a:t>
            </a:r>
            <a:r>
              <a:rPr lang="zh-CN" altLang="zh-CN" sz="3600" dirty="0"/>
              <a:t>.</a:t>
            </a:r>
            <a:r>
              <a:rPr lang="en-US" altLang="zh-CN" sz="3600" dirty="0"/>
              <a:t>5</a:t>
            </a:r>
            <a:r>
              <a:rPr lang="zh-CN" altLang="zh-CN" sz="3600" dirty="0"/>
              <a:t>.</a:t>
            </a:r>
            <a:r>
              <a:rPr lang="en-US" altLang="zh-CN" sz="3600" dirty="0"/>
              <a:t>2  </a:t>
            </a:r>
            <a:r>
              <a:rPr lang="zh-CN" altLang="zh-CN" sz="3600" dirty="0"/>
              <a:t>终结点绑定方式</a:t>
            </a:r>
            <a:endParaRPr lang="en-US" altLang="zh-CN" sz="3600" dirty="0"/>
          </a:p>
        </p:txBody>
      </p:sp>
      <p:sp>
        <p:nvSpPr>
          <p:cNvPr id="53252" name="Rectangle 3"/>
          <p:cNvSpPr>
            <a:spLocks noGrp="1"/>
          </p:cNvSpPr>
          <p:nvPr>
            <p:ph type="body"/>
          </p:nvPr>
        </p:nvSpPr>
        <p:spPr>
          <a:xfrm>
            <a:off x="152400" y="1447800"/>
            <a:ext cx="8839200" cy="5105400"/>
          </a:xfrm>
          <a:ln/>
        </p:spPr>
        <p:txBody>
          <a:bodyPr vert="horz" wrap="square" lIns="91440" tIns="45720" rIns="91440" bIns="45720" anchor="t" anchorCtr="0"/>
          <a:p>
            <a:r>
              <a:rPr lang="zh-CN" altLang="zh-CN" dirty="0"/>
              <a:t>终结点绑定方式</a:t>
            </a:r>
            <a:endParaRPr lang="en-US" altLang="zh-CN" dirty="0"/>
          </a:p>
          <a:p>
            <a:pPr lvl="1"/>
            <a:r>
              <a:rPr lang="zh-CN" altLang="zh-CN" dirty="0"/>
              <a:t>在系统提供的绑定中，最基本的就是</a:t>
            </a:r>
            <a:r>
              <a:rPr lang="en-US" altLang="zh-CN" dirty="0">
                <a:solidFill>
                  <a:srgbClr val="FF0000"/>
                </a:solidFill>
              </a:rPr>
              <a:t>basicHttpBinding</a:t>
            </a:r>
            <a:r>
              <a:rPr lang="zh-CN" altLang="zh-CN" dirty="0"/>
              <a:t>。</a:t>
            </a:r>
            <a:endParaRPr lang="en-US" altLang="zh-CN" dirty="0"/>
          </a:p>
          <a:p>
            <a:pPr lvl="1"/>
            <a:r>
              <a:rPr lang="zh-CN" altLang="zh-CN" dirty="0"/>
              <a:t>除此之外，系统提供的常用绑定方式还包括：</a:t>
            </a:r>
            <a:r>
              <a:rPr lang="en-US" altLang="zh-CN" dirty="0"/>
              <a:t>wsHttpBinding</a:t>
            </a:r>
            <a:r>
              <a:rPr lang="zh-CN" altLang="zh-CN" dirty="0"/>
              <a:t>、</a:t>
            </a:r>
            <a:r>
              <a:rPr lang="en-US" altLang="zh-CN" dirty="0"/>
              <a:t>wsDualHttpBinding</a:t>
            </a:r>
            <a:r>
              <a:rPr lang="zh-CN" altLang="zh-CN" dirty="0"/>
              <a:t>、</a:t>
            </a:r>
            <a:r>
              <a:rPr lang="en-US" altLang="zh-CN" dirty="0"/>
              <a:t>netTcpBinding</a:t>
            </a:r>
            <a:r>
              <a:rPr lang="zh-CN" altLang="zh-CN" dirty="0"/>
              <a:t>、</a:t>
            </a:r>
            <a:r>
              <a:rPr lang="en-US" altLang="zh-CN" dirty="0"/>
              <a:t>udpBinding</a:t>
            </a:r>
            <a:r>
              <a:rPr lang="zh-CN" altLang="zh-CN" dirty="0"/>
              <a:t>、</a:t>
            </a:r>
            <a:r>
              <a:rPr lang="en-US" altLang="zh-CN" dirty="0"/>
              <a:t>netNamedPipeBinding</a:t>
            </a:r>
            <a:r>
              <a:rPr lang="zh-CN" altLang="zh-CN" dirty="0"/>
              <a:t>、</a:t>
            </a:r>
            <a:r>
              <a:rPr lang="en-US" altLang="zh-CN" dirty="0"/>
              <a:t>netMsmqBinding</a:t>
            </a:r>
            <a:r>
              <a:rPr lang="zh-CN" altLang="zh-CN" dirty="0"/>
              <a:t>以及</a:t>
            </a:r>
            <a:r>
              <a:rPr lang="en-US" altLang="zh-CN" dirty="0"/>
              <a:t>netPeerTcpBinding</a:t>
            </a:r>
            <a:r>
              <a:rPr lang="zh-CN" altLang="zh-CN" dirty="0"/>
              <a:t>。</a:t>
            </a:r>
            <a:endParaRPr lang="en-US" altLang="zh-CN" dirty="0"/>
          </a:p>
          <a:p>
            <a:pPr lvl="1"/>
            <a:r>
              <a:rPr lang="zh-CN" altLang="zh-CN" dirty="0"/>
              <a:t>选择绑定时需要注意的事项</a:t>
            </a:r>
            <a:endParaRPr lang="en-US" altLang="zh-CN" dirty="0"/>
          </a:p>
          <a:p>
            <a:pPr lvl="2"/>
            <a:r>
              <a:rPr lang="zh-CN" altLang="zh-CN" dirty="0"/>
              <a:t>必须确保始终选择具有安全性保障的绑定</a:t>
            </a:r>
            <a:endParaRPr lang="en-US" altLang="zh-CN" dirty="0"/>
          </a:p>
          <a:p>
            <a:pPr lvl="2"/>
            <a:r>
              <a:rPr lang="en-US" altLang="zh-CN" dirty="0"/>
              <a:t>basicHttpBinding</a:t>
            </a:r>
            <a:r>
              <a:rPr lang="zh-CN" altLang="zh-CN" dirty="0"/>
              <a:t>默认未启用安全性，其他绑定默认都已启用了安全性。如果在实际项目仍然使用</a:t>
            </a:r>
            <a:r>
              <a:rPr lang="en-US" altLang="zh-CN" dirty="0"/>
              <a:t>basicHttpBinding</a:t>
            </a:r>
            <a:r>
              <a:rPr lang="zh-CN" altLang="zh-CN" dirty="0"/>
              <a:t>，注意部署时一定不要忘记启用安全性。</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2">
                                            <p:txEl>
                                              <p:charRg st="0" end="8"/>
                                            </p:txEl>
                                          </p:spTgt>
                                        </p:tgtEl>
                                        <p:attrNameLst>
                                          <p:attrName>style.visibility</p:attrName>
                                        </p:attrNameLst>
                                      </p:cBhvr>
                                      <p:to>
                                        <p:strVal val="visible"/>
                                      </p:to>
                                    </p:set>
                                    <p:animEffect transition="in" filter="blinds(horizontal)">
                                      <p:cBhvr>
                                        <p:cTn id="7" dur="500"/>
                                        <p:tgtEl>
                                          <p:spTgt spid="53252">
                                            <p:txEl>
                                              <p:charRg st="0"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252">
                                            <p:txEl>
                                              <p:charRg st="8" end="42"/>
                                            </p:txEl>
                                          </p:spTgt>
                                        </p:tgtEl>
                                        <p:attrNameLst>
                                          <p:attrName>style.visibility</p:attrName>
                                        </p:attrNameLst>
                                      </p:cBhvr>
                                      <p:to>
                                        <p:strVal val="visible"/>
                                      </p:to>
                                    </p:set>
                                    <p:animEffect transition="in" filter="blinds(horizontal)">
                                      <p:cBhvr>
                                        <p:cTn id="10" dur="500"/>
                                        <p:tgtEl>
                                          <p:spTgt spid="53252">
                                            <p:txEl>
                                              <p:charRg st="8" end="4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252">
                                            <p:txEl>
                                              <p:charRg st="42" end="174"/>
                                            </p:txEl>
                                          </p:spTgt>
                                        </p:tgtEl>
                                        <p:attrNameLst>
                                          <p:attrName>style.visibility</p:attrName>
                                        </p:attrNameLst>
                                      </p:cBhvr>
                                      <p:to>
                                        <p:strVal val="visible"/>
                                      </p:to>
                                    </p:set>
                                    <p:animEffect transition="in" filter="blinds(horizontal)">
                                      <p:cBhvr>
                                        <p:cTn id="13" dur="500"/>
                                        <p:tgtEl>
                                          <p:spTgt spid="53252">
                                            <p:txEl>
                                              <p:charRg st="42" end="17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3252">
                                            <p:txEl>
                                              <p:charRg st="174" end="187"/>
                                            </p:txEl>
                                          </p:spTgt>
                                        </p:tgtEl>
                                        <p:attrNameLst>
                                          <p:attrName>style.visibility</p:attrName>
                                        </p:attrNameLst>
                                      </p:cBhvr>
                                      <p:to>
                                        <p:strVal val="visible"/>
                                      </p:to>
                                    </p:set>
                                    <p:animEffect transition="in" filter="blinds(horizontal)">
                                      <p:cBhvr>
                                        <p:cTn id="16" dur="500"/>
                                        <p:tgtEl>
                                          <p:spTgt spid="53252">
                                            <p:txEl>
                                              <p:charRg st="174" end="18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3252">
                                            <p:txEl>
                                              <p:charRg st="187" end="206"/>
                                            </p:txEl>
                                          </p:spTgt>
                                        </p:tgtEl>
                                        <p:attrNameLst>
                                          <p:attrName>style.visibility</p:attrName>
                                        </p:attrNameLst>
                                      </p:cBhvr>
                                      <p:to>
                                        <p:strVal val="visible"/>
                                      </p:to>
                                    </p:set>
                                    <p:animEffect transition="in" filter="blinds(horizontal)">
                                      <p:cBhvr>
                                        <p:cTn id="19" dur="500"/>
                                        <p:tgtEl>
                                          <p:spTgt spid="53252">
                                            <p:txEl>
                                              <p:charRg st="187" end="20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3252">
                                            <p:txEl>
                                              <p:charRg st="206" end="292"/>
                                            </p:txEl>
                                          </p:spTgt>
                                        </p:tgtEl>
                                        <p:attrNameLst>
                                          <p:attrName>style.visibility</p:attrName>
                                        </p:attrNameLst>
                                      </p:cBhvr>
                                      <p:to>
                                        <p:strVal val="visible"/>
                                      </p:to>
                                    </p:set>
                                    <p:animEffect transition="in" filter="blinds(horizontal)">
                                      <p:cBhvr>
                                        <p:cTn id="22" dur="500"/>
                                        <p:tgtEl>
                                          <p:spTgt spid="53252">
                                            <p:txEl>
                                              <p:charRg st="206" end="2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8371"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7</a:t>
            </a:r>
            <a:r>
              <a:rPr lang="zh-CN" altLang="zh-CN" sz="3600" dirty="0"/>
              <a:t>.</a:t>
            </a:r>
            <a:r>
              <a:rPr lang="en-US" altLang="zh-CN" sz="3600" dirty="0"/>
              <a:t>5</a:t>
            </a:r>
            <a:r>
              <a:rPr lang="zh-CN" altLang="zh-CN" sz="3600" dirty="0"/>
              <a:t>.</a:t>
            </a:r>
            <a:r>
              <a:rPr lang="en-US" altLang="zh-CN" sz="3600" dirty="0"/>
              <a:t>3 </a:t>
            </a:r>
            <a:r>
              <a:rPr lang="zh-CN" altLang="zh-CN" sz="3600" dirty="0"/>
              <a:t>需要绑定的元素及其含义</a:t>
            </a:r>
            <a:endParaRPr lang="en-US" altLang="zh-CN" sz="3600" dirty="0"/>
          </a:p>
        </p:txBody>
      </p:sp>
      <p:sp>
        <p:nvSpPr>
          <p:cNvPr id="54276" name="Rectangle 3"/>
          <p:cNvSpPr>
            <a:spLocks noGrp="1"/>
          </p:cNvSpPr>
          <p:nvPr>
            <p:ph type="body"/>
          </p:nvPr>
        </p:nvSpPr>
        <p:spPr>
          <a:ln/>
        </p:spPr>
        <p:txBody>
          <a:bodyPr vert="horz" wrap="square" lIns="91440" tIns="45720" rIns="91440" bIns="45720" anchor="t" anchorCtr="0"/>
          <a:p>
            <a:r>
              <a:rPr lang="zh-CN" altLang="zh-CN" dirty="0">
                <a:solidFill>
                  <a:srgbClr val="008000"/>
                </a:solidFill>
              </a:rPr>
              <a:t>绑定指定终结点之间通话时所使用的通信机制</a:t>
            </a:r>
            <a:r>
              <a:rPr lang="zh-CN" altLang="en-US" dirty="0">
                <a:solidFill>
                  <a:srgbClr val="008000"/>
                </a:solidFill>
              </a:rPr>
              <a:t>。</a:t>
            </a:r>
            <a:endParaRPr lang="en-US" altLang="zh-CN" dirty="0">
              <a:solidFill>
                <a:srgbClr val="008000"/>
              </a:solidFill>
            </a:endParaRPr>
          </a:p>
          <a:p>
            <a:r>
              <a:rPr lang="zh-CN" altLang="zh-CN" dirty="0"/>
              <a:t>绑定元素有：协议通道绑定元素、传输通道绑定元素和消息编码绑定元素。</a:t>
            </a:r>
            <a:endParaRPr lang="en-US" altLang="zh-CN" dirty="0"/>
          </a:p>
          <a:p>
            <a:r>
              <a:rPr lang="en-US" altLang="zh-CN" dirty="0"/>
              <a:t>WCF</a:t>
            </a:r>
            <a:r>
              <a:rPr lang="zh-CN" altLang="zh-CN" dirty="0"/>
              <a:t>提供了两种类型的通道：协议通道和传输通道</a:t>
            </a:r>
            <a:endParaRPr lang="en-US" altLang="zh-CN" dirty="0"/>
          </a:p>
          <a:p>
            <a:pPr lvl="1"/>
            <a:r>
              <a:rPr lang="zh-CN" altLang="zh-CN" dirty="0"/>
              <a:t>协议通道绑定元素（绑定消息处理协议）</a:t>
            </a:r>
            <a:endParaRPr lang="en-US" altLang="zh-CN" dirty="0"/>
          </a:p>
          <a:p>
            <a:pPr lvl="2"/>
            <a:r>
              <a:rPr lang="zh-CN" altLang="zh-CN" dirty="0"/>
              <a:t>协议通道绑定元素用于确定绑定到哪种消息处理协议（</a:t>
            </a:r>
            <a:r>
              <a:rPr lang="en-US" altLang="zh-CN" dirty="0"/>
              <a:t>WS-Security</a:t>
            </a:r>
            <a:r>
              <a:rPr lang="zh-CN" altLang="zh-CN" dirty="0"/>
              <a:t>或者</a:t>
            </a:r>
            <a:r>
              <a:rPr lang="en-US" altLang="zh-CN" dirty="0"/>
              <a:t>WS-Reliability</a:t>
            </a:r>
            <a:r>
              <a:rPr lang="zh-CN" altLang="zh-CN" dirty="0"/>
              <a:t>）来确保消息的安全性和可靠性。</a:t>
            </a:r>
            <a:r>
              <a:rPr lang="zh-CN" altLang="en-US" dirty="0"/>
              <a:t>（</a:t>
            </a:r>
            <a:r>
              <a:rPr lang="en-US" altLang="zh-CN" dirty="0"/>
              <a:t>WS</a:t>
            </a:r>
            <a:r>
              <a:rPr lang="zh-CN" altLang="zh-CN" dirty="0"/>
              <a:t>是</a:t>
            </a:r>
            <a:r>
              <a:rPr lang="en-US" altLang="zh-CN" dirty="0"/>
              <a:t>Web Service</a:t>
            </a:r>
            <a:r>
              <a:rPr lang="zh-CN" altLang="zh-CN" dirty="0"/>
              <a:t>的缩写</a:t>
            </a:r>
            <a:r>
              <a:rPr lang="zh-CN" altLang="en-US" dirty="0"/>
              <a:t>）</a:t>
            </a:r>
            <a:endParaRPr lang="en-US" altLang="zh-CN" dirty="0"/>
          </a:p>
          <a:p>
            <a:pPr lvl="2"/>
            <a:r>
              <a:rPr lang="zh-CN" altLang="zh-CN" dirty="0"/>
              <a:t>该通道还处理自定义的消息处理协议。</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xEl>
                                              <p:charRg st="0" end="22"/>
                                            </p:txEl>
                                          </p:spTgt>
                                        </p:tgtEl>
                                        <p:attrNameLst>
                                          <p:attrName>style.visibility</p:attrName>
                                        </p:attrNameLst>
                                      </p:cBhvr>
                                      <p:to>
                                        <p:strVal val="visible"/>
                                      </p:to>
                                    </p:set>
                                    <p:animEffect transition="in" filter="blinds(horizontal)">
                                      <p:cBhvr>
                                        <p:cTn id="7" dur="500"/>
                                        <p:tgtEl>
                                          <p:spTgt spid="54276">
                                            <p:txEl>
                                              <p:charRg st="0" end="2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6">
                                            <p:txEl>
                                              <p:charRg st="22" end="56"/>
                                            </p:txEl>
                                          </p:spTgt>
                                        </p:tgtEl>
                                        <p:attrNameLst>
                                          <p:attrName>style.visibility</p:attrName>
                                        </p:attrNameLst>
                                      </p:cBhvr>
                                      <p:to>
                                        <p:strVal val="visible"/>
                                      </p:to>
                                    </p:set>
                                    <p:animEffect transition="in" filter="blinds(horizontal)">
                                      <p:cBhvr>
                                        <p:cTn id="10" dur="500"/>
                                        <p:tgtEl>
                                          <p:spTgt spid="54276">
                                            <p:txEl>
                                              <p:charRg st="22" end="5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4276">
                                            <p:txEl>
                                              <p:charRg st="56" end="80"/>
                                            </p:txEl>
                                          </p:spTgt>
                                        </p:tgtEl>
                                        <p:attrNameLst>
                                          <p:attrName>style.visibility</p:attrName>
                                        </p:attrNameLst>
                                      </p:cBhvr>
                                      <p:to>
                                        <p:strVal val="visible"/>
                                      </p:to>
                                    </p:set>
                                    <p:animEffect transition="in" filter="blinds(horizontal)">
                                      <p:cBhvr>
                                        <p:cTn id="13" dur="500"/>
                                        <p:tgtEl>
                                          <p:spTgt spid="54276">
                                            <p:txEl>
                                              <p:charRg st="56" end="8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6">
                                            <p:txEl>
                                              <p:charRg st="80" end="99"/>
                                            </p:txEl>
                                          </p:spTgt>
                                        </p:tgtEl>
                                        <p:attrNameLst>
                                          <p:attrName>style.visibility</p:attrName>
                                        </p:attrNameLst>
                                      </p:cBhvr>
                                      <p:to>
                                        <p:strVal val="visible"/>
                                      </p:to>
                                    </p:set>
                                    <p:animEffect transition="in" filter="blinds(horizontal)">
                                      <p:cBhvr>
                                        <p:cTn id="16" dur="500"/>
                                        <p:tgtEl>
                                          <p:spTgt spid="54276">
                                            <p:txEl>
                                              <p:charRg st="80" end="9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4276">
                                            <p:txEl>
                                              <p:charRg st="99" end="185"/>
                                            </p:txEl>
                                          </p:spTgt>
                                        </p:tgtEl>
                                        <p:attrNameLst>
                                          <p:attrName>style.visibility</p:attrName>
                                        </p:attrNameLst>
                                      </p:cBhvr>
                                      <p:to>
                                        <p:strVal val="visible"/>
                                      </p:to>
                                    </p:set>
                                    <p:animEffect transition="in" filter="blinds(horizontal)">
                                      <p:cBhvr>
                                        <p:cTn id="19" dur="500"/>
                                        <p:tgtEl>
                                          <p:spTgt spid="54276">
                                            <p:txEl>
                                              <p:charRg st="99" end="18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4276">
                                            <p:txEl>
                                              <p:charRg st="185" end="203"/>
                                            </p:txEl>
                                          </p:spTgt>
                                        </p:tgtEl>
                                        <p:attrNameLst>
                                          <p:attrName>style.visibility</p:attrName>
                                        </p:attrNameLst>
                                      </p:cBhvr>
                                      <p:to>
                                        <p:strVal val="visible"/>
                                      </p:to>
                                    </p:set>
                                    <p:animEffect transition="in" filter="blinds(horizontal)">
                                      <p:cBhvr>
                                        <p:cTn id="22" dur="500"/>
                                        <p:tgtEl>
                                          <p:spTgt spid="54276">
                                            <p:txEl>
                                              <p:charRg st="185" end="2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59395"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1</a:t>
            </a:r>
            <a:r>
              <a:rPr lang="zh-CN" altLang="en-US" sz="3600" dirty="0"/>
              <a:t>、协议通道绑定元素</a:t>
            </a:r>
            <a:endParaRPr lang="zh-CN" altLang="en-US" sz="3600" dirty="0"/>
          </a:p>
        </p:txBody>
      </p:sp>
      <p:sp>
        <p:nvSpPr>
          <p:cNvPr id="55300" name="Rectangle 3"/>
          <p:cNvSpPr>
            <a:spLocks noGrp="1" noChangeArrowheads="1"/>
          </p:cNvSpPr>
          <p:nvPr>
            <p:ph type="body" idx="1"/>
          </p:nvPr>
        </p:nvSpPr>
        <p:spPr>
          <a:xfrm>
            <a:off x="228600" y="1295400"/>
            <a:ext cx="8763000" cy="5105400"/>
          </a:xfrm>
        </p:spPr>
        <p:txBody>
          <a:bodyPr vert="horz" wrap="square" lIns="91440" tIns="45720" rIns="91440" bIns="45720" numCol="1" anchor="t" anchorCtr="0" compatLnSpc="1"/>
          <a:lstStyle/>
          <a:p>
            <a:pPr marL="0" marR="0" lvl="1" indent="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None/>
              <a:tabLst>
                <a:tab pos="990600" algn="l"/>
              </a:tabLst>
              <a:defRPr/>
            </a:pP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安全性</a:t>
            </a:r>
            <a:r>
              <a:rPr kumimoji="0" lang="zh-CN" altLang="zh-CN" sz="2400" b="1" i="0" u="none" strike="noStrike" kern="0" cap="none" spc="0" normalizeH="0" baseline="0" noProof="0" dirty="0">
                <a:ln>
                  <a:noFill/>
                </a:ln>
                <a:solidFill>
                  <a:srgbClr val="0000FF"/>
                </a:solidFill>
                <a:effectLst/>
                <a:uLnTx/>
                <a:uFillTx/>
                <a:latin typeface="+mn-lt"/>
                <a:ea typeface="+mn-ea"/>
                <a:cs typeface="+mn-cs"/>
              </a:rPr>
              <a:t>（</a:t>
            </a:r>
            <a:r>
              <a:rPr kumimoji="0" lang="en-US" altLang="zh-CN" sz="2400" b="1" i="0" u="none" strike="noStrike" kern="0" cap="none" spc="0" normalizeH="0" baseline="0" noProof="0" dirty="0">
                <a:ln>
                  <a:noFill/>
                </a:ln>
                <a:solidFill>
                  <a:srgbClr val="0000FF"/>
                </a:solidFill>
                <a:effectLst/>
                <a:uLnTx/>
                <a:uFillTx/>
                <a:latin typeface="+mn-lt"/>
                <a:ea typeface="+mn-ea"/>
                <a:cs typeface="+mn-cs"/>
              </a:rPr>
              <a:t>security</a:t>
            </a:r>
            <a:r>
              <a:rPr kumimoji="0" lang="zh-CN" altLang="zh-CN" sz="2400" b="1" i="0" u="none" strike="noStrike" kern="0" cap="none" spc="0" normalizeH="0" baseline="0" noProof="0" dirty="0">
                <a:ln>
                  <a:noFill/>
                </a:ln>
                <a:solidFill>
                  <a:srgbClr val="0000FF"/>
                </a:solidFill>
                <a:effectLst/>
                <a:uLnTx/>
                <a:uFillTx/>
                <a:latin typeface="+mn-lt"/>
                <a:ea typeface="+mn-ea"/>
                <a:cs typeface="+mn-cs"/>
              </a:rPr>
              <a:t>）</a:t>
            </a:r>
            <a:endParaRPr kumimoji="0" lang="en-US" altLang="zh-CN" sz="2400" b="1" i="0" u="none" strike="noStrike" kern="0" cap="none" spc="0" normalizeH="0" baseline="0" noProof="0" dirty="0">
              <a:ln>
                <a:noFill/>
              </a:ln>
              <a:solidFill>
                <a:srgbClr val="0000FF"/>
              </a:solidFill>
              <a:effectLst/>
              <a:uLnTx/>
              <a:uFillTx/>
              <a:latin typeface="+mn-lt"/>
              <a:ea typeface="+mn-ea"/>
              <a:cs typeface="+mn-cs"/>
            </a:endParaRPr>
          </a:p>
          <a:p>
            <a:pPr marL="622300" marR="0" lvl="1" indent="-26543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Char char="¡"/>
              <a:tabLst>
                <a:tab pos="990600" algn="l"/>
              </a:tabLst>
              <a:defRPr/>
            </a:pP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消息的安全性（</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security</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）是指消息的安全处理方式，即如何保护传输通道使其满足安全要求</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622300" marR="0" lvl="1" indent="-26543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Char char="¡"/>
              <a:tabLst>
                <a:tab pos="990600" algn="l"/>
              </a:tabLst>
              <a:defRPr/>
            </a:pP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在</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&lt;bindings&gt;</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下的</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&lt;binding&gt;</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节中，可使用</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mode</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特性配置消息的安全性（</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security</a:t>
            </a:r>
            <a:r>
              <a:rPr kumimoji="0" lang="zh-CN" altLang="zh-CN" sz="2200" b="1" i="0" u="none" strike="noStrike" kern="0" cap="none" spc="0" normalizeH="0" baseline="0" noProof="0" dirty="0" smtClean="0">
                <a:ln>
                  <a:noFill/>
                </a:ln>
                <a:solidFill>
                  <a:schemeClr val="folHlink"/>
                </a:solidFill>
                <a:effectLst/>
                <a:uLnTx/>
                <a:uFillTx/>
                <a:latin typeface="+mn-lt"/>
                <a:ea typeface="楷体_GB2312" pitchFamily="1" charset="-122"/>
              </a:rPr>
              <a:t>），该特性的可选值包括：</a:t>
            </a:r>
            <a:endPar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None</a:t>
            </a:r>
            <a:r>
              <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：指不保护</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SOAP</a:t>
            </a:r>
            <a:r>
              <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消息且不验证客户端的身份。</a:t>
            </a:r>
            <a:endPar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en-US" altLang="zh-CN" sz="2000" b="1" i="0" u="none" strike="noStrike" kern="0" cap="none" spc="0" normalizeH="0" baseline="0" noProof="0" dirty="0" smtClean="0">
                <a:ln>
                  <a:noFill/>
                </a:ln>
                <a:solidFill>
                  <a:srgbClr val="008000"/>
                </a:solidFill>
                <a:effectLst/>
                <a:uLnTx/>
                <a:uFillTx/>
                <a:latin typeface="仿宋" panose="02010609060101010101" charset="-122"/>
                <a:ea typeface="仿宋" panose="02010609060101010101" charset="-122"/>
              </a:rPr>
              <a:t>Transport</a:t>
            </a:r>
            <a:r>
              <a:rPr kumimoji="0" lang="zh-CN" altLang="zh-CN" sz="2000" b="1" i="0" u="none" strike="noStrike" kern="0" cap="none" spc="0" normalizeH="0" baseline="0" noProof="0" dirty="0" smtClean="0">
                <a:ln>
                  <a:noFill/>
                </a:ln>
                <a:solidFill>
                  <a:srgbClr val="008000"/>
                </a:solidFill>
                <a:effectLst/>
                <a:uLnTx/>
                <a:uFillTx/>
                <a:latin typeface="仿宋" panose="02010609060101010101" charset="-122"/>
                <a:ea typeface="仿宋" panose="02010609060101010101" charset="-122"/>
              </a:rPr>
              <a:t>：在传输层上满足安全要求。</a:t>
            </a:r>
            <a:endParaRPr kumimoji="0" lang="zh-CN" altLang="zh-CN" sz="2000" b="1" i="0" u="none" strike="noStrike" kern="0" cap="none" spc="0" normalizeH="0" baseline="0" noProof="0" dirty="0" smtClean="0">
              <a:ln>
                <a:noFill/>
              </a:ln>
              <a:solidFill>
                <a:srgbClr val="0080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Message</a:t>
            </a:r>
            <a:r>
              <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：在消息层上满足安全要求。</a:t>
            </a:r>
            <a:endPar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a:pPr>
            <a:r>
              <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混合（</a:t>
            </a:r>
            <a:r>
              <a:rPr kumimoji="0" lang="en-US" altLang="zh-CN" sz="2000" b="1" i="0" u="none" strike="noStrike" kern="0" cap="none" spc="0" normalizeH="0" baseline="0" noProof="0" dirty="0" err="1" smtClean="0">
                <a:ln>
                  <a:noFill/>
                </a:ln>
                <a:solidFill>
                  <a:srgbClr val="FF6600"/>
                </a:solidFill>
                <a:effectLst/>
                <a:uLnTx/>
                <a:uFillTx/>
                <a:latin typeface="仿宋" panose="02010609060101010101" charset="-122"/>
                <a:ea typeface="仿宋" panose="02010609060101010101" charset="-122"/>
              </a:rPr>
              <a:t>TransportWithMessageCredential</a:t>
            </a:r>
            <a:r>
              <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或者</a:t>
            </a:r>
            <a:r>
              <a:rPr kumimoji="0" lang="en-US" altLang="zh-CN" sz="2000" b="1" i="0" u="none" strike="noStrike" kern="0" cap="none" spc="0" normalizeH="0" baseline="0" noProof="0" dirty="0" err="1" smtClean="0">
                <a:ln>
                  <a:noFill/>
                </a:ln>
                <a:solidFill>
                  <a:srgbClr val="FF6600"/>
                </a:solidFill>
                <a:effectLst/>
                <a:uLnTx/>
                <a:uFillTx/>
                <a:latin typeface="仿宋" panose="02010609060101010101" charset="-122"/>
                <a:ea typeface="仿宋" panose="02010609060101010101" charset="-122"/>
              </a:rPr>
              <a:t>TransportCredentialOnly</a:t>
            </a:r>
            <a:r>
              <a:rPr kumimoji="0" lang="zh-CN"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）：安全性声明包含在消息中，而完整性和保密性要求则由传输层来满足。</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charRg st="0" end="14"/>
                                            </p:txEl>
                                          </p:spTgt>
                                        </p:tgtEl>
                                        <p:attrNameLst>
                                          <p:attrName>style.visibility</p:attrName>
                                        </p:attrNameLst>
                                      </p:cBhvr>
                                      <p:to>
                                        <p:strVal val="visible"/>
                                      </p:to>
                                    </p:set>
                                    <p:animEffect transition="in" filter="blinds(horizontal)">
                                      <p:cBhvr>
                                        <p:cTn id="7" dur="500"/>
                                        <p:tgtEl>
                                          <p:spTgt spid="55300">
                                            <p:txEl>
                                              <p:charRg st="0" end="1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00">
                                            <p:txEl>
                                              <p:charRg st="14" end="61"/>
                                            </p:txEl>
                                          </p:spTgt>
                                        </p:tgtEl>
                                        <p:attrNameLst>
                                          <p:attrName>style.visibility</p:attrName>
                                        </p:attrNameLst>
                                      </p:cBhvr>
                                      <p:to>
                                        <p:strVal val="visible"/>
                                      </p:to>
                                    </p:set>
                                    <p:animEffect transition="in" filter="blinds(horizontal)">
                                      <p:cBhvr>
                                        <p:cTn id="10" dur="500"/>
                                        <p:tgtEl>
                                          <p:spTgt spid="55300">
                                            <p:txEl>
                                              <p:charRg st="14" end="6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5300">
                                            <p:txEl>
                                              <p:charRg st="61" end="125"/>
                                            </p:txEl>
                                          </p:spTgt>
                                        </p:tgtEl>
                                        <p:attrNameLst>
                                          <p:attrName>style.visibility</p:attrName>
                                        </p:attrNameLst>
                                      </p:cBhvr>
                                      <p:to>
                                        <p:strVal val="visible"/>
                                      </p:to>
                                    </p:set>
                                    <p:animEffect transition="in" filter="blinds(horizontal)">
                                      <p:cBhvr>
                                        <p:cTn id="13" dur="500"/>
                                        <p:tgtEl>
                                          <p:spTgt spid="55300">
                                            <p:txEl>
                                              <p:charRg st="61" end="12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5300">
                                            <p:txEl>
                                              <p:charRg st="125" end="152"/>
                                            </p:txEl>
                                          </p:spTgt>
                                        </p:tgtEl>
                                        <p:attrNameLst>
                                          <p:attrName>style.visibility</p:attrName>
                                        </p:attrNameLst>
                                      </p:cBhvr>
                                      <p:to>
                                        <p:strVal val="visible"/>
                                      </p:to>
                                    </p:set>
                                    <p:animEffect transition="in" filter="blinds(horizontal)">
                                      <p:cBhvr>
                                        <p:cTn id="16" dur="500"/>
                                        <p:tgtEl>
                                          <p:spTgt spid="55300">
                                            <p:txEl>
                                              <p:charRg st="125" end="15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5300">
                                            <p:txEl>
                                              <p:charRg st="152" end="175"/>
                                            </p:txEl>
                                          </p:spTgt>
                                        </p:tgtEl>
                                        <p:attrNameLst>
                                          <p:attrName>style.visibility</p:attrName>
                                        </p:attrNameLst>
                                      </p:cBhvr>
                                      <p:to>
                                        <p:strVal val="visible"/>
                                      </p:to>
                                    </p:set>
                                    <p:animEffect transition="in" filter="blinds(horizontal)">
                                      <p:cBhvr>
                                        <p:cTn id="19" dur="500"/>
                                        <p:tgtEl>
                                          <p:spTgt spid="55300">
                                            <p:txEl>
                                              <p:charRg st="152" end="17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5300">
                                            <p:txEl>
                                              <p:charRg st="175" end="196"/>
                                            </p:txEl>
                                          </p:spTgt>
                                        </p:tgtEl>
                                        <p:attrNameLst>
                                          <p:attrName>style.visibility</p:attrName>
                                        </p:attrNameLst>
                                      </p:cBhvr>
                                      <p:to>
                                        <p:strVal val="visible"/>
                                      </p:to>
                                    </p:set>
                                    <p:animEffect transition="in" filter="blinds(horizontal)">
                                      <p:cBhvr>
                                        <p:cTn id="22" dur="500"/>
                                        <p:tgtEl>
                                          <p:spTgt spid="55300">
                                            <p:txEl>
                                              <p:charRg st="175" end="19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5300">
                                            <p:txEl>
                                              <p:charRg st="196" end="288"/>
                                            </p:txEl>
                                          </p:spTgt>
                                        </p:tgtEl>
                                        <p:attrNameLst>
                                          <p:attrName>style.visibility</p:attrName>
                                        </p:attrNameLst>
                                      </p:cBhvr>
                                      <p:to>
                                        <p:strVal val="visible"/>
                                      </p:to>
                                    </p:set>
                                    <p:animEffect transition="in" filter="blinds(horizontal)">
                                      <p:cBhvr>
                                        <p:cTn id="25" dur="500"/>
                                        <p:tgtEl>
                                          <p:spTgt spid="55300">
                                            <p:txEl>
                                              <p:charRg st="196" end="2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60419"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1</a:t>
            </a:r>
            <a:r>
              <a:rPr lang="zh-CN" altLang="en-US" sz="3600" dirty="0"/>
              <a:t>、协议通道绑定元素</a:t>
            </a:r>
            <a:endParaRPr lang="en-US" altLang="zh-CN" sz="3600" dirty="0"/>
          </a:p>
        </p:txBody>
      </p:sp>
      <p:sp>
        <p:nvSpPr>
          <p:cNvPr id="60420" name="Rectangle 3"/>
          <p:cNvSpPr>
            <a:spLocks noGrp="1"/>
          </p:cNvSpPr>
          <p:nvPr>
            <p:ph type="body"/>
          </p:nvPr>
        </p:nvSpPr>
        <p:spPr>
          <a:xfrm>
            <a:off x="228600" y="1447800"/>
            <a:ext cx="8763000" cy="4724400"/>
          </a:xfrm>
          <a:ln/>
        </p:spPr>
        <p:txBody>
          <a:bodyPr vert="horz" wrap="square" lIns="91440" tIns="45720" rIns="91440" bIns="45720" anchor="t" anchorCtr="0"/>
          <a:p>
            <a:pPr marL="762000" lvl="2" indent="0">
              <a:buNone/>
            </a:pPr>
            <a:r>
              <a:rPr lang="zh-CN" altLang="zh-CN" sz="1400" dirty="0"/>
              <a:t>例如：</a:t>
            </a:r>
            <a:endParaRPr lang="zh-CN" altLang="zh-CN" sz="1400" dirty="0"/>
          </a:p>
          <a:p>
            <a:pPr marL="762000" lvl="2" indent="0">
              <a:buNone/>
            </a:pPr>
            <a:r>
              <a:rPr lang="en-US" altLang="zh-CN" sz="1400" dirty="0"/>
              <a:t>&lt;configuration&gt;</a:t>
            </a:r>
            <a:endParaRPr lang="zh-CN" altLang="zh-CN" sz="1400" dirty="0"/>
          </a:p>
          <a:p>
            <a:pPr marL="762000" lvl="2" indent="0">
              <a:buNone/>
            </a:pPr>
            <a:r>
              <a:rPr lang="en-US" altLang="zh-CN" sz="1400" dirty="0"/>
              <a:t>  ......</a:t>
            </a:r>
            <a:endParaRPr lang="zh-CN" altLang="zh-CN" sz="1400" dirty="0"/>
          </a:p>
          <a:p>
            <a:pPr marL="762000" lvl="2" indent="0">
              <a:buNone/>
            </a:pPr>
            <a:r>
              <a:rPr lang="en-US" altLang="zh-CN" sz="1400" dirty="0"/>
              <a:t>  &lt;system.serviceModel&gt;</a:t>
            </a:r>
            <a:endParaRPr lang="zh-CN" altLang="zh-CN" sz="1400" dirty="0"/>
          </a:p>
          <a:p>
            <a:pPr marL="762000" lvl="2" indent="0">
              <a:buNone/>
            </a:pPr>
            <a:r>
              <a:rPr lang="en-US" altLang="zh-CN" sz="1400" dirty="0"/>
              <a:t>    &lt;bindings&gt;</a:t>
            </a:r>
            <a:endParaRPr lang="zh-CN" altLang="zh-CN" sz="1400" dirty="0"/>
          </a:p>
          <a:p>
            <a:pPr marL="762000" lvl="2" indent="0">
              <a:buNone/>
            </a:pPr>
            <a:r>
              <a:rPr lang="en-US" altLang="zh-CN" sz="1400" dirty="0"/>
              <a:t>      &lt;basicHttpBinding&gt;</a:t>
            </a:r>
            <a:endParaRPr lang="zh-CN" altLang="zh-CN" sz="1400" dirty="0"/>
          </a:p>
          <a:p>
            <a:pPr marL="762000" lvl="2" indent="0">
              <a:buNone/>
            </a:pPr>
            <a:r>
              <a:rPr lang="en-US" altLang="zh-CN" sz="1400" dirty="0"/>
              <a:t>        &lt;binding ...... &gt;</a:t>
            </a:r>
            <a:endParaRPr lang="zh-CN" altLang="zh-CN" sz="1400" dirty="0"/>
          </a:p>
          <a:p>
            <a:pPr marL="762000" lvl="2" indent="0">
              <a:buNone/>
            </a:pPr>
            <a:r>
              <a:rPr lang="en-US" altLang="zh-CN" sz="1400" dirty="0">
                <a:solidFill>
                  <a:srgbClr val="008000"/>
                </a:solidFill>
              </a:rPr>
              <a:t>            &lt;security mode="Transport"&gt;</a:t>
            </a:r>
            <a:endParaRPr lang="zh-CN" altLang="zh-CN" sz="1400" dirty="0">
              <a:solidFill>
                <a:srgbClr val="008000"/>
              </a:solidFill>
            </a:endParaRPr>
          </a:p>
          <a:p>
            <a:pPr marL="762000" lvl="2" indent="0">
              <a:buNone/>
            </a:pPr>
            <a:r>
              <a:rPr lang="en-US" altLang="zh-CN" sz="1400" dirty="0"/>
              <a:t>               &lt;transport clientCredentialType="None"/&gt;</a:t>
            </a:r>
            <a:endParaRPr lang="zh-CN" altLang="zh-CN" sz="1400" dirty="0"/>
          </a:p>
          <a:p>
            <a:pPr marL="762000" lvl="2" indent="0">
              <a:buNone/>
            </a:pPr>
            <a:r>
              <a:rPr lang="en-US" altLang="zh-CN" sz="1400" dirty="0"/>
              <a:t>            </a:t>
            </a:r>
            <a:r>
              <a:rPr lang="en-US" altLang="zh-CN" sz="1400" dirty="0">
                <a:solidFill>
                  <a:srgbClr val="008000"/>
                </a:solidFill>
              </a:rPr>
              <a:t>&lt;/security&gt;</a:t>
            </a:r>
            <a:endParaRPr lang="zh-CN" altLang="zh-CN" sz="1400" dirty="0">
              <a:solidFill>
                <a:srgbClr val="008000"/>
              </a:solidFill>
            </a:endParaRPr>
          </a:p>
          <a:p>
            <a:pPr marL="762000" lvl="2" indent="0">
              <a:buNone/>
            </a:pPr>
            <a:r>
              <a:rPr lang="en-US" altLang="zh-CN" sz="1400" dirty="0"/>
              <a:t>         &lt;/binding&gt;</a:t>
            </a:r>
            <a:endParaRPr lang="zh-CN" altLang="zh-CN" sz="1400" dirty="0"/>
          </a:p>
          <a:p>
            <a:pPr marL="762000" lvl="2" indent="0">
              <a:buNone/>
            </a:pPr>
            <a:r>
              <a:rPr lang="en-US" altLang="zh-CN" sz="1400" dirty="0"/>
              <a:t>      &lt;/basicHttpBinding&gt;</a:t>
            </a:r>
            <a:endParaRPr lang="zh-CN" altLang="zh-CN" sz="1400" dirty="0"/>
          </a:p>
          <a:p>
            <a:pPr marL="762000" lvl="2" indent="0">
              <a:buNone/>
            </a:pPr>
            <a:r>
              <a:rPr lang="en-US" altLang="zh-CN" sz="1400" dirty="0"/>
              <a:t>    &lt;/bindings&gt;</a:t>
            </a:r>
            <a:endParaRPr lang="zh-CN" altLang="zh-CN" sz="1400" dirty="0"/>
          </a:p>
          <a:p>
            <a:pPr marL="762000" lvl="2" indent="0">
              <a:buNone/>
            </a:pPr>
            <a:r>
              <a:rPr lang="en-US" altLang="zh-CN" sz="1400" dirty="0"/>
              <a:t>    ......</a:t>
            </a:r>
            <a:endParaRPr lang="zh-CN" altLang="zh-CN" sz="1400" dirty="0"/>
          </a:p>
          <a:p>
            <a:pPr marL="762000" lvl="2" indent="0">
              <a:buNone/>
            </a:pPr>
            <a:r>
              <a:rPr lang="en-US" altLang="zh-CN" sz="1400" dirty="0"/>
              <a:t>  &lt;/system.serviceModel&gt;</a:t>
            </a:r>
            <a:endParaRPr lang="zh-CN" altLang="zh-CN" sz="1400" dirty="0"/>
          </a:p>
          <a:p>
            <a:pPr marL="762000" lvl="2" indent="0">
              <a:buNone/>
            </a:pPr>
            <a:r>
              <a:rPr lang="en-US" altLang="zh-CN" sz="1400" dirty="0"/>
              <a:t>  ......</a:t>
            </a:r>
            <a:endParaRPr lang="zh-CN" altLang="zh-CN" sz="1400" dirty="0"/>
          </a:p>
          <a:p>
            <a:pPr marL="762000" lvl="2" indent="0">
              <a:buNone/>
            </a:pPr>
            <a:r>
              <a:rPr lang="en-US" altLang="zh-CN" sz="1400" dirty="0"/>
              <a:t>&lt;/configuration&gt;</a:t>
            </a:r>
            <a:endParaRPr lang="zh-CN" altLang="zh-CN" sz="1400" dirty="0"/>
          </a:p>
          <a:p>
            <a:pPr lvl="4"/>
            <a:endParaRPr lang="zh-CN"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61443"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1</a:t>
            </a:r>
            <a:r>
              <a:rPr lang="zh-CN" altLang="en-US" sz="3600" dirty="0"/>
              <a:t>、协议通道绑定元素</a:t>
            </a:r>
            <a:endParaRPr lang="en-US" altLang="zh-CN" sz="3600" dirty="0"/>
          </a:p>
        </p:txBody>
      </p:sp>
      <p:sp>
        <p:nvSpPr>
          <p:cNvPr id="7173" name="Rectangle 3"/>
          <p:cNvSpPr>
            <a:spLocks noGrp="1"/>
          </p:cNvSpPr>
          <p:nvPr>
            <p:ph type="body"/>
          </p:nvPr>
        </p:nvSpPr>
        <p:spPr>
          <a:xfrm>
            <a:off x="228600" y="1447800"/>
            <a:ext cx="8763000" cy="4724400"/>
          </a:xfrm>
          <a:ln/>
        </p:spPr>
        <p:txBody>
          <a:bodyPr vert="horz" wrap="square" lIns="91440" tIns="45720" rIns="91440" bIns="45720" anchor="t" anchorCtr="0"/>
          <a:p>
            <a:r>
              <a:rPr lang="zh-CN" altLang="zh-CN" dirty="0"/>
              <a:t>可靠性（</a:t>
            </a:r>
            <a:r>
              <a:rPr lang="en-US" altLang="zh-CN" dirty="0"/>
              <a:t>WS-Reliability</a:t>
            </a:r>
            <a:r>
              <a:rPr lang="zh-CN" altLang="zh-CN" dirty="0"/>
              <a:t>）</a:t>
            </a:r>
            <a:endParaRPr lang="en-US" altLang="zh-CN" dirty="0"/>
          </a:p>
          <a:p>
            <a:pPr lvl="1"/>
            <a:r>
              <a:rPr lang="zh-CN" altLang="zh-CN" dirty="0"/>
              <a:t>消息的可靠性是指</a:t>
            </a:r>
            <a:r>
              <a:rPr lang="en-US" altLang="zh-CN" dirty="0"/>
              <a:t>WCF</a:t>
            </a:r>
            <a:r>
              <a:rPr lang="zh-CN" altLang="zh-CN" dirty="0"/>
              <a:t>通过传输通道传输消息的过程中，确保消息到达目的地而不会丢失消息，也叫</a:t>
            </a:r>
            <a:r>
              <a:rPr lang="en-US" altLang="zh-CN" dirty="0"/>
              <a:t>WS-Reliability</a:t>
            </a:r>
            <a:endParaRPr lang="en-US" altLang="zh-CN" dirty="0"/>
          </a:p>
          <a:p>
            <a:r>
              <a:rPr lang="zh-CN" altLang="en-US" dirty="0"/>
              <a:t>事务</a:t>
            </a:r>
            <a:endParaRPr lang="en-US" altLang="zh-CN" dirty="0"/>
          </a:p>
          <a:p>
            <a:pPr lvl="1"/>
            <a:r>
              <a:rPr lang="zh-CN" altLang="zh-CN" dirty="0"/>
              <a:t>事务是指某个通信过程要么全部完成，要么回滚到未通信前的初始状态，但绝不会出现半途而废的情况。</a:t>
            </a:r>
            <a:endParaRPr lang="zh-CN" altLang="zh-CN" dirty="0"/>
          </a:p>
          <a:p>
            <a:r>
              <a:rPr lang="zh-CN" altLang="zh-CN" dirty="0"/>
              <a:t>双工（</a:t>
            </a:r>
            <a:r>
              <a:rPr lang="en-US" altLang="zh-CN" dirty="0"/>
              <a:t>Duplex</a:t>
            </a:r>
            <a:r>
              <a:rPr lang="zh-CN" altLang="zh-CN" dirty="0"/>
              <a:t>）</a:t>
            </a:r>
            <a:endParaRPr lang="en-US" altLang="zh-CN" dirty="0"/>
          </a:p>
          <a:p>
            <a:pPr lvl="1"/>
            <a:r>
              <a:rPr lang="zh-CN" altLang="en-US" dirty="0"/>
              <a:t>指定是否支持双工通信。</a:t>
            </a:r>
            <a:endParaRPr lang="en-US" altLang="zh-CN" dirty="0"/>
          </a:p>
          <a:p>
            <a:pPr marL="800100" lvl="2" indent="0">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3">
                                            <p:txEl>
                                              <p:charRg st="0" end="20"/>
                                            </p:txEl>
                                          </p:spTgt>
                                        </p:tgtEl>
                                        <p:attrNameLst>
                                          <p:attrName>style.visibility</p:attrName>
                                        </p:attrNameLst>
                                      </p:cBhvr>
                                      <p:to>
                                        <p:strVal val="visible"/>
                                      </p:to>
                                    </p:set>
                                    <p:animEffect transition="in" filter="blinds(horizontal)">
                                      <p:cBhvr>
                                        <p:cTn id="7" dur="500"/>
                                        <p:tgtEl>
                                          <p:spTgt spid="7173">
                                            <p:txEl>
                                              <p:charRg st="0" end="2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3">
                                            <p:txEl>
                                              <p:charRg st="20" end="80"/>
                                            </p:txEl>
                                          </p:spTgt>
                                        </p:tgtEl>
                                        <p:attrNameLst>
                                          <p:attrName>style.visibility</p:attrName>
                                        </p:attrNameLst>
                                      </p:cBhvr>
                                      <p:to>
                                        <p:strVal val="visible"/>
                                      </p:to>
                                    </p:set>
                                    <p:animEffect transition="in" filter="blinds(horizontal)">
                                      <p:cBhvr>
                                        <p:cTn id="10" dur="500"/>
                                        <p:tgtEl>
                                          <p:spTgt spid="7173">
                                            <p:txEl>
                                              <p:charRg st="20" end="8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xEl>
                                              <p:charRg st="80" end="83"/>
                                            </p:txEl>
                                          </p:spTgt>
                                        </p:tgtEl>
                                        <p:attrNameLst>
                                          <p:attrName>style.visibility</p:attrName>
                                        </p:attrNameLst>
                                      </p:cBhvr>
                                      <p:to>
                                        <p:strVal val="visible"/>
                                      </p:to>
                                    </p:set>
                                    <p:animEffect transition="in" filter="blinds(horizontal)">
                                      <p:cBhvr>
                                        <p:cTn id="13" dur="500"/>
                                        <p:tgtEl>
                                          <p:spTgt spid="7173">
                                            <p:txEl>
                                              <p:charRg st="80" end="8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3">
                                            <p:txEl>
                                              <p:charRg st="83" end="130"/>
                                            </p:txEl>
                                          </p:spTgt>
                                        </p:tgtEl>
                                        <p:attrNameLst>
                                          <p:attrName>style.visibility</p:attrName>
                                        </p:attrNameLst>
                                      </p:cBhvr>
                                      <p:to>
                                        <p:strVal val="visible"/>
                                      </p:to>
                                    </p:set>
                                    <p:animEffect transition="in" filter="blinds(horizontal)">
                                      <p:cBhvr>
                                        <p:cTn id="16" dur="500"/>
                                        <p:tgtEl>
                                          <p:spTgt spid="7173">
                                            <p:txEl>
                                              <p:charRg st="83" end="13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3">
                                            <p:txEl>
                                              <p:charRg st="130" end="141"/>
                                            </p:txEl>
                                          </p:spTgt>
                                        </p:tgtEl>
                                        <p:attrNameLst>
                                          <p:attrName>style.visibility</p:attrName>
                                        </p:attrNameLst>
                                      </p:cBhvr>
                                      <p:to>
                                        <p:strVal val="visible"/>
                                      </p:to>
                                    </p:set>
                                    <p:animEffect transition="in" filter="blinds(horizontal)">
                                      <p:cBhvr>
                                        <p:cTn id="19" dur="500"/>
                                        <p:tgtEl>
                                          <p:spTgt spid="7173">
                                            <p:txEl>
                                              <p:charRg st="130" end="14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173">
                                            <p:txEl>
                                              <p:charRg st="141" end="153"/>
                                            </p:txEl>
                                          </p:spTgt>
                                        </p:tgtEl>
                                        <p:attrNameLst>
                                          <p:attrName>style.visibility</p:attrName>
                                        </p:attrNameLst>
                                      </p:cBhvr>
                                      <p:to>
                                        <p:strVal val="visible"/>
                                      </p:to>
                                    </p:set>
                                    <p:animEffect transition="in" filter="blinds(horizontal)">
                                      <p:cBhvr>
                                        <p:cTn id="22" dur="500"/>
                                        <p:tgtEl>
                                          <p:spTgt spid="7173">
                                            <p:txEl>
                                              <p:charRg st="141" end="1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txBox="1"/>
          <p:nvPr/>
        </p:nvSpPr>
        <p:spPr>
          <a:xfrm>
            <a:off x="228600" y="274638"/>
            <a:ext cx="8686800" cy="1143000"/>
          </a:xfrm>
          <a:prstGeom prst="rect">
            <a:avLst/>
          </a:prstGeom>
          <a:noFill/>
          <a:ln w="9525">
            <a:noFill/>
          </a:ln>
        </p:spPr>
        <p:txBody>
          <a:bodyPr anchor="ctr" anchorCtr="0"/>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defTabSz="914400" eaLnBrk="1" hangingPunct="1">
              <a:lnSpc>
                <a:spcPct val="100000"/>
              </a:lnSpc>
              <a:spcBef>
                <a:spcPct val="0"/>
              </a:spcBef>
              <a:spcAft>
                <a:spcPct val="0"/>
              </a:spcAft>
              <a:buClrTx/>
              <a:buFont typeface="Arial" panose="020B0604020202020204" pitchFamily="34" charset="0"/>
              <a:buNone/>
              <a:tabLst>
                <a:tab pos="-635" algn="l"/>
              </a:tabLst>
            </a:pPr>
            <a:r>
              <a:rPr lang="en-US" altLang="zh-CN" sz="4000" dirty="0">
                <a:solidFill>
                  <a:schemeClr val="tx2"/>
                </a:solidFill>
                <a:ea typeface="新宋体" panose="02010609030101010101" pitchFamily="49" charset="-122"/>
              </a:rPr>
              <a:t>7</a:t>
            </a:r>
            <a:r>
              <a:rPr lang="zh-CN" altLang="zh-CN" sz="4000" dirty="0">
                <a:solidFill>
                  <a:schemeClr val="tx2"/>
                </a:solidFill>
                <a:ea typeface="新宋体" panose="02010609030101010101" pitchFamily="49" charset="-122"/>
              </a:rPr>
              <a:t>.1.</a:t>
            </a:r>
            <a:r>
              <a:rPr lang="en-US" altLang="zh-CN" sz="4000" dirty="0">
                <a:solidFill>
                  <a:schemeClr val="tx2"/>
                </a:solidFill>
                <a:ea typeface="新宋体" panose="02010609030101010101" pitchFamily="49" charset="-122"/>
              </a:rPr>
              <a:t>2</a:t>
            </a:r>
            <a:r>
              <a:rPr lang="zh-CN" altLang="zh-CN" sz="4000" dirty="0">
                <a:solidFill>
                  <a:schemeClr val="tx2"/>
                </a:solidFill>
                <a:ea typeface="新宋体" panose="02010609030101010101" pitchFamily="49" charset="-122"/>
              </a:rPr>
              <a:t> </a:t>
            </a:r>
            <a:r>
              <a:rPr lang="en-US" altLang="zh-CN" sz="4000" dirty="0">
                <a:solidFill>
                  <a:schemeClr val="tx2"/>
                </a:solidFill>
                <a:ea typeface="新宋体" panose="02010609030101010101" pitchFamily="49" charset="-122"/>
              </a:rPr>
              <a:t>Web Service</a:t>
            </a:r>
            <a:endParaRPr lang="zh-CN" altLang="zh-CN" sz="4000" dirty="0">
              <a:solidFill>
                <a:schemeClr val="tx2"/>
              </a:solidFill>
              <a:ea typeface="新宋体" panose="02010609030101010101" pitchFamily="49" charset="-122"/>
            </a:endParaRPr>
          </a:p>
        </p:txBody>
      </p:sp>
      <p:sp>
        <p:nvSpPr>
          <p:cNvPr id="4" name="矩形 3"/>
          <p:cNvSpPr/>
          <p:nvPr/>
        </p:nvSpPr>
        <p:spPr>
          <a:xfrm>
            <a:off x="609600" y="1295400"/>
            <a:ext cx="8229600" cy="138430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
                <a:srgbClr val="606060"/>
              </a:buClr>
              <a:buSzTx/>
              <a:buFont typeface="Arial" panose="020B0604020202020204" pitchFamily="34" charset="0"/>
              <a:buNone/>
              <a:defRPr/>
            </a:pPr>
            <a:r>
              <a:rPr kumimoji="0" lang="en-US" altLang="zh-CN" sz="28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新宋体" panose="02010609030101010101" pitchFamily="49" charset="-122"/>
                <a:cs typeface="+mn-cs"/>
              </a:rPr>
              <a:t>Web</a:t>
            </a:r>
            <a:r>
              <a:rPr kumimoji="0" lang="zh-CN" altLang="en-US" sz="28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新宋体" panose="02010609030101010101" pitchFamily="49" charset="-122"/>
                <a:cs typeface="+mn-cs"/>
              </a:rPr>
              <a:t>服务的体系结构基于</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新宋体" panose="02010609030101010101" pitchFamily="49" charset="-122"/>
                <a:cs typeface="+mn-cs"/>
              </a:rPr>
              <a:t>服务提供者</a:t>
            </a:r>
            <a:r>
              <a:rPr kumimoji="0" lang="zh-CN" altLang="en-US" sz="28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新宋体" panose="02010609030101010101" pitchFamily="49" charset="-122"/>
                <a:cs typeface="+mn-cs"/>
              </a:rPr>
              <a:t>、</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新宋体" panose="02010609030101010101" pitchFamily="49" charset="-122"/>
                <a:cs typeface="+mn-cs"/>
              </a:rPr>
              <a:t>服务请求者</a:t>
            </a:r>
            <a:r>
              <a:rPr kumimoji="0" lang="zh-CN" altLang="en-US" sz="28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新宋体" panose="02010609030101010101" pitchFamily="49" charset="-122"/>
                <a:cs typeface="+mn-cs"/>
              </a:rPr>
              <a:t>、</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新宋体" panose="02010609030101010101" pitchFamily="49" charset="-122"/>
                <a:cs typeface="+mn-cs"/>
              </a:rPr>
              <a:t>服务注册中心</a:t>
            </a:r>
            <a:r>
              <a:rPr kumimoji="0" lang="zh-CN" altLang="en-US" sz="28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新宋体" panose="02010609030101010101" pitchFamily="49" charset="-122"/>
                <a:cs typeface="+mn-cs"/>
              </a:rPr>
              <a:t>三个角色，利用</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新宋体" panose="02010609030101010101" pitchFamily="49" charset="-122"/>
                <a:cs typeface="+mn-cs"/>
              </a:rPr>
              <a:t>发布、发现、绑定</a:t>
            </a:r>
            <a:r>
              <a:rPr kumimoji="0" lang="zh-CN" altLang="en-US" sz="28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新宋体" panose="02010609030101010101" pitchFamily="49" charset="-122"/>
                <a:cs typeface="+mn-cs"/>
              </a:rPr>
              <a:t>三个操作来构建的。</a:t>
            </a:r>
            <a:endParaRPr kumimoji="0" lang="en-US" altLang="zh-CN" sz="28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新宋体" panose="02010609030101010101" pitchFamily="49" charset="-122"/>
              <a:cs typeface="+mn-cs"/>
            </a:endParaRPr>
          </a:p>
        </p:txBody>
      </p:sp>
      <p:pic>
        <p:nvPicPr>
          <p:cNvPr id="9220" name="图片 4"/>
          <p:cNvPicPr>
            <a:picLocks noChangeAspect="1"/>
          </p:cNvPicPr>
          <p:nvPr/>
        </p:nvPicPr>
        <p:blipFill>
          <a:blip r:embed="rId1"/>
          <a:stretch>
            <a:fillRect/>
          </a:stretch>
        </p:blipFill>
        <p:spPr>
          <a:xfrm>
            <a:off x="1524000" y="2679700"/>
            <a:ext cx="6629400" cy="379730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62467"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1</a:t>
            </a:r>
            <a:r>
              <a:rPr lang="zh-CN" altLang="en-US" sz="3600" dirty="0"/>
              <a:t>、协议通道绑定元素</a:t>
            </a:r>
            <a:endParaRPr lang="en-US" altLang="zh-CN" sz="3600" dirty="0"/>
          </a:p>
        </p:txBody>
      </p:sp>
      <p:sp>
        <p:nvSpPr>
          <p:cNvPr id="58372" name="Rectangle 3"/>
          <p:cNvSpPr>
            <a:spLocks noGrp="1"/>
          </p:cNvSpPr>
          <p:nvPr>
            <p:ph type="body"/>
          </p:nvPr>
        </p:nvSpPr>
        <p:spPr>
          <a:xfrm>
            <a:off x="76200" y="1447800"/>
            <a:ext cx="8915400" cy="4876800"/>
          </a:xfrm>
          <a:ln/>
        </p:spPr>
        <p:txBody>
          <a:bodyPr vert="horz" wrap="square" lIns="91440" tIns="45720" rIns="91440" bIns="45720" anchor="t" anchorCtr="0"/>
          <a:p>
            <a:r>
              <a:rPr lang="zh-CN" altLang="zh-CN" dirty="0"/>
              <a:t>传输方式（</a:t>
            </a:r>
            <a:r>
              <a:rPr lang="en-US" altLang="zh-CN" dirty="0"/>
              <a:t>TransferMode</a:t>
            </a:r>
            <a:r>
              <a:rPr lang="zh-CN" altLang="zh-CN" dirty="0"/>
              <a:t>）</a:t>
            </a:r>
            <a:endParaRPr lang="en-US" altLang="zh-CN" dirty="0"/>
          </a:p>
          <a:p>
            <a:pPr lvl="1"/>
            <a:r>
              <a:rPr lang="zh-CN" altLang="zh-CN" dirty="0"/>
              <a:t>传输方式指传入和传出消息时使用的数据流采用哪种机制。</a:t>
            </a:r>
            <a:endParaRPr lang="en-US" altLang="zh-CN" dirty="0"/>
          </a:p>
          <a:p>
            <a:pPr lvl="2"/>
            <a:r>
              <a:rPr lang="zh-CN" altLang="zh-CN" dirty="0"/>
              <a:t>流式</a:t>
            </a:r>
            <a:r>
              <a:rPr lang="zh-CN" altLang="en-US" dirty="0"/>
              <a:t>：</a:t>
            </a:r>
            <a:r>
              <a:rPr lang="zh-CN" altLang="zh-CN" dirty="0"/>
              <a:t>如果直接发送消息时，则称为流式的；</a:t>
            </a:r>
            <a:endParaRPr lang="en-US" altLang="zh-CN" dirty="0"/>
          </a:p>
          <a:p>
            <a:pPr lvl="2"/>
            <a:r>
              <a:rPr lang="zh-CN" altLang="zh-CN" dirty="0"/>
              <a:t>缓冲式</a:t>
            </a:r>
            <a:r>
              <a:rPr lang="zh-CN" altLang="en-US" dirty="0"/>
              <a:t>：</a:t>
            </a:r>
            <a:r>
              <a:rPr lang="zh-CN" altLang="zh-CN" dirty="0"/>
              <a:t>如果是先保存到某个缓冲区中，等缓冲区满时再发送，则称为缓冲式的。</a:t>
            </a:r>
            <a:endParaRPr lang="en-US" altLang="zh-CN" dirty="0"/>
          </a:p>
          <a:p>
            <a:pPr lvl="1"/>
            <a:r>
              <a:rPr lang="zh-CN" altLang="zh-CN" dirty="0"/>
              <a:t>使用</a:t>
            </a:r>
            <a:r>
              <a:rPr lang="en-US" altLang="zh-CN" dirty="0"/>
              <a:t>TransferMode</a:t>
            </a:r>
            <a:r>
              <a:rPr lang="zh-CN" altLang="zh-CN" dirty="0"/>
              <a:t>可设置传输方式。</a:t>
            </a:r>
            <a:endParaRPr lang="en-US" altLang="zh-CN" dirty="0"/>
          </a:p>
          <a:p>
            <a:pPr lvl="2"/>
            <a:r>
              <a:rPr lang="en-US" altLang="zh-CN" dirty="0"/>
              <a:t>Buffered</a:t>
            </a:r>
            <a:r>
              <a:rPr lang="zh-CN" altLang="zh-CN" dirty="0"/>
              <a:t>（请求消息和响应消息都是缓冲式的）、</a:t>
            </a:r>
            <a:endParaRPr lang="en-US" altLang="zh-CN" dirty="0"/>
          </a:p>
          <a:p>
            <a:pPr lvl="2"/>
            <a:r>
              <a:rPr lang="en-US" altLang="zh-CN" dirty="0"/>
              <a:t>Streamed</a:t>
            </a:r>
            <a:r>
              <a:rPr lang="zh-CN" altLang="zh-CN" dirty="0"/>
              <a:t>（请求消息和响应消息都是流式的）、</a:t>
            </a:r>
            <a:endParaRPr lang="en-US" altLang="zh-CN" dirty="0"/>
          </a:p>
          <a:p>
            <a:pPr lvl="2"/>
            <a:r>
              <a:rPr lang="en-US" altLang="zh-CN" dirty="0"/>
              <a:t>StreamedRequest</a:t>
            </a:r>
            <a:r>
              <a:rPr lang="zh-CN" altLang="zh-CN" dirty="0"/>
              <a:t>（请求消息是流式的，而响应消息是缓冲式的）</a:t>
            </a:r>
            <a:endParaRPr lang="en-US" altLang="zh-CN" dirty="0"/>
          </a:p>
          <a:p>
            <a:pPr lvl="2"/>
            <a:r>
              <a:rPr lang="en-US" altLang="zh-CN" dirty="0"/>
              <a:t>StreamedResponse</a:t>
            </a:r>
            <a:r>
              <a:rPr lang="zh-CN" altLang="zh-CN" dirty="0"/>
              <a:t>（请求消息是缓冲式的，而响应消息是流式的）。</a:t>
            </a:r>
            <a:endParaRPr lang="zh-CN" altLang="zh-CN" dirty="0"/>
          </a:p>
          <a:p>
            <a:pPr lvl="2"/>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2">
                                            <p:txEl>
                                              <p:charRg st="0" end="19"/>
                                            </p:txEl>
                                          </p:spTgt>
                                        </p:tgtEl>
                                        <p:attrNameLst>
                                          <p:attrName>style.visibility</p:attrName>
                                        </p:attrNameLst>
                                      </p:cBhvr>
                                      <p:to>
                                        <p:strVal val="visible"/>
                                      </p:to>
                                    </p:set>
                                    <p:animEffect transition="in" filter="blinds(horizontal)">
                                      <p:cBhvr>
                                        <p:cTn id="7" dur="500"/>
                                        <p:tgtEl>
                                          <p:spTgt spid="58372">
                                            <p:txEl>
                                              <p:charRg st="0" end="1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72">
                                            <p:txEl>
                                              <p:charRg st="19" end="46"/>
                                            </p:txEl>
                                          </p:spTgt>
                                        </p:tgtEl>
                                        <p:attrNameLst>
                                          <p:attrName>style.visibility</p:attrName>
                                        </p:attrNameLst>
                                      </p:cBhvr>
                                      <p:to>
                                        <p:strVal val="visible"/>
                                      </p:to>
                                    </p:set>
                                    <p:animEffect transition="in" filter="blinds(horizontal)">
                                      <p:cBhvr>
                                        <p:cTn id="10" dur="500"/>
                                        <p:tgtEl>
                                          <p:spTgt spid="58372">
                                            <p:txEl>
                                              <p:charRg st="19" end="4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8372">
                                            <p:txEl>
                                              <p:charRg st="46" end="67"/>
                                            </p:txEl>
                                          </p:spTgt>
                                        </p:tgtEl>
                                        <p:attrNameLst>
                                          <p:attrName>style.visibility</p:attrName>
                                        </p:attrNameLst>
                                      </p:cBhvr>
                                      <p:to>
                                        <p:strVal val="visible"/>
                                      </p:to>
                                    </p:set>
                                    <p:animEffect transition="in" filter="blinds(horizontal)">
                                      <p:cBhvr>
                                        <p:cTn id="13" dur="500"/>
                                        <p:tgtEl>
                                          <p:spTgt spid="58372">
                                            <p:txEl>
                                              <p:charRg st="46" end="6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8372">
                                            <p:txEl>
                                              <p:charRg st="67" end="104"/>
                                            </p:txEl>
                                          </p:spTgt>
                                        </p:tgtEl>
                                        <p:attrNameLst>
                                          <p:attrName>style.visibility</p:attrName>
                                        </p:attrNameLst>
                                      </p:cBhvr>
                                      <p:to>
                                        <p:strVal val="visible"/>
                                      </p:to>
                                    </p:set>
                                    <p:animEffect transition="in" filter="blinds(horizontal)">
                                      <p:cBhvr>
                                        <p:cTn id="16" dur="500"/>
                                        <p:tgtEl>
                                          <p:spTgt spid="58372">
                                            <p:txEl>
                                              <p:charRg st="67" end="10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8372">
                                            <p:txEl>
                                              <p:charRg st="104" end="127"/>
                                            </p:txEl>
                                          </p:spTgt>
                                        </p:tgtEl>
                                        <p:attrNameLst>
                                          <p:attrName>style.visibility</p:attrName>
                                        </p:attrNameLst>
                                      </p:cBhvr>
                                      <p:to>
                                        <p:strVal val="visible"/>
                                      </p:to>
                                    </p:set>
                                    <p:animEffect transition="in" filter="blinds(horizontal)">
                                      <p:cBhvr>
                                        <p:cTn id="19" dur="500"/>
                                        <p:tgtEl>
                                          <p:spTgt spid="58372">
                                            <p:txEl>
                                              <p:charRg st="104" end="12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8372">
                                            <p:txEl>
                                              <p:charRg st="127" end="154"/>
                                            </p:txEl>
                                          </p:spTgt>
                                        </p:tgtEl>
                                        <p:attrNameLst>
                                          <p:attrName>style.visibility</p:attrName>
                                        </p:attrNameLst>
                                      </p:cBhvr>
                                      <p:to>
                                        <p:strVal val="visible"/>
                                      </p:to>
                                    </p:set>
                                    <p:animEffect transition="in" filter="blinds(horizontal)">
                                      <p:cBhvr>
                                        <p:cTn id="22" dur="500"/>
                                        <p:tgtEl>
                                          <p:spTgt spid="58372">
                                            <p:txEl>
                                              <p:charRg st="127" end="15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8372">
                                            <p:txEl>
                                              <p:charRg st="154" end="180"/>
                                            </p:txEl>
                                          </p:spTgt>
                                        </p:tgtEl>
                                        <p:attrNameLst>
                                          <p:attrName>style.visibility</p:attrName>
                                        </p:attrNameLst>
                                      </p:cBhvr>
                                      <p:to>
                                        <p:strVal val="visible"/>
                                      </p:to>
                                    </p:set>
                                    <p:animEffect transition="in" filter="blinds(horizontal)">
                                      <p:cBhvr>
                                        <p:cTn id="25" dur="500"/>
                                        <p:tgtEl>
                                          <p:spTgt spid="58372">
                                            <p:txEl>
                                              <p:charRg st="154" end="18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8372">
                                            <p:txEl>
                                              <p:charRg st="180" end="217"/>
                                            </p:txEl>
                                          </p:spTgt>
                                        </p:tgtEl>
                                        <p:attrNameLst>
                                          <p:attrName>style.visibility</p:attrName>
                                        </p:attrNameLst>
                                      </p:cBhvr>
                                      <p:to>
                                        <p:strVal val="visible"/>
                                      </p:to>
                                    </p:set>
                                    <p:animEffect transition="in" filter="blinds(horizontal)">
                                      <p:cBhvr>
                                        <p:cTn id="28" dur="500"/>
                                        <p:tgtEl>
                                          <p:spTgt spid="58372">
                                            <p:txEl>
                                              <p:charRg st="180" end="21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8372">
                                            <p:txEl>
                                              <p:charRg st="217" end="256"/>
                                            </p:txEl>
                                          </p:spTgt>
                                        </p:tgtEl>
                                        <p:attrNameLst>
                                          <p:attrName>style.visibility</p:attrName>
                                        </p:attrNameLst>
                                      </p:cBhvr>
                                      <p:to>
                                        <p:strVal val="visible"/>
                                      </p:to>
                                    </p:set>
                                    <p:animEffect transition="in" filter="blinds(horizontal)">
                                      <p:cBhvr>
                                        <p:cTn id="31" dur="500"/>
                                        <p:tgtEl>
                                          <p:spTgt spid="58372">
                                            <p:txEl>
                                              <p:charRg st="217" end="2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63491" name="Rectangle 2"/>
          <p:cNvSpPr>
            <a:spLocks noGrp="1"/>
          </p:cNvSpPr>
          <p:nvPr>
            <p:ph type="title"/>
          </p:nvPr>
        </p:nvSpPr>
        <p:spPr>
          <a:xfrm>
            <a:off x="228600" y="274638"/>
            <a:ext cx="8686800" cy="1143000"/>
          </a:xfrm>
          <a:ln/>
        </p:spPr>
        <p:txBody>
          <a:bodyPr vert="horz" wrap="square" lIns="91440" tIns="45720" rIns="91440" bIns="45720" anchor="ctr" anchorCtr="0"/>
          <a:p>
            <a:r>
              <a:rPr lang="en-US" altLang="zh-CN" sz="3600" dirty="0"/>
              <a:t>7</a:t>
            </a:r>
            <a:r>
              <a:rPr lang="zh-CN" altLang="zh-CN" sz="3600" dirty="0"/>
              <a:t>.</a:t>
            </a:r>
            <a:r>
              <a:rPr lang="en-US" altLang="zh-CN" sz="3600" dirty="0"/>
              <a:t>5</a:t>
            </a:r>
            <a:r>
              <a:rPr lang="zh-CN" altLang="zh-CN" sz="3600" dirty="0"/>
              <a:t>.</a:t>
            </a:r>
            <a:r>
              <a:rPr lang="en-US" altLang="zh-CN" sz="3600" dirty="0"/>
              <a:t>3 </a:t>
            </a:r>
            <a:r>
              <a:rPr lang="zh-CN" altLang="zh-CN" sz="3600" dirty="0"/>
              <a:t>需要绑定的元素及其含义</a:t>
            </a:r>
            <a:endParaRPr lang="en-US" altLang="zh-CN" sz="3600" dirty="0"/>
          </a:p>
        </p:txBody>
      </p:sp>
      <p:sp>
        <p:nvSpPr>
          <p:cNvPr id="54276" name="Rectangle 3"/>
          <p:cNvSpPr>
            <a:spLocks noGrp="1"/>
          </p:cNvSpPr>
          <p:nvPr>
            <p:ph type="body"/>
          </p:nvPr>
        </p:nvSpPr>
        <p:spPr>
          <a:xfrm>
            <a:off x="228600" y="1371600"/>
            <a:ext cx="8763000" cy="5181600"/>
          </a:xfrm>
          <a:ln/>
        </p:spPr>
        <p:txBody>
          <a:bodyPr vert="horz" wrap="square" lIns="91440" tIns="45720" rIns="91440" bIns="45720" anchor="t" anchorCtr="0"/>
          <a:p>
            <a:r>
              <a:rPr lang="en-US" altLang="zh-CN" dirty="0"/>
              <a:t>2</a:t>
            </a:r>
            <a:r>
              <a:rPr lang="zh-CN" altLang="en-US" dirty="0"/>
              <a:t>、</a:t>
            </a:r>
            <a:r>
              <a:rPr lang="zh-CN" altLang="zh-CN" dirty="0"/>
              <a:t>传输通道绑定元素（绑定基础传输协议）</a:t>
            </a:r>
            <a:endParaRPr lang="en-US" altLang="zh-CN" dirty="0"/>
          </a:p>
          <a:p>
            <a:pPr lvl="1"/>
            <a:r>
              <a:rPr lang="zh-CN" altLang="en-US" dirty="0"/>
              <a:t>传输通道绑定元素指定终结点发送消息时使用的基础传输协议。</a:t>
            </a:r>
            <a:endParaRPr lang="en-US" altLang="zh-CN" dirty="0"/>
          </a:p>
          <a:p>
            <a:pPr lvl="2"/>
            <a:r>
              <a:rPr lang="zh-CN" altLang="en-US" dirty="0"/>
              <a:t>使用基础传输协议来传输消息，例如</a:t>
            </a:r>
            <a:r>
              <a:rPr lang="en-US" altLang="zh-CN" dirty="0"/>
              <a:t>HTTP</a:t>
            </a:r>
            <a:r>
              <a:rPr lang="zh-CN" altLang="en-US" dirty="0"/>
              <a:t>、</a:t>
            </a:r>
            <a:r>
              <a:rPr lang="en-US" altLang="zh-CN" dirty="0"/>
              <a:t>TCP</a:t>
            </a:r>
            <a:r>
              <a:rPr lang="zh-CN" altLang="en-US" dirty="0"/>
              <a:t>、</a:t>
            </a:r>
            <a:r>
              <a:rPr lang="en-US" altLang="zh-CN" dirty="0"/>
              <a:t>UDP</a:t>
            </a:r>
            <a:r>
              <a:rPr lang="zh-CN" altLang="en-US" dirty="0"/>
              <a:t>等。</a:t>
            </a:r>
            <a:endParaRPr lang="en-US" altLang="zh-CN" dirty="0"/>
          </a:p>
          <a:p>
            <a:pPr lvl="2"/>
            <a:r>
              <a:rPr lang="zh-CN" altLang="en-US" dirty="0"/>
              <a:t>负责对消息进行编码和解码。</a:t>
            </a:r>
            <a:endParaRPr lang="en-US" altLang="zh-CN" dirty="0"/>
          </a:p>
          <a:p>
            <a:r>
              <a:rPr lang="en-US" altLang="zh-CN" dirty="0"/>
              <a:t>3</a:t>
            </a:r>
            <a:r>
              <a:rPr lang="zh-CN" altLang="en-US" dirty="0"/>
              <a:t>、消息编码绑定元素</a:t>
            </a:r>
            <a:endParaRPr lang="en-US" altLang="zh-CN" dirty="0"/>
          </a:p>
          <a:p>
            <a:pPr lvl="1"/>
            <a:r>
              <a:rPr lang="zh-CN" altLang="en-US" dirty="0"/>
              <a:t>消息编码绑定元素指定对发送到终结点的消息使用的消息编码。</a:t>
            </a:r>
            <a:endParaRPr lang="en-US" altLang="zh-CN" dirty="0"/>
          </a:p>
          <a:p>
            <a:pPr lvl="1"/>
            <a:r>
              <a:rPr lang="zh-CN" altLang="en-US" dirty="0"/>
              <a:t>消息编码方式可以是：</a:t>
            </a:r>
            <a:endParaRPr lang="en-US" altLang="zh-CN" dirty="0"/>
          </a:p>
          <a:p>
            <a:pPr lvl="2"/>
            <a:r>
              <a:rPr lang="en-US" altLang="zh-CN" dirty="0"/>
              <a:t>Text</a:t>
            </a:r>
            <a:r>
              <a:rPr lang="zh-CN" altLang="en-US" dirty="0"/>
              <a:t>：采用哪种文本编码方式。比如</a:t>
            </a:r>
            <a:r>
              <a:rPr lang="en-US" altLang="zh-CN" dirty="0"/>
              <a:t>unicode</a:t>
            </a:r>
            <a:r>
              <a:rPr lang="zh-CN" altLang="en-US" dirty="0"/>
              <a:t>、</a:t>
            </a:r>
            <a:r>
              <a:rPr lang="en-US" altLang="zh-CN" dirty="0"/>
              <a:t>utf-8</a:t>
            </a:r>
            <a:endParaRPr lang="en-US" altLang="zh-CN" dirty="0"/>
          </a:p>
          <a:p>
            <a:pPr lvl="2"/>
            <a:r>
              <a:rPr lang="en-US" altLang="zh-CN" dirty="0"/>
              <a:t>Binary</a:t>
            </a:r>
            <a:r>
              <a:rPr lang="zh-CN" altLang="en-US" dirty="0"/>
              <a:t>：二进制格式。</a:t>
            </a:r>
            <a:endParaRPr lang="en-US" altLang="zh-CN" dirty="0"/>
          </a:p>
          <a:p>
            <a:pPr lvl="2"/>
            <a:r>
              <a:rPr lang="en-US" altLang="zh-CN" dirty="0"/>
              <a:t>MTOM</a:t>
            </a:r>
            <a:r>
              <a:rPr lang="zh-CN" altLang="en-US" dirty="0"/>
              <a:t>：消息传输优化机制。这是一种对</a:t>
            </a:r>
            <a:r>
              <a:rPr lang="en-US" altLang="zh-CN" dirty="0"/>
              <a:t>SOAP</a:t>
            </a:r>
            <a:r>
              <a:rPr lang="zh-CN" altLang="en-US" dirty="0"/>
              <a:t>信封上下文中二进制</a:t>
            </a:r>
            <a:r>
              <a:rPr lang="en-US" altLang="zh-CN" dirty="0"/>
              <a:t>XML</a:t>
            </a:r>
            <a:r>
              <a:rPr lang="zh-CN" altLang="en-US" dirty="0"/>
              <a:t>元素高效编码方法。</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4276">
                                            <p:txEl>
                                              <p:charRg st="0" end="21"/>
                                            </p:txEl>
                                          </p:spTgt>
                                        </p:tgtEl>
                                        <p:attrNameLst>
                                          <p:attrName>style.visibility</p:attrName>
                                        </p:attrNameLst>
                                      </p:cBhvr>
                                      <p:to>
                                        <p:strVal val="visible"/>
                                      </p:to>
                                    </p:set>
                                    <p:animEffect transition="in" filter="blinds(horizontal)">
                                      <p:cBhvr>
                                        <p:cTn id="7" dur="500"/>
                                        <p:tgtEl>
                                          <p:spTgt spid="54276">
                                            <p:txEl>
                                              <p:charRg st="0" end="2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6">
                                            <p:txEl>
                                              <p:charRg st="21" end="50"/>
                                            </p:txEl>
                                          </p:spTgt>
                                        </p:tgtEl>
                                        <p:attrNameLst>
                                          <p:attrName>style.visibility</p:attrName>
                                        </p:attrNameLst>
                                      </p:cBhvr>
                                      <p:to>
                                        <p:strVal val="visible"/>
                                      </p:to>
                                    </p:set>
                                    <p:animEffect transition="in" filter="blinds(horizontal)">
                                      <p:cBhvr>
                                        <p:cTn id="10" dur="500"/>
                                        <p:tgtEl>
                                          <p:spTgt spid="54276">
                                            <p:txEl>
                                              <p:charRg st="21" end="5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4276">
                                            <p:txEl>
                                              <p:charRg st="50" end="81"/>
                                            </p:txEl>
                                          </p:spTgt>
                                        </p:tgtEl>
                                        <p:attrNameLst>
                                          <p:attrName>style.visibility</p:attrName>
                                        </p:attrNameLst>
                                      </p:cBhvr>
                                      <p:to>
                                        <p:strVal val="visible"/>
                                      </p:to>
                                    </p:set>
                                    <p:animEffect transition="in" filter="blinds(horizontal)">
                                      <p:cBhvr>
                                        <p:cTn id="13" dur="500"/>
                                        <p:tgtEl>
                                          <p:spTgt spid="54276">
                                            <p:txEl>
                                              <p:charRg st="50" end="8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6">
                                            <p:txEl>
                                              <p:charRg st="81" end="95"/>
                                            </p:txEl>
                                          </p:spTgt>
                                        </p:tgtEl>
                                        <p:attrNameLst>
                                          <p:attrName>style.visibility</p:attrName>
                                        </p:attrNameLst>
                                      </p:cBhvr>
                                      <p:to>
                                        <p:strVal val="visible"/>
                                      </p:to>
                                    </p:set>
                                    <p:animEffect transition="in" filter="blinds(horizontal)">
                                      <p:cBhvr>
                                        <p:cTn id="16" dur="500"/>
                                        <p:tgtEl>
                                          <p:spTgt spid="54276">
                                            <p:txEl>
                                              <p:charRg st="81" end="9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4276">
                                            <p:txEl>
                                              <p:charRg st="95" end="106"/>
                                            </p:txEl>
                                          </p:spTgt>
                                        </p:tgtEl>
                                        <p:attrNameLst>
                                          <p:attrName>style.visibility</p:attrName>
                                        </p:attrNameLst>
                                      </p:cBhvr>
                                      <p:to>
                                        <p:strVal val="visible"/>
                                      </p:to>
                                    </p:set>
                                    <p:animEffect transition="in" filter="blinds(horizontal)">
                                      <p:cBhvr>
                                        <p:cTn id="19" dur="500"/>
                                        <p:tgtEl>
                                          <p:spTgt spid="54276">
                                            <p:txEl>
                                              <p:charRg st="95" end="10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4276">
                                            <p:txEl>
                                              <p:charRg st="106" end="135"/>
                                            </p:txEl>
                                          </p:spTgt>
                                        </p:tgtEl>
                                        <p:attrNameLst>
                                          <p:attrName>style.visibility</p:attrName>
                                        </p:attrNameLst>
                                      </p:cBhvr>
                                      <p:to>
                                        <p:strVal val="visible"/>
                                      </p:to>
                                    </p:set>
                                    <p:animEffect transition="in" filter="blinds(horizontal)">
                                      <p:cBhvr>
                                        <p:cTn id="22" dur="500"/>
                                        <p:tgtEl>
                                          <p:spTgt spid="54276">
                                            <p:txEl>
                                              <p:charRg st="106" end="13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4276">
                                            <p:txEl>
                                              <p:charRg st="135" end="146"/>
                                            </p:txEl>
                                          </p:spTgt>
                                        </p:tgtEl>
                                        <p:attrNameLst>
                                          <p:attrName>style.visibility</p:attrName>
                                        </p:attrNameLst>
                                      </p:cBhvr>
                                      <p:to>
                                        <p:strVal val="visible"/>
                                      </p:to>
                                    </p:set>
                                    <p:animEffect transition="in" filter="blinds(horizontal)">
                                      <p:cBhvr>
                                        <p:cTn id="25" dur="500"/>
                                        <p:tgtEl>
                                          <p:spTgt spid="54276">
                                            <p:txEl>
                                              <p:charRg st="135" end="14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4276">
                                            <p:txEl>
                                              <p:charRg st="146" end="178"/>
                                            </p:txEl>
                                          </p:spTgt>
                                        </p:tgtEl>
                                        <p:attrNameLst>
                                          <p:attrName>style.visibility</p:attrName>
                                        </p:attrNameLst>
                                      </p:cBhvr>
                                      <p:to>
                                        <p:strVal val="visible"/>
                                      </p:to>
                                    </p:set>
                                    <p:animEffect transition="in" filter="blinds(horizontal)">
                                      <p:cBhvr>
                                        <p:cTn id="28" dur="500"/>
                                        <p:tgtEl>
                                          <p:spTgt spid="54276">
                                            <p:txEl>
                                              <p:charRg st="146" end="17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4276">
                                            <p:txEl>
                                              <p:charRg st="178" end="192"/>
                                            </p:txEl>
                                          </p:spTgt>
                                        </p:tgtEl>
                                        <p:attrNameLst>
                                          <p:attrName>style.visibility</p:attrName>
                                        </p:attrNameLst>
                                      </p:cBhvr>
                                      <p:to>
                                        <p:strVal val="visible"/>
                                      </p:to>
                                    </p:set>
                                    <p:animEffect transition="in" filter="blinds(horizontal)">
                                      <p:cBhvr>
                                        <p:cTn id="31" dur="500"/>
                                        <p:tgtEl>
                                          <p:spTgt spid="54276">
                                            <p:txEl>
                                              <p:charRg st="178" end="19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4276">
                                            <p:txEl>
                                              <p:charRg st="192" end="237"/>
                                            </p:txEl>
                                          </p:spTgt>
                                        </p:tgtEl>
                                        <p:attrNameLst>
                                          <p:attrName>style.visibility</p:attrName>
                                        </p:attrNameLst>
                                      </p:cBhvr>
                                      <p:to>
                                        <p:strVal val="visible"/>
                                      </p:to>
                                    </p:set>
                                    <p:animEffect transition="in" filter="blinds(horizontal)">
                                      <p:cBhvr>
                                        <p:cTn id="34" dur="500"/>
                                        <p:tgtEl>
                                          <p:spTgt spid="54276">
                                            <p:txEl>
                                              <p:charRg st="192" end="2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64515" name="Rectangle 2"/>
          <p:cNvSpPr>
            <a:spLocks noGrp="1"/>
          </p:cNvSpPr>
          <p:nvPr>
            <p:ph type="title"/>
          </p:nvPr>
        </p:nvSpPr>
        <p:spPr>
          <a:xfrm>
            <a:off x="228600" y="274638"/>
            <a:ext cx="8686800" cy="792162"/>
          </a:xfrm>
          <a:ln/>
        </p:spPr>
        <p:txBody>
          <a:bodyPr vert="horz" wrap="square" lIns="91440" tIns="45720" rIns="91440" bIns="45720" anchor="ctr" anchorCtr="0"/>
          <a:p>
            <a:r>
              <a:rPr lang="en-US" altLang="zh-CN" sz="3600" dirty="0"/>
              <a:t>7</a:t>
            </a:r>
            <a:r>
              <a:rPr lang="zh-CN" altLang="zh-CN" sz="3600" dirty="0"/>
              <a:t>.</a:t>
            </a:r>
            <a:r>
              <a:rPr lang="en-US" altLang="zh-CN" sz="3600" dirty="0"/>
              <a:t>5</a:t>
            </a:r>
            <a:r>
              <a:rPr lang="zh-CN" altLang="zh-CN" sz="3600" dirty="0"/>
              <a:t>.</a:t>
            </a:r>
            <a:r>
              <a:rPr lang="en-US" altLang="zh-CN" sz="3600" dirty="0"/>
              <a:t>3 </a:t>
            </a:r>
            <a:r>
              <a:rPr lang="zh-CN" altLang="zh-CN" sz="3600" dirty="0"/>
              <a:t>需要绑定的元素及其含义</a:t>
            </a:r>
            <a:endParaRPr lang="en-US" altLang="zh-CN" sz="3600" dirty="0"/>
          </a:p>
        </p:txBody>
      </p:sp>
      <p:sp>
        <p:nvSpPr>
          <p:cNvPr id="59396" name="Rectangle 3"/>
          <p:cNvSpPr>
            <a:spLocks noGrp="1"/>
          </p:cNvSpPr>
          <p:nvPr>
            <p:ph type="body"/>
          </p:nvPr>
        </p:nvSpPr>
        <p:spPr>
          <a:xfrm>
            <a:off x="209550" y="1219200"/>
            <a:ext cx="8763000" cy="5334000"/>
          </a:xfrm>
          <a:ln/>
        </p:spPr>
        <p:txBody>
          <a:bodyPr vert="horz" wrap="square" lIns="91440" tIns="45720" rIns="91440" bIns="45720" anchor="t" anchorCtr="0"/>
          <a:p>
            <a:r>
              <a:rPr lang="en-US" altLang="zh-CN" dirty="0"/>
              <a:t>4</a:t>
            </a:r>
            <a:r>
              <a:rPr lang="zh-CN" altLang="en-US" dirty="0"/>
              <a:t>、</a:t>
            </a:r>
            <a:r>
              <a:rPr lang="zh-CN" altLang="zh-CN" dirty="0"/>
              <a:t>关于大型数据的特殊安全考虑事项</a:t>
            </a:r>
            <a:endParaRPr lang="en-US" altLang="zh-CN" dirty="0"/>
          </a:p>
          <a:p>
            <a:pPr lvl="1"/>
            <a:r>
              <a:rPr lang="en-US" altLang="zh-CN" dirty="0"/>
              <a:t>WCF</a:t>
            </a:r>
            <a:r>
              <a:rPr lang="zh-CN" altLang="zh-CN" dirty="0"/>
              <a:t>的所有绑定都允许限制传入消息的大小，以拒绝服务</a:t>
            </a:r>
            <a:r>
              <a:rPr lang="zh-CN" altLang="en-US" dirty="0"/>
              <a:t>攻击。</a:t>
            </a:r>
            <a:endParaRPr lang="en-US" altLang="zh-CN" dirty="0"/>
          </a:p>
          <a:p>
            <a:pPr lvl="2"/>
            <a:r>
              <a:rPr lang="zh-CN" altLang="en-US" dirty="0"/>
              <a:t>例如，</a:t>
            </a:r>
            <a:r>
              <a:rPr lang="en-US" altLang="zh-CN" dirty="0"/>
              <a:t>BasicHttpBinding</a:t>
            </a:r>
            <a:r>
              <a:rPr lang="zh-CN" altLang="zh-CN" dirty="0"/>
              <a:t>会公开一个</a:t>
            </a:r>
            <a:r>
              <a:rPr lang="en-US" altLang="zh-CN" dirty="0"/>
              <a:t>MaxReceivedMessageSize</a:t>
            </a:r>
            <a:r>
              <a:rPr lang="zh-CN" altLang="zh-CN" dirty="0"/>
              <a:t>属性，该属性限制传入消息的大小（默认值为</a:t>
            </a:r>
            <a:r>
              <a:rPr lang="en-US" altLang="zh-CN" dirty="0"/>
              <a:t>65536</a:t>
            </a:r>
            <a:r>
              <a:rPr lang="zh-CN" altLang="zh-CN" dirty="0"/>
              <a:t>个字节），同时还限制在处理该消息时访问的最大内存量。</a:t>
            </a:r>
            <a:endParaRPr lang="en-US" altLang="zh-CN" dirty="0"/>
          </a:p>
          <a:p>
            <a:r>
              <a:rPr lang="en-US" altLang="zh-CN" dirty="0"/>
              <a:t>5</a:t>
            </a:r>
            <a:r>
              <a:rPr lang="zh-CN" altLang="en-US" dirty="0"/>
              <a:t>、</a:t>
            </a:r>
            <a:r>
              <a:rPr lang="zh-CN" altLang="zh-CN" dirty="0"/>
              <a:t>开发和部署时的配置区别</a:t>
            </a:r>
            <a:endParaRPr lang="en-US" altLang="zh-CN" dirty="0"/>
          </a:p>
          <a:p>
            <a:pPr lvl="1"/>
            <a:r>
              <a:rPr lang="zh-CN" altLang="zh-CN" dirty="0"/>
              <a:t>在程序的开发阶段</a:t>
            </a:r>
            <a:r>
              <a:rPr lang="zh-CN" altLang="en-US" dirty="0"/>
              <a:t>，</a:t>
            </a:r>
            <a:r>
              <a:rPr lang="zh-CN" altLang="zh-CN" dirty="0"/>
              <a:t>设置服务端配置文件中的终结点绑定后，就可以在客户端通过【添加服务引用】或者【更新服务引用】命令，让其自动添加或更新客户端</a:t>
            </a:r>
            <a:r>
              <a:rPr lang="en-US" altLang="zh-CN" dirty="0"/>
              <a:t>App.config</a:t>
            </a:r>
            <a:r>
              <a:rPr lang="zh-CN" altLang="zh-CN" dirty="0"/>
              <a:t>中相应的终结点配置</a:t>
            </a:r>
            <a:r>
              <a:rPr lang="zh-CN" altLang="en-US" dirty="0"/>
              <a:t>。</a:t>
            </a:r>
            <a:endParaRPr lang="en-US" altLang="zh-CN" dirty="0"/>
          </a:p>
          <a:p>
            <a:pPr lvl="1"/>
            <a:r>
              <a:rPr lang="zh-CN" altLang="zh-CN" dirty="0"/>
              <a:t>部署应用程序时，可以通过手工修改或者通过专门的应用程序配置界面，分别修改服务端配置和客户端配置。</a:t>
            </a:r>
            <a:endParaRPr lang="zh-CN" altLang="zh-CN" dirty="0"/>
          </a:p>
          <a:p>
            <a:pPr lvl="2"/>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6">
                                            <p:txEl>
                                              <p:charRg st="0" end="18"/>
                                            </p:txEl>
                                          </p:spTgt>
                                        </p:tgtEl>
                                        <p:attrNameLst>
                                          <p:attrName>style.visibility</p:attrName>
                                        </p:attrNameLst>
                                      </p:cBhvr>
                                      <p:to>
                                        <p:strVal val="visible"/>
                                      </p:to>
                                    </p:set>
                                    <p:animEffect transition="in" filter="blinds(horizontal)">
                                      <p:cBhvr>
                                        <p:cTn id="7" dur="500"/>
                                        <p:tgtEl>
                                          <p:spTgt spid="59396">
                                            <p:txEl>
                                              <p:charRg st="0" end="1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9396">
                                            <p:txEl>
                                              <p:charRg st="18" end="48"/>
                                            </p:txEl>
                                          </p:spTgt>
                                        </p:tgtEl>
                                        <p:attrNameLst>
                                          <p:attrName>style.visibility</p:attrName>
                                        </p:attrNameLst>
                                      </p:cBhvr>
                                      <p:to>
                                        <p:strVal val="visible"/>
                                      </p:to>
                                    </p:set>
                                    <p:animEffect transition="in" filter="blinds(horizontal)">
                                      <p:cBhvr>
                                        <p:cTn id="10" dur="500"/>
                                        <p:tgtEl>
                                          <p:spTgt spid="59396">
                                            <p:txEl>
                                              <p:charRg st="18" end="4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9396">
                                            <p:txEl>
                                              <p:charRg st="48" end="146"/>
                                            </p:txEl>
                                          </p:spTgt>
                                        </p:tgtEl>
                                        <p:attrNameLst>
                                          <p:attrName>style.visibility</p:attrName>
                                        </p:attrNameLst>
                                      </p:cBhvr>
                                      <p:to>
                                        <p:strVal val="visible"/>
                                      </p:to>
                                    </p:set>
                                    <p:animEffect transition="in" filter="blinds(horizontal)">
                                      <p:cBhvr>
                                        <p:cTn id="13" dur="500"/>
                                        <p:tgtEl>
                                          <p:spTgt spid="59396">
                                            <p:txEl>
                                              <p:charRg st="48" end="14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9396">
                                            <p:txEl>
                                              <p:charRg st="146" end="160"/>
                                            </p:txEl>
                                          </p:spTgt>
                                        </p:tgtEl>
                                        <p:attrNameLst>
                                          <p:attrName>style.visibility</p:attrName>
                                        </p:attrNameLst>
                                      </p:cBhvr>
                                      <p:to>
                                        <p:strVal val="visible"/>
                                      </p:to>
                                    </p:set>
                                    <p:animEffect transition="in" filter="blinds(horizontal)">
                                      <p:cBhvr>
                                        <p:cTn id="16" dur="500"/>
                                        <p:tgtEl>
                                          <p:spTgt spid="59396">
                                            <p:txEl>
                                              <p:charRg st="146" end="16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9396">
                                            <p:txEl>
                                              <p:charRg st="160" end="250"/>
                                            </p:txEl>
                                          </p:spTgt>
                                        </p:tgtEl>
                                        <p:attrNameLst>
                                          <p:attrName>style.visibility</p:attrName>
                                        </p:attrNameLst>
                                      </p:cBhvr>
                                      <p:to>
                                        <p:strVal val="visible"/>
                                      </p:to>
                                    </p:set>
                                    <p:animEffect transition="in" filter="blinds(horizontal)">
                                      <p:cBhvr>
                                        <p:cTn id="19" dur="500"/>
                                        <p:tgtEl>
                                          <p:spTgt spid="59396">
                                            <p:txEl>
                                              <p:charRg st="160" end="25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9396">
                                            <p:txEl>
                                              <p:charRg st="250" end="299"/>
                                            </p:txEl>
                                          </p:spTgt>
                                        </p:tgtEl>
                                        <p:attrNameLst>
                                          <p:attrName>style.visibility</p:attrName>
                                        </p:attrNameLst>
                                      </p:cBhvr>
                                      <p:to>
                                        <p:strVal val="visible"/>
                                      </p:to>
                                    </p:set>
                                    <p:animEffect transition="in" filter="blinds(horizontal)">
                                      <p:cBhvr>
                                        <p:cTn id="22" dur="500"/>
                                        <p:tgtEl>
                                          <p:spTgt spid="59396">
                                            <p:txEl>
                                              <p:charRg st="250" end="2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ln/>
        </p:spPr>
        <p:txBody>
          <a:bodyPr vert="horz" wrap="square" lIns="91440" tIns="45720" rIns="91440" bIns="45720" anchor="ctr" anchorCtr="0"/>
          <a:p>
            <a:r>
              <a:rPr lang="zh-CN" altLang="en-US" dirty="0"/>
              <a:t>第</a:t>
            </a:r>
            <a:r>
              <a:rPr lang="en-US" altLang="zh-CN" dirty="0"/>
              <a:t>7</a:t>
            </a:r>
            <a:r>
              <a:rPr lang="zh-CN" altLang="en-US" dirty="0"/>
              <a:t>章习题和上机练习</a:t>
            </a:r>
            <a:endParaRPr lang="zh-CN" altLang="en-US" dirty="0"/>
          </a:p>
        </p:txBody>
      </p:sp>
      <p:sp>
        <p:nvSpPr>
          <p:cNvPr id="65539" name="Rectangle 3"/>
          <p:cNvSpPr>
            <a:spLocks noGrp="1"/>
          </p:cNvSpPr>
          <p:nvPr>
            <p:ph idx="1"/>
          </p:nvPr>
        </p:nvSpPr>
        <p:spPr>
          <a:ln/>
        </p:spPr>
        <p:txBody>
          <a:bodyPr vert="horz" wrap="square" lIns="91440" tIns="45720" rIns="91440" bIns="45720" anchor="t" anchorCtr="0"/>
          <a:p>
            <a:pPr>
              <a:buNone/>
            </a:pPr>
            <a:r>
              <a:rPr lang="zh-CN" altLang="en-US" dirty="0"/>
              <a:t>本章习题</a:t>
            </a:r>
            <a:r>
              <a:rPr lang="en-US" altLang="zh-CN" dirty="0"/>
              <a:t> </a:t>
            </a:r>
            <a:r>
              <a:rPr lang="zh-CN" altLang="en-US" dirty="0"/>
              <a:t>：</a:t>
            </a:r>
            <a:r>
              <a:rPr lang="en-US" altLang="zh-CN" dirty="0"/>
              <a:t>  2 </a:t>
            </a:r>
            <a:r>
              <a:rPr lang="zh-CN" altLang="en-US" dirty="0"/>
              <a:t>、</a:t>
            </a:r>
            <a:r>
              <a:rPr lang="en-US" altLang="zh-CN" dirty="0"/>
              <a:t>3 </a:t>
            </a:r>
            <a:endParaRPr lang="en-US" altLang="zh-CN" dirty="0"/>
          </a:p>
          <a:p>
            <a:pPr>
              <a:buNone/>
            </a:pPr>
            <a:r>
              <a:rPr lang="zh-CN" altLang="en-US" dirty="0"/>
              <a:t>本章上机练习：无。</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0243" name="Rectangle 2"/>
          <p:cNvSpPr>
            <a:spLocks noGrp="1"/>
          </p:cNvSpPr>
          <p:nvPr>
            <p:ph type="title"/>
          </p:nvPr>
        </p:nvSpPr>
        <p:spPr>
          <a:xfrm>
            <a:off x="228600" y="274638"/>
            <a:ext cx="8686800" cy="868362"/>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2</a:t>
            </a:r>
            <a:r>
              <a:rPr lang="zh-CN" altLang="zh-CN" sz="4000" dirty="0"/>
              <a:t> </a:t>
            </a:r>
            <a:r>
              <a:rPr lang="en-US" altLang="zh-CN" sz="4000" dirty="0"/>
              <a:t>Web Service</a:t>
            </a:r>
            <a:endParaRPr lang="zh-CN" altLang="zh-CN" sz="4000" dirty="0"/>
          </a:p>
        </p:txBody>
      </p:sp>
      <p:sp>
        <p:nvSpPr>
          <p:cNvPr id="7173" name="Rectangle 3"/>
          <p:cNvSpPr>
            <a:spLocks noGrp="1" noChangeArrowheads="1"/>
          </p:cNvSpPr>
          <p:nvPr>
            <p:ph type="body" idx="1"/>
          </p:nvPr>
        </p:nvSpPr>
        <p:spPr>
          <a:xfrm>
            <a:off x="107950" y="1143000"/>
            <a:ext cx="8915400" cy="55626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10000"/>
              </a:spcBef>
              <a:spcAft>
                <a:spcPct val="10000"/>
              </a:spcAft>
              <a:buClr>
                <a:srgbClr val="606060"/>
              </a:buClr>
              <a:buSzTx/>
              <a:buFont typeface="Wingdings" panose="05000000000000000000" pitchFamily="2" charset="2"/>
              <a:buNone/>
              <a:tabLst>
                <a:tab pos="990600" algn="l"/>
              </a:tabLst>
              <a:defRPr/>
            </a:pPr>
            <a:r>
              <a:rPr kumimoji="0" lang="en-US" altLang="zh-CN" sz="2400" b="1" i="0" u="none" strike="noStrike" kern="0" cap="none" spc="0" normalizeH="0" baseline="0" noProof="0" dirty="0" smtClean="0">
                <a:ln>
                  <a:noFill/>
                </a:ln>
                <a:solidFill>
                  <a:srgbClr val="0000FF"/>
                </a:solidFill>
                <a:effectLst/>
                <a:uLnTx/>
                <a:uFillTx/>
                <a:latin typeface="+mn-lt"/>
                <a:ea typeface="+mn-ea"/>
                <a:cs typeface="+mn-cs"/>
              </a:rPr>
              <a:t>Web</a:t>
            </a:r>
            <a:r>
              <a:rPr kumimoji="0" lang="zh-CN" altLang="en-US" sz="2400" b="1" i="0" u="none" strike="noStrike" kern="0" cap="none" spc="0" normalizeH="0" baseline="0" noProof="0" dirty="0" smtClean="0">
                <a:ln>
                  <a:noFill/>
                </a:ln>
                <a:solidFill>
                  <a:srgbClr val="0000FF"/>
                </a:solidFill>
                <a:effectLst/>
                <a:uLnTx/>
                <a:uFillTx/>
                <a:latin typeface="+mn-lt"/>
                <a:ea typeface="+mn-ea"/>
                <a:cs typeface="+mn-cs"/>
              </a:rPr>
              <a:t>服务涉及：</a:t>
            </a:r>
            <a:endParaRPr kumimoji="0" lang="en-US" altLang="zh-CN" sz="2400" b="1" i="0" u="none" strike="noStrike" kern="0" cap="none" spc="0" normalizeH="0" baseline="0" noProof="0" dirty="0" smtClean="0">
              <a:ln>
                <a:noFill/>
              </a:ln>
              <a:solidFill>
                <a:srgbClr val="0000FF"/>
              </a:solidFill>
              <a:effectLst/>
              <a:uLnTx/>
              <a:uFillTx/>
              <a:latin typeface="+mn-lt"/>
              <a:ea typeface="+mn-ea"/>
              <a:cs typeface="+mn-cs"/>
            </a:endParaRPr>
          </a:p>
          <a:p>
            <a:pPr marL="177800" marR="0" lvl="0" indent="-17780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l"/>
              <a:tabLst>
                <a:tab pos="990600" algn="l"/>
              </a:tabLst>
              <a:defRPr/>
            </a:pPr>
            <a:r>
              <a:rPr kumimoji="0" lang="en-US" altLang="zh-CN" sz="2600" b="1" i="0" u="none" strike="noStrike" kern="0" cap="none" spc="0" normalizeH="0" baseline="0" noProof="0" dirty="0" smtClean="0">
                <a:ln>
                  <a:noFill/>
                </a:ln>
                <a:solidFill>
                  <a:srgbClr val="0000FF"/>
                </a:solidFill>
                <a:effectLst/>
                <a:uLnTx/>
                <a:uFillTx/>
                <a:latin typeface="+mn-lt"/>
                <a:ea typeface="+mn-ea"/>
                <a:cs typeface="+mn-cs"/>
              </a:rPr>
              <a:t>SOAP</a:t>
            </a:r>
            <a:r>
              <a:rPr kumimoji="0" lang="zh-CN" altLang="en-US" sz="2600" b="1" i="0" u="none" strike="noStrike" kern="0" cap="none" spc="0" normalizeH="0" baseline="0" noProof="0" dirty="0" smtClean="0">
                <a:ln>
                  <a:noFill/>
                </a:ln>
                <a:solidFill>
                  <a:srgbClr val="0000FF"/>
                </a:solidFill>
                <a:effectLst/>
                <a:uLnTx/>
                <a:uFillTx/>
                <a:latin typeface="+mn-lt"/>
                <a:ea typeface="+mn-ea"/>
                <a:cs typeface="+mn-cs"/>
              </a:rPr>
              <a:t> （</a:t>
            </a:r>
            <a:r>
              <a:rPr kumimoji="0" lang="en-US" altLang="zh-CN" sz="2600" b="1" i="0" u="none" strike="noStrike" kern="0" cap="none" spc="0" normalizeH="0" baseline="0" noProof="0" dirty="0" smtClean="0">
                <a:ln>
                  <a:noFill/>
                </a:ln>
                <a:solidFill>
                  <a:srgbClr val="0000FF"/>
                </a:solidFill>
                <a:effectLst/>
                <a:uLnTx/>
                <a:uFillTx/>
                <a:latin typeface="+mn-lt"/>
                <a:ea typeface="+mn-ea"/>
                <a:cs typeface="+mn-cs"/>
              </a:rPr>
              <a:t>Simple Object Access Protocol</a:t>
            </a:r>
            <a:r>
              <a:rPr kumimoji="0" lang="zh-CN" altLang="en-US" sz="2600" b="1" i="0" u="none" strike="noStrike" kern="0" cap="none" spc="0" normalizeH="0" baseline="0" noProof="0" dirty="0" smtClean="0">
                <a:ln>
                  <a:noFill/>
                </a:ln>
                <a:solidFill>
                  <a:srgbClr val="0000FF"/>
                </a:solidFill>
                <a:effectLst/>
                <a:uLnTx/>
                <a:uFillTx/>
                <a:latin typeface="+mn-lt"/>
                <a:ea typeface="+mn-ea"/>
                <a:cs typeface="+mn-cs"/>
              </a:rPr>
              <a:t>）</a:t>
            </a:r>
            <a:endParaRPr kumimoji="0" lang="en-US" altLang="zh-CN" sz="26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定义了客户端与</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Web</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服务交换数据的格式。</a:t>
            </a:r>
            <a:endParaRPr kumimoji="0" lang="en-US" altLang="zh-CN" sz="2200" b="1" i="0" u="none" strike="noStrike" kern="0" cap="none" spc="0" normalizeH="0" baseline="0" noProof="0" dirty="0">
              <a:ln>
                <a:noFill/>
              </a:ln>
              <a:solidFill>
                <a:schemeClr val="folHlink"/>
              </a:solidFill>
              <a:effectLst/>
              <a:uLnTx/>
              <a:uFillTx/>
              <a:latin typeface="+mn-lt"/>
              <a:ea typeface="楷体_GB2312" pitchFamily="1" charset="-122"/>
            </a:endParaRPr>
          </a:p>
          <a:p>
            <a:pPr marL="990600" marR="0" lvl="2" indent="-1892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u"/>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SOAP</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是一种基于</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XML</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的，以</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HTTP</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作为基础传输协议的消息交换协议。</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177800" marR="0" lvl="0" indent="-17780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l"/>
              <a:tabLst>
                <a:tab pos="990600" algn="l"/>
              </a:tabLst>
              <a:defRPr/>
            </a:pPr>
            <a:r>
              <a:rPr kumimoji="0" lang="en-US" altLang="zh-CN" sz="2600" b="1" i="0" u="none" strike="noStrike" kern="0" cap="none" spc="0" normalizeH="0" baseline="0" noProof="0" dirty="0" smtClean="0">
                <a:ln>
                  <a:noFill/>
                </a:ln>
                <a:solidFill>
                  <a:srgbClr val="0000FF"/>
                </a:solidFill>
                <a:effectLst/>
                <a:uLnTx/>
                <a:uFillTx/>
                <a:latin typeface="+mn-lt"/>
                <a:ea typeface="+mn-ea"/>
                <a:cs typeface="+mn-cs"/>
              </a:rPr>
              <a:t>WSDL</a:t>
            </a:r>
            <a:r>
              <a:rPr kumimoji="0" lang="zh-CN" altLang="en-US" sz="2600" b="1" i="0" u="none" strike="noStrike" kern="0" cap="none" spc="0" normalizeH="0" baseline="0" noProof="0" dirty="0" smtClean="0">
                <a:ln>
                  <a:noFill/>
                </a:ln>
                <a:solidFill>
                  <a:srgbClr val="0000FF"/>
                </a:solidFill>
                <a:effectLst/>
                <a:uLnTx/>
                <a:uFillTx/>
                <a:latin typeface="+mn-lt"/>
                <a:ea typeface="+mn-ea"/>
                <a:cs typeface="+mn-cs"/>
              </a:rPr>
              <a:t>（</a:t>
            </a:r>
            <a:r>
              <a:rPr kumimoji="0" lang="en-US" altLang="zh-CN" sz="2600" b="1" i="0" u="none" strike="noStrike" kern="0" cap="none" spc="0" normalizeH="0" baseline="0" noProof="0" dirty="0" smtClean="0">
                <a:ln>
                  <a:noFill/>
                </a:ln>
                <a:solidFill>
                  <a:srgbClr val="0000FF"/>
                </a:solidFill>
                <a:effectLst/>
                <a:uLnTx/>
                <a:uFillTx/>
                <a:latin typeface="+mn-lt"/>
                <a:ea typeface="+mn-ea"/>
                <a:cs typeface="+mn-cs"/>
              </a:rPr>
              <a:t>Web Service Description Language</a:t>
            </a:r>
            <a:r>
              <a:rPr kumimoji="0" lang="zh-CN" altLang="en-US" sz="2600" b="1" i="0" u="none" strike="noStrike" kern="0" cap="none" spc="0" normalizeH="0" baseline="0" noProof="0" dirty="0" smtClean="0">
                <a:ln>
                  <a:noFill/>
                </a:ln>
                <a:solidFill>
                  <a:srgbClr val="0000FF"/>
                </a:solidFill>
                <a:effectLst/>
                <a:uLnTx/>
                <a:uFillTx/>
                <a:latin typeface="+mn-lt"/>
                <a:ea typeface="+mn-ea"/>
                <a:cs typeface="+mn-cs"/>
              </a:rPr>
              <a:t>）</a:t>
            </a:r>
            <a:endParaRPr kumimoji="0" lang="en-US" altLang="zh-CN" sz="2600" b="1" i="0" u="none" strike="noStrike" kern="0" cap="none" spc="0" normalizeH="0" baseline="0" noProof="0" dirty="0" smtClean="0">
              <a:ln>
                <a:noFill/>
              </a:ln>
              <a:solidFill>
                <a:srgbClr val="0000FF"/>
              </a:solidFill>
              <a:effectLst/>
              <a:uLnTx/>
              <a:uFillTx/>
              <a:latin typeface="+mn-lt"/>
              <a:ea typeface="+mn-ea"/>
              <a:cs typeface="+mn-cs"/>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描述</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Web</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服务提供的方法以及调用这些方法的各种方式。</a:t>
            </a:r>
            <a:endParaRPr kumimoji="0" lang="en-US" altLang="zh-CN" sz="2200" b="1" i="0" u="none" strike="noStrike" kern="0" cap="none" spc="0" normalizeH="0" baseline="0" noProof="0" dirty="0">
              <a:ln>
                <a:noFill/>
              </a:ln>
              <a:solidFill>
                <a:schemeClr val="folHlink"/>
              </a:solidFill>
              <a:effectLst/>
              <a:uLnTx/>
              <a:uFillTx/>
              <a:latin typeface="+mn-lt"/>
              <a:ea typeface="楷体_GB2312" pitchFamily="1" charset="-122"/>
            </a:endParaRPr>
          </a:p>
          <a:p>
            <a:pPr marL="622300" marR="0" lvl="1" indent="-265430" algn="l" defTabSz="914400" rtl="0" eaLnBrk="1" fontAlgn="base" latinLnBrk="0" hangingPunct="1">
              <a:lnSpc>
                <a:spcPct val="120000"/>
              </a:lnSpc>
              <a:spcBef>
                <a:spcPct val="10000"/>
              </a:spcBef>
              <a:spcAft>
                <a:spcPct val="10000"/>
              </a:spcAft>
              <a:buClr>
                <a:schemeClr val="bg2"/>
              </a:buClr>
              <a:buSzPct val="90000"/>
              <a:buFont typeface="Wingdings" panose="05000000000000000000" pitchFamily="2" charset="2"/>
              <a:buChar char="¡"/>
              <a:tabLst>
                <a:tab pos="990600" algn="l"/>
              </a:tabLst>
              <a:defRPr/>
            </a:pP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通过</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WSDL</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，可描述</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Web</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服务的</a:t>
            </a:r>
            <a:r>
              <a:rPr kumimoji="0" lang="en-US" altLang="zh-CN" sz="2200" b="1" i="0" u="none" strike="noStrike" kern="0" cap="none" spc="0" normalizeH="0" baseline="0" noProof="0" dirty="0" smtClean="0">
                <a:ln>
                  <a:noFill/>
                </a:ln>
                <a:solidFill>
                  <a:schemeClr val="folHlink"/>
                </a:solidFill>
                <a:effectLst/>
                <a:uLnTx/>
                <a:uFillTx/>
                <a:latin typeface="+mn-lt"/>
                <a:ea typeface="楷体_GB2312" pitchFamily="1" charset="-122"/>
              </a:rPr>
              <a:t>3</a:t>
            </a:r>
            <a:r>
              <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rPr>
              <a:t>个基本属性：</a:t>
            </a:r>
            <a:endPar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1</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）服务完成什么功能。即指出</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Web</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服务提供了哪些方法。</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2</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）如何访问服务。客户端和</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Web</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服务交互的数据格式以及必要的协议。</a:t>
            </a:r>
            <a:endPar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990600" marR="0" lvl="2" indent="-189230" algn="l" defTabSz="914400" rtl="0" eaLnBrk="0" fontAlgn="base" latinLnBrk="0" hangingPunct="0">
              <a:lnSpc>
                <a:spcPct val="120000"/>
              </a:lnSpc>
              <a:spcBef>
                <a:spcPct val="10000"/>
              </a:spcBef>
              <a:spcAft>
                <a:spcPct val="10000"/>
              </a:spcAft>
              <a:buClr>
                <a:schemeClr val="bg2"/>
              </a:buClr>
              <a:buSzPct val="80000"/>
              <a:buFont typeface="Wingdings" panose="05000000000000000000" pitchFamily="2" charset="2"/>
              <a:buNone/>
              <a:tabLst>
                <a:tab pos="990600" algn="l"/>
              </a:tabLst>
              <a:defRPr/>
            </a:pP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3</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）服务位于何处。指出与</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Web</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服务所用协议相关的地址，如</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URL</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UDDI</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Universal Description</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a:t>
            </a:r>
            <a:r>
              <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Discovery, and Integration</a:t>
            </a:r>
            <a:r>
              <a:rPr kumimoji="0" lang="zh-CN" altLang="en-US"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rPr>
              <a:t>）等</a:t>
            </a:r>
            <a:endParaRPr kumimoji="0" lang="en-US" altLang="zh-CN" sz="2000" b="1" i="0" u="none" strike="noStrike" kern="0" cap="none" spc="0" normalizeH="0" baseline="0" noProof="0" dirty="0" smtClean="0">
              <a:ln>
                <a:noFill/>
              </a:ln>
              <a:solidFill>
                <a:srgbClr val="FF6600"/>
              </a:solidFill>
              <a:effectLst/>
              <a:uLnTx/>
              <a:uFillTx/>
              <a:latin typeface="仿宋" panose="02010609060101010101" charset="-122"/>
              <a:ea typeface="仿宋" panose="02010609060101010101" charset="-122"/>
            </a:endParaRPr>
          </a:p>
          <a:p>
            <a:pPr marL="622300" marR="0" lvl="1" indent="-265430" algn="l" defTabSz="914400" rtl="0" eaLnBrk="0" fontAlgn="base" latinLnBrk="0" hangingPunct="0">
              <a:lnSpc>
                <a:spcPct val="120000"/>
              </a:lnSpc>
              <a:spcBef>
                <a:spcPct val="10000"/>
              </a:spcBef>
              <a:spcAft>
                <a:spcPct val="10000"/>
              </a:spcAft>
              <a:buClr>
                <a:schemeClr val="bg2"/>
              </a:buClr>
              <a:buSzTx/>
              <a:buFont typeface="Wingdings" panose="05000000000000000000" pitchFamily="2" charset="2"/>
              <a:buNone/>
              <a:tabLst>
                <a:tab pos="990600" algn="l"/>
              </a:tabLst>
              <a:defRPr/>
            </a:pPr>
            <a:endParaRPr kumimoji="0" lang="zh-CN" altLang="en-US" sz="2200" b="1" i="0" u="none" strike="noStrike" kern="0" cap="none" spc="0" normalizeH="0" baseline="0" noProof="0" dirty="0" smtClean="0">
              <a:ln>
                <a:noFill/>
              </a:ln>
              <a:solidFill>
                <a:schemeClr val="folHlink"/>
              </a:solidFill>
              <a:effectLst/>
              <a:uLnTx/>
              <a:uFillTx/>
              <a:latin typeface="+mn-lt"/>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xEl>
                                              <p:charRg st="0" end="9"/>
                                            </p:txEl>
                                          </p:spTgt>
                                        </p:tgtEl>
                                        <p:attrNameLst>
                                          <p:attrName>style.visibility</p:attrName>
                                        </p:attrNameLst>
                                      </p:cBhvr>
                                      <p:to>
                                        <p:strVal val="visible"/>
                                      </p:to>
                                    </p:set>
                                    <p:anim calcmode="lin" valueType="num">
                                      <p:cBhvr additive="base">
                                        <p:cTn id="7" dur="500" fill="hold"/>
                                        <p:tgtEl>
                                          <p:spTgt spid="7173">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3">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xEl>
                                              <p:charRg st="9" end="46"/>
                                            </p:txEl>
                                          </p:spTgt>
                                        </p:tgtEl>
                                        <p:attrNameLst>
                                          <p:attrName>style.visibility</p:attrName>
                                        </p:attrNameLst>
                                      </p:cBhvr>
                                      <p:to>
                                        <p:strVal val="visible"/>
                                      </p:to>
                                    </p:set>
                                    <p:anim calcmode="lin" valueType="num">
                                      <p:cBhvr additive="base">
                                        <p:cTn id="13" dur="500" fill="hold"/>
                                        <p:tgtEl>
                                          <p:spTgt spid="7173">
                                            <p:txEl>
                                              <p:charRg st="9" end="4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3">
                                            <p:txEl>
                                              <p:charRg st="9" end="46"/>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173">
                                            <p:txEl>
                                              <p:charRg st="46" end="67"/>
                                            </p:txEl>
                                          </p:spTgt>
                                        </p:tgtEl>
                                        <p:attrNameLst>
                                          <p:attrName>style.visibility</p:attrName>
                                        </p:attrNameLst>
                                      </p:cBhvr>
                                      <p:to>
                                        <p:strVal val="visible"/>
                                      </p:to>
                                    </p:set>
                                    <p:anim calcmode="lin" valueType="num">
                                      <p:cBhvr additive="base">
                                        <p:cTn id="17" dur="500" fill="hold"/>
                                        <p:tgtEl>
                                          <p:spTgt spid="7173">
                                            <p:txEl>
                                              <p:charRg st="46" end="6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3">
                                            <p:txEl>
                                              <p:charRg st="46" end="67"/>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173">
                                            <p:txEl>
                                              <p:charRg st="67" end="103"/>
                                            </p:txEl>
                                          </p:spTgt>
                                        </p:tgtEl>
                                        <p:attrNameLst>
                                          <p:attrName>style.visibility</p:attrName>
                                        </p:attrNameLst>
                                      </p:cBhvr>
                                      <p:to>
                                        <p:strVal val="visible"/>
                                      </p:to>
                                    </p:set>
                                    <p:anim calcmode="lin" valueType="num">
                                      <p:cBhvr additive="base">
                                        <p:cTn id="21" dur="500" fill="hold"/>
                                        <p:tgtEl>
                                          <p:spTgt spid="7173">
                                            <p:txEl>
                                              <p:charRg st="67" end="10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3">
                                            <p:txEl>
                                              <p:charRg st="67" end="10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173">
                                            <p:txEl>
                                              <p:charRg st="103" end="142"/>
                                            </p:txEl>
                                          </p:spTgt>
                                        </p:tgtEl>
                                        <p:attrNameLst>
                                          <p:attrName>style.visibility</p:attrName>
                                        </p:attrNameLst>
                                      </p:cBhvr>
                                      <p:to>
                                        <p:strVal val="visible"/>
                                      </p:to>
                                    </p:set>
                                    <p:anim calcmode="lin" valueType="num">
                                      <p:cBhvr additive="base">
                                        <p:cTn id="27" dur="500" fill="hold"/>
                                        <p:tgtEl>
                                          <p:spTgt spid="7173">
                                            <p:txEl>
                                              <p:charRg st="103" end="14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3">
                                            <p:txEl>
                                              <p:charRg st="103" end="14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173">
                                            <p:txEl>
                                              <p:charRg st="142" end="169"/>
                                            </p:txEl>
                                          </p:spTgt>
                                        </p:tgtEl>
                                        <p:attrNameLst>
                                          <p:attrName>style.visibility</p:attrName>
                                        </p:attrNameLst>
                                      </p:cBhvr>
                                      <p:to>
                                        <p:strVal val="visible"/>
                                      </p:to>
                                    </p:set>
                                    <p:anim calcmode="lin" valueType="num">
                                      <p:cBhvr additive="base">
                                        <p:cTn id="31" dur="500" fill="hold"/>
                                        <p:tgtEl>
                                          <p:spTgt spid="7173">
                                            <p:txEl>
                                              <p:charRg st="142" end="16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3">
                                            <p:txEl>
                                              <p:charRg st="142" end="169"/>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173">
                                            <p:txEl>
                                              <p:charRg st="169" end="193"/>
                                            </p:txEl>
                                          </p:spTgt>
                                        </p:tgtEl>
                                        <p:attrNameLst>
                                          <p:attrName>style.visibility</p:attrName>
                                        </p:attrNameLst>
                                      </p:cBhvr>
                                      <p:to>
                                        <p:strVal val="visible"/>
                                      </p:to>
                                    </p:set>
                                    <p:anim calcmode="lin" valueType="num">
                                      <p:cBhvr additive="base">
                                        <p:cTn id="35" dur="500" fill="hold"/>
                                        <p:tgtEl>
                                          <p:spTgt spid="7173">
                                            <p:txEl>
                                              <p:charRg st="169" end="19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3">
                                            <p:txEl>
                                              <p:charRg st="169" end="19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173">
                                            <p:txEl>
                                              <p:charRg st="193" end="221"/>
                                            </p:txEl>
                                          </p:spTgt>
                                        </p:tgtEl>
                                        <p:attrNameLst>
                                          <p:attrName>style.visibility</p:attrName>
                                        </p:attrNameLst>
                                      </p:cBhvr>
                                      <p:to>
                                        <p:strVal val="visible"/>
                                      </p:to>
                                    </p:set>
                                    <p:anim calcmode="lin" valueType="num">
                                      <p:cBhvr additive="base">
                                        <p:cTn id="39" dur="500" fill="hold"/>
                                        <p:tgtEl>
                                          <p:spTgt spid="7173">
                                            <p:txEl>
                                              <p:charRg st="193" end="22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173">
                                            <p:txEl>
                                              <p:charRg st="193" end="22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173">
                                            <p:txEl>
                                              <p:charRg st="221" end="255"/>
                                            </p:txEl>
                                          </p:spTgt>
                                        </p:tgtEl>
                                        <p:attrNameLst>
                                          <p:attrName>style.visibility</p:attrName>
                                        </p:attrNameLst>
                                      </p:cBhvr>
                                      <p:to>
                                        <p:strVal val="visible"/>
                                      </p:to>
                                    </p:set>
                                    <p:anim calcmode="lin" valueType="num">
                                      <p:cBhvr additive="base">
                                        <p:cTn id="43" dur="500" fill="hold"/>
                                        <p:tgtEl>
                                          <p:spTgt spid="7173">
                                            <p:txEl>
                                              <p:charRg st="221" end="25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3">
                                            <p:txEl>
                                              <p:charRg st="221" end="25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173">
                                            <p:txEl>
                                              <p:charRg st="255" end="343"/>
                                            </p:txEl>
                                          </p:spTgt>
                                        </p:tgtEl>
                                        <p:attrNameLst>
                                          <p:attrName>style.visibility</p:attrName>
                                        </p:attrNameLst>
                                      </p:cBhvr>
                                      <p:to>
                                        <p:strVal val="visible"/>
                                      </p:to>
                                    </p:set>
                                    <p:anim calcmode="lin" valueType="num">
                                      <p:cBhvr additive="base">
                                        <p:cTn id="47" dur="500" fill="hold"/>
                                        <p:tgtEl>
                                          <p:spTgt spid="7173">
                                            <p:txEl>
                                              <p:charRg st="255" end="34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173">
                                            <p:txEl>
                                              <p:charRg st="255" end="34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1267" name="Rectangle 2"/>
          <p:cNvSpPr>
            <a:spLocks noGrp="1"/>
          </p:cNvSpPr>
          <p:nvPr>
            <p:ph type="title"/>
          </p:nvPr>
        </p:nvSpPr>
        <p:spPr>
          <a:xfrm>
            <a:off x="228600" y="274638"/>
            <a:ext cx="8686800" cy="1143000"/>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2</a:t>
            </a:r>
            <a:r>
              <a:rPr lang="zh-CN" altLang="zh-CN" sz="4000" dirty="0"/>
              <a:t> </a:t>
            </a:r>
            <a:r>
              <a:rPr lang="en-US" altLang="zh-CN" sz="4000" dirty="0"/>
              <a:t>Web Service</a:t>
            </a:r>
            <a:endParaRPr lang="zh-CN" altLang="zh-CN" sz="4000" dirty="0"/>
          </a:p>
        </p:txBody>
      </p:sp>
      <p:sp>
        <p:nvSpPr>
          <p:cNvPr id="11268" name="Rectangle 3"/>
          <p:cNvSpPr>
            <a:spLocks noGrp="1"/>
          </p:cNvSpPr>
          <p:nvPr>
            <p:ph type="body"/>
          </p:nvPr>
        </p:nvSpPr>
        <p:spPr>
          <a:xfrm>
            <a:off x="228600" y="1447800"/>
            <a:ext cx="8763000" cy="533400"/>
          </a:xfrm>
          <a:ln/>
        </p:spPr>
        <p:txBody>
          <a:bodyPr vert="horz" wrap="square" lIns="91440" tIns="45720" rIns="91440" bIns="45720" anchor="t" anchorCtr="0"/>
          <a:p>
            <a:pPr eaLnBrk="1" hangingPunct="1">
              <a:lnSpc>
                <a:spcPct val="100000"/>
              </a:lnSpc>
              <a:buClr>
                <a:srgbClr val="606060"/>
              </a:buClr>
            </a:pPr>
            <a:r>
              <a:rPr lang="zh-CN" altLang="en-US" dirty="0"/>
              <a:t>客户端与</a:t>
            </a:r>
            <a:r>
              <a:rPr lang="en-US" altLang="zh-CN" dirty="0"/>
              <a:t>Web</a:t>
            </a:r>
            <a:r>
              <a:rPr lang="zh-CN" altLang="en-US" dirty="0"/>
              <a:t>服务通信的过程</a:t>
            </a:r>
            <a:endParaRPr lang="en-US" altLang="zh-CN" dirty="0"/>
          </a:p>
        </p:txBody>
      </p:sp>
      <p:pic>
        <p:nvPicPr>
          <p:cNvPr id="11269" name="Picture 2" descr="无标题"/>
          <p:cNvPicPr>
            <a:picLocks noChangeAspect="1"/>
          </p:cNvPicPr>
          <p:nvPr/>
        </p:nvPicPr>
        <p:blipFill>
          <a:blip r:embed="rId1"/>
          <a:stretch>
            <a:fillRect/>
          </a:stretch>
        </p:blipFill>
        <p:spPr>
          <a:xfrm>
            <a:off x="4419600" y="2014538"/>
            <a:ext cx="4724400" cy="3814762"/>
          </a:xfrm>
          <a:prstGeom prst="rect">
            <a:avLst/>
          </a:prstGeom>
          <a:noFill/>
          <a:ln w="9525">
            <a:noFill/>
          </a:ln>
        </p:spPr>
      </p:pic>
      <p:sp>
        <p:nvSpPr>
          <p:cNvPr id="11270" name="矩形 4"/>
          <p:cNvSpPr/>
          <p:nvPr/>
        </p:nvSpPr>
        <p:spPr>
          <a:xfrm>
            <a:off x="304800" y="2043113"/>
            <a:ext cx="3886200" cy="4154487"/>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sz="2400" dirty="0">
                <a:solidFill>
                  <a:srgbClr val="FF0000"/>
                </a:solidFill>
                <a:ea typeface="新宋体" panose="02010609030101010101" pitchFamily="49" charset="-122"/>
              </a:rPr>
              <a:t>阶段</a:t>
            </a:r>
            <a:r>
              <a:rPr lang="en-US" altLang="zh-CN" sz="2400" dirty="0">
                <a:solidFill>
                  <a:srgbClr val="FF0000"/>
                </a:solidFill>
                <a:ea typeface="新宋体" panose="02010609030101010101" pitchFamily="49" charset="-122"/>
              </a:rPr>
              <a:t>1</a:t>
            </a:r>
            <a:r>
              <a:rPr lang="zh-CN" altLang="en-US" sz="2400" dirty="0">
                <a:solidFill>
                  <a:srgbClr val="FF0000"/>
                </a:solidFill>
                <a:ea typeface="新宋体" panose="02010609030101010101" pitchFamily="49" charset="-122"/>
              </a:rPr>
              <a:t>：序列化</a:t>
            </a:r>
            <a:endParaRPr lang="en-US" altLang="zh-CN" sz="2400" dirty="0">
              <a:solidFill>
                <a:srgbClr val="FF0000"/>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sz="2400" b="0" dirty="0">
                <a:solidFill>
                  <a:schemeClr val="tx1"/>
                </a:solidFill>
                <a:ea typeface="新宋体" panose="02010609030101010101" pitchFamily="49" charset="-122"/>
              </a:rPr>
              <a:t>（</a:t>
            </a:r>
            <a:r>
              <a:rPr lang="en-US" altLang="zh-CN" sz="2400" b="0" dirty="0">
                <a:solidFill>
                  <a:schemeClr val="tx1"/>
                </a:solidFill>
                <a:ea typeface="新宋体" panose="02010609030101010101" pitchFamily="49" charset="-122"/>
              </a:rPr>
              <a:t>1</a:t>
            </a:r>
            <a:r>
              <a:rPr lang="zh-CN" altLang="en-US" sz="2400" b="0" dirty="0">
                <a:solidFill>
                  <a:schemeClr val="tx1"/>
                </a:solidFill>
                <a:ea typeface="新宋体" panose="02010609030101010101" pitchFamily="49" charset="-122"/>
              </a:rPr>
              <a:t>）客户端应用程序创建</a:t>
            </a:r>
            <a:r>
              <a:rPr lang="en-US" altLang="zh-CN" sz="2400" b="0" dirty="0">
                <a:solidFill>
                  <a:schemeClr val="tx1"/>
                </a:solidFill>
                <a:ea typeface="新宋体" panose="02010609030101010101" pitchFamily="49" charset="-122"/>
              </a:rPr>
              <a:t>Web</a:t>
            </a:r>
            <a:r>
              <a:rPr lang="zh-CN" altLang="en-US" sz="2400" b="0" dirty="0">
                <a:solidFill>
                  <a:schemeClr val="tx1"/>
                </a:solidFill>
                <a:ea typeface="新宋体" panose="02010609030101010101" pitchFamily="49" charset="-122"/>
              </a:rPr>
              <a:t>服务代理类的一个实例。</a:t>
            </a:r>
            <a:endParaRPr lang="zh-CN" altLang="en-US" sz="2400" b="0" dirty="0">
              <a:solidFill>
                <a:schemeClr val="tx1"/>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sz="2400" b="0" dirty="0">
                <a:solidFill>
                  <a:schemeClr val="tx1"/>
                </a:solidFill>
                <a:ea typeface="新宋体" panose="02010609030101010101" pitchFamily="49" charset="-122"/>
              </a:rPr>
              <a:t>（</a:t>
            </a:r>
            <a:r>
              <a:rPr lang="en-US" altLang="zh-CN" sz="2400" b="0" dirty="0">
                <a:solidFill>
                  <a:schemeClr val="tx1"/>
                </a:solidFill>
                <a:ea typeface="新宋体" panose="02010609030101010101" pitchFamily="49" charset="-122"/>
              </a:rPr>
              <a:t>2</a:t>
            </a:r>
            <a:r>
              <a:rPr lang="zh-CN" altLang="en-US" sz="2400" b="0" dirty="0">
                <a:solidFill>
                  <a:schemeClr val="tx1"/>
                </a:solidFill>
                <a:ea typeface="新宋体" panose="02010609030101010101" pitchFamily="49" charset="-122"/>
              </a:rPr>
              <a:t>）客户端应用程序调用代理类的方法。</a:t>
            </a:r>
            <a:endParaRPr lang="zh-CN" altLang="en-US" sz="2400" b="0" dirty="0">
              <a:solidFill>
                <a:schemeClr val="tx1"/>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sz="2400" b="0" dirty="0">
                <a:solidFill>
                  <a:schemeClr val="tx1"/>
                </a:solidFill>
                <a:ea typeface="新宋体" panose="02010609030101010101" pitchFamily="49" charset="-122"/>
              </a:rPr>
              <a:t>（</a:t>
            </a:r>
            <a:r>
              <a:rPr lang="en-US" altLang="zh-CN" sz="2400" b="0" dirty="0">
                <a:solidFill>
                  <a:schemeClr val="tx1"/>
                </a:solidFill>
                <a:ea typeface="新宋体" panose="02010609030101010101" pitchFamily="49" charset="-122"/>
              </a:rPr>
              <a:t>3</a:t>
            </a:r>
            <a:r>
              <a:rPr lang="zh-CN" altLang="en-US" sz="2400" b="0" dirty="0">
                <a:solidFill>
                  <a:schemeClr val="tx1"/>
                </a:solidFill>
                <a:ea typeface="新宋体" panose="02010609030101010101" pitchFamily="49" charset="-122"/>
              </a:rPr>
              <a:t>）客户端基础架构将</a:t>
            </a:r>
            <a:r>
              <a:rPr lang="en-US" altLang="zh-CN" sz="2400" b="0" dirty="0">
                <a:solidFill>
                  <a:schemeClr val="tx1"/>
                </a:solidFill>
                <a:ea typeface="新宋体" panose="02010609030101010101" pitchFamily="49" charset="-122"/>
              </a:rPr>
              <a:t>Web</a:t>
            </a:r>
            <a:r>
              <a:rPr lang="zh-CN" altLang="en-US" sz="2400" b="0" dirty="0">
                <a:solidFill>
                  <a:schemeClr val="tx1"/>
                </a:solidFill>
                <a:ea typeface="新宋体" panose="02010609030101010101" pitchFamily="49" charset="-122"/>
              </a:rPr>
              <a:t>服务所需要的参数序列化为</a:t>
            </a:r>
            <a:r>
              <a:rPr lang="en-US" altLang="zh-CN" sz="2400" b="0" dirty="0">
                <a:solidFill>
                  <a:schemeClr val="tx1"/>
                </a:solidFill>
                <a:ea typeface="新宋体" panose="02010609030101010101" pitchFamily="49" charset="-122"/>
              </a:rPr>
              <a:t>SOAP</a:t>
            </a:r>
            <a:r>
              <a:rPr lang="zh-CN" altLang="en-US" sz="2400" b="0" dirty="0">
                <a:solidFill>
                  <a:schemeClr val="tx1"/>
                </a:solidFill>
                <a:ea typeface="新宋体" panose="02010609030101010101" pitchFamily="49" charset="-122"/>
              </a:rPr>
              <a:t>消息，并通过网络将其发送给</a:t>
            </a:r>
            <a:r>
              <a:rPr lang="en-US" altLang="zh-CN" sz="2400" b="0" dirty="0">
                <a:solidFill>
                  <a:schemeClr val="tx1"/>
                </a:solidFill>
                <a:ea typeface="新宋体" panose="02010609030101010101" pitchFamily="49" charset="-122"/>
              </a:rPr>
              <a:t>Web</a:t>
            </a:r>
            <a:r>
              <a:rPr lang="zh-CN" altLang="en-US" sz="2400" b="0" dirty="0">
                <a:solidFill>
                  <a:schemeClr val="tx1"/>
                </a:solidFill>
                <a:ea typeface="新宋体" panose="02010609030101010101" pitchFamily="49" charset="-122"/>
              </a:rPr>
              <a:t>服务器。</a:t>
            </a:r>
            <a:endParaRPr lang="zh-CN" altLang="en-US" sz="2400" b="0" dirty="0">
              <a:solidFill>
                <a:schemeClr val="tx1"/>
              </a:solidFill>
              <a:ea typeface="新宋体" panose="02010609030101010101" pitchFamily="49" charset="-122"/>
            </a:endParaRPr>
          </a:p>
        </p:txBody>
      </p:sp>
      <p:sp>
        <p:nvSpPr>
          <p:cNvPr id="10" name="TextBox 9"/>
          <p:cNvSpPr txBox="1"/>
          <p:nvPr/>
        </p:nvSpPr>
        <p:spPr>
          <a:xfrm>
            <a:off x="5105400" y="3048000"/>
            <a:ext cx="838200" cy="369888"/>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defTabSz="914400" eaLnBrk="1" hangingPunct="1">
              <a:lnSpc>
                <a:spcPct val="100000"/>
              </a:lnSpc>
              <a:spcBef>
                <a:spcPct val="0"/>
              </a:spcBef>
              <a:spcAft>
                <a:spcPct val="0"/>
              </a:spcAft>
              <a:buClrTx/>
              <a:buFont typeface="Arial" panose="020B0604020202020204" pitchFamily="34" charset="0"/>
              <a:buNone/>
              <a:tabLst>
                <a:tab pos="-635" algn="l"/>
              </a:tabLst>
            </a:pPr>
            <a:r>
              <a:rPr lang="en-US" altLang="zh-CN" sz="1800" b="0" dirty="0">
                <a:solidFill>
                  <a:srgbClr val="FF0000"/>
                </a:solidFill>
                <a:ea typeface="新宋体" panose="02010609030101010101" pitchFamily="49" charset="-122"/>
              </a:rPr>
              <a:t>1</a:t>
            </a:r>
            <a:r>
              <a:rPr lang="zh-CN" altLang="en-US" sz="1800" b="0" dirty="0">
                <a:solidFill>
                  <a:srgbClr val="FF0000"/>
                </a:solidFill>
                <a:ea typeface="新宋体" panose="02010609030101010101" pitchFamily="49" charset="-122"/>
              </a:rPr>
              <a:t> </a:t>
            </a:r>
            <a:r>
              <a:rPr lang="en-US" altLang="zh-CN" sz="1800" b="0" dirty="0">
                <a:solidFill>
                  <a:srgbClr val="FF0000"/>
                </a:solidFill>
                <a:ea typeface="新宋体" panose="02010609030101010101" pitchFamily="49" charset="-122"/>
              </a:rPr>
              <a:t>2 3</a:t>
            </a:r>
            <a:endParaRPr lang="zh-CN" altLang="en-US" sz="1800" b="0" dirty="0">
              <a:solidFill>
                <a:srgbClr val="FF0000"/>
              </a:solidFill>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nvSpPr>
        <p:spPr>
          <a:xfrm>
            <a:off x="6858000" y="6324600"/>
            <a:ext cx="2133600" cy="457200"/>
          </a:xfrm>
          <a:prstGeom prst="rect">
            <a:avLst/>
          </a:prstGeom>
          <a:noFill/>
          <a:ln w="9525">
            <a:noFill/>
          </a:ln>
        </p:spPr>
        <p:txBody>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algn="r" defTabSz="914400" eaLnBrk="1" hangingPunct="1">
              <a:lnSpc>
                <a:spcPct val="100000"/>
              </a:lnSpc>
              <a:spcBef>
                <a:spcPct val="0"/>
              </a:spcBef>
              <a:spcAft>
                <a:spcPct val="0"/>
              </a:spcAft>
              <a:buClrTx/>
              <a:buFont typeface="Arial" panose="020B0604020202020204" pitchFamily="34" charset="0"/>
              <a:buNone/>
              <a:tabLst>
                <a:tab pos="-635" algn="l"/>
              </a:tabLst>
            </a:pPr>
            <a:fld id="{9A0DB2DC-4C9A-4742-B13C-FB6460FD3503}" type="slidenum">
              <a:rPr lang="en-US" altLang="zh-CN" sz="1200" b="0" dirty="0">
                <a:solidFill>
                  <a:schemeClr val="tx1"/>
                </a:solidFill>
                <a:ea typeface="新宋体" panose="02010609030101010101" pitchFamily="49" charset="-122"/>
              </a:rPr>
            </a:fld>
            <a:endParaRPr lang="en-US" altLang="zh-CN" sz="1200" b="0" dirty="0">
              <a:solidFill>
                <a:schemeClr val="tx1"/>
              </a:solidFill>
              <a:ea typeface="新宋体" panose="02010609030101010101" pitchFamily="49" charset="-122"/>
            </a:endParaRPr>
          </a:p>
        </p:txBody>
      </p:sp>
      <p:sp>
        <p:nvSpPr>
          <p:cNvPr id="12291" name="Rectangle 2"/>
          <p:cNvSpPr>
            <a:spLocks noGrp="1"/>
          </p:cNvSpPr>
          <p:nvPr>
            <p:ph type="title"/>
          </p:nvPr>
        </p:nvSpPr>
        <p:spPr>
          <a:xfrm>
            <a:off x="242888" y="152400"/>
            <a:ext cx="8686800" cy="792163"/>
          </a:xfrm>
          <a:ln/>
        </p:spPr>
        <p:txBody>
          <a:bodyPr vert="horz" wrap="square" lIns="91440" tIns="45720" rIns="91440" bIns="45720" anchor="ctr" anchorCtr="0"/>
          <a:p>
            <a:pPr eaLnBrk="1" hangingPunct="1"/>
            <a:r>
              <a:rPr lang="en-US" altLang="zh-CN" sz="4000" dirty="0"/>
              <a:t>7</a:t>
            </a:r>
            <a:r>
              <a:rPr lang="zh-CN" altLang="zh-CN" sz="4000" dirty="0"/>
              <a:t>.1.</a:t>
            </a:r>
            <a:r>
              <a:rPr lang="en-US" altLang="zh-CN" sz="4000" dirty="0"/>
              <a:t>2</a:t>
            </a:r>
            <a:r>
              <a:rPr lang="zh-CN" altLang="zh-CN" sz="4000" dirty="0"/>
              <a:t> </a:t>
            </a:r>
            <a:r>
              <a:rPr lang="en-US" altLang="zh-CN" sz="4000" dirty="0"/>
              <a:t>Web Service</a:t>
            </a:r>
            <a:endParaRPr lang="zh-CN" altLang="zh-CN" sz="4000" dirty="0"/>
          </a:p>
        </p:txBody>
      </p:sp>
      <p:sp>
        <p:nvSpPr>
          <p:cNvPr id="12292" name="Rectangle 3"/>
          <p:cNvSpPr>
            <a:spLocks noGrp="1"/>
          </p:cNvSpPr>
          <p:nvPr>
            <p:ph type="body"/>
          </p:nvPr>
        </p:nvSpPr>
        <p:spPr>
          <a:xfrm>
            <a:off x="188913" y="914400"/>
            <a:ext cx="8763000" cy="533400"/>
          </a:xfrm>
          <a:ln/>
        </p:spPr>
        <p:txBody>
          <a:bodyPr vert="horz" wrap="square" lIns="91440" tIns="45720" rIns="91440" bIns="45720" anchor="t" anchorCtr="0"/>
          <a:p>
            <a:pPr eaLnBrk="1" hangingPunct="1">
              <a:lnSpc>
                <a:spcPct val="100000"/>
              </a:lnSpc>
              <a:buClr>
                <a:srgbClr val="606060"/>
              </a:buClr>
            </a:pPr>
            <a:r>
              <a:rPr lang="zh-CN" altLang="en-US" dirty="0"/>
              <a:t>客户端与</a:t>
            </a:r>
            <a:r>
              <a:rPr lang="en-US" altLang="zh-CN" dirty="0"/>
              <a:t>Web</a:t>
            </a:r>
            <a:r>
              <a:rPr lang="zh-CN" altLang="en-US" dirty="0"/>
              <a:t>服务通信的过程</a:t>
            </a:r>
            <a:endParaRPr lang="en-US" altLang="zh-CN" dirty="0"/>
          </a:p>
        </p:txBody>
      </p:sp>
      <p:pic>
        <p:nvPicPr>
          <p:cNvPr id="12293" name="Picture 2" descr="无标题"/>
          <p:cNvPicPr>
            <a:picLocks noChangeAspect="1"/>
          </p:cNvPicPr>
          <p:nvPr/>
        </p:nvPicPr>
        <p:blipFill>
          <a:blip r:embed="rId1"/>
          <a:stretch>
            <a:fillRect/>
          </a:stretch>
        </p:blipFill>
        <p:spPr>
          <a:xfrm>
            <a:off x="4419600" y="2014538"/>
            <a:ext cx="4724400" cy="3814762"/>
          </a:xfrm>
          <a:prstGeom prst="rect">
            <a:avLst/>
          </a:prstGeom>
          <a:noFill/>
          <a:ln w="9525">
            <a:noFill/>
          </a:ln>
        </p:spPr>
      </p:pic>
      <p:sp>
        <p:nvSpPr>
          <p:cNvPr id="12294" name="矩形 4"/>
          <p:cNvSpPr/>
          <p:nvPr/>
        </p:nvSpPr>
        <p:spPr>
          <a:xfrm>
            <a:off x="271463" y="1382713"/>
            <a:ext cx="4148137" cy="5202237"/>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sz="2400" dirty="0">
                <a:solidFill>
                  <a:srgbClr val="FF0000"/>
                </a:solidFill>
                <a:ea typeface="新宋体" panose="02010609030101010101" pitchFamily="49" charset="-122"/>
              </a:rPr>
              <a:t>阶段</a:t>
            </a:r>
            <a:r>
              <a:rPr lang="en-US" altLang="zh-CN" sz="2400" dirty="0">
                <a:solidFill>
                  <a:srgbClr val="FF0000"/>
                </a:solidFill>
                <a:ea typeface="新宋体" panose="02010609030101010101" pitchFamily="49" charset="-122"/>
              </a:rPr>
              <a:t>2</a:t>
            </a:r>
            <a:r>
              <a:rPr lang="zh-CN" altLang="en-US" sz="2400" dirty="0">
                <a:solidFill>
                  <a:srgbClr val="FF0000"/>
                </a:solidFill>
                <a:ea typeface="新宋体" panose="02010609030101010101" pitchFamily="49" charset="-122"/>
              </a:rPr>
              <a:t>：反序列化</a:t>
            </a:r>
            <a:endParaRPr lang="en-US" altLang="zh-CN" sz="2400" dirty="0">
              <a:solidFill>
                <a:srgbClr val="FF0000"/>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b="0" dirty="0">
                <a:solidFill>
                  <a:schemeClr val="tx1"/>
                </a:solidFill>
                <a:ea typeface="新宋体" panose="02010609030101010101" pitchFamily="49" charset="-122"/>
              </a:rPr>
              <a:t>（</a:t>
            </a:r>
            <a:r>
              <a:rPr lang="en-US" altLang="zh-CN" b="0" dirty="0">
                <a:solidFill>
                  <a:schemeClr val="tx1"/>
                </a:solidFill>
                <a:ea typeface="新宋体" panose="02010609030101010101" pitchFamily="49" charset="-122"/>
              </a:rPr>
              <a:t>4</a:t>
            </a:r>
            <a:r>
              <a:rPr lang="zh-CN" altLang="en-US" b="0" dirty="0">
                <a:solidFill>
                  <a:schemeClr val="tx1"/>
                </a:solidFill>
                <a:ea typeface="新宋体" panose="02010609030101010101" pitchFamily="49" charset="-122"/>
              </a:rPr>
              <a:t>）</a:t>
            </a:r>
            <a:r>
              <a:rPr lang="en-US" altLang="zh-CN" b="0" dirty="0">
                <a:solidFill>
                  <a:schemeClr val="tx1"/>
                </a:solidFill>
                <a:ea typeface="新宋体" panose="02010609030101010101" pitchFamily="49" charset="-122"/>
              </a:rPr>
              <a:t>Web</a:t>
            </a:r>
            <a:r>
              <a:rPr lang="zh-CN" altLang="en-US" b="0" dirty="0">
                <a:solidFill>
                  <a:schemeClr val="tx1"/>
                </a:solidFill>
                <a:ea typeface="新宋体" panose="02010609030101010101" pitchFamily="49" charset="-122"/>
              </a:rPr>
              <a:t>服务器接收</a:t>
            </a:r>
            <a:r>
              <a:rPr lang="en-US" altLang="zh-CN" b="0" dirty="0">
                <a:solidFill>
                  <a:schemeClr val="tx1"/>
                </a:solidFill>
                <a:ea typeface="新宋体" panose="02010609030101010101" pitchFamily="49" charset="-122"/>
              </a:rPr>
              <a:t>SOAP</a:t>
            </a:r>
            <a:r>
              <a:rPr lang="zh-CN" altLang="en-US" b="0" dirty="0">
                <a:solidFill>
                  <a:schemeClr val="tx1"/>
                </a:solidFill>
                <a:ea typeface="新宋体" panose="02010609030101010101" pitchFamily="49" charset="-122"/>
              </a:rPr>
              <a:t>消息并反序列化该</a:t>
            </a:r>
            <a:r>
              <a:rPr lang="en-US" altLang="zh-CN" b="0" dirty="0">
                <a:solidFill>
                  <a:schemeClr val="tx1"/>
                </a:solidFill>
                <a:ea typeface="新宋体" panose="02010609030101010101" pitchFamily="49" charset="-122"/>
              </a:rPr>
              <a:t>XML</a:t>
            </a:r>
            <a:r>
              <a:rPr lang="zh-CN" altLang="en-US" b="0" dirty="0">
                <a:solidFill>
                  <a:schemeClr val="tx1"/>
                </a:solidFill>
                <a:ea typeface="新宋体" panose="02010609030101010101" pitchFamily="49" charset="-122"/>
              </a:rPr>
              <a:t>，同时创建实现</a:t>
            </a:r>
            <a:r>
              <a:rPr lang="en-US" altLang="zh-CN" b="0" dirty="0">
                <a:solidFill>
                  <a:schemeClr val="tx1"/>
                </a:solidFill>
                <a:ea typeface="新宋体" panose="02010609030101010101" pitchFamily="49" charset="-122"/>
              </a:rPr>
              <a:t>Web</a:t>
            </a:r>
            <a:r>
              <a:rPr lang="zh-CN" altLang="en-US" b="0" dirty="0">
                <a:solidFill>
                  <a:schemeClr val="tx1"/>
                </a:solidFill>
                <a:ea typeface="新宋体" panose="02010609030101010101" pitchFamily="49" charset="-122"/>
              </a:rPr>
              <a:t>服务的实例，再调用</a:t>
            </a:r>
            <a:r>
              <a:rPr lang="en-US" altLang="zh-CN" b="0" dirty="0">
                <a:solidFill>
                  <a:schemeClr val="tx1"/>
                </a:solidFill>
                <a:ea typeface="新宋体" panose="02010609030101010101" pitchFamily="49" charset="-122"/>
              </a:rPr>
              <a:t>Web</a:t>
            </a:r>
            <a:r>
              <a:rPr lang="zh-CN" altLang="en-US" b="0" dirty="0">
                <a:solidFill>
                  <a:schemeClr val="tx1"/>
                </a:solidFill>
                <a:ea typeface="新宋体" panose="02010609030101010101" pitchFamily="49" charset="-122"/>
              </a:rPr>
              <a:t>服务提供的方法，并将反序列化后的</a:t>
            </a:r>
            <a:r>
              <a:rPr lang="en-US" altLang="zh-CN" b="0" dirty="0">
                <a:solidFill>
                  <a:schemeClr val="tx1"/>
                </a:solidFill>
                <a:ea typeface="新宋体" panose="02010609030101010101" pitchFamily="49" charset="-122"/>
              </a:rPr>
              <a:t>XML</a:t>
            </a:r>
            <a:r>
              <a:rPr lang="zh-CN" altLang="en-US" b="0" dirty="0">
                <a:solidFill>
                  <a:schemeClr val="tx1"/>
                </a:solidFill>
                <a:ea typeface="新宋体" panose="02010609030101010101" pitchFamily="49" charset="-122"/>
              </a:rPr>
              <a:t>作为参数传递给该方法。</a:t>
            </a:r>
            <a:endParaRPr lang="zh-CN" altLang="en-US" b="0" dirty="0">
              <a:solidFill>
                <a:schemeClr val="tx1"/>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b="0" dirty="0">
                <a:solidFill>
                  <a:schemeClr val="tx1"/>
                </a:solidFill>
                <a:ea typeface="新宋体" panose="02010609030101010101" pitchFamily="49" charset="-122"/>
              </a:rPr>
              <a:t>（</a:t>
            </a:r>
            <a:r>
              <a:rPr lang="en-US" altLang="zh-CN" b="0" dirty="0">
                <a:solidFill>
                  <a:schemeClr val="tx1"/>
                </a:solidFill>
                <a:ea typeface="新宋体" panose="02010609030101010101" pitchFamily="49" charset="-122"/>
              </a:rPr>
              <a:t>5</a:t>
            </a:r>
            <a:r>
              <a:rPr lang="zh-CN" altLang="en-US" b="0" dirty="0">
                <a:solidFill>
                  <a:schemeClr val="tx1"/>
                </a:solidFill>
                <a:ea typeface="新宋体" panose="02010609030101010101" pitchFamily="49" charset="-122"/>
              </a:rPr>
              <a:t>）</a:t>
            </a:r>
            <a:r>
              <a:rPr lang="en-US" altLang="zh-CN" b="0" dirty="0">
                <a:solidFill>
                  <a:schemeClr val="tx1"/>
                </a:solidFill>
                <a:ea typeface="新宋体" panose="02010609030101010101" pitchFamily="49" charset="-122"/>
              </a:rPr>
              <a:t>Web</a:t>
            </a:r>
            <a:r>
              <a:rPr lang="zh-CN" altLang="en-US" b="0" dirty="0">
                <a:solidFill>
                  <a:schemeClr val="tx1"/>
                </a:solidFill>
                <a:ea typeface="新宋体" panose="02010609030101010101" pitchFamily="49" charset="-122"/>
              </a:rPr>
              <a:t>服务器执行</a:t>
            </a:r>
            <a:r>
              <a:rPr lang="en-US" altLang="zh-CN" b="0" dirty="0">
                <a:solidFill>
                  <a:schemeClr val="tx1"/>
                </a:solidFill>
                <a:ea typeface="新宋体" panose="02010609030101010101" pitchFamily="49" charset="-122"/>
              </a:rPr>
              <a:t>Web</a:t>
            </a:r>
            <a:r>
              <a:rPr lang="zh-CN" altLang="en-US" b="0" dirty="0">
                <a:solidFill>
                  <a:schemeClr val="tx1"/>
                </a:solidFill>
                <a:ea typeface="新宋体" panose="02010609030101010101" pitchFamily="49" charset="-122"/>
              </a:rPr>
              <a:t>服务提供的方法，得到返回值和各种输出参数。</a:t>
            </a:r>
            <a:endParaRPr lang="en-US" altLang="zh-CN" b="0" dirty="0">
              <a:solidFill>
                <a:schemeClr val="tx1"/>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dirty="0">
                <a:solidFill>
                  <a:srgbClr val="FF0000"/>
                </a:solidFill>
                <a:ea typeface="新宋体" panose="02010609030101010101" pitchFamily="49" charset="-122"/>
              </a:rPr>
              <a:t>阶段</a:t>
            </a:r>
            <a:r>
              <a:rPr lang="en-US" altLang="zh-CN" dirty="0">
                <a:solidFill>
                  <a:srgbClr val="FF0000"/>
                </a:solidFill>
                <a:ea typeface="新宋体" panose="02010609030101010101" pitchFamily="49" charset="-122"/>
              </a:rPr>
              <a:t>3</a:t>
            </a:r>
            <a:r>
              <a:rPr lang="zh-CN" altLang="en-US" dirty="0">
                <a:solidFill>
                  <a:srgbClr val="FF0000"/>
                </a:solidFill>
                <a:ea typeface="新宋体" panose="02010609030101010101" pitchFamily="49" charset="-122"/>
              </a:rPr>
              <a:t>：序列化</a:t>
            </a:r>
            <a:endParaRPr lang="zh-CN" altLang="en-US" dirty="0">
              <a:solidFill>
                <a:srgbClr val="FF0000"/>
              </a:solidFill>
              <a:ea typeface="新宋体" panose="02010609030101010101" pitchFamily="49" charset="-122"/>
            </a:endParaRPr>
          </a:p>
          <a:p>
            <a:pPr marL="457200" lvl="1" indent="0" defTabSz="914400" eaLnBrk="1" hangingPunct="1">
              <a:lnSpc>
                <a:spcPct val="100000"/>
              </a:lnSpc>
              <a:spcBef>
                <a:spcPct val="0"/>
              </a:spcBef>
              <a:spcAft>
                <a:spcPct val="0"/>
              </a:spcAft>
              <a:buClrTx/>
              <a:buSzPct val="90000"/>
              <a:buFont typeface="Arial" panose="020B0604020202020204" pitchFamily="34" charset="0"/>
              <a:buNone/>
              <a:tabLst>
                <a:tab pos="-635" algn="l"/>
              </a:tabLst>
            </a:pPr>
            <a:r>
              <a:rPr lang="zh-CN" altLang="en-US" b="0" dirty="0">
                <a:solidFill>
                  <a:schemeClr val="tx1"/>
                </a:solidFill>
                <a:ea typeface="新宋体" panose="02010609030101010101" pitchFamily="49" charset="-122"/>
              </a:rPr>
              <a:t>（</a:t>
            </a:r>
            <a:r>
              <a:rPr lang="en-US" altLang="zh-CN" b="0" dirty="0">
                <a:solidFill>
                  <a:schemeClr val="tx1"/>
                </a:solidFill>
                <a:ea typeface="新宋体" panose="02010609030101010101" pitchFamily="49" charset="-122"/>
              </a:rPr>
              <a:t>6</a:t>
            </a:r>
            <a:r>
              <a:rPr lang="zh-CN" altLang="en-US" b="0" dirty="0">
                <a:solidFill>
                  <a:schemeClr val="tx1"/>
                </a:solidFill>
                <a:ea typeface="新宋体" panose="02010609030101010101" pitchFamily="49" charset="-122"/>
              </a:rPr>
              <a:t>）</a:t>
            </a:r>
            <a:r>
              <a:rPr lang="en-US" altLang="zh-CN" b="0" dirty="0">
                <a:solidFill>
                  <a:schemeClr val="tx1"/>
                </a:solidFill>
                <a:ea typeface="新宋体" panose="02010609030101010101" pitchFamily="49" charset="-122"/>
              </a:rPr>
              <a:t>Web</a:t>
            </a:r>
            <a:r>
              <a:rPr lang="zh-CN" altLang="en-US" b="0" dirty="0">
                <a:solidFill>
                  <a:schemeClr val="tx1"/>
                </a:solidFill>
                <a:ea typeface="新宋体" panose="02010609030101010101" pitchFamily="49" charset="-122"/>
              </a:rPr>
              <a:t>服务器将返回值和输出参数序列化为</a:t>
            </a:r>
            <a:r>
              <a:rPr lang="en-US" altLang="zh-CN" b="0" dirty="0">
                <a:solidFill>
                  <a:schemeClr val="tx1"/>
                </a:solidFill>
                <a:ea typeface="新宋体" panose="02010609030101010101" pitchFamily="49" charset="-122"/>
              </a:rPr>
              <a:t>SOAP</a:t>
            </a:r>
            <a:r>
              <a:rPr lang="zh-CN" altLang="en-US" b="0" dirty="0">
                <a:solidFill>
                  <a:schemeClr val="tx1"/>
                </a:solidFill>
                <a:ea typeface="新宋体" panose="02010609030101010101" pitchFamily="49" charset="-122"/>
              </a:rPr>
              <a:t>消息，并通过网络将其返回给客户端基础架构。</a:t>
            </a:r>
            <a:endParaRPr lang="zh-CN" altLang="en-US" b="0" dirty="0">
              <a:solidFill>
                <a:schemeClr val="tx1"/>
              </a:solidFill>
              <a:ea typeface="新宋体" panose="02010609030101010101" pitchFamily="49" charset="-122"/>
            </a:endParaRPr>
          </a:p>
        </p:txBody>
      </p:sp>
      <p:sp>
        <p:nvSpPr>
          <p:cNvPr id="8" name="TextBox 7"/>
          <p:cNvSpPr txBox="1"/>
          <p:nvPr/>
        </p:nvSpPr>
        <p:spPr>
          <a:xfrm>
            <a:off x="8305800" y="3265488"/>
            <a:ext cx="838200" cy="369887"/>
          </a:xfrm>
          <a:prstGeom prst="rect">
            <a:avLst/>
          </a:prstGeom>
          <a:noFill/>
          <a:ln w="9525">
            <a:noFill/>
          </a:ln>
        </p:spPr>
        <p:txBody>
          <a:bodyPr>
            <a:spAutoFit/>
          </a:bodyPr>
          <a:lstStyle>
            <a:lvl1pPr marL="177800" indent="-177800" algn="l" rtl="0" eaLnBrk="0" fontAlgn="base" hangingPunct="0">
              <a:lnSpc>
                <a:spcPct val="120000"/>
              </a:lnSpc>
              <a:spcBef>
                <a:spcPct val="10000"/>
              </a:spcBef>
              <a:spcAft>
                <a:spcPct val="10000"/>
              </a:spcAft>
              <a:buClr>
                <a:schemeClr val="bg2"/>
              </a:buClr>
              <a:buFont typeface="Wingdings" panose="05000000000000000000" pitchFamily="2" charset="2"/>
              <a:buChar char="l"/>
              <a:tabLst>
                <a:tab pos="990600" algn="l"/>
              </a:tabLst>
              <a:defRPr sz="2400" b="1">
                <a:solidFill>
                  <a:srgbClr val="0000FF"/>
                </a:solidFill>
                <a:latin typeface="+mn-lt"/>
                <a:ea typeface="+mn-ea"/>
                <a:cs typeface="+mn-cs"/>
              </a:defRPr>
            </a:lvl1pPr>
            <a:lvl2pPr marL="622300" indent="-265430" algn="l" rtl="0" eaLnBrk="0" fontAlgn="base" hangingPunct="0">
              <a:lnSpc>
                <a:spcPct val="120000"/>
              </a:lnSpc>
              <a:spcBef>
                <a:spcPct val="10000"/>
              </a:spcBef>
              <a:spcAft>
                <a:spcPct val="10000"/>
              </a:spcAft>
              <a:buClr>
                <a:schemeClr val="bg2"/>
              </a:buClr>
              <a:buFont typeface="Wingdings" panose="05000000000000000000" pitchFamily="2" charset="2"/>
              <a:buChar char="¡"/>
              <a:tabLst>
                <a:tab pos="990600" algn="l"/>
              </a:tabLst>
              <a:defRPr sz="2200" b="1">
                <a:solidFill>
                  <a:schemeClr val="folHlink"/>
                </a:solidFill>
                <a:latin typeface="+mn-lt"/>
                <a:ea typeface="楷体_GB2312" pitchFamily="1" charset="-122"/>
              </a:defRPr>
            </a:lvl2pPr>
            <a:lvl3pPr marL="990600" indent="-1892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u"/>
              <a:tabLst>
                <a:tab pos="990600" algn="l"/>
              </a:tabLst>
              <a:defRPr sz="2000" b="1">
                <a:solidFill>
                  <a:srgbClr val="FF6600"/>
                </a:solidFill>
                <a:latin typeface="仿宋" panose="02010609060101010101" charset="-122"/>
                <a:ea typeface="仿宋" panose="02010609060101010101" charset="-122"/>
              </a:defRPr>
            </a:lvl3pPr>
            <a:lvl4pPr marL="1346200" indent="-176530" algn="l" rtl="0" eaLnBrk="0" fontAlgn="base" hangingPunct="0">
              <a:lnSpc>
                <a:spcPct val="120000"/>
              </a:lnSpc>
              <a:spcBef>
                <a:spcPct val="10000"/>
              </a:spcBef>
              <a:spcAft>
                <a:spcPct val="10000"/>
              </a:spcAft>
              <a:buClr>
                <a:schemeClr val="bg2"/>
              </a:buClr>
              <a:buSzPct val="80000"/>
              <a:buFont typeface="Wingdings" panose="05000000000000000000" pitchFamily="2" charset="2"/>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tabLst>
                <a:tab pos="990600" algn="l"/>
              </a:tabLst>
              <a:defRPr sz="2000" b="1">
                <a:solidFill>
                  <a:schemeClr val="tx1"/>
                </a:solidFill>
                <a:latin typeface="+mn-lt"/>
                <a:ea typeface="+mj-ea"/>
              </a:defRPr>
            </a:lvl5pPr>
          </a:lstStyle>
          <a:p>
            <a:pPr marL="0" lvl="0" indent="0" defTabSz="914400" eaLnBrk="1" hangingPunct="1">
              <a:lnSpc>
                <a:spcPct val="100000"/>
              </a:lnSpc>
              <a:spcBef>
                <a:spcPct val="0"/>
              </a:spcBef>
              <a:spcAft>
                <a:spcPct val="0"/>
              </a:spcAft>
              <a:buClrTx/>
              <a:buFont typeface="Arial" panose="020B0604020202020204" pitchFamily="34" charset="0"/>
              <a:buNone/>
              <a:tabLst>
                <a:tab pos="-635" algn="l"/>
              </a:tabLst>
            </a:pPr>
            <a:r>
              <a:rPr lang="en-US" altLang="zh-CN" sz="1800" b="0" dirty="0">
                <a:solidFill>
                  <a:srgbClr val="FF0000"/>
                </a:solidFill>
                <a:ea typeface="新宋体" panose="02010609030101010101" pitchFamily="49" charset="-122"/>
              </a:rPr>
              <a:t>4 5 6</a:t>
            </a:r>
            <a:endParaRPr lang="zh-CN" altLang="en-US" sz="1800" b="0" dirty="0">
              <a:solidFill>
                <a:srgbClr val="FF0000"/>
              </a:solidFill>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KSO_WM_UNIT_PLACING_PICTURE_USER_VIEWPORT" val="{&quot;height&quot;:7215,&quot;width&quot;:9000}"/>
</p:tagLst>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新宋体"/>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新宋体"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新宋体" panose="02010609030101010101" pitchFamily="49"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termark">
  <a:themeElements>
    <a:clrScheme name="1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1_Watermark">
      <a:majorFont>
        <a:latin typeface="Arial"/>
        <a:ea typeface="新宋体"/>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新宋体"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新宋体" panose="02010609030101010101" pitchFamily="49" charset="-122"/>
          </a:defRPr>
        </a:defPPr>
      </a:lstStyle>
    </a:lnDef>
  </a:objectDefaults>
  <a:extraClrSchemeLst>
    <a:extraClrScheme>
      <a:clrScheme name="1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1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1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1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1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1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1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1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1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新宋体"/>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新宋体"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新宋体" panose="02010609030101010101" pitchFamily="49"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13499</Words>
  <Application>WPS 演示</Application>
  <PresentationFormat>全屏显示(4:3)</PresentationFormat>
  <Paragraphs>784</Paragraphs>
  <Slides>63</Slides>
  <Notes>0</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幻灯片标题</vt:lpstr>
      </vt:variant>
      <vt:variant>
        <vt:i4>63</vt:i4>
      </vt:variant>
      <vt:variant>
        <vt:lpstr>自定义放映</vt:lpstr>
      </vt:variant>
      <vt:variant>
        <vt:i4>1</vt:i4>
      </vt:variant>
    </vt:vector>
  </HeadingPairs>
  <TitlesOfParts>
    <vt:vector size="80" baseType="lpstr">
      <vt:lpstr>Arial</vt:lpstr>
      <vt:lpstr>宋体</vt:lpstr>
      <vt:lpstr>Wingdings</vt:lpstr>
      <vt:lpstr>新宋体</vt:lpstr>
      <vt:lpstr>仿宋_GB2312</vt:lpstr>
      <vt:lpstr>仿宋</vt:lpstr>
      <vt:lpstr>楷体_GB2312</vt:lpstr>
      <vt:lpstr>方正舒体</vt:lpstr>
      <vt:lpstr>Times New Roman</vt:lpstr>
      <vt:lpstr>华文行楷</vt:lpstr>
      <vt:lpstr>微软雅黑</vt:lpstr>
      <vt:lpstr>Arial Unicode MS</vt:lpstr>
      <vt:lpstr>仿宋_GB2312</vt:lpstr>
      <vt:lpstr>Watermark</vt:lpstr>
      <vt:lpstr>1_Watermark</vt:lpstr>
      <vt:lpstr>2_Watermark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7.1.2 Web Service</vt:lpstr>
      <vt:lpstr>PowerPoint 演示文稿</vt:lpstr>
      <vt:lpstr>PowerPoint 演示文稿</vt:lpstr>
      <vt:lpstr>7.1.4 消息队列（MSMQ）</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第1章 计算机系统概论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Chengpul</cp:lastModifiedBy>
  <cp:revision>252</cp:revision>
  <dcterms:created xsi:type="dcterms:W3CDTF">2013-06-24T08:30:05Z</dcterms:created>
  <dcterms:modified xsi:type="dcterms:W3CDTF">2021-04-12T10:16:04Z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2052-11.1.0.10356</vt:lpwstr>
  </property>
  <property fmtid="{D5CDD505-2E9C-101B-9397-08002B2CF9AE}" pid="4" name="ICV">
    <vt:lpwstr>D889C5A8A7924F60881ADD4762E5959C</vt:lpwstr>
  </property>
</Properties>
</file>