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74" r:id="rId4"/>
    <p:sldId id="275" r:id="rId5"/>
    <p:sldId id="277" r:id="rId6"/>
    <p:sldId id="278" r:id="rId7"/>
    <p:sldId id="276" r:id="rId8"/>
    <p:sldId id="268" r:id="rId9"/>
    <p:sldId id="269" r:id="rId10"/>
    <p:sldId id="271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3C553-106D-4B30-A9CA-708DFA3F1A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7866C-E79C-4E57-AEF9-6F236C687F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비즈(일러)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7767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590800"/>
            <a:ext cx="12192000" cy="1143000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zh-CN" altLang="en-US"/>
              <a:t>模板页</a:t>
            </a:r>
            <a:endParaRPr lang="zh-CN" alt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886200"/>
            <a:ext cx="121920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kumimoji="0" sz="2000">
                <a:solidFill>
                  <a:srgbClr val="59697F"/>
                </a:solidFill>
                <a:latin typeface="-머리굴림M" pitchFamily="18" charset="-127"/>
              </a:defRPr>
            </a:lvl1pPr>
          </a:lstStyle>
          <a:p>
            <a:r>
              <a:rPr lang="zh-CN" altLang="en-US"/>
              <a:t>首页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71600"/>
            <a:ext cx="553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3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66200" y="0"/>
            <a:ext cx="2819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0"/>
            <a:ext cx="82550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0"/>
            <a:ext cx="1127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5372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372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" Target="../slides/slid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CEEF-DACF-4CB9-ADC9-BDF7BC753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09B3-63C6-49E6-A061-5C38ABA01D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1127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主标题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71600"/>
            <a:ext cx="1127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一级标题</a:t>
            </a:r>
            <a:endParaRPr lang="en-US" altLang="zh-CN" smtClean="0"/>
          </a:p>
          <a:p>
            <a:pPr lvl="1"/>
            <a:r>
              <a:rPr lang="zh-CN" altLang="en-US" smtClean="0"/>
              <a:t>二级标题</a:t>
            </a:r>
            <a:endParaRPr lang="en-US" altLang="zh-CN" smtClean="0"/>
          </a:p>
          <a:p>
            <a:pPr lvl="2"/>
            <a:r>
              <a:rPr lang="zh-CN" altLang="en-US" smtClean="0"/>
              <a:t>三级标题</a:t>
            </a:r>
            <a:endParaRPr lang="en-US" altLang="zh-CN" smtClean="0"/>
          </a:p>
          <a:p>
            <a:pPr lvl="3"/>
            <a:r>
              <a:rPr lang="zh-CN" altLang="en-US" smtClean="0"/>
              <a:t>四级标题</a:t>
            </a:r>
            <a:endParaRPr lang="en-US" altLang="zh-CN" smtClean="0"/>
          </a:p>
          <a:p>
            <a:pPr lvl="4"/>
            <a:r>
              <a:rPr lang="zh-CN" altLang="en-US" smtClean="0"/>
              <a:t>五级标题</a:t>
            </a:r>
            <a:endParaRPr lang="en-US" altLang="zh-CN" smtClean="0"/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11518901" y="0"/>
            <a:ext cx="6731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defRPr/>
            </a:pPr>
            <a:fld id="{DACF3A25-508C-4F9C-A5F0-C554DAF29AE4}" type="slidenum">
              <a:rPr lang="zh-CN" altLang="en-US" sz="1600" b="1" smtClean="0">
                <a:solidFill>
                  <a:schemeClr val="accent1"/>
                </a:solidFill>
              </a:rPr>
            </a:fld>
            <a:endParaRPr lang="en-US" altLang="zh-CN" sz="1600" b="1" smtClean="0">
              <a:solidFill>
                <a:schemeClr val="accent1"/>
              </a:solidFill>
            </a:endParaRPr>
          </a:p>
        </p:txBody>
      </p:sp>
      <p:sp>
        <p:nvSpPr>
          <p:cNvPr id="1030" name="AutoShape 15">
            <a:hlinkClick r:id="rId14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10316634" y="6627814"/>
            <a:ext cx="306917" cy="211137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 sz="2400" smtClean="0"/>
          </a:p>
        </p:txBody>
      </p:sp>
      <p:sp>
        <p:nvSpPr>
          <p:cNvPr id="103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10727268" y="6627814"/>
            <a:ext cx="385233" cy="2111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 sz="2400" smtClean="0"/>
          </a:p>
        </p:txBody>
      </p:sp>
      <p:sp>
        <p:nvSpPr>
          <p:cNvPr id="1032" name="AutoShape 1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11209867" y="6638926"/>
            <a:ext cx="357717" cy="2000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 sz="2400" smtClean="0"/>
          </a:p>
        </p:txBody>
      </p:sp>
      <p:sp>
        <p:nvSpPr>
          <p:cNvPr id="1033" name="AutoShape 18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>
            <a:off x="11677651" y="6638926"/>
            <a:ext cx="372533" cy="200025"/>
          </a:xfrm>
          <a:prstGeom prst="actionButtonEnd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" panose="020B0604020202020204" pitchFamily="34" charset="0"/>
          <a:ea typeface="+mj-ea"/>
          <a:cs typeface="楷体_GB2312" pitchFamily="1" charset="-122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" panose="020B0604020202020204" pitchFamily="34" charset="0"/>
          <a:ea typeface="楷体_GB2312" pitchFamily="1" charset="-122"/>
          <a:cs typeface="楷体_GB2312" pitchFamily="1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" panose="020B0604020202020204" pitchFamily="34" charset="0"/>
          <a:ea typeface="楷体_GB2312" pitchFamily="1" charset="-122"/>
          <a:cs typeface="楷体_GB2312" pitchFamily="1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" panose="020B0604020202020204" pitchFamily="34" charset="0"/>
          <a:ea typeface="楷体_GB2312" pitchFamily="1" charset="-122"/>
          <a:cs typeface="楷体_GB2312" pitchFamily="1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" panose="020B0604020202020204" pitchFamily="34" charset="0"/>
          <a:ea typeface="楷体_GB2312" pitchFamily="1" charset="-122"/>
          <a:cs typeface="楷体_GB2312" pitchFamily="1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楷体_GB2312" pitchFamily="1" charset="-122"/>
          <a:ea typeface="楷体_GB2312" pitchFamily="1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楷体_GB2312" pitchFamily="1" charset="-122"/>
          <a:ea typeface="楷体_GB2312" pitchFamily="1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楷体_GB2312" pitchFamily="1" charset="-122"/>
          <a:ea typeface="楷体_GB2312" pitchFamily="1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楷体_GB2312" pitchFamily="1" charset="-122"/>
          <a:ea typeface="楷体_GB2312" pitchFamily="1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楷体_GB2312" pitchFamily="1" charset="-122"/>
        <a:buChar char="Ø"/>
        <a:defRPr kumimoji="1" sz="2500" b="1">
          <a:solidFill>
            <a:srgbClr val="233249"/>
          </a:solidFill>
          <a:latin typeface="Arial" panose="020B0604020202020204" pitchFamily="34" charset="0"/>
          <a:ea typeface="+mn-ea"/>
          <a:cs typeface="楷体_GB2312" pitchFamily="1" charset="-12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楷体_GB2312" pitchFamily="1" charset="-122"/>
        <a:buChar char="u"/>
        <a:defRPr kumimoji="1" sz="2200" b="1">
          <a:solidFill>
            <a:srgbClr val="233249"/>
          </a:solidFill>
          <a:latin typeface="Arial" panose="020B0604020202020204" pitchFamily="34" charset="0"/>
          <a:ea typeface="+mn-ea"/>
          <a:cs typeface="楷体_GB2312" pitchFamily="1" charset="-12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楷体_GB2312" pitchFamily="1" charset="-122"/>
        <a:buChar char="n"/>
        <a:defRPr kumimoji="1" sz="2400" b="1">
          <a:solidFill>
            <a:srgbClr val="233249"/>
          </a:solidFill>
          <a:latin typeface="Wingdings" panose="05000000000000000000" pitchFamily="2" charset="2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楷体_GB2312" pitchFamily="1" charset="-122"/>
        <a:buChar char="Ø"/>
        <a:defRPr kumimoji="1" sz="1500" b="1">
          <a:solidFill>
            <a:srgbClr val="233249"/>
          </a:solidFill>
          <a:latin typeface="Wingdings" panose="05000000000000000000" pitchFamily="2" charset="2"/>
          <a:ea typeface="宋体" panose="02010600030101010101" pitchFamily="2" charset="-122"/>
          <a:cs typeface="宋体" panose="02010600030101010101" pitchFamily="2" charset="-122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楷体_GB2312" pitchFamily="1" charset="-122"/>
        <a:buChar char="Ø"/>
        <a:defRPr kumimoji="1" sz="1200" b="1">
          <a:solidFill>
            <a:srgbClr val="233249"/>
          </a:solidFill>
          <a:latin typeface="Wingdings" panose="05000000000000000000" pitchFamily="2" charset="2"/>
          <a:ea typeface="宋体" panose="02010600030101010101" pitchFamily="2" charset="-122"/>
          <a:cs typeface="宋体" panose="02010600030101010101" pitchFamily="2" charset="-122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b="1">
          <a:solidFill>
            <a:srgbClr val="233249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b="1">
          <a:solidFill>
            <a:srgbClr val="233249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b="1">
          <a:solidFill>
            <a:srgbClr val="233249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b="1">
          <a:solidFill>
            <a:srgbClr val="233249"/>
          </a:solidFill>
          <a:latin typeface="宋体" panose="02010600030101010101" pitchFamily="2" charset="-122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、课后习题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、综合项目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8155"/>
            <a:ext cx="10515600" cy="442912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、习题</a:t>
            </a:r>
            <a:r>
              <a:rPr lang="en-US" altLang="zh-CN"/>
              <a:t>6-18</a:t>
            </a:r>
            <a:r>
              <a:rPr lang="zh-CN" altLang="en-US"/>
              <a:t>之前交齐，个人以：</a:t>
            </a:r>
            <a:r>
              <a:rPr lang="zh-CN" altLang="en-US">
                <a:solidFill>
                  <a:srgbClr val="FF0000"/>
                </a:solidFill>
              </a:rPr>
              <a:t>学号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姓名</a:t>
            </a:r>
            <a:r>
              <a:rPr lang="zh-CN" altLang="en-US"/>
              <a:t>  命名。小组以：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**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/>
              <a:t> </a:t>
            </a:r>
            <a:r>
              <a:rPr lang="zh-CN" altLang="en-US"/>
              <a:t>命名。作业提交组长，组长汇总到课代表。组长和课代表统计清楚作业提交情况。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、大项目</a:t>
            </a:r>
            <a:r>
              <a:rPr lang="en-US" altLang="zh-CN">
                <a:sym typeface="+mn-ea"/>
              </a:rPr>
              <a:t>6-25</a:t>
            </a:r>
            <a:r>
              <a:rPr lang="zh-CN" altLang="en-US">
                <a:sym typeface="+mn-ea"/>
              </a:rPr>
              <a:t>之前交齐，</a:t>
            </a:r>
            <a:r>
              <a:rPr lang="zh-CN" altLang="en-US"/>
              <a:t>需提交项目源码，综合设计说明书和</a:t>
            </a:r>
            <a:r>
              <a:rPr lang="en-US" altLang="zh-CN"/>
              <a:t>5-10</a:t>
            </a:r>
            <a:r>
              <a:rPr lang="zh-CN" altLang="en-US"/>
              <a:t>分钟的项目演示视频。以：</a:t>
            </a: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**</a:t>
            </a:r>
            <a:r>
              <a:rPr lang="zh-CN" altLang="en-US">
                <a:solidFill>
                  <a:srgbClr val="FF0000"/>
                </a:solidFill>
              </a:rPr>
              <a:t>组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大项目</a:t>
            </a:r>
            <a:r>
              <a:rPr lang="en-US" altLang="zh-CN"/>
              <a:t> </a:t>
            </a:r>
            <a:r>
              <a:rPr lang="zh-CN" altLang="en-US"/>
              <a:t>命名。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 smtClean="0"/>
              <a:t>课后习题</a:t>
            </a:r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6605"/>
            <a:ext cx="10515600" cy="5400675"/>
          </a:xfrm>
        </p:spPr>
        <p:txBody>
          <a:bodyPr>
            <a:normAutofit lnSpcReduction="10000"/>
          </a:bodyPr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章习题      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</a:t>
            </a:r>
            <a:endParaRPr lang="en-US" altLang="zh-CN" dirty="0"/>
          </a:p>
          <a:p>
            <a:endParaRPr lang="zh-CN" altLang="en-US"/>
          </a:p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章习题      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章习题      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 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章习题      本章习题 ：  1 、2 、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、4</a:t>
            </a:r>
            <a:endParaRPr kumimoji="0" lang="zh-CN" altLang="en-US" i="0" u="none" strike="noStrike" cap="none" spc="0" normalizeH="0" baseline="0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章习题      </a:t>
            </a:r>
            <a:r>
              <a:rPr lang="zh-CN" altLang="en-US" dirty="0">
                <a:sym typeface="+mn-ea"/>
              </a:rPr>
              <a:t>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5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章习题      </a:t>
            </a:r>
            <a:r>
              <a:rPr lang="zh-CN" altLang="en-US" dirty="0">
                <a:sym typeface="+mn-ea"/>
              </a:rPr>
              <a:t>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2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 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6605"/>
            <a:ext cx="10515600" cy="5400675"/>
          </a:xfrm>
        </p:spPr>
        <p:txBody>
          <a:bodyPr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章习题      </a:t>
            </a:r>
            <a:r>
              <a:rPr lang="zh-CN" altLang="en-US" dirty="0">
                <a:sym typeface="+mn-ea"/>
              </a:rPr>
              <a:t>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章习题      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4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章习题      本章习题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 1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4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 smtClean="0"/>
              <a:t>综合实验</a:t>
            </a:r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0700" y="0"/>
            <a:ext cx="84582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</a:t>
            </a:r>
            <a:r>
              <a:rPr lang="zh-CN" altLang="en-US" sz="3600" kern="1200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实验</a:t>
            </a: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说明 </a:t>
            </a:r>
            <a:r>
              <a:rPr lang="en-US" altLang="zh-CN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--- </a:t>
            </a: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综合设计</a:t>
            </a:r>
            <a:endParaRPr lang="zh-CN" altLang="en-US" sz="3600" kern="1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6075" y="1108076"/>
            <a:ext cx="8959850" cy="534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kern="1200" dirty="0">
                <a:solidFill>
                  <a:schemeClr val="accent2"/>
                </a:solidFill>
              </a:rPr>
              <a:t>分组要求</a:t>
            </a:r>
            <a:endParaRPr lang="en-US" altLang="zh-CN" sz="2800" kern="12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人或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人为一个小组，每小组推荐一位负责人，通过讨论共同完成指定的系统。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kern="1200" dirty="0">
                <a:solidFill>
                  <a:schemeClr val="accent2"/>
                </a:solidFill>
              </a:rPr>
              <a:t>实验要求</a:t>
            </a:r>
            <a:endParaRPr lang="en-US" altLang="zh-CN" sz="2800" kern="12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每组</a:t>
            </a: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自选一个题目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，共同合作完成同一个综合设计内容。小组负责人负责整个系统的任务分配、模块划分、设计进度以及小组间的组织协调。（建议每个同学的任务不要过于单一，不要只负责前端界面或素材的收集）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每组在规定的时间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提交一个项目的演示和解说视频（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5-10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分钟）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，视频中运行演示本组设计的成果，介绍本组实现的特色，并选取一个操作讲解从前端到服务端的实现。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除项目解说视频外，每组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提交一套完整源程序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和综合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设计说明书（参照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章）。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4663" y="92075"/>
            <a:ext cx="8458200" cy="844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</a:t>
            </a:r>
            <a:r>
              <a:rPr lang="zh-CN" altLang="en-US" sz="3600" kern="1200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实验</a:t>
            </a: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说明 </a:t>
            </a:r>
            <a:r>
              <a:rPr lang="en-US" altLang="zh-CN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--- </a:t>
            </a: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综合设计</a:t>
            </a:r>
            <a:endParaRPr lang="zh-CN" altLang="en-US" sz="3600" kern="1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5450" y="1054100"/>
            <a:ext cx="8686800" cy="5386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选题要求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要求每个小组实现一个自选的网络应用系统，题目自定。可参考以下选题：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）交通监视服务、市区监控服务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）棉花交易服务、粮食交易服务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）生活用品服务、房间装饰服务、服装设计服务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）游览区导游服务、旅游景点服务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）体育用品展销、大型家电展销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）小区规划服务、城镇规划服务、校园规划服务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）电子电路制作模拟、化学仪器制作模拟、数学助手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）手机费用查询服务、银行卡查询服务、网购服务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）其他自选。例如：高速公路、环境监测、台风走向、震灾模拟、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疫情地图、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疫情感染者活动路径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2925" y="136526"/>
            <a:ext cx="8458200" cy="777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kern="1200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小组实验</a:t>
            </a: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 </a:t>
            </a:r>
            <a:r>
              <a:rPr lang="en-US" altLang="zh-CN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 </a:t>
            </a:r>
            <a:r>
              <a:rPr lang="zh-CN" altLang="en-US" sz="3600" kern="1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综合设计</a:t>
            </a:r>
            <a:endParaRPr lang="zh-CN" altLang="en-US" sz="3600" kern="1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4650" y="1189039"/>
            <a:ext cx="8902700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功能要求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自选系统至少要实现以下基本功能：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）服务端要实现基本的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WCF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服务功能。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）客户端要求有登录界面，登录成功后再进入主界面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）服务端数据库使用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 Server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功能扩展要求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5725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在完成基本功能的基础上，实现自选扩展模块功能。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章给出的源程序。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 smtClean="0"/>
              <a:t>作业提交时间</a:t>
            </a:r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167">
  <a:themeElements>
    <a:clrScheme name="B167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00"/>
      </a:folHlink>
    </a:clrScheme>
    <a:fontScheme name="B167">
      <a:majorFont>
        <a:latin typeface="楷体_GB2312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6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6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演示</Application>
  <PresentationFormat>宽屏</PresentationFormat>
  <Paragraphs>77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굴림</vt:lpstr>
      <vt:lpstr>Malgun Gothic</vt:lpstr>
      <vt:lpstr>Gulim</vt:lpstr>
      <vt:lpstr>楷体_GB2312</vt:lpstr>
      <vt:lpstr>新宋体</vt:lpstr>
      <vt:lpstr>-머리굴림M</vt:lpstr>
      <vt:lpstr>等线 Light</vt:lpstr>
      <vt:lpstr>等线</vt:lpstr>
      <vt:lpstr>微软雅黑</vt:lpstr>
      <vt:lpstr>Calibri</vt:lpstr>
      <vt:lpstr>Arial Unicode MS</vt:lpstr>
      <vt:lpstr>Office 主题​​</vt:lpstr>
      <vt:lpstr>B167</vt:lpstr>
      <vt:lpstr>作业要求</vt:lpstr>
      <vt:lpstr>课后习题</vt:lpstr>
      <vt:lpstr>PowerPoint 演示文稿</vt:lpstr>
      <vt:lpstr>PowerPoint 演示文稿</vt:lpstr>
      <vt:lpstr>综合实验</vt:lpstr>
      <vt:lpstr>小组实验说明 --- 综合设计</vt:lpstr>
      <vt:lpstr>小组实验说明 --- 综合设计</vt:lpstr>
      <vt:lpstr>小组实验说明 --- 综合设计</vt:lpstr>
      <vt:lpstr>作业提交时间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金语良言</cp:lastModifiedBy>
  <cp:revision>15</cp:revision>
  <dcterms:created xsi:type="dcterms:W3CDTF">2020-05-21T13:28:00Z</dcterms:created>
  <dcterms:modified xsi:type="dcterms:W3CDTF">2021-05-26T00:06:06Z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74E94184AE8341F18C3DC4A8540BDE18</vt:lpwstr>
  </property>
</Properties>
</file>