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handoutMasterIdLst>
    <p:handoutMasterId r:id="rId49"/>
  </p:handoutMasterIdLst>
  <p:sldIdLst>
    <p:sldId id="256" r:id="rId5"/>
    <p:sldId id="309" r:id="rId7"/>
    <p:sldId id="261" r:id="rId8"/>
    <p:sldId id="259" r:id="rId9"/>
    <p:sldId id="260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5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8" r:id="rId46"/>
    <p:sldId id="305" r:id="rId47"/>
    <p:sldId id="28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1pPr>
            <a:lvl2pPr marL="622300" indent="-265430">
              <a:buSzPct val="90000"/>
              <a:buFont typeface="Wingdings" panose="05000000000000000000" pitchFamily="2" charset="2"/>
              <a:buChar char="¡"/>
              <a:defRPr/>
            </a:lvl2pPr>
            <a:lvl3pPr marL="990600" indent="-189230">
              <a:buFont typeface="Wingdings" panose="05000000000000000000" pitchFamily="2" charset="2"/>
              <a:buChar char="u"/>
              <a:defRPr baseline="0">
                <a:solidFill>
                  <a:srgbClr val="FF660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9322-215F-4101-BDE1-9F8E9EFD51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35E7C-21F5-4477-8BA8-A325DE18205E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ACE0-4CF2-4166-B195-E0E69D556D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02925-635E-48A5-A777-CC6F8DFF75E5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D5054-851E-4572-836A-15237A2D31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38608-7CE1-4B34-BD71-7D7E16968FEA}" type="datetime3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4DC27-BFD4-44C3-A9F7-333FD5BF42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789BF-E3B7-4B87-AD02-FAA9B38BFE64}" type="datetime3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F225-A4C2-485E-8E72-14F337B5B2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22E95-039F-4CEF-9D87-E386EDA4B630}" type="datetime3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B37FA-E619-4F57-9E3D-73FDA4B5EC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DC270-26D3-4253-9810-0A5AE3A706CF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C2720-F18F-4DB6-98EC-FDCE0DE037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B559E-2B51-4216-835C-3362224EA328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F9DF-B9B7-440B-A9E2-AACC4DBE8A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17019-2FEC-4B81-9BCF-9A982904D049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86B74-8722-482B-9480-04F1375B64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1A99-E97D-41F7-8CE7-39F5E86048C5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E5E7C-22C9-4880-9ED4-90938E88AC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A7B35-8D47-4984-8807-8DA99F52FACA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305DB-3F4F-4635-9116-C707CEF100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1pPr>
            <a:lvl2pPr marL="622300" indent="-265430">
              <a:buSzPct val="90000"/>
              <a:buFont typeface="Wingdings" panose="05000000000000000000" pitchFamily="2" charset="2"/>
              <a:buChar char="¡"/>
              <a:defRPr/>
            </a:lvl2pPr>
            <a:lvl3pPr marL="990600" indent="-189230">
              <a:buFont typeface="Wingdings" panose="05000000000000000000" pitchFamily="2" charset="2"/>
              <a:buChar char="u"/>
              <a:defRPr baseline="0">
                <a:solidFill>
                  <a:srgbClr val="FF660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CB381-23EA-4371-A6BD-9F7624557B95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1828B-C824-4B0F-A1C1-BDEA5D0442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17E77-FF77-40A4-82D4-A4DDE3452457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03920-7C0D-46F0-B149-632A28EA24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1AA7C-CDC8-4EE4-8034-78F314482B90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06B5F-3D4E-42DF-9DDC-37FEB896A3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E405-17C1-479C-AF90-52827E59A094}" type="datetime3">
              <a:rPr lang="zh-CN" altLang="en-US"/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80D5-63AA-4AA0-87EF-2FFAB1ED31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9762-1591-4FED-9907-775388516BCE}" type="datetime3">
              <a:rPr lang="zh-CN" altLang="en-US"/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DD20E-A8CE-42F7-B722-B3BE36BC94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B79E7-B603-47EC-A0C2-A8F2D77D9039}" type="datetime3">
              <a:rPr lang="zh-CN" altLang="en-US"/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763D-E9C0-4E35-B730-8BA0A7F46A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0B3AC-B925-4E69-B1BF-F73C4ED757BB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77389-C708-421C-8864-C076B96FEF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32E9D-E368-477E-B915-E31A841885F1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3079D-67B7-4232-8811-E014EA2F7F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5EDCD-90BE-4E89-97E9-2BE736DEDFB8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8EE09-C3B9-4786-9F42-936601342B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6AEDB-5791-4E5F-A363-13D4FB38F4D1}" type="datetime3">
              <a:rPr lang="zh-CN" altLang="en-US"/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DDEF4-4D6C-48A3-9141-FC1CE7D8BD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AD5E9-CE19-4EDF-B79F-D138536C01DF}" type="datetime3">
              <a:rPr lang="zh-CN" altLang="en-US"/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99569-BC70-439F-B963-8B06A67F75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1094AE-7D89-444F-BACD-D24E8AF83CDB}" type="datetime3">
              <a:rPr lang="zh-CN" altLang="en-US"/>
            </a:fld>
            <a:endParaRPr lang="en-US" altLang="zh-CN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12249B-C8A8-4CDB-9CC5-B01F169635EC}" type="slidenum">
              <a:rPr lang="en-US" altLang="zh-CN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43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200" b="1">
          <a:solidFill>
            <a:schemeClr val="folHlink"/>
          </a:solidFill>
          <a:latin typeface="+mn-lt"/>
          <a:ea typeface="楷体_GB2312" pitchFamily="49" charset="-122"/>
        </a:defRPr>
      </a:lvl2pPr>
      <a:lvl3pPr marL="990600" indent="-18923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000" b="1">
          <a:solidFill>
            <a:srgbClr val="FF6600"/>
          </a:solidFill>
          <a:latin typeface="仿宋" panose="02010609060101010101" pitchFamily="49" charset="-122"/>
          <a:ea typeface="仿宋" panose="02010609060101010101" pitchFamily="49" charset="-122"/>
        </a:defRPr>
      </a:lvl3pPr>
      <a:lvl4pPr marL="1346200" indent="-17653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>
          <a:solidFill>
            <a:srgbClr val="006600"/>
          </a:solidFill>
          <a:latin typeface="+mn-lt"/>
          <a:ea typeface="方正舒体" panose="02010601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宋体" panose="0201060903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497CDD-1F20-4961-B967-5F54329619A1}" type="datetime3">
              <a:rPr lang="zh-CN" altLang="en-US"/>
            </a:fld>
            <a:endParaRPr lang="en-US" altLang="zh-CN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31D7B5-5739-4B8F-AA74-85E692431AEF}" type="slidenum">
              <a:rPr lang="en-US" altLang="zh-CN"/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l"/>
        <a:tabLst>
          <a:tab pos="990600" algn="l"/>
        </a:tabLst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43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anose="05000000000000000000" pitchFamily="2" charset="2"/>
        <a:buChar char="¡"/>
        <a:tabLst>
          <a:tab pos="990600" algn="l"/>
        </a:tabLst>
        <a:defRPr sz="2200" b="1">
          <a:solidFill>
            <a:schemeClr val="folHlink"/>
          </a:solidFill>
          <a:latin typeface="+mn-lt"/>
          <a:ea typeface="楷体_GB2312" pitchFamily="49" charset="-122"/>
        </a:defRPr>
      </a:lvl2pPr>
      <a:lvl3pPr marL="990600" indent="-18923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anose="05000000000000000000" pitchFamily="2" charset="2"/>
        <a:buChar char="u"/>
        <a:tabLst>
          <a:tab pos="990600" algn="l"/>
        </a:tabLst>
        <a:defRPr sz="2000" b="1">
          <a:solidFill>
            <a:srgbClr val="FF6600"/>
          </a:solidFill>
          <a:latin typeface="仿宋" panose="02010609060101010101" pitchFamily="49" charset="-122"/>
          <a:ea typeface="仿宋" panose="02010609060101010101" pitchFamily="49" charset="-122"/>
        </a:defRPr>
      </a:lvl3pPr>
      <a:lvl4pPr marL="1346200" indent="-17653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anose="020B0604020202020204" pitchFamily="34" charset="0"/>
        <a:buChar char="◊"/>
        <a:tabLst>
          <a:tab pos="990600" algn="l"/>
        </a:tabLst>
        <a:defRPr sz="2000">
          <a:solidFill>
            <a:srgbClr val="006600"/>
          </a:solidFill>
          <a:latin typeface="+mn-lt"/>
          <a:ea typeface="方正舒体" panose="02010601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5.png"/><Relationship Id="rId1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slide" Target="slide43.xml"/><Relationship Id="rId4" Type="http://schemas.openxmlformats.org/officeDocument/2006/relationships/slide" Target="slide9.xml"/><Relationship Id="rId3" Type="http://schemas.openxmlformats.org/officeDocument/2006/relationships/slide" Target="slide38.xml"/><Relationship Id="rId2" Type="http://schemas.openxmlformats.org/officeDocument/2006/relationships/slide" Target="slide28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WPF</a:t>
            </a:r>
            <a:r>
              <a:rPr lang="zh-CN" altLang="en-US"/>
              <a:t>复习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6E10053-91F4-4799-94EB-6A1EC2FDE5BE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7.7  </a:t>
            </a:r>
            <a:r>
              <a:rPr lang="zh-CN" altLang="en-US" smtClean="0"/>
              <a:t>事件 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、在</a:t>
            </a:r>
            <a:r>
              <a:rPr lang="en-US" altLang="zh-CN" dirty="0" smtClean="0">
                <a:ea typeface="楷体_GB2312" pitchFamily="49" charset="-122"/>
              </a:rPr>
              <a:t>XAML</a:t>
            </a:r>
            <a:r>
              <a:rPr lang="zh-CN" altLang="en-US" dirty="0" smtClean="0">
                <a:ea typeface="楷体_GB2312" pitchFamily="49" charset="-122"/>
              </a:rPr>
              <a:t>中注册事件 </a:t>
            </a:r>
            <a:endParaRPr lang="zh-CN" altLang="en-US" dirty="0" smtClean="0">
              <a:ea typeface="楷体_GB2312" pitchFamily="49" charset="-122"/>
            </a:endParaRPr>
          </a:p>
          <a:p>
            <a:pPr marL="363855" lvl="1" indent="-3175"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在</a:t>
            </a:r>
            <a:r>
              <a:rPr lang="en-US" altLang="zh-CN" sz="2000" dirty="0" smtClean="0">
                <a:ea typeface="楷体_GB2312" pitchFamily="49" charset="-122"/>
              </a:rPr>
              <a:t>XAML</a:t>
            </a:r>
            <a:r>
              <a:rPr lang="zh-CN" altLang="en-US" sz="2000" dirty="0" smtClean="0">
                <a:ea typeface="楷体_GB2312" pitchFamily="49" charset="-122"/>
              </a:rPr>
              <a:t>中，声明事件的一般形式为</a:t>
            </a:r>
            <a:endParaRPr lang="zh-CN" altLang="en-US" sz="2000" i="1" u="sng" dirty="0" smtClean="0">
              <a:ea typeface="楷体_GB2312" pitchFamily="49" charset="-122"/>
            </a:endParaRP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zh-CN" altLang="en-US" i="1" u="sng" dirty="0" smtClean="0"/>
              <a:t>事件名</a:t>
            </a:r>
            <a:r>
              <a:rPr lang="en-US" altLang="zh-CN" dirty="0" smtClean="0"/>
              <a:t>="</a:t>
            </a:r>
            <a:r>
              <a:rPr lang="zh-CN" altLang="en-US" i="1" u="sng" dirty="0" smtClean="0"/>
              <a:t>事件处理程序名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zh-CN" altLang="en-US" dirty="0" smtClean="0"/>
              <a:t>或者：</a:t>
            </a:r>
            <a:endParaRPr lang="zh-CN" altLang="en-US" i="1" u="sng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zh-CN" altLang="en-US" i="1" u="sng" dirty="0" smtClean="0"/>
              <a:t>子元素类型名</a:t>
            </a:r>
            <a:r>
              <a:rPr lang="en-US" altLang="zh-CN" dirty="0" smtClean="0"/>
              <a:t>.</a:t>
            </a:r>
            <a:r>
              <a:rPr lang="zh-CN" altLang="en-US" i="1" u="sng" dirty="0" smtClean="0"/>
              <a:t>事件名</a:t>
            </a:r>
            <a:r>
              <a:rPr lang="en-US" altLang="zh-CN" dirty="0" smtClean="0"/>
              <a:t>="</a:t>
            </a:r>
            <a:r>
              <a:rPr lang="zh-CN" altLang="en-US" i="1" u="sng" dirty="0" smtClean="0"/>
              <a:t>事件处理程序名</a:t>
            </a:r>
            <a:r>
              <a:rPr lang="en-US" altLang="zh-CN" dirty="0" smtClean="0"/>
              <a:t>" 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363855" lvl="1" indent="-3175"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一般通过事件列表附加事件。例如：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dirty="0" smtClean="0"/>
              <a:t>&lt;Button Name="Btn1" Click="Btn1_Click"/&gt;</a:t>
            </a:r>
            <a:endParaRPr lang="zh-CN" altLang="en-US" dirty="0" smtClean="0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anose="02020603050405020304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3DAB0C3-0FBD-431B-BE9D-9CFC40B6109D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7.7  </a:t>
            </a:r>
            <a:r>
              <a:rPr lang="zh-CN" altLang="en-US" smtClean="0"/>
              <a:t>事件 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3</a:t>
            </a:r>
            <a:r>
              <a:rPr lang="zh-CN" altLang="en-US" dirty="0" smtClean="0">
                <a:ea typeface="楷体_GB2312" pitchFamily="49" charset="-122"/>
              </a:rPr>
              <a:t>、事件处理程序中的参数 </a:t>
            </a:r>
            <a:endParaRPr lang="zh-CN" altLang="en-US" dirty="0" smtClean="0">
              <a:ea typeface="楷体_GB2312" pitchFamily="49" charset="-122"/>
            </a:endParaRPr>
          </a:p>
          <a:p>
            <a:pPr marL="363855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所有</a:t>
            </a:r>
            <a:r>
              <a:rPr lang="en-US" altLang="zh-CN" sz="2000" dirty="0" smtClean="0">
                <a:ea typeface="楷体_GB2312" pitchFamily="49" charset="-122"/>
              </a:rPr>
              <a:t>WPF</a:t>
            </a:r>
            <a:r>
              <a:rPr lang="zh-CN" altLang="en-US" sz="2000" dirty="0" smtClean="0">
                <a:ea typeface="楷体_GB2312" pitchFamily="49" charset="-122"/>
              </a:rPr>
              <a:t>事件处理程序默认都提供两个参数。例如：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1143000" lvl="2" indent="-70040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private void </a:t>
            </a:r>
            <a:r>
              <a:rPr lang="en-US" altLang="zh-CN" dirty="0" err="1" smtClean="0"/>
              <a:t>OkButton_Click</a:t>
            </a:r>
            <a:r>
              <a:rPr lang="en-US" altLang="zh-CN" dirty="0" smtClean="0"/>
              <a:t>(object sender, </a:t>
            </a:r>
            <a:r>
              <a:rPr lang="en-US" altLang="zh-CN" dirty="0" err="1" smtClean="0"/>
              <a:t>RoutedEventArgs</a:t>
            </a:r>
            <a:r>
              <a:rPr lang="en-US" altLang="zh-CN" dirty="0" smtClean="0"/>
              <a:t> e) </a:t>
            </a:r>
            <a:endParaRPr lang="zh-CN" altLang="en-US" dirty="0" smtClean="0"/>
          </a:p>
          <a:p>
            <a:pPr marL="363855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参数</a:t>
            </a:r>
            <a:r>
              <a:rPr lang="en-US" altLang="zh-CN" sz="2000" dirty="0" smtClean="0">
                <a:ea typeface="楷体_GB2312" pitchFamily="49" charset="-122"/>
              </a:rPr>
              <a:t>sender</a:t>
            </a:r>
            <a:r>
              <a:rPr lang="zh-CN" altLang="en-US" sz="2000" dirty="0" smtClean="0">
                <a:ea typeface="楷体_GB2312" pitchFamily="49" charset="-122"/>
              </a:rPr>
              <a:t>包括附加该事件的对象，参数</a:t>
            </a:r>
            <a:r>
              <a:rPr lang="en-US" altLang="zh-CN" sz="2000" dirty="0" smtClean="0">
                <a:ea typeface="楷体_GB2312" pitchFamily="49" charset="-122"/>
              </a:rPr>
              <a:t>e</a:t>
            </a:r>
            <a:r>
              <a:rPr lang="zh-CN" altLang="en-US" sz="2000" dirty="0" smtClean="0">
                <a:ea typeface="楷体_GB2312" pitchFamily="49" charset="-122"/>
              </a:rPr>
              <a:t>是数据源的相关数据。 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4</a:t>
            </a:r>
            <a:r>
              <a:rPr lang="zh-CN" altLang="en-US" dirty="0" smtClean="0">
                <a:ea typeface="楷体_GB2312" pitchFamily="49" charset="-122"/>
              </a:rPr>
              <a:t>、事件使用要点 </a:t>
            </a:r>
            <a:endParaRPr lang="en-US" altLang="zh-CN" dirty="0" smtClean="0">
              <a:ea typeface="楷体_GB2312" pitchFamily="49" charset="-122"/>
            </a:endParaRPr>
          </a:p>
          <a:p>
            <a:pPr marL="360680" lvl="1" indent="0">
              <a:lnSpc>
                <a:spcPct val="110000"/>
              </a:lnSpc>
              <a:buNone/>
            </a:pPr>
            <a:r>
              <a:rPr lang="zh-CN" altLang="en-US" sz="2000" dirty="0" smtClean="0">
                <a:ea typeface="楷体_GB2312" pitchFamily="49" charset="-122"/>
              </a:rPr>
              <a:t>（</a:t>
            </a:r>
            <a:r>
              <a:rPr lang="en-US" altLang="zh-CN" sz="2000" dirty="0" smtClean="0">
                <a:ea typeface="楷体_GB2312" pitchFamily="49" charset="-122"/>
              </a:rPr>
              <a:t>1</a:t>
            </a:r>
            <a:r>
              <a:rPr lang="zh-CN" altLang="en-US" sz="2000" dirty="0" smtClean="0">
                <a:ea typeface="楷体_GB2312" pitchFamily="49" charset="-122"/>
              </a:rPr>
              <a:t>）在</a:t>
            </a:r>
            <a:r>
              <a:rPr lang="en-US" altLang="zh-CN" sz="2000" dirty="0" smtClean="0">
                <a:ea typeface="楷体_GB2312" pitchFamily="49" charset="-122"/>
              </a:rPr>
              <a:t>WPF</a:t>
            </a:r>
            <a:r>
              <a:rPr lang="zh-CN" altLang="en-US" sz="2000" dirty="0" smtClean="0">
                <a:ea typeface="楷体_GB2312" pitchFamily="49" charset="-122"/>
              </a:rPr>
              <a:t>中</a:t>
            </a:r>
            <a:r>
              <a:rPr lang="zh-CN" altLang="en-US" sz="2000" dirty="0">
                <a:ea typeface="楷体_GB2312" pitchFamily="49" charset="-122"/>
              </a:rPr>
              <a:t>，绝大部分情况下都是用</a:t>
            </a:r>
            <a:r>
              <a:rPr lang="en-US" altLang="zh-CN" sz="2000" dirty="0" err="1">
                <a:ea typeface="楷体_GB2312" pitchFamily="49" charset="-122"/>
              </a:rPr>
              <a:t>e.Source</a:t>
            </a:r>
            <a:r>
              <a:rPr lang="zh-CN" altLang="en-US" sz="2000" dirty="0">
                <a:ea typeface="楷体_GB2312" pitchFamily="49" charset="-122"/>
              </a:rPr>
              <a:t>来判断事件源是谁。</a:t>
            </a:r>
            <a:endParaRPr lang="en-US" altLang="zh-CN" sz="2000" dirty="0">
              <a:ea typeface="楷体_GB2312" pitchFamily="49" charset="-122"/>
            </a:endParaRPr>
          </a:p>
          <a:p>
            <a:pPr marL="363855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（</a:t>
            </a:r>
            <a:r>
              <a:rPr lang="en-US" altLang="zh-CN" sz="2000" dirty="0">
                <a:ea typeface="楷体_GB2312" pitchFamily="49" charset="-122"/>
              </a:rPr>
              <a:t>2</a:t>
            </a:r>
            <a:r>
              <a:rPr lang="zh-CN" altLang="en-US" sz="2000" dirty="0" smtClean="0">
                <a:ea typeface="楷体_GB2312" pitchFamily="49" charset="-122"/>
              </a:rPr>
              <a:t>）大部分情况下通过</a:t>
            </a:r>
            <a:r>
              <a:rPr lang="en-US" altLang="zh-CN" sz="2000" dirty="0" smtClean="0">
                <a:ea typeface="楷体_GB2312" pitchFamily="49" charset="-122"/>
              </a:rPr>
              <a:t>【</a:t>
            </a:r>
            <a:r>
              <a:rPr lang="zh-CN" altLang="en-US" sz="2000" dirty="0" smtClean="0">
                <a:ea typeface="楷体_GB2312" pitchFamily="49" charset="-122"/>
              </a:rPr>
              <a:t>属性</a:t>
            </a:r>
            <a:r>
              <a:rPr lang="en-US" altLang="zh-CN" sz="2000" dirty="0" smtClean="0">
                <a:ea typeface="楷体_GB2312" pitchFamily="49" charset="-122"/>
              </a:rPr>
              <a:t>】</a:t>
            </a:r>
            <a:r>
              <a:rPr lang="zh-CN" altLang="en-US" sz="2000" dirty="0" smtClean="0">
                <a:ea typeface="楷体_GB2312" pitchFamily="49" charset="-122"/>
              </a:rPr>
              <a:t>窗口直接设置某元素的事件 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363855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（</a:t>
            </a:r>
            <a:r>
              <a:rPr lang="en-US" altLang="zh-CN" sz="2000" dirty="0">
                <a:ea typeface="楷体_GB2312" pitchFamily="49" charset="-122"/>
              </a:rPr>
              <a:t>3</a:t>
            </a:r>
            <a:r>
              <a:rPr lang="zh-CN" altLang="en-US" sz="2000" dirty="0" smtClean="0">
                <a:ea typeface="楷体_GB2312" pitchFamily="49" charset="-122"/>
              </a:rPr>
              <a:t>）如果具有相同类型的元素很多，而且这些元素都会引发某个相同</a:t>
            </a:r>
            <a:endParaRPr lang="en-US" altLang="zh-CN" sz="2000" dirty="0" smtClean="0">
              <a:ea typeface="楷体_GB2312" pitchFamily="49" charset="-122"/>
            </a:endParaRPr>
          </a:p>
          <a:p>
            <a:pPr marL="363855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smtClean="0">
                <a:ea typeface="楷体_GB2312" pitchFamily="49" charset="-122"/>
              </a:rPr>
              <a:t>        </a:t>
            </a:r>
            <a:r>
              <a:rPr lang="zh-CN" altLang="en-US" sz="2000" dirty="0" smtClean="0">
                <a:ea typeface="楷体_GB2312" pitchFamily="49" charset="-122"/>
              </a:rPr>
              <a:t>的事件，此时可以在其父元素中声明附加事件（可简化事件声明</a:t>
            </a:r>
            <a:endParaRPr lang="en-US" altLang="zh-CN" sz="2000" dirty="0" smtClean="0">
              <a:ea typeface="楷体_GB2312" pitchFamily="49" charset="-122"/>
            </a:endParaRPr>
          </a:p>
          <a:p>
            <a:pPr marL="363855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smtClean="0">
                <a:ea typeface="楷体_GB2312" pitchFamily="49" charset="-122"/>
              </a:rPr>
              <a:t>        </a:t>
            </a:r>
            <a:r>
              <a:rPr lang="zh-CN" altLang="en-US" sz="2000" dirty="0" smtClean="0">
                <a:ea typeface="楷体_GB2312" pitchFamily="49" charset="-122"/>
              </a:rPr>
              <a:t>的次数）。 </a:t>
            </a:r>
            <a:endParaRPr lang="zh-CN" altLang="en-US" sz="2000" dirty="0" smtClean="0">
              <a:ea typeface="楷体_GB2312" pitchFamily="49" charset="-122"/>
            </a:endParaRPr>
          </a:p>
        </p:txBody>
      </p:sp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  <p:sp>
        <p:nvSpPr>
          <p:cNvPr id="60423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  <p:sp>
        <p:nvSpPr>
          <p:cNvPr id="60424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anose="02020603050405020304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E5CEF1D-1D49-40C7-BA2D-9718B6F04A65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7.7  </a:t>
            </a:r>
            <a:r>
              <a:rPr lang="zh-CN" altLang="en-US" smtClean="0"/>
              <a:t>事件 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2238" y="1066800"/>
            <a:ext cx="8640762" cy="53340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None/>
            </a:pPr>
            <a:r>
              <a:rPr lang="en-US" altLang="zh-CN" sz="2000" dirty="0" smtClean="0"/>
              <a:t>5</a:t>
            </a:r>
            <a:r>
              <a:rPr lang="zh-CN" altLang="en-US" sz="2000" dirty="0" smtClean="0"/>
              <a:t>、事件路由 </a:t>
            </a:r>
            <a:endParaRPr lang="zh-CN" altLang="en-US" sz="2000" dirty="0" smtClean="0"/>
          </a:p>
          <a:p>
            <a:pPr indent="3175" eaLnBrk="1" hangingPunct="1">
              <a:buClr>
                <a:srgbClr val="606060"/>
              </a:buClr>
              <a:buFont typeface="Wingdings" panose="05000000000000000000" pitchFamily="2" charset="2"/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分直接、冒泡和隧道三种方式。 </a:t>
            </a:r>
            <a:endParaRPr lang="zh-CN" altLang="en-US" sz="1800" dirty="0" smtClean="0"/>
          </a:p>
          <a:p>
            <a:pPr marL="360680" lvl="1" indent="0">
              <a:buNone/>
            </a:pPr>
            <a:r>
              <a:rPr lang="zh-CN" altLang="en-US" sz="1800" dirty="0" smtClean="0">
                <a:ea typeface="楷体_GB2312" pitchFamily="49" charset="-122"/>
              </a:rPr>
              <a:t>（</a:t>
            </a:r>
            <a:r>
              <a:rPr lang="en-US" altLang="zh-CN" sz="1800" dirty="0" smtClean="0">
                <a:ea typeface="楷体_GB2312" pitchFamily="49" charset="-122"/>
              </a:rPr>
              <a:t>1</a:t>
            </a:r>
            <a:r>
              <a:rPr lang="zh-CN" altLang="en-US" sz="1800" dirty="0" smtClean="0">
                <a:ea typeface="楷体_GB2312" pitchFamily="49" charset="-122"/>
              </a:rPr>
              <a:t>）直接路由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363855" lvl="1" indent="-3175">
              <a:buFont typeface="Wingdings" panose="05000000000000000000" pitchFamily="2" charset="2"/>
              <a:buNone/>
            </a:pPr>
            <a:r>
              <a:rPr lang="zh-CN" altLang="en-US" sz="1600" dirty="0" smtClean="0">
                <a:ea typeface="楷体_GB2312" pitchFamily="49" charset="-122"/>
              </a:rPr>
              <a:t>           直接（</a:t>
            </a:r>
            <a:r>
              <a:rPr lang="en-US" altLang="zh-CN" sz="1600" dirty="0" smtClean="0">
                <a:ea typeface="楷体_GB2312" pitchFamily="49" charset="-122"/>
              </a:rPr>
              <a:t>Direct</a:t>
            </a:r>
            <a:r>
              <a:rPr lang="zh-CN" altLang="en-US" sz="1600" dirty="0" smtClean="0">
                <a:ea typeface="楷体_GB2312" pitchFamily="49" charset="-122"/>
              </a:rPr>
              <a:t>）是指该事件只针对元素自身，而不会再去路由到其他元素。</a:t>
            </a:r>
            <a:endParaRPr lang="zh-CN" altLang="en-US" sz="1600" dirty="0" smtClean="0">
              <a:ea typeface="楷体_GB2312" pitchFamily="49" charset="-122"/>
            </a:endParaRPr>
          </a:p>
          <a:p>
            <a:pPr marL="360680" lvl="1" indent="0">
              <a:buNone/>
            </a:pPr>
            <a:r>
              <a:rPr lang="zh-CN" altLang="en-US" sz="1800" dirty="0" smtClean="0">
                <a:ea typeface="楷体_GB2312" pitchFamily="49" charset="-122"/>
              </a:rPr>
              <a:t>（</a:t>
            </a:r>
            <a:r>
              <a:rPr lang="en-US" altLang="zh-CN" sz="1800" dirty="0" smtClean="0">
                <a:ea typeface="楷体_GB2312" pitchFamily="49" charset="-122"/>
              </a:rPr>
              <a:t>2</a:t>
            </a:r>
            <a:r>
              <a:rPr lang="zh-CN" altLang="en-US" sz="1800" dirty="0" smtClean="0">
                <a:ea typeface="楷体_GB2312" pitchFamily="49" charset="-122"/>
              </a:rPr>
              <a:t>）冒泡 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363855" lvl="1" indent="-3175" algn="just">
              <a:buFont typeface="Wingdings" panose="05000000000000000000" pitchFamily="2" charset="2"/>
              <a:buNone/>
            </a:pPr>
            <a:r>
              <a:rPr lang="zh-CN" altLang="en-US" sz="1600" dirty="0" smtClean="0">
                <a:ea typeface="楷体_GB2312" pitchFamily="49" charset="-122"/>
              </a:rPr>
              <a:t> 冒泡（</a:t>
            </a:r>
            <a:r>
              <a:rPr lang="en-US" altLang="zh-CN" sz="1600" dirty="0" smtClean="0">
                <a:ea typeface="楷体_GB2312" pitchFamily="49" charset="-122"/>
              </a:rPr>
              <a:t>Bubble</a:t>
            </a:r>
            <a:r>
              <a:rPr lang="zh-CN" altLang="en-US" sz="1600" dirty="0" smtClean="0">
                <a:ea typeface="楷体_GB2312" pitchFamily="49" charset="-122"/>
              </a:rPr>
              <a:t>）是指从事件源依次向父元素方向查找，直到查找到根元素为止。目的是搜索父元素中是否包含针对该元素的附件事件声明。</a:t>
            </a:r>
            <a:endParaRPr lang="en-US" altLang="zh-CN" sz="1600" dirty="0" smtClean="0">
              <a:ea typeface="楷体_GB2312" pitchFamily="49" charset="-122"/>
            </a:endParaRPr>
          </a:p>
          <a:p>
            <a:pPr marL="363855" lvl="1" indent="-3175" algn="just">
              <a:buFont typeface="Wingdings" panose="05000000000000000000" pitchFamily="2" charset="2"/>
              <a:buNone/>
            </a:pPr>
            <a:r>
              <a:rPr lang="zh-CN" altLang="en-US" sz="1600" dirty="0" smtClean="0">
                <a:ea typeface="楷体_GB2312" pitchFamily="49" charset="-122"/>
              </a:rPr>
              <a:t>利用“冒泡”可在某个父元素上一次性地为多个子元素注册同一个事件：</a:t>
            </a:r>
            <a:endParaRPr lang="zh-CN" altLang="en-US" sz="1600" dirty="0" smtClean="0">
              <a:ea typeface="楷体_GB2312" pitchFamily="49" charset="-122"/>
            </a:endParaRP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StackPanel</a:t>
            </a:r>
            <a:r>
              <a:rPr lang="en-US" altLang="zh-CN" sz="1800" dirty="0" smtClean="0"/>
              <a:t> …… </a:t>
            </a:r>
            <a:r>
              <a:rPr lang="en-US" altLang="zh-CN" sz="1800" dirty="0" err="1" smtClean="0"/>
              <a:t>Button.Click</a:t>
            </a:r>
            <a:r>
              <a:rPr lang="en-US" altLang="zh-CN" sz="1800" dirty="0" smtClean="0"/>
              <a:t>="</a:t>
            </a:r>
            <a:r>
              <a:rPr lang="en-US" altLang="zh-CN" sz="1800" dirty="0" err="1" smtClean="0"/>
              <a:t>Button_Click</a:t>
            </a:r>
            <a:r>
              <a:rPr lang="en-US" altLang="zh-CN" sz="1800" dirty="0" smtClean="0"/>
              <a:t>"  ……&gt;</a:t>
            </a:r>
            <a:endParaRPr lang="en-US" altLang="zh-CN" sz="18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&lt;Button Name="</a:t>
            </a:r>
            <a:r>
              <a:rPr lang="en-US" altLang="zh-CN" sz="1800" dirty="0" err="1" smtClean="0"/>
              <a:t>YesButton</a:t>
            </a:r>
            <a:r>
              <a:rPr lang="en-US" altLang="zh-CN" sz="1800" dirty="0" smtClean="0"/>
              <a:t>" Content="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" Width="54" /&gt;</a:t>
            </a:r>
            <a:endParaRPr lang="en-US" altLang="zh-CN" sz="18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&lt;Button Name="</a:t>
            </a:r>
            <a:r>
              <a:rPr lang="en-US" altLang="zh-CN" sz="1800" dirty="0" err="1" smtClean="0"/>
              <a:t>NoButton</a:t>
            </a:r>
            <a:r>
              <a:rPr lang="en-US" altLang="zh-CN" sz="1800" dirty="0" smtClean="0"/>
              <a:t>" Content="</a:t>
            </a:r>
            <a:r>
              <a:rPr lang="zh-CN" altLang="en-US" sz="1800" dirty="0" smtClean="0"/>
              <a:t>否</a:t>
            </a:r>
            <a:r>
              <a:rPr lang="en-US" altLang="zh-CN" sz="1800" dirty="0" smtClean="0"/>
              <a:t>" Width="65"/&gt;</a:t>
            </a:r>
            <a:endParaRPr lang="en-US" altLang="zh-CN" sz="18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&lt;Button Name="</a:t>
            </a:r>
            <a:r>
              <a:rPr lang="en-US" altLang="zh-CN" sz="1800" dirty="0" err="1" smtClean="0"/>
              <a:t>CancelButton</a:t>
            </a:r>
            <a:r>
              <a:rPr lang="en-US" altLang="zh-CN" sz="1800" dirty="0" smtClean="0"/>
              <a:t>" Content="</a:t>
            </a:r>
            <a:r>
              <a:rPr lang="zh-CN" altLang="en-US" sz="1800" dirty="0" smtClean="0"/>
              <a:t>取消</a:t>
            </a:r>
            <a:r>
              <a:rPr lang="en-US" altLang="zh-CN" sz="1800" dirty="0" smtClean="0"/>
              <a:t>" Width="64"/&gt;</a:t>
            </a:r>
            <a:endParaRPr lang="en-US" altLang="zh-CN" sz="18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800" dirty="0" smtClean="0"/>
              <a:t>&lt;/</a:t>
            </a:r>
            <a:r>
              <a:rPr lang="en-US" altLang="zh-CN" sz="1800" dirty="0" err="1" smtClean="0"/>
              <a:t>StackPanel</a:t>
            </a:r>
            <a:r>
              <a:rPr lang="en-US" altLang="zh-CN" sz="1800" dirty="0" smtClean="0"/>
              <a:t>&gt;</a:t>
            </a:r>
            <a:endParaRPr lang="en-US" altLang="zh-CN" sz="1800" dirty="0" smtClean="0"/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0" y="-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4448175" y="213995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4448175" y="46990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0" y="6870700"/>
            <a:ext cx="244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000" b="0">
                <a:solidFill>
                  <a:schemeClr val="tx1"/>
                </a:solidFill>
                <a:latin typeface="Times New Roman" panose="02020603050405020304" pitchFamily="18" charset="0"/>
                <a:ea typeface="方正书宋简体" charset="-122"/>
                <a:cs typeface="Times New Roman" panose="02020603050405020304" pitchFamily="18" charset="0"/>
              </a:rPr>
              <a:t> </a:t>
            </a:r>
            <a:r>
              <a:rPr lang="zh-CN" altLang="en-US" sz="800" b="0">
                <a:solidFill>
                  <a:schemeClr val="tx1"/>
                </a:solidFill>
                <a:ea typeface="方正书宋简体" charset="-122"/>
                <a:cs typeface="Times New Roman" panose="02020603050405020304" pitchFamily="18" charset="0"/>
              </a:rPr>
              <a:t> </a:t>
            </a:r>
            <a:endParaRPr lang="zh-CN" altLang="en-US" sz="1800" b="0">
              <a:solidFill>
                <a:schemeClr val="tx1"/>
              </a:solidFill>
              <a:ea typeface="方正书宋简体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控件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2AB435-7522-4D8E-A35C-EC8B5D9361AA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defRPr/>
            </a:pPr>
            <a:r>
              <a:rPr lang="en-US" altLang="zh-CN" dirty="0"/>
              <a:t>WPF</a:t>
            </a:r>
            <a:r>
              <a:rPr lang="zh-CN" altLang="zh-CN" dirty="0" smtClean="0"/>
              <a:t>控件</a:t>
            </a:r>
            <a:r>
              <a:rPr lang="zh-CN" altLang="en-US" dirty="0" smtClean="0"/>
              <a:t>两种最</a:t>
            </a:r>
            <a:r>
              <a:rPr lang="zh-CN" altLang="zh-CN" dirty="0" smtClean="0"/>
              <a:t>基本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控件模型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内容</a:t>
            </a:r>
            <a:r>
              <a:rPr lang="zh-CN" altLang="zh-CN" dirty="0"/>
              <a:t>模型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buClr>
                <a:srgbClr val="606060"/>
              </a:buClr>
              <a:defRPr/>
            </a:pPr>
            <a:r>
              <a:rPr lang="zh-CN" altLang="en-US" dirty="0" smtClean="0"/>
              <a:t>内置的</a:t>
            </a:r>
            <a:r>
              <a:rPr lang="en-US" altLang="zh-CN" dirty="0" smtClean="0"/>
              <a:t>WPF</a:t>
            </a:r>
            <a:r>
              <a:rPr lang="zh-CN" altLang="en-US" dirty="0" smtClean="0"/>
              <a:t>控件 （扩展例子“</a:t>
            </a:r>
            <a:r>
              <a:rPr lang="en-US" altLang="zh-CN" dirty="0" smtClean="0"/>
              <a:t>Ex…</a:t>
            </a:r>
            <a:r>
              <a:rPr lang="zh-CN" altLang="en-US" dirty="0" smtClean="0"/>
              <a:t>”仅演示运行效果）</a:t>
            </a:r>
            <a:endParaRPr lang="en-US" altLang="zh-CN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按钮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8.3.1 </a:t>
            </a:r>
            <a:r>
              <a:rPr lang="zh-CN" altLang="en-US" sz="1400" dirty="0" smtClean="0"/>
              <a:t>）：</a:t>
            </a:r>
            <a:r>
              <a:rPr lang="en-US" altLang="zh-CN" sz="1400" dirty="0" smtClean="0"/>
              <a:t>Button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RepeatButton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数据</a:t>
            </a:r>
            <a:r>
              <a:rPr lang="zh-CN" altLang="zh-CN" sz="1400" dirty="0" smtClean="0"/>
              <a:t>显示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DataGrid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12</a:t>
            </a:r>
            <a:r>
              <a:rPr lang="zh-CN" altLang="en-US" sz="1400" dirty="0" smtClean="0"/>
              <a:t>章）</a:t>
            </a:r>
            <a:r>
              <a:rPr lang="zh-CN" altLang="zh-CN" sz="1400" dirty="0" smtClean="0"/>
              <a:t>、</a:t>
            </a:r>
            <a:r>
              <a:rPr lang="en-US" altLang="zh-CN" sz="1400" dirty="0" err="1"/>
              <a:t>ListView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TreeView</a:t>
            </a:r>
            <a:r>
              <a:rPr lang="zh-CN" altLang="en-US" sz="1400" dirty="0" smtClean="0"/>
              <a:t>（见</a:t>
            </a:r>
            <a:r>
              <a:rPr lang="en-US" altLang="zh-CN" sz="1400" dirty="0" smtClean="0"/>
              <a:t>Source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en-US" sz="1400" dirty="0" smtClean="0"/>
              <a:t>日历</a:t>
            </a:r>
            <a:r>
              <a:rPr lang="zh-CN" altLang="zh-CN" sz="1400" dirty="0" smtClean="0"/>
              <a:t>选择</a:t>
            </a:r>
            <a:r>
              <a:rPr lang="zh-CN" altLang="en-US" sz="1400" dirty="0" smtClean="0"/>
              <a:t>器（</a:t>
            </a:r>
            <a:r>
              <a:rPr lang="en-US" altLang="zh-CN" sz="1400" dirty="0" smtClean="0"/>
              <a:t>Ex06</a:t>
            </a:r>
            <a:r>
              <a:rPr lang="zh-CN" altLang="en-US" sz="1400" dirty="0"/>
              <a:t>） 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Calendar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DatePicker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对话框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Ex07</a:t>
            </a:r>
            <a:r>
              <a:rPr lang="zh-CN" altLang="en-US" sz="1400" dirty="0" smtClean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OpenFileDialog</a:t>
            </a:r>
            <a:r>
              <a:rPr lang="zh-CN" altLang="zh-CN" sz="1400" dirty="0" smtClean="0"/>
              <a:t>、</a:t>
            </a:r>
            <a:r>
              <a:rPr lang="en-US" altLang="zh-CN" sz="1400" dirty="0" err="1"/>
              <a:t>PrintDialog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SaveFileDialog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FontDialog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ColorDialog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数字</a:t>
            </a:r>
            <a:r>
              <a:rPr lang="zh-CN" altLang="zh-CN" sz="1400" dirty="0" smtClean="0"/>
              <a:t>墨迹</a:t>
            </a:r>
            <a:r>
              <a:rPr lang="zh-CN" altLang="en-US" sz="1400" dirty="0" smtClean="0"/>
              <a:t>（网络编程第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章）：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InkCanvas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InkPresenter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文档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Ex08</a:t>
            </a:r>
            <a:r>
              <a:rPr lang="zh-CN" altLang="en-US" sz="1400" dirty="0" smtClean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DocumentViewer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输入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8.3.3</a:t>
            </a:r>
            <a:r>
              <a:rPr lang="zh-CN" altLang="en-US" sz="1400" dirty="0" smtClean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TextBox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RichTextBox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PasswordBox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布局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8.2</a:t>
            </a:r>
            <a:r>
              <a:rPr lang="zh-CN" altLang="en-US" sz="1400" dirty="0" smtClean="0"/>
              <a:t>）：常用有</a:t>
            </a:r>
            <a:r>
              <a:rPr lang="en-US" altLang="zh-CN" sz="1400" dirty="0" smtClean="0"/>
              <a:t>Grid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Canvas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StackPanel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DockPanel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Border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媒体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Image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8.5.1</a:t>
            </a:r>
            <a:r>
              <a:rPr lang="zh-CN" altLang="en-US" sz="1400" dirty="0" smtClean="0"/>
              <a:t>）</a:t>
            </a:r>
            <a:r>
              <a:rPr lang="zh-CN" altLang="zh-CN" sz="1400" dirty="0" smtClean="0"/>
              <a:t>、</a:t>
            </a:r>
            <a:r>
              <a:rPr lang="en-US" altLang="zh-CN" sz="1400" dirty="0" err="1" smtClean="0"/>
              <a:t>MediaElement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章）</a:t>
            </a:r>
            <a:r>
              <a:rPr lang="zh-CN" altLang="zh-CN" sz="1400" dirty="0" smtClean="0"/>
              <a:t>、</a:t>
            </a:r>
            <a:r>
              <a:rPr lang="en-US" altLang="zh-CN" sz="1400" dirty="0" err="1" smtClean="0"/>
              <a:t>SoundPlayerAction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章）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菜单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8.4</a:t>
            </a:r>
            <a:r>
              <a:rPr lang="zh-CN" altLang="en-US" sz="1400" dirty="0" smtClean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ContextMenu</a:t>
            </a:r>
            <a:r>
              <a:rPr lang="zh-CN" altLang="zh-CN" sz="1400" dirty="0"/>
              <a:t>、</a:t>
            </a:r>
            <a:r>
              <a:rPr lang="en-US" altLang="zh-CN" sz="1400" dirty="0"/>
              <a:t>Menu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ToolBar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导航</a:t>
            </a:r>
            <a:r>
              <a:rPr lang="zh-CN" altLang="en-US" sz="1400" dirty="0" smtClean="0"/>
              <a:t>（第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章）：</a:t>
            </a:r>
            <a:r>
              <a:rPr lang="en-US" altLang="zh-CN" sz="1400" dirty="0"/>
              <a:t> Frame</a:t>
            </a:r>
            <a:r>
              <a:rPr lang="zh-CN" altLang="zh-CN" sz="1400" dirty="0"/>
              <a:t>、</a:t>
            </a:r>
            <a:r>
              <a:rPr lang="en-US" altLang="zh-CN" sz="1400" dirty="0"/>
              <a:t>Hyperlink</a:t>
            </a:r>
            <a:r>
              <a:rPr lang="zh-CN" altLang="zh-CN" sz="1400" dirty="0"/>
              <a:t>、</a:t>
            </a:r>
            <a:r>
              <a:rPr lang="en-US" altLang="zh-CN" sz="1400" dirty="0"/>
              <a:t>Page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NavigationWindow</a:t>
            </a:r>
            <a:r>
              <a:rPr lang="zh-CN" altLang="zh-CN" sz="1400" dirty="0"/>
              <a:t>、</a:t>
            </a:r>
            <a:r>
              <a:rPr lang="en-US" altLang="zh-CN" sz="1400" dirty="0" err="1" smtClean="0"/>
              <a:t>TabControl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 smtClean="0"/>
              <a:t>选择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8.3</a:t>
            </a:r>
            <a:r>
              <a:rPr lang="zh-CN" altLang="en-US" sz="1400" dirty="0" smtClean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CheckBox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ComboBox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ListBox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RadioButton</a:t>
            </a:r>
            <a:r>
              <a:rPr lang="zh-CN" altLang="zh-CN" sz="1400" dirty="0"/>
              <a:t>、</a:t>
            </a:r>
            <a:r>
              <a:rPr lang="en-US" altLang="zh-CN" sz="1400" dirty="0" smtClean="0"/>
              <a:t>Slider</a:t>
            </a:r>
            <a:endParaRPr lang="en-US" altLang="zh-CN" sz="1400" dirty="0" smtClean="0"/>
          </a:p>
          <a:p>
            <a:pPr marL="274955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用户</a:t>
            </a:r>
            <a:r>
              <a:rPr lang="zh-CN" altLang="zh-CN" sz="1400" dirty="0" smtClean="0"/>
              <a:t>信息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8.3</a:t>
            </a:r>
            <a:r>
              <a:rPr lang="zh-CN" altLang="en-US" sz="1400" dirty="0" smtClean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AccessText</a:t>
            </a:r>
            <a:r>
              <a:rPr lang="zh-CN" altLang="zh-CN" sz="1400" dirty="0"/>
              <a:t>、</a:t>
            </a:r>
            <a:r>
              <a:rPr lang="en-US" altLang="zh-CN" sz="1400" dirty="0"/>
              <a:t>Label</a:t>
            </a:r>
            <a:r>
              <a:rPr lang="zh-CN" altLang="zh-CN" sz="1400" dirty="0"/>
              <a:t>、</a:t>
            </a:r>
            <a:r>
              <a:rPr lang="en-US" altLang="zh-CN" sz="1400" dirty="0"/>
              <a:t>Popup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ProgressBar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StatusBar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TextBlock</a:t>
            </a:r>
            <a:r>
              <a:rPr lang="zh-CN" altLang="zh-CN" sz="1400" dirty="0"/>
              <a:t>、</a:t>
            </a:r>
            <a:r>
              <a:rPr lang="en-US" altLang="zh-CN" sz="1400" dirty="0" smtClean="0"/>
              <a:t>ToolTip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EA6E789-53A3-439A-9E5D-6EA7FDC27117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 smtClean="0"/>
              <a:t>8.1.1 WPF</a:t>
            </a:r>
            <a:r>
              <a:rPr lang="zh-CN" altLang="en-US" dirty="0" smtClean="0"/>
              <a:t>控件模型 </a:t>
            </a:r>
            <a:endParaRPr lang="zh-CN" altLang="en-US" dirty="0" smtClean="0"/>
          </a:p>
          <a:p>
            <a:pPr eaLnBrk="1" hangingPunct="1">
              <a:buClr>
                <a:srgbClr val="606060"/>
              </a:buClr>
            </a:pPr>
            <a:endParaRPr lang="en-US" altLang="zh-CN" dirty="0" smtClean="0"/>
          </a:p>
          <a:p>
            <a:pPr eaLnBrk="1" hangingPunct="1">
              <a:buClr>
                <a:srgbClr val="606060"/>
              </a:buClr>
            </a:pPr>
            <a:endParaRPr lang="en-US" altLang="zh-CN" dirty="0" smtClean="0"/>
          </a:p>
          <a:p>
            <a:pPr eaLnBrk="1" hangingPunct="1">
              <a:buClr>
                <a:srgbClr val="606060"/>
              </a:buClr>
            </a:pPr>
            <a:endParaRPr lang="en-US" altLang="zh-CN" dirty="0" smtClean="0"/>
          </a:p>
          <a:p>
            <a:pPr eaLnBrk="1" hangingPunct="1">
              <a:buClr>
                <a:srgbClr val="606060"/>
              </a:buCl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Clr>
                <a:srgbClr val="606060"/>
              </a:buCl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774700" lvl="1" indent="-228600"/>
            <a:r>
              <a:rPr lang="zh-CN" altLang="en-US" sz="1800" dirty="0" smtClean="0">
                <a:ea typeface="楷体_GB2312" pitchFamily="49" charset="-122"/>
              </a:rPr>
              <a:t>内容：指显示控件内容的区域，可以是文本、图像或其他控件元素。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774700" lvl="1" indent="-228600"/>
            <a:r>
              <a:rPr lang="en-US" altLang="zh-CN" sz="1800" dirty="0" smtClean="0">
                <a:ea typeface="楷体_GB2312" pitchFamily="49" charset="-122"/>
              </a:rPr>
              <a:t>Padding</a:t>
            </a:r>
            <a:r>
              <a:rPr lang="zh-CN" altLang="en-US" sz="1800" dirty="0" smtClean="0">
                <a:ea typeface="楷体_GB2312" pitchFamily="49" charset="-122"/>
              </a:rPr>
              <a:t>：内边距。即边框和内容之间的矩形环区域。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774700" lvl="1" indent="-228600"/>
            <a:r>
              <a:rPr lang="zh-CN" altLang="en-US" sz="1800" dirty="0" smtClean="0">
                <a:ea typeface="楷体_GB2312" pitchFamily="49" charset="-122"/>
              </a:rPr>
              <a:t>边框：即内边距和外边距之间的黑色矩形环区域。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774700" lvl="1" indent="-228600"/>
            <a:r>
              <a:rPr lang="en-US" altLang="zh-CN" sz="1800" dirty="0" smtClean="0">
                <a:ea typeface="楷体_GB2312" pitchFamily="49" charset="-122"/>
              </a:rPr>
              <a:t>Margin</a:t>
            </a:r>
            <a:r>
              <a:rPr lang="zh-CN" altLang="en-US" sz="1800" dirty="0" smtClean="0">
                <a:ea typeface="楷体_GB2312" pitchFamily="49" charset="-122"/>
              </a:rPr>
              <a:t>：外边距。指边框和图中虚线包围的矩形环区域，表示该控件和其他控件之间的距离。</a:t>
            </a:r>
            <a:endParaRPr lang="en-US" altLang="zh-CN" sz="1800" dirty="0" smtClean="0">
              <a:ea typeface="楷体_GB2312" pitchFamily="49" charset="-122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124200" y="1524000"/>
          <a:ext cx="32766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" r:id="rId1" imgW="7327900" imgH="6527800" progId="Visio.Drawing.11">
                  <p:embed/>
                </p:oleObj>
              </mc:Choice>
              <mc:Fallback>
                <p:oleObj name="" r:id="rId1" imgW="7327900" imgH="65278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6" t="2356" r="2010" b="1382"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32766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C831BAE-2559-47CD-A59C-B1ED9D75338B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606060"/>
              </a:buClr>
              <a:buNone/>
            </a:pPr>
            <a:r>
              <a:rPr lang="en-US" altLang="zh-CN" dirty="0" smtClean="0"/>
              <a:t>8.1.2 WPF</a:t>
            </a:r>
            <a:r>
              <a:rPr lang="zh-CN" altLang="en-US" dirty="0" smtClean="0"/>
              <a:t>控件模型</a:t>
            </a:r>
            <a:endParaRPr lang="en-US" altLang="zh-CN" dirty="0" smtClean="0"/>
          </a:p>
          <a:p>
            <a:pPr marL="360680" lvl="1" indent="-3175" eaLnBrk="1" hangingPunct="1">
              <a:lnSpc>
                <a:spcPct val="110000"/>
              </a:lnSpc>
              <a:buSzPct val="90000"/>
            </a:pPr>
            <a:r>
              <a:rPr lang="zh-CN" altLang="en-US" sz="2000" dirty="0" smtClean="0">
                <a:ea typeface="楷体_GB2312" pitchFamily="49" charset="-122"/>
              </a:rPr>
              <a:t>外边距（</a:t>
            </a:r>
            <a:r>
              <a:rPr lang="en-US" altLang="zh-CN" sz="2000" dirty="0" smtClean="0">
                <a:ea typeface="楷体_GB2312" pitchFamily="49" charset="-122"/>
              </a:rPr>
              <a:t>Margin</a:t>
            </a:r>
            <a:r>
              <a:rPr lang="zh-CN" altLang="en-US" sz="2000" dirty="0" smtClean="0">
                <a:ea typeface="楷体_GB2312" pitchFamily="49" charset="-122"/>
              </a:rPr>
              <a:t>） 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360680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常用有两种形式，一种是用一个值来描述，例如下面的代码表示按钮周边四个方向的外边距都是</a:t>
            </a:r>
            <a:r>
              <a:rPr lang="en-US" altLang="zh-CN" sz="1800" dirty="0" smtClean="0">
                <a:ea typeface="楷体_GB2312" pitchFamily="49" charset="-122"/>
              </a:rPr>
              <a:t>10</a:t>
            </a:r>
            <a:r>
              <a:rPr lang="zh-CN" altLang="en-US" sz="1800" dirty="0" smtClean="0">
                <a:ea typeface="楷体_GB2312" pitchFamily="49" charset="-122"/>
              </a:rPr>
              <a:t>。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XAML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&lt;Button Name="Button1" Margin="10"&gt;</a:t>
            </a:r>
            <a:r>
              <a:rPr lang="zh-CN" altLang="en-US" sz="1600" dirty="0" smtClean="0"/>
              <a:t>按钮</a:t>
            </a:r>
            <a:r>
              <a:rPr lang="en-US" altLang="zh-CN" sz="1600" dirty="0" smtClean="0"/>
              <a:t>1&lt;/Button&gt;</a:t>
            </a:r>
            <a:endParaRPr lang="en-US" altLang="zh-CN" sz="1600" dirty="0" smtClean="0"/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C#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Button1.Margin = new Thickness(10);</a:t>
            </a:r>
            <a:endParaRPr lang="en-US" altLang="zh-CN" sz="1600" dirty="0" smtClean="0"/>
          </a:p>
          <a:p>
            <a:pPr marL="360680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另一种是按照“左、上、右、下”的顺序用</a:t>
            </a:r>
            <a:r>
              <a:rPr lang="en-US" altLang="zh-CN" sz="1800" dirty="0" smtClean="0">
                <a:ea typeface="楷体_GB2312" pitchFamily="49" charset="-122"/>
              </a:rPr>
              <a:t>4</a:t>
            </a:r>
            <a:r>
              <a:rPr lang="zh-CN" altLang="en-US" sz="1800" dirty="0" smtClean="0">
                <a:ea typeface="楷体_GB2312" pitchFamily="49" charset="-122"/>
              </a:rPr>
              <a:t>个值分别描述。例如下面的代码表示</a:t>
            </a:r>
            <a:r>
              <a:rPr lang="en-US" altLang="zh-CN" sz="1800" dirty="0" smtClean="0">
                <a:ea typeface="楷体_GB2312" pitchFamily="49" charset="-122"/>
              </a:rPr>
              <a:t>Button2</a:t>
            </a:r>
            <a:r>
              <a:rPr lang="zh-CN" altLang="en-US" sz="1800" dirty="0" smtClean="0">
                <a:ea typeface="楷体_GB2312" pitchFamily="49" charset="-122"/>
              </a:rPr>
              <a:t>按钮的左、上、右、下的外边距分别是</a:t>
            </a:r>
            <a:r>
              <a:rPr lang="en-US" altLang="zh-CN" sz="1800" dirty="0" smtClean="0">
                <a:ea typeface="楷体_GB2312" pitchFamily="49" charset="-122"/>
              </a:rPr>
              <a:t>0</a:t>
            </a:r>
            <a:r>
              <a:rPr lang="zh-CN" altLang="en-US" sz="1800" dirty="0" smtClean="0">
                <a:ea typeface="楷体_GB2312" pitchFamily="49" charset="-122"/>
              </a:rPr>
              <a:t>、</a:t>
            </a:r>
            <a:r>
              <a:rPr lang="en-US" altLang="zh-CN" sz="1800" dirty="0" smtClean="0">
                <a:ea typeface="楷体_GB2312" pitchFamily="49" charset="-122"/>
              </a:rPr>
              <a:t>10</a:t>
            </a:r>
            <a:r>
              <a:rPr lang="zh-CN" altLang="en-US" sz="1800" dirty="0" smtClean="0">
                <a:ea typeface="楷体_GB2312" pitchFamily="49" charset="-122"/>
              </a:rPr>
              <a:t>、</a:t>
            </a:r>
            <a:r>
              <a:rPr lang="en-US" altLang="zh-CN" sz="1800" dirty="0" smtClean="0">
                <a:ea typeface="楷体_GB2312" pitchFamily="49" charset="-122"/>
              </a:rPr>
              <a:t>0</a:t>
            </a:r>
            <a:r>
              <a:rPr lang="zh-CN" altLang="en-US" sz="1800" dirty="0" smtClean="0">
                <a:ea typeface="楷体_GB2312" pitchFamily="49" charset="-122"/>
              </a:rPr>
              <a:t>、</a:t>
            </a:r>
            <a:r>
              <a:rPr lang="en-US" altLang="zh-CN" sz="1800" dirty="0" smtClean="0">
                <a:ea typeface="楷体_GB2312" pitchFamily="49" charset="-122"/>
              </a:rPr>
              <a:t>10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XAML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&lt;Button Name="Button2" Margin="0,10,0,10"&gt;</a:t>
            </a:r>
            <a:r>
              <a:rPr lang="zh-CN" altLang="en-US" sz="1600" dirty="0" smtClean="0"/>
              <a:t>按钮</a:t>
            </a:r>
            <a:r>
              <a:rPr lang="en-US" altLang="zh-CN" sz="1600" dirty="0" smtClean="0"/>
              <a:t>2&lt;/Button&gt;</a:t>
            </a:r>
            <a:endParaRPr lang="en-US" altLang="zh-CN" sz="1600" dirty="0" smtClean="0"/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C#</a:t>
            </a:r>
            <a:r>
              <a:rPr lang="zh-CN" altLang="en-US" sz="1600" dirty="0" smtClean="0"/>
              <a:t>：</a:t>
            </a:r>
            <a:endParaRPr lang="zh-CN" altLang="en-US" sz="1600" dirty="0" smtClean="0"/>
          </a:p>
          <a:p>
            <a:pPr marL="1143000" lvl="2" indent="-22860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Button2.Margin = new Thickness(0, 10, 0, 10);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4F21713-0704-4012-937B-9F4D34F17169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  <a:defRPr/>
            </a:pPr>
            <a:r>
              <a:rPr lang="en-US" altLang="zh-CN" dirty="0" smtClean="0"/>
              <a:t>8.1.2 WPF</a:t>
            </a:r>
            <a:r>
              <a:rPr lang="zh-CN" altLang="en-US" dirty="0" smtClean="0"/>
              <a:t>控件模型（续）</a:t>
            </a:r>
            <a:endParaRPr lang="en-US" altLang="zh-CN" dirty="0" smtClean="0"/>
          </a:p>
          <a:p>
            <a:pPr marL="360680" lvl="1" indent="-3175" eaLnBrk="1" hangingPunct="1">
              <a:buSzPct val="90000"/>
              <a:defRPr/>
            </a:pPr>
            <a:r>
              <a:rPr lang="zh-CN" altLang="en-US" sz="2000" dirty="0" smtClean="0"/>
              <a:t>内边距（</a:t>
            </a:r>
            <a:r>
              <a:rPr lang="en-US" altLang="zh-CN" sz="2000" dirty="0" smtClean="0"/>
              <a:t>Padding</a:t>
            </a:r>
            <a:r>
              <a:rPr lang="zh-CN" altLang="en-US" sz="2000" dirty="0" smtClean="0"/>
              <a:t>） </a:t>
            </a:r>
            <a:endParaRPr lang="zh-CN" altLang="en-US" sz="2000" dirty="0" smtClean="0"/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/>
              <a:t>控制元素内部与其子元素或文本之间的间距，其用法和</a:t>
            </a:r>
            <a:r>
              <a:rPr lang="en-US" altLang="zh-CN" sz="1800" dirty="0" smtClean="0"/>
              <a:t>Margin</a:t>
            </a:r>
            <a:r>
              <a:rPr lang="zh-CN" altLang="en-US" sz="1800" dirty="0" smtClean="0"/>
              <a:t>属性的用法相似。 </a:t>
            </a:r>
            <a:endParaRPr lang="zh-CN" altLang="en-US" sz="1800" dirty="0" smtClean="0"/>
          </a:p>
          <a:p>
            <a:pPr marL="357505" lvl="1" indent="0" eaLnBrk="1" hangingPunct="1">
              <a:buSzPct val="90000"/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357505" lvl="1" indent="0" eaLnBrk="1" hangingPunct="1"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8-1】</a:t>
            </a:r>
            <a:r>
              <a:rPr lang="zh-CN" altLang="en-US" sz="2000" dirty="0" smtClean="0"/>
              <a:t>演示控件模型中外边距、内边距以及边框的含义及用法。 </a:t>
            </a:r>
            <a:endParaRPr lang="en-US" altLang="zh-CN" sz="2000" dirty="0" smtClean="0"/>
          </a:p>
        </p:txBody>
      </p:sp>
      <p:pic>
        <p:nvPicPr>
          <p:cNvPr id="235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40386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40386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D5B9A20-2F86-4E8B-89EB-E333D34A13CF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 smtClean="0"/>
              <a:t>8.1.2 WPF</a:t>
            </a:r>
            <a:r>
              <a:rPr lang="zh-CN" altLang="en-US" dirty="0" smtClean="0"/>
              <a:t>控件模型（续）</a:t>
            </a:r>
            <a:endParaRPr lang="en-US" altLang="zh-CN" dirty="0" smtClean="0"/>
          </a:p>
          <a:p>
            <a:pPr marL="360680" lvl="1" indent="-3175" eaLnBrk="1" hangingPunct="1">
              <a:buSzPct val="90000"/>
            </a:pPr>
            <a:r>
              <a:rPr lang="zh-CN" altLang="en-US" dirty="0" smtClean="0">
                <a:ea typeface="楷体_GB2312" pitchFamily="49" charset="-122"/>
              </a:rPr>
              <a:t>水平对齐（</a:t>
            </a:r>
            <a:r>
              <a:rPr lang="en-US" altLang="zh-CN" dirty="0" err="1" smtClean="0">
                <a:ea typeface="楷体_GB2312" pitchFamily="49" charset="-122"/>
              </a:rPr>
              <a:t>HorizontalAlignment</a:t>
            </a:r>
            <a:r>
              <a:rPr lang="zh-CN" altLang="en-US" dirty="0" smtClean="0">
                <a:ea typeface="楷体_GB2312" pitchFamily="49" charset="-122"/>
              </a:rPr>
              <a:t>） 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声明元素相对于其父元素的水平对齐方式 。 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</a:pPr>
            <a:r>
              <a:rPr lang="en-US" altLang="zh-CN" sz="2000" dirty="0" smtClean="0">
                <a:ea typeface="楷体_GB2312" pitchFamily="49" charset="-122"/>
              </a:rPr>
              <a:t>【</a:t>
            </a:r>
            <a:r>
              <a:rPr lang="zh-CN" altLang="en-US" sz="2000" dirty="0" smtClean="0">
                <a:ea typeface="楷体_GB2312" pitchFamily="49" charset="-122"/>
              </a:rPr>
              <a:t>例</a:t>
            </a:r>
            <a:r>
              <a:rPr lang="en-US" altLang="zh-CN" sz="2000" dirty="0" smtClean="0">
                <a:ea typeface="楷体_GB2312" pitchFamily="49" charset="-122"/>
              </a:rPr>
              <a:t>8-2】</a:t>
            </a:r>
            <a:r>
              <a:rPr lang="zh-CN" altLang="en-US" sz="2000" dirty="0" smtClean="0">
                <a:ea typeface="楷体_GB2312" pitchFamily="49" charset="-122"/>
              </a:rPr>
              <a:t>演示如何将</a:t>
            </a:r>
            <a:r>
              <a:rPr lang="en-US" altLang="zh-CN" sz="2000" dirty="0" err="1" smtClean="0">
                <a:ea typeface="楷体_GB2312" pitchFamily="49" charset="-122"/>
              </a:rPr>
              <a:t>HorizontalAlignment</a:t>
            </a:r>
            <a:r>
              <a:rPr lang="zh-CN" altLang="en-US" sz="2000" dirty="0" smtClean="0">
                <a:ea typeface="楷体_GB2312" pitchFamily="49" charset="-122"/>
              </a:rPr>
              <a:t>属性应用于</a:t>
            </a:r>
            <a:r>
              <a:rPr lang="en-US" altLang="zh-CN" sz="2000" dirty="0" smtClean="0">
                <a:ea typeface="楷体_GB2312" pitchFamily="49" charset="-122"/>
              </a:rPr>
              <a:t>Button</a:t>
            </a:r>
            <a:r>
              <a:rPr lang="zh-CN" altLang="en-US" sz="2000" dirty="0" smtClean="0">
                <a:ea typeface="楷体_GB2312" pitchFamily="49" charset="-122"/>
              </a:rPr>
              <a:t>元素。 </a:t>
            </a:r>
            <a:endParaRPr lang="en-US" altLang="zh-CN" sz="2000" dirty="0" smtClean="0">
              <a:ea typeface="楷体_GB2312" pitchFamily="49" charset="-122"/>
            </a:endParaRP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2000" y="2971800"/>
          <a:ext cx="7696200" cy="1246188"/>
        </p:xfrm>
        <a:graphic>
          <a:graphicData uri="http://schemas.openxmlformats.org/drawingml/2006/table">
            <a:tbl>
              <a:tblPr/>
              <a:tblGrid>
                <a:gridCol w="1738313"/>
                <a:gridCol w="5957887"/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0" algn="ctr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方正细圆简体" charset="-122"/>
                          <a:cs typeface="Times New Roman" panose="02020603050405020304" pitchFamily="18" charset="0"/>
                        </a:rPr>
                        <a:t>成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细圆简体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方正细圆简体" charset="-122"/>
                          <a:cs typeface="Times New Roman" panose="02020603050405020304" pitchFamily="18" charset="0"/>
                        </a:rPr>
                        <a:t>员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细圆简体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0" algn="ctr"/>
                        </a:tabLst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方正细圆简体" charset="-122"/>
                          <a:cs typeface="Times New Roman" panose="02020603050405020304" pitchFamily="18" charset="0"/>
                        </a:rPr>
                        <a:t>说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方正细圆简体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方正细圆简体" charset="-122"/>
                          <a:cs typeface="Times New Roman" panose="02020603050405020304" pitchFamily="18" charset="0"/>
                        </a:rPr>
                        <a:t>明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细圆简体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Center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Right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子元素在其父元素内左端对齐、中心对齐、右端对齐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Stretch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（默认）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拉伸子元素至父元素的已分配空间。如果声明了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，则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方正书宋简体" charset="-122"/>
                          <a:cs typeface="Courier New" panose="02070309020205020404" pitchFamily="49" charset="0"/>
                        </a:rPr>
                        <a:t>优先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书宋简体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6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29138"/>
            <a:ext cx="3505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6399B9D-7915-474D-9437-6E7623E47DC9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 smtClean="0"/>
              <a:t>8.1.2  WPF</a:t>
            </a:r>
            <a:r>
              <a:rPr lang="zh-CN" altLang="en-US" dirty="0" smtClean="0"/>
              <a:t>控件模型（续）</a:t>
            </a:r>
            <a:endParaRPr lang="en-US" altLang="zh-CN" dirty="0" smtClean="0"/>
          </a:p>
          <a:p>
            <a:pPr marL="360680" lvl="1" indent="-3175" eaLnBrk="1" hangingPunct="1">
              <a:buSzPct val="90000"/>
            </a:pPr>
            <a:r>
              <a:rPr lang="zh-CN" altLang="en-US" dirty="0" smtClean="0">
                <a:ea typeface="楷体_GB2312" pitchFamily="49" charset="-122"/>
              </a:rPr>
              <a:t>垂直对齐（</a:t>
            </a:r>
            <a:r>
              <a:rPr lang="en-US" altLang="zh-CN" dirty="0" err="1" smtClean="0">
                <a:ea typeface="楷体_GB2312" pitchFamily="49" charset="-122"/>
              </a:rPr>
              <a:t>VerticalAlignment</a:t>
            </a:r>
            <a:r>
              <a:rPr lang="zh-CN" altLang="en-US" dirty="0" smtClean="0">
                <a:ea typeface="楷体_GB2312" pitchFamily="49" charset="-122"/>
              </a:rPr>
              <a:t>） 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描述元素相对于其父元素的垂直对齐方式。可能的取值分别为</a:t>
            </a:r>
            <a:r>
              <a:rPr lang="en-US" altLang="zh-CN" sz="1800" dirty="0" smtClean="0">
                <a:ea typeface="楷体_GB2312" pitchFamily="49" charset="-122"/>
              </a:rPr>
              <a:t>Top</a:t>
            </a:r>
            <a:r>
              <a:rPr lang="zh-CN" altLang="en-US" sz="1800" dirty="0" smtClean="0">
                <a:ea typeface="楷体_GB2312" pitchFamily="49" charset="-122"/>
              </a:rPr>
              <a:t>（顶端对齐）、</a:t>
            </a:r>
            <a:r>
              <a:rPr lang="en-US" altLang="zh-CN" sz="1800" dirty="0" smtClean="0">
                <a:ea typeface="楷体_GB2312" pitchFamily="49" charset="-122"/>
              </a:rPr>
              <a:t>Center</a:t>
            </a:r>
            <a:r>
              <a:rPr lang="zh-CN" altLang="en-US" sz="1800" dirty="0" smtClean="0">
                <a:ea typeface="楷体_GB2312" pitchFamily="49" charset="-122"/>
              </a:rPr>
              <a:t>（中心对齐）、</a:t>
            </a:r>
            <a:r>
              <a:rPr lang="en-US" altLang="zh-CN" sz="1800" dirty="0" smtClean="0">
                <a:ea typeface="楷体_GB2312" pitchFamily="49" charset="-122"/>
              </a:rPr>
              <a:t>Bottom</a:t>
            </a:r>
            <a:r>
              <a:rPr lang="zh-CN" altLang="en-US" sz="1800" dirty="0" smtClean="0">
                <a:ea typeface="楷体_GB2312" pitchFamily="49" charset="-122"/>
              </a:rPr>
              <a:t>（底端对齐）和</a:t>
            </a:r>
            <a:r>
              <a:rPr lang="en-US" altLang="zh-CN" sz="1800" dirty="0" smtClean="0">
                <a:ea typeface="楷体_GB2312" pitchFamily="49" charset="-122"/>
              </a:rPr>
              <a:t>Stretch</a:t>
            </a:r>
            <a:r>
              <a:rPr lang="zh-CN" altLang="en-US" sz="1800" dirty="0" smtClean="0">
                <a:ea typeface="楷体_GB2312" pitchFamily="49" charset="-122"/>
              </a:rPr>
              <a:t>（默认，垂直拉伸）。 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SzPct val="90000"/>
            </a:pPr>
            <a:r>
              <a:rPr lang="en-US" altLang="zh-CN" sz="2000" dirty="0" smtClean="0">
                <a:ea typeface="楷体_GB2312" pitchFamily="49" charset="-122"/>
              </a:rPr>
              <a:t>【</a:t>
            </a:r>
            <a:r>
              <a:rPr lang="zh-CN" altLang="en-US" sz="2000" dirty="0" smtClean="0">
                <a:ea typeface="楷体_GB2312" pitchFamily="49" charset="-122"/>
              </a:rPr>
              <a:t>例</a:t>
            </a:r>
            <a:r>
              <a:rPr lang="en-US" altLang="zh-CN" sz="2000" dirty="0" smtClean="0">
                <a:ea typeface="楷体_GB2312" pitchFamily="49" charset="-122"/>
              </a:rPr>
              <a:t>8-3】</a:t>
            </a:r>
            <a:r>
              <a:rPr lang="zh-CN" altLang="en-US" sz="2000" dirty="0" smtClean="0">
                <a:ea typeface="楷体_GB2312" pitchFamily="49" charset="-122"/>
              </a:rPr>
              <a:t>演示了如何将</a:t>
            </a:r>
            <a:r>
              <a:rPr lang="en-US" altLang="zh-CN" sz="2000" dirty="0" err="1" smtClean="0">
                <a:ea typeface="楷体_GB2312" pitchFamily="49" charset="-122"/>
              </a:rPr>
              <a:t>VerticalAlignment</a:t>
            </a:r>
            <a:r>
              <a:rPr lang="zh-CN" altLang="en-US" sz="2000" dirty="0" smtClean="0">
                <a:ea typeface="楷体_GB2312" pitchFamily="49" charset="-122"/>
              </a:rPr>
              <a:t>属性应用于</a:t>
            </a:r>
            <a:r>
              <a:rPr lang="en-US" altLang="zh-CN" sz="2000" dirty="0" smtClean="0">
                <a:ea typeface="楷体_GB2312" pitchFamily="49" charset="-122"/>
              </a:rPr>
              <a:t>Button</a:t>
            </a:r>
            <a:r>
              <a:rPr lang="zh-CN" altLang="en-US" sz="2000" dirty="0" smtClean="0">
                <a:ea typeface="楷体_GB2312" pitchFamily="49" charset="-122"/>
              </a:rPr>
              <a:t>元素。 </a:t>
            </a:r>
            <a:endParaRPr lang="en-US" altLang="zh-CN" sz="2000" dirty="0" smtClean="0">
              <a:ea typeface="楷体_GB2312" pitchFamily="49" charset="-122"/>
            </a:endParaRPr>
          </a:p>
        </p:txBody>
      </p:sp>
      <p:pic>
        <p:nvPicPr>
          <p:cNvPr id="2562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6013"/>
            <a:ext cx="4572000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本节课重点解释内容，其余自己复习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1</a:t>
            </a:r>
            <a:r>
              <a:rPr sz="2400"/>
              <a:t>、内容的控制</a:t>
            </a:r>
            <a:endParaRPr sz="2400"/>
          </a:p>
          <a:p>
            <a:pPr marL="0" indent="0">
              <a:buNone/>
            </a:pPr>
            <a:r>
              <a:rPr sz="2400"/>
              <a:t>主窗口：</a:t>
            </a:r>
            <a:r>
              <a:rPr sz="2400">
                <a:hlinkClick r:id="rId1" tooltip="" action="ppaction://hlinksldjump"/>
              </a:rPr>
              <a:t>页面导航</a:t>
            </a:r>
            <a:endParaRPr sz="2400">
              <a:hlinkClick r:id="rId1" tooltip="" action="ppaction://hlinksldjump"/>
            </a:endParaRPr>
          </a:p>
          <a:p>
            <a:pPr marL="0" indent="0">
              <a:buNone/>
            </a:pPr>
            <a:r>
              <a:rPr sz="2400"/>
              <a:t>子页面：</a:t>
            </a:r>
            <a:r>
              <a:rPr sz="2400" smtClean="0">
                <a:sym typeface="+mn-ea"/>
                <a:hlinkClick r:id="rId2" tooltip="" action="ppaction://hlinksldjump"/>
              </a:rPr>
              <a:t>文本块内容添加</a:t>
            </a:r>
            <a:endParaRPr sz="2400" smtClean="0">
              <a:sym typeface="+mn-ea"/>
              <a:hlinkClick r:id="rId2" tooltip="" action="ppaction://hlinksldjump"/>
            </a:endParaRPr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sz="2400"/>
              <a:t>、</a:t>
            </a:r>
            <a:r>
              <a:rPr sz="2400">
                <a:hlinkClick r:id="rId3" tooltip="" action="ppaction://hlinksldjump"/>
              </a:rPr>
              <a:t>样式的控制</a:t>
            </a:r>
            <a:r>
              <a:rPr sz="2400"/>
              <a:t>（资源、目标对象）</a:t>
            </a:r>
            <a:endParaRPr sz="2400"/>
          </a:p>
          <a:p>
            <a:pPr marL="0" indent="0">
              <a:buNone/>
            </a:pPr>
            <a:r>
              <a:rPr sz="2400"/>
              <a:t>框架元素样式</a:t>
            </a:r>
            <a:endParaRPr sz="2400"/>
          </a:p>
          <a:p>
            <a:pPr marL="0" indent="0">
              <a:buNone/>
            </a:pPr>
            <a:r>
              <a:rPr sz="2400"/>
              <a:t>应用程序样式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sz="2400"/>
              <a:t>、</a:t>
            </a:r>
            <a:r>
              <a:rPr sz="2400">
                <a:hlinkClick r:id="rId4" tooltip="" action="ppaction://hlinksldjump"/>
              </a:rPr>
              <a:t>事件</a:t>
            </a:r>
            <a:endParaRPr sz="2400">
              <a:hlinkClick r:id="rId4" tooltip="" action="ppaction://hlinksldjump"/>
            </a:endParaRPr>
          </a:p>
          <a:p>
            <a:pPr marL="0" indent="0">
              <a:buNone/>
            </a:pPr>
            <a:r>
              <a:rPr sz="2400"/>
              <a:t>4、</a:t>
            </a:r>
            <a:r>
              <a:rPr sz="2400">
                <a:hlinkClick r:id="rId5" tooltip="" action="ppaction://hlinksldjump"/>
              </a:rPr>
              <a:t>scrollviewer</a:t>
            </a:r>
            <a:endParaRPr sz="2400"/>
          </a:p>
          <a:p>
            <a:pPr marL="0" indent="0">
              <a:buNone/>
            </a:pPr>
            <a:endParaRPr sz="2400"/>
          </a:p>
        </p:txBody>
      </p: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753412-6C49-47F3-BA17-5D5D650726BB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 smtClean="0"/>
              <a:t>8.1  </a:t>
            </a:r>
            <a:r>
              <a:rPr lang="zh-CN" altLang="en-US" sz="4200" smtClean="0"/>
              <a:t>控件模型和内容模型</a:t>
            </a:r>
            <a:endParaRPr lang="zh-CN" altLang="en-US" sz="42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000" dirty="0" smtClean="0"/>
              <a:t>8.1.3 WPF</a:t>
            </a:r>
            <a:r>
              <a:rPr lang="zh-CN" altLang="en-US" sz="2000" dirty="0" smtClean="0"/>
              <a:t>内容模型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 smtClean="0"/>
              <a:t>   WPF</a:t>
            </a:r>
            <a:r>
              <a:rPr lang="zh-CN" altLang="en-US" sz="1800" dirty="0" smtClean="0"/>
              <a:t>内容模型是指如何组织和布局</a:t>
            </a:r>
            <a:r>
              <a:rPr lang="en-US" altLang="zh-CN" sz="1800" dirty="0" smtClean="0"/>
              <a:t>WPF</a:t>
            </a:r>
            <a:r>
              <a:rPr lang="zh-CN" altLang="en-US" sz="1800" dirty="0" smtClean="0"/>
              <a:t>控件的内容。用</a:t>
            </a:r>
            <a:r>
              <a:rPr lang="en-US" altLang="zh-CN" sz="1800" dirty="0" smtClean="0"/>
              <a:t>XAML</a:t>
            </a:r>
            <a:r>
              <a:rPr lang="zh-CN" altLang="en-US" sz="1800" dirty="0" smtClean="0"/>
              <a:t>描述控件元素时，一般语法形式为</a:t>
            </a:r>
            <a:endParaRPr lang="zh-CN" altLang="en-US" sz="18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400" dirty="0" smtClean="0"/>
              <a:t>&lt;</a:t>
            </a:r>
            <a:r>
              <a:rPr lang="zh-CN" altLang="en-US" sz="1400" i="1" u="sng" dirty="0" smtClean="0"/>
              <a:t>控件元素名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</a:t>
            </a:r>
            <a:r>
              <a:rPr lang="zh-CN" altLang="en-US" sz="1400" i="1" u="sng" dirty="0" smtClean="0"/>
              <a:t>内容模型</a:t>
            </a:r>
            <a:endParaRPr lang="zh-CN" altLang="en-US" sz="14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400" dirty="0" smtClean="0"/>
              <a:t>&lt;/</a:t>
            </a:r>
            <a:r>
              <a:rPr lang="zh-CN" altLang="en-US" sz="1400" i="1" u="sng" dirty="0" smtClean="0"/>
              <a:t>控件元素名</a:t>
            </a:r>
            <a:r>
              <a:rPr lang="en-US" altLang="zh-CN" sz="1400" dirty="0" smtClean="0"/>
              <a:t>&gt; </a:t>
            </a:r>
            <a:endParaRPr lang="en-US" altLang="zh-CN" sz="1400" dirty="0" smtClean="0"/>
          </a:p>
          <a:p>
            <a:pPr marL="357505" lvl="1" indent="0" eaLnBrk="1" hangingPunct="1">
              <a:buSzPct val="90000"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Text</a:t>
            </a:r>
            <a:r>
              <a:rPr lang="zh-CN" altLang="en-US" sz="2400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en-US" altLang="zh-CN" sz="2400" dirty="0" err="1" smtClean="0">
                <a:solidFill>
                  <a:schemeClr val="tx1"/>
                </a:solidFill>
                <a:ea typeface="楷体_GB2312" pitchFamily="49" charset="-122"/>
              </a:rPr>
              <a:t>Inlines</a:t>
            </a:r>
            <a:r>
              <a:rPr lang="en-US" altLang="zh-CN" sz="24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24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ea typeface="楷体_GB2312" pitchFamily="49" charset="-122"/>
              </a:rPr>
              <a:t>Text</a:t>
            </a:r>
            <a:r>
              <a:rPr lang="zh-CN" altLang="en-US" sz="1600" dirty="0" smtClean="0">
                <a:ea typeface="楷体_GB2312" pitchFamily="49" charset="-122"/>
              </a:rPr>
              <a:t>内容模型表示一段字符串。</a:t>
            </a:r>
            <a:r>
              <a:rPr lang="en-US" altLang="zh-CN" sz="1600" dirty="0" err="1" smtClean="0">
                <a:ea typeface="楷体_GB2312" pitchFamily="49" charset="-122"/>
              </a:rPr>
              <a:t>TextBox</a:t>
            </a:r>
            <a:r>
              <a:rPr lang="zh-CN" altLang="en-US" sz="1600" dirty="0" smtClean="0">
                <a:ea typeface="楷体_GB2312" pitchFamily="49" charset="-122"/>
              </a:rPr>
              <a:t>、</a:t>
            </a:r>
            <a:r>
              <a:rPr lang="en-US" altLang="zh-CN" sz="1600" dirty="0" err="1" smtClean="0">
                <a:ea typeface="楷体_GB2312" pitchFamily="49" charset="-122"/>
              </a:rPr>
              <a:t>PasswordBox</a:t>
            </a:r>
            <a:r>
              <a:rPr lang="zh-CN" altLang="en-US" sz="1600" dirty="0" smtClean="0">
                <a:ea typeface="楷体_GB2312" pitchFamily="49" charset="-122"/>
              </a:rPr>
              <a:t>都属于</a:t>
            </a:r>
            <a:r>
              <a:rPr lang="en-US" altLang="zh-CN" sz="1600" dirty="0" smtClean="0">
                <a:ea typeface="楷体_GB2312" pitchFamily="49" charset="-122"/>
              </a:rPr>
              <a:t>Text</a:t>
            </a:r>
            <a:r>
              <a:rPr lang="zh-CN" altLang="en-US" sz="1600" dirty="0" smtClean="0">
                <a:ea typeface="楷体_GB2312" pitchFamily="49" charset="-122"/>
              </a:rPr>
              <a:t>内容模型。</a:t>
            </a:r>
            <a:endParaRPr lang="zh-CN" altLang="en-US" sz="1600" dirty="0" smtClean="0">
              <a:ea typeface="楷体_GB2312" pitchFamily="49" charset="-122"/>
            </a:endParaRPr>
          </a:p>
          <a:p>
            <a:pPr marL="1143000" lvl="2" indent="-228600"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zh-CN" sz="1400" dirty="0" err="1" smtClean="0"/>
              <a:t>Xaml</a:t>
            </a:r>
            <a:r>
              <a:rPr lang="zh-CN" altLang="en-US" sz="1400" dirty="0" smtClean="0"/>
              <a:t>：  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TextBox</a:t>
            </a:r>
            <a:r>
              <a:rPr lang="en-US" altLang="zh-CN" sz="1400" dirty="0" smtClean="0"/>
              <a:t> Name="textBox1"&gt;</a:t>
            </a:r>
            <a:r>
              <a:rPr lang="zh-CN" altLang="en-US" sz="1400" dirty="0" smtClean="0"/>
              <a:t>这是一段文本</a:t>
            </a: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TextBox</a:t>
            </a:r>
            <a:r>
              <a:rPr lang="en-US" altLang="zh-CN" sz="1400" dirty="0" smtClean="0"/>
              <a:t>&gt; </a:t>
            </a:r>
            <a:endParaRPr lang="en-US" altLang="zh-CN" sz="1400" dirty="0" smtClean="0"/>
          </a:p>
          <a:p>
            <a:pPr marL="1143000" lvl="2" indent="-228600"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zh-CN" sz="1400" dirty="0" smtClean="0"/>
              <a:t>C#</a:t>
            </a:r>
            <a:r>
              <a:rPr lang="zh-CN" altLang="en-US" sz="1400" dirty="0" smtClean="0"/>
              <a:t>：    </a:t>
            </a:r>
            <a:r>
              <a:rPr lang="en-US" altLang="zh-CN" sz="1400" dirty="0" smtClean="0"/>
              <a:t>textBox1.Text="</a:t>
            </a:r>
            <a:r>
              <a:rPr lang="zh-CN" altLang="en-US" sz="1400" dirty="0" smtClean="0"/>
              <a:t>这是一段文本</a:t>
            </a:r>
            <a:r>
              <a:rPr lang="en-US" altLang="zh-CN" sz="1400" dirty="0" smtClean="0"/>
              <a:t>";</a:t>
            </a:r>
            <a:endParaRPr lang="zh-CN" altLang="en-US" sz="1400" dirty="0" smtClean="0"/>
          </a:p>
          <a:p>
            <a:pPr marL="360680" lvl="1" indent="-3175" eaLnBrk="1" hangingPunct="1">
              <a:buSzPct val="9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ea typeface="楷体_GB2312" pitchFamily="49" charset="-122"/>
              </a:rPr>
              <a:t>Inlines</a:t>
            </a:r>
            <a:r>
              <a:rPr lang="zh-CN" altLang="en-US" sz="1600" dirty="0" smtClean="0">
                <a:ea typeface="楷体_GB2312" pitchFamily="49" charset="-122"/>
              </a:rPr>
              <a:t>内容模型也表示一段字符串文本 ，和</a:t>
            </a:r>
            <a:r>
              <a:rPr lang="en-US" altLang="zh-CN" sz="1600" dirty="0" smtClean="0">
                <a:ea typeface="楷体_GB2312" pitchFamily="49" charset="-122"/>
              </a:rPr>
              <a:t>Text</a:t>
            </a:r>
            <a:r>
              <a:rPr lang="zh-CN" altLang="en-US" sz="1600" dirty="0" smtClean="0">
                <a:ea typeface="楷体_GB2312" pitchFamily="49" charset="-122"/>
              </a:rPr>
              <a:t>的区别是</a:t>
            </a:r>
            <a:r>
              <a:rPr lang="en-US" altLang="zh-CN" sz="1600" dirty="0" err="1" smtClean="0">
                <a:ea typeface="楷体_GB2312" pitchFamily="49" charset="-122"/>
              </a:rPr>
              <a:t>Inlines</a:t>
            </a:r>
            <a:r>
              <a:rPr lang="zh-CN" altLang="en-US" sz="1600" dirty="0" smtClean="0">
                <a:ea typeface="楷体_GB2312" pitchFamily="49" charset="-122"/>
              </a:rPr>
              <a:t>可以对其中的子字符串分别设置字体名称、粗体、斜体等样式。 例如：</a:t>
            </a:r>
            <a:endParaRPr lang="zh-CN" altLang="en-US" sz="1600" dirty="0" smtClean="0">
              <a:ea typeface="楷体_GB2312" pitchFamily="49" charset="-122"/>
            </a:endParaRP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TextBlock</a:t>
            </a:r>
            <a:r>
              <a:rPr lang="en-US" altLang="zh-CN" sz="1400" dirty="0" smtClean="0"/>
              <a:t> Name="textBlock1" </a:t>
            </a:r>
            <a:r>
              <a:rPr lang="en-US" altLang="zh-CN" sz="1400" dirty="0" err="1" smtClean="0"/>
              <a:t>TextWrapping</a:t>
            </a:r>
            <a:r>
              <a:rPr lang="en-US" altLang="zh-CN" sz="1400" dirty="0" smtClean="0"/>
              <a:t>="Wrap"&gt;</a:t>
            </a:r>
            <a:endParaRPr lang="en-US" altLang="zh-CN" sz="14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400" dirty="0" smtClean="0"/>
              <a:t>    </a:t>
            </a:r>
            <a:r>
              <a:rPr lang="zh-CN" altLang="en-US" sz="1400" dirty="0" smtClean="0"/>
              <a:t>利用</a:t>
            </a:r>
            <a:r>
              <a:rPr lang="en-US" altLang="zh-CN" sz="1400" dirty="0" smtClean="0"/>
              <a:t>&lt;Bold&gt;</a:t>
            </a:r>
            <a:r>
              <a:rPr lang="zh-CN" altLang="en-US" sz="1400" dirty="0" smtClean="0"/>
              <a:t>该控件</a:t>
            </a:r>
            <a:r>
              <a:rPr lang="en-US" altLang="zh-CN" sz="1400" dirty="0" smtClean="0"/>
              <a:t>&lt;/Bold&gt;</a:t>
            </a:r>
            <a:r>
              <a:rPr lang="zh-CN" altLang="en-US" sz="1400" dirty="0" smtClean="0"/>
              <a:t>可以</a:t>
            </a:r>
            <a:r>
              <a:rPr lang="en-US" altLang="zh-CN" sz="1400" dirty="0" smtClean="0"/>
              <a:t>&lt;Italic&gt;</a:t>
            </a:r>
            <a:r>
              <a:rPr lang="zh-CN" altLang="en-US" sz="1400" dirty="0" smtClean="0"/>
              <a:t>快速显示</a:t>
            </a:r>
            <a:r>
              <a:rPr lang="en-US" altLang="zh-CN" sz="1400" dirty="0" smtClean="0"/>
              <a:t>&lt;/Italic&gt;</a:t>
            </a:r>
            <a:r>
              <a:rPr lang="zh-CN" altLang="en-US" sz="1400" dirty="0" smtClean="0"/>
              <a:t>少量的文本</a:t>
            </a:r>
            <a:endParaRPr lang="zh-CN" altLang="en-US" sz="14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TextBlock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布局控件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B1BCDB-808A-4CE8-971E-74915F17B836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8.2  </a:t>
            </a:r>
            <a:r>
              <a:rPr lang="zh-CN" altLang="en-US" smtClean="0"/>
              <a:t>常用布局控件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Clr>
                <a:srgbClr val="606060"/>
              </a:buClr>
              <a:buNone/>
              <a:defRPr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、网格 （</a:t>
            </a:r>
            <a:r>
              <a:rPr lang="en-US" altLang="zh-CN" sz="2000" dirty="0" smtClean="0"/>
              <a:t>Grid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pPr marL="360680" lvl="1" indent="-3175" eaLnBrk="1" hangingPunct="1">
              <a:lnSpc>
                <a:spcPct val="125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）是所有动态布局控件中唯一可按比例动态调整分配空间的控件。  </a:t>
            </a:r>
            <a:endParaRPr lang="zh-CN" altLang="en-US" sz="2000" dirty="0" smtClean="0"/>
          </a:p>
          <a:p>
            <a:pPr marL="360680" lvl="1" indent="-3175" eaLnBrk="1" hangingPunct="1">
              <a:lnSpc>
                <a:spcPct val="125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Grid</a:t>
            </a:r>
            <a:r>
              <a:rPr lang="zh-CN" altLang="en-US" sz="1800" dirty="0" smtClean="0"/>
              <a:t>内的子元素中还可以嵌套</a:t>
            </a:r>
            <a:r>
              <a:rPr lang="en-US" altLang="zh-CN" sz="1800" dirty="0" smtClean="0"/>
              <a:t>Grid</a:t>
            </a:r>
            <a:r>
              <a:rPr lang="zh-CN" altLang="en-US" sz="1800" dirty="0" smtClean="0"/>
              <a:t>。子元素使用以下附加属性来定位：</a:t>
            </a:r>
            <a:endParaRPr lang="zh-CN" altLang="en-US" sz="1800" dirty="0" smtClean="0"/>
          </a:p>
          <a:p>
            <a:pPr marL="992505" lvl="2" indent="-180975">
              <a:lnSpc>
                <a:spcPct val="125000"/>
              </a:lnSpc>
              <a:defRPr/>
            </a:pPr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Grid.Row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Grid.Column</a:t>
            </a:r>
            <a:r>
              <a:rPr lang="zh-CN" altLang="en-US" sz="1800" dirty="0" smtClean="0"/>
              <a:t>指定子元素所在的行和列。</a:t>
            </a:r>
            <a:endParaRPr lang="en-US" altLang="zh-CN" sz="1800" dirty="0" smtClean="0"/>
          </a:p>
          <a:p>
            <a:pPr marL="811530" lvl="2" indent="0">
              <a:lnSpc>
                <a:spcPct val="125000"/>
              </a:lnSpc>
              <a:buNone/>
              <a:defRPr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代码中用</a:t>
            </a:r>
            <a:r>
              <a:rPr lang="en-US" altLang="zh-CN" sz="1800" dirty="0" err="1" smtClean="0"/>
              <a:t>Grid.SetRow</a:t>
            </a:r>
            <a:r>
              <a:rPr lang="zh-CN" altLang="en-US" sz="1800" dirty="0" smtClean="0"/>
              <a:t>方法和</a:t>
            </a:r>
            <a:r>
              <a:rPr lang="en-US" altLang="zh-CN" sz="1800" dirty="0" err="1" smtClean="0"/>
              <a:t>Grid.SetCol</a:t>
            </a:r>
            <a:r>
              <a:rPr lang="zh-CN" altLang="en-US" sz="1800" dirty="0" smtClean="0"/>
              <a:t>方法指定。</a:t>
            </a:r>
            <a:endParaRPr lang="zh-CN" altLang="en-US" sz="1800" dirty="0" smtClean="0"/>
          </a:p>
          <a:p>
            <a:pPr marL="992505" lvl="2" indent="-180975">
              <a:lnSpc>
                <a:spcPct val="125000"/>
              </a:lnSpc>
              <a:defRPr/>
            </a:pPr>
            <a:r>
              <a:rPr lang="en-US" altLang="zh-CN" sz="1800" dirty="0" err="1" smtClean="0"/>
              <a:t>Grid.RowSpan</a:t>
            </a:r>
            <a:r>
              <a:rPr lang="zh-CN" altLang="en-US" sz="1800" dirty="0" smtClean="0"/>
              <a:t>跨多行。例如</a:t>
            </a:r>
            <a:r>
              <a:rPr lang="en-US" altLang="zh-CN" sz="1800" dirty="0" err="1" smtClean="0"/>
              <a:t>Grid.RowSpan</a:t>
            </a:r>
            <a:r>
              <a:rPr lang="en-US" altLang="zh-CN" sz="1800" dirty="0" smtClean="0"/>
              <a:t>="2"</a:t>
            </a:r>
            <a:r>
              <a:rPr lang="zh-CN" altLang="en-US" sz="1800" dirty="0" smtClean="0"/>
              <a:t>表示跨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行。</a:t>
            </a:r>
            <a:endParaRPr lang="zh-CN" altLang="en-US" sz="1800" dirty="0" smtClean="0"/>
          </a:p>
          <a:p>
            <a:pPr marL="992505" lvl="2" indent="-180975">
              <a:lnSpc>
                <a:spcPct val="125000"/>
              </a:lnSpc>
              <a:defRPr/>
            </a:pPr>
            <a:r>
              <a:rPr lang="en-US" altLang="zh-CN" sz="1800" dirty="0" err="1" smtClean="0"/>
              <a:t>Grid.ColumnSpan</a:t>
            </a:r>
            <a:r>
              <a:rPr lang="zh-CN" altLang="en-US" sz="1800" dirty="0" smtClean="0"/>
              <a:t>跨多列。例如</a:t>
            </a:r>
            <a:r>
              <a:rPr lang="en-US" altLang="zh-CN" sz="1800" dirty="0" err="1" smtClean="0"/>
              <a:t>Grid.ColumnSpan</a:t>
            </a:r>
            <a:r>
              <a:rPr lang="en-US" altLang="zh-CN" sz="1800" dirty="0" smtClean="0"/>
              <a:t> ="2"</a:t>
            </a:r>
            <a:r>
              <a:rPr lang="zh-CN" altLang="en-US" sz="1800" dirty="0" smtClean="0"/>
              <a:t>表示跨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列。  </a:t>
            </a:r>
            <a:endParaRPr lang="zh-CN" altLang="en-US" sz="1800" dirty="0" smtClean="0"/>
          </a:p>
          <a:p>
            <a:pPr marL="360680" lvl="1" indent="-3175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）自动调整行高和列宽（</a:t>
            </a:r>
            <a:r>
              <a:rPr lang="en-US" altLang="zh-CN" sz="1800" dirty="0" smtClean="0"/>
              <a:t>Auto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*</a:t>
            </a:r>
            <a:r>
              <a:rPr lang="zh-CN" altLang="en-US" sz="1800" dirty="0" smtClean="0"/>
              <a:t>）。</a:t>
            </a:r>
            <a:endParaRPr lang="zh-CN" altLang="en-US" sz="1800" dirty="0" smtClean="0"/>
          </a:p>
          <a:p>
            <a:pPr marL="992505" lvl="2" indent="-180975">
              <a:lnSpc>
                <a:spcPct val="125000"/>
              </a:lnSpc>
              <a:defRPr/>
            </a:pPr>
            <a:r>
              <a:rPr lang="en-US" altLang="zh-CN" sz="1800" dirty="0" smtClean="0"/>
              <a:t>Auto</a:t>
            </a:r>
            <a:r>
              <a:rPr lang="zh-CN" altLang="en-US" sz="1800" dirty="0" smtClean="0"/>
              <a:t>：自动调整行高或列宽。</a:t>
            </a:r>
            <a:endParaRPr lang="zh-CN" altLang="en-US" sz="1800" dirty="0" smtClean="0"/>
          </a:p>
          <a:p>
            <a:pPr marL="992505" lvl="2" indent="-180975">
              <a:lnSpc>
                <a:spcPct val="125000"/>
              </a:lnSpc>
              <a:defRPr/>
            </a:pPr>
            <a:r>
              <a:rPr lang="en-US" altLang="zh-CN" sz="1800" dirty="0" smtClean="0"/>
              <a:t>n*</a:t>
            </a:r>
            <a:r>
              <a:rPr lang="zh-CN" altLang="en-US" sz="1800" dirty="0" smtClean="0"/>
              <a:t>：根据加权比例分配网格的行和列之间的可用空间。</a:t>
            </a:r>
            <a:endParaRPr lang="en-US" altLang="zh-CN" sz="1800" dirty="0" smtClean="0"/>
          </a:p>
          <a:p>
            <a:pPr marL="992505" lvl="2" indent="-180975">
              <a:lnSpc>
                <a:spcPct val="125000"/>
              </a:lnSpc>
              <a:defRPr/>
            </a:pPr>
            <a:r>
              <a:rPr lang="zh-CN" altLang="en-US" sz="1800" dirty="0" smtClean="0"/>
              <a:t>当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时，可直接用一个星号（*）表示。</a:t>
            </a:r>
            <a:endParaRPr lang="zh-CN" altLang="en-US" sz="1800" dirty="0" smtClean="0"/>
          </a:p>
          <a:p>
            <a:pPr marL="811530" lvl="2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2B8493B-A051-4403-BC49-3707F83902F9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8.2  </a:t>
            </a:r>
            <a:r>
              <a:rPr lang="zh-CN" altLang="en-US" smtClean="0"/>
              <a:t>常用布局控件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、堆叠面板（</a:t>
            </a:r>
            <a:r>
              <a:rPr lang="en-US" altLang="zh-CN" dirty="0" err="1" smtClean="0"/>
              <a:t>StackPanel</a:t>
            </a:r>
            <a:r>
              <a:rPr lang="zh-CN" altLang="en-US" dirty="0" smtClean="0"/>
              <a:t>）  </a:t>
            </a:r>
            <a:endParaRPr lang="zh-CN" altLang="en-US" dirty="0" smtClean="0"/>
          </a:p>
          <a:p>
            <a:pPr marL="360680" lvl="1" indent="-3175"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将子元素按纵向或横向顺序排列或堆叠。没有重叠的时候称为排列，有重叠的时候称为堆叠。常用属性如下。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992505" lvl="2" indent="-180975"/>
            <a:r>
              <a:rPr lang="en-US" altLang="zh-CN" dirty="0" smtClean="0"/>
              <a:t>Orientation</a:t>
            </a:r>
            <a:r>
              <a:rPr lang="zh-CN" altLang="en-US" dirty="0" smtClean="0"/>
              <a:t>属性：排列或堆叠的方向。默认为纵向，如果希望横向排列或堆叠，将该属性设置为</a:t>
            </a:r>
            <a:r>
              <a:rPr lang="en-US" altLang="zh-CN" dirty="0" smtClean="0"/>
              <a:t>“Horizontal”</a:t>
            </a:r>
            <a:r>
              <a:rPr lang="zh-CN" altLang="en-US" dirty="0" smtClean="0"/>
              <a:t>即可。 </a:t>
            </a:r>
            <a:endParaRPr lang="zh-CN" altLang="en-US" dirty="0" smtClean="0"/>
          </a:p>
          <a:p>
            <a:pPr marL="360680" lvl="1" indent="-3175"/>
            <a:r>
              <a:rPr lang="en-US" altLang="zh-CN" sz="2000" dirty="0" smtClean="0">
                <a:ea typeface="楷体_GB2312" pitchFamily="49" charset="-122"/>
              </a:rPr>
              <a:t>【</a:t>
            </a:r>
            <a:r>
              <a:rPr lang="zh-CN" altLang="en-US" sz="2000" dirty="0" smtClean="0">
                <a:ea typeface="楷体_GB2312" pitchFamily="49" charset="-122"/>
              </a:rPr>
              <a:t>例</a:t>
            </a:r>
            <a:r>
              <a:rPr lang="en-US" altLang="zh-CN" sz="2000" dirty="0" smtClean="0">
                <a:ea typeface="楷体_GB2312" pitchFamily="49" charset="-122"/>
              </a:rPr>
              <a:t>8-5】</a:t>
            </a:r>
            <a:r>
              <a:rPr lang="zh-CN" altLang="en-US" sz="2000" dirty="0" smtClean="0">
                <a:ea typeface="楷体_GB2312" pitchFamily="49" charset="-122"/>
              </a:rPr>
              <a:t>演示</a:t>
            </a:r>
            <a:r>
              <a:rPr lang="en-US" altLang="zh-CN" sz="2000" dirty="0" err="1" smtClean="0">
                <a:ea typeface="楷体_GB2312" pitchFamily="49" charset="-122"/>
              </a:rPr>
              <a:t>StackPanel</a:t>
            </a:r>
            <a:r>
              <a:rPr lang="zh-CN" altLang="en-US" sz="2000" dirty="0" smtClean="0">
                <a:ea typeface="楷体_GB2312" pitchFamily="49" charset="-122"/>
              </a:rPr>
              <a:t>的基本用法。 </a:t>
            </a:r>
            <a:endParaRPr lang="zh-CN" altLang="en-US" sz="2000" dirty="0" smtClean="0">
              <a:ea typeface="楷体_GB2312" pitchFamily="49" charset="-122"/>
            </a:endParaRPr>
          </a:p>
        </p:txBody>
      </p:sp>
      <p:pic>
        <p:nvPicPr>
          <p:cNvPr id="3687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3981450"/>
            <a:ext cx="46482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A52DBB6-2281-4342-91F7-77FD87CE105C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8.2  </a:t>
            </a:r>
            <a:r>
              <a:rPr lang="zh-CN" altLang="en-US" smtClean="0"/>
              <a:t>常用布局控件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、边框（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） </a:t>
            </a:r>
            <a:endParaRPr lang="zh-CN" altLang="en-US" dirty="0" smtClean="0"/>
          </a:p>
          <a:p>
            <a:pPr marL="360680" lvl="1" indent="-3175"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用于在某个元素周围绘制边框，或者为某元素提供背景。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360680" lvl="1" indent="-3175">
              <a:buFont typeface="Wingdings" panose="05000000000000000000" pitchFamily="2" charset="2"/>
              <a:buNone/>
            </a:pPr>
            <a:r>
              <a:rPr lang="zh-CN" altLang="en-US" sz="2000" dirty="0" smtClean="0">
                <a:ea typeface="楷体_GB2312" pitchFamily="49" charset="-122"/>
              </a:rPr>
              <a:t>常用属性：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992505" lvl="2" indent="-180975"/>
            <a:r>
              <a:rPr lang="en-US" altLang="zh-CN" sz="1600" dirty="0" err="1" smtClean="0"/>
              <a:t>CornerRadius</a:t>
            </a:r>
            <a:r>
              <a:rPr lang="zh-CN" altLang="en-US" sz="1600" dirty="0" smtClean="0"/>
              <a:t>：获取或设置边框的圆角半径。</a:t>
            </a:r>
            <a:endParaRPr lang="zh-CN" altLang="en-US" sz="1600" dirty="0" smtClean="0"/>
          </a:p>
          <a:p>
            <a:pPr marL="992505" lvl="2" indent="-180975"/>
            <a:r>
              <a:rPr lang="en-US" altLang="zh-CN" sz="1600" dirty="0" err="1" smtClean="0"/>
              <a:t>BorderThickness</a:t>
            </a:r>
            <a:r>
              <a:rPr lang="zh-CN" altLang="en-US" sz="1600" dirty="0" smtClean="0"/>
              <a:t>：获取或设置边框的粗细。</a:t>
            </a:r>
            <a:endParaRPr lang="en-US" altLang="zh-CN" sz="1600" dirty="0" smtClean="0"/>
          </a:p>
          <a:p>
            <a:pPr marL="992505" lvl="2" indent="-180975"/>
            <a:r>
              <a:rPr lang="en-US" altLang="zh-CN" sz="1600" dirty="0" smtClean="0"/>
              <a:t>Padding</a:t>
            </a:r>
            <a:r>
              <a:rPr lang="zh-CN" altLang="en-US" sz="1600" dirty="0" smtClean="0"/>
              <a:t>：获取或设置</a:t>
            </a:r>
            <a:r>
              <a:rPr lang="en-US" altLang="zh-CN" sz="1600" dirty="0" smtClean="0"/>
              <a:t>Border</a:t>
            </a:r>
            <a:r>
              <a:rPr lang="zh-CN" altLang="en-US" sz="1600" dirty="0" smtClean="0"/>
              <a:t>与其包含的子对象之间的距离。</a:t>
            </a:r>
            <a:endParaRPr lang="zh-CN" altLang="en-US" sz="1600" dirty="0" smtClean="0"/>
          </a:p>
          <a:p>
            <a:pPr marL="360680" lvl="1" indent="-3175"/>
            <a:r>
              <a:rPr lang="en-US" altLang="zh-CN" sz="2000" dirty="0" smtClean="0">
                <a:ea typeface="楷体_GB2312" pitchFamily="49" charset="-122"/>
              </a:rPr>
              <a:t>【</a:t>
            </a:r>
            <a:r>
              <a:rPr lang="zh-CN" altLang="en-US" sz="2000" dirty="0" smtClean="0">
                <a:ea typeface="楷体_GB2312" pitchFamily="49" charset="-122"/>
              </a:rPr>
              <a:t>例</a:t>
            </a:r>
            <a:r>
              <a:rPr lang="en-US" altLang="zh-CN" sz="2000" dirty="0" smtClean="0">
                <a:ea typeface="楷体_GB2312" pitchFamily="49" charset="-122"/>
              </a:rPr>
              <a:t>8-7】</a:t>
            </a:r>
            <a:r>
              <a:rPr lang="zh-CN" altLang="en-US" sz="2000" dirty="0" smtClean="0">
                <a:ea typeface="楷体_GB2312" pitchFamily="49" charset="-122"/>
              </a:rPr>
              <a:t>演示</a:t>
            </a:r>
            <a:r>
              <a:rPr lang="en-US" altLang="zh-CN" sz="2000" dirty="0" smtClean="0">
                <a:ea typeface="楷体_GB2312" pitchFamily="49" charset="-122"/>
              </a:rPr>
              <a:t>Border</a:t>
            </a:r>
            <a:r>
              <a:rPr lang="zh-CN" altLang="en-US" sz="2000" dirty="0" smtClean="0">
                <a:ea typeface="楷体_GB2312" pitchFamily="49" charset="-122"/>
              </a:rPr>
              <a:t>的基本用法。 </a:t>
            </a:r>
            <a:endParaRPr lang="zh-CN" altLang="en-US" sz="2000" dirty="0" smtClean="0">
              <a:ea typeface="楷体_GB2312" pitchFamily="49" charset="-122"/>
            </a:endParaRPr>
          </a:p>
        </p:txBody>
      </p:sp>
      <p:pic>
        <p:nvPicPr>
          <p:cNvPr id="399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42460"/>
            <a:ext cx="3810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C31EA6-1857-4CAE-BD5C-0A417F578185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8.2  </a:t>
            </a:r>
            <a:r>
              <a:rPr lang="zh-CN" altLang="en-US" smtClean="0"/>
              <a:t>常用布局控件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763000" cy="3657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>
                <a:srgbClr val="606060"/>
              </a:buCl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、停靠面板（</a:t>
            </a:r>
            <a:r>
              <a:rPr lang="en-US" altLang="zh-CN" dirty="0" err="1" smtClean="0"/>
              <a:t>DockPanel</a:t>
            </a:r>
            <a:r>
              <a:rPr lang="zh-CN" altLang="en-US" dirty="0" smtClean="0"/>
              <a:t>） </a:t>
            </a:r>
            <a:endParaRPr lang="zh-CN" altLang="en-US" dirty="0" smtClean="0"/>
          </a:p>
          <a:p>
            <a:pPr marL="360680" lvl="1" indent="-317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楷体_GB2312" pitchFamily="49" charset="-122"/>
              </a:rPr>
              <a:t>用于定义一个区域，并使该区域内的子元素在其上、下、左、右各边缘按水平或垂直方式依次停靠。</a:t>
            </a:r>
            <a:endParaRPr lang="en-US" altLang="zh-CN" dirty="0" smtClean="0">
              <a:ea typeface="楷体_GB2312" pitchFamily="49" charset="-122"/>
            </a:endParaRPr>
          </a:p>
          <a:p>
            <a:pPr marL="360680" lvl="1" indent="-3175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楷体_GB2312" pitchFamily="49" charset="-122"/>
              </a:rPr>
              <a:t>常用属性：</a:t>
            </a:r>
            <a:endParaRPr lang="zh-CN" altLang="en-US" dirty="0" smtClean="0">
              <a:ea typeface="楷体_GB2312" pitchFamily="49" charset="-122"/>
            </a:endParaRPr>
          </a:p>
          <a:p>
            <a:pPr marL="992505" lvl="2" indent="-180975">
              <a:lnSpc>
                <a:spcPct val="100000"/>
              </a:lnSpc>
            </a:pPr>
            <a:r>
              <a:rPr lang="en-US" altLang="zh-CN" dirty="0" err="1" smtClean="0"/>
              <a:t>LastChildFill</a:t>
            </a:r>
            <a:r>
              <a:rPr lang="zh-CN" altLang="en-US" dirty="0" smtClean="0"/>
              <a:t>：默认为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，表示最后一个子元素始终填满剩余的空间。如果将该属性设置为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，还必须为最后一个子元素显式指定停靠方向。</a:t>
            </a:r>
            <a:endParaRPr lang="zh-CN" altLang="en-US" dirty="0" smtClean="0"/>
          </a:p>
          <a:p>
            <a:pPr marL="992505" lvl="2" indent="-180975">
              <a:lnSpc>
                <a:spcPct val="100000"/>
              </a:lnSpc>
            </a:pPr>
            <a:r>
              <a:rPr lang="en-US" altLang="zh-CN" dirty="0" err="1" smtClean="0"/>
              <a:t>DockPanel.Dock</a:t>
            </a:r>
            <a:r>
              <a:rPr lang="zh-CN" altLang="en-US" dirty="0" smtClean="0"/>
              <a:t>：子元素指定其在父元素中的停靠方式。</a:t>
            </a:r>
            <a:endParaRPr lang="en-US" altLang="zh-CN" dirty="0" smtClean="0"/>
          </a:p>
          <a:p>
            <a:pPr marL="443230" lvl="1" indent="0">
              <a:lnSpc>
                <a:spcPct val="100000"/>
              </a:lnSpc>
              <a:buNone/>
            </a:pPr>
            <a:r>
              <a:rPr lang="en-US" altLang="zh-CN" dirty="0">
                <a:ea typeface="楷体_GB2312" pitchFamily="49" charset="-122"/>
              </a:rPr>
              <a:t>【</a:t>
            </a:r>
            <a:r>
              <a:rPr lang="zh-CN" altLang="en-US" dirty="0">
                <a:ea typeface="楷体_GB2312" pitchFamily="49" charset="-122"/>
              </a:rPr>
              <a:t>例</a:t>
            </a:r>
            <a:r>
              <a:rPr lang="en-US" altLang="zh-CN" dirty="0">
                <a:ea typeface="楷体_GB2312" pitchFamily="49" charset="-122"/>
              </a:rPr>
              <a:t>8-8】</a:t>
            </a:r>
            <a:r>
              <a:rPr lang="zh-CN" altLang="en-US" dirty="0">
                <a:ea typeface="楷体_GB2312" pitchFamily="49" charset="-122"/>
              </a:rPr>
              <a:t>演示</a:t>
            </a:r>
            <a:r>
              <a:rPr lang="en-US" altLang="zh-CN" dirty="0" err="1">
                <a:ea typeface="楷体_GB2312" pitchFamily="49" charset="-122"/>
              </a:rPr>
              <a:t>DockPanel</a:t>
            </a:r>
            <a:r>
              <a:rPr lang="zh-CN" altLang="en-US" dirty="0">
                <a:ea typeface="楷体_GB2312" pitchFamily="49" charset="-122"/>
              </a:rPr>
              <a:t>的基本用法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zh-CN" altLang="en-US" dirty="0" smtClean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3694113" cy="168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基本控件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C21E-C416-40FD-93A4-90D8FDE4FB5E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 smtClean="0"/>
              <a:t>8.3  </a:t>
            </a:r>
            <a:r>
              <a:rPr lang="zh-CN" altLang="pt-BR" smtClean="0"/>
              <a:t>常用基本控件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28956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、按钮（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RepeatButton</a:t>
            </a:r>
            <a:r>
              <a:rPr lang="zh-CN" altLang="en-US" dirty="0" smtClean="0"/>
              <a:t>） </a:t>
            </a:r>
            <a:endParaRPr lang="zh-CN" altLang="en-US" dirty="0" smtClean="0"/>
          </a:p>
          <a:p>
            <a:pPr marL="360680" lvl="1" indent="-3175" eaLnBrk="1" hangingPunct="1">
              <a:buClr>
                <a:srgbClr val="606060"/>
              </a:buClr>
            </a:pPr>
            <a:r>
              <a:rPr lang="en-US" altLang="zh-CN" sz="2000" dirty="0" smtClean="0">
                <a:ea typeface="楷体_GB2312" pitchFamily="49" charset="-122"/>
              </a:rPr>
              <a:t>Button</a:t>
            </a:r>
            <a:r>
              <a:rPr lang="zh-CN" altLang="en-US" sz="2000" dirty="0" smtClean="0">
                <a:ea typeface="楷体_GB2312" pitchFamily="49" charset="-122"/>
              </a:rPr>
              <a:t>：除了显示文字之外还可以显示图像或者同时显示图像和文字。</a:t>
            </a:r>
            <a:endParaRPr lang="zh-CN" altLang="en-US" sz="2000" dirty="0" smtClean="0">
              <a:ea typeface="楷体_GB2312" pitchFamily="49" charset="-122"/>
            </a:endParaRPr>
          </a:p>
          <a:p>
            <a:pPr marL="360680" lvl="1" indent="-3175" eaLnBrk="1" hangingPunct="1">
              <a:buClr>
                <a:srgbClr val="606060"/>
              </a:buClr>
            </a:pPr>
            <a:r>
              <a:rPr lang="en-US" altLang="zh-CN" sz="2000" dirty="0" err="1" smtClean="0">
                <a:ea typeface="楷体_GB2312" pitchFamily="49" charset="-122"/>
              </a:rPr>
              <a:t>RepeatButton</a:t>
            </a:r>
            <a:r>
              <a:rPr lang="zh-CN" altLang="en-US" sz="2000" dirty="0" smtClean="0">
                <a:ea typeface="楷体_GB2312" pitchFamily="49" charset="-122"/>
              </a:rPr>
              <a:t>：从按下按钮到释放按钮的时间段内会自动重复引发其</a:t>
            </a:r>
            <a:r>
              <a:rPr lang="en-US" altLang="zh-CN" sz="2000" dirty="0" smtClean="0">
                <a:ea typeface="楷体_GB2312" pitchFamily="49" charset="-122"/>
              </a:rPr>
              <a:t>Click</a:t>
            </a:r>
            <a:r>
              <a:rPr lang="zh-CN" altLang="en-US" sz="2000" dirty="0" smtClean="0">
                <a:ea typeface="楷体_GB2312" pitchFamily="49" charset="-122"/>
              </a:rPr>
              <a:t>事件。</a:t>
            </a:r>
            <a:endParaRPr lang="en-US" altLang="zh-CN" sz="2000" dirty="0" smtClean="0">
              <a:ea typeface="楷体_GB2312" pitchFamily="49" charset="-122"/>
            </a:endParaRPr>
          </a:p>
          <a:p>
            <a:pPr marL="728980" lvl="2" indent="-3175" eaLnBrk="1" hangingPunct="1">
              <a:buClr>
                <a:srgbClr val="606060"/>
              </a:buClr>
            </a:pPr>
            <a:r>
              <a:rPr lang="en-US" altLang="zh-CN" sz="1800" dirty="0" smtClean="0">
                <a:ea typeface="楷体_GB2312" pitchFamily="49" charset="-122"/>
              </a:rPr>
              <a:t>Delay</a:t>
            </a:r>
            <a:r>
              <a:rPr lang="zh-CN" altLang="en-US" sz="1800" dirty="0" smtClean="0">
                <a:ea typeface="楷体_GB2312" pitchFamily="49" charset="-122"/>
              </a:rPr>
              <a:t>属性：指定事件的开始时间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728980" lvl="2" indent="-3175" eaLnBrk="1" hangingPunct="1">
              <a:buClr>
                <a:srgbClr val="606060"/>
              </a:buClr>
            </a:pPr>
            <a:r>
              <a:rPr lang="en-US" altLang="zh-CN" sz="1800" dirty="0" smtClean="0">
                <a:ea typeface="楷体_GB2312" pitchFamily="49" charset="-122"/>
              </a:rPr>
              <a:t>Interval</a:t>
            </a:r>
            <a:r>
              <a:rPr lang="zh-CN" altLang="en-US" sz="1800" dirty="0" smtClean="0">
                <a:ea typeface="楷体_GB2312" pitchFamily="49" charset="-122"/>
              </a:rPr>
              <a:t>属性：控制重复的间隔时间。 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360680" lvl="1" indent="-3175" eaLnBrk="1" hangingPunct="1">
              <a:buClr>
                <a:srgbClr val="606060"/>
              </a:buClr>
            </a:pPr>
            <a:r>
              <a:rPr lang="en-US" altLang="zh-CN" sz="2000" dirty="0" smtClean="0">
                <a:ea typeface="楷体_GB2312" pitchFamily="49" charset="-122"/>
              </a:rPr>
              <a:t>【</a:t>
            </a:r>
            <a:r>
              <a:rPr lang="zh-CN" altLang="en-US" sz="2000" dirty="0" smtClean="0">
                <a:ea typeface="楷体_GB2312" pitchFamily="49" charset="-122"/>
              </a:rPr>
              <a:t>例</a:t>
            </a:r>
            <a:r>
              <a:rPr lang="en-US" altLang="zh-CN" sz="2000" dirty="0" smtClean="0">
                <a:ea typeface="楷体_GB2312" pitchFamily="49" charset="-122"/>
              </a:rPr>
              <a:t>8-9】</a:t>
            </a:r>
            <a:r>
              <a:rPr lang="zh-CN" altLang="en-US" sz="2000" dirty="0" smtClean="0">
                <a:ea typeface="楷体_GB2312" pitchFamily="49" charset="-122"/>
              </a:rPr>
              <a:t>演示</a:t>
            </a:r>
            <a:r>
              <a:rPr lang="en-US" altLang="zh-CN" sz="2000" dirty="0" smtClean="0">
                <a:ea typeface="楷体_GB2312" pitchFamily="49" charset="-122"/>
              </a:rPr>
              <a:t>Button</a:t>
            </a:r>
            <a:r>
              <a:rPr lang="zh-CN" altLang="en-US" sz="2000" dirty="0" smtClean="0">
                <a:ea typeface="楷体_GB2312" pitchFamily="49" charset="-122"/>
              </a:rPr>
              <a:t>的基本用法。</a:t>
            </a:r>
            <a:endParaRPr lang="en-US" altLang="zh-CN" sz="2000" dirty="0" smtClean="0">
              <a:ea typeface="楷体_GB2312" pitchFamily="49" charset="-122"/>
            </a:endParaRPr>
          </a:p>
        </p:txBody>
      </p:sp>
      <p:pic>
        <p:nvPicPr>
          <p:cNvPr id="4608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78384"/>
            <a:ext cx="3703454" cy="184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3B04140-C26C-456E-99A2-3079D21FF90F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 smtClean="0"/>
              <a:t>8.3  </a:t>
            </a:r>
            <a:r>
              <a:rPr lang="zh-CN" altLang="pt-BR" smtClean="0"/>
              <a:t>常用基本控件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>
                <a:srgbClr val="606060"/>
              </a:buClr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、文本块（</a:t>
            </a:r>
            <a:r>
              <a:rPr lang="en-US" altLang="zh-CN" sz="2000" dirty="0" err="1" smtClean="0"/>
              <a:t>TextBlock</a:t>
            </a:r>
            <a:r>
              <a:rPr lang="zh-CN" altLang="en-US" sz="2000" dirty="0" smtClean="0"/>
              <a:t>）和标签（</a:t>
            </a:r>
            <a:r>
              <a:rPr lang="en-US" altLang="zh-CN" sz="2000" dirty="0" smtClean="0"/>
              <a:t>Label</a:t>
            </a:r>
            <a:r>
              <a:rPr lang="zh-CN" altLang="en-US" sz="2000" dirty="0" smtClean="0"/>
              <a:t>） </a:t>
            </a:r>
            <a:endParaRPr lang="zh-CN" altLang="en-US" sz="2000" dirty="0" smtClean="0"/>
          </a:p>
          <a:p>
            <a:pPr marL="360680" lvl="1" indent="-3175" eaLnBrk="1" hangingPunct="1">
              <a:lnSpc>
                <a:spcPct val="100000"/>
              </a:lnSpc>
              <a:buClr>
                <a:srgbClr val="606060"/>
              </a:buClr>
            </a:pPr>
            <a:r>
              <a:rPr lang="en-US" altLang="zh-CN" dirty="0" err="1" smtClean="0">
                <a:ea typeface="楷体_GB2312" pitchFamily="49" charset="-122"/>
              </a:rPr>
              <a:t>TextBlock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endParaRPr lang="en-US" altLang="zh-CN" dirty="0" smtClean="0">
              <a:ea typeface="楷体_GB2312" pitchFamily="49" charset="-122"/>
            </a:endParaRPr>
          </a:p>
          <a:p>
            <a:pPr marL="360680" lvl="1" indent="-3175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</a:pPr>
            <a:r>
              <a:rPr lang="zh-CN" altLang="pt-BR" sz="1600" dirty="0" smtClean="0">
                <a:ea typeface="楷体_GB2312" pitchFamily="49" charset="-122"/>
              </a:rPr>
              <a:t>显示可格式化表示的只读文本</a:t>
            </a:r>
            <a:r>
              <a:rPr lang="zh-CN" altLang="en-US" sz="1600" dirty="0" smtClean="0">
                <a:ea typeface="楷体_GB2312" pitchFamily="49" charset="-122"/>
              </a:rPr>
              <a:t>，可分别指定字体系列、样式、粗细或大小。例如：</a:t>
            </a:r>
            <a:endParaRPr lang="zh-CN" altLang="en-US" sz="1600" dirty="0" smtClean="0">
              <a:ea typeface="楷体_GB2312" pitchFamily="49" charset="-122"/>
            </a:endParaRPr>
          </a:p>
          <a:p>
            <a:pPr marL="0" lvl="2" indent="-717550">
              <a:lnSpc>
                <a:spcPct val="100000"/>
              </a:lnSpc>
              <a:buFont typeface="Wingdings" panose="05000000000000000000" pitchFamily="2" charset="2"/>
              <a:buNone/>
              <a:tabLst>
                <a:tab pos="274320" algn="l"/>
              </a:tabLst>
            </a:pPr>
            <a:r>
              <a:rPr lang="pt-BR" altLang="zh-CN" sz="1600" dirty="0" smtClean="0">
                <a:sym typeface="+mn-ea"/>
              </a:rPr>
              <a:t>   XAML</a:t>
            </a:r>
            <a:r>
              <a:rPr lang="zh-CN" altLang="pt-BR" sz="1600" dirty="0" smtClean="0">
                <a:sym typeface="+mn-ea"/>
              </a:rPr>
              <a:t>：</a:t>
            </a:r>
            <a:endParaRPr lang="zh-CN" altLang="pt-BR" sz="1600" dirty="0" smtClean="0"/>
          </a:p>
          <a:p>
            <a:pPr marL="992505" lvl="2" indent="-717550">
              <a:lnSpc>
                <a:spcPct val="100000"/>
              </a:lnSpc>
              <a:buFont typeface="Wingdings" panose="05000000000000000000" pitchFamily="2" charset="2"/>
              <a:buNone/>
              <a:tabLst>
                <a:tab pos="274320" algn="l"/>
              </a:tabLst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stackPanel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marL="992505" lvl="2" indent="-71755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&lt;</a:t>
            </a:r>
            <a:r>
              <a:rPr lang="en-US" altLang="zh-CN" sz="1600" dirty="0" err="1" smtClean="0"/>
              <a:t>TextBlock</a:t>
            </a:r>
            <a:r>
              <a:rPr lang="en-US" altLang="zh-CN" sz="1600" dirty="0" smtClean="0"/>
              <a:t> name=</a:t>
            </a:r>
            <a:r>
              <a:rPr lang="en-US" altLang="zh-CN" sz="1600" dirty="0" smtClean="0">
                <a:sym typeface="+mn-ea"/>
              </a:rPr>
              <a:t>"textblock1" </a:t>
            </a:r>
            <a:r>
              <a:rPr lang="en-US" altLang="zh-CN" sz="1600" dirty="0" smtClean="0"/>
              <a:t>Margin="10" </a:t>
            </a:r>
            <a:r>
              <a:rPr lang="en-US" altLang="zh-CN" sz="1600" dirty="0" err="1" smtClean="0"/>
              <a:t>FontFamily</a:t>
            </a:r>
            <a:r>
              <a:rPr lang="en-US" altLang="zh-CN" sz="1600" dirty="0" smtClean="0"/>
              <a:t>="Arial" </a:t>
            </a:r>
            <a:r>
              <a:rPr lang="en-US" altLang="zh-CN" sz="1600" dirty="0" err="1" smtClean="0"/>
              <a:t>FontSize</a:t>
            </a:r>
            <a:r>
              <a:rPr lang="en-US" altLang="zh-CN" sz="1600" dirty="0" smtClean="0"/>
              <a:t>="20" Text="</a:t>
            </a:r>
            <a:r>
              <a:rPr lang="zh-CN" altLang="en-US" sz="1600" dirty="0" smtClean="0"/>
              <a:t>文本</a:t>
            </a:r>
            <a:r>
              <a:rPr lang="en-US" altLang="zh-CN" sz="1600" dirty="0" smtClean="0"/>
              <a:t>1" /&gt;</a:t>
            </a:r>
            <a:endParaRPr lang="en-US" altLang="zh-CN" sz="1600" dirty="0" smtClean="0"/>
          </a:p>
          <a:p>
            <a:pPr marL="992505" lvl="2" indent="-71755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&lt;/</a:t>
            </a:r>
            <a:r>
              <a:rPr lang="en-US" altLang="zh-CN" sz="1600" dirty="0" err="1" smtClean="0"/>
              <a:t>StackPanel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pPr marL="992505" lvl="2" indent="-71755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zh-CN" sz="1600" dirty="0" smtClean="0">
                <a:sym typeface="+mn-ea"/>
              </a:rPr>
              <a:t>C#</a:t>
            </a:r>
            <a:r>
              <a:rPr lang="zh-CN" altLang="pt-BR" sz="1600" dirty="0" smtClean="0">
                <a:sym typeface="+mn-ea"/>
              </a:rPr>
              <a:t>：</a:t>
            </a:r>
            <a:r>
              <a:rPr lang="en-US" altLang="zh-CN" sz="1600" dirty="0" smtClean="0">
                <a:sym typeface="+mn-ea"/>
              </a:rPr>
              <a:t>textblock1.text=</a:t>
            </a:r>
            <a:r>
              <a:rPr lang="en-US" altLang="zh-CN" sz="1600" dirty="0">
                <a:sym typeface="+mn-ea"/>
              </a:rPr>
              <a:t>"</a:t>
            </a:r>
            <a:r>
              <a:rPr lang="zh-CN" altLang="en-US" sz="1600" dirty="0">
                <a:sym typeface="+mn-ea"/>
              </a:rPr>
              <a:t>文本</a:t>
            </a:r>
            <a:r>
              <a:rPr lang="en-US" altLang="zh-CN" sz="1600" dirty="0">
                <a:sym typeface="+mn-ea"/>
              </a:rPr>
              <a:t>1"</a:t>
            </a:r>
            <a:r>
              <a:rPr lang="zh-CN" altLang="en-US" sz="1600" dirty="0">
                <a:sym typeface="+mn-ea"/>
              </a:rPr>
              <a:t>；</a:t>
            </a:r>
            <a:endParaRPr lang="zh-CN" altLang="en-US" sz="1600" dirty="0" smtClean="0"/>
          </a:p>
          <a:p>
            <a:pPr marL="360680" lvl="1" indent="-3175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或者：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992505" lvl="2" indent="-717550">
              <a:lnSpc>
                <a:spcPct val="100000"/>
              </a:lnSpc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TextBlock</a:t>
            </a:r>
            <a:r>
              <a:rPr lang="en-US" altLang="zh-CN" sz="1600" dirty="0"/>
              <a:t> Margin="10"&gt;</a:t>
            </a:r>
            <a:endParaRPr lang="en-US" altLang="zh-CN" sz="1600" dirty="0"/>
          </a:p>
          <a:p>
            <a:pPr marL="992505" lvl="2" indent="-717550">
              <a:lnSpc>
                <a:spcPct val="100000"/>
              </a:lnSpc>
              <a:buNone/>
            </a:pPr>
            <a:r>
              <a:rPr lang="en-US" altLang="zh-CN" sz="1600" dirty="0"/>
              <a:t>    &lt;Run </a:t>
            </a:r>
            <a:r>
              <a:rPr lang="en-US" altLang="zh-CN" sz="1600" dirty="0" err="1"/>
              <a:t>FontFamily</a:t>
            </a:r>
            <a:r>
              <a:rPr lang="en-US" altLang="zh-CN" sz="1600" dirty="0"/>
              <a:t>="Arial"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="20"&gt;</a:t>
            </a:r>
            <a:r>
              <a:rPr lang="zh-CN" altLang="en-US" sz="1600" dirty="0"/>
              <a:t>文本</a:t>
            </a:r>
            <a:r>
              <a:rPr lang="en-US" altLang="zh-CN" sz="1600" dirty="0"/>
              <a:t>1&lt;/Run&gt;</a:t>
            </a:r>
            <a:endParaRPr lang="en-US" altLang="zh-CN" sz="1600" dirty="0"/>
          </a:p>
          <a:p>
            <a:pPr marL="992505" lvl="2" indent="-717550">
              <a:lnSpc>
                <a:spcPct val="100000"/>
              </a:lnSpc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LineBreak</a:t>
            </a:r>
            <a:r>
              <a:rPr lang="en-US" altLang="zh-CN" sz="1600" dirty="0"/>
              <a:t> /&gt;</a:t>
            </a:r>
            <a:endParaRPr lang="en-US" altLang="zh-CN" sz="1600" dirty="0"/>
          </a:p>
          <a:p>
            <a:pPr marL="992505" lvl="2" indent="-717550">
              <a:lnSpc>
                <a:spcPct val="100000"/>
              </a:lnSpc>
              <a:buNone/>
            </a:pPr>
            <a:r>
              <a:rPr lang="en-US" altLang="zh-CN" sz="1600" dirty="0"/>
              <a:t>    &lt;Run </a:t>
            </a:r>
            <a:r>
              <a:rPr lang="en-US" altLang="zh-CN" sz="1600" dirty="0" err="1"/>
              <a:t>FontFamily</a:t>
            </a:r>
            <a:r>
              <a:rPr lang="en-US" altLang="zh-CN" sz="1600" dirty="0"/>
              <a:t>="Courier New"  </a:t>
            </a:r>
            <a:r>
              <a:rPr lang="en-US" altLang="zh-CN" sz="1600" dirty="0" err="1"/>
              <a:t>FontWeight</a:t>
            </a:r>
            <a:r>
              <a:rPr lang="en-US" altLang="zh-CN" sz="1600" dirty="0"/>
              <a:t>="Bold"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="14"&gt;</a:t>
            </a:r>
            <a:r>
              <a:rPr lang="zh-CN" altLang="en-US" sz="1600" dirty="0"/>
              <a:t>文本</a:t>
            </a:r>
            <a:r>
              <a:rPr lang="en-US" altLang="zh-CN" sz="1600" dirty="0"/>
              <a:t>2&lt;/Run&gt;</a:t>
            </a:r>
            <a:endParaRPr lang="en-US" altLang="zh-CN" sz="1600" dirty="0"/>
          </a:p>
          <a:p>
            <a:pPr marL="992505" lvl="2" indent="-717550">
              <a:lnSpc>
                <a:spcPct val="100000"/>
              </a:lnSpc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TextBlock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 marL="360680" lvl="1" indent="-3175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8AAC194-370E-46D5-898E-35DE46ABEC6D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 smtClean="0"/>
              <a:t>8.3  </a:t>
            </a:r>
            <a:r>
              <a:rPr lang="zh-CN" altLang="pt-BR" smtClean="0"/>
              <a:t>常用基本控件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、文本块（</a:t>
            </a:r>
            <a:r>
              <a:rPr lang="en-US" altLang="zh-CN" sz="2200" dirty="0" err="1" smtClean="0"/>
              <a:t>TextBlock</a:t>
            </a:r>
            <a:r>
              <a:rPr lang="zh-CN" altLang="en-US" sz="2200" dirty="0" smtClean="0"/>
              <a:t>）和标签（</a:t>
            </a:r>
            <a:r>
              <a:rPr lang="en-US" altLang="zh-CN" sz="2200" dirty="0" smtClean="0"/>
              <a:t>Label</a:t>
            </a:r>
            <a:r>
              <a:rPr lang="zh-CN" altLang="en-US" sz="2200" dirty="0" smtClean="0"/>
              <a:t>） </a:t>
            </a:r>
            <a:endParaRPr lang="zh-CN" altLang="en-US" sz="2200" dirty="0" smtClean="0"/>
          </a:p>
          <a:p>
            <a:pPr marL="360680" lvl="1" indent="-3175" eaLnBrk="1" hangingPunct="1">
              <a:buClr>
                <a:srgbClr val="606060"/>
              </a:buClr>
            </a:pPr>
            <a:r>
              <a:rPr lang="en-US" altLang="zh-CN" sz="2000" dirty="0" smtClean="0">
                <a:ea typeface="楷体_GB2312" pitchFamily="49" charset="-122"/>
              </a:rPr>
              <a:t>Label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endParaRPr lang="en-US" altLang="zh-CN" dirty="0" smtClean="0">
              <a:ea typeface="楷体_GB2312" pitchFamily="49" charset="-122"/>
            </a:endParaRPr>
          </a:p>
          <a:p>
            <a:pPr marL="360680" lvl="1" indent="-3175">
              <a:buFont typeface="Wingdings" panose="05000000000000000000" pitchFamily="2" charset="2"/>
              <a:buNone/>
            </a:pPr>
            <a:r>
              <a:rPr lang="en-US" altLang="zh-CN" sz="1800" dirty="0" smtClean="0">
                <a:ea typeface="楷体_GB2312" pitchFamily="49" charset="-122"/>
              </a:rPr>
              <a:t>Label</a:t>
            </a:r>
            <a:r>
              <a:rPr lang="zh-CN" altLang="en-US" sz="1800" dirty="0" smtClean="0">
                <a:ea typeface="楷体_GB2312" pitchFamily="49" charset="-122"/>
              </a:rPr>
              <a:t>的内容模型是</a:t>
            </a:r>
            <a:r>
              <a:rPr lang="en-US" altLang="zh-CN" sz="1800" dirty="0" smtClean="0">
                <a:ea typeface="楷体_GB2312" pitchFamily="49" charset="-122"/>
              </a:rPr>
              <a:t>Content</a:t>
            </a:r>
            <a:r>
              <a:rPr lang="zh-CN" altLang="en-US" sz="1800" dirty="0" smtClean="0">
                <a:ea typeface="楷体_GB2312" pitchFamily="49" charset="-122"/>
              </a:rPr>
              <a:t>，因此可以包含其他对象。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一般将</a:t>
            </a:r>
            <a:r>
              <a:rPr lang="pt-BR" altLang="zh-CN" sz="1800" dirty="0" smtClean="0">
                <a:ea typeface="楷体_GB2312" pitchFamily="49" charset="-122"/>
              </a:rPr>
              <a:t>Label</a:t>
            </a:r>
            <a:r>
              <a:rPr lang="zh-CN" altLang="pt-BR" sz="1800" dirty="0" smtClean="0">
                <a:ea typeface="楷体_GB2312" pitchFamily="49" charset="-122"/>
              </a:rPr>
              <a:t>与</a:t>
            </a:r>
            <a:r>
              <a:rPr lang="en-US" altLang="zh-CN" sz="1800" dirty="0" err="1" smtClean="0">
                <a:ea typeface="楷体_GB2312" pitchFamily="49" charset="-122"/>
              </a:rPr>
              <a:t>TextBox</a:t>
            </a:r>
            <a:r>
              <a:rPr lang="zh-CN" altLang="en-US" sz="1800" dirty="0" smtClean="0">
                <a:ea typeface="楷体_GB2312" pitchFamily="49" charset="-122"/>
              </a:rPr>
              <a:t>一起使用，</a:t>
            </a:r>
            <a:r>
              <a:rPr lang="zh-CN" altLang="pt-BR" sz="1800" dirty="0" smtClean="0">
                <a:ea typeface="楷体_GB2312" pitchFamily="49" charset="-122"/>
              </a:rPr>
              <a:t>用于显示描述性信息、验证信息或输入指示信息。例如：</a:t>
            </a:r>
            <a:endParaRPr lang="zh-CN" altLang="pt-BR" sz="1800" dirty="0" smtClean="0">
              <a:ea typeface="楷体_GB2312" pitchFamily="49" charset="-122"/>
            </a:endParaRPr>
          </a:p>
          <a:p>
            <a:pPr marL="992505" lvl="2" indent="-180975">
              <a:buFont typeface="Wingdings" panose="05000000000000000000" pitchFamily="2" charset="2"/>
              <a:buNone/>
            </a:pPr>
            <a:r>
              <a:rPr lang="pt-BR" altLang="zh-CN" sz="1600" dirty="0" smtClean="0"/>
              <a:t>XAML</a:t>
            </a:r>
            <a:r>
              <a:rPr lang="zh-CN" altLang="pt-BR" sz="1600" dirty="0" smtClean="0"/>
              <a:t>：</a:t>
            </a:r>
            <a:endParaRPr lang="zh-CN" altLang="pt-BR" sz="1600" dirty="0" smtClean="0"/>
          </a:p>
          <a:p>
            <a:pPr marL="992505" lvl="2" indent="-180975">
              <a:buFont typeface="Wingdings" panose="05000000000000000000" pitchFamily="2" charset="2"/>
              <a:buNone/>
            </a:pPr>
            <a:r>
              <a:rPr lang="pt-BR" altLang="zh-CN" sz="1600" dirty="0" smtClean="0"/>
              <a:t>&lt;Label Name="ageLabel" &gt;</a:t>
            </a:r>
            <a:r>
              <a:rPr lang="zh-CN" altLang="pt-BR" sz="1600" dirty="0" smtClean="0"/>
              <a:t>年龄：</a:t>
            </a:r>
            <a:r>
              <a:rPr lang="pt-BR" altLang="zh-CN" sz="1600" dirty="0" smtClean="0"/>
              <a:t>&lt;/Label&gt;</a:t>
            </a:r>
            <a:endParaRPr lang="pt-BR" altLang="zh-CN" sz="1600" dirty="0" smtClean="0"/>
          </a:p>
          <a:p>
            <a:pPr marL="992505" lvl="2" indent="-180975">
              <a:buFont typeface="Wingdings" panose="05000000000000000000" pitchFamily="2" charset="2"/>
              <a:buNone/>
            </a:pPr>
            <a:r>
              <a:rPr lang="pt-BR" altLang="zh-CN" sz="1600" dirty="0" smtClean="0"/>
              <a:t>C#</a:t>
            </a:r>
            <a:r>
              <a:rPr lang="zh-CN" altLang="pt-BR" sz="1600" dirty="0" smtClean="0"/>
              <a:t>：</a:t>
            </a:r>
            <a:endParaRPr lang="zh-CN" altLang="pt-BR" sz="1600" dirty="0" smtClean="0"/>
          </a:p>
          <a:p>
            <a:pPr marL="992505" lvl="2" indent="-180975">
              <a:buFont typeface="Wingdings" panose="05000000000000000000" pitchFamily="2" charset="2"/>
              <a:buNone/>
            </a:pPr>
            <a:r>
              <a:rPr lang="pt-BR" altLang="zh-CN" sz="1600" dirty="0" smtClean="0"/>
              <a:t>Label ageLabel = new Label();</a:t>
            </a:r>
            <a:endParaRPr lang="pt-BR" altLang="zh-CN" sz="1600" dirty="0" smtClean="0"/>
          </a:p>
          <a:p>
            <a:pPr marL="992505" lvl="2" indent="-180975">
              <a:buFont typeface="Wingdings" panose="05000000000000000000" pitchFamily="2" charset="2"/>
              <a:buNone/>
            </a:pPr>
            <a:r>
              <a:rPr lang="pt-BR" altLang="zh-CN" sz="1600" dirty="0" smtClean="0"/>
              <a:t>ageLabel.Content = "</a:t>
            </a:r>
            <a:r>
              <a:rPr lang="zh-CN" altLang="pt-BR" sz="1600" dirty="0" smtClean="0"/>
              <a:t>年龄：</a:t>
            </a:r>
            <a:r>
              <a:rPr lang="pt-BR" altLang="zh-CN" sz="1600" dirty="0" smtClean="0"/>
              <a:t>";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页面导航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B288777-8552-4822-837D-67C80EB5D007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 smtClean="0"/>
              <a:t>8.3  </a:t>
            </a:r>
            <a:r>
              <a:rPr lang="zh-CN" altLang="pt-BR" smtClean="0"/>
              <a:t>常用基本控件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606060"/>
              </a:buClr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、文本框</a:t>
            </a:r>
            <a:r>
              <a:rPr lang="zh-CN" altLang="pt-BR" sz="1800" dirty="0" smtClean="0"/>
              <a:t>（</a:t>
            </a:r>
            <a:r>
              <a:rPr lang="pt-BR" altLang="zh-CN" sz="1800" dirty="0" smtClean="0"/>
              <a:t>TextBox</a:t>
            </a:r>
            <a:r>
              <a:rPr lang="zh-CN" altLang="en-US" sz="1800" dirty="0" smtClean="0"/>
              <a:t>、</a:t>
            </a:r>
            <a:r>
              <a:rPr lang="pt-BR" altLang="zh-CN" sz="1800" dirty="0" smtClean="0"/>
              <a:t>PasswordBox</a:t>
            </a:r>
            <a:r>
              <a:rPr lang="zh-CN" altLang="en-US" sz="1800" dirty="0" smtClean="0"/>
              <a:t>、</a:t>
            </a:r>
            <a:r>
              <a:rPr lang="pt-BR" altLang="zh-CN" sz="1800" dirty="0" smtClean="0"/>
              <a:t>RichTextBox</a:t>
            </a:r>
            <a:r>
              <a:rPr lang="zh-CN" altLang="pt-BR" sz="1800" dirty="0" smtClean="0"/>
              <a:t>） </a:t>
            </a:r>
            <a:endParaRPr lang="zh-CN" altLang="en-US" sz="1800" dirty="0" smtClean="0"/>
          </a:p>
          <a:p>
            <a:pPr marL="360680" lvl="1" indent="-3175" eaLnBrk="1" hangingPunct="1">
              <a:lnSpc>
                <a:spcPct val="110000"/>
              </a:lnSpc>
              <a:buClr>
                <a:srgbClr val="606060"/>
              </a:buClr>
            </a:pPr>
            <a:r>
              <a:rPr lang="pt-BR" altLang="zh-CN" sz="1800" dirty="0" smtClean="0">
                <a:ea typeface="楷体_GB2312" pitchFamily="49" charset="-122"/>
              </a:rPr>
              <a:t>TextBox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ea typeface="楷体_GB2312" pitchFamily="49" charset="-122"/>
              </a:rPr>
              <a:t>TextBox</a:t>
            </a:r>
            <a:r>
              <a:rPr lang="zh-CN" altLang="en-US" sz="1800" dirty="0" smtClean="0">
                <a:ea typeface="楷体_GB2312" pitchFamily="49" charset="-122"/>
              </a:rPr>
              <a:t>控件用于显示或编辑纯文本字符。常用属性如下。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smtClean="0"/>
              <a:t>Text</a:t>
            </a:r>
            <a:r>
              <a:rPr lang="zh-CN" altLang="en-US" sz="1600" dirty="0" smtClean="0"/>
              <a:t>：表示显示的文本；</a:t>
            </a:r>
            <a:endParaRPr lang="zh-CN" altLang="en-US" sz="1600" dirty="0" smtClean="0"/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err="1" smtClean="0"/>
              <a:t>MaxLength</a:t>
            </a:r>
            <a:r>
              <a:rPr lang="zh-CN" altLang="en-US" sz="1600" dirty="0" smtClean="0"/>
              <a:t>：限制用户输入的字符数；</a:t>
            </a:r>
            <a:endParaRPr lang="en-US" altLang="zh-CN" sz="1600" dirty="0" smtClean="0"/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AcceptsReturn</a:t>
            </a:r>
            <a:r>
              <a:rPr lang="zh-CN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</a:rPr>
              <a:t> False</a:t>
            </a:r>
            <a:r>
              <a:rPr lang="zh-CN" altLang="zh-CN" sz="1600" dirty="0">
                <a:solidFill>
                  <a:schemeClr val="tx1"/>
                </a:solidFill>
              </a:rPr>
              <a:t>（默认）、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zh-CN" sz="1600" dirty="0">
                <a:solidFill>
                  <a:schemeClr val="tx1"/>
                </a:solidFill>
              </a:rPr>
              <a:t>（按回车键换行）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err="1" smtClean="0"/>
              <a:t>TextWrapping</a:t>
            </a:r>
            <a:r>
              <a:rPr lang="zh-CN" altLang="en-US" sz="1600" dirty="0" smtClean="0"/>
              <a:t>：控制是否自动转到下一行，当其值为“</a:t>
            </a:r>
            <a:r>
              <a:rPr lang="en-US" altLang="zh-CN" sz="1600" dirty="0" smtClean="0"/>
              <a:t>Wrap”</a:t>
            </a:r>
            <a:r>
              <a:rPr lang="zh-CN" altLang="en-US" sz="1600" dirty="0" smtClean="0"/>
              <a:t>时，该控件可自动扩展以容纳多行文本；</a:t>
            </a:r>
            <a:endParaRPr lang="zh-CN" altLang="en-US" sz="1600" dirty="0" smtClean="0"/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err="1" smtClean="0"/>
              <a:t>BorderBrush</a:t>
            </a:r>
            <a:r>
              <a:rPr lang="zh-CN" altLang="en-US" sz="1600" dirty="0" smtClean="0"/>
              <a:t>：边框颜色；</a:t>
            </a:r>
            <a:endParaRPr lang="zh-CN" altLang="en-US" sz="1600" dirty="0" smtClean="0"/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err="1" smtClean="0"/>
              <a:t>BorderThickness</a:t>
            </a:r>
            <a:r>
              <a:rPr lang="zh-CN" altLang="en-US" sz="1600" dirty="0" smtClean="0"/>
              <a:t>：边框宽度，如果不希望该控件显示边框，将其设置为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即可。</a:t>
            </a:r>
            <a:endParaRPr lang="zh-CN" altLang="en-US" sz="1600" dirty="0" smtClean="0"/>
          </a:p>
          <a:p>
            <a:pPr marL="360680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ea typeface="楷体_GB2312" pitchFamily="49" charset="-122"/>
              </a:rPr>
              <a:t>例如：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TextBox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MaxLength</a:t>
            </a:r>
            <a:r>
              <a:rPr lang="en-US" altLang="zh-CN" sz="1600" dirty="0" smtClean="0"/>
              <a:t>="5" Width="60" </a:t>
            </a:r>
            <a:r>
              <a:rPr lang="en-US" altLang="zh-CN" sz="1600" dirty="0" err="1" smtClean="0"/>
              <a:t>BorderBrush</a:t>
            </a:r>
            <a:r>
              <a:rPr lang="en-US" altLang="zh-CN" sz="1600" dirty="0" smtClean="0"/>
              <a:t>="#FF5ECD3D"</a:t>
            </a:r>
            <a:endParaRPr lang="en-US" altLang="zh-CN" sz="1600" dirty="0" smtClean="0"/>
          </a:p>
          <a:p>
            <a:pPr marL="811530" lvl="2" indent="0">
              <a:lnSpc>
                <a:spcPct val="110000"/>
              </a:lnSpc>
              <a:buNone/>
            </a:pPr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BorderThickness</a:t>
            </a:r>
            <a:r>
              <a:rPr lang="en-US" altLang="zh-CN" sz="1600" dirty="0" smtClean="0"/>
              <a:t>="2" </a:t>
            </a:r>
            <a:r>
              <a:rPr lang="en-US" altLang="zh-CN" sz="1600" dirty="0" err="1" smtClean="0"/>
              <a:t>TextWrapping</a:t>
            </a:r>
            <a:r>
              <a:rPr lang="en-US" altLang="zh-CN" sz="1600" dirty="0" smtClean="0"/>
              <a:t>="Wrap" Text="</a:t>
            </a:r>
            <a:r>
              <a:rPr lang="zh-CN" altLang="en-US" sz="1600" dirty="0" smtClean="0"/>
              <a:t>多行文本</a:t>
            </a:r>
            <a:r>
              <a:rPr lang="en-US" altLang="zh-CN" sz="1600" dirty="0" smtClean="0"/>
              <a:t>" /&gt;</a:t>
            </a:r>
            <a:endParaRPr lang="en-US" altLang="zh-CN" sz="1600" dirty="0" smtClean="0"/>
          </a:p>
          <a:p>
            <a:pPr marL="360680" lvl="1" indent="-31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ea typeface="楷体_GB2312" pitchFamily="49" charset="-122"/>
              </a:rPr>
              <a:t>TextBox</a:t>
            </a:r>
            <a:r>
              <a:rPr lang="zh-CN" altLang="en-US" sz="1800" dirty="0" smtClean="0">
                <a:ea typeface="楷体_GB2312" pitchFamily="49" charset="-122"/>
              </a:rPr>
              <a:t>控件的常用事件是</a:t>
            </a:r>
            <a:r>
              <a:rPr lang="en-US" altLang="zh-CN" sz="1800" dirty="0" err="1" smtClean="0">
                <a:ea typeface="楷体_GB2312" pitchFamily="49" charset="-122"/>
              </a:rPr>
              <a:t>TextChanged</a:t>
            </a:r>
            <a:r>
              <a:rPr lang="zh-CN" altLang="en-US" sz="1800" dirty="0" smtClean="0">
                <a:ea typeface="楷体_GB2312" pitchFamily="49" charset="-122"/>
              </a:rPr>
              <a:t>事件。</a:t>
            </a:r>
            <a:endParaRPr lang="en-US" altLang="zh-CN" sz="1800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样式控制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  XAML</a:t>
            </a:r>
            <a:r>
              <a:rPr lang="zh-CN" altLang="zh-CN" smtClean="0"/>
              <a:t>资源和样式控制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876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9.2.1  XAML</a:t>
            </a:r>
            <a:r>
              <a:rPr lang="zh-CN" altLang="zh-CN" dirty="0"/>
              <a:t>资源</a:t>
            </a:r>
            <a:endParaRPr lang="zh-CN" altLang="zh-CN" dirty="0"/>
          </a:p>
          <a:p>
            <a:pPr marL="0" indent="0">
              <a:buNone/>
              <a:defRPr/>
            </a:pPr>
            <a:r>
              <a:rPr lang="en-US" altLang="zh-CN" dirty="0"/>
              <a:t>9.2.2  Style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9.2.3  </a:t>
            </a:r>
            <a:r>
              <a:rPr lang="zh-CN" altLang="zh-CN" dirty="0"/>
              <a:t>在</a:t>
            </a:r>
            <a:r>
              <a:rPr lang="en-US" altLang="zh-CN" dirty="0"/>
              <a:t>Style</a:t>
            </a:r>
            <a:r>
              <a:rPr lang="zh-CN" altLang="zh-CN" dirty="0"/>
              <a:t>元素中设置属性和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9.2.4  </a:t>
            </a:r>
            <a:r>
              <a:rPr lang="zh-CN" altLang="zh-CN" dirty="0"/>
              <a:t>样式的级联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/>
              <a:t>9.2.5  </a:t>
            </a:r>
            <a:r>
              <a:rPr lang="zh-CN" altLang="zh-CN" dirty="0"/>
              <a:t>使用</a:t>
            </a:r>
            <a:r>
              <a:rPr lang="en-US" altLang="zh-CN" dirty="0"/>
              <a:t>C#</a:t>
            </a:r>
            <a:r>
              <a:rPr lang="zh-CN" altLang="zh-CN" dirty="0"/>
              <a:t>代码定义和引用样式</a:t>
            </a:r>
            <a:endParaRPr lang="zh-CN" altLang="en-US" dirty="0"/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0622F52-1063-48D5-9DB3-1A9BFE308211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9.2.1  XAML</a:t>
            </a:r>
            <a:r>
              <a:rPr lang="zh-CN" altLang="zh-CN" smtClean="0"/>
              <a:t>资源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  <a:defRPr/>
            </a:pPr>
            <a:r>
              <a:rPr lang="zh-CN" altLang="zh-CN" sz="2000" dirty="0" smtClean="0"/>
              <a:t>用</a:t>
            </a:r>
            <a:r>
              <a:rPr lang="en-US" altLang="zh-CN" sz="2000" dirty="0"/>
              <a:t>XAML</a:t>
            </a:r>
            <a:r>
              <a:rPr lang="zh-CN" altLang="zh-CN" sz="2000" dirty="0"/>
              <a:t>描述</a:t>
            </a:r>
            <a:r>
              <a:rPr lang="zh-CN" altLang="zh-CN" sz="2000" dirty="0" smtClean="0"/>
              <a:t>的可重用</a:t>
            </a:r>
            <a:r>
              <a:rPr lang="zh-CN" altLang="zh-CN" sz="2000" dirty="0"/>
              <a:t>的对象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比如</a:t>
            </a:r>
            <a:r>
              <a:rPr lang="zh-CN" altLang="zh-CN" sz="2000" dirty="0" smtClean="0"/>
              <a:t>样式</a:t>
            </a:r>
            <a:r>
              <a:rPr lang="zh-CN" altLang="zh-CN" sz="2000" dirty="0"/>
              <a:t>（</a:t>
            </a:r>
            <a:r>
              <a:rPr lang="en-US" altLang="zh-CN" sz="2000" dirty="0"/>
              <a:t>Style</a:t>
            </a:r>
            <a:r>
              <a:rPr lang="zh-CN" altLang="zh-CN" sz="2000" dirty="0"/>
              <a:t>）、画笔（</a:t>
            </a:r>
            <a:r>
              <a:rPr lang="en-US" altLang="zh-CN" sz="2000" dirty="0"/>
              <a:t>Brush</a:t>
            </a:r>
            <a:r>
              <a:rPr lang="zh-CN" altLang="zh-CN" sz="2000" dirty="0"/>
              <a:t>）</a:t>
            </a:r>
            <a:r>
              <a:rPr lang="zh-CN" altLang="zh-CN" sz="2000" dirty="0" smtClean="0"/>
              <a:t>等，</a:t>
            </a:r>
            <a:r>
              <a:rPr lang="zh-CN" altLang="zh-CN" sz="2000" dirty="0"/>
              <a:t>这些文件的【生成操作】属性都是“</a:t>
            </a:r>
            <a:r>
              <a:rPr lang="en-US" altLang="zh-CN" sz="2000" dirty="0"/>
              <a:t>Page</a:t>
            </a:r>
            <a:r>
              <a:rPr lang="zh-CN" altLang="zh-CN" sz="2000" dirty="0"/>
              <a:t>”，而且这些文件都会被编译到程序集中。</a:t>
            </a:r>
            <a:endParaRPr lang="en-US" altLang="zh-CN" sz="2000" dirty="0" smtClean="0"/>
          </a:p>
          <a:p>
            <a:pPr marL="0" indent="0">
              <a:buNone/>
              <a:defRPr/>
            </a:pPr>
            <a:r>
              <a:rPr lang="en-US" altLang="zh-CN" dirty="0"/>
              <a:t>1</a:t>
            </a:r>
            <a:r>
              <a:rPr lang="zh-CN" altLang="zh-CN" dirty="0"/>
              <a:t>．声明和引用</a:t>
            </a:r>
            <a:r>
              <a:rPr lang="en-US" altLang="zh-CN" dirty="0"/>
              <a:t>XAML</a:t>
            </a:r>
            <a:r>
              <a:rPr lang="zh-CN" altLang="zh-CN" dirty="0"/>
              <a:t>资源</a:t>
            </a:r>
            <a:endParaRPr lang="zh-CN" altLang="zh-CN" dirty="0"/>
          </a:p>
          <a:p>
            <a:pPr lvl="1">
              <a:defRPr/>
            </a:pPr>
            <a:r>
              <a:rPr lang="zh-CN" altLang="en-US" sz="2000" dirty="0" smtClean="0"/>
              <a:t>一般在</a:t>
            </a:r>
            <a:r>
              <a:rPr lang="zh-CN" altLang="zh-CN" sz="2000" dirty="0" smtClean="0"/>
              <a:t>元素</a:t>
            </a:r>
            <a:r>
              <a:rPr lang="zh-CN" altLang="zh-CN" sz="2000" dirty="0"/>
              <a:t>的</a:t>
            </a:r>
            <a:r>
              <a:rPr lang="en-US" altLang="zh-CN" sz="2000" dirty="0" smtClean="0"/>
              <a:t>Resources</a:t>
            </a:r>
            <a:r>
              <a:rPr lang="zh-CN" altLang="en-US" sz="2000" dirty="0" smtClean="0"/>
              <a:t>内</a:t>
            </a:r>
            <a:r>
              <a:rPr lang="zh-CN" altLang="zh-CN" sz="2000" dirty="0" smtClean="0"/>
              <a:t>声明</a:t>
            </a:r>
            <a:r>
              <a:rPr lang="en-US" altLang="zh-CN" sz="2000" dirty="0"/>
              <a:t>XAML</a:t>
            </a:r>
            <a:r>
              <a:rPr lang="zh-CN" altLang="zh-CN" sz="2000" dirty="0"/>
              <a:t>资源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StackPanel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&lt;</a:t>
            </a:r>
            <a:r>
              <a:rPr lang="en-US" altLang="zh-CN" sz="1600" dirty="0" err="1">
                <a:solidFill>
                  <a:schemeClr val="tx1"/>
                </a:solidFill>
              </a:rPr>
              <a:t>StackPanel.Resources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</a:rPr>
              <a:t>&lt;</a:t>
            </a:r>
            <a:r>
              <a:rPr lang="en-US" altLang="zh-CN" sz="1600" dirty="0" err="1">
                <a:solidFill>
                  <a:srgbClr val="FF0000"/>
                </a:solidFill>
              </a:rPr>
              <a:t>SolidColorBrush</a:t>
            </a:r>
            <a:r>
              <a:rPr lang="en-US" altLang="zh-CN" sz="1600" dirty="0">
                <a:solidFill>
                  <a:srgbClr val="FF0000"/>
                </a:solidFill>
              </a:rPr>
              <a:t> x:Key="MyBrush" Color="Gold"/&gt;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&lt;Style x:Key="Title" </a:t>
            </a:r>
            <a:r>
              <a:rPr lang="en-US" altLang="zh-CN" sz="1600" dirty="0" err="1">
                <a:solidFill>
                  <a:schemeClr val="tx1"/>
                </a:solidFill>
              </a:rPr>
              <a:t>TargetType</a:t>
            </a:r>
            <a:r>
              <a:rPr lang="en-US" altLang="zh-CN" sz="1600" dirty="0">
                <a:solidFill>
                  <a:schemeClr val="tx1"/>
                </a:solidFill>
              </a:rPr>
              <a:t>="</a:t>
            </a:r>
            <a:r>
              <a:rPr lang="en-US" altLang="zh-CN" sz="1600" dirty="0" err="1">
                <a:solidFill>
                  <a:schemeClr val="tx1"/>
                </a:solidFill>
              </a:rPr>
              <a:t>TextBlock</a:t>
            </a:r>
            <a:r>
              <a:rPr lang="en-US" altLang="zh-CN" sz="1600" dirty="0">
                <a:solidFill>
                  <a:schemeClr val="tx1"/>
                </a:solidFill>
              </a:rPr>
              <a:t>"&gt;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    &lt;Setter Property="</a:t>
            </a:r>
            <a:r>
              <a:rPr lang="en-US" altLang="zh-CN" sz="1600" dirty="0" err="1">
                <a:solidFill>
                  <a:schemeClr val="tx1"/>
                </a:solidFill>
              </a:rPr>
              <a:t>HorizontalAlignment</a:t>
            </a:r>
            <a:r>
              <a:rPr lang="en-US" altLang="zh-CN" sz="1600" dirty="0">
                <a:solidFill>
                  <a:schemeClr val="tx1"/>
                </a:solidFill>
              </a:rPr>
              <a:t>" Value="Center" /&gt;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    &lt;Setter Property="</a:t>
            </a:r>
            <a:r>
              <a:rPr lang="en-US" altLang="zh-CN" sz="1600" dirty="0" err="1">
                <a:solidFill>
                  <a:schemeClr val="tx1"/>
                </a:solidFill>
              </a:rPr>
              <a:t>FontSize</a:t>
            </a:r>
            <a:r>
              <a:rPr lang="en-US" altLang="zh-CN" sz="1600" dirty="0">
                <a:solidFill>
                  <a:schemeClr val="tx1"/>
                </a:solidFill>
              </a:rPr>
              <a:t>" Value="30" /&gt;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&lt;/Style&gt;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&lt;/</a:t>
            </a:r>
            <a:r>
              <a:rPr lang="en-US" altLang="zh-CN" sz="1600" dirty="0" err="1">
                <a:solidFill>
                  <a:schemeClr val="tx1"/>
                </a:solidFill>
              </a:rPr>
              <a:t>StackPanel.Resources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444500" lvl="1" indent="0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&lt;/</a:t>
            </a:r>
            <a:r>
              <a:rPr lang="en-US" altLang="zh-CN" sz="1600" dirty="0" err="1">
                <a:solidFill>
                  <a:schemeClr val="tx1"/>
                </a:solidFill>
              </a:rPr>
              <a:t>StackPanel</a:t>
            </a:r>
            <a:r>
              <a:rPr lang="en-US" altLang="zh-CN" sz="1600" dirty="0">
                <a:solidFill>
                  <a:schemeClr val="tx1"/>
                </a:solidFill>
              </a:rPr>
              <a:t>&gt;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356870" lvl="1" indent="0">
              <a:buNone/>
              <a:defRPr/>
            </a:pPr>
            <a:endParaRPr lang="zh-CN" altLang="en-US" dirty="0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46424A8-F635-43FD-832C-8F5B9818857B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9.2.1  XAML</a:t>
            </a:r>
            <a:r>
              <a:rPr lang="zh-CN" altLang="zh-CN" smtClean="0"/>
              <a:t>资源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引用资源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声明</a:t>
            </a:r>
            <a:r>
              <a:rPr lang="zh-CN" altLang="zh-CN" dirty="0"/>
              <a:t>了</a:t>
            </a:r>
            <a:r>
              <a:rPr lang="en-US" altLang="zh-CN" dirty="0"/>
              <a:t>XAML</a:t>
            </a:r>
            <a:r>
              <a:rPr lang="zh-CN" altLang="zh-CN" dirty="0"/>
              <a:t>资源以后，就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Style</a:t>
            </a:r>
            <a:r>
              <a:rPr lang="zh-CN" altLang="zh-CN" dirty="0" smtClean="0"/>
              <a:t>引用</a:t>
            </a:r>
            <a:r>
              <a:rPr lang="zh-CN" altLang="zh-CN" dirty="0"/>
              <a:t>声明</a:t>
            </a:r>
            <a:r>
              <a:rPr lang="zh-CN" altLang="zh-CN" dirty="0" smtClean="0"/>
              <a:t>的资源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638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6ADE396-9BB7-439F-ADE4-932722BC8072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00" y="2590800"/>
            <a:ext cx="7010400" cy="228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Page.Resources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&lt;Style x:Key="TitleText" </a:t>
            </a:r>
            <a:r>
              <a:rPr lang="en-US" altLang="zh-CN" dirty="0" err="1"/>
              <a:t>TargetType</a:t>
            </a:r>
            <a:r>
              <a:rPr lang="en-US" altLang="zh-CN" dirty="0"/>
              <a:t>="</a:t>
            </a:r>
            <a:r>
              <a:rPr lang="en-US" altLang="zh-CN" dirty="0" err="1"/>
              <a:t>TextBlock</a:t>
            </a:r>
            <a:r>
              <a:rPr lang="en-US" altLang="zh-CN" dirty="0"/>
              <a:t>"&gt;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&lt;Setter Property="</a:t>
            </a:r>
            <a:r>
              <a:rPr lang="en-US" altLang="zh-CN" dirty="0" err="1"/>
              <a:t>HorizontalAlignment</a:t>
            </a:r>
            <a:r>
              <a:rPr lang="en-US" altLang="zh-CN" dirty="0"/>
              <a:t>" Value="Right" /&gt;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&lt;Setter Property="</a:t>
            </a:r>
            <a:r>
              <a:rPr lang="en-US" altLang="zh-CN" dirty="0" err="1"/>
              <a:t>FontFamily</a:t>
            </a:r>
            <a:r>
              <a:rPr lang="en-US" altLang="zh-CN" dirty="0"/>
              <a:t>" Value="</a:t>
            </a:r>
            <a:r>
              <a:rPr lang="zh-CN" altLang="zh-CN" dirty="0"/>
              <a:t>楷体</a:t>
            </a:r>
            <a:r>
              <a:rPr lang="en-US" altLang="zh-CN" dirty="0"/>
              <a:t>" /&gt;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&lt;Setter Property="</a:t>
            </a:r>
            <a:r>
              <a:rPr lang="en-US" altLang="zh-CN" dirty="0" err="1"/>
              <a:t>FontSize</a:t>
            </a:r>
            <a:r>
              <a:rPr lang="en-US" altLang="zh-CN" dirty="0"/>
              <a:t>" Value="16" /&gt;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&lt;/Style&gt;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&lt;/</a:t>
            </a:r>
            <a:r>
              <a:rPr lang="en-US" altLang="zh-CN" dirty="0" err="1"/>
              <a:t>Page.Resources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71600" y="5257800"/>
            <a:ext cx="7010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TextBlock</a:t>
            </a:r>
            <a:r>
              <a:rPr lang="en-US" altLang="zh-CN" dirty="0"/>
              <a:t> Style="{</a:t>
            </a:r>
            <a:r>
              <a:rPr lang="en-US" altLang="zh-CN" dirty="0" err="1"/>
              <a:t>StaticResource</a:t>
            </a:r>
            <a:r>
              <a:rPr lang="en-US" altLang="zh-CN" dirty="0"/>
              <a:t> </a:t>
            </a:r>
            <a:r>
              <a:rPr lang="en-US" altLang="zh-CN" dirty="0" err="1"/>
              <a:t>TitleText</a:t>
            </a:r>
            <a:r>
              <a:rPr lang="en-US" altLang="zh-CN" dirty="0"/>
              <a:t>}"&gt;</a:t>
            </a:r>
            <a:r>
              <a:rPr lang="zh-CN" altLang="zh-CN" dirty="0"/>
              <a:t>你好！</a:t>
            </a:r>
            <a:r>
              <a:rPr lang="en-US" altLang="zh-CN" dirty="0"/>
              <a:t>&lt;/</a:t>
            </a:r>
            <a:r>
              <a:rPr lang="en-US" altLang="zh-CN" dirty="0" err="1"/>
              <a:t>TextBlock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3400" y="3124200"/>
            <a:ext cx="685800" cy="838200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3300"/>
                </a:solidFill>
              </a:rPr>
              <a:t>声明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5502" y="5105400"/>
            <a:ext cx="685800" cy="838200"/>
          </a:xfrm>
          <a:prstGeom prst="round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3300"/>
                </a:solidFill>
              </a:rPr>
              <a:t>引用</a:t>
            </a:r>
            <a:endParaRPr lang="zh-CN" alt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9.2.2  Style</a:t>
            </a:r>
            <a:r>
              <a:rPr lang="zh-CN" altLang="zh-CN" smtClean="0"/>
              <a:t>元素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>
                <a:ea typeface="楷体_GB2312" pitchFamily="49" charset="-122"/>
              </a:rPr>
              <a:t>WPF</a:t>
            </a:r>
            <a:r>
              <a:rPr lang="zh-CN" altLang="zh-CN" dirty="0" smtClean="0">
                <a:ea typeface="楷体_GB2312" pitchFamily="49" charset="-122"/>
              </a:rPr>
              <a:t>应用程序中的样式是利用</a:t>
            </a:r>
            <a:r>
              <a:rPr lang="en-US" altLang="zh-CN" dirty="0" smtClean="0">
                <a:ea typeface="楷体_GB2312" pitchFamily="49" charset="-122"/>
              </a:rPr>
              <a:t>XAML</a:t>
            </a:r>
            <a:r>
              <a:rPr lang="zh-CN" altLang="zh-CN" dirty="0" smtClean="0">
                <a:ea typeface="楷体_GB2312" pitchFamily="49" charset="-122"/>
              </a:rPr>
              <a:t>资源来实现的。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r>
              <a:rPr lang="en-US" altLang="zh-CN" dirty="0" smtClean="0">
                <a:ea typeface="楷体_GB2312" pitchFamily="49" charset="-122"/>
              </a:rPr>
              <a:t>Style</a:t>
            </a:r>
            <a:r>
              <a:rPr lang="zh-CN" altLang="zh-CN" dirty="0" smtClean="0">
                <a:ea typeface="楷体_GB2312" pitchFamily="49" charset="-122"/>
              </a:rPr>
              <a:t>元素的常用形式为</a:t>
            </a:r>
            <a:endParaRPr lang="zh-CN" altLang="zh-CN" dirty="0" smtClean="0">
              <a:ea typeface="楷体_GB2312" pitchFamily="49" charset="-122"/>
            </a:endParaRPr>
          </a:p>
          <a:p>
            <a:pPr marL="801370" lvl="2" indent="0">
              <a:buNone/>
            </a:pPr>
            <a:r>
              <a:rPr lang="en-US" altLang="zh-CN" dirty="0" smtClean="0"/>
              <a:t>&lt;Style x:Key=</a:t>
            </a:r>
            <a:r>
              <a:rPr lang="zh-CN" altLang="zh-CN" i="1" u="sng" dirty="0" smtClean="0"/>
              <a:t>键值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TargetType</a:t>
            </a:r>
            <a:r>
              <a:rPr lang="en-US" altLang="zh-CN" dirty="0" smtClean="0"/>
              <a:t>="</a:t>
            </a:r>
            <a:r>
              <a:rPr lang="zh-CN" altLang="zh-CN" i="1" u="sng" dirty="0" smtClean="0"/>
              <a:t>控件类型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BasedOn</a:t>
            </a:r>
            <a:r>
              <a:rPr lang="en-US" altLang="zh-CN" dirty="0" smtClean="0"/>
              <a:t>="</a:t>
            </a:r>
            <a:r>
              <a:rPr lang="zh-CN" altLang="zh-CN" i="1" u="sng" dirty="0" smtClean="0"/>
              <a:t>其他样式中定义的键值</a:t>
            </a:r>
            <a:r>
              <a:rPr lang="en-US" altLang="zh-CN" dirty="0" smtClean="0"/>
              <a:t>"&gt;</a:t>
            </a:r>
            <a:endParaRPr lang="zh-CN" altLang="zh-CN" dirty="0" smtClean="0"/>
          </a:p>
          <a:p>
            <a:pPr marL="801370" lvl="2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……</a:t>
            </a:r>
            <a:endParaRPr lang="zh-CN" altLang="zh-CN" dirty="0" smtClean="0"/>
          </a:p>
          <a:p>
            <a:pPr marL="801370" lvl="2" indent="0">
              <a:buNone/>
            </a:pPr>
            <a:r>
              <a:rPr lang="en-US" altLang="zh-CN" dirty="0" smtClean="0"/>
              <a:t>&lt;/Style&gt;</a:t>
            </a:r>
            <a:endParaRPr lang="zh-CN" altLang="en-US" dirty="0" smtClean="0"/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BFCFB6A-94F8-4C59-BD24-52A9B396182D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9.2.2  Style</a:t>
            </a:r>
            <a:r>
              <a:rPr lang="zh-CN" altLang="zh-CN" smtClean="0"/>
              <a:t>元素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dirty="0"/>
              <a:t>1</a:t>
            </a:r>
            <a:r>
              <a:rPr lang="zh-CN" altLang="zh-CN" dirty="0"/>
              <a:t>．隐式样式设置（只声明</a:t>
            </a:r>
            <a:r>
              <a:rPr lang="en-US" altLang="zh-CN" dirty="0" err="1"/>
              <a:t>TargetType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dirty="0" smtClean="0"/>
              <a:t>2</a:t>
            </a:r>
            <a:r>
              <a:rPr lang="zh-CN" altLang="zh-CN" dirty="0"/>
              <a:t>．显式样式设置（只声明</a:t>
            </a:r>
            <a:r>
              <a:rPr lang="en-US" altLang="zh-CN" dirty="0"/>
              <a:t>x:Key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444500" lvl="1" indent="0">
              <a:lnSpc>
                <a:spcPct val="100000"/>
              </a:lnSpc>
              <a:buNone/>
            </a:pPr>
            <a:r>
              <a:rPr lang="zh-CN" altLang="en-US" dirty="0" smtClean="0"/>
              <a:t>此时一般</a:t>
            </a:r>
            <a:r>
              <a:rPr lang="zh-CN" altLang="zh-CN" dirty="0" smtClean="0"/>
              <a:t>用</a:t>
            </a:r>
            <a:r>
              <a:rPr lang="en-US" altLang="zh-CN" dirty="0"/>
              <a:t>Property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Control.Property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来</a:t>
            </a:r>
            <a:r>
              <a:rPr lang="zh-CN" altLang="zh-CN" dirty="0" smtClean="0"/>
              <a:t>设置。</a:t>
            </a:r>
            <a:r>
              <a:rPr lang="zh-CN" altLang="zh-CN" dirty="0"/>
              <a:t>例如：</a:t>
            </a:r>
            <a:endParaRPr lang="zh-CN" altLang="zh-CN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dirty="0"/>
              <a:t>&lt;Style x:Key="Style1"&gt;</a:t>
            </a:r>
            <a:endParaRPr lang="zh-CN" altLang="zh-CN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dirty="0" smtClean="0"/>
              <a:t>   &lt;</a:t>
            </a:r>
            <a:r>
              <a:rPr lang="en-US" altLang="zh-CN" dirty="0"/>
              <a:t>Setter Property="</a:t>
            </a:r>
            <a:r>
              <a:rPr lang="en-US" altLang="zh-CN" dirty="0" err="1"/>
              <a:t>Control.Background</a:t>
            </a:r>
            <a:r>
              <a:rPr lang="en-US" altLang="zh-CN" dirty="0"/>
              <a:t>" Value="Yellow"/&gt;</a:t>
            </a:r>
            <a:endParaRPr lang="zh-CN" altLang="zh-CN" dirty="0"/>
          </a:p>
          <a:p>
            <a:pPr marL="812800" lvl="2" indent="0">
              <a:lnSpc>
                <a:spcPct val="100000"/>
              </a:lnSpc>
              <a:buNone/>
            </a:pPr>
            <a:r>
              <a:rPr lang="en-US" altLang="zh-CN" dirty="0"/>
              <a:t>&lt;/Style&gt;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dirty="0"/>
              <a:t>3</a:t>
            </a:r>
            <a:r>
              <a:rPr lang="zh-CN" altLang="zh-CN" dirty="0"/>
              <a:t>．同时声明</a:t>
            </a:r>
            <a:r>
              <a:rPr lang="en-US" altLang="zh-CN" dirty="0"/>
              <a:t>x:Key</a:t>
            </a:r>
            <a:r>
              <a:rPr lang="zh-CN" altLang="zh-CN" dirty="0"/>
              <a:t>和</a:t>
            </a:r>
            <a:r>
              <a:rPr lang="en-US" altLang="zh-CN" dirty="0" err="1" smtClean="0"/>
              <a:t>TargetType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dirty="0"/>
              <a:t>4</a:t>
            </a:r>
            <a:r>
              <a:rPr lang="zh-CN" altLang="zh-CN" dirty="0"/>
              <a:t>．样式继承（声明</a:t>
            </a:r>
            <a:r>
              <a:rPr lang="zh-CN" altLang="zh-CN" dirty="0" smtClean="0"/>
              <a:t>中包含</a:t>
            </a:r>
            <a:r>
              <a:rPr lang="en-US" altLang="zh-CN" dirty="0" err="1"/>
              <a:t>BasedOn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356870" lvl="1" indent="0">
              <a:lnSpc>
                <a:spcPct val="100000"/>
              </a:lnSpc>
              <a:buNone/>
              <a:defRPr/>
            </a:pPr>
            <a:r>
              <a:rPr lang="en-US" altLang="zh-CN" dirty="0" smtClean="0"/>
              <a:t>  </a:t>
            </a:r>
            <a:r>
              <a:rPr lang="zh-CN" altLang="zh-CN" dirty="0" smtClean="0"/>
              <a:t>将</a:t>
            </a:r>
            <a:r>
              <a:rPr lang="zh-CN" altLang="zh-CN" dirty="0"/>
              <a:t>该样式和</a:t>
            </a:r>
            <a:r>
              <a:rPr lang="en-US" altLang="zh-CN" dirty="0" err="1"/>
              <a:t>BasedOn</a:t>
            </a:r>
            <a:r>
              <a:rPr lang="zh-CN" altLang="zh-CN" dirty="0"/>
              <a:t>中</a:t>
            </a:r>
            <a:r>
              <a:rPr lang="zh-CN" altLang="zh-CN" dirty="0" smtClean="0"/>
              <a:t>的样式</a:t>
            </a:r>
            <a:r>
              <a:rPr lang="zh-CN" altLang="zh-CN" dirty="0"/>
              <a:t>合并起来共同起作用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812800" lvl="2" indent="0">
              <a:buNone/>
            </a:pPr>
            <a:r>
              <a:rPr lang="en-US" altLang="zh-CN" dirty="0"/>
              <a:t>&lt;Style x:Key="Style2" </a:t>
            </a:r>
            <a:r>
              <a:rPr lang="en-US" altLang="zh-CN" dirty="0" err="1"/>
              <a:t>BasedOn</a:t>
            </a:r>
            <a:r>
              <a:rPr lang="en-US" altLang="zh-CN" dirty="0"/>
              <a:t>="{</a:t>
            </a:r>
            <a:r>
              <a:rPr lang="en-US" altLang="zh-CN" dirty="0" err="1"/>
              <a:t>StaticResource</a:t>
            </a:r>
            <a:r>
              <a:rPr lang="en-US" altLang="zh-CN" dirty="0"/>
              <a:t> Style1}"&gt;</a:t>
            </a:r>
            <a:endParaRPr lang="zh-CN" altLang="zh-CN" dirty="0"/>
          </a:p>
          <a:p>
            <a:pPr marL="812800" lvl="2" indent="0">
              <a:buNone/>
            </a:pPr>
            <a:r>
              <a:rPr lang="en-US" altLang="zh-CN" dirty="0"/>
              <a:t>    &lt;Setter Property="</a:t>
            </a:r>
            <a:r>
              <a:rPr lang="en-US" altLang="zh-CN" dirty="0" err="1"/>
              <a:t>Control.Foreground</a:t>
            </a:r>
            <a:r>
              <a:rPr lang="en-US" altLang="zh-CN" dirty="0"/>
              <a:t>" Value="Blue"/&gt;</a:t>
            </a:r>
            <a:endParaRPr lang="zh-CN" altLang="zh-CN" dirty="0"/>
          </a:p>
          <a:p>
            <a:pPr marL="812800" lvl="2" indent="0">
              <a:buNone/>
            </a:pPr>
            <a:r>
              <a:rPr lang="en-US" altLang="zh-CN" dirty="0"/>
              <a:t>&lt;/Style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5D8BD3B-31AB-47A7-BA3F-61AB51DC115D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9.2.3  </a:t>
            </a:r>
            <a:r>
              <a:rPr lang="zh-CN" altLang="zh-CN" smtClean="0"/>
              <a:t>在</a:t>
            </a:r>
            <a:r>
              <a:rPr lang="en-US" altLang="zh-CN" smtClean="0"/>
              <a:t>Style</a:t>
            </a:r>
            <a:r>
              <a:rPr lang="zh-CN" altLang="zh-CN" smtClean="0"/>
              <a:t>元素中设置属性和事件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zh-CN" altLang="zh-CN" dirty="0" smtClean="0"/>
              <a:t>在</a:t>
            </a:r>
            <a:r>
              <a:rPr lang="en-US" altLang="zh-CN" dirty="0"/>
              <a:t>Style</a:t>
            </a:r>
            <a:r>
              <a:rPr lang="zh-CN" altLang="zh-CN" dirty="0"/>
              <a:t>元素中，用</a:t>
            </a:r>
            <a:r>
              <a:rPr lang="en-US" altLang="zh-CN" dirty="0"/>
              <a:t>Setter</a:t>
            </a:r>
            <a:r>
              <a:rPr lang="zh-CN" altLang="zh-CN" dirty="0"/>
              <a:t>设置元素的</a:t>
            </a:r>
            <a:r>
              <a:rPr lang="zh-CN" altLang="zh-CN" dirty="0" smtClean="0"/>
              <a:t>属性，</a:t>
            </a:r>
            <a:r>
              <a:rPr lang="zh-CN" altLang="zh-CN" dirty="0"/>
              <a:t>用</a:t>
            </a:r>
            <a:r>
              <a:rPr lang="en-US" altLang="zh-CN" dirty="0" err="1"/>
              <a:t>EventSetter</a:t>
            </a:r>
            <a:r>
              <a:rPr lang="zh-CN" altLang="zh-CN" dirty="0"/>
              <a:t>设置事件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algn="just">
              <a:buNone/>
              <a:defRPr/>
            </a:pPr>
            <a:r>
              <a:rPr lang="en-US" altLang="zh-CN" dirty="0"/>
              <a:t>1</a:t>
            </a:r>
            <a:r>
              <a:rPr lang="zh-CN" altLang="zh-CN" dirty="0"/>
              <a:t>．属性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pPr marL="0" indent="0" algn="just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）用特性语法定义</a:t>
            </a:r>
            <a:r>
              <a:rPr lang="en-US" altLang="zh-CN" dirty="0" smtClean="0"/>
              <a:t>Setter  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）用属性语法定义</a:t>
            </a:r>
            <a:r>
              <a:rPr lang="en-US" altLang="zh-CN" dirty="0"/>
              <a:t>Setter</a:t>
            </a:r>
            <a:endParaRPr lang="zh-CN" altLang="zh-CN" dirty="0"/>
          </a:p>
          <a:p>
            <a:pPr algn="just">
              <a:defRPr/>
            </a:pPr>
            <a:endParaRPr lang="zh-CN" altLang="en-US" dirty="0"/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A44C17D-668A-4D5F-BF02-72AE3B272E0F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33400" y="3657600"/>
            <a:ext cx="2819400" cy="2438400"/>
          </a:xfrm>
          <a:prstGeom prst="wedgeRectCallout">
            <a:avLst>
              <a:gd name="adj1" fmla="val 153"/>
              <a:gd name="adj2" fmla="val -605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zh-CN" dirty="0" smtClean="0"/>
              <a:t>每个</a:t>
            </a:r>
            <a:r>
              <a:rPr lang="en-US" altLang="zh-CN" dirty="0"/>
              <a:t>Setter</a:t>
            </a:r>
            <a:r>
              <a:rPr lang="zh-CN" altLang="zh-CN" dirty="0"/>
              <a:t>都必须包括</a:t>
            </a:r>
            <a:r>
              <a:rPr lang="en-US" altLang="zh-CN" dirty="0"/>
              <a:t>Property</a:t>
            </a:r>
            <a:r>
              <a:rPr lang="zh-CN" altLang="zh-CN" dirty="0"/>
              <a:t>属性和</a:t>
            </a:r>
            <a:r>
              <a:rPr lang="en-US" altLang="zh-CN" dirty="0"/>
              <a:t>Value</a:t>
            </a:r>
            <a:r>
              <a:rPr lang="zh-CN" altLang="zh-CN" dirty="0"/>
              <a:t>属性。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例如：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&lt;Setter Property="</a:t>
            </a:r>
            <a:r>
              <a:rPr lang="en-US" altLang="zh-CN" dirty="0" err="1"/>
              <a:t>FontSize</a:t>
            </a:r>
            <a:r>
              <a:rPr lang="en-US" altLang="zh-CN" dirty="0"/>
              <a:t>" Value="32pt" /&gt;</a:t>
            </a:r>
            <a:endParaRPr lang="zh-CN" altLang="en-US" dirty="0"/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733800" y="3657600"/>
            <a:ext cx="4953000" cy="2438400"/>
          </a:xfrm>
          <a:prstGeom prst="wedgeRectCallout">
            <a:avLst>
              <a:gd name="adj1" fmla="val 91"/>
              <a:gd name="adj2" fmla="val -619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/>
              <a:t>用于</a:t>
            </a:r>
            <a:r>
              <a:rPr lang="zh-CN" altLang="zh-CN" dirty="0" smtClean="0"/>
              <a:t>无法</a:t>
            </a:r>
            <a:r>
              <a:rPr lang="zh-CN" altLang="zh-CN" dirty="0"/>
              <a:t>用特性语法来</a:t>
            </a:r>
            <a:r>
              <a:rPr lang="zh-CN" altLang="zh-CN" dirty="0" smtClean="0"/>
              <a:t>描述</a:t>
            </a:r>
            <a:r>
              <a:rPr lang="zh-CN" altLang="en-US" dirty="0" smtClean="0"/>
              <a:t>的情况</a:t>
            </a:r>
            <a:r>
              <a:rPr lang="zh-CN" altLang="zh-CN" dirty="0" smtClean="0"/>
              <a:t>，</a:t>
            </a:r>
            <a:r>
              <a:rPr lang="zh-CN" altLang="zh-CN" dirty="0"/>
              <a:t>此时在</a:t>
            </a:r>
            <a:r>
              <a:rPr lang="en-US" altLang="zh-CN" dirty="0"/>
              <a:t>Setter</a:t>
            </a:r>
            <a:r>
              <a:rPr lang="zh-CN" altLang="zh-CN" dirty="0"/>
              <a:t>元素中定义</a:t>
            </a:r>
            <a:r>
              <a:rPr lang="en-US" altLang="zh-CN" dirty="0"/>
              <a:t>Property</a:t>
            </a:r>
            <a:r>
              <a:rPr lang="zh-CN" altLang="zh-CN" dirty="0"/>
              <a:t>属性，在</a:t>
            </a:r>
            <a:r>
              <a:rPr lang="en-US" altLang="zh-CN" dirty="0"/>
              <a:t>Setter</a:t>
            </a:r>
            <a:r>
              <a:rPr lang="zh-CN" altLang="zh-CN" dirty="0"/>
              <a:t>元素的子元素中定义</a:t>
            </a:r>
            <a:r>
              <a:rPr lang="en-US" altLang="zh-CN" dirty="0"/>
              <a:t>Value</a:t>
            </a:r>
            <a:r>
              <a:rPr lang="zh-CN" altLang="zh-CN" dirty="0"/>
              <a:t>属性。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&lt;Setter Property="</a:t>
            </a:r>
            <a:r>
              <a:rPr lang="en-US" altLang="zh-CN" dirty="0" err="1"/>
              <a:t>RenderTransform</a:t>
            </a:r>
            <a:r>
              <a:rPr lang="en-US" altLang="zh-CN" dirty="0"/>
              <a:t>"&gt;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&lt;</a:t>
            </a:r>
            <a:r>
              <a:rPr lang="en-US" altLang="zh-CN" dirty="0" err="1"/>
              <a:t>Setter.Value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    &lt;</a:t>
            </a:r>
            <a:r>
              <a:rPr lang="en-US" altLang="zh-CN" dirty="0" err="1"/>
              <a:t>TranslateTransform</a:t>
            </a:r>
            <a:r>
              <a:rPr lang="en-US" altLang="zh-CN" dirty="0"/>
              <a:t> X="0" Y="10"/&gt;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    &lt;/</a:t>
            </a:r>
            <a:r>
              <a:rPr lang="en-US" altLang="zh-CN" dirty="0" err="1"/>
              <a:t>Setter.Value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&lt;/</a:t>
            </a:r>
            <a:r>
              <a:rPr lang="en-US" altLang="zh-CN" dirty="0"/>
              <a:t>Setter&gt;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9.2.4  </a:t>
            </a:r>
            <a:r>
              <a:rPr lang="zh-CN" altLang="zh-CN" smtClean="0"/>
              <a:t>样式的级联控制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CN" altLang="en-US" dirty="0" smtClean="0"/>
              <a:t>主要概念：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）分类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    </a:t>
            </a:r>
            <a:r>
              <a:rPr lang="zh-CN" altLang="zh-CN" dirty="0" smtClean="0"/>
              <a:t>根据</a:t>
            </a:r>
            <a:r>
              <a:rPr lang="en-US" altLang="zh-CN" dirty="0"/>
              <a:t>XAML</a:t>
            </a:r>
            <a:r>
              <a:rPr lang="zh-CN" altLang="zh-CN" dirty="0"/>
              <a:t>资源声明的位置，可将样式定义</a:t>
            </a:r>
            <a:r>
              <a:rPr lang="zh-CN" altLang="zh-CN" dirty="0" smtClean="0"/>
              <a:t>分为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>
                <a:solidFill>
                  <a:srgbClr val="FF0000"/>
                </a:solidFill>
              </a:rPr>
              <a:t>元素样式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>
                <a:solidFill>
                  <a:srgbClr val="FF3300"/>
                </a:solidFill>
              </a:rPr>
              <a:t>应用程序样式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lvl="1">
              <a:defRPr/>
            </a:pPr>
            <a:r>
              <a:rPr lang="zh-CN" altLang="zh-CN" dirty="0" smtClean="0">
                <a:solidFill>
                  <a:srgbClr val="FF3300"/>
                </a:solidFill>
              </a:rPr>
              <a:t>资源字典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）样式继承</a:t>
            </a:r>
            <a:endParaRPr lang="en-US" altLang="zh-CN" dirty="0" smtClean="0"/>
          </a:p>
          <a:p>
            <a:pPr marL="444500" lvl="1" indent="0">
              <a:buNone/>
              <a:defRPr/>
            </a:pPr>
            <a:r>
              <a:rPr lang="zh-CN" altLang="zh-CN" dirty="0" smtClean="0"/>
              <a:t>将</a:t>
            </a:r>
            <a:r>
              <a:rPr lang="zh-CN" altLang="zh-CN" dirty="0"/>
              <a:t>这些样式通过</a:t>
            </a:r>
            <a:r>
              <a:rPr lang="en-US" altLang="zh-CN" dirty="0"/>
              <a:t>Style</a:t>
            </a:r>
            <a:r>
              <a:rPr lang="zh-CN" altLang="zh-CN" dirty="0"/>
              <a:t>标记的</a:t>
            </a:r>
            <a:r>
              <a:rPr lang="en-US" altLang="zh-CN" dirty="0" err="1"/>
              <a:t>BasedOn</a:t>
            </a:r>
            <a:r>
              <a:rPr lang="zh-CN" altLang="zh-CN" dirty="0"/>
              <a:t>依次继承（级联），再将其和内联式结合起来，就可以得到最终的有效样式。</a:t>
            </a:r>
            <a:endParaRPr lang="zh-CN" altLang="en-US" dirty="0"/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A135206-6C84-412E-815C-DD94C9CB4E59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9.2.4  </a:t>
            </a:r>
            <a:r>
              <a:rPr lang="zh-CN" altLang="zh-CN" smtClean="0"/>
              <a:t>样式的级联控制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1</a:t>
            </a:r>
            <a:r>
              <a:rPr lang="zh-CN" altLang="zh-CN" dirty="0"/>
              <a:t>．</a:t>
            </a:r>
            <a:r>
              <a:rPr lang="zh-CN" altLang="zh-CN" dirty="0" smtClean="0"/>
              <a:t>内联式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zh-CN" altLang="zh-CN" dirty="0" smtClean="0"/>
              <a:t>指</a:t>
            </a:r>
            <a:r>
              <a:rPr lang="zh-CN" altLang="zh-CN" dirty="0"/>
              <a:t>在元素的开始标记内直接用特性语法</a:t>
            </a:r>
            <a:r>
              <a:rPr lang="zh-CN" altLang="zh-CN" dirty="0" smtClean="0"/>
              <a:t>声明的</a:t>
            </a:r>
            <a:r>
              <a:rPr lang="zh-CN" altLang="zh-CN" dirty="0"/>
              <a:t>样式。</a:t>
            </a:r>
            <a:endParaRPr lang="zh-CN" altLang="en-US" dirty="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38ACC21-B75F-4200-B6DB-829317D8BCA4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66800" y="2514600"/>
            <a:ext cx="7391400" cy="1295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StackPanel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&lt;</a:t>
            </a:r>
            <a:r>
              <a:rPr lang="en-US" altLang="zh-CN" dirty="0" err="1"/>
              <a:t>TextBlock</a:t>
            </a:r>
            <a:r>
              <a:rPr lang="en-US" altLang="zh-CN" dirty="0"/>
              <a:t> </a:t>
            </a:r>
            <a:r>
              <a:rPr lang="en-US" altLang="zh-CN" dirty="0" err="1"/>
              <a:t>FontSize</a:t>
            </a:r>
            <a:r>
              <a:rPr lang="en-US" altLang="zh-CN" dirty="0"/>
              <a:t>="24" </a:t>
            </a:r>
            <a:r>
              <a:rPr lang="en-US" altLang="zh-CN" dirty="0" err="1"/>
              <a:t>FontFamily</a:t>
            </a:r>
            <a:r>
              <a:rPr lang="en-US" altLang="zh-CN" dirty="0"/>
              <a:t>="</a:t>
            </a:r>
            <a:r>
              <a:rPr lang="zh-CN" altLang="zh-CN" dirty="0"/>
              <a:t>楷体</a:t>
            </a:r>
            <a:r>
              <a:rPr lang="en-US" altLang="zh-CN" dirty="0"/>
              <a:t>"&gt;</a:t>
            </a:r>
            <a:r>
              <a:rPr lang="zh-CN" altLang="zh-CN" dirty="0"/>
              <a:t>文本</a:t>
            </a:r>
            <a:r>
              <a:rPr lang="en-US" altLang="zh-CN" dirty="0"/>
              <a:t>1&lt;/</a:t>
            </a:r>
            <a:r>
              <a:rPr lang="en-US" altLang="zh-CN" dirty="0" err="1"/>
              <a:t>TextBlock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&lt;</a:t>
            </a:r>
            <a:r>
              <a:rPr lang="en-US" altLang="zh-CN" dirty="0" err="1"/>
              <a:t>TextBlock</a:t>
            </a:r>
            <a:r>
              <a:rPr lang="en-US" altLang="zh-CN" dirty="0"/>
              <a:t> </a:t>
            </a:r>
            <a:r>
              <a:rPr lang="en-US" altLang="zh-CN" dirty="0" err="1"/>
              <a:t>FontSize</a:t>
            </a:r>
            <a:r>
              <a:rPr lang="en-US" altLang="zh-CN" dirty="0"/>
              <a:t>="24" </a:t>
            </a:r>
            <a:r>
              <a:rPr lang="en-US" altLang="zh-CN" dirty="0" err="1"/>
              <a:t>FontFamily</a:t>
            </a:r>
            <a:r>
              <a:rPr lang="en-US" altLang="zh-CN" dirty="0"/>
              <a:t>="</a:t>
            </a:r>
            <a:r>
              <a:rPr lang="zh-CN" altLang="zh-CN" dirty="0"/>
              <a:t>楷体</a:t>
            </a:r>
            <a:r>
              <a:rPr lang="en-US" altLang="zh-CN" dirty="0"/>
              <a:t>"&gt;</a:t>
            </a:r>
            <a:r>
              <a:rPr lang="zh-CN" altLang="zh-CN" dirty="0"/>
              <a:t>文本</a:t>
            </a:r>
            <a:r>
              <a:rPr lang="en-US" altLang="zh-CN" dirty="0"/>
              <a:t>2&lt;/</a:t>
            </a:r>
            <a:r>
              <a:rPr lang="en-US" altLang="zh-CN" dirty="0" err="1"/>
              <a:t>TextBlock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&lt;/</a:t>
            </a:r>
            <a:r>
              <a:rPr lang="en-US" altLang="zh-CN" dirty="0" err="1"/>
              <a:t>StackPanel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90600" y="3886200"/>
            <a:ext cx="1905000" cy="1905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dirty="0" smtClean="0"/>
              <a:t>适用于</a:t>
            </a:r>
            <a:r>
              <a:rPr lang="zh-CN" altLang="zh-CN" dirty="0"/>
              <a:t>单独控制元素样式的情况。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059113" y="3886200"/>
            <a:ext cx="5181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dirty="0"/>
              <a:t>优点是设置样式直观、方便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059113" y="4876800"/>
            <a:ext cx="5181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zh-CN" dirty="0"/>
              <a:t>缺点是无法一次性设置所有窗口或页面中相同的样式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4A39A95-330A-405E-8262-AD892565280A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7.2  </a:t>
            </a:r>
            <a:r>
              <a:rPr lang="zh-CN" altLang="en-US" sz="4000" smtClean="0"/>
              <a:t>窗口和对话框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763000" cy="4724400"/>
          </a:xfrm>
        </p:spPr>
        <p:txBody>
          <a:bodyPr/>
          <a:lstStyle/>
          <a:p>
            <a:pPr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7.2.5 WPF</a:t>
            </a:r>
            <a:r>
              <a:rPr lang="zh-CN" altLang="en-US" dirty="0" smtClean="0"/>
              <a:t>页和页面导航 </a:t>
            </a:r>
            <a:endParaRPr lang="en-US" altLang="zh-CN" dirty="0" smtClean="0"/>
          </a:p>
          <a:p>
            <a:pPr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要点：</a:t>
            </a:r>
            <a:endParaRPr lang="zh-CN" altLang="en-US" sz="2000" dirty="0" smtClean="0"/>
          </a:p>
          <a:p>
            <a:pPr lvl="1"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）在</a:t>
            </a:r>
            <a:r>
              <a:rPr lang="en-US" altLang="zh-CN" sz="1800" dirty="0" smtClean="0">
                <a:solidFill>
                  <a:schemeClr val="tx1"/>
                </a:solidFill>
              </a:rPr>
              <a:t>WPF</a:t>
            </a:r>
            <a:r>
              <a:rPr lang="zh-CN" altLang="en-US" sz="1800" dirty="0" smtClean="0">
                <a:solidFill>
                  <a:schemeClr val="tx1"/>
                </a:solidFill>
              </a:rPr>
              <a:t>应用程序中，既可以用窗口（</a:t>
            </a:r>
            <a:r>
              <a:rPr lang="en-US" altLang="zh-CN" sz="1800" dirty="0" smtClean="0">
                <a:solidFill>
                  <a:schemeClr val="tx1"/>
                </a:solidFill>
              </a:rPr>
              <a:t>Window</a:t>
            </a:r>
            <a:r>
              <a:rPr lang="zh-CN" altLang="en-US" sz="1800" dirty="0" smtClean="0">
                <a:solidFill>
                  <a:schemeClr val="tx1"/>
                </a:solidFill>
              </a:rPr>
              <a:t>）设计界面，也可以用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页（</a:t>
            </a:r>
            <a:r>
              <a:rPr lang="en-US" altLang="zh-CN" sz="1800" dirty="0" smtClean="0">
                <a:solidFill>
                  <a:schemeClr val="tx1"/>
                </a:solidFill>
              </a:rPr>
              <a:t>Page</a:t>
            </a:r>
            <a:r>
              <a:rPr lang="zh-CN" altLang="en-US" sz="1800" dirty="0" smtClean="0">
                <a:solidFill>
                  <a:schemeClr val="tx1"/>
                </a:solidFill>
              </a:rPr>
              <a:t>）设计界面。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 indent="0" algn="just" eaLnBrk="1" hangingPunct="1">
              <a:lnSpc>
                <a:spcPct val="100000"/>
              </a:lnSpc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）用</a:t>
            </a:r>
            <a:r>
              <a:rPr lang="en-US" altLang="zh-CN" sz="1800" dirty="0" smtClean="0">
                <a:solidFill>
                  <a:schemeClr val="tx1"/>
                </a:solidFill>
              </a:rPr>
              <a:t>Page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时，可通过</a:t>
            </a:r>
            <a:r>
              <a:rPr lang="en-US" altLang="zh-CN" sz="1800" dirty="0" smtClean="0">
                <a:solidFill>
                  <a:schemeClr val="tx1"/>
                </a:solidFill>
              </a:rPr>
              <a:t>Frame</a:t>
            </a:r>
            <a:r>
              <a:rPr lang="zh-CN" altLang="en-US" sz="1800" dirty="0" smtClean="0">
                <a:solidFill>
                  <a:schemeClr val="tx1"/>
                </a:solidFill>
              </a:rPr>
              <a:t>或者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NavigationWindow</a:t>
            </a:r>
            <a:r>
              <a:rPr lang="zh-CN" altLang="en-US" sz="1800" dirty="0" smtClean="0">
                <a:solidFill>
                  <a:schemeClr val="tx1"/>
                </a:solidFill>
              </a:rPr>
              <a:t>来承载。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36068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、在窗口中承载</a:t>
            </a:r>
            <a:r>
              <a:rPr lang="en-US" altLang="zh-CN" dirty="0" smtClean="0">
                <a:ea typeface="楷体_GB2312" pitchFamily="49" charset="-122"/>
              </a:rPr>
              <a:t>Page</a:t>
            </a:r>
            <a:r>
              <a:rPr lang="zh-CN" altLang="en-US" dirty="0" smtClean="0">
                <a:ea typeface="楷体_GB2312" pitchFamily="49" charset="-122"/>
              </a:rPr>
              <a:t>（不常用）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endParaRPr lang="en-US" altLang="zh-CN" dirty="0" smtClean="0">
              <a:ea typeface="楷体_GB2312" pitchFamily="49" charset="-122"/>
            </a:endParaRPr>
          </a:p>
          <a:p>
            <a:pPr marL="363855" lvl="1" indent="-3175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ea typeface="楷体_GB2312" pitchFamily="49" charset="-122"/>
              </a:rPr>
              <a:t> </a:t>
            </a:r>
            <a:r>
              <a:rPr lang="en-US" altLang="zh-CN" sz="1800" dirty="0" smtClean="0">
                <a:ea typeface="楷体_GB2312" pitchFamily="49" charset="-122"/>
              </a:rPr>
              <a:t>     </a:t>
            </a:r>
            <a:r>
              <a:rPr lang="zh-CN" altLang="en-US" sz="1800" dirty="0" smtClean="0">
                <a:ea typeface="楷体_GB2312" pitchFamily="49" charset="-122"/>
              </a:rPr>
              <a:t>将</a:t>
            </a:r>
            <a:r>
              <a:rPr lang="en-US" altLang="zh-CN" sz="1800" dirty="0" smtClean="0">
                <a:ea typeface="楷体_GB2312" pitchFamily="49" charset="-122"/>
              </a:rPr>
              <a:t>Window</a:t>
            </a:r>
            <a:r>
              <a:rPr lang="zh-CN" altLang="en-US" sz="1800" dirty="0" smtClean="0">
                <a:ea typeface="楷体_GB2312" pitchFamily="49" charset="-122"/>
              </a:rPr>
              <a:t>作为页的宿主窗口。例如：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1143000" lvl="2" indent="-22860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Window w = new Window();</a:t>
            </a:r>
            <a:endParaRPr lang="en-US" altLang="zh-CN" sz="1600" dirty="0" smtClean="0"/>
          </a:p>
          <a:p>
            <a:pPr marL="1143000" lvl="2" indent="-22860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/>
              <a:t>Page1 p = new Page1();</a:t>
            </a:r>
            <a:endParaRPr lang="en-US" altLang="zh-CN" sz="1600" dirty="0" smtClean="0"/>
          </a:p>
          <a:p>
            <a:pPr marL="1143000" lvl="2" indent="-22860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/>
              <a:t>w.Content</a:t>
            </a:r>
            <a:r>
              <a:rPr lang="en-US" altLang="zh-CN" sz="1600" dirty="0" smtClean="0"/>
              <a:t> = p;</a:t>
            </a:r>
            <a:endParaRPr lang="en-US" altLang="zh-CN" sz="1600" dirty="0" smtClean="0"/>
          </a:p>
          <a:p>
            <a:pPr marL="1143000" lvl="2" indent="-22860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 err="1" smtClean="0"/>
              <a:t>w.Show</a:t>
            </a:r>
            <a:r>
              <a:rPr lang="en-US" altLang="zh-CN" sz="1600" dirty="0" smtClean="0"/>
              <a:t>();</a:t>
            </a:r>
            <a:endParaRPr lang="zh-CN" altLang="en-US" sz="1600" dirty="0" smtClean="0"/>
          </a:p>
          <a:p>
            <a:pPr marL="363855" lvl="1" indent="-3175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ea typeface="楷体_GB2312" pitchFamily="49" charset="-122"/>
              </a:rPr>
              <a:t>这种方式只能用</a:t>
            </a:r>
            <a:r>
              <a:rPr lang="en-US" altLang="zh-CN" sz="2000" dirty="0" smtClean="0">
                <a:ea typeface="楷体_GB2312" pitchFamily="49" charset="-122"/>
              </a:rPr>
              <a:t>C#</a:t>
            </a:r>
            <a:r>
              <a:rPr lang="zh-CN" altLang="en-US" sz="2000" dirty="0" smtClean="0">
                <a:ea typeface="楷体_GB2312" pitchFamily="49" charset="-122"/>
              </a:rPr>
              <a:t>代码实现，而且承载的页没有导航功能，页中的超链接也不会起作用，因此在实际应用中很少这样用。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1143000" lvl="2" indent="-22860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9.2.4  </a:t>
            </a:r>
            <a:r>
              <a:rPr lang="zh-CN" altLang="zh-CN" smtClean="0"/>
              <a:t>样式的级联控制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zh-CN" altLang="zh-CN" dirty="0" smtClean="0"/>
              <a:t>框架</a:t>
            </a:r>
            <a:r>
              <a:rPr lang="zh-CN" altLang="zh-CN" dirty="0"/>
              <a:t>元素</a:t>
            </a:r>
            <a:r>
              <a:rPr lang="zh-CN" altLang="zh-CN" dirty="0" smtClean="0"/>
              <a:t>样式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sz="2000" dirty="0" smtClean="0"/>
              <a:t>指</a:t>
            </a:r>
            <a:r>
              <a:rPr lang="zh-CN" altLang="zh-CN" sz="2000" dirty="0"/>
              <a:t>在框架</a:t>
            </a:r>
            <a:r>
              <a:rPr lang="zh-CN" altLang="zh-CN" sz="2000" dirty="0" smtClean="0"/>
              <a:t>元素的</a:t>
            </a:r>
            <a:r>
              <a:rPr lang="en-US" altLang="zh-CN" sz="2000" dirty="0"/>
              <a:t>Resource</a:t>
            </a:r>
            <a:r>
              <a:rPr lang="zh-CN" altLang="zh-CN" sz="2000" dirty="0"/>
              <a:t>属性中定义的样式，这种样式的作用范围为该元素的所有子元素。</a:t>
            </a:r>
            <a:endParaRPr lang="zh-CN" altLang="zh-CN" sz="2000" dirty="0"/>
          </a:p>
          <a:p>
            <a:pPr lvl="1">
              <a:defRPr/>
            </a:pPr>
            <a:r>
              <a:rPr lang="zh-CN" altLang="zh-CN" sz="2000" dirty="0"/>
              <a:t>框架</a:t>
            </a:r>
            <a:r>
              <a:rPr lang="zh-CN" altLang="zh-CN" sz="2000" dirty="0" smtClean="0"/>
              <a:t>元素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指</a:t>
            </a:r>
            <a:r>
              <a:rPr lang="zh-CN" altLang="zh-CN" sz="2000" dirty="0"/>
              <a:t>从</a:t>
            </a:r>
            <a:r>
              <a:rPr lang="en-US" altLang="zh-CN" sz="2000" dirty="0" err="1"/>
              <a:t>FrameworkElement</a:t>
            </a:r>
            <a:r>
              <a:rPr lang="zh-CN" altLang="zh-CN" sz="2000" dirty="0"/>
              <a:t>或</a:t>
            </a:r>
            <a:r>
              <a:rPr lang="en-US" altLang="zh-CN" sz="2000" dirty="0" err="1"/>
              <a:t>FrameworkContentElement</a:t>
            </a:r>
            <a:r>
              <a:rPr lang="zh-CN" altLang="zh-CN" sz="2000" dirty="0"/>
              <a:t>继承的元素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比如</a:t>
            </a:r>
            <a:r>
              <a:rPr lang="en-US" altLang="zh-CN" sz="2000" dirty="0" err="1" smtClean="0"/>
              <a:t>StackPanel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Grid</a:t>
            </a:r>
            <a:r>
              <a:rPr lang="zh-CN" altLang="en-US" sz="2000" dirty="0" smtClean="0"/>
              <a:t>等布局控件都是框架元素。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zh-CN" sz="2000" dirty="0" smtClean="0"/>
              <a:t>根</a:t>
            </a:r>
            <a:r>
              <a:rPr lang="zh-CN" altLang="zh-CN" sz="2000" dirty="0"/>
              <a:t>元素（</a:t>
            </a:r>
            <a:r>
              <a:rPr lang="en-US" altLang="zh-CN" sz="2000" dirty="0"/>
              <a:t>Window</a:t>
            </a:r>
            <a:r>
              <a:rPr lang="zh-CN" altLang="zh-CN" sz="2000" dirty="0"/>
              <a:t>、</a:t>
            </a:r>
            <a:r>
              <a:rPr lang="en-US" altLang="zh-CN" sz="2000" dirty="0"/>
              <a:t>Page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UserControl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）是特殊</a:t>
            </a:r>
            <a:r>
              <a:rPr lang="zh-CN" altLang="zh-CN" sz="2000" dirty="0"/>
              <a:t>的框架元素。</a:t>
            </a:r>
            <a:endParaRPr lang="zh-CN" altLang="en-US" sz="2000" dirty="0"/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577B411-9268-4DCF-A828-7C9C3AFD28D4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9.2.4  </a:t>
            </a:r>
            <a:r>
              <a:rPr lang="zh-CN" altLang="zh-CN" smtClean="0"/>
              <a:t>样式的级联控制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dirty="0"/>
              <a:t>3</a:t>
            </a:r>
            <a:r>
              <a:rPr lang="zh-CN" altLang="zh-CN" dirty="0"/>
              <a:t>．</a:t>
            </a:r>
            <a:r>
              <a:rPr lang="zh-CN" altLang="zh-CN" dirty="0" smtClean="0"/>
              <a:t>应用程序样式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在</a:t>
            </a:r>
            <a:r>
              <a:rPr lang="en-US" altLang="zh-CN" dirty="0" err="1"/>
              <a:t>App.xaml</a:t>
            </a:r>
            <a:r>
              <a:rPr lang="zh-CN" altLang="zh-CN" dirty="0"/>
              <a:t>文件的</a:t>
            </a:r>
            <a:r>
              <a:rPr lang="en-US" altLang="zh-CN" dirty="0" err="1"/>
              <a:t>Application.Resources</a:t>
            </a:r>
            <a:r>
              <a:rPr lang="zh-CN" altLang="zh-CN" dirty="0"/>
              <a:t>属性中声明的样式。这种样式的作用范围为整个应用程序项目，对项目中的所有窗口或页面都起作用。</a:t>
            </a:r>
            <a:endParaRPr lang="zh-CN" altLang="en-US" dirty="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5B5A104-16F1-4A02-A5C6-888C12DF0DEF}" type="slidenum">
              <a:rPr lang="en-US" altLang="zh-CN" sz="1200" b="0" smtClean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 smtClean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57200" y="3276600"/>
            <a:ext cx="4953000" cy="304800"/>
          </a:xfrm>
          <a:prstGeom prst="round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dirty="0">
                <a:solidFill>
                  <a:srgbClr val="FF3300"/>
                </a:solidFill>
              </a:rPr>
              <a:t>【例</a:t>
            </a:r>
            <a:r>
              <a:rPr lang="en-US" altLang="zh-CN" dirty="0">
                <a:solidFill>
                  <a:srgbClr val="FF3300"/>
                </a:solidFill>
              </a:rPr>
              <a:t>9-3</a:t>
            </a:r>
            <a:r>
              <a:rPr lang="zh-CN" altLang="zh-CN" dirty="0">
                <a:solidFill>
                  <a:srgbClr val="FF3300"/>
                </a:solidFill>
              </a:rPr>
              <a:t>】演示应用程序样式的基本用法</a:t>
            </a:r>
            <a:endParaRPr lang="zh-CN" altLang="en-US" dirty="0">
              <a:solidFill>
                <a:srgbClr val="FF3300"/>
              </a:solidFill>
            </a:endParaRPr>
          </a:p>
        </p:txBody>
      </p:sp>
      <p:pic>
        <p:nvPicPr>
          <p:cNvPr id="2663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30650"/>
            <a:ext cx="4114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29908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>
            <a:off x="3273425" y="5164138"/>
            <a:ext cx="1152525" cy="325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3333CC"/>
                </a:solidFill>
              </a:rPr>
              <a:t>运行后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补充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补充：</a:t>
            </a:r>
            <a:r>
              <a:rPr lang="en-US" altLang="zh-CN">
                <a:sym typeface="+mn-ea"/>
              </a:rPr>
              <a:t>Scrollviewer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p"/>
            </a:pPr>
            <a:r>
              <a:rPr altLang="zh-CN" sz="2000" b="1" kern="0" spc="0" smtClean="0">
                <a:solidFill>
                  <a:schemeClr val="folHlink"/>
                </a:solidFill>
                <a:ea typeface="楷体_GB2312" pitchFamily="49" charset="-122"/>
                <a:cs typeface="+mn-ea"/>
              </a:rPr>
              <a:t>用户界面中的内容通常比计算机屏幕的显示区域大。 ScrollViewer 控件提供了一种方便的方法，可用于在 Windows Presentation Foundation (WPF) 应用程序中滚动内容。</a:t>
            </a:r>
            <a:endParaRPr altLang="zh-CN" sz="2000" b="1" kern="0" spc="0" smtClean="0">
              <a:solidFill>
                <a:schemeClr val="folHlink"/>
              </a:solidFill>
              <a:ea typeface="楷体_GB2312" pitchFamily="49" charset="-122"/>
              <a:cs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altLang="zh-CN" sz="2000" b="1" kern="0" spc="0" smtClean="0">
                <a:solidFill>
                  <a:schemeClr val="folHlink"/>
                </a:solidFill>
                <a:ea typeface="楷体_GB2312" pitchFamily="49" charset="-122"/>
                <a:cs typeface="+mn-ea"/>
              </a:rPr>
              <a:t>一个 ScrollViewer 只能有一个子元素。</a:t>
            </a:r>
            <a:endParaRPr altLang="zh-CN" sz="2000" b="1" kern="0" spc="0" smtClean="0">
              <a:solidFill>
                <a:schemeClr val="folHlink"/>
              </a:solidFill>
              <a:ea typeface="楷体_GB2312" pitchFamily="49" charset="-122"/>
              <a:cs typeface="+mn-ea"/>
            </a:endParaRPr>
          </a:p>
          <a:p>
            <a:pPr>
              <a:buFont typeface="Wingdings" panose="05000000000000000000" charset="0"/>
              <a:buChar char="p"/>
            </a:pPr>
            <a:r>
              <a:rPr altLang="zh-CN" sz="2000" b="1" kern="0" spc="0" smtClean="0">
                <a:solidFill>
                  <a:schemeClr val="folHlink"/>
                </a:solidFill>
                <a:ea typeface="楷体_GB2312" pitchFamily="49" charset="-122"/>
                <a:cs typeface="+mn-ea"/>
              </a:rPr>
              <a:t>与 Windows Presentation Foundation 中的所有控件一样，ScrollViewer 可以设置样式以便更改控件的默认呈现行为。</a:t>
            </a:r>
            <a:endParaRPr altLang="zh-CN" sz="2000" b="1" kern="0" spc="0" smtClean="0">
              <a:solidFill>
                <a:schemeClr val="folHlink"/>
              </a:solidFill>
              <a:ea typeface="楷体_GB2312" pitchFamily="49" charset="-122"/>
              <a:cs typeface="+mn-ea"/>
            </a:endParaRPr>
          </a:p>
          <a:p>
            <a:pPr>
              <a:buNone/>
            </a:p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83B7E44-3D72-4599-B9D8-08577414297B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7.2  </a:t>
            </a:r>
            <a:r>
              <a:rPr lang="zh-CN" altLang="en-US" sz="4000" smtClean="0"/>
              <a:t>窗口和对话框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534400" cy="4724400"/>
          </a:xfrm>
        </p:spPr>
        <p:txBody>
          <a:bodyPr/>
          <a:lstStyle/>
          <a:p>
            <a:pPr marL="360680" lvl="1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Frame</a:t>
            </a:r>
            <a:r>
              <a:rPr lang="zh-CN" altLang="en-US" dirty="0" smtClean="0"/>
              <a:t>中承载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（常用）</a:t>
            </a:r>
            <a:endParaRPr lang="en-US" altLang="zh-CN" dirty="0" smtClean="0"/>
          </a:p>
          <a:p>
            <a:pPr marL="363855" lvl="1" indent="-3175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Frame</a:t>
            </a:r>
            <a:r>
              <a:rPr lang="zh-CN" altLang="en-US" sz="2000" dirty="0" smtClean="0"/>
              <a:t>元素中将其</a:t>
            </a:r>
            <a:r>
              <a:rPr lang="en-US" altLang="zh-CN" sz="2000" dirty="0" smtClean="0"/>
              <a:t>Source</a:t>
            </a:r>
            <a:r>
              <a:rPr lang="zh-CN" altLang="en-US" sz="2000" dirty="0" smtClean="0"/>
              <a:t>属性设置为导航到的页 ，在这种方式下，既可以用</a:t>
            </a:r>
            <a:r>
              <a:rPr lang="en-US" altLang="zh-CN" sz="2000" dirty="0" smtClean="0"/>
              <a:t>XAML</a:t>
            </a:r>
            <a:r>
              <a:rPr lang="zh-CN" altLang="en-US" sz="2000" dirty="0" smtClean="0"/>
              <a:t>加载页并实现导航，也可以用</a:t>
            </a:r>
            <a:r>
              <a:rPr lang="en-US" altLang="zh-CN" sz="2000" dirty="0" smtClean="0"/>
              <a:t>C#</a:t>
            </a:r>
            <a:r>
              <a:rPr lang="zh-CN" altLang="en-US" sz="2000" dirty="0" smtClean="0"/>
              <a:t>代码来实现。 </a:t>
            </a:r>
            <a:endParaRPr lang="en-US" altLang="zh-CN" sz="2000" dirty="0" smtClean="0"/>
          </a:p>
          <a:p>
            <a:pPr marL="363855" lvl="1" indent="-3175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例如：</a:t>
            </a:r>
            <a:endParaRPr lang="zh-CN" altLang="en-US" sz="2000" dirty="0" smtClean="0"/>
          </a:p>
          <a:p>
            <a:pPr marL="1143000" lvl="2" indent="-22860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XAML</a:t>
            </a:r>
            <a:r>
              <a:rPr lang="zh-CN" altLang="en-US" dirty="0" smtClean="0"/>
              <a:t>实现：</a:t>
            </a:r>
            <a:endParaRPr lang="zh-CN" altLang="en-US" dirty="0" smtClean="0"/>
          </a:p>
          <a:p>
            <a:pPr marL="1143000" lvl="2" indent="-22860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&lt;Frame Name="frame1"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NavigationUIVisibility</a:t>
            </a:r>
            <a:r>
              <a:rPr lang="en-US" altLang="zh-CN" sz="1600" dirty="0" smtClean="0">
                <a:solidFill>
                  <a:schemeClr val="tx1"/>
                </a:solidFill>
              </a:rPr>
              <a:t>="Visible"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        Source="Page1.xaml" Background="#FFF9F4D4" /&gt;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1143000" lvl="2" indent="-22860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实现：</a:t>
            </a:r>
            <a:endParaRPr lang="zh-CN" altLang="en-US" dirty="0" smtClean="0"/>
          </a:p>
          <a:p>
            <a:pPr marL="1143000" lvl="2" indent="-228600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frame1.Source = new Uri("Page1.xaml",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UriKind.Relative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marL="177800" lvl="1" indent="0" algn="just" eaLnBrk="1" hangingPunct="1">
              <a:buClr>
                <a:srgbClr val="606060"/>
              </a:buClr>
              <a:buFont typeface="Wingdings" panose="05000000000000000000" pitchFamily="2" charset="2"/>
              <a:buNone/>
              <a:defRPr/>
            </a:pP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形状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5A7D801-8989-4E92-A091-31F3B6D54BCF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7.4  </a:t>
            </a:r>
            <a:r>
              <a:rPr lang="zh-CN" altLang="en-US" sz="4000" smtClean="0"/>
              <a:t>形状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3175" eaLnBrk="1" hangingPunct="1">
              <a:buClr>
                <a:srgbClr val="606060"/>
              </a:buClr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、要点：</a:t>
            </a:r>
            <a:endParaRPr lang="en-US" altLang="zh-CN" dirty="0" smtClean="0"/>
          </a:p>
          <a:p>
            <a:pPr marL="1081405" lvl="1" indent="-638175" eaLnBrk="1" hangingPunct="1">
              <a:buClr>
                <a:srgbClr val="606060"/>
              </a:buClr>
              <a:buNone/>
              <a:defRPr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形状</a:t>
            </a:r>
            <a:r>
              <a:rPr lang="zh-CN" altLang="zh-CN" sz="1800" dirty="0"/>
              <a:t>的基类是</a:t>
            </a:r>
            <a:r>
              <a:rPr lang="en-US" altLang="zh-CN" sz="1800" dirty="0"/>
              <a:t>Shape</a:t>
            </a:r>
            <a:r>
              <a:rPr lang="zh-CN" altLang="zh-CN" sz="1800" dirty="0"/>
              <a:t>类，其他类（</a:t>
            </a:r>
            <a:r>
              <a:rPr lang="en-US" altLang="zh-CN" sz="1800" dirty="0"/>
              <a:t>Ellipse</a:t>
            </a:r>
            <a:r>
              <a:rPr lang="zh-CN" altLang="zh-CN" sz="1800" dirty="0"/>
              <a:t>、</a:t>
            </a:r>
            <a:r>
              <a:rPr lang="en-US" altLang="zh-CN" sz="1800" dirty="0"/>
              <a:t>Line</a:t>
            </a:r>
            <a:r>
              <a:rPr lang="zh-CN" altLang="zh-CN" sz="1800" dirty="0"/>
              <a:t>、</a:t>
            </a:r>
            <a:r>
              <a:rPr lang="en-US" altLang="zh-CN" sz="1800" dirty="0"/>
              <a:t>Path</a:t>
            </a:r>
            <a:r>
              <a:rPr lang="zh-CN" altLang="zh-CN" sz="1800" dirty="0"/>
              <a:t>、</a:t>
            </a:r>
            <a:r>
              <a:rPr lang="en-US" altLang="zh-CN" sz="1800" dirty="0"/>
              <a:t>Polygon</a:t>
            </a:r>
            <a:r>
              <a:rPr lang="zh-CN" altLang="zh-CN" sz="1800" dirty="0"/>
              <a:t>、</a:t>
            </a:r>
            <a:r>
              <a:rPr lang="en-US" altLang="zh-CN" sz="1800" dirty="0"/>
              <a:t>Polyline </a:t>
            </a:r>
            <a:r>
              <a:rPr lang="zh-CN" altLang="zh-CN" sz="1800" dirty="0"/>
              <a:t>和</a:t>
            </a:r>
            <a:r>
              <a:rPr lang="en-US" altLang="zh-CN" sz="1800" dirty="0"/>
              <a:t> Rectangle</a:t>
            </a:r>
            <a:r>
              <a:rPr lang="zh-CN" altLang="zh-CN" sz="1800" dirty="0"/>
              <a:t>）都是该类的扩充类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1081405" lvl="1" indent="-638175" eaLnBrk="1" hangingPunct="1">
              <a:buClr>
                <a:srgbClr val="606060"/>
              </a:buClr>
              <a:buNone/>
              <a:defRPr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Canvas </a:t>
            </a:r>
            <a:r>
              <a:rPr lang="zh-CN" altLang="zh-CN" sz="1800" dirty="0"/>
              <a:t>面板是用于创建复杂绘图的特别理想的选择，因为它支持对其子对象的绝对定位。</a:t>
            </a:r>
            <a:endParaRPr lang="en-US" altLang="zh-CN" sz="1800" dirty="0"/>
          </a:p>
          <a:p>
            <a:pPr indent="3175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2</a:t>
            </a:r>
            <a:r>
              <a:rPr lang="zh-CN" altLang="en-US" dirty="0" smtClean="0"/>
              <a:t>、形状控件共有的属性</a:t>
            </a:r>
            <a:r>
              <a:rPr lang="zh-CN" altLang="en-US" sz="2000" dirty="0" smtClean="0"/>
              <a:t> </a:t>
            </a:r>
            <a:endParaRPr lang="zh-CN" altLang="en-US" dirty="0" smtClean="0"/>
          </a:p>
          <a:p>
            <a:pPr marL="363855" lvl="1" indent="-3175">
              <a:buNone/>
              <a:defRPr/>
            </a:pPr>
            <a:r>
              <a:rPr lang="zh-CN" altLang="en-US" sz="1800" dirty="0" smtClean="0">
                <a:ea typeface="楷体_GB2312" pitchFamily="49" charset="-122"/>
              </a:rPr>
              <a:t>下面的属性是在</a:t>
            </a:r>
            <a:r>
              <a:rPr lang="en-US" altLang="zh-CN" sz="1800" dirty="0" smtClean="0">
                <a:ea typeface="楷体_GB2312" pitchFamily="49" charset="-122"/>
              </a:rPr>
              <a:t>Shape</a:t>
            </a:r>
            <a:r>
              <a:rPr lang="zh-CN" altLang="en-US" sz="1800" dirty="0" smtClean="0">
                <a:ea typeface="楷体_GB2312" pitchFamily="49" charset="-122"/>
              </a:rPr>
              <a:t>类中定义的，所有</a:t>
            </a:r>
            <a:r>
              <a:rPr lang="zh-CN" altLang="en-US" sz="1800" dirty="0">
                <a:ea typeface="楷体_GB2312" pitchFamily="49" charset="-122"/>
              </a:rPr>
              <a:t>形状控件都可以使用这些属性：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1071880" lvl="2" indent="-342900">
              <a:buFont typeface="+mj-ea"/>
              <a:buAutoNum type="circleNumDbPlain"/>
              <a:defRPr/>
            </a:pPr>
            <a:r>
              <a:rPr lang="en-US" altLang="zh-CN" sz="1800" dirty="0" smtClean="0">
                <a:ea typeface="楷体_GB2312" pitchFamily="49" charset="-122"/>
              </a:rPr>
              <a:t>Stroke</a:t>
            </a:r>
            <a:r>
              <a:rPr lang="zh-CN" altLang="en-US" sz="1800" dirty="0" smtClean="0">
                <a:ea typeface="楷体_GB2312" pitchFamily="49" charset="-122"/>
              </a:rPr>
              <a:t>：</a:t>
            </a:r>
            <a:r>
              <a:rPr lang="zh-CN" altLang="zh-CN" sz="1800" dirty="0"/>
              <a:t>绘制形状</a:t>
            </a:r>
            <a:r>
              <a:rPr lang="zh-CN" altLang="zh-CN" sz="1800" dirty="0" smtClean="0"/>
              <a:t>轮廓</a:t>
            </a:r>
            <a:r>
              <a:rPr lang="zh-CN" altLang="en-US" sz="1800" dirty="0" smtClean="0"/>
              <a:t>。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1071880" lvl="2" indent="-342900">
              <a:buFont typeface="+mj-lt"/>
              <a:buAutoNum type="circleNumDbPlain"/>
              <a:defRPr/>
            </a:pPr>
            <a:r>
              <a:rPr lang="en-US" altLang="zh-CN" sz="1800" dirty="0" err="1" smtClean="0">
                <a:ea typeface="楷体_GB2312" pitchFamily="49" charset="-122"/>
              </a:rPr>
              <a:t>StrokeThickness</a:t>
            </a:r>
            <a:r>
              <a:rPr lang="zh-CN" altLang="en-US" sz="1800" dirty="0" smtClean="0">
                <a:ea typeface="楷体_GB2312" pitchFamily="49" charset="-122"/>
              </a:rPr>
              <a:t>：指定</a:t>
            </a:r>
            <a:r>
              <a:rPr lang="zh-CN" altLang="zh-CN" sz="1800" dirty="0" smtClean="0"/>
              <a:t>形状</a:t>
            </a:r>
            <a:r>
              <a:rPr lang="zh-CN" altLang="zh-CN" sz="1800" dirty="0"/>
              <a:t>轮廓的</a:t>
            </a:r>
            <a:r>
              <a:rPr lang="zh-CN" altLang="zh-CN" sz="1800" dirty="0" smtClean="0"/>
              <a:t>粗细</a:t>
            </a:r>
            <a:r>
              <a:rPr lang="zh-CN" altLang="en-US" sz="1800" dirty="0" smtClean="0"/>
              <a:t>。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1071880" lvl="2" indent="-342900">
              <a:buFont typeface="+mj-lt"/>
              <a:buAutoNum type="circleNumDbPlain"/>
              <a:defRPr/>
            </a:pPr>
            <a:r>
              <a:rPr lang="en-US" altLang="zh-CN" sz="1800" dirty="0" smtClean="0">
                <a:ea typeface="楷体_GB2312" pitchFamily="49" charset="-122"/>
              </a:rPr>
              <a:t>Fill</a:t>
            </a:r>
            <a:r>
              <a:rPr lang="zh-CN" altLang="en-US" sz="1800" dirty="0" smtClean="0">
                <a:ea typeface="楷体_GB2312" pitchFamily="49" charset="-122"/>
              </a:rPr>
              <a:t>：填充</a:t>
            </a:r>
            <a:r>
              <a:rPr lang="zh-CN" altLang="zh-CN" sz="1800" dirty="0" smtClean="0"/>
              <a:t>形状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内部</a:t>
            </a:r>
            <a:r>
              <a:rPr lang="zh-CN" altLang="en-US" sz="1800" dirty="0" smtClean="0"/>
              <a:t>。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1071880" lvl="2" indent="-342900">
              <a:buFont typeface="+mj-lt"/>
              <a:buAutoNum type="circleNumDbPlain"/>
              <a:defRPr/>
            </a:pPr>
            <a:r>
              <a:rPr lang="en-US" altLang="zh-CN" sz="1800" dirty="0" smtClean="0">
                <a:ea typeface="楷体_GB2312" pitchFamily="49" charset="-122"/>
              </a:rPr>
              <a:t>Stretch</a:t>
            </a:r>
            <a:r>
              <a:rPr lang="zh-CN" altLang="en-US" sz="1800" dirty="0" smtClean="0">
                <a:ea typeface="楷体_GB2312" pitchFamily="49" charset="-122"/>
              </a:rPr>
              <a:t>：</a:t>
            </a:r>
            <a:r>
              <a:rPr lang="en-US" altLang="zh-CN" sz="1800" dirty="0" smtClean="0"/>
              <a:t>None</a:t>
            </a:r>
            <a:r>
              <a:rPr lang="zh-CN" altLang="en-US" sz="1800" dirty="0" smtClean="0"/>
              <a:t>（</a:t>
            </a:r>
            <a:r>
              <a:rPr lang="zh-CN" altLang="zh-CN" sz="1800" dirty="0" smtClean="0"/>
              <a:t>不拉伸</a:t>
            </a:r>
            <a:r>
              <a:rPr lang="zh-CN" altLang="en-US" sz="1800" dirty="0" smtClean="0"/>
              <a:t>）、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Fill</a:t>
            </a:r>
            <a:r>
              <a:rPr lang="zh-CN" altLang="en-US" sz="1800" dirty="0" smtClean="0"/>
              <a:t>（</a:t>
            </a:r>
            <a:r>
              <a:rPr lang="zh-CN" altLang="zh-CN" sz="1800" dirty="0" smtClean="0"/>
              <a:t>拉伸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不</a:t>
            </a:r>
            <a:r>
              <a:rPr lang="zh-CN" altLang="zh-CN" sz="1800" dirty="0"/>
              <a:t>保留</a:t>
            </a:r>
            <a:r>
              <a:rPr lang="zh-CN" altLang="zh-CN" sz="1800" dirty="0" smtClean="0"/>
              <a:t>长宽比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728980" lvl="2" indent="0">
              <a:buNone/>
              <a:defRPr/>
            </a:pPr>
            <a:r>
              <a:rPr lang="en-US" altLang="zh-CN" sz="1800" dirty="0" smtClean="0"/>
              <a:t>            Uniform</a:t>
            </a:r>
            <a:r>
              <a:rPr lang="zh-CN" altLang="en-US" sz="1800" dirty="0" smtClean="0"/>
              <a:t>（尽可能</a:t>
            </a:r>
            <a:r>
              <a:rPr lang="zh-CN" altLang="zh-CN" sz="1800" dirty="0" smtClean="0"/>
              <a:t>拉伸，</a:t>
            </a:r>
            <a:r>
              <a:rPr lang="zh-CN" altLang="en-US" sz="1800" dirty="0" smtClean="0"/>
              <a:t>并</a:t>
            </a:r>
            <a:r>
              <a:rPr lang="zh-CN" altLang="zh-CN" sz="1800" dirty="0" smtClean="0"/>
              <a:t>保留</a:t>
            </a:r>
            <a:r>
              <a:rPr lang="zh-CN" altLang="zh-CN" sz="1800" dirty="0"/>
              <a:t>其原始</a:t>
            </a:r>
            <a:r>
              <a:rPr lang="zh-CN" altLang="zh-CN" sz="1800" dirty="0" smtClean="0"/>
              <a:t>长宽比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728980" lvl="2" indent="0">
              <a:buNone/>
              <a:defRPr/>
            </a:pPr>
            <a:r>
              <a:rPr lang="en-US" altLang="zh-CN" sz="1800" dirty="0" smtClean="0"/>
              <a:t>            </a:t>
            </a:r>
            <a:r>
              <a:rPr lang="en-US" altLang="zh-CN" sz="1800" dirty="0" err="1" smtClean="0"/>
              <a:t>UniformToFill</a:t>
            </a:r>
            <a:r>
              <a:rPr lang="zh-CN" altLang="en-US" sz="1800" dirty="0" smtClean="0"/>
              <a:t>（</a:t>
            </a:r>
            <a:r>
              <a:rPr lang="zh-CN" altLang="zh-CN" sz="1800" dirty="0" smtClean="0"/>
              <a:t>完全拉伸</a:t>
            </a:r>
            <a:r>
              <a:rPr lang="zh-CN" altLang="en-US" sz="1800" dirty="0" smtClean="0"/>
              <a:t>，并</a:t>
            </a:r>
            <a:r>
              <a:rPr lang="zh-CN" altLang="zh-CN" sz="1800" dirty="0" smtClean="0"/>
              <a:t>保留</a:t>
            </a:r>
            <a:r>
              <a:rPr lang="zh-CN" altLang="zh-CN" sz="1800" dirty="0"/>
              <a:t>其原始</a:t>
            </a:r>
            <a:r>
              <a:rPr lang="zh-CN" altLang="zh-CN" sz="1800" dirty="0" smtClean="0"/>
              <a:t>长宽比</a:t>
            </a:r>
            <a:r>
              <a:rPr lang="zh-CN" altLang="en-US" sz="1800" dirty="0" smtClean="0"/>
              <a:t>）</a:t>
            </a:r>
            <a:endParaRPr lang="en-US" altLang="zh-CN" sz="1800" dirty="0" smtClean="0">
              <a:ea typeface="楷体_GB2312" pitchFamily="49" charset="-122"/>
            </a:endParaRPr>
          </a:p>
          <a:p>
            <a:pPr marL="360680" lvl="1" indent="0">
              <a:buFont typeface="Wingdings" panose="05000000000000000000" pitchFamily="2" charset="2"/>
              <a:buNone/>
              <a:defRPr/>
            </a:pPr>
            <a:endParaRPr lang="zh-CN" altLang="en-US" sz="1800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l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anose="05000000000000000000" pitchFamily="2" charset="2"/>
              <a:buChar char="¡"/>
              <a:defRPr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u"/>
              <a:defRPr sz="2000" b="1">
                <a:solidFill>
                  <a:srgbClr val="FF6600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anose="020B0604020202020204" pitchFamily="34" charset="0"/>
              <a:buChar char="◊"/>
              <a:defRPr sz="2000">
                <a:solidFill>
                  <a:srgbClr val="006600"/>
                </a:solidFill>
                <a:latin typeface="Arial" panose="020B0604020202020204" pitchFamily="34" charset="0"/>
                <a:ea typeface="方正舒体" panose="02010601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A69464F-7DF8-4576-8FA6-5A37CA90E8E1}" type="slidenum">
              <a:rPr lang="en-US" altLang="zh-CN" sz="1200" b="0">
                <a:solidFill>
                  <a:schemeClr val="tx1"/>
                </a:solidFill>
                <a:ea typeface="新宋体" panose="02010609030101010101" pitchFamily="49" charset="-122"/>
              </a:rPr>
            </a:fld>
            <a:endParaRPr lang="en-US" altLang="zh-CN" sz="1200" b="0">
              <a:solidFill>
                <a:schemeClr val="tx1"/>
              </a:solidFill>
              <a:ea typeface="新宋体" panose="02010609030101010101" pitchFamily="49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7.4  </a:t>
            </a:r>
            <a:r>
              <a:rPr lang="zh-CN" altLang="en-US" sz="4000" smtClean="0"/>
              <a:t>形状</a:t>
            </a:r>
            <a:br>
              <a:rPr lang="zh-CN" altLang="en-US" sz="3400" b="0" smtClean="0"/>
            </a:br>
            <a:endParaRPr lang="zh-CN" altLang="en-US" sz="3400" b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763000" cy="5105400"/>
          </a:xfrm>
        </p:spPr>
        <p:txBody>
          <a:bodyPr/>
          <a:lstStyle/>
          <a:p>
            <a:pPr indent="0" eaLnBrk="1" hangingPunct="1">
              <a:buClr>
                <a:srgbClr val="60606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、矩形（</a:t>
            </a:r>
            <a:r>
              <a:rPr lang="en-US" altLang="zh-CN" dirty="0" smtClean="0"/>
              <a:t>Rectangle</a:t>
            </a:r>
            <a:r>
              <a:rPr lang="zh-CN" altLang="en-US" dirty="0" smtClean="0"/>
              <a:t>） </a:t>
            </a:r>
            <a:endParaRPr lang="zh-CN" altLang="en-US" dirty="0" smtClean="0"/>
          </a:p>
          <a:p>
            <a:pPr marL="363855" lvl="1" indent="-3175">
              <a:buFont typeface="Wingdings" panose="05000000000000000000" pitchFamily="2" charset="2"/>
              <a:buNone/>
            </a:pPr>
            <a:r>
              <a:rPr lang="en-US" altLang="zh-CN" sz="1800" dirty="0" smtClean="0">
                <a:ea typeface="楷体_GB2312" pitchFamily="49" charset="-122"/>
              </a:rPr>
              <a:t>Rectangle</a:t>
            </a:r>
            <a:r>
              <a:rPr lang="zh-CN" altLang="en-US" sz="1800" dirty="0" smtClean="0">
                <a:ea typeface="楷体_GB2312" pitchFamily="49" charset="-122"/>
              </a:rPr>
              <a:t>类用于绘制矩形。例如：</a:t>
            </a:r>
            <a:endParaRPr lang="zh-CN" altLang="en-US" sz="1800" dirty="0" smtClean="0">
              <a:ea typeface="楷体_GB2312" pitchFamily="49" charset="-122"/>
            </a:endParaRPr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600" dirty="0" smtClean="0"/>
              <a:t>&lt;Canvas&gt;</a:t>
            </a:r>
            <a:endParaRPr lang="en-US" altLang="zh-CN" sz="16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&lt;Rectangle Width="100" Height="100" Fill="Blue" Stroke="Red" </a:t>
            </a:r>
            <a:endParaRPr lang="en-US" altLang="zh-CN" sz="16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Canvas.Top</a:t>
            </a:r>
            <a:r>
              <a:rPr lang="en-US" altLang="zh-CN" sz="1600" dirty="0" smtClean="0"/>
              <a:t>="20" </a:t>
            </a:r>
            <a:r>
              <a:rPr lang="en-US" altLang="zh-CN" sz="1600" dirty="0" err="1" smtClean="0"/>
              <a:t>Canvas.Left</a:t>
            </a:r>
            <a:r>
              <a:rPr lang="en-US" altLang="zh-CN" sz="1600" dirty="0" smtClean="0"/>
              <a:t>="20" </a:t>
            </a:r>
            <a:r>
              <a:rPr lang="en-US" altLang="zh-CN" sz="1600" dirty="0" err="1" smtClean="0"/>
              <a:t>StrokeThickness</a:t>
            </a:r>
            <a:r>
              <a:rPr lang="en-US" altLang="zh-CN" sz="1600" dirty="0" smtClean="0"/>
              <a:t>="3" /&gt;</a:t>
            </a:r>
            <a:endParaRPr lang="en-US" altLang="zh-CN" sz="1600" dirty="0" smtClean="0"/>
          </a:p>
          <a:p>
            <a:pPr marL="1143000" lvl="2" indent="-228600">
              <a:buFont typeface="Wingdings" panose="05000000000000000000" pitchFamily="2" charset="2"/>
              <a:buNone/>
            </a:pPr>
            <a:r>
              <a:rPr lang="en-US" altLang="zh-CN" sz="1600" dirty="0" smtClean="0"/>
              <a:t>&lt;/Canvas&gt;</a:t>
            </a:r>
            <a:endParaRPr lang="en-US" altLang="zh-CN" sz="1600" dirty="0" smtClean="0"/>
          </a:p>
          <a:p>
            <a:pPr marL="363855" lvl="1" indent="-3175"/>
            <a:r>
              <a:rPr lang="en-US" altLang="zh-CN" dirty="0" smtClean="0">
                <a:ea typeface="楷体_GB2312" pitchFamily="49" charset="-122"/>
              </a:rPr>
              <a:t>【</a:t>
            </a:r>
            <a:r>
              <a:rPr lang="zh-CN" altLang="en-US" dirty="0" smtClean="0">
                <a:ea typeface="楷体_GB2312" pitchFamily="49" charset="-122"/>
              </a:rPr>
              <a:t>例</a:t>
            </a:r>
            <a:r>
              <a:rPr lang="en-US" altLang="zh-CN" dirty="0" smtClean="0">
                <a:ea typeface="楷体_GB2312" pitchFamily="49" charset="-122"/>
              </a:rPr>
              <a:t>7-6】</a:t>
            </a:r>
            <a:r>
              <a:rPr lang="zh-CN" altLang="en-US" dirty="0" smtClean="0">
                <a:ea typeface="楷体_GB2312" pitchFamily="49" charset="-122"/>
              </a:rPr>
              <a:t>演示矩形控件的基本用法。 </a:t>
            </a:r>
            <a:endParaRPr lang="zh-CN" altLang="en-US" dirty="0" smtClean="0">
              <a:ea typeface="楷体_GB2312" pitchFamily="49" charset="-122"/>
            </a:endParaRPr>
          </a:p>
        </p:txBody>
      </p:sp>
      <p:pic>
        <p:nvPicPr>
          <p:cNvPr id="49181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7488"/>
            <a:ext cx="48006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/>
              <a:t>事件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UNIT_TABLE_BEAUTIFY" val="smartTable{73619ce7-8b78-45c5-8357-ec249558d997}"/>
</p:tagLst>
</file>

<file path=ppt/tags/tag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新宋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新宋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9067</Words>
  <Application>WPS 演示</Application>
  <PresentationFormat>宽屏</PresentationFormat>
  <Paragraphs>534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Wingdings</vt:lpstr>
      <vt:lpstr>新宋体</vt:lpstr>
      <vt:lpstr>Times New Roman</vt:lpstr>
      <vt:lpstr>楷体_GB2312</vt:lpstr>
      <vt:lpstr>仿宋</vt:lpstr>
      <vt:lpstr>方正舒体</vt:lpstr>
      <vt:lpstr>微软雅黑</vt:lpstr>
      <vt:lpstr>仿宋_GB2312</vt:lpstr>
      <vt:lpstr>方正书宋简体</vt:lpstr>
      <vt:lpstr>Arial Unicode MS</vt:lpstr>
      <vt:lpstr>方正细圆简体</vt:lpstr>
      <vt:lpstr>Courier New</vt:lpstr>
      <vt:lpstr>Wingdings</vt:lpstr>
      <vt:lpstr>仿宋_GB2312</vt:lpstr>
      <vt:lpstr>Office 主题​​</vt:lpstr>
      <vt:lpstr>Watermark</vt:lpstr>
      <vt:lpstr>1_Watermark</vt:lpstr>
      <vt:lpstr>Visio.Drawing.11</vt:lpstr>
      <vt:lpstr>WPF复习</vt:lpstr>
      <vt:lpstr>PowerPoint 演示文稿</vt:lpstr>
      <vt:lpstr>页面导航</vt:lpstr>
      <vt:lpstr>7.2  窗口和对话框 </vt:lpstr>
      <vt:lpstr>7.2  窗口和对话框 </vt:lpstr>
      <vt:lpstr>页面导航</vt:lpstr>
      <vt:lpstr>7.4  形状 </vt:lpstr>
      <vt:lpstr>7.4  形状 </vt:lpstr>
      <vt:lpstr>事件</vt:lpstr>
      <vt:lpstr>7.7  事件  </vt:lpstr>
      <vt:lpstr>7.7  事件  </vt:lpstr>
      <vt:lpstr>7.7  事件  </vt:lpstr>
      <vt:lpstr>控件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布局控件</vt:lpstr>
      <vt:lpstr>8.2  常用布局控件</vt:lpstr>
      <vt:lpstr>8.2  常用布局控件</vt:lpstr>
      <vt:lpstr>8.2  常用布局控件</vt:lpstr>
      <vt:lpstr>8.2  常用布局控件</vt:lpstr>
      <vt:lpstr>基本控件</vt:lpstr>
      <vt:lpstr>8.3  常用基本控件</vt:lpstr>
      <vt:lpstr>8.3  常用基本控件</vt:lpstr>
      <vt:lpstr>8.3  常用基本控件</vt:lpstr>
      <vt:lpstr>8.3  常用基本控件</vt:lpstr>
      <vt:lpstr>样式控制</vt:lpstr>
      <vt:lpstr>9.2  XAML资源和样式控制</vt:lpstr>
      <vt:lpstr>9.2.1  XAML资源</vt:lpstr>
      <vt:lpstr>9.2.1  XAML资源</vt:lpstr>
      <vt:lpstr>9.2.2  Style元素</vt:lpstr>
      <vt:lpstr>9.2.2  Style元素</vt:lpstr>
      <vt:lpstr>9.2.3  在Style元素中设置属性和事件</vt:lpstr>
      <vt:lpstr>9.2.4  样式的级联控制</vt:lpstr>
      <vt:lpstr>9.2.4  样式的级联控制</vt:lpstr>
      <vt:lpstr>9.2.4  样式的级联控制</vt:lpstr>
      <vt:lpstr>9.2.4  样式的级联控制</vt:lpstr>
      <vt:lpstr>补充</vt:lpstr>
      <vt:lpstr>补充：Scrollviewer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王木木</cp:lastModifiedBy>
  <cp:revision>28</cp:revision>
  <dcterms:created xsi:type="dcterms:W3CDTF">2019-06-19T02:08:00Z</dcterms:created>
  <dcterms:modified xsi:type="dcterms:W3CDTF">2020-03-03T17:50:29Z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