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7" r:id="rId2"/>
    <p:sldId id="819" r:id="rId3"/>
    <p:sldId id="839" r:id="rId4"/>
    <p:sldId id="874" r:id="rId5"/>
    <p:sldId id="875" r:id="rId6"/>
    <p:sldId id="841" r:id="rId7"/>
    <p:sldId id="876" r:id="rId8"/>
    <p:sldId id="830" r:id="rId9"/>
    <p:sldId id="831" r:id="rId10"/>
    <p:sldId id="893" r:id="rId11"/>
    <p:sldId id="896" r:id="rId12"/>
    <p:sldId id="895" r:id="rId13"/>
    <p:sldId id="897" r:id="rId14"/>
    <p:sldId id="894" r:id="rId15"/>
    <p:sldId id="900" r:id="rId16"/>
    <p:sldId id="899" r:id="rId17"/>
    <p:sldId id="910" r:id="rId18"/>
    <p:sldId id="909" r:id="rId19"/>
    <p:sldId id="908" r:id="rId20"/>
    <p:sldId id="907" r:id="rId21"/>
    <p:sldId id="906" r:id="rId22"/>
    <p:sldId id="905" r:id="rId23"/>
    <p:sldId id="904" r:id="rId24"/>
    <p:sldId id="903" r:id="rId25"/>
    <p:sldId id="902" r:id="rId26"/>
    <p:sldId id="901" r:id="rId27"/>
    <p:sldId id="917" r:id="rId28"/>
    <p:sldId id="916" r:id="rId29"/>
    <p:sldId id="915" r:id="rId30"/>
    <p:sldId id="914" r:id="rId31"/>
    <p:sldId id="913" r:id="rId32"/>
    <p:sldId id="912" r:id="rId33"/>
    <p:sldId id="911" r:id="rId34"/>
    <p:sldId id="898" r:id="rId35"/>
    <p:sldId id="918" r:id="rId36"/>
    <p:sldId id="884" r:id="rId37"/>
    <p:sldId id="885" r:id="rId38"/>
    <p:sldId id="886" r:id="rId39"/>
    <p:sldId id="832" r:id="rId40"/>
    <p:sldId id="833" r:id="rId41"/>
    <p:sldId id="834" r:id="rId42"/>
    <p:sldId id="835" r:id="rId43"/>
    <p:sldId id="836" r:id="rId44"/>
    <p:sldId id="837" r:id="rId45"/>
    <p:sldId id="838"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p:cViewPr varScale="1">
        <p:scale>
          <a:sx n="90" d="100"/>
          <a:sy n="90" d="100"/>
        </p:scale>
        <p:origin x="166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E3ABD-ED7B-448C-A53B-23FCBEB5F754}" type="datetimeFigureOut">
              <a:rPr lang="zh-CN" altLang="en-US" smtClean="0"/>
              <a:t>2021/3/8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F0503B-5286-4812-83C6-85FEBF7265F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2578" name="标题占位符 1"/>
          <p:cNvSpPr>
            <a:spLocks noGrp="1"/>
          </p:cNvSpPr>
          <p:nvPr>
            <p:ph type="ctrTitle"/>
          </p:nvPr>
        </p:nvSpPr>
        <p:spPr>
          <a:xfrm>
            <a:off x="827088" y="4564063"/>
            <a:ext cx="7772400" cy="822325"/>
          </a:xfrm>
        </p:spPr>
        <p:txBody>
          <a:bodyPr/>
          <a:lstStyle>
            <a:lvl1pPr algn="r">
              <a:defRPr sz="3200" smtClean="0"/>
            </a:lvl1pPr>
          </a:lstStyle>
          <a:p>
            <a:r>
              <a:rPr lang="zh-CN" altLang="en-US"/>
              <a:t>单击此处编辑母版标题样式</a:t>
            </a:r>
          </a:p>
        </p:txBody>
      </p:sp>
      <p:sp>
        <p:nvSpPr>
          <p:cNvPr id="152579" name="文本占位符 2"/>
          <p:cNvSpPr>
            <a:spLocks noGrp="1"/>
          </p:cNvSpPr>
          <p:nvPr>
            <p:ph type="subTitle" idx="1"/>
          </p:nvPr>
        </p:nvSpPr>
        <p:spPr>
          <a:xfrm>
            <a:off x="2195513" y="5383213"/>
            <a:ext cx="6400800" cy="817562"/>
          </a:xfrm>
        </p:spPr>
        <p:txBody>
          <a:bodyPr/>
          <a:lstStyle>
            <a:lvl1pPr marL="0" indent="0" algn="r">
              <a:buFont typeface="Wingdings" panose="05000000000000000000" pitchFamily="2" charset="2"/>
              <a:buNone/>
              <a:defRPr smtClean="0">
                <a:solidFill>
                  <a:schemeClr val="bg1"/>
                </a:solidFill>
              </a:defRPr>
            </a:lvl1pPr>
          </a:lstStyle>
          <a:p>
            <a:r>
              <a:rPr lang="zh-CN" altLang="en-US"/>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372F9F8E-7C29-4D5C-841B-153533EC939C}"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038A313-DA29-42BC-80FE-8CD816E10793}"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C026EA-B51F-415E-93BA-1A170AB5D695}"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06DD4AD4-92B2-4733-9B65-48C850BC3644}"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BACFA0B-DB62-4FF5-A3BC-65EEFAD6C5F7}"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DD23155-C8BF-40DD-9D04-00165719D81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FD3E449-6FCD-4160-9A89-4411EE7081F3}"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41C356EB-FDED-40DE-981C-BD0B47C7C6D1}"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5C9559D-824E-42B5-8A55-3438A2AB6A5F}"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9EB736F8-E418-4168-A01D-88ED3C8AD0E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D442BC0-A0A1-4D33-932B-0A1F80581C39}"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38A7166E-C551-4230-940E-CF4101401CCD}"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90D917F-922F-481D-A403-E01F400023C3}"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D84A3C1E-1B86-413A-90DD-A6B778BC250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B8493BE-E78A-4877-9190-327359A1C8A1}"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A80BD0FD-096B-42F9-90D6-CDCFB16A477C}"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2E4B482-3A9C-4B65-B09A-B927712F3A35}"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02FDE305-BD4C-49D8-8AED-AAF088C5AE27}"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ABB3BF0-9CE5-40B8-985A-8B69BE4E47A2}"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D9BB63CF-77C3-4494-8F18-2A8A6BB4A12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E13EC8-9A46-46E4-A59D-87DE823CB7E0}"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8B2EE3A6-ED0A-4A6E-93D6-20BAC78A8FC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2A21A-DD7A-4ABE-BE40-7F66483383A4}"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89F1A24-9BBF-4CE4-9EC3-25C147B1AA3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95288" y="187325"/>
            <a:ext cx="8229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19100" y="13144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2B088E3-A187-4BA6-86AC-E8C997DD25DB}" type="datetimeFigureOut">
              <a:rPr lang="zh-CN" altLang="en-US">
                <a:solidFill>
                  <a:srgbClr val="000000">
                    <a:tint val="75000"/>
                  </a:srgbClr>
                </a:solidFill>
              </a:rPr>
              <a:t>2021/3/8</a:t>
            </a:fld>
            <a:endParaRPr lang="zh-CN" altLang="en-US">
              <a:solidFill>
                <a:srgbClr val="000000">
                  <a:tint val="75000"/>
                </a:srgb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5D75E94-E614-457A-8572-1973CC11D4F2}" type="slidenum">
              <a:rPr lang="zh-CN" altLang="en-US">
                <a:solidFill>
                  <a:srgbClr val="000000">
                    <a:tint val="75000"/>
                  </a:srgbClr>
                </a:solidFill>
              </a:rPr>
              <a:t>‹#›</a:t>
            </a:fld>
            <a:endParaRPr lang="zh-CN" altLang="en-US">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2400" b="1" kern="1200">
          <a:solidFill>
            <a:schemeClr val="tx1"/>
          </a:solidFill>
          <a:latin typeface="+mj-lt"/>
          <a:ea typeface="黑体" panose="02010609060101010101" pitchFamily="2" charset="-122"/>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2000" kern="1200">
          <a:solidFill>
            <a:schemeClr val="tx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5" name="TextBox 1"/>
          <p:cNvSpPr txBox="1">
            <a:spLocks noChangeArrowheads="1"/>
          </p:cNvSpPr>
          <p:nvPr/>
        </p:nvSpPr>
        <p:spPr bwMode="auto">
          <a:xfrm>
            <a:off x="899592" y="2138362"/>
            <a:ext cx="7272808" cy="858590"/>
          </a:xfrm>
          <a:prstGeom prst="rect">
            <a:avLst/>
          </a:prstGeom>
        </p:spPr>
        <p:txBody>
          <a:bodyPr wrap="none" fromWordArt="1"/>
          <a:lstStyle/>
          <a:p>
            <a:pPr algn="ctr" fontAlgn="base">
              <a:spcBef>
                <a:spcPct val="0"/>
              </a:spcBef>
              <a:spcAft>
                <a:spcPct val="0"/>
              </a:spcAft>
              <a:defRPr/>
            </a:pPr>
            <a:r>
              <a:rPr lang="zh-CN" altLang="en-US" sz="4200" b="1" kern="10" dirty="0">
                <a:ln w="9525">
                  <a:solidFill>
                    <a:srgbClr val="FFFFFF"/>
                  </a:solidFill>
                  <a:round/>
                </a:ln>
                <a:gradFill rotWithShape="1">
                  <a:gsLst>
                    <a:gs pos="0">
                      <a:srgbClr val="FFFFFF"/>
                    </a:gs>
                    <a:gs pos="100000">
                      <a:srgbClr val="9A9A9A"/>
                    </a:gs>
                  </a:gsLst>
                  <a:lin ang="5400000" scaled="1"/>
                </a:gradFill>
                <a:effectLst>
                  <a:outerShdw dist="35921" dir="2700000" algn="ctr" rotWithShape="0">
                    <a:srgbClr val="000000">
                      <a:alpha val="79999"/>
                    </a:srgbClr>
                  </a:outerShdw>
                </a:effectLst>
                <a:latin typeface="宋体" panose="02010600030101010101" pitchFamily="2" charset="-122"/>
                <a:cs typeface="+mj-ea"/>
              </a:rPr>
              <a:t>无线网络与物联网技术</a:t>
            </a:r>
          </a:p>
        </p:txBody>
      </p:sp>
      <p:sp>
        <p:nvSpPr>
          <p:cNvPr id="3" name="TextBox 1"/>
          <p:cNvSpPr txBox="1">
            <a:spLocks noChangeArrowheads="1"/>
          </p:cNvSpPr>
          <p:nvPr/>
        </p:nvSpPr>
        <p:spPr bwMode="auto">
          <a:xfrm>
            <a:off x="971600" y="3284984"/>
            <a:ext cx="7272808" cy="858590"/>
          </a:xfrm>
          <a:prstGeom prst="rect">
            <a:avLst/>
          </a:prstGeom>
        </p:spPr>
        <p:txBody>
          <a:bodyPr wrap="none" fromWordArt="1"/>
          <a:lstStyle/>
          <a:p>
            <a:pPr algn="ctr" fontAlgn="base">
              <a:spcBef>
                <a:spcPct val="0"/>
              </a:spcBef>
              <a:spcAft>
                <a:spcPct val="0"/>
              </a:spcAft>
              <a:defRPr/>
            </a:pPr>
            <a:endParaRPr lang="zh-CN" altLang="en-US" sz="3200" b="1" kern="10" dirty="0">
              <a:ln w="9525">
                <a:solidFill>
                  <a:srgbClr val="FFFFFF"/>
                </a:solidFill>
                <a:round/>
              </a:ln>
              <a:gradFill rotWithShape="1">
                <a:gsLst>
                  <a:gs pos="0">
                    <a:srgbClr val="FFFFFF"/>
                  </a:gs>
                  <a:gs pos="100000">
                    <a:srgbClr val="9A9A9A"/>
                  </a:gs>
                </a:gsLst>
                <a:lin ang="5400000" scaled="1"/>
              </a:gradFill>
              <a:effectLst>
                <a:outerShdw dist="35921" dir="2700000" algn="ctr" rotWithShape="0">
                  <a:srgbClr val="000000">
                    <a:alpha val="79999"/>
                  </a:srgbClr>
                </a:outerShdw>
              </a:effectLst>
              <a:latin typeface="宋体" panose="02010600030101010101" pitchFamily="2" charset="-122"/>
              <a:cs typeface="+mj-ea"/>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10"/>
          <p:cNvSpPr>
            <a:spLocks noChangeArrowheads="1"/>
          </p:cNvSpPr>
          <p:nvPr/>
        </p:nvSpPr>
        <p:spPr bwMode="auto">
          <a:xfrm>
            <a:off x="152400" y="117308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7.</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4</a:t>
            </a: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传输层的安全问题</a:t>
            </a:r>
            <a:endParaRPr kumimoji="0" lang="zh-CN" altLang="en-US" sz="32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endParaRPr>
          </a:p>
        </p:txBody>
      </p:sp>
      <p:sp>
        <p:nvSpPr>
          <p:cNvPr id="14" name="Rectangle 10"/>
          <p:cNvSpPr>
            <a:spLocks noChangeArrowheads="1"/>
          </p:cNvSpPr>
          <p:nvPr/>
        </p:nvSpPr>
        <p:spPr bwMode="auto">
          <a:xfrm>
            <a:off x="304800" y="193508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en-US" altLang="zh-CN"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7.</a:t>
            </a:r>
            <a:r>
              <a:rPr kumimoji="0" lang="zh-CN" altLang="en-US"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4</a:t>
            </a:r>
            <a:r>
              <a:rPr kumimoji="0" lang="en-US" altLang="zh-CN"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a:t>
            </a:r>
            <a:r>
              <a:rPr kumimoji="0" lang="zh-CN" altLang="en-US"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1</a:t>
            </a:r>
            <a:r>
              <a:rPr kumimoji="0" lang="en-US" altLang="zh-CN"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a:t>
            </a:r>
            <a:r>
              <a:rPr kumimoji="0" lang="zh-CN" altLang="en-US"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传输层的安全挑战和安全需求</a:t>
            </a:r>
            <a:endParaRPr kumimoji="0" lang="zh-CN" altLang="en-US" sz="24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endParaRPr>
          </a:p>
        </p:txBody>
      </p:sp>
      <p:sp>
        <p:nvSpPr>
          <p:cNvPr id="15" name="Rectangle 10"/>
          <p:cNvSpPr>
            <a:spLocks noChangeArrowheads="1"/>
          </p:cNvSpPr>
          <p:nvPr/>
        </p:nvSpPr>
        <p:spPr bwMode="auto">
          <a:xfrm>
            <a:off x="914400" y="246848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传输层的安全挑战</a:t>
            </a:r>
            <a:br>
              <a:rPr lang="zh-CN" altLang="en-US" sz="2400" b="1">
                <a:solidFill>
                  <a:srgbClr val="FF0000"/>
                </a:solidFill>
                <a:latin typeface="隶书" panose="02010509060101010101" pitchFamily="49" charset="-122"/>
                <a:ea typeface="隶书" panose="02010509060101010101" pitchFamily="49" charset="-122"/>
              </a:rPr>
            </a:br>
            <a:endParaRPr lang="zh-CN" altLang="en-US" sz="2400" b="1">
              <a:solidFill>
                <a:srgbClr val="FF0000"/>
              </a:solidFill>
              <a:latin typeface="隶书" panose="02010509060101010101" pitchFamily="49" charset="-122"/>
              <a:ea typeface="隶书" panose="02010509060101010101" pitchFamily="49" charset="-122"/>
            </a:endParaRPr>
          </a:p>
        </p:txBody>
      </p:sp>
      <p:sp>
        <p:nvSpPr>
          <p:cNvPr id="16" name="Rectangle 10"/>
          <p:cNvSpPr>
            <a:spLocks noChangeArrowheads="1"/>
          </p:cNvSpPr>
          <p:nvPr/>
        </p:nvSpPr>
        <p:spPr bwMode="auto">
          <a:xfrm>
            <a:off x="914400" y="300188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传输层的安全需求</a:t>
            </a:r>
            <a:br>
              <a:rPr lang="zh-CN" altLang="en-US" sz="2400" b="1">
                <a:solidFill>
                  <a:srgbClr val="FF0000"/>
                </a:solidFill>
                <a:latin typeface="隶书" panose="02010509060101010101" pitchFamily="49" charset="-122"/>
                <a:ea typeface="隶书" panose="02010509060101010101" pitchFamily="49" charset="-122"/>
              </a:rPr>
            </a:br>
            <a:endParaRPr lang="zh-CN" altLang="en-US" sz="2400" b="1">
              <a:solidFill>
                <a:srgbClr val="FF0000"/>
              </a:solidFill>
              <a:latin typeface="隶书" panose="02010509060101010101" pitchFamily="49" charset="-122"/>
              <a:ea typeface="隶书" panose="02010509060101010101" pitchFamily="49" charset="-122"/>
            </a:endParaRPr>
          </a:p>
        </p:txBody>
      </p:sp>
      <p:sp>
        <p:nvSpPr>
          <p:cNvPr id="17" name="Rectangle 10"/>
          <p:cNvSpPr>
            <a:spLocks noChangeArrowheads="1"/>
          </p:cNvSpPr>
          <p:nvPr/>
        </p:nvSpPr>
        <p:spPr bwMode="auto">
          <a:xfrm>
            <a:off x="914400" y="353528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无线传感网络面临的安全问题</a:t>
            </a:r>
            <a:br>
              <a:rPr lang="zh-CN" altLang="en-US" sz="2400" b="1">
                <a:solidFill>
                  <a:srgbClr val="FF0000"/>
                </a:solidFill>
                <a:latin typeface="隶书" panose="02010509060101010101" pitchFamily="49" charset="-122"/>
                <a:ea typeface="隶书" panose="02010509060101010101" pitchFamily="49" charset="-122"/>
              </a:rPr>
            </a:br>
            <a:endParaRPr lang="zh-CN" altLang="en-US" sz="2400" b="1">
              <a:solidFill>
                <a:srgbClr val="FF0000"/>
              </a:solidFill>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21156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隶书" panose="02010509060101010101" pitchFamily="49" charset="-122"/>
                <a:ea typeface="隶书" panose="02010509060101010101" pitchFamily="49" charset="-122"/>
              </a:rPr>
              <a:t>7.</a:t>
            </a:r>
            <a:r>
              <a:rPr lang="zh-CN" altLang="en-US" sz="3200" b="1">
                <a:solidFill>
                  <a:schemeClr val="accent2"/>
                </a:solidFill>
                <a:latin typeface="隶书" panose="02010509060101010101" pitchFamily="49" charset="-122"/>
                <a:ea typeface="隶书" panose="02010509060101010101" pitchFamily="49" charset="-122"/>
              </a:rPr>
              <a:t>4</a:t>
            </a:r>
            <a:r>
              <a:rPr lang="en-US" altLang="zh-CN" sz="3200" b="1">
                <a:solidFill>
                  <a:schemeClr val="accent2"/>
                </a:solidFill>
                <a:latin typeface="隶书" panose="02010509060101010101" pitchFamily="49" charset="-122"/>
                <a:ea typeface="隶书" panose="02010509060101010101" pitchFamily="49" charset="-122"/>
              </a:rPr>
              <a:t> </a:t>
            </a:r>
            <a:r>
              <a:rPr lang="zh-CN" altLang="en-US" sz="3200" b="1">
                <a:solidFill>
                  <a:schemeClr val="accent2"/>
                </a:solidFill>
                <a:latin typeface="隶书" panose="02010509060101010101" pitchFamily="49" charset="-122"/>
                <a:ea typeface="隶书" panose="02010509060101010101" pitchFamily="49" charset="-122"/>
              </a:rPr>
              <a:t>传输层的安全问题</a:t>
            </a:r>
            <a:endParaRPr lang="zh-CN" altLang="en-US" sz="3200" b="1">
              <a:solidFill>
                <a:srgbClr val="FF0000"/>
              </a:solidFill>
              <a:latin typeface="隶书" panose="02010509060101010101" pitchFamily="49" charset="-122"/>
              <a:ea typeface="隶书" panose="02010509060101010101" pitchFamily="49" charset="-122"/>
            </a:endParaRPr>
          </a:p>
        </p:txBody>
      </p:sp>
      <p:sp>
        <p:nvSpPr>
          <p:cNvPr id="3" name="Rectangle 10"/>
          <p:cNvSpPr>
            <a:spLocks noChangeArrowheads="1"/>
          </p:cNvSpPr>
          <p:nvPr/>
        </p:nvSpPr>
        <p:spPr bwMode="auto">
          <a:xfrm>
            <a:off x="304800" y="19735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隶书" panose="02010509060101010101" pitchFamily="49" charset="-122"/>
                <a:ea typeface="隶书" panose="02010509060101010101" pitchFamily="49" charset="-122"/>
              </a:rPr>
              <a:t> 7.</a:t>
            </a:r>
            <a:r>
              <a:rPr lang="zh-CN" altLang="en-US" sz="2400" b="1">
                <a:solidFill>
                  <a:schemeClr val="accent2"/>
                </a:solidFill>
                <a:latin typeface="隶书" panose="02010509060101010101" pitchFamily="49" charset="-122"/>
                <a:ea typeface="隶书" panose="02010509060101010101" pitchFamily="49" charset="-122"/>
              </a:rPr>
              <a:t>4</a:t>
            </a:r>
            <a:r>
              <a:rPr lang="en-US" altLang="zh-CN" sz="2400" b="1">
                <a:solidFill>
                  <a:schemeClr val="accent2"/>
                </a:solidFill>
                <a:latin typeface="隶书" panose="02010509060101010101" pitchFamily="49" charset="-122"/>
                <a:ea typeface="隶书" panose="02010509060101010101" pitchFamily="49" charset="-122"/>
              </a:rPr>
              <a:t>.</a:t>
            </a:r>
            <a:r>
              <a:rPr lang="zh-CN" altLang="en-US" sz="2400" b="1">
                <a:solidFill>
                  <a:schemeClr val="accent2"/>
                </a:solidFill>
                <a:latin typeface="隶书" panose="02010509060101010101" pitchFamily="49" charset="-122"/>
                <a:ea typeface="隶书" panose="02010509060101010101" pitchFamily="49" charset="-122"/>
              </a:rPr>
              <a:t>2</a:t>
            </a:r>
            <a:r>
              <a:rPr lang="en-US" altLang="zh-CN" sz="2400" b="1">
                <a:solidFill>
                  <a:schemeClr val="accent2"/>
                </a:solidFill>
                <a:latin typeface="隶书" panose="02010509060101010101" pitchFamily="49" charset="-122"/>
                <a:ea typeface="隶书" panose="02010509060101010101" pitchFamily="49" charset="-122"/>
              </a:rPr>
              <a:t> </a:t>
            </a:r>
            <a:r>
              <a:rPr lang="zh-CN" altLang="en-US" sz="2400" b="1">
                <a:solidFill>
                  <a:schemeClr val="accent2"/>
                </a:solidFill>
                <a:latin typeface="隶书" panose="02010509060101010101" pitchFamily="49" charset="-122"/>
                <a:ea typeface="隶书" panose="02010509060101010101" pitchFamily="49" charset="-122"/>
              </a:rPr>
              <a:t>传输层的安全处理方法</a:t>
            </a:r>
            <a:endParaRPr lang="zh-CN" altLang="en-US" sz="2400" b="1">
              <a:solidFill>
                <a:srgbClr val="FF0000"/>
              </a:solidFill>
              <a:latin typeface="隶书" panose="02010509060101010101" pitchFamily="49" charset="-122"/>
              <a:ea typeface="隶书" panose="02010509060101010101" pitchFamily="49" charset="-122"/>
            </a:endParaRPr>
          </a:p>
        </p:txBody>
      </p:sp>
      <p:sp>
        <p:nvSpPr>
          <p:cNvPr id="4" name="Rectangle 10"/>
          <p:cNvSpPr>
            <a:spLocks noChangeArrowheads="1"/>
          </p:cNvSpPr>
          <p:nvPr/>
        </p:nvSpPr>
        <p:spPr bwMode="auto">
          <a:xfrm>
            <a:off x="914400" y="25069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对抗传感节点的物理操纵</a:t>
            </a:r>
            <a:endParaRPr lang="zh-CN" altLang="en-US" sz="2400" b="1">
              <a:solidFill>
                <a:srgbClr val="FF0000"/>
              </a:solidFill>
              <a:latin typeface="隶书" panose="02010509060101010101" pitchFamily="49" charset="-122"/>
              <a:ea typeface="隶书" panose="02010509060101010101" pitchFamily="49" charset="-122"/>
            </a:endParaRPr>
          </a:p>
        </p:txBody>
      </p:sp>
      <p:sp>
        <p:nvSpPr>
          <p:cNvPr id="5" name="Rectangle 10"/>
          <p:cNvSpPr>
            <a:spLocks noChangeArrowheads="1"/>
          </p:cNvSpPr>
          <p:nvPr/>
        </p:nvSpPr>
        <p:spPr bwMode="auto">
          <a:xfrm>
            <a:off x="914400" y="30403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应对信息窃听</a:t>
            </a:r>
            <a:endParaRPr lang="zh-CN" altLang="en-US" sz="2400" b="1">
              <a:solidFill>
                <a:srgbClr val="FF0000"/>
              </a:solidFill>
              <a:latin typeface="隶书" panose="02010509060101010101" pitchFamily="49" charset="-122"/>
              <a:ea typeface="隶书" panose="02010509060101010101" pitchFamily="49" charset="-122"/>
            </a:endParaRPr>
          </a:p>
        </p:txBody>
      </p:sp>
      <p:sp>
        <p:nvSpPr>
          <p:cNvPr id="6" name="Rectangle 10"/>
          <p:cNvSpPr>
            <a:spLocks noChangeArrowheads="1"/>
          </p:cNvSpPr>
          <p:nvPr/>
        </p:nvSpPr>
        <p:spPr bwMode="auto">
          <a:xfrm>
            <a:off x="914400" y="35737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保护私有性问题</a:t>
            </a:r>
            <a:endParaRPr lang="zh-CN" altLang="en-US" sz="2400" b="1">
              <a:solidFill>
                <a:srgbClr val="FF0000"/>
              </a:solidFill>
              <a:latin typeface="隶书" panose="02010509060101010101" pitchFamily="49" charset="-122"/>
              <a:ea typeface="隶书" panose="02010509060101010101" pitchFamily="49" charset="-122"/>
            </a:endParaRPr>
          </a:p>
        </p:txBody>
      </p:sp>
      <p:sp>
        <p:nvSpPr>
          <p:cNvPr id="7" name="Rectangle 10"/>
          <p:cNvSpPr>
            <a:spLocks noChangeArrowheads="1"/>
          </p:cNvSpPr>
          <p:nvPr/>
        </p:nvSpPr>
        <p:spPr bwMode="auto">
          <a:xfrm>
            <a:off x="887413" y="418336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防御拒绝服务攻击（DDOS）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7308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7.</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5</a:t>
            </a: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数据处理层的安全问题</a:t>
            </a:r>
            <a:endParaRPr kumimoji="0" lang="zh-CN" altLang="en-US" sz="32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endParaRPr>
          </a:p>
        </p:txBody>
      </p:sp>
      <p:sp>
        <p:nvSpPr>
          <p:cNvPr id="3" name="Rectangle 10"/>
          <p:cNvSpPr>
            <a:spLocks noChangeArrowheads="1"/>
          </p:cNvSpPr>
          <p:nvPr/>
        </p:nvSpPr>
        <p:spPr bwMode="auto">
          <a:xfrm>
            <a:off x="304800" y="193508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en-US" altLang="zh-CN"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7.</a:t>
            </a:r>
            <a:r>
              <a:rPr kumimoji="0" lang="zh-CN" altLang="en-US"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5</a:t>
            </a:r>
            <a:r>
              <a:rPr kumimoji="0" lang="en-US" altLang="zh-CN"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a:t>
            </a:r>
            <a:r>
              <a:rPr kumimoji="0" lang="zh-CN" altLang="en-US"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1</a:t>
            </a:r>
            <a:r>
              <a:rPr kumimoji="0" lang="en-US" altLang="zh-CN"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a:t>
            </a:r>
            <a:r>
              <a:rPr kumimoji="0" lang="zh-CN" altLang="en-US"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数据处理层的安全挑战和安全需求</a:t>
            </a:r>
            <a:endParaRPr kumimoji="0" lang="zh-CN" altLang="en-US" sz="24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endParaRPr>
          </a:p>
        </p:txBody>
      </p:sp>
      <p:sp>
        <p:nvSpPr>
          <p:cNvPr id="4" name="Rectangle 10"/>
          <p:cNvSpPr>
            <a:spLocks noChangeArrowheads="1"/>
          </p:cNvSpPr>
          <p:nvPr/>
        </p:nvSpPr>
        <p:spPr bwMode="auto">
          <a:xfrm>
            <a:off x="914400" y="246848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数据处理层的安全挑战</a:t>
            </a:r>
            <a:endParaRPr lang="zh-CN" altLang="en-US" sz="2400" b="1">
              <a:solidFill>
                <a:srgbClr val="FF0000"/>
              </a:solidFill>
              <a:latin typeface="隶书" panose="02010509060101010101" pitchFamily="49" charset="-122"/>
              <a:ea typeface="隶书" panose="02010509060101010101" pitchFamily="49" charset="-122"/>
            </a:endParaRPr>
          </a:p>
        </p:txBody>
      </p:sp>
      <p:sp>
        <p:nvSpPr>
          <p:cNvPr id="5" name="Rectangle 10"/>
          <p:cNvSpPr>
            <a:spLocks noChangeArrowheads="1"/>
          </p:cNvSpPr>
          <p:nvPr/>
        </p:nvSpPr>
        <p:spPr bwMode="auto">
          <a:xfrm>
            <a:off x="914400" y="300188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数据处理层需要高智能的处理机制</a:t>
            </a:r>
          </a:p>
        </p:txBody>
      </p:sp>
      <p:sp>
        <p:nvSpPr>
          <p:cNvPr id="6" name="Rectangle 10"/>
          <p:cNvSpPr>
            <a:spLocks noChangeArrowheads="1"/>
          </p:cNvSpPr>
          <p:nvPr/>
        </p:nvSpPr>
        <p:spPr bwMode="auto">
          <a:xfrm>
            <a:off x="914400" y="353528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无线传感网络面临的安全问题</a:t>
            </a:r>
            <a:br>
              <a:rPr lang="zh-CN" altLang="en-US" sz="2400" b="1">
                <a:solidFill>
                  <a:srgbClr val="FF0000"/>
                </a:solidFill>
                <a:latin typeface="隶书" panose="02010509060101010101" pitchFamily="49" charset="-122"/>
                <a:ea typeface="隶书" panose="02010509060101010101" pitchFamily="49" charset="-122"/>
              </a:rPr>
            </a:br>
            <a:endParaRPr lang="zh-CN" altLang="en-US" sz="2400" b="1">
              <a:solidFill>
                <a:srgbClr val="FF0000"/>
              </a:solidFill>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3042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7.</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5</a:t>
            </a: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数据处理层的安全问题</a:t>
            </a:r>
            <a:endParaRPr kumimoji="0" lang="zh-CN" altLang="en-US" sz="32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endParaRPr>
          </a:p>
        </p:txBody>
      </p:sp>
      <p:sp>
        <p:nvSpPr>
          <p:cNvPr id="3" name="Rectangle 10"/>
          <p:cNvSpPr>
            <a:spLocks noChangeArrowheads="1"/>
          </p:cNvSpPr>
          <p:nvPr/>
        </p:nvSpPr>
        <p:spPr bwMode="auto">
          <a:xfrm>
            <a:off x="304800" y="18924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en-US" altLang="zh-CN"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7.</a:t>
            </a:r>
            <a:r>
              <a:rPr kumimoji="0" lang="zh-CN" altLang="en-US"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5</a:t>
            </a:r>
            <a:r>
              <a:rPr kumimoji="0" lang="en-US" altLang="zh-CN"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a:t>
            </a:r>
            <a:r>
              <a:rPr kumimoji="0" lang="zh-CN" altLang="en-US"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2</a:t>
            </a:r>
            <a:r>
              <a:rPr kumimoji="0" lang="en-US" altLang="zh-CN"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a:t>
            </a:r>
            <a:r>
              <a:rPr kumimoji="0" lang="zh-CN" altLang="en-US"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数据处理层的安全处理方法</a:t>
            </a:r>
            <a:endParaRPr kumimoji="0" lang="zh-CN" altLang="en-US" sz="24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endParaRPr>
          </a:p>
        </p:txBody>
      </p:sp>
      <p:sp>
        <p:nvSpPr>
          <p:cNvPr id="4" name="Rectangle 10"/>
          <p:cNvSpPr>
            <a:spLocks noChangeArrowheads="1"/>
          </p:cNvSpPr>
          <p:nvPr/>
        </p:nvSpPr>
        <p:spPr bwMode="auto">
          <a:xfrm>
            <a:off x="914400" y="24258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针对数据外包存储的处理方案</a:t>
            </a:r>
          </a:p>
        </p:txBody>
      </p:sp>
      <p:sp>
        <p:nvSpPr>
          <p:cNvPr id="5" name="Rectangle 10"/>
          <p:cNvSpPr>
            <a:spLocks noChangeArrowheads="1"/>
          </p:cNvSpPr>
          <p:nvPr/>
        </p:nvSpPr>
        <p:spPr bwMode="auto">
          <a:xfrm>
            <a:off x="914400" y="295922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数据可靠性处理方案</a:t>
            </a:r>
          </a:p>
          <a:p>
            <a:pPr marL="742950" lvl="1" indent="-285750">
              <a:buFont typeface="Wingdings" panose="05000000000000000000" pitchFamily="2" charset="2"/>
              <a:buChar char="u"/>
            </a:pPr>
            <a:r>
              <a:rPr lang="zh-CN" altLang="en-US" sz="2000" b="1">
                <a:latin typeface="隶书" panose="02010509060101010101" pitchFamily="49" charset="-122"/>
                <a:ea typeface="隶书" panose="02010509060101010101" pitchFamily="49" charset="-122"/>
              </a:rPr>
              <a:t>数据完整性验证</a:t>
            </a:r>
          </a:p>
          <a:p>
            <a:pPr marL="742950" lvl="1" indent="-285750">
              <a:buFont typeface="Wingdings" panose="05000000000000000000" pitchFamily="2" charset="2"/>
              <a:buChar char="u"/>
            </a:pPr>
            <a:r>
              <a:rPr lang="zh-CN" altLang="en-US" sz="2000" b="1">
                <a:latin typeface="隶书" panose="02010509060101010101" pitchFamily="49" charset="-122"/>
                <a:ea typeface="隶书" panose="02010509060101010101" pitchFamily="49" charset="-122"/>
              </a:rPr>
              <a:t>数据恢复</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10"/>
          <p:cNvSpPr>
            <a:spLocks noChangeArrowheads="1"/>
          </p:cNvSpPr>
          <p:nvPr/>
        </p:nvSpPr>
        <p:spPr bwMode="auto">
          <a:xfrm>
            <a:off x="152400" y="117308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7.</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6</a:t>
            </a: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应用层的安全问题</a:t>
            </a:r>
            <a:endParaRPr kumimoji="0" lang="zh-CN" altLang="en-US" sz="32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endParaRPr>
          </a:p>
        </p:txBody>
      </p:sp>
      <p:sp>
        <p:nvSpPr>
          <p:cNvPr id="8" name="Rectangle 10"/>
          <p:cNvSpPr>
            <a:spLocks noChangeArrowheads="1"/>
          </p:cNvSpPr>
          <p:nvPr/>
        </p:nvSpPr>
        <p:spPr bwMode="auto">
          <a:xfrm>
            <a:off x="304800" y="193508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en-US" altLang="zh-CN"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7.</a:t>
            </a:r>
            <a:r>
              <a:rPr kumimoji="0" lang="zh-CN" altLang="en-US"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6</a:t>
            </a:r>
            <a:r>
              <a:rPr kumimoji="0" lang="en-US" altLang="zh-CN"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a:t>
            </a:r>
            <a:r>
              <a:rPr kumimoji="0" lang="zh-CN" altLang="en-US"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1</a:t>
            </a:r>
            <a:r>
              <a:rPr kumimoji="0" lang="en-US" altLang="zh-CN"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a:t>
            </a:r>
            <a:r>
              <a:rPr kumimoji="0" lang="zh-CN" altLang="en-US"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应用层的安全挑战和安全需求</a:t>
            </a:r>
            <a:endParaRPr kumimoji="0" lang="zh-CN" altLang="en-US" sz="24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endParaRPr>
          </a:p>
        </p:txBody>
      </p:sp>
      <p:sp>
        <p:nvSpPr>
          <p:cNvPr id="9" name="Rectangle 10"/>
          <p:cNvSpPr>
            <a:spLocks noChangeArrowheads="1"/>
          </p:cNvSpPr>
          <p:nvPr/>
        </p:nvSpPr>
        <p:spPr bwMode="auto">
          <a:xfrm>
            <a:off x="914400" y="246848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数据处理层的安全挑战</a:t>
            </a:r>
            <a:endParaRPr lang="zh-CN" altLang="en-US" sz="2400" b="1">
              <a:solidFill>
                <a:srgbClr val="FF0000"/>
              </a:solidFill>
              <a:latin typeface="隶书" panose="02010509060101010101" pitchFamily="49" charset="-122"/>
              <a:ea typeface="隶书" panose="02010509060101010101" pitchFamily="49" charset="-122"/>
            </a:endParaRPr>
          </a:p>
        </p:txBody>
      </p:sp>
      <p:sp>
        <p:nvSpPr>
          <p:cNvPr id="10" name="Rectangle 10"/>
          <p:cNvSpPr>
            <a:spLocks noChangeArrowheads="1"/>
          </p:cNvSpPr>
          <p:nvPr/>
        </p:nvSpPr>
        <p:spPr bwMode="auto">
          <a:xfrm>
            <a:off x="914400" y="300188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en-US" sz="2400" b="1">
                <a:latin typeface="隶书" panose="02010509060101010101" pitchFamily="49" charset="-122"/>
                <a:ea typeface="隶书" panose="02010509060101010101" pitchFamily="49" charset="-122"/>
              </a:rPr>
              <a:t>用户隐私问题的提出</a:t>
            </a:r>
          </a:p>
        </p:txBody>
      </p:sp>
      <p:sp>
        <p:nvSpPr>
          <p:cNvPr id="11" name="Rectangle 10"/>
          <p:cNvSpPr>
            <a:spLocks noChangeArrowheads="1"/>
          </p:cNvSpPr>
          <p:nvPr/>
        </p:nvSpPr>
        <p:spPr bwMode="auto">
          <a:xfrm>
            <a:off x="914400" y="353528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en-US" sz="2400" b="1">
                <a:latin typeface="隶书" panose="02010509060101010101" pitchFamily="49" charset="-122"/>
                <a:ea typeface="隶书" panose="02010509060101010101" pitchFamily="49" charset="-122"/>
              </a:rPr>
              <a:t>位置隐私面临攻击</a:t>
            </a:r>
            <a:br>
              <a:rPr lang="zh-CN" altLang="en-US" sz="2400" b="1">
                <a:solidFill>
                  <a:srgbClr val="FF0000"/>
                </a:solidFill>
                <a:latin typeface="隶书" panose="02010509060101010101" pitchFamily="49" charset="-122"/>
                <a:ea typeface="隶书" panose="02010509060101010101" pitchFamily="49" charset="-122"/>
              </a:rPr>
            </a:br>
            <a:endParaRPr lang="zh-CN" altLang="en-US" sz="2400" b="1">
              <a:solidFill>
                <a:srgbClr val="FF0000"/>
              </a:solidFill>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25841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7.</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6</a:t>
            </a: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应用层的安全问题</a:t>
            </a:r>
            <a:endParaRPr kumimoji="0" lang="zh-CN" altLang="en-US" sz="32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endParaRPr>
          </a:p>
        </p:txBody>
      </p:sp>
      <p:sp>
        <p:nvSpPr>
          <p:cNvPr id="3" name="Rectangle 10"/>
          <p:cNvSpPr>
            <a:spLocks noChangeArrowheads="1"/>
          </p:cNvSpPr>
          <p:nvPr/>
        </p:nvSpPr>
        <p:spPr bwMode="auto">
          <a:xfrm>
            <a:off x="304800" y="202041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en-US" altLang="zh-CN"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7.</a:t>
            </a:r>
            <a:r>
              <a:rPr kumimoji="0" lang="zh-CN" altLang="en-US"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6</a:t>
            </a:r>
            <a:r>
              <a:rPr kumimoji="0" lang="en-US" altLang="zh-CN"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a:t>
            </a:r>
            <a:r>
              <a:rPr kumimoji="0" lang="zh-CN" altLang="en-US"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2</a:t>
            </a:r>
            <a:r>
              <a:rPr kumimoji="0" lang="en-US" altLang="zh-CN"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a:t>
            </a:r>
            <a:r>
              <a:rPr kumimoji="0" lang="zh-CN" altLang="en-US"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应用层的安全处理方法</a:t>
            </a:r>
            <a:endParaRPr kumimoji="0" lang="zh-CN" altLang="en-US" sz="24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endParaRPr>
          </a:p>
        </p:txBody>
      </p:sp>
      <p:sp>
        <p:nvSpPr>
          <p:cNvPr id="4" name="Rectangle 10"/>
          <p:cNvSpPr>
            <a:spLocks noChangeArrowheads="1"/>
          </p:cNvSpPr>
          <p:nvPr/>
        </p:nvSpPr>
        <p:spPr bwMode="auto">
          <a:xfrm>
            <a:off x="1168400" y="255381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制度约束</a:t>
            </a:r>
          </a:p>
        </p:txBody>
      </p:sp>
      <p:sp>
        <p:nvSpPr>
          <p:cNvPr id="5" name="Rectangle 10"/>
          <p:cNvSpPr>
            <a:spLocks noChangeArrowheads="1"/>
          </p:cNvSpPr>
          <p:nvPr/>
        </p:nvSpPr>
        <p:spPr bwMode="auto">
          <a:xfrm>
            <a:off x="1168400" y="326501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隐私方针</a:t>
            </a:r>
          </a:p>
        </p:txBody>
      </p:sp>
      <p:sp>
        <p:nvSpPr>
          <p:cNvPr id="6" name="Rectangle 10"/>
          <p:cNvSpPr>
            <a:spLocks noChangeArrowheads="1"/>
          </p:cNvSpPr>
          <p:nvPr/>
        </p:nvSpPr>
        <p:spPr bwMode="auto">
          <a:xfrm>
            <a:off x="1168400" y="397621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身份隐匿</a:t>
            </a:r>
          </a:p>
        </p:txBody>
      </p:sp>
      <p:sp>
        <p:nvSpPr>
          <p:cNvPr id="7" name="Rectangle 10"/>
          <p:cNvSpPr>
            <a:spLocks noChangeArrowheads="1"/>
          </p:cNvSpPr>
          <p:nvPr/>
        </p:nvSpPr>
        <p:spPr bwMode="auto">
          <a:xfrm>
            <a:off x="1168400" y="468741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数据混淆</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8911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7.</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7</a:t>
            </a: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小结</a:t>
            </a:r>
            <a:endParaRPr kumimoji="0" lang="zh-CN" altLang="en-US" sz="32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endParaRPr>
          </a:p>
        </p:txBody>
      </p:sp>
      <p:sp>
        <p:nvSpPr>
          <p:cNvPr id="3" name="Rectangle 10"/>
          <p:cNvSpPr>
            <a:spLocks noChangeArrowheads="1"/>
          </p:cNvSpPr>
          <p:nvPr/>
        </p:nvSpPr>
        <p:spPr bwMode="auto">
          <a:xfrm>
            <a:off x="304800" y="1951112"/>
            <a:ext cx="8002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en-US" altLang="zh-CN" sz="24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a:t>
            </a:r>
            <a:r>
              <a:rPr kumimoji="0" lang="zh-CN" altLang="en-US" sz="2400" b="1" i="0" u="none" strike="noStrike" kern="0" cap="none" spc="0" normalizeH="0" baseline="0" noProof="0">
                <a:ln>
                  <a:noFill/>
                </a:ln>
                <a:solidFill>
                  <a:sysClr val="windowText" lastClr="000000"/>
                </a:solidFill>
                <a:effectLst/>
                <a:uLnTx/>
                <a:uFillTx/>
                <a:latin typeface="隶书" panose="02010509060101010101" pitchFamily="49" charset="-122"/>
                <a:ea typeface="隶书" panose="02010509060101010101" pitchFamily="49" charset="-122"/>
              </a:rPr>
              <a:t>本章主要介绍了物联网的安全体系结构,并针对物联网各层次所涉及到的安全上的技术问题与已提出的相应地解决方法进行介绍。</a:t>
            </a: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2400" b="1" i="0" u="none" strike="noStrike" kern="0" cap="none" spc="0" normalizeH="0" baseline="0" noProof="0">
                <a:ln>
                  <a:noFill/>
                </a:ln>
                <a:solidFill>
                  <a:sysClr val="windowText" lastClr="000000"/>
                </a:solidFill>
                <a:effectLst/>
                <a:uLnTx/>
                <a:uFillTx/>
                <a:latin typeface="隶书" panose="02010509060101010101" pitchFamily="49" charset="-122"/>
                <a:ea typeface="隶书" panose="02010509060101010101" pitchFamily="49" charset="-122"/>
              </a:rPr>
              <a:t>最后，本章重点介绍了物联网中隐私问题的重要地位，并针对定位中的隐私问题的介绍了相关的解决方案。</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6"/>
          <p:cNvSpPr>
            <a:spLocks noChangeArrowheads="1"/>
          </p:cNvSpPr>
          <p:nvPr/>
        </p:nvSpPr>
        <p:spPr bwMode="auto">
          <a:xfrm>
            <a:off x="1676400" y="1140296"/>
            <a:ext cx="6324600" cy="685800"/>
          </a:xfrm>
          <a:prstGeom prst="rect">
            <a:avLst/>
          </a:prstGeom>
          <a:solidFill>
            <a:srgbClr val="00CC99"/>
          </a:solidFill>
          <a:ln w="38100" cap="flat" cmpd="sng" algn="ctr">
            <a:solidFill>
              <a:srgbClr val="FFFFFF"/>
            </a:solidFill>
            <a:prstDash val="solid"/>
          </a:ln>
          <a:effectLst>
            <a:outerShdw blurRad="40000" dist="20000" dir="5400000" rotWithShape="0">
              <a:srgbClr val="000000">
                <a:alpha val="38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rPr>
              <a:t>第八章 物联网的典型应用</a:t>
            </a:r>
          </a:p>
        </p:txBody>
      </p:sp>
      <p:sp>
        <p:nvSpPr>
          <p:cNvPr id="3" name="Rectangle 10"/>
          <p:cNvSpPr>
            <a:spLocks noChangeArrowheads="1"/>
          </p:cNvSpPr>
          <p:nvPr/>
        </p:nvSpPr>
        <p:spPr bwMode="auto">
          <a:xfrm>
            <a:off x="304800" y="213089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8.1 </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基于物联网的环境监控</a:t>
            </a: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a:t>
            </a:r>
            <a:br>
              <a:rPr kumimoji="0" lang="zh-CN" altLang="en-US" sz="32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rPr>
            </a:br>
            <a:endParaRPr kumimoji="0" lang="zh-CN" altLang="en-US" sz="32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endParaRPr>
          </a:p>
        </p:txBody>
      </p:sp>
      <p:sp>
        <p:nvSpPr>
          <p:cNvPr id="4" name="Rectangle 11"/>
          <p:cNvSpPr>
            <a:spLocks noChangeArrowheads="1"/>
          </p:cNvSpPr>
          <p:nvPr/>
        </p:nvSpPr>
        <p:spPr bwMode="auto">
          <a:xfrm>
            <a:off x="304800" y="3807296"/>
            <a:ext cx="617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8.3 </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基于物联网的智能交通管理</a:t>
            </a:r>
            <a:br>
              <a:rPr kumimoji="0" lang="zh-CN" altLang="en-US" sz="32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rPr>
            </a:br>
            <a:endParaRPr kumimoji="0" lang="zh-CN" altLang="en-US" sz="32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endParaRPr>
          </a:p>
        </p:txBody>
      </p:sp>
      <p:sp>
        <p:nvSpPr>
          <p:cNvPr id="5" name="Rectangle 13"/>
          <p:cNvSpPr>
            <a:spLocks noChangeArrowheads="1"/>
          </p:cNvSpPr>
          <p:nvPr/>
        </p:nvSpPr>
        <p:spPr bwMode="auto">
          <a:xfrm>
            <a:off x="304800" y="4569296"/>
            <a:ext cx="899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8.4 </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基于物联网的物流管理</a:t>
            </a:r>
            <a:br>
              <a:rPr kumimoji="0" lang="zh-CN" altLang="en-US" sz="32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rPr>
            </a:br>
            <a:endParaRPr kumimoji="0" lang="zh-CN" altLang="en-US" sz="32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endParaRPr>
          </a:p>
        </p:txBody>
      </p:sp>
      <p:sp>
        <p:nvSpPr>
          <p:cNvPr id="6" name="Rectangle 14"/>
          <p:cNvSpPr>
            <a:spLocks noChangeArrowheads="1"/>
          </p:cNvSpPr>
          <p:nvPr/>
        </p:nvSpPr>
        <p:spPr bwMode="auto">
          <a:xfrm>
            <a:off x="304800" y="2969096"/>
            <a:ext cx="617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8.2 </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基于物联网的智能家居</a:t>
            </a: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  </a:t>
            </a:r>
            <a:br>
              <a:rPr kumimoji="0" lang="zh-CN" altLang="en-US" sz="32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rPr>
            </a:br>
            <a:endParaRPr kumimoji="0" lang="zh-CN" altLang="en-US" sz="3200" b="1" i="0" u="none" strike="noStrike" kern="0" cap="none" spc="0" normalizeH="0" baseline="0" noProof="0">
              <a:ln>
                <a:noFill/>
              </a:ln>
              <a:solidFill>
                <a:srgbClr val="FF0000"/>
              </a:solidFill>
              <a:effectLst/>
              <a:uLnTx/>
              <a:uFillTx/>
              <a:latin typeface="隶书" panose="02010509060101010101" pitchFamily="49" charset="-122"/>
              <a:ea typeface="隶书" panose="02010509060101010101" pitchFamily="49" charset="-122"/>
            </a:endParaRPr>
          </a:p>
        </p:txBody>
      </p:sp>
      <p:sp>
        <p:nvSpPr>
          <p:cNvPr id="7" name="Rectangle 17"/>
          <p:cNvSpPr>
            <a:spLocks noChangeArrowheads="1"/>
          </p:cNvSpPr>
          <p:nvPr/>
        </p:nvSpPr>
        <p:spPr bwMode="auto">
          <a:xfrm>
            <a:off x="304800" y="5407496"/>
            <a:ext cx="617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8.5 </a:t>
            </a:r>
            <a:r>
              <a:rPr kumimoji="0" lang="zh-CN" altLang="en-US" sz="3200" b="1" i="0" u="none" strike="noStrike" kern="0" cap="none" spc="0" normalizeH="0" baseline="0" noProof="0">
                <a:ln>
                  <a:noFill/>
                </a:ln>
                <a:solidFill>
                  <a:srgbClr val="3333CC"/>
                </a:solidFill>
                <a:effectLst/>
                <a:uLnTx/>
                <a:uFillTx/>
                <a:latin typeface="隶书" panose="02010509060101010101" pitchFamily="49" charset="-122"/>
                <a:ea typeface="隶书" panose="02010509060101010101" pitchFamily="49" charset="-122"/>
              </a:rPr>
              <a:t>基于物联网的工业管理</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21994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a:ln>
                  <a:noFill/>
                </a:ln>
                <a:solidFill>
                  <a:srgbClr val="3333CC"/>
                </a:solidFill>
                <a:effectLst/>
                <a:uLnTx/>
                <a:uFillTx/>
                <a:latin typeface="楷体_GB2312" pitchFamily="49" charset="-122"/>
                <a:ea typeface="楷体_GB2312" pitchFamily="49" charset="-122"/>
              </a:rPr>
              <a:t>8.1 </a:t>
            </a:r>
            <a:r>
              <a:rPr kumimoji="0" lang="zh-CN" altLang="en-US" sz="3200" b="1" i="0" u="none" strike="noStrike" kern="0" cap="none" spc="0" normalizeH="0" baseline="0" noProof="0">
                <a:ln>
                  <a:noFill/>
                </a:ln>
                <a:solidFill>
                  <a:srgbClr val="3333CC"/>
                </a:solidFill>
                <a:effectLst/>
                <a:uLnTx/>
                <a:uFillTx/>
                <a:latin typeface="楷体_GB2312" pitchFamily="49" charset="-122"/>
                <a:ea typeface="楷体_GB2312" pitchFamily="49" charset="-122"/>
              </a:rPr>
              <a:t>基于物联网的环境监控</a:t>
            </a:r>
            <a:r>
              <a:rPr kumimoji="0" lang="en-US" altLang="zh-CN" sz="3200" b="1" i="0" u="none" strike="noStrike" kern="0" cap="none" spc="0" normalizeH="0" baseline="0" noProof="0">
                <a:ln>
                  <a:noFill/>
                </a:ln>
                <a:solidFill>
                  <a:srgbClr val="3333CC"/>
                </a:solidFill>
                <a:effectLst/>
                <a:uLnTx/>
                <a:uFillTx/>
                <a:latin typeface="楷体_GB2312" pitchFamily="49" charset="-122"/>
                <a:ea typeface="楷体_GB2312" pitchFamily="49" charset="-122"/>
              </a:rPr>
              <a:t>   </a:t>
            </a:r>
            <a:br>
              <a:rPr kumimoji="0" lang="zh-CN" altLang="en-US" sz="3200" b="1" i="0" u="none" strike="noStrike" kern="0" cap="none" spc="0" normalizeH="0" baseline="0" noProof="0">
                <a:ln>
                  <a:noFill/>
                </a:ln>
                <a:solidFill>
                  <a:srgbClr val="FF0000"/>
                </a:solidFill>
                <a:effectLst/>
                <a:uLnTx/>
                <a:uFillTx/>
                <a:latin typeface="楷体_GB2312" pitchFamily="49" charset="-122"/>
                <a:ea typeface="楷体_GB2312" pitchFamily="49" charset="-122"/>
              </a:rPr>
            </a:br>
            <a:endParaRPr kumimoji="0" lang="zh-CN" altLang="en-US" sz="3200" b="1" i="0" u="none" strike="noStrike" kern="0" cap="none" spc="0" normalizeH="0" baseline="0" noProof="0">
              <a:ln>
                <a:noFill/>
              </a:ln>
              <a:solidFill>
                <a:srgbClr val="FF0000"/>
              </a:solidFill>
              <a:effectLst/>
              <a:uLnTx/>
              <a:uFillTx/>
              <a:latin typeface="楷体_GB2312" pitchFamily="49" charset="-122"/>
              <a:ea typeface="楷体_GB2312" pitchFamily="49" charset="-122"/>
            </a:endParaRPr>
          </a:p>
        </p:txBody>
      </p:sp>
      <p:sp>
        <p:nvSpPr>
          <p:cNvPr id="3" name="Rectangle 10"/>
          <p:cNvSpPr>
            <a:spLocks noChangeArrowheads="1"/>
          </p:cNvSpPr>
          <p:nvPr/>
        </p:nvSpPr>
        <p:spPr bwMode="auto">
          <a:xfrm>
            <a:off x="609600" y="1905744"/>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8.1.1 </a:t>
            </a:r>
            <a:r>
              <a:rPr lang="zh-CN" altLang="en-US" sz="2800" b="1">
                <a:solidFill>
                  <a:srgbClr val="7030A0"/>
                </a:solidFill>
                <a:latin typeface="楷体_GB2312" pitchFamily="49" charset="-122"/>
                <a:ea typeface="楷体_GB2312" pitchFamily="49" charset="-122"/>
              </a:rPr>
              <a:t>基于物联网技术的环境监控系统架构</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66774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感知层</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传感”</a:t>
            </a:r>
            <a:r>
              <a:rPr lang="en-US" altLang="zh-CN" sz="2400" b="1">
                <a:latin typeface="楷体_GB2312" pitchFamily="49" charset="-122"/>
                <a:ea typeface="楷体_GB2312" pitchFamily="49" charset="-122"/>
              </a:rPr>
              <a:t>) </a:t>
            </a:r>
            <a:endParaRPr lang="zh-CN" altLang="en-US" sz="2400" b="1">
              <a:latin typeface="楷体_GB2312" pitchFamily="49" charset="-122"/>
              <a:ea typeface="楷体_GB2312" pitchFamily="49" charset="-122"/>
            </a:endParaRPr>
          </a:p>
        </p:txBody>
      </p:sp>
      <p:sp>
        <p:nvSpPr>
          <p:cNvPr id="5" name="Rectangle 10"/>
          <p:cNvSpPr>
            <a:spLocks noChangeArrowheads="1"/>
          </p:cNvSpPr>
          <p:nvPr/>
        </p:nvSpPr>
        <p:spPr bwMode="auto">
          <a:xfrm>
            <a:off x="914400" y="335354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u"/>
              <a:defRPr/>
            </a:pPr>
            <a:r>
              <a:rPr kumimoji="0" lang="zh-CN" altLang="en-US" sz="24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rPr>
              <a:t> 网络层</a:t>
            </a:r>
            <a:r>
              <a:rPr kumimoji="0" lang="en-US" altLang="zh-CN" sz="24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rPr>
              <a:t>(“</a:t>
            </a:r>
            <a:r>
              <a:rPr kumimoji="0" lang="zh-CN" altLang="en-US" sz="24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rPr>
              <a:t>传送”</a:t>
            </a:r>
            <a:r>
              <a:rPr kumimoji="0" lang="en-US" altLang="zh-CN" sz="24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rPr>
              <a:t>)</a:t>
            </a:r>
            <a:r>
              <a:rPr kumimoji="0" lang="en-US" altLang="zh-CN" sz="1800" b="0" i="0" u="none" strike="noStrike" kern="0" cap="none" spc="0" normalizeH="0" baseline="0" noProof="0">
                <a:ln>
                  <a:noFill/>
                </a:ln>
                <a:solidFill>
                  <a:sysClr val="windowText" lastClr="000000"/>
                </a:solidFill>
                <a:effectLst/>
                <a:uLnTx/>
                <a:uFillTx/>
              </a:rPr>
              <a:t> </a:t>
            </a: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Rectangle 10"/>
          <p:cNvSpPr>
            <a:spLocks noChangeArrowheads="1"/>
          </p:cNvSpPr>
          <p:nvPr/>
        </p:nvSpPr>
        <p:spPr bwMode="auto">
          <a:xfrm>
            <a:off x="914400" y="403934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应用层</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传导和传达”</a:t>
            </a:r>
            <a:r>
              <a:rPr lang="en-US" altLang="zh-CN" sz="2400" b="1">
                <a:latin typeface="楷体_GB2312" pitchFamily="49" charset="-122"/>
                <a:ea typeface="楷体_GB2312" pitchFamily="49" charset="-122"/>
              </a:rPr>
              <a:t>) </a:t>
            </a:r>
            <a:endParaRPr lang="zh-CN" altLang="en-US" sz="2400" b="1">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Rectangle 6"/>
          <p:cNvSpPr>
            <a:spLocks noChangeArrowheads="1"/>
          </p:cNvSpPr>
          <p:nvPr/>
        </p:nvSpPr>
        <p:spPr bwMode="auto">
          <a:xfrm>
            <a:off x="1144588" y="1022176"/>
            <a:ext cx="7162800" cy="685800"/>
          </a:xfrm>
          <a:prstGeom prst="rect">
            <a:avLst/>
          </a:prstGeom>
          <a:solidFill>
            <a:schemeClr val="accent1"/>
          </a:solidFill>
          <a:ln w="38100" cmpd="sng">
            <a:solidFill>
              <a:schemeClr val="bg1"/>
            </a:solidFill>
            <a:miter lim="800000"/>
          </a:ln>
          <a:effectLst>
            <a:outerShdw dist="20000" dir="5400000" algn="ctr" rotWithShape="0">
              <a:srgbClr val="000000">
                <a:alpha val="34999"/>
              </a:srgbClr>
            </a:outerShdw>
          </a:effectLst>
        </p:spPr>
        <p:txBody>
          <a:bodyPr/>
          <a:lstStyle/>
          <a:p>
            <a:pPr algn="ctr">
              <a:defRPr/>
            </a:pPr>
            <a:r>
              <a:rPr lang="zh-CN" altLang="en-US" sz="4000" b="1">
                <a:solidFill>
                  <a:srgbClr val="FF0000"/>
                </a:solidFill>
                <a:latin typeface="隶书" panose="02010509060101010101" pitchFamily="49" charset="-122"/>
                <a:ea typeface="隶书" panose="02010509060101010101" pitchFamily="49" charset="-122"/>
              </a:rPr>
              <a:t>第七章 物联网安全与隐私问题</a:t>
            </a:r>
          </a:p>
        </p:txBody>
      </p:sp>
      <p:sp>
        <p:nvSpPr>
          <p:cNvPr id="12" name="Rectangle 10"/>
          <p:cNvSpPr>
            <a:spLocks noChangeArrowheads="1"/>
          </p:cNvSpPr>
          <p:nvPr/>
        </p:nvSpPr>
        <p:spPr bwMode="auto">
          <a:xfrm>
            <a:off x="1208112" y="1916832"/>
            <a:ext cx="617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隶书" panose="02010509060101010101" pitchFamily="49" charset="-122"/>
                <a:ea typeface="隶书" panose="02010509060101010101" pitchFamily="49" charset="-122"/>
              </a:rPr>
              <a:t>7.1 </a:t>
            </a:r>
            <a:r>
              <a:rPr lang="zh-CN" altLang="en-US" sz="3200" b="1">
                <a:solidFill>
                  <a:schemeClr val="accent2"/>
                </a:solidFill>
                <a:latin typeface="隶书" panose="02010509060101010101" pitchFamily="49" charset="-122"/>
                <a:ea typeface="隶书" panose="02010509060101010101" pitchFamily="49" charset="-122"/>
              </a:rPr>
              <a:t>物联网信息安全基础</a:t>
            </a:r>
            <a:r>
              <a:rPr lang="en-US" sz="3200" b="1">
                <a:solidFill>
                  <a:schemeClr val="accent2"/>
                </a:solidFill>
                <a:latin typeface="隶书" panose="02010509060101010101" pitchFamily="49" charset="-122"/>
                <a:ea typeface="隶书" panose="02010509060101010101" pitchFamily="49" charset="-122"/>
              </a:rPr>
              <a:t>   </a:t>
            </a:r>
            <a:br>
              <a:rPr lang="zh-CN" altLang="en-US" sz="3200" b="1">
                <a:solidFill>
                  <a:srgbClr val="FF0000"/>
                </a:solidFill>
                <a:latin typeface="隶书" panose="02010509060101010101" pitchFamily="49" charset="-122"/>
                <a:ea typeface="隶书" panose="02010509060101010101" pitchFamily="49" charset="-122"/>
              </a:rPr>
            </a:br>
            <a:endParaRPr lang="zh-CN" altLang="en-US" sz="3200" b="1">
              <a:solidFill>
                <a:srgbClr val="FF0000"/>
              </a:solidFill>
              <a:latin typeface="隶书" panose="02010509060101010101" pitchFamily="49" charset="-122"/>
              <a:ea typeface="隶书" panose="02010509060101010101" pitchFamily="49" charset="-122"/>
            </a:endParaRPr>
          </a:p>
        </p:txBody>
      </p:sp>
      <p:sp>
        <p:nvSpPr>
          <p:cNvPr id="13" name="Rectangle 11"/>
          <p:cNvSpPr>
            <a:spLocks noChangeArrowheads="1"/>
          </p:cNvSpPr>
          <p:nvPr/>
        </p:nvSpPr>
        <p:spPr bwMode="auto">
          <a:xfrm>
            <a:off x="1208112" y="3563070"/>
            <a:ext cx="617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隶书" panose="02010509060101010101" pitchFamily="49" charset="-122"/>
                <a:ea typeface="隶书" panose="02010509060101010101" pitchFamily="49" charset="-122"/>
              </a:rPr>
              <a:t>7.3 </a:t>
            </a:r>
            <a:r>
              <a:rPr lang="zh-CN" altLang="en-US" sz="3200" b="1">
                <a:solidFill>
                  <a:schemeClr val="accent2"/>
                </a:solidFill>
                <a:latin typeface="隶书" panose="02010509060101010101" pitchFamily="49" charset="-122"/>
                <a:ea typeface="隶书" panose="02010509060101010101" pitchFamily="49" charset="-122"/>
              </a:rPr>
              <a:t>感知层安全问题</a:t>
            </a:r>
            <a:br>
              <a:rPr lang="zh-CN" altLang="en-US" sz="3200" b="1">
                <a:solidFill>
                  <a:srgbClr val="FF0000"/>
                </a:solidFill>
                <a:latin typeface="隶书" panose="02010509060101010101" pitchFamily="49" charset="-122"/>
                <a:ea typeface="隶书" panose="02010509060101010101" pitchFamily="49" charset="-122"/>
              </a:rPr>
            </a:br>
            <a:endParaRPr lang="zh-CN" altLang="en-US" sz="3200" b="1">
              <a:solidFill>
                <a:srgbClr val="FF0000"/>
              </a:solidFill>
              <a:latin typeface="隶书" panose="02010509060101010101" pitchFamily="49" charset="-122"/>
              <a:ea typeface="隶书" panose="02010509060101010101" pitchFamily="49" charset="-122"/>
            </a:endParaRPr>
          </a:p>
        </p:txBody>
      </p:sp>
      <p:sp>
        <p:nvSpPr>
          <p:cNvPr id="14" name="Rectangle 13"/>
          <p:cNvSpPr>
            <a:spLocks noChangeArrowheads="1"/>
          </p:cNvSpPr>
          <p:nvPr/>
        </p:nvSpPr>
        <p:spPr bwMode="auto">
          <a:xfrm>
            <a:off x="1208112" y="4385395"/>
            <a:ext cx="617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隶书" panose="02010509060101010101" pitchFamily="49" charset="-122"/>
                <a:ea typeface="隶书" panose="02010509060101010101" pitchFamily="49" charset="-122"/>
              </a:rPr>
              <a:t>7.4 </a:t>
            </a:r>
            <a:r>
              <a:rPr lang="zh-CN" altLang="en-US" sz="3200" b="1">
                <a:solidFill>
                  <a:schemeClr val="accent2"/>
                </a:solidFill>
                <a:latin typeface="隶书" panose="02010509060101010101" pitchFamily="49" charset="-122"/>
                <a:ea typeface="隶书" panose="02010509060101010101" pitchFamily="49" charset="-122"/>
              </a:rPr>
              <a:t>传输层的安全问题</a:t>
            </a:r>
            <a:br>
              <a:rPr lang="zh-CN" altLang="en-US" sz="3200" b="1">
                <a:solidFill>
                  <a:srgbClr val="FF0000"/>
                </a:solidFill>
                <a:latin typeface="隶书" panose="02010509060101010101" pitchFamily="49" charset="-122"/>
                <a:ea typeface="隶书" panose="02010509060101010101" pitchFamily="49" charset="-122"/>
              </a:rPr>
            </a:br>
            <a:endParaRPr lang="zh-CN" altLang="en-US" sz="3200" b="1">
              <a:solidFill>
                <a:srgbClr val="FF0000"/>
              </a:solidFill>
              <a:latin typeface="隶书" panose="02010509060101010101" pitchFamily="49" charset="-122"/>
              <a:ea typeface="隶书" panose="02010509060101010101" pitchFamily="49" charset="-122"/>
            </a:endParaRPr>
          </a:p>
        </p:txBody>
      </p:sp>
      <p:sp>
        <p:nvSpPr>
          <p:cNvPr id="15" name="Rectangle 14"/>
          <p:cNvSpPr>
            <a:spLocks noChangeArrowheads="1"/>
          </p:cNvSpPr>
          <p:nvPr/>
        </p:nvSpPr>
        <p:spPr bwMode="auto">
          <a:xfrm>
            <a:off x="1208112" y="2739157"/>
            <a:ext cx="617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隶书" panose="02010509060101010101" pitchFamily="49" charset="-122"/>
                <a:ea typeface="隶书" panose="02010509060101010101" pitchFamily="49" charset="-122"/>
              </a:rPr>
              <a:t>7.2 </a:t>
            </a:r>
            <a:r>
              <a:rPr lang="zh-CN" altLang="en-US" sz="3200" b="1">
                <a:solidFill>
                  <a:schemeClr val="accent2"/>
                </a:solidFill>
                <a:latin typeface="隶书" panose="02010509060101010101" pitchFamily="49" charset="-122"/>
                <a:ea typeface="隶书" panose="02010509060101010101" pitchFamily="49" charset="-122"/>
              </a:rPr>
              <a:t>物联网信息安全架构</a:t>
            </a:r>
            <a:r>
              <a:rPr lang="en-US" sz="3200" b="1">
                <a:solidFill>
                  <a:schemeClr val="accent2"/>
                </a:solidFill>
                <a:latin typeface="隶书" panose="02010509060101010101" pitchFamily="49" charset="-122"/>
                <a:ea typeface="隶书" panose="02010509060101010101" pitchFamily="49" charset="-122"/>
              </a:rPr>
              <a:t>  </a:t>
            </a:r>
            <a:br>
              <a:rPr lang="zh-CN" altLang="en-US" sz="3200" b="1">
                <a:solidFill>
                  <a:srgbClr val="FF0000"/>
                </a:solidFill>
                <a:latin typeface="隶书" panose="02010509060101010101" pitchFamily="49" charset="-122"/>
                <a:ea typeface="隶书" panose="02010509060101010101" pitchFamily="49" charset="-122"/>
              </a:rPr>
            </a:br>
            <a:endParaRPr lang="zh-CN" altLang="en-US" sz="3200" b="1">
              <a:solidFill>
                <a:srgbClr val="FF0000"/>
              </a:solidFill>
              <a:latin typeface="隶书" panose="02010509060101010101" pitchFamily="49" charset="-122"/>
              <a:ea typeface="隶书" panose="02010509060101010101" pitchFamily="49" charset="-122"/>
            </a:endParaRPr>
          </a:p>
        </p:txBody>
      </p:sp>
      <p:sp>
        <p:nvSpPr>
          <p:cNvPr id="16" name="Rectangle 17"/>
          <p:cNvSpPr>
            <a:spLocks noChangeArrowheads="1"/>
          </p:cNvSpPr>
          <p:nvPr/>
        </p:nvSpPr>
        <p:spPr bwMode="auto">
          <a:xfrm>
            <a:off x="1208112" y="5209307"/>
            <a:ext cx="617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隶书" panose="02010509060101010101" pitchFamily="49" charset="-122"/>
                <a:ea typeface="隶书" panose="02010509060101010101" pitchFamily="49" charset="-122"/>
              </a:rPr>
              <a:t>7.5 </a:t>
            </a:r>
            <a:r>
              <a:rPr lang="zh-CN" altLang="en-US" sz="3200" b="1">
                <a:solidFill>
                  <a:schemeClr val="accent2"/>
                </a:solidFill>
                <a:latin typeface="隶书" panose="02010509060101010101" pitchFamily="49" charset="-122"/>
                <a:ea typeface="隶书" panose="02010509060101010101" pitchFamily="49" charset="-122"/>
              </a:rPr>
              <a:t>数据处理层的安全问题</a:t>
            </a:r>
          </a:p>
        </p:txBody>
      </p:sp>
      <p:sp>
        <p:nvSpPr>
          <p:cNvPr id="17" name="Rectangle 17"/>
          <p:cNvSpPr>
            <a:spLocks noChangeArrowheads="1"/>
          </p:cNvSpPr>
          <p:nvPr/>
        </p:nvSpPr>
        <p:spPr bwMode="auto">
          <a:xfrm>
            <a:off x="1208112" y="6031632"/>
            <a:ext cx="6172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隶书" panose="02010509060101010101" pitchFamily="49" charset="-122"/>
                <a:ea typeface="隶书" panose="02010509060101010101" pitchFamily="49" charset="-122"/>
              </a:rPr>
              <a:t>7.</a:t>
            </a:r>
            <a:r>
              <a:rPr lang="zh-CN" altLang="en-US" sz="3200" b="1">
                <a:solidFill>
                  <a:schemeClr val="accent2"/>
                </a:solidFill>
                <a:latin typeface="隶书" panose="02010509060101010101" pitchFamily="49" charset="-122"/>
                <a:ea typeface="隶书" panose="02010509060101010101" pitchFamily="49" charset="-122"/>
              </a:rPr>
              <a:t>6</a:t>
            </a:r>
            <a:r>
              <a:rPr lang="en-US" altLang="zh-CN" sz="3200" b="1">
                <a:solidFill>
                  <a:schemeClr val="accent2"/>
                </a:solidFill>
                <a:latin typeface="隶书" panose="02010509060101010101" pitchFamily="49" charset="-122"/>
                <a:ea typeface="隶书" panose="02010509060101010101" pitchFamily="49" charset="-122"/>
              </a:rPr>
              <a:t> </a:t>
            </a:r>
            <a:r>
              <a:rPr lang="zh-CN" altLang="en-US" sz="3200" b="1">
                <a:solidFill>
                  <a:schemeClr val="accent2"/>
                </a:solidFill>
                <a:latin typeface="隶书" panose="02010509060101010101" pitchFamily="49" charset="-122"/>
                <a:ea typeface="隶书" panose="02010509060101010101" pitchFamily="49" charset="-122"/>
              </a:rPr>
              <a:t>应用层的安全问题</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4793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8.1 </a:t>
            </a:r>
            <a:r>
              <a:rPr lang="zh-CN" altLang="en-US" sz="3200" b="1">
                <a:solidFill>
                  <a:schemeClr val="accent2"/>
                </a:solidFill>
                <a:latin typeface="楷体_GB2312" pitchFamily="49" charset="-122"/>
                <a:ea typeface="楷体_GB2312" pitchFamily="49" charset="-122"/>
              </a:rPr>
              <a:t>基于物联网的环境监控</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33736"/>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8.1.2 </a:t>
            </a:r>
            <a:r>
              <a:rPr lang="zh-CN" altLang="en-US" sz="2800" b="1">
                <a:solidFill>
                  <a:srgbClr val="7030A0"/>
                </a:solidFill>
                <a:latin typeface="楷体_GB2312" pitchFamily="49" charset="-122"/>
                <a:ea typeface="楷体_GB2312" pitchFamily="49" charset="-122"/>
              </a:rPr>
              <a:t>基于物联网技术的环境监控关键技术</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5957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污染源自动监控</a:t>
            </a:r>
            <a:r>
              <a:rPr lang="en-US" altLang="zh-CN" sz="2400" b="1">
                <a:latin typeface="楷体_GB2312" pitchFamily="49" charset="-122"/>
                <a:ea typeface="楷体_GB2312" pitchFamily="49" charset="-122"/>
              </a:rPr>
              <a:t> </a:t>
            </a:r>
            <a:endParaRPr lang="zh-CN" altLang="en-US" sz="2400" b="1">
              <a:latin typeface="楷体_GB2312" pitchFamily="49" charset="-122"/>
              <a:ea typeface="楷体_GB2312" pitchFamily="49" charset="-122"/>
            </a:endParaRPr>
          </a:p>
        </p:txBody>
      </p:sp>
      <p:sp>
        <p:nvSpPr>
          <p:cNvPr id="5" name="Rectangle 10"/>
          <p:cNvSpPr>
            <a:spLocks noChangeArrowheads="1"/>
          </p:cNvSpPr>
          <p:nvPr/>
        </p:nvSpPr>
        <p:spPr bwMode="auto">
          <a:xfrm>
            <a:off x="914400" y="32815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环境在线监控</a:t>
            </a:r>
            <a:endParaRPr lang="zh-CN" altLang="en-US"/>
          </a:p>
        </p:txBody>
      </p:sp>
      <p:sp>
        <p:nvSpPr>
          <p:cNvPr id="6" name="Rectangle 10"/>
          <p:cNvSpPr>
            <a:spLocks noChangeArrowheads="1"/>
          </p:cNvSpPr>
          <p:nvPr/>
        </p:nvSpPr>
        <p:spPr bwMode="auto">
          <a:xfrm>
            <a:off x="914400" y="39673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环境卫星遥感</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3191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8.1 </a:t>
            </a:r>
            <a:r>
              <a:rPr lang="zh-CN" altLang="en-US" sz="3200" b="1">
                <a:solidFill>
                  <a:schemeClr val="accent2"/>
                </a:solidFill>
                <a:latin typeface="楷体_GB2312" pitchFamily="49" charset="-122"/>
                <a:ea typeface="楷体_GB2312" pitchFamily="49" charset="-122"/>
              </a:rPr>
              <a:t>基于物联网的环境监控</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17712"/>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8.1.3 </a:t>
            </a:r>
            <a:r>
              <a:rPr lang="zh-CN" altLang="en-US" sz="2800" b="1">
                <a:solidFill>
                  <a:srgbClr val="7030A0"/>
                </a:solidFill>
                <a:latin typeface="楷体_GB2312" pitchFamily="49" charset="-122"/>
                <a:ea typeface="楷体_GB2312" pitchFamily="49" charset="-122"/>
              </a:rPr>
              <a:t>物联网技术在环境监控中的应用</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2731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基于环境容量的自动监控自适应平衡 </a:t>
            </a:r>
          </a:p>
        </p:txBody>
      </p:sp>
      <p:sp>
        <p:nvSpPr>
          <p:cNvPr id="5" name="Rectangle 10"/>
          <p:cNvSpPr>
            <a:spLocks noChangeArrowheads="1"/>
          </p:cNvSpPr>
          <p:nvPr/>
        </p:nvSpPr>
        <p:spPr bwMode="auto">
          <a:xfrm>
            <a:off x="914400" y="296071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环境自动监控系统与企业生产业务系统的对接和信息交换</a:t>
            </a:r>
            <a:r>
              <a:rPr lang="zh-CN" altLang="en-US"/>
              <a:t> </a:t>
            </a:r>
          </a:p>
        </p:txBody>
      </p:sp>
      <p:sp>
        <p:nvSpPr>
          <p:cNvPr id="6" name="Rectangle 10"/>
          <p:cNvSpPr>
            <a:spLocks noChangeArrowheads="1"/>
          </p:cNvSpPr>
          <p:nvPr/>
        </p:nvSpPr>
        <p:spPr bwMode="auto">
          <a:xfrm>
            <a:off x="914400" y="372271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自动监控运维管理</a:t>
            </a:r>
          </a:p>
        </p:txBody>
      </p:sp>
      <p:sp>
        <p:nvSpPr>
          <p:cNvPr id="7" name="Rectangle 10"/>
          <p:cNvSpPr>
            <a:spLocks noChangeArrowheads="1"/>
          </p:cNvSpPr>
          <p:nvPr/>
        </p:nvSpPr>
        <p:spPr bwMode="auto">
          <a:xfrm>
            <a:off x="914400" y="417991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机动车尾气排放监管</a:t>
            </a:r>
          </a:p>
        </p:txBody>
      </p:sp>
      <p:sp>
        <p:nvSpPr>
          <p:cNvPr id="8" name="Rectangle 10"/>
          <p:cNvSpPr>
            <a:spLocks noChangeArrowheads="1"/>
          </p:cNvSpPr>
          <p:nvPr/>
        </p:nvSpPr>
        <p:spPr bwMode="auto">
          <a:xfrm>
            <a:off x="914400" y="4637112"/>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排污总量－ 环境质量关联耦合 </a:t>
            </a:r>
          </a:p>
        </p:txBody>
      </p:sp>
      <p:sp>
        <p:nvSpPr>
          <p:cNvPr id="9" name="Rectangle 10"/>
          <p:cNvSpPr>
            <a:spLocks noChangeArrowheads="1"/>
          </p:cNvSpPr>
          <p:nvPr/>
        </p:nvSpPr>
        <p:spPr bwMode="auto">
          <a:xfrm>
            <a:off x="914400" y="509431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天地一体化生态环境感知</a:t>
            </a:r>
            <a:endParaRPr lang="zh-CN" altLang="en-US" b="1"/>
          </a:p>
        </p:txBody>
      </p:sp>
      <p:sp>
        <p:nvSpPr>
          <p:cNvPr id="10" name="Rectangle 10"/>
          <p:cNvSpPr>
            <a:spLocks noChangeArrowheads="1"/>
          </p:cNvSpPr>
          <p:nvPr/>
        </p:nvSpPr>
        <p:spPr bwMode="auto">
          <a:xfrm>
            <a:off x="914400" y="555151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与其它行业物联网的数据交换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8640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8.2 </a:t>
            </a:r>
            <a:r>
              <a:rPr lang="zh-CN" altLang="en-US" sz="3200" b="1">
                <a:solidFill>
                  <a:schemeClr val="accent2"/>
                </a:solidFill>
                <a:latin typeface="楷体_GB2312" pitchFamily="49" charset="-122"/>
                <a:ea typeface="楷体_GB2312" pitchFamily="49" charset="-122"/>
              </a:rPr>
              <a:t>基于物联网的智能家居</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72208"/>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8.2.1 </a:t>
            </a:r>
            <a:r>
              <a:rPr lang="zh-CN" altLang="en-US" sz="2800" b="1">
                <a:solidFill>
                  <a:srgbClr val="7030A0"/>
                </a:solidFill>
                <a:latin typeface="楷体_GB2312" pitchFamily="49" charset="-122"/>
                <a:ea typeface="楷体_GB2312" pitchFamily="49" charset="-122"/>
              </a:rPr>
              <a:t>基于物联网技术的智能家居组织架构</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63420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家居综合布线系统 </a:t>
            </a:r>
          </a:p>
        </p:txBody>
      </p:sp>
      <p:sp>
        <p:nvSpPr>
          <p:cNvPr id="5" name="Rectangle 10"/>
          <p:cNvSpPr>
            <a:spLocks noChangeArrowheads="1"/>
          </p:cNvSpPr>
          <p:nvPr/>
        </p:nvSpPr>
        <p:spPr bwMode="auto">
          <a:xfrm>
            <a:off x="914400" y="332000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家居安防系统</a:t>
            </a:r>
            <a:r>
              <a:rPr lang="zh-CN" altLang="en-US"/>
              <a:t> </a:t>
            </a:r>
          </a:p>
        </p:txBody>
      </p:sp>
      <p:sp>
        <p:nvSpPr>
          <p:cNvPr id="6" name="Rectangle 10"/>
          <p:cNvSpPr>
            <a:spLocks noChangeArrowheads="1"/>
          </p:cNvSpPr>
          <p:nvPr/>
        </p:nvSpPr>
        <p:spPr bwMode="auto">
          <a:xfrm>
            <a:off x="914400" y="400580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家庭自动化系统</a:t>
            </a:r>
            <a:r>
              <a:rPr lang="en-US" altLang="zh-CN" sz="2400" b="1">
                <a:latin typeface="楷体_GB2312" pitchFamily="49" charset="-122"/>
                <a:ea typeface="楷体_GB2312" pitchFamily="49" charset="-122"/>
              </a:rPr>
              <a:t> </a:t>
            </a:r>
            <a:endParaRPr lang="zh-CN" altLang="en-US" sz="2400" b="1">
              <a:latin typeface="楷体_GB2312" pitchFamily="49" charset="-122"/>
              <a:ea typeface="楷体_GB2312" pitchFamily="49" charset="-122"/>
            </a:endParaRPr>
          </a:p>
        </p:txBody>
      </p:sp>
      <p:sp>
        <p:nvSpPr>
          <p:cNvPr id="7" name="Rectangle 10"/>
          <p:cNvSpPr>
            <a:spLocks noChangeArrowheads="1"/>
          </p:cNvSpPr>
          <p:nvPr/>
        </p:nvSpPr>
        <p:spPr bwMode="auto">
          <a:xfrm>
            <a:off x="914400" y="461540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场景环境预置</a:t>
            </a:r>
            <a:r>
              <a:rPr lang="en-US" altLang="zh-CN" sz="2400" b="1">
                <a:latin typeface="楷体_GB2312" pitchFamily="49" charset="-122"/>
                <a:ea typeface="楷体_GB2312" pitchFamily="49" charset="-122"/>
              </a:rPr>
              <a:t> </a:t>
            </a:r>
            <a:endParaRPr lang="zh-CN" altLang="en-US" sz="2400" b="1">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8640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8.2 </a:t>
            </a:r>
            <a:r>
              <a:rPr lang="zh-CN" altLang="en-US" sz="3200" b="1">
                <a:solidFill>
                  <a:schemeClr val="accent2"/>
                </a:solidFill>
                <a:latin typeface="楷体_GB2312" pitchFamily="49" charset="-122"/>
                <a:ea typeface="楷体_GB2312" pitchFamily="49" charset="-122"/>
              </a:rPr>
              <a:t>基于物联网的智能家居</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72208"/>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8.2.2 </a:t>
            </a:r>
            <a:r>
              <a:rPr lang="zh-CN" altLang="en-US" sz="2800" b="1">
                <a:solidFill>
                  <a:srgbClr val="7030A0"/>
                </a:solidFill>
                <a:latin typeface="楷体_GB2312" pitchFamily="49" charset="-122"/>
                <a:ea typeface="楷体_GB2312" pitchFamily="49" charset="-122"/>
              </a:rPr>
              <a:t>基于物联网技术的智能家居关键技术</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63420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计算机软件技术与计算机网络技术</a:t>
            </a:r>
          </a:p>
        </p:txBody>
      </p:sp>
      <p:sp>
        <p:nvSpPr>
          <p:cNvPr id="5" name="Rectangle 10"/>
          <p:cNvSpPr>
            <a:spLocks noChangeArrowheads="1"/>
          </p:cNvSpPr>
          <p:nvPr/>
        </p:nvSpPr>
        <p:spPr bwMode="auto">
          <a:xfrm>
            <a:off x="914400" y="332000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信息网络系统技术</a:t>
            </a:r>
            <a:r>
              <a:rPr lang="zh-CN" altLang="en-US"/>
              <a:t> </a:t>
            </a:r>
          </a:p>
        </p:txBody>
      </p:sp>
      <p:sp>
        <p:nvSpPr>
          <p:cNvPr id="6" name="Rectangle 10"/>
          <p:cNvSpPr>
            <a:spLocks noChangeArrowheads="1"/>
          </p:cNvSpPr>
          <p:nvPr/>
        </p:nvSpPr>
        <p:spPr bwMode="auto">
          <a:xfrm>
            <a:off x="914400" y="400580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图像处理技术</a:t>
            </a:r>
            <a:r>
              <a:rPr lang="zh-CN" altLang="en-US"/>
              <a:t> </a:t>
            </a:r>
          </a:p>
        </p:txBody>
      </p:sp>
      <p:sp>
        <p:nvSpPr>
          <p:cNvPr id="7" name="Rectangle 10"/>
          <p:cNvSpPr>
            <a:spLocks noChangeArrowheads="1"/>
          </p:cNvSpPr>
          <p:nvPr/>
        </p:nvSpPr>
        <p:spPr bwMode="auto">
          <a:xfrm>
            <a:off x="914400" y="461540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传感器技术</a:t>
            </a:r>
            <a:r>
              <a:rPr lang="zh-CN" altLang="en-US"/>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7248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8.2 </a:t>
            </a:r>
            <a:r>
              <a:rPr lang="zh-CN" altLang="en-US" sz="3200" b="1">
                <a:solidFill>
                  <a:schemeClr val="accent2"/>
                </a:solidFill>
                <a:latin typeface="楷体_GB2312" pitchFamily="49" charset="-122"/>
                <a:ea typeface="楷体_GB2312" pitchFamily="49" charset="-122"/>
              </a:rPr>
              <a:t>基于物联网的智能家居</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5828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8.2.3 </a:t>
            </a:r>
            <a:r>
              <a:rPr lang="zh-CN" altLang="en-US" sz="2800" b="1">
                <a:solidFill>
                  <a:srgbClr val="7030A0"/>
                </a:solidFill>
                <a:latin typeface="楷体_GB2312" pitchFamily="49" charset="-122"/>
                <a:ea typeface="楷体_GB2312" pitchFamily="49" charset="-122"/>
              </a:rPr>
              <a:t>物联网技术在智能家居中的应用</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36788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智能家电控制</a:t>
            </a:r>
            <a:r>
              <a:rPr lang="zh-CN" altLang="en-US"/>
              <a:t> </a:t>
            </a:r>
          </a:p>
        </p:txBody>
      </p:sp>
      <p:sp>
        <p:nvSpPr>
          <p:cNvPr id="5" name="Rectangle 10"/>
          <p:cNvSpPr>
            <a:spLocks noChangeArrowheads="1"/>
          </p:cNvSpPr>
          <p:nvPr/>
        </p:nvSpPr>
        <p:spPr bwMode="auto">
          <a:xfrm>
            <a:off x="914400" y="297748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安全防范系统 </a:t>
            </a:r>
          </a:p>
        </p:txBody>
      </p:sp>
      <p:sp>
        <p:nvSpPr>
          <p:cNvPr id="6" name="Rectangle 10"/>
          <p:cNvSpPr>
            <a:spLocks noChangeArrowheads="1"/>
          </p:cNvSpPr>
          <p:nvPr/>
        </p:nvSpPr>
        <p:spPr bwMode="auto">
          <a:xfrm>
            <a:off x="914400" y="358708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可视对讲功能</a:t>
            </a:r>
          </a:p>
        </p:txBody>
      </p:sp>
      <p:sp>
        <p:nvSpPr>
          <p:cNvPr id="7" name="Rectangle 10"/>
          <p:cNvSpPr>
            <a:spLocks noChangeArrowheads="1"/>
          </p:cNvSpPr>
          <p:nvPr/>
        </p:nvSpPr>
        <p:spPr bwMode="auto">
          <a:xfrm>
            <a:off x="914400" y="419668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智能影音功能</a:t>
            </a:r>
          </a:p>
        </p:txBody>
      </p:sp>
      <p:sp>
        <p:nvSpPr>
          <p:cNvPr id="8" name="Rectangle 10"/>
          <p:cNvSpPr>
            <a:spLocks noChangeArrowheads="1"/>
          </p:cNvSpPr>
          <p:nvPr/>
        </p:nvSpPr>
        <p:spPr bwMode="auto">
          <a:xfrm>
            <a:off x="914400" y="480628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绿色节能功能 </a:t>
            </a:r>
          </a:p>
        </p:txBody>
      </p:sp>
      <p:sp>
        <p:nvSpPr>
          <p:cNvPr id="9" name="Rectangle 10"/>
          <p:cNvSpPr>
            <a:spLocks noChangeArrowheads="1"/>
          </p:cNvSpPr>
          <p:nvPr/>
        </p:nvSpPr>
        <p:spPr bwMode="auto">
          <a:xfrm>
            <a:off x="914400" y="549208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情景模式设置</a:t>
            </a:r>
            <a:endParaRPr lang="zh-CN" altLang="en-US" b="1"/>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4793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8.3 </a:t>
            </a:r>
            <a:r>
              <a:rPr lang="zh-CN" altLang="en-US" sz="3200" b="1">
                <a:solidFill>
                  <a:schemeClr val="accent2"/>
                </a:solidFill>
                <a:latin typeface="楷体_GB2312" pitchFamily="49" charset="-122"/>
                <a:ea typeface="楷体_GB2312" pitchFamily="49" charset="-122"/>
              </a:rPr>
              <a:t>基于物联网的智能交通管理</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33736"/>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8.3.1 </a:t>
            </a:r>
            <a:r>
              <a:rPr lang="zh-CN" altLang="en-US" sz="2800" b="1">
                <a:solidFill>
                  <a:srgbClr val="7030A0"/>
                </a:solidFill>
                <a:latin typeface="楷体_GB2312" pitchFamily="49" charset="-122"/>
                <a:ea typeface="楷体_GB2312" pitchFamily="49" charset="-122"/>
              </a:rPr>
              <a:t>基于物联网技术的智能交通系统架构</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5957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信源：由车卡通过射频通讯提供 </a:t>
            </a:r>
          </a:p>
        </p:txBody>
      </p:sp>
      <p:sp>
        <p:nvSpPr>
          <p:cNvPr id="5" name="Rectangle 10"/>
          <p:cNvSpPr>
            <a:spLocks noChangeArrowheads="1"/>
          </p:cNvSpPr>
          <p:nvPr/>
        </p:nvSpPr>
        <p:spPr bwMode="auto">
          <a:xfrm>
            <a:off x="914400" y="32815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基站集群：信息处理系统的前端基站</a:t>
            </a:r>
            <a:r>
              <a:rPr lang="zh-CN" altLang="en-US"/>
              <a:t> </a:t>
            </a:r>
          </a:p>
        </p:txBody>
      </p:sp>
      <p:sp>
        <p:nvSpPr>
          <p:cNvPr id="6" name="Rectangle 10"/>
          <p:cNvSpPr>
            <a:spLocks noChangeArrowheads="1"/>
          </p:cNvSpPr>
          <p:nvPr/>
        </p:nvSpPr>
        <p:spPr bwMode="auto">
          <a:xfrm>
            <a:off x="914400" y="39673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信息中心：信息处理系统的后台</a:t>
            </a:r>
            <a:r>
              <a:rPr lang="en-US" altLang="zh-CN" sz="2400" b="1">
                <a:latin typeface="楷体_GB2312" pitchFamily="49" charset="-122"/>
                <a:ea typeface="楷体_GB2312" pitchFamily="49" charset="-122"/>
              </a:rPr>
              <a:t> </a:t>
            </a:r>
            <a:endParaRPr lang="zh-CN" altLang="en-US" sz="2400" b="1">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8640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8.3 </a:t>
            </a:r>
            <a:r>
              <a:rPr lang="zh-CN" altLang="en-US" sz="3200" b="1">
                <a:solidFill>
                  <a:schemeClr val="accent2"/>
                </a:solidFill>
                <a:latin typeface="楷体_GB2312" pitchFamily="49" charset="-122"/>
                <a:ea typeface="楷体_GB2312" pitchFamily="49" charset="-122"/>
              </a:rPr>
              <a:t>基于物联网的智能交通管理</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72208"/>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8.3.2 </a:t>
            </a:r>
            <a:r>
              <a:rPr lang="zh-CN" altLang="en-US" sz="2800" b="1">
                <a:solidFill>
                  <a:srgbClr val="7030A0"/>
                </a:solidFill>
                <a:latin typeface="楷体_GB2312" pitchFamily="49" charset="-122"/>
                <a:ea typeface="楷体_GB2312" pitchFamily="49" charset="-122"/>
              </a:rPr>
              <a:t>基于物联网技术的智能交通关键技术</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63420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城市交通领域专用</a:t>
            </a:r>
            <a:r>
              <a:rPr lang="en-US" altLang="zh-CN" sz="2400" b="1">
                <a:latin typeface="楷体_GB2312" pitchFamily="49" charset="-122"/>
                <a:ea typeface="楷体_GB2312" pitchFamily="49" charset="-122"/>
              </a:rPr>
              <a:t>RFID</a:t>
            </a:r>
            <a:r>
              <a:rPr lang="zh-CN" altLang="en-US" sz="2400" b="1">
                <a:latin typeface="楷体_GB2312" pitchFamily="49" charset="-122"/>
                <a:ea typeface="楷体_GB2312" pitchFamily="49" charset="-122"/>
              </a:rPr>
              <a:t>标签 </a:t>
            </a:r>
          </a:p>
        </p:txBody>
      </p:sp>
      <p:sp>
        <p:nvSpPr>
          <p:cNvPr id="5" name="Rectangle 10"/>
          <p:cNvSpPr>
            <a:spLocks noChangeArrowheads="1"/>
          </p:cNvSpPr>
          <p:nvPr/>
        </p:nvSpPr>
        <p:spPr bwMode="auto">
          <a:xfrm>
            <a:off x="914400" y="332000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基站分布网络的优化 </a:t>
            </a:r>
          </a:p>
        </p:txBody>
      </p:sp>
      <p:sp>
        <p:nvSpPr>
          <p:cNvPr id="6" name="Rectangle 10"/>
          <p:cNvSpPr>
            <a:spLocks noChangeArrowheads="1"/>
          </p:cNvSpPr>
          <p:nvPr/>
        </p:nvSpPr>
        <p:spPr bwMode="auto">
          <a:xfrm>
            <a:off x="914400" y="400580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多传感深度融合的系统集成关键技术 </a:t>
            </a:r>
          </a:p>
        </p:txBody>
      </p:sp>
      <p:sp>
        <p:nvSpPr>
          <p:cNvPr id="7" name="Rectangle 10"/>
          <p:cNvSpPr>
            <a:spLocks noChangeArrowheads="1"/>
          </p:cNvSpPr>
          <p:nvPr/>
        </p:nvSpPr>
        <p:spPr bwMode="auto">
          <a:xfrm>
            <a:off x="914400" y="461540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交通信息深度挖掘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4448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8.3 </a:t>
            </a:r>
            <a:r>
              <a:rPr lang="zh-CN" altLang="en-US" sz="3200" b="1">
                <a:solidFill>
                  <a:schemeClr val="accent2"/>
                </a:solidFill>
                <a:latin typeface="楷体_GB2312" pitchFamily="49" charset="-122"/>
                <a:ea typeface="楷体_GB2312" pitchFamily="49" charset="-122"/>
              </a:rPr>
              <a:t>基于物联网的智能交通管理</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30288"/>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8.3.3 </a:t>
            </a:r>
            <a:r>
              <a:rPr lang="zh-CN" altLang="en-US" sz="2800" b="1">
                <a:solidFill>
                  <a:srgbClr val="7030A0"/>
                </a:solidFill>
                <a:latin typeface="楷体_GB2312" pitchFamily="49" charset="-122"/>
                <a:ea typeface="楷体_GB2312" pitchFamily="49" charset="-122"/>
              </a:rPr>
              <a:t>物联网技术在智能交通中的应用</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43988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交通执法管理</a:t>
            </a:r>
            <a:r>
              <a:rPr lang="zh-CN" altLang="en-US"/>
              <a:t> </a:t>
            </a:r>
          </a:p>
        </p:txBody>
      </p:sp>
      <p:sp>
        <p:nvSpPr>
          <p:cNvPr id="5" name="Rectangle 10"/>
          <p:cNvSpPr>
            <a:spLocks noChangeArrowheads="1"/>
          </p:cNvSpPr>
          <p:nvPr/>
        </p:nvSpPr>
        <p:spPr bwMode="auto">
          <a:xfrm>
            <a:off x="914400" y="3049488"/>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需求管理 </a:t>
            </a:r>
          </a:p>
        </p:txBody>
      </p:sp>
      <p:sp>
        <p:nvSpPr>
          <p:cNvPr id="6" name="Rectangle 10"/>
          <p:cNvSpPr>
            <a:spLocks noChangeArrowheads="1"/>
          </p:cNvSpPr>
          <p:nvPr/>
        </p:nvSpPr>
        <p:spPr bwMode="auto">
          <a:xfrm>
            <a:off x="914400" y="3659088"/>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交通控制</a:t>
            </a:r>
          </a:p>
        </p:txBody>
      </p:sp>
      <p:sp>
        <p:nvSpPr>
          <p:cNvPr id="7" name="Rectangle 10"/>
          <p:cNvSpPr>
            <a:spLocks noChangeArrowheads="1"/>
          </p:cNvSpPr>
          <p:nvPr/>
        </p:nvSpPr>
        <p:spPr bwMode="auto">
          <a:xfrm>
            <a:off x="914400" y="4268688"/>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交通诱导</a:t>
            </a:r>
          </a:p>
        </p:txBody>
      </p:sp>
      <p:sp>
        <p:nvSpPr>
          <p:cNvPr id="8" name="Rectangle 10"/>
          <p:cNvSpPr>
            <a:spLocks noChangeArrowheads="1"/>
          </p:cNvSpPr>
          <p:nvPr/>
        </p:nvSpPr>
        <p:spPr bwMode="auto">
          <a:xfrm>
            <a:off x="914400" y="4878288"/>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紧急事件处理 </a:t>
            </a:r>
          </a:p>
        </p:txBody>
      </p:sp>
      <p:sp>
        <p:nvSpPr>
          <p:cNvPr id="9" name="Rectangle 10"/>
          <p:cNvSpPr>
            <a:spLocks noChangeArrowheads="1"/>
          </p:cNvSpPr>
          <p:nvPr/>
        </p:nvSpPr>
        <p:spPr bwMode="auto">
          <a:xfrm>
            <a:off x="914400" y="5564088"/>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为交通规划和基础设施布设等提供很好的数据支撑</a:t>
            </a:r>
            <a:r>
              <a:rPr lang="zh-CN" altLang="en-US"/>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6409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8.4 </a:t>
            </a:r>
            <a:r>
              <a:rPr lang="zh-CN" altLang="en-US" sz="3200" b="1">
                <a:solidFill>
                  <a:schemeClr val="accent2"/>
                </a:solidFill>
                <a:latin typeface="楷体_GB2312" pitchFamily="49" charset="-122"/>
                <a:ea typeface="楷体_GB2312" pitchFamily="49" charset="-122"/>
              </a:rPr>
              <a:t>基于物联网的物流管理</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49896"/>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8.4.1 </a:t>
            </a:r>
            <a:r>
              <a:rPr lang="zh-CN" altLang="en-US" sz="2800" b="1">
                <a:solidFill>
                  <a:srgbClr val="7030A0"/>
                </a:solidFill>
                <a:latin typeface="楷体_GB2312" pitchFamily="49" charset="-122"/>
                <a:ea typeface="楷体_GB2312" pitchFamily="49" charset="-122"/>
              </a:rPr>
              <a:t>基于物联网技术的物流管理系统架构</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1219200" y="540749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中间件通过服务器获得物品具体信息，并将数据存入云计算平台中</a:t>
            </a:r>
            <a:r>
              <a:rPr lang="zh-CN" altLang="en-US"/>
              <a:t> </a:t>
            </a:r>
          </a:p>
        </p:txBody>
      </p:sp>
      <p:sp>
        <p:nvSpPr>
          <p:cNvPr id="5" name="Rectangle 10"/>
          <p:cNvSpPr>
            <a:spLocks noChangeArrowheads="1"/>
          </p:cNvSpPr>
          <p:nvPr/>
        </p:nvSpPr>
        <p:spPr bwMode="auto">
          <a:xfrm>
            <a:off x="1219200" y="304529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在货物及每辆货车上安装</a:t>
            </a:r>
            <a:r>
              <a:rPr lang="en-US" altLang="zh-CN" sz="2400" b="1">
                <a:latin typeface="楷体_GB2312" pitchFamily="49" charset="-122"/>
                <a:ea typeface="楷体_GB2312" pitchFamily="49" charset="-122"/>
              </a:rPr>
              <a:t>RFID</a:t>
            </a:r>
            <a:r>
              <a:rPr lang="zh-CN" altLang="en-US" sz="2400" b="1">
                <a:latin typeface="楷体_GB2312" pitchFamily="49" charset="-122"/>
                <a:ea typeface="楷体_GB2312" pitchFamily="49" charset="-122"/>
              </a:rPr>
              <a:t>标签 </a:t>
            </a:r>
          </a:p>
        </p:txBody>
      </p:sp>
      <p:sp>
        <p:nvSpPr>
          <p:cNvPr id="6" name="Rectangle 10"/>
          <p:cNvSpPr>
            <a:spLocks noChangeArrowheads="1"/>
          </p:cNvSpPr>
          <p:nvPr/>
        </p:nvSpPr>
        <p:spPr bwMode="auto">
          <a:xfrm>
            <a:off x="1219200" y="3731096"/>
            <a:ext cx="7162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在配送中心仓库中布置网状的</a:t>
            </a:r>
            <a:r>
              <a:rPr lang="en-US" altLang="zh-CN" sz="2400" b="1">
                <a:latin typeface="楷体_GB2312" pitchFamily="49" charset="-122"/>
                <a:ea typeface="楷体_GB2312" pitchFamily="49" charset="-122"/>
              </a:rPr>
              <a:t>RFID</a:t>
            </a:r>
            <a:r>
              <a:rPr lang="zh-CN" altLang="en-US" sz="2400" b="1">
                <a:latin typeface="楷体_GB2312" pitchFamily="49" charset="-122"/>
                <a:ea typeface="楷体_GB2312" pitchFamily="49" charset="-122"/>
              </a:rPr>
              <a:t>射频识读器，同时在仓库出入口地面上布置地面的接受天线，货物的进出库信息以及车辆的定位信息，通过接受设备传递给物流中间件</a:t>
            </a:r>
            <a:r>
              <a:rPr lang="zh-CN" altLang="en-US"/>
              <a:t> </a:t>
            </a:r>
          </a:p>
        </p:txBody>
      </p:sp>
      <p:sp>
        <p:nvSpPr>
          <p:cNvPr id="7" name="Rectangle 10"/>
          <p:cNvSpPr>
            <a:spLocks noChangeArrowheads="1"/>
          </p:cNvSpPr>
          <p:nvPr/>
        </p:nvSpPr>
        <p:spPr bwMode="auto">
          <a:xfrm>
            <a:off x="1143000" y="2435696"/>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p"/>
            </a:pPr>
            <a:r>
              <a:rPr lang="en-US" altLang="zh-CN" sz="2400"/>
              <a:t> </a:t>
            </a:r>
            <a:r>
              <a:rPr lang="zh-CN" altLang="en-US" sz="2400" b="1">
                <a:solidFill>
                  <a:srgbClr val="7030A0"/>
                </a:solidFill>
              </a:rPr>
              <a:t>物理系统架构</a:t>
            </a:r>
            <a:r>
              <a:rPr lang="en-US" altLang="zh-CN" b="1">
                <a:solidFill>
                  <a:srgbClr val="7030A0"/>
                </a:solidFill>
              </a:rPr>
              <a:t>   </a:t>
            </a:r>
            <a:endParaRPr lang="zh-CN" altLang="en-US" b="1">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7248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8.4 </a:t>
            </a:r>
            <a:r>
              <a:rPr lang="zh-CN" altLang="en-US" sz="3200" b="1">
                <a:solidFill>
                  <a:schemeClr val="accent2"/>
                </a:solidFill>
                <a:latin typeface="楷体_GB2312" pitchFamily="49" charset="-122"/>
                <a:ea typeface="楷体_GB2312" pitchFamily="49" charset="-122"/>
              </a:rPr>
              <a:t>基于物联网的物流管理</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5828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8.4.1 </a:t>
            </a:r>
            <a:r>
              <a:rPr lang="zh-CN" altLang="en-US" sz="2800" b="1">
                <a:solidFill>
                  <a:srgbClr val="7030A0"/>
                </a:solidFill>
                <a:latin typeface="楷体_GB2312" pitchFamily="49" charset="-122"/>
                <a:ea typeface="楷体_GB2312" pitchFamily="49" charset="-122"/>
              </a:rPr>
              <a:t>基于物联网技术的物流管理系统架构</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1219200" y="526348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直接为用户或管理员提供可视化的操作、查询</a:t>
            </a:r>
            <a:r>
              <a:rPr lang="en-US" altLang="zh-CN" sz="2400" b="1">
                <a:latin typeface="楷体_GB2312" pitchFamily="49" charset="-122"/>
                <a:ea typeface="楷体_GB2312" pitchFamily="49" charset="-122"/>
              </a:rPr>
              <a:t>web</a:t>
            </a:r>
            <a:r>
              <a:rPr lang="zh-CN" altLang="en-US" sz="2400" b="1">
                <a:latin typeface="楷体_GB2312" pitchFamily="49" charset="-122"/>
                <a:ea typeface="楷体_GB2312" pitchFamily="49" charset="-122"/>
              </a:rPr>
              <a:t>界面 </a:t>
            </a:r>
          </a:p>
        </p:txBody>
      </p:sp>
      <p:sp>
        <p:nvSpPr>
          <p:cNvPr id="5" name="Rectangle 10"/>
          <p:cNvSpPr>
            <a:spLocks noChangeArrowheads="1"/>
          </p:cNvSpPr>
          <p:nvPr/>
        </p:nvSpPr>
        <p:spPr bwMode="auto">
          <a:xfrm>
            <a:off x="1219200" y="305368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云计算平台负责管理计算机硬件</a:t>
            </a:r>
            <a:r>
              <a:rPr lang="zh-CN" altLang="en-US"/>
              <a:t> </a:t>
            </a:r>
          </a:p>
        </p:txBody>
      </p:sp>
      <p:sp>
        <p:nvSpPr>
          <p:cNvPr id="6" name="Rectangle 10"/>
          <p:cNvSpPr>
            <a:spLocks noChangeArrowheads="1"/>
          </p:cNvSpPr>
          <p:nvPr/>
        </p:nvSpPr>
        <p:spPr bwMode="auto">
          <a:xfrm>
            <a:off x="1219200" y="373948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基于人工智能方法的云计算应用程序 </a:t>
            </a:r>
          </a:p>
        </p:txBody>
      </p:sp>
      <p:sp>
        <p:nvSpPr>
          <p:cNvPr id="7" name="Rectangle 10"/>
          <p:cNvSpPr>
            <a:spLocks noChangeArrowheads="1"/>
          </p:cNvSpPr>
          <p:nvPr/>
        </p:nvSpPr>
        <p:spPr bwMode="auto">
          <a:xfrm>
            <a:off x="1143000" y="244408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p"/>
            </a:pPr>
            <a:r>
              <a:rPr lang="en-US" altLang="zh-CN" sz="2400"/>
              <a:t> </a:t>
            </a:r>
            <a:r>
              <a:rPr lang="zh-CN" altLang="en-US" sz="2400" b="1">
                <a:solidFill>
                  <a:srgbClr val="7030A0"/>
                </a:solidFill>
              </a:rPr>
              <a:t>软件系统架构</a:t>
            </a:r>
            <a:r>
              <a:rPr lang="en-US" altLang="zh-CN" b="1">
                <a:solidFill>
                  <a:srgbClr val="7030A0"/>
                </a:solidFill>
              </a:rPr>
              <a:t>   </a:t>
            </a:r>
            <a:endParaRPr lang="zh-CN" altLang="en-US" b="1">
              <a:solidFill>
                <a:srgbClr val="FF0000"/>
              </a:solidFill>
            </a:endParaRPr>
          </a:p>
        </p:txBody>
      </p:sp>
      <p:sp>
        <p:nvSpPr>
          <p:cNvPr id="8" name="Rectangle 10"/>
          <p:cNvSpPr>
            <a:spLocks noChangeArrowheads="1"/>
          </p:cNvSpPr>
          <p:nvPr/>
        </p:nvSpPr>
        <p:spPr bwMode="auto">
          <a:xfrm>
            <a:off x="1219200" y="450148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业务逻辑层</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07368"/>
            <a:ext cx="737192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隶书" panose="02010509060101010101" pitchFamily="49" charset="-122"/>
                <a:ea typeface="隶书" panose="02010509060101010101" pitchFamily="49" charset="-122"/>
              </a:rPr>
              <a:t>   </a:t>
            </a:r>
            <a:r>
              <a:rPr lang="en-US" sz="3200" b="1" dirty="0" err="1">
                <a:solidFill>
                  <a:srgbClr val="003366"/>
                </a:solidFill>
                <a:latin typeface="隶书" panose="02010509060101010101" pitchFamily="49" charset="-122"/>
                <a:ea typeface="隶书" panose="02010509060101010101" pitchFamily="49" charset="-122"/>
              </a:rPr>
              <a:t>物联网</a:t>
            </a:r>
            <a:r>
              <a:rPr lang="zh-CN" altLang="en-US" sz="3200" b="1" dirty="0">
                <a:solidFill>
                  <a:srgbClr val="003366"/>
                </a:solidFill>
                <a:latin typeface="隶书" panose="02010509060101010101" pitchFamily="49" charset="-122"/>
                <a:ea typeface="隶书" panose="02010509060101010101" pitchFamily="49" charset="-122"/>
              </a:rPr>
              <a:t>信息安全中的重要关系之二</a:t>
            </a:r>
            <a:r>
              <a:rPr lang="en-US" sz="3200" b="1" dirty="0">
                <a:solidFill>
                  <a:srgbClr val="003366"/>
                </a:solidFill>
                <a:latin typeface="隶书" panose="02010509060101010101" pitchFamily="49" charset="-122"/>
                <a:ea typeface="隶书" panose="02010509060101010101" pitchFamily="49" charset="-122"/>
              </a:rPr>
              <a:t>   </a:t>
            </a:r>
            <a:br>
              <a:rPr lang="zh-CN" altLang="en-US" sz="3200" b="1" dirty="0">
                <a:solidFill>
                  <a:srgbClr val="FF0000"/>
                </a:solidFill>
                <a:latin typeface="隶书" panose="02010509060101010101" pitchFamily="49" charset="-122"/>
                <a:ea typeface="隶书" panose="02010509060101010101" pitchFamily="49" charset="-122"/>
              </a:rPr>
            </a:br>
            <a:endParaRPr lang="zh-CN" altLang="en-US" sz="3200" b="1" dirty="0">
              <a:solidFill>
                <a:srgbClr val="FF0000"/>
              </a:solidFill>
              <a:latin typeface="隶书" panose="02010509060101010101" pitchFamily="49" charset="-122"/>
              <a:ea typeface="隶书" panose="02010509060101010101" pitchFamily="49" charset="-122"/>
            </a:endParaRPr>
          </a:p>
        </p:txBody>
      </p:sp>
      <p:sp>
        <p:nvSpPr>
          <p:cNvPr id="4" name="Rectangle 10"/>
          <p:cNvSpPr>
            <a:spLocks noChangeArrowheads="1"/>
          </p:cNvSpPr>
          <p:nvPr/>
        </p:nvSpPr>
        <p:spPr bwMode="auto">
          <a:xfrm>
            <a:off x="892917" y="1556792"/>
            <a:ext cx="7162800" cy="4963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buFont typeface="Wingdings" panose="05000000000000000000" pitchFamily="2" charset="2"/>
              <a:buChar char="u"/>
            </a:pP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物联网信息安全与互联网信息安全的关系</a:t>
            </a:r>
            <a:endPar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r>
              <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  </a:t>
            </a: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互联网遇到的信息安全物联网大多存在，可能只是表现形式和关注的程度有所不同。</a:t>
            </a:r>
            <a:endPar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r>
              <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  </a:t>
            </a: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互联网信息安全的研究方法和成果可以作为物联网信息安全技术研究的基础。</a:t>
            </a:r>
            <a:endPar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r>
              <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  </a:t>
            </a: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借鉴物联网信息安全研究方法，物联网的信息安全研究可以按层次划分。</a:t>
            </a:r>
            <a:endPar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r>
              <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  </a:t>
            </a: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隐私保护是物联网必须面临的重大问题。</a:t>
            </a:r>
            <a:endPar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endParaRPr 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pPr indent="457200">
              <a:buFont typeface="Wingdings" panose="05000000000000000000" pitchFamily="2" charset="2"/>
              <a:buChar char="u"/>
            </a:pP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物联网信息安全与密码学的关系</a:t>
            </a:r>
            <a:endPar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  物联网信息安全会运用到密码学，但是物联网信息安全涵盖的内容远不止密码学涉及的范围。</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4793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8.4 </a:t>
            </a:r>
            <a:r>
              <a:rPr lang="zh-CN" altLang="en-US" sz="3200" b="1">
                <a:solidFill>
                  <a:schemeClr val="accent2"/>
                </a:solidFill>
                <a:latin typeface="楷体_GB2312" pitchFamily="49" charset="-122"/>
                <a:ea typeface="楷体_GB2312" pitchFamily="49" charset="-122"/>
              </a:rPr>
              <a:t>基于物联网的物流管理</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33736"/>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8.4.2 </a:t>
            </a:r>
            <a:r>
              <a:rPr lang="zh-CN" altLang="en-US" sz="2800" b="1">
                <a:solidFill>
                  <a:srgbClr val="7030A0"/>
                </a:solidFill>
                <a:latin typeface="楷体_GB2312" pitchFamily="49" charset="-122"/>
                <a:ea typeface="楷体_GB2312" pitchFamily="49" charset="-122"/>
              </a:rPr>
              <a:t>基于物联网技术的物流管理关键技术</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5957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信息采集、信息处理的自动化技术 </a:t>
            </a:r>
          </a:p>
        </p:txBody>
      </p:sp>
      <p:sp>
        <p:nvSpPr>
          <p:cNvPr id="5" name="Rectangle 10"/>
          <p:cNvSpPr>
            <a:spLocks noChangeArrowheads="1"/>
          </p:cNvSpPr>
          <p:nvPr/>
        </p:nvSpPr>
        <p:spPr bwMode="auto">
          <a:xfrm>
            <a:off x="914400" y="32815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商品实物运动等操作环节的自动化技术</a:t>
            </a:r>
          </a:p>
        </p:txBody>
      </p:sp>
      <p:sp>
        <p:nvSpPr>
          <p:cNvPr id="6" name="Rectangle 10"/>
          <p:cNvSpPr>
            <a:spLocks noChangeArrowheads="1"/>
          </p:cNvSpPr>
          <p:nvPr/>
        </p:nvSpPr>
        <p:spPr bwMode="auto">
          <a:xfrm>
            <a:off x="914400" y="39673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管理和决策的自动化技术乃至智能化技术</a:t>
            </a:r>
            <a:r>
              <a:rPr lang="zh-CN" altLang="en-US"/>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7308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8.4 </a:t>
            </a:r>
            <a:r>
              <a:rPr lang="zh-CN" altLang="en-US" sz="3200" b="1">
                <a:solidFill>
                  <a:schemeClr val="accent2"/>
                </a:solidFill>
                <a:latin typeface="楷体_GB2312" pitchFamily="49" charset="-122"/>
                <a:ea typeface="楷体_GB2312" pitchFamily="49" charset="-122"/>
              </a:rPr>
              <a:t>基于物联网的物流管理</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58888"/>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8.4.3 </a:t>
            </a:r>
            <a:r>
              <a:rPr lang="zh-CN" altLang="en-US" sz="2800" b="1">
                <a:solidFill>
                  <a:srgbClr val="7030A0"/>
                </a:solidFill>
                <a:latin typeface="楷体_GB2312" pitchFamily="49" charset="-122"/>
                <a:ea typeface="楷体_GB2312" pitchFamily="49" charset="-122"/>
              </a:rPr>
              <a:t>物联网技术在物流管理中的应用</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838200" y="2620888"/>
            <a:ext cx="7239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None/>
            </a:pPr>
            <a:r>
              <a:rPr lang="zh-CN" altLang="en-US" sz="2400" b="1">
                <a:latin typeface="楷体_GB2312" pitchFamily="49" charset="-122"/>
                <a:ea typeface="楷体_GB2312" pitchFamily="49" charset="-122"/>
              </a:rPr>
              <a:t>通过物联网系统（这种物联网系统比传统的物流管理的智能化程度要高得多）实现的物流管理，可以通过互联网上的</a:t>
            </a:r>
            <a:r>
              <a:rPr lang="en-US" altLang="zh-CN" sz="2400" b="1">
                <a:latin typeface="楷体_GB2312" pitchFamily="49" charset="-122"/>
                <a:ea typeface="楷体_GB2312" pitchFamily="49" charset="-122"/>
              </a:rPr>
              <a:t>ONS</a:t>
            </a:r>
            <a:r>
              <a:rPr lang="zh-CN" altLang="en-US" sz="2400" b="1">
                <a:latin typeface="楷体_GB2312" pitchFamily="49" charset="-122"/>
                <a:ea typeface="楷体_GB2312" pitchFamily="49" charset="-122"/>
              </a:rPr>
              <a:t>服务器和</a:t>
            </a:r>
            <a:r>
              <a:rPr lang="en-US" altLang="zh-CN" sz="2400" b="1">
                <a:latin typeface="楷体_GB2312" pitchFamily="49" charset="-122"/>
                <a:ea typeface="楷体_GB2312" pitchFamily="49" charset="-122"/>
              </a:rPr>
              <a:t>PML</a:t>
            </a:r>
            <a:r>
              <a:rPr lang="zh-CN" altLang="en-US" sz="2400" b="1">
                <a:latin typeface="楷体_GB2312" pitchFamily="49" charset="-122"/>
                <a:ea typeface="楷体_GB2312" pitchFamily="49" charset="-122"/>
              </a:rPr>
              <a:t>服务器可以对全世界所有的物品进行全方位的管理和流动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759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8.5 </a:t>
            </a:r>
            <a:r>
              <a:rPr lang="zh-CN" altLang="en-US" sz="3200" b="1">
                <a:solidFill>
                  <a:schemeClr val="accent2"/>
                </a:solidFill>
                <a:latin typeface="楷体_GB2312" pitchFamily="49" charset="-122"/>
                <a:ea typeface="楷体_GB2312" pitchFamily="49" charset="-122"/>
              </a:rPr>
              <a:t>基于物联网的工业管理</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61728"/>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8.5.1 </a:t>
            </a:r>
            <a:r>
              <a:rPr lang="zh-CN" altLang="en-US" sz="2800" b="1">
                <a:solidFill>
                  <a:srgbClr val="7030A0"/>
                </a:solidFill>
                <a:latin typeface="楷体_GB2312" pitchFamily="49" charset="-122"/>
                <a:ea typeface="楷体_GB2312" pitchFamily="49" charset="-122"/>
              </a:rPr>
              <a:t>基于物联网技术的工业管理系统架构</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5237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传感层</a:t>
            </a:r>
          </a:p>
        </p:txBody>
      </p:sp>
      <p:sp>
        <p:nvSpPr>
          <p:cNvPr id="5" name="Rectangle 10"/>
          <p:cNvSpPr>
            <a:spLocks noChangeArrowheads="1"/>
          </p:cNvSpPr>
          <p:nvPr/>
        </p:nvSpPr>
        <p:spPr bwMode="auto">
          <a:xfrm>
            <a:off x="914400" y="32095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传输层</a:t>
            </a:r>
            <a:r>
              <a:rPr lang="zh-CN" altLang="en-US"/>
              <a:t> </a:t>
            </a:r>
          </a:p>
        </p:txBody>
      </p:sp>
      <p:sp>
        <p:nvSpPr>
          <p:cNvPr id="6" name="Rectangle 10"/>
          <p:cNvSpPr>
            <a:spLocks noChangeArrowheads="1"/>
          </p:cNvSpPr>
          <p:nvPr/>
        </p:nvSpPr>
        <p:spPr bwMode="auto">
          <a:xfrm>
            <a:off x="914400" y="38953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应用层</a:t>
            </a:r>
            <a:r>
              <a:rPr lang="en-US" altLang="zh-CN" sz="2400" b="1">
                <a:latin typeface="楷体_GB2312" pitchFamily="49" charset="-122"/>
                <a:ea typeface="楷体_GB2312" pitchFamily="49" charset="-122"/>
              </a:rPr>
              <a:t> </a:t>
            </a:r>
            <a:endParaRPr lang="zh-CN" altLang="en-US" sz="2400" b="1">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148680"/>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8.5 </a:t>
            </a:r>
            <a:r>
              <a:rPr lang="zh-CN" altLang="en-US" sz="3200" b="1">
                <a:solidFill>
                  <a:schemeClr val="accent2"/>
                </a:solidFill>
                <a:latin typeface="楷体_GB2312" pitchFamily="49" charset="-122"/>
                <a:ea typeface="楷体_GB2312" pitchFamily="49" charset="-122"/>
              </a:rPr>
              <a:t>基于物联网的工业管理</a:t>
            </a:r>
            <a:r>
              <a:rPr lang="en-US" altLang="zh-CN" sz="3200" b="1">
                <a:solidFill>
                  <a:schemeClr val="accent2"/>
                </a:solidFill>
                <a:latin typeface="楷体_GB2312" pitchFamily="49" charset="-122"/>
                <a:ea typeface="楷体_GB2312" pitchFamily="49" charset="-122"/>
              </a:rPr>
              <a:t>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83448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8.5.2 </a:t>
            </a:r>
            <a:r>
              <a:rPr lang="zh-CN" altLang="en-US" sz="2800" b="1">
                <a:solidFill>
                  <a:srgbClr val="7030A0"/>
                </a:solidFill>
                <a:latin typeface="楷体_GB2312" pitchFamily="49" charset="-122"/>
                <a:ea typeface="楷体_GB2312" pitchFamily="49" charset="-122"/>
              </a:rPr>
              <a:t>基于物联网技术的工业管理关键技术</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59648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泛在感知网络技术</a:t>
            </a:r>
            <a:r>
              <a:rPr lang="zh-CN" altLang="en-US"/>
              <a:t> </a:t>
            </a:r>
          </a:p>
        </p:txBody>
      </p:sp>
      <p:sp>
        <p:nvSpPr>
          <p:cNvPr id="5" name="Rectangle 10"/>
          <p:cNvSpPr>
            <a:spLocks noChangeArrowheads="1"/>
          </p:cNvSpPr>
          <p:nvPr/>
        </p:nvSpPr>
        <p:spPr bwMode="auto">
          <a:xfrm>
            <a:off x="914400" y="328228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zh-CN" altLang="en-US" sz="2400" b="1">
                <a:latin typeface="楷体_GB2312" pitchFamily="49" charset="-122"/>
                <a:ea typeface="楷体_GB2312" pitchFamily="49" charset="-122"/>
              </a:rPr>
              <a:t> 泛在制造信息处理技术 </a:t>
            </a:r>
          </a:p>
        </p:txBody>
      </p:sp>
      <p:sp>
        <p:nvSpPr>
          <p:cNvPr id="6" name="Rectangle 10"/>
          <p:cNvSpPr>
            <a:spLocks noChangeArrowheads="1"/>
          </p:cNvSpPr>
          <p:nvPr/>
        </p:nvSpPr>
        <p:spPr bwMode="auto">
          <a:xfrm>
            <a:off x="914400" y="396808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虚拟现实技术 </a:t>
            </a:r>
          </a:p>
        </p:txBody>
      </p:sp>
      <p:sp>
        <p:nvSpPr>
          <p:cNvPr id="7" name="Rectangle 10"/>
          <p:cNvSpPr>
            <a:spLocks noChangeArrowheads="1"/>
          </p:cNvSpPr>
          <p:nvPr/>
        </p:nvSpPr>
        <p:spPr bwMode="auto">
          <a:xfrm>
            <a:off x="914400" y="457768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人机交互技术 </a:t>
            </a:r>
          </a:p>
        </p:txBody>
      </p:sp>
      <p:sp>
        <p:nvSpPr>
          <p:cNvPr id="8" name="Rectangle 10"/>
          <p:cNvSpPr>
            <a:spLocks noChangeArrowheads="1"/>
          </p:cNvSpPr>
          <p:nvPr/>
        </p:nvSpPr>
        <p:spPr bwMode="auto">
          <a:xfrm>
            <a:off x="914400" y="526348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空间协同技术等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10"/>
          <p:cNvSpPr>
            <a:spLocks noChangeArrowheads="1"/>
          </p:cNvSpPr>
          <p:nvPr/>
        </p:nvSpPr>
        <p:spPr bwMode="auto">
          <a:xfrm>
            <a:off x="152400" y="12283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a:ln>
                  <a:noFill/>
                </a:ln>
                <a:solidFill>
                  <a:srgbClr val="3333CC"/>
                </a:solidFill>
                <a:effectLst/>
                <a:uLnTx/>
                <a:uFillTx/>
                <a:latin typeface="楷体_GB2312" pitchFamily="49" charset="-122"/>
                <a:ea typeface="楷体_GB2312" pitchFamily="49" charset="-122"/>
              </a:rPr>
              <a:t>8.5 </a:t>
            </a:r>
            <a:r>
              <a:rPr kumimoji="0" lang="zh-CN" altLang="en-US" sz="3200" b="1" i="0" u="none" strike="noStrike" kern="0" cap="none" spc="0" normalizeH="0" baseline="0" noProof="0">
                <a:ln>
                  <a:noFill/>
                </a:ln>
                <a:solidFill>
                  <a:srgbClr val="3333CC"/>
                </a:solidFill>
                <a:effectLst/>
                <a:uLnTx/>
                <a:uFillTx/>
                <a:latin typeface="楷体_GB2312" pitchFamily="49" charset="-122"/>
                <a:ea typeface="楷体_GB2312" pitchFamily="49" charset="-122"/>
              </a:rPr>
              <a:t>基于物联网的工业管理</a:t>
            </a:r>
            <a:r>
              <a:rPr kumimoji="0" lang="en-US" altLang="zh-CN" sz="3200" b="1" i="0" u="none" strike="noStrike" kern="0" cap="none" spc="0" normalizeH="0" baseline="0" noProof="0">
                <a:ln>
                  <a:noFill/>
                </a:ln>
                <a:solidFill>
                  <a:srgbClr val="3333CC"/>
                </a:solidFill>
                <a:effectLst/>
                <a:uLnTx/>
                <a:uFillTx/>
                <a:latin typeface="楷体_GB2312" pitchFamily="49" charset="-122"/>
                <a:ea typeface="楷体_GB2312" pitchFamily="49" charset="-122"/>
              </a:rPr>
              <a:t>   </a:t>
            </a:r>
            <a:br>
              <a:rPr kumimoji="0" lang="zh-CN" altLang="en-US" sz="3200" b="1" i="0" u="none" strike="noStrike" kern="0" cap="none" spc="0" normalizeH="0" baseline="0" noProof="0">
                <a:ln>
                  <a:noFill/>
                </a:ln>
                <a:solidFill>
                  <a:srgbClr val="FF0000"/>
                </a:solidFill>
                <a:effectLst/>
                <a:uLnTx/>
                <a:uFillTx/>
                <a:latin typeface="楷体_GB2312" pitchFamily="49" charset="-122"/>
                <a:ea typeface="楷体_GB2312" pitchFamily="49" charset="-122"/>
              </a:rPr>
            </a:br>
            <a:endParaRPr kumimoji="0" lang="zh-CN" altLang="en-US" sz="3200" b="1" i="0" u="none" strike="noStrike" kern="0" cap="none" spc="0" normalizeH="0" baseline="0" noProof="0">
              <a:ln>
                <a:noFill/>
              </a:ln>
              <a:solidFill>
                <a:srgbClr val="FF0000"/>
              </a:solidFill>
              <a:effectLst/>
              <a:uLnTx/>
              <a:uFillTx/>
              <a:latin typeface="楷体_GB2312" pitchFamily="49" charset="-122"/>
              <a:ea typeface="楷体_GB2312" pitchFamily="49" charset="-122"/>
            </a:endParaRPr>
          </a:p>
        </p:txBody>
      </p:sp>
      <p:sp>
        <p:nvSpPr>
          <p:cNvPr id="13" name="Rectangle 10"/>
          <p:cNvSpPr>
            <a:spLocks noChangeArrowheads="1"/>
          </p:cNvSpPr>
          <p:nvPr/>
        </p:nvSpPr>
        <p:spPr bwMode="auto">
          <a:xfrm>
            <a:off x="609600" y="1914128"/>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8.5.3 </a:t>
            </a:r>
            <a:r>
              <a:rPr lang="zh-CN" altLang="en-US" sz="2800" b="1">
                <a:solidFill>
                  <a:srgbClr val="7030A0"/>
                </a:solidFill>
                <a:latin typeface="楷体_GB2312" pitchFamily="49" charset="-122"/>
                <a:ea typeface="楷体_GB2312" pitchFamily="49" charset="-122"/>
              </a:rPr>
              <a:t>物联网技术在工业管理中的应用</a:t>
            </a:r>
            <a:r>
              <a:rPr lang="en-US" altLang="zh-CN"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14" name="Rectangle 10"/>
          <p:cNvSpPr>
            <a:spLocks noChangeArrowheads="1"/>
          </p:cNvSpPr>
          <p:nvPr/>
        </p:nvSpPr>
        <p:spPr bwMode="auto">
          <a:xfrm>
            <a:off x="914400" y="2523728"/>
            <a:ext cx="7239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b="1">
                <a:latin typeface="楷体_GB2312" pitchFamily="49" charset="-122"/>
                <a:ea typeface="楷体_GB2312" pitchFamily="49" charset="-122"/>
              </a:rPr>
              <a:t>将射频标签贴于工业流水的主要阶段，获取工业流程控制的各种信息，如生产步骤、生产数量、生产能耗等，将这些信息汇总到企业管理层，企业管理人员可以通过这些数据获取工业流程的实时状态，了解企业效率。</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98314"/>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rgbClr val="003366"/>
                </a:solidFill>
                <a:latin typeface="楷体_GB2312" pitchFamily="49" charset="-122"/>
                <a:ea typeface="楷体_GB2312" pitchFamily="49" charset="-122"/>
              </a:rPr>
              <a:t>7.2 </a:t>
            </a:r>
            <a:r>
              <a:rPr lang="en-US" sz="3200" b="1">
                <a:solidFill>
                  <a:srgbClr val="003366"/>
                </a:solidFill>
                <a:latin typeface="楷体_GB2312" pitchFamily="49" charset="-122"/>
                <a:ea typeface="楷体_GB2312" pitchFamily="49" charset="-122"/>
              </a:rPr>
              <a:t>物联网信息安全架构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68411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7.</a:t>
            </a:r>
            <a:r>
              <a:rPr lang="zh-CN" altLang="en-US" sz="2800" b="1">
                <a:solidFill>
                  <a:srgbClr val="7030A0"/>
                </a:solidFill>
                <a:latin typeface="楷体_GB2312" pitchFamily="49" charset="-122"/>
                <a:ea typeface="楷体_GB2312" pitchFamily="49" charset="-122"/>
              </a:rPr>
              <a:t>2.2 传输层的安全架构</a:t>
            </a:r>
            <a:r>
              <a:rPr lang="en-US"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400" b="1">
              <a:solidFill>
                <a:srgbClr val="000000"/>
              </a:solidFill>
              <a:latin typeface="楷体_GB2312" pitchFamily="49" charset="-122"/>
              <a:ea typeface="楷体_GB2312" pitchFamily="49" charset="-122"/>
              <a:sym typeface="Arial" panose="020B0604020202020204" pitchFamily="34" charset="0"/>
            </a:endParaRPr>
          </a:p>
        </p:txBody>
      </p:sp>
      <p:sp>
        <p:nvSpPr>
          <p:cNvPr id="4" name="Rectangle 10"/>
          <p:cNvSpPr>
            <a:spLocks noChangeArrowheads="1"/>
          </p:cNvSpPr>
          <p:nvPr/>
        </p:nvSpPr>
        <p:spPr bwMode="auto">
          <a:xfrm>
            <a:off x="841375" y="244611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dirty="0">
                <a:solidFill>
                  <a:srgbClr val="000000"/>
                </a:solidFill>
                <a:latin typeface="楷体_GB2312" pitchFamily="49" charset="-122"/>
                <a:ea typeface="楷体_GB2312" pitchFamily="49" charset="-122"/>
              </a:rPr>
              <a:t> </a:t>
            </a:r>
            <a:r>
              <a:rPr lang="en-US" sz="2400" b="1" dirty="0" err="1">
                <a:solidFill>
                  <a:srgbClr val="000000"/>
                </a:solidFill>
                <a:latin typeface="楷体_GB2312" pitchFamily="49" charset="-122"/>
                <a:ea typeface="楷体_GB2312" pitchFamily="49" charset="-122"/>
              </a:rPr>
              <a:t>节点认证、数据</a:t>
            </a:r>
            <a:r>
              <a:rPr lang="zh-CN" altLang="en-US" sz="2400" b="1" dirty="0">
                <a:solidFill>
                  <a:srgbClr val="000000"/>
                </a:solidFill>
                <a:latin typeface="楷体_GB2312" pitchFamily="49" charset="-122"/>
                <a:ea typeface="楷体_GB2312" pitchFamily="49" charset="-122"/>
              </a:rPr>
              <a:t>（</a:t>
            </a:r>
            <a:r>
              <a:rPr lang="en-US" sz="2400" b="1" dirty="0">
                <a:solidFill>
                  <a:srgbClr val="000000"/>
                </a:solidFill>
              </a:rPr>
              <a:t>流</a:t>
            </a:r>
            <a:r>
              <a:rPr lang="zh-CN" altLang="en-US" sz="2400" b="1" dirty="0">
                <a:solidFill>
                  <a:srgbClr val="000000"/>
                </a:solidFill>
              </a:rPr>
              <a:t>）</a:t>
            </a:r>
            <a:r>
              <a:rPr lang="en-US" sz="2400" b="1" dirty="0" err="1">
                <a:solidFill>
                  <a:srgbClr val="000000"/>
                </a:solidFill>
                <a:latin typeface="楷体_GB2312" pitchFamily="49" charset="-122"/>
                <a:ea typeface="楷体_GB2312" pitchFamily="49" charset="-122"/>
              </a:rPr>
              <a:t>机密性</a:t>
            </a:r>
            <a:r>
              <a:rPr lang="zh-CN" altLang="en-US" sz="2400" b="1" dirty="0">
                <a:solidFill>
                  <a:srgbClr val="000000"/>
                </a:solidFill>
                <a:latin typeface="楷体_GB2312" pitchFamily="49" charset="-122"/>
                <a:ea typeface="楷体_GB2312" pitchFamily="49" charset="-122"/>
              </a:rPr>
              <a:t>与</a:t>
            </a:r>
            <a:r>
              <a:rPr lang="en-US" sz="2400" b="1" dirty="0" err="1">
                <a:solidFill>
                  <a:srgbClr val="000000"/>
                </a:solidFill>
                <a:latin typeface="楷体_GB2312" pitchFamily="49" charset="-122"/>
                <a:ea typeface="楷体_GB2312" pitchFamily="49" charset="-122"/>
              </a:rPr>
              <a:t>完整性、</a:t>
            </a:r>
            <a:r>
              <a:rPr lang="en-US" altLang="zh-CN" sz="2400" b="1" dirty="0" err="1">
                <a:solidFill>
                  <a:srgbClr val="000000"/>
                </a:solidFill>
                <a:latin typeface="楷体_GB2312" pitchFamily="49" charset="-122"/>
                <a:ea typeface="楷体_GB2312" pitchFamily="49" charset="-122"/>
              </a:rPr>
              <a:t>DDOS</a:t>
            </a:r>
            <a:r>
              <a:rPr lang="en-US" sz="2400" b="1" dirty="0" err="1">
                <a:solidFill>
                  <a:srgbClr val="000000"/>
                </a:solidFill>
                <a:latin typeface="楷体_GB2312" pitchFamily="49" charset="-122"/>
                <a:ea typeface="楷体_GB2312" pitchFamily="49" charset="-122"/>
              </a:rPr>
              <a:t>攻击的检测与预防</a:t>
            </a:r>
            <a:endParaRPr lang="zh-CN" altLang="en-US" sz="2400" b="1" dirty="0">
              <a:solidFill>
                <a:srgbClr val="FF0000"/>
              </a:solidFill>
              <a:latin typeface="楷体_GB2312" pitchFamily="49" charset="-122"/>
              <a:ea typeface="楷体_GB2312" pitchFamily="49" charset="-122"/>
            </a:endParaRPr>
          </a:p>
        </p:txBody>
      </p:sp>
      <p:sp>
        <p:nvSpPr>
          <p:cNvPr id="5" name="Rectangle 10"/>
          <p:cNvSpPr>
            <a:spLocks noChangeArrowheads="1"/>
          </p:cNvSpPr>
          <p:nvPr/>
        </p:nvSpPr>
        <p:spPr bwMode="auto">
          <a:xfrm>
            <a:off x="841375" y="351291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solidFill>
                  <a:srgbClr val="000000"/>
                </a:solidFill>
                <a:latin typeface="楷体_GB2312" pitchFamily="49" charset="-122"/>
                <a:ea typeface="楷体_GB2312" pitchFamily="49" charset="-122"/>
              </a:rPr>
              <a:t> </a:t>
            </a:r>
            <a:r>
              <a:rPr lang="zh-CN" altLang="en-US" sz="2400" b="1">
                <a:solidFill>
                  <a:srgbClr val="000000"/>
                </a:solidFill>
                <a:latin typeface="楷体_GB2312" pitchFamily="49" charset="-122"/>
                <a:ea typeface="楷体_GB2312" pitchFamily="49" charset="-122"/>
              </a:rPr>
              <a:t>移动网中一致性或兼容性、跨网络认证</a:t>
            </a:r>
          </a:p>
        </p:txBody>
      </p:sp>
      <p:sp>
        <p:nvSpPr>
          <p:cNvPr id="6" name="Rectangle 10"/>
          <p:cNvSpPr>
            <a:spLocks noChangeArrowheads="1"/>
          </p:cNvSpPr>
          <p:nvPr/>
        </p:nvSpPr>
        <p:spPr bwMode="auto">
          <a:xfrm>
            <a:off x="841375" y="427491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solidFill>
                  <a:srgbClr val="000000"/>
                </a:solidFill>
                <a:latin typeface="楷体_GB2312" pitchFamily="49" charset="-122"/>
                <a:ea typeface="楷体_GB2312" pitchFamily="49" charset="-122"/>
              </a:rPr>
              <a:t> </a:t>
            </a:r>
            <a:r>
              <a:rPr lang="en-US" sz="2400" b="1">
                <a:solidFill>
                  <a:srgbClr val="000000"/>
                </a:solidFill>
                <a:latin typeface="楷体_GB2312" pitchFamily="49" charset="-122"/>
                <a:ea typeface="楷体_GB2312" pitchFamily="49" charset="-122"/>
              </a:rPr>
              <a:t>相</a:t>
            </a:r>
            <a:r>
              <a:rPr lang="zh-CN" altLang="en-US" sz="2400" b="1">
                <a:solidFill>
                  <a:srgbClr val="000000"/>
                </a:solidFill>
                <a:latin typeface="楷体_GB2312" pitchFamily="49" charset="-122"/>
                <a:ea typeface="楷体_GB2312" pitchFamily="49" charset="-122"/>
              </a:rPr>
              <a:t>关</a:t>
            </a:r>
            <a:r>
              <a:rPr lang="en-US" sz="2400" b="1">
                <a:solidFill>
                  <a:srgbClr val="000000"/>
                </a:solidFill>
                <a:latin typeface="楷体_GB2312" pitchFamily="49" charset="-122"/>
                <a:ea typeface="楷体_GB2312" pitchFamily="49" charset="-122"/>
              </a:rPr>
              <a:t>密码技术</a:t>
            </a:r>
            <a:endParaRPr lang="zh-CN" altLang="en-US" sz="2400" b="1">
              <a:solidFill>
                <a:srgbClr val="000000"/>
              </a:solidFill>
              <a:latin typeface="楷体_GB2312" pitchFamily="49" charset="-122"/>
              <a:ea typeface="楷体_GB2312" pitchFamily="49" charset="-122"/>
            </a:endParaRPr>
          </a:p>
        </p:txBody>
      </p:sp>
      <p:sp>
        <p:nvSpPr>
          <p:cNvPr id="7" name="Rectangle 10"/>
          <p:cNvSpPr>
            <a:spLocks noChangeArrowheads="1"/>
          </p:cNvSpPr>
          <p:nvPr/>
        </p:nvSpPr>
        <p:spPr bwMode="auto">
          <a:xfrm>
            <a:off x="841375" y="5119464"/>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dirty="0">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组播和广播通信的认证性、机密性和完整性</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5273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rgbClr val="003366"/>
                </a:solidFill>
                <a:latin typeface="楷体_GB2312" pitchFamily="49" charset="-122"/>
                <a:ea typeface="楷体_GB2312" pitchFamily="49" charset="-122"/>
              </a:rPr>
              <a:t>7.2 </a:t>
            </a:r>
            <a:r>
              <a:rPr lang="en-US" sz="3200" b="1">
                <a:solidFill>
                  <a:srgbClr val="003366"/>
                </a:solidFill>
                <a:latin typeface="楷体_GB2312" pitchFamily="49" charset="-122"/>
                <a:ea typeface="楷体_GB2312" pitchFamily="49" charset="-122"/>
              </a:rPr>
              <a:t>物联网信息安全架构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385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7.</a:t>
            </a:r>
            <a:r>
              <a:rPr lang="zh-CN" altLang="en-US" sz="2800" b="1">
                <a:solidFill>
                  <a:srgbClr val="7030A0"/>
                </a:solidFill>
                <a:latin typeface="楷体_GB2312" pitchFamily="49" charset="-122"/>
                <a:ea typeface="楷体_GB2312" pitchFamily="49" charset="-122"/>
              </a:rPr>
              <a:t>2.3 数据处理层的安全架构</a:t>
            </a:r>
            <a:r>
              <a:rPr lang="en-US"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800" b="1">
              <a:solidFill>
                <a:srgbClr val="FF0000"/>
              </a:solidFill>
              <a:latin typeface="楷体_GB2312" pitchFamily="49" charset="-122"/>
              <a:ea typeface="楷体_GB2312" pitchFamily="49" charset="-122"/>
            </a:endParaRPr>
          </a:p>
        </p:txBody>
      </p:sp>
      <p:sp>
        <p:nvSpPr>
          <p:cNvPr id="4" name="Text Box 4"/>
          <p:cNvSpPr txBox="1">
            <a:spLocks noChangeArrowheads="1"/>
          </p:cNvSpPr>
          <p:nvPr/>
        </p:nvSpPr>
        <p:spPr bwMode="auto">
          <a:xfrm>
            <a:off x="1981200" y="5319936"/>
            <a:ext cx="50800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b="1">
                <a:solidFill>
                  <a:srgbClr val="000000"/>
                </a:solidFill>
                <a:latin typeface="宋体" panose="02010600030101010101" pitchFamily="2" charset="-122"/>
                <a:sym typeface="宋体" panose="02010600030101010101" pitchFamily="2" charset="-122"/>
              </a:rPr>
              <a:t>         </a:t>
            </a:r>
          </a:p>
          <a:p>
            <a:pPr eaLnBrk="1" hangingPunct="1"/>
            <a:r>
              <a:rPr lang="zh-CN" altLang="en-US" sz="2400" b="1">
                <a:solidFill>
                  <a:srgbClr val="000000"/>
                </a:solidFill>
                <a:latin typeface="宋体" panose="02010600030101010101" pitchFamily="2" charset="-122"/>
                <a:sym typeface="宋体" panose="02010600030101010101" pitchFamily="2" charset="-122"/>
              </a:rPr>
              <a:t>图 7.4  数据处理层的安全架构 </a:t>
            </a:r>
            <a:r>
              <a:rPr lang="zh-CN" altLang="en-US" sz="1000" b="1">
                <a:solidFill>
                  <a:srgbClr val="000000"/>
                </a:solidFill>
                <a:latin typeface="宋体" panose="02010600030101010101" pitchFamily="2" charset="-122"/>
                <a:sym typeface="宋体" panose="02010600030101010101" pitchFamily="2" charset="-122"/>
              </a:rPr>
              <a:t> </a:t>
            </a:r>
            <a:endParaRPr lang="zh-CN" altLang="en-US">
              <a:solidFill>
                <a:srgbClr val="000000"/>
              </a:solidFill>
            </a:endParaRPr>
          </a:p>
        </p:txBody>
      </p:sp>
      <p:grpSp>
        <p:nvGrpSpPr>
          <p:cNvPr id="5" name="Group 5"/>
          <p:cNvGrpSpPr/>
          <p:nvPr/>
        </p:nvGrpSpPr>
        <p:grpSpPr bwMode="auto">
          <a:xfrm>
            <a:off x="1828800" y="2652936"/>
            <a:ext cx="4114800" cy="2555875"/>
            <a:chOff x="0" y="0"/>
            <a:chExt cx="3554" cy="2835"/>
          </a:xfrm>
        </p:grpSpPr>
        <p:sp>
          <p:nvSpPr>
            <p:cNvPr id="6" name="Rectangle 6"/>
            <p:cNvSpPr>
              <a:spLocks noChangeArrowheads="1"/>
            </p:cNvSpPr>
            <p:nvPr/>
          </p:nvSpPr>
          <p:spPr bwMode="auto">
            <a:xfrm>
              <a:off x="1020" y="1920"/>
              <a:ext cx="2535" cy="420"/>
            </a:xfrm>
            <a:prstGeom prst="rect">
              <a:avLst/>
            </a:prstGeom>
            <a:solidFill>
              <a:srgbClr val="FFFFFF"/>
            </a:solidFill>
            <a:ln w="9525">
              <a:solidFill>
                <a:srgbClr val="000000"/>
              </a:solidFill>
              <a:miter lim="800000"/>
            </a:ln>
          </p:spPr>
          <p:txBody>
            <a:bodyPr/>
            <a:lstStyle/>
            <a:p>
              <a:pPr algn="ctr"/>
              <a:r>
                <a:rPr lang="zh-CN" altLang="en-US">
                  <a:solidFill>
                    <a:srgbClr val="000000"/>
                  </a:solidFill>
                </a:rPr>
                <a:t>数据挖掘与数据处理</a:t>
              </a:r>
            </a:p>
            <a:p>
              <a:endParaRPr lang="zh-CN" altLang="zh-CN">
                <a:solidFill>
                  <a:srgbClr val="000000"/>
                </a:solidFill>
              </a:endParaRPr>
            </a:p>
          </p:txBody>
        </p:sp>
        <p:sp>
          <p:nvSpPr>
            <p:cNvPr id="7" name="Rectangle 7"/>
            <p:cNvSpPr>
              <a:spLocks noChangeArrowheads="1"/>
            </p:cNvSpPr>
            <p:nvPr/>
          </p:nvSpPr>
          <p:spPr bwMode="auto">
            <a:xfrm>
              <a:off x="1020" y="2415"/>
              <a:ext cx="2535" cy="420"/>
            </a:xfrm>
            <a:prstGeom prst="rect">
              <a:avLst/>
            </a:prstGeom>
            <a:solidFill>
              <a:srgbClr val="FFFFFF"/>
            </a:solidFill>
            <a:ln w="9525">
              <a:solidFill>
                <a:srgbClr val="000000"/>
              </a:solidFill>
              <a:miter lim="800000"/>
            </a:ln>
          </p:spPr>
          <p:txBody>
            <a:bodyPr/>
            <a:lstStyle/>
            <a:p>
              <a:pPr algn="ctr"/>
              <a:r>
                <a:rPr lang="zh-CN" altLang="en-US">
                  <a:solidFill>
                    <a:srgbClr val="000000"/>
                  </a:solidFill>
                </a:rPr>
                <a:t>移动设备定位与备份</a:t>
              </a:r>
            </a:p>
            <a:p>
              <a:endParaRPr lang="zh-CN" altLang="zh-CN">
                <a:solidFill>
                  <a:srgbClr val="000000"/>
                </a:solidFill>
              </a:endParaRPr>
            </a:p>
          </p:txBody>
        </p:sp>
        <p:sp>
          <p:nvSpPr>
            <p:cNvPr id="8" name="Rectangle 8"/>
            <p:cNvSpPr>
              <a:spLocks noChangeArrowheads="1"/>
            </p:cNvSpPr>
            <p:nvPr/>
          </p:nvSpPr>
          <p:spPr bwMode="auto">
            <a:xfrm>
              <a:off x="1005" y="0"/>
              <a:ext cx="2535" cy="420"/>
            </a:xfrm>
            <a:prstGeom prst="rect">
              <a:avLst/>
            </a:prstGeom>
            <a:solidFill>
              <a:srgbClr val="FFFFFF"/>
            </a:solidFill>
            <a:ln w="9525">
              <a:solidFill>
                <a:srgbClr val="000000"/>
              </a:solidFill>
              <a:miter lim="800000"/>
            </a:ln>
          </p:spPr>
          <p:txBody>
            <a:bodyPr/>
            <a:lstStyle/>
            <a:p>
              <a:pPr algn="ctr"/>
              <a:r>
                <a:rPr lang="zh-CN" altLang="en-US">
                  <a:solidFill>
                    <a:srgbClr val="000000"/>
                  </a:solidFill>
                </a:rPr>
                <a:t>认证机制、密钥管理方案</a:t>
              </a:r>
            </a:p>
            <a:p>
              <a:endParaRPr lang="zh-CN" altLang="zh-CN">
                <a:solidFill>
                  <a:srgbClr val="000000"/>
                </a:solidFill>
              </a:endParaRPr>
            </a:p>
          </p:txBody>
        </p:sp>
        <p:sp>
          <p:nvSpPr>
            <p:cNvPr id="9" name="Rectangle 9"/>
            <p:cNvSpPr>
              <a:spLocks noChangeArrowheads="1"/>
            </p:cNvSpPr>
            <p:nvPr/>
          </p:nvSpPr>
          <p:spPr bwMode="auto">
            <a:xfrm>
              <a:off x="1020" y="945"/>
              <a:ext cx="2535" cy="420"/>
            </a:xfrm>
            <a:prstGeom prst="rect">
              <a:avLst/>
            </a:prstGeom>
            <a:solidFill>
              <a:srgbClr val="FFFFFF"/>
            </a:solidFill>
            <a:ln w="9525">
              <a:solidFill>
                <a:srgbClr val="000000"/>
              </a:solidFill>
              <a:miter lim="800000"/>
            </a:ln>
          </p:spPr>
          <p:txBody>
            <a:bodyPr/>
            <a:lstStyle/>
            <a:p>
              <a:pPr algn="ctr"/>
              <a:r>
                <a:rPr lang="zh-CN" altLang="en-US">
                  <a:solidFill>
                    <a:srgbClr val="000000"/>
                  </a:solidFill>
                </a:rPr>
                <a:t>密钥管理机制</a:t>
              </a:r>
            </a:p>
            <a:p>
              <a:endParaRPr lang="zh-CN" altLang="zh-CN">
                <a:solidFill>
                  <a:srgbClr val="000000"/>
                </a:solidFill>
              </a:endParaRPr>
            </a:p>
          </p:txBody>
        </p:sp>
        <p:sp>
          <p:nvSpPr>
            <p:cNvPr id="10" name="Rectangle 10"/>
            <p:cNvSpPr>
              <a:spLocks noChangeArrowheads="1"/>
            </p:cNvSpPr>
            <p:nvPr/>
          </p:nvSpPr>
          <p:spPr bwMode="auto">
            <a:xfrm>
              <a:off x="0" y="225"/>
              <a:ext cx="765" cy="2370"/>
            </a:xfrm>
            <a:prstGeom prst="rect">
              <a:avLst/>
            </a:prstGeom>
            <a:solidFill>
              <a:srgbClr val="FFFFFF"/>
            </a:solidFill>
            <a:ln w="9525">
              <a:solidFill>
                <a:srgbClr val="000000"/>
              </a:solidFill>
              <a:miter lim="800000"/>
            </a:ln>
          </p:spPr>
          <p:txBody>
            <a:bodyPr vert="eaVert"/>
            <a:lstStyle/>
            <a:p>
              <a:pPr algn="ctr">
                <a:lnSpc>
                  <a:spcPts val="1600"/>
                </a:lnSpc>
              </a:pPr>
              <a:r>
                <a:rPr lang="zh-CN" altLang="en-US">
                  <a:solidFill>
                    <a:srgbClr val="000000"/>
                  </a:solidFill>
                </a:rPr>
                <a:t>数据处 理 层</a:t>
              </a:r>
            </a:p>
            <a:p>
              <a:endParaRPr lang="zh-CN" altLang="en-US">
                <a:solidFill>
                  <a:srgbClr val="000000"/>
                </a:solidFill>
              </a:endParaRPr>
            </a:p>
          </p:txBody>
        </p:sp>
        <p:sp>
          <p:nvSpPr>
            <p:cNvPr id="11" name="Rectangle 11"/>
            <p:cNvSpPr>
              <a:spLocks noChangeArrowheads="1"/>
            </p:cNvSpPr>
            <p:nvPr/>
          </p:nvSpPr>
          <p:spPr bwMode="auto">
            <a:xfrm>
              <a:off x="1020" y="1425"/>
              <a:ext cx="2535" cy="420"/>
            </a:xfrm>
            <a:prstGeom prst="rect">
              <a:avLst/>
            </a:prstGeom>
            <a:solidFill>
              <a:srgbClr val="FFFFFF"/>
            </a:solidFill>
            <a:ln w="9525">
              <a:solidFill>
                <a:srgbClr val="000000"/>
              </a:solidFill>
              <a:miter lim="800000"/>
            </a:ln>
          </p:spPr>
          <p:txBody>
            <a:bodyPr/>
            <a:lstStyle/>
            <a:p>
              <a:pPr algn="ctr"/>
              <a:r>
                <a:rPr lang="zh-CN" altLang="en-US">
                  <a:solidFill>
                    <a:srgbClr val="000000"/>
                  </a:solidFill>
                </a:rPr>
                <a:t>入侵防控处理、病毒检测</a:t>
              </a:r>
            </a:p>
            <a:p>
              <a:endParaRPr lang="zh-CN" altLang="zh-CN">
                <a:solidFill>
                  <a:srgbClr val="000000"/>
                </a:solidFill>
              </a:endParaRPr>
            </a:p>
          </p:txBody>
        </p:sp>
        <p:sp>
          <p:nvSpPr>
            <p:cNvPr id="12" name="Rectangle 12"/>
            <p:cNvSpPr>
              <a:spLocks noChangeArrowheads="1"/>
            </p:cNvSpPr>
            <p:nvPr/>
          </p:nvSpPr>
          <p:spPr bwMode="auto">
            <a:xfrm>
              <a:off x="1005" y="480"/>
              <a:ext cx="2535" cy="420"/>
            </a:xfrm>
            <a:prstGeom prst="rect">
              <a:avLst/>
            </a:prstGeom>
            <a:solidFill>
              <a:srgbClr val="FFFFFF"/>
            </a:solidFill>
            <a:ln w="9525">
              <a:solidFill>
                <a:srgbClr val="000000"/>
              </a:solidFill>
              <a:miter lim="800000"/>
            </a:ln>
          </p:spPr>
          <p:txBody>
            <a:bodyPr/>
            <a:lstStyle/>
            <a:p>
              <a:pPr algn="ctr"/>
              <a:r>
                <a:rPr lang="zh-CN" altLang="en-US">
                  <a:solidFill>
                    <a:srgbClr val="000000"/>
                  </a:solidFill>
                </a:rPr>
                <a:t>数据机密性和完整性</a:t>
              </a:r>
            </a:p>
            <a:p>
              <a:endParaRPr lang="zh-CN" altLang="zh-CN">
                <a:solidFill>
                  <a:srgbClr val="000000"/>
                </a:solidFill>
              </a:endParaRPr>
            </a:p>
          </p:txBody>
        </p:sp>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5077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rgbClr val="003366"/>
                </a:solidFill>
                <a:latin typeface="楷体_GB2312" pitchFamily="49" charset="-122"/>
                <a:ea typeface="楷体_GB2312" pitchFamily="49" charset="-122"/>
              </a:rPr>
              <a:t>7.2 </a:t>
            </a:r>
            <a:r>
              <a:rPr lang="en-US" sz="3200" b="1">
                <a:solidFill>
                  <a:srgbClr val="003366"/>
                </a:solidFill>
                <a:latin typeface="楷体_GB2312" pitchFamily="49" charset="-122"/>
                <a:ea typeface="楷体_GB2312" pitchFamily="49" charset="-122"/>
              </a:rPr>
              <a:t>物联网信息安全架构   </a:t>
            </a:r>
            <a:br>
              <a:rPr lang="zh-CN" altLang="en-US" sz="3200" b="1">
                <a:solidFill>
                  <a:srgbClr val="FF0000"/>
                </a:solidFill>
                <a:latin typeface="楷体_GB2312" pitchFamily="49" charset="-122"/>
                <a:ea typeface="楷体_GB2312" pitchFamily="49" charset="-122"/>
              </a:rPr>
            </a:b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609600" y="173657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800" b="1">
                <a:solidFill>
                  <a:srgbClr val="7030A0"/>
                </a:solidFill>
                <a:latin typeface="楷体_GB2312" pitchFamily="49" charset="-122"/>
                <a:ea typeface="楷体_GB2312" pitchFamily="49" charset="-122"/>
              </a:rPr>
              <a:t> 7.</a:t>
            </a:r>
            <a:r>
              <a:rPr lang="zh-CN" altLang="en-US" sz="2800" b="1">
                <a:solidFill>
                  <a:srgbClr val="7030A0"/>
                </a:solidFill>
                <a:latin typeface="楷体_GB2312" pitchFamily="49" charset="-122"/>
                <a:ea typeface="楷体_GB2312" pitchFamily="49" charset="-122"/>
              </a:rPr>
              <a:t>2.4 应用层的安全架构</a:t>
            </a:r>
            <a:r>
              <a:rPr lang="en-US" sz="2800" b="1">
                <a:solidFill>
                  <a:srgbClr val="7030A0"/>
                </a:solidFill>
                <a:latin typeface="楷体_GB2312" pitchFamily="49" charset="-122"/>
                <a:ea typeface="楷体_GB2312" pitchFamily="49" charset="-122"/>
              </a:rPr>
              <a:t>   </a:t>
            </a:r>
            <a:br>
              <a:rPr lang="zh-CN" altLang="en-US" sz="2800" b="1">
                <a:solidFill>
                  <a:srgbClr val="FF0000"/>
                </a:solidFill>
                <a:latin typeface="楷体_GB2312" pitchFamily="49" charset="-122"/>
                <a:ea typeface="楷体_GB2312" pitchFamily="49" charset="-122"/>
              </a:rPr>
            </a:br>
            <a:endParaRPr lang="zh-CN" altLang="en-US" sz="2400" b="1">
              <a:solidFill>
                <a:srgbClr val="000000"/>
              </a:solidFill>
              <a:latin typeface="楷体_GB2312" pitchFamily="49" charset="-122"/>
              <a:ea typeface="楷体_GB2312" pitchFamily="49" charset="-122"/>
              <a:sym typeface="Arial" panose="020B0604020202020204" pitchFamily="34" charset="0"/>
            </a:endParaRPr>
          </a:p>
        </p:txBody>
      </p:sp>
      <p:sp>
        <p:nvSpPr>
          <p:cNvPr id="4" name="Rectangle 10"/>
          <p:cNvSpPr>
            <a:spLocks noChangeArrowheads="1"/>
          </p:cNvSpPr>
          <p:nvPr/>
        </p:nvSpPr>
        <p:spPr bwMode="auto">
          <a:xfrm>
            <a:off x="841375" y="249857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solidFill>
                  <a:srgbClr val="000000"/>
                </a:solidFill>
                <a:latin typeface="楷体_GB2312" pitchFamily="49" charset="-122"/>
                <a:ea typeface="楷体_GB2312" pitchFamily="49" charset="-122"/>
              </a:rPr>
              <a:t> </a:t>
            </a:r>
            <a:r>
              <a:rPr lang="zh-CN" altLang="en-US" sz="2400" b="1">
                <a:solidFill>
                  <a:srgbClr val="000000"/>
                </a:solidFill>
              </a:rPr>
              <a:t>物联网综合应用层的安全机制</a:t>
            </a:r>
          </a:p>
        </p:txBody>
      </p:sp>
      <p:sp>
        <p:nvSpPr>
          <p:cNvPr id="5" name="Rectangle 10"/>
          <p:cNvSpPr>
            <a:spLocks noChangeArrowheads="1"/>
          </p:cNvSpPr>
          <p:nvPr/>
        </p:nvSpPr>
        <p:spPr bwMode="auto">
          <a:xfrm>
            <a:off x="838200" y="333677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solidFill>
                  <a:srgbClr val="000000"/>
                </a:solidFill>
                <a:latin typeface="楷体_GB2312" pitchFamily="49" charset="-122"/>
                <a:ea typeface="楷体_GB2312" pitchFamily="49" charset="-122"/>
              </a:rPr>
              <a:t> </a:t>
            </a:r>
            <a:r>
              <a:rPr lang="zh-CN" altLang="en-US" sz="2400" b="1">
                <a:solidFill>
                  <a:srgbClr val="000000"/>
                </a:solidFill>
                <a:latin typeface="楷体_GB2312" pitchFamily="49" charset="-122"/>
                <a:ea typeface="楷体_GB2312" pitchFamily="49" charset="-122"/>
              </a:rPr>
              <a:t>物联网综合应用层的安全架构</a:t>
            </a:r>
          </a:p>
        </p:txBody>
      </p:sp>
      <p:sp>
        <p:nvSpPr>
          <p:cNvPr id="6" name="Rectangle 10"/>
          <p:cNvSpPr>
            <a:spLocks noChangeArrowheads="1"/>
          </p:cNvSpPr>
          <p:nvPr/>
        </p:nvSpPr>
        <p:spPr bwMode="auto">
          <a:xfrm>
            <a:off x="841375" y="432737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solidFill>
                  <a:srgbClr val="000000"/>
                </a:solidFill>
                <a:latin typeface="楷体_GB2312" pitchFamily="49" charset="-122"/>
                <a:ea typeface="楷体_GB2312" pitchFamily="49" charset="-122"/>
              </a:rPr>
              <a:t> </a:t>
            </a:r>
            <a:r>
              <a:rPr lang="en-US" sz="2400" b="1">
                <a:solidFill>
                  <a:srgbClr val="000000"/>
                </a:solidFill>
                <a:latin typeface="楷体_GB2312" pitchFamily="49" charset="-122"/>
                <a:ea typeface="楷体_GB2312" pitchFamily="49" charset="-122"/>
              </a:rPr>
              <a:t>物联网</a:t>
            </a:r>
            <a:r>
              <a:rPr lang="zh-CN" altLang="en-US" sz="2400" b="1">
                <a:solidFill>
                  <a:srgbClr val="000000"/>
                </a:solidFill>
                <a:latin typeface="楷体_GB2312" pitchFamily="49" charset="-122"/>
                <a:ea typeface="楷体_GB2312" pitchFamily="49" charset="-122"/>
              </a:rPr>
              <a:t>应用</a:t>
            </a:r>
            <a:r>
              <a:rPr lang="en-US" sz="2400" b="1">
                <a:solidFill>
                  <a:srgbClr val="000000"/>
                </a:solidFill>
                <a:latin typeface="楷体_GB2312" pitchFamily="49" charset="-122"/>
                <a:ea typeface="楷体_GB2312" pitchFamily="49" charset="-122"/>
              </a:rPr>
              <a:t>层</a:t>
            </a:r>
            <a:r>
              <a:rPr lang="zh-CN" altLang="en-US" sz="2400" b="1">
                <a:solidFill>
                  <a:srgbClr val="000000"/>
                </a:solidFill>
                <a:latin typeface="楷体_GB2312" pitchFamily="49" charset="-122"/>
                <a:ea typeface="楷体_GB2312" pitchFamily="49" charset="-122"/>
              </a:rPr>
              <a:t>提出更</a:t>
            </a:r>
            <a:r>
              <a:rPr lang="en-US" sz="2400" b="1">
                <a:solidFill>
                  <a:srgbClr val="000000"/>
                </a:solidFill>
                <a:latin typeface="楷体_GB2312" pitchFamily="49" charset="-122"/>
                <a:ea typeface="楷体_GB2312" pitchFamily="49" charset="-122"/>
              </a:rPr>
              <a:t>可靠的安全保障</a:t>
            </a:r>
            <a:r>
              <a:rPr lang="zh-CN" altLang="en-US" sz="2400" b="1">
                <a:solidFill>
                  <a:srgbClr val="000000"/>
                </a:solidFill>
                <a:latin typeface="楷体_GB2312" pitchFamily="49" charset="-122"/>
                <a:ea typeface="楷体_GB2312" pitchFamily="49" charset="-122"/>
              </a:rPr>
              <a:t>要求</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2907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7.</a:t>
            </a:r>
            <a:r>
              <a:rPr lang="zh-CN" altLang="en-US" sz="3200" b="1">
                <a:solidFill>
                  <a:schemeClr val="accent2"/>
                </a:solidFill>
                <a:latin typeface="楷体_GB2312" pitchFamily="49" charset="-122"/>
                <a:ea typeface="楷体_GB2312" pitchFamily="49" charset="-122"/>
              </a:rPr>
              <a:t>4</a:t>
            </a:r>
            <a:r>
              <a:rPr lang="en-US" altLang="zh-CN" sz="3200" b="1">
                <a:solidFill>
                  <a:schemeClr val="accent2"/>
                </a:solidFill>
                <a:latin typeface="楷体_GB2312" pitchFamily="49" charset="-122"/>
                <a:ea typeface="楷体_GB2312" pitchFamily="49" charset="-122"/>
              </a:rPr>
              <a:t> </a:t>
            </a:r>
            <a:r>
              <a:rPr lang="zh-CN" altLang="en-US" sz="3200" b="1">
                <a:solidFill>
                  <a:schemeClr val="accent2"/>
                </a:solidFill>
                <a:latin typeface="楷体_GB2312" pitchFamily="49" charset="-122"/>
                <a:ea typeface="楷体_GB2312" pitchFamily="49" charset="-122"/>
              </a:rPr>
              <a:t>传输层的安全问题</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304800" y="179107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7.</a:t>
            </a:r>
            <a:r>
              <a:rPr lang="zh-CN" altLang="en-US" sz="2400" b="1">
                <a:solidFill>
                  <a:schemeClr val="accent2"/>
                </a:solidFill>
                <a:latin typeface="楷体_GB2312" pitchFamily="49" charset="-122"/>
                <a:ea typeface="楷体_GB2312" pitchFamily="49" charset="-122"/>
              </a:rPr>
              <a:t>4</a:t>
            </a:r>
            <a:r>
              <a:rPr lang="en-US" altLang="zh-CN" sz="2400" b="1">
                <a:solidFill>
                  <a:schemeClr val="accent2"/>
                </a:solidFill>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1</a:t>
            </a:r>
            <a:r>
              <a:rPr lang="en-US" altLang="zh-CN" sz="2400" b="1">
                <a:solidFill>
                  <a:schemeClr val="accent2"/>
                </a:solidFill>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传输层的安全挑战和安全需求</a:t>
            </a:r>
            <a:endParaRPr lang="zh-CN" altLang="en-US" sz="24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32447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传输层的安全挑战</a:t>
            </a:r>
            <a:br>
              <a:rPr lang="zh-CN" altLang="en-US" sz="2400" b="1">
                <a:solidFill>
                  <a:srgbClr val="FF0000"/>
                </a:solidFill>
                <a:latin typeface="楷体_GB2312" pitchFamily="49" charset="-122"/>
                <a:ea typeface="楷体_GB2312" pitchFamily="49" charset="-122"/>
              </a:rPr>
            </a:br>
            <a:endParaRPr lang="zh-CN" altLang="en-US" sz="2400" b="1">
              <a:solidFill>
                <a:srgbClr val="FF0000"/>
              </a:solidFill>
              <a:latin typeface="楷体_GB2312" pitchFamily="49" charset="-122"/>
              <a:ea typeface="楷体_GB2312" pitchFamily="49" charset="-122"/>
            </a:endParaRPr>
          </a:p>
        </p:txBody>
      </p:sp>
      <p:sp>
        <p:nvSpPr>
          <p:cNvPr id="5" name="Rectangle 10"/>
          <p:cNvSpPr>
            <a:spLocks noChangeArrowheads="1"/>
          </p:cNvSpPr>
          <p:nvPr/>
        </p:nvSpPr>
        <p:spPr bwMode="auto">
          <a:xfrm>
            <a:off x="914400" y="285787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传输层的安全需求</a:t>
            </a:r>
            <a:br>
              <a:rPr lang="zh-CN" altLang="en-US" sz="2400" b="1">
                <a:solidFill>
                  <a:srgbClr val="FF0000"/>
                </a:solidFill>
                <a:latin typeface="楷体_GB2312" pitchFamily="49" charset="-122"/>
                <a:ea typeface="楷体_GB2312" pitchFamily="49" charset="-122"/>
              </a:rPr>
            </a:br>
            <a:endParaRPr lang="zh-CN" altLang="en-US" sz="2400" b="1">
              <a:solidFill>
                <a:srgbClr val="FF0000"/>
              </a:solidFill>
              <a:latin typeface="楷体_GB2312" pitchFamily="49" charset="-122"/>
              <a:ea typeface="楷体_GB2312" pitchFamily="49" charset="-122"/>
            </a:endParaRPr>
          </a:p>
        </p:txBody>
      </p:sp>
      <p:sp>
        <p:nvSpPr>
          <p:cNvPr id="6" name="Rectangle 10"/>
          <p:cNvSpPr>
            <a:spLocks noChangeArrowheads="1"/>
          </p:cNvSpPr>
          <p:nvPr/>
        </p:nvSpPr>
        <p:spPr bwMode="auto">
          <a:xfrm>
            <a:off x="914400" y="339127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无线传感网络面临的安全问题</a:t>
            </a:r>
            <a:br>
              <a:rPr lang="zh-CN" altLang="en-US" sz="2400" b="1">
                <a:solidFill>
                  <a:srgbClr val="FF0000"/>
                </a:solidFill>
                <a:latin typeface="楷体_GB2312" pitchFamily="49" charset="-122"/>
                <a:ea typeface="楷体_GB2312" pitchFamily="49" charset="-122"/>
              </a:rPr>
            </a:br>
            <a:endParaRPr lang="zh-CN" altLang="en-US" sz="24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0736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隶书" panose="02010509060101010101" pitchFamily="49" charset="-122"/>
                <a:ea typeface="隶书" panose="02010509060101010101" pitchFamily="49" charset="-122"/>
              </a:rPr>
              <a:t>   </a:t>
            </a:r>
            <a:r>
              <a:rPr lang="en-US" sz="3200" b="1" dirty="0" err="1">
                <a:solidFill>
                  <a:srgbClr val="003366"/>
                </a:solidFill>
                <a:latin typeface="隶书" panose="02010509060101010101" pitchFamily="49" charset="-122"/>
                <a:ea typeface="隶书" panose="02010509060101010101" pitchFamily="49" charset="-122"/>
              </a:rPr>
              <a:t>物联网</a:t>
            </a:r>
            <a:r>
              <a:rPr lang="zh-CN" altLang="en-US" sz="3200" b="1" dirty="0">
                <a:solidFill>
                  <a:srgbClr val="003366"/>
                </a:solidFill>
                <a:latin typeface="隶书" panose="02010509060101010101" pitchFamily="49" charset="-122"/>
                <a:ea typeface="隶书" panose="02010509060101010101" pitchFamily="49" charset="-122"/>
              </a:rPr>
              <a:t>的安全体系</a:t>
            </a:r>
            <a:r>
              <a:rPr lang="en-US" sz="3200" b="1" dirty="0">
                <a:solidFill>
                  <a:srgbClr val="003366"/>
                </a:solidFill>
                <a:latin typeface="隶书" panose="02010509060101010101" pitchFamily="49" charset="-122"/>
                <a:ea typeface="隶书" panose="02010509060101010101" pitchFamily="49" charset="-122"/>
              </a:rPr>
              <a:t>   </a:t>
            </a:r>
            <a:br>
              <a:rPr lang="zh-CN" altLang="en-US" sz="3200" b="1" dirty="0">
                <a:solidFill>
                  <a:srgbClr val="FF0000"/>
                </a:solidFill>
                <a:latin typeface="隶书" panose="02010509060101010101" pitchFamily="49" charset="-122"/>
                <a:ea typeface="隶书" panose="02010509060101010101" pitchFamily="49" charset="-122"/>
              </a:rPr>
            </a:br>
            <a:endParaRPr lang="zh-CN" altLang="en-US" sz="3200" b="1" dirty="0">
              <a:solidFill>
                <a:srgbClr val="FF0000"/>
              </a:solidFill>
              <a:latin typeface="隶书" panose="02010509060101010101" pitchFamily="49" charset="-122"/>
              <a:ea typeface="隶书" panose="02010509060101010101" pitchFamily="49" charset="-122"/>
            </a:endParaRPr>
          </a:p>
        </p:txBody>
      </p:sp>
      <p:sp>
        <p:nvSpPr>
          <p:cNvPr id="4" name="Rectangle 10"/>
          <p:cNvSpPr>
            <a:spLocks noChangeArrowheads="1"/>
          </p:cNvSpPr>
          <p:nvPr/>
        </p:nvSpPr>
        <p:spPr bwMode="auto">
          <a:xfrm>
            <a:off x="827584" y="2204864"/>
            <a:ext cx="7776864"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r>
              <a:rPr lang="zh-CN" altLang="en-US" sz="2400" b="1" dirty="0">
                <a:solidFill>
                  <a:srgbClr val="000000"/>
                </a:solidFill>
                <a:latin typeface="隶书" panose="02010509060101010101" pitchFamily="49" charset="-122"/>
                <a:ea typeface="隶书" panose="02010509060101010101" pitchFamily="49" charset="-122"/>
              </a:rPr>
              <a:t>物联网的安全威胁主要表现在三个方面：</a:t>
            </a:r>
            <a:endParaRPr 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pPr marL="457200" indent="-457200">
              <a:buFont typeface="+mj-ea"/>
              <a:buAutoNum type="circleNumDbPlain"/>
            </a:pP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信息泄露：指敏感数据在有意或无意中被泄露或丢失。</a:t>
            </a:r>
            <a:endParaRPr 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pPr marL="457200" indent="-457200">
              <a:buFont typeface="+mj-ea"/>
              <a:buAutoNum type="circleNumDbPlain"/>
            </a:pP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信息破坏：以非法手段窃得对数据的使用权，删除、修改、插入或者重发某些重要的信息，以取得有益于攻击者的响应；恶意添加、修改数据，以干扰用户的正常使用。</a:t>
            </a:r>
            <a:endPar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pPr marL="457200" indent="-457200">
              <a:buFont typeface="+mj-ea"/>
              <a:buAutoNum type="circleNumDbPlain"/>
            </a:pP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拒绝服务：指不断对网络服务系统进行干扰，改变其正常的作业流程，执行无关程序使系统响应减慢甚至瘫痪，影响正常用户的使用，甚至使合法用户被排斥不能进入物联网系统或不能得到相应的服务。</a:t>
            </a:r>
          </a:p>
        </p:txBody>
      </p:sp>
      <p:sp>
        <p:nvSpPr>
          <p:cNvPr id="5" name="Rectangle 10"/>
          <p:cNvSpPr>
            <a:spLocks noChangeArrowheads="1"/>
          </p:cNvSpPr>
          <p:nvPr/>
        </p:nvSpPr>
        <p:spPr bwMode="auto">
          <a:xfrm>
            <a:off x="609600" y="169316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zh-CN" altLang="en-US" sz="2800" b="1" dirty="0">
                <a:solidFill>
                  <a:srgbClr val="7030A0"/>
                </a:solidFill>
                <a:latin typeface="隶书" panose="02010509060101010101" pitchFamily="49" charset="-122"/>
                <a:ea typeface="隶书" panose="02010509060101010101" pitchFamily="49" charset="-122"/>
              </a:rPr>
              <a:t> 物联网的安全体系</a:t>
            </a:r>
            <a:r>
              <a:rPr lang="en-US" sz="2800" b="1" dirty="0">
                <a:solidFill>
                  <a:srgbClr val="7030A0"/>
                </a:solidFill>
                <a:latin typeface="隶书" panose="02010509060101010101" pitchFamily="49" charset="-122"/>
                <a:ea typeface="隶书" panose="02010509060101010101" pitchFamily="49" charset="-122"/>
              </a:rPr>
              <a:t>   </a:t>
            </a:r>
            <a:br>
              <a:rPr lang="zh-CN" altLang="en-US" sz="2800" b="1" dirty="0">
                <a:solidFill>
                  <a:srgbClr val="FF0000"/>
                </a:solidFill>
                <a:latin typeface="隶书" panose="02010509060101010101" pitchFamily="49" charset="-122"/>
                <a:ea typeface="隶书" panose="02010509060101010101" pitchFamily="49" charset="-122"/>
              </a:rPr>
            </a:br>
            <a:endParaRPr lang="zh-CN" altLang="en-US" sz="2800" b="1" dirty="0">
              <a:solidFill>
                <a:srgbClr val="FF0000"/>
              </a:solidFill>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5273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7.</a:t>
            </a:r>
            <a:r>
              <a:rPr lang="zh-CN" altLang="en-US" sz="3200" b="1">
                <a:solidFill>
                  <a:schemeClr val="accent2"/>
                </a:solidFill>
                <a:latin typeface="楷体_GB2312" pitchFamily="49" charset="-122"/>
                <a:ea typeface="楷体_GB2312" pitchFamily="49" charset="-122"/>
              </a:rPr>
              <a:t>4</a:t>
            </a:r>
            <a:r>
              <a:rPr lang="en-US" altLang="zh-CN" sz="3200" b="1">
                <a:solidFill>
                  <a:schemeClr val="accent2"/>
                </a:solidFill>
                <a:latin typeface="楷体_GB2312" pitchFamily="49" charset="-122"/>
                <a:ea typeface="楷体_GB2312" pitchFamily="49" charset="-122"/>
              </a:rPr>
              <a:t> </a:t>
            </a:r>
            <a:r>
              <a:rPr lang="zh-CN" altLang="en-US" sz="3200" b="1">
                <a:solidFill>
                  <a:schemeClr val="accent2"/>
                </a:solidFill>
                <a:latin typeface="楷体_GB2312" pitchFamily="49" charset="-122"/>
                <a:ea typeface="楷体_GB2312" pitchFamily="49" charset="-122"/>
              </a:rPr>
              <a:t>传输层的安全问题</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304800" y="18147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7.</a:t>
            </a:r>
            <a:r>
              <a:rPr lang="zh-CN" altLang="en-US" sz="2400" b="1">
                <a:solidFill>
                  <a:schemeClr val="accent2"/>
                </a:solidFill>
                <a:latin typeface="楷体_GB2312" pitchFamily="49" charset="-122"/>
                <a:ea typeface="楷体_GB2312" pitchFamily="49" charset="-122"/>
              </a:rPr>
              <a:t>4</a:t>
            </a:r>
            <a:r>
              <a:rPr lang="en-US" altLang="zh-CN" sz="2400" b="1">
                <a:solidFill>
                  <a:schemeClr val="accent2"/>
                </a:solidFill>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2</a:t>
            </a:r>
            <a:r>
              <a:rPr lang="en-US" altLang="zh-CN" sz="2400" b="1">
                <a:solidFill>
                  <a:schemeClr val="accent2"/>
                </a:solidFill>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传输层的安全处理方法</a:t>
            </a:r>
            <a:endParaRPr lang="zh-CN" altLang="en-US" sz="24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3481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对抗传感节点的物理操纵</a:t>
            </a:r>
            <a:endParaRPr lang="zh-CN" altLang="en-US" sz="2400" b="1">
              <a:solidFill>
                <a:srgbClr val="FF0000"/>
              </a:solidFill>
              <a:latin typeface="楷体_GB2312" pitchFamily="49" charset="-122"/>
              <a:ea typeface="楷体_GB2312" pitchFamily="49" charset="-122"/>
            </a:endParaRPr>
          </a:p>
        </p:txBody>
      </p:sp>
      <p:sp>
        <p:nvSpPr>
          <p:cNvPr id="5" name="Rectangle 10"/>
          <p:cNvSpPr>
            <a:spLocks noChangeArrowheads="1"/>
          </p:cNvSpPr>
          <p:nvPr/>
        </p:nvSpPr>
        <p:spPr bwMode="auto">
          <a:xfrm>
            <a:off x="914400" y="28815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应对信息窃听</a:t>
            </a:r>
            <a:endParaRPr lang="zh-CN" altLang="en-US" sz="2400" b="1">
              <a:solidFill>
                <a:srgbClr val="FF0000"/>
              </a:solidFill>
              <a:latin typeface="楷体_GB2312" pitchFamily="49" charset="-122"/>
              <a:ea typeface="楷体_GB2312" pitchFamily="49" charset="-122"/>
            </a:endParaRPr>
          </a:p>
        </p:txBody>
      </p:sp>
      <p:sp>
        <p:nvSpPr>
          <p:cNvPr id="6" name="Rectangle 10"/>
          <p:cNvSpPr>
            <a:spLocks noChangeArrowheads="1"/>
          </p:cNvSpPr>
          <p:nvPr/>
        </p:nvSpPr>
        <p:spPr bwMode="auto">
          <a:xfrm>
            <a:off x="914400" y="34149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保护私有性问题</a:t>
            </a:r>
            <a:endParaRPr lang="zh-CN" altLang="en-US" sz="2400" b="1">
              <a:solidFill>
                <a:srgbClr val="FF0000"/>
              </a:solidFill>
              <a:latin typeface="楷体_GB2312" pitchFamily="49" charset="-122"/>
              <a:ea typeface="楷体_GB2312" pitchFamily="49" charset="-122"/>
            </a:endParaRPr>
          </a:p>
        </p:txBody>
      </p:sp>
      <p:sp>
        <p:nvSpPr>
          <p:cNvPr id="7" name="Rectangle 10"/>
          <p:cNvSpPr>
            <a:spLocks noChangeArrowheads="1"/>
          </p:cNvSpPr>
          <p:nvPr/>
        </p:nvSpPr>
        <p:spPr bwMode="auto">
          <a:xfrm>
            <a:off x="887413" y="40245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防御拒绝服务攻击（DDOS）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98072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7.</a:t>
            </a:r>
            <a:r>
              <a:rPr lang="zh-CN" altLang="en-US" sz="3200" b="1">
                <a:solidFill>
                  <a:schemeClr val="accent2"/>
                </a:solidFill>
                <a:latin typeface="楷体_GB2312" pitchFamily="49" charset="-122"/>
                <a:ea typeface="楷体_GB2312" pitchFamily="49" charset="-122"/>
              </a:rPr>
              <a:t>5</a:t>
            </a:r>
            <a:r>
              <a:rPr lang="en-US" altLang="zh-CN" sz="3200" b="1">
                <a:solidFill>
                  <a:schemeClr val="accent2"/>
                </a:solidFill>
                <a:latin typeface="楷体_GB2312" pitchFamily="49" charset="-122"/>
                <a:ea typeface="楷体_GB2312" pitchFamily="49" charset="-122"/>
              </a:rPr>
              <a:t> </a:t>
            </a:r>
            <a:r>
              <a:rPr lang="zh-CN" altLang="en-US" sz="3200" b="1">
                <a:solidFill>
                  <a:schemeClr val="accent2"/>
                </a:solidFill>
                <a:latin typeface="楷体_GB2312" pitchFamily="49" charset="-122"/>
                <a:ea typeface="楷体_GB2312" pitchFamily="49" charset="-122"/>
              </a:rPr>
              <a:t>数据处理层的安全问题</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304800" y="17427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7.</a:t>
            </a:r>
            <a:r>
              <a:rPr lang="zh-CN" altLang="en-US" sz="2400" b="1">
                <a:solidFill>
                  <a:schemeClr val="accent2"/>
                </a:solidFill>
                <a:latin typeface="楷体_GB2312" pitchFamily="49" charset="-122"/>
                <a:ea typeface="楷体_GB2312" pitchFamily="49" charset="-122"/>
              </a:rPr>
              <a:t>5</a:t>
            </a:r>
            <a:r>
              <a:rPr lang="en-US" altLang="zh-CN" sz="2400" b="1">
                <a:solidFill>
                  <a:schemeClr val="accent2"/>
                </a:solidFill>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1</a:t>
            </a:r>
            <a:r>
              <a:rPr lang="en-US" altLang="zh-CN" sz="2400" b="1">
                <a:solidFill>
                  <a:schemeClr val="accent2"/>
                </a:solidFill>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数据处理层的安全挑战和安全需求</a:t>
            </a:r>
            <a:endParaRPr lang="zh-CN" altLang="en-US" sz="24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2761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数据处理层的安全挑战</a:t>
            </a:r>
            <a:endParaRPr lang="zh-CN" altLang="en-US" sz="2400" b="1">
              <a:solidFill>
                <a:srgbClr val="FF0000"/>
              </a:solidFill>
              <a:latin typeface="楷体_GB2312" pitchFamily="49" charset="-122"/>
              <a:ea typeface="楷体_GB2312" pitchFamily="49" charset="-122"/>
            </a:endParaRPr>
          </a:p>
        </p:txBody>
      </p:sp>
      <p:sp>
        <p:nvSpPr>
          <p:cNvPr id="5" name="Rectangle 10"/>
          <p:cNvSpPr>
            <a:spLocks noChangeArrowheads="1"/>
          </p:cNvSpPr>
          <p:nvPr/>
        </p:nvSpPr>
        <p:spPr bwMode="auto">
          <a:xfrm>
            <a:off x="914400" y="28095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数据处理层需要高智能的处理机制</a:t>
            </a:r>
          </a:p>
        </p:txBody>
      </p:sp>
      <p:sp>
        <p:nvSpPr>
          <p:cNvPr id="6" name="Rectangle 10"/>
          <p:cNvSpPr>
            <a:spLocks noChangeArrowheads="1"/>
          </p:cNvSpPr>
          <p:nvPr/>
        </p:nvSpPr>
        <p:spPr bwMode="auto">
          <a:xfrm>
            <a:off x="914400" y="334292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无线传感网络面临的安全问题</a:t>
            </a:r>
            <a:br>
              <a:rPr lang="zh-CN" altLang="en-US" sz="2400" b="1">
                <a:solidFill>
                  <a:srgbClr val="FF0000"/>
                </a:solidFill>
                <a:latin typeface="楷体_GB2312" pitchFamily="49" charset="-122"/>
                <a:ea typeface="楷体_GB2312" pitchFamily="49" charset="-122"/>
              </a:rPr>
            </a:br>
            <a:endParaRPr lang="zh-CN" altLang="en-US" sz="24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5841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7.</a:t>
            </a:r>
            <a:r>
              <a:rPr lang="zh-CN" altLang="en-US" sz="3200" b="1">
                <a:solidFill>
                  <a:schemeClr val="accent2"/>
                </a:solidFill>
                <a:latin typeface="楷体_GB2312" pitchFamily="49" charset="-122"/>
                <a:ea typeface="楷体_GB2312" pitchFamily="49" charset="-122"/>
              </a:rPr>
              <a:t>5</a:t>
            </a:r>
            <a:r>
              <a:rPr lang="en-US" altLang="zh-CN" sz="3200" b="1">
                <a:solidFill>
                  <a:schemeClr val="accent2"/>
                </a:solidFill>
                <a:latin typeface="楷体_GB2312" pitchFamily="49" charset="-122"/>
                <a:ea typeface="楷体_GB2312" pitchFamily="49" charset="-122"/>
              </a:rPr>
              <a:t> </a:t>
            </a:r>
            <a:r>
              <a:rPr lang="zh-CN" altLang="en-US" sz="3200" b="1">
                <a:solidFill>
                  <a:schemeClr val="accent2"/>
                </a:solidFill>
                <a:latin typeface="楷体_GB2312" pitchFamily="49" charset="-122"/>
                <a:ea typeface="楷体_GB2312" pitchFamily="49" charset="-122"/>
              </a:rPr>
              <a:t>数据处理层的安全问题</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304800" y="182041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7.</a:t>
            </a:r>
            <a:r>
              <a:rPr lang="zh-CN" altLang="en-US" sz="2400" b="1">
                <a:solidFill>
                  <a:schemeClr val="accent2"/>
                </a:solidFill>
                <a:latin typeface="楷体_GB2312" pitchFamily="49" charset="-122"/>
                <a:ea typeface="楷体_GB2312" pitchFamily="49" charset="-122"/>
              </a:rPr>
              <a:t>5</a:t>
            </a:r>
            <a:r>
              <a:rPr lang="en-US" altLang="zh-CN" sz="2400" b="1">
                <a:solidFill>
                  <a:schemeClr val="accent2"/>
                </a:solidFill>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2</a:t>
            </a:r>
            <a:r>
              <a:rPr lang="en-US" altLang="zh-CN" sz="2400" b="1">
                <a:solidFill>
                  <a:schemeClr val="accent2"/>
                </a:solidFill>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数据处理层的安全处理方法</a:t>
            </a:r>
            <a:endParaRPr lang="zh-CN" altLang="en-US" sz="24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35381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针对数据外包存储的处理方案</a:t>
            </a:r>
          </a:p>
        </p:txBody>
      </p:sp>
      <p:sp>
        <p:nvSpPr>
          <p:cNvPr id="5" name="Rectangle 10"/>
          <p:cNvSpPr>
            <a:spLocks noChangeArrowheads="1"/>
          </p:cNvSpPr>
          <p:nvPr/>
        </p:nvSpPr>
        <p:spPr bwMode="auto">
          <a:xfrm>
            <a:off x="914400" y="288721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数据可靠性处理方案</a:t>
            </a:r>
          </a:p>
          <a:p>
            <a:pPr marL="742950" lvl="1" indent="-285750">
              <a:buFont typeface="Wingdings" panose="05000000000000000000" pitchFamily="2" charset="2"/>
              <a:buChar char="u"/>
            </a:pPr>
            <a:r>
              <a:rPr lang="zh-CN" altLang="en-US" sz="2000" b="1">
                <a:latin typeface="楷体_GB2312" pitchFamily="49" charset="-122"/>
                <a:ea typeface="楷体_GB2312" pitchFamily="49" charset="-122"/>
              </a:rPr>
              <a:t>数据完整性验证</a:t>
            </a:r>
          </a:p>
          <a:p>
            <a:pPr marL="742950" lvl="1" indent="-285750">
              <a:buFont typeface="Wingdings" panose="05000000000000000000" pitchFamily="2" charset="2"/>
              <a:buChar char="u"/>
            </a:pPr>
            <a:r>
              <a:rPr lang="zh-CN" altLang="en-US" sz="2000" b="1">
                <a:latin typeface="楷体_GB2312" pitchFamily="49" charset="-122"/>
                <a:ea typeface="楷体_GB2312" pitchFamily="49" charset="-122"/>
              </a:rPr>
              <a:t>数据恢复</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2907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7.</a:t>
            </a:r>
            <a:r>
              <a:rPr lang="zh-CN" altLang="en-US" sz="3200" b="1">
                <a:solidFill>
                  <a:schemeClr val="accent2"/>
                </a:solidFill>
                <a:latin typeface="楷体_GB2312" pitchFamily="49" charset="-122"/>
                <a:ea typeface="楷体_GB2312" pitchFamily="49" charset="-122"/>
              </a:rPr>
              <a:t>6</a:t>
            </a:r>
            <a:r>
              <a:rPr lang="en-US" altLang="zh-CN" sz="3200" b="1">
                <a:solidFill>
                  <a:schemeClr val="accent2"/>
                </a:solidFill>
                <a:latin typeface="楷体_GB2312" pitchFamily="49" charset="-122"/>
                <a:ea typeface="楷体_GB2312" pitchFamily="49" charset="-122"/>
              </a:rPr>
              <a:t> </a:t>
            </a:r>
            <a:r>
              <a:rPr lang="zh-CN" altLang="en-US" sz="3200" b="1">
                <a:solidFill>
                  <a:schemeClr val="accent2"/>
                </a:solidFill>
                <a:latin typeface="楷体_GB2312" pitchFamily="49" charset="-122"/>
                <a:ea typeface="楷体_GB2312" pitchFamily="49" charset="-122"/>
              </a:rPr>
              <a:t>应用层的安全问题</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304800" y="179107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7.</a:t>
            </a:r>
            <a:r>
              <a:rPr lang="zh-CN" altLang="en-US" sz="2400" b="1">
                <a:solidFill>
                  <a:schemeClr val="accent2"/>
                </a:solidFill>
                <a:latin typeface="楷体_GB2312" pitchFamily="49" charset="-122"/>
                <a:ea typeface="楷体_GB2312" pitchFamily="49" charset="-122"/>
              </a:rPr>
              <a:t>6</a:t>
            </a:r>
            <a:r>
              <a:rPr lang="en-US" altLang="zh-CN" sz="2400" b="1">
                <a:solidFill>
                  <a:schemeClr val="accent2"/>
                </a:solidFill>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1</a:t>
            </a:r>
            <a:r>
              <a:rPr lang="en-US" altLang="zh-CN" sz="2400" b="1">
                <a:solidFill>
                  <a:schemeClr val="accent2"/>
                </a:solidFill>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应用层的安全挑战和安全需求</a:t>
            </a:r>
            <a:endParaRPr lang="zh-CN" altLang="en-US" sz="24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914400" y="232447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数据处理层的安全挑战</a:t>
            </a:r>
            <a:endParaRPr lang="zh-CN" altLang="en-US" sz="2400" b="1">
              <a:solidFill>
                <a:srgbClr val="FF0000"/>
              </a:solidFill>
              <a:latin typeface="楷体_GB2312" pitchFamily="49" charset="-122"/>
              <a:ea typeface="楷体_GB2312" pitchFamily="49" charset="-122"/>
            </a:endParaRPr>
          </a:p>
        </p:txBody>
      </p:sp>
      <p:sp>
        <p:nvSpPr>
          <p:cNvPr id="5" name="Rectangle 10"/>
          <p:cNvSpPr>
            <a:spLocks noChangeArrowheads="1"/>
          </p:cNvSpPr>
          <p:nvPr/>
        </p:nvSpPr>
        <p:spPr bwMode="auto">
          <a:xfrm>
            <a:off x="914400" y="285787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en-US" sz="2400" b="1">
                <a:latin typeface="楷体_GB2312" pitchFamily="49" charset="-122"/>
                <a:ea typeface="楷体_GB2312" pitchFamily="49" charset="-122"/>
              </a:rPr>
              <a:t>用户隐私问题的提出</a:t>
            </a:r>
          </a:p>
        </p:txBody>
      </p:sp>
      <p:sp>
        <p:nvSpPr>
          <p:cNvPr id="6" name="Rectangle 10"/>
          <p:cNvSpPr>
            <a:spLocks noChangeArrowheads="1"/>
          </p:cNvSpPr>
          <p:nvPr/>
        </p:nvSpPr>
        <p:spPr bwMode="auto">
          <a:xfrm>
            <a:off x="914400" y="339127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en-US" sz="2400" b="1">
                <a:latin typeface="楷体_GB2312" pitchFamily="49" charset="-122"/>
                <a:ea typeface="楷体_GB2312" pitchFamily="49" charset="-122"/>
              </a:rPr>
              <a:t>位置隐私面临攻击</a:t>
            </a:r>
            <a:br>
              <a:rPr lang="zh-CN" altLang="en-US" sz="2400" b="1">
                <a:solidFill>
                  <a:srgbClr val="FF0000"/>
                </a:solidFill>
                <a:latin typeface="楷体_GB2312" pitchFamily="49" charset="-122"/>
                <a:ea typeface="楷体_GB2312" pitchFamily="49" charset="-122"/>
              </a:rPr>
            </a:br>
            <a:endParaRPr lang="zh-CN" altLang="en-US" sz="2400" b="1">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42392"/>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7.</a:t>
            </a:r>
            <a:r>
              <a:rPr lang="zh-CN" altLang="en-US" sz="3200" b="1">
                <a:solidFill>
                  <a:schemeClr val="accent2"/>
                </a:solidFill>
                <a:latin typeface="楷体_GB2312" pitchFamily="49" charset="-122"/>
                <a:ea typeface="楷体_GB2312" pitchFamily="49" charset="-122"/>
              </a:rPr>
              <a:t>6</a:t>
            </a:r>
            <a:r>
              <a:rPr lang="en-US" altLang="zh-CN" sz="3200" b="1">
                <a:solidFill>
                  <a:schemeClr val="accent2"/>
                </a:solidFill>
                <a:latin typeface="楷体_GB2312" pitchFamily="49" charset="-122"/>
                <a:ea typeface="楷体_GB2312" pitchFamily="49" charset="-122"/>
              </a:rPr>
              <a:t> </a:t>
            </a:r>
            <a:r>
              <a:rPr lang="zh-CN" altLang="en-US" sz="3200" b="1">
                <a:solidFill>
                  <a:schemeClr val="accent2"/>
                </a:solidFill>
                <a:latin typeface="楷体_GB2312" pitchFamily="49" charset="-122"/>
                <a:ea typeface="楷体_GB2312" pitchFamily="49" charset="-122"/>
              </a:rPr>
              <a:t>应用层的安全问题</a:t>
            </a:r>
            <a:endParaRPr lang="zh-CN" altLang="en-US" sz="3200" b="1">
              <a:solidFill>
                <a:srgbClr val="FF0000"/>
              </a:solidFill>
              <a:latin typeface="楷体_GB2312" pitchFamily="49" charset="-122"/>
              <a:ea typeface="楷体_GB2312" pitchFamily="49" charset="-122"/>
            </a:endParaRPr>
          </a:p>
        </p:txBody>
      </p:sp>
      <p:sp>
        <p:nvSpPr>
          <p:cNvPr id="3" name="Rectangle 10"/>
          <p:cNvSpPr>
            <a:spLocks noChangeArrowheads="1"/>
          </p:cNvSpPr>
          <p:nvPr/>
        </p:nvSpPr>
        <p:spPr bwMode="auto">
          <a:xfrm>
            <a:off x="304800" y="180439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7.</a:t>
            </a:r>
            <a:r>
              <a:rPr lang="zh-CN" altLang="en-US" sz="2400" b="1">
                <a:solidFill>
                  <a:schemeClr val="accent2"/>
                </a:solidFill>
                <a:latin typeface="楷体_GB2312" pitchFamily="49" charset="-122"/>
                <a:ea typeface="楷体_GB2312" pitchFamily="49" charset="-122"/>
              </a:rPr>
              <a:t>6</a:t>
            </a:r>
            <a:r>
              <a:rPr lang="en-US" altLang="zh-CN" sz="2400" b="1">
                <a:solidFill>
                  <a:schemeClr val="accent2"/>
                </a:solidFill>
                <a:latin typeface="楷体_GB2312" pitchFamily="49" charset="-122"/>
                <a:ea typeface="楷体_GB2312" pitchFamily="49" charset="-122"/>
              </a:rPr>
              <a:t>.</a:t>
            </a:r>
            <a:r>
              <a:rPr lang="zh-CN" altLang="en-US" sz="2400" b="1">
                <a:solidFill>
                  <a:schemeClr val="accent2"/>
                </a:solidFill>
                <a:latin typeface="楷体_GB2312" pitchFamily="49" charset="-122"/>
                <a:ea typeface="楷体_GB2312" pitchFamily="49" charset="-122"/>
              </a:rPr>
              <a:t>2</a:t>
            </a:r>
            <a:r>
              <a:rPr lang="en-US" altLang="zh-CN" sz="2400" b="1">
                <a:solidFill>
                  <a:schemeClr val="accent2"/>
                </a:solidFill>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应用层的安全处理方法</a:t>
            </a:r>
            <a:endParaRPr lang="zh-CN" altLang="en-US" sz="2400" b="1">
              <a:solidFill>
                <a:srgbClr val="FF0000"/>
              </a:solidFill>
              <a:latin typeface="楷体_GB2312" pitchFamily="49" charset="-122"/>
              <a:ea typeface="楷体_GB2312" pitchFamily="49" charset="-122"/>
            </a:endParaRPr>
          </a:p>
        </p:txBody>
      </p:sp>
      <p:sp>
        <p:nvSpPr>
          <p:cNvPr id="4" name="Rectangle 10"/>
          <p:cNvSpPr>
            <a:spLocks noChangeArrowheads="1"/>
          </p:cNvSpPr>
          <p:nvPr/>
        </p:nvSpPr>
        <p:spPr bwMode="auto">
          <a:xfrm>
            <a:off x="1168400" y="233779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制度约束</a:t>
            </a:r>
          </a:p>
        </p:txBody>
      </p:sp>
      <p:sp>
        <p:nvSpPr>
          <p:cNvPr id="5" name="Rectangle 10"/>
          <p:cNvSpPr>
            <a:spLocks noChangeArrowheads="1"/>
          </p:cNvSpPr>
          <p:nvPr/>
        </p:nvSpPr>
        <p:spPr bwMode="auto">
          <a:xfrm>
            <a:off x="1168400" y="304899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隐私方针</a:t>
            </a:r>
          </a:p>
        </p:txBody>
      </p:sp>
      <p:sp>
        <p:nvSpPr>
          <p:cNvPr id="6" name="Rectangle 10"/>
          <p:cNvSpPr>
            <a:spLocks noChangeArrowheads="1"/>
          </p:cNvSpPr>
          <p:nvPr/>
        </p:nvSpPr>
        <p:spPr bwMode="auto">
          <a:xfrm>
            <a:off x="1168400" y="376019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身份隐匿</a:t>
            </a:r>
          </a:p>
        </p:txBody>
      </p:sp>
      <p:sp>
        <p:nvSpPr>
          <p:cNvPr id="7" name="Rectangle 10"/>
          <p:cNvSpPr>
            <a:spLocks noChangeArrowheads="1"/>
          </p:cNvSpPr>
          <p:nvPr/>
        </p:nvSpPr>
        <p:spPr bwMode="auto">
          <a:xfrm>
            <a:off x="1168400" y="4471392"/>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数据混淆</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10"/>
          <p:cNvSpPr>
            <a:spLocks noChangeArrowheads="1"/>
          </p:cNvSpPr>
          <p:nvPr/>
        </p:nvSpPr>
        <p:spPr bwMode="auto">
          <a:xfrm>
            <a:off x="152400" y="104509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a:solidFill>
                  <a:schemeClr val="accent2"/>
                </a:solidFill>
                <a:latin typeface="楷体_GB2312" pitchFamily="49" charset="-122"/>
                <a:ea typeface="楷体_GB2312" pitchFamily="49" charset="-122"/>
              </a:rPr>
              <a:t>7.</a:t>
            </a:r>
            <a:r>
              <a:rPr lang="zh-CN" altLang="en-US" sz="3200" b="1">
                <a:solidFill>
                  <a:schemeClr val="accent2"/>
                </a:solidFill>
                <a:latin typeface="楷体_GB2312" pitchFamily="49" charset="-122"/>
                <a:ea typeface="楷体_GB2312" pitchFamily="49" charset="-122"/>
              </a:rPr>
              <a:t>7</a:t>
            </a:r>
            <a:r>
              <a:rPr lang="en-US" altLang="zh-CN" sz="3200" b="1">
                <a:solidFill>
                  <a:schemeClr val="accent2"/>
                </a:solidFill>
                <a:latin typeface="楷体_GB2312" pitchFamily="49" charset="-122"/>
                <a:ea typeface="楷体_GB2312" pitchFamily="49" charset="-122"/>
              </a:rPr>
              <a:t> </a:t>
            </a:r>
            <a:r>
              <a:rPr lang="zh-CN" altLang="en-US" sz="3200" b="1">
                <a:solidFill>
                  <a:schemeClr val="accent2"/>
                </a:solidFill>
                <a:latin typeface="楷体_GB2312" pitchFamily="49" charset="-122"/>
                <a:ea typeface="楷体_GB2312" pitchFamily="49" charset="-122"/>
              </a:rPr>
              <a:t>小结</a:t>
            </a:r>
            <a:endParaRPr lang="zh-CN" altLang="en-US" sz="3200" b="1">
              <a:solidFill>
                <a:srgbClr val="FF0000"/>
              </a:solidFill>
              <a:latin typeface="楷体_GB2312" pitchFamily="49" charset="-122"/>
              <a:ea typeface="楷体_GB2312" pitchFamily="49" charset="-122"/>
            </a:endParaRPr>
          </a:p>
        </p:txBody>
      </p:sp>
      <p:sp>
        <p:nvSpPr>
          <p:cNvPr id="9" name="Rectangle 10"/>
          <p:cNvSpPr>
            <a:spLocks noChangeArrowheads="1"/>
          </p:cNvSpPr>
          <p:nvPr/>
        </p:nvSpPr>
        <p:spPr bwMode="auto">
          <a:xfrm>
            <a:off x="304800" y="1807096"/>
            <a:ext cx="8002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a:solidFill>
                  <a:schemeClr val="accent2"/>
                </a:solidFill>
                <a:latin typeface="楷体_GB2312" pitchFamily="49" charset="-122"/>
                <a:ea typeface="楷体_GB2312" pitchFamily="49" charset="-122"/>
              </a:rPr>
              <a:t> </a:t>
            </a:r>
            <a:r>
              <a:rPr lang="zh-CN" altLang="en-US" sz="2400" b="1">
                <a:latin typeface="楷体_GB2312" pitchFamily="49" charset="-122"/>
                <a:ea typeface="楷体_GB2312" pitchFamily="49" charset="-122"/>
              </a:rPr>
              <a:t>本章主要介绍了物联网的安全体系结构,并针对物联网各层次所涉及到的安全上的技术问题与已提出的相应地解决方法进行介绍。</a:t>
            </a:r>
          </a:p>
          <a:p>
            <a:pPr>
              <a:buFont typeface="Wingdings" panose="05000000000000000000" pitchFamily="2" charset="2"/>
              <a:buChar char="Ø"/>
            </a:pPr>
            <a:r>
              <a:rPr lang="zh-CN" altLang="en-US" sz="2400" b="1">
                <a:latin typeface="楷体_GB2312" pitchFamily="49" charset="-122"/>
                <a:ea typeface="楷体_GB2312" pitchFamily="49" charset="-122"/>
              </a:rPr>
              <a:t>最后，本章重点介绍了物联网中隐私问题的重要地位，并针对定位中的隐私问题的介绍了相关的解决方案。</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0736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隶书" panose="02010509060101010101" pitchFamily="49" charset="-122"/>
                <a:ea typeface="隶书" panose="02010509060101010101" pitchFamily="49" charset="-122"/>
              </a:rPr>
              <a:t>   </a:t>
            </a:r>
            <a:r>
              <a:rPr lang="en-US" sz="3200" b="1" dirty="0" err="1">
                <a:solidFill>
                  <a:srgbClr val="003366"/>
                </a:solidFill>
                <a:latin typeface="隶书" panose="02010509060101010101" pitchFamily="49" charset="-122"/>
                <a:ea typeface="隶书" panose="02010509060101010101" pitchFamily="49" charset="-122"/>
              </a:rPr>
              <a:t>物联网</a:t>
            </a:r>
            <a:r>
              <a:rPr lang="zh-CN" altLang="en-US" sz="3200" b="1" dirty="0">
                <a:solidFill>
                  <a:srgbClr val="003366"/>
                </a:solidFill>
                <a:latin typeface="隶书" panose="02010509060101010101" pitchFamily="49" charset="-122"/>
                <a:ea typeface="隶书" panose="02010509060101010101" pitchFamily="49" charset="-122"/>
              </a:rPr>
              <a:t>的安全体系</a:t>
            </a:r>
            <a:r>
              <a:rPr lang="en-US" sz="3200" b="1" dirty="0">
                <a:solidFill>
                  <a:srgbClr val="003366"/>
                </a:solidFill>
                <a:latin typeface="隶书" panose="02010509060101010101" pitchFamily="49" charset="-122"/>
                <a:ea typeface="隶书" panose="02010509060101010101" pitchFamily="49" charset="-122"/>
              </a:rPr>
              <a:t>   </a:t>
            </a:r>
            <a:br>
              <a:rPr lang="zh-CN" altLang="en-US" sz="3200" b="1" dirty="0">
                <a:solidFill>
                  <a:srgbClr val="FF0000"/>
                </a:solidFill>
                <a:latin typeface="隶书" panose="02010509060101010101" pitchFamily="49" charset="-122"/>
                <a:ea typeface="隶书" panose="02010509060101010101" pitchFamily="49" charset="-122"/>
              </a:rPr>
            </a:br>
            <a:endParaRPr lang="zh-CN" altLang="en-US" sz="3200" b="1" dirty="0">
              <a:solidFill>
                <a:srgbClr val="FF0000"/>
              </a:solidFill>
              <a:latin typeface="隶书" panose="02010509060101010101" pitchFamily="49" charset="-122"/>
              <a:ea typeface="隶书" panose="02010509060101010101" pitchFamily="49" charset="-122"/>
            </a:endParaRPr>
          </a:p>
        </p:txBody>
      </p:sp>
      <p:sp>
        <p:nvSpPr>
          <p:cNvPr id="4" name="Rectangle 10"/>
          <p:cNvSpPr>
            <a:spLocks noChangeArrowheads="1"/>
          </p:cNvSpPr>
          <p:nvPr/>
        </p:nvSpPr>
        <p:spPr bwMode="auto">
          <a:xfrm>
            <a:off x="827584" y="2204864"/>
            <a:ext cx="7776864"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r>
              <a:rPr lang="zh-CN" altLang="en-US" sz="2400" b="1" dirty="0">
                <a:solidFill>
                  <a:srgbClr val="000000"/>
                </a:solidFill>
                <a:latin typeface="隶书" panose="02010509060101010101" pitchFamily="49" charset="-122"/>
                <a:ea typeface="隶书" panose="02010509060101010101" pitchFamily="49" charset="-122"/>
              </a:rPr>
              <a:t>物联网的不安全因素可能包含：</a:t>
            </a:r>
            <a:endParaRPr lang="en-US" altLang="zh-CN" sz="2400" b="1" dirty="0">
              <a:solidFill>
                <a:srgbClr val="000000"/>
              </a:solidFill>
              <a:latin typeface="隶书" panose="02010509060101010101" pitchFamily="49" charset="-122"/>
              <a:ea typeface="隶书" panose="02010509060101010101" pitchFamily="49" charset="-122"/>
            </a:endParaRPr>
          </a:p>
          <a:p>
            <a:pPr indent="457200"/>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感知节点的自身安全（如隐私泄露）、假冒攻击、数据驱动攻击、恶意代码攻击、拒绝服务、物联网业务的安全、信息安全、传输层和应用层的安全隐患等。</a:t>
            </a:r>
            <a:endPar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pPr indent="457200"/>
            <a:endParaRPr 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pPr indent="457200"/>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物联网安全的总体需求：</a:t>
            </a:r>
            <a:endPar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pPr indent="457200"/>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物理安全、信息采集的安全、信息传输的安全和信息处理的安全。</a:t>
            </a:r>
            <a:endPar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pPr indent="457200"/>
            <a:endParaRPr 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pPr indent="457200"/>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安全的最终目标是确保信息的机密性、完整性、真实性和网络的容错性。</a:t>
            </a:r>
          </a:p>
        </p:txBody>
      </p:sp>
      <p:sp>
        <p:nvSpPr>
          <p:cNvPr id="5" name="Rectangle 10"/>
          <p:cNvSpPr>
            <a:spLocks noChangeArrowheads="1"/>
          </p:cNvSpPr>
          <p:nvPr/>
        </p:nvSpPr>
        <p:spPr bwMode="auto">
          <a:xfrm>
            <a:off x="609600" y="169316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zh-CN" altLang="en-US" sz="2800" b="1" dirty="0">
                <a:solidFill>
                  <a:srgbClr val="7030A0"/>
                </a:solidFill>
                <a:latin typeface="隶书" panose="02010509060101010101" pitchFamily="49" charset="-122"/>
                <a:ea typeface="隶书" panose="02010509060101010101" pitchFamily="49" charset="-122"/>
              </a:rPr>
              <a:t> 物联网的安全体系</a:t>
            </a:r>
            <a:r>
              <a:rPr lang="en-US" sz="2800" b="1" dirty="0">
                <a:solidFill>
                  <a:srgbClr val="7030A0"/>
                </a:solidFill>
                <a:latin typeface="隶书" panose="02010509060101010101" pitchFamily="49" charset="-122"/>
                <a:ea typeface="隶书" panose="02010509060101010101" pitchFamily="49" charset="-122"/>
              </a:rPr>
              <a:t>   </a:t>
            </a:r>
            <a:br>
              <a:rPr lang="zh-CN" altLang="en-US" sz="2800" b="1" dirty="0">
                <a:solidFill>
                  <a:srgbClr val="FF0000"/>
                </a:solidFill>
                <a:latin typeface="隶书" panose="02010509060101010101" pitchFamily="49" charset="-122"/>
                <a:ea typeface="隶书" panose="02010509060101010101" pitchFamily="49" charset="-122"/>
              </a:rPr>
            </a:br>
            <a:endParaRPr lang="zh-CN" altLang="en-US" sz="2800" b="1" dirty="0">
              <a:solidFill>
                <a:srgbClr val="FF0000"/>
              </a:solidFill>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0736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隶书" panose="02010509060101010101" pitchFamily="49" charset="-122"/>
                <a:ea typeface="隶书" panose="02010509060101010101" pitchFamily="49" charset="-122"/>
              </a:rPr>
              <a:t>   </a:t>
            </a:r>
            <a:r>
              <a:rPr lang="en-US" sz="3200" b="1" dirty="0" err="1">
                <a:solidFill>
                  <a:srgbClr val="003366"/>
                </a:solidFill>
                <a:latin typeface="隶书" panose="02010509060101010101" pitchFamily="49" charset="-122"/>
                <a:ea typeface="隶书" panose="02010509060101010101" pitchFamily="49" charset="-122"/>
              </a:rPr>
              <a:t>物联网</a:t>
            </a:r>
            <a:r>
              <a:rPr lang="zh-CN" altLang="en-US" sz="3200" b="1" dirty="0">
                <a:solidFill>
                  <a:srgbClr val="003366"/>
                </a:solidFill>
                <a:latin typeface="隶书" panose="02010509060101010101" pitchFamily="49" charset="-122"/>
                <a:ea typeface="隶书" panose="02010509060101010101" pitchFamily="49" charset="-122"/>
              </a:rPr>
              <a:t>的安全威胁</a:t>
            </a:r>
            <a:r>
              <a:rPr lang="en-US" sz="3200" b="1" dirty="0">
                <a:solidFill>
                  <a:srgbClr val="003366"/>
                </a:solidFill>
                <a:latin typeface="隶书" panose="02010509060101010101" pitchFamily="49" charset="-122"/>
                <a:ea typeface="隶书" panose="02010509060101010101" pitchFamily="49" charset="-122"/>
              </a:rPr>
              <a:t>   </a:t>
            </a:r>
            <a:br>
              <a:rPr lang="zh-CN" altLang="en-US" sz="3200" b="1" dirty="0">
                <a:solidFill>
                  <a:srgbClr val="FF0000"/>
                </a:solidFill>
                <a:latin typeface="隶书" panose="02010509060101010101" pitchFamily="49" charset="-122"/>
                <a:ea typeface="隶书" panose="02010509060101010101" pitchFamily="49" charset="-122"/>
              </a:rPr>
            </a:br>
            <a:endParaRPr lang="zh-CN" altLang="en-US" sz="3200" b="1" dirty="0">
              <a:solidFill>
                <a:srgbClr val="FF0000"/>
              </a:solidFill>
              <a:latin typeface="隶书" panose="02010509060101010101" pitchFamily="49" charset="-122"/>
              <a:ea typeface="隶书" panose="02010509060101010101" pitchFamily="49" charset="-122"/>
            </a:endParaRPr>
          </a:p>
        </p:txBody>
      </p:sp>
      <p:sp>
        <p:nvSpPr>
          <p:cNvPr id="4" name="Rectangle 10"/>
          <p:cNvSpPr>
            <a:spLocks noChangeArrowheads="1"/>
          </p:cNvSpPr>
          <p:nvPr/>
        </p:nvSpPr>
        <p:spPr bwMode="auto">
          <a:xfrm>
            <a:off x="827584" y="2204864"/>
            <a:ext cx="7776864"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r>
              <a:rPr lang="zh-CN" altLang="en-US" sz="2400" b="1" dirty="0">
                <a:solidFill>
                  <a:srgbClr val="000000"/>
                </a:solidFill>
                <a:latin typeface="隶书" panose="02010509060101010101" pitchFamily="49" charset="-122"/>
                <a:ea typeface="隶书" panose="02010509060101010101" pitchFamily="49" charset="-122"/>
              </a:rPr>
              <a:t>物联网在保证其网络硬件平台和系统软件平台安全的基础上，还应该具备以下安全属性。</a:t>
            </a:r>
            <a:endParaRPr 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pPr marL="457200" indent="-457200">
              <a:buFont typeface="+mj-ea"/>
              <a:buAutoNum type="circleNumDbPlain"/>
            </a:pP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机密性</a:t>
            </a:r>
            <a:r>
              <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(confidentiality)</a:t>
            </a: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：指信息在产生、传送、处理和存储过程中不泄露给非授权的个人或组织。</a:t>
            </a:r>
            <a:endParaRPr 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pPr marL="457200" indent="-457200">
              <a:buFont typeface="+mj-ea"/>
              <a:buAutoNum type="circleNumDbPlain"/>
            </a:pP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完整性</a:t>
            </a:r>
            <a:r>
              <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(integrity)</a:t>
            </a: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：信息不被偶然或蓄意地删除、修改、伪造、乱序、重放、插入等破坏的特性。</a:t>
            </a:r>
            <a:endPar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pPr marL="457200" indent="-457200">
              <a:buFont typeface="+mj-ea"/>
              <a:buAutoNum type="circleNumDbPlain"/>
            </a:pP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可用性</a:t>
            </a:r>
            <a:r>
              <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(availability)</a:t>
            </a: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：指授权用户在正常访问信息和资源时不被拒绝，可以及时获取服务，即保证为用户提供稳定的服务。</a:t>
            </a:r>
            <a:endPar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a:p>
            <a:pPr marL="457200" indent="-457200">
              <a:buFont typeface="+mj-ea"/>
              <a:buAutoNum type="circleNumDbPlain"/>
            </a:pP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可审查性：使用审计、监控、防抵赖等安全机制，使得使用者的行为有证可查，并能够对网络出现的安全问题提供调查依据和手段。</a:t>
            </a:r>
          </a:p>
        </p:txBody>
      </p:sp>
      <p:sp>
        <p:nvSpPr>
          <p:cNvPr id="5" name="Rectangle 10"/>
          <p:cNvSpPr>
            <a:spLocks noChangeArrowheads="1"/>
          </p:cNvSpPr>
          <p:nvPr/>
        </p:nvSpPr>
        <p:spPr bwMode="auto">
          <a:xfrm>
            <a:off x="609600" y="169316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zh-CN" altLang="en-US" sz="2800" b="1" dirty="0">
                <a:solidFill>
                  <a:srgbClr val="7030A0"/>
                </a:solidFill>
                <a:latin typeface="隶书" panose="02010509060101010101" pitchFamily="49" charset="-122"/>
                <a:ea typeface="隶书" panose="02010509060101010101" pitchFamily="49" charset="-122"/>
              </a:rPr>
              <a:t> 物联网的安全属性</a:t>
            </a:r>
            <a:r>
              <a:rPr lang="en-US" sz="2800" b="1" dirty="0">
                <a:solidFill>
                  <a:srgbClr val="7030A0"/>
                </a:solidFill>
                <a:latin typeface="隶书" panose="02010509060101010101" pitchFamily="49" charset="-122"/>
                <a:ea typeface="隶书" panose="02010509060101010101" pitchFamily="49" charset="-122"/>
              </a:rPr>
              <a:t>   </a:t>
            </a:r>
            <a:br>
              <a:rPr lang="zh-CN" altLang="en-US" sz="2800" b="1" dirty="0">
                <a:solidFill>
                  <a:srgbClr val="FF0000"/>
                </a:solidFill>
                <a:latin typeface="隶书" panose="02010509060101010101" pitchFamily="49" charset="-122"/>
                <a:ea typeface="隶书" panose="02010509060101010101" pitchFamily="49" charset="-122"/>
              </a:rPr>
            </a:br>
            <a:endParaRPr lang="zh-CN" altLang="en-US" sz="2800" b="1" dirty="0">
              <a:solidFill>
                <a:srgbClr val="FF0000"/>
              </a:solidFill>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p:nvSpPr>
        <p:spPr bwMode="auto">
          <a:xfrm>
            <a:off x="152400" y="1007368"/>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rgbClr val="003366"/>
                </a:solidFill>
                <a:latin typeface="隶书" panose="02010509060101010101" pitchFamily="49" charset="-122"/>
                <a:ea typeface="隶书" panose="02010509060101010101" pitchFamily="49" charset="-122"/>
              </a:rPr>
              <a:t>   </a:t>
            </a:r>
            <a:r>
              <a:rPr lang="en-US" sz="3200" b="1" dirty="0" err="1">
                <a:solidFill>
                  <a:srgbClr val="003366"/>
                </a:solidFill>
                <a:latin typeface="隶书" panose="02010509060101010101" pitchFamily="49" charset="-122"/>
                <a:ea typeface="隶书" panose="02010509060101010101" pitchFamily="49" charset="-122"/>
              </a:rPr>
              <a:t>物联网</a:t>
            </a:r>
            <a:r>
              <a:rPr lang="zh-CN" altLang="en-US" sz="3200" b="1" dirty="0">
                <a:solidFill>
                  <a:srgbClr val="003366"/>
                </a:solidFill>
                <a:latin typeface="隶书" panose="02010509060101010101" pitchFamily="49" charset="-122"/>
                <a:ea typeface="隶书" panose="02010509060101010101" pitchFamily="49" charset="-122"/>
              </a:rPr>
              <a:t>的安全体系</a:t>
            </a:r>
            <a:r>
              <a:rPr lang="en-US" sz="3200" b="1" dirty="0">
                <a:solidFill>
                  <a:srgbClr val="003366"/>
                </a:solidFill>
                <a:latin typeface="隶书" panose="02010509060101010101" pitchFamily="49" charset="-122"/>
                <a:ea typeface="隶书" panose="02010509060101010101" pitchFamily="49" charset="-122"/>
              </a:rPr>
              <a:t>   </a:t>
            </a:r>
            <a:br>
              <a:rPr lang="zh-CN" altLang="en-US" sz="3200" b="1" dirty="0">
                <a:solidFill>
                  <a:srgbClr val="FF0000"/>
                </a:solidFill>
                <a:latin typeface="隶书" panose="02010509060101010101" pitchFamily="49" charset="-122"/>
                <a:ea typeface="隶书" panose="02010509060101010101" pitchFamily="49" charset="-122"/>
              </a:rPr>
            </a:br>
            <a:endParaRPr lang="zh-CN" altLang="en-US" sz="3200" b="1" dirty="0">
              <a:solidFill>
                <a:srgbClr val="FF0000"/>
              </a:solidFill>
              <a:latin typeface="隶书" panose="02010509060101010101" pitchFamily="49" charset="-122"/>
              <a:ea typeface="隶书" panose="02010509060101010101" pitchFamily="49" charset="-122"/>
            </a:endParaRPr>
          </a:p>
        </p:txBody>
      </p:sp>
      <p:sp>
        <p:nvSpPr>
          <p:cNvPr id="4" name="Rectangle 10"/>
          <p:cNvSpPr>
            <a:spLocks noChangeArrowheads="1"/>
          </p:cNvSpPr>
          <p:nvPr/>
        </p:nvSpPr>
        <p:spPr bwMode="auto">
          <a:xfrm>
            <a:off x="827584" y="2204864"/>
            <a:ext cx="7776864"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57200"/>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见 </a:t>
            </a:r>
            <a:r>
              <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p204 </a:t>
            </a:r>
            <a:r>
              <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图</a:t>
            </a:r>
            <a:r>
              <a:rPr lang="en-US" altLang="zh-CN" sz="2400" b="1" dirty="0">
                <a:solidFill>
                  <a:srgbClr val="000000"/>
                </a:solidFill>
                <a:latin typeface="隶书" panose="02010509060101010101" pitchFamily="49" charset="-122"/>
                <a:ea typeface="隶书" panose="02010509060101010101" pitchFamily="49" charset="-122"/>
                <a:sym typeface="Arial" panose="020B0604020202020204" pitchFamily="34" charset="0"/>
              </a:rPr>
              <a:t>7-3</a:t>
            </a:r>
            <a:endParaRPr lang="zh-CN" altLang="en-US" sz="2400" b="1" dirty="0">
              <a:solidFill>
                <a:srgbClr val="000000"/>
              </a:solidFill>
              <a:latin typeface="隶书" panose="02010509060101010101" pitchFamily="49" charset="-122"/>
              <a:ea typeface="隶书" panose="02010509060101010101" pitchFamily="49" charset="-122"/>
              <a:sym typeface="Arial" panose="020B0604020202020204" pitchFamily="34" charset="0"/>
            </a:endParaRPr>
          </a:p>
        </p:txBody>
      </p:sp>
      <p:sp>
        <p:nvSpPr>
          <p:cNvPr id="5" name="Rectangle 10"/>
          <p:cNvSpPr>
            <a:spLocks noChangeArrowheads="1"/>
          </p:cNvSpPr>
          <p:nvPr/>
        </p:nvSpPr>
        <p:spPr bwMode="auto">
          <a:xfrm>
            <a:off x="609600" y="1693168"/>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zh-CN" altLang="en-US" sz="2800" b="1" dirty="0">
                <a:solidFill>
                  <a:srgbClr val="7030A0"/>
                </a:solidFill>
                <a:latin typeface="隶书" panose="02010509060101010101" pitchFamily="49" charset="-122"/>
                <a:ea typeface="隶书" panose="02010509060101010101" pitchFamily="49" charset="-122"/>
              </a:rPr>
              <a:t> 物联网的安全框架</a:t>
            </a:r>
            <a:r>
              <a:rPr lang="en-US" sz="2800" b="1" dirty="0">
                <a:solidFill>
                  <a:srgbClr val="7030A0"/>
                </a:solidFill>
                <a:latin typeface="隶书" panose="02010509060101010101" pitchFamily="49" charset="-122"/>
                <a:ea typeface="隶书" panose="02010509060101010101" pitchFamily="49" charset="-122"/>
              </a:rPr>
              <a:t>   </a:t>
            </a:r>
            <a:br>
              <a:rPr lang="zh-CN" altLang="en-US" sz="2800" b="1" dirty="0">
                <a:solidFill>
                  <a:srgbClr val="FF0000"/>
                </a:solidFill>
                <a:latin typeface="隶书" panose="02010509060101010101" pitchFamily="49" charset="-122"/>
                <a:ea typeface="隶书" panose="02010509060101010101" pitchFamily="49" charset="-122"/>
              </a:rPr>
            </a:br>
            <a:endParaRPr lang="zh-CN" altLang="en-US" sz="2800" b="1" dirty="0">
              <a:solidFill>
                <a:srgbClr val="FF0000"/>
              </a:solidFill>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598" y="3778579"/>
            <a:ext cx="5615881" cy="1406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0"/>
          <p:cNvSpPr>
            <a:spLocks noChangeArrowheads="1"/>
          </p:cNvSpPr>
          <p:nvPr/>
        </p:nvSpPr>
        <p:spPr bwMode="auto">
          <a:xfrm>
            <a:off x="152400" y="105273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chemeClr val="accent2"/>
                </a:solidFill>
                <a:latin typeface="隶书" panose="02010509060101010101" pitchFamily="49" charset="-122"/>
                <a:ea typeface="隶书" panose="02010509060101010101" pitchFamily="49" charset="-122"/>
              </a:rPr>
              <a:t>7.</a:t>
            </a:r>
            <a:r>
              <a:rPr lang="zh-CN" altLang="en-US" sz="3200" b="1" dirty="0">
                <a:solidFill>
                  <a:schemeClr val="accent2"/>
                </a:solidFill>
                <a:latin typeface="隶书" panose="02010509060101010101" pitchFamily="49" charset="-122"/>
                <a:ea typeface="隶书" panose="02010509060101010101" pitchFamily="49" charset="-122"/>
                <a:sym typeface="Arial" panose="020B0604020202020204" pitchFamily="34" charset="0"/>
              </a:rPr>
              <a:t>3  感知层安全问题</a:t>
            </a:r>
            <a:r>
              <a:rPr lang="zh-CN" altLang="en-US" sz="3200" b="1" dirty="0">
                <a:latin typeface="隶书" panose="02010509060101010101" pitchFamily="49" charset="-122"/>
                <a:ea typeface="隶书" panose="02010509060101010101" pitchFamily="49" charset="-122"/>
              </a:rPr>
              <a:t>  </a:t>
            </a:r>
          </a:p>
        </p:txBody>
      </p:sp>
      <p:sp>
        <p:nvSpPr>
          <p:cNvPr id="3" name="Rectangle 10"/>
          <p:cNvSpPr>
            <a:spLocks noChangeArrowheads="1"/>
          </p:cNvSpPr>
          <p:nvPr/>
        </p:nvSpPr>
        <p:spPr bwMode="auto">
          <a:xfrm>
            <a:off x="304800" y="18147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chemeClr val="accent2"/>
                </a:solidFill>
                <a:latin typeface="隶书" panose="02010509060101010101" pitchFamily="49" charset="-122"/>
                <a:ea typeface="隶书" panose="02010509060101010101" pitchFamily="49" charset="-122"/>
              </a:rPr>
              <a:t> 7.</a:t>
            </a:r>
            <a:r>
              <a:rPr lang="zh-CN" altLang="en-US" sz="2400" b="1" dirty="0">
                <a:solidFill>
                  <a:schemeClr val="accent2"/>
                </a:solidFill>
                <a:latin typeface="隶书" panose="02010509060101010101" pitchFamily="49" charset="-122"/>
                <a:ea typeface="隶书" panose="02010509060101010101" pitchFamily="49" charset="-122"/>
              </a:rPr>
              <a:t>3</a:t>
            </a:r>
            <a:r>
              <a:rPr lang="en-US" altLang="zh-CN" sz="2400" b="1" dirty="0">
                <a:solidFill>
                  <a:schemeClr val="accent2"/>
                </a:solidFill>
                <a:latin typeface="隶书" panose="02010509060101010101" pitchFamily="49" charset="-122"/>
                <a:ea typeface="隶书" panose="02010509060101010101" pitchFamily="49" charset="-122"/>
              </a:rPr>
              <a:t>.</a:t>
            </a:r>
            <a:r>
              <a:rPr lang="zh-CN" altLang="en-US" sz="2400" b="1" dirty="0">
                <a:solidFill>
                  <a:schemeClr val="accent2"/>
                </a:solidFill>
                <a:latin typeface="隶书" panose="02010509060101010101" pitchFamily="49" charset="-122"/>
                <a:ea typeface="隶书" panose="02010509060101010101" pitchFamily="49" charset="-122"/>
              </a:rPr>
              <a:t>1</a:t>
            </a:r>
            <a:r>
              <a:rPr lang="en-US" altLang="zh-CN" sz="2400" b="1" dirty="0">
                <a:solidFill>
                  <a:schemeClr val="accent2"/>
                </a:solidFill>
                <a:latin typeface="隶书" panose="02010509060101010101" pitchFamily="49" charset="-122"/>
                <a:ea typeface="隶书" panose="02010509060101010101" pitchFamily="49" charset="-122"/>
              </a:rPr>
              <a:t> </a:t>
            </a:r>
            <a:r>
              <a:rPr lang="zh-CN" altLang="en-US" sz="2400" b="1" dirty="0">
                <a:solidFill>
                  <a:schemeClr val="accent2"/>
                </a:solidFill>
                <a:latin typeface="隶书" panose="02010509060101010101" pitchFamily="49" charset="-122"/>
                <a:ea typeface="隶书" panose="02010509060101010101" pitchFamily="49" charset="-122"/>
              </a:rPr>
              <a:t>RFID主要安全隐患</a:t>
            </a:r>
            <a:r>
              <a:rPr lang="en-US" sz="2400" b="1" dirty="0">
                <a:solidFill>
                  <a:schemeClr val="accent2"/>
                </a:solidFill>
                <a:latin typeface="隶书" panose="02010509060101010101" pitchFamily="49" charset="-122"/>
                <a:ea typeface="隶书" panose="02010509060101010101" pitchFamily="49" charset="-122"/>
              </a:rPr>
              <a:t>   </a:t>
            </a:r>
            <a:br>
              <a:rPr lang="zh-CN" altLang="en-US" sz="2400" b="1" dirty="0">
                <a:solidFill>
                  <a:srgbClr val="FF0000"/>
                </a:solidFill>
                <a:latin typeface="隶书" panose="02010509060101010101" pitchFamily="49" charset="-122"/>
                <a:ea typeface="隶书" panose="02010509060101010101" pitchFamily="49" charset="-122"/>
              </a:rPr>
            </a:br>
            <a:endParaRPr lang="zh-CN" altLang="en-US" sz="2400" b="1" dirty="0">
              <a:solidFill>
                <a:srgbClr val="FF0000"/>
              </a:solidFill>
              <a:latin typeface="隶书" panose="02010509060101010101" pitchFamily="49" charset="-122"/>
              <a:ea typeface="隶书" panose="02010509060101010101" pitchFamily="49" charset="-122"/>
            </a:endParaRPr>
          </a:p>
        </p:txBody>
      </p:sp>
      <p:sp>
        <p:nvSpPr>
          <p:cNvPr id="4" name="Rectangle 10"/>
          <p:cNvSpPr>
            <a:spLocks noChangeArrowheads="1"/>
          </p:cNvSpPr>
          <p:nvPr/>
        </p:nvSpPr>
        <p:spPr bwMode="auto">
          <a:xfrm>
            <a:off x="914400" y="23481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窃听</a:t>
            </a:r>
            <a:br>
              <a:rPr lang="zh-CN" altLang="en-US" sz="2400" b="1">
                <a:solidFill>
                  <a:srgbClr val="FF0000"/>
                </a:solidFill>
                <a:latin typeface="隶书" panose="02010509060101010101" pitchFamily="49" charset="-122"/>
                <a:ea typeface="隶书" panose="02010509060101010101" pitchFamily="49" charset="-122"/>
              </a:rPr>
            </a:br>
            <a:endParaRPr lang="zh-CN" altLang="en-US" sz="2400" b="1">
              <a:solidFill>
                <a:srgbClr val="FF0000"/>
              </a:solidFill>
              <a:latin typeface="隶书" panose="02010509060101010101" pitchFamily="49" charset="-122"/>
              <a:ea typeface="隶书" panose="02010509060101010101" pitchFamily="49" charset="-122"/>
            </a:endParaRPr>
          </a:p>
        </p:txBody>
      </p:sp>
      <p:sp>
        <p:nvSpPr>
          <p:cNvPr id="5" name="Rectangle 10"/>
          <p:cNvSpPr>
            <a:spLocks noChangeArrowheads="1"/>
          </p:cNvSpPr>
          <p:nvPr/>
        </p:nvSpPr>
        <p:spPr bwMode="auto">
          <a:xfrm>
            <a:off x="914400" y="28815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中间人攻击</a:t>
            </a:r>
            <a:br>
              <a:rPr lang="zh-CN" altLang="en-US" sz="2400" b="1">
                <a:solidFill>
                  <a:srgbClr val="FF0000"/>
                </a:solidFill>
                <a:latin typeface="隶书" panose="02010509060101010101" pitchFamily="49" charset="-122"/>
                <a:ea typeface="隶书" panose="02010509060101010101" pitchFamily="49" charset="-122"/>
              </a:rPr>
            </a:br>
            <a:endParaRPr lang="zh-CN" altLang="en-US" sz="2400" b="1">
              <a:solidFill>
                <a:srgbClr val="FF0000"/>
              </a:solidFill>
              <a:latin typeface="隶书" panose="02010509060101010101" pitchFamily="49" charset="-122"/>
              <a:ea typeface="隶书" panose="02010509060101010101" pitchFamily="49" charset="-122"/>
            </a:endParaRPr>
          </a:p>
        </p:txBody>
      </p:sp>
      <p:sp>
        <p:nvSpPr>
          <p:cNvPr id="6" name="Rectangle 10"/>
          <p:cNvSpPr>
            <a:spLocks noChangeArrowheads="1"/>
          </p:cNvSpPr>
          <p:nvPr/>
        </p:nvSpPr>
        <p:spPr bwMode="auto">
          <a:xfrm>
            <a:off x="914400" y="34149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欺骗、重放、克隆</a:t>
            </a:r>
            <a:br>
              <a:rPr lang="zh-CN" altLang="en-US" sz="2400" b="1">
                <a:solidFill>
                  <a:srgbClr val="FF0000"/>
                </a:solidFill>
                <a:latin typeface="隶书" panose="02010509060101010101" pitchFamily="49" charset="-122"/>
                <a:ea typeface="隶书" panose="02010509060101010101" pitchFamily="49" charset="-122"/>
              </a:rPr>
            </a:br>
            <a:endParaRPr lang="zh-CN" altLang="en-US" sz="2400" b="1">
              <a:solidFill>
                <a:srgbClr val="FF0000"/>
              </a:solidFill>
              <a:latin typeface="隶书" panose="02010509060101010101" pitchFamily="49" charset="-122"/>
              <a:ea typeface="隶书" panose="02010509060101010101" pitchFamily="49" charset="-122"/>
            </a:endParaRPr>
          </a:p>
        </p:txBody>
      </p:sp>
      <p:sp>
        <p:nvSpPr>
          <p:cNvPr id="7" name="Rectangle 10"/>
          <p:cNvSpPr>
            <a:spLocks noChangeArrowheads="1"/>
          </p:cNvSpPr>
          <p:nvPr/>
        </p:nvSpPr>
        <p:spPr bwMode="auto">
          <a:xfrm>
            <a:off x="914400" y="39483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物理破解</a:t>
            </a:r>
            <a:br>
              <a:rPr lang="zh-CN" altLang="en-US" sz="2400" b="1">
                <a:solidFill>
                  <a:srgbClr val="FF0000"/>
                </a:solidFill>
                <a:latin typeface="隶书" panose="02010509060101010101" pitchFamily="49" charset="-122"/>
                <a:ea typeface="隶书" panose="02010509060101010101" pitchFamily="49" charset="-122"/>
              </a:rPr>
            </a:br>
            <a:endParaRPr lang="zh-CN" altLang="en-US" sz="2400" b="1">
              <a:solidFill>
                <a:srgbClr val="FF0000"/>
              </a:solidFill>
              <a:latin typeface="隶书" panose="02010509060101010101" pitchFamily="49" charset="-122"/>
              <a:ea typeface="隶书" panose="02010509060101010101" pitchFamily="49" charset="-122"/>
            </a:endParaRPr>
          </a:p>
        </p:txBody>
      </p:sp>
      <p:sp>
        <p:nvSpPr>
          <p:cNvPr id="8" name="Rectangle 10"/>
          <p:cNvSpPr>
            <a:spLocks noChangeArrowheads="1"/>
          </p:cNvSpPr>
          <p:nvPr/>
        </p:nvSpPr>
        <p:spPr bwMode="auto">
          <a:xfrm>
            <a:off x="914400" y="44817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篡改信息</a:t>
            </a:r>
            <a:br>
              <a:rPr lang="zh-CN" altLang="en-US" sz="2400" b="1">
                <a:solidFill>
                  <a:srgbClr val="FF0000"/>
                </a:solidFill>
                <a:latin typeface="隶书" panose="02010509060101010101" pitchFamily="49" charset="-122"/>
                <a:ea typeface="隶书" panose="02010509060101010101" pitchFamily="49" charset="-122"/>
              </a:rPr>
            </a:br>
            <a:endParaRPr lang="zh-CN" altLang="en-US" sz="2400" b="1">
              <a:solidFill>
                <a:srgbClr val="FF0000"/>
              </a:solidFill>
              <a:latin typeface="隶书" panose="02010509060101010101" pitchFamily="49" charset="-122"/>
              <a:ea typeface="隶书" panose="02010509060101010101" pitchFamily="49" charset="-122"/>
            </a:endParaRPr>
          </a:p>
        </p:txBody>
      </p:sp>
      <p:sp>
        <p:nvSpPr>
          <p:cNvPr id="9" name="Rectangle 10"/>
          <p:cNvSpPr>
            <a:spLocks noChangeArrowheads="1"/>
          </p:cNvSpPr>
          <p:nvPr/>
        </p:nvSpPr>
        <p:spPr bwMode="auto">
          <a:xfrm>
            <a:off x="914400" y="50913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拒绝服务攻击</a:t>
            </a:r>
            <a:br>
              <a:rPr lang="zh-CN" altLang="en-US" sz="2400" b="1">
                <a:solidFill>
                  <a:srgbClr val="FF0000"/>
                </a:solidFill>
                <a:latin typeface="隶书" panose="02010509060101010101" pitchFamily="49" charset="-122"/>
                <a:ea typeface="隶书" panose="02010509060101010101" pitchFamily="49" charset="-122"/>
              </a:rPr>
            </a:br>
            <a:endParaRPr lang="zh-CN" altLang="en-US" sz="2400" b="1">
              <a:solidFill>
                <a:srgbClr val="FF0000"/>
              </a:solidFill>
              <a:latin typeface="隶书" panose="02010509060101010101" pitchFamily="49" charset="-122"/>
              <a:ea typeface="隶书" panose="02010509060101010101" pitchFamily="49" charset="-122"/>
            </a:endParaRPr>
          </a:p>
        </p:txBody>
      </p:sp>
      <p:sp>
        <p:nvSpPr>
          <p:cNvPr id="10" name="Rectangle 10"/>
          <p:cNvSpPr>
            <a:spLocks noChangeArrowheads="1"/>
          </p:cNvSpPr>
          <p:nvPr/>
        </p:nvSpPr>
        <p:spPr bwMode="auto">
          <a:xfrm>
            <a:off x="914400" y="562473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RFID病毒</a:t>
            </a:r>
            <a:br>
              <a:rPr lang="zh-CN" altLang="en-US" sz="2400" b="1">
                <a:solidFill>
                  <a:srgbClr val="FF0000"/>
                </a:solidFill>
                <a:latin typeface="隶书" panose="02010509060101010101" pitchFamily="49" charset="-122"/>
                <a:ea typeface="隶书" panose="02010509060101010101" pitchFamily="49" charset="-122"/>
              </a:rPr>
            </a:br>
            <a:endParaRPr lang="zh-CN" altLang="en-US" sz="2400" b="1">
              <a:solidFill>
                <a:srgbClr val="FF0000"/>
              </a:solidFill>
              <a:latin typeface="隶书" panose="02010509060101010101" pitchFamily="49" charset="-122"/>
              <a:ea typeface="隶书" panose="02010509060101010101" pitchFamily="49" charset="-122"/>
            </a:endParaRPr>
          </a:p>
        </p:txBody>
      </p:sp>
      <p:sp>
        <p:nvSpPr>
          <p:cNvPr id="11" name="Rectangle 10"/>
          <p:cNvSpPr>
            <a:spLocks noChangeArrowheads="1"/>
          </p:cNvSpPr>
          <p:nvPr/>
        </p:nvSpPr>
        <p:spPr bwMode="auto">
          <a:xfrm>
            <a:off x="914400" y="6151786"/>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en-US" sz="2400" b="1">
                <a:latin typeface="隶书" panose="02010509060101010101" pitchFamily="49" charset="-122"/>
                <a:ea typeface="隶书" panose="02010509060101010101" pitchFamily="49" charset="-122"/>
              </a:rPr>
              <a:t>其他</a:t>
            </a:r>
            <a:r>
              <a:rPr lang="zh-CN" altLang="en-US" sz="2400" b="1">
                <a:latin typeface="隶书" panose="02010509060101010101" pitchFamily="49" charset="-122"/>
                <a:ea typeface="隶书" panose="02010509060101010101" pitchFamily="49" charset="-122"/>
              </a:rPr>
              <a:t>安全隐患</a:t>
            </a:r>
            <a:br>
              <a:rPr lang="zh-CN" altLang="en-US" sz="2400" b="1">
                <a:solidFill>
                  <a:srgbClr val="FF0000"/>
                </a:solidFill>
                <a:latin typeface="隶书" panose="02010509060101010101" pitchFamily="49" charset="-122"/>
                <a:ea typeface="隶书" panose="02010509060101010101" pitchFamily="49" charset="-122"/>
              </a:rPr>
            </a:br>
            <a:endParaRPr lang="zh-CN" altLang="en-US" sz="2400" b="1">
              <a:solidFill>
                <a:srgbClr val="FF0000"/>
              </a:solidFill>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10"/>
          <p:cNvSpPr>
            <a:spLocks noChangeArrowheads="1"/>
          </p:cNvSpPr>
          <p:nvPr/>
        </p:nvSpPr>
        <p:spPr bwMode="auto">
          <a:xfrm>
            <a:off x="304800" y="16288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Ø"/>
            </a:pPr>
            <a:r>
              <a:rPr lang="en-US" altLang="zh-CN" sz="2400" b="1" dirty="0">
                <a:solidFill>
                  <a:schemeClr val="accent2"/>
                </a:solidFill>
                <a:latin typeface="隶书" panose="02010509060101010101" pitchFamily="49" charset="-122"/>
                <a:ea typeface="隶书" panose="02010509060101010101" pitchFamily="49" charset="-122"/>
              </a:rPr>
              <a:t> 7.</a:t>
            </a:r>
            <a:r>
              <a:rPr lang="zh-CN" altLang="en-US" sz="2400" b="1" dirty="0">
                <a:solidFill>
                  <a:schemeClr val="accent2"/>
                </a:solidFill>
                <a:latin typeface="隶书" panose="02010509060101010101" pitchFamily="49" charset="-122"/>
                <a:ea typeface="隶书" panose="02010509060101010101" pitchFamily="49" charset="-122"/>
              </a:rPr>
              <a:t>3</a:t>
            </a:r>
            <a:r>
              <a:rPr lang="en-US" altLang="zh-CN" sz="2400" b="1" dirty="0">
                <a:solidFill>
                  <a:schemeClr val="accent2"/>
                </a:solidFill>
                <a:latin typeface="隶书" panose="02010509060101010101" pitchFamily="49" charset="-122"/>
                <a:ea typeface="隶书" panose="02010509060101010101" pitchFamily="49" charset="-122"/>
              </a:rPr>
              <a:t>.</a:t>
            </a:r>
            <a:r>
              <a:rPr lang="zh-CN" altLang="en-US" sz="2400" b="1" dirty="0">
                <a:solidFill>
                  <a:schemeClr val="accent2"/>
                </a:solidFill>
                <a:latin typeface="隶书" panose="02010509060101010101" pitchFamily="49" charset="-122"/>
                <a:ea typeface="隶书" panose="02010509060101010101" pitchFamily="49" charset="-122"/>
              </a:rPr>
              <a:t>2</a:t>
            </a:r>
            <a:r>
              <a:rPr lang="en-US" altLang="zh-CN" sz="2400" b="1" dirty="0">
                <a:solidFill>
                  <a:schemeClr val="accent2"/>
                </a:solidFill>
                <a:latin typeface="隶书" panose="02010509060101010101" pitchFamily="49" charset="-122"/>
                <a:ea typeface="隶书" panose="02010509060101010101" pitchFamily="49" charset="-122"/>
              </a:rPr>
              <a:t> </a:t>
            </a:r>
            <a:r>
              <a:rPr lang="zh-CN" altLang="en-US" sz="2400" b="1" dirty="0">
                <a:solidFill>
                  <a:schemeClr val="accent2"/>
                </a:solidFill>
                <a:latin typeface="隶书" panose="02010509060101010101" pitchFamily="49" charset="-122"/>
                <a:ea typeface="隶书" panose="02010509060101010101" pitchFamily="49" charset="-122"/>
              </a:rPr>
              <a:t>感知数据的安全处理方法</a:t>
            </a:r>
            <a:endParaRPr lang="zh-CN" altLang="en-US" sz="2400" b="1" dirty="0">
              <a:solidFill>
                <a:srgbClr val="FF0000"/>
              </a:solidFill>
              <a:latin typeface="隶书" panose="02010509060101010101" pitchFamily="49" charset="-122"/>
              <a:ea typeface="隶书" panose="02010509060101010101" pitchFamily="49" charset="-122"/>
            </a:endParaRPr>
          </a:p>
        </p:txBody>
      </p:sp>
      <p:sp>
        <p:nvSpPr>
          <p:cNvPr id="4" name="Rectangle 10"/>
          <p:cNvSpPr>
            <a:spLocks noChangeArrowheads="1"/>
          </p:cNvSpPr>
          <p:nvPr/>
        </p:nvSpPr>
        <p:spPr bwMode="auto">
          <a:xfrm>
            <a:off x="914400" y="21622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早期物理安全机制</a:t>
            </a:r>
          </a:p>
          <a:p>
            <a:pPr marL="742950" lvl="1" indent="-285750">
              <a:buFont typeface="Wingdings" panose="05000000000000000000" pitchFamily="2" charset="2"/>
              <a:buChar char="u"/>
            </a:pPr>
            <a:r>
              <a:rPr lang="zh-CN" altLang="en-US" sz="2400" b="1">
                <a:solidFill>
                  <a:srgbClr val="FF0000"/>
                </a:solidFill>
                <a:latin typeface="隶书" panose="02010509060101010101" pitchFamily="49" charset="-122"/>
                <a:ea typeface="隶书" panose="02010509060101010101" pitchFamily="49" charset="-122"/>
              </a:rPr>
              <a:t>“灭活”标签</a:t>
            </a:r>
          </a:p>
          <a:p>
            <a:pPr marL="742950" lvl="1" indent="-285750">
              <a:buFont typeface="Wingdings" panose="05000000000000000000" pitchFamily="2" charset="2"/>
              <a:buChar char="u"/>
            </a:pPr>
            <a:r>
              <a:rPr lang="zh-CN" altLang="en-US" sz="2400" b="1">
                <a:solidFill>
                  <a:srgbClr val="FF0000"/>
                </a:solidFill>
                <a:latin typeface="隶书" panose="02010509060101010101" pitchFamily="49" charset="-122"/>
                <a:ea typeface="隶书" panose="02010509060101010101" pitchFamily="49" charset="-122"/>
              </a:rPr>
              <a:t>法拉第网罩</a:t>
            </a:r>
          </a:p>
          <a:p>
            <a:pPr marL="742950" lvl="1" indent="-285750">
              <a:buFont typeface="Wingdings" panose="05000000000000000000" pitchFamily="2" charset="2"/>
              <a:buChar char="u"/>
            </a:pPr>
            <a:r>
              <a:rPr lang="zh-CN" altLang="en-US" sz="2400" b="1">
                <a:solidFill>
                  <a:srgbClr val="FF0000"/>
                </a:solidFill>
                <a:latin typeface="隶书" panose="02010509060101010101" pitchFamily="49" charset="-122"/>
                <a:ea typeface="隶书" panose="02010509060101010101" pitchFamily="49" charset="-122"/>
              </a:rPr>
              <a:t>主动干扰</a:t>
            </a:r>
          </a:p>
          <a:p>
            <a:pPr marL="742950" lvl="1" indent="-285750">
              <a:buFont typeface="Wingdings" panose="05000000000000000000" pitchFamily="2" charset="2"/>
              <a:buChar char="u"/>
            </a:pPr>
            <a:r>
              <a:rPr lang="zh-CN" altLang="en-US" sz="2400" b="1">
                <a:solidFill>
                  <a:srgbClr val="FF0000"/>
                </a:solidFill>
                <a:latin typeface="隶书" panose="02010509060101010101" pitchFamily="49" charset="-122"/>
                <a:ea typeface="隶书" panose="02010509060101010101" pitchFamily="49" charset="-122"/>
              </a:rPr>
              <a:t>阻止标签</a:t>
            </a:r>
          </a:p>
        </p:txBody>
      </p:sp>
      <p:sp>
        <p:nvSpPr>
          <p:cNvPr id="5" name="Rectangle 10"/>
          <p:cNvSpPr>
            <a:spLocks noChangeArrowheads="1"/>
          </p:cNvSpPr>
          <p:nvPr/>
        </p:nvSpPr>
        <p:spPr bwMode="auto">
          <a:xfrm>
            <a:off x="914400" y="40672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u"/>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基于密码学的安全机制</a:t>
            </a:r>
          </a:p>
          <a:p>
            <a:pPr marL="742950" lvl="1" indent="-285750">
              <a:buFont typeface="Wingdings" panose="05000000000000000000" pitchFamily="2" charset="2"/>
              <a:buChar char="u"/>
            </a:pPr>
            <a:r>
              <a:rPr lang="zh-CN" altLang="en-US" sz="2400" b="1">
                <a:solidFill>
                  <a:srgbClr val="FF0000"/>
                </a:solidFill>
                <a:latin typeface="隶书" panose="02010509060101010101" pitchFamily="49" charset="-122"/>
                <a:ea typeface="隶书" panose="02010509060101010101" pitchFamily="49" charset="-122"/>
              </a:rPr>
              <a:t>哈希锁</a:t>
            </a:r>
          </a:p>
          <a:p>
            <a:pPr marL="742950" lvl="1" indent="-285750">
              <a:buFont typeface="Wingdings" panose="05000000000000000000" pitchFamily="2" charset="2"/>
              <a:buChar char="u"/>
            </a:pPr>
            <a:r>
              <a:rPr lang="zh-CN" altLang="en-US" sz="2400" b="1">
                <a:solidFill>
                  <a:srgbClr val="FF0000"/>
                </a:solidFill>
                <a:latin typeface="隶书" panose="02010509060101010101" pitchFamily="49" charset="-122"/>
                <a:ea typeface="隶书" panose="02010509060101010101" pitchFamily="49" charset="-122"/>
              </a:rPr>
              <a:t>随机哈希锁</a:t>
            </a:r>
          </a:p>
          <a:p>
            <a:pPr marL="742950" lvl="1" indent="-285750">
              <a:buFont typeface="Wingdings" panose="05000000000000000000" pitchFamily="2" charset="2"/>
              <a:buChar char="u"/>
            </a:pPr>
            <a:r>
              <a:rPr lang="zh-CN" altLang="en-US" sz="2400" b="1">
                <a:solidFill>
                  <a:srgbClr val="FF0000"/>
                </a:solidFill>
                <a:latin typeface="隶书" panose="02010509060101010101" pitchFamily="49" charset="-122"/>
                <a:ea typeface="隶书" panose="02010509060101010101" pitchFamily="49" charset="-122"/>
              </a:rPr>
              <a:t>哈希链</a:t>
            </a:r>
          </a:p>
          <a:p>
            <a:pPr marL="742950" lvl="1" indent="-285750">
              <a:buFont typeface="Wingdings" panose="05000000000000000000" pitchFamily="2" charset="2"/>
              <a:buChar char="u"/>
            </a:pPr>
            <a:r>
              <a:rPr lang="zh-CN" altLang="en-US" sz="2400" b="1">
                <a:solidFill>
                  <a:srgbClr val="FF0000"/>
                </a:solidFill>
                <a:latin typeface="隶书" panose="02010509060101010101" pitchFamily="49" charset="-122"/>
                <a:ea typeface="隶书" panose="02010509060101010101" pitchFamily="49" charset="-122"/>
              </a:rPr>
              <a:t>同步方法</a:t>
            </a:r>
          </a:p>
          <a:p>
            <a:pPr marL="742950" lvl="1" indent="-285750">
              <a:buFont typeface="Wingdings" panose="05000000000000000000" pitchFamily="2" charset="2"/>
              <a:buChar char="u"/>
            </a:pPr>
            <a:r>
              <a:rPr lang="zh-CN" altLang="en-US" sz="2400" b="1">
                <a:solidFill>
                  <a:srgbClr val="FF0000"/>
                </a:solidFill>
                <a:latin typeface="隶书" panose="02010509060101010101" pitchFamily="49" charset="-122"/>
                <a:ea typeface="隶书" panose="02010509060101010101" pitchFamily="49" charset="-122"/>
              </a:rPr>
              <a:t>树形协议</a:t>
            </a:r>
          </a:p>
          <a:p>
            <a:pPr marL="742950" lvl="1" indent="-285750">
              <a:buFont typeface="Wingdings" panose="05000000000000000000" pitchFamily="2" charset="2"/>
              <a:buChar char="u"/>
            </a:pPr>
            <a:r>
              <a:rPr lang="zh-CN" altLang="en-US" sz="2400" b="1">
                <a:solidFill>
                  <a:srgbClr val="FF0000"/>
                </a:solidFill>
                <a:latin typeface="隶书" panose="02010509060101010101" pitchFamily="49" charset="-122"/>
                <a:ea typeface="隶书" panose="02010509060101010101" pitchFamily="49" charset="-122"/>
              </a:rPr>
              <a:t>其他方法 基于PFU的方法 基于掩码的方法</a:t>
            </a:r>
            <a:br>
              <a:rPr lang="zh-CN" altLang="en-US" sz="2400" b="1">
                <a:solidFill>
                  <a:srgbClr val="FF0000"/>
                </a:solidFill>
                <a:latin typeface="隶书" panose="02010509060101010101" pitchFamily="49" charset="-122"/>
                <a:ea typeface="隶书" panose="02010509060101010101" pitchFamily="49" charset="-122"/>
              </a:rPr>
            </a:br>
            <a:endParaRPr lang="zh-CN" altLang="en-US" sz="2400" b="1">
              <a:solidFill>
                <a:srgbClr val="FF0000"/>
              </a:solidFill>
              <a:latin typeface="隶书" panose="02010509060101010101" pitchFamily="49" charset="-122"/>
              <a:ea typeface="隶书" panose="02010509060101010101" pitchFamily="49" charset="-122"/>
            </a:endParaRPr>
          </a:p>
        </p:txBody>
      </p:sp>
      <p:sp>
        <p:nvSpPr>
          <p:cNvPr id="6" name="Rectangle 10"/>
          <p:cNvSpPr>
            <a:spLocks noChangeArrowheads="1"/>
          </p:cNvSpPr>
          <p:nvPr/>
        </p:nvSpPr>
        <p:spPr bwMode="auto">
          <a:xfrm>
            <a:off x="152400" y="1052736"/>
            <a:ext cx="6248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b="1" dirty="0">
                <a:solidFill>
                  <a:schemeClr val="accent2"/>
                </a:solidFill>
                <a:latin typeface="隶书" panose="02010509060101010101" pitchFamily="49" charset="-122"/>
                <a:ea typeface="隶书" panose="02010509060101010101" pitchFamily="49" charset="-122"/>
              </a:rPr>
              <a:t>7.</a:t>
            </a:r>
            <a:r>
              <a:rPr lang="zh-CN" altLang="en-US" sz="3200" b="1" dirty="0">
                <a:solidFill>
                  <a:schemeClr val="accent2"/>
                </a:solidFill>
                <a:latin typeface="隶书" panose="02010509060101010101" pitchFamily="49" charset="-122"/>
                <a:ea typeface="隶书" panose="02010509060101010101" pitchFamily="49" charset="-122"/>
                <a:sym typeface="Arial" panose="020B0604020202020204" pitchFamily="34" charset="0"/>
              </a:rPr>
              <a:t>3  感知层安全问题</a:t>
            </a:r>
            <a:r>
              <a:rPr lang="zh-CN" altLang="en-US" sz="3200" b="1" dirty="0">
                <a:latin typeface="隶书" panose="02010509060101010101" pitchFamily="49" charset="-122"/>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主题">
  <a:themeElements>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2238</Words>
  <Application>Microsoft Office PowerPoint</Application>
  <PresentationFormat>全屏显示(4:3)</PresentationFormat>
  <Paragraphs>260</Paragraphs>
  <Slides>45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黑体</vt:lpstr>
      <vt:lpstr>楷体_GB2312</vt:lpstr>
      <vt:lpstr>隶书</vt:lpstr>
      <vt:lpstr>宋体</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Nadeo-PC</cp:lastModifiedBy>
  <cp:revision>620</cp:revision>
  <dcterms:created xsi:type="dcterms:W3CDTF">2014-06-23T01:13:00Z</dcterms:created>
  <dcterms:modified xsi:type="dcterms:W3CDTF">2021-03-08T14:26:57Z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