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2"/>
    <p:sldId id="365" r:id="rId3"/>
    <p:sldId id="366" r:id="rId4"/>
    <p:sldId id="643" r:id="rId5"/>
    <p:sldId id="644" r:id="rId6"/>
    <p:sldId id="773" r:id="rId7"/>
    <p:sldId id="775" r:id="rId8"/>
    <p:sldId id="774" r:id="rId9"/>
    <p:sldId id="776" r:id="rId10"/>
    <p:sldId id="778" r:id="rId11"/>
    <p:sldId id="780" r:id="rId12"/>
    <p:sldId id="781" r:id="rId13"/>
    <p:sldId id="782" r:id="rId14"/>
    <p:sldId id="783" r:id="rId15"/>
    <p:sldId id="777" r:id="rId16"/>
    <p:sldId id="785" r:id="rId17"/>
    <p:sldId id="786" r:id="rId18"/>
    <p:sldId id="787" r:id="rId19"/>
    <p:sldId id="789" r:id="rId20"/>
    <p:sldId id="790" r:id="rId21"/>
    <p:sldId id="788" r:id="rId22"/>
    <p:sldId id="793" r:id="rId23"/>
    <p:sldId id="792" r:id="rId24"/>
    <p:sldId id="794" r:id="rId25"/>
    <p:sldId id="795" r:id="rId26"/>
    <p:sldId id="798" r:id="rId27"/>
    <p:sldId id="799" r:id="rId28"/>
    <p:sldId id="797" r:id="rId29"/>
    <p:sldId id="79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>
      <p:cViewPr varScale="1">
        <p:scale>
          <a:sx n="90" d="100"/>
          <a:sy n="90" d="100"/>
        </p:scale>
        <p:origin x="16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4F2D5-6056-4796-BA9F-3A38A554D669}" type="doc">
      <dgm:prSet loTypeId="urn:microsoft.com/office/officeart/2008/layout/AlternatingHexagons" loCatId="list" qsTypeId="urn:microsoft.com/office/officeart/2005/8/quickstyle/simple1#15" qsCatId="simple" csTypeId="urn:microsoft.com/office/officeart/2005/8/colors/accent1_2#15" csCatId="accent1" phldr="1"/>
      <dgm:spPr/>
      <dgm:t>
        <a:bodyPr/>
        <a:lstStyle/>
        <a:p>
          <a:endParaRPr lang="zh-CN" altLang="en-US"/>
        </a:p>
      </dgm:t>
    </dgm:pt>
    <dgm:pt modelId="{13927718-B5EF-488A-B9E8-85791AC7E964}">
      <dgm:prSet phldrT="[文本]" custT="1"/>
      <dgm:spPr/>
      <dgm:t>
        <a:bodyPr/>
        <a:lstStyle/>
        <a:p>
          <a:r>
            <a:rPr lang="zh-CN" altLang="en-US" sz="1600" b="1" dirty="0">
              <a:latin typeface="隶书" pitchFamily="49" charset="-122"/>
              <a:ea typeface="隶书" pitchFamily="49" charset="-122"/>
            </a:rPr>
            <a:t>远距离无线通信技术</a:t>
          </a:r>
        </a:p>
      </dgm:t>
    </dgm:pt>
    <dgm:pt modelId="{C9085386-E43E-472E-9BAF-7F2973C14EDA}" type="parTrans" cxnId="{810CF214-526C-4F52-A778-E78619FA78DB}">
      <dgm:prSet/>
      <dgm:spPr/>
      <dgm:t>
        <a:bodyPr/>
        <a:lstStyle/>
        <a:p>
          <a:endParaRPr lang="zh-CN" altLang="en-US"/>
        </a:p>
      </dgm:t>
    </dgm:pt>
    <dgm:pt modelId="{FC413B5B-5AB9-491C-9FEC-01E85B891E7A}" type="sibTrans" cxnId="{810CF214-526C-4F52-A778-E78619FA78DB}">
      <dgm:prSet custT="1"/>
      <dgm:spPr/>
      <dgm:t>
        <a:bodyPr/>
        <a:lstStyle/>
        <a:p>
          <a:r>
            <a:rPr lang="zh-CN" altLang="en-US" sz="1600" b="1" dirty="0">
              <a:latin typeface="隶书" pitchFamily="49" charset="-122"/>
              <a:ea typeface="隶书" pitchFamily="49" charset="-122"/>
            </a:rPr>
            <a:t>近距离无线通信技术</a:t>
          </a:r>
        </a:p>
      </dgm:t>
    </dgm:pt>
    <dgm:pt modelId="{66163117-DB1A-4B7F-A022-06DA1B6A803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b="1" dirty="0">
              <a:solidFill>
                <a:schemeClr val="tx1"/>
              </a:solidFill>
              <a:latin typeface="隶书" pitchFamily="49" charset="-122"/>
              <a:ea typeface="隶书" pitchFamily="49" charset="-122"/>
            </a:rPr>
            <a:t>物联网</a:t>
          </a:r>
          <a:r>
            <a:rPr lang="zh-CN" altLang="en-US" sz="2400" b="1" dirty="0">
              <a:solidFill>
                <a:schemeClr val="tx1"/>
              </a:solidFill>
              <a:latin typeface="隶书" pitchFamily="49" charset="-122"/>
              <a:ea typeface="隶书" pitchFamily="49" charset="-122"/>
            </a:rPr>
            <a:t>通信技术</a:t>
          </a:r>
        </a:p>
      </dgm:t>
    </dgm:pt>
    <dgm:pt modelId="{D1B769B5-5149-4603-BB39-369422B18A75}" type="parTrans" cxnId="{D1A6FD31-FE09-4823-9F70-333CB8189D56}">
      <dgm:prSet/>
      <dgm:spPr/>
      <dgm:t>
        <a:bodyPr/>
        <a:lstStyle/>
        <a:p>
          <a:endParaRPr lang="zh-CN" altLang="en-US"/>
        </a:p>
      </dgm:t>
    </dgm:pt>
    <dgm:pt modelId="{7B183780-C561-44C0-8D21-1D733967D921}" type="sibTrans" cxnId="{D1A6FD31-FE09-4823-9F70-333CB8189D56}">
      <dgm:prSet custT="1"/>
      <dgm:spPr/>
      <dgm:t>
        <a:bodyPr/>
        <a:lstStyle/>
        <a:p>
          <a:r>
            <a:rPr lang="zh-CN" altLang="en-US" sz="1600" b="1" dirty="0">
              <a:latin typeface="隶书" pitchFamily="49" charset="-122"/>
              <a:ea typeface="隶书" pitchFamily="49" charset="-122"/>
            </a:rPr>
            <a:t>有线传输技术</a:t>
          </a:r>
        </a:p>
      </dgm:t>
    </dgm:pt>
    <dgm:pt modelId="{1F98AAC6-39E4-4ADA-884E-3E845960AB3F}">
      <dgm:prSet phldrT="[文本]" custT="1"/>
      <dgm:spPr/>
      <dgm:t>
        <a:bodyPr/>
        <a:lstStyle/>
        <a:p>
          <a:r>
            <a:rPr lang="en-US" altLang="zh-CN" sz="1600" b="1" dirty="0">
              <a:latin typeface="隶书" pitchFamily="49" charset="-122"/>
              <a:ea typeface="隶书" pitchFamily="49" charset="-122"/>
            </a:rPr>
            <a:t>Internet</a:t>
          </a:r>
          <a:r>
            <a:rPr lang="zh-CN" altLang="en-US" sz="1600" b="1" dirty="0">
              <a:latin typeface="隶书" pitchFamily="49" charset="-122"/>
              <a:ea typeface="隶书" pitchFamily="49" charset="-122"/>
            </a:rPr>
            <a:t>技术</a:t>
          </a:r>
        </a:p>
      </dgm:t>
    </dgm:pt>
    <dgm:pt modelId="{34BEDC68-4265-46F9-A6DB-A852035BD6EF}" type="parTrans" cxnId="{0669FA65-E5B1-422D-835F-B540ED5522E7}">
      <dgm:prSet/>
      <dgm:spPr/>
      <dgm:t>
        <a:bodyPr/>
        <a:lstStyle/>
        <a:p>
          <a:endParaRPr lang="zh-CN" altLang="en-US"/>
        </a:p>
      </dgm:t>
    </dgm:pt>
    <dgm:pt modelId="{6BE35F50-1D4C-4693-AA82-B92C6FF26019}" type="sibTrans" cxnId="{0669FA65-E5B1-422D-835F-B540ED5522E7}">
      <dgm:prSet/>
      <dgm:spPr/>
      <dgm:t>
        <a:bodyPr/>
        <a:lstStyle/>
        <a:p>
          <a:r>
            <a:rPr lang="en-US" altLang="zh-CN" dirty="0"/>
            <a:t>… …</a:t>
          </a:r>
          <a:endParaRPr lang="zh-CN" altLang="en-US" dirty="0"/>
        </a:p>
      </dgm:t>
    </dgm:pt>
    <dgm:pt modelId="{8F03090C-0A7A-446D-A9AB-E6608D281C6F}" type="pres">
      <dgm:prSet presAssocID="{8384F2D5-6056-4796-BA9F-3A38A554D669}" presName="Name0" presStyleCnt="0">
        <dgm:presLayoutVars>
          <dgm:chMax/>
          <dgm:chPref/>
          <dgm:dir/>
          <dgm:animLvl val="lvl"/>
        </dgm:presLayoutVars>
      </dgm:prSet>
      <dgm:spPr/>
    </dgm:pt>
    <dgm:pt modelId="{B76840DD-4654-4038-AA45-ED3445017D83}" type="pres">
      <dgm:prSet presAssocID="{13927718-B5EF-488A-B9E8-85791AC7E964}" presName="composite" presStyleCnt="0"/>
      <dgm:spPr/>
    </dgm:pt>
    <dgm:pt modelId="{C0AB4A67-32DB-436C-8358-42C21175C914}" type="pres">
      <dgm:prSet presAssocID="{13927718-B5EF-488A-B9E8-85791AC7E96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29A48AA-1556-4831-B417-CC54C556D2EC}" type="pres">
      <dgm:prSet presAssocID="{13927718-B5EF-488A-B9E8-85791AC7E96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A01BD57-2C22-4AFE-92EA-D8A680AA810E}" type="pres">
      <dgm:prSet presAssocID="{13927718-B5EF-488A-B9E8-85791AC7E964}" presName="BalanceSpacing" presStyleCnt="0"/>
      <dgm:spPr/>
    </dgm:pt>
    <dgm:pt modelId="{A4EE8035-905D-4E4C-9A87-3BB883B8588F}" type="pres">
      <dgm:prSet presAssocID="{13927718-B5EF-488A-B9E8-85791AC7E964}" presName="BalanceSpacing1" presStyleCnt="0"/>
      <dgm:spPr/>
    </dgm:pt>
    <dgm:pt modelId="{209793B6-DCE4-4A66-83FD-095AC544E16D}" type="pres">
      <dgm:prSet presAssocID="{FC413B5B-5AB9-491C-9FEC-01E85B891E7A}" presName="Accent1Text" presStyleLbl="node1" presStyleIdx="1" presStyleCnt="6"/>
      <dgm:spPr/>
    </dgm:pt>
    <dgm:pt modelId="{00FB9192-82CE-4FCA-8B91-FBF704C3C8D8}" type="pres">
      <dgm:prSet presAssocID="{FC413B5B-5AB9-491C-9FEC-01E85B891E7A}" presName="spaceBetweenRectangles" presStyleCnt="0"/>
      <dgm:spPr/>
    </dgm:pt>
    <dgm:pt modelId="{B7ECA7D1-065A-4076-8180-1F2B3351F16F}" type="pres">
      <dgm:prSet presAssocID="{66163117-DB1A-4B7F-A022-06DA1B6A8033}" presName="composite" presStyleCnt="0"/>
      <dgm:spPr/>
    </dgm:pt>
    <dgm:pt modelId="{D1342A39-F71F-454A-AFC5-B54C8040ADCB}" type="pres">
      <dgm:prSet presAssocID="{66163117-DB1A-4B7F-A022-06DA1B6A803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08B6093-6918-4428-82B8-F0635ADCF581}" type="pres">
      <dgm:prSet presAssocID="{66163117-DB1A-4B7F-A022-06DA1B6A803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149A9B1-1988-4F5D-8493-082FE2E225BA}" type="pres">
      <dgm:prSet presAssocID="{66163117-DB1A-4B7F-A022-06DA1B6A8033}" presName="BalanceSpacing" presStyleCnt="0"/>
      <dgm:spPr/>
    </dgm:pt>
    <dgm:pt modelId="{4A8D9A1D-04BA-4288-8D6C-3977C489C0A3}" type="pres">
      <dgm:prSet presAssocID="{66163117-DB1A-4B7F-A022-06DA1B6A8033}" presName="BalanceSpacing1" presStyleCnt="0"/>
      <dgm:spPr/>
    </dgm:pt>
    <dgm:pt modelId="{43D90C75-36CD-4433-A342-CBB878E25F31}" type="pres">
      <dgm:prSet presAssocID="{7B183780-C561-44C0-8D21-1D733967D921}" presName="Accent1Text" presStyleLbl="node1" presStyleIdx="3" presStyleCnt="6"/>
      <dgm:spPr/>
    </dgm:pt>
    <dgm:pt modelId="{4504CE35-D8DB-4180-9416-68E1400BEEE1}" type="pres">
      <dgm:prSet presAssocID="{7B183780-C561-44C0-8D21-1D733967D921}" presName="spaceBetweenRectangles" presStyleCnt="0"/>
      <dgm:spPr/>
    </dgm:pt>
    <dgm:pt modelId="{B425E5D6-4B70-4C7E-AE70-32986D6ACF94}" type="pres">
      <dgm:prSet presAssocID="{1F98AAC6-39E4-4ADA-884E-3E845960AB3F}" presName="composite" presStyleCnt="0"/>
      <dgm:spPr/>
    </dgm:pt>
    <dgm:pt modelId="{39AA6B94-03B3-4CF6-A36E-33F30D562B61}" type="pres">
      <dgm:prSet presAssocID="{1F98AAC6-39E4-4ADA-884E-3E845960AB3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3B56FE6-90D2-4DCF-8BB9-A15559212ABB}" type="pres">
      <dgm:prSet presAssocID="{1F98AAC6-39E4-4ADA-884E-3E845960AB3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779F84F-E766-44AE-9EE8-D66DD98B17F0}" type="pres">
      <dgm:prSet presAssocID="{1F98AAC6-39E4-4ADA-884E-3E845960AB3F}" presName="BalanceSpacing" presStyleCnt="0"/>
      <dgm:spPr/>
    </dgm:pt>
    <dgm:pt modelId="{DB26B1EF-299C-4CF0-8126-8CEB8D0B2554}" type="pres">
      <dgm:prSet presAssocID="{1F98AAC6-39E4-4ADA-884E-3E845960AB3F}" presName="BalanceSpacing1" presStyleCnt="0"/>
      <dgm:spPr/>
    </dgm:pt>
    <dgm:pt modelId="{831C33F7-0306-4851-A828-D76E307A2F18}" type="pres">
      <dgm:prSet presAssocID="{6BE35F50-1D4C-4693-AA82-B92C6FF26019}" presName="Accent1Text" presStyleLbl="node1" presStyleIdx="5" presStyleCnt="6"/>
      <dgm:spPr/>
    </dgm:pt>
  </dgm:ptLst>
  <dgm:cxnLst>
    <dgm:cxn modelId="{810CF214-526C-4F52-A778-E78619FA78DB}" srcId="{8384F2D5-6056-4796-BA9F-3A38A554D669}" destId="{13927718-B5EF-488A-B9E8-85791AC7E964}" srcOrd="0" destOrd="0" parTransId="{C9085386-E43E-472E-9BAF-7F2973C14EDA}" sibTransId="{FC413B5B-5AB9-491C-9FEC-01E85B891E7A}"/>
    <dgm:cxn modelId="{D1A6FD31-FE09-4823-9F70-333CB8189D56}" srcId="{8384F2D5-6056-4796-BA9F-3A38A554D669}" destId="{66163117-DB1A-4B7F-A022-06DA1B6A8033}" srcOrd="1" destOrd="0" parTransId="{D1B769B5-5149-4603-BB39-369422B18A75}" sibTransId="{7B183780-C561-44C0-8D21-1D733967D921}"/>
    <dgm:cxn modelId="{0669FA65-E5B1-422D-835F-B540ED5522E7}" srcId="{8384F2D5-6056-4796-BA9F-3A38A554D669}" destId="{1F98AAC6-39E4-4ADA-884E-3E845960AB3F}" srcOrd="2" destOrd="0" parTransId="{34BEDC68-4265-46F9-A6DB-A852035BD6EF}" sibTransId="{6BE35F50-1D4C-4693-AA82-B92C6FF26019}"/>
    <dgm:cxn modelId="{50A2606D-59E8-479A-B265-113155F7DACA}" type="presOf" srcId="{8384F2D5-6056-4796-BA9F-3A38A554D669}" destId="{8F03090C-0A7A-446D-A9AB-E6608D281C6F}" srcOrd="0" destOrd="0" presId="urn:microsoft.com/office/officeart/2008/layout/AlternatingHexagons"/>
    <dgm:cxn modelId="{D2DF5453-2182-405B-BE6F-B183A2974DCD}" type="presOf" srcId="{13927718-B5EF-488A-B9E8-85791AC7E964}" destId="{C0AB4A67-32DB-436C-8358-42C21175C914}" srcOrd="0" destOrd="0" presId="urn:microsoft.com/office/officeart/2008/layout/AlternatingHexagons"/>
    <dgm:cxn modelId="{FC276356-F102-439C-A8F2-0C96AA954D1C}" type="presOf" srcId="{1F98AAC6-39E4-4ADA-884E-3E845960AB3F}" destId="{39AA6B94-03B3-4CF6-A36E-33F30D562B61}" srcOrd="0" destOrd="0" presId="urn:microsoft.com/office/officeart/2008/layout/AlternatingHexagons"/>
    <dgm:cxn modelId="{3366A684-19D7-4FB9-9F04-64D92C55EDC7}" type="presOf" srcId="{FC413B5B-5AB9-491C-9FEC-01E85B891E7A}" destId="{209793B6-DCE4-4A66-83FD-095AC544E16D}" srcOrd="0" destOrd="0" presId="urn:microsoft.com/office/officeart/2008/layout/AlternatingHexagons"/>
    <dgm:cxn modelId="{28844494-C8A8-48FB-BD61-E9CDE74387C0}" type="presOf" srcId="{66163117-DB1A-4B7F-A022-06DA1B6A8033}" destId="{D1342A39-F71F-454A-AFC5-B54C8040ADCB}" srcOrd="0" destOrd="0" presId="urn:microsoft.com/office/officeart/2008/layout/AlternatingHexagons"/>
    <dgm:cxn modelId="{BB963696-98A4-4371-9270-BC01245FC994}" type="presOf" srcId="{6BE35F50-1D4C-4693-AA82-B92C6FF26019}" destId="{831C33F7-0306-4851-A828-D76E307A2F18}" srcOrd="0" destOrd="0" presId="urn:microsoft.com/office/officeart/2008/layout/AlternatingHexagons"/>
    <dgm:cxn modelId="{3DA3EABF-6570-4109-92C3-08A8E3F5669C}" type="presOf" srcId="{7B183780-C561-44C0-8D21-1D733967D921}" destId="{43D90C75-36CD-4433-A342-CBB878E25F31}" srcOrd="0" destOrd="0" presId="urn:microsoft.com/office/officeart/2008/layout/AlternatingHexagons"/>
    <dgm:cxn modelId="{CD0E32F3-1AAF-41CF-8D06-6AE9B3C5FA75}" type="presParOf" srcId="{8F03090C-0A7A-446D-A9AB-E6608D281C6F}" destId="{B76840DD-4654-4038-AA45-ED3445017D83}" srcOrd="0" destOrd="0" presId="urn:microsoft.com/office/officeart/2008/layout/AlternatingHexagons"/>
    <dgm:cxn modelId="{23A95A4E-8E64-444A-9FE5-28DEF4701EAC}" type="presParOf" srcId="{B76840DD-4654-4038-AA45-ED3445017D83}" destId="{C0AB4A67-32DB-436C-8358-42C21175C914}" srcOrd="0" destOrd="0" presId="urn:microsoft.com/office/officeart/2008/layout/AlternatingHexagons"/>
    <dgm:cxn modelId="{96A7F97B-4347-4F7E-9682-59903608C220}" type="presParOf" srcId="{B76840DD-4654-4038-AA45-ED3445017D83}" destId="{529A48AA-1556-4831-B417-CC54C556D2EC}" srcOrd="1" destOrd="0" presId="urn:microsoft.com/office/officeart/2008/layout/AlternatingHexagons"/>
    <dgm:cxn modelId="{73A6D30F-9F35-41D2-9398-01E6F8A42BA8}" type="presParOf" srcId="{B76840DD-4654-4038-AA45-ED3445017D83}" destId="{8A01BD57-2C22-4AFE-92EA-D8A680AA810E}" srcOrd="2" destOrd="0" presId="urn:microsoft.com/office/officeart/2008/layout/AlternatingHexagons"/>
    <dgm:cxn modelId="{6AC9ED53-7DB6-470B-B2F9-FC3B3ADCA369}" type="presParOf" srcId="{B76840DD-4654-4038-AA45-ED3445017D83}" destId="{A4EE8035-905D-4E4C-9A87-3BB883B8588F}" srcOrd="3" destOrd="0" presId="urn:microsoft.com/office/officeart/2008/layout/AlternatingHexagons"/>
    <dgm:cxn modelId="{AF803624-A690-4C89-B226-1BC52C3F8158}" type="presParOf" srcId="{B76840DD-4654-4038-AA45-ED3445017D83}" destId="{209793B6-DCE4-4A66-83FD-095AC544E16D}" srcOrd="4" destOrd="0" presId="urn:microsoft.com/office/officeart/2008/layout/AlternatingHexagons"/>
    <dgm:cxn modelId="{ACF9C313-69AA-4FAF-9A68-EAC72796699D}" type="presParOf" srcId="{8F03090C-0A7A-446D-A9AB-E6608D281C6F}" destId="{00FB9192-82CE-4FCA-8B91-FBF704C3C8D8}" srcOrd="1" destOrd="0" presId="urn:microsoft.com/office/officeart/2008/layout/AlternatingHexagons"/>
    <dgm:cxn modelId="{CE950AB9-2A56-4324-AB9A-28D1CBF493D7}" type="presParOf" srcId="{8F03090C-0A7A-446D-A9AB-E6608D281C6F}" destId="{B7ECA7D1-065A-4076-8180-1F2B3351F16F}" srcOrd="2" destOrd="0" presId="urn:microsoft.com/office/officeart/2008/layout/AlternatingHexagons"/>
    <dgm:cxn modelId="{E4372D16-CB9B-4CCD-9448-C1F4EB8636DD}" type="presParOf" srcId="{B7ECA7D1-065A-4076-8180-1F2B3351F16F}" destId="{D1342A39-F71F-454A-AFC5-B54C8040ADCB}" srcOrd="0" destOrd="0" presId="urn:microsoft.com/office/officeart/2008/layout/AlternatingHexagons"/>
    <dgm:cxn modelId="{64EE5756-87E1-442C-91B2-96FF2972ED8D}" type="presParOf" srcId="{B7ECA7D1-065A-4076-8180-1F2B3351F16F}" destId="{F08B6093-6918-4428-82B8-F0635ADCF581}" srcOrd="1" destOrd="0" presId="urn:microsoft.com/office/officeart/2008/layout/AlternatingHexagons"/>
    <dgm:cxn modelId="{49734ED1-6059-4902-9434-CC9AAC504CAA}" type="presParOf" srcId="{B7ECA7D1-065A-4076-8180-1F2B3351F16F}" destId="{0149A9B1-1988-4F5D-8493-082FE2E225BA}" srcOrd="2" destOrd="0" presId="urn:microsoft.com/office/officeart/2008/layout/AlternatingHexagons"/>
    <dgm:cxn modelId="{4835CDC4-BE15-4DF6-BE94-7F96438F3A88}" type="presParOf" srcId="{B7ECA7D1-065A-4076-8180-1F2B3351F16F}" destId="{4A8D9A1D-04BA-4288-8D6C-3977C489C0A3}" srcOrd="3" destOrd="0" presId="urn:microsoft.com/office/officeart/2008/layout/AlternatingHexagons"/>
    <dgm:cxn modelId="{D328A598-AE48-4A6B-A592-1B180F3E299F}" type="presParOf" srcId="{B7ECA7D1-065A-4076-8180-1F2B3351F16F}" destId="{43D90C75-36CD-4433-A342-CBB878E25F31}" srcOrd="4" destOrd="0" presId="urn:microsoft.com/office/officeart/2008/layout/AlternatingHexagons"/>
    <dgm:cxn modelId="{FF76C24E-EB61-4045-808E-2268A09B2C3B}" type="presParOf" srcId="{8F03090C-0A7A-446D-A9AB-E6608D281C6F}" destId="{4504CE35-D8DB-4180-9416-68E1400BEEE1}" srcOrd="3" destOrd="0" presId="urn:microsoft.com/office/officeart/2008/layout/AlternatingHexagons"/>
    <dgm:cxn modelId="{7AFF743F-4D84-425A-A1F8-2D9DB9ED356F}" type="presParOf" srcId="{8F03090C-0A7A-446D-A9AB-E6608D281C6F}" destId="{B425E5D6-4B70-4C7E-AE70-32986D6ACF94}" srcOrd="4" destOrd="0" presId="urn:microsoft.com/office/officeart/2008/layout/AlternatingHexagons"/>
    <dgm:cxn modelId="{820769F9-AE64-4A80-8383-13997C1AAAC0}" type="presParOf" srcId="{B425E5D6-4B70-4C7E-AE70-32986D6ACF94}" destId="{39AA6B94-03B3-4CF6-A36E-33F30D562B61}" srcOrd="0" destOrd="0" presId="urn:microsoft.com/office/officeart/2008/layout/AlternatingHexagons"/>
    <dgm:cxn modelId="{3915F24F-66B1-4FAA-815F-8DFD376671F1}" type="presParOf" srcId="{B425E5D6-4B70-4C7E-AE70-32986D6ACF94}" destId="{C3B56FE6-90D2-4DCF-8BB9-A15559212ABB}" srcOrd="1" destOrd="0" presId="urn:microsoft.com/office/officeart/2008/layout/AlternatingHexagons"/>
    <dgm:cxn modelId="{C026453D-EC1B-49BD-BE6B-C18D7CBED191}" type="presParOf" srcId="{B425E5D6-4B70-4C7E-AE70-32986D6ACF94}" destId="{F779F84F-E766-44AE-9EE8-D66DD98B17F0}" srcOrd="2" destOrd="0" presId="urn:microsoft.com/office/officeart/2008/layout/AlternatingHexagons"/>
    <dgm:cxn modelId="{F1DF5464-2970-4DAB-A761-F217486D6732}" type="presParOf" srcId="{B425E5D6-4B70-4C7E-AE70-32986D6ACF94}" destId="{DB26B1EF-299C-4CF0-8126-8CEB8D0B2554}" srcOrd="3" destOrd="0" presId="urn:microsoft.com/office/officeart/2008/layout/AlternatingHexagons"/>
    <dgm:cxn modelId="{BE031025-69D9-470F-828D-13D398D78DE7}" type="presParOf" srcId="{B425E5D6-4B70-4C7E-AE70-32986D6ACF94}" destId="{831C33F7-0306-4851-A828-D76E307A2F1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B4A67-32DB-436C-8358-42C21175C914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隶书" pitchFamily="49" charset="-122"/>
              <a:ea typeface="隶书" pitchFamily="49" charset="-122"/>
            </a:rPr>
            <a:t>远距离无线通信技术</a:t>
          </a:r>
        </a:p>
      </dsp:txBody>
      <dsp:txXfrm rot="-5400000">
        <a:off x="2932264" y="234830"/>
        <a:ext cx="902150" cy="1036955"/>
      </dsp:txXfrm>
    </dsp:sp>
    <dsp:sp modelId="{529A48AA-1556-4831-B417-CC54C556D2EC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793B6-DCE4-4A66-83FD-095AC544E16D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隶书" pitchFamily="49" charset="-122"/>
              <a:ea typeface="隶书" pitchFamily="49" charset="-122"/>
            </a:rPr>
            <a:t>近距离无线通信技术</a:t>
          </a:r>
        </a:p>
      </dsp:txBody>
      <dsp:txXfrm rot="-5400000">
        <a:off x="1516784" y="234830"/>
        <a:ext cx="902150" cy="1036955"/>
      </dsp:txXfrm>
    </dsp:sp>
    <dsp:sp modelId="{D1342A39-F71F-454A-AFC5-B54C8040ADCB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隶书" pitchFamily="49" charset="-122"/>
              <a:ea typeface="隶书" pitchFamily="49" charset="-122"/>
            </a:rPr>
            <a:t>物联网</a:t>
          </a:r>
          <a:r>
            <a:rPr lang="zh-CN" altLang="en-US" sz="2400" b="1" kern="1200" dirty="0">
              <a:solidFill>
                <a:schemeClr val="tx1"/>
              </a:solidFill>
              <a:latin typeface="隶书" pitchFamily="49" charset="-122"/>
              <a:ea typeface="隶书" pitchFamily="49" charset="-122"/>
            </a:rPr>
            <a:t>通信技术</a:t>
          </a:r>
        </a:p>
      </dsp:txBody>
      <dsp:txXfrm rot="-5400000">
        <a:off x="2221812" y="1513522"/>
        <a:ext cx="902150" cy="1036955"/>
      </dsp:txXfrm>
    </dsp:sp>
    <dsp:sp modelId="{F08B6093-6918-4428-82B8-F0635ADCF581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90C75-36CD-4433-A342-CBB878E25F31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隶书" pitchFamily="49" charset="-122"/>
              <a:ea typeface="隶书" pitchFamily="49" charset="-122"/>
            </a:rPr>
            <a:t>有线传输技术</a:t>
          </a:r>
        </a:p>
      </dsp:txBody>
      <dsp:txXfrm rot="-5400000">
        <a:off x="3637293" y="1513522"/>
        <a:ext cx="902150" cy="1036955"/>
      </dsp:txXfrm>
    </dsp:sp>
    <dsp:sp modelId="{39AA6B94-03B3-4CF6-A36E-33F30D562B61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隶书" pitchFamily="49" charset="-122"/>
              <a:ea typeface="隶书" pitchFamily="49" charset="-122"/>
            </a:rPr>
            <a:t>Internet</a:t>
          </a:r>
          <a:r>
            <a:rPr lang="zh-CN" altLang="en-US" sz="1600" b="1" kern="1200" dirty="0">
              <a:latin typeface="隶书" pitchFamily="49" charset="-122"/>
              <a:ea typeface="隶书" pitchFamily="49" charset="-122"/>
            </a:rPr>
            <a:t>技术</a:t>
          </a:r>
        </a:p>
      </dsp:txBody>
      <dsp:txXfrm rot="-5400000">
        <a:off x="2932264" y="2792215"/>
        <a:ext cx="902150" cy="1036955"/>
      </dsp:txXfrm>
    </dsp:sp>
    <dsp:sp modelId="{C3B56FE6-90D2-4DCF-8BB9-A15559212ABB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C33F7-0306-4851-A828-D76E307A2F18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… …</a:t>
          </a:r>
          <a:endParaRPr lang="zh-CN" altLang="en-US" sz="3600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E3ABD-ED7B-448C-A53B-23FCBEB5F754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0503B-5286-4812-83C6-85FEBF726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95288" y="187325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3144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899592" y="2138362"/>
            <a:ext cx="7272808" cy="858590"/>
          </a:xfrm>
          <a:prstGeom prst="rect">
            <a:avLst/>
          </a:prstGeom>
        </p:spPr>
        <p:txBody>
          <a:bodyPr wrap="none" fromWordArt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200" b="1" kern="10" dirty="0">
                <a:ln w="9525">
                  <a:solidFill>
                    <a:srgbClr val="FFFFFF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000000">
                      <a:alpha val="79999"/>
                    </a:srgbClr>
                  </a:outerShdw>
                </a:effectLst>
                <a:latin typeface="宋体" panose="02010600030101010101" pitchFamily="2" charset="-122"/>
                <a:cs typeface="+mj-ea"/>
              </a:rPr>
              <a:t>无线网络与物联网技术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971600" y="3284984"/>
            <a:ext cx="7272808" cy="858590"/>
          </a:xfrm>
          <a:prstGeom prst="rect">
            <a:avLst/>
          </a:prstGeom>
        </p:spPr>
        <p:txBody>
          <a:bodyPr wrap="none" fromWordArt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b="1" kern="10" dirty="0">
              <a:ln w="9525">
                <a:solidFill>
                  <a:srgbClr val="FFFFFF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9A9A9A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000000">
                    <a:alpha val="79999"/>
                  </a:srgbClr>
                </a:outerShdw>
              </a:effectLst>
              <a:latin typeface="宋体" panose="02010600030101010101" pitchFamily="2" charset="-122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TCP/IP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协议栈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39552" y="2482626"/>
          <a:ext cx="35528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Visio" r:id="rId4" imgW="2184400" imgH="1612900" progId="Visio.Drawing.11">
                  <p:embed/>
                </p:oleObj>
              </mc:Choice>
              <mc:Fallback>
                <p:oleObj name="Visio" r:id="rId4" imgW="2184400" imgH="1612900" progId="Visio.Drawing.11">
                  <p:embed/>
                  <p:pic>
                    <p:nvPicPr>
                      <p:cNvPr id="0" name="图片 88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82626"/>
                        <a:ext cx="35528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9440" y="5468714"/>
            <a:ext cx="279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</a:rPr>
              <a:t>图</a:t>
            </a:r>
            <a:r>
              <a:rPr lang="en-US" altLang="zh-CN" sz="1600" b="1">
                <a:solidFill>
                  <a:srgbClr val="000000"/>
                </a:solidFill>
              </a:rPr>
              <a:t>5-24 TCP/IP</a:t>
            </a:r>
            <a:r>
              <a:rPr lang="zh-CN" altLang="en-US" sz="1600" b="1">
                <a:solidFill>
                  <a:srgbClr val="000000"/>
                </a:solidFill>
              </a:rPr>
              <a:t>协议栈结构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499992" y="2167345"/>
            <a:ext cx="424847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网络接口层：通常包括操作系统中的设备驱动程序和计算机中对应的网络接口卡，用来处理与电缆（或其他传输介质）的物理接口细节。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常见的接口层协议有：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Ethernet 802.3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Token Ring 802.5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X.25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Frame </a:t>
            </a:r>
            <a:r>
              <a:rPr lang="en-US" altLang="zh-CN" sz="2400" b="1" dirty="0" err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reley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HDLC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PPP ATM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等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409" y="4409954"/>
            <a:ext cx="3451155" cy="6032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TCP/IP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协议栈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39552" y="2482626"/>
          <a:ext cx="35528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5" name="Visio" r:id="rId4" imgW="2184400" imgH="1612900" progId="Visio.Drawing.11">
                  <p:embed/>
                </p:oleObj>
              </mc:Choice>
              <mc:Fallback>
                <p:oleObj name="Visio" r:id="rId4" imgW="2184400" imgH="1612900" progId="Visio.Drawing.11">
                  <p:embed/>
                  <p:pic>
                    <p:nvPicPr>
                      <p:cNvPr id="0" name="图片 90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82626"/>
                        <a:ext cx="35528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9440" y="5468714"/>
            <a:ext cx="279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</a:rPr>
              <a:t>图</a:t>
            </a:r>
            <a:r>
              <a:rPr lang="en-US" altLang="zh-CN" sz="1600" b="1">
                <a:solidFill>
                  <a:srgbClr val="000000"/>
                </a:solidFill>
              </a:rPr>
              <a:t>5-24 TCP/IP</a:t>
            </a:r>
            <a:r>
              <a:rPr lang="zh-CN" altLang="en-US" sz="1600" b="1">
                <a:solidFill>
                  <a:srgbClr val="000000"/>
                </a:solidFill>
              </a:rPr>
              <a:t>协议栈结构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499992" y="2167345"/>
            <a:ext cx="4248472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网络层：也称互联网层，处理分组在网络中的活动。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主要功能为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处理来自传输层的分组发生请求。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处理输入数据报，检查寻径。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处理路径、流控、拥塞等问题。</a:t>
            </a:r>
            <a:endParaRPr lang="zh-CN" altLang="en-US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409" y="3789040"/>
            <a:ext cx="3451155" cy="6032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TCP/IP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协议栈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39552" y="2482626"/>
          <a:ext cx="35528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9" name="Visio" r:id="rId4" imgW="2184400" imgH="1612900" progId="Visio.Drawing.11">
                  <p:embed/>
                </p:oleObj>
              </mc:Choice>
              <mc:Fallback>
                <p:oleObj name="Visio" r:id="rId4" imgW="2184400" imgH="1612900" progId="Visio.Drawing.11">
                  <p:embed/>
                  <p:pic>
                    <p:nvPicPr>
                      <p:cNvPr id="0" name="图片 91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82626"/>
                        <a:ext cx="35528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9440" y="5468714"/>
            <a:ext cx="279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</a:rPr>
              <a:t>图</a:t>
            </a:r>
            <a:r>
              <a:rPr lang="en-US" altLang="zh-CN" sz="1600" b="1">
                <a:solidFill>
                  <a:srgbClr val="000000"/>
                </a:solidFill>
              </a:rPr>
              <a:t>5-24 TCP/IP</a:t>
            </a:r>
            <a:r>
              <a:rPr lang="zh-CN" altLang="en-US" sz="1600" b="1">
                <a:solidFill>
                  <a:srgbClr val="000000"/>
                </a:solidFill>
              </a:rPr>
              <a:t>协议栈结构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499992" y="2167345"/>
            <a:ext cx="424847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网络层协议包括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协议、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ICMP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协议、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IGMP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协议、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ARP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协议、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RARP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协议；</a:t>
            </a:r>
            <a:endParaRPr lang="zh-CN" altLang="en-US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409" y="3789040"/>
            <a:ext cx="3451155" cy="6032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TCP/IP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协议栈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39552" y="2482626"/>
          <a:ext cx="35528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1" name="Visio" r:id="rId4" imgW="2184400" imgH="1612900" progId="Visio.Drawing.11">
                  <p:embed/>
                </p:oleObj>
              </mc:Choice>
              <mc:Fallback>
                <p:oleObj name="Visio" r:id="rId4" imgW="2184400" imgH="1612900" progId="Visio.Drawing.11">
                  <p:embed/>
                  <p:pic>
                    <p:nvPicPr>
                      <p:cNvPr id="0" name="图片 92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82626"/>
                        <a:ext cx="35528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9440" y="5468714"/>
            <a:ext cx="279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</a:rPr>
              <a:t>图</a:t>
            </a:r>
            <a:r>
              <a:rPr lang="en-US" altLang="zh-CN" sz="1600" b="1">
                <a:solidFill>
                  <a:srgbClr val="000000"/>
                </a:solidFill>
              </a:rPr>
              <a:t>5-24 TCP/IP</a:t>
            </a:r>
            <a:r>
              <a:rPr lang="zh-CN" altLang="en-US" sz="1600" b="1">
                <a:solidFill>
                  <a:srgbClr val="000000"/>
                </a:solidFill>
              </a:rPr>
              <a:t>协议栈结构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499992" y="2167345"/>
            <a:ext cx="424847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传输层：主要为两台主机上的应用程序提供端到端的通信。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包括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TCP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协议和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UDP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协议。</a:t>
            </a:r>
            <a:endParaRPr lang="zh-CN" altLang="en-US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409" y="3140968"/>
            <a:ext cx="3451155" cy="6032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TCP/IP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协议栈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39552" y="2482626"/>
          <a:ext cx="35528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Visio" r:id="rId4" imgW="2184400" imgH="1612900" progId="Visio.Drawing.11">
                  <p:embed/>
                </p:oleObj>
              </mc:Choice>
              <mc:Fallback>
                <p:oleObj name="Visio" r:id="rId4" imgW="2184400" imgH="1612900" progId="Visio.Drawing.11">
                  <p:embed/>
                  <p:pic>
                    <p:nvPicPr>
                      <p:cNvPr id="0" name="图片 93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82626"/>
                        <a:ext cx="35528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9440" y="5468714"/>
            <a:ext cx="279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</a:rPr>
              <a:t>图</a:t>
            </a:r>
            <a:r>
              <a:rPr lang="en-US" altLang="zh-CN" sz="1600" b="1">
                <a:solidFill>
                  <a:srgbClr val="000000"/>
                </a:solidFill>
              </a:rPr>
              <a:t>5-24 TCP/IP</a:t>
            </a:r>
            <a:r>
              <a:rPr lang="zh-CN" altLang="en-US" sz="1600" b="1">
                <a:solidFill>
                  <a:srgbClr val="000000"/>
                </a:solidFill>
              </a:rPr>
              <a:t>协议栈结构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499992" y="2167345"/>
            <a:ext cx="424847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应用层：一般是面向用户的服务。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包括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FTP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协议、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TELNET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协议、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DNS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SMTP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POP3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409" y="2537746"/>
            <a:ext cx="3451155" cy="6032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336180" y="2425892"/>
            <a:ext cx="84969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DNS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用来实现域名与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之间的转换。</a:t>
            </a:r>
            <a:endParaRPr lang="zh-CN" altLang="en-US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DNS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TCP/IP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协议的应用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317" y="5494546"/>
            <a:ext cx="3319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 dirty="0"/>
              <a:t>图</a:t>
            </a:r>
            <a:r>
              <a:rPr lang="en-US" altLang="zh-CN" b="1" dirty="0"/>
              <a:t>5-25 TCP/IP</a:t>
            </a:r>
            <a:r>
              <a:rPr lang="zh-CN" altLang="en-US" b="1" dirty="0"/>
              <a:t>协议应用展示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1637" y="2425892"/>
          <a:ext cx="4664380" cy="267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Visio" r:id="rId4" imgW="4598670" imgH="2564130" progId="Visio.Drawing.11">
                  <p:embed/>
                </p:oleObj>
              </mc:Choice>
              <mc:Fallback>
                <p:oleObj name="Visio" r:id="rId4" imgW="4598670" imgH="2564130" progId="Visio.Drawing.11">
                  <p:embed/>
                  <p:pic>
                    <p:nvPicPr>
                      <p:cNvPr id="0" name="图片 94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7" y="2425892"/>
                        <a:ext cx="4664380" cy="2677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84376" y="5506120"/>
            <a:ext cx="2646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 dirty="0"/>
              <a:t>图</a:t>
            </a:r>
            <a:r>
              <a:rPr lang="en-US" altLang="zh-CN" b="1" dirty="0"/>
              <a:t>5-26 </a:t>
            </a:r>
            <a:r>
              <a:rPr lang="zh-CN" altLang="en-US" b="1" dirty="0"/>
              <a:t>数据封装过程</a:t>
            </a:r>
            <a:r>
              <a:rPr lang="zh-CN" altLang="en-US" dirty="0"/>
              <a:t>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799709" y="2564904"/>
          <a:ext cx="4344291" cy="28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Visio" r:id="rId6" imgW="4769485" imgH="3128645" progId="Visio.Drawing.11">
                  <p:embed/>
                </p:oleObj>
              </mc:Choice>
              <mc:Fallback>
                <p:oleObj name="Visio" r:id="rId6" imgW="4769485" imgH="3128645" progId="Visio.Drawing.11">
                  <p:embed/>
                  <p:pic>
                    <p:nvPicPr>
                      <p:cNvPr id="0" name="图片 94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709" y="2564904"/>
                        <a:ext cx="4344291" cy="28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7475" y="5257800"/>
            <a:ext cx="233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/>
              <a:t>图</a:t>
            </a:r>
            <a:r>
              <a:rPr lang="en-US" altLang="zh-CN" b="1"/>
              <a:t>5-27 IP</a:t>
            </a:r>
            <a:r>
              <a:rPr lang="zh-CN" altLang="en-US" b="1"/>
              <a:t>首部格式</a:t>
            </a:r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395288" y="2663825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6213" y="3527425"/>
            <a:ext cx="434975" cy="69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首</a:t>
            </a:r>
          </a:p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部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094038" y="2693988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136650" y="2684463"/>
            <a:ext cx="7864475" cy="2643187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8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150938" y="5338763"/>
            <a:ext cx="7832725" cy="681037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endParaRPr lang="zh-CN" altLang="en-US" sz="28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1131888" y="3135313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1131888" y="35782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131888" y="40227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1131888" y="446087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131888" y="490537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100263" y="2692400"/>
            <a:ext cx="0" cy="442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3084513" y="2692400"/>
            <a:ext cx="0" cy="442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3084513" y="35877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5057775" y="2692400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V="1">
            <a:off x="7029450" y="4900613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5859463" y="3144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079500" y="23050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2014538" y="23050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4</a:t>
            </a: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009900" y="2305050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8</a:t>
            </a: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4960938" y="2305050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16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5757863" y="2305050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19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6932613" y="2305050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24</a:t>
            </a: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8645525" y="2305050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31</a:t>
            </a: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1228725" y="2719388"/>
            <a:ext cx="758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版 本</a:t>
            </a: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5116513" y="3195638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标志</a:t>
            </a: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1425575" y="3600450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生 存 时 间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3556000" y="3600450"/>
            <a:ext cx="969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协    议</a:t>
            </a: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2570163" y="3195638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标    识</a:t>
            </a: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6507163" y="2719388"/>
            <a:ext cx="13604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总   长   度</a:t>
            </a: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6778625" y="3195638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片   偏   移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502525" y="4929188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填    充</a:t>
            </a: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5926138" y="3600450"/>
            <a:ext cx="2289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首   部   检   验   和</a:t>
            </a: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4416425" y="4059238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源   地   址</a:t>
            </a: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4160838" y="4500563"/>
            <a:ext cx="1825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目   的   地   址</a:t>
            </a: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228850" y="4929188"/>
            <a:ext cx="4117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可   选   字   段  （长   度   可   变）</a:t>
            </a: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608013" y="2290763"/>
            <a:ext cx="434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位</a:t>
            </a:r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2003425" y="2700338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dirty="0">
                <a:solidFill>
                  <a:srgbClr val="333399"/>
                </a:solidFill>
                <a:ea typeface="黑体" panose="02010609060101010101" pitchFamily="2" charset="-122"/>
              </a:rPr>
              <a:t>首部长度</a:t>
            </a:r>
          </a:p>
        </p:txBody>
      </p:sp>
      <p:grpSp>
        <p:nvGrpSpPr>
          <p:cNvPr id="50" name="Group 44"/>
          <p:cNvGrpSpPr/>
          <p:nvPr/>
        </p:nvGrpSpPr>
        <p:grpSpPr bwMode="auto">
          <a:xfrm>
            <a:off x="1069975" y="5070475"/>
            <a:ext cx="131763" cy="69850"/>
            <a:chOff x="833" y="3024"/>
            <a:chExt cx="78" cy="51"/>
          </a:xfrm>
        </p:grpSpPr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" name="Group 48"/>
          <p:cNvGrpSpPr/>
          <p:nvPr/>
        </p:nvGrpSpPr>
        <p:grpSpPr bwMode="auto">
          <a:xfrm>
            <a:off x="8937625" y="5080000"/>
            <a:ext cx="131763" cy="66675"/>
            <a:chOff x="5432" y="3030"/>
            <a:chExt cx="78" cy="51"/>
          </a:xfrm>
        </p:grpSpPr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Rectangle 72"/>
          <p:cNvSpPr>
            <a:spLocks noChangeArrowheads="1"/>
          </p:cNvSpPr>
          <p:nvPr/>
        </p:nvSpPr>
        <p:spPr bwMode="auto">
          <a:xfrm>
            <a:off x="3811588" y="5472113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数       据       部       分</a:t>
            </a:r>
          </a:p>
        </p:txBody>
      </p:sp>
      <p:sp>
        <p:nvSpPr>
          <p:cNvPr id="59" name="Rectangle 79"/>
          <p:cNvSpPr>
            <a:spLocks noChangeArrowheads="1"/>
          </p:cNvSpPr>
          <p:nvPr/>
        </p:nvSpPr>
        <p:spPr bwMode="auto">
          <a:xfrm>
            <a:off x="611188" y="3095625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固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定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部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分</a:t>
            </a:r>
          </a:p>
        </p:txBody>
      </p:sp>
      <p:grpSp>
        <p:nvGrpSpPr>
          <p:cNvPr id="60" name="Group 80"/>
          <p:cNvGrpSpPr/>
          <p:nvPr/>
        </p:nvGrpSpPr>
        <p:grpSpPr bwMode="auto">
          <a:xfrm>
            <a:off x="468313" y="4822825"/>
            <a:ext cx="8543925" cy="638175"/>
            <a:chOff x="295" y="2205"/>
            <a:chExt cx="5382" cy="402"/>
          </a:xfrm>
        </p:grpSpPr>
        <p:sp>
          <p:nvSpPr>
            <p:cNvPr id="61" name="Rectangle 81"/>
            <p:cNvSpPr>
              <a:spLocks noChangeArrowheads="1"/>
            </p:cNvSpPr>
            <p:nvPr/>
          </p:nvSpPr>
          <p:spPr bwMode="auto">
            <a:xfrm>
              <a:off x="295" y="2205"/>
              <a:ext cx="43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2" charset="-122"/>
                </a:rPr>
                <a:t>可变</a:t>
              </a:r>
            </a:p>
            <a:p>
              <a:pPr defTabSz="762000" eaLnBrk="0" hangingPunct="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2" charset="-122"/>
                </a:rPr>
                <a:t>部分</a:t>
              </a:r>
            </a:p>
          </p:txBody>
        </p:sp>
        <p:sp>
          <p:nvSpPr>
            <p:cNvPr id="62" name="Rectangle 82"/>
            <p:cNvSpPr>
              <a:spLocks noChangeArrowheads="1"/>
            </p:cNvSpPr>
            <p:nvPr/>
          </p:nvSpPr>
          <p:spPr bwMode="auto">
            <a:xfrm>
              <a:off x="703" y="2236"/>
              <a:ext cx="4974" cy="287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63" name="AutoShape 83"/>
          <p:cNvSpPr/>
          <p:nvPr/>
        </p:nvSpPr>
        <p:spPr bwMode="auto">
          <a:xfrm>
            <a:off x="949325" y="2735263"/>
            <a:ext cx="166688" cy="2160587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3381375" y="2719388"/>
            <a:ext cx="140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区 分 服 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TCP/IP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协议的应用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5257800"/>
            <a:ext cx="2465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/>
              <a:t>图</a:t>
            </a:r>
            <a:r>
              <a:rPr lang="en-US" altLang="zh-CN" b="1"/>
              <a:t>5-28  IP</a:t>
            </a:r>
            <a:r>
              <a:rPr lang="zh-CN" altLang="en-US" b="1"/>
              <a:t>地址格式</a:t>
            </a:r>
            <a:r>
              <a:rPr lang="zh-CN" altLang="en-US"/>
              <a:t>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450532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TCP/IP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协议的应用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Line 58"/>
          <p:cNvSpPr>
            <a:spLocks noChangeShapeType="1"/>
          </p:cNvSpPr>
          <p:nvPr/>
        </p:nvSpPr>
        <p:spPr bwMode="auto">
          <a:xfrm flipH="1">
            <a:off x="928688" y="3100388"/>
            <a:ext cx="15875" cy="275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638175" y="4170363"/>
            <a:ext cx="587375" cy="53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zh-CN" sz="1600">
                <a:solidFill>
                  <a:srgbClr val="333399"/>
                </a:solidFill>
                <a:ea typeface="黑体" panose="02010609060101010101" pitchFamily="2" charset="-122"/>
              </a:rPr>
              <a:t>TCP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首部</a:t>
            </a:r>
          </a:p>
        </p:txBody>
      </p:sp>
      <p:sp>
        <p:nvSpPr>
          <p:cNvPr id="12" name="Line 60"/>
          <p:cNvSpPr>
            <a:spLocks noChangeShapeType="1"/>
          </p:cNvSpPr>
          <p:nvPr/>
        </p:nvSpPr>
        <p:spPr bwMode="auto">
          <a:xfrm>
            <a:off x="8453438" y="3094038"/>
            <a:ext cx="0" cy="2316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1"/>
          <p:cNvSpPr>
            <a:spLocks noChangeArrowheads="1"/>
          </p:cNvSpPr>
          <p:nvPr/>
        </p:nvSpPr>
        <p:spPr bwMode="auto">
          <a:xfrm>
            <a:off x="1217613" y="3098800"/>
            <a:ext cx="6810375" cy="2763838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2"/>
          <p:cNvSpPr>
            <a:spLocks noChangeShapeType="1"/>
          </p:cNvSpPr>
          <p:nvPr/>
        </p:nvSpPr>
        <p:spPr bwMode="auto">
          <a:xfrm>
            <a:off x="1211263" y="3568700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3"/>
          <p:cNvSpPr>
            <a:spLocks noChangeShapeType="1"/>
          </p:cNvSpPr>
          <p:nvPr/>
        </p:nvSpPr>
        <p:spPr bwMode="auto">
          <a:xfrm>
            <a:off x="1223963" y="4033838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4"/>
          <p:cNvSpPr>
            <a:spLocks noChangeShapeType="1"/>
          </p:cNvSpPr>
          <p:nvPr/>
        </p:nvSpPr>
        <p:spPr bwMode="auto">
          <a:xfrm>
            <a:off x="1211263" y="4497388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65"/>
          <p:cNvSpPr>
            <a:spLocks noChangeShapeType="1"/>
          </p:cNvSpPr>
          <p:nvPr/>
        </p:nvSpPr>
        <p:spPr bwMode="auto">
          <a:xfrm>
            <a:off x="1211263" y="4960938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66"/>
          <p:cNvSpPr>
            <a:spLocks noChangeShapeType="1"/>
          </p:cNvSpPr>
          <p:nvPr/>
        </p:nvSpPr>
        <p:spPr bwMode="auto">
          <a:xfrm>
            <a:off x="1223963" y="5426075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7"/>
          <p:cNvSpPr>
            <a:spLocks noChangeShapeType="1"/>
          </p:cNvSpPr>
          <p:nvPr/>
        </p:nvSpPr>
        <p:spPr bwMode="auto">
          <a:xfrm>
            <a:off x="4624388" y="3103563"/>
            <a:ext cx="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5688013" y="3189288"/>
            <a:ext cx="1336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目  的  端  口</a:t>
            </a:r>
          </a:p>
        </p:txBody>
      </p:sp>
      <p:sp>
        <p:nvSpPr>
          <p:cNvPr id="21" name="Rectangle 69"/>
          <p:cNvSpPr>
            <a:spLocks noChangeArrowheads="1"/>
          </p:cNvSpPr>
          <p:nvPr/>
        </p:nvSpPr>
        <p:spPr bwMode="auto">
          <a:xfrm>
            <a:off x="1354138" y="4438650"/>
            <a:ext cx="5873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数据</a:t>
            </a:r>
          </a:p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偏移</a:t>
            </a:r>
          </a:p>
        </p:txBody>
      </p:sp>
      <p:sp>
        <p:nvSpPr>
          <p:cNvPr id="22" name="Rectangle 70"/>
          <p:cNvSpPr>
            <a:spLocks noChangeArrowheads="1"/>
          </p:cNvSpPr>
          <p:nvPr/>
        </p:nvSpPr>
        <p:spPr bwMode="auto">
          <a:xfrm>
            <a:off x="2309813" y="5053013"/>
            <a:ext cx="113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检   验   和</a:t>
            </a:r>
          </a:p>
        </p:txBody>
      </p:sp>
      <p:sp>
        <p:nvSpPr>
          <p:cNvPr id="23" name="Rectangle 71"/>
          <p:cNvSpPr>
            <a:spLocks noChangeArrowheads="1"/>
          </p:cNvSpPr>
          <p:nvPr/>
        </p:nvSpPr>
        <p:spPr bwMode="auto">
          <a:xfrm>
            <a:off x="2489200" y="5481638"/>
            <a:ext cx="283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选    项    （长  度  可  变）</a:t>
            </a:r>
          </a:p>
        </p:txBody>
      </p:sp>
      <p:sp>
        <p:nvSpPr>
          <p:cNvPr id="24" name="Rectangle 72"/>
          <p:cNvSpPr>
            <a:spLocks noChangeArrowheads="1"/>
          </p:cNvSpPr>
          <p:nvPr/>
        </p:nvSpPr>
        <p:spPr bwMode="auto">
          <a:xfrm>
            <a:off x="2411413" y="3189288"/>
            <a:ext cx="1019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源  端  口</a:t>
            </a:r>
          </a:p>
        </p:txBody>
      </p:sp>
      <p:sp>
        <p:nvSpPr>
          <p:cNvPr id="25" name="Rectangle 73"/>
          <p:cNvSpPr>
            <a:spLocks noChangeArrowheads="1"/>
          </p:cNvSpPr>
          <p:nvPr/>
        </p:nvSpPr>
        <p:spPr bwMode="auto">
          <a:xfrm>
            <a:off x="4230688" y="3648075"/>
            <a:ext cx="769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序   号</a:t>
            </a:r>
          </a:p>
        </p:txBody>
      </p:sp>
      <p:sp>
        <p:nvSpPr>
          <p:cNvPr id="26" name="Line 74"/>
          <p:cNvSpPr>
            <a:spLocks noChangeShapeType="1"/>
          </p:cNvSpPr>
          <p:nvPr/>
        </p:nvSpPr>
        <p:spPr bwMode="auto">
          <a:xfrm>
            <a:off x="4629150" y="4503738"/>
            <a:ext cx="0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5545138" y="5053013"/>
            <a:ext cx="1508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紧   急   指   针</a:t>
            </a:r>
          </a:p>
        </p:txBody>
      </p:sp>
      <p:sp>
        <p:nvSpPr>
          <p:cNvPr id="28" name="Rectangle 76"/>
          <p:cNvSpPr>
            <a:spLocks noChangeArrowheads="1"/>
          </p:cNvSpPr>
          <p:nvPr/>
        </p:nvSpPr>
        <p:spPr bwMode="auto">
          <a:xfrm>
            <a:off x="5943600" y="4572000"/>
            <a:ext cx="758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窗   口</a:t>
            </a:r>
          </a:p>
        </p:txBody>
      </p:sp>
      <p:sp>
        <p:nvSpPr>
          <p:cNvPr id="29" name="Rectangle 77"/>
          <p:cNvSpPr>
            <a:spLocks noChangeArrowheads="1"/>
          </p:cNvSpPr>
          <p:nvPr/>
        </p:nvSpPr>
        <p:spPr bwMode="auto">
          <a:xfrm>
            <a:off x="4013200" y="4132263"/>
            <a:ext cx="12969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确    认    号</a:t>
            </a:r>
          </a:p>
        </p:txBody>
      </p:sp>
      <p:sp>
        <p:nvSpPr>
          <p:cNvPr id="30" name="Line 78"/>
          <p:cNvSpPr>
            <a:spLocks noChangeShapeType="1"/>
          </p:cNvSpPr>
          <p:nvPr/>
        </p:nvSpPr>
        <p:spPr bwMode="auto">
          <a:xfrm>
            <a:off x="2065338" y="4503738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79"/>
          <p:cNvSpPr>
            <a:spLocks noChangeShapeType="1"/>
          </p:cNvSpPr>
          <p:nvPr/>
        </p:nvSpPr>
        <p:spPr bwMode="auto">
          <a:xfrm>
            <a:off x="3773488" y="44989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0"/>
          <p:cNvSpPr>
            <a:spLocks noChangeShapeType="1"/>
          </p:cNvSpPr>
          <p:nvPr/>
        </p:nvSpPr>
        <p:spPr bwMode="auto">
          <a:xfrm>
            <a:off x="3335338" y="4503738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1"/>
          <p:cNvSpPr>
            <a:spLocks noChangeShapeType="1"/>
          </p:cNvSpPr>
          <p:nvPr/>
        </p:nvSpPr>
        <p:spPr bwMode="auto">
          <a:xfrm>
            <a:off x="3552825" y="450373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2"/>
          <p:cNvSpPr>
            <a:spLocks noChangeShapeType="1"/>
          </p:cNvSpPr>
          <p:nvPr/>
        </p:nvSpPr>
        <p:spPr bwMode="auto">
          <a:xfrm>
            <a:off x="4198938" y="450373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3"/>
          <p:cNvSpPr>
            <a:spLocks noChangeShapeType="1"/>
          </p:cNvSpPr>
          <p:nvPr/>
        </p:nvSpPr>
        <p:spPr bwMode="auto">
          <a:xfrm>
            <a:off x="3986213" y="450373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84"/>
          <p:cNvSpPr>
            <a:spLocks noChangeShapeType="1"/>
          </p:cNvSpPr>
          <p:nvPr/>
        </p:nvSpPr>
        <p:spPr bwMode="auto">
          <a:xfrm>
            <a:off x="4416425" y="450373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85"/>
          <p:cNvSpPr>
            <a:spLocks noChangeArrowheads="1"/>
          </p:cNvSpPr>
          <p:nvPr/>
        </p:nvSpPr>
        <p:spPr bwMode="auto">
          <a:xfrm>
            <a:off x="2332038" y="4581525"/>
            <a:ext cx="758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保   留</a:t>
            </a:r>
          </a:p>
        </p:txBody>
      </p:sp>
      <p:sp>
        <p:nvSpPr>
          <p:cNvPr id="38" name="Rectangle 86"/>
          <p:cNvSpPr>
            <a:spLocks noChangeArrowheads="1"/>
          </p:cNvSpPr>
          <p:nvPr/>
        </p:nvSpPr>
        <p:spPr bwMode="auto">
          <a:xfrm>
            <a:off x="4391025" y="4516438"/>
            <a:ext cx="290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F</a:t>
            </a:r>
          </a:p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I</a:t>
            </a:r>
          </a:p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N</a:t>
            </a:r>
          </a:p>
        </p:txBody>
      </p:sp>
      <p:sp>
        <p:nvSpPr>
          <p:cNvPr id="39" name="Line 87"/>
          <p:cNvSpPr>
            <a:spLocks noChangeShapeType="1"/>
          </p:cNvSpPr>
          <p:nvPr/>
        </p:nvSpPr>
        <p:spPr bwMode="auto">
          <a:xfrm>
            <a:off x="1228725" y="2486025"/>
            <a:ext cx="67945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88"/>
          <p:cNvSpPr>
            <a:spLocks noChangeArrowheads="1"/>
          </p:cNvSpPr>
          <p:nvPr/>
        </p:nvSpPr>
        <p:spPr bwMode="auto">
          <a:xfrm>
            <a:off x="4292600" y="2325688"/>
            <a:ext cx="727075" cy="363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>
                <a:solidFill>
                  <a:srgbClr val="333399"/>
                </a:solidFill>
                <a:ea typeface="黑体" panose="02010609060101010101" pitchFamily="2" charset="-122"/>
              </a:rPr>
              <a:t>32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2" charset="-122"/>
              </a:rPr>
              <a:t>位</a:t>
            </a:r>
          </a:p>
        </p:txBody>
      </p:sp>
      <p:sp>
        <p:nvSpPr>
          <p:cNvPr id="41" name="Line 89"/>
          <p:cNvSpPr>
            <a:spLocks noChangeShapeType="1"/>
          </p:cNvSpPr>
          <p:nvPr/>
        </p:nvSpPr>
        <p:spPr bwMode="auto">
          <a:xfrm>
            <a:off x="1214438" y="2994025"/>
            <a:ext cx="680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90"/>
          <p:cNvSpPr>
            <a:spLocks noChangeShapeType="1"/>
          </p:cNvSpPr>
          <p:nvPr/>
        </p:nvSpPr>
        <p:spPr bwMode="auto">
          <a:xfrm>
            <a:off x="1214438" y="286067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1427163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92"/>
          <p:cNvSpPr>
            <a:spLocks noChangeShapeType="1"/>
          </p:cNvSpPr>
          <p:nvPr/>
        </p:nvSpPr>
        <p:spPr bwMode="auto">
          <a:xfrm>
            <a:off x="1639888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93"/>
          <p:cNvSpPr>
            <a:spLocks noChangeShapeType="1"/>
          </p:cNvSpPr>
          <p:nvPr/>
        </p:nvSpPr>
        <p:spPr bwMode="auto">
          <a:xfrm>
            <a:off x="1852613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94"/>
          <p:cNvSpPr>
            <a:spLocks noChangeShapeType="1"/>
          </p:cNvSpPr>
          <p:nvPr/>
        </p:nvSpPr>
        <p:spPr bwMode="auto">
          <a:xfrm>
            <a:off x="2065338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95"/>
          <p:cNvSpPr>
            <a:spLocks noChangeShapeType="1"/>
          </p:cNvSpPr>
          <p:nvPr/>
        </p:nvSpPr>
        <p:spPr bwMode="auto">
          <a:xfrm>
            <a:off x="2278063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96"/>
          <p:cNvSpPr>
            <a:spLocks noChangeShapeType="1"/>
          </p:cNvSpPr>
          <p:nvPr/>
        </p:nvSpPr>
        <p:spPr bwMode="auto">
          <a:xfrm>
            <a:off x="2489200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97"/>
          <p:cNvSpPr>
            <a:spLocks noChangeShapeType="1"/>
          </p:cNvSpPr>
          <p:nvPr/>
        </p:nvSpPr>
        <p:spPr bwMode="auto">
          <a:xfrm>
            <a:off x="2701925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98"/>
          <p:cNvSpPr>
            <a:spLocks noChangeShapeType="1"/>
          </p:cNvSpPr>
          <p:nvPr/>
        </p:nvSpPr>
        <p:spPr bwMode="auto">
          <a:xfrm>
            <a:off x="2914650" y="286067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9"/>
          <p:cNvSpPr>
            <a:spLocks noChangeShapeType="1"/>
          </p:cNvSpPr>
          <p:nvPr/>
        </p:nvSpPr>
        <p:spPr bwMode="auto">
          <a:xfrm>
            <a:off x="3127375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100"/>
          <p:cNvSpPr>
            <a:spLocks noChangeShapeType="1"/>
          </p:cNvSpPr>
          <p:nvPr/>
        </p:nvSpPr>
        <p:spPr bwMode="auto">
          <a:xfrm>
            <a:off x="3340100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01"/>
          <p:cNvSpPr>
            <a:spLocks noChangeShapeType="1"/>
          </p:cNvSpPr>
          <p:nvPr/>
        </p:nvSpPr>
        <p:spPr bwMode="auto">
          <a:xfrm>
            <a:off x="3552825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02"/>
          <p:cNvSpPr>
            <a:spLocks noChangeShapeType="1"/>
          </p:cNvSpPr>
          <p:nvPr/>
        </p:nvSpPr>
        <p:spPr bwMode="auto">
          <a:xfrm>
            <a:off x="3765550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3978275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04"/>
          <p:cNvSpPr>
            <a:spLocks noChangeShapeType="1"/>
          </p:cNvSpPr>
          <p:nvPr/>
        </p:nvSpPr>
        <p:spPr bwMode="auto">
          <a:xfrm>
            <a:off x="4189413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05"/>
          <p:cNvSpPr>
            <a:spLocks noChangeShapeType="1"/>
          </p:cNvSpPr>
          <p:nvPr/>
        </p:nvSpPr>
        <p:spPr bwMode="auto">
          <a:xfrm>
            <a:off x="4402138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106"/>
          <p:cNvSpPr>
            <a:spLocks noChangeShapeType="1"/>
          </p:cNvSpPr>
          <p:nvPr/>
        </p:nvSpPr>
        <p:spPr bwMode="auto">
          <a:xfrm>
            <a:off x="4614863" y="286067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107"/>
          <p:cNvSpPr>
            <a:spLocks noChangeShapeType="1"/>
          </p:cNvSpPr>
          <p:nvPr/>
        </p:nvSpPr>
        <p:spPr bwMode="auto">
          <a:xfrm>
            <a:off x="4827588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08"/>
          <p:cNvSpPr>
            <a:spLocks noChangeShapeType="1"/>
          </p:cNvSpPr>
          <p:nvPr/>
        </p:nvSpPr>
        <p:spPr bwMode="auto">
          <a:xfrm>
            <a:off x="5040313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09"/>
          <p:cNvSpPr>
            <a:spLocks noChangeShapeType="1"/>
          </p:cNvSpPr>
          <p:nvPr/>
        </p:nvSpPr>
        <p:spPr bwMode="auto">
          <a:xfrm>
            <a:off x="5253038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10"/>
          <p:cNvSpPr>
            <a:spLocks noChangeShapeType="1"/>
          </p:cNvSpPr>
          <p:nvPr/>
        </p:nvSpPr>
        <p:spPr bwMode="auto">
          <a:xfrm>
            <a:off x="5465763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111"/>
          <p:cNvSpPr>
            <a:spLocks noChangeShapeType="1"/>
          </p:cNvSpPr>
          <p:nvPr/>
        </p:nvSpPr>
        <p:spPr bwMode="auto">
          <a:xfrm>
            <a:off x="5678488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112"/>
          <p:cNvSpPr>
            <a:spLocks noChangeShapeType="1"/>
          </p:cNvSpPr>
          <p:nvPr/>
        </p:nvSpPr>
        <p:spPr bwMode="auto">
          <a:xfrm>
            <a:off x="5889625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113"/>
          <p:cNvSpPr>
            <a:spLocks noChangeShapeType="1"/>
          </p:cNvSpPr>
          <p:nvPr/>
        </p:nvSpPr>
        <p:spPr bwMode="auto">
          <a:xfrm>
            <a:off x="6102350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14"/>
          <p:cNvSpPr>
            <a:spLocks noChangeShapeType="1"/>
          </p:cNvSpPr>
          <p:nvPr/>
        </p:nvSpPr>
        <p:spPr bwMode="auto">
          <a:xfrm>
            <a:off x="6315075" y="286067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>
            <a:off x="6527800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16"/>
          <p:cNvSpPr>
            <a:spLocks noChangeShapeType="1"/>
          </p:cNvSpPr>
          <p:nvPr/>
        </p:nvSpPr>
        <p:spPr bwMode="auto">
          <a:xfrm>
            <a:off x="6740525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17"/>
          <p:cNvSpPr>
            <a:spLocks noChangeShapeType="1"/>
          </p:cNvSpPr>
          <p:nvPr/>
        </p:nvSpPr>
        <p:spPr bwMode="auto">
          <a:xfrm>
            <a:off x="6953250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118"/>
          <p:cNvSpPr>
            <a:spLocks noChangeShapeType="1"/>
          </p:cNvSpPr>
          <p:nvPr/>
        </p:nvSpPr>
        <p:spPr bwMode="auto">
          <a:xfrm>
            <a:off x="7165975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19"/>
          <p:cNvSpPr>
            <a:spLocks noChangeShapeType="1"/>
          </p:cNvSpPr>
          <p:nvPr/>
        </p:nvSpPr>
        <p:spPr bwMode="auto">
          <a:xfrm>
            <a:off x="7378700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20"/>
          <p:cNvSpPr>
            <a:spLocks noChangeShapeType="1"/>
          </p:cNvSpPr>
          <p:nvPr/>
        </p:nvSpPr>
        <p:spPr bwMode="auto">
          <a:xfrm>
            <a:off x="7589838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21"/>
          <p:cNvSpPr>
            <a:spLocks noChangeShapeType="1"/>
          </p:cNvSpPr>
          <p:nvPr/>
        </p:nvSpPr>
        <p:spPr bwMode="auto">
          <a:xfrm>
            <a:off x="7802563" y="27940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22"/>
          <p:cNvSpPr>
            <a:spLocks noChangeShapeType="1"/>
          </p:cNvSpPr>
          <p:nvPr/>
        </p:nvSpPr>
        <p:spPr bwMode="auto">
          <a:xfrm>
            <a:off x="8015288" y="286067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123"/>
          <p:cNvSpPr>
            <a:spLocks noChangeArrowheads="1"/>
          </p:cNvSpPr>
          <p:nvPr/>
        </p:nvSpPr>
        <p:spPr bwMode="auto">
          <a:xfrm>
            <a:off x="1355725" y="2727325"/>
            <a:ext cx="1417638" cy="20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Rectangle 124"/>
          <p:cNvSpPr>
            <a:spLocks noChangeArrowheads="1"/>
          </p:cNvSpPr>
          <p:nvPr/>
        </p:nvSpPr>
        <p:spPr bwMode="auto">
          <a:xfrm>
            <a:off x="3055938" y="2727325"/>
            <a:ext cx="1417637" cy="20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125"/>
          <p:cNvSpPr>
            <a:spLocks noChangeArrowheads="1"/>
          </p:cNvSpPr>
          <p:nvPr/>
        </p:nvSpPr>
        <p:spPr bwMode="auto">
          <a:xfrm>
            <a:off x="4756150" y="2727325"/>
            <a:ext cx="1417638" cy="20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Rectangle 126"/>
          <p:cNvSpPr>
            <a:spLocks noChangeArrowheads="1"/>
          </p:cNvSpPr>
          <p:nvPr/>
        </p:nvSpPr>
        <p:spPr bwMode="auto">
          <a:xfrm>
            <a:off x="6456363" y="2727325"/>
            <a:ext cx="1417637" cy="20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Rectangle 127"/>
          <p:cNvSpPr>
            <a:spLocks noChangeArrowheads="1"/>
          </p:cNvSpPr>
          <p:nvPr/>
        </p:nvSpPr>
        <p:spPr bwMode="auto">
          <a:xfrm>
            <a:off x="4189413" y="4516438"/>
            <a:ext cx="2905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S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Y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N</a:t>
            </a:r>
          </a:p>
        </p:txBody>
      </p:sp>
      <p:sp>
        <p:nvSpPr>
          <p:cNvPr id="80" name="Rectangle 128"/>
          <p:cNvSpPr>
            <a:spLocks noChangeArrowheads="1"/>
          </p:cNvSpPr>
          <p:nvPr/>
        </p:nvSpPr>
        <p:spPr bwMode="auto">
          <a:xfrm>
            <a:off x="3978275" y="4516438"/>
            <a:ext cx="290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R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S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T</a:t>
            </a:r>
          </a:p>
        </p:txBody>
      </p:sp>
      <p:sp>
        <p:nvSpPr>
          <p:cNvPr id="81" name="Rectangle 129"/>
          <p:cNvSpPr>
            <a:spLocks noChangeArrowheads="1"/>
          </p:cNvSpPr>
          <p:nvPr/>
        </p:nvSpPr>
        <p:spPr bwMode="auto">
          <a:xfrm>
            <a:off x="3751263" y="4516438"/>
            <a:ext cx="2905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P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S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H</a:t>
            </a:r>
          </a:p>
        </p:txBody>
      </p:sp>
      <p:sp>
        <p:nvSpPr>
          <p:cNvPr id="82" name="Rectangle 130"/>
          <p:cNvSpPr>
            <a:spLocks noChangeArrowheads="1"/>
          </p:cNvSpPr>
          <p:nvPr/>
        </p:nvSpPr>
        <p:spPr bwMode="auto">
          <a:xfrm>
            <a:off x="3538538" y="4516438"/>
            <a:ext cx="2905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A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C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K</a:t>
            </a:r>
          </a:p>
        </p:txBody>
      </p:sp>
      <p:sp>
        <p:nvSpPr>
          <p:cNvPr id="83" name="Rectangle 131"/>
          <p:cNvSpPr>
            <a:spLocks noChangeArrowheads="1"/>
          </p:cNvSpPr>
          <p:nvPr/>
        </p:nvSpPr>
        <p:spPr bwMode="auto">
          <a:xfrm>
            <a:off x="3306763" y="4516438"/>
            <a:ext cx="30003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U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R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333399"/>
                </a:solidFill>
                <a:ea typeface="黑体" panose="02010609060101010101" pitchFamily="2" charset="-122"/>
              </a:rPr>
              <a:t>G</a:t>
            </a:r>
          </a:p>
        </p:txBody>
      </p:sp>
      <p:sp>
        <p:nvSpPr>
          <p:cNvPr id="84" name="Rectangle 132"/>
          <p:cNvSpPr>
            <a:spLocks noChangeArrowheads="1"/>
          </p:cNvSpPr>
          <p:nvPr/>
        </p:nvSpPr>
        <p:spPr bwMode="auto">
          <a:xfrm>
            <a:off x="885825" y="2608263"/>
            <a:ext cx="7286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位  </a:t>
            </a:r>
            <a:r>
              <a:rPr kumimoji="1" lang="en-US" altLang="zh-CN" sz="1600">
                <a:solidFill>
                  <a:srgbClr val="333399"/>
                </a:solidFill>
                <a:ea typeface="黑体" panose="02010609060101010101" pitchFamily="2" charset="-122"/>
              </a:rPr>
              <a:t>0                           8                           16                          24                       31</a:t>
            </a:r>
          </a:p>
        </p:txBody>
      </p:sp>
      <p:sp>
        <p:nvSpPr>
          <p:cNvPr id="85" name="Line 133"/>
          <p:cNvSpPr>
            <a:spLocks noChangeShapeType="1"/>
          </p:cNvSpPr>
          <p:nvPr/>
        </p:nvSpPr>
        <p:spPr bwMode="auto">
          <a:xfrm flipH="1">
            <a:off x="6313488" y="5437188"/>
            <a:ext cx="3175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Rectangle 134"/>
          <p:cNvSpPr>
            <a:spLocks noChangeArrowheads="1"/>
          </p:cNvSpPr>
          <p:nvPr/>
        </p:nvSpPr>
        <p:spPr bwMode="auto">
          <a:xfrm>
            <a:off x="6767513" y="5481638"/>
            <a:ext cx="822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2" charset="-122"/>
              </a:rPr>
              <a:t>填    充</a:t>
            </a:r>
          </a:p>
        </p:txBody>
      </p:sp>
      <p:sp>
        <p:nvSpPr>
          <p:cNvPr id="87" name="Line 135"/>
          <p:cNvSpPr>
            <a:spLocks noChangeShapeType="1"/>
          </p:cNvSpPr>
          <p:nvPr/>
        </p:nvSpPr>
        <p:spPr bwMode="auto">
          <a:xfrm>
            <a:off x="8121650" y="3082925"/>
            <a:ext cx="73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136"/>
          <p:cNvSpPr>
            <a:spLocks noChangeShapeType="1"/>
          </p:cNvSpPr>
          <p:nvPr/>
        </p:nvSpPr>
        <p:spPr bwMode="auto">
          <a:xfrm>
            <a:off x="8121650" y="5419725"/>
            <a:ext cx="73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137"/>
          <p:cNvSpPr>
            <a:spLocks noChangeShapeType="1"/>
          </p:cNvSpPr>
          <p:nvPr/>
        </p:nvSpPr>
        <p:spPr bwMode="auto">
          <a:xfrm>
            <a:off x="690563" y="3108325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138"/>
          <p:cNvSpPr>
            <a:spLocks noChangeShapeType="1"/>
          </p:cNvSpPr>
          <p:nvPr/>
        </p:nvSpPr>
        <p:spPr bwMode="auto">
          <a:xfrm>
            <a:off x="703263" y="584993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63688" y="1587795"/>
            <a:ext cx="5791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第五章 物联网通信技术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19200" y="2654595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5.1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近距离无线通信技术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219200" y="3941038"/>
            <a:ext cx="617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219200" y="519147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5.5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本章小结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219200" y="3284753"/>
            <a:ext cx="617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5.2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远距离无线通信技术</a:t>
            </a: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208112" y="4581128"/>
            <a:ext cx="617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UDP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85"/>
          <p:cNvSpPr>
            <a:spLocks noChangeArrowheads="1"/>
          </p:cNvSpPr>
          <p:nvPr/>
        </p:nvSpPr>
        <p:spPr bwMode="auto">
          <a:xfrm>
            <a:off x="2268538" y="5690890"/>
            <a:ext cx="1079500" cy="4572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6"/>
          <p:cNvSpPr/>
          <p:nvPr/>
        </p:nvSpPr>
        <p:spPr bwMode="auto">
          <a:xfrm>
            <a:off x="2849563" y="4324052"/>
            <a:ext cx="4633912" cy="438150"/>
          </a:xfrm>
          <a:custGeom>
            <a:avLst/>
            <a:gdLst>
              <a:gd name="T0" fmla="*/ 0 w 2919"/>
              <a:gd name="T1" fmla="*/ 0 h 276"/>
              <a:gd name="T2" fmla="*/ 2147483647 w 2919"/>
              <a:gd name="T3" fmla="*/ 0 h 276"/>
              <a:gd name="T4" fmla="*/ 2147483647 w 2919"/>
              <a:gd name="T5" fmla="*/ 2147483647 h 276"/>
              <a:gd name="T6" fmla="*/ 2147483647 w 2919"/>
              <a:gd name="T7" fmla="*/ 2147483647 h 276"/>
              <a:gd name="T8" fmla="*/ 0 w 2919"/>
              <a:gd name="T9" fmla="*/ 0 h 2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9"/>
              <a:gd name="T16" fmla="*/ 0 h 276"/>
              <a:gd name="T17" fmla="*/ 2919 w 2919"/>
              <a:gd name="T18" fmla="*/ 276 h 2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9" h="276">
                <a:moveTo>
                  <a:pt x="0" y="0"/>
                </a:moveTo>
                <a:lnTo>
                  <a:pt x="2919" y="0"/>
                </a:lnTo>
                <a:lnTo>
                  <a:pt x="1066" y="276"/>
                </a:lnTo>
                <a:lnTo>
                  <a:pt x="346" y="2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A7C1D1"/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7"/>
          <p:cNvSpPr>
            <a:spLocks noChangeArrowheads="1"/>
          </p:cNvSpPr>
          <p:nvPr/>
        </p:nvSpPr>
        <p:spPr bwMode="auto">
          <a:xfrm>
            <a:off x="3346450" y="4754265"/>
            <a:ext cx="1081088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88"/>
          <p:cNvSpPr>
            <a:spLocks noChangeArrowheads="1"/>
          </p:cNvSpPr>
          <p:nvPr/>
        </p:nvSpPr>
        <p:spPr bwMode="auto">
          <a:xfrm>
            <a:off x="1470025" y="5781377"/>
            <a:ext cx="798513" cy="288925"/>
          </a:xfrm>
          <a:prstGeom prst="leftArrow">
            <a:avLst>
              <a:gd name="adj1" fmla="val 50000"/>
              <a:gd name="adj2" fmla="val 6909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89"/>
          <p:cNvSpPr/>
          <p:nvPr/>
        </p:nvSpPr>
        <p:spPr bwMode="auto">
          <a:xfrm>
            <a:off x="890588" y="3181052"/>
            <a:ext cx="6681787" cy="685800"/>
          </a:xfrm>
          <a:custGeom>
            <a:avLst/>
            <a:gdLst>
              <a:gd name="T0" fmla="*/ 0 w 3600"/>
              <a:gd name="T1" fmla="*/ 0 h 432"/>
              <a:gd name="T2" fmla="*/ 2147483647 w 3600"/>
              <a:gd name="T3" fmla="*/ 0 h 432"/>
              <a:gd name="T4" fmla="*/ 2147483647 w 3600"/>
              <a:gd name="T5" fmla="*/ 2147483647 h 432"/>
              <a:gd name="T6" fmla="*/ 2147483647 w 3600"/>
              <a:gd name="T7" fmla="*/ 2147483647 h 432"/>
              <a:gd name="T8" fmla="*/ 0 w 3600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0"/>
              <a:gd name="T16" fmla="*/ 0 h 432"/>
              <a:gd name="T17" fmla="*/ 3600 w 3600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0" h="432">
                <a:moveTo>
                  <a:pt x="0" y="0"/>
                </a:moveTo>
                <a:lnTo>
                  <a:pt x="3600" y="0"/>
                </a:lnTo>
                <a:lnTo>
                  <a:pt x="1056" y="432"/>
                </a:lnTo>
                <a:lnTo>
                  <a:pt x="384" y="43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B2B26B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90"/>
          <p:cNvSpPr>
            <a:spLocks noChangeArrowheads="1"/>
          </p:cNvSpPr>
          <p:nvPr/>
        </p:nvSpPr>
        <p:spPr bwMode="auto">
          <a:xfrm>
            <a:off x="2849563" y="3866852"/>
            <a:ext cx="4633912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91"/>
          <p:cNvSpPr>
            <a:spLocks noChangeArrowheads="1"/>
          </p:cNvSpPr>
          <p:nvPr/>
        </p:nvSpPr>
        <p:spPr bwMode="auto">
          <a:xfrm>
            <a:off x="3348038" y="5694065"/>
            <a:ext cx="5472112" cy="457200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2"/>
          <p:cNvSpPr>
            <a:spLocks noChangeShapeType="1"/>
          </p:cNvSpPr>
          <p:nvPr/>
        </p:nvSpPr>
        <p:spPr bwMode="auto">
          <a:xfrm>
            <a:off x="4008438" y="3866852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895350" y="2723852"/>
            <a:ext cx="6684963" cy="457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94"/>
          <p:cNvSpPr>
            <a:spLocks noChangeShapeType="1"/>
          </p:cNvSpPr>
          <p:nvPr/>
        </p:nvSpPr>
        <p:spPr bwMode="auto">
          <a:xfrm>
            <a:off x="3121025" y="2723852"/>
            <a:ext cx="31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95"/>
          <p:cNvSpPr>
            <a:spLocks noChangeShapeType="1"/>
          </p:cNvSpPr>
          <p:nvPr/>
        </p:nvSpPr>
        <p:spPr bwMode="auto">
          <a:xfrm>
            <a:off x="5165725" y="3866852"/>
            <a:ext cx="31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96"/>
          <p:cNvSpPr>
            <a:spLocks noChangeShapeType="1"/>
          </p:cNvSpPr>
          <p:nvPr/>
        </p:nvSpPr>
        <p:spPr bwMode="auto">
          <a:xfrm>
            <a:off x="6324600" y="386685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Freeform 97"/>
          <p:cNvSpPr/>
          <p:nvPr/>
        </p:nvSpPr>
        <p:spPr bwMode="auto">
          <a:xfrm>
            <a:off x="1600200" y="3866852"/>
            <a:ext cx="1249363" cy="457200"/>
          </a:xfrm>
          <a:custGeom>
            <a:avLst/>
            <a:gdLst>
              <a:gd name="T0" fmla="*/ 2147483647 w 672"/>
              <a:gd name="T1" fmla="*/ 2147483647 h 288"/>
              <a:gd name="T2" fmla="*/ 0 w 672"/>
              <a:gd name="T3" fmla="*/ 2147483647 h 288"/>
              <a:gd name="T4" fmla="*/ 0 w 672"/>
              <a:gd name="T5" fmla="*/ 0 h 288"/>
              <a:gd name="T6" fmla="*/ 2147483647 w 67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88"/>
              <a:gd name="T14" fmla="*/ 672 w 67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88">
                <a:moveTo>
                  <a:pt x="672" y="288"/>
                </a:moveTo>
                <a:lnTo>
                  <a:pt x="0" y="288"/>
                </a:lnTo>
                <a:lnTo>
                  <a:pt x="0" y="0"/>
                </a:lnTo>
                <a:lnTo>
                  <a:pt x="672" y="0"/>
                </a:lnTo>
              </a:path>
            </a:pathLst>
          </a:custGeom>
          <a:solidFill>
            <a:srgbClr val="FFFF99"/>
          </a:solidFill>
          <a:ln w="19050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98"/>
          <p:cNvSpPr txBox="1">
            <a:spLocks noChangeArrowheads="1"/>
          </p:cNvSpPr>
          <p:nvPr/>
        </p:nvSpPr>
        <p:spPr bwMode="auto">
          <a:xfrm>
            <a:off x="1717675" y="3863677"/>
            <a:ext cx="946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伪首部</a:t>
            </a:r>
          </a:p>
        </p:txBody>
      </p:sp>
      <p:sp>
        <p:nvSpPr>
          <p:cNvPr id="22" name="Text Box 99"/>
          <p:cNvSpPr txBox="1">
            <a:spLocks noChangeArrowheads="1"/>
          </p:cNvSpPr>
          <p:nvPr/>
        </p:nvSpPr>
        <p:spPr bwMode="auto">
          <a:xfrm>
            <a:off x="2860675" y="3863677"/>
            <a:ext cx="9477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源端口</a:t>
            </a:r>
          </a:p>
        </p:txBody>
      </p:sp>
      <p:sp>
        <p:nvSpPr>
          <p:cNvPr id="23" name="Text Box 100"/>
          <p:cNvSpPr txBox="1">
            <a:spLocks noChangeArrowheads="1"/>
          </p:cNvSpPr>
          <p:nvPr/>
        </p:nvSpPr>
        <p:spPr bwMode="auto">
          <a:xfrm>
            <a:off x="3949700" y="3863677"/>
            <a:ext cx="1200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目的端口</a:t>
            </a:r>
          </a:p>
        </p:txBody>
      </p:sp>
      <p:sp>
        <p:nvSpPr>
          <p:cNvPr id="24" name="Text Box 101"/>
          <p:cNvSpPr txBox="1">
            <a:spLocks noChangeArrowheads="1"/>
          </p:cNvSpPr>
          <p:nvPr/>
        </p:nvSpPr>
        <p:spPr bwMode="auto">
          <a:xfrm>
            <a:off x="5284788" y="386209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长  度</a:t>
            </a:r>
          </a:p>
        </p:txBody>
      </p:sp>
      <p:sp>
        <p:nvSpPr>
          <p:cNvPr id="25" name="Text Box 102"/>
          <p:cNvSpPr txBox="1">
            <a:spLocks noChangeArrowheads="1"/>
          </p:cNvSpPr>
          <p:nvPr/>
        </p:nvSpPr>
        <p:spPr bwMode="auto">
          <a:xfrm>
            <a:off x="6429375" y="3863677"/>
            <a:ext cx="946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检验和</a:t>
            </a:r>
          </a:p>
        </p:txBody>
      </p:sp>
      <p:sp>
        <p:nvSpPr>
          <p:cNvPr id="26" name="Text Box 103"/>
          <p:cNvSpPr txBox="1">
            <a:spLocks noChangeArrowheads="1"/>
          </p:cNvSpPr>
          <p:nvPr/>
        </p:nvSpPr>
        <p:spPr bwMode="auto">
          <a:xfrm>
            <a:off x="5429250" y="5735340"/>
            <a:ext cx="132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数         据</a:t>
            </a:r>
          </a:p>
        </p:txBody>
      </p:sp>
      <p:sp>
        <p:nvSpPr>
          <p:cNvPr id="27" name="Text Box 104"/>
          <p:cNvSpPr txBox="1">
            <a:spLocks noChangeArrowheads="1"/>
          </p:cNvSpPr>
          <p:nvPr/>
        </p:nvSpPr>
        <p:spPr bwMode="auto">
          <a:xfrm>
            <a:off x="2373313" y="573534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首  部</a:t>
            </a:r>
          </a:p>
        </p:txBody>
      </p:sp>
      <p:sp>
        <p:nvSpPr>
          <p:cNvPr id="28" name="Line 105"/>
          <p:cNvSpPr>
            <a:spLocks noChangeShapeType="1"/>
          </p:cNvSpPr>
          <p:nvPr/>
        </p:nvSpPr>
        <p:spPr bwMode="auto">
          <a:xfrm>
            <a:off x="5353050" y="272385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06"/>
          <p:cNvSpPr>
            <a:spLocks noChangeShapeType="1"/>
          </p:cNvSpPr>
          <p:nvPr/>
        </p:nvSpPr>
        <p:spPr bwMode="auto">
          <a:xfrm>
            <a:off x="5886450" y="272385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07"/>
          <p:cNvSpPr>
            <a:spLocks noChangeShapeType="1"/>
          </p:cNvSpPr>
          <p:nvPr/>
        </p:nvSpPr>
        <p:spPr bwMode="auto">
          <a:xfrm>
            <a:off x="6419850" y="272385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08"/>
          <p:cNvSpPr txBox="1">
            <a:spLocks noChangeArrowheads="1"/>
          </p:cNvSpPr>
          <p:nvPr/>
        </p:nvSpPr>
        <p:spPr bwMode="auto">
          <a:xfrm>
            <a:off x="6376988" y="2720677"/>
            <a:ext cx="1230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UDP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长度</a:t>
            </a:r>
          </a:p>
        </p:txBody>
      </p:sp>
      <p:sp>
        <p:nvSpPr>
          <p:cNvPr id="32" name="Text Box 109"/>
          <p:cNvSpPr txBox="1">
            <a:spLocks noChangeArrowheads="1"/>
          </p:cNvSpPr>
          <p:nvPr/>
        </p:nvSpPr>
        <p:spPr bwMode="auto">
          <a:xfrm>
            <a:off x="1282700" y="2720677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源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地址</a:t>
            </a:r>
          </a:p>
        </p:txBody>
      </p:sp>
      <p:sp>
        <p:nvSpPr>
          <p:cNvPr id="33" name="Text Box 110"/>
          <p:cNvSpPr txBox="1">
            <a:spLocks noChangeArrowheads="1"/>
          </p:cNvSpPr>
          <p:nvPr/>
        </p:nvSpPr>
        <p:spPr bwMode="auto">
          <a:xfrm>
            <a:off x="3421063" y="2720677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目的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地址</a:t>
            </a:r>
          </a:p>
        </p:txBody>
      </p:sp>
      <p:sp>
        <p:nvSpPr>
          <p:cNvPr id="34" name="Text Box 111"/>
          <p:cNvSpPr txBox="1">
            <a:spLocks noChangeArrowheads="1"/>
          </p:cNvSpPr>
          <p:nvPr/>
        </p:nvSpPr>
        <p:spPr bwMode="auto">
          <a:xfrm>
            <a:off x="5454650" y="2720677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35" name="Text Box 112"/>
          <p:cNvSpPr txBox="1">
            <a:spLocks noChangeArrowheads="1"/>
          </p:cNvSpPr>
          <p:nvPr/>
        </p:nvSpPr>
        <p:spPr bwMode="auto">
          <a:xfrm>
            <a:off x="5888038" y="2720677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17</a:t>
            </a:r>
          </a:p>
        </p:txBody>
      </p:sp>
      <p:sp>
        <p:nvSpPr>
          <p:cNvPr id="36" name="Line 113"/>
          <p:cNvSpPr>
            <a:spLocks noChangeShapeType="1"/>
          </p:cNvSpPr>
          <p:nvPr/>
        </p:nvSpPr>
        <p:spPr bwMode="auto">
          <a:xfrm>
            <a:off x="2225675" y="6379865"/>
            <a:ext cx="65944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114"/>
          <p:cNvSpPr>
            <a:spLocks noChangeArrowheads="1"/>
          </p:cNvSpPr>
          <p:nvPr/>
        </p:nvSpPr>
        <p:spPr bwMode="auto">
          <a:xfrm>
            <a:off x="4810125" y="6225877"/>
            <a:ext cx="1173163" cy="292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115"/>
          <p:cNvSpPr txBox="1">
            <a:spLocks noChangeArrowheads="1"/>
          </p:cNvSpPr>
          <p:nvPr/>
        </p:nvSpPr>
        <p:spPr bwMode="auto">
          <a:xfrm>
            <a:off x="4764088" y="6200477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数据报</a:t>
            </a:r>
          </a:p>
        </p:txBody>
      </p:sp>
      <p:sp>
        <p:nvSpPr>
          <p:cNvPr id="39" name="Text Box 116"/>
          <p:cNvSpPr txBox="1">
            <a:spLocks noChangeArrowheads="1"/>
          </p:cNvSpPr>
          <p:nvPr/>
        </p:nvSpPr>
        <p:spPr bwMode="auto">
          <a:xfrm>
            <a:off x="287338" y="234126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字节</a:t>
            </a:r>
          </a:p>
        </p:txBody>
      </p:sp>
      <p:sp>
        <p:nvSpPr>
          <p:cNvPr id="40" name="Text Box 117"/>
          <p:cNvSpPr txBox="1">
            <a:spLocks noChangeArrowheads="1"/>
          </p:cNvSpPr>
          <p:nvPr/>
        </p:nvSpPr>
        <p:spPr bwMode="auto">
          <a:xfrm>
            <a:off x="1831975" y="231904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4</a:t>
            </a:r>
          </a:p>
        </p:txBody>
      </p:sp>
      <p:sp>
        <p:nvSpPr>
          <p:cNvPr id="41" name="Text Box 118"/>
          <p:cNvSpPr txBox="1">
            <a:spLocks noChangeArrowheads="1"/>
          </p:cNvSpPr>
          <p:nvPr/>
        </p:nvSpPr>
        <p:spPr bwMode="auto">
          <a:xfrm>
            <a:off x="4059238" y="231904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4</a:t>
            </a:r>
          </a:p>
        </p:txBody>
      </p:sp>
      <p:sp>
        <p:nvSpPr>
          <p:cNvPr id="42" name="Text Box 119"/>
          <p:cNvSpPr txBox="1">
            <a:spLocks noChangeArrowheads="1"/>
          </p:cNvSpPr>
          <p:nvPr/>
        </p:nvSpPr>
        <p:spPr bwMode="auto">
          <a:xfrm>
            <a:off x="5454650" y="231904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43" name="Text Box 120"/>
          <p:cNvSpPr txBox="1">
            <a:spLocks noChangeArrowheads="1"/>
          </p:cNvSpPr>
          <p:nvPr/>
        </p:nvSpPr>
        <p:spPr bwMode="auto">
          <a:xfrm>
            <a:off x="5975350" y="231904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44" name="Text Box 121"/>
          <p:cNvSpPr txBox="1">
            <a:spLocks noChangeArrowheads="1"/>
          </p:cNvSpPr>
          <p:nvPr/>
        </p:nvSpPr>
        <p:spPr bwMode="auto">
          <a:xfrm>
            <a:off x="6762750" y="231904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45" name="Text Box 122"/>
          <p:cNvSpPr txBox="1">
            <a:spLocks noChangeArrowheads="1"/>
          </p:cNvSpPr>
          <p:nvPr/>
        </p:nvSpPr>
        <p:spPr bwMode="auto">
          <a:xfrm>
            <a:off x="1957388" y="3489027"/>
            <a:ext cx="4667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12</a:t>
            </a:r>
          </a:p>
        </p:txBody>
      </p:sp>
      <p:sp>
        <p:nvSpPr>
          <p:cNvPr id="46" name="Text Box 123"/>
          <p:cNvSpPr txBox="1">
            <a:spLocks noChangeArrowheads="1"/>
          </p:cNvSpPr>
          <p:nvPr/>
        </p:nvSpPr>
        <p:spPr bwMode="auto">
          <a:xfrm>
            <a:off x="3227388" y="349379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47" name="Text Box 124"/>
          <p:cNvSpPr txBox="1">
            <a:spLocks noChangeArrowheads="1"/>
          </p:cNvSpPr>
          <p:nvPr/>
        </p:nvSpPr>
        <p:spPr bwMode="auto">
          <a:xfrm>
            <a:off x="4452938" y="349379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48" name="Text Box 125"/>
          <p:cNvSpPr txBox="1">
            <a:spLocks noChangeArrowheads="1"/>
          </p:cNvSpPr>
          <p:nvPr/>
        </p:nvSpPr>
        <p:spPr bwMode="auto">
          <a:xfrm>
            <a:off x="5522913" y="349379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49" name="Text Box 126"/>
          <p:cNvSpPr txBox="1">
            <a:spLocks noChangeArrowheads="1"/>
          </p:cNvSpPr>
          <p:nvPr/>
        </p:nvSpPr>
        <p:spPr bwMode="auto">
          <a:xfrm>
            <a:off x="6740525" y="349379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50" name="Text Box 127"/>
          <p:cNvSpPr txBox="1">
            <a:spLocks noChangeArrowheads="1"/>
          </p:cNvSpPr>
          <p:nvPr/>
        </p:nvSpPr>
        <p:spPr bwMode="auto">
          <a:xfrm>
            <a:off x="800100" y="3489027"/>
            <a:ext cx="6921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字节</a:t>
            </a:r>
          </a:p>
        </p:txBody>
      </p:sp>
      <p:sp>
        <p:nvSpPr>
          <p:cNvPr id="51" name="Text Box 128"/>
          <p:cNvSpPr txBox="1">
            <a:spLocks noChangeArrowheads="1"/>
          </p:cNvSpPr>
          <p:nvPr/>
        </p:nvSpPr>
        <p:spPr bwMode="auto">
          <a:xfrm>
            <a:off x="1041400" y="5330527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发送在前</a:t>
            </a:r>
          </a:p>
        </p:txBody>
      </p:sp>
      <p:sp>
        <p:nvSpPr>
          <p:cNvPr id="52" name="AutoShape 129"/>
          <p:cNvSpPr>
            <a:spLocks noChangeArrowheads="1"/>
          </p:cNvSpPr>
          <p:nvPr/>
        </p:nvSpPr>
        <p:spPr bwMode="auto">
          <a:xfrm>
            <a:off x="5978525" y="5467052"/>
            <a:ext cx="277813" cy="415925"/>
          </a:xfrm>
          <a:prstGeom prst="downArrow">
            <a:avLst>
              <a:gd name="adj1" fmla="val 50000"/>
              <a:gd name="adj2" fmla="val 37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30"/>
          <p:cNvSpPr>
            <a:spLocks noChangeArrowheads="1"/>
          </p:cNvSpPr>
          <p:nvPr/>
        </p:nvSpPr>
        <p:spPr bwMode="auto">
          <a:xfrm>
            <a:off x="4427538" y="4754265"/>
            <a:ext cx="4392612" cy="457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131"/>
          <p:cNvSpPr txBox="1">
            <a:spLocks noChangeArrowheads="1"/>
          </p:cNvSpPr>
          <p:nvPr/>
        </p:nvSpPr>
        <p:spPr bwMode="auto">
          <a:xfrm>
            <a:off x="5983288" y="4797127"/>
            <a:ext cx="132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数         据</a:t>
            </a:r>
          </a:p>
        </p:txBody>
      </p:sp>
      <p:sp>
        <p:nvSpPr>
          <p:cNvPr id="55" name="Text Box 132"/>
          <p:cNvSpPr txBox="1">
            <a:spLocks noChangeArrowheads="1"/>
          </p:cNvSpPr>
          <p:nvPr/>
        </p:nvSpPr>
        <p:spPr bwMode="auto">
          <a:xfrm>
            <a:off x="3487738" y="4797127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首  部</a:t>
            </a:r>
          </a:p>
        </p:txBody>
      </p:sp>
      <p:sp>
        <p:nvSpPr>
          <p:cNvPr id="56" name="AutoShape 133"/>
          <p:cNvSpPr/>
          <p:nvPr/>
        </p:nvSpPr>
        <p:spPr bwMode="auto">
          <a:xfrm rot="-5400000">
            <a:off x="6032500" y="2690515"/>
            <a:ext cx="168275" cy="5391150"/>
          </a:xfrm>
          <a:prstGeom prst="leftBrace">
            <a:avLst>
              <a:gd name="adj1" fmla="val 266981"/>
              <a:gd name="adj2" fmla="val 50000"/>
            </a:avLst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134"/>
          <p:cNvSpPr txBox="1">
            <a:spLocks noChangeArrowheads="1"/>
          </p:cNvSpPr>
          <p:nvPr/>
        </p:nvSpPr>
        <p:spPr bwMode="auto">
          <a:xfrm>
            <a:off x="1258888" y="4754265"/>
            <a:ext cx="206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2" charset="-122"/>
              </a:rPr>
              <a:t>UDP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2" charset="-122"/>
              </a:rPr>
              <a:t>用户数据报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IPv6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2167136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/>
                </a:solidFill>
              </a:rPr>
              <a:t> IPv6</a:t>
            </a:r>
            <a:r>
              <a:rPr lang="zh-CN" altLang="en-US" sz="2400" b="1" dirty="0">
                <a:solidFill>
                  <a:schemeClr val="accent2"/>
                </a:solidFill>
              </a:rPr>
              <a:t>特点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/>
                </a:solidFill>
              </a:rPr>
              <a:t> IPv6</a:t>
            </a:r>
            <a:r>
              <a:rPr lang="zh-CN" altLang="en-US" sz="2400" b="1" dirty="0">
                <a:solidFill>
                  <a:schemeClr val="accent2"/>
                </a:solidFill>
              </a:rPr>
              <a:t>头格式</a:t>
            </a:r>
            <a:r>
              <a:rPr lang="zh-CN" altLang="en-US" sz="2400" dirty="0">
                <a:solidFill>
                  <a:schemeClr val="accent2"/>
                </a:solidFill>
              </a:rPr>
              <a:t> 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</a:rPr>
              <a:t>扩展包头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IPv6</a:t>
            </a:r>
            <a:r>
              <a:rPr lang="zh-CN" altLang="en-US" sz="2400" b="1" dirty="0">
                <a:solidFill>
                  <a:schemeClr val="accent2"/>
                </a:solidFill>
              </a:rPr>
              <a:t>地址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5.4.2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接入技术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Internet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接入方式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31640" y="2416246"/>
            <a:ext cx="2170113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6700" fontAlgn="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电话线拨号 </a:t>
            </a: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ISDN 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xDSL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HFC 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光纤宽带</a:t>
            </a: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无线网络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266700" fontAlgn="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网络互连设备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608" y="2458957"/>
            <a:ext cx="597666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 fontAlgn="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网络物理层互联设备  中继器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集线器</a:t>
            </a: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数据链路层互联设备 网桥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交换机</a:t>
            </a: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网络层互联设备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路由器   </a:t>
            </a: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应用层互联设备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网关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266700" fontAlgn="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网络互连设备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9404" y="2348880"/>
            <a:ext cx="597666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 fontAlgn="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网络物理层互联设备  中继器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集线器</a:t>
            </a: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数据链路层互联设备 网桥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交换机</a:t>
            </a: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网络层互联设备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路由器   </a:t>
            </a: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应用层互联设备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网关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2667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266700" fontAlgn="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68455"/>
            <a:ext cx="4392233" cy="248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5.4.3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路由算法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典型路由算法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2141165"/>
            <a:ext cx="23225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最短路径路由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32335"/>
            <a:ext cx="5867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1650" y="5294535"/>
            <a:ext cx="281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 dirty="0"/>
              <a:t>图</a:t>
            </a:r>
            <a:r>
              <a:rPr lang="en-US" altLang="zh-CN" b="1" dirty="0"/>
              <a:t>5-33 </a:t>
            </a:r>
            <a:r>
              <a:rPr lang="zh-CN" altLang="en-US" b="1" dirty="0"/>
              <a:t>最短路由示意图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5.4.3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路由算法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典型路由算法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66800" y="2204864"/>
            <a:ext cx="23225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扩散法 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0664"/>
            <a:ext cx="66294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813050" y="5405264"/>
            <a:ext cx="281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/>
              <a:t>图</a:t>
            </a:r>
            <a:r>
              <a:rPr lang="en-US" altLang="zh-CN" b="1"/>
              <a:t>5-34 </a:t>
            </a:r>
            <a:r>
              <a:rPr lang="zh-CN" altLang="en-US" b="1"/>
              <a:t>洪泛路由示意图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5.4.3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路由算法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典型路由算法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584" y="2094135"/>
            <a:ext cx="3124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选择性扩散算法 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61184" y="5294535"/>
            <a:ext cx="3503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 dirty="0"/>
              <a:t>图</a:t>
            </a:r>
            <a:r>
              <a:rPr lang="en-US" altLang="zh-CN" b="1" dirty="0"/>
              <a:t>5-35 </a:t>
            </a:r>
            <a:r>
              <a:rPr lang="zh-CN" altLang="en-US" b="1" dirty="0"/>
              <a:t>选择性扩散路由示意图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84" y="3084735"/>
            <a:ext cx="49530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5.4.3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路由算法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常用路由分类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0" y="2209800"/>
            <a:ext cx="3124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固定拓扑结构路由 </a:t>
            </a:r>
          </a:p>
          <a:p>
            <a:pPr indent="266700" fontAlgn="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自组织路由 </a:t>
            </a:r>
          </a:p>
          <a:p>
            <a:pPr indent="266700" fontAlgn="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机会路由  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35896" y="3933056"/>
            <a:ext cx="3124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t">
              <a:lnSpc>
                <a:spcPct val="20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存储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携带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转发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15417" y="3102059"/>
            <a:ext cx="3124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t">
              <a:lnSpc>
                <a:spcPct val="20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Ad Hoc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68424" y="113191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本章总结</a:t>
            </a:r>
            <a:r>
              <a:rPr lang="zh-CN" altLang="en-US"/>
              <a:t> </a:t>
            </a:r>
            <a:b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25624" y="2274912"/>
            <a:ext cx="7162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      本章介绍了近距离无线通信技术、远距离无线通信技术和有线通信技术。近距离无线通信技术和有线通信技术常用于局域网络构建，光纤和远距离无线通信技术实现与</a:t>
            </a:r>
            <a:r>
              <a:rPr lang="en-US" altLang="zh-CN" sz="2800" b="1" dirty="0">
                <a:solidFill>
                  <a:schemeClr val="accent2"/>
                </a:solidFill>
              </a:rPr>
              <a:t>Internet</a:t>
            </a:r>
            <a:r>
              <a:rPr lang="zh-CN" altLang="en-US" sz="2800" b="1" dirty="0">
                <a:solidFill>
                  <a:schemeClr val="accent2"/>
                </a:solidFill>
              </a:rPr>
              <a:t>互联。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     Internet</a:t>
            </a:r>
            <a:r>
              <a:rPr lang="zh-CN" altLang="en-US" sz="2800" b="1" dirty="0">
                <a:solidFill>
                  <a:schemeClr val="accent2"/>
                </a:solidFill>
              </a:rPr>
              <a:t>可被比喻为物联网的骨干，本章介绍了其常用通信协议、接入技术和路由算法。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03608" y="1587795"/>
            <a:ext cx="5791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基本要求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169218" y="2564904"/>
            <a:ext cx="734481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了解常见的近距离无线通信技术，如</a:t>
            </a:r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WIFI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技术、蓝牙技术和</a:t>
            </a:r>
            <a:r>
              <a:rPr lang="en-US" altLang="zh-CN" sz="3200" b="1" dirty="0" err="1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ZigBee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技术；</a:t>
            </a:r>
          </a:p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了解远距离无线通信技术、有线通信技术和</a:t>
            </a:r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技术；</a:t>
            </a:r>
          </a:p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掌握</a:t>
            </a:r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WIFI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技术和</a:t>
            </a:r>
            <a:r>
              <a:rPr lang="en-US" altLang="zh-CN" sz="3200" b="1" dirty="0" err="1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ZigBee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技术的协议标准和通信特点；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第五章</a:t>
            </a:r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物联网通信技术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323528" y="1772816"/>
            <a:ext cx="8496944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实现感知数据、决策信息传输的通信技术成为物联网关键技术之一。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2195736" y="24208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711575" y="3684572"/>
            <a:ext cx="1310630" cy="1506471"/>
            <a:chOff x="1108304" y="2813028"/>
            <a:chExt cx="1310630" cy="1506471"/>
          </a:xfrm>
        </p:grpSpPr>
        <p:sp>
          <p:nvSpPr>
            <p:cNvPr id="9" name="六边形 8"/>
            <p:cNvSpPr/>
            <p:nvPr/>
          </p:nvSpPr>
          <p:spPr>
            <a:xfrm rot="5400000">
              <a:off x="1010383" y="2910949"/>
              <a:ext cx="1506471" cy="131063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六边形 4"/>
            <p:cNvSpPr/>
            <p:nvPr/>
          </p:nvSpPr>
          <p:spPr>
            <a:xfrm>
              <a:off x="1268511" y="3047786"/>
              <a:ext cx="902150" cy="1036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>
                  <a:latin typeface="隶书" pitchFamily="49" charset="-122"/>
                  <a:ea typeface="隶书" pitchFamily="49" charset="-122"/>
                </a:rPr>
                <a:t>… …</a:t>
              </a:r>
              <a:endParaRPr lang="zh-CN" altLang="en-US" sz="2400" kern="1200" dirty="0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69939" cy="534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331640" y="6329358"/>
            <a:ext cx="5400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 algn="ctr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物联网的数据通信系统架构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38200" y="1676400"/>
            <a:ext cx="7162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通信协议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5.4.2  Internet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接入技术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5.4.3  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路由算法</a:t>
            </a:r>
            <a:endParaRPr lang="en-US" altLang="zh-CN" sz="2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23528" y="1772816"/>
            <a:ext cx="8496944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原意为网间网，指不同类型、不同大小的网络互联而成的网络。此处特指因特网，即国际互联网，是一个全球性的计算机网络。</a:t>
            </a:r>
            <a:endParaRPr lang="en-US" altLang="zh-CN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采用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TCP/IP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网络协议栈。传输控制协议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保证数据的正确性，网络互联协议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负责数据按地址传输。</a:t>
            </a:r>
            <a:endParaRPr lang="en-US" altLang="zh-CN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是物联网实施通信、数据共享、决策发布的骨干网络。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336180" y="2425892"/>
            <a:ext cx="8496944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TCP/IP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 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Transmission Control Protocol/Internet Protocol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的简写，即传输控制协议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因特网互联协议，又叫网络通信协议。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TCP/IP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Internet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最基本的协议，定义了电子设备接入因特网以及数据在电子设备间传输的标准。</a:t>
            </a:r>
            <a:endParaRPr lang="zh-CN" altLang="en-US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TCP/IP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协议栈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5.4.1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通信协议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36180" y="1740092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TCP/IP</a:t>
            </a:r>
            <a: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协议栈</a:t>
            </a:r>
            <a:br>
              <a:rPr lang="zh-CN" altLang="en-US" sz="24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4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747367" y="2482626"/>
          <a:ext cx="35528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5" name="Visio" r:id="rId4" imgW="1532890" imgH="1129665" progId="Visio.Drawing.11">
                  <p:embed/>
                </p:oleObj>
              </mc:Choice>
              <mc:Fallback>
                <p:oleObj name="Visio" r:id="rId4" imgW="1532890" imgH="1129665" progId="Visio.Drawing.11">
                  <p:embed/>
                  <p:pic>
                    <p:nvPicPr>
                      <p:cNvPr id="0" name="图片 87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367" y="2482626"/>
                        <a:ext cx="35528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7255" y="5468714"/>
            <a:ext cx="279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1600" b="1"/>
              <a:t>图</a:t>
            </a:r>
            <a:r>
              <a:rPr lang="en-US" altLang="zh-CN" sz="1600" b="1"/>
              <a:t>5-24 TCP/IP</a:t>
            </a:r>
            <a:r>
              <a:rPr lang="zh-CN" altLang="en-US" sz="1600" b="1"/>
              <a:t>协议栈结构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99FF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1026</Words>
  <Application>Microsoft Office PowerPoint</Application>
  <PresentationFormat>全屏显示(4:3)</PresentationFormat>
  <Paragraphs>224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黑体</vt:lpstr>
      <vt:lpstr>楷体_GB2312</vt:lpstr>
      <vt:lpstr>隶书</vt:lpstr>
      <vt:lpstr>宋体</vt:lpstr>
      <vt:lpstr>Arial</vt:lpstr>
      <vt:lpstr>Calibri</vt:lpstr>
      <vt:lpstr>Tahoma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Nadeo-PC</cp:lastModifiedBy>
  <cp:revision>658</cp:revision>
  <dcterms:created xsi:type="dcterms:W3CDTF">2014-06-23T01:13:00Z</dcterms:created>
  <dcterms:modified xsi:type="dcterms:W3CDTF">2021-03-08T14:25:48Z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