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7" r:id="rId2"/>
    <p:sldId id="894" r:id="rId3"/>
    <p:sldId id="797" r:id="rId4"/>
    <p:sldId id="796" r:id="rId5"/>
    <p:sldId id="896" r:id="rId6"/>
    <p:sldId id="895" r:id="rId7"/>
    <p:sldId id="795" r:id="rId8"/>
    <p:sldId id="955" r:id="rId9"/>
    <p:sldId id="888" r:id="rId10"/>
    <p:sldId id="890" r:id="rId11"/>
    <p:sldId id="892" r:id="rId12"/>
    <p:sldId id="898" r:id="rId13"/>
    <p:sldId id="900" r:id="rId14"/>
    <p:sldId id="899" r:id="rId15"/>
    <p:sldId id="790" r:id="rId16"/>
    <p:sldId id="903" r:id="rId17"/>
    <p:sldId id="904" r:id="rId18"/>
    <p:sldId id="905" r:id="rId19"/>
    <p:sldId id="882" r:id="rId20"/>
    <p:sldId id="880" r:id="rId21"/>
    <p:sldId id="800" r:id="rId22"/>
    <p:sldId id="801" r:id="rId23"/>
    <p:sldId id="802" r:id="rId24"/>
    <p:sldId id="803" r:id="rId25"/>
    <p:sldId id="804" r:id="rId26"/>
    <p:sldId id="805" r:id="rId27"/>
    <p:sldId id="902" r:id="rId28"/>
    <p:sldId id="807" r:id="rId29"/>
    <p:sldId id="808" r:id="rId30"/>
    <p:sldId id="809" r:id="rId31"/>
    <p:sldId id="810" r:id="rId32"/>
    <p:sldId id="811" r:id="rId33"/>
    <p:sldId id="812" r:id="rId34"/>
    <p:sldId id="813" r:id="rId35"/>
    <p:sldId id="814" r:id="rId36"/>
    <p:sldId id="815" r:id="rId37"/>
    <p:sldId id="817" r:id="rId38"/>
    <p:sldId id="906" r:id="rId39"/>
    <p:sldId id="907" r:id="rId40"/>
    <p:sldId id="913" r:id="rId41"/>
    <p:sldId id="912" r:id="rId42"/>
    <p:sldId id="911" r:id="rId43"/>
    <p:sldId id="915" r:id="rId44"/>
    <p:sldId id="914" r:id="rId45"/>
    <p:sldId id="910" r:id="rId46"/>
    <p:sldId id="916" r:id="rId47"/>
    <p:sldId id="918" r:id="rId48"/>
    <p:sldId id="917" r:id="rId49"/>
    <p:sldId id="909" r:id="rId50"/>
    <p:sldId id="908" r:id="rId51"/>
    <p:sldId id="820" r:id="rId52"/>
    <p:sldId id="821" r:id="rId53"/>
    <p:sldId id="822" r:id="rId54"/>
    <p:sldId id="831" r:id="rId55"/>
    <p:sldId id="842" r:id="rId56"/>
    <p:sldId id="843" r:id="rId57"/>
    <p:sldId id="858" r:id="rId58"/>
    <p:sldId id="870" r:id="rId59"/>
    <p:sldId id="876" r:id="rId60"/>
    <p:sldId id="877" r:id="rId61"/>
    <p:sldId id="878" r:id="rId62"/>
    <p:sldId id="879"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p:cViewPr varScale="1">
        <p:scale>
          <a:sx n="90" d="100"/>
          <a:sy n="90" d="100"/>
        </p:scale>
        <p:origin x="166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E3ABD-ED7B-448C-A53B-23FCBEB5F754}" type="datetimeFigureOut">
              <a:rPr lang="zh-CN" altLang="en-US" smtClean="0"/>
              <a:t>2021/3/8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F0503B-5286-4812-83C6-85FEBF7265F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solidFill>
                  <a:srgbClr val="000000">
                    <a:tint val="75000"/>
                  </a:srgbClr>
                </a:solidFill>
              </a:r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5" name="TextBox 1"/>
          <p:cNvSpPr txBox="1">
            <a:spLocks noChangeArrowheads="1"/>
          </p:cNvSpPr>
          <p:nvPr/>
        </p:nvSpPr>
        <p:spPr bwMode="auto">
          <a:xfrm>
            <a:off x="899592" y="2138362"/>
            <a:ext cx="7272808" cy="858590"/>
          </a:xfrm>
          <a:prstGeom prst="rect">
            <a:avLst/>
          </a:prstGeom>
        </p:spPr>
        <p:txBody>
          <a:bodyPr wrap="none" fromWordArt="1"/>
          <a:lstStyle/>
          <a:p>
            <a:pPr algn="ctr" fontAlgn="base">
              <a:spcBef>
                <a:spcPct val="0"/>
              </a:spcBef>
              <a:spcAft>
                <a:spcPct val="0"/>
              </a:spcAft>
              <a:defRPr/>
            </a:pPr>
            <a:r>
              <a:rPr lang="zh-CN" altLang="en-US" sz="4200" b="1" kern="10" dirty="0">
                <a:ln w="9525">
                  <a:solidFill>
                    <a:srgbClr val="FFFFFF"/>
                  </a:solidFill>
                  <a:round/>
                </a:ln>
                <a:gradFill rotWithShape="1">
                  <a:gsLst>
                    <a:gs pos="0">
                      <a:srgbClr val="FFFFFF"/>
                    </a:gs>
                    <a:gs pos="100000">
                      <a:srgbClr val="9A9A9A"/>
                    </a:gs>
                  </a:gsLst>
                  <a:lin ang="5400000" scaled="1"/>
                </a:gradFill>
                <a:effectLst>
                  <a:outerShdw dist="35921" dir="2700000" algn="ctr" rotWithShape="0">
                    <a:srgbClr val="000000">
                      <a:alpha val="79999"/>
                    </a:srgbClr>
                  </a:outerShdw>
                </a:effectLst>
                <a:latin typeface="宋体" panose="02010600030101010101" pitchFamily="2" charset="-122"/>
                <a:cs typeface="+mj-ea"/>
              </a:rPr>
              <a:t>无线网络与物联网技术</a:t>
            </a:r>
          </a:p>
        </p:txBody>
      </p:sp>
      <p:sp>
        <p:nvSpPr>
          <p:cNvPr id="3" name="TextBox 1"/>
          <p:cNvSpPr txBox="1">
            <a:spLocks noChangeArrowheads="1"/>
          </p:cNvSpPr>
          <p:nvPr/>
        </p:nvSpPr>
        <p:spPr bwMode="auto">
          <a:xfrm>
            <a:off x="971600" y="3284984"/>
            <a:ext cx="7272808" cy="858590"/>
          </a:xfrm>
          <a:prstGeom prst="rect">
            <a:avLst/>
          </a:prstGeom>
        </p:spPr>
        <p:txBody>
          <a:bodyPr wrap="none" fromWordArt="1"/>
          <a:lstStyle/>
          <a:p>
            <a:pPr algn="ctr" fontAlgn="base">
              <a:spcBef>
                <a:spcPct val="0"/>
              </a:spcBef>
              <a:spcAft>
                <a:spcPct val="0"/>
              </a:spcAft>
              <a:defRPr/>
            </a:pPr>
            <a:endParaRPr lang="zh-CN" altLang="en-US" sz="3200" b="1" kern="10" dirty="0">
              <a:ln w="9525">
                <a:solidFill>
                  <a:srgbClr val="FFFFFF"/>
                </a:solidFill>
                <a:round/>
              </a:ln>
              <a:gradFill rotWithShape="1">
                <a:gsLst>
                  <a:gs pos="0">
                    <a:srgbClr val="FFFFFF"/>
                  </a:gs>
                  <a:gs pos="100000">
                    <a:srgbClr val="9A9A9A"/>
                  </a:gs>
                </a:gsLst>
                <a:lin ang="5400000" scaled="1"/>
              </a:gradFill>
              <a:effectLst>
                <a:outerShdw dist="35921" dir="2700000" algn="ctr" rotWithShape="0">
                  <a:srgbClr val="000000">
                    <a:alpha val="79999"/>
                  </a:srgbClr>
                </a:outerShdw>
              </a:effectLst>
              <a:latin typeface="宋体" panose="02010600030101010101" pitchFamily="2" charset="-122"/>
              <a:cs typeface="+mj-ea"/>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3"/>
          <p:cNvSpPr>
            <a:spLocks noChangeArrowheads="1"/>
          </p:cNvSpPr>
          <p:nvPr/>
        </p:nvSpPr>
        <p:spPr bwMode="auto">
          <a:xfrm>
            <a:off x="366263" y="2347324"/>
            <a:ext cx="849694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lnSpc>
                <a:spcPct val="120000"/>
              </a:lnSpc>
            </a:pPr>
            <a:r>
              <a:rPr lang="zh-CN" altLang="en-US" sz="2400" dirty="0">
                <a:solidFill>
                  <a:srgbClr val="000000"/>
                </a:solidFill>
                <a:latin typeface="隶书" pitchFamily="49" charset="-122"/>
                <a:ea typeface="隶书" pitchFamily="49" charset="-122"/>
              </a:rPr>
              <a:t>云计算不是对某一项独立技术的称呼，而是对实现云计算模式所需要的所有技术的总称。云计算技术的内容很多，包括分布式计算技术、虚拟化技术、网络技术、服务器技术、数据中心技术、云计算平台技术、存储技术等。</a:t>
            </a:r>
            <a:endParaRPr lang="en-US" altLang="zh-CN" sz="2400" dirty="0">
              <a:solidFill>
                <a:srgbClr val="000000"/>
              </a:solidFill>
              <a:latin typeface="隶书" pitchFamily="49" charset="-122"/>
              <a:ea typeface="隶书" pitchFamily="49" charset="-122"/>
            </a:endParaRPr>
          </a:p>
          <a:p>
            <a:pPr indent="457200">
              <a:lnSpc>
                <a:spcPct val="120000"/>
              </a:lnSpc>
            </a:pPr>
            <a:r>
              <a:rPr lang="zh-CN" altLang="en-US" sz="2400" dirty="0">
                <a:solidFill>
                  <a:srgbClr val="000000"/>
                </a:solidFill>
                <a:latin typeface="隶书" pitchFamily="49" charset="-122"/>
                <a:ea typeface="隶书" pitchFamily="49" charset="-122"/>
              </a:rPr>
              <a:t>云计算时代的基本的</a:t>
            </a:r>
            <a:r>
              <a:rPr lang="en-US" altLang="zh-CN" sz="2400" dirty="0">
                <a:solidFill>
                  <a:srgbClr val="000000"/>
                </a:solidFill>
                <a:latin typeface="隶书" pitchFamily="49" charset="-122"/>
                <a:ea typeface="隶书" pitchFamily="49" charset="-122"/>
              </a:rPr>
              <a:t>3</a:t>
            </a:r>
            <a:r>
              <a:rPr lang="zh-CN" altLang="en-US" sz="2400" dirty="0">
                <a:solidFill>
                  <a:srgbClr val="000000"/>
                </a:solidFill>
                <a:latin typeface="隶书" pitchFamily="49" charset="-122"/>
                <a:ea typeface="隶书" pitchFamily="49" charset="-122"/>
              </a:rPr>
              <a:t>个角色：</a:t>
            </a:r>
            <a:r>
              <a:rPr lang="zh-CN" altLang="en-US" sz="2400" dirty="0">
                <a:solidFill>
                  <a:srgbClr val="FF0000"/>
                </a:solidFill>
                <a:latin typeface="隶书" pitchFamily="49" charset="-122"/>
                <a:ea typeface="隶书" pitchFamily="49" charset="-122"/>
              </a:rPr>
              <a:t>资源的整合运营者、资源的使用者、终端客户</a:t>
            </a:r>
            <a:r>
              <a:rPr lang="zh-CN" altLang="en-US" sz="2400" dirty="0">
                <a:solidFill>
                  <a:srgbClr val="000000"/>
                </a:solidFill>
                <a:latin typeface="隶书" pitchFamily="49" charset="-122"/>
                <a:ea typeface="隶书" pitchFamily="49" charset="-122"/>
              </a:rPr>
              <a:t>。</a:t>
            </a:r>
            <a:endParaRPr lang="en-US" altLang="zh-CN" sz="2400" dirty="0">
              <a:solidFill>
                <a:srgbClr val="000000"/>
              </a:solidFill>
              <a:latin typeface="隶书" pitchFamily="49" charset="-122"/>
              <a:ea typeface="隶书" pitchFamily="49" charset="-122"/>
            </a:endParaRPr>
          </a:p>
          <a:p>
            <a:pPr indent="457200">
              <a:lnSpc>
                <a:spcPct val="120000"/>
              </a:lnSpc>
            </a:pPr>
            <a:r>
              <a:rPr lang="zh-CN" altLang="en-US" sz="2400" dirty="0">
                <a:solidFill>
                  <a:srgbClr val="000000"/>
                </a:solidFill>
                <a:latin typeface="隶书" pitchFamily="49" charset="-122"/>
                <a:ea typeface="隶书" pitchFamily="49" charset="-122"/>
              </a:rPr>
              <a:t>云计算技术作为一项涵盖面广且对产业影响深远的技术，未来将逐步渗透到信息产业和其他产业的方方面面，并将深刻改变产业的结构模式、技术模式和产品销售模式，进而深刻影响人们的生活。</a:t>
            </a:r>
          </a:p>
        </p:txBody>
      </p:sp>
      <p:sp>
        <p:nvSpPr>
          <p:cNvPr id="9" name="Rectangle 10"/>
          <p:cNvSpPr>
            <a:spLocks noChangeArrowheads="1"/>
          </p:cNvSpPr>
          <p:nvPr/>
        </p:nvSpPr>
        <p:spPr bwMode="auto">
          <a:xfrm>
            <a:off x="304800" y="18211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a:t>
            </a:r>
            <a:r>
              <a:rPr lang="en-US" altLang="zh-CN" sz="2400" b="1" dirty="0">
                <a:solidFill>
                  <a:srgbClr val="FF0000"/>
                </a:solidFill>
                <a:latin typeface="隶书" pitchFamily="49" charset="-122"/>
                <a:ea typeface="隶书" pitchFamily="49" charset="-122"/>
              </a:rPr>
              <a:t>1</a:t>
            </a:r>
            <a:r>
              <a:rPr lang="zh-CN" altLang="en-US" sz="2400" b="1" dirty="0">
                <a:solidFill>
                  <a:srgbClr val="FF0000"/>
                </a:solidFill>
                <a:latin typeface="隶书" pitchFamily="49" charset="-122"/>
                <a:ea typeface="隶书" pitchFamily="49" charset="-122"/>
              </a:rPr>
              <a:t>、补充：云计算技术的概述</a:t>
            </a:r>
            <a:endParaRPr lang="zh-CN" altLang="en-US" sz="2400" b="1" dirty="0">
              <a:solidFill>
                <a:srgbClr val="003366"/>
              </a:solidFill>
              <a:latin typeface="楷体_GB2312" pitchFamily="49" charset="-122"/>
              <a:ea typeface="楷体_GB2312" pitchFamily="49" charset="-122"/>
            </a:endParaRPr>
          </a:p>
        </p:txBody>
      </p:sp>
      <p:sp>
        <p:nvSpPr>
          <p:cNvPr id="10" name="Rectangle 10"/>
          <p:cNvSpPr>
            <a:spLocks noChangeArrowheads="1"/>
          </p:cNvSpPr>
          <p:nvPr/>
        </p:nvSpPr>
        <p:spPr bwMode="auto">
          <a:xfrm>
            <a:off x="304800" y="113536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楷体_GB2312" pitchFamily="49" charset="-122"/>
                <a:ea typeface="楷体_GB2312" pitchFamily="49" charset="-122"/>
              </a:rPr>
              <a:t>6.3 </a:t>
            </a:r>
            <a:r>
              <a:rPr lang="zh-CN" altLang="en-US" sz="3200" b="1" dirty="0">
                <a:solidFill>
                  <a:srgbClr val="003366"/>
                </a:solidFill>
                <a:latin typeface="楷体_GB2312" pitchFamily="49" charset="-122"/>
                <a:ea typeface="楷体_GB2312" pitchFamily="49" charset="-122"/>
              </a:rPr>
              <a:t>海量数据存储</a:t>
            </a:r>
            <a:endParaRPr lang="zh-CN" altLang="en-US" sz="3200" b="1" dirty="0">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3"/>
          <p:cNvSpPr>
            <a:spLocks noChangeArrowheads="1"/>
          </p:cNvSpPr>
          <p:nvPr/>
        </p:nvSpPr>
        <p:spPr bwMode="auto">
          <a:xfrm>
            <a:off x="323528" y="2333685"/>
            <a:ext cx="8496944"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2400" dirty="0">
                <a:solidFill>
                  <a:srgbClr val="000000"/>
                </a:solidFill>
                <a:latin typeface="隶书" pitchFamily="49" charset="-122"/>
                <a:ea typeface="隶书" pitchFamily="49" charset="-122"/>
              </a:rPr>
              <a:t>与传统的资源提供方向相比，云计算具有以下特点：</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资源池弹性可扩张</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按需提供资源服务</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虚拟化</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网络化的资源接入</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高可靠性和安全性</a:t>
            </a:r>
          </a:p>
        </p:txBody>
      </p:sp>
      <p:sp>
        <p:nvSpPr>
          <p:cNvPr id="7" name="Rectangle 10"/>
          <p:cNvSpPr>
            <a:spLocks noChangeArrowheads="1"/>
          </p:cNvSpPr>
          <p:nvPr/>
        </p:nvSpPr>
        <p:spPr bwMode="auto">
          <a:xfrm>
            <a:off x="304800" y="18211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a:t>
            </a:r>
            <a:r>
              <a:rPr lang="en-US" altLang="zh-CN" sz="2400" b="1" dirty="0">
                <a:solidFill>
                  <a:srgbClr val="FF0000"/>
                </a:solidFill>
                <a:latin typeface="隶书" pitchFamily="49" charset="-122"/>
                <a:ea typeface="隶书" pitchFamily="49" charset="-122"/>
              </a:rPr>
              <a:t>2</a:t>
            </a:r>
            <a:r>
              <a:rPr lang="zh-CN" altLang="en-US" sz="2400" b="1" dirty="0">
                <a:solidFill>
                  <a:srgbClr val="FF0000"/>
                </a:solidFill>
                <a:latin typeface="隶书" pitchFamily="49" charset="-122"/>
                <a:ea typeface="隶书" pitchFamily="49" charset="-122"/>
              </a:rPr>
              <a:t>、补充：云计算技术的特点</a:t>
            </a:r>
            <a:endParaRPr lang="zh-CN" altLang="en-US" sz="2400" b="1" dirty="0">
              <a:solidFill>
                <a:srgbClr val="003366"/>
              </a:solidFill>
              <a:latin typeface="楷体_GB2312" pitchFamily="49" charset="-122"/>
              <a:ea typeface="楷体_GB2312" pitchFamily="49" charset="-122"/>
            </a:endParaRPr>
          </a:p>
        </p:txBody>
      </p:sp>
      <p:sp>
        <p:nvSpPr>
          <p:cNvPr id="8" name="Rectangle 10"/>
          <p:cNvSpPr>
            <a:spLocks noChangeArrowheads="1"/>
          </p:cNvSpPr>
          <p:nvPr/>
        </p:nvSpPr>
        <p:spPr bwMode="auto">
          <a:xfrm>
            <a:off x="304800" y="113536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楷体_GB2312" pitchFamily="49" charset="-122"/>
                <a:ea typeface="楷体_GB2312" pitchFamily="49" charset="-122"/>
              </a:rPr>
              <a:t>6.3 </a:t>
            </a:r>
            <a:r>
              <a:rPr lang="zh-CN" altLang="en-US" sz="3200" b="1" dirty="0">
                <a:solidFill>
                  <a:srgbClr val="003366"/>
                </a:solidFill>
                <a:latin typeface="楷体_GB2312" pitchFamily="49" charset="-122"/>
                <a:ea typeface="楷体_GB2312" pitchFamily="49" charset="-122"/>
              </a:rPr>
              <a:t>海量数据存储</a:t>
            </a:r>
            <a:endParaRPr lang="zh-CN" altLang="en-US" sz="3200" b="1" dirty="0">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2" name="Picture 4" descr="https://timgsa.baidu.com/timg?image&amp;quality=80&amp;size=b9999_10000&amp;sec=1542567029294&amp;di=3f8ae5e4c7c53e43ad2ca4f922848bcb&amp;imgtype=0&amp;src=http%3A%2F%2Ffile.chnsourcing.com.cn%2F2014%2F05%2F1400550352533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357" y="3962285"/>
            <a:ext cx="4762500" cy="25336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3"/>
          <p:cNvSpPr>
            <a:spLocks noChangeArrowheads="1"/>
          </p:cNvSpPr>
          <p:nvPr/>
        </p:nvSpPr>
        <p:spPr bwMode="auto">
          <a:xfrm>
            <a:off x="467544" y="1772816"/>
            <a:ext cx="8496944"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2400" dirty="0">
                <a:solidFill>
                  <a:srgbClr val="000000"/>
                </a:solidFill>
                <a:latin typeface="隶书" pitchFamily="49" charset="-122"/>
                <a:ea typeface="隶书" pitchFamily="49" charset="-122"/>
              </a:rPr>
              <a:t>（</a:t>
            </a:r>
            <a:r>
              <a:rPr lang="en-US" altLang="zh-CN" sz="2400" dirty="0">
                <a:solidFill>
                  <a:srgbClr val="000000"/>
                </a:solidFill>
                <a:latin typeface="隶书" pitchFamily="49" charset="-122"/>
                <a:ea typeface="隶书" pitchFamily="49" charset="-122"/>
              </a:rPr>
              <a:t>1</a:t>
            </a:r>
            <a:r>
              <a:rPr lang="zh-CN" altLang="en-US" sz="2400" dirty="0">
                <a:solidFill>
                  <a:srgbClr val="000000"/>
                </a:solidFill>
                <a:latin typeface="隶书" pitchFamily="49" charset="-122"/>
                <a:ea typeface="隶书" pitchFamily="49" charset="-122"/>
              </a:rPr>
              <a:t>）按技术路线分类</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资源整合型云计算：</a:t>
            </a:r>
            <a:r>
              <a:rPr lang="en-US" altLang="zh-CN" sz="2400" dirty="0" err="1">
                <a:solidFill>
                  <a:srgbClr val="000000"/>
                </a:solidFill>
                <a:latin typeface="隶书" pitchFamily="49" charset="-122"/>
                <a:ea typeface="隶书" pitchFamily="49" charset="-122"/>
              </a:rPr>
              <a:t>Hadoop</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资源切分型云计算：</a:t>
            </a:r>
            <a:r>
              <a:rPr lang="en-US" altLang="zh-CN" sz="2400" dirty="0">
                <a:solidFill>
                  <a:srgbClr val="000000"/>
                </a:solidFill>
                <a:latin typeface="隶书" pitchFamily="49" charset="-122"/>
                <a:ea typeface="隶书" pitchFamily="49" charset="-122"/>
              </a:rPr>
              <a:t>KVM</a:t>
            </a:r>
            <a:r>
              <a:rPr lang="zh-CN" altLang="en-US" sz="2400" dirty="0">
                <a:solidFill>
                  <a:srgbClr val="000000"/>
                </a:solidFill>
                <a:latin typeface="隶书" pitchFamily="49" charset="-122"/>
                <a:ea typeface="隶书" pitchFamily="49" charset="-122"/>
              </a:rPr>
              <a:t>、</a:t>
            </a:r>
            <a:r>
              <a:rPr lang="en-US" altLang="zh-CN" sz="2400" dirty="0">
                <a:solidFill>
                  <a:srgbClr val="000000"/>
                </a:solidFill>
                <a:latin typeface="隶书" pitchFamily="49" charset="-122"/>
                <a:ea typeface="隶书" pitchFamily="49" charset="-122"/>
              </a:rPr>
              <a:t>VMware</a:t>
            </a:r>
            <a:endParaRPr lang="zh-CN" altLang="en-US" sz="2400" dirty="0">
              <a:solidFill>
                <a:srgbClr val="000000"/>
              </a:solidFill>
              <a:latin typeface="隶书" pitchFamily="49" charset="-122"/>
              <a:ea typeface="隶书" pitchFamily="49" charset="-122"/>
            </a:endParaRPr>
          </a:p>
        </p:txBody>
      </p:sp>
      <p:sp>
        <p:nvSpPr>
          <p:cNvPr id="7" name="矩形 3"/>
          <p:cNvSpPr>
            <a:spLocks noChangeArrowheads="1"/>
          </p:cNvSpPr>
          <p:nvPr/>
        </p:nvSpPr>
        <p:spPr bwMode="auto">
          <a:xfrm>
            <a:off x="448816" y="3194744"/>
            <a:ext cx="8496944"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2400" dirty="0">
                <a:solidFill>
                  <a:srgbClr val="000000"/>
                </a:solidFill>
                <a:latin typeface="隶书" pitchFamily="49" charset="-122"/>
                <a:ea typeface="隶书" pitchFamily="49" charset="-122"/>
              </a:rPr>
              <a:t>（</a:t>
            </a:r>
            <a:r>
              <a:rPr lang="en-US" altLang="zh-CN" sz="2400" dirty="0">
                <a:solidFill>
                  <a:srgbClr val="000000"/>
                </a:solidFill>
                <a:latin typeface="隶书" pitchFamily="49" charset="-122"/>
                <a:ea typeface="隶书" pitchFamily="49" charset="-122"/>
              </a:rPr>
              <a:t>2</a:t>
            </a:r>
            <a:r>
              <a:rPr lang="zh-CN" altLang="en-US" sz="2400" dirty="0">
                <a:solidFill>
                  <a:srgbClr val="000000"/>
                </a:solidFill>
                <a:latin typeface="隶书" pitchFamily="49" charset="-122"/>
                <a:ea typeface="隶书" pitchFamily="49" charset="-122"/>
              </a:rPr>
              <a:t>）按服务对象角度分类</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公有云：</a:t>
            </a:r>
            <a:r>
              <a:rPr lang="en-US" altLang="zh-CN" sz="2400" dirty="0" err="1">
                <a:solidFill>
                  <a:srgbClr val="000000"/>
                </a:solidFill>
                <a:latin typeface="隶书" pitchFamily="49" charset="-122"/>
                <a:ea typeface="隶书" pitchFamily="49" charset="-122"/>
              </a:rPr>
              <a:t>Hadoop</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私有云：</a:t>
            </a:r>
            <a:r>
              <a:rPr lang="en-US" altLang="zh-CN" sz="2400" dirty="0">
                <a:solidFill>
                  <a:srgbClr val="000000"/>
                </a:solidFill>
                <a:latin typeface="隶书" pitchFamily="49" charset="-122"/>
                <a:ea typeface="隶书" pitchFamily="49" charset="-122"/>
              </a:rPr>
              <a:t>KVM</a:t>
            </a:r>
            <a:r>
              <a:rPr lang="zh-CN" altLang="en-US" sz="2400" dirty="0">
                <a:solidFill>
                  <a:srgbClr val="000000"/>
                </a:solidFill>
                <a:latin typeface="隶书" pitchFamily="49" charset="-122"/>
                <a:ea typeface="隶书" pitchFamily="49" charset="-122"/>
              </a:rPr>
              <a:t>、</a:t>
            </a:r>
            <a:r>
              <a:rPr lang="en-US" altLang="zh-CN" sz="2400" dirty="0">
                <a:solidFill>
                  <a:srgbClr val="000000"/>
                </a:solidFill>
                <a:latin typeface="隶书" pitchFamily="49" charset="-122"/>
                <a:ea typeface="隶书" pitchFamily="49" charset="-122"/>
              </a:rPr>
              <a:t>VMware</a:t>
            </a:r>
            <a:endParaRPr lang="zh-CN" altLang="en-US" sz="2400" dirty="0">
              <a:solidFill>
                <a:srgbClr val="000000"/>
              </a:solidFill>
              <a:latin typeface="隶书" pitchFamily="49" charset="-122"/>
              <a:ea typeface="隶书" pitchFamily="49" charset="-122"/>
            </a:endParaRPr>
          </a:p>
        </p:txBody>
      </p:sp>
      <p:sp>
        <p:nvSpPr>
          <p:cNvPr id="8" name="矩形 3"/>
          <p:cNvSpPr>
            <a:spLocks noChangeArrowheads="1"/>
          </p:cNvSpPr>
          <p:nvPr/>
        </p:nvSpPr>
        <p:spPr bwMode="auto">
          <a:xfrm>
            <a:off x="442995" y="4616672"/>
            <a:ext cx="8496944"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2400" dirty="0">
                <a:solidFill>
                  <a:srgbClr val="000000"/>
                </a:solidFill>
                <a:latin typeface="隶书" pitchFamily="49" charset="-122"/>
                <a:ea typeface="隶书" pitchFamily="49" charset="-122"/>
              </a:rPr>
              <a:t>（</a:t>
            </a:r>
            <a:r>
              <a:rPr lang="en-US" altLang="zh-CN" sz="2400" dirty="0">
                <a:solidFill>
                  <a:srgbClr val="000000"/>
                </a:solidFill>
                <a:latin typeface="隶书" pitchFamily="49" charset="-122"/>
                <a:ea typeface="隶书" pitchFamily="49" charset="-122"/>
              </a:rPr>
              <a:t>3</a:t>
            </a:r>
            <a:r>
              <a:rPr lang="zh-CN" altLang="en-US" sz="2400" dirty="0">
                <a:solidFill>
                  <a:srgbClr val="000000"/>
                </a:solidFill>
                <a:latin typeface="隶书" pitchFamily="49" charset="-122"/>
                <a:ea typeface="隶书" pitchFamily="49" charset="-122"/>
              </a:rPr>
              <a:t>）按资源封装的层次分类</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基础设施即服务</a:t>
            </a:r>
            <a:r>
              <a:rPr lang="en-US" altLang="zh-CN" sz="2400" dirty="0" err="1">
                <a:solidFill>
                  <a:srgbClr val="000000"/>
                </a:solidFill>
                <a:latin typeface="隶书" pitchFamily="49" charset="-122"/>
                <a:ea typeface="隶书" pitchFamily="49" charset="-122"/>
              </a:rPr>
              <a:t>IaaS</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平台即服务：</a:t>
            </a:r>
            <a:r>
              <a:rPr lang="en-US" altLang="zh-CN" sz="2400" dirty="0" err="1">
                <a:solidFill>
                  <a:srgbClr val="000000"/>
                </a:solidFill>
                <a:latin typeface="隶书" pitchFamily="49" charset="-122"/>
                <a:ea typeface="隶书" pitchFamily="49" charset="-122"/>
              </a:rPr>
              <a:t>PaaS</a:t>
            </a:r>
            <a:endParaRPr lang="en-US" altLang="zh-CN" sz="2400"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dirty="0">
                <a:solidFill>
                  <a:srgbClr val="000000"/>
                </a:solidFill>
                <a:latin typeface="隶书" pitchFamily="49" charset="-122"/>
                <a:ea typeface="隶书" pitchFamily="49" charset="-122"/>
              </a:rPr>
              <a:t>软件即服务：</a:t>
            </a:r>
            <a:r>
              <a:rPr lang="en-US" altLang="zh-CN" sz="2400" dirty="0" err="1">
                <a:solidFill>
                  <a:srgbClr val="000000"/>
                </a:solidFill>
                <a:latin typeface="隶书" pitchFamily="49" charset="-122"/>
                <a:ea typeface="隶书" pitchFamily="49" charset="-122"/>
              </a:rPr>
              <a:t>SaaS</a:t>
            </a:r>
            <a:endParaRPr lang="zh-CN" altLang="en-US" sz="2400" dirty="0">
              <a:solidFill>
                <a:srgbClr val="000000"/>
              </a:solidFill>
              <a:latin typeface="隶书" pitchFamily="49" charset="-122"/>
              <a:ea typeface="隶书" pitchFamily="49" charset="-122"/>
            </a:endParaRPr>
          </a:p>
        </p:txBody>
      </p:sp>
      <p:sp>
        <p:nvSpPr>
          <p:cNvPr id="9" name="Rectangle 10"/>
          <p:cNvSpPr>
            <a:spLocks noChangeArrowheads="1"/>
          </p:cNvSpPr>
          <p:nvPr/>
        </p:nvSpPr>
        <p:spPr bwMode="auto">
          <a:xfrm>
            <a:off x="317339" y="11353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a:t>
            </a:r>
            <a:r>
              <a:rPr lang="en-US" altLang="zh-CN" sz="2400" b="1" dirty="0">
                <a:solidFill>
                  <a:srgbClr val="FF0000"/>
                </a:solidFill>
                <a:latin typeface="隶书" pitchFamily="49" charset="-122"/>
                <a:ea typeface="隶书" pitchFamily="49" charset="-122"/>
              </a:rPr>
              <a:t>3</a:t>
            </a:r>
            <a:r>
              <a:rPr lang="zh-CN" altLang="en-US" sz="2400" b="1" dirty="0">
                <a:solidFill>
                  <a:srgbClr val="FF0000"/>
                </a:solidFill>
                <a:latin typeface="隶书" pitchFamily="49" charset="-122"/>
                <a:ea typeface="隶书" pitchFamily="49" charset="-122"/>
              </a:rPr>
              <a:t>、补充：云计算技术的分类</a:t>
            </a:r>
            <a:endParaRPr lang="zh-CN" altLang="en-US" sz="2400" b="1" dirty="0">
              <a:solidFill>
                <a:srgbClr val="003366"/>
              </a:solidFill>
              <a:latin typeface="楷体_GB2312" pitchFamily="49" charset="-122"/>
              <a:ea typeface="楷体_GB2312" pitchFamily="49" charset="-122"/>
            </a:endParaRPr>
          </a:p>
        </p:txBody>
      </p:sp>
      <p:sp>
        <p:nvSpPr>
          <p:cNvPr id="13"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auto">
          <a:xfrm>
            <a:off x="317339" y="11353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a:t>
            </a:r>
            <a:r>
              <a:rPr lang="en-US" altLang="zh-CN" sz="2400" b="1" dirty="0">
                <a:solidFill>
                  <a:srgbClr val="FF0000"/>
                </a:solidFill>
                <a:latin typeface="隶书" pitchFamily="49" charset="-122"/>
                <a:ea typeface="隶书" pitchFamily="49" charset="-122"/>
              </a:rPr>
              <a:t>4</a:t>
            </a:r>
            <a:r>
              <a:rPr lang="zh-CN" altLang="en-US" sz="2400" b="1" dirty="0">
                <a:solidFill>
                  <a:srgbClr val="FF0000"/>
                </a:solidFill>
                <a:latin typeface="隶书" pitchFamily="49" charset="-122"/>
                <a:ea typeface="隶书" pitchFamily="49" charset="-122"/>
              </a:rPr>
              <a:t>、补充：</a:t>
            </a:r>
            <a:r>
              <a:rPr lang="en-US" altLang="zh-CN" sz="2400" b="1" dirty="0" err="1">
                <a:solidFill>
                  <a:srgbClr val="FF0000"/>
                </a:solidFill>
                <a:latin typeface="隶书" pitchFamily="49" charset="-122"/>
                <a:ea typeface="隶书" pitchFamily="49" charset="-122"/>
              </a:rPr>
              <a:t>Hadoop</a:t>
            </a:r>
            <a:r>
              <a:rPr lang="en-US" altLang="zh-CN" sz="2400" b="1" dirty="0">
                <a:solidFill>
                  <a:srgbClr val="FF0000"/>
                </a:solidFill>
                <a:latin typeface="隶书" pitchFamily="49" charset="-122"/>
                <a:ea typeface="隶书" pitchFamily="49" charset="-122"/>
              </a:rPr>
              <a:t>—</a:t>
            </a:r>
            <a:r>
              <a:rPr lang="zh-CN" altLang="en-US" sz="2400" b="1" dirty="0">
                <a:solidFill>
                  <a:srgbClr val="FF0000"/>
                </a:solidFill>
                <a:latin typeface="隶书" pitchFamily="49" charset="-122"/>
                <a:ea typeface="隶书" pitchFamily="49" charset="-122"/>
              </a:rPr>
              <a:t>分布式大数据系统</a:t>
            </a:r>
          </a:p>
          <a:p>
            <a:pPr>
              <a:buFont typeface="Wingdings" panose="05000000000000000000" pitchFamily="2" charset="2"/>
              <a:buChar char="Ø"/>
            </a:pPr>
            <a:endParaRPr lang="zh-CN" altLang="en-US" sz="2400" b="1" dirty="0">
              <a:solidFill>
                <a:srgbClr val="003366"/>
              </a:solidFill>
              <a:latin typeface="楷体_GB2312" pitchFamily="49" charset="-122"/>
              <a:ea typeface="楷体_GB2312" pitchFamily="49" charset="-122"/>
            </a:endParaRPr>
          </a:p>
        </p:txBody>
      </p:sp>
      <p:sp>
        <p:nvSpPr>
          <p:cNvPr id="6" name="Rectangle 3"/>
          <p:cNvSpPr txBox="1"/>
          <p:nvPr/>
        </p:nvSpPr>
        <p:spPr bwMode="auto">
          <a:xfrm>
            <a:off x="684213" y="1773957"/>
            <a:ext cx="8064500"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r" rtl="0" eaLnBrk="0" fontAlgn="base" hangingPunct="0">
              <a:spcBef>
                <a:spcPct val="20000"/>
              </a:spcBef>
              <a:spcAft>
                <a:spcPct val="0"/>
              </a:spcAft>
              <a:buFont typeface="Wingdings" panose="05000000000000000000" pitchFamily="2" charset="2"/>
              <a:buNone/>
              <a:defRPr sz="2000" kern="1200" smtClean="0">
                <a:solidFill>
                  <a:schemeClr val="bg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lnSpc>
                <a:spcPct val="105000"/>
              </a:lnSpc>
              <a:spcBef>
                <a:spcPts val="1300"/>
              </a:spcBef>
              <a:spcAft>
                <a:spcPts val="1300"/>
              </a:spcAft>
            </a:pPr>
            <a:r>
              <a:rPr lang="en-US" altLang="zh-CN" sz="2300" dirty="0" err="1">
                <a:solidFill>
                  <a:srgbClr val="FF0000"/>
                </a:solidFill>
                <a:latin typeface="隶书" pitchFamily="49" charset="-122"/>
                <a:ea typeface="隶书" pitchFamily="49" charset="-122"/>
              </a:rPr>
              <a:t>Hadoop</a:t>
            </a:r>
            <a:r>
              <a:rPr lang="zh-CN" altLang="en-US" sz="2300" dirty="0">
                <a:solidFill>
                  <a:schemeClr val="tx1"/>
                </a:solidFill>
                <a:latin typeface="隶书" pitchFamily="49" charset="-122"/>
                <a:ea typeface="隶书" pitchFamily="49" charset="-122"/>
              </a:rPr>
              <a:t>是由</a:t>
            </a:r>
            <a:r>
              <a:rPr lang="en-US" altLang="zh-CN" sz="2300" dirty="0">
                <a:solidFill>
                  <a:schemeClr val="tx1"/>
                </a:solidFill>
                <a:latin typeface="隶书" pitchFamily="49" charset="-122"/>
                <a:ea typeface="隶书" pitchFamily="49" charset="-122"/>
              </a:rPr>
              <a:t>Apache</a:t>
            </a:r>
            <a:r>
              <a:rPr lang="zh-CN" altLang="en-US" sz="2300" dirty="0">
                <a:solidFill>
                  <a:schemeClr val="tx1"/>
                </a:solidFill>
                <a:latin typeface="隶书" pitchFamily="49" charset="-122"/>
                <a:ea typeface="隶书" pitchFamily="49" charset="-122"/>
              </a:rPr>
              <a:t>软件基金会研发的一种开源、高可靠、伸缩性强的</a:t>
            </a:r>
            <a:r>
              <a:rPr lang="zh-CN" altLang="en-US" sz="2300" dirty="0">
                <a:solidFill>
                  <a:srgbClr val="FF0000"/>
                </a:solidFill>
                <a:latin typeface="隶书" pitchFamily="49" charset="-122"/>
                <a:ea typeface="隶书" pitchFamily="49" charset="-122"/>
              </a:rPr>
              <a:t>分布式计算系统</a:t>
            </a:r>
            <a:r>
              <a:rPr lang="zh-CN" altLang="en-US" sz="2300" dirty="0">
                <a:solidFill>
                  <a:schemeClr val="tx1"/>
                </a:solidFill>
                <a:latin typeface="隶书" pitchFamily="49" charset="-122"/>
                <a:ea typeface="隶书" pitchFamily="49" charset="-122"/>
              </a:rPr>
              <a:t>，主要用于对</a:t>
            </a:r>
            <a:r>
              <a:rPr lang="zh-CN" altLang="en-US" sz="2300" dirty="0">
                <a:solidFill>
                  <a:srgbClr val="FF0000"/>
                </a:solidFill>
                <a:latin typeface="隶书" pitchFamily="49" charset="-122"/>
                <a:ea typeface="隶书" pitchFamily="49" charset="-122"/>
              </a:rPr>
              <a:t>大于</a:t>
            </a:r>
            <a:r>
              <a:rPr lang="en-US" altLang="zh-CN" sz="2300" dirty="0">
                <a:solidFill>
                  <a:srgbClr val="FF0000"/>
                </a:solidFill>
                <a:latin typeface="隶书" pitchFamily="49" charset="-122"/>
                <a:ea typeface="隶书" pitchFamily="49" charset="-122"/>
              </a:rPr>
              <a:t>1TB</a:t>
            </a:r>
            <a:r>
              <a:rPr lang="zh-CN" altLang="en-US" sz="2300" dirty="0">
                <a:solidFill>
                  <a:schemeClr val="tx1"/>
                </a:solidFill>
                <a:latin typeface="隶书" pitchFamily="49" charset="-122"/>
                <a:ea typeface="隶书" pitchFamily="49" charset="-122"/>
              </a:rPr>
              <a:t>的海量数据的处理。</a:t>
            </a:r>
          </a:p>
          <a:p>
            <a:pPr algn="l">
              <a:lnSpc>
                <a:spcPct val="105000"/>
              </a:lnSpc>
              <a:spcBef>
                <a:spcPts val="1300"/>
              </a:spcBef>
              <a:spcAft>
                <a:spcPts val="1300"/>
              </a:spcAft>
            </a:pPr>
            <a:r>
              <a:rPr lang="en-US" altLang="zh-CN" sz="2300" dirty="0" err="1">
                <a:solidFill>
                  <a:schemeClr val="tx1"/>
                </a:solidFill>
                <a:latin typeface="隶书" pitchFamily="49" charset="-122"/>
                <a:ea typeface="隶书" pitchFamily="49" charset="-122"/>
              </a:rPr>
              <a:t>Hadoop</a:t>
            </a:r>
            <a:r>
              <a:rPr lang="zh-CN" altLang="en-US" sz="2300" dirty="0">
                <a:solidFill>
                  <a:schemeClr val="tx1"/>
                </a:solidFill>
                <a:latin typeface="隶书" pitchFamily="49" charset="-122"/>
                <a:ea typeface="隶书" pitchFamily="49" charset="-122"/>
              </a:rPr>
              <a:t>采用</a:t>
            </a:r>
            <a:r>
              <a:rPr lang="en-US" altLang="zh-CN" sz="2300" dirty="0">
                <a:solidFill>
                  <a:srgbClr val="FF0000"/>
                </a:solidFill>
                <a:latin typeface="隶书" pitchFamily="49" charset="-122"/>
                <a:ea typeface="隶书" pitchFamily="49" charset="-122"/>
              </a:rPr>
              <a:t>Java</a:t>
            </a:r>
            <a:r>
              <a:rPr lang="zh-CN" altLang="en-US" sz="2300" dirty="0">
                <a:solidFill>
                  <a:srgbClr val="FF0000"/>
                </a:solidFill>
                <a:latin typeface="隶书" pitchFamily="49" charset="-122"/>
                <a:ea typeface="隶书" pitchFamily="49" charset="-122"/>
              </a:rPr>
              <a:t>语言开发</a:t>
            </a:r>
            <a:r>
              <a:rPr lang="zh-CN" altLang="en-US" sz="2300" dirty="0">
                <a:solidFill>
                  <a:schemeClr val="tx1"/>
                </a:solidFill>
                <a:latin typeface="隶书" pitchFamily="49" charset="-122"/>
                <a:ea typeface="隶书" pitchFamily="49" charset="-122"/>
              </a:rPr>
              <a:t>，是对</a:t>
            </a:r>
            <a:r>
              <a:rPr lang="en-US" altLang="zh-CN" sz="2300" dirty="0">
                <a:solidFill>
                  <a:schemeClr val="tx1"/>
                </a:solidFill>
                <a:latin typeface="隶书" pitchFamily="49" charset="-122"/>
                <a:ea typeface="隶书" pitchFamily="49" charset="-122"/>
              </a:rPr>
              <a:t>Google</a:t>
            </a:r>
            <a:r>
              <a:rPr lang="zh-CN" altLang="en-US" sz="2300" dirty="0">
                <a:solidFill>
                  <a:schemeClr val="tx1"/>
                </a:solidFill>
                <a:latin typeface="隶书" pitchFamily="49" charset="-122"/>
                <a:ea typeface="隶书" pitchFamily="49" charset="-122"/>
              </a:rPr>
              <a:t>的</a:t>
            </a:r>
            <a:r>
              <a:rPr lang="en-US" altLang="zh-CN" sz="2300" dirty="0" err="1">
                <a:solidFill>
                  <a:schemeClr val="tx1"/>
                </a:solidFill>
                <a:latin typeface="隶书" pitchFamily="49" charset="-122"/>
                <a:ea typeface="隶书" pitchFamily="49" charset="-122"/>
              </a:rPr>
              <a:t>MapReduce</a:t>
            </a:r>
            <a:r>
              <a:rPr lang="zh-CN" altLang="en-US" sz="2300" dirty="0">
                <a:solidFill>
                  <a:schemeClr val="tx1"/>
                </a:solidFill>
                <a:latin typeface="隶书" pitchFamily="49" charset="-122"/>
                <a:ea typeface="隶书" pitchFamily="49" charset="-122"/>
              </a:rPr>
              <a:t>核心技术的开源实现。</a:t>
            </a:r>
          </a:p>
          <a:p>
            <a:pPr algn="l">
              <a:lnSpc>
                <a:spcPct val="105000"/>
              </a:lnSpc>
              <a:spcBef>
                <a:spcPts val="1300"/>
              </a:spcBef>
              <a:spcAft>
                <a:spcPts val="1300"/>
              </a:spcAft>
            </a:pPr>
            <a:r>
              <a:rPr lang="zh-CN" altLang="en-US" sz="2300" dirty="0">
                <a:solidFill>
                  <a:schemeClr val="tx1"/>
                </a:solidFill>
                <a:latin typeface="隶书" pitchFamily="49" charset="-122"/>
                <a:ea typeface="隶书" pitchFamily="49" charset="-122"/>
              </a:rPr>
              <a:t>目前</a:t>
            </a:r>
            <a:r>
              <a:rPr lang="en-US" altLang="zh-CN" sz="2300" dirty="0" err="1">
                <a:solidFill>
                  <a:schemeClr val="tx1"/>
                </a:solidFill>
                <a:latin typeface="隶书" pitchFamily="49" charset="-122"/>
                <a:ea typeface="隶书" pitchFamily="49" charset="-122"/>
              </a:rPr>
              <a:t>Hadoop</a:t>
            </a:r>
            <a:r>
              <a:rPr lang="zh-CN" altLang="en-US" sz="2300" dirty="0">
                <a:solidFill>
                  <a:schemeClr val="tx1"/>
                </a:solidFill>
                <a:latin typeface="隶书" pitchFamily="49" charset="-122"/>
                <a:ea typeface="隶书" pitchFamily="49" charset="-122"/>
              </a:rPr>
              <a:t>的</a:t>
            </a:r>
            <a:r>
              <a:rPr lang="zh-CN" altLang="en-US" sz="2300" dirty="0">
                <a:solidFill>
                  <a:srgbClr val="FF0000"/>
                </a:solidFill>
                <a:latin typeface="隶书" pitchFamily="49" charset="-122"/>
                <a:ea typeface="隶书" pitchFamily="49" charset="-122"/>
              </a:rPr>
              <a:t>核心模块</a:t>
            </a:r>
            <a:r>
              <a:rPr lang="zh-CN" altLang="en-US" sz="2300" dirty="0">
                <a:solidFill>
                  <a:schemeClr val="tx1"/>
                </a:solidFill>
                <a:latin typeface="隶书" pitchFamily="49" charset="-122"/>
                <a:ea typeface="隶书" pitchFamily="49" charset="-122"/>
              </a:rPr>
              <a:t>包括</a:t>
            </a:r>
            <a:r>
              <a:rPr lang="zh-CN" altLang="en-US" sz="2300" dirty="0">
                <a:solidFill>
                  <a:srgbClr val="FF0000"/>
                </a:solidFill>
                <a:latin typeface="隶书" pitchFamily="49" charset="-122"/>
                <a:ea typeface="隶书" pitchFamily="49" charset="-122"/>
              </a:rPr>
              <a:t>系统</a:t>
            </a:r>
            <a:r>
              <a:rPr lang="en-US" altLang="zh-CN" sz="2300" dirty="0">
                <a:solidFill>
                  <a:srgbClr val="FF0000"/>
                </a:solidFill>
                <a:latin typeface="隶书" pitchFamily="49" charset="-122"/>
                <a:ea typeface="隶书" pitchFamily="49" charset="-122"/>
              </a:rPr>
              <a:t>HDFS</a:t>
            </a:r>
            <a:r>
              <a:rPr lang="zh-CN" altLang="en-US" sz="2300" dirty="0">
                <a:solidFill>
                  <a:schemeClr val="tx1"/>
                </a:solidFill>
                <a:latin typeface="隶书" pitchFamily="49" charset="-122"/>
                <a:ea typeface="隶书" pitchFamily="49" charset="-122"/>
              </a:rPr>
              <a:t>（</a:t>
            </a:r>
            <a:r>
              <a:rPr lang="en-US" altLang="zh-CN" sz="2300" dirty="0" err="1">
                <a:solidFill>
                  <a:schemeClr val="tx1"/>
                </a:solidFill>
                <a:latin typeface="隶书" pitchFamily="49" charset="-122"/>
                <a:ea typeface="隶书" pitchFamily="49" charset="-122"/>
              </a:rPr>
              <a:t>Hadoop</a:t>
            </a:r>
            <a:r>
              <a:rPr lang="en-US" altLang="zh-CN" sz="2300" dirty="0">
                <a:solidFill>
                  <a:schemeClr val="tx1"/>
                </a:solidFill>
                <a:latin typeface="隶书" pitchFamily="49" charset="-122"/>
                <a:ea typeface="隶书" pitchFamily="49" charset="-122"/>
              </a:rPr>
              <a:t> Distributed File System</a:t>
            </a:r>
            <a:r>
              <a:rPr lang="zh-CN" altLang="en-US" sz="2300" dirty="0">
                <a:solidFill>
                  <a:schemeClr val="tx1"/>
                </a:solidFill>
                <a:latin typeface="隶书" pitchFamily="49" charset="-122"/>
                <a:ea typeface="隶书" pitchFamily="49" charset="-122"/>
              </a:rPr>
              <a:t>，</a:t>
            </a:r>
            <a:r>
              <a:rPr lang="en-US" altLang="zh-CN" sz="2300" dirty="0" err="1">
                <a:solidFill>
                  <a:schemeClr val="tx1"/>
                </a:solidFill>
                <a:latin typeface="隶书" pitchFamily="49" charset="-122"/>
                <a:ea typeface="隶书" pitchFamily="49" charset="-122"/>
              </a:rPr>
              <a:t>Hadoop</a:t>
            </a:r>
            <a:r>
              <a:rPr lang="zh-CN" altLang="en-US" sz="2300" dirty="0">
                <a:solidFill>
                  <a:schemeClr val="tx1"/>
                </a:solidFill>
                <a:latin typeface="隶书" pitchFamily="49" charset="-122"/>
                <a:ea typeface="隶书" pitchFamily="49" charset="-122"/>
              </a:rPr>
              <a:t>分布式文件系统）和</a:t>
            </a:r>
            <a:r>
              <a:rPr lang="zh-CN" altLang="en-US" sz="2300" dirty="0">
                <a:solidFill>
                  <a:srgbClr val="FF0000"/>
                </a:solidFill>
                <a:latin typeface="隶书" pitchFamily="49" charset="-122"/>
                <a:ea typeface="隶书" pitchFamily="49" charset="-122"/>
              </a:rPr>
              <a:t>分布式计算框架</a:t>
            </a:r>
            <a:r>
              <a:rPr lang="en-US" altLang="zh-CN" sz="2300" dirty="0" err="1">
                <a:solidFill>
                  <a:srgbClr val="FF0000"/>
                </a:solidFill>
                <a:latin typeface="隶书" pitchFamily="49" charset="-122"/>
                <a:ea typeface="隶书" pitchFamily="49" charset="-122"/>
              </a:rPr>
              <a:t>MapReduce</a:t>
            </a:r>
            <a:r>
              <a:rPr lang="zh-CN" altLang="en-US" sz="2300" dirty="0">
                <a:solidFill>
                  <a:schemeClr val="tx1"/>
                </a:solidFill>
                <a:latin typeface="隶书" pitchFamily="49" charset="-122"/>
                <a:ea typeface="隶书" pitchFamily="49" charset="-122"/>
              </a:rPr>
              <a:t>，这一结构实现了</a:t>
            </a:r>
            <a:r>
              <a:rPr lang="zh-CN" altLang="en-US" sz="2300" dirty="0">
                <a:solidFill>
                  <a:srgbClr val="FF0000"/>
                </a:solidFill>
                <a:latin typeface="隶书" pitchFamily="49" charset="-122"/>
                <a:ea typeface="隶书" pitchFamily="49" charset="-122"/>
              </a:rPr>
              <a:t>计算和存储的高度耦合</a:t>
            </a:r>
            <a:r>
              <a:rPr lang="zh-CN" altLang="en-US" sz="2300" dirty="0">
                <a:solidFill>
                  <a:schemeClr val="tx1"/>
                </a:solidFill>
                <a:latin typeface="隶书" pitchFamily="49" charset="-122"/>
                <a:ea typeface="隶书" pitchFamily="49" charset="-122"/>
              </a:rPr>
              <a:t>，十分有利于</a:t>
            </a:r>
            <a:r>
              <a:rPr lang="zh-CN" altLang="en-US" sz="2300" dirty="0">
                <a:solidFill>
                  <a:srgbClr val="FF0000"/>
                </a:solidFill>
                <a:latin typeface="隶书" pitchFamily="49" charset="-122"/>
                <a:ea typeface="隶书" pitchFamily="49" charset="-122"/>
              </a:rPr>
              <a:t>面向数据</a:t>
            </a:r>
            <a:r>
              <a:rPr lang="zh-CN" altLang="en-US" sz="2300" dirty="0">
                <a:solidFill>
                  <a:schemeClr val="tx1"/>
                </a:solidFill>
                <a:latin typeface="隶书" pitchFamily="49" charset="-122"/>
                <a:ea typeface="隶书" pitchFamily="49" charset="-122"/>
              </a:rPr>
              <a:t>的系统架构，因此已成为大数据技术领域的事实标准。</a:t>
            </a:r>
          </a:p>
        </p:txBody>
      </p:sp>
      <p:sp>
        <p:nvSpPr>
          <p:cNvPr id="8"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3"/>
          <p:cNvSpPr txBox="1"/>
          <p:nvPr/>
        </p:nvSpPr>
        <p:spPr bwMode="auto">
          <a:xfrm>
            <a:off x="-17036" y="1821160"/>
            <a:ext cx="9145015"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r" rtl="0" eaLnBrk="0" fontAlgn="base" hangingPunct="0">
              <a:spcBef>
                <a:spcPct val="20000"/>
              </a:spcBef>
              <a:spcAft>
                <a:spcPct val="0"/>
              </a:spcAft>
              <a:buFont typeface="Wingdings" panose="05000000000000000000" pitchFamily="2" charset="2"/>
              <a:buNone/>
              <a:defRPr sz="2000" kern="1200" smtClean="0">
                <a:solidFill>
                  <a:schemeClr val="bg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indent="0">
              <a:spcBef>
                <a:spcPts val="0"/>
              </a:spcBef>
              <a:spcAft>
                <a:spcPts val="0"/>
              </a:spcAft>
              <a:buNone/>
            </a:pPr>
            <a:r>
              <a:rPr lang="en-US" altLang="zh-CN" b="1" dirty="0" err="1">
                <a:latin typeface="隶书" pitchFamily="49" charset="-122"/>
                <a:ea typeface="隶书" pitchFamily="49" charset="-122"/>
              </a:rPr>
              <a:t>Hadoop</a:t>
            </a:r>
            <a:r>
              <a:rPr lang="zh-CN" altLang="en-US" b="1" dirty="0">
                <a:latin typeface="隶书" pitchFamily="49" charset="-122"/>
                <a:ea typeface="隶书" pitchFamily="49" charset="-122"/>
              </a:rPr>
              <a:t>设计时有以下的几点假设：</a:t>
            </a:r>
            <a:endParaRPr lang="en-US" altLang="zh-CN" b="1" dirty="0">
              <a:latin typeface="隶书" pitchFamily="49" charset="-122"/>
              <a:ea typeface="隶书" pitchFamily="49" charset="-122"/>
            </a:endParaRPr>
          </a:p>
          <a:p>
            <a:pPr lvl="1" indent="0">
              <a:spcBef>
                <a:spcPts val="0"/>
              </a:spcBef>
              <a:spcAft>
                <a:spcPts val="0"/>
              </a:spcAft>
              <a:buNone/>
            </a:pPr>
            <a:endParaRPr lang="zh-CN" altLang="en-US" b="1" dirty="0">
              <a:solidFill>
                <a:srgbClr val="FF0000"/>
              </a:solidFill>
              <a:latin typeface="隶书" pitchFamily="49" charset="-122"/>
              <a:ea typeface="隶书" pitchFamily="49" charset="-122"/>
            </a:endParaRPr>
          </a:p>
          <a:p>
            <a:pPr lvl="1" indent="0">
              <a:spcBef>
                <a:spcPts val="0"/>
              </a:spcBef>
              <a:spcAft>
                <a:spcPts val="0"/>
              </a:spcAft>
            </a:pPr>
            <a:r>
              <a:rPr lang="zh-CN" altLang="en-US" dirty="0">
                <a:solidFill>
                  <a:srgbClr val="000000"/>
                </a:solidFill>
                <a:latin typeface="隶书" pitchFamily="49" charset="-122"/>
                <a:ea typeface="隶书" pitchFamily="49" charset="-122"/>
              </a:rPr>
              <a:t>服务器失效是正常的；</a:t>
            </a:r>
          </a:p>
          <a:p>
            <a:pPr lvl="1" indent="0">
              <a:spcBef>
                <a:spcPts val="0"/>
              </a:spcBef>
              <a:spcAft>
                <a:spcPts val="0"/>
              </a:spcAft>
            </a:pPr>
            <a:r>
              <a:rPr lang="zh-CN" altLang="en-US" dirty="0">
                <a:solidFill>
                  <a:srgbClr val="000000"/>
                </a:solidFill>
                <a:latin typeface="隶书" pitchFamily="49" charset="-122"/>
                <a:ea typeface="隶书" pitchFamily="49" charset="-122"/>
              </a:rPr>
              <a:t>存储和处理的数据是海量的；</a:t>
            </a:r>
          </a:p>
          <a:p>
            <a:pPr lvl="1" indent="0">
              <a:spcBef>
                <a:spcPts val="0"/>
              </a:spcBef>
              <a:spcAft>
                <a:spcPts val="0"/>
              </a:spcAft>
            </a:pPr>
            <a:r>
              <a:rPr lang="zh-CN" altLang="en-US" dirty="0">
                <a:solidFill>
                  <a:srgbClr val="000000"/>
                </a:solidFill>
                <a:latin typeface="隶书" pitchFamily="49" charset="-122"/>
                <a:ea typeface="隶书" pitchFamily="49" charset="-122"/>
              </a:rPr>
              <a:t>文件不会被频繁写入和修改；</a:t>
            </a:r>
          </a:p>
          <a:p>
            <a:pPr lvl="1" indent="0">
              <a:spcBef>
                <a:spcPts val="0"/>
              </a:spcBef>
              <a:spcAft>
                <a:spcPts val="0"/>
              </a:spcAft>
            </a:pPr>
            <a:r>
              <a:rPr lang="zh-CN" altLang="en-US" dirty="0">
                <a:solidFill>
                  <a:srgbClr val="000000"/>
                </a:solidFill>
                <a:latin typeface="隶书" pitchFamily="49" charset="-122"/>
                <a:ea typeface="隶书" pitchFamily="49" charset="-122"/>
              </a:rPr>
              <a:t>机柜内的数据传输速度大于机柜间的数据传输速度；</a:t>
            </a:r>
          </a:p>
          <a:p>
            <a:pPr lvl="1" indent="0">
              <a:spcBef>
                <a:spcPts val="0"/>
              </a:spcBef>
              <a:spcAft>
                <a:spcPts val="0"/>
              </a:spcAft>
            </a:pPr>
            <a:r>
              <a:rPr lang="zh-CN" altLang="en-US" dirty="0">
                <a:solidFill>
                  <a:srgbClr val="000000"/>
                </a:solidFill>
                <a:latin typeface="隶书" pitchFamily="49" charset="-122"/>
                <a:ea typeface="隶书" pitchFamily="49" charset="-122"/>
              </a:rPr>
              <a:t>海量数据的情况下移动计算比移动数据更高效</a:t>
            </a:r>
            <a:r>
              <a:rPr lang="zh-CN" altLang="en-US" dirty="0">
                <a:solidFill>
                  <a:srgbClr val="000000"/>
                </a:solidFill>
                <a:latin typeface="华文楷体" pitchFamily="2" charset="-122"/>
                <a:ea typeface="华文楷体" pitchFamily="2" charset="-122"/>
              </a:rPr>
              <a:t>。 </a:t>
            </a:r>
          </a:p>
        </p:txBody>
      </p:sp>
      <p:sp>
        <p:nvSpPr>
          <p:cNvPr id="5" name="Rectangle 10"/>
          <p:cNvSpPr>
            <a:spLocks noChangeArrowheads="1"/>
          </p:cNvSpPr>
          <p:nvPr/>
        </p:nvSpPr>
        <p:spPr bwMode="auto">
          <a:xfrm>
            <a:off x="317339" y="11353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a:t>
            </a:r>
            <a:r>
              <a:rPr lang="en-US" altLang="zh-CN" sz="2400" b="1" dirty="0">
                <a:solidFill>
                  <a:srgbClr val="FF0000"/>
                </a:solidFill>
                <a:latin typeface="隶书" pitchFamily="49" charset="-122"/>
                <a:ea typeface="隶书" pitchFamily="49" charset="-122"/>
              </a:rPr>
              <a:t>4</a:t>
            </a:r>
            <a:r>
              <a:rPr lang="zh-CN" altLang="en-US" sz="2400" b="1" dirty="0">
                <a:solidFill>
                  <a:srgbClr val="FF0000"/>
                </a:solidFill>
                <a:latin typeface="隶书" pitchFamily="49" charset="-122"/>
                <a:ea typeface="隶书" pitchFamily="49" charset="-122"/>
              </a:rPr>
              <a:t>、补充：</a:t>
            </a:r>
            <a:r>
              <a:rPr lang="en-US" altLang="zh-CN" sz="2400" b="1" dirty="0" err="1">
                <a:solidFill>
                  <a:srgbClr val="FF0000"/>
                </a:solidFill>
                <a:latin typeface="隶书" pitchFamily="49" charset="-122"/>
                <a:ea typeface="隶书" pitchFamily="49" charset="-122"/>
              </a:rPr>
              <a:t>Hadoop</a:t>
            </a:r>
            <a:r>
              <a:rPr lang="en-US" altLang="zh-CN" sz="2400" b="1" dirty="0">
                <a:solidFill>
                  <a:srgbClr val="FF0000"/>
                </a:solidFill>
                <a:latin typeface="隶书" pitchFamily="49" charset="-122"/>
                <a:ea typeface="隶书" pitchFamily="49" charset="-122"/>
              </a:rPr>
              <a:t>—</a:t>
            </a:r>
            <a:r>
              <a:rPr lang="zh-CN" altLang="en-US" sz="2400" b="1" dirty="0">
                <a:solidFill>
                  <a:srgbClr val="FF0000"/>
                </a:solidFill>
                <a:latin typeface="隶书" pitchFamily="49" charset="-122"/>
                <a:ea typeface="隶书" pitchFamily="49" charset="-122"/>
              </a:rPr>
              <a:t>分布式大数据系统</a:t>
            </a:r>
          </a:p>
          <a:p>
            <a:pPr>
              <a:buFont typeface="Wingdings" panose="05000000000000000000" pitchFamily="2" charset="2"/>
              <a:buChar char="Ø"/>
            </a:pPr>
            <a:endParaRPr lang="zh-CN" altLang="en-US" sz="2400" b="1" dirty="0">
              <a:solidFill>
                <a:srgbClr val="003366"/>
              </a:solidFill>
              <a:latin typeface="楷体_GB2312" pitchFamily="49" charset="-122"/>
              <a:ea typeface="楷体_GB2312" pitchFamily="49" charset="-122"/>
            </a:endParaRPr>
          </a:p>
        </p:txBody>
      </p:sp>
      <p:sp>
        <p:nvSpPr>
          <p:cNvPr id="8"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685800" y="2060848"/>
            <a:ext cx="8001000" cy="3048000"/>
          </a:xfrm>
          <a:prstGeom prst="rect">
            <a:avLst/>
          </a:prstGeom>
          <a:noFill/>
          <a:ln>
            <a:noFill/>
          </a:ln>
        </p:spPr>
        <p:txBody>
          <a:bodyPr/>
          <a:lstStyle/>
          <a:p>
            <a:pPr marL="342900" indent="-342900" algn="just">
              <a:lnSpc>
                <a:spcPct val="130000"/>
              </a:lnSpc>
              <a:spcBef>
                <a:spcPts val="600"/>
              </a:spcBef>
              <a:spcAft>
                <a:spcPts val="600"/>
              </a:spcAft>
              <a:buFont typeface="Wingdings" panose="05000000000000000000" pitchFamily="2" charset="2"/>
              <a:buChar char="ü"/>
              <a:defRPr/>
            </a:pPr>
            <a:r>
              <a:rPr lang="en-US" altLang="zh-CN" sz="2800" dirty="0">
                <a:latin typeface="隶书" pitchFamily="49" charset="-122"/>
                <a:ea typeface="隶书" pitchFamily="49" charset="-122"/>
              </a:rPr>
              <a:t>HDFS</a:t>
            </a:r>
            <a:r>
              <a:rPr lang="zh-CN" altLang="en-US" sz="2800" dirty="0">
                <a:latin typeface="隶书" pitchFamily="49" charset="-122"/>
                <a:ea typeface="隶书" pitchFamily="49" charset="-122"/>
              </a:rPr>
              <a:t>（</a:t>
            </a:r>
            <a:r>
              <a:rPr lang="en-US" altLang="zh-CN" sz="2800" dirty="0" err="1">
                <a:latin typeface="隶书" pitchFamily="49" charset="-122"/>
                <a:ea typeface="隶书" pitchFamily="49" charset="-122"/>
              </a:rPr>
              <a:t>Hadoop</a:t>
            </a:r>
            <a:r>
              <a:rPr lang="en-US" altLang="zh-CN" sz="2800" dirty="0">
                <a:latin typeface="隶书" pitchFamily="49" charset="-122"/>
                <a:ea typeface="隶书" pitchFamily="49" charset="-122"/>
              </a:rPr>
              <a:t> Distributed File System</a:t>
            </a:r>
            <a:r>
              <a:rPr lang="zh-CN" altLang="en-US" sz="2800" dirty="0">
                <a:latin typeface="隶书" pitchFamily="49" charset="-122"/>
                <a:ea typeface="隶书" pitchFamily="49" charset="-122"/>
              </a:rPr>
              <a:t>）是一种高度容错的分布式文件系统模型，采用</a:t>
            </a:r>
            <a:r>
              <a:rPr lang="en-US" altLang="zh-CN" sz="2800" dirty="0">
                <a:latin typeface="隶书" pitchFamily="49" charset="-122"/>
                <a:ea typeface="隶书" pitchFamily="49" charset="-122"/>
              </a:rPr>
              <a:t>Java</a:t>
            </a:r>
            <a:r>
              <a:rPr lang="zh-CN" altLang="en-US" sz="2800" dirty="0">
                <a:latin typeface="隶书" pitchFamily="49" charset="-122"/>
                <a:ea typeface="隶书" pitchFamily="49" charset="-122"/>
              </a:rPr>
              <a:t>实现。</a:t>
            </a:r>
            <a:endParaRPr lang="en-US" altLang="zh-CN" sz="2800" dirty="0">
              <a:latin typeface="隶书" pitchFamily="49" charset="-122"/>
              <a:ea typeface="隶书" pitchFamily="49" charset="-122"/>
            </a:endParaRPr>
          </a:p>
          <a:p>
            <a:pPr marL="342900" indent="-342900" algn="just">
              <a:lnSpc>
                <a:spcPct val="130000"/>
              </a:lnSpc>
              <a:spcBef>
                <a:spcPts val="600"/>
              </a:spcBef>
              <a:spcAft>
                <a:spcPts val="600"/>
              </a:spcAft>
              <a:buFont typeface="Wingdings" panose="05000000000000000000" pitchFamily="2" charset="2"/>
              <a:buChar char="ü"/>
              <a:defRPr/>
            </a:pPr>
            <a:r>
              <a:rPr lang="zh-CN" altLang="en-US" sz="2800" dirty="0">
                <a:latin typeface="隶书" pitchFamily="49" charset="-122"/>
                <a:ea typeface="隶书" pitchFamily="49" charset="-122"/>
              </a:rPr>
              <a:t>采用</a:t>
            </a:r>
            <a:r>
              <a:rPr lang="zh-CN" altLang="en-US" sz="2800" dirty="0">
                <a:solidFill>
                  <a:srgbClr val="FF0000"/>
                </a:solidFill>
                <a:latin typeface="隶书" pitchFamily="49" charset="-122"/>
                <a:ea typeface="隶书" pitchFamily="49" charset="-122"/>
              </a:rPr>
              <a:t>主从式（</a:t>
            </a:r>
            <a:r>
              <a:rPr lang="en-US" altLang="zh-CN" sz="2800" dirty="0">
                <a:solidFill>
                  <a:srgbClr val="FF0000"/>
                </a:solidFill>
                <a:latin typeface="隶书" pitchFamily="49" charset="-122"/>
                <a:ea typeface="隶书" pitchFamily="49" charset="-122"/>
              </a:rPr>
              <a:t>Master/Slave</a:t>
            </a:r>
            <a:r>
              <a:rPr lang="zh-CN" altLang="en-US" sz="2800" dirty="0">
                <a:solidFill>
                  <a:srgbClr val="FF0000"/>
                </a:solidFill>
                <a:latin typeface="隶书" pitchFamily="49" charset="-122"/>
                <a:ea typeface="隶书" pitchFamily="49" charset="-122"/>
              </a:rPr>
              <a:t>）架构</a:t>
            </a:r>
            <a:r>
              <a:rPr lang="zh-CN" altLang="en-US" sz="2800" dirty="0">
                <a:latin typeface="隶书" pitchFamily="49" charset="-122"/>
                <a:ea typeface="隶书" pitchFamily="49" charset="-122"/>
              </a:rPr>
              <a:t>，有</a:t>
            </a:r>
            <a:r>
              <a:rPr lang="en-US" altLang="zh-CN" sz="2800" b="1" dirty="0">
                <a:latin typeface="隶书" pitchFamily="49" charset="-122"/>
                <a:ea typeface="隶书" pitchFamily="49" charset="-122"/>
              </a:rPr>
              <a:t>1</a:t>
            </a:r>
            <a:r>
              <a:rPr lang="zh-CN" altLang="en-US" sz="2800" dirty="0">
                <a:latin typeface="隶书" pitchFamily="49" charset="-122"/>
                <a:ea typeface="隶书" pitchFamily="49" charset="-122"/>
              </a:rPr>
              <a:t>个</a:t>
            </a:r>
            <a:r>
              <a:rPr lang="zh-CN" altLang="en-US" sz="2800" dirty="0">
                <a:solidFill>
                  <a:srgbClr val="FF0000"/>
                </a:solidFill>
                <a:latin typeface="隶书" pitchFamily="49" charset="-122"/>
                <a:ea typeface="隶书" pitchFamily="49" charset="-122"/>
              </a:rPr>
              <a:t>名称节点</a:t>
            </a:r>
            <a:r>
              <a:rPr lang="zh-CN" altLang="en-US" sz="2800" dirty="0">
                <a:latin typeface="隶书" pitchFamily="49" charset="-122"/>
                <a:ea typeface="隶书" pitchFamily="49" charset="-122"/>
              </a:rPr>
              <a:t>和若干个</a:t>
            </a:r>
            <a:r>
              <a:rPr lang="zh-CN" altLang="en-US" sz="2800" dirty="0">
                <a:solidFill>
                  <a:srgbClr val="FF0000"/>
                </a:solidFill>
                <a:latin typeface="隶书" pitchFamily="49" charset="-122"/>
                <a:ea typeface="隶书" pitchFamily="49" charset="-122"/>
              </a:rPr>
              <a:t>数据节点</a:t>
            </a:r>
            <a:r>
              <a:rPr lang="zh-CN" altLang="en-US" sz="2800" dirty="0">
                <a:latin typeface="隶书" pitchFamily="49" charset="-122"/>
                <a:ea typeface="隶书" pitchFamily="49" charset="-122"/>
              </a:rPr>
              <a:t>组成。</a:t>
            </a:r>
            <a:endParaRPr lang="en-US" altLang="zh-CN" sz="2800" dirty="0">
              <a:latin typeface="隶书" pitchFamily="49" charset="-122"/>
              <a:ea typeface="隶书" pitchFamily="49" charset="-122"/>
            </a:endParaRPr>
          </a:p>
          <a:p>
            <a:pPr marL="342900" indent="-342900" algn="just">
              <a:lnSpc>
                <a:spcPct val="130000"/>
              </a:lnSpc>
              <a:spcBef>
                <a:spcPts val="600"/>
              </a:spcBef>
              <a:spcAft>
                <a:spcPts val="600"/>
              </a:spcAft>
              <a:buFont typeface="Wingdings" panose="05000000000000000000" pitchFamily="2" charset="2"/>
              <a:buChar char="ü"/>
              <a:defRPr/>
            </a:pPr>
            <a:r>
              <a:rPr lang="en-US" altLang="zh-CN" sz="2800" dirty="0">
                <a:latin typeface="隶书" pitchFamily="49" charset="-122"/>
                <a:ea typeface="隶书" pitchFamily="49" charset="-122"/>
              </a:rPr>
              <a:t>HDFS</a:t>
            </a:r>
            <a:r>
              <a:rPr lang="zh-CN" altLang="en-US" sz="2800" dirty="0">
                <a:latin typeface="隶书" pitchFamily="49" charset="-122"/>
                <a:ea typeface="隶书" pitchFamily="49" charset="-122"/>
              </a:rPr>
              <a:t>公开文件系统的命名空间，以</a:t>
            </a:r>
            <a:r>
              <a:rPr lang="zh-CN" altLang="en-US" sz="2800" dirty="0">
                <a:solidFill>
                  <a:srgbClr val="FF0000"/>
                </a:solidFill>
                <a:latin typeface="隶书" pitchFamily="49" charset="-122"/>
                <a:ea typeface="隶书" pitchFamily="49" charset="-122"/>
              </a:rPr>
              <a:t>文件</a:t>
            </a:r>
            <a:r>
              <a:rPr lang="zh-CN" altLang="en-US" sz="2800" dirty="0">
                <a:latin typeface="隶书" pitchFamily="49" charset="-122"/>
                <a:ea typeface="隶书" pitchFamily="49" charset="-122"/>
              </a:rPr>
              <a:t>形式存储数据。</a:t>
            </a:r>
            <a:endParaRPr lang="en-US" altLang="zh-CN" sz="2800" dirty="0">
              <a:latin typeface="隶书" pitchFamily="49" charset="-122"/>
              <a:ea typeface="隶书" pitchFamily="49" charset="-122"/>
            </a:endParaRPr>
          </a:p>
        </p:txBody>
      </p:sp>
      <p:sp>
        <p:nvSpPr>
          <p:cNvPr id="6"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7" name="Rectangle 10"/>
          <p:cNvSpPr>
            <a:spLocks noChangeArrowheads="1"/>
          </p:cNvSpPr>
          <p:nvPr/>
        </p:nvSpPr>
        <p:spPr bwMode="auto">
          <a:xfrm>
            <a:off x="317339" y="11353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FF0000"/>
                </a:solidFill>
                <a:latin typeface="楷体_GB2312" pitchFamily="49" charset="-122"/>
                <a:ea typeface="楷体_GB2312" pitchFamily="49" charset="-122"/>
              </a:rPr>
              <a:t> </a:t>
            </a:r>
            <a:r>
              <a:rPr lang="en-US" altLang="zh-CN" sz="2400" b="1" dirty="0">
                <a:solidFill>
                  <a:srgbClr val="FF0000"/>
                </a:solidFill>
                <a:latin typeface="隶书" pitchFamily="49" charset="-122"/>
                <a:ea typeface="隶书" pitchFamily="49" charset="-122"/>
              </a:rPr>
              <a:t>5</a:t>
            </a:r>
            <a:r>
              <a:rPr lang="zh-CN" altLang="en-US" sz="2400" b="1" dirty="0">
                <a:solidFill>
                  <a:srgbClr val="FF0000"/>
                </a:solidFill>
                <a:latin typeface="隶书" pitchFamily="49" charset="-122"/>
                <a:ea typeface="隶书" pitchFamily="49" charset="-122"/>
              </a:rPr>
              <a:t>、基于文件的数据存储技术 </a:t>
            </a:r>
            <a:r>
              <a:rPr lang="en-US" altLang="zh-CN" sz="2400" b="1" dirty="0">
                <a:solidFill>
                  <a:srgbClr val="FF0000"/>
                </a:solidFill>
                <a:latin typeface="隶书" pitchFamily="49" charset="-122"/>
                <a:ea typeface="隶书" pitchFamily="49" charset="-122"/>
              </a:rPr>
              <a:t>- HDFS</a:t>
            </a:r>
          </a:p>
          <a:p>
            <a:pPr>
              <a:buFont typeface="Wingdings" panose="05000000000000000000" pitchFamily="2" charset="2"/>
              <a:buChar char="Ø"/>
            </a:pPr>
            <a:endParaRPr lang="zh-CN" altLang="en-US" sz="2400" b="1" dirty="0">
              <a:solidFill>
                <a:srgbClr val="FF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FF0000"/>
              </a:solidFill>
              <a:latin typeface="楷体_GB2312" pitchFamily="49" charset="-122"/>
              <a:ea typeface="楷体_GB2312" pitchFamily="49" charset="-122"/>
            </a:endParaRPr>
          </a:p>
        </p:txBody>
      </p:sp>
      <p:sp>
        <p:nvSpPr>
          <p:cNvPr id="8" name="Rectangle 10"/>
          <p:cNvSpPr>
            <a:spLocks noChangeArrowheads="1"/>
          </p:cNvSpPr>
          <p:nvPr/>
        </p:nvSpPr>
        <p:spPr bwMode="auto">
          <a:xfrm>
            <a:off x="295745" y="1628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a:t>
            </a:r>
            <a:r>
              <a:rPr lang="en-US" altLang="zh-CN" sz="2400" b="1" dirty="0">
                <a:latin typeface="隶书" pitchFamily="49" charset="-122"/>
                <a:ea typeface="隶书" pitchFamily="49" charset="-122"/>
              </a:rPr>
              <a:t>(1) HDFS</a:t>
            </a:r>
            <a:r>
              <a:rPr lang="zh-CN" altLang="en-US" sz="2400" b="1" dirty="0">
                <a:latin typeface="隶书" pitchFamily="49" charset="-122"/>
                <a:ea typeface="隶书" pitchFamily="49" charset="-122"/>
              </a:rPr>
              <a:t>的体系结构</a:t>
            </a:r>
            <a:endParaRPr lang="en-US" altLang="zh-CN" sz="2400" b="1" dirty="0">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FF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3366"/>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8" name="Rectangle 10"/>
          <p:cNvSpPr>
            <a:spLocks noChangeArrowheads="1"/>
          </p:cNvSpPr>
          <p:nvPr/>
        </p:nvSpPr>
        <p:spPr bwMode="auto">
          <a:xfrm>
            <a:off x="317339" y="2060848"/>
            <a:ext cx="8001000" cy="3242066"/>
          </a:xfrm>
          <a:prstGeom prst="rect">
            <a:avLst/>
          </a:prstGeom>
          <a:noFill/>
          <a:ln>
            <a:noFill/>
          </a:ln>
        </p:spPr>
        <p:txBody>
          <a:bodyPr/>
          <a:lstStyle/>
          <a:p>
            <a:pPr marL="342900" indent="-342900" algn="just">
              <a:spcBef>
                <a:spcPts val="600"/>
              </a:spcBef>
              <a:spcAft>
                <a:spcPts val="600"/>
              </a:spcAft>
              <a:buFont typeface="Wingdings" panose="05000000000000000000" pitchFamily="2" charset="2"/>
              <a:buChar char="ü"/>
              <a:defRPr/>
            </a:pPr>
            <a:r>
              <a:rPr lang="zh-CN" altLang="en-US" sz="2400" dirty="0">
                <a:solidFill>
                  <a:srgbClr val="000000"/>
                </a:solidFill>
                <a:latin typeface="隶书" pitchFamily="49" charset="-122"/>
                <a:ea typeface="隶书" pitchFamily="49" charset="-122"/>
              </a:rPr>
              <a:t>一个文件写入</a:t>
            </a: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的基本过程可以描述如下：写入操作首先由</a:t>
            </a:r>
            <a:r>
              <a:rPr lang="en-US" altLang="zh-CN" sz="2400" dirty="0" err="1">
                <a:solidFill>
                  <a:srgbClr val="000000"/>
                </a:solidFill>
                <a:latin typeface="隶书" pitchFamily="49" charset="-122"/>
                <a:ea typeface="隶书" pitchFamily="49" charset="-122"/>
              </a:rPr>
              <a:t>NameNode</a:t>
            </a:r>
            <a:r>
              <a:rPr lang="zh-CN" altLang="en-US" sz="2400" dirty="0">
                <a:solidFill>
                  <a:srgbClr val="000000"/>
                </a:solidFill>
                <a:latin typeface="隶书" pitchFamily="49" charset="-122"/>
                <a:ea typeface="隶书" pitchFamily="49" charset="-122"/>
              </a:rPr>
              <a:t>为该文件创建一个新的记录，该记录为文件分配存储节点包括文件的分块存储信息，在写入时系统会对文件进行分块，文件写入的客户端获得存储位置的信息后直接与指定的</a:t>
            </a:r>
            <a:r>
              <a:rPr lang="en-US" altLang="zh-CN" sz="2400" dirty="0" err="1">
                <a:solidFill>
                  <a:srgbClr val="000000"/>
                </a:solidFill>
                <a:latin typeface="隶书" pitchFamily="49" charset="-122"/>
                <a:ea typeface="隶书" pitchFamily="49" charset="-122"/>
              </a:rPr>
              <a:t>DataNode</a:t>
            </a:r>
            <a:r>
              <a:rPr lang="zh-CN" altLang="en-US" sz="2400" dirty="0">
                <a:solidFill>
                  <a:srgbClr val="000000"/>
                </a:solidFill>
                <a:latin typeface="隶书" pitchFamily="49" charset="-122"/>
                <a:ea typeface="隶书" pitchFamily="49" charset="-122"/>
              </a:rPr>
              <a:t>进行数据通信，将文件块按</a:t>
            </a:r>
            <a:r>
              <a:rPr lang="en-US" altLang="zh-CN" sz="2400" dirty="0" err="1">
                <a:solidFill>
                  <a:srgbClr val="000000"/>
                </a:solidFill>
                <a:latin typeface="隶书" pitchFamily="49" charset="-122"/>
                <a:ea typeface="隶书" pitchFamily="49" charset="-122"/>
              </a:rPr>
              <a:t>NameNode</a:t>
            </a:r>
            <a:r>
              <a:rPr lang="zh-CN" altLang="en-US" sz="2400" dirty="0">
                <a:solidFill>
                  <a:srgbClr val="000000"/>
                </a:solidFill>
                <a:latin typeface="隶书" pitchFamily="49" charset="-122"/>
                <a:ea typeface="隶书" pitchFamily="49" charset="-122"/>
              </a:rPr>
              <a:t>分配的位置写入指定的</a:t>
            </a:r>
            <a:r>
              <a:rPr lang="en-US" altLang="zh-CN" sz="2400" dirty="0" err="1">
                <a:solidFill>
                  <a:srgbClr val="000000"/>
                </a:solidFill>
                <a:latin typeface="隶书" pitchFamily="49" charset="-122"/>
                <a:ea typeface="隶书" pitchFamily="49" charset="-122"/>
              </a:rPr>
              <a:t>DataNode</a:t>
            </a:r>
            <a:r>
              <a:rPr lang="zh-CN" altLang="en-US" sz="2400" dirty="0">
                <a:solidFill>
                  <a:srgbClr val="000000"/>
                </a:solidFill>
                <a:latin typeface="隶书" pitchFamily="49" charset="-122"/>
                <a:ea typeface="隶书" pitchFamily="49" charset="-122"/>
              </a:rPr>
              <a:t>，数据块在写入时不再通过</a:t>
            </a:r>
            <a:r>
              <a:rPr lang="en-US" altLang="zh-CN" sz="2400" dirty="0" err="1">
                <a:solidFill>
                  <a:srgbClr val="000000"/>
                </a:solidFill>
                <a:latin typeface="隶书" pitchFamily="49" charset="-122"/>
                <a:ea typeface="隶书" pitchFamily="49" charset="-122"/>
              </a:rPr>
              <a:t>NameNode</a:t>
            </a:r>
            <a:r>
              <a:rPr lang="zh-CN" altLang="en-US" sz="2400" dirty="0">
                <a:solidFill>
                  <a:srgbClr val="000000"/>
                </a:solidFill>
                <a:latin typeface="隶书" pitchFamily="49" charset="-122"/>
                <a:ea typeface="隶书" pitchFamily="49" charset="-122"/>
              </a:rPr>
              <a:t>，因此</a:t>
            </a:r>
            <a:r>
              <a:rPr lang="en-US" altLang="zh-CN" sz="2400" dirty="0" err="1">
                <a:solidFill>
                  <a:srgbClr val="000000"/>
                </a:solidFill>
                <a:latin typeface="隶书" pitchFamily="49" charset="-122"/>
                <a:ea typeface="隶书" pitchFamily="49" charset="-122"/>
              </a:rPr>
              <a:t>Namenode</a:t>
            </a:r>
            <a:r>
              <a:rPr lang="zh-CN" altLang="en-US" sz="2400" dirty="0">
                <a:solidFill>
                  <a:srgbClr val="000000"/>
                </a:solidFill>
                <a:latin typeface="隶书" pitchFamily="49" charset="-122"/>
                <a:ea typeface="隶书" pitchFamily="49" charset="-122"/>
              </a:rPr>
              <a:t>不会成为数据通信的瓶颈</a:t>
            </a:r>
            <a:endParaRPr lang="en-US" altLang="zh-CN" sz="2400" dirty="0">
              <a:solidFill>
                <a:srgbClr val="000000"/>
              </a:solidFill>
              <a:latin typeface="隶书" pitchFamily="49" charset="-122"/>
              <a:ea typeface="隶书" pitchFamily="49" charset="-122"/>
            </a:endParaRPr>
          </a:p>
        </p:txBody>
      </p:sp>
      <p:sp>
        <p:nvSpPr>
          <p:cNvPr id="5"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5</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HDFS</a:t>
            </a:r>
          </a:p>
          <a:p>
            <a:pPr>
              <a:buFont typeface="Wingdings" panose="05000000000000000000" pitchFamily="2" charset="2"/>
              <a:buChar char="Ø"/>
            </a:pP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9"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(1) HDFS</a:t>
            </a:r>
            <a:r>
              <a:rPr lang="zh-CN" altLang="en-US" sz="2400" b="1" dirty="0">
                <a:solidFill>
                  <a:srgbClr val="000000"/>
                </a:solidFill>
                <a:latin typeface="隶书" pitchFamily="49" charset="-122"/>
                <a:ea typeface="隶书" pitchFamily="49" charset="-122"/>
              </a:rPr>
              <a:t>的体系结构</a:t>
            </a:r>
            <a:endParaRPr lang="en-US" altLang="zh-CN"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5691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solidFill>
                <a:srgbClr val="000000"/>
              </a:solidFill>
            </a:endParaRPr>
          </a:p>
        </p:txBody>
      </p:sp>
      <p:graphicFrame>
        <p:nvGraphicFramePr>
          <p:cNvPr id="4" name="对象 2"/>
          <p:cNvGraphicFramePr>
            <a:graphicFrameLocks noChangeAspect="1"/>
          </p:cNvGraphicFramePr>
          <p:nvPr/>
        </p:nvGraphicFramePr>
        <p:xfrm>
          <a:off x="1714500" y="2375496"/>
          <a:ext cx="5715000" cy="3592512"/>
        </p:xfrm>
        <a:graphic>
          <a:graphicData uri="http://schemas.openxmlformats.org/presentationml/2006/ole">
            <mc:AlternateContent xmlns:mc="http://schemas.openxmlformats.org/markup-compatibility/2006">
              <mc:Choice xmlns:v="urn:schemas-microsoft-com:vml" Requires="v">
                <p:oleObj spid="_x0000_s76820" name="Visio" r:id="rId4" imgW="8305800" imgH="5219700" progId="Visio.Drawing.11">
                  <p:embed/>
                </p:oleObj>
              </mc:Choice>
              <mc:Fallback>
                <p:oleObj name="Visio" r:id="rId4" imgW="8305800" imgH="5219700" progId="Visio.Drawing.11">
                  <p:embed/>
                  <p:pic>
                    <p:nvPicPr>
                      <p:cNvPr id="0" name="图片 768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2375496"/>
                        <a:ext cx="5715000"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9"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5</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HDFS</a:t>
            </a:r>
          </a:p>
          <a:p>
            <a:pPr>
              <a:buFont typeface="Wingdings" panose="05000000000000000000" pitchFamily="2" charset="2"/>
              <a:buChar char="Ø"/>
            </a:pP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10"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(1) HDFS</a:t>
            </a:r>
            <a:r>
              <a:rPr lang="zh-CN" altLang="en-US" sz="2400" b="1" dirty="0">
                <a:solidFill>
                  <a:srgbClr val="000000"/>
                </a:solidFill>
                <a:latin typeface="隶书" pitchFamily="49" charset="-122"/>
                <a:ea typeface="隶书" pitchFamily="49" charset="-122"/>
              </a:rPr>
              <a:t>的体系结构</a:t>
            </a:r>
            <a:endParaRPr lang="en-US" altLang="zh-CN"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10"/>
          <p:cNvSpPr>
            <a:spLocks noChangeArrowheads="1"/>
          </p:cNvSpPr>
          <p:nvPr/>
        </p:nvSpPr>
        <p:spPr bwMode="auto">
          <a:xfrm>
            <a:off x="539552" y="2132856"/>
            <a:ext cx="8001000" cy="3657600"/>
          </a:xfrm>
          <a:prstGeom prst="rect">
            <a:avLst/>
          </a:prstGeom>
          <a:noFill/>
          <a:ln>
            <a:noFill/>
          </a:ln>
        </p:spPr>
        <p:txBody>
          <a:bodyPr/>
          <a:lstStyle/>
          <a:p>
            <a:pPr marL="342900" indent="-342900" algn="just">
              <a:spcBef>
                <a:spcPts val="600"/>
              </a:spcBef>
              <a:buFont typeface="Wingdings" panose="05000000000000000000" pitchFamily="2" charset="2"/>
              <a:buChar char="ü"/>
              <a:defRPr/>
            </a:pP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中，名称节点作为中心服务器控制所有的文件操作，是所有</a:t>
            </a: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元数据的管理者。数据节点提供存储块，负责本节点的存储管理。</a:t>
            </a:r>
            <a:endParaRPr lang="en-US" altLang="zh-CN" sz="2400" dirty="0">
              <a:solidFill>
                <a:srgbClr val="000000"/>
              </a:solidFill>
              <a:latin typeface="隶书" pitchFamily="49" charset="-122"/>
              <a:ea typeface="隶书" pitchFamily="49" charset="-122"/>
            </a:endParaRPr>
          </a:p>
          <a:p>
            <a:pPr marL="342900" indent="-342900" algn="just">
              <a:spcBef>
                <a:spcPts val="600"/>
              </a:spcBef>
              <a:buFont typeface="Wingdings" panose="05000000000000000000" pitchFamily="2" charset="2"/>
              <a:buChar char="ü"/>
              <a:defRPr/>
            </a:pP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以文件形式存储数据，将存储文件分为一个或多个数据单元块，然后复制这些数据块到一组数据节点中。</a:t>
            </a:r>
            <a:endParaRPr lang="en-US" altLang="zh-CN" sz="2400" dirty="0">
              <a:solidFill>
                <a:srgbClr val="000000"/>
              </a:solidFill>
              <a:latin typeface="隶书" pitchFamily="49" charset="-122"/>
              <a:ea typeface="隶书" pitchFamily="49" charset="-122"/>
            </a:endParaRPr>
          </a:p>
          <a:p>
            <a:pPr marL="342900" indent="-342900" algn="just">
              <a:spcBef>
                <a:spcPts val="600"/>
              </a:spcBef>
              <a:buFont typeface="Wingdings" panose="05000000000000000000" pitchFamily="2" charset="2"/>
              <a:buChar char="ü"/>
              <a:defRPr/>
            </a:pPr>
            <a:r>
              <a:rPr lang="zh-CN" altLang="en-US" sz="2400" dirty="0">
                <a:solidFill>
                  <a:srgbClr val="000000"/>
                </a:solidFill>
                <a:latin typeface="隶书" pitchFamily="49" charset="-122"/>
                <a:ea typeface="隶书" pitchFamily="49" charset="-122"/>
              </a:rPr>
              <a:t>数据节点在名称节点的统一调度下创建、删除和复制数据块。</a:t>
            </a:r>
            <a:endParaRPr lang="en-US" altLang="zh-CN" sz="2400" dirty="0">
              <a:solidFill>
                <a:srgbClr val="000000"/>
              </a:solidFill>
              <a:latin typeface="隶书" pitchFamily="49" charset="-122"/>
              <a:ea typeface="隶书" pitchFamily="49" charset="-122"/>
            </a:endParaRPr>
          </a:p>
          <a:p>
            <a:pPr marL="342900" indent="-342900" algn="just">
              <a:spcBef>
                <a:spcPts val="600"/>
              </a:spcBef>
              <a:buFont typeface="Wingdings" panose="05000000000000000000" pitchFamily="2" charset="2"/>
              <a:buChar char="ü"/>
              <a:defRPr/>
            </a:pP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命名空间的层次结构域现有大多数文件系统类似：用户可以创建、删除、移动和重命名文件。区别在于，</a:t>
            </a: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不支持用户磁盘配额和访问权限控制，也不支持硬链接和软连接。</a:t>
            </a:r>
            <a:endParaRPr lang="en-US" altLang="zh-CN" sz="2400" dirty="0">
              <a:solidFill>
                <a:srgbClr val="000000"/>
              </a:solidFill>
              <a:latin typeface="隶书" pitchFamily="49" charset="-122"/>
              <a:ea typeface="隶书" pitchFamily="49" charset="-122"/>
            </a:endParaRPr>
          </a:p>
        </p:txBody>
      </p:sp>
      <p:sp>
        <p:nvSpPr>
          <p:cNvPr id="8"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9"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5</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HDFS</a:t>
            </a:r>
          </a:p>
          <a:p>
            <a:pPr>
              <a:buFont typeface="Wingdings" panose="05000000000000000000" pitchFamily="2" charset="2"/>
              <a:buChar char="Ø"/>
            </a:pP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10"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(1) HDFS</a:t>
            </a:r>
            <a:r>
              <a:rPr lang="zh-CN" altLang="en-US" sz="2400" b="1" dirty="0">
                <a:solidFill>
                  <a:srgbClr val="000000"/>
                </a:solidFill>
                <a:latin typeface="隶书" pitchFamily="49" charset="-122"/>
                <a:ea typeface="隶书" pitchFamily="49" charset="-122"/>
              </a:rPr>
              <a:t>的体系结构</a:t>
            </a:r>
            <a:endParaRPr lang="en-US" altLang="zh-CN"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539552" y="1988840"/>
            <a:ext cx="8001000" cy="3048000"/>
          </a:xfrm>
          <a:prstGeom prst="rect">
            <a:avLst/>
          </a:prstGeom>
          <a:noFill/>
          <a:ln>
            <a:noFill/>
          </a:ln>
        </p:spPr>
        <p:txBody>
          <a:bodyPr/>
          <a:lstStyle/>
          <a:p>
            <a:pPr algn="just">
              <a:lnSpc>
                <a:spcPct val="130000"/>
              </a:lnSpc>
              <a:spcBef>
                <a:spcPts val="600"/>
              </a:spcBef>
              <a:spcAft>
                <a:spcPts val="600"/>
              </a:spcAft>
              <a:defRPr/>
            </a:pPr>
            <a:r>
              <a:rPr lang="en-US" altLang="zh-CN" sz="2800" dirty="0">
                <a:solidFill>
                  <a:srgbClr val="000000"/>
                </a:solidFill>
                <a:latin typeface="隶书" pitchFamily="49" charset="-122"/>
                <a:ea typeface="隶书" pitchFamily="49" charset="-122"/>
              </a:rPr>
              <a:t>  HDFS</a:t>
            </a:r>
            <a:r>
              <a:rPr lang="zh-CN" altLang="en-US" sz="2800" dirty="0">
                <a:solidFill>
                  <a:srgbClr val="000000"/>
                </a:solidFill>
                <a:latin typeface="隶书" pitchFamily="49" charset="-122"/>
                <a:ea typeface="隶书" pitchFamily="49" charset="-122"/>
              </a:rPr>
              <a:t>在对一个文件进行存储时有两个重要的策略：</a:t>
            </a:r>
            <a:r>
              <a:rPr lang="zh-CN" altLang="en-US" sz="2800" dirty="0">
                <a:solidFill>
                  <a:srgbClr val="FF0000"/>
                </a:solidFill>
                <a:latin typeface="隶书" pitchFamily="49" charset="-122"/>
                <a:ea typeface="隶书" pitchFamily="49" charset="-122"/>
              </a:rPr>
              <a:t>副本策略</a:t>
            </a:r>
            <a:r>
              <a:rPr lang="zh-CN" altLang="en-US" sz="2800" dirty="0">
                <a:solidFill>
                  <a:srgbClr val="000000"/>
                </a:solidFill>
                <a:latin typeface="隶书" pitchFamily="49" charset="-122"/>
                <a:ea typeface="隶书" pitchFamily="49" charset="-122"/>
              </a:rPr>
              <a:t>和</a:t>
            </a:r>
            <a:r>
              <a:rPr lang="zh-CN" altLang="en-US" sz="2800" dirty="0">
                <a:solidFill>
                  <a:srgbClr val="FF0000"/>
                </a:solidFill>
                <a:latin typeface="隶书" pitchFamily="49" charset="-122"/>
                <a:ea typeface="隶书" pitchFamily="49" charset="-122"/>
              </a:rPr>
              <a:t>分块策略</a:t>
            </a:r>
            <a:r>
              <a:rPr lang="zh-CN" altLang="en-US" sz="2800" dirty="0">
                <a:solidFill>
                  <a:srgbClr val="000000"/>
                </a:solidFill>
                <a:latin typeface="隶书" pitchFamily="49" charset="-122"/>
                <a:ea typeface="隶书" pitchFamily="49" charset="-122"/>
              </a:rPr>
              <a:t>。</a:t>
            </a:r>
            <a:endParaRPr lang="en-US" altLang="zh-CN" sz="2800" dirty="0">
              <a:solidFill>
                <a:srgbClr val="000000"/>
              </a:solidFill>
              <a:latin typeface="隶书" pitchFamily="49" charset="-122"/>
              <a:ea typeface="隶书" pitchFamily="49" charset="-122"/>
            </a:endParaRPr>
          </a:p>
          <a:p>
            <a:pPr marL="342900" indent="-342900" algn="just">
              <a:lnSpc>
                <a:spcPct val="130000"/>
              </a:lnSpc>
              <a:spcBef>
                <a:spcPts val="600"/>
              </a:spcBef>
              <a:spcAft>
                <a:spcPts val="600"/>
              </a:spcAft>
              <a:buFont typeface="Wingdings" panose="05000000000000000000" pitchFamily="2" charset="2"/>
              <a:buChar char="ü"/>
              <a:defRPr/>
            </a:pPr>
            <a:r>
              <a:rPr lang="zh-CN" altLang="en-US" sz="2800" dirty="0">
                <a:solidFill>
                  <a:srgbClr val="FF0000"/>
                </a:solidFill>
                <a:latin typeface="隶书" pitchFamily="49" charset="-122"/>
                <a:ea typeface="隶书" pitchFamily="49" charset="-122"/>
              </a:rPr>
              <a:t>副本策略保证了文件存储的高可靠性；</a:t>
            </a:r>
            <a:endParaRPr lang="en-US" altLang="zh-CN" sz="2800" dirty="0">
              <a:solidFill>
                <a:srgbClr val="FF0000"/>
              </a:solidFill>
              <a:latin typeface="隶书" pitchFamily="49" charset="-122"/>
              <a:ea typeface="隶书" pitchFamily="49" charset="-122"/>
            </a:endParaRPr>
          </a:p>
          <a:p>
            <a:pPr marL="342900" indent="-342900" algn="just">
              <a:lnSpc>
                <a:spcPct val="130000"/>
              </a:lnSpc>
              <a:spcBef>
                <a:spcPts val="600"/>
              </a:spcBef>
              <a:spcAft>
                <a:spcPts val="600"/>
              </a:spcAft>
              <a:buFont typeface="Wingdings" panose="05000000000000000000" pitchFamily="2" charset="2"/>
              <a:buChar char="ü"/>
              <a:defRPr/>
            </a:pPr>
            <a:r>
              <a:rPr lang="zh-CN" altLang="en-US" sz="2800" dirty="0">
                <a:solidFill>
                  <a:srgbClr val="FF0000"/>
                </a:solidFill>
                <a:latin typeface="隶书" pitchFamily="49" charset="-122"/>
                <a:ea typeface="隶书" pitchFamily="49" charset="-122"/>
              </a:rPr>
              <a:t>分块策略保证了数据并发读写的效率并且是</a:t>
            </a:r>
            <a:r>
              <a:rPr lang="en-US" altLang="zh-CN" sz="2800" dirty="0" err="1">
                <a:solidFill>
                  <a:srgbClr val="FF0000"/>
                </a:solidFill>
                <a:latin typeface="隶书" pitchFamily="49" charset="-122"/>
                <a:ea typeface="隶书" pitchFamily="49" charset="-122"/>
              </a:rPr>
              <a:t>MapReduce</a:t>
            </a:r>
            <a:r>
              <a:rPr lang="zh-CN" altLang="en-US" sz="2800">
                <a:solidFill>
                  <a:srgbClr val="FF0000"/>
                </a:solidFill>
                <a:latin typeface="隶书" pitchFamily="49" charset="-122"/>
                <a:ea typeface="隶书" pitchFamily="49" charset="-122"/>
              </a:rPr>
              <a:t>实现并行</a:t>
            </a:r>
            <a:r>
              <a:rPr lang="zh-CN" altLang="en-US" sz="2800" dirty="0">
                <a:solidFill>
                  <a:srgbClr val="FF0000"/>
                </a:solidFill>
                <a:latin typeface="隶书" pitchFamily="49" charset="-122"/>
                <a:ea typeface="隶书" pitchFamily="49" charset="-122"/>
              </a:rPr>
              <a:t>数据处理的基础。</a:t>
            </a:r>
            <a:endParaRPr lang="en-US" altLang="zh-CN" sz="2800" dirty="0">
              <a:solidFill>
                <a:srgbClr val="FF0000"/>
              </a:solidFill>
              <a:latin typeface="隶书" pitchFamily="49" charset="-122"/>
              <a:ea typeface="隶书" pitchFamily="49" charset="-122"/>
            </a:endParaRPr>
          </a:p>
        </p:txBody>
      </p:sp>
      <p:sp>
        <p:nvSpPr>
          <p:cNvPr id="6"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7"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5</a:t>
            </a:r>
            <a:r>
              <a:rPr lang="zh-CN" altLang="en-US" sz="2400" b="1" dirty="0">
                <a:latin typeface="隶书" pitchFamily="49" charset="-122"/>
                <a:ea typeface="隶书" pitchFamily="49" charset="-122"/>
              </a:rPr>
              <a:t>、基于文件的数据存储技术 </a:t>
            </a:r>
            <a:r>
              <a:rPr lang="en-US" altLang="zh-CN" sz="2400" b="1" dirty="0">
                <a:latin typeface="隶书" pitchFamily="49" charset="-122"/>
                <a:ea typeface="隶书" pitchFamily="49" charset="-122"/>
              </a:rPr>
              <a:t>- HDFS</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zh-CN" altLang="en-US" sz="2400" b="1" dirty="0">
              <a:latin typeface="楷体_GB2312" pitchFamily="49" charset="-122"/>
              <a:ea typeface="楷体_GB2312" pitchFamily="49" charset="-122"/>
            </a:endParaRPr>
          </a:p>
        </p:txBody>
      </p:sp>
      <p:sp>
        <p:nvSpPr>
          <p:cNvPr id="8"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HDFS</a:t>
            </a:r>
            <a:r>
              <a:rPr lang="zh-CN" altLang="en-US" sz="2400" b="1" dirty="0">
                <a:latin typeface="隶书" pitchFamily="49" charset="-122"/>
                <a:ea typeface="隶书" pitchFamily="49" charset="-122"/>
              </a:rPr>
              <a:t>的数据组织与操作</a:t>
            </a:r>
          </a:p>
          <a:p>
            <a:pPr>
              <a:buFont typeface="Wingdings" panose="05000000000000000000" pitchFamily="2" charset="2"/>
              <a:buChar char="Ø"/>
            </a:pPr>
            <a:endParaRPr lang="zh-CN" altLang="en-US" sz="2400" b="1" dirty="0">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6"/>
          <p:cNvSpPr>
            <a:spLocks noChangeArrowheads="1"/>
          </p:cNvSpPr>
          <p:nvPr/>
        </p:nvSpPr>
        <p:spPr bwMode="auto">
          <a:xfrm>
            <a:off x="1259632" y="1587795"/>
            <a:ext cx="7272808" cy="685800"/>
          </a:xfrm>
          <a:prstGeom prst="rect">
            <a:avLst/>
          </a:prstGeom>
          <a:solidFill>
            <a:schemeClr val="accent1">
              <a:lumMod val="20000"/>
              <a:lumOff val="80000"/>
            </a:schemeClr>
          </a:solidFill>
        </p:spPr>
        <p:style>
          <a:lnRef idx="3">
            <a:schemeClr val="lt1"/>
          </a:lnRef>
          <a:fillRef idx="1">
            <a:schemeClr val="accent1"/>
          </a:fillRef>
          <a:effectRef idx="1">
            <a:schemeClr val="accent1"/>
          </a:effectRef>
          <a:fontRef idx="minor">
            <a:schemeClr val="lt1"/>
          </a:fontRef>
        </p:style>
        <p:txBody>
          <a:bodyPr/>
          <a:lstStyle/>
          <a:p>
            <a:pPr algn="ctr">
              <a:defRPr/>
            </a:pPr>
            <a:r>
              <a:rPr lang="zh-CN" altLang="en-US" sz="4000" b="1" dirty="0">
                <a:solidFill>
                  <a:srgbClr val="FF0000"/>
                </a:solidFill>
                <a:latin typeface="隶书" pitchFamily="49" charset="-122"/>
                <a:ea typeface="隶书" pitchFamily="49" charset="-122"/>
              </a:rPr>
              <a:t>第六章 物联网数据组织与管理</a:t>
            </a:r>
          </a:p>
        </p:txBody>
      </p:sp>
      <p:sp>
        <p:nvSpPr>
          <p:cNvPr id="13" name="Rectangle 10"/>
          <p:cNvSpPr>
            <a:spLocks noChangeArrowheads="1"/>
          </p:cNvSpPr>
          <p:nvPr/>
        </p:nvSpPr>
        <p:spPr bwMode="auto">
          <a:xfrm>
            <a:off x="1219200" y="2654595"/>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itchFamily="49" charset="-122"/>
                <a:ea typeface="隶书" pitchFamily="49" charset="-122"/>
              </a:rPr>
              <a:t>6.1 </a:t>
            </a:r>
            <a:r>
              <a:rPr lang="zh-CN" altLang="en-US" sz="3200" b="1" dirty="0">
                <a:solidFill>
                  <a:srgbClr val="003366"/>
                </a:solidFill>
                <a:latin typeface="隶书" pitchFamily="49" charset="-122"/>
                <a:ea typeface="隶书" pitchFamily="49" charset="-122"/>
              </a:rPr>
              <a:t>物联网数据的特点</a:t>
            </a:r>
            <a:br>
              <a:rPr lang="zh-CN" altLang="en-US" sz="3200" b="1" dirty="0">
                <a:solidFill>
                  <a:srgbClr val="FF0000"/>
                </a:solidFill>
                <a:latin typeface="隶书" pitchFamily="49" charset="-122"/>
                <a:ea typeface="隶书" pitchFamily="49" charset="-122"/>
              </a:rPr>
            </a:br>
            <a:endParaRPr lang="zh-CN" altLang="en-US" sz="3200" b="1" dirty="0">
              <a:solidFill>
                <a:srgbClr val="FF0000"/>
              </a:solidFill>
              <a:latin typeface="隶书" pitchFamily="49" charset="-122"/>
              <a:ea typeface="隶书" pitchFamily="49" charset="-122"/>
            </a:endParaRPr>
          </a:p>
        </p:txBody>
      </p:sp>
      <p:sp>
        <p:nvSpPr>
          <p:cNvPr id="14" name="Rectangle 11"/>
          <p:cNvSpPr>
            <a:spLocks noChangeArrowheads="1"/>
          </p:cNvSpPr>
          <p:nvPr/>
        </p:nvSpPr>
        <p:spPr bwMode="auto">
          <a:xfrm>
            <a:off x="1219200" y="3941038"/>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itchFamily="49" charset="-122"/>
                <a:ea typeface="隶书" pitchFamily="49" charset="-122"/>
              </a:rPr>
              <a:t>6.3 </a:t>
            </a:r>
            <a:r>
              <a:rPr lang="zh-CN" altLang="en-US" sz="3200" b="1" dirty="0">
                <a:solidFill>
                  <a:srgbClr val="003366"/>
                </a:solidFill>
                <a:latin typeface="隶书" pitchFamily="49" charset="-122"/>
                <a:ea typeface="隶书" pitchFamily="49" charset="-122"/>
              </a:rPr>
              <a:t>海量数据存储</a:t>
            </a:r>
            <a:endParaRPr lang="zh-CN" altLang="en-US" sz="3200" b="1" dirty="0">
              <a:solidFill>
                <a:srgbClr val="FF0000"/>
              </a:solidFill>
              <a:latin typeface="隶书" pitchFamily="49" charset="-122"/>
              <a:ea typeface="隶书" pitchFamily="49" charset="-122"/>
            </a:endParaRPr>
          </a:p>
        </p:txBody>
      </p:sp>
      <p:sp>
        <p:nvSpPr>
          <p:cNvPr id="16" name="Rectangle 14"/>
          <p:cNvSpPr>
            <a:spLocks noChangeArrowheads="1"/>
          </p:cNvSpPr>
          <p:nvPr/>
        </p:nvSpPr>
        <p:spPr bwMode="auto">
          <a:xfrm>
            <a:off x="1219200" y="3284753"/>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itchFamily="49" charset="-122"/>
                <a:ea typeface="隶书" pitchFamily="49" charset="-122"/>
              </a:rPr>
              <a:t>6.2 </a:t>
            </a:r>
            <a:r>
              <a:rPr lang="zh-CN" altLang="en-US" sz="3200" b="1" dirty="0">
                <a:solidFill>
                  <a:srgbClr val="003366"/>
                </a:solidFill>
                <a:latin typeface="隶书" pitchFamily="49" charset="-122"/>
                <a:ea typeface="隶书" pitchFamily="49" charset="-122"/>
              </a:rPr>
              <a:t>海量感知数据的挖掘与分析</a:t>
            </a:r>
            <a:endParaRPr lang="zh-CN" altLang="en-US" sz="3200" b="1" dirty="0">
              <a:solidFill>
                <a:srgbClr val="FF0000"/>
              </a:solidFill>
              <a:latin typeface="隶书" pitchFamily="49" charset="-122"/>
              <a:ea typeface="隶书" pitchFamily="49" charset="-122"/>
            </a:endParaRPr>
          </a:p>
        </p:txBody>
      </p:sp>
      <p:sp>
        <p:nvSpPr>
          <p:cNvPr id="7" name="Rectangle 11"/>
          <p:cNvSpPr>
            <a:spLocks noChangeArrowheads="1"/>
          </p:cNvSpPr>
          <p:nvPr/>
        </p:nvSpPr>
        <p:spPr bwMode="auto">
          <a:xfrm>
            <a:off x="1208112" y="4581128"/>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itchFamily="49" charset="-122"/>
                <a:ea typeface="隶书" pitchFamily="49" charset="-122"/>
              </a:rPr>
              <a:t>6.4 </a:t>
            </a:r>
            <a:r>
              <a:rPr lang="zh-CN" altLang="en-US" sz="3200" b="1" dirty="0">
                <a:solidFill>
                  <a:srgbClr val="003366"/>
                </a:solidFill>
                <a:latin typeface="隶书" pitchFamily="49" charset="-122"/>
                <a:ea typeface="隶书" pitchFamily="49" charset="-122"/>
              </a:rPr>
              <a:t>海量数据的快速检索技术</a:t>
            </a:r>
            <a:endParaRPr lang="zh-CN" altLang="en-US" sz="3200" b="1" dirty="0">
              <a:solidFill>
                <a:srgbClr val="FF0000"/>
              </a:solidFill>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682236" y="2043372"/>
            <a:ext cx="8001000" cy="2176010"/>
          </a:xfrm>
          <a:prstGeom prst="rect">
            <a:avLst/>
          </a:prstGeom>
          <a:noFill/>
          <a:ln>
            <a:noFill/>
          </a:ln>
        </p:spPr>
        <p:txBody>
          <a:bodyPr/>
          <a:lstStyle/>
          <a:p>
            <a:pPr marL="342900" indent="-342900" algn="just">
              <a:spcBef>
                <a:spcPts val="600"/>
              </a:spcBef>
              <a:spcAft>
                <a:spcPts val="600"/>
              </a:spcAft>
              <a:buFont typeface="Wingdings" panose="05000000000000000000" pitchFamily="2" charset="2"/>
              <a:buChar char="ü"/>
              <a:defRPr/>
            </a:pPr>
            <a:r>
              <a:rPr lang="en-US" altLang="zh-CN" sz="2400" dirty="0">
                <a:solidFill>
                  <a:srgbClr val="FF0000"/>
                </a:solidFill>
                <a:latin typeface="隶书" pitchFamily="49" charset="-122"/>
                <a:ea typeface="隶书" pitchFamily="49" charset="-122"/>
              </a:rPr>
              <a:t>HDFS</a:t>
            </a:r>
            <a:r>
              <a:rPr lang="zh-CN" altLang="en-US" sz="2400" dirty="0">
                <a:solidFill>
                  <a:srgbClr val="FF0000"/>
                </a:solidFill>
                <a:latin typeface="隶书" pitchFamily="49" charset="-122"/>
                <a:ea typeface="隶书" pitchFamily="49" charset="-122"/>
              </a:rPr>
              <a:t>的分块策略：</a:t>
            </a:r>
            <a:r>
              <a:rPr lang="zh-CN" altLang="en-US" sz="2400" dirty="0">
                <a:solidFill>
                  <a:srgbClr val="000000"/>
                </a:solidFill>
                <a:latin typeface="隶书" pitchFamily="49" charset="-122"/>
                <a:ea typeface="隶书" pitchFamily="49" charset="-122"/>
              </a:rPr>
              <a:t>通常</a:t>
            </a: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在存储一个文件会将文件切为</a:t>
            </a:r>
            <a:r>
              <a:rPr lang="en-US" altLang="zh-CN" sz="2400" dirty="0">
                <a:solidFill>
                  <a:srgbClr val="FF0000"/>
                </a:solidFill>
                <a:latin typeface="隶书" pitchFamily="49" charset="-122"/>
                <a:ea typeface="隶书" pitchFamily="49" charset="-122"/>
              </a:rPr>
              <a:t>64M</a:t>
            </a:r>
            <a:r>
              <a:rPr lang="zh-CN" altLang="en-US" sz="2400" dirty="0">
                <a:solidFill>
                  <a:srgbClr val="000000"/>
                </a:solidFill>
                <a:latin typeface="隶书" pitchFamily="49" charset="-122"/>
                <a:ea typeface="隶书" pitchFamily="49" charset="-122"/>
              </a:rPr>
              <a:t>大小的块进行存储，数据块被分布存储在不同的</a:t>
            </a:r>
            <a:r>
              <a:rPr lang="en-US" altLang="zh-CN" sz="2400" dirty="0" err="1">
                <a:solidFill>
                  <a:srgbClr val="000000"/>
                </a:solidFill>
                <a:latin typeface="隶书" pitchFamily="49" charset="-122"/>
                <a:ea typeface="隶书" pitchFamily="49" charset="-122"/>
              </a:rPr>
              <a:t>DataNode</a:t>
            </a:r>
            <a:r>
              <a:rPr lang="zh-CN" altLang="en-US" sz="2400" dirty="0">
                <a:solidFill>
                  <a:srgbClr val="000000"/>
                </a:solidFill>
                <a:latin typeface="隶书" pitchFamily="49" charset="-122"/>
                <a:ea typeface="隶书" pitchFamily="49" charset="-122"/>
              </a:rPr>
              <a:t>节点上。这一个过程其实就是一种数据任务的切分过程，在后面对数据进行</a:t>
            </a:r>
            <a:r>
              <a:rPr lang="en-US" altLang="zh-CN" sz="2400" dirty="0" err="1">
                <a:solidFill>
                  <a:srgbClr val="000000"/>
                </a:solidFill>
                <a:latin typeface="隶书" pitchFamily="49" charset="-122"/>
                <a:ea typeface="隶书" pitchFamily="49" charset="-122"/>
              </a:rPr>
              <a:t>MapReduce</a:t>
            </a:r>
            <a:r>
              <a:rPr lang="zh-CN" altLang="en-US" sz="2400" dirty="0">
                <a:solidFill>
                  <a:srgbClr val="000000"/>
                </a:solidFill>
                <a:latin typeface="隶书" pitchFamily="49" charset="-122"/>
                <a:ea typeface="隶书" pitchFamily="49" charset="-122"/>
              </a:rPr>
              <a:t>操作时十分重要，同时数据被分块存储后在数据读写时能实现对数据的并发读写，提高数据读写效率。</a:t>
            </a:r>
            <a:endParaRPr lang="en-US" altLang="zh-CN" sz="2400" dirty="0">
              <a:solidFill>
                <a:srgbClr val="000000"/>
              </a:solidFill>
              <a:latin typeface="隶书" pitchFamily="49" charset="-122"/>
              <a:ea typeface="隶书" pitchFamily="49" charset="-122"/>
            </a:endParaRPr>
          </a:p>
        </p:txBody>
      </p:sp>
      <p:sp>
        <p:nvSpPr>
          <p:cNvPr id="6" name="Rectangle 10"/>
          <p:cNvSpPr>
            <a:spLocks noChangeArrowheads="1"/>
          </p:cNvSpPr>
          <p:nvPr/>
        </p:nvSpPr>
        <p:spPr bwMode="auto">
          <a:xfrm>
            <a:off x="682236" y="4349334"/>
            <a:ext cx="8001000" cy="2176010"/>
          </a:xfrm>
          <a:prstGeom prst="rect">
            <a:avLst/>
          </a:prstGeom>
          <a:noFill/>
          <a:ln>
            <a:noFill/>
          </a:ln>
        </p:spPr>
        <p:txBody>
          <a:bodyPr/>
          <a:lstStyle/>
          <a:p>
            <a:pPr marL="342900" indent="457200" algn="just">
              <a:buFont typeface="Wingdings" panose="05000000000000000000" pitchFamily="2" charset="2"/>
              <a:buChar char="ü"/>
              <a:defRPr/>
            </a:pP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采用</a:t>
            </a:r>
            <a:r>
              <a:rPr lang="en-US" altLang="zh-CN" sz="2400" dirty="0">
                <a:solidFill>
                  <a:srgbClr val="FF0000"/>
                </a:solidFill>
                <a:latin typeface="隶书" pitchFamily="49" charset="-122"/>
                <a:ea typeface="隶书" pitchFamily="49" charset="-122"/>
              </a:rPr>
              <a:t>64M</a:t>
            </a:r>
            <a:r>
              <a:rPr lang="zh-CN" altLang="en-US" sz="2400" dirty="0">
                <a:solidFill>
                  <a:srgbClr val="000000"/>
                </a:solidFill>
                <a:latin typeface="隶书" pitchFamily="49" charset="-122"/>
                <a:ea typeface="隶书" pitchFamily="49" charset="-122"/>
              </a:rPr>
              <a:t>较大分块的策略的优点：</a:t>
            </a:r>
            <a:endParaRPr lang="en-US" altLang="zh-CN" sz="2400" dirty="0">
              <a:solidFill>
                <a:srgbClr val="000000"/>
              </a:solidFill>
              <a:latin typeface="隶书" pitchFamily="49" charset="-122"/>
              <a:ea typeface="隶书" pitchFamily="49" charset="-122"/>
            </a:endParaRPr>
          </a:p>
          <a:p>
            <a:pPr marL="457200" indent="457200" algn="just">
              <a:buFont typeface="+mj-ea"/>
              <a:buAutoNum type="circleNumDbPlain"/>
              <a:defRPr/>
            </a:pPr>
            <a:r>
              <a:rPr lang="zh-CN" altLang="en-US" sz="2400" dirty="0">
                <a:solidFill>
                  <a:srgbClr val="000000"/>
                </a:solidFill>
                <a:latin typeface="隶书" pitchFamily="49" charset="-122"/>
                <a:ea typeface="隶书" pitchFamily="49" charset="-122"/>
              </a:rPr>
              <a:t>降低客户端与主服务器的交互代价；</a:t>
            </a:r>
            <a:endParaRPr lang="en-US" altLang="zh-CN" sz="2400" dirty="0">
              <a:solidFill>
                <a:srgbClr val="000000"/>
              </a:solidFill>
              <a:latin typeface="隶书" pitchFamily="49" charset="-122"/>
              <a:ea typeface="隶书" pitchFamily="49" charset="-122"/>
            </a:endParaRPr>
          </a:p>
          <a:p>
            <a:pPr marL="457200" indent="457200" algn="just">
              <a:buFont typeface="+mj-ea"/>
              <a:buAutoNum type="circleNumDbPlain"/>
              <a:defRPr/>
            </a:pPr>
            <a:r>
              <a:rPr lang="zh-CN" altLang="en-US" sz="2400" dirty="0">
                <a:solidFill>
                  <a:srgbClr val="000000"/>
                </a:solidFill>
                <a:latin typeface="隶书" pitchFamily="49" charset="-122"/>
                <a:ea typeface="隶书" pitchFamily="49" charset="-122"/>
              </a:rPr>
              <a:t>降低网络负载；</a:t>
            </a:r>
            <a:endParaRPr lang="en-US" altLang="zh-CN" sz="2400" dirty="0">
              <a:solidFill>
                <a:srgbClr val="000000"/>
              </a:solidFill>
              <a:latin typeface="隶书" pitchFamily="49" charset="-122"/>
              <a:ea typeface="隶书" pitchFamily="49" charset="-122"/>
            </a:endParaRPr>
          </a:p>
          <a:p>
            <a:pPr marL="457200" indent="457200" algn="just">
              <a:buFont typeface="+mj-ea"/>
              <a:buAutoNum type="circleNumDbPlain"/>
              <a:defRPr/>
            </a:pPr>
            <a:r>
              <a:rPr lang="zh-CN" altLang="en-US" sz="2400" dirty="0">
                <a:solidFill>
                  <a:srgbClr val="000000"/>
                </a:solidFill>
                <a:latin typeface="隶书" pitchFamily="49" charset="-122"/>
                <a:ea typeface="隶书" pitchFamily="49" charset="-122"/>
              </a:rPr>
              <a:t>减少主服务器中元数据的大小；</a:t>
            </a:r>
            <a:endParaRPr lang="en-US" altLang="zh-CN" sz="2400" dirty="0">
              <a:solidFill>
                <a:srgbClr val="000000"/>
              </a:solidFill>
              <a:latin typeface="隶书" pitchFamily="49" charset="-122"/>
              <a:ea typeface="隶书" pitchFamily="49" charset="-122"/>
            </a:endParaRPr>
          </a:p>
        </p:txBody>
      </p:sp>
      <p:sp>
        <p:nvSpPr>
          <p:cNvPr id="7"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9"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5</a:t>
            </a:r>
            <a:r>
              <a:rPr lang="zh-CN" altLang="en-US" sz="2400" b="1" dirty="0">
                <a:latin typeface="隶书" pitchFamily="49" charset="-122"/>
                <a:ea typeface="隶书" pitchFamily="49" charset="-122"/>
              </a:rPr>
              <a:t>、基于文件的数据存储技术 </a:t>
            </a:r>
            <a:r>
              <a:rPr lang="en-US" altLang="zh-CN" sz="2400" b="1" dirty="0">
                <a:latin typeface="隶书" pitchFamily="49" charset="-122"/>
                <a:ea typeface="隶书" pitchFamily="49" charset="-122"/>
              </a:rPr>
              <a:t>- HDFS</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zh-CN" altLang="en-US" sz="2400" b="1" dirty="0">
              <a:latin typeface="楷体_GB2312" pitchFamily="49" charset="-122"/>
              <a:ea typeface="楷体_GB2312" pitchFamily="49" charset="-122"/>
            </a:endParaRPr>
          </a:p>
        </p:txBody>
      </p:sp>
      <p:sp>
        <p:nvSpPr>
          <p:cNvPr id="10"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HDFS</a:t>
            </a:r>
            <a:r>
              <a:rPr lang="zh-CN" altLang="en-US" sz="2400" b="1" dirty="0">
                <a:latin typeface="隶书" pitchFamily="49" charset="-122"/>
                <a:ea typeface="隶书" pitchFamily="49" charset="-122"/>
              </a:rPr>
              <a:t>的数据组织与操作</a:t>
            </a:r>
          </a:p>
          <a:p>
            <a:pPr>
              <a:buFont typeface="Wingdings" panose="05000000000000000000" pitchFamily="2" charset="2"/>
              <a:buChar char="Ø"/>
            </a:pPr>
            <a:endParaRPr lang="zh-CN" altLang="en-US" sz="2400" b="1" dirty="0">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10"/>
          <p:cNvSpPr>
            <a:spLocks noChangeArrowheads="1"/>
          </p:cNvSpPr>
          <p:nvPr/>
        </p:nvSpPr>
        <p:spPr bwMode="auto">
          <a:xfrm>
            <a:off x="685800" y="197481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dirty="0">
                <a:solidFill>
                  <a:srgbClr val="FF0000"/>
                </a:solidFill>
                <a:latin typeface="楷体_GB2312" pitchFamily="49" charset="-122"/>
                <a:ea typeface="楷体_GB2312" pitchFamily="49" charset="-122"/>
              </a:rPr>
              <a:t>1</a:t>
            </a:r>
            <a:r>
              <a:rPr lang="zh-CN" altLang="en-US" sz="2400" b="1" dirty="0">
                <a:solidFill>
                  <a:srgbClr val="FF0000"/>
                </a:solidFill>
                <a:latin typeface="楷体_GB2312" pitchFamily="49" charset="-122"/>
                <a:ea typeface="楷体_GB2312" pitchFamily="49" charset="-122"/>
              </a:rPr>
              <a:t>）文件读取</a:t>
            </a:r>
            <a:endParaRPr lang="en-US" altLang="zh-CN" sz="2400" b="1" dirty="0">
              <a:solidFill>
                <a:srgbClr val="FF0000"/>
              </a:solidFill>
              <a:latin typeface="楷体_GB2312" pitchFamily="49" charset="-122"/>
              <a:ea typeface="楷体_GB2312" pitchFamily="49" charset="-122"/>
            </a:endParaRPr>
          </a:p>
        </p:txBody>
      </p:sp>
      <p:graphicFrame>
        <p:nvGraphicFramePr>
          <p:cNvPr id="5" name="对象 2"/>
          <p:cNvGraphicFramePr>
            <a:graphicFrameLocks noChangeAspect="1"/>
          </p:cNvGraphicFramePr>
          <p:nvPr/>
        </p:nvGraphicFramePr>
        <p:xfrm>
          <a:off x="1473670" y="2780928"/>
          <a:ext cx="5984875" cy="3505200"/>
        </p:xfrm>
        <a:graphic>
          <a:graphicData uri="http://schemas.openxmlformats.org/presentationml/2006/ole">
            <mc:AlternateContent xmlns:mc="http://schemas.openxmlformats.org/markup-compatibility/2006">
              <mc:Choice xmlns:v="urn:schemas-microsoft-com:vml" Requires="v">
                <p:oleObj spid="_x0000_s66650" name="Visio" r:id="rId4" imgW="7785100" imgH="4572000" progId="Visio.Drawing.11">
                  <p:embed/>
                </p:oleObj>
              </mc:Choice>
              <mc:Fallback>
                <p:oleObj name="Visio" r:id="rId4" imgW="7785100" imgH="4572000" progId="Visio.Drawing.11">
                  <p:embed/>
                  <p:pic>
                    <p:nvPicPr>
                      <p:cNvPr id="0" name="图片 666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670" y="2780928"/>
                        <a:ext cx="59848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8"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5</a:t>
            </a:r>
            <a:r>
              <a:rPr lang="zh-CN" altLang="en-US" sz="2400" b="1" dirty="0">
                <a:latin typeface="隶书" pitchFamily="49" charset="-122"/>
                <a:ea typeface="隶书" pitchFamily="49" charset="-122"/>
              </a:rPr>
              <a:t>、基于文件的数据存储技术 </a:t>
            </a:r>
            <a:r>
              <a:rPr lang="en-US" altLang="zh-CN" sz="2400" b="1" dirty="0">
                <a:latin typeface="隶书" pitchFamily="49" charset="-122"/>
                <a:ea typeface="隶书" pitchFamily="49" charset="-122"/>
              </a:rPr>
              <a:t>- HDFS</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zh-CN" altLang="en-US" sz="2400" b="1" dirty="0">
              <a:latin typeface="楷体_GB2312" pitchFamily="49" charset="-122"/>
              <a:ea typeface="楷体_GB2312" pitchFamily="49" charset="-122"/>
            </a:endParaRPr>
          </a:p>
        </p:txBody>
      </p:sp>
      <p:sp>
        <p:nvSpPr>
          <p:cNvPr id="9"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HDFS</a:t>
            </a:r>
            <a:r>
              <a:rPr lang="zh-CN" altLang="en-US" sz="2400" b="1" dirty="0">
                <a:latin typeface="隶书" pitchFamily="49" charset="-122"/>
                <a:ea typeface="隶书" pitchFamily="49" charset="-122"/>
              </a:rPr>
              <a:t>的数据组织与操作</a:t>
            </a: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732727" y="2708920"/>
            <a:ext cx="792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ts val="600"/>
              </a:spcBef>
            </a:pPr>
            <a:r>
              <a:rPr lang="en-US" altLang="zh-CN" dirty="0"/>
              <a:t>1</a:t>
            </a:r>
            <a:r>
              <a:rPr lang="zh-CN" altLang="zh-CN" dirty="0"/>
              <a:t>）客户端获取</a:t>
            </a:r>
            <a:r>
              <a:rPr lang="en-US" altLang="zh-CN" dirty="0"/>
              <a:t>HDFS</a:t>
            </a:r>
            <a:r>
              <a:rPr lang="zh-CN" altLang="zh-CN" dirty="0"/>
              <a:t>文件系统</a:t>
            </a:r>
            <a:r>
              <a:rPr lang="en-US" altLang="zh-CN" dirty="0" err="1"/>
              <a:t>DistributedFileSystem</a:t>
            </a:r>
            <a:r>
              <a:rPr lang="zh-CN" altLang="zh-CN" dirty="0"/>
              <a:t>的实例，调用</a:t>
            </a:r>
            <a:r>
              <a:rPr lang="en-US" altLang="zh-CN" dirty="0"/>
              <a:t>open()</a:t>
            </a:r>
            <a:r>
              <a:rPr lang="zh-CN" altLang="zh-CN" dirty="0"/>
              <a:t>方法。</a:t>
            </a:r>
          </a:p>
          <a:p>
            <a:pPr>
              <a:lnSpc>
                <a:spcPct val="130000"/>
              </a:lnSpc>
              <a:spcBef>
                <a:spcPts val="600"/>
              </a:spcBef>
            </a:pPr>
            <a:r>
              <a:rPr lang="en-US" altLang="zh-CN" dirty="0"/>
              <a:t>2</a:t>
            </a:r>
            <a:r>
              <a:rPr lang="zh-CN" altLang="zh-CN" dirty="0"/>
              <a:t>）</a:t>
            </a:r>
            <a:r>
              <a:rPr lang="en-US" altLang="zh-CN" dirty="0" err="1"/>
              <a:t>DistributedFileSystem</a:t>
            </a:r>
            <a:r>
              <a:rPr lang="zh-CN" altLang="zh-CN" dirty="0"/>
              <a:t>通过</a:t>
            </a:r>
            <a:r>
              <a:rPr lang="en-US" altLang="zh-CN" dirty="0"/>
              <a:t>RPC</a:t>
            </a:r>
            <a:r>
              <a:rPr lang="zh-CN" altLang="zh-CN" dirty="0"/>
              <a:t>远程调用名称节点，确定文件组成单元块的位置信息。名称节点返回每个单元块及其副本的数据节点地址，这些数据节点按照相对于客户机的距离排序。</a:t>
            </a:r>
            <a:r>
              <a:rPr lang="en-US" altLang="zh-CN" dirty="0" err="1"/>
              <a:t>DistributedFileSystem</a:t>
            </a:r>
            <a:r>
              <a:rPr lang="zh-CN" altLang="zh-CN" dirty="0"/>
              <a:t>向客户端返回</a:t>
            </a:r>
            <a:r>
              <a:rPr lang="en-US" altLang="zh-CN" dirty="0" err="1"/>
              <a:t>FSDataInputStream</a:t>
            </a:r>
            <a:r>
              <a:rPr lang="zh-CN" altLang="zh-CN" dirty="0"/>
              <a:t>，而</a:t>
            </a:r>
            <a:r>
              <a:rPr lang="en-US" altLang="zh-CN" dirty="0" err="1"/>
              <a:t>FSDataInputStream</a:t>
            </a:r>
            <a:r>
              <a:rPr lang="zh-CN" altLang="zh-CN" dirty="0"/>
              <a:t>封装了管理名称节点和数据节点</a:t>
            </a:r>
            <a:r>
              <a:rPr lang="en-US" altLang="zh-CN" dirty="0"/>
              <a:t>I/O</a:t>
            </a:r>
            <a:r>
              <a:rPr lang="zh-CN" altLang="zh-CN" dirty="0"/>
              <a:t>的</a:t>
            </a:r>
            <a:r>
              <a:rPr lang="en-US" altLang="zh-CN" dirty="0" err="1"/>
              <a:t>DFSInputStream</a:t>
            </a:r>
            <a:r>
              <a:rPr lang="zh-CN" altLang="zh-CN" dirty="0"/>
              <a:t>。</a:t>
            </a:r>
          </a:p>
          <a:p>
            <a:pPr>
              <a:lnSpc>
                <a:spcPct val="130000"/>
              </a:lnSpc>
              <a:spcBef>
                <a:spcPts val="600"/>
              </a:spcBef>
            </a:pPr>
            <a:r>
              <a:rPr lang="en-US" altLang="zh-CN" dirty="0"/>
              <a:t>3</a:t>
            </a:r>
            <a:r>
              <a:rPr lang="zh-CN" altLang="zh-CN" dirty="0"/>
              <a:t>）客户端调用</a:t>
            </a:r>
            <a:r>
              <a:rPr lang="en-US" altLang="zh-CN" dirty="0" err="1"/>
              <a:t>FSDataInputStream</a:t>
            </a:r>
            <a:r>
              <a:rPr lang="zh-CN" altLang="zh-CN" dirty="0"/>
              <a:t>的</a:t>
            </a:r>
            <a:r>
              <a:rPr lang="en-US" altLang="zh-CN" dirty="0"/>
              <a:t>read()</a:t>
            </a:r>
            <a:r>
              <a:rPr lang="zh-CN" altLang="zh-CN" dirty="0"/>
              <a:t>方法。</a:t>
            </a:r>
          </a:p>
        </p:txBody>
      </p:sp>
      <p:sp>
        <p:nvSpPr>
          <p:cNvPr id="7" name="Rectangle 10"/>
          <p:cNvSpPr>
            <a:spLocks noChangeArrowheads="1"/>
          </p:cNvSpPr>
          <p:nvPr/>
        </p:nvSpPr>
        <p:spPr bwMode="auto">
          <a:xfrm>
            <a:off x="685800" y="197481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dirty="0">
                <a:solidFill>
                  <a:srgbClr val="FF0000"/>
                </a:solidFill>
                <a:latin typeface="楷体_GB2312" pitchFamily="49" charset="-122"/>
                <a:ea typeface="楷体_GB2312" pitchFamily="49" charset="-122"/>
              </a:rPr>
              <a:t>1</a:t>
            </a:r>
            <a:r>
              <a:rPr lang="zh-CN" altLang="en-US" sz="2400" b="1" dirty="0">
                <a:solidFill>
                  <a:srgbClr val="FF0000"/>
                </a:solidFill>
                <a:latin typeface="楷体_GB2312" pitchFamily="49" charset="-122"/>
                <a:ea typeface="楷体_GB2312" pitchFamily="49" charset="-122"/>
              </a:rPr>
              <a:t>）文件读取</a:t>
            </a:r>
            <a:endParaRPr lang="en-US" altLang="zh-CN" sz="2400" b="1" dirty="0">
              <a:solidFill>
                <a:srgbClr val="FF0000"/>
              </a:solidFill>
              <a:latin typeface="楷体_GB2312" pitchFamily="49" charset="-122"/>
              <a:ea typeface="楷体_GB2312" pitchFamily="49" charset="-122"/>
            </a:endParaRPr>
          </a:p>
        </p:txBody>
      </p:sp>
      <p:sp>
        <p:nvSpPr>
          <p:cNvPr id="8"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9"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5</a:t>
            </a:r>
            <a:r>
              <a:rPr lang="zh-CN" altLang="en-US" sz="2400" b="1" dirty="0">
                <a:latin typeface="隶书" pitchFamily="49" charset="-122"/>
                <a:ea typeface="隶书" pitchFamily="49" charset="-122"/>
              </a:rPr>
              <a:t>、基于文件的数据存储技术 </a:t>
            </a:r>
            <a:r>
              <a:rPr lang="en-US" altLang="zh-CN" sz="2400" b="1" dirty="0">
                <a:latin typeface="隶书" pitchFamily="49" charset="-122"/>
                <a:ea typeface="隶书" pitchFamily="49" charset="-122"/>
              </a:rPr>
              <a:t>- HDFS</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zh-CN" altLang="en-US" sz="2400" b="1" dirty="0">
              <a:latin typeface="楷体_GB2312" pitchFamily="49" charset="-122"/>
              <a:ea typeface="楷体_GB2312" pitchFamily="49" charset="-122"/>
            </a:endParaRPr>
          </a:p>
        </p:txBody>
      </p:sp>
      <p:sp>
        <p:nvSpPr>
          <p:cNvPr id="10"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HDFS</a:t>
            </a:r>
            <a:r>
              <a:rPr lang="zh-CN" altLang="en-US" sz="2400" b="1" dirty="0">
                <a:latin typeface="隶书" pitchFamily="49" charset="-122"/>
                <a:ea typeface="隶书" pitchFamily="49" charset="-122"/>
              </a:rPr>
              <a:t>的数据组织与操作</a:t>
            </a: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691140" y="2708920"/>
            <a:ext cx="8001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ts val="600"/>
              </a:spcBef>
            </a:pPr>
            <a:r>
              <a:rPr lang="en-US" altLang="zh-CN" dirty="0"/>
              <a:t>4</a:t>
            </a:r>
            <a:r>
              <a:rPr lang="zh-CN" altLang="zh-CN" dirty="0"/>
              <a:t>）</a:t>
            </a:r>
            <a:r>
              <a:rPr lang="en-US" altLang="zh-CN" dirty="0" err="1"/>
              <a:t>FSDataInputStream</a:t>
            </a:r>
            <a:r>
              <a:rPr lang="zh-CN" altLang="zh-CN" dirty="0"/>
              <a:t>中的</a:t>
            </a:r>
            <a:r>
              <a:rPr lang="en-US" altLang="zh-CN" dirty="0" err="1"/>
              <a:t>DFSInputStream</a:t>
            </a:r>
            <a:r>
              <a:rPr lang="zh-CN" altLang="zh-CN" dirty="0"/>
              <a:t>保存前几个单元块的数据节点地址信息，然后连接存储着文件单元块的最近数据节点，重复调用</a:t>
            </a:r>
            <a:r>
              <a:rPr lang="en-US" altLang="zh-CN" dirty="0"/>
              <a:t>read()</a:t>
            </a:r>
            <a:r>
              <a:rPr lang="zh-CN" altLang="zh-CN" dirty="0"/>
              <a:t>方法读取数据，返回给客户端。</a:t>
            </a:r>
          </a:p>
          <a:p>
            <a:pPr>
              <a:lnSpc>
                <a:spcPct val="130000"/>
              </a:lnSpc>
              <a:spcBef>
                <a:spcPts val="600"/>
              </a:spcBef>
            </a:pPr>
            <a:r>
              <a:rPr lang="en-US" altLang="zh-CN" dirty="0"/>
              <a:t>5</a:t>
            </a:r>
            <a:r>
              <a:rPr lang="zh-CN" altLang="en-US" dirty="0"/>
              <a:t>）当第一个单元块读取结束，</a:t>
            </a:r>
            <a:r>
              <a:rPr lang="en-US" altLang="zh-CN" dirty="0" err="1"/>
              <a:t>DFSInputStream</a:t>
            </a:r>
            <a:r>
              <a:rPr lang="zh-CN" altLang="en-US" dirty="0"/>
              <a:t>关闭与该数据节点的连接，然后寻找下一个单元块的最佳数据节点，</a:t>
            </a:r>
            <a:r>
              <a:rPr lang="en-US" altLang="zh-CN" dirty="0" err="1"/>
              <a:t>DFSInputStream</a:t>
            </a:r>
            <a:r>
              <a:rPr lang="zh-CN" altLang="en-US" dirty="0"/>
              <a:t>和数据节点建立连接的顺序决定了文件单元块的读取顺序，并且通知名称节点检索下一批所需单元块的数据节点地址。</a:t>
            </a:r>
          </a:p>
          <a:p>
            <a:pPr>
              <a:lnSpc>
                <a:spcPct val="130000"/>
              </a:lnSpc>
              <a:spcBef>
                <a:spcPts val="600"/>
              </a:spcBef>
            </a:pPr>
            <a:r>
              <a:rPr lang="en-US" altLang="zh-CN" dirty="0"/>
              <a:t>6</a:t>
            </a:r>
            <a:r>
              <a:rPr lang="zh-CN" altLang="en-US" dirty="0"/>
              <a:t>）最后，客户端调用</a:t>
            </a:r>
            <a:r>
              <a:rPr lang="en-US" altLang="zh-CN" dirty="0" err="1"/>
              <a:t>FSDataInputStream</a:t>
            </a:r>
            <a:r>
              <a:rPr lang="zh-CN" altLang="en-US" dirty="0"/>
              <a:t>的</a:t>
            </a:r>
            <a:r>
              <a:rPr lang="en-US" altLang="zh-CN" dirty="0"/>
              <a:t>close()</a:t>
            </a:r>
            <a:r>
              <a:rPr lang="zh-CN" altLang="en-US" dirty="0"/>
              <a:t>方法结束文件读取操作。</a:t>
            </a:r>
          </a:p>
        </p:txBody>
      </p:sp>
      <p:sp>
        <p:nvSpPr>
          <p:cNvPr id="7" name="Rectangle 10"/>
          <p:cNvSpPr>
            <a:spLocks noChangeArrowheads="1"/>
          </p:cNvSpPr>
          <p:nvPr/>
        </p:nvSpPr>
        <p:spPr bwMode="auto">
          <a:xfrm>
            <a:off x="685800" y="197481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dirty="0">
                <a:solidFill>
                  <a:srgbClr val="FF0000"/>
                </a:solidFill>
                <a:latin typeface="楷体_GB2312" pitchFamily="49" charset="-122"/>
                <a:ea typeface="楷体_GB2312" pitchFamily="49" charset="-122"/>
              </a:rPr>
              <a:t>1</a:t>
            </a:r>
            <a:r>
              <a:rPr lang="zh-CN" altLang="en-US" sz="2400" b="1" dirty="0">
                <a:solidFill>
                  <a:srgbClr val="FF0000"/>
                </a:solidFill>
                <a:latin typeface="楷体_GB2312" pitchFamily="49" charset="-122"/>
                <a:ea typeface="楷体_GB2312" pitchFamily="49" charset="-122"/>
              </a:rPr>
              <a:t>）文件读取</a:t>
            </a:r>
            <a:endParaRPr lang="en-US" altLang="zh-CN" sz="2400" b="1" dirty="0">
              <a:solidFill>
                <a:srgbClr val="FF0000"/>
              </a:solidFill>
              <a:latin typeface="楷体_GB2312" pitchFamily="49" charset="-122"/>
              <a:ea typeface="楷体_GB2312" pitchFamily="49" charset="-122"/>
            </a:endParaRPr>
          </a:p>
        </p:txBody>
      </p:sp>
      <p:sp>
        <p:nvSpPr>
          <p:cNvPr id="8"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9"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5</a:t>
            </a:r>
            <a:r>
              <a:rPr lang="zh-CN" altLang="en-US" sz="2400" b="1" dirty="0">
                <a:latin typeface="隶书" pitchFamily="49" charset="-122"/>
                <a:ea typeface="隶书" pitchFamily="49" charset="-122"/>
              </a:rPr>
              <a:t>、基于文件的数据存储技术 </a:t>
            </a:r>
            <a:r>
              <a:rPr lang="en-US" altLang="zh-CN" sz="2400" b="1" dirty="0">
                <a:latin typeface="隶书" pitchFamily="49" charset="-122"/>
                <a:ea typeface="隶书" pitchFamily="49" charset="-122"/>
              </a:rPr>
              <a:t>- HDFS</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zh-CN" altLang="en-US" sz="2400" b="1" dirty="0">
              <a:latin typeface="楷体_GB2312" pitchFamily="49" charset="-122"/>
              <a:ea typeface="楷体_GB2312" pitchFamily="49" charset="-122"/>
            </a:endParaRPr>
          </a:p>
        </p:txBody>
      </p:sp>
      <p:sp>
        <p:nvSpPr>
          <p:cNvPr id="10"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HDFS</a:t>
            </a:r>
            <a:r>
              <a:rPr lang="zh-CN" altLang="en-US" sz="2400" b="1" dirty="0">
                <a:latin typeface="隶书" pitchFamily="49" charset="-122"/>
                <a:ea typeface="隶书" pitchFamily="49" charset="-122"/>
              </a:rPr>
              <a:t>的数据组织与操作</a:t>
            </a: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a:off x="0" y="39384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6" name="对象 4"/>
          <p:cNvGraphicFramePr>
            <a:graphicFrameLocks noChangeAspect="1"/>
          </p:cNvGraphicFramePr>
          <p:nvPr/>
        </p:nvGraphicFramePr>
        <p:xfrm>
          <a:off x="1578768" y="2708920"/>
          <a:ext cx="5986463" cy="3519488"/>
        </p:xfrm>
        <a:graphic>
          <a:graphicData uri="http://schemas.openxmlformats.org/presentationml/2006/ole">
            <mc:AlternateContent xmlns:mc="http://schemas.openxmlformats.org/markup-compatibility/2006">
              <mc:Choice xmlns:v="urn:schemas-microsoft-com:vml" Requires="v">
                <p:oleObj spid="_x0000_s67674" name="Visio" r:id="rId4" imgW="7785100" imgH="4572000" progId="Visio.Drawing.11">
                  <p:embed/>
                </p:oleObj>
              </mc:Choice>
              <mc:Fallback>
                <p:oleObj name="Visio" r:id="rId4" imgW="7785100" imgH="4572000" progId="Visio.Drawing.11">
                  <p:embed/>
                  <p:pic>
                    <p:nvPicPr>
                      <p:cNvPr id="0" name="图片 676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8768" y="2708920"/>
                        <a:ext cx="5986463"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0"/>
          <p:cNvSpPr>
            <a:spLocks noChangeArrowheads="1"/>
          </p:cNvSpPr>
          <p:nvPr/>
        </p:nvSpPr>
        <p:spPr bwMode="auto">
          <a:xfrm>
            <a:off x="685800" y="197481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dirty="0">
                <a:solidFill>
                  <a:srgbClr val="FF0000"/>
                </a:solidFill>
                <a:latin typeface="楷体_GB2312" pitchFamily="49" charset="-122"/>
                <a:ea typeface="楷体_GB2312" pitchFamily="49" charset="-122"/>
              </a:rPr>
              <a:t>2</a:t>
            </a:r>
            <a:r>
              <a:rPr lang="zh-CN" altLang="en-US" sz="2400" b="1" dirty="0">
                <a:solidFill>
                  <a:srgbClr val="FF0000"/>
                </a:solidFill>
                <a:latin typeface="楷体_GB2312" pitchFamily="49" charset="-122"/>
                <a:ea typeface="楷体_GB2312" pitchFamily="49" charset="-122"/>
              </a:rPr>
              <a:t>）文件写入</a:t>
            </a:r>
            <a:endParaRPr lang="en-US" altLang="zh-CN" sz="2400" b="1" dirty="0">
              <a:solidFill>
                <a:srgbClr val="FF0000"/>
              </a:solidFill>
              <a:latin typeface="楷体_GB2312" pitchFamily="49" charset="-122"/>
              <a:ea typeface="楷体_GB2312" pitchFamily="49" charset="-122"/>
            </a:endParaRPr>
          </a:p>
        </p:txBody>
      </p:sp>
      <p:sp>
        <p:nvSpPr>
          <p:cNvPr id="9"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5</a:t>
            </a:r>
            <a:r>
              <a:rPr lang="zh-CN" altLang="en-US" sz="2400" b="1" dirty="0">
                <a:latin typeface="隶书" pitchFamily="49" charset="-122"/>
                <a:ea typeface="隶书" pitchFamily="49" charset="-122"/>
              </a:rPr>
              <a:t>、基于文件的数据存储技术 </a:t>
            </a:r>
            <a:r>
              <a:rPr lang="en-US" altLang="zh-CN" sz="2400" b="1" dirty="0">
                <a:latin typeface="隶书" pitchFamily="49" charset="-122"/>
                <a:ea typeface="隶书" pitchFamily="49" charset="-122"/>
              </a:rPr>
              <a:t>- HDFS</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zh-CN" altLang="en-US" sz="2400" b="1" dirty="0">
              <a:latin typeface="楷体_GB2312" pitchFamily="49" charset="-122"/>
              <a:ea typeface="楷体_GB2312" pitchFamily="49" charset="-122"/>
            </a:endParaRPr>
          </a:p>
        </p:txBody>
      </p:sp>
      <p:sp>
        <p:nvSpPr>
          <p:cNvPr id="11"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HDFS</a:t>
            </a:r>
            <a:r>
              <a:rPr lang="zh-CN" altLang="en-US" sz="2400" b="1" dirty="0">
                <a:latin typeface="隶书" pitchFamily="49" charset="-122"/>
                <a:ea typeface="隶书" pitchFamily="49" charset="-122"/>
              </a:rPr>
              <a:t>的数据组织与操作</a:t>
            </a: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685800" y="2708920"/>
            <a:ext cx="8001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ts val="600"/>
              </a:spcBef>
            </a:pPr>
            <a:r>
              <a:rPr lang="en-US" altLang="zh-CN" sz="1600" dirty="0"/>
              <a:t>1</a:t>
            </a:r>
            <a:r>
              <a:rPr lang="zh-CN" altLang="en-US" sz="1600" dirty="0"/>
              <a:t>）首先，客户端调用</a:t>
            </a:r>
            <a:r>
              <a:rPr lang="en-US" altLang="zh-CN" sz="1600" dirty="0" err="1"/>
              <a:t>DistributedFileSystem</a:t>
            </a:r>
            <a:r>
              <a:rPr lang="zh-CN" altLang="en-US" sz="1600" dirty="0"/>
              <a:t>中的</a:t>
            </a:r>
            <a:r>
              <a:rPr lang="en-US" altLang="zh-CN" sz="1600" dirty="0"/>
              <a:t>create()</a:t>
            </a:r>
            <a:r>
              <a:rPr lang="zh-CN" altLang="en-US" sz="1600" dirty="0"/>
              <a:t>方法创建文件。</a:t>
            </a:r>
          </a:p>
          <a:p>
            <a:pPr>
              <a:lnSpc>
                <a:spcPct val="130000"/>
              </a:lnSpc>
              <a:spcBef>
                <a:spcPts val="600"/>
              </a:spcBef>
            </a:pPr>
            <a:r>
              <a:rPr lang="en-US" altLang="zh-CN" sz="1600" dirty="0"/>
              <a:t>2</a:t>
            </a:r>
            <a:r>
              <a:rPr lang="zh-CN" altLang="en-US" sz="1600" dirty="0"/>
              <a:t>）</a:t>
            </a:r>
            <a:r>
              <a:rPr lang="en-US" altLang="zh-CN" sz="1600" dirty="0" err="1"/>
              <a:t>DistributedFileSystem</a:t>
            </a:r>
            <a:r>
              <a:rPr lang="zh-CN" altLang="en-US" sz="1600" dirty="0"/>
              <a:t>通过</a:t>
            </a:r>
            <a:r>
              <a:rPr lang="en-US" altLang="zh-CN" sz="1600" dirty="0"/>
              <a:t>RPC</a:t>
            </a:r>
            <a:r>
              <a:rPr lang="zh-CN" altLang="en-US" sz="1600" dirty="0"/>
              <a:t>调用名称节点，在文件系统的命名空间里创建新文件，实际上此时并为给该文件分配单元块。名称节点通过检查确认该文件以前不存在，并且客户端有权创建该文件，如果检查通过，名称节点就生成新文件记录，否则文件创建失败并抛出</a:t>
            </a:r>
            <a:r>
              <a:rPr lang="en-US" altLang="zh-CN" sz="1600" dirty="0" err="1"/>
              <a:t>IOException</a:t>
            </a:r>
            <a:r>
              <a:rPr lang="zh-CN" altLang="en-US" sz="1600" dirty="0"/>
              <a:t>。</a:t>
            </a:r>
            <a:r>
              <a:rPr lang="en-US" altLang="zh-CN" sz="1600" dirty="0" err="1"/>
              <a:t>DistributedFileSystem</a:t>
            </a:r>
            <a:r>
              <a:rPr lang="zh-CN" altLang="en-US" sz="1600" dirty="0"/>
              <a:t>向客户端返回</a:t>
            </a:r>
            <a:r>
              <a:rPr lang="en-US" altLang="zh-CN" sz="1600" dirty="0" err="1"/>
              <a:t>FSDataOutStream</a:t>
            </a:r>
            <a:r>
              <a:rPr lang="zh-CN" altLang="en-US" sz="1600" dirty="0"/>
              <a:t>开始写数据。类似于文件读取操作，</a:t>
            </a:r>
            <a:r>
              <a:rPr lang="en-US" altLang="zh-CN" sz="1600" dirty="0" err="1"/>
              <a:t>FSDataOutputStream</a:t>
            </a:r>
            <a:r>
              <a:rPr lang="zh-CN" altLang="en-US" sz="1600" dirty="0"/>
              <a:t>封装</a:t>
            </a:r>
            <a:r>
              <a:rPr lang="en-US" altLang="zh-CN" sz="1600" dirty="0" err="1"/>
              <a:t>DFSOutputStream</a:t>
            </a:r>
            <a:r>
              <a:rPr lang="zh-CN" altLang="en-US" sz="1600" dirty="0"/>
              <a:t>来处理与名称节点和数据节点的通讯。</a:t>
            </a:r>
          </a:p>
        </p:txBody>
      </p:sp>
      <p:sp>
        <p:nvSpPr>
          <p:cNvPr id="8" name="Rectangle 10"/>
          <p:cNvSpPr>
            <a:spLocks noChangeArrowheads="1"/>
          </p:cNvSpPr>
          <p:nvPr/>
        </p:nvSpPr>
        <p:spPr bwMode="auto">
          <a:xfrm>
            <a:off x="685800" y="197481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dirty="0">
                <a:solidFill>
                  <a:srgbClr val="FF0000"/>
                </a:solidFill>
                <a:latin typeface="楷体_GB2312" pitchFamily="49" charset="-122"/>
                <a:ea typeface="楷体_GB2312" pitchFamily="49" charset="-122"/>
              </a:rPr>
              <a:t>2</a:t>
            </a:r>
            <a:r>
              <a:rPr lang="zh-CN" altLang="en-US" sz="2400" b="1" dirty="0">
                <a:solidFill>
                  <a:srgbClr val="FF0000"/>
                </a:solidFill>
                <a:latin typeface="楷体_GB2312" pitchFamily="49" charset="-122"/>
                <a:ea typeface="楷体_GB2312" pitchFamily="49" charset="-122"/>
              </a:rPr>
              <a:t>）文件写入</a:t>
            </a:r>
            <a:endParaRPr lang="en-US" altLang="zh-CN" sz="2400" b="1" dirty="0">
              <a:solidFill>
                <a:srgbClr val="FF0000"/>
              </a:solidFill>
              <a:latin typeface="楷体_GB2312" pitchFamily="49" charset="-122"/>
              <a:ea typeface="楷体_GB2312" pitchFamily="49" charset="-122"/>
            </a:endParaRPr>
          </a:p>
        </p:txBody>
      </p:sp>
      <p:sp>
        <p:nvSpPr>
          <p:cNvPr id="9"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5</a:t>
            </a:r>
            <a:r>
              <a:rPr lang="zh-CN" altLang="en-US" sz="2400" b="1" dirty="0">
                <a:latin typeface="隶书" pitchFamily="49" charset="-122"/>
                <a:ea typeface="隶书" pitchFamily="49" charset="-122"/>
              </a:rPr>
              <a:t>、基于文件的数据存储技术 </a:t>
            </a:r>
            <a:r>
              <a:rPr lang="en-US" altLang="zh-CN" sz="2400" b="1" dirty="0">
                <a:latin typeface="隶书" pitchFamily="49" charset="-122"/>
                <a:ea typeface="隶书" pitchFamily="49" charset="-122"/>
              </a:rPr>
              <a:t>- HDFS</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zh-CN" altLang="en-US" sz="2400" b="1" dirty="0">
              <a:latin typeface="楷体_GB2312" pitchFamily="49" charset="-122"/>
              <a:ea typeface="楷体_GB2312" pitchFamily="49" charset="-122"/>
            </a:endParaRPr>
          </a:p>
        </p:txBody>
      </p:sp>
      <p:sp>
        <p:nvSpPr>
          <p:cNvPr id="11"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HDFS</a:t>
            </a:r>
            <a:r>
              <a:rPr lang="zh-CN" altLang="en-US" sz="2400" b="1" dirty="0">
                <a:latin typeface="隶书" pitchFamily="49" charset="-122"/>
                <a:ea typeface="隶书" pitchFamily="49" charset="-122"/>
              </a:rPr>
              <a:t>的数据组织与操作</a:t>
            </a: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685800" y="2636912"/>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ts val="600"/>
              </a:spcBef>
            </a:pPr>
            <a:r>
              <a:rPr lang="en-US" altLang="zh-CN" sz="1600" dirty="0"/>
              <a:t>3</a:t>
            </a:r>
            <a:r>
              <a:rPr lang="zh-CN" altLang="en-US" sz="1600" dirty="0"/>
              <a:t>）客户端写入数据时，</a:t>
            </a:r>
            <a:r>
              <a:rPr lang="en-US" altLang="zh-CN" sz="1600" dirty="0" err="1"/>
              <a:t>DFSOutputStream</a:t>
            </a:r>
            <a:r>
              <a:rPr lang="zh-CN" altLang="en-US" sz="1600" dirty="0"/>
              <a:t>把数据分成一些数据包，把这些数据包写入内部数据队列供</a:t>
            </a:r>
            <a:r>
              <a:rPr lang="en-US" altLang="zh-CN" sz="1600" dirty="0" err="1"/>
              <a:t>DataStreamer</a:t>
            </a:r>
            <a:r>
              <a:rPr lang="zh-CN" altLang="en-US" sz="1600" dirty="0"/>
              <a:t>使用，它还负责询问名称节点选择合适的存储副本的数据节点列表，并分配新的单元块。该数据列表组成一个管道，如图</a:t>
            </a:r>
            <a:r>
              <a:rPr lang="en-US" altLang="zh-CN" sz="1600" dirty="0"/>
              <a:t>3</a:t>
            </a:r>
            <a:r>
              <a:rPr lang="zh-CN" altLang="en-US" sz="1600" dirty="0"/>
              <a:t>所示，如果副本级别是</a:t>
            </a:r>
            <a:r>
              <a:rPr lang="en-US" altLang="zh-CN" sz="1600" dirty="0"/>
              <a:t>3</a:t>
            </a:r>
            <a:r>
              <a:rPr lang="zh-CN" altLang="en-US" sz="1600" dirty="0"/>
              <a:t>，管道中就有三个数据节点。</a:t>
            </a:r>
          </a:p>
          <a:p>
            <a:pPr>
              <a:lnSpc>
                <a:spcPct val="130000"/>
              </a:lnSpc>
              <a:spcBef>
                <a:spcPts val="600"/>
              </a:spcBef>
            </a:pPr>
            <a:r>
              <a:rPr lang="en-US" altLang="zh-CN" sz="1600" dirty="0"/>
              <a:t>4</a:t>
            </a:r>
            <a:r>
              <a:rPr lang="zh-CN" altLang="en-US" sz="1600" dirty="0"/>
              <a:t>）</a:t>
            </a:r>
            <a:r>
              <a:rPr lang="en-US" altLang="zh-CN" sz="1600" dirty="0" err="1"/>
              <a:t>FSDataOutputStream</a:t>
            </a:r>
            <a:r>
              <a:rPr lang="zh-CN" altLang="en-US" sz="1600" dirty="0"/>
              <a:t>向管道的第一个数据节点传送数据，该数据节点写入完成后，管道将数据包转发给第二个数据几点，完成后再转发到第三个（或最后一个）数据节点。</a:t>
            </a:r>
          </a:p>
          <a:p>
            <a:pPr>
              <a:lnSpc>
                <a:spcPct val="130000"/>
              </a:lnSpc>
              <a:spcBef>
                <a:spcPts val="600"/>
              </a:spcBef>
            </a:pPr>
            <a:r>
              <a:rPr lang="en-US" altLang="zh-CN" sz="1600" dirty="0"/>
              <a:t>5</a:t>
            </a:r>
            <a:r>
              <a:rPr lang="zh-CN" altLang="en-US" sz="1600" dirty="0"/>
              <a:t>）</a:t>
            </a:r>
            <a:r>
              <a:rPr lang="en-US" altLang="zh-CN" sz="1600" dirty="0" err="1"/>
              <a:t>DFSOutputStream</a:t>
            </a:r>
            <a:r>
              <a:rPr lang="zh-CN" altLang="en-US" sz="1600" dirty="0"/>
              <a:t>维护一个内部数据包队列，等待数据节点的应答。只有管道里所有数据节点都写入并应带，该数据包才移出应答队列。</a:t>
            </a:r>
          </a:p>
          <a:p>
            <a:pPr>
              <a:lnSpc>
                <a:spcPct val="130000"/>
              </a:lnSpc>
              <a:spcBef>
                <a:spcPts val="600"/>
              </a:spcBef>
            </a:pPr>
            <a:r>
              <a:rPr lang="en-US" altLang="zh-CN" sz="1600" dirty="0"/>
              <a:t>6</a:t>
            </a:r>
            <a:r>
              <a:rPr lang="zh-CN" altLang="en-US" sz="1600" dirty="0"/>
              <a:t>）当客户端完成数据写入后，调用</a:t>
            </a:r>
            <a:r>
              <a:rPr lang="en-US" altLang="zh-CN" sz="1600" dirty="0" err="1"/>
              <a:t>FSDataOutputStream</a:t>
            </a:r>
            <a:r>
              <a:rPr lang="zh-CN" altLang="en-US" sz="1600" dirty="0"/>
              <a:t>的</a:t>
            </a:r>
            <a:r>
              <a:rPr lang="en-US" altLang="zh-CN" sz="1600" dirty="0"/>
              <a:t>close()</a:t>
            </a:r>
            <a:r>
              <a:rPr lang="zh-CN" altLang="en-US" sz="1600" dirty="0"/>
              <a:t>方法关闭。</a:t>
            </a:r>
          </a:p>
          <a:p>
            <a:pPr>
              <a:lnSpc>
                <a:spcPct val="130000"/>
              </a:lnSpc>
              <a:spcBef>
                <a:spcPts val="600"/>
              </a:spcBef>
            </a:pPr>
            <a:r>
              <a:rPr lang="en-US" altLang="zh-CN" sz="1600" dirty="0"/>
              <a:t>7</a:t>
            </a:r>
            <a:r>
              <a:rPr lang="zh-CN" altLang="en-US" sz="1600" dirty="0"/>
              <a:t>）最后，</a:t>
            </a:r>
            <a:r>
              <a:rPr lang="en-US" altLang="zh-CN" sz="1600" dirty="0" err="1"/>
              <a:t>DistributedFileSystem</a:t>
            </a:r>
            <a:r>
              <a:rPr lang="zh-CN" altLang="en-US" sz="1600" dirty="0"/>
              <a:t>通知名称节点写文件结束。</a:t>
            </a:r>
          </a:p>
        </p:txBody>
      </p:sp>
      <p:sp>
        <p:nvSpPr>
          <p:cNvPr id="8" name="Rectangle 10"/>
          <p:cNvSpPr>
            <a:spLocks noChangeArrowheads="1"/>
          </p:cNvSpPr>
          <p:nvPr/>
        </p:nvSpPr>
        <p:spPr bwMode="auto">
          <a:xfrm>
            <a:off x="685800" y="197481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b="1" dirty="0">
                <a:solidFill>
                  <a:srgbClr val="FF0000"/>
                </a:solidFill>
                <a:latin typeface="楷体_GB2312" pitchFamily="49" charset="-122"/>
                <a:ea typeface="楷体_GB2312" pitchFamily="49" charset="-122"/>
              </a:rPr>
              <a:t>2</a:t>
            </a:r>
            <a:r>
              <a:rPr lang="zh-CN" altLang="en-US" sz="2400" b="1" dirty="0">
                <a:solidFill>
                  <a:srgbClr val="FF0000"/>
                </a:solidFill>
                <a:latin typeface="楷体_GB2312" pitchFamily="49" charset="-122"/>
                <a:ea typeface="楷体_GB2312" pitchFamily="49" charset="-122"/>
              </a:rPr>
              <a:t>）文件写入</a:t>
            </a:r>
            <a:endParaRPr lang="en-US" altLang="zh-CN" sz="2400" b="1" dirty="0">
              <a:solidFill>
                <a:srgbClr val="FF0000"/>
              </a:solidFill>
              <a:latin typeface="楷体_GB2312" pitchFamily="49" charset="-122"/>
              <a:ea typeface="楷体_GB2312" pitchFamily="49" charset="-122"/>
            </a:endParaRPr>
          </a:p>
        </p:txBody>
      </p:sp>
      <p:sp>
        <p:nvSpPr>
          <p:cNvPr id="9"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5</a:t>
            </a:r>
            <a:r>
              <a:rPr lang="zh-CN" altLang="en-US" sz="2400" b="1" dirty="0">
                <a:latin typeface="隶书" pitchFamily="49" charset="-122"/>
                <a:ea typeface="隶书" pitchFamily="49" charset="-122"/>
              </a:rPr>
              <a:t>、基于文件的数据存储技术 </a:t>
            </a:r>
            <a:r>
              <a:rPr lang="en-US" altLang="zh-CN" sz="2400" b="1" dirty="0">
                <a:latin typeface="隶书" pitchFamily="49" charset="-122"/>
                <a:ea typeface="隶书" pitchFamily="49" charset="-122"/>
              </a:rPr>
              <a:t>- HDFS</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zh-CN" altLang="en-US" sz="2400" b="1" dirty="0">
              <a:latin typeface="楷体_GB2312" pitchFamily="49" charset="-122"/>
              <a:ea typeface="楷体_GB2312" pitchFamily="49" charset="-122"/>
            </a:endParaRPr>
          </a:p>
        </p:txBody>
      </p:sp>
      <p:sp>
        <p:nvSpPr>
          <p:cNvPr id="11"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HDFS</a:t>
            </a:r>
            <a:r>
              <a:rPr lang="zh-CN" altLang="en-US" sz="2400" b="1" dirty="0">
                <a:latin typeface="隶书" pitchFamily="49" charset="-122"/>
                <a:ea typeface="隶书" pitchFamily="49" charset="-122"/>
              </a:rPr>
              <a:t>的数据组织与操作</a:t>
            </a: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8" name="Rectangle 10"/>
          <p:cNvSpPr>
            <a:spLocks noChangeArrowheads="1"/>
          </p:cNvSpPr>
          <p:nvPr/>
        </p:nvSpPr>
        <p:spPr bwMode="auto">
          <a:xfrm>
            <a:off x="539552" y="1975260"/>
            <a:ext cx="8566880" cy="3242066"/>
          </a:xfrm>
          <a:prstGeom prst="rect">
            <a:avLst/>
          </a:prstGeom>
          <a:noFill/>
          <a:ln>
            <a:noFill/>
          </a:ln>
        </p:spPr>
        <p:txBody>
          <a:bodyPr/>
          <a:lstStyle/>
          <a:p>
            <a:pPr marL="342900" indent="-342900" algn="just">
              <a:spcBef>
                <a:spcPts val="600"/>
              </a:spcBef>
              <a:spcAft>
                <a:spcPts val="600"/>
              </a:spcAft>
              <a:buFont typeface="Wingdings" panose="05000000000000000000" pitchFamily="2" charset="2"/>
              <a:buChar char="ü"/>
              <a:defRPr/>
            </a:pPr>
            <a:r>
              <a:rPr lang="en-US" altLang="zh-CN" sz="2400" dirty="0">
                <a:solidFill>
                  <a:srgbClr val="FF0000"/>
                </a:solidFill>
                <a:latin typeface="隶书" pitchFamily="49" charset="-122"/>
                <a:ea typeface="隶书" pitchFamily="49" charset="-122"/>
              </a:rPr>
              <a:t>HDFS</a:t>
            </a:r>
            <a:r>
              <a:rPr lang="zh-CN" altLang="en-US" sz="2400" dirty="0">
                <a:solidFill>
                  <a:srgbClr val="FF0000"/>
                </a:solidFill>
                <a:latin typeface="隶书" pitchFamily="49" charset="-122"/>
                <a:ea typeface="隶书" pitchFamily="49" charset="-122"/>
              </a:rPr>
              <a:t>的副本策略：</a:t>
            </a: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对数据块典型的副本策略为</a:t>
            </a:r>
            <a:r>
              <a:rPr lang="en-US" altLang="zh-CN" sz="2400" dirty="0">
                <a:solidFill>
                  <a:srgbClr val="000000"/>
                </a:solidFill>
                <a:latin typeface="隶书" pitchFamily="49" charset="-122"/>
                <a:ea typeface="隶书" pitchFamily="49" charset="-122"/>
              </a:rPr>
              <a:t>3</a:t>
            </a:r>
            <a:r>
              <a:rPr lang="zh-CN" altLang="en-US" sz="2400" dirty="0">
                <a:solidFill>
                  <a:srgbClr val="000000"/>
                </a:solidFill>
                <a:latin typeface="隶书" pitchFamily="49" charset="-122"/>
                <a:ea typeface="隶书" pitchFamily="49" charset="-122"/>
              </a:rPr>
              <a:t>个副本，第一个副本存放在本地节点，第二个副本存放在同一个机架的另一个节点，第三个副本存放在不同机架上的另一个节点。这样的副本策略保证了</a:t>
            </a: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文件系统中存储的文件具有很高的可靠性。</a:t>
            </a:r>
            <a:endParaRPr lang="en-US" altLang="zh-CN" sz="2400" dirty="0">
              <a:solidFill>
                <a:srgbClr val="000000"/>
              </a:solidFill>
              <a:latin typeface="隶书" pitchFamily="49" charset="-122"/>
              <a:ea typeface="隶书" pitchFamily="49" charset="-122"/>
            </a:endParaRPr>
          </a:p>
        </p:txBody>
      </p:sp>
      <p:graphicFrame>
        <p:nvGraphicFramePr>
          <p:cNvPr id="9" name="对象 8"/>
          <p:cNvGraphicFramePr>
            <a:graphicFrameLocks noChangeAspect="1"/>
          </p:cNvGraphicFramePr>
          <p:nvPr/>
        </p:nvGraphicFramePr>
        <p:xfrm>
          <a:off x="5517070" y="3777166"/>
          <a:ext cx="3573439" cy="2880320"/>
        </p:xfrm>
        <a:graphic>
          <a:graphicData uri="http://schemas.openxmlformats.org/presentationml/2006/ole">
            <mc:AlternateContent xmlns:mc="http://schemas.openxmlformats.org/markup-compatibility/2006">
              <mc:Choice xmlns:v="urn:schemas-microsoft-com:vml" Requires="v">
                <p:oleObj spid="_x0000_s75797" name="Visio" r:id="rId4" imgW="4660900" imgH="3759200" progId="Visio.Drawing.11">
                  <p:embed/>
                </p:oleObj>
              </mc:Choice>
              <mc:Fallback>
                <p:oleObj name="Visio" r:id="rId4" imgW="4660900" imgH="3759200" progId="Visio.Drawing.11">
                  <p:embed/>
                  <p:pic>
                    <p:nvPicPr>
                      <p:cNvPr id="0" name="图片 757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7070" y="3777166"/>
                        <a:ext cx="3573439" cy="2880320"/>
                      </a:xfrm>
                      <a:prstGeom prst="rect">
                        <a:avLst/>
                      </a:prstGeom>
                      <a:noFill/>
                      <a:ln>
                        <a:noFill/>
                      </a:ln>
                    </p:spPr>
                  </p:pic>
                </p:oleObj>
              </mc:Fallback>
            </mc:AlternateContent>
          </a:graphicData>
        </a:graphic>
      </p:graphicFrame>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5</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HDFS</a:t>
            </a:r>
          </a:p>
          <a:p>
            <a:pPr>
              <a:buFont typeface="Wingdings" panose="05000000000000000000" pitchFamily="2" charset="2"/>
              <a:buChar char="Ø"/>
            </a:pP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7"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HDFS</a:t>
            </a:r>
            <a:r>
              <a:rPr lang="zh-CN" altLang="en-US" sz="2400" b="1" dirty="0">
                <a:latin typeface="隶书" pitchFamily="49" charset="-122"/>
                <a:ea typeface="隶书" pitchFamily="49" charset="-122"/>
              </a:rPr>
              <a:t>的数据组织与操作</a:t>
            </a: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8"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5</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HDFS</a:t>
            </a:r>
          </a:p>
          <a:p>
            <a:pPr>
              <a:buFont typeface="Wingdings" panose="05000000000000000000" pitchFamily="2" charset="2"/>
              <a:buChar char="Ø"/>
            </a:pP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9" name="Rectangle 10"/>
          <p:cNvSpPr>
            <a:spLocks noChangeArrowheads="1"/>
          </p:cNvSpPr>
          <p:nvPr/>
        </p:nvSpPr>
        <p:spPr bwMode="auto">
          <a:xfrm>
            <a:off x="295745" y="15190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HDFS</a:t>
            </a:r>
            <a:r>
              <a:rPr lang="zh-CN" altLang="en-US" sz="2400" b="1" dirty="0">
                <a:latin typeface="隶书" pitchFamily="49" charset="-122"/>
                <a:ea typeface="隶书" pitchFamily="49" charset="-122"/>
              </a:rPr>
              <a:t>的数据组织与操作</a:t>
            </a:r>
            <a:endParaRPr lang="en-US" altLang="zh-CN" sz="2400" b="1" dirty="0">
              <a:latin typeface="隶书" pitchFamily="49" charset="-122"/>
              <a:ea typeface="隶书" pitchFamily="49" charset="-122"/>
            </a:endParaRPr>
          </a:p>
        </p:txBody>
      </p:sp>
      <p:sp>
        <p:nvSpPr>
          <p:cNvPr id="10" name="Rectangle 10"/>
          <p:cNvSpPr>
            <a:spLocks noChangeArrowheads="1"/>
          </p:cNvSpPr>
          <p:nvPr/>
        </p:nvSpPr>
        <p:spPr bwMode="auto">
          <a:xfrm>
            <a:off x="467544" y="1975260"/>
            <a:ext cx="8566880" cy="3242066"/>
          </a:xfrm>
          <a:prstGeom prst="rect">
            <a:avLst/>
          </a:prstGeom>
          <a:noFill/>
          <a:ln>
            <a:noFill/>
          </a:ln>
        </p:spPr>
        <p:txBody>
          <a:bodyPr/>
          <a:lstStyle/>
          <a:p>
            <a:pPr algn="just">
              <a:spcBef>
                <a:spcPts val="600"/>
              </a:spcBef>
              <a:spcAft>
                <a:spcPts val="600"/>
              </a:spcAft>
              <a:defRPr/>
            </a:pPr>
            <a:r>
              <a:rPr lang="en-US" altLang="zh-CN" sz="2400" dirty="0">
                <a:solidFill>
                  <a:srgbClr val="FF0000"/>
                </a:solidFill>
                <a:latin typeface="隶书" pitchFamily="49" charset="-122"/>
                <a:ea typeface="隶书" pitchFamily="49" charset="-122"/>
              </a:rPr>
              <a:t>HDFS</a:t>
            </a:r>
            <a:r>
              <a:rPr lang="zh-CN" altLang="en-US" sz="2400" dirty="0">
                <a:solidFill>
                  <a:srgbClr val="FF0000"/>
                </a:solidFill>
                <a:latin typeface="隶书" pitchFamily="49" charset="-122"/>
                <a:ea typeface="隶书" pitchFamily="49" charset="-122"/>
              </a:rPr>
              <a:t>的副本策略：</a:t>
            </a:r>
            <a:endParaRPr lang="en-US" altLang="zh-CN" sz="2400" dirty="0">
              <a:solidFill>
                <a:srgbClr val="FF0000"/>
              </a:solidFill>
              <a:latin typeface="隶书" pitchFamily="49" charset="-122"/>
              <a:ea typeface="隶书" pitchFamily="49" charset="-122"/>
            </a:endParaRPr>
          </a:p>
          <a:p>
            <a:pPr marL="342900" indent="-342900" algn="just">
              <a:spcBef>
                <a:spcPts val="600"/>
              </a:spcBef>
              <a:spcAft>
                <a:spcPts val="600"/>
              </a:spcAft>
              <a:buFont typeface="Wingdings" panose="05000000000000000000" pitchFamily="2" charset="2"/>
              <a:buChar char="ü"/>
              <a:defRPr/>
            </a:pP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采用</a:t>
            </a:r>
            <a:r>
              <a:rPr lang="zh-CN" altLang="en-US" sz="2400" dirty="0">
                <a:solidFill>
                  <a:srgbClr val="FF0000"/>
                </a:solidFill>
                <a:latin typeface="隶书" pitchFamily="49" charset="-122"/>
                <a:ea typeface="隶书" pitchFamily="49" charset="-122"/>
              </a:rPr>
              <a:t>机架感知（</a:t>
            </a:r>
            <a:r>
              <a:rPr lang="en-US" altLang="zh-CN" sz="2400" dirty="0">
                <a:solidFill>
                  <a:srgbClr val="FF0000"/>
                </a:solidFill>
                <a:latin typeface="隶书" pitchFamily="49" charset="-122"/>
                <a:ea typeface="隶书" pitchFamily="49" charset="-122"/>
              </a:rPr>
              <a:t>Rack Awareness</a:t>
            </a:r>
            <a:r>
              <a:rPr lang="zh-CN" altLang="en-US" sz="2400" dirty="0">
                <a:solidFill>
                  <a:srgbClr val="FF0000"/>
                </a:solidFill>
                <a:latin typeface="隶书" pitchFamily="49" charset="-122"/>
                <a:ea typeface="隶书" pitchFamily="49" charset="-122"/>
              </a:rPr>
              <a:t>）</a:t>
            </a:r>
            <a:r>
              <a:rPr lang="zh-CN" altLang="en-US" sz="2400" dirty="0">
                <a:solidFill>
                  <a:srgbClr val="000000"/>
                </a:solidFill>
                <a:latin typeface="隶书" pitchFamily="49" charset="-122"/>
                <a:ea typeface="隶书" pitchFamily="49" charset="-122"/>
              </a:rPr>
              <a:t>实现副本策略。在机架感知过程中，名称节点可以获取每个数据节点所属机架的编号。</a:t>
            </a:r>
          </a:p>
          <a:p>
            <a:pPr marL="342900" indent="-342900" algn="just">
              <a:spcBef>
                <a:spcPts val="600"/>
              </a:spcBef>
              <a:spcAft>
                <a:spcPts val="600"/>
              </a:spcAft>
              <a:buFont typeface="Wingdings" panose="05000000000000000000" pitchFamily="2" charset="2"/>
              <a:buChar char="ü"/>
              <a:defRPr/>
            </a:pPr>
            <a:r>
              <a:rPr lang="en-US" altLang="zh-CN" sz="2400" dirty="0">
                <a:solidFill>
                  <a:srgbClr val="000000"/>
                </a:solidFill>
                <a:latin typeface="隶书" pitchFamily="49" charset="-122"/>
                <a:ea typeface="隶书" pitchFamily="49" charset="-122"/>
              </a:rPr>
              <a:t>HDFS</a:t>
            </a:r>
            <a:r>
              <a:rPr lang="zh-CN" altLang="en-US" sz="2400" dirty="0">
                <a:solidFill>
                  <a:srgbClr val="000000"/>
                </a:solidFill>
                <a:latin typeface="隶书" pitchFamily="49" charset="-122"/>
                <a:ea typeface="隶书" pitchFamily="49" charset="-122"/>
              </a:rPr>
              <a:t>的默认副本系数为</a:t>
            </a:r>
            <a:r>
              <a:rPr lang="en-US" altLang="zh-CN" sz="2400" dirty="0">
                <a:solidFill>
                  <a:srgbClr val="000000"/>
                </a:solidFill>
                <a:latin typeface="隶书" pitchFamily="49" charset="-122"/>
                <a:ea typeface="隶书" pitchFamily="49" charset="-122"/>
              </a:rPr>
              <a:t>3</a:t>
            </a:r>
            <a:r>
              <a:rPr lang="zh-CN" altLang="en-US" sz="2400" dirty="0">
                <a:solidFill>
                  <a:srgbClr val="000000"/>
                </a:solidFill>
                <a:latin typeface="隶书" pitchFamily="49" charset="-122"/>
                <a:ea typeface="隶书" pitchFamily="49" charset="-122"/>
              </a:rPr>
              <a:t>。副本</a:t>
            </a:r>
            <a:r>
              <a:rPr lang="en-US" altLang="zh-CN" sz="2400" dirty="0">
                <a:solidFill>
                  <a:srgbClr val="000000"/>
                </a:solidFill>
                <a:latin typeface="隶书" pitchFamily="49" charset="-122"/>
                <a:ea typeface="隶书" pitchFamily="49" charset="-122"/>
              </a:rPr>
              <a:t>1</a:t>
            </a:r>
            <a:r>
              <a:rPr lang="zh-CN" altLang="en-US" sz="2400" dirty="0">
                <a:solidFill>
                  <a:srgbClr val="000000"/>
                </a:solidFill>
                <a:latin typeface="隶书" pitchFamily="49" charset="-122"/>
                <a:ea typeface="隶书" pitchFamily="49" charset="-122"/>
              </a:rPr>
              <a:t>优先存放在客户端节点上，如果客户端没有运行在集群内，就选择任意机架的随机节点；副本</a:t>
            </a:r>
            <a:r>
              <a:rPr lang="en-US" altLang="zh-CN" sz="2400" dirty="0">
                <a:solidFill>
                  <a:srgbClr val="000000"/>
                </a:solidFill>
                <a:latin typeface="隶书" pitchFamily="49" charset="-122"/>
                <a:ea typeface="隶书" pitchFamily="49" charset="-122"/>
              </a:rPr>
              <a:t>2</a:t>
            </a:r>
            <a:r>
              <a:rPr lang="zh-CN" altLang="en-US" sz="2400" dirty="0">
                <a:solidFill>
                  <a:srgbClr val="000000"/>
                </a:solidFill>
                <a:latin typeface="隶书" pitchFamily="49" charset="-122"/>
                <a:ea typeface="隶书" pitchFamily="49" charset="-122"/>
              </a:rPr>
              <a:t>存放到另外一个机架的随机节点上；副本</a:t>
            </a:r>
            <a:r>
              <a:rPr lang="en-US" altLang="zh-CN" sz="2400" dirty="0">
                <a:solidFill>
                  <a:srgbClr val="000000"/>
                </a:solidFill>
                <a:latin typeface="隶书" pitchFamily="49" charset="-122"/>
                <a:ea typeface="隶书" pitchFamily="49" charset="-122"/>
              </a:rPr>
              <a:t>3</a:t>
            </a:r>
            <a:r>
              <a:rPr lang="zh-CN" altLang="en-US" sz="2400" dirty="0">
                <a:solidFill>
                  <a:srgbClr val="000000"/>
                </a:solidFill>
                <a:latin typeface="隶书" pitchFamily="49" charset="-122"/>
                <a:ea typeface="隶书" pitchFamily="49" charset="-122"/>
              </a:rPr>
              <a:t>和副本</a:t>
            </a:r>
            <a:r>
              <a:rPr lang="en-US" altLang="zh-CN" sz="2400" dirty="0">
                <a:solidFill>
                  <a:srgbClr val="000000"/>
                </a:solidFill>
                <a:latin typeface="隶书" pitchFamily="49" charset="-122"/>
                <a:ea typeface="隶书" pitchFamily="49" charset="-122"/>
              </a:rPr>
              <a:t>2</a:t>
            </a:r>
            <a:r>
              <a:rPr lang="zh-CN" altLang="en-US" sz="2400" dirty="0">
                <a:solidFill>
                  <a:srgbClr val="000000"/>
                </a:solidFill>
                <a:latin typeface="隶书" pitchFamily="49" charset="-122"/>
                <a:ea typeface="隶书" pitchFamily="49" charset="-122"/>
              </a:rPr>
              <a:t>存放在同一机架，但是不能在同一节点上。</a:t>
            </a:r>
          </a:p>
          <a:p>
            <a:pPr marL="342900" indent="-342900" algn="just">
              <a:spcBef>
                <a:spcPts val="600"/>
              </a:spcBef>
              <a:spcAft>
                <a:spcPts val="600"/>
              </a:spcAft>
              <a:buFont typeface="Wingdings" panose="05000000000000000000" pitchFamily="2" charset="2"/>
              <a:buChar char="ü"/>
              <a:defRPr/>
            </a:pPr>
            <a:r>
              <a:rPr lang="zh-CN" altLang="en-US" sz="2400" dirty="0">
                <a:solidFill>
                  <a:srgbClr val="000000"/>
                </a:solidFill>
                <a:latin typeface="隶书" pitchFamily="49" charset="-122"/>
                <a:ea typeface="隶书" pitchFamily="49" charset="-122"/>
              </a:rPr>
              <a:t>三分之一的副本在一个节点，三分之二的副本在一个机架，这样能够有效减少机架见的数据传输。既不破坏数据可靠性和读取性能，同时改进了写入性能。</a:t>
            </a:r>
          </a:p>
          <a:p>
            <a:pPr marL="342900" indent="-342900" algn="just">
              <a:spcBef>
                <a:spcPts val="600"/>
              </a:spcBef>
              <a:spcAft>
                <a:spcPts val="600"/>
              </a:spcAft>
              <a:buFont typeface="Wingdings" panose="05000000000000000000" pitchFamily="2" charset="2"/>
              <a:buChar char="ü"/>
              <a:defRPr/>
            </a:pPr>
            <a:endParaRPr lang="en-US" altLang="zh-CN" sz="2400" dirty="0">
              <a:solidFill>
                <a:srgbClr val="000000"/>
              </a:solidFill>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132856"/>
            <a:ext cx="800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en-US" altLang="zh-CN" sz="2400" dirty="0" err="1">
                <a:latin typeface="隶书" pitchFamily="49" charset="-122"/>
                <a:ea typeface="隶书" pitchFamily="49" charset="-122"/>
              </a:rPr>
              <a:t>Hadoop</a:t>
            </a:r>
            <a:r>
              <a:rPr lang="zh-CN" altLang="en-US" sz="2400" dirty="0">
                <a:latin typeface="隶书" pitchFamily="49" charset="-122"/>
                <a:ea typeface="隶书" pitchFamily="49" charset="-122"/>
              </a:rPr>
              <a:t>中的</a:t>
            </a:r>
            <a:r>
              <a:rPr lang="en-US" altLang="zh-CN" sz="2400" dirty="0" err="1">
                <a:latin typeface="隶书" pitchFamily="49" charset="-122"/>
                <a:ea typeface="隶书" pitchFamily="49" charset="-122"/>
              </a:rPr>
              <a:t>MapReduce</a:t>
            </a:r>
            <a:r>
              <a:rPr lang="zh-CN" altLang="en-US" sz="2400" dirty="0">
                <a:latin typeface="隶书" pitchFamily="49" charset="-122"/>
                <a:ea typeface="隶书" pitchFamily="49" charset="-122"/>
              </a:rPr>
              <a:t>计算模型将公共细节部分抽象为一个库，由公共引擎统一处理。编程者不需要过多考虑程序本身的分布式存储和并行处理细节，相应的容错处理、数据分布、负载均衡等也由公共引擎完成。</a:t>
            </a:r>
            <a:endParaRPr lang="en-US" altLang="zh-CN" sz="2400" dirty="0">
              <a:latin typeface="隶书" pitchFamily="49" charset="-122"/>
              <a:ea typeface="隶书" pitchFamily="49" charset="-122"/>
            </a:endParaRPr>
          </a:p>
        </p:txBody>
      </p:sp>
      <p:sp>
        <p:nvSpPr>
          <p:cNvPr id="5"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6"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27937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6.1 </a:t>
            </a:r>
            <a:r>
              <a:rPr lang="zh-CN" altLang="zh-CN" sz="3200" b="1">
                <a:solidFill>
                  <a:schemeClr val="accent2"/>
                </a:solidFill>
                <a:latin typeface="楷体_GB2312" pitchFamily="49" charset="-122"/>
                <a:ea typeface="楷体_GB2312" pitchFamily="49" charset="-122"/>
              </a:rPr>
              <a:t>物联网数据的特点</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96517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7477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zh-CN" sz="2400" b="1">
                <a:latin typeface="楷体_GB2312" pitchFamily="49" charset="-122"/>
                <a:ea typeface="楷体_GB2312" pitchFamily="49" charset="-122"/>
              </a:rPr>
              <a:t>数据的多态性、异构性</a:t>
            </a:r>
            <a:br>
              <a:rPr lang="zh-CN" altLang="en-US" sz="2400" b="1">
                <a:solidFill>
                  <a:srgbClr val="FF0000"/>
                </a:solidFill>
                <a:latin typeface="楷体_GB2312" pitchFamily="49" charset="-122"/>
                <a:ea typeface="楷体_GB2312" pitchFamily="49" charset="-122"/>
              </a:rPr>
            </a:br>
            <a:endParaRPr lang="zh-CN" altLang="en-US" sz="2400" b="1">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914400" y="33912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dirty="0">
                <a:latin typeface="楷体_GB2312" pitchFamily="49" charset="-122"/>
                <a:ea typeface="楷体_GB2312" pitchFamily="49" charset="-122"/>
              </a:rPr>
              <a:t> </a:t>
            </a:r>
            <a:r>
              <a:rPr lang="zh-CN" altLang="zh-CN" sz="2400" b="1" dirty="0">
                <a:latin typeface="楷体_GB2312" pitchFamily="49" charset="-122"/>
                <a:ea typeface="楷体_GB2312" pitchFamily="49" charset="-122"/>
              </a:rPr>
              <a:t>数据的海量性</a:t>
            </a:r>
            <a:endParaRPr lang="zh-CN" altLang="en-US" sz="2400" b="1" dirty="0">
              <a:latin typeface="楷体_GB2312" pitchFamily="49" charset="-122"/>
              <a:ea typeface="楷体_GB2312" pitchFamily="49" charset="-122"/>
            </a:endParaRPr>
          </a:p>
        </p:txBody>
      </p:sp>
      <p:sp>
        <p:nvSpPr>
          <p:cNvPr id="6" name="Rectangle 10"/>
          <p:cNvSpPr>
            <a:spLocks noChangeArrowheads="1"/>
          </p:cNvSpPr>
          <p:nvPr/>
        </p:nvSpPr>
        <p:spPr bwMode="auto">
          <a:xfrm>
            <a:off x="914400" y="42210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数据的</a:t>
            </a:r>
            <a:r>
              <a:rPr lang="zh-CN" altLang="zh-CN" sz="2400" b="1" dirty="0">
                <a:latin typeface="楷体_GB2312" pitchFamily="49" charset="-122"/>
                <a:ea typeface="楷体_GB2312" pitchFamily="49" charset="-122"/>
              </a:rPr>
              <a:t>关联性及语义性</a:t>
            </a:r>
            <a:endParaRPr lang="zh-CN" altLang="en-US" sz="2400" b="1" dirty="0">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467544" y="2276872"/>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130000"/>
              </a:lnSpc>
              <a:spcBef>
                <a:spcPts val="600"/>
              </a:spcBef>
              <a:buFont typeface="Wingdings" panose="05000000000000000000" pitchFamily="2" charset="2"/>
              <a:buChar char="ü"/>
            </a:pPr>
            <a:r>
              <a:rPr lang="en-US" altLang="zh-CN" sz="2000" dirty="0" err="1">
                <a:latin typeface="隶书" pitchFamily="49" charset="-122"/>
                <a:ea typeface="隶书" pitchFamily="49" charset="-122"/>
              </a:rPr>
              <a:t>MapReduce</a:t>
            </a:r>
            <a:r>
              <a:rPr lang="zh-CN" altLang="en-US" sz="2000" dirty="0">
                <a:latin typeface="隶书" pitchFamily="49" charset="-122"/>
                <a:ea typeface="隶书" pitchFamily="49" charset="-122"/>
              </a:rPr>
              <a:t>主要反映了</a:t>
            </a:r>
            <a:r>
              <a:rPr lang="zh-CN" altLang="en-US" sz="2000" dirty="0">
                <a:solidFill>
                  <a:srgbClr val="FF0000"/>
                </a:solidFill>
                <a:latin typeface="隶书" pitchFamily="49" charset="-122"/>
                <a:ea typeface="隶书" pitchFamily="49" charset="-122"/>
              </a:rPr>
              <a:t>映射</a:t>
            </a:r>
            <a:r>
              <a:rPr lang="zh-CN" altLang="en-US" sz="2000" dirty="0">
                <a:latin typeface="隶书" pitchFamily="49" charset="-122"/>
                <a:ea typeface="隶书" pitchFamily="49" charset="-122"/>
              </a:rPr>
              <a:t>和</a:t>
            </a:r>
            <a:r>
              <a:rPr lang="zh-CN" altLang="en-US" sz="2000" dirty="0">
                <a:solidFill>
                  <a:srgbClr val="FF0000"/>
                </a:solidFill>
                <a:latin typeface="隶书" pitchFamily="49" charset="-122"/>
                <a:ea typeface="隶书" pitchFamily="49" charset="-122"/>
              </a:rPr>
              <a:t>规约</a:t>
            </a:r>
            <a:r>
              <a:rPr lang="zh-CN" altLang="en-US" sz="2000" dirty="0">
                <a:latin typeface="隶书" pitchFamily="49" charset="-122"/>
                <a:ea typeface="隶书" pitchFamily="49" charset="-122"/>
              </a:rPr>
              <a:t>两个概念，分别完成映射操作和规约操作。</a:t>
            </a:r>
          </a:p>
          <a:p>
            <a:pPr marL="285750" indent="-285750">
              <a:lnSpc>
                <a:spcPct val="130000"/>
              </a:lnSpc>
              <a:spcBef>
                <a:spcPts val="600"/>
              </a:spcBef>
              <a:buFont typeface="Wingdings" panose="05000000000000000000" pitchFamily="2" charset="2"/>
              <a:buChar char="ü"/>
            </a:pPr>
            <a:r>
              <a:rPr lang="en-US" altLang="zh-CN" sz="2000" dirty="0" err="1">
                <a:latin typeface="隶书" pitchFamily="49" charset="-122"/>
                <a:ea typeface="隶书" pitchFamily="49" charset="-122"/>
              </a:rPr>
              <a:t>MapReduce</a:t>
            </a:r>
            <a:r>
              <a:rPr lang="zh-CN" altLang="en-US" sz="2000" dirty="0">
                <a:latin typeface="隶书" pitchFamily="49" charset="-122"/>
                <a:ea typeface="隶书" pitchFamily="49" charset="-122"/>
              </a:rPr>
              <a:t>是一种非机器依赖的并行编程模型，可给予高层的数据操作编写并行程序，</a:t>
            </a:r>
            <a:r>
              <a:rPr lang="en-US" altLang="zh-CN" sz="2000" dirty="0" err="1">
                <a:latin typeface="隶书" pitchFamily="49" charset="-122"/>
                <a:ea typeface="隶书" pitchFamily="49" charset="-122"/>
              </a:rPr>
              <a:t>MapReduce</a:t>
            </a:r>
            <a:r>
              <a:rPr lang="zh-CN" altLang="en-US" sz="2000" dirty="0">
                <a:latin typeface="隶书" pitchFamily="49" charset="-122"/>
                <a:ea typeface="隶书" pitchFamily="49" charset="-122"/>
              </a:rPr>
              <a:t>框架的运行时系统自动处理调度和负载均衡问题。</a:t>
            </a:r>
            <a:endParaRPr lang="en-US" altLang="zh-CN" sz="2000" dirty="0">
              <a:latin typeface="隶书" pitchFamily="49" charset="-122"/>
              <a:ea typeface="隶书" pitchFamily="49" charset="-122"/>
            </a:endParaRPr>
          </a:p>
          <a:p>
            <a:pPr marL="285750" indent="-285750">
              <a:lnSpc>
                <a:spcPct val="130000"/>
              </a:lnSpc>
              <a:spcBef>
                <a:spcPts val="600"/>
              </a:spcBef>
              <a:buFont typeface="Wingdings" panose="05000000000000000000" pitchFamily="2" charset="2"/>
              <a:buChar char="ü"/>
            </a:pPr>
            <a:r>
              <a:rPr lang="en-US" altLang="zh-CN" sz="2000" dirty="0" err="1">
                <a:latin typeface="隶书" pitchFamily="49" charset="-122"/>
                <a:ea typeface="隶书" pitchFamily="49" charset="-122"/>
              </a:rPr>
              <a:t>MapReduce</a:t>
            </a:r>
            <a:r>
              <a:rPr lang="zh-CN" altLang="en-US" sz="2000" dirty="0">
                <a:latin typeface="隶书" pitchFamily="49" charset="-122"/>
                <a:ea typeface="隶书" pitchFamily="49" charset="-122"/>
              </a:rPr>
              <a:t>把并行任务定义为两个步骤：首先</a:t>
            </a:r>
            <a:r>
              <a:rPr lang="en-US" altLang="zh-CN" sz="2000" dirty="0">
                <a:latin typeface="隶书" pitchFamily="49" charset="-122"/>
                <a:ea typeface="隶书" pitchFamily="49" charset="-122"/>
              </a:rPr>
              <a:t>map</a:t>
            </a:r>
            <a:r>
              <a:rPr lang="zh-CN" altLang="en-US" sz="2000" dirty="0">
                <a:latin typeface="隶书" pitchFamily="49" charset="-122"/>
                <a:ea typeface="隶书" pitchFamily="49" charset="-122"/>
              </a:rPr>
              <a:t>阶段把输入数据元素划分为区块，映射生成中间结果</a:t>
            </a:r>
            <a:r>
              <a:rPr lang="en-US" altLang="zh-CN" sz="2000" dirty="0">
                <a:solidFill>
                  <a:srgbClr val="FF0000"/>
                </a:solidFill>
                <a:latin typeface="隶书" pitchFamily="49" charset="-122"/>
                <a:ea typeface="隶书" pitchFamily="49" charset="-122"/>
              </a:rPr>
              <a:t>&lt;key</a:t>
            </a:r>
            <a:r>
              <a:rPr lang="zh-CN" altLang="en-US" sz="2000" dirty="0">
                <a:solidFill>
                  <a:srgbClr val="FF0000"/>
                </a:solidFill>
                <a:latin typeface="隶书" pitchFamily="49" charset="-122"/>
                <a:ea typeface="隶书" pitchFamily="49" charset="-122"/>
              </a:rPr>
              <a:t>，</a:t>
            </a:r>
            <a:r>
              <a:rPr lang="en-US" altLang="zh-CN" sz="2000" dirty="0">
                <a:solidFill>
                  <a:srgbClr val="FF0000"/>
                </a:solidFill>
                <a:latin typeface="隶书" pitchFamily="49" charset="-122"/>
                <a:ea typeface="隶书" pitchFamily="49" charset="-122"/>
              </a:rPr>
              <a:t>value&gt;</a:t>
            </a:r>
            <a:r>
              <a:rPr lang="zh-CN" altLang="en-US" sz="2000" dirty="0">
                <a:latin typeface="隶书" pitchFamily="49" charset="-122"/>
                <a:ea typeface="隶书" pitchFamily="49" charset="-122"/>
              </a:rPr>
              <a:t>对，在</a:t>
            </a:r>
            <a:r>
              <a:rPr lang="en-US" altLang="zh-CN" sz="2000" dirty="0">
                <a:latin typeface="隶书" pitchFamily="49" charset="-122"/>
                <a:ea typeface="隶书" pitchFamily="49" charset="-122"/>
              </a:rPr>
              <a:t>reduce</a:t>
            </a:r>
            <a:r>
              <a:rPr lang="zh-CN" altLang="en-US" sz="2000" dirty="0">
                <a:latin typeface="隶书" pitchFamily="49" charset="-122"/>
                <a:ea typeface="隶书" pitchFamily="49" charset="-122"/>
              </a:rPr>
              <a:t>阶段按照相同键值规约生成最终结果。计算利用一个输入</a:t>
            </a:r>
            <a:r>
              <a:rPr lang="en-US" altLang="zh-CN" sz="2000" dirty="0">
                <a:latin typeface="隶书" pitchFamily="49" charset="-122"/>
                <a:ea typeface="隶书" pitchFamily="49" charset="-122"/>
              </a:rPr>
              <a:t>key/value</a:t>
            </a:r>
            <a:r>
              <a:rPr lang="zh-CN" altLang="en-US" sz="2000" dirty="0">
                <a:latin typeface="隶书" pitchFamily="49" charset="-122"/>
                <a:ea typeface="隶书" pitchFamily="49" charset="-122"/>
              </a:rPr>
              <a:t>对集来产生一个输出</a:t>
            </a:r>
            <a:r>
              <a:rPr lang="en-US" altLang="zh-CN" sz="2000" dirty="0">
                <a:latin typeface="隶书" pitchFamily="49" charset="-122"/>
                <a:ea typeface="隶书" pitchFamily="49" charset="-122"/>
              </a:rPr>
              <a:t>key/value</a:t>
            </a:r>
            <a:r>
              <a:rPr lang="zh-CN" altLang="en-US" sz="2000" dirty="0">
                <a:latin typeface="隶书" pitchFamily="49" charset="-122"/>
                <a:ea typeface="隶书" pitchFamily="49" charset="-122"/>
              </a:rPr>
              <a:t>对集。</a:t>
            </a:r>
            <a:endParaRPr lang="en-US" altLang="zh-CN" sz="2000" dirty="0">
              <a:latin typeface="隶书" pitchFamily="49" charset="-122"/>
              <a:ea typeface="隶书" pitchFamily="49" charset="-122"/>
            </a:endParaRPr>
          </a:p>
        </p:txBody>
      </p:sp>
      <p:sp>
        <p:nvSpPr>
          <p:cNvPr id="7"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8"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9" name="Rectangle 10"/>
          <p:cNvSpPr>
            <a:spLocks noChangeArrowheads="1"/>
          </p:cNvSpPr>
          <p:nvPr/>
        </p:nvSpPr>
        <p:spPr bwMode="auto">
          <a:xfrm>
            <a:off x="295744" y="1519064"/>
            <a:ext cx="787665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(1) </a:t>
            </a:r>
            <a:r>
              <a:rPr lang="en-US" altLang="zh-CN" sz="2400" b="1" dirty="0" err="1">
                <a:latin typeface="隶书" pitchFamily="49" charset="-122"/>
                <a:ea typeface="隶书" pitchFamily="49" charset="-122"/>
              </a:rPr>
              <a:t>MapReduce</a:t>
            </a:r>
            <a:r>
              <a:rPr lang="zh-CN" altLang="en-US" sz="2400" b="1" dirty="0">
                <a:latin typeface="隶书" pitchFamily="49" charset="-122"/>
                <a:ea typeface="隶书" pitchFamily="49" charset="-122"/>
              </a:rPr>
              <a:t>计算模型 </a:t>
            </a:r>
            <a:r>
              <a:rPr lang="en-US" altLang="zh-CN" sz="2400" b="1" dirty="0">
                <a:latin typeface="隶书" pitchFamily="49" charset="-122"/>
                <a:ea typeface="隶书" pitchFamily="49" charset="-122"/>
              </a:rPr>
              <a:t>– </a:t>
            </a:r>
            <a:r>
              <a:rPr lang="zh-CN" altLang="en-US" sz="2400" b="1" dirty="0">
                <a:latin typeface="隶书" pitchFamily="49" charset="-122"/>
                <a:ea typeface="隶书" pitchFamily="49" charset="-122"/>
              </a:rPr>
              <a:t>基本思想和编程模型</a:t>
            </a:r>
          </a:p>
          <a:p>
            <a:pPr>
              <a:buFont typeface="Wingdings" panose="05000000000000000000" pitchFamily="2" charset="2"/>
              <a:buChar char="Ø"/>
            </a:pP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2"/>
          <p:cNvSpPr>
            <a:spLocks noChangeArrowheads="1"/>
          </p:cNvSpPr>
          <p:nvPr/>
        </p:nvSpPr>
        <p:spPr bwMode="auto">
          <a:xfrm>
            <a:off x="0" y="662136"/>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7" name="对象 3"/>
          <p:cNvGraphicFramePr>
            <a:graphicFrameLocks noChangeAspect="1"/>
          </p:cNvGraphicFramePr>
          <p:nvPr/>
        </p:nvGraphicFramePr>
        <p:xfrm>
          <a:off x="473868" y="2492896"/>
          <a:ext cx="8196263" cy="3048000"/>
        </p:xfrm>
        <a:graphic>
          <a:graphicData uri="http://schemas.openxmlformats.org/presentationml/2006/ole">
            <mc:AlternateContent xmlns:mc="http://schemas.openxmlformats.org/markup-compatibility/2006">
              <mc:Choice xmlns:v="urn:schemas-microsoft-com:vml" Requires="v">
                <p:oleObj spid="_x0000_s69722" name="Visio" r:id="rId4" imgW="13030200" imgH="4864100" progId="Visio.Drawing.11">
                  <p:embed/>
                </p:oleObj>
              </mc:Choice>
              <mc:Fallback>
                <p:oleObj name="Visio" r:id="rId4" imgW="13030200" imgH="4864100" progId="Visio.Drawing.11">
                  <p:embed/>
                  <p:pic>
                    <p:nvPicPr>
                      <p:cNvPr id="0" name="图片 697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68" y="2492896"/>
                        <a:ext cx="819626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9"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10" name="Rectangle 10"/>
          <p:cNvSpPr>
            <a:spLocks noChangeArrowheads="1"/>
          </p:cNvSpPr>
          <p:nvPr/>
        </p:nvSpPr>
        <p:spPr bwMode="auto">
          <a:xfrm>
            <a:off x="295744" y="1519064"/>
            <a:ext cx="787665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(1) </a:t>
            </a:r>
            <a:r>
              <a:rPr lang="en-US" altLang="zh-CN" sz="2400" b="1" dirty="0" err="1">
                <a:latin typeface="隶书" pitchFamily="49" charset="-122"/>
                <a:ea typeface="隶书" pitchFamily="49" charset="-122"/>
              </a:rPr>
              <a:t>MapReduce</a:t>
            </a:r>
            <a:r>
              <a:rPr lang="zh-CN" altLang="en-US" sz="2400" b="1" dirty="0">
                <a:latin typeface="隶书" pitchFamily="49" charset="-122"/>
                <a:ea typeface="隶书" pitchFamily="49" charset="-122"/>
              </a:rPr>
              <a:t>计算模型 </a:t>
            </a:r>
            <a:r>
              <a:rPr lang="en-US" altLang="zh-CN" sz="2400" b="1" dirty="0">
                <a:latin typeface="隶书" pitchFamily="49" charset="-122"/>
                <a:ea typeface="隶书" pitchFamily="49" charset="-122"/>
              </a:rPr>
              <a:t>– </a:t>
            </a:r>
            <a:r>
              <a:rPr lang="zh-CN" altLang="en-US" sz="2400" b="1" dirty="0">
                <a:latin typeface="隶书" pitchFamily="49" charset="-122"/>
                <a:ea typeface="隶书" pitchFamily="49" charset="-122"/>
              </a:rPr>
              <a:t>基本思想和编程模型</a:t>
            </a:r>
          </a:p>
          <a:p>
            <a:pPr>
              <a:buFont typeface="Wingdings" panose="05000000000000000000" pitchFamily="2" charset="2"/>
              <a:buChar char="Ø"/>
            </a:pP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685800" y="2276872"/>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130000"/>
              </a:lnSpc>
              <a:spcBef>
                <a:spcPts val="600"/>
              </a:spcBef>
              <a:buFont typeface="Wingdings" panose="05000000000000000000" pitchFamily="2" charset="2"/>
              <a:buChar char="ü"/>
            </a:pPr>
            <a:r>
              <a:rPr lang="en-US" altLang="zh-CN" dirty="0"/>
              <a:t>Map</a:t>
            </a:r>
            <a:r>
              <a:rPr lang="zh-CN" altLang="en-US" dirty="0"/>
              <a:t>操作是一类将输入记录集转换为中间格式记录集的独立任务，将输入键值对</a:t>
            </a:r>
            <a:r>
              <a:rPr lang="en-US" altLang="zh-CN" dirty="0"/>
              <a:t>(key/value)</a:t>
            </a:r>
            <a:r>
              <a:rPr lang="zh-CN" altLang="en-US" dirty="0"/>
              <a:t>映射为一组中间格式的键值对。该中间格式记录集不需要与输入记录集的类型一致，一个给定的输入键值</a:t>
            </a:r>
            <a:r>
              <a:rPr lang="en-US" altLang="zh-CN" dirty="0"/>
              <a:t>&lt;key, value&gt;</a:t>
            </a:r>
            <a:r>
              <a:rPr lang="zh-CN" altLang="en-US" dirty="0"/>
              <a:t>对可以映射成</a:t>
            </a:r>
            <a:r>
              <a:rPr lang="en-US" altLang="zh-CN" dirty="0"/>
              <a:t>0</a:t>
            </a:r>
            <a:r>
              <a:rPr lang="zh-CN" altLang="en-US" dirty="0"/>
              <a:t>个或多个输出键值</a:t>
            </a:r>
            <a:r>
              <a:rPr lang="en-US" altLang="zh-CN" dirty="0"/>
              <a:t>&lt;key, value&gt;</a:t>
            </a:r>
            <a:r>
              <a:rPr lang="zh-CN" altLang="en-US" dirty="0"/>
              <a:t>对。</a:t>
            </a:r>
          </a:p>
          <a:p>
            <a:pPr marL="285750" indent="-285750">
              <a:lnSpc>
                <a:spcPct val="130000"/>
              </a:lnSpc>
              <a:spcBef>
                <a:spcPts val="600"/>
              </a:spcBef>
              <a:buFont typeface="Wingdings" panose="05000000000000000000" pitchFamily="2" charset="2"/>
              <a:buChar char="ü"/>
            </a:pPr>
            <a:r>
              <a:rPr lang="en-US" altLang="zh-CN" dirty="0"/>
              <a:t>Reduce</a:t>
            </a:r>
            <a:r>
              <a:rPr lang="zh-CN" altLang="en-US" dirty="0"/>
              <a:t>操作将</a:t>
            </a:r>
            <a:r>
              <a:rPr lang="en-US" altLang="zh-CN" dirty="0"/>
              <a:t>key</a:t>
            </a:r>
            <a:r>
              <a:rPr lang="zh-CN" altLang="en-US" dirty="0"/>
              <a:t>相同的一组中间数值集规约为一个更小的数值集。通常，</a:t>
            </a:r>
            <a:r>
              <a:rPr lang="en-US" altLang="zh-CN" dirty="0"/>
              <a:t>Reduce</a:t>
            </a:r>
            <a:r>
              <a:rPr lang="zh-CN" altLang="en-US" dirty="0"/>
              <a:t>操作包括</a:t>
            </a:r>
            <a:r>
              <a:rPr lang="en-US" altLang="zh-CN" dirty="0"/>
              <a:t>shuffle</a:t>
            </a:r>
            <a:r>
              <a:rPr lang="zh-CN" altLang="en-US" dirty="0"/>
              <a:t>和排序操作。</a:t>
            </a:r>
          </a:p>
          <a:p>
            <a:pPr marL="285750" indent="-285750">
              <a:lnSpc>
                <a:spcPct val="130000"/>
              </a:lnSpc>
              <a:spcBef>
                <a:spcPts val="600"/>
              </a:spcBef>
              <a:buFont typeface="Wingdings" panose="05000000000000000000" pitchFamily="2" charset="2"/>
              <a:buChar char="ü"/>
            </a:pPr>
            <a:r>
              <a:rPr lang="zh-CN" altLang="en-US" dirty="0"/>
              <a:t>在映射规约计算模型中，认为大部分操作和映射操作相关，映射对输入记录的每个逻辑“</a:t>
            </a:r>
            <a:r>
              <a:rPr lang="en-US" altLang="zh-CN" dirty="0"/>
              <a:t>record”</a:t>
            </a:r>
            <a:r>
              <a:rPr lang="zh-CN" altLang="en-US" dirty="0"/>
              <a:t>进行运算，产生一组中间</a:t>
            </a:r>
            <a:r>
              <a:rPr lang="en-US" altLang="zh-CN" dirty="0"/>
              <a:t>&lt;key, value&gt;</a:t>
            </a:r>
            <a:r>
              <a:rPr lang="zh-CN" altLang="en-US" dirty="0"/>
              <a:t>对，然后对具有相同</a:t>
            </a:r>
            <a:r>
              <a:rPr lang="en-US" altLang="zh-CN" dirty="0"/>
              <a:t>key</a:t>
            </a:r>
            <a:r>
              <a:rPr lang="zh-CN" altLang="en-US" dirty="0"/>
              <a:t>的中间</a:t>
            </a:r>
            <a:r>
              <a:rPr lang="en-US" altLang="zh-CN" dirty="0"/>
              <a:t>&lt;key, value&gt;</a:t>
            </a:r>
            <a:r>
              <a:rPr lang="zh-CN" altLang="en-US" dirty="0"/>
              <a:t>执行规约操作来合并数据。</a:t>
            </a:r>
          </a:p>
        </p:txBody>
      </p:sp>
      <p:sp>
        <p:nvSpPr>
          <p:cNvPr id="7"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8"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9" name="Rectangle 10"/>
          <p:cNvSpPr>
            <a:spLocks noChangeArrowheads="1"/>
          </p:cNvSpPr>
          <p:nvPr/>
        </p:nvSpPr>
        <p:spPr bwMode="auto">
          <a:xfrm>
            <a:off x="295744" y="1519064"/>
            <a:ext cx="787665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(1) </a:t>
            </a:r>
            <a:r>
              <a:rPr lang="en-US" altLang="zh-CN" sz="2400" b="1" dirty="0" err="1">
                <a:latin typeface="隶书" pitchFamily="49" charset="-122"/>
                <a:ea typeface="隶书" pitchFamily="49" charset="-122"/>
              </a:rPr>
              <a:t>MapReduce</a:t>
            </a:r>
            <a:r>
              <a:rPr lang="zh-CN" altLang="en-US" sz="2400" b="1" dirty="0">
                <a:latin typeface="隶书" pitchFamily="49" charset="-122"/>
                <a:ea typeface="隶书" pitchFamily="49" charset="-122"/>
              </a:rPr>
              <a:t>计算模型 </a:t>
            </a:r>
            <a:r>
              <a:rPr lang="en-US" altLang="zh-CN" sz="2400" b="1" dirty="0">
                <a:latin typeface="隶书" pitchFamily="49" charset="-122"/>
                <a:ea typeface="隶书" pitchFamily="49" charset="-122"/>
              </a:rPr>
              <a:t>– </a:t>
            </a:r>
            <a:r>
              <a:rPr lang="zh-CN" altLang="en-US" sz="2400" b="1" dirty="0">
                <a:latin typeface="隶书" pitchFamily="49" charset="-122"/>
                <a:ea typeface="隶书" pitchFamily="49" charset="-122"/>
              </a:rPr>
              <a:t>基本思想和编程模型</a:t>
            </a:r>
          </a:p>
          <a:p>
            <a:pPr>
              <a:buFont typeface="Wingdings" panose="05000000000000000000" pitchFamily="2" charset="2"/>
              <a:buChar char="Ø"/>
            </a:pP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2"/>
          <p:cNvSpPr>
            <a:spLocks noChangeArrowheads="1"/>
          </p:cNvSpPr>
          <p:nvPr/>
        </p:nvSpPr>
        <p:spPr bwMode="auto">
          <a:xfrm>
            <a:off x="0" y="54327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7" name="对象 3"/>
          <p:cNvGraphicFramePr>
            <a:graphicFrameLocks noChangeAspect="1"/>
          </p:cNvGraphicFramePr>
          <p:nvPr/>
        </p:nvGraphicFramePr>
        <p:xfrm>
          <a:off x="467544" y="2492896"/>
          <a:ext cx="7794625" cy="2438400"/>
        </p:xfrm>
        <a:graphic>
          <a:graphicData uri="http://schemas.openxmlformats.org/presentationml/2006/ole">
            <mc:AlternateContent xmlns:mc="http://schemas.openxmlformats.org/markup-compatibility/2006">
              <mc:Choice xmlns:v="urn:schemas-microsoft-com:vml" Requires="v">
                <p:oleObj spid="_x0000_s70746" name="Visio" r:id="rId4" imgW="8509000" imgH="2667000" progId="Visio.Drawing.11">
                  <p:embed/>
                </p:oleObj>
              </mc:Choice>
              <mc:Fallback>
                <p:oleObj name="Visio" r:id="rId4" imgW="8509000" imgH="2667000" progId="Visio.Drawing.11">
                  <p:embed/>
                  <p:pic>
                    <p:nvPicPr>
                      <p:cNvPr id="0" name="图片 707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492896"/>
                        <a:ext cx="77946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9"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10" name="Rectangle 10"/>
          <p:cNvSpPr>
            <a:spLocks noChangeArrowheads="1"/>
          </p:cNvSpPr>
          <p:nvPr/>
        </p:nvSpPr>
        <p:spPr bwMode="auto">
          <a:xfrm>
            <a:off x="295744" y="1519064"/>
            <a:ext cx="787665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a:t>
            </a:r>
            <a:r>
              <a:rPr lang="en-US" altLang="zh-CN" sz="2400" b="1" dirty="0" err="1">
                <a:latin typeface="隶书" pitchFamily="49" charset="-122"/>
                <a:ea typeface="隶书" pitchFamily="49" charset="-122"/>
              </a:rPr>
              <a:t>MapReduce</a:t>
            </a:r>
            <a:r>
              <a:rPr lang="zh-CN" altLang="en-US" sz="2400" b="1" dirty="0">
                <a:latin typeface="隶书" pitchFamily="49" charset="-122"/>
                <a:ea typeface="隶书" pitchFamily="49" charset="-122"/>
              </a:rPr>
              <a:t>计算模型 </a:t>
            </a:r>
            <a:r>
              <a:rPr lang="en-US" altLang="zh-CN" sz="2400" b="1" dirty="0">
                <a:latin typeface="隶书" pitchFamily="49" charset="-122"/>
                <a:ea typeface="隶书" pitchFamily="49" charset="-122"/>
              </a:rPr>
              <a:t>–</a:t>
            </a:r>
            <a:r>
              <a:rPr lang="zh-CN" altLang="en-US" sz="2400" b="1" dirty="0">
                <a:latin typeface="隶书" pitchFamily="49" charset="-122"/>
                <a:ea typeface="隶书" pitchFamily="49" charset="-122"/>
              </a:rPr>
              <a:t>运行算法与流程</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539552" y="2348880"/>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ts val="600"/>
              </a:spcBef>
              <a:buFont typeface="Times New Roman" panose="02020603050405020304" pitchFamily="18" charset="0"/>
              <a:buAutoNum type="arabicPeriod"/>
            </a:pPr>
            <a:r>
              <a:rPr lang="zh-CN" altLang="en-US" sz="1600" dirty="0"/>
              <a:t>首先，用户程序调用</a:t>
            </a:r>
            <a:r>
              <a:rPr lang="en-US" altLang="zh-CN" sz="1600" dirty="0" err="1"/>
              <a:t>MapReduce</a:t>
            </a:r>
            <a:r>
              <a:rPr lang="zh-CN" altLang="en-US" sz="1600" dirty="0"/>
              <a:t>引擎将输入文件分成</a:t>
            </a:r>
            <a:r>
              <a:rPr lang="en-US" altLang="zh-CN" sz="1600" dirty="0"/>
              <a:t>M</a:t>
            </a:r>
            <a:r>
              <a:rPr lang="zh-CN" altLang="en-US" sz="1600" dirty="0"/>
              <a:t>块，每块大概</a:t>
            </a:r>
            <a:r>
              <a:rPr lang="en-US" altLang="zh-CN" sz="1600" dirty="0"/>
              <a:t>16MB</a:t>
            </a:r>
            <a:r>
              <a:rPr lang="zh-CN" altLang="en-US" sz="1600" dirty="0"/>
              <a:t>到</a:t>
            </a:r>
            <a:r>
              <a:rPr lang="en-US" altLang="zh-CN" sz="1600" dirty="0"/>
              <a:t>64MB</a:t>
            </a:r>
            <a:r>
              <a:rPr lang="zh-CN" altLang="en-US" sz="1600" dirty="0"/>
              <a:t>（可自定义参数）。</a:t>
            </a:r>
          </a:p>
          <a:p>
            <a:pPr marL="342900" indent="-342900">
              <a:lnSpc>
                <a:spcPct val="130000"/>
              </a:lnSpc>
              <a:spcBef>
                <a:spcPts val="600"/>
              </a:spcBef>
              <a:buFont typeface="Times New Roman" panose="02020603050405020304" pitchFamily="18" charset="0"/>
              <a:buAutoNum type="arabicPeriod"/>
            </a:pPr>
            <a:r>
              <a:rPr lang="zh-CN" altLang="en-US" sz="1600" dirty="0"/>
              <a:t>主控节点负责分派任务，假设有</a:t>
            </a:r>
            <a:r>
              <a:rPr lang="en-US" altLang="zh-CN" sz="1600" dirty="0"/>
              <a:t>M</a:t>
            </a:r>
            <a:r>
              <a:rPr lang="zh-CN" altLang="en-US" sz="1600" dirty="0"/>
              <a:t>个映射任务和</a:t>
            </a:r>
            <a:r>
              <a:rPr lang="en-US" altLang="zh-CN" sz="1600" dirty="0"/>
              <a:t>R</a:t>
            </a:r>
            <a:r>
              <a:rPr lang="zh-CN" altLang="en-US" sz="1600" dirty="0"/>
              <a:t>个规约任务，选择空闲的从属节点分配这些任务。</a:t>
            </a:r>
          </a:p>
          <a:p>
            <a:pPr marL="342900" indent="-342900">
              <a:lnSpc>
                <a:spcPct val="130000"/>
              </a:lnSpc>
              <a:spcBef>
                <a:spcPts val="600"/>
              </a:spcBef>
              <a:buFont typeface="Times New Roman" panose="02020603050405020304" pitchFamily="18" charset="0"/>
              <a:buAutoNum type="arabicPeriod"/>
            </a:pPr>
            <a:r>
              <a:rPr lang="zh-CN" altLang="en-US" sz="1600" dirty="0"/>
              <a:t>分配了映射任务的从属节点读取并处理相关的输入分片，并且解析出降至</a:t>
            </a:r>
            <a:r>
              <a:rPr lang="en-US" altLang="zh-CN" sz="1600" dirty="0"/>
              <a:t>&lt;key, value&gt;</a:t>
            </a:r>
            <a:r>
              <a:rPr lang="zh-CN" altLang="en-US" sz="1600" dirty="0"/>
              <a:t>对传递给用户自定义的映射函数，映射函数生成的中间结果</a:t>
            </a:r>
            <a:r>
              <a:rPr lang="en-US" altLang="zh-CN" sz="1600" dirty="0"/>
              <a:t>&lt;key, value&gt;</a:t>
            </a:r>
            <a:r>
              <a:rPr lang="zh-CN" altLang="en-US" sz="1600" dirty="0"/>
              <a:t>对暂时存在在内存中。</a:t>
            </a:r>
          </a:p>
          <a:p>
            <a:pPr marL="342900" indent="-342900">
              <a:lnSpc>
                <a:spcPct val="130000"/>
              </a:lnSpc>
              <a:spcBef>
                <a:spcPts val="600"/>
              </a:spcBef>
              <a:buFont typeface="Times New Roman" panose="02020603050405020304" pitchFamily="18" charset="0"/>
              <a:buAutoNum type="arabicPeriod"/>
            </a:pPr>
            <a:r>
              <a:rPr lang="zh-CN" altLang="en-US" sz="1600" dirty="0"/>
              <a:t>缓冲到内存中的中间结果</a:t>
            </a:r>
            <a:r>
              <a:rPr lang="en-US" altLang="zh-CN" sz="1600" dirty="0"/>
              <a:t>&lt;key, value&gt;</a:t>
            </a:r>
            <a:r>
              <a:rPr lang="zh-CN" altLang="en-US" sz="1600" dirty="0"/>
              <a:t>对周期性写入本地磁盘，这些数据通过分区（</a:t>
            </a:r>
            <a:r>
              <a:rPr lang="en-US" altLang="zh-CN" sz="1600" dirty="0"/>
              <a:t>partition</a:t>
            </a:r>
            <a:r>
              <a:rPr lang="zh-CN" altLang="en-US" sz="1600" dirty="0"/>
              <a:t>）函数划分为</a:t>
            </a:r>
            <a:r>
              <a:rPr lang="en-US" altLang="zh-CN" sz="1600" dirty="0"/>
              <a:t>R</a:t>
            </a:r>
            <a:r>
              <a:rPr lang="zh-CN" altLang="en-US" sz="1600" dirty="0"/>
              <a:t>个区块。中间结果</a:t>
            </a:r>
            <a:r>
              <a:rPr lang="en-US" altLang="zh-CN" sz="1600" dirty="0"/>
              <a:t>&lt;key, value&gt;</a:t>
            </a:r>
            <a:r>
              <a:rPr lang="zh-CN" altLang="en-US" sz="1600" dirty="0"/>
              <a:t>在本地磁盘的位置信息要发送到主控节点，然后统一由主控节点传送给执行规约操作的从属节点。</a:t>
            </a:r>
          </a:p>
        </p:txBody>
      </p:sp>
      <p:sp>
        <p:nvSpPr>
          <p:cNvPr id="7"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8"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9" name="Rectangle 10"/>
          <p:cNvSpPr>
            <a:spLocks noChangeArrowheads="1"/>
          </p:cNvSpPr>
          <p:nvPr/>
        </p:nvSpPr>
        <p:spPr bwMode="auto">
          <a:xfrm>
            <a:off x="295744" y="1519064"/>
            <a:ext cx="787665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a:t>
            </a:r>
            <a:r>
              <a:rPr lang="en-US" altLang="zh-CN" sz="2400" b="1" dirty="0" err="1">
                <a:latin typeface="隶书" pitchFamily="49" charset="-122"/>
                <a:ea typeface="隶书" pitchFamily="49" charset="-122"/>
              </a:rPr>
              <a:t>MapReduce</a:t>
            </a:r>
            <a:r>
              <a:rPr lang="zh-CN" altLang="en-US" sz="2400" b="1" dirty="0">
                <a:latin typeface="隶书" pitchFamily="49" charset="-122"/>
                <a:ea typeface="隶书" pitchFamily="49" charset="-122"/>
              </a:rPr>
              <a:t>计算模型 </a:t>
            </a:r>
            <a:r>
              <a:rPr lang="en-US" altLang="zh-CN" sz="2400" b="1" dirty="0">
                <a:latin typeface="隶书" pitchFamily="49" charset="-122"/>
                <a:ea typeface="隶书" pitchFamily="49" charset="-122"/>
              </a:rPr>
              <a:t>–</a:t>
            </a:r>
            <a:r>
              <a:rPr lang="zh-CN" altLang="en-US" sz="2400" b="1" dirty="0">
                <a:latin typeface="隶书" pitchFamily="49" charset="-122"/>
                <a:ea typeface="隶书" pitchFamily="49" charset="-122"/>
              </a:rPr>
              <a:t>运行算法与流程</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665431" y="2348880"/>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ts val="600"/>
              </a:spcBef>
              <a:buFont typeface="Times New Roman" panose="02020603050405020304" pitchFamily="18" charset="0"/>
              <a:buAutoNum type="arabicPeriod" startAt="5"/>
            </a:pPr>
            <a:r>
              <a:rPr lang="zh-CN" altLang="en-US" sz="1600" dirty="0"/>
              <a:t>当主控节点通知执行规约任务的从属节点中间结果</a:t>
            </a:r>
            <a:r>
              <a:rPr lang="en-US" altLang="zh-CN" sz="1600" dirty="0"/>
              <a:t>&lt;key, value&gt;</a:t>
            </a:r>
            <a:r>
              <a:rPr lang="zh-CN" altLang="en-US" sz="1600" dirty="0"/>
              <a:t>对的位置信息时，该从属节点通过远程调用读取缓冲到映射任务节点本地磁盘上的中间数据。从属节点读取所有的中间数据然后按照中间</a:t>
            </a:r>
            <a:r>
              <a:rPr lang="en-US" altLang="zh-CN" sz="1600" dirty="0"/>
              <a:t>key</a:t>
            </a:r>
            <a:r>
              <a:rPr lang="zh-CN" altLang="en-US" sz="1600" dirty="0"/>
              <a:t>进行排序，使得</a:t>
            </a:r>
            <a:r>
              <a:rPr lang="en-US" altLang="zh-CN" sz="1600" dirty="0"/>
              <a:t>key</a:t>
            </a:r>
            <a:r>
              <a:rPr lang="zh-CN" altLang="en-US" sz="1600" dirty="0"/>
              <a:t>相同的</a:t>
            </a:r>
            <a:r>
              <a:rPr lang="en-US" altLang="zh-CN" sz="1600" dirty="0"/>
              <a:t>value</a:t>
            </a:r>
            <a:r>
              <a:rPr lang="zh-CN" altLang="en-US" sz="1600" dirty="0"/>
              <a:t>几种在一起。如果中间结果集合过大，可能需要使用外排序。</a:t>
            </a:r>
          </a:p>
          <a:p>
            <a:pPr marL="342900" indent="-342900">
              <a:lnSpc>
                <a:spcPct val="130000"/>
              </a:lnSpc>
              <a:spcBef>
                <a:spcPts val="600"/>
              </a:spcBef>
              <a:buFont typeface="Times New Roman" panose="02020603050405020304" pitchFamily="18" charset="0"/>
              <a:buAutoNum type="arabicPeriod" startAt="5"/>
            </a:pPr>
            <a:r>
              <a:rPr lang="zh-CN" altLang="en-US" sz="1600" dirty="0"/>
              <a:t>执行规约任务的从属节点根据中间</a:t>
            </a:r>
            <a:r>
              <a:rPr lang="en-US" altLang="zh-CN" sz="1600" dirty="0"/>
              <a:t>key</a:t>
            </a:r>
            <a:r>
              <a:rPr lang="zh-CN" altLang="en-US" sz="1600" dirty="0"/>
              <a:t>来遍历所有排序后的中间结果</a:t>
            </a:r>
            <a:r>
              <a:rPr lang="en-US" altLang="zh-CN" sz="1600" dirty="0"/>
              <a:t>&lt;key, value&gt;</a:t>
            </a:r>
            <a:r>
              <a:rPr lang="zh-CN" altLang="en-US" sz="1600" dirty="0"/>
              <a:t>对，并且把</a:t>
            </a:r>
            <a:r>
              <a:rPr lang="en-US" altLang="zh-CN" sz="1600" dirty="0"/>
              <a:t>key</a:t>
            </a:r>
            <a:r>
              <a:rPr lang="zh-CN" altLang="en-US" sz="1600" dirty="0"/>
              <a:t>和相关的中间结果集合传递给用户自定义的规约函数，由规约函数将本区块输出到一个最终输出文件，该文件存储到</a:t>
            </a:r>
            <a:r>
              <a:rPr lang="en-US" altLang="zh-CN" sz="1600" dirty="0"/>
              <a:t>HDFS</a:t>
            </a:r>
            <a:r>
              <a:rPr lang="zh-CN" altLang="en-US" sz="1600" dirty="0"/>
              <a:t>中。</a:t>
            </a:r>
          </a:p>
          <a:p>
            <a:pPr marL="342900" indent="-342900">
              <a:lnSpc>
                <a:spcPct val="130000"/>
              </a:lnSpc>
              <a:spcBef>
                <a:spcPts val="600"/>
              </a:spcBef>
              <a:buFont typeface="Times New Roman" panose="02020603050405020304" pitchFamily="18" charset="0"/>
              <a:buAutoNum type="arabicPeriod" startAt="5"/>
            </a:pPr>
            <a:r>
              <a:rPr lang="zh-CN" altLang="en-US" sz="1600" dirty="0"/>
              <a:t>当所有的映射和规约任务完成时，主控节点通知用户程序，返回用户程序的调用点。</a:t>
            </a:r>
            <a:r>
              <a:rPr lang="en-US" altLang="zh-CN" sz="1600" dirty="0" err="1"/>
              <a:t>MapReduce</a:t>
            </a:r>
            <a:r>
              <a:rPr lang="zh-CN" altLang="en-US" sz="1600" dirty="0"/>
              <a:t>操作执行完毕。</a:t>
            </a:r>
          </a:p>
        </p:txBody>
      </p:sp>
      <p:sp>
        <p:nvSpPr>
          <p:cNvPr id="7"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8"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9" name="Rectangle 10"/>
          <p:cNvSpPr>
            <a:spLocks noChangeArrowheads="1"/>
          </p:cNvSpPr>
          <p:nvPr/>
        </p:nvSpPr>
        <p:spPr bwMode="auto">
          <a:xfrm>
            <a:off x="295744" y="1519064"/>
            <a:ext cx="787665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(2) </a:t>
            </a:r>
            <a:r>
              <a:rPr lang="en-US" altLang="zh-CN" sz="2400" b="1" dirty="0" err="1">
                <a:latin typeface="隶书" pitchFamily="49" charset="-122"/>
                <a:ea typeface="隶书" pitchFamily="49" charset="-122"/>
              </a:rPr>
              <a:t>MapReduce</a:t>
            </a:r>
            <a:r>
              <a:rPr lang="zh-CN" altLang="en-US" sz="2400" b="1" dirty="0">
                <a:latin typeface="隶书" pitchFamily="49" charset="-122"/>
                <a:ea typeface="隶书" pitchFamily="49" charset="-122"/>
              </a:rPr>
              <a:t>计算模型 </a:t>
            </a:r>
            <a:r>
              <a:rPr lang="en-US" altLang="zh-CN" sz="2400" b="1" dirty="0">
                <a:latin typeface="隶书" pitchFamily="49" charset="-122"/>
                <a:ea typeface="隶书" pitchFamily="49" charset="-122"/>
              </a:rPr>
              <a:t>–</a:t>
            </a:r>
            <a:r>
              <a:rPr lang="zh-CN" altLang="en-US" sz="2400" b="1" dirty="0">
                <a:latin typeface="隶书" pitchFamily="49" charset="-122"/>
                <a:ea typeface="隶书" pitchFamily="49" charset="-122"/>
              </a:rPr>
              <a:t>运行算法与流程</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2"/>
          <p:cNvSpPr>
            <a:spLocks noChangeArrowheads="1"/>
          </p:cNvSpPr>
          <p:nvPr/>
        </p:nvSpPr>
        <p:spPr bwMode="auto">
          <a:xfrm>
            <a:off x="0" y="4167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7" name="Rectangle 2"/>
          <p:cNvSpPr>
            <a:spLocks noChangeArrowheads="1"/>
          </p:cNvSpPr>
          <p:nvPr/>
        </p:nvSpPr>
        <p:spPr bwMode="auto">
          <a:xfrm>
            <a:off x="0" y="4167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8" name="Rectangle 10"/>
          <p:cNvSpPr>
            <a:spLocks noChangeArrowheads="1"/>
          </p:cNvSpPr>
          <p:nvPr/>
        </p:nvSpPr>
        <p:spPr bwMode="auto">
          <a:xfrm>
            <a:off x="571500" y="2204864"/>
            <a:ext cx="800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ts val="600"/>
              </a:spcBef>
              <a:buFont typeface="Wingdings" panose="05000000000000000000" pitchFamily="2" charset="2"/>
              <a:buChar char="ü"/>
            </a:pPr>
            <a:r>
              <a:rPr lang="en-US" altLang="zh-CN" sz="2000" dirty="0">
                <a:latin typeface="隶书" pitchFamily="49" charset="-122"/>
                <a:ea typeface="隶书" pitchFamily="49" charset="-122"/>
              </a:rPr>
              <a:t>Map</a:t>
            </a:r>
            <a:r>
              <a:rPr lang="zh-CN" altLang="en-US" sz="2000" dirty="0">
                <a:latin typeface="隶书" pitchFamily="49" charset="-122"/>
                <a:ea typeface="隶书" pitchFamily="49" charset="-122"/>
              </a:rPr>
              <a:t>调用把输入数据自动分割为</a:t>
            </a:r>
            <a:r>
              <a:rPr lang="en-US" altLang="zh-CN" sz="2000" dirty="0">
                <a:latin typeface="隶书" pitchFamily="49" charset="-122"/>
                <a:ea typeface="隶书" pitchFamily="49" charset="-122"/>
              </a:rPr>
              <a:t>M</a:t>
            </a:r>
            <a:r>
              <a:rPr lang="zh-CN" altLang="en-US" sz="2000" dirty="0">
                <a:latin typeface="隶书" pitchFamily="49" charset="-122"/>
                <a:ea typeface="隶书" pitchFamily="49" charset="-122"/>
              </a:rPr>
              <a:t>片，并且分发到多个节点上，使得输入数据能够在多个节点上并行处理。</a:t>
            </a:r>
            <a:r>
              <a:rPr lang="en-US" altLang="zh-CN" sz="2000" dirty="0">
                <a:latin typeface="隶书" pitchFamily="49" charset="-122"/>
                <a:ea typeface="隶书" pitchFamily="49" charset="-122"/>
              </a:rPr>
              <a:t>Reduce</a:t>
            </a:r>
            <a:r>
              <a:rPr lang="zh-CN" altLang="en-US" sz="2000" dirty="0">
                <a:latin typeface="隶书" pitchFamily="49" charset="-122"/>
                <a:ea typeface="隶书" pitchFamily="49" charset="-122"/>
              </a:rPr>
              <a:t>调用利用分割函数分割中间</a:t>
            </a:r>
            <a:r>
              <a:rPr lang="en-US" altLang="zh-CN" sz="2000" dirty="0">
                <a:latin typeface="隶书" pitchFamily="49" charset="-122"/>
                <a:ea typeface="隶书" pitchFamily="49" charset="-122"/>
              </a:rPr>
              <a:t>key</a:t>
            </a:r>
            <a:r>
              <a:rPr lang="zh-CN" altLang="en-US" sz="2000" dirty="0">
                <a:latin typeface="隶书" pitchFamily="49" charset="-122"/>
                <a:ea typeface="隶书" pitchFamily="49" charset="-122"/>
              </a:rPr>
              <a:t>，从而形成</a:t>
            </a:r>
            <a:r>
              <a:rPr lang="en-US" altLang="zh-CN" sz="2000" dirty="0">
                <a:latin typeface="隶书" pitchFamily="49" charset="-122"/>
                <a:ea typeface="隶书" pitchFamily="49" charset="-122"/>
              </a:rPr>
              <a:t>R</a:t>
            </a:r>
            <a:r>
              <a:rPr lang="zh-CN" altLang="en-US" sz="2000" dirty="0">
                <a:latin typeface="隶书" pitchFamily="49" charset="-122"/>
                <a:ea typeface="隶书" pitchFamily="49" charset="-122"/>
              </a:rPr>
              <a:t>片（例如，</a:t>
            </a:r>
            <a:r>
              <a:rPr lang="en-US" altLang="zh-CN" sz="2000" dirty="0">
                <a:latin typeface="隶书" pitchFamily="49" charset="-122"/>
                <a:ea typeface="隶书" pitchFamily="49" charset="-122"/>
              </a:rPr>
              <a:t>hash(key) mod R</a:t>
            </a:r>
            <a:r>
              <a:rPr lang="zh-CN" altLang="en-US" sz="2000" dirty="0">
                <a:latin typeface="隶书" pitchFamily="49" charset="-122"/>
                <a:ea typeface="隶书" pitchFamily="49" charset="-122"/>
              </a:rPr>
              <a:t>），它们也会被分发到多个节点上。分割数量</a:t>
            </a:r>
            <a:r>
              <a:rPr lang="en-US" altLang="zh-CN" sz="2000" dirty="0">
                <a:latin typeface="隶书" pitchFamily="49" charset="-122"/>
                <a:ea typeface="隶书" pitchFamily="49" charset="-122"/>
              </a:rPr>
              <a:t>R</a:t>
            </a:r>
            <a:r>
              <a:rPr lang="zh-CN" altLang="en-US" sz="2000" dirty="0">
                <a:latin typeface="隶书" pitchFamily="49" charset="-122"/>
                <a:ea typeface="隶书" pitchFamily="49" charset="-122"/>
              </a:rPr>
              <a:t>和分割函数由用户来决定。</a:t>
            </a:r>
            <a:endParaRPr lang="en-US" altLang="zh-CN" sz="2000" dirty="0">
              <a:latin typeface="隶书" pitchFamily="49" charset="-122"/>
              <a:ea typeface="隶书" pitchFamily="49" charset="-122"/>
            </a:endParaRPr>
          </a:p>
          <a:p>
            <a:pPr marL="342900" indent="-342900">
              <a:lnSpc>
                <a:spcPct val="130000"/>
              </a:lnSpc>
              <a:spcBef>
                <a:spcPts val="600"/>
              </a:spcBef>
              <a:buFont typeface="Wingdings" panose="05000000000000000000" pitchFamily="2" charset="2"/>
              <a:buChar char="ü"/>
            </a:pPr>
            <a:r>
              <a:rPr lang="zh-CN" altLang="en-US" sz="2000" dirty="0">
                <a:latin typeface="隶书" pitchFamily="49" charset="-122"/>
                <a:ea typeface="隶书" pitchFamily="49" charset="-122"/>
              </a:rPr>
              <a:t>实际应用的编程过程中，会对于</a:t>
            </a:r>
            <a:r>
              <a:rPr lang="en-US" altLang="zh-CN" sz="2000" dirty="0">
                <a:latin typeface="隶书" pitchFamily="49" charset="-122"/>
                <a:ea typeface="隶书" pitchFamily="49" charset="-122"/>
              </a:rPr>
              <a:t>M</a:t>
            </a:r>
            <a:r>
              <a:rPr lang="zh-CN" altLang="en-US" sz="2000" dirty="0">
                <a:latin typeface="隶书" pitchFamily="49" charset="-122"/>
                <a:ea typeface="隶书" pitchFamily="49" charset="-122"/>
              </a:rPr>
              <a:t>和</a:t>
            </a:r>
            <a:r>
              <a:rPr lang="en-US" altLang="zh-CN" sz="2000" dirty="0">
                <a:latin typeface="隶书" pitchFamily="49" charset="-122"/>
                <a:ea typeface="隶书" pitchFamily="49" charset="-122"/>
              </a:rPr>
              <a:t>R</a:t>
            </a:r>
            <a:r>
              <a:rPr lang="zh-CN" altLang="en-US" sz="2000" dirty="0">
                <a:latin typeface="隶书" pitchFamily="49" charset="-122"/>
                <a:ea typeface="隶书" pitchFamily="49" charset="-122"/>
              </a:rPr>
              <a:t>的取值有一定的限制，因为主控节点（</a:t>
            </a:r>
            <a:r>
              <a:rPr lang="en-US" altLang="zh-CN" sz="2000" dirty="0">
                <a:latin typeface="隶书" pitchFamily="49" charset="-122"/>
                <a:ea typeface="隶书" pitchFamily="49" charset="-122"/>
              </a:rPr>
              <a:t>Master Node</a:t>
            </a:r>
            <a:r>
              <a:rPr lang="zh-CN" altLang="en-US" sz="2000" dirty="0">
                <a:latin typeface="隶书" pitchFamily="49" charset="-122"/>
                <a:ea typeface="隶书" pitchFamily="49" charset="-122"/>
              </a:rPr>
              <a:t>）必须执行</a:t>
            </a:r>
            <a:r>
              <a:rPr lang="en-US" altLang="zh-CN" sz="2000" dirty="0">
                <a:latin typeface="隶书" pitchFamily="49" charset="-122"/>
                <a:ea typeface="隶书" pitchFamily="49" charset="-122"/>
              </a:rPr>
              <a:t>O(M+R)</a:t>
            </a:r>
            <a:r>
              <a:rPr lang="zh-CN" altLang="en-US" sz="2000" dirty="0">
                <a:latin typeface="隶书" pitchFamily="49" charset="-122"/>
                <a:ea typeface="隶书" pitchFamily="49" charset="-122"/>
              </a:rPr>
              <a:t>次调度，并且在内存中保存</a:t>
            </a:r>
            <a:r>
              <a:rPr lang="en-US" altLang="zh-CN" sz="2000" dirty="0">
                <a:latin typeface="隶书" pitchFamily="49" charset="-122"/>
                <a:ea typeface="隶书" pitchFamily="49" charset="-122"/>
              </a:rPr>
              <a:t>O(M*R)</a:t>
            </a:r>
            <a:r>
              <a:rPr lang="zh-CN" altLang="en-US" sz="2000" dirty="0">
                <a:latin typeface="隶书" pitchFamily="49" charset="-122"/>
                <a:ea typeface="隶书" pitchFamily="49" charset="-122"/>
              </a:rPr>
              <a:t>个状态（保存每对映射规约任务大约</a:t>
            </a:r>
            <a:r>
              <a:rPr lang="en-US" altLang="zh-CN" sz="2000" dirty="0">
                <a:latin typeface="隶书" pitchFamily="49" charset="-122"/>
                <a:ea typeface="隶书" pitchFamily="49" charset="-122"/>
              </a:rPr>
              <a:t>1</a:t>
            </a:r>
            <a:r>
              <a:rPr lang="zh-CN" altLang="en-US" sz="2000" dirty="0">
                <a:latin typeface="隶书" pitchFamily="49" charset="-122"/>
                <a:ea typeface="隶书" pitchFamily="49" charset="-122"/>
              </a:rPr>
              <a:t>个字节的存储空间）。</a:t>
            </a:r>
          </a:p>
        </p:txBody>
      </p:sp>
      <p:sp>
        <p:nvSpPr>
          <p:cNvPr id="9" name="Rectangle 10"/>
          <p:cNvSpPr>
            <a:spLocks noChangeArrowheads="1"/>
          </p:cNvSpPr>
          <p:nvPr/>
        </p:nvSpPr>
        <p:spPr bwMode="auto">
          <a:xfrm>
            <a:off x="5557824" y="162967"/>
            <a:ext cx="354860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FF0000"/>
                </a:solidFill>
                <a:latin typeface="楷体_GB2312" pitchFamily="49" charset="-122"/>
                <a:ea typeface="楷体_GB2312" pitchFamily="49" charset="-122"/>
              </a:rPr>
              <a:t>6.3 </a:t>
            </a:r>
            <a:r>
              <a:rPr lang="zh-CN" altLang="en-US" sz="3200" b="1" dirty="0">
                <a:solidFill>
                  <a:srgbClr val="FF0000"/>
                </a:solidFill>
                <a:latin typeface="楷体_GB2312" pitchFamily="49" charset="-122"/>
                <a:ea typeface="楷体_GB2312" pitchFamily="49" charset="-122"/>
              </a:rPr>
              <a:t>海量数据存储</a:t>
            </a:r>
          </a:p>
        </p:txBody>
      </p:sp>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11" name="Rectangle 10"/>
          <p:cNvSpPr>
            <a:spLocks noChangeArrowheads="1"/>
          </p:cNvSpPr>
          <p:nvPr/>
        </p:nvSpPr>
        <p:spPr bwMode="auto">
          <a:xfrm>
            <a:off x="295744" y="1519064"/>
            <a:ext cx="787665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(3) </a:t>
            </a:r>
            <a:r>
              <a:rPr lang="en-US" altLang="zh-CN" sz="2400" b="1" dirty="0" err="1">
                <a:latin typeface="隶书" pitchFamily="49" charset="-122"/>
                <a:ea typeface="隶书" pitchFamily="49" charset="-122"/>
              </a:rPr>
              <a:t>MapReduce</a:t>
            </a:r>
            <a:r>
              <a:rPr lang="zh-CN" altLang="en-US" sz="2400" b="1" dirty="0">
                <a:latin typeface="隶书" pitchFamily="49" charset="-122"/>
                <a:ea typeface="隶书" pitchFamily="49" charset="-122"/>
              </a:rPr>
              <a:t>计算模型 </a:t>
            </a:r>
            <a:r>
              <a:rPr lang="en-US" altLang="zh-CN" sz="2400" b="1" dirty="0">
                <a:latin typeface="隶书" pitchFamily="49" charset="-122"/>
                <a:ea typeface="隶书" pitchFamily="49" charset="-122"/>
              </a:rPr>
              <a:t>– </a:t>
            </a:r>
            <a:r>
              <a:rPr lang="zh-CN" altLang="en-US" sz="2400" b="1" dirty="0">
                <a:latin typeface="隶书" pitchFamily="49" charset="-122"/>
                <a:ea typeface="隶书" pitchFamily="49" charset="-122"/>
              </a:rPr>
              <a:t>任务粒度分析</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en-US" altLang="zh-CN" sz="2400" b="1" dirty="0">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2"/>
          <p:cNvSpPr>
            <a:spLocks noChangeArrowheads="1"/>
          </p:cNvSpPr>
          <p:nvPr/>
        </p:nvSpPr>
        <p:spPr bwMode="auto">
          <a:xfrm>
            <a:off x="0" y="4419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7" name="Rectangle 2"/>
          <p:cNvSpPr>
            <a:spLocks noChangeArrowheads="1"/>
          </p:cNvSpPr>
          <p:nvPr/>
        </p:nvSpPr>
        <p:spPr bwMode="auto">
          <a:xfrm>
            <a:off x="0" y="4419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8" name="Rectangle 2"/>
          <p:cNvSpPr>
            <a:spLocks noChangeArrowheads="1"/>
          </p:cNvSpPr>
          <p:nvPr/>
        </p:nvSpPr>
        <p:spPr bwMode="auto">
          <a:xfrm>
            <a:off x="0" y="4419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 name="对象 6"/>
          <p:cNvGraphicFramePr>
            <a:graphicFrameLocks noChangeAspect="1"/>
          </p:cNvGraphicFramePr>
          <p:nvPr/>
        </p:nvGraphicFramePr>
        <p:xfrm>
          <a:off x="1022558" y="1988840"/>
          <a:ext cx="6423025" cy="3124200"/>
        </p:xfrm>
        <a:graphic>
          <a:graphicData uri="http://schemas.openxmlformats.org/presentationml/2006/ole">
            <mc:AlternateContent xmlns:mc="http://schemas.openxmlformats.org/markup-compatibility/2006">
              <mc:Choice xmlns:v="urn:schemas-microsoft-com:vml" Requires="v">
                <p:oleObj spid="_x0000_s71770" name="Visio" r:id="rId4" imgW="8864600" imgH="4318000" progId="Visio.Drawing.11">
                  <p:embed/>
                </p:oleObj>
              </mc:Choice>
              <mc:Fallback>
                <p:oleObj name="Visio" r:id="rId4" imgW="8864600" imgH="4318000" progId="Visio.Drawing.11">
                  <p:embed/>
                  <p:pic>
                    <p:nvPicPr>
                      <p:cNvPr id="0" name="图片 71766"/>
                      <p:cNvPicPr>
                        <a:picLocks noChangeAspect="1" noChangeArrowheads="1"/>
                      </p:cNvPicPr>
                      <p:nvPr/>
                    </p:nvPicPr>
                    <p:blipFill>
                      <a:blip r:embed="rId5"/>
                      <a:srcRect/>
                      <a:stretch>
                        <a:fillRect/>
                      </a:stretch>
                    </p:blipFill>
                    <p:spPr bwMode="auto">
                      <a:xfrm>
                        <a:off x="1022558" y="1988840"/>
                        <a:ext cx="64230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11" name="Rectangle 10"/>
          <p:cNvSpPr>
            <a:spLocks noChangeArrowheads="1"/>
          </p:cNvSpPr>
          <p:nvPr/>
        </p:nvSpPr>
        <p:spPr bwMode="auto">
          <a:xfrm>
            <a:off x="295744" y="1519064"/>
            <a:ext cx="787665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latin typeface="楷体_GB2312" pitchFamily="49" charset="-122"/>
                <a:ea typeface="楷体_GB2312" pitchFamily="49" charset="-122"/>
              </a:rPr>
              <a:t> </a:t>
            </a:r>
            <a:r>
              <a:rPr lang="en-US" altLang="zh-CN" sz="2400" b="1" dirty="0">
                <a:latin typeface="隶书" pitchFamily="49" charset="-122"/>
                <a:ea typeface="隶书" pitchFamily="49" charset="-122"/>
              </a:rPr>
              <a:t>(4) </a:t>
            </a:r>
            <a:r>
              <a:rPr lang="en-US" altLang="zh-CN" sz="2400" b="1" dirty="0" err="1">
                <a:latin typeface="隶书" pitchFamily="49" charset="-122"/>
                <a:ea typeface="隶书" pitchFamily="49" charset="-122"/>
              </a:rPr>
              <a:t>MapReduce</a:t>
            </a:r>
            <a:r>
              <a:rPr lang="zh-CN" altLang="en-US" sz="2400" b="1" dirty="0">
                <a:latin typeface="隶书" pitchFamily="49" charset="-122"/>
                <a:ea typeface="隶书" pitchFamily="49" charset="-122"/>
              </a:rPr>
              <a:t>计算模型 </a:t>
            </a:r>
            <a:r>
              <a:rPr lang="en-US" altLang="zh-CN" sz="2400" b="1" dirty="0">
                <a:latin typeface="隶书" pitchFamily="49" charset="-122"/>
                <a:ea typeface="隶书" pitchFamily="49" charset="-122"/>
              </a:rPr>
              <a:t>– </a:t>
            </a:r>
            <a:r>
              <a:rPr lang="zh-CN" altLang="en-US" sz="2400" b="1" dirty="0">
                <a:latin typeface="隶书" pitchFamily="49" charset="-122"/>
                <a:ea typeface="隶书" pitchFamily="49" charset="-122"/>
              </a:rPr>
              <a:t>容错机制</a:t>
            </a:r>
          </a:p>
          <a:p>
            <a:pPr>
              <a:buFont typeface="Wingdings" panose="05000000000000000000" pitchFamily="2" charset="2"/>
              <a:buChar char="Ø"/>
            </a:pPr>
            <a:endParaRPr lang="zh-CN" altLang="en-US" sz="2400" b="1" dirty="0">
              <a:latin typeface="隶书" pitchFamily="49" charset="-122"/>
              <a:ea typeface="隶书" pitchFamily="49" charset="-122"/>
            </a:endParaRPr>
          </a:p>
          <a:p>
            <a:pPr>
              <a:buFont typeface="Wingdings" panose="05000000000000000000" pitchFamily="2" charset="2"/>
              <a:buChar char="Ø"/>
            </a:pPr>
            <a:endParaRPr lang="en-US" altLang="zh-CN" sz="2400" b="1" dirty="0">
              <a:latin typeface="隶书" pitchFamily="49" charset="-122"/>
              <a:ea typeface="隶书" pitchFamily="49" charset="-122"/>
            </a:endParaRPr>
          </a:p>
        </p:txBody>
      </p:sp>
      <p:sp>
        <p:nvSpPr>
          <p:cNvPr id="12" name="Rectangle 10"/>
          <p:cNvSpPr>
            <a:spLocks noChangeArrowheads="1"/>
          </p:cNvSpPr>
          <p:nvPr/>
        </p:nvSpPr>
        <p:spPr bwMode="auto">
          <a:xfrm>
            <a:off x="395536" y="5157192"/>
            <a:ext cx="8568952" cy="168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600"/>
              </a:spcBef>
              <a:buFont typeface="Wingdings" panose="05000000000000000000" pitchFamily="2" charset="2"/>
              <a:buChar char="ü"/>
            </a:pPr>
            <a:r>
              <a:rPr lang="zh-CN" altLang="en-US" dirty="0">
                <a:latin typeface="隶书" pitchFamily="49" charset="-122"/>
                <a:ea typeface="隶书" pitchFamily="49" charset="-122"/>
              </a:rPr>
              <a:t>因为</a:t>
            </a:r>
            <a:r>
              <a:rPr lang="en-US" altLang="zh-CN" dirty="0">
                <a:latin typeface="隶书" pitchFamily="49" charset="-122"/>
                <a:ea typeface="隶书" pitchFamily="49" charset="-122"/>
              </a:rPr>
              <a:t>Map/Reduce</a:t>
            </a:r>
            <a:r>
              <a:rPr lang="zh-CN" altLang="en-US" dirty="0">
                <a:latin typeface="隶书" pitchFamily="49" charset="-122"/>
                <a:ea typeface="隶书" pitchFamily="49" charset="-122"/>
              </a:rPr>
              <a:t>部署在若干互联节点上，以实现可靠性和加速运算。这些节点中的某个或某些难免出现故障，所以容错和自愈机制是</a:t>
            </a:r>
            <a:r>
              <a:rPr lang="en-US" altLang="zh-CN" dirty="0" err="1">
                <a:latin typeface="隶书" pitchFamily="49" charset="-122"/>
                <a:ea typeface="隶书" pitchFamily="49" charset="-122"/>
              </a:rPr>
              <a:t>MapReduce</a:t>
            </a:r>
            <a:r>
              <a:rPr lang="zh-CN" altLang="en-US" dirty="0">
                <a:latin typeface="隶书" pitchFamily="49" charset="-122"/>
                <a:ea typeface="隶书" pitchFamily="49" charset="-122"/>
              </a:rPr>
              <a:t>模型必须考虑到。</a:t>
            </a:r>
            <a:endParaRPr lang="en-US" altLang="zh-CN" dirty="0">
              <a:latin typeface="隶书" pitchFamily="49" charset="-122"/>
              <a:ea typeface="隶书" pitchFamily="49" charset="-122"/>
            </a:endParaRPr>
          </a:p>
          <a:p>
            <a:pPr marL="342900" indent="-342900">
              <a:spcBef>
                <a:spcPts val="600"/>
              </a:spcBef>
              <a:buFont typeface="Wingdings" panose="05000000000000000000" pitchFamily="2" charset="2"/>
              <a:buChar char="ü"/>
            </a:pPr>
            <a:r>
              <a:rPr lang="zh-CN" altLang="en-US" dirty="0">
                <a:latin typeface="隶书" pitchFamily="49" charset="-122"/>
                <a:ea typeface="隶书" pitchFamily="49" charset="-122"/>
              </a:rPr>
              <a:t>每个从属节点都会向主控节点发送</a:t>
            </a:r>
            <a:r>
              <a:rPr lang="zh-CN" altLang="en-US" dirty="0">
                <a:solidFill>
                  <a:srgbClr val="FF0000"/>
                </a:solidFill>
                <a:latin typeface="隶书" pitchFamily="49" charset="-122"/>
                <a:ea typeface="隶书" pitchFamily="49" charset="-122"/>
              </a:rPr>
              <a:t>心跳信息</a:t>
            </a:r>
            <a:r>
              <a:rPr lang="zh-CN" altLang="en-US" dirty="0">
                <a:latin typeface="隶书" pitchFamily="49" charset="-122"/>
                <a:ea typeface="隶书" pitchFamily="49" charset="-122"/>
              </a:rPr>
              <a:t>，周期性地把执行进度和状态报告回来。假如某个节点的心跳信息停止发送，或者超过预定时隙，主控节点标记该节点为死亡状态，并且把先前分配到它的数据发送到其他节点。</a:t>
            </a:r>
          </a:p>
        </p:txBody>
      </p:sp>
      <p:sp>
        <p:nvSpPr>
          <p:cNvPr id="4" name="矩形 3"/>
          <p:cNvSpPr/>
          <p:nvPr/>
        </p:nvSpPr>
        <p:spPr>
          <a:xfrm>
            <a:off x="5796136" y="2132856"/>
            <a:ext cx="2973891" cy="369332"/>
          </a:xfrm>
          <a:prstGeom prst="rect">
            <a:avLst/>
          </a:prstGeom>
        </p:spPr>
        <p:txBody>
          <a:bodyPr wrap="none">
            <a:spAutoFit/>
          </a:bodyPr>
          <a:lstStyle/>
          <a:p>
            <a:r>
              <a:rPr lang="zh-CN" altLang="en-US" b="1" dirty="0"/>
              <a:t>从属节点失效的容错处理：</a:t>
            </a:r>
            <a:endParaRPr lang="zh-CN" altLang="en-US" dirty="0"/>
          </a:p>
        </p:txBody>
      </p:sp>
      <p:sp>
        <p:nvSpPr>
          <p:cNvPr id="13" name="矩形 12"/>
          <p:cNvSpPr/>
          <p:nvPr/>
        </p:nvSpPr>
        <p:spPr>
          <a:xfrm>
            <a:off x="5796136" y="2551909"/>
            <a:ext cx="2741456" cy="369332"/>
          </a:xfrm>
          <a:prstGeom prst="rect">
            <a:avLst/>
          </a:prstGeom>
        </p:spPr>
        <p:txBody>
          <a:bodyPr wrap="none">
            <a:spAutoFit/>
          </a:bodyPr>
          <a:lstStyle/>
          <a:p>
            <a:r>
              <a:rPr lang="zh-CN" altLang="en-US" b="1" dirty="0"/>
              <a:t>主节点失效的容错处理：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17" name="Rectangle 3"/>
          <p:cNvSpPr txBox="1"/>
          <p:nvPr/>
        </p:nvSpPr>
        <p:spPr bwMode="auto">
          <a:xfrm>
            <a:off x="684213" y="1604987"/>
            <a:ext cx="77755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lstStyle>
            <a:lvl1pPr marL="342900" indent="-342900" algn="l" rtl="0" eaLnBrk="0" fontAlgn="base" latinLnBrk="1" hangingPunct="0">
              <a:lnSpc>
                <a:spcPct val="125000"/>
              </a:lnSpc>
              <a:spcBef>
                <a:spcPct val="25000"/>
              </a:spcBef>
              <a:spcAft>
                <a:spcPct val="0"/>
              </a:spcAft>
              <a:buClr>
                <a:srgbClr val="00B0F0"/>
              </a:buClr>
              <a:buSzPct val="75000"/>
              <a:buFont typeface="Wingdings" panose="05000000000000000000" pitchFamily="2" charset="2"/>
              <a:buChar char="p"/>
              <a:defRPr sz="2700" b="1">
                <a:solidFill>
                  <a:srgbClr val="00B0F0"/>
                </a:solidFill>
                <a:effectLst>
                  <a:outerShdw blurRad="38100" dist="38100" dir="2700000" algn="tl">
                    <a:srgbClr val="C0C0C0"/>
                  </a:outerShdw>
                </a:effectLst>
                <a:latin typeface="+mn-lt"/>
                <a:ea typeface="+mn-ea"/>
                <a:cs typeface="+mn-cs"/>
              </a:defRPr>
            </a:lvl1pPr>
            <a:lvl2pPr marL="742950" indent="-285750" algn="l" rtl="0" eaLnBrk="0" fontAlgn="base" latinLnBrk="1" hangingPunct="0">
              <a:lnSpc>
                <a:spcPct val="125000"/>
              </a:lnSpc>
              <a:spcBef>
                <a:spcPct val="40000"/>
              </a:spcBef>
              <a:spcAft>
                <a:spcPct val="0"/>
              </a:spcAft>
              <a:buClr>
                <a:srgbClr val="00B0F0"/>
              </a:buClr>
              <a:buFont typeface="Vivaldi" pitchFamily="66" charset="0"/>
              <a:buChar char="—"/>
              <a:defRPr kumimoji="1" sz="2400" b="1">
                <a:solidFill>
                  <a:schemeClr val="tx1"/>
                </a:solidFill>
                <a:latin typeface="Gulim" panose="020B0600000101010101" pitchFamily="34" charset="-127"/>
                <a:ea typeface="+mj-ea"/>
              </a:defRPr>
            </a:lvl2pPr>
            <a:lvl3pPr marL="1143000" indent="-228600" algn="l" rtl="0" eaLnBrk="0" fontAlgn="base" latinLnBrk="1" hangingPunct="0">
              <a:lnSpc>
                <a:spcPct val="125000"/>
              </a:lnSpc>
              <a:spcBef>
                <a:spcPct val="40000"/>
              </a:spcBef>
              <a:spcAft>
                <a:spcPct val="0"/>
              </a:spcAft>
              <a:buClr>
                <a:srgbClr val="00B0F0"/>
              </a:buClr>
              <a:buSzPct val="80000"/>
              <a:buFont typeface="Wingdings" panose="05000000000000000000" pitchFamily="2" charset="2"/>
              <a:buChar char="l"/>
              <a:defRPr kumimoji="1" sz="2400" b="1">
                <a:solidFill>
                  <a:schemeClr val="tx1"/>
                </a:solidFill>
                <a:latin typeface="Gulim" panose="020B0600000101010101" pitchFamily="34" charset="-127"/>
                <a:ea typeface="+mj-ea"/>
              </a:defRPr>
            </a:lvl3pPr>
            <a:lvl4pPr marL="1600200" indent="-228600" algn="l" rtl="0" eaLnBrk="0" fontAlgn="base" latinLnBrk="1" hangingPunct="0">
              <a:lnSpc>
                <a:spcPct val="125000"/>
              </a:lnSpc>
              <a:spcBef>
                <a:spcPct val="40000"/>
              </a:spcBef>
              <a:spcAft>
                <a:spcPct val="0"/>
              </a:spcAft>
              <a:buClr>
                <a:srgbClr val="00B0F0"/>
              </a:buClr>
              <a:buSzPct val="60000"/>
              <a:buFont typeface="Wingdings" panose="05000000000000000000" pitchFamily="2" charset="2"/>
              <a:buChar char="l"/>
              <a:defRPr kumimoji="1" sz="2000" b="1">
                <a:solidFill>
                  <a:schemeClr val="tx1"/>
                </a:solidFill>
                <a:latin typeface="Gulim" panose="020B0600000101010101" pitchFamily="34" charset="-127"/>
                <a:ea typeface="+mj-ea"/>
              </a:defRPr>
            </a:lvl4pPr>
            <a:lvl5pPr marL="2057400" indent="-228600" algn="l" rtl="0" eaLnBrk="0" fontAlgn="base" latinLnBrk="1" hangingPunct="0">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5pPr>
            <a:lvl6pPr marL="25146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6pPr>
            <a:lvl7pPr marL="29718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7pPr>
            <a:lvl8pPr marL="34290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8pPr>
            <a:lvl9pPr marL="38862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9pPr>
          </a:lstStyle>
          <a:p>
            <a:pPr marL="342900" marR="0" lvl="0" indent="-342900" algn="l" defTabSz="914400" rtl="0" eaLnBrk="1" fontAlgn="base" latinLnBrk="1" hangingPunct="1">
              <a:lnSpc>
                <a:spcPct val="120000"/>
              </a:lnSpc>
              <a:spcBef>
                <a:spcPts val="400"/>
              </a:spcBef>
              <a:spcAft>
                <a:spcPts val="400"/>
              </a:spcAft>
              <a:buClr>
                <a:srgbClr val="00B0F0"/>
              </a:buClr>
              <a:buSzPct val="75000"/>
              <a:buFont typeface="Wingdings" panose="05000000000000000000" pitchFamily="2" charset="2"/>
              <a:buChar char="p"/>
              <a:defRPr/>
            </a:pP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下面我们通过一个</a:t>
            </a:r>
            <a:r>
              <a:rPr kumimoji="0" lang="zh-CN" altLang="en-US" sz="2100" b="1" i="0" u="none" strike="noStrike" kern="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简单例子</a:t>
            </a: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来讲解</a:t>
            </a:r>
            <a:r>
              <a:rPr kumimoji="0" lang="en-US" altLang="zh-CN" sz="2100" b="1" i="0" u="none" strike="noStrike" kern="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MapReduce</a:t>
            </a:r>
            <a:r>
              <a:rPr kumimoji="0" lang="zh-CN" altLang="en-US" sz="2100" b="1" i="0" u="none" strike="noStrike" kern="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的基本原理</a:t>
            </a: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a:t>
            </a:r>
          </a:p>
          <a:p>
            <a:pPr marL="342900" marR="0" lvl="0" indent="-342900" algn="l" defTabSz="914400" rtl="0" eaLnBrk="1" fontAlgn="base" latinLnBrk="1" hangingPunct="1">
              <a:lnSpc>
                <a:spcPct val="120000"/>
              </a:lnSpc>
              <a:spcBef>
                <a:spcPts val="400"/>
              </a:spcBef>
              <a:spcAft>
                <a:spcPts val="400"/>
              </a:spcAft>
              <a:buClr>
                <a:srgbClr val="00B0F0"/>
              </a:buClr>
              <a:buSzPct val="75000"/>
              <a:buFont typeface="Wingdings" panose="05000000000000000000" pitchFamily="2" charset="2"/>
              <a:buChar char="p"/>
              <a:defRPr/>
            </a:pPr>
            <a:r>
              <a:rPr kumimoji="0" lang="en-US" altLang="zh-CN" sz="2100" b="1" i="0" u="none" strike="noStrike" kern="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1</a:t>
            </a:r>
            <a:r>
              <a:rPr kumimoji="0" lang="zh-CN" altLang="en-US" sz="2100" b="1" i="0" u="none" strike="noStrike" kern="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．任务的描述</a:t>
            </a:r>
          </a:p>
          <a:p>
            <a:pPr marL="342900" marR="0" lvl="0" indent="-342900" algn="l" defTabSz="914400" rtl="0" eaLnBrk="1" fontAlgn="base" latinLnBrk="1" hangingPunct="1">
              <a:lnSpc>
                <a:spcPct val="120000"/>
              </a:lnSpc>
              <a:spcBef>
                <a:spcPts val="400"/>
              </a:spcBef>
              <a:spcAft>
                <a:spcPts val="400"/>
              </a:spcAft>
              <a:buClr>
                <a:srgbClr val="00B0F0"/>
              </a:buClr>
              <a:buSzPct val="75000"/>
              <a:buFont typeface="Wingdings" panose="05000000000000000000" pitchFamily="2" charset="2"/>
              <a:buChar char="p"/>
              <a:defRPr/>
            </a:pP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来自江苏、浙江、山东三个省的</a:t>
            </a:r>
            <a:r>
              <a:rPr kumimoji="0" lang="en-US" altLang="zh-CN" sz="19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9</a:t>
            </a: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所高校联合举行了一场编程大赛，每个省有</a:t>
            </a:r>
            <a:r>
              <a:rPr kumimoji="0" lang="en-US" altLang="zh-CN" sz="19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3</a:t>
            </a: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所高校参加，每所高校各派</a:t>
            </a:r>
            <a:r>
              <a:rPr kumimoji="0" lang="en-US" altLang="zh-CN" sz="19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5</a:t>
            </a: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名队员参赛，各所高校的比赛平均成绩如表</a:t>
            </a:r>
            <a:r>
              <a:rPr kumimoji="0" lang="en-US" altLang="zh-CN" sz="19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6.1</a:t>
            </a: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所示。</a:t>
            </a:r>
            <a:endParaRPr kumimoji="0" lang="zh-CN" altLang="en-US" sz="1900" b="1" i="0" u="none" strike="noStrike" kern="0" cap="none" spc="0" normalizeH="0" baseline="0" noProof="0" dirty="0">
              <a:ln>
                <a:noFill/>
              </a:ln>
              <a:solidFill>
                <a:srgbClr val="000000"/>
              </a:solidFill>
              <a:effectLst/>
              <a:uLnTx/>
              <a:uFillTx/>
              <a:latin typeface="楷体_GB2312" pitchFamily="49" charset="-122"/>
              <a:ea typeface="楷体_GB2312" pitchFamily="49" charset="-122"/>
              <a:cs typeface="+mn-cs"/>
            </a:endParaRPr>
          </a:p>
        </p:txBody>
      </p:sp>
      <p:graphicFrame>
        <p:nvGraphicFramePr>
          <p:cNvPr id="18" name="Group 180"/>
          <p:cNvGraphicFramePr/>
          <p:nvPr/>
        </p:nvGraphicFramePr>
        <p:xfrm>
          <a:off x="1763713" y="4365649"/>
          <a:ext cx="6119812" cy="1871663"/>
        </p:xfrm>
        <a:graphic>
          <a:graphicData uri="http://schemas.openxmlformats.org/drawingml/2006/table">
            <a:tbl>
              <a:tblPr/>
              <a:tblGrid>
                <a:gridCol w="1152525">
                  <a:extLst>
                    <a:ext uri="{9D8B030D-6E8A-4147-A177-3AD203B41FA5}">
                      <a16:colId xmlns:a16="http://schemas.microsoft.com/office/drawing/2014/main" val="20000"/>
                    </a:ext>
                  </a:extLst>
                </a:gridCol>
                <a:gridCol w="669925">
                  <a:extLst>
                    <a:ext uri="{9D8B030D-6E8A-4147-A177-3AD203B41FA5}">
                      <a16:colId xmlns:a16="http://schemas.microsoft.com/office/drawing/2014/main" val="20001"/>
                    </a:ext>
                  </a:extLst>
                </a:gridCol>
                <a:gridCol w="1633537">
                  <a:extLst>
                    <a:ext uri="{9D8B030D-6E8A-4147-A177-3AD203B41FA5}">
                      <a16:colId xmlns:a16="http://schemas.microsoft.com/office/drawing/2014/main" val="20002"/>
                    </a:ext>
                  </a:extLst>
                </a:gridCol>
                <a:gridCol w="576263">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gridCol w="503237">
                  <a:extLst>
                    <a:ext uri="{9D8B030D-6E8A-4147-A177-3AD203B41FA5}">
                      <a16:colId xmlns:a16="http://schemas.microsoft.com/office/drawing/2014/main" val="20005"/>
                    </a:ext>
                  </a:extLst>
                </a:gridCol>
              </a:tblGrid>
              <a:tr h="431800">
                <a:tc gridSpan="2">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江苏省</a:t>
                      </a:r>
                      <a:endParaRPr kumimoji="0" lang="zh-CN" altLang="en-US" sz="32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zh-CN"/>
                    </a:p>
                  </a:txBody>
                  <a:tcPr/>
                </a:tc>
                <a:tc gridSpan="2">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浙江省</a:t>
                      </a:r>
                      <a:endParaRPr kumimoji="0" lang="zh-CN" altLang="en-US" sz="32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zh-CN"/>
                    </a:p>
                  </a:txBody>
                  <a:tcPr/>
                </a:tc>
                <a:tc gridSpan="2">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山东省</a:t>
                      </a:r>
                      <a:endParaRPr kumimoji="0" lang="zh-CN" altLang="en-US" sz="32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zh-CN"/>
                    </a:p>
                  </a:txBody>
                  <a:tcPr/>
                </a:tc>
                <a:extLst>
                  <a:ext uri="{0D108BD9-81ED-4DB2-BD59-A6C34878D82A}">
                    <a16:rowId xmlns:a16="http://schemas.microsoft.com/office/drawing/2014/main" val="10000"/>
                  </a:ext>
                </a:extLst>
              </a:tr>
              <a:tr h="503238">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南京大学</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90</a:t>
                      </a:r>
                      <a:endParaRPr kumimoji="0" lang="en-US" altLang="zh-CN"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浙江大学</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95</a:t>
                      </a:r>
                      <a:endParaRPr kumimoji="0" lang="en-US" altLang="zh-CN"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山东大学</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92</a:t>
                      </a:r>
                      <a:endParaRPr kumimoji="0" lang="en-US" altLang="zh-CN"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825">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东南大学</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93</a:t>
                      </a:r>
                      <a:endParaRPr kumimoji="0" lang="en-US" altLang="zh-CN"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浙江工业大学</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endParaRPr kumimoji="0" lang="en-US" altLang="zh-CN"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中国海洋大学</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85</a:t>
                      </a:r>
                      <a:endParaRPr kumimoji="0" lang="en-US" altLang="zh-CN"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河海大学</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endParaRPr kumimoji="0" lang="en-US" altLang="zh-CN"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宁波大学</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88</a:t>
                      </a:r>
                      <a:endParaRPr kumimoji="0" lang="en-US" altLang="zh-CN"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青岛大学</a:t>
                      </a:r>
                      <a:endParaRPr kumimoji="0" lang="zh-CN" altLang="en-US"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87</a:t>
                      </a:r>
                      <a:endParaRPr kumimoji="0" lang="en-US" altLang="zh-CN" sz="32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 name="Rectangle 181"/>
          <p:cNvSpPr>
            <a:spLocks noChangeArrowheads="1"/>
          </p:cNvSpPr>
          <p:nvPr/>
        </p:nvSpPr>
        <p:spPr bwMode="auto">
          <a:xfrm>
            <a:off x="3635375" y="4005287"/>
            <a:ext cx="2097088"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表</a:t>
            </a:r>
            <a:r>
              <a:rPr kumimoji="0" lang="en-US" altLang="zh-CN" sz="1600" b="0" i="0" u="none" strike="noStrike" kern="0" cap="none" spc="0" normalizeH="0" baseline="0" noProof="0" dirty="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6.1</a:t>
            </a:r>
            <a:r>
              <a:rPr kumimoji="0" lang="zh-CN" altLang="en-US" sz="1600" b="0" i="0" u="none" strike="noStrike" kern="0" cap="none" spc="0" normalizeH="0" baseline="0" noProof="0" dirty="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　原始比赛成绩</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6" name="Rectangle 3"/>
          <p:cNvSpPr txBox="1"/>
          <p:nvPr/>
        </p:nvSpPr>
        <p:spPr bwMode="auto">
          <a:xfrm>
            <a:off x="684213" y="1676871"/>
            <a:ext cx="7488237"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lstStyle>
            <a:lvl1pPr marL="342900" indent="-342900" algn="l" rtl="0" eaLnBrk="0" fontAlgn="base" latinLnBrk="1" hangingPunct="0">
              <a:lnSpc>
                <a:spcPct val="125000"/>
              </a:lnSpc>
              <a:spcBef>
                <a:spcPct val="25000"/>
              </a:spcBef>
              <a:spcAft>
                <a:spcPct val="0"/>
              </a:spcAft>
              <a:buClr>
                <a:srgbClr val="00B0F0"/>
              </a:buClr>
              <a:buSzPct val="75000"/>
              <a:buFont typeface="Wingdings" panose="05000000000000000000" pitchFamily="2" charset="2"/>
              <a:buChar char="p"/>
              <a:defRPr sz="2700" b="1">
                <a:solidFill>
                  <a:srgbClr val="00B0F0"/>
                </a:solidFill>
                <a:effectLst>
                  <a:outerShdw blurRad="38100" dist="38100" dir="2700000" algn="tl">
                    <a:srgbClr val="C0C0C0"/>
                  </a:outerShdw>
                </a:effectLst>
                <a:latin typeface="+mn-lt"/>
                <a:ea typeface="+mn-ea"/>
                <a:cs typeface="+mn-cs"/>
              </a:defRPr>
            </a:lvl1pPr>
            <a:lvl2pPr marL="742950" indent="-285750" algn="l" rtl="0" eaLnBrk="0" fontAlgn="base" latinLnBrk="1" hangingPunct="0">
              <a:lnSpc>
                <a:spcPct val="125000"/>
              </a:lnSpc>
              <a:spcBef>
                <a:spcPct val="40000"/>
              </a:spcBef>
              <a:spcAft>
                <a:spcPct val="0"/>
              </a:spcAft>
              <a:buClr>
                <a:srgbClr val="00B0F0"/>
              </a:buClr>
              <a:buFont typeface="Vivaldi" pitchFamily="66" charset="0"/>
              <a:buChar char="—"/>
              <a:defRPr kumimoji="1" sz="2400" b="1">
                <a:solidFill>
                  <a:schemeClr val="tx1"/>
                </a:solidFill>
                <a:latin typeface="Gulim" panose="020B0600000101010101" pitchFamily="34" charset="-127"/>
                <a:ea typeface="+mj-ea"/>
              </a:defRPr>
            </a:lvl2pPr>
            <a:lvl3pPr marL="1143000" indent="-228600" algn="l" rtl="0" eaLnBrk="0" fontAlgn="base" latinLnBrk="1" hangingPunct="0">
              <a:lnSpc>
                <a:spcPct val="125000"/>
              </a:lnSpc>
              <a:spcBef>
                <a:spcPct val="40000"/>
              </a:spcBef>
              <a:spcAft>
                <a:spcPct val="0"/>
              </a:spcAft>
              <a:buClr>
                <a:srgbClr val="00B0F0"/>
              </a:buClr>
              <a:buSzPct val="80000"/>
              <a:buFont typeface="Wingdings" panose="05000000000000000000" pitchFamily="2" charset="2"/>
              <a:buChar char="l"/>
              <a:defRPr kumimoji="1" sz="2400" b="1">
                <a:solidFill>
                  <a:schemeClr val="tx1"/>
                </a:solidFill>
                <a:latin typeface="Gulim" panose="020B0600000101010101" pitchFamily="34" charset="-127"/>
                <a:ea typeface="+mj-ea"/>
              </a:defRPr>
            </a:lvl3pPr>
            <a:lvl4pPr marL="1600200" indent="-228600" algn="l" rtl="0" eaLnBrk="0" fontAlgn="base" latinLnBrk="1" hangingPunct="0">
              <a:lnSpc>
                <a:spcPct val="125000"/>
              </a:lnSpc>
              <a:spcBef>
                <a:spcPct val="40000"/>
              </a:spcBef>
              <a:spcAft>
                <a:spcPct val="0"/>
              </a:spcAft>
              <a:buClr>
                <a:srgbClr val="00B0F0"/>
              </a:buClr>
              <a:buSzPct val="60000"/>
              <a:buFont typeface="Wingdings" panose="05000000000000000000" pitchFamily="2" charset="2"/>
              <a:buChar char="l"/>
              <a:defRPr kumimoji="1" sz="2000" b="1">
                <a:solidFill>
                  <a:schemeClr val="tx1"/>
                </a:solidFill>
                <a:latin typeface="Gulim" panose="020B0600000101010101" pitchFamily="34" charset="-127"/>
                <a:ea typeface="+mj-ea"/>
              </a:defRPr>
            </a:lvl4pPr>
            <a:lvl5pPr marL="2057400" indent="-228600" algn="l" rtl="0" eaLnBrk="0" fontAlgn="base" latinLnBrk="1" hangingPunct="0">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5pPr>
            <a:lvl6pPr marL="25146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6pPr>
            <a:lvl7pPr marL="29718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7pPr>
            <a:lvl8pPr marL="34290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8pPr>
            <a:lvl9pPr marL="38862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9pPr>
          </a:lstStyle>
          <a:p>
            <a:pPr marL="342900" marR="0" lvl="0" indent="-342900" algn="l" defTabSz="914400" rtl="0" eaLnBrk="1" fontAlgn="base" latinLnBrk="1" hangingPunct="1">
              <a:lnSpc>
                <a:spcPct val="125000"/>
              </a:lnSpc>
              <a:spcBef>
                <a:spcPts val="1300"/>
              </a:spcBef>
              <a:spcAft>
                <a:spcPts val="1300"/>
              </a:spcAft>
              <a:buClr>
                <a:srgbClr val="00B0F0"/>
              </a:buClr>
              <a:buSzPct val="75000"/>
              <a:buFont typeface="Wingdings" panose="05000000000000000000" pitchFamily="2" charset="2"/>
              <a:buChar char="p"/>
              <a:defRPr/>
            </a:pP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我们可以用如表</a:t>
            </a:r>
            <a:r>
              <a:rPr kumimoji="0" lang="en-US" altLang="zh-CN"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6.2</a:t>
            </a: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所示的形式来表示成绩，这样每所高校就具备了所属省份和平均分数这两个属性，即</a:t>
            </a:r>
            <a:r>
              <a:rPr kumimoji="0" lang="en-US" altLang="zh-CN"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&lt;</a:t>
            </a: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高校名称：</a:t>
            </a:r>
            <a:r>
              <a:rPr kumimoji="0" lang="en-US" altLang="zh-CN"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a:t>
            </a: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所属省份，平均分数</a:t>
            </a:r>
            <a:r>
              <a:rPr kumimoji="0" lang="en-US" altLang="zh-CN"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}&gt;</a:t>
            </a: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a:t>
            </a:r>
          </a:p>
        </p:txBody>
      </p:sp>
      <p:graphicFrame>
        <p:nvGraphicFramePr>
          <p:cNvPr id="7" name="Group 81"/>
          <p:cNvGraphicFramePr/>
          <p:nvPr/>
        </p:nvGraphicFramePr>
        <p:xfrm>
          <a:off x="755650" y="4005733"/>
          <a:ext cx="7993063" cy="2087563"/>
        </p:xfrm>
        <a:graphic>
          <a:graphicData uri="http://schemas.openxmlformats.org/drawingml/2006/table">
            <a:tbl>
              <a:tblPr/>
              <a:tblGrid>
                <a:gridCol w="2520950">
                  <a:extLst>
                    <a:ext uri="{9D8B030D-6E8A-4147-A177-3AD203B41FA5}">
                      <a16:colId xmlns:a16="http://schemas.microsoft.com/office/drawing/2014/main" val="20000"/>
                    </a:ext>
                  </a:extLst>
                </a:gridCol>
                <a:gridCol w="2879725">
                  <a:extLst>
                    <a:ext uri="{9D8B030D-6E8A-4147-A177-3AD203B41FA5}">
                      <a16:colId xmlns:a16="http://schemas.microsoft.com/office/drawing/2014/main" val="20001"/>
                    </a:ext>
                  </a:extLst>
                </a:gridCol>
                <a:gridCol w="2592388">
                  <a:extLst>
                    <a:ext uri="{9D8B030D-6E8A-4147-A177-3AD203B41FA5}">
                      <a16:colId xmlns:a16="http://schemas.microsoft.com/office/drawing/2014/main" val="20002"/>
                    </a:ext>
                  </a:extLst>
                </a:gridCol>
              </a:tblGrid>
              <a:tr h="647700">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南京大学：</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东南大学：</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河海大学：</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2163">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浙江大学：</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95}</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浙江工业大学：</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宁波大学：</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88}</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山东大学：</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92}</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中国海洋大学：</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青岛大学：</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87}</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Rectangle 82"/>
          <p:cNvSpPr>
            <a:spLocks noChangeArrowheads="1"/>
          </p:cNvSpPr>
          <p:nvPr/>
        </p:nvSpPr>
        <p:spPr bwMode="auto">
          <a:xfrm>
            <a:off x="2882900" y="3573933"/>
            <a:ext cx="3316288"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表</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6.2</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　增加属性信息后的比赛成绩</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98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chemeClr val="accent2"/>
                </a:solidFill>
                <a:latin typeface="楷体_GB2312" pitchFamily="49" charset="-122"/>
                <a:ea typeface="楷体_GB2312" pitchFamily="49" charset="-122"/>
              </a:rPr>
              <a:t>6.2 </a:t>
            </a:r>
            <a:r>
              <a:rPr lang="zh-CN" altLang="zh-CN" sz="3200" b="1" dirty="0">
                <a:solidFill>
                  <a:schemeClr val="accent2"/>
                </a:solidFill>
                <a:latin typeface="楷体_GB2312" pitchFamily="49" charset="-122"/>
                <a:ea typeface="楷体_GB2312" pitchFamily="49" charset="-122"/>
              </a:rPr>
              <a:t>海量感知数据的挖掘与分析</a:t>
            </a:r>
            <a:br>
              <a:rPr lang="zh-CN" altLang="en-US" sz="3200" b="1" dirty="0">
                <a:solidFill>
                  <a:srgbClr val="FF0000"/>
                </a:solidFill>
                <a:latin typeface="楷体_GB2312" pitchFamily="49" charset="-122"/>
                <a:ea typeface="楷体_GB2312" pitchFamily="49" charset="-122"/>
              </a:rPr>
            </a:br>
            <a:endParaRPr lang="zh-CN" altLang="en-US" sz="3200" b="1" dirty="0">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777949"/>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chemeClr val="accent2"/>
                </a:solidFill>
                <a:latin typeface="楷体_GB2312" pitchFamily="49" charset="-122"/>
                <a:ea typeface="楷体_GB2312" pitchFamily="49" charset="-122"/>
              </a:rPr>
              <a:t> 1</a:t>
            </a:r>
            <a:r>
              <a:rPr lang="zh-CN" altLang="en-US" sz="2400" b="1" dirty="0">
                <a:solidFill>
                  <a:schemeClr val="accent2"/>
                </a:solidFill>
                <a:latin typeface="楷体_GB2312" pitchFamily="49" charset="-122"/>
                <a:ea typeface="楷体_GB2312" pitchFamily="49" charset="-122"/>
              </a:rPr>
              <a:t>、数据挖掘与知识表示</a:t>
            </a:r>
            <a:br>
              <a:rPr lang="zh-CN" altLang="en-US" sz="2400" b="1" dirty="0">
                <a:solidFill>
                  <a:srgbClr val="FF0000"/>
                </a:solidFill>
                <a:latin typeface="楷体_GB2312" pitchFamily="49" charset="-122"/>
                <a:ea typeface="楷体_GB2312" pitchFamily="49" charset="-122"/>
              </a:rPr>
            </a:br>
            <a:endParaRPr lang="zh-CN" altLang="en-US" sz="2400" b="1" dirty="0">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800092" y="2699623"/>
            <a:ext cx="7162800" cy="252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endParaRPr lang="zh-CN" altLang="en-US" b="1">
              <a:solidFill>
                <a:srgbClr val="FF0000"/>
              </a:solidFill>
              <a:latin typeface="楷体_GB2312" pitchFamily="49" charset="-122"/>
              <a:ea typeface="楷体_GB2312" pitchFamily="49" charset="-122"/>
            </a:endParaRPr>
          </a:p>
        </p:txBody>
      </p:sp>
      <p:sp>
        <p:nvSpPr>
          <p:cNvPr id="13" name="矩形 8"/>
          <p:cNvSpPr>
            <a:spLocks noChangeArrowheads="1"/>
          </p:cNvSpPr>
          <p:nvPr/>
        </p:nvSpPr>
        <p:spPr bwMode="auto">
          <a:xfrm>
            <a:off x="800092" y="2699623"/>
            <a:ext cx="6629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t>KDD</a:t>
            </a:r>
            <a:r>
              <a:rPr lang="zh-CN" altLang="zh-CN" sz="2400" dirty="0"/>
              <a:t>具体过程分为以下四步： </a:t>
            </a:r>
            <a:endParaRPr lang="en-US" altLang="zh-CN" sz="2400" dirty="0"/>
          </a:p>
          <a:p>
            <a:r>
              <a:rPr lang="en-US" altLang="zh-CN" sz="2400" dirty="0"/>
              <a:t>  </a:t>
            </a:r>
            <a:r>
              <a:rPr lang="zh-CN" altLang="zh-CN" sz="2400" dirty="0"/>
              <a:t>①数据集成：创建目标数据集；</a:t>
            </a:r>
            <a:endParaRPr lang="en-US" altLang="zh-CN" sz="2400" dirty="0"/>
          </a:p>
          <a:p>
            <a:r>
              <a:rPr lang="en-US" altLang="zh-CN" sz="2400" dirty="0"/>
              <a:t>  </a:t>
            </a:r>
            <a:r>
              <a:rPr lang="zh-CN" altLang="zh-CN" sz="2400" dirty="0"/>
              <a:t>②选择与预处理：数据清理、数据规约、选择数据挖掘函数和挖掘算法；</a:t>
            </a:r>
            <a:endParaRPr lang="en-US" altLang="zh-CN" sz="2400" dirty="0"/>
          </a:p>
          <a:p>
            <a:r>
              <a:rPr lang="en-US" altLang="zh-CN" sz="2400" dirty="0"/>
              <a:t>  </a:t>
            </a:r>
            <a:r>
              <a:rPr lang="zh-CN" altLang="zh-CN" sz="2400" dirty="0"/>
              <a:t>③数据挖掘：寻找有趣的数据模式，自动发现</a:t>
            </a:r>
            <a:r>
              <a:rPr lang="en-US" altLang="zh-CN" sz="2400" dirty="0"/>
              <a:t>—</a:t>
            </a:r>
            <a:r>
              <a:rPr lang="zh-CN" altLang="zh-CN" sz="2400" dirty="0"/>
              <a:t>分类</a:t>
            </a:r>
            <a:r>
              <a:rPr lang="en-US" altLang="zh-CN" sz="2400" dirty="0"/>
              <a:t>/</a:t>
            </a:r>
            <a:r>
              <a:rPr lang="zh-CN" altLang="zh-CN" sz="2400" dirty="0"/>
              <a:t>预测</a:t>
            </a:r>
            <a:r>
              <a:rPr lang="en-US" altLang="zh-CN" sz="2400" dirty="0"/>
              <a:t>—</a:t>
            </a:r>
            <a:r>
              <a:rPr lang="zh-CN" altLang="zh-CN" sz="2400" dirty="0"/>
              <a:t>解释</a:t>
            </a:r>
            <a:r>
              <a:rPr lang="en-US" altLang="zh-CN" sz="2400" dirty="0"/>
              <a:t>/</a:t>
            </a:r>
            <a:r>
              <a:rPr lang="zh-CN" altLang="zh-CN" sz="2400" dirty="0"/>
              <a:t>描述；</a:t>
            </a:r>
            <a:endParaRPr lang="en-US" altLang="zh-CN" sz="2400" dirty="0"/>
          </a:p>
          <a:p>
            <a:r>
              <a:rPr lang="zh-CN" altLang="zh-CN" sz="2400" dirty="0"/>
              <a:t>④解释与评估：分析结果，使用可视化和知识表现技术，向用户提供挖掘的知识。</a:t>
            </a:r>
            <a:endParaRPr lang="zh-CN" altLang="en-US" sz="2400" dirty="0"/>
          </a:p>
        </p:txBody>
      </p:sp>
      <p:sp>
        <p:nvSpPr>
          <p:cNvPr id="14" name="矩形 13"/>
          <p:cNvSpPr>
            <a:spLocks noChangeArrowheads="1"/>
          </p:cNvSpPr>
          <p:nvPr/>
        </p:nvSpPr>
        <p:spPr bwMode="auto">
          <a:xfrm>
            <a:off x="726303" y="2276872"/>
            <a:ext cx="6629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华文楷体" pitchFamily="2" charset="-122"/>
                <a:ea typeface="华文楷体" pitchFamily="2" charset="-122"/>
              </a:rPr>
              <a:t>数据挖掘是</a:t>
            </a:r>
            <a:r>
              <a:rPr lang="en-US" altLang="zh-CN" sz="2000" dirty="0">
                <a:latin typeface="华文楷体" pitchFamily="2" charset="-122"/>
                <a:ea typeface="华文楷体" pitchFamily="2" charset="-122"/>
              </a:rPr>
              <a:t>KDD</a:t>
            </a:r>
            <a:r>
              <a:rPr lang="zh-CN" altLang="en-US" sz="2000" dirty="0">
                <a:latin typeface="华文楷体" pitchFamily="2" charset="-122"/>
                <a:ea typeface="华文楷体" pitchFamily="2" charset="-122"/>
              </a:rPr>
              <a:t>（知识发现）过程的重要组成部分</a:t>
            </a:r>
            <a:r>
              <a:rPr lang="zh-CN"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9" name="Rectangle 3"/>
          <p:cNvSpPr txBox="1"/>
          <p:nvPr/>
        </p:nvSpPr>
        <p:spPr bwMode="auto">
          <a:xfrm>
            <a:off x="684213" y="1534120"/>
            <a:ext cx="78486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lstStyle>
            <a:lvl1pPr marL="342900" indent="-342900" algn="l" rtl="0" eaLnBrk="0" fontAlgn="base" latinLnBrk="1" hangingPunct="0">
              <a:lnSpc>
                <a:spcPct val="125000"/>
              </a:lnSpc>
              <a:spcBef>
                <a:spcPct val="25000"/>
              </a:spcBef>
              <a:spcAft>
                <a:spcPct val="0"/>
              </a:spcAft>
              <a:buClr>
                <a:srgbClr val="00B0F0"/>
              </a:buClr>
              <a:buSzPct val="75000"/>
              <a:buFont typeface="Wingdings" panose="05000000000000000000" pitchFamily="2" charset="2"/>
              <a:buChar char="p"/>
              <a:defRPr sz="2700" b="1">
                <a:solidFill>
                  <a:srgbClr val="00B0F0"/>
                </a:solidFill>
                <a:effectLst>
                  <a:outerShdw blurRad="38100" dist="38100" dir="2700000" algn="tl">
                    <a:srgbClr val="C0C0C0"/>
                  </a:outerShdw>
                </a:effectLst>
                <a:latin typeface="+mn-lt"/>
                <a:ea typeface="+mn-ea"/>
                <a:cs typeface="+mn-cs"/>
              </a:defRPr>
            </a:lvl1pPr>
            <a:lvl2pPr marL="742950" indent="-285750" algn="l" rtl="0" eaLnBrk="0" fontAlgn="base" latinLnBrk="1" hangingPunct="0">
              <a:lnSpc>
                <a:spcPct val="125000"/>
              </a:lnSpc>
              <a:spcBef>
                <a:spcPct val="40000"/>
              </a:spcBef>
              <a:spcAft>
                <a:spcPct val="0"/>
              </a:spcAft>
              <a:buClr>
                <a:srgbClr val="00B0F0"/>
              </a:buClr>
              <a:buFont typeface="Vivaldi" pitchFamily="66" charset="0"/>
              <a:buChar char="—"/>
              <a:defRPr kumimoji="1" sz="2400" b="1">
                <a:solidFill>
                  <a:schemeClr val="tx1"/>
                </a:solidFill>
                <a:latin typeface="Gulim" panose="020B0600000101010101" pitchFamily="34" charset="-127"/>
                <a:ea typeface="+mj-ea"/>
              </a:defRPr>
            </a:lvl2pPr>
            <a:lvl3pPr marL="1143000" indent="-228600" algn="l" rtl="0" eaLnBrk="0" fontAlgn="base" latinLnBrk="1" hangingPunct="0">
              <a:lnSpc>
                <a:spcPct val="125000"/>
              </a:lnSpc>
              <a:spcBef>
                <a:spcPct val="40000"/>
              </a:spcBef>
              <a:spcAft>
                <a:spcPct val="0"/>
              </a:spcAft>
              <a:buClr>
                <a:srgbClr val="00B0F0"/>
              </a:buClr>
              <a:buSzPct val="80000"/>
              <a:buFont typeface="Wingdings" panose="05000000000000000000" pitchFamily="2" charset="2"/>
              <a:buChar char="l"/>
              <a:defRPr kumimoji="1" sz="2400" b="1">
                <a:solidFill>
                  <a:schemeClr val="tx1"/>
                </a:solidFill>
                <a:latin typeface="Gulim" panose="020B0600000101010101" pitchFamily="34" charset="-127"/>
                <a:ea typeface="+mj-ea"/>
              </a:defRPr>
            </a:lvl3pPr>
            <a:lvl4pPr marL="1600200" indent="-228600" algn="l" rtl="0" eaLnBrk="0" fontAlgn="base" latinLnBrk="1" hangingPunct="0">
              <a:lnSpc>
                <a:spcPct val="125000"/>
              </a:lnSpc>
              <a:spcBef>
                <a:spcPct val="40000"/>
              </a:spcBef>
              <a:spcAft>
                <a:spcPct val="0"/>
              </a:spcAft>
              <a:buClr>
                <a:srgbClr val="00B0F0"/>
              </a:buClr>
              <a:buSzPct val="60000"/>
              <a:buFont typeface="Wingdings" panose="05000000000000000000" pitchFamily="2" charset="2"/>
              <a:buChar char="l"/>
              <a:defRPr kumimoji="1" sz="2000" b="1">
                <a:solidFill>
                  <a:schemeClr val="tx1"/>
                </a:solidFill>
                <a:latin typeface="Gulim" panose="020B0600000101010101" pitchFamily="34" charset="-127"/>
                <a:ea typeface="+mj-ea"/>
              </a:defRPr>
            </a:lvl4pPr>
            <a:lvl5pPr marL="2057400" indent="-228600" algn="l" rtl="0" eaLnBrk="0" fontAlgn="base" latinLnBrk="1" hangingPunct="0">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5pPr>
            <a:lvl6pPr marL="25146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6pPr>
            <a:lvl7pPr marL="29718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7pPr>
            <a:lvl8pPr marL="34290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8pPr>
            <a:lvl9pPr marL="38862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9pPr>
          </a:lstStyle>
          <a:p>
            <a:pPr marL="342900" marR="0" lvl="0" indent="-342900" algn="l" defTabSz="914400" rtl="0" eaLnBrk="1" fontAlgn="base" latinLnBrk="1" hangingPunct="1">
              <a:lnSpc>
                <a:spcPct val="125000"/>
              </a:lnSpc>
              <a:spcBef>
                <a:spcPts val="1300"/>
              </a:spcBef>
              <a:spcAft>
                <a:spcPts val="1300"/>
              </a:spcAft>
              <a:buClr>
                <a:srgbClr val="00B0F0"/>
              </a:buClr>
              <a:buSzPct val="75000"/>
              <a:buFont typeface="Wingdings" panose="05000000000000000000" pitchFamily="2" charset="2"/>
              <a:buChar char="p"/>
              <a:defRPr/>
            </a:pP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统计各个省份高校的平均分数时，高校的名称并不是很重要，我们略去高校名称，如表</a:t>
            </a:r>
            <a:r>
              <a:rPr kumimoji="0" lang="en-US" altLang="zh-CN"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6.3</a:t>
            </a: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所示。</a:t>
            </a:r>
          </a:p>
        </p:txBody>
      </p:sp>
      <p:graphicFrame>
        <p:nvGraphicFramePr>
          <p:cNvPr id="11" name="Group 111"/>
          <p:cNvGraphicFramePr/>
          <p:nvPr/>
        </p:nvGraphicFramePr>
        <p:xfrm>
          <a:off x="2195513" y="3069232"/>
          <a:ext cx="4752975" cy="1511301"/>
        </p:xfrm>
        <a:graphic>
          <a:graphicData uri="http://schemas.openxmlformats.org/drawingml/2006/table">
            <a:tbl>
              <a:tblPr/>
              <a:tblGrid>
                <a:gridCol w="1341437">
                  <a:extLst>
                    <a:ext uri="{9D8B030D-6E8A-4147-A177-3AD203B41FA5}">
                      <a16:colId xmlns:a16="http://schemas.microsoft.com/office/drawing/2014/main" val="20000"/>
                    </a:ext>
                  </a:extLst>
                </a:gridCol>
                <a:gridCol w="1611313">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503238">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388">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95</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88</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4675">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92</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87</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73"/>
          <p:cNvSpPr>
            <a:spLocks noChangeArrowheads="1"/>
          </p:cNvSpPr>
          <p:nvPr/>
        </p:nvSpPr>
        <p:spPr bwMode="auto">
          <a:xfrm>
            <a:off x="2771775" y="2637432"/>
            <a:ext cx="3316288"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表</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6.3</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　略去高校名称后的比赛成绩</a:t>
            </a:r>
          </a:p>
        </p:txBody>
      </p:sp>
      <p:sp>
        <p:nvSpPr>
          <p:cNvPr id="13" name="Rectangle 74"/>
          <p:cNvSpPr/>
          <p:nvPr/>
        </p:nvSpPr>
        <p:spPr bwMode="auto">
          <a:xfrm>
            <a:off x="827088" y="4726582"/>
            <a:ext cx="77755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lstStyle/>
          <a:p>
            <a:pPr marL="342900" marR="0" lvl="0" indent="-342900" algn="l" defTabSz="914400" eaLnBrk="1" fontAlgn="auto" latinLnBrk="0" hangingPunct="1">
              <a:lnSpc>
                <a:spcPct val="125000"/>
              </a:lnSpc>
              <a:spcBef>
                <a:spcPts val="1300"/>
              </a:spcBef>
              <a:spcAft>
                <a:spcPts val="1300"/>
              </a:spcAft>
              <a:buClr>
                <a:srgbClr val="00B0F0"/>
              </a:buClr>
              <a:buSzPct val="75000"/>
              <a:buFont typeface="Wingdings" panose="05000000000000000000" pitchFamily="2" charset="2"/>
              <a:buChar char="p"/>
              <a:defRPr/>
            </a:pP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rPr>
              <a:t>接下来对各个省份的高校的成绩进行汇总，如表</a:t>
            </a:r>
            <a:r>
              <a:rPr kumimoji="0" lang="en-US" altLang="zh-CN" sz="2100" b="1" i="0" u="none" strike="noStrike" kern="0" cap="none" spc="0" normalizeH="0" baseline="0" noProof="0">
                <a:ln>
                  <a:noFill/>
                </a:ln>
                <a:solidFill>
                  <a:srgbClr val="000000"/>
                </a:solidFill>
                <a:effectLst/>
                <a:uLnTx/>
                <a:uFillTx/>
                <a:latin typeface="楷体_GB2312" pitchFamily="49" charset="-122"/>
                <a:ea typeface="楷体_GB2312" pitchFamily="49" charset="-122"/>
              </a:rPr>
              <a:t>6.4</a:t>
            </a: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rPr>
              <a:t>所示。</a:t>
            </a:r>
          </a:p>
        </p:txBody>
      </p:sp>
      <p:graphicFrame>
        <p:nvGraphicFramePr>
          <p:cNvPr id="14" name="Group 106"/>
          <p:cNvGraphicFramePr/>
          <p:nvPr/>
        </p:nvGraphicFramePr>
        <p:xfrm>
          <a:off x="1187450" y="5806082"/>
          <a:ext cx="7127875" cy="503238"/>
        </p:xfrm>
        <a:graphic>
          <a:graphicData uri="http://schemas.openxmlformats.org/drawingml/2006/table">
            <a:tbl>
              <a:tblPr/>
              <a:tblGrid>
                <a:gridCol w="2376488">
                  <a:extLst>
                    <a:ext uri="{9D8B030D-6E8A-4147-A177-3AD203B41FA5}">
                      <a16:colId xmlns:a16="http://schemas.microsoft.com/office/drawing/2014/main" val="20000"/>
                    </a:ext>
                  </a:extLst>
                </a:gridCol>
                <a:gridCol w="2376487">
                  <a:extLst>
                    <a:ext uri="{9D8B030D-6E8A-4147-A177-3AD203B41FA5}">
                      <a16:colId xmlns:a16="http://schemas.microsoft.com/office/drawing/2014/main" val="20001"/>
                    </a:ext>
                  </a:extLst>
                </a:gridCol>
                <a:gridCol w="2374900">
                  <a:extLst>
                    <a:ext uri="{9D8B030D-6E8A-4147-A177-3AD203B41FA5}">
                      <a16:colId xmlns:a16="http://schemas.microsoft.com/office/drawing/2014/main" val="20002"/>
                    </a:ext>
                  </a:extLst>
                </a:gridCol>
              </a:tblGrid>
              <a:tr h="503238">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90</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93</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95</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92</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85</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87</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 name="Rectangle 112"/>
          <p:cNvSpPr>
            <a:spLocks noChangeArrowheads="1"/>
          </p:cNvSpPr>
          <p:nvPr/>
        </p:nvSpPr>
        <p:spPr bwMode="auto">
          <a:xfrm>
            <a:off x="3203575" y="5374282"/>
            <a:ext cx="2503488"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表</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6.4</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　各省比赛成绩汇总</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4" name="Rectangle 3"/>
          <p:cNvSpPr txBox="1"/>
          <p:nvPr/>
        </p:nvSpPr>
        <p:spPr bwMode="auto">
          <a:xfrm>
            <a:off x="684213" y="1628800"/>
            <a:ext cx="74882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lstStyle>
            <a:lvl1pPr marL="342900" indent="-342900" algn="l" rtl="0" eaLnBrk="0" fontAlgn="base" latinLnBrk="1" hangingPunct="0">
              <a:lnSpc>
                <a:spcPct val="125000"/>
              </a:lnSpc>
              <a:spcBef>
                <a:spcPct val="25000"/>
              </a:spcBef>
              <a:spcAft>
                <a:spcPct val="0"/>
              </a:spcAft>
              <a:buClr>
                <a:srgbClr val="00B0F0"/>
              </a:buClr>
              <a:buSzPct val="75000"/>
              <a:buFont typeface="Wingdings" panose="05000000000000000000" pitchFamily="2" charset="2"/>
              <a:buChar char="p"/>
              <a:defRPr sz="2700" b="1">
                <a:solidFill>
                  <a:srgbClr val="00B0F0"/>
                </a:solidFill>
                <a:effectLst>
                  <a:outerShdw blurRad="38100" dist="38100" dir="2700000" algn="tl">
                    <a:srgbClr val="C0C0C0"/>
                  </a:outerShdw>
                </a:effectLst>
                <a:latin typeface="+mn-lt"/>
                <a:ea typeface="+mn-ea"/>
                <a:cs typeface="+mn-cs"/>
              </a:defRPr>
            </a:lvl1pPr>
            <a:lvl2pPr marL="742950" indent="-285750" algn="l" rtl="0" eaLnBrk="0" fontAlgn="base" latinLnBrk="1" hangingPunct="0">
              <a:lnSpc>
                <a:spcPct val="125000"/>
              </a:lnSpc>
              <a:spcBef>
                <a:spcPct val="40000"/>
              </a:spcBef>
              <a:spcAft>
                <a:spcPct val="0"/>
              </a:spcAft>
              <a:buClr>
                <a:srgbClr val="00B0F0"/>
              </a:buClr>
              <a:buFont typeface="Vivaldi" pitchFamily="66" charset="0"/>
              <a:buChar char="—"/>
              <a:defRPr kumimoji="1" sz="2400" b="1">
                <a:solidFill>
                  <a:schemeClr val="tx1"/>
                </a:solidFill>
                <a:latin typeface="Gulim" panose="020B0600000101010101" pitchFamily="34" charset="-127"/>
                <a:ea typeface="+mj-ea"/>
              </a:defRPr>
            </a:lvl2pPr>
            <a:lvl3pPr marL="1143000" indent="-228600" algn="l" rtl="0" eaLnBrk="0" fontAlgn="base" latinLnBrk="1" hangingPunct="0">
              <a:lnSpc>
                <a:spcPct val="125000"/>
              </a:lnSpc>
              <a:spcBef>
                <a:spcPct val="40000"/>
              </a:spcBef>
              <a:spcAft>
                <a:spcPct val="0"/>
              </a:spcAft>
              <a:buClr>
                <a:srgbClr val="00B0F0"/>
              </a:buClr>
              <a:buSzPct val="80000"/>
              <a:buFont typeface="Wingdings" panose="05000000000000000000" pitchFamily="2" charset="2"/>
              <a:buChar char="l"/>
              <a:defRPr kumimoji="1" sz="2400" b="1">
                <a:solidFill>
                  <a:schemeClr val="tx1"/>
                </a:solidFill>
                <a:latin typeface="Gulim" panose="020B0600000101010101" pitchFamily="34" charset="-127"/>
                <a:ea typeface="+mj-ea"/>
              </a:defRPr>
            </a:lvl3pPr>
            <a:lvl4pPr marL="1600200" indent="-228600" algn="l" rtl="0" eaLnBrk="0" fontAlgn="base" latinLnBrk="1" hangingPunct="0">
              <a:lnSpc>
                <a:spcPct val="125000"/>
              </a:lnSpc>
              <a:spcBef>
                <a:spcPct val="40000"/>
              </a:spcBef>
              <a:spcAft>
                <a:spcPct val="0"/>
              </a:spcAft>
              <a:buClr>
                <a:srgbClr val="00B0F0"/>
              </a:buClr>
              <a:buSzPct val="60000"/>
              <a:buFont typeface="Wingdings" panose="05000000000000000000" pitchFamily="2" charset="2"/>
              <a:buChar char="l"/>
              <a:defRPr kumimoji="1" sz="2000" b="1">
                <a:solidFill>
                  <a:schemeClr val="tx1"/>
                </a:solidFill>
                <a:latin typeface="Gulim" panose="020B0600000101010101" pitchFamily="34" charset="-127"/>
                <a:ea typeface="+mj-ea"/>
              </a:defRPr>
            </a:lvl4pPr>
            <a:lvl5pPr marL="2057400" indent="-228600" algn="l" rtl="0" eaLnBrk="0" fontAlgn="base" latinLnBrk="1" hangingPunct="0">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5pPr>
            <a:lvl6pPr marL="25146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6pPr>
            <a:lvl7pPr marL="29718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7pPr>
            <a:lvl8pPr marL="34290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8pPr>
            <a:lvl9pPr marL="38862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9pPr>
          </a:lstStyle>
          <a:p>
            <a:pPr marL="342900" marR="0" lvl="0" indent="-342900" algn="l" defTabSz="914400" rtl="0" eaLnBrk="1" fontAlgn="base" latinLnBrk="1" hangingPunct="1">
              <a:lnSpc>
                <a:spcPct val="125000"/>
              </a:lnSpc>
              <a:spcBef>
                <a:spcPct val="25000"/>
              </a:spcBef>
              <a:spcAft>
                <a:spcPct val="0"/>
              </a:spcAft>
              <a:buClr>
                <a:srgbClr val="00B0F0"/>
              </a:buClr>
              <a:buSzPct val="75000"/>
              <a:buFont typeface="Wingdings" panose="05000000000000000000" pitchFamily="2" charset="2"/>
              <a:buChar char="p"/>
              <a:defRPr/>
            </a:pP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计算求得各省高校的平均值如表</a:t>
            </a:r>
            <a:r>
              <a:rPr kumimoji="0" lang="en-US" altLang="zh-CN"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6.5</a:t>
            </a:r>
            <a:r>
              <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cs typeface="+mn-cs"/>
              </a:rPr>
              <a:t>所示。</a:t>
            </a:r>
          </a:p>
          <a:p>
            <a:pPr marL="342900" marR="0" lvl="0" indent="-342900" algn="l" defTabSz="914400" rtl="0" eaLnBrk="1" fontAlgn="base" latinLnBrk="1" hangingPunct="1">
              <a:lnSpc>
                <a:spcPct val="125000"/>
              </a:lnSpc>
              <a:spcBef>
                <a:spcPct val="25000"/>
              </a:spcBef>
              <a:spcAft>
                <a:spcPct val="0"/>
              </a:spcAft>
              <a:buClr>
                <a:srgbClr val="00B0F0"/>
              </a:buClr>
              <a:buSzPct val="75000"/>
              <a:buFont typeface="Wingdings" panose="05000000000000000000" pitchFamily="2" charset="2"/>
              <a:buChar char="p"/>
              <a:defRPr/>
            </a:pPr>
            <a:endParaRPr kumimoji="0" lang="en-US" altLang="zh-CN" sz="2800" b="1" i="0" u="none" strike="noStrike" kern="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endParaRPr>
          </a:p>
        </p:txBody>
      </p:sp>
      <p:sp>
        <p:nvSpPr>
          <p:cNvPr id="5" name="Rectangle 4"/>
          <p:cNvSpPr>
            <a:spLocks noChangeArrowheads="1"/>
          </p:cNvSpPr>
          <p:nvPr/>
        </p:nvSpPr>
        <p:spPr bwMode="auto">
          <a:xfrm>
            <a:off x="3132138" y="2371750"/>
            <a:ext cx="2097087"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表</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6.5</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　各省平均成绩</a:t>
            </a:r>
          </a:p>
        </p:txBody>
      </p:sp>
      <p:graphicFrame>
        <p:nvGraphicFramePr>
          <p:cNvPr id="6" name="Group 25"/>
          <p:cNvGraphicFramePr/>
          <p:nvPr/>
        </p:nvGraphicFramePr>
        <p:xfrm>
          <a:off x="1692275" y="2732112"/>
          <a:ext cx="5184775" cy="647700"/>
        </p:xfrm>
        <a:graphic>
          <a:graphicData uri="http://schemas.openxmlformats.org/drawingml/2006/table">
            <a:tbl>
              <a:tblPr/>
              <a:tblGrid>
                <a:gridCol w="1657350">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871662">
                  <a:extLst>
                    <a:ext uri="{9D8B030D-6E8A-4147-A177-3AD203B41FA5}">
                      <a16:colId xmlns:a16="http://schemas.microsoft.com/office/drawing/2014/main" val="20002"/>
                    </a:ext>
                  </a:extLst>
                </a:gridCol>
              </a:tblGrid>
              <a:tr h="647700">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88</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 name="Rectangle 26"/>
          <p:cNvSpPr/>
          <p:nvPr/>
        </p:nvSpPr>
        <p:spPr bwMode="auto">
          <a:xfrm>
            <a:off x="827088" y="3884637"/>
            <a:ext cx="777716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lstStyle/>
          <a:p>
            <a:pPr marL="342900" marR="0" lvl="0" indent="-342900" algn="l" defTabSz="914400" eaLnBrk="1" fontAlgn="auto" latinLnBrk="0" hangingPunct="1">
              <a:lnSpc>
                <a:spcPct val="115000"/>
              </a:lnSpc>
              <a:spcBef>
                <a:spcPct val="15000"/>
              </a:spcBef>
              <a:spcAft>
                <a:spcPts val="0"/>
              </a:spcAft>
              <a:buClr>
                <a:srgbClr val="00B0F0"/>
              </a:buClr>
              <a:buSzPct val="75000"/>
              <a:buFont typeface="Wingdings" panose="05000000000000000000" pitchFamily="2" charset="2"/>
              <a:buChar char="p"/>
              <a:defRPr/>
            </a:pP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以上为计算各省平均成绩的主要步骤，我们可以用</a:t>
            </a:r>
            <a:r>
              <a:rPr kumimoji="0" lang="en-US" altLang="zh-CN"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MapReduce</a:t>
            </a: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来实现，其详细步骤如下：</a:t>
            </a:r>
          </a:p>
          <a:p>
            <a:pPr marL="342900" marR="0" lvl="0" indent="-342900" algn="l" defTabSz="914400" eaLnBrk="1" fontAlgn="auto" latinLnBrk="0" hangingPunct="1">
              <a:lnSpc>
                <a:spcPct val="115000"/>
              </a:lnSpc>
              <a:spcBef>
                <a:spcPct val="15000"/>
              </a:spcBef>
              <a:spcAft>
                <a:spcPts val="1300"/>
              </a:spcAft>
              <a:buClr>
                <a:srgbClr val="00B0F0"/>
              </a:buClr>
              <a:buSzPct val="75000"/>
              <a:buFont typeface="Wingdings" panose="05000000000000000000" pitchFamily="2" charset="2"/>
              <a:buChar char="p"/>
              <a:defRPr/>
            </a:pPr>
            <a:r>
              <a:rPr kumimoji="0" lang="en-US" altLang="zh-CN" sz="2500" b="1" i="0" u="none" strike="noStrike" kern="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rPr>
              <a:t>2</a:t>
            </a:r>
            <a:r>
              <a:rPr kumimoji="0" lang="zh-CN" altLang="en-US" sz="2500" b="1" i="0" u="none" strike="noStrike" kern="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rPr>
              <a:t>．任务的</a:t>
            </a:r>
            <a:r>
              <a:rPr kumimoji="0" lang="en-US" altLang="zh-CN" sz="2500" b="1" i="0" u="none" strike="noStrike" kern="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rPr>
              <a:t>MapReduce</a:t>
            </a:r>
            <a:r>
              <a:rPr kumimoji="0" lang="zh-CN" altLang="en-US" sz="2500" b="1" i="0" u="none" strike="noStrike" kern="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rPr>
              <a:t>实现</a:t>
            </a:r>
          </a:p>
          <a:p>
            <a:pPr marL="742950" marR="0" lvl="1" indent="-285750" algn="l" defTabSz="914400" eaLnBrk="1" fontAlgn="auto" latinLnBrk="0" hangingPunct="1">
              <a:lnSpc>
                <a:spcPct val="115000"/>
              </a:lnSpc>
              <a:spcBef>
                <a:spcPct val="15000"/>
              </a:spcBef>
              <a:spcAft>
                <a:spcPts val="1300"/>
              </a:spcAft>
              <a:buClr>
                <a:srgbClr val="00B0F0"/>
              </a:buClr>
              <a:buSzTx/>
              <a:buFont typeface="Vivaldi" pitchFamily="66" charset="0"/>
              <a:buChar char="—"/>
              <a:defRPr/>
            </a:pPr>
            <a:r>
              <a:rPr kumimoji="0" lang="en-US" altLang="zh-CN"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MapReduce</a:t>
            </a:r>
            <a:r>
              <a:rPr kumimoji="0" lang="zh-CN" altLang="en-US"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包含</a:t>
            </a:r>
            <a:r>
              <a:rPr kumimoji="0" lang="en-US" altLang="zh-CN"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Map</a:t>
            </a:r>
            <a:r>
              <a:rPr kumimoji="0" lang="zh-CN" altLang="en-US"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a:t>
            </a:r>
            <a:r>
              <a:rPr kumimoji="0" lang="en-US" altLang="zh-CN"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Shuffle</a:t>
            </a:r>
            <a:r>
              <a:rPr kumimoji="0" lang="zh-CN" altLang="en-US"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和</a:t>
            </a:r>
            <a:r>
              <a:rPr kumimoji="0" lang="en-US" altLang="zh-CN"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Reduce</a:t>
            </a:r>
            <a:r>
              <a:rPr kumimoji="0" lang="zh-CN" altLang="en-US"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三个步骤，其中</a:t>
            </a:r>
            <a:r>
              <a:rPr kumimoji="0" lang="en-US" altLang="zh-CN"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Shuffle</a:t>
            </a:r>
            <a:r>
              <a:rPr kumimoji="0" lang="zh-CN" altLang="en-US"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由</a:t>
            </a:r>
            <a:r>
              <a:rPr kumimoji="0" lang="en-US" altLang="zh-CN"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Hadoop</a:t>
            </a:r>
            <a:r>
              <a:rPr kumimoji="0" lang="zh-CN" altLang="en-US"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自动完成，</a:t>
            </a:r>
            <a:r>
              <a:rPr kumimoji="0" lang="en-US" altLang="zh-CN"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Hadoop</a:t>
            </a:r>
            <a:r>
              <a:rPr kumimoji="0" lang="zh-CN" altLang="en-US"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的使用者可以无需了解并行程序的底层实现，只需关注</a:t>
            </a:r>
            <a:r>
              <a:rPr kumimoji="0" lang="en-US" altLang="zh-CN"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Map</a:t>
            </a:r>
            <a:r>
              <a:rPr kumimoji="0" lang="zh-CN" altLang="en-US"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和</a:t>
            </a:r>
            <a:r>
              <a:rPr kumimoji="0" lang="en-US" altLang="zh-CN"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Reduce</a:t>
            </a:r>
            <a:r>
              <a:rPr kumimoji="0" lang="zh-CN" altLang="en-US" sz="2000" b="1" i="0" u="none" strike="noStrike" kern="0" cap="none" spc="0" normalizeH="0" baseline="0" noProof="0">
                <a:ln>
                  <a:noFill/>
                </a:ln>
                <a:solidFill>
                  <a:srgbClr val="000000"/>
                </a:solidFill>
                <a:effectLst/>
                <a:uLnTx/>
                <a:uFillTx/>
                <a:latin typeface="楷体_GB2312" pitchFamily="49" charset="-122"/>
                <a:ea typeface="楷体_GB2312" pitchFamily="49" charset="-122"/>
              </a:rPr>
              <a:t>的实现。</a:t>
            </a:r>
            <a:endPar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endParaRPr>
          </a:p>
          <a:p>
            <a:pPr marL="342900" marR="0" lvl="0" indent="-342900" algn="l" defTabSz="914400" eaLnBrk="1" fontAlgn="auto" latinLnBrk="0" hangingPunct="1">
              <a:lnSpc>
                <a:spcPct val="125000"/>
              </a:lnSpc>
              <a:spcBef>
                <a:spcPct val="25000"/>
              </a:spcBef>
              <a:spcAft>
                <a:spcPts val="0"/>
              </a:spcAft>
              <a:buClr>
                <a:srgbClr val="00B0F0"/>
              </a:buClr>
              <a:buSzPct val="75000"/>
              <a:buFont typeface="Wingdings" panose="05000000000000000000" pitchFamily="2" charset="2"/>
              <a:buChar char="p"/>
              <a:defRPr/>
            </a:pPr>
            <a:endPar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endParaRPr>
          </a:p>
          <a:p>
            <a:pPr marL="342900" marR="0" lvl="0" indent="-342900" algn="l" defTabSz="914400" eaLnBrk="1" fontAlgn="auto" latinLnBrk="0" hangingPunct="1">
              <a:lnSpc>
                <a:spcPct val="125000"/>
              </a:lnSpc>
              <a:spcBef>
                <a:spcPct val="25000"/>
              </a:spcBef>
              <a:spcAft>
                <a:spcPts val="0"/>
              </a:spcAft>
              <a:buClr>
                <a:srgbClr val="00B0F0"/>
              </a:buClr>
              <a:buSzPct val="75000"/>
              <a:buFont typeface="Wingdings" panose="05000000000000000000" pitchFamily="2" charset="2"/>
              <a:buChar char="p"/>
              <a:defRPr/>
            </a:pPr>
            <a:endParaRPr kumimoji="0" lang="zh-CN" altLang="en-US" sz="2100" b="1" i="0" u="none" strike="noStrike" kern="0" cap="none" spc="0" normalizeH="0" baseline="0" noProof="0">
              <a:ln>
                <a:noFill/>
              </a:ln>
              <a:solidFill>
                <a:srgbClr val="000000"/>
              </a:solidFill>
              <a:effectLst/>
              <a:uLnTx/>
              <a:uFillTx/>
              <a:latin typeface="楷体_GB2312" pitchFamily="49" charset="-122"/>
              <a:ea typeface="楷体_GB2312" pitchFamily="49" charset="-122"/>
            </a:endParaRPr>
          </a:p>
          <a:p>
            <a:pPr marL="342900" marR="0" lvl="0" indent="-342900" algn="l" defTabSz="914400" eaLnBrk="1" fontAlgn="auto" latinLnBrk="0" hangingPunct="1">
              <a:lnSpc>
                <a:spcPct val="125000"/>
              </a:lnSpc>
              <a:spcBef>
                <a:spcPct val="25000"/>
              </a:spcBef>
              <a:spcAft>
                <a:spcPts val="0"/>
              </a:spcAft>
              <a:buClr>
                <a:srgbClr val="00B0F0"/>
              </a:buClr>
              <a:buSzPct val="75000"/>
              <a:buFont typeface="Wingdings" panose="05000000000000000000" pitchFamily="2" charset="2"/>
              <a:buChar char="p"/>
              <a:defRPr/>
            </a:pPr>
            <a:endParaRPr kumimoji="0" lang="en-US" altLang="zh-CN" sz="2800" b="1" i="0" u="none" strike="noStrike" kern="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3" name="Rectangle 3"/>
          <p:cNvSpPr txBox="1"/>
          <p:nvPr/>
        </p:nvSpPr>
        <p:spPr bwMode="auto">
          <a:xfrm>
            <a:off x="684213" y="1676870"/>
            <a:ext cx="7848600"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lstStyle>
            <a:lvl1pPr marL="342900" indent="-342900" algn="l" rtl="0" eaLnBrk="0" fontAlgn="base" latinLnBrk="1" hangingPunct="0">
              <a:lnSpc>
                <a:spcPct val="125000"/>
              </a:lnSpc>
              <a:spcBef>
                <a:spcPct val="25000"/>
              </a:spcBef>
              <a:spcAft>
                <a:spcPct val="0"/>
              </a:spcAft>
              <a:buClr>
                <a:srgbClr val="00B0F0"/>
              </a:buClr>
              <a:buSzPct val="75000"/>
              <a:buFont typeface="Wingdings" panose="05000000000000000000" pitchFamily="2" charset="2"/>
              <a:buChar char="p"/>
              <a:defRPr sz="2700" b="1">
                <a:solidFill>
                  <a:srgbClr val="00B0F0"/>
                </a:solidFill>
                <a:effectLst>
                  <a:outerShdw blurRad="38100" dist="38100" dir="2700000" algn="tl">
                    <a:srgbClr val="C0C0C0"/>
                  </a:outerShdw>
                </a:effectLst>
                <a:latin typeface="+mn-lt"/>
                <a:ea typeface="+mn-ea"/>
                <a:cs typeface="+mn-cs"/>
              </a:defRPr>
            </a:lvl1pPr>
            <a:lvl2pPr marL="742950" indent="-285750" algn="l" rtl="0" eaLnBrk="0" fontAlgn="base" latinLnBrk="1" hangingPunct="0">
              <a:lnSpc>
                <a:spcPct val="125000"/>
              </a:lnSpc>
              <a:spcBef>
                <a:spcPct val="40000"/>
              </a:spcBef>
              <a:spcAft>
                <a:spcPct val="0"/>
              </a:spcAft>
              <a:buClr>
                <a:srgbClr val="00B0F0"/>
              </a:buClr>
              <a:buFont typeface="Vivaldi" pitchFamily="66" charset="0"/>
              <a:buChar char="—"/>
              <a:defRPr kumimoji="1" sz="2400" b="1">
                <a:solidFill>
                  <a:schemeClr val="tx1"/>
                </a:solidFill>
                <a:latin typeface="Gulim" panose="020B0600000101010101" pitchFamily="34" charset="-127"/>
                <a:ea typeface="+mj-ea"/>
              </a:defRPr>
            </a:lvl2pPr>
            <a:lvl3pPr marL="1143000" indent="-228600" algn="l" rtl="0" eaLnBrk="0" fontAlgn="base" latinLnBrk="1" hangingPunct="0">
              <a:lnSpc>
                <a:spcPct val="125000"/>
              </a:lnSpc>
              <a:spcBef>
                <a:spcPct val="40000"/>
              </a:spcBef>
              <a:spcAft>
                <a:spcPct val="0"/>
              </a:spcAft>
              <a:buClr>
                <a:srgbClr val="00B0F0"/>
              </a:buClr>
              <a:buSzPct val="80000"/>
              <a:buFont typeface="Wingdings" panose="05000000000000000000" pitchFamily="2" charset="2"/>
              <a:buChar char="l"/>
              <a:defRPr kumimoji="1" sz="2400" b="1">
                <a:solidFill>
                  <a:schemeClr val="tx1"/>
                </a:solidFill>
                <a:latin typeface="Gulim" panose="020B0600000101010101" pitchFamily="34" charset="-127"/>
                <a:ea typeface="+mj-ea"/>
              </a:defRPr>
            </a:lvl3pPr>
            <a:lvl4pPr marL="1600200" indent="-228600" algn="l" rtl="0" eaLnBrk="0" fontAlgn="base" latinLnBrk="1" hangingPunct="0">
              <a:lnSpc>
                <a:spcPct val="125000"/>
              </a:lnSpc>
              <a:spcBef>
                <a:spcPct val="40000"/>
              </a:spcBef>
              <a:spcAft>
                <a:spcPct val="0"/>
              </a:spcAft>
              <a:buClr>
                <a:srgbClr val="00B0F0"/>
              </a:buClr>
              <a:buSzPct val="60000"/>
              <a:buFont typeface="Wingdings" panose="05000000000000000000" pitchFamily="2" charset="2"/>
              <a:buChar char="l"/>
              <a:defRPr kumimoji="1" sz="2000" b="1">
                <a:solidFill>
                  <a:schemeClr val="tx1"/>
                </a:solidFill>
                <a:latin typeface="Gulim" panose="020B0600000101010101" pitchFamily="34" charset="-127"/>
                <a:ea typeface="+mj-ea"/>
              </a:defRPr>
            </a:lvl4pPr>
            <a:lvl5pPr marL="2057400" indent="-228600" algn="l" rtl="0" eaLnBrk="0" fontAlgn="base" latinLnBrk="1" hangingPunct="0">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5pPr>
            <a:lvl6pPr marL="25146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6pPr>
            <a:lvl7pPr marL="29718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7pPr>
            <a:lvl8pPr marL="34290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8pPr>
            <a:lvl9pPr marL="38862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9pPr>
          </a:lstStyle>
          <a:p>
            <a:pPr marL="342900" marR="0" lvl="0" indent="-342900" algn="l" defTabSz="914400" rtl="0" eaLnBrk="1" fontAlgn="base" latinLnBrk="1" hangingPunct="1">
              <a:lnSpc>
                <a:spcPct val="120000"/>
              </a:lnSpc>
              <a:spcBef>
                <a:spcPts val="400"/>
              </a:spcBef>
              <a:spcAft>
                <a:spcPts val="400"/>
              </a:spcAft>
              <a:buClr>
                <a:srgbClr val="00B0F0"/>
              </a:buClr>
              <a:buSzPct val="75000"/>
              <a:buFont typeface="Wingdings" panose="05000000000000000000" pitchFamily="2" charset="2"/>
              <a:buNone/>
              <a:defRPr/>
            </a:pP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1. Map Input</a:t>
            </a:r>
            <a:r>
              <a:rPr kumimoji="0" lang="zh-CN" altLang="en-US"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a:t>
            </a: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&lt;</a:t>
            </a:r>
            <a:r>
              <a:rPr kumimoji="0" lang="zh-CN" altLang="en-US"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高校名称，</a:t>
            </a: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a:t>
            </a:r>
            <a:r>
              <a:rPr kumimoji="0" lang="zh-CN" altLang="en-US"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所属省份，平均分数</a:t>
            </a: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}&gt;</a:t>
            </a:r>
          </a:p>
          <a:p>
            <a:pPr marL="742950" marR="0" lvl="1" indent="-285750" algn="l" defTabSz="914400" rtl="0" eaLnBrk="1" fontAlgn="base" latinLnBrk="1" hangingPunct="1">
              <a:lnSpc>
                <a:spcPct val="120000"/>
              </a:lnSpc>
              <a:spcBef>
                <a:spcPts val="400"/>
              </a:spcBef>
              <a:spcAft>
                <a:spcPts val="400"/>
              </a:spcAft>
              <a:buClr>
                <a:srgbClr val="00B0F0"/>
              </a:buClr>
              <a:buSzTx/>
              <a:buFont typeface="Vivaldi" pitchFamily="66" charset="0"/>
              <a:buChar char="—"/>
              <a:defRPr/>
            </a:pP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在</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Map</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部分，我们需要输入</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&lt;Key,Value&gt;</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数据，这里</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Key</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是高校的名称，</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Value</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是属性值，即所属省份和平均分数，如表</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6.6</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所示。</a:t>
            </a:r>
          </a:p>
        </p:txBody>
      </p:sp>
      <p:graphicFrame>
        <p:nvGraphicFramePr>
          <p:cNvPr id="4" name="Group 76"/>
          <p:cNvGraphicFramePr/>
          <p:nvPr/>
        </p:nvGraphicFramePr>
        <p:xfrm>
          <a:off x="827088" y="3861270"/>
          <a:ext cx="7704137" cy="2232026"/>
        </p:xfrm>
        <a:graphic>
          <a:graphicData uri="http://schemas.openxmlformats.org/drawingml/2006/table">
            <a:tbl>
              <a:tblPr/>
              <a:tblGrid>
                <a:gridCol w="2519362">
                  <a:extLst>
                    <a:ext uri="{9D8B030D-6E8A-4147-A177-3AD203B41FA5}">
                      <a16:colId xmlns:a16="http://schemas.microsoft.com/office/drawing/2014/main" val="20000"/>
                    </a:ext>
                  </a:extLst>
                </a:gridCol>
                <a:gridCol w="2592388">
                  <a:extLst>
                    <a:ext uri="{9D8B030D-6E8A-4147-A177-3AD203B41FA5}">
                      <a16:colId xmlns:a16="http://schemas.microsoft.com/office/drawing/2014/main" val="20001"/>
                    </a:ext>
                  </a:extLst>
                </a:gridCol>
                <a:gridCol w="2592387">
                  <a:extLst>
                    <a:ext uri="{9D8B030D-6E8A-4147-A177-3AD203B41FA5}">
                      <a16:colId xmlns:a16="http://schemas.microsoft.com/office/drawing/2014/main" val="20002"/>
                    </a:ext>
                  </a:extLst>
                </a:gridCol>
              </a:tblGrid>
              <a:tr h="720725">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：南京大学</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：东南大学</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：河海大学</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9138">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：浙江大学</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95}</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：浙江工业大学</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：宁波大学</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88}</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163">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：山东大学</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92}</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：中国海洋大学</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：青岛大学</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87}</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77"/>
          <p:cNvSpPr>
            <a:spLocks noChangeArrowheads="1"/>
          </p:cNvSpPr>
          <p:nvPr/>
        </p:nvSpPr>
        <p:spPr bwMode="auto">
          <a:xfrm>
            <a:off x="3389313" y="3427882"/>
            <a:ext cx="2303462"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表</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6.6</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　</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Map Input</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数据</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3" name="Rectangle 3"/>
          <p:cNvSpPr txBox="1"/>
          <p:nvPr/>
        </p:nvSpPr>
        <p:spPr bwMode="auto">
          <a:xfrm>
            <a:off x="684213" y="1662629"/>
            <a:ext cx="7775575"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lstStyle>
            <a:lvl1pPr marL="342900" indent="-342900" algn="l" rtl="0" eaLnBrk="0" fontAlgn="base" latinLnBrk="1" hangingPunct="0">
              <a:lnSpc>
                <a:spcPct val="125000"/>
              </a:lnSpc>
              <a:spcBef>
                <a:spcPct val="25000"/>
              </a:spcBef>
              <a:spcAft>
                <a:spcPct val="0"/>
              </a:spcAft>
              <a:buClr>
                <a:srgbClr val="00B0F0"/>
              </a:buClr>
              <a:buSzPct val="75000"/>
              <a:buFont typeface="Wingdings" panose="05000000000000000000" pitchFamily="2" charset="2"/>
              <a:buChar char="p"/>
              <a:defRPr sz="2700" b="1">
                <a:solidFill>
                  <a:srgbClr val="00B0F0"/>
                </a:solidFill>
                <a:effectLst>
                  <a:outerShdw blurRad="38100" dist="38100" dir="2700000" algn="tl">
                    <a:srgbClr val="C0C0C0"/>
                  </a:outerShdw>
                </a:effectLst>
                <a:latin typeface="+mn-lt"/>
                <a:ea typeface="+mn-ea"/>
                <a:cs typeface="+mn-cs"/>
              </a:defRPr>
            </a:lvl1pPr>
            <a:lvl2pPr marL="742950" indent="-285750" algn="l" rtl="0" eaLnBrk="0" fontAlgn="base" latinLnBrk="1" hangingPunct="0">
              <a:lnSpc>
                <a:spcPct val="125000"/>
              </a:lnSpc>
              <a:spcBef>
                <a:spcPct val="40000"/>
              </a:spcBef>
              <a:spcAft>
                <a:spcPct val="0"/>
              </a:spcAft>
              <a:buClr>
                <a:srgbClr val="00B0F0"/>
              </a:buClr>
              <a:buFont typeface="Vivaldi" pitchFamily="66" charset="0"/>
              <a:buChar char="—"/>
              <a:defRPr kumimoji="1" sz="2400" b="1">
                <a:solidFill>
                  <a:schemeClr val="tx1"/>
                </a:solidFill>
                <a:latin typeface="Gulim" panose="020B0600000101010101" pitchFamily="34" charset="-127"/>
                <a:ea typeface="+mj-ea"/>
              </a:defRPr>
            </a:lvl2pPr>
            <a:lvl3pPr marL="1143000" indent="-228600" algn="l" rtl="0" eaLnBrk="0" fontAlgn="base" latinLnBrk="1" hangingPunct="0">
              <a:lnSpc>
                <a:spcPct val="125000"/>
              </a:lnSpc>
              <a:spcBef>
                <a:spcPct val="40000"/>
              </a:spcBef>
              <a:spcAft>
                <a:spcPct val="0"/>
              </a:spcAft>
              <a:buClr>
                <a:srgbClr val="00B0F0"/>
              </a:buClr>
              <a:buSzPct val="80000"/>
              <a:buFont typeface="Wingdings" panose="05000000000000000000" pitchFamily="2" charset="2"/>
              <a:buChar char="l"/>
              <a:defRPr kumimoji="1" sz="2400" b="1">
                <a:solidFill>
                  <a:schemeClr val="tx1"/>
                </a:solidFill>
                <a:latin typeface="Gulim" panose="020B0600000101010101" pitchFamily="34" charset="-127"/>
                <a:ea typeface="+mj-ea"/>
              </a:defRPr>
            </a:lvl3pPr>
            <a:lvl4pPr marL="1600200" indent="-228600" algn="l" rtl="0" eaLnBrk="0" fontAlgn="base" latinLnBrk="1" hangingPunct="0">
              <a:lnSpc>
                <a:spcPct val="125000"/>
              </a:lnSpc>
              <a:spcBef>
                <a:spcPct val="40000"/>
              </a:spcBef>
              <a:spcAft>
                <a:spcPct val="0"/>
              </a:spcAft>
              <a:buClr>
                <a:srgbClr val="00B0F0"/>
              </a:buClr>
              <a:buSzPct val="60000"/>
              <a:buFont typeface="Wingdings" panose="05000000000000000000" pitchFamily="2" charset="2"/>
              <a:buChar char="l"/>
              <a:defRPr kumimoji="1" sz="2000" b="1">
                <a:solidFill>
                  <a:schemeClr val="tx1"/>
                </a:solidFill>
                <a:latin typeface="Gulim" panose="020B0600000101010101" pitchFamily="34" charset="-127"/>
                <a:ea typeface="+mj-ea"/>
              </a:defRPr>
            </a:lvl4pPr>
            <a:lvl5pPr marL="2057400" indent="-228600" algn="l" rtl="0" eaLnBrk="0" fontAlgn="base" latinLnBrk="1" hangingPunct="0">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5pPr>
            <a:lvl6pPr marL="25146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6pPr>
            <a:lvl7pPr marL="29718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7pPr>
            <a:lvl8pPr marL="34290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8pPr>
            <a:lvl9pPr marL="38862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9pPr>
          </a:lstStyle>
          <a:p>
            <a:pPr marL="342900" marR="0" lvl="0" indent="-342900" algn="l" defTabSz="914400" rtl="0" eaLnBrk="1" fontAlgn="base" latinLnBrk="1" hangingPunct="1">
              <a:lnSpc>
                <a:spcPct val="125000"/>
              </a:lnSpc>
              <a:spcBef>
                <a:spcPts val="1300"/>
              </a:spcBef>
              <a:spcAft>
                <a:spcPts val="1300"/>
              </a:spcAft>
              <a:buClr>
                <a:srgbClr val="00B0F0"/>
              </a:buClr>
              <a:buSzPct val="75000"/>
              <a:buFont typeface="Wingdings" panose="05000000000000000000" pitchFamily="2" charset="2"/>
              <a:buNone/>
              <a:defRPr/>
            </a:pP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2. Map Output</a:t>
            </a:r>
            <a:r>
              <a:rPr kumimoji="0" lang="zh-CN" altLang="en-US"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a:t>
            </a: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&lt;</a:t>
            </a:r>
            <a:r>
              <a:rPr kumimoji="0" lang="zh-CN" altLang="en-US"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所属省份，平均分数</a:t>
            </a: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&gt;</a:t>
            </a:r>
          </a:p>
          <a:p>
            <a:pPr marL="742950" marR="0" lvl="1" indent="-285750" algn="l" defTabSz="914400" rtl="0" eaLnBrk="1" fontAlgn="base" latinLnBrk="1" hangingPunct="1">
              <a:lnSpc>
                <a:spcPct val="125000"/>
              </a:lnSpc>
              <a:spcBef>
                <a:spcPts val="1300"/>
              </a:spcBef>
              <a:spcAft>
                <a:spcPts val="1300"/>
              </a:spcAft>
              <a:buClr>
                <a:srgbClr val="00B0F0"/>
              </a:buClr>
              <a:buSzTx/>
              <a:buFont typeface="Vivaldi" pitchFamily="66" charset="0"/>
              <a:buChar char="—"/>
              <a:defRPr/>
            </a:pP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对所属省份平均分数进行重分组，去除高校名称，将所属省份变为</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Key</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，平均分数变为</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Value</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，如表</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6.7</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所示。</a:t>
            </a:r>
            <a:endParaRPr kumimoji="1" lang="zh-CN" altLang="en-US" sz="1900" b="1" i="0" u="none" strike="noStrike" kern="0" cap="none" spc="0" normalizeH="0" baseline="0" noProof="0" dirty="0">
              <a:ln>
                <a:noFill/>
              </a:ln>
              <a:solidFill>
                <a:srgbClr val="000000"/>
              </a:solidFill>
              <a:effectLst/>
              <a:uLnTx/>
              <a:uFillTx/>
              <a:latin typeface="楷体_GB2312" pitchFamily="49" charset="-122"/>
              <a:ea typeface="楷体_GB2312"/>
            </a:endParaRPr>
          </a:p>
        </p:txBody>
      </p:sp>
      <p:graphicFrame>
        <p:nvGraphicFramePr>
          <p:cNvPr id="4" name="Group 71"/>
          <p:cNvGraphicFramePr/>
          <p:nvPr/>
        </p:nvGraphicFramePr>
        <p:xfrm>
          <a:off x="2124075" y="4134366"/>
          <a:ext cx="5472113" cy="2174954"/>
        </p:xfrm>
        <a:graphic>
          <a:graphicData uri="http://schemas.openxmlformats.org/drawingml/2006/table">
            <a:tbl>
              <a:tblPr/>
              <a:tblGrid>
                <a:gridCol w="1943100">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1728788">
                  <a:extLst>
                    <a:ext uri="{9D8B030D-6E8A-4147-A177-3AD203B41FA5}">
                      <a16:colId xmlns:a16="http://schemas.microsoft.com/office/drawing/2014/main" val="20002"/>
                    </a:ext>
                  </a:extLst>
                </a:gridCol>
              </a:tblGrid>
              <a:tr h="742841">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90</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93</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2047">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95</a:t>
                      </a: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88</a:t>
                      </a: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9986">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92</a:t>
                      </a:r>
                    </a:p>
                  </a:txBody>
                  <a:tcPr marT="45713" marB="4571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85</a:t>
                      </a: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Value</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87</a:t>
                      </a:r>
                    </a:p>
                  </a:txBody>
                  <a:tcPr marT="45713" marB="4571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72"/>
          <p:cNvSpPr>
            <a:spLocks noChangeArrowheads="1"/>
          </p:cNvSpPr>
          <p:nvPr/>
        </p:nvSpPr>
        <p:spPr bwMode="auto">
          <a:xfrm>
            <a:off x="3492500" y="3558104"/>
            <a:ext cx="2484438"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表</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6.7</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　</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Map Output</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数据</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3" name="Rectangle 3"/>
          <p:cNvSpPr txBox="1"/>
          <p:nvPr/>
        </p:nvSpPr>
        <p:spPr bwMode="auto">
          <a:xfrm>
            <a:off x="684213" y="1676995"/>
            <a:ext cx="7920037"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lstStyle>
            <a:lvl1pPr marL="342900" indent="-342900" algn="l" rtl="0" eaLnBrk="0" fontAlgn="base" latinLnBrk="1" hangingPunct="0">
              <a:lnSpc>
                <a:spcPct val="125000"/>
              </a:lnSpc>
              <a:spcBef>
                <a:spcPct val="25000"/>
              </a:spcBef>
              <a:spcAft>
                <a:spcPct val="0"/>
              </a:spcAft>
              <a:buClr>
                <a:srgbClr val="00B0F0"/>
              </a:buClr>
              <a:buSzPct val="75000"/>
              <a:buFont typeface="Wingdings" panose="05000000000000000000" pitchFamily="2" charset="2"/>
              <a:buChar char="p"/>
              <a:defRPr sz="2700" b="1">
                <a:solidFill>
                  <a:srgbClr val="00B0F0"/>
                </a:solidFill>
                <a:effectLst>
                  <a:outerShdw blurRad="38100" dist="38100" dir="2700000" algn="tl">
                    <a:srgbClr val="C0C0C0"/>
                  </a:outerShdw>
                </a:effectLst>
                <a:latin typeface="+mn-lt"/>
                <a:ea typeface="+mn-ea"/>
                <a:cs typeface="+mn-cs"/>
              </a:defRPr>
            </a:lvl1pPr>
            <a:lvl2pPr marL="742950" indent="-285750" algn="l" rtl="0" eaLnBrk="0" fontAlgn="base" latinLnBrk="1" hangingPunct="0">
              <a:lnSpc>
                <a:spcPct val="125000"/>
              </a:lnSpc>
              <a:spcBef>
                <a:spcPct val="40000"/>
              </a:spcBef>
              <a:spcAft>
                <a:spcPct val="0"/>
              </a:spcAft>
              <a:buClr>
                <a:srgbClr val="00B0F0"/>
              </a:buClr>
              <a:buFont typeface="Vivaldi" pitchFamily="66" charset="0"/>
              <a:buChar char="—"/>
              <a:defRPr kumimoji="1" sz="2400" b="1">
                <a:solidFill>
                  <a:schemeClr val="tx1"/>
                </a:solidFill>
                <a:latin typeface="Gulim" panose="020B0600000101010101" pitchFamily="34" charset="-127"/>
                <a:ea typeface="+mj-ea"/>
              </a:defRPr>
            </a:lvl2pPr>
            <a:lvl3pPr marL="1143000" indent="-228600" algn="l" rtl="0" eaLnBrk="0" fontAlgn="base" latinLnBrk="1" hangingPunct="0">
              <a:lnSpc>
                <a:spcPct val="125000"/>
              </a:lnSpc>
              <a:spcBef>
                <a:spcPct val="40000"/>
              </a:spcBef>
              <a:spcAft>
                <a:spcPct val="0"/>
              </a:spcAft>
              <a:buClr>
                <a:srgbClr val="00B0F0"/>
              </a:buClr>
              <a:buSzPct val="80000"/>
              <a:buFont typeface="Wingdings" panose="05000000000000000000" pitchFamily="2" charset="2"/>
              <a:buChar char="l"/>
              <a:defRPr kumimoji="1" sz="2400" b="1">
                <a:solidFill>
                  <a:schemeClr val="tx1"/>
                </a:solidFill>
                <a:latin typeface="Gulim" panose="020B0600000101010101" pitchFamily="34" charset="-127"/>
                <a:ea typeface="+mj-ea"/>
              </a:defRPr>
            </a:lvl3pPr>
            <a:lvl4pPr marL="1600200" indent="-228600" algn="l" rtl="0" eaLnBrk="0" fontAlgn="base" latinLnBrk="1" hangingPunct="0">
              <a:lnSpc>
                <a:spcPct val="125000"/>
              </a:lnSpc>
              <a:spcBef>
                <a:spcPct val="40000"/>
              </a:spcBef>
              <a:spcAft>
                <a:spcPct val="0"/>
              </a:spcAft>
              <a:buClr>
                <a:srgbClr val="00B0F0"/>
              </a:buClr>
              <a:buSzPct val="60000"/>
              <a:buFont typeface="Wingdings" panose="05000000000000000000" pitchFamily="2" charset="2"/>
              <a:buChar char="l"/>
              <a:defRPr kumimoji="1" sz="2000" b="1">
                <a:solidFill>
                  <a:schemeClr val="tx1"/>
                </a:solidFill>
                <a:latin typeface="Gulim" panose="020B0600000101010101" pitchFamily="34" charset="-127"/>
                <a:ea typeface="+mj-ea"/>
              </a:defRPr>
            </a:lvl4pPr>
            <a:lvl5pPr marL="2057400" indent="-228600" algn="l" rtl="0" eaLnBrk="0" fontAlgn="base" latinLnBrk="1" hangingPunct="0">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5pPr>
            <a:lvl6pPr marL="25146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6pPr>
            <a:lvl7pPr marL="29718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7pPr>
            <a:lvl8pPr marL="34290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8pPr>
            <a:lvl9pPr marL="38862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9pPr>
          </a:lstStyle>
          <a:p>
            <a:pPr marL="342900" marR="0" lvl="0" indent="-342900" algn="l" defTabSz="914400" rtl="0" eaLnBrk="1" fontAlgn="base" latinLnBrk="1" hangingPunct="1">
              <a:lnSpc>
                <a:spcPct val="125000"/>
              </a:lnSpc>
              <a:spcBef>
                <a:spcPts val="1300"/>
              </a:spcBef>
              <a:spcAft>
                <a:spcPts val="1300"/>
              </a:spcAft>
              <a:buClr>
                <a:srgbClr val="00B0F0"/>
              </a:buClr>
              <a:buSzPct val="75000"/>
              <a:buFont typeface="Wingdings" panose="05000000000000000000" pitchFamily="2" charset="2"/>
              <a:buNone/>
              <a:defRPr/>
            </a:pP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3. Shuffle Output</a:t>
            </a:r>
            <a:r>
              <a:rPr kumimoji="0" lang="zh-CN" altLang="en-US"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a:t>
            </a: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&lt;</a:t>
            </a:r>
            <a:r>
              <a:rPr kumimoji="0" lang="zh-CN" altLang="en-US"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所属省份，</a:t>
            </a: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List</a:t>
            </a:r>
            <a:r>
              <a:rPr kumimoji="0" lang="zh-CN" altLang="en-US"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（平均分数）</a:t>
            </a: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&gt;</a:t>
            </a:r>
          </a:p>
          <a:p>
            <a:pPr marL="742950" marR="0" lvl="1" indent="-285750" algn="l" defTabSz="914400" rtl="0" eaLnBrk="1" fontAlgn="base" latinLnBrk="1" hangingPunct="1">
              <a:lnSpc>
                <a:spcPct val="125000"/>
              </a:lnSpc>
              <a:spcBef>
                <a:spcPts val="1300"/>
              </a:spcBef>
              <a:spcAft>
                <a:spcPts val="1300"/>
              </a:spcAft>
              <a:buClr>
                <a:srgbClr val="00B0F0"/>
              </a:buClr>
              <a:buSzTx/>
              <a:buFont typeface="Vivaldi" pitchFamily="66" charset="0"/>
              <a:buChar char="—"/>
              <a:defRPr/>
            </a:pP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Shuffle</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由</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Hadoop</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自动完成，其任务是实现</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Map</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，对</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Key</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进行分组，用户可以获得</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Value</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的列表，即</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List&lt;Value&gt;</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，如表</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6.8</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所示。</a:t>
            </a:r>
            <a:endParaRPr kumimoji="1" lang="zh-CN" altLang="en-US" sz="1900" b="1" i="0" u="none" strike="noStrike" kern="0" cap="none" spc="0" normalizeH="0" baseline="0" noProof="0" dirty="0">
              <a:ln>
                <a:noFill/>
              </a:ln>
              <a:solidFill>
                <a:srgbClr val="000000"/>
              </a:solidFill>
              <a:effectLst/>
              <a:uLnTx/>
              <a:uFillTx/>
              <a:latin typeface="楷体_GB2312" pitchFamily="49" charset="-122"/>
              <a:ea typeface="楷体_GB2312"/>
            </a:endParaRPr>
          </a:p>
        </p:txBody>
      </p:sp>
      <p:graphicFrame>
        <p:nvGraphicFramePr>
          <p:cNvPr id="4" name="Group 47"/>
          <p:cNvGraphicFramePr/>
          <p:nvPr/>
        </p:nvGraphicFramePr>
        <p:xfrm>
          <a:off x="684213" y="3861395"/>
          <a:ext cx="8064500" cy="792162"/>
        </p:xfrm>
        <a:graphic>
          <a:graphicData uri="http://schemas.openxmlformats.org/drawingml/2006/table">
            <a:tbl>
              <a:tblPr/>
              <a:tblGrid>
                <a:gridCol w="2663825">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tblGrid>
              <a:tr h="792162">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：江苏省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List&lt;Value&gt;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90</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93</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：浙江省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List&lt;Value&gt;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95</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84</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Key</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：山东省</a:t>
                      </a: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List&lt;Value&gt;</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92</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85</a:t>
                      </a:r>
                      <a:r>
                        <a:rPr kumimoji="0" lang="zh-CN" altLang="en-US"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a:t>
                      </a:r>
                      <a:r>
                        <a:rPr kumimoji="0" lang="en-US" altLang="zh-CN" sz="1600" b="1" i="0" u="none" strike="noStrike" cap="none" normalizeH="0" baseline="0">
                          <a:ln>
                            <a:noFill/>
                          </a:ln>
                          <a:solidFill>
                            <a:schemeClr val="tx1"/>
                          </a:solidFill>
                          <a:effectLst/>
                          <a:latin typeface="楷体_GB2312" pitchFamily="49" charset="-122"/>
                          <a:ea typeface="楷体_GB2312" pitchFamily="49" charset="-122"/>
                          <a:cs typeface="宋体" panose="02010600030101010101" pitchFamily="2" charset="-122"/>
                        </a:rPr>
                        <a:t>87</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Rectangle 48"/>
          <p:cNvSpPr>
            <a:spLocks noChangeArrowheads="1"/>
          </p:cNvSpPr>
          <p:nvPr/>
        </p:nvSpPr>
        <p:spPr bwMode="auto">
          <a:xfrm>
            <a:off x="3276600" y="3428007"/>
            <a:ext cx="2720975"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表</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6.8</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　</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Shuffle Output</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数据</a:t>
            </a:r>
          </a:p>
        </p:txBody>
      </p:sp>
      <p:sp>
        <p:nvSpPr>
          <p:cNvPr id="6" name="Rectangle 49"/>
          <p:cNvSpPr/>
          <p:nvPr/>
        </p:nvSpPr>
        <p:spPr bwMode="auto">
          <a:xfrm>
            <a:off x="827088" y="4940895"/>
            <a:ext cx="79200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lstStyle/>
          <a:p>
            <a:pPr marL="342900" marR="0" lvl="0" indent="-342900" algn="l" defTabSz="914400" eaLnBrk="1" fontAlgn="auto" latinLnBrk="0" hangingPunct="1">
              <a:lnSpc>
                <a:spcPct val="125000"/>
              </a:lnSpc>
              <a:spcBef>
                <a:spcPct val="25000"/>
              </a:spcBef>
              <a:spcAft>
                <a:spcPts val="0"/>
              </a:spcAft>
              <a:buClr>
                <a:srgbClr val="00B0F0"/>
              </a:buClr>
              <a:buSzPct val="75000"/>
              <a:buFont typeface="Wingdings" panose="05000000000000000000" pitchFamily="2" charset="2"/>
              <a:buNone/>
              <a:defRPr/>
            </a:pP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rPr>
              <a:t>4. Reduce Input</a:t>
            </a:r>
            <a:r>
              <a:rPr kumimoji="0" lang="zh-CN" altLang="en-US" sz="2100" b="1" i="0" u="none" strike="noStrike" kern="0" cap="none" spc="0" normalizeH="0" baseline="0" noProof="0">
                <a:ln>
                  <a:noFill/>
                </a:ln>
                <a:solidFill>
                  <a:srgbClr val="003399"/>
                </a:solidFill>
                <a:effectLst/>
                <a:uLnTx/>
                <a:uFillTx/>
                <a:latin typeface="楷体_GB2312" pitchFamily="49" charset="-122"/>
                <a:ea typeface="楷体_GB2312" pitchFamily="49" charset="-122"/>
              </a:rPr>
              <a:t>：</a:t>
            </a: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rPr>
              <a:t>&lt;</a:t>
            </a:r>
            <a:r>
              <a:rPr kumimoji="0" lang="zh-CN" altLang="en-US" sz="2100" b="1" i="0" u="none" strike="noStrike" kern="0" cap="none" spc="0" normalizeH="0" baseline="0" noProof="0">
                <a:ln>
                  <a:noFill/>
                </a:ln>
                <a:solidFill>
                  <a:srgbClr val="003399"/>
                </a:solidFill>
                <a:effectLst/>
                <a:uLnTx/>
                <a:uFillTx/>
                <a:latin typeface="楷体_GB2312" pitchFamily="49" charset="-122"/>
                <a:ea typeface="楷体_GB2312" pitchFamily="49" charset="-122"/>
              </a:rPr>
              <a:t>所属省份，</a:t>
            </a: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rPr>
              <a:t>List</a:t>
            </a:r>
            <a:r>
              <a:rPr kumimoji="0" lang="zh-CN" altLang="en-US" sz="2100" b="1" i="0" u="none" strike="noStrike" kern="0" cap="none" spc="0" normalizeH="0" baseline="0" noProof="0">
                <a:ln>
                  <a:noFill/>
                </a:ln>
                <a:solidFill>
                  <a:srgbClr val="003399"/>
                </a:solidFill>
                <a:effectLst/>
                <a:uLnTx/>
                <a:uFillTx/>
                <a:latin typeface="楷体_GB2312" pitchFamily="49" charset="-122"/>
                <a:ea typeface="楷体_GB2312" pitchFamily="49" charset="-122"/>
              </a:rPr>
              <a:t>（平均分数）</a:t>
            </a:r>
            <a:r>
              <a:rPr kumimoji="0" lang="en-US" altLang="zh-CN" sz="2100" b="1" i="0" u="none" strike="noStrike" kern="0" cap="none" spc="0" normalizeH="0" baseline="0" noProof="0">
                <a:ln>
                  <a:noFill/>
                </a:ln>
                <a:solidFill>
                  <a:srgbClr val="003399"/>
                </a:solidFill>
                <a:effectLst/>
                <a:uLnTx/>
                <a:uFillTx/>
                <a:latin typeface="楷体_GB2312" pitchFamily="49" charset="-122"/>
                <a:ea typeface="楷体_GB2312" pitchFamily="49" charset="-122"/>
              </a:rPr>
              <a:t>&gt;</a:t>
            </a:r>
          </a:p>
          <a:p>
            <a:pPr marL="742950" marR="0" lvl="1" indent="-285750" algn="l" defTabSz="914400" eaLnBrk="1" fontAlgn="auto" latinLnBrk="0" hangingPunct="1">
              <a:lnSpc>
                <a:spcPct val="125000"/>
              </a:lnSpc>
              <a:spcBef>
                <a:spcPct val="40000"/>
              </a:spcBef>
              <a:spcAft>
                <a:spcPts val="0"/>
              </a:spcAft>
              <a:buClr>
                <a:srgbClr val="00B0F0"/>
              </a:buClr>
              <a:buSzTx/>
              <a:buFont typeface="Vivaldi" pitchFamily="66" charset="0"/>
              <a:buChar char="—"/>
              <a:defRPr/>
            </a:pP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表</a:t>
            </a:r>
            <a:r>
              <a:rPr kumimoji="0" lang="en-US" altLang="zh-CN"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6.8</a:t>
            </a: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中的内容将作为</a:t>
            </a:r>
            <a:r>
              <a:rPr kumimoji="0" lang="en-US" altLang="zh-CN"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Reduce</a:t>
            </a: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任务的输入数据，即从</a:t>
            </a:r>
            <a:r>
              <a:rPr kumimoji="0" lang="en-US" altLang="zh-CN"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Shuffle</a:t>
            </a: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任务中获得的（</a:t>
            </a:r>
            <a:r>
              <a:rPr kumimoji="0" lang="en-US" altLang="zh-CN"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Key,List&lt;Value&gt;</a:t>
            </a:r>
            <a:r>
              <a:rPr kumimoji="0" lang="zh-CN" altLang="en-US" sz="1900" b="1" i="0" u="none" strike="noStrike" kern="0" cap="none" spc="0" normalizeH="0" baseline="0" noProof="0">
                <a:ln>
                  <a:noFill/>
                </a:ln>
                <a:solidFill>
                  <a:srgbClr val="000000"/>
                </a:solidFill>
                <a:effectLst/>
                <a:uLnTx/>
                <a:uFillTx/>
                <a:latin typeface="楷体_GB2312" pitchFamily="49" charset="-122"/>
                <a:ea typeface="楷体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
        <p:nvSpPr>
          <p:cNvPr id="3" name="Rectangle 3"/>
          <p:cNvSpPr txBox="1"/>
          <p:nvPr/>
        </p:nvSpPr>
        <p:spPr bwMode="auto">
          <a:xfrm>
            <a:off x="684213" y="1700808"/>
            <a:ext cx="7920037"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lstStyle>
            <a:lvl1pPr marL="342900" indent="-342900" algn="l" rtl="0" eaLnBrk="0" fontAlgn="base" latinLnBrk="1" hangingPunct="0">
              <a:lnSpc>
                <a:spcPct val="125000"/>
              </a:lnSpc>
              <a:spcBef>
                <a:spcPct val="25000"/>
              </a:spcBef>
              <a:spcAft>
                <a:spcPct val="0"/>
              </a:spcAft>
              <a:buClr>
                <a:srgbClr val="00B0F0"/>
              </a:buClr>
              <a:buSzPct val="75000"/>
              <a:buFont typeface="Wingdings" panose="05000000000000000000" pitchFamily="2" charset="2"/>
              <a:buChar char="p"/>
              <a:defRPr sz="2700" b="1">
                <a:solidFill>
                  <a:srgbClr val="00B0F0"/>
                </a:solidFill>
                <a:effectLst>
                  <a:outerShdw blurRad="38100" dist="38100" dir="2700000" algn="tl">
                    <a:srgbClr val="C0C0C0"/>
                  </a:outerShdw>
                </a:effectLst>
                <a:latin typeface="+mn-lt"/>
                <a:ea typeface="+mn-ea"/>
                <a:cs typeface="+mn-cs"/>
              </a:defRPr>
            </a:lvl1pPr>
            <a:lvl2pPr marL="742950" indent="-285750" algn="l" rtl="0" eaLnBrk="0" fontAlgn="base" latinLnBrk="1" hangingPunct="0">
              <a:lnSpc>
                <a:spcPct val="125000"/>
              </a:lnSpc>
              <a:spcBef>
                <a:spcPct val="40000"/>
              </a:spcBef>
              <a:spcAft>
                <a:spcPct val="0"/>
              </a:spcAft>
              <a:buClr>
                <a:srgbClr val="00B0F0"/>
              </a:buClr>
              <a:buFont typeface="Vivaldi" pitchFamily="66" charset="0"/>
              <a:buChar char="—"/>
              <a:defRPr kumimoji="1" sz="2400" b="1">
                <a:solidFill>
                  <a:schemeClr val="tx1"/>
                </a:solidFill>
                <a:latin typeface="Gulim" panose="020B0600000101010101" pitchFamily="34" charset="-127"/>
                <a:ea typeface="+mj-ea"/>
              </a:defRPr>
            </a:lvl2pPr>
            <a:lvl3pPr marL="1143000" indent="-228600" algn="l" rtl="0" eaLnBrk="0" fontAlgn="base" latinLnBrk="1" hangingPunct="0">
              <a:lnSpc>
                <a:spcPct val="125000"/>
              </a:lnSpc>
              <a:spcBef>
                <a:spcPct val="40000"/>
              </a:spcBef>
              <a:spcAft>
                <a:spcPct val="0"/>
              </a:spcAft>
              <a:buClr>
                <a:srgbClr val="00B0F0"/>
              </a:buClr>
              <a:buSzPct val="80000"/>
              <a:buFont typeface="Wingdings" panose="05000000000000000000" pitchFamily="2" charset="2"/>
              <a:buChar char="l"/>
              <a:defRPr kumimoji="1" sz="2400" b="1">
                <a:solidFill>
                  <a:schemeClr val="tx1"/>
                </a:solidFill>
                <a:latin typeface="Gulim" panose="020B0600000101010101" pitchFamily="34" charset="-127"/>
                <a:ea typeface="+mj-ea"/>
              </a:defRPr>
            </a:lvl3pPr>
            <a:lvl4pPr marL="1600200" indent="-228600" algn="l" rtl="0" eaLnBrk="0" fontAlgn="base" latinLnBrk="1" hangingPunct="0">
              <a:lnSpc>
                <a:spcPct val="125000"/>
              </a:lnSpc>
              <a:spcBef>
                <a:spcPct val="40000"/>
              </a:spcBef>
              <a:spcAft>
                <a:spcPct val="0"/>
              </a:spcAft>
              <a:buClr>
                <a:srgbClr val="00B0F0"/>
              </a:buClr>
              <a:buSzPct val="60000"/>
              <a:buFont typeface="Wingdings" panose="05000000000000000000" pitchFamily="2" charset="2"/>
              <a:buChar char="l"/>
              <a:defRPr kumimoji="1" sz="2000" b="1">
                <a:solidFill>
                  <a:schemeClr val="tx1"/>
                </a:solidFill>
                <a:latin typeface="Gulim" panose="020B0600000101010101" pitchFamily="34" charset="-127"/>
                <a:ea typeface="+mj-ea"/>
              </a:defRPr>
            </a:lvl4pPr>
            <a:lvl5pPr marL="2057400" indent="-228600" algn="l" rtl="0" eaLnBrk="0" fontAlgn="base" latinLnBrk="1" hangingPunct="0">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5pPr>
            <a:lvl6pPr marL="25146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6pPr>
            <a:lvl7pPr marL="29718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7pPr>
            <a:lvl8pPr marL="34290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8pPr>
            <a:lvl9pPr marL="3886200" indent="-228600" algn="l" rtl="0" fontAlgn="base" latinLnBrk="1">
              <a:lnSpc>
                <a:spcPct val="125000"/>
              </a:lnSpc>
              <a:spcBef>
                <a:spcPct val="40000"/>
              </a:spcBef>
              <a:spcAft>
                <a:spcPct val="0"/>
              </a:spcAft>
              <a:buClr>
                <a:srgbClr val="00B0F0"/>
              </a:buClr>
              <a:buSzPct val="70000"/>
              <a:buFont typeface="Wingdings" panose="05000000000000000000" pitchFamily="2" charset="2"/>
              <a:buChar char="l"/>
              <a:defRPr kumimoji="1" b="1">
                <a:solidFill>
                  <a:schemeClr val="tx1"/>
                </a:solidFill>
                <a:latin typeface="Gulim" panose="020B0600000101010101" pitchFamily="34" charset="-127"/>
                <a:ea typeface="+mj-ea"/>
              </a:defRPr>
            </a:lvl9pPr>
          </a:lstStyle>
          <a:p>
            <a:pPr marL="342900" marR="0" lvl="0" indent="-342900" algn="l" defTabSz="914400" rtl="0" eaLnBrk="1" fontAlgn="base" latinLnBrk="1" hangingPunct="1">
              <a:lnSpc>
                <a:spcPct val="115000"/>
              </a:lnSpc>
              <a:spcBef>
                <a:spcPts val="1300"/>
              </a:spcBef>
              <a:spcAft>
                <a:spcPts val="1300"/>
              </a:spcAft>
              <a:buClr>
                <a:srgbClr val="00B0F0"/>
              </a:buClr>
              <a:buSzPct val="75000"/>
              <a:buFont typeface="Wingdings" panose="05000000000000000000" pitchFamily="2" charset="2"/>
              <a:buNone/>
              <a:defRPr/>
            </a:pPr>
            <a:r>
              <a:rPr kumimoji="0" lang="en-US" altLang="zh-CN" sz="24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5. Reduce Output</a:t>
            </a:r>
            <a:r>
              <a:rPr kumimoji="0" lang="zh-CN" altLang="en-US" sz="24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a:t>
            </a:r>
            <a:r>
              <a:rPr kumimoji="0" lang="en-US" altLang="zh-CN" sz="24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&lt;</a:t>
            </a:r>
            <a:r>
              <a:rPr kumimoji="0" lang="zh-CN" altLang="en-US" sz="24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所属省份，平均分数</a:t>
            </a:r>
            <a:r>
              <a:rPr kumimoji="0" lang="en-US" altLang="zh-CN" sz="2400" b="1" i="0" u="none" strike="noStrike" kern="0" cap="none" spc="0" normalizeH="0" baseline="0" noProof="0">
                <a:ln>
                  <a:noFill/>
                </a:ln>
                <a:solidFill>
                  <a:srgbClr val="003399"/>
                </a:solidFill>
                <a:effectLst/>
                <a:uLnTx/>
                <a:uFillTx/>
                <a:latin typeface="楷体_GB2312" pitchFamily="49" charset="-122"/>
                <a:ea typeface="楷体_GB2312" pitchFamily="49" charset="-122"/>
                <a:cs typeface="+mn-cs"/>
              </a:rPr>
              <a:t>&gt;</a:t>
            </a:r>
          </a:p>
          <a:p>
            <a:pPr marL="742950" marR="0" lvl="1" indent="-285750" algn="l" defTabSz="914400" rtl="0" eaLnBrk="1" fontAlgn="base" latinLnBrk="1" hangingPunct="1">
              <a:lnSpc>
                <a:spcPct val="135000"/>
              </a:lnSpc>
              <a:spcBef>
                <a:spcPts val="200"/>
              </a:spcBef>
              <a:spcAft>
                <a:spcPts val="1300"/>
              </a:spcAft>
              <a:buClr>
                <a:srgbClr val="00B0F0"/>
              </a:buClr>
              <a:buSzTx/>
              <a:buFont typeface="Vivaldi" pitchFamily="66" charset="0"/>
              <a:buChar char="—"/>
              <a:defRPr/>
            </a:pP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Reduce</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任务的功能是完成用户的计算逻辑，，这里的任务是计算每个省份的高校学生的比赛平均成绩，获得的最终结果如表</a:t>
            </a:r>
            <a:r>
              <a:rPr kumimoji="1" lang="en-US" altLang="zh-CN" sz="1900" b="1" i="0" u="none" strike="noStrike" kern="0" cap="none" spc="0" normalizeH="0" baseline="0" noProof="0">
                <a:ln>
                  <a:noFill/>
                </a:ln>
                <a:solidFill>
                  <a:srgbClr val="000000"/>
                </a:solidFill>
                <a:effectLst/>
                <a:uLnTx/>
                <a:uFillTx/>
                <a:latin typeface="楷体_GB2312" pitchFamily="49" charset="-122"/>
                <a:ea typeface="楷体_GB2312"/>
              </a:rPr>
              <a:t>6.9</a:t>
            </a:r>
            <a:r>
              <a:rPr kumimoji="1" lang="zh-CN" altLang="en-US" sz="1900" b="1" i="0" u="none" strike="noStrike" kern="0" cap="none" spc="0" normalizeH="0" baseline="0" noProof="0">
                <a:ln>
                  <a:noFill/>
                </a:ln>
                <a:solidFill>
                  <a:srgbClr val="000000"/>
                </a:solidFill>
                <a:effectLst/>
                <a:uLnTx/>
                <a:uFillTx/>
                <a:latin typeface="楷体_GB2312" pitchFamily="49" charset="-122"/>
                <a:ea typeface="楷体_GB2312"/>
              </a:rPr>
              <a:t>所示。</a:t>
            </a:r>
          </a:p>
          <a:p>
            <a:pPr marL="742950" marR="0" lvl="1" indent="-285750" algn="l" defTabSz="914400" rtl="0" eaLnBrk="1" fontAlgn="base" latinLnBrk="1" hangingPunct="1">
              <a:lnSpc>
                <a:spcPct val="115000"/>
              </a:lnSpc>
              <a:spcBef>
                <a:spcPts val="1300"/>
              </a:spcBef>
              <a:spcAft>
                <a:spcPts val="1300"/>
              </a:spcAft>
              <a:buClr>
                <a:srgbClr val="00B0F0"/>
              </a:buClr>
              <a:buSzTx/>
              <a:buFont typeface="Vivaldi" pitchFamily="66" charset="0"/>
              <a:buChar char="—"/>
              <a:defRPr/>
            </a:pPr>
            <a:endParaRPr kumimoji="1" lang="en-US" altLang="zh-CN" sz="1900" b="1" i="0" u="none" strike="noStrike" kern="0" cap="none" spc="0" normalizeH="0" baseline="0" noProof="0" dirty="0">
              <a:ln>
                <a:noFill/>
              </a:ln>
              <a:solidFill>
                <a:srgbClr val="000000"/>
              </a:solidFill>
              <a:effectLst/>
              <a:uLnTx/>
              <a:uFillTx/>
              <a:latin typeface="楷体_GB2312" pitchFamily="49" charset="-122"/>
              <a:ea typeface="楷体_GB2312"/>
            </a:endParaRPr>
          </a:p>
        </p:txBody>
      </p:sp>
      <p:graphicFrame>
        <p:nvGraphicFramePr>
          <p:cNvPr id="4" name="Group 20"/>
          <p:cNvGraphicFramePr/>
          <p:nvPr/>
        </p:nvGraphicFramePr>
        <p:xfrm>
          <a:off x="1619250" y="4532908"/>
          <a:ext cx="6264275" cy="576262"/>
        </p:xfrm>
        <a:graphic>
          <a:graphicData uri="http://schemas.openxmlformats.org/drawingml/2006/table">
            <a:tbl>
              <a:tblPr/>
              <a:tblGrid>
                <a:gridCol w="1944688">
                  <a:extLst>
                    <a:ext uri="{9D8B030D-6E8A-4147-A177-3AD203B41FA5}">
                      <a16:colId xmlns:a16="http://schemas.microsoft.com/office/drawing/2014/main" val="20000"/>
                    </a:ext>
                  </a:extLst>
                </a:gridCol>
                <a:gridCol w="2160587">
                  <a:extLst>
                    <a:ext uri="{9D8B030D-6E8A-4147-A177-3AD203B41FA5}">
                      <a16:colId xmlns:a16="http://schemas.microsoft.com/office/drawing/2014/main" val="20001"/>
                    </a:ext>
                  </a:extLst>
                </a:gridCol>
                <a:gridCol w="2159000">
                  <a:extLst>
                    <a:ext uri="{9D8B030D-6E8A-4147-A177-3AD203B41FA5}">
                      <a16:colId xmlns:a16="http://schemas.microsoft.com/office/drawing/2014/main" val="20002"/>
                    </a:ext>
                  </a:extLst>
                </a:gridCol>
              </a:tblGrid>
              <a:tr h="576262">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楷体_GB2312" pitchFamily="49" charset="-122"/>
                          <a:ea typeface="楷体_GB2312" pitchFamily="49" charset="-122"/>
                        </a:rPr>
                        <a:t>江苏省，</a:t>
                      </a:r>
                      <a:r>
                        <a:rPr kumimoji="0" lang="en-US" altLang="zh-CN" sz="2100" b="1" i="0" u="none" strike="noStrike" cap="none" normalizeH="0" baseline="0">
                          <a:ln>
                            <a:noFill/>
                          </a:ln>
                          <a:solidFill>
                            <a:schemeClr val="tx1"/>
                          </a:solidFill>
                          <a:effectLst/>
                          <a:latin typeface="楷体_GB2312" pitchFamily="49" charset="-122"/>
                          <a:ea typeface="楷体_GB2312" pitchFamily="49" charset="-122"/>
                        </a:rPr>
                        <a:t>89</a:t>
                      </a:r>
                      <a:r>
                        <a:rPr kumimoji="0" lang="en-US" altLang="zh-CN" sz="2100" b="1" i="0" u="none" strike="noStrike" cap="none" normalizeH="0" baseline="0">
                          <a:ln>
                            <a:noFill/>
                          </a:ln>
                          <a:solidFill>
                            <a:schemeClr val="tx1"/>
                          </a:solidFill>
                          <a:effectLst>
                            <a:outerShdw blurRad="38100" dist="38100" dir="2700000" algn="tl">
                              <a:srgbClr val="C0C0C0"/>
                            </a:outerShdw>
                          </a:effectLst>
                          <a:latin typeface="楷体_GB2312" pitchFamily="49" charset="-122"/>
                          <a:ea typeface="楷体_GB2312" pitchFamily="49"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楷体_GB2312" pitchFamily="49" charset="-122"/>
                          <a:ea typeface="楷体_GB2312" pitchFamily="49" charset="-122"/>
                        </a:rPr>
                        <a:t>浙江省，</a:t>
                      </a:r>
                      <a:r>
                        <a:rPr kumimoji="0" lang="en-US" altLang="zh-CN" sz="2100" b="1" i="0" u="none" strike="noStrike" cap="none" normalizeH="0" baseline="0">
                          <a:ln>
                            <a:noFill/>
                          </a:ln>
                          <a:solidFill>
                            <a:schemeClr val="tx1"/>
                          </a:solidFill>
                          <a:effectLst/>
                          <a:latin typeface="楷体_GB2312" pitchFamily="49" charset="-122"/>
                          <a:ea typeface="楷体_GB2312" pitchFamily="49" charset="-122"/>
                        </a:rPr>
                        <a:t>89</a:t>
                      </a:r>
                      <a:r>
                        <a:rPr kumimoji="0" lang="en-US" altLang="zh-CN" sz="2100" b="1" i="0" u="none" strike="noStrike" cap="none" normalizeH="0" baseline="0">
                          <a:ln>
                            <a:noFill/>
                          </a:ln>
                          <a:solidFill>
                            <a:schemeClr val="tx1"/>
                          </a:solidFill>
                          <a:effectLst>
                            <a:outerShdw blurRad="38100" dist="38100" dir="2700000" algn="tl">
                              <a:srgbClr val="C0C0C0"/>
                            </a:outerShdw>
                          </a:effectLst>
                          <a:latin typeface="楷体_GB2312" pitchFamily="49" charset="-122"/>
                          <a:ea typeface="楷体_GB2312" pitchFamily="49"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1pPr>
                      <a:lvl2pPr marL="457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2pPr>
                      <a:lvl3pPr marL="914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3pPr>
                      <a:lvl4pPr marL="1371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4pPr>
                      <a:lvl5pPr marL="18288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5pPr>
                      <a:lvl6pPr marL="22860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6pPr>
                      <a:lvl7pPr marL="27432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7pPr>
                      <a:lvl8pPr marL="32004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8pPr>
                      <a:lvl9pPr marL="3657600" algn="l" defTabSz="914400" rtl="0" eaLnBrk="1" latinLnBrk="0" hangingPunct="1">
                        <a:defRPr sz="1800" kern="1200">
                          <a:solidFill>
                            <a:schemeClr val="tx1"/>
                          </a:solidFill>
                          <a:latin typeface="黑体" panose="02010609060101010101" pitchFamily="2" charset="-122"/>
                          <a:ea typeface="黑体" panose="0201060906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楷体_GB2312" pitchFamily="49" charset="-122"/>
                          <a:ea typeface="楷体_GB2312" pitchFamily="49" charset="-122"/>
                        </a:rPr>
                        <a:t>山东省，</a:t>
                      </a:r>
                      <a:r>
                        <a:rPr kumimoji="0" lang="en-US" altLang="zh-CN" sz="2100" b="1" i="0" u="none" strike="noStrike" cap="none" normalizeH="0" baseline="0">
                          <a:ln>
                            <a:noFill/>
                          </a:ln>
                          <a:solidFill>
                            <a:schemeClr val="tx1"/>
                          </a:solidFill>
                          <a:effectLst/>
                          <a:latin typeface="楷体_GB2312" pitchFamily="49" charset="-122"/>
                          <a:ea typeface="楷体_GB2312" pitchFamily="49" charset="-122"/>
                        </a:rPr>
                        <a:t>88</a:t>
                      </a:r>
                      <a:r>
                        <a:rPr kumimoji="0" lang="en-US" altLang="zh-CN" sz="2100" b="1" i="0" u="none" strike="noStrike" cap="none" normalizeH="0" baseline="0">
                          <a:ln>
                            <a:noFill/>
                          </a:ln>
                          <a:solidFill>
                            <a:schemeClr val="tx1"/>
                          </a:solidFill>
                          <a:effectLst>
                            <a:outerShdw blurRad="38100" dist="38100" dir="2700000" algn="tl">
                              <a:srgbClr val="C0C0C0"/>
                            </a:outerShdw>
                          </a:effectLst>
                          <a:latin typeface="楷体_GB2312" pitchFamily="49" charset="-122"/>
                          <a:ea typeface="楷体_GB2312" pitchFamily="49" charset="-122"/>
                        </a:rPr>
                        <a:t> </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Rectangle 14"/>
          <p:cNvSpPr>
            <a:spLocks noChangeArrowheads="1"/>
          </p:cNvSpPr>
          <p:nvPr/>
        </p:nvSpPr>
        <p:spPr bwMode="auto">
          <a:xfrm>
            <a:off x="3276600" y="3956645"/>
            <a:ext cx="2765425"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表</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6.9</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　</a:t>
            </a:r>
            <a:r>
              <a:rPr kumimoji="0" lang="en-US" altLang="zh-CN"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Reduce Output</a:t>
            </a:r>
            <a:r>
              <a:rPr kumimoji="0" lang="zh-CN" altLang="en-US" sz="1600" b="0" i="0" u="none" strike="noStrike" kern="0" cap="none" spc="0" normalizeH="0" baseline="0" noProof="0">
                <a:ln>
                  <a:noFill/>
                </a:ln>
                <a:solidFill>
                  <a:srgbClr val="003399"/>
                </a:solidFill>
                <a:effectLst>
                  <a:outerShdw blurRad="38100" dist="38100" dir="2700000" algn="tl">
                    <a:srgbClr val="C0C0C0"/>
                  </a:outerShdw>
                </a:effectLst>
                <a:uLnTx/>
                <a:uFillTx/>
                <a:latin typeface="微软雅黑" panose="020B0503020204020204" charset="-122"/>
                <a:ea typeface="微软雅黑" panose="020B0503020204020204" charset="-122"/>
              </a:rPr>
              <a:t>数据</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98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楷体_GB2312" pitchFamily="49" charset="-122"/>
                <a:ea typeface="楷体_GB2312" pitchFamily="49" charset="-122"/>
              </a:rPr>
              <a:t>6.2 </a:t>
            </a:r>
            <a:r>
              <a:rPr lang="zh-CN" altLang="zh-CN" sz="3200" b="1" dirty="0">
                <a:solidFill>
                  <a:srgbClr val="003366"/>
                </a:solidFill>
                <a:latin typeface="楷体_GB2312" pitchFamily="49" charset="-122"/>
                <a:ea typeface="楷体_GB2312" pitchFamily="49" charset="-122"/>
              </a:rPr>
              <a:t>海量感知数据的挖掘与分析</a:t>
            </a:r>
            <a:br>
              <a:rPr lang="zh-CN" altLang="en-US" sz="3200" b="1" dirty="0">
                <a:solidFill>
                  <a:srgbClr val="FF0000"/>
                </a:solidFill>
                <a:latin typeface="楷体_GB2312" pitchFamily="49" charset="-122"/>
                <a:ea typeface="楷体_GB2312" pitchFamily="49" charset="-122"/>
              </a:rPr>
            </a:br>
            <a:endParaRPr lang="zh-CN" altLang="en-US" sz="3200" b="1" dirty="0">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777949"/>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1</a:t>
            </a:r>
            <a:r>
              <a:rPr lang="zh-CN" altLang="en-US" sz="2400" b="1" dirty="0">
                <a:solidFill>
                  <a:srgbClr val="003366"/>
                </a:solidFill>
                <a:latin typeface="楷体_GB2312" pitchFamily="49" charset="-122"/>
                <a:ea typeface="楷体_GB2312" pitchFamily="49" charset="-122"/>
              </a:rPr>
              <a:t>、数据挖掘与知识表示</a:t>
            </a:r>
            <a:br>
              <a:rPr lang="zh-CN" altLang="en-US" sz="2400" b="1" dirty="0">
                <a:solidFill>
                  <a:srgbClr val="FF0000"/>
                </a:solidFill>
                <a:latin typeface="楷体_GB2312" pitchFamily="49" charset="-122"/>
                <a:ea typeface="楷体_GB2312" pitchFamily="49" charset="-122"/>
              </a:rPr>
            </a:br>
            <a:endParaRPr lang="zh-CN" altLang="en-US" sz="2400" b="1" dirty="0">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800092" y="2699623"/>
            <a:ext cx="7162800" cy="252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endParaRPr lang="zh-CN" altLang="en-US" b="1">
              <a:solidFill>
                <a:srgbClr val="FF0000"/>
              </a:solidFill>
              <a:latin typeface="楷体_GB2312" pitchFamily="49" charset="-122"/>
              <a:ea typeface="楷体_GB2312" pitchFamily="49" charset="-122"/>
            </a:endParaRPr>
          </a:p>
        </p:txBody>
      </p:sp>
      <p:pic>
        <p:nvPicPr>
          <p:cNvPr id="7" name="Picture 2" descr="C:\Users\Administrator\Desktop\8f8f4e3ab90d6c85ec3ac6ac_pn=39&amp;o=jpg_6&amp;md5sum=669b76dea3bed4499537caa16df40d75&amp;sign=f926c4c772&amp;png=1557727-1662790&amp;jpg=5502461-5618979.jpg"/>
          <p:cNvPicPr>
            <a:picLocks noChangeAspect="1" noChangeArrowheads="1"/>
          </p:cNvPicPr>
          <p:nvPr/>
        </p:nvPicPr>
        <p:blipFill rotWithShape="1">
          <a:blip r:embed="rId3">
            <a:extLst>
              <a:ext uri="{28A0092B-C50C-407E-A947-70E740481C1C}">
                <a14:useLocalDpi xmlns:a14="http://schemas.microsoft.com/office/drawing/2010/main" val="0"/>
              </a:ext>
            </a:extLst>
          </a:blip>
          <a:srcRect l="6666" t="17216" r="11667" b="8861"/>
          <a:stretch>
            <a:fillRect/>
          </a:stretch>
        </p:blipFill>
        <p:spPr bwMode="auto">
          <a:xfrm>
            <a:off x="1248164" y="2348880"/>
            <a:ext cx="6266656" cy="42543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10"/>
          <p:cNvSpPr>
            <a:spLocks noChangeArrowheads="1"/>
          </p:cNvSpPr>
          <p:nvPr/>
        </p:nvSpPr>
        <p:spPr bwMode="auto">
          <a:xfrm>
            <a:off x="317339" y="10256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隶书" pitchFamily="49" charset="-122"/>
                <a:ea typeface="隶书" pitchFamily="49" charset="-122"/>
              </a:rPr>
              <a:t>6</a:t>
            </a:r>
            <a:r>
              <a:rPr lang="zh-CN" altLang="en-US" sz="2400" b="1" dirty="0">
                <a:solidFill>
                  <a:srgbClr val="000000"/>
                </a:solidFill>
                <a:latin typeface="隶书" pitchFamily="49" charset="-122"/>
                <a:ea typeface="隶书" pitchFamily="49" charset="-122"/>
              </a:rPr>
              <a:t>、基于文件的数据存储技术 </a:t>
            </a:r>
            <a:r>
              <a:rPr lang="en-US" altLang="zh-CN" sz="2400" b="1" dirty="0">
                <a:solidFill>
                  <a:srgbClr val="000000"/>
                </a:solidFill>
                <a:latin typeface="隶书" pitchFamily="49" charset="-122"/>
                <a:ea typeface="隶书" pitchFamily="49" charset="-122"/>
              </a:rPr>
              <a:t>- </a:t>
            </a:r>
            <a:r>
              <a:rPr lang="en-US" altLang="zh-CN" sz="2400" b="1" dirty="0" err="1">
                <a:solidFill>
                  <a:srgbClr val="000000"/>
                </a:solidFill>
                <a:latin typeface="隶书" pitchFamily="49" charset="-122"/>
                <a:ea typeface="隶书" pitchFamily="49" charset="-122"/>
              </a:rPr>
              <a:t>MapReduce</a:t>
            </a:r>
            <a:endParaRPr lang="zh-CN" altLang="en-US" sz="2400" b="1" dirty="0">
              <a:solidFill>
                <a:srgbClr val="000000"/>
              </a:solidFill>
              <a:latin typeface="隶书" pitchFamily="49" charset="-122"/>
              <a:ea typeface="隶书" pitchFamily="49" charset="-122"/>
            </a:endParaRPr>
          </a:p>
          <a:p>
            <a:pPr>
              <a:buFont typeface="Wingdings" panose="05000000000000000000" pitchFamily="2" charset="2"/>
              <a:buChar char="Ø"/>
            </a:pPr>
            <a:endParaRPr lang="zh-CN" altLang="en-US" sz="2400" b="1" dirty="0">
              <a:solidFill>
                <a:srgbClr val="00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486744"/>
            <a:ext cx="8001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30000"/>
              </a:lnSpc>
              <a:spcBef>
                <a:spcPts val="1200"/>
              </a:spcBef>
              <a:spcAft>
                <a:spcPts val="1200"/>
              </a:spcAft>
              <a:buFont typeface="Wingdings" panose="05000000000000000000" pitchFamily="2" charset="2"/>
              <a:buChar char="u"/>
            </a:pPr>
            <a:r>
              <a:rPr lang="zh-CN" altLang="en-US" sz="2000">
                <a:latin typeface="楷体_GB2312" pitchFamily="49" charset="-122"/>
                <a:ea typeface="楷体_GB2312" pitchFamily="49" charset="-122"/>
              </a:rPr>
              <a:t>数据库是一种以记录的形式实现数据存储的存储技术。完整的数据库系统包括数据库、数据库管理系统以及各类数据库用户三大部分。</a:t>
            </a:r>
            <a:endParaRPr lang="en-US" altLang="zh-CN" sz="2000">
              <a:latin typeface="楷体_GB2312" pitchFamily="49" charset="-122"/>
              <a:ea typeface="楷体_GB2312" pitchFamily="49" charset="-122"/>
            </a:endParaRPr>
          </a:p>
          <a:p>
            <a:pPr indent="457200">
              <a:lnSpc>
                <a:spcPct val="130000"/>
              </a:lnSpc>
              <a:spcBef>
                <a:spcPts val="1200"/>
              </a:spcBef>
              <a:spcAft>
                <a:spcPts val="1200"/>
              </a:spcAft>
              <a:buFont typeface="Wingdings" panose="05000000000000000000" pitchFamily="2" charset="2"/>
              <a:buChar char="u"/>
            </a:pPr>
            <a:r>
              <a:rPr lang="zh-CN" altLang="en-US" sz="2000">
                <a:latin typeface="楷体_GB2312" pitchFamily="49" charset="-122"/>
                <a:ea typeface="楷体_GB2312" pitchFamily="49" charset="-122"/>
              </a:rPr>
              <a:t>在数据库领域中，最常用的数据模型有四种，分别是层次模型（</a:t>
            </a:r>
            <a:r>
              <a:rPr lang="en-US" altLang="zh-CN" sz="2000">
                <a:latin typeface="楷体_GB2312" pitchFamily="49" charset="-122"/>
                <a:ea typeface="楷体_GB2312" pitchFamily="49" charset="-122"/>
              </a:rPr>
              <a:t>Hierarchical Model</a:t>
            </a:r>
            <a:r>
              <a:rPr lang="zh-CN" altLang="en-US" sz="2000">
                <a:latin typeface="楷体_GB2312" pitchFamily="49" charset="-122"/>
                <a:ea typeface="楷体_GB2312" pitchFamily="49" charset="-122"/>
              </a:rPr>
              <a:t>）、网状模型（</a:t>
            </a:r>
            <a:r>
              <a:rPr lang="en-US" altLang="zh-CN" sz="2000">
                <a:latin typeface="楷体_GB2312" pitchFamily="49" charset="-122"/>
                <a:ea typeface="楷体_GB2312" pitchFamily="49" charset="-122"/>
              </a:rPr>
              <a:t>Network Model</a:t>
            </a:r>
            <a:r>
              <a:rPr lang="zh-CN" altLang="en-US" sz="2000">
                <a:latin typeface="楷体_GB2312" pitchFamily="49" charset="-122"/>
                <a:ea typeface="楷体_GB2312" pitchFamily="49" charset="-122"/>
              </a:rPr>
              <a:t>）、关系模型（</a:t>
            </a:r>
            <a:r>
              <a:rPr lang="en-US" altLang="zh-CN" sz="2000">
                <a:latin typeface="楷体_GB2312" pitchFamily="49" charset="-122"/>
                <a:ea typeface="楷体_GB2312" pitchFamily="49" charset="-122"/>
              </a:rPr>
              <a:t>Relational Model</a:t>
            </a:r>
            <a:r>
              <a:rPr lang="zh-CN" altLang="en-US" sz="2000">
                <a:latin typeface="楷体_GB2312" pitchFamily="49" charset="-122"/>
                <a:ea typeface="楷体_GB2312" pitchFamily="49" charset="-122"/>
              </a:rPr>
              <a:t>）和面向对象模型（</a:t>
            </a:r>
            <a:r>
              <a:rPr lang="en-US" altLang="zh-CN" sz="2000">
                <a:latin typeface="楷体_GB2312" pitchFamily="49" charset="-122"/>
                <a:ea typeface="楷体_GB2312" pitchFamily="49" charset="-122"/>
              </a:rPr>
              <a:t>Object Oriented Model</a:t>
            </a:r>
            <a:r>
              <a:rPr lang="zh-CN" altLang="en-US" sz="2000">
                <a:latin typeface="楷体_GB2312" pitchFamily="49" charset="-122"/>
                <a:ea typeface="楷体_GB2312" pitchFamily="49" charset="-122"/>
              </a:rPr>
              <a:t>）。其中层次模型和网状模型统称为非关系模型。非关系模型的数据库系统在</a:t>
            </a:r>
            <a:r>
              <a:rPr lang="en-US" altLang="zh-CN" sz="2000">
                <a:latin typeface="楷体_GB2312" pitchFamily="49" charset="-122"/>
                <a:ea typeface="楷体_GB2312" pitchFamily="49" charset="-122"/>
              </a:rPr>
              <a:t>20</a:t>
            </a:r>
            <a:r>
              <a:rPr lang="zh-CN" altLang="en-US" sz="2000">
                <a:latin typeface="楷体_GB2312" pitchFamily="49" charset="-122"/>
                <a:ea typeface="楷体_GB2312" pitchFamily="49" charset="-122"/>
              </a:rPr>
              <a:t>世纪</a:t>
            </a:r>
            <a:r>
              <a:rPr lang="en-US" altLang="zh-CN" sz="2000">
                <a:latin typeface="楷体_GB2312" pitchFamily="49" charset="-122"/>
                <a:ea typeface="楷体_GB2312" pitchFamily="49" charset="-122"/>
              </a:rPr>
              <a:t>70</a:t>
            </a:r>
            <a:r>
              <a:rPr lang="zh-CN" altLang="en-US" sz="2000">
                <a:latin typeface="楷体_GB2312" pitchFamily="49" charset="-122"/>
                <a:ea typeface="楷体_GB2312" pitchFamily="49" charset="-122"/>
              </a:rPr>
              <a:t>年代至</a:t>
            </a:r>
            <a:r>
              <a:rPr lang="en-US" altLang="zh-CN" sz="2000">
                <a:latin typeface="楷体_GB2312" pitchFamily="49" charset="-122"/>
                <a:ea typeface="楷体_GB2312" pitchFamily="49" charset="-122"/>
              </a:rPr>
              <a:t>80</a:t>
            </a:r>
            <a:r>
              <a:rPr lang="zh-CN" altLang="en-US" sz="2000">
                <a:latin typeface="楷体_GB2312" pitchFamily="49" charset="-122"/>
                <a:ea typeface="楷体_GB2312" pitchFamily="49" charset="-122"/>
              </a:rPr>
              <a:t>年代非常流行，现在已逐渐被关系模型的数据库系统取代。</a:t>
            </a:r>
          </a:p>
        </p:txBody>
      </p:sp>
      <p:sp>
        <p:nvSpPr>
          <p:cNvPr id="3" name="Rectangle 10"/>
          <p:cNvSpPr>
            <a:spLocks noChangeArrowheads="1"/>
          </p:cNvSpPr>
          <p:nvPr/>
        </p:nvSpPr>
        <p:spPr bwMode="auto">
          <a:xfrm>
            <a:off x="304800" y="17247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chemeClr val="accent2"/>
                </a:solidFill>
                <a:latin typeface="楷体_GB2312" pitchFamily="49" charset="-122"/>
                <a:ea typeface="楷体_GB2312" pitchFamily="49" charset="-122"/>
              </a:rPr>
              <a:t> 6.3.2 </a:t>
            </a:r>
            <a:r>
              <a:rPr lang="zh-CN" altLang="en-US" sz="2400" b="1" dirty="0">
                <a:solidFill>
                  <a:schemeClr val="accent2"/>
                </a:solidFill>
                <a:latin typeface="楷体_GB2312" pitchFamily="49" charset="-122"/>
                <a:ea typeface="楷体_GB2312" pitchFamily="49" charset="-122"/>
              </a:rPr>
              <a:t>数据库存储技术</a:t>
            </a:r>
          </a:p>
        </p:txBody>
      </p:sp>
      <p:sp>
        <p:nvSpPr>
          <p:cNvPr id="4" name="Rectangle 10"/>
          <p:cNvSpPr>
            <a:spLocks noChangeArrowheads="1"/>
          </p:cNvSpPr>
          <p:nvPr/>
        </p:nvSpPr>
        <p:spPr bwMode="auto">
          <a:xfrm>
            <a:off x="304800" y="10389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558752"/>
            <a:ext cx="8001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20000"/>
              </a:lnSpc>
              <a:spcBef>
                <a:spcPts val="600"/>
              </a:spcBef>
              <a:buFont typeface="Wingdings" panose="05000000000000000000" pitchFamily="2" charset="2"/>
              <a:buChar char="u"/>
            </a:pPr>
            <a:r>
              <a:rPr lang="zh-CN" altLang="en-US">
                <a:latin typeface="楷体_GB2312" pitchFamily="49" charset="-122"/>
                <a:ea typeface="楷体_GB2312" pitchFamily="49" charset="-122"/>
              </a:rPr>
              <a:t>关系模型理论是由美国</a:t>
            </a:r>
            <a:r>
              <a:rPr lang="en-US" altLang="zh-CN">
                <a:latin typeface="楷体_GB2312" pitchFamily="49" charset="-122"/>
                <a:ea typeface="楷体_GB2312" pitchFamily="49" charset="-122"/>
              </a:rPr>
              <a:t>IBM</a:t>
            </a:r>
            <a:r>
              <a:rPr lang="zh-CN" altLang="en-US">
                <a:latin typeface="楷体_GB2312" pitchFamily="49" charset="-122"/>
                <a:ea typeface="楷体_GB2312" pitchFamily="49" charset="-122"/>
              </a:rPr>
              <a:t>公司研究员</a:t>
            </a:r>
            <a:r>
              <a:rPr lang="en-US" altLang="zh-CN">
                <a:latin typeface="楷体_GB2312" pitchFamily="49" charset="-122"/>
                <a:ea typeface="楷体_GB2312" pitchFamily="49" charset="-122"/>
              </a:rPr>
              <a:t>E.F.Codd</a:t>
            </a:r>
            <a:r>
              <a:rPr lang="zh-CN" altLang="en-US">
                <a:latin typeface="楷体_GB2312" pitchFamily="49" charset="-122"/>
                <a:ea typeface="楷体_GB2312" pitchFamily="49" charset="-122"/>
              </a:rPr>
              <a:t>于</a:t>
            </a:r>
            <a:r>
              <a:rPr lang="en-US" altLang="zh-CN">
                <a:latin typeface="楷体_GB2312" pitchFamily="49" charset="-122"/>
                <a:ea typeface="楷体_GB2312" pitchFamily="49" charset="-122"/>
              </a:rPr>
              <a:t>1970</a:t>
            </a:r>
            <a:r>
              <a:rPr lang="zh-CN" altLang="en-US">
                <a:latin typeface="楷体_GB2312" pitchFamily="49" charset="-122"/>
                <a:ea typeface="楷体_GB2312" pitchFamily="49" charset="-122"/>
              </a:rPr>
              <a:t>年率先提出的。关系模型由关系数据结构、关系数据操作和关系完整性约束</a:t>
            </a: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个要素组成。</a:t>
            </a:r>
            <a:endParaRPr lang="en-US" altLang="zh-CN">
              <a:latin typeface="楷体_GB2312" pitchFamily="49" charset="-122"/>
              <a:ea typeface="楷体_GB2312" pitchFamily="49" charset="-122"/>
            </a:endParaRPr>
          </a:p>
          <a:p>
            <a:pPr indent="457200">
              <a:lnSpc>
                <a:spcPct val="120000"/>
              </a:lnSpc>
              <a:spcBef>
                <a:spcPts val="600"/>
              </a:spcBef>
              <a:buFont typeface="Wingdings" panose="05000000000000000000" pitchFamily="2" charset="2"/>
              <a:buChar char="u"/>
            </a:pPr>
            <a:r>
              <a:rPr lang="zh-CN" altLang="en-US">
                <a:latin typeface="楷体_GB2312" pitchFamily="49" charset="-122"/>
                <a:ea typeface="楷体_GB2312" pitchFamily="49" charset="-122"/>
              </a:rPr>
              <a:t>关系模型的数据结构非常简单。从用户的角度看，关系模型中数据的逻辑结构是一张二维表。</a:t>
            </a:r>
            <a:endParaRPr lang="en-US" altLang="zh-CN">
              <a:latin typeface="楷体_GB2312" pitchFamily="49" charset="-122"/>
              <a:ea typeface="楷体_GB2312" pitchFamily="49" charset="-122"/>
            </a:endParaRPr>
          </a:p>
          <a:p>
            <a:pPr indent="457200">
              <a:lnSpc>
                <a:spcPct val="120000"/>
              </a:lnSpc>
              <a:spcBef>
                <a:spcPts val="600"/>
              </a:spcBef>
              <a:buFont typeface="Wingdings" panose="05000000000000000000" pitchFamily="2" charset="2"/>
              <a:buChar char="u"/>
            </a:pPr>
            <a:r>
              <a:rPr lang="zh-CN" altLang="en-US">
                <a:latin typeface="楷体_GB2312" pitchFamily="49" charset="-122"/>
                <a:ea typeface="楷体_GB2312" pitchFamily="49" charset="-122"/>
              </a:rPr>
              <a:t>关系模型中常用的关系操作包括：选择（</a:t>
            </a:r>
            <a:r>
              <a:rPr lang="en-US" altLang="zh-CN">
                <a:latin typeface="楷体_GB2312" pitchFamily="49" charset="-122"/>
                <a:ea typeface="楷体_GB2312" pitchFamily="49" charset="-122"/>
              </a:rPr>
              <a:t>Select</a:t>
            </a:r>
            <a:r>
              <a:rPr lang="zh-CN" altLang="en-US">
                <a:latin typeface="楷体_GB2312" pitchFamily="49" charset="-122"/>
                <a:ea typeface="楷体_GB2312" pitchFamily="49" charset="-122"/>
              </a:rPr>
              <a:t>）、投影</a:t>
            </a:r>
            <a:r>
              <a:rPr lang="en-US" altLang="zh-CN">
                <a:latin typeface="楷体_GB2312" pitchFamily="49" charset="-122"/>
                <a:ea typeface="楷体_GB2312" pitchFamily="49" charset="-122"/>
              </a:rPr>
              <a:t>Project</a:t>
            </a:r>
            <a:r>
              <a:rPr lang="zh-CN" altLang="en-US">
                <a:latin typeface="楷体_GB2312" pitchFamily="49" charset="-122"/>
                <a:ea typeface="楷体_GB2312" pitchFamily="49" charset="-122"/>
              </a:rPr>
              <a:t>）、连接（</a:t>
            </a:r>
            <a:r>
              <a:rPr lang="en-US" altLang="zh-CN">
                <a:latin typeface="楷体_GB2312" pitchFamily="49" charset="-122"/>
                <a:ea typeface="楷体_GB2312" pitchFamily="49" charset="-122"/>
              </a:rPr>
              <a:t>Join</a:t>
            </a:r>
            <a:r>
              <a:rPr lang="zh-CN" altLang="en-US">
                <a:latin typeface="楷体_GB2312" pitchFamily="49" charset="-122"/>
                <a:ea typeface="楷体_GB2312" pitchFamily="49" charset="-122"/>
              </a:rPr>
              <a:t>）、除（</a:t>
            </a:r>
            <a:r>
              <a:rPr lang="en-US" altLang="zh-CN">
                <a:latin typeface="楷体_GB2312" pitchFamily="49" charset="-122"/>
                <a:ea typeface="楷体_GB2312" pitchFamily="49" charset="-122"/>
              </a:rPr>
              <a:t>Divide</a:t>
            </a:r>
            <a:r>
              <a:rPr lang="zh-CN" altLang="en-US">
                <a:latin typeface="楷体_GB2312" pitchFamily="49" charset="-122"/>
                <a:ea typeface="楷体_GB2312" pitchFamily="49" charset="-122"/>
              </a:rPr>
              <a:t>）、并（</a:t>
            </a:r>
            <a:r>
              <a:rPr lang="en-US" altLang="zh-CN">
                <a:latin typeface="楷体_GB2312" pitchFamily="49" charset="-122"/>
                <a:ea typeface="楷体_GB2312" pitchFamily="49" charset="-122"/>
              </a:rPr>
              <a:t>Union</a:t>
            </a:r>
            <a:r>
              <a:rPr lang="zh-CN" altLang="en-US">
                <a:latin typeface="楷体_GB2312" pitchFamily="49" charset="-122"/>
                <a:ea typeface="楷体_GB2312" pitchFamily="49" charset="-122"/>
              </a:rPr>
              <a:t>）、交（</a:t>
            </a:r>
            <a:r>
              <a:rPr lang="en-US" altLang="zh-CN">
                <a:latin typeface="楷体_GB2312" pitchFamily="49" charset="-122"/>
                <a:ea typeface="楷体_GB2312" pitchFamily="49" charset="-122"/>
              </a:rPr>
              <a:t>Intersection</a:t>
            </a:r>
            <a:r>
              <a:rPr lang="zh-CN" altLang="en-US">
                <a:latin typeface="楷体_GB2312" pitchFamily="49" charset="-122"/>
                <a:ea typeface="楷体_GB2312" pitchFamily="49" charset="-122"/>
              </a:rPr>
              <a:t>）、差（</a:t>
            </a:r>
            <a:r>
              <a:rPr lang="en-US" altLang="zh-CN">
                <a:latin typeface="楷体_GB2312" pitchFamily="49" charset="-122"/>
                <a:ea typeface="楷体_GB2312" pitchFamily="49" charset="-122"/>
              </a:rPr>
              <a:t>Difference</a:t>
            </a:r>
            <a:r>
              <a:rPr lang="zh-CN" altLang="en-US">
                <a:latin typeface="楷体_GB2312" pitchFamily="49" charset="-122"/>
                <a:ea typeface="楷体_GB2312" pitchFamily="49" charset="-122"/>
              </a:rPr>
              <a:t>）等查询操作和增加（</a:t>
            </a:r>
            <a:r>
              <a:rPr lang="en-US" altLang="zh-CN">
                <a:latin typeface="楷体_GB2312" pitchFamily="49" charset="-122"/>
                <a:ea typeface="楷体_GB2312" pitchFamily="49" charset="-122"/>
              </a:rPr>
              <a:t>Insert</a:t>
            </a:r>
            <a:r>
              <a:rPr lang="zh-CN" altLang="en-US">
                <a:latin typeface="楷体_GB2312" pitchFamily="49" charset="-122"/>
                <a:ea typeface="楷体_GB2312" pitchFamily="49" charset="-122"/>
              </a:rPr>
              <a:t>）、删除（</a:t>
            </a:r>
            <a:r>
              <a:rPr lang="en-US" altLang="zh-CN">
                <a:latin typeface="楷体_GB2312" pitchFamily="49" charset="-122"/>
                <a:ea typeface="楷体_GB2312" pitchFamily="49" charset="-122"/>
              </a:rPr>
              <a:t>Delete</a:t>
            </a:r>
            <a:r>
              <a:rPr lang="zh-CN" altLang="en-US">
                <a:latin typeface="楷体_GB2312" pitchFamily="49" charset="-122"/>
                <a:ea typeface="楷体_GB2312" pitchFamily="49" charset="-122"/>
              </a:rPr>
              <a:t>）、修改（</a:t>
            </a:r>
            <a:r>
              <a:rPr lang="en-US" altLang="zh-CN">
                <a:latin typeface="楷体_GB2312" pitchFamily="49" charset="-122"/>
                <a:ea typeface="楷体_GB2312" pitchFamily="49" charset="-122"/>
              </a:rPr>
              <a:t>Update</a:t>
            </a:r>
            <a:r>
              <a:rPr lang="zh-CN" altLang="en-US">
                <a:latin typeface="楷体_GB2312" pitchFamily="49" charset="-122"/>
                <a:ea typeface="楷体_GB2312" pitchFamily="49" charset="-122"/>
              </a:rPr>
              <a:t>）等更新操作两大部分。</a:t>
            </a:r>
            <a:endParaRPr lang="en-US" altLang="zh-CN">
              <a:latin typeface="楷体_GB2312" pitchFamily="49" charset="-122"/>
              <a:ea typeface="楷体_GB2312" pitchFamily="49" charset="-122"/>
            </a:endParaRPr>
          </a:p>
          <a:p>
            <a:pPr indent="457200">
              <a:lnSpc>
                <a:spcPct val="120000"/>
              </a:lnSpc>
              <a:spcBef>
                <a:spcPts val="600"/>
              </a:spcBef>
              <a:buFont typeface="Wingdings" panose="05000000000000000000" pitchFamily="2" charset="2"/>
              <a:buChar char="u"/>
            </a:pPr>
            <a:r>
              <a:rPr lang="zh-CN" altLang="en-US">
                <a:latin typeface="楷体_GB2312" pitchFamily="49" charset="-122"/>
                <a:ea typeface="楷体_GB2312" pitchFamily="49" charset="-122"/>
              </a:rPr>
              <a:t>关系模型允许定义三类完整性约束：实体完整性、参照完整性和用户定义的完整性。</a:t>
            </a:r>
          </a:p>
        </p:txBody>
      </p:sp>
      <p:sp>
        <p:nvSpPr>
          <p:cNvPr id="3" name="Rectangle 10"/>
          <p:cNvSpPr>
            <a:spLocks noChangeArrowheads="1"/>
          </p:cNvSpPr>
          <p:nvPr/>
        </p:nvSpPr>
        <p:spPr bwMode="auto">
          <a:xfrm>
            <a:off x="304800" y="179675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6.3.1 </a:t>
            </a:r>
            <a:r>
              <a:rPr lang="zh-CN" altLang="en-US" sz="2400" b="1">
                <a:solidFill>
                  <a:schemeClr val="accent2"/>
                </a:solidFill>
                <a:latin typeface="楷体_GB2312" pitchFamily="49" charset="-122"/>
                <a:ea typeface="楷体_GB2312" pitchFamily="49" charset="-122"/>
              </a:rPr>
              <a:t>数据库存储技术 </a:t>
            </a:r>
            <a:r>
              <a:rPr lang="en-US" altLang="zh-CN" sz="2400" b="1">
                <a:solidFill>
                  <a:schemeClr val="accent2"/>
                </a:solidFill>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关系模型</a:t>
            </a:r>
          </a:p>
        </p:txBody>
      </p:sp>
      <p:sp>
        <p:nvSpPr>
          <p:cNvPr id="4" name="Rectangle 10"/>
          <p:cNvSpPr>
            <a:spLocks noChangeArrowheads="1"/>
          </p:cNvSpPr>
          <p:nvPr/>
        </p:nvSpPr>
        <p:spPr bwMode="auto">
          <a:xfrm>
            <a:off x="304800" y="111095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685800" y="2558752"/>
            <a:ext cx="8001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lnSpc>
                <a:spcPct val="120000"/>
              </a:lnSpc>
              <a:spcBef>
                <a:spcPts val="600"/>
              </a:spcBef>
              <a:buFont typeface="Wingdings" panose="05000000000000000000" pitchFamily="2" charset="2"/>
              <a:buChar char="u"/>
            </a:pPr>
            <a:r>
              <a:rPr lang="en-US" altLang="zh-CN">
                <a:latin typeface="楷体_GB2312" pitchFamily="49" charset="-122"/>
                <a:ea typeface="楷体_GB2312" pitchFamily="49" charset="-122"/>
              </a:rPr>
              <a:t>SQL</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Structured  Query  Language </a:t>
            </a:r>
            <a:r>
              <a:rPr lang="zh-CN" altLang="en-US">
                <a:latin typeface="楷体_GB2312" pitchFamily="49" charset="-122"/>
                <a:ea typeface="楷体_GB2312" pitchFamily="49" charset="-122"/>
              </a:rPr>
              <a:t>）最初由</a:t>
            </a:r>
            <a:r>
              <a:rPr lang="en-US" altLang="zh-CN">
                <a:latin typeface="楷体_GB2312" pitchFamily="49" charset="-122"/>
                <a:ea typeface="楷体_GB2312" pitchFamily="49" charset="-122"/>
              </a:rPr>
              <a:t>Boyce</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Chamberlin</a:t>
            </a:r>
            <a:r>
              <a:rPr lang="zh-CN" altLang="en-US">
                <a:latin typeface="楷体_GB2312" pitchFamily="49" charset="-122"/>
                <a:ea typeface="楷体_GB2312" pitchFamily="49" charset="-122"/>
              </a:rPr>
              <a:t>提出并在</a:t>
            </a:r>
            <a:r>
              <a:rPr lang="en-US" altLang="zh-CN">
                <a:latin typeface="楷体_GB2312" pitchFamily="49" charset="-122"/>
                <a:ea typeface="楷体_GB2312" pitchFamily="49" charset="-122"/>
              </a:rPr>
              <a:t>IBM</a:t>
            </a:r>
            <a:r>
              <a:rPr lang="zh-CN" altLang="en-US">
                <a:latin typeface="楷体_GB2312" pitchFamily="49" charset="-122"/>
                <a:ea typeface="楷体_GB2312" pitchFamily="49" charset="-122"/>
              </a:rPr>
              <a:t>公司著名的关系数据库关系系统原型</a:t>
            </a:r>
            <a:r>
              <a:rPr lang="en-US" altLang="zh-CN">
                <a:latin typeface="楷体_GB2312" pitchFamily="49" charset="-122"/>
                <a:ea typeface="楷体_GB2312" pitchFamily="49" charset="-122"/>
              </a:rPr>
              <a:t>System R</a:t>
            </a:r>
            <a:r>
              <a:rPr lang="zh-CN" altLang="en-US">
                <a:latin typeface="楷体_GB2312" pitchFamily="49" charset="-122"/>
                <a:ea typeface="楷体_GB2312" pitchFamily="49" charset="-122"/>
              </a:rPr>
              <a:t>上得到实现</a:t>
            </a:r>
            <a:endParaRPr lang="en-US" altLang="zh-CN">
              <a:latin typeface="楷体_GB2312" pitchFamily="49" charset="-122"/>
              <a:ea typeface="楷体_GB2312" pitchFamily="49" charset="-122"/>
            </a:endParaRPr>
          </a:p>
          <a:p>
            <a:pPr indent="457200">
              <a:lnSpc>
                <a:spcPct val="120000"/>
              </a:lnSpc>
              <a:spcBef>
                <a:spcPts val="600"/>
              </a:spcBef>
              <a:buFont typeface="Wingdings" panose="05000000000000000000" pitchFamily="2" charset="2"/>
              <a:buChar char="u"/>
            </a:pPr>
            <a:r>
              <a:rPr lang="en-US" altLang="zh-CN">
                <a:latin typeface="楷体_GB2312" pitchFamily="49" charset="-122"/>
                <a:ea typeface="楷体_GB2312" pitchFamily="49" charset="-122"/>
              </a:rPr>
              <a:t>SQL</a:t>
            </a:r>
            <a:r>
              <a:rPr lang="zh-CN" altLang="en-US">
                <a:latin typeface="楷体_GB2312" pitchFamily="49" charset="-122"/>
                <a:ea typeface="楷体_GB2312" pitchFamily="49" charset="-122"/>
              </a:rPr>
              <a:t>语言功能极强，但由于设计巧妙，语言十分简洁，完成核心功能只用了</a:t>
            </a:r>
            <a:r>
              <a:rPr lang="en-US" altLang="zh-CN">
                <a:latin typeface="楷体_GB2312" pitchFamily="49" charset="-122"/>
                <a:ea typeface="楷体_GB2312" pitchFamily="49" charset="-122"/>
              </a:rPr>
              <a:t>9</a:t>
            </a:r>
            <a:r>
              <a:rPr lang="zh-CN" altLang="en-US">
                <a:latin typeface="楷体_GB2312" pitchFamily="49" charset="-122"/>
                <a:ea typeface="楷体_GB2312" pitchFamily="49" charset="-122"/>
              </a:rPr>
              <a:t>个动词，分别是完成数据查询功能的</a:t>
            </a:r>
            <a:r>
              <a:rPr lang="en-US" altLang="zh-CN">
                <a:latin typeface="楷体_GB2312" pitchFamily="49" charset="-122"/>
                <a:ea typeface="楷体_GB2312" pitchFamily="49" charset="-122"/>
              </a:rPr>
              <a:t>SELECT</a:t>
            </a:r>
            <a:r>
              <a:rPr lang="zh-CN" altLang="en-US">
                <a:latin typeface="楷体_GB2312" pitchFamily="49" charset="-122"/>
                <a:ea typeface="楷体_GB2312" pitchFamily="49" charset="-122"/>
              </a:rPr>
              <a:t>，完成数据定义功能的</a:t>
            </a:r>
            <a:r>
              <a:rPr lang="en-US" altLang="zh-CN">
                <a:latin typeface="楷体_GB2312" pitchFamily="49" charset="-122"/>
                <a:ea typeface="楷体_GB2312" pitchFamily="49" charset="-122"/>
              </a:rPr>
              <a:t>CREATE</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DROP</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ALTER</a:t>
            </a:r>
            <a:r>
              <a:rPr lang="zh-CN" altLang="en-US">
                <a:latin typeface="楷体_GB2312" pitchFamily="49" charset="-122"/>
                <a:ea typeface="楷体_GB2312" pitchFamily="49" charset="-122"/>
              </a:rPr>
              <a:t>，完成数据操纵功能的</a:t>
            </a:r>
            <a:r>
              <a:rPr lang="en-US" altLang="zh-CN">
                <a:latin typeface="楷体_GB2312" pitchFamily="49" charset="-122"/>
                <a:ea typeface="楷体_GB2312" pitchFamily="49" charset="-122"/>
              </a:rPr>
              <a:t>INSERT</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UPDATE</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DELETE</a:t>
            </a:r>
            <a:r>
              <a:rPr lang="zh-CN" altLang="en-US">
                <a:latin typeface="楷体_GB2312" pitchFamily="49" charset="-122"/>
                <a:ea typeface="楷体_GB2312" pitchFamily="49" charset="-122"/>
              </a:rPr>
              <a:t>以及完成数据控制功能的</a:t>
            </a:r>
            <a:r>
              <a:rPr lang="en-US" altLang="zh-CN">
                <a:latin typeface="楷体_GB2312" pitchFamily="49" charset="-122"/>
                <a:ea typeface="楷体_GB2312" pitchFamily="49" charset="-122"/>
              </a:rPr>
              <a:t>GRANT</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REVOKE</a:t>
            </a:r>
            <a:r>
              <a:rPr lang="zh-CN" altLang="en-US">
                <a:latin typeface="楷体_GB2312" pitchFamily="49" charset="-122"/>
                <a:ea typeface="楷体_GB2312" pitchFamily="49" charset="-122"/>
              </a:rPr>
              <a:t>。</a:t>
            </a:r>
            <a:endParaRPr lang="en-US" altLang="zh-CN">
              <a:latin typeface="楷体_GB2312" pitchFamily="49" charset="-122"/>
              <a:ea typeface="楷体_GB2312" pitchFamily="49" charset="-122"/>
            </a:endParaRPr>
          </a:p>
        </p:txBody>
      </p:sp>
      <p:sp>
        <p:nvSpPr>
          <p:cNvPr id="3" name="Rectangle 10"/>
          <p:cNvSpPr>
            <a:spLocks noChangeArrowheads="1"/>
          </p:cNvSpPr>
          <p:nvPr/>
        </p:nvSpPr>
        <p:spPr bwMode="auto">
          <a:xfrm>
            <a:off x="304800" y="179675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chemeClr val="accent2"/>
                </a:solidFill>
                <a:latin typeface="楷体_GB2312" pitchFamily="49" charset="-122"/>
                <a:ea typeface="楷体_GB2312" pitchFamily="49" charset="-122"/>
              </a:rPr>
              <a:t> 6.3.2 </a:t>
            </a:r>
            <a:r>
              <a:rPr lang="zh-CN" altLang="en-US" sz="2400" b="1" dirty="0">
                <a:solidFill>
                  <a:schemeClr val="accent2"/>
                </a:solidFill>
                <a:latin typeface="楷体_GB2312" pitchFamily="49" charset="-122"/>
                <a:ea typeface="楷体_GB2312" pitchFamily="49" charset="-122"/>
              </a:rPr>
              <a:t>数据库存储技术 </a:t>
            </a:r>
            <a:r>
              <a:rPr lang="en-US" altLang="zh-CN" sz="2400" b="1" dirty="0">
                <a:solidFill>
                  <a:schemeClr val="accent2"/>
                </a:solidFill>
                <a:latin typeface="楷体_GB2312" pitchFamily="49" charset="-122"/>
                <a:ea typeface="楷体_GB2312" pitchFamily="49" charset="-122"/>
              </a:rPr>
              <a:t>–</a:t>
            </a:r>
            <a:r>
              <a:rPr lang="zh-CN" altLang="en-US" sz="2400" b="1" dirty="0">
                <a:solidFill>
                  <a:schemeClr val="accent2"/>
                </a:solidFill>
                <a:latin typeface="楷体_GB2312" pitchFamily="49" charset="-122"/>
                <a:ea typeface="楷体_GB2312" pitchFamily="49" charset="-122"/>
              </a:rPr>
              <a:t>关系数据库语言</a:t>
            </a:r>
            <a:r>
              <a:rPr lang="en-US" altLang="zh-CN" sz="2400" b="1" dirty="0">
                <a:solidFill>
                  <a:schemeClr val="accent2"/>
                </a:solidFill>
                <a:latin typeface="楷体_GB2312" pitchFamily="49" charset="-122"/>
                <a:ea typeface="楷体_GB2312" pitchFamily="49" charset="-122"/>
              </a:rPr>
              <a:t>SQL</a:t>
            </a:r>
            <a:endParaRPr lang="zh-CN" altLang="en-US" sz="2400" b="1" dirty="0">
              <a:solidFill>
                <a:schemeClr val="accent2"/>
              </a:solidFill>
              <a:latin typeface="楷体_GB2312" pitchFamily="49" charset="-122"/>
              <a:ea typeface="楷体_GB2312" pitchFamily="49" charset="-122"/>
            </a:endParaRPr>
          </a:p>
        </p:txBody>
      </p:sp>
      <p:sp>
        <p:nvSpPr>
          <p:cNvPr id="4" name="Rectangle 10"/>
          <p:cNvSpPr>
            <a:spLocks noChangeArrowheads="1"/>
          </p:cNvSpPr>
          <p:nvPr/>
        </p:nvSpPr>
        <p:spPr bwMode="auto">
          <a:xfrm>
            <a:off x="304800" y="111095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6.3 </a:t>
            </a:r>
            <a:r>
              <a:rPr lang="zh-CN" altLang="en-US" sz="3200" b="1">
                <a:solidFill>
                  <a:schemeClr val="accent2"/>
                </a:solidFill>
                <a:latin typeface="楷体_GB2312" pitchFamily="49" charset="-122"/>
                <a:ea typeface="楷体_GB2312" pitchFamily="49" charset="-122"/>
              </a:rPr>
              <a:t>海量数据存储</a:t>
            </a:r>
            <a:endParaRPr lang="zh-CN" altLang="en-US" sz="32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7383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5963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6.4.1 </a:t>
            </a:r>
            <a:r>
              <a:rPr lang="zh-CN" altLang="en-US" sz="2800" b="1">
                <a:solidFill>
                  <a:srgbClr val="7030A0"/>
                </a:solidFill>
                <a:latin typeface="楷体_GB2312" pitchFamily="49" charset="-122"/>
                <a:ea typeface="楷体_GB2312" pitchFamily="49" charset="-122"/>
              </a:rPr>
              <a:t>文本检索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609600" y="2621632"/>
            <a:ext cx="8001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zh-CN" altLang="en-US" sz="2400" b="1" dirty="0">
                <a:latin typeface="楷体_GB2312" pitchFamily="49" charset="-122"/>
                <a:ea typeface="楷体_GB2312" pitchFamily="49" charset="-122"/>
              </a:rPr>
              <a:t>    传统的文本检索是围绕相关度</a:t>
            </a:r>
            <a:r>
              <a:rPr lang="en-US" altLang="zh-CN"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ReIevance</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这个概念展开的。在信息检索中，相关度通常指用户的查询和文本内容的相似程度或者某种距离的远近程度。根据相关度的计算方法，可以把文本检索分成：</a:t>
            </a:r>
            <a:endParaRPr lang="en-US" altLang="zh-CN" sz="2400" b="1" dirty="0">
              <a:latin typeface="楷体_GB2312" pitchFamily="49" charset="-122"/>
              <a:ea typeface="楷体_GB2312" pitchFamily="49" charset="-122"/>
            </a:endParaRPr>
          </a:p>
          <a:p>
            <a:pPr>
              <a:buFont typeface="Wingdings" panose="05000000000000000000" pitchFamily="2" charset="2"/>
              <a:buNone/>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）基于文字的检索</a:t>
            </a:r>
            <a:endParaRPr lang="en-US" altLang="zh-CN" sz="2400" b="1" dirty="0">
              <a:latin typeface="楷体_GB2312" pitchFamily="49" charset="-122"/>
              <a:ea typeface="楷体_GB2312" pitchFamily="49" charset="-122"/>
            </a:endParaRPr>
          </a:p>
          <a:p>
            <a:pPr>
              <a:buFont typeface="Wingdings" panose="05000000000000000000" pitchFamily="2" charset="2"/>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）基于结构的检索</a:t>
            </a:r>
            <a:endParaRPr lang="en-US" altLang="zh-CN" sz="2400" b="1" dirty="0">
              <a:latin typeface="楷体_GB2312" pitchFamily="49" charset="-122"/>
              <a:ea typeface="楷体_GB2312" pitchFamily="49" charset="-122"/>
            </a:endParaRPr>
          </a:p>
          <a:p>
            <a:pPr>
              <a:buFont typeface="Wingdings" panose="05000000000000000000" pitchFamily="2" charset="2"/>
              <a:buNone/>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）基于用户信息的检索。</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3056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163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249760"/>
            <a:ext cx="7848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dirty="0">
                <a:latin typeface="楷体_GB2312" pitchFamily="49" charset="-122"/>
                <a:ea typeface="楷体_GB2312" pitchFamily="49" charset="-122"/>
              </a:rPr>
              <a:t>    关于图像检索的研究可以追溯到</a:t>
            </a:r>
            <a:r>
              <a:rPr lang="en-US" altLang="zh-CN" sz="2400" b="1" dirty="0">
                <a:latin typeface="楷体_GB2312" pitchFamily="49" charset="-122"/>
                <a:ea typeface="楷体_GB2312" pitchFamily="49" charset="-122"/>
              </a:rPr>
              <a:t>20</a:t>
            </a:r>
            <a:r>
              <a:rPr lang="zh-CN" altLang="en-US" sz="2400" b="1" dirty="0">
                <a:latin typeface="楷体_GB2312" pitchFamily="49" charset="-122"/>
                <a:ea typeface="楷体_GB2312" pitchFamily="49" charset="-122"/>
              </a:rPr>
              <a:t>世纪</a:t>
            </a:r>
            <a:r>
              <a:rPr lang="en-US" altLang="zh-CN" sz="2400" b="1" dirty="0">
                <a:latin typeface="楷体_GB2312" pitchFamily="49" charset="-122"/>
                <a:ea typeface="楷体_GB2312" pitchFamily="49" charset="-122"/>
              </a:rPr>
              <a:t>70</a:t>
            </a:r>
            <a:r>
              <a:rPr lang="zh-CN" altLang="en-US" sz="2400" b="1" dirty="0">
                <a:latin typeface="楷体_GB2312" pitchFamily="49" charset="-122"/>
                <a:ea typeface="楷体_GB2312" pitchFamily="49" charset="-122"/>
              </a:rPr>
              <a:t>年代，当时主要是</a:t>
            </a:r>
            <a:r>
              <a:rPr lang="zh-CN" altLang="en-US" sz="2400" b="1" dirty="0">
                <a:solidFill>
                  <a:schemeClr val="accent1"/>
                </a:solidFill>
                <a:latin typeface="楷体_GB2312" pitchFamily="49" charset="-122"/>
                <a:ea typeface="楷体_GB2312" pitchFamily="49" charset="-122"/>
              </a:rPr>
              <a:t>基于文本的图像检索技术</a:t>
            </a:r>
            <a:r>
              <a:rPr lang="en-US" altLang="zh-CN" sz="2400" b="1" dirty="0">
                <a:solidFill>
                  <a:schemeClr val="accent1"/>
                </a:solidFill>
                <a:latin typeface="楷体_GB2312" pitchFamily="49" charset="-122"/>
                <a:ea typeface="楷体_GB2312" pitchFamily="49" charset="-122"/>
              </a:rPr>
              <a:t>(Text-based Image Retrieval,</a:t>
            </a:r>
            <a:r>
              <a:rPr lang="zh-CN" altLang="en-US" sz="2400" b="1" dirty="0">
                <a:solidFill>
                  <a:schemeClr val="accent1"/>
                </a:solidFill>
                <a:latin typeface="楷体_GB2312" pitchFamily="49" charset="-122"/>
                <a:ea typeface="楷体_GB2312" pitchFamily="49" charset="-122"/>
              </a:rPr>
              <a:t>简称</a:t>
            </a:r>
            <a:r>
              <a:rPr lang="en-US" altLang="zh-CN" sz="2400" b="1" dirty="0">
                <a:solidFill>
                  <a:schemeClr val="accent1"/>
                </a:solidFill>
                <a:latin typeface="楷体_GB2312" pitchFamily="49" charset="-122"/>
                <a:ea typeface="楷体_GB2312" pitchFamily="49" charset="-122"/>
              </a:rPr>
              <a:t>TBIR)</a:t>
            </a:r>
            <a:r>
              <a:rPr lang="zh-CN" altLang="en-US" sz="2400" b="1" dirty="0">
                <a:latin typeface="楷体_GB2312" pitchFamily="49" charset="-122"/>
                <a:ea typeface="楷体_GB2312" pitchFamily="49" charset="-122"/>
              </a:rPr>
              <a:t>，即利用文本描述的方式表示图像的特征，这时的图像检索实际是文本检索。到</a:t>
            </a:r>
            <a:r>
              <a:rPr lang="en-US" altLang="zh-CN" sz="2400" b="1" dirty="0">
                <a:latin typeface="楷体_GB2312" pitchFamily="49" charset="-122"/>
                <a:ea typeface="楷体_GB2312" pitchFamily="49" charset="-122"/>
              </a:rPr>
              <a:t>90</a:t>
            </a:r>
            <a:r>
              <a:rPr lang="zh-CN" altLang="en-US" sz="2400" b="1" dirty="0">
                <a:latin typeface="楷体_GB2312" pitchFamily="49" charset="-122"/>
                <a:ea typeface="楷体_GB2312" pitchFamily="49" charset="-122"/>
              </a:rPr>
              <a:t>年代以后，出现了</a:t>
            </a:r>
            <a:r>
              <a:rPr lang="zh-CN" altLang="en-US" sz="2400" b="1" dirty="0">
                <a:solidFill>
                  <a:schemeClr val="accent1"/>
                </a:solidFill>
                <a:latin typeface="楷体_GB2312" pitchFamily="49" charset="-122"/>
                <a:ea typeface="楷体_GB2312" pitchFamily="49" charset="-122"/>
              </a:rPr>
              <a:t>基于内容的图像检索</a:t>
            </a:r>
            <a:r>
              <a:rPr lang="en-US" altLang="zh-CN" sz="2400" b="1" dirty="0">
                <a:solidFill>
                  <a:schemeClr val="accent1"/>
                </a:solidFill>
                <a:latin typeface="楷体_GB2312" pitchFamily="49" charset="-122"/>
                <a:ea typeface="楷体_GB2312" pitchFamily="49" charset="-122"/>
              </a:rPr>
              <a:t>(Content-based Image Retrieval</a:t>
            </a:r>
            <a:r>
              <a:rPr lang="zh-CN" altLang="en-US" sz="2400" b="1" dirty="0">
                <a:solidFill>
                  <a:schemeClr val="accent1"/>
                </a:solidFill>
                <a:latin typeface="楷体_GB2312" pitchFamily="49" charset="-122"/>
                <a:ea typeface="楷体_GB2312" pitchFamily="49" charset="-122"/>
              </a:rPr>
              <a:t>，简称</a:t>
            </a:r>
            <a:r>
              <a:rPr lang="en-US" altLang="zh-CN" sz="2400" b="1" dirty="0">
                <a:solidFill>
                  <a:schemeClr val="accent1"/>
                </a:solidFill>
                <a:latin typeface="楷体_GB2312" pitchFamily="49" charset="-122"/>
                <a:ea typeface="楷体_GB2312" pitchFamily="49" charset="-122"/>
              </a:rPr>
              <a:t>CBIR)</a:t>
            </a:r>
            <a:r>
              <a:rPr lang="zh-CN" altLang="en-US" sz="2400" b="1" dirty="0">
                <a:latin typeface="楷体_GB2312" pitchFamily="49" charset="-122"/>
                <a:ea typeface="楷体_GB2312" pitchFamily="49" charset="-122"/>
              </a:rPr>
              <a:t>，即对图像的视觉内容，如图像的颜色、纹理、形状等进行分析和检索，并有许多</a:t>
            </a:r>
            <a:r>
              <a:rPr lang="en-US" altLang="zh-CN" sz="2400" b="1" dirty="0">
                <a:latin typeface="楷体_GB2312" pitchFamily="49" charset="-122"/>
                <a:ea typeface="楷体_GB2312" pitchFamily="49" charset="-122"/>
              </a:rPr>
              <a:t>CBIR</a:t>
            </a:r>
            <a:r>
              <a:rPr lang="zh-CN" altLang="en-US" sz="2400" b="1" dirty="0">
                <a:latin typeface="楷体_GB2312" pitchFamily="49" charset="-122"/>
                <a:ea typeface="楷体_GB2312" pitchFamily="49" charset="-122"/>
              </a:rPr>
              <a:t>系统相继问世。但实践证明，</a:t>
            </a:r>
            <a:r>
              <a:rPr lang="en-US" altLang="zh-CN" sz="2400" b="1" dirty="0">
                <a:latin typeface="楷体_GB2312" pitchFamily="49" charset="-122"/>
                <a:ea typeface="楷体_GB2312" pitchFamily="49" charset="-122"/>
              </a:rPr>
              <a:t>TBIR</a:t>
            </a:r>
            <a:r>
              <a:rPr lang="zh-CN" altLang="en-US" sz="2400" b="1" dirty="0">
                <a:latin typeface="楷体_GB2312" pitchFamily="49" charset="-122"/>
                <a:ea typeface="楷体_GB2312" pitchFamily="49" charset="-122"/>
              </a:rPr>
              <a:t>和</a:t>
            </a:r>
            <a:r>
              <a:rPr lang="en-US" altLang="zh-CN" sz="2400" b="1" dirty="0">
                <a:latin typeface="楷体_GB2312" pitchFamily="49" charset="-122"/>
                <a:ea typeface="楷体_GB2312" pitchFamily="49" charset="-122"/>
              </a:rPr>
              <a:t>CBIR</a:t>
            </a:r>
            <a:r>
              <a:rPr lang="zh-CN" altLang="en-US" sz="2400" b="1" dirty="0">
                <a:latin typeface="楷体_GB2312" pitchFamily="49" charset="-122"/>
                <a:ea typeface="楷体_GB2312" pitchFamily="49" charset="-122"/>
              </a:rPr>
              <a:t>这两种技术远不能满足人们对图像检索的要求。为了使图像检索系统更加接近人对图像的理解，研究者们又提出了</a:t>
            </a:r>
            <a:r>
              <a:rPr lang="zh-CN" altLang="en-US" sz="2400" b="1" dirty="0">
                <a:solidFill>
                  <a:schemeClr val="accent1"/>
                </a:solidFill>
                <a:latin typeface="楷体_GB2312" pitchFamily="49" charset="-122"/>
                <a:ea typeface="楷体_GB2312" pitchFamily="49" charset="-122"/>
              </a:rPr>
              <a:t>基于语义的图像检索</a:t>
            </a:r>
            <a:r>
              <a:rPr lang="en-US" altLang="zh-CN" sz="2400" b="1" dirty="0">
                <a:solidFill>
                  <a:schemeClr val="accent1"/>
                </a:solidFill>
                <a:latin typeface="楷体_GB2312" pitchFamily="49" charset="-122"/>
                <a:ea typeface="楷体_GB2312" pitchFamily="49" charset="-122"/>
              </a:rPr>
              <a:t>(Semantic-based Image Retrieval</a:t>
            </a:r>
            <a:r>
              <a:rPr lang="zh-CN" altLang="en-US" sz="2400" b="1" dirty="0">
                <a:solidFill>
                  <a:schemeClr val="accent1"/>
                </a:solidFill>
                <a:latin typeface="楷体_GB2312" pitchFamily="49" charset="-122"/>
                <a:ea typeface="楷体_GB2312" pitchFamily="49" charset="-122"/>
              </a:rPr>
              <a:t>，简称</a:t>
            </a:r>
            <a:r>
              <a:rPr lang="en-US" altLang="zh-CN" sz="2400" b="1" dirty="0">
                <a:solidFill>
                  <a:schemeClr val="accent1"/>
                </a:solidFill>
                <a:latin typeface="楷体_GB2312" pitchFamily="49" charset="-122"/>
                <a:ea typeface="楷体_GB2312" pitchFamily="49" charset="-122"/>
              </a:rPr>
              <a:t>SBIR)</a:t>
            </a:r>
            <a:r>
              <a:rPr lang="zh-CN" altLang="en-US" sz="2400" b="1" dirty="0">
                <a:latin typeface="楷体_GB2312" pitchFamily="49" charset="-122"/>
                <a:ea typeface="楷体_GB2312" pitchFamily="49" charset="-122"/>
              </a:rPr>
              <a:t>，试图从语义层次解决图像检索问题。</a:t>
            </a:r>
            <a:r>
              <a:rPr lang="zh-CN" altLang="en-US" dirty="0"/>
              <a:t> </a:t>
            </a:r>
            <a:r>
              <a:rPr lang="zh-CN" altLang="en-US" sz="2400" b="1" dirty="0">
                <a:latin typeface="楷体_GB2312" pitchFamily="49" charset="-122"/>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86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6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6.4.2 </a:t>
            </a:r>
            <a:r>
              <a:rPr lang="zh-CN" altLang="en-US" sz="2800" b="1">
                <a:solidFill>
                  <a:srgbClr val="7030A0"/>
                </a:solidFill>
                <a:latin typeface="楷体_GB2312" pitchFamily="49" charset="-122"/>
                <a:ea typeface="楷体_GB2312" pitchFamily="49" charset="-122"/>
              </a:rPr>
              <a:t>图像检索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313260"/>
            <a:ext cx="7848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zh-CN" altLang="en-US" b="1" dirty="0"/>
              <a:t>       </a:t>
            </a:r>
            <a:r>
              <a:rPr lang="zh-CN" altLang="en-US" sz="2400" b="1" dirty="0">
                <a:latin typeface="楷体_GB2312" pitchFamily="49" charset="-122"/>
                <a:ea typeface="楷体_GB2312" pitchFamily="49" charset="-122"/>
              </a:rPr>
              <a:t>文献</a:t>
            </a:r>
            <a:r>
              <a:rPr lang="en-US" altLang="zh-CN" sz="2400" b="1" dirty="0">
                <a:latin typeface="楷体_GB2312" pitchFamily="49" charset="-122"/>
                <a:ea typeface="楷体_GB2312" pitchFamily="49" charset="-122"/>
              </a:rPr>
              <a:t>[58]</a:t>
            </a:r>
            <a:r>
              <a:rPr lang="zh-CN" altLang="en-US" sz="2400" b="1" dirty="0">
                <a:latin typeface="楷体_GB2312" pitchFamily="49" charset="-122"/>
                <a:ea typeface="楷体_GB2312" pitchFamily="49" charset="-122"/>
              </a:rPr>
              <a:t>给出了一个简化了的图像内容的层次模型，如图</a:t>
            </a:r>
            <a:r>
              <a:rPr lang="en-US" altLang="zh-CN" sz="2400" b="1" dirty="0">
                <a:latin typeface="楷体_GB2312" pitchFamily="49" charset="-122"/>
                <a:ea typeface="楷体_GB2312" pitchFamily="49" charset="-122"/>
              </a:rPr>
              <a:t>6-15</a:t>
            </a:r>
            <a:r>
              <a:rPr lang="zh-CN" altLang="en-US" sz="2400" b="1" dirty="0">
                <a:latin typeface="楷体_GB2312" pitchFamily="49" charset="-122"/>
                <a:ea typeface="楷体_GB2312" pitchFamily="49" charset="-122"/>
              </a:rPr>
              <a:t>所示。第</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层为原始数据层，第</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层为物理特征层，第</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层为语义特征层。</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979" y="3573016"/>
            <a:ext cx="34290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24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0304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6.4.3 </a:t>
            </a:r>
            <a:r>
              <a:rPr lang="zh-CN" altLang="en-US" sz="2800" b="1">
                <a:solidFill>
                  <a:srgbClr val="7030A0"/>
                </a:solidFill>
                <a:latin typeface="楷体_GB2312" pitchFamily="49" charset="-122"/>
                <a:ea typeface="楷体_GB2312" pitchFamily="49" charset="-122"/>
              </a:rPr>
              <a:t>音频检索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65040"/>
            <a:ext cx="7543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zh-CN" altLang="en-US" sz="2400" b="1">
                <a:latin typeface="楷体_GB2312" pitchFamily="49" charset="-122"/>
                <a:ea typeface="楷体_GB2312" pitchFamily="49" charset="-122"/>
              </a:rPr>
              <a:t>    原始音频数据除了含有采样频率、量化精度、编码方法等有限的注册信息外，其本身仅仅是一种不含语义信息的非结构化的二进制流，因而音频检索受到极大的限制。相对于日益成熟的文本和图像检索，音频检索显得相对滞后。在</a:t>
            </a:r>
            <a:r>
              <a:rPr lang="en-US" altLang="zh-CN" sz="2400" b="1">
                <a:latin typeface="楷体_GB2312" pitchFamily="49" charset="-122"/>
                <a:ea typeface="楷体_GB2312" pitchFamily="49" charset="-122"/>
              </a:rPr>
              <a:t>20</a:t>
            </a:r>
            <a:r>
              <a:rPr lang="zh-CN" altLang="en-US" sz="2400" b="1">
                <a:latin typeface="楷体_GB2312" pitchFamily="49" charset="-122"/>
                <a:ea typeface="楷体_GB2312" pitchFamily="49" charset="-122"/>
              </a:rPr>
              <a:t>世纪</a:t>
            </a:r>
            <a:r>
              <a:rPr lang="en-US" altLang="zh-CN" sz="2400" b="1">
                <a:latin typeface="楷体_GB2312" pitchFamily="49" charset="-122"/>
                <a:ea typeface="楷体_GB2312" pitchFamily="49" charset="-122"/>
              </a:rPr>
              <a:t>90</a:t>
            </a:r>
            <a:r>
              <a:rPr lang="zh-CN" altLang="en-US" sz="2400" b="1">
                <a:latin typeface="楷体_GB2312" pitchFamily="49" charset="-122"/>
                <a:ea typeface="楷体_GB2312" pitchFamily="49" charset="-122"/>
              </a:rPr>
              <a:t>年代末，基于内容的音频检索才成为多媒体检索技术的研究热点。</a:t>
            </a:r>
          </a:p>
          <a:p>
            <a:endParaRPr lang="zh-CN" altLang="en-US" sz="2400" b="1">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28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6.4.4 </a:t>
            </a:r>
            <a:r>
              <a:rPr lang="zh-CN" altLang="en-US" sz="2800" b="1">
                <a:solidFill>
                  <a:srgbClr val="7030A0"/>
                </a:solidFill>
                <a:latin typeface="楷体_GB2312" pitchFamily="49" charset="-122"/>
                <a:ea typeface="楷体_GB2312" pitchFamily="49" charset="-122"/>
              </a:rPr>
              <a:t>视频检索</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204864"/>
            <a:ext cx="7696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a:latin typeface="楷体_GB2312" pitchFamily="49" charset="-122"/>
                <a:ea typeface="楷体_GB2312" pitchFamily="49" charset="-122"/>
              </a:rPr>
              <a:t>    视频数据作为一种动态、直观、形象的数字媒体，以其稳定性、扩展性和交互性等优势，应用越来越广泛。视频数据包括幕、场景、镜头和帧，是一个二维图像流序列，是非结构化的最复杂的多媒体信息。视频检索</a:t>
            </a:r>
            <a:r>
              <a:rPr lang="en-US" altLang="zh-CN" sz="2400" b="1">
                <a:latin typeface="楷体_GB2312" pitchFamily="49" charset="-122"/>
                <a:ea typeface="楷体_GB2312" pitchFamily="49" charset="-122"/>
              </a:rPr>
              <a:t>(Video Retrieval)</a:t>
            </a:r>
            <a:r>
              <a:rPr lang="zh-CN" altLang="en-US" sz="2400" b="1">
                <a:latin typeface="楷体_GB2312" pitchFamily="49" charset="-122"/>
                <a:ea typeface="楷体_GB2312" pitchFamily="49" charset="-122"/>
              </a:rPr>
              <a:t>指根据用户提出的检索请求，从视频数据库中快速地提取出相关的图像或图像序列的过程。</a:t>
            </a:r>
            <a:r>
              <a:rPr lang="en-US" altLang="zh-CN" sz="2400" b="1">
                <a:latin typeface="楷体_GB2312" pitchFamily="49" charset="-122"/>
                <a:ea typeface="楷体_GB2312" pitchFamily="49" charset="-122"/>
              </a:rPr>
              <a:t>20</a:t>
            </a:r>
            <a:r>
              <a:rPr lang="zh-CN" altLang="en-US" sz="2400" b="1">
                <a:latin typeface="楷体_GB2312" pitchFamily="49" charset="-122"/>
                <a:ea typeface="楷体_GB2312" pitchFamily="49" charset="-122"/>
              </a:rPr>
              <a:t>世纪</a:t>
            </a:r>
            <a:r>
              <a:rPr lang="en-US" altLang="zh-CN" sz="2400" b="1">
                <a:latin typeface="楷体_GB2312" pitchFamily="49" charset="-122"/>
                <a:ea typeface="楷体_GB2312" pitchFamily="49" charset="-122"/>
              </a:rPr>
              <a:t>90</a:t>
            </a:r>
            <a:r>
              <a:rPr lang="zh-CN" altLang="en-US" sz="2400" b="1">
                <a:latin typeface="楷体_GB2312" pitchFamily="49" charset="-122"/>
                <a:ea typeface="楷体_GB2312" pitchFamily="49" charset="-122"/>
              </a:rPr>
              <a:t>年代以来已有许多在视频内容的分析、结构化以及语义理解方面的研究，并取得了一些实验性的成果。目前，国内外已研发出了多个基于内容的视频检索系统，例如</a:t>
            </a:r>
            <a:r>
              <a:rPr lang="en-US" altLang="zh-CN" sz="2400" b="1">
                <a:latin typeface="楷体_GB2312" pitchFamily="49" charset="-122"/>
                <a:ea typeface="楷体_GB2312" pitchFamily="49" charset="-122"/>
              </a:rPr>
              <a:t>IBM</a:t>
            </a:r>
            <a:r>
              <a:rPr lang="zh-CN" altLang="en-US" sz="2400" b="1">
                <a:latin typeface="楷体_GB2312" pitchFamily="49" charset="-122"/>
                <a:ea typeface="楷体_GB2312" pitchFamily="49" charset="-122"/>
              </a:rPr>
              <a:t>的</a:t>
            </a:r>
            <a:r>
              <a:rPr lang="en-US" altLang="zh-CN" sz="2400" b="1">
                <a:latin typeface="楷体_GB2312" pitchFamily="49" charset="-122"/>
                <a:ea typeface="楷体_GB2312" pitchFamily="49" charset="-122"/>
              </a:rPr>
              <a:t>QBIC</a:t>
            </a:r>
            <a:r>
              <a:rPr lang="zh-CN" altLang="en-US" sz="2400" b="1">
                <a:latin typeface="楷体_GB2312" pitchFamily="49" charset="-122"/>
                <a:ea typeface="楷体_GB2312" pitchFamily="49" charset="-122"/>
              </a:rPr>
              <a:t>系统、美国哥伦比亚大学的</a:t>
            </a:r>
            <a:r>
              <a:rPr lang="en-US" altLang="zh-CN" sz="2400" b="1">
                <a:latin typeface="楷体_GB2312" pitchFamily="49" charset="-122"/>
                <a:ea typeface="楷体_GB2312" pitchFamily="49" charset="-122"/>
              </a:rPr>
              <a:t>VisualSeek</a:t>
            </a:r>
            <a:r>
              <a:rPr lang="zh-CN" altLang="en-US" sz="2400" b="1">
                <a:latin typeface="楷体_GB2312" pitchFamily="49" charset="-122"/>
                <a:ea typeface="楷体_GB2312" pitchFamily="49" charset="-122"/>
              </a:rPr>
              <a:t>系统和</a:t>
            </a:r>
            <a:r>
              <a:rPr lang="en-US" altLang="zh-CN" sz="2400" b="1">
                <a:latin typeface="楷体_GB2312" pitchFamily="49" charset="-122"/>
                <a:ea typeface="楷体_GB2312" pitchFamily="49" charset="-122"/>
              </a:rPr>
              <a:t>VideoQ</a:t>
            </a:r>
            <a:r>
              <a:rPr lang="zh-CN" altLang="en-US" sz="2400" b="1">
                <a:latin typeface="楷体_GB2312" pitchFamily="49" charset="-122"/>
                <a:ea typeface="楷体_GB2312" pitchFamily="49" charset="-122"/>
              </a:rPr>
              <a:t>系统、清华大学的</a:t>
            </a:r>
            <a:r>
              <a:rPr lang="en-US" altLang="zh-CN" sz="2400" b="1">
                <a:latin typeface="楷体_GB2312" pitchFamily="49" charset="-122"/>
                <a:ea typeface="楷体_GB2312" pitchFamily="49" charset="-122"/>
              </a:rPr>
              <a:t>TV-FI</a:t>
            </a:r>
            <a:r>
              <a:rPr lang="zh-CN" altLang="en-US" sz="2400" b="1">
                <a:latin typeface="楷体_GB2312" pitchFamily="49" charset="-122"/>
                <a:ea typeface="楷体_GB2312" pitchFamily="49" charset="-122"/>
              </a:rPr>
              <a:t>系统。</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665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6.4.5 </a:t>
            </a:r>
            <a:r>
              <a:rPr lang="zh-CN" altLang="en-US" sz="2800" b="1">
                <a:solidFill>
                  <a:srgbClr val="7030A0"/>
                </a:solidFill>
                <a:latin typeface="楷体_GB2312" pitchFamily="49" charset="-122"/>
                <a:ea typeface="楷体_GB2312" pitchFamily="49" charset="-122"/>
              </a:rPr>
              <a:t>并行检索和分布式检索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28528"/>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并行计算和并行检索</a:t>
            </a:r>
          </a:p>
          <a:p>
            <a:r>
              <a:rPr lang="zh-CN" altLang="en-US" sz="2400" b="1">
                <a:latin typeface="楷体_GB2312" pitchFamily="49" charset="-122"/>
                <a:ea typeface="楷体_GB2312" pitchFamily="49" charset="-122"/>
              </a:rPr>
              <a:t>    并行计算是将单个问题划分为多个较小的“子”问题，由多个处理器同时处理，每个处理器处理一个子问题，从而得到该问题的解。显然，由于并行计算能够同时利用多个处理器资源，因而能够高效地解决大规模计算问题。并行检索是指采用并行计算的方法来进行检索。</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1798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rgbClr val="003366"/>
                </a:solidFill>
                <a:latin typeface="楷体_GB2312" pitchFamily="49" charset="-122"/>
                <a:ea typeface="楷体_GB2312" pitchFamily="49" charset="-122"/>
              </a:rPr>
              <a:t>6.2 </a:t>
            </a:r>
            <a:r>
              <a:rPr lang="zh-CN" altLang="zh-CN" sz="3200" b="1">
                <a:solidFill>
                  <a:srgbClr val="003366"/>
                </a:solidFill>
                <a:latin typeface="楷体_GB2312" pitchFamily="49" charset="-122"/>
                <a:ea typeface="楷体_GB2312" pitchFamily="49" charset="-122"/>
              </a:rPr>
              <a:t>海量感知数据的挖掘与分析</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7799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2</a:t>
            </a:r>
            <a:r>
              <a:rPr lang="zh-CN" altLang="en-US" sz="2400" b="1" dirty="0">
                <a:solidFill>
                  <a:srgbClr val="003366"/>
                </a:solidFill>
                <a:latin typeface="楷体_GB2312" pitchFamily="49" charset="-122"/>
                <a:ea typeface="楷体_GB2312" pitchFamily="49" charset="-122"/>
              </a:rPr>
              <a:t>、</a:t>
            </a:r>
            <a:r>
              <a:rPr lang="zh-CN" altLang="zh-CN" sz="2400" b="1" dirty="0">
                <a:solidFill>
                  <a:srgbClr val="003366"/>
                </a:solidFill>
                <a:latin typeface="楷体_GB2312" pitchFamily="49" charset="-122"/>
                <a:ea typeface="楷体_GB2312" pitchFamily="49" charset="-122"/>
              </a:rPr>
              <a:t>海量数据的预处理</a:t>
            </a:r>
            <a:br>
              <a:rPr lang="zh-CN" altLang="en-US" sz="2400" b="1" dirty="0">
                <a:solidFill>
                  <a:srgbClr val="FF0000"/>
                </a:solidFill>
                <a:latin typeface="楷体_GB2312" pitchFamily="49" charset="-122"/>
                <a:ea typeface="楷体_GB2312" pitchFamily="49" charset="-122"/>
              </a:rPr>
            </a:br>
            <a:endParaRPr lang="zh-CN" altLang="en-US" sz="2400" b="1" dirty="0">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8467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endParaRPr lang="zh-CN" altLang="en-US" b="1">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609600" y="2237184"/>
            <a:ext cx="7315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zh-CN" sz="2000">
                <a:solidFill>
                  <a:srgbClr val="000000"/>
                </a:solidFill>
                <a:latin typeface="楷体_GB2312" pitchFamily="49" charset="-122"/>
                <a:ea typeface="楷体_GB2312" pitchFamily="49" charset="-122"/>
              </a:rPr>
              <a:t>数据预处理（</a:t>
            </a:r>
            <a:r>
              <a:rPr lang="en-US" altLang="zh-CN" sz="2000">
                <a:solidFill>
                  <a:srgbClr val="000000"/>
                </a:solidFill>
                <a:latin typeface="楷体_GB2312" pitchFamily="49" charset="-122"/>
                <a:ea typeface="楷体_GB2312" pitchFamily="49" charset="-122"/>
              </a:rPr>
              <a:t>Data Preprocessing</a:t>
            </a:r>
            <a:r>
              <a:rPr lang="zh-CN" altLang="zh-CN" sz="2000">
                <a:solidFill>
                  <a:srgbClr val="000000"/>
                </a:solidFill>
                <a:latin typeface="楷体_GB2312" pitchFamily="49" charset="-122"/>
                <a:ea typeface="楷体_GB2312" pitchFamily="49" charset="-122"/>
              </a:rPr>
              <a:t>）是指在主要的数据处理以前进行的一些辅助处理，为提高数据应用质量和数据处理提供一个良好的基础。数据预处理技术有很多，主要包括数据清洗（</a:t>
            </a:r>
            <a:r>
              <a:rPr lang="en-US" altLang="zh-CN" sz="2000">
                <a:solidFill>
                  <a:srgbClr val="000000"/>
                </a:solidFill>
                <a:latin typeface="楷体_GB2312" pitchFamily="49" charset="-122"/>
                <a:ea typeface="楷体_GB2312" pitchFamily="49" charset="-122"/>
              </a:rPr>
              <a:t>Data Cleaning</a:t>
            </a:r>
            <a:r>
              <a:rPr lang="zh-CN" altLang="zh-CN" sz="2000">
                <a:solidFill>
                  <a:srgbClr val="000000"/>
                </a:solidFill>
                <a:latin typeface="楷体_GB2312" pitchFamily="49" charset="-122"/>
                <a:ea typeface="楷体_GB2312" pitchFamily="49" charset="-122"/>
              </a:rPr>
              <a:t>）、数据集成（</a:t>
            </a:r>
            <a:r>
              <a:rPr lang="en-US" altLang="zh-CN" sz="2000">
                <a:solidFill>
                  <a:srgbClr val="000000"/>
                </a:solidFill>
                <a:latin typeface="楷体_GB2312" pitchFamily="49" charset="-122"/>
                <a:ea typeface="楷体_GB2312" pitchFamily="49" charset="-122"/>
              </a:rPr>
              <a:t>Data Integration</a:t>
            </a:r>
            <a:r>
              <a:rPr lang="zh-CN" altLang="zh-CN" sz="2000">
                <a:solidFill>
                  <a:srgbClr val="000000"/>
                </a:solidFill>
                <a:latin typeface="楷体_GB2312" pitchFamily="49" charset="-122"/>
                <a:ea typeface="楷体_GB2312" pitchFamily="49" charset="-122"/>
              </a:rPr>
              <a:t>）、数据转换（</a:t>
            </a:r>
            <a:r>
              <a:rPr lang="en-US" altLang="zh-CN" sz="2000">
                <a:solidFill>
                  <a:srgbClr val="000000"/>
                </a:solidFill>
                <a:latin typeface="楷体_GB2312" pitchFamily="49" charset="-122"/>
                <a:ea typeface="楷体_GB2312" pitchFamily="49" charset="-122"/>
              </a:rPr>
              <a:t>Data Transformation</a:t>
            </a:r>
            <a:r>
              <a:rPr lang="zh-CN" altLang="zh-CN" sz="2000">
                <a:solidFill>
                  <a:srgbClr val="000000"/>
                </a:solidFill>
                <a:latin typeface="楷体_GB2312" pitchFamily="49" charset="-122"/>
                <a:ea typeface="楷体_GB2312" pitchFamily="49" charset="-122"/>
              </a:rPr>
              <a:t>）和数据归约（</a:t>
            </a:r>
            <a:r>
              <a:rPr lang="en-US" altLang="zh-CN" sz="2000">
                <a:solidFill>
                  <a:srgbClr val="000000"/>
                </a:solidFill>
                <a:latin typeface="楷体_GB2312" pitchFamily="49" charset="-122"/>
                <a:ea typeface="楷体_GB2312" pitchFamily="49" charset="-122"/>
              </a:rPr>
              <a:t>Data Reduction</a:t>
            </a:r>
            <a:r>
              <a:rPr lang="zh-CN" altLang="zh-CN" sz="2000">
                <a:solidFill>
                  <a:srgbClr val="000000"/>
                </a:solidFill>
                <a:latin typeface="楷体_GB2312" pitchFamily="49" charset="-122"/>
                <a:ea typeface="楷体_GB2312" pitchFamily="49" charset="-122"/>
              </a:rPr>
              <a:t>）等</a:t>
            </a:r>
            <a:r>
              <a:rPr lang="zh-CN" altLang="zh-CN" sz="2000">
                <a:solidFill>
                  <a:srgbClr val="000000"/>
                </a:solidFill>
              </a:rPr>
              <a:t>。 </a:t>
            </a:r>
            <a:br>
              <a:rPr lang="zh-CN" altLang="en-US" sz="2000" b="1">
                <a:solidFill>
                  <a:srgbClr val="FF0000"/>
                </a:solidFill>
                <a:latin typeface="楷体_GB2312" pitchFamily="49" charset="-122"/>
                <a:ea typeface="楷体_GB2312" pitchFamily="49" charset="-122"/>
              </a:rPr>
            </a:br>
            <a:endParaRPr lang="zh-CN" altLang="en-US" sz="2000" b="1">
              <a:solidFill>
                <a:srgbClr val="FF0000"/>
              </a:solidFill>
              <a:latin typeface="楷体_GB2312" pitchFamily="49" charset="-122"/>
              <a:ea typeface="楷体_GB2312" pitchFamily="49" charset="-122"/>
            </a:endParaRPr>
          </a:p>
        </p:txBody>
      </p:sp>
      <p:sp>
        <p:nvSpPr>
          <p:cNvPr id="6" name="Rectangle 10"/>
          <p:cNvSpPr>
            <a:spLocks noChangeArrowheads="1"/>
          </p:cNvSpPr>
          <p:nvPr/>
        </p:nvSpPr>
        <p:spPr bwMode="auto">
          <a:xfrm>
            <a:off x="762000" y="45231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solidFill>
                  <a:srgbClr val="000000"/>
                </a:solidFill>
                <a:latin typeface="楷体_GB2312" pitchFamily="49" charset="-122"/>
                <a:ea typeface="楷体_GB2312" pitchFamily="49" charset="-122"/>
              </a:rPr>
              <a:t> </a:t>
            </a:r>
            <a:r>
              <a:rPr lang="zh-CN" altLang="zh-CN" sz="2400" b="1">
                <a:solidFill>
                  <a:srgbClr val="000000"/>
                </a:solidFill>
                <a:latin typeface="楷体_GB2312" pitchFamily="49" charset="-122"/>
                <a:ea typeface="楷体_GB2312" pitchFamily="49" charset="-122"/>
              </a:rPr>
              <a:t>数据清洗（</a:t>
            </a:r>
            <a:r>
              <a:rPr lang="en-US" altLang="zh-CN" sz="2400" b="1">
                <a:solidFill>
                  <a:srgbClr val="000000"/>
                </a:solidFill>
                <a:latin typeface="楷体_GB2312" pitchFamily="49" charset="-122"/>
                <a:ea typeface="楷体_GB2312" pitchFamily="49" charset="-122"/>
              </a:rPr>
              <a:t>Data Cleaning</a:t>
            </a:r>
            <a:r>
              <a:rPr lang="zh-CN" altLang="zh-CN" sz="2400" b="1">
                <a:solidFill>
                  <a:srgbClr val="000000"/>
                </a:solidFill>
                <a:latin typeface="楷体_GB2312" pitchFamily="49" charset="-122"/>
                <a:ea typeface="楷体_GB2312" pitchFamily="49" charset="-122"/>
              </a:rPr>
              <a:t>）处理</a:t>
            </a:r>
            <a:br>
              <a:rPr lang="zh-CN" altLang="en-US" sz="2400" b="1">
                <a:solidFill>
                  <a:srgbClr val="000000"/>
                </a:solidFill>
                <a:latin typeface="楷体_GB2312" pitchFamily="49" charset="-122"/>
                <a:ea typeface="楷体_GB2312" pitchFamily="49" charset="-122"/>
              </a:rPr>
            </a:br>
            <a:endParaRPr lang="zh-CN" altLang="en-US" sz="2400" b="1">
              <a:solidFill>
                <a:srgbClr val="000000"/>
              </a:solidFill>
              <a:latin typeface="楷体_GB2312" pitchFamily="49" charset="-122"/>
              <a:ea typeface="楷体_GB2312" pitchFamily="49" charset="-122"/>
            </a:endParaRPr>
          </a:p>
        </p:txBody>
      </p:sp>
      <p:sp>
        <p:nvSpPr>
          <p:cNvPr id="7" name="Rectangle 10"/>
          <p:cNvSpPr>
            <a:spLocks noChangeArrowheads="1"/>
          </p:cNvSpPr>
          <p:nvPr/>
        </p:nvSpPr>
        <p:spPr bwMode="auto">
          <a:xfrm>
            <a:off x="762000" y="51327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solidFill>
                  <a:srgbClr val="000000"/>
                </a:solidFill>
                <a:latin typeface="楷体_GB2312" pitchFamily="49" charset="-122"/>
                <a:ea typeface="楷体_GB2312" pitchFamily="49" charset="-122"/>
              </a:rPr>
              <a:t> </a:t>
            </a:r>
            <a:r>
              <a:rPr lang="zh-CN" altLang="zh-CN" sz="2400" b="1">
                <a:solidFill>
                  <a:srgbClr val="000000"/>
                </a:solidFill>
                <a:latin typeface="楷体_GB2312" pitchFamily="49" charset="-122"/>
                <a:ea typeface="楷体_GB2312" pitchFamily="49" charset="-122"/>
              </a:rPr>
              <a:t>数据集成（</a:t>
            </a:r>
            <a:r>
              <a:rPr lang="en-US" altLang="zh-CN" sz="2400" b="1">
                <a:solidFill>
                  <a:srgbClr val="000000"/>
                </a:solidFill>
                <a:latin typeface="楷体_GB2312" pitchFamily="49" charset="-122"/>
                <a:ea typeface="楷体_GB2312" pitchFamily="49" charset="-122"/>
              </a:rPr>
              <a:t>Data Integration</a:t>
            </a:r>
            <a:r>
              <a:rPr lang="zh-CN" altLang="zh-CN" sz="2400" b="1">
                <a:solidFill>
                  <a:srgbClr val="000000"/>
                </a:solidFill>
                <a:latin typeface="楷体_GB2312" pitchFamily="49" charset="-122"/>
                <a:ea typeface="楷体_GB2312" pitchFamily="49" charset="-122"/>
              </a:rPr>
              <a:t>）</a:t>
            </a:r>
            <a:endParaRPr lang="zh-CN" altLang="en-US" sz="2400" b="1">
              <a:solidFill>
                <a:srgbClr val="000000"/>
              </a:solidFill>
              <a:latin typeface="楷体_GB2312" pitchFamily="49" charset="-122"/>
              <a:ea typeface="楷体_GB2312" pitchFamily="49" charset="-122"/>
            </a:endParaRPr>
          </a:p>
        </p:txBody>
      </p:sp>
      <p:sp>
        <p:nvSpPr>
          <p:cNvPr id="8" name="Rectangle 10"/>
          <p:cNvSpPr>
            <a:spLocks noChangeArrowheads="1"/>
          </p:cNvSpPr>
          <p:nvPr/>
        </p:nvSpPr>
        <p:spPr bwMode="auto">
          <a:xfrm>
            <a:off x="762000" y="39897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a:solidFill>
                  <a:srgbClr val="000000"/>
                </a:solidFill>
              </a:rPr>
              <a:t>  </a:t>
            </a:r>
            <a:r>
              <a:rPr lang="zh-CN" altLang="zh-CN" sz="2400" b="1">
                <a:solidFill>
                  <a:srgbClr val="000000"/>
                </a:solidFill>
                <a:latin typeface="楷体_GB2312" pitchFamily="49" charset="-122"/>
                <a:ea typeface="楷体_GB2312" pitchFamily="49" charset="-122"/>
              </a:rPr>
              <a:t>噪声数据</a:t>
            </a:r>
            <a:br>
              <a:rPr lang="zh-CN" altLang="en-US" sz="2400" b="1">
                <a:solidFill>
                  <a:srgbClr val="000000"/>
                </a:solidFill>
                <a:latin typeface="楷体_GB2312" pitchFamily="49" charset="-122"/>
                <a:ea typeface="楷体_GB2312" pitchFamily="49" charset="-122"/>
              </a:rPr>
            </a:br>
            <a:endParaRPr lang="zh-CN" altLang="en-US" sz="2400" b="1">
              <a:solidFill>
                <a:srgbClr val="000000"/>
              </a:solidFill>
              <a:latin typeface="楷体_GB2312" pitchFamily="49" charset="-122"/>
              <a:ea typeface="楷体_GB2312" pitchFamily="49" charset="-122"/>
            </a:endParaRPr>
          </a:p>
        </p:txBody>
      </p:sp>
      <p:sp>
        <p:nvSpPr>
          <p:cNvPr id="9" name="Rectangle 10"/>
          <p:cNvSpPr>
            <a:spLocks noChangeArrowheads="1"/>
          </p:cNvSpPr>
          <p:nvPr/>
        </p:nvSpPr>
        <p:spPr bwMode="auto">
          <a:xfrm>
            <a:off x="762000" y="56661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a:solidFill>
                  <a:srgbClr val="000000"/>
                </a:solidFill>
              </a:rPr>
              <a:t>  </a:t>
            </a:r>
            <a:r>
              <a:rPr lang="zh-CN" altLang="zh-CN" sz="2400" b="1">
                <a:solidFill>
                  <a:srgbClr val="000000"/>
                </a:solidFill>
                <a:latin typeface="楷体_GB2312" pitchFamily="49" charset="-122"/>
                <a:ea typeface="楷体_GB2312" pitchFamily="49" charset="-122"/>
              </a:rPr>
              <a:t>数据转换（</a:t>
            </a:r>
            <a:r>
              <a:rPr lang="en-US" altLang="zh-CN" sz="2400" b="1">
                <a:solidFill>
                  <a:srgbClr val="000000"/>
                </a:solidFill>
                <a:latin typeface="楷体_GB2312" pitchFamily="49" charset="-122"/>
                <a:ea typeface="楷体_GB2312" pitchFamily="49" charset="-122"/>
              </a:rPr>
              <a:t>Data Transformation</a:t>
            </a:r>
            <a:r>
              <a:rPr lang="zh-CN" altLang="zh-CN" sz="2400" b="1">
                <a:solidFill>
                  <a:srgbClr val="000000"/>
                </a:solidFill>
                <a:latin typeface="楷体_GB2312" pitchFamily="49" charset="-122"/>
                <a:ea typeface="楷体_GB2312" pitchFamily="49" charset="-122"/>
              </a:rPr>
              <a:t>） </a:t>
            </a:r>
            <a:br>
              <a:rPr lang="zh-CN" altLang="en-US" sz="2400" b="1">
                <a:solidFill>
                  <a:srgbClr val="000000"/>
                </a:solidFill>
                <a:latin typeface="楷体_GB2312" pitchFamily="49" charset="-122"/>
                <a:ea typeface="楷体_GB2312" pitchFamily="49" charset="-122"/>
              </a:rPr>
            </a:br>
            <a:endParaRPr lang="zh-CN" altLang="en-US" sz="2400" b="1">
              <a:solidFill>
                <a:srgbClr val="000000"/>
              </a:solidFill>
              <a:latin typeface="楷体_GB2312" pitchFamily="49" charset="-122"/>
              <a:ea typeface="楷体_GB2312" pitchFamily="49" charset="-122"/>
            </a:endParaRPr>
          </a:p>
        </p:txBody>
      </p:sp>
      <p:sp>
        <p:nvSpPr>
          <p:cNvPr id="10" name="Rectangle 10"/>
          <p:cNvSpPr>
            <a:spLocks noChangeArrowheads="1"/>
          </p:cNvSpPr>
          <p:nvPr/>
        </p:nvSpPr>
        <p:spPr bwMode="auto">
          <a:xfrm>
            <a:off x="762000" y="61995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a:solidFill>
                  <a:srgbClr val="000000"/>
                </a:solidFill>
              </a:rPr>
              <a:t>  </a:t>
            </a:r>
            <a:r>
              <a:rPr lang="zh-CN" altLang="zh-CN" sz="2400" b="1">
                <a:solidFill>
                  <a:srgbClr val="000000"/>
                </a:solidFill>
                <a:latin typeface="楷体_GB2312" pitchFamily="49" charset="-122"/>
                <a:ea typeface="楷体_GB2312" pitchFamily="49" charset="-122"/>
              </a:rPr>
              <a:t>数据消减（</a:t>
            </a:r>
            <a:r>
              <a:rPr lang="en-US" altLang="zh-CN" sz="2400" b="1">
                <a:solidFill>
                  <a:srgbClr val="000000"/>
                </a:solidFill>
                <a:latin typeface="楷体_GB2312" pitchFamily="49" charset="-122"/>
                <a:ea typeface="楷体_GB2312" pitchFamily="49" charset="-122"/>
              </a:rPr>
              <a:t>Data Reduction</a:t>
            </a:r>
            <a:r>
              <a:rPr lang="zh-CN" altLang="zh-CN" sz="2400" b="1">
                <a:solidFill>
                  <a:srgbClr val="000000"/>
                </a:solidFill>
                <a:latin typeface="楷体_GB2312" pitchFamily="49" charset="-122"/>
                <a:ea typeface="楷体_GB2312" pitchFamily="49" charset="-122"/>
              </a:rPr>
              <a:t>）</a:t>
            </a:r>
            <a:endParaRPr lang="zh-CN" altLang="en-US" sz="2400" b="1">
              <a:solidFill>
                <a:srgbClr val="000000"/>
              </a:solidFill>
              <a:latin typeface="楷体_GB2312" pitchFamily="49" charset="-122"/>
              <a:ea typeface="楷体_GB2312" pitchFamily="49" charset="-122"/>
            </a:endParaRPr>
          </a:p>
          <a:p>
            <a:pPr>
              <a:buFont typeface="Wingdings" panose="05000000000000000000" pitchFamily="2" charset="2"/>
              <a:buChar char="u"/>
            </a:pPr>
            <a:endParaRPr lang="zh-CN" altLang="en-US" sz="2400" b="1">
              <a:solidFill>
                <a:srgbClr val="00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665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6.4.5 </a:t>
            </a:r>
            <a:r>
              <a:rPr lang="zh-CN" altLang="en-US" sz="2800" b="1">
                <a:solidFill>
                  <a:srgbClr val="7030A0"/>
                </a:solidFill>
                <a:latin typeface="楷体_GB2312" pitchFamily="49" charset="-122"/>
                <a:ea typeface="楷体_GB2312" pitchFamily="49" charset="-122"/>
              </a:rPr>
              <a:t>并行检索和分布式检索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28528"/>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并行计算和并行检索</a:t>
            </a:r>
          </a:p>
          <a:p>
            <a:r>
              <a:rPr lang="zh-CN" altLang="en-US" sz="2400" b="1">
                <a:latin typeface="楷体_GB2312" pitchFamily="49" charset="-122"/>
                <a:ea typeface="楷体_GB2312" pitchFamily="49" charset="-122"/>
              </a:rPr>
              <a:t>    利用并行计算实现信息检索，可以通过以下两种方式实现：</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）多条查询之间的并行处理，即每个处理器处理不同的查询，每个查询的处理之间相互独立。这种方法也称为任务级的并行检索。它可以同时处理多个查询请求，从而提高检索的吞吐量。</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）单条查询内部的并行处理，即对单个查询的计算量进行分割，分成多个子任务，并分配到多个处理器上执行，然后将每个检索子任务的结果合并。这种检索也称为进程级并行检索。</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389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247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6.4.5 </a:t>
            </a:r>
            <a:r>
              <a:rPr lang="zh-CN" altLang="en-US" sz="2800" b="1">
                <a:solidFill>
                  <a:srgbClr val="7030A0"/>
                </a:solidFill>
                <a:latin typeface="楷体_GB2312" pitchFamily="49" charset="-122"/>
                <a:ea typeface="楷体_GB2312" pitchFamily="49" charset="-122"/>
              </a:rPr>
              <a:t>并行检索和分布式检索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86744"/>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分布式计算和分布式检索</a:t>
            </a:r>
          </a:p>
          <a:p>
            <a:r>
              <a:rPr lang="zh-CN" altLang="en-US" sz="2400" b="1">
                <a:latin typeface="楷体_GB2312" pitchFamily="49" charset="-122"/>
                <a:ea typeface="楷体_GB2312" pitchFamily="49" charset="-122"/>
              </a:rPr>
              <a:t>    分布式计算可以把分布在不同地理位置上的异构文档联合起来，形成一个更大的逻辑整体。分布式计算利用网络连接的多台计算机去求解一个问题。从广义上说，分布式计算可以看成并行计算的一个特例。利用分布式计算进行信息检索称为分布式检索。</a:t>
            </a:r>
          </a:p>
          <a:p>
            <a:r>
              <a:rPr lang="zh-CN" altLang="en-US" sz="2400" b="1">
                <a:latin typeface="楷体_GB2312" pitchFamily="49" charset="-122"/>
                <a:ea typeface="楷体_GB2312" pitchFamily="49" charset="-122"/>
              </a:rPr>
              <a:t>    </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473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6.4 </a:t>
            </a:r>
            <a:r>
              <a:rPr lang="zh-CN" altLang="en-US" sz="3200" b="1">
                <a:solidFill>
                  <a:schemeClr val="accent2"/>
                </a:solidFill>
                <a:latin typeface="楷体_GB2312" pitchFamily="49" charset="-122"/>
                <a:ea typeface="楷体_GB2312" pitchFamily="49" charset="-122"/>
              </a:rPr>
              <a:t>海量数据的快速检索技术</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331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6.4.5 </a:t>
            </a:r>
            <a:r>
              <a:rPr lang="zh-CN" altLang="en-US" sz="2800" b="1">
                <a:solidFill>
                  <a:srgbClr val="7030A0"/>
                </a:solidFill>
                <a:latin typeface="楷体_GB2312" pitchFamily="49" charset="-122"/>
                <a:ea typeface="楷体_GB2312" pitchFamily="49" charset="-122"/>
              </a:rPr>
              <a:t>并行检索和分布式检索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342728"/>
            <a:ext cx="7620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分布式计算和分布式检索</a:t>
            </a:r>
          </a:p>
          <a:p>
            <a:r>
              <a:rPr lang="zh-CN" altLang="en-US" sz="2400" b="1">
                <a:latin typeface="楷体_GB2312" pitchFamily="49" charset="-122"/>
                <a:ea typeface="楷体_GB2312" pitchFamily="49" charset="-122"/>
              </a:rPr>
              <a:t>    分布式检索和并行检索的主要不同在于：</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分布式检索通常处理的是地理位置分散的异构数据，不同地理位置的计算机之间通信开销比较大，因此，分布式检索中应该尽量避免不同地理位置计算机系统之间的通信；而并行检索中处理器之间的通讯可以通过共享内存来实现，通信开销小。</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）分布式检索可以把分布在不同地理位置上的异构文档联合起来，形成一个更大的逻辑整体。</a:t>
            </a:r>
          </a:p>
          <a:p>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）分布式检索的对象的异构性使得在分布式检索中统一描述和访问时一个必须要考虑的问题。</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247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chemeClr val="accent2"/>
                </a:solidFill>
                <a:latin typeface="楷体_GB2312" pitchFamily="49" charset="-122"/>
                <a:ea typeface="楷体_GB2312" pitchFamily="49" charset="-122"/>
              </a:rPr>
              <a:t>6.2 </a:t>
            </a:r>
            <a:r>
              <a:rPr lang="zh-CN" altLang="zh-CN" sz="3200" b="1" dirty="0">
                <a:solidFill>
                  <a:schemeClr val="accent2"/>
                </a:solidFill>
                <a:latin typeface="楷体_GB2312" pitchFamily="49" charset="-122"/>
                <a:ea typeface="楷体_GB2312" pitchFamily="49" charset="-122"/>
              </a:rPr>
              <a:t>海量感知数据的挖掘与分析</a:t>
            </a:r>
            <a:br>
              <a:rPr lang="zh-CN" altLang="en-US" sz="3200" b="1" dirty="0">
                <a:solidFill>
                  <a:srgbClr val="FF0000"/>
                </a:solidFill>
                <a:latin typeface="楷体_GB2312" pitchFamily="49" charset="-122"/>
                <a:ea typeface="楷体_GB2312" pitchFamily="49" charset="-122"/>
              </a:rPr>
            </a:br>
            <a:endParaRPr lang="zh-CN" altLang="en-US" sz="3200" b="1" dirty="0">
              <a:solidFill>
                <a:srgbClr val="FF0000"/>
              </a:solidFill>
              <a:latin typeface="楷体_GB2312" pitchFamily="49" charset="-122"/>
              <a:ea typeface="楷体_GB2312" pitchFamily="49" charset="-122"/>
            </a:endParaRPr>
          </a:p>
        </p:txBody>
      </p:sp>
      <p:sp>
        <p:nvSpPr>
          <p:cNvPr id="7" name="Rectangle 10"/>
          <p:cNvSpPr>
            <a:spLocks noChangeArrowheads="1"/>
          </p:cNvSpPr>
          <p:nvPr/>
        </p:nvSpPr>
        <p:spPr bwMode="auto">
          <a:xfrm>
            <a:off x="304800" y="17799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3</a:t>
            </a:r>
            <a:r>
              <a:rPr lang="zh-CN" altLang="en-US" sz="2400" b="1" dirty="0">
                <a:solidFill>
                  <a:srgbClr val="003366"/>
                </a:solidFill>
                <a:latin typeface="楷体_GB2312" pitchFamily="49" charset="-122"/>
                <a:ea typeface="楷体_GB2312" pitchFamily="49" charset="-122"/>
              </a:rPr>
              <a:t>、</a:t>
            </a:r>
            <a:r>
              <a:rPr lang="zh-CN" altLang="zh-CN" sz="2400" b="1" dirty="0">
                <a:solidFill>
                  <a:srgbClr val="003366"/>
                </a:solidFill>
                <a:latin typeface="楷体_GB2312" pitchFamily="49" charset="-122"/>
                <a:ea typeface="楷体_GB2312" pitchFamily="49" charset="-122"/>
              </a:rPr>
              <a:t>数据</a:t>
            </a:r>
            <a:r>
              <a:rPr lang="zh-CN" altLang="en-US" sz="2400" b="1" dirty="0">
                <a:solidFill>
                  <a:srgbClr val="003366"/>
                </a:solidFill>
                <a:latin typeface="楷体_GB2312" pitchFamily="49" charset="-122"/>
                <a:ea typeface="楷体_GB2312" pitchFamily="49" charset="-122"/>
              </a:rPr>
              <a:t>挖掘</a:t>
            </a:r>
            <a:br>
              <a:rPr lang="zh-CN" altLang="en-US" sz="2400" b="1" dirty="0">
                <a:solidFill>
                  <a:srgbClr val="FF0000"/>
                </a:solidFill>
                <a:latin typeface="楷体_GB2312" pitchFamily="49" charset="-122"/>
                <a:ea typeface="楷体_GB2312" pitchFamily="49" charset="-122"/>
              </a:rPr>
            </a:br>
            <a:endParaRPr lang="zh-CN" altLang="en-US" sz="2400" b="1" dirty="0">
              <a:solidFill>
                <a:srgbClr val="FF0000"/>
              </a:solidFill>
              <a:latin typeface="楷体_GB2312" pitchFamily="49" charset="-122"/>
              <a:ea typeface="楷体_GB2312" pitchFamily="49" charset="-122"/>
            </a:endParaRPr>
          </a:p>
        </p:txBody>
      </p:sp>
      <p:sp>
        <p:nvSpPr>
          <p:cNvPr id="9" name="矩形 8"/>
          <p:cNvSpPr>
            <a:spLocks noChangeArrowheads="1"/>
          </p:cNvSpPr>
          <p:nvPr/>
        </p:nvSpPr>
        <p:spPr bwMode="auto">
          <a:xfrm>
            <a:off x="726302" y="2276872"/>
            <a:ext cx="737408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latin typeface="华文楷体" pitchFamily="2" charset="-122"/>
                <a:ea typeface="华文楷体" pitchFamily="2" charset="-122"/>
              </a:rPr>
              <a:t>知识发现和语义挖掘是的常用手段可分为三种：</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  ①关联分析；</a:t>
            </a:r>
          </a:p>
          <a:p>
            <a:r>
              <a:rPr lang="zh-CN" altLang="en-US" sz="3200" dirty="0">
                <a:latin typeface="华文楷体" pitchFamily="2" charset="-122"/>
                <a:ea typeface="华文楷体" pitchFamily="2" charset="-122"/>
              </a:rPr>
              <a:t>  ②分类分析；</a:t>
            </a:r>
          </a:p>
          <a:p>
            <a:r>
              <a:rPr lang="zh-CN" altLang="en-US" sz="3200" dirty="0">
                <a:latin typeface="华文楷体" pitchFamily="2" charset="-122"/>
                <a:ea typeface="华文楷体" pitchFamily="2" charset="-122"/>
              </a:rPr>
              <a:t>  ③聚类分析；</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304800" y="11247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chemeClr val="accent2"/>
                </a:solidFill>
                <a:latin typeface="楷体_GB2312" pitchFamily="49" charset="-122"/>
                <a:ea typeface="楷体_GB2312" pitchFamily="49" charset="-122"/>
              </a:rPr>
              <a:t>6.2 </a:t>
            </a:r>
            <a:r>
              <a:rPr lang="zh-CN" altLang="zh-CN" sz="3200" b="1" dirty="0">
                <a:solidFill>
                  <a:schemeClr val="accent2"/>
                </a:solidFill>
                <a:latin typeface="楷体_GB2312" pitchFamily="49" charset="-122"/>
                <a:ea typeface="楷体_GB2312" pitchFamily="49" charset="-122"/>
              </a:rPr>
              <a:t>海量感知数据的挖掘与分析</a:t>
            </a:r>
            <a:br>
              <a:rPr lang="zh-CN" altLang="en-US" sz="3200" b="1" dirty="0">
                <a:solidFill>
                  <a:srgbClr val="FF0000"/>
                </a:solidFill>
                <a:latin typeface="楷体_GB2312" pitchFamily="49" charset="-122"/>
                <a:ea typeface="楷体_GB2312" pitchFamily="49" charset="-122"/>
              </a:rPr>
            </a:br>
            <a:endParaRPr lang="zh-CN" altLang="en-US" sz="3200" b="1" dirty="0">
              <a:solidFill>
                <a:srgbClr val="FF0000"/>
              </a:solidFill>
              <a:latin typeface="楷体_GB2312" pitchFamily="49" charset="-122"/>
              <a:ea typeface="楷体_GB2312" pitchFamily="49" charset="-122"/>
            </a:endParaRPr>
          </a:p>
        </p:txBody>
      </p:sp>
      <p:sp>
        <p:nvSpPr>
          <p:cNvPr id="7" name="Rectangle 10"/>
          <p:cNvSpPr>
            <a:spLocks noChangeArrowheads="1"/>
          </p:cNvSpPr>
          <p:nvPr/>
        </p:nvSpPr>
        <p:spPr bwMode="auto">
          <a:xfrm>
            <a:off x="304800" y="177998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3</a:t>
            </a:r>
            <a:r>
              <a:rPr lang="zh-CN" altLang="en-US" sz="2400" b="1" dirty="0">
                <a:solidFill>
                  <a:srgbClr val="003366"/>
                </a:solidFill>
                <a:latin typeface="楷体_GB2312" pitchFamily="49" charset="-122"/>
                <a:ea typeface="楷体_GB2312" pitchFamily="49" charset="-122"/>
              </a:rPr>
              <a:t>、</a:t>
            </a:r>
            <a:r>
              <a:rPr lang="zh-CN" altLang="zh-CN" sz="2400" b="1" dirty="0">
                <a:solidFill>
                  <a:srgbClr val="003366"/>
                </a:solidFill>
                <a:latin typeface="楷体_GB2312" pitchFamily="49" charset="-122"/>
                <a:ea typeface="楷体_GB2312" pitchFamily="49" charset="-122"/>
              </a:rPr>
              <a:t>数据</a:t>
            </a:r>
            <a:r>
              <a:rPr lang="zh-CN" altLang="en-US" sz="2400" b="1" dirty="0">
                <a:solidFill>
                  <a:srgbClr val="003366"/>
                </a:solidFill>
                <a:latin typeface="楷体_GB2312" pitchFamily="49" charset="-122"/>
                <a:ea typeface="楷体_GB2312" pitchFamily="49" charset="-122"/>
              </a:rPr>
              <a:t>挖掘</a:t>
            </a:r>
            <a:br>
              <a:rPr lang="zh-CN" altLang="en-US" sz="2400" b="1" dirty="0">
                <a:solidFill>
                  <a:srgbClr val="FF0000"/>
                </a:solidFill>
                <a:latin typeface="楷体_GB2312" pitchFamily="49" charset="-122"/>
                <a:ea typeface="楷体_GB2312" pitchFamily="49" charset="-122"/>
              </a:rPr>
            </a:br>
            <a:endParaRPr lang="zh-CN" altLang="en-US" sz="2400" b="1" dirty="0">
              <a:solidFill>
                <a:srgbClr val="FF0000"/>
              </a:solidFill>
              <a:latin typeface="楷体_GB2312" pitchFamily="49" charset="-122"/>
              <a:ea typeface="楷体_GB2312" pitchFamily="49" charset="-122"/>
            </a:endParaRPr>
          </a:p>
        </p:txBody>
      </p:sp>
      <p:sp>
        <p:nvSpPr>
          <p:cNvPr id="9" name="矩形 8"/>
          <p:cNvSpPr>
            <a:spLocks noChangeArrowheads="1"/>
          </p:cNvSpPr>
          <p:nvPr/>
        </p:nvSpPr>
        <p:spPr bwMode="auto">
          <a:xfrm>
            <a:off x="726302" y="2276872"/>
            <a:ext cx="737408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latin typeface="华文楷体" pitchFamily="2" charset="-122"/>
                <a:ea typeface="华文楷体" pitchFamily="2" charset="-122"/>
              </a:rPr>
              <a:t>知识发现和语义挖掘是的常用手段可分为三种：</a:t>
            </a:r>
            <a:endParaRPr lang="en-US" altLang="zh-CN" sz="3200" dirty="0">
              <a:latin typeface="华文楷体" pitchFamily="2" charset="-122"/>
              <a:ea typeface="华文楷体" pitchFamily="2" charset="-122"/>
            </a:endParaRPr>
          </a:p>
          <a:p>
            <a:r>
              <a:rPr lang="zh-CN" altLang="en-US" sz="3200" dirty="0">
                <a:latin typeface="华文楷体" pitchFamily="2" charset="-122"/>
                <a:ea typeface="华文楷体" pitchFamily="2" charset="-122"/>
              </a:rPr>
              <a:t>  ①关联分析；</a:t>
            </a:r>
          </a:p>
          <a:p>
            <a:r>
              <a:rPr lang="zh-CN" altLang="en-US" sz="3200" dirty="0">
                <a:latin typeface="华文楷体" pitchFamily="2" charset="-122"/>
                <a:ea typeface="华文楷体" pitchFamily="2" charset="-122"/>
              </a:rPr>
              <a:t>  ②分类分析；</a:t>
            </a:r>
          </a:p>
          <a:p>
            <a:r>
              <a:rPr lang="zh-CN" altLang="en-US" sz="3200" dirty="0">
                <a:latin typeface="华文楷体" pitchFamily="2" charset="-122"/>
                <a:ea typeface="华文楷体" pitchFamily="2" charset="-122"/>
              </a:rPr>
              <a:t>  ③聚类分析；</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10"/>
          <p:cNvSpPr>
            <a:spLocks noChangeArrowheads="1"/>
          </p:cNvSpPr>
          <p:nvPr/>
        </p:nvSpPr>
        <p:spPr bwMode="auto">
          <a:xfrm>
            <a:off x="304800" y="18211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rgbClr val="003366"/>
                </a:solidFill>
                <a:latin typeface="楷体_GB2312" pitchFamily="49" charset="-122"/>
                <a:ea typeface="楷体_GB2312" pitchFamily="49" charset="-122"/>
              </a:rPr>
              <a:t> </a:t>
            </a:r>
            <a:r>
              <a:rPr lang="en-US" altLang="zh-CN" sz="2400" b="1" dirty="0">
                <a:solidFill>
                  <a:srgbClr val="FF0000"/>
                </a:solidFill>
                <a:latin typeface="隶书" pitchFamily="49" charset="-122"/>
                <a:ea typeface="隶书" pitchFamily="49" charset="-122"/>
              </a:rPr>
              <a:t>1</a:t>
            </a:r>
            <a:r>
              <a:rPr lang="zh-CN" altLang="en-US" sz="2400" b="1" dirty="0">
                <a:solidFill>
                  <a:srgbClr val="FF0000"/>
                </a:solidFill>
                <a:latin typeface="隶书" pitchFamily="49" charset="-122"/>
                <a:ea typeface="隶书" pitchFamily="49" charset="-122"/>
              </a:rPr>
              <a:t>、补充：云计算技术的概述</a:t>
            </a:r>
            <a:endParaRPr lang="zh-CN" altLang="en-US" sz="2400" b="1" dirty="0">
              <a:solidFill>
                <a:srgbClr val="003366"/>
              </a:solidFill>
              <a:latin typeface="楷体_GB2312" pitchFamily="49" charset="-122"/>
              <a:ea typeface="楷体_GB2312" pitchFamily="49" charset="-122"/>
            </a:endParaRPr>
          </a:p>
        </p:txBody>
      </p:sp>
      <p:sp>
        <p:nvSpPr>
          <p:cNvPr id="6" name="矩形 3"/>
          <p:cNvSpPr>
            <a:spLocks noChangeArrowheads="1"/>
          </p:cNvSpPr>
          <p:nvPr/>
        </p:nvSpPr>
        <p:spPr bwMode="auto">
          <a:xfrm>
            <a:off x="323528" y="2307100"/>
            <a:ext cx="849694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2400" b="1" dirty="0">
                <a:solidFill>
                  <a:srgbClr val="000000"/>
                </a:solidFill>
                <a:latin typeface="隶书" pitchFamily="49" charset="-122"/>
                <a:ea typeface="隶书" pitchFamily="49" charset="-122"/>
              </a:rPr>
              <a:t>云计算的定义：</a:t>
            </a:r>
            <a:endParaRPr lang="en-US" altLang="zh-CN" sz="2400" b="1"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b="1" dirty="0">
                <a:solidFill>
                  <a:srgbClr val="000000"/>
                </a:solidFill>
                <a:latin typeface="隶书" pitchFamily="49" charset="-122"/>
                <a:ea typeface="隶书" pitchFamily="49" charset="-122"/>
              </a:rPr>
              <a:t>（维基百科）：云计算是一种基于互联网的计算方式，通过这种方式，共享的软硬件资源和信息可以按需求提供给计算机和其他设备。</a:t>
            </a:r>
            <a:endParaRPr lang="en-US" altLang="zh-CN" sz="2400" b="1"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b="1" dirty="0">
                <a:solidFill>
                  <a:srgbClr val="000000"/>
                </a:solidFill>
                <a:latin typeface="隶书" pitchFamily="49" charset="-122"/>
                <a:ea typeface="隶书" pitchFamily="49" charset="-122"/>
              </a:rPr>
              <a:t>（</a:t>
            </a:r>
            <a:r>
              <a:rPr lang="en-US" altLang="zh-CN" sz="2400" b="1" dirty="0">
                <a:solidFill>
                  <a:srgbClr val="000000"/>
                </a:solidFill>
                <a:latin typeface="隶书" pitchFamily="49" charset="-122"/>
                <a:ea typeface="隶书" pitchFamily="49" charset="-122"/>
              </a:rPr>
              <a:t>2012</a:t>
            </a:r>
            <a:r>
              <a:rPr lang="zh-CN" altLang="en-US" sz="2400" b="1" dirty="0">
                <a:solidFill>
                  <a:srgbClr val="000000"/>
                </a:solidFill>
                <a:latin typeface="隶书" pitchFamily="49" charset="-122"/>
                <a:ea typeface="隶书" pitchFamily="49" charset="-122"/>
              </a:rPr>
              <a:t>年国务院政府工作报告）：云计算是基于互联网的服务的增加、使用和交付模式，通常涉及通过互联网来提供动态、易扩展且经常是虚拟化的资源。</a:t>
            </a:r>
            <a:endParaRPr lang="en-US" altLang="zh-CN" sz="2400" b="1" dirty="0">
              <a:solidFill>
                <a:srgbClr val="000000"/>
              </a:solidFill>
              <a:latin typeface="隶书" pitchFamily="49" charset="-122"/>
              <a:ea typeface="隶书" pitchFamily="49" charset="-122"/>
            </a:endParaRPr>
          </a:p>
          <a:p>
            <a:pPr marL="342900" indent="-342900">
              <a:lnSpc>
                <a:spcPct val="120000"/>
              </a:lnSpc>
              <a:buFont typeface="Wingdings" panose="05000000000000000000" pitchFamily="2" charset="2"/>
              <a:buChar char="p"/>
            </a:pPr>
            <a:r>
              <a:rPr lang="zh-CN" altLang="en-US" sz="2400" b="1" dirty="0">
                <a:solidFill>
                  <a:srgbClr val="000000"/>
                </a:solidFill>
                <a:latin typeface="隶书" pitchFamily="49" charset="-122"/>
                <a:ea typeface="隶书" pitchFamily="49" charset="-122"/>
              </a:rPr>
              <a:t>（从非技术角度理解）：一种通过网络的资源整合输出模式，只要是为了达到资源整合输出这个目的的技术都可以被称为云计算技术。</a:t>
            </a:r>
            <a:endParaRPr lang="zh-CN" altLang="en-US" sz="2400" dirty="0">
              <a:solidFill>
                <a:srgbClr val="000000"/>
              </a:solidFill>
              <a:latin typeface="隶书" pitchFamily="49" charset="-122"/>
              <a:ea typeface="隶书" pitchFamily="49" charset="-122"/>
            </a:endParaRPr>
          </a:p>
        </p:txBody>
      </p:sp>
      <p:sp>
        <p:nvSpPr>
          <p:cNvPr id="7" name="Rectangle 10"/>
          <p:cNvSpPr>
            <a:spLocks noChangeArrowheads="1"/>
          </p:cNvSpPr>
          <p:nvPr/>
        </p:nvSpPr>
        <p:spPr bwMode="auto">
          <a:xfrm>
            <a:off x="304800" y="113536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楷体_GB2312" pitchFamily="49" charset="-122"/>
                <a:ea typeface="楷体_GB2312" pitchFamily="49" charset="-122"/>
              </a:rPr>
              <a:t>6.3 </a:t>
            </a:r>
            <a:r>
              <a:rPr lang="zh-CN" altLang="en-US" sz="3200" b="1" dirty="0">
                <a:solidFill>
                  <a:srgbClr val="003366"/>
                </a:solidFill>
                <a:latin typeface="楷体_GB2312" pitchFamily="49" charset="-122"/>
                <a:ea typeface="楷体_GB2312" pitchFamily="49" charset="-122"/>
              </a:rPr>
              <a:t>海量数据存储</a:t>
            </a:r>
            <a:endParaRPr lang="zh-CN" altLang="en-US" sz="3200" b="1" dirty="0">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主题">
  <a:themeElements>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6063</Words>
  <Application>Microsoft Office PowerPoint</Application>
  <PresentationFormat>全屏显示(4:3)</PresentationFormat>
  <Paragraphs>400</Paragraphs>
  <Slides>62</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5" baseType="lpstr">
      <vt:lpstr>黑体</vt:lpstr>
      <vt:lpstr>华文楷体</vt:lpstr>
      <vt:lpstr>楷体_GB2312</vt:lpstr>
      <vt:lpstr>隶书</vt:lpstr>
      <vt:lpstr>宋体</vt:lpstr>
      <vt:lpstr>微软雅黑</vt:lpstr>
      <vt:lpstr>Arial</vt:lpstr>
      <vt:lpstr>Calibri</vt:lpstr>
      <vt:lpstr>Times New Roman</vt:lpstr>
      <vt:lpstr>Vivaldi</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Nadeo-PC</cp:lastModifiedBy>
  <cp:revision>642</cp:revision>
  <dcterms:created xsi:type="dcterms:W3CDTF">2014-06-23T01:13:00Z</dcterms:created>
  <dcterms:modified xsi:type="dcterms:W3CDTF">2021-03-08T14:27:09Z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