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4"/>
  </p:notesMasterIdLst>
  <p:sldIdLst>
    <p:sldId id="257" r:id="rId2"/>
    <p:sldId id="365" r:id="rId3"/>
    <p:sldId id="797" r:id="rId4"/>
    <p:sldId id="796" r:id="rId5"/>
    <p:sldId id="969" r:id="rId6"/>
    <p:sldId id="790" r:id="rId7"/>
    <p:sldId id="882" r:id="rId8"/>
    <p:sldId id="880" r:id="rId9"/>
    <p:sldId id="883" r:id="rId10"/>
    <p:sldId id="789" r:id="rId11"/>
    <p:sldId id="788" r:id="rId12"/>
    <p:sldId id="799" r:id="rId13"/>
    <p:sldId id="800" r:id="rId14"/>
    <p:sldId id="801" r:id="rId15"/>
    <p:sldId id="802" r:id="rId16"/>
    <p:sldId id="803" r:id="rId17"/>
    <p:sldId id="804" r:id="rId18"/>
    <p:sldId id="805" r:id="rId19"/>
    <p:sldId id="806" r:id="rId20"/>
    <p:sldId id="807" r:id="rId21"/>
    <p:sldId id="808" r:id="rId22"/>
    <p:sldId id="809" r:id="rId23"/>
    <p:sldId id="810" r:id="rId24"/>
    <p:sldId id="811" r:id="rId25"/>
    <p:sldId id="812" r:id="rId26"/>
    <p:sldId id="813" r:id="rId27"/>
    <p:sldId id="814" r:id="rId28"/>
    <p:sldId id="815" r:id="rId29"/>
    <p:sldId id="816" r:id="rId30"/>
    <p:sldId id="817" r:id="rId31"/>
    <p:sldId id="818" r:id="rId32"/>
    <p:sldId id="819" r:id="rId33"/>
    <p:sldId id="820" r:id="rId34"/>
    <p:sldId id="821" r:id="rId35"/>
    <p:sldId id="822" r:id="rId36"/>
    <p:sldId id="823" r:id="rId37"/>
    <p:sldId id="824" r:id="rId38"/>
    <p:sldId id="825" r:id="rId39"/>
    <p:sldId id="826" r:id="rId40"/>
    <p:sldId id="827" r:id="rId41"/>
    <p:sldId id="828" r:id="rId42"/>
    <p:sldId id="829" r:id="rId43"/>
    <p:sldId id="830" r:id="rId44"/>
    <p:sldId id="831" r:id="rId45"/>
    <p:sldId id="832" r:id="rId46"/>
    <p:sldId id="833" r:id="rId47"/>
    <p:sldId id="834" r:id="rId48"/>
    <p:sldId id="835" r:id="rId49"/>
    <p:sldId id="836" r:id="rId50"/>
    <p:sldId id="837" r:id="rId51"/>
    <p:sldId id="838" r:id="rId52"/>
    <p:sldId id="839" r:id="rId53"/>
    <p:sldId id="840" r:id="rId54"/>
    <p:sldId id="841" r:id="rId55"/>
    <p:sldId id="842" r:id="rId56"/>
    <p:sldId id="843" r:id="rId57"/>
    <p:sldId id="844" r:id="rId58"/>
    <p:sldId id="845" r:id="rId59"/>
    <p:sldId id="846" r:id="rId60"/>
    <p:sldId id="847" r:id="rId61"/>
    <p:sldId id="848" r:id="rId62"/>
    <p:sldId id="849" r:id="rId63"/>
    <p:sldId id="850" r:id="rId64"/>
    <p:sldId id="851" r:id="rId65"/>
    <p:sldId id="852" r:id="rId66"/>
    <p:sldId id="853" r:id="rId67"/>
    <p:sldId id="854" r:id="rId68"/>
    <p:sldId id="855" r:id="rId69"/>
    <p:sldId id="856" r:id="rId70"/>
    <p:sldId id="857" r:id="rId71"/>
    <p:sldId id="858" r:id="rId72"/>
    <p:sldId id="859" r:id="rId73"/>
    <p:sldId id="860" r:id="rId74"/>
    <p:sldId id="861" r:id="rId75"/>
    <p:sldId id="862" r:id="rId76"/>
    <p:sldId id="863" r:id="rId77"/>
    <p:sldId id="864" r:id="rId78"/>
    <p:sldId id="865" r:id="rId79"/>
    <p:sldId id="866" r:id="rId80"/>
    <p:sldId id="867" r:id="rId81"/>
    <p:sldId id="868" r:id="rId82"/>
    <p:sldId id="869" r:id="rId83"/>
    <p:sldId id="870" r:id="rId84"/>
    <p:sldId id="871" r:id="rId85"/>
    <p:sldId id="872" r:id="rId86"/>
    <p:sldId id="873" r:id="rId87"/>
    <p:sldId id="874" r:id="rId88"/>
    <p:sldId id="875" r:id="rId89"/>
    <p:sldId id="876" r:id="rId90"/>
    <p:sldId id="877" r:id="rId91"/>
    <p:sldId id="878" r:id="rId92"/>
    <p:sldId id="879" r:id="rId9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9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p:cViewPr varScale="1">
        <p:scale>
          <a:sx n="90" d="100"/>
          <a:sy n="90" d="100"/>
        </p:scale>
        <p:origin x="1668"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2E3ABD-ED7B-448C-A53B-23FCBEB5F754}" type="datetimeFigureOut">
              <a:rPr lang="zh-CN" altLang="en-US" smtClean="0"/>
              <a:t>2021/3/8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F0503B-5286-4812-83C6-85FEBF7265F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p:sp>
      <p:sp>
        <p:nvSpPr>
          <p:cNvPr id="819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52578" name="标题占位符 1"/>
          <p:cNvSpPr>
            <a:spLocks noGrp="1"/>
          </p:cNvSpPr>
          <p:nvPr>
            <p:ph type="ctrTitle"/>
          </p:nvPr>
        </p:nvSpPr>
        <p:spPr>
          <a:xfrm>
            <a:off x="827088" y="4564063"/>
            <a:ext cx="7772400" cy="822325"/>
          </a:xfrm>
        </p:spPr>
        <p:txBody>
          <a:bodyPr/>
          <a:lstStyle>
            <a:lvl1pPr algn="r">
              <a:defRPr sz="3200" smtClean="0"/>
            </a:lvl1pPr>
          </a:lstStyle>
          <a:p>
            <a:r>
              <a:rPr lang="zh-CN" altLang="en-US"/>
              <a:t>单击此处编辑母版标题样式</a:t>
            </a:r>
          </a:p>
        </p:txBody>
      </p:sp>
      <p:sp>
        <p:nvSpPr>
          <p:cNvPr id="152579" name="文本占位符 2"/>
          <p:cNvSpPr>
            <a:spLocks noGrp="1"/>
          </p:cNvSpPr>
          <p:nvPr>
            <p:ph type="subTitle" idx="1"/>
          </p:nvPr>
        </p:nvSpPr>
        <p:spPr>
          <a:xfrm>
            <a:off x="2195513" y="5383213"/>
            <a:ext cx="6400800" cy="817562"/>
          </a:xfrm>
        </p:spPr>
        <p:txBody>
          <a:bodyPr/>
          <a:lstStyle>
            <a:lvl1pPr marL="0" indent="0" algn="r">
              <a:buFont typeface="Wingdings" panose="05000000000000000000" pitchFamily="2" charset="2"/>
              <a:buNone/>
              <a:defRPr smtClean="0">
                <a:solidFill>
                  <a:schemeClr val="bg1"/>
                </a:solidFill>
              </a:defRPr>
            </a:lvl1pPr>
          </a:lstStyle>
          <a:p>
            <a:r>
              <a:rPr lang="zh-CN" altLang="en-US"/>
              <a:t>单击此处编辑母版副标题样式</a:t>
            </a:r>
          </a:p>
        </p:txBody>
      </p:sp>
      <p:sp>
        <p:nvSpPr>
          <p:cNvPr id="4" name="日期占位符 3"/>
          <p:cNvSpPr>
            <a:spLocks noGrp="1"/>
          </p:cNvSpPr>
          <p:nvPr>
            <p:ph type="dt" sz="half" idx="10"/>
          </p:nvPr>
        </p:nvSpPr>
        <p:spPr>
          <a:xfrm>
            <a:off x="457200" y="6245225"/>
            <a:ext cx="2133600" cy="476250"/>
          </a:xfrm>
        </p:spPr>
        <p:txBody>
          <a:bodyPr/>
          <a:lstStyle>
            <a:lvl1pPr algn="l" fontAlgn="auto">
              <a:spcBef>
                <a:spcPts val="0"/>
              </a:spcBef>
              <a:spcAft>
                <a:spcPts val="0"/>
              </a:spcAft>
              <a:defRPr sz="1200">
                <a:solidFill>
                  <a:schemeClr val="tx1">
                    <a:tint val="75000"/>
                  </a:schemeClr>
                </a:solidFill>
                <a:latin typeface="+mn-lt"/>
                <a:ea typeface="+mn-ea"/>
              </a:defRPr>
            </a:lvl1pPr>
          </a:lstStyle>
          <a:p>
            <a:pPr>
              <a:defRPr/>
            </a:pPr>
            <a:fld id="{372F9F8E-7C29-4D5C-841B-153533EC939C}" type="datetimeFigureOut">
              <a:rPr lang="zh-CN" altLang="en-US">
                <a:solidFill>
                  <a:srgbClr val="000000">
                    <a:tint val="75000"/>
                  </a:srgbClr>
                </a:solidFill>
              </a:rPr>
              <a:t>2021/3/8</a:t>
            </a:fld>
            <a:endParaRPr lang="zh-CN" altLang="en-US">
              <a:solidFill>
                <a:srgbClr val="000000">
                  <a:tint val="75000"/>
                </a:srgbClr>
              </a:solidFill>
            </a:endParaRPr>
          </a:p>
        </p:txBody>
      </p:sp>
      <p:sp>
        <p:nvSpPr>
          <p:cNvPr id="5" name="页脚占位符 4"/>
          <p:cNvSpPr>
            <a:spLocks noGrp="1"/>
          </p:cNvSpPr>
          <p:nvPr>
            <p:ph type="ftr" sz="quarter" idx="11"/>
          </p:nvPr>
        </p:nvSpPr>
        <p:spPr>
          <a:xfrm>
            <a:off x="3124200" y="6245225"/>
            <a:ext cx="2895600" cy="476250"/>
          </a:xfrm>
        </p:spPr>
        <p:txBody>
          <a:bodyP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a:xfrm>
            <a:off x="6553200" y="6245225"/>
            <a:ext cx="2133600" cy="476250"/>
          </a:xfrm>
        </p:spPr>
        <p:txBody>
          <a:bodyPr/>
          <a:lstStyle>
            <a:lvl1pPr algn="r" fontAlgn="auto">
              <a:spcBef>
                <a:spcPts val="0"/>
              </a:spcBef>
              <a:spcAft>
                <a:spcPts val="0"/>
              </a:spcAft>
              <a:defRPr sz="1200">
                <a:solidFill>
                  <a:schemeClr val="tx1">
                    <a:tint val="75000"/>
                  </a:schemeClr>
                </a:solidFill>
                <a:latin typeface="+mn-lt"/>
                <a:ea typeface="+mn-ea"/>
              </a:defRPr>
            </a:lvl1pPr>
          </a:lstStyle>
          <a:p>
            <a:pPr>
              <a:defRPr/>
            </a:pPr>
            <a:fld id="{E038A313-DA29-42BC-80FE-8CD816E10793}"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DC026EA-B51F-415E-93BA-1A170AB5D695}" type="datetimeFigureOut">
              <a:rPr lang="zh-CN" altLang="en-US">
                <a:solidFill>
                  <a:srgbClr val="000000">
                    <a:tint val="75000"/>
                  </a:srgbClr>
                </a:solidFill>
              </a:rPr>
              <a:t>2021/3/8</a:t>
            </a:fld>
            <a:endParaRPr lang="zh-CN" altLang="en-US">
              <a:solidFill>
                <a:srgbClr val="000000">
                  <a:tint val="7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06DD4AD4-92B2-4733-9B65-48C850BC3644}"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BACFA0B-DB62-4FF5-A3BC-65EEFAD6C5F7}" type="datetimeFigureOut">
              <a:rPr lang="zh-CN" altLang="en-US">
                <a:solidFill>
                  <a:srgbClr val="000000">
                    <a:tint val="75000"/>
                  </a:srgbClr>
                </a:solidFill>
              </a:rPr>
              <a:t>2021/3/8</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6DD23155-C8BF-40DD-9D04-00165719D812}"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FD3E449-6FCD-4160-9A89-4411EE7081F3}" type="datetimeFigureOut">
              <a:rPr lang="zh-CN" altLang="en-US">
                <a:solidFill>
                  <a:srgbClr val="000000">
                    <a:tint val="75000"/>
                  </a:srgbClr>
                </a:solidFill>
              </a:rPr>
              <a:t>2021/3/8</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41C356EB-FDED-40DE-981C-BD0B47C7C6D1}"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75C9559D-824E-42B5-8A55-3438A2AB6A5F}" type="datetimeFigureOut">
              <a:rPr lang="zh-CN" altLang="en-US">
                <a:solidFill>
                  <a:srgbClr val="000000">
                    <a:tint val="75000"/>
                  </a:srgbClr>
                </a:solidFill>
              </a:rPr>
              <a:t>2021/3/8</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9EB736F8-E418-4168-A01D-88ED3C8AD0EE}"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D442BC0-A0A1-4D33-932B-0A1F80581C39}" type="datetimeFigureOut">
              <a:rPr lang="zh-CN" altLang="en-US">
                <a:solidFill>
                  <a:srgbClr val="000000">
                    <a:tint val="75000"/>
                  </a:srgbClr>
                </a:solidFill>
              </a:rPr>
              <a:t>2021/3/8</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38A7166E-C551-4230-940E-CF4101401CCD}"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90D917F-922F-481D-A403-E01F400023C3}" type="datetimeFigureOut">
              <a:rPr lang="zh-CN" altLang="en-US">
                <a:solidFill>
                  <a:srgbClr val="000000">
                    <a:tint val="75000"/>
                  </a:srgbClr>
                </a:solidFill>
              </a:rPr>
              <a:t>2021/3/8</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D84A3C1E-1B86-413A-90DD-A6B778BC250E}"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EB8493BE-E78A-4877-9190-327359A1C8A1}" type="datetimeFigureOut">
              <a:rPr lang="zh-CN" altLang="en-US">
                <a:solidFill>
                  <a:srgbClr val="000000">
                    <a:tint val="75000"/>
                  </a:srgbClr>
                </a:solidFill>
              </a:rPr>
              <a:t>2021/3/8</a:t>
            </a:fld>
            <a:endParaRPr lang="zh-CN" altLang="en-US">
              <a:solidFill>
                <a:srgbClr val="000000">
                  <a:tint val="7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A80BD0FD-096B-42F9-90D6-CDCFB16A477C}"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E2E4B482-3A9C-4B65-B09A-B927712F3A35}" type="datetimeFigureOut">
              <a:rPr lang="zh-CN" altLang="en-US">
                <a:solidFill>
                  <a:srgbClr val="000000">
                    <a:tint val="75000"/>
                  </a:srgbClr>
                </a:solidFill>
              </a:rPr>
              <a:t>2021/3/8</a:t>
            </a:fld>
            <a:endParaRPr lang="zh-CN" altLang="en-US">
              <a:solidFill>
                <a:srgbClr val="000000">
                  <a:tint val="75000"/>
                </a:srgb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9" name="灯片编号占位符 5"/>
          <p:cNvSpPr>
            <a:spLocks noGrp="1"/>
          </p:cNvSpPr>
          <p:nvPr>
            <p:ph type="sldNum" sz="quarter" idx="12"/>
          </p:nvPr>
        </p:nvSpPr>
        <p:spPr/>
        <p:txBody>
          <a:bodyPr/>
          <a:lstStyle>
            <a:lvl1pPr>
              <a:defRPr/>
            </a:lvl1pPr>
          </a:lstStyle>
          <a:p>
            <a:pPr>
              <a:defRPr/>
            </a:pPr>
            <a:fld id="{02FDE305-BD4C-49D8-8AED-AAF088C5AE27}"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BABB3BF0-9CE5-40B8-985A-8B69BE4E47A2}" type="datetimeFigureOut">
              <a:rPr lang="zh-CN" altLang="en-US">
                <a:solidFill>
                  <a:srgbClr val="000000">
                    <a:tint val="75000"/>
                  </a:srgbClr>
                </a:solidFill>
              </a:rPr>
              <a:t>2021/3/8</a:t>
            </a:fld>
            <a:endParaRPr lang="zh-CN" altLang="en-US">
              <a:solidFill>
                <a:srgbClr val="000000">
                  <a:tint val="75000"/>
                </a:srgb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5" name="灯片编号占位符 5"/>
          <p:cNvSpPr>
            <a:spLocks noGrp="1"/>
          </p:cNvSpPr>
          <p:nvPr>
            <p:ph type="sldNum" sz="quarter" idx="12"/>
          </p:nvPr>
        </p:nvSpPr>
        <p:spPr/>
        <p:txBody>
          <a:bodyPr/>
          <a:lstStyle>
            <a:lvl1pPr>
              <a:defRPr/>
            </a:lvl1pPr>
          </a:lstStyle>
          <a:p>
            <a:pPr>
              <a:defRPr/>
            </a:pPr>
            <a:fld id="{D9BB63CF-77C3-4494-8F18-2A8A6BB4A12B}"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3E13EC8-9A46-46E4-A59D-87DE823CB7E0}" type="datetimeFigureOut">
              <a:rPr lang="zh-CN" altLang="en-US">
                <a:solidFill>
                  <a:srgbClr val="000000">
                    <a:tint val="75000"/>
                  </a:srgbClr>
                </a:solidFill>
              </a:rPr>
              <a:t>2021/3/8</a:t>
            </a:fld>
            <a:endParaRPr lang="zh-CN" altLang="en-US">
              <a:solidFill>
                <a:srgbClr val="000000">
                  <a:tint val="75000"/>
                </a:srgb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4" name="灯片编号占位符 5"/>
          <p:cNvSpPr>
            <a:spLocks noGrp="1"/>
          </p:cNvSpPr>
          <p:nvPr>
            <p:ph type="sldNum" sz="quarter" idx="12"/>
          </p:nvPr>
        </p:nvSpPr>
        <p:spPr/>
        <p:txBody>
          <a:bodyPr/>
          <a:lstStyle>
            <a:lvl1pPr>
              <a:defRPr/>
            </a:lvl1pPr>
          </a:lstStyle>
          <a:p>
            <a:pPr>
              <a:defRPr/>
            </a:pPr>
            <a:fld id="{8B2EE3A6-ED0A-4A6E-93D6-20BAC78A8FCB}"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C22A21A-DD7A-4ABE-BE40-7F66483383A4}" type="datetimeFigureOut">
              <a:rPr lang="zh-CN" altLang="en-US">
                <a:solidFill>
                  <a:srgbClr val="000000">
                    <a:tint val="75000"/>
                  </a:srgbClr>
                </a:solidFill>
              </a:rPr>
              <a:t>2021/3/8</a:t>
            </a:fld>
            <a:endParaRPr lang="zh-CN" altLang="en-US">
              <a:solidFill>
                <a:srgbClr val="000000">
                  <a:tint val="7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E89F1A24-9BBF-4CE4-9EC3-25C147B1AA32}"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395288" y="187325"/>
            <a:ext cx="822960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419100" y="131445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B2B088E3-A187-4BA6-86AC-E8C997DD25DB}" type="datetimeFigureOut">
              <a:rPr lang="zh-CN" altLang="en-US">
                <a:solidFill>
                  <a:srgbClr val="000000">
                    <a:tint val="75000"/>
                  </a:srgbClr>
                </a:solidFill>
              </a:rPr>
              <a:t>2021/3/8</a:t>
            </a:fld>
            <a:endParaRPr lang="zh-CN" altLang="en-US">
              <a:solidFill>
                <a:srgbClr val="000000">
                  <a:tint val="75000"/>
                </a:srgb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35D75E94-E614-457A-8572-1973CC11D4F2}" type="slidenum">
              <a:rPr lang="zh-CN" altLang="en-US">
                <a:solidFill>
                  <a:srgbClr val="000000">
                    <a:tint val="75000"/>
                  </a:srgbClr>
                </a:solidFill>
              </a:rPr>
              <a:t>‹#›</a:t>
            </a:fld>
            <a:endParaRPr lang="zh-CN" altLang="en-US">
              <a:solidFill>
                <a:srgbClr val="000000">
                  <a:tint val="75000"/>
                </a:srgb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0"/>
        </a:spcBef>
        <a:spcAft>
          <a:spcPct val="0"/>
        </a:spcAft>
        <a:defRPr sz="2400" b="1" kern="1200">
          <a:solidFill>
            <a:schemeClr val="tx1"/>
          </a:solidFill>
          <a:latin typeface="+mj-lt"/>
          <a:ea typeface="黑体" panose="02010609060101010101" pitchFamily="2" charset="-122"/>
          <a:cs typeface="+mj-cs"/>
        </a:defRPr>
      </a:lvl1pPr>
      <a:lvl2pPr algn="l" rtl="0" eaLnBrk="0" fontAlgn="base" hangingPunct="0">
        <a:spcBef>
          <a:spcPct val="0"/>
        </a:spcBef>
        <a:spcAft>
          <a:spcPct val="0"/>
        </a:spcAft>
        <a:defRPr sz="2400" b="1">
          <a:solidFill>
            <a:schemeClr val="tx1"/>
          </a:solidFill>
          <a:latin typeface="Calibri" panose="020F0502020204030204" pitchFamily="34" charset="0"/>
          <a:ea typeface="黑体" panose="02010609060101010101" pitchFamily="2" charset="-122"/>
        </a:defRPr>
      </a:lvl2pPr>
      <a:lvl3pPr algn="l" rtl="0" eaLnBrk="0" fontAlgn="base" hangingPunct="0">
        <a:spcBef>
          <a:spcPct val="0"/>
        </a:spcBef>
        <a:spcAft>
          <a:spcPct val="0"/>
        </a:spcAft>
        <a:defRPr sz="2400" b="1">
          <a:solidFill>
            <a:schemeClr val="tx1"/>
          </a:solidFill>
          <a:latin typeface="Calibri" panose="020F0502020204030204" pitchFamily="34" charset="0"/>
          <a:ea typeface="黑体" panose="02010609060101010101" pitchFamily="2" charset="-122"/>
        </a:defRPr>
      </a:lvl3pPr>
      <a:lvl4pPr algn="l" rtl="0" eaLnBrk="0" fontAlgn="base" hangingPunct="0">
        <a:spcBef>
          <a:spcPct val="0"/>
        </a:spcBef>
        <a:spcAft>
          <a:spcPct val="0"/>
        </a:spcAft>
        <a:defRPr sz="2400" b="1">
          <a:solidFill>
            <a:schemeClr val="tx1"/>
          </a:solidFill>
          <a:latin typeface="Calibri" panose="020F0502020204030204" pitchFamily="34" charset="0"/>
          <a:ea typeface="黑体" panose="02010609060101010101" pitchFamily="2" charset="-122"/>
        </a:defRPr>
      </a:lvl4pPr>
      <a:lvl5pPr algn="l" rtl="0" eaLnBrk="0" fontAlgn="base" hangingPunct="0">
        <a:spcBef>
          <a:spcPct val="0"/>
        </a:spcBef>
        <a:spcAft>
          <a:spcPct val="0"/>
        </a:spcAft>
        <a:defRPr sz="2400" b="1">
          <a:solidFill>
            <a:schemeClr val="tx1"/>
          </a:solidFill>
          <a:latin typeface="Calibri" panose="020F0502020204030204" pitchFamily="34" charset="0"/>
          <a:ea typeface="黑体" panose="0201060906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l"/>
        <a:defRPr sz="2000" kern="1200">
          <a:solidFill>
            <a:schemeClr val="tx1"/>
          </a:solidFill>
          <a:latin typeface="+mn-lt"/>
          <a:ea typeface="黑体" panose="02010609060101010101" pitchFamily="2"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800" kern="1200">
          <a:solidFill>
            <a:schemeClr val="tx1"/>
          </a:solidFill>
          <a:latin typeface="+mn-lt"/>
          <a:ea typeface="黑体" panose="02010609060101010101" pitchFamily="2"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2"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2"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7.emf"/><Relationship Id="rId4"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8.emf"/><Relationship Id="rId4" Type="http://schemas.openxmlformats.org/officeDocument/2006/relationships/oleObject" Target="../embeddings/oleObject4.bin"/></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1.xml"/><Relationship Id="rId1" Type="http://schemas.openxmlformats.org/officeDocument/2006/relationships/vmlDrawing" Target="../drawings/vmlDrawing5.vml"/><Relationship Id="rId5" Type="http://schemas.openxmlformats.org/officeDocument/2006/relationships/image" Target="../media/image9.emf"/><Relationship Id="rId4" Type="http://schemas.openxmlformats.org/officeDocument/2006/relationships/oleObject" Target="../embeddings/oleObject5.bin"/></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1.xml"/><Relationship Id="rId1" Type="http://schemas.openxmlformats.org/officeDocument/2006/relationships/vmlDrawing" Target="../drawings/vmlDrawing6.vml"/><Relationship Id="rId5" Type="http://schemas.openxmlformats.org/officeDocument/2006/relationships/image" Target="../media/image10.emf"/><Relationship Id="rId4" Type="http://schemas.openxmlformats.org/officeDocument/2006/relationships/oleObject" Target="../embeddings/oleObject6.bin"/></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1.xml"/><Relationship Id="rId1" Type="http://schemas.openxmlformats.org/officeDocument/2006/relationships/vmlDrawing" Target="../drawings/vmlDrawing7.vml"/><Relationship Id="rId5" Type="http://schemas.openxmlformats.org/officeDocument/2006/relationships/image" Target="../media/image11.emf"/><Relationship Id="rId4" Type="http://schemas.openxmlformats.org/officeDocument/2006/relationships/oleObject" Target="../embeddings/oleObject7.bin"/></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075" name="TextBox 1"/>
          <p:cNvSpPr txBox="1">
            <a:spLocks noChangeArrowheads="1"/>
          </p:cNvSpPr>
          <p:nvPr/>
        </p:nvSpPr>
        <p:spPr bwMode="auto">
          <a:xfrm>
            <a:off x="899592" y="2138362"/>
            <a:ext cx="7272808" cy="858590"/>
          </a:xfrm>
          <a:prstGeom prst="rect">
            <a:avLst/>
          </a:prstGeom>
        </p:spPr>
        <p:txBody>
          <a:bodyPr wrap="none" fromWordArt="1"/>
          <a:lstStyle/>
          <a:p>
            <a:pPr algn="ctr" fontAlgn="base">
              <a:spcBef>
                <a:spcPct val="0"/>
              </a:spcBef>
              <a:spcAft>
                <a:spcPct val="0"/>
              </a:spcAft>
              <a:defRPr/>
            </a:pPr>
            <a:r>
              <a:rPr lang="zh-CN" altLang="en-US" sz="4200" b="1" kern="10" dirty="0">
                <a:ln w="9525">
                  <a:solidFill>
                    <a:srgbClr val="FFFFFF"/>
                  </a:solidFill>
                  <a:round/>
                </a:ln>
                <a:gradFill rotWithShape="1">
                  <a:gsLst>
                    <a:gs pos="0">
                      <a:srgbClr val="FFFFFF"/>
                    </a:gs>
                    <a:gs pos="100000">
                      <a:srgbClr val="9A9A9A"/>
                    </a:gs>
                  </a:gsLst>
                  <a:lin ang="5400000" scaled="1"/>
                </a:gradFill>
                <a:effectLst>
                  <a:outerShdw dist="35921" dir="2700000" algn="ctr" rotWithShape="0">
                    <a:srgbClr val="000000">
                      <a:alpha val="79999"/>
                    </a:srgbClr>
                  </a:outerShdw>
                </a:effectLst>
                <a:latin typeface="宋体" panose="02010600030101010101" pitchFamily="2" charset="-122"/>
                <a:cs typeface="+mj-ea"/>
              </a:rPr>
              <a:t>无线网络与物联网技术</a:t>
            </a:r>
          </a:p>
        </p:txBody>
      </p:sp>
      <p:sp>
        <p:nvSpPr>
          <p:cNvPr id="3" name="TextBox 1"/>
          <p:cNvSpPr txBox="1">
            <a:spLocks noChangeArrowheads="1"/>
          </p:cNvSpPr>
          <p:nvPr/>
        </p:nvSpPr>
        <p:spPr bwMode="auto">
          <a:xfrm>
            <a:off x="971600" y="3284984"/>
            <a:ext cx="7272808" cy="858590"/>
          </a:xfrm>
          <a:prstGeom prst="rect">
            <a:avLst/>
          </a:prstGeom>
        </p:spPr>
        <p:txBody>
          <a:bodyPr wrap="none" fromWordArt="1"/>
          <a:lstStyle/>
          <a:p>
            <a:pPr algn="ctr" fontAlgn="base">
              <a:spcBef>
                <a:spcPct val="0"/>
              </a:spcBef>
              <a:spcAft>
                <a:spcPct val="0"/>
              </a:spcAft>
              <a:defRPr/>
            </a:pPr>
            <a:endParaRPr lang="zh-CN" altLang="en-US" sz="3200" b="1" kern="10" dirty="0">
              <a:ln w="9525">
                <a:solidFill>
                  <a:srgbClr val="FFFFFF"/>
                </a:solidFill>
                <a:round/>
              </a:ln>
              <a:gradFill rotWithShape="1">
                <a:gsLst>
                  <a:gs pos="0">
                    <a:srgbClr val="FFFFFF"/>
                  </a:gs>
                  <a:gs pos="100000">
                    <a:srgbClr val="9A9A9A"/>
                  </a:gs>
                </a:gsLst>
                <a:lin ang="5400000" scaled="1"/>
              </a:gradFill>
              <a:effectLst>
                <a:outerShdw dist="35921" dir="2700000" algn="ctr" rotWithShape="0">
                  <a:srgbClr val="000000">
                    <a:alpha val="79999"/>
                  </a:srgbClr>
                </a:outerShdw>
              </a:effectLst>
              <a:latin typeface="宋体" panose="02010600030101010101" pitchFamily="2" charset="-122"/>
              <a:cs typeface="+mj-ea"/>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304800" y="1254968"/>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6.3 </a:t>
            </a:r>
            <a:r>
              <a:rPr lang="zh-CN" altLang="en-US" sz="3200" b="1">
                <a:solidFill>
                  <a:schemeClr val="accent2"/>
                </a:solidFill>
                <a:latin typeface="楷体_GB2312" pitchFamily="49" charset="-122"/>
                <a:ea typeface="楷体_GB2312" pitchFamily="49" charset="-122"/>
              </a:rPr>
              <a:t>海量数据存储</a:t>
            </a:r>
            <a:endParaRPr lang="zh-CN" altLang="en-US" sz="3200" b="1">
              <a:solidFill>
                <a:srgbClr val="FF0000"/>
              </a:solidFill>
              <a:latin typeface="楷体_GB2312" pitchFamily="49" charset="-122"/>
              <a:ea typeface="楷体_GB2312" pitchFamily="49" charset="-122"/>
            </a:endParaRPr>
          </a:p>
        </p:txBody>
      </p:sp>
      <p:sp>
        <p:nvSpPr>
          <p:cNvPr id="3" name="Rectangle 2"/>
          <p:cNvSpPr>
            <a:spLocks noChangeArrowheads="1"/>
          </p:cNvSpPr>
          <p:nvPr/>
        </p:nvSpPr>
        <p:spPr bwMode="auto">
          <a:xfrm>
            <a:off x="0" y="56916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4" name="对象 2"/>
          <p:cNvGraphicFramePr>
            <a:graphicFrameLocks noChangeAspect="1"/>
          </p:cNvGraphicFramePr>
          <p:nvPr/>
        </p:nvGraphicFramePr>
        <p:xfrm>
          <a:off x="1714500" y="3148856"/>
          <a:ext cx="5715000" cy="3592512"/>
        </p:xfrm>
        <a:graphic>
          <a:graphicData uri="http://schemas.openxmlformats.org/presentationml/2006/ole">
            <mc:AlternateContent xmlns:mc="http://schemas.openxmlformats.org/markup-compatibility/2006">
              <mc:Choice xmlns:v="urn:schemas-microsoft-com:vml" Requires="v">
                <p:oleObj spid="_x0000_s65568" name="Visio" r:id="rId4" imgW="8305800" imgH="5219700" progId="Visio.Drawing.11">
                  <p:embed/>
                </p:oleObj>
              </mc:Choice>
              <mc:Fallback>
                <p:oleObj name="Visio" r:id="rId4" imgW="8305800" imgH="5219700" progId="Visio.Drawing.11">
                  <p:embed/>
                  <p:pic>
                    <p:nvPicPr>
                      <p:cNvPr id="0" name="图片 6556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4500" y="3148856"/>
                        <a:ext cx="5715000" cy="359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10"/>
          <p:cNvSpPr>
            <a:spLocks noChangeArrowheads="1"/>
          </p:cNvSpPr>
          <p:nvPr/>
        </p:nvSpPr>
        <p:spPr bwMode="auto">
          <a:xfrm>
            <a:off x="685800" y="2474168"/>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57200">
              <a:lnSpc>
                <a:spcPct val="130000"/>
              </a:lnSpc>
              <a:spcBef>
                <a:spcPts val="1200"/>
              </a:spcBef>
              <a:spcAft>
                <a:spcPts val="1200"/>
              </a:spcAft>
              <a:buFont typeface="Wingdings" panose="05000000000000000000" pitchFamily="2" charset="2"/>
              <a:buChar char="u"/>
            </a:pPr>
            <a:r>
              <a:rPr lang="en-US" altLang="zh-CN" sz="2400" b="1">
                <a:latin typeface="楷体_GB2312" pitchFamily="49" charset="-122"/>
                <a:ea typeface="楷体_GB2312" pitchFamily="49" charset="-122"/>
              </a:rPr>
              <a:t>HDFS</a:t>
            </a:r>
            <a:r>
              <a:rPr lang="zh-CN" altLang="en-US" sz="2400" b="1">
                <a:latin typeface="楷体_GB2312" pitchFamily="49" charset="-122"/>
                <a:ea typeface="楷体_GB2312" pitchFamily="49" charset="-122"/>
              </a:rPr>
              <a:t>的体系结构</a:t>
            </a:r>
            <a:endParaRPr lang="en-US" altLang="zh-CN" sz="2400" b="1">
              <a:latin typeface="楷体_GB2312" pitchFamily="49" charset="-122"/>
              <a:ea typeface="楷体_GB2312" pitchFamily="49" charset="-122"/>
            </a:endParaRPr>
          </a:p>
        </p:txBody>
      </p:sp>
      <p:sp>
        <p:nvSpPr>
          <p:cNvPr id="6" name="Rectangle 10"/>
          <p:cNvSpPr>
            <a:spLocks noChangeArrowheads="1"/>
          </p:cNvSpPr>
          <p:nvPr/>
        </p:nvSpPr>
        <p:spPr bwMode="auto">
          <a:xfrm>
            <a:off x="304800" y="194076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a:solidFill>
                  <a:schemeClr val="accent2"/>
                </a:solidFill>
                <a:latin typeface="楷体_GB2312" pitchFamily="49" charset="-122"/>
                <a:ea typeface="楷体_GB2312" pitchFamily="49" charset="-122"/>
              </a:rPr>
              <a:t> 6.3.1 </a:t>
            </a:r>
            <a:r>
              <a:rPr lang="zh-CN" altLang="en-US" sz="2400" b="1">
                <a:solidFill>
                  <a:schemeClr val="accent2"/>
                </a:solidFill>
                <a:latin typeface="楷体_GB2312" pitchFamily="49" charset="-122"/>
                <a:ea typeface="楷体_GB2312" pitchFamily="49" charset="-122"/>
              </a:rPr>
              <a:t>基于文件的数据存储技术 </a:t>
            </a:r>
            <a:r>
              <a:rPr lang="en-US" altLang="zh-CN" sz="2400" b="1">
                <a:solidFill>
                  <a:schemeClr val="accent2"/>
                </a:solidFill>
                <a:latin typeface="楷体_GB2312" pitchFamily="49" charset="-122"/>
                <a:ea typeface="楷体_GB2312" pitchFamily="49" charset="-122"/>
              </a:rPr>
              <a:t>- HDFS</a:t>
            </a:r>
            <a:endParaRPr lang="zh-CN" altLang="en-US" sz="2400" b="1">
              <a:solidFill>
                <a:schemeClr val="accent2"/>
              </a:solidFill>
              <a:latin typeface="楷体_GB2312" pitchFamily="49" charset="-122"/>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304800" y="1034752"/>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6.3 </a:t>
            </a:r>
            <a:r>
              <a:rPr lang="zh-CN" altLang="en-US" sz="3200" b="1">
                <a:solidFill>
                  <a:schemeClr val="accent2"/>
                </a:solidFill>
                <a:latin typeface="楷体_GB2312" pitchFamily="49" charset="-122"/>
                <a:ea typeface="楷体_GB2312" pitchFamily="49" charset="-122"/>
              </a:rPr>
              <a:t>海量数据存储</a:t>
            </a: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85800" y="2939752"/>
            <a:ext cx="8001000" cy="3657600"/>
          </a:xfrm>
          <a:prstGeom prst="rect">
            <a:avLst/>
          </a:prstGeom>
          <a:noFill/>
          <a:ln>
            <a:noFill/>
          </a:ln>
        </p:spPr>
        <p:txBody>
          <a:bodyPr/>
          <a:lstStyle/>
          <a:p>
            <a:pPr marL="342900" indent="-342900" algn="just">
              <a:lnSpc>
                <a:spcPct val="130000"/>
              </a:lnSpc>
              <a:spcBef>
                <a:spcPts val="600"/>
              </a:spcBef>
              <a:spcAft>
                <a:spcPts val="0"/>
              </a:spcAft>
              <a:buFont typeface="Wingdings" panose="05000000000000000000" pitchFamily="2" charset="2"/>
              <a:buChar char="ü"/>
              <a:defRPr/>
            </a:pPr>
            <a:r>
              <a:rPr lang="en-US" altLang="zh-CN" dirty="0">
                <a:latin typeface="+mn-ea"/>
                <a:ea typeface="+mn-ea"/>
              </a:rPr>
              <a:t>HDFS</a:t>
            </a:r>
            <a:r>
              <a:rPr lang="zh-CN" altLang="en-US" dirty="0">
                <a:latin typeface="+mn-ea"/>
                <a:ea typeface="+mn-ea"/>
              </a:rPr>
              <a:t>中，</a:t>
            </a:r>
            <a:r>
              <a:rPr lang="zh-CN" altLang="en-US" dirty="0">
                <a:solidFill>
                  <a:srgbClr val="FF0000"/>
                </a:solidFill>
                <a:latin typeface="+mn-ea"/>
                <a:ea typeface="+mn-ea"/>
              </a:rPr>
              <a:t>名称节点作为中心服务器控制所有的文件操作，是所有</a:t>
            </a:r>
            <a:r>
              <a:rPr lang="en-US" altLang="zh-CN" dirty="0">
                <a:solidFill>
                  <a:srgbClr val="FF0000"/>
                </a:solidFill>
                <a:latin typeface="+mn-ea"/>
                <a:ea typeface="+mn-ea"/>
              </a:rPr>
              <a:t>HDFS</a:t>
            </a:r>
            <a:r>
              <a:rPr lang="zh-CN" altLang="en-US" dirty="0">
                <a:solidFill>
                  <a:srgbClr val="FF0000"/>
                </a:solidFill>
                <a:latin typeface="+mn-ea"/>
                <a:ea typeface="+mn-ea"/>
              </a:rPr>
              <a:t>元数据的管理者。数据节点提供存储块，负责本节点的存储管理</a:t>
            </a:r>
            <a:r>
              <a:rPr lang="zh-CN" altLang="en-US" dirty="0">
                <a:latin typeface="+mn-ea"/>
                <a:ea typeface="+mn-ea"/>
              </a:rPr>
              <a:t>。如下页图中所示。</a:t>
            </a:r>
            <a:endParaRPr lang="en-US" altLang="zh-CN" dirty="0">
              <a:latin typeface="+mn-ea"/>
              <a:ea typeface="+mn-ea"/>
            </a:endParaRPr>
          </a:p>
          <a:p>
            <a:pPr marL="342900" indent="-342900" algn="just">
              <a:lnSpc>
                <a:spcPct val="130000"/>
              </a:lnSpc>
              <a:spcBef>
                <a:spcPts val="600"/>
              </a:spcBef>
              <a:spcAft>
                <a:spcPts val="0"/>
              </a:spcAft>
              <a:buFont typeface="Wingdings" panose="05000000000000000000" pitchFamily="2" charset="2"/>
              <a:buChar char="ü"/>
              <a:defRPr/>
            </a:pPr>
            <a:r>
              <a:rPr lang="en-US" altLang="zh-CN" dirty="0">
                <a:latin typeface="+mn-ea"/>
                <a:ea typeface="+mn-ea"/>
              </a:rPr>
              <a:t>HDFS</a:t>
            </a:r>
            <a:r>
              <a:rPr lang="zh-CN" altLang="en-US" dirty="0">
                <a:latin typeface="+mn-ea"/>
                <a:ea typeface="+mn-ea"/>
              </a:rPr>
              <a:t>以文件形式存储数据，将存储文件分为一个或多个数据单元块，然后复制这些数据块到一组数据节点中。</a:t>
            </a:r>
            <a:endParaRPr lang="en-US" altLang="zh-CN" dirty="0">
              <a:latin typeface="+mn-ea"/>
              <a:ea typeface="+mn-ea"/>
            </a:endParaRPr>
          </a:p>
          <a:p>
            <a:pPr marL="342900" indent="-342900" algn="just">
              <a:lnSpc>
                <a:spcPct val="130000"/>
              </a:lnSpc>
              <a:spcBef>
                <a:spcPts val="600"/>
              </a:spcBef>
              <a:spcAft>
                <a:spcPts val="0"/>
              </a:spcAft>
              <a:buFont typeface="Wingdings" panose="05000000000000000000" pitchFamily="2" charset="2"/>
              <a:buChar char="ü"/>
              <a:defRPr/>
            </a:pPr>
            <a:r>
              <a:rPr lang="zh-CN" altLang="en-US" dirty="0">
                <a:latin typeface="+mn-ea"/>
                <a:ea typeface="+mn-ea"/>
              </a:rPr>
              <a:t>数据节点在名称节点的统一调度下创建、删除和复制数据块。</a:t>
            </a:r>
            <a:endParaRPr lang="en-US" altLang="zh-CN" dirty="0">
              <a:latin typeface="+mn-ea"/>
              <a:ea typeface="+mn-ea"/>
            </a:endParaRPr>
          </a:p>
          <a:p>
            <a:pPr marL="342900" indent="-342900" algn="just">
              <a:lnSpc>
                <a:spcPct val="130000"/>
              </a:lnSpc>
              <a:spcBef>
                <a:spcPts val="600"/>
              </a:spcBef>
              <a:spcAft>
                <a:spcPts val="0"/>
              </a:spcAft>
              <a:buFont typeface="Wingdings" panose="05000000000000000000" pitchFamily="2" charset="2"/>
              <a:buChar char="ü"/>
              <a:defRPr/>
            </a:pPr>
            <a:r>
              <a:rPr lang="en-US" altLang="zh-CN" dirty="0">
                <a:latin typeface="+mn-ea"/>
                <a:ea typeface="+mn-ea"/>
              </a:rPr>
              <a:t>HDFS</a:t>
            </a:r>
            <a:r>
              <a:rPr lang="zh-CN" altLang="en-US" dirty="0">
                <a:latin typeface="+mn-ea"/>
                <a:ea typeface="+mn-ea"/>
              </a:rPr>
              <a:t>命名空间的层次结构域现有大多数文件系统类似：用户可以创建、删除、移动和重命名文件。区别在于，</a:t>
            </a:r>
            <a:r>
              <a:rPr lang="en-US" altLang="zh-CN" dirty="0">
                <a:latin typeface="+mn-ea"/>
                <a:ea typeface="+mn-ea"/>
              </a:rPr>
              <a:t>HDFS</a:t>
            </a:r>
            <a:r>
              <a:rPr lang="zh-CN" altLang="en-US" dirty="0">
                <a:latin typeface="+mn-ea"/>
                <a:ea typeface="+mn-ea"/>
              </a:rPr>
              <a:t>不支持用户磁盘配额和访问权限控制，也不支持硬链接和软连接。</a:t>
            </a:r>
            <a:endParaRPr lang="en-US" altLang="zh-CN" dirty="0">
              <a:latin typeface="+mn-ea"/>
              <a:ea typeface="+mn-ea"/>
            </a:endParaRPr>
          </a:p>
        </p:txBody>
      </p:sp>
      <p:sp>
        <p:nvSpPr>
          <p:cNvPr id="4" name="Rectangle 10"/>
          <p:cNvSpPr>
            <a:spLocks noChangeArrowheads="1"/>
          </p:cNvSpPr>
          <p:nvPr/>
        </p:nvSpPr>
        <p:spPr bwMode="auto">
          <a:xfrm>
            <a:off x="685800" y="2330152"/>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57200">
              <a:lnSpc>
                <a:spcPct val="130000"/>
              </a:lnSpc>
              <a:spcBef>
                <a:spcPts val="1200"/>
              </a:spcBef>
              <a:spcAft>
                <a:spcPts val="1200"/>
              </a:spcAft>
              <a:buFont typeface="Wingdings" panose="05000000000000000000" pitchFamily="2" charset="2"/>
              <a:buChar char="u"/>
            </a:pPr>
            <a:r>
              <a:rPr lang="en-US" altLang="zh-CN" sz="2400" b="1">
                <a:latin typeface="楷体_GB2312" pitchFamily="49" charset="-122"/>
                <a:ea typeface="楷体_GB2312" pitchFamily="49" charset="-122"/>
              </a:rPr>
              <a:t>HDFS</a:t>
            </a:r>
            <a:r>
              <a:rPr lang="zh-CN" altLang="en-US" sz="2400" b="1">
                <a:latin typeface="楷体_GB2312" pitchFamily="49" charset="-122"/>
                <a:ea typeface="楷体_GB2312" pitchFamily="49" charset="-122"/>
              </a:rPr>
              <a:t>的体系结构</a:t>
            </a:r>
            <a:endParaRPr lang="en-US" altLang="zh-CN" sz="2400" b="1">
              <a:latin typeface="楷体_GB2312" pitchFamily="49" charset="-122"/>
              <a:ea typeface="楷体_GB2312" pitchFamily="49" charset="-122"/>
            </a:endParaRPr>
          </a:p>
        </p:txBody>
      </p:sp>
      <p:sp>
        <p:nvSpPr>
          <p:cNvPr id="5" name="Rectangle 10"/>
          <p:cNvSpPr>
            <a:spLocks noChangeArrowheads="1"/>
          </p:cNvSpPr>
          <p:nvPr/>
        </p:nvSpPr>
        <p:spPr bwMode="auto">
          <a:xfrm>
            <a:off x="304800" y="1720552"/>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a:solidFill>
                  <a:schemeClr val="accent2"/>
                </a:solidFill>
                <a:latin typeface="楷体_GB2312" pitchFamily="49" charset="-122"/>
                <a:ea typeface="楷体_GB2312" pitchFamily="49" charset="-122"/>
              </a:rPr>
              <a:t> 6.3.1 </a:t>
            </a:r>
            <a:r>
              <a:rPr lang="zh-CN" altLang="en-US" sz="2400" b="1">
                <a:solidFill>
                  <a:schemeClr val="accent2"/>
                </a:solidFill>
                <a:latin typeface="楷体_GB2312" pitchFamily="49" charset="-122"/>
                <a:ea typeface="楷体_GB2312" pitchFamily="49" charset="-122"/>
              </a:rPr>
              <a:t>基于文件的数据存储技术 </a:t>
            </a:r>
            <a:r>
              <a:rPr lang="en-US" altLang="zh-CN" sz="2400" b="1">
                <a:solidFill>
                  <a:schemeClr val="accent2"/>
                </a:solidFill>
                <a:latin typeface="楷体_GB2312" pitchFamily="49" charset="-122"/>
                <a:ea typeface="楷体_GB2312" pitchFamily="49" charset="-122"/>
              </a:rPr>
              <a:t>- HDFS</a:t>
            </a:r>
            <a:endParaRPr lang="zh-CN" altLang="en-US" sz="2400" b="1">
              <a:solidFill>
                <a:schemeClr val="accent2"/>
              </a:solidFill>
              <a:latin typeface="楷体_GB2312" pitchFamily="49" charset="-122"/>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304800" y="1165448"/>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6.3 </a:t>
            </a:r>
            <a:r>
              <a:rPr lang="zh-CN" altLang="en-US" sz="3200" b="1">
                <a:solidFill>
                  <a:schemeClr val="accent2"/>
                </a:solidFill>
                <a:latin typeface="楷体_GB2312" pitchFamily="49" charset="-122"/>
                <a:ea typeface="楷体_GB2312" pitchFamily="49" charset="-122"/>
              </a:rPr>
              <a:t>海量数据存储</a:t>
            </a: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85800" y="3222848"/>
            <a:ext cx="8001000" cy="2438400"/>
          </a:xfrm>
          <a:prstGeom prst="rect">
            <a:avLst/>
          </a:prstGeom>
          <a:noFill/>
          <a:ln>
            <a:noFill/>
          </a:ln>
        </p:spPr>
        <p:txBody>
          <a:bodyPr/>
          <a:lstStyle/>
          <a:p>
            <a:pPr marL="342900" indent="-342900" algn="just">
              <a:lnSpc>
                <a:spcPct val="130000"/>
              </a:lnSpc>
              <a:spcBef>
                <a:spcPts val="600"/>
              </a:spcBef>
              <a:spcAft>
                <a:spcPts val="600"/>
              </a:spcAft>
              <a:buFont typeface="Wingdings" panose="05000000000000000000" pitchFamily="2" charset="2"/>
              <a:buChar char="ü"/>
              <a:defRPr/>
            </a:pPr>
            <a:r>
              <a:rPr lang="en-US" altLang="zh-CN" sz="2000" dirty="0">
                <a:latin typeface="+mn-ea"/>
                <a:ea typeface="+mn-ea"/>
              </a:rPr>
              <a:t>HDFS</a:t>
            </a:r>
            <a:r>
              <a:rPr lang="zh-CN" altLang="en-US" sz="2000" dirty="0">
                <a:latin typeface="+mn-ea"/>
                <a:ea typeface="+mn-ea"/>
              </a:rPr>
              <a:t>中的文件被分割</a:t>
            </a:r>
            <a:r>
              <a:rPr lang="zh-CN" altLang="en-US" sz="2000" dirty="0">
                <a:solidFill>
                  <a:srgbClr val="FF0000"/>
                </a:solidFill>
                <a:latin typeface="+mn-ea"/>
                <a:ea typeface="+mn-ea"/>
              </a:rPr>
              <a:t>为</a:t>
            </a:r>
            <a:r>
              <a:rPr lang="en-US" altLang="zh-CN" sz="2000" dirty="0">
                <a:solidFill>
                  <a:srgbClr val="FF0000"/>
                </a:solidFill>
                <a:latin typeface="+mn-ea"/>
                <a:ea typeface="+mn-ea"/>
              </a:rPr>
              <a:t>64MB</a:t>
            </a:r>
            <a:r>
              <a:rPr lang="zh-CN" altLang="en-US" sz="2000" dirty="0">
                <a:solidFill>
                  <a:srgbClr val="FF0000"/>
                </a:solidFill>
                <a:latin typeface="+mn-ea"/>
                <a:ea typeface="+mn-ea"/>
              </a:rPr>
              <a:t>的单元块</a:t>
            </a:r>
            <a:r>
              <a:rPr lang="zh-CN" altLang="en-US" sz="2000" dirty="0">
                <a:latin typeface="+mn-ea"/>
                <a:ea typeface="+mn-ea"/>
              </a:rPr>
              <a:t>。</a:t>
            </a:r>
            <a:endParaRPr lang="en-US" altLang="zh-CN" sz="2000" dirty="0">
              <a:latin typeface="+mn-ea"/>
              <a:ea typeface="+mn-ea"/>
            </a:endParaRPr>
          </a:p>
          <a:p>
            <a:pPr marL="342900" indent="-342900" algn="just">
              <a:lnSpc>
                <a:spcPct val="130000"/>
              </a:lnSpc>
              <a:spcBef>
                <a:spcPts val="600"/>
              </a:spcBef>
              <a:spcAft>
                <a:spcPts val="600"/>
              </a:spcAft>
              <a:buFont typeface="Wingdings" panose="05000000000000000000" pitchFamily="2" charset="2"/>
              <a:buChar char="ü"/>
              <a:defRPr/>
            </a:pPr>
            <a:r>
              <a:rPr lang="zh-CN" altLang="en-US" sz="2000" dirty="0">
                <a:latin typeface="+mn-ea"/>
                <a:ea typeface="+mn-ea"/>
              </a:rPr>
              <a:t>文件小于单元块大小，该文件并不会占满该单元块的存储空间。</a:t>
            </a:r>
            <a:endParaRPr lang="en-US" altLang="zh-CN" sz="2000" dirty="0">
              <a:latin typeface="+mn-ea"/>
              <a:ea typeface="+mn-ea"/>
            </a:endParaRPr>
          </a:p>
          <a:p>
            <a:pPr marL="342900" indent="-342900" algn="just">
              <a:lnSpc>
                <a:spcPct val="130000"/>
              </a:lnSpc>
              <a:spcBef>
                <a:spcPts val="600"/>
              </a:spcBef>
              <a:spcAft>
                <a:spcPts val="600"/>
              </a:spcAft>
              <a:buFont typeface="Wingdings" panose="05000000000000000000" pitchFamily="2" charset="2"/>
              <a:buChar char="ü"/>
              <a:defRPr/>
            </a:pPr>
            <a:r>
              <a:rPr lang="en-US" altLang="zh-CN" sz="2000" dirty="0">
                <a:latin typeface="+mn-ea"/>
                <a:ea typeface="+mn-ea"/>
              </a:rPr>
              <a:t>HDFS</a:t>
            </a:r>
            <a:r>
              <a:rPr lang="zh-CN" altLang="en-US" sz="2000" dirty="0">
                <a:latin typeface="+mn-ea"/>
                <a:ea typeface="+mn-ea"/>
              </a:rPr>
              <a:t>大单元块的设计是为了尽量减小寻找数据块的开销。如果单元块足够大，数据块的传输时间会明显大于寸照数据块的时间</a:t>
            </a:r>
            <a:endParaRPr lang="en-US" altLang="zh-CN" sz="2000" dirty="0">
              <a:latin typeface="+mn-ea"/>
              <a:ea typeface="+mn-ea"/>
            </a:endParaRPr>
          </a:p>
        </p:txBody>
      </p:sp>
      <p:sp>
        <p:nvSpPr>
          <p:cNvPr id="4" name="Rectangle 10"/>
          <p:cNvSpPr>
            <a:spLocks noChangeArrowheads="1"/>
          </p:cNvSpPr>
          <p:nvPr/>
        </p:nvSpPr>
        <p:spPr bwMode="auto">
          <a:xfrm>
            <a:off x="685800" y="2460848"/>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57200">
              <a:lnSpc>
                <a:spcPct val="130000"/>
              </a:lnSpc>
              <a:spcBef>
                <a:spcPts val="1200"/>
              </a:spcBef>
              <a:spcAft>
                <a:spcPts val="1200"/>
              </a:spcAft>
              <a:buFont typeface="Wingdings" panose="05000000000000000000" pitchFamily="2" charset="2"/>
              <a:buChar char="u"/>
            </a:pPr>
            <a:r>
              <a:rPr lang="en-US" altLang="zh-CN" sz="2400" b="1">
                <a:latin typeface="楷体_GB2312" pitchFamily="49" charset="-122"/>
                <a:ea typeface="楷体_GB2312" pitchFamily="49" charset="-122"/>
              </a:rPr>
              <a:t>HDFS</a:t>
            </a:r>
            <a:r>
              <a:rPr lang="zh-CN" altLang="en-US" sz="2400" b="1">
                <a:latin typeface="楷体_GB2312" pitchFamily="49" charset="-122"/>
                <a:ea typeface="楷体_GB2312" pitchFamily="49" charset="-122"/>
              </a:rPr>
              <a:t>的数据组织与操作</a:t>
            </a:r>
            <a:endParaRPr lang="en-US" altLang="zh-CN" sz="2400" b="1">
              <a:latin typeface="楷体_GB2312" pitchFamily="49" charset="-122"/>
              <a:ea typeface="楷体_GB2312" pitchFamily="49" charset="-122"/>
            </a:endParaRPr>
          </a:p>
        </p:txBody>
      </p:sp>
      <p:sp>
        <p:nvSpPr>
          <p:cNvPr id="5" name="Rectangle 10"/>
          <p:cNvSpPr>
            <a:spLocks noChangeArrowheads="1"/>
          </p:cNvSpPr>
          <p:nvPr/>
        </p:nvSpPr>
        <p:spPr bwMode="auto">
          <a:xfrm>
            <a:off x="304800" y="185124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a:solidFill>
                  <a:schemeClr val="accent2"/>
                </a:solidFill>
                <a:latin typeface="楷体_GB2312" pitchFamily="49" charset="-122"/>
                <a:ea typeface="楷体_GB2312" pitchFamily="49" charset="-122"/>
              </a:rPr>
              <a:t> 6.3.1 </a:t>
            </a:r>
            <a:r>
              <a:rPr lang="zh-CN" altLang="en-US" sz="2400" b="1">
                <a:solidFill>
                  <a:schemeClr val="accent2"/>
                </a:solidFill>
                <a:latin typeface="楷体_GB2312" pitchFamily="49" charset="-122"/>
                <a:ea typeface="楷体_GB2312" pitchFamily="49" charset="-122"/>
              </a:rPr>
              <a:t>基于文件的数据存储技术 </a:t>
            </a:r>
            <a:r>
              <a:rPr lang="en-US" altLang="zh-CN" sz="2400" b="1">
                <a:solidFill>
                  <a:schemeClr val="accent2"/>
                </a:solidFill>
                <a:latin typeface="楷体_GB2312" pitchFamily="49" charset="-122"/>
                <a:ea typeface="楷体_GB2312" pitchFamily="49" charset="-122"/>
              </a:rPr>
              <a:t>- HDFS</a:t>
            </a:r>
            <a:endParaRPr lang="zh-CN" altLang="en-US" sz="2400" b="1">
              <a:solidFill>
                <a:schemeClr val="accent2"/>
              </a:solidFill>
              <a:latin typeface="楷体_GB2312" pitchFamily="49" charset="-122"/>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304800" y="1162472"/>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6.3 </a:t>
            </a:r>
            <a:r>
              <a:rPr lang="zh-CN" altLang="en-US" sz="3200" b="1">
                <a:solidFill>
                  <a:schemeClr val="accent2"/>
                </a:solidFill>
                <a:latin typeface="楷体_GB2312" pitchFamily="49" charset="-122"/>
                <a:ea typeface="楷体_GB2312" pitchFamily="49" charset="-122"/>
              </a:rPr>
              <a:t>海量数据存储</a:t>
            </a: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85800" y="2457872"/>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57200">
              <a:lnSpc>
                <a:spcPct val="130000"/>
              </a:lnSpc>
              <a:spcBef>
                <a:spcPts val="1200"/>
              </a:spcBef>
              <a:spcAft>
                <a:spcPts val="1200"/>
              </a:spcAft>
              <a:buFont typeface="Wingdings" panose="05000000000000000000" pitchFamily="2" charset="2"/>
              <a:buChar char="u"/>
            </a:pPr>
            <a:r>
              <a:rPr lang="en-US" altLang="zh-CN" sz="2400" b="1">
                <a:latin typeface="楷体_GB2312" pitchFamily="49" charset="-122"/>
                <a:ea typeface="楷体_GB2312" pitchFamily="49" charset="-122"/>
              </a:rPr>
              <a:t>HDFS</a:t>
            </a:r>
            <a:r>
              <a:rPr lang="zh-CN" altLang="en-US" sz="2400" b="1">
                <a:latin typeface="楷体_GB2312" pitchFamily="49" charset="-122"/>
                <a:ea typeface="楷体_GB2312" pitchFamily="49" charset="-122"/>
              </a:rPr>
              <a:t>的数据组织与操作 </a:t>
            </a: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文件读取</a:t>
            </a:r>
            <a:endParaRPr lang="en-US" altLang="zh-CN" sz="2400" b="1">
              <a:latin typeface="楷体_GB2312" pitchFamily="49" charset="-122"/>
              <a:ea typeface="楷体_GB2312" pitchFamily="49" charset="-122"/>
            </a:endParaRPr>
          </a:p>
        </p:txBody>
      </p:sp>
      <p:graphicFrame>
        <p:nvGraphicFramePr>
          <p:cNvPr id="5" name="对象 2"/>
          <p:cNvGraphicFramePr>
            <a:graphicFrameLocks noChangeAspect="1"/>
          </p:cNvGraphicFramePr>
          <p:nvPr/>
        </p:nvGraphicFramePr>
        <p:xfrm>
          <a:off x="1482725" y="3067472"/>
          <a:ext cx="5984875" cy="3505200"/>
        </p:xfrm>
        <a:graphic>
          <a:graphicData uri="http://schemas.openxmlformats.org/presentationml/2006/ole">
            <mc:AlternateContent xmlns:mc="http://schemas.openxmlformats.org/markup-compatibility/2006">
              <mc:Choice xmlns:v="urn:schemas-microsoft-com:vml" Requires="v">
                <p:oleObj spid="_x0000_s66592" name="Visio" r:id="rId4" imgW="7785100" imgH="4572000" progId="Visio.Drawing.11">
                  <p:embed/>
                </p:oleObj>
              </mc:Choice>
              <mc:Fallback>
                <p:oleObj name="Visio" r:id="rId4" imgW="7785100" imgH="4572000" progId="Visio.Drawing.11">
                  <p:embed/>
                  <p:pic>
                    <p:nvPicPr>
                      <p:cNvPr id="0" name="图片 6658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2725" y="3067472"/>
                        <a:ext cx="5984875"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10"/>
          <p:cNvSpPr>
            <a:spLocks noChangeArrowheads="1"/>
          </p:cNvSpPr>
          <p:nvPr/>
        </p:nvSpPr>
        <p:spPr bwMode="auto">
          <a:xfrm>
            <a:off x="304800" y="1848272"/>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a:solidFill>
                  <a:schemeClr val="accent2"/>
                </a:solidFill>
                <a:latin typeface="楷体_GB2312" pitchFamily="49" charset="-122"/>
                <a:ea typeface="楷体_GB2312" pitchFamily="49" charset="-122"/>
              </a:rPr>
              <a:t> 6.3.1 </a:t>
            </a:r>
            <a:r>
              <a:rPr lang="zh-CN" altLang="en-US" sz="2400" b="1">
                <a:solidFill>
                  <a:schemeClr val="accent2"/>
                </a:solidFill>
                <a:latin typeface="楷体_GB2312" pitchFamily="49" charset="-122"/>
                <a:ea typeface="楷体_GB2312" pitchFamily="49" charset="-122"/>
              </a:rPr>
              <a:t>基于文件的数据存储技术 </a:t>
            </a:r>
            <a:r>
              <a:rPr lang="en-US" altLang="zh-CN" sz="2400" b="1">
                <a:solidFill>
                  <a:schemeClr val="accent2"/>
                </a:solidFill>
                <a:latin typeface="楷体_GB2312" pitchFamily="49" charset="-122"/>
                <a:ea typeface="楷体_GB2312" pitchFamily="49" charset="-122"/>
              </a:rPr>
              <a:t>- HDFS</a:t>
            </a:r>
            <a:endParaRPr lang="zh-CN" altLang="en-US" sz="2400" b="1">
              <a:solidFill>
                <a:schemeClr val="accent2"/>
              </a:solidFill>
              <a:latin typeface="楷体_GB2312" pitchFamily="49" charset="-122"/>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304800" y="1187152"/>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6.3 </a:t>
            </a:r>
            <a:r>
              <a:rPr lang="zh-CN" altLang="en-US" sz="3200" b="1">
                <a:solidFill>
                  <a:schemeClr val="accent2"/>
                </a:solidFill>
                <a:latin typeface="楷体_GB2312" pitchFamily="49" charset="-122"/>
                <a:ea typeface="楷体_GB2312" pitchFamily="49" charset="-122"/>
              </a:rPr>
              <a:t>海量数据存储</a:t>
            </a: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85800" y="2482552"/>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57200">
              <a:lnSpc>
                <a:spcPct val="130000"/>
              </a:lnSpc>
              <a:spcBef>
                <a:spcPts val="1200"/>
              </a:spcBef>
              <a:spcAft>
                <a:spcPts val="1200"/>
              </a:spcAft>
              <a:buFont typeface="Wingdings" panose="05000000000000000000" pitchFamily="2" charset="2"/>
              <a:buChar char="u"/>
            </a:pPr>
            <a:r>
              <a:rPr lang="en-US" altLang="zh-CN" sz="2400" b="1">
                <a:latin typeface="楷体_GB2312" pitchFamily="49" charset="-122"/>
                <a:ea typeface="楷体_GB2312" pitchFamily="49" charset="-122"/>
              </a:rPr>
              <a:t>HDFS</a:t>
            </a:r>
            <a:r>
              <a:rPr lang="zh-CN" altLang="en-US" sz="2400" b="1">
                <a:latin typeface="楷体_GB2312" pitchFamily="49" charset="-122"/>
                <a:ea typeface="楷体_GB2312" pitchFamily="49" charset="-122"/>
              </a:rPr>
              <a:t>的数据组织与操作 </a:t>
            </a: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文件读取</a:t>
            </a:r>
            <a:endParaRPr lang="en-US" altLang="zh-CN" sz="2400" b="1">
              <a:latin typeface="楷体_GB2312" pitchFamily="49" charset="-122"/>
              <a:ea typeface="楷体_GB2312" pitchFamily="49" charset="-122"/>
            </a:endParaRPr>
          </a:p>
        </p:txBody>
      </p:sp>
      <p:sp>
        <p:nvSpPr>
          <p:cNvPr id="5" name="Rectangle 10"/>
          <p:cNvSpPr>
            <a:spLocks noChangeArrowheads="1"/>
          </p:cNvSpPr>
          <p:nvPr/>
        </p:nvSpPr>
        <p:spPr bwMode="auto">
          <a:xfrm>
            <a:off x="762000" y="3168352"/>
            <a:ext cx="79248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30000"/>
              </a:lnSpc>
              <a:spcBef>
                <a:spcPts val="600"/>
              </a:spcBef>
            </a:pPr>
            <a:r>
              <a:rPr lang="en-US" altLang="zh-CN"/>
              <a:t>1</a:t>
            </a:r>
            <a:r>
              <a:rPr lang="zh-CN" altLang="zh-CN"/>
              <a:t>）客户端获取</a:t>
            </a:r>
            <a:r>
              <a:rPr lang="en-US" altLang="zh-CN"/>
              <a:t>HDFS</a:t>
            </a:r>
            <a:r>
              <a:rPr lang="zh-CN" altLang="zh-CN"/>
              <a:t>文件系统</a:t>
            </a:r>
            <a:r>
              <a:rPr lang="en-US" altLang="zh-CN"/>
              <a:t>DistributedFileSystem</a:t>
            </a:r>
            <a:r>
              <a:rPr lang="zh-CN" altLang="zh-CN"/>
              <a:t>的实例，调用</a:t>
            </a:r>
            <a:r>
              <a:rPr lang="en-US" altLang="zh-CN"/>
              <a:t>open()</a:t>
            </a:r>
            <a:r>
              <a:rPr lang="zh-CN" altLang="zh-CN"/>
              <a:t>方法。</a:t>
            </a:r>
          </a:p>
          <a:p>
            <a:pPr>
              <a:lnSpc>
                <a:spcPct val="130000"/>
              </a:lnSpc>
              <a:spcBef>
                <a:spcPts val="600"/>
              </a:spcBef>
            </a:pPr>
            <a:r>
              <a:rPr lang="en-US" altLang="zh-CN"/>
              <a:t>2</a:t>
            </a:r>
            <a:r>
              <a:rPr lang="zh-CN" altLang="zh-CN"/>
              <a:t>）</a:t>
            </a:r>
            <a:r>
              <a:rPr lang="en-US" altLang="zh-CN"/>
              <a:t>DistributedFileSystem</a:t>
            </a:r>
            <a:r>
              <a:rPr lang="zh-CN" altLang="zh-CN"/>
              <a:t>通过</a:t>
            </a:r>
            <a:r>
              <a:rPr lang="en-US" altLang="zh-CN"/>
              <a:t>RPC</a:t>
            </a:r>
            <a:r>
              <a:rPr lang="zh-CN" altLang="zh-CN"/>
              <a:t>远程调用名称节点，确定文件组成单元块的位置信息。名称节点返回每个单元块及其副本的数据节点地址，这些数据节点按照相对于客户机的距离排序。</a:t>
            </a:r>
            <a:r>
              <a:rPr lang="en-US" altLang="zh-CN"/>
              <a:t>DistributedFileSystem</a:t>
            </a:r>
            <a:r>
              <a:rPr lang="zh-CN" altLang="zh-CN"/>
              <a:t>向客户端返回</a:t>
            </a:r>
            <a:r>
              <a:rPr lang="en-US" altLang="zh-CN"/>
              <a:t>FSDataInputStream</a:t>
            </a:r>
            <a:r>
              <a:rPr lang="zh-CN" altLang="zh-CN"/>
              <a:t>，而</a:t>
            </a:r>
            <a:r>
              <a:rPr lang="en-US" altLang="zh-CN"/>
              <a:t>FSDataInputStream</a:t>
            </a:r>
            <a:r>
              <a:rPr lang="zh-CN" altLang="zh-CN"/>
              <a:t>封装了管理名称节点和数据节点</a:t>
            </a:r>
            <a:r>
              <a:rPr lang="en-US" altLang="zh-CN"/>
              <a:t>I/O</a:t>
            </a:r>
            <a:r>
              <a:rPr lang="zh-CN" altLang="zh-CN"/>
              <a:t>的</a:t>
            </a:r>
            <a:r>
              <a:rPr lang="en-US" altLang="zh-CN"/>
              <a:t>DFSInputStream</a:t>
            </a:r>
            <a:r>
              <a:rPr lang="zh-CN" altLang="zh-CN"/>
              <a:t>。</a:t>
            </a:r>
          </a:p>
          <a:p>
            <a:pPr>
              <a:lnSpc>
                <a:spcPct val="130000"/>
              </a:lnSpc>
              <a:spcBef>
                <a:spcPts val="600"/>
              </a:spcBef>
            </a:pPr>
            <a:r>
              <a:rPr lang="en-US" altLang="zh-CN"/>
              <a:t>3</a:t>
            </a:r>
            <a:r>
              <a:rPr lang="zh-CN" altLang="zh-CN"/>
              <a:t>）客户端调用</a:t>
            </a:r>
            <a:r>
              <a:rPr lang="en-US" altLang="zh-CN"/>
              <a:t>FSDataInputStream</a:t>
            </a:r>
            <a:r>
              <a:rPr lang="zh-CN" altLang="zh-CN"/>
              <a:t>的</a:t>
            </a:r>
            <a:r>
              <a:rPr lang="en-US" altLang="zh-CN"/>
              <a:t>read()</a:t>
            </a:r>
            <a:r>
              <a:rPr lang="zh-CN" altLang="zh-CN"/>
              <a:t>方法。</a:t>
            </a:r>
          </a:p>
        </p:txBody>
      </p:sp>
      <p:sp>
        <p:nvSpPr>
          <p:cNvPr id="6" name="Rectangle 10"/>
          <p:cNvSpPr>
            <a:spLocks noChangeArrowheads="1"/>
          </p:cNvSpPr>
          <p:nvPr/>
        </p:nvSpPr>
        <p:spPr bwMode="auto">
          <a:xfrm>
            <a:off x="304800" y="1872952"/>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a:solidFill>
                  <a:schemeClr val="accent2"/>
                </a:solidFill>
                <a:latin typeface="楷体_GB2312" pitchFamily="49" charset="-122"/>
                <a:ea typeface="楷体_GB2312" pitchFamily="49" charset="-122"/>
              </a:rPr>
              <a:t> 6.3.1 </a:t>
            </a:r>
            <a:r>
              <a:rPr lang="zh-CN" altLang="en-US" sz="2400" b="1">
                <a:solidFill>
                  <a:schemeClr val="accent2"/>
                </a:solidFill>
                <a:latin typeface="楷体_GB2312" pitchFamily="49" charset="-122"/>
                <a:ea typeface="楷体_GB2312" pitchFamily="49" charset="-122"/>
              </a:rPr>
              <a:t>基于文件的数据存储技术 </a:t>
            </a:r>
            <a:r>
              <a:rPr lang="en-US" altLang="zh-CN" sz="2400" b="1">
                <a:solidFill>
                  <a:schemeClr val="accent2"/>
                </a:solidFill>
                <a:latin typeface="楷体_GB2312" pitchFamily="49" charset="-122"/>
                <a:ea typeface="楷体_GB2312" pitchFamily="49" charset="-122"/>
              </a:rPr>
              <a:t>- HDFS</a:t>
            </a:r>
            <a:endParaRPr lang="zh-CN" altLang="en-US" sz="2400" b="1">
              <a:solidFill>
                <a:schemeClr val="accent2"/>
              </a:solidFill>
              <a:latin typeface="楷体_GB2312" pitchFamily="49" charset="-122"/>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304800" y="1166192"/>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6.3 </a:t>
            </a:r>
            <a:r>
              <a:rPr lang="zh-CN" altLang="en-US" sz="3200" b="1">
                <a:solidFill>
                  <a:schemeClr val="accent2"/>
                </a:solidFill>
                <a:latin typeface="楷体_GB2312" pitchFamily="49" charset="-122"/>
                <a:ea typeface="楷体_GB2312" pitchFamily="49" charset="-122"/>
              </a:rPr>
              <a:t>海量数据存储</a:t>
            </a: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85800" y="2461592"/>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57200">
              <a:lnSpc>
                <a:spcPct val="130000"/>
              </a:lnSpc>
              <a:spcBef>
                <a:spcPts val="1200"/>
              </a:spcBef>
              <a:spcAft>
                <a:spcPts val="1200"/>
              </a:spcAft>
              <a:buFont typeface="Wingdings" panose="05000000000000000000" pitchFamily="2" charset="2"/>
              <a:buChar char="u"/>
            </a:pPr>
            <a:r>
              <a:rPr lang="en-US" altLang="zh-CN" sz="2400" b="1">
                <a:latin typeface="楷体_GB2312" pitchFamily="49" charset="-122"/>
                <a:ea typeface="楷体_GB2312" pitchFamily="49" charset="-122"/>
              </a:rPr>
              <a:t>HDFS</a:t>
            </a:r>
            <a:r>
              <a:rPr lang="zh-CN" altLang="en-US" sz="2400" b="1">
                <a:latin typeface="楷体_GB2312" pitchFamily="49" charset="-122"/>
                <a:ea typeface="楷体_GB2312" pitchFamily="49" charset="-122"/>
              </a:rPr>
              <a:t>的数据组织与操作 </a:t>
            </a: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文件读取</a:t>
            </a:r>
            <a:endParaRPr lang="en-US" altLang="zh-CN" sz="2400" b="1">
              <a:latin typeface="楷体_GB2312" pitchFamily="49" charset="-122"/>
              <a:ea typeface="楷体_GB2312" pitchFamily="49" charset="-122"/>
            </a:endParaRPr>
          </a:p>
        </p:txBody>
      </p:sp>
      <p:sp>
        <p:nvSpPr>
          <p:cNvPr id="5" name="Rectangle 10"/>
          <p:cNvSpPr>
            <a:spLocks noChangeArrowheads="1"/>
          </p:cNvSpPr>
          <p:nvPr/>
        </p:nvSpPr>
        <p:spPr bwMode="auto">
          <a:xfrm>
            <a:off x="685800" y="3147392"/>
            <a:ext cx="8001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30000"/>
              </a:lnSpc>
              <a:spcBef>
                <a:spcPts val="600"/>
              </a:spcBef>
            </a:pPr>
            <a:r>
              <a:rPr lang="en-US" altLang="zh-CN"/>
              <a:t>4</a:t>
            </a:r>
            <a:r>
              <a:rPr lang="zh-CN" altLang="zh-CN"/>
              <a:t>）</a:t>
            </a:r>
            <a:r>
              <a:rPr lang="en-US" altLang="zh-CN"/>
              <a:t>FSDataInputStream</a:t>
            </a:r>
            <a:r>
              <a:rPr lang="zh-CN" altLang="zh-CN"/>
              <a:t>中的</a:t>
            </a:r>
            <a:r>
              <a:rPr lang="en-US" altLang="zh-CN"/>
              <a:t>DFSInputStream</a:t>
            </a:r>
            <a:r>
              <a:rPr lang="zh-CN" altLang="zh-CN"/>
              <a:t>保存前几个单元块的数据节点地址信息，然后连接存储着文件单元块的最近数据节点，重复调用</a:t>
            </a:r>
            <a:r>
              <a:rPr lang="en-US" altLang="zh-CN"/>
              <a:t>read()</a:t>
            </a:r>
            <a:r>
              <a:rPr lang="zh-CN" altLang="zh-CN"/>
              <a:t>方法读取数据，返回给客户端。</a:t>
            </a:r>
          </a:p>
          <a:p>
            <a:pPr>
              <a:lnSpc>
                <a:spcPct val="130000"/>
              </a:lnSpc>
              <a:spcBef>
                <a:spcPts val="600"/>
              </a:spcBef>
            </a:pPr>
            <a:r>
              <a:rPr lang="en-US" altLang="zh-CN"/>
              <a:t>5</a:t>
            </a:r>
            <a:r>
              <a:rPr lang="zh-CN" altLang="en-US"/>
              <a:t>）当第一个单元块读取结束，</a:t>
            </a:r>
            <a:r>
              <a:rPr lang="en-US" altLang="zh-CN"/>
              <a:t>DFSInputStream</a:t>
            </a:r>
            <a:r>
              <a:rPr lang="zh-CN" altLang="en-US"/>
              <a:t>关闭与该数据节点的连接，然后寻找下一个单元块的最佳数据节点，</a:t>
            </a:r>
            <a:r>
              <a:rPr lang="en-US" altLang="zh-CN"/>
              <a:t>DFSInputStream</a:t>
            </a:r>
            <a:r>
              <a:rPr lang="zh-CN" altLang="en-US"/>
              <a:t>和数据节点建立连接的顺序决定了文件单元块的读取顺序，并且通知名称节点检索下一批所需单元块的数据节点地址。</a:t>
            </a:r>
          </a:p>
          <a:p>
            <a:pPr>
              <a:lnSpc>
                <a:spcPct val="130000"/>
              </a:lnSpc>
              <a:spcBef>
                <a:spcPts val="600"/>
              </a:spcBef>
            </a:pPr>
            <a:r>
              <a:rPr lang="en-US" altLang="zh-CN"/>
              <a:t>6</a:t>
            </a:r>
            <a:r>
              <a:rPr lang="zh-CN" altLang="en-US"/>
              <a:t>）最后，客户端调用</a:t>
            </a:r>
            <a:r>
              <a:rPr lang="en-US" altLang="zh-CN"/>
              <a:t>FSDataInputStream</a:t>
            </a:r>
            <a:r>
              <a:rPr lang="zh-CN" altLang="en-US"/>
              <a:t>的</a:t>
            </a:r>
            <a:r>
              <a:rPr lang="en-US" altLang="zh-CN"/>
              <a:t>close()</a:t>
            </a:r>
            <a:r>
              <a:rPr lang="zh-CN" altLang="en-US"/>
              <a:t>方法结束文件读取操作。</a:t>
            </a:r>
          </a:p>
        </p:txBody>
      </p:sp>
      <p:sp>
        <p:nvSpPr>
          <p:cNvPr id="6" name="Rectangle 10"/>
          <p:cNvSpPr>
            <a:spLocks noChangeArrowheads="1"/>
          </p:cNvSpPr>
          <p:nvPr/>
        </p:nvSpPr>
        <p:spPr bwMode="auto">
          <a:xfrm>
            <a:off x="304800" y="1851992"/>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a:solidFill>
                  <a:schemeClr val="accent2"/>
                </a:solidFill>
                <a:latin typeface="楷体_GB2312" pitchFamily="49" charset="-122"/>
                <a:ea typeface="楷体_GB2312" pitchFamily="49" charset="-122"/>
              </a:rPr>
              <a:t> 6.3.1 </a:t>
            </a:r>
            <a:r>
              <a:rPr lang="zh-CN" altLang="en-US" sz="2400" b="1">
                <a:solidFill>
                  <a:schemeClr val="accent2"/>
                </a:solidFill>
                <a:latin typeface="楷体_GB2312" pitchFamily="49" charset="-122"/>
                <a:ea typeface="楷体_GB2312" pitchFamily="49" charset="-122"/>
              </a:rPr>
              <a:t>基于文件的数据存储技术 </a:t>
            </a:r>
            <a:r>
              <a:rPr lang="en-US" altLang="zh-CN" sz="2400" b="1">
                <a:solidFill>
                  <a:schemeClr val="accent2"/>
                </a:solidFill>
                <a:latin typeface="楷体_GB2312" pitchFamily="49" charset="-122"/>
                <a:ea typeface="楷体_GB2312" pitchFamily="49" charset="-122"/>
              </a:rPr>
              <a:t>- HDFS</a:t>
            </a:r>
            <a:endParaRPr lang="zh-CN" altLang="en-US" sz="2400" b="1">
              <a:solidFill>
                <a:schemeClr val="accent2"/>
              </a:solidFill>
              <a:latin typeface="楷体_GB2312" pitchFamily="49" charset="-122"/>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304800" y="1079648"/>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6.3 </a:t>
            </a:r>
            <a:r>
              <a:rPr lang="zh-CN" altLang="en-US" sz="3200" b="1">
                <a:solidFill>
                  <a:schemeClr val="accent2"/>
                </a:solidFill>
                <a:latin typeface="楷体_GB2312" pitchFamily="49" charset="-122"/>
                <a:ea typeface="楷体_GB2312" pitchFamily="49" charset="-122"/>
              </a:rPr>
              <a:t>海量数据存储</a:t>
            </a: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85800" y="2375048"/>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57200">
              <a:lnSpc>
                <a:spcPct val="130000"/>
              </a:lnSpc>
              <a:spcBef>
                <a:spcPts val="1200"/>
              </a:spcBef>
              <a:spcAft>
                <a:spcPts val="1200"/>
              </a:spcAft>
              <a:buFont typeface="Wingdings" panose="05000000000000000000" pitchFamily="2" charset="2"/>
              <a:buChar char="u"/>
            </a:pPr>
            <a:r>
              <a:rPr lang="en-US" altLang="zh-CN" sz="2400" b="1">
                <a:latin typeface="楷体_GB2312" pitchFamily="49" charset="-122"/>
                <a:ea typeface="楷体_GB2312" pitchFamily="49" charset="-122"/>
              </a:rPr>
              <a:t>HDFS</a:t>
            </a:r>
            <a:r>
              <a:rPr lang="zh-CN" altLang="en-US" sz="2400" b="1">
                <a:latin typeface="楷体_GB2312" pitchFamily="49" charset="-122"/>
                <a:ea typeface="楷体_GB2312" pitchFamily="49" charset="-122"/>
              </a:rPr>
              <a:t>的数据组织与操作 </a:t>
            </a: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文件写入</a:t>
            </a:r>
            <a:endParaRPr lang="en-US" altLang="zh-CN" sz="2400" b="1">
              <a:latin typeface="楷体_GB2312" pitchFamily="49" charset="-122"/>
              <a:ea typeface="楷体_GB2312" pitchFamily="49" charset="-122"/>
            </a:endParaRPr>
          </a:p>
        </p:txBody>
      </p:sp>
      <p:sp>
        <p:nvSpPr>
          <p:cNvPr id="5" name="Rectangle 2"/>
          <p:cNvSpPr>
            <a:spLocks noChangeArrowheads="1"/>
          </p:cNvSpPr>
          <p:nvPr/>
        </p:nvSpPr>
        <p:spPr bwMode="auto">
          <a:xfrm>
            <a:off x="0" y="39384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6" name="对象 4"/>
          <p:cNvGraphicFramePr>
            <a:graphicFrameLocks noChangeAspect="1"/>
          </p:cNvGraphicFramePr>
          <p:nvPr/>
        </p:nvGraphicFramePr>
        <p:xfrm>
          <a:off x="1577975" y="2933848"/>
          <a:ext cx="5986463" cy="3519488"/>
        </p:xfrm>
        <a:graphic>
          <a:graphicData uri="http://schemas.openxmlformats.org/presentationml/2006/ole">
            <mc:AlternateContent xmlns:mc="http://schemas.openxmlformats.org/markup-compatibility/2006">
              <mc:Choice xmlns:v="urn:schemas-microsoft-com:vml" Requires="v">
                <p:oleObj spid="_x0000_s67616" name="Visio" r:id="rId4" imgW="7785100" imgH="4572000" progId="Visio.Drawing.11">
                  <p:embed/>
                </p:oleObj>
              </mc:Choice>
              <mc:Fallback>
                <p:oleObj name="Visio" r:id="rId4" imgW="7785100" imgH="4572000" progId="Visio.Drawing.11">
                  <p:embed/>
                  <p:pic>
                    <p:nvPicPr>
                      <p:cNvPr id="0" name="图片 676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7975" y="2933848"/>
                        <a:ext cx="5986463" cy="351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10"/>
          <p:cNvSpPr>
            <a:spLocks noChangeArrowheads="1"/>
          </p:cNvSpPr>
          <p:nvPr/>
        </p:nvSpPr>
        <p:spPr bwMode="auto">
          <a:xfrm>
            <a:off x="304800" y="176544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a:solidFill>
                  <a:schemeClr val="accent2"/>
                </a:solidFill>
                <a:latin typeface="楷体_GB2312" pitchFamily="49" charset="-122"/>
                <a:ea typeface="楷体_GB2312" pitchFamily="49" charset="-122"/>
              </a:rPr>
              <a:t> 6.3.1 </a:t>
            </a:r>
            <a:r>
              <a:rPr lang="zh-CN" altLang="en-US" sz="2400" b="1">
                <a:solidFill>
                  <a:schemeClr val="accent2"/>
                </a:solidFill>
                <a:latin typeface="楷体_GB2312" pitchFamily="49" charset="-122"/>
                <a:ea typeface="楷体_GB2312" pitchFamily="49" charset="-122"/>
              </a:rPr>
              <a:t>基于文件的数据存储技术 </a:t>
            </a:r>
            <a:r>
              <a:rPr lang="en-US" altLang="zh-CN" sz="2400" b="1">
                <a:solidFill>
                  <a:schemeClr val="accent2"/>
                </a:solidFill>
                <a:latin typeface="楷体_GB2312" pitchFamily="49" charset="-122"/>
                <a:ea typeface="楷体_GB2312" pitchFamily="49" charset="-122"/>
              </a:rPr>
              <a:t>- HDFS</a:t>
            </a:r>
            <a:endParaRPr lang="zh-CN" altLang="en-US" sz="2400" b="1">
              <a:solidFill>
                <a:schemeClr val="accent2"/>
              </a:solidFill>
              <a:latin typeface="楷体_GB2312" pitchFamily="49" charset="-122"/>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304800" y="1233264"/>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6.3 </a:t>
            </a:r>
            <a:r>
              <a:rPr lang="zh-CN" altLang="en-US" sz="3200" b="1">
                <a:solidFill>
                  <a:schemeClr val="accent2"/>
                </a:solidFill>
                <a:latin typeface="楷体_GB2312" pitchFamily="49" charset="-122"/>
                <a:ea typeface="楷体_GB2312" pitchFamily="49" charset="-122"/>
              </a:rPr>
              <a:t>海量数据存储</a:t>
            </a: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85800" y="2528664"/>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57200">
              <a:lnSpc>
                <a:spcPct val="130000"/>
              </a:lnSpc>
              <a:spcBef>
                <a:spcPts val="1200"/>
              </a:spcBef>
              <a:spcAft>
                <a:spcPts val="1200"/>
              </a:spcAft>
              <a:buFont typeface="Wingdings" panose="05000000000000000000" pitchFamily="2" charset="2"/>
              <a:buChar char="u"/>
            </a:pPr>
            <a:r>
              <a:rPr lang="en-US" altLang="zh-CN" sz="2400" b="1">
                <a:latin typeface="楷体_GB2312" pitchFamily="49" charset="-122"/>
                <a:ea typeface="楷体_GB2312" pitchFamily="49" charset="-122"/>
              </a:rPr>
              <a:t>HDFS</a:t>
            </a:r>
            <a:r>
              <a:rPr lang="zh-CN" altLang="en-US" sz="2400" b="1">
                <a:latin typeface="楷体_GB2312" pitchFamily="49" charset="-122"/>
                <a:ea typeface="楷体_GB2312" pitchFamily="49" charset="-122"/>
              </a:rPr>
              <a:t>的数据组织与操作 </a:t>
            </a: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文件写入</a:t>
            </a:r>
            <a:endParaRPr lang="en-US" altLang="zh-CN" sz="2400" b="1">
              <a:latin typeface="楷体_GB2312" pitchFamily="49" charset="-122"/>
              <a:ea typeface="楷体_GB2312" pitchFamily="49" charset="-122"/>
            </a:endParaRPr>
          </a:p>
        </p:txBody>
      </p:sp>
      <p:sp>
        <p:nvSpPr>
          <p:cNvPr id="5" name="Rectangle 10"/>
          <p:cNvSpPr>
            <a:spLocks noChangeArrowheads="1"/>
          </p:cNvSpPr>
          <p:nvPr/>
        </p:nvSpPr>
        <p:spPr bwMode="auto">
          <a:xfrm>
            <a:off x="685800" y="3214464"/>
            <a:ext cx="80010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30000"/>
              </a:lnSpc>
              <a:spcBef>
                <a:spcPts val="600"/>
              </a:spcBef>
            </a:pPr>
            <a:r>
              <a:rPr lang="en-US" altLang="zh-CN" sz="1600"/>
              <a:t>1</a:t>
            </a:r>
            <a:r>
              <a:rPr lang="zh-CN" altLang="en-US" sz="1600"/>
              <a:t>）首先，客户端调用</a:t>
            </a:r>
            <a:r>
              <a:rPr lang="en-US" altLang="zh-CN" sz="1600"/>
              <a:t>DistributedFileSystem</a:t>
            </a:r>
            <a:r>
              <a:rPr lang="zh-CN" altLang="en-US" sz="1600"/>
              <a:t>中的</a:t>
            </a:r>
            <a:r>
              <a:rPr lang="en-US" altLang="zh-CN" sz="1600"/>
              <a:t>create()</a:t>
            </a:r>
            <a:r>
              <a:rPr lang="zh-CN" altLang="en-US" sz="1600"/>
              <a:t>方法创建文件。</a:t>
            </a:r>
          </a:p>
          <a:p>
            <a:pPr>
              <a:lnSpc>
                <a:spcPct val="130000"/>
              </a:lnSpc>
              <a:spcBef>
                <a:spcPts val="600"/>
              </a:spcBef>
            </a:pPr>
            <a:r>
              <a:rPr lang="en-US" altLang="zh-CN" sz="1600"/>
              <a:t>2</a:t>
            </a:r>
            <a:r>
              <a:rPr lang="zh-CN" altLang="en-US" sz="1600"/>
              <a:t>）</a:t>
            </a:r>
            <a:r>
              <a:rPr lang="en-US" altLang="zh-CN" sz="1600"/>
              <a:t>DistributedFileSystem</a:t>
            </a:r>
            <a:r>
              <a:rPr lang="zh-CN" altLang="en-US" sz="1600"/>
              <a:t>通过</a:t>
            </a:r>
            <a:r>
              <a:rPr lang="en-US" altLang="zh-CN" sz="1600"/>
              <a:t>RPC</a:t>
            </a:r>
            <a:r>
              <a:rPr lang="zh-CN" altLang="en-US" sz="1600"/>
              <a:t>调用名称节点，在文件系统的命名空间里创建新文件，实际上此时并为给该文件分配单元块。名称节点通过检查确认该文件以前不存在，并且客户端有权创建该文件，如果检查通过，名称节点就生成新文件记录，否则文件创建失败并抛出</a:t>
            </a:r>
            <a:r>
              <a:rPr lang="en-US" altLang="zh-CN" sz="1600"/>
              <a:t>IOException</a:t>
            </a:r>
            <a:r>
              <a:rPr lang="zh-CN" altLang="en-US" sz="1600"/>
              <a:t>。</a:t>
            </a:r>
            <a:r>
              <a:rPr lang="en-US" altLang="zh-CN" sz="1600"/>
              <a:t>DistributedFileSystem</a:t>
            </a:r>
            <a:r>
              <a:rPr lang="zh-CN" altLang="en-US" sz="1600"/>
              <a:t>向客户端返回</a:t>
            </a:r>
            <a:r>
              <a:rPr lang="en-US" altLang="zh-CN" sz="1600"/>
              <a:t>FSDataOutStream</a:t>
            </a:r>
            <a:r>
              <a:rPr lang="zh-CN" altLang="en-US" sz="1600"/>
              <a:t>开始写数据。类似于文件读取操作，</a:t>
            </a:r>
            <a:r>
              <a:rPr lang="en-US" altLang="zh-CN" sz="1600"/>
              <a:t>FSDataOutputStream</a:t>
            </a:r>
            <a:r>
              <a:rPr lang="zh-CN" altLang="en-US" sz="1600"/>
              <a:t>封装</a:t>
            </a:r>
            <a:r>
              <a:rPr lang="en-US" altLang="zh-CN" sz="1600"/>
              <a:t>DFSOutputStream</a:t>
            </a:r>
            <a:r>
              <a:rPr lang="zh-CN" altLang="en-US" sz="1600"/>
              <a:t>来处理与名称节点和数据节点的通讯。</a:t>
            </a:r>
          </a:p>
        </p:txBody>
      </p:sp>
      <p:sp>
        <p:nvSpPr>
          <p:cNvPr id="6" name="Rectangle 10"/>
          <p:cNvSpPr>
            <a:spLocks noChangeArrowheads="1"/>
          </p:cNvSpPr>
          <p:nvPr/>
        </p:nvSpPr>
        <p:spPr bwMode="auto">
          <a:xfrm>
            <a:off x="304800" y="191906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a:solidFill>
                  <a:schemeClr val="accent2"/>
                </a:solidFill>
                <a:latin typeface="楷体_GB2312" pitchFamily="49" charset="-122"/>
                <a:ea typeface="楷体_GB2312" pitchFamily="49" charset="-122"/>
              </a:rPr>
              <a:t> 6.3.1 </a:t>
            </a:r>
            <a:r>
              <a:rPr lang="zh-CN" altLang="en-US" sz="2400" b="1">
                <a:solidFill>
                  <a:schemeClr val="accent2"/>
                </a:solidFill>
                <a:latin typeface="楷体_GB2312" pitchFamily="49" charset="-122"/>
                <a:ea typeface="楷体_GB2312" pitchFamily="49" charset="-122"/>
              </a:rPr>
              <a:t>基于文件的数据存储技术 </a:t>
            </a:r>
            <a:r>
              <a:rPr lang="en-US" altLang="zh-CN" sz="2400" b="1">
                <a:solidFill>
                  <a:schemeClr val="accent2"/>
                </a:solidFill>
                <a:latin typeface="楷体_GB2312" pitchFamily="49" charset="-122"/>
                <a:ea typeface="楷体_GB2312" pitchFamily="49" charset="-122"/>
              </a:rPr>
              <a:t>- HDFS</a:t>
            </a:r>
            <a:endParaRPr lang="zh-CN" altLang="en-US" sz="2400" b="1">
              <a:solidFill>
                <a:schemeClr val="accent2"/>
              </a:solidFill>
              <a:latin typeface="楷体_GB2312" pitchFamily="49" charset="-122"/>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304800" y="1102568"/>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6.3 </a:t>
            </a:r>
            <a:r>
              <a:rPr lang="zh-CN" altLang="en-US" sz="3200" b="1">
                <a:solidFill>
                  <a:schemeClr val="accent2"/>
                </a:solidFill>
                <a:latin typeface="楷体_GB2312" pitchFamily="49" charset="-122"/>
                <a:ea typeface="楷体_GB2312" pitchFamily="49" charset="-122"/>
              </a:rPr>
              <a:t>海量数据存储</a:t>
            </a: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85800" y="2397968"/>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57200">
              <a:lnSpc>
                <a:spcPct val="130000"/>
              </a:lnSpc>
              <a:spcBef>
                <a:spcPts val="1200"/>
              </a:spcBef>
              <a:spcAft>
                <a:spcPts val="1200"/>
              </a:spcAft>
              <a:buFont typeface="Wingdings" panose="05000000000000000000" pitchFamily="2" charset="2"/>
              <a:buChar char="u"/>
            </a:pPr>
            <a:r>
              <a:rPr lang="en-US" altLang="zh-CN" sz="2400" b="1">
                <a:latin typeface="楷体_GB2312" pitchFamily="49" charset="-122"/>
                <a:ea typeface="楷体_GB2312" pitchFamily="49" charset="-122"/>
              </a:rPr>
              <a:t>HDFS</a:t>
            </a:r>
            <a:r>
              <a:rPr lang="zh-CN" altLang="en-US" sz="2400" b="1">
                <a:latin typeface="楷体_GB2312" pitchFamily="49" charset="-122"/>
                <a:ea typeface="楷体_GB2312" pitchFamily="49" charset="-122"/>
              </a:rPr>
              <a:t>的数据组织与操作 </a:t>
            </a: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文件写入</a:t>
            </a:r>
            <a:endParaRPr lang="en-US" altLang="zh-CN" sz="2400" b="1">
              <a:latin typeface="楷体_GB2312" pitchFamily="49" charset="-122"/>
              <a:ea typeface="楷体_GB2312" pitchFamily="49" charset="-122"/>
            </a:endParaRPr>
          </a:p>
        </p:txBody>
      </p:sp>
      <p:sp>
        <p:nvSpPr>
          <p:cNvPr id="5" name="Rectangle 10"/>
          <p:cNvSpPr>
            <a:spLocks noChangeArrowheads="1"/>
          </p:cNvSpPr>
          <p:nvPr/>
        </p:nvSpPr>
        <p:spPr bwMode="auto">
          <a:xfrm>
            <a:off x="685800" y="3083768"/>
            <a:ext cx="80010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30000"/>
              </a:lnSpc>
              <a:spcBef>
                <a:spcPts val="600"/>
              </a:spcBef>
            </a:pPr>
            <a:r>
              <a:rPr lang="en-US" altLang="zh-CN" sz="1600" dirty="0"/>
              <a:t>3</a:t>
            </a:r>
            <a:r>
              <a:rPr lang="zh-CN" altLang="en-US" sz="1600" dirty="0"/>
              <a:t>）客户端写入数据时，</a:t>
            </a:r>
            <a:r>
              <a:rPr lang="en-US" altLang="zh-CN" sz="1600" dirty="0" err="1"/>
              <a:t>DFSOutputStream</a:t>
            </a:r>
            <a:r>
              <a:rPr lang="zh-CN" altLang="en-US" sz="1600" dirty="0"/>
              <a:t>把数据分成一些数据包，把这些数据包写入内部数据队列供</a:t>
            </a:r>
            <a:r>
              <a:rPr lang="en-US" altLang="zh-CN" sz="1600" dirty="0" err="1"/>
              <a:t>DataStreamer</a:t>
            </a:r>
            <a:r>
              <a:rPr lang="zh-CN" altLang="en-US" sz="1600" dirty="0"/>
              <a:t>使用，它还负责询问名称节点选择合适的存储副本的数据节点列表，并分配新的单元块。该数据列表组成一个管道，如图</a:t>
            </a:r>
            <a:r>
              <a:rPr lang="en-US" altLang="zh-CN" sz="1600" dirty="0"/>
              <a:t>3</a:t>
            </a:r>
            <a:r>
              <a:rPr lang="zh-CN" altLang="en-US" sz="1600" dirty="0"/>
              <a:t>所示，如果副本级别是</a:t>
            </a:r>
            <a:r>
              <a:rPr lang="en-US" altLang="zh-CN" sz="1600" dirty="0"/>
              <a:t>3</a:t>
            </a:r>
            <a:r>
              <a:rPr lang="zh-CN" altLang="en-US" sz="1600" dirty="0"/>
              <a:t>，管道中就有三个数据节点。</a:t>
            </a:r>
          </a:p>
          <a:p>
            <a:pPr>
              <a:lnSpc>
                <a:spcPct val="130000"/>
              </a:lnSpc>
              <a:spcBef>
                <a:spcPts val="600"/>
              </a:spcBef>
            </a:pPr>
            <a:r>
              <a:rPr lang="en-US" altLang="zh-CN" sz="1600" dirty="0"/>
              <a:t>4</a:t>
            </a:r>
            <a:r>
              <a:rPr lang="zh-CN" altLang="en-US" sz="1600" dirty="0"/>
              <a:t>）</a:t>
            </a:r>
            <a:r>
              <a:rPr lang="en-US" altLang="zh-CN" sz="1600" dirty="0" err="1"/>
              <a:t>FSDataOutputStream</a:t>
            </a:r>
            <a:r>
              <a:rPr lang="zh-CN" altLang="en-US" sz="1600" dirty="0"/>
              <a:t>向管道的第一个数据节点传送数据，该数据节点写入完成后，管道将数据包转发给第二个数据几点，完成后再转发到第三个（或最后一个）数据节点。</a:t>
            </a:r>
          </a:p>
          <a:p>
            <a:pPr>
              <a:lnSpc>
                <a:spcPct val="130000"/>
              </a:lnSpc>
              <a:spcBef>
                <a:spcPts val="600"/>
              </a:spcBef>
            </a:pPr>
            <a:r>
              <a:rPr lang="en-US" altLang="zh-CN" sz="1600" dirty="0"/>
              <a:t>5</a:t>
            </a:r>
            <a:r>
              <a:rPr lang="zh-CN" altLang="en-US" sz="1600" dirty="0"/>
              <a:t>）</a:t>
            </a:r>
            <a:r>
              <a:rPr lang="en-US" altLang="zh-CN" sz="1600" dirty="0" err="1"/>
              <a:t>DFSOutputStream</a:t>
            </a:r>
            <a:r>
              <a:rPr lang="zh-CN" altLang="en-US" sz="1600" dirty="0"/>
              <a:t>维护一个内部数据包队列，等待数据节点的应答。只有管道里所有数据节点都写入并应带，该数据包才移出应答队列。</a:t>
            </a:r>
          </a:p>
          <a:p>
            <a:pPr>
              <a:lnSpc>
                <a:spcPct val="130000"/>
              </a:lnSpc>
              <a:spcBef>
                <a:spcPts val="600"/>
              </a:spcBef>
            </a:pPr>
            <a:r>
              <a:rPr lang="en-US" altLang="zh-CN" sz="1600" dirty="0"/>
              <a:t>6</a:t>
            </a:r>
            <a:r>
              <a:rPr lang="zh-CN" altLang="en-US" sz="1600" dirty="0"/>
              <a:t>）当客户端完成数据写入后，调用</a:t>
            </a:r>
            <a:r>
              <a:rPr lang="en-US" altLang="zh-CN" sz="1600" dirty="0" err="1"/>
              <a:t>FSDataOutputStream</a:t>
            </a:r>
            <a:r>
              <a:rPr lang="zh-CN" altLang="en-US" sz="1600" dirty="0"/>
              <a:t>的</a:t>
            </a:r>
            <a:r>
              <a:rPr lang="en-US" altLang="zh-CN" sz="1600" dirty="0"/>
              <a:t>close()</a:t>
            </a:r>
            <a:r>
              <a:rPr lang="zh-CN" altLang="en-US" sz="1600" dirty="0"/>
              <a:t>方法关闭。</a:t>
            </a:r>
          </a:p>
          <a:p>
            <a:pPr>
              <a:lnSpc>
                <a:spcPct val="130000"/>
              </a:lnSpc>
              <a:spcBef>
                <a:spcPts val="600"/>
              </a:spcBef>
            </a:pPr>
            <a:r>
              <a:rPr lang="en-US" altLang="zh-CN" sz="1600" dirty="0"/>
              <a:t>7</a:t>
            </a:r>
            <a:r>
              <a:rPr lang="zh-CN" altLang="en-US" sz="1600" dirty="0"/>
              <a:t>）最后，</a:t>
            </a:r>
            <a:r>
              <a:rPr lang="en-US" altLang="zh-CN" sz="1600" dirty="0" err="1"/>
              <a:t>DistributedFileSystem</a:t>
            </a:r>
            <a:r>
              <a:rPr lang="zh-CN" altLang="en-US" sz="1600" dirty="0"/>
              <a:t>通知名称节点写文件结束。</a:t>
            </a:r>
          </a:p>
        </p:txBody>
      </p:sp>
      <p:sp>
        <p:nvSpPr>
          <p:cNvPr id="6" name="Rectangle 10"/>
          <p:cNvSpPr>
            <a:spLocks noChangeArrowheads="1"/>
          </p:cNvSpPr>
          <p:nvPr/>
        </p:nvSpPr>
        <p:spPr bwMode="auto">
          <a:xfrm>
            <a:off x="304800" y="178836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a:solidFill>
                  <a:schemeClr val="accent2"/>
                </a:solidFill>
                <a:latin typeface="楷体_GB2312" pitchFamily="49" charset="-122"/>
                <a:ea typeface="楷体_GB2312" pitchFamily="49" charset="-122"/>
              </a:rPr>
              <a:t> 6.3.1 </a:t>
            </a:r>
            <a:r>
              <a:rPr lang="zh-CN" altLang="en-US" sz="2400" b="1">
                <a:solidFill>
                  <a:schemeClr val="accent2"/>
                </a:solidFill>
                <a:latin typeface="楷体_GB2312" pitchFamily="49" charset="-122"/>
                <a:ea typeface="楷体_GB2312" pitchFamily="49" charset="-122"/>
              </a:rPr>
              <a:t>基于文件的数据存储技术 </a:t>
            </a:r>
            <a:r>
              <a:rPr lang="en-US" altLang="zh-CN" sz="2400" b="1">
                <a:solidFill>
                  <a:schemeClr val="accent2"/>
                </a:solidFill>
                <a:latin typeface="楷体_GB2312" pitchFamily="49" charset="-122"/>
                <a:ea typeface="楷体_GB2312" pitchFamily="49" charset="-122"/>
              </a:rPr>
              <a:t>- HDFS</a:t>
            </a:r>
            <a:endParaRPr lang="zh-CN" altLang="en-US" sz="2400" b="1">
              <a:solidFill>
                <a:schemeClr val="accent2"/>
              </a:solidFill>
              <a:latin typeface="楷体_GB2312" pitchFamily="49" charset="-122"/>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304800" y="1110952"/>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6.3 </a:t>
            </a:r>
            <a:r>
              <a:rPr lang="zh-CN" altLang="en-US" sz="3200" b="1">
                <a:solidFill>
                  <a:schemeClr val="accent2"/>
                </a:solidFill>
                <a:latin typeface="楷体_GB2312" pitchFamily="49" charset="-122"/>
                <a:ea typeface="楷体_GB2312" pitchFamily="49" charset="-122"/>
              </a:rPr>
              <a:t>海量数据存储</a:t>
            </a: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85800" y="2406352"/>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57200">
              <a:lnSpc>
                <a:spcPct val="130000"/>
              </a:lnSpc>
              <a:spcBef>
                <a:spcPts val="1200"/>
              </a:spcBef>
              <a:spcAft>
                <a:spcPts val="1200"/>
              </a:spcAft>
              <a:buFont typeface="Wingdings" panose="05000000000000000000" pitchFamily="2" charset="2"/>
              <a:buChar char="u"/>
            </a:pPr>
            <a:r>
              <a:rPr lang="en-US" altLang="zh-CN" sz="2400" b="1">
                <a:latin typeface="楷体_GB2312" pitchFamily="49" charset="-122"/>
                <a:ea typeface="楷体_GB2312" pitchFamily="49" charset="-122"/>
              </a:rPr>
              <a:t>HDFS</a:t>
            </a:r>
            <a:r>
              <a:rPr lang="zh-CN" altLang="en-US" sz="2400" b="1">
                <a:latin typeface="楷体_GB2312" pitchFamily="49" charset="-122"/>
                <a:ea typeface="楷体_GB2312" pitchFamily="49" charset="-122"/>
              </a:rPr>
              <a:t>的数据组织与操作 </a:t>
            </a: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副本策略</a:t>
            </a:r>
            <a:endParaRPr lang="en-US" altLang="zh-CN" sz="2400" b="1">
              <a:latin typeface="楷体_GB2312" pitchFamily="49" charset="-122"/>
              <a:ea typeface="楷体_GB2312" pitchFamily="49" charset="-122"/>
            </a:endParaRPr>
          </a:p>
        </p:txBody>
      </p:sp>
      <p:sp>
        <p:nvSpPr>
          <p:cNvPr id="5" name="Rectangle 2"/>
          <p:cNvSpPr>
            <a:spLocks noChangeArrowheads="1"/>
          </p:cNvSpPr>
          <p:nvPr/>
        </p:nvSpPr>
        <p:spPr bwMode="auto">
          <a:xfrm>
            <a:off x="0" y="425152"/>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6" name="Rectangle 2"/>
          <p:cNvSpPr>
            <a:spLocks noChangeArrowheads="1"/>
          </p:cNvSpPr>
          <p:nvPr/>
        </p:nvSpPr>
        <p:spPr bwMode="auto">
          <a:xfrm>
            <a:off x="0" y="425152"/>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7" name="对象 6"/>
          <p:cNvGraphicFramePr>
            <a:graphicFrameLocks noChangeAspect="1"/>
          </p:cNvGraphicFramePr>
          <p:nvPr/>
        </p:nvGraphicFramePr>
        <p:xfrm>
          <a:off x="2057400" y="3120727"/>
          <a:ext cx="4313238" cy="3476625"/>
        </p:xfrm>
        <a:graphic>
          <a:graphicData uri="http://schemas.openxmlformats.org/presentationml/2006/ole">
            <mc:AlternateContent xmlns:mc="http://schemas.openxmlformats.org/markup-compatibility/2006">
              <mc:Choice xmlns:v="urn:schemas-microsoft-com:vml" Requires="v">
                <p:oleObj spid="_x0000_s68640" name="Visio" r:id="rId4" imgW="4660900" imgH="3759200" progId="Visio.Drawing.11">
                  <p:embed/>
                </p:oleObj>
              </mc:Choice>
              <mc:Fallback>
                <p:oleObj name="Visio" r:id="rId4" imgW="4660900" imgH="3759200" progId="Visio.Drawing.11">
                  <p:embed/>
                  <p:pic>
                    <p:nvPicPr>
                      <p:cNvPr id="0" name="图片 686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3120727"/>
                        <a:ext cx="4313238"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10"/>
          <p:cNvSpPr>
            <a:spLocks noChangeArrowheads="1"/>
          </p:cNvSpPr>
          <p:nvPr/>
        </p:nvSpPr>
        <p:spPr bwMode="auto">
          <a:xfrm>
            <a:off x="304800" y="1796752"/>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a:solidFill>
                  <a:schemeClr val="accent2"/>
                </a:solidFill>
                <a:latin typeface="楷体_GB2312" pitchFamily="49" charset="-122"/>
                <a:ea typeface="楷体_GB2312" pitchFamily="49" charset="-122"/>
              </a:rPr>
              <a:t> 6.3.1 </a:t>
            </a:r>
            <a:r>
              <a:rPr lang="zh-CN" altLang="en-US" sz="2400" b="1">
                <a:solidFill>
                  <a:schemeClr val="accent2"/>
                </a:solidFill>
                <a:latin typeface="楷体_GB2312" pitchFamily="49" charset="-122"/>
                <a:ea typeface="楷体_GB2312" pitchFamily="49" charset="-122"/>
              </a:rPr>
              <a:t>基于文件的数据存储技术 </a:t>
            </a:r>
            <a:r>
              <a:rPr lang="en-US" altLang="zh-CN" sz="2400" b="1">
                <a:solidFill>
                  <a:schemeClr val="accent2"/>
                </a:solidFill>
                <a:latin typeface="楷体_GB2312" pitchFamily="49" charset="-122"/>
                <a:ea typeface="楷体_GB2312" pitchFamily="49" charset="-122"/>
              </a:rPr>
              <a:t>- HDFS</a:t>
            </a:r>
            <a:endParaRPr lang="zh-CN" altLang="en-US" sz="2400" b="1">
              <a:solidFill>
                <a:schemeClr val="accent2"/>
              </a:solidFill>
              <a:latin typeface="楷体_GB2312" pitchFamily="49" charset="-122"/>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2" name="Rectangle 6"/>
          <p:cNvSpPr>
            <a:spLocks noChangeArrowheads="1"/>
          </p:cNvSpPr>
          <p:nvPr/>
        </p:nvSpPr>
        <p:spPr bwMode="auto">
          <a:xfrm>
            <a:off x="1763688" y="1587795"/>
            <a:ext cx="5791200" cy="685800"/>
          </a:xfrm>
          <a:prstGeom prst="rect">
            <a:avLst/>
          </a:prstGeom>
          <a:solidFill>
            <a:schemeClr val="accent1">
              <a:lumMod val="20000"/>
              <a:lumOff val="80000"/>
            </a:schemeClr>
          </a:solidFill>
        </p:spPr>
        <p:style>
          <a:lnRef idx="3">
            <a:schemeClr val="lt1"/>
          </a:lnRef>
          <a:fillRef idx="1">
            <a:schemeClr val="accent1"/>
          </a:fillRef>
          <a:effectRef idx="1">
            <a:schemeClr val="accent1"/>
          </a:effectRef>
          <a:fontRef idx="minor">
            <a:schemeClr val="lt1"/>
          </a:fontRef>
        </p:style>
        <p:txBody>
          <a:bodyPr/>
          <a:lstStyle/>
          <a:p>
            <a:pPr algn="ctr">
              <a:defRPr/>
            </a:pPr>
            <a:r>
              <a:rPr lang="zh-CN" altLang="en-US" sz="4000" b="1" dirty="0">
                <a:solidFill>
                  <a:srgbClr val="FF0000"/>
                </a:solidFill>
                <a:latin typeface="隶书" pitchFamily="49" charset="-122"/>
                <a:ea typeface="隶书" pitchFamily="49" charset="-122"/>
              </a:rPr>
              <a:t>第六章 物联网数据处理</a:t>
            </a:r>
          </a:p>
        </p:txBody>
      </p:sp>
      <p:sp>
        <p:nvSpPr>
          <p:cNvPr id="13" name="Rectangle 10"/>
          <p:cNvSpPr>
            <a:spLocks noChangeArrowheads="1"/>
          </p:cNvSpPr>
          <p:nvPr/>
        </p:nvSpPr>
        <p:spPr bwMode="auto">
          <a:xfrm>
            <a:off x="1219200" y="2654595"/>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dirty="0">
                <a:solidFill>
                  <a:srgbClr val="003366"/>
                </a:solidFill>
                <a:latin typeface="隶书" pitchFamily="49" charset="-122"/>
                <a:ea typeface="隶书" pitchFamily="49" charset="-122"/>
              </a:rPr>
              <a:t>6.1 IOTD</a:t>
            </a:r>
            <a:r>
              <a:rPr lang="zh-CN" altLang="en-US" sz="3200" b="1" dirty="0">
                <a:solidFill>
                  <a:srgbClr val="003366"/>
                </a:solidFill>
                <a:latin typeface="隶书" pitchFamily="49" charset="-122"/>
                <a:ea typeface="隶书" pitchFamily="49" charset="-122"/>
              </a:rPr>
              <a:t>大数据特征</a:t>
            </a:r>
            <a:br>
              <a:rPr lang="zh-CN" altLang="en-US" sz="3200" b="1" dirty="0">
                <a:solidFill>
                  <a:srgbClr val="FF0000"/>
                </a:solidFill>
                <a:latin typeface="隶书" pitchFamily="49" charset="-122"/>
                <a:ea typeface="隶书" pitchFamily="49" charset="-122"/>
              </a:rPr>
            </a:br>
            <a:endParaRPr lang="zh-CN" altLang="en-US" sz="3200" b="1" dirty="0">
              <a:solidFill>
                <a:srgbClr val="FF0000"/>
              </a:solidFill>
              <a:latin typeface="隶书" pitchFamily="49" charset="-122"/>
              <a:ea typeface="隶书" pitchFamily="49" charset="-122"/>
            </a:endParaRPr>
          </a:p>
        </p:txBody>
      </p:sp>
      <p:sp>
        <p:nvSpPr>
          <p:cNvPr id="14" name="Rectangle 11"/>
          <p:cNvSpPr>
            <a:spLocks noChangeArrowheads="1"/>
          </p:cNvSpPr>
          <p:nvPr/>
        </p:nvSpPr>
        <p:spPr bwMode="auto">
          <a:xfrm>
            <a:off x="1219200" y="3941038"/>
            <a:ext cx="6172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dirty="0">
                <a:solidFill>
                  <a:srgbClr val="003366"/>
                </a:solidFill>
                <a:latin typeface="隶书" pitchFamily="49" charset="-122"/>
                <a:ea typeface="隶书" pitchFamily="49" charset="-122"/>
              </a:rPr>
              <a:t>6.3 IOT</a:t>
            </a:r>
            <a:r>
              <a:rPr lang="zh-CN" altLang="en-US" sz="3200" b="1" dirty="0">
                <a:solidFill>
                  <a:srgbClr val="003366"/>
                </a:solidFill>
                <a:latin typeface="隶书" pitchFamily="49" charset="-122"/>
                <a:ea typeface="隶书" pitchFamily="49" charset="-122"/>
              </a:rPr>
              <a:t>数据分析与挖掘</a:t>
            </a:r>
            <a:br>
              <a:rPr lang="zh-CN" altLang="en-US" sz="3200" b="1" dirty="0">
                <a:solidFill>
                  <a:srgbClr val="FF0000"/>
                </a:solidFill>
                <a:latin typeface="隶书" pitchFamily="49" charset="-122"/>
                <a:ea typeface="隶书" pitchFamily="49" charset="-122"/>
              </a:rPr>
            </a:br>
            <a:endParaRPr lang="zh-CN" altLang="en-US" sz="3200" b="1" dirty="0">
              <a:solidFill>
                <a:srgbClr val="FF0000"/>
              </a:solidFill>
              <a:latin typeface="隶书" pitchFamily="49" charset="-122"/>
              <a:ea typeface="隶书" pitchFamily="49" charset="-122"/>
            </a:endParaRPr>
          </a:p>
        </p:txBody>
      </p:sp>
      <p:sp>
        <p:nvSpPr>
          <p:cNvPr id="15" name="Rectangle 13"/>
          <p:cNvSpPr>
            <a:spLocks noChangeArrowheads="1"/>
          </p:cNvSpPr>
          <p:nvPr/>
        </p:nvSpPr>
        <p:spPr bwMode="auto">
          <a:xfrm>
            <a:off x="1219200" y="5191472"/>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dirty="0">
                <a:solidFill>
                  <a:srgbClr val="003366"/>
                </a:solidFill>
                <a:latin typeface="隶书" pitchFamily="49" charset="-122"/>
                <a:ea typeface="隶书" pitchFamily="49" charset="-122"/>
              </a:rPr>
              <a:t>6.5 </a:t>
            </a:r>
            <a:r>
              <a:rPr lang="zh-CN" altLang="en-US" sz="3200" b="1" dirty="0">
                <a:solidFill>
                  <a:srgbClr val="003366"/>
                </a:solidFill>
                <a:latin typeface="隶书" pitchFamily="49" charset="-122"/>
                <a:ea typeface="隶书" pitchFamily="49" charset="-122"/>
              </a:rPr>
              <a:t>本章小结</a:t>
            </a:r>
          </a:p>
        </p:txBody>
      </p:sp>
      <p:sp>
        <p:nvSpPr>
          <p:cNvPr id="16" name="Rectangle 14"/>
          <p:cNvSpPr>
            <a:spLocks noChangeArrowheads="1"/>
          </p:cNvSpPr>
          <p:nvPr/>
        </p:nvSpPr>
        <p:spPr bwMode="auto">
          <a:xfrm>
            <a:off x="1219200" y="3284753"/>
            <a:ext cx="6172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dirty="0">
                <a:solidFill>
                  <a:srgbClr val="003366"/>
                </a:solidFill>
                <a:latin typeface="隶书" pitchFamily="49" charset="-122"/>
                <a:ea typeface="隶书" pitchFamily="49" charset="-122"/>
              </a:rPr>
              <a:t>6.2 IOT</a:t>
            </a:r>
            <a:r>
              <a:rPr lang="zh-CN" altLang="en-US" sz="3200" b="1" dirty="0">
                <a:solidFill>
                  <a:srgbClr val="003366"/>
                </a:solidFill>
                <a:latin typeface="隶书" pitchFamily="49" charset="-122"/>
                <a:ea typeface="隶书" pitchFamily="49" charset="-122"/>
              </a:rPr>
              <a:t>数据存储</a:t>
            </a:r>
            <a:endParaRPr lang="zh-CN" altLang="en-US" sz="3200" b="1" dirty="0">
              <a:solidFill>
                <a:srgbClr val="FF0000"/>
              </a:solidFill>
              <a:latin typeface="隶书" pitchFamily="49" charset="-122"/>
              <a:ea typeface="隶书" pitchFamily="49" charset="-122"/>
            </a:endParaRPr>
          </a:p>
        </p:txBody>
      </p:sp>
      <p:sp>
        <p:nvSpPr>
          <p:cNvPr id="7" name="Rectangle 11"/>
          <p:cNvSpPr>
            <a:spLocks noChangeArrowheads="1"/>
          </p:cNvSpPr>
          <p:nvPr/>
        </p:nvSpPr>
        <p:spPr bwMode="auto">
          <a:xfrm>
            <a:off x="1208112" y="4581128"/>
            <a:ext cx="6172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dirty="0">
                <a:solidFill>
                  <a:srgbClr val="003366"/>
                </a:solidFill>
                <a:latin typeface="隶书" pitchFamily="49" charset="-122"/>
                <a:ea typeface="隶书" pitchFamily="49" charset="-122"/>
              </a:rPr>
              <a:t>6.4 IOT</a:t>
            </a:r>
            <a:r>
              <a:rPr lang="zh-CN" altLang="en-US" sz="3200" b="1" dirty="0">
                <a:solidFill>
                  <a:srgbClr val="003366"/>
                </a:solidFill>
                <a:latin typeface="隶书" pitchFamily="49" charset="-122"/>
                <a:ea typeface="隶书" pitchFamily="49" charset="-122"/>
              </a:rPr>
              <a:t>数据检索</a:t>
            </a:r>
            <a:br>
              <a:rPr lang="zh-CN" altLang="en-US" sz="3200" b="1" dirty="0">
                <a:solidFill>
                  <a:srgbClr val="FF0000"/>
                </a:solidFill>
                <a:latin typeface="隶书" pitchFamily="49" charset="-122"/>
                <a:ea typeface="隶书" pitchFamily="49" charset="-122"/>
              </a:rPr>
            </a:br>
            <a:endParaRPr lang="zh-CN" altLang="en-US" sz="3200" b="1" dirty="0">
              <a:solidFill>
                <a:srgbClr val="FF0000"/>
              </a:solidFill>
              <a:latin typeface="隶书" pitchFamily="49" charset="-122"/>
              <a:ea typeface="隶书"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304800" y="1102568"/>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6.3 </a:t>
            </a:r>
            <a:r>
              <a:rPr lang="zh-CN" altLang="en-US" sz="3200" b="1">
                <a:solidFill>
                  <a:schemeClr val="accent2"/>
                </a:solidFill>
                <a:latin typeface="楷体_GB2312" pitchFamily="49" charset="-122"/>
                <a:ea typeface="楷体_GB2312" pitchFamily="49" charset="-122"/>
              </a:rPr>
              <a:t>海量数据存储</a:t>
            </a: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85800" y="2397968"/>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57200">
              <a:lnSpc>
                <a:spcPct val="130000"/>
              </a:lnSpc>
              <a:spcBef>
                <a:spcPts val="1200"/>
              </a:spcBef>
              <a:spcAft>
                <a:spcPts val="1200"/>
              </a:spcAft>
              <a:buFont typeface="Wingdings" panose="05000000000000000000" pitchFamily="2" charset="2"/>
              <a:buChar char="u"/>
            </a:pPr>
            <a:r>
              <a:rPr lang="en-US" altLang="zh-CN" sz="2400" b="1">
                <a:latin typeface="楷体_GB2312" pitchFamily="49" charset="-122"/>
                <a:ea typeface="楷体_GB2312" pitchFamily="49" charset="-122"/>
              </a:rPr>
              <a:t>HDFS</a:t>
            </a:r>
            <a:r>
              <a:rPr lang="zh-CN" altLang="en-US" sz="2400" b="1">
                <a:latin typeface="楷体_GB2312" pitchFamily="49" charset="-122"/>
                <a:ea typeface="楷体_GB2312" pitchFamily="49" charset="-122"/>
              </a:rPr>
              <a:t>的数据组织与操作 </a:t>
            </a: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副本策略</a:t>
            </a:r>
            <a:endParaRPr lang="en-US" altLang="zh-CN" sz="2400" b="1">
              <a:latin typeface="楷体_GB2312" pitchFamily="49" charset="-122"/>
              <a:ea typeface="楷体_GB2312" pitchFamily="49" charset="-122"/>
            </a:endParaRPr>
          </a:p>
        </p:txBody>
      </p:sp>
      <p:sp>
        <p:nvSpPr>
          <p:cNvPr id="5" name="Rectangle 10"/>
          <p:cNvSpPr>
            <a:spLocks noChangeArrowheads="1"/>
          </p:cNvSpPr>
          <p:nvPr/>
        </p:nvSpPr>
        <p:spPr bwMode="auto">
          <a:xfrm>
            <a:off x="685800" y="3083768"/>
            <a:ext cx="80010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a:lnSpc>
                <a:spcPct val="130000"/>
              </a:lnSpc>
              <a:spcBef>
                <a:spcPts val="600"/>
              </a:spcBef>
              <a:buFont typeface="Wingdings" panose="05000000000000000000" pitchFamily="2" charset="2"/>
              <a:buChar char="ü"/>
            </a:pPr>
            <a:r>
              <a:rPr lang="zh-CN" altLang="en-US"/>
              <a:t>好的副本策略能有效改进数据的可靠性、可用性和利用率。</a:t>
            </a:r>
          </a:p>
          <a:p>
            <a:pPr marL="285750" indent="-285750">
              <a:lnSpc>
                <a:spcPct val="130000"/>
              </a:lnSpc>
              <a:spcBef>
                <a:spcPts val="600"/>
              </a:spcBef>
              <a:buFont typeface="Wingdings" panose="05000000000000000000" pitchFamily="2" charset="2"/>
              <a:buChar char="ü"/>
            </a:pPr>
            <a:r>
              <a:rPr lang="en-US" altLang="zh-CN"/>
              <a:t>HDFS</a:t>
            </a:r>
            <a:r>
              <a:rPr lang="zh-CN" altLang="en-US"/>
              <a:t>采用机架感知（</a:t>
            </a:r>
            <a:r>
              <a:rPr lang="en-US" altLang="zh-CN"/>
              <a:t>Rack Awareness</a:t>
            </a:r>
            <a:r>
              <a:rPr lang="zh-CN" altLang="en-US"/>
              <a:t>）策略实现副本策略。在机架感知过程中，名称节点可以获取每个数据节点所属机架的编号。</a:t>
            </a:r>
            <a:endParaRPr lang="en-US" altLang="zh-CN"/>
          </a:p>
          <a:p>
            <a:pPr marL="285750" indent="-285750">
              <a:lnSpc>
                <a:spcPct val="130000"/>
              </a:lnSpc>
              <a:spcBef>
                <a:spcPts val="600"/>
              </a:spcBef>
              <a:buFont typeface="Wingdings" panose="05000000000000000000" pitchFamily="2" charset="2"/>
              <a:buChar char="ü"/>
            </a:pPr>
            <a:r>
              <a:rPr lang="en-US" altLang="zh-CN"/>
              <a:t>HDFS</a:t>
            </a:r>
            <a:r>
              <a:rPr lang="zh-CN" altLang="en-US"/>
              <a:t>的默认副本系数为</a:t>
            </a:r>
            <a:r>
              <a:rPr lang="en-US" altLang="zh-CN"/>
              <a:t>3</a:t>
            </a:r>
            <a:r>
              <a:rPr lang="zh-CN" altLang="en-US"/>
              <a:t>。副本</a:t>
            </a:r>
            <a:r>
              <a:rPr lang="en-US" altLang="zh-CN"/>
              <a:t>1</a:t>
            </a:r>
            <a:r>
              <a:rPr lang="zh-CN" altLang="en-US"/>
              <a:t>优先存放在客户端节点上，如果客户端没有运行在集群内，就选择任意机架的随机节点；副本</a:t>
            </a:r>
            <a:r>
              <a:rPr lang="en-US" altLang="zh-CN"/>
              <a:t>2</a:t>
            </a:r>
            <a:r>
              <a:rPr lang="zh-CN" altLang="en-US"/>
              <a:t>存放到另外一个机架的随机节点上；副本</a:t>
            </a:r>
            <a:r>
              <a:rPr lang="en-US" altLang="zh-CN"/>
              <a:t>3</a:t>
            </a:r>
            <a:r>
              <a:rPr lang="zh-CN" altLang="en-US"/>
              <a:t>和副本</a:t>
            </a:r>
            <a:r>
              <a:rPr lang="en-US" altLang="zh-CN"/>
              <a:t>2</a:t>
            </a:r>
            <a:r>
              <a:rPr lang="zh-CN" altLang="en-US"/>
              <a:t>存放在同一机架，但是不能在同一节点上。</a:t>
            </a:r>
            <a:endParaRPr lang="en-US" altLang="zh-CN"/>
          </a:p>
          <a:p>
            <a:pPr marL="285750" indent="-285750">
              <a:lnSpc>
                <a:spcPct val="130000"/>
              </a:lnSpc>
              <a:spcBef>
                <a:spcPts val="600"/>
              </a:spcBef>
              <a:buFont typeface="Wingdings" panose="05000000000000000000" pitchFamily="2" charset="2"/>
              <a:buChar char="ü"/>
            </a:pPr>
            <a:r>
              <a:rPr lang="zh-CN" altLang="en-US"/>
              <a:t>三分之一的副本在一个节点，三分之二的副本在一个机架，这样能够有效减少机架见的数据传输。既不破坏数据可靠性和读取性能，同时改进了写入性能。</a:t>
            </a:r>
          </a:p>
        </p:txBody>
      </p:sp>
      <p:sp>
        <p:nvSpPr>
          <p:cNvPr id="6" name="Rectangle 10"/>
          <p:cNvSpPr>
            <a:spLocks noChangeArrowheads="1"/>
          </p:cNvSpPr>
          <p:nvPr/>
        </p:nvSpPr>
        <p:spPr bwMode="auto">
          <a:xfrm>
            <a:off x="304800" y="178836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a:solidFill>
                  <a:schemeClr val="accent2"/>
                </a:solidFill>
                <a:latin typeface="楷体_GB2312" pitchFamily="49" charset="-122"/>
                <a:ea typeface="楷体_GB2312" pitchFamily="49" charset="-122"/>
              </a:rPr>
              <a:t> 6.3.1 </a:t>
            </a:r>
            <a:r>
              <a:rPr lang="zh-CN" altLang="en-US" sz="2400" b="1">
                <a:solidFill>
                  <a:schemeClr val="accent2"/>
                </a:solidFill>
                <a:latin typeface="楷体_GB2312" pitchFamily="49" charset="-122"/>
                <a:ea typeface="楷体_GB2312" pitchFamily="49" charset="-122"/>
              </a:rPr>
              <a:t>基于文件的数据存储技术 </a:t>
            </a:r>
            <a:r>
              <a:rPr lang="en-US" altLang="zh-CN" sz="2400" b="1">
                <a:solidFill>
                  <a:schemeClr val="accent2"/>
                </a:solidFill>
                <a:latin typeface="楷体_GB2312" pitchFamily="49" charset="-122"/>
                <a:ea typeface="楷体_GB2312" pitchFamily="49" charset="-122"/>
              </a:rPr>
              <a:t>- HDFS</a:t>
            </a:r>
            <a:endParaRPr lang="zh-CN" altLang="en-US" sz="2400" b="1">
              <a:solidFill>
                <a:schemeClr val="accent2"/>
              </a:solidFill>
              <a:latin typeface="楷体_GB2312" pitchFamily="49" charset="-122"/>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685800" y="2943200"/>
            <a:ext cx="8001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57200">
              <a:lnSpc>
                <a:spcPct val="130000"/>
              </a:lnSpc>
              <a:spcBef>
                <a:spcPts val="1200"/>
              </a:spcBef>
              <a:spcAft>
                <a:spcPts val="1200"/>
              </a:spcAft>
              <a:buFont typeface="Wingdings" panose="05000000000000000000" pitchFamily="2" charset="2"/>
              <a:buChar char="u"/>
            </a:pPr>
            <a:r>
              <a:rPr lang="en-US" altLang="zh-CN" sz="2000" b="1">
                <a:latin typeface="楷体_GB2312" pitchFamily="49" charset="-122"/>
                <a:ea typeface="楷体_GB2312" pitchFamily="49" charset="-122"/>
              </a:rPr>
              <a:t>Hadoop</a:t>
            </a:r>
            <a:r>
              <a:rPr lang="zh-CN" altLang="en-US" sz="2000" b="1">
                <a:latin typeface="楷体_GB2312" pitchFamily="49" charset="-122"/>
                <a:ea typeface="楷体_GB2312" pitchFamily="49" charset="-122"/>
              </a:rPr>
              <a:t>中的</a:t>
            </a:r>
            <a:r>
              <a:rPr lang="en-US" altLang="zh-CN" sz="2000" b="1">
                <a:latin typeface="楷体_GB2312" pitchFamily="49" charset="-122"/>
                <a:ea typeface="楷体_GB2312" pitchFamily="49" charset="-122"/>
              </a:rPr>
              <a:t>MapReduce</a:t>
            </a:r>
            <a:r>
              <a:rPr lang="zh-CN" altLang="en-US" sz="2000" b="1">
                <a:latin typeface="楷体_GB2312" pitchFamily="49" charset="-122"/>
                <a:ea typeface="楷体_GB2312" pitchFamily="49" charset="-122"/>
              </a:rPr>
              <a:t>计算模型将公共细节部分抽象为一个库，由公共引擎统一处理。编程者不需要过多考虑程序本身的分布式存储和并行处理细节，相应的容错处理、数据分布、负载均衡等也由公共引擎完成。</a:t>
            </a:r>
            <a:endParaRPr lang="en-US" altLang="zh-CN" sz="2000" b="1">
              <a:latin typeface="楷体_GB2312" pitchFamily="49" charset="-122"/>
              <a:ea typeface="楷体_GB2312" pitchFamily="49" charset="-122"/>
            </a:endParaRPr>
          </a:p>
        </p:txBody>
      </p:sp>
      <p:sp>
        <p:nvSpPr>
          <p:cNvPr id="3" name="Rectangle 10"/>
          <p:cNvSpPr>
            <a:spLocks noChangeArrowheads="1"/>
          </p:cNvSpPr>
          <p:nvPr/>
        </p:nvSpPr>
        <p:spPr bwMode="auto">
          <a:xfrm>
            <a:off x="304800" y="1266800"/>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6.3 </a:t>
            </a:r>
            <a:r>
              <a:rPr lang="zh-CN" altLang="en-US" sz="3200" b="1">
                <a:solidFill>
                  <a:schemeClr val="accent2"/>
                </a:solidFill>
                <a:latin typeface="楷体_GB2312" pitchFamily="49" charset="-122"/>
                <a:ea typeface="楷体_GB2312" pitchFamily="49" charset="-122"/>
              </a:rPr>
              <a:t>海量数据存储</a:t>
            </a:r>
            <a:endParaRPr lang="zh-CN" altLang="en-US" sz="32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457200" y="210500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a:solidFill>
                  <a:schemeClr val="accent2"/>
                </a:solidFill>
                <a:latin typeface="楷体_GB2312" pitchFamily="49" charset="-122"/>
                <a:ea typeface="楷体_GB2312" pitchFamily="49" charset="-122"/>
              </a:rPr>
              <a:t> 6.3.1 </a:t>
            </a:r>
            <a:r>
              <a:rPr lang="zh-CN" altLang="en-US" sz="2400" b="1">
                <a:solidFill>
                  <a:schemeClr val="accent2"/>
                </a:solidFill>
                <a:latin typeface="楷体_GB2312" pitchFamily="49" charset="-122"/>
                <a:ea typeface="楷体_GB2312" pitchFamily="49" charset="-122"/>
              </a:rPr>
              <a:t>基于文件的数据存储技术 </a:t>
            </a:r>
            <a:r>
              <a:rPr lang="en-US" altLang="zh-CN" sz="2400" b="1">
                <a:solidFill>
                  <a:schemeClr val="accent2"/>
                </a:solidFill>
                <a:latin typeface="楷体_GB2312" pitchFamily="49" charset="-122"/>
                <a:ea typeface="楷体_GB2312" pitchFamily="49" charset="-122"/>
              </a:rPr>
              <a:t>- MapReduce</a:t>
            </a:r>
            <a:endParaRPr lang="zh-CN" altLang="en-US" sz="2400" b="1">
              <a:solidFill>
                <a:schemeClr val="accent2"/>
              </a:solidFill>
              <a:latin typeface="楷体_GB2312" pitchFamily="49" charset="-122"/>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304800" y="1162472"/>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6.3 </a:t>
            </a:r>
            <a:r>
              <a:rPr lang="zh-CN" altLang="en-US" sz="3200" b="1">
                <a:solidFill>
                  <a:schemeClr val="accent2"/>
                </a:solidFill>
                <a:latin typeface="楷体_GB2312" pitchFamily="49" charset="-122"/>
                <a:ea typeface="楷体_GB2312" pitchFamily="49" charset="-122"/>
              </a:rPr>
              <a:t>海量数据存储</a:t>
            </a: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85800" y="2457872"/>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57200">
              <a:lnSpc>
                <a:spcPct val="130000"/>
              </a:lnSpc>
              <a:spcBef>
                <a:spcPts val="1200"/>
              </a:spcBef>
              <a:spcAft>
                <a:spcPts val="1200"/>
              </a:spcAft>
              <a:buFont typeface="Wingdings" panose="05000000000000000000" pitchFamily="2" charset="2"/>
              <a:buChar char="u"/>
            </a:pPr>
            <a:r>
              <a:rPr lang="en-US" altLang="zh-CN" sz="2400" b="1">
                <a:latin typeface="楷体_GB2312" pitchFamily="49" charset="-122"/>
                <a:ea typeface="楷体_GB2312" pitchFamily="49" charset="-122"/>
              </a:rPr>
              <a:t>MapReduce</a:t>
            </a:r>
            <a:r>
              <a:rPr lang="zh-CN" altLang="en-US" sz="2400" b="1">
                <a:latin typeface="楷体_GB2312" pitchFamily="49" charset="-122"/>
                <a:ea typeface="楷体_GB2312" pitchFamily="49" charset="-122"/>
              </a:rPr>
              <a:t>计算模型 </a:t>
            </a: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基本思想和编程模型</a:t>
            </a:r>
            <a:endParaRPr lang="en-US" altLang="zh-CN" sz="2400" b="1">
              <a:latin typeface="楷体_GB2312" pitchFamily="49" charset="-122"/>
              <a:ea typeface="楷体_GB2312" pitchFamily="49" charset="-122"/>
            </a:endParaRPr>
          </a:p>
        </p:txBody>
      </p:sp>
      <p:sp>
        <p:nvSpPr>
          <p:cNvPr id="5" name="Rectangle 10"/>
          <p:cNvSpPr>
            <a:spLocks noChangeArrowheads="1"/>
          </p:cNvSpPr>
          <p:nvPr/>
        </p:nvSpPr>
        <p:spPr bwMode="auto">
          <a:xfrm>
            <a:off x="685800" y="3143672"/>
            <a:ext cx="80010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a:lnSpc>
                <a:spcPct val="130000"/>
              </a:lnSpc>
              <a:spcBef>
                <a:spcPts val="600"/>
              </a:spcBef>
              <a:buFont typeface="Wingdings" panose="05000000000000000000" pitchFamily="2" charset="2"/>
              <a:buChar char="ü"/>
            </a:pPr>
            <a:r>
              <a:rPr lang="en-US" altLang="zh-CN">
                <a:solidFill>
                  <a:srgbClr val="FF0000"/>
                </a:solidFill>
              </a:rPr>
              <a:t>MapReduce</a:t>
            </a:r>
            <a:r>
              <a:rPr lang="zh-CN" altLang="en-US">
                <a:solidFill>
                  <a:srgbClr val="FF0000"/>
                </a:solidFill>
              </a:rPr>
              <a:t>主要反映了映射和规约两个概念，分别完成映射操作和规约操作。</a:t>
            </a:r>
            <a:endParaRPr lang="zh-CN" altLang="en-US"/>
          </a:p>
          <a:p>
            <a:pPr marL="285750" indent="-285750">
              <a:lnSpc>
                <a:spcPct val="130000"/>
              </a:lnSpc>
              <a:spcBef>
                <a:spcPts val="600"/>
              </a:spcBef>
              <a:buFont typeface="Wingdings" panose="05000000000000000000" pitchFamily="2" charset="2"/>
              <a:buChar char="ü"/>
            </a:pPr>
            <a:r>
              <a:rPr lang="en-US" altLang="zh-CN"/>
              <a:t>MapReduce</a:t>
            </a:r>
            <a:r>
              <a:rPr lang="zh-CN" altLang="en-US"/>
              <a:t>是一种非机器依赖的并行编程模型，可给予高层的数据操作编写并行程序，</a:t>
            </a:r>
            <a:r>
              <a:rPr lang="en-US" altLang="zh-CN"/>
              <a:t>MapReduce</a:t>
            </a:r>
            <a:r>
              <a:rPr lang="zh-CN" altLang="en-US"/>
              <a:t>框架的运行时系统自动处理调度和负载均衡问题。</a:t>
            </a:r>
            <a:endParaRPr lang="en-US" altLang="zh-CN"/>
          </a:p>
          <a:p>
            <a:pPr marL="285750" indent="-285750">
              <a:lnSpc>
                <a:spcPct val="130000"/>
              </a:lnSpc>
              <a:spcBef>
                <a:spcPts val="600"/>
              </a:spcBef>
              <a:buFont typeface="Wingdings" panose="05000000000000000000" pitchFamily="2" charset="2"/>
              <a:buChar char="ü"/>
            </a:pPr>
            <a:r>
              <a:rPr lang="en-US" altLang="zh-CN"/>
              <a:t>MapReduce</a:t>
            </a:r>
            <a:r>
              <a:rPr lang="zh-CN" altLang="en-US"/>
              <a:t>把并行任务定义为两个步骤：首先</a:t>
            </a:r>
            <a:r>
              <a:rPr lang="en-US" altLang="zh-CN"/>
              <a:t>map</a:t>
            </a:r>
            <a:r>
              <a:rPr lang="zh-CN" altLang="en-US"/>
              <a:t>阶段把输入数据元素划分为区块，映射生成中间结果</a:t>
            </a:r>
            <a:r>
              <a:rPr lang="en-US" altLang="zh-CN">
                <a:solidFill>
                  <a:srgbClr val="FF0000"/>
                </a:solidFill>
              </a:rPr>
              <a:t>&lt;key</a:t>
            </a:r>
            <a:r>
              <a:rPr lang="zh-CN" altLang="en-US">
                <a:solidFill>
                  <a:srgbClr val="FF0000"/>
                </a:solidFill>
              </a:rPr>
              <a:t>，</a:t>
            </a:r>
            <a:r>
              <a:rPr lang="en-US" altLang="zh-CN">
                <a:solidFill>
                  <a:srgbClr val="FF0000"/>
                </a:solidFill>
              </a:rPr>
              <a:t>value&gt;</a:t>
            </a:r>
            <a:r>
              <a:rPr lang="zh-CN" altLang="en-US">
                <a:solidFill>
                  <a:srgbClr val="FF0000"/>
                </a:solidFill>
              </a:rPr>
              <a:t>对</a:t>
            </a:r>
            <a:r>
              <a:rPr lang="zh-CN" altLang="en-US"/>
              <a:t>，在</a:t>
            </a:r>
            <a:r>
              <a:rPr lang="en-US" altLang="zh-CN"/>
              <a:t>reduce</a:t>
            </a:r>
            <a:r>
              <a:rPr lang="zh-CN" altLang="en-US"/>
              <a:t>阶段按照相同键值规约生成最终结果。计算利用一个输入</a:t>
            </a:r>
            <a:r>
              <a:rPr lang="en-US" altLang="zh-CN"/>
              <a:t>key/value</a:t>
            </a:r>
            <a:r>
              <a:rPr lang="zh-CN" altLang="en-US"/>
              <a:t>对集来产生一个输出</a:t>
            </a:r>
            <a:r>
              <a:rPr lang="en-US" altLang="zh-CN"/>
              <a:t>key/value</a:t>
            </a:r>
            <a:r>
              <a:rPr lang="zh-CN" altLang="en-US"/>
              <a:t>对集。</a:t>
            </a:r>
            <a:endParaRPr lang="en-US" altLang="zh-CN"/>
          </a:p>
        </p:txBody>
      </p:sp>
      <p:sp>
        <p:nvSpPr>
          <p:cNvPr id="6" name="Rectangle 10"/>
          <p:cNvSpPr>
            <a:spLocks noChangeArrowheads="1"/>
          </p:cNvSpPr>
          <p:nvPr/>
        </p:nvSpPr>
        <p:spPr bwMode="auto">
          <a:xfrm>
            <a:off x="304800" y="1848272"/>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a:solidFill>
                  <a:schemeClr val="accent2"/>
                </a:solidFill>
                <a:latin typeface="楷体_GB2312" pitchFamily="49" charset="-122"/>
                <a:ea typeface="楷体_GB2312" pitchFamily="49" charset="-122"/>
              </a:rPr>
              <a:t> 6.3.1 </a:t>
            </a:r>
            <a:r>
              <a:rPr lang="zh-CN" altLang="en-US" sz="2400" b="1">
                <a:solidFill>
                  <a:schemeClr val="accent2"/>
                </a:solidFill>
                <a:latin typeface="楷体_GB2312" pitchFamily="49" charset="-122"/>
                <a:ea typeface="楷体_GB2312" pitchFamily="49" charset="-122"/>
              </a:rPr>
              <a:t>基于文件的数据存储技术 </a:t>
            </a:r>
            <a:r>
              <a:rPr lang="en-US" altLang="zh-CN" sz="2400" b="1">
                <a:solidFill>
                  <a:schemeClr val="accent2"/>
                </a:solidFill>
                <a:latin typeface="楷体_GB2312" pitchFamily="49" charset="-122"/>
                <a:ea typeface="楷体_GB2312" pitchFamily="49" charset="-122"/>
              </a:rPr>
              <a:t>- MapReduce</a:t>
            </a:r>
            <a:endParaRPr lang="zh-CN" altLang="en-US" sz="2400" b="1">
              <a:solidFill>
                <a:schemeClr val="accent2"/>
              </a:solidFill>
              <a:latin typeface="楷体_GB2312" pitchFamily="49" charset="-122"/>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304800" y="1347936"/>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6.3 </a:t>
            </a:r>
            <a:r>
              <a:rPr lang="zh-CN" altLang="en-US" sz="3200" b="1">
                <a:solidFill>
                  <a:schemeClr val="accent2"/>
                </a:solidFill>
                <a:latin typeface="楷体_GB2312" pitchFamily="49" charset="-122"/>
                <a:ea typeface="楷体_GB2312" pitchFamily="49" charset="-122"/>
              </a:rPr>
              <a:t>海量数据存储</a:t>
            </a: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85800" y="2643336"/>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57200">
              <a:lnSpc>
                <a:spcPct val="130000"/>
              </a:lnSpc>
              <a:spcBef>
                <a:spcPts val="1200"/>
              </a:spcBef>
              <a:spcAft>
                <a:spcPts val="1200"/>
              </a:spcAft>
              <a:buFont typeface="Wingdings" panose="05000000000000000000" pitchFamily="2" charset="2"/>
              <a:buChar char="u"/>
            </a:pPr>
            <a:r>
              <a:rPr lang="en-US" altLang="zh-CN" sz="2400" b="1">
                <a:latin typeface="楷体_GB2312" pitchFamily="49" charset="-122"/>
                <a:ea typeface="楷体_GB2312" pitchFamily="49" charset="-122"/>
              </a:rPr>
              <a:t>MapReduce</a:t>
            </a:r>
            <a:r>
              <a:rPr lang="zh-CN" altLang="en-US" sz="2400" b="1">
                <a:latin typeface="楷体_GB2312" pitchFamily="49" charset="-122"/>
                <a:ea typeface="楷体_GB2312" pitchFamily="49" charset="-122"/>
              </a:rPr>
              <a:t>计算模型 </a:t>
            </a: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基本思想和编程模型</a:t>
            </a:r>
            <a:endParaRPr lang="en-US" altLang="zh-CN" sz="2400" b="1">
              <a:latin typeface="楷体_GB2312" pitchFamily="49" charset="-122"/>
              <a:ea typeface="楷体_GB2312" pitchFamily="49" charset="-122"/>
            </a:endParaRPr>
          </a:p>
        </p:txBody>
      </p:sp>
      <p:sp>
        <p:nvSpPr>
          <p:cNvPr id="5" name="Rectangle 10"/>
          <p:cNvSpPr>
            <a:spLocks noChangeArrowheads="1"/>
          </p:cNvSpPr>
          <p:nvPr/>
        </p:nvSpPr>
        <p:spPr bwMode="auto">
          <a:xfrm>
            <a:off x="304800" y="2033736"/>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a:solidFill>
                  <a:schemeClr val="accent2"/>
                </a:solidFill>
                <a:latin typeface="楷体_GB2312" pitchFamily="49" charset="-122"/>
                <a:ea typeface="楷体_GB2312" pitchFamily="49" charset="-122"/>
              </a:rPr>
              <a:t> 6.3.1 </a:t>
            </a:r>
            <a:r>
              <a:rPr lang="zh-CN" altLang="en-US" sz="2400" b="1">
                <a:solidFill>
                  <a:schemeClr val="accent2"/>
                </a:solidFill>
                <a:latin typeface="楷体_GB2312" pitchFamily="49" charset="-122"/>
                <a:ea typeface="楷体_GB2312" pitchFamily="49" charset="-122"/>
              </a:rPr>
              <a:t>基于文件的数据存储技术 </a:t>
            </a:r>
            <a:r>
              <a:rPr lang="en-US" altLang="zh-CN" sz="2400" b="1">
                <a:solidFill>
                  <a:schemeClr val="accent2"/>
                </a:solidFill>
                <a:latin typeface="楷体_GB2312" pitchFamily="49" charset="-122"/>
                <a:ea typeface="楷体_GB2312" pitchFamily="49" charset="-122"/>
              </a:rPr>
              <a:t>- MapReduce</a:t>
            </a:r>
            <a:endParaRPr lang="zh-CN" altLang="en-US" sz="2400" b="1">
              <a:solidFill>
                <a:schemeClr val="accent2"/>
              </a:solidFill>
              <a:latin typeface="楷体_GB2312" pitchFamily="49" charset="-122"/>
              <a:ea typeface="楷体_GB2312" pitchFamily="49" charset="-122"/>
            </a:endParaRPr>
          </a:p>
        </p:txBody>
      </p:sp>
      <p:sp>
        <p:nvSpPr>
          <p:cNvPr id="6" name="Rectangle 2"/>
          <p:cNvSpPr>
            <a:spLocks noChangeArrowheads="1"/>
          </p:cNvSpPr>
          <p:nvPr/>
        </p:nvSpPr>
        <p:spPr bwMode="auto">
          <a:xfrm>
            <a:off x="0" y="662136"/>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7" name="对象 3"/>
          <p:cNvGraphicFramePr>
            <a:graphicFrameLocks noChangeAspect="1"/>
          </p:cNvGraphicFramePr>
          <p:nvPr/>
        </p:nvGraphicFramePr>
        <p:xfrm>
          <a:off x="457200" y="3405336"/>
          <a:ext cx="8196263" cy="3048000"/>
        </p:xfrm>
        <a:graphic>
          <a:graphicData uri="http://schemas.openxmlformats.org/presentationml/2006/ole">
            <mc:AlternateContent xmlns:mc="http://schemas.openxmlformats.org/markup-compatibility/2006">
              <mc:Choice xmlns:v="urn:schemas-microsoft-com:vml" Requires="v">
                <p:oleObj spid="_x0000_s69664" name="Visio" r:id="rId4" imgW="13030200" imgH="4864100" progId="Visio.Drawing.11">
                  <p:embed/>
                </p:oleObj>
              </mc:Choice>
              <mc:Fallback>
                <p:oleObj name="Visio" r:id="rId4" imgW="13030200" imgH="4864100" progId="Visio.Drawing.11">
                  <p:embed/>
                  <p:pic>
                    <p:nvPicPr>
                      <p:cNvPr id="0" name="图片 696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3405336"/>
                        <a:ext cx="8196263"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304800" y="1102568"/>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6.3 </a:t>
            </a:r>
            <a:r>
              <a:rPr lang="zh-CN" altLang="en-US" sz="3200" b="1">
                <a:solidFill>
                  <a:schemeClr val="accent2"/>
                </a:solidFill>
                <a:latin typeface="楷体_GB2312" pitchFamily="49" charset="-122"/>
                <a:ea typeface="楷体_GB2312" pitchFamily="49" charset="-122"/>
              </a:rPr>
              <a:t>海量数据存储</a:t>
            </a: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85800" y="2397968"/>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57200">
              <a:lnSpc>
                <a:spcPct val="130000"/>
              </a:lnSpc>
              <a:spcBef>
                <a:spcPts val="1200"/>
              </a:spcBef>
              <a:spcAft>
                <a:spcPts val="1200"/>
              </a:spcAft>
              <a:buFont typeface="Wingdings" panose="05000000000000000000" pitchFamily="2" charset="2"/>
              <a:buChar char="u"/>
            </a:pPr>
            <a:r>
              <a:rPr lang="en-US" altLang="zh-CN" sz="2400" b="1">
                <a:latin typeface="楷体_GB2312" pitchFamily="49" charset="-122"/>
                <a:ea typeface="楷体_GB2312" pitchFamily="49" charset="-122"/>
              </a:rPr>
              <a:t>MapReduce</a:t>
            </a:r>
            <a:r>
              <a:rPr lang="zh-CN" altLang="en-US" sz="2400" b="1">
                <a:latin typeface="楷体_GB2312" pitchFamily="49" charset="-122"/>
                <a:ea typeface="楷体_GB2312" pitchFamily="49" charset="-122"/>
              </a:rPr>
              <a:t>计算模型 </a:t>
            </a: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基本思想和编程模型</a:t>
            </a:r>
            <a:endParaRPr lang="en-US" altLang="zh-CN" sz="2400" b="1">
              <a:latin typeface="楷体_GB2312" pitchFamily="49" charset="-122"/>
              <a:ea typeface="楷体_GB2312" pitchFamily="49" charset="-122"/>
            </a:endParaRPr>
          </a:p>
        </p:txBody>
      </p:sp>
      <p:sp>
        <p:nvSpPr>
          <p:cNvPr id="5" name="Rectangle 10"/>
          <p:cNvSpPr>
            <a:spLocks noChangeArrowheads="1"/>
          </p:cNvSpPr>
          <p:nvPr/>
        </p:nvSpPr>
        <p:spPr bwMode="auto">
          <a:xfrm>
            <a:off x="685800" y="3083768"/>
            <a:ext cx="80010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a:lnSpc>
                <a:spcPct val="130000"/>
              </a:lnSpc>
              <a:spcBef>
                <a:spcPts val="600"/>
              </a:spcBef>
              <a:buFont typeface="Wingdings" panose="05000000000000000000" pitchFamily="2" charset="2"/>
              <a:buChar char="ü"/>
            </a:pPr>
            <a:r>
              <a:rPr lang="en-US" altLang="zh-CN"/>
              <a:t>Map</a:t>
            </a:r>
            <a:r>
              <a:rPr lang="zh-CN" altLang="en-US"/>
              <a:t>操作是一类将输入记录集转换为中间格式记录集的独立任务，将输入键值对</a:t>
            </a:r>
            <a:r>
              <a:rPr lang="en-US" altLang="zh-CN"/>
              <a:t>(key/value)</a:t>
            </a:r>
            <a:r>
              <a:rPr lang="zh-CN" altLang="en-US"/>
              <a:t>映射为一组中间格式的键值对。该中间格式记录集不需要与输入记录集的类型一致，一个给定的输入键值</a:t>
            </a:r>
            <a:r>
              <a:rPr lang="en-US" altLang="zh-CN"/>
              <a:t>&lt;key, value&gt;</a:t>
            </a:r>
            <a:r>
              <a:rPr lang="zh-CN" altLang="en-US"/>
              <a:t>对可以映射成</a:t>
            </a:r>
            <a:r>
              <a:rPr lang="en-US" altLang="zh-CN"/>
              <a:t>0</a:t>
            </a:r>
            <a:r>
              <a:rPr lang="zh-CN" altLang="en-US"/>
              <a:t>个或多个输出键值</a:t>
            </a:r>
            <a:r>
              <a:rPr lang="en-US" altLang="zh-CN"/>
              <a:t>&lt;key, value&gt;</a:t>
            </a:r>
            <a:r>
              <a:rPr lang="zh-CN" altLang="en-US"/>
              <a:t>对。</a:t>
            </a:r>
          </a:p>
          <a:p>
            <a:pPr marL="285750" indent="-285750">
              <a:lnSpc>
                <a:spcPct val="130000"/>
              </a:lnSpc>
              <a:spcBef>
                <a:spcPts val="600"/>
              </a:spcBef>
              <a:buFont typeface="Wingdings" panose="05000000000000000000" pitchFamily="2" charset="2"/>
              <a:buChar char="ü"/>
            </a:pPr>
            <a:r>
              <a:rPr lang="en-US" altLang="zh-CN"/>
              <a:t>Reduce</a:t>
            </a:r>
            <a:r>
              <a:rPr lang="zh-CN" altLang="en-US"/>
              <a:t>操作将</a:t>
            </a:r>
            <a:r>
              <a:rPr lang="en-US" altLang="zh-CN"/>
              <a:t>key</a:t>
            </a:r>
            <a:r>
              <a:rPr lang="zh-CN" altLang="en-US"/>
              <a:t>相同的一组中间数值集规约为一个更小的数值集。通常，</a:t>
            </a:r>
            <a:r>
              <a:rPr lang="en-US" altLang="zh-CN"/>
              <a:t>Reduce</a:t>
            </a:r>
            <a:r>
              <a:rPr lang="zh-CN" altLang="en-US"/>
              <a:t>操作包括</a:t>
            </a:r>
            <a:r>
              <a:rPr lang="en-US" altLang="zh-CN"/>
              <a:t>shuffle</a:t>
            </a:r>
            <a:r>
              <a:rPr lang="zh-CN" altLang="en-US"/>
              <a:t>和排序操作。</a:t>
            </a:r>
          </a:p>
          <a:p>
            <a:pPr marL="285750" indent="-285750">
              <a:lnSpc>
                <a:spcPct val="130000"/>
              </a:lnSpc>
              <a:spcBef>
                <a:spcPts val="600"/>
              </a:spcBef>
              <a:buFont typeface="Wingdings" panose="05000000000000000000" pitchFamily="2" charset="2"/>
              <a:buChar char="ü"/>
            </a:pPr>
            <a:r>
              <a:rPr lang="zh-CN" altLang="en-US"/>
              <a:t>在映射规约计算模型中，认为大部分操作和映射操作相关，映射对输入记录的每个逻辑“</a:t>
            </a:r>
            <a:r>
              <a:rPr lang="en-US" altLang="zh-CN"/>
              <a:t>record”</a:t>
            </a:r>
            <a:r>
              <a:rPr lang="zh-CN" altLang="en-US"/>
              <a:t>进行运算，产生一组中间</a:t>
            </a:r>
            <a:r>
              <a:rPr lang="en-US" altLang="zh-CN"/>
              <a:t>&lt;key, value&gt;</a:t>
            </a:r>
            <a:r>
              <a:rPr lang="zh-CN" altLang="en-US"/>
              <a:t>对，然后对具有相同</a:t>
            </a:r>
            <a:r>
              <a:rPr lang="en-US" altLang="zh-CN"/>
              <a:t>key</a:t>
            </a:r>
            <a:r>
              <a:rPr lang="zh-CN" altLang="en-US"/>
              <a:t>的中间</a:t>
            </a:r>
            <a:r>
              <a:rPr lang="en-US" altLang="zh-CN"/>
              <a:t>&lt;key, value&gt;</a:t>
            </a:r>
            <a:r>
              <a:rPr lang="zh-CN" altLang="en-US"/>
              <a:t>执行规约操作来合并数据。</a:t>
            </a:r>
          </a:p>
        </p:txBody>
      </p:sp>
      <p:sp>
        <p:nvSpPr>
          <p:cNvPr id="6" name="Rectangle 10"/>
          <p:cNvSpPr>
            <a:spLocks noChangeArrowheads="1"/>
          </p:cNvSpPr>
          <p:nvPr/>
        </p:nvSpPr>
        <p:spPr bwMode="auto">
          <a:xfrm>
            <a:off x="304800" y="178836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a:solidFill>
                  <a:schemeClr val="accent2"/>
                </a:solidFill>
                <a:latin typeface="楷体_GB2312" pitchFamily="49" charset="-122"/>
                <a:ea typeface="楷体_GB2312" pitchFamily="49" charset="-122"/>
              </a:rPr>
              <a:t> 6.3.1 </a:t>
            </a:r>
            <a:r>
              <a:rPr lang="zh-CN" altLang="en-US" sz="2400" b="1">
                <a:solidFill>
                  <a:schemeClr val="accent2"/>
                </a:solidFill>
                <a:latin typeface="楷体_GB2312" pitchFamily="49" charset="-122"/>
                <a:ea typeface="楷体_GB2312" pitchFamily="49" charset="-122"/>
              </a:rPr>
              <a:t>基于文件的数据存储技术 </a:t>
            </a:r>
            <a:r>
              <a:rPr lang="en-US" altLang="zh-CN" sz="2400" b="1">
                <a:solidFill>
                  <a:schemeClr val="accent2"/>
                </a:solidFill>
                <a:latin typeface="楷体_GB2312" pitchFamily="49" charset="-122"/>
                <a:ea typeface="楷体_GB2312" pitchFamily="49" charset="-122"/>
              </a:rPr>
              <a:t>- MapReduce</a:t>
            </a:r>
            <a:endParaRPr lang="zh-CN" altLang="en-US" sz="2400" b="1">
              <a:solidFill>
                <a:schemeClr val="accent2"/>
              </a:solidFill>
              <a:latin typeface="楷体_GB2312" pitchFamily="49" charset="-122"/>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304800" y="1229072"/>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6.3 </a:t>
            </a:r>
            <a:r>
              <a:rPr lang="zh-CN" altLang="en-US" sz="3200" b="1">
                <a:solidFill>
                  <a:schemeClr val="accent2"/>
                </a:solidFill>
                <a:latin typeface="楷体_GB2312" pitchFamily="49" charset="-122"/>
                <a:ea typeface="楷体_GB2312" pitchFamily="49" charset="-122"/>
              </a:rPr>
              <a:t>海量数据存储</a:t>
            </a: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85800" y="2524472"/>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57200">
              <a:lnSpc>
                <a:spcPct val="130000"/>
              </a:lnSpc>
              <a:spcBef>
                <a:spcPts val="1200"/>
              </a:spcBef>
              <a:spcAft>
                <a:spcPts val="1200"/>
              </a:spcAft>
              <a:buFont typeface="Wingdings" panose="05000000000000000000" pitchFamily="2" charset="2"/>
              <a:buChar char="u"/>
            </a:pPr>
            <a:r>
              <a:rPr lang="en-US" altLang="zh-CN" sz="2400" b="1">
                <a:latin typeface="楷体_GB2312" pitchFamily="49" charset="-122"/>
                <a:ea typeface="楷体_GB2312" pitchFamily="49" charset="-122"/>
              </a:rPr>
              <a:t>MapReduce</a:t>
            </a:r>
            <a:r>
              <a:rPr lang="zh-CN" altLang="en-US" sz="2400" b="1">
                <a:latin typeface="楷体_GB2312" pitchFamily="49" charset="-122"/>
                <a:ea typeface="楷体_GB2312" pitchFamily="49" charset="-122"/>
              </a:rPr>
              <a:t>计算模型 </a:t>
            </a: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运行算法与流程</a:t>
            </a:r>
            <a:endParaRPr lang="en-US" altLang="zh-CN" sz="2400" b="1">
              <a:latin typeface="楷体_GB2312" pitchFamily="49" charset="-122"/>
              <a:ea typeface="楷体_GB2312" pitchFamily="49" charset="-122"/>
            </a:endParaRPr>
          </a:p>
        </p:txBody>
      </p:sp>
      <p:sp>
        <p:nvSpPr>
          <p:cNvPr id="5" name="Rectangle 10"/>
          <p:cNvSpPr>
            <a:spLocks noChangeArrowheads="1"/>
          </p:cNvSpPr>
          <p:nvPr/>
        </p:nvSpPr>
        <p:spPr bwMode="auto">
          <a:xfrm>
            <a:off x="304800" y="1914872"/>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a:solidFill>
                  <a:schemeClr val="accent2"/>
                </a:solidFill>
                <a:latin typeface="楷体_GB2312" pitchFamily="49" charset="-122"/>
                <a:ea typeface="楷体_GB2312" pitchFamily="49" charset="-122"/>
              </a:rPr>
              <a:t> 6.3.1 </a:t>
            </a:r>
            <a:r>
              <a:rPr lang="zh-CN" altLang="en-US" sz="2400" b="1">
                <a:solidFill>
                  <a:schemeClr val="accent2"/>
                </a:solidFill>
                <a:latin typeface="楷体_GB2312" pitchFamily="49" charset="-122"/>
                <a:ea typeface="楷体_GB2312" pitchFamily="49" charset="-122"/>
              </a:rPr>
              <a:t>基于文件的数据存储技术 </a:t>
            </a:r>
            <a:r>
              <a:rPr lang="en-US" altLang="zh-CN" sz="2400" b="1">
                <a:solidFill>
                  <a:schemeClr val="accent2"/>
                </a:solidFill>
                <a:latin typeface="楷体_GB2312" pitchFamily="49" charset="-122"/>
                <a:ea typeface="楷体_GB2312" pitchFamily="49" charset="-122"/>
              </a:rPr>
              <a:t>- MapReduce</a:t>
            </a:r>
            <a:endParaRPr lang="zh-CN" altLang="en-US" sz="2400" b="1">
              <a:solidFill>
                <a:schemeClr val="accent2"/>
              </a:solidFill>
              <a:latin typeface="楷体_GB2312" pitchFamily="49" charset="-122"/>
              <a:ea typeface="楷体_GB2312" pitchFamily="49" charset="-122"/>
            </a:endParaRPr>
          </a:p>
        </p:txBody>
      </p:sp>
      <p:sp>
        <p:nvSpPr>
          <p:cNvPr id="6" name="Rectangle 2"/>
          <p:cNvSpPr>
            <a:spLocks noChangeArrowheads="1"/>
          </p:cNvSpPr>
          <p:nvPr/>
        </p:nvSpPr>
        <p:spPr bwMode="auto">
          <a:xfrm>
            <a:off x="0" y="543272"/>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7" name="对象 3"/>
          <p:cNvGraphicFramePr>
            <a:graphicFrameLocks noChangeAspect="1"/>
          </p:cNvGraphicFramePr>
          <p:nvPr/>
        </p:nvGraphicFramePr>
        <p:xfrm>
          <a:off x="674688" y="3438872"/>
          <a:ext cx="7794625" cy="2438400"/>
        </p:xfrm>
        <a:graphic>
          <a:graphicData uri="http://schemas.openxmlformats.org/presentationml/2006/ole">
            <mc:AlternateContent xmlns:mc="http://schemas.openxmlformats.org/markup-compatibility/2006">
              <mc:Choice xmlns:v="urn:schemas-microsoft-com:vml" Requires="v">
                <p:oleObj spid="_x0000_s70688" name="Visio" r:id="rId4" imgW="8509000" imgH="2667000" progId="Visio.Drawing.11">
                  <p:embed/>
                </p:oleObj>
              </mc:Choice>
              <mc:Fallback>
                <p:oleObj name="Visio" r:id="rId4" imgW="8509000" imgH="2667000" progId="Visio.Drawing.11">
                  <p:embed/>
                  <p:pic>
                    <p:nvPicPr>
                      <p:cNvPr id="0" name="图片 7068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688" y="3438872"/>
                        <a:ext cx="779462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268288" y="1102568"/>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6.3 </a:t>
            </a:r>
            <a:r>
              <a:rPr lang="zh-CN" altLang="en-US" sz="3200" b="1">
                <a:solidFill>
                  <a:schemeClr val="accent2"/>
                </a:solidFill>
                <a:latin typeface="楷体_GB2312" pitchFamily="49" charset="-122"/>
                <a:ea typeface="楷体_GB2312" pitchFamily="49" charset="-122"/>
              </a:rPr>
              <a:t>海量数据存储</a:t>
            </a: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49288" y="2397968"/>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57200">
              <a:lnSpc>
                <a:spcPct val="130000"/>
              </a:lnSpc>
              <a:spcBef>
                <a:spcPts val="1200"/>
              </a:spcBef>
              <a:spcAft>
                <a:spcPts val="1200"/>
              </a:spcAft>
              <a:buFont typeface="Wingdings" panose="05000000000000000000" pitchFamily="2" charset="2"/>
              <a:buChar char="u"/>
            </a:pPr>
            <a:r>
              <a:rPr lang="en-US" altLang="zh-CN" sz="2400" b="1">
                <a:latin typeface="楷体_GB2312" pitchFamily="49" charset="-122"/>
                <a:ea typeface="楷体_GB2312" pitchFamily="49" charset="-122"/>
              </a:rPr>
              <a:t>MapReduce</a:t>
            </a:r>
            <a:r>
              <a:rPr lang="zh-CN" altLang="en-US" sz="2400" b="1">
                <a:latin typeface="楷体_GB2312" pitchFamily="49" charset="-122"/>
                <a:ea typeface="楷体_GB2312" pitchFamily="49" charset="-122"/>
              </a:rPr>
              <a:t>计算模型 </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运行算法与流程</a:t>
            </a:r>
            <a:endParaRPr lang="en-US" altLang="zh-CN" sz="2400" b="1">
              <a:latin typeface="楷体_GB2312" pitchFamily="49" charset="-122"/>
              <a:ea typeface="楷体_GB2312" pitchFamily="49" charset="-122"/>
            </a:endParaRPr>
          </a:p>
        </p:txBody>
      </p:sp>
      <p:sp>
        <p:nvSpPr>
          <p:cNvPr id="5" name="Rectangle 10"/>
          <p:cNvSpPr>
            <a:spLocks noChangeArrowheads="1"/>
          </p:cNvSpPr>
          <p:nvPr/>
        </p:nvSpPr>
        <p:spPr bwMode="auto">
          <a:xfrm>
            <a:off x="649288" y="3083768"/>
            <a:ext cx="80010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30000"/>
              </a:lnSpc>
              <a:spcBef>
                <a:spcPts val="600"/>
              </a:spcBef>
              <a:buFont typeface="Times New Roman" panose="02020603050405020304" pitchFamily="18" charset="0"/>
              <a:buAutoNum type="arabicPeriod"/>
            </a:pPr>
            <a:r>
              <a:rPr lang="zh-CN" altLang="en-US" sz="1600"/>
              <a:t>首先，用户程序调用</a:t>
            </a:r>
            <a:r>
              <a:rPr lang="en-US" altLang="zh-CN" sz="1600"/>
              <a:t>MapReduce</a:t>
            </a:r>
            <a:r>
              <a:rPr lang="zh-CN" altLang="en-US" sz="1600"/>
              <a:t>引擎将输入文件分成</a:t>
            </a:r>
            <a:r>
              <a:rPr lang="en-US" altLang="zh-CN" sz="1600"/>
              <a:t>M</a:t>
            </a:r>
            <a:r>
              <a:rPr lang="zh-CN" altLang="en-US" sz="1600"/>
              <a:t>块，每块大概</a:t>
            </a:r>
            <a:r>
              <a:rPr lang="en-US" altLang="zh-CN" sz="1600"/>
              <a:t>16MB</a:t>
            </a:r>
            <a:r>
              <a:rPr lang="zh-CN" altLang="en-US" sz="1600"/>
              <a:t>到</a:t>
            </a:r>
            <a:r>
              <a:rPr lang="en-US" altLang="zh-CN" sz="1600"/>
              <a:t>64MB</a:t>
            </a:r>
            <a:r>
              <a:rPr lang="zh-CN" altLang="en-US" sz="1600"/>
              <a:t>（可自定义参数）。</a:t>
            </a:r>
          </a:p>
          <a:p>
            <a:pPr marL="342900" indent="-342900">
              <a:lnSpc>
                <a:spcPct val="130000"/>
              </a:lnSpc>
              <a:spcBef>
                <a:spcPts val="600"/>
              </a:spcBef>
              <a:buFont typeface="Times New Roman" panose="02020603050405020304" pitchFamily="18" charset="0"/>
              <a:buAutoNum type="arabicPeriod"/>
            </a:pPr>
            <a:r>
              <a:rPr lang="zh-CN" altLang="en-US" sz="1600"/>
              <a:t>主控节点负责分派任务，假设有</a:t>
            </a:r>
            <a:r>
              <a:rPr lang="en-US" altLang="zh-CN" sz="1600"/>
              <a:t>M</a:t>
            </a:r>
            <a:r>
              <a:rPr lang="zh-CN" altLang="en-US" sz="1600"/>
              <a:t>个映射任务和</a:t>
            </a:r>
            <a:r>
              <a:rPr lang="en-US" altLang="zh-CN" sz="1600"/>
              <a:t>R</a:t>
            </a:r>
            <a:r>
              <a:rPr lang="zh-CN" altLang="en-US" sz="1600"/>
              <a:t>个规约任务，选择空闲的从属节点分配这些任务。</a:t>
            </a:r>
          </a:p>
          <a:p>
            <a:pPr marL="342900" indent="-342900">
              <a:lnSpc>
                <a:spcPct val="130000"/>
              </a:lnSpc>
              <a:spcBef>
                <a:spcPts val="600"/>
              </a:spcBef>
              <a:buFont typeface="Times New Roman" panose="02020603050405020304" pitchFamily="18" charset="0"/>
              <a:buAutoNum type="arabicPeriod"/>
            </a:pPr>
            <a:r>
              <a:rPr lang="zh-CN" altLang="en-US" sz="1600"/>
              <a:t>分配了映射任务的从属节点读取并处理相关的输入分片，并且解析出降至</a:t>
            </a:r>
            <a:r>
              <a:rPr lang="en-US" altLang="zh-CN" sz="1600"/>
              <a:t>&lt;key, value&gt;</a:t>
            </a:r>
            <a:r>
              <a:rPr lang="zh-CN" altLang="en-US" sz="1600"/>
              <a:t>对传递给用户自定义的映射函数，映射函数生成的中间结果</a:t>
            </a:r>
            <a:r>
              <a:rPr lang="en-US" altLang="zh-CN" sz="1600"/>
              <a:t>&lt;key, value&gt;</a:t>
            </a:r>
            <a:r>
              <a:rPr lang="zh-CN" altLang="en-US" sz="1600"/>
              <a:t>对暂时存在在内存中。</a:t>
            </a:r>
          </a:p>
          <a:p>
            <a:pPr marL="342900" indent="-342900">
              <a:lnSpc>
                <a:spcPct val="130000"/>
              </a:lnSpc>
              <a:spcBef>
                <a:spcPts val="600"/>
              </a:spcBef>
              <a:buFont typeface="Times New Roman" panose="02020603050405020304" pitchFamily="18" charset="0"/>
              <a:buAutoNum type="arabicPeriod"/>
            </a:pPr>
            <a:r>
              <a:rPr lang="zh-CN" altLang="en-US" sz="1600"/>
              <a:t>缓冲到内存中的中间结果</a:t>
            </a:r>
            <a:r>
              <a:rPr lang="en-US" altLang="zh-CN" sz="1600"/>
              <a:t>&lt;key, value&gt;</a:t>
            </a:r>
            <a:r>
              <a:rPr lang="zh-CN" altLang="en-US" sz="1600"/>
              <a:t>对周期性写入本地磁盘，这些数据通过分区（</a:t>
            </a:r>
            <a:r>
              <a:rPr lang="en-US" altLang="zh-CN" sz="1600"/>
              <a:t>partition</a:t>
            </a:r>
            <a:r>
              <a:rPr lang="zh-CN" altLang="en-US" sz="1600"/>
              <a:t>）函数划分为</a:t>
            </a:r>
            <a:r>
              <a:rPr lang="en-US" altLang="zh-CN" sz="1600"/>
              <a:t>R</a:t>
            </a:r>
            <a:r>
              <a:rPr lang="zh-CN" altLang="en-US" sz="1600"/>
              <a:t>个区块。中间结果</a:t>
            </a:r>
            <a:r>
              <a:rPr lang="en-US" altLang="zh-CN" sz="1600"/>
              <a:t>&lt;key, value&gt;</a:t>
            </a:r>
            <a:r>
              <a:rPr lang="zh-CN" altLang="en-US" sz="1600"/>
              <a:t>在本地磁盘的位置信息要发送到主控节点，然后统一由主控节点传送给执行规约操作的从属节点。</a:t>
            </a:r>
          </a:p>
        </p:txBody>
      </p:sp>
      <p:sp>
        <p:nvSpPr>
          <p:cNvPr id="6" name="Rectangle 10"/>
          <p:cNvSpPr>
            <a:spLocks noChangeArrowheads="1"/>
          </p:cNvSpPr>
          <p:nvPr/>
        </p:nvSpPr>
        <p:spPr bwMode="auto">
          <a:xfrm>
            <a:off x="268288" y="178836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a:solidFill>
                  <a:schemeClr val="accent2"/>
                </a:solidFill>
                <a:latin typeface="楷体_GB2312" pitchFamily="49" charset="-122"/>
                <a:ea typeface="楷体_GB2312" pitchFamily="49" charset="-122"/>
              </a:rPr>
              <a:t> 6.3.1 </a:t>
            </a:r>
            <a:r>
              <a:rPr lang="zh-CN" altLang="en-US" sz="2400" b="1">
                <a:solidFill>
                  <a:schemeClr val="accent2"/>
                </a:solidFill>
                <a:latin typeface="楷体_GB2312" pitchFamily="49" charset="-122"/>
                <a:ea typeface="楷体_GB2312" pitchFamily="49" charset="-122"/>
              </a:rPr>
              <a:t>基于文件的数据存储技术 </a:t>
            </a:r>
            <a:r>
              <a:rPr lang="en-US" altLang="zh-CN" sz="2400" b="1">
                <a:solidFill>
                  <a:schemeClr val="accent2"/>
                </a:solidFill>
                <a:latin typeface="楷体_GB2312" pitchFamily="49" charset="-122"/>
                <a:ea typeface="楷体_GB2312" pitchFamily="49" charset="-122"/>
              </a:rPr>
              <a:t>- MapReduce</a:t>
            </a:r>
            <a:endParaRPr lang="zh-CN" altLang="en-US" sz="2400" b="1">
              <a:solidFill>
                <a:schemeClr val="accent2"/>
              </a:solidFill>
              <a:latin typeface="楷体_GB2312" pitchFamily="49" charset="-122"/>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304800" y="1102568"/>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6.3 </a:t>
            </a:r>
            <a:r>
              <a:rPr lang="zh-CN" altLang="en-US" sz="3200" b="1">
                <a:solidFill>
                  <a:schemeClr val="accent2"/>
                </a:solidFill>
                <a:latin typeface="楷体_GB2312" pitchFamily="49" charset="-122"/>
                <a:ea typeface="楷体_GB2312" pitchFamily="49" charset="-122"/>
              </a:rPr>
              <a:t>海量数据存储</a:t>
            </a: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85800" y="2397968"/>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57200">
              <a:lnSpc>
                <a:spcPct val="130000"/>
              </a:lnSpc>
              <a:spcBef>
                <a:spcPts val="1200"/>
              </a:spcBef>
              <a:spcAft>
                <a:spcPts val="1200"/>
              </a:spcAft>
              <a:buFont typeface="Wingdings" panose="05000000000000000000" pitchFamily="2" charset="2"/>
              <a:buChar char="u"/>
            </a:pPr>
            <a:r>
              <a:rPr lang="en-US" altLang="zh-CN" sz="2400" b="1">
                <a:latin typeface="楷体_GB2312" pitchFamily="49" charset="-122"/>
                <a:ea typeface="楷体_GB2312" pitchFamily="49" charset="-122"/>
              </a:rPr>
              <a:t>MapReduce</a:t>
            </a:r>
            <a:r>
              <a:rPr lang="zh-CN" altLang="en-US" sz="2400" b="1">
                <a:latin typeface="楷体_GB2312" pitchFamily="49" charset="-122"/>
                <a:ea typeface="楷体_GB2312" pitchFamily="49" charset="-122"/>
              </a:rPr>
              <a:t>计算模型 </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运行算法与流程</a:t>
            </a:r>
            <a:endParaRPr lang="en-US" altLang="zh-CN" sz="2400" b="1">
              <a:latin typeface="楷体_GB2312" pitchFamily="49" charset="-122"/>
              <a:ea typeface="楷体_GB2312" pitchFamily="49" charset="-122"/>
            </a:endParaRPr>
          </a:p>
        </p:txBody>
      </p:sp>
      <p:sp>
        <p:nvSpPr>
          <p:cNvPr id="5" name="Rectangle 10"/>
          <p:cNvSpPr>
            <a:spLocks noChangeArrowheads="1"/>
          </p:cNvSpPr>
          <p:nvPr/>
        </p:nvSpPr>
        <p:spPr bwMode="auto">
          <a:xfrm>
            <a:off x="685800" y="3083768"/>
            <a:ext cx="80010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30000"/>
              </a:lnSpc>
              <a:spcBef>
                <a:spcPts val="600"/>
              </a:spcBef>
              <a:buFont typeface="Times New Roman" panose="02020603050405020304" pitchFamily="18" charset="0"/>
              <a:buAutoNum type="arabicPeriod" startAt="5"/>
            </a:pPr>
            <a:r>
              <a:rPr lang="zh-CN" altLang="en-US" sz="1600"/>
              <a:t>当主控节点通知执行规约任务的从属节点中间结果</a:t>
            </a:r>
            <a:r>
              <a:rPr lang="en-US" altLang="zh-CN" sz="1600"/>
              <a:t>&lt;key, value&gt;</a:t>
            </a:r>
            <a:r>
              <a:rPr lang="zh-CN" altLang="en-US" sz="1600"/>
              <a:t>对的位置信息时，该从属节点通过远程调用读取缓冲到映射任务节点本地磁盘上的中间数据。从属节点读取所有的中间数据然后按照中间</a:t>
            </a:r>
            <a:r>
              <a:rPr lang="en-US" altLang="zh-CN" sz="1600"/>
              <a:t>key</a:t>
            </a:r>
            <a:r>
              <a:rPr lang="zh-CN" altLang="en-US" sz="1600"/>
              <a:t>进行排序，使得</a:t>
            </a:r>
            <a:r>
              <a:rPr lang="en-US" altLang="zh-CN" sz="1600"/>
              <a:t>key</a:t>
            </a:r>
            <a:r>
              <a:rPr lang="zh-CN" altLang="en-US" sz="1600"/>
              <a:t>相同的</a:t>
            </a:r>
            <a:r>
              <a:rPr lang="en-US" altLang="zh-CN" sz="1600"/>
              <a:t>value</a:t>
            </a:r>
            <a:r>
              <a:rPr lang="zh-CN" altLang="en-US" sz="1600"/>
              <a:t>几种在一起。如果中间结果集合过大，可能需要使用外排序。</a:t>
            </a:r>
          </a:p>
          <a:p>
            <a:pPr marL="342900" indent="-342900">
              <a:lnSpc>
                <a:spcPct val="130000"/>
              </a:lnSpc>
              <a:spcBef>
                <a:spcPts val="600"/>
              </a:spcBef>
              <a:buFont typeface="Times New Roman" panose="02020603050405020304" pitchFamily="18" charset="0"/>
              <a:buAutoNum type="arabicPeriod" startAt="5"/>
            </a:pPr>
            <a:r>
              <a:rPr lang="zh-CN" altLang="en-US" sz="1600"/>
              <a:t>执行规约任务的从属节点根据中间</a:t>
            </a:r>
            <a:r>
              <a:rPr lang="en-US" altLang="zh-CN" sz="1600"/>
              <a:t>key</a:t>
            </a:r>
            <a:r>
              <a:rPr lang="zh-CN" altLang="en-US" sz="1600"/>
              <a:t>来遍历所有排序后的中间结果</a:t>
            </a:r>
            <a:r>
              <a:rPr lang="en-US" altLang="zh-CN" sz="1600"/>
              <a:t>&lt;key, value&gt;</a:t>
            </a:r>
            <a:r>
              <a:rPr lang="zh-CN" altLang="en-US" sz="1600"/>
              <a:t>对，并且把</a:t>
            </a:r>
            <a:r>
              <a:rPr lang="en-US" altLang="zh-CN" sz="1600"/>
              <a:t>key</a:t>
            </a:r>
            <a:r>
              <a:rPr lang="zh-CN" altLang="en-US" sz="1600"/>
              <a:t>和相关的中间结果集合传递给用户自定义的规约函数，由规约函数将本区块输出到一个最终输出文件，该文件存储到</a:t>
            </a:r>
            <a:r>
              <a:rPr lang="en-US" altLang="zh-CN" sz="1600"/>
              <a:t>HDFS</a:t>
            </a:r>
            <a:r>
              <a:rPr lang="zh-CN" altLang="en-US" sz="1600"/>
              <a:t>中。</a:t>
            </a:r>
          </a:p>
          <a:p>
            <a:pPr marL="342900" indent="-342900">
              <a:lnSpc>
                <a:spcPct val="130000"/>
              </a:lnSpc>
              <a:spcBef>
                <a:spcPts val="600"/>
              </a:spcBef>
              <a:buFont typeface="Times New Roman" panose="02020603050405020304" pitchFamily="18" charset="0"/>
              <a:buAutoNum type="arabicPeriod" startAt="5"/>
            </a:pPr>
            <a:r>
              <a:rPr lang="zh-CN" altLang="en-US" sz="1600"/>
              <a:t>当所有的映射和规约任务完成时，主控节点通知用户程序，返回用户程序的调用点。</a:t>
            </a:r>
            <a:r>
              <a:rPr lang="en-US" altLang="zh-CN" sz="1600"/>
              <a:t>MapReduce</a:t>
            </a:r>
            <a:r>
              <a:rPr lang="zh-CN" altLang="en-US" sz="1600"/>
              <a:t>操作执行完毕。</a:t>
            </a:r>
          </a:p>
        </p:txBody>
      </p:sp>
      <p:sp>
        <p:nvSpPr>
          <p:cNvPr id="6" name="Rectangle 10"/>
          <p:cNvSpPr>
            <a:spLocks noChangeArrowheads="1"/>
          </p:cNvSpPr>
          <p:nvPr/>
        </p:nvSpPr>
        <p:spPr bwMode="auto">
          <a:xfrm>
            <a:off x="304800" y="178836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a:solidFill>
                  <a:schemeClr val="accent2"/>
                </a:solidFill>
                <a:latin typeface="楷体_GB2312" pitchFamily="49" charset="-122"/>
                <a:ea typeface="楷体_GB2312" pitchFamily="49" charset="-122"/>
              </a:rPr>
              <a:t> 6.3.1 </a:t>
            </a:r>
            <a:r>
              <a:rPr lang="zh-CN" altLang="en-US" sz="2400" b="1">
                <a:solidFill>
                  <a:schemeClr val="accent2"/>
                </a:solidFill>
                <a:latin typeface="楷体_GB2312" pitchFamily="49" charset="-122"/>
                <a:ea typeface="楷体_GB2312" pitchFamily="49" charset="-122"/>
              </a:rPr>
              <a:t>基于文件的数据存储技术 </a:t>
            </a:r>
            <a:r>
              <a:rPr lang="en-US" altLang="zh-CN" sz="2400" b="1">
                <a:solidFill>
                  <a:schemeClr val="accent2"/>
                </a:solidFill>
                <a:latin typeface="楷体_GB2312" pitchFamily="49" charset="-122"/>
                <a:ea typeface="楷体_GB2312" pitchFamily="49" charset="-122"/>
              </a:rPr>
              <a:t>- MapReduce</a:t>
            </a:r>
            <a:endParaRPr lang="zh-CN" altLang="en-US" sz="2400" b="1">
              <a:solidFill>
                <a:schemeClr val="accent2"/>
              </a:solidFill>
              <a:latin typeface="楷体_GB2312" pitchFamily="49" charset="-122"/>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304800" y="1102568"/>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6.3 </a:t>
            </a:r>
            <a:r>
              <a:rPr lang="zh-CN" altLang="en-US" sz="3200" b="1">
                <a:solidFill>
                  <a:schemeClr val="accent2"/>
                </a:solidFill>
                <a:latin typeface="楷体_GB2312" pitchFamily="49" charset="-122"/>
                <a:ea typeface="楷体_GB2312" pitchFamily="49" charset="-122"/>
              </a:rPr>
              <a:t>海量数据存储</a:t>
            </a: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85800" y="2397968"/>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57200">
              <a:lnSpc>
                <a:spcPct val="130000"/>
              </a:lnSpc>
              <a:spcBef>
                <a:spcPts val="1200"/>
              </a:spcBef>
              <a:spcAft>
                <a:spcPts val="1200"/>
              </a:spcAft>
              <a:buFont typeface="Wingdings" panose="05000000000000000000" pitchFamily="2" charset="2"/>
              <a:buChar char="u"/>
            </a:pPr>
            <a:r>
              <a:rPr lang="en-US" altLang="zh-CN" sz="2400" b="1">
                <a:latin typeface="楷体_GB2312" pitchFamily="49" charset="-122"/>
                <a:ea typeface="楷体_GB2312" pitchFamily="49" charset="-122"/>
              </a:rPr>
              <a:t>MapReduce</a:t>
            </a:r>
            <a:r>
              <a:rPr lang="zh-CN" altLang="en-US" sz="2400" b="1">
                <a:latin typeface="楷体_GB2312" pitchFamily="49" charset="-122"/>
                <a:ea typeface="楷体_GB2312" pitchFamily="49" charset="-122"/>
              </a:rPr>
              <a:t>计算模型 </a:t>
            </a: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任务粒度分析</a:t>
            </a:r>
            <a:endParaRPr lang="en-US" altLang="zh-CN" sz="2400" b="1">
              <a:latin typeface="楷体_GB2312" pitchFamily="49" charset="-122"/>
              <a:ea typeface="楷体_GB2312" pitchFamily="49" charset="-122"/>
            </a:endParaRPr>
          </a:p>
        </p:txBody>
      </p:sp>
      <p:sp>
        <p:nvSpPr>
          <p:cNvPr id="5" name="Rectangle 10"/>
          <p:cNvSpPr>
            <a:spLocks noChangeArrowheads="1"/>
          </p:cNvSpPr>
          <p:nvPr/>
        </p:nvSpPr>
        <p:spPr bwMode="auto">
          <a:xfrm>
            <a:off x="304800" y="178836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a:solidFill>
                  <a:schemeClr val="accent2"/>
                </a:solidFill>
                <a:latin typeface="楷体_GB2312" pitchFamily="49" charset="-122"/>
                <a:ea typeface="楷体_GB2312" pitchFamily="49" charset="-122"/>
              </a:rPr>
              <a:t> 6.3.1 </a:t>
            </a:r>
            <a:r>
              <a:rPr lang="zh-CN" altLang="en-US" sz="2400" b="1">
                <a:solidFill>
                  <a:schemeClr val="accent2"/>
                </a:solidFill>
                <a:latin typeface="楷体_GB2312" pitchFamily="49" charset="-122"/>
                <a:ea typeface="楷体_GB2312" pitchFamily="49" charset="-122"/>
              </a:rPr>
              <a:t>基于文件的数据存储技术 </a:t>
            </a:r>
            <a:r>
              <a:rPr lang="en-US" altLang="zh-CN" sz="2400" b="1">
                <a:solidFill>
                  <a:schemeClr val="accent2"/>
                </a:solidFill>
                <a:latin typeface="楷体_GB2312" pitchFamily="49" charset="-122"/>
                <a:ea typeface="楷体_GB2312" pitchFamily="49" charset="-122"/>
              </a:rPr>
              <a:t>- MapReduce</a:t>
            </a:r>
            <a:endParaRPr lang="zh-CN" altLang="en-US" sz="2400" b="1">
              <a:solidFill>
                <a:schemeClr val="accent2"/>
              </a:solidFill>
              <a:latin typeface="楷体_GB2312" pitchFamily="49" charset="-122"/>
              <a:ea typeface="楷体_GB2312" pitchFamily="49" charset="-122"/>
            </a:endParaRPr>
          </a:p>
        </p:txBody>
      </p:sp>
      <p:sp>
        <p:nvSpPr>
          <p:cNvPr id="6" name="Rectangle 2"/>
          <p:cNvSpPr>
            <a:spLocks noChangeArrowheads="1"/>
          </p:cNvSpPr>
          <p:nvPr/>
        </p:nvSpPr>
        <p:spPr bwMode="auto">
          <a:xfrm>
            <a:off x="0" y="41676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7" name="Rectangle 2"/>
          <p:cNvSpPr>
            <a:spLocks noChangeArrowheads="1"/>
          </p:cNvSpPr>
          <p:nvPr/>
        </p:nvSpPr>
        <p:spPr bwMode="auto">
          <a:xfrm>
            <a:off x="0" y="41676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8" name="Rectangle 10"/>
          <p:cNvSpPr>
            <a:spLocks noChangeArrowheads="1"/>
          </p:cNvSpPr>
          <p:nvPr/>
        </p:nvSpPr>
        <p:spPr bwMode="auto">
          <a:xfrm>
            <a:off x="685800" y="3083768"/>
            <a:ext cx="80010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30000"/>
              </a:lnSpc>
              <a:spcBef>
                <a:spcPts val="600"/>
              </a:spcBef>
              <a:buFont typeface="Wingdings" panose="05000000000000000000" pitchFamily="2" charset="2"/>
              <a:buChar char="ü"/>
            </a:pPr>
            <a:r>
              <a:rPr lang="en-US" altLang="zh-CN" sz="1600"/>
              <a:t>Map</a:t>
            </a:r>
            <a:r>
              <a:rPr lang="zh-CN" altLang="en-US" sz="1600"/>
              <a:t>调用把输入数据自动分割为</a:t>
            </a:r>
            <a:r>
              <a:rPr lang="en-US" altLang="zh-CN" sz="1600"/>
              <a:t>M</a:t>
            </a:r>
            <a:r>
              <a:rPr lang="zh-CN" altLang="en-US" sz="1600"/>
              <a:t>片，并且分发到多个节点上，使得输入数据能够在多个节点上并行处理。</a:t>
            </a:r>
            <a:r>
              <a:rPr lang="en-US" altLang="zh-CN" sz="1600"/>
              <a:t>Reduce</a:t>
            </a:r>
            <a:r>
              <a:rPr lang="zh-CN" altLang="en-US" sz="1600"/>
              <a:t>调用利用分割函数分割中间</a:t>
            </a:r>
            <a:r>
              <a:rPr lang="en-US" altLang="zh-CN" sz="1600"/>
              <a:t>key</a:t>
            </a:r>
            <a:r>
              <a:rPr lang="zh-CN" altLang="en-US" sz="1600"/>
              <a:t>，从而形成</a:t>
            </a:r>
            <a:r>
              <a:rPr lang="en-US" altLang="zh-CN" sz="1600"/>
              <a:t>R</a:t>
            </a:r>
            <a:r>
              <a:rPr lang="zh-CN" altLang="en-US" sz="1600"/>
              <a:t>片（例如，</a:t>
            </a:r>
            <a:r>
              <a:rPr lang="en-US" altLang="zh-CN" sz="1600"/>
              <a:t>hash(key) mod R</a:t>
            </a:r>
            <a:r>
              <a:rPr lang="zh-CN" altLang="en-US" sz="1600"/>
              <a:t>），它们也会被分发到多个节点上。分割数量</a:t>
            </a:r>
            <a:r>
              <a:rPr lang="en-US" altLang="zh-CN" sz="1600"/>
              <a:t>R</a:t>
            </a:r>
            <a:r>
              <a:rPr lang="zh-CN" altLang="en-US" sz="1600"/>
              <a:t>和分割函数由用户来决定。</a:t>
            </a:r>
            <a:endParaRPr lang="en-US" altLang="zh-CN" sz="1600"/>
          </a:p>
          <a:p>
            <a:pPr marL="342900" indent="-342900">
              <a:lnSpc>
                <a:spcPct val="130000"/>
              </a:lnSpc>
              <a:spcBef>
                <a:spcPts val="600"/>
              </a:spcBef>
              <a:buFont typeface="Wingdings" panose="05000000000000000000" pitchFamily="2" charset="2"/>
              <a:buChar char="ü"/>
            </a:pPr>
            <a:r>
              <a:rPr lang="zh-CN" altLang="en-US" sz="1600"/>
              <a:t>实际应用的编程过程中，会对于</a:t>
            </a:r>
            <a:r>
              <a:rPr lang="en-US" altLang="zh-CN" sz="1600"/>
              <a:t>M</a:t>
            </a:r>
            <a:r>
              <a:rPr lang="zh-CN" altLang="en-US" sz="1600"/>
              <a:t>和</a:t>
            </a:r>
            <a:r>
              <a:rPr lang="en-US" altLang="zh-CN" sz="1600"/>
              <a:t>R</a:t>
            </a:r>
            <a:r>
              <a:rPr lang="zh-CN" altLang="en-US" sz="1600"/>
              <a:t>的取值有一定的限制，因为主控节点（</a:t>
            </a:r>
            <a:r>
              <a:rPr lang="en-US" altLang="zh-CN" sz="1600"/>
              <a:t>Master Node</a:t>
            </a:r>
            <a:r>
              <a:rPr lang="zh-CN" altLang="en-US" sz="1600"/>
              <a:t>）必须执行</a:t>
            </a:r>
            <a:r>
              <a:rPr lang="en-US" altLang="zh-CN" sz="1600"/>
              <a:t>O(M+R)</a:t>
            </a:r>
            <a:r>
              <a:rPr lang="zh-CN" altLang="en-US" sz="1600"/>
              <a:t>次调度，并且在内存中保存</a:t>
            </a:r>
            <a:r>
              <a:rPr lang="en-US" altLang="zh-CN" sz="1600"/>
              <a:t>O(M*R)</a:t>
            </a:r>
            <a:r>
              <a:rPr lang="zh-CN" altLang="en-US" sz="1600"/>
              <a:t>个状态（保存每对映射规约任务大约</a:t>
            </a:r>
            <a:r>
              <a:rPr lang="en-US" altLang="zh-CN" sz="1600"/>
              <a:t>1</a:t>
            </a:r>
            <a:r>
              <a:rPr lang="zh-CN" altLang="en-US" sz="1600"/>
              <a:t>个字节的存储空间）。</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304800" y="1162472"/>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6.3 </a:t>
            </a:r>
            <a:r>
              <a:rPr lang="zh-CN" altLang="en-US" sz="3200" b="1">
                <a:solidFill>
                  <a:schemeClr val="accent2"/>
                </a:solidFill>
                <a:latin typeface="楷体_GB2312" pitchFamily="49" charset="-122"/>
                <a:ea typeface="楷体_GB2312" pitchFamily="49" charset="-122"/>
              </a:rPr>
              <a:t>海量数据存储</a:t>
            </a: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85800" y="2457872"/>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57200">
              <a:lnSpc>
                <a:spcPct val="130000"/>
              </a:lnSpc>
              <a:spcBef>
                <a:spcPts val="1200"/>
              </a:spcBef>
              <a:spcAft>
                <a:spcPts val="1200"/>
              </a:spcAft>
              <a:buFont typeface="Wingdings" panose="05000000000000000000" pitchFamily="2" charset="2"/>
              <a:buChar char="u"/>
            </a:pPr>
            <a:r>
              <a:rPr lang="en-US" altLang="zh-CN" sz="2400" b="1">
                <a:latin typeface="楷体_GB2312" pitchFamily="49" charset="-122"/>
                <a:ea typeface="楷体_GB2312" pitchFamily="49" charset="-122"/>
              </a:rPr>
              <a:t>MapReduce</a:t>
            </a:r>
            <a:r>
              <a:rPr lang="zh-CN" altLang="en-US" sz="2400" b="1">
                <a:latin typeface="楷体_GB2312" pitchFamily="49" charset="-122"/>
                <a:ea typeface="楷体_GB2312" pitchFamily="49" charset="-122"/>
              </a:rPr>
              <a:t>计算模型 </a:t>
            </a: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容错机制</a:t>
            </a:r>
            <a:endParaRPr lang="en-US" altLang="zh-CN" sz="2400" b="1">
              <a:latin typeface="楷体_GB2312" pitchFamily="49" charset="-122"/>
              <a:ea typeface="楷体_GB2312" pitchFamily="49" charset="-122"/>
            </a:endParaRPr>
          </a:p>
        </p:txBody>
      </p:sp>
      <p:sp>
        <p:nvSpPr>
          <p:cNvPr id="5" name="Rectangle 10"/>
          <p:cNvSpPr>
            <a:spLocks noChangeArrowheads="1"/>
          </p:cNvSpPr>
          <p:nvPr/>
        </p:nvSpPr>
        <p:spPr bwMode="auto">
          <a:xfrm>
            <a:off x="304800" y="1848272"/>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a:solidFill>
                  <a:schemeClr val="accent2"/>
                </a:solidFill>
                <a:latin typeface="楷体_GB2312" pitchFamily="49" charset="-122"/>
                <a:ea typeface="楷体_GB2312" pitchFamily="49" charset="-122"/>
              </a:rPr>
              <a:t> 6.3.1 </a:t>
            </a:r>
            <a:r>
              <a:rPr lang="zh-CN" altLang="en-US" sz="2400" b="1">
                <a:solidFill>
                  <a:schemeClr val="accent2"/>
                </a:solidFill>
                <a:latin typeface="楷体_GB2312" pitchFamily="49" charset="-122"/>
                <a:ea typeface="楷体_GB2312" pitchFamily="49" charset="-122"/>
              </a:rPr>
              <a:t>基于文件的数据存储技术 </a:t>
            </a:r>
            <a:r>
              <a:rPr lang="en-US" altLang="zh-CN" sz="2400" b="1">
                <a:solidFill>
                  <a:schemeClr val="accent2"/>
                </a:solidFill>
                <a:latin typeface="楷体_GB2312" pitchFamily="49" charset="-122"/>
                <a:ea typeface="楷体_GB2312" pitchFamily="49" charset="-122"/>
              </a:rPr>
              <a:t>- MapReduce</a:t>
            </a:r>
            <a:endParaRPr lang="zh-CN" altLang="en-US" sz="2400" b="1">
              <a:solidFill>
                <a:schemeClr val="accent2"/>
              </a:solidFill>
              <a:latin typeface="楷体_GB2312" pitchFamily="49" charset="-122"/>
              <a:ea typeface="楷体_GB2312" pitchFamily="49" charset="-122"/>
            </a:endParaRPr>
          </a:p>
        </p:txBody>
      </p:sp>
      <p:sp>
        <p:nvSpPr>
          <p:cNvPr id="6" name="Rectangle 2"/>
          <p:cNvSpPr>
            <a:spLocks noChangeArrowheads="1"/>
          </p:cNvSpPr>
          <p:nvPr/>
        </p:nvSpPr>
        <p:spPr bwMode="auto">
          <a:xfrm>
            <a:off x="0" y="476672"/>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7" name="Rectangle 2"/>
          <p:cNvSpPr>
            <a:spLocks noChangeArrowheads="1"/>
          </p:cNvSpPr>
          <p:nvPr/>
        </p:nvSpPr>
        <p:spPr bwMode="auto">
          <a:xfrm>
            <a:off x="0" y="476672"/>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8" name="Rectangle 10"/>
          <p:cNvSpPr>
            <a:spLocks noChangeArrowheads="1"/>
          </p:cNvSpPr>
          <p:nvPr/>
        </p:nvSpPr>
        <p:spPr bwMode="auto">
          <a:xfrm>
            <a:off x="685800" y="3143672"/>
            <a:ext cx="80010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30000"/>
              </a:lnSpc>
              <a:spcBef>
                <a:spcPts val="600"/>
              </a:spcBef>
              <a:buFont typeface="Wingdings" panose="05000000000000000000" pitchFamily="2" charset="2"/>
              <a:buChar char="ü"/>
            </a:pPr>
            <a:r>
              <a:rPr lang="zh-CN" altLang="en-US" sz="1600"/>
              <a:t>因为</a:t>
            </a:r>
            <a:r>
              <a:rPr lang="en-US" altLang="zh-CN" sz="1600"/>
              <a:t>Map/Reduce</a:t>
            </a:r>
            <a:r>
              <a:rPr lang="zh-CN" altLang="en-US" sz="1600"/>
              <a:t>部署在若干互联节点上，以实现可靠性和加速运算。这些节点中的某个或某些难免出现故障，所以容错和自愈机制是</a:t>
            </a:r>
            <a:r>
              <a:rPr lang="en-US" altLang="zh-CN" sz="1600"/>
              <a:t>MapReduce</a:t>
            </a:r>
            <a:r>
              <a:rPr lang="zh-CN" altLang="en-US" sz="1600"/>
              <a:t>模型必须考虑到。</a:t>
            </a:r>
            <a:endParaRPr lang="en-US" altLang="zh-CN" sz="1600"/>
          </a:p>
          <a:p>
            <a:pPr marL="342900" indent="-342900">
              <a:lnSpc>
                <a:spcPct val="130000"/>
              </a:lnSpc>
              <a:spcBef>
                <a:spcPts val="600"/>
              </a:spcBef>
              <a:buFont typeface="Wingdings" panose="05000000000000000000" pitchFamily="2" charset="2"/>
              <a:buChar char="ü"/>
            </a:pPr>
            <a:r>
              <a:rPr lang="zh-CN" altLang="en-US" sz="1600"/>
              <a:t>每个从属节点都会向主控节点发送心跳信息，周期性地把执行进度和状态报告回来。假如某个节点的心跳信息停止发送，或者超过预定时隙，主控节点标记该节点为死亡状态，并且把先前分配到它的数据发送到其他节点。</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279376"/>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dirty="0">
                <a:solidFill>
                  <a:schemeClr val="accent2"/>
                </a:solidFill>
                <a:latin typeface="楷体_GB2312" pitchFamily="49" charset="-122"/>
                <a:ea typeface="楷体_GB2312" pitchFamily="49" charset="-122"/>
              </a:rPr>
              <a:t>6.1 </a:t>
            </a:r>
            <a:r>
              <a:rPr lang="zh-CN" altLang="zh-CN" sz="3200" b="1" dirty="0">
                <a:solidFill>
                  <a:schemeClr val="accent2"/>
                </a:solidFill>
                <a:latin typeface="楷体_GB2312" pitchFamily="49" charset="-122"/>
                <a:ea typeface="楷体_GB2312" pitchFamily="49" charset="-122"/>
              </a:rPr>
              <a:t>物联网数据的</a:t>
            </a:r>
            <a:r>
              <a:rPr lang="zh-CN" altLang="en-US" sz="3200" b="1" dirty="0">
                <a:solidFill>
                  <a:schemeClr val="accent2"/>
                </a:solidFill>
                <a:latin typeface="楷体_GB2312" pitchFamily="49" charset="-122"/>
                <a:ea typeface="楷体_GB2312" pitchFamily="49" charset="-122"/>
              </a:rPr>
              <a:t>大数据特征</a:t>
            </a:r>
            <a:br>
              <a:rPr lang="zh-CN" altLang="en-US" sz="3200" b="1" dirty="0">
                <a:solidFill>
                  <a:srgbClr val="FF0000"/>
                </a:solidFill>
                <a:latin typeface="楷体_GB2312" pitchFamily="49" charset="-122"/>
                <a:ea typeface="楷体_GB2312" pitchFamily="49" charset="-122"/>
              </a:rPr>
            </a:br>
            <a:endParaRPr lang="zh-CN" altLang="en-US" sz="3200" b="1" dirty="0">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965176"/>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71600" y="3330023"/>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dirty="0">
                <a:solidFill>
                  <a:srgbClr val="FF0000"/>
                </a:solidFill>
                <a:latin typeface="楷体_GB2312" pitchFamily="49" charset="-122"/>
                <a:ea typeface="楷体_GB2312" pitchFamily="49" charset="-122"/>
              </a:rPr>
              <a:t> </a:t>
            </a:r>
            <a:r>
              <a:rPr lang="zh-CN" altLang="zh-CN" sz="2400" b="1" dirty="0">
                <a:solidFill>
                  <a:srgbClr val="FF0000"/>
                </a:solidFill>
                <a:latin typeface="楷体_GB2312" pitchFamily="49" charset="-122"/>
                <a:ea typeface="楷体_GB2312" pitchFamily="49" charset="-122"/>
              </a:rPr>
              <a:t>数据的</a:t>
            </a:r>
            <a:r>
              <a:rPr lang="zh-CN" altLang="en-US" sz="2400" b="1" dirty="0">
                <a:solidFill>
                  <a:srgbClr val="FF0000"/>
                </a:solidFill>
                <a:latin typeface="楷体_GB2312" pitchFamily="49" charset="-122"/>
                <a:ea typeface="楷体_GB2312" pitchFamily="49" charset="-122"/>
              </a:rPr>
              <a:t>实时性和动态性</a:t>
            </a:r>
            <a:br>
              <a:rPr lang="zh-CN" altLang="en-US" sz="2400" b="1" dirty="0">
                <a:solidFill>
                  <a:srgbClr val="FF0000"/>
                </a:solidFill>
                <a:latin typeface="楷体_GB2312" pitchFamily="49" charset="-122"/>
                <a:ea typeface="楷体_GB2312" pitchFamily="49" charset="-122"/>
              </a:rPr>
            </a:br>
            <a:endParaRPr lang="zh-CN" altLang="en-US" sz="2400" b="1" dirty="0">
              <a:solidFill>
                <a:srgbClr val="FF0000"/>
              </a:solidFill>
              <a:latin typeface="楷体_GB2312" pitchFamily="49" charset="-122"/>
              <a:ea typeface="楷体_GB2312" pitchFamily="49" charset="-122"/>
            </a:endParaRPr>
          </a:p>
        </p:txBody>
      </p:sp>
      <p:sp>
        <p:nvSpPr>
          <p:cNvPr id="5" name="Rectangle 10"/>
          <p:cNvSpPr>
            <a:spLocks noChangeArrowheads="1"/>
          </p:cNvSpPr>
          <p:nvPr/>
        </p:nvSpPr>
        <p:spPr bwMode="auto">
          <a:xfrm>
            <a:off x="971600" y="387577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dirty="0">
                <a:solidFill>
                  <a:srgbClr val="FF0000"/>
                </a:solidFill>
                <a:latin typeface="楷体_GB2312" pitchFamily="49" charset="-122"/>
                <a:ea typeface="楷体_GB2312" pitchFamily="49" charset="-122"/>
              </a:rPr>
              <a:t> </a:t>
            </a:r>
            <a:r>
              <a:rPr lang="zh-CN" altLang="zh-CN" sz="2400" b="1" dirty="0">
                <a:solidFill>
                  <a:srgbClr val="FF0000"/>
                </a:solidFill>
                <a:latin typeface="楷体_GB2312" pitchFamily="49" charset="-122"/>
                <a:ea typeface="楷体_GB2312" pitchFamily="49" charset="-122"/>
              </a:rPr>
              <a:t>数据的</a:t>
            </a:r>
            <a:r>
              <a:rPr lang="zh-CN" altLang="en-US" sz="2400" b="1" dirty="0">
                <a:solidFill>
                  <a:srgbClr val="FF0000"/>
                </a:solidFill>
                <a:latin typeface="楷体_GB2312" pitchFamily="49" charset="-122"/>
                <a:ea typeface="楷体_GB2312" pitchFamily="49" charset="-122"/>
              </a:rPr>
              <a:t>关联性及语义性</a:t>
            </a:r>
          </a:p>
        </p:txBody>
      </p:sp>
      <p:sp>
        <p:nvSpPr>
          <p:cNvPr id="6" name="Rectangle 10"/>
          <p:cNvSpPr>
            <a:spLocks noChangeArrowheads="1"/>
          </p:cNvSpPr>
          <p:nvPr/>
        </p:nvSpPr>
        <p:spPr bwMode="auto">
          <a:xfrm>
            <a:off x="971600" y="4421531"/>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dirty="0">
                <a:solidFill>
                  <a:srgbClr val="FF0000"/>
                </a:solidFill>
                <a:latin typeface="楷体_GB2312" pitchFamily="49" charset="-122"/>
                <a:ea typeface="楷体_GB2312" pitchFamily="49" charset="-122"/>
              </a:rPr>
              <a:t> </a:t>
            </a:r>
            <a:r>
              <a:rPr lang="zh-CN" altLang="en-US" sz="2400" b="1" dirty="0">
                <a:solidFill>
                  <a:srgbClr val="FF0000"/>
                </a:solidFill>
                <a:latin typeface="楷体_GB2312" pitchFamily="49" charset="-122"/>
                <a:ea typeface="楷体_GB2312" pitchFamily="49" charset="-122"/>
              </a:rPr>
              <a:t>数据的准确性和真实性</a:t>
            </a:r>
          </a:p>
        </p:txBody>
      </p:sp>
      <p:sp>
        <p:nvSpPr>
          <p:cNvPr id="7" name="Rectangle 10"/>
          <p:cNvSpPr>
            <a:spLocks noChangeArrowheads="1"/>
          </p:cNvSpPr>
          <p:nvPr/>
        </p:nvSpPr>
        <p:spPr bwMode="auto">
          <a:xfrm>
            <a:off x="971600" y="2238513"/>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dirty="0">
                <a:solidFill>
                  <a:srgbClr val="FF0000"/>
                </a:solidFill>
                <a:latin typeface="楷体_GB2312" pitchFamily="49" charset="-122"/>
                <a:ea typeface="楷体_GB2312" pitchFamily="49" charset="-122"/>
              </a:rPr>
              <a:t> </a:t>
            </a:r>
            <a:r>
              <a:rPr lang="zh-CN" altLang="zh-CN" sz="2400" b="1" dirty="0">
                <a:solidFill>
                  <a:srgbClr val="FF0000"/>
                </a:solidFill>
                <a:latin typeface="楷体_GB2312" pitchFamily="49" charset="-122"/>
                <a:ea typeface="楷体_GB2312" pitchFamily="49" charset="-122"/>
              </a:rPr>
              <a:t>数据的</a:t>
            </a:r>
            <a:r>
              <a:rPr lang="zh-CN" altLang="en-US" sz="2400" b="1" dirty="0">
                <a:solidFill>
                  <a:srgbClr val="FF0000"/>
                </a:solidFill>
                <a:latin typeface="楷体_GB2312" pitchFamily="49" charset="-122"/>
                <a:ea typeface="楷体_GB2312" pitchFamily="49" charset="-122"/>
              </a:rPr>
              <a:t>海量性</a:t>
            </a:r>
          </a:p>
        </p:txBody>
      </p:sp>
      <p:sp>
        <p:nvSpPr>
          <p:cNvPr id="8" name="Rectangle 10"/>
          <p:cNvSpPr>
            <a:spLocks noChangeArrowheads="1"/>
          </p:cNvSpPr>
          <p:nvPr/>
        </p:nvSpPr>
        <p:spPr bwMode="auto">
          <a:xfrm>
            <a:off x="971600" y="278426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dirty="0">
                <a:solidFill>
                  <a:srgbClr val="FF0000"/>
                </a:solidFill>
                <a:latin typeface="楷体_GB2312" pitchFamily="49" charset="-122"/>
                <a:ea typeface="楷体_GB2312" pitchFamily="49" charset="-122"/>
              </a:rPr>
              <a:t> </a:t>
            </a:r>
            <a:r>
              <a:rPr lang="zh-CN" altLang="zh-CN" sz="2400" b="1" dirty="0">
                <a:solidFill>
                  <a:srgbClr val="FF0000"/>
                </a:solidFill>
                <a:latin typeface="楷体_GB2312" pitchFamily="49" charset="-122"/>
                <a:ea typeface="楷体_GB2312" pitchFamily="49" charset="-122"/>
              </a:rPr>
              <a:t>数据的</a:t>
            </a:r>
            <a:r>
              <a:rPr lang="zh-CN" altLang="en-US" sz="2400" b="1" dirty="0">
                <a:solidFill>
                  <a:srgbClr val="FF0000"/>
                </a:solidFill>
                <a:latin typeface="楷体_GB2312" pitchFamily="49" charset="-122"/>
                <a:ea typeface="楷体_GB2312" pitchFamily="49" charset="-122"/>
              </a:rPr>
              <a:t>异构性和多态性</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304800" y="1127720"/>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6.3 </a:t>
            </a:r>
            <a:r>
              <a:rPr lang="zh-CN" altLang="en-US" sz="3200" b="1">
                <a:solidFill>
                  <a:schemeClr val="accent2"/>
                </a:solidFill>
                <a:latin typeface="楷体_GB2312" pitchFamily="49" charset="-122"/>
                <a:ea typeface="楷体_GB2312" pitchFamily="49" charset="-122"/>
              </a:rPr>
              <a:t>海量数据存储</a:t>
            </a: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85800" y="242312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57200">
              <a:lnSpc>
                <a:spcPct val="130000"/>
              </a:lnSpc>
              <a:spcBef>
                <a:spcPts val="1200"/>
              </a:spcBef>
              <a:spcAft>
                <a:spcPts val="1200"/>
              </a:spcAft>
              <a:buFont typeface="Wingdings" panose="05000000000000000000" pitchFamily="2" charset="2"/>
              <a:buChar char="u"/>
            </a:pPr>
            <a:r>
              <a:rPr lang="en-US" altLang="zh-CN" sz="2400" b="1">
                <a:latin typeface="楷体_GB2312" pitchFamily="49" charset="-122"/>
                <a:ea typeface="楷体_GB2312" pitchFamily="49" charset="-122"/>
              </a:rPr>
              <a:t>MapReduce</a:t>
            </a:r>
            <a:r>
              <a:rPr lang="zh-CN" altLang="en-US" sz="2400" b="1">
                <a:latin typeface="楷体_GB2312" pitchFamily="49" charset="-122"/>
                <a:ea typeface="楷体_GB2312" pitchFamily="49" charset="-122"/>
              </a:rPr>
              <a:t>计算模型 </a:t>
            </a: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容错机制</a:t>
            </a:r>
            <a:endParaRPr lang="en-US" altLang="zh-CN" sz="2400" b="1">
              <a:latin typeface="楷体_GB2312" pitchFamily="49" charset="-122"/>
              <a:ea typeface="楷体_GB2312" pitchFamily="49" charset="-122"/>
            </a:endParaRPr>
          </a:p>
        </p:txBody>
      </p:sp>
      <p:sp>
        <p:nvSpPr>
          <p:cNvPr id="5" name="Rectangle 10"/>
          <p:cNvSpPr>
            <a:spLocks noChangeArrowheads="1"/>
          </p:cNvSpPr>
          <p:nvPr/>
        </p:nvSpPr>
        <p:spPr bwMode="auto">
          <a:xfrm>
            <a:off x="304800" y="181352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a:solidFill>
                  <a:schemeClr val="accent2"/>
                </a:solidFill>
                <a:latin typeface="楷体_GB2312" pitchFamily="49" charset="-122"/>
                <a:ea typeface="楷体_GB2312" pitchFamily="49" charset="-122"/>
              </a:rPr>
              <a:t> 6.3.1 </a:t>
            </a:r>
            <a:r>
              <a:rPr lang="zh-CN" altLang="en-US" sz="2400" b="1">
                <a:solidFill>
                  <a:schemeClr val="accent2"/>
                </a:solidFill>
                <a:latin typeface="楷体_GB2312" pitchFamily="49" charset="-122"/>
                <a:ea typeface="楷体_GB2312" pitchFamily="49" charset="-122"/>
              </a:rPr>
              <a:t>基于文件的数据存储技术 </a:t>
            </a:r>
            <a:r>
              <a:rPr lang="en-US" altLang="zh-CN" sz="2400" b="1">
                <a:solidFill>
                  <a:schemeClr val="accent2"/>
                </a:solidFill>
                <a:latin typeface="楷体_GB2312" pitchFamily="49" charset="-122"/>
                <a:ea typeface="楷体_GB2312" pitchFamily="49" charset="-122"/>
              </a:rPr>
              <a:t>- MapReduce</a:t>
            </a:r>
            <a:endParaRPr lang="zh-CN" altLang="en-US" sz="2400" b="1">
              <a:solidFill>
                <a:schemeClr val="accent2"/>
              </a:solidFill>
              <a:latin typeface="楷体_GB2312" pitchFamily="49" charset="-122"/>
              <a:ea typeface="楷体_GB2312" pitchFamily="49" charset="-122"/>
            </a:endParaRPr>
          </a:p>
        </p:txBody>
      </p:sp>
      <p:sp>
        <p:nvSpPr>
          <p:cNvPr id="6" name="Rectangle 2"/>
          <p:cNvSpPr>
            <a:spLocks noChangeArrowheads="1"/>
          </p:cNvSpPr>
          <p:nvPr/>
        </p:nvSpPr>
        <p:spPr bwMode="auto">
          <a:xfrm>
            <a:off x="0" y="44192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7" name="Rectangle 2"/>
          <p:cNvSpPr>
            <a:spLocks noChangeArrowheads="1"/>
          </p:cNvSpPr>
          <p:nvPr/>
        </p:nvSpPr>
        <p:spPr bwMode="auto">
          <a:xfrm>
            <a:off x="0" y="44192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8" name="Rectangle 2"/>
          <p:cNvSpPr>
            <a:spLocks noChangeArrowheads="1"/>
          </p:cNvSpPr>
          <p:nvPr/>
        </p:nvSpPr>
        <p:spPr bwMode="auto">
          <a:xfrm>
            <a:off x="0" y="44192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9" name="对象 6"/>
          <p:cNvGraphicFramePr>
            <a:graphicFrameLocks noChangeAspect="1"/>
          </p:cNvGraphicFramePr>
          <p:nvPr/>
        </p:nvGraphicFramePr>
        <p:xfrm>
          <a:off x="1371600" y="3185120"/>
          <a:ext cx="6423025" cy="3124200"/>
        </p:xfrm>
        <a:graphic>
          <a:graphicData uri="http://schemas.openxmlformats.org/presentationml/2006/ole">
            <mc:AlternateContent xmlns:mc="http://schemas.openxmlformats.org/markup-compatibility/2006">
              <mc:Choice xmlns:v="urn:schemas-microsoft-com:vml" Requires="v">
                <p:oleObj spid="_x0000_s71712" name="Visio" r:id="rId4" imgW="8864600" imgH="4318000" progId="Visio.Drawing.11">
                  <p:embed/>
                </p:oleObj>
              </mc:Choice>
              <mc:Fallback>
                <p:oleObj name="Visio" r:id="rId4" imgW="8864600" imgH="4318000" progId="Visio.Drawing.11">
                  <p:embed/>
                  <p:pic>
                    <p:nvPicPr>
                      <p:cNvPr id="0" name="图片 717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3185120"/>
                        <a:ext cx="642302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304800" y="1102568"/>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6.3 </a:t>
            </a:r>
            <a:r>
              <a:rPr lang="zh-CN" altLang="en-US" sz="3200" b="1">
                <a:solidFill>
                  <a:schemeClr val="accent2"/>
                </a:solidFill>
                <a:latin typeface="楷体_GB2312" pitchFamily="49" charset="-122"/>
                <a:ea typeface="楷体_GB2312" pitchFamily="49" charset="-122"/>
              </a:rPr>
              <a:t>海量数据存储</a:t>
            </a: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85800" y="2397968"/>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57200">
              <a:lnSpc>
                <a:spcPct val="130000"/>
              </a:lnSpc>
              <a:spcBef>
                <a:spcPts val="1200"/>
              </a:spcBef>
              <a:spcAft>
                <a:spcPts val="1200"/>
              </a:spcAft>
              <a:buFont typeface="Wingdings" panose="05000000000000000000" pitchFamily="2" charset="2"/>
              <a:buChar char="u"/>
            </a:pPr>
            <a:r>
              <a:rPr lang="en-US" altLang="zh-CN" sz="2400" b="1">
                <a:latin typeface="楷体_GB2312" pitchFamily="49" charset="-122"/>
                <a:ea typeface="楷体_GB2312" pitchFamily="49" charset="-122"/>
              </a:rPr>
              <a:t>MapReduce</a:t>
            </a:r>
            <a:r>
              <a:rPr lang="zh-CN" altLang="en-US" sz="2400" b="1">
                <a:latin typeface="楷体_GB2312" pitchFamily="49" charset="-122"/>
                <a:ea typeface="楷体_GB2312" pitchFamily="49" charset="-122"/>
              </a:rPr>
              <a:t>计算模型 </a:t>
            </a: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容错机制</a:t>
            </a:r>
            <a:endParaRPr lang="en-US" altLang="zh-CN" sz="2400" b="1">
              <a:latin typeface="楷体_GB2312" pitchFamily="49" charset="-122"/>
              <a:ea typeface="楷体_GB2312" pitchFamily="49" charset="-122"/>
            </a:endParaRPr>
          </a:p>
        </p:txBody>
      </p:sp>
      <p:sp>
        <p:nvSpPr>
          <p:cNvPr id="5" name="Rectangle 10"/>
          <p:cNvSpPr>
            <a:spLocks noChangeArrowheads="1"/>
          </p:cNvSpPr>
          <p:nvPr/>
        </p:nvSpPr>
        <p:spPr bwMode="auto">
          <a:xfrm>
            <a:off x="304800" y="178836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a:solidFill>
                  <a:schemeClr val="accent2"/>
                </a:solidFill>
                <a:latin typeface="楷体_GB2312" pitchFamily="49" charset="-122"/>
                <a:ea typeface="楷体_GB2312" pitchFamily="49" charset="-122"/>
              </a:rPr>
              <a:t> 6.3.1 </a:t>
            </a:r>
            <a:r>
              <a:rPr lang="zh-CN" altLang="en-US" sz="2400" b="1">
                <a:solidFill>
                  <a:schemeClr val="accent2"/>
                </a:solidFill>
                <a:latin typeface="楷体_GB2312" pitchFamily="49" charset="-122"/>
                <a:ea typeface="楷体_GB2312" pitchFamily="49" charset="-122"/>
              </a:rPr>
              <a:t>基于文件的数据存储技术 </a:t>
            </a:r>
            <a:r>
              <a:rPr lang="en-US" altLang="zh-CN" sz="2400" b="1">
                <a:solidFill>
                  <a:schemeClr val="accent2"/>
                </a:solidFill>
                <a:latin typeface="楷体_GB2312" pitchFamily="49" charset="-122"/>
                <a:ea typeface="楷体_GB2312" pitchFamily="49" charset="-122"/>
              </a:rPr>
              <a:t>- MapReduce</a:t>
            </a:r>
            <a:endParaRPr lang="zh-CN" altLang="en-US" sz="2400" b="1">
              <a:solidFill>
                <a:schemeClr val="accent2"/>
              </a:solidFill>
              <a:latin typeface="楷体_GB2312" pitchFamily="49" charset="-122"/>
              <a:ea typeface="楷体_GB2312" pitchFamily="49" charset="-122"/>
            </a:endParaRPr>
          </a:p>
        </p:txBody>
      </p:sp>
      <p:sp>
        <p:nvSpPr>
          <p:cNvPr id="6" name="Rectangle 2"/>
          <p:cNvSpPr>
            <a:spLocks noChangeArrowheads="1"/>
          </p:cNvSpPr>
          <p:nvPr/>
        </p:nvSpPr>
        <p:spPr bwMode="auto">
          <a:xfrm>
            <a:off x="0" y="41676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7" name="Rectangle 2"/>
          <p:cNvSpPr>
            <a:spLocks noChangeArrowheads="1"/>
          </p:cNvSpPr>
          <p:nvPr/>
        </p:nvSpPr>
        <p:spPr bwMode="auto">
          <a:xfrm>
            <a:off x="0" y="41676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8" name="Rectangle 10"/>
          <p:cNvSpPr>
            <a:spLocks noChangeArrowheads="1"/>
          </p:cNvSpPr>
          <p:nvPr/>
        </p:nvSpPr>
        <p:spPr bwMode="auto">
          <a:xfrm>
            <a:off x="685800" y="3083768"/>
            <a:ext cx="80010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30000"/>
              </a:lnSpc>
              <a:spcBef>
                <a:spcPts val="600"/>
              </a:spcBef>
              <a:buFont typeface="Wingdings" panose="05000000000000000000" pitchFamily="2" charset="2"/>
              <a:buChar char="ü"/>
            </a:pPr>
            <a:r>
              <a:rPr lang="zh-CN" altLang="en-US" sz="1600" b="1"/>
              <a:t>从属节点失效的容错处理：</a:t>
            </a:r>
            <a:r>
              <a:rPr lang="zh-CN" altLang="en-US" sz="1600"/>
              <a:t>如果从属节点崩溃或者运行非常缓慢，它将停止向主控节点，即作业管理节点发送心跳信息。主控节点标记该从属节点，并且将它从任务执行节点资源池中移除。如果刚才在故障节点上运行完成的映射任务属于未完成的作业的组成部分，那么主控节点就重新分派它们运行，因为它们的中间结果缓冲在该故障从属节点的本地磁盘上，后面的规约无法访问。而已经完成的规约任务就需要这么做，因为它的输出结果已经保存在全局文件系统中。当节点</a:t>
            </a:r>
            <a:r>
              <a:rPr lang="en-US" altLang="zh-CN" sz="1600"/>
              <a:t>A</a:t>
            </a:r>
            <a:r>
              <a:rPr lang="zh-CN" altLang="en-US" sz="1600"/>
              <a:t>失效，原本在其上运行的映射任务被迁移到节点</a:t>
            </a:r>
            <a:r>
              <a:rPr lang="en-US" altLang="zh-CN" sz="1600"/>
              <a:t>B</a:t>
            </a:r>
            <a:r>
              <a:rPr lang="zh-CN" altLang="en-US" sz="1600"/>
              <a:t>，并通知所有执行规约操作的节点，尚未读取节点</a:t>
            </a:r>
            <a:r>
              <a:rPr lang="en-US" altLang="zh-CN" sz="1600"/>
              <a:t>A</a:t>
            </a:r>
            <a:r>
              <a:rPr lang="zh-CN" altLang="en-US" sz="1600"/>
              <a:t>中间结果的规约任务节点，抛弃节点</a:t>
            </a:r>
            <a:r>
              <a:rPr lang="en-US" altLang="zh-CN" sz="1600"/>
              <a:t>A</a:t>
            </a:r>
            <a:r>
              <a:rPr lang="zh-CN" altLang="en-US" sz="1600"/>
              <a:t>，选择从属节点</a:t>
            </a:r>
            <a:r>
              <a:rPr lang="en-US" altLang="zh-CN" sz="1600"/>
              <a:t>B</a:t>
            </a:r>
            <a:r>
              <a:rPr lang="zh-CN" altLang="en-US" sz="1600"/>
              <a:t>获取数据。</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304800" y="1102568"/>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6.3 </a:t>
            </a:r>
            <a:r>
              <a:rPr lang="zh-CN" altLang="en-US" sz="3200" b="1">
                <a:solidFill>
                  <a:schemeClr val="accent2"/>
                </a:solidFill>
                <a:latin typeface="楷体_GB2312" pitchFamily="49" charset="-122"/>
                <a:ea typeface="楷体_GB2312" pitchFamily="49" charset="-122"/>
              </a:rPr>
              <a:t>海量数据存储</a:t>
            </a: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85800" y="2397968"/>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57200">
              <a:lnSpc>
                <a:spcPct val="130000"/>
              </a:lnSpc>
              <a:spcBef>
                <a:spcPts val="1200"/>
              </a:spcBef>
              <a:spcAft>
                <a:spcPts val="1200"/>
              </a:spcAft>
              <a:buFont typeface="Wingdings" panose="05000000000000000000" pitchFamily="2" charset="2"/>
              <a:buChar char="u"/>
            </a:pPr>
            <a:r>
              <a:rPr lang="en-US" altLang="zh-CN" sz="2400" b="1">
                <a:latin typeface="楷体_GB2312" pitchFamily="49" charset="-122"/>
                <a:ea typeface="楷体_GB2312" pitchFamily="49" charset="-122"/>
              </a:rPr>
              <a:t>MapReduce</a:t>
            </a:r>
            <a:r>
              <a:rPr lang="zh-CN" altLang="en-US" sz="2400" b="1">
                <a:latin typeface="楷体_GB2312" pitchFamily="49" charset="-122"/>
                <a:ea typeface="楷体_GB2312" pitchFamily="49" charset="-122"/>
              </a:rPr>
              <a:t>计算模型 </a:t>
            </a: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容错机制</a:t>
            </a:r>
            <a:endParaRPr lang="en-US" altLang="zh-CN" sz="2400" b="1">
              <a:latin typeface="楷体_GB2312" pitchFamily="49" charset="-122"/>
              <a:ea typeface="楷体_GB2312" pitchFamily="49" charset="-122"/>
            </a:endParaRPr>
          </a:p>
        </p:txBody>
      </p:sp>
      <p:sp>
        <p:nvSpPr>
          <p:cNvPr id="5" name="Rectangle 10"/>
          <p:cNvSpPr>
            <a:spLocks noChangeArrowheads="1"/>
          </p:cNvSpPr>
          <p:nvPr/>
        </p:nvSpPr>
        <p:spPr bwMode="auto">
          <a:xfrm>
            <a:off x="304800" y="178836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a:solidFill>
                  <a:schemeClr val="accent2"/>
                </a:solidFill>
                <a:latin typeface="楷体_GB2312" pitchFamily="49" charset="-122"/>
                <a:ea typeface="楷体_GB2312" pitchFamily="49" charset="-122"/>
              </a:rPr>
              <a:t> 6.3.1 </a:t>
            </a:r>
            <a:r>
              <a:rPr lang="zh-CN" altLang="en-US" sz="2400" b="1">
                <a:solidFill>
                  <a:schemeClr val="accent2"/>
                </a:solidFill>
                <a:latin typeface="楷体_GB2312" pitchFamily="49" charset="-122"/>
                <a:ea typeface="楷体_GB2312" pitchFamily="49" charset="-122"/>
              </a:rPr>
              <a:t>基于文件的数据存储技术 </a:t>
            </a:r>
            <a:r>
              <a:rPr lang="en-US" altLang="zh-CN" sz="2400" b="1">
                <a:solidFill>
                  <a:schemeClr val="accent2"/>
                </a:solidFill>
                <a:latin typeface="楷体_GB2312" pitchFamily="49" charset="-122"/>
                <a:ea typeface="楷体_GB2312" pitchFamily="49" charset="-122"/>
              </a:rPr>
              <a:t>- MapReduce</a:t>
            </a:r>
            <a:endParaRPr lang="zh-CN" altLang="en-US" sz="2400" b="1">
              <a:solidFill>
                <a:schemeClr val="accent2"/>
              </a:solidFill>
              <a:latin typeface="楷体_GB2312" pitchFamily="49" charset="-122"/>
              <a:ea typeface="楷体_GB2312" pitchFamily="49" charset="-122"/>
            </a:endParaRPr>
          </a:p>
        </p:txBody>
      </p:sp>
      <p:sp>
        <p:nvSpPr>
          <p:cNvPr id="6" name="Rectangle 2"/>
          <p:cNvSpPr>
            <a:spLocks noChangeArrowheads="1"/>
          </p:cNvSpPr>
          <p:nvPr/>
        </p:nvSpPr>
        <p:spPr bwMode="auto">
          <a:xfrm>
            <a:off x="0" y="41676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7" name="Rectangle 2"/>
          <p:cNvSpPr>
            <a:spLocks noChangeArrowheads="1"/>
          </p:cNvSpPr>
          <p:nvPr/>
        </p:nvSpPr>
        <p:spPr bwMode="auto">
          <a:xfrm>
            <a:off x="0" y="41676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8" name="Rectangle 10"/>
          <p:cNvSpPr>
            <a:spLocks noChangeArrowheads="1"/>
          </p:cNvSpPr>
          <p:nvPr/>
        </p:nvSpPr>
        <p:spPr bwMode="auto">
          <a:xfrm>
            <a:off x="685800" y="3083768"/>
            <a:ext cx="80010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30000"/>
              </a:lnSpc>
              <a:spcBef>
                <a:spcPts val="600"/>
              </a:spcBef>
              <a:buFont typeface="Wingdings" panose="05000000000000000000" pitchFamily="2" charset="2"/>
              <a:buChar char="ü"/>
            </a:pPr>
            <a:r>
              <a:rPr lang="zh-CN" altLang="en-US" sz="1600" b="1"/>
              <a:t>主节点失效的容错处理：</a:t>
            </a:r>
            <a:r>
              <a:rPr lang="zh-CN" altLang="en-US" sz="1600"/>
              <a:t>比较好的策略是为主控几点数据结构设置周期性检查点。当主控节点进程失效，选择最后一个检查点重新开始。但是最简单最有效的方法是一旦主控节点失效，就终止</a:t>
            </a:r>
            <a:r>
              <a:rPr lang="en-US" altLang="zh-CN" sz="1600"/>
              <a:t>MapReduce</a:t>
            </a:r>
            <a:r>
              <a:rPr lang="zh-CN" altLang="en-US" sz="1600"/>
              <a:t>程序执行。当然，主控节点出现故障的可能性较小，也可以通过提高节点自身可靠性来改善情况。</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685800" y="2486744"/>
            <a:ext cx="80010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57200">
              <a:lnSpc>
                <a:spcPct val="130000"/>
              </a:lnSpc>
              <a:spcBef>
                <a:spcPts val="1200"/>
              </a:spcBef>
              <a:spcAft>
                <a:spcPts val="1200"/>
              </a:spcAft>
              <a:buFont typeface="Wingdings" panose="05000000000000000000" pitchFamily="2" charset="2"/>
              <a:buChar char="u"/>
            </a:pPr>
            <a:r>
              <a:rPr lang="zh-CN" altLang="en-US" sz="2000">
                <a:latin typeface="楷体_GB2312" pitchFamily="49" charset="-122"/>
                <a:ea typeface="楷体_GB2312" pitchFamily="49" charset="-122"/>
              </a:rPr>
              <a:t>数据库是一种以记录的形式实现数据存储的存储技术。完整的数据库系统包括数据库、数据库管理系统以及各类数据库用户三大部分。</a:t>
            </a:r>
            <a:endParaRPr lang="en-US" altLang="zh-CN" sz="2000">
              <a:latin typeface="楷体_GB2312" pitchFamily="49" charset="-122"/>
              <a:ea typeface="楷体_GB2312" pitchFamily="49" charset="-122"/>
            </a:endParaRPr>
          </a:p>
          <a:p>
            <a:pPr indent="457200">
              <a:lnSpc>
                <a:spcPct val="130000"/>
              </a:lnSpc>
              <a:spcBef>
                <a:spcPts val="1200"/>
              </a:spcBef>
              <a:spcAft>
                <a:spcPts val="1200"/>
              </a:spcAft>
              <a:buFont typeface="Wingdings" panose="05000000000000000000" pitchFamily="2" charset="2"/>
              <a:buChar char="u"/>
            </a:pPr>
            <a:r>
              <a:rPr lang="zh-CN" altLang="en-US" sz="2000">
                <a:latin typeface="楷体_GB2312" pitchFamily="49" charset="-122"/>
                <a:ea typeface="楷体_GB2312" pitchFamily="49" charset="-122"/>
              </a:rPr>
              <a:t>在数据库领域中，最常用的数据模型有四种，分别是层次模型（</a:t>
            </a:r>
            <a:r>
              <a:rPr lang="en-US" altLang="zh-CN" sz="2000">
                <a:latin typeface="楷体_GB2312" pitchFamily="49" charset="-122"/>
                <a:ea typeface="楷体_GB2312" pitchFamily="49" charset="-122"/>
              </a:rPr>
              <a:t>Hierarchical Model</a:t>
            </a:r>
            <a:r>
              <a:rPr lang="zh-CN" altLang="en-US" sz="2000">
                <a:latin typeface="楷体_GB2312" pitchFamily="49" charset="-122"/>
                <a:ea typeface="楷体_GB2312" pitchFamily="49" charset="-122"/>
              </a:rPr>
              <a:t>）、网状模型（</a:t>
            </a:r>
            <a:r>
              <a:rPr lang="en-US" altLang="zh-CN" sz="2000">
                <a:latin typeface="楷体_GB2312" pitchFamily="49" charset="-122"/>
                <a:ea typeface="楷体_GB2312" pitchFamily="49" charset="-122"/>
              </a:rPr>
              <a:t>Network Model</a:t>
            </a:r>
            <a:r>
              <a:rPr lang="zh-CN" altLang="en-US" sz="2000">
                <a:latin typeface="楷体_GB2312" pitchFamily="49" charset="-122"/>
                <a:ea typeface="楷体_GB2312" pitchFamily="49" charset="-122"/>
              </a:rPr>
              <a:t>）、关系模型（</a:t>
            </a:r>
            <a:r>
              <a:rPr lang="en-US" altLang="zh-CN" sz="2000">
                <a:latin typeface="楷体_GB2312" pitchFamily="49" charset="-122"/>
                <a:ea typeface="楷体_GB2312" pitchFamily="49" charset="-122"/>
              </a:rPr>
              <a:t>Relational Model</a:t>
            </a:r>
            <a:r>
              <a:rPr lang="zh-CN" altLang="en-US" sz="2000">
                <a:latin typeface="楷体_GB2312" pitchFamily="49" charset="-122"/>
                <a:ea typeface="楷体_GB2312" pitchFamily="49" charset="-122"/>
              </a:rPr>
              <a:t>）和面向对象模型（</a:t>
            </a:r>
            <a:r>
              <a:rPr lang="en-US" altLang="zh-CN" sz="2000">
                <a:latin typeface="楷体_GB2312" pitchFamily="49" charset="-122"/>
                <a:ea typeface="楷体_GB2312" pitchFamily="49" charset="-122"/>
              </a:rPr>
              <a:t>Object Oriented Model</a:t>
            </a:r>
            <a:r>
              <a:rPr lang="zh-CN" altLang="en-US" sz="2000">
                <a:latin typeface="楷体_GB2312" pitchFamily="49" charset="-122"/>
                <a:ea typeface="楷体_GB2312" pitchFamily="49" charset="-122"/>
              </a:rPr>
              <a:t>）。其中层次模型和网状模型统称为非关系模型。非关系模型的数据库系统在</a:t>
            </a:r>
            <a:r>
              <a:rPr lang="en-US" altLang="zh-CN" sz="2000">
                <a:latin typeface="楷体_GB2312" pitchFamily="49" charset="-122"/>
                <a:ea typeface="楷体_GB2312" pitchFamily="49" charset="-122"/>
              </a:rPr>
              <a:t>20</a:t>
            </a:r>
            <a:r>
              <a:rPr lang="zh-CN" altLang="en-US" sz="2000">
                <a:latin typeface="楷体_GB2312" pitchFamily="49" charset="-122"/>
                <a:ea typeface="楷体_GB2312" pitchFamily="49" charset="-122"/>
              </a:rPr>
              <a:t>世纪</a:t>
            </a:r>
            <a:r>
              <a:rPr lang="en-US" altLang="zh-CN" sz="2000">
                <a:latin typeface="楷体_GB2312" pitchFamily="49" charset="-122"/>
                <a:ea typeface="楷体_GB2312" pitchFamily="49" charset="-122"/>
              </a:rPr>
              <a:t>70</a:t>
            </a:r>
            <a:r>
              <a:rPr lang="zh-CN" altLang="en-US" sz="2000">
                <a:latin typeface="楷体_GB2312" pitchFamily="49" charset="-122"/>
                <a:ea typeface="楷体_GB2312" pitchFamily="49" charset="-122"/>
              </a:rPr>
              <a:t>年代至</a:t>
            </a:r>
            <a:r>
              <a:rPr lang="en-US" altLang="zh-CN" sz="2000">
                <a:latin typeface="楷体_GB2312" pitchFamily="49" charset="-122"/>
                <a:ea typeface="楷体_GB2312" pitchFamily="49" charset="-122"/>
              </a:rPr>
              <a:t>80</a:t>
            </a:r>
            <a:r>
              <a:rPr lang="zh-CN" altLang="en-US" sz="2000">
                <a:latin typeface="楷体_GB2312" pitchFamily="49" charset="-122"/>
                <a:ea typeface="楷体_GB2312" pitchFamily="49" charset="-122"/>
              </a:rPr>
              <a:t>年代非常流行，现在已逐渐被关系模型的数据库系统取代。</a:t>
            </a:r>
          </a:p>
        </p:txBody>
      </p:sp>
      <p:sp>
        <p:nvSpPr>
          <p:cNvPr id="3" name="Rectangle 10"/>
          <p:cNvSpPr>
            <a:spLocks noChangeArrowheads="1"/>
          </p:cNvSpPr>
          <p:nvPr/>
        </p:nvSpPr>
        <p:spPr bwMode="auto">
          <a:xfrm>
            <a:off x="304800" y="172474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a:solidFill>
                  <a:schemeClr val="accent2"/>
                </a:solidFill>
                <a:latin typeface="楷体_GB2312" pitchFamily="49" charset="-122"/>
                <a:ea typeface="楷体_GB2312" pitchFamily="49" charset="-122"/>
              </a:rPr>
              <a:t> 6.3.2 </a:t>
            </a:r>
            <a:r>
              <a:rPr lang="zh-CN" altLang="en-US" sz="2400" b="1">
                <a:solidFill>
                  <a:schemeClr val="accent2"/>
                </a:solidFill>
                <a:latin typeface="楷体_GB2312" pitchFamily="49" charset="-122"/>
                <a:ea typeface="楷体_GB2312" pitchFamily="49" charset="-122"/>
              </a:rPr>
              <a:t>数据库存储技术</a:t>
            </a:r>
          </a:p>
        </p:txBody>
      </p:sp>
      <p:sp>
        <p:nvSpPr>
          <p:cNvPr id="4" name="Rectangle 10"/>
          <p:cNvSpPr>
            <a:spLocks noChangeArrowheads="1"/>
          </p:cNvSpPr>
          <p:nvPr/>
        </p:nvSpPr>
        <p:spPr bwMode="auto">
          <a:xfrm>
            <a:off x="304800" y="1038944"/>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6.3 </a:t>
            </a:r>
            <a:r>
              <a:rPr lang="zh-CN" altLang="en-US" sz="3200" b="1">
                <a:solidFill>
                  <a:schemeClr val="accent2"/>
                </a:solidFill>
                <a:latin typeface="楷体_GB2312" pitchFamily="49" charset="-122"/>
                <a:ea typeface="楷体_GB2312" pitchFamily="49" charset="-122"/>
              </a:rPr>
              <a:t>海量数据存储</a:t>
            </a:r>
            <a:endParaRPr lang="zh-CN" altLang="en-US" sz="3200" b="1">
              <a:solidFill>
                <a:srgbClr val="FF0000"/>
              </a:solidFill>
              <a:latin typeface="楷体_GB2312" pitchFamily="49" charset="-122"/>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685800" y="2558752"/>
            <a:ext cx="80010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57200">
              <a:lnSpc>
                <a:spcPct val="120000"/>
              </a:lnSpc>
              <a:spcBef>
                <a:spcPts val="600"/>
              </a:spcBef>
              <a:buFont typeface="Wingdings" panose="05000000000000000000" pitchFamily="2" charset="2"/>
              <a:buChar char="u"/>
            </a:pPr>
            <a:r>
              <a:rPr lang="zh-CN" altLang="en-US">
                <a:latin typeface="楷体_GB2312" pitchFamily="49" charset="-122"/>
                <a:ea typeface="楷体_GB2312" pitchFamily="49" charset="-122"/>
              </a:rPr>
              <a:t>关系模型理论是由美国</a:t>
            </a:r>
            <a:r>
              <a:rPr lang="en-US" altLang="zh-CN">
                <a:latin typeface="楷体_GB2312" pitchFamily="49" charset="-122"/>
                <a:ea typeface="楷体_GB2312" pitchFamily="49" charset="-122"/>
              </a:rPr>
              <a:t>IBM</a:t>
            </a:r>
            <a:r>
              <a:rPr lang="zh-CN" altLang="en-US">
                <a:latin typeface="楷体_GB2312" pitchFamily="49" charset="-122"/>
                <a:ea typeface="楷体_GB2312" pitchFamily="49" charset="-122"/>
              </a:rPr>
              <a:t>公司研究员</a:t>
            </a:r>
            <a:r>
              <a:rPr lang="en-US" altLang="zh-CN">
                <a:latin typeface="楷体_GB2312" pitchFamily="49" charset="-122"/>
                <a:ea typeface="楷体_GB2312" pitchFamily="49" charset="-122"/>
              </a:rPr>
              <a:t>E.F.Codd</a:t>
            </a:r>
            <a:r>
              <a:rPr lang="zh-CN" altLang="en-US">
                <a:latin typeface="楷体_GB2312" pitchFamily="49" charset="-122"/>
                <a:ea typeface="楷体_GB2312" pitchFamily="49" charset="-122"/>
              </a:rPr>
              <a:t>于</a:t>
            </a:r>
            <a:r>
              <a:rPr lang="en-US" altLang="zh-CN">
                <a:latin typeface="楷体_GB2312" pitchFamily="49" charset="-122"/>
                <a:ea typeface="楷体_GB2312" pitchFamily="49" charset="-122"/>
              </a:rPr>
              <a:t>1970</a:t>
            </a:r>
            <a:r>
              <a:rPr lang="zh-CN" altLang="en-US">
                <a:latin typeface="楷体_GB2312" pitchFamily="49" charset="-122"/>
                <a:ea typeface="楷体_GB2312" pitchFamily="49" charset="-122"/>
              </a:rPr>
              <a:t>年率先提出的。关系模型由关系数据结构、关系数据操作和关系完整性约束</a:t>
            </a:r>
            <a:r>
              <a:rPr lang="en-US" altLang="zh-CN">
                <a:latin typeface="楷体_GB2312" pitchFamily="49" charset="-122"/>
                <a:ea typeface="楷体_GB2312" pitchFamily="49" charset="-122"/>
              </a:rPr>
              <a:t>3</a:t>
            </a:r>
            <a:r>
              <a:rPr lang="zh-CN" altLang="en-US">
                <a:latin typeface="楷体_GB2312" pitchFamily="49" charset="-122"/>
                <a:ea typeface="楷体_GB2312" pitchFamily="49" charset="-122"/>
              </a:rPr>
              <a:t>个要素组成。</a:t>
            </a:r>
            <a:endParaRPr lang="en-US" altLang="zh-CN">
              <a:latin typeface="楷体_GB2312" pitchFamily="49" charset="-122"/>
              <a:ea typeface="楷体_GB2312" pitchFamily="49" charset="-122"/>
            </a:endParaRPr>
          </a:p>
          <a:p>
            <a:pPr indent="457200">
              <a:lnSpc>
                <a:spcPct val="120000"/>
              </a:lnSpc>
              <a:spcBef>
                <a:spcPts val="600"/>
              </a:spcBef>
              <a:buFont typeface="Wingdings" panose="05000000000000000000" pitchFamily="2" charset="2"/>
              <a:buChar char="u"/>
            </a:pPr>
            <a:r>
              <a:rPr lang="zh-CN" altLang="en-US">
                <a:latin typeface="楷体_GB2312" pitchFamily="49" charset="-122"/>
                <a:ea typeface="楷体_GB2312" pitchFamily="49" charset="-122"/>
              </a:rPr>
              <a:t>关系模型的数据结构非常简单。从用户的角度看，关系模型中数据的逻辑结构是一张二维表。</a:t>
            </a:r>
            <a:endParaRPr lang="en-US" altLang="zh-CN">
              <a:latin typeface="楷体_GB2312" pitchFamily="49" charset="-122"/>
              <a:ea typeface="楷体_GB2312" pitchFamily="49" charset="-122"/>
            </a:endParaRPr>
          </a:p>
          <a:p>
            <a:pPr indent="457200">
              <a:lnSpc>
                <a:spcPct val="120000"/>
              </a:lnSpc>
              <a:spcBef>
                <a:spcPts val="600"/>
              </a:spcBef>
              <a:buFont typeface="Wingdings" panose="05000000000000000000" pitchFamily="2" charset="2"/>
              <a:buChar char="u"/>
            </a:pPr>
            <a:r>
              <a:rPr lang="zh-CN" altLang="en-US">
                <a:latin typeface="楷体_GB2312" pitchFamily="49" charset="-122"/>
                <a:ea typeface="楷体_GB2312" pitchFamily="49" charset="-122"/>
              </a:rPr>
              <a:t>关系模型中常用的关系操作包括：选择（</a:t>
            </a:r>
            <a:r>
              <a:rPr lang="en-US" altLang="zh-CN">
                <a:latin typeface="楷体_GB2312" pitchFamily="49" charset="-122"/>
                <a:ea typeface="楷体_GB2312" pitchFamily="49" charset="-122"/>
              </a:rPr>
              <a:t>Select</a:t>
            </a:r>
            <a:r>
              <a:rPr lang="zh-CN" altLang="en-US">
                <a:latin typeface="楷体_GB2312" pitchFamily="49" charset="-122"/>
                <a:ea typeface="楷体_GB2312" pitchFamily="49" charset="-122"/>
              </a:rPr>
              <a:t>）、投影</a:t>
            </a:r>
            <a:r>
              <a:rPr lang="en-US" altLang="zh-CN">
                <a:latin typeface="楷体_GB2312" pitchFamily="49" charset="-122"/>
                <a:ea typeface="楷体_GB2312" pitchFamily="49" charset="-122"/>
              </a:rPr>
              <a:t>Project</a:t>
            </a:r>
            <a:r>
              <a:rPr lang="zh-CN" altLang="en-US">
                <a:latin typeface="楷体_GB2312" pitchFamily="49" charset="-122"/>
                <a:ea typeface="楷体_GB2312" pitchFamily="49" charset="-122"/>
              </a:rPr>
              <a:t>）、连接（</a:t>
            </a:r>
            <a:r>
              <a:rPr lang="en-US" altLang="zh-CN">
                <a:latin typeface="楷体_GB2312" pitchFamily="49" charset="-122"/>
                <a:ea typeface="楷体_GB2312" pitchFamily="49" charset="-122"/>
              </a:rPr>
              <a:t>Join</a:t>
            </a:r>
            <a:r>
              <a:rPr lang="zh-CN" altLang="en-US">
                <a:latin typeface="楷体_GB2312" pitchFamily="49" charset="-122"/>
                <a:ea typeface="楷体_GB2312" pitchFamily="49" charset="-122"/>
              </a:rPr>
              <a:t>）、除（</a:t>
            </a:r>
            <a:r>
              <a:rPr lang="en-US" altLang="zh-CN">
                <a:latin typeface="楷体_GB2312" pitchFamily="49" charset="-122"/>
                <a:ea typeface="楷体_GB2312" pitchFamily="49" charset="-122"/>
              </a:rPr>
              <a:t>Divide</a:t>
            </a:r>
            <a:r>
              <a:rPr lang="zh-CN" altLang="en-US">
                <a:latin typeface="楷体_GB2312" pitchFamily="49" charset="-122"/>
                <a:ea typeface="楷体_GB2312" pitchFamily="49" charset="-122"/>
              </a:rPr>
              <a:t>）、并（</a:t>
            </a:r>
            <a:r>
              <a:rPr lang="en-US" altLang="zh-CN">
                <a:latin typeface="楷体_GB2312" pitchFamily="49" charset="-122"/>
                <a:ea typeface="楷体_GB2312" pitchFamily="49" charset="-122"/>
              </a:rPr>
              <a:t>Union</a:t>
            </a:r>
            <a:r>
              <a:rPr lang="zh-CN" altLang="en-US">
                <a:latin typeface="楷体_GB2312" pitchFamily="49" charset="-122"/>
                <a:ea typeface="楷体_GB2312" pitchFamily="49" charset="-122"/>
              </a:rPr>
              <a:t>）、交（</a:t>
            </a:r>
            <a:r>
              <a:rPr lang="en-US" altLang="zh-CN">
                <a:latin typeface="楷体_GB2312" pitchFamily="49" charset="-122"/>
                <a:ea typeface="楷体_GB2312" pitchFamily="49" charset="-122"/>
              </a:rPr>
              <a:t>Intersection</a:t>
            </a:r>
            <a:r>
              <a:rPr lang="zh-CN" altLang="en-US">
                <a:latin typeface="楷体_GB2312" pitchFamily="49" charset="-122"/>
                <a:ea typeface="楷体_GB2312" pitchFamily="49" charset="-122"/>
              </a:rPr>
              <a:t>）、差（</a:t>
            </a:r>
            <a:r>
              <a:rPr lang="en-US" altLang="zh-CN">
                <a:latin typeface="楷体_GB2312" pitchFamily="49" charset="-122"/>
                <a:ea typeface="楷体_GB2312" pitchFamily="49" charset="-122"/>
              </a:rPr>
              <a:t>Difference</a:t>
            </a:r>
            <a:r>
              <a:rPr lang="zh-CN" altLang="en-US">
                <a:latin typeface="楷体_GB2312" pitchFamily="49" charset="-122"/>
                <a:ea typeface="楷体_GB2312" pitchFamily="49" charset="-122"/>
              </a:rPr>
              <a:t>）等查询操作和增加（</a:t>
            </a:r>
            <a:r>
              <a:rPr lang="en-US" altLang="zh-CN">
                <a:latin typeface="楷体_GB2312" pitchFamily="49" charset="-122"/>
                <a:ea typeface="楷体_GB2312" pitchFamily="49" charset="-122"/>
              </a:rPr>
              <a:t>Insert</a:t>
            </a:r>
            <a:r>
              <a:rPr lang="zh-CN" altLang="en-US">
                <a:latin typeface="楷体_GB2312" pitchFamily="49" charset="-122"/>
                <a:ea typeface="楷体_GB2312" pitchFamily="49" charset="-122"/>
              </a:rPr>
              <a:t>）、删除（</a:t>
            </a:r>
            <a:r>
              <a:rPr lang="en-US" altLang="zh-CN">
                <a:latin typeface="楷体_GB2312" pitchFamily="49" charset="-122"/>
                <a:ea typeface="楷体_GB2312" pitchFamily="49" charset="-122"/>
              </a:rPr>
              <a:t>Delete</a:t>
            </a:r>
            <a:r>
              <a:rPr lang="zh-CN" altLang="en-US">
                <a:latin typeface="楷体_GB2312" pitchFamily="49" charset="-122"/>
                <a:ea typeface="楷体_GB2312" pitchFamily="49" charset="-122"/>
              </a:rPr>
              <a:t>）、修改（</a:t>
            </a:r>
            <a:r>
              <a:rPr lang="en-US" altLang="zh-CN">
                <a:latin typeface="楷体_GB2312" pitchFamily="49" charset="-122"/>
                <a:ea typeface="楷体_GB2312" pitchFamily="49" charset="-122"/>
              </a:rPr>
              <a:t>Update</a:t>
            </a:r>
            <a:r>
              <a:rPr lang="zh-CN" altLang="en-US">
                <a:latin typeface="楷体_GB2312" pitchFamily="49" charset="-122"/>
                <a:ea typeface="楷体_GB2312" pitchFamily="49" charset="-122"/>
              </a:rPr>
              <a:t>）等更新操作两大部分。</a:t>
            </a:r>
            <a:endParaRPr lang="en-US" altLang="zh-CN">
              <a:latin typeface="楷体_GB2312" pitchFamily="49" charset="-122"/>
              <a:ea typeface="楷体_GB2312" pitchFamily="49" charset="-122"/>
            </a:endParaRPr>
          </a:p>
          <a:p>
            <a:pPr indent="457200">
              <a:lnSpc>
                <a:spcPct val="120000"/>
              </a:lnSpc>
              <a:spcBef>
                <a:spcPts val="600"/>
              </a:spcBef>
              <a:buFont typeface="Wingdings" panose="05000000000000000000" pitchFamily="2" charset="2"/>
              <a:buChar char="u"/>
            </a:pPr>
            <a:r>
              <a:rPr lang="zh-CN" altLang="en-US">
                <a:latin typeface="楷体_GB2312" pitchFamily="49" charset="-122"/>
                <a:ea typeface="楷体_GB2312" pitchFamily="49" charset="-122"/>
              </a:rPr>
              <a:t>关系模型允许定义三类完整性约束：实体完整性、参照完整性和用户定义的完整性。</a:t>
            </a:r>
          </a:p>
        </p:txBody>
      </p:sp>
      <p:sp>
        <p:nvSpPr>
          <p:cNvPr id="3" name="Rectangle 10"/>
          <p:cNvSpPr>
            <a:spLocks noChangeArrowheads="1"/>
          </p:cNvSpPr>
          <p:nvPr/>
        </p:nvSpPr>
        <p:spPr bwMode="auto">
          <a:xfrm>
            <a:off x="304800" y="1796752"/>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a:solidFill>
                  <a:schemeClr val="accent2"/>
                </a:solidFill>
                <a:latin typeface="楷体_GB2312" pitchFamily="49" charset="-122"/>
                <a:ea typeface="楷体_GB2312" pitchFamily="49" charset="-122"/>
              </a:rPr>
              <a:t> 6.3.2 </a:t>
            </a:r>
            <a:r>
              <a:rPr lang="zh-CN" altLang="en-US" sz="2400" b="1">
                <a:solidFill>
                  <a:schemeClr val="accent2"/>
                </a:solidFill>
                <a:latin typeface="楷体_GB2312" pitchFamily="49" charset="-122"/>
                <a:ea typeface="楷体_GB2312" pitchFamily="49" charset="-122"/>
              </a:rPr>
              <a:t>数据库存储技术 </a:t>
            </a:r>
            <a:r>
              <a:rPr lang="en-US" altLang="zh-CN" sz="2400" b="1">
                <a:solidFill>
                  <a:schemeClr val="accent2"/>
                </a:solidFill>
                <a:latin typeface="楷体_GB2312" pitchFamily="49" charset="-122"/>
                <a:ea typeface="楷体_GB2312" pitchFamily="49" charset="-122"/>
              </a:rPr>
              <a:t>– </a:t>
            </a:r>
            <a:r>
              <a:rPr lang="zh-CN" altLang="en-US" sz="2400" b="1">
                <a:solidFill>
                  <a:schemeClr val="accent2"/>
                </a:solidFill>
                <a:latin typeface="楷体_GB2312" pitchFamily="49" charset="-122"/>
                <a:ea typeface="楷体_GB2312" pitchFamily="49" charset="-122"/>
              </a:rPr>
              <a:t>关系模型</a:t>
            </a:r>
          </a:p>
        </p:txBody>
      </p:sp>
      <p:sp>
        <p:nvSpPr>
          <p:cNvPr id="4" name="Rectangle 10"/>
          <p:cNvSpPr>
            <a:spLocks noChangeArrowheads="1"/>
          </p:cNvSpPr>
          <p:nvPr/>
        </p:nvSpPr>
        <p:spPr bwMode="auto">
          <a:xfrm>
            <a:off x="304800" y="1110952"/>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6.3 </a:t>
            </a:r>
            <a:r>
              <a:rPr lang="zh-CN" altLang="en-US" sz="3200" b="1">
                <a:solidFill>
                  <a:schemeClr val="accent2"/>
                </a:solidFill>
                <a:latin typeface="楷体_GB2312" pitchFamily="49" charset="-122"/>
                <a:ea typeface="楷体_GB2312" pitchFamily="49" charset="-122"/>
              </a:rPr>
              <a:t>海量数据存储</a:t>
            </a:r>
            <a:endParaRPr lang="zh-CN" altLang="en-US" sz="3200" b="1">
              <a:solidFill>
                <a:srgbClr val="FF0000"/>
              </a:solidFill>
              <a:latin typeface="楷体_GB2312" pitchFamily="49" charset="-122"/>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685800" y="2558752"/>
            <a:ext cx="80010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57200">
              <a:lnSpc>
                <a:spcPct val="120000"/>
              </a:lnSpc>
              <a:spcBef>
                <a:spcPts val="600"/>
              </a:spcBef>
              <a:buFont typeface="Wingdings" panose="05000000000000000000" pitchFamily="2" charset="2"/>
              <a:buChar char="u"/>
            </a:pPr>
            <a:r>
              <a:rPr lang="en-US" altLang="zh-CN">
                <a:latin typeface="楷体_GB2312" pitchFamily="49" charset="-122"/>
                <a:ea typeface="楷体_GB2312" pitchFamily="49" charset="-122"/>
              </a:rPr>
              <a:t>SQL</a:t>
            </a:r>
            <a:r>
              <a:rPr lang="zh-CN" altLang="en-US">
                <a:latin typeface="楷体_GB2312" pitchFamily="49" charset="-122"/>
                <a:ea typeface="楷体_GB2312" pitchFamily="49" charset="-122"/>
              </a:rPr>
              <a:t>（</a:t>
            </a:r>
            <a:r>
              <a:rPr lang="en-US" altLang="zh-CN">
                <a:latin typeface="楷体_GB2312" pitchFamily="49" charset="-122"/>
                <a:ea typeface="楷体_GB2312" pitchFamily="49" charset="-122"/>
              </a:rPr>
              <a:t>Structured  Query  Language </a:t>
            </a:r>
            <a:r>
              <a:rPr lang="zh-CN" altLang="en-US">
                <a:latin typeface="楷体_GB2312" pitchFamily="49" charset="-122"/>
                <a:ea typeface="楷体_GB2312" pitchFamily="49" charset="-122"/>
              </a:rPr>
              <a:t>）最初由</a:t>
            </a:r>
            <a:r>
              <a:rPr lang="en-US" altLang="zh-CN">
                <a:latin typeface="楷体_GB2312" pitchFamily="49" charset="-122"/>
                <a:ea typeface="楷体_GB2312" pitchFamily="49" charset="-122"/>
              </a:rPr>
              <a:t>Boyce</a:t>
            </a:r>
            <a:r>
              <a:rPr lang="zh-CN" altLang="en-US">
                <a:latin typeface="楷体_GB2312" pitchFamily="49" charset="-122"/>
                <a:ea typeface="楷体_GB2312" pitchFamily="49" charset="-122"/>
              </a:rPr>
              <a:t>和</a:t>
            </a:r>
            <a:r>
              <a:rPr lang="en-US" altLang="zh-CN">
                <a:latin typeface="楷体_GB2312" pitchFamily="49" charset="-122"/>
                <a:ea typeface="楷体_GB2312" pitchFamily="49" charset="-122"/>
              </a:rPr>
              <a:t>Chamberlin</a:t>
            </a:r>
            <a:r>
              <a:rPr lang="zh-CN" altLang="en-US">
                <a:latin typeface="楷体_GB2312" pitchFamily="49" charset="-122"/>
                <a:ea typeface="楷体_GB2312" pitchFamily="49" charset="-122"/>
              </a:rPr>
              <a:t>提出并在</a:t>
            </a:r>
            <a:r>
              <a:rPr lang="en-US" altLang="zh-CN">
                <a:latin typeface="楷体_GB2312" pitchFamily="49" charset="-122"/>
                <a:ea typeface="楷体_GB2312" pitchFamily="49" charset="-122"/>
              </a:rPr>
              <a:t>IBM</a:t>
            </a:r>
            <a:r>
              <a:rPr lang="zh-CN" altLang="en-US">
                <a:latin typeface="楷体_GB2312" pitchFamily="49" charset="-122"/>
                <a:ea typeface="楷体_GB2312" pitchFamily="49" charset="-122"/>
              </a:rPr>
              <a:t>公司著名的关系数据库关系系统原型</a:t>
            </a:r>
            <a:r>
              <a:rPr lang="en-US" altLang="zh-CN">
                <a:latin typeface="楷体_GB2312" pitchFamily="49" charset="-122"/>
                <a:ea typeface="楷体_GB2312" pitchFamily="49" charset="-122"/>
              </a:rPr>
              <a:t>System R</a:t>
            </a:r>
            <a:r>
              <a:rPr lang="zh-CN" altLang="en-US">
                <a:latin typeface="楷体_GB2312" pitchFamily="49" charset="-122"/>
                <a:ea typeface="楷体_GB2312" pitchFamily="49" charset="-122"/>
              </a:rPr>
              <a:t>上得到实现</a:t>
            </a:r>
            <a:endParaRPr lang="en-US" altLang="zh-CN">
              <a:latin typeface="楷体_GB2312" pitchFamily="49" charset="-122"/>
              <a:ea typeface="楷体_GB2312" pitchFamily="49" charset="-122"/>
            </a:endParaRPr>
          </a:p>
          <a:p>
            <a:pPr indent="457200">
              <a:lnSpc>
                <a:spcPct val="120000"/>
              </a:lnSpc>
              <a:spcBef>
                <a:spcPts val="600"/>
              </a:spcBef>
              <a:buFont typeface="Wingdings" panose="05000000000000000000" pitchFamily="2" charset="2"/>
              <a:buChar char="u"/>
            </a:pPr>
            <a:r>
              <a:rPr lang="en-US" altLang="zh-CN">
                <a:latin typeface="楷体_GB2312" pitchFamily="49" charset="-122"/>
                <a:ea typeface="楷体_GB2312" pitchFamily="49" charset="-122"/>
              </a:rPr>
              <a:t>SQL</a:t>
            </a:r>
            <a:r>
              <a:rPr lang="zh-CN" altLang="en-US">
                <a:latin typeface="楷体_GB2312" pitchFamily="49" charset="-122"/>
                <a:ea typeface="楷体_GB2312" pitchFamily="49" charset="-122"/>
              </a:rPr>
              <a:t>语言功能极强，但由于设计巧妙，语言十分简洁，完成核心功能只用了</a:t>
            </a:r>
            <a:r>
              <a:rPr lang="en-US" altLang="zh-CN">
                <a:latin typeface="楷体_GB2312" pitchFamily="49" charset="-122"/>
                <a:ea typeface="楷体_GB2312" pitchFamily="49" charset="-122"/>
              </a:rPr>
              <a:t>9</a:t>
            </a:r>
            <a:r>
              <a:rPr lang="zh-CN" altLang="en-US">
                <a:latin typeface="楷体_GB2312" pitchFamily="49" charset="-122"/>
                <a:ea typeface="楷体_GB2312" pitchFamily="49" charset="-122"/>
              </a:rPr>
              <a:t>个动词，分别是完成数据查询功能的</a:t>
            </a:r>
            <a:r>
              <a:rPr lang="en-US" altLang="zh-CN">
                <a:latin typeface="楷体_GB2312" pitchFamily="49" charset="-122"/>
                <a:ea typeface="楷体_GB2312" pitchFamily="49" charset="-122"/>
              </a:rPr>
              <a:t>SELECT</a:t>
            </a:r>
            <a:r>
              <a:rPr lang="zh-CN" altLang="en-US">
                <a:latin typeface="楷体_GB2312" pitchFamily="49" charset="-122"/>
                <a:ea typeface="楷体_GB2312" pitchFamily="49" charset="-122"/>
              </a:rPr>
              <a:t>，完成数据定义功能的</a:t>
            </a:r>
            <a:r>
              <a:rPr lang="en-US" altLang="zh-CN">
                <a:latin typeface="楷体_GB2312" pitchFamily="49" charset="-122"/>
                <a:ea typeface="楷体_GB2312" pitchFamily="49" charset="-122"/>
              </a:rPr>
              <a:t>CREATE</a:t>
            </a:r>
            <a:r>
              <a:rPr lang="zh-CN" altLang="en-US">
                <a:latin typeface="楷体_GB2312" pitchFamily="49" charset="-122"/>
                <a:ea typeface="楷体_GB2312" pitchFamily="49" charset="-122"/>
              </a:rPr>
              <a:t>、</a:t>
            </a:r>
            <a:r>
              <a:rPr lang="en-US" altLang="zh-CN">
                <a:latin typeface="楷体_GB2312" pitchFamily="49" charset="-122"/>
                <a:ea typeface="楷体_GB2312" pitchFamily="49" charset="-122"/>
              </a:rPr>
              <a:t>DROP</a:t>
            </a:r>
            <a:r>
              <a:rPr lang="zh-CN" altLang="en-US">
                <a:latin typeface="楷体_GB2312" pitchFamily="49" charset="-122"/>
                <a:ea typeface="楷体_GB2312" pitchFamily="49" charset="-122"/>
              </a:rPr>
              <a:t>和</a:t>
            </a:r>
            <a:r>
              <a:rPr lang="en-US" altLang="zh-CN">
                <a:latin typeface="楷体_GB2312" pitchFamily="49" charset="-122"/>
                <a:ea typeface="楷体_GB2312" pitchFamily="49" charset="-122"/>
              </a:rPr>
              <a:t>ALTER</a:t>
            </a:r>
            <a:r>
              <a:rPr lang="zh-CN" altLang="en-US">
                <a:latin typeface="楷体_GB2312" pitchFamily="49" charset="-122"/>
                <a:ea typeface="楷体_GB2312" pitchFamily="49" charset="-122"/>
              </a:rPr>
              <a:t>，完成数据操纵功能的</a:t>
            </a:r>
            <a:r>
              <a:rPr lang="en-US" altLang="zh-CN">
                <a:latin typeface="楷体_GB2312" pitchFamily="49" charset="-122"/>
                <a:ea typeface="楷体_GB2312" pitchFamily="49" charset="-122"/>
              </a:rPr>
              <a:t>INSERT</a:t>
            </a:r>
            <a:r>
              <a:rPr lang="zh-CN" altLang="en-US">
                <a:latin typeface="楷体_GB2312" pitchFamily="49" charset="-122"/>
                <a:ea typeface="楷体_GB2312" pitchFamily="49" charset="-122"/>
              </a:rPr>
              <a:t>、</a:t>
            </a:r>
            <a:r>
              <a:rPr lang="en-US" altLang="zh-CN">
                <a:latin typeface="楷体_GB2312" pitchFamily="49" charset="-122"/>
                <a:ea typeface="楷体_GB2312" pitchFamily="49" charset="-122"/>
              </a:rPr>
              <a:t>UPDATE</a:t>
            </a:r>
            <a:r>
              <a:rPr lang="zh-CN" altLang="en-US">
                <a:latin typeface="楷体_GB2312" pitchFamily="49" charset="-122"/>
                <a:ea typeface="楷体_GB2312" pitchFamily="49" charset="-122"/>
              </a:rPr>
              <a:t>和</a:t>
            </a:r>
            <a:r>
              <a:rPr lang="en-US" altLang="zh-CN">
                <a:latin typeface="楷体_GB2312" pitchFamily="49" charset="-122"/>
                <a:ea typeface="楷体_GB2312" pitchFamily="49" charset="-122"/>
              </a:rPr>
              <a:t>DELETE</a:t>
            </a:r>
            <a:r>
              <a:rPr lang="zh-CN" altLang="en-US">
                <a:latin typeface="楷体_GB2312" pitchFamily="49" charset="-122"/>
                <a:ea typeface="楷体_GB2312" pitchFamily="49" charset="-122"/>
              </a:rPr>
              <a:t>以及完成数据控制功能的</a:t>
            </a:r>
            <a:r>
              <a:rPr lang="en-US" altLang="zh-CN">
                <a:latin typeface="楷体_GB2312" pitchFamily="49" charset="-122"/>
                <a:ea typeface="楷体_GB2312" pitchFamily="49" charset="-122"/>
              </a:rPr>
              <a:t>GRANT</a:t>
            </a:r>
            <a:r>
              <a:rPr lang="zh-CN" altLang="en-US">
                <a:latin typeface="楷体_GB2312" pitchFamily="49" charset="-122"/>
                <a:ea typeface="楷体_GB2312" pitchFamily="49" charset="-122"/>
              </a:rPr>
              <a:t>和</a:t>
            </a:r>
            <a:r>
              <a:rPr lang="en-US" altLang="zh-CN">
                <a:latin typeface="楷体_GB2312" pitchFamily="49" charset="-122"/>
                <a:ea typeface="楷体_GB2312" pitchFamily="49" charset="-122"/>
              </a:rPr>
              <a:t>REVOKE</a:t>
            </a:r>
            <a:r>
              <a:rPr lang="zh-CN" altLang="en-US">
                <a:latin typeface="楷体_GB2312" pitchFamily="49" charset="-122"/>
                <a:ea typeface="楷体_GB2312" pitchFamily="49" charset="-122"/>
              </a:rPr>
              <a:t>。</a:t>
            </a:r>
            <a:endParaRPr lang="en-US" altLang="zh-CN">
              <a:latin typeface="楷体_GB2312" pitchFamily="49" charset="-122"/>
              <a:ea typeface="楷体_GB2312" pitchFamily="49" charset="-122"/>
            </a:endParaRPr>
          </a:p>
        </p:txBody>
      </p:sp>
      <p:sp>
        <p:nvSpPr>
          <p:cNvPr id="3" name="Rectangle 10"/>
          <p:cNvSpPr>
            <a:spLocks noChangeArrowheads="1"/>
          </p:cNvSpPr>
          <p:nvPr/>
        </p:nvSpPr>
        <p:spPr bwMode="auto">
          <a:xfrm>
            <a:off x="304800" y="1796752"/>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a:solidFill>
                  <a:schemeClr val="accent2"/>
                </a:solidFill>
                <a:latin typeface="楷体_GB2312" pitchFamily="49" charset="-122"/>
                <a:ea typeface="楷体_GB2312" pitchFamily="49" charset="-122"/>
              </a:rPr>
              <a:t> 6.3.2 </a:t>
            </a:r>
            <a:r>
              <a:rPr lang="zh-CN" altLang="en-US" sz="2400" b="1">
                <a:solidFill>
                  <a:schemeClr val="accent2"/>
                </a:solidFill>
                <a:latin typeface="楷体_GB2312" pitchFamily="49" charset="-122"/>
                <a:ea typeface="楷体_GB2312" pitchFamily="49" charset="-122"/>
              </a:rPr>
              <a:t>数据库存储技术 </a:t>
            </a:r>
            <a:r>
              <a:rPr lang="en-US" altLang="zh-CN" sz="2400" b="1">
                <a:solidFill>
                  <a:schemeClr val="accent2"/>
                </a:solidFill>
                <a:latin typeface="楷体_GB2312" pitchFamily="49" charset="-122"/>
                <a:ea typeface="楷体_GB2312" pitchFamily="49" charset="-122"/>
              </a:rPr>
              <a:t>–</a:t>
            </a:r>
            <a:r>
              <a:rPr lang="zh-CN" altLang="en-US" sz="2400" b="1">
                <a:solidFill>
                  <a:schemeClr val="accent2"/>
                </a:solidFill>
                <a:latin typeface="楷体_GB2312" pitchFamily="49" charset="-122"/>
                <a:ea typeface="楷体_GB2312" pitchFamily="49" charset="-122"/>
              </a:rPr>
              <a:t>关系数据库语言</a:t>
            </a:r>
            <a:r>
              <a:rPr lang="en-US" altLang="zh-CN" sz="2400" b="1">
                <a:solidFill>
                  <a:schemeClr val="accent2"/>
                </a:solidFill>
                <a:latin typeface="楷体_GB2312" pitchFamily="49" charset="-122"/>
                <a:ea typeface="楷体_GB2312" pitchFamily="49" charset="-122"/>
              </a:rPr>
              <a:t>SQL</a:t>
            </a:r>
            <a:endParaRPr lang="zh-CN" altLang="en-US" sz="2400" b="1">
              <a:solidFill>
                <a:schemeClr val="accent2"/>
              </a:solidFill>
              <a:latin typeface="楷体_GB2312" pitchFamily="49" charset="-122"/>
              <a:ea typeface="楷体_GB2312" pitchFamily="49" charset="-122"/>
            </a:endParaRPr>
          </a:p>
        </p:txBody>
      </p:sp>
      <p:sp>
        <p:nvSpPr>
          <p:cNvPr id="4" name="Rectangle 10"/>
          <p:cNvSpPr>
            <a:spLocks noChangeArrowheads="1"/>
          </p:cNvSpPr>
          <p:nvPr/>
        </p:nvSpPr>
        <p:spPr bwMode="auto">
          <a:xfrm>
            <a:off x="304800" y="1110952"/>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6.3 </a:t>
            </a:r>
            <a:r>
              <a:rPr lang="zh-CN" altLang="en-US" sz="3200" b="1">
                <a:solidFill>
                  <a:schemeClr val="accent2"/>
                </a:solidFill>
                <a:latin typeface="楷体_GB2312" pitchFamily="49" charset="-122"/>
                <a:ea typeface="楷体_GB2312" pitchFamily="49" charset="-122"/>
              </a:rPr>
              <a:t>海量数据存储</a:t>
            </a:r>
            <a:endParaRPr lang="zh-CN" altLang="en-US" sz="3200" b="1">
              <a:solidFill>
                <a:srgbClr val="FF0000"/>
              </a:solidFill>
              <a:latin typeface="楷体_GB2312" pitchFamily="49" charset="-122"/>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685800" y="2486744"/>
            <a:ext cx="8001000" cy="4038600"/>
          </a:xfrm>
          <a:prstGeom prst="rect">
            <a:avLst/>
          </a:prstGeom>
          <a:noFill/>
          <a:ln>
            <a:noFill/>
          </a:ln>
        </p:spPr>
        <p:txBody>
          <a:bodyPr/>
          <a:lstStyle/>
          <a:p>
            <a:pPr indent="457200">
              <a:lnSpc>
                <a:spcPct val="120000"/>
              </a:lnSpc>
              <a:spcBef>
                <a:spcPts val="600"/>
              </a:spcBef>
              <a:spcAft>
                <a:spcPts val="0"/>
              </a:spcAft>
              <a:buFont typeface="Wingdings" panose="05000000000000000000" pitchFamily="2" charset="2"/>
              <a:buChar char="u"/>
              <a:defRPr/>
            </a:pPr>
            <a:r>
              <a:rPr lang="zh-CN" altLang="en-US" dirty="0">
                <a:latin typeface="楷体_GB2312" pitchFamily="49" charset="-122"/>
                <a:ea typeface="楷体_GB2312" pitchFamily="49" charset="-122"/>
              </a:rPr>
              <a:t>基本表的建立</a:t>
            </a:r>
          </a:p>
          <a:p>
            <a:pPr>
              <a:lnSpc>
                <a:spcPct val="120000"/>
              </a:lnSpc>
              <a:spcBef>
                <a:spcPts val="600"/>
              </a:spcBef>
              <a:spcAft>
                <a:spcPts val="0"/>
              </a:spcAft>
              <a:defRPr/>
            </a:pPr>
            <a:r>
              <a:rPr lang="zh-CN" altLang="en-US" dirty="0">
                <a:latin typeface="楷体_GB2312" pitchFamily="49" charset="-122"/>
                <a:ea typeface="楷体_GB2312" pitchFamily="49" charset="-122"/>
              </a:rPr>
              <a:t>命令格式：</a:t>
            </a:r>
            <a:r>
              <a:rPr lang="en-US" altLang="zh-CN" dirty="0">
                <a:latin typeface="楷体_GB2312" pitchFamily="49" charset="-122"/>
                <a:ea typeface="楷体_GB2312" pitchFamily="49" charset="-122"/>
              </a:rPr>
              <a:t>CREATE TALBE &lt;</a:t>
            </a:r>
            <a:r>
              <a:rPr lang="zh-CN" altLang="en-US" dirty="0">
                <a:latin typeface="楷体_GB2312" pitchFamily="49" charset="-122"/>
                <a:ea typeface="楷体_GB2312" pitchFamily="49" charset="-122"/>
              </a:rPr>
              <a:t>表名</a:t>
            </a:r>
            <a:r>
              <a:rPr lang="en-US" altLang="zh-CN" dirty="0">
                <a:latin typeface="楷体_GB2312" pitchFamily="49" charset="-122"/>
                <a:ea typeface="楷体_GB2312" pitchFamily="49" charset="-122"/>
              </a:rPr>
              <a:t>&gt; (&lt;</a:t>
            </a:r>
            <a:r>
              <a:rPr lang="zh-CN" altLang="en-US" dirty="0">
                <a:latin typeface="楷体_GB2312" pitchFamily="49" charset="-122"/>
                <a:ea typeface="楷体_GB2312" pitchFamily="49" charset="-122"/>
              </a:rPr>
              <a:t>列名</a:t>
            </a:r>
            <a:r>
              <a:rPr lang="en-US" altLang="zh-CN" dirty="0">
                <a:latin typeface="楷体_GB2312" pitchFamily="49" charset="-122"/>
                <a:ea typeface="楷体_GB2312" pitchFamily="49" charset="-122"/>
              </a:rPr>
              <a:t>&gt;&lt;</a:t>
            </a:r>
            <a:r>
              <a:rPr lang="zh-CN" altLang="en-US" dirty="0">
                <a:latin typeface="楷体_GB2312" pitchFamily="49" charset="-122"/>
                <a:ea typeface="楷体_GB2312" pitchFamily="49" charset="-122"/>
              </a:rPr>
              <a:t>数据类型</a:t>
            </a:r>
            <a:r>
              <a:rPr lang="en-US" altLang="zh-CN" dirty="0">
                <a:latin typeface="楷体_GB2312" pitchFamily="49" charset="-122"/>
                <a:ea typeface="楷体_GB2312" pitchFamily="49" charset="-122"/>
              </a:rPr>
              <a:t>&gt;[</a:t>
            </a:r>
            <a:r>
              <a:rPr lang="zh-CN" altLang="en-US" dirty="0">
                <a:latin typeface="楷体_GB2312" pitchFamily="49" charset="-122"/>
                <a:ea typeface="楷体_GB2312" pitchFamily="49" charset="-122"/>
              </a:rPr>
              <a:t>完整性约束条件</a:t>
            </a:r>
            <a:r>
              <a:rPr lang="en-US" altLang="zh-CN" dirty="0">
                <a:latin typeface="楷体_GB2312" pitchFamily="49" charset="-122"/>
                <a:ea typeface="楷体_GB2312" pitchFamily="49" charset="-122"/>
              </a:rPr>
              <a:t>]</a:t>
            </a:r>
          </a:p>
          <a:p>
            <a:pPr>
              <a:lnSpc>
                <a:spcPct val="120000"/>
              </a:lnSpc>
              <a:spcBef>
                <a:spcPts val="600"/>
              </a:spcBef>
              <a:spcAft>
                <a:spcPts val="0"/>
              </a:spcAft>
              <a:defRPr/>
            </a:pPr>
            <a:r>
              <a:rPr lang="en-US" altLang="zh-CN" dirty="0">
                <a:latin typeface="楷体_GB2312" pitchFamily="49" charset="-122"/>
                <a:ea typeface="楷体_GB2312" pitchFamily="49" charset="-122"/>
              </a:rPr>
              <a:t>		  [, &lt;</a:t>
            </a:r>
            <a:r>
              <a:rPr lang="zh-CN" altLang="en-US" dirty="0">
                <a:latin typeface="楷体_GB2312" pitchFamily="49" charset="-122"/>
                <a:ea typeface="楷体_GB2312" pitchFamily="49" charset="-122"/>
              </a:rPr>
              <a:t>列名</a:t>
            </a:r>
            <a:r>
              <a:rPr lang="en-US" altLang="zh-CN" dirty="0">
                <a:latin typeface="楷体_GB2312" pitchFamily="49" charset="-122"/>
                <a:ea typeface="楷体_GB2312" pitchFamily="49" charset="-122"/>
              </a:rPr>
              <a:t>&gt;&lt;</a:t>
            </a:r>
            <a:r>
              <a:rPr lang="zh-CN" altLang="en-US" dirty="0">
                <a:latin typeface="楷体_GB2312" pitchFamily="49" charset="-122"/>
                <a:ea typeface="楷体_GB2312" pitchFamily="49" charset="-122"/>
              </a:rPr>
              <a:t>数据类型</a:t>
            </a:r>
            <a:r>
              <a:rPr lang="en-US" altLang="zh-CN" dirty="0">
                <a:latin typeface="楷体_GB2312" pitchFamily="49" charset="-122"/>
                <a:ea typeface="楷体_GB2312" pitchFamily="49" charset="-122"/>
              </a:rPr>
              <a:t>&gt;[</a:t>
            </a:r>
            <a:r>
              <a:rPr lang="zh-CN" altLang="en-US" dirty="0">
                <a:latin typeface="楷体_GB2312" pitchFamily="49" charset="-122"/>
                <a:ea typeface="楷体_GB2312" pitchFamily="49" charset="-122"/>
              </a:rPr>
              <a:t>完整性约束条件</a:t>
            </a:r>
            <a:r>
              <a:rPr lang="en-US" altLang="zh-CN" dirty="0">
                <a:latin typeface="楷体_GB2312" pitchFamily="49" charset="-122"/>
                <a:ea typeface="楷体_GB2312" pitchFamily="49" charset="-122"/>
              </a:rPr>
              <a:t>]] </a:t>
            </a:r>
          </a:p>
          <a:p>
            <a:pPr>
              <a:lnSpc>
                <a:spcPct val="120000"/>
              </a:lnSpc>
              <a:spcBef>
                <a:spcPts val="600"/>
              </a:spcBef>
              <a:spcAft>
                <a:spcPts val="0"/>
              </a:spcAft>
              <a:defRPr/>
            </a:pPr>
            <a:r>
              <a:rPr lang="en-US" altLang="zh-CN" dirty="0">
                <a:latin typeface="楷体_GB2312" pitchFamily="49" charset="-122"/>
                <a:ea typeface="楷体_GB2312" pitchFamily="49" charset="-122"/>
              </a:rPr>
              <a:t> 	      ……</a:t>
            </a:r>
          </a:p>
          <a:p>
            <a:pPr>
              <a:lnSpc>
                <a:spcPct val="120000"/>
              </a:lnSpc>
              <a:spcBef>
                <a:spcPts val="600"/>
              </a:spcBef>
              <a:spcAft>
                <a:spcPts val="0"/>
              </a:spcAft>
              <a:defRPr/>
            </a:pPr>
            <a:r>
              <a:rPr lang="en-US" altLang="zh-CN" dirty="0">
                <a:latin typeface="楷体_GB2312" pitchFamily="49" charset="-122"/>
                <a:ea typeface="楷体_GB2312" pitchFamily="49" charset="-122"/>
              </a:rPr>
              <a:t>		  [</a:t>
            </a:r>
            <a:r>
              <a:rPr lang="zh-CN" altLang="en-US" dirty="0">
                <a:latin typeface="楷体_GB2312" pitchFamily="49" charset="-122"/>
                <a:ea typeface="楷体_GB2312" pitchFamily="49" charset="-122"/>
              </a:rPr>
              <a:t>表级完整性约束条件</a:t>
            </a:r>
            <a:r>
              <a:rPr lang="en-US" altLang="zh-CN" dirty="0">
                <a:latin typeface="楷体_GB2312" pitchFamily="49" charset="-122"/>
                <a:ea typeface="楷体_GB2312" pitchFamily="49" charset="-122"/>
              </a:rPr>
              <a:t>]</a:t>
            </a:r>
          </a:p>
          <a:p>
            <a:pPr>
              <a:lnSpc>
                <a:spcPct val="120000"/>
              </a:lnSpc>
              <a:spcBef>
                <a:spcPts val="600"/>
              </a:spcBef>
              <a:spcAft>
                <a:spcPts val="0"/>
              </a:spcAft>
              <a:defRPr/>
            </a:pPr>
            <a:r>
              <a:rPr lang="en-US" altLang="zh-CN" dirty="0">
                <a:latin typeface="楷体_GB2312" pitchFamily="49" charset="-122"/>
                <a:ea typeface="楷体_GB2312" pitchFamily="49" charset="-122"/>
              </a:rPr>
              <a:t>)</a:t>
            </a:r>
          </a:p>
          <a:p>
            <a:pPr marL="285750" indent="-285750">
              <a:lnSpc>
                <a:spcPct val="120000"/>
              </a:lnSpc>
              <a:spcBef>
                <a:spcPts val="600"/>
              </a:spcBef>
              <a:spcAft>
                <a:spcPts val="0"/>
              </a:spcAft>
              <a:buFont typeface="Wingdings" panose="05000000000000000000" pitchFamily="2" charset="2"/>
              <a:buChar char="p"/>
              <a:defRPr/>
            </a:pPr>
            <a:r>
              <a:rPr lang="zh-CN" altLang="en-US" sz="1600" dirty="0">
                <a:latin typeface="楷体_GB2312" pitchFamily="49" charset="-122"/>
                <a:ea typeface="楷体_GB2312" pitchFamily="49" charset="-122"/>
              </a:rPr>
              <a:t>其中，</a:t>
            </a:r>
            <a:r>
              <a:rPr lang="en-US" altLang="zh-CN" sz="1600" dirty="0">
                <a:latin typeface="楷体_GB2312" pitchFamily="49" charset="-122"/>
                <a:ea typeface="楷体_GB2312" pitchFamily="49" charset="-122"/>
              </a:rPr>
              <a:t>&lt;</a:t>
            </a:r>
            <a:r>
              <a:rPr lang="zh-CN" altLang="en-US" sz="1600" dirty="0">
                <a:latin typeface="楷体_GB2312" pitchFamily="49" charset="-122"/>
                <a:ea typeface="楷体_GB2312" pitchFamily="49" charset="-122"/>
              </a:rPr>
              <a:t>表名</a:t>
            </a:r>
            <a:r>
              <a:rPr lang="en-US" altLang="zh-CN" sz="1600" dirty="0">
                <a:latin typeface="楷体_GB2312" pitchFamily="49" charset="-122"/>
                <a:ea typeface="楷体_GB2312" pitchFamily="49" charset="-122"/>
              </a:rPr>
              <a:t>&gt;</a:t>
            </a:r>
            <a:r>
              <a:rPr lang="zh-CN" altLang="en-US" sz="1600" dirty="0">
                <a:latin typeface="楷体_GB2312" pitchFamily="49" charset="-122"/>
                <a:ea typeface="楷体_GB2312" pitchFamily="49" charset="-122"/>
              </a:rPr>
              <a:t>是所要定义的基本表的名字，它可以由一个或多个属性（列）组成。建表的同时通常还可以定义与该表有关的完整性约束条件，这些完整性约束条件被存入系统的数据字典中，当用户操作表中数据时由</a:t>
            </a:r>
            <a:r>
              <a:rPr lang="en-US" altLang="zh-CN" sz="1600" dirty="0">
                <a:latin typeface="楷体_GB2312" pitchFamily="49" charset="-122"/>
                <a:ea typeface="楷体_GB2312" pitchFamily="49" charset="-122"/>
              </a:rPr>
              <a:t>DBMS</a:t>
            </a:r>
            <a:r>
              <a:rPr lang="zh-CN" altLang="en-US" sz="1600" dirty="0">
                <a:latin typeface="楷体_GB2312" pitchFamily="49" charset="-122"/>
                <a:ea typeface="楷体_GB2312" pitchFamily="49" charset="-122"/>
              </a:rPr>
              <a:t>自动检查该操作是否违背这些完整性约束条件。如果完整性约束条件涉及该表的多个属性列，则必须定义在表级上，否则即可以定义在列级也可以定义在表级。</a:t>
            </a:r>
            <a:endParaRPr lang="en-US" altLang="zh-CN" sz="1600" dirty="0">
              <a:latin typeface="楷体_GB2312" pitchFamily="49" charset="-122"/>
              <a:ea typeface="楷体_GB2312" pitchFamily="49" charset="-122"/>
            </a:endParaRPr>
          </a:p>
        </p:txBody>
      </p:sp>
      <p:sp>
        <p:nvSpPr>
          <p:cNvPr id="3" name="Rectangle 10"/>
          <p:cNvSpPr>
            <a:spLocks noChangeArrowheads="1"/>
          </p:cNvSpPr>
          <p:nvPr/>
        </p:nvSpPr>
        <p:spPr bwMode="auto">
          <a:xfrm>
            <a:off x="304800" y="172474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a:solidFill>
                  <a:schemeClr val="accent2"/>
                </a:solidFill>
                <a:latin typeface="楷体_GB2312" pitchFamily="49" charset="-122"/>
                <a:ea typeface="楷体_GB2312" pitchFamily="49" charset="-122"/>
              </a:rPr>
              <a:t> 6.3.2 </a:t>
            </a:r>
            <a:r>
              <a:rPr lang="zh-CN" altLang="en-US" sz="2400" b="1">
                <a:solidFill>
                  <a:schemeClr val="accent2"/>
                </a:solidFill>
                <a:latin typeface="楷体_GB2312" pitchFamily="49" charset="-122"/>
                <a:ea typeface="楷体_GB2312" pitchFamily="49" charset="-122"/>
              </a:rPr>
              <a:t>数据库存储技术 </a:t>
            </a:r>
            <a:r>
              <a:rPr lang="en-US" altLang="zh-CN" sz="2400" b="1">
                <a:solidFill>
                  <a:schemeClr val="accent2"/>
                </a:solidFill>
                <a:latin typeface="楷体_GB2312" pitchFamily="49" charset="-122"/>
                <a:ea typeface="楷体_GB2312" pitchFamily="49" charset="-122"/>
              </a:rPr>
              <a:t>–</a:t>
            </a:r>
            <a:r>
              <a:rPr lang="zh-CN" altLang="en-US" sz="2400" b="1">
                <a:solidFill>
                  <a:schemeClr val="accent2"/>
                </a:solidFill>
                <a:latin typeface="楷体_GB2312" pitchFamily="49" charset="-122"/>
                <a:ea typeface="楷体_GB2312" pitchFamily="49" charset="-122"/>
              </a:rPr>
              <a:t>关系数据库语言</a:t>
            </a:r>
            <a:r>
              <a:rPr lang="en-US" altLang="zh-CN" sz="2400" b="1">
                <a:solidFill>
                  <a:schemeClr val="accent2"/>
                </a:solidFill>
                <a:latin typeface="楷体_GB2312" pitchFamily="49" charset="-122"/>
                <a:ea typeface="楷体_GB2312" pitchFamily="49" charset="-122"/>
              </a:rPr>
              <a:t>SQL</a:t>
            </a:r>
            <a:endParaRPr lang="zh-CN" altLang="en-US" sz="2400" b="1">
              <a:solidFill>
                <a:schemeClr val="accent2"/>
              </a:solidFill>
              <a:latin typeface="楷体_GB2312" pitchFamily="49" charset="-122"/>
              <a:ea typeface="楷体_GB2312" pitchFamily="49" charset="-122"/>
            </a:endParaRPr>
          </a:p>
        </p:txBody>
      </p:sp>
      <p:sp>
        <p:nvSpPr>
          <p:cNvPr id="4" name="Rectangle 10"/>
          <p:cNvSpPr>
            <a:spLocks noChangeArrowheads="1"/>
          </p:cNvSpPr>
          <p:nvPr/>
        </p:nvSpPr>
        <p:spPr bwMode="auto">
          <a:xfrm>
            <a:off x="304800" y="1038944"/>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6.3 </a:t>
            </a:r>
            <a:r>
              <a:rPr lang="zh-CN" altLang="en-US" sz="3200" b="1">
                <a:solidFill>
                  <a:schemeClr val="accent2"/>
                </a:solidFill>
                <a:latin typeface="楷体_GB2312" pitchFamily="49" charset="-122"/>
                <a:ea typeface="楷体_GB2312" pitchFamily="49" charset="-122"/>
              </a:rPr>
              <a:t>海量数据存储</a:t>
            </a:r>
            <a:endParaRPr lang="zh-CN" altLang="en-US" sz="3200" b="1">
              <a:solidFill>
                <a:srgbClr val="FF0000"/>
              </a:solidFill>
              <a:latin typeface="楷体_GB2312" pitchFamily="49" charset="-122"/>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609600" y="2486744"/>
            <a:ext cx="8001000" cy="4038600"/>
          </a:xfrm>
          <a:prstGeom prst="rect">
            <a:avLst/>
          </a:prstGeom>
          <a:noFill/>
          <a:ln>
            <a:noFill/>
          </a:ln>
        </p:spPr>
        <p:txBody>
          <a:bodyPr/>
          <a:lstStyle/>
          <a:p>
            <a:pPr indent="457200">
              <a:lnSpc>
                <a:spcPct val="120000"/>
              </a:lnSpc>
              <a:spcBef>
                <a:spcPts val="600"/>
              </a:spcBef>
              <a:spcAft>
                <a:spcPts val="0"/>
              </a:spcAft>
              <a:buFont typeface="Wingdings" panose="05000000000000000000" pitchFamily="2" charset="2"/>
              <a:buChar char="u"/>
              <a:defRPr/>
            </a:pPr>
            <a:r>
              <a:rPr lang="zh-CN" altLang="en-US" dirty="0">
                <a:latin typeface="楷体_GB2312" pitchFamily="49" charset="-122"/>
                <a:ea typeface="楷体_GB2312" pitchFamily="49" charset="-122"/>
              </a:rPr>
              <a:t>基本表的修改和删除</a:t>
            </a:r>
            <a:endParaRPr lang="en-US" altLang="zh-CN" dirty="0">
              <a:latin typeface="楷体_GB2312" pitchFamily="49" charset="-122"/>
              <a:ea typeface="楷体_GB2312" pitchFamily="49" charset="-122"/>
            </a:endParaRPr>
          </a:p>
          <a:p>
            <a:pPr marL="285750" indent="-285750">
              <a:lnSpc>
                <a:spcPct val="120000"/>
              </a:lnSpc>
              <a:spcBef>
                <a:spcPts val="600"/>
              </a:spcBef>
              <a:spcAft>
                <a:spcPts val="0"/>
              </a:spcAft>
              <a:buFont typeface="Wingdings" panose="05000000000000000000" pitchFamily="2" charset="2"/>
              <a:buChar char="ü"/>
              <a:defRPr/>
            </a:pPr>
            <a:r>
              <a:rPr lang="zh-CN" altLang="en-US" dirty="0">
                <a:latin typeface="楷体_GB2312" pitchFamily="49" charset="-122"/>
                <a:ea typeface="楷体_GB2312" pitchFamily="49" charset="-122"/>
              </a:rPr>
              <a:t>在表中增加新的列：</a:t>
            </a:r>
          </a:p>
          <a:p>
            <a:pPr marL="742950" lvl="1" indent="-285750">
              <a:lnSpc>
                <a:spcPct val="120000"/>
              </a:lnSpc>
              <a:spcBef>
                <a:spcPts val="600"/>
              </a:spcBef>
              <a:spcAft>
                <a:spcPts val="0"/>
              </a:spcAft>
              <a:buFont typeface="Wingdings" panose="05000000000000000000" pitchFamily="2" charset="2"/>
              <a:buChar char="ü"/>
              <a:defRPr/>
            </a:pPr>
            <a:r>
              <a:rPr lang="zh-CN" altLang="en-US" sz="1600" dirty="0">
                <a:latin typeface="楷体_GB2312" pitchFamily="49" charset="-122"/>
                <a:ea typeface="楷体_GB2312" pitchFamily="49" charset="-122"/>
              </a:rPr>
              <a:t>命令格式：</a:t>
            </a:r>
            <a:r>
              <a:rPr lang="en-US" altLang="zh-CN" sz="1600" dirty="0">
                <a:latin typeface="楷体_GB2312" pitchFamily="49" charset="-122"/>
                <a:ea typeface="楷体_GB2312" pitchFamily="49" charset="-122"/>
              </a:rPr>
              <a:t>ALTER TABLE &lt;</a:t>
            </a:r>
            <a:r>
              <a:rPr lang="zh-CN" altLang="en-US" sz="1600" dirty="0">
                <a:latin typeface="楷体_GB2312" pitchFamily="49" charset="-122"/>
                <a:ea typeface="楷体_GB2312" pitchFamily="49" charset="-122"/>
              </a:rPr>
              <a:t>表名</a:t>
            </a:r>
            <a:r>
              <a:rPr lang="en-US" altLang="zh-CN" sz="1600" dirty="0">
                <a:latin typeface="楷体_GB2312" pitchFamily="49" charset="-122"/>
                <a:ea typeface="楷体_GB2312" pitchFamily="49" charset="-122"/>
              </a:rPr>
              <a:t>&gt; ADD [COLUMN] &lt;</a:t>
            </a:r>
            <a:r>
              <a:rPr lang="zh-CN" altLang="en-US" sz="1600" dirty="0">
                <a:latin typeface="楷体_GB2312" pitchFamily="49" charset="-122"/>
                <a:ea typeface="楷体_GB2312" pitchFamily="49" charset="-122"/>
              </a:rPr>
              <a:t>列名</a:t>
            </a:r>
            <a:r>
              <a:rPr lang="en-US" altLang="zh-CN" sz="1600" dirty="0">
                <a:latin typeface="楷体_GB2312" pitchFamily="49" charset="-122"/>
                <a:ea typeface="楷体_GB2312" pitchFamily="49" charset="-122"/>
              </a:rPr>
              <a:t>&gt;&lt;</a:t>
            </a:r>
            <a:r>
              <a:rPr lang="zh-CN" altLang="en-US" sz="1600" dirty="0">
                <a:latin typeface="楷体_GB2312" pitchFamily="49" charset="-122"/>
                <a:ea typeface="楷体_GB2312" pitchFamily="49" charset="-122"/>
              </a:rPr>
              <a:t>数据类型</a:t>
            </a:r>
            <a:r>
              <a:rPr lang="en-US" altLang="zh-CN" sz="1600" dirty="0">
                <a:latin typeface="楷体_GB2312" pitchFamily="49" charset="-122"/>
                <a:ea typeface="楷体_GB2312" pitchFamily="49" charset="-122"/>
              </a:rPr>
              <a:t>&gt; [</a:t>
            </a:r>
            <a:r>
              <a:rPr lang="zh-CN" altLang="en-US" sz="1600" dirty="0">
                <a:latin typeface="楷体_GB2312" pitchFamily="49" charset="-122"/>
                <a:ea typeface="楷体_GB2312" pitchFamily="49" charset="-122"/>
              </a:rPr>
              <a:t>完整性约束</a:t>
            </a:r>
            <a:r>
              <a:rPr lang="en-US" altLang="zh-CN" sz="1600" dirty="0">
                <a:latin typeface="楷体_GB2312" pitchFamily="49" charset="-122"/>
                <a:ea typeface="楷体_GB2312" pitchFamily="49" charset="-122"/>
              </a:rPr>
              <a:t>]</a:t>
            </a:r>
          </a:p>
          <a:p>
            <a:pPr marL="285750" indent="-285750">
              <a:lnSpc>
                <a:spcPct val="120000"/>
              </a:lnSpc>
              <a:spcBef>
                <a:spcPts val="600"/>
              </a:spcBef>
              <a:spcAft>
                <a:spcPts val="0"/>
              </a:spcAft>
              <a:buFont typeface="Wingdings" panose="05000000000000000000" pitchFamily="2" charset="2"/>
              <a:buChar char="ü"/>
              <a:defRPr/>
            </a:pPr>
            <a:r>
              <a:rPr lang="zh-CN" altLang="zh-CN" dirty="0"/>
              <a:t>删除表中已有的列：</a:t>
            </a:r>
            <a:endParaRPr lang="en-US" altLang="zh-CN" dirty="0"/>
          </a:p>
          <a:p>
            <a:pPr marL="742950" lvl="1" indent="-285750">
              <a:lnSpc>
                <a:spcPct val="120000"/>
              </a:lnSpc>
              <a:spcBef>
                <a:spcPts val="600"/>
              </a:spcBef>
              <a:spcAft>
                <a:spcPts val="0"/>
              </a:spcAft>
              <a:buFont typeface="Wingdings" panose="05000000000000000000" pitchFamily="2" charset="2"/>
              <a:buChar char="ü"/>
              <a:defRPr/>
            </a:pPr>
            <a:r>
              <a:rPr lang="zh-CN" altLang="en-US" sz="1600" dirty="0">
                <a:latin typeface="楷体_GB2312" pitchFamily="49" charset="-122"/>
                <a:ea typeface="楷体_GB2312" pitchFamily="49" charset="-122"/>
              </a:rPr>
              <a:t>命令格式：</a:t>
            </a:r>
            <a:r>
              <a:rPr lang="en-US" altLang="zh-CN" sz="1600" dirty="0">
                <a:latin typeface="楷体_GB2312" pitchFamily="49" charset="-122"/>
                <a:ea typeface="楷体_GB2312" pitchFamily="49" charset="-122"/>
              </a:rPr>
              <a:t>ALTER TABLE &lt;</a:t>
            </a:r>
            <a:r>
              <a:rPr lang="zh-CN" altLang="en-US" sz="1600" dirty="0">
                <a:latin typeface="楷体_GB2312" pitchFamily="49" charset="-122"/>
                <a:ea typeface="楷体_GB2312" pitchFamily="49" charset="-122"/>
              </a:rPr>
              <a:t>表名</a:t>
            </a:r>
            <a:r>
              <a:rPr lang="en-US" altLang="zh-CN" sz="1600" dirty="0">
                <a:latin typeface="楷体_GB2312" pitchFamily="49" charset="-122"/>
                <a:ea typeface="楷体_GB2312" pitchFamily="49" charset="-122"/>
              </a:rPr>
              <a:t>&gt; DROP [COLUMN] &lt;</a:t>
            </a:r>
            <a:r>
              <a:rPr lang="zh-CN" altLang="en-US" sz="1600" dirty="0">
                <a:latin typeface="楷体_GB2312" pitchFamily="49" charset="-122"/>
                <a:ea typeface="楷体_GB2312" pitchFamily="49" charset="-122"/>
              </a:rPr>
              <a:t>列名</a:t>
            </a:r>
            <a:r>
              <a:rPr lang="en-US" altLang="zh-CN" sz="1600" dirty="0">
                <a:latin typeface="楷体_GB2312" pitchFamily="49" charset="-122"/>
                <a:ea typeface="楷体_GB2312" pitchFamily="49" charset="-122"/>
              </a:rPr>
              <a:t>&gt; [RESTRICT | CASCADE]</a:t>
            </a:r>
          </a:p>
          <a:p>
            <a:pPr marL="285750" indent="-285750">
              <a:lnSpc>
                <a:spcPct val="120000"/>
              </a:lnSpc>
              <a:spcBef>
                <a:spcPts val="600"/>
              </a:spcBef>
              <a:spcAft>
                <a:spcPts val="0"/>
              </a:spcAft>
              <a:buFont typeface="Wingdings" panose="05000000000000000000" pitchFamily="2" charset="2"/>
              <a:buChar char="ü"/>
              <a:defRPr/>
            </a:pPr>
            <a:r>
              <a:rPr lang="zh-CN" altLang="en-US" dirty="0">
                <a:latin typeface="楷体_GB2312" pitchFamily="49" charset="-122"/>
                <a:ea typeface="楷体_GB2312" pitchFamily="49" charset="-122"/>
              </a:rPr>
              <a:t>修改已有列的定义：</a:t>
            </a:r>
            <a:endParaRPr lang="en-US" altLang="zh-CN" dirty="0">
              <a:latin typeface="楷体_GB2312" pitchFamily="49" charset="-122"/>
              <a:ea typeface="楷体_GB2312" pitchFamily="49" charset="-122"/>
            </a:endParaRPr>
          </a:p>
          <a:p>
            <a:pPr marL="742950" lvl="1" indent="-285750">
              <a:lnSpc>
                <a:spcPct val="120000"/>
              </a:lnSpc>
              <a:spcBef>
                <a:spcPts val="600"/>
              </a:spcBef>
              <a:spcAft>
                <a:spcPts val="0"/>
              </a:spcAft>
              <a:buFont typeface="Wingdings" panose="05000000000000000000" pitchFamily="2" charset="2"/>
              <a:buChar char="ü"/>
              <a:defRPr/>
            </a:pPr>
            <a:r>
              <a:rPr lang="zh-CN" altLang="zh-CN" sz="1600" dirty="0">
                <a:latin typeface="楷体_GB2312" pitchFamily="49" charset="-122"/>
                <a:ea typeface="楷体_GB2312" pitchFamily="49" charset="-122"/>
              </a:rPr>
              <a:t>命令格式：</a:t>
            </a:r>
            <a:r>
              <a:rPr lang="en-US" altLang="zh-CN" sz="1600" dirty="0">
                <a:latin typeface="楷体_GB2312" pitchFamily="49" charset="-122"/>
                <a:ea typeface="楷体_GB2312" pitchFamily="49" charset="-122"/>
              </a:rPr>
              <a:t>ALTER TABLE &lt;</a:t>
            </a:r>
            <a:r>
              <a:rPr lang="zh-CN" altLang="zh-CN" sz="1600" dirty="0">
                <a:latin typeface="楷体_GB2312" pitchFamily="49" charset="-122"/>
                <a:ea typeface="楷体_GB2312" pitchFamily="49" charset="-122"/>
              </a:rPr>
              <a:t>表名</a:t>
            </a:r>
            <a:r>
              <a:rPr lang="en-US" altLang="zh-CN" sz="1600" dirty="0">
                <a:latin typeface="楷体_GB2312" pitchFamily="49" charset="-122"/>
                <a:ea typeface="楷体_GB2312" pitchFamily="49" charset="-122"/>
              </a:rPr>
              <a:t>&gt; MODIFY &lt;</a:t>
            </a:r>
            <a:r>
              <a:rPr lang="zh-CN" altLang="zh-CN" sz="1600" dirty="0">
                <a:latin typeface="楷体_GB2312" pitchFamily="49" charset="-122"/>
                <a:ea typeface="楷体_GB2312" pitchFamily="49" charset="-122"/>
              </a:rPr>
              <a:t>列名</a:t>
            </a:r>
            <a:r>
              <a:rPr lang="en-US" altLang="zh-CN" sz="1600" dirty="0">
                <a:latin typeface="楷体_GB2312" pitchFamily="49" charset="-122"/>
                <a:ea typeface="楷体_GB2312" pitchFamily="49" charset="-122"/>
              </a:rPr>
              <a:t>&gt;&lt;</a:t>
            </a:r>
            <a:r>
              <a:rPr lang="zh-CN" altLang="zh-CN" sz="1600" dirty="0">
                <a:latin typeface="楷体_GB2312" pitchFamily="49" charset="-122"/>
                <a:ea typeface="楷体_GB2312" pitchFamily="49" charset="-122"/>
              </a:rPr>
              <a:t>数据类型</a:t>
            </a:r>
            <a:r>
              <a:rPr lang="en-US" altLang="zh-CN" sz="1600" dirty="0">
                <a:latin typeface="楷体_GB2312" pitchFamily="49" charset="-122"/>
                <a:ea typeface="楷体_GB2312" pitchFamily="49" charset="-122"/>
              </a:rPr>
              <a:t>&gt;</a:t>
            </a:r>
            <a:endParaRPr lang="zh-CN" altLang="zh-CN" sz="1600" dirty="0">
              <a:latin typeface="楷体_GB2312" pitchFamily="49" charset="-122"/>
              <a:ea typeface="楷体_GB2312" pitchFamily="49" charset="-122"/>
            </a:endParaRPr>
          </a:p>
          <a:p>
            <a:pPr marL="285750" indent="-285750">
              <a:lnSpc>
                <a:spcPct val="120000"/>
              </a:lnSpc>
              <a:spcBef>
                <a:spcPts val="600"/>
              </a:spcBef>
              <a:spcAft>
                <a:spcPts val="0"/>
              </a:spcAft>
              <a:buFont typeface="Wingdings" panose="05000000000000000000" pitchFamily="2" charset="2"/>
              <a:buChar char="ü"/>
              <a:defRPr/>
            </a:pPr>
            <a:r>
              <a:rPr lang="zh-CN" altLang="zh-CN" dirty="0"/>
              <a:t>删除表中已有的完整性约束条件：</a:t>
            </a:r>
            <a:endParaRPr lang="en-US" altLang="zh-CN" dirty="0"/>
          </a:p>
          <a:p>
            <a:pPr marL="742950" lvl="1" indent="-285750">
              <a:lnSpc>
                <a:spcPct val="120000"/>
              </a:lnSpc>
              <a:spcBef>
                <a:spcPts val="600"/>
              </a:spcBef>
              <a:spcAft>
                <a:spcPts val="0"/>
              </a:spcAft>
              <a:buFont typeface="Wingdings" panose="05000000000000000000" pitchFamily="2" charset="2"/>
              <a:buChar char="ü"/>
              <a:defRPr/>
            </a:pPr>
            <a:r>
              <a:rPr lang="zh-CN" altLang="zh-CN" sz="1600" dirty="0">
                <a:latin typeface="楷体_GB2312" pitchFamily="49" charset="-122"/>
                <a:ea typeface="楷体_GB2312" pitchFamily="49" charset="-122"/>
              </a:rPr>
              <a:t>命令格式：</a:t>
            </a:r>
            <a:r>
              <a:rPr lang="en-US" altLang="zh-CN" sz="1600" dirty="0">
                <a:latin typeface="楷体_GB2312" pitchFamily="49" charset="-122"/>
                <a:ea typeface="楷体_GB2312" pitchFamily="49" charset="-122"/>
              </a:rPr>
              <a:t>ALTER TABLE &lt;</a:t>
            </a:r>
            <a:r>
              <a:rPr lang="zh-CN" altLang="zh-CN" sz="1600" dirty="0">
                <a:latin typeface="楷体_GB2312" pitchFamily="49" charset="-122"/>
                <a:ea typeface="楷体_GB2312" pitchFamily="49" charset="-122"/>
              </a:rPr>
              <a:t>表名</a:t>
            </a:r>
            <a:r>
              <a:rPr lang="en-US" altLang="zh-CN" sz="1600" dirty="0">
                <a:latin typeface="楷体_GB2312" pitchFamily="49" charset="-122"/>
                <a:ea typeface="楷体_GB2312" pitchFamily="49" charset="-122"/>
              </a:rPr>
              <a:t>&gt; DROP CONSTRAINT &lt;</a:t>
            </a:r>
            <a:r>
              <a:rPr lang="zh-CN" altLang="zh-CN" sz="1600" dirty="0">
                <a:latin typeface="楷体_GB2312" pitchFamily="49" charset="-122"/>
                <a:ea typeface="楷体_GB2312" pitchFamily="49" charset="-122"/>
              </a:rPr>
              <a:t>约束名</a:t>
            </a:r>
            <a:r>
              <a:rPr lang="en-US" altLang="zh-CN" sz="1600" dirty="0">
                <a:latin typeface="楷体_GB2312" pitchFamily="49" charset="-122"/>
                <a:ea typeface="楷体_GB2312" pitchFamily="49" charset="-122"/>
              </a:rPr>
              <a:t>&gt; [RESTRICT | CASCADE] </a:t>
            </a:r>
          </a:p>
        </p:txBody>
      </p:sp>
      <p:sp>
        <p:nvSpPr>
          <p:cNvPr id="3" name="Rectangle 10"/>
          <p:cNvSpPr>
            <a:spLocks noChangeArrowheads="1"/>
          </p:cNvSpPr>
          <p:nvPr/>
        </p:nvSpPr>
        <p:spPr bwMode="auto">
          <a:xfrm>
            <a:off x="304800" y="180094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a:solidFill>
                  <a:schemeClr val="accent2"/>
                </a:solidFill>
                <a:latin typeface="楷体_GB2312" pitchFamily="49" charset="-122"/>
                <a:ea typeface="楷体_GB2312" pitchFamily="49" charset="-122"/>
              </a:rPr>
              <a:t> 6.3.2 </a:t>
            </a:r>
            <a:r>
              <a:rPr lang="zh-CN" altLang="en-US" sz="2400" b="1">
                <a:solidFill>
                  <a:schemeClr val="accent2"/>
                </a:solidFill>
                <a:latin typeface="楷体_GB2312" pitchFamily="49" charset="-122"/>
                <a:ea typeface="楷体_GB2312" pitchFamily="49" charset="-122"/>
              </a:rPr>
              <a:t>数据库存储技术 </a:t>
            </a:r>
            <a:r>
              <a:rPr lang="en-US" altLang="zh-CN" sz="2400" b="1">
                <a:solidFill>
                  <a:schemeClr val="accent2"/>
                </a:solidFill>
                <a:latin typeface="楷体_GB2312" pitchFamily="49" charset="-122"/>
                <a:ea typeface="楷体_GB2312" pitchFamily="49" charset="-122"/>
              </a:rPr>
              <a:t>–</a:t>
            </a:r>
            <a:r>
              <a:rPr lang="zh-CN" altLang="en-US" sz="2400" b="1">
                <a:solidFill>
                  <a:schemeClr val="accent2"/>
                </a:solidFill>
                <a:latin typeface="楷体_GB2312" pitchFamily="49" charset="-122"/>
                <a:ea typeface="楷体_GB2312" pitchFamily="49" charset="-122"/>
              </a:rPr>
              <a:t>关系数据库语言</a:t>
            </a:r>
            <a:r>
              <a:rPr lang="en-US" altLang="zh-CN" sz="2400" b="1">
                <a:solidFill>
                  <a:schemeClr val="accent2"/>
                </a:solidFill>
                <a:latin typeface="楷体_GB2312" pitchFamily="49" charset="-122"/>
                <a:ea typeface="楷体_GB2312" pitchFamily="49" charset="-122"/>
              </a:rPr>
              <a:t>SQL</a:t>
            </a:r>
            <a:endParaRPr lang="zh-CN" altLang="en-US" sz="2400" b="1">
              <a:solidFill>
                <a:schemeClr val="accent2"/>
              </a:solidFill>
              <a:latin typeface="楷体_GB2312" pitchFamily="49" charset="-122"/>
              <a:ea typeface="楷体_GB2312" pitchFamily="49" charset="-122"/>
            </a:endParaRPr>
          </a:p>
        </p:txBody>
      </p:sp>
      <p:sp>
        <p:nvSpPr>
          <p:cNvPr id="4" name="Rectangle 10"/>
          <p:cNvSpPr>
            <a:spLocks noChangeArrowheads="1"/>
          </p:cNvSpPr>
          <p:nvPr/>
        </p:nvSpPr>
        <p:spPr bwMode="auto">
          <a:xfrm>
            <a:off x="304800" y="1115144"/>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6.3 </a:t>
            </a:r>
            <a:r>
              <a:rPr lang="zh-CN" altLang="en-US" sz="3200" b="1">
                <a:solidFill>
                  <a:schemeClr val="accent2"/>
                </a:solidFill>
                <a:latin typeface="楷体_GB2312" pitchFamily="49" charset="-122"/>
                <a:ea typeface="楷体_GB2312" pitchFamily="49" charset="-122"/>
              </a:rPr>
              <a:t>海量数据存储</a:t>
            </a:r>
            <a:endParaRPr lang="zh-CN" altLang="en-US" sz="3200" b="1">
              <a:solidFill>
                <a:srgbClr val="FF0000"/>
              </a:solidFill>
              <a:latin typeface="楷体_GB2312" pitchFamily="49" charset="-122"/>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609600" y="2507704"/>
            <a:ext cx="8001000" cy="3657600"/>
          </a:xfrm>
          <a:prstGeom prst="rect">
            <a:avLst/>
          </a:prstGeom>
          <a:noFill/>
          <a:ln>
            <a:noFill/>
          </a:ln>
        </p:spPr>
        <p:txBody>
          <a:bodyPr/>
          <a:lstStyle/>
          <a:p>
            <a:pPr indent="457200">
              <a:lnSpc>
                <a:spcPct val="120000"/>
              </a:lnSpc>
              <a:spcBef>
                <a:spcPts val="600"/>
              </a:spcBef>
              <a:spcAft>
                <a:spcPts val="0"/>
              </a:spcAft>
              <a:buFont typeface="Wingdings" panose="05000000000000000000" pitchFamily="2" charset="2"/>
              <a:buChar char="u"/>
              <a:defRPr/>
            </a:pPr>
            <a:r>
              <a:rPr lang="zh-CN" altLang="en-US" dirty="0">
                <a:latin typeface="楷体_GB2312" pitchFamily="49" charset="-122"/>
                <a:ea typeface="楷体_GB2312" pitchFamily="49" charset="-122"/>
              </a:rPr>
              <a:t>索引的功能类似于图书的目录，是一种可以有效提高数据访问速度的存取路径。基本表的所有者或数据库管理员（</a:t>
            </a:r>
            <a:r>
              <a:rPr lang="en-US" altLang="zh-CN" dirty="0">
                <a:latin typeface="楷体_GB2312" pitchFamily="49" charset="-122"/>
                <a:ea typeface="楷体_GB2312" pitchFamily="49" charset="-122"/>
              </a:rPr>
              <a:t>DBA</a:t>
            </a:r>
            <a:r>
              <a:rPr lang="zh-CN" altLang="en-US" dirty="0">
                <a:latin typeface="楷体_GB2312" pitchFamily="49" charset="-122"/>
                <a:ea typeface="楷体_GB2312" pitchFamily="49" charset="-122"/>
              </a:rPr>
              <a:t>）可以根据数据访问的需要在表上建立一个或多个索引，每个索引又可以建立在一个或多个属性之上。</a:t>
            </a:r>
            <a:endParaRPr lang="en-US" altLang="zh-CN" dirty="0">
              <a:latin typeface="楷体_GB2312" pitchFamily="49" charset="-122"/>
              <a:ea typeface="楷体_GB2312" pitchFamily="49" charset="-122"/>
            </a:endParaRPr>
          </a:p>
          <a:p>
            <a:pPr indent="457200">
              <a:lnSpc>
                <a:spcPct val="120000"/>
              </a:lnSpc>
              <a:spcBef>
                <a:spcPts val="600"/>
              </a:spcBef>
              <a:spcAft>
                <a:spcPts val="0"/>
              </a:spcAft>
              <a:buFont typeface="Wingdings" panose="05000000000000000000" pitchFamily="2" charset="2"/>
              <a:buChar char="u"/>
              <a:defRPr/>
            </a:pPr>
            <a:r>
              <a:rPr lang="zh-CN" altLang="en-US" dirty="0">
                <a:latin typeface="楷体_GB2312" pitchFamily="49" charset="-122"/>
                <a:ea typeface="楷体_GB2312" pitchFamily="49" charset="-122"/>
              </a:rPr>
              <a:t>索引的建立与删除</a:t>
            </a:r>
            <a:endParaRPr lang="en-US" altLang="zh-CN" dirty="0">
              <a:latin typeface="楷体_GB2312" pitchFamily="49" charset="-122"/>
              <a:ea typeface="楷体_GB2312" pitchFamily="49" charset="-122"/>
            </a:endParaRPr>
          </a:p>
          <a:p>
            <a:pPr marL="285750" indent="-285750">
              <a:lnSpc>
                <a:spcPct val="120000"/>
              </a:lnSpc>
              <a:spcBef>
                <a:spcPts val="600"/>
              </a:spcBef>
              <a:spcAft>
                <a:spcPts val="0"/>
              </a:spcAft>
              <a:buFont typeface="Wingdings" panose="05000000000000000000" pitchFamily="2" charset="2"/>
              <a:buChar char="ü"/>
              <a:defRPr/>
            </a:pPr>
            <a:r>
              <a:rPr lang="zh-CN" altLang="en-US" dirty="0">
                <a:latin typeface="楷体_GB2312" pitchFamily="49" charset="-122"/>
                <a:ea typeface="楷体_GB2312" pitchFamily="49" charset="-122"/>
              </a:rPr>
              <a:t>建立索引：</a:t>
            </a:r>
          </a:p>
          <a:p>
            <a:pPr marL="742950" lvl="1" indent="-285750">
              <a:lnSpc>
                <a:spcPct val="120000"/>
              </a:lnSpc>
              <a:spcBef>
                <a:spcPts val="600"/>
              </a:spcBef>
              <a:spcAft>
                <a:spcPts val="0"/>
              </a:spcAft>
              <a:buFont typeface="Wingdings" panose="05000000000000000000" pitchFamily="2" charset="2"/>
              <a:buChar char="ü"/>
              <a:defRPr/>
            </a:pPr>
            <a:r>
              <a:rPr lang="zh-CN" altLang="en-US" sz="1600" dirty="0">
                <a:latin typeface="楷体_GB2312" pitchFamily="49" charset="-122"/>
                <a:ea typeface="楷体_GB2312" pitchFamily="49" charset="-122"/>
              </a:rPr>
              <a:t>命令格式：</a:t>
            </a:r>
            <a:r>
              <a:rPr lang="en-US" altLang="zh-CN" sz="1600" dirty="0">
                <a:latin typeface="楷体_GB2312" pitchFamily="49" charset="-122"/>
                <a:ea typeface="楷体_GB2312" pitchFamily="49" charset="-122"/>
              </a:rPr>
              <a:t>CREATE [COLUMN] [CLUSTER] INDEX &lt;</a:t>
            </a:r>
            <a:r>
              <a:rPr lang="zh-CN" altLang="en-US" sz="1600" dirty="0">
                <a:latin typeface="楷体_GB2312" pitchFamily="49" charset="-122"/>
                <a:ea typeface="楷体_GB2312" pitchFamily="49" charset="-122"/>
              </a:rPr>
              <a:t>索引名</a:t>
            </a:r>
            <a:r>
              <a:rPr lang="en-US" altLang="zh-CN" sz="1600" dirty="0">
                <a:latin typeface="楷体_GB2312" pitchFamily="49" charset="-122"/>
                <a:ea typeface="楷体_GB2312" pitchFamily="49" charset="-122"/>
              </a:rPr>
              <a:t>&gt; ON &lt;</a:t>
            </a:r>
            <a:r>
              <a:rPr lang="zh-CN" altLang="en-US" sz="1600" dirty="0">
                <a:latin typeface="楷体_GB2312" pitchFamily="49" charset="-122"/>
                <a:ea typeface="楷体_GB2312" pitchFamily="49" charset="-122"/>
              </a:rPr>
              <a:t>表名</a:t>
            </a:r>
            <a:r>
              <a:rPr lang="en-US" altLang="zh-CN" sz="1600" dirty="0">
                <a:latin typeface="楷体_GB2312" pitchFamily="49" charset="-122"/>
                <a:ea typeface="楷体_GB2312" pitchFamily="49" charset="-122"/>
              </a:rPr>
              <a:t>&gt; (&lt;</a:t>
            </a:r>
            <a:r>
              <a:rPr lang="zh-CN" altLang="en-US" sz="1600" dirty="0">
                <a:latin typeface="楷体_GB2312" pitchFamily="49" charset="-122"/>
                <a:ea typeface="楷体_GB2312" pitchFamily="49" charset="-122"/>
              </a:rPr>
              <a:t>列名</a:t>
            </a:r>
            <a:r>
              <a:rPr lang="en-US" altLang="zh-CN" sz="1600" dirty="0">
                <a:latin typeface="楷体_GB2312" pitchFamily="49" charset="-122"/>
                <a:ea typeface="楷体_GB2312" pitchFamily="49" charset="-122"/>
              </a:rPr>
              <a:t>&gt; [ASC | DESC] [,&lt;</a:t>
            </a:r>
            <a:r>
              <a:rPr lang="zh-CN" altLang="en-US" sz="1600" dirty="0">
                <a:latin typeface="楷体_GB2312" pitchFamily="49" charset="-122"/>
                <a:ea typeface="楷体_GB2312" pitchFamily="49" charset="-122"/>
              </a:rPr>
              <a:t>列名</a:t>
            </a:r>
            <a:r>
              <a:rPr lang="en-US" altLang="zh-CN" sz="1600" dirty="0">
                <a:latin typeface="楷体_GB2312" pitchFamily="49" charset="-122"/>
                <a:ea typeface="楷体_GB2312" pitchFamily="49" charset="-122"/>
              </a:rPr>
              <a:t>&gt; [ASC | DESC]] )</a:t>
            </a:r>
          </a:p>
          <a:p>
            <a:pPr marL="285750" indent="-285750">
              <a:lnSpc>
                <a:spcPct val="120000"/>
              </a:lnSpc>
              <a:spcBef>
                <a:spcPts val="600"/>
              </a:spcBef>
              <a:spcAft>
                <a:spcPts val="0"/>
              </a:spcAft>
              <a:buFont typeface="Wingdings" panose="05000000000000000000" pitchFamily="2" charset="2"/>
              <a:buChar char="ü"/>
              <a:defRPr/>
            </a:pPr>
            <a:r>
              <a:rPr lang="zh-CN" altLang="zh-CN" dirty="0"/>
              <a:t>删除</a:t>
            </a:r>
            <a:r>
              <a:rPr lang="zh-CN" altLang="en-US" dirty="0"/>
              <a:t>索引</a:t>
            </a:r>
            <a:r>
              <a:rPr lang="zh-CN" altLang="zh-CN" dirty="0"/>
              <a:t>：</a:t>
            </a:r>
            <a:endParaRPr lang="en-US" altLang="zh-CN" dirty="0"/>
          </a:p>
          <a:p>
            <a:pPr marL="742950" lvl="1" indent="-285750">
              <a:lnSpc>
                <a:spcPct val="120000"/>
              </a:lnSpc>
              <a:spcBef>
                <a:spcPts val="600"/>
              </a:spcBef>
              <a:spcAft>
                <a:spcPts val="0"/>
              </a:spcAft>
              <a:buFont typeface="Wingdings" panose="05000000000000000000" pitchFamily="2" charset="2"/>
              <a:buChar char="ü"/>
              <a:defRPr/>
            </a:pPr>
            <a:r>
              <a:rPr lang="zh-CN" altLang="en-US" sz="1600" dirty="0">
                <a:latin typeface="楷体_GB2312" pitchFamily="49" charset="-122"/>
                <a:ea typeface="楷体_GB2312" pitchFamily="49" charset="-122"/>
              </a:rPr>
              <a:t>命令格式：</a:t>
            </a:r>
            <a:r>
              <a:rPr lang="en-US" altLang="zh-CN" sz="1600" dirty="0">
                <a:latin typeface="楷体_GB2312" pitchFamily="49" charset="-122"/>
                <a:ea typeface="楷体_GB2312" pitchFamily="49" charset="-122"/>
              </a:rPr>
              <a:t>DROP INDEX &lt;</a:t>
            </a:r>
            <a:r>
              <a:rPr lang="zh-CN" altLang="en-US" sz="1600" dirty="0">
                <a:latin typeface="楷体_GB2312" pitchFamily="49" charset="-122"/>
                <a:ea typeface="楷体_GB2312" pitchFamily="49" charset="-122"/>
              </a:rPr>
              <a:t>索引名</a:t>
            </a:r>
            <a:r>
              <a:rPr lang="en-US" altLang="zh-CN" sz="1600" dirty="0">
                <a:latin typeface="楷体_GB2312" pitchFamily="49" charset="-122"/>
                <a:ea typeface="楷体_GB2312" pitchFamily="49" charset="-122"/>
              </a:rPr>
              <a:t>&gt;</a:t>
            </a:r>
          </a:p>
        </p:txBody>
      </p:sp>
      <p:sp>
        <p:nvSpPr>
          <p:cNvPr id="3" name="Rectangle 10"/>
          <p:cNvSpPr>
            <a:spLocks noChangeArrowheads="1"/>
          </p:cNvSpPr>
          <p:nvPr/>
        </p:nvSpPr>
        <p:spPr bwMode="auto">
          <a:xfrm>
            <a:off x="304800" y="182190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a:solidFill>
                  <a:schemeClr val="accent2"/>
                </a:solidFill>
                <a:latin typeface="楷体_GB2312" pitchFamily="49" charset="-122"/>
                <a:ea typeface="楷体_GB2312" pitchFamily="49" charset="-122"/>
              </a:rPr>
              <a:t> 6.3.2 </a:t>
            </a:r>
            <a:r>
              <a:rPr lang="zh-CN" altLang="en-US" sz="2400" b="1">
                <a:solidFill>
                  <a:schemeClr val="accent2"/>
                </a:solidFill>
                <a:latin typeface="楷体_GB2312" pitchFamily="49" charset="-122"/>
                <a:ea typeface="楷体_GB2312" pitchFamily="49" charset="-122"/>
              </a:rPr>
              <a:t>数据库存储技术 </a:t>
            </a:r>
            <a:r>
              <a:rPr lang="en-US" altLang="zh-CN" sz="2400" b="1">
                <a:solidFill>
                  <a:schemeClr val="accent2"/>
                </a:solidFill>
                <a:latin typeface="楷体_GB2312" pitchFamily="49" charset="-122"/>
                <a:ea typeface="楷体_GB2312" pitchFamily="49" charset="-122"/>
              </a:rPr>
              <a:t>–</a:t>
            </a:r>
            <a:r>
              <a:rPr lang="zh-CN" altLang="en-US" sz="2400" b="1">
                <a:solidFill>
                  <a:schemeClr val="accent2"/>
                </a:solidFill>
                <a:latin typeface="楷体_GB2312" pitchFamily="49" charset="-122"/>
                <a:ea typeface="楷体_GB2312" pitchFamily="49" charset="-122"/>
              </a:rPr>
              <a:t>关系数据库语言</a:t>
            </a:r>
            <a:r>
              <a:rPr lang="en-US" altLang="zh-CN" sz="2400" b="1">
                <a:solidFill>
                  <a:schemeClr val="accent2"/>
                </a:solidFill>
                <a:latin typeface="楷体_GB2312" pitchFamily="49" charset="-122"/>
                <a:ea typeface="楷体_GB2312" pitchFamily="49" charset="-122"/>
              </a:rPr>
              <a:t>SQL</a:t>
            </a:r>
            <a:endParaRPr lang="zh-CN" altLang="en-US" sz="2400" b="1">
              <a:solidFill>
                <a:schemeClr val="accent2"/>
              </a:solidFill>
              <a:latin typeface="楷体_GB2312" pitchFamily="49" charset="-122"/>
              <a:ea typeface="楷体_GB2312" pitchFamily="49" charset="-122"/>
            </a:endParaRPr>
          </a:p>
        </p:txBody>
      </p:sp>
      <p:sp>
        <p:nvSpPr>
          <p:cNvPr id="4" name="Rectangle 10"/>
          <p:cNvSpPr>
            <a:spLocks noChangeArrowheads="1"/>
          </p:cNvSpPr>
          <p:nvPr/>
        </p:nvSpPr>
        <p:spPr bwMode="auto">
          <a:xfrm>
            <a:off x="304800" y="1136104"/>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6.3 </a:t>
            </a:r>
            <a:r>
              <a:rPr lang="zh-CN" altLang="en-US" sz="3200" b="1">
                <a:solidFill>
                  <a:schemeClr val="accent2"/>
                </a:solidFill>
                <a:latin typeface="楷体_GB2312" pitchFamily="49" charset="-122"/>
                <a:ea typeface="楷体_GB2312" pitchFamily="49" charset="-122"/>
              </a:rPr>
              <a:t>海量数据存储</a:t>
            </a:r>
            <a:endParaRPr lang="zh-CN" altLang="en-US" sz="3200" b="1">
              <a:solidFill>
                <a:srgbClr val="FF0000"/>
              </a:solidFill>
              <a:latin typeface="楷体_GB2312" pitchFamily="49" charset="-122"/>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609600" y="2490936"/>
            <a:ext cx="8001000" cy="3962400"/>
          </a:xfrm>
          <a:prstGeom prst="rect">
            <a:avLst/>
          </a:prstGeom>
          <a:noFill/>
          <a:ln>
            <a:noFill/>
          </a:ln>
        </p:spPr>
        <p:txBody>
          <a:bodyPr/>
          <a:lstStyle/>
          <a:p>
            <a:pPr indent="457200">
              <a:lnSpc>
                <a:spcPct val="120000"/>
              </a:lnSpc>
              <a:spcBef>
                <a:spcPts val="600"/>
              </a:spcBef>
              <a:spcAft>
                <a:spcPts val="0"/>
              </a:spcAft>
              <a:buFont typeface="Wingdings" panose="05000000000000000000" pitchFamily="2" charset="2"/>
              <a:buChar char="u"/>
              <a:defRPr/>
            </a:pPr>
            <a:r>
              <a:rPr lang="zh-CN" altLang="en-US" dirty="0">
                <a:latin typeface="楷体_GB2312" pitchFamily="49" charset="-122"/>
                <a:ea typeface="楷体_GB2312" pitchFamily="49" charset="-122"/>
              </a:rPr>
              <a:t>在</a:t>
            </a:r>
            <a:r>
              <a:rPr lang="en-US" altLang="zh-CN" dirty="0">
                <a:latin typeface="楷体_GB2312" pitchFamily="49" charset="-122"/>
                <a:ea typeface="楷体_GB2312" pitchFamily="49" charset="-122"/>
              </a:rPr>
              <a:t>SQL</a:t>
            </a:r>
            <a:r>
              <a:rPr lang="zh-CN" altLang="en-US" dirty="0">
                <a:latin typeface="楷体_GB2312" pitchFamily="49" charset="-122"/>
                <a:ea typeface="楷体_GB2312" pitchFamily="49" charset="-122"/>
              </a:rPr>
              <a:t>的早期版本中并没有模式的概念，所有的表（关系）都认为属于同一个模式。在</a:t>
            </a:r>
            <a:r>
              <a:rPr lang="en-US" altLang="zh-CN" dirty="0">
                <a:latin typeface="楷体_GB2312" pitchFamily="49" charset="-122"/>
                <a:ea typeface="楷体_GB2312" pitchFamily="49" charset="-122"/>
              </a:rPr>
              <a:t>SQL2</a:t>
            </a:r>
            <a:r>
              <a:rPr lang="zh-CN" altLang="en-US" dirty="0">
                <a:latin typeface="楷体_GB2312" pitchFamily="49" charset="-122"/>
                <a:ea typeface="楷体_GB2312" pitchFamily="49" charset="-122"/>
              </a:rPr>
              <a:t>标准中引入了</a:t>
            </a:r>
            <a:r>
              <a:rPr lang="en-US" altLang="zh-CN" dirty="0">
                <a:latin typeface="楷体_GB2312" pitchFamily="49" charset="-122"/>
                <a:ea typeface="楷体_GB2312" pitchFamily="49" charset="-122"/>
              </a:rPr>
              <a:t>SQL</a:t>
            </a:r>
            <a:r>
              <a:rPr lang="zh-CN" altLang="en-US" dirty="0">
                <a:latin typeface="楷体_GB2312" pitchFamily="49" charset="-122"/>
                <a:ea typeface="楷体_GB2312" pitchFamily="49" charset="-122"/>
              </a:rPr>
              <a:t>模式的概念，用于表示一组表、视图以及与其相关联的权限等的集合，这样就能将不同用户或应用所拥有的命名对象及数据相互区分开来。</a:t>
            </a:r>
            <a:endParaRPr lang="en-US" altLang="zh-CN" dirty="0">
              <a:latin typeface="楷体_GB2312" pitchFamily="49" charset="-122"/>
              <a:ea typeface="楷体_GB2312" pitchFamily="49" charset="-122"/>
            </a:endParaRPr>
          </a:p>
          <a:p>
            <a:pPr indent="457200">
              <a:lnSpc>
                <a:spcPct val="120000"/>
              </a:lnSpc>
              <a:spcBef>
                <a:spcPts val="600"/>
              </a:spcBef>
              <a:spcAft>
                <a:spcPts val="0"/>
              </a:spcAft>
              <a:buFont typeface="Wingdings" panose="05000000000000000000" pitchFamily="2" charset="2"/>
              <a:buChar char="u"/>
              <a:defRPr/>
            </a:pPr>
            <a:r>
              <a:rPr lang="zh-CN" altLang="en-US" dirty="0">
                <a:latin typeface="楷体_GB2312" pitchFamily="49" charset="-122"/>
                <a:ea typeface="楷体_GB2312" pitchFamily="49" charset="-122"/>
              </a:rPr>
              <a:t>模式的建立与删除</a:t>
            </a:r>
            <a:endParaRPr lang="en-US" altLang="zh-CN" dirty="0">
              <a:latin typeface="楷体_GB2312" pitchFamily="49" charset="-122"/>
              <a:ea typeface="楷体_GB2312" pitchFamily="49" charset="-122"/>
            </a:endParaRPr>
          </a:p>
          <a:p>
            <a:pPr marL="285750" indent="-285750">
              <a:lnSpc>
                <a:spcPct val="120000"/>
              </a:lnSpc>
              <a:spcBef>
                <a:spcPts val="600"/>
              </a:spcBef>
              <a:spcAft>
                <a:spcPts val="0"/>
              </a:spcAft>
              <a:buFont typeface="Wingdings" panose="05000000000000000000" pitchFamily="2" charset="2"/>
              <a:buChar char="ü"/>
              <a:defRPr/>
            </a:pPr>
            <a:r>
              <a:rPr lang="zh-CN" altLang="en-US" dirty="0">
                <a:latin typeface="楷体_GB2312" pitchFamily="49" charset="-122"/>
                <a:ea typeface="楷体_GB2312" pitchFamily="49" charset="-122"/>
              </a:rPr>
              <a:t>建立模式：</a:t>
            </a:r>
          </a:p>
          <a:p>
            <a:pPr marL="742950" lvl="1" indent="-285750">
              <a:lnSpc>
                <a:spcPct val="120000"/>
              </a:lnSpc>
              <a:spcBef>
                <a:spcPts val="600"/>
              </a:spcBef>
              <a:spcAft>
                <a:spcPts val="0"/>
              </a:spcAft>
              <a:buFont typeface="Wingdings" panose="05000000000000000000" pitchFamily="2" charset="2"/>
              <a:buChar char="ü"/>
              <a:defRPr/>
            </a:pPr>
            <a:r>
              <a:rPr lang="zh-CN" altLang="en-US" sz="1600" dirty="0">
                <a:latin typeface="楷体_GB2312" pitchFamily="49" charset="-122"/>
                <a:ea typeface="楷体_GB2312" pitchFamily="49" charset="-122"/>
              </a:rPr>
              <a:t>命令格式：</a:t>
            </a:r>
            <a:r>
              <a:rPr lang="en-US" altLang="zh-CN" sz="1600" dirty="0">
                <a:latin typeface="楷体_GB2312" pitchFamily="49" charset="-122"/>
                <a:ea typeface="楷体_GB2312" pitchFamily="49" charset="-122"/>
              </a:rPr>
              <a:t>CREATE SCHEMA &lt;</a:t>
            </a:r>
            <a:r>
              <a:rPr lang="zh-CN" altLang="en-US" sz="1600" dirty="0">
                <a:latin typeface="楷体_GB2312" pitchFamily="49" charset="-122"/>
                <a:ea typeface="楷体_GB2312" pitchFamily="49" charset="-122"/>
              </a:rPr>
              <a:t>模式名</a:t>
            </a:r>
            <a:r>
              <a:rPr lang="en-US" altLang="zh-CN" sz="1600" dirty="0">
                <a:latin typeface="楷体_GB2312" pitchFamily="49" charset="-122"/>
                <a:ea typeface="楷体_GB2312" pitchFamily="49" charset="-122"/>
              </a:rPr>
              <a:t>&gt; AUTHORIZATION &lt;</a:t>
            </a:r>
            <a:r>
              <a:rPr lang="zh-CN" altLang="en-US" sz="1600" dirty="0">
                <a:latin typeface="楷体_GB2312" pitchFamily="49" charset="-122"/>
                <a:ea typeface="楷体_GB2312" pitchFamily="49" charset="-122"/>
              </a:rPr>
              <a:t>所有者</a:t>
            </a:r>
            <a:r>
              <a:rPr lang="en-US" altLang="zh-CN" sz="1600" dirty="0">
                <a:latin typeface="楷体_GB2312" pitchFamily="49" charset="-122"/>
                <a:ea typeface="楷体_GB2312" pitchFamily="49" charset="-122"/>
              </a:rPr>
              <a:t>ID&gt;[</a:t>
            </a:r>
            <a:r>
              <a:rPr lang="zh-CN" altLang="en-US" sz="1600" dirty="0">
                <a:latin typeface="楷体_GB2312" pitchFamily="49" charset="-122"/>
                <a:ea typeface="楷体_GB2312" pitchFamily="49" charset="-122"/>
              </a:rPr>
              <a:t>创建基本表语句</a:t>
            </a:r>
            <a:r>
              <a:rPr lang="en-US" altLang="zh-CN" sz="1600" dirty="0">
                <a:latin typeface="楷体_GB2312" pitchFamily="49" charset="-122"/>
                <a:ea typeface="楷体_GB2312" pitchFamily="49" charset="-122"/>
              </a:rPr>
              <a:t>][</a:t>
            </a:r>
            <a:r>
              <a:rPr lang="zh-CN" altLang="en-US" sz="1600" dirty="0">
                <a:latin typeface="楷体_GB2312" pitchFamily="49" charset="-122"/>
                <a:ea typeface="楷体_GB2312" pitchFamily="49" charset="-122"/>
              </a:rPr>
              <a:t>创建视图语句</a:t>
            </a:r>
            <a:r>
              <a:rPr lang="en-US" altLang="zh-CN" sz="1600" dirty="0">
                <a:latin typeface="楷体_GB2312" pitchFamily="49" charset="-122"/>
                <a:ea typeface="楷体_GB2312" pitchFamily="49" charset="-122"/>
              </a:rPr>
              <a:t>][</a:t>
            </a:r>
            <a:r>
              <a:rPr lang="zh-CN" altLang="en-US" sz="1600" dirty="0">
                <a:latin typeface="楷体_GB2312" pitchFamily="49" charset="-122"/>
                <a:ea typeface="楷体_GB2312" pitchFamily="49" charset="-122"/>
              </a:rPr>
              <a:t>创建授权语句</a:t>
            </a:r>
            <a:r>
              <a:rPr lang="en-US" altLang="zh-CN" sz="1600" dirty="0">
                <a:latin typeface="楷体_GB2312" pitchFamily="49" charset="-122"/>
                <a:ea typeface="楷体_GB2312" pitchFamily="49" charset="-122"/>
              </a:rPr>
              <a:t>] ……</a:t>
            </a:r>
          </a:p>
          <a:p>
            <a:pPr marL="285750" indent="-285750">
              <a:lnSpc>
                <a:spcPct val="120000"/>
              </a:lnSpc>
              <a:spcBef>
                <a:spcPts val="600"/>
              </a:spcBef>
              <a:spcAft>
                <a:spcPts val="0"/>
              </a:spcAft>
              <a:buFont typeface="Wingdings" panose="05000000000000000000" pitchFamily="2" charset="2"/>
              <a:buChar char="ü"/>
              <a:defRPr/>
            </a:pPr>
            <a:r>
              <a:rPr lang="zh-CN" altLang="zh-CN" dirty="0"/>
              <a:t>删除</a:t>
            </a:r>
            <a:r>
              <a:rPr lang="zh-CN" altLang="en-US" dirty="0"/>
              <a:t>模式</a:t>
            </a:r>
            <a:r>
              <a:rPr lang="zh-CN" altLang="zh-CN" dirty="0"/>
              <a:t>：</a:t>
            </a:r>
            <a:endParaRPr lang="en-US" altLang="zh-CN" dirty="0"/>
          </a:p>
          <a:p>
            <a:pPr marL="742950" lvl="1" indent="-285750">
              <a:lnSpc>
                <a:spcPct val="120000"/>
              </a:lnSpc>
              <a:spcBef>
                <a:spcPts val="600"/>
              </a:spcBef>
              <a:spcAft>
                <a:spcPts val="0"/>
              </a:spcAft>
              <a:buFont typeface="Wingdings" panose="05000000000000000000" pitchFamily="2" charset="2"/>
              <a:buChar char="ü"/>
              <a:defRPr/>
            </a:pPr>
            <a:r>
              <a:rPr lang="zh-CN" altLang="en-US" sz="1600" dirty="0">
                <a:latin typeface="楷体_GB2312" pitchFamily="49" charset="-122"/>
                <a:ea typeface="楷体_GB2312" pitchFamily="49" charset="-122"/>
              </a:rPr>
              <a:t>命令格式：</a:t>
            </a:r>
            <a:r>
              <a:rPr lang="en-US" altLang="zh-CN" sz="1600" dirty="0">
                <a:latin typeface="楷体_GB2312" pitchFamily="49" charset="-122"/>
                <a:ea typeface="楷体_GB2312" pitchFamily="49" charset="-122"/>
              </a:rPr>
              <a:t>DROP SCHEMA &lt;</a:t>
            </a:r>
            <a:r>
              <a:rPr lang="zh-CN" altLang="en-US" sz="1600" dirty="0">
                <a:latin typeface="楷体_GB2312" pitchFamily="49" charset="-122"/>
                <a:ea typeface="楷体_GB2312" pitchFamily="49" charset="-122"/>
              </a:rPr>
              <a:t>模式名</a:t>
            </a:r>
            <a:r>
              <a:rPr lang="en-US" altLang="zh-CN" sz="1600" dirty="0">
                <a:latin typeface="楷体_GB2312" pitchFamily="49" charset="-122"/>
                <a:ea typeface="楷体_GB2312" pitchFamily="49" charset="-122"/>
              </a:rPr>
              <a:t>&gt; [RESTRICT | CASCADE]</a:t>
            </a:r>
          </a:p>
        </p:txBody>
      </p:sp>
      <p:sp>
        <p:nvSpPr>
          <p:cNvPr id="3" name="Rectangle 10"/>
          <p:cNvSpPr>
            <a:spLocks noChangeArrowheads="1"/>
          </p:cNvSpPr>
          <p:nvPr/>
        </p:nvSpPr>
        <p:spPr bwMode="auto">
          <a:xfrm>
            <a:off x="304800" y="1805136"/>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a:solidFill>
                  <a:schemeClr val="accent2"/>
                </a:solidFill>
                <a:latin typeface="楷体_GB2312" pitchFamily="49" charset="-122"/>
                <a:ea typeface="楷体_GB2312" pitchFamily="49" charset="-122"/>
              </a:rPr>
              <a:t> 6.3.2 </a:t>
            </a:r>
            <a:r>
              <a:rPr lang="zh-CN" altLang="en-US" sz="2400" b="1">
                <a:solidFill>
                  <a:schemeClr val="accent2"/>
                </a:solidFill>
                <a:latin typeface="楷体_GB2312" pitchFamily="49" charset="-122"/>
                <a:ea typeface="楷体_GB2312" pitchFamily="49" charset="-122"/>
              </a:rPr>
              <a:t>数据库存储技术 </a:t>
            </a:r>
            <a:r>
              <a:rPr lang="en-US" altLang="zh-CN" sz="2400" b="1">
                <a:solidFill>
                  <a:schemeClr val="accent2"/>
                </a:solidFill>
                <a:latin typeface="楷体_GB2312" pitchFamily="49" charset="-122"/>
                <a:ea typeface="楷体_GB2312" pitchFamily="49" charset="-122"/>
              </a:rPr>
              <a:t>–</a:t>
            </a:r>
            <a:r>
              <a:rPr lang="zh-CN" altLang="en-US" sz="2400" b="1">
                <a:solidFill>
                  <a:schemeClr val="accent2"/>
                </a:solidFill>
                <a:latin typeface="楷体_GB2312" pitchFamily="49" charset="-122"/>
                <a:ea typeface="楷体_GB2312" pitchFamily="49" charset="-122"/>
              </a:rPr>
              <a:t>关系数据库语言</a:t>
            </a:r>
            <a:r>
              <a:rPr lang="en-US" altLang="zh-CN" sz="2400" b="1">
                <a:solidFill>
                  <a:schemeClr val="accent2"/>
                </a:solidFill>
                <a:latin typeface="楷体_GB2312" pitchFamily="49" charset="-122"/>
                <a:ea typeface="楷体_GB2312" pitchFamily="49" charset="-122"/>
              </a:rPr>
              <a:t>SQL</a:t>
            </a:r>
            <a:endParaRPr lang="zh-CN" altLang="en-US" sz="2400" b="1">
              <a:solidFill>
                <a:schemeClr val="accent2"/>
              </a:solidFill>
              <a:latin typeface="楷体_GB2312" pitchFamily="49" charset="-122"/>
              <a:ea typeface="楷体_GB2312" pitchFamily="49" charset="-122"/>
            </a:endParaRPr>
          </a:p>
        </p:txBody>
      </p:sp>
      <p:sp>
        <p:nvSpPr>
          <p:cNvPr id="4" name="Rectangle 10"/>
          <p:cNvSpPr>
            <a:spLocks noChangeArrowheads="1"/>
          </p:cNvSpPr>
          <p:nvPr/>
        </p:nvSpPr>
        <p:spPr bwMode="auto">
          <a:xfrm>
            <a:off x="304800" y="1119336"/>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6.3 </a:t>
            </a:r>
            <a:r>
              <a:rPr lang="zh-CN" altLang="en-US" sz="3200" b="1">
                <a:solidFill>
                  <a:schemeClr val="accent2"/>
                </a:solidFill>
                <a:latin typeface="楷体_GB2312" pitchFamily="49" charset="-122"/>
                <a:ea typeface="楷体_GB2312" pitchFamily="49" charset="-122"/>
              </a:rPr>
              <a:t>海量数据存储</a:t>
            </a:r>
            <a:endParaRPr lang="zh-CN" altLang="en-US" sz="3200" b="1">
              <a:solidFill>
                <a:srgbClr val="FF0000"/>
              </a:solidFill>
              <a:latin typeface="楷体_GB2312" pitchFamily="49" charset="-122"/>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017984"/>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6.2 </a:t>
            </a:r>
            <a:r>
              <a:rPr lang="zh-CN" altLang="zh-CN" sz="3200" b="1">
                <a:solidFill>
                  <a:schemeClr val="accent2"/>
                </a:solidFill>
                <a:latin typeface="楷体_GB2312" pitchFamily="49" charset="-122"/>
                <a:ea typeface="楷体_GB2312" pitchFamily="49" charset="-122"/>
              </a:rPr>
              <a:t>海量感知数据的挖掘与分析</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304800" y="177998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a:solidFill>
                  <a:schemeClr val="accent2"/>
                </a:solidFill>
                <a:latin typeface="楷体_GB2312" pitchFamily="49" charset="-122"/>
                <a:ea typeface="楷体_GB2312" pitchFamily="49" charset="-122"/>
              </a:rPr>
              <a:t> 6.2.1 </a:t>
            </a:r>
            <a:r>
              <a:rPr lang="zh-CN" altLang="zh-CN" sz="2400" b="1">
                <a:solidFill>
                  <a:schemeClr val="accent2"/>
                </a:solidFill>
                <a:latin typeface="楷体_GB2312" pitchFamily="49" charset="-122"/>
                <a:ea typeface="楷体_GB2312" pitchFamily="49" charset="-122"/>
              </a:rPr>
              <a:t>海量数据的预处理</a:t>
            </a:r>
            <a:br>
              <a:rPr lang="zh-CN" altLang="en-US" sz="2400" b="1">
                <a:solidFill>
                  <a:srgbClr val="FF0000"/>
                </a:solidFill>
                <a:latin typeface="楷体_GB2312" pitchFamily="49" charset="-122"/>
                <a:ea typeface="楷体_GB2312" pitchFamily="49" charset="-122"/>
              </a:rPr>
            </a:br>
            <a:endParaRPr lang="zh-CN" altLang="en-US" sz="24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84678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endParaRPr lang="zh-CN" altLang="en-US" b="1">
              <a:solidFill>
                <a:srgbClr val="FF0000"/>
              </a:solidFill>
              <a:latin typeface="楷体_GB2312" pitchFamily="49" charset="-122"/>
              <a:ea typeface="楷体_GB2312" pitchFamily="49" charset="-122"/>
            </a:endParaRPr>
          </a:p>
        </p:txBody>
      </p:sp>
      <p:sp>
        <p:nvSpPr>
          <p:cNvPr id="5" name="Rectangle 10"/>
          <p:cNvSpPr>
            <a:spLocks noChangeArrowheads="1"/>
          </p:cNvSpPr>
          <p:nvPr/>
        </p:nvSpPr>
        <p:spPr bwMode="auto">
          <a:xfrm>
            <a:off x="609600" y="2237184"/>
            <a:ext cx="7315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zh-CN" sz="2000">
                <a:latin typeface="楷体_GB2312" pitchFamily="49" charset="-122"/>
                <a:ea typeface="楷体_GB2312" pitchFamily="49" charset="-122"/>
              </a:rPr>
              <a:t>数据预处理（</a:t>
            </a:r>
            <a:r>
              <a:rPr lang="en-US" altLang="zh-CN" sz="2000">
                <a:latin typeface="楷体_GB2312" pitchFamily="49" charset="-122"/>
                <a:ea typeface="楷体_GB2312" pitchFamily="49" charset="-122"/>
              </a:rPr>
              <a:t>Data Preprocessing</a:t>
            </a:r>
            <a:r>
              <a:rPr lang="zh-CN" altLang="zh-CN" sz="2000">
                <a:latin typeface="楷体_GB2312" pitchFamily="49" charset="-122"/>
                <a:ea typeface="楷体_GB2312" pitchFamily="49" charset="-122"/>
              </a:rPr>
              <a:t>）是指在主要的数据处理以前进行的一些辅助处理，为提高数据应用质量和数据处理提供一个良好的基础。</a:t>
            </a:r>
            <a:r>
              <a:rPr lang="zh-CN" altLang="zh-CN" sz="2000" b="1">
                <a:solidFill>
                  <a:srgbClr val="FF0000"/>
                </a:solidFill>
                <a:latin typeface="楷体_GB2312" pitchFamily="49" charset="-122"/>
                <a:ea typeface="楷体_GB2312" pitchFamily="49" charset="-122"/>
              </a:rPr>
              <a:t>数据预处理</a:t>
            </a:r>
            <a:r>
              <a:rPr lang="zh-CN" altLang="zh-CN" sz="2000">
                <a:latin typeface="楷体_GB2312" pitchFamily="49" charset="-122"/>
                <a:ea typeface="楷体_GB2312" pitchFamily="49" charset="-122"/>
              </a:rPr>
              <a:t>技术有很多，主要包括数据清洗（</a:t>
            </a:r>
            <a:r>
              <a:rPr lang="en-US" altLang="zh-CN" sz="2000">
                <a:latin typeface="楷体_GB2312" pitchFamily="49" charset="-122"/>
                <a:ea typeface="楷体_GB2312" pitchFamily="49" charset="-122"/>
              </a:rPr>
              <a:t>Data Cleaning</a:t>
            </a:r>
            <a:r>
              <a:rPr lang="zh-CN" altLang="zh-CN" sz="2000">
                <a:latin typeface="楷体_GB2312" pitchFamily="49" charset="-122"/>
                <a:ea typeface="楷体_GB2312" pitchFamily="49" charset="-122"/>
              </a:rPr>
              <a:t>）、数据集成（</a:t>
            </a:r>
            <a:r>
              <a:rPr lang="en-US" altLang="zh-CN" sz="2000">
                <a:latin typeface="楷体_GB2312" pitchFamily="49" charset="-122"/>
                <a:ea typeface="楷体_GB2312" pitchFamily="49" charset="-122"/>
              </a:rPr>
              <a:t>Data Integration</a:t>
            </a:r>
            <a:r>
              <a:rPr lang="zh-CN" altLang="zh-CN" sz="2000">
                <a:latin typeface="楷体_GB2312" pitchFamily="49" charset="-122"/>
                <a:ea typeface="楷体_GB2312" pitchFamily="49" charset="-122"/>
              </a:rPr>
              <a:t>）、数据转换（</a:t>
            </a:r>
            <a:r>
              <a:rPr lang="en-US" altLang="zh-CN" sz="2000">
                <a:latin typeface="楷体_GB2312" pitchFamily="49" charset="-122"/>
                <a:ea typeface="楷体_GB2312" pitchFamily="49" charset="-122"/>
              </a:rPr>
              <a:t>Data Transformation</a:t>
            </a:r>
            <a:r>
              <a:rPr lang="zh-CN" altLang="zh-CN" sz="2000">
                <a:latin typeface="楷体_GB2312" pitchFamily="49" charset="-122"/>
                <a:ea typeface="楷体_GB2312" pitchFamily="49" charset="-122"/>
              </a:rPr>
              <a:t>）和数据归约（</a:t>
            </a:r>
            <a:r>
              <a:rPr lang="en-US" altLang="zh-CN" sz="2000">
                <a:latin typeface="楷体_GB2312" pitchFamily="49" charset="-122"/>
                <a:ea typeface="楷体_GB2312" pitchFamily="49" charset="-122"/>
              </a:rPr>
              <a:t>Data Reduction</a:t>
            </a:r>
            <a:r>
              <a:rPr lang="zh-CN" altLang="zh-CN" sz="2000">
                <a:latin typeface="楷体_GB2312" pitchFamily="49" charset="-122"/>
                <a:ea typeface="楷体_GB2312" pitchFamily="49" charset="-122"/>
              </a:rPr>
              <a:t>）等</a:t>
            </a:r>
            <a:r>
              <a:rPr lang="zh-CN" altLang="zh-CN" sz="2000"/>
              <a:t>。 </a:t>
            </a:r>
            <a:br>
              <a:rPr lang="zh-CN" altLang="en-US" sz="2000" b="1">
                <a:solidFill>
                  <a:srgbClr val="FF0000"/>
                </a:solidFill>
                <a:latin typeface="楷体_GB2312" pitchFamily="49" charset="-122"/>
                <a:ea typeface="楷体_GB2312" pitchFamily="49" charset="-122"/>
              </a:rPr>
            </a:br>
            <a:endParaRPr lang="zh-CN" altLang="en-US" sz="2000" b="1">
              <a:solidFill>
                <a:srgbClr val="FF0000"/>
              </a:solidFill>
              <a:latin typeface="楷体_GB2312" pitchFamily="49" charset="-122"/>
              <a:ea typeface="楷体_GB2312" pitchFamily="49" charset="-122"/>
            </a:endParaRPr>
          </a:p>
        </p:txBody>
      </p:sp>
      <p:sp>
        <p:nvSpPr>
          <p:cNvPr id="6" name="Rectangle 10"/>
          <p:cNvSpPr>
            <a:spLocks noChangeArrowheads="1"/>
          </p:cNvSpPr>
          <p:nvPr/>
        </p:nvSpPr>
        <p:spPr bwMode="auto">
          <a:xfrm>
            <a:off x="762000" y="452318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solidFill>
                  <a:srgbClr val="FF0000"/>
                </a:solidFill>
                <a:latin typeface="楷体_GB2312" pitchFamily="49" charset="-122"/>
                <a:ea typeface="楷体_GB2312" pitchFamily="49" charset="-122"/>
              </a:rPr>
              <a:t> </a:t>
            </a:r>
            <a:r>
              <a:rPr lang="zh-CN" altLang="zh-CN" sz="2400" b="1">
                <a:solidFill>
                  <a:srgbClr val="FF0000"/>
                </a:solidFill>
                <a:latin typeface="楷体_GB2312" pitchFamily="49" charset="-122"/>
                <a:ea typeface="楷体_GB2312" pitchFamily="49" charset="-122"/>
              </a:rPr>
              <a:t>数据清洗（</a:t>
            </a:r>
            <a:r>
              <a:rPr lang="en-US" altLang="zh-CN" sz="2400" b="1">
                <a:solidFill>
                  <a:srgbClr val="FF0000"/>
                </a:solidFill>
                <a:latin typeface="楷体_GB2312" pitchFamily="49" charset="-122"/>
                <a:ea typeface="楷体_GB2312" pitchFamily="49" charset="-122"/>
              </a:rPr>
              <a:t>Data Cleaning</a:t>
            </a:r>
            <a:r>
              <a:rPr lang="zh-CN" altLang="zh-CN" sz="2400" b="1">
                <a:solidFill>
                  <a:srgbClr val="FF0000"/>
                </a:solidFill>
                <a:latin typeface="楷体_GB2312" pitchFamily="49" charset="-122"/>
                <a:ea typeface="楷体_GB2312" pitchFamily="49" charset="-122"/>
              </a:rPr>
              <a:t>）处理</a:t>
            </a:r>
            <a:br>
              <a:rPr lang="zh-CN" altLang="en-US" sz="2400" b="1">
                <a:solidFill>
                  <a:srgbClr val="FF0000"/>
                </a:solidFill>
                <a:latin typeface="楷体_GB2312" pitchFamily="49" charset="-122"/>
                <a:ea typeface="楷体_GB2312" pitchFamily="49" charset="-122"/>
              </a:rPr>
            </a:br>
            <a:endParaRPr lang="zh-CN" altLang="en-US" sz="2400" b="1">
              <a:solidFill>
                <a:srgbClr val="FF0000"/>
              </a:solidFill>
              <a:latin typeface="楷体_GB2312" pitchFamily="49" charset="-122"/>
              <a:ea typeface="楷体_GB2312" pitchFamily="49" charset="-122"/>
            </a:endParaRPr>
          </a:p>
        </p:txBody>
      </p:sp>
      <p:sp>
        <p:nvSpPr>
          <p:cNvPr id="7" name="Rectangle 10"/>
          <p:cNvSpPr>
            <a:spLocks noChangeArrowheads="1"/>
          </p:cNvSpPr>
          <p:nvPr/>
        </p:nvSpPr>
        <p:spPr bwMode="auto">
          <a:xfrm>
            <a:off x="762000" y="513278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solidFill>
                  <a:srgbClr val="FF0000"/>
                </a:solidFill>
                <a:latin typeface="楷体_GB2312" pitchFamily="49" charset="-122"/>
                <a:ea typeface="楷体_GB2312" pitchFamily="49" charset="-122"/>
              </a:rPr>
              <a:t> </a:t>
            </a:r>
            <a:r>
              <a:rPr lang="zh-CN" altLang="zh-CN" sz="2400" b="1">
                <a:solidFill>
                  <a:srgbClr val="FF0000"/>
                </a:solidFill>
                <a:latin typeface="楷体_GB2312" pitchFamily="49" charset="-122"/>
                <a:ea typeface="楷体_GB2312" pitchFamily="49" charset="-122"/>
              </a:rPr>
              <a:t>数据集成（</a:t>
            </a:r>
            <a:r>
              <a:rPr lang="en-US" altLang="zh-CN" sz="2400" b="1">
                <a:solidFill>
                  <a:srgbClr val="FF0000"/>
                </a:solidFill>
                <a:latin typeface="楷体_GB2312" pitchFamily="49" charset="-122"/>
                <a:ea typeface="楷体_GB2312" pitchFamily="49" charset="-122"/>
              </a:rPr>
              <a:t>Data Integration</a:t>
            </a:r>
            <a:r>
              <a:rPr lang="zh-CN" altLang="zh-CN" sz="2400" b="1">
                <a:solidFill>
                  <a:srgbClr val="FF0000"/>
                </a:solidFill>
                <a:latin typeface="楷体_GB2312" pitchFamily="49" charset="-122"/>
                <a:ea typeface="楷体_GB2312" pitchFamily="49" charset="-122"/>
              </a:rPr>
              <a:t>）</a:t>
            </a:r>
          </a:p>
        </p:txBody>
      </p:sp>
      <p:sp>
        <p:nvSpPr>
          <p:cNvPr id="8" name="Rectangle 10"/>
          <p:cNvSpPr>
            <a:spLocks noChangeArrowheads="1"/>
          </p:cNvSpPr>
          <p:nvPr/>
        </p:nvSpPr>
        <p:spPr bwMode="auto">
          <a:xfrm>
            <a:off x="762000" y="398978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a:t>  </a:t>
            </a:r>
            <a:r>
              <a:rPr lang="zh-CN" altLang="zh-CN" sz="2400" b="1">
                <a:latin typeface="楷体_GB2312" pitchFamily="49" charset="-122"/>
                <a:ea typeface="楷体_GB2312" pitchFamily="49" charset="-122"/>
              </a:rPr>
              <a:t>噪声数据</a:t>
            </a:r>
            <a:br>
              <a:rPr lang="zh-CN" altLang="en-US" sz="2400" b="1">
                <a:latin typeface="楷体_GB2312" pitchFamily="49" charset="-122"/>
                <a:ea typeface="楷体_GB2312" pitchFamily="49" charset="-122"/>
              </a:rPr>
            </a:br>
            <a:endParaRPr lang="zh-CN" altLang="en-US" sz="2400" b="1">
              <a:latin typeface="楷体_GB2312" pitchFamily="49" charset="-122"/>
              <a:ea typeface="楷体_GB2312" pitchFamily="49" charset="-122"/>
            </a:endParaRPr>
          </a:p>
        </p:txBody>
      </p:sp>
      <p:sp>
        <p:nvSpPr>
          <p:cNvPr id="9" name="Rectangle 10"/>
          <p:cNvSpPr>
            <a:spLocks noChangeArrowheads="1"/>
          </p:cNvSpPr>
          <p:nvPr/>
        </p:nvSpPr>
        <p:spPr bwMode="auto">
          <a:xfrm>
            <a:off x="762000" y="566618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a:solidFill>
                  <a:srgbClr val="FF0000"/>
                </a:solidFill>
              </a:rPr>
              <a:t>  </a:t>
            </a:r>
            <a:r>
              <a:rPr lang="zh-CN" altLang="zh-CN" sz="2400" b="1">
                <a:solidFill>
                  <a:srgbClr val="FF0000"/>
                </a:solidFill>
                <a:latin typeface="楷体_GB2312" pitchFamily="49" charset="-122"/>
                <a:ea typeface="楷体_GB2312" pitchFamily="49" charset="-122"/>
              </a:rPr>
              <a:t>数据转换（</a:t>
            </a:r>
            <a:r>
              <a:rPr lang="en-US" altLang="zh-CN" sz="2400" b="1">
                <a:solidFill>
                  <a:srgbClr val="FF0000"/>
                </a:solidFill>
                <a:latin typeface="楷体_GB2312" pitchFamily="49" charset="-122"/>
                <a:ea typeface="楷体_GB2312" pitchFamily="49" charset="-122"/>
              </a:rPr>
              <a:t>Data Transformation</a:t>
            </a:r>
            <a:r>
              <a:rPr lang="zh-CN" altLang="zh-CN" sz="2400" b="1">
                <a:solidFill>
                  <a:srgbClr val="FF0000"/>
                </a:solidFill>
                <a:latin typeface="楷体_GB2312" pitchFamily="49" charset="-122"/>
                <a:ea typeface="楷体_GB2312" pitchFamily="49" charset="-122"/>
              </a:rPr>
              <a:t>） </a:t>
            </a:r>
            <a:br>
              <a:rPr lang="zh-CN" altLang="en-US" sz="2400" b="1">
                <a:solidFill>
                  <a:srgbClr val="FF0000"/>
                </a:solidFill>
                <a:latin typeface="楷体_GB2312" pitchFamily="49" charset="-122"/>
                <a:ea typeface="楷体_GB2312" pitchFamily="49" charset="-122"/>
              </a:rPr>
            </a:br>
            <a:endParaRPr lang="zh-CN" altLang="en-US" sz="2400" b="1">
              <a:solidFill>
                <a:srgbClr val="FF0000"/>
              </a:solidFill>
              <a:latin typeface="楷体_GB2312" pitchFamily="49" charset="-122"/>
              <a:ea typeface="楷体_GB2312" pitchFamily="49" charset="-122"/>
            </a:endParaRPr>
          </a:p>
        </p:txBody>
      </p:sp>
      <p:sp>
        <p:nvSpPr>
          <p:cNvPr id="10" name="Rectangle 10"/>
          <p:cNvSpPr>
            <a:spLocks noChangeArrowheads="1"/>
          </p:cNvSpPr>
          <p:nvPr/>
        </p:nvSpPr>
        <p:spPr bwMode="auto">
          <a:xfrm>
            <a:off x="762000" y="619958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a:solidFill>
                  <a:srgbClr val="FF0000"/>
                </a:solidFill>
              </a:rPr>
              <a:t>  </a:t>
            </a:r>
            <a:r>
              <a:rPr lang="zh-CN" altLang="zh-CN" sz="2400" b="1">
                <a:solidFill>
                  <a:srgbClr val="FF0000"/>
                </a:solidFill>
                <a:latin typeface="楷体_GB2312" pitchFamily="49" charset="-122"/>
                <a:ea typeface="楷体_GB2312" pitchFamily="49" charset="-122"/>
              </a:rPr>
              <a:t>数据消减（</a:t>
            </a:r>
            <a:r>
              <a:rPr lang="en-US" altLang="zh-CN" sz="2400" b="1">
                <a:solidFill>
                  <a:srgbClr val="FF0000"/>
                </a:solidFill>
                <a:latin typeface="楷体_GB2312" pitchFamily="49" charset="-122"/>
                <a:ea typeface="楷体_GB2312" pitchFamily="49" charset="-122"/>
              </a:rPr>
              <a:t>Data Reduction</a:t>
            </a:r>
            <a:r>
              <a:rPr lang="zh-CN" altLang="zh-CN" sz="2400" b="1">
                <a:solidFill>
                  <a:srgbClr val="FF0000"/>
                </a:solidFill>
                <a:latin typeface="楷体_GB2312" pitchFamily="49" charset="-122"/>
                <a:ea typeface="楷体_GB2312" pitchFamily="49" charset="-122"/>
              </a:rPr>
              <a:t>）</a:t>
            </a:r>
            <a:endParaRPr lang="zh-CN" altLang="en-US" sz="2400" b="1">
              <a:solidFill>
                <a:srgbClr val="FF0000"/>
              </a:solidFill>
              <a:latin typeface="楷体_GB2312" pitchFamily="49" charset="-122"/>
              <a:ea typeface="楷体_GB2312" pitchFamily="49" charset="-122"/>
            </a:endParaRPr>
          </a:p>
          <a:p>
            <a:pPr>
              <a:buFont typeface="Wingdings" panose="05000000000000000000" pitchFamily="2" charset="2"/>
              <a:buChar char="u"/>
            </a:pPr>
            <a:endParaRPr lang="zh-CN" altLang="en-US" sz="2400" b="1">
              <a:solidFill>
                <a:srgbClr val="FF0000"/>
              </a:solidFill>
              <a:latin typeface="楷体_GB2312" pitchFamily="49" charset="-122"/>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609600" y="2418928"/>
            <a:ext cx="8001000" cy="3962400"/>
          </a:xfrm>
          <a:prstGeom prst="rect">
            <a:avLst/>
          </a:prstGeom>
          <a:noFill/>
          <a:ln>
            <a:noFill/>
          </a:ln>
        </p:spPr>
        <p:txBody>
          <a:bodyPr/>
          <a:lstStyle/>
          <a:p>
            <a:pPr indent="457200">
              <a:lnSpc>
                <a:spcPct val="120000"/>
              </a:lnSpc>
              <a:spcBef>
                <a:spcPts val="600"/>
              </a:spcBef>
              <a:spcAft>
                <a:spcPts val="0"/>
              </a:spcAft>
              <a:buFont typeface="Wingdings" panose="05000000000000000000" pitchFamily="2" charset="2"/>
              <a:buChar char="u"/>
              <a:defRPr/>
            </a:pPr>
            <a:r>
              <a:rPr lang="zh-CN" altLang="en-US" dirty="0">
                <a:latin typeface="楷体_GB2312" pitchFamily="49" charset="-122"/>
                <a:ea typeface="楷体_GB2312" pitchFamily="49" charset="-122"/>
              </a:rPr>
              <a:t>查询命令</a:t>
            </a:r>
            <a:endParaRPr lang="en-US" altLang="zh-CN" dirty="0">
              <a:latin typeface="楷体_GB2312" pitchFamily="49" charset="-122"/>
              <a:ea typeface="楷体_GB2312" pitchFamily="49" charset="-122"/>
            </a:endParaRPr>
          </a:p>
          <a:p>
            <a:pPr marL="285750" indent="-285750" algn="just">
              <a:lnSpc>
                <a:spcPct val="120000"/>
              </a:lnSpc>
              <a:spcBef>
                <a:spcPts val="600"/>
              </a:spcBef>
              <a:spcAft>
                <a:spcPts val="0"/>
              </a:spcAft>
              <a:buFont typeface="Wingdings" panose="05000000000000000000" pitchFamily="2" charset="2"/>
              <a:buChar char="ü"/>
              <a:defRPr/>
            </a:pPr>
            <a:r>
              <a:rPr lang="zh-CN" altLang="en-US" sz="1700" dirty="0"/>
              <a:t>命令格式：</a:t>
            </a:r>
            <a:r>
              <a:rPr lang="en-US" altLang="zh-CN" sz="1700" dirty="0"/>
              <a:t>SELECT [ALL|DISTINCT]&lt;</a:t>
            </a:r>
            <a:r>
              <a:rPr lang="zh-CN" altLang="en-US" sz="1700" dirty="0"/>
              <a:t>目标列表达式</a:t>
            </a:r>
            <a:r>
              <a:rPr lang="en-US" altLang="zh-CN" sz="1700" dirty="0"/>
              <a:t>&gt; [,&lt;</a:t>
            </a:r>
            <a:r>
              <a:rPr lang="zh-CN" altLang="en-US" sz="1700" dirty="0"/>
              <a:t>目标列表达式</a:t>
            </a:r>
            <a:r>
              <a:rPr lang="en-US" altLang="zh-CN" sz="1700" dirty="0"/>
              <a:t>&gt;] …</a:t>
            </a:r>
            <a:r>
              <a:rPr lang="zh-CN" altLang="en-US" sz="1700" dirty="0"/>
              <a:t>　</a:t>
            </a:r>
            <a:r>
              <a:rPr lang="en-US" altLang="zh-CN" sz="1700" dirty="0"/>
              <a:t>FROM &lt;</a:t>
            </a:r>
            <a:r>
              <a:rPr lang="zh-CN" altLang="en-US" sz="1700" dirty="0"/>
              <a:t>表名或视图名</a:t>
            </a:r>
            <a:r>
              <a:rPr lang="en-US" altLang="zh-CN" sz="1700" dirty="0"/>
              <a:t>&gt;[,&lt;</a:t>
            </a:r>
            <a:r>
              <a:rPr lang="zh-CN" altLang="en-US" sz="1700" dirty="0"/>
              <a:t>表名或视图名</a:t>
            </a:r>
            <a:r>
              <a:rPr lang="en-US" altLang="zh-CN" sz="1700" dirty="0"/>
              <a:t>&gt;] …</a:t>
            </a:r>
            <a:r>
              <a:rPr lang="zh-CN" altLang="en-US" sz="1700" dirty="0"/>
              <a:t>　</a:t>
            </a:r>
            <a:r>
              <a:rPr lang="en-US" altLang="zh-CN" sz="1700" dirty="0"/>
              <a:t>[WHERE &lt;</a:t>
            </a:r>
            <a:r>
              <a:rPr lang="zh-CN" altLang="en-US" sz="1700" dirty="0"/>
              <a:t>条件表达式</a:t>
            </a:r>
            <a:r>
              <a:rPr lang="en-US" altLang="zh-CN" sz="1700" dirty="0"/>
              <a:t>&gt;][GROUP BY &lt;</a:t>
            </a:r>
            <a:r>
              <a:rPr lang="zh-CN" altLang="en-US" sz="1700" dirty="0"/>
              <a:t>列名</a:t>
            </a:r>
            <a:r>
              <a:rPr lang="en-US" altLang="zh-CN" sz="1700" dirty="0"/>
              <a:t>1&gt; [HAVING&lt;</a:t>
            </a:r>
            <a:r>
              <a:rPr lang="zh-CN" altLang="en-US" sz="1700" dirty="0"/>
              <a:t>条件表达式</a:t>
            </a:r>
            <a:r>
              <a:rPr lang="en-US" altLang="zh-CN" sz="1700" dirty="0"/>
              <a:t>&gt;]][ORDER BY &lt;</a:t>
            </a:r>
            <a:r>
              <a:rPr lang="zh-CN" altLang="en-US" sz="1700" dirty="0"/>
              <a:t>列名</a:t>
            </a:r>
            <a:r>
              <a:rPr lang="en-US" altLang="zh-CN" sz="1700" dirty="0"/>
              <a:t>2&gt; [ASC|DESC]]</a:t>
            </a:r>
          </a:p>
          <a:p>
            <a:pPr marL="285750" indent="-285750" algn="just">
              <a:lnSpc>
                <a:spcPct val="120000"/>
              </a:lnSpc>
              <a:spcBef>
                <a:spcPts val="600"/>
              </a:spcBef>
              <a:spcAft>
                <a:spcPts val="0"/>
              </a:spcAft>
              <a:buFont typeface="Wingdings" panose="05000000000000000000" pitchFamily="2" charset="2"/>
              <a:buChar char="ü"/>
              <a:defRPr/>
            </a:pPr>
            <a:r>
              <a:rPr lang="zh-CN" altLang="en-US" sz="1700" dirty="0"/>
              <a:t>整个</a:t>
            </a:r>
            <a:r>
              <a:rPr lang="en-US" altLang="zh-CN" sz="1700" dirty="0"/>
              <a:t>SELECT</a:t>
            </a:r>
            <a:r>
              <a:rPr lang="zh-CN" altLang="en-US" sz="1700" dirty="0"/>
              <a:t>语句的含义是，根据</a:t>
            </a:r>
            <a:r>
              <a:rPr lang="en-US" altLang="zh-CN" sz="1700" dirty="0"/>
              <a:t>WHERE</a:t>
            </a:r>
            <a:r>
              <a:rPr lang="zh-CN" altLang="en-US" sz="1700" dirty="0"/>
              <a:t>子句的条件表达式，从</a:t>
            </a:r>
            <a:r>
              <a:rPr lang="en-US" altLang="zh-CN" sz="1700" dirty="0"/>
              <a:t>FROM</a:t>
            </a:r>
            <a:r>
              <a:rPr lang="zh-CN" altLang="en-US" sz="1700" dirty="0"/>
              <a:t>子句指定的基本表或视图中找出满足条件的元组，再按</a:t>
            </a:r>
            <a:r>
              <a:rPr lang="en-US" altLang="zh-CN" sz="1700" dirty="0"/>
              <a:t>SELECT</a:t>
            </a:r>
            <a:r>
              <a:rPr lang="zh-CN" altLang="en-US" sz="1700" dirty="0"/>
              <a:t>子句中的目标列表达式，选出元组中的属性值形成结果表。如果有</a:t>
            </a:r>
            <a:r>
              <a:rPr lang="en-US" altLang="zh-CN" sz="1700" dirty="0"/>
              <a:t>GROUP</a:t>
            </a:r>
            <a:r>
              <a:rPr lang="zh-CN" altLang="en-US" sz="1700" dirty="0"/>
              <a:t>子句，则将结果按</a:t>
            </a:r>
            <a:r>
              <a:rPr lang="en-US" altLang="zh-CN" sz="1700" dirty="0"/>
              <a:t>&lt;</a:t>
            </a:r>
            <a:r>
              <a:rPr lang="zh-CN" altLang="en-US" sz="1700" dirty="0"/>
              <a:t>列名</a:t>
            </a:r>
            <a:r>
              <a:rPr lang="en-US" altLang="zh-CN" sz="1700" dirty="0"/>
              <a:t>1&gt;</a:t>
            </a:r>
            <a:r>
              <a:rPr lang="zh-CN" altLang="en-US" sz="1700" dirty="0"/>
              <a:t>的值进行分组，该属性列值相等的元组为一个组。通常会在每组中作用集函数。如果</a:t>
            </a:r>
            <a:r>
              <a:rPr lang="en-US" altLang="zh-CN" sz="1700" dirty="0"/>
              <a:t>GROUP</a:t>
            </a:r>
            <a:r>
              <a:rPr lang="zh-CN" altLang="en-US" sz="1700" dirty="0"/>
              <a:t>子句带</a:t>
            </a:r>
            <a:r>
              <a:rPr lang="en-US" altLang="zh-CN" sz="1700" dirty="0"/>
              <a:t>HAVING</a:t>
            </a:r>
            <a:r>
              <a:rPr lang="zh-CN" altLang="en-US" sz="1700" dirty="0"/>
              <a:t>短语，则值有满足指定条件的组才输出。如果有</a:t>
            </a:r>
            <a:r>
              <a:rPr lang="en-US" altLang="zh-CN" sz="1700" dirty="0"/>
              <a:t>ORDER</a:t>
            </a:r>
            <a:r>
              <a:rPr lang="zh-CN" altLang="en-US" sz="1700" dirty="0"/>
              <a:t>子句，则结果表还要按</a:t>
            </a:r>
            <a:r>
              <a:rPr lang="en-US" altLang="zh-CN" sz="1700" dirty="0"/>
              <a:t>&lt;</a:t>
            </a:r>
            <a:r>
              <a:rPr lang="zh-CN" altLang="en-US" sz="1700" dirty="0"/>
              <a:t>列名</a:t>
            </a:r>
            <a:r>
              <a:rPr lang="en-US" altLang="zh-CN" sz="1700" dirty="0"/>
              <a:t>2&gt;</a:t>
            </a:r>
            <a:r>
              <a:rPr lang="zh-CN" altLang="en-US" sz="1700" dirty="0"/>
              <a:t>的值的升序或降序排序。</a:t>
            </a:r>
            <a:r>
              <a:rPr lang="en-US" altLang="zh-CN" sz="1700" dirty="0"/>
              <a:t>SELECT</a:t>
            </a:r>
            <a:r>
              <a:rPr lang="zh-CN" altLang="en-US" sz="1700" dirty="0"/>
              <a:t>语句即可以完成简单的单表查询，也可以完成复杂的连接查询和嵌套查询。</a:t>
            </a:r>
            <a:endParaRPr lang="en-US" altLang="zh-CN" sz="1700" dirty="0"/>
          </a:p>
        </p:txBody>
      </p:sp>
      <p:sp>
        <p:nvSpPr>
          <p:cNvPr id="3" name="Rectangle 10"/>
          <p:cNvSpPr>
            <a:spLocks noChangeArrowheads="1"/>
          </p:cNvSpPr>
          <p:nvPr/>
        </p:nvSpPr>
        <p:spPr bwMode="auto">
          <a:xfrm>
            <a:off x="304800" y="173312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a:solidFill>
                  <a:schemeClr val="accent2"/>
                </a:solidFill>
                <a:latin typeface="楷体_GB2312" pitchFamily="49" charset="-122"/>
                <a:ea typeface="楷体_GB2312" pitchFamily="49" charset="-122"/>
              </a:rPr>
              <a:t> 6.3.2 </a:t>
            </a:r>
            <a:r>
              <a:rPr lang="zh-CN" altLang="en-US" sz="2400" b="1">
                <a:solidFill>
                  <a:schemeClr val="accent2"/>
                </a:solidFill>
                <a:latin typeface="楷体_GB2312" pitchFamily="49" charset="-122"/>
                <a:ea typeface="楷体_GB2312" pitchFamily="49" charset="-122"/>
              </a:rPr>
              <a:t>数据库存储技术 </a:t>
            </a:r>
            <a:r>
              <a:rPr lang="en-US" altLang="zh-CN" sz="2400" b="1">
                <a:solidFill>
                  <a:schemeClr val="accent2"/>
                </a:solidFill>
                <a:latin typeface="楷体_GB2312" pitchFamily="49" charset="-122"/>
                <a:ea typeface="楷体_GB2312" pitchFamily="49" charset="-122"/>
              </a:rPr>
              <a:t>–</a:t>
            </a:r>
            <a:r>
              <a:rPr lang="zh-CN" altLang="en-US" sz="2400" b="1">
                <a:solidFill>
                  <a:schemeClr val="accent2"/>
                </a:solidFill>
                <a:latin typeface="楷体_GB2312" pitchFamily="49" charset="-122"/>
                <a:ea typeface="楷体_GB2312" pitchFamily="49" charset="-122"/>
              </a:rPr>
              <a:t>关系数据库语言</a:t>
            </a:r>
            <a:r>
              <a:rPr lang="en-US" altLang="zh-CN" sz="2400" b="1">
                <a:solidFill>
                  <a:schemeClr val="accent2"/>
                </a:solidFill>
                <a:latin typeface="楷体_GB2312" pitchFamily="49" charset="-122"/>
                <a:ea typeface="楷体_GB2312" pitchFamily="49" charset="-122"/>
              </a:rPr>
              <a:t>SQL</a:t>
            </a:r>
            <a:endParaRPr lang="zh-CN" altLang="en-US" sz="2400" b="1">
              <a:solidFill>
                <a:schemeClr val="accent2"/>
              </a:solidFill>
              <a:latin typeface="楷体_GB2312" pitchFamily="49" charset="-122"/>
              <a:ea typeface="楷体_GB2312" pitchFamily="49" charset="-122"/>
            </a:endParaRPr>
          </a:p>
        </p:txBody>
      </p:sp>
      <p:sp>
        <p:nvSpPr>
          <p:cNvPr id="4" name="Rectangle 10"/>
          <p:cNvSpPr>
            <a:spLocks noChangeArrowheads="1"/>
          </p:cNvSpPr>
          <p:nvPr/>
        </p:nvSpPr>
        <p:spPr bwMode="auto">
          <a:xfrm>
            <a:off x="304800" y="1047328"/>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6.3 </a:t>
            </a:r>
            <a:r>
              <a:rPr lang="zh-CN" altLang="en-US" sz="3200" b="1">
                <a:solidFill>
                  <a:schemeClr val="accent2"/>
                </a:solidFill>
                <a:latin typeface="楷体_GB2312" pitchFamily="49" charset="-122"/>
                <a:ea typeface="楷体_GB2312" pitchFamily="49" charset="-122"/>
              </a:rPr>
              <a:t>海量数据存储</a:t>
            </a:r>
            <a:endParaRPr lang="zh-CN" altLang="en-US" sz="3200" b="1">
              <a:solidFill>
                <a:srgbClr val="FF0000"/>
              </a:solidFill>
              <a:latin typeface="楷体_GB2312" pitchFamily="49" charset="-122"/>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609600" y="2402160"/>
            <a:ext cx="8001000" cy="4267200"/>
          </a:xfrm>
          <a:prstGeom prst="rect">
            <a:avLst/>
          </a:prstGeom>
          <a:noFill/>
          <a:ln>
            <a:noFill/>
          </a:ln>
        </p:spPr>
        <p:txBody>
          <a:bodyPr/>
          <a:lstStyle/>
          <a:p>
            <a:pPr marL="285750" indent="-285750" algn="just">
              <a:lnSpc>
                <a:spcPct val="120000"/>
              </a:lnSpc>
              <a:spcBef>
                <a:spcPts val="600"/>
              </a:spcBef>
              <a:spcAft>
                <a:spcPts val="0"/>
              </a:spcAft>
              <a:buFont typeface="Wingdings" panose="05000000000000000000" pitchFamily="2" charset="2"/>
              <a:buChar char="ü"/>
              <a:defRPr/>
            </a:pPr>
            <a:r>
              <a:rPr lang="zh-CN" altLang="en-US" sz="2000" dirty="0"/>
              <a:t>插入数据</a:t>
            </a:r>
            <a:endParaRPr lang="en-US" altLang="zh-CN" sz="2000" dirty="0"/>
          </a:p>
          <a:p>
            <a:pPr marL="742950" lvl="1" indent="-285750" algn="just">
              <a:lnSpc>
                <a:spcPct val="120000"/>
              </a:lnSpc>
              <a:spcBef>
                <a:spcPts val="600"/>
              </a:spcBef>
              <a:spcAft>
                <a:spcPts val="0"/>
              </a:spcAft>
              <a:buFont typeface="Wingdings" panose="05000000000000000000" pitchFamily="2" charset="2"/>
              <a:buChar char="ü"/>
              <a:defRPr/>
            </a:pPr>
            <a:r>
              <a:rPr lang="zh-CN" altLang="en-US" sz="1700" dirty="0"/>
              <a:t>插入单个元组：</a:t>
            </a:r>
            <a:r>
              <a:rPr lang="en-US" altLang="zh-CN" sz="1700" dirty="0"/>
              <a:t>INSERT INTO &lt;</a:t>
            </a:r>
            <a:r>
              <a:rPr lang="zh-CN" altLang="en-US" sz="1700" dirty="0"/>
              <a:t>表名</a:t>
            </a:r>
            <a:r>
              <a:rPr lang="en-US" altLang="zh-CN" sz="1700" dirty="0"/>
              <a:t>&gt; [(&lt;</a:t>
            </a:r>
            <a:r>
              <a:rPr lang="zh-CN" altLang="en-US" sz="1700" dirty="0"/>
              <a:t>属性列</a:t>
            </a:r>
            <a:r>
              <a:rPr lang="en-US" altLang="zh-CN" sz="1700" dirty="0"/>
              <a:t>1&gt; [,&lt;</a:t>
            </a:r>
            <a:r>
              <a:rPr lang="zh-CN" altLang="en-US" sz="1700" dirty="0"/>
              <a:t>属性列</a:t>
            </a:r>
            <a:r>
              <a:rPr lang="en-US" altLang="zh-CN" sz="1700" dirty="0"/>
              <a:t>2&gt;]…)]              VALUES(&lt;</a:t>
            </a:r>
            <a:r>
              <a:rPr lang="zh-CN" altLang="en-US" sz="1700" dirty="0"/>
              <a:t>常量</a:t>
            </a:r>
            <a:r>
              <a:rPr lang="en-US" altLang="zh-CN" sz="1700" dirty="0"/>
              <a:t>1&gt;[,&lt;</a:t>
            </a:r>
            <a:r>
              <a:rPr lang="zh-CN" altLang="en-US" sz="1700" dirty="0"/>
              <a:t>常量</a:t>
            </a:r>
            <a:r>
              <a:rPr lang="en-US" altLang="zh-CN" sz="1700" dirty="0"/>
              <a:t>2&gt;]…)</a:t>
            </a:r>
          </a:p>
          <a:p>
            <a:pPr marL="742950" lvl="1" indent="-285750" algn="just">
              <a:lnSpc>
                <a:spcPct val="120000"/>
              </a:lnSpc>
              <a:spcBef>
                <a:spcPts val="600"/>
              </a:spcBef>
              <a:spcAft>
                <a:spcPts val="0"/>
              </a:spcAft>
              <a:buFont typeface="Wingdings" panose="05000000000000000000" pitchFamily="2" charset="2"/>
              <a:buChar char="ü"/>
              <a:defRPr/>
            </a:pPr>
            <a:r>
              <a:rPr lang="zh-CN" altLang="en-US" sz="1700" dirty="0"/>
              <a:t>插入子查询结果：</a:t>
            </a:r>
            <a:r>
              <a:rPr lang="en-US" altLang="zh-CN" sz="1700" dirty="0"/>
              <a:t>INSERT INTO &lt;</a:t>
            </a:r>
            <a:r>
              <a:rPr lang="zh-CN" altLang="en-US" sz="1700" dirty="0"/>
              <a:t>表名</a:t>
            </a:r>
            <a:r>
              <a:rPr lang="en-US" altLang="zh-CN" sz="1700" dirty="0"/>
              <a:t>&gt; [(&lt;</a:t>
            </a:r>
            <a:r>
              <a:rPr lang="zh-CN" altLang="en-US" sz="1700" dirty="0"/>
              <a:t>属性列</a:t>
            </a:r>
            <a:r>
              <a:rPr lang="en-US" altLang="zh-CN" sz="1700" dirty="0"/>
              <a:t>1&gt; [,&lt;</a:t>
            </a:r>
            <a:r>
              <a:rPr lang="zh-CN" altLang="en-US" sz="1700" dirty="0"/>
              <a:t>属性列</a:t>
            </a:r>
            <a:r>
              <a:rPr lang="en-US" altLang="zh-CN" sz="1700" dirty="0"/>
              <a:t>2&gt;]…)]                </a:t>
            </a:r>
            <a:r>
              <a:rPr lang="zh-CN" altLang="en-US" sz="1700" dirty="0"/>
              <a:t>子查询；</a:t>
            </a:r>
          </a:p>
          <a:p>
            <a:pPr marL="285750" lvl="1" indent="-285750" algn="just">
              <a:lnSpc>
                <a:spcPct val="120000"/>
              </a:lnSpc>
              <a:spcBef>
                <a:spcPts val="600"/>
              </a:spcBef>
              <a:spcAft>
                <a:spcPts val="0"/>
              </a:spcAft>
              <a:buFont typeface="Wingdings" panose="05000000000000000000" pitchFamily="2" charset="2"/>
              <a:buChar char="ü"/>
              <a:defRPr/>
            </a:pPr>
            <a:r>
              <a:rPr lang="zh-CN" altLang="en-US" sz="2000" dirty="0"/>
              <a:t>修改数据</a:t>
            </a:r>
            <a:endParaRPr lang="en-US" altLang="zh-CN" sz="2000" dirty="0"/>
          </a:p>
          <a:p>
            <a:pPr marL="742950" lvl="1" indent="-285750" algn="just">
              <a:lnSpc>
                <a:spcPct val="120000"/>
              </a:lnSpc>
              <a:spcBef>
                <a:spcPts val="600"/>
              </a:spcBef>
              <a:spcAft>
                <a:spcPts val="0"/>
              </a:spcAft>
              <a:buFont typeface="Wingdings" panose="05000000000000000000" pitchFamily="2" charset="2"/>
              <a:buChar char="ü"/>
              <a:defRPr/>
            </a:pPr>
            <a:r>
              <a:rPr lang="zh-CN" altLang="en-US" sz="1700" dirty="0"/>
              <a:t>命令格式：</a:t>
            </a:r>
            <a:r>
              <a:rPr lang="en-US" altLang="zh-CN" sz="1700" dirty="0"/>
              <a:t>UPDATE &lt;</a:t>
            </a:r>
            <a:r>
              <a:rPr lang="zh-CN" altLang="en-US" sz="1700" dirty="0"/>
              <a:t>表名</a:t>
            </a:r>
            <a:r>
              <a:rPr lang="en-US" altLang="zh-CN" sz="1700" dirty="0"/>
              <a:t>&gt; SET &lt;</a:t>
            </a:r>
            <a:r>
              <a:rPr lang="zh-CN" altLang="en-US" sz="1700" dirty="0"/>
              <a:t>列名</a:t>
            </a:r>
            <a:r>
              <a:rPr lang="en-US" altLang="zh-CN" sz="1700" dirty="0"/>
              <a:t>&gt;=&lt;</a:t>
            </a:r>
            <a:r>
              <a:rPr lang="zh-CN" altLang="en-US" sz="1700" dirty="0"/>
              <a:t>表达式</a:t>
            </a:r>
            <a:r>
              <a:rPr lang="en-US" altLang="zh-CN" sz="1700" dirty="0"/>
              <a:t>&gt;[, &lt;</a:t>
            </a:r>
            <a:r>
              <a:rPr lang="zh-CN" altLang="en-US" sz="1700" dirty="0"/>
              <a:t>列名</a:t>
            </a:r>
            <a:r>
              <a:rPr lang="en-US" altLang="zh-CN" sz="1700" dirty="0"/>
              <a:t>&gt;=&lt;</a:t>
            </a:r>
            <a:r>
              <a:rPr lang="zh-CN" altLang="en-US" sz="1700" dirty="0"/>
              <a:t>表达式</a:t>
            </a:r>
            <a:r>
              <a:rPr lang="en-US" altLang="zh-CN" sz="1700" dirty="0"/>
              <a:t>&gt;]…[WHERE &lt;</a:t>
            </a:r>
            <a:r>
              <a:rPr lang="zh-CN" altLang="en-US" sz="1700" dirty="0"/>
              <a:t>条件</a:t>
            </a:r>
            <a:r>
              <a:rPr lang="en-US" altLang="zh-CN" sz="1700" dirty="0"/>
              <a:t>&gt;]</a:t>
            </a:r>
          </a:p>
          <a:p>
            <a:pPr marL="285750" lvl="1" indent="-285750" algn="just">
              <a:lnSpc>
                <a:spcPct val="120000"/>
              </a:lnSpc>
              <a:spcBef>
                <a:spcPts val="600"/>
              </a:spcBef>
              <a:spcAft>
                <a:spcPts val="0"/>
              </a:spcAft>
              <a:buFont typeface="Wingdings" panose="05000000000000000000" pitchFamily="2" charset="2"/>
              <a:buChar char="ü"/>
              <a:defRPr/>
            </a:pPr>
            <a:r>
              <a:rPr lang="zh-CN" altLang="en-US" sz="2000" dirty="0"/>
              <a:t>删除数据</a:t>
            </a:r>
            <a:endParaRPr lang="en-US" altLang="zh-CN" sz="2000" dirty="0"/>
          </a:p>
          <a:p>
            <a:pPr marL="742950" lvl="1" indent="-285750" algn="just">
              <a:lnSpc>
                <a:spcPct val="120000"/>
              </a:lnSpc>
              <a:spcBef>
                <a:spcPts val="600"/>
              </a:spcBef>
              <a:spcAft>
                <a:spcPts val="0"/>
              </a:spcAft>
              <a:buFont typeface="Wingdings" panose="05000000000000000000" pitchFamily="2" charset="2"/>
              <a:buChar char="ü"/>
              <a:defRPr/>
            </a:pPr>
            <a:r>
              <a:rPr lang="zh-CN" altLang="en-US" sz="1700" dirty="0"/>
              <a:t>命令格式：</a:t>
            </a:r>
            <a:r>
              <a:rPr lang="en-US" altLang="zh-CN" sz="1700" dirty="0"/>
              <a:t>DELETE FROM &lt;</a:t>
            </a:r>
            <a:r>
              <a:rPr lang="zh-CN" altLang="en-US" sz="1700" dirty="0"/>
              <a:t>表名</a:t>
            </a:r>
            <a:r>
              <a:rPr lang="en-US" altLang="zh-CN" sz="1700" dirty="0"/>
              <a:t>&gt; [WHERE &lt;</a:t>
            </a:r>
            <a:r>
              <a:rPr lang="zh-CN" altLang="en-US" sz="1700" dirty="0"/>
              <a:t>条件</a:t>
            </a:r>
            <a:r>
              <a:rPr lang="en-US" altLang="zh-CN" sz="1700" dirty="0"/>
              <a:t>&gt;]</a:t>
            </a:r>
          </a:p>
        </p:txBody>
      </p:sp>
      <p:sp>
        <p:nvSpPr>
          <p:cNvPr id="3" name="Rectangle 10"/>
          <p:cNvSpPr>
            <a:spLocks noChangeArrowheads="1"/>
          </p:cNvSpPr>
          <p:nvPr/>
        </p:nvSpPr>
        <p:spPr bwMode="auto">
          <a:xfrm>
            <a:off x="304800" y="171636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a:solidFill>
                  <a:schemeClr val="accent2"/>
                </a:solidFill>
                <a:latin typeface="楷体_GB2312" pitchFamily="49" charset="-122"/>
                <a:ea typeface="楷体_GB2312" pitchFamily="49" charset="-122"/>
              </a:rPr>
              <a:t> 6.3.2 </a:t>
            </a:r>
            <a:r>
              <a:rPr lang="zh-CN" altLang="en-US" sz="2400" b="1">
                <a:solidFill>
                  <a:schemeClr val="accent2"/>
                </a:solidFill>
                <a:latin typeface="楷体_GB2312" pitchFamily="49" charset="-122"/>
                <a:ea typeface="楷体_GB2312" pitchFamily="49" charset="-122"/>
              </a:rPr>
              <a:t>数据库存储技术 </a:t>
            </a:r>
            <a:r>
              <a:rPr lang="en-US" altLang="zh-CN" sz="2400" b="1">
                <a:solidFill>
                  <a:schemeClr val="accent2"/>
                </a:solidFill>
                <a:latin typeface="楷体_GB2312" pitchFamily="49" charset="-122"/>
                <a:ea typeface="楷体_GB2312" pitchFamily="49" charset="-122"/>
              </a:rPr>
              <a:t>–</a:t>
            </a:r>
            <a:r>
              <a:rPr lang="zh-CN" altLang="en-US" sz="2400" b="1">
                <a:solidFill>
                  <a:schemeClr val="accent2"/>
                </a:solidFill>
                <a:latin typeface="楷体_GB2312" pitchFamily="49" charset="-122"/>
                <a:ea typeface="楷体_GB2312" pitchFamily="49" charset="-122"/>
              </a:rPr>
              <a:t>关系数据库语言</a:t>
            </a:r>
            <a:r>
              <a:rPr lang="en-US" altLang="zh-CN" sz="2400" b="1">
                <a:solidFill>
                  <a:schemeClr val="accent2"/>
                </a:solidFill>
                <a:latin typeface="楷体_GB2312" pitchFamily="49" charset="-122"/>
                <a:ea typeface="楷体_GB2312" pitchFamily="49" charset="-122"/>
              </a:rPr>
              <a:t>SQL</a:t>
            </a:r>
            <a:endParaRPr lang="zh-CN" altLang="en-US" sz="2400" b="1">
              <a:solidFill>
                <a:schemeClr val="accent2"/>
              </a:solidFill>
              <a:latin typeface="楷体_GB2312" pitchFamily="49" charset="-122"/>
              <a:ea typeface="楷体_GB2312" pitchFamily="49" charset="-122"/>
            </a:endParaRPr>
          </a:p>
        </p:txBody>
      </p:sp>
      <p:sp>
        <p:nvSpPr>
          <p:cNvPr id="4" name="Rectangle 10"/>
          <p:cNvSpPr>
            <a:spLocks noChangeArrowheads="1"/>
          </p:cNvSpPr>
          <p:nvPr/>
        </p:nvSpPr>
        <p:spPr bwMode="auto">
          <a:xfrm>
            <a:off x="304800" y="1030560"/>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6.3 </a:t>
            </a:r>
            <a:r>
              <a:rPr lang="zh-CN" altLang="en-US" sz="3200" b="1">
                <a:solidFill>
                  <a:schemeClr val="accent2"/>
                </a:solidFill>
                <a:latin typeface="楷体_GB2312" pitchFamily="49" charset="-122"/>
                <a:ea typeface="楷体_GB2312" pitchFamily="49" charset="-122"/>
              </a:rPr>
              <a:t>海量数据存储</a:t>
            </a:r>
            <a:endParaRPr lang="zh-CN" altLang="en-US" sz="3200" b="1">
              <a:solidFill>
                <a:srgbClr val="FF0000"/>
              </a:solidFill>
              <a:latin typeface="楷体_GB2312" pitchFamily="49" charset="-122"/>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609600" y="2169368"/>
            <a:ext cx="8001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algn="just">
              <a:lnSpc>
                <a:spcPct val="120000"/>
              </a:lnSpc>
              <a:spcBef>
                <a:spcPts val="600"/>
              </a:spcBef>
              <a:buFont typeface="Wingdings" panose="05000000000000000000" pitchFamily="2" charset="2"/>
              <a:buChar char="ü"/>
            </a:pPr>
            <a:r>
              <a:rPr lang="zh-CN" altLang="en-US" sz="2000" dirty="0"/>
              <a:t>视图</a:t>
            </a:r>
            <a:endParaRPr lang="en-US" altLang="zh-CN" sz="2000" dirty="0"/>
          </a:p>
          <a:p>
            <a:pPr marL="742950" lvl="1" indent="-285750" algn="just">
              <a:lnSpc>
                <a:spcPct val="120000"/>
              </a:lnSpc>
              <a:spcBef>
                <a:spcPts val="600"/>
              </a:spcBef>
              <a:buFont typeface="Wingdings" panose="05000000000000000000" pitchFamily="2" charset="2"/>
              <a:buChar char="ü"/>
            </a:pPr>
            <a:r>
              <a:rPr lang="zh-CN" altLang="en-US" sz="1700" dirty="0"/>
              <a:t>视图不存储具体数据，而仅在数据目录中存放其定义的“虚表”，它提供了一种简洁访问基本表中数据的快捷方式，使用户可以更有效、更安全的访问系统中存储的相关数据。</a:t>
            </a:r>
            <a:endParaRPr lang="en-US" altLang="zh-CN" sz="1700" dirty="0"/>
          </a:p>
          <a:p>
            <a:pPr marL="285750" indent="-285750" algn="just">
              <a:lnSpc>
                <a:spcPct val="120000"/>
              </a:lnSpc>
              <a:spcBef>
                <a:spcPts val="600"/>
              </a:spcBef>
              <a:buFont typeface="Wingdings" panose="05000000000000000000" pitchFamily="2" charset="2"/>
              <a:buChar char="ü"/>
            </a:pPr>
            <a:r>
              <a:rPr lang="zh-CN" altLang="en-US" sz="2000" dirty="0"/>
              <a:t>定义视图</a:t>
            </a:r>
            <a:endParaRPr lang="en-US" altLang="zh-CN" sz="2000" dirty="0"/>
          </a:p>
          <a:p>
            <a:pPr marL="742950" lvl="1" indent="-285750" algn="just">
              <a:lnSpc>
                <a:spcPct val="120000"/>
              </a:lnSpc>
              <a:spcBef>
                <a:spcPts val="600"/>
              </a:spcBef>
              <a:buFont typeface="Wingdings" panose="05000000000000000000" pitchFamily="2" charset="2"/>
              <a:buChar char="ü"/>
            </a:pPr>
            <a:r>
              <a:rPr lang="zh-CN" altLang="en-US" sz="1700" dirty="0"/>
              <a:t>命令格式：</a:t>
            </a:r>
            <a:r>
              <a:rPr lang="en-US" altLang="zh-CN" sz="1700" dirty="0"/>
              <a:t>CREATE VIEW&lt;</a:t>
            </a:r>
            <a:r>
              <a:rPr lang="zh-CN" altLang="en-US" sz="1700" dirty="0"/>
              <a:t>视图名</a:t>
            </a:r>
            <a:r>
              <a:rPr lang="en-US" altLang="zh-CN" sz="1700" dirty="0"/>
              <a:t>&gt; [(&lt;</a:t>
            </a:r>
            <a:r>
              <a:rPr lang="zh-CN" altLang="en-US" sz="1700" dirty="0"/>
              <a:t>列名</a:t>
            </a:r>
            <a:r>
              <a:rPr lang="en-US" altLang="zh-CN" sz="1700" dirty="0"/>
              <a:t>&gt;,  ……, &lt;</a:t>
            </a:r>
            <a:r>
              <a:rPr lang="zh-CN" altLang="en-US" sz="1700" dirty="0"/>
              <a:t>列名</a:t>
            </a:r>
            <a:r>
              <a:rPr lang="en-US" altLang="zh-CN" sz="1700" dirty="0"/>
              <a:t>&gt;)]  AS &lt;</a:t>
            </a:r>
            <a:r>
              <a:rPr lang="zh-CN" altLang="en-US" sz="1700" dirty="0"/>
              <a:t>子查询</a:t>
            </a:r>
            <a:r>
              <a:rPr lang="en-US" altLang="zh-CN" sz="1700" dirty="0"/>
              <a:t>&gt;          [WITH CHECK OPTION]</a:t>
            </a:r>
          </a:p>
          <a:p>
            <a:pPr marL="285750" indent="-285750" algn="just">
              <a:lnSpc>
                <a:spcPct val="120000"/>
              </a:lnSpc>
              <a:spcBef>
                <a:spcPts val="600"/>
              </a:spcBef>
              <a:buFont typeface="Wingdings" panose="05000000000000000000" pitchFamily="2" charset="2"/>
              <a:buChar char="ü"/>
            </a:pPr>
            <a:r>
              <a:rPr lang="zh-CN" altLang="en-US" sz="2000" dirty="0"/>
              <a:t>删除视图</a:t>
            </a:r>
            <a:endParaRPr lang="en-US" altLang="zh-CN" sz="2000" dirty="0"/>
          </a:p>
          <a:p>
            <a:pPr marL="742950" lvl="1" indent="-285750" algn="just">
              <a:lnSpc>
                <a:spcPct val="120000"/>
              </a:lnSpc>
              <a:spcBef>
                <a:spcPts val="600"/>
              </a:spcBef>
              <a:buFont typeface="Wingdings" panose="05000000000000000000" pitchFamily="2" charset="2"/>
              <a:buChar char="ü"/>
            </a:pPr>
            <a:r>
              <a:rPr lang="zh-CN" altLang="en-US" sz="1700" dirty="0"/>
              <a:t>命令格式：</a:t>
            </a:r>
            <a:r>
              <a:rPr lang="en-US" altLang="zh-CN" sz="1700" dirty="0"/>
              <a:t>DROP VIEW &lt;</a:t>
            </a:r>
            <a:r>
              <a:rPr lang="zh-CN" altLang="en-US" sz="1700" dirty="0"/>
              <a:t>视图名</a:t>
            </a:r>
            <a:r>
              <a:rPr lang="en-US" altLang="zh-CN" sz="1700" dirty="0"/>
              <a:t>&gt;</a:t>
            </a:r>
          </a:p>
          <a:p>
            <a:pPr marL="285750" indent="-285750" algn="just">
              <a:lnSpc>
                <a:spcPct val="120000"/>
              </a:lnSpc>
              <a:spcBef>
                <a:spcPts val="600"/>
              </a:spcBef>
              <a:buFont typeface="Wingdings" panose="05000000000000000000" pitchFamily="2" charset="2"/>
              <a:buChar char="ü"/>
            </a:pPr>
            <a:r>
              <a:rPr lang="zh-CN" altLang="en-US" sz="2000" dirty="0"/>
              <a:t>更新视图</a:t>
            </a:r>
            <a:endParaRPr lang="en-US" altLang="zh-CN" sz="2000" dirty="0"/>
          </a:p>
          <a:p>
            <a:pPr marL="742950" lvl="1" indent="-285750" algn="just">
              <a:lnSpc>
                <a:spcPct val="120000"/>
              </a:lnSpc>
              <a:spcBef>
                <a:spcPts val="600"/>
              </a:spcBef>
              <a:buFont typeface="Wingdings" panose="05000000000000000000" pitchFamily="2" charset="2"/>
              <a:buChar char="ü"/>
            </a:pPr>
            <a:r>
              <a:rPr lang="zh-CN" altLang="en-US" sz="1700" dirty="0"/>
              <a:t>更新视图是指通过视图来插入（</a:t>
            </a:r>
            <a:r>
              <a:rPr lang="en-US" altLang="zh-CN" sz="1700" dirty="0"/>
              <a:t>INSERT</a:t>
            </a:r>
            <a:r>
              <a:rPr lang="zh-CN" altLang="en-US" sz="1700" dirty="0"/>
              <a:t>）、删除（</a:t>
            </a:r>
            <a:r>
              <a:rPr lang="en-US" altLang="zh-CN" sz="1700" dirty="0"/>
              <a:t>DELETE</a:t>
            </a:r>
            <a:r>
              <a:rPr lang="zh-CN" altLang="en-US" sz="1700" dirty="0"/>
              <a:t>）和修改（</a:t>
            </a:r>
            <a:r>
              <a:rPr lang="en-US" altLang="zh-CN" sz="1700" dirty="0"/>
              <a:t>UPDATE</a:t>
            </a:r>
            <a:r>
              <a:rPr lang="zh-CN" altLang="en-US" sz="1700" dirty="0"/>
              <a:t>）数据。</a:t>
            </a:r>
            <a:endParaRPr lang="en-US" altLang="zh-CN" sz="1700" dirty="0"/>
          </a:p>
          <a:p>
            <a:pPr marL="285750" indent="-285750" algn="just">
              <a:lnSpc>
                <a:spcPct val="120000"/>
              </a:lnSpc>
              <a:spcBef>
                <a:spcPts val="600"/>
              </a:spcBef>
              <a:buFont typeface="Wingdings" panose="05000000000000000000" pitchFamily="2" charset="2"/>
              <a:buChar char="ü"/>
            </a:pPr>
            <a:endParaRPr lang="zh-CN" altLang="en-US" sz="2000" dirty="0"/>
          </a:p>
        </p:txBody>
      </p:sp>
      <p:sp>
        <p:nvSpPr>
          <p:cNvPr id="3" name="Rectangle 10"/>
          <p:cNvSpPr>
            <a:spLocks noChangeArrowheads="1"/>
          </p:cNvSpPr>
          <p:nvPr/>
        </p:nvSpPr>
        <p:spPr bwMode="auto">
          <a:xfrm>
            <a:off x="304800" y="171216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a:solidFill>
                  <a:schemeClr val="accent2"/>
                </a:solidFill>
                <a:latin typeface="楷体_GB2312" pitchFamily="49" charset="-122"/>
                <a:ea typeface="楷体_GB2312" pitchFamily="49" charset="-122"/>
              </a:rPr>
              <a:t> 6.3.2 </a:t>
            </a:r>
            <a:r>
              <a:rPr lang="zh-CN" altLang="en-US" sz="2400" b="1">
                <a:solidFill>
                  <a:schemeClr val="accent2"/>
                </a:solidFill>
                <a:latin typeface="楷体_GB2312" pitchFamily="49" charset="-122"/>
                <a:ea typeface="楷体_GB2312" pitchFamily="49" charset="-122"/>
              </a:rPr>
              <a:t>数据库存储技术 </a:t>
            </a:r>
            <a:r>
              <a:rPr lang="en-US" altLang="zh-CN" sz="2400" b="1">
                <a:solidFill>
                  <a:schemeClr val="accent2"/>
                </a:solidFill>
                <a:latin typeface="楷体_GB2312" pitchFamily="49" charset="-122"/>
                <a:ea typeface="楷体_GB2312" pitchFamily="49" charset="-122"/>
              </a:rPr>
              <a:t>–</a:t>
            </a:r>
            <a:r>
              <a:rPr lang="zh-CN" altLang="en-US" sz="2400" b="1">
                <a:solidFill>
                  <a:schemeClr val="accent2"/>
                </a:solidFill>
                <a:latin typeface="楷体_GB2312" pitchFamily="49" charset="-122"/>
                <a:ea typeface="楷体_GB2312" pitchFamily="49" charset="-122"/>
              </a:rPr>
              <a:t>关系数据库语言</a:t>
            </a:r>
            <a:r>
              <a:rPr lang="en-US" altLang="zh-CN" sz="2400" b="1">
                <a:solidFill>
                  <a:schemeClr val="accent2"/>
                </a:solidFill>
                <a:latin typeface="楷体_GB2312" pitchFamily="49" charset="-122"/>
                <a:ea typeface="楷体_GB2312" pitchFamily="49" charset="-122"/>
              </a:rPr>
              <a:t>SQL</a:t>
            </a:r>
            <a:endParaRPr lang="zh-CN" altLang="en-US" sz="2400" b="1">
              <a:solidFill>
                <a:schemeClr val="accent2"/>
              </a:solidFill>
              <a:latin typeface="楷体_GB2312" pitchFamily="49" charset="-122"/>
              <a:ea typeface="楷体_GB2312" pitchFamily="49" charset="-122"/>
            </a:endParaRPr>
          </a:p>
        </p:txBody>
      </p:sp>
      <p:sp>
        <p:nvSpPr>
          <p:cNvPr id="4" name="Rectangle 10"/>
          <p:cNvSpPr>
            <a:spLocks noChangeArrowheads="1"/>
          </p:cNvSpPr>
          <p:nvPr/>
        </p:nvSpPr>
        <p:spPr bwMode="auto">
          <a:xfrm>
            <a:off x="304800" y="1026368"/>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6.3 </a:t>
            </a:r>
            <a:r>
              <a:rPr lang="zh-CN" altLang="en-US" sz="3200" b="1">
                <a:solidFill>
                  <a:schemeClr val="accent2"/>
                </a:solidFill>
                <a:latin typeface="楷体_GB2312" pitchFamily="49" charset="-122"/>
                <a:ea typeface="楷体_GB2312" pitchFamily="49" charset="-122"/>
              </a:rPr>
              <a:t>海量数据存储</a:t>
            </a:r>
            <a:endParaRPr lang="zh-CN" altLang="en-US" sz="3200" b="1">
              <a:solidFill>
                <a:srgbClr val="FF0000"/>
              </a:solidFill>
              <a:latin typeface="楷体_GB2312" pitchFamily="49" charset="-122"/>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609600" y="2576736"/>
            <a:ext cx="80010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algn="just">
              <a:lnSpc>
                <a:spcPct val="120000"/>
              </a:lnSpc>
              <a:spcBef>
                <a:spcPts val="600"/>
              </a:spcBef>
              <a:buFont typeface="Wingdings" panose="05000000000000000000" pitchFamily="2" charset="2"/>
              <a:buChar char="ü"/>
            </a:pPr>
            <a:r>
              <a:rPr lang="zh-CN" altLang="en-US" sz="2000"/>
              <a:t>数据控制</a:t>
            </a:r>
            <a:endParaRPr lang="en-US" altLang="zh-CN" sz="2000"/>
          </a:p>
          <a:p>
            <a:pPr marL="742950" lvl="1" indent="-285750" algn="just">
              <a:lnSpc>
                <a:spcPct val="120000"/>
              </a:lnSpc>
              <a:spcBef>
                <a:spcPts val="600"/>
              </a:spcBef>
              <a:buFont typeface="Wingdings" panose="05000000000000000000" pitchFamily="2" charset="2"/>
              <a:buChar char="ü"/>
            </a:pPr>
            <a:r>
              <a:rPr lang="zh-CN" altLang="en-US" sz="1700"/>
              <a:t>由</a:t>
            </a:r>
            <a:r>
              <a:rPr lang="en-US" altLang="zh-CN" sz="1700"/>
              <a:t>DBMS</a:t>
            </a:r>
            <a:r>
              <a:rPr lang="zh-CN" altLang="en-US" sz="1700"/>
              <a:t>提供统一的数据控制功能是数据库系统的特点之一。</a:t>
            </a:r>
            <a:endParaRPr lang="en-US" altLang="zh-CN" sz="1700"/>
          </a:p>
          <a:p>
            <a:pPr marL="285750" indent="-285750" algn="just">
              <a:lnSpc>
                <a:spcPct val="120000"/>
              </a:lnSpc>
              <a:spcBef>
                <a:spcPts val="600"/>
              </a:spcBef>
              <a:buFont typeface="Wingdings" panose="05000000000000000000" pitchFamily="2" charset="2"/>
              <a:buChar char="ü"/>
            </a:pPr>
            <a:r>
              <a:rPr lang="zh-CN" altLang="en-US" sz="2000"/>
              <a:t>授权</a:t>
            </a:r>
            <a:endParaRPr lang="en-US" altLang="zh-CN" sz="2000"/>
          </a:p>
          <a:p>
            <a:pPr marL="742950" lvl="1" indent="-285750" algn="just">
              <a:lnSpc>
                <a:spcPct val="120000"/>
              </a:lnSpc>
              <a:spcBef>
                <a:spcPts val="600"/>
              </a:spcBef>
              <a:buFont typeface="Wingdings" panose="05000000000000000000" pitchFamily="2" charset="2"/>
              <a:buChar char="ü"/>
            </a:pPr>
            <a:r>
              <a:rPr lang="zh-CN" altLang="en-US" sz="1700"/>
              <a:t>命令格式：</a:t>
            </a:r>
            <a:r>
              <a:rPr lang="en-US" altLang="zh-CN" sz="1700"/>
              <a:t>GRANT &lt;</a:t>
            </a:r>
            <a:r>
              <a:rPr lang="zh-CN" altLang="en-US" sz="1700"/>
              <a:t>权限</a:t>
            </a:r>
            <a:r>
              <a:rPr lang="en-US" altLang="zh-CN" sz="1700"/>
              <a:t>&gt; [,&lt;</a:t>
            </a:r>
            <a:r>
              <a:rPr lang="zh-CN" altLang="en-US" sz="1700"/>
              <a:t>权限</a:t>
            </a:r>
            <a:r>
              <a:rPr lang="en-US" altLang="zh-CN" sz="1700"/>
              <a:t>&gt;]……[ON &lt;</a:t>
            </a:r>
            <a:r>
              <a:rPr lang="zh-CN" altLang="en-US" sz="1700"/>
              <a:t>对象类型</a:t>
            </a:r>
            <a:r>
              <a:rPr lang="en-US" altLang="zh-CN" sz="1700"/>
              <a:t>&gt;&lt;</a:t>
            </a:r>
            <a:r>
              <a:rPr lang="zh-CN" altLang="en-US" sz="1700"/>
              <a:t>对象名</a:t>
            </a:r>
            <a:r>
              <a:rPr lang="en-US" altLang="zh-CN" sz="1700"/>
              <a:t>&gt;] TO &lt;</a:t>
            </a:r>
            <a:r>
              <a:rPr lang="zh-CN" altLang="en-US" sz="1700"/>
              <a:t>用户</a:t>
            </a:r>
            <a:r>
              <a:rPr lang="en-US" altLang="zh-CN" sz="1700"/>
              <a:t>&gt;[,  &lt;</a:t>
            </a:r>
            <a:r>
              <a:rPr lang="zh-CN" altLang="en-US" sz="1700"/>
              <a:t>用户</a:t>
            </a:r>
            <a:r>
              <a:rPr lang="en-US" altLang="zh-CN" sz="1700"/>
              <a:t>&gt;] …… [WITH CHECK OPTION];</a:t>
            </a:r>
          </a:p>
          <a:p>
            <a:pPr marL="285750" indent="-285750" algn="just">
              <a:lnSpc>
                <a:spcPct val="120000"/>
              </a:lnSpc>
              <a:spcBef>
                <a:spcPts val="600"/>
              </a:spcBef>
              <a:buFont typeface="Wingdings" panose="05000000000000000000" pitchFamily="2" charset="2"/>
              <a:buChar char="ü"/>
            </a:pPr>
            <a:r>
              <a:rPr lang="zh-CN" altLang="en-US" sz="2000"/>
              <a:t>收回权限</a:t>
            </a:r>
            <a:endParaRPr lang="en-US" altLang="zh-CN" sz="2000"/>
          </a:p>
          <a:p>
            <a:pPr marL="742950" lvl="1" indent="-285750" algn="just">
              <a:lnSpc>
                <a:spcPct val="120000"/>
              </a:lnSpc>
              <a:spcBef>
                <a:spcPts val="600"/>
              </a:spcBef>
              <a:buFont typeface="Wingdings" panose="05000000000000000000" pitchFamily="2" charset="2"/>
              <a:buChar char="ü"/>
            </a:pPr>
            <a:r>
              <a:rPr lang="en-US" altLang="zh-CN" sz="1700"/>
              <a:t>REVOKE&lt;</a:t>
            </a:r>
            <a:r>
              <a:rPr lang="zh-CN" altLang="en-US" sz="1700"/>
              <a:t>权限</a:t>
            </a:r>
            <a:r>
              <a:rPr lang="en-US" altLang="zh-CN" sz="1700"/>
              <a:t>&gt;[, &lt;</a:t>
            </a:r>
            <a:r>
              <a:rPr lang="zh-CN" altLang="en-US" sz="1700"/>
              <a:t>权限</a:t>
            </a:r>
            <a:r>
              <a:rPr lang="en-US" altLang="zh-CN" sz="1700"/>
              <a:t>&gt;]……[ON &lt;</a:t>
            </a:r>
            <a:r>
              <a:rPr lang="zh-CN" altLang="en-US" sz="1700"/>
              <a:t>对象类型</a:t>
            </a:r>
            <a:r>
              <a:rPr lang="en-US" altLang="zh-CN" sz="1700"/>
              <a:t>&gt;&lt;</a:t>
            </a:r>
            <a:r>
              <a:rPr lang="zh-CN" altLang="en-US" sz="1700"/>
              <a:t>对象名</a:t>
            </a:r>
            <a:r>
              <a:rPr lang="en-US" altLang="zh-CN" sz="1700"/>
              <a:t>&gt;]	FROM &lt;</a:t>
            </a:r>
            <a:r>
              <a:rPr lang="zh-CN" altLang="en-US" sz="1700"/>
              <a:t>用户</a:t>
            </a:r>
            <a:r>
              <a:rPr lang="en-US" altLang="zh-CN" sz="1700"/>
              <a:t>&gt;[, &lt;</a:t>
            </a:r>
            <a:r>
              <a:rPr lang="zh-CN" altLang="en-US" sz="1700"/>
              <a:t>用户</a:t>
            </a:r>
            <a:r>
              <a:rPr lang="en-US" altLang="zh-CN" sz="1700"/>
              <a:t>&gt;]……;</a:t>
            </a:r>
          </a:p>
        </p:txBody>
      </p:sp>
      <p:sp>
        <p:nvSpPr>
          <p:cNvPr id="3" name="Rectangle 10"/>
          <p:cNvSpPr>
            <a:spLocks noChangeArrowheads="1"/>
          </p:cNvSpPr>
          <p:nvPr/>
        </p:nvSpPr>
        <p:spPr bwMode="auto">
          <a:xfrm>
            <a:off x="304800" y="1738536"/>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a:solidFill>
                  <a:schemeClr val="accent2"/>
                </a:solidFill>
                <a:latin typeface="楷体_GB2312" pitchFamily="49" charset="-122"/>
                <a:ea typeface="楷体_GB2312" pitchFamily="49" charset="-122"/>
              </a:rPr>
              <a:t> 6.3.2 </a:t>
            </a:r>
            <a:r>
              <a:rPr lang="zh-CN" altLang="en-US" sz="2400" b="1">
                <a:solidFill>
                  <a:schemeClr val="accent2"/>
                </a:solidFill>
                <a:latin typeface="楷体_GB2312" pitchFamily="49" charset="-122"/>
                <a:ea typeface="楷体_GB2312" pitchFamily="49" charset="-122"/>
              </a:rPr>
              <a:t>数据库存储技术 </a:t>
            </a:r>
            <a:r>
              <a:rPr lang="en-US" altLang="zh-CN" sz="2400" b="1">
                <a:solidFill>
                  <a:schemeClr val="accent2"/>
                </a:solidFill>
                <a:latin typeface="楷体_GB2312" pitchFamily="49" charset="-122"/>
                <a:ea typeface="楷体_GB2312" pitchFamily="49" charset="-122"/>
              </a:rPr>
              <a:t>–</a:t>
            </a:r>
            <a:r>
              <a:rPr lang="zh-CN" altLang="en-US" sz="2400" b="1">
                <a:solidFill>
                  <a:schemeClr val="accent2"/>
                </a:solidFill>
                <a:latin typeface="楷体_GB2312" pitchFamily="49" charset="-122"/>
                <a:ea typeface="楷体_GB2312" pitchFamily="49" charset="-122"/>
              </a:rPr>
              <a:t>关系数据库语言</a:t>
            </a:r>
            <a:r>
              <a:rPr lang="en-US" altLang="zh-CN" sz="2400" b="1">
                <a:solidFill>
                  <a:schemeClr val="accent2"/>
                </a:solidFill>
                <a:latin typeface="楷体_GB2312" pitchFamily="49" charset="-122"/>
                <a:ea typeface="楷体_GB2312" pitchFamily="49" charset="-122"/>
              </a:rPr>
              <a:t>SQL</a:t>
            </a:r>
            <a:endParaRPr lang="zh-CN" altLang="en-US" sz="2400" b="1">
              <a:solidFill>
                <a:schemeClr val="accent2"/>
              </a:solidFill>
              <a:latin typeface="楷体_GB2312" pitchFamily="49" charset="-122"/>
              <a:ea typeface="楷体_GB2312" pitchFamily="49" charset="-122"/>
            </a:endParaRPr>
          </a:p>
        </p:txBody>
      </p:sp>
      <p:sp>
        <p:nvSpPr>
          <p:cNvPr id="4" name="Rectangle 10"/>
          <p:cNvSpPr>
            <a:spLocks noChangeArrowheads="1"/>
          </p:cNvSpPr>
          <p:nvPr/>
        </p:nvSpPr>
        <p:spPr bwMode="auto">
          <a:xfrm>
            <a:off x="304800" y="1052736"/>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6.3 </a:t>
            </a:r>
            <a:r>
              <a:rPr lang="zh-CN" altLang="en-US" sz="3200" b="1">
                <a:solidFill>
                  <a:schemeClr val="accent2"/>
                </a:solidFill>
                <a:latin typeface="楷体_GB2312" pitchFamily="49" charset="-122"/>
                <a:ea typeface="楷体_GB2312" pitchFamily="49" charset="-122"/>
              </a:rPr>
              <a:t>海量数据存储</a:t>
            </a:r>
            <a:endParaRPr lang="zh-CN" altLang="en-US" sz="3200" b="1">
              <a:solidFill>
                <a:srgbClr val="FF0000"/>
              </a:solidFill>
              <a:latin typeface="楷体_GB2312" pitchFamily="49" charset="-122"/>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173832"/>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6.4 </a:t>
            </a:r>
            <a:r>
              <a:rPr lang="zh-CN" altLang="en-US" sz="3200" b="1">
                <a:solidFill>
                  <a:schemeClr val="accent2"/>
                </a:solidFill>
                <a:latin typeface="楷体_GB2312" pitchFamily="49" charset="-122"/>
                <a:ea typeface="楷体_GB2312" pitchFamily="49" charset="-122"/>
              </a:rPr>
              <a:t>海量数据的快速检索技术</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859632"/>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6.4.1 </a:t>
            </a:r>
            <a:r>
              <a:rPr lang="zh-CN" altLang="en-US" sz="2800" b="1">
                <a:solidFill>
                  <a:srgbClr val="7030A0"/>
                </a:solidFill>
                <a:latin typeface="楷体_GB2312" pitchFamily="49" charset="-122"/>
                <a:ea typeface="楷体_GB2312" pitchFamily="49" charset="-122"/>
              </a:rPr>
              <a:t>文本检索</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609600" y="2621632"/>
            <a:ext cx="80010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None/>
            </a:pPr>
            <a:r>
              <a:rPr lang="zh-CN" altLang="en-US" sz="2400" b="1">
                <a:latin typeface="楷体_GB2312" pitchFamily="49" charset="-122"/>
                <a:ea typeface="楷体_GB2312" pitchFamily="49" charset="-122"/>
              </a:rPr>
              <a:t>    传统的文本检索是围绕相关度</a:t>
            </a:r>
            <a:r>
              <a:rPr lang="en-US" altLang="zh-CN" sz="2400" b="1">
                <a:latin typeface="楷体_GB2312" pitchFamily="49" charset="-122"/>
                <a:ea typeface="楷体_GB2312" pitchFamily="49" charset="-122"/>
              </a:rPr>
              <a:t>(ReIevance)</a:t>
            </a:r>
            <a:r>
              <a:rPr lang="zh-CN" altLang="en-US" sz="2400" b="1">
                <a:latin typeface="楷体_GB2312" pitchFamily="49" charset="-122"/>
                <a:ea typeface="楷体_GB2312" pitchFamily="49" charset="-122"/>
              </a:rPr>
              <a:t>这个概念展开的。在信息检索中，相关度通常指用户的查询和文本内容的相似程度或者某种距离的远近程度。根据相关度的计算方法，可以把文本检索分成基于文字的检索、基于结构的检索和基于用户信息的检索。</a:t>
            </a:r>
            <a:r>
              <a:rPr lang="zh-CN" altLang="en-US"/>
              <a:t> </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093440"/>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6.4 </a:t>
            </a:r>
            <a:r>
              <a:rPr lang="zh-CN" altLang="en-US" sz="3200" b="1">
                <a:solidFill>
                  <a:schemeClr val="accent2"/>
                </a:solidFill>
                <a:latin typeface="楷体_GB2312" pitchFamily="49" charset="-122"/>
                <a:ea typeface="楷体_GB2312" pitchFamily="49" charset="-122"/>
              </a:rPr>
              <a:t>海量数据的快速检索技术</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77924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6.4.1 </a:t>
            </a:r>
            <a:r>
              <a:rPr lang="zh-CN" altLang="en-US" sz="2800" b="1">
                <a:solidFill>
                  <a:srgbClr val="7030A0"/>
                </a:solidFill>
                <a:latin typeface="楷体_GB2312" pitchFamily="49" charset="-122"/>
                <a:ea typeface="楷体_GB2312" pitchFamily="49" charset="-122"/>
              </a:rPr>
              <a:t>文本检索</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541240"/>
            <a:ext cx="75438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基于文字的检索 </a:t>
            </a:r>
          </a:p>
          <a:p>
            <a:r>
              <a:rPr lang="zh-CN" altLang="en-US" sz="2400" b="1">
                <a:latin typeface="楷体_GB2312" pitchFamily="49" charset="-122"/>
                <a:ea typeface="楷体_GB2312" pitchFamily="49" charset="-122"/>
              </a:rPr>
              <a:t>    基于文字的检索主要根据文档的文字内容来计算查询和文档的相似度。这个过程通常包括查询和文档的表示及相似度计算，二者构成了检索模型。学术界最经典的检索模型有布尔模型、向量空间模型、概率模型和统计语言检索模型。</a:t>
            </a:r>
          </a:p>
          <a:p>
            <a:r>
              <a:rPr lang="zh-CN" altLang="en-US" sz="2400" b="1">
                <a:latin typeface="楷体_GB2312" pitchFamily="49" charset="-122"/>
                <a:ea typeface="楷体_GB2312" pitchFamily="49" charset="-122"/>
              </a:rPr>
              <a:t>    </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072480"/>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6.4 </a:t>
            </a:r>
            <a:r>
              <a:rPr lang="zh-CN" altLang="en-US" sz="3200" b="1">
                <a:solidFill>
                  <a:schemeClr val="accent2"/>
                </a:solidFill>
                <a:latin typeface="楷体_GB2312" pitchFamily="49" charset="-122"/>
                <a:ea typeface="楷体_GB2312" pitchFamily="49" charset="-122"/>
              </a:rPr>
              <a:t>海量数据的快速检索技术</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75828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6.4.1 </a:t>
            </a:r>
            <a:r>
              <a:rPr lang="zh-CN" altLang="en-US" sz="2800" b="1">
                <a:solidFill>
                  <a:srgbClr val="7030A0"/>
                </a:solidFill>
                <a:latin typeface="楷体_GB2312" pitchFamily="49" charset="-122"/>
                <a:ea typeface="楷体_GB2312" pitchFamily="49" charset="-122"/>
              </a:rPr>
              <a:t>文本检索</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520280"/>
            <a:ext cx="78486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基于文字的检索 </a:t>
            </a:r>
          </a:p>
          <a:p>
            <a:r>
              <a:rPr lang="zh-CN" altLang="en-US" sz="2400" b="1">
                <a:latin typeface="楷体_GB2312" pitchFamily="49" charset="-122"/>
                <a:ea typeface="楷体_GB2312" pitchFamily="49" charset="-122"/>
              </a:rPr>
              <a:t>    （</a:t>
            </a:r>
            <a:r>
              <a:rPr lang="en-US" altLang="zh-CN" sz="2400" b="1">
                <a:latin typeface="楷体_GB2312" pitchFamily="49" charset="-122"/>
                <a:ea typeface="楷体_GB2312" pitchFamily="49" charset="-122"/>
              </a:rPr>
              <a:t>1</a:t>
            </a:r>
            <a:r>
              <a:rPr lang="zh-CN" altLang="en-US" sz="2400" b="1">
                <a:latin typeface="楷体_GB2312" pitchFamily="49" charset="-122"/>
                <a:ea typeface="楷体_GB2312" pitchFamily="49" charset="-122"/>
              </a:rPr>
              <a:t>）在布尔模型中，用户将查询表示为多个词组成的布尔表达式，如查询“计算机</a:t>
            </a:r>
            <a:r>
              <a:rPr lang="en-US" altLang="zh-CN" sz="2400" b="1">
                <a:latin typeface="楷体_GB2312" pitchFamily="49" charset="-122"/>
                <a:ea typeface="楷体_GB2312" pitchFamily="49" charset="-122"/>
              </a:rPr>
              <a:t>and</a:t>
            </a:r>
            <a:r>
              <a:rPr lang="zh-CN" altLang="en-US" sz="2400" b="1">
                <a:latin typeface="楷体_GB2312" pitchFamily="49" charset="-122"/>
                <a:ea typeface="楷体_GB2312" pitchFamily="49" charset="-122"/>
              </a:rPr>
              <a:t>文化”表示要查找包含“计算机”和“文化”这两个词的文档。文档被看成文中所有词组成的布尔表达式。在进行相似度计算时，布尔模型实际就是将用户提交的查询请求和每篇文档进行表达式匹配。布尔模型中满足查询的文档的相关度是</a:t>
            </a:r>
            <a:r>
              <a:rPr lang="en-US" altLang="zh-CN" sz="2400" b="1">
                <a:latin typeface="楷体_GB2312" pitchFamily="49" charset="-122"/>
                <a:ea typeface="楷体_GB2312" pitchFamily="49" charset="-122"/>
              </a:rPr>
              <a:t>1</a:t>
            </a:r>
            <a:r>
              <a:rPr lang="zh-CN" altLang="en-US" sz="2400" b="1">
                <a:latin typeface="楷体_GB2312" pitchFamily="49" charset="-122"/>
                <a:ea typeface="楷体_GB2312" pitchFamily="49" charset="-122"/>
              </a:rPr>
              <a:t>，不满足查询的文档的相关度是</a:t>
            </a:r>
            <a:r>
              <a:rPr lang="en-US" altLang="zh-CN" sz="2400" b="1">
                <a:latin typeface="楷体_GB2312" pitchFamily="49" charset="-122"/>
                <a:ea typeface="楷体_GB2312" pitchFamily="49" charset="-122"/>
              </a:rPr>
              <a:t>0</a:t>
            </a:r>
            <a:r>
              <a:rPr lang="zh-CN" altLang="en-US" sz="2400" b="1">
                <a:latin typeface="楷体_GB2312" pitchFamily="49" charset="-122"/>
                <a:ea typeface="楷体_GB2312" pitchFamily="49" charset="-122"/>
              </a:rPr>
              <a:t>。</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080864"/>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6.4 </a:t>
            </a:r>
            <a:r>
              <a:rPr lang="zh-CN" altLang="en-US" sz="3200" b="1">
                <a:solidFill>
                  <a:schemeClr val="accent2"/>
                </a:solidFill>
                <a:latin typeface="楷体_GB2312" pitchFamily="49" charset="-122"/>
                <a:ea typeface="楷体_GB2312" pitchFamily="49" charset="-122"/>
              </a:rPr>
              <a:t>海量数据的快速检索技术</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76666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6.4.1 </a:t>
            </a:r>
            <a:r>
              <a:rPr lang="zh-CN" altLang="en-US" sz="2800" b="1">
                <a:solidFill>
                  <a:srgbClr val="7030A0"/>
                </a:solidFill>
                <a:latin typeface="楷体_GB2312" pitchFamily="49" charset="-122"/>
                <a:ea typeface="楷体_GB2312" pitchFamily="49" charset="-122"/>
              </a:rPr>
              <a:t>文本检索</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528664"/>
            <a:ext cx="78486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基于文字的检索 </a:t>
            </a:r>
          </a:p>
          <a:p>
            <a:r>
              <a:rPr lang="zh-CN" altLang="en-US" sz="2400" b="1">
                <a:latin typeface="楷体_GB2312" pitchFamily="49" charset="-122"/>
                <a:ea typeface="楷体_GB2312" pitchFamily="49" charset="-122"/>
              </a:rPr>
              <a:t>    （</a:t>
            </a:r>
            <a:r>
              <a:rPr lang="en-US" altLang="zh-CN" sz="2400" b="1">
                <a:latin typeface="楷体_GB2312" pitchFamily="49" charset="-122"/>
                <a:ea typeface="楷体_GB2312" pitchFamily="49" charset="-122"/>
              </a:rPr>
              <a:t>2</a:t>
            </a:r>
            <a:r>
              <a:rPr lang="zh-CN" altLang="en-US" sz="2400" b="1">
                <a:latin typeface="楷体_GB2312" pitchFamily="49" charset="-122"/>
                <a:ea typeface="楷体_GB2312" pitchFamily="49" charset="-122"/>
              </a:rPr>
              <a:t>）在向量空间模型中，用户的查询和文档信息都表示成关键词及其权重构成的向量，如向量</a:t>
            </a:r>
            <a:r>
              <a:rPr lang="en-US" altLang="zh-CN" sz="2400" b="1">
                <a:latin typeface="楷体_GB2312" pitchFamily="49" charset="-122"/>
                <a:ea typeface="楷体_GB2312" pitchFamily="49" charset="-122"/>
              </a:rPr>
              <a:t>&lt;</a:t>
            </a:r>
            <a:r>
              <a:rPr lang="zh-CN" altLang="en-US" sz="2400" b="1">
                <a:latin typeface="楷体_GB2312" pitchFamily="49" charset="-122"/>
                <a:ea typeface="楷体_GB2312" pitchFamily="49" charset="-122"/>
              </a:rPr>
              <a:t>信息</a:t>
            </a:r>
            <a:r>
              <a:rPr lang="en-US" altLang="zh-CN" sz="2400" b="1">
                <a:latin typeface="楷体_GB2312" pitchFamily="49" charset="-122"/>
                <a:ea typeface="楷体_GB2312" pitchFamily="49" charset="-122"/>
              </a:rPr>
              <a:t>,3,</a:t>
            </a:r>
            <a:r>
              <a:rPr lang="zh-CN" altLang="en-US" sz="2400" b="1">
                <a:latin typeface="楷体_GB2312" pitchFamily="49" charset="-122"/>
                <a:ea typeface="楷体_GB2312" pitchFamily="49" charset="-122"/>
              </a:rPr>
              <a:t>检索</a:t>
            </a:r>
            <a:r>
              <a:rPr lang="en-US" altLang="zh-CN" sz="2400" b="1">
                <a:latin typeface="楷体_GB2312" pitchFamily="49" charset="-122"/>
                <a:ea typeface="楷体_GB2312" pitchFamily="49" charset="-122"/>
              </a:rPr>
              <a:t>,5,</a:t>
            </a:r>
            <a:r>
              <a:rPr lang="zh-CN" altLang="en-US" sz="2400" b="1">
                <a:latin typeface="楷体_GB2312" pitchFamily="49" charset="-122"/>
                <a:ea typeface="楷体_GB2312" pitchFamily="49" charset="-122"/>
              </a:rPr>
              <a:t>模型</a:t>
            </a:r>
            <a:r>
              <a:rPr lang="en-US" altLang="zh-CN" sz="2400" b="1">
                <a:latin typeface="楷体_GB2312" pitchFamily="49" charset="-122"/>
                <a:ea typeface="楷体_GB2312" pitchFamily="49" charset="-122"/>
              </a:rPr>
              <a:t>,1&gt;</a:t>
            </a:r>
            <a:r>
              <a:rPr lang="zh-CN" altLang="en-US" sz="2400" b="1">
                <a:latin typeface="楷体_GB2312" pitchFamily="49" charset="-122"/>
                <a:ea typeface="楷体_GB2312" pitchFamily="49" charset="-122"/>
              </a:rPr>
              <a:t>表示</a:t>
            </a:r>
            <a:r>
              <a:rPr lang="en-US" altLang="zh-CN" sz="2400" b="1">
                <a:latin typeface="楷体_GB2312" pitchFamily="49" charset="-122"/>
                <a:ea typeface="楷体_GB2312" pitchFamily="49" charset="-122"/>
              </a:rPr>
              <a:t>3</a:t>
            </a:r>
            <a:r>
              <a:rPr lang="zh-CN" altLang="en-US" sz="2400" b="1">
                <a:latin typeface="楷体_GB2312" pitchFamily="49" charset="-122"/>
                <a:ea typeface="楷体_GB2312" pitchFamily="49" charset="-122"/>
              </a:rPr>
              <a:t>个关键词“信息”、“检索”和“模型”构成的向量，每个词的权重分别是</a:t>
            </a:r>
            <a:r>
              <a:rPr lang="en-US" altLang="zh-CN" sz="2400" b="1">
                <a:latin typeface="楷体_GB2312" pitchFamily="49" charset="-122"/>
                <a:ea typeface="楷体_GB2312" pitchFamily="49" charset="-122"/>
              </a:rPr>
              <a:t>3</a:t>
            </a:r>
            <a:r>
              <a:rPr lang="zh-CN" altLang="en-US" sz="2400" b="1">
                <a:latin typeface="楷体_GB2312" pitchFamily="49" charset="-122"/>
                <a:ea typeface="楷体_GB2312" pitchFamily="49" charset="-122"/>
              </a:rPr>
              <a:t>、</a:t>
            </a:r>
            <a:r>
              <a:rPr lang="en-US" altLang="zh-CN" sz="2400" b="1">
                <a:latin typeface="楷体_GB2312" pitchFamily="49" charset="-122"/>
                <a:ea typeface="楷体_GB2312" pitchFamily="49" charset="-122"/>
              </a:rPr>
              <a:t>5</a:t>
            </a:r>
            <a:r>
              <a:rPr lang="zh-CN" altLang="en-US" sz="2400" b="1">
                <a:latin typeface="楷体_GB2312" pitchFamily="49" charset="-122"/>
                <a:ea typeface="楷体_GB2312" pitchFamily="49" charset="-122"/>
              </a:rPr>
              <a:t>、</a:t>
            </a:r>
            <a:r>
              <a:rPr lang="en-US" altLang="zh-CN" sz="2400" b="1">
                <a:latin typeface="楷体_GB2312" pitchFamily="49" charset="-122"/>
                <a:ea typeface="楷体_GB2312" pitchFamily="49" charset="-122"/>
              </a:rPr>
              <a:t>1</a:t>
            </a:r>
            <a:r>
              <a:rPr lang="zh-CN" altLang="en-US" sz="2400" b="1">
                <a:latin typeface="楷体_GB2312" pitchFamily="49" charset="-122"/>
                <a:ea typeface="楷体_GB2312" pitchFamily="49" charset="-122"/>
              </a:rPr>
              <a:t>。然后，通过计算向量之间的相似度便可以将与用户查询最相关的信息返回给用户。向量空间模型的研究内容包括关键词的选择，权重的计算方法和相似度的计算方法。</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119336"/>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6.4 </a:t>
            </a:r>
            <a:r>
              <a:rPr lang="zh-CN" altLang="en-US" sz="3200" b="1">
                <a:solidFill>
                  <a:schemeClr val="accent2"/>
                </a:solidFill>
                <a:latin typeface="楷体_GB2312" pitchFamily="49" charset="-122"/>
                <a:ea typeface="楷体_GB2312" pitchFamily="49" charset="-122"/>
              </a:rPr>
              <a:t>海量数据的快速检索技术</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805136"/>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6.4.1 </a:t>
            </a:r>
            <a:r>
              <a:rPr lang="zh-CN" altLang="en-US" sz="2800" b="1">
                <a:solidFill>
                  <a:srgbClr val="7030A0"/>
                </a:solidFill>
                <a:latin typeface="楷体_GB2312" pitchFamily="49" charset="-122"/>
                <a:ea typeface="楷体_GB2312" pitchFamily="49" charset="-122"/>
              </a:rPr>
              <a:t>文本检索</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567136"/>
            <a:ext cx="7848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基于文字的检索 </a:t>
            </a:r>
          </a:p>
          <a:p>
            <a:r>
              <a:rPr lang="zh-CN" altLang="en-US" sz="2400" b="1">
                <a:latin typeface="楷体_GB2312" pitchFamily="49" charset="-122"/>
                <a:ea typeface="楷体_GB2312" pitchFamily="49" charset="-122"/>
              </a:rPr>
              <a:t>    （</a:t>
            </a:r>
            <a:r>
              <a:rPr lang="en-US" altLang="zh-CN" sz="2400" b="1">
                <a:latin typeface="楷体_GB2312" pitchFamily="49" charset="-122"/>
                <a:ea typeface="楷体_GB2312" pitchFamily="49" charset="-122"/>
              </a:rPr>
              <a:t>3</a:t>
            </a:r>
            <a:r>
              <a:rPr lang="zh-CN" altLang="en-US" sz="2400" b="1">
                <a:latin typeface="楷体_GB2312" pitchFamily="49" charset="-122"/>
                <a:ea typeface="楷体_GB2312" pitchFamily="49" charset="-122"/>
              </a:rPr>
              <a:t>）概率检索模型通过概率的方法将查询和文档联系起来。同向量空间模型一样，查询和文档也都是用关键词表示。概率检索模型需要计算查询中的关键词在相关及不相关文档中的分布概率，然后在查询和文档进行相似度计算时，计算整个查询和文档的相关概率。相对于向量空间模型而言，概率模型具有更深的理论基础。概率模型中最关键的问题是计算关键词在与查询相关及不相关文档中的概率。由于对每个查询而言，现实无法知道相关与不相关文档，因此在计算时往往基于某种假设。</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124744"/>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6.4 </a:t>
            </a:r>
            <a:r>
              <a:rPr lang="zh-CN" altLang="en-US" sz="3200" b="1">
                <a:solidFill>
                  <a:schemeClr val="accent2"/>
                </a:solidFill>
                <a:latin typeface="楷体_GB2312" pitchFamily="49" charset="-122"/>
                <a:ea typeface="楷体_GB2312" pitchFamily="49" charset="-122"/>
              </a:rPr>
              <a:t>海量数据的快速检索技术</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81054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6.4.1 </a:t>
            </a:r>
            <a:r>
              <a:rPr lang="zh-CN" altLang="en-US" sz="2800" b="1">
                <a:solidFill>
                  <a:srgbClr val="7030A0"/>
                </a:solidFill>
                <a:latin typeface="楷体_GB2312" pitchFamily="49" charset="-122"/>
                <a:ea typeface="楷体_GB2312" pitchFamily="49" charset="-122"/>
              </a:rPr>
              <a:t>文本检索</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572544"/>
            <a:ext cx="7848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基于文字的检索 </a:t>
            </a:r>
          </a:p>
          <a:p>
            <a:r>
              <a:rPr lang="zh-CN" altLang="en-US" sz="2400" b="1">
                <a:latin typeface="楷体_GB2312" pitchFamily="49" charset="-122"/>
                <a:ea typeface="楷体_GB2312" pitchFamily="49" charset="-122"/>
              </a:rPr>
              <a:t>    （</a:t>
            </a:r>
            <a:r>
              <a:rPr lang="en-US" altLang="zh-CN" sz="2400" b="1">
                <a:latin typeface="楷体_GB2312" pitchFamily="49" charset="-122"/>
                <a:ea typeface="楷体_GB2312" pitchFamily="49" charset="-122"/>
              </a:rPr>
              <a:t>4</a:t>
            </a:r>
            <a:r>
              <a:rPr lang="zh-CN" altLang="en-US" sz="2400" b="1">
                <a:latin typeface="楷体_GB2312" pitchFamily="49" charset="-122"/>
                <a:ea typeface="楷体_GB2312" pitchFamily="49" charset="-122"/>
              </a:rPr>
              <a:t>）统计语言检索模型通过语言的方法将查询和文档联系起来。这种思想诞生了一系列的模型。最原始的统计语言检索模型是查询似然模型。简单地说，查询似然模型首先认为每篇文档是在某种“语言”下生成的。在该“语言”下生成查询的可能性便可看成文档和查询之间的相似度。所谓“语言”，可以通过统计语言模型来刻画，即某个词、短语、语句的分布概率。因此，查询似然模型通常包括两个步骤：首先对每个文档估计其统计语言模型，然后利用这个统计语言模型计算其生成查询的概率。 </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Rectangle 10"/>
          <p:cNvSpPr>
            <a:spLocks noChangeArrowheads="1"/>
          </p:cNvSpPr>
          <p:nvPr/>
        </p:nvSpPr>
        <p:spPr bwMode="auto">
          <a:xfrm>
            <a:off x="304800" y="1124744"/>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dirty="0">
                <a:solidFill>
                  <a:schemeClr val="accent2"/>
                </a:solidFill>
                <a:latin typeface="楷体_GB2312" pitchFamily="49" charset="-122"/>
                <a:ea typeface="楷体_GB2312" pitchFamily="49" charset="-122"/>
              </a:rPr>
              <a:t>6.2 </a:t>
            </a:r>
            <a:r>
              <a:rPr lang="zh-CN" altLang="zh-CN" sz="3200" b="1" dirty="0">
                <a:solidFill>
                  <a:schemeClr val="accent2"/>
                </a:solidFill>
                <a:latin typeface="楷体_GB2312" pitchFamily="49" charset="-122"/>
                <a:ea typeface="楷体_GB2312" pitchFamily="49" charset="-122"/>
              </a:rPr>
              <a:t>海量感知数据的挖掘与分析</a:t>
            </a:r>
            <a:br>
              <a:rPr lang="zh-CN" altLang="en-US" sz="3200" b="1" dirty="0">
                <a:solidFill>
                  <a:srgbClr val="FF0000"/>
                </a:solidFill>
                <a:latin typeface="楷体_GB2312" pitchFamily="49" charset="-122"/>
                <a:ea typeface="楷体_GB2312" pitchFamily="49" charset="-122"/>
              </a:rPr>
            </a:br>
            <a:endParaRPr lang="zh-CN" altLang="en-US" sz="3200" b="1" dirty="0">
              <a:solidFill>
                <a:srgbClr val="FF0000"/>
              </a:solidFill>
              <a:latin typeface="楷体_GB2312" pitchFamily="49" charset="-122"/>
              <a:ea typeface="楷体_GB2312" pitchFamily="49" charset="-122"/>
            </a:endParaRPr>
          </a:p>
        </p:txBody>
      </p:sp>
      <p:sp>
        <p:nvSpPr>
          <p:cNvPr id="8" name="Rectangle 10"/>
          <p:cNvSpPr>
            <a:spLocks noChangeArrowheads="1"/>
          </p:cNvSpPr>
          <p:nvPr/>
        </p:nvSpPr>
        <p:spPr bwMode="auto">
          <a:xfrm>
            <a:off x="304800" y="177998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solidFill>
                  <a:srgbClr val="003366"/>
                </a:solidFill>
                <a:latin typeface="楷体_GB2312" pitchFamily="49" charset="-122"/>
                <a:ea typeface="楷体_GB2312" pitchFamily="49" charset="-122"/>
              </a:rPr>
              <a:t> 6.2.2</a:t>
            </a:r>
            <a:r>
              <a:rPr lang="zh-CN" altLang="zh-CN" sz="2400" b="1" dirty="0">
                <a:solidFill>
                  <a:srgbClr val="003366"/>
                </a:solidFill>
                <a:latin typeface="楷体_GB2312" pitchFamily="49" charset="-122"/>
                <a:ea typeface="楷体_GB2312" pitchFamily="49" charset="-122"/>
              </a:rPr>
              <a:t>数据</a:t>
            </a:r>
            <a:r>
              <a:rPr lang="zh-CN" altLang="en-US" sz="2400" b="1" dirty="0">
                <a:solidFill>
                  <a:srgbClr val="003366"/>
                </a:solidFill>
                <a:latin typeface="楷体_GB2312" pitchFamily="49" charset="-122"/>
                <a:ea typeface="楷体_GB2312" pitchFamily="49" charset="-122"/>
              </a:rPr>
              <a:t>挖掘</a:t>
            </a:r>
            <a:br>
              <a:rPr lang="zh-CN" altLang="en-US" sz="2400" b="1" dirty="0">
                <a:solidFill>
                  <a:srgbClr val="FF0000"/>
                </a:solidFill>
                <a:latin typeface="楷体_GB2312" pitchFamily="49" charset="-122"/>
                <a:ea typeface="楷体_GB2312" pitchFamily="49" charset="-122"/>
              </a:rPr>
            </a:br>
            <a:endParaRPr lang="zh-CN" altLang="en-US" sz="2400" b="1" dirty="0">
              <a:solidFill>
                <a:srgbClr val="FF0000"/>
              </a:solidFill>
              <a:latin typeface="楷体_GB2312" pitchFamily="49" charset="-122"/>
              <a:ea typeface="楷体_GB2312" pitchFamily="49" charset="-122"/>
            </a:endParaRPr>
          </a:p>
        </p:txBody>
      </p:sp>
      <p:sp>
        <p:nvSpPr>
          <p:cNvPr id="9" name="矩形 8"/>
          <p:cNvSpPr>
            <a:spLocks noChangeArrowheads="1"/>
          </p:cNvSpPr>
          <p:nvPr/>
        </p:nvSpPr>
        <p:spPr bwMode="auto">
          <a:xfrm>
            <a:off x="726302" y="2276872"/>
            <a:ext cx="7374089"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200" dirty="0">
                <a:solidFill>
                  <a:srgbClr val="FF0000"/>
                </a:solidFill>
                <a:latin typeface="华文楷体" pitchFamily="2" charset="-122"/>
                <a:ea typeface="华文楷体" pitchFamily="2" charset="-122"/>
              </a:rPr>
              <a:t>知识发现和语义挖掘是的常用手段可分为三种：</a:t>
            </a:r>
            <a:endParaRPr lang="en-US" altLang="zh-CN" sz="3200" dirty="0">
              <a:solidFill>
                <a:srgbClr val="FF0000"/>
              </a:solidFill>
              <a:latin typeface="华文楷体" pitchFamily="2" charset="-122"/>
              <a:ea typeface="华文楷体" pitchFamily="2" charset="-122"/>
            </a:endParaRPr>
          </a:p>
          <a:p>
            <a:r>
              <a:rPr lang="zh-CN" altLang="en-US" sz="3200" dirty="0">
                <a:solidFill>
                  <a:srgbClr val="FF0000"/>
                </a:solidFill>
                <a:latin typeface="华文楷体" pitchFamily="2" charset="-122"/>
                <a:ea typeface="华文楷体" pitchFamily="2" charset="-122"/>
              </a:rPr>
              <a:t>  ①关联分析；</a:t>
            </a:r>
          </a:p>
          <a:p>
            <a:r>
              <a:rPr lang="zh-CN" altLang="en-US" sz="3200" dirty="0">
                <a:solidFill>
                  <a:srgbClr val="FF0000"/>
                </a:solidFill>
                <a:latin typeface="华文楷体" pitchFamily="2" charset="-122"/>
                <a:ea typeface="华文楷体" pitchFamily="2" charset="-122"/>
              </a:rPr>
              <a:t>  ②分类分析；</a:t>
            </a:r>
          </a:p>
          <a:p>
            <a:r>
              <a:rPr lang="zh-CN" altLang="en-US" sz="3200" dirty="0">
                <a:solidFill>
                  <a:srgbClr val="FF0000"/>
                </a:solidFill>
                <a:latin typeface="华文楷体" pitchFamily="2" charset="-122"/>
                <a:ea typeface="华文楷体" pitchFamily="2" charset="-122"/>
              </a:rPr>
              <a:t>  ③聚类分析；</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008856"/>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6.4 </a:t>
            </a:r>
            <a:r>
              <a:rPr lang="zh-CN" altLang="en-US" sz="3200" b="1">
                <a:solidFill>
                  <a:schemeClr val="accent2"/>
                </a:solidFill>
                <a:latin typeface="楷体_GB2312" pitchFamily="49" charset="-122"/>
                <a:ea typeface="楷体_GB2312" pitchFamily="49" charset="-122"/>
              </a:rPr>
              <a:t>海量数据的快速检索技术</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694656"/>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6.4.1 </a:t>
            </a:r>
            <a:r>
              <a:rPr lang="zh-CN" altLang="en-US" sz="2800" b="1">
                <a:solidFill>
                  <a:srgbClr val="7030A0"/>
                </a:solidFill>
                <a:latin typeface="楷体_GB2312" pitchFamily="49" charset="-122"/>
                <a:ea typeface="楷体_GB2312" pitchFamily="49" charset="-122"/>
              </a:rPr>
              <a:t>文本检索</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456656"/>
            <a:ext cx="78486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基于结构的检索 </a:t>
            </a:r>
          </a:p>
          <a:p>
            <a:r>
              <a:rPr lang="zh-CN" altLang="en-US" sz="2400" b="1">
                <a:latin typeface="楷体_GB2312" pitchFamily="49" charset="-122"/>
                <a:ea typeface="楷体_GB2312" pitchFamily="49" charset="-122"/>
              </a:rPr>
              <a:t>    和基于文字的检索不同，基于结构的检索要用到文档的结构信息。文档的结构包括内部结构和外部结构。所谓内部结构，是指文档除文字之外的格式、位置等信息；所谓外部结构，是指文档之间的基于某种关联构成的“关系网”，如可以根据文档之间的引用关系形成“引用关系网”。基于结构的检索通常不会单独使用，可以和基于文字的检索联合使用。</a:t>
            </a:r>
          </a:p>
          <a:p>
            <a:endParaRPr lang="zh-CN" altLang="en-US" sz="2400" b="1">
              <a:latin typeface="楷体_GB2312" pitchFamily="49" charset="-122"/>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080864"/>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6.4 </a:t>
            </a:r>
            <a:r>
              <a:rPr lang="zh-CN" altLang="en-US" sz="3200" b="1">
                <a:solidFill>
                  <a:schemeClr val="accent2"/>
                </a:solidFill>
                <a:latin typeface="楷体_GB2312" pitchFamily="49" charset="-122"/>
                <a:ea typeface="楷体_GB2312" pitchFamily="49" charset="-122"/>
              </a:rPr>
              <a:t>海量数据的快速检索技术</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76666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6.4.1 </a:t>
            </a:r>
            <a:r>
              <a:rPr lang="zh-CN" altLang="en-US" sz="2800" b="1">
                <a:solidFill>
                  <a:srgbClr val="7030A0"/>
                </a:solidFill>
                <a:latin typeface="楷体_GB2312" pitchFamily="49" charset="-122"/>
                <a:ea typeface="楷体_GB2312" pitchFamily="49" charset="-122"/>
              </a:rPr>
              <a:t>文本检索</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528664"/>
            <a:ext cx="78486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基于结构的检索 </a:t>
            </a:r>
          </a:p>
          <a:p>
            <a:r>
              <a:rPr lang="zh-CN" altLang="en-US" sz="2400" b="1">
                <a:latin typeface="楷体_GB2312" pitchFamily="49" charset="-122"/>
                <a:ea typeface="楷体_GB2312" pitchFamily="49" charset="-122"/>
              </a:rPr>
              <a:t>    在基于内部结构的检索中，可以利用文字所在的位置、格式等信息来更改其在文字检索中的权重。举例来说，各级标题、句首、</a:t>
            </a:r>
            <a:r>
              <a:rPr lang="en-US" altLang="zh-CN" sz="2400" b="1">
                <a:latin typeface="楷体_GB2312" pitchFamily="49" charset="-122"/>
                <a:ea typeface="楷体_GB2312" pitchFamily="49" charset="-122"/>
              </a:rPr>
              <a:t>htmI</a:t>
            </a:r>
            <a:r>
              <a:rPr lang="zh-CN" altLang="en-US" sz="2400" b="1">
                <a:latin typeface="楷体_GB2312" pitchFamily="49" charset="-122"/>
                <a:ea typeface="楷体_GB2312" pitchFamily="49" charset="-122"/>
              </a:rPr>
              <a:t>文件中的锚文本可以赋予更高的权重。基于外部结构的检索可以是基于</a:t>
            </a:r>
            <a:r>
              <a:rPr lang="en-US" altLang="zh-CN" sz="2400" b="1">
                <a:latin typeface="楷体_GB2312" pitchFamily="49" charset="-122"/>
                <a:ea typeface="楷体_GB2312" pitchFamily="49" charset="-122"/>
              </a:rPr>
              <a:t>WEB</a:t>
            </a:r>
            <a:r>
              <a:rPr lang="zh-CN" altLang="en-US" sz="2400" b="1">
                <a:latin typeface="楷体_GB2312" pitchFamily="49" charset="-122"/>
                <a:ea typeface="楷体_GB2312" pitchFamily="49" charset="-122"/>
              </a:rPr>
              <a:t>网页之间的链接关系，”链接分析”技术。实际上它或多或少地沿袭了图书情报学中的文献引用思想</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被越重要的文献引用、引用次数越多的文献具有更大的价值。 </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161256"/>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6.4 </a:t>
            </a:r>
            <a:r>
              <a:rPr lang="zh-CN" altLang="en-US" sz="3200" b="1">
                <a:solidFill>
                  <a:schemeClr val="accent2"/>
                </a:solidFill>
                <a:latin typeface="楷体_GB2312" pitchFamily="49" charset="-122"/>
                <a:ea typeface="楷体_GB2312" pitchFamily="49" charset="-122"/>
              </a:rPr>
              <a:t>海量数据的快速检索技术</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847056"/>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6.4.1 </a:t>
            </a:r>
            <a:r>
              <a:rPr lang="zh-CN" altLang="en-US" sz="2800" b="1">
                <a:solidFill>
                  <a:srgbClr val="7030A0"/>
                </a:solidFill>
                <a:latin typeface="楷体_GB2312" pitchFamily="49" charset="-122"/>
                <a:ea typeface="楷体_GB2312" pitchFamily="49" charset="-122"/>
              </a:rPr>
              <a:t>文本检索</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609056"/>
            <a:ext cx="78486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基于用户信息的检索</a:t>
            </a:r>
          </a:p>
          <a:p>
            <a:r>
              <a:rPr lang="zh-CN" altLang="en-US" sz="2400" b="1">
                <a:latin typeface="楷体_GB2312" pitchFamily="49" charset="-122"/>
                <a:ea typeface="楷体_GB2312" pitchFamily="49" charset="-122"/>
              </a:rPr>
              <a:t>    不论是基于文字还是基于结构的检索，都是从查询或者文档出发来计算相似度。实际上，用户是信息检索最重要的一个组成成份。就查询来说，是为了表示用户的真正需求；就检索结果来说。用户的认可才是检索的目的。因此，在信息检索过程中不能忽略用户这个重要因素。利用用户本身的信息及参与过程中的行为信息的检索称为基于用户信息的检索。</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144488"/>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6.4 </a:t>
            </a:r>
            <a:r>
              <a:rPr lang="zh-CN" altLang="en-US" sz="3200" b="1">
                <a:solidFill>
                  <a:schemeClr val="accent2"/>
                </a:solidFill>
                <a:latin typeface="楷体_GB2312" pitchFamily="49" charset="-122"/>
                <a:ea typeface="楷体_GB2312" pitchFamily="49" charset="-122"/>
              </a:rPr>
              <a:t>海量数据的快速检索技术</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83028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6.4.1 </a:t>
            </a:r>
            <a:r>
              <a:rPr lang="zh-CN" altLang="en-US" sz="2800" b="1">
                <a:solidFill>
                  <a:srgbClr val="7030A0"/>
                </a:solidFill>
                <a:latin typeface="楷体_GB2312" pitchFamily="49" charset="-122"/>
                <a:ea typeface="楷体_GB2312" pitchFamily="49" charset="-122"/>
              </a:rPr>
              <a:t>文本检索</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592288"/>
            <a:ext cx="78486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基于用户信息的检索</a:t>
            </a:r>
          </a:p>
          <a:p>
            <a:r>
              <a:rPr lang="zh-CN" altLang="en-US" sz="2400" b="1">
                <a:latin typeface="楷体_GB2312" pitchFamily="49" charset="-122"/>
                <a:ea typeface="楷体_GB2312" pitchFamily="49" charset="-122"/>
              </a:rPr>
              <a:t>    从理论上说，用户的很多信息都可以用于提高信息检索的质量。比如用户的性别、年龄、职业、教育背景、阅读习惯等等都可以用于信息检索。但实际上，一方面这些信息不易获得</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另一方面，即使能获得这些信息，这些信息能不能适用于所有用户的信息检索还值得怀疑。所以，目前的信息检索通常仅根据用户的访问行为获取信息，这个过程称为用户建模，这种方法也称为基于用户行为的检索方法。</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089248"/>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6.4 </a:t>
            </a:r>
            <a:r>
              <a:rPr lang="zh-CN" altLang="en-US" sz="3200" b="1">
                <a:solidFill>
                  <a:schemeClr val="accent2"/>
                </a:solidFill>
                <a:latin typeface="楷体_GB2312" pitchFamily="49" charset="-122"/>
                <a:ea typeface="楷体_GB2312" pitchFamily="49" charset="-122"/>
              </a:rPr>
              <a:t>海量数据的快速检索技术</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77504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6.4.1 </a:t>
            </a:r>
            <a:r>
              <a:rPr lang="zh-CN" altLang="en-US" sz="2800" b="1">
                <a:solidFill>
                  <a:srgbClr val="7030A0"/>
                </a:solidFill>
                <a:latin typeface="楷体_GB2312" pitchFamily="49" charset="-122"/>
                <a:ea typeface="楷体_GB2312" pitchFamily="49" charset="-122"/>
              </a:rPr>
              <a:t>文本检索</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537048"/>
            <a:ext cx="78486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基于用户信息的检索</a:t>
            </a:r>
          </a:p>
          <a:p>
            <a:r>
              <a:rPr lang="zh-CN" altLang="en-US" sz="2400" b="1">
                <a:latin typeface="楷体_GB2312" pitchFamily="49" charset="-122"/>
                <a:ea typeface="楷体_GB2312" pitchFamily="49" charset="-122"/>
              </a:rPr>
              <a:t>    基于用户行为的检索又可以分为基于单个用户个体访问行为的检索和基于群体用户访问行为的检索。顾名思义，基于单个用户个体访问行为主要分析当前检索用户的访问习惯来提高信息检索的质量。而基于群体用户访问行为主要是通过用户之间的相似性来指导信息检索，其假设具有相似兴趣的用户会访问同一网页。因此，可以通过分析群体用户的访问习惯，来获得哪些用户之间具有相同兴趣的信息。 </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030560"/>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6.4 </a:t>
            </a:r>
            <a:r>
              <a:rPr lang="zh-CN" altLang="en-US" sz="3200" b="1">
                <a:solidFill>
                  <a:schemeClr val="accent2"/>
                </a:solidFill>
                <a:latin typeface="楷体_GB2312" pitchFamily="49" charset="-122"/>
                <a:ea typeface="楷体_GB2312" pitchFamily="49" charset="-122"/>
              </a:rPr>
              <a:t>海量数据的快速检索技术</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71636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6.4.2 </a:t>
            </a:r>
            <a:r>
              <a:rPr lang="zh-CN" altLang="en-US" sz="2800" b="1">
                <a:solidFill>
                  <a:srgbClr val="7030A0"/>
                </a:solidFill>
                <a:latin typeface="楷体_GB2312" pitchFamily="49" charset="-122"/>
                <a:ea typeface="楷体_GB2312" pitchFamily="49" charset="-122"/>
              </a:rPr>
              <a:t>图像检索</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249760"/>
            <a:ext cx="78486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b="1" dirty="0">
                <a:latin typeface="楷体_GB2312" pitchFamily="49" charset="-122"/>
                <a:ea typeface="楷体_GB2312" pitchFamily="49" charset="-122"/>
              </a:rPr>
              <a:t>    关于图像检索的研究可以追溯到</a:t>
            </a:r>
            <a:r>
              <a:rPr lang="en-US" altLang="zh-CN" sz="2400" b="1" dirty="0">
                <a:latin typeface="楷体_GB2312" pitchFamily="49" charset="-122"/>
                <a:ea typeface="楷体_GB2312" pitchFamily="49" charset="-122"/>
              </a:rPr>
              <a:t>20</a:t>
            </a:r>
            <a:r>
              <a:rPr lang="zh-CN" altLang="en-US" sz="2400" b="1" dirty="0">
                <a:latin typeface="楷体_GB2312" pitchFamily="49" charset="-122"/>
                <a:ea typeface="楷体_GB2312" pitchFamily="49" charset="-122"/>
              </a:rPr>
              <a:t>世纪</a:t>
            </a:r>
            <a:r>
              <a:rPr lang="en-US" altLang="zh-CN" sz="2400" b="1" dirty="0">
                <a:latin typeface="楷体_GB2312" pitchFamily="49" charset="-122"/>
                <a:ea typeface="楷体_GB2312" pitchFamily="49" charset="-122"/>
              </a:rPr>
              <a:t>70</a:t>
            </a:r>
            <a:r>
              <a:rPr lang="zh-CN" altLang="en-US" sz="2400" b="1" dirty="0">
                <a:latin typeface="楷体_GB2312" pitchFamily="49" charset="-122"/>
                <a:ea typeface="楷体_GB2312" pitchFamily="49" charset="-122"/>
              </a:rPr>
              <a:t>年代，当时主要是基于文本的图像检索技术</a:t>
            </a:r>
            <a:r>
              <a:rPr lang="en-US" altLang="zh-CN" sz="2400" b="1" dirty="0">
                <a:latin typeface="楷体_GB2312" pitchFamily="49" charset="-122"/>
                <a:ea typeface="楷体_GB2312" pitchFamily="49" charset="-122"/>
              </a:rPr>
              <a:t>(Text-based Image Retrieval,</a:t>
            </a:r>
            <a:r>
              <a:rPr lang="zh-CN" altLang="en-US" sz="2400" b="1" dirty="0">
                <a:latin typeface="楷体_GB2312" pitchFamily="49" charset="-122"/>
                <a:ea typeface="楷体_GB2312" pitchFamily="49" charset="-122"/>
              </a:rPr>
              <a:t>简称</a:t>
            </a:r>
            <a:r>
              <a:rPr lang="en-US" altLang="zh-CN" sz="2400" b="1" dirty="0">
                <a:latin typeface="楷体_GB2312" pitchFamily="49" charset="-122"/>
                <a:ea typeface="楷体_GB2312" pitchFamily="49" charset="-122"/>
              </a:rPr>
              <a:t>TBIR)</a:t>
            </a:r>
            <a:r>
              <a:rPr lang="zh-CN" altLang="en-US" sz="2400" b="1" dirty="0">
                <a:latin typeface="楷体_GB2312" pitchFamily="49" charset="-122"/>
                <a:ea typeface="楷体_GB2312" pitchFamily="49" charset="-122"/>
              </a:rPr>
              <a:t>，即利用文本描述的方式表示图像的特征，这时的图像检索实际是文本检索。到</a:t>
            </a:r>
            <a:r>
              <a:rPr lang="en-US" altLang="zh-CN" sz="2400" b="1" dirty="0">
                <a:latin typeface="楷体_GB2312" pitchFamily="49" charset="-122"/>
                <a:ea typeface="楷体_GB2312" pitchFamily="49" charset="-122"/>
              </a:rPr>
              <a:t>90</a:t>
            </a:r>
            <a:r>
              <a:rPr lang="zh-CN" altLang="en-US" sz="2400" b="1" dirty="0">
                <a:latin typeface="楷体_GB2312" pitchFamily="49" charset="-122"/>
                <a:ea typeface="楷体_GB2312" pitchFamily="49" charset="-122"/>
              </a:rPr>
              <a:t>年代以后，出现了基于内容的图像检索</a:t>
            </a:r>
            <a:r>
              <a:rPr lang="en-US" altLang="zh-CN" sz="2400" b="1" dirty="0">
                <a:latin typeface="楷体_GB2312" pitchFamily="49" charset="-122"/>
                <a:ea typeface="楷体_GB2312" pitchFamily="49" charset="-122"/>
              </a:rPr>
              <a:t>(Content-based Image Retrieval</a:t>
            </a:r>
            <a:r>
              <a:rPr lang="zh-CN" altLang="en-US" sz="2400" b="1" dirty="0">
                <a:latin typeface="楷体_GB2312" pitchFamily="49" charset="-122"/>
                <a:ea typeface="楷体_GB2312" pitchFamily="49" charset="-122"/>
              </a:rPr>
              <a:t>，简称</a:t>
            </a:r>
            <a:r>
              <a:rPr lang="en-US" altLang="zh-CN" sz="2400" b="1" dirty="0">
                <a:latin typeface="楷体_GB2312" pitchFamily="49" charset="-122"/>
                <a:ea typeface="楷体_GB2312" pitchFamily="49" charset="-122"/>
              </a:rPr>
              <a:t>CBIR)</a:t>
            </a:r>
            <a:r>
              <a:rPr lang="zh-CN" altLang="en-US" sz="2400" b="1" dirty="0">
                <a:latin typeface="楷体_GB2312" pitchFamily="49" charset="-122"/>
                <a:ea typeface="楷体_GB2312" pitchFamily="49" charset="-122"/>
              </a:rPr>
              <a:t>，即对图像的视觉内容，如图像的颜色、纹理、形状等进行分析和检索，并有许多</a:t>
            </a:r>
            <a:r>
              <a:rPr lang="en-US" altLang="zh-CN" sz="2400" b="1" dirty="0">
                <a:latin typeface="楷体_GB2312" pitchFamily="49" charset="-122"/>
                <a:ea typeface="楷体_GB2312" pitchFamily="49" charset="-122"/>
              </a:rPr>
              <a:t>CBIR</a:t>
            </a:r>
            <a:r>
              <a:rPr lang="zh-CN" altLang="en-US" sz="2400" b="1" dirty="0">
                <a:latin typeface="楷体_GB2312" pitchFamily="49" charset="-122"/>
                <a:ea typeface="楷体_GB2312" pitchFamily="49" charset="-122"/>
              </a:rPr>
              <a:t>系统相继问世。但实践证明，</a:t>
            </a:r>
            <a:r>
              <a:rPr lang="en-US" altLang="zh-CN" sz="2400" b="1" dirty="0">
                <a:latin typeface="楷体_GB2312" pitchFamily="49" charset="-122"/>
                <a:ea typeface="楷体_GB2312" pitchFamily="49" charset="-122"/>
              </a:rPr>
              <a:t>TBIR</a:t>
            </a:r>
            <a:r>
              <a:rPr lang="zh-CN" altLang="en-US" sz="2400" b="1" dirty="0">
                <a:latin typeface="楷体_GB2312" pitchFamily="49" charset="-122"/>
                <a:ea typeface="楷体_GB2312" pitchFamily="49" charset="-122"/>
              </a:rPr>
              <a:t>和</a:t>
            </a:r>
            <a:r>
              <a:rPr lang="en-US" altLang="zh-CN" sz="2400" b="1" dirty="0">
                <a:latin typeface="楷体_GB2312" pitchFamily="49" charset="-122"/>
                <a:ea typeface="楷体_GB2312" pitchFamily="49" charset="-122"/>
              </a:rPr>
              <a:t>CBIR</a:t>
            </a:r>
            <a:r>
              <a:rPr lang="zh-CN" altLang="en-US" sz="2400" b="1" dirty="0">
                <a:latin typeface="楷体_GB2312" pitchFamily="49" charset="-122"/>
                <a:ea typeface="楷体_GB2312" pitchFamily="49" charset="-122"/>
              </a:rPr>
              <a:t>这两种技术远不能满足人们对图像检索的要求。为了使图像检索系统更加接近人对图像的理解，研究者们又提出了基于语义的图像检索</a:t>
            </a:r>
            <a:r>
              <a:rPr lang="en-US" altLang="zh-CN" sz="2400" b="1" dirty="0">
                <a:latin typeface="楷体_GB2312" pitchFamily="49" charset="-122"/>
                <a:ea typeface="楷体_GB2312" pitchFamily="49" charset="-122"/>
              </a:rPr>
              <a:t>(Semantic-based Image Retrieval</a:t>
            </a:r>
            <a:r>
              <a:rPr lang="zh-CN" altLang="en-US" sz="2400" b="1" dirty="0">
                <a:latin typeface="楷体_GB2312" pitchFamily="49" charset="-122"/>
                <a:ea typeface="楷体_GB2312" pitchFamily="49" charset="-122"/>
              </a:rPr>
              <a:t>，简称</a:t>
            </a:r>
            <a:r>
              <a:rPr lang="en-US" altLang="zh-CN" sz="2400" b="1" dirty="0">
                <a:latin typeface="楷体_GB2312" pitchFamily="49" charset="-122"/>
                <a:ea typeface="楷体_GB2312" pitchFamily="49" charset="-122"/>
              </a:rPr>
              <a:t>SBIR)</a:t>
            </a:r>
            <a:r>
              <a:rPr lang="zh-CN" altLang="en-US" sz="2400" b="1" dirty="0">
                <a:latin typeface="楷体_GB2312" pitchFamily="49" charset="-122"/>
                <a:ea typeface="楷体_GB2312" pitchFamily="49" charset="-122"/>
              </a:rPr>
              <a:t>，试图从语义层次解决图像检索问题。</a:t>
            </a:r>
            <a:r>
              <a:rPr lang="zh-CN" altLang="en-US" dirty="0"/>
              <a:t> </a:t>
            </a:r>
            <a:r>
              <a:rPr lang="zh-CN" altLang="en-US" sz="2400" b="1" dirty="0">
                <a:latin typeface="楷体_GB2312" pitchFamily="49" charset="-122"/>
                <a:ea typeface="楷体_GB2312" pitchFamily="49" charset="-122"/>
              </a:rPr>
              <a:t>    </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017860"/>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6.4 </a:t>
            </a:r>
            <a:r>
              <a:rPr lang="zh-CN" altLang="en-US" sz="3200" b="1">
                <a:solidFill>
                  <a:schemeClr val="accent2"/>
                </a:solidFill>
                <a:latin typeface="楷体_GB2312" pitchFamily="49" charset="-122"/>
                <a:ea typeface="楷体_GB2312" pitchFamily="49" charset="-122"/>
              </a:rPr>
              <a:t>海量数据的快速检索技术</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70366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6.4.2 </a:t>
            </a:r>
            <a:r>
              <a:rPr lang="zh-CN" altLang="en-US" sz="2800" b="1">
                <a:solidFill>
                  <a:srgbClr val="7030A0"/>
                </a:solidFill>
                <a:latin typeface="楷体_GB2312" pitchFamily="49" charset="-122"/>
                <a:ea typeface="楷体_GB2312" pitchFamily="49" charset="-122"/>
              </a:rPr>
              <a:t>图像检索</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313260"/>
            <a:ext cx="78486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None/>
            </a:pPr>
            <a:r>
              <a:rPr lang="zh-CN" altLang="en-US" b="1"/>
              <a:t>       </a:t>
            </a:r>
            <a:r>
              <a:rPr lang="zh-CN" altLang="en-US" sz="2400" b="1">
                <a:latin typeface="楷体_GB2312" pitchFamily="49" charset="-122"/>
                <a:ea typeface="楷体_GB2312" pitchFamily="49" charset="-122"/>
              </a:rPr>
              <a:t>文献</a:t>
            </a:r>
            <a:r>
              <a:rPr lang="en-US" altLang="zh-CN" sz="2400" b="1">
                <a:latin typeface="楷体_GB2312" pitchFamily="49" charset="-122"/>
                <a:ea typeface="楷体_GB2312" pitchFamily="49" charset="-122"/>
              </a:rPr>
              <a:t>[58]</a:t>
            </a:r>
            <a:r>
              <a:rPr lang="zh-CN" altLang="en-US" sz="2400" b="1">
                <a:latin typeface="楷体_GB2312" pitchFamily="49" charset="-122"/>
                <a:ea typeface="楷体_GB2312" pitchFamily="49" charset="-122"/>
              </a:rPr>
              <a:t>给出了一个简化了的图像内容的层次模型，如图</a:t>
            </a:r>
            <a:r>
              <a:rPr lang="en-US" altLang="zh-CN" sz="2400" b="1">
                <a:latin typeface="楷体_GB2312" pitchFamily="49" charset="-122"/>
                <a:ea typeface="楷体_GB2312" pitchFamily="49" charset="-122"/>
              </a:rPr>
              <a:t>6-15</a:t>
            </a:r>
            <a:r>
              <a:rPr lang="zh-CN" altLang="en-US" sz="2400" b="1">
                <a:latin typeface="楷体_GB2312" pitchFamily="49" charset="-122"/>
                <a:ea typeface="楷体_GB2312" pitchFamily="49" charset="-122"/>
              </a:rPr>
              <a:t>所示。第</a:t>
            </a:r>
            <a:r>
              <a:rPr lang="en-US" altLang="zh-CN" sz="2400" b="1">
                <a:latin typeface="楷体_GB2312" pitchFamily="49" charset="-122"/>
                <a:ea typeface="楷体_GB2312" pitchFamily="49" charset="-122"/>
              </a:rPr>
              <a:t>1</a:t>
            </a:r>
            <a:r>
              <a:rPr lang="zh-CN" altLang="en-US" sz="2400" b="1">
                <a:latin typeface="楷体_GB2312" pitchFamily="49" charset="-122"/>
                <a:ea typeface="楷体_GB2312" pitchFamily="49" charset="-122"/>
              </a:rPr>
              <a:t>层为原始数据层，第</a:t>
            </a:r>
            <a:r>
              <a:rPr lang="en-US" altLang="zh-CN" sz="2400" b="1">
                <a:latin typeface="楷体_GB2312" pitchFamily="49" charset="-122"/>
                <a:ea typeface="楷体_GB2312" pitchFamily="49" charset="-122"/>
              </a:rPr>
              <a:t>2</a:t>
            </a:r>
            <a:r>
              <a:rPr lang="zh-CN" altLang="en-US" sz="2400" b="1">
                <a:latin typeface="楷体_GB2312" pitchFamily="49" charset="-122"/>
                <a:ea typeface="楷体_GB2312" pitchFamily="49" charset="-122"/>
              </a:rPr>
              <a:t>层为物理特征层，第</a:t>
            </a:r>
            <a:r>
              <a:rPr lang="en-US" altLang="zh-CN" sz="2400" b="1">
                <a:latin typeface="楷体_GB2312" pitchFamily="49" charset="-122"/>
                <a:ea typeface="楷体_GB2312" pitchFamily="49" charset="-122"/>
              </a:rPr>
              <a:t>3</a:t>
            </a:r>
            <a:r>
              <a:rPr lang="zh-CN" altLang="en-US" sz="2400" b="1">
                <a:latin typeface="楷体_GB2312" pitchFamily="49" charset="-122"/>
                <a:ea typeface="楷体_GB2312" pitchFamily="49" charset="-122"/>
              </a:rPr>
              <a:t>层为语义特征层。下面分别对</a:t>
            </a:r>
            <a:r>
              <a:rPr lang="en-US" altLang="zh-CN" sz="2400" b="1">
                <a:latin typeface="楷体_GB2312" pitchFamily="49" charset="-122"/>
                <a:ea typeface="楷体_GB2312" pitchFamily="49" charset="-122"/>
              </a:rPr>
              <a:t>CBIR</a:t>
            </a:r>
            <a:r>
              <a:rPr lang="zh-CN" altLang="en-US" sz="2400" b="1">
                <a:latin typeface="楷体_GB2312" pitchFamily="49" charset="-122"/>
                <a:ea typeface="楷体_GB2312" pitchFamily="49" charset="-122"/>
              </a:rPr>
              <a:t>和</a:t>
            </a:r>
            <a:r>
              <a:rPr lang="en-US" altLang="zh-CN" sz="2400" b="1">
                <a:latin typeface="楷体_GB2312" pitchFamily="49" charset="-122"/>
                <a:ea typeface="楷体_GB2312" pitchFamily="49" charset="-122"/>
              </a:rPr>
              <a:t>SBIR</a:t>
            </a:r>
            <a:r>
              <a:rPr lang="zh-CN" altLang="en-US" sz="2400" b="1">
                <a:latin typeface="楷体_GB2312" pitchFamily="49" charset="-122"/>
                <a:ea typeface="楷体_GB2312" pitchFamily="49" charset="-122"/>
              </a:rPr>
              <a:t>技术进行阐述。 </a:t>
            </a:r>
          </a:p>
          <a:p>
            <a:r>
              <a:rPr lang="zh-CN" altLang="en-US" sz="2400" b="1">
                <a:latin typeface="楷体_GB2312" pitchFamily="49" charset="-122"/>
                <a:ea typeface="楷体_GB2312" pitchFamily="49" charset="-122"/>
              </a:rPr>
              <a:t>    </a:t>
            </a:r>
          </a:p>
        </p:txBody>
      </p:sp>
      <p:pic>
        <p:nvPicPr>
          <p:cNvPr id="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4979" y="3573016"/>
            <a:ext cx="3429000" cy="290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017240"/>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6.4 </a:t>
            </a:r>
            <a:r>
              <a:rPr lang="zh-CN" altLang="en-US" sz="3200" b="1">
                <a:solidFill>
                  <a:schemeClr val="accent2"/>
                </a:solidFill>
                <a:latin typeface="楷体_GB2312" pitchFamily="49" charset="-122"/>
                <a:ea typeface="楷体_GB2312" pitchFamily="49" charset="-122"/>
              </a:rPr>
              <a:t>海量数据的快速检索技术</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70304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6.4.2 </a:t>
            </a:r>
            <a:r>
              <a:rPr lang="zh-CN" altLang="en-US" sz="2800" b="1">
                <a:solidFill>
                  <a:srgbClr val="7030A0"/>
                </a:solidFill>
                <a:latin typeface="楷体_GB2312" pitchFamily="49" charset="-122"/>
                <a:ea typeface="楷体_GB2312" pitchFamily="49" charset="-122"/>
              </a:rPr>
              <a:t>图像检索</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465040"/>
            <a:ext cx="78486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基于内容的图像检索</a:t>
            </a:r>
            <a:endParaRPr lang="en-US" altLang="zh-CN" sz="2400" b="1">
              <a:latin typeface="楷体_GB2312" pitchFamily="49" charset="-122"/>
              <a:ea typeface="楷体_GB2312" pitchFamily="49" charset="-122"/>
            </a:endParaRPr>
          </a:p>
          <a:p>
            <a:r>
              <a:rPr lang="zh-CN" altLang="en-US" sz="2400" b="1">
                <a:latin typeface="楷体_GB2312" pitchFamily="49" charset="-122"/>
                <a:ea typeface="楷体_GB2312" pitchFamily="49" charset="-122"/>
              </a:rPr>
              <a:t>    基于内容的图像检索（</a:t>
            </a:r>
            <a:r>
              <a:rPr lang="en-US" altLang="zh-CN" sz="2400" b="1">
                <a:latin typeface="楷体_GB2312" pitchFamily="49" charset="-122"/>
                <a:ea typeface="楷体_GB2312" pitchFamily="49" charset="-122"/>
              </a:rPr>
              <a:t>CBIR</a:t>
            </a:r>
            <a:r>
              <a:rPr lang="zh-CN" altLang="en-US" sz="2400" b="1">
                <a:latin typeface="楷体_GB2312" pitchFamily="49" charset="-122"/>
                <a:ea typeface="楷体_GB2312" pitchFamily="49" charset="-122"/>
              </a:rPr>
              <a:t>），即把图像的视觉特征，例如颜色、纹理结构和形状等，作为图像内容抽取出来，并进行匹配、查找。迄今，已有许多基于内容的图像检索系统问世，如</a:t>
            </a:r>
            <a:r>
              <a:rPr lang="en-US" altLang="zh-CN" sz="2400" b="1">
                <a:latin typeface="楷体_GB2312" pitchFamily="49" charset="-122"/>
                <a:ea typeface="楷体_GB2312" pitchFamily="49" charset="-122"/>
              </a:rPr>
              <a:t>QBIC</a:t>
            </a:r>
            <a:r>
              <a:rPr lang="zh-CN" altLang="en-US" sz="2400" b="1">
                <a:latin typeface="楷体_GB2312" pitchFamily="49" charset="-122"/>
                <a:ea typeface="楷体_GB2312" pitchFamily="49" charset="-122"/>
              </a:rPr>
              <a:t>，</a:t>
            </a:r>
            <a:r>
              <a:rPr lang="en-US" altLang="zh-CN" sz="2400" b="1">
                <a:latin typeface="楷体_GB2312" pitchFamily="49" charset="-122"/>
                <a:ea typeface="楷体_GB2312" pitchFamily="49" charset="-122"/>
              </a:rPr>
              <a:t>MARS</a:t>
            </a:r>
            <a:r>
              <a:rPr lang="zh-CN" altLang="en-US" sz="2400" b="1">
                <a:latin typeface="楷体_GB2312" pitchFamily="49" charset="-122"/>
                <a:ea typeface="楷体_GB2312" pitchFamily="49" charset="-122"/>
              </a:rPr>
              <a:t>，</a:t>
            </a:r>
            <a:r>
              <a:rPr lang="en-US" altLang="zh-CN" sz="2400" b="1">
                <a:latin typeface="楷体_GB2312" pitchFamily="49" charset="-122"/>
                <a:ea typeface="楷体_GB2312" pitchFamily="49" charset="-122"/>
              </a:rPr>
              <a:t>WebSEEK</a:t>
            </a:r>
            <a:r>
              <a:rPr lang="zh-CN" altLang="en-US" sz="2400" b="1">
                <a:latin typeface="楷体_GB2312" pitchFamily="49" charset="-122"/>
                <a:ea typeface="楷体_GB2312" pitchFamily="49" charset="-122"/>
              </a:rPr>
              <a:t>和</a:t>
            </a:r>
            <a:r>
              <a:rPr lang="en-US" altLang="zh-CN" sz="2400" b="1">
                <a:latin typeface="楷体_GB2312" pitchFamily="49" charset="-122"/>
                <a:ea typeface="楷体_GB2312" pitchFamily="49" charset="-122"/>
              </a:rPr>
              <a:t>Photobook</a:t>
            </a:r>
            <a:r>
              <a:rPr lang="zh-CN" altLang="en-US" sz="2400" b="1">
                <a:latin typeface="楷体_GB2312" pitchFamily="49" charset="-122"/>
                <a:ea typeface="楷体_GB2312" pitchFamily="49" charset="-122"/>
              </a:rPr>
              <a:t>等。</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017240"/>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6.4 </a:t>
            </a:r>
            <a:r>
              <a:rPr lang="zh-CN" altLang="en-US" sz="3200" b="1">
                <a:solidFill>
                  <a:schemeClr val="accent2"/>
                </a:solidFill>
                <a:latin typeface="楷体_GB2312" pitchFamily="49" charset="-122"/>
                <a:ea typeface="楷体_GB2312" pitchFamily="49" charset="-122"/>
              </a:rPr>
              <a:t>海量数据的快速检索技术</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70304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6.4.2 </a:t>
            </a:r>
            <a:r>
              <a:rPr lang="zh-CN" altLang="en-US" sz="2800" b="1">
                <a:solidFill>
                  <a:srgbClr val="7030A0"/>
                </a:solidFill>
                <a:latin typeface="楷体_GB2312" pitchFamily="49" charset="-122"/>
                <a:ea typeface="楷体_GB2312" pitchFamily="49" charset="-122"/>
              </a:rPr>
              <a:t>图像检索</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465040"/>
            <a:ext cx="78486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基于内容的图像检索</a:t>
            </a:r>
            <a:endParaRPr lang="en-US" altLang="zh-CN" sz="2400" b="1">
              <a:latin typeface="楷体_GB2312" pitchFamily="49" charset="-122"/>
              <a:ea typeface="楷体_GB2312" pitchFamily="49" charset="-122"/>
            </a:endParaRPr>
          </a:p>
          <a:p>
            <a:r>
              <a:rPr lang="zh-CN" altLang="en-US" sz="2400" b="1">
                <a:latin typeface="楷体_GB2312" pitchFamily="49" charset="-122"/>
                <a:ea typeface="楷体_GB2312" pitchFamily="49" charset="-122"/>
              </a:rPr>
              <a:t>    （</a:t>
            </a:r>
            <a:r>
              <a:rPr lang="en-US" altLang="zh-CN" sz="2400" b="1">
                <a:latin typeface="楷体_GB2312" pitchFamily="49" charset="-122"/>
                <a:ea typeface="楷体_GB2312" pitchFamily="49" charset="-122"/>
              </a:rPr>
              <a:t>1</a:t>
            </a:r>
            <a:r>
              <a:rPr lang="zh-CN" altLang="en-US" sz="2400" b="1">
                <a:latin typeface="楷体_GB2312" pitchFamily="49" charset="-122"/>
                <a:ea typeface="楷体_GB2312" pitchFamily="49" charset="-122"/>
              </a:rPr>
              <a:t>）特征提取。特征提取功能是</a:t>
            </a:r>
            <a:r>
              <a:rPr lang="en-US" altLang="zh-CN" sz="2400" b="1">
                <a:latin typeface="楷体_GB2312" pitchFamily="49" charset="-122"/>
                <a:ea typeface="楷体_GB2312" pitchFamily="49" charset="-122"/>
              </a:rPr>
              <a:t>CBIR</a:t>
            </a:r>
            <a:r>
              <a:rPr lang="zh-CN" altLang="en-US" sz="2400" b="1">
                <a:latin typeface="楷体_GB2312" pitchFamily="49" charset="-122"/>
                <a:ea typeface="楷体_GB2312" pitchFamily="49" charset="-122"/>
              </a:rPr>
              <a:t>系统的基础，在很大程度上决定了</a:t>
            </a:r>
            <a:r>
              <a:rPr lang="en-US" altLang="zh-CN" sz="2400" b="1">
                <a:latin typeface="楷体_GB2312" pitchFamily="49" charset="-122"/>
                <a:ea typeface="楷体_GB2312" pitchFamily="49" charset="-122"/>
              </a:rPr>
              <a:t>CBIR</a:t>
            </a:r>
            <a:r>
              <a:rPr lang="zh-CN" altLang="en-US" sz="2400" b="1">
                <a:latin typeface="楷体_GB2312" pitchFamily="49" charset="-122"/>
                <a:ea typeface="楷体_GB2312" pitchFamily="49" charset="-122"/>
              </a:rPr>
              <a:t>系统的成败。目前，对</a:t>
            </a:r>
            <a:r>
              <a:rPr lang="en-US" altLang="zh-CN" sz="2400" b="1">
                <a:latin typeface="楷体_GB2312" pitchFamily="49" charset="-122"/>
                <a:ea typeface="楷体_GB2312" pitchFamily="49" charset="-122"/>
              </a:rPr>
              <a:t>CBIR</a:t>
            </a:r>
            <a:r>
              <a:rPr lang="zh-CN" altLang="en-US" sz="2400" b="1">
                <a:latin typeface="楷体_GB2312" pitchFamily="49" charset="-122"/>
                <a:ea typeface="楷体_GB2312" pitchFamily="49" charset="-122"/>
              </a:rPr>
              <a:t>系统的研究都集中在特征提取上。图像检索中用得较多的视觉特征包括颜色、纹理和形状。</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047328"/>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6.4 </a:t>
            </a:r>
            <a:r>
              <a:rPr lang="zh-CN" altLang="en-US" sz="3200" b="1">
                <a:solidFill>
                  <a:schemeClr val="accent2"/>
                </a:solidFill>
                <a:latin typeface="楷体_GB2312" pitchFamily="49" charset="-122"/>
                <a:ea typeface="楷体_GB2312" pitchFamily="49" charset="-122"/>
              </a:rPr>
              <a:t>海量数据的快速检索技术</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73312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6.4.2 </a:t>
            </a:r>
            <a:r>
              <a:rPr lang="zh-CN" altLang="en-US" sz="2800" b="1">
                <a:solidFill>
                  <a:srgbClr val="7030A0"/>
                </a:solidFill>
                <a:latin typeface="楷体_GB2312" pitchFamily="49" charset="-122"/>
                <a:ea typeface="楷体_GB2312" pitchFamily="49" charset="-122"/>
              </a:rPr>
              <a:t>图像检索</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495128"/>
            <a:ext cx="7848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基于内容的图像检索</a:t>
            </a:r>
            <a:endParaRPr lang="en-US" altLang="zh-CN" sz="2400" b="1">
              <a:latin typeface="楷体_GB2312" pitchFamily="49" charset="-122"/>
              <a:ea typeface="楷体_GB2312" pitchFamily="49" charset="-122"/>
            </a:endParaRPr>
          </a:p>
          <a:p>
            <a:r>
              <a:rPr lang="zh-CN" altLang="en-US" sz="2400" b="1">
                <a:latin typeface="楷体_GB2312" pitchFamily="49" charset="-122"/>
                <a:ea typeface="楷体_GB2312" pitchFamily="49" charset="-122"/>
              </a:rPr>
              <a:t>    颜色是一幅图像最直观的属性，因此颜色特征也最早被图像检索系统采用。最常用的表示颜色特征的方法是颜色直方图。颜色直方图描述了不同色彩在整幅图中所占的比例，但不关心每种色彩所处的位置，即无法描述图像中的对象或物体。除了颜色直方图之外，常用的颜色特征表示方法还有颜色矩和颜色相关图。颜色矩采用颜色的一阶矩、二阶矩、三阶矩来表示图像的颜色分布。颜色相关图不但可以刻画某一颜色的像素数量占整个图像的比例，还能够反映不同颜色对之间的空间距离相关性。</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685800" y="249932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57200">
              <a:lnSpc>
                <a:spcPct val="130000"/>
              </a:lnSpc>
              <a:spcBef>
                <a:spcPts val="1200"/>
              </a:spcBef>
              <a:spcAft>
                <a:spcPts val="1200"/>
              </a:spcAft>
              <a:buFont typeface="Wingdings" panose="05000000000000000000" pitchFamily="2" charset="2"/>
              <a:buChar char="u"/>
            </a:pPr>
            <a:r>
              <a:rPr lang="en-US" altLang="zh-CN" sz="2400" b="1">
                <a:latin typeface="楷体_GB2312" pitchFamily="49" charset="-122"/>
                <a:ea typeface="楷体_GB2312" pitchFamily="49" charset="-122"/>
              </a:rPr>
              <a:t>HDFS</a:t>
            </a:r>
            <a:r>
              <a:rPr lang="zh-CN" altLang="en-US" sz="2400" b="1">
                <a:latin typeface="楷体_GB2312" pitchFamily="49" charset="-122"/>
                <a:ea typeface="楷体_GB2312" pitchFamily="49" charset="-122"/>
              </a:rPr>
              <a:t>分布式文件系统</a:t>
            </a:r>
            <a:endParaRPr lang="en-US" altLang="zh-CN" sz="2400" b="1">
              <a:latin typeface="楷体_GB2312" pitchFamily="49" charset="-122"/>
              <a:ea typeface="楷体_GB2312" pitchFamily="49" charset="-122"/>
            </a:endParaRPr>
          </a:p>
        </p:txBody>
      </p:sp>
      <p:sp>
        <p:nvSpPr>
          <p:cNvPr id="3" name="Rectangle 10"/>
          <p:cNvSpPr>
            <a:spLocks noChangeArrowheads="1"/>
          </p:cNvSpPr>
          <p:nvPr/>
        </p:nvSpPr>
        <p:spPr bwMode="auto">
          <a:xfrm>
            <a:off x="304800" y="181352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a:solidFill>
                  <a:schemeClr val="accent2"/>
                </a:solidFill>
                <a:latin typeface="楷体_GB2312" pitchFamily="49" charset="-122"/>
                <a:ea typeface="楷体_GB2312" pitchFamily="49" charset="-122"/>
              </a:rPr>
              <a:t> 6.3.1 </a:t>
            </a:r>
            <a:r>
              <a:rPr lang="zh-CN" altLang="en-US" sz="2400" b="1">
                <a:solidFill>
                  <a:schemeClr val="accent2"/>
                </a:solidFill>
                <a:latin typeface="楷体_GB2312" pitchFamily="49" charset="-122"/>
                <a:ea typeface="楷体_GB2312" pitchFamily="49" charset="-122"/>
              </a:rPr>
              <a:t>基于文件的数据存储技术 </a:t>
            </a:r>
            <a:r>
              <a:rPr lang="en-US" altLang="zh-CN" sz="2400" b="1">
                <a:solidFill>
                  <a:schemeClr val="accent2"/>
                </a:solidFill>
                <a:latin typeface="楷体_GB2312" pitchFamily="49" charset="-122"/>
                <a:ea typeface="楷体_GB2312" pitchFamily="49" charset="-122"/>
              </a:rPr>
              <a:t>- HDFS</a:t>
            </a:r>
            <a:endParaRPr lang="zh-CN" altLang="en-US" sz="2400" b="1">
              <a:solidFill>
                <a:schemeClr val="accent2"/>
              </a:solidFill>
              <a:latin typeface="楷体_GB2312" pitchFamily="49" charset="-122"/>
              <a:ea typeface="楷体_GB2312" pitchFamily="49" charset="-122"/>
            </a:endParaRPr>
          </a:p>
        </p:txBody>
      </p:sp>
      <p:sp>
        <p:nvSpPr>
          <p:cNvPr id="4" name="Rectangle 10"/>
          <p:cNvSpPr>
            <a:spLocks noChangeArrowheads="1"/>
          </p:cNvSpPr>
          <p:nvPr/>
        </p:nvSpPr>
        <p:spPr bwMode="auto">
          <a:xfrm>
            <a:off x="304800" y="1127720"/>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6.3 </a:t>
            </a:r>
            <a:r>
              <a:rPr lang="zh-CN" altLang="en-US" sz="3200" b="1">
                <a:solidFill>
                  <a:schemeClr val="accent2"/>
                </a:solidFill>
                <a:latin typeface="楷体_GB2312" pitchFamily="49" charset="-122"/>
                <a:ea typeface="楷体_GB2312" pitchFamily="49" charset="-122"/>
              </a:rPr>
              <a:t>海量数据存储</a:t>
            </a:r>
            <a:endParaRPr lang="zh-CN" altLang="en-US" sz="3200" b="1">
              <a:solidFill>
                <a:srgbClr val="FF0000"/>
              </a:solidFill>
              <a:latin typeface="楷体_GB2312" pitchFamily="49" charset="-122"/>
              <a:ea typeface="楷体_GB2312" pitchFamily="49" charset="-122"/>
            </a:endParaRPr>
          </a:p>
        </p:txBody>
      </p:sp>
      <p:sp>
        <p:nvSpPr>
          <p:cNvPr id="5" name="Rectangle 10"/>
          <p:cNvSpPr>
            <a:spLocks noChangeArrowheads="1"/>
          </p:cNvSpPr>
          <p:nvPr/>
        </p:nvSpPr>
        <p:spPr bwMode="auto">
          <a:xfrm>
            <a:off x="685800" y="3261320"/>
            <a:ext cx="8001000" cy="3048000"/>
          </a:xfrm>
          <a:prstGeom prst="rect">
            <a:avLst/>
          </a:prstGeom>
          <a:noFill/>
          <a:ln>
            <a:noFill/>
          </a:ln>
        </p:spPr>
        <p:txBody>
          <a:bodyPr/>
          <a:lstStyle/>
          <a:p>
            <a:pPr marL="342900" indent="-342900" algn="just">
              <a:lnSpc>
                <a:spcPct val="130000"/>
              </a:lnSpc>
              <a:spcBef>
                <a:spcPts val="600"/>
              </a:spcBef>
              <a:spcAft>
                <a:spcPts val="600"/>
              </a:spcAft>
              <a:buFont typeface="Wingdings" panose="05000000000000000000" pitchFamily="2" charset="2"/>
              <a:buChar char="ü"/>
              <a:defRPr/>
            </a:pPr>
            <a:r>
              <a:rPr lang="en-US" altLang="zh-CN" sz="2000" dirty="0">
                <a:solidFill>
                  <a:srgbClr val="FF0000"/>
                </a:solidFill>
                <a:latin typeface="+mn-ea"/>
                <a:ea typeface="+mn-ea"/>
              </a:rPr>
              <a:t>HDFS</a:t>
            </a:r>
            <a:r>
              <a:rPr lang="zh-CN" altLang="en-US" sz="2000" dirty="0">
                <a:solidFill>
                  <a:srgbClr val="FF0000"/>
                </a:solidFill>
                <a:latin typeface="+mn-ea"/>
                <a:ea typeface="+mn-ea"/>
              </a:rPr>
              <a:t>（</a:t>
            </a:r>
            <a:r>
              <a:rPr lang="en-US" altLang="zh-CN" sz="2000" dirty="0" err="1">
                <a:solidFill>
                  <a:srgbClr val="FF0000"/>
                </a:solidFill>
                <a:latin typeface="+mn-ea"/>
                <a:ea typeface="+mn-ea"/>
              </a:rPr>
              <a:t>Hadoop</a:t>
            </a:r>
            <a:r>
              <a:rPr lang="en-US" altLang="zh-CN" sz="2000" dirty="0">
                <a:solidFill>
                  <a:srgbClr val="FF0000"/>
                </a:solidFill>
                <a:latin typeface="+mn-ea"/>
                <a:ea typeface="+mn-ea"/>
              </a:rPr>
              <a:t> Distributed File System</a:t>
            </a:r>
            <a:r>
              <a:rPr lang="zh-CN" altLang="en-US" sz="2000" dirty="0">
                <a:solidFill>
                  <a:srgbClr val="FF0000"/>
                </a:solidFill>
                <a:latin typeface="+mn-ea"/>
                <a:ea typeface="+mn-ea"/>
              </a:rPr>
              <a:t>）是一种高度容错的分布式文件系统模型，采用</a:t>
            </a:r>
            <a:r>
              <a:rPr lang="en-US" altLang="zh-CN" sz="2000" dirty="0">
                <a:solidFill>
                  <a:srgbClr val="FF0000"/>
                </a:solidFill>
                <a:latin typeface="+mn-ea"/>
                <a:ea typeface="+mn-ea"/>
              </a:rPr>
              <a:t>Java</a:t>
            </a:r>
            <a:r>
              <a:rPr lang="zh-CN" altLang="en-US" sz="2000" dirty="0">
                <a:solidFill>
                  <a:srgbClr val="FF0000"/>
                </a:solidFill>
                <a:latin typeface="+mn-ea"/>
                <a:ea typeface="+mn-ea"/>
              </a:rPr>
              <a:t>实现。</a:t>
            </a:r>
            <a:endParaRPr lang="en-US" altLang="zh-CN" sz="2000" dirty="0">
              <a:solidFill>
                <a:srgbClr val="FF0000"/>
              </a:solidFill>
              <a:latin typeface="+mn-ea"/>
              <a:ea typeface="+mn-ea"/>
            </a:endParaRPr>
          </a:p>
          <a:p>
            <a:pPr marL="342900" indent="-342900" algn="just">
              <a:lnSpc>
                <a:spcPct val="130000"/>
              </a:lnSpc>
              <a:spcBef>
                <a:spcPts val="600"/>
              </a:spcBef>
              <a:spcAft>
                <a:spcPts val="600"/>
              </a:spcAft>
              <a:buFont typeface="Wingdings" panose="05000000000000000000" pitchFamily="2" charset="2"/>
              <a:buChar char="ü"/>
              <a:defRPr/>
            </a:pPr>
            <a:r>
              <a:rPr lang="zh-CN" altLang="en-US" sz="2000" dirty="0">
                <a:solidFill>
                  <a:srgbClr val="FF0000"/>
                </a:solidFill>
                <a:latin typeface="+mn-ea"/>
                <a:ea typeface="+mn-ea"/>
              </a:rPr>
              <a:t>采用主从式（</a:t>
            </a:r>
            <a:r>
              <a:rPr lang="en-US" altLang="zh-CN" sz="2000" dirty="0">
                <a:solidFill>
                  <a:srgbClr val="FF0000"/>
                </a:solidFill>
                <a:latin typeface="+mn-ea"/>
                <a:ea typeface="+mn-ea"/>
              </a:rPr>
              <a:t>Master/Slave</a:t>
            </a:r>
            <a:r>
              <a:rPr lang="zh-CN" altLang="en-US" sz="2000" dirty="0">
                <a:solidFill>
                  <a:srgbClr val="FF0000"/>
                </a:solidFill>
                <a:latin typeface="+mn-ea"/>
                <a:ea typeface="+mn-ea"/>
              </a:rPr>
              <a:t>）架构，有</a:t>
            </a:r>
            <a:r>
              <a:rPr lang="en-US" altLang="zh-CN" sz="2000" b="1" dirty="0">
                <a:solidFill>
                  <a:srgbClr val="FF0000"/>
                </a:solidFill>
                <a:latin typeface="+mn-ea"/>
                <a:ea typeface="+mn-ea"/>
              </a:rPr>
              <a:t>1</a:t>
            </a:r>
            <a:r>
              <a:rPr lang="zh-CN" altLang="en-US" sz="2000" dirty="0">
                <a:solidFill>
                  <a:srgbClr val="FF0000"/>
                </a:solidFill>
                <a:latin typeface="+mn-ea"/>
                <a:ea typeface="+mn-ea"/>
              </a:rPr>
              <a:t>个名称节点和若干个数据节点组成。</a:t>
            </a:r>
            <a:endParaRPr lang="en-US" altLang="zh-CN" sz="2000" dirty="0">
              <a:solidFill>
                <a:srgbClr val="FF0000"/>
              </a:solidFill>
              <a:latin typeface="+mn-ea"/>
              <a:ea typeface="+mn-ea"/>
            </a:endParaRPr>
          </a:p>
          <a:p>
            <a:pPr marL="342900" indent="-342900" algn="just">
              <a:lnSpc>
                <a:spcPct val="130000"/>
              </a:lnSpc>
              <a:spcBef>
                <a:spcPts val="600"/>
              </a:spcBef>
              <a:spcAft>
                <a:spcPts val="600"/>
              </a:spcAft>
              <a:buFont typeface="Wingdings" panose="05000000000000000000" pitchFamily="2" charset="2"/>
              <a:buChar char="ü"/>
              <a:defRPr/>
            </a:pPr>
            <a:r>
              <a:rPr lang="en-US" altLang="zh-CN" sz="2000" dirty="0">
                <a:solidFill>
                  <a:srgbClr val="FF0000"/>
                </a:solidFill>
                <a:latin typeface="+mn-ea"/>
                <a:ea typeface="+mn-ea"/>
              </a:rPr>
              <a:t>HDFS</a:t>
            </a:r>
            <a:r>
              <a:rPr lang="zh-CN" altLang="en-US" sz="2000" dirty="0">
                <a:solidFill>
                  <a:srgbClr val="FF0000"/>
                </a:solidFill>
                <a:latin typeface="+mn-ea"/>
                <a:ea typeface="+mn-ea"/>
              </a:rPr>
              <a:t>以文件形式存储数据。</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017240"/>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6.4 </a:t>
            </a:r>
            <a:r>
              <a:rPr lang="zh-CN" altLang="en-US" sz="3200" b="1">
                <a:solidFill>
                  <a:schemeClr val="accent2"/>
                </a:solidFill>
                <a:latin typeface="楷体_GB2312" pitchFamily="49" charset="-122"/>
                <a:ea typeface="楷体_GB2312" pitchFamily="49" charset="-122"/>
              </a:rPr>
              <a:t>海量数据的快速检索技术</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70304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6.4.2 </a:t>
            </a:r>
            <a:r>
              <a:rPr lang="zh-CN" altLang="en-US" sz="2800" b="1">
                <a:solidFill>
                  <a:srgbClr val="7030A0"/>
                </a:solidFill>
                <a:latin typeface="楷体_GB2312" pitchFamily="49" charset="-122"/>
                <a:ea typeface="楷体_GB2312" pitchFamily="49" charset="-122"/>
              </a:rPr>
              <a:t>图像检索</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465040"/>
            <a:ext cx="78486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基于内容的图像检索</a:t>
            </a:r>
            <a:endParaRPr lang="en-US" altLang="zh-CN" sz="2400" b="1">
              <a:latin typeface="楷体_GB2312" pitchFamily="49" charset="-122"/>
              <a:ea typeface="楷体_GB2312" pitchFamily="49" charset="-122"/>
            </a:endParaRPr>
          </a:p>
          <a:p>
            <a:r>
              <a:rPr lang="zh-CN" altLang="en-US" sz="2400" b="1">
                <a:latin typeface="楷体_GB2312" pitchFamily="49" charset="-122"/>
                <a:ea typeface="楷体_GB2312" pitchFamily="49" charset="-122"/>
              </a:rPr>
              <a:t>    纹理是一种不依赖于颜色或亮度的、反映图像中同质现象的视觉特征，它包含了物体表面结构组织排列的重要信息以及它们与周围环境的联系。主要的视觉纹理有粗糙度、对比度、方向度、线像度、规整度和粗略度。图像检索中用到的纹理特征表示方法主要有</a:t>
            </a:r>
            <a:r>
              <a:rPr lang="en-US" altLang="zh-CN" sz="2400" b="1">
                <a:latin typeface="楷体_GB2312" pitchFamily="49" charset="-122"/>
                <a:ea typeface="楷体_GB2312" pitchFamily="49" charset="-122"/>
              </a:rPr>
              <a:t>Tamura</a:t>
            </a:r>
            <a:r>
              <a:rPr lang="zh-CN" altLang="en-US" sz="2400" b="1">
                <a:latin typeface="楷体_GB2312" pitchFamily="49" charset="-122"/>
                <a:ea typeface="楷体_GB2312" pitchFamily="49" charset="-122"/>
              </a:rPr>
              <a:t>法、小波变换和自回归纹理模型。</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017240"/>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6.4 </a:t>
            </a:r>
            <a:r>
              <a:rPr lang="zh-CN" altLang="en-US" sz="3200" b="1">
                <a:solidFill>
                  <a:schemeClr val="accent2"/>
                </a:solidFill>
                <a:latin typeface="楷体_GB2312" pitchFamily="49" charset="-122"/>
                <a:ea typeface="楷体_GB2312" pitchFamily="49" charset="-122"/>
              </a:rPr>
              <a:t>海量数据的快速检索技术</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70304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6.4.2 </a:t>
            </a:r>
            <a:r>
              <a:rPr lang="zh-CN" altLang="en-US" sz="2800" b="1">
                <a:solidFill>
                  <a:srgbClr val="7030A0"/>
                </a:solidFill>
                <a:latin typeface="楷体_GB2312" pitchFamily="49" charset="-122"/>
                <a:ea typeface="楷体_GB2312" pitchFamily="49" charset="-122"/>
              </a:rPr>
              <a:t>图像检索</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465040"/>
            <a:ext cx="78486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基于内容的图像检索</a:t>
            </a:r>
            <a:endParaRPr lang="en-US" altLang="zh-CN" sz="2400" b="1">
              <a:latin typeface="楷体_GB2312" pitchFamily="49" charset="-122"/>
              <a:ea typeface="楷体_GB2312" pitchFamily="49" charset="-122"/>
            </a:endParaRPr>
          </a:p>
          <a:p>
            <a:r>
              <a:rPr lang="zh-CN" altLang="en-US" sz="2400" b="1">
                <a:latin typeface="楷体_GB2312" pitchFamily="49" charset="-122"/>
                <a:ea typeface="楷体_GB2312" pitchFamily="49" charset="-122"/>
              </a:rPr>
              <a:t>    图像中物体和区域的形状是图像表示和图像检索中经常用到的另一类重要特征。通常形状可以分为两类，即基于边界的形状和基于区域的形状，前者指的是物体的外边界，而后者则关系到整个形状区域。描述这两类特征的最典型的方法分别是傅立叶描述符和形状无关矩。</a:t>
            </a:r>
          </a:p>
          <a:p>
            <a:r>
              <a:rPr lang="zh-CN" altLang="en-US" sz="2400" b="1">
                <a:latin typeface="楷体_GB2312" pitchFamily="49" charset="-122"/>
                <a:ea typeface="楷体_GB2312" pitchFamily="49" charset="-122"/>
              </a:rPr>
              <a:t>    </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148680"/>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6.4 </a:t>
            </a:r>
            <a:r>
              <a:rPr lang="zh-CN" altLang="en-US" sz="3200" b="1">
                <a:solidFill>
                  <a:schemeClr val="accent2"/>
                </a:solidFill>
                <a:latin typeface="楷体_GB2312" pitchFamily="49" charset="-122"/>
                <a:ea typeface="楷体_GB2312" pitchFamily="49" charset="-122"/>
              </a:rPr>
              <a:t>海量数据的快速检索技术</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83448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6.4.2 </a:t>
            </a:r>
            <a:r>
              <a:rPr lang="zh-CN" altLang="en-US" sz="2800" b="1">
                <a:solidFill>
                  <a:srgbClr val="7030A0"/>
                </a:solidFill>
                <a:latin typeface="楷体_GB2312" pitchFamily="49" charset="-122"/>
                <a:ea typeface="楷体_GB2312" pitchFamily="49" charset="-122"/>
              </a:rPr>
              <a:t>图像检索</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596480"/>
            <a:ext cx="78486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基于内容的图像检索</a:t>
            </a:r>
            <a:endParaRPr lang="en-US" altLang="zh-CN" sz="2400" b="1">
              <a:latin typeface="楷体_GB2312" pitchFamily="49" charset="-122"/>
              <a:ea typeface="楷体_GB2312" pitchFamily="49" charset="-122"/>
            </a:endParaRPr>
          </a:p>
          <a:p>
            <a:r>
              <a:rPr lang="zh-CN" altLang="en-US" sz="2400" b="1">
                <a:latin typeface="楷体_GB2312" pitchFamily="49" charset="-122"/>
                <a:ea typeface="楷体_GB2312" pitchFamily="49" charset="-122"/>
              </a:rPr>
              <a:t>    （</a:t>
            </a:r>
            <a:r>
              <a:rPr lang="en-US" altLang="zh-CN" sz="2400" b="1">
                <a:latin typeface="楷体_GB2312" pitchFamily="49" charset="-122"/>
                <a:ea typeface="楷体_GB2312" pitchFamily="49" charset="-122"/>
              </a:rPr>
              <a:t>2</a:t>
            </a:r>
            <a:r>
              <a:rPr lang="zh-CN" altLang="en-US" sz="2400" b="1">
                <a:latin typeface="楷体_GB2312" pitchFamily="49" charset="-122"/>
                <a:ea typeface="楷体_GB2312" pitchFamily="49" charset="-122"/>
              </a:rPr>
              <a:t>）查询方式。</a:t>
            </a:r>
            <a:r>
              <a:rPr lang="en-US" altLang="zh-CN" sz="2400" b="1">
                <a:latin typeface="楷体_GB2312" pitchFamily="49" charset="-122"/>
                <a:ea typeface="楷体_GB2312" pitchFamily="49" charset="-122"/>
              </a:rPr>
              <a:t>CBIR</a:t>
            </a:r>
            <a:r>
              <a:rPr lang="zh-CN" altLang="en-US" sz="2400" b="1">
                <a:latin typeface="楷体_GB2312" pitchFamily="49" charset="-122"/>
                <a:ea typeface="楷体_GB2312" pitchFamily="49" charset="-122"/>
              </a:rPr>
              <a:t>系统向用户提供的查询方式与其他检索系统有很大的区别，一般有示例查询和草图查询两种方式。示例查询就是由用户提交一个或几个图例，然后由系统检索出特征与之相似的图像。这里的“相似”，指的是上述的颜色、纹理和形状等几个视觉特征上的相似。草图查询是指用户简单地画一幅草图，比如在一个蓝色的矩形上方画一个红色的圆圈，来表示海上日出，由系统检索出视觉特征上与之相似的图像。 </a:t>
            </a:r>
          </a:p>
          <a:p>
            <a:r>
              <a:rPr lang="zh-CN" altLang="en-US" sz="2400" b="1">
                <a:latin typeface="楷体_GB2312" pitchFamily="49" charset="-122"/>
                <a:ea typeface="楷体_GB2312" pitchFamily="49" charset="-122"/>
              </a:rPr>
              <a:t>    </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106760"/>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6.4 </a:t>
            </a:r>
            <a:r>
              <a:rPr lang="zh-CN" altLang="en-US" sz="3200" b="1">
                <a:solidFill>
                  <a:schemeClr val="accent2"/>
                </a:solidFill>
                <a:latin typeface="楷体_GB2312" pitchFamily="49" charset="-122"/>
                <a:ea typeface="楷体_GB2312" pitchFamily="49" charset="-122"/>
              </a:rPr>
              <a:t>海量数据的快速检索技术</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79256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6.4.2 </a:t>
            </a:r>
            <a:r>
              <a:rPr lang="zh-CN" altLang="en-US" sz="2800" b="1">
                <a:solidFill>
                  <a:srgbClr val="7030A0"/>
                </a:solidFill>
                <a:latin typeface="楷体_GB2312" pitchFamily="49" charset="-122"/>
                <a:ea typeface="楷体_GB2312" pitchFamily="49" charset="-122"/>
              </a:rPr>
              <a:t>图像检索</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554560"/>
            <a:ext cx="7848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基于语义的图像检索</a:t>
            </a:r>
          </a:p>
          <a:p>
            <a:r>
              <a:rPr lang="zh-CN" altLang="en-US" sz="2400" b="1">
                <a:latin typeface="楷体_GB2312" pitchFamily="49" charset="-122"/>
                <a:ea typeface="楷体_GB2312" pitchFamily="49" charset="-122"/>
              </a:rPr>
              <a:t>    虽然图像的视觉特征在一定程度上能代表图像包含的信息，但事实上，人们判断图像的相似性并非仅仅建立在视觉特征的相似性上。更多的状况下，用户主要根据图像表现的含义，而不是颜色、纹理、形状等特征，来判别图像满足自己需要的程度。这些图像的含义就是图像的高层语义特征，它包含了人对图像内容的理解。基于语义的图像检索（</a:t>
            </a:r>
            <a:r>
              <a:rPr lang="en-US" altLang="zh-CN" sz="2400" b="1">
                <a:latin typeface="楷体_GB2312" pitchFamily="49" charset="-122"/>
                <a:ea typeface="楷体_GB2312" pitchFamily="49" charset="-122"/>
              </a:rPr>
              <a:t>SBIR</a:t>
            </a:r>
            <a:r>
              <a:rPr lang="zh-CN" altLang="en-US" sz="2400" b="1">
                <a:latin typeface="楷体_GB2312" pitchFamily="49" charset="-122"/>
                <a:ea typeface="楷体_GB2312" pitchFamily="49" charset="-122"/>
              </a:rPr>
              <a:t>）的目的，就是要使计算机检索图像的能力接近人的理解水平。在图</a:t>
            </a:r>
            <a:r>
              <a:rPr lang="en-US" altLang="zh-CN" sz="2400" b="1">
                <a:latin typeface="楷体_GB2312" pitchFamily="49" charset="-122"/>
                <a:ea typeface="楷体_GB2312" pitchFamily="49" charset="-122"/>
              </a:rPr>
              <a:t>1</a:t>
            </a:r>
            <a:r>
              <a:rPr lang="zh-CN" altLang="en-US" sz="2400" b="1">
                <a:latin typeface="楷体_GB2312" pitchFamily="49" charset="-122"/>
                <a:ea typeface="楷体_GB2312" pitchFamily="49" charset="-122"/>
              </a:rPr>
              <a:t>所示的图像内容层次模型中，语义位于第</a:t>
            </a:r>
            <a:r>
              <a:rPr lang="en-US" altLang="zh-CN" sz="2400" b="1">
                <a:latin typeface="楷体_GB2312" pitchFamily="49" charset="-122"/>
                <a:ea typeface="楷体_GB2312" pitchFamily="49" charset="-122"/>
              </a:rPr>
              <a:t>3</a:t>
            </a:r>
            <a:r>
              <a:rPr lang="zh-CN" altLang="en-US" sz="2400" b="1">
                <a:latin typeface="楷体_GB2312" pitchFamily="49" charset="-122"/>
                <a:ea typeface="楷体_GB2312" pitchFamily="49" charset="-122"/>
              </a:rPr>
              <a:t>层。第</a:t>
            </a:r>
            <a:r>
              <a:rPr lang="en-US" altLang="zh-CN" sz="2400" b="1">
                <a:latin typeface="楷体_GB2312" pitchFamily="49" charset="-122"/>
                <a:ea typeface="楷体_GB2312" pitchFamily="49" charset="-122"/>
              </a:rPr>
              <a:t>2</a:t>
            </a:r>
            <a:r>
              <a:rPr lang="zh-CN" altLang="en-US" sz="2400" b="1">
                <a:latin typeface="楷体_GB2312" pitchFamily="49" charset="-122"/>
                <a:ea typeface="楷体_GB2312" pitchFamily="49" charset="-122"/>
              </a:rPr>
              <a:t>层和第</a:t>
            </a:r>
            <a:r>
              <a:rPr lang="en-US" altLang="zh-CN" sz="2400" b="1">
                <a:latin typeface="楷体_GB2312" pitchFamily="49" charset="-122"/>
                <a:ea typeface="楷体_GB2312" pitchFamily="49" charset="-122"/>
              </a:rPr>
              <a:t>3</a:t>
            </a:r>
            <a:r>
              <a:rPr lang="zh-CN" altLang="en-US" sz="2400" b="1">
                <a:latin typeface="楷体_GB2312" pitchFamily="49" charset="-122"/>
                <a:ea typeface="楷体_GB2312" pitchFamily="49" charset="-122"/>
              </a:rPr>
              <a:t>层之间的差别被许多学者称为“语义鸿沟”。</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017240"/>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6.4 </a:t>
            </a:r>
            <a:r>
              <a:rPr lang="zh-CN" altLang="en-US" sz="3200" b="1">
                <a:solidFill>
                  <a:schemeClr val="accent2"/>
                </a:solidFill>
                <a:latin typeface="楷体_GB2312" pitchFamily="49" charset="-122"/>
                <a:ea typeface="楷体_GB2312" pitchFamily="49" charset="-122"/>
              </a:rPr>
              <a:t>海量数据的快速检索技术</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70304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6.4.2 </a:t>
            </a:r>
            <a:r>
              <a:rPr lang="zh-CN" altLang="en-US" sz="2800" b="1">
                <a:solidFill>
                  <a:srgbClr val="7030A0"/>
                </a:solidFill>
                <a:latin typeface="楷体_GB2312" pitchFamily="49" charset="-122"/>
                <a:ea typeface="楷体_GB2312" pitchFamily="49" charset="-122"/>
              </a:rPr>
              <a:t>图像检索</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465040"/>
            <a:ext cx="78486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基于语义的图像检索</a:t>
            </a:r>
          </a:p>
          <a:p>
            <a:r>
              <a:rPr lang="zh-CN" altLang="en-US" sz="2400" b="1">
                <a:latin typeface="楷体_GB2312" pitchFamily="49" charset="-122"/>
                <a:ea typeface="楷体_GB2312" pitchFamily="49" charset="-122"/>
              </a:rPr>
              <a:t>    语义鸿沟的存在是目前</a:t>
            </a:r>
            <a:r>
              <a:rPr lang="en-US" altLang="zh-CN" sz="2400" b="1">
                <a:latin typeface="楷体_GB2312" pitchFamily="49" charset="-122"/>
                <a:ea typeface="楷体_GB2312" pitchFamily="49" charset="-122"/>
              </a:rPr>
              <a:t>CBIR</a:t>
            </a:r>
            <a:r>
              <a:rPr lang="zh-CN" altLang="en-US" sz="2400" b="1">
                <a:latin typeface="楷体_GB2312" pitchFamily="49" charset="-122"/>
                <a:ea typeface="楷体_GB2312" pitchFamily="49" charset="-122"/>
              </a:rPr>
              <a:t>系统还难以被普遍接受的原因。在某些特殊的专业领域，比如指纹识别和医学图像检索中，将图像底层特征和高层语义建立某种联系是可能的，但是在广泛领域内，底层视觉特征与高层语义之间并没有很直接的联系。如何最大限度地减小图像简单视觉特征和丰富语义之间的鸿沟问题，是语义图像检索研究的核心。其中的关键技术就是如何获取图像的语义信息。</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005408"/>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6.4 </a:t>
            </a:r>
            <a:r>
              <a:rPr lang="zh-CN" altLang="en-US" sz="3200" b="1">
                <a:solidFill>
                  <a:schemeClr val="accent2"/>
                </a:solidFill>
                <a:latin typeface="楷体_GB2312" pitchFamily="49" charset="-122"/>
                <a:ea typeface="楷体_GB2312" pitchFamily="49" charset="-122"/>
              </a:rPr>
              <a:t>海量数据的快速检索技术</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556792"/>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6.4.2 </a:t>
            </a:r>
            <a:r>
              <a:rPr lang="zh-CN" altLang="en-US" sz="2800" b="1">
                <a:solidFill>
                  <a:srgbClr val="7030A0"/>
                </a:solidFill>
                <a:latin typeface="楷体_GB2312" pitchFamily="49" charset="-122"/>
                <a:ea typeface="楷体_GB2312" pitchFamily="49" charset="-122"/>
              </a:rPr>
              <a:t>图像检索</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060848"/>
            <a:ext cx="76962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基于语义的图像检索</a:t>
            </a:r>
          </a:p>
          <a:p>
            <a:r>
              <a:rPr lang="zh-CN" altLang="en-US" sz="2400" b="1">
                <a:latin typeface="楷体_GB2312" pitchFamily="49" charset="-122"/>
                <a:ea typeface="楷体_GB2312" pitchFamily="49" charset="-122"/>
              </a:rPr>
              <a:t>    如图</a:t>
            </a:r>
            <a:r>
              <a:rPr lang="en-US" altLang="zh-CN" sz="2400" b="1">
                <a:latin typeface="楷体_GB2312" pitchFamily="49" charset="-122"/>
                <a:ea typeface="楷体_GB2312" pitchFamily="49" charset="-122"/>
              </a:rPr>
              <a:t>6-16</a:t>
            </a:r>
            <a:r>
              <a:rPr lang="zh-CN" altLang="en-US" sz="2400" b="1">
                <a:latin typeface="楷体_GB2312" pitchFamily="49" charset="-122"/>
                <a:ea typeface="楷体_GB2312" pitchFamily="49" charset="-122"/>
              </a:rPr>
              <a:t>所示，三个虚线框分别表示图像语义的三种获取方法：利用系统知识的语义提取、基于系统交互的语义生成和基于外部信息的语义提取。</a:t>
            </a:r>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3546748"/>
            <a:ext cx="3695700"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980728"/>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6.4 </a:t>
            </a:r>
            <a:r>
              <a:rPr lang="zh-CN" altLang="en-US" sz="3200" b="1">
                <a:solidFill>
                  <a:schemeClr val="accent2"/>
                </a:solidFill>
                <a:latin typeface="楷体_GB2312" pitchFamily="49" charset="-122"/>
                <a:ea typeface="楷体_GB2312" pitchFamily="49" charset="-122"/>
              </a:rPr>
              <a:t>海量数据的快速检索技术</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66652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6.4.2 </a:t>
            </a:r>
            <a:r>
              <a:rPr lang="zh-CN" altLang="en-US" sz="2800" b="1">
                <a:solidFill>
                  <a:srgbClr val="7030A0"/>
                </a:solidFill>
                <a:latin typeface="楷体_GB2312" pitchFamily="49" charset="-122"/>
                <a:ea typeface="楷体_GB2312" pitchFamily="49" charset="-122"/>
              </a:rPr>
              <a:t>图像检索</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428528"/>
            <a:ext cx="76962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基于语义的图像检索</a:t>
            </a:r>
          </a:p>
          <a:p>
            <a:r>
              <a:rPr lang="zh-CN" altLang="en-US" sz="2400" b="1">
                <a:latin typeface="楷体_GB2312" pitchFamily="49" charset="-122"/>
                <a:ea typeface="楷体_GB2312" pitchFamily="49" charset="-122"/>
              </a:rPr>
              <a:t>    （</a:t>
            </a:r>
            <a:r>
              <a:rPr lang="en-US" altLang="zh-CN" sz="2400" b="1">
                <a:latin typeface="楷体_GB2312" pitchFamily="49" charset="-122"/>
                <a:ea typeface="楷体_GB2312" pitchFamily="49" charset="-122"/>
              </a:rPr>
              <a:t>1</a:t>
            </a:r>
            <a:r>
              <a:rPr lang="zh-CN" altLang="en-US" sz="2400" b="1">
                <a:latin typeface="楷体_GB2312" pitchFamily="49" charset="-122"/>
                <a:ea typeface="楷体_GB2312" pitchFamily="49" charset="-122"/>
              </a:rPr>
              <a:t>）利用系统知识的语义提取。利用系统知识的语义提取又可分为两类，即基于对象识别的处理方法和全局处理方法。</a:t>
            </a:r>
          </a:p>
          <a:p>
            <a:r>
              <a:rPr lang="zh-CN" altLang="en-US" sz="2400" b="1">
                <a:latin typeface="楷体_GB2312" pitchFamily="49" charset="-122"/>
                <a:ea typeface="楷体_GB2312" pitchFamily="49" charset="-122"/>
              </a:rPr>
              <a:t>    基于对象识别的处理方法有三个关键的步骤：即图像分割、对象识别和对象空间关系分析，前一个步骤都是下一个处理步骤的基础。该方法可以在特定的应用领域获得很好的效果，前提是需要预先给系统提供该领域的必要知识。    </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017240"/>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6.4 </a:t>
            </a:r>
            <a:r>
              <a:rPr lang="zh-CN" altLang="en-US" sz="3200" b="1">
                <a:solidFill>
                  <a:schemeClr val="accent2"/>
                </a:solidFill>
                <a:latin typeface="楷体_GB2312" pitchFamily="49" charset="-122"/>
                <a:ea typeface="楷体_GB2312" pitchFamily="49" charset="-122"/>
              </a:rPr>
              <a:t>海量数据的快速检索技术</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70304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6.4.2 </a:t>
            </a:r>
            <a:r>
              <a:rPr lang="zh-CN" altLang="en-US" sz="2800" b="1">
                <a:solidFill>
                  <a:srgbClr val="7030A0"/>
                </a:solidFill>
                <a:latin typeface="楷体_GB2312" pitchFamily="49" charset="-122"/>
                <a:ea typeface="楷体_GB2312" pitchFamily="49" charset="-122"/>
              </a:rPr>
              <a:t>图像检索</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465040"/>
            <a:ext cx="76962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基于语义的图像检索</a:t>
            </a:r>
          </a:p>
          <a:p>
            <a:r>
              <a:rPr lang="zh-CN" altLang="en-US" sz="2400" b="1">
                <a:latin typeface="楷体_GB2312" pitchFamily="49" charset="-122"/>
                <a:ea typeface="楷体_GB2312" pitchFamily="49" charset="-122"/>
              </a:rPr>
              <a:t>    一个典型的例子是判断男士西服的类别，系统首先通过图像分割技术，划分出衣服上的纽扣、领带等区域，然后根据西服是单排纽扣还是双排纽扣、扣子的数量、领带的图案和衬衫的颜色来判断西服样式是属于正式的、休闲的还是传统的。一般而言，只有通过图像分割，才能有效地获取图像的语义信息。 </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980728"/>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6.4 </a:t>
            </a:r>
            <a:r>
              <a:rPr lang="zh-CN" altLang="en-US" sz="3200" b="1">
                <a:solidFill>
                  <a:schemeClr val="accent2"/>
                </a:solidFill>
                <a:latin typeface="楷体_GB2312" pitchFamily="49" charset="-122"/>
                <a:ea typeface="楷体_GB2312" pitchFamily="49" charset="-122"/>
              </a:rPr>
              <a:t>海量数据的快速检索技术</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66652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6.4.2 </a:t>
            </a:r>
            <a:r>
              <a:rPr lang="zh-CN" altLang="en-US" sz="2800" b="1">
                <a:solidFill>
                  <a:srgbClr val="7030A0"/>
                </a:solidFill>
                <a:latin typeface="楷体_GB2312" pitchFamily="49" charset="-122"/>
                <a:ea typeface="楷体_GB2312" pitchFamily="49" charset="-122"/>
              </a:rPr>
              <a:t>图像检索</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428528"/>
            <a:ext cx="7620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基于语义的图像检索</a:t>
            </a:r>
          </a:p>
          <a:p>
            <a:r>
              <a:rPr lang="zh-CN" altLang="en-US" sz="2400" b="1">
                <a:latin typeface="楷体_GB2312" pitchFamily="49" charset="-122"/>
                <a:ea typeface="楷体_GB2312" pitchFamily="49" charset="-122"/>
              </a:rPr>
              <a:t>    （</a:t>
            </a:r>
            <a:r>
              <a:rPr lang="en-US" altLang="zh-CN" sz="2400" b="1">
                <a:latin typeface="楷体_GB2312" pitchFamily="49" charset="-122"/>
                <a:ea typeface="楷体_GB2312" pitchFamily="49" charset="-122"/>
              </a:rPr>
              <a:t>2</a:t>
            </a:r>
            <a:r>
              <a:rPr lang="zh-CN" altLang="en-US" sz="2400" b="1">
                <a:latin typeface="楷体_GB2312" pitchFamily="49" charset="-122"/>
                <a:ea typeface="楷体_GB2312" pitchFamily="49" charset="-122"/>
              </a:rPr>
              <a:t>）基于系统交互的语义生成。完全从图像的视觉特征中自动抽取出图像的语义，还存在许多难以克服的困难。通过人工交互的方式来生成图像语义，是许多检索系统都公认的行之有效的方法。人工交互的语义生成，主要包括图像预处理和反馈学习两个方面。</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980728"/>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6.4 </a:t>
            </a:r>
            <a:r>
              <a:rPr lang="zh-CN" altLang="en-US" sz="3200" b="1">
                <a:solidFill>
                  <a:schemeClr val="accent2"/>
                </a:solidFill>
                <a:latin typeface="楷体_GB2312" pitchFamily="49" charset="-122"/>
                <a:ea typeface="楷体_GB2312" pitchFamily="49" charset="-122"/>
              </a:rPr>
              <a:t>海量数据的快速检索技术</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556792"/>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6.4.2 </a:t>
            </a:r>
            <a:r>
              <a:rPr lang="zh-CN" altLang="en-US" sz="2800" b="1">
                <a:solidFill>
                  <a:srgbClr val="7030A0"/>
                </a:solidFill>
                <a:latin typeface="楷体_GB2312" pitchFamily="49" charset="-122"/>
                <a:ea typeface="楷体_GB2312" pitchFamily="49" charset="-122"/>
              </a:rPr>
              <a:t>图像检索</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060848"/>
            <a:ext cx="78486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基于语义的图像检索</a:t>
            </a:r>
          </a:p>
          <a:p>
            <a:r>
              <a:rPr lang="zh-CN" altLang="en-US" sz="2400" b="1">
                <a:latin typeface="楷体_GB2312" pitchFamily="49" charset="-122"/>
                <a:ea typeface="楷体_GB2312" pitchFamily="49" charset="-122"/>
              </a:rPr>
              <a:t>    预处理就是事先对图像进行标注，可以是人工标注或自动标注。反馈机制则用来修正这些标注，使之不断趋于准确。微软研究院开发的</a:t>
            </a:r>
            <a:r>
              <a:rPr lang="en-US" altLang="zh-CN" sz="2400" b="1">
                <a:latin typeface="楷体_GB2312" pitchFamily="49" charset="-122"/>
                <a:ea typeface="楷体_GB2312" pitchFamily="49" charset="-122"/>
              </a:rPr>
              <a:t>iFind</a:t>
            </a:r>
            <a:r>
              <a:rPr lang="zh-CN" altLang="en-US" sz="2400" b="1">
                <a:latin typeface="楷体_GB2312" pitchFamily="49" charset="-122"/>
                <a:ea typeface="楷体_GB2312" pitchFamily="49" charset="-122"/>
              </a:rPr>
              <a:t>系统，就是一个典型的例子。</a:t>
            </a:r>
            <a:r>
              <a:rPr lang="en-US" altLang="zh-CN" sz="2400" b="1">
                <a:latin typeface="楷体_GB2312" pitchFamily="49" charset="-122"/>
                <a:ea typeface="楷体_GB2312" pitchFamily="49" charset="-122"/>
              </a:rPr>
              <a:t>iFind</a:t>
            </a:r>
            <a:r>
              <a:rPr lang="zh-CN" altLang="en-US" sz="2400" b="1">
                <a:latin typeface="楷体_GB2312" pitchFamily="49" charset="-122"/>
                <a:ea typeface="楷体_GB2312" pitchFamily="49" charset="-122"/>
              </a:rPr>
              <a:t>系统提出了一种利用用户的检索和随后的反馈机制来获取图像关键词的方法：首先，用户输入一些关键词，系统通过计算查询关键词和图像上所标注的关键词之间的相似度，来得到最符合查询条件的图像集合；然后，用户在返回的查询结果中选择他所认为的相关或不相关的图像，反馈学习机制据此修改每幅图像对应的关键词及其权重。这个反馈过程将使得那些能够描述对应图像的关键词得到更大的权重，从而使图像的语义信息更加准确。</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685800" y="249932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57200">
              <a:lnSpc>
                <a:spcPct val="130000"/>
              </a:lnSpc>
              <a:spcBef>
                <a:spcPts val="1200"/>
              </a:spcBef>
              <a:spcAft>
                <a:spcPts val="1200"/>
              </a:spcAft>
              <a:buFont typeface="Wingdings" panose="05000000000000000000" pitchFamily="2" charset="2"/>
              <a:buChar char="u"/>
            </a:pPr>
            <a:r>
              <a:rPr lang="en-US" altLang="zh-CN" sz="2400" b="1" dirty="0">
                <a:solidFill>
                  <a:srgbClr val="000000"/>
                </a:solidFill>
                <a:latin typeface="楷体_GB2312" pitchFamily="49" charset="-122"/>
                <a:ea typeface="楷体_GB2312" pitchFamily="49" charset="-122"/>
              </a:rPr>
              <a:t>HDFS</a:t>
            </a:r>
            <a:r>
              <a:rPr lang="zh-CN" altLang="en-US" sz="2400" b="1" dirty="0">
                <a:solidFill>
                  <a:srgbClr val="000000"/>
                </a:solidFill>
                <a:latin typeface="楷体_GB2312" pitchFamily="49" charset="-122"/>
                <a:ea typeface="楷体_GB2312" pitchFamily="49" charset="-122"/>
              </a:rPr>
              <a:t>分布式文件系统</a:t>
            </a:r>
            <a:endParaRPr lang="en-US" altLang="zh-CN" sz="2400" b="1" dirty="0">
              <a:solidFill>
                <a:srgbClr val="000000"/>
              </a:solidFill>
              <a:latin typeface="楷体_GB2312" pitchFamily="49" charset="-122"/>
              <a:ea typeface="楷体_GB2312" pitchFamily="49" charset="-122"/>
            </a:endParaRPr>
          </a:p>
        </p:txBody>
      </p:sp>
      <p:sp>
        <p:nvSpPr>
          <p:cNvPr id="3" name="Rectangle 10"/>
          <p:cNvSpPr>
            <a:spLocks noChangeArrowheads="1"/>
          </p:cNvSpPr>
          <p:nvPr/>
        </p:nvSpPr>
        <p:spPr bwMode="auto">
          <a:xfrm>
            <a:off x="304800" y="181352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a:solidFill>
                  <a:srgbClr val="003366"/>
                </a:solidFill>
                <a:latin typeface="楷体_GB2312" pitchFamily="49" charset="-122"/>
                <a:ea typeface="楷体_GB2312" pitchFamily="49" charset="-122"/>
              </a:rPr>
              <a:t> 6.3.1 </a:t>
            </a:r>
            <a:r>
              <a:rPr lang="zh-CN" altLang="en-US" sz="2400" b="1">
                <a:solidFill>
                  <a:srgbClr val="003366"/>
                </a:solidFill>
                <a:latin typeface="楷体_GB2312" pitchFamily="49" charset="-122"/>
                <a:ea typeface="楷体_GB2312" pitchFamily="49" charset="-122"/>
              </a:rPr>
              <a:t>基于文件的数据存储技术 </a:t>
            </a:r>
            <a:r>
              <a:rPr lang="en-US" altLang="zh-CN" sz="2400" b="1">
                <a:solidFill>
                  <a:srgbClr val="003366"/>
                </a:solidFill>
                <a:latin typeface="楷体_GB2312" pitchFamily="49" charset="-122"/>
                <a:ea typeface="楷体_GB2312" pitchFamily="49" charset="-122"/>
              </a:rPr>
              <a:t>- HDFS</a:t>
            </a:r>
            <a:endParaRPr lang="zh-CN" altLang="en-US" sz="2400" b="1">
              <a:solidFill>
                <a:srgbClr val="003366"/>
              </a:solidFill>
              <a:latin typeface="楷体_GB2312" pitchFamily="49" charset="-122"/>
              <a:ea typeface="楷体_GB2312" pitchFamily="49" charset="-122"/>
            </a:endParaRPr>
          </a:p>
        </p:txBody>
      </p:sp>
      <p:sp>
        <p:nvSpPr>
          <p:cNvPr id="4" name="Rectangle 10"/>
          <p:cNvSpPr>
            <a:spLocks noChangeArrowheads="1"/>
          </p:cNvSpPr>
          <p:nvPr/>
        </p:nvSpPr>
        <p:spPr bwMode="auto">
          <a:xfrm>
            <a:off x="304800" y="1127720"/>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rgbClr val="003366"/>
                </a:solidFill>
                <a:latin typeface="楷体_GB2312" pitchFamily="49" charset="-122"/>
                <a:ea typeface="楷体_GB2312" pitchFamily="49" charset="-122"/>
              </a:rPr>
              <a:t>6.3 </a:t>
            </a:r>
            <a:r>
              <a:rPr lang="zh-CN" altLang="en-US" sz="3200" b="1">
                <a:solidFill>
                  <a:srgbClr val="003366"/>
                </a:solidFill>
                <a:latin typeface="楷体_GB2312" pitchFamily="49" charset="-122"/>
                <a:ea typeface="楷体_GB2312" pitchFamily="49" charset="-122"/>
              </a:rPr>
              <a:t>海量数据存储</a:t>
            </a:r>
            <a:endParaRPr lang="zh-CN" altLang="en-US" sz="3200" b="1">
              <a:solidFill>
                <a:srgbClr val="FF0000"/>
              </a:solidFill>
              <a:latin typeface="楷体_GB2312" pitchFamily="49" charset="-122"/>
              <a:ea typeface="楷体_GB2312" pitchFamily="49" charset="-122"/>
            </a:endParaRPr>
          </a:p>
        </p:txBody>
      </p:sp>
      <p:sp>
        <p:nvSpPr>
          <p:cNvPr id="5" name="Rectangle 10"/>
          <p:cNvSpPr>
            <a:spLocks noChangeArrowheads="1"/>
          </p:cNvSpPr>
          <p:nvPr/>
        </p:nvSpPr>
        <p:spPr bwMode="auto">
          <a:xfrm>
            <a:off x="685800" y="3261320"/>
            <a:ext cx="8001000" cy="3048000"/>
          </a:xfrm>
          <a:prstGeom prst="rect">
            <a:avLst/>
          </a:prstGeom>
          <a:noFill/>
          <a:ln>
            <a:noFill/>
          </a:ln>
        </p:spPr>
        <p:txBody>
          <a:bodyPr/>
          <a:lstStyle/>
          <a:p>
            <a:pPr marL="342900" indent="-342900" algn="just">
              <a:lnSpc>
                <a:spcPct val="130000"/>
              </a:lnSpc>
              <a:spcBef>
                <a:spcPts val="600"/>
              </a:spcBef>
              <a:spcAft>
                <a:spcPts val="600"/>
              </a:spcAft>
              <a:buFont typeface="Wingdings" panose="05000000000000000000" pitchFamily="2" charset="2"/>
              <a:buChar char="ü"/>
              <a:defRPr/>
            </a:pPr>
            <a:r>
              <a:rPr lang="en-US" altLang="zh-CN" sz="2000" dirty="0">
                <a:solidFill>
                  <a:srgbClr val="FF0000"/>
                </a:solidFill>
                <a:latin typeface="宋体" panose="02010600030101010101" pitchFamily="2" charset="-122"/>
              </a:rPr>
              <a:t>HDFS</a:t>
            </a:r>
            <a:r>
              <a:rPr lang="zh-CN" altLang="en-US" sz="2000" dirty="0">
                <a:solidFill>
                  <a:srgbClr val="FF0000"/>
                </a:solidFill>
                <a:latin typeface="宋体" panose="02010600030101010101" pitchFamily="2" charset="-122"/>
              </a:rPr>
              <a:t>在对一个文件进行存储时有两个重要的策略：副本策略，分块策略。副本策略保证了文件存储的高可靠性；分块策略保证了数据并发读写的效率并且是</a:t>
            </a:r>
            <a:r>
              <a:rPr lang="en-US" altLang="zh-CN" sz="2000" dirty="0" err="1">
                <a:solidFill>
                  <a:srgbClr val="FF0000"/>
                </a:solidFill>
                <a:latin typeface="宋体" panose="02010600030101010101" pitchFamily="2" charset="-122"/>
              </a:rPr>
              <a:t>MapReduce</a:t>
            </a:r>
            <a:r>
              <a:rPr lang="zh-CN" altLang="en-US" sz="2000" dirty="0">
                <a:solidFill>
                  <a:srgbClr val="FF0000"/>
                </a:solidFill>
                <a:latin typeface="宋体" panose="02010600030101010101" pitchFamily="2" charset="-122"/>
              </a:rPr>
              <a:t>实现并进行数据处理的基础。</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017240"/>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6.4 </a:t>
            </a:r>
            <a:r>
              <a:rPr lang="zh-CN" altLang="en-US" sz="3200" b="1">
                <a:solidFill>
                  <a:schemeClr val="accent2"/>
                </a:solidFill>
                <a:latin typeface="楷体_GB2312" pitchFamily="49" charset="-122"/>
                <a:ea typeface="楷体_GB2312" pitchFamily="49" charset="-122"/>
              </a:rPr>
              <a:t>海量数据的快速检索技术</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70304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6.4.2 </a:t>
            </a:r>
            <a:r>
              <a:rPr lang="zh-CN" altLang="en-US" sz="2800" b="1">
                <a:solidFill>
                  <a:srgbClr val="7030A0"/>
                </a:solidFill>
                <a:latin typeface="楷体_GB2312" pitchFamily="49" charset="-122"/>
                <a:ea typeface="楷体_GB2312" pitchFamily="49" charset="-122"/>
              </a:rPr>
              <a:t>图像检索</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465040"/>
            <a:ext cx="7620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基于语义的图像检索</a:t>
            </a:r>
          </a:p>
          <a:p>
            <a:r>
              <a:rPr lang="zh-CN" altLang="en-US" sz="2400" b="1">
                <a:latin typeface="楷体_GB2312" pitchFamily="49" charset="-122"/>
                <a:ea typeface="楷体_GB2312" pitchFamily="49" charset="-122"/>
              </a:rPr>
              <a:t>    （</a:t>
            </a:r>
            <a:r>
              <a:rPr lang="en-US" altLang="zh-CN" sz="2400" b="1">
                <a:latin typeface="楷体_GB2312" pitchFamily="49" charset="-122"/>
                <a:ea typeface="楷体_GB2312" pitchFamily="49" charset="-122"/>
              </a:rPr>
              <a:t>3</a:t>
            </a:r>
            <a:r>
              <a:rPr lang="zh-CN" altLang="en-US" sz="2400" b="1">
                <a:latin typeface="楷体_GB2312" pitchFamily="49" charset="-122"/>
                <a:ea typeface="楷体_GB2312" pitchFamily="49" charset="-122"/>
              </a:rPr>
              <a:t>）基于外部信息的语义提取。外部信息指的是图像来源处的相关信息。例如在</a:t>
            </a:r>
            <a:r>
              <a:rPr lang="en-US" altLang="zh-CN" sz="2400" b="1">
                <a:latin typeface="楷体_GB2312" pitchFamily="49" charset="-122"/>
                <a:ea typeface="楷体_GB2312" pitchFamily="49" charset="-122"/>
              </a:rPr>
              <a:t>Intemet</a:t>
            </a:r>
            <a:r>
              <a:rPr lang="zh-CN" altLang="en-US" sz="2400" b="1">
                <a:latin typeface="楷体_GB2312" pitchFamily="49" charset="-122"/>
                <a:ea typeface="楷体_GB2312" pitchFamily="49" charset="-122"/>
              </a:rPr>
              <a:t>环境下，图像资源与一般独立图像不同，它们是嵌入在</a:t>
            </a:r>
            <a:r>
              <a:rPr lang="en-US" altLang="zh-CN" sz="2400" b="1">
                <a:latin typeface="楷体_GB2312" pitchFamily="49" charset="-122"/>
                <a:ea typeface="楷体_GB2312" pitchFamily="49" charset="-122"/>
              </a:rPr>
              <a:t>web</a:t>
            </a:r>
            <a:r>
              <a:rPr lang="zh-CN" altLang="en-US" sz="2400" b="1">
                <a:latin typeface="楷体_GB2312" pitchFamily="49" charset="-122"/>
                <a:ea typeface="楷体_GB2312" pitchFamily="49" charset="-122"/>
              </a:rPr>
              <a:t>文档中随之发布的，与</a:t>
            </a:r>
            <a:r>
              <a:rPr lang="en-US" altLang="zh-CN" sz="2400" b="1">
                <a:latin typeface="楷体_GB2312" pitchFamily="49" charset="-122"/>
                <a:ea typeface="楷体_GB2312" pitchFamily="49" charset="-122"/>
              </a:rPr>
              <a:t>web</a:t>
            </a:r>
            <a:r>
              <a:rPr lang="zh-CN" altLang="en-US" sz="2400" b="1">
                <a:latin typeface="楷体_GB2312" pitchFamily="49" charset="-122"/>
                <a:ea typeface="楷体_GB2312" pitchFamily="49" charset="-122"/>
              </a:rPr>
              <a:t>网页有着千丝万缕的联系，其中关系较大的包括</a:t>
            </a:r>
            <a:r>
              <a:rPr lang="en-US" altLang="zh-CN" sz="2400" b="1">
                <a:latin typeface="楷体_GB2312" pitchFamily="49" charset="-122"/>
                <a:ea typeface="楷体_GB2312" pitchFamily="49" charset="-122"/>
              </a:rPr>
              <a:t>URL</a:t>
            </a:r>
            <a:r>
              <a:rPr lang="zh-CN" altLang="en-US" sz="2400" b="1">
                <a:latin typeface="楷体_GB2312" pitchFamily="49" charset="-122"/>
                <a:ea typeface="楷体_GB2312" pitchFamily="49" charset="-122"/>
              </a:rPr>
              <a:t>中的文件名、</a:t>
            </a:r>
            <a:r>
              <a:rPr lang="en-US" altLang="zh-CN" sz="2400" b="1">
                <a:latin typeface="楷体_GB2312" pitchFamily="49" charset="-122"/>
                <a:ea typeface="楷体_GB2312" pitchFamily="49" charset="-122"/>
              </a:rPr>
              <a:t>IMG</a:t>
            </a:r>
            <a:r>
              <a:rPr lang="zh-CN" altLang="en-US" sz="2400" b="1">
                <a:latin typeface="楷体_GB2312" pitchFamily="49" charset="-122"/>
                <a:ea typeface="楷体_GB2312" pitchFamily="49" charset="-122"/>
              </a:rPr>
              <a:t>的</a:t>
            </a:r>
            <a:r>
              <a:rPr lang="en-US" altLang="zh-CN" sz="2400" b="1">
                <a:latin typeface="楷体_GB2312" pitchFamily="49" charset="-122"/>
                <a:ea typeface="楷体_GB2312" pitchFamily="49" charset="-122"/>
              </a:rPr>
              <a:t>ALT</a:t>
            </a:r>
            <a:r>
              <a:rPr lang="zh-CN" altLang="en-US" sz="2400" b="1">
                <a:latin typeface="楷体_GB2312" pitchFamily="49" charset="-122"/>
                <a:ea typeface="楷体_GB2312" pitchFamily="49" charset="-122"/>
              </a:rPr>
              <a:t>域和图像前后的文本等，可以从以上信息中抽取出图像的语义信息。 </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017240"/>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6.4 </a:t>
            </a:r>
            <a:r>
              <a:rPr lang="zh-CN" altLang="en-US" sz="3200" b="1">
                <a:solidFill>
                  <a:schemeClr val="accent2"/>
                </a:solidFill>
                <a:latin typeface="楷体_GB2312" pitchFamily="49" charset="-122"/>
                <a:ea typeface="楷体_GB2312" pitchFamily="49" charset="-122"/>
              </a:rPr>
              <a:t>海量数据的快速检索技术</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70304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6.4.3 </a:t>
            </a:r>
            <a:r>
              <a:rPr lang="zh-CN" altLang="en-US" sz="2800" b="1">
                <a:solidFill>
                  <a:srgbClr val="7030A0"/>
                </a:solidFill>
                <a:latin typeface="楷体_GB2312" pitchFamily="49" charset="-122"/>
                <a:ea typeface="楷体_GB2312" pitchFamily="49" charset="-122"/>
              </a:rPr>
              <a:t>音频检索</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465040"/>
            <a:ext cx="75438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None/>
            </a:pPr>
            <a:r>
              <a:rPr lang="zh-CN" altLang="en-US" sz="2400" b="1">
                <a:latin typeface="楷体_GB2312" pitchFamily="49" charset="-122"/>
                <a:ea typeface="楷体_GB2312" pitchFamily="49" charset="-122"/>
              </a:rPr>
              <a:t>    原始音频数据除了含有采样频率、量化精度、编码方法等有限的注册信息外，其本身仅仅是一种不含语义信息的非结构化的二进制流，因而音频检索受到极大的限制。相对于日益成熟的文本和图像检索，音频检索显得相对滞后。在</a:t>
            </a:r>
            <a:r>
              <a:rPr lang="en-US" altLang="zh-CN" sz="2400" b="1">
                <a:latin typeface="楷体_GB2312" pitchFamily="49" charset="-122"/>
                <a:ea typeface="楷体_GB2312" pitchFamily="49" charset="-122"/>
              </a:rPr>
              <a:t>20</a:t>
            </a:r>
            <a:r>
              <a:rPr lang="zh-CN" altLang="en-US" sz="2400" b="1">
                <a:latin typeface="楷体_GB2312" pitchFamily="49" charset="-122"/>
                <a:ea typeface="楷体_GB2312" pitchFamily="49" charset="-122"/>
              </a:rPr>
              <a:t>世纪</a:t>
            </a:r>
            <a:r>
              <a:rPr lang="en-US" altLang="zh-CN" sz="2400" b="1">
                <a:latin typeface="楷体_GB2312" pitchFamily="49" charset="-122"/>
                <a:ea typeface="楷体_GB2312" pitchFamily="49" charset="-122"/>
              </a:rPr>
              <a:t>90</a:t>
            </a:r>
            <a:r>
              <a:rPr lang="zh-CN" altLang="en-US" sz="2400" b="1">
                <a:latin typeface="楷体_GB2312" pitchFamily="49" charset="-122"/>
                <a:ea typeface="楷体_GB2312" pitchFamily="49" charset="-122"/>
              </a:rPr>
              <a:t>年代末，基于内容的音频检索才成为多媒体检索技术的研究热点。</a:t>
            </a:r>
          </a:p>
          <a:p>
            <a:endParaRPr lang="zh-CN" altLang="en-US" sz="2400" b="1">
              <a:latin typeface="楷体_GB2312" pitchFamily="49" charset="-122"/>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997917"/>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6.4 </a:t>
            </a:r>
            <a:r>
              <a:rPr lang="zh-CN" altLang="en-US" sz="3200" b="1">
                <a:solidFill>
                  <a:schemeClr val="accent2"/>
                </a:solidFill>
                <a:latin typeface="楷体_GB2312" pitchFamily="49" charset="-122"/>
                <a:ea typeface="楷体_GB2312" pitchFamily="49" charset="-122"/>
              </a:rPr>
              <a:t>海量数据的快速检索技术</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48478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6.4.3 </a:t>
            </a:r>
            <a:r>
              <a:rPr lang="zh-CN" altLang="en-US" sz="2800" b="1">
                <a:solidFill>
                  <a:srgbClr val="7030A0"/>
                </a:solidFill>
                <a:latin typeface="楷体_GB2312" pitchFamily="49" charset="-122"/>
                <a:ea typeface="楷体_GB2312" pitchFamily="49" charset="-122"/>
              </a:rPr>
              <a:t>音频检索</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1988840"/>
            <a:ext cx="75438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音频检索的系统结构</a:t>
            </a:r>
          </a:p>
          <a:p>
            <a:r>
              <a:rPr lang="zh-CN" altLang="en-US" sz="2400" b="1">
                <a:latin typeface="楷体_GB2312" pitchFamily="49" charset="-122"/>
                <a:ea typeface="楷体_GB2312" pitchFamily="49" charset="-122"/>
              </a:rPr>
              <a:t>    图</a:t>
            </a:r>
            <a:r>
              <a:rPr lang="en-US" altLang="zh-CN" sz="2400" b="1">
                <a:latin typeface="楷体_GB2312" pitchFamily="49" charset="-122"/>
                <a:ea typeface="楷体_GB2312" pitchFamily="49" charset="-122"/>
              </a:rPr>
              <a:t>6-17</a:t>
            </a:r>
            <a:r>
              <a:rPr lang="zh-CN" altLang="en-US" sz="2400" b="1">
                <a:latin typeface="楷体_GB2312" pitchFamily="49" charset="-122"/>
                <a:ea typeface="楷体_GB2312" pitchFamily="49" charset="-122"/>
              </a:rPr>
              <a:t>给出了音频检索的系统结构。图的左边是原始音频数据的预处理模块，图右边是用户的查询模块，图的下方是元数据库和音频媒体数据库。</a:t>
            </a:r>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512840"/>
            <a:ext cx="51054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017240"/>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6.4 </a:t>
            </a:r>
            <a:r>
              <a:rPr lang="zh-CN" altLang="en-US" sz="3200" b="1">
                <a:solidFill>
                  <a:schemeClr val="accent2"/>
                </a:solidFill>
                <a:latin typeface="楷体_GB2312" pitchFamily="49" charset="-122"/>
                <a:ea typeface="楷体_GB2312" pitchFamily="49" charset="-122"/>
              </a:rPr>
              <a:t>海量数据的快速检索技术</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70304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6.4.3 </a:t>
            </a:r>
            <a:r>
              <a:rPr lang="zh-CN" altLang="en-US" sz="2800" b="1">
                <a:solidFill>
                  <a:srgbClr val="7030A0"/>
                </a:solidFill>
                <a:latin typeface="楷体_GB2312" pitchFamily="49" charset="-122"/>
                <a:ea typeface="楷体_GB2312" pitchFamily="49" charset="-122"/>
              </a:rPr>
              <a:t>音频检索</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465040"/>
            <a:ext cx="7620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音频检索的系统结构</a:t>
            </a:r>
          </a:p>
          <a:p>
            <a:r>
              <a:rPr lang="zh-CN" altLang="en-US" sz="2400" b="1">
                <a:latin typeface="楷体_GB2312" pitchFamily="49" charset="-122"/>
                <a:ea typeface="楷体_GB2312" pitchFamily="49" charset="-122"/>
              </a:rPr>
              <a:t>    如果原始音频是一段长音频，那么在特征提取之前需要进行分割处理，把长音频分割为多个小的音频区段。通过分割处理，可以获得音频录音的结构关系。对分割好的音频片段进行特征提取。音频经过样本的训练和分类，建立分类目录；语音识别把语音信号转换为文本，存入文本库；提取的声音特征保存在特征数据库中，并将元数据库中的记录与音频数据库中的媒体记录关联起来。</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034752"/>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6.4 </a:t>
            </a:r>
            <a:r>
              <a:rPr lang="zh-CN" altLang="en-US" sz="3200" b="1">
                <a:solidFill>
                  <a:schemeClr val="accent2"/>
                </a:solidFill>
                <a:latin typeface="楷体_GB2312" pitchFamily="49" charset="-122"/>
                <a:ea typeface="楷体_GB2312" pitchFamily="49" charset="-122"/>
              </a:rPr>
              <a:t>海量数据的快速检索技术</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720552"/>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6.4.3 </a:t>
            </a:r>
            <a:r>
              <a:rPr lang="zh-CN" altLang="en-US" sz="2800" b="1">
                <a:solidFill>
                  <a:srgbClr val="7030A0"/>
                </a:solidFill>
                <a:latin typeface="楷体_GB2312" pitchFamily="49" charset="-122"/>
                <a:ea typeface="楷体_GB2312" pitchFamily="49" charset="-122"/>
              </a:rPr>
              <a:t>音频检索</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482552"/>
            <a:ext cx="7620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音频检索的系统结构</a:t>
            </a:r>
          </a:p>
          <a:p>
            <a:r>
              <a:rPr lang="zh-CN" altLang="en-US" sz="2400" b="1">
                <a:latin typeface="楷体_GB2312" pitchFamily="49" charset="-122"/>
                <a:ea typeface="楷体_GB2312" pitchFamily="49" charset="-122"/>
              </a:rPr>
              <a:t>    用户通过用户查询接口检索音频信息，用户查询接口主要有两个功能：①把用户提供的待检索音频信号提交到图左边的音频信号预处理模块进行预处理，再向检索引擎提交预处理结果；②接收检索返回结果反馈给用户。用户可以查询音频信息或浏览分类目录，对于长段的音频，可以进行基于内容的浏览，即根据音频的结构进行非线性浏览。检索引擎利用相似性和相关度来搜索用户要求的信息。查询矢量和库中音频矢量之间的相似性由距离测度决定。每类特征都可以有不同的距离测度方法，以便在特定应用或实现中更为有效。</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022176"/>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6.4 </a:t>
            </a:r>
            <a:r>
              <a:rPr lang="zh-CN" altLang="en-US" sz="3200" b="1">
                <a:solidFill>
                  <a:schemeClr val="accent2"/>
                </a:solidFill>
                <a:latin typeface="楷体_GB2312" pitchFamily="49" charset="-122"/>
                <a:ea typeface="楷体_GB2312" pitchFamily="49" charset="-122"/>
              </a:rPr>
              <a:t>海量数据的快速检索技术</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62880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6.4.3 </a:t>
            </a:r>
            <a:r>
              <a:rPr lang="zh-CN" altLang="en-US" sz="2800" b="1">
                <a:solidFill>
                  <a:srgbClr val="7030A0"/>
                </a:solidFill>
                <a:latin typeface="楷体_GB2312" pitchFamily="49" charset="-122"/>
                <a:ea typeface="楷体_GB2312" pitchFamily="49" charset="-122"/>
              </a:rPr>
              <a:t>音频检索</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204864"/>
            <a:ext cx="80010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音频特征提取及分类</a:t>
            </a:r>
          </a:p>
          <a:p>
            <a:r>
              <a:rPr lang="zh-CN" altLang="en-US" sz="2400" b="1">
                <a:latin typeface="楷体_GB2312" pitchFamily="49" charset="-122"/>
                <a:ea typeface="楷体_GB2312" pitchFamily="49" charset="-122"/>
              </a:rPr>
              <a:t>    在音频自动分类中常用的特征一般有能量、基频、带宽等物理特征，以及响度、音调、亮度和音色等感觉特征，还有过零率等特征。下面简要介绍几种音频特征：</a:t>
            </a:r>
          </a:p>
          <a:p>
            <a:r>
              <a:rPr lang="zh-CN" altLang="en-US" sz="2400" b="1">
                <a:latin typeface="楷体_GB2312" pitchFamily="49" charset="-122"/>
                <a:ea typeface="楷体_GB2312" pitchFamily="49" charset="-122"/>
              </a:rPr>
              <a:t>   （</a:t>
            </a:r>
            <a:r>
              <a:rPr lang="en-US" altLang="zh-CN" sz="2400" b="1">
                <a:latin typeface="楷体_GB2312" pitchFamily="49" charset="-122"/>
                <a:ea typeface="楷体_GB2312" pitchFamily="49" charset="-122"/>
              </a:rPr>
              <a:t>1</a:t>
            </a:r>
            <a:r>
              <a:rPr lang="zh-CN" altLang="en-US" sz="2400" b="1">
                <a:latin typeface="楷体_GB2312" pitchFamily="49" charset="-122"/>
                <a:ea typeface="楷体_GB2312" pitchFamily="49" charset="-122"/>
              </a:rPr>
              <a:t>）带宽</a:t>
            </a:r>
            <a:r>
              <a:rPr lang="en-US" altLang="zh-CN" sz="2400" b="1">
                <a:latin typeface="楷体_GB2312" pitchFamily="49" charset="-122"/>
                <a:ea typeface="楷体_GB2312" pitchFamily="49" charset="-122"/>
              </a:rPr>
              <a:t>(Bandwidth)</a:t>
            </a:r>
            <a:r>
              <a:rPr lang="zh-CN" altLang="en-US" sz="2400" b="1">
                <a:latin typeface="楷体_GB2312" pitchFamily="49" charset="-122"/>
                <a:ea typeface="楷体_GB2312" pitchFamily="49" charset="-122"/>
              </a:rPr>
              <a:t>指的是取样信号的频率值范围</a:t>
            </a:r>
            <a:r>
              <a:rPr lang="en-US" altLang="zh-CN" sz="2400" b="1">
                <a:latin typeface="楷体_GB2312" pitchFamily="49" charset="-122"/>
                <a:ea typeface="楷体_GB2312" pitchFamily="49" charset="-122"/>
              </a:rPr>
              <a:t>;</a:t>
            </a:r>
          </a:p>
          <a:p>
            <a:r>
              <a:rPr lang="zh-CN" altLang="en-US" sz="2400" b="1">
                <a:latin typeface="楷体_GB2312" pitchFamily="49" charset="-122"/>
                <a:ea typeface="楷体_GB2312" pitchFamily="49" charset="-122"/>
              </a:rPr>
              <a:t>   （</a:t>
            </a:r>
            <a:r>
              <a:rPr lang="en-US" altLang="zh-CN" sz="2400" b="1">
                <a:latin typeface="楷体_GB2312" pitchFamily="49" charset="-122"/>
                <a:ea typeface="楷体_GB2312" pitchFamily="49" charset="-122"/>
              </a:rPr>
              <a:t>2</a:t>
            </a:r>
            <a:r>
              <a:rPr lang="zh-CN" altLang="en-US" sz="2400" b="1">
                <a:latin typeface="楷体_GB2312" pitchFamily="49" charset="-122"/>
                <a:ea typeface="楷体_GB2312" pitchFamily="49" charset="-122"/>
              </a:rPr>
              <a:t>）响度</a:t>
            </a:r>
            <a:r>
              <a:rPr lang="en-US" altLang="zh-CN" sz="2400" b="1">
                <a:latin typeface="楷体_GB2312" pitchFamily="49" charset="-122"/>
                <a:ea typeface="楷体_GB2312" pitchFamily="49" charset="-122"/>
              </a:rPr>
              <a:t>(Loudness)</a:t>
            </a:r>
            <a:r>
              <a:rPr lang="zh-CN" altLang="en-US" sz="2400" b="1">
                <a:latin typeface="楷体_GB2312" pitchFamily="49" charset="-122"/>
                <a:ea typeface="楷体_GB2312" pitchFamily="49" charset="-122"/>
              </a:rPr>
              <a:t>是判断声音数据有声或无声的基本依据，它是通过分贝表示的短时傅立叶变化，计算出信号的平方根，还可以用音强求和模型来对音强时间序列进一步进行处理；</a:t>
            </a:r>
          </a:p>
          <a:p>
            <a:r>
              <a:rPr lang="zh-CN" altLang="en-US" sz="2400" b="1">
                <a:latin typeface="楷体_GB2312" pitchFamily="49" charset="-122"/>
                <a:ea typeface="楷体_GB2312" pitchFamily="49" charset="-122"/>
              </a:rPr>
              <a:t>   （</a:t>
            </a:r>
            <a:r>
              <a:rPr lang="en-US" altLang="zh-CN" sz="2400" b="1">
                <a:latin typeface="楷体_GB2312" pitchFamily="49" charset="-122"/>
                <a:ea typeface="楷体_GB2312" pitchFamily="49" charset="-122"/>
              </a:rPr>
              <a:t>3</a:t>
            </a:r>
            <a:r>
              <a:rPr lang="zh-CN" altLang="en-US" sz="2400" b="1">
                <a:latin typeface="楷体_GB2312" pitchFamily="49" charset="-122"/>
                <a:ea typeface="楷体_GB2312" pitchFamily="49" charset="-122"/>
              </a:rPr>
              <a:t>）过零率</a:t>
            </a:r>
            <a:r>
              <a:rPr lang="en-US" altLang="zh-CN" sz="2400" b="1">
                <a:latin typeface="楷体_GB2312" pitchFamily="49" charset="-122"/>
                <a:ea typeface="楷体_GB2312" pitchFamily="49" charset="-122"/>
              </a:rPr>
              <a:t>(Zero—crossing Rate)</a:t>
            </a:r>
            <a:r>
              <a:rPr lang="zh-CN" altLang="en-US" sz="2400" b="1">
                <a:latin typeface="楷体_GB2312" pitchFamily="49" charset="-122"/>
                <a:ea typeface="楷体_GB2312" pitchFamily="49" charset="-122"/>
              </a:rPr>
              <a:t>是指在一个短时帧内，离散采样信号值由正到负和由负到正变化的次数，这个量大概能够反映信号在短时帧里的平均频率。</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034752"/>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6.4 </a:t>
            </a:r>
            <a:r>
              <a:rPr lang="zh-CN" altLang="en-US" sz="3200" b="1">
                <a:solidFill>
                  <a:schemeClr val="accent2"/>
                </a:solidFill>
                <a:latin typeface="楷体_GB2312" pitchFamily="49" charset="-122"/>
                <a:ea typeface="楷体_GB2312" pitchFamily="49" charset="-122"/>
              </a:rPr>
              <a:t>海量数据的快速检索技术</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62880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6.4.3 </a:t>
            </a:r>
            <a:r>
              <a:rPr lang="zh-CN" altLang="en-US" sz="2800" b="1">
                <a:solidFill>
                  <a:srgbClr val="7030A0"/>
                </a:solidFill>
                <a:latin typeface="楷体_GB2312" pitchFamily="49" charset="-122"/>
                <a:ea typeface="楷体_GB2312" pitchFamily="49" charset="-122"/>
              </a:rPr>
              <a:t>音频检索</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276872"/>
            <a:ext cx="7696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音频信号流的分割</a:t>
            </a:r>
          </a:p>
          <a:p>
            <a:r>
              <a:rPr lang="zh-CN" altLang="en-US" sz="2400" b="1">
                <a:latin typeface="楷体_GB2312" pitchFamily="49" charset="-122"/>
                <a:ea typeface="楷体_GB2312" pitchFamily="49" charset="-122"/>
              </a:rPr>
              <a:t>    （</a:t>
            </a:r>
            <a:r>
              <a:rPr lang="en-US" altLang="zh-CN" sz="2400" b="1">
                <a:latin typeface="楷体_GB2312" pitchFamily="49" charset="-122"/>
                <a:ea typeface="楷体_GB2312" pitchFamily="49" charset="-122"/>
              </a:rPr>
              <a:t>1</a:t>
            </a:r>
            <a:r>
              <a:rPr lang="zh-CN" altLang="en-US" sz="2400" b="1">
                <a:latin typeface="楷体_GB2312" pitchFamily="49" charset="-122"/>
                <a:ea typeface="楷体_GB2312" pitchFamily="49" charset="-122"/>
              </a:rPr>
              <a:t>）分层分割算法。当一种音频转换成另外一种音频时，主要的几个特征会发生变换，每次选取一个发生变换最大的音频特征，从粗到细，逐步将音频分割成不同的音频例子。</a:t>
            </a:r>
          </a:p>
          <a:p>
            <a:r>
              <a:rPr lang="zh-CN" altLang="en-US" sz="2400" b="1">
                <a:latin typeface="楷体_GB2312" pitchFamily="49" charset="-122"/>
                <a:ea typeface="楷体_GB2312" pitchFamily="49" charset="-122"/>
              </a:rPr>
              <a:t>    （</a:t>
            </a:r>
            <a:r>
              <a:rPr lang="en-US" altLang="zh-CN" sz="2400" b="1">
                <a:latin typeface="楷体_GB2312" pitchFamily="49" charset="-122"/>
                <a:ea typeface="楷体_GB2312" pitchFamily="49" charset="-122"/>
              </a:rPr>
              <a:t>2</a:t>
            </a:r>
            <a:r>
              <a:rPr lang="zh-CN" altLang="en-US" sz="2400" b="1">
                <a:latin typeface="楷体_GB2312" pitchFamily="49" charset="-122"/>
                <a:ea typeface="楷体_GB2312" pitchFamily="49" charset="-122"/>
              </a:rPr>
              <a:t>）压缩窗域分割算法。随着</a:t>
            </a:r>
            <a:r>
              <a:rPr lang="en-US" altLang="zh-CN" sz="2400" b="1">
                <a:latin typeface="楷体_GB2312" pitchFamily="49" charset="-122"/>
                <a:ea typeface="楷体_GB2312" pitchFamily="49" charset="-122"/>
              </a:rPr>
              <a:t>MPEG</a:t>
            </a:r>
            <a:r>
              <a:rPr lang="zh-CN" altLang="en-US" sz="2400" b="1">
                <a:latin typeface="楷体_GB2312" pitchFamily="49" charset="-122"/>
                <a:ea typeface="楷体_GB2312" pitchFamily="49" charset="-122"/>
              </a:rPr>
              <a:t>压缩格式成为多媒体编码主流，直接对</a:t>
            </a:r>
            <a:r>
              <a:rPr lang="en-US" altLang="zh-CN" sz="2400" b="1">
                <a:latin typeface="楷体_GB2312" pitchFamily="49" charset="-122"/>
                <a:ea typeface="楷体_GB2312" pitchFamily="49" charset="-122"/>
              </a:rPr>
              <a:t>MP3</a:t>
            </a:r>
            <a:r>
              <a:rPr lang="zh-CN" altLang="en-US" sz="2400" b="1">
                <a:latin typeface="楷体_GB2312" pitchFamily="49" charset="-122"/>
                <a:ea typeface="楷体_GB2312" pitchFamily="49" charset="-122"/>
              </a:rPr>
              <a:t>格式的音频信号提取特征，基于提取的压缩域特征实现音频分割；</a:t>
            </a:r>
          </a:p>
          <a:p>
            <a:r>
              <a:rPr lang="zh-CN" altLang="en-US" sz="2400" b="1">
                <a:latin typeface="楷体_GB2312" pitchFamily="49" charset="-122"/>
                <a:ea typeface="楷体_GB2312" pitchFamily="49" charset="-122"/>
              </a:rPr>
              <a:t>    （</a:t>
            </a:r>
            <a:r>
              <a:rPr lang="en-US" altLang="zh-CN" sz="2400" b="1">
                <a:latin typeface="楷体_GB2312" pitchFamily="49" charset="-122"/>
                <a:ea typeface="楷体_GB2312" pitchFamily="49" charset="-122"/>
              </a:rPr>
              <a:t>3</a:t>
            </a:r>
            <a:r>
              <a:rPr lang="zh-CN" altLang="en-US" sz="2400" b="1">
                <a:latin typeface="楷体_GB2312" pitchFamily="49" charset="-122"/>
                <a:ea typeface="楷体_GB2312" pitchFamily="49" charset="-122"/>
              </a:rPr>
              <a:t>）模板分割算法。为一段音频流建立一个模板，使用这个模板去模拟音频信号流的时序变化，达到音频数据流分割目的。</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017240"/>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6.4 </a:t>
            </a:r>
            <a:r>
              <a:rPr lang="zh-CN" altLang="en-US" sz="3200" b="1">
                <a:solidFill>
                  <a:schemeClr val="accent2"/>
                </a:solidFill>
                <a:latin typeface="楷体_GB2312" pitchFamily="49" charset="-122"/>
                <a:ea typeface="楷体_GB2312" pitchFamily="49" charset="-122"/>
              </a:rPr>
              <a:t>海量数据的快速检索技术</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70304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6.4.3 </a:t>
            </a:r>
            <a:r>
              <a:rPr lang="zh-CN" altLang="en-US" sz="2800" b="1">
                <a:solidFill>
                  <a:srgbClr val="7030A0"/>
                </a:solidFill>
                <a:latin typeface="楷体_GB2312" pitchFamily="49" charset="-122"/>
                <a:ea typeface="楷体_GB2312" pitchFamily="49" charset="-122"/>
              </a:rPr>
              <a:t>音频检索</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465040"/>
            <a:ext cx="76962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音频信号流的分割</a:t>
            </a:r>
          </a:p>
          <a:p>
            <a:r>
              <a:rPr lang="zh-CN" altLang="en-US" sz="2400" b="1">
                <a:latin typeface="楷体_GB2312" pitchFamily="49" charset="-122"/>
                <a:ea typeface="楷体_GB2312" pitchFamily="49" charset="-122"/>
              </a:rPr>
              <a:t>    对分割出来的音频进行分类属于模式识别问题，其任务是通过相似度匹配算法将相似物体归属到一类。基于隐马尔可夫链模型和支持向量机模型，能够尽可能地对分割出来的音频进行归类。</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979512"/>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6.4 </a:t>
            </a:r>
            <a:r>
              <a:rPr lang="zh-CN" altLang="en-US" sz="3200" b="1">
                <a:solidFill>
                  <a:schemeClr val="accent2"/>
                </a:solidFill>
                <a:latin typeface="楷体_GB2312" pitchFamily="49" charset="-122"/>
                <a:ea typeface="楷体_GB2312" pitchFamily="49" charset="-122"/>
              </a:rPr>
              <a:t>海量数据的快速检索技术</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665312"/>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6.4.3 </a:t>
            </a:r>
            <a:r>
              <a:rPr lang="zh-CN" altLang="en-US" sz="2800" b="1">
                <a:solidFill>
                  <a:srgbClr val="7030A0"/>
                </a:solidFill>
                <a:latin typeface="楷体_GB2312" pitchFamily="49" charset="-122"/>
                <a:ea typeface="楷体_GB2312" pitchFamily="49" charset="-122"/>
              </a:rPr>
              <a:t>音频检索</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427312"/>
            <a:ext cx="7696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zh-CN" altLang="en-US" sz="2400" b="1">
                <a:latin typeface="楷体_GB2312" pitchFamily="49" charset="-122"/>
                <a:ea typeface="楷体_GB2312" pitchFamily="49" charset="-122"/>
              </a:rPr>
              <a:t> 音频内容的描述和索引</a:t>
            </a:r>
          </a:p>
          <a:p>
            <a:r>
              <a:rPr lang="zh-CN" altLang="en-US" sz="2400" b="1">
                <a:latin typeface="楷体_GB2312" pitchFamily="49" charset="-122"/>
                <a:ea typeface="楷体_GB2312" pitchFamily="49" charset="-122"/>
              </a:rPr>
              <a:t>    国际标准化组织</a:t>
            </a:r>
            <a:r>
              <a:rPr lang="en-US" altLang="zh-CN" sz="2400" b="1">
                <a:latin typeface="楷体_GB2312" pitchFamily="49" charset="-122"/>
                <a:ea typeface="楷体_GB2312" pitchFamily="49" charset="-122"/>
              </a:rPr>
              <a:t>(ISO)</a:t>
            </a:r>
            <a:r>
              <a:rPr lang="zh-CN" altLang="en-US" sz="2400" b="1">
                <a:latin typeface="楷体_GB2312" pitchFamily="49" charset="-122"/>
                <a:ea typeface="楷体_GB2312" pitchFamily="49" charset="-122"/>
              </a:rPr>
              <a:t>从</a:t>
            </a:r>
            <a:r>
              <a:rPr lang="en-US" altLang="zh-CN" sz="2400" b="1">
                <a:latin typeface="楷体_GB2312" pitchFamily="49" charset="-122"/>
                <a:ea typeface="楷体_GB2312" pitchFamily="49" charset="-122"/>
              </a:rPr>
              <a:t>1996</a:t>
            </a:r>
            <a:r>
              <a:rPr lang="zh-CN" altLang="en-US" sz="2400" b="1">
                <a:latin typeface="楷体_GB2312" pitchFamily="49" charset="-122"/>
                <a:ea typeface="楷体_GB2312" pitchFamily="49" charset="-122"/>
              </a:rPr>
              <a:t>年开始制定多媒体内容描述的标准</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多媒体内容描述接口</a:t>
            </a:r>
            <a:r>
              <a:rPr lang="en-US" altLang="zh-CN" sz="2400" b="1">
                <a:latin typeface="楷体_GB2312" pitchFamily="49" charset="-122"/>
                <a:ea typeface="楷体_GB2312" pitchFamily="49" charset="-122"/>
              </a:rPr>
              <a:t>(Multimedia content description Imerface)</a:t>
            </a:r>
            <a:r>
              <a:rPr lang="zh-CN" altLang="en-US" sz="2400" b="1">
                <a:latin typeface="楷体_GB2312" pitchFamily="49" charset="-122"/>
                <a:ea typeface="楷体_GB2312" pitchFamily="49" charset="-122"/>
              </a:rPr>
              <a:t>，简称</a:t>
            </a:r>
            <a:r>
              <a:rPr lang="en-US" altLang="zh-CN" sz="2400" b="1">
                <a:latin typeface="楷体_GB2312" pitchFamily="49" charset="-122"/>
                <a:ea typeface="楷体_GB2312" pitchFamily="49" charset="-122"/>
              </a:rPr>
              <a:t>MPEG-7</a:t>
            </a:r>
            <a:r>
              <a:rPr lang="zh-CN" altLang="en-US" sz="2400" b="1">
                <a:latin typeface="楷体_GB2312" pitchFamily="49" charset="-122"/>
                <a:ea typeface="楷体_GB2312" pitchFamily="49" charset="-122"/>
              </a:rPr>
              <a:t>，其目标是制定多媒体资源的索引、搜索和检索的互操作性接口，以支持基于内容的检索和过滤等应用。经由</a:t>
            </a:r>
            <a:r>
              <a:rPr lang="en-US" altLang="zh-CN" sz="2400" b="1">
                <a:latin typeface="楷体_GB2312" pitchFamily="49" charset="-122"/>
                <a:ea typeface="楷体_GB2312" pitchFamily="49" charset="-122"/>
              </a:rPr>
              <a:t>MPEG-7</a:t>
            </a:r>
            <a:r>
              <a:rPr lang="zh-CN" altLang="en-US" sz="2400" b="1">
                <a:latin typeface="楷体_GB2312" pitchFamily="49" charset="-122"/>
                <a:ea typeface="楷体_GB2312" pitchFamily="49" charset="-122"/>
              </a:rPr>
              <a:t>的描述符和描述模式可以描述音频的特征空间、结构信息和内容语义，并且建立音频内容的结构化组织和索引，从而为具有互操作性的音频检索和过滤等服务提供支持。</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017240"/>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6.4 </a:t>
            </a:r>
            <a:r>
              <a:rPr lang="zh-CN" altLang="en-US" sz="3200" b="1">
                <a:solidFill>
                  <a:schemeClr val="accent2"/>
                </a:solidFill>
                <a:latin typeface="楷体_GB2312" pitchFamily="49" charset="-122"/>
                <a:ea typeface="楷体_GB2312" pitchFamily="49" charset="-122"/>
              </a:rPr>
              <a:t>海量数据的快速检索技术</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70304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6.4.3 </a:t>
            </a:r>
            <a:r>
              <a:rPr lang="zh-CN" altLang="en-US" sz="2800" b="1">
                <a:solidFill>
                  <a:srgbClr val="7030A0"/>
                </a:solidFill>
                <a:latin typeface="楷体_GB2312" pitchFamily="49" charset="-122"/>
                <a:ea typeface="楷体_GB2312" pitchFamily="49" charset="-122"/>
              </a:rPr>
              <a:t>音频检索</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465040"/>
            <a:ext cx="76962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zh-CN" altLang="en-US" sz="2400" b="1">
                <a:latin typeface="楷体_GB2312" pitchFamily="49" charset="-122"/>
                <a:ea typeface="楷体_GB2312" pitchFamily="49" charset="-122"/>
              </a:rPr>
              <a:t> 音频检索方法</a:t>
            </a:r>
          </a:p>
          <a:p>
            <a:r>
              <a:rPr lang="zh-CN" altLang="en-US" sz="2400" b="1">
                <a:latin typeface="楷体_GB2312" pitchFamily="49" charset="-122"/>
                <a:ea typeface="楷体_GB2312" pitchFamily="49" charset="-122"/>
              </a:rPr>
              <a:t>    基于内容的音频检索，是指通过音频特征分析，对不同音频数据赋以不同的语义，使具有相同语义的音频在听觉上保持相似。目前用户检索音频的方法主要有主观描述查询</a:t>
            </a:r>
            <a:r>
              <a:rPr lang="en-US" altLang="zh-CN" sz="2400" b="1">
                <a:latin typeface="楷体_GB2312" pitchFamily="49" charset="-122"/>
                <a:ea typeface="楷体_GB2312" pitchFamily="49" charset="-122"/>
              </a:rPr>
              <a:t>(Query by Description)</a:t>
            </a:r>
            <a:r>
              <a:rPr lang="zh-CN" altLang="en-US" sz="2400" b="1">
                <a:latin typeface="楷体_GB2312" pitchFamily="49" charset="-122"/>
                <a:ea typeface="楷体_GB2312" pitchFamily="49" charset="-122"/>
              </a:rPr>
              <a:t>、示例查询</a:t>
            </a:r>
            <a:r>
              <a:rPr lang="en-US" altLang="zh-CN" sz="2400" b="1">
                <a:latin typeface="楷体_GB2312" pitchFamily="49" charset="-122"/>
                <a:ea typeface="楷体_GB2312" pitchFamily="49" charset="-122"/>
              </a:rPr>
              <a:t>(Query by Example)</a:t>
            </a:r>
            <a:r>
              <a:rPr lang="zh-CN" altLang="en-US" sz="2400" b="1">
                <a:latin typeface="楷体_GB2312" pitchFamily="49" charset="-122"/>
                <a:ea typeface="楷体_GB2312" pitchFamily="49" charset="-122"/>
              </a:rPr>
              <a:t>、拟声查询</a:t>
            </a:r>
            <a:r>
              <a:rPr lang="en-US" altLang="zh-CN" sz="2400" b="1">
                <a:latin typeface="楷体_GB2312" pitchFamily="49" charset="-122"/>
                <a:ea typeface="楷体_GB2312" pitchFamily="49" charset="-122"/>
              </a:rPr>
              <a:t>(Query by Onomatopoeia)</a:t>
            </a:r>
            <a:r>
              <a:rPr lang="zh-CN" altLang="en-US" sz="2400" b="1">
                <a:latin typeface="楷体_GB2312" pitchFamily="49" charset="-122"/>
                <a:ea typeface="楷体_GB2312" pitchFamily="49" charset="-122"/>
              </a:rPr>
              <a:t>、表格查询</a:t>
            </a:r>
            <a:r>
              <a:rPr lang="en-US" altLang="zh-CN" sz="2400" b="1">
                <a:latin typeface="楷体_GB2312" pitchFamily="49" charset="-122"/>
                <a:ea typeface="楷体_GB2312" pitchFamily="49" charset="-122"/>
              </a:rPr>
              <a:t>(Query by Table)</a:t>
            </a:r>
            <a:r>
              <a:rPr lang="zh-CN" altLang="en-US" sz="2400" b="1">
                <a:latin typeface="楷体_GB2312" pitchFamily="49" charset="-122"/>
                <a:ea typeface="楷体_GB2312" pitchFamily="49" charset="-122"/>
              </a:rPr>
              <a:t>和浏览</a:t>
            </a:r>
            <a:r>
              <a:rPr lang="en-US" altLang="zh-CN" sz="2400" b="1">
                <a:latin typeface="楷体_GB2312" pitchFamily="49" charset="-122"/>
                <a:ea typeface="楷体_GB2312" pitchFamily="49" charset="-122"/>
              </a:rPr>
              <a:t>(Browsing)</a:t>
            </a:r>
            <a:r>
              <a:rPr lang="zh-CN" altLang="en-US" sz="2400" b="1">
                <a:latin typeface="楷体_GB2312" pitchFamily="49" charset="-122"/>
                <a:ea typeface="楷体_GB2312" pitchFamily="49" charset="-122"/>
              </a:rPr>
              <a:t>。</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685800" y="2204864"/>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57200">
              <a:lnSpc>
                <a:spcPct val="130000"/>
              </a:lnSpc>
              <a:spcBef>
                <a:spcPts val="1200"/>
              </a:spcBef>
              <a:spcAft>
                <a:spcPts val="1200"/>
              </a:spcAft>
              <a:buFont typeface="Wingdings" panose="05000000000000000000" pitchFamily="2" charset="2"/>
              <a:buChar char="u"/>
            </a:pPr>
            <a:r>
              <a:rPr lang="en-US" altLang="zh-CN" sz="2400" b="1">
                <a:solidFill>
                  <a:srgbClr val="000000"/>
                </a:solidFill>
                <a:latin typeface="楷体_GB2312" pitchFamily="49" charset="-122"/>
                <a:ea typeface="楷体_GB2312" pitchFamily="49" charset="-122"/>
              </a:rPr>
              <a:t>HDFS</a:t>
            </a:r>
            <a:r>
              <a:rPr lang="zh-CN" altLang="en-US" sz="2400" b="1">
                <a:solidFill>
                  <a:srgbClr val="000000"/>
                </a:solidFill>
                <a:latin typeface="楷体_GB2312" pitchFamily="49" charset="-122"/>
                <a:ea typeface="楷体_GB2312" pitchFamily="49" charset="-122"/>
              </a:rPr>
              <a:t>分布式文件系统</a:t>
            </a:r>
            <a:endParaRPr lang="en-US" altLang="zh-CN" sz="2400" b="1">
              <a:solidFill>
                <a:srgbClr val="000000"/>
              </a:solidFill>
              <a:latin typeface="楷体_GB2312" pitchFamily="49" charset="-122"/>
              <a:ea typeface="楷体_GB2312" pitchFamily="49" charset="-122"/>
            </a:endParaRPr>
          </a:p>
        </p:txBody>
      </p:sp>
      <p:sp>
        <p:nvSpPr>
          <p:cNvPr id="3" name="Rectangle 10"/>
          <p:cNvSpPr>
            <a:spLocks noChangeArrowheads="1"/>
          </p:cNvSpPr>
          <p:nvPr/>
        </p:nvSpPr>
        <p:spPr bwMode="auto">
          <a:xfrm>
            <a:off x="304800" y="170080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a:solidFill>
                  <a:srgbClr val="003366"/>
                </a:solidFill>
                <a:latin typeface="楷体_GB2312" pitchFamily="49" charset="-122"/>
                <a:ea typeface="楷体_GB2312" pitchFamily="49" charset="-122"/>
              </a:rPr>
              <a:t> 6.3.1 </a:t>
            </a:r>
            <a:r>
              <a:rPr lang="zh-CN" altLang="en-US" sz="2400" b="1">
                <a:solidFill>
                  <a:srgbClr val="003366"/>
                </a:solidFill>
                <a:latin typeface="楷体_GB2312" pitchFamily="49" charset="-122"/>
                <a:ea typeface="楷体_GB2312" pitchFamily="49" charset="-122"/>
              </a:rPr>
              <a:t>基于文件的数据存储技术 </a:t>
            </a:r>
            <a:r>
              <a:rPr lang="en-US" altLang="zh-CN" sz="2400" b="1">
                <a:solidFill>
                  <a:srgbClr val="003366"/>
                </a:solidFill>
                <a:latin typeface="楷体_GB2312" pitchFamily="49" charset="-122"/>
                <a:ea typeface="楷体_GB2312" pitchFamily="49" charset="-122"/>
              </a:rPr>
              <a:t>- HDFS</a:t>
            </a:r>
            <a:endParaRPr lang="zh-CN" altLang="en-US" sz="2400" b="1">
              <a:solidFill>
                <a:srgbClr val="003366"/>
              </a:solidFill>
              <a:latin typeface="楷体_GB2312" pitchFamily="49" charset="-122"/>
              <a:ea typeface="楷体_GB2312" pitchFamily="49" charset="-122"/>
            </a:endParaRPr>
          </a:p>
        </p:txBody>
      </p:sp>
      <p:sp>
        <p:nvSpPr>
          <p:cNvPr id="4" name="Rectangle 10"/>
          <p:cNvSpPr>
            <a:spLocks noChangeArrowheads="1"/>
          </p:cNvSpPr>
          <p:nvPr/>
        </p:nvSpPr>
        <p:spPr bwMode="auto">
          <a:xfrm>
            <a:off x="304800" y="1127720"/>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rgbClr val="003366"/>
                </a:solidFill>
                <a:latin typeface="楷体_GB2312" pitchFamily="49" charset="-122"/>
                <a:ea typeface="楷体_GB2312" pitchFamily="49" charset="-122"/>
              </a:rPr>
              <a:t>6.3 </a:t>
            </a:r>
            <a:r>
              <a:rPr lang="zh-CN" altLang="en-US" sz="3200" b="1">
                <a:solidFill>
                  <a:srgbClr val="003366"/>
                </a:solidFill>
                <a:latin typeface="楷体_GB2312" pitchFamily="49" charset="-122"/>
                <a:ea typeface="楷体_GB2312" pitchFamily="49" charset="-122"/>
              </a:rPr>
              <a:t>海量数据存储</a:t>
            </a:r>
            <a:endParaRPr lang="zh-CN" altLang="en-US" sz="3200" b="1">
              <a:solidFill>
                <a:srgbClr val="FF0000"/>
              </a:solidFill>
              <a:latin typeface="楷体_GB2312" pitchFamily="49" charset="-122"/>
              <a:ea typeface="楷体_GB2312" pitchFamily="49" charset="-122"/>
            </a:endParaRPr>
          </a:p>
        </p:txBody>
      </p:sp>
      <p:sp>
        <p:nvSpPr>
          <p:cNvPr id="5" name="Rectangle 10"/>
          <p:cNvSpPr>
            <a:spLocks noChangeArrowheads="1"/>
          </p:cNvSpPr>
          <p:nvPr/>
        </p:nvSpPr>
        <p:spPr bwMode="auto">
          <a:xfrm>
            <a:off x="682236" y="2765158"/>
            <a:ext cx="8001000" cy="2176010"/>
          </a:xfrm>
          <a:prstGeom prst="rect">
            <a:avLst/>
          </a:prstGeom>
          <a:noFill/>
          <a:ln>
            <a:noFill/>
          </a:ln>
        </p:spPr>
        <p:txBody>
          <a:bodyPr/>
          <a:lstStyle/>
          <a:p>
            <a:pPr marL="342900" indent="-342900" algn="just">
              <a:lnSpc>
                <a:spcPct val="130000"/>
              </a:lnSpc>
              <a:spcBef>
                <a:spcPts val="600"/>
              </a:spcBef>
              <a:spcAft>
                <a:spcPts val="600"/>
              </a:spcAft>
              <a:buFont typeface="Wingdings" panose="05000000000000000000" pitchFamily="2" charset="2"/>
              <a:buChar char="ü"/>
              <a:defRPr/>
            </a:pPr>
            <a:r>
              <a:rPr lang="en-US" altLang="zh-CN" sz="2000" dirty="0">
                <a:solidFill>
                  <a:srgbClr val="000000"/>
                </a:solidFill>
                <a:latin typeface="宋体" panose="02010600030101010101" pitchFamily="2" charset="-122"/>
              </a:rPr>
              <a:t>HDFS</a:t>
            </a:r>
            <a:r>
              <a:rPr lang="zh-CN" altLang="en-US" sz="2000" dirty="0">
                <a:solidFill>
                  <a:srgbClr val="000000"/>
                </a:solidFill>
                <a:latin typeface="宋体" panose="02010600030101010101" pitchFamily="2" charset="-122"/>
              </a:rPr>
              <a:t>的分块策略：</a:t>
            </a:r>
            <a:r>
              <a:rPr lang="zh-CN" altLang="en-US" sz="2000" dirty="0">
                <a:solidFill>
                  <a:srgbClr val="FF0000"/>
                </a:solidFill>
                <a:latin typeface="宋体" panose="02010600030101010101" pitchFamily="2" charset="-122"/>
              </a:rPr>
              <a:t>通常</a:t>
            </a:r>
            <a:r>
              <a:rPr lang="en-US" altLang="zh-CN" sz="2000" dirty="0">
                <a:solidFill>
                  <a:srgbClr val="FF0000"/>
                </a:solidFill>
                <a:latin typeface="宋体" panose="02010600030101010101" pitchFamily="2" charset="-122"/>
              </a:rPr>
              <a:t>HDFS</a:t>
            </a:r>
            <a:r>
              <a:rPr lang="zh-CN" altLang="en-US" sz="2000" dirty="0">
                <a:solidFill>
                  <a:srgbClr val="FF0000"/>
                </a:solidFill>
                <a:latin typeface="宋体" panose="02010600030101010101" pitchFamily="2" charset="-122"/>
              </a:rPr>
              <a:t>在存储一个文件会将文件切为</a:t>
            </a:r>
            <a:r>
              <a:rPr lang="en-US" altLang="zh-CN" sz="2000" dirty="0">
                <a:solidFill>
                  <a:srgbClr val="FF0000"/>
                </a:solidFill>
                <a:latin typeface="宋体" panose="02010600030101010101" pitchFamily="2" charset="-122"/>
              </a:rPr>
              <a:t>64M</a:t>
            </a:r>
            <a:r>
              <a:rPr lang="zh-CN" altLang="en-US" sz="2000" dirty="0">
                <a:solidFill>
                  <a:srgbClr val="FF0000"/>
                </a:solidFill>
                <a:latin typeface="宋体" panose="02010600030101010101" pitchFamily="2" charset="-122"/>
              </a:rPr>
              <a:t>大小的块进行存储，</a:t>
            </a:r>
            <a:r>
              <a:rPr lang="zh-CN" altLang="en-US" sz="2000" dirty="0">
                <a:solidFill>
                  <a:srgbClr val="000000"/>
                </a:solidFill>
                <a:latin typeface="宋体" panose="02010600030101010101" pitchFamily="2" charset="-122"/>
              </a:rPr>
              <a:t>数据块被分布存储在不同的</a:t>
            </a:r>
            <a:r>
              <a:rPr lang="en-US" altLang="zh-CN" sz="2000" dirty="0" err="1">
                <a:solidFill>
                  <a:srgbClr val="000000"/>
                </a:solidFill>
                <a:latin typeface="宋体" panose="02010600030101010101" pitchFamily="2" charset="-122"/>
              </a:rPr>
              <a:t>DataNode</a:t>
            </a:r>
            <a:r>
              <a:rPr lang="zh-CN" altLang="en-US" sz="2000" dirty="0">
                <a:solidFill>
                  <a:srgbClr val="000000"/>
                </a:solidFill>
                <a:latin typeface="宋体" panose="02010600030101010101" pitchFamily="2" charset="-122"/>
              </a:rPr>
              <a:t>节点上。这一个过程其实就是一种数据任务的切分过程，在后面对数据进行</a:t>
            </a:r>
            <a:r>
              <a:rPr lang="en-US" altLang="zh-CN" sz="2000" dirty="0" err="1">
                <a:solidFill>
                  <a:srgbClr val="000000"/>
                </a:solidFill>
                <a:latin typeface="宋体" panose="02010600030101010101" pitchFamily="2" charset="-122"/>
              </a:rPr>
              <a:t>MapReduce</a:t>
            </a:r>
            <a:r>
              <a:rPr lang="zh-CN" altLang="en-US" sz="2000" dirty="0">
                <a:solidFill>
                  <a:srgbClr val="000000"/>
                </a:solidFill>
                <a:latin typeface="宋体" panose="02010600030101010101" pitchFamily="2" charset="-122"/>
              </a:rPr>
              <a:t>操作时十分重要，同时数据被分块存储后在数据读写时能实现对数据的并发读写，提高数据读写效率。</a:t>
            </a:r>
            <a:endParaRPr lang="en-US" altLang="zh-CN" sz="2000" dirty="0">
              <a:solidFill>
                <a:srgbClr val="000000"/>
              </a:solidFill>
              <a:latin typeface="宋体" panose="02010600030101010101" pitchFamily="2" charset="-122"/>
            </a:endParaRPr>
          </a:p>
        </p:txBody>
      </p:sp>
      <p:sp>
        <p:nvSpPr>
          <p:cNvPr id="6" name="Rectangle 10"/>
          <p:cNvSpPr>
            <a:spLocks noChangeArrowheads="1"/>
          </p:cNvSpPr>
          <p:nvPr/>
        </p:nvSpPr>
        <p:spPr bwMode="auto">
          <a:xfrm>
            <a:off x="682236" y="4869160"/>
            <a:ext cx="8001000" cy="2176010"/>
          </a:xfrm>
          <a:prstGeom prst="rect">
            <a:avLst/>
          </a:prstGeom>
          <a:noFill/>
          <a:ln>
            <a:noFill/>
          </a:ln>
        </p:spPr>
        <p:txBody>
          <a:bodyPr/>
          <a:lstStyle/>
          <a:p>
            <a:pPr marL="342900" indent="-342900" algn="just">
              <a:spcBef>
                <a:spcPts val="600"/>
              </a:spcBef>
              <a:spcAft>
                <a:spcPts val="600"/>
              </a:spcAft>
              <a:buFont typeface="Wingdings" panose="05000000000000000000" pitchFamily="2" charset="2"/>
              <a:buChar char="ü"/>
              <a:defRPr/>
            </a:pPr>
            <a:r>
              <a:rPr lang="en-US" altLang="zh-CN" sz="2000" dirty="0">
                <a:solidFill>
                  <a:srgbClr val="000000"/>
                </a:solidFill>
                <a:latin typeface="宋体" panose="02010600030101010101" pitchFamily="2" charset="-122"/>
              </a:rPr>
              <a:t>HDFS</a:t>
            </a:r>
            <a:r>
              <a:rPr lang="zh-CN" altLang="en-US" sz="2000" dirty="0">
                <a:solidFill>
                  <a:srgbClr val="000000"/>
                </a:solidFill>
                <a:latin typeface="宋体" panose="02010600030101010101" pitchFamily="2" charset="-122"/>
              </a:rPr>
              <a:t>采用</a:t>
            </a:r>
            <a:r>
              <a:rPr lang="en-US" altLang="zh-CN" sz="2000" dirty="0">
                <a:solidFill>
                  <a:srgbClr val="000000"/>
                </a:solidFill>
                <a:latin typeface="宋体" panose="02010600030101010101" pitchFamily="2" charset="-122"/>
              </a:rPr>
              <a:t>64M</a:t>
            </a:r>
            <a:r>
              <a:rPr lang="zh-CN" altLang="en-US" sz="2000" dirty="0">
                <a:solidFill>
                  <a:srgbClr val="000000"/>
                </a:solidFill>
                <a:latin typeface="宋体" panose="02010600030101010101" pitchFamily="2" charset="-122"/>
              </a:rPr>
              <a:t>较大分块的策略的优点：</a:t>
            </a:r>
            <a:endParaRPr lang="en-US" altLang="zh-CN" sz="2000" dirty="0">
              <a:solidFill>
                <a:srgbClr val="000000"/>
              </a:solidFill>
              <a:latin typeface="宋体" panose="02010600030101010101" pitchFamily="2" charset="-122"/>
            </a:endParaRPr>
          </a:p>
          <a:p>
            <a:pPr marL="457200" indent="-457200" algn="just">
              <a:spcBef>
                <a:spcPts val="600"/>
              </a:spcBef>
              <a:spcAft>
                <a:spcPts val="600"/>
              </a:spcAft>
              <a:buFont typeface="+mj-ea"/>
              <a:buAutoNum type="circleNumDbPlain"/>
              <a:defRPr/>
            </a:pPr>
            <a:r>
              <a:rPr lang="zh-CN" altLang="en-US" sz="2000" dirty="0">
                <a:solidFill>
                  <a:srgbClr val="000000"/>
                </a:solidFill>
                <a:latin typeface="宋体" panose="02010600030101010101" pitchFamily="2" charset="-122"/>
              </a:rPr>
              <a:t>降低客户端与主服务器的交互代价；</a:t>
            </a:r>
            <a:endParaRPr lang="en-US" altLang="zh-CN" sz="2000" dirty="0">
              <a:solidFill>
                <a:srgbClr val="000000"/>
              </a:solidFill>
              <a:latin typeface="宋体" panose="02010600030101010101" pitchFamily="2" charset="-122"/>
            </a:endParaRPr>
          </a:p>
          <a:p>
            <a:pPr marL="457200" indent="-457200" algn="just">
              <a:spcBef>
                <a:spcPts val="600"/>
              </a:spcBef>
              <a:spcAft>
                <a:spcPts val="600"/>
              </a:spcAft>
              <a:buFont typeface="+mj-ea"/>
              <a:buAutoNum type="circleNumDbPlain"/>
              <a:defRPr/>
            </a:pPr>
            <a:r>
              <a:rPr lang="zh-CN" altLang="en-US" sz="2000" dirty="0">
                <a:solidFill>
                  <a:srgbClr val="000000"/>
                </a:solidFill>
                <a:latin typeface="宋体" panose="02010600030101010101" pitchFamily="2" charset="-122"/>
              </a:rPr>
              <a:t>降低网络负载；</a:t>
            </a:r>
            <a:endParaRPr lang="en-US" altLang="zh-CN" sz="2000" dirty="0">
              <a:solidFill>
                <a:srgbClr val="000000"/>
              </a:solidFill>
              <a:latin typeface="宋体" panose="02010600030101010101" pitchFamily="2" charset="-122"/>
            </a:endParaRPr>
          </a:p>
          <a:p>
            <a:pPr marL="457200" indent="-457200" algn="just">
              <a:spcBef>
                <a:spcPts val="600"/>
              </a:spcBef>
              <a:spcAft>
                <a:spcPts val="600"/>
              </a:spcAft>
              <a:buFont typeface="+mj-ea"/>
              <a:buAutoNum type="circleNumDbPlain"/>
              <a:defRPr/>
            </a:pPr>
            <a:r>
              <a:rPr lang="zh-CN" altLang="en-US" sz="2000" dirty="0">
                <a:solidFill>
                  <a:srgbClr val="000000"/>
                </a:solidFill>
                <a:latin typeface="宋体" panose="02010600030101010101" pitchFamily="2" charset="-122"/>
              </a:rPr>
              <a:t>减少主服务器中元数据的大小；</a:t>
            </a:r>
            <a:endParaRPr lang="en-US" altLang="zh-CN" sz="2000" dirty="0">
              <a:solidFill>
                <a:srgbClr val="000000"/>
              </a:solidFill>
              <a:latin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030560"/>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6.4 </a:t>
            </a:r>
            <a:r>
              <a:rPr lang="zh-CN" altLang="en-US" sz="3200" b="1">
                <a:solidFill>
                  <a:schemeClr val="accent2"/>
                </a:solidFill>
                <a:latin typeface="楷体_GB2312" pitchFamily="49" charset="-122"/>
                <a:ea typeface="楷体_GB2312" pitchFamily="49" charset="-122"/>
              </a:rPr>
              <a:t>海量数据的快速检索技术</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71636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6.4.3 </a:t>
            </a:r>
            <a:r>
              <a:rPr lang="zh-CN" altLang="en-US" sz="2800" b="1">
                <a:solidFill>
                  <a:srgbClr val="7030A0"/>
                </a:solidFill>
                <a:latin typeface="楷体_GB2312" pitchFamily="49" charset="-122"/>
                <a:ea typeface="楷体_GB2312" pitchFamily="49" charset="-122"/>
              </a:rPr>
              <a:t>音频检索</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478360"/>
            <a:ext cx="7696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zh-CN" altLang="en-US" sz="2400" b="1">
                <a:latin typeface="楷体_GB2312" pitchFamily="49" charset="-122"/>
                <a:ea typeface="楷体_GB2312" pitchFamily="49" charset="-122"/>
              </a:rPr>
              <a:t> 音频检索方法</a:t>
            </a:r>
          </a:p>
          <a:p>
            <a:r>
              <a:rPr lang="zh-CN" altLang="en-US" sz="2400" b="1">
                <a:latin typeface="楷体_GB2312" pitchFamily="49" charset="-122"/>
                <a:ea typeface="楷体_GB2312" pitchFamily="49" charset="-122"/>
              </a:rPr>
              <a:t>    （</a:t>
            </a:r>
            <a:r>
              <a:rPr lang="en-US" altLang="zh-CN" sz="2400" b="1">
                <a:latin typeface="楷体_GB2312" pitchFamily="49" charset="-122"/>
                <a:ea typeface="楷体_GB2312" pitchFamily="49" charset="-122"/>
              </a:rPr>
              <a:t>1</a:t>
            </a:r>
            <a:r>
              <a:rPr lang="zh-CN" altLang="en-US" sz="2400" b="1">
                <a:latin typeface="楷体_GB2312" pitchFamily="49" charset="-122"/>
                <a:ea typeface="楷体_GB2312" pitchFamily="49" charset="-122"/>
              </a:rPr>
              <a:t>）主观描述查询</a:t>
            </a:r>
            <a:r>
              <a:rPr lang="en-US" altLang="zh-CN" sz="2400" b="1">
                <a:latin typeface="楷体_GB2312" pitchFamily="49" charset="-122"/>
                <a:ea typeface="楷体_GB2312" pitchFamily="49" charset="-122"/>
              </a:rPr>
              <a:t>(Query by Description)</a:t>
            </a:r>
            <a:r>
              <a:rPr lang="zh-CN" altLang="en-US" sz="2400" b="1">
                <a:latin typeface="楷体_GB2312" pitchFamily="49" charset="-122"/>
                <a:ea typeface="楷体_GB2312" pitchFamily="49" charset="-122"/>
              </a:rPr>
              <a:t>是提交一个语义描述，例如“摇滚音乐”或“噪声”等这样的关键词，然后把包含了这些语义标注的音频或歌曲寻找出来，反馈给用户。用户也可以通过描述音频的主观感受，例如，“欢快”还是“舒缓”，来说明其所要检索的音频的主观</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感觉</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特性。</a:t>
            </a:r>
          </a:p>
          <a:p>
            <a:r>
              <a:rPr lang="zh-CN" altLang="en-US" sz="2400" b="1">
                <a:latin typeface="楷体_GB2312" pitchFamily="49" charset="-122"/>
                <a:ea typeface="楷体_GB2312" pitchFamily="49" charset="-122"/>
              </a:rPr>
              <a:t>    （</a:t>
            </a:r>
            <a:r>
              <a:rPr lang="en-US" altLang="zh-CN" sz="2400" b="1">
                <a:latin typeface="楷体_GB2312" pitchFamily="49" charset="-122"/>
                <a:ea typeface="楷体_GB2312" pitchFamily="49" charset="-122"/>
              </a:rPr>
              <a:t>2</a:t>
            </a:r>
            <a:r>
              <a:rPr lang="zh-CN" altLang="en-US" sz="2400" b="1">
                <a:latin typeface="楷体_GB2312" pitchFamily="49" charset="-122"/>
                <a:ea typeface="楷体_GB2312" pitchFamily="49" charset="-122"/>
              </a:rPr>
              <a:t>）示例查询</a:t>
            </a:r>
            <a:r>
              <a:rPr lang="en-US" altLang="zh-CN" sz="2400" b="1">
                <a:latin typeface="楷体_GB2312" pitchFamily="49" charset="-122"/>
                <a:ea typeface="楷体_GB2312" pitchFamily="49" charset="-122"/>
              </a:rPr>
              <a:t>(Query by Emmple)</a:t>
            </a:r>
            <a:r>
              <a:rPr lang="zh-CN" altLang="en-US" sz="2400" b="1">
                <a:latin typeface="楷体_GB2312" pitchFamily="49" charset="-122"/>
                <a:ea typeface="楷体_GB2312" pitchFamily="49" charset="-122"/>
              </a:rPr>
              <a:t>是提交一个音频范例，提取这个音频范例的特征，如飞机的轰鸣声，按照音频范例识别方法判断其属于哪一类，然后把属于该类的音频返回给用户。 </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992088"/>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6.4 </a:t>
            </a:r>
            <a:r>
              <a:rPr lang="zh-CN" altLang="en-US" sz="3200" b="1">
                <a:solidFill>
                  <a:schemeClr val="accent2"/>
                </a:solidFill>
                <a:latin typeface="楷体_GB2312" pitchFamily="49" charset="-122"/>
                <a:ea typeface="楷体_GB2312" pitchFamily="49" charset="-122"/>
              </a:rPr>
              <a:t>海量数据的快速检索技术</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67788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6.4.3 </a:t>
            </a:r>
            <a:r>
              <a:rPr lang="zh-CN" altLang="en-US" sz="2800" b="1">
                <a:solidFill>
                  <a:srgbClr val="7030A0"/>
                </a:solidFill>
                <a:latin typeface="楷体_GB2312" pitchFamily="49" charset="-122"/>
                <a:ea typeface="楷体_GB2312" pitchFamily="49" charset="-122"/>
              </a:rPr>
              <a:t>音频检索</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439888"/>
            <a:ext cx="76962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zh-CN" altLang="en-US" sz="2400" b="1">
                <a:latin typeface="楷体_GB2312" pitchFamily="49" charset="-122"/>
                <a:ea typeface="楷体_GB2312" pitchFamily="49" charset="-122"/>
              </a:rPr>
              <a:t> 音频检索方法</a:t>
            </a:r>
          </a:p>
          <a:p>
            <a:r>
              <a:rPr lang="zh-CN" altLang="en-US" sz="2400" b="1">
                <a:latin typeface="楷体_GB2312" pitchFamily="49" charset="-122"/>
                <a:ea typeface="楷体_GB2312" pitchFamily="49" charset="-122"/>
              </a:rPr>
              <a:t>    （</a:t>
            </a:r>
            <a:r>
              <a:rPr lang="en-US" altLang="zh-CN" sz="2400" b="1">
                <a:latin typeface="楷体_GB2312" pitchFamily="49" charset="-122"/>
                <a:ea typeface="楷体_GB2312" pitchFamily="49" charset="-122"/>
              </a:rPr>
              <a:t>3</a:t>
            </a:r>
            <a:r>
              <a:rPr lang="zh-CN" altLang="en-US" sz="2400" b="1">
                <a:latin typeface="楷体_GB2312" pitchFamily="49" charset="-122"/>
                <a:ea typeface="楷体_GB2312" pitchFamily="49" charset="-122"/>
              </a:rPr>
              <a:t>）拟声查询</a:t>
            </a:r>
            <a:r>
              <a:rPr lang="en-US" altLang="zh-CN" sz="2400" b="1">
                <a:latin typeface="楷体_GB2312" pitchFamily="49" charset="-122"/>
                <a:ea typeface="楷体_GB2312" pitchFamily="49" charset="-122"/>
              </a:rPr>
              <a:t>(Query by Onomatopoeia)</a:t>
            </a:r>
            <a:r>
              <a:rPr lang="zh-CN" altLang="en-US" sz="2400" b="1">
                <a:latin typeface="楷体_GB2312" pitchFamily="49" charset="-122"/>
                <a:ea typeface="楷体_GB2312" pitchFamily="49" charset="-122"/>
              </a:rPr>
              <a:t>是指用户发出与要查找的声音相似的声音来表达检索要求，例如，人们并不知道某首歌曲的名字和演唱者，但是对某些歌曲的旋律和风格非常熟悉，于是人们可以将他熟悉的旋律“哼”出来，把这些旋律通过麦克风数字化输入给计算机，计算机就可以使用搜索引擎去寻找一些歌曲，使反馈给用户的歌曲中包含用户所“哼”的旋律或风格。</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038944"/>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6.4 </a:t>
            </a:r>
            <a:r>
              <a:rPr lang="zh-CN" altLang="en-US" sz="3200" b="1">
                <a:solidFill>
                  <a:schemeClr val="accent2"/>
                </a:solidFill>
                <a:latin typeface="楷体_GB2312" pitchFamily="49" charset="-122"/>
                <a:ea typeface="楷体_GB2312" pitchFamily="49" charset="-122"/>
              </a:rPr>
              <a:t>海量数据的快速检索技术</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72474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6.4.3 </a:t>
            </a:r>
            <a:r>
              <a:rPr lang="zh-CN" altLang="en-US" sz="2800" b="1">
                <a:solidFill>
                  <a:srgbClr val="7030A0"/>
                </a:solidFill>
                <a:latin typeface="楷体_GB2312" pitchFamily="49" charset="-122"/>
                <a:ea typeface="楷体_GB2312" pitchFamily="49" charset="-122"/>
              </a:rPr>
              <a:t>音频检索</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486744"/>
            <a:ext cx="76962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zh-CN" altLang="en-US" sz="2400" b="1">
                <a:latin typeface="楷体_GB2312" pitchFamily="49" charset="-122"/>
                <a:ea typeface="楷体_GB2312" pitchFamily="49" charset="-122"/>
              </a:rPr>
              <a:t> 音频检索方法</a:t>
            </a:r>
          </a:p>
          <a:p>
            <a:r>
              <a:rPr lang="zh-CN" altLang="en-US" sz="2400" b="1">
                <a:latin typeface="楷体_GB2312" pitchFamily="49" charset="-122"/>
                <a:ea typeface="楷体_GB2312" pitchFamily="49" charset="-122"/>
              </a:rPr>
              <a:t>    （</a:t>
            </a:r>
            <a:r>
              <a:rPr lang="en-US" altLang="zh-CN" sz="2400" b="1">
                <a:latin typeface="楷体_GB2312" pitchFamily="49" charset="-122"/>
                <a:ea typeface="楷体_GB2312" pitchFamily="49" charset="-122"/>
              </a:rPr>
              <a:t>4</a:t>
            </a:r>
            <a:r>
              <a:rPr lang="zh-CN" altLang="en-US" sz="2400" b="1">
                <a:latin typeface="楷体_GB2312" pitchFamily="49" charset="-122"/>
                <a:ea typeface="楷体_GB2312" pitchFamily="49" charset="-122"/>
              </a:rPr>
              <a:t>）表格查询</a:t>
            </a:r>
            <a:r>
              <a:rPr lang="en-US" altLang="zh-CN" sz="2400" b="1">
                <a:latin typeface="楷体_GB2312" pitchFamily="49" charset="-122"/>
                <a:ea typeface="楷体_GB2312" pitchFamily="49" charset="-122"/>
              </a:rPr>
              <a:t>(Query by Table)</a:t>
            </a:r>
            <a:r>
              <a:rPr lang="zh-CN" altLang="en-US" sz="2400" b="1">
                <a:latin typeface="楷体_GB2312" pitchFamily="49" charset="-122"/>
                <a:ea typeface="楷体_GB2312" pitchFamily="49" charset="-122"/>
              </a:rPr>
              <a:t>是指用户选择一些音频的声学物理特征并且给出特征值的模糊范围来描述其检索要求，例如，音量、基音频率等。</a:t>
            </a:r>
          </a:p>
          <a:p>
            <a:r>
              <a:rPr lang="zh-CN" altLang="en-US" sz="2400" b="1">
                <a:latin typeface="楷体_GB2312" pitchFamily="49" charset="-122"/>
                <a:ea typeface="楷体_GB2312" pitchFamily="49" charset="-122"/>
              </a:rPr>
              <a:t>    （</a:t>
            </a:r>
            <a:r>
              <a:rPr lang="en-US" altLang="zh-CN" sz="2400" b="1">
                <a:latin typeface="楷体_GB2312" pitchFamily="49" charset="-122"/>
                <a:ea typeface="楷体_GB2312" pitchFamily="49" charset="-122"/>
              </a:rPr>
              <a:t>5</a:t>
            </a:r>
            <a:r>
              <a:rPr lang="zh-CN" altLang="en-US" sz="2400" b="1">
                <a:latin typeface="楷体_GB2312" pitchFamily="49" charset="-122"/>
                <a:ea typeface="楷体_GB2312" pitchFamily="49" charset="-122"/>
              </a:rPr>
              <a:t>）浏览</a:t>
            </a:r>
            <a:r>
              <a:rPr lang="en-US" altLang="zh-CN" sz="2400" b="1">
                <a:latin typeface="楷体_GB2312" pitchFamily="49" charset="-122"/>
                <a:ea typeface="楷体_GB2312" pitchFamily="49" charset="-122"/>
              </a:rPr>
              <a:t>(Browsing)</a:t>
            </a:r>
            <a:r>
              <a:rPr lang="zh-CN" altLang="en-US" sz="2400" b="1">
                <a:latin typeface="楷体_GB2312" pitchFamily="49" charset="-122"/>
                <a:ea typeface="楷体_GB2312" pitchFamily="49" charset="-122"/>
              </a:rPr>
              <a:t>也是用户进行查询的重要手段。但是，浏览需要事先建立音频的结构化的组织和索引，例如音频的分类和摘要等，否则浏览的效率将会非常低下。</a:t>
            </a:r>
          </a:p>
          <a:p>
            <a:r>
              <a:rPr lang="zh-CN" altLang="en-US" sz="2400" b="1">
                <a:latin typeface="楷体_GB2312" pitchFamily="49" charset="-122"/>
                <a:ea typeface="楷体_GB2312" pitchFamily="49" charset="-122"/>
              </a:rPr>
              <a:t>    上述几种查询方法并不是孤立的，它们可以组合使用，以取得最佳的检索效果。</a:t>
            </a:r>
            <a:r>
              <a:rPr lang="zh-CN" altLang="en-US"/>
              <a:t> </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980728"/>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6.4 </a:t>
            </a:r>
            <a:r>
              <a:rPr lang="zh-CN" altLang="en-US" sz="3200" b="1">
                <a:solidFill>
                  <a:schemeClr val="accent2"/>
                </a:solidFill>
                <a:latin typeface="楷体_GB2312" pitchFamily="49" charset="-122"/>
                <a:ea typeface="楷体_GB2312" pitchFamily="49" charset="-122"/>
              </a:rPr>
              <a:t>海量数据的快速检索技术</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62880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6.4.4 </a:t>
            </a:r>
            <a:r>
              <a:rPr lang="zh-CN" altLang="en-US" sz="2800" b="1">
                <a:solidFill>
                  <a:srgbClr val="7030A0"/>
                </a:solidFill>
                <a:latin typeface="楷体_GB2312" pitchFamily="49" charset="-122"/>
                <a:ea typeface="楷体_GB2312" pitchFamily="49" charset="-122"/>
              </a:rPr>
              <a:t>视频检索</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204864"/>
            <a:ext cx="76962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b="1">
                <a:latin typeface="楷体_GB2312" pitchFamily="49" charset="-122"/>
                <a:ea typeface="楷体_GB2312" pitchFamily="49" charset="-122"/>
              </a:rPr>
              <a:t>    视频数据作为一种动态、直观、形象的数字媒体，以其稳定性、扩展性和交互性等优势，应用越来越广泛。视频数据包括幕、场景、镜头和帧，是一个二维图像流序列，是非结构化的最复杂的多媒体信息。视频检索</a:t>
            </a:r>
            <a:r>
              <a:rPr lang="en-US" altLang="zh-CN" sz="2400" b="1">
                <a:latin typeface="楷体_GB2312" pitchFamily="49" charset="-122"/>
                <a:ea typeface="楷体_GB2312" pitchFamily="49" charset="-122"/>
              </a:rPr>
              <a:t>(Video Retrieval)</a:t>
            </a:r>
            <a:r>
              <a:rPr lang="zh-CN" altLang="en-US" sz="2400" b="1">
                <a:latin typeface="楷体_GB2312" pitchFamily="49" charset="-122"/>
                <a:ea typeface="楷体_GB2312" pitchFamily="49" charset="-122"/>
              </a:rPr>
              <a:t>指根据用户提出的检索请求，从视频数据库中快速地提取出相关的图像或图像序列的过程。</a:t>
            </a:r>
            <a:r>
              <a:rPr lang="en-US" altLang="zh-CN" sz="2400" b="1">
                <a:latin typeface="楷体_GB2312" pitchFamily="49" charset="-122"/>
                <a:ea typeface="楷体_GB2312" pitchFamily="49" charset="-122"/>
              </a:rPr>
              <a:t>20</a:t>
            </a:r>
            <a:r>
              <a:rPr lang="zh-CN" altLang="en-US" sz="2400" b="1">
                <a:latin typeface="楷体_GB2312" pitchFamily="49" charset="-122"/>
                <a:ea typeface="楷体_GB2312" pitchFamily="49" charset="-122"/>
              </a:rPr>
              <a:t>世纪</a:t>
            </a:r>
            <a:r>
              <a:rPr lang="en-US" altLang="zh-CN" sz="2400" b="1">
                <a:latin typeface="楷体_GB2312" pitchFamily="49" charset="-122"/>
                <a:ea typeface="楷体_GB2312" pitchFamily="49" charset="-122"/>
              </a:rPr>
              <a:t>90</a:t>
            </a:r>
            <a:r>
              <a:rPr lang="zh-CN" altLang="en-US" sz="2400" b="1">
                <a:latin typeface="楷体_GB2312" pitchFamily="49" charset="-122"/>
                <a:ea typeface="楷体_GB2312" pitchFamily="49" charset="-122"/>
              </a:rPr>
              <a:t>年代以来已有许多在视频内容的分析、结构化以及语义理解方面的研究，并取得了一些实验性的成果。目前，国内外已研发出了多个基于内容的视频检索系统，例如</a:t>
            </a:r>
            <a:r>
              <a:rPr lang="en-US" altLang="zh-CN" sz="2400" b="1">
                <a:latin typeface="楷体_GB2312" pitchFamily="49" charset="-122"/>
                <a:ea typeface="楷体_GB2312" pitchFamily="49" charset="-122"/>
              </a:rPr>
              <a:t>IBM</a:t>
            </a:r>
            <a:r>
              <a:rPr lang="zh-CN" altLang="en-US" sz="2400" b="1">
                <a:latin typeface="楷体_GB2312" pitchFamily="49" charset="-122"/>
                <a:ea typeface="楷体_GB2312" pitchFamily="49" charset="-122"/>
              </a:rPr>
              <a:t>的</a:t>
            </a:r>
            <a:r>
              <a:rPr lang="en-US" altLang="zh-CN" sz="2400" b="1">
                <a:latin typeface="楷体_GB2312" pitchFamily="49" charset="-122"/>
                <a:ea typeface="楷体_GB2312" pitchFamily="49" charset="-122"/>
              </a:rPr>
              <a:t>QBIC</a:t>
            </a:r>
            <a:r>
              <a:rPr lang="zh-CN" altLang="en-US" sz="2400" b="1">
                <a:latin typeface="楷体_GB2312" pitchFamily="49" charset="-122"/>
                <a:ea typeface="楷体_GB2312" pitchFamily="49" charset="-122"/>
              </a:rPr>
              <a:t>系统、美国哥伦比亚大学的</a:t>
            </a:r>
            <a:r>
              <a:rPr lang="en-US" altLang="zh-CN" sz="2400" b="1">
                <a:latin typeface="楷体_GB2312" pitchFamily="49" charset="-122"/>
                <a:ea typeface="楷体_GB2312" pitchFamily="49" charset="-122"/>
              </a:rPr>
              <a:t>VisualSeek</a:t>
            </a:r>
            <a:r>
              <a:rPr lang="zh-CN" altLang="en-US" sz="2400" b="1">
                <a:latin typeface="楷体_GB2312" pitchFamily="49" charset="-122"/>
                <a:ea typeface="楷体_GB2312" pitchFamily="49" charset="-122"/>
              </a:rPr>
              <a:t>系统和</a:t>
            </a:r>
            <a:r>
              <a:rPr lang="en-US" altLang="zh-CN" sz="2400" b="1">
                <a:latin typeface="楷体_GB2312" pitchFamily="49" charset="-122"/>
                <a:ea typeface="楷体_GB2312" pitchFamily="49" charset="-122"/>
              </a:rPr>
              <a:t>VideoQ</a:t>
            </a:r>
            <a:r>
              <a:rPr lang="zh-CN" altLang="en-US" sz="2400" b="1">
                <a:latin typeface="楷体_GB2312" pitchFamily="49" charset="-122"/>
                <a:ea typeface="楷体_GB2312" pitchFamily="49" charset="-122"/>
              </a:rPr>
              <a:t>系统、清华大学的</a:t>
            </a:r>
            <a:r>
              <a:rPr lang="en-US" altLang="zh-CN" sz="2400" b="1">
                <a:latin typeface="楷体_GB2312" pitchFamily="49" charset="-122"/>
                <a:ea typeface="楷体_GB2312" pitchFamily="49" charset="-122"/>
              </a:rPr>
              <a:t>TV-FI</a:t>
            </a:r>
            <a:r>
              <a:rPr lang="zh-CN" altLang="en-US" sz="2400" b="1">
                <a:latin typeface="楷体_GB2312" pitchFamily="49" charset="-122"/>
                <a:ea typeface="楷体_GB2312" pitchFamily="49" charset="-122"/>
              </a:rPr>
              <a:t>系统。</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980728"/>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6.4 </a:t>
            </a:r>
            <a:r>
              <a:rPr lang="zh-CN" altLang="en-US" sz="3200" b="1">
                <a:solidFill>
                  <a:schemeClr val="accent2"/>
                </a:solidFill>
                <a:latin typeface="楷体_GB2312" pitchFamily="49" charset="-122"/>
                <a:ea typeface="楷体_GB2312" pitchFamily="49" charset="-122"/>
              </a:rPr>
              <a:t>海量数据的快速检索技术</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66652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6.4.4 </a:t>
            </a:r>
            <a:r>
              <a:rPr lang="zh-CN" altLang="en-US" sz="2800" b="1">
                <a:solidFill>
                  <a:srgbClr val="7030A0"/>
                </a:solidFill>
                <a:latin typeface="楷体_GB2312" pitchFamily="49" charset="-122"/>
                <a:ea typeface="楷体_GB2312" pitchFamily="49" charset="-122"/>
              </a:rPr>
              <a:t>视频检索</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428528"/>
            <a:ext cx="76962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zh-CN" altLang="en-US" sz="2400" b="1">
                <a:latin typeface="楷体_GB2312" pitchFamily="49" charset="-122"/>
                <a:ea typeface="楷体_GB2312" pitchFamily="49" charset="-122"/>
              </a:rPr>
              <a:t> 视频检索的分类</a:t>
            </a:r>
          </a:p>
          <a:p>
            <a:r>
              <a:rPr lang="zh-CN" altLang="en-US" sz="2400" b="1">
                <a:latin typeface="楷体_GB2312" pitchFamily="49" charset="-122"/>
                <a:ea typeface="楷体_GB2312" pitchFamily="49" charset="-122"/>
              </a:rPr>
              <a:t>    从检索形式可将视频检索分为两种类型：基于文本</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关键字</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的检索，其检索效率取决于对视频的文本描述，难点在于如何对视频进行全面的自动的或半自动的描述；基于示例</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视频片断／帧</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的检索，其优点是可以通过自动地提取视听特征进行检索，难点在于相似性如何计算，以及用户难以找到合适的示例。</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980728"/>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6.4 </a:t>
            </a:r>
            <a:r>
              <a:rPr lang="zh-CN" altLang="en-US" sz="3200" b="1">
                <a:solidFill>
                  <a:schemeClr val="accent2"/>
                </a:solidFill>
                <a:latin typeface="楷体_GB2312" pitchFamily="49" charset="-122"/>
                <a:ea typeface="楷体_GB2312" pitchFamily="49" charset="-122"/>
              </a:rPr>
              <a:t>海量数据的快速检索技术</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66652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6.4.4 </a:t>
            </a:r>
            <a:r>
              <a:rPr lang="zh-CN" altLang="en-US" sz="2800" b="1">
                <a:solidFill>
                  <a:srgbClr val="7030A0"/>
                </a:solidFill>
                <a:latin typeface="楷体_GB2312" pitchFamily="49" charset="-122"/>
                <a:ea typeface="楷体_GB2312" pitchFamily="49" charset="-122"/>
              </a:rPr>
              <a:t>视频检索</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428528"/>
            <a:ext cx="76200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zh-CN" altLang="en-US" sz="2400" b="1">
                <a:latin typeface="楷体_GB2312" pitchFamily="49" charset="-122"/>
                <a:ea typeface="楷体_GB2312" pitchFamily="49" charset="-122"/>
              </a:rPr>
              <a:t> 视频检索的关键技术</a:t>
            </a:r>
          </a:p>
          <a:p>
            <a:r>
              <a:rPr lang="zh-CN" altLang="en-US" sz="2400" b="1">
                <a:latin typeface="楷体_GB2312" pitchFamily="49" charset="-122"/>
                <a:ea typeface="楷体_GB2312" pitchFamily="49" charset="-122"/>
              </a:rPr>
              <a:t>    （</a:t>
            </a:r>
            <a:r>
              <a:rPr lang="en-US" altLang="zh-CN" sz="2400" b="1">
                <a:latin typeface="楷体_GB2312" pitchFamily="49" charset="-122"/>
                <a:ea typeface="楷体_GB2312" pitchFamily="49" charset="-122"/>
              </a:rPr>
              <a:t>1</a:t>
            </a:r>
            <a:r>
              <a:rPr lang="zh-CN" altLang="en-US" sz="2400" b="1">
                <a:latin typeface="楷体_GB2312" pitchFamily="49" charset="-122"/>
                <a:ea typeface="楷体_GB2312" pitchFamily="49" charset="-122"/>
              </a:rPr>
              <a:t>）关键帧提取。关键帧是用于描述一个镜头的关键图像帧，它反映一个镜头的主要内容。关键帧的选取一方面必须能够反映镜头中的主要事件，另一方面要便于检索。关键帧的选取方法很多，比较经典的有帧平均法和直方图平均法。</a:t>
            </a:r>
          </a:p>
          <a:p>
            <a:r>
              <a:rPr lang="zh-CN" altLang="en-US" sz="2400" b="1">
                <a:latin typeface="楷体_GB2312" pitchFamily="49" charset="-122"/>
                <a:ea typeface="楷体_GB2312" pitchFamily="49" charset="-122"/>
              </a:rPr>
              <a:t>    （</a:t>
            </a:r>
            <a:r>
              <a:rPr lang="en-US" altLang="zh-CN" sz="2400" b="1">
                <a:latin typeface="楷体_GB2312" pitchFamily="49" charset="-122"/>
                <a:ea typeface="楷体_GB2312" pitchFamily="49" charset="-122"/>
              </a:rPr>
              <a:t>2</a:t>
            </a:r>
            <a:r>
              <a:rPr lang="zh-CN" altLang="en-US" sz="2400" b="1">
                <a:latin typeface="楷体_GB2312" pitchFamily="49" charset="-122"/>
                <a:ea typeface="楷体_GB2312" pitchFamily="49" charset="-122"/>
              </a:rPr>
              <a:t>）图像特征提取。特征提取可以针对图像内容的底层物理特征进行提取，如颜色、图像轮廓特征等。特征的表示方式有三种：数值信息、关系信息和文字信息。目前，多数系统采用的都是数值信息。</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980728"/>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6.4 </a:t>
            </a:r>
            <a:r>
              <a:rPr lang="zh-CN" altLang="en-US" sz="3200" b="1">
                <a:solidFill>
                  <a:schemeClr val="accent2"/>
                </a:solidFill>
                <a:latin typeface="楷体_GB2312" pitchFamily="49" charset="-122"/>
                <a:ea typeface="楷体_GB2312" pitchFamily="49" charset="-122"/>
              </a:rPr>
              <a:t>海量数据的快速检索技术</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66652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6.4.4 </a:t>
            </a:r>
            <a:r>
              <a:rPr lang="zh-CN" altLang="en-US" sz="2800" b="1">
                <a:solidFill>
                  <a:srgbClr val="7030A0"/>
                </a:solidFill>
                <a:latin typeface="楷体_GB2312" pitchFamily="49" charset="-122"/>
                <a:ea typeface="楷体_GB2312" pitchFamily="49" charset="-122"/>
              </a:rPr>
              <a:t>视频检索</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352328"/>
            <a:ext cx="78486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zh-CN" altLang="en-US" sz="2400" b="1" dirty="0">
                <a:latin typeface="楷体_GB2312" pitchFamily="49" charset="-122"/>
                <a:ea typeface="楷体_GB2312" pitchFamily="49" charset="-122"/>
              </a:rPr>
              <a:t> 视频检索的关键技术</a:t>
            </a:r>
          </a:p>
          <a:p>
            <a:r>
              <a:rPr lang="zh-CN" altLang="en-US" sz="2400" b="1" dirty="0">
                <a:latin typeface="楷体_GB2312" pitchFamily="49" charset="-122"/>
                <a:ea typeface="楷体_GB2312" pitchFamily="49" charset="-122"/>
              </a:rPr>
              <a:t>    （</a:t>
            </a:r>
            <a:r>
              <a:rPr lang="en-US" altLang="zh-CN" sz="2400" b="1" dirty="0">
                <a:latin typeface="楷体_GB2312" pitchFamily="49" charset="-122"/>
                <a:ea typeface="楷体_GB2312" pitchFamily="49" charset="-122"/>
              </a:rPr>
              <a:t>3</a:t>
            </a:r>
            <a:r>
              <a:rPr lang="zh-CN" altLang="en-US" sz="2400" b="1" dirty="0">
                <a:latin typeface="楷体_GB2312" pitchFamily="49" charset="-122"/>
                <a:ea typeface="楷体_GB2312" pitchFamily="49" charset="-122"/>
              </a:rPr>
              <a:t>）相似性度量。早期的工作主要是从视频中提取关键帧，把视频检索转化为图像检索。例如通常情况下，图像的特征向量可看作是多维空间中的一点，因此很自然的想法就是用特征空间中点与点之间的距离来代他们的匹配程度，距离度量是一个比较常用的方法，此外还有相关性计算、关联系数计算等。</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026368"/>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6.4 </a:t>
            </a:r>
            <a:r>
              <a:rPr lang="zh-CN" altLang="en-US" sz="3200" b="1">
                <a:solidFill>
                  <a:schemeClr val="accent2"/>
                </a:solidFill>
                <a:latin typeface="楷体_GB2312" pitchFamily="49" charset="-122"/>
                <a:ea typeface="楷体_GB2312" pitchFamily="49" charset="-122"/>
              </a:rPr>
              <a:t>海量数据的快速检索技术</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71216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6.4.4 </a:t>
            </a:r>
            <a:r>
              <a:rPr lang="zh-CN" altLang="en-US" sz="2800" b="1">
                <a:solidFill>
                  <a:srgbClr val="7030A0"/>
                </a:solidFill>
                <a:latin typeface="楷体_GB2312" pitchFamily="49" charset="-122"/>
                <a:ea typeface="楷体_GB2312" pitchFamily="49" charset="-122"/>
              </a:rPr>
              <a:t>视频检索</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397968"/>
            <a:ext cx="78486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zh-CN" altLang="en-US" sz="2400" b="1">
                <a:latin typeface="楷体_GB2312" pitchFamily="49" charset="-122"/>
                <a:ea typeface="楷体_GB2312" pitchFamily="49" charset="-122"/>
              </a:rPr>
              <a:t> 视频检索的关键技术</a:t>
            </a:r>
          </a:p>
          <a:p>
            <a:r>
              <a:rPr lang="zh-CN" altLang="en-US" sz="2400" b="1">
                <a:latin typeface="楷体_GB2312" pitchFamily="49" charset="-122"/>
                <a:ea typeface="楷体_GB2312" pitchFamily="49" charset="-122"/>
              </a:rPr>
              <a:t>    在片段检索上，研究方法可以分为两类：</a:t>
            </a:r>
            <a:r>
              <a:rPr lang="en-US" altLang="zh-CN" sz="2400" b="1">
                <a:latin typeface="楷体_GB2312" pitchFamily="49" charset="-122"/>
                <a:ea typeface="楷体_GB2312" pitchFamily="49" charset="-122"/>
              </a:rPr>
              <a:t>1</a:t>
            </a:r>
            <a:r>
              <a:rPr lang="zh-CN" altLang="en-US" sz="2400" b="1">
                <a:latin typeface="楷体_GB2312" pitchFamily="49" charset="-122"/>
                <a:ea typeface="楷体_GB2312" pitchFamily="49" charset="-122"/>
              </a:rPr>
              <a:t>）把视频片段分为片段、帧两层考虑，片段的相似性利用组成它的帧的相似性来直接度量；</a:t>
            </a:r>
            <a:r>
              <a:rPr lang="en-US" altLang="zh-CN" sz="2400" b="1">
                <a:latin typeface="楷体_GB2312" pitchFamily="49" charset="-122"/>
                <a:ea typeface="楷体_GB2312" pitchFamily="49" charset="-122"/>
              </a:rPr>
              <a:t>2</a:t>
            </a:r>
            <a:r>
              <a:rPr lang="zh-CN" altLang="en-US" sz="2400" b="1">
                <a:latin typeface="楷体_GB2312" pitchFamily="49" charset="-122"/>
                <a:ea typeface="楷体_GB2312" pitchFamily="49" charset="-122"/>
              </a:rPr>
              <a:t>）把视频片段分为片段、镜头、帧三层考虑，片段的相似性通过组成它的镜头的相似性来度量，而镜头的相似性通过它的一个关键帧或所有帧的相似性来度量。</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038944"/>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6.4 </a:t>
            </a:r>
            <a:r>
              <a:rPr lang="zh-CN" altLang="en-US" sz="3200" b="1">
                <a:solidFill>
                  <a:schemeClr val="accent2"/>
                </a:solidFill>
                <a:latin typeface="楷体_GB2312" pitchFamily="49" charset="-122"/>
                <a:ea typeface="楷体_GB2312" pitchFamily="49" charset="-122"/>
              </a:rPr>
              <a:t>海量数据的快速检索技术</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72474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6.4.4 </a:t>
            </a:r>
            <a:r>
              <a:rPr lang="zh-CN" altLang="en-US" sz="2800" b="1">
                <a:solidFill>
                  <a:srgbClr val="7030A0"/>
                </a:solidFill>
                <a:latin typeface="楷体_GB2312" pitchFamily="49" charset="-122"/>
                <a:ea typeface="楷体_GB2312" pitchFamily="49" charset="-122"/>
              </a:rPr>
              <a:t>视频检索</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486744"/>
            <a:ext cx="76962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zh-CN" altLang="en-US" sz="2400" b="1">
                <a:latin typeface="楷体_GB2312" pitchFamily="49" charset="-122"/>
                <a:ea typeface="楷体_GB2312" pitchFamily="49" charset="-122"/>
              </a:rPr>
              <a:t> 视频检索的关键技术</a:t>
            </a:r>
          </a:p>
          <a:p>
            <a:r>
              <a:rPr lang="zh-CN" altLang="en-US" sz="2400" b="1">
                <a:latin typeface="楷体_GB2312" pitchFamily="49" charset="-122"/>
                <a:ea typeface="楷体_GB2312" pitchFamily="49" charset="-122"/>
              </a:rPr>
              <a:t>    （</a:t>
            </a:r>
            <a:r>
              <a:rPr lang="en-US" altLang="zh-CN" sz="2400" b="1">
                <a:latin typeface="楷体_GB2312" pitchFamily="49" charset="-122"/>
                <a:ea typeface="楷体_GB2312" pitchFamily="49" charset="-122"/>
              </a:rPr>
              <a:t>4</a:t>
            </a:r>
            <a:r>
              <a:rPr lang="zh-CN" altLang="en-US" sz="2400" b="1">
                <a:latin typeface="楷体_GB2312" pitchFamily="49" charset="-122"/>
                <a:ea typeface="楷体_GB2312" pitchFamily="49" charset="-122"/>
              </a:rPr>
              <a:t>）查询方式。由于图像特征本身的复杂性，对查询条件的表达也具有多样性，使用的特征不同，对查询的表达方式也不一样。目前查询方式基本上可归纳为以下几种：底层物理特征查询、自定义特征查询、局部图像查询和语义特征查询。</a:t>
            </a:r>
          </a:p>
          <a:p>
            <a:r>
              <a:rPr lang="zh-CN" altLang="en-US" sz="2400" b="1">
                <a:latin typeface="楷体_GB2312" pitchFamily="49" charset="-122"/>
                <a:ea typeface="楷体_GB2312" pitchFamily="49" charset="-122"/>
              </a:rPr>
              <a:t>    （</a:t>
            </a:r>
            <a:r>
              <a:rPr lang="en-US" altLang="zh-CN" sz="2400" b="1">
                <a:latin typeface="楷体_GB2312" pitchFamily="49" charset="-122"/>
                <a:ea typeface="楷体_GB2312" pitchFamily="49" charset="-122"/>
              </a:rPr>
              <a:t>5</a:t>
            </a:r>
            <a:r>
              <a:rPr lang="zh-CN" altLang="en-US" sz="2400" b="1">
                <a:latin typeface="楷体_GB2312" pitchFamily="49" charset="-122"/>
                <a:ea typeface="楷体_GB2312" pitchFamily="49" charset="-122"/>
              </a:rPr>
              <a:t>）视频片断的匹配。由于同一镜头连续图像帧的相似性，使得经常出现同一样本图像的多个相似帧的出现，因而需要在查询到的一系列视频图像中，找出最佳的匹配图像序列。已经有研究提出了最优匹配法、最大匹配法和动态规划算法等。</a:t>
            </a:r>
            <a:r>
              <a:rPr lang="zh-CN" altLang="en-US"/>
              <a:t> </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980728"/>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6.4 </a:t>
            </a:r>
            <a:r>
              <a:rPr lang="zh-CN" altLang="en-US" sz="3200" b="1">
                <a:solidFill>
                  <a:schemeClr val="accent2"/>
                </a:solidFill>
                <a:latin typeface="楷体_GB2312" pitchFamily="49" charset="-122"/>
                <a:ea typeface="楷体_GB2312" pitchFamily="49" charset="-122"/>
              </a:rPr>
              <a:t>海量数据的快速检索技术</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66652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6.4.5 </a:t>
            </a:r>
            <a:r>
              <a:rPr lang="zh-CN" altLang="en-US" sz="2800" b="1">
                <a:solidFill>
                  <a:srgbClr val="7030A0"/>
                </a:solidFill>
                <a:latin typeface="楷体_GB2312" pitchFamily="49" charset="-122"/>
                <a:ea typeface="楷体_GB2312" pitchFamily="49" charset="-122"/>
              </a:rPr>
              <a:t>并行检索和分布式检索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428528"/>
            <a:ext cx="76962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zh-CN" altLang="en-US" sz="2400" b="1">
                <a:latin typeface="楷体_GB2312" pitchFamily="49" charset="-122"/>
                <a:ea typeface="楷体_GB2312" pitchFamily="49" charset="-122"/>
              </a:rPr>
              <a:t> 并行计算和并行检索</a:t>
            </a:r>
          </a:p>
          <a:p>
            <a:r>
              <a:rPr lang="zh-CN" altLang="en-US" sz="2400" b="1">
                <a:latin typeface="楷体_GB2312" pitchFamily="49" charset="-122"/>
                <a:ea typeface="楷体_GB2312" pitchFamily="49" charset="-122"/>
              </a:rPr>
              <a:t>    并行计算是将单个问题划分为多个较小的“子”问题，由多个处理器同时处理，每个处理器处理一个子问题，从而得到该问题的解。显然，由于并行计算能够同时利用多个处理器资源，因而能够高效地解决大规模计算问题。并行检索是指采用并行计算的方法来进行检索。</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685800" y="2204864"/>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57200">
              <a:lnSpc>
                <a:spcPct val="130000"/>
              </a:lnSpc>
              <a:spcBef>
                <a:spcPts val="1200"/>
              </a:spcBef>
              <a:spcAft>
                <a:spcPts val="1200"/>
              </a:spcAft>
              <a:buFont typeface="Wingdings" panose="05000000000000000000" pitchFamily="2" charset="2"/>
              <a:buChar char="u"/>
            </a:pPr>
            <a:r>
              <a:rPr lang="en-US" altLang="zh-CN" sz="2400" b="1">
                <a:solidFill>
                  <a:srgbClr val="000000"/>
                </a:solidFill>
                <a:latin typeface="楷体_GB2312" pitchFamily="49" charset="-122"/>
                <a:ea typeface="楷体_GB2312" pitchFamily="49" charset="-122"/>
              </a:rPr>
              <a:t>HDFS</a:t>
            </a:r>
            <a:r>
              <a:rPr lang="zh-CN" altLang="en-US" sz="2400" b="1">
                <a:solidFill>
                  <a:srgbClr val="000000"/>
                </a:solidFill>
                <a:latin typeface="楷体_GB2312" pitchFamily="49" charset="-122"/>
                <a:ea typeface="楷体_GB2312" pitchFamily="49" charset="-122"/>
              </a:rPr>
              <a:t>分布式文件系统</a:t>
            </a:r>
            <a:endParaRPr lang="en-US" altLang="zh-CN" sz="2400" b="1">
              <a:solidFill>
                <a:srgbClr val="000000"/>
              </a:solidFill>
              <a:latin typeface="楷体_GB2312" pitchFamily="49" charset="-122"/>
              <a:ea typeface="楷体_GB2312" pitchFamily="49" charset="-122"/>
            </a:endParaRPr>
          </a:p>
        </p:txBody>
      </p:sp>
      <p:sp>
        <p:nvSpPr>
          <p:cNvPr id="3" name="Rectangle 10"/>
          <p:cNvSpPr>
            <a:spLocks noChangeArrowheads="1"/>
          </p:cNvSpPr>
          <p:nvPr/>
        </p:nvSpPr>
        <p:spPr bwMode="auto">
          <a:xfrm>
            <a:off x="304800" y="170080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a:solidFill>
                  <a:srgbClr val="003366"/>
                </a:solidFill>
                <a:latin typeface="楷体_GB2312" pitchFamily="49" charset="-122"/>
                <a:ea typeface="楷体_GB2312" pitchFamily="49" charset="-122"/>
              </a:rPr>
              <a:t> 6.3.1 </a:t>
            </a:r>
            <a:r>
              <a:rPr lang="zh-CN" altLang="en-US" sz="2400" b="1">
                <a:solidFill>
                  <a:srgbClr val="003366"/>
                </a:solidFill>
                <a:latin typeface="楷体_GB2312" pitchFamily="49" charset="-122"/>
                <a:ea typeface="楷体_GB2312" pitchFamily="49" charset="-122"/>
              </a:rPr>
              <a:t>基于文件的数据存储技术 </a:t>
            </a:r>
            <a:r>
              <a:rPr lang="en-US" altLang="zh-CN" sz="2400" b="1">
                <a:solidFill>
                  <a:srgbClr val="003366"/>
                </a:solidFill>
                <a:latin typeface="楷体_GB2312" pitchFamily="49" charset="-122"/>
                <a:ea typeface="楷体_GB2312" pitchFamily="49" charset="-122"/>
              </a:rPr>
              <a:t>- HDFS</a:t>
            </a:r>
            <a:endParaRPr lang="zh-CN" altLang="en-US" sz="2400" b="1">
              <a:solidFill>
                <a:srgbClr val="003366"/>
              </a:solidFill>
              <a:latin typeface="楷体_GB2312" pitchFamily="49" charset="-122"/>
              <a:ea typeface="楷体_GB2312" pitchFamily="49" charset="-122"/>
            </a:endParaRPr>
          </a:p>
        </p:txBody>
      </p:sp>
      <p:sp>
        <p:nvSpPr>
          <p:cNvPr id="4" name="Rectangle 10"/>
          <p:cNvSpPr>
            <a:spLocks noChangeArrowheads="1"/>
          </p:cNvSpPr>
          <p:nvPr/>
        </p:nvSpPr>
        <p:spPr bwMode="auto">
          <a:xfrm>
            <a:off x="304800" y="1127720"/>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rgbClr val="003366"/>
                </a:solidFill>
                <a:latin typeface="楷体_GB2312" pitchFamily="49" charset="-122"/>
                <a:ea typeface="楷体_GB2312" pitchFamily="49" charset="-122"/>
              </a:rPr>
              <a:t>6.3 </a:t>
            </a:r>
            <a:r>
              <a:rPr lang="zh-CN" altLang="en-US" sz="3200" b="1">
                <a:solidFill>
                  <a:srgbClr val="003366"/>
                </a:solidFill>
                <a:latin typeface="楷体_GB2312" pitchFamily="49" charset="-122"/>
                <a:ea typeface="楷体_GB2312" pitchFamily="49" charset="-122"/>
              </a:rPr>
              <a:t>海量数据存储</a:t>
            </a:r>
            <a:endParaRPr lang="zh-CN" altLang="en-US" sz="3200" b="1">
              <a:solidFill>
                <a:srgbClr val="FF0000"/>
              </a:solidFill>
              <a:latin typeface="楷体_GB2312" pitchFamily="49" charset="-122"/>
              <a:ea typeface="楷体_GB2312" pitchFamily="49" charset="-122"/>
            </a:endParaRPr>
          </a:p>
        </p:txBody>
      </p:sp>
      <p:sp>
        <p:nvSpPr>
          <p:cNvPr id="5" name="Rectangle 10"/>
          <p:cNvSpPr>
            <a:spLocks noChangeArrowheads="1"/>
          </p:cNvSpPr>
          <p:nvPr/>
        </p:nvSpPr>
        <p:spPr bwMode="auto">
          <a:xfrm>
            <a:off x="581178" y="2765158"/>
            <a:ext cx="8210244" cy="2176010"/>
          </a:xfrm>
          <a:prstGeom prst="rect">
            <a:avLst/>
          </a:prstGeom>
          <a:noFill/>
          <a:ln>
            <a:noFill/>
          </a:ln>
        </p:spPr>
        <p:txBody>
          <a:bodyPr/>
          <a:lstStyle/>
          <a:p>
            <a:pPr marL="342900" indent="-342900" algn="just">
              <a:lnSpc>
                <a:spcPct val="110000"/>
              </a:lnSpc>
              <a:spcBef>
                <a:spcPts val="600"/>
              </a:spcBef>
              <a:spcAft>
                <a:spcPts val="600"/>
              </a:spcAft>
              <a:buFont typeface="Wingdings" panose="05000000000000000000" pitchFamily="2" charset="2"/>
              <a:buChar char="ü"/>
              <a:defRPr/>
            </a:pPr>
            <a:r>
              <a:rPr lang="en-US" altLang="zh-CN" sz="2000" dirty="0">
                <a:solidFill>
                  <a:srgbClr val="000000"/>
                </a:solidFill>
                <a:latin typeface="宋体" panose="02010600030101010101" pitchFamily="2" charset="-122"/>
              </a:rPr>
              <a:t>HDFS</a:t>
            </a:r>
            <a:r>
              <a:rPr lang="zh-CN" altLang="en-US" sz="2000" dirty="0">
                <a:solidFill>
                  <a:srgbClr val="000000"/>
                </a:solidFill>
                <a:latin typeface="宋体" panose="02010600030101010101" pitchFamily="2" charset="-122"/>
              </a:rPr>
              <a:t>的副本策略：</a:t>
            </a:r>
            <a:r>
              <a:rPr lang="en-US" altLang="zh-CN" sz="2000" dirty="0">
                <a:solidFill>
                  <a:srgbClr val="000000"/>
                </a:solidFill>
                <a:latin typeface="宋体" panose="02010600030101010101" pitchFamily="2" charset="-122"/>
              </a:rPr>
              <a:t>HDFS</a:t>
            </a:r>
            <a:r>
              <a:rPr lang="zh-CN" altLang="en-US" sz="2000" dirty="0">
                <a:solidFill>
                  <a:srgbClr val="000000"/>
                </a:solidFill>
                <a:latin typeface="宋体" panose="02010600030101010101" pitchFamily="2" charset="-122"/>
              </a:rPr>
              <a:t>对数据块典型的</a:t>
            </a:r>
            <a:r>
              <a:rPr lang="zh-CN" altLang="en-US" sz="2000" dirty="0">
                <a:solidFill>
                  <a:srgbClr val="FF0000"/>
                </a:solidFill>
                <a:latin typeface="宋体" panose="02010600030101010101" pitchFamily="2" charset="-122"/>
              </a:rPr>
              <a:t>副本策略为</a:t>
            </a:r>
            <a:r>
              <a:rPr lang="en-US" altLang="zh-CN" sz="2000" dirty="0">
                <a:solidFill>
                  <a:srgbClr val="FF0000"/>
                </a:solidFill>
                <a:latin typeface="宋体" panose="02010600030101010101" pitchFamily="2" charset="-122"/>
              </a:rPr>
              <a:t>3</a:t>
            </a:r>
            <a:r>
              <a:rPr lang="zh-CN" altLang="en-US" sz="2000" dirty="0">
                <a:solidFill>
                  <a:srgbClr val="FF0000"/>
                </a:solidFill>
                <a:latin typeface="宋体" panose="02010600030101010101" pitchFamily="2" charset="-122"/>
              </a:rPr>
              <a:t>个副本，第一个副本存放在本地节点，第二个副本存放在同一个机架的另一个节点，第三个副本存放在不同机架上的另一个节点。这样的副本策略保证了</a:t>
            </a:r>
            <a:r>
              <a:rPr lang="en-US" altLang="zh-CN" sz="2000" dirty="0">
                <a:solidFill>
                  <a:srgbClr val="FF0000"/>
                </a:solidFill>
                <a:latin typeface="宋体" panose="02010600030101010101" pitchFamily="2" charset="-122"/>
              </a:rPr>
              <a:t>HDFS</a:t>
            </a:r>
            <a:r>
              <a:rPr lang="zh-CN" altLang="en-US" sz="2000" dirty="0">
                <a:solidFill>
                  <a:srgbClr val="FF0000"/>
                </a:solidFill>
                <a:latin typeface="宋体" panose="02010600030101010101" pitchFamily="2" charset="-122"/>
              </a:rPr>
              <a:t>文件系统中存储的文件具有很高的可靠性。</a:t>
            </a:r>
            <a:endParaRPr lang="en-US" altLang="zh-CN" sz="2000" dirty="0">
              <a:solidFill>
                <a:srgbClr val="FF0000"/>
              </a:solidFill>
              <a:latin typeface="宋体" panose="02010600030101010101" pitchFamily="2" charset="-122"/>
            </a:endParaRPr>
          </a:p>
          <a:p>
            <a:pPr marL="342900" indent="-342900" algn="just">
              <a:lnSpc>
                <a:spcPct val="110000"/>
              </a:lnSpc>
              <a:spcBef>
                <a:spcPts val="600"/>
              </a:spcBef>
              <a:spcAft>
                <a:spcPts val="600"/>
              </a:spcAft>
              <a:buFont typeface="Wingdings" panose="05000000000000000000" pitchFamily="2" charset="2"/>
              <a:buChar char="ü"/>
              <a:defRPr/>
            </a:pPr>
            <a:r>
              <a:rPr lang="zh-CN" altLang="en-US" sz="2000" dirty="0">
                <a:solidFill>
                  <a:srgbClr val="000000"/>
                </a:solidFill>
                <a:latin typeface="宋体" panose="02010600030101010101" pitchFamily="2" charset="-122"/>
              </a:rPr>
              <a:t>一个文件写入</a:t>
            </a:r>
            <a:r>
              <a:rPr lang="en-US" altLang="zh-CN" sz="2000" dirty="0">
                <a:solidFill>
                  <a:srgbClr val="000000"/>
                </a:solidFill>
                <a:latin typeface="宋体" panose="02010600030101010101" pitchFamily="2" charset="-122"/>
              </a:rPr>
              <a:t>HDFS</a:t>
            </a:r>
            <a:r>
              <a:rPr lang="zh-CN" altLang="en-US" sz="2000" dirty="0">
                <a:solidFill>
                  <a:srgbClr val="000000"/>
                </a:solidFill>
                <a:latin typeface="宋体" panose="02010600030101010101" pitchFamily="2" charset="-122"/>
              </a:rPr>
              <a:t>的基本过程可以描述如下：写入操作首先由</a:t>
            </a:r>
            <a:r>
              <a:rPr lang="en-US" altLang="zh-CN" sz="2000" dirty="0" err="1">
                <a:solidFill>
                  <a:srgbClr val="000000"/>
                </a:solidFill>
                <a:latin typeface="宋体" panose="02010600030101010101" pitchFamily="2" charset="-122"/>
              </a:rPr>
              <a:t>NameNode</a:t>
            </a:r>
            <a:r>
              <a:rPr lang="zh-CN" altLang="en-US" sz="2000" dirty="0">
                <a:solidFill>
                  <a:srgbClr val="000000"/>
                </a:solidFill>
                <a:latin typeface="宋体" panose="02010600030101010101" pitchFamily="2" charset="-122"/>
              </a:rPr>
              <a:t>为该文件创建一个新的记录，该记录为文件分配存储节点包括文件的分块存储信息，在写入时系统会对文件进行分块，文件写入的客户端获得存储位置的信息后直接与指定的</a:t>
            </a:r>
            <a:r>
              <a:rPr lang="en-US" altLang="zh-CN" sz="2000" dirty="0" err="1">
                <a:solidFill>
                  <a:srgbClr val="000000"/>
                </a:solidFill>
                <a:latin typeface="宋体" panose="02010600030101010101" pitchFamily="2" charset="-122"/>
              </a:rPr>
              <a:t>DataNode</a:t>
            </a:r>
            <a:r>
              <a:rPr lang="zh-CN" altLang="en-US" sz="2000" dirty="0">
                <a:solidFill>
                  <a:srgbClr val="000000"/>
                </a:solidFill>
                <a:latin typeface="宋体" panose="02010600030101010101" pitchFamily="2" charset="-122"/>
              </a:rPr>
              <a:t>进行数据通信，将文件块按</a:t>
            </a:r>
            <a:r>
              <a:rPr lang="en-US" altLang="zh-CN" sz="2000" dirty="0" err="1">
                <a:solidFill>
                  <a:srgbClr val="000000"/>
                </a:solidFill>
                <a:latin typeface="宋体" panose="02010600030101010101" pitchFamily="2" charset="-122"/>
              </a:rPr>
              <a:t>NameNode</a:t>
            </a:r>
            <a:r>
              <a:rPr lang="zh-CN" altLang="en-US" sz="2000" dirty="0">
                <a:solidFill>
                  <a:srgbClr val="000000"/>
                </a:solidFill>
                <a:latin typeface="宋体" panose="02010600030101010101" pitchFamily="2" charset="-122"/>
              </a:rPr>
              <a:t>分配的位置写入指定的</a:t>
            </a:r>
            <a:r>
              <a:rPr lang="en-US" altLang="zh-CN" sz="2000" dirty="0" err="1">
                <a:solidFill>
                  <a:srgbClr val="000000"/>
                </a:solidFill>
                <a:latin typeface="宋体" panose="02010600030101010101" pitchFamily="2" charset="-122"/>
              </a:rPr>
              <a:t>DataNode</a:t>
            </a:r>
            <a:r>
              <a:rPr lang="zh-CN" altLang="en-US" sz="2000" dirty="0">
                <a:solidFill>
                  <a:srgbClr val="000000"/>
                </a:solidFill>
                <a:latin typeface="宋体" panose="02010600030101010101" pitchFamily="2" charset="-122"/>
              </a:rPr>
              <a:t>，数据块在写入时不再通过</a:t>
            </a:r>
            <a:r>
              <a:rPr lang="en-US" altLang="zh-CN" sz="2000" dirty="0" err="1">
                <a:solidFill>
                  <a:srgbClr val="000000"/>
                </a:solidFill>
                <a:latin typeface="宋体" panose="02010600030101010101" pitchFamily="2" charset="-122"/>
              </a:rPr>
              <a:t>NameNode</a:t>
            </a:r>
            <a:r>
              <a:rPr lang="zh-CN" altLang="en-US" sz="2000" dirty="0">
                <a:solidFill>
                  <a:srgbClr val="000000"/>
                </a:solidFill>
                <a:latin typeface="宋体" panose="02010600030101010101" pitchFamily="2" charset="-122"/>
              </a:rPr>
              <a:t>，因此</a:t>
            </a:r>
            <a:r>
              <a:rPr lang="en-US" altLang="zh-CN" sz="2000" dirty="0" err="1">
                <a:solidFill>
                  <a:srgbClr val="000000"/>
                </a:solidFill>
                <a:latin typeface="宋体" panose="02010600030101010101" pitchFamily="2" charset="-122"/>
              </a:rPr>
              <a:t>Namenode</a:t>
            </a:r>
            <a:r>
              <a:rPr lang="zh-CN" altLang="en-US" sz="2000" dirty="0">
                <a:solidFill>
                  <a:srgbClr val="000000"/>
                </a:solidFill>
                <a:latin typeface="宋体" panose="02010600030101010101" pitchFamily="2" charset="-122"/>
              </a:rPr>
              <a:t>不会成为数据通信的瓶颈。</a:t>
            </a:r>
            <a:endParaRPr lang="en-US" altLang="zh-CN" sz="2000" dirty="0">
              <a:solidFill>
                <a:srgbClr val="000000"/>
              </a:solidFill>
              <a:latin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980728"/>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6.4 </a:t>
            </a:r>
            <a:r>
              <a:rPr lang="zh-CN" altLang="en-US" sz="3200" b="1">
                <a:solidFill>
                  <a:schemeClr val="accent2"/>
                </a:solidFill>
                <a:latin typeface="楷体_GB2312" pitchFamily="49" charset="-122"/>
                <a:ea typeface="楷体_GB2312" pitchFamily="49" charset="-122"/>
              </a:rPr>
              <a:t>海量数据的快速检索技术</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66652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6.4.5 </a:t>
            </a:r>
            <a:r>
              <a:rPr lang="zh-CN" altLang="en-US" sz="2800" b="1">
                <a:solidFill>
                  <a:srgbClr val="7030A0"/>
                </a:solidFill>
                <a:latin typeface="楷体_GB2312" pitchFamily="49" charset="-122"/>
                <a:ea typeface="楷体_GB2312" pitchFamily="49" charset="-122"/>
              </a:rPr>
              <a:t>并行检索和分布式检索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428528"/>
            <a:ext cx="76962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zh-CN" altLang="en-US" sz="2400" b="1">
                <a:latin typeface="楷体_GB2312" pitchFamily="49" charset="-122"/>
                <a:ea typeface="楷体_GB2312" pitchFamily="49" charset="-122"/>
              </a:rPr>
              <a:t> 并行计算和并行检索</a:t>
            </a:r>
          </a:p>
          <a:p>
            <a:r>
              <a:rPr lang="zh-CN" altLang="en-US" sz="2400" b="1">
                <a:latin typeface="楷体_GB2312" pitchFamily="49" charset="-122"/>
                <a:ea typeface="楷体_GB2312" pitchFamily="49" charset="-122"/>
              </a:rPr>
              <a:t>    利用并行计算实现信息检索，可以通过以下两种方式实现：</a:t>
            </a:r>
          </a:p>
          <a:p>
            <a:r>
              <a:rPr lang="zh-CN" altLang="en-US" sz="2400" b="1">
                <a:latin typeface="楷体_GB2312" pitchFamily="49" charset="-122"/>
                <a:ea typeface="楷体_GB2312" pitchFamily="49" charset="-122"/>
              </a:rPr>
              <a:t>    （</a:t>
            </a:r>
            <a:r>
              <a:rPr lang="en-US" altLang="zh-CN" sz="2400" b="1">
                <a:latin typeface="楷体_GB2312" pitchFamily="49" charset="-122"/>
                <a:ea typeface="楷体_GB2312" pitchFamily="49" charset="-122"/>
              </a:rPr>
              <a:t>1</a:t>
            </a:r>
            <a:r>
              <a:rPr lang="zh-CN" altLang="en-US" sz="2400" b="1">
                <a:latin typeface="楷体_GB2312" pitchFamily="49" charset="-122"/>
                <a:ea typeface="楷体_GB2312" pitchFamily="49" charset="-122"/>
              </a:rPr>
              <a:t>）多条查询之间的并行处理，即每个处理器处理不同的查询，每个查询的处理之间相互独立。这种方法也称为任务级的并行检索。它可以同时处理多个查询请求，从而提高检索的吞吐量。</a:t>
            </a:r>
          </a:p>
          <a:p>
            <a:r>
              <a:rPr lang="zh-CN" altLang="en-US" sz="2400" b="1">
                <a:latin typeface="楷体_GB2312" pitchFamily="49" charset="-122"/>
                <a:ea typeface="楷体_GB2312" pitchFamily="49" charset="-122"/>
              </a:rPr>
              <a:t>    （</a:t>
            </a:r>
            <a:r>
              <a:rPr lang="en-US" altLang="zh-CN" sz="2400" b="1">
                <a:latin typeface="楷体_GB2312" pitchFamily="49" charset="-122"/>
                <a:ea typeface="楷体_GB2312" pitchFamily="49" charset="-122"/>
              </a:rPr>
              <a:t>2</a:t>
            </a:r>
            <a:r>
              <a:rPr lang="zh-CN" altLang="en-US" sz="2400" b="1">
                <a:latin typeface="楷体_GB2312" pitchFamily="49" charset="-122"/>
                <a:ea typeface="楷体_GB2312" pitchFamily="49" charset="-122"/>
              </a:rPr>
              <a:t>）单条查询内部的并行处理，即对单个查询的计算量进行分割，分成多个子任务，并分配到多个处理器上执行，然后将每个检索子任务的结果合并。这种检索也称为进程级并行检索。</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038944"/>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6.4 </a:t>
            </a:r>
            <a:r>
              <a:rPr lang="zh-CN" altLang="en-US" sz="3200" b="1">
                <a:solidFill>
                  <a:schemeClr val="accent2"/>
                </a:solidFill>
                <a:latin typeface="楷体_GB2312" pitchFamily="49" charset="-122"/>
                <a:ea typeface="楷体_GB2312" pitchFamily="49" charset="-122"/>
              </a:rPr>
              <a:t>海量数据的快速检索技术</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72474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6.4.5 </a:t>
            </a:r>
            <a:r>
              <a:rPr lang="zh-CN" altLang="en-US" sz="2800" b="1">
                <a:solidFill>
                  <a:srgbClr val="7030A0"/>
                </a:solidFill>
                <a:latin typeface="楷体_GB2312" pitchFamily="49" charset="-122"/>
                <a:ea typeface="楷体_GB2312" pitchFamily="49" charset="-122"/>
              </a:rPr>
              <a:t>并行检索和分布式检索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486744"/>
            <a:ext cx="76962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zh-CN" altLang="en-US" sz="2400" b="1">
                <a:latin typeface="楷体_GB2312" pitchFamily="49" charset="-122"/>
                <a:ea typeface="楷体_GB2312" pitchFamily="49" charset="-122"/>
              </a:rPr>
              <a:t> 分布式计算和分布式检索</a:t>
            </a:r>
          </a:p>
          <a:p>
            <a:r>
              <a:rPr lang="zh-CN" altLang="en-US" sz="2400" b="1">
                <a:latin typeface="楷体_GB2312" pitchFamily="49" charset="-122"/>
                <a:ea typeface="楷体_GB2312" pitchFamily="49" charset="-122"/>
              </a:rPr>
              <a:t>    分布式计算可以把分布在不同地理位置上的异构文档联合起来，形成一个更大的逻辑整体。分布式计算利用网络连接的多台计算机去求解一个问题。从广义上说，分布式计算可以看成并行计算的一个特例。利用分布式计算进行信息检索称为分布式检索。</a:t>
            </a:r>
          </a:p>
          <a:p>
            <a:r>
              <a:rPr lang="zh-CN" altLang="en-US" sz="2400" b="1">
                <a:latin typeface="楷体_GB2312" pitchFamily="49" charset="-122"/>
                <a:ea typeface="楷体_GB2312" pitchFamily="49" charset="-122"/>
              </a:rPr>
              <a:t>    </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047328"/>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6.4 </a:t>
            </a:r>
            <a:r>
              <a:rPr lang="zh-CN" altLang="en-US" sz="3200" b="1">
                <a:solidFill>
                  <a:schemeClr val="accent2"/>
                </a:solidFill>
                <a:latin typeface="楷体_GB2312" pitchFamily="49" charset="-122"/>
                <a:ea typeface="楷体_GB2312" pitchFamily="49" charset="-122"/>
              </a:rPr>
              <a:t>海量数据的快速检索技术</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73312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6.4.5 </a:t>
            </a:r>
            <a:r>
              <a:rPr lang="zh-CN" altLang="en-US" sz="2800" b="1">
                <a:solidFill>
                  <a:srgbClr val="7030A0"/>
                </a:solidFill>
                <a:latin typeface="楷体_GB2312" pitchFamily="49" charset="-122"/>
                <a:ea typeface="楷体_GB2312" pitchFamily="49" charset="-122"/>
              </a:rPr>
              <a:t>并行检索和分布式检索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342728"/>
            <a:ext cx="76200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zh-CN" altLang="en-US" sz="2400" b="1">
                <a:latin typeface="楷体_GB2312" pitchFamily="49" charset="-122"/>
                <a:ea typeface="楷体_GB2312" pitchFamily="49" charset="-122"/>
              </a:rPr>
              <a:t> 分布式计算和分布式检索</a:t>
            </a:r>
          </a:p>
          <a:p>
            <a:r>
              <a:rPr lang="zh-CN" altLang="en-US" sz="2400" b="1">
                <a:latin typeface="楷体_GB2312" pitchFamily="49" charset="-122"/>
                <a:ea typeface="楷体_GB2312" pitchFamily="49" charset="-122"/>
              </a:rPr>
              <a:t>    分布式检索和并行检索的主要不同在于：</a:t>
            </a:r>
          </a:p>
          <a:p>
            <a:r>
              <a:rPr lang="zh-CN" altLang="en-US" sz="2400" b="1">
                <a:latin typeface="楷体_GB2312" pitchFamily="49" charset="-122"/>
                <a:ea typeface="楷体_GB2312" pitchFamily="49" charset="-122"/>
              </a:rPr>
              <a:t>    （</a:t>
            </a:r>
            <a:r>
              <a:rPr lang="en-US" altLang="zh-CN" sz="2400" b="1">
                <a:latin typeface="楷体_GB2312" pitchFamily="49" charset="-122"/>
                <a:ea typeface="楷体_GB2312" pitchFamily="49" charset="-122"/>
              </a:rPr>
              <a:t>1</a:t>
            </a:r>
            <a:r>
              <a:rPr lang="zh-CN" altLang="en-US" sz="2400" b="1">
                <a:latin typeface="楷体_GB2312" pitchFamily="49" charset="-122"/>
                <a:ea typeface="楷体_GB2312" pitchFamily="49" charset="-122"/>
              </a:rPr>
              <a:t>）分布式检索通常处理的是地理位置分散的异构数据，不同地理位置的计算机之间通信开销比较大，因此，分布式检索中应该尽量避免不同地理位置计算机系统之间的通信；而并行检索中处理器之间的通讯可以通过共享内存来实现，通信开销小。</a:t>
            </a:r>
          </a:p>
          <a:p>
            <a:r>
              <a:rPr lang="zh-CN" altLang="en-US" sz="2400" b="1">
                <a:latin typeface="楷体_GB2312" pitchFamily="49" charset="-122"/>
                <a:ea typeface="楷体_GB2312" pitchFamily="49" charset="-122"/>
              </a:rPr>
              <a:t>    （</a:t>
            </a:r>
            <a:r>
              <a:rPr lang="en-US" altLang="zh-CN" sz="2400" b="1">
                <a:latin typeface="楷体_GB2312" pitchFamily="49" charset="-122"/>
                <a:ea typeface="楷体_GB2312" pitchFamily="49" charset="-122"/>
              </a:rPr>
              <a:t>2</a:t>
            </a:r>
            <a:r>
              <a:rPr lang="zh-CN" altLang="en-US" sz="2400" b="1">
                <a:latin typeface="楷体_GB2312" pitchFamily="49" charset="-122"/>
                <a:ea typeface="楷体_GB2312" pitchFamily="49" charset="-122"/>
              </a:rPr>
              <a:t>）分布式检索可以把分布在不同地理位置上的异构文档联合起来，形成一个更大的逻辑整体。</a:t>
            </a:r>
          </a:p>
          <a:p>
            <a:r>
              <a:rPr lang="zh-CN" altLang="en-US" sz="2400" b="1">
                <a:latin typeface="楷体_GB2312" pitchFamily="49" charset="-122"/>
                <a:ea typeface="楷体_GB2312" pitchFamily="49" charset="-122"/>
              </a:rPr>
              <a:t>    （</a:t>
            </a:r>
            <a:r>
              <a:rPr lang="en-US" altLang="zh-CN" sz="2400" b="1">
                <a:latin typeface="楷体_GB2312" pitchFamily="49" charset="-122"/>
                <a:ea typeface="楷体_GB2312" pitchFamily="49" charset="-122"/>
              </a:rPr>
              <a:t>3</a:t>
            </a:r>
            <a:r>
              <a:rPr lang="zh-CN" altLang="en-US" sz="2400" b="1">
                <a:latin typeface="楷体_GB2312" pitchFamily="49" charset="-122"/>
                <a:ea typeface="楷体_GB2312" pitchFamily="49" charset="-122"/>
              </a:rPr>
              <a:t>）分布式检索的对象的异构性使得在分布式检索中统一描述和访问时一个必须要考虑的问题。</a:t>
            </a:r>
            <a:r>
              <a:rPr lang="zh-CN" altLang="en-US"/>
              <a:t> </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theme/theme1.xml><?xml version="1.0" encoding="utf-8"?>
<a:theme xmlns:a="http://schemas.openxmlformats.org/drawingml/2006/main" name="Office 主题">
  <a:themeElements>
    <a:clrScheme name="Office 主题 1">
      <a:dk1>
        <a:srgbClr val="000000"/>
      </a:dk1>
      <a:lt1>
        <a:srgbClr val="FFFFFF"/>
      </a:lt1>
      <a:dk2>
        <a:srgbClr val="FF9933"/>
      </a:dk2>
      <a:lt2>
        <a:srgbClr val="DCDCDC"/>
      </a:lt2>
      <a:accent1>
        <a:srgbClr val="0066CC"/>
      </a:accent1>
      <a:accent2>
        <a:srgbClr val="003366"/>
      </a:accent2>
      <a:accent3>
        <a:srgbClr val="FFFFFF"/>
      </a:accent3>
      <a:accent4>
        <a:srgbClr val="000000"/>
      </a:accent4>
      <a:accent5>
        <a:srgbClr val="AAB8E2"/>
      </a:accent5>
      <a:accent6>
        <a:srgbClr val="002D5C"/>
      </a:accent6>
      <a:hlink>
        <a:srgbClr val="0099FF"/>
      </a:hlink>
      <a:folHlink>
        <a:srgbClr val="0066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E73B05"/>
        </a:dk2>
        <a:lt2>
          <a:srgbClr val="DCDCDC"/>
        </a:lt2>
        <a:accent1>
          <a:srgbClr val="B40000"/>
        </a:accent1>
        <a:accent2>
          <a:srgbClr val="1A63BC"/>
        </a:accent2>
        <a:accent3>
          <a:srgbClr val="FFFFFF"/>
        </a:accent3>
        <a:accent4>
          <a:srgbClr val="000000"/>
        </a:accent4>
        <a:accent5>
          <a:srgbClr val="D6AAAA"/>
        </a:accent5>
        <a:accent6>
          <a:srgbClr val="1659AA"/>
        </a:accent6>
        <a:hlink>
          <a:srgbClr val="47721C"/>
        </a:hlink>
        <a:folHlink>
          <a:srgbClr val="E28304"/>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E8AC04"/>
        </a:dk2>
        <a:lt2>
          <a:srgbClr val="DCDCDC"/>
        </a:lt2>
        <a:accent1>
          <a:srgbClr val="053275"/>
        </a:accent1>
        <a:accent2>
          <a:srgbClr val="1759A9"/>
        </a:accent2>
        <a:accent3>
          <a:srgbClr val="FFFFFF"/>
        </a:accent3>
        <a:accent4>
          <a:srgbClr val="000000"/>
        </a:accent4>
        <a:accent5>
          <a:srgbClr val="AAADBD"/>
        </a:accent5>
        <a:accent6>
          <a:srgbClr val="145099"/>
        </a:accent6>
        <a:hlink>
          <a:srgbClr val="0077DA"/>
        </a:hlink>
        <a:folHlink>
          <a:srgbClr val="53A9F7"/>
        </a:folHlink>
      </a:clrScheme>
      <a:clrMap bg1="lt1" tx1="dk1" bg2="lt2" tx2="dk2" accent1="accent1" accent2="accent2" accent3="accent3" accent4="accent4" accent5="accent5" accent6="accent6" hlink="hlink" folHlink="folHlink"/>
    </a:extraClrScheme>
    <a:extraClrScheme>
      <a:clrScheme name="Office 主题 1">
        <a:dk1>
          <a:srgbClr val="000000"/>
        </a:dk1>
        <a:lt1>
          <a:srgbClr val="FFFFFF"/>
        </a:lt1>
        <a:dk2>
          <a:srgbClr val="FF9933"/>
        </a:dk2>
        <a:lt2>
          <a:srgbClr val="DCDCDC"/>
        </a:lt2>
        <a:accent1>
          <a:srgbClr val="0066CC"/>
        </a:accent1>
        <a:accent2>
          <a:srgbClr val="003366"/>
        </a:accent2>
        <a:accent3>
          <a:srgbClr val="FFFFFF"/>
        </a:accent3>
        <a:accent4>
          <a:srgbClr val="000000"/>
        </a:accent4>
        <a:accent5>
          <a:srgbClr val="AAB8E2"/>
        </a:accent5>
        <a:accent6>
          <a:srgbClr val="002D5C"/>
        </a:accent6>
        <a:hlink>
          <a:srgbClr val="0099FF"/>
        </a:hlink>
        <a:folHlink>
          <a:srgbClr val="0066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10044</Words>
  <Application>Microsoft Office PowerPoint</Application>
  <PresentationFormat>全屏显示(4:3)</PresentationFormat>
  <Paragraphs>457</Paragraphs>
  <Slides>92</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92</vt:i4>
      </vt:variant>
    </vt:vector>
  </HeadingPairs>
  <TitlesOfParts>
    <vt:vector size="103" baseType="lpstr">
      <vt:lpstr>黑体</vt:lpstr>
      <vt:lpstr>华文楷体</vt:lpstr>
      <vt:lpstr>楷体_GB2312</vt:lpstr>
      <vt:lpstr>隶书</vt:lpstr>
      <vt:lpstr>宋体</vt:lpstr>
      <vt:lpstr>Arial</vt:lpstr>
      <vt:lpstr>Calibri</vt:lpstr>
      <vt:lpstr>Times New Roman</vt:lpstr>
      <vt:lpstr>Wingdings</vt:lpstr>
      <vt:lpstr>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Nadeo-PC</cp:lastModifiedBy>
  <cp:revision>585</cp:revision>
  <dcterms:created xsi:type="dcterms:W3CDTF">2014-06-23T01:13:00Z</dcterms:created>
  <dcterms:modified xsi:type="dcterms:W3CDTF">2021-03-08T14:26:30Z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