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7" r:id="rId5"/>
    <p:sldId id="259" r:id="rId6"/>
    <p:sldId id="260" r:id="rId7"/>
    <p:sldId id="261" r:id="rId8"/>
    <p:sldId id="262" r:id="rId9"/>
    <p:sldId id="263" r:id="rId10"/>
    <p:sldId id="264" r:id="rId11"/>
    <p:sldId id="265"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17/01/2024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17/01/2024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i.org/10.1108/JEIM-01-2020-0036"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GB" sz="3200" b="1" dirty="0" err="1">
                <a:latin typeface="Verdana" panose="020B0604030504040204" pitchFamily="34" charset="0"/>
                <a:ea typeface="Verdana" panose="020B0604030504040204" pitchFamily="34" charset="0"/>
              </a:rPr>
              <a:t>PhishNinja</a:t>
            </a:r>
            <a:endParaRPr lang="en-GB" sz="3200" b="1"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 48</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849451737"/>
              </p:ext>
            </p:extLst>
          </p:nvPr>
        </p:nvGraphicFramePr>
        <p:xfrm>
          <a:off x="630904" y="3274141"/>
          <a:ext cx="5418666" cy="2335734"/>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solidFill>
                            <a:schemeClr val="tx1"/>
                          </a:solidFill>
                        </a:rPr>
                        <a:t>20201CCS0131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IN" sz="1800" b="1" i="0" u="none" strike="noStrike" kern="1200" dirty="0">
                          <a:solidFill>
                            <a:schemeClr val="tx1"/>
                          </a:solidFill>
                          <a:effectLst/>
                          <a:latin typeface="+mn-lt"/>
                          <a:ea typeface="+mn-ea"/>
                          <a:cs typeface="+mn-cs"/>
                        </a:rPr>
                        <a:t>Mr. </a:t>
                      </a:r>
                      <a:r>
                        <a:rPr lang="en-IN" sz="1800" b="1" i="0" u="none" strike="noStrike" kern="1200" dirty="0" err="1">
                          <a:solidFill>
                            <a:schemeClr val="tx1"/>
                          </a:solidFill>
                          <a:effectLst/>
                          <a:latin typeface="+mn-lt"/>
                          <a:ea typeface="+mn-ea"/>
                          <a:cs typeface="+mn-cs"/>
                        </a:rPr>
                        <a:t>Umraz</a:t>
                      </a:r>
                      <a:r>
                        <a:rPr lang="en-IN" sz="1800" b="1" i="0" u="none" strike="noStrike" kern="1200" dirty="0">
                          <a:solidFill>
                            <a:schemeClr val="tx1"/>
                          </a:solidFill>
                          <a:effectLst/>
                          <a:latin typeface="+mn-lt"/>
                          <a:ea typeface="+mn-ea"/>
                          <a:cs typeface="+mn-cs"/>
                        </a:rPr>
                        <a:t> Khan</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95174">
                <a:tc>
                  <a:txBody>
                    <a:bodyPr/>
                    <a:lstStyle/>
                    <a:p>
                      <a:pPr algn="ctr"/>
                      <a:r>
                        <a:rPr lang="en-GB" dirty="0">
                          <a:solidFill>
                            <a:schemeClr val="tx1"/>
                          </a:solidFill>
                        </a:rPr>
                        <a:t>2</a:t>
                      </a:r>
                      <a:r>
                        <a:rPr lang="en-IN" sz="1800" b="1" i="0" u="none" strike="noStrike" kern="1200" dirty="0">
                          <a:solidFill>
                            <a:schemeClr val="tx1"/>
                          </a:solidFill>
                          <a:effectLst/>
                          <a:latin typeface="+mn-lt"/>
                          <a:ea typeface="+mn-ea"/>
                          <a:cs typeface="+mn-cs"/>
                        </a:rPr>
                        <a:t>0201CCS0070</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IN" sz="1800" b="1" i="0" u="none" strike="noStrike" kern="1200" dirty="0">
                          <a:solidFill>
                            <a:schemeClr val="tx1"/>
                          </a:solidFill>
                          <a:effectLst/>
                          <a:latin typeface="+mn-lt"/>
                          <a:ea typeface="+mn-ea"/>
                          <a:cs typeface="+mn-cs"/>
                        </a:rPr>
                        <a:t>Mr. Samrudh D Yash</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IN" sz="1800" b="1" i="0" u="none" strike="noStrike" kern="1200" dirty="0">
                          <a:solidFill>
                            <a:schemeClr val="tx1"/>
                          </a:solidFill>
                          <a:effectLst/>
                          <a:latin typeface="+mn-lt"/>
                          <a:ea typeface="+mn-ea"/>
                          <a:cs typeface="+mn-cs"/>
                        </a:rPr>
                        <a:t>20201CCS0132</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IN" sz="1800" b="1" i="0" u="none" strike="noStrike" kern="1200" dirty="0">
                          <a:solidFill>
                            <a:schemeClr val="tx1"/>
                          </a:solidFill>
                          <a:effectLst/>
                          <a:latin typeface="+mn-lt"/>
                          <a:ea typeface="+mn-ea"/>
                          <a:cs typeface="+mn-cs"/>
                        </a:rPr>
                        <a:t>Mr. Lenin E</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IN" sz="1800" b="1" i="0" u="none" strike="noStrike" kern="1200" dirty="0">
                          <a:solidFill>
                            <a:schemeClr val="tx1"/>
                          </a:solidFill>
                          <a:effectLst/>
                          <a:latin typeface="+mn-lt"/>
                          <a:ea typeface="+mn-ea"/>
                          <a:cs typeface="+mn-cs"/>
                        </a:rPr>
                        <a:t>20201CCS0046</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IN" sz="1800" b="1" i="0" u="none" strike="noStrike" kern="1200" dirty="0">
                          <a:solidFill>
                            <a:schemeClr val="tx1"/>
                          </a:solidFill>
                          <a:effectLst/>
                          <a:latin typeface="+mn-lt"/>
                          <a:ea typeface="+mn-ea"/>
                          <a:cs typeface="+mn-cs"/>
                        </a:rPr>
                        <a:t>Mr. K </a:t>
                      </a:r>
                      <a:r>
                        <a:rPr lang="en-IN" sz="1800" b="1" i="0" u="none" strike="noStrike" kern="1200" dirty="0" err="1">
                          <a:solidFill>
                            <a:schemeClr val="tx1"/>
                          </a:solidFill>
                          <a:effectLst/>
                          <a:latin typeface="+mn-lt"/>
                          <a:ea typeface="+mn-ea"/>
                          <a:cs typeface="+mn-cs"/>
                        </a:rPr>
                        <a:t>Rehan</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r>
                        <a:rPr lang="en-IN" sz="1800" b="1" i="0" u="none" strike="noStrike" kern="1200" dirty="0">
                          <a:solidFill>
                            <a:schemeClr val="tx1"/>
                          </a:solidFill>
                          <a:effectLst/>
                          <a:latin typeface="+mn-lt"/>
                          <a:ea typeface="+mn-ea"/>
                          <a:cs typeface="+mn-cs"/>
                        </a:rPr>
                        <a:t>20201CCS0063</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IN" sz="1800" b="1" i="0" u="none" strike="noStrike" kern="1200" dirty="0">
                          <a:solidFill>
                            <a:schemeClr val="tx1"/>
                          </a:solidFill>
                          <a:effectLst/>
                          <a:latin typeface="+mn-lt"/>
                          <a:ea typeface="+mn-ea"/>
                          <a:cs typeface="+mn-cs"/>
                        </a:rPr>
                        <a:t>Mr. Jonathan R</a:t>
                      </a: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rtl="0">
              <a:spcBef>
                <a:spcPts val="0"/>
              </a:spcBef>
              <a:spcAft>
                <a:spcPts val="0"/>
              </a:spcAft>
            </a:pPr>
            <a:r>
              <a:rPr lang="en-US" sz="1800" b="1" i="0" u="none" strike="noStrike" dirty="0">
                <a:solidFill>
                  <a:srgbClr val="000000"/>
                </a:solidFill>
                <a:effectLst/>
                <a:latin typeface="Times New Roman" panose="02020603050405020304" pitchFamily="18" charset="0"/>
              </a:rPr>
              <a:t>Mr.  Praveen </a:t>
            </a:r>
            <a:r>
              <a:rPr lang="en-US" sz="1800" b="1" i="0" u="none" strike="noStrike" dirty="0" err="1">
                <a:solidFill>
                  <a:srgbClr val="000000"/>
                </a:solidFill>
                <a:effectLst/>
                <a:latin typeface="Times New Roman" panose="02020603050405020304" pitchFamily="18" charset="0"/>
              </a:rPr>
              <a:t>Pawaskar</a:t>
            </a:r>
            <a:endParaRPr lang="en-US" sz="1600"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Assistant Professor CSE</a:t>
            </a:r>
            <a:endParaRPr lang="en-US" sz="1600"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School of CSE&amp;IS</a:t>
            </a:r>
            <a:endParaRPr lang="en-US" sz="1600"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Presidency University</a:t>
            </a:r>
            <a:endParaRPr lang="en-US" sz="1600" b="0" dirty="0">
              <a:effectLst/>
            </a:endParaRPr>
          </a:p>
          <a:p>
            <a:br>
              <a:rPr lang="en-US" sz="1600" dirty="0"/>
            </a:br>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3629"/>
            <a:ext cx="10515600" cy="1458119"/>
          </a:xfrm>
        </p:spPr>
        <p:txBody>
          <a:bodyPr/>
          <a:lstStyle/>
          <a:p>
            <a:r>
              <a:rPr lang="en-GB" b="1" dirty="0"/>
              <a:t>Conclusion</a:t>
            </a:r>
          </a:p>
        </p:txBody>
      </p:sp>
      <p:sp>
        <p:nvSpPr>
          <p:cNvPr id="3" name="Content Placeholder 2"/>
          <p:cNvSpPr>
            <a:spLocks noGrp="1"/>
          </p:cNvSpPr>
          <p:nvPr>
            <p:ph idx="1"/>
          </p:nvPr>
        </p:nvSpPr>
        <p:spPr>
          <a:xfrm>
            <a:off x="139959" y="911224"/>
            <a:ext cx="11877869" cy="5311062"/>
          </a:xfrm>
        </p:spPr>
        <p:txBody>
          <a:bodyPr>
            <a:noAutofit/>
          </a:bodyPr>
          <a:lstStyle/>
          <a:p>
            <a:r>
              <a:rPr lang="en-US" sz="1800" b="1" dirty="0"/>
              <a:t>Critical Line of Defense: </a:t>
            </a:r>
            <a:r>
              <a:rPr lang="en-US" sz="1800" dirty="0"/>
              <a:t>The phishing URL detection tool serves as a crucial defense mechanism in online security, acting as a bulwark against a diverse range of threats encountered by users.</a:t>
            </a:r>
          </a:p>
          <a:p>
            <a:r>
              <a:rPr lang="en-US" sz="1800" b="1" dirty="0"/>
              <a:t>Identification and Prevention: </a:t>
            </a:r>
            <a:r>
              <a:rPr lang="en-US" sz="1800" dirty="0"/>
              <a:t>The fundamental purpose of the tool is to identify and prevent access to potentially malicious URLs, safeguarding users from falling victim to phishing attacks.</a:t>
            </a:r>
          </a:p>
          <a:p>
            <a:r>
              <a:rPr lang="en-US" sz="1800" b="1" dirty="0"/>
              <a:t>Sophisticated Algorithm: </a:t>
            </a:r>
            <a:r>
              <a:rPr lang="en-US" sz="1800" dirty="0"/>
              <a:t>The tool employs a sophisticated algorithm that combines various checks, enhancing the robustness of its protective capabilities.</a:t>
            </a:r>
          </a:p>
          <a:p>
            <a:r>
              <a:rPr lang="en-US" sz="1800" b="1" dirty="0"/>
              <a:t>URL Parsing: </a:t>
            </a:r>
            <a:r>
              <a:rPr lang="en-US" sz="1800" dirty="0"/>
              <a:t>A key element within the algorithm is URL parsing, a process that dissects the components of a web address to discern its structure.</a:t>
            </a:r>
          </a:p>
          <a:p>
            <a:r>
              <a:rPr lang="en-US" sz="1800" b="1" dirty="0"/>
              <a:t>Extraction of Critical Information: </a:t>
            </a:r>
            <a:r>
              <a:rPr lang="en-US" sz="1800" dirty="0"/>
              <a:t>URL parsing enables the tool to extract critical information such as domains, subdomains, paths, and query parameters from the web address.</a:t>
            </a:r>
          </a:p>
          <a:p>
            <a:r>
              <a:rPr lang="en-US" sz="1800" b="1" dirty="0"/>
              <a:t>Detection of Anomalies: </a:t>
            </a:r>
            <a:r>
              <a:rPr lang="en-US" sz="1800" dirty="0"/>
              <a:t>The extracted information aids in the detection of anomalies that might indicate a phishing attempt, allowing the tool to proactively identify potential threats.</a:t>
            </a:r>
          </a:p>
          <a:p>
            <a:r>
              <a:rPr lang="en-US" sz="1800" b="1" dirty="0"/>
              <a:t>Shielding Users: </a:t>
            </a:r>
            <a:r>
              <a:rPr lang="en-US" sz="1800" dirty="0"/>
              <a:t>By understanding the structure of URLs and detecting irregularities, the tool acts as a shield, preventing users from accessing and falling victim to potentially harmful phishing URLs.</a:t>
            </a:r>
          </a:p>
          <a:p>
            <a:r>
              <a:rPr lang="en-US" sz="1800" b="1" dirty="0"/>
              <a:t>Comprehensive Protection: </a:t>
            </a:r>
            <a:r>
              <a:rPr lang="en-US" sz="1800" dirty="0"/>
              <a:t>The algorithm's amalgamation of checks and the parsing process contribute to the tool's comprehensive protection, ensuring a multi-faceted approach to defending against phishing attacks.</a:t>
            </a:r>
            <a:endParaRPr lang="en-GB" sz="1800" dirty="0"/>
          </a:p>
        </p:txBody>
      </p:sp>
    </p:spTree>
    <p:extLst>
      <p:ext uri="{BB962C8B-B14F-4D97-AF65-F5344CB8AC3E}">
        <p14:creationId xmlns:p14="http://schemas.microsoft.com/office/powerpoint/2010/main" val="223857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4669"/>
            <a:ext cx="10515600" cy="1325563"/>
          </a:xfrm>
        </p:spPr>
        <p:txBody>
          <a:bodyPr/>
          <a:lstStyle/>
          <a:p>
            <a:r>
              <a:rPr lang="en-GB" b="1" dirty="0"/>
              <a:t>References</a:t>
            </a:r>
          </a:p>
        </p:txBody>
      </p:sp>
      <p:sp>
        <p:nvSpPr>
          <p:cNvPr id="5" name="Content Placeholder 4">
            <a:extLst>
              <a:ext uri="{FF2B5EF4-FFF2-40B4-BE49-F238E27FC236}">
                <a16:creationId xmlns:a16="http://schemas.microsoft.com/office/drawing/2014/main" id="{C0EC1741-0F62-BCB9-1356-14B14F9A99AB}"/>
              </a:ext>
            </a:extLst>
          </p:cNvPr>
          <p:cNvSpPr>
            <a:spLocks noGrp="1"/>
          </p:cNvSpPr>
          <p:nvPr>
            <p:ph idx="1"/>
          </p:nvPr>
        </p:nvSpPr>
        <p:spPr>
          <a:xfrm>
            <a:off x="233265" y="609519"/>
            <a:ext cx="5673013" cy="5250105"/>
          </a:xfrm>
        </p:spPr>
        <p:txBody>
          <a:bodyPr>
            <a:noAutofit/>
          </a:bodyPr>
          <a:lstStyle/>
          <a:p>
            <a:pPr marL="0" indent="0">
              <a:buNone/>
            </a:pPr>
            <a:r>
              <a:rPr lang="en-IN" sz="1300" dirty="0" err="1"/>
              <a:t>Akarshita</a:t>
            </a:r>
            <a:r>
              <a:rPr lang="en-IN" sz="1300" dirty="0"/>
              <a:t> Shankar, Ramesh Shetty and </a:t>
            </a:r>
            <a:r>
              <a:rPr lang="en-IN" sz="1300" dirty="0" err="1"/>
              <a:t>Badari</a:t>
            </a:r>
            <a:r>
              <a:rPr lang="en-IN" sz="1300" dirty="0"/>
              <a:t> Nath - A Review on Phishing Attacks, International Journal of Applied Engineering Research ISSN 0973-4562 Volume 14, Number 9 (2019) pp. 2171-2175.</a:t>
            </a:r>
          </a:p>
          <a:p>
            <a:pPr marL="0" indent="0">
              <a:buNone/>
            </a:pPr>
            <a:r>
              <a:rPr lang="en-IN" sz="1300" dirty="0"/>
              <a:t>Gaurav, </a:t>
            </a:r>
            <a:r>
              <a:rPr lang="en-IN" sz="1300" dirty="0" err="1"/>
              <a:t>Madhuresh</a:t>
            </a:r>
            <a:r>
              <a:rPr lang="en-IN" sz="1300" dirty="0"/>
              <a:t> Mishra, Anurag Jain - Anti- Phishing Techniques: A Review, International Journal of Engineering Research and Applications (IJERA), vol. 2, pp. 350-355, April – 2012.</a:t>
            </a:r>
          </a:p>
          <a:p>
            <a:pPr marL="0" indent="0">
              <a:buNone/>
            </a:pPr>
            <a:r>
              <a:rPr lang="en-IN" sz="1300" dirty="0"/>
              <a:t>Information </a:t>
            </a:r>
            <a:r>
              <a:rPr lang="en-IN" sz="1300" dirty="0" err="1"/>
              <a:t>ManagementComputer</a:t>
            </a:r>
            <a:r>
              <a:rPr lang="en-IN" sz="1300" dirty="0"/>
              <a:t> Security Vol. 20 No1, 2012 pp. 18-28 Emerald Group Publishing Limited 0968-5227 DOI 10.1108/09685221211219173</a:t>
            </a:r>
          </a:p>
          <a:p>
            <a:pPr marL="0" indent="0">
              <a:buNone/>
            </a:pPr>
            <a:r>
              <a:rPr lang="en-IN" sz="1300" dirty="0" err="1"/>
              <a:t>Madhusudhanan</a:t>
            </a:r>
            <a:r>
              <a:rPr lang="en-IN" sz="1300" dirty="0"/>
              <a:t> Chandrasekaran, Krishnan Narayanan and Shambhu Upadhyaya - Phishing E- mail Detection based on Structural Properties, IEEE, November 2015.</a:t>
            </a:r>
          </a:p>
          <a:p>
            <a:pPr marL="0" indent="0">
              <a:buNone/>
            </a:pPr>
            <a:r>
              <a:rPr lang="en-IN" sz="1300" dirty="0"/>
              <a:t>Yi-Shin Chen, </a:t>
            </a:r>
            <a:r>
              <a:rPr lang="en-IN" sz="1300" dirty="0" err="1"/>
              <a:t>Huei</a:t>
            </a:r>
            <a:r>
              <a:rPr lang="en-IN" sz="1300" dirty="0"/>
              <a:t>-Sin Liu, Yi-</a:t>
            </a:r>
            <a:r>
              <a:rPr lang="en-IN" sz="1300" dirty="0" err="1"/>
              <a:t>Hsuan</a:t>
            </a:r>
            <a:r>
              <a:rPr lang="en-IN" sz="1300" dirty="0"/>
              <a:t> Yu and </a:t>
            </a:r>
            <a:r>
              <a:rPr lang="en-IN" sz="1300" dirty="0" err="1"/>
              <a:t>PangChieh</a:t>
            </a:r>
            <a:r>
              <a:rPr lang="en-IN" sz="1300" dirty="0"/>
              <a:t> Wang, Detect Phishing by Checking Content Consistency, IEEE, 2017.</a:t>
            </a:r>
          </a:p>
          <a:p>
            <a:pPr marL="0" indent="0">
              <a:buNone/>
            </a:pPr>
            <a:r>
              <a:rPr lang="en-IN" sz="1300" dirty="0"/>
              <a:t>M. Bhattacharya, S. Roy, S. Chattopadhyay, A. K. Das and S. S. Jamal, ”ASPA-MOSN: An Efficient User Authentication Scheme for Phishing Attack Detection in Mobile Online Social Networks,” in IEEE Systems Journal, vol. 17, no. 1, pp. 234-245, March 2023, doi:10.1109/JSYST.2022.3168234.</a:t>
            </a:r>
          </a:p>
          <a:p>
            <a:pPr marL="0" indent="0">
              <a:buNone/>
            </a:pPr>
            <a:r>
              <a:rPr lang="en-IN" sz="1300" dirty="0" err="1"/>
              <a:t>Bayl</a:t>
            </a:r>
            <a:r>
              <a:rPr lang="en-IN" sz="1300" dirty="0"/>
              <a:t>-Smith, P., </a:t>
            </a:r>
            <a:r>
              <a:rPr lang="en-IN" sz="1300" dirty="0" err="1"/>
              <a:t>Taib</a:t>
            </a:r>
            <a:r>
              <a:rPr lang="en-IN" sz="1300" dirty="0"/>
              <a:t>, R., Yu, K. and Wiggins, M. (2022), ”Response to a phishing attack: persuasion and protection motivation in an organizational context”, Information and Computer Security, Vol. 30 No. 1, pp. 63-7</a:t>
            </a:r>
          </a:p>
          <a:p>
            <a:pPr marL="0" indent="0">
              <a:buNone/>
            </a:pPr>
            <a:r>
              <a:rPr lang="en-IN" sz="1300" dirty="0"/>
              <a:t>https://doi.org/10.1108/ICS-02-2021-0021.8. M. </a:t>
            </a:r>
            <a:r>
              <a:rPr lang="en-IN" sz="1300" dirty="0" err="1"/>
              <a:t>S´anchez</a:t>
            </a:r>
            <a:r>
              <a:rPr lang="en-IN" sz="1300" dirty="0"/>
              <a:t>-Paniagua, E. F. </a:t>
            </a:r>
            <a:r>
              <a:rPr lang="en-IN" sz="1300" dirty="0" err="1"/>
              <a:t>Fern´andez</a:t>
            </a:r>
            <a:r>
              <a:rPr lang="en-IN" sz="1300" dirty="0"/>
              <a:t>, E. Alegre, W. Al-</a:t>
            </a:r>
            <a:r>
              <a:rPr lang="en-IN" sz="1300" dirty="0" err="1"/>
              <a:t>Nabki</a:t>
            </a:r>
            <a:r>
              <a:rPr lang="en-IN" sz="1300" dirty="0"/>
              <a:t> and V. </a:t>
            </a:r>
            <a:r>
              <a:rPr lang="en-IN" sz="1300" dirty="0" err="1"/>
              <a:t>Gonz´alez</a:t>
            </a:r>
            <a:r>
              <a:rPr lang="en-IN" sz="1300" dirty="0"/>
              <a:t>-Castro, ”Phishing URL Detection: A Real-Case Scenario Through Login URLs,” in IEEE Access, vol. 10, pp. 42949-42960, 2022, </a:t>
            </a:r>
            <a:r>
              <a:rPr lang="en-IN" sz="1300" dirty="0" err="1"/>
              <a:t>doi</a:t>
            </a:r>
            <a:r>
              <a:rPr lang="en-IN" sz="1300" dirty="0"/>
              <a:t>: 1109/ACCESS.2022.3168681.</a:t>
            </a:r>
          </a:p>
        </p:txBody>
      </p:sp>
      <p:sp>
        <p:nvSpPr>
          <p:cNvPr id="6" name="Content Placeholder 4">
            <a:extLst>
              <a:ext uri="{FF2B5EF4-FFF2-40B4-BE49-F238E27FC236}">
                <a16:creationId xmlns:a16="http://schemas.microsoft.com/office/drawing/2014/main" id="{E3A56DEA-13F3-4DAD-1222-F5EFEA942901}"/>
              </a:ext>
            </a:extLst>
          </p:cNvPr>
          <p:cNvSpPr txBox="1">
            <a:spLocks/>
          </p:cNvSpPr>
          <p:nvPr/>
        </p:nvSpPr>
        <p:spPr>
          <a:xfrm>
            <a:off x="5906278" y="609519"/>
            <a:ext cx="6186195" cy="47929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300" dirty="0"/>
              <a:t>D. </a:t>
            </a:r>
            <a:r>
              <a:rPr lang="en-IN" sz="1300" dirty="0" err="1"/>
              <a:t>Jibat</a:t>
            </a:r>
            <a:r>
              <a:rPr lang="en-IN" sz="1300" dirty="0"/>
              <a:t>, S. Jamjoom, Q. A. Al-</a:t>
            </a:r>
            <a:r>
              <a:rPr lang="en-IN" sz="1300" dirty="0" err="1"/>
              <a:t>Haija</a:t>
            </a:r>
            <a:r>
              <a:rPr lang="en-IN" sz="1300" dirty="0"/>
              <a:t> and A. </a:t>
            </a:r>
            <a:r>
              <a:rPr lang="en-IN" sz="1300" dirty="0" err="1"/>
              <a:t>Qusef</a:t>
            </a:r>
            <a:r>
              <a:rPr lang="en-IN" sz="1300" dirty="0"/>
              <a:t>, ”A Systematic Review: Detecting Phishing Websites Using Data Mining Models,” in Intelligent and Converged Networks, vol. 4, no. 4, pp. 326-341, December 2023, </a:t>
            </a:r>
            <a:r>
              <a:rPr lang="en-IN" sz="1300" dirty="0" err="1"/>
              <a:t>doi</a:t>
            </a:r>
            <a:r>
              <a:rPr lang="en-IN" sz="1300" dirty="0"/>
              <a:t>: 10.23919/ICN.2023.0027</a:t>
            </a:r>
          </a:p>
          <a:p>
            <a:pPr marL="0" indent="0">
              <a:buNone/>
            </a:pPr>
            <a:r>
              <a:rPr lang="en-IN" sz="1300" dirty="0" err="1"/>
              <a:t>Alkhalil</a:t>
            </a:r>
            <a:r>
              <a:rPr lang="en-IN" sz="1300" dirty="0"/>
              <a:t> Z, </a:t>
            </a:r>
            <a:r>
              <a:rPr lang="en-IN" sz="1300" dirty="0" err="1"/>
              <a:t>Hewage</a:t>
            </a:r>
            <a:r>
              <a:rPr lang="en-IN" sz="1300" dirty="0"/>
              <a:t> C, Nawaf L and Khan I (2021) Phishing Attacks: A Recent Comprehensive Study and a New Anatomy. Front. </a:t>
            </a:r>
            <a:r>
              <a:rPr lang="en-IN" sz="1300" dirty="0" err="1"/>
              <a:t>Comput</a:t>
            </a:r>
            <a:r>
              <a:rPr lang="en-IN" sz="1300" dirty="0"/>
              <a:t>. Sci. 3:563060. doi:10.3389/fcomp.2021.563060.</a:t>
            </a:r>
          </a:p>
          <a:p>
            <a:pPr marL="0" indent="0">
              <a:buNone/>
            </a:pPr>
            <a:r>
              <a:rPr lang="en-IN" sz="1300" dirty="0"/>
              <a:t>C. N. Gutierrez et al., ”Learning from the Ones that Got Away: Detecting New Forms of Phishing Attacks,” in IEEE Transactions on Dependable and Secure Computing, vol. 15, no. 6, pp. 988-1001, 1 Nov.-Dec. 2018, doi:10.1109/TDSC.2018.2864993.</a:t>
            </a:r>
          </a:p>
          <a:p>
            <a:pPr marL="0" indent="0">
              <a:buNone/>
            </a:pPr>
            <a:r>
              <a:rPr lang="en-IN" sz="1300" dirty="0"/>
              <a:t>J. Mao, W. Tian, P. Li, T. Wei and Z. Liang, ”Phishing- Alarm: Robust and Efficient Phishing Detection via Page Component Similarity,” in IEEE Access, vol. 5, pp. 17020- 17030, 2017, </a:t>
            </a:r>
            <a:r>
              <a:rPr lang="en-IN" sz="1300" dirty="0" err="1"/>
              <a:t>doi</a:t>
            </a:r>
            <a:r>
              <a:rPr lang="en-IN" sz="1300" dirty="0"/>
              <a:t>: 10.1109/ACCESS.2017.2743528.</a:t>
            </a:r>
          </a:p>
          <a:p>
            <a:pPr marL="0" indent="0">
              <a:buNone/>
            </a:pPr>
            <a:r>
              <a:rPr lang="en-IN" sz="1300" dirty="0"/>
              <a:t>H. Shirazi, S. R. </a:t>
            </a:r>
            <a:r>
              <a:rPr lang="en-IN" sz="1300" dirty="0" err="1"/>
              <a:t>Muramudalige</a:t>
            </a:r>
            <a:r>
              <a:rPr lang="en-IN" sz="1300" dirty="0"/>
              <a:t>, I. Ray, A. P. </a:t>
            </a:r>
            <a:r>
              <a:rPr lang="en-IN" sz="1300" dirty="0" err="1"/>
              <a:t>Jayasumana</a:t>
            </a:r>
            <a:r>
              <a:rPr lang="en-IN" sz="1300" dirty="0"/>
              <a:t> and H. Wang, ”Adversarial Autoencoder Data Synthesis for Enhancing Machine Learning-Based Phishing Detection Algorithms,” in IEEE Transactions on Services Computing, vol. 16, no. 4, pp. 2411-2422, 1 July-Aug. 2023, doi:10.1109/TSC.2023.3234806.</a:t>
            </a:r>
          </a:p>
          <a:p>
            <a:pPr marL="0" indent="0">
              <a:buNone/>
            </a:pPr>
            <a:r>
              <a:rPr lang="en-IN" sz="1300" dirty="0"/>
              <a:t>Adebowale, M.A., Lwin, K.T. and Hossain, M.A. (2023), ”Intelligent phishing detection scheme using deep learning algorithms”, Journal of Enterprise Information Management, Vol. 36 No. 3, pp. 747-766. </a:t>
            </a:r>
            <a:r>
              <a:rPr lang="en-IN" sz="1300" dirty="0">
                <a:hlinkClick r:id="rId2"/>
              </a:rPr>
              <a:t>https://doi.org/10.1108/JEIM-01-2020-0036</a:t>
            </a:r>
            <a:r>
              <a:rPr lang="en-IN" sz="1300" dirty="0"/>
              <a:t>.</a:t>
            </a:r>
          </a:p>
          <a:p>
            <a:pPr marL="0" indent="0">
              <a:buNone/>
            </a:pPr>
            <a:r>
              <a:rPr lang="en-IN" sz="1300" dirty="0"/>
              <a:t>E. Zhu, Z. Chen, J. Cui and H. Zhong, ”MOE/RF: A Novel Phishing Detection Model Based on Revised </a:t>
            </a:r>
            <a:r>
              <a:rPr lang="en-IN" sz="1300" dirty="0" err="1"/>
              <a:t>Multiobjective</a:t>
            </a:r>
            <a:r>
              <a:rPr lang="en-IN" sz="1300" dirty="0"/>
              <a:t> Evolution Optimization Algorithm and Random Forest,” in IEEE Transactions on Network and Service Management, vol. 19, no. 4, pp. 4461-4478, Dec.2022, </a:t>
            </a:r>
            <a:r>
              <a:rPr lang="en-IN" sz="1300" dirty="0" err="1"/>
              <a:t>doi</a:t>
            </a:r>
            <a:r>
              <a:rPr lang="en-IN" sz="1300" dirty="0"/>
              <a:t>: 10.1109/TNSM.2022.3162885.</a:t>
            </a:r>
          </a:p>
        </p:txBody>
      </p:sp>
    </p:spTree>
    <p:extLst>
      <p:ext uri="{BB962C8B-B14F-4D97-AF65-F5344CB8AC3E}">
        <p14:creationId xmlns:p14="http://schemas.microsoft.com/office/powerpoint/2010/main" val="3613863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877"/>
            <a:ext cx="10515600" cy="1325563"/>
          </a:xfrm>
        </p:spPr>
        <p:txBody>
          <a:bodyPr/>
          <a:lstStyle/>
          <a:p>
            <a:r>
              <a:rPr lang="en-GB" b="1" dirty="0"/>
              <a:t>Publication Details</a:t>
            </a:r>
          </a:p>
        </p:txBody>
      </p:sp>
      <p:pic>
        <p:nvPicPr>
          <p:cNvPr id="4" name="Picture 3">
            <a:extLst>
              <a:ext uri="{FF2B5EF4-FFF2-40B4-BE49-F238E27FC236}">
                <a16:creationId xmlns:a16="http://schemas.microsoft.com/office/drawing/2014/main" id="{E2900B70-E858-4894-7FFE-21F84FA39201}"/>
              </a:ext>
            </a:extLst>
          </p:cNvPr>
          <p:cNvPicPr>
            <a:picLocks noChangeAspect="1"/>
          </p:cNvPicPr>
          <p:nvPr/>
        </p:nvPicPr>
        <p:blipFill rotWithShape="1">
          <a:blip r:embed="rId2"/>
          <a:srcRect b="46675"/>
          <a:stretch/>
        </p:blipFill>
        <p:spPr>
          <a:xfrm>
            <a:off x="427796" y="1279428"/>
            <a:ext cx="5677535" cy="3516507"/>
          </a:xfrm>
          <a:prstGeom prst="rect">
            <a:avLst/>
          </a:prstGeom>
        </p:spPr>
      </p:pic>
      <p:pic>
        <p:nvPicPr>
          <p:cNvPr id="5" name="Picture 4">
            <a:extLst>
              <a:ext uri="{FF2B5EF4-FFF2-40B4-BE49-F238E27FC236}">
                <a16:creationId xmlns:a16="http://schemas.microsoft.com/office/drawing/2014/main" id="{A258E8EE-9B48-DC01-D3E6-DA2F00D6ABA2}"/>
              </a:ext>
            </a:extLst>
          </p:cNvPr>
          <p:cNvPicPr>
            <a:picLocks noChangeAspect="1"/>
          </p:cNvPicPr>
          <p:nvPr/>
        </p:nvPicPr>
        <p:blipFill rotWithShape="1">
          <a:blip r:embed="rId2"/>
          <a:srcRect l="5902" t="53184" r="5518" b="8331"/>
          <a:stretch/>
        </p:blipFill>
        <p:spPr>
          <a:xfrm>
            <a:off x="5999584" y="1899703"/>
            <a:ext cx="6109019" cy="3082844"/>
          </a:xfrm>
          <a:prstGeom prst="rect">
            <a:avLst/>
          </a:prstGeom>
        </p:spPr>
      </p:pic>
    </p:spTree>
    <p:extLst>
      <p:ext uri="{BB962C8B-B14F-4D97-AF65-F5344CB8AC3E}">
        <p14:creationId xmlns:p14="http://schemas.microsoft.com/office/powerpoint/2010/main" val="625457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a:t>
            </a:r>
          </a:p>
        </p:txBody>
      </p:sp>
      <p:sp>
        <p:nvSpPr>
          <p:cNvPr id="3" name="Content Placeholder 2"/>
          <p:cNvSpPr>
            <a:spLocks noGrp="1"/>
          </p:cNvSpPr>
          <p:nvPr>
            <p:ph idx="1"/>
          </p:nvPr>
        </p:nvSpPr>
        <p:spPr>
          <a:xfrm>
            <a:off x="838200" y="1489723"/>
            <a:ext cx="10515600" cy="4351338"/>
          </a:xfrm>
        </p:spPr>
        <p:txBody>
          <a:bodyPr>
            <a:normAutofit/>
          </a:bodyPr>
          <a:lstStyle/>
          <a:p>
            <a:r>
              <a:rPr lang="en-US" sz="1600" dirty="0"/>
              <a:t>As the prevalence of online communication and transactions continues to rise, the threat of phishing attacks has become a critical concern for individuals and organizations alike. Phishing attacks exploit human vulnerabilities by tricking users into divulging sensitive information, such as login credentials and financial details. This presentation introduces an advanced phishing detection algorithm designed to enhance cybersecurity measures and mitigate the risks associated with phishing.</a:t>
            </a:r>
          </a:p>
          <a:p>
            <a:r>
              <a:rPr lang="en-US" sz="1600" dirty="0"/>
              <a:t>algorithm combines machine learning techniques with feature engineering to create a robust and adaptive system for detecting phishing attempts. It leverages a diverse set of features, including URL analysis, content inspection, and behavioral patterns, to comprehensively evaluate the legitimacy of a given webpage. The machine learning model is trained on a large dataset of known phishing and legitimate websites, enabling it to learn and generalize patterns indicative of phishing behavior.</a:t>
            </a:r>
          </a:p>
          <a:p>
            <a:pPr marL="0" indent="0">
              <a:buNone/>
            </a:pPr>
            <a:r>
              <a:rPr lang="en-US" sz="1600" b="1" dirty="0"/>
              <a:t>Key components of the algorithm include:</a:t>
            </a:r>
          </a:p>
          <a:p>
            <a:r>
              <a:rPr lang="en-US" sz="1600" dirty="0"/>
              <a:t>Phishing Database Check: The algorithm checks if the provided URL exists in the daily updated phishing database and flags accordingly.</a:t>
            </a:r>
          </a:p>
          <a:p>
            <a:r>
              <a:rPr lang="en-US" sz="1600" dirty="0"/>
              <a:t>URL Analysis: The algorithm evaluates the structure and components of URLs to identify suspicious patterns, such as misspelled domain names or the presence of subdomains commonly associated with phishing. </a:t>
            </a:r>
            <a:endParaRPr lang="en-GB" sz="1600"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673" y="-318206"/>
            <a:ext cx="10515600" cy="1458119"/>
          </a:xfrm>
        </p:spPr>
        <p:txBody>
          <a:bodyPr/>
          <a:lstStyle/>
          <a:p>
            <a:r>
              <a:rPr lang="en-GB" b="1" dirty="0"/>
              <a:t>Literature Review</a:t>
            </a:r>
          </a:p>
        </p:txBody>
      </p:sp>
      <p:graphicFrame>
        <p:nvGraphicFramePr>
          <p:cNvPr id="4" name="Content Placeholder 3">
            <a:extLst>
              <a:ext uri="{FF2B5EF4-FFF2-40B4-BE49-F238E27FC236}">
                <a16:creationId xmlns:a16="http://schemas.microsoft.com/office/drawing/2014/main" id="{545284F5-C146-C62B-23BD-C1E1E8BA152A}"/>
              </a:ext>
            </a:extLst>
          </p:cNvPr>
          <p:cNvGraphicFramePr>
            <a:graphicFrameLocks noGrp="1"/>
          </p:cNvGraphicFramePr>
          <p:nvPr>
            <p:ph idx="1"/>
            <p:extLst>
              <p:ext uri="{D42A27DB-BD31-4B8C-83A1-F6EECF244321}">
                <p14:modId xmlns:p14="http://schemas.microsoft.com/office/powerpoint/2010/main" val="1349563253"/>
              </p:ext>
            </p:extLst>
          </p:nvPr>
        </p:nvGraphicFramePr>
        <p:xfrm>
          <a:off x="817203" y="707549"/>
          <a:ext cx="11060668" cy="5191760"/>
        </p:xfrm>
        <a:graphic>
          <a:graphicData uri="http://schemas.openxmlformats.org/drawingml/2006/table">
            <a:tbl>
              <a:tblPr firstRow="1" bandRow="1">
                <a:tableStyleId>{5C22544A-7EE6-4342-B048-85BDC9FD1C3A}</a:tableStyleId>
              </a:tblPr>
              <a:tblGrid>
                <a:gridCol w="1366160">
                  <a:extLst>
                    <a:ext uri="{9D8B030D-6E8A-4147-A177-3AD203B41FA5}">
                      <a16:colId xmlns:a16="http://schemas.microsoft.com/office/drawing/2014/main" val="308430505"/>
                    </a:ext>
                  </a:extLst>
                </a:gridCol>
                <a:gridCol w="895739">
                  <a:extLst>
                    <a:ext uri="{9D8B030D-6E8A-4147-A177-3AD203B41FA5}">
                      <a16:colId xmlns:a16="http://schemas.microsoft.com/office/drawing/2014/main" val="935604005"/>
                    </a:ext>
                  </a:extLst>
                </a:gridCol>
                <a:gridCol w="3937518">
                  <a:extLst>
                    <a:ext uri="{9D8B030D-6E8A-4147-A177-3AD203B41FA5}">
                      <a16:colId xmlns:a16="http://schemas.microsoft.com/office/drawing/2014/main" val="3268058107"/>
                    </a:ext>
                  </a:extLst>
                </a:gridCol>
                <a:gridCol w="4861251">
                  <a:extLst>
                    <a:ext uri="{9D8B030D-6E8A-4147-A177-3AD203B41FA5}">
                      <a16:colId xmlns:a16="http://schemas.microsoft.com/office/drawing/2014/main" val="1295625530"/>
                    </a:ext>
                  </a:extLst>
                </a:gridCol>
              </a:tblGrid>
              <a:tr h="370840">
                <a:tc>
                  <a:txBody>
                    <a:bodyPr/>
                    <a:lstStyle/>
                    <a:p>
                      <a:pPr algn="ctr" fontAlgn="b"/>
                      <a:r>
                        <a:rPr lang="en-IN" sz="1800" b="0" i="0" u="none" strike="noStrike" dirty="0">
                          <a:solidFill>
                            <a:schemeClr val="bg1"/>
                          </a:solidFill>
                          <a:effectLst/>
                          <a:latin typeface="Calibri" panose="020F0502020204030204" pitchFamily="34" charset="0"/>
                        </a:rPr>
                        <a:t>Author</a:t>
                      </a:r>
                    </a:p>
                  </a:txBody>
                  <a:tcPr marL="7620" marR="7620" marT="7620" marB="0" anchor="b"/>
                </a:tc>
                <a:tc>
                  <a:txBody>
                    <a:bodyPr/>
                    <a:lstStyle/>
                    <a:p>
                      <a:pPr algn="ctr" fontAlgn="b"/>
                      <a:r>
                        <a:rPr lang="en-IN" sz="1800" b="0" i="0" u="none" strike="noStrike" dirty="0">
                          <a:solidFill>
                            <a:schemeClr val="bg1"/>
                          </a:solidFill>
                          <a:effectLst/>
                          <a:latin typeface="Calibri" panose="020F0502020204030204" pitchFamily="34" charset="0"/>
                        </a:rPr>
                        <a:t>Year</a:t>
                      </a:r>
                    </a:p>
                  </a:txBody>
                  <a:tcPr marL="7620" marR="7620" marT="7620" marB="0" anchor="b"/>
                </a:tc>
                <a:tc>
                  <a:txBody>
                    <a:bodyPr/>
                    <a:lstStyle/>
                    <a:p>
                      <a:pPr algn="ctr" fontAlgn="b"/>
                      <a:r>
                        <a:rPr lang="en-IN" sz="1800" b="0" i="0" u="none" strike="noStrike" dirty="0">
                          <a:solidFill>
                            <a:schemeClr val="bg1"/>
                          </a:solidFill>
                          <a:effectLst/>
                          <a:latin typeface="Calibri" panose="020F0502020204030204" pitchFamily="34" charset="0"/>
                        </a:rPr>
                        <a:t>Method</a:t>
                      </a:r>
                    </a:p>
                  </a:txBody>
                  <a:tcPr marL="7620" marR="7620" marT="7620" marB="0" anchor="b"/>
                </a:tc>
                <a:tc>
                  <a:txBody>
                    <a:bodyPr/>
                    <a:lstStyle/>
                    <a:p>
                      <a:pPr algn="ctr" fontAlgn="b"/>
                      <a:r>
                        <a:rPr lang="en-IN" sz="1800" b="0" i="0" u="none" strike="noStrike" dirty="0">
                          <a:solidFill>
                            <a:schemeClr val="bg1"/>
                          </a:solidFill>
                          <a:effectLst/>
                          <a:latin typeface="Calibri" panose="020F0502020204030204" pitchFamily="34" charset="0"/>
                        </a:rPr>
                        <a:t> Review</a:t>
                      </a:r>
                    </a:p>
                  </a:txBody>
                  <a:tcPr marL="7620" marR="7620" marT="7620" marB="0" anchor="b"/>
                </a:tc>
                <a:extLst>
                  <a:ext uri="{0D108BD9-81ED-4DB2-BD59-A6C34878D82A}">
                    <a16:rowId xmlns:a16="http://schemas.microsoft.com/office/drawing/2014/main" val="1648398687"/>
                  </a:ext>
                </a:extLst>
              </a:tr>
              <a:tr h="370840">
                <a:tc>
                  <a:txBody>
                    <a:bodyPr/>
                    <a:lstStyle/>
                    <a:p>
                      <a:pPr algn="l" fontAlgn="b"/>
                      <a:r>
                        <a:rPr lang="en-IN" sz="1100" b="0" i="0" u="none" strike="noStrike">
                          <a:solidFill>
                            <a:srgbClr val="000000"/>
                          </a:solidFill>
                          <a:effectLst/>
                          <a:latin typeface="Calibri" panose="020F0502020204030204" pitchFamily="34" charset="0"/>
                        </a:rPr>
                        <a:t>Yohan et al.</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2023</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Machine Learning Approach</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The Model developed classifies Phishing sites</a:t>
                      </a:r>
                    </a:p>
                  </a:txBody>
                  <a:tcPr marL="7620" marR="7620" marT="7620" marB="0" anchor="b"/>
                </a:tc>
                <a:extLst>
                  <a:ext uri="{0D108BD9-81ED-4DB2-BD59-A6C34878D82A}">
                    <a16:rowId xmlns:a16="http://schemas.microsoft.com/office/drawing/2014/main" val="4226214881"/>
                  </a:ext>
                </a:extLst>
              </a:tr>
              <a:tr h="370840">
                <a:tc>
                  <a:txBody>
                    <a:bodyPr/>
                    <a:lstStyle/>
                    <a:p>
                      <a:pPr algn="l" fontAlgn="b"/>
                      <a:r>
                        <a:rPr lang="en-IN" sz="1100" b="0" i="0" u="none" strike="noStrike">
                          <a:solidFill>
                            <a:srgbClr val="000000"/>
                          </a:solidFill>
                          <a:effectLst/>
                          <a:latin typeface="Calibri" panose="020F0502020204030204" pitchFamily="34" charset="0"/>
                        </a:rPr>
                        <a:t>RamiM et al.</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2015</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Blacklisting and white listing website approach</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Proposes two discrete lists to classify websites</a:t>
                      </a:r>
                    </a:p>
                  </a:txBody>
                  <a:tcPr marL="7620" marR="7620" marT="7620" marB="0" anchor="b"/>
                </a:tc>
                <a:extLst>
                  <a:ext uri="{0D108BD9-81ED-4DB2-BD59-A6C34878D82A}">
                    <a16:rowId xmlns:a16="http://schemas.microsoft.com/office/drawing/2014/main" val="4256431449"/>
                  </a:ext>
                </a:extLst>
              </a:tr>
              <a:tr h="370840">
                <a:tc>
                  <a:txBody>
                    <a:bodyPr/>
                    <a:lstStyle/>
                    <a:p>
                      <a:pPr algn="l" fontAlgn="b"/>
                      <a:r>
                        <a:rPr lang="en-IN" sz="1100" b="0" i="0" u="none" strike="noStrike">
                          <a:solidFill>
                            <a:srgbClr val="000000"/>
                          </a:solidFill>
                          <a:effectLst/>
                          <a:latin typeface="Calibri" panose="020F0502020204030204" pitchFamily="34" charset="0"/>
                        </a:rPr>
                        <a:t>Munmun et al.</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2023</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Authentication scheme for detecting phishing by users.</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Proposes various Models for better prevention of data. (Network and Security)</a:t>
                      </a:r>
                    </a:p>
                  </a:txBody>
                  <a:tcPr marL="7620" marR="7620" marT="7620" marB="0" anchor="b"/>
                </a:tc>
                <a:extLst>
                  <a:ext uri="{0D108BD9-81ED-4DB2-BD59-A6C34878D82A}">
                    <a16:rowId xmlns:a16="http://schemas.microsoft.com/office/drawing/2014/main" val="3989339986"/>
                  </a:ext>
                </a:extLst>
              </a:tr>
              <a:tr h="370840">
                <a:tc>
                  <a:txBody>
                    <a:bodyPr/>
                    <a:lstStyle/>
                    <a:p>
                      <a:pPr algn="l" fontAlgn="b"/>
                      <a:r>
                        <a:rPr lang="en-IN" sz="1100" b="0" i="0" u="none" strike="noStrike" dirty="0">
                          <a:solidFill>
                            <a:srgbClr val="000000"/>
                          </a:solidFill>
                          <a:effectLst/>
                          <a:latin typeface="Calibri" panose="020F0502020204030204" pitchFamily="34" charset="0"/>
                        </a:rPr>
                        <a:t>Piers et al.</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2021</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Research questions and hypothesis development</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Impact of threat appraisals and coping appraisals</a:t>
                      </a:r>
                    </a:p>
                  </a:txBody>
                  <a:tcPr marL="7620" marR="7620" marT="7620" marB="0" anchor="b"/>
                </a:tc>
                <a:extLst>
                  <a:ext uri="{0D108BD9-81ED-4DB2-BD59-A6C34878D82A}">
                    <a16:rowId xmlns:a16="http://schemas.microsoft.com/office/drawing/2014/main" val="2013335926"/>
                  </a:ext>
                </a:extLst>
              </a:tr>
              <a:tr h="370840">
                <a:tc>
                  <a:txBody>
                    <a:bodyPr/>
                    <a:lstStyle/>
                    <a:p>
                      <a:pPr algn="l" fontAlgn="b"/>
                      <a:r>
                        <a:rPr lang="en-IN" sz="1100" b="0" i="0" u="none" strike="noStrike">
                          <a:solidFill>
                            <a:srgbClr val="000000"/>
                          </a:solidFill>
                          <a:effectLst/>
                          <a:latin typeface="Calibri" panose="020F0502020204030204" pitchFamily="34" charset="0"/>
                        </a:rPr>
                        <a:t>Zainab &amp; Chaminda</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2021</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Email and URL detection</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Focuses on the different aspects of phishing and its effects</a:t>
                      </a:r>
                    </a:p>
                  </a:txBody>
                  <a:tcPr marL="7620" marR="7620" marT="7620" marB="0" anchor="b"/>
                </a:tc>
                <a:extLst>
                  <a:ext uri="{0D108BD9-81ED-4DB2-BD59-A6C34878D82A}">
                    <a16:rowId xmlns:a16="http://schemas.microsoft.com/office/drawing/2014/main" val="1434540006"/>
                  </a:ext>
                </a:extLst>
              </a:tr>
              <a:tr h="370840">
                <a:tc>
                  <a:txBody>
                    <a:bodyPr/>
                    <a:lstStyle/>
                    <a:p>
                      <a:pPr algn="l" fontAlgn="b"/>
                      <a:r>
                        <a:rPr lang="en-IN" sz="1100" b="0" i="0" u="none" strike="noStrike">
                          <a:solidFill>
                            <a:srgbClr val="000000"/>
                          </a:solidFill>
                          <a:effectLst/>
                          <a:latin typeface="Calibri" panose="020F0502020204030204" pitchFamily="34" charset="0"/>
                        </a:rPr>
                        <a:t>Muhammet &amp; Zahit</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2018</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Simulator called "The Anti Phishing Simulator</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It is developed to check the text content and provides URL filters</a:t>
                      </a:r>
                    </a:p>
                  </a:txBody>
                  <a:tcPr marL="7620" marR="7620" marT="7620" marB="0" anchor="b"/>
                </a:tc>
                <a:extLst>
                  <a:ext uri="{0D108BD9-81ED-4DB2-BD59-A6C34878D82A}">
                    <a16:rowId xmlns:a16="http://schemas.microsoft.com/office/drawing/2014/main" val="3333177907"/>
                  </a:ext>
                </a:extLst>
              </a:tr>
              <a:tr h="370840">
                <a:tc>
                  <a:txBody>
                    <a:bodyPr/>
                    <a:lstStyle/>
                    <a:p>
                      <a:pPr algn="l" fontAlgn="b"/>
                      <a:r>
                        <a:rPr lang="en-IN" sz="1100" b="0" i="0" u="none" strike="noStrike">
                          <a:solidFill>
                            <a:srgbClr val="000000"/>
                          </a:solidFill>
                          <a:effectLst/>
                          <a:latin typeface="Calibri" panose="020F0502020204030204" pitchFamily="34" charset="0"/>
                        </a:rPr>
                        <a:t>MANUEL et al.</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2022</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Machine Learning Methods and Deep learning approaches.</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Inferences were drawn using datasets and phishing detection models.</a:t>
                      </a:r>
                    </a:p>
                  </a:txBody>
                  <a:tcPr marL="7620" marR="7620" marT="7620" marB="0" anchor="b"/>
                </a:tc>
                <a:extLst>
                  <a:ext uri="{0D108BD9-81ED-4DB2-BD59-A6C34878D82A}">
                    <a16:rowId xmlns:a16="http://schemas.microsoft.com/office/drawing/2014/main" val="1048763490"/>
                  </a:ext>
                </a:extLst>
              </a:tr>
              <a:tr h="370840">
                <a:tc>
                  <a:txBody>
                    <a:bodyPr/>
                    <a:lstStyle/>
                    <a:p>
                      <a:pPr algn="l" fontAlgn="b"/>
                      <a:r>
                        <a:rPr lang="en-IN" sz="1100" b="0" i="0" u="none" strike="noStrike">
                          <a:solidFill>
                            <a:srgbClr val="000000"/>
                          </a:solidFill>
                          <a:effectLst/>
                          <a:latin typeface="Calibri" panose="020F0502020204030204" pitchFamily="34" charset="0"/>
                        </a:rPr>
                        <a:t>Dina et al.</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2023</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Data mining models</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Given time constraints  the most efficient method for identifying phishing websites is to analyze the features of the URL.</a:t>
                      </a:r>
                    </a:p>
                  </a:txBody>
                  <a:tcPr marL="7620" marR="7620" marT="7620" marB="0" anchor="b"/>
                </a:tc>
                <a:extLst>
                  <a:ext uri="{0D108BD9-81ED-4DB2-BD59-A6C34878D82A}">
                    <a16:rowId xmlns:a16="http://schemas.microsoft.com/office/drawing/2014/main" val="651560871"/>
                  </a:ext>
                </a:extLst>
              </a:tr>
              <a:tr h="370840">
                <a:tc>
                  <a:txBody>
                    <a:bodyPr/>
                    <a:lstStyle/>
                    <a:p>
                      <a:pPr algn="l" fontAlgn="b"/>
                      <a:r>
                        <a:rPr lang="en-IN" sz="1100" b="0" i="0" u="none" strike="noStrike">
                          <a:solidFill>
                            <a:srgbClr val="000000"/>
                          </a:solidFill>
                          <a:effectLst/>
                          <a:latin typeface="Calibri" panose="020F0502020204030204" pitchFamily="34" charset="0"/>
                        </a:rPr>
                        <a:t>Christopher et al.</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2018</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Boosting Bases Classification and Baseline Comparison</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Developed a system called SAFe-PC for detection</a:t>
                      </a:r>
                    </a:p>
                  </a:txBody>
                  <a:tcPr marL="7620" marR="7620" marT="7620" marB="0" anchor="b"/>
                </a:tc>
                <a:extLst>
                  <a:ext uri="{0D108BD9-81ED-4DB2-BD59-A6C34878D82A}">
                    <a16:rowId xmlns:a16="http://schemas.microsoft.com/office/drawing/2014/main" val="4018669637"/>
                  </a:ext>
                </a:extLst>
              </a:tr>
              <a:tr h="370840">
                <a:tc>
                  <a:txBody>
                    <a:bodyPr/>
                    <a:lstStyle/>
                    <a:p>
                      <a:pPr algn="l" fontAlgn="b"/>
                      <a:r>
                        <a:rPr lang="en-IN" sz="1100" b="0" i="0" u="none" strike="noStrike">
                          <a:solidFill>
                            <a:srgbClr val="000000"/>
                          </a:solidFill>
                          <a:effectLst/>
                          <a:latin typeface="Calibri" panose="020F0502020204030204" pitchFamily="34" charset="0"/>
                        </a:rPr>
                        <a:t>JIAN MAO1 et al.</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2017</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Page Component Similarity</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Proposed Phishing-Alarm  based on CSS features of web pages</a:t>
                      </a:r>
                    </a:p>
                  </a:txBody>
                  <a:tcPr marL="7620" marR="7620" marT="7620" marB="0" anchor="b"/>
                </a:tc>
                <a:extLst>
                  <a:ext uri="{0D108BD9-81ED-4DB2-BD59-A6C34878D82A}">
                    <a16:rowId xmlns:a16="http://schemas.microsoft.com/office/drawing/2014/main" val="3531777650"/>
                  </a:ext>
                </a:extLst>
              </a:tr>
              <a:tr h="370840">
                <a:tc>
                  <a:txBody>
                    <a:bodyPr/>
                    <a:lstStyle/>
                    <a:p>
                      <a:pPr algn="l" fontAlgn="b"/>
                      <a:r>
                        <a:rPr lang="en-IN" sz="1100" b="0" i="0" u="none" strike="noStrike">
                          <a:solidFill>
                            <a:srgbClr val="000000"/>
                          </a:solidFill>
                          <a:effectLst/>
                          <a:latin typeface="Calibri" panose="020F0502020204030204" pitchFamily="34" charset="0"/>
                        </a:rPr>
                        <a:t>Sujata et al.</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2018</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Page based</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 Type based  Domain based and word based features Identified several new and generic features for identifying phishing URLs</a:t>
                      </a:r>
                    </a:p>
                  </a:txBody>
                  <a:tcPr marL="7620" marR="7620" marT="7620" marB="0" anchor="b"/>
                </a:tc>
                <a:extLst>
                  <a:ext uri="{0D108BD9-81ED-4DB2-BD59-A6C34878D82A}">
                    <a16:rowId xmlns:a16="http://schemas.microsoft.com/office/drawing/2014/main" val="3272346083"/>
                  </a:ext>
                </a:extLst>
              </a:tr>
              <a:tr h="370840">
                <a:tc>
                  <a:txBody>
                    <a:bodyPr/>
                    <a:lstStyle/>
                    <a:p>
                      <a:pPr algn="l" fontAlgn="b"/>
                      <a:r>
                        <a:rPr lang="en-IN" sz="1100" b="0" i="0" u="none" strike="noStrike">
                          <a:solidFill>
                            <a:srgbClr val="000000"/>
                          </a:solidFill>
                          <a:effectLst/>
                          <a:latin typeface="Calibri" panose="020F0502020204030204" pitchFamily="34" charset="0"/>
                        </a:rPr>
                        <a:t>Hossein et al.</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2023</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Using Adversarial Autoencoder Data Synthesis to Improve Machine Learning and Deep Learning.</a:t>
                      </a: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Developed AAE and WGAN based technique for generating data that mimic phishing and genuine websites</a:t>
                      </a:r>
                    </a:p>
                  </a:txBody>
                  <a:tcPr marL="7620" marR="7620" marT="7620" marB="0" anchor="b"/>
                </a:tc>
                <a:extLst>
                  <a:ext uri="{0D108BD9-81ED-4DB2-BD59-A6C34878D82A}">
                    <a16:rowId xmlns:a16="http://schemas.microsoft.com/office/drawing/2014/main" val="1677738436"/>
                  </a:ext>
                </a:extLst>
              </a:tr>
              <a:tr h="370840">
                <a:tc>
                  <a:txBody>
                    <a:bodyPr/>
                    <a:lstStyle/>
                    <a:p>
                      <a:pPr algn="l" fontAlgn="b"/>
                      <a:r>
                        <a:rPr lang="en-IN" sz="1100" b="0" i="0" u="none" strike="noStrike">
                          <a:solidFill>
                            <a:srgbClr val="000000"/>
                          </a:solidFill>
                          <a:effectLst/>
                          <a:latin typeface="Calibri" panose="020F0502020204030204" pitchFamily="34" charset="0"/>
                        </a:rPr>
                        <a:t>Moruf &amp; Khin</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2020</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Deep learning algorithms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Differentiating URLs by using  the CNN and LSTM</a:t>
                      </a:r>
                    </a:p>
                  </a:txBody>
                  <a:tcPr marL="7620" marR="7620" marT="7620" marB="0" anchor="b"/>
                </a:tc>
                <a:extLst>
                  <a:ext uri="{0D108BD9-81ED-4DB2-BD59-A6C34878D82A}">
                    <a16:rowId xmlns:a16="http://schemas.microsoft.com/office/drawing/2014/main" val="1173627840"/>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Gaps Identified</a:t>
            </a:r>
          </a:p>
        </p:txBody>
      </p:sp>
      <p:sp>
        <p:nvSpPr>
          <p:cNvPr id="3" name="Content Placeholder 2"/>
          <p:cNvSpPr>
            <a:spLocks noGrp="1"/>
          </p:cNvSpPr>
          <p:nvPr>
            <p:ph idx="1"/>
          </p:nvPr>
        </p:nvSpPr>
        <p:spPr>
          <a:xfrm>
            <a:off x="838200" y="1825625"/>
            <a:ext cx="10515600" cy="2167877"/>
          </a:xfrm>
        </p:spPr>
        <p:txBody>
          <a:bodyPr>
            <a:normAutofit/>
          </a:bodyPr>
          <a:lstStyle/>
          <a:p>
            <a:r>
              <a:rPr lang="en-US" sz="1600" dirty="0"/>
              <a:t>Polymorphic phishing involves constantly changing elements like URLs, code snippets, or email content, making detection challenging for analytical tools due to rapid variations.</a:t>
            </a:r>
          </a:p>
          <a:p>
            <a:r>
              <a:rPr lang="en-US" sz="1600" dirty="0"/>
              <a:t>Obfuscation techniques are employed to hide malicious code, complicating analysis for traditional tools. Fileless phishing attacks don't rely on traditional malware files, requiring advanced techniques to analyze as they exploit legitimate processes or scripting languages.</a:t>
            </a:r>
          </a:p>
          <a:p>
            <a:r>
              <a:rPr lang="en-US" sz="1600" dirty="0"/>
              <a:t>Phishing attempts often mimic legitimate services, making it difficult to distinguish between malicious and genuine requests. Encrypted communication is increasingly used in phishing attacks, posing a significant challenge for analysis tools trying to decipher hidden malicious payloads.</a:t>
            </a:r>
            <a:endParaRPr lang="en-GB" sz="1600" dirty="0"/>
          </a:p>
        </p:txBody>
      </p:sp>
    </p:spTree>
    <p:extLst>
      <p:ext uri="{BB962C8B-B14F-4D97-AF65-F5344CB8AC3E}">
        <p14:creationId xmlns:p14="http://schemas.microsoft.com/office/powerpoint/2010/main" val="2547126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3" name="Content Placeholder 2"/>
          <p:cNvSpPr>
            <a:spLocks noGrp="1"/>
          </p:cNvSpPr>
          <p:nvPr>
            <p:ph idx="1"/>
          </p:nvPr>
        </p:nvSpPr>
        <p:spPr/>
        <p:txBody>
          <a:bodyPr>
            <a:normAutofit/>
          </a:bodyPr>
          <a:lstStyle/>
          <a:p>
            <a:r>
              <a:rPr lang="en-GB" sz="1600" dirty="0"/>
              <a:t>Multi-layered approach for robust phishing detection</a:t>
            </a:r>
          </a:p>
          <a:p>
            <a:r>
              <a:rPr lang="en-GB" sz="1600" dirty="0"/>
              <a:t>Database Verification: Flags threats by checking URLs against a daily updated open-source database</a:t>
            </a:r>
          </a:p>
          <a:p>
            <a:r>
              <a:rPr lang="en-GB" sz="1600" dirty="0"/>
              <a:t>Components: Phishing Database Verification</a:t>
            </a:r>
          </a:p>
          <a:p>
            <a:r>
              <a:rPr lang="en-GB" sz="1600" dirty="0"/>
              <a:t>Validates URLs against an updated repository of known phishing instances</a:t>
            </a:r>
          </a:p>
          <a:p>
            <a:r>
              <a:rPr lang="en-GB" sz="1600" dirty="0"/>
              <a:t>URL Analysis: Evaluates URL structure, identifying suspicious patterns</a:t>
            </a:r>
          </a:p>
          <a:p>
            <a:r>
              <a:rPr lang="en-GB" sz="1600" dirty="0"/>
              <a:t>Content Inspection: Uses NLP for deep content analysis to identify phishing indicators</a:t>
            </a:r>
          </a:p>
          <a:p>
            <a:r>
              <a:rPr lang="en-GB" sz="1600" dirty="0"/>
              <a:t>Behavioural Patterns: Monitors user interactions for anomalous </a:t>
            </a:r>
            <a:r>
              <a:rPr lang="en-GB" sz="1600" dirty="0" err="1"/>
              <a:t>behavior</a:t>
            </a:r>
            <a:endParaRPr lang="en-GB" sz="1600" dirty="0"/>
          </a:p>
          <a:p>
            <a:r>
              <a:rPr lang="en-GB" sz="1600" dirty="0"/>
              <a:t>Machine Learning Model: Utilizes a diverse dataset for webpage classification based on various features. </a:t>
            </a:r>
          </a:p>
          <a:p>
            <a:r>
              <a:rPr lang="en-GB" sz="1600" dirty="0"/>
              <a:t>Machine Learning Model: Leverages a dataset with details from 11,000+ websites. </a:t>
            </a:r>
          </a:p>
          <a:p>
            <a:r>
              <a:rPr lang="en-GB" sz="1600" dirty="0"/>
              <a:t>Gradient Boosting Classifier: Ensemble learning algorithm for classification and regression tasks.</a:t>
            </a:r>
          </a:p>
          <a:p>
            <a:r>
              <a:rPr lang="en-GB" sz="1600" dirty="0"/>
              <a:t>Utilizes weak learners, optimizing with gradient descent and controlling robustness.</a:t>
            </a: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Objectives</a:t>
            </a:r>
          </a:p>
        </p:txBody>
      </p:sp>
      <p:sp>
        <p:nvSpPr>
          <p:cNvPr id="3" name="Content Placeholder 2"/>
          <p:cNvSpPr>
            <a:spLocks noGrp="1"/>
          </p:cNvSpPr>
          <p:nvPr>
            <p:ph idx="1"/>
          </p:nvPr>
        </p:nvSpPr>
        <p:spPr/>
        <p:txBody>
          <a:bodyPr>
            <a:normAutofit/>
          </a:bodyPr>
          <a:lstStyle/>
          <a:p>
            <a:r>
              <a:rPr lang="en-GB" sz="1800" dirty="0"/>
              <a:t>Real-Time Content Analysis: Uses machine learning to analyse webpage content for phishing patterns.</a:t>
            </a:r>
          </a:p>
          <a:p>
            <a:r>
              <a:rPr lang="en-GB" sz="1800" dirty="0"/>
              <a:t>URL Analysis: Scrutinizes URLs for suspicious patterns, especially those mimicking legitimate sites.</a:t>
            </a:r>
          </a:p>
          <a:p>
            <a:r>
              <a:rPr lang="en-GB" sz="1800" dirty="0"/>
              <a:t>Heuristic Evaluation: Uses heuristics to assess phishing threats based on criteria like HTTPS and domain legitimacy. </a:t>
            </a:r>
          </a:p>
          <a:p>
            <a:r>
              <a:rPr lang="en-GB" sz="1800" dirty="0"/>
              <a:t>Blacklist Referencing: Cross-references URLs with updated blacklists of confirmed phishing sites. </a:t>
            </a:r>
          </a:p>
          <a:p>
            <a:r>
              <a:rPr lang="en-GB" sz="1800" dirty="0"/>
              <a:t>User Education and Alerts: Informs users about phishing risks, providing alerts when potential threats are detected. </a:t>
            </a:r>
          </a:p>
          <a:p>
            <a:r>
              <a:rPr lang="en-GB" sz="1800" dirty="0"/>
              <a:t>Privacy-Preserving Techniques: Ensures user data privacy with techniques like differential privacy during analyses.</a:t>
            </a: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55" y="-176050"/>
            <a:ext cx="10515600" cy="1325563"/>
          </a:xfrm>
        </p:spPr>
        <p:txBody>
          <a:bodyPr/>
          <a:lstStyle/>
          <a:p>
            <a:r>
              <a:rPr lang="en-US" b="1" dirty="0"/>
              <a:t>System Design &amp; Implementation</a:t>
            </a:r>
            <a:endParaRPr lang="en-GB" b="1" dirty="0"/>
          </a:p>
        </p:txBody>
      </p:sp>
      <p:pic>
        <p:nvPicPr>
          <p:cNvPr id="5" name="Picture 4">
            <a:extLst>
              <a:ext uri="{FF2B5EF4-FFF2-40B4-BE49-F238E27FC236}">
                <a16:creationId xmlns:a16="http://schemas.microsoft.com/office/drawing/2014/main" id="{5F6DC25E-0E83-8602-A92D-27E93B128D3E}"/>
              </a:ext>
            </a:extLst>
          </p:cNvPr>
          <p:cNvPicPr>
            <a:picLocks noChangeAspect="1"/>
          </p:cNvPicPr>
          <p:nvPr/>
        </p:nvPicPr>
        <p:blipFill rotWithShape="1">
          <a:blip r:embed="rId2"/>
          <a:srcRect l="3566" t="5502" r="4671" b="6101"/>
          <a:stretch/>
        </p:blipFill>
        <p:spPr>
          <a:xfrm>
            <a:off x="6242180" y="1054358"/>
            <a:ext cx="5682342" cy="4105471"/>
          </a:xfrm>
          <a:prstGeom prst="rect">
            <a:avLst/>
          </a:prstGeom>
        </p:spPr>
      </p:pic>
      <p:pic>
        <p:nvPicPr>
          <p:cNvPr id="11" name="Picture 10">
            <a:extLst>
              <a:ext uri="{FF2B5EF4-FFF2-40B4-BE49-F238E27FC236}">
                <a16:creationId xmlns:a16="http://schemas.microsoft.com/office/drawing/2014/main" id="{36A78040-4C16-E05D-3C81-504754121D1F}"/>
              </a:ext>
            </a:extLst>
          </p:cNvPr>
          <p:cNvPicPr>
            <a:picLocks noChangeAspect="1"/>
          </p:cNvPicPr>
          <p:nvPr/>
        </p:nvPicPr>
        <p:blipFill>
          <a:blip r:embed="rId3"/>
          <a:stretch>
            <a:fillRect/>
          </a:stretch>
        </p:blipFill>
        <p:spPr>
          <a:xfrm>
            <a:off x="292028" y="3301211"/>
            <a:ext cx="4896126" cy="2355456"/>
          </a:xfrm>
          <a:prstGeom prst="rect">
            <a:avLst/>
          </a:prstGeom>
        </p:spPr>
      </p:pic>
      <p:pic>
        <p:nvPicPr>
          <p:cNvPr id="13" name="Picture 12">
            <a:extLst>
              <a:ext uri="{FF2B5EF4-FFF2-40B4-BE49-F238E27FC236}">
                <a16:creationId xmlns:a16="http://schemas.microsoft.com/office/drawing/2014/main" id="{78FE522A-1A2A-3408-CEB4-54BC4BF1D352}"/>
              </a:ext>
            </a:extLst>
          </p:cNvPr>
          <p:cNvPicPr>
            <a:picLocks noChangeAspect="1"/>
          </p:cNvPicPr>
          <p:nvPr/>
        </p:nvPicPr>
        <p:blipFill>
          <a:blip r:embed="rId4"/>
          <a:stretch>
            <a:fillRect/>
          </a:stretch>
        </p:blipFill>
        <p:spPr>
          <a:xfrm>
            <a:off x="317311" y="877971"/>
            <a:ext cx="5775650" cy="2394134"/>
          </a:xfrm>
          <a:prstGeom prst="rect">
            <a:avLst/>
          </a:prstGeom>
        </p:spPr>
      </p:pic>
      <p:pic>
        <p:nvPicPr>
          <p:cNvPr id="15" name="Picture 14">
            <a:extLst>
              <a:ext uri="{FF2B5EF4-FFF2-40B4-BE49-F238E27FC236}">
                <a16:creationId xmlns:a16="http://schemas.microsoft.com/office/drawing/2014/main" id="{50674CB9-3164-ED14-50EA-FA4A0F18B705}"/>
              </a:ext>
            </a:extLst>
          </p:cNvPr>
          <p:cNvPicPr>
            <a:picLocks noChangeAspect="1"/>
          </p:cNvPicPr>
          <p:nvPr/>
        </p:nvPicPr>
        <p:blipFill>
          <a:blip r:embed="rId5"/>
          <a:stretch>
            <a:fillRect/>
          </a:stretch>
        </p:blipFill>
        <p:spPr>
          <a:xfrm>
            <a:off x="5057192" y="3429000"/>
            <a:ext cx="3253205" cy="2413668"/>
          </a:xfrm>
          <a:prstGeom prst="rect">
            <a:avLst/>
          </a:prstGeom>
        </p:spPr>
      </p:pic>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pic>
        <p:nvPicPr>
          <p:cNvPr id="2050" name="Picture 2">
            <a:extLst>
              <a:ext uri="{FF2B5EF4-FFF2-40B4-BE49-F238E27FC236}">
                <a16:creationId xmlns:a16="http://schemas.microsoft.com/office/drawing/2014/main" id="{37C0A13A-6DDD-8B0D-BD07-42904CEA68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064071"/>
            <a:ext cx="10515600" cy="201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33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Outcomes / Results Obtained</a:t>
            </a:r>
          </a:p>
        </p:txBody>
      </p:sp>
      <p:sp>
        <p:nvSpPr>
          <p:cNvPr id="3" name="Content Placeholder 2"/>
          <p:cNvSpPr>
            <a:spLocks noGrp="1"/>
          </p:cNvSpPr>
          <p:nvPr>
            <p:ph idx="1"/>
          </p:nvPr>
        </p:nvSpPr>
        <p:spPr/>
        <p:txBody>
          <a:bodyPr>
            <a:normAutofit/>
          </a:bodyPr>
          <a:lstStyle/>
          <a:p>
            <a:pPr marL="0" indent="0">
              <a:buNone/>
            </a:pPr>
            <a:r>
              <a:rPr lang="en-US" sz="1800" b="1" dirty="0"/>
              <a:t>Phishing Detection Application Highlights:</a:t>
            </a:r>
          </a:p>
          <a:p>
            <a:r>
              <a:rPr lang="en-US" sz="1800" dirty="0"/>
              <a:t>User-Friendly Interface: A transparent, step-by-step interface ensures a seamless and credible phishing detection experience.</a:t>
            </a:r>
          </a:p>
          <a:p>
            <a:r>
              <a:rPr lang="en-US" sz="1800" dirty="0"/>
              <a:t>Encouraging Vigilance: Actively engages users, fostering a heightened sense of caution in their online interactions.</a:t>
            </a:r>
          </a:p>
          <a:p>
            <a:r>
              <a:rPr lang="en-US" sz="1800" dirty="0"/>
              <a:t>High Accuracy Rate: Demonstrates an exceptional accuracy rate in identifying phishing websites, instilling robust user confidence.</a:t>
            </a:r>
          </a:p>
          <a:p>
            <a:r>
              <a:rPr lang="en-US" sz="1800" dirty="0"/>
              <a:t>Safeguards Against False Alarms: Implements measures to prevent disruptions to legitimate website access, prioritizing user trust and experience.</a:t>
            </a:r>
          </a:p>
          <a:p>
            <a:r>
              <a:rPr lang="en-US" sz="1800" dirty="0"/>
              <a:t>Optimized Algorithms: Utilizes resource-efficient algorithms, enabling swift and precise phishing detection without compromising system performance. This emphasis on efficiency enhances user experience while maintaining a high level of security.</a:t>
            </a:r>
            <a:endParaRPr lang="en-GB" sz="1800" dirty="0"/>
          </a:p>
        </p:txBody>
      </p:sp>
    </p:spTree>
    <p:extLst>
      <p:ext uri="{BB962C8B-B14F-4D97-AF65-F5344CB8AC3E}">
        <p14:creationId xmlns:p14="http://schemas.microsoft.com/office/powerpoint/2010/main" val="1923928155"/>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134</TotalTime>
  <Words>1996</Words>
  <Application>Microsoft Office PowerPoint</Application>
  <PresentationFormat>Widescreen</PresentationFormat>
  <Paragraphs>145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Verdana</vt:lpstr>
      <vt:lpstr>Presidency University 45 Yrs</vt:lpstr>
      <vt:lpstr>PhishNinja</vt:lpstr>
      <vt:lpstr>Introduction</vt:lpstr>
      <vt:lpstr>Literature Review</vt:lpstr>
      <vt:lpstr>Research Gaps Identified</vt:lpstr>
      <vt:lpstr>Proposed Methodology</vt:lpstr>
      <vt:lpstr>Objectives</vt:lpstr>
      <vt:lpstr>System Design &amp; Implementation</vt:lpstr>
      <vt:lpstr>Timeline of Project</vt:lpstr>
      <vt:lpstr>Outcomes / Results Obtained</vt:lpstr>
      <vt:lpstr>Conclusion</vt:lpstr>
      <vt:lpstr>References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Samrudh Yash</cp:lastModifiedBy>
  <cp:revision>26</cp:revision>
  <dcterms:created xsi:type="dcterms:W3CDTF">2023-03-16T03:26:27Z</dcterms:created>
  <dcterms:modified xsi:type="dcterms:W3CDTF">2024-01-17T09:08:47Z</dcterms:modified>
</cp:coreProperties>
</file>