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93654E-71D3-4DD8-A97A-F79B068CD07E}"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CBA79293-8CD2-4BA2-BFCE-5CB98905716F}">
      <dgm:prSet/>
      <dgm:spPr/>
      <dgm:t>
        <a:bodyPr/>
        <a:lstStyle/>
        <a:p>
          <a:r>
            <a:rPr lang="en-US"/>
            <a:t>In marketing, several critical metrics are used to assess the effectiveness of campaigns and strategies. The most important metrics include: </a:t>
          </a:r>
        </a:p>
      </dgm:t>
    </dgm:pt>
    <dgm:pt modelId="{584D0DF4-A6AB-4B30-AB8D-262B71E7B58B}" type="parTrans" cxnId="{AD08A044-B803-4EEA-AF69-A45C627AF4FD}">
      <dgm:prSet/>
      <dgm:spPr/>
      <dgm:t>
        <a:bodyPr/>
        <a:lstStyle/>
        <a:p>
          <a:endParaRPr lang="en-US"/>
        </a:p>
      </dgm:t>
    </dgm:pt>
    <dgm:pt modelId="{6E79AE04-2ABB-4A2C-B688-E4ED92335C41}" type="sibTrans" cxnId="{AD08A044-B803-4EEA-AF69-A45C627AF4FD}">
      <dgm:prSet/>
      <dgm:spPr/>
      <dgm:t>
        <a:bodyPr/>
        <a:lstStyle/>
        <a:p>
          <a:endParaRPr lang="en-US"/>
        </a:p>
      </dgm:t>
    </dgm:pt>
    <dgm:pt modelId="{18848085-B3F4-4740-8B58-AA5C9FA98966}">
      <dgm:prSet/>
      <dgm:spPr/>
      <dgm:t>
        <a:bodyPr/>
        <a:lstStyle/>
        <a:p>
          <a:r>
            <a:rPr lang="en-US"/>
            <a:t>• Customer Acquisition Cost (CAC)</a:t>
          </a:r>
        </a:p>
      </dgm:t>
    </dgm:pt>
    <dgm:pt modelId="{A89C0BA1-8062-494F-9AEB-BC718FD2D1F3}" type="parTrans" cxnId="{23F831D2-588B-4D53-AA4B-DDEFED44AE50}">
      <dgm:prSet/>
      <dgm:spPr/>
      <dgm:t>
        <a:bodyPr/>
        <a:lstStyle/>
        <a:p>
          <a:endParaRPr lang="en-US"/>
        </a:p>
      </dgm:t>
    </dgm:pt>
    <dgm:pt modelId="{3072EB85-E9D1-48A2-B69D-A1221EE510CF}" type="sibTrans" cxnId="{23F831D2-588B-4D53-AA4B-DDEFED44AE50}">
      <dgm:prSet/>
      <dgm:spPr/>
      <dgm:t>
        <a:bodyPr/>
        <a:lstStyle/>
        <a:p>
          <a:endParaRPr lang="en-US"/>
        </a:p>
      </dgm:t>
    </dgm:pt>
    <dgm:pt modelId="{905A3D57-4EB2-4A9D-8E97-C5F3BEE1C8FC}">
      <dgm:prSet/>
      <dgm:spPr/>
      <dgm:t>
        <a:bodyPr/>
        <a:lstStyle/>
        <a:p>
          <a:r>
            <a:rPr lang="en-US"/>
            <a:t>• Conversion Rate</a:t>
          </a:r>
        </a:p>
      </dgm:t>
    </dgm:pt>
    <dgm:pt modelId="{106C7E36-2B02-4D0E-BDEC-38C70D0B7F21}" type="parTrans" cxnId="{545F9848-AB73-4DAF-B410-A161B88E7493}">
      <dgm:prSet/>
      <dgm:spPr/>
      <dgm:t>
        <a:bodyPr/>
        <a:lstStyle/>
        <a:p>
          <a:endParaRPr lang="en-US"/>
        </a:p>
      </dgm:t>
    </dgm:pt>
    <dgm:pt modelId="{731778CE-B80E-477E-9555-18903EA54503}" type="sibTrans" cxnId="{545F9848-AB73-4DAF-B410-A161B88E7493}">
      <dgm:prSet/>
      <dgm:spPr/>
      <dgm:t>
        <a:bodyPr/>
        <a:lstStyle/>
        <a:p>
          <a:endParaRPr lang="en-US"/>
        </a:p>
      </dgm:t>
    </dgm:pt>
    <dgm:pt modelId="{7E14F3C5-1728-47DE-A1F7-D6AF4A20D537}">
      <dgm:prSet/>
      <dgm:spPr/>
      <dgm:t>
        <a:bodyPr/>
        <a:lstStyle/>
        <a:p>
          <a:r>
            <a:rPr lang="en-US"/>
            <a:t>• Return on Investment (ROI)</a:t>
          </a:r>
        </a:p>
      </dgm:t>
    </dgm:pt>
    <dgm:pt modelId="{60590395-1E39-41DA-BE39-83BB6B992AD1}" type="parTrans" cxnId="{31691447-9618-4190-8AA2-97034B550069}">
      <dgm:prSet/>
      <dgm:spPr/>
      <dgm:t>
        <a:bodyPr/>
        <a:lstStyle/>
        <a:p>
          <a:endParaRPr lang="en-US"/>
        </a:p>
      </dgm:t>
    </dgm:pt>
    <dgm:pt modelId="{D8F0EFA0-1C71-4A94-B31E-359703EC5F1E}" type="sibTrans" cxnId="{31691447-9618-4190-8AA2-97034B550069}">
      <dgm:prSet/>
      <dgm:spPr/>
      <dgm:t>
        <a:bodyPr/>
        <a:lstStyle/>
        <a:p>
          <a:endParaRPr lang="en-US"/>
        </a:p>
      </dgm:t>
    </dgm:pt>
    <dgm:pt modelId="{EB43DE32-565E-4224-83A8-FED668D09463}">
      <dgm:prSet/>
      <dgm:spPr/>
      <dgm:t>
        <a:bodyPr/>
        <a:lstStyle/>
        <a:p>
          <a:r>
            <a:rPr lang="en-US"/>
            <a:t>• Customer Retention Rate</a:t>
          </a:r>
        </a:p>
      </dgm:t>
    </dgm:pt>
    <dgm:pt modelId="{8B69C529-D1D7-4AB7-AA97-11D7F96CD796}" type="parTrans" cxnId="{2C436D1B-10E6-4F79-B307-6D80782CAEAA}">
      <dgm:prSet/>
      <dgm:spPr/>
      <dgm:t>
        <a:bodyPr/>
        <a:lstStyle/>
        <a:p>
          <a:endParaRPr lang="en-US"/>
        </a:p>
      </dgm:t>
    </dgm:pt>
    <dgm:pt modelId="{E8A659CC-EFF1-447D-B3D5-7DDB23A09C43}" type="sibTrans" cxnId="{2C436D1B-10E6-4F79-B307-6D80782CAEAA}">
      <dgm:prSet/>
      <dgm:spPr/>
      <dgm:t>
        <a:bodyPr/>
        <a:lstStyle/>
        <a:p>
          <a:endParaRPr lang="en-US"/>
        </a:p>
      </dgm:t>
    </dgm:pt>
    <dgm:pt modelId="{4980807E-00A6-46A8-8262-F76E992B2FB7}">
      <dgm:prSet/>
      <dgm:spPr/>
      <dgm:t>
        <a:bodyPr/>
        <a:lstStyle/>
        <a:p>
          <a:r>
            <a:rPr lang="en-US"/>
            <a:t>• Churn Rate</a:t>
          </a:r>
        </a:p>
      </dgm:t>
    </dgm:pt>
    <dgm:pt modelId="{B1146B02-A7AE-4857-90DC-20B40A42698F}" type="parTrans" cxnId="{2F8C4FD8-0786-48A3-BE9D-C7DCD9F0368C}">
      <dgm:prSet/>
      <dgm:spPr/>
      <dgm:t>
        <a:bodyPr/>
        <a:lstStyle/>
        <a:p>
          <a:endParaRPr lang="en-US"/>
        </a:p>
      </dgm:t>
    </dgm:pt>
    <dgm:pt modelId="{EF744CBC-7EA1-4EA3-AFEF-7B4E8CAAA1B9}" type="sibTrans" cxnId="{2F8C4FD8-0786-48A3-BE9D-C7DCD9F0368C}">
      <dgm:prSet/>
      <dgm:spPr/>
      <dgm:t>
        <a:bodyPr/>
        <a:lstStyle/>
        <a:p>
          <a:endParaRPr lang="en-US"/>
        </a:p>
      </dgm:t>
    </dgm:pt>
    <dgm:pt modelId="{27FC8A06-31E8-44A2-A97F-A1681CB4ACD9}" type="pres">
      <dgm:prSet presAssocID="{2493654E-71D3-4DD8-A97A-F79B068CD07E}" presName="Name0" presStyleCnt="0">
        <dgm:presLayoutVars>
          <dgm:dir/>
          <dgm:resizeHandles val="exact"/>
        </dgm:presLayoutVars>
      </dgm:prSet>
      <dgm:spPr/>
    </dgm:pt>
    <dgm:pt modelId="{234C040E-6C96-4038-A940-B022292CFD1A}" type="pres">
      <dgm:prSet presAssocID="{CBA79293-8CD2-4BA2-BFCE-5CB98905716F}" presName="node" presStyleLbl="node1" presStyleIdx="0" presStyleCnt="6">
        <dgm:presLayoutVars>
          <dgm:bulletEnabled val="1"/>
        </dgm:presLayoutVars>
      </dgm:prSet>
      <dgm:spPr/>
    </dgm:pt>
    <dgm:pt modelId="{36D52A2B-0CEF-431B-AD39-AD62940C9C6F}" type="pres">
      <dgm:prSet presAssocID="{6E79AE04-2ABB-4A2C-B688-E4ED92335C41}" presName="sibTrans" presStyleLbl="sibTrans1D1" presStyleIdx="0" presStyleCnt="5"/>
      <dgm:spPr/>
    </dgm:pt>
    <dgm:pt modelId="{E247B7F4-761D-461B-81D4-11E4672A4D5F}" type="pres">
      <dgm:prSet presAssocID="{6E79AE04-2ABB-4A2C-B688-E4ED92335C41}" presName="connectorText" presStyleLbl="sibTrans1D1" presStyleIdx="0" presStyleCnt="5"/>
      <dgm:spPr/>
    </dgm:pt>
    <dgm:pt modelId="{E0515DB4-AEF8-49A9-B60F-D4DA8FE176BD}" type="pres">
      <dgm:prSet presAssocID="{18848085-B3F4-4740-8B58-AA5C9FA98966}" presName="node" presStyleLbl="node1" presStyleIdx="1" presStyleCnt="6">
        <dgm:presLayoutVars>
          <dgm:bulletEnabled val="1"/>
        </dgm:presLayoutVars>
      </dgm:prSet>
      <dgm:spPr/>
    </dgm:pt>
    <dgm:pt modelId="{A61C86F5-ECCA-45DD-93AD-9FA08F0AE776}" type="pres">
      <dgm:prSet presAssocID="{3072EB85-E9D1-48A2-B69D-A1221EE510CF}" presName="sibTrans" presStyleLbl="sibTrans1D1" presStyleIdx="1" presStyleCnt="5"/>
      <dgm:spPr/>
    </dgm:pt>
    <dgm:pt modelId="{BE73994B-DF69-418A-87E4-966A57EC4364}" type="pres">
      <dgm:prSet presAssocID="{3072EB85-E9D1-48A2-B69D-A1221EE510CF}" presName="connectorText" presStyleLbl="sibTrans1D1" presStyleIdx="1" presStyleCnt="5"/>
      <dgm:spPr/>
    </dgm:pt>
    <dgm:pt modelId="{2C01EB71-9FC4-432A-AD7A-96FC823BF793}" type="pres">
      <dgm:prSet presAssocID="{905A3D57-4EB2-4A9D-8E97-C5F3BEE1C8FC}" presName="node" presStyleLbl="node1" presStyleIdx="2" presStyleCnt="6">
        <dgm:presLayoutVars>
          <dgm:bulletEnabled val="1"/>
        </dgm:presLayoutVars>
      </dgm:prSet>
      <dgm:spPr/>
    </dgm:pt>
    <dgm:pt modelId="{0874CEB0-7581-46DA-B422-4C37C8D0D89C}" type="pres">
      <dgm:prSet presAssocID="{731778CE-B80E-477E-9555-18903EA54503}" presName="sibTrans" presStyleLbl="sibTrans1D1" presStyleIdx="2" presStyleCnt="5"/>
      <dgm:spPr/>
    </dgm:pt>
    <dgm:pt modelId="{971672B6-0BFA-4D3C-9D35-6FDFA2E0E858}" type="pres">
      <dgm:prSet presAssocID="{731778CE-B80E-477E-9555-18903EA54503}" presName="connectorText" presStyleLbl="sibTrans1D1" presStyleIdx="2" presStyleCnt="5"/>
      <dgm:spPr/>
    </dgm:pt>
    <dgm:pt modelId="{0409DAFD-56E6-47A6-B783-C5353B7D0E9D}" type="pres">
      <dgm:prSet presAssocID="{7E14F3C5-1728-47DE-A1F7-D6AF4A20D537}" presName="node" presStyleLbl="node1" presStyleIdx="3" presStyleCnt="6">
        <dgm:presLayoutVars>
          <dgm:bulletEnabled val="1"/>
        </dgm:presLayoutVars>
      </dgm:prSet>
      <dgm:spPr/>
    </dgm:pt>
    <dgm:pt modelId="{AC312D8B-4974-4E89-89E9-826A17170AE0}" type="pres">
      <dgm:prSet presAssocID="{D8F0EFA0-1C71-4A94-B31E-359703EC5F1E}" presName="sibTrans" presStyleLbl="sibTrans1D1" presStyleIdx="3" presStyleCnt="5"/>
      <dgm:spPr/>
    </dgm:pt>
    <dgm:pt modelId="{279A0AB7-3076-42B2-A14B-0ED9588B3211}" type="pres">
      <dgm:prSet presAssocID="{D8F0EFA0-1C71-4A94-B31E-359703EC5F1E}" presName="connectorText" presStyleLbl="sibTrans1D1" presStyleIdx="3" presStyleCnt="5"/>
      <dgm:spPr/>
    </dgm:pt>
    <dgm:pt modelId="{C59345BC-9897-46B8-BE14-170294539D78}" type="pres">
      <dgm:prSet presAssocID="{EB43DE32-565E-4224-83A8-FED668D09463}" presName="node" presStyleLbl="node1" presStyleIdx="4" presStyleCnt="6">
        <dgm:presLayoutVars>
          <dgm:bulletEnabled val="1"/>
        </dgm:presLayoutVars>
      </dgm:prSet>
      <dgm:spPr/>
    </dgm:pt>
    <dgm:pt modelId="{4E83E4EB-7560-465D-8347-D6AEFD586DE4}" type="pres">
      <dgm:prSet presAssocID="{E8A659CC-EFF1-447D-B3D5-7DDB23A09C43}" presName="sibTrans" presStyleLbl="sibTrans1D1" presStyleIdx="4" presStyleCnt="5"/>
      <dgm:spPr/>
    </dgm:pt>
    <dgm:pt modelId="{F1C4EF67-435A-448D-8E5C-E28787649819}" type="pres">
      <dgm:prSet presAssocID="{E8A659CC-EFF1-447D-B3D5-7DDB23A09C43}" presName="connectorText" presStyleLbl="sibTrans1D1" presStyleIdx="4" presStyleCnt="5"/>
      <dgm:spPr/>
    </dgm:pt>
    <dgm:pt modelId="{6ADF0337-21CE-450D-BEF8-840444A0775E}" type="pres">
      <dgm:prSet presAssocID="{4980807E-00A6-46A8-8262-F76E992B2FB7}" presName="node" presStyleLbl="node1" presStyleIdx="5" presStyleCnt="6">
        <dgm:presLayoutVars>
          <dgm:bulletEnabled val="1"/>
        </dgm:presLayoutVars>
      </dgm:prSet>
      <dgm:spPr/>
    </dgm:pt>
  </dgm:ptLst>
  <dgm:cxnLst>
    <dgm:cxn modelId="{FFA09C0C-A9A3-47C6-8C9A-CCDAC566A320}" type="presOf" srcId="{4980807E-00A6-46A8-8262-F76E992B2FB7}" destId="{6ADF0337-21CE-450D-BEF8-840444A0775E}" srcOrd="0" destOrd="0" presId="urn:microsoft.com/office/officeart/2016/7/layout/RepeatingBendingProcessNew"/>
    <dgm:cxn modelId="{2C436D1B-10E6-4F79-B307-6D80782CAEAA}" srcId="{2493654E-71D3-4DD8-A97A-F79B068CD07E}" destId="{EB43DE32-565E-4224-83A8-FED668D09463}" srcOrd="4" destOrd="0" parTransId="{8B69C529-D1D7-4AB7-AA97-11D7F96CD796}" sibTransId="{E8A659CC-EFF1-447D-B3D5-7DDB23A09C43}"/>
    <dgm:cxn modelId="{D4B1F31B-858B-42A6-ACAF-DFD1158048DB}" type="presOf" srcId="{6E79AE04-2ABB-4A2C-B688-E4ED92335C41}" destId="{E247B7F4-761D-461B-81D4-11E4672A4D5F}" srcOrd="1" destOrd="0" presId="urn:microsoft.com/office/officeart/2016/7/layout/RepeatingBendingProcessNew"/>
    <dgm:cxn modelId="{84597B21-178C-4B3F-BAF7-0399EEFF01A1}" type="presOf" srcId="{731778CE-B80E-477E-9555-18903EA54503}" destId="{971672B6-0BFA-4D3C-9D35-6FDFA2E0E858}" srcOrd="1" destOrd="0" presId="urn:microsoft.com/office/officeart/2016/7/layout/RepeatingBendingProcessNew"/>
    <dgm:cxn modelId="{A8C44539-9EDD-4C69-8D6C-640A372C0555}" type="presOf" srcId="{905A3D57-4EB2-4A9D-8E97-C5F3BEE1C8FC}" destId="{2C01EB71-9FC4-432A-AD7A-96FC823BF793}" srcOrd="0" destOrd="0" presId="urn:microsoft.com/office/officeart/2016/7/layout/RepeatingBendingProcessNew"/>
    <dgm:cxn modelId="{AD08A044-B803-4EEA-AF69-A45C627AF4FD}" srcId="{2493654E-71D3-4DD8-A97A-F79B068CD07E}" destId="{CBA79293-8CD2-4BA2-BFCE-5CB98905716F}" srcOrd="0" destOrd="0" parTransId="{584D0DF4-A6AB-4B30-AB8D-262B71E7B58B}" sibTransId="{6E79AE04-2ABB-4A2C-B688-E4ED92335C41}"/>
    <dgm:cxn modelId="{5EF55465-490A-404B-A88C-B71C0C715D17}" type="presOf" srcId="{D8F0EFA0-1C71-4A94-B31E-359703EC5F1E}" destId="{AC312D8B-4974-4E89-89E9-826A17170AE0}" srcOrd="0" destOrd="0" presId="urn:microsoft.com/office/officeart/2016/7/layout/RepeatingBendingProcessNew"/>
    <dgm:cxn modelId="{31691447-9618-4190-8AA2-97034B550069}" srcId="{2493654E-71D3-4DD8-A97A-F79B068CD07E}" destId="{7E14F3C5-1728-47DE-A1F7-D6AF4A20D537}" srcOrd="3" destOrd="0" parTransId="{60590395-1E39-41DA-BE39-83BB6B992AD1}" sibTransId="{D8F0EFA0-1C71-4A94-B31E-359703EC5F1E}"/>
    <dgm:cxn modelId="{545F9848-AB73-4DAF-B410-A161B88E7493}" srcId="{2493654E-71D3-4DD8-A97A-F79B068CD07E}" destId="{905A3D57-4EB2-4A9D-8E97-C5F3BEE1C8FC}" srcOrd="2" destOrd="0" parTransId="{106C7E36-2B02-4D0E-BDEC-38C70D0B7F21}" sibTransId="{731778CE-B80E-477E-9555-18903EA54503}"/>
    <dgm:cxn modelId="{A79F5B7A-BE2F-4084-B407-34DF88C965F3}" type="presOf" srcId="{3072EB85-E9D1-48A2-B69D-A1221EE510CF}" destId="{BE73994B-DF69-418A-87E4-966A57EC4364}" srcOrd="1" destOrd="0" presId="urn:microsoft.com/office/officeart/2016/7/layout/RepeatingBendingProcessNew"/>
    <dgm:cxn modelId="{71BE3590-BA63-44A8-BF92-5BA9D305037B}" type="presOf" srcId="{CBA79293-8CD2-4BA2-BFCE-5CB98905716F}" destId="{234C040E-6C96-4038-A940-B022292CFD1A}" srcOrd="0" destOrd="0" presId="urn:microsoft.com/office/officeart/2016/7/layout/RepeatingBendingProcessNew"/>
    <dgm:cxn modelId="{6A5AAC9F-DD11-4C13-94AF-5D9CCB6AFD0F}" type="presOf" srcId="{731778CE-B80E-477E-9555-18903EA54503}" destId="{0874CEB0-7581-46DA-B422-4C37C8D0D89C}" srcOrd="0" destOrd="0" presId="urn:microsoft.com/office/officeart/2016/7/layout/RepeatingBendingProcessNew"/>
    <dgm:cxn modelId="{317FE3A7-37CF-4127-8503-49D66AE7AE66}" type="presOf" srcId="{2493654E-71D3-4DD8-A97A-F79B068CD07E}" destId="{27FC8A06-31E8-44A2-A97F-A1681CB4ACD9}" srcOrd="0" destOrd="0" presId="urn:microsoft.com/office/officeart/2016/7/layout/RepeatingBendingProcessNew"/>
    <dgm:cxn modelId="{BB2A12A9-17E5-4456-B652-DEC1F4B7932E}" type="presOf" srcId="{E8A659CC-EFF1-447D-B3D5-7DDB23A09C43}" destId="{4E83E4EB-7560-465D-8347-D6AEFD586DE4}" srcOrd="0" destOrd="0" presId="urn:microsoft.com/office/officeart/2016/7/layout/RepeatingBendingProcessNew"/>
    <dgm:cxn modelId="{DE95D6AE-F16D-43D5-8864-A131F8CA1D58}" type="presOf" srcId="{D8F0EFA0-1C71-4A94-B31E-359703EC5F1E}" destId="{279A0AB7-3076-42B2-A14B-0ED9588B3211}" srcOrd="1" destOrd="0" presId="urn:microsoft.com/office/officeart/2016/7/layout/RepeatingBendingProcessNew"/>
    <dgm:cxn modelId="{1506ADAF-BFAC-4998-80A7-B822C66CC217}" type="presOf" srcId="{18848085-B3F4-4740-8B58-AA5C9FA98966}" destId="{E0515DB4-AEF8-49A9-B60F-D4DA8FE176BD}" srcOrd="0" destOrd="0" presId="urn:microsoft.com/office/officeart/2016/7/layout/RepeatingBendingProcessNew"/>
    <dgm:cxn modelId="{F7F419BE-EC17-45E4-B82C-B73319F15614}" type="presOf" srcId="{7E14F3C5-1728-47DE-A1F7-D6AF4A20D537}" destId="{0409DAFD-56E6-47A6-B783-C5353B7D0E9D}" srcOrd="0" destOrd="0" presId="urn:microsoft.com/office/officeart/2016/7/layout/RepeatingBendingProcessNew"/>
    <dgm:cxn modelId="{55B652CC-13A7-4142-A28E-16D3766A7965}" type="presOf" srcId="{E8A659CC-EFF1-447D-B3D5-7DDB23A09C43}" destId="{F1C4EF67-435A-448D-8E5C-E28787649819}" srcOrd="1" destOrd="0" presId="urn:microsoft.com/office/officeart/2016/7/layout/RepeatingBendingProcessNew"/>
    <dgm:cxn modelId="{23F831D2-588B-4D53-AA4B-DDEFED44AE50}" srcId="{2493654E-71D3-4DD8-A97A-F79B068CD07E}" destId="{18848085-B3F4-4740-8B58-AA5C9FA98966}" srcOrd="1" destOrd="0" parTransId="{A89C0BA1-8062-494F-9AEB-BC718FD2D1F3}" sibTransId="{3072EB85-E9D1-48A2-B69D-A1221EE510CF}"/>
    <dgm:cxn modelId="{17DCE9D4-66A0-406C-AA4F-011BD83E0D08}" type="presOf" srcId="{EB43DE32-565E-4224-83A8-FED668D09463}" destId="{C59345BC-9897-46B8-BE14-170294539D78}" srcOrd="0" destOrd="0" presId="urn:microsoft.com/office/officeart/2016/7/layout/RepeatingBendingProcessNew"/>
    <dgm:cxn modelId="{2F8C4FD8-0786-48A3-BE9D-C7DCD9F0368C}" srcId="{2493654E-71D3-4DD8-A97A-F79B068CD07E}" destId="{4980807E-00A6-46A8-8262-F76E992B2FB7}" srcOrd="5" destOrd="0" parTransId="{B1146B02-A7AE-4857-90DC-20B40A42698F}" sibTransId="{EF744CBC-7EA1-4EA3-AFEF-7B4E8CAAA1B9}"/>
    <dgm:cxn modelId="{BE464ADC-46E5-48A2-AB7A-8ED254477B93}" type="presOf" srcId="{6E79AE04-2ABB-4A2C-B688-E4ED92335C41}" destId="{36D52A2B-0CEF-431B-AD39-AD62940C9C6F}" srcOrd="0" destOrd="0" presId="urn:microsoft.com/office/officeart/2016/7/layout/RepeatingBendingProcessNew"/>
    <dgm:cxn modelId="{F351C4FF-3B62-42A5-B1AB-77F31871BF2C}" type="presOf" srcId="{3072EB85-E9D1-48A2-B69D-A1221EE510CF}" destId="{A61C86F5-ECCA-45DD-93AD-9FA08F0AE776}" srcOrd="0" destOrd="0" presId="urn:microsoft.com/office/officeart/2016/7/layout/RepeatingBendingProcessNew"/>
    <dgm:cxn modelId="{7DDC5B03-C826-46AA-81FF-70639EB802E1}" type="presParOf" srcId="{27FC8A06-31E8-44A2-A97F-A1681CB4ACD9}" destId="{234C040E-6C96-4038-A940-B022292CFD1A}" srcOrd="0" destOrd="0" presId="urn:microsoft.com/office/officeart/2016/7/layout/RepeatingBendingProcessNew"/>
    <dgm:cxn modelId="{5632B1C9-E790-4893-9E54-7239670E53F3}" type="presParOf" srcId="{27FC8A06-31E8-44A2-A97F-A1681CB4ACD9}" destId="{36D52A2B-0CEF-431B-AD39-AD62940C9C6F}" srcOrd="1" destOrd="0" presId="urn:microsoft.com/office/officeart/2016/7/layout/RepeatingBendingProcessNew"/>
    <dgm:cxn modelId="{51DF915E-8840-4050-8874-10378F3F1E46}" type="presParOf" srcId="{36D52A2B-0CEF-431B-AD39-AD62940C9C6F}" destId="{E247B7F4-761D-461B-81D4-11E4672A4D5F}" srcOrd="0" destOrd="0" presId="urn:microsoft.com/office/officeart/2016/7/layout/RepeatingBendingProcessNew"/>
    <dgm:cxn modelId="{5A6B6798-5591-4694-A19F-37D25FD12BDC}" type="presParOf" srcId="{27FC8A06-31E8-44A2-A97F-A1681CB4ACD9}" destId="{E0515DB4-AEF8-49A9-B60F-D4DA8FE176BD}" srcOrd="2" destOrd="0" presId="urn:microsoft.com/office/officeart/2016/7/layout/RepeatingBendingProcessNew"/>
    <dgm:cxn modelId="{78B99B9B-98FB-4C14-AEE7-65AC7BD0434F}" type="presParOf" srcId="{27FC8A06-31E8-44A2-A97F-A1681CB4ACD9}" destId="{A61C86F5-ECCA-45DD-93AD-9FA08F0AE776}" srcOrd="3" destOrd="0" presId="urn:microsoft.com/office/officeart/2016/7/layout/RepeatingBendingProcessNew"/>
    <dgm:cxn modelId="{B6B74E3D-5F26-44F9-AE7D-056D4382CC42}" type="presParOf" srcId="{A61C86F5-ECCA-45DD-93AD-9FA08F0AE776}" destId="{BE73994B-DF69-418A-87E4-966A57EC4364}" srcOrd="0" destOrd="0" presId="urn:microsoft.com/office/officeart/2016/7/layout/RepeatingBendingProcessNew"/>
    <dgm:cxn modelId="{834D4CD0-5D0D-4019-8CFF-9D49E4FAC2B3}" type="presParOf" srcId="{27FC8A06-31E8-44A2-A97F-A1681CB4ACD9}" destId="{2C01EB71-9FC4-432A-AD7A-96FC823BF793}" srcOrd="4" destOrd="0" presId="urn:microsoft.com/office/officeart/2016/7/layout/RepeatingBendingProcessNew"/>
    <dgm:cxn modelId="{8F10586E-9E0F-4842-B0B2-E0C79CF5E38F}" type="presParOf" srcId="{27FC8A06-31E8-44A2-A97F-A1681CB4ACD9}" destId="{0874CEB0-7581-46DA-B422-4C37C8D0D89C}" srcOrd="5" destOrd="0" presId="urn:microsoft.com/office/officeart/2016/7/layout/RepeatingBendingProcessNew"/>
    <dgm:cxn modelId="{3B42FE87-21FB-4B65-84F0-A7F121BEA76A}" type="presParOf" srcId="{0874CEB0-7581-46DA-B422-4C37C8D0D89C}" destId="{971672B6-0BFA-4D3C-9D35-6FDFA2E0E858}" srcOrd="0" destOrd="0" presId="urn:microsoft.com/office/officeart/2016/7/layout/RepeatingBendingProcessNew"/>
    <dgm:cxn modelId="{E6C4C55B-D2A5-410F-B78C-F3967675AA9B}" type="presParOf" srcId="{27FC8A06-31E8-44A2-A97F-A1681CB4ACD9}" destId="{0409DAFD-56E6-47A6-B783-C5353B7D0E9D}" srcOrd="6" destOrd="0" presId="urn:microsoft.com/office/officeart/2016/7/layout/RepeatingBendingProcessNew"/>
    <dgm:cxn modelId="{CD3B46D6-9B63-45BE-B2D2-4C8DF790E0EB}" type="presParOf" srcId="{27FC8A06-31E8-44A2-A97F-A1681CB4ACD9}" destId="{AC312D8B-4974-4E89-89E9-826A17170AE0}" srcOrd="7" destOrd="0" presId="urn:microsoft.com/office/officeart/2016/7/layout/RepeatingBendingProcessNew"/>
    <dgm:cxn modelId="{0AF5F7F9-C29B-4F75-922D-A38A5389ED08}" type="presParOf" srcId="{AC312D8B-4974-4E89-89E9-826A17170AE0}" destId="{279A0AB7-3076-42B2-A14B-0ED9588B3211}" srcOrd="0" destOrd="0" presId="urn:microsoft.com/office/officeart/2016/7/layout/RepeatingBendingProcessNew"/>
    <dgm:cxn modelId="{6DB5CD58-5404-4A5B-B223-7BEF18B6AFF4}" type="presParOf" srcId="{27FC8A06-31E8-44A2-A97F-A1681CB4ACD9}" destId="{C59345BC-9897-46B8-BE14-170294539D78}" srcOrd="8" destOrd="0" presId="urn:microsoft.com/office/officeart/2016/7/layout/RepeatingBendingProcessNew"/>
    <dgm:cxn modelId="{0A85C9A7-EA88-4ED5-8524-DA0468387C14}" type="presParOf" srcId="{27FC8A06-31E8-44A2-A97F-A1681CB4ACD9}" destId="{4E83E4EB-7560-465D-8347-D6AEFD586DE4}" srcOrd="9" destOrd="0" presId="urn:microsoft.com/office/officeart/2016/7/layout/RepeatingBendingProcessNew"/>
    <dgm:cxn modelId="{0EDEFD03-7530-4FBE-9A61-F5FF0E262381}" type="presParOf" srcId="{4E83E4EB-7560-465D-8347-D6AEFD586DE4}" destId="{F1C4EF67-435A-448D-8E5C-E28787649819}" srcOrd="0" destOrd="0" presId="urn:microsoft.com/office/officeart/2016/7/layout/RepeatingBendingProcessNew"/>
    <dgm:cxn modelId="{71A8511A-18AF-4DA7-9391-319ABD13C29C}" type="presParOf" srcId="{27FC8A06-31E8-44A2-A97F-A1681CB4ACD9}" destId="{6ADF0337-21CE-450D-BEF8-840444A0775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4C21ED-AB15-4470-BD41-CA488ACB3D63}"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7B669D2-1B31-4926-81FB-9F6062F8A2AC}">
      <dgm:prSet/>
      <dgm:spPr/>
      <dgm:t>
        <a:bodyPr/>
        <a:lstStyle/>
        <a:p>
          <a:r>
            <a:rPr lang="en-US"/>
            <a:t>Before Cleaning &amp; Transformation:</a:t>
          </a:r>
        </a:p>
      </dgm:t>
    </dgm:pt>
    <dgm:pt modelId="{6C5CD187-4959-4336-BB87-F506B98100F2}" type="parTrans" cxnId="{7148AB65-075B-4040-A984-9AF6C1230616}">
      <dgm:prSet/>
      <dgm:spPr/>
      <dgm:t>
        <a:bodyPr/>
        <a:lstStyle/>
        <a:p>
          <a:endParaRPr lang="en-US"/>
        </a:p>
      </dgm:t>
    </dgm:pt>
    <dgm:pt modelId="{0C53CA65-DA9C-439B-B29D-A7274532F765}" type="sibTrans" cxnId="{7148AB65-075B-4040-A984-9AF6C1230616}">
      <dgm:prSet/>
      <dgm:spPr/>
      <dgm:t>
        <a:bodyPr/>
        <a:lstStyle/>
        <a:p>
          <a:endParaRPr lang="en-US"/>
        </a:p>
      </dgm:t>
    </dgm:pt>
    <dgm:pt modelId="{949C116E-5390-4A9F-B32D-35A6FCB9BE45}">
      <dgm:prSet/>
      <dgm:spPr/>
      <dgm:t>
        <a:bodyPr/>
        <a:lstStyle/>
        <a:p>
          <a:r>
            <a:rPr lang="en-US"/>
            <a:t>• 100,000 Rows</a:t>
          </a:r>
        </a:p>
      </dgm:t>
    </dgm:pt>
    <dgm:pt modelId="{9F8AC3D7-9A21-4F26-8FC5-BB04083E0490}" type="parTrans" cxnId="{E398B62E-E700-4D87-A3B5-062867472EE9}">
      <dgm:prSet/>
      <dgm:spPr/>
      <dgm:t>
        <a:bodyPr/>
        <a:lstStyle/>
        <a:p>
          <a:endParaRPr lang="en-US"/>
        </a:p>
      </dgm:t>
    </dgm:pt>
    <dgm:pt modelId="{B7331A4B-D50E-472E-BC46-CBCFC164820E}" type="sibTrans" cxnId="{E398B62E-E700-4D87-A3B5-062867472EE9}">
      <dgm:prSet/>
      <dgm:spPr/>
      <dgm:t>
        <a:bodyPr/>
        <a:lstStyle/>
        <a:p>
          <a:endParaRPr lang="en-US"/>
        </a:p>
      </dgm:t>
    </dgm:pt>
    <dgm:pt modelId="{1D8EB5B2-3581-4004-9865-E19505FA8D55}">
      <dgm:prSet/>
      <dgm:spPr/>
      <dgm:t>
        <a:bodyPr/>
        <a:lstStyle/>
        <a:p>
          <a:r>
            <a:rPr lang="en-US"/>
            <a:t>• 9 Columns</a:t>
          </a:r>
        </a:p>
      </dgm:t>
    </dgm:pt>
    <dgm:pt modelId="{E29B9F25-64F4-48FF-A410-C23104B6BF97}" type="parTrans" cxnId="{7A25C395-E7D9-4ABF-9809-D579AA40B4CD}">
      <dgm:prSet/>
      <dgm:spPr/>
      <dgm:t>
        <a:bodyPr/>
        <a:lstStyle/>
        <a:p>
          <a:endParaRPr lang="en-US"/>
        </a:p>
      </dgm:t>
    </dgm:pt>
    <dgm:pt modelId="{6CD90506-4E31-43B3-922D-5DF3C1EDC102}" type="sibTrans" cxnId="{7A25C395-E7D9-4ABF-9809-D579AA40B4CD}">
      <dgm:prSet/>
      <dgm:spPr/>
      <dgm:t>
        <a:bodyPr/>
        <a:lstStyle/>
        <a:p>
          <a:endParaRPr lang="en-US"/>
        </a:p>
      </dgm:t>
    </dgm:pt>
    <dgm:pt modelId="{2DB2AFD0-15B2-4ABF-9268-6D766E20C996}">
      <dgm:prSet/>
      <dgm:spPr/>
      <dgm:t>
        <a:bodyPr/>
        <a:lstStyle/>
        <a:p>
          <a:r>
            <a:rPr lang="en-US"/>
            <a:t>After Cleaning &amp; Transformation:</a:t>
          </a:r>
        </a:p>
      </dgm:t>
    </dgm:pt>
    <dgm:pt modelId="{0BE25181-A95B-4E1A-BEB7-04BEF774BA52}" type="parTrans" cxnId="{8EF44A79-17E2-41EE-83AB-E6B0BAD6B3DF}">
      <dgm:prSet/>
      <dgm:spPr/>
      <dgm:t>
        <a:bodyPr/>
        <a:lstStyle/>
        <a:p>
          <a:endParaRPr lang="en-US"/>
        </a:p>
      </dgm:t>
    </dgm:pt>
    <dgm:pt modelId="{579EEE76-3F92-4554-8BFF-6E994238D2B7}" type="sibTrans" cxnId="{8EF44A79-17E2-41EE-83AB-E6B0BAD6B3DF}">
      <dgm:prSet/>
      <dgm:spPr/>
      <dgm:t>
        <a:bodyPr/>
        <a:lstStyle/>
        <a:p>
          <a:endParaRPr lang="en-US"/>
        </a:p>
      </dgm:t>
    </dgm:pt>
    <dgm:pt modelId="{629A2C2A-5BEC-4821-A5DB-44AF372323EE}">
      <dgm:prSet/>
      <dgm:spPr/>
      <dgm:t>
        <a:bodyPr/>
        <a:lstStyle/>
        <a:p>
          <a:r>
            <a:rPr lang="en-US"/>
            <a:t>• 73,257 Rows</a:t>
          </a:r>
        </a:p>
      </dgm:t>
    </dgm:pt>
    <dgm:pt modelId="{4755F002-11FC-43B5-B51A-8F5EA3C8C001}" type="parTrans" cxnId="{4CEE17AC-A9ED-412C-AF48-0911CEF508DD}">
      <dgm:prSet/>
      <dgm:spPr/>
      <dgm:t>
        <a:bodyPr/>
        <a:lstStyle/>
        <a:p>
          <a:endParaRPr lang="en-US"/>
        </a:p>
      </dgm:t>
    </dgm:pt>
    <dgm:pt modelId="{02C7A32C-C67D-4844-B4F9-11426D469E58}" type="sibTrans" cxnId="{4CEE17AC-A9ED-412C-AF48-0911CEF508DD}">
      <dgm:prSet/>
      <dgm:spPr/>
      <dgm:t>
        <a:bodyPr/>
        <a:lstStyle/>
        <a:p>
          <a:endParaRPr lang="en-US"/>
        </a:p>
      </dgm:t>
    </dgm:pt>
    <dgm:pt modelId="{0AF4FE1C-0B1C-4E0E-9FF2-9FE62573E36C}">
      <dgm:prSet/>
      <dgm:spPr/>
      <dgm:t>
        <a:bodyPr/>
        <a:lstStyle/>
        <a:p>
          <a:r>
            <a:rPr lang="en-US"/>
            <a:t>• 8 Columns</a:t>
          </a:r>
        </a:p>
      </dgm:t>
    </dgm:pt>
    <dgm:pt modelId="{6B21C822-C569-4598-A1E0-51EBD8624589}" type="parTrans" cxnId="{4114A663-C067-437E-9D2B-CD85D1C0E01D}">
      <dgm:prSet/>
      <dgm:spPr/>
      <dgm:t>
        <a:bodyPr/>
        <a:lstStyle/>
        <a:p>
          <a:endParaRPr lang="en-US"/>
        </a:p>
      </dgm:t>
    </dgm:pt>
    <dgm:pt modelId="{31739C15-6063-4E8C-ABF9-B338D729F336}" type="sibTrans" cxnId="{4114A663-C067-437E-9D2B-CD85D1C0E01D}">
      <dgm:prSet/>
      <dgm:spPr/>
      <dgm:t>
        <a:bodyPr/>
        <a:lstStyle/>
        <a:p>
          <a:endParaRPr lang="en-US"/>
        </a:p>
      </dgm:t>
    </dgm:pt>
    <dgm:pt modelId="{482B1050-030B-4889-8D14-B2CAAC24AD54}" type="pres">
      <dgm:prSet presAssocID="{3A4C21ED-AB15-4470-BD41-CA488ACB3D63}" presName="linear" presStyleCnt="0">
        <dgm:presLayoutVars>
          <dgm:animLvl val="lvl"/>
          <dgm:resizeHandles val="exact"/>
        </dgm:presLayoutVars>
      </dgm:prSet>
      <dgm:spPr/>
    </dgm:pt>
    <dgm:pt modelId="{55FCEB5D-DA3B-4CB3-A696-D4175018F99F}" type="pres">
      <dgm:prSet presAssocID="{A7B669D2-1B31-4926-81FB-9F6062F8A2AC}" presName="parentText" presStyleLbl="node1" presStyleIdx="0" presStyleCnt="6">
        <dgm:presLayoutVars>
          <dgm:chMax val="0"/>
          <dgm:bulletEnabled val="1"/>
        </dgm:presLayoutVars>
      </dgm:prSet>
      <dgm:spPr/>
    </dgm:pt>
    <dgm:pt modelId="{A7C67C33-B750-4227-B65F-33E44BEA91A5}" type="pres">
      <dgm:prSet presAssocID="{0C53CA65-DA9C-439B-B29D-A7274532F765}" presName="spacer" presStyleCnt="0"/>
      <dgm:spPr/>
    </dgm:pt>
    <dgm:pt modelId="{0386F6EC-8EF0-43D9-8CED-EE47C340C715}" type="pres">
      <dgm:prSet presAssocID="{949C116E-5390-4A9F-B32D-35A6FCB9BE45}" presName="parentText" presStyleLbl="node1" presStyleIdx="1" presStyleCnt="6">
        <dgm:presLayoutVars>
          <dgm:chMax val="0"/>
          <dgm:bulletEnabled val="1"/>
        </dgm:presLayoutVars>
      </dgm:prSet>
      <dgm:spPr/>
    </dgm:pt>
    <dgm:pt modelId="{59B9C2B5-76E2-4F87-A44A-3C56F7E99FE0}" type="pres">
      <dgm:prSet presAssocID="{B7331A4B-D50E-472E-BC46-CBCFC164820E}" presName="spacer" presStyleCnt="0"/>
      <dgm:spPr/>
    </dgm:pt>
    <dgm:pt modelId="{351A8DD9-6634-4267-A14D-B02E2593907B}" type="pres">
      <dgm:prSet presAssocID="{1D8EB5B2-3581-4004-9865-E19505FA8D55}" presName="parentText" presStyleLbl="node1" presStyleIdx="2" presStyleCnt="6">
        <dgm:presLayoutVars>
          <dgm:chMax val="0"/>
          <dgm:bulletEnabled val="1"/>
        </dgm:presLayoutVars>
      </dgm:prSet>
      <dgm:spPr/>
    </dgm:pt>
    <dgm:pt modelId="{A62B30A2-2DC8-4949-9DED-9DAD712E8651}" type="pres">
      <dgm:prSet presAssocID="{6CD90506-4E31-43B3-922D-5DF3C1EDC102}" presName="spacer" presStyleCnt="0"/>
      <dgm:spPr/>
    </dgm:pt>
    <dgm:pt modelId="{08C094E5-A627-4D17-AABD-BD18B2EE33B5}" type="pres">
      <dgm:prSet presAssocID="{2DB2AFD0-15B2-4ABF-9268-6D766E20C996}" presName="parentText" presStyleLbl="node1" presStyleIdx="3" presStyleCnt="6">
        <dgm:presLayoutVars>
          <dgm:chMax val="0"/>
          <dgm:bulletEnabled val="1"/>
        </dgm:presLayoutVars>
      </dgm:prSet>
      <dgm:spPr/>
    </dgm:pt>
    <dgm:pt modelId="{7E298D0B-9C86-4DE9-A36A-768CC6217F0D}" type="pres">
      <dgm:prSet presAssocID="{579EEE76-3F92-4554-8BFF-6E994238D2B7}" presName="spacer" presStyleCnt="0"/>
      <dgm:spPr/>
    </dgm:pt>
    <dgm:pt modelId="{EF97E33B-C0C6-4DD7-A72A-10AFED2695FD}" type="pres">
      <dgm:prSet presAssocID="{629A2C2A-5BEC-4821-A5DB-44AF372323EE}" presName="parentText" presStyleLbl="node1" presStyleIdx="4" presStyleCnt="6">
        <dgm:presLayoutVars>
          <dgm:chMax val="0"/>
          <dgm:bulletEnabled val="1"/>
        </dgm:presLayoutVars>
      </dgm:prSet>
      <dgm:spPr/>
    </dgm:pt>
    <dgm:pt modelId="{DB7200DD-AE33-4756-B431-7A4E7D47FAC8}" type="pres">
      <dgm:prSet presAssocID="{02C7A32C-C67D-4844-B4F9-11426D469E58}" presName="spacer" presStyleCnt="0"/>
      <dgm:spPr/>
    </dgm:pt>
    <dgm:pt modelId="{5DB87EFC-5447-48F4-9A9D-AA5664E98DA6}" type="pres">
      <dgm:prSet presAssocID="{0AF4FE1C-0B1C-4E0E-9FF2-9FE62573E36C}" presName="parentText" presStyleLbl="node1" presStyleIdx="5" presStyleCnt="6">
        <dgm:presLayoutVars>
          <dgm:chMax val="0"/>
          <dgm:bulletEnabled val="1"/>
        </dgm:presLayoutVars>
      </dgm:prSet>
      <dgm:spPr/>
    </dgm:pt>
  </dgm:ptLst>
  <dgm:cxnLst>
    <dgm:cxn modelId="{E398B62E-E700-4D87-A3B5-062867472EE9}" srcId="{3A4C21ED-AB15-4470-BD41-CA488ACB3D63}" destId="{949C116E-5390-4A9F-B32D-35A6FCB9BE45}" srcOrd="1" destOrd="0" parTransId="{9F8AC3D7-9A21-4F26-8FC5-BB04083E0490}" sibTransId="{B7331A4B-D50E-472E-BC46-CBCFC164820E}"/>
    <dgm:cxn modelId="{A4681C3C-BE01-463A-A7B5-1D8B89335890}" type="presOf" srcId="{629A2C2A-5BEC-4821-A5DB-44AF372323EE}" destId="{EF97E33B-C0C6-4DD7-A72A-10AFED2695FD}" srcOrd="0" destOrd="0" presId="urn:microsoft.com/office/officeart/2005/8/layout/vList2"/>
    <dgm:cxn modelId="{4114A663-C067-437E-9D2B-CD85D1C0E01D}" srcId="{3A4C21ED-AB15-4470-BD41-CA488ACB3D63}" destId="{0AF4FE1C-0B1C-4E0E-9FF2-9FE62573E36C}" srcOrd="5" destOrd="0" parTransId="{6B21C822-C569-4598-A1E0-51EBD8624589}" sibTransId="{31739C15-6063-4E8C-ABF9-B338D729F336}"/>
    <dgm:cxn modelId="{7148AB65-075B-4040-A984-9AF6C1230616}" srcId="{3A4C21ED-AB15-4470-BD41-CA488ACB3D63}" destId="{A7B669D2-1B31-4926-81FB-9F6062F8A2AC}" srcOrd="0" destOrd="0" parTransId="{6C5CD187-4959-4336-BB87-F506B98100F2}" sibTransId="{0C53CA65-DA9C-439B-B29D-A7274532F765}"/>
    <dgm:cxn modelId="{2AF8A766-5BBA-4CF2-9636-289C20A4F268}" type="presOf" srcId="{0AF4FE1C-0B1C-4E0E-9FF2-9FE62573E36C}" destId="{5DB87EFC-5447-48F4-9A9D-AA5664E98DA6}" srcOrd="0" destOrd="0" presId="urn:microsoft.com/office/officeart/2005/8/layout/vList2"/>
    <dgm:cxn modelId="{9055DB72-D6AD-4A59-86D3-2CFFA3FE1085}" type="presOf" srcId="{949C116E-5390-4A9F-B32D-35A6FCB9BE45}" destId="{0386F6EC-8EF0-43D9-8CED-EE47C340C715}" srcOrd="0" destOrd="0" presId="urn:microsoft.com/office/officeart/2005/8/layout/vList2"/>
    <dgm:cxn modelId="{7B831775-1499-46A0-A36B-FB0A34A5CFE0}" type="presOf" srcId="{A7B669D2-1B31-4926-81FB-9F6062F8A2AC}" destId="{55FCEB5D-DA3B-4CB3-A696-D4175018F99F}" srcOrd="0" destOrd="0" presId="urn:microsoft.com/office/officeart/2005/8/layout/vList2"/>
    <dgm:cxn modelId="{C40B7577-CA21-4170-97BF-29DA6717F926}" type="presOf" srcId="{3A4C21ED-AB15-4470-BD41-CA488ACB3D63}" destId="{482B1050-030B-4889-8D14-B2CAAC24AD54}" srcOrd="0" destOrd="0" presId="urn:microsoft.com/office/officeart/2005/8/layout/vList2"/>
    <dgm:cxn modelId="{8EF44A79-17E2-41EE-83AB-E6B0BAD6B3DF}" srcId="{3A4C21ED-AB15-4470-BD41-CA488ACB3D63}" destId="{2DB2AFD0-15B2-4ABF-9268-6D766E20C996}" srcOrd="3" destOrd="0" parTransId="{0BE25181-A95B-4E1A-BEB7-04BEF774BA52}" sibTransId="{579EEE76-3F92-4554-8BFF-6E994238D2B7}"/>
    <dgm:cxn modelId="{4EA83784-0AB3-4D77-92DE-2F289C891738}" type="presOf" srcId="{1D8EB5B2-3581-4004-9865-E19505FA8D55}" destId="{351A8DD9-6634-4267-A14D-B02E2593907B}" srcOrd="0" destOrd="0" presId="urn:microsoft.com/office/officeart/2005/8/layout/vList2"/>
    <dgm:cxn modelId="{7A25C395-E7D9-4ABF-9809-D579AA40B4CD}" srcId="{3A4C21ED-AB15-4470-BD41-CA488ACB3D63}" destId="{1D8EB5B2-3581-4004-9865-E19505FA8D55}" srcOrd="2" destOrd="0" parTransId="{E29B9F25-64F4-48FF-A410-C23104B6BF97}" sibTransId="{6CD90506-4E31-43B3-922D-5DF3C1EDC102}"/>
    <dgm:cxn modelId="{852BF2A6-065C-4B56-9892-0C640CB39E2A}" type="presOf" srcId="{2DB2AFD0-15B2-4ABF-9268-6D766E20C996}" destId="{08C094E5-A627-4D17-AABD-BD18B2EE33B5}" srcOrd="0" destOrd="0" presId="urn:microsoft.com/office/officeart/2005/8/layout/vList2"/>
    <dgm:cxn modelId="{4CEE17AC-A9ED-412C-AF48-0911CEF508DD}" srcId="{3A4C21ED-AB15-4470-BD41-CA488ACB3D63}" destId="{629A2C2A-5BEC-4821-A5DB-44AF372323EE}" srcOrd="4" destOrd="0" parTransId="{4755F002-11FC-43B5-B51A-8F5EA3C8C001}" sibTransId="{02C7A32C-C67D-4844-B4F9-11426D469E58}"/>
    <dgm:cxn modelId="{5DC181C8-4F92-405A-B099-CE2C4241A349}" type="presParOf" srcId="{482B1050-030B-4889-8D14-B2CAAC24AD54}" destId="{55FCEB5D-DA3B-4CB3-A696-D4175018F99F}" srcOrd="0" destOrd="0" presId="urn:microsoft.com/office/officeart/2005/8/layout/vList2"/>
    <dgm:cxn modelId="{1C3F0676-7EEC-4B27-9E9B-62B68D5B618C}" type="presParOf" srcId="{482B1050-030B-4889-8D14-B2CAAC24AD54}" destId="{A7C67C33-B750-4227-B65F-33E44BEA91A5}" srcOrd="1" destOrd="0" presId="urn:microsoft.com/office/officeart/2005/8/layout/vList2"/>
    <dgm:cxn modelId="{FBB474C7-63E2-4A43-818B-665C45769233}" type="presParOf" srcId="{482B1050-030B-4889-8D14-B2CAAC24AD54}" destId="{0386F6EC-8EF0-43D9-8CED-EE47C340C715}" srcOrd="2" destOrd="0" presId="urn:microsoft.com/office/officeart/2005/8/layout/vList2"/>
    <dgm:cxn modelId="{1BF9562E-EB48-46DA-8500-7EC6E449B59F}" type="presParOf" srcId="{482B1050-030B-4889-8D14-B2CAAC24AD54}" destId="{59B9C2B5-76E2-4F87-A44A-3C56F7E99FE0}" srcOrd="3" destOrd="0" presId="urn:microsoft.com/office/officeart/2005/8/layout/vList2"/>
    <dgm:cxn modelId="{4B200DE2-B4E4-47CD-89BD-E85A4A780AF9}" type="presParOf" srcId="{482B1050-030B-4889-8D14-B2CAAC24AD54}" destId="{351A8DD9-6634-4267-A14D-B02E2593907B}" srcOrd="4" destOrd="0" presId="urn:microsoft.com/office/officeart/2005/8/layout/vList2"/>
    <dgm:cxn modelId="{ACC5A9B4-2282-4CBF-89F7-8D01201A068D}" type="presParOf" srcId="{482B1050-030B-4889-8D14-B2CAAC24AD54}" destId="{A62B30A2-2DC8-4949-9DED-9DAD712E8651}" srcOrd="5" destOrd="0" presId="urn:microsoft.com/office/officeart/2005/8/layout/vList2"/>
    <dgm:cxn modelId="{F994801A-0F03-4274-B02F-6DB50820DCE4}" type="presParOf" srcId="{482B1050-030B-4889-8D14-B2CAAC24AD54}" destId="{08C094E5-A627-4D17-AABD-BD18B2EE33B5}" srcOrd="6" destOrd="0" presId="urn:microsoft.com/office/officeart/2005/8/layout/vList2"/>
    <dgm:cxn modelId="{03A29AAC-3249-4EEA-A979-891A4D50001F}" type="presParOf" srcId="{482B1050-030B-4889-8D14-B2CAAC24AD54}" destId="{7E298D0B-9C86-4DE9-A36A-768CC6217F0D}" srcOrd="7" destOrd="0" presId="urn:microsoft.com/office/officeart/2005/8/layout/vList2"/>
    <dgm:cxn modelId="{A8C0675C-C6DE-4A80-85DA-DF6890B0AC53}" type="presParOf" srcId="{482B1050-030B-4889-8D14-B2CAAC24AD54}" destId="{EF97E33B-C0C6-4DD7-A72A-10AFED2695FD}" srcOrd="8" destOrd="0" presId="urn:microsoft.com/office/officeart/2005/8/layout/vList2"/>
    <dgm:cxn modelId="{AD28FF4F-571E-42AE-B411-A6055A7AD698}" type="presParOf" srcId="{482B1050-030B-4889-8D14-B2CAAC24AD54}" destId="{DB7200DD-AE33-4756-B431-7A4E7D47FAC8}" srcOrd="9" destOrd="0" presId="urn:microsoft.com/office/officeart/2005/8/layout/vList2"/>
    <dgm:cxn modelId="{A10EE827-5FFC-4B3B-89EA-AAA587F10D82}" type="presParOf" srcId="{482B1050-030B-4889-8D14-B2CAAC24AD54}" destId="{5DB87EFC-5447-48F4-9A9D-AA5664E98DA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B94019-DB58-4FCD-AB6E-E8246A2A9C7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3A55C15-5CB5-4171-9CEC-87209905FDE9}">
      <dgm:prSet/>
      <dgm:spPr/>
      <dgm:t>
        <a:bodyPr/>
        <a:lstStyle/>
        <a:p>
          <a:r>
            <a:rPr lang="en-US"/>
            <a:t>The cleaned dataset was used to calculate key marketing metrics, including:</a:t>
          </a:r>
        </a:p>
      </dgm:t>
    </dgm:pt>
    <dgm:pt modelId="{6248F694-6DCD-4E97-AEDA-8E6ACC150258}" type="parTrans" cxnId="{CA48462F-4CB5-4CE5-96B7-BEAED0921AC2}">
      <dgm:prSet/>
      <dgm:spPr/>
      <dgm:t>
        <a:bodyPr/>
        <a:lstStyle/>
        <a:p>
          <a:endParaRPr lang="en-US"/>
        </a:p>
      </dgm:t>
    </dgm:pt>
    <dgm:pt modelId="{3B77122A-AB40-4D25-BD7B-7735B7B896D6}" type="sibTrans" cxnId="{CA48462F-4CB5-4CE5-96B7-BEAED0921AC2}">
      <dgm:prSet/>
      <dgm:spPr/>
      <dgm:t>
        <a:bodyPr/>
        <a:lstStyle/>
        <a:p>
          <a:endParaRPr lang="en-US"/>
        </a:p>
      </dgm:t>
    </dgm:pt>
    <dgm:pt modelId="{FCBB5E3D-2CA2-45F7-B067-C7519401F0A1}">
      <dgm:prSet/>
      <dgm:spPr/>
      <dgm:t>
        <a:bodyPr/>
        <a:lstStyle/>
        <a:p>
          <a:r>
            <a:rPr lang="en-US"/>
            <a:t>• Customer Acquisition Cost (CAC)</a:t>
          </a:r>
        </a:p>
      </dgm:t>
    </dgm:pt>
    <dgm:pt modelId="{C8C40033-5BBB-48DA-BD3C-40557032D26C}" type="parTrans" cxnId="{A8241D08-CE90-44A2-8F6C-E4B9CECD47A0}">
      <dgm:prSet/>
      <dgm:spPr/>
      <dgm:t>
        <a:bodyPr/>
        <a:lstStyle/>
        <a:p>
          <a:endParaRPr lang="en-US"/>
        </a:p>
      </dgm:t>
    </dgm:pt>
    <dgm:pt modelId="{DE10576B-109D-4D6D-B7A5-DFC9337E3532}" type="sibTrans" cxnId="{A8241D08-CE90-44A2-8F6C-E4B9CECD47A0}">
      <dgm:prSet/>
      <dgm:spPr/>
      <dgm:t>
        <a:bodyPr/>
        <a:lstStyle/>
        <a:p>
          <a:endParaRPr lang="en-US"/>
        </a:p>
      </dgm:t>
    </dgm:pt>
    <dgm:pt modelId="{36E3C477-6A79-4BD1-8DFE-05589BAEFC6B}">
      <dgm:prSet/>
      <dgm:spPr/>
      <dgm:t>
        <a:bodyPr/>
        <a:lstStyle/>
        <a:p>
          <a:r>
            <a:rPr lang="en-US"/>
            <a:t>• Conversion Rate</a:t>
          </a:r>
        </a:p>
      </dgm:t>
    </dgm:pt>
    <dgm:pt modelId="{070D6D2E-1B43-4B39-AB00-3AF57526FE42}" type="parTrans" cxnId="{07D97035-F0E6-46B8-8922-34AA40B0BA30}">
      <dgm:prSet/>
      <dgm:spPr/>
      <dgm:t>
        <a:bodyPr/>
        <a:lstStyle/>
        <a:p>
          <a:endParaRPr lang="en-US"/>
        </a:p>
      </dgm:t>
    </dgm:pt>
    <dgm:pt modelId="{1763A070-A9E6-4F4C-94C5-D5520861DF7E}" type="sibTrans" cxnId="{07D97035-F0E6-46B8-8922-34AA40B0BA30}">
      <dgm:prSet/>
      <dgm:spPr/>
      <dgm:t>
        <a:bodyPr/>
        <a:lstStyle/>
        <a:p>
          <a:endParaRPr lang="en-US"/>
        </a:p>
      </dgm:t>
    </dgm:pt>
    <dgm:pt modelId="{E233B5C2-78B0-4FDE-9F5F-A18C0DDB9069}">
      <dgm:prSet/>
      <dgm:spPr/>
      <dgm:t>
        <a:bodyPr/>
        <a:lstStyle/>
        <a:p>
          <a:r>
            <a:rPr lang="en-US"/>
            <a:t>• Return on Investment (ROI)</a:t>
          </a:r>
        </a:p>
      </dgm:t>
    </dgm:pt>
    <dgm:pt modelId="{642E5D0D-87A0-4C82-BB2C-8ECEA447188A}" type="parTrans" cxnId="{D97ED15C-D8DD-43E3-B360-6D62BC15FA13}">
      <dgm:prSet/>
      <dgm:spPr/>
      <dgm:t>
        <a:bodyPr/>
        <a:lstStyle/>
        <a:p>
          <a:endParaRPr lang="en-US"/>
        </a:p>
      </dgm:t>
    </dgm:pt>
    <dgm:pt modelId="{B36AB0D5-8DFB-47B6-86DB-B8A46E4603CC}" type="sibTrans" cxnId="{D97ED15C-D8DD-43E3-B360-6D62BC15FA13}">
      <dgm:prSet/>
      <dgm:spPr/>
      <dgm:t>
        <a:bodyPr/>
        <a:lstStyle/>
        <a:p>
          <a:endParaRPr lang="en-US"/>
        </a:p>
      </dgm:t>
    </dgm:pt>
    <dgm:pt modelId="{1A3A55AC-863E-49C7-9B72-CE66A6B9DD49}">
      <dgm:prSet/>
      <dgm:spPr/>
      <dgm:t>
        <a:bodyPr/>
        <a:lstStyle/>
        <a:p>
          <a:r>
            <a:rPr lang="en-US"/>
            <a:t>• Customer Retention Rate</a:t>
          </a:r>
        </a:p>
      </dgm:t>
    </dgm:pt>
    <dgm:pt modelId="{BD238441-88E9-489F-9972-9DB1B0F64596}" type="parTrans" cxnId="{D311C25B-0F6D-420D-AB0B-2E0E1F35B8BF}">
      <dgm:prSet/>
      <dgm:spPr/>
      <dgm:t>
        <a:bodyPr/>
        <a:lstStyle/>
        <a:p>
          <a:endParaRPr lang="en-US"/>
        </a:p>
      </dgm:t>
    </dgm:pt>
    <dgm:pt modelId="{8D91688F-8C94-40B9-B20E-82A85ED08F81}" type="sibTrans" cxnId="{D311C25B-0F6D-420D-AB0B-2E0E1F35B8BF}">
      <dgm:prSet/>
      <dgm:spPr/>
      <dgm:t>
        <a:bodyPr/>
        <a:lstStyle/>
        <a:p>
          <a:endParaRPr lang="en-US"/>
        </a:p>
      </dgm:t>
    </dgm:pt>
    <dgm:pt modelId="{7C73A4C7-A70E-470E-959D-78D3CC379296}">
      <dgm:prSet/>
      <dgm:spPr/>
      <dgm:t>
        <a:bodyPr/>
        <a:lstStyle/>
        <a:p>
          <a:r>
            <a:rPr lang="en-US"/>
            <a:t>• Churn Rate</a:t>
          </a:r>
        </a:p>
      </dgm:t>
    </dgm:pt>
    <dgm:pt modelId="{8EE32C09-593B-4D58-A8BE-A4A7F6AD05EF}" type="parTrans" cxnId="{C4BC3AD6-1A41-4E92-8F4E-CD9BB03242A2}">
      <dgm:prSet/>
      <dgm:spPr/>
      <dgm:t>
        <a:bodyPr/>
        <a:lstStyle/>
        <a:p>
          <a:endParaRPr lang="en-US"/>
        </a:p>
      </dgm:t>
    </dgm:pt>
    <dgm:pt modelId="{F70FF929-5957-46DF-AF8F-E9D659BF49FF}" type="sibTrans" cxnId="{C4BC3AD6-1A41-4E92-8F4E-CD9BB03242A2}">
      <dgm:prSet/>
      <dgm:spPr/>
      <dgm:t>
        <a:bodyPr/>
        <a:lstStyle/>
        <a:p>
          <a:endParaRPr lang="en-US"/>
        </a:p>
      </dgm:t>
    </dgm:pt>
    <dgm:pt modelId="{833B1A73-7CE3-49BF-B06C-B1505B280C7B}" type="pres">
      <dgm:prSet presAssocID="{58B94019-DB58-4FCD-AB6E-E8246A2A9C7C}" presName="linear" presStyleCnt="0">
        <dgm:presLayoutVars>
          <dgm:animLvl val="lvl"/>
          <dgm:resizeHandles val="exact"/>
        </dgm:presLayoutVars>
      </dgm:prSet>
      <dgm:spPr/>
    </dgm:pt>
    <dgm:pt modelId="{096D45E7-55E2-4D3F-B977-6A7FD4E96BA5}" type="pres">
      <dgm:prSet presAssocID="{03A55C15-5CB5-4171-9CEC-87209905FDE9}" presName="parentText" presStyleLbl="node1" presStyleIdx="0" presStyleCnt="6">
        <dgm:presLayoutVars>
          <dgm:chMax val="0"/>
          <dgm:bulletEnabled val="1"/>
        </dgm:presLayoutVars>
      </dgm:prSet>
      <dgm:spPr/>
    </dgm:pt>
    <dgm:pt modelId="{5A558F71-9BFD-46FE-93B3-B93D1095A4DE}" type="pres">
      <dgm:prSet presAssocID="{3B77122A-AB40-4D25-BD7B-7735B7B896D6}" presName="spacer" presStyleCnt="0"/>
      <dgm:spPr/>
    </dgm:pt>
    <dgm:pt modelId="{5C3BC015-82B5-4B30-8E38-70B0FD4F107A}" type="pres">
      <dgm:prSet presAssocID="{FCBB5E3D-2CA2-45F7-B067-C7519401F0A1}" presName="parentText" presStyleLbl="node1" presStyleIdx="1" presStyleCnt="6">
        <dgm:presLayoutVars>
          <dgm:chMax val="0"/>
          <dgm:bulletEnabled val="1"/>
        </dgm:presLayoutVars>
      </dgm:prSet>
      <dgm:spPr/>
    </dgm:pt>
    <dgm:pt modelId="{B9C4A804-AE34-431C-A952-12E0209308FF}" type="pres">
      <dgm:prSet presAssocID="{DE10576B-109D-4D6D-B7A5-DFC9337E3532}" presName="spacer" presStyleCnt="0"/>
      <dgm:spPr/>
    </dgm:pt>
    <dgm:pt modelId="{FA9F287D-3854-4E59-B721-9277CCED0F6E}" type="pres">
      <dgm:prSet presAssocID="{36E3C477-6A79-4BD1-8DFE-05589BAEFC6B}" presName="parentText" presStyleLbl="node1" presStyleIdx="2" presStyleCnt="6">
        <dgm:presLayoutVars>
          <dgm:chMax val="0"/>
          <dgm:bulletEnabled val="1"/>
        </dgm:presLayoutVars>
      </dgm:prSet>
      <dgm:spPr/>
    </dgm:pt>
    <dgm:pt modelId="{E3B89130-0BE9-4722-A8A0-D1203E7CD39D}" type="pres">
      <dgm:prSet presAssocID="{1763A070-A9E6-4F4C-94C5-D5520861DF7E}" presName="spacer" presStyleCnt="0"/>
      <dgm:spPr/>
    </dgm:pt>
    <dgm:pt modelId="{75655FF5-D223-424F-9DF9-CC9D9B841877}" type="pres">
      <dgm:prSet presAssocID="{E233B5C2-78B0-4FDE-9F5F-A18C0DDB9069}" presName="parentText" presStyleLbl="node1" presStyleIdx="3" presStyleCnt="6">
        <dgm:presLayoutVars>
          <dgm:chMax val="0"/>
          <dgm:bulletEnabled val="1"/>
        </dgm:presLayoutVars>
      </dgm:prSet>
      <dgm:spPr/>
    </dgm:pt>
    <dgm:pt modelId="{374C90FF-5EBB-4469-9DD8-34533DAACAD9}" type="pres">
      <dgm:prSet presAssocID="{B36AB0D5-8DFB-47B6-86DB-B8A46E4603CC}" presName="spacer" presStyleCnt="0"/>
      <dgm:spPr/>
    </dgm:pt>
    <dgm:pt modelId="{CDD48C5E-598F-482B-8957-4169F30FEB67}" type="pres">
      <dgm:prSet presAssocID="{1A3A55AC-863E-49C7-9B72-CE66A6B9DD49}" presName="parentText" presStyleLbl="node1" presStyleIdx="4" presStyleCnt="6">
        <dgm:presLayoutVars>
          <dgm:chMax val="0"/>
          <dgm:bulletEnabled val="1"/>
        </dgm:presLayoutVars>
      </dgm:prSet>
      <dgm:spPr/>
    </dgm:pt>
    <dgm:pt modelId="{2526017D-E2B1-4955-BA8D-69A3FEB31E11}" type="pres">
      <dgm:prSet presAssocID="{8D91688F-8C94-40B9-B20E-82A85ED08F81}" presName="spacer" presStyleCnt="0"/>
      <dgm:spPr/>
    </dgm:pt>
    <dgm:pt modelId="{0D031089-75BB-4089-8E28-FDEDE2A4B175}" type="pres">
      <dgm:prSet presAssocID="{7C73A4C7-A70E-470E-959D-78D3CC379296}" presName="parentText" presStyleLbl="node1" presStyleIdx="5" presStyleCnt="6">
        <dgm:presLayoutVars>
          <dgm:chMax val="0"/>
          <dgm:bulletEnabled val="1"/>
        </dgm:presLayoutVars>
      </dgm:prSet>
      <dgm:spPr/>
    </dgm:pt>
  </dgm:ptLst>
  <dgm:cxnLst>
    <dgm:cxn modelId="{73737A07-D9EE-4B61-B2F6-ABCB8ADC6061}" type="presOf" srcId="{1A3A55AC-863E-49C7-9B72-CE66A6B9DD49}" destId="{CDD48C5E-598F-482B-8957-4169F30FEB67}" srcOrd="0" destOrd="0" presId="urn:microsoft.com/office/officeart/2005/8/layout/vList2"/>
    <dgm:cxn modelId="{A8241D08-CE90-44A2-8F6C-E4B9CECD47A0}" srcId="{58B94019-DB58-4FCD-AB6E-E8246A2A9C7C}" destId="{FCBB5E3D-2CA2-45F7-B067-C7519401F0A1}" srcOrd="1" destOrd="0" parTransId="{C8C40033-5BBB-48DA-BD3C-40557032D26C}" sibTransId="{DE10576B-109D-4D6D-B7A5-DFC9337E3532}"/>
    <dgm:cxn modelId="{CA48462F-4CB5-4CE5-96B7-BEAED0921AC2}" srcId="{58B94019-DB58-4FCD-AB6E-E8246A2A9C7C}" destId="{03A55C15-5CB5-4171-9CEC-87209905FDE9}" srcOrd="0" destOrd="0" parTransId="{6248F694-6DCD-4E97-AEDA-8E6ACC150258}" sibTransId="{3B77122A-AB40-4D25-BD7B-7735B7B896D6}"/>
    <dgm:cxn modelId="{07D97035-F0E6-46B8-8922-34AA40B0BA30}" srcId="{58B94019-DB58-4FCD-AB6E-E8246A2A9C7C}" destId="{36E3C477-6A79-4BD1-8DFE-05589BAEFC6B}" srcOrd="2" destOrd="0" parTransId="{070D6D2E-1B43-4B39-AB00-3AF57526FE42}" sibTransId="{1763A070-A9E6-4F4C-94C5-D5520861DF7E}"/>
    <dgm:cxn modelId="{0DEAAD36-2925-45E2-8AF6-84DD99C8452C}" type="presOf" srcId="{E233B5C2-78B0-4FDE-9F5F-A18C0DDB9069}" destId="{75655FF5-D223-424F-9DF9-CC9D9B841877}" srcOrd="0" destOrd="0" presId="urn:microsoft.com/office/officeart/2005/8/layout/vList2"/>
    <dgm:cxn modelId="{D311C25B-0F6D-420D-AB0B-2E0E1F35B8BF}" srcId="{58B94019-DB58-4FCD-AB6E-E8246A2A9C7C}" destId="{1A3A55AC-863E-49C7-9B72-CE66A6B9DD49}" srcOrd="4" destOrd="0" parTransId="{BD238441-88E9-489F-9972-9DB1B0F64596}" sibTransId="{8D91688F-8C94-40B9-B20E-82A85ED08F81}"/>
    <dgm:cxn modelId="{D97ED15C-D8DD-43E3-B360-6D62BC15FA13}" srcId="{58B94019-DB58-4FCD-AB6E-E8246A2A9C7C}" destId="{E233B5C2-78B0-4FDE-9F5F-A18C0DDB9069}" srcOrd="3" destOrd="0" parTransId="{642E5D0D-87A0-4C82-BB2C-8ECEA447188A}" sibTransId="{B36AB0D5-8DFB-47B6-86DB-B8A46E4603CC}"/>
    <dgm:cxn modelId="{95C4465A-8E4F-4869-B5DE-87E543ED523E}" type="presOf" srcId="{03A55C15-5CB5-4171-9CEC-87209905FDE9}" destId="{096D45E7-55E2-4D3F-B977-6A7FD4E96BA5}" srcOrd="0" destOrd="0" presId="urn:microsoft.com/office/officeart/2005/8/layout/vList2"/>
    <dgm:cxn modelId="{715F3489-9B61-423D-B651-1B76487151AE}" type="presOf" srcId="{36E3C477-6A79-4BD1-8DFE-05589BAEFC6B}" destId="{FA9F287D-3854-4E59-B721-9277CCED0F6E}" srcOrd="0" destOrd="0" presId="urn:microsoft.com/office/officeart/2005/8/layout/vList2"/>
    <dgm:cxn modelId="{00273095-9F2F-4F4B-9AEE-2E9FF361450A}" type="presOf" srcId="{FCBB5E3D-2CA2-45F7-B067-C7519401F0A1}" destId="{5C3BC015-82B5-4B30-8E38-70B0FD4F107A}" srcOrd="0" destOrd="0" presId="urn:microsoft.com/office/officeart/2005/8/layout/vList2"/>
    <dgm:cxn modelId="{C49544B6-A7C0-416F-9EDC-83D383298385}" type="presOf" srcId="{58B94019-DB58-4FCD-AB6E-E8246A2A9C7C}" destId="{833B1A73-7CE3-49BF-B06C-B1505B280C7B}" srcOrd="0" destOrd="0" presId="urn:microsoft.com/office/officeart/2005/8/layout/vList2"/>
    <dgm:cxn modelId="{C4BC3AD6-1A41-4E92-8F4E-CD9BB03242A2}" srcId="{58B94019-DB58-4FCD-AB6E-E8246A2A9C7C}" destId="{7C73A4C7-A70E-470E-959D-78D3CC379296}" srcOrd="5" destOrd="0" parTransId="{8EE32C09-593B-4D58-A8BE-A4A7F6AD05EF}" sibTransId="{F70FF929-5957-46DF-AF8F-E9D659BF49FF}"/>
    <dgm:cxn modelId="{825D0CD7-AD79-4F6E-A1DA-E777AF5BB78E}" type="presOf" srcId="{7C73A4C7-A70E-470E-959D-78D3CC379296}" destId="{0D031089-75BB-4089-8E28-FDEDE2A4B175}" srcOrd="0" destOrd="0" presId="urn:microsoft.com/office/officeart/2005/8/layout/vList2"/>
    <dgm:cxn modelId="{03B1ADE8-EFDE-4F35-9969-9FB20228991F}" type="presParOf" srcId="{833B1A73-7CE3-49BF-B06C-B1505B280C7B}" destId="{096D45E7-55E2-4D3F-B977-6A7FD4E96BA5}" srcOrd="0" destOrd="0" presId="urn:microsoft.com/office/officeart/2005/8/layout/vList2"/>
    <dgm:cxn modelId="{1BF17F99-D01A-4EEC-8420-E8DB77D29070}" type="presParOf" srcId="{833B1A73-7CE3-49BF-B06C-B1505B280C7B}" destId="{5A558F71-9BFD-46FE-93B3-B93D1095A4DE}" srcOrd="1" destOrd="0" presId="urn:microsoft.com/office/officeart/2005/8/layout/vList2"/>
    <dgm:cxn modelId="{69FD0FFE-F1C1-4985-8CAE-4F3CEAAF2723}" type="presParOf" srcId="{833B1A73-7CE3-49BF-B06C-B1505B280C7B}" destId="{5C3BC015-82B5-4B30-8E38-70B0FD4F107A}" srcOrd="2" destOrd="0" presId="urn:microsoft.com/office/officeart/2005/8/layout/vList2"/>
    <dgm:cxn modelId="{44997633-8561-434A-A0BA-A411CC2F8CD6}" type="presParOf" srcId="{833B1A73-7CE3-49BF-B06C-B1505B280C7B}" destId="{B9C4A804-AE34-431C-A952-12E0209308FF}" srcOrd="3" destOrd="0" presId="urn:microsoft.com/office/officeart/2005/8/layout/vList2"/>
    <dgm:cxn modelId="{9927A378-9679-48A5-B715-256D927B603F}" type="presParOf" srcId="{833B1A73-7CE3-49BF-B06C-B1505B280C7B}" destId="{FA9F287D-3854-4E59-B721-9277CCED0F6E}" srcOrd="4" destOrd="0" presId="urn:microsoft.com/office/officeart/2005/8/layout/vList2"/>
    <dgm:cxn modelId="{3DF6B428-E728-47B0-AB54-40E0C9A7978A}" type="presParOf" srcId="{833B1A73-7CE3-49BF-B06C-B1505B280C7B}" destId="{E3B89130-0BE9-4722-A8A0-D1203E7CD39D}" srcOrd="5" destOrd="0" presId="urn:microsoft.com/office/officeart/2005/8/layout/vList2"/>
    <dgm:cxn modelId="{07CF5B5E-8096-4F69-9B5C-C160FF4F6F79}" type="presParOf" srcId="{833B1A73-7CE3-49BF-B06C-B1505B280C7B}" destId="{75655FF5-D223-424F-9DF9-CC9D9B841877}" srcOrd="6" destOrd="0" presId="urn:microsoft.com/office/officeart/2005/8/layout/vList2"/>
    <dgm:cxn modelId="{AB901546-72FA-4788-B434-9DC2C00C73B5}" type="presParOf" srcId="{833B1A73-7CE3-49BF-B06C-B1505B280C7B}" destId="{374C90FF-5EBB-4469-9DD8-34533DAACAD9}" srcOrd="7" destOrd="0" presId="urn:microsoft.com/office/officeart/2005/8/layout/vList2"/>
    <dgm:cxn modelId="{2894D234-874C-47B5-B872-244845BBF19B}" type="presParOf" srcId="{833B1A73-7CE3-49BF-B06C-B1505B280C7B}" destId="{CDD48C5E-598F-482B-8957-4169F30FEB67}" srcOrd="8" destOrd="0" presId="urn:microsoft.com/office/officeart/2005/8/layout/vList2"/>
    <dgm:cxn modelId="{E3DE7E6F-0A16-4DD5-96D1-29F8D678095C}" type="presParOf" srcId="{833B1A73-7CE3-49BF-B06C-B1505B280C7B}" destId="{2526017D-E2B1-4955-BA8D-69A3FEB31E11}" srcOrd="9" destOrd="0" presId="urn:microsoft.com/office/officeart/2005/8/layout/vList2"/>
    <dgm:cxn modelId="{9E245DC0-5054-4F32-AB69-A25CB350ECC9}" type="presParOf" srcId="{833B1A73-7CE3-49BF-B06C-B1505B280C7B}" destId="{0D031089-75BB-4089-8E28-FDEDE2A4B17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52A2B-0CEF-431B-AD39-AD62940C9C6F}">
      <dsp:nvSpPr>
        <dsp:cNvPr id="0" name=""/>
        <dsp:cNvSpPr/>
      </dsp:nvSpPr>
      <dsp:spPr>
        <a:xfrm>
          <a:off x="2614981" y="709129"/>
          <a:ext cx="546965" cy="91440"/>
        </a:xfrm>
        <a:custGeom>
          <a:avLst/>
          <a:gdLst/>
          <a:ahLst/>
          <a:cxnLst/>
          <a:rect l="0" t="0" r="0" b="0"/>
          <a:pathLst>
            <a:path>
              <a:moveTo>
                <a:pt x="0" y="45720"/>
              </a:moveTo>
              <a:lnTo>
                <a:pt x="546965"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751961"/>
        <a:ext cx="28878" cy="5775"/>
      </dsp:txXfrm>
    </dsp:sp>
    <dsp:sp modelId="{234C040E-6C96-4038-A940-B022292CFD1A}">
      <dsp:nvSpPr>
        <dsp:cNvPr id="0" name=""/>
        <dsp:cNvSpPr/>
      </dsp:nvSpPr>
      <dsp:spPr>
        <a:xfrm>
          <a:off x="105624" y="1502"/>
          <a:ext cx="2511156" cy="150669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622300">
            <a:lnSpc>
              <a:spcPct val="90000"/>
            </a:lnSpc>
            <a:spcBef>
              <a:spcPct val="0"/>
            </a:spcBef>
            <a:spcAft>
              <a:spcPct val="35000"/>
            </a:spcAft>
            <a:buNone/>
          </a:pPr>
          <a:r>
            <a:rPr lang="en-US" sz="1400" kern="1200"/>
            <a:t>In marketing, several critical metrics are used to assess the effectiveness of campaigns and strategies. The most important metrics include: </a:t>
          </a:r>
        </a:p>
      </dsp:txBody>
      <dsp:txXfrm>
        <a:off x="105624" y="1502"/>
        <a:ext cx="2511156" cy="1506693"/>
      </dsp:txXfrm>
    </dsp:sp>
    <dsp:sp modelId="{A61C86F5-ECCA-45DD-93AD-9FA08F0AE776}">
      <dsp:nvSpPr>
        <dsp:cNvPr id="0" name=""/>
        <dsp:cNvSpPr/>
      </dsp:nvSpPr>
      <dsp:spPr>
        <a:xfrm>
          <a:off x="1361202" y="1506396"/>
          <a:ext cx="3088722" cy="546965"/>
        </a:xfrm>
        <a:custGeom>
          <a:avLst/>
          <a:gdLst/>
          <a:ahLst/>
          <a:cxnLst/>
          <a:rect l="0" t="0" r="0" b="0"/>
          <a:pathLst>
            <a:path>
              <a:moveTo>
                <a:pt x="3088722" y="0"/>
              </a:moveTo>
              <a:lnTo>
                <a:pt x="3088722" y="290582"/>
              </a:lnTo>
              <a:lnTo>
                <a:pt x="0" y="290582"/>
              </a:lnTo>
              <a:lnTo>
                <a:pt x="0" y="546965"/>
              </a:lnTo>
            </a:path>
          </a:pathLst>
        </a:custGeom>
        <a:noFill/>
        <a:ln w="12700" cap="flat" cmpd="sng" algn="ctr">
          <a:solidFill>
            <a:schemeClr val="accent5">
              <a:hueOff val="-3038037"/>
              <a:satOff val="-207"/>
              <a:lumOff val="4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1776991"/>
        <a:ext cx="157112" cy="5775"/>
      </dsp:txXfrm>
    </dsp:sp>
    <dsp:sp modelId="{E0515DB4-AEF8-49A9-B60F-D4DA8FE176BD}">
      <dsp:nvSpPr>
        <dsp:cNvPr id="0" name=""/>
        <dsp:cNvSpPr/>
      </dsp:nvSpPr>
      <dsp:spPr>
        <a:xfrm>
          <a:off x="3194346" y="1502"/>
          <a:ext cx="2511156" cy="1506693"/>
        </a:xfrm>
        <a:prstGeom prst="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622300">
            <a:lnSpc>
              <a:spcPct val="90000"/>
            </a:lnSpc>
            <a:spcBef>
              <a:spcPct val="0"/>
            </a:spcBef>
            <a:spcAft>
              <a:spcPct val="35000"/>
            </a:spcAft>
            <a:buNone/>
          </a:pPr>
          <a:r>
            <a:rPr lang="en-US" sz="1400" kern="1200"/>
            <a:t>• Customer Acquisition Cost (CAC)</a:t>
          </a:r>
        </a:p>
      </dsp:txBody>
      <dsp:txXfrm>
        <a:off x="3194346" y="1502"/>
        <a:ext cx="2511156" cy="1506693"/>
      </dsp:txXfrm>
    </dsp:sp>
    <dsp:sp modelId="{0874CEB0-7581-46DA-B422-4C37C8D0D89C}">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12700" cap="flat" cmpd="sng" algn="ctr">
          <a:solidFill>
            <a:schemeClr val="accent5">
              <a:hueOff val="-6076075"/>
              <a:satOff val="-413"/>
              <a:lumOff val="9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2C01EB71-9FC4-432A-AD7A-96FC823BF793}">
      <dsp:nvSpPr>
        <dsp:cNvPr id="0" name=""/>
        <dsp:cNvSpPr/>
      </dsp:nvSpPr>
      <dsp:spPr>
        <a:xfrm>
          <a:off x="105624" y="2085762"/>
          <a:ext cx="2511156" cy="1506693"/>
        </a:xfrm>
        <a:prstGeom prst="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622300">
            <a:lnSpc>
              <a:spcPct val="90000"/>
            </a:lnSpc>
            <a:spcBef>
              <a:spcPct val="0"/>
            </a:spcBef>
            <a:spcAft>
              <a:spcPct val="35000"/>
            </a:spcAft>
            <a:buNone/>
          </a:pPr>
          <a:r>
            <a:rPr lang="en-US" sz="1400" kern="1200"/>
            <a:t>• Conversion Rate</a:t>
          </a:r>
        </a:p>
      </dsp:txBody>
      <dsp:txXfrm>
        <a:off x="105624" y="2085762"/>
        <a:ext cx="2511156" cy="1506693"/>
      </dsp:txXfrm>
    </dsp:sp>
    <dsp:sp modelId="{AC312D8B-4974-4E89-89E9-826A17170AE0}">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12700" cap="flat" cmpd="sng" algn="ctr">
          <a:solidFill>
            <a:schemeClr val="accent5">
              <a:hueOff val="-9114112"/>
              <a:satOff val="-620"/>
              <a:lumOff val="1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0409DAFD-56E6-47A6-B783-C5353B7D0E9D}">
      <dsp:nvSpPr>
        <dsp:cNvPr id="0" name=""/>
        <dsp:cNvSpPr/>
      </dsp:nvSpPr>
      <dsp:spPr>
        <a:xfrm>
          <a:off x="3194346" y="2085762"/>
          <a:ext cx="2511156" cy="1506693"/>
        </a:xfrm>
        <a:prstGeom prst="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622300">
            <a:lnSpc>
              <a:spcPct val="90000"/>
            </a:lnSpc>
            <a:spcBef>
              <a:spcPct val="0"/>
            </a:spcBef>
            <a:spcAft>
              <a:spcPct val="35000"/>
            </a:spcAft>
            <a:buNone/>
          </a:pPr>
          <a:r>
            <a:rPr lang="en-US" sz="1400" kern="1200"/>
            <a:t>• Return on Investment (ROI)</a:t>
          </a:r>
        </a:p>
      </dsp:txBody>
      <dsp:txXfrm>
        <a:off x="3194346" y="2085762"/>
        <a:ext cx="2511156" cy="1506693"/>
      </dsp:txXfrm>
    </dsp:sp>
    <dsp:sp modelId="{4E83E4EB-7560-465D-8347-D6AEFD586DE4}">
      <dsp:nvSpPr>
        <dsp:cNvPr id="0" name=""/>
        <dsp:cNvSpPr/>
      </dsp:nvSpPr>
      <dsp:spPr>
        <a:xfrm>
          <a:off x="2614981" y="4877649"/>
          <a:ext cx="546965" cy="91440"/>
        </a:xfrm>
        <a:custGeom>
          <a:avLst/>
          <a:gdLst/>
          <a:ahLst/>
          <a:cxnLst/>
          <a:rect l="0" t="0" r="0" b="0"/>
          <a:pathLst>
            <a:path>
              <a:moveTo>
                <a:pt x="0" y="45720"/>
              </a:moveTo>
              <a:lnTo>
                <a:pt x="546965" y="45720"/>
              </a:lnTo>
            </a:path>
          </a:pathLst>
        </a:custGeom>
        <a:noFill/>
        <a:ln w="12700" cap="flat" cmpd="sng" algn="ctr">
          <a:solidFill>
            <a:schemeClr val="accent5">
              <a:hueOff val="-12152150"/>
              <a:satOff val="-826"/>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4920481"/>
        <a:ext cx="28878" cy="5775"/>
      </dsp:txXfrm>
    </dsp:sp>
    <dsp:sp modelId="{C59345BC-9897-46B8-BE14-170294539D78}">
      <dsp:nvSpPr>
        <dsp:cNvPr id="0" name=""/>
        <dsp:cNvSpPr/>
      </dsp:nvSpPr>
      <dsp:spPr>
        <a:xfrm>
          <a:off x="105624" y="4170022"/>
          <a:ext cx="2511156" cy="1506693"/>
        </a:xfrm>
        <a:prstGeom prst="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622300">
            <a:lnSpc>
              <a:spcPct val="90000"/>
            </a:lnSpc>
            <a:spcBef>
              <a:spcPct val="0"/>
            </a:spcBef>
            <a:spcAft>
              <a:spcPct val="35000"/>
            </a:spcAft>
            <a:buNone/>
          </a:pPr>
          <a:r>
            <a:rPr lang="en-US" sz="1400" kern="1200"/>
            <a:t>• Customer Retention Rate</a:t>
          </a:r>
        </a:p>
      </dsp:txBody>
      <dsp:txXfrm>
        <a:off x="105624" y="4170022"/>
        <a:ext cx="2511156" cy="1506693"/>
      </dsp:txXfrm>
    </dsp:sp>
    <dsp:sp modelId="{6ADF0337-21CE-450D-BEF8-840444A0775E}">
      <dsp:nvSpPr>
        <dsp:cNvPr id="0" name=""/>
        <dsp:cNvSpPr/>
      </dsp:nvSpPr>
      <dsp:spPr>
        <a:xfrm>
          <a:off x="3194346" y="4170022"/>
          <a:ext cx="2511156" cy="1506693"/>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622300">
            <a:lnSpc>
              <a:spcPct val="90000"/>
            </a:lnSpc>
            <a:spcBef>
              <a:spcPct val="0"/>
            </a:spcBef>
            <a:spcAft>
              <a:spcPct val="35000"/>
            </a:spcAft>
            <a:buNone/>
          </a:pPr>
          <a:r>
            <a:rPr lang="en-US" sz="1400" kern="1200"/>
            <a:t>• Churn Rate</a:t>
          </a:r>
        </a:p>
      </dsp:txBody>
      <dsp:txXfrm>
        <a:off x="3194346" y="4170022"/>
        <a:ext cx="2511156" cy="1506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CEB5D-DA3B-4CB3-A696-D4175018F99F}">
      <dsp:nvSpPr>
        <dsp:cNvPr id="0" name=""/>
        <dsp:cNvSpPr/>
      </dsp:nvSpPr>
      <dsp:spPr>
        <a:xfrm>
          <a:off x="0" y="56930"/>
          <a:ext cx="6666833" cy="81081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Before Cleaning &amp; Transformation:</a:t>
          </a:r>
        </a:p>
      </dsp:txBody>
      <dsp:txXfrm>
        <a:off x="39580" y="96510"/>
        <a:ext cx="6587673" cy="731650"/>
      </dsp:txXfrm>
    </dsp:sp>
    <dsp:sp modelId="{0386F6EC-8EF0-43D9-8CED-EE47C340C715}">
      <dsp:nvSpPr>
        <dsp:cNvPr id="0" name=""/>
        <dsp:cNvSpPr/>
      </dsp:nvSpPr>
      <dsp:spPr>
        <a:xfrm>
          <a:off x="0" y="962780"/>
          <a:ext cx="6666833" cy="810810"/>
        </a:xfrm>
        <a:prstGeom prst="roundRect">
          <a:avLst/>
        </a:prstGeom>
        <a:gradFill rotWithShape="0">
          <a:gsLst>
            <a:gs pos="0">
              <a:schemeClr val="accent5">
                <a:hueOff val="-2430430"/>
                <a:satOff val="-165"/>
                <a:lumOff val="392"/>
                <a:alphaOff val="0"/>
                <a:satMod val="103000"/>
                <a:lumMod val="102000"/>
                <a:tint val="94000"/>
              </a:schemeClr>
            </a:gs>
            <a:gs pos="50000">
              <a:schemeClr val="accent5">
                <a:hueOff val="-2430430"/>
                <a:satOff val="-165"/>
                <a:lumOff val="392"/>
                <a:alphaOff val="0"/>
                <a:satMod val="110000"/>
                <a:lumMod val="100000"/>
                <a:shade val="100000"/>
              </a:schemeClr>
            </a:gs>
            <a:gs pos="100000">
              <a:schemeClr val="accent5">
                <a:hueOff val="-2430430"/>
                <a:satOff val="-165"/>
                <a:lumOff val="3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 100,000 Rows</a:t>
          </a:r>
        </a:p>
      </dsp:txBody>
      <dsp:txXfrm>
        <a:off x="39580" y="1002360"/>
        <a:ext cx="6587673" cy="731650"/>
      </dsp:txXfrm>
    </dsp:sp>
    <dsp:sp modelId="{351A8DD9-6634-4267-A14D-B02E2593907B}">
      <dsp:nvSpPr>
        <dsp:cNvPr id="0" name=""/>
        <dsp:cNvSpPr/>
      </dsp:nvSpPr>
      <dsp:spPr>
        <a:xfrm>
          <a:off x="0" y="1868630"/>
          <a:ext cx="6666833" cy="810810"/>
        </a:xfrm>
        <a:prstGeom prst="roundRect">
          <a:avLst/>
        </a:prstGeom>
        <a:gradFill rotWithShape="0">
          <a:gsLst>
            <a:gs pos="0">
              <a:schemeClr val="accent5">
                <a:hueOff val="-4860860"/>
                <a:satOff val="-330"/>
                <a:lumOff val="784"/>
                <a:alphaOff val="0"/>
                <a:satMod val="103000"/>
                <a:lumMod val="102000"/>
                <a:tint val="94000"/>
              </a:schemeClr>
            </a:gs>
            <a:gs pos="50000">
              <a:schemeClr val="accent5">
                <a:hueOff val="-4860860"/>
                <a:satOff val="-330"/>
                <a:lumOff val="784"/>
                <a:alphaOff val="0"/>
                <a:satMod val="110000"/>
                <a:lumMod val="100000"/>
                <a:shade val="100000"/>
              </a:schemeClr>
            </a:gs>
            <a:gs pos="100000">
              <a:schemeClr val="accent5">
                <a:hueOff val="-4860860"/>
                <a:satOff val="-330"/>
                <a:lumOff val="7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 9 Columns</a:t>
          </a:r>
        </a:p>
      </dsp:txBody>
      <dsp:txXfrm>
        <a:off x="39580" y="1908210"/>
        <a:ext cx="6587673" cy="731650"/>
      </dsp:txXfrm>
    </dsp:sp>
    <dsp:sp modelId="{08C094E5-A627-4D17-AABD-BD18B2EE33B5}">
      <dsp:nvSpPr>
        <dsp:cNvPr id="0" name=""/>
        <dsp:cNvSpPr/>
      </dsp:nvSpPr>
      <dsp:spPr>
        <a:xfrm>
          <a:off x="0" y="2774480"/>
          <a:ext cx="6666833" cy="810810"/>
        </a:xfrm>
        <a:prstGeom prst="roundRect">
          <a:avLst/>
        </a:prstGeom>
        <a:gradFill rotWithShape="0">
          <a:gsLst>
            <a:gs pos="0">
              <a:schemeClr val="accent5">
                <a:hueOff val="-7291290"/>
                <a:satOff val="-496"/>
                <a:lumOff val="1177"/>
                <a:alphaOff val="0"/>
                <a:satMod val="103000"/>
                <a:lumMod val="102000"/>
                <a:tint val="94000"/>
              </a:schemeClr>
            </a:gs>
            <a:gs pos="50000">
              <a:schemeClr val="accent5">
                <a:hueOff val="-7291290"/>
                <a:satOff val="-496"/>
                <a:lumOff val="1177"/>
                <a:alphaOff val="0"/>
                <a:satMod val="110000"/>
                <a:lumMod val="100000"/>
                <a:shade val="100000"/>
              </a:schemeClr>
            </a:gs>
            <a:gs pos="100000">
              <a:schemeClr val="accent5">
                <a:hueOff val="-7291290"/>
                <a:satOff val="-496"/>
                <a:lumOff val="1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After Cleaning &amp; Transformation:</a:t>
          </a:r>
        </a:p>
      </dsp:txBody>
      <dsp:txXfrm>
        <a:off x="39580" y="2814060"/>
        <a:ext cx="6587673" cy="731650"/>
      </dsp:txXfrm>
    </dsp:sp>
    <dsp:sp modelId="{EF97E33B-C0C6-4DD7-A72A-10AFED2695FD}">
      <dsp:nvSpPr>
        <dsp:cNvPr id="0" name=""/>
        <dsp:cNvSpPr/>
      </dsp:nvSpPr>
      <dsp:spPr>
        <a:xfrm>
          <a:off x="0" y="3680330"/>
          <a:ext cx="6666833" cy="810810"/>
        </a:xfrm>
        <a:prstGeom prst="roundRect">
          <a:avLst/>
        </a:prstGeom>
        <a:gradFill rotWithShape="0">
          <a:gsLst>
            <a:gs pos="0">
              <a:schemeClr val="accent5">
                <a:hueOff val="-9721720"/>
                <a:satOff val="-661"/>
                <a:lumOff val="1569"/>
                <a:alphaOff val="0"/>
                <a:satMod val="103000"/>
                <a:lumMod val="102000"/>
                <a:tint val="94000"/>
              </a:schemeClr>
            </a:gs>
            <a:gs pos="50000">
              <a:schemeClr val="accent5">
                <a:hueOff val="-9721720"/>
                <a:satOff val="-661"/>
                <a:lumOff val="1569"/>
                <a:alphaOff val="0"/>
                <a:satMod val="110000"/>
                <a:lumMod val="100000"/>
                <a:shade val="100000"/>
              </a:schemeClr>
            </a:gs>
            <a:gs pos="100000">
              <a:schemeClr val="accent5">
                <a:hueOff val="-9721720"/>
                <a:satOff val="-661"/>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 73,257 Rows</a:t>
          </a:r>
        </a:p>
      </dsp:txBody>
      <dsp:txXfrm>
        <a:off x="39580" y="3719910"/>
        <a:ext cx="6587673" cy="731650"/>
      </dsp:txXfrm>
    </dsp:sp>
    <dsp:sp modelId="{5DB87EFC-5447-48F4-9A9D-AA5664E98DA6}">
      <dsp:nvSpPr>
        <dsp:cNvPr id="0" name=""/>
        <dsp:cNvSpPr/>
      </dsp:nvSpPr>
      <dsp:spPr>
        <a:xfrm>
          <a:off x="0" y="4586180"/>
          <a:ext cx="6666833" cy="81081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 8 Columns</a:t>
          </a:r>
        </a:p>
      </dsp:txBody>
      <dsp:txXfrm>
        <a:off x="39580" y="4625760"/>
        <a:ext cx="6587673" cy="731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D45E7-55E2-4D3F-B977-6A7FD4E96BA5}">
      <dsp:nvSpPr>
        <dsp:cNvPr id="0" name=""/>
        <dsp:cNvSpPr/>
      </dsp:nvSpPr>
      <dsp:spPr>
        <a:xfrm>
          <a:off x="0" y="69619"/>
          <a:ext cx="6666833" cy="83537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cleaned dataset was used to calculate key marketing metrics, including:</a:t>
          </a:r>
        </a:p>
      </dsp:txBody>
      <dsp:txXfrm>
        <a:off x="40780" y="110399"/>
        <a:ext cx="6585273" cy="753819"/>
      </dsp:txXfrm>
    </dsp:sp>
    <dsp:sp modelId="{5C3BC015-82B5-4B30-8E38-70B0FD4F107A}">
      <dsp:nvSpPr>
        <dsp:cNvPr id="0" name=""/>
        <dsp:cNvSpPr/>
      </dsp:nvSpPr>
      <dsp:spPr>
        <a:xfrm>
          <a:off x="0" y="965479"/>
          <a:ext cx="6666833" cy="835379"/>
        </a:xfrm>
        <a:prstGeom prst="round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Customer Acquisition Cost (CAC)</a:t>
          </a:r>
        </a:p>
      </dsp:txBody>
      <dsp:txXfrm>
        <a:off x="40780" y="1006259"/>
        <a:ext cx="6585273" cy="753819"/>
      </dsp:txXfrm>
    </dsp:sp>
    <dsp:sp modelId="{FA9F287D-3854-4E59-B721-9277CCED0F6E}">
      <dsp:nvSpPr>
        <dsp:cNvPr id="0" name=""/>
        <dsp:cNvSpPr/>
      </dsp:nvSpPr>
      <dsp:spPr>
        <a:xfrm>
          <a:off x="0" y="1861339"/>
          <a:ext cx="6666833" cy="835379"/>
        </a:xfrm>
        <a:prstGeom prst="round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Conversion Rate</a:t>
          </a:r>
        </a:p>
      </dsp:txBody>
      <dsp:txXfrm>
        <a:off x="40780" y="1902119"/>
        <a:ext cx="6585273" cy="753819"/>
      </dsp:txXfrm>
    </dsp:sp>
    <dsp:sp modelId="{75655FF5-D223-424F-9DF9-CC9D9B841877}">
      <dsp:nvSpPr>
        <dsp:cNvPr id="0" name=""/>
        <dsp:cNvSpPr/>
      </dsp:nvSpPr>
      <dsp:spPr>
        <a:xfrm>
          <a:off x="0" y="2757200"/>
          <a:ext cx="6666833" cy="835379"/>
        </a:xfrm>
        <a:prstGeom prst="round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Return on Investment (ROI)</a:t>
          </a:r>
        </a:p>
      </dsp:txBody>
      <dsp:txXfrm>
        <a:off x="40780" y="2797980"/>
        <a:ext cx="6585273" cy="753819"/>
      </dsp:txXfrm>
    </dsp:sp>
    <dsp:sp modelId="{CDD48C5E-598F-482B-8957-4169F30FEB67}">
      <dsp:nvSpPr>
        <dsp:cNvPr id="0" name=""/>
        <dsp:cNvSpPr/>
      </dsp:nvSpPr>
      <dsp:spPr>
        <a:xfrm>
          <a:off x="0" y="3653060"/>
          <a:ext cx="6666833" cy="835379"/>
        </a:xfrm>
        <a:prstGeom prst="round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Customer Retention Rate</a:t>
          </a:r>
        </a:p>
      </dsp:txBody>
      <dsp:txXfrm>
        <a:off x="40780" y="3693840"/>
        <a:ext cx="6585273" cy="753819"/>
      </dsp:txXfrm>
    </dsp:sp>
    <dsp:sp modelId="{0D031089-75BB-4089-8E28-FDEDE2A4B175}">
      <dsp:nvSpPr>
        <dsp:cNvPr id="0" name=""/>
        <dsp:cNvSpPr/>
      </dsp:nvSpPr>
      <dsp:spPr>
        <a:xfrm>
          <a:off x="0" y="4548920"/>
          <a:ext cx="6666833" cy="83537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Churn Rate</a:t>
          </a:r>
        </a:p>
      </dsp:txBody>
      <dsp:txXfrm>
        <a:off x="40780" y="4589700"/>
        <a:ext cx="6585273" cy="75381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4211-6678-A14A-8AF5-E334F7E3E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8FC3EC-0CC9-F5AC-7926-A8AA89EC17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7EE714-859F-4247-07FD-645B4DDA6DA8}"/>
              </a:ext>
            </a:extLst>
          </p:cNvPr>
          <p:cNvSpPr>
            <a:spLocks noGrp="1"/>
          </p:cNvSpPr>
          <p:nvPr>
            <p:ph type="dt" sz="half" idx="10"/>
          </p:nvPr>
        </p:nvSpPr>
        <p:spPr/>
        <p:txBody>
          <a:bodyPr/>
          <a:lstStyle/>
          <a:p>
            <a:fld id="{8D3E8065-CC40-4ADD-9DF1-E2C92907C18F}" type="datetimeFigureOut">
              <a:rPr lang="en-US" smtClean="0"/>
              <a:t>10/12/2024</a:t>
            </a:fld>
            <a:endParaRPr lang="en-US"/>
          </a:p>
        </p:txBody>
      </p:sp>
      <p:sp>
        <p:nvSpPr>
          <p:cNvPr id="5" name="Footer Placeholder 4">
            <a:extLst>
              <a:ext uri="{FF2B5EF4-FFF2-40B4-BE49-F238E27FC236}">
                <a16:creationId xmlns:a16="http://schemas.microsoft.com/office/drawing/2014/main" id="{A5D8D3D0-B958-7BE7-3BFF-24CA46E29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4E483-6197-09EA-C24B-3C9613A0EA49}"/>
              </a:ext>
            </a:extLst>
          </p:cNvPr>
          <p:cNvSpPr>
            <a:spLocks noGrp="1"/>
          </p:cNvSpPr>
          <p:nvPr>
            <p:ph type="sldNum" sz="quarter" idx="12"/>
          </p:nvPr>
        </p:nvSpPr>
        <p:spPr/>
        <p:txBody>
          <a:bodyPr/>
          <a:lstStyle/>
          <a:p>
            <a:fld id="{D6822383-A463-405D-8B1D-E4CC6C1D3800}" type="slidenum">
              <a:rPr lang="en-US" smtClean="0"/>
              <a:t>‹#›</a:t>
            </a:fld>
            <a:endParaRPr lang="en-US"/>
          </a:p>
        </p:txBody>
      </p:sp>
    </p:spTree>
    <p:extLst>
      <p:ext uri="{BB962C8B-B14F-4D97-AF65-F5344CB8AC3E}">
        <p14:creationId xmlns:p14="http://schemas.microsoft.com/office/powerpoint/2010/main" val="2842272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6C7F-738D-21EF-B16C-9A34C59D4A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3F3E0E-4CFE-F420-0DF7-A358181EF9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E9360-2365-27EB-2394-E083549F564A}"/>
              </a:ext>
            </a:extLst>
          </p:cNvPr>
          <p:cNvSpPr>
            <a:spLocks noGrp="1"/>
          </p:cNvSpPr>
          <p:nvPr>
            <p:ph type="dt" sz="half" idx="10"/>
          </p:nvPr>
        </p:nvSpPr>
        <p:spPr/>
        <p:txBody>
          <a:bodyPr/>
          <a:lstStyle/>
          <a:p>
            <a:fld id="{8D3E8065-CC40-4ADD-9DF1-E2C92907C18F}" type="datetimeFigureOut">
              <a:rPr lang="en-US" smtClean="0"/>
              <a:t>10/12/2024</a:t>
            </a:fld>
            <a:endParaRPr lang="en-US"/>
          </a:p>
        </p:txBody>
      </p:sp>
      <p:sp>
        <p:nvSpPr>
          <p:cNvPr id="5" name="Footer Placeholder 4">
            <a:extLst>
              <a:ext uri="{FF2B5EF4-FFF2-40B4-BE49-F238E27FC236}">
                <a16:creationId xmlns:a16="http://schemas.microsoft.com/office/drawing/2014/main" id="{8FE6F1EA-96AB-9612-DB76-785CC2C0A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9F836-F83D-B36D-8D2E-136AAF4179DD}"/>
              </a:ext>
            </a:extLst>
          </p:cNvPr>
          <p:cNvSpPr>
            <a:spLocks noGrp="1"/>
          </p:cNvSpPr>
          <p:nvPr>
            <p:ph type="sldNum" sz="quarter" idx="12"/>
          </p:nvPr>
        </p:nvSpPr>
        <p:spPr/>
        <p:txBody>
          <a:bodyPr/>
          <a:lstStyle/>
          <a:p>
            <a:fld id="{D6822383-A463-405D-8B1D-E4CC6C1D3800}" type="slidenum">
              <a:rPr lang="en-US" smtClean="0"/>
              <a:t>‹#›</a:t>
            </a:fld>
            <a:endParaRPr lang="en-US"/>
          </a:p>
        </p:txBody>
      </p:sp>
    </p:spTree>
    <p:extLst>
      <p:ext uri="{BB962C8B-B14F-4D97-AF65-F5344CB8AC3E}">
        <p14:creationId xmlns:p14="http://schemas.microsoft.com/office/powerpoint/2010/main" val="344096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CBE47-6924-8DD3-D271-6C2F52AF21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702335-E43D-428D-EF99-4E64EC50C0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294B4-797A-0BEB-D1B3-C01758C3F767}"/>
              </a:ext>
            </a:extLst>
          </p:cNvPr>
          <p:cNvSpPr>
            <a:spLocks noGrp="1"/>
          </p:cNvSpPr>
          <p:nvPr>
            <p:ph type="dt" sz="half" idx="10"/>
          </p:nvPr>
        </p:nvSpPr>
        <p:spPr/>
        <p:txBody>
          <a:bodyPr/>
          <a:lstStyle/>
          <a:p>
            <a:fld id="{8D3E8065-CC40-4ADD-9DF1-E2C92907C18F}" type="datetimeFigureOut">
              <a:rPr lang="en-US" smtClean="0"/>
              <a:t>10/12/2024</a:t>
            </a:fld>
            <a:endParaRPr lang="en-US"/>
          </a:p>
        </p:txBody>
      </p:sp>
      <p:sp>
        <p:nvSpPr>
          <p:cNvPr id="5" name="Footer Placeholder 4">
            <a:extLst>
              <a:ext uri="{FF2B5EF4-FFF2-40B4-BE49-F238E27FC236}">
                <a16:creationId xmlns:a16="http://schemas.microsoft.com/office/drawing/2014/main" id="{5AA35743-A42B-9AB4-A533-324FC418B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21352-EB77-EA20-5585-8DD842D6E6FE}"/>
              </a:ext>
            </a:extLst>
          </p:cNvPr>
          <p:cNvSpPr>
            <a:spLocks noGrp="1"/>
          </p:cNvSpPr>
          <p:nvPr>
            <p:ph type="sldNum" sz="quarter" idx="12"/>
          </p:nvPr>
        </p:nvSpPr>
        <p:spPr/>
        <p:txBody>
          <a:bodyPr/>
          <a:lstStyle/>
          <a:p>
            <a:fld id="{D6822383-A463-405D-8B1D-E4CC6C1D3800}" type="slidenum">
              <a:rPr lang="en-US" smtClean="0"/>
              <a:t>‹#›</a:t>
            </a:fld>
            <a:endParaRPr lang="en-US"/>
          </a:p>
        </p:txBody>
      </p:sp>
    </p:spTree>
    <p:extLst>
      <p:ext uri="{BB962C8B-B14F-4D97-AF65-F5344CB8AC3E}">
        <p14:creationId xmlns:p14="http://schemas.microsoft.com/office/powerpoint/2010/main" val="1027301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4332-E795-5E8A-040C-3D528E42B7A3}"/>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ADDF29DC-F3E0-FD48-FE23-F1CECBF9D49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98046-D843-FD11-885F-43AE2F6C6B3A}"/>
              </a:ext>
            </a:extLst>
          </p:cNvPr>
          <p:cNvSpPr>
            <a:spLocks noGrp="1"/>
          </p:cNvSpPr>
          <p:nvPr>
            <p:ph type="dt" sz="half" idx="10"/>
          </p:nvPr>
        </p:nvSpPr>
        <p:spPr/>
        <p:txBody>
          <a:bodyPr/>
          <a:lstStyle/>
          <a:p>
            <a:fld id="{8D3E8065-CC40-4ADD-9DF1-E2C92907C18F}" type="datetimeFigureOut">
              <a:rPr lang="en-US" smtClean="0"/>
              <a:t>10/12/2024</a:t>
            </a:fld>
            <a:endParaRPr lang="en-US"/>
          </a:p>
        </p:txBody>
      </p:sp>
      <p:sp>
        <p:nvSpPr>
          <p:cNvPr id="5" name="Footer Placeholder 4">
            <a:extLst>
              <a:ext uri="{FF2B5EF4-FFF2-40B4-BE49-F238E27FC236}">
                <a16:creationId xmlns:a16="http://schemas.microsoft.com/office/drawing/2014/main" id="{9896A102-5EB1-641A-90D0-C917C1A99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AF49E-C94A-84E0-42CA-21C215CAD206}"/>
              </a:ext>
            </a:extLst>
          </p:cNvPr>
          <p:cNvSpPr>
            <a:spLocks noGrp="1"/>
          </p:cNvSpPr>
          <p:nvPr>
            <p:ph type="sldNum" sz="quarter" idx="12"/>
          </p:nvPr>
        </p:nvSpPr>
        <p:spPr/>
        <p:txBody>
          <a:bodyPr/>
          <a:lstStyle/>
          <a:p>
            <a:fld id="{D6822383-A463-405D-8B1D-E4CC6C1D3800}" type="slidenum">
              <a:rPr lang="en-US" smtClean="0"/>
              <a:t>‹#›</a:t>
            </a:fld>
            <a:endParaRPr lang="en-US"/>
          </a:p>
        </p:txBody>
      </p:sp>
    </p:spTree>
    <p:extLst>
      <p:ext uri="{BB962C8B-B14F-4D97-AF65-F5344CB8AC3E}">
        <p14:creationId xmlns:p14="http://schemas.microsoft.com/office/powerpoint/2010/main" val="39052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D572-1F28-56F4-3DA8-73F7AA124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F8CD75-9C16-C744-FE46-8B0377B3D6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6BC67-9C99-71C3-CE67-83660E04DEB7}"/>
              </a:ext>
            </a:extLst>
          </p:cNvPr>
          <p:cNvSpPr>
            <a:spLocks noGrp="1"/>
          </p:cNvSpPr>
          <p:nvPr>
            <p:ph type="dt" sz="half" idx="10"/>
          </p:nvPr>
        </p:nvSpPr>
        <p:spPr/>
        <p:txBody>
          <a:bodyPr/>
          <a:lstStyle/>
          <a:p>
            <a:fld id="{8D3E8065-CC40-4ADD-9DF1-E2C92907C18F}" type="datetimeFigureOut">
              <a:rPr lang="en-US" smtClean="0"/>
              <a:t>10/12/2024</a:t>
            </a:fld>
            <a:endParaRPr lang="en-US"/>
          </a:p>
        </p:txBody>
      </p:sp>
      <p:sp>
        <p:nvSpPr>
          <p:cNvPr id="5" name="Footer Placeholder 4">
            <a:extLst>
              <a:ext uri="{FF2B5EF4-FFF2-40B4-BE49-F238E27FC236}">
                <a16:creationId xmlns:a16="http://schemas.microsoft.com/office/drawing/2014/main" id="{7933EB02-798D-E003-91B3-073078160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63D38-B5AF-1438-01FE-C1F215142A5D}"/>
              </a:ext>
            </a:extLst>
          </p:cNvPr>
          <p:cNvSpPr>
            <a:spLocks noGrp="1"/>
          </p:cNvSpPr>
          <p:nvPr>
            <p:ph type="sldNum" sz="quarter" idx="12"/>
          </p:nvPr>
        </p:nvSpPr>
        <p:spPr/>
        <p:txBody>
          <a:bodyPr/>
          <a:lstStyle/>
          <a:p>
            <a:fld id="{D6822383-A463-405D-8B1D-E4CC6C1D3800}" type="slidenum">
              <a:rPr lang="en-US" smtClean="0"/>
              <a:t>‹#›</a:t>
            </a:fld>
            <a:endParaRPr lang="en-US"/>
          </a:p>
        </p:txBody>
      </p:sp>
    </p:spTree>
    <p:extLst>
      <p:ext uri="{BB962C8B-B14F-4D97-AF65-F5344CB8AC3E}">
        <p14:creationId xmlns:p14="http://schemas.microsoft.com/office/powerpoint/2010/main" val="205163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6D1E-3BA9-B4FA-65C8-33E690B4B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89FFDB-DCCE-1511-2BA8-58E5780C4B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B3EF1C-E222-DA72-F31D-9CA7C8E0DAF5}"/>
              </a:ext>
            </a:extLst>
          </p:cNvPr>
          <p:cNvSpPr>
            <a:spLocks noGrp="1"/>
          </p:cNvSpPr>
          <p:nvPr>
            <p:ph type="dt" sz="half" idx="10"/>
          </p:nvPr>
        </p:nvSpPr>
        <p:spPr/>
        <p:txBody>
          <a:bodyPr/>
          <a:lstStyle/>
          <a:p>
            <a:fld id="{8D3E8065-CC40-4ADD-9DF1-E2C92907C18F}" type="datetimeFigureOut">
              <a:rPr lang="en-US" smtClean="0"/>
              <a:t>10/12/2024</a:t>
            </a:fld>
            <a:endParaRPr lang="en-US"/>
          </a:p>
        </p:txBody>
      </p:sp>
      <p:sp>
        <p:nvSpPr>
          <p:cNvPr id="5" name="Footer Placeholder 4">
            <a:extLst>
              <a:ext uri="{FF2B5EF4-FFF2-40B4-BE49-F238E27FC236}">
                <a16:creationId xmlns:a16="http://schemas.microsoft.com/office/drawing/2014/main" id="{6461F80F-C0D6-42B0-7016-D523E9E51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7BCCF-DBB6-F217-93FD-8B4E02D0979A}"/>
              </a:ext>
            </a:extLst>
          </p:cNvPr>
          <p:cNvSpPr>
            <a:spLocks noGrp="1"/>
          </p:cNvSpPr>
          <p:nvPr>
            <p:ph type="sldNum" sz="quarter" idx="12"/>
          </p:nvPr>
        </p:nvSpPr>
        <p:spPr/>
        <p:txBody>
          <a:bodyPr/>
          <a:lstStyle/>
          <a:p>
            <a:fld id="{D6822383-A463-405D-8B1D-E4CC6C1D3800}" type="slidenum">
              <a:rPr lang="en-US" smtClean="0"/>
              <a:t>‹#›</a:t>
            </a:fld>
            <a:endParaRPr lang="en-US"/>
          </a:p>
        </p:txBody>
      </p:sp>
    </p:spTree>
    <p:extLst>
      <p:ext uri="{BB962C8B-B14F-4D97-AF65-F5344CB8AC3E}">
        <p14:creationId xmlns:p14="http://schemas.microsoft.com/office/powerpoint/2010/main" val="408156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1309-4316-4473-3717-D5E62E256A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234E4-69F7-528A-2AF8-FD9693B970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0672A0-1680-0B0F-2E55-6ECE7F2C9C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1123CF-6B75-8B50-A16A-A3476A5F1E22}"/>
              </a:ext>
            </a:extLst>
          </p:cNvPr>
          <p:cNvSpPr>
            <a:spLocks noGrp="1"/>
          </p:cNvSpPr>
          <p:nvPr>
            <p:ph type="dt" sz="half" idx="10"/>
          </p:nvPr>
        </p:nvSpPr>
        <p:spPr/>
        <p:txBody>
          <a:bodyPr/>
          <a:lstStyle/>
          <a:p>
            <a:fld id="{8D3E8065-CC40-4ADD-9DF1-E2C92907C18F}" type="datetimeFigureOut">
              <a:rPr lang="en-US" smtClean="0"/>
              <a:t>10/12/2024</a:t>
            </a:fld>
            <a:endParaRPr lang="en-US"/>
          </a:p>
        </p:txBody>
      </p:sp>
      <p:sp>
        <p:nvSpPr>
          <p:cNvPr id="6" name="Footer Placeholder 5">
            <a:extLst>
              <a:ext uri="{FF2B5EF4-FFF2-40B4-BE49-F238E27FC236}">
                <a16:creationId xmlns:a16="http://schemas.microsoft.com/office/drawing/2014/main" id="{A4DF16F2-C2EB-807D-FEA7-D7FCEA9EE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56195-2AFC-5A61-EF4A-CD59F8E47782}"/>
              </a:ext>
            </a:extLst>
          </p:cNvPr>
          <p:cNvSpPr>
            <a:spLocks noGrp="1"/>
          </p:cNvSpPr>
          <p:nvPr>
            <p:ph type="sldNum" sz="quarter" idx="12"/>
          </p:nvPr>
        </p:nvSpPr>
        <p:spPr/>
        <p:txBody>
          <a:bodyPr/>
          <a:lstStyle/>
          <a:p>
            <a:fld id="{D6822383-A463-405D-8B1D-E4CC6C1D3800}" type="slidenum">
              <a:rPr lang="en-US" smtClean="0"/>
              <a:t>‹#›</a:t>
            </a:fld>
            <a:endParaRPr lang="en-US"/>
          </a:p>
        </p:txBody>
      </p:sp>
    </p:spTree>
    <p:extLst>
      <p:ext uri="{BB962C8B-B14F-4D97-AF65-F5344CB8AC3E}">
        <p14:creationId xmlns:p14="http://schemas.microsoft.com/office/powerpoint/2010/main" val="22352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10F8-66DB-F42E-BDE2-62242F4245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CF6E5B-C9C3-EEE3-AC4E-6E7F0F4812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76AE4-DFE6-9A36-B945-D6C279F772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21DE70-15CB-0CC9-C3D8-3091450F2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A75EF6-DD48-79BE-95F2-EFB47D9785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E1F703-15C3-A93B-DB50-3FE3094F4922}"/>
              </a:ext>
            </a:extLst>
          </p:cNvPr>
          <p:cNvSpPr>
            <a:spLocks noGrp="1"/>
          </p:cNvSpPr>
          <p:nvPr>
            <p:ph type="dt" sz="half" idx="10"/>
          </p:nvPr>
        </p:nvSpPr>
        <p:spPr/>
        <p:txBody>
          <a:bodyPr/>
          <a:lstStyle/>
          <a:p>
            <a:fld id="{8D3E8065-CC40-4ADD-9DF1-E2C92907C18F}" type="datetimeFigureOut">
              <a:rPr lang="en-US" smtClean="0"/>
              <a:t>10/12/2024</a:t>
            </a:fld>
            <a:endParaRPr lang="en-US"/>
          </a:p>
        </p:txBody>
      </p:sp>
      <p:sp>
        <p:nvSpPr>
          <p:cNvPr id="8" name="Footer Placeholder 7">
            <a:extLst>
              <a:ext uri="{FF2B5EF4-FFF2-40B4-BE49-F238E27FC236}">
                <a16:creationId xmlns:a16="http://schemas.microsoft.com/office/drawing/2014/main" id="{714D6084-EF48-9C3E-B95B-C089F62A0F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C0E444-BE93-7426-1D7F-8F57A4270FFC}"/>
              </a:ext>
            </a:extLst>
          </p:cNvPr>
          <p:cNvSpPr>
            <a:spLocks noGrp="1"/>
          </p:cNvSpPr>
          <p:nvPr>
            <p:ph type="sldNum" sz="quarter" idx="12"/>
          </p:nvPr>
        </p:nvSpPr>
        <p:spPr/>
        <p:txBody>
          <a:bodyPr/>
          <a:lstStyle/>
          <a:p>
            <a:fld id="{D6822383-A463-405D-8B1D-E4CC6C1D3800}" type="slidenum">
              <a:rPr lang="en-US" smtClean="0"/>
              <a:t>‹#›</a:t>
            </a:fld>
            <a:endParaRPr lang="en-US"/>
          </a:p>
        </p:txBody>
      </p:sp>
    </p:spTree>
    <p:extLst>
      <p:ext uri="{BB962C8B-B14F-4D97-AF65-F5344CB8AC3E}">
        <p14:creationId xmlns:p14="http://schemas.microsoft.com/office/powerpoint/2010/main" val="174457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28C6-578B-1976-87C0-55A0CD21BB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963095-20B9-FF87-BB49-32F86BDEAAA9}"/>
              </a:ext>
            </a:extLst>
          </p:cNvPr>
          <p:cNvSpPr>
            <a:spLocks noGrp="1"/>
          </p:cNvSpPr>
          <p:nvPr>
            <p:ph type="dt" sz="half" idx="10"/>
          </p:nvPr>
        </p:nvSpPr>
        <p:spPr/>
        <p:txBody>
          <a:bodyPr/>
          <a:lstStyle/>
          <a:p>
            <a:fld id="{8D3E8065-CC40-4ADD-9DF1-E2C92907C18F}" type="datetimeFigureOut">
              <a:rPr lang="en-US" smtClean="0"/>
              <a:t>10/12/2024</a:t>
            </a:fld>
            <a:endParaRPr lang="en-US"/>
          </a:p>
        </p:txBody>
      </p:sp>
      <p:sp>
        <p:nvSpPr>
          <p:cNvPr id="4" name="Footer Placeholder 3">
            <a:extLst>
              <a:ext uri="{FF2B5EF4-FFF2-40B4-BE49-F238E27FC236}">
                <a16:creationId xmlns:a16="http://schemas.microsoft.com/office/drawing/2014/main" id="{5D7AC66A-60E0-9B31-1636-F12AE15125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197533-B941-5E33-9CF5-FEBA59F364CE}"/>
              </a:ext>
            </a:extLst>
          </p:cNvPr>
          <p:cNvSpPr>
            <a:spLocks noGrp="1"/>
          </p:cNvSpPr>
          <p:nvPr>
            <p:ph type="sldNum" sz="quarter" idx="12"/>
          </p:nvPr>
        </p:nvSpPr>
        <p:spPr/>
        <p:txBody>
          <a:bodyPr/>
          <a:lstStyle/>
          <a:p>
            <a:fld id="{D6822383-A463-405D-8B1D-E4CC6C1D3800}" type="slidenum">
              <a:rPr lang="en-US" smtClean="0"/>
              <a:t>‹#›</a:t>
            </a:fld>
            <a:endParaRPr lang="en-US"/>
          </a:p>
        </p:txBody>
      </p:sp>
    </p:spTree>
    <p:extLst>
      <p:ext uri="{BB962C8B-B14F-4D97-AF65-F5344CB8AC3E}">
        <p14:creationId xmlns:p14="http://schemas.microsoft.com/office/powerpoint/2010/main" val="368501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5434A-8C4A-75C6-969D-15BFB6D9F821}"/>
              </a:ext>
            </a:extLst>
          </p:cNvPr>
          <p:cNvSpPr>
            <a:spLocks noGrp="1"/>
          </p:cNvSpPr>
          <p:nvPr>
            <p:ph type="dt" sz="half" idx="10"/>
          </p:nvPr>
        </p:nvSpPr>
        <p:spPr/>
        <p:txBody>
          <a:bodyPr/>
          <a:lstStyle/>
          <a:p>
            <a:fld id="{8D3E8065-CC40-4ADD-9DF1-E2C92907C18F}" type="datetimeFigureOut">
              <a:rPr lang="en-US" smtClean="0"/>
              <a:t>10/12/2024</a:t>
            </a:fld>
            <a:endParaRPr lang="en-US"/>
          </a:p>
        </p:txBody>
      </p:sp>
      <p:sp>
        <p:nvSpPr>
          <p:cNvPr id="3" name="Footer Placeholder 2">
            <a:extLst>
              <a:ext uri="{FF2B5EF4-FFF2-40B4-BE49-F238E27FC236}">
                <a16:creationId xmlns:a16="http://schemas.microsoft.com/office/drawing/2014/main" id="{50F0158F-1BAF-4A3C-B514-0531D21F37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0F8017-50D5-7FB8-9019-82677AADAA34}"/>
              </a:ext>
            </a:extLst>
          </p:cNvPr>
          <p:cNvSpPr>
            <a:spLocks noGrp="1"/>
          </p:cNvSpPr>
          <p:nvPr>
            <p:ph type="sldNum" sz="quarter" idx="12"/>
          </p:nvPr>
        </p:nvSpPr>
        <p:spPr/>
        <p:txBody>
          <a:bodyPr/>
          <a:lstStyle/>
          <a:p>
            <a:fld id="{D6822383-A463-405D-8B1D-E4CC6C1D3800}" type="slidenum">
              <a:rPr lang="en-US" smtClean="0"/>
              <a:t>‹#›</a:t>
            </a:fld>
            <a:endParaRPr lang="en-US"/>
          </a:p>
        </p:txBody>
      </p:sp>
    </p:spTree>
    <p:extLst>
      <p:ext uri="{BB962C8B-B14F-4D97-AF65-F5344CB8AC3E}">
        <p14:creationId xmlns:p14="http://schemas.microsoft.com/office/powerpoint/2010/main" val="27885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2C95-D777-AAAB-0E15-3BEFED21D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D77D49-09EC-1071-883F-6A83D6220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AE74FC-702D-5997-F089-2A992E6E4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FA96B-2507-06E8-B802-14B24F678098}"/>
              </a:ext>
            </a:extLst>
          </p:cNvPr>
          <p:cNvSpPr>
            <a:spLocks noGrp="1"/>
          </p:cNvSpPr>
          <p:nvPr>
            <p:ph type="dt" sz="half" idx="10"/>
          </p:nvPr>
        </p:nvSpPr>
        <p:spPr/>
        <p:txBody>
          <a:bodyPr/>
          <a:lstStyle/>
          <a:p>
            <a:fld id="{8D3E8065-CC40-4ADD-9DF1-E2C92907C18F}" type="datetimeFigureOut">
              <a:rPr lang="en-US" smtClean="0"/>
              <a:t>10/12/2024</a:t>
            </a:fld>
            <a:endParaRPr lang="en-US"/>
          </a:p>
        </p:txBody>
      </p:sp>
      <p:sp>
        <p:nvSpPr>
          <p:cNvPr id="6" name="Footer Placeholder 5">
            <a:extLst>
              <a:ext uri="{FF2B5EF4-FFF2-40B4-BE49-F238E27FC236}">
                <a16:creationId xmlns:a16="http://schemas.microsoft.com/office/drawing/2014/main" id="{599CFE6F-A3BE-0482-C774-A1DD203C7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E78E7E-633B-4F20-77C6-3C159C07EC58}"/>
              </a:ext>
            </a:extLst>
          </p:cNvPr>
          <p:cNvSpPr>
            <a:spLocks noGrp="1"/>
          </p:cNvSpPr>
          <p:nvPr>
            <p:ph type="sldNum" sz="quarter" idx="12"/>
          </p:nvPr>
        </p:nvSpPr>
        <p:spPr/>
        <p:txBody>
          <a:bodyPr/>
          <a:lstStyle/>
          <a:p>
            <a:fld id="{D6822383-A463-405D-8B1D-E4CC6C1D3800}" type="slidenum">
              <a:rPr lang="en-US" smtClean="0"/>
              <a:t>‹#›</a:t>
            </a:fld>
            <a:endParaRPr lang="en-US"/>
          </a:p>
        </p:txBody>
      </p:sp>
    </p:spTree>
    <p:extLst>
      <p:ext uri="{BB962C8B-B14F-4D97-AF65-F5344CB8AC3E}">
        <p14:creationId xmlns:p14="http://schemas.microsoft.com/office/powerpoint/2010/main" val="18855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E102-E391-55AA-5460-5749A4AD9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CA8504-9B74-DF13-0F7A-3543BF93A2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A04467-7302-3431-2625-933B9BB1D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673E2-076C-5EE1-D079-35DF97091C18}"/>
              </a:ext>
            </a:extLst>
          </p:cNvPr>
          <p:cNvSpPr>
            <a:spLocks noGrp="1"/>
          </p:cNvSpPr>
          <p:nvPr>
            <p:ph type="dt" sz="half" idx="10"/>
          </p:nvPr>
        </p:nvSpPr>
        <p:spPr/>
        <p:txBody>
          <a:bodyPr/>
          <a:lstStyle/>
          <a:p>
            <a:fld id="{8D3E8065-CC40-4ADD-9DF1-E2C92907C18F}" type="datetimeFigureOut">
              <a:rPr lang="en-US" smtClean="0"/>
              <a:t>10/12/2024</a:t>
            </a:fld>
            <a:endParaRPr lang="en-US"/>
          </a:p>
        </p:txBody>
      </p:sp>
      <p:sp>
        <p:nvSpPr>
          <p:cNvPr id="6" name="Footer Placeholder 5">
            <a:extLst>
              <a:ext uri="{FF2B5EF4-FFF2-40B4-BE49-F238E27FC236}">
                <a16:creationId xmlns:a16="http://schemas.microsoft.com/office/drawing/2014/main" id="{8A0B5CF0-E942-10E1-C713-125E5E285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3E31E-3CEB-1194-E79D-F1DBB9C2A672}"/>
              </a:ext>
            </a:extLst>
          </p:cNvPr>
          <p:cNvSpPr>
            <a:spLocks noGrp="1"/>
          </p:cNvSpPr>
          <p:nvPr>
            <p:ph type="sldNum" sz="quarter" idx="12"/>
          </p:nvPr>
        </p:nvSpPr>
        <p:spPr/>
        <p:txBody>
          <a:bodyPr/>
          <a:lstStyle/>
          <a:p>
            <a:fld id="{D6822383-A463-405D-8B1D-E4CC6C1D3800}" type="slidenum">
              <a:rPr lang="en-US" smtClean="0"/>
              <a:t>‹#›</a:t>
            </a:fld>
            <a:endParaRPr lang="en-US"/>
          </a:p>
        </p:txBody>
      </p:sp>
    </p:spTree>
    <p:extLst>
      <p:ext uri="{BB962C8B-B14F-4D97-AF65-F5344CB8AC3E}">
        <p14:creationId xmlns:p14="http://schemas.microsoft.com/office/powerpoint/2010/main" val="262239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1D5F0-F733-A34D-2C60-0D8B1D59A9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414266-C59F-5EA9-EE41-753AE8CB94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5358E-6CC1-72EB-0A1E-E1FC47D88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3E8065-CC40-4ADD-9DF1-E2C92907C18F}" type="datetimeFigureOut">
              <a:rPr lang="en-US" smtClean="0"/>
              <a:t>10/12/2024</a:t>
            </a:fld>
            <a:endParaRPr lang="en-US"/>
          </a:p>
        </p:txBody>
      </p:sp>
      <p:sp>
        <p:nvSpPr>
          <p:cNvPr id="5" name="Footer Placeholder 4">
            <a:extLst>
              <a:ext uri="{FF2B5EF4-FFF2-40B4-BE49-F238E27FC236}">
                <a16:creationId xmlns:a16="http://schemas.microsoft.com/office/drawing/2014/main" id="{7C5283AD-9459-8BF0-73A0-E3C44E7B3E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4EC2A9-440A-B078-50A8-2F9A9DBFF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822383-A463-405D-8B1D-E4CC6C1D3800}" type="slidenum">
              <a:rPr lang="en-US" smtClean="0"/>
              <a:t>‹#›</a:t>
            </a:fld>
            <a:endParaRPr lang="en-US"/>
          </a:p>
        </p:txBody>
      </p:sp>
    </p:spTree>
    <p:extLst>
      <p:ext uri="{BB962C8B-B14F-4D97-AF65-F5344CB8AC3E}">
        <p14:creationId xmlns:p14="http://schemas.microsoft.com/office/powerpoint/2010/main" val="78481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4A7849E4-D3A5-B31B-4E1F-830F95CE9C60}"/>
              </a:ext>
            </a:extLst>
          </p:cNvPr>
          <p:cNvPicPr>
            <a:picLocks noChangeAspect="1"/>
          </p:cNvPicPr>
          <p:nvPr/>
        </p:nvPicPr>
        <p:blipFill>
          <a:blip r:embed="rId2">
            <a:alphaModFix/>
          </a:blip>
          <a:srcRect t="1220" b="14510"/>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D42B9-6F4A-B7A1-8B51-1E2F247D6141}"/>
              </a:ext>
            </a:extLst>
          </p:cNvPr>
          <p:cNvSpPr>
            <a:spLocks noGrp="1"/>
          </p:cNvSpPr>
          <p:nvPr>
            <p:ph type="ctrTitle"/>
          </p:nvPr>
        </p:nvSpPr>
        <p:spPr>
          <a:xfrm>
            <a:off x="762000" y="1137434"/>
            <a:ext cx="7800660" cy="1520987"/>
          </a:xfrm>
        </p:spPr>
        <p:txBody>
          <a:bodyPr anchor="t">
            <a:normAutofit/>
          </a:bodyPr>
          <a:lstStyle/>
          <a:p>
            <a:pPr algn="l"/>
            <a:r>
              <a:rPr lang="en-US" sz="4000">
                <a:solidFill>
                  <a:srgbClr val="FFFFFF"/>
                </a:solidFill>
              </a:rPr>
              <a:t>Comprehensive Marketing Report</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F9E25F6-FEFE-D50A-A6B8-03ABE7B35724}"/>
              </a:ext>
            </a:extLst>
          </p:cNvPr>
          <p:cNvSpPr>
            <a:spLocks noGrp="1"/>
          </p:cNvSpPr>
          <p:nvPr>
            <p:ph type="subTitle" idx="1"/>
          </p:nvPr>
        </p:nvSpPr>
        <p:spPr>
          <a:xfrm>
            <a:off x="838200" y="4293441"/>
            <a:ext cx="6295332" cy="1588514"/>
          </a:xfrm>
        </p:spPr>
        <p:txBody>
          <a:bodyPr anchor="b">
            <a:normAutofit/>
          </a:bodyPr>
          <a:lstStyle/>
          <a:p>
            <a:pPr algn="l"/>
            <a:r>
              <a:rPr lang="en-US" sz="1800">
                <a:solidFill>
                  <a:srgbClr val="FFFFFF"/>
                </a:solidFill>
              </a:rPr>
              <a:t>Data Analysis, Cleaning, Transformation, and Insights</a:t>
            </a:r>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51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CC6B6-DAE9-82CB-4F97-A76B49DD0F05}"/>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000" kern="1200">
                <a:solidFill>
                  <a:schemeClr val="tx1"/>
                </a:solidFill>
                <a:latin typeface="+mj-lt"/>
                <a:ea typeface="+mj-ea"/>
                <a:cs typeface="+mj-cs"/>
              </a:rPr>
              <a:t>Step 2: Remove Blank/Empty Rows</a:t>
            </a: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2CCBA1B-9A3F-3283-DCE9-541969749D6B}"/>
              </a:ext>
            </a:extLst>
          </p:cNvPr>
          <p:cNvSpPr>
            <a:spLocks noGrp="1"/>
          </p:cNvSpPr>
          <p:nvPr>
            <p:ph type="body" idx="1"/>
          </p:nvPr>
        </p:nvSpPr>
        <p:spPr>
          <a:xfrm>
            <a:off x="5126418" y="552091"/>
            <a:ext cx="6224335" cy="5431536"/>
          </a:xfrm>
        </p:spPr>
        <p:txBody>
          <a:bodyPr vert="horz" lIns="91440" tIns="45720" rIns="91440" bIns="45720" rtlCol="0" anchor="ctr">
            <a:normAutofit/>
          </a:bodyPr>
          <a:lstStyle/>
          <a:p>
            <a:r>
              <a:rPr lang="en-US" sz="2200"/>
              <a:t>Blank or empty rows are removed to ensure that the dataset is clean and devoid of unnecessary gaps, which can distort analysis.</a:t>
            </a:r>
          </a:p>
        </p:txBody>
      </p:sp>
    </p:spTree>
    <p:extLst>
      <p:ext uri="{BB962C8B-B14F-4D97-AF65-F5344CB8AC3E}">
        <p14:creationId xmlns:p14="http://schemas.microsoft.com/office/powerpoint/2010/main" val="330740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9FE0-3C4F-C613-1D26-11B6A35CE1FF}"/>
              </a:ext>
            </a:extLst>
          </p:cNvPr>
          <p:cNvSpPr>
            <a:spLocks noGrp="1"/>
          </p:cNvSpPr>
          <p:nvPr>
            <p:ph type="title"/>
          </p:nvPr>
        </p:nvSpPr>
        <p:spPr>
          <a:xfrm>
            <a:off x="6823878" y="741391"/>
            <a:ext cx="4491821" cy="1616203"/>
          </a:xfrm>
        </p:spPr>
        <p:txBody>
          <a:bodyPr vert="horz" lIns="91440" tIns="45720" rIns="91440" bIns="45720" rtlCol="0" anchor="b">
            <a:normAutofit/>
          </a:bodyPr>
          <a:lstStyle/>
          <a:p>
            <a:r>
              <a:rPr lang="en-US" sz="3200"/>
              <a:t>Step 3: Remove Duplicates</a:t>
            </a:r>
          </a:p>
        </p:txBody>
      </p:sp>
      <p:pic>
        <p:nvPicPr>
          <p:cNvPr id="5" name="Picture 4" descr="Different coloured organisers">
            <a:extLst>
              <a:ext uri="{FF2B5EF4-FFF2-40B4-BE49-F238E27FC236}">
                <a16:creationId xmlns:a16="http://schemas.microsoft.com/office/drawing/2014/main" id="{127563FF-B91E-3167-154B-DF5E67B0C7CF}"/>
              </a:ext>
            </a:extLst>
          </p:cNvPr>
          <p:cNvPicPr>
            <a:picLocks noChangeAspect="1"/>
          </p:cNvPicPr>
          <p:nvPr/>
        </p:nvPicPr>
        <p:blipFill>
          <a:blip r:embed="rId2"/>
          <a:srcRect l="23164" r="23058"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D2DCB750-99BD-9FAF-5935-365F8B66A14C}"/>
              </a:ext>
            </a:extLst>
          </p:cNvPr>
          <p:cNvSpPr>
            <a:spLocks noGrp="1"/>
          </p:cNvSpPr>
          <p:nvPr>
            <p:ph type="body" idx="1"/>
          </p:nvPr>
        </p:nvSpPr>
        <p:spPr>
          <a:xfrm>
            <a:off x="6823878" y="2533476"/>
            <a:ext cx="4491820" cy="3447832"/>
          </a:xfrm>
        </p:spPr>
        <p:txBody>
          <a:bodyPr vert="horz" lIns="91440" tIns="45720" rIns="91440" bIns="45720" rtlCol="0" anchor="t">
            <a:normAutofit/>
          </a:bodyPr>
          <a:lstStyle/>
          <a:p>
            <a:r>
              <a:rPr lang="en-US" sz="2000"/>
              <a:t>Duplicate entries in the dataset can lead to inaccurate results. We remove all duplicate rows to ensure data integrity.</a:t>
            </a:r>
          </a:p>
        </p:txBody>
      </p:sp>
    </p:spTree>
    <p:extLst>
      <p:ext uri="{BB962C8B-B14F-4D97-AF65-F5344CB8AC3E}">
        <p14:creationId xmlns:p14="http://schemas.microsoft.com/office/powerpoint/2010/main" val="19712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A2921-4014-F2DF-467F-C965858E677F}"/>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Step 4: Remove Column 'Notes'</a:t>
            </a:r>
          </a:p>
        </p:txBody>
      </p:sp>
      <p:sp>
        <p:nvSpPr>
          <p:cNvPr id="3" name="Text Placeholder 2">
            <a:extLst>
              <a:ext uri="{FF2B5EF4-FFF2-40B4-BE49-F238E27FC236}">
                <a16:creationId xmlns:a16="http://schemas.microsoft.com/office/drawing/2014/main" id="{36AE269E-DCF6-AE41-67BE-3ACE4FC2CFA2}"/>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r>
              <a:rPr lang="en-US" sz="2000"/>
              <a:t>The 'Notes' column contains non-essential information that is not required for analysis, so it has been removed to streamline the dataset.</a:t>
            </a:r>
          </a:p>
        </p:txBody>
      </p:sp>
      <p:pic>
        <p:nvPicPr>
          <p:cNvPr id="5" name="Picture 4" descr="Sticky notes on a wall">
            <a:extLst>
              <a:ext uri="{FF2B5EF4-FFF2-40B4-BE49-F238E27FC236}">
                <a16:creationId xmlns:a16="http://schemas.microsoft.com/office/drawing/2014/main" id="{B0DC3C71-F05C-B023-B8B3-E4541C31BDBE}"/>
              </a:ext>
            </a:extLst>
          </p:cNvPr>
          <p:cNvPicPr>
            <a:picLocks noChangeAspect="1"/>
          </p:cNvPicPr>
          <p:nvPr/>
        </p:nvPicPr>
        <p:blipFill>
          <a:blip r:embed="rId2"/>
          <a:srcRect l="18834" r="19097" b="1"/>
          <a:stretch/>
        </p:blipFill>
        <p:spPr>
          <a:xfrm>
            <a:off x="6096000" y="1"/>
            <a:ext cx="6102825" cy="6858000"/>
          </a:xfrm>
          <a:prstGeom prst="rect">
            <a:avLst/>
          </a:prstGeom>
        </p:spPr>
      </p:pic>
    </p:spTree>
    <p:extLst>
      <p:ext uri="{BB962C8B-B14F-4D97-AF65-F5344CB8AC3E}">
        <p14:creationId xmlns:p14="http://schemas.microsoft.com/office/powerpoint/2010/main" val="234459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ample being pipetted into a petri dish">
            <a:extLst>
              <a:ext uri="{FF2B5EF4-FFF2-40B4-BE49-F238E27FC236}">
                <a16:creationId xmlns:a16="http://schemas.microsoft.com/office/drawing/2014/main" id="{67FBABF0-3163-385B-1087-BA5936191EAC}"/>
              </a:ext>
            </a:extLst>
          </p:cNvPr>
          <p:cNvPicPr>
            <a:picLocks noChangeAspect="1"/>
          </p:cNvPicPr>
          <p:nvPr/>
        </p:nvPicPr>
        <p:blipFill>
          <a:blip r:embed="rId2"/>
          <a:srcRect l="39292" r="1737"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97A4C-D030-2567-7A09-B14D005C6CF4}"/>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t>Step 5: Filter Out Errors and Nulls</a:t>
            </a:r>
          </a:p>
        </p:txBody>
      </p:sp>
      <p:sp>
        <p:nvSpPr>
          <p:cNvPr id="3" name="Text Placeholder 2">
            <a:extLst>
              <a:ext uri="{FF2B5EF4-FFF2-40B4-BE49-F238E27FC236}">
                <a16:creationId xmlns:a16="http://schemas.microsoft.com/office/drawing/2014/main" id="{6F89BB77-4664-2DF4-6987-33012CB2B9C5}"/>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2000"/>
              <a:t>Errors and null values in the dataset can skew analysis. We filter out all rows with errors or nulls to ensure accuracy.</a:t>
            </a:r>
          </a:p>
        </p:txBody>
      </p:sp>
    </p:spTree>
    <p:extLst>
      <p:ext uri="{BB962C8B-B14F-4D97-AF65-F5344CB8AC3E}">
        <p14:creationId xmlns:p14="http://schemas.microsoft.com/office/powerpoint/2010/main" val="362084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A9090A4-F48C-31F0-39CD-E1CFA3018A92}"/>
              </a:ext>
            </a:extLst>
          </p:cNvPr>
          <p:cNvSpPr>
            <a:spLocks noGrp="1"/>
          </p:cNvSpPr>
          <p:nvPr>
            <p:ph type="title"/>
          </p:nvPr>
        </p:nvSpPr>
        <p:spPr>
          <a:xfrm>
            <a:off x="1179226" y="1280679"/>
            <a:ext cx="9833548" cy="1325563"/>
          </a:xfrm>
        </p:spPr>
        <p:txBody>
          <a:bodyPr vert="horz" lIns="91440" tIns="45720" rIns="91440" bIns="45720" rtlCol="0" anchor="b">
            <a:normAutofit/>
          </a:bodyPr>
          <a:lstStyle/>
          <a:p>
            <a:pPr algn="ctr"/>
            <a:r>
              <a:rPr lang="en-US" sz="3600" kern="1200">
                <a:solidFill>
                  <a:schemeClr val="tx2"/>
                </a:solidFill>
                <a:latin typeface="+mj-lt"/>
                <a:ea typeface="+mj-ea"/>
                <a:cs typeface="+mj-cs"/>
              </a:rPr>
              <a:t>Step 6: First Row as Column Headers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7" name="Freeform: Shape 16">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DADE98F1-B604-4CC0-68E8-3A48EBAF1AE5}"/>
              </a:ext>
            </a:extLst>
          </p:cNvPr>
          <p:cNvSpPr>
            <a:spLocks noGrp="1"/>
          </p:cNvSpPr>
          <p:nvPr>
            <p:ph type="body" idx="1"/>
          </p:nvPr>
        </p:nvSpPr>
        <p:spPr>
          <a:xfrm>
            <a:off x="1179226" y="2890979"/>
            <a:ext cx="9833548" cy="2693976"/>
          </a:xfrm>
        </p:spPr>
        <p:txBody>
          <a:bodyPr vert="horz" lIns="91440" tIns="45720" rIns="91440" bIns="45720" rtlCol="0">
            <a:normAutofit/>
          </a:bodyPr>
          <a:lstStyle/>
          <a:p>
            <a:r>
              <a:rPr lang="en-US" sz="1800">
                <a:solidFill>
                  <a:schemeClr val="tx2"/>
                </a:solidFill>
              </a:rPr>
              <a:t>In this step, we set the first row of the dataset as the column headers, ensuring that each column is clearly labeled for analysis.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98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39D36-AC3F-9B70-3DAC-12D3CF298898}"/>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3700"/>
              <a:t>Step 7: Append 5 Queries with the Same Structure</a:t>
            </a:r>
          </a:p>
        </p:txBody>
      </p:sp>
      <p:sp>
        <p:nvSpPr>
          <p:cNvPr id="3" name="Text Placeholder 2">
            <a:extLst>
              <a:ext uri="{FF2B5EF4-FFF2-40B4-BE49-F238E27FC236}">
                <a16:creationId xmlns:a16="http://schemas.microsoft.com/office/drawing/2014/main" id="{00936E48-4652-0555-9B56-EC3F1D0E17EA}"/>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a:t>To consolidate multiple queries with the same structure, we applied an append operation to merge them into one unified dataset.</a:t>
            </a:r>
          </a:p>
        </p:txBody>
      </p:sp>
      <p:pic>
        <p:nvPicPr>
          <p:cNvPr id="14" name="Picture 13" descr="Top view of cubes connected with black lines">
            <a:extLst>
              <a:ext uri="{FF2B5EF4-FFF2-40B4-BE49-F238E27FC236}">
                <a16:creationId xmlns:a16="http://schemas.microsoft.com/office/drawing/2014/main" id="{2CFEDAA6-B5F9-1E02-AA1B-A5221222811B}"/>
              </a:ext>
            </a:extLst>
          </p:cNvPr>
          <p:cNvPicPr>
            <a:picLocks noChangeAspect="1"/>
          </p:cNvPicPr>
          <p:nvPr/>
        </p:nvPicPr>
        <p:blipFill>
          <a:blip r:embed="rId2"/>
          <a:srcRect l="25840" r="1591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163697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9CDB2-FE5B-EC07-8A1F-839A0F2EF311}"/>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Dataset Before and After Cleaning</a:t>
            </a:r>
          </a:p>
        </p:txBody>
      </p:sp>
      <p:graphicFrame>
        <p:nvGraphicFramePr>
          <p:cNvPr id="25" name="Text Placeholder 2">
            <a:extLst>
              <a:ext uri="{FF2B5EF4-FFF2-40B4-BE49-F238E27FC236}">
                <a16:creationId xmlns:a16="http://schemas.microsoft.com/office/drawing/2014/main" id="{8DF3450E-509E-3097-739F-0200F7C34821}"/>
              </a:ext>
            </a:extLst>
          </p:cNvPr>
          <p:cNvGraphicFramePr/>
          <p:nvPr>
            <p:extLst>
              <p:ext uri="{D42A27DB-BD31-4B8C-83A1-F6EECF244321}">
                <p14:modId xmlns:p14="http://schemas.microsoft.com/office/powerpoint/2010/main" val="196745790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4847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F1F56-41EA-56EE-F89C-D0ADF67BAD61}"/>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Key Metrics from the Cleaned Data</a:t>
            </a:r>
          </a:p>
        </p:txBody>
      </p:sp>
      <p:graphicFrame>
        <p:nvGraphicFramePr>
          <p:cNvPr id="5" name="Text Placeholder 2">
            <a:extLst>
              <a:ext uri="{FF2B5EF4-FFF2-40B4-BE49-F238E27FC236}">
                <a16:creationId xmlns:a16="http://schemas.microsoft.com/office/drawing/2014/main" id="{4DF7CE16-2417-361C-0FBD-8CF94C30AEEF}"/>
              </a:ext>
            </a:extLst>
          </p:cNvPr>
          <p:cNvGraphicFramePr/>
          <p:nvPr>
            <p:extLst>
              <p:ext uri="{D42A27DB-BD31-4B8C-83A1-F6EECF244321}">
                <p14:modId xmlns:p14="http://schemas.microsoft.com/office/powerpoint/2010/main" val="220401675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761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F00C64-1941-D151-4D0D-57D28EC14B7E}"/>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Detailed Analysis of Customer Acquisition Cost (CAC)</a:t>
            </a:r>
          </a:p>
        </p:txBody>
      </p:sp>
      <p:sp>
        <p:nvSpPr>
          <p:cNvPr id="3" name="Text Placeholder 2">
            <a:extLst>
              <a:ext uri="{FF2B5EF4-FFF2-40B4-BE49-F238E27FC236}">
                <a16:creationId xmlns:a16="http://schemas.microsoft.com/office/drawing/2014/main" id="{D129771D-01D1-BD97-CF0F-5CC7974944A8}"/>
              </a:ext>
            </a:extLst>
          </p:cNvPr>
          <p:cNvSpPr>
            <a:spLocks noGrp="1"/>
          </p:cNvSpPr>
          <p:nvPr>
            <p:ph type="body" idx="1"/>
          </p:nvPr>
        </p:nvSpPr>
        <p:spPr>
          <a:xfrm>
            <a:off x="6503158" y="649480"/>
            <a:ext cx="4862447" cy="5546047"/>
          </a:xfrm>
        </p:spPr>
        <p:txBody>
          <a:bodyPr vert="horz" lIns="91440" tIns="45720" rIns="91440" bIns="45720" rtlCol="0" anchor="ctr">
            <a:normAutofit/>
          </a:bodyPr>
          <a:lstStyle/>
          <a:p>
            <a:r>
              <a:rPr lang="en-US" sz="2000"/>
              <a:t>An in-depth analysis of CAC reveals how marketing efforts have impacted the cost of acquiring new customers over time. Efforts to reduce CAC while increasing customer acquisition were analyzed through various campaigns.</a:t>
            </a:r>
          </a:p>
        </p:txBody>
      </p:sp>
    </p:spTree>
    <p:extLst>
      <p:ext uri="{BB962C8B-B14F-4D97-AF65-F5344CB8AC3E}">
        <p14:creationId xmlns:p14="http://schemas.microsoft.com/office/powerpoint/2010/main" val="1273050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F060AC-B4E0-86DB-E42F-D71675842EB2}"/>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Detailed Analysis of Conversion Rate</a:t>
            </a:r>
          </a:p>
        </p:txBody>
      </p:sp>
      <p:sp>
        <p:nvSpPr>
          <p:cNvPr id="3" name="Text Placeholder 2">
            <a:extLst>
              <a:ext uri="{FF2B5EF4-FFF2-40B4-BE49-F238E27FC236}">
                <a16:creationId xmlns:a16="http://schemas.microsoft.com/office/drawing/2014/main" id="{89110648-03BD-CCF1-F8D8-3CE5125587A2}"/>
              </a:ext>
            </a:extLst>
          </p:cNvPr>
          <p:cNvSpPr>
            <a:spLocks noGrp="1"/>
          </p:cNvSpPr>
          <p:nvPr>
            <p:ph type="body" idx="1"/>
          </p:nvPr>
        </p:nvSpPr>
        <p:spPr>
          <a:xfrm>
            <a:off x="6503158" y="649480"/>
            <a:ext cx="4862447" cy="5546047"/>
          </a:xfrm>
        </p:spPr>
        <p:txBody>
          <a:bodyPr vert="horz" lIns="91440" tIns="45720" rIns="91440" bIns="45720" rtlCol="0" anchor="ctr">
            <a:normAutofit/>
          </a:bodyPr>
          <a:lstStyle/>
          <a:p>
            <a:r>
              <a:rPr lang="en-US" sz="2000"/>
              <a:t>Conversion rates from the cleaned data were analyzed to determine which campaigns performed best, identifying key factors that improved conversions, such as offers, timing, and targeting.</a:t>
            </a:r>
          </a:p>
        </p:txBody>
      </p:sp>
    </p:spTree>
    <p:extLst>
      <p:ext uri="{BB962C8B-B14F-4D97-AF65-F5344CB8AC3E}">
        <p14:creationId xmlns:p14="http://schemas.microsoft.com/office/powerpoint/2010/main" val="271291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DFA8A2-5E25-508C-52DF-9A65FE8AAC61}"/>
              </a:ext>
            </a:extLst>
          </p:cNvPr>
          <p:cNvSpPr>
            <a:spLocks noGrp="1"/>
          </p:cNvSpPr>
          <p:nvPr>
            <p:ph type="title"/>
          </p:nvPr>
        </p:nvSpPr>
        <p:spPr>
          <a:xfrm>
            <a:off x="838200" y="673770"/>
            <a:ext cx="3220329" cy="2027227"/>
          </a:xfrm>
        </p:spPr>
        <p:txBody>
          <a:bodyPr vert="horz" lIns="91440" tIns="45720" rIns="91440" bIns="45720" rtlCol="0" anchor="t">
            <a:normAutofit/>
          </a:bodyPr>
          <a:lstStyle/>
          <a:p>
            <a:r>
              <a:rPr lang="en-US" sz="3800" kern="1200">
                <a:solidFill>
                  <a:srgbClr val="FFFFFF"/>
                </a:solidFill>
                <a:latin typeface="+mj-lt"/>
                <a:ea typeface="+mj-ea"/>
                <a:cs typeface="+mj-cs"/>
              </a:rPr>
              <a:t>Introduction to Key Marketing Metrics</a:t>
            </a:r>
          </a:p>
        </p:txBody>
      </p:sp>
      <p:graphicFrame>
        <p:nvGraphicFramePr>
          <p:cNvPr id="19" name="Text Placeholder 2">
            <a:extLst>
              <a:ext uri="{FF2B5EF4-FFF2-40B4-BE49-F238E27FC236}">
                <a16:creationId xmlns:a16="http://schemas.microsoft.com/office/drawing/2014/main" id="{A79749BF-F61C-A3A9-47C9-6B1D6B0D129B}"/>
              </a:ext>
            </a:extLst>
          </p:cNvPr>
          <p:cNvGraphicFramePr/>
          <p:nvPr>
            <p:extLst>
              <p:ext uri="{D42A27DB-BD31-4B8C-83A1-F6EECF244321}">
                <p14:modId xmlns:p14="http://schemas.microsoft.com/office/powerpoint/2010/main" val="780314087"/>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116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een and yellow layers">
            <a:extLst>
              <a:ext uri="{FF2B5EF4-FFF2-40B4-BE49-F238E27FC236}">
                <a16:creationId xmlns:a16="http://schemas.microsoft.com/office/drawing/2014/main" id="{D1A25552-3166-D387-F1F4-FB9D3B12F06B}"/>
              </a:ext>
            </a:extLst>
          </p:cNvPr>
          <p:cNvPicPr>
            <a:picLocks noChangeAspect="1"/>
          </p:cNvPicPr>
          <p:nvPr/>
        </p:nvPicPr>
        <p:blipFill>
          <a:blip r:embed="rId2"/>
          <a:srcRect l="19821" r="16674" b="-1"/>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8E199-CE78-78D6-C3A7-EBFE8C1B8E84}"/>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t>Conclusion &amp; Next Steps</a:t>
            </a:r>
          </a:p>
        </p:txBody>
      </p:sp>
      <p:sp>
        <p:nvSpPr>
          <p:cNvPr id="3" name="Text Placeholder 2">
            <a:extLst>
              <a:ext uri="{FF2B5EF4-FFF2-40B4-BE49-F238E27FC236}">
                <a16:creationId xmlns:a16="http://schemas.microsoft.com/office/drawing/2014/main" id="{656403A2-950C-5553-D53F-63809A07151F}"/>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2000"/>
              <a:t>This presentation highlighted key marketing metrics, explained the data cleaning and transformation process, and provided detailed insights. Moving forward, the focus will be on improving metrics like CAC, ROI, and retention rates to achieve even better results.</a:t>
            </a:r>
          </a:p>
        </p:txBody>
      </p:sp>
    </p:spTree>
    <p:extLst>
      <p:ext uri="{BB962C8B-B14F-4D97-AF65-F5344CB8AC3E}">
        <p14:creationId xmlns:p14="http://schemas.microsoft.com/office/powerpoint/2010/main" val="373234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EEBD0-29D2-0BDB-25D6-FC1320C9CD3F}"/>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kern="1200">
                <a:solidFill>
                  <a:srgbClr val="FFFFFF"/>
                </a:solidFill>
                <a:latin typeface="+mj-lt"/>
                <a:ea typeface="+mj-ea"/>
                <a:cs typeface="+mj-cs"/>
              </a:rPr>
              <a:t>Customer Acquisition Cost (CAC)</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EBB0F3F0-D7CA-87E4-9A95-9AFD1FAABDF7}"/>
              </a:ext>
            </a:extLst>
          </p:cNvPr>
          <p:cNvSpPr>
            <a:spLocks noGrp="1"/>
          </p:cNvSpPr>
          <p:nvPr>
            <p:ph type="body" idx="1"/>
          </p:nvPr>
        </p:nvSpPr>
        <p:spPr>
          <a:xfrm>
            <a:off x="5370153" y="1526033"/>
            <a:ext cx="5536397" cy="3935281"/>
          </a:xfrm>
        </p:spPr>
        <p:txBody>
          <a:bodyPr vert="horz" lIns="91440" tIns="45720" rIns="91440" bIns="45720" rtlCol="0">
            <a:normAutofit/>
          </a:bodyPr>
          <a:lstStyle/>
          <a:p>
            <a:r>
              <a:rPr lang="en-US"/>
              <a:t>Customer Acquisition Cost (CAC) is the total cost incurred to acquire a new customer. It includes expenses related to marketing campaigns, advertising, and sales efforts. Lowering CAC while maintaining high conversion rates is a key objective in marketing.</a:t>
            </a:r>
          </a:p>
        </p:txBody>
      </p:sp>
    </p:spTree>
    <p:extLst>
      <p:ext uri="{BB962C8B-B14F-4D97-AF65-F5344CB8AC3E}">
        <p14:creationId xmlns:p14="http://schemas.microsoft.com/office/powerpoint/2010/main" val="170959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99920-88EA-9B83-63E8-45BC55D3A65D}"/>
              </a:ext>
            </a:extLst>
          </p:cNvPr>
          <p:cNvSpPr>
            <a:spLocks noGrp="1"/>
          </p:cNvSpPr>
          <p:nvPr>
            <p:ph type="title"/>
          </p:nvPr>
        </p:nvSpPr>
        <p:spPr>
          <a:xfrm>
            <a:off x="1389278" y="1233241"/>
            <a:ext cx="3240506" cy="4064628"/>
          </a:xfrm>
        </p:spPr>
        <p:txBody>
          <a:bodyPr vert="horz" lIns="91440" tIns="45720" rIns="91440" bIns="45720" rtlCol="0" anchor="ctr">
            <a:normAutofit/>
          </a:bodyPr>
          <a:lstStyle/>
          <a:p>
            <a:r>
              <a:rPr lang="en-US" kern="1200">
                <a:solidFill>
                  <a:srgbClr val="FFFFFF"/>
                </a:solidFill>
                <a:latin typeface="+mj-lt"/>
                <a:ea typeface="+mj-ea"/>
                <a:cs typeface="+mj-cs"/>
              </a:rPr>
              <a:t>Conversion Rate (%)</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0583434A-2FF5-F636-7FB2-EF842B8BC571}"/>
              </a:ext>
            </a:extLst>
          </p:cNvPr>
          <p:cNvSpPr>
            <a:spLocks noGrp="1"/>
          </p:cNvSpPr>
          <p:nvPr>
            <p:ph type="body" idx="1"/>
          </p:nvPr>
        </p:nvSpPr>
        <p:spPr>
          <a:xfrm>
            <a:off x="6096000" y="820880"/>
            <a:ext cx="5257799" cy="4889350"/>
          </a:xfrm>
        </p:spPr>
        <p:txBody>
          <a:bodyPr vert="horz" lIns="91440" tIns="45720" rIns="91440" bIns="45720" rtlCol="0" anchor="t">
            <a:normAutofit/>
          </a:bodyPr>
          <a:lstStyle/>
          <a:p>
            <a:r>
              <a:rPr lang="en-US"/>
              <a:t>Conversion Rate is the percentage of visitors or potential customers who take a desired action, such as making a purchase or signing up for a service. It is calculated as: Conversion Rate = (Conversions / Total Visitors) * 100.</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0691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B94C21-9238-3B5F-11FD-5CED0BBDCA2E}"/>
              </a:ext>
            </a:extLst>
          </p:cNvPr>
          <p:cNvSpPr>
            <a:spLocks noGrp="1"/>
          </p:cNvSpPr>
          <p:nvPr>
            <p:ph type="title"/>
          </p:nvPr>
        </p:nvSpPr>
        <p:spPr>
          <a:xfrm>
            <a:off x="956826" y="1112969"/>
            <a:ext cx="3937298" cy="4166010"/>
          </a:xfrm>
        </p:spPr>
        <p:txBody>
          <a:bodyPr vert="horz" lIns="91440" tIns="45720" rIns="91440" bIns="45720" rtlCol="0" anchor="ctr">
            <a:normAutofit/>
          </a:bodyPr>
          <a:lstStyle/>
          <a:p>
            <a:r>
              <a:rPr lang="en-US" kern="1200">
                <a:solidFill>
                  <a:srgbClr val="FFFFFF"/>
                </a:solidFill>
                <a:latin typeface="+mj-lt"/>
                <a:ea typeface="+mj-ea"/>
                <a:cs typeface="+mj-cs"/>
              </a:rPr>
              <a:t>Return on Investment (ROI %)</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637C2FCE-EB22-E0BB-B8A3-E1772669F973}"/>
              </a:ext>
            </a:extLst>
          </p:cNvPr>
          <p:cNvSpPr>
            <a:spLocks noGrp="1"/>
          </p:cNvSpPr>
          <p:nvPr>
            <p:ph type="body" idx="1"/>
          </p:nvPr>
        </p:nvSpPr>
        <p:spPr>
          <a:xfrm>
            <a:off x="6096000" y="820880"/>
            <a:ext cx="5257799" cy="4889350"/>
          </a:xfrm>
        </p:spPr>
        <p:txBody>
          <a:bodyPr vert="horz" lIns="91440" tIns="45720" rIns="91440" bIns="45720" rtlCol="0" anchor="t">
            <a:normAutofit/>
          </a:bodyPr>
          <a:lstStyle/>
          <a:p>
            <a:r>
              <a:rPr lang="en-US"/>
              <a:t>Return on Investment (ROI) measures the profitability of marketing efforts. It is the percentage of profit gained relative to the amount invested. ROI is calculated as: ROI = (Net Profit / Marketing Costs) * 100. A higher ROI indicates more efficient marketing.</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7026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F9C74-028E-AC36-3FDB-8CB50D2F148A}"/>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Customer Retention Rate (CRR)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BE019A7-52FE-DBE5-101F-A7F12A5742E0}"/>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r>
              <a:rPr lang="en-US"/>
              <a:t>Customer Retention Rate (CRR) is the percentage of customers a business retains over a specific period. A higher retention rate indicates greater customer satisfaction and loyalty. CRR is critical to maintaining long-term revenue streams.</a:t>
            </a:r>
          </a:p>
        </p:txBody>
      </p:sp>
    </p:spTree>
    <p:extLst>
      <p:ext uri="{BB962C8B-B14F-4D97-AF65-F5344CB8AC3E}">
        <p14:creationId xmlns:p14="http://schemas.microsoft.com/office/powerpoint/2010/main" val="104457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0457CB-85A4-31E5-8C84-D6E1B47F9AEE}"/>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kern="1200">
                <a:solidFill>
                  <a:srgbClr val="FFFFFF"/>
                </a:solidFill>
                <a:latin typeface="+mj-lt"/>
                <a:ea typeface="+mj-ea"/>
                <a:cs typeface="+mj-cs"/>
              </a:rPr>
              <a:t>Churn Rate (%)</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FC0DAEBA-F001-F364-2DA6-E7DE12C9A632}"/>
              </a:ext>
            </a:extLst>
          </p:cNvPr>
          <p:cNvSpPr>
            <a:spLocks noGrp="1"/>
          </p:cNvSpPr>
          <p:nvPr>
            <p:ph type="body" idx="1"/>
          </p:nvPr>
        </p:nvSpPr>
        <p:spPr>
          <a:xfrm>
            <a:off x="5370153" y="1526033"/>
            <a:ext cx="5536397" cy="3935281"/>
          </a:xfrm>
        </p:spPr>
        <p:txBody>
          <a:bodyPr vert="horz" lIns="91440" tIns="45720" rIns="91440" bIns="45720" rtlCol="0">
            <a:normAutofit/>
          </a:bodyPr>
          <a:lstStyle/>
          <a:p>
            <a:r>
              <a:rPr lang="en-US"/>
              <a:t>Churn Rate is the percentage of customers who stop doing business with a company over a given period. It is the inverse of the retention rate. A high churn rate can indicate problems with customer satisfaction or product quality.</a:t>
            </a:r>
          </a:p>
        </p:txBody>
      </p:sp>
    </p:spTree>
    <p:extLst>
      <p:ext uri="{BB962C8B-B14F-4D97-AF65-F5344CB8AC3E}">
        <p14:creationId xmlns:p14="http://schemas.microsoft.com/office/powerpoint/2010/main" val="72340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FA230-CC54-83A6-92AB-EB793F7A38F1}"/>
              </a:ext>
            </a:extLst>
          </p:cNvPr>
          <p:cNvSpPr>
            <a:spLocks noGrp="1"/>
          </p:cNvSpPr>
          <p:nvPr>
            <p:ph type="title"/>
          </p:nvPr>
        </p:nvSpPr>
        <p:spPr>
          <a:xfrm>
            <a:off x="6803409" y="762001"/>
            <a:ext cx="4156512" cy="1708244"/>
          </a:xfrm>
        </p:spPr>
        <p:txBody>
          <a:bodyPr vert="horz" lIns="91440" tIns="45720" rIns="91440" bIns="45720" rtlCol="0" anchor="ctr">
            <a:normAutofit/>
          </a:bodyPr>
          <a:lstStyle/>
          <a:p>
            <a:r>
              <a:rPr lang="en-US" sz="3700"/>
              <a:t>Data Transformation &amp; Cleaning</a:t>
            </a:r>
          </a:p>
        </p:txBody>
      </p:sp>
      <p:pic>
        <p:nvPicPr>
          <p:cNvPr id="5" name="Picture 4" descr="Desk with productivity items">
            <a:extLst>
              <a:ext uri="{FF2B5EF4-FFF2-40B4-BE49-F238E27FC236}">
                <a16:creationId xmlns:a16="http://schemas.microsoft.com/office/drawing/2014/main" id="{69F9ABFE-47D8-32DB-F8F7-50B08779D50E}"/>
              </a:ext>
            </a:extLst>
          </p:cNvPr>
          <p:cNvPicPr>
            <a:picLocks noChangeAspect="1"/>
          </p:cNvPicPr>
          <p:nvPr/>
        </p:nvPicPr>
        <p:blipFill>
          <a:blip r:embed="rId2"/>
          <a:srcRect l="27958" r="12708" b="-2"/>
          <a:stretch/>
        </p:blipFill>
        <p:spPr>
          <a:xfrm>
            <a:off x="-1" y="-2"/>
            <a:ext cx="6096001" cy="6858002"/>
          </a:xfrm>
          <a:prstGeom prst="rect">
            <a:avLst/>
          </a:prstGeom>
        </p:spPr>
      </p:pic>
      <p:sp>
        <p:nvSpPr>
          <p:cNvPr id="3" name="Text Placeholder 2">
            <a:extLst>
              <a:ext uri="{FF2B5EF4-FFF2-40B4-BE49-F238E27FC236}">
                <a16:creationId xmlns:a16="http://schemas.microsoft.com/office/drawing/2014/main" id="{8A55F62F-2E0C-577D-18BB-C0AAC483BB45}"/>
              </a:ext>
            </a:extLst>
          </p:cNvPr>
          <p:cNvSpPr>
            <a:spLocks noGrp="1"/>
          </p:cNvSpPr>
          <p:nvPr>
            <p:ph type="body" idx="1"/>
          </p:nvPr>
        </p:nvSpPr>
        <p:spPr>
          <a:xfrm>
            <a:off x="6803409" y="2470245"/>
            <a:ext cx="4156512" cy="3769835"/>
          </a:xfrm>
        </p:spPr>
        <p:txBody>
          <a:bodyPr vert="horz" lIns="91440" tIns="45720" rIns="91440" bIns="45720" rtlCol="0" anchor="ctr">
            <a:normAutofit/>
          </a:bodyPr>
          <a:lstStyle/>
          <a:p>
            <a:r>
              <a:rPr lang="en-US" sz="2000"/>
              <a:t>Data transformation and cleaning are essential steps in preparing raw data for analysis. Cleaning removes errors, blanks, and inconsistencies, while transformation reshapes the data into a usable format.</a:t>
            </a:r>
          </a:p>
        </p:txBody>
      </p:sp>
    </p:spTree>
    <p:extLst>
      <p:ext uri="{BB962C8B-B14F-4D97-AF65-F5344CB8AC3E}">
        <p14:creationId xmlns:p14="http://schemas.microsoft.com/office/powerpoint/2010/main" val="395762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C3105E-3143-81BF-98BF-45A1721A5D29}"/>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600" kern="1200">
                <a:solidFill>
                  <a:schemeClr val="tx2"/>
                </a:solidFill>
                <a:latin typeface="+mj-lt"/>
                <a:ea typeface="+mj-ea"/>
                <a:cs typeface="+mj-cs"/>
              </a:rPr>
              <a:t>Step 1: Detect Data Type</a:t>
            </a:r>
          </a:p>
        </p:txBody>
      </p:sp>
      <p:pic>
        <p:nvPicPr>
          <p:cNvPr id="7" name="Graphic 6" descr="Laptop Secure">
            <a:extLst>
              <a:ext uri="{FF2B5EF4-FFF2-40B4-BE49-F238E27FC236}">
                <a16:creationId xmlns:a16="http://schemas.microsoft.com/office/drawing/2014/main" id="{9042FB70-F5DA-88F9-4FCC-AE0DF029DD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Text Placeholder 2">
            <a:extLst>
              <a:ext uri="{FF2B5EF4-FFF2-40B4-BE49-F238E27FC236}">
                <a16:creationId xmlns:a16="http://schemas.microsoft.com/office/drawing/2014/main" id="{D83600EB-F5F7-9613-A784-01CD779972AB}"/>
              </a:ext>
            </a:extLst>
          </p:cNvPr>
          <p:cNvSpPr>
            <a:spLocks noGrp="1"/>
          </p:cNvSpPr>
          <p:nvPr>
            <p:ph type="body" idx="1"/>
          </p:nvPr>
        </p:nvSpPr>
        <p:spPr>
          <a:xfrm>
            <a:off x="6090574" y="2421682"/>
            <a:ext cx="4977578" cy="3639289"/>
          </a:xfrm>
        </p:spPr>
        <p:txBody>
          <a:bodyPr vert="horz" lIns="91440" tIns="45720" rIns="91440" bIns="45720" rtlCol="0" anchor="ctr">
            <a:normAutofit/>
          </a:bodyPr>
          <a:lstStyle/>
          <a:p>
            <a:r>
              <a:rPr lang="en-US" sz="1800">
                <a:solidFill>
                  <a:schemeClr val="tx2"/>
                </a:solidFill>
              </a:rPr>
              <a:t>In this step, we determine the appropriate data types for each column, such as numerical, text, or date. Accurate data typing is crucial for proper analysis.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7200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770</Words>
  <Application>Microsoft Office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Comprehensive Marketing Report</vt:lpstr>
      <vt:lpstr>Introduction to Key Marketing Metrics</vt:lpstr>
      <vt:lpstr>Customer Acquisition Cost (CAC)</vt:lpstr>
      <vt:lpstr>Conversion Rate (%)</vt:lpstr>
      <vt:lpstr>Return on Investment (ROI %)</vt:lpstr>
      <vt:lpstr>Customer Retention Rate (CRR)</vt:lpstr>
      <vt:lpstr>Churn Rate (%)</vt:lpstr>
      <vt:lpstr>Data Transformation &amp; Cleaning</vt:lpstr>
      <vt:lpstr>Step 1: Detect Data Type</vt:lpstr>
      <vt:lpstr>Step 2: Remove Blank/Empty Rows</vt:lpstr>
      <vt:lpstr>Step 3: Remove Duplicates</vt:lpstr>
      <vt:lpstr>Step 4: Remove Column 'Notes'</vt:lpstr>
      <vt:lpstr>Step 5: Filter Out Errors and Nulls</vt:lpstr>
      <vt:lpstr>Step 6: First Row as Column Headers</vt:lpstr>
      <vt:lpstr>Step 7: Append 5 Queries with the Same Structure</vt:lpstr>
      <vt:lpstr>Dataset Before and After Cleaning</vt:lpstr>
      <vt:lpstr>Key Metrics from the Cleaned Data</vt:lpstr>
      <vt:lpstr>Detailed Analysis of Customer Acquisition Cost (CAC)</vt:lpstr>
      <vt:lpstr>Detailed Analysis of Conversion Rate</vt:lpstr>
      <vt:lpstr>Conclusion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عاصم احمد مرسى محمد دشيشه</dc:creator>
  <cp:lastModifiedBy>عاصم احمد مرسى محمد دشيشه</cp:lastModifiedBy>
  <cp:revision>1</cp:revision>
  <dcterms:created xsi:type="dcterms:W3CDTF">2024-10-12T10:34:22Z</dcterms:created>
  <dcterms:modified xsi:type="dcterms:W3CDTF">2024-10-12T10:40:43Z</dcterms:modified>
</cp:coreProperties>
</file>