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8e0cd85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8e0cd85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8e0cd85e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8e0cd85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09a635a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09a635a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e0cd85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e0cd85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e0cd85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e0cd85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8e0cd8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8e0cd8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8e0cd85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8e0cd85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8e0cd85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8e0cd85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8e0cd85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8e0cd85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e0cd85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e0cd85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894550"/>
            <a:ext cx="1751700" cy="322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2"/>
                </a:highlight>
              </a:rPr>
              <a:t>Assem M. A. Fadl</a:t>
            </a:r>
            <a:endParaRPr b="1" sz="15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2"/>
                </a:highlight>
              </a:rPr>
              <a:t>10th of May, 2021</a:t>
            </a:r>
            <a:endParaRPr b="1" sz="1500"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308550" y="587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solidFill>
                  <a:schemeClr val="lt2"/>
                </a:solidFill>
              </a:rPr>
              <a:t>Cyclistic - Bike Share</a:t>
            </a:r>
            <a:endParaRPr b="1" sz="24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>
                <a:solidFill>
                  <a:schemeClr val="lt2"/>
                </a:solidFill>
              </a:rPr>
              <a:t>Design Marketing Strategies Aimed at Converting Casual Riders into Annual Members.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Conclusion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2028125"/>
            <a:ext cx="70389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49"/>
              <a:t>1- The </a:t>
            </a:r>
            <a:r>
              <a:rPr b="1" lang="en" sz="4949"/>
              <a:t>number of rides in Annual Members is very high on working days compared to  Casual Members and is very close on Saturdays and Sundays.</a:t>
            </a:r>
            <a:endParaRPr b="1" sz="494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91" name="Google Shape;191;p22"/>
          <p:cNvSpPr txBox="1"/>
          <p:nvPr/>
        </p:nvSpPr>
        <p:spPr>
          <a:xfrm>
            <a:off x="1297500" y="3209525"/>
            <a:ext cx="664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2- The Average Ride Duration is much greater in Casual Riders throughout the week.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972550"/>
            <a:ext cx="703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1- Create an annual Subscription for Saturdays,  Sundays &amp; Public holidays Only with a reduced price than the normal Annual subscription.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2- Increase Ad Campaigns targeting Casual riders on weekends and public holidays.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3-  Address  long distance riders in the Ad Campaigns and offer them discounts on annual memberships.</a:t>
            </a:r>
            <a:endParaRPr b="1" sz="1600"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Recommendations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0137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highlight>
                  <a:schemeClr val="dk1"/>
                </a:highlight>
              </a:rPr>
              <a:t>How do annual members and casual riders use Cyclistic bikes differently?</a:t>
            </a:r>
            <a:endParaRPr sz="1820">
              <a:highlight>
                <a:schemeClr val="dk1"/>
              </a:highlight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801375" y="1204250"/>
            <a:ext cx="224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Business</a:t>
            </a:r>
            <a:r>
              <a:rPr b="1" lang="en" sz="2400">
                <a:solidFill>
                  <a:schemeClr val="lt2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Task</a:t>
            </a:r>
            <a:endParaRPr b="1" sz="2400">
              <a:solidFill>
                <a:schemeClr val="lt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53825" y="669750"/>
            <a:ext cx="4051200" cy="11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highlight>
                  <a:schemeClr val="dk1"/>
                </a:highlight>
              </a:rPr>
              <a:t>Data Sources</a:t>
            </a:r>
            <a:endParaRPr b="1" sz="24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53825" y="2121850"/>
            <a:ext cx="5022600" cy="11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 Bike share Company historical trip data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Data has been made available by Motivate International Inc.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32950" y="6697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highlight>
                  <a:schemeClr val="dk1"/>
                </a:highlight>
              </a:rPr>
              <a:t>Data Processing &amp; Analysis</a:t>
            </a:r>
            <a:endParaRPr b="1" sz="24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32950" y="1947275"/>
            <a:ext cx="4587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Data Cleaning, Processing &amp; Analysis has been done in R studio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 of all these steps has been done using R Markdown.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The Number of Rides for Annual Members and Casual Riders</a:t>
            </a:r>
            <a:endParaRPr>
              <a:highlight>
                <a:schemeClr val="accent1"/>
              </a:highlight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50" y="1307850"/>
            <a:ext cx="3990050" cy="3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35750" y="1840950"/>
            <a:ext cx="35787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general,  </a:t>
            </a:r>
            <a:r>
              <a:rPr b="1" lang="en" sz="1600"/>
              <a:t>Annual Members  have a higher number of rides than Casual Members</a:t>
            </a:r>
            <a:endParaRPr b="1" sz="16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500" y="620350"/>
            <a:ext cx="4648100" cy="3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5204200" y="793000"/>
            <a:ext cx="3525000" cy="11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07"/>
              <a:t>O</a:t>
            </a:r>
            <a:r>
              <a:rPr lang="en" sz="1607"/>
              <a:t>n working days (Monday  to Friday) t</a:t>
            </a:r>
            <a:r>
              <a:rPr lang="en" sz="1607"/>
              <a:t>he Number of rides for Annual Members are almost triple the number of rides for Casual Members. </a:t>
            </a:r>
            <a:endParaRPr sz="1607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" y="564688"/>
            <a:ext cx="4648100" cy="40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204200" y="2571750"/>
            <a:ext cx="34020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07"/>
              <a:t>On Holidays (Saturday &amp; Sunday) the number of rides for both are very close. </a:t>
            </a:r>
            <a:endParaRPr sz="160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13" y="393750"/>
            <a:ext cx="70389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The Average Ride Duration for Annual Members and Casual Riders</a:t>
            </a:r>
            <a:endParaRPr>
              <a:highlight>
                <a:schemeClr val="lt2"/>
              </a:highlight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938" y="1379650"/>
            <a:ext cx="4566026" cy="36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29250" y="1812750"/>
            <a:ext cx="3507300" cy="8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The Average Ride Duration is almost </a:t>
            </a:r>
            <a:r>
              <a:rPr b="1" lang="en" sz="1602"/>
              <a:t>4 </a:t>
            </a:r>
            <a:r>
              <a:rPr lang="en" sz="1602"/>
              <a:t>times greater in Casual Riders</a:t>
            </a:r>
            <a:endParaRPr sz="1602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762" y="723400"/>
            <a:ext cx="4566026" cy="36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