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57" r:id="rId3"/>
    <p:sldId id="267" r:id="rId4"/>
    <p:sldId id="263" r:id="rId5"/>
    <p:sldId id="259" r:id="rId6"/>
    <p:sldId id="260" r:id="rId7"/>
    <p:sldId id="261" r:id="rId8"/>
    <p:sldId id="262" r:id="rId9"/>
    <p:sldId id="264" r:id="rId10"/>
    <p:sldId id="265" r:id="rId11"/>
    <p:sldId id="266" r:id="rId12"/>
    <p:sldId id="268" r:id="rId13"/>
    <p:sldId id="269"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1T07:07:02.041"/>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11/21/2020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92962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11/21/2020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753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11/21/2020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7638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11/21/2020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97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11/21/2020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540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11/21/2020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20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11/21/2020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96294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11/21/2020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21750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11/21/2020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2564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11/21/2020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0223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11/21/2020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5347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11/21/2020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815529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CFA5B9DB-0BF9-4260-A97B-936524F96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a:extLst>
              <a:ext uri="{FF2B5EF4-FFF2-40B4-BE49-F238E27FC236}">
                <a16:creationId xmlns:a16="http://schemas.microsoft.com/office/drawing/2014/main" id="{29E4C763-3050-47A6-89DC-5180E05DB75C}"/>
              </a:ext>
            </a:extLst>
          </p:cNvPr>
          <p:cNvPicPr>
            <a:picLocks noChangeAspect="1"/>
          </p:cNvPicPr>
          <p:nvPr/>
        </p:nvPicPr>
        <p:blipFill rotWithShape="1">
          <a:blip r:embed="rId2">
            <a:alphaModFix amt="50000"/>
          </a:blip>
          <a:srcRect t="20950" b="4050"/>
          <a:stretch/>
        </p:blipFill>
        <p:spPr>
          <a:xfrm>
            <a:off x="20" y="10"/>
            <a:ext cx="12191979" cy="6857990"/>
          </a:xfrm>
          <a:prstGeom prst="rect">
            <a:avLst/>
          </a:prstGeom>
          <a:ln>
            <a:solidFill>
              <a:schemeClr val="tx2">
                <a:lumMod val="25000"/>
              </a:schemeClr>
            </a:solidFill>
          </a:ln>
        </p:spPr>
      </p:pic>
      <p:sp>
        <p:nvSpPr>
          <p:cNvPr id="16" name="Freeform: Shape 10">
            <a:extLst>
              <a:ext uri="{FF2B5EF4-FFF2-40B4-BE49-F238E27FC236}">
                <a16:creationId xmlns:a16="http://schemas.microsoft.com/office/drawing/2014/main" id="{59824785-89B4-4433-955A-F2C847B15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859" y="614291"/>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rgbClr val="C19B4C"/>
          </a:solidFill>
          <a:ln w="9525" cap="flat">
            <a:noFill/>
            <a:prstDash val="solid"/>
            <a:miter/>
          </a:ln>
        </p:spPr>
        <p:txBody>
          <a:bodyPr rtlCol="0" anchor="ctr"/>
          <a:lstStyle/>
          <a:p>
            <a:endParaRPr lang="en-US"/>
          </a:p>
        </p:txBody>
      </p:sp>
      <p:sp>
        <p:nvSpPr>
          <p:cNvPr id="2" name="Заголовок 1">
            <a:extLst>
              <a:ext uri="{FF2B5EF4-FFF2-40B4-BE49-F238E27FC236}">
                <a16:creationId xmlns:a16="http://schemas.microsoft.com/office/drawing/2014/main" id="{8E789C3A-3A34-4424-A190-FF67EBDD5685}"/>
              </a:ext>
            </a:extLst>
          </p:cNvPr>
          <p:cNvSpPr>
            <a:spLocks noGrp="1"/>
          </p:cNvSpPr>
          <p:nvPr>
            <p:ph type="ctrTitle"/>
          </p:nvPr>
        </p:nvSpPr>
        <p:spPr>
          <a:xfrm>
            <a:off x="2066925" y="1731762"/>
            <a:ext cx="8058150" cy="2453841"/>
          </a:xfrm>
        </p:spPr>
        <p:txBody>
          <a:bodyPr>
            <a:normAutofit/>
          </a:bodyPr>
          <a:lstStyle/>
          <a:p>
            <a:pPr algn="ctr"/>
            <a:r>
              <a:rPr lang="en-US" sz="8800" dirty="0"/>
              <a:t>Hospital Database</a:t>
            </a:r>
            <a:endParaRPr lang="ru-RU" sz="8800" dirty="0"/>
          </a:p>
        </p:txBody>
      </p:sp>
      <p:sp>
        <p:nvSpPr>
          <p:cNvPr id="3" name="Подзаголовок 2">
            <a:extLst>
              <a:ext uri="{FF2B5EF4-FFF2-40B4-BE49-F238E27FC236}">
                <a16:creationId xmlns:a16="http://schemas.microsoft.com/office/drawing/2014/main" id="{044DDA33-C8D1-4B8C-B0C0-E7DC383F99AA}"/>
              </a:ext>
            </a:extLst>
          </p:cNvPr>
          <p:cNvSpPr>
            <a:spLocks noGrp="1"/>
          </p:cNvSpPr>
          <p:nvPr>
            <p:ph type="subTitle" idx="1"/>
          </p:nvPr>
        </p:nvSpPr>
        <p:spPr>
          <a:xfrm>
            <a:off x="3228975" y="4599432"/>
            <a:ext cx="5734051" cy="934593"/>
          </a:xfrm>
        </p:spPr>
        <p:txBody>
          <a:bodyPr>
            <a:normAutofit/>
          </a:bodyPr>
          <a:lstStyle/>
          <a:p>
            <a:pPr algn="ctr"/>
            <a:r>
              <a:rPr lang="en-US" sz="3200" dirty="0"/>
              <a:t>By Assem Nurtaza SE2016</a:t>
            </a:r>
            <a:endParaRPr lang="ru-RU" sz="3200" dirty="0"/>
          </a:p>
        </p:txBody>
      </p:sp>
      <p:sp>
        <p:nvSpPr>
          <p:cNvPr id="13" name="Rectangle 6">
            <a:extLst>
              <a:ext uri="{FF2B5EF4-FFF2-40B4-BE49-F238E27FC236}">
                <a16:creationId xmlns:a16="http://schemas.microsoft.com/office/drawing/2014/main" id="{CB2E64D6-3AEB-4AFF-9475-E210F85E0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254755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0D1F2E-A21E-4CBD-939B-818D98D6871C}"/>
              </a:ext>
            </a:extLst>
          </p:cNvPr>
          <p:cNvSpPr>
            <a:spLocks noGrp="1"/>
          </p:cNvSpPr>
          <p:nvPr>
            <p:ph type="title"/>
          </p:nvPr>
        </p:nvSpPr>
        <p:spPr/>
        <p:txBody>
          <a:bodyPr/>
          <a:lstStyle/>
          <a:p>
            <a:r>
              <a:rPr lang="en-US"/>
              <a:t>STEP 2. INSERTING MOCK DATA</a:t>
            </a:r>
            <a:endParaRPr lang="ru-RU" dirty="0"/>
          </a:p>
        </p:txBody>
      </p:sp>
      <p:pic>
        <p:nvPicPr>
          <p:cNvPr id="4" name="Рисунок 3">
            <a:extLst>
              <a:ext uri="{FF2B5EF4-FFF2-40B4-BE49-F238E27FC236}">
                <a16:creationId xmlns:a16="http://schemas.microsoft.com/office/drawing/2014/main" id="{C3A36008-19A1-4B90-807D-1B28D0A99B1A}"/>
              </a:ext>
            </a:extLst>
          </p:cNvPr>
          <p:cNvPicPr>
            <a:picLocks noChangeAspect="1"/>
          </p:cNvPicPr>
          <p:nvPr/>
        </p:nvPicPr>
        <p:blipFill rotWithShape="1">
          <a:blip r:embed="rId2"/>
          <a:srcRect l="28917" t="18969" r="19125" b="23161"/>
          <a:stretch/>
        </p:blipFill>
        <p:spPr>
          <a:xfrm>
            <a:off x="1885360" y="1597479"/>
            <a:ext cx="8163613" cy="5114406"/>
          </a:xfrm>
          <a:prstGeom prst="rect">
            <a:avLst/>
          </a:prstGeom>
        </p:spPr>
      </p:pic>
    </p:spTree>
    <p:extLst>
      <p:ext uri="{BB962C8B-B14F-4D97-AF65-F5344CB8AC3E}">
        <p14:creationId xmlns:p14="http://schemas.microsoft.com/office/powerpoint/2010/main" val="1505114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1EFD6C-AE8B-4E5B-9A09-450B2BEC790C}"/>
              </a:ext>
            </a:extLst>
          </p:cNvPr>
          <p:cNvSpPr>
            <a:spLocks noGrp="1"/>
          </p:cNvSpPr>
          <p:nvPr>
            <p:ph type="title"/>
          </p:nvPr>
        </p:nvSpPr>
        <p:spPr/>
        <p:txBody>
          <a:bodyPr/>
          <a:lstStyle/>
          <a:p>
            <a:r>
              <a:rPr lang="en-US" dirty="0"/>
              <a:t>QUERY EXAMPLE</a:t>
            </a:r>
            <a:endParaRPr lang="ru-RU" dirty="0"/>
          </a:p>
        </p:txBody>
      </p:sp>
      <p:pic>
        <p:nvPicPr>
          <p:cNvPr id="5" name="Объект 4">
            <a:extLst>
              <a:ext uri="{FF2B5EF4-FFF2-40B4-BE49-F238E27FC236}">
                <a16:creationId xmlns:a16="http://schemas.microsoft.com/office/drawing/2014/main" id="{FBCD8F89-5F1D-4DF1-8E12-CD74051799CA}"/>
              </a:ext>
            </a:extLst>
          </p:cNvPr>
          <p:cNvPicPr>
            <a:picLocks noGrp="1" noChangeAspect="1"/>
          </p:cNvPicPr>
          <p:nvPr>
            <p:ph idx="1"/>
          </p:nvPr>
        </p:nvPicPr>
        <p:blipFill rotWithShape="1">
          <a:blip r:embed="rId2"/>
          <a:srcRect l="11831" t="23038" r="60893" b="43797"/>
          <a:stretch/>
        </p:blipFill>
        <p:spPr>
          <a:xfrm>
            <a:off x="838200" y="2178996"/>
            <a:ext cx="5573949" cy="3812376"/>
          </a:xfrm>
        </p:spPr>
      </p:pic>
      <p:sp>
        <p:nvSpPr>
          <p:cNvPr id="6" name="TextBox 5">
            <a:extLst>
              <a:ext uri="{FF2B5EF4-FFF2-40B4-BE49-F238E27FC236}">
                <a16:creationId xmlns:a16="http://schemas.microsoft.com/office/drawing/2014/main" id="{F3367B2B-D465-4F83-8E11-26C49491434F}"/>
              </a:ext>
            </a:extLst>
          </p:cNvPr>
          <p:cNvSpPr txBox="1"/>
          <p:nvPr/>
        </p:nvSpPr>
        <p:spPr>
          <a:xfrm flipH="1">
            <a:off x="7263642" y="3044279"/>
            <a:ext cx="3504877" cy="769441"/>
          </a:xfrm>
          <a:prstGeom prst="rect">
            <a:avLst/>
          </a:prstGeom>
          <a:noFill/>
        </p:spPr>
        <p:txBody>
          <a:bodyPr wrap="square" rtlCol="0">
            <a:spAutoFit/>
          </a:bodyPr>
          <a:lstStyle/>
          <a:p>
            <a:r>
              <a:rPr lang="en-US" sz="4400" dirty="0"/>
              <a:t>Searching for free rooms</a:t>
            </a:r>
            <a:endParaRPr lang="ru-RU" sz="4400" dirty="0"/>
          </a:p>
        </p:txBody>
      </p:sp>
    </p:spTree>
    <p:extLst>
      <p:ext uri="{BB962C8B-B14F-4D97-AF65-F5344CB8AC3E}">
        <p14:creationId xmlns:p14="http://schemas.microsoft.com/office/powerpoint/2010/main" val="2690173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19B4C"/>
          </a:solidFill>
          <a:ln w="38100" cap="rnd">
            <a:solidFill>
              <a:srgbClr val="C19B4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23D3DDA-AAF6-474C-9717-5A17563C3DC9}"/>
              </a:ext>
            </a:extLst>
          </p:cNvPr>
          <p:cNvSpPr>
            <a:spLocks noGrp="1"/>
          </p:cNvSpPr>
          <p:nvPr>
            <p:ph idx="1"/>
          </p:nvPr>
        </p:nvSpPr>
        <p:spPr>
          <a:xfrm>
            <a:off x="8083916" y="1591251"/>
            <a:ext cx="3429000" cy="3410712"/>
          </a:xfrm>
        </p:spPr>
        <p:txBody>
          <a:bodyPr anchor="t">
            <a:normAutofit/>
          </a:bodyPr>
          <a:lstStyle/>
          <a:p>
            <a:r>
              <a:rPr lang="en-US" sz="4800" dirty="0"/>
              <a:t>Finding patients that were not discharged</a:t>
            </a:r>
          </a:p>
        </p:txBody>
      </p:sp>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Объект 4">
            <a:extLst>
              <a:ext uri="{FF2B5EF4-FFF2-40B4-BE49-F238E27FC236}">
                <a16:creationId xmlns:a16="http://schemas.microsoft.com/office/drawing/2014/main" id="{54E813EB-64AC-4EB8-BAC2-F33AD9A84334}"/>
              </a:ext>
            </a:extLst>
          </p:cNvPr>
          <p:cNvPicPr>
            <a:picLocks noChangeAspect="1"/>
          </p:cNvPicPr>
          <p:nvPr/>
        </p:nvPicPr>
        <p:blipFill rotWithShape="1">
          <a:blip r:embed="rId4"/>
          <a:srcRect l="11831" t="22580" r="54717" b="36020"/>
          <a:stretch/>
        </p:blipFill>
        <p:spPr>
          <a:xfrm>
            <a:off x="519064" y="520162"/>
            <a:ext cx="6903720" cy="4805999"/>
          </a:xfrm>
          <a:prstGeom prst="rect">
            <a:avLst/>
          </a:prstGeom>
        </p:spPr>
      </p:pic>
    </p:spTree>
    <p:extLst>
      <p:ext uri="{BB962C8B-B14F-4D97-AF65-F5344CB8AC3E}">
        <p14:creationId xmlns:p14="http://schemas.microsoft.com/office/powerpoint/2010/main" val="2114435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7B98DB77-2C78-4509-8A22-B9DA34C72402}"/>
              </a:ext>
            </a:extLst>
          </p:cNvPr>
          <p:cNvSpPr>
            <a:spLocks noGrp="1"/>
          </p:cNvSpPr>
          <p:nvPr>
            <p:ph type="title"/>
          </p:nvPr>
        </p:nvSpPr>
        <p:spPr/>
        <p:txBody>
          <a:bodyPr/>
          <a:lstStyle/>
          <a:p>
            <a:r>
              <a:rPr lang="en-US" dirty="0"/>
              <a:t>reflection</a:t>
            </a:r>
            <a:endParaRPr lang="ru-RU" dirty="0"/>
          </a:p>
        </p:txBody>
      </p:sp>
      <p:sp>
        <p:nvSpPr>
          <p:cNvPr id="5" name="Текст 4">
            <a:extLst>
              <a:ext uri="{FF2B5EF4-FFF2-40B4-BE49-F238E27FC236}">
                <a16:creationId xmlns:a16="http://schemas.microsoft.com/office/drawing/2014/main" id="{13D3A1D3-1524-43AF-991B-78D57D26F816}"/>
              </a:ext>
            </a:extLst>
          </p:cNvPr>
          <p:cNvSpPr>
            <a:spLocks noGrp="1"/>
          </p:cNvSpPr>
          <p:nvPr>
            <p:ph type="body" idx="1"/>
          </p:nvPr>
        </p:nvSpPr>
        <p:spPr/>
        <p:txBody>
          <a:bodyPr/>
          <a:lstStyle/>
          <a:p>
            <a:pPr algn="ctr"/>
            <a:r>
              <a:rPr lang="en-US" dirty="0"/>
              <a:t>+</a:t>
            </a:r>
            <a:endParaRPr lang="ru-RU" dirty="0"/>
          </a:p>
        </p:txBody>
      </p:sp>
      <p:sp>
        <p:nvSpPr>
          <p:cNvPr id="6" name="Объект 5">
            <a:extLst>
              <a:ext uri="{FF2B5EF4-FFF2-40B4-BE49-F238E27FC236}">
                <a16:creationId xmlns:a16="http://schemas.microsoft.com/office/drawing/2014/main" id="{AB787DAD-EF60-412E-909A-22B44CB9DCBC}"/>
              </a:ext>
            </a:extLst>
          </p:cNvPr>
          <p:cNvSpPr>
            <a:spLocks noGrp="1"/>
          </p:cNvSpPr>
          <p:nvPr>
            <p:ph sz="half" idx="2"/>
          </p:nvPr>
        </p:nvSpPr>
        <p:spPr/>
        <p:txBody>
          <a:bodyPr/>
          <a:lstStyle/>
          <a:p>
            <a:r>
              <a:rPr lang="en-US" dirty="0"/>
              <a:t>Scheduling appointments is easier</a:t>
            </a:r>
          </a:p>
          <a:p>
            <a:r>
              <a:rPr lang="en-US" dirty="0"/>
              <a:t>Easier to track everything</a:t>
            </a:r>
          </a:p>
          <a:p>
            <a:endParaRPr lang="ru-RU" dirty="0"/>
          </a:p>
        </p:txBody>
      </p:sp>
      <p:sp>
        <p:nvSpPr>
          <p:cNvPr id="7" name="Текст 6">
            <a:extLst>
              <a:ext uri="{FF2B5EF4-FFF2-40B4-BE49-F238E27FC236}">
                <a16:creationId xmlns:a16="http://schemas.microsoft.com/office/drawing/2014/main" id="{1D64D4BF-F1C6-4C32-AD40-A95A4D0124E6}"/>
              </a:ext>
            </a:extLst>
          </p:cNvPr>
          <p:cNvSpPr>
            <a:spLocks noGrp="1"/>
          </p:cNvSpPr>
          <p:nvPr>
            <p:ph type="body" sz="quarter" idx="3"/>
          </p:nvPr>
        </p:nvSpPr>
        <p:spPr/>
        <p:txBody>
          <a:bodyPr/>
          <a:lstStyle/>
          <a:p>
            <a:pPr algn="ctr"/>
            <a:r>
              <a:rPr lang="en-US" dirty="0"/>
              <a:t>- / plans for the future </a:t>
            </a:r>
            <a:endParaRPr lang="ru-RU" dirty="0"/>
          </a:p>
        </p:txBody>
      </p:sp>
      <p:sp>
        <p:nvSpPr>
          <p:cNvPr id="8" name="Объект 7">
            <a:extLst>
              <a:ext uri="{FF2B5EF4-FFF2-40B4-BE49-F238E27FC236}">
                <a16:creationId xmlns:a16="http://schemas.microsoft.com/office/drawing/2014/main" id="{17B1070C-0991-4E70-A1A2-F50C40D92286}"/>
              </a:ext>
            </a:extLst>
          </p:cNvPr>
          <p:cNvSpPr>
            <a:spLocks noGrp="1"/>
          </p:cNvSpPr>
          <p:nvPr>
            <p:ph sz="quarter" idx="4"/>
          </p:nvPr>
        </p:nvSpPr>
        <p:spPr/>
        <p:txBody>
          <a:bodyPr/>
          <a:lstStyle/>
          <a:p>
            <a:r>
              <a:rPr lang="en-US" dirty="0"/>
              <a:t>Adding other employees like nurses, interns, administration block</a:t>
            </a:r>
          </a:p>
          <a:p>
            <a:r>
              <a:rPr lang="en-US" dirty="0"/>
              <a:t>Adding information about doctors’ medical license, its date etc.</a:t>
            </a:r>
            <a:endParaRPr lang="ru-RU" dirty="0"/>
          </a:p>
        </p:txBody>
      </p:sp>
    </p:spTree>
    <p:extLst>
      <p:ext uri="{BB962C8B-B14F-4D97-AF65-F5344CB8AC3E}">
        <p14:creationId xmlns:p14="http://schemas.microsoft.com/office/powerpoint/2010/main" val="1975608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38E4A7-971E-4EC4-8BD1-6F435726131A}"/>
              </a:ext>
            </a:extLst>
          </p:cNvPr>
          <p:cNvSpPr>
            <a:spLocks noGrp="1"/>
          </p:cNvSpPr>
          <p:nvPr>
            <p:ph type="title"/>
          </p:nvPr>
        </p:nvSpPr>
        <p:spPr/>
        <p:txBody>
          <a:bodyPr/>
          <a:lstStyle/>
          <a:p>
            <a:r>
              <a:rPr lang="en-US" dirty="0"/>
              <a:t>The purpose of the project</a:t>
            </a:r>
            <a:endParaRPr lang="ru-RU" dirty="0"/>
          </a:p>
        </p:txBody>
      </p:sp>
      <p:sp>
        <p:nvSpPr>
          <p:cNvPr id="3" name="Объект 2">
            <a:extLst>
              <a:ext uri="{FF2B5EF4-FFF2-40B4-BE49-F238E27FC236}">
                <a16:creationId xmlns:a16="http://schemas.microsoft.com/office/drawing/2014/main" id="{1BB6EB43-E61B-4079-8E64-13FEEAF04639}"/>
              </a:ext>
            </a:extLst>
          </p:cNvPr>
          <p:cNvSpPr>
            <a:spLocks noGrp="1"/>
          </p:cNvSpPr>
          <p:nvPr>
            <p:ph idx="1"/>
          </p:nvPr>
        </p:nvSpPr>
        <p:spPr/>
        <p:txBody>
          <a:bodyPr/>
          <a:lstStyle/>
          <a:p>
            <a:r>
              <a:rPr lang="en-US" b="0" i="0" dirty="0">
                <a:solidFill>
                  <a:srgbClr val="000000"/>
                </a:solidFill>
                <a:effectLst/>
                <a:latin typeface="Roboto"/>
              </a:rPr>
              <a:t>The aim of this project is to make a database for a hospital, which includes information about medical staff, departments, and patients. In order to achieve this, we need to work with SQL statements and create multiple tables for individual entities. This DBMS will help hospital staff to structure the data and execute following queries: adding </a:t>
            </a:r>
            <a:r>
              <a:rPr lang="en-US" dirty="0">
                <a:solidFill>
                  <a:srgbClr val="000000"/>
                </a:solidFill>
                <a:latin typeface="Roboto"/>
              </a:rPr>
              <a:t>and removing </a:t>
            </a:r>
            <a:r>
              <a:rPr lang="en-US" b="0" i="0" dirty="0">
                <a:solidFill>
                  <a:srgbClr val="000000"/>
                </a:solidFill>
                <a:effectLst/>
                <a:latin typeface="Roboto"/>
              </a:rPr>
              <a:t>patient’s info, medical treatment and etc.</a:t>
            </a:r>
            <a:endParaRPr lang="ru-RU" dirty="0"/>
          </a:p>
        </p:txBody>
      </p:sp>
    </p:spTree>
    <p:extLst>
      <p:ext uri="{BB962C8B-B14F-4D97-AF65-F5344CB8AC3E}">
        <p14:creationId xmlns:p14="http://schemas.microsoft.com/office/powerpoint/2010/main" val="4178763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id="{FBDEB5E9-C800-4DB1-90E7-1884578F440D}"/>
              </a:ext>
            </a:extLst>
          </p:cNvPr>
          <p:cNvPicPr>
            <a:picLocks noGrp="1"/>
          </p:cNvPicPr>
          <p:nvPr>
            <p:ph idx="1"/>
          </p:nvPr>
        </p:nvPicPr>
        <p:blipFill rotWithShape="1">
          <a:blip r:embed="rId2"/>
          <a:srcRect l="11966" t="25054" r="47086" b="27201"/>
          <a:stretch/>
        </p:blipFill>
        <p:spPr bwMode="auto">
          <a:xfrm>
            <a:off x="2203779" y="1068001"/>
            <a:ext cx="7784441" cy="47219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0924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00AF3F-CC6B-426F-94CD-F86866538799}"/>
              </a:ext>
            </a:extLst>
          </p:cNvPr>
          <p:cNvSpPr>
            <a:spLocks noGrp="1"/>
          </p:cNvSpPr>
          <p:nvPr>
            <p:ph type="title"/>
          </p:nvPr>
        </p:nvSpPr>
        <p:spPr/>
        <p:txBody>
          <a:bodyPr/>
          <a:lstStyle/>
          <a:p>
            <a:r>
              <a:rPr lang="en-US" dirty="0"/>
              <a:t>SOFTWARE</a:t>
            </a:r>
            <a:endParaRPr lang="ru-RU" dirty="0"/>
          </a:p>
        </p:txBody>
      </p:sp>
      <p:pic>
        <p:nvPicPr>
          <p:cNvPr id="5" name="Объект 4">
            <a:extLst>
              <a:ext uri="{FF2B5EF4-FFF2-40B4-BE49-F238E27FC236}">
                <a16:creationId xmlns:a16="http://schemas.microsoft.com/office/drawing/2014/main" id="{976F426B-1940-4ED2-9EB3-36EB377EC7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5119" y="2440367"/>
            <a:ext cx="5661761" cy="2972425"/>
          </a:xfrm>
        </p:spPr>
      </p:pic>
    </p:spTree>
    <p:extLst>
      <p:ext uri="{BB962C8B-B14F-4D97-AF65-F5344CB8AC3E}">
        <p14:creationId xmlns:p14="http://schemas.microsoft.com/office/powerpoint/2010/main" val="2033024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D0D9D1-DAB8-4CCD-A4AF-54E69EEAABF6}"/>
              </a:ext>
            </a:extLst>
          </p:cNvPr>
          <p:cNvSpPr>
            <a:spLocks noGrp="1"/>
          </p:cNvSpPr>
          <p:nvPr>
            <p:ph type="title"/>
          </p:nvPr>
        </p:nvSpPr>
        <p:spPr/>
        <p:txBody>
          <a:bodyPr/>
          <a:lstStyle/>
          <a:p>
            <a:r>
              <a:rPr lang="en-US" dirty="0"/>
              <a:t>Step 1. planning out the database</a:t>
            </a:r>
            <a:endParaRPr lang="ru-RU" dirty="0"/>
          </a:p>
        </p:txBody>
      </p:sp>
      <p:pic>
        <p:nvPicPr>
          <p:cNvPr id="5" name="Объект 4">
            <a:extLst>
              <a:ext uri="{FF2B5EF4-FFF2-40B4-BE49-F238E27FC236}">
                <a16:creationId xmlns:a16="http://schemas.microsoft.com/office/drawing/2014/main" id="{9D3031AF-1757-472A-A988-39A951DE0B21}"/>
              </a:ext>
            </a:extLst>
          </p:cNvPr>
          <p:cNvPicPr>
            <a:picLocks noGrp="1" noChangeAspect="1"/>
          </p:cNvPicPr>
          <p:nvPr>
            <p:ph idx="1"/>
          </p:nvPr>
        </p:nvPicPr>
        <p:blipFill>
          <a:blip r:embed="rId2"/>
          <a:stretch>
            <a:fillRect/>
          </a:stretch>
        </p:blipFill>
        <p:spPr>
          <a:xfrm>
            <a:off x="1725106" y="1518257"/>
            <a:ext cx="8125004" cy="5339743"/>
          </a:xfrm>
        </p:spPr>
      </p:pic>
    </p:spTree>
    <p:extLst>
      <p:ext uri="{BB962C8B-B14F-4D97-AF65-F5344CB8AC3E}">
        <p14:creationId xmlns:p14="http://schemas.microsoft.com/office/powerpoint/2010/main" val="1682439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475441-07F7-45CC-A88D-BA23E3C5AC39}"/>
              </a:ext>
            </a:extLst>
          </p:cNvPr>
          <p:cNvSpPr>
            <a:spLocks noGrp="1"/>
          </p:cNvSpPr>
          <p:nvPr>
            <p:ph type="title"/>
          </p:nvPr>
        </p:nvSpPr>
        <p:spPr>
          <a:xfrm>
            <a:off x="838200" y="335942"/>
            <a:ext cx="10515600" cy="1325563"/>
          </a:xfrm>
        </p:spPr>
        <p:txBody>
          <a:bodyPr/>
          <a:lstStyle/>
          <a:p>
            <a:r>
              <a:rPr lang="en-US" dirty="0"/>
              <a:t>STEP 2. CREATING TABLES</a:t>
            </a:r>
            <a:endParaRPr lang="ru-RU" dirty="0"/>
          </a:p>
        </p:txBody>
      </p:sp>
      <p:pic>
        <p:nvPicPr>
          <p:cNvPr id="6" name="Объект 5">
            <a:extLst>
              <a:ext uri="{FF2B5EF4-FFF2-40B4-BE49-F238E27FC236}">
                <a16:creationId xmlns:a16="http://schemas.microsoft.com/office/drawing/2014/main" id="{CA411E93-8E6A-43C0-AA21-9B65FD6BF23D}"/>
              </a:ext>
            </a:extLst>
          </p:cNvPr>
          <p:cNvPicPr>
            <a:picLocks noGrp="1" noChangeAspect="1"/>
          </p:cNvPicPr>
          <p:nvPr>
            <p:ph idx="1"/>
          </p:nvPr>
        </p:nvPicPr>
        <p:blipFill>
          <a:blip r:embed="rId2"/>
          <a:stretch>
            <a:fillRect/>
          </a:stretch>
        </p:blipFill>
        <p:spPr>
          <a:xfrm>
            <a:off x="419403" y="1820566"/>
            <a:ext cx="3076575" cy="771525"/>
          </a:xfrm>
        </p:spPr>
      </p:pic>
      <p:pic>
        <p:nvPicPr>
          <p:cNvPr id="8" name="Рисунок 7">
            <a:extLst>
              <a:ext uri="{FF2B5EF4-FFF2-40B4-BE49-F238E27FC236}">
                <a16:creationId xmlns:a16="http://schemas.microsoft.com/office/drawing/2014/main" id="{BAFBB94A-4120-4A2B-A376-695E1C4D337E}"/>
              </a:ext>
            </a:extLst>
          </p:cNvPr>
          <p:cNvPicPr>
            <a:picLocks noChangeAspect="1"/>
          </p:cNvPicPr>
          <p:nvPr/>
        </p:nvPicPr>
        <p:blipFill>
          <a:blip r:embed="rId3"/>
          <a:stretch>
            <a:fillRect/>
          </a:stretch>
        </p:blipFill>
        <p:spPr>
          <a:xfrm>
            <a:off x="1207344" y="2709446"/>
            <a:ext cx="5438775" cy="1104900"/>
          </a:xfrm>
          <a:prstGeom prst="rect">
            <a:avLst/>
          </a:prstGeom>
        </p:spPr>
      </p:pic>
      <p:pic>
        <p:nvPicPr>
          <p:cNvPr id="12" name="Рисунок 11">
            <a:extLst>
              <a:ext uri="{FF2B5EF4-FFF2-40B4-BE49-F238E27FC236}">
                <a16:creationId xmlns:a16="http://schemas.microsoft.com/office/drawing/2014/main" id="{46B12174-586D-4118-83FA-574E3CB4D786}"/>
              </a:ext>
            </a:extLst>
          </p:cNvPr>
          <p:cNvPicPr>
            <a:picLocks noChangeAspect="1"/>
          </p:cNvPicPr>
          <p:nvPr/>
        </p:nvPicPr>
        <p:blipFill>
          <a:blip r:embed="rId4"/>
          <a:stretch>
            <a:fillRect/>
          </a:stretch>
        </p:blipFill>
        <p:spPr>
          <a:xfrm>
            <a:off x="6783522" y="1795265"/>
            <a:ext cx="2733675" cy="819150"/>
          </a:xfrm>
          <a:prstGeom prst="rect">
            <a:avLst/>
          </a:prstGeom>
        </p:spPr>
      </p:pic>
      <p:pic>
        <p:nvPicPr>
          <p:cNvPr id="16" name="Рисунок 15">
            <a:extLst>
              <a:ext uri="{FF2B5EF4-FFF2-40B4-BE49-F238E27FC236}">
                <a16:creationId xmlns:a16="http://schemas.microsoft.com/office/drawing/2014/main" id="{AE7C166F-EA62-4C0F-AC95-B07827D0E017}"/>
              </a:ext>
            </a:extLst>
          </p:cNvPr>
          <p:cNvPicPr>
            <a:picLocks noChangeAspect="1"/>
          </p:cNvPicPr>
          <p:nvPr/>
        </p:nvPicPr>
        <p:blipFill>
          <a:blip r:embed="rId5"/>
          <a:stretch>
            <a:fillRect/>
          </a:stretch>
        </p:blipFill>
        <p:spPr>
          <a:xfrm>
            <a:off x="5688146" y="5388583"/>
            <a:ext cx="4924425" cy="1133475"/>
          </a:xfrm>
          <a:prstGeom prst="rect">
            <a:avLst/>
          </a:prstGeom>
        </p:spPr>
      </p:pic>
      <p:pic>
        <p:nvPicPr>
          <p:cNvPr id="18" name="Рисунок 17">
            <a:extLst>
              <a:ext uri="{FF2B5EF4-FFF2-40B4-BE49-F238E27FC236}">
                <a16:creationId xmlns:a16="http://schemas.microsoft.com/office/drawing/2014/main" id="{FDEBB1B4-9483-4EFA-BB69-1C0826275BFE}"/>
              </a:ext>
            </a:extLst>
          </p:cNvPr>
          <p:cNvPicPr>
            <a:picLocks noChangeAspect="1"/>
          </p:cNvPicPr>
          <p:nvPr/>
        </p:nvPicPr>
        <p:blipFill>
          <a:blip r:embed="rId6"/>
          <a:stretch>
            <a:fillRect/>
          </a:stretch>
        </p:blipFill>
        <p:spPr>
          <a:xfrm>
            <a:off x="6890425" y="2963876"/>
            <a:ext cx="4733925" cy="2076450"/>
          </a:xfrm>
          <a:prstGeom prst="rect">
            <a:avLst/>
          </a:prstGeom>
        </p:spPr>
      </p:pic>
      <p:pic>
        <p:nvPicPr>
          <p:cNvPr id="20" name="Рисунок 19">
            <a:extLst>
              <a:ext uri="{FF2B5EF4-FFF2-40B4-BE49-F238E27FC236}">
                <a16:creationId xmlns:a16="http://schemas.microsoft.com/office/drawing/2014/main" id="{B79AB531-E6F5-4AE7-ABF3-6FBABAEFE0D1}"/>
              </a:ext>
            </a:extLst>
          </p:cNvPr>
          <p:cNvPicPr>
            <a:picLocks noChangeAspect="1"/>
          </p:cNvPicPr>
          <p:nvPr/>
        </p:nvPicPr>
        <p:blipFill>
          <a:blip r:embed="rId7"/>
          <a:stretch>
            <a:fillRect/>
          </a:stretch>
        </p:blipFill>
        <p:spPr>
          <a:xfrm>
            <a:off x="3791862" y="1770186"/>
            <a:ext cx="2124075" cy="1123950"/>
          </a:xfrm>
          <a:prstGeom prst="rect">
            <a:avLst/>
          </a:prstGeom>
        </p:spPr>
      </p:pic>
      <p:pic>
        <p:nvPicPr>
          <p:cNvPr id="22" name="Рисунок 21">
            <a:extLst>
              <a:ext uri="{FF2B5EF4-FFF2-40B4-BE49-F238E27FC236}">
                <a16:creationId xmlns:a16="http://schemas.microsoft.com/office/drawing/2014/main" id="{81C9B812-7D44-4833-9CB2-CD385660DFCC}"/>
              </a:ext>
            </a:extLst>
          </p:cNvPr>
          <p:cNvPicPr>
            <a:picLocks noChangeAspect="1"/>
          </p:cNvPicPr>
          <p:nvPr/>
        </p:nvPicPr>
        <p:blipFill>
          <a:blip r:embed="rId8"/>
          <a:stretch>
            <a:fillRect/>
          </a:stretch>
        </p:blipFill>
        <p:spPr>
          <a:xfrm>
            <a:off x="205799" y="3833396"/>
            <a:ext cx="4286250" cy="2876550"/>
          </a:xfrm>
          <a:prstGeom prst="rect">
            <a:avLst/>
          </a:prstGeom>
        </p:spPr>
      </p:pic>
    </p:spTree>
    <p:extLst>
      <p:ext uri="{BB962C8B-B14F-4D97-AF65-F5344CB8AC3E}">
        <p14:creationId xmlns:p14="http://schemas.microsoft.com/office/powerpoint/2010/main" val="1876160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6C205D-7F23-4C36-8B3F-7A44E3968ABC}"/>
              </a:ext>
            </a:extLst>
          </p:cNvPr>
          <p:cNvSpPr>
            <a:spLocks noGrp="1"/>
          </p:cNvSpPr>
          <p:nvPr>
            <p:ph type="title"/>
          </p:nvPr>
        </p:nvSpPr>
        <p:spPr/>
        <p:txBody>
          <a:bodyPr/>
          <a:lstStyle/>
          <a:p>
            <a:r>
              <a:rPr lang="en-US" dirty="0"/>
              <a:t>STEP 1. CREATING TABLES</a:t>
            </a:r>
            <a:endParaRPr lang="ru-RU" dirty="0"/>
          </a:p>
        </p:txBody>
      </p:sp>
      <p:pic>
        <p:nvPicPr>
          <p:cNvPr id="7" name="Объект 6">
            <a:extLst>
              <a:ext uri="{FF2B5EF4-FFF2-40B4-BE49-F238E27FC236}">
                <a16:creationId xmlns:a16="http://schemas.microsoft.com/office/drawing/2014/main" id="{C604ED73-27AA-4828-A25D-F9241178839D}"/>
              </a:ext>
            </a:extLst>
          </p:cNvPr>
          <p:cNvPicPr>
            <a:picLocks noGrp="1" noChangeAspect="1"/>
          </p:cNvPicPr>
          <p:nvPr>
            <p:ph idx="1"/>
          </p:nvPr>
        </p:nvPicPr>
        <p:blipFill>
          <a:blip r:embed="rId2"/>
          <a:stretch>
            <a:fillRect/>
          </a:stretch>
        </p:blipFill>
        <p:spPr>
          <a:xfrm>
            <a:off x="3419779" y="1929384"/>
            <a:ext cx="2181225" cy="819150"/>
          </a:xfrm>
        </p:spPr>
      </p:pic>
      <p:pic>
        <p:nvPicPr>
          <p:cNvPr id="5" name="Рисунок 4">
            <a:extLst>
              <a:ext uri="{FF2B5EF4-FFF2-40B4-BE49-F238E27FC236}">
                <a16:creationId xmlns:a16="http://schemas.microsoft.com/office/drawing/2014/main" id="{6D940C86-8985-4F75-81CD-88E51D4C7881}"/>
              </a:ext>
            </a:extLst>
          </p:cNvPr>
          <p:cNvPicPr>
            <a:picLocks noChangeAspect="1"/>
          </p:cNvPicPr>
          <p:nvPr/>
        </p:nvPicPr>
        <p:blipFill>
          <a:blip r:embed="rId3"/>
          <a:stretch>
            <a:fillRect/>
          </a:stretch>
        </p:blipFill>
        <p:spPr>
          <a:xfrm>
            <a:off x="277947" y="1929384"/>
            <a:ext cx="2200275" cy="1409700"/>
          </a:xfrm>
          <a:prstGeom prst="rect">
            <a:avLst/>
          </a:prstGeom>
        </p:spPr>
      </p:pic>
      <p:pic>
        <p:nvPicPr>
          <p:cNvPr id="9" name="Рисунок 8">
            <a:extLst>
              <a:ext uri="{FF2B5EF4-FFF2-40B4-BE49-F238E27FC236}">
                <a16:creationId xmlns:a16="http://schemas.microsoft.com/office/drawing/2014/main" id="{3B84B5D7-8B76-4194-9720-469F4B205420}"/>
              </a:ext>
            </a:extLst>
          </p:cNvPr>
          <p:cNvPicPr>
            <a:picLocks noChangeAspect="1"/>
          </p:cNvPicPr>
          <p:nvPr/>
        </p:nvPicPr>
        <p:blipFill>
          <a:blip r:embed="rId4"/>
          <a:stretch>
            <a:fillRect/>
          </a:stretch>
        </p:blipFill>
        <p:spPr>
          <a:xfrm>
            <a:off x="6761332" y="2080604"/>
            <a:ext cx="2190750" cy="809625"/>
          </a:xfrm>
          <a:prstGeom prst="rect">
            <a:avLst/>
          </a:prstGeom>
        </p:spPr>
      </p:pic>
      <p:pic>
        <p:nvPicPr>
          <p:cNvPr id="13" name="Рисунок 12">
            <a:extLst>
              <a:ext uri="{FF2B5EF4-FFF2-40B4-BE49-F238E27FC236}">
                <a16:creationId xmlns:a16="http://schemas.microsoft.com/office/drawing/2014/main" id="{70375458-6820-4E92-8373-8362F74F73FC}"/>
              </a:ext>
            </a:extLst>
          </p:cNvPr>
          <p:cNvPicPr>
            <a:picLocks noChangeAspect="1"/>
          </p:cNvPicPr>
          <p:nvPr/>
        </p:nvPicPr>
        <p:blipFill>
          <a:blip r:embed="rId5"/>
          <a:stretch>
            <a:fillRect/>
          </a:stretch>
        </p:blipFill>
        <p:spPr>
          <a:xfrm>
            <a:off x="970132" y="3759030"/>
            <a:ext cx="1885950" cy="2219325"/>
          </a:xfrm>
          <a:prstGeom prst="rect">
            <a:avLst/>
          </a:prstGeom>
        </p:spPr>
      </p:pic>
      <p:pic>
        <p:nvPicPr>
          <p:cNvPr id="15" name="Рисунок 14">
            <a:extLst>
              <a:ext uri="{FF2B5EF4-FFF2-40B4-BE49-F238E27FC236}">
                <a16:creationId xmlns:a16="http://schemas.microsoft.com/office/drawing/2014/main" id="{530301EA-040B-4851-A021-D67D969D1E63}"/>
              </a:ext>
            </a:extLst>
          </p:cNvPr>
          <p:cNvPicPr>
            <a:picLocks noChangeAspect="1"/>
          </p:cNvPicPr>
          <p:nvPr/>
        </p:nvPicPr>
        <p:blipFill>
          <a:blip r:embed="rId6"/>
          <a:stretch>
            <a:fillRect/>
          </a:stretch>
        </p:blipFill>
        <p:spPr>
          <a:xfrm>
            <a:off x="4981575" y="3152775"/>
            <a:ext cx="2228850" cy="552450"/>
          </a:xfrm>
          <a:prstGeom prst="rect">
            <a:avLst/>
          </a:prstGeom>
        </p:spPr>
      </p:pic>
      <p:pic>
        <p:nvPicPr>
          <p:cNvPr id="17" name="Рисунок 16">
            <a:extLst>
              <a:ext uri="{FF2B5EF4-FFF2-40B4-BE49-F238E27FC236}">
                <a16:creationId xmlns:a16="http://schemas.microsoft.com/office/drawing/2014/main" id="{3FF69452-A5DF-4EBF-893C-4B4EA547C1AD}"/>
              </a:ext>
            </a:extLst>
          </p:cNvPr>
          <p:cNvPicPr>
            <a:picLocks noChangeAspect="1"/>
          </p:cNvPicPr>
          <p:nvPr/>
        </p:nvPicPr>
        <p:blipFill>
          <a:blip r:embed="rId7"/>
          <a:stretch>
            <a:fillRect/>
          </a:stretch>
        </p:blipFill>
        <p:spPr>
          <a:xfrm>
            <a:off x="8208422" y="3152775"/>
            <a:ext cx="2428875" cy="3057525"/>
          </a:xfrm>
          <a:prstGeom prst="rect">
            <a:avLst/>
          </a:prstGeom>
        </p:spPr>
      </p:pic>
      <p:pic>
        <p:nvPicPr>
          <p:cNvPr id="19" name="Рисунок 18">
            <a:extLst>
              <a:ext uri="{FF2B5EF4-FFF2-40B4-BE49-F238E27FC236}">
                <a16:creationId xmlns:a16="http://schemas.microsoft.com/office/drawing/2014/main" id="{31A35CAD-8D2C-4D07-B57C-F130D4600B46}"/>
              </a:ext>
            </a:extLst>
          </p:cNvPr>
          <p:cNvPicPr>
            <a:picLocks noChangeAspect="1"/>
          </p:cNvPicPr>
          <p:nvPr/>
        </p:nvPicPr>
        <p:blipFill>
          <a:blip r:embed="rId8"/>
          <a:stretch>
            <a:fillRect/>
          </a:stretch>
        </p:blipFill>
        <p:spPr>
          <a:xfrm>
            <a:off x="3299703" y="4210621"/>
            <a:ext cx="1990725" cy="819150"/>
          </a:xfrm>
          <a:prstGeom prst="rect">
            <a:avLst/>
          </a:prstGeom>
        </p:spPr>
      </p:pic>
      <p:pic>
        <p:nvPicPr>
          <p:cNvPr id="21" name="Рисунок 20">
            <a:extLst>
              <a:ext uri="{FF2B5EF4-FFF2-40B4-BE49-F238E27FC236}">
                <a16:creationId xmlns:a16="http://schemas.microsoft.com/office/drawing/2014/main" id="{068FA2F8-079C-45C3-A3CE-10FBECC9D6F3}"/>
              </a:ext>
            </a:extLst>
          </p:cNvPr>
          <p:cNvPicPr>
            <a:picLocks noChangeAspect="1"/>
          </p:cNvPicPr>
          <p:nvPr/>
        </p:nvPicPr>
        <p:blipFill>
          <a:blip r:embed="rId9"/>
          <a:stretch>
            <a:fillRect/>
          </a:stretch>
        </p:blipFill>
        <p:spPr>
          <a:xfrm>
            <a:off x="5305425" y="5293063"/>
            <a:ext cx="1905000" cy="571500"/>
          </a:xfrm>
          <a:prstGeom prst="rect">
            <a:avLst/>
          </a:prstGeom>
        </p:spPr>
      </p:pic>
    </p:spTree>
    <p:extLst>
      <p:ext uri="{BB962C8B-B14F-4D97-AF65-F5344CB8AC3E}">
        <p14:creationId xmlns:p14="http://schemas.microsoft.com/office/powerpoint/2010/main" val="1139560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5428EE-AD6A-4829-94F4-3E7DADB32118}"/>
              </a:ext>
            </a:extLst>
          </p:cNvPr>
          <p:cNvSpPr>
            <a:spLocks noGrp="1"/>
          </p:cNvSpPr>
          <p:nvPr>
            <p:ph type="title"/>
          </p:nvPr>
        </p:nvSpPr>
        <p:spPr/>
        <p:txBody>
          <a:bodyPr/>
          <a:lstStyle/>
          <a:p>
            <a:r>
              <a:rPr lang="en-US" dirty="0"/>
              <a:t>STEP 2. INSERTING MOCK DATA</a:t>
            </a:r>
            <a:endParaRPr lang="ru-RU" dirty="0"/>
          </a:p>
        </p:txBody>
      </p:sp>
      <p:pic>
        <p:nvPicPr>
          <p:cNvPr id="5" name="Объект 4">
            <a:extLst>
              <a:ext uri="{FF2B5EF4-FFF2-40B4-BE49-F238E27FC236}">
                <a16:creationId xmlns:a16="http://schemas.microsoft.com/office/drawing/2014/main" id="{12E8E9F8-0744-40C7-89F0-32F02B172801}"/>
              </a:ext>
            </a:extLst>
          </p:cNvPr>
          <p:cNvPicPr>
            <a:picLocks noGrp="1" noChangeAspect="1"/>
          </p:cNvPicPr>
          <p:nvPr>
            <p:ph idx="1"/>
          </p:nvPr>
        </p:nvPicPr>
        <p:blipFill>
          <a:blip r:embed="rId2"/>
          <a:stretch>
            <a:fillRect/>
          </a:stretch>
        </p:blipFill>
        <p:spPr>
          <a:xfrm>
            <a:off x="2974737" y="2212283"/>
            <a:ext cx="2409825" cy="495300"/>
          </a:xfrm>
        </p:spPr>
      </p:pic>
      <p:pic>
        <p:nvPicPr>
          <p:cNvPr id="7" name="Рисунок 6">
            <a:extLst>
              <a:ext uri="{FF2B5EF4-FFF2-40B4-BE49-F238E27FC236}">
                <a16:creationId xmlns:a16="http://schemas.microsoft.com/office/drawing/2014/main" id="{586E79B1-5661-4F64-A762-B87D32C3A508}"/>
              </a:ext>
            </a:extLst>
          </p:cNvPr>
          <p:cNvPicPr>
            <a:picLocks noChangeAspect="1"/>
          </p:cNvPicPr>
          <p:nvPr/>
        </p:nvPicPr>
        <p:blipFill>
          <a:blip r:embed="rId3"/>
          <a:stretch>
            <a:fillRect/>
          </a:stretch>
        </p:blipFill>
        <p:spPr>
          <a:xfrm>
            <a:off x="1486406" y="3429000"/>
            <a:ext cx="3267075" cy="2990850"/>
          </a:xfrm>
          <a:prstGeom prst="rect">
            <a:avLst/>
          </a:prstGeom>
        </p:spPr>
      </p:pic>
      <p:pic>
        <p:nvPicPr>
          <p:cNvPr id="9" name="Рисунок 8">
            <a:extLst>
              <a:ext uri="{FF2B5EF4-FFF2-40B4-BE49-F238E27FC236}">
                <a16:creationId xmlns:a16="http://schemas.microsoft.com/office/drawing/2014/main" id="{1AC69CF8-B249-44FC-A3E6-3D2B61258263}"/>
              </a:ext>
            </a:extLst>
          </p:cNvPr>
          <p:cNvPicPr>
            <a:picLocks noChangeAspect="1"/>
          </p:cNvPicPr>
          <p:nvPr/>
        </p:nvPicPr>
        <p:blipFill>
          <a:blip r:embed="rId4"/>
          <a:stretch>
            <a:fillRect/>
          </a:stretch>
        </p:blipFill>
        <p:spPr>
          <a:xfrm>
            <a:off x="6485004" y="1980889"/>
            <a:ext cx="4429430" cy="4565488"/>
          </a:xfrm>
          <a:prstGeom prst="rect">
            <a:avLst/>
          </a:prstGeom>
        </p:spPr>
      </p:pic>
    </p:spTree>
    <p:extLst>
      <p:ext uri="{BB962C8B-B14F-4D97-AF65-F5344CB8AC3E}">
        <p14:creationId xmlns:p14="http://schemas.microsoft.com/office/powerpoint/2010/main" val="397125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6802BD-ED7A-45C3-926B-6F3967A932FB}"/>
              </a:ext>
            </a:extLst>
          </p:cNvPr>
          <p:cNvSpPr>
            <a:spLocks noGrp="1"/>
          </p:cNvSpPr>
          <p:nvPr>
            <p:ph type="title"/>
          </p:nvPr>
        </p:nvSpPr>
        <p:spPr/>
        <p:txBody>
          <a:bodyPr/>
          <a:lstStyle/>
          <a:p>
            <a:r>
              <a:rPr lang="en-US" dirty="0"/>
              <a:t>STEP 2. INSERTING MOCK DATA</a:t>
            </a:r>
            <a:endParaRPr lang="ru-RU" dirty="0"/>
          </a:p>
        </p:txBody>
      </p:sp>
      <p:pic>
        <p:nvPicPr>
          <p:cNvPr id="5" name="Объект 4">
            <a:extLst>
              <a:ext uri="{FF2B5EF4-FFF2-40B4-BE49-F238E27FC236}">
                <a16:creationId xmlns:a16="http://schemas.microsoft.com/office/drawing/2014/main" id="{84325C6F-50AB-49F3-B9F6-1778A74EFCFD}"/>
              </a:ext>
            </a:extLst>
          </p:cNvPr>
          <p:cNvPicPr>
            <a:picLocks noGrp="1" noChangeAspect="1"/>
          </p:cNvPicPr>
          <p:nvPr>
            <p:ph idx="1"/>
          </p:nvPr>
        </p:nvPicPr>
        <p:blipFill>
          <a:blip r:embed="rId2"/>
          <a:stretch>
            <a:fillRect/>
          </a:stretch>
        </p:blipFill>
        <p:spPr>
          <a:xfrm>
            <a:off x="567726" y="1889903"/>
            <a:ext cx="1834727" cy="4252912"/>
          </a:xfrm>
        </p:spPr>
      </p:pic>
      <p:pic>
        <p:nvPicPr>
          <p:cNvPr id="7" name="Рисунок 6">
            <a:extLst>
              <a:ext uri="{FF2B5EF4-FFF2-40B4-BE49-F238E27FC236}">
                <a16:creationId xmlns:a16="http://schemas.microsoft.com/office/drawing/2014/main" id="{0CBB8846-2C37-4E70-914D-4EBA58C2CDF1}"/>
              </a:ext>
            </a:extLst>
          </p:cNvPr>
          <p:cNvPicPr>
            <a:picLocks noChangeAspect="1"/>
          </p:cNvPicPr>
          <p:nvPr/>
        </p:nvPicPr>
        <p:blipFill>
          <a:blip r:embed="rId3"/>
          <a:stretch>
            <a:fillRect/>
          </a:stretch>
        </p:blipFill>
        <p:spPr>
          <a:xfrm>
            <a:off x="3120856" y="1867143"/>
            <a:ext cx="1834728" cy="4439322"/>
          </a:xfrm>
          <a:prstGeom prst="rect">
            <a:avLst/>
          </a:prstGeom>
        </p:spPr>
      </p:pic>
      <p:pic>
        <p:nvPicPr>
          <p:cNvPr id="9" name="Рисунок 8">
            <a:extLst>
              <a:ext uri="{FF2B5EF4-FFF2-40B4-BE49-F238E27FC236}">
                <a16:creationId xmlns:a16="http://schemas.microsoft.com/office/drawing/2014/main" id="{1F0595FE-9F8A-42B4-8FA7-F3334586C183}"/>
              </a:ext>
            </a:extLst>
          </p:cNvPr>
          <p:cNvPicPr>
            <a:picLocks noChangeAspect="1"/>
          </p:cNvPicPr>
          <p:nvPr/>
        </p:nvPicPr>
        <p:blipFill>
          <a:blip r:embed="rId4"/>
          <a:stretch>
            <a:fillRect/>
          </a:stretch>
        </p:blipFill>
        <p:spPr>
          <a:xfrm>
            <a:off x="5673987" y="1867143"/>
            <a:ext cx="2047875" cy="2981325"/>
          </a:xfrm>
          <a:prstGeom prst="rect">
            <a:avLst/>
          </a:prstGeom>
        </p:spPr>
      </p:pic>
      <p:pic>
        <p:nvPicPr>
          <p:cNvPr id="11" name="Рисунок 10">
            <a:extLst>
              <a:ext uri="{FF2B5EF4-FFF2-40B4-BE49-F238E27FC236}">
                <a16:creationId xmlns:a16="http://schemas.microsoft.com/office/drawing/2014/main" id="{BDA59B37-F5A0-436C-AABD-6D7EB83C38C5}"/>
              </a:ext>
            </a:extLst>
          </p:cNvPr>
          <p:cNvPicPr>
            <a:picLocks noChangeAspect="1"/>
          </p:cNvPicPr>
          <p:nvPr/>
        </p:nvPicPr>
        <p:blipFill>
          <a:blip r:embed="rId5"/>
          <a:stretch>
            <a:fillRect/>
          </a:stretch>
        </p:blipFill>
        <p:spPr>
          <a:xfrm>
            <a:off x="8220075" y="524790"/>
            <a:ext cx="3133725" cy="5781675"/>
          </a:xfrm>
          <a:prstGeom prst="rect">
            <a:avLst/>
          </a:prstGeom>
        </p:spPr>
      </p:pic>
    </p:spTree>
    <p:extLst>
      <p:ext uri="{BB962C8B-B14F-4D97-AF65-F5344CB8AC3E}">
        <p14:creationId xmlns:p14="http://schemas.microsoft.com/office/powerpoint/2010/main" val="1306731310"/>
      </p:ext>
    </p:extLst>
  </p:cSld>
  <p:clrMapOvr>
    <a:masterClrMapping/>
  </p:clrMapOvr>
</p:sld>
</file>

<file path=ppt/theme/theme1.xml><?xml version="1.0" encoding="utf-8"?>
<a:theme xmlns:a="http://schemas.openxmlformats.org/drawingml/2006/main" name="SketchyVTI">
  <a:themeElements>
    <a:clrScheme name="AnalogousFromRegularSeedLeftStep">
      <a:dk1>
        <a:srgbClr val="000000"/>
      </a:dk1>
      <a:lt1>
        <a:srgbClr val="FFFFFF"/>
      </a:lt1>
      <a:dk2>
        <a:srgbClr val="1B2431"/>
      </a:dk2>
      <a:lt2>
        <a:srgbClr val="F0F1F3"/>
      </a:lt2>
      <a:accent1>
        <a:srgbClr val="C19B4C"/>
      </a:accent1>
      <a:accent2>
        <a:srgbClr val="B15A3B"/>
      </a:accent2>
      <a:accent3>
        <a:srgbClr val="C34D5F"/>
      </a:accent3>
      <a:accent4>
        <a:srgbClr val="B13B7F"/>
      </a:accent4>
      <a:accent5>
        <a:srgbClr val="C34DC2"/>
      </a:accent5>
      <a:accent6>
        <a:srgbClr val="813BB1"/>
      </a:accent6>
      <a:hlink>
        <a:srgbClr val="426AC0"/>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123</TotalTime>
  <Words>170</Words>
  <Application>Microsoft Office PowerPoint</Application>
  <PresentationFormat>Широкоэкранный</PresentationFormat>
  <Paragraphs>21</Paragraphs>
  <Slides>13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13</vt:i4>
      </vt:variant>
    </vt:vector>
  </HeadingPairs>
  <TitlesOfParts>
    <vt:vector size="18" baseType="lpstr">
      <vt:lpstr>Arial</vt:lpstr>
      <vt:lpstr>Roboto</vt:lpstr>
      <vt:lpstr>The Hand Bold</vt:lpstr>
      <vt:lpstr>The Serif Hand Black</vt:lpstr>
      <vt:lpstr>SketchyVTI</vt:lpstr>
      <vt:lpstr>Hospital Database</vt:lpstr>
      <vt:lpstr>The purpose of the project</vt:lpstr>
      <vt:lpstr>Презентация PowerPoint</vt:lpstr>
      <vt:lpstr>SOFTWARE</vt:lpstr>
      <vt:lpstr>Step 1. planning out the database</vt:lpstr>
      <vt:lpstr>STEP 2. CREATING TABLES</vt:lpstr>
      <vt:lpstr>STEP 1. CREATING TABLES</vt:lpstr>
      <vt:lpstr>STEP 2. INSERTING MOCK DATA</vt:lpstr>
      <vt:lpstr>STEP 2. INSERTING MOCK DATA</vt:lpstr>
      <vt:lpstr>STEP 2. INSERTING MOCK DATA</vt:lpstr>
      <vt:lpstr>QUERY EXAMPLE</vt:lpstr>
      <vt:lpstr>Презентация PowerPoint</vt:lpstr>
      <vt:lpstr>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Database</dc:title>
  <dc:creator>Assem Nurtaza</dc:creator>
  <cp:lastModifiedBy>Assem Nurtaza</cp:lastModifiedBy>
  <cp:revision>6</cp:revision>
  <dcterms:created xsi:type="dcterms:W3CDTF">2020-11-21T07:07:08Z</dcterms:created>
  <dcterms:modified xsi:type="dcterms:W3CDTF">2020-11-21T09:20:59Z</dcterms:modified>
</cp:coreProperties>
</file>