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7"/>
  </p:notesMasterIdLst>
  <p:sldIdLst>
    <p:sldId id="256" r:id="rId2"/>
    <p:sldId id="258" r:id="rId3"/>
    <p:sldId id="261" r:id="rId4"/>
    <p:sldId id="262"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Lst>
  <p:sldSz cx="9144000" cy="5143500" type="screen16x9"/>
  <p:notesSz cx="6858000" cy="9144000"/>
  <p:embeddedFontLst>
    <p:embeddedFont>
      <p:font typeface="DM Sans"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A5F54F-0290-46E1-A5BA-860ACE64EDB7}">
  <a:tblStyle styleId="{27A5F54F-0290-46E1-A5BA-860ACE64ED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39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50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317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535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643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84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22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00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67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1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26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18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04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173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86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85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1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0f9332fcc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0f9332fcc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026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11078e3eb0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11078e3eb0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96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2535"/>
        <p:cNvGrpSpPr/>
        <p:nvPr/>
      </p:nvGrpSpPr>
      <p:grpSpPr>
        <a:xfrm>
          <a:off x="0" y="0"/>
          <a:ext cx="0" cy="0"/>
          <a:chOff x="0" y="0"/>
          <a:chExt cx="0" cy="0"/>
        </a:xfrm>
      </p:grpSpPr>
      <p:grpSp>
        <p:nvGrpSpPr>
          <p:cNvPr id="2536" name="Google Shape;2536;p55"/>
          <p:cNvGrpSpPr/>
          <p:nvPr/>
        </p:nvGrpSpPr>
        <p:grpSpPr>
          <a:xfrm rot="10800000" flipH="1">
            <a:off x="-13" y="7"/>
            <a:ext cx="9142584" cy="1688125"/>
            <a:chOff x="410450" y="2958175"/>
            <a:chExt cx="1976775" cy="365000"/>
          </a:xfrm>
        </p:grpSpPr>
        <p:sp>
          <p:nvSpPr>
            <p:cNvPr id="2537" name="Google Shape;2537;p55"/>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rot="5400000" flipH="1">
            <a:off x="-10704" y="10710"/>
            <a:ext cx="1971594" cy="1950177"/>
            <a:chOff x="4016550" y="2577825"/>
            <a:chExt cx="711125" cy="703400"/>
          </a:xfrm>
        </p:grpSpPr>
        <p:sp>
          <p:nvSpPr>
            <p:cNvPr id="113" name="Google Shape;113;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544850" y="1131625"/>
            <a:ext cx="8054400" cy="3623100"/>
          </a:xfrm>
          <a:prstGeom prst="roundRect">
            <a:avLst>
              <a:gd name="adj" fmla="val 4881"/>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Char char="○"/>
              <a:defRPr sz="1100"/>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grpSp>
        <p:nvGrpSpPr>
          <p:cNvPr id="304" name="Google Shape;304;p9"/>
          <p:cNvGrpSpPr/>
          <p:nvPr/>
        </p:nvGrpSpPr>
        <p:grpSpPr>
          <a:xfrm rot="-5400000">
            <a:off x="6974004" y="247965"/>
            <a:ext cx="2417593" cy="1922156"/>
            <a:chOff x="5005075" y="2239400"/>
            <a:chExt cx="749525" cy="595925"/>
          </a:xfrm>
        </p:grpSpPr>
        <p:sp>
          <p:nvSpPr>
            <p:cNvPr id="305" name="Google Shape;305;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rot="5400000" flipH="1">
            <a:off x="-247746" y="247965"/>
            <a:ext cx="2417593" cy="1922156"/>
            <a:chOff x="5005075" y="2239400"/>
            <a:chExt cx="749525" cy="595925"/>
          </a:xfrm>
        </p:grpSpPr>
        <p:sp>
          <p:nvSpPr>
            <p:cNvPr id="320" name="Google Shape;320;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9"/>
          <p:cNvSpPr/>
          <p:nvPr/>
        </p:nvSpPr>
        <p:spPr>
          <a:xfrm>
            <a:off x="1176750" y="2111725"/>
            <a:ext cx="6790500" cy="1978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5" name="Google Shape;335;p9"/>
          <p:cNvGrpSpPr/>
          <p:nvPr/>
        </p:nvGrpSpPr>
        <p:grpSpPr>
          <a:xfrm>
            <a:off x="-13" y="3455220"/>
            <a:ext cx="9142584" cy="1688125"/>
            <a:chOff x="410450" y="2958175"/>
            <a:chExt cx="1976775" cy="365000"/>
          </a:xfrm>
        </p:grpSpPr>
        <p:sp>
          <p:nvSpPr>
            <p:cNvPr id="336" name="Google Shape;336;p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9"/>
          <p:cNvSpPr/>
          <p:nvPr/>
        </p:nvSpPr>
        <p:spPr>
          <a:xfrm>
            <a:off x="1176850" y="897250"/>
            <a:ext cx="6790500" cy="997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9"/>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9"/>
        <p:cNvGrpSpPr/>
        <p:nvPr/>
      </p:nvGrpSpPr>
      <p:grpSpPr>
        <a:xfrm>
          <a:off x="0" y="0"/>
          <a:ext cx="0" cy="0"/>
          <a:chOff x="0" y="0"/>
          <a:chExt cx="0" cy="0"/>
        </a:xfrm>
      </p:grpSpPr>
      <p:grpSp>
        <p:nvGrpSpPr>
          <p:cNvPr id="470" name="Google Shape;470;p13"/>
          <p:cNvGrpSpPr/>
          <p:nvPr/>
        </p:nvGrpSpPr>
        <p:grpSpPr>
          <a:xfrm rot="5400000">
            <a:off x="6530980" y="2530471"/>
            <a:ext cx="1431912" cy="3794138"/>
            <a:chOff x="2771175" y="2473050"/>
            <a:chExt cx="613475" cy="1625525"/>
          </a:xfrm>
        </p:grpSpPr>
        <p:sp>
          <p:nvSpPr>
            <p:cNvPr id="471" name="Google Shape;471;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3"/>
          <p:cNvGrpSpPr/>
          <p:nvPr/>
        </p:nvGrpSpPr>
        <p:grpSpPr>
          <a:xfrm rot="-5400000">
            <a:off x="1181105" y="-1166229"/>
            <a:ext cx="1431912" cy="3794138"/>
            <a:chOff x="2771175" y="2473050"/>
            <a:chExt cx="613475" cy="1625525"/>
          </a:xfrm>
        </p:grpSpPr>
        <p:sp>
          <p:nvSpPr>
            <p:cNvPr id="487" name="Google Shape;487;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3"/>
          <p:cNvSpPr/>
          <p:nvPr/>
        </p:nvSpPr>
        <p:spPr>
          <a:xfrm>
            <a:off x="47487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7200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4748700"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720034"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3"/>
          <p:cNvSpPr txBox="1">
            <a:spLocks noGrp="1"/>
          </p:cNvSpPr>
          <p:nvPr>
            <p:ph type="title" idx="2"/>
          </p:nvPr>
        </p:nvSpPr>
        <p:spPr>
          <a:xfrm>
            <a:off x="1662252" y="160052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3"/>
          <p:cNvSpPr txBox="1">
            <a:spLocks noGrp="1"/>
          </p:cNvSpPr>
          <p:nvPr>
            <p:ph type="subTitle" idx="1"/>
          </p:nvPr>
        </p:nvSpPr>
        <p:spPr>
          <a:xfrm>
            <a:off x="1662252" y="2029469"/>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13"/>
          <p:cNvSpPr txBox="1">
            <a:spLocks noGrp="1"/>
          </p:cNvSpPr>
          <p:nvPr>
            <p:ph type="title" idx="3"/>
          </p:nvPr>
        </p:nvSpPr>
        <p:spPr>
          <a:xfrm>
            <a:off x="5750202" y="1600525"/>
            <a:ext cx="2614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3"/>
          <p:cNvSpPr txBox="1">
            <a:spLocks noGrp="1"/>
          </p:cNvSpPr>
          <p:nvPr>
            <p:ph type="subTitle" idx="4"/>
          </p:nvPr>
        </p:nvSpPr>
        <p:spPr>
          <a:xfrm>
            <a:off x="5690952" y="2029464"/>
            <a:ext cx="2614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13"/>
          <p:cNvSpPr txBox="1">
            <a:spLocks noGrp="1"/>
          </p:cNvSpPr>
          <p:nvPr>
            <p:ph type="title" idx="5"/>
          </p:nvPr>
        </p:nvSpPr>
        <p:spPr>
          <a:xfrm>
            <a:off x="1662252"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3"/>
          <p:cNvSpPr txBox="1">
            <a:spLocks noGrp="1"/>
          </p:cNvSpPr>
          <p:nvPr>
            <p:ph type="subTitle" idx="6"/>
          </p:nvPr>
        </p:nvSpPr>
        <p:spPr>
          <a:xfrm>
            <a:off x="1662252"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3"/>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3"/>
          <p:cNvSpPr txBox="1">
            <a:spLocks noGrp="1"/>
          </p:cNvSpPr>
          <p:nvPr>
            <p:ph type="subTitle" idx="8"/>
          </p:nvPr>
        </p:nvSpPr>
        <p:spPr>
          <a:xfrm>
            <a:off x="5690951" y="3336927"/>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3"/>
          <p:cNvSpPr txBox="1">
            <a:spLocks noGrp="1"/>
          </p:cNvSpPr>
          <p:nvPr>
            <p:ph type="title" idx="9" hasCustomPrompt="1"/>
          </p:nvPr>
        </p:nvSpPr>
        <p:spPr>
          <a:xfrm>
            <a:off x="727000" y="17180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13"/>
          <p:cNvSpPr txBox="1">
            <a:spLocks noGrp="1"/>
          </p:cNvSpPr>
          <p:nvPr>
            <p:ph type="title" idx="13" hasCustomPrompt="1"/>
          </p:nvPr>
        </p:nvSpPr>
        <p:spPr>
          <a:xfrm>
            <a:off x="4755700" y="1718011"/>
            <a:ext cx="1077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13"/>
          <p:cNvSpPr txBox="1">
            <a:spLocks noGrp="1"/>
          </p:cNvSpPr>
          <p:nvPr>
            <p:ph type="title" idx="14" hasCustomPrompt="1"/>
          </p:nvPr>
        </p:nvSpPr>
        <p:spPr>
          <a:xfrm>
            <a:off x="7199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8" name="Google Shape;518;p13"/>
          <p:cNvSpPr txBox="1">
            <a:spLocks noGrp="1"/>
          </p:cNvSpPr>
          <p:nvPr>
            <p:ph type="title" idx="15" hasCustomPrompt="1"/>
          </p:nvPr>
        </p:nvSpPr>
        <p:spPr>
          <a:xfrm>
            <a:off x="47486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560"/>
        <p:cNvGrpSpPr/>
        <p:nvPr/>
      </p:nvGrpSpPr>
      <p:grpSpPr>
        <a:xfrm>
          <a:off x="0" y="0"/>
          <a:ext cx="0" cy="0"/>
          <a:chOff x="0" y="0"/>
          <a:chExt cx="0" cy="0"/>
        </a:xfrm>
      </p:grpSpPr>
      <p:sp>
        <p:nvSpPr>
          <p:cNvPr id="561" name="Google Shape;561;p15"/>
          <p:cNvSpPr/>
          <p:nvPr/>
        </p:nvSpPr>
        <p:spPr>
          <a:xfrm>
            <a:off x="2489938"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2" name="Google Shape;562;p15"/>
          <p:cNvSpPr/>
          <p:nvPr/>
        </p:nvSpPr>
        <p:spPr>
          <a:xfrm>
            <a:off x="969950"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txBox="1">
            <a:spLocks noGrp="1"/>
          </p:cNvSpPr>
          <p:nvPr>
            <p:ph type="title"/>
          </p:nvPr>
        </p:nvSpPr>
        <p:spPr>
          <a:xfrm>
            <a:off x="2905125" y="1878850"/>
            <a:ext cx="48537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4" name="Google Shape;564;p15"/>
          <p:cNvSpPr txBox="1">
            <a:spLocks noGrp="1"/>
          </p:cNvSpPr>
          <p:nvPr>
            <p:ph type="title" idx="2" hasCustomPrompt="1"/>
          </p:nvPr>
        </p:nvSpPr>
        <p:spPr>
          <a:xfrm>
            <a:off x="1102400"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15"/>
          <p:cNvSpPr txBox="1">
            <a:spLocks noGrp="1"/>
          </p:cNvSpPr>
          <p:nvPr>
            <p:ph type="subTitle" idx="1"/>
          </p:nvPr>
        </p:nvSpPr>
        <p:spPr>
          <a:xfrm>
            <a:off x="2905125" y="2793025"/>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66" name="Google Shape;566;p15"/>
          <p:cNvGrpSpPr/>
          <p:nvPr/>
        </p:nvGrpSpPr>
        <p:grpSpPr>
          <a:xfrm>
            <a:off x="61" y="1448085"/>
            <a:ext cx="3561445" cy="3695597"/>
            <a:chOff x="1672225" y="3522300"/>
            <a:chExt cx="1184700" cy="1229325"/>
          </a:xfrm>
        </p:grpSpPr>
        <p:sp>
          <p:nvSpPr>
            <p:cNvPr id="567" name="Google Shape;567;p15"/>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rot="-5400000">
            <a:off x="7569671" y="9471"/>
            <a:ext cx="1583812" cy="1564849"/>
            <a:chOff x="3884100" y="2447750"/>
            <a:chExt cx="843575" cy="833475"/>
          </a:xfrm>
        </p:grpSpPr>
        <p:sp>
          <p:nvSpPr>
            <p:cNvPr id="585" name="Google Shape;585;p1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0"/>
          <p:cNvGrpSpPr/>
          <p:nvPr/>
        </p:nvGrpSpPr>
        <p:grpSpPr>
          <a:xfrm rot="5400000" flipH="1">
            <a:off x="-14205" y="14501"/>
            <a:ext cx="2394066" cy="2365402"/>
            <a:chOff x="3884100" y="2447750"/>
            <a:chExt cx="843575" cy="833475"/>
          </a:xfrm>
        </p:grpSpPr>
        <p:sp>
          <p:nvSpPr>
            <p:cNvPr id="2312" name="Google Shape;2312;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1" r:id="rId6"/>
    <p:sldLayoutId id="2147483696" r:id="rId7"/>
    <p:sldLayoutId id="2147483697" r:id="rId8"/>
    <p:sldLayoutId id="2147483698" r:id="rId9"/>
    <p:sldLayoutId id="2147483699" r:id="rId10"/>
    <p:sldLayoutId id="2147483700" r:id="rId11"/>
    <p:sldLayoutId id="214748370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61"/>
          <p:cNvSpPr txBox="1">
            <a:spLocks noGrp="1"/>
          </p:cNvSpPr>
          <p:nvPr>
            <p:ph type="ctrTitle"/>
          </p:nvPr>
        </p:nvSpPr>
        <p:spPr>
          <a:xfrm>
            <a:off x="1518000" y="1282935"/>
            <a:ext cx="6108000" cy="2035200"/>
          </a:xfrm>
          <a:prstGeom prst="rect">
            <a:avLst/>
          </a:prstGeom>
        </p:spPr>
        <p:txBody>
          <a:bodyPr spcFirstLastPara="1" wrap="square" lIns="91425" tIns="91425" rIns="91425" bIns="91425" anchor="t" anchorCtr="0">
            <a:noAutofit/>
          </a:bodyPr>
          <a:lstStyle/>
          <a:p>
            <a:pPr lvl="0"/>
            <a:r>
              <a:rPr lang="en-US" sz="4800" b="0" dirty="0"/>
              <a:t>Hotel Reservations Analysis using </a:t>
            </a:r>
            <a:r>
              <a:rPr lang="en-US" sz="4800" dirty="0"/>
              <a:t>SQL</a:t>
            </a:r>
            <a:endParaRPr sz="4800" dirty="0"/>
          </a:p>
        </p:txBody>
      </p:sp>
      <p:sp>
        <p:nvSpPr>
          <p:cNvPr id="2600" name="Google Shape;2600;p61"/>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by Assem Yasser Elsherbiny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599"/>
                                        </p:tgtEl>
                                        <p:attrNameLst>
                                          <p:attrName>style.visibility</p:attrName>
                                        </p:attrNameLst>
                                      </p:cBhvr>
                                      <p:to>
                                        <p:strVal val="visible"/>
                                      </p:to>
                                    </p:set>
                                    <p:anim calcmode="lin" valueType="num">
                                      <p:cBhvr additive="base">
                                        <p:cTn id="7" dur="1000"/>
                                        <p:tgtEl>
                                          <p:spTgt spid="259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0"/>
                                        </p:tgtEl>
                                        <p:attrNameLst>
                                          <p:attrName>style.visibility</p:attrName>
                                        </p:attrNameLst>
                                      </p:cBhvr>
                                      <p:to>
                                        <p:strVal val="visible"/>
                                      </p:to>
                                    </p:set>
                                    <p:animEffect transition="in" filter="fade">
                                      <p:cBhvr>
                                        <p:cTn id="12" dur="1000"/>
                                        <p:tgtEl>
                                          <p:spTgt spid="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620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2. Which meal plan is the most popular among guests?</a:t>
            </a:r>
          </a:p>
        </p:txBody>
      </p:sp>
      <p:pic>
        <p:nvPicPr>
          <p:cNvPr id="3" name="Picture 2">
            <a:extLst>
              <a:ext uri="{FF2B5EF4-FFF2-40B4-BE49-F238E27FC236}">
                <a16:creationId xmlns:a16="http://schemas.microsoft.com/office/drawing/2014/main" id="{F7159DCE-0B0E-3843-4403-ED4F52F3CF8E}"/>
              </a:ext>
            </a:extLst>
          </p:cNvPr>
          <p:cNvPicPr>
            <a:picLocks noChangeAspect="1"/>
          </p:cNvPicPr>
          <p:nvPr/>
        </p:nvPicPr>
        <p:blipFill>
          <a:blip r:embed="rId3"/>
          <a:stretch>
            <a:fillRect/>
          </a:stretch>
        </p:blipFill>
        <p:spPr>
          <a:xfrm>
            <a:off x="568891" y="1157208"/>
            <a:ext cx="8006217" cy="3569773"/>
          </a:xfrm>
          <a:prstGeom prst="roundRect">
            <a:avLst>
              <a:gd name="adj" fmla="val 497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0256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390780"/>
            <a:ext cx="78505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3. What is the average price per room for reservations involving children?</a:t>
            </a:r>
            <a:endParaRPr sz="2000" b="0" dirty="0"/>
          </a:p>
        </p:txBody>
      </p:sp>
      <p:pic>
        <p:nvPicPr>
          <p:cNvPr id="3" name="Picture 2">
            <a:extLst>
              <a:ext uri="{FF2B5EF4-FFF2-40B4-BE49-F238E27FC236}">
                <a16:creationId xmlns:a16="http://schemas.microsoft.com/office/drawing/2014/main" id="{22510A45-596F-9079-E91D-709E6795FC73}"/>
              </a:ext>
            </a:extLst>
          </p:cNvPr>
          <p:cNvPicPr>
            <a:picLocks noChangeAspect="1"/>
          </p:cNvPicPr>
          <p:nvPr/>
        </p:nvPicPr>
        <p:blipFill>
          <a:blip r:embed="rId3"/>
          <a:stretch>
            <a:fillRect/>
          </a:stretch>
        </p:blipFill>
        <p:spPr>
          <a:xfrm>
            <a:off x="573436" y="1153325"/>
            <a:ext cx="7997127" cy="3542661"/>
          </a:xfrm>
          <a:prstGeom prst="roundRect">
            <a:avLst>
              <a:gd name="adj" fmla="val 406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543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774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4. How many reservations were made for the year 2018?</a:t>
            </a:r>
            <a:endParaRPr sz="2000" b="0" dirty="0"/>
          </a:p>
        </p:txBody>
      </p:sp>
      <p:pic>
        <p:nvPicPr>
          <p:cNvPr id="3" name="Picture 2">
            <a:extLst>
              <a:ext uri="{FF2B5EF4-FFF2-40B4-BE49-F238E27FC236}">
                <a16:creationId xmlns:a16="http://schemas.microsoft.com/office/drawing/2014/main" id="{BAACD852-43EC-92F0-A2E6-B4ECA4E04D80}"/>
              </a:ext>
            </a:extLst>
          </p:cNvPr>
          <p:cNvPicPr>
            <a:picLocks noChangeAspect="1"/>
          </p:cNvPicPr>
          <p:nvPr/>
        </p:nvPicPr>
        <p:blipFill>
          <a:blip r:embed="rId3"/>
          <a:stretch>
            <a:fillRect/>
          </a:stretch>
        </p:blipFill>
        <p:spPr>
          <a:xfrm>
            <a:off x="565688" y="1164958"/>
            <a:ext cx="8020373" cy="3577523"/>
          </a:xfrm>
          <a:prstGeom prst="roundRect">
            <a:avLst>
              <a:gd name="adj" fmla="val 463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4910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620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5. What is the most commonly booked room type?</a:t>
            </a:r>
            <a:endParaRPr sz="2000" b="0" dirty="0"/>
          </a:p>
        </p:txBody>
      </p:sp>
      <p:pic>
        <p:nvPicPr>
          <p:cNvPr id="3" name="Picture 2">
            <a:extLst>
              <a:ext uri="{FF2B5EF4-FFF2-40B4-BE49-F238E27FC236}">
                <a16:creationId xmlns:a16="http://schemas.microsoft.com/office/drawing/2014/main" id="{2B9E3019-C703-78FB-FC46-35FED9BD9ECB}"/>
              </a:ext>
            </a:extLst>
          </p:cNvPr>
          <p:cNvPicPr>
            <a:picLocks noChangeAspect="1"/>
          </p:cNvPicPr>
          <p:nvPr/>
        </p:nvPicPr>
        <p:blipFill>
          <a:blip r:embed="rId3"/>
          <a:stretch>
            <a:fillRect/>
          </a:stretch>
        </p:blipFill>
        <p:spPr>
          <a:xfrm>
            <a:off x="557939" y="1154624"/>
            <a:ext cx="8020373" cy="3580108"/>
          </a:xfrm>
          <a:prstGeom prst="roundRect">
            <a:avLst>
              <a:gd name="adj" fmla="val 372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3763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62001"/>
            <a:ext cx="99815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6. How many reservations fall on a weekend ?</a:t>
            </a:r>
            <a:endParaRPr sz="2000" b="0" dirty="0"/>
          </a:p>
        </p:txBody>
      </p:sp>
      <p:pic>
        <p:nvPicPr>
          <p:cNvPr id="3" name="Picture 2">
            <a:extLst>
              <a:ext uri="{FF2B5EF4-FFF2-40B4-BE49-F238E27FC236}">
                <a16:creationId xmlns:a16="http://schemas.microsoft.com/office/drawing/2014/main" id="{FDDE8B85-8BBC-C5B1-9E32-FF8C04CE8DB7}"/>
              </a:ext>
            </a:extLst>
          </p:cNvPr>
          <p:cNvPicPr>
            <a:picLocks noChangeAspect="1"/>
          </p:cNvPicPr>
          <p:nvPr/>
        </p:nvPicPr>
        <p:blipFill>
          <a:blip r:embed="rId3"/>
          <a:stretch>
            <a:fillRect/>
          </a:stretch>
        </p:blipFill>
        <p:spPr>
          <a:xfrm>
            <a:off x="565687" y="1164225"/>
            <a:ext cx="8012626" cy="3571117"/>
          </a:xfrm>
          <a:prstGeom prst="roundRect">
            <a:avLst>
              <a:gd name="adj" fmla="val 429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9204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62001"/>
            <a:ext cx="83465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7. What is the highest and lowest lead time for reservations?</a:t>
            </a:r>
            <a:endParaRPr sz="2000" b="0" dirty="0"/>
          </a:p>
        </p:txBody>
      </p:sp>
      <p:pic>
        <p:nvPicPr>
          <p:cNvPr id="7" name="Picture 6">
            <a:extLst>
              <a:ext uri="{FF2B5EF4-FFF2-40B4-BE49-F238E27FC236}">
                <a16:creationId xmlns:a16="http://schemas.microsoft.com/office/drawing/2014/main" id="{8CCE6658-52A5-D46C-07EF-34781B5E66EF}"/>
              </a:ext>
            </a:extLst>
          </p:cNvPr>
          <p:cNvPicPr>
            <a:picLocks noChangeAspect="1"/>
          </p:cNvPicPr>
          <p:nvPr/>
        </p:nvPicPr>
        <p:blipFill>
          <a:blip r:embed="rId3"/>
          <a:stretch>
            <a:fillRect/>
          </a:stretch>
        </p:blipFill>
        <p:spPr>
          <a:xfrm>
            <a:off x="557939" y="1164958"/>
            <a:ext cx="8028122" cy="3569774"/>
          </a:xfrm>
          <a:prstGeom prst="roundRect">
            <a:avLst>
              <a:gd name="adj" fmla="val 45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3231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217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8. What is the most common market segment type for reservations?</a:t>
            </a:r>
            <a:endParaRPr sz="2000" b="0" dirty="0"/>
          </a:p>
        </p:txBody>
      </p:sp>
      <p:pic>
        <p:nvPicPr>
          <p:cNvPr id="3" name="Picture 2">
            <a:extLst>
              <a:ext uri="{FF2B5EF4-FFF2-40B4-BE49-F238E27FC236}">
                <a16:creationId xmlns:a16="http://schemas.microsoft.com/office/drawing/2014/main" id="{4AE3A2DC-173D-9419-B97C-8F9DB201B130}"/>
              </a:ext>
            </a:extLst>
          </p:cNvPr>
          <p:cNvPicPr>
            <a:picLocks noChangeAspect="1"/>
          </p:cNvPicPr>
          <p:nvPr/>
        </p:nvPicPr>
        <p:blipFill>
          <a:blip r:embed="rId3"/>
          <a:stretch>
            <a:fillRect/>
          </a:stretch>
        </p:blipFill>
        <p:spPr>
          <a:xfrm>
            <a:off x="557938" y="1148016"/>
            <a:ext cx="8035871" cy="3573707"/>
          </a:xfrm>
          <a:prstGeom prst="roundRect">
            <a:avLst>
              <a:gd name="adj" fmla="val 411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4629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18063" y="3990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9. How many reservations have a booking status of "Confirmed"?</a:t>
            </a:r>
            <a:endParaRPr sz="2000" b="0" dirty="0"/>
          </a:p>
        </p:txBody>
      </p:sp>
      <p:pic>
        <p:nvPicPr>
          <p:cNvPr id="3" name="Picture 2">
            <a:extLst>
              <a:ext uri="{FF2B5EF4-FFF2-40B4-BE49-F238E27FC236}">
                <a16:creationId xmlns:a16="http://schemas.microsoft.com/office/drawing/2014/main" id="{E84292F7-979D-1120-E065-A85D7B1B62DD}"/>
              </a:ext>
            </a:extLst>
          </p:cNvPr>
          <p:cNvPicPr>
            <a:picLocks noChangeAspect="1"/>
          </p:cNvPicPr>
          <p:nvPr/>
        </p:nvPicPr>
        <p:blipFill>
          <a:blip r:embed="rId3"/>
          <a:stretch>
            <a:fillRect/>
          </a:stretch>
        </p:blipFill>
        <p:spPr>
          <a:xfrm>
            <a:off x="554065" y="1157416"/>
            <a:ext cx="8031996" cy="3600564"/>
          </a:xfrm>
          <a:prstGeom prst="roundRect">
            <a:avLst>
              <a:gd name="adj" fmla="val 507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9292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2952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10. What is the total number of adults and children across all reservations?</a:t>
            </a:r>
            <a:endParaRPr sz="4000" b="0" dirty="0"/>
          </a:p>
        </p:txBody>
      </p:sp>
      <p:pic>
        <p:nvPicPr>
          <p:cNvPr id="3" name="Picture 2">
            <a:extLst>
              <a:ext uri="{FF2B5EF4-FFF2-40B4-BE49-F238E27FC236}">
                <a16:creationId xmlns:a16="http://schemas.microsoft.com/office/drawing/2014/main" id="{2EDD4759-A3F6-92D6-1504-C10BF0704D0B}"/>
              </a:ext>
            </a:extLst>
          </p:cNvPr>
          <p:cNvPicPr>
            <a:picLocks noChangeAspect="1"/>
          </p:cNvPicPr>
          <p:nvPr/>
        </p:nvPicPr>
        <p:blipFill>
          <a:blip r:embed="rId3"/>
          <a:stretch>
            <a:fillRect/>
          </a:stretch>
        </p:blipFill>
        <p:spPr>
          <a:xfrm>
            <a:off x="565688" y="1152553"/>
            <a:ext cx="8020374" cy="3561421"/>
          </a:xfrm>
          <a:prstGeom prst="roundRect">
            <a:avLst>
              <a:gd name="adj" fmla="val 456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2024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39078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11. What is the average number of weekend nights for reservations involving children?</a:t>
            </a:r>
            <a:endParaRPr sz="2000" b="0" dirty="0"/>
          </a:p>
        </p:txBody>
      </p:sp>
      <p:pic>
        <p:nvPicPr>
          <p:cNvPr id="3" name="Picture 2">
            <a:extLst>
              <a:ext uri="{FF2B5EF4-FFF2-40B4-BE49-F238E27FC236}">
                <a16:creationId xmlns:a16="http://schemas.microsoft.com/office/drawing/2014/main" id="{245A0E88-A909-2290-9F8F-9225F7A7F0D2}"/>
              </a:ext>
            </a:extLst>
          </p:cNvPr>
          <p:cNvPicPr>
            <a:picLocks noChangeAspect="1"/>
          </p:cNvPicPr>
          <p:nvPr/>
        </p:nvPicPr>
        <p:blipFill>
          <a:blip r:embed="rId3"/>
          <a:stretch>
            <a:fillRect/>
          </a:stretch>
        </p:blipFill>
        <p:spPr>
          <a:xfrm>
            <a:off x="565688" y="1174610"/>
            <a:ext cx="8012624" cy="3578109"/>
          </a:xfrm>
          <a:prstGeom prst="roundRect">
            <a:avLst>
              <a:gd name="adj" fmla="val 428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0367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Table of</a:t>
            </a:r>
            <a:r>
              <a:rPr lang="en"/>
              <a:t> contents</a:t>
            </a:r>
            <a:endParaRPr/>
          </a:p>
        </p:txBody>
      </p:sp>
      <p:sp>
        <p:nvSpPr>
          <p:cNvPr id="2612" name="Google Shape;2612;p63"/>
          <p:cNvSpPr txBox="1">
            <a:spLocks noGrp="1"/>
          </p:cNvSpPr>
          <p:nvPr>
            <p:ph type="title" idx="2"/>
          </p:nvPr>
        </p:nvSpPr>
        <p:spPr>
          <a:xfrm>
            <a:off x="1677100" y="1864375"/>
            <a:ext cx="2733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616" name="Google Shape;2616;p63"/>
          <p:cNvSpPr txBox="1">
            <a:spLocks noGrp="1"/>
          </p:cNvSpPr>
          <p:nvPr>
            <p:ph type="title" idx="5"/>
          </p:nvPr>
        </p:nvSpPr>
        <p:spPr>
          <a:xfrm>
            <a:off x="1677100" y="3182925"/>
            <a:ext cx="2733000" cy="527700"/>
          </a:xfrm>
          <a:prstGeom prst="rect">
            <a:avLst/>
          </a:prstGeom>
        </p:spPr>
        <p:txBody>
          <a:bodyPr spcFirstLastPara="1" wrap="square" lIns="91425" tIns="91425" rIns="91425" bIns="91425" anchor="t" anchorCtr="0">
            <a:noAutofit/>
          </a:bodyPr>
          <a:lstStyle/>
          <a:p>
            <a:r>
              <a:rPr lang="en-US" dirty="0"/>
              <a:t>Dataset</a:t>
            </a:r>
          </a:p>
        </p:txBody>
      </p:sp>
      <p:sp>
        <p:nvSpPr>
          <p:cNvPr id="2618" name="Google Shape;2618;p63"/>
          <p:cNvSpPr txBox="1">
            <a:spLocks noGrp="1"/>
          </p:cNvSpPr>
          <p:nvPr>
            <p:ph type="title" idx="7"/>
          </p:nvPr>
        </p:nvSpPr>
        <p:spPr>
          <a:xfrm>
            <a:off x="5698788" y="3157138"/>
            <a:ext cx="2733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620" name="Google Shape;2620;p63"/>
          <p:cNvSpPr txBox="1">
            <a:spLocks noGrp="1"/>
          </p:cNvSpPr>
          <p:nvPr>
            <p:ph type="title" idx="9"/>
          </p:nvPr>
        </p:nvSpPr>
        <p:spPr>
          <a:xfrm>
            <a:off x="727000" y="1718000"/>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621" name="Google Shape;2621;p63"/>
          <p:cNvSpPr txBox="1">
            <a:spLocks noGrp="1"/>
          </p:cNvSpPr>
          <p:nvPr>
            <p:ph type="title" idx="13"/>
          </p:nvPr>
        </p:nvSpPr>
        <p:spPr>
          <a:xfrm>
            <a:off x="4755700" y="1718011"/>
            <a:ext cx="10776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622" name="Google Shape;2622;p63"/>
          <p:cNvSpPr txBox="1">
            <a:spLocks noGrp="1"/>
          </p:cNvSpPr>
          <p:nvPr>
            <p:ph type="title" idx="14"/>
          </p:nvPr>
        </p:nvSpPr>
        <p:spPr>
          <a:xfrm>
            <a:off x="719988" y="3036538"/>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623" name="Google Shape;2623;p63"/>
          <p:cNvSpPr txBox="1">
            <a:spLocks noGrp="1"/>
          </p:cNvSpPr>
          <p:nvPr>
            <p:ph type="title" idx="15"/>
          </p:nvPr>
        </p:nvSpPr>
        <p:spPr>
          <a:xfrm>
            <a:off x="4748688" y="3036538"/>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 name="Title 4">
            <a:extLst>
              <a:ext uri="{FF2B5EF4-FFF2-40B4-BE49-F238E27FC236}">
                <a16:creationId xmlns:a16="http://schemas.microsoft.com/office/drawing/2014/main" id="{5679EA3A-3DF6-E098-EBD5-019384733592}"/>
              </a:ext>
            </a:extLst>
          </p:cNvPr>
          <p:cNvSpPr>
            <a:spLocks noGrp="1"/>
          </p:cNvSpPr>
          <p:nvPr>
            <p:ph type="title" idx="3"/>
          </p:nvPr>
        </p:nvSpPr>
        <p:spPr>
          <a:xfrm>
            <a:off x="5802500" y="1836475"/>
            <a:ext cx="2614500" cy="527700"/>
          </a:xfrm>
        </p:spPr>
        <p:txBody>
          <a:bodyPr/>
          <a:lstStyle/>
          <a:p>
            <a:r>
              <a:rPr lang="en-US" dirty="0"/>
              <a:t>insights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11"/>
                                        </p:tgtEl>
                                        <p:attrNameLst>
                                          <p:attrName>style.visibility</p:attrName>
                                        </p:attrNameLst>
                                      </p:cBhvr>
                                      <p:to>
                                        <p:strVal val="visible"/>
                                      </p:to>
                                    </p:set>
                                    <p:anim calcmode="lin" valueType="num">
                                      <p:cBhvr additive="base">
                                        <p:cTn id="7" dur="1000"/>
                                        <p:tgtEl>
                                          <p:spTgt spid="261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12"/>
                                        </p:tgtEl>
                                        <p:attrNameLst>
                                          <p:attrName>style.visibility</p:attrName>
                                        </p:attrNameLst>
                                      </p:cBhvr>
                                      <p:to>
                                        <p:strVal val="visible"/>
                                      </p:to>
                                    </p:set>
                                    <p:anim calcmode="lin" valueType="num">
                                      <p:cBhvr additive="base">
                                        <p:cTn id="12" dur="1000"/>
                                        <p:tgtEl>
                                          <p:spTgt spid="2612"/>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620"/>
                                        </p:tgtEl>
                                        <p:attrNameLst>
                                          <p:attrName>style.visibility</p:attrName>
                                        </p:attrNameLst>
                                      </p:cBhvr>
                                      <p:to>
                                        <p:strVal val="visible"/>
                                      </p:to>
                                    </p:set>
                                    <p:anim calcmode="lin" valueType="num">
                                      <p:cBhvr additive="base">
                                        <p:cTn id="15" dur="1000"/>
                                        <p:tgtEl>
                                          <p:spTgt spid="2620"/>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616"/>
                                        </p:tgtEl>
                                        <p:attrNameLst>
                                          <p:attrName>style.visibility</p:attrName>
                                        </p:attrNameLst>
                                      </p:cBhvr>
                                      <p:to>
                                        <p:strVal val="visible"/>
                                      </p:to>
                                    </p:set>
                                    <p:anim calcmode="lin" valueType="num">
                                      <p:cBhvr additive="base">
                                        <p:cTn id="20" dur="1000"/>
                                        <p:tgtEl>
                                          <p:spTgt spid="2616"/>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2622"/>
                                        </p:tgtEl>
                                        <p:attrNameLst>
                                          <p:attrName>style.visibility</p:attrName>
                                        </p:attrNameLst>
                                      </p:cBhvr>
                                      <p:to>
                                        <p:strVal val="visible"/>
                                      </p:to>
                                    </p:set>
                                    <p:anim calcmode="lin" valueType="num">
                                      <p:cBhvr additive="base">
                                        <p:cTn id="23" dur="1000"/>
                                        <p:tgtEl>
                                          <p:spTgt spid="2622"/>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2621"/>
                                        </p:tgtEl>
                                        <p:attrNameLst>
                                          <p:attrName>style.visibility</p:attrName>
                                        </p:attrNameLst>
                                      </p:cBhvr>
                                      <p:to>
                                        <p:strVal val="visible"/>
                                      </p:to>
                                    </p:set>
                                    <p:anim calcmode="lin" valueType="num">
                                      <p:cBhvr additive="base">
                                        <p:cTn id="26" dur="1000"/>
                                        <p:tgtEl>
                                          <p:spTgt spid="2621"/>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618"/>
                                        </p:tgtEl>
                                        <p:attrNameLst>
                                          <p:attrName>style.visibility</p:attrName>
                                        </p:attrNameLst>
                                      </p:cBhvr>
                                      <p:to>
                                        <p:strVal val="visible"/>
                                      </p:to>
                                    </p:set>
                                    <p:anim calcmode="lin" valueType="num">
                                      <p:cBhvr additive="base">
                                        <p:cTn id="31" dur="1000"/>
                                        <p:tgtEl>
                                          <p:spTgt spid="2618"/>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2623"/>
                                        </p:tgtEl>
                                        <p:attrNameLst>
                                          <p:attrName>style.visibility</p:attrName>
                                        </p:attrNameLst>
                                      </p:cBhvr>
                                      <p:to>
                                        <p:strVal val="visible"/>
                                      </p:to>
                                    </p:set>
                                    <p:anim calcmode="lin" valueType="num">
                                      <p:cBhvr additive="base">
                                        <p:cTn id="34" dur="1000"/>
                                        <p:tgtEl>
                                          <p:spTgt spid="26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062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12. How many reservations were made in each month of the year?</a:t>
            </a:r>
            <a:endParaRPr sz="2000" b="0" dirty="0"/>
          </a:p>
        </p:txBody>
      </p:sp>
      <p:pic>
        <p:nvPicPr>
          <p:cNvPr id="3" name="Picture 2">
            <a:extLst>
              <a:ext uri="{FF2B5EF4-FFF2-40B4-BE49-F238E27FC236}">
                <a16:creationId xmlns:a16="http://schemas.microsoft.com/office/drawing/2014/main" id="{81D61D05-7DC9-1F1B-5012-FC72034FE1E0}"/>
              </a:ext>
            </a:extLst>
          </p:cNvPr>
          <p:cNvPicPr>
            <a:picLocks noChangeAspect="1"/>
          </p:cNvPicPr>
          <p:nvPr/>
        </p:nvPicPr>
        <p:blipFill>
          <a:blip r:embed="rId3"/>
          <a:stretch>
            <a:fillRect/>
          </a:stretch>
        </p:blipFill>
        <p:spPr>
          <a:xfrm>
            <a:off x="565687" y="1162000"/>
            <a:ext cx="8020373" cy="3575221"/>
          </a:xfrm>
          <a:prstGeom prst="roundRect">
            <a:avLst>
              <a:gd name="adj" fmla="val 469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4327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062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13. What is the average number of nights (both weekend and weekday) spent by guests for each room type?</a:t>
            </a:r>
            <a:endParaRPr sz="2000" b="0" dirty="0"/>
          </a:p>
        </p:txBody>
      </p:sp>
      <p:pic>
        <p:nvPicPr>
          <p:cNvPr id="3" name="Picture 2">
            <a:extLst>
              <a:ext uri="{FF2B5EF4-FFF2-40B4-BE49-F238E27FC236}">
                <a16:creationId xmlns:a16="http://schemas.microsoft.com/office/drawing/2014/main" id="{4270FE72-6A6F-99E5-310A-27396B32F932}"/>
              </a:ext>
            </a:extLst>
          </p:cNvPr>
          <p:cNvPicPr>
            <a:picLocks noChangeAspect="1"/>
          </p:cNvPicPr>
          <p:nvPr/>
        </p:nvPicPr>
        <p:blipFill>
          <a:blip r:embed="rId3"/>
          <a:stretch>
            <a:fillRect/>
          </a:stretch>
        </p:blipFill>
        <p:spPr>
          <a:xfrm>
            <a:off x="557939" y="1146875"/>
            <a:ext cx="8035871" cy="3590345"/>
          </a:xfrm>
          <a:prstGeom prst="roundRect">
            <a:avLst>
              <a:gd name="adj" fmla="val 43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1137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963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14. For reservations involving children, what is the most common room type, and what is the average price for that room type?</a:t>
            </a:r>
            <a:endParaRPr sz="2000" b="0" dirty="0"/>
          </a:p>
        </p:txBody>
      </p:sp>
      <p:pic>
        <p:nvPicPr>
          <p:cNvPr id="3" name="Picture 2">
            <a:extLst>
              <a:ext uri="{FF2B5EF4-FFF2-40B4-BE49-F238E27FC236}">
                <a16:creationId xmlns:a16="http://schemas.microsoft.com/office/drawing/2014/main" id="{A96334BA-F10F-59F0-E95C-DA8F2CF02A72}"/>
              </a:ext>
            </a:extLst>
          </p:cNvPr>
          <p:cNvPicPr>
            <a:picLocks noChangeAspect="1"/>
          </p:cNvPicPr>
          <p:nvPr/>
        </p:nvPicPr>
        <p:blipFill>
          <a:blip r:embed="rId3"/>
          <a:stretch>
            <a:fillRect/>
          </a:stretch>
        </p:blipFill>
        <p:spPr>
          <a:xfrm>
            <a:off x="565688" y="1169481"/>
            <a:ext cx="8012623" cy="3580749"/>
          </a:xfrm>
          <a:prstGeom prst="roundRect">
            <a:avLst>
              <a:gd name="adj" fmla="val 410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4204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3985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15. Find the market segment type that generates the highest average price per room ?</a:t>
            </a:r>
            <a:endParaRPr sz="2000" b="0" dirty="0"/>
          </a:p>
        </p:txBody>
      </p:sp>
      <p:pic>
        <p:nvPicPr>
          <p:cNvPr id="3" name="Picture 2">
            <a:extLst>
              <a:ext uri="{FF2B5EF4-FFF2-40B4-BE49-F238E27FC236}">
                <a16:creationId xmlns:a16="http://schemas.microsoft.com/office/drawing/2014/main" id="{E825E390-C551-014A-8D33-C430B9FD0E9C}"/>
              </a:ext>
            </a:extLst>
          </p:cNvPr>
          <p:cNvPicPr>
            <a:picLocks noChangeAspect="1"/>
          </p:cNvPicPr>
          <p:nvPr/>
        </p:nvPicPr>
        <p:blipFill>
          <a:blip r:embed="rId3"/>
          <a:stretch>
            <a:fillRect/>
          </a:stretch>
        </p:blipFill>
        <p:spPr>
          <a:xfrm>
            <a:off x="573437" y="1162027"/>
            <a:ext cx="8020373" cy="3526210"/>
          </a:xfrm>
          <a:prstGeom prst="roundRect">
            <a:avLst>
              <a:gd name="adj" fmla="val 38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9783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98115" y="2053104"/>
            <a:ext cx="4853700" cy="841800"/>
          </a:xfrm>
          <a:prstGeom prst="rect">
            <a:avLst/>
          </a:prstGeom>
        </p:spPr>
        <p:txBody>
          <a:bodyPr spcFirstLastPara="1" wrap="square" lIns="91425" tIns="91425" rIns="91425" bIns="91425" anchor="t" anchorCtr="0">
            <a:noAutofit/>
          </a:bodyPr>
          <a:lstStyle/>
          <a:p>
            <a:r>
              <a:rPr lang="en-US" dirty="0"/>
              <a:t>Conclusion</a:t>
            </a:r>
            <a:br>
              <a:rPr lang="en-US" dirty="0"/>
            </a:br>
            <a:endParaRPr lang="en-US" dirty="0"/>
          </a:p>
        </p:txBody>
      </p:sp>
      <p:sp>
        <p:nvSpPr>
          <p:cNvPr id="2665" name="Google Shape;2665;p66"/>
          <p:cNvSpPr txBox="1">
            <a:spLocks noGrp="1"/>
          </p:cNvSpPr>
          <p:nvPr>
            <p:ph type="title" idx="2"/>
          </p:nvPr>
        </p:nvSpPr>
        <p:spPr>
          <a:xfrm>
            <a:off x="1030637" y="2053104"/>
            <a:ext cx="1197063"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24769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5"/>
                                        </p:tgtEl>
                                        <p:attrNameLst>
                                          <p:attrName>style.visibility</p:attrName>
                                        </p:attrNameLst>
                                      </p:cBhvr>
                                      <p:to>
                                        <p:strVal val="visible"/>
                                      </p:to>
                                    </p:set>
                                    <p:animEffect transition="in" filter="fade">
                                      <p:cBhvr>
                                        <p:cTn id="7" dur="1000"/>
                                        <p:tgtEl>
                                          <p:spTgt spid="26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64"/>
                                        </p:tgtEl>
                                        <p:attrNameLst>
                                          <p:attrName>style.visibility</p:attrName>
                                        </p:attrNameLst>
                                      </p:cBhvr>
                                      <p:to>
                                        <p:strVal val="visible"/>
                                      </p:to>
                                    </p:set>
                                    <p:anim calcmode="lin" valueType="num">
                                      <p:cBhvr additive="base">
                                        <p:cTn id="12" dur="1000"/>
                                        <p:tgtEl>
                                          <p:spTgt spid="26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39853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dirty="0"/>
              <a:t>Conclusion</a:t>
            </a:r>
            <a:endParaRPr sz="2400" dirty="0"/>
          </a:p>
        </p:txBody>
      </p:sp>
      <p:sp>
        <p:nvSpPr>
          <p:cNvPr id="5" name="Google Shape;2678;p68">
            <a:extLst>
              <a:ext uri="{FF2B5EF4-FFF2-40B4-BE49-F238E27FC236}">
                <a16:creationId xmlns:a16="http://schemas.microsoft.com/office/drawing/2014/main" id="{6059579F-47D1-B636-841D-219D3DF3C872}"/>
              </a:ext>
            </a:extLst>
          </p:cNvPr>
          <p:cNvSpPr txBox="1">
            <a:spLocks/>
          </p:cNvSpPr>
          <p:nvPr/>
        </p:nvSpPr>
        <p:spPr>
          <a:xfrm>
            <a:off x="720000" y="1320487"/>
            <a:ext cx="7432637" cy="2918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AutoNum type="arabicPeriod"/>
              <a:defRPr sz="1200" b="0" i="0" u="none" strike="noStrike" cap="none">
                <a:solidFill>
                  <a:schemeClr val="dk1"/>
                </a:solidFill>
                <a:latin typeface="DM Sans"/>
                <a:ea typeface="DM Sans"/>
                <a:cs typeface="DM Sans"/>
                <a:sym typeface="DM Sans"/>
              </a:defRPr>
            </a:lvl1pPr>
            <a:lvl2pPr marL="914400" marR="0" lvl="1" indent="-304800" algn="l" rtl="0">
              <a:lnSpc>
                <a:spcPct val="115000"/>
              </a:lnSpc>
              <a:spcBef>
                <a:spcPts val="1600"/>
              </a:spcBef>
              <a:spcAft>
                <a:spcPts val="0"/>
              </a:spcAft>
              <a:buClr>
                <a:schemeClr val="dk1"/>
              </a:buClr>
              <a:buSzPts val="1200"/>
              <a:buFont typeface="Roboto Condensed Light"/>
              <a:buChar char="○"/>
              <a:defRPr sz="1100" b="0" i="0" u="none" strike="noStrike" cap="none">
                <a:solidFill>
                  <a:schemeClr val="dk1"/>
                </a:solidFill>
                <a:latin typeface="DM Sans"/>
                <a:ea typeface="DM Sans"/>
                <a:cs typeface="DM Sans"/>
                <a:sym typeface="DM Sans"/>
              </a:defRPr>
            </a:lvl2pPr>
            <a:lvl3pPr marL="1371600" marR="0" lvl="2"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DM Sans"/>
                <a:ea typeface="DM Sans"/>
                <a:cs typeface="DM Sans"/>
                <a:sym typeface="DM Sans"/>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DM Sans"/>
                <a:ea typeface="DM Sans"/>
                <a:cs typeface="DM Sans"/>
                <a:sym typeface="DM Sans"/>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DM Sans"/>
                <a:ea typeface="DM Sans"/>
                <a:cs typeface="DM Sans"/>
                <a:sym typeface="DM Sans"/>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DM Sans"/>
                <a:ea typeface="DM Sans"/>
                <a:cs typeface="DM Sans"/>
                <a:sym typeface="DM Sans"/>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DM Sans"/>
                <a:ea typeface="DM Sans"/>
                <a:cs typeface="DM Sans"/>
                <a:sym typeface="DM Sans"/>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DM Sans"/>
                <a:ea typeface="DM Sans"/>
                <a:cs typeface="DM Sans"/>
                <a:sym typeface="DM Sans"/>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DM Sans"/>
                <a:ea typeface="DM Sans"/>
                <a:cs typeface="DM Sans"/>
                <a:sym typeface="DM Sans"/>
              </a:defRPr>
            </a:lvl9pPr>
          </a:lstStyle>
          <a:p>
            <a:pPr marL="171450" indent="-171450">
              <a:spcAft>
                <a:spcPts val="1600"/>
              </a:spcAft>
              <a:buFont typeface="Arial" panose="020B0604020202020204" pitchFamily="34" charset="0"/>
              <a:buChar char="•"/>
            </a:pPr>
            <a:r>
              <a:rPr lang="en-US" sz="1400" dirty="0"/>
              <a:t>The total number of reservations is 700.</a:t>
            </a:r>
          </a:p>
          <a:p>
            <a:pPr marL="171450" indent="-171450">
              <a:spcAft>
                <a:spcPts val="1600"/>
              </a:spcAft>
              <a:buFont typeface="Arial" panose="020B0604020202020204" pitchFamily="34" charset="0"/>
              <a:buChar char="•"/>
            </a:pPr>
            <a:r>
              <a:rPr lang="en-US" sz="1400" dirty="0"/>
              <a:t>Total reservations on weekends are 383.</a:t>
            </a:r>
          </a:p>
          <a:p>
            <a:pPr marL="171450" indent="-171450">
              <a:spcAft>
                <a:spcPts val="1600"/>
              </a:spcAft>
              <a:buFont typeface="Arial" panose="020B0604020202020204" pitchFamily="34" charset="0"/>
              <a:buChar char="•"/>
            </a:pPr>
            <a:r>
              <a:rPr lang="en-US" sz="1400" dirty="0"/>
              <a:t>The hotel confirmed 493 bookings, meaning approximately 70% were confirmed reservations and 30% of customers canceled their reservations.</a:t>
            </a:r>
          </a:p>
          <a:p>
            <a:pPr marL="171450" indent="-171450">
              <a:spcAft>
                <a:spcPts val="1600"/>
              </a:spcAft>
              <a:buFont typeface="Arial" panose="020B0604020202020204" pitchFamily="34" charset="0"/>
              <a:buChar char="•"/>
            </a:pPr>
            <a:r>
              <a:rPr lang="en-US" sz="1400" dirty="0"/>
              <a:t>The highest booking reservation method is ONLINE, with approximately 73% of customers booking hotel rooms online.</a:t>
            </a:r>
          </a:p>
          <a:p>
            <a:pPr marL="171450" indent="-171450">
              <a:spcAft>
                <a:spcPts val="1600"/>
              </a:spcAft>
              <a:buFont typeface="Arial" panose="020B0604020202020204" pitchFamily="34" charset="0"/>
              <a:buChar char="•"/>
            </a:pPr>
            <a:r>
              <a:rPr lang="en-US" sz="1400" dirty="0"/>
              <a:t>The total number of children is 69, while the total number of adults is 1316.</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72111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98115" y="2053104"/>
            <a:ext cx="4853700" cy="841800"/>
          </a:xfrm>
          <a:prstGeom prst="rect">
            <a:avLst/>
          </a:prstGeom>
        </p:spPr>
        <p:txBody>
          <a:bodyPr spcFirstLastPara="1" wrap="square" lIns="91425" tIns="91425" rIns="91425" bIns="91425" anchor="t" anchorCtr="0">
            <a:noAutofit/>
          </a:bodyPr>
          <a:lstStyle/>
          <a:p>
            <a:pPr lvl="0" algn="l"/>
            <a:r>
              <a:rPr lang="en-US" dirty="0"/>
              <a:t>Introduction</a:t>
            </a:r>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5"/>
                                        </p:tgtEl>
                                        <p:attrNameLst>
                                          <p:attrName>style.visibility</p:attrName>
                                        </p:attrNameLst>
                                      </p:cBhvr>
                                      <p:to>
                                        <p:strVal val="visible"/>
                                      </p:to>
                                    </p:set>
                                    <p:animEffect transition="in" filter="fade">
                                      <p:cBhvr>
                                        <p:cTn id="7" dur="1000"/>
                                        <p:tgtEl>
                                          <p:spTgt spid="26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64"/>
                                        </p:tgtEl>
                                        <p:attrNameLst>
                                          <p:attrName>style.visibility</p:attrName>
                                        </p:attrNameLst>
                                      </p:cBhvr>
                                      <p:to>
                                        <p:strVal val="visible"/>
                                      </p:to>
                                    </p:set>
                                    <p:anim calcmode="lin" valueType="num">
                                      <p:cBhvr additive="base">
                                        <p:cTn id="12" dur="1000"/>
                                        <p:tgtEl>
                                          <p:spTgt spid="26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2671" name="Google Shape;2671;p67"/>
          <p:cNvSpPr txBox="1">
            <a:spLocks noGrp="1"/>
          </p:cNvSpPr>
          <p:nvPr>
            <p:ph type="title"/>
          </p:nvPr>
        </p:nvSpPr>
        <p:spPr>
          <a:xfrm>
            <a:off x="2100725" y="964099"/>
            <a:ext cx="4942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2672" name="Google Shape;2672;p67"/>
          <p:cNvSpPr txBox="1">
            <a:spLocks noGrp="1"/>
          </p:cNvSpPr>
          <p:nvPr>
            <p:ph type="subTitle" idx="1"/>
          </p:nvPr>
        </p:nvSpPr>
        <p:spPr>
          <a:xfrm>
            <a:off x="1501042" y="2170953"/>
            <a:ext cx="6480584" cy="147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in this project, we will engage with a hotel reservation dataset to derive insights that enhance guest experiences and inform strategic decisions. By analyzing data on guest preferences, booking patterns, and other critical factors, we will help improve the hotel's operations. we will using SQL to query the dataset, enabling us to answer specific questions and uncover meaningful trends.</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98115" y="2053104"/>
            <a:ext cx="4853700" cy="841800"/>
          </a:xfrm>
          <a:prstGeom prst="rect">
            <a:avLst/>
          </a:prstGeom>
        </p:spPr>
        <p:txBody>
          <a:bodyPr spcFirstLastPara="1" wrap="square" lIns="91425" tIns="91425" rIns="91425" bIns="91425" anchor="t" anchorCtr="0">
            <a:noAutofit/>
          </a:bodyPr>
          <a:lstStyle/>
          <a:p>
            <a:r>
              <a:rPr lang="en-US" dirty="0"/>
              <a:t>Dataset</a:t>
            </a:r>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2392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5"/>
                                        </p:tgtEl>
                                        <p:attrNameLst>
                                          <p:attrName>style.visibility</p:attrName>
                                        </p:attrNameLst>
                                      </p:cBhvr>
                                      <p:to>
                                        <p:strVal val="visible"/>
                                      </p:to>
                                    </p:set>
                                    <p:animEffect transition="in" filter="fade">
                                      <p:cBhvr>
                                        <p:cTn id="7" dur="1000"/>
                                        <p:tgtEl>
                                          <p:spTgt spid="26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64"/>
                                        </p:tgtEl>
                                        <p:attrNameLst>
                                          <p:attrName>style.visibility</p:attrName>
                                        </p:attrNameLst>
                                      </p:cBhvr>
                                      <p:to>
                                        <p:strVal val="visible"/>
                                      </p:to>
                                    </p:set>
                                    <p:anim calcmode="lin" valueType="num">
                                      <p:cBhvr additive="base">
                                        <p:cTn id="12" dur="1000"/>
                                        <p:tgtEl>
                                          <p:spTgt spid="26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The Dataset </a:t>
            </a:r>
            <a:r>
              <a:rPr lang="en-US" dirty="0"/>
              <a:t>includes</a:t>
            </a:r>
            <a:endParaRPr dirty="0"/>
          </a:p>
        </p:txBody>
      </p:sp>
      <p:sp>
        <p:nvSpPr>
          <p:cNvPr id="4169" name="Google Shape;4169;p125"/>
          <p:cNvSpPr txBox="1">
            <a:spLocks noGrp="1"/>
          </p:cNvSpPr>
          <p:nvPr>
            <p:ph type="body" idx="1"/>
          </p:nvPr>
        </p:nvSpPr>
        <p:spPr>
          <a:xfrm>
            <a:off x="720000" y="1162775"/>
            <a:ext cx="7704000" cy="3563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endParaRPr sz="1400" b="1" dirty="0">
              <a:latin typeface="Poppins"/>
              <a:ea typeface="Poppins"/>
              <a:cs typeface="Poppins"/>
              <a:sym typeface="Poppins"/>
            </a:endParaRP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Booking_ID</a:t>
            </a:r>
            <a:r>
              <a:rPr lang="en-US" sz="1400" dirty="0"/>
              <a:t>: A unique identifier for each hotel reservation.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no_of_adults</a:t>
            </a:r>
            <a:r>
              <a:rPr lang="en-US" sz="1400" dirty="0"/>
              <a:t>: The number of adults in the reservation.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no_of_children</a:t>
            </a:r>
            <a:r>
              <a:rPr lang="en-US" sz="1400" dirty="0"/>
              <a:t>: The number of children in the reservation.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no_of_weekend_nights</a:t>
            </a:r>
            <a:r>
              <a:rPr lang="en-US" sz="1400" dirty="0"/>
              <a:t>: The number of nights in the reservation that fall on weekends.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no_of_week_nights</a:t>
            </a:r>
            <a:r>
              <a:rPr lang="en-US" sz="1400" dirty="0"/>
              <a:t>: The number of nights in the reservation that fall on weekdays.</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type_of_meal_plan</a:t>
            </a:r>
            <a:r>
              <a:rPr lang="en-US" sz="1400" dirty="0"/>
              <a:t>: The meal plan chosen by the guests.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room_type_reserved</a:t>
            </a:r>
            <a:r>
              <a:rPr lang="en-US" sz="1400" dirty="0"/>
              <a:t>: The type of room reserved by the guests.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lead_time</a:t>
            </a:r>
            <a:r>
              <a:rPr lang="en-US" sz="1400" dirty="0"/>
              <a:t>: The number of days between booking and arrival.</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arrival_date</a:t>
            </a:r>
            <a:r>
              <a:rPr lang="en-US" sz="1400" dirty="0"/>
              <a:t>: The date of arrival.</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market_segment_type</a:t>
            </a:r>
            <a:r>
              <a:rPr lang="en-US" sz="1400" dirty="0"/>
              <a:t>: The market segment to which the reservation belongs. </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avg_price_per_room</a:t>
            </a:r>
            <a:r>
              <a:rPr lang="en-US" sz="1400" dirty="0"/>
              <a:t>: The average price per room in the reservation.</a:t>
            </a:r>
          </a:p>
          <a:p>
            <a:pPr marL="438150" lvl="0" indent="-285750" algn="l" rtl="0">
              <a:spcBef>
                <a:spcPts val="0"/>
              </a:spcBef>
              <a:spcAft>
                <a:spcPts val="0"/>
              </a:spcAft>
              <a:buClr>
                <a:schemeClr val="dk1"/>
              </a:buClr>
              <a:buSzPts val="1200"/>
              <a:buFont typeface="Arial" panose="020B0604020202020204" pitchFamily="34" charset="0"/>
              <a:buChar char="•"/>
            </a:pPr>
            <a:r>
              <a:rPr lang="en-US" sz="1400" dirty="0" err="1"/>
              <a:t>booking_status</a:t>
            </a:r>
            <a:r>
              <a:rPr lang="en-US" sz="1400" dirty="0"/>
              <a:t>: The status of the booking.</a:t>
            </a:r>
            <a:endParaRPr sz="1400" dirty="0"/>
          </a:p>
        </p:txBody>
      </p:sp>
    </p:spTree>
    <p:extLst>
      <p:ext uri="{BB962C8B-B14F-4D97-AF65-F5344CB8AC3E}">
        <p14:creationId xmlns:p14="http://schemas.microsoft.com/office/powerpoint/2010/main" val="121440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The Dataset </a:t>
            </a:r>
            <a:r>
              <a:rPr lang="en-US" dirty="0"/>
              <a:t>includes</a:t>
            </a:r>
            <a:endParaRPr dirty="0"/>
          </a:p>
        </p:txBody>
      </p:sp>
      <p:pic>
        <p:nvPicPr>
          <p:cNvPr id="5" name="Picture 4" descr="A screenshot of a computer&#10;&#10;Description automatically generated">
            <a:extLst>
              <a:ext uri="{FF2B5EF4-FFF2-40B4-BE49-F238E27FC236}">
                <a16:creationId xmlns:a16="http://schemas.microsoft.com/office/drawing/2014/main" id="{0A050612-D1B0-2F16-5B29-3F45D3C3E234}"/>
              </a:ext>
            </a:extLst>
          </p:cNvPr>
          <p:cNvPicPr>
            <a:picLocks noChangeAspect="1"/>
          </p:cNvPicPr>
          <p:nvPr/>
        </p:nvPicPr>
        <p:blipFill>
          <a:blip r:embed="rId3"/>
          <a:stretch>
            <a:fillRect/>
          </a:stretch>
        </p:blipFill>
        <p:spPr>
          <a:xfrm>
            <a:off x="557938" y="1146875"/>
            <a:ext cx="8031997" cy="3551600"/>
          </a:xfrm>
          <a:prstGeom prst="roundRect">
            <a:avLst>
              <a:gd name="adj" fmla="val 367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7950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66"/>
          <p:cNvSpPr txBox="1">
            <a:spLocks noGrp="1"/>
          </p:cNvSpPr>
          <p:nvPr>
            <p:ph type="title"/>
          </p:nvPr>
        </p:nvSpPr>
        <p:spPr>
          <a:xfrm>
            <a:off x="2998115" y="2053104"/>
            <a:ext cx="4853700" cy="841800"/>
          </a:xfrm>
          <a:prstGeom prst="rect">
            <a:avLst/>
          </a:prstGeom>
        </p:spPr>
        <p:txBody>
          <a:bodyPr spcFirstLastPara="1" wrap="square" lIns="91425" tIns="91425" rIns="91425" bIns="91425" anchor="t" anchorCtr="0">
            <a:noAutofit/>
          </a:bodyPr>
          <a:lstStyle/>
          <a:p>
            <a:r>
              <a:rPr lang="en-US" dirty="0"/>
              <a:t>insights</a:t>
            </a:r>
          </a:p>
        </p:txBody>
      </p:sp>
      <p:sp>
        <p:nvSpPr>
          <p:cNvPr id="2665" name="Google Shape;2665;p66"/>
          <p:cNvSpPr txBox="1">
            <a:spLocks noGrp="1"/>
          </p:cNvSpPr>
          <p:nvPr>
            <p:ph type="title" idx="2"/>
          </p:nvPr>
        </p:nvSpPr>
        <p:spPr>
          <a:xfrm>
            <a:off x="1102400"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79281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5"/>
                                        </p:tgtEl>
                                        <p:attrNameLst>
                                          <p:attrName>style.visibility</p:attrName>
                                        </p:attrNameLst>
                                      </p:cBhvr>
                                      <p:to>
                                        <p:strVal val="visible"/>
                                      </p:to>
                                    </p:set>
                                    <p:animEffect transition="in" filter="fade">
                                      <p:cBhvr>
                                        <p:cTn id="7" dur="1000"/>
                                        <p:tgtEl>
                                          <p:spTgt spid="26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64"/>
                                        </p:tgtEl>
                                        <p:attrNameLst>
                                          <p:attrName>style.visibility</p:attrName>
                                        </p:attrNameLst>
                                      </p:cBhvr>
                                      <p:to>
                                        <p:strVal val="visible"/>
                                      </p:to>
                                    </p:set>
                                    <p:anim calcmode="lin" valueType="num">
                                      <p:cBhvr additive="base">
                                        <p:cTn id="12" dur="1000"/>
                                        <p:tgtEl>
                                          <p:spTgt spid="26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8" name="Google Shape;4168;p125"/>
          <p:cNvSpPr txBox="1">
            <a:spLocks noGrp="1"/>
          </p:cNvSpPr>
          <p:nvPr>
            <p:ph type="title"/>
          </p:nvPr>
        </p:nvSpPr>
        <p:spPr>
          <a:xfrm>
            <a:off x="720000" y="6620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1.What is the total number of reservations in the dataset?</a:t>
            </a:r>
            <a:endParaRPr sz="2000" b="0" dirty="0"/>
          </a:p>
        </p:txBody>
      </p:sp>
      <p:pic>
        <p:nvPicPr>
          <p:cNvPr id="8" name="Picture 7">
            <a:extLst>
              <a:ext uri="{FF2B5EF4-FFF2-40B4-BE49-F238E27FC236}">
                <a16:creationId xmlns:a16="http://schemas.microsoft.com/office/drawing/2014/main" id="{1649DDCB-3692-A6B4-024A-115AD17E3319}"/>
              </a:ext>
            </a:extLst>
          </p:cNvPr>
          <p:cNvPicPr>
            <a:picLocks noChangeAspect="1"/>
          </p:cNvPicPr>
          <p:nvPr/>
        </p:nvPicPr>
        <p:blipFill>
          <a:blip r:embed="rId3"/>
          <a:stretch>
            <a:fillRect/>
          </a:stretch>
        </p:blipFill>
        <p:spPr>
          <a:xfrm>
            <a:off x="557939" y="1164265"/>
            <a:ext cx="8028121" cy="3570467"/>
          </a:xfrm>
          <a:prstGeom prst="roundRect">
            <a:avLst>
              <a:gd name="adj" fmla="val 450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94316174"/>
      </p:ext>
    </p:extLst>
  </p:cSld>
  <p:clrMapOvr>
    <a:masterClrMapping/>
  </p:clrMapOvr>
</p:sld>
</file>

<file path=ppt/theme/theme1.xml><?xml version="1.0" encoding="utf-8"?>
<a:theme xmlns:a="http://schemas.openxmlformats.org/drawingml/2006/main"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57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Roboto Condensed Light</vt:lpstr>
      <vt:lpstr>Arial</vt:lpstr>
      <vt:lpstr>DM Sans</vt:lpstr>
      <vt:lpstr>Poppins</vt:lpstr>
      <vt:lpstr>Courier New</vt:lpstr>
      <vt:lpstr>Database Project Proposal XL by Slidesgo</vt:lpstr>
      <vt:lpstr>Hotel Reservations Analysis using SQL</vt:lpstr>
      <vt:lpstr>Table of contents</vt:lpstr>
      <vt:lpstr>Introduction</vt:lpstr>
      <vt:lpstr>Introduction</vt:lpstr>
      <vt:lpstr>Dataset</vt:lpstr>
      <vt:lpstr>The Dataset includes</vt:lpstr>
      <vt:lpstr>The Dataset includes</vt:lpstr>
      <vt:lpstr>insights</vt:lpstr>
      <vt:lpstr>1.What is the total number of reservations in the dataset?</vt:lpstr>
      <vt:lpstr>2. Which meal plan is the most popular among guests?</vt:lpstr>
      <vt:lpstr>3. What is the average price per room for reservations involving children?</vt:lpstr>
      <vt:lpstr>4. How many reservations were made for the year 2018?</vt:lpstr>
      <vt:lpstr>5. What is the most commonly booked room type?</vt:lpstr>
      <vt:lpstr>6. How many reservations fall on a weekend ?</vt:lpstr>
      <vt:lpstr>7. What is the highest and lowest lead time for reservations?</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12. How many reservations were made in each month of the year?</vt:lpstr>
      <vt:lpstr>13. What is the average number of nights (both weekend and weekday) spent by guests for each room type?</vt:lpstr>
      <vt:lpstr>14. For reservations involving children, what is the most common room type, and what is the average price for that room type?</vt:lpstr>
      <vt:lpstr>15. Find the market segment type that generates the highest average price per room ?</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ASSEM YASSER MOHAMED ELSHARBEINY</cp:lastModifiedBy>
  <cp:revision>1</cp:revision>
  <dcterms:modified xsi:type="dcterms:W3CDTF">2024-07-04T17:35:59Z</dcterms:modified>
</cp:coreProperties>
</file>