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aven Pro" panose="020B0604020202020204" charset="0"/>
      <p:regular r:id="rId16"/>
    </p:embeddedFont>
    <p:embeddedFont>
      <p:font typeface="Maven Pr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21438" y="3970932"/>
            <a:ext cx="13112360" cy="1706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3810" indent="0" algn="ctr">
              <a:lnSpc>
                <a:spcPct val="107000"/>
              </a:lnSpc>
              <a:spcAft>
                <a:spcPts val="1400"/>
              </a:spcAft>
              <a:buNone/>
            </a:pPr>
            <a:r>
              <a:rPr lang="en-US" sz="4800" b="1" kern="1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 Copilot Chatbot for Expert Systems</a:t>
            </a:r>
            <a:endParaRPr lang="en-US" sz="4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3810" indent="0" algn="ctr">
              <a:lnSpc>
                <a:spcPct val="107000"/>
              </a:lnSpc>
              <a:spcAft>
                <a:spcPts val="1400"/>
              </a:spcAft>
            </a:pPr>
            <a:r>
              <a:rPr lang="en-US" sz="4800" b="1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Question &amp; Answering</a:t>
            </a:r>
            <a:endParaRPr lang="en-US" sz="4800" kern="1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Freeform 3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2226"/>
            <a:ext cx="7800780" cy="4597374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30630"/>
            <a:ext cx="7365590" cy="3989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659" lvl="1" indent="-364330" algn="just">
              <a:lnSpc>
                <a:spcPts val="4724"/>
              </a:lnSpc>
              <a:buFont typeface="Arial"/>
              <a:buChar char="•"/>
            </a:pPr>
            <a:r>
              <a:rPr lang="en-US" sz="337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Steps: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Define objectives.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Collect/integrate data.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Design prompts (Prompt Flow).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Test &amp; simulate.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Deploy with security controls.</a:t>
            </a:r>
          </a:p>
          <a:p>
            <a:pPr marL="599122" lvl="1" indent="-299561" algn="just">
              <a:lnSpc>
                <a:spcPts val="3884"/>
              </a:lnSpc>
              <a:buAutoNum type="arabicPeriod"/>
            </a:pPr>
            <a:r>
              <a:rPr lang="en-US" sz="2775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Monitor &amp; iterate.</a:t>
            </a:r>
          </a:p>
          <a:p>
            <a:pPr algn="just">
              <a:lnSpc>
                <a:spcPts val="3884"/>
              </a:lnSpc>
            </a:pPr>
            <a:endParaRPr lang="en-US" sz="2775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26015" y="1454319"/>
            <a:ext cx="8865010" cy="2555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DEVELOPMENT LIFECYCLE</a:t>
            </a:r>
          </a:p>
          <a:p>
            <a:pPr algn="ctr">
              <a:lnSpc>
                <a:spcPts val="6497"/>
              </a:lnSpc>
            </a:pPr>
            <a:endParaRPr lang="en-US" sz="8121" b="1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2226"/>
            <a:ext cx="9486900" cy="4597374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40155"/>
            <a:ext cx="8953500" cy="39699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9122" lvl="1" indent="-299561">
              <a:lnSpc>
                <a:spcPts val="3884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Azure AI Studio is a scalable, secure, and user-friendly platform for AI copilots.</a:t>
            </a:r>
          </a:p>
          <a:p>
            <a:pPr marL="599122" lvl="1" indent="-299561">
              <a:lnSpc>
                <a:spcPts val="3884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Combines cutting-edge LLMs, data integration, and monitoring.</a:t>
            </a:r>
          </a:p>
          <a:p>
            <a:pPr marL="599122" lvl="1" indent="-299561">
              <a:lnSpc>
                <a:spcPts val="3884"/>
              </a:lnSpc>
              <a:buFont typeface="Arial"/>
              <a:buChar char="•"/>
            </a:pPr>
            <a:r>
              <a:rPr lang="en-US" sz="3200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Ideal for automating workflows while maintaining compliance.</a:t>
            </a:r>
          </a:p>
          <a:p>
            <a:pPr>
              <a:lnSpc>
                <a:spcPts val="3884"/>
              </a:lnSpc>
            </a:pPr>
            <a:endParaRPr lang="en-US" sz="3200" dirty="0">
              <a:solidFill>
                <a:srgbClr val="252D37"/>
              </a:solidFill>
              <a:latin typeface="+mj-lt"/>
              <a:ea typeface="Maven Pro Bold"/>
              <a:cs typeface="Maven Pro Bold"/>
              <a:sym typeface="Maven Pro Bold"/>
            </a:endParaRPr>
          </a:p>
          <a:p>
            <a:pPr>
              <a:lnSpc>
                <a:spcPts val="3884"/>
              </a:lnSpc>
            </a:pPr>
            <a:endParaRPr lang="en-US" sz="3200" dirty="0">
              <a:solidFill>
                <a:srgbClr val="252D37"/>
              </a:solidFill>
              <a:latin typeface="+mj-lt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26015" y="1454319"/>
            <a:ext cx="8865010" cy="17365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  <a:p>
            <a:pPr algn="ctr">
              <a:lnSpc>
                <a:spcPts val="6497"/>
              </a:lnSpc>
            </a:pPr>
            <a:endParaRPr lang="en-US" sz="8121" b="1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632226"/>
            <a:ext cx="10248900" cy="4597374"/>
            <a:chOff x="0" y="0"/>
            <a:chExt cx="2054526" cy="121083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54526" cy="1210831"/>
            </a:xfrm>
            <a:custGeom>
              <a:avLst/>
              <a:gdLst/>
              <a:ahLst/>
              <a:cxnLst/>
              <a:rect l="l" t="t" r="r" b="b"/>
              <a:pathLst>
                <a:path w="2054526" h="1210831">
                  <a:moveTo>
                    <a:pt x="50615" y="0"/>
                  </a:moveTo>
                  <a:lnTo>
                    <a:pt x="2003911" y="0"/>
                  </a:lnTo>
                  <a:cubicBezTo>
                    <a:pt x="2017335" y="0"/>
                    <a:pt x="2030209" y="5333"/>
                    <a:pt x="2039701" y="14825"/>
                  </a:cubicBezTo>
                  <a:cubicBezTo>
                    <a:pt x="2049194" y="24317"/>
                    <a:pt x="2054526" y="37191"/>
                    <a:pt x="2054526" y="50615"/>
                  </a:cubicBezTo>
                  <a:lnTo>
                    <a:pt x="2054526" y="1160216"/>
                  </a:lnTo>
                  <a:cubicBezTo>
                    <a:pt x="2054526" y="1173640"/>
                    <a:pt x="2049194" y="1186514"/>
                    <a:pt x="2039701" y="1196006"/>
                  </a:cubicBezTo>
                  <a:cubicBezTo>
                    <a:pt x="2030209" y="1205499"/>
                    <a:pt x="2017335" y="1210831"/>
                    <a:pt x="2003911" y="1210831"/>
                  </a:cubicBezTo>
                  <a:lnTo>
                    <a:pt x="50615" y="1210831"/>
                  </a:lnTo>
                  <a:cubicBezTo>
                    <a:pt x="22661" y="1210831"/>
                    <a:pt x="0" y="1188170"/>
                    <a:pt x="0" y="1160216"/>
                  </a:cubicBezTo>
                  <a:lnTo>
                    <a:pt x="0" y="50615"/>
                  </a:lnTo>
                  <a:cubicBezTo>
                    <a:pt x="0" y="22661"/>
                    <a:pt x="22661" y="0"/>
                    <a:pt x="50615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54526" cy="124893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049680"/>
            <a:ext cx="10248900" cy="59117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4354" lvl="1" indent="-267177">
              <a:lnSpc>
                <a:spcPct val="200000"/>
              </a:lnSpc>
              <a:buFont typeface="Arial"/>
              <a:buChar char="•"/>
            </a:pPr>
            <a:r>
              <a:rPr lang="en-US" sz="2800" b="1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Developers: Use Prompt Flow for rapid testing.</a:t>
            </a:r>
          </a:p>
          <a:p>
            <a:pPr marL="534354" lvl="1" indent="-267177">
              <a:lnSpc>
                <a:spcPct val="200000"/>
              </a:lnSpc>
              <a:buFont typeface="Arial"/>
              <a:buChar char="•"/>
            </a:pPr>
            <a:r>
              <a:rPr lang="en-US" sz="2800" b="1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IT Leaders: Secure deployments via Azure.</a:t>
            </a:r>
          </a:p>
          <a:p>
            <a:pPr marL="534354" lvl="1" indent="-267177">
              <a:lnSpc>
                <a:spcPct val="200000"/>
              </a:lnSpc>
              <a:buFont typeface="Arial"/>
              <a:buChar char="•"/>
            </a:pPr>
            <a:r>
              <a:rPr lang="en-US" sz="2800" b="1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Business Units: Pilot high-impact tasks (e.g., support, sales).</a:t>
            </a:r>
          </a:p>
          <a:p>
            <a:pPr marL="534354" lvl="1" indent="-267177">
              <a:lnSpc>
                <a:spcPct val="200000"/>
              </a:lnSpc>
              <a:buFont typeface="Arial"/>
              <a:buChar char="•"/>
            </a:pPr>
            <a:r>
              <a:rPr lang="en-US" sz="2800" b="1" dirty="0">
                <a:solidFill>
                  <a:srgbClr val="252D37"/>
                </a:solidFill>
                <a:latin typeface="+mj-lt"/>
                <a:ea typeface="Maven Pro Bold"/>
                <a:cs typeface="Maven Pro Bold"/>
                <a:sym typeface="Maven Pro Bold"/>
              </a:rPr>
              <a:t>Product Teams: Align AI capabilities with business needs.</a:t>
            </a: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252D37"/>
              </a:solidFill>
              <a:latin typeface="+mj-lt"/>
              <a:ea typeface="Maven Pro Bold"/>
              <a:cs typeface="Maven Pro Bold"/>
              <a:sym typeface="Maven Pro Bold"/>
            </a:endParaRP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252D37"/>
              </a:solidFill>
              <a:latin typeface="+mj-lt"/>
              <a:ea typeface="Maven Pro Bold"/>
              <a:cs typeface="Maven Pro Bold"/>
              <a:sym typeface="Maven Pro Bold"/>
            </a:endParaRPr>
          </a:p>
          <a:p>
            <a:pPr>
              <a:lnSpc>
                <a:spcPct val="200000"/>
              </a:lnSpc>
            </a:pPr>
            <a:endParaRPr lang="en-US" sz="2800" b="1" dirty="0">
              <a:solidFill>
                <a:srgbClr val="252D37"/>
              </a:solidFill>
              <a:latin typeface="+mj-lt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5026015" y="1454319"/>
            <a:ext cx="10875126" cy="1627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RECOMMENDATIONS</a:t>
            </a:r>
          </a:p>
          <a:p>
            <a:pPr algn="ctr">
              <a:lnSpc>
                <a:spcPts val="5777"/>
              </a:lnSpc>
            </a:pPr>
            <a:endParaRPr lang="en-US" sz="8121" b="1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7" name="Freeform 7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91361" y="1906814"/>
            <a:ext cx="9705277" cy="823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2"/>
              </a:lnSpc>
            </a:pPr>
            <a:r>
              <a:rPr lang="en-US" sz="7202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REFERENCE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028700" y="3702704"/>
            <a:ext cx="16230600" cy="1440796"/>
            <a:chOff x="0" y="0"/>
            <a:chExt cx="4274726" cy="37946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714724" y="3914659"/>
            <a:ext cx="869193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Microsoft Learn: Build a Copilot with Azure AI Studio.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7" name="Group 7"/>
          <p:cNvGrpSpPr/>
          <p:nvPr/>
        </p:nvGrpSpPr>
        <p:grpSpPr>
          <a:xfrm>
            <a:off x="1028700" y="5390348"/>
            <a:ext cx="16230600" cy="1440796"/>
            <a:chOff x="0" y="0"/>
            <a:chExt cx="4274726" cy="37946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714724" y="5563518"/>
            <a:ext cx="869193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Office Garage IT Pro: Build Your Own Copilots.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1028700" y="7077993"/>
            <a:ext cx="16230600" cy="1440796"/>
            <a:chOff x="0" y="0"/>
            <a:chExt cx="4274726" cy="37946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379469"/>
            </a:xfrm>
            <a:custGeom>
              <a:avLst/>
              <a:gdLst/>
              <a:ahLst/>
              <a:cxnLst/>
              <a:rect l="l" t="t" r="r" b="b"/>
              <a:pathLst>
                <a:path w="4274726" h="37946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355142"/>
                  </a:lnTo>
                  <a:cubicBezTo>
                    <a:pt x="4274726" y="368578"/>
                    <a:pt x="4263834" y="379469"/>
                    <a:pt x="4250399" y="379469"/>
                  </a:cubicBezTo>
                  <a:lnTo>
                    <a:pt x="24327" y="379469"/>
                  </a:lnTo>
                  <a:cubicBezTo>
                    <a:pt x="10891" y="379469"/>
                    <a:pt x="0" y="368578"/>
                    <a:pt x="0" y="35514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417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714724" y="7001793"/>
            <a:ext cx="8691937" cy="1600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Propella.ai: Microsoft Copilot Studio vs Azure AI Studio.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5" name="Freeform 1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54150" y="3832722"/>
            <a:ext cx="12779699" cy="17914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35"/>
              </a:lnSpc>
            </a:pPr>
            <a:r>
              <a:rPr lang="en-US" sz="15544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4243940" y="5955758"/>
            <a:ext cx="9800119" cy="790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26"/>
              </a:lnSpc>
            </a:pPr>
            <a:r>
              <a:rPr lang="en-US" sz="5926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For your attention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9745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613969" y="8304597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-10800000">
            <a:off x="17582856" y="118636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517066" y="-114300"/>
            <a:ext cx="4261740" cy="2130870"/>
          </a:xfrm>
          <a:custGeom>
            <a:avLst/>
            <a:gdLst/>
            <a:ahLst/>
            <a:cxnLst/>
            <a:rect l="l" t="t" r="r" b="b"/>
            <a:pathLst>
              <a:path w="4261740" h="2130870">
                <a:moveTo>
                  <a:pt x="0" y="0"/>
                </a:moveTo>
                <a:lnTo>
                  <a:pt x="4261740" y="0"/>
                </a:lnTo>
                <a:lnTo>
                  <a:pt x="4261740" y="2130870"/>
                </a:lnTo>
                <a:lnTo>
                  <a:pt x="0" y="21308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2907324" y="3960171"/>
            <a:ext cx="5094018" cy="4100313"/>
            <a:chOff x="0" y="0"/>
            <a:chExt cx="6792024" cy="5467084"/>
          </a:xfrm>
        </p:grpSpPr>
        <p:sp>
          <p:nvSpPr>
            <p:cNvPr id="6" name="TextBox 6"/>
            <p:cNvSpPr txBox="1"/>
            <p:nvPr/>
          </p:nvSpPr>
          <p:spPr>
            <a:xfrm>
              <a:off x="0" y="-304800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Abstract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1246541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Introduction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797883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Problem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4349224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Objectives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882025" y="3950646"/>
            <a:ext cx="5236893" cy="4100313"/>
            <a:chOff x="0" y="0"/>
            <a:chExt cx="6982524" cy="5467084"/>
          </a:xfrm>
        </p:grpSpPr>
        <p:sp>
          <p:nvSpPr>
            <p:cNvPr id="11" name="TextBox 11"/>
            <p:cNvSpPr txBox="1"/>
            <p:nvPr/>
          </p:nvSpPr>
          <p:spPr>
            <a:xfrm>
              <a:off x="190500" y="-304800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Methodology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27000" y="1246541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Result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63500" y="2797883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Conclusion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4349224"/>
              <a:ext cx="6792024" cy="111785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72741" lvl="1" indent="-436370" algn="just">
                <a:lnSpc>
                  <a:spcPts val="8084"/>
                </a:lnSpc>
                <a:buFont typeface="Arial"/>
                <a:buChar char="•"/>
              </a:pPr>
              <a:r>
                <a:rPr lang="en-US" sz="4042">
                  <a:solidFill>
                    <a:srgbClr val="252930"/>
                  </a:solidFill>
                  <a:latin typeface="Maven Pro"/>
                  <a:ea typeface="Maven Pro"/>
                  <a:cs typeface="Maven Pro"/>
                  <a:sym typeface="Maven Pro"/>
                </a:rPr>
                <a:t>Reference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4995148" y="1860291"/>
            <a:ext cx="8297704" cy="845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en-US" sz="7301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16" name="Freeform 1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26677" y="3209908"/>
            <a:ext cx="11250876" cy="373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Generative AI revolutionizes intelligent agents for natural language interaction, task automation, and decision-making.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Azure AI Studio enables rapid development of custom copilots for enterprises.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Combines LLMs, data connectivity, and deployment workflows for scalable, secure AI solutions.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249070" y="1789929"/>
            <a:ext cx="9095826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ABSTRACT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95361" y="4238452"/>
            <a:ext cx="13297277" cy="4790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Cloud-based platform for building AI copilots.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Features: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Human-like interactions.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Contextual data retrieval.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Automated workflows.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Integrates Azure OpenAI, prompt engineering, and real-time data grounding.</a:t>
            </a:r>
          </a:p>
          <a:p>
            <a:pPr algn="just">
              <a:lnSpc>
                <a:spcPts val="4759"/>
              </a:lnSpc>
            </a:pPr>
            <a:endParaRPr lang="en-US" sz="3399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99625" y="2095429"/>
            <a:ext cx="12288749" cy="1047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en-US" sz="9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INTRODUCTION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7966" y="1620837"/>
            <a:ext cx="6918887" cy="2540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PLATFORM OVERVIEW</a:t>
            </a:r>
          </a:p>
          <a:p>
            <a:pPr algn="ctr">
              <a:lnSpc>
                <a:spcPts val="6400"/>
              </a:lnSpc>
            </a:pPr>
            <a:endParaRPr lang="en-US" sz="8000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966" y="3543300"/>
            <a:ext cx="11206575" cy="2242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Azure AI Studio Components: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LLM Access: GPT-4, Codex.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Prompt Flow: Visual conversational design.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Data Connectors: Enterprise knowledge integration.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987966" y="5709920"/>
            <a:ext cx="11206575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Deployment Tools: Multi-channel (Teams, Web, APIs).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Monitoring: Dashboards for analytics and diagnostics.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1880071"/>
            <a:ext cx="7640663" cy="1730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KEY FEATURES</a:t>
            </a:r>
          </a:p>
          <a:p>
            <a:pPr algn="ctr">
              <a:lnSpc>
                <a:spcPts val="6400"/>
              </a:lnSpc>
            </a:pPr>
            <a:endParaRPr lang="en-US" sz="8000" b="1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2970282" y="2896223"/>
            <a:ext cx="12052111" cy="6287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Prompt Flow: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Visual workflow builder for AI logic.</a:t>
            </a:r>
          </a:p>
          <a:p>
            <a:pPr marL="755649" lvl="1" indent="-377824" algn="just">
              <a:lnSpc>
                <a:spcPts val="4899"/>
              </a:lnSpc>
              <a:buFont typeface="Arial"/>
              <a:buChar char="•"/>
            </a:pPr>
            <a:r>
              <a:rPr lang="en-US" sz="3499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Data Grounding (RAG)</a:t>
            </a:r>
            <a:r>
              <a:rPr lang="en-US" sz="3499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Enhances accuracy with enterprise data.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OpenAI Integration: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Customizable models (e.g., GPT-4).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Multi-Channel Deployment: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Teams, Web, Power Platform, APIs.</a:t>
            </a:r>
          </a:p>
          <a:p>
            <a:pPr marL="690881" lvl="1" indent="-345440" algn="just">
              <a:lnSpc>
                <a:spcPts val="4480"/>
              </a:lnSpc>
              <a:buAutoNum type="arabicPeriod"/>
            </a:pPr>
            <a:r>
              <a:rPr lang="en-US" sz="3200" b="1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Monitoring &amp; Governance:</a:t>
            </a:r>
          </a:p>
          <a:p>
            <a:pPr marL="1381761" lvl="2" indent="-460587" algn="just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Usage tracking, security controls, audit logs.</a:t>
            </a:r>
          </a:p>
          <a:p>
            <a:pPr algn="just">
              <a:lnSpc>
                <a:spcPts val="4480"/>
              </a:lnSpc>
            </a:pPr>
            <a:endParaRPr lang="en-US" sz="320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45017" y="1619989"/>
            <a:ext cx="10441907" cy="1732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en-US" sz="8033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USE CASES</a:t>
            </a:r>
          </a:p>
          <a:p>
            <a:pPr algn="ctr">
              <a:lnSpc>
                <a:spcPts val="6426"/>
              </a:lnSpc>
            </a:pPr>
            <a:endParaRPr lang="en-US" sz="8033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4876801" y="1224806"/>
            <a:ext cx="10515599" cy="8061685"/>
            <a:chOff x="-415738" y="-38100"/>
            <a:chExt cx="2272096" cy="2123242"/>
          </a:xfrm>
        </p:grpSpPr>
        <p:sp>
          <p:nvSpPr>
            <p:cNvPr id="4" name="Freeform 4"/>
            <p:cNvSpPr/>
            <p:nvPr/>
          </p:nvSpPr>
          <p:spPr>
            <a:xfrm>
              <a:off x="-415738" y="443225"/>
              <a:ext cx="1856358" cy="1641917"/>
            </a:xfrm>
            <a:custGeom>
              <a:avLst/>
              <a:gdLst/>
              <a:ahLst/>
              <a:cxnLst/>
              <a:rect l="l" t="t" r="r" b="b"/>
              <a:pathLst>
                <a:path w="1856358" h="1641917">
                  <a:moveTo>
                    <a:pt x="56018" y="0"/>
                  </a:moveTo>
                  <a:lnTo>
                    <a:pt x="1800340" y="0"/>
                  </a:lnTo>
                  <a:cubicBezTo>
                    <a:pt x="1815197" y="0"/>
                    <a:pt x="1829445" y="5902"/>
                    <a:pt x="1839951" y="16407"/>
                  </a:cubicBezTo>
                  <a:cubicBezTo>
                    <a:pt x="1850456" y="26913"/>
                    <a:pt x="1856358" y="41161"/>
                    <a:pt x="1856358" y="56018"/>
                  </a:cubicBezTo>
                  <a:lnTo>
                    <a:pt x="1856358" y="1585899"/>
                  </a:lnTo>
                  <a:cubicBezTo>
                    <a:pt x="1856358" y="1616837"/>
                    <a:pt x="1831278" y="1641917"/>
                    <a:pt x="1800340" y="1641917"/>
                  </a:cubicBezTo>
                  <a:lnTo>
                    <a:pt x="56018" y="1641917"/>
                  </a:lnTo>
                  <a:cubicBezTo>
                    <a:pt x="25080" y="1641917"/>
                    <a:pt x="0" y="1616837"/>
                    <a:pt x="0" y="1585899"/>
                  </a:cubicBezTo>
                  <a:lnTo>
                    <a:pt x="0" y="56018"/>
                  </a:lnTo>
                  <a:cubicBezTo>
                    <a:pt x="0" y="25080"/>
                    <a:pt x="25080" y="0"/>
                    <a:pt x="56018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856358" cy="16800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230918" y="3451225"/>
            <a:ext cx="7723082" cy="5222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5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Enterprise Applications: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230917" y="4616735"/>
            <a:ext cx="7537332" cy="48006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Customer Support: FAQ automation, case routing.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Knowledge Assistants: Instant document access.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Sales Copilots: CRM data, product specs.</a:t>
            </a:r>
          </a:p>
          <a:p>
            <a:pPr marL="647700" lvl="1" indent="-323850">
              <a:lnSpc>
                <a:spcPts val="4200"/>
              </a:lnSpc>
              <a:buFont typeface="Arial"/>
              <a:buChar char="•"/>
            </a:pPr>
            <a:r>
              <a:rPr lang="en-US" sz="30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Onboarding Agents: Employee guidance.</a:t>
            </a:r>
          </a:p>
          <a:p>
            <a:pPr>
              <a:lnSpc>
                <a:spcPts val="4200"/>
              </a:lnSpc>
            </a:pPr>
            <a:endParaRPr lang="en-US" sz="30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14005" y="3903490"/>
            <a:ext cx="8219327" cy="4911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619"/>
              </a:lnSpc>
            </a:pPr>
            <a:r>
              <a:rPr lang="en-US" sz="32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Findings from Experimentation: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Rapid Prototyping: Copilot built in &lt;1 day.</a:t>
            </a:r>
          </a:p>
          <a:p>
            <a:pPr marL="690879" lvl="1" indent="-345439" algn="just">
              <a:lnSpc>
                <a:spcPts val="4479"/>
              </a:lnSpc>
              <a:buFont typeface="Arial"/>
              <a:buChar char="•"/>
            </a:pPr>
            <a:r>
              <a:rPr lang="en-US" sz="3199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Accuracy:</a:t>
            </a:r>
            <a:r>
              <a:rPr lang="en-US" sz="3199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High relevance with data grounding.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Deployment: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One-click to Teams/Web.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Security:</a:t>
            </a: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Role-based access, compliance.</a:t>
            </a:r>
          </a:p>
          <a:p>
            <a:pPr marL="647700" lvl="1" indent="-323850" algn="just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User Experience: Natural dialogue, intuitive navigation.</a:t>
            </a:r>
          </a:p>
          <a:p>
            <a:pPr algn="just">
              <a:lnSpc>
                <a:spcPts val="4200"/>
              </a:lnSpc>
            </a:pPr>
            <a:endParaRPr lang="en-US" sz="300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323669" y="1780314"/>
            <a:ext cx="7640663" cy="920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550265" y="1893108"/>
            <a:ext cx="11187470" cy="28945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33"/>
              </a:lnSpc>
            </a:pPr>
            <a:r>
              <a:rPr lang="en-US" sz="9166" b="1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COMPETITIVE ADVANTAGES</a:t>
            </a:r>
          </a:p>
          <a:p>
            <a:pPr algn="ctr">
              <a:lnSpc>
                <a:spcPts val="7333"/>
              </a:lnSpc>
            </a:pPr>
            <a:endParaRPr lang="en-US" sz="9166" b="1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945696" y="2849841"/>
            <a:ext cx="2282268" cy="1141134"/>
          </a:xfrm>
          <a:custGeom>
            <a:avLst/>
            <a:gdLst/>
            <a:ahLst/>
            <a:cxnLst/>
            <a:rect l="l" t="t" r="r" b="b"/>
            <a:pathLst>
              <a:path w="2282268" h="1141134">
                <a:moveTo>
                  <a:pt x="0" y="0"/>
                </a:moveTo>
                <a:lnTo>
                  <a:pt x="2282267" y="0"/>
                </a:lnTo>
                <a:lnTo>
                  <a:pt x="2282267" y="1141134"/>
                </a:lnTo>
                <a:lnTo>
                  <a:pt x="0" y="114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 flipV="1">
            <a:off x="-252838" y="625453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3313489" y="7780160"/>
            <a:ext cx="2282268" cy="1141134"/>
          </a:xfrm>
          <a:custGeom>
            <a:avLst/>
            <a:gdLst/>
            <a:ahLst/>
            <a:cxnLst/>
            <a:rect l="l" t="t" r="r" b="b"/>
            <a:pathLst>
              <a:path w="2282268" h="1141134">
                <a:moveTo>
                  <a:pt x="0" y="0"/>
                </a:moveTo>
                <a:lnTo>
                  <a:pt x="2282268" y="0"/>
                </a:lnTo>
                <a:lnTo>
                  <a:pt x="2282268" y="1141134"/>
                </a:lnTo>
                <a:lnTo>
                  <a:pt x="0" y="114113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086829" y="4010932"/>
            <a:ext cx="10938361" cy="5500886"/>
          </a:xfrm>
          <a:custGeom>
            <a:avLst/>
            <a:gdLst/>
            <a:ahLst/>
            <a:cxnLst/>
            <a:rect l="l" t="t" r="r" b="b"/>
            <a:pathLst>
              <a:path w="10938361" h="5500886">
                <a:moveTo>
                  <a:pt x="0" y="0"/>
                </a:moveTo>
                <a:lnTo>
                  <a:pt x="10938360" y="0"/>
                </a:lnTo>
                <a:lnTo>
                  <a:pt x="10938360" y="5500886"/>
                </a:lnTo>
                <a:lnTo>
                  <a:pt x="0" y="55008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435</Words>
  <Application>Microsoft Office PowerPoint</Application>
  <PresentationFormat>Custom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Maven Pro</vt:lpstr>
      <vt:lpstr>Times New Roman</vt:lpstr>
      <vt:lpstr>Arial</vt:lpstr>
      <vt:lpstr>Calibri</vt:lpstr>
      <vt:lpstr>Maven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dc:creator>ZBook</dc:creator>
  <cp:lastModifiedBy>Aser Mohamed</cp:lastModifiedBy>
  <cp:revision>2</cp:revision>
  <dcterms:created xsi:type="dcterms:W3CDTF">2006-08-16T00:00:00Z</dcterms:created>
  <dcterms:modified xsi:type="dcterms:W3CDTF">2025-05-19T10:31:14Z</dcterms:modified>
  <dc:identifier>DAGn3yuGI-M</dc:identifier>
</cp:coreProperties>
</file>