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3" r:id="rId3"/>
    <p:sldId id="258" r:id="rId4"/>
    <p:sldId id="259" r:id="rId5"/>
    <p:sldId id="260" r:id="rId6"/>
    <p:sldId id="304" r:id="rId7"/>
    <p:sldId id="295" r:id="rId8"/>
    <p:sldId id="296" r:id="rId9"/>
    <p:sldId id="257" r:id="rId10"/>
    <p:sldId id="261" r:id="rId11"/>
    <p:sldId id="262" r:id="rId12"/>
    <p:sldId id="299" r:id="rId13"/>
    <p:sldId id="298" r:id="rId14"/>
    <p:sldId id="300" r:id="rId15"/>
    <p:sldId id="301" r:id="rId16"/>
    <p:sldId id="297" r:id="rId17"/>
    <p:sldId id="268" r:id="rId18"/>
    <p:sldId id="294" r:id="rId19"/>
    <p:sldId id="269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67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pima-indians-diabetes-database/data" TargetMode="External"/><Relationship Id="rId2" Type="http://schemas.openxmlformats.org/officeDocument/2006/relationships/hyperlink" Target="https://arxiv.org/abs/2308.04459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chive.ics.uci.edu/ml/datasets/pima+indians+diabet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969337" y="1500342"/>
            <a:ext cx="7458892" cy="590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>
              <a:lnSpc>
                <a:spcPct val="107000"/>
              </a:lnSpc>
              <a:spcAft>
                <a:spcPts val="1400"/>
              </a:spcAft>
              <a:buNone/>
            </a:pPr>
            <a:r>
              <a:rPr lang="en-US" sz="1800" b="1" i="1" kern="100" dirty="0"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 Neural Network Training Through GA &amp; MCTS</a:t>
            </a:r>
            <a:endParaRPr lang="en-US" sz="1800" kern="100" dirty="0">
              <a:solidFill>
                <a:schemeClr val="accent6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5000" y="2578278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MCTS guided Genetics algorithm</a:t>
            </a:r>
          </a:p>
          <a:p>
            <a:pPr marL="0" marR="0" algn="ctr">
              <a:lnSpc>
                <a:spcPct val="150000"/>
              </a:lnSpc>
            </a:pPr>
            <a:endParaRPr lang="en-US" sz="1600" b="1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</a:pPr>
            <a:r>
              <a:rPr lang="en-US" sz="1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GB" sz="1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1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Abdelgayed</a:t>
            </a:r>
            <a:r>
              <a:rPr lang="en-GB" sz="1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Fathy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Techniques || AIE213</a:t>
            </a:r>
            <a:endParaRPr lang="en-GB" sz="1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</a:pPr>
            <a:r>
              <a:rPr lang="en-GB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2025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462760" y="3461726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1329" y="2837108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B4CF22-06AB-3862-86D3-5B7CBDD46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17257"/>
            <a:ext cx="50101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Algorithms Overview</a:t>
            </a:r>
            <a:endParaRPr 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130B01E-7725-4F2F-BE5A-2D90DA9C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43" y="1295764"/>
            <a:ext cx="8088064" cy="34323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b="1" dirty="0"/>
              <a:t> Genetic Algorithm (GA)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Evolution-based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Uses selection, crossover, and mutation to evolve better solutions.</a:t>
            </a:r>
          </a:p>
          <a:p>
            <a:pPr lvl="1"/>
            <a:endParaRPr lang="en-US" sz="1800" dirty="0"/>
          </a:p>
          <a:p>
            <a:r>
              <a:rPr lang="en-US" sz="1800" b="1" dirty="0"/>
              <a:t> Monte Carlo Tree Search (MCTS)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Explores possible actions using simulations.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Balances exploration of new options and exploitation of known good ones.</a:t>
            </a:r>
          </a:p>
          <a:p>
            <a:pPr lvl="1"/>
            <a:endParaRPr lang="en-US" sz="1800" dirty="0"/>
          </a:p>
          <a:p>
            <a:r>
              <a:rPr lang="en-US" sz="1800" b="1" dirty="0"/>
              <a:t> Neural Network (NN)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Learns patterns from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 depends on initial weight values and training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0945-022E-47E3-89BE-FDB1E64F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0450B911-54AC-32C7-C254-16C8036DE876}"/>
              </a:ext>
            </a:extLst>
          </p:cNvPr>
          <p:cNvCxnSpPr>
            <a:cxnSpLocks/>
          </p:cNvCxnSpPr>
          <p:nvPr/>
        </p:nvCxnSpPr>
        <p:spPr>
          <a:xfrm>
            <a:off x="541243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70400" y="30849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</a:br>
            <a:endParaRPr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7EFBAC0C-517A-404F-AFEC-D8834735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59" y="780010"/>
            <a:ext cx="7806885" cy="45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>
              <a:lnSpc>
                <a:spcPct val="200000"/>
              </a:lnSpc>
            </a:pPr>
            <a:r>
              <a:rPr lang="en-US" dirty="0"/>
              <a:t>(Demonstrated significant improvement over traditional methods)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F94750-7FA4-4A12-B57F-EC74DAF4A091}"/>
              </a:ext>
            </a:extLst>
          </p:cNvPr>
          <p:cNvCxnSpPr/>
          <p:nvPr/>
        </p:nvCxnSpPr>
        <p:spPr>
          <a:xfrm flipV="1">
            <a:off x="1838720" y="7217690"/>
            <a:ext cx="9906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1066D4DA-065F-4C3A-FFF8-C7ABC3D949F3}"/>
              </a:ext>
            </a:extLst>
          </p:cNvPr>
          <p:cNvCxnSpPr>
            <a:cxnSpLocks/>
          </p:cNvCxnSpPr>
          <p:nvPr/>
        </p:nvCxnSpPr>
        <p:spPr>
          <a:xfrm>
            <a:off x="527968" y="635368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AE8B8-2CEE-F2C7-11F7-F5DFA4EA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20260"/>
              </p:ext>
            </p:extLst>
          </p:nvPr>
        </p:nvGraphicFramePr>
        <p:xfrm>
          <a:off x="1386057" y="1443437"/>
          <a:ext cx="6161371" cy="3492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58">
                  <a:extLst>
                    <a:ext uri="{9D8B030D-6E8A-4147-A177-3AD203B41FA5}">
                      <a16:colId xmlns:a16="http://schemas.microsoft.com/office/drawing/2014/main" val="734265437"/>
                    </a:ext>
                  </a:extLst>
                </a:gridCol>
                <a:gridCol w="2619829">
                  <a:extLst>
                    <a:ext uri="{9D8B030D-6E8A-4147-A177-3AD203B41FA5}">
                      <a16:colId xmlns:a16="http://schemas.microsoft.com/office/drawing/2014/main" val="3197606062"/>
                    </a:ext>
                  </a:extLst>
                </a:gridCol>
                <a:gridCol w="1255484">
                  <a:extLst>
                    <a:ext uri="{9D8B030D-6E8A-4147-A177-3AD203B41FA5}">
                      <a16:colId xmlns:a16="http://schemas.microsoft.com/office/drawing/2014/main" val="2193009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445" indent="0" algn="just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just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Accuracy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9281" marR="69281" marT="34640" marB="34640"/>
                </a:tc>
                <a:extLst>
                  <a:ext uri="{0D108BD9-81ED-4DB2-BD59-A6C34878D82A}">
                    <a16:rowId xmlns:a16="http://schemas.microsoft.com/office/drawing/2014/main" val="928213749"/>
                  </a:ext>
                </a:extLst>
              </a:tr>
              <a:tr h="347744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400" b="1" kern="100">
                          <a:effectLst/>
                        </a:rPr>
                        <a:t>Artificial NN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69281" marR="69281" marT="34640" marB="34640"/>
                </a:tc>
                <a:extLst>
                  <a:ext uri="{0D108BD9-81ED-4DB2-BD59-A6C34878D82A}">
                    <a16:rowId xmlns:a16="http://schemas.microsoft.com/office/drawing/2014/main" val="3145391501"/>
                  </a:ext>
                </a:extLst>
              </a:tr>
              <a:tr h="265156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en-US" sz="14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Loss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Accuracy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extLst>
                  <a:ext uri="{0D108BD9-81ED-4DB2-BD59-A6C34878D82A}">
                    <a16:rowId xmlns:a16="http://schemas.microsoft.com/office/drawing/2014/main" val="380732434"/>
                  </a:ext>
                </a:extLst>
              </a:tr>
              <a:tr h="414039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50" b="1" kern="100">
                          <a:effectLst/>
                        </a:rPr>
                        <a:t>Adagrad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0.483285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0.769481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extLst>
                  <a:ext uri="{0D108BD9-81ED-4DB2-BD59-A6C34878D82A}">
                    <a16:rowId xmlns:a16="http://schemas.microsoft.com/office/drawing/2014/main" val="4229849914"/>
                  </a:ext>
                </a:extLst>
              </a:tr>
              <a:tr h="414039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50" b="1" kern="100">
                          <a:effectLst/>
                        </a:rPr>
                        <a:t>Nadam  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0.493560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0.759740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extLst>
                  <a:ext uri="{0D108BD9-81ED-4DB2-BD59-A6C34878D82A}">
                    <a16:rowId xmlns:a16="http://schemas.microsoft.com/office/drawing/2014/main" val="4219610974"/>
                  </a:ext>
                </a:extLst>
              </a:tr>
              <a:tr h="414039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50" b="1" kern="100">
                          <a:effectLst/>
                        </a:rPr>
                        <a:t>Adam  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0.502485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0.750000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extLst>
                  <a:ext uri="{0D108BD9-81ED-4DB2-BD59-A6C34878D82A}">
                    <a16:rowId xmlns:a16="http://schemas.microsoft.com/office/drawing/2014/main" val="2572720315"/>
                  </a:ext>
                </a:extLst>
              </a:tr>
              <a:tr h="408945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50" b="1" kern="100">
                          <a:effectLst/>
                        </a:rPr>
                        <a:t>RMSprop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0.502819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000" b="1" kern="100">
                          <a:effectLst/>
                        </a:rPr>
                        <a:t>0.740260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extLst>
                  <a:ext uri="{0D108BD9-81ED-4DB2-BD59-A6C34878D82A}">
                    <a16:rowId xmlns:a16="http://schemas.microsoft.com/office/drawing/2014/main" val="1548361979"/>
                  </a:ext>
                </a:extLst>
              </a:tr>
              <a:tr h="362867"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400" b="1" kern="100">
                          <a:effectLst/>
                        </a:rPr>
                        <a:t>Genetic Algorithm</a:t>
                      </a:r>
                      <a:endParaRPr lang="en-US" sz="1400" b="1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endParaRPr lang="en-US" sz="14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effectLst/>
                        </a:rPr>
                        <a:t>91%</a:t>
                      </a:r>
                      <a:endParaRPr lang="en-US" sz="24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 marL="69281" marR="69281" marT="34640" marB="34640"/>
                </a:tc>
                <a:extLst>
                  <a:ext uri="{0D108BD9-81ED-4DB2-BD59-A6C34878D82A}">
                    <a16:rowId xmlns:a16="http://schemas.microsoft.com/office/drawing/2014/main" val="2873691073"/>
                  </a:ext>
                </a:extLst>
              </a:tr>
              <a:tr h="327280">
                <a:tc>
                  <a:txBody>
                    <a:bodyPr/>
                    <a:lstStyle/>
                    <a:p>
                      <a:pPr marL="6350" marR="4445" indent="-635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r>
                        <a:rPr lang="en-US" sz="1400" b="1" kern="100" dirty="0">
                          <a:effectLst/>
                        </a:rPr>
                        <a:t>GA + MCTS</a:t>
                      </a: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4445" indent="0" algn="ctr">
                        <a:lnSpc>
                          <a:spcPct val="103000"/>
                        </a:lnSpc>
                        <a:spcAft>
                          <a:spcPts val="1400"/>
                        </a:spcAft>
                        <a:buNone/>
                      </a:pPr>
                      <a:endParaRPr lang="en-US" sz="14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961" marR="5196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effectLst/>
                        </a:rPr>
                        <a:t>89.5%</a:t>
                      </a:r>
                      <a:endParaRPr lang="en-US" sz="24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 marL="69281" marR="69281" marT="34640" marB="34640"/>
                </a:tc>
                <a:extLst>
                  <a:ext uri="{0D108BD9-81ED-4DB2-BD59-A6C34878D82A}">
                    <a16:rowId xmlns:a16="http://schemas.microsoft.com/office/drawing/2014/main" val="32083368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F42917D-6C63-6E47-2E55-95AC49CC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0" y="681308"/>
            <a:ext cx="80880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After performing several models on the dataset we were able to produce the following results: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509B9-02DB-F3A4-E5F1-ADAF1121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0" y="1032556"/>
            <a:ext cx="8832680" cy="3784359"/>
          </a:xfrm>
          <a:prstGeom prst="rect">
            <a:avLst/>
          </a:prstGeom>
        </p:spPr>
      </p:pic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161B2139-F1C2-4956-B30E-55659F329BD8}"/>
              </a:ext>
            </a:extLst>
          </p:cNvPr>
          <p:cNvCxnSpPr>
            <a:cxnSpLocks/>
          </p:cNvCxnSpPr>
          <p:nvPr/>
        </p:nvCxnSpPr>
        <p:spPr>
          <a:xfrm>
            <a:off x="541243" y="703981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3B139-4066-0100-1566-F291435018ED}"/>
              </a:ext>
            </a:extLst>
          </p:cNvPr>
          <p:cNvSpPr txBox="1"/>
          <p:nvPr/>
        </p:nvSpPr>
        <p:spPr>
          <a:xfrm>
            <a:off x="1932145" y="242316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  Training and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418658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9CD88-4F89-CDD0-2848-B9D4BD19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29"/>
            <a:ext cx="9026548" cy="3855385"/>
          </a:xfrm>
          <a:prstGeom prst="rect">
            <a:avLst/>
          </a:prstGeom>
        </p:spPr>
      </p:pic>
      <p:cxnSp>
        <p:nvCxnSpPr>
          <p:cNvPr id="4" name="Google Shape;233;p18">
            <a:extLst>
              <a:ext uri="{FF2B5EF4-FFF2-40B4-BE49-F238E27FC236}">
                <a16:creationId xmlns:a16="http://schemas.microsoft.com/office/drawing/2014/main" id="{2AC6A547-EBE1-656F-C5BC-64FCF150C4CC}"/>
              </a:ext>
            </a:extLst>
          </p:cNvPr>
          <p:cNvCxnSpPr>
            <a:cxnSpLocks/>
          </p:cNvCxnSpPr>
          <p:nvPr/>
        </p:nvCxnSpPr>
        <p:spPr>
          <a:xfrm>
            <a:off x="527967" y="737837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9A7C3D-5CC4-EB30-A34C-838AF8CA3F36}"/>
              </a:ext>
            </a:extLst>
          </p:cNvPr>
          <p:cNvSpPr txBox="1"/>
          <p:nvPr/>
        </p:nvSpPr>
        <p:spPr>
          <a:xfrm>
            <a:off x="2255952" y="276172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  Training and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386601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4C95-BFA3-553B-24ED-5D6782D7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99" y="239669"/>
            <a:ext cx="8203200" cy="4812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 Evolution of Fitness over Generations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08AA-1301-78FC-6F39-4FEEE861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1122255"/>
            <a:ext cx="8766628" cy="3502801"/>
          </a:xfrm>
          <a:prstGeom prst="rect">
            <a:avLst/>
          </a:prstGeom>
        </p:spPr>
      </p:pic>
      <p:cxnSp>
        <p:nvCxnSpPr>
          <p:cNvPr id="5" name="Google Shape;233;p18">
            <a:extLst>
              <a:ext uri="{FF2B5EF4-FFF2-40B4-BE49-F238E27FC236}">
                <a16:creationId xmlns:a16="http://schemas.microsoft.com/office/drawing/2014/main" id="{3A7B7205-2271-0AF8-DF30-43D52B64D989}"/>
              </a:ext>
            </a:extLst>
          </p:cNvPr>
          <p:cNvCxnSpPr>
            <a:cxnSpLocks/>
          </p:cNvCxnSpPr>
          <p:nvPr/>
        </p:nvCxnSpPr>
        <p:spPr>
          <a:xfrm>
            <a:off x="527967" y="739380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7CF3-AD7C-2BDB-A2B2-A25A87E2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0" y="256637"/>
            <a:ext cx="8203200" cy="4812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Best Fitness over Generations</a:t>
            </a:r>
          </a:p>
        </p:txBody>
      </p:sp>
      <p:cxnSp>
        <p:nvCxnSpPr>
          <p:cNvPr id="3" name="Google Shape;233;p18">
            <a:extLst>
              <a:ext uri="{FF2B5EF4-FFF2-40B4-BE49-F238E27FC236}">
                <a16:creationId xmlns:a16="http://schemas.microsoft.com/office/drawing/2014/main" id="{5088F8AC-93D1-CF60-3EC2-4A6C980D0092}"/>
              </a:ext>
            </a:extLst>
          </p:cNvPr>
          <p:cNvCxnSpPr>
            <a:cxnSpLocks/>
          </p:cNvCxnSpPr>
          <p:nvPr/>
        </p:nvCxnSpPr>
        <p:spPr>
          <a:xfrm>
            <a:off x="527967" y="737837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4FC7FD-218D-8DC2-79B8-856B1E90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4" y="1131977"/>
            <a:ext cx="8585552" cy="33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F04D-BD10-DAC7-12FC-2B5D3D42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Future Work</a:t>
            </a:r>
          </a:p>
        </p:txBody>
      </p:sp>
      <p:cxnSp>
        <p:nvCxnSpPr>
          <p:cNvPr id="3" name="Google Shape;233;p18">
            <a:extLst>
              <a:ext uri="{FF2B5EF4-FFF2-40B4-BE49-F238E27FC236}">
                <a16:creationId xmlns:a16="http://schemas.microsoft.com/office/drawing/2014/main" id="{14D7AE70-D518-84CD-9941-E53C92E29DED}"/>
              </a:ext>
            </a:extLst>
          </p:cNvPr>
          <p:cNvCxnSpPr>
            <a:cxnSpLocks/>
          </p:cNvCxnSpPr>
          <p:nvPr/>
        </p:nvCxnSpPr>
        <p:spPr>
          <a:xfrm>
            <a:off x="541243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7E238B63-C559-0F0F-40A7-BA70E8A6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9" y="1429722"/>
            <a:ext cx="7853432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MCTS with other heuristic algorithms to improve performance.</a:t>
            </a:r>
          </a:p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adaptive strategies to better tune GA and MCTS parameters.</a:t>
            </a:r>
          </a:p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parallelization techniques to reduce optimization time.</a:t>
            </a:r>
          </a:p>
        </p:txBody>
      </p:sp>
    </p:spTree>
    <p:extLst>
      <p:ext uri="{BB962C8B-B14F-4D97-AF65-F5344CB8AC3E}">
        <p14:creationId xmlns:p14="http://schemas.microsoft.com/office/powerpoint/2010/main" val="1661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CONCLUSION</a:t>
            </a:r>
            <a:endParaRPr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AA675-0815-499C-BC2D-80B4975ACC99}"/>
              </a:ext>
            </a:extLst>
          </p:cNvPr>
          <p:cNvSpPr txBox="1"/>
          <p:nvPr/>
        </p:nvSpPr>
        <p:spPr>
          <a:xfrm>
            <a:off x="396590" y="1377825"/>
            <a:ext cx="85186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MCTS-GA-NN hybrid method successfully enhances neural network performance through intelligent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By combining search, evolution, and learning, the approach finds better weight configurations than traditional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However, there might be a need for improvement since it was quite a challenge to preform it due to resources and time limitation.</a:t>
            </a:r>
            <a:endParaRPr lang="en-US" sz="1800" dirty="0">
              <a:latin typeface="+mn-lt"/>
            </a:endParaRPr>
          </a:p>
        </p:txBody>
      </p:sp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F732985B-46C6-DBFF-D4DE-63E10FB45F4C}"/>
              </a:ext>
            </a:extLst>
          </p:cNvPr>
          <p:cNvCxnSpPr>
            <a:cxnSpLocks/>
          </p:cNvCxnSpPr>
          <p:nvPr/>
        </p:nvCxnSpPr>
        <p:spPr>
          <a:xfrm>
            <a:off x="527968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7B4F-6D8E-155A-32FC-411D7180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cxnSp>
        <p:nvCxnSpPr>
          <p:cNvPr id="3" name="Google Shape;233;p18">
            <a:extLst>
              <a:ext uri="{FF2B5EF4-FFF2-40B4-BE49-F238E27FC236}">
                <a16:creationId xmlns:a16="http://schemas.microsoft.com/office/drawing/2014/main" id="{96490838-33B7-7081-E9CA-2B41B4A5A89D}"/>
              </a:ext>
            </a:extLst>
          </p:cNvPr>
          <p:cNvCxnSpPr>
            <a:cxnSpLocks/>
          </p:cNvCxnSpPr>
          <p:nvPr/>
        </p:nvCxnSpPr>
        <p:spPr>
          <a:xfrm>
            <a:off x="527968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5F514B-3914-B624-6F01-B5057073984F}"/>
              </a:ext>
            </a:extLst>
          </p:cNvPr>
          <p:cNvSpPr txBox="1"/>
          <p:nvPr/>
        </p:nvSpPr>
        <p:spPr>
          <a:xfrm>
            <a:off x="483675" y="1005484"/>
            <a:ext cx="83792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[1] A. Hebbar, </a:t>
            </a:r>
            <a:r>
              <a:rPr lang="en-US" sz="1200" i="1" dirty="0"/>
              <a:t>“MCTS guided Genetic Algorithm for optimization of neural network weights,”</a:t>
            </a:r>
            <a:r>
              <a:rPr lang="en-US" sz="1200" dirty="0"/>
              <a:t> </a:t>
            </a:r>
            <a:r>
              <a:rPr lang="en-US" sz="1200" dirty="0" err="1"/>
              <a:t>arXiv</a:t>
            </a:r>
            <a:r>
              <a:rPr lang="en-US" sz="1200" dirty="0"/>
              <a:t> preprint arXiv:2308.04459, 2023. [Online]. Available: </a:t>
            </a:r>
            <a:r>
              <a:rPr lang="en-US" sz="1200" dirty="0">
                <a:hlinkClick r:id="rId2"/>
              </a:rPr>
              <a:t>https://arxiv.org/abs/2308.04459</a:t>
            </a: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[2] UCI Machine Learning Repository, </a:t>
            </a:r>
            <a:r>
              <a:rPr lang="en-US" sz="1200" i="1" dirty="0"/>
              <a:t>“Pima Indians Diabetes Database,”</a:t>
            </a:r>
            <a:r>
              <a:rPr lang="en-US" sz="1200" dirty="0"/>
              <a:t> Kaggle. [Online]. Available: </a:t>
            </a:r>
            <a:r>
              <a:rPr lang="en-US" sz="1200" dirty="0">
                <a:hlinkClick r:id="rId3"/>
              </a:rPr>
              <a:t>https://www.kaggle.com/datasets/uciml/pima-indians-diabetes-database/data</a:t>
            </a:r>
            <a:r>
              <a:rPr lang="en-US" sz="1200" dirty="0"/>
              <a:t> (accessed May 30, 2024).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[3] L. Xie and A. Yuille, </a:t>
            </a:r>
            <a:r>
              <a:rPr lang="en-US" sz="1200" i="1" dirty="0"/>
              <a:t>“Genetic CNN,”</a:t>
            </a:r>
            <a:r>
              <a:rPr lang="en-US" sz="1200" dirty="0"/>
              <a:t> in </a:t>
            </a:r>
            <a:r>
              <a:rPr lang="en-US" sz="1200" i="1" dirty="0"/>
              <a:t>Proc. IEEE Int. Conf. </a:t>
            </a:r>
            <a:r>
              <a:rPr lang="en-US" sz="1200" i="1" dirty="0" err="1"/>
              <a:t>Comput</a:t>
            </a:r>
            <a:r>
              <a:rPr lang="en-US" sz="1200" i="1" dirty="0"/>
              <a:t>. Vis. (ICCV)</a:t>
            </a:r>
            <a:r>
              <a:rPr lang="en-US" sz="1200" dirty="0"/>
              <a:t>, 2017, pp. 1379–1388. </a:t>
            </a:r>
            <a:r>
              <a:rPr lang="en-US" sz="1200" dirty="0" err="1"/>
              <a:t>doi</a:t>
            </a:r>
            <a:r>
              <a:rPr lang="en-US" sz="1200" dirty="0"/>
              <a:t>: 10.1109/ICCV.2017.153.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[4] S. N. </a:t>
            </a:r>
            <a:r>
              <a:rPr lang="en-US" sz="1200" dirty="0" err="1"/>
              <a:t>Sivanandam</a:t>
            </a:r>
            <a:r>
              <a:rPr lang="en-US" sz="1200" dirty="0"/>
              <a:t> and S. N. Deepa, </a:t>
            </a:r>
            <a:r>
              <a:rPr lang="en-US" sz="1200" i="1" dirty="0"/>
              <a:t>Introduction to Genetic Algorithms</a:t>
            </a:r>
            <a:r>
              <a:rPr lang="en-US" sz="1200" dirty="0"/>
              <a:t>. Springer, 2008. </a:t>
            </a:r>
            <a:r>
              <a:rPr lang="en-US" sz="1200" dirty="0" err="1"/>
              <a:t>doi</a:t>
            </a:r>
            <a:r>
              <a:rPr lang="en-US" sz="1200" dirty="0"/>
              <a:t>: 10.1007/978-3-540-73190-0.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[5] D. Silver, A. Huang, C. J. Maddison, </a:t>
            </a:r>
            <a:r>
              <a:rPr lang="en-US" sz="1200" i="1" dirty="0"/>
              <a:t>et al.</a:t>
            </a:r>
            <a:r>
              <a:rPr lang="en-US" sz="1200" dirty="0"/>
              <a:t>, </a:t>
            </a:r>
            <a:r>
              <a:rPr lang="en-US" sz="1200" i="1" dirty="0"/>
              <a:t>“Mastering the game of Go with deep neural networks and tree search,”</a:t>
            </a:r>
            <a:r>
              <a:rPr lang="en-US" sz="1200" dirty="0"/>
              <a:t> </a:t>
            </a:r>
            <a:r>
              <a:rPr lang="en-US" sz="1200" i="1" dirty="0"/>
              <a:t>Nature</a:t>
            </a:r>
            <a:r>
              <a:rPr lang="en-US" sz="1200" dirty="0"/>
              <a:t>, vol. 529, pp. 484–489, 2016. </a:t>
            </a:r>
            <a:r>
              <a:rPr lang="en-US" sz="1200" dirty="0" err="1"/>
              <a:t>doi</a:t>
            </a:r>
            <a:r>
              <a:rPr lang="en-US" sz="1200" dirty="0"/>
              <a:t>: 10.1038/nature16961.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[6] D. Dua and C. Graff, </a:t>
            </a:r>
            <a:r>
              <a:rPr lang="en-US" sz="1200" i="1" dirty="0"/>
              <a:t>“Pima Indians Diabetes Dataset,”</a:t>
            </a:r>
            <a:r>
              <a:rPr lang="en-US" sz="1200" dirty="0"/>
              <a:t> UCI Machine Learning Repository, 2017. [Online]. Available: </a:t>
            </a:r>
            <a:r>
              <a:rPr lang="en-US" sz="1200" dirty="0">
                <a:hlinkClick r:id="rId4"/>
              </a:rPr>
              <a:t>https://archive.ics.uci.edu/ml/datasets/pima+indians+diabetes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[7] O. I. Abiodun, A. Jantan, A. E. Omolara, </a:t>
            </a:r>
            <a:r>
              <a:rPr lang="en-US" sz="1200" i="1" dirty="0"/>
              <a:t>et al.</a:t>
            </a:r>
            <a:r>
              <a:rPr lang="en-US" sz="1200" dirty="0"/>
              <a:t>, </a:t>
            </a:r>
            <a:r>
              <a:rPr lang="en-US" sz="1200" i="1" dirty="0"/>
              <a:t>“State-of-the-art in artificial neural network applications: A survey,”</a:t>
            </a:r>
            <a:r>
              <a:rPr lang="en-US" sz="1200" dirty="0"/>
              <a:t> </a:t>
            </a:r>
            <a:r>
              <a:rPr lang="en-US" sz="1200" i="1" dirty="0" err="1"/>
              <a:t>Heliyon</a:t>
            </a:r>
            <a:r>
              <a:rPr lang="en-US" sz="1200" dirty="0"/>
              <a:t>, vol. 4, no. 11, e00938, 2018. </a:t>
            </a:r>
            <a:r>
              <a:rPr lang="en-US" sz="1200" dirty="0" err="1"/>
              <a:t>doi</a:t>
            </a:r>
            <a:r>
              <a:rPr lang="en-US" sz="1200" dirty="0"/>
              <a:t>: 10.1016/j.heliyon.2018.e00938.</a:t>
            </a:r>
          </a:p>
        </p:txBody>
      </p:sp>
    </p:spTree>
    <p:extLst>
      <p:ext uri="{BB962C8B-B14F-4D97-AF65-F5344CB8AC3E}">
        <p14:creationId xmlns:p14="http://schemas.microsoft.com/office/powerpoint/2010/main" val="389553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92DBEC-090F-4563-B97A-223E25FB026A}"/>
              </a:ext>
            </a:extLst>
          </p:cNvPr>
          <p:cNvSpPr txBox="1"/>
          <p:nvPr/>
        </p:nvSpPr>
        <p:spPr>
          <a:xfrm>
            <a:off x="231648" y="1792800"/>
            <a:ext cx="870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-1531386" y="-330164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685153" y="316997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A81756-6621-69AE-587D-84888AA6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74769"/>
              </p:ext>
            </p:extLst>
          </p:nvPr>
        </p:nvGraphicFramePr>
        <p:xfrm>
          <a:off x="693860" y="1101693"/>
          <a:ext cx="7664672" cy="2685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4344">
                  <a:extLst>
                    <a:ext uri="{9D8B030D-6E8A-4147-A177-3AD203B41FA5}">
                      <a16:colId xmlns:a16="http://schemas.microsoft.com/office/drawing/2014/main" val="1921384212"/>
                    </a:ext>
                  </a:extLst>
                </a:gridCol>
                <a:gridCol w="2555164">
                  <a:extLst>
                    <a:ext uri="{9D8B030D-6E8A-4147-A177-3AD203B41FA5}">
                      <a16:colId xmlns:a16="http://schemas.microsoft.com/office/drawing/2014/main" val="157463243"/>
                    </a:ext>
                  </a:extLst>
                </a:gridCol>
                <a:gridCol w="2555164">
                  <a:extLst>
                    <a:ext uri="{9D8B030D-6E8A-4147-A177-3AD203B41FA5}">
                      <a16:colId xmlns:a16="http://schemas.microsoft.com/office/drawing/2014/main" val="1624495815"/>
                    </a:ext>
                  </a:extLst>
                </a:gridCol>
              </a:tblGrid>
              <a:tr h="499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Program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685328"/>
                  </a:ext>
                </a:extLst>
              </a:tr>
              <a:tr h="394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GB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Aser  Mohamed  Ali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222102487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  <a:latin typeface="+mj-lt"/>
                        </a:rPr>
                        <a:t>AIS</a:t>
                      </a:r>
                      <a:endParaRPr lang="en-US" sz="1400" b="1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662121"/>
                  </a:ext>
                </a:extLst>
              </a:tr>
              <a:tr h="485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Mahamed Mahmoud Hamed Soliman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7" indent="457200" algn="l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222200006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AIE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85956"/>
                  </a:ext>
                </a:extLst>
              </a:tr>
              <a:tr h="429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Abanoub Maged </a:t>
                      </a:r>
                      <a:r>
                        <a:rPr lang="en-US" sz="1400" b="1" dirty="0" err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Ageb</a:t>
                      </a: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222100001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AIS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346358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Nada Abdelkarim Ahmed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222101758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AIS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72163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Mohamed Rady Salah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222200004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46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2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643783-DBAC-0DBF-A8B9-5901AC9A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5" y="1106409"/>
            <a:ext cx="829056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Neural Networks (NN) are powerful models used in classification, prediction, and decision-making tasks.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 performance of NNs heavily depends on the optimization of their weights.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Traditional training methods (like backpropagation) may not always find the best solutions.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This project explores a hybrid optimization method combining MCTS, GA, and NN.</a:t>
            </a:r>
          </a:p>
        </p:txBody>
      </p:sp>
      <p:cxnSp>
        <p:nvCxnSpPr>
          <p:cNvPr id="5" name="Google Shape;233;p18">
            <a:extLst>
              <a:ext uri="{FF2B5EF4-FFF2-40B4-BE49-F238E27FC236}">
                <a16:creationId xmlns:a16="http://schemas.microsoft.com/office/drawing/2014/main" id="{8D73803B-C2CF-0E9E-00E5-FF21504EB711}"/>
              </a:ext>
            </a:extLst>
          </p:cNvPr>
          <p:cNvCxnSpPr>
            <a:cxnSpLocks/>
          </p:cNvCxnSpPr>
          <p:nvPr/>
        </p:nvCxnSpPr>
        <p:spPr>
          <a:xfrm>
            <a:off x="541243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Problem Statement</a:t>
            </a:r>
            <a:endParaRPr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3" name="Google Shape;233;p18"/>
          <p:cNvCxnSpPr>
            <a:cxnSpLocks/>
          </p:cNvCxnSpPr>
          <p:nvPr/>
        </p:nvCxnSpPr>
        <p:spPr>
          <a:xfrm>
            <a:off x="541243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0D6CDD0-4CF9-6B31-6CF7-FAFBF764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05" y="1606304"/>
            <a:ext cx="85627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Problem: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Poorly optimized NN weights can lead to low accuracy and ineffective learning.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Goal: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Improve weight optimization using intelligent search and evolution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2960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Dataset Description</a:t>
            </a:r>
            <a:endParaRPr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591561-FEFF-4F3C-86A9-D71D107B2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75" y="1016000"/>
            <a:ext cx="84095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2060"/>
                </a:solidFill>
              </a:rPr>
              <a:t>Dataset</a:t>
            </a:r>
            <a:r>
              <a:rPr lang="en-US" altLang="en-US" sz="1800" dirty="0">
                <a:solidFill>
                  <a:schemeClr val="tx1"/>
                </a:solidFill>
              </a:rPr>
              <a:t>: (</a:t>
            </a:r>
            <a:r>
              <a:rPr lang="pt-BR" sz="1800" dirty="0"/>
              <a:t>'Pima Indians Diabetes Database.csv’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Its subject </a:t>
            </a:r>
            <a:r>
              <a:rPr lang="en-US" sz="1800" dirty="0"/>
              <a:t>is 768 Pima Indian women, aged 21 or older</a:t>
            </a:r>
            <a:br>
              <a:rPr lang="en-US" sz="1800" dirty="0"/>
            </a:br>
            <a:endParaRPr lang="en-US" sz="18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Dataset Features: </a:t>
            </a:r>
            <a:r>
              <a:rPr lang="en-US" sz="1800" dirty="0"/>
              <a:t>Age, Body Mass Index (BMI), Diabetes pedigree function, Triceps skinfold thickness, Diastolic blood pressure, Plasma glucose concentration after two hours, Number of pregnancies</a:t>
            </a:r>
            <a:br>
              <a:rPr lang="en-US" sz="1800" dirty="0"/>
            </a:br>
            <a:endParaRPr lang="en-US" sz="18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Its Outcome: </a:t>
            </a:r>
            <a:r>
              <a:rPr lang="en-US" sz="1800" dirty="0"/>
              <a:t>Binary variable indicating the presence of diabetes according to WHO standards</a:t>
            </a:r>
            <a:br>
              <a:rPr lang="en-US" sz="1800" dirty="0"/>
            </a:br>
            <a:endParaRPr lang="en-US" sz="18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Provides insights into genetic and lifestyle factors affecting diabetes in the Pima Indian community.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ACE38C-CD3F-4734-99DA-D023569E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30" y="41274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" name="Google Shape;233;p18">
            <a:extLst>
              <a:ext uri="{FF2B5EF4-FFF2-40B4-BE49-F238E27FC236}">
                <a16:creationId xmlns:a16="http://schemas.microsoft.com/office/drawing/2014/main" id="{25F816AA-A9EE-3B96-4A2B-F6D53574E6FB}"/>
              </a:ext>
            </a:extLst>
          </p:cNvPr>
          <p:cNvCxnSpPr>
            <a:cxnSpLocks/>
          </p:cNvCxnSpPr>
          <p:nvPr/>
        </p:nvCxnSpPr>
        <p:spPr>
          <a:xfrm>
            <a:off x="598811" y="777251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79BD-40EE-311F-0AE2-694F8970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Visualization of (Preprocessing)</a:t>
            </a:r>
            <a:br>
              <a:rPr lang="en-US" sz="28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3" name="Google Shape;233;p18">
            <a:extLst>
              <a:ext uri="{FF2B5EF4-FFF2-40B4-BE49-F238E27FC236}">
                <a16:creationId xmlns:a16="http://schemas.microsoft.com/office/drawing/2014/main" id="{BD788657-70F3-299D-2366-0D2AC6C1F270}"/>
              </a:ext>
            </a:extLst>
          </p:cNvPr>
          <p:cNvCxnSpPr>
            <a:cxnSpLocks/>
          </p:cNvCxnSpPr>
          <p:nvPr/>
        </p:nvCxnSpPr>
        <p:spPr>
          <a:xfrm>
            <a:off x="527968" y="721170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D34CBF-12A5-E117-5148-904E768F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8" y="721170"/>
            <a:ext cx="8531050" cy="43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1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51E25-FDB5-2AF6-8E3F-5E4C4EBC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8" y="952609"/>
            <a:ext cx="8088064" cy="4084089"/>
          </a:xfrm>
          <a:prstGeom prst="rect">
            <a:avLst/>
          </a:prstGeom>
        </p:spPr>
      </p:pic>
      <p:cxnSp>
        <p:nvCxnSpPr>
          <p:cNvPr id="4" name="Google Shape;233;p18">
            <a:extLst>
              <a:ext uri="{FF2B5EF4-FFF2-40B4-BE49-F238E27FC236}">
                <a16:creationId xmlns:a16="http://schemas.microsoft.com/office/drawing/2014/main" id="{C34DA7BA-6F02-62B0-5E97-CEB3869540C3}"/>
              </a:ext>
            </a:extLst>
          </p:cNvPr>
          <p:cNvCxnSpPr>
            <a:cxnSpLocks/>
          </p:cNvCxnSpPr>
          <p:nvPr/>
        </p:nvCxnSpPr>
        <p:spPr>
          <a:xfrm>
            <a:off x="527968" y="721170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991117-3862-6B00-742D-19839C94BDFE}"/>
              </a:ext>
            </a:extLst>
          </p:cNvPr>
          <p:cNvSpPr txBox="1"/>
          <p:nvPr/>
        </p:nvSpPr>
        <p:spPr>
          <a:xfrm>
            <a:off x="2005584" y="252896"/>
            <a:ext cx="541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Histogram</a:t>
            </a:r>
            <a:endParaRPr 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A3A1A-E69F-842C-0E1A-D445C7AC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3" y="200406"/>
            <a:ext cx="8452393" cy="4753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68FD2-D5CE-E7EC-DB0C-E705350ACAB2}"/>
              </a:ext>
            </a:extLst>
          </p:cNvPr>
          <p:cNvSpPr txBox="1"/>
          <p:nvPr/>
        </p:nvSpPr>
        <p:spPr>
          <a:xfrm>
            <a:off x="117794" y="200406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95812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6"/>
          <p:cNvCxnSpPr/>
          <p:nvPr/>
        </p:nvCxnSpPr>
        <p:spPr>
          <a:xfrm>
            <a:off x="1605416" y="907937"/>
            <a:ext cx="64155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57;p15">
            <a:extLst>
              <a:ext uri="{FF2B5EF4-FFF2-40B4-BE49-F238E27FC236}">
                <a16:creationId xmlns:a16="http://schemas.microsoft.com/office/drawing/2014/main" id="{EFD41CCA-59D3-4A38-AFAD-130359E3E9E1}"/>
              </a:ext>
            </a:extLst>
          </p:cNvPr>
          <p:cNvGrpSpPr/>
          <p:nvPr/>
        </p:nvGrpSpPr>
        <p:grpSpPr>
          <a:xfrm>
            <a:off x="46772" y="3291270"/>
            <a:ext cx="9258650" cy="3125585"/>
            <a:chOff x="711150" y="1559663"/>
            <a:chExt cx="7721575" cy="2350013"/>
          </a:xfrm>
        </p:grpSpPr>
        <p:sp>
          <p:nvSpPr>
            <p:cNvPr id="43" name="Google Shape;58;p15">
              <a:extLst>
                <a:ext uri="{FF2B5EF4-FFF2-40B4-BE49-F238E27FC236}">
                  <a16:creationId xmlns:a16="http://schemas.microsoft.com/office/drawing/2014/main" id="{EA0AB1A8-B8DD-4C0A-B092-C25A158F1484}"/>
                </a:ext>
              </a:extLst>
            </p:cNvPr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59;p15">
              <a:extLst>
                <a:ext uri="{FF2B5EF4-FFF2-40B4-BE49-F238E27FC236}">
                  <a16:creationId xmlns:a16="http://schemas.microsoft.com/office/drawing/2014/main" id="{E3FE6038-A826-441E-B716-E5413D6122D0}"/>
                </a:ext>
              </a:extLst>
            </p:cNvPr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;p15">
              <a:extLst>
                <a:ext uri="{FF2B5EF4-FFF2-40B4-BE49-F238E27FC236}">
                  <a16:creationId xmlns:a16="http://schemas.microsoft.com/office/drawing/2014/main" id="{76E0E8CF-44FD-4F59-A093-6CCE607923C8}"/>
                </a:ext>
              </a:extLst>
            </p:cNvPr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;p15">
              <a:extLst>
                <a:ext uri="{FF2B5EF4-FFF2-40B4-BE49-F238E27FC236}">
                  <a16:creationId xmlns:a16="http://schemas.microsoft.com/office/drawing/2014/main" id="{E22F835C-643A-42FF-9D4D-EB08B9294310}"/>
                </a:ext>
              </a:extLst>
            </p:cNvPr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;p15">
              <a:extLst>
                <a:ext uri="{FF2B5EF4-FFF2-40B4-BE49-F238E27FC236}">
                  <a16:creationId xmlns:a16="http://schemas.microsoft.com/office/drawing/2014/main" id="{A568E42E-0088-4839-B771-D21E2D5C264E}"/>
                </a:ext>
              </a:extLst>
            </p:cNvPr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;p15">
              <a:extLst>
                <a:ext uri="{FF2B5EF4-FFF2-40B4-BE49-F238E27FC236}">
                  <a16:creationId xmlns:a16="http://schemas.microsoft.com/office/drawing/2014/main" id="{DDA85518-673A-4ABB-B043-4548BDD0F75F}"/>
                </a:ext>
              </a:extLst>
            </p:cNvPr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;p15">
              <a:extLst>
                <a:ext uri="{FF2B5EF4-FFF2-40B4-BE49-F238E27FC236}">
                  <a16:creationId xmlns:a16="http://schemas.microsoft.com/office/drawing/2014/main" id="{2F2A9C08-E4A5-416B-BE15-4D3119F9480F}"/>
                </a:ext>
              </a:extLst>
            </p:cNvPr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;p15">
              <a:extLst>
                <a:ext uri="{FF2B5EF4-FFF2-40B4-BE49-F238E27FC236}">
                  <a16:creationId xmlns:a16="http://schemas.microsoft.com/office/drawing/2014/main" id="{9E159DA1-6971-49B6-838E-FC269D0AC65C}"/>
                </a:ext>
              </a:extLst>
            </p:cNvPr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;p15">
              <a:extLst>
                <a:ext uri="{FF2B5EF4-FFF2-40B4-BE49-F238E27FC236}">
                  <a16:creationId xmlns:a16="http://schemas.microsoft.com/office/drawing/2014/main" id="{7493B882-BF77-43A4-80EF-F54BBEB98ADA}"/>
                </a:ext>
              </a:extLst>
            </p:cNvPr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;p15">
              <a:extLst>
                <a:ext uri="{FF2B5EF4-FFF2-40B4-BE49-F238E27FC236}">
                  <a16:creationId xmlns:a16="http://schemas.microsoft.com/office/drawing/2014/main" id="{1203B38C-1357-462F-A99D-BB05873A05CA}"/>
                </a:ext>
              </a:extLst>
            </p:cNvPr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;p15">
              <a:extLst>
                <a:ext uri="{FF2B5EF4-FFF2-40B4-BE49-F238E27FC236}">
                  <a16:creationId xmlns:a16="http://schemas.microsoft.com/office/drawing/2014/main" id="{18960074-7577-4D5E-B6C6-6EBB2D8C2A39}"/>
                </a:ext>
              </a:extLst>
            </p:cNvPr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;p15">
              <a:extLst>
                <a:ext uri="{FF2B5EF4-FFF2-40B4-BE49-F238E27FC236}">
                  <a16:creationId xmlns:a16="http://schemas.microsoft.com/office/drawing/2014/main" id="{437E10CF-0DF7-4C4C-8258-1A7268A07B99}"/>
                </a:ext>
              </a:extLst>
            </p:cNvPr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;p15">
              <a:extLst>
                <a:ext uri="{FF2B5EF4-FFF2-40B4-BE49-F238E27FC236}">
                  <a16:creationId xmlns:a16="http://schemas.microsoft.com/office/drawing/2014/main" id="{5AF1AA9F-B660-4BD0-AC16-9C901AB78D6B}"/>
                </a:ext>
              </a:extLst>
            </p:cNvPr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1;p15">
            <a:extLst>
              <a:ext uri="{FF2B5EF4-FFF2-40B4-BE49-F238E27FC236}">
                <a16:creationId xmlns:a16="http://schemas.microsoft.com/office/drawing/2014/main" id="{6443B5E4-CC33-43FC-8583-4E22D807E08D}"/>
              </a:ext>
            </a:extLst>
          </p:cNvPr>
          <p:cNvGrpSpPr/>
          <p:nvPr/>
        </p:nvGrpSpPr>
        <p:grpSpPr>
          <a:xfrm>
            <a:off x="-581872" y="2956817"/>
            <a:ext cx="10790078" cy="2519041"/>
            <a:chOff x="710288" y="2137750"/>
            <a:chExt cx="7723197" cy="1803050"/>
          </a:xfrm>
        </p:grpSpPr>
        <p:sp>
          <p:nvSpPr>
            <p:cNvPr id="57" name="Google Shape;72;p15">
              <a:extLst>
                <a:ext uri="{FF2B5EF4-FFF2-40B4-BE49-F238E27FC236}">
                  <a16:creationId xmlns:a16="http://schemas.microsoft.com/office/drawing/2014/main" id="{BD1A8E2D-3D8D-4236-9133-51E4CFE6372E}"/>
                </a:ext>
              </a:extLst>
            </p:cNvPr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Google Shape;73;p15">
              <a:extLst>
                <a:ext uri="{FF2B5EF4-FFF2-40B4-BE49-F238E27FC236}">
                  <a16:creationId xmlns:a16="http://schemas.microsoft.com/office/drawing/2014/main" id="{8B2EC5E9-6713-4674-B0C6-4A35DD5A1BD4}"/>
                </a:ext>
              </a:extLst>
            </p:cNvPr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;p15">
              <a:extLst>
                <a:ext uri="{FF2B5EF4-FFF2-40B4-BE49-F238E27FC236}">
                  <a16:creationId xmlns:a16="http://schemas.microsoft.com/office/drawing/2014/main" id="{DFD5BB77-4922-42B6-87DE-23DB6DF20253}"/>
                </a:ext>
              </a:extLst>
            </p:cNvPr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;p15">
              <a:extLst>
                <a:ext uri="{FF2B5EF4-FFF2-40B4-BE49-F238E27FC236}">
                  <a16:creationId xmlns:a16="http://schemas.microsoft.com/office/drawing/2014/main" id="{A1E302D5-5386-49C0-BE97-ABDDB3D2A6EC}"/>
                </a:ext>
              </a:extLst>
            </p:cNvPr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;p15">
              <a:extLst>
                <a:ext uri="{FF2B5EF4-FFF2-40B4-BE49-F238E27FC236}">
                  <a16:creationId xmlns:a16="http://schemas.microsoft.com/office/drawing/2014/main" id="{B037ADB1-0714-4AC8-B358-0A36B1EB537C}"/>
                </a:ext>
              </a:extLst>
            </p:cNvPr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7;p15">
              <a:extLst>
                <a:ext uri="{FF2B5EF4-FFF2-40B4-BE49-F238E27FC236}">
                  <a16:creationId xmlns:a16="http://schemas.microsoft.com/office/drawing/2014/main" id="{33739D25-7F7C-4640-982C-5CEB00BA80F8}"/>
                </a:ext>
              </a:extLst>
            </p:cNvPr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8;p15">
              <a:extLst>
                <a:ext uri="{FF2B5EF4-FFF2-40B4-BE49-F238E27FC236}">
                  <a16:creationId xmlns:a16="http://schemas.microsoft.com/office/drawing/2014/main" id="{A0EE3D88-5464-472A-BC59-A1DF50DE0A13}"/>
                </a:ext>
              </a:extLst>
            </p:cNvPr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9;p15">
              <a:extLst>
                <a:ext uri="{FF2B5EF4-FFF2-40B4-BE49-F238E27FC236}">
                  <a16:creationId xmlns:a16="http://schemas.microsoft.com/office/drawing/2014/main" id="{FEC4EED3-84FD-40B2-8003-E34A92AB8965}"/>
                </a:ext>
              </a:extLst>
            </p:cNvPr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;p15">
              <a:extLst>
                <a:ext uri="{FF2B5EF4-FFF2-40B4-BE49-F238E27FC236}">
                  <a16:creationId xmlns:a16="http://schemas.microsoft.com/office/drawing/2014/main" id="{789AC1D3-083F-471B-8DF7-B05E44B55414}"/>
                </a:ext>
              </a:extLst>
            </p:cNvPr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;p15">
              <a:extLst>
                <a:ext uri="{FF2B5EF4-FFF2-40B4-BE49-F238E27FC236}">
                  <a16:creationId xmlns:a16="http://schemas.microsoft.com/office/drawing/2014/main" id="{96450D40-900F-4DE1-90BA-A3DA2EE287E5}"/>
                </a:ext>
              </a:extLst>
            </p:cNvPr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;p15">
              <a:extLst>
                <a:ext uri="{FF2B5EF4-FFF2-40B4-BE49-F238E27FC236}">
                  <a16:creationId xmlns:a16="http://schemas.microsoft.com/office/drawing/2014/main" id="{2839C3E3-9E91-49FD-943A-40A447BDDB35}"/>
                </a:ext>
              </a:extLst>
            </p:cNvPr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;p15">
              <a:extLst>
                <a:ext uri="{FF2B5EF4-FFF2-40B4-BE49-F238E27FC236}">
                  <a16:creationId xmlns:a16="http://schemas.microsoft.com/office/drawing/2014/main" id="{2F6C6E8C-BEC7-46CC-880D-BE5E859499C0}"/>
                </a:ext>
              </a:extLst>
            </p:cNvPr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4;p15">
              <a:extLst>
                <a:ext uri="{FF2B5EF4-FFF2-40B4-BE49-F238E27FC236}">
                  <a16:creationId xmlns:a16="http://schemas.microsoft.com/office/drawing/2014/main" id="{AC4BF9D2-20D8-44CD-9F93-F9E07AE2F193}"/>
                </a:ext>
              </a:extLst>
            </p:cNvPr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89;p16">
            <a:extLst>
              <a:ext uri="{FF2B5EF4-FFF2-40B4-BE49-F238E27FC236}">
                <a16:creationId xmlns:a16="http://schemas.microsoft.com/office/drawing/2014/main" id="{D3F1CD92-5E50-4A73-B237-583893308856}"/>
              </a:ext>
            </a:extLst>
          </p:cNvPr>
          <p:cNvSpPr txBox="1">
            <a:spLocks/>
          </p:cNvSpPr>
          <p:nvPr/>
        </p:nvSpPr>
        <p:spPr>
          <a:xfrm>
            <a:off x="581091" y="363930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Hybrid Method</a:t>
            </a:r>
          </a:p>
        </p:txBody>
      </p:sp>
      <p:sp>
        <p:nvSpPr>
          <p:cNvPr id="107" name="Google Shape;1304;p39">
            <a:extLst>
              <a:ext uri="{FF2B5EF4-FFF2-40B4-BE49-F238E27FC236}">
                <a16:creationId xmlns:a16="http://schemas.microsoft.com/office/drawing/2014/main" id="{79CA6ECD-A7BB-41C1-9298-68CE528B65EA}"/>
              </a:ext>
            </a:extLst>
          </p:cNvPr>
          <p:cNvSpPr/>
          <p:nvPr/>
        </p:nvSpPr>
        <p:spPr>
          <a:xfrm>
            <a:off x="1211733" y="1253765"/>
            <a:ext cx="3185163" cy="1694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00" dirty="0"/>
              <a:t>Monte Carlo Tree Search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sym typeface="Robot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sym typeface="Roboto"/>
              </a:rPr>
              <a:t>MCTS</a:t>
            </a:r>
          </a:p>
        </p:txBody>
      </p:sp>
      <p:sp>
        <p:nvSpPr>
          <p:cNvPr id="110" name="Google Shape;1304;p39">
            <a:extLst>
              <a:ext uri="{FF2B5EF4-FFF2-40B4-BE49-F238E27FC236}">
                <a16:creationId xmlns:a16="http://schemas.microsoft.com/office/drawing/2014/main" id="{6576665E-6063-4A98-8E3E-D54E2CE75A65}"/>
              </a:ext>
            </a:extLst>
          </p:cNvPr>
          <p:cNvSpPr/>
          <p:nvPr/>
        </p:nvSpPr>
        <p:spPr>
          <a:xfrm>
            <a:off x="3003234" y="3140881"/>
            <a:ext cx="3502635" cy="17267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00" dirty="0"/>
              <a:t>Neural Network</a:t>
            </a:r>
            <a:endParaRPr lang="en"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sym typeface="Robot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sym typeface="Roboto"/>
              </a:rPr>
              <a:t>NN</a:t>
            </a:r>
            <a:endParaRPr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sym typeface="Roboto"/>
            </a:endParaRPr>
          </a:p>
        </p:txBody>
      </p:sp>
      <p:sp>
        <p:nvSpPr>
          <p:cNvPr id="111" name="Google Shape;1304;p39">
            <a:extLst>
              <a:ext uri="{FF2B5EF4-FFF2-40B4-BE49-F238E27FC236}">
                <a16:creationId xmlns:a16="http://schemas.microsoft.com/office/drawing/2014/main" id="{C64D8F3A-7068-4B3F-A7AA-1CD7674A4450}"/>
              </a:ext>
            </a:extLst>
          </p:cNvPr>
          <p:cNvSpPr/>
          <p:nvPr/>
        </p:nvSpPr>
        <p:spPr>
          <a:xfrm>
            <a:off x="4870746" y="1261758"/>
            <a:ext cx="3185163" cy="17088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Genetic Algorithm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GA</a:t>
            </a:r>
            <a:endParaRPr sz="1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437EC232-BFE8-D6B2-6BCC-D712DF673BFF}"/>
              </a:ext>
            </a:extLst>
          </p:cNvPr>
          <p:cNvCxnSpPr>
            <a:cxnSpLocks/>
          </p:cNvCxnSpPr>
          <p:nvPr/>
        </p:nvCxnSpPr>
        <p:spPr>
          <a:xfrm>
            <a:off x="527968" y="907937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810</Words>
  <Application>Microsoft Office PowerPoint</Application>
  <PresentationFormat>On-screen Show (16:9)</PresentationFormat>
  <Paragraphs>118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Fira Sans Extra Condensed Medium</vt:lpstr>
      <vt:lpstr>Times New Roman</vt:lpstr>
      <vt:lpstr>Roboto</vt:lpstr>
      <vt:lpstr>Arial</vt:lpstr>
      <vt:lpstr>Data Charts Infographics by Slidesgo</vt:lpstr>
      <vt:lpstr>Enhancing Neural Network Training Through GA &amp; MCTS</vt:lpstr>
      <vt:lpstr>PowerPoint Presentation</vt:lpstr>
      <vt:lpstr>Introduction</vt:lpstr>
      <vt:lpstr>Problem Statement</vt:lpstr>
      <vt:lpstr>Dataset Description</vt:lpstr>
      <vt:lpstr>Dataset Visualization of (Preprocessing) </vt:lpstr>
      <vt:lpstr>PowerPoint Presentation</vt:lpstr>
      <vt:lpstr>PowerPoint Presentation</vt:lpstr>
      <vt:lpstr>PowerPoint Presentation</vt:lpstr>
      <vt:lpstr>Algorithms Overview</vt:lpstr>
      <vt:lpstr>Results </vt:lpstr>
      <vt:lpstr>PowerPoint Presentation</vt:lpstr>
      <vt:lpstr>PowerPoint Presentation</vt:lpstr>
      <vt:lpstr>GA  Evolution of Fitness over Generations</vt:lpstr>
      <vt:lpstr>GA Best Fitness over Generations</vt:lpstr>
      <vt:lpstr>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sleep and mental Health</dc:title>
  <dc:creator>ZBook</dc:creator>
  <cp:lastModifiedBy>Aser Mohamed</cp:lastModifiedBy>
  <cp:revision>15</cp:revision>
  <dcterms:modified xsi:type="dcterms:W3CDTF">2025-06-14T07:21:57Z</dcterms:modified>
</cp:coreProperties>
</file>