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1430000" cy="8286750"/>
  <p:notesSz cx="11430000" cy="8286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5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953000" cy="415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473825" y="0"/>
            <a:ext cx="4953000" cy="415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E1135-64D1-4EA9-8EC7-59E8D11B149C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87775" y="1036638"/>
            <a:ext cx="3854450" cy="27955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43000" y="3987800"/>
            <a:ext cx="9144000" cy="3263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870825"/>
            <a:ext cx="4953000" cy="415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73825" y="7870825"/>
            <a:ext cx="4953000" cy="415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EFE00-4E29-4079-9395-0911B219B0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16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90085" y="1462636"/>
            <a:ext cx="6849829" cy="779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0" i="0">
                <a:solidFill>
                  <a:srgbClr val="38512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38512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38512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38512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0"/>
                </a:moveTo>
                <a:lnTo>
                  <a:pt x="0" y="0"/>
                </a:lnTo>
                <a:lnTo>
                  <a:pt x="0" y="6440423"/>
                </a:lnTo>
                <a:lnTo>
                  <a:pt x="11429999" y="6440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FE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22745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40805"/>
          </a:xfrm>
          <a:custGeom>
            <a:avLst/>
            <a:gdLst/>
            <a:ahLst/>
            <a:cxnLst/>
            <a:rect l="l" t="t" r="r" b="b"/>
            <a:pathLst>
              <a:path w="11430000" h="6440805">
                <a:moveTo>
                  <a:pt x="11429999" y="0"/>
                </a:moveTo>
                <a:lnTo>
                  <a:pt x="0" y="0"/>
                </a:lnTo>
                <a:lnTo>
                  <a:pt x="0" y="6440423"/>
                </a:lnTo>
                <a:lnTo>
                  <a:pt x="11429999" y="6440423"/>
                </a:lnTo>
                <a:lnTo>
                  <a:pt x="11429999" y="0"/>
                </a:lnTo>
                <a:close/>
              </a:path>
            </a:pathLst>
          </a:custGeom>
          <a:solidFill>
            <a:srgbClr val="FEF5E7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8515" y="1464251"/>
            <a:ext cx="8152968" cy="57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rgbClr val="38512F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50174" y="2247429"/>
            <a:ext cx="7966075" cy="2922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95"/>
              </a:spcBef>
            </a:pPr>
            <a:r>
              <a:rPr lang="en-US" spc="200"/>
              <a:t>F</a:t>
            </a:r>
            <a:r>
              <a:rPr lang="en-US" spc="-1095"/>
              <a:t>i</a:t>
            </a:r>
            <a:r>
              <a:rPr lang="en-US" spc="520"/>
              <a:t>n</a:t>
            </a:r>
            <a:r>
              <a:rPr lang="en-US" spc="70"/>
              <a:t>a</a:t>
            </a:r>
            <a:r>
              <a:rPr lang="en-US" spc="-1135"/>
              <a:t>l</a:t>
            </a:r>
            <a:r>
              <a:rPr lang="en-US" spc="-1180"/>
              <a:t> </a:t>
            </a:r>
            <a:r>
              <a:rPr lang="en-US" spc="595"/>
              <a:t>E</a:t>
            </a:r>
            <a:r>
              <a:rPr lang="en-US" spc="140"/>
              <a:t>x</a:t>
            </a:r>
            <a:r>
              <a:rPr lang="en-US" spc="70"/>
              <a:t>a</a:t>
            </a:r>
            <a:r>
              <a:rPr lang="en-US" spc="1945"/>
              <a:t>m</a:t>
            </a:r>
            <a:r>
              <a:rPr lang="en-US" spc="-1180"/>
              <a:t> </a:t>
            </a:r>
            <a:r>
              <a:rPr lang="en-US" spc="680"/>
              <a:t>T</a:t>
            </a:r>
            <a:r>
              <a:rPr lang="en-US" spc="-1095"/>
              <a:t>i</a:t>
            </a:r>
            <a:r>
              <a:rPr lang="en-US" spc="1939"/>
              <a:t>m</a:t>
            </a:r>
            <a:r>
              <a:rPr lang="en-US" spc="165"/>
              <a:t>e</a:t>
            </a:r>
            <a:r>
              <a:rPr lang="en-US" spc="-570"/>
              <a:t>t</a:t>
            </a:r>
            <a:r>
              <a:rPr lang="en-US" spc="70"/>
              <a:t>a</a:t>
            </a:r>
            <a:r>
              <a:rPr lang="en-US" spc="395"/>
              <a:t>b</a:t>
            </a:r>
            <a:r>
              <a:rPr lang="en-US" spc="-1140"/>
              <a:t>l</a:t>
            </a:r>
            <a:r>
              <a:rPr lang="en-US" spc="-1095"/>
              <a:t>i</a:t>
            </a:r>
            <a:r>
              <a:rPr lang="en-US" spc="520"/>
              <a:t>n</a:t>
            </a:r>
            <a:r>
              <a:rPr lang="en-US" spc="254"/>
              <a:t>g</a:t>
            </a:r>
            <a:endParaRPr lang="en-US" spc="254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72C8F072-A46C-B13A-81F8-04C958B1C3C6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288121" y="2544541"/>
            <a:ext cx="2801620" cy="24974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740">
              <a:lnSpc>
                <a:spcPct val="100000"/>
              </a:lnSpc>
              <a:spcBef>
                <a:spcPts val="95"/>
              </a:spcBef>
            </a:pPr>
            <a:r>
              <a:rPr sz="1200" spc="-18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200" spc="-85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2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200" spc="-90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200" spc="-85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200" spc="-12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200" spc="-18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200" spc="-170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200" spc="-110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200" spc="-175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200" spc="-125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2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200" spc="-18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200" spc="-170" dirty="0">
                <a:solidFill>
                  <a:srgbClr val="3A3630"/>
                </a:solidFill>
                <a:latin typeface="Verdana"/>
                <a:cs typeface="Verdana"/>
              </a:rPr>
              <a:t>22110142</a:t>
            </a:r>
            <a:r>
              <a:rPr sz="1200" spc="-165" dirty="0">
                <a:solidFill>
                  <a:srgbClr val="3A3630"/>
                </a:solidFill>
                <a:latin typeface="Verdana"/>
                <a:cs typeface="Verdana"/>
              </a:rPr>
              <a:t>6</a:t>
            </a:r>
            <a:r>
              <a:rPr sz="1200" spc="-18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200" spc="-175" dirty="0">
                <a:solidFill>
                  <a:srgbClr val="3A3630"/>
                </a:solidFill>
                <a:latin typeface="Verdana"/>
                <a:cs typeface="Verdana"/>
              </a:rPr>
              <a:t>-</a:t>
            </a:r>
            <a:r>
              <a:rPr sz="1200" spc="-170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200" spc="-19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200" spc="-16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200" spc="-170" dirty="0">
                <a:solidFill>
                  <a:srgbClr val="3A3630"/>
                </a:solidFill>
                <a:latin typeface="Verdana"/>
                <a:cs typeface="Verdana"/>
              </a:rPr>
              <a:t>-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dirty="0">
              <a:latin typeface="Verdana"/>
              <a:cs typeface="Verdana"/>
            </a:endParaRPr>
          </a:p>
          <a:p>
            <a:pPr marL="391160">
              <a:lnSpc>
                <a:spcPct val="100000"/>
              </a:lnSpc>
            </a:pPr>
            <a:r>
              <a:rPr sz="1200" spc="-140" dirty="0">
                <a:solidFill>
                  <a:srgbClr val="3A3630"/>
                </a:solidFill>
                <a:latin typeface="Verdana"/>
                <a:cs typeface="Verdana"/>
              </a:rPr>
              <a:t>K</a:t>
            </a:r>
            <a:r>
              <a:rPr sz="1200" spc="-120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200" spc="-110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200" spc="-125" dirty="0">
                <a:solidFill>
                  <a:srgbClr val="3A3630"/>
                </a:solidFill>
                <a:latin typeface="Verdana"/>
                <a:cs typeface="Verdana"/>
              </a:rPr>
              <a:t>ee</a:t>
            </a:r>
            <a:r>
              <a:rPr sz="1200" spc="-170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200" spc="-18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200" spc="-260" dirty="0">
                <a:solidFill>
                  <a:srgbClr val="3A3630"/>
                </a:solidFill>
                <a:latin typeface="Verdana"/>
                <a:cs typeface="Verdana"/>
              </a:rPr>
              <a:t>W</a:t>
            </a:r>
            <a:r>
              <a:rPr sz="1200" spc="-120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200" spc="-125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200" spc="-25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200" spc="-175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200" spc="-170" dirty="0">
                <a:solidFill>
                  <a:srgbClr val="3A3630"/>
                </a:solidFill>
                <a:latin typeface="Verdana"/>
                <a:cs typeface="Verdana"/>
              </a:rPr>
              <a:t>22110038</a:t>
            </a:r>
            <a:r>
              <a:rPr sz="1200" spc="-165" dirty="0">
                <a:solidFill>
                  <a:srgbClr val="3A3630"/>
                </a:solidFill>
                <a:latin typeface="Verdana"/>
                <a:cs typeface="Verdana"/>
              </a:rPr>
              <a:t>9</a:t>
            </a:r>
            <a:r>
              <a:rPr sz="1200" spc="-18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200" spc="-175" dirty="0">
                <a:solidFill>
                  <a:srgbClr val="3A3630"/>
                </a:solidFill>
                <a:latin typeface="Verdana"/>
                <a:cs typeface="Verdana"/>
              </a:rPr>
              <a:t>-</a:t>
            </a:r>
            <a:r>
              <a:rPr sz="1200" spc="-180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200" spc="-16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200" spc="-170" dirty="0">
                <a:solidFill>
                  <a:srgbClr val="3A3630"/>
                </a:solidFill>
                <a:latin typeface="Verdana"/>
                <a:cs typeface="Verdana"/>
              </a:rPr>
              <a:t>-</a:t>
            </a:r>
            <a:endParaRPr sz="1200" dirty="0">
              <a:latin typeface="Verdana"/>
              <a:cs typeface="Verdana"/>
            </a:endParaRPr>
          </a:p>
          <a:p>
            <a:pPr marL="332740" marR="5080" indent="-320675">
              <a:lnSpc>
                <a:spcPct val="249800"/>
              </a:lnSpc>
            </a:pPr>
            <a:r>
              <a:rPr sz="1200" spc="-145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200" spc="-85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200" spc="-14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200" spc="-9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200" spc="-120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200" spc="-95" dirty="0">
                <a:solidFill>
                  <a:srgbClr val="3A3630"/>
                </a:solidFill>
                <a:latin typeface="Verdana"/>
                <a:cs typeface="Verdana"/>
              </a:rPr>
              <a:t>f</a:t>
            </a:r>
            <a:r>
              <a:rPr sz="1200" spc="-114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200" spc="-18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200" spc="-260" dirty="0">
                <a:solidFill>
                  <a:srgbClr val="3A3630"/>
                </a:solidFill>
                <a:latin typeface="Verdana"/>
                <a:cs typeface="Verdana"/>
              </a:rPr>
              <a:t>W</a:t>
            </a:r>
            <a:r>
              <a:rPr sz="1200" spc="-120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200" spc="-30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2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2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200" spc="-18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200" spc="-170" dirty="0">
                <a:solidFill>
                  <a:srgbClr val="3A3630"/>
                </a:solidFill>
                <a:latin typeface="Verdana"/>
                <a:cs typeface="Verdana"/>
              </a:rPr>
              <a:t>A2000090</a:t>
            </a:r>
            <a:r>
              <a:rPr sz="1200" spc="-165" dirty="0">
                <a:solidFill>
                  <a:srgbClr val="3A3630"/>
                </a:solidFill>
                <a:latin typeface="Verdana"/>
                <a:cs typeface="Verdana"/>
              </a:rPr>
              <a:t>8</a:t>
            </a:r>
            <a:r>
              <a:rPr sz="1200" spc="-18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3A3630"/>
                </a:solidFill>
                <a:latin typeface="Verdana"/>
                <a:cs typeface="Verdana"/>
              </a:rPr>
              <a:t>"</a:t>
            </a:r>
            <a:r>
              <a:rPr sz="1200" spc="-1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200" spc="-14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200" spc="-120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200" spc="-170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200" spc="-18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200" spc="-100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200" spc="-14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200" spc="-120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200" spc="-90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200" spc="-125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200" spc="-100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200" spc="-40" dirty="0">
                <a:solidFill>
                  <a:srgbClr val="3A3630"/>
                </a:solidFill>
                <a:latin typeface="Verdana"/>
                <a:cs typeface="Verdana"/>
              </a:rPr>
              <a:t>"</a:t>
            </a:r>
            <a:r>
              <a:rPr sz="1200" spc="-18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200" spc="-175" dirty="0">
                <a:solidFill>
                  <a:srgbClr val="3A3630"/>
                </a:solidFill>
                <a:latin typeface="Verdana"/>
                <a:cs typeface="Verdana"/>
              </a:rPr>
              <a:t>-</a:t>
            </a:r>
            <a:r>
              <a:rPr sz="1200" spc="-170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200" spc="-19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2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200" spc="-145" dirty="0">
                <a:solidFill>
                  <a:srgbClr val="3A3630"/>
                </a:solidFill>
                <a:latin typeface="Verdana"/>
                <a:cs typeface="Verdana"/>
              </a:rPr>
              <a:t>-  M</a:t>
            </a:r>
            <a:r>
              <a:rPr sz="1200" spc="-120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200" spc="-100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2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200" spc="-120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200" spc="-170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200" spc="-18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2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200" spc="-50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200" spc="-135" dirty="0">
                <a:solidFill>
                  <a:srgbClr val="3A3630"/>
                </a:solidFill>
                <a:latin typeface="Verdana"/>
                <a:cs typeface="Verdana"/>
              </a:rPr>
              <a:t>g</a:t>
            </a:r>
            <a:r>
              <a:rPr sz="1200" spc="-85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200" spc="-110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200" spc="-120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200" spc="-70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200" spc="-150" dirty="0">
                <a:solidFill>
                  <a:srgbClr val="3A3630"/>
                </a:solidFill>
                <a:latin typeface="Verdana"/>
                <a:cs typeface="Verdana"/>
              </a:rPr>
              <a:t>y</a:t>
            </a:r>
            <a:r>
              <a:rPr sz="1200" spc="-18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200" spc="-170" dirty="0">
                <a:solidFill>
                  <a:srgbClr val="3A3630"/>
                </a:solidFill>
                <a:latin typeface="Verdana"/>
                <a:cs typeface="Verdana"/>
              </a:rPr>
              <a:t>A2000088</a:t>
            </a:r>
            <a:r>
              <a:rPr sz="1200" spc="-165" dirty="0">
                <a:solidFill>
                  <a:srgbClr val="3A3630"/>
                </a:solidFill>
                <a:latin typeface="Verdana"/>
                <a:cs typeface="Verdana"/>
              </a:rPr>
              <a:t>2</a:t>
            </a:r>
            <a:r>
              <a:rPr sz="1200" spc="-18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200" spc="-175" dirty="0">
                <a:solidFill>
                  <a:srgbClr val="3A3630"/>
                </a:solidFill>
                <a:latin typeface="Verdana"/>
                <a:cs typeface="Verdana"/>
              </a:rPr>
              <a:t>-</a:t>
            </a:r>
            <a:r>
              <a:rPr sz="1200" spc="-170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200" spc="-19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2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200" spc="-170" dirty="0">
                <a:solidFill>
                  <a:srgbClr val="3A3630"/>
                </a:solidFill>
                <a:latin typeface="Verdana"/>
                <a:cs typeface="Verdana"/>
              </a:rPr>
              <a:t>-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dirty="0">
              <a:latin typeface="Verdana"/>
              <a:cs typeface="Verdana"/>
            </a:endParaRPr>
          </a:p>
          <a:p>
            <a:pPr marL="361950">
              <a:lnSpc>
                <a:spcPct val="100000"/>
              </a:lnSpc>
            </a:pPr>
            <a:r>
              <a:rPr sz="1200" spc="-18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200" spc="-110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200" spc="-120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200" spc="-110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2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200" spc="-18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200" spc="-170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200" spc="-110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200" spc="-175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200" spc="-125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2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200" spc="-18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200" spc="-170" dirty="0">
                <a:solidFill>
                  <a:srgbClr val="3A3630"/>
                </a:solidFill>
                <a:latin typeface="Verdana"/>
                <a:cs typeface="Verdana"/>
              </a:rPr>
              <a:t>A2000074</a:t>
            </a:r>
            <a:r>
              <a:rPr sz="1200" spc="-165" dirty="0">
                <a:solidFill>
                  <a:srgbClr val="3A3630"/>
                </a:solidFill>
                <a:latin typeface="Verdana"/>
                <a:cs typeface="Verdana"/>
              </a:rPr>
              <a:t>6</a:t>
            </a:r>
            <a:r>
              <a:rPr sz="1200" spc="-18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200" spc="-175" dirty="0">
                <a:solidFill>
                  <a:srgbClr val="3A3630"/>
                </a:solidFill>
                <a:latin typeface="Verdana"/>
                <a:cs typeface="Verdana"/>
              </a:rPr>
              <a:t>-</a:t>
            </a:r>
            <a:r>
              <a:rPr sz="1200" spc="-170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200" spc="-19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2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200" spc="-170" dirty="0">
                <a:solidFill>
                  <a:srgbClr val="3A3630"/>
                </a:solidFill>
                <a:latin typeface="Verdana"/>
                <a:cs typeface="Verdana"/>
              </a:rPr>
              <a:t>-</a:t>
            </a:r>
            <a:endParaRPr sz="1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dirty="0">
              <a:latin typeface="Verdana"/>
              <a:cs typeface="Verdana"/>
            </a:endParaRPr>
          </a:p>
          <a:p>
            <a:pPr marR="577215" algn="ctr">
              <a:lnSpc>
                <a:spcPct val="100000"/>
              </a:lnSpc>
              <a:spcBef>
                <a:spcPts val="5"/>
              </a:spcBef>
            </a:pPr>
            <a:r>
              <a:rPr sz="1200" spc="-120" dirty="0">
                <a:solidFill>
                  <a:srgbClr val="3A3630"/>
                </a:solidFill>
                <a:latin typeface="Verdana"/>
                <a:cs typeface="Verdana"/>
              </a:rPr>
              <a:t>Asser</a:t>
            </a:r>
            <a:r>
              <a:rPr lang="en-US" sz="1200" spc="-120" dirty="0">
                <a:solidFill>
                  <a:srgbClr val="3A3630"/>
                </a:solidFill>
                <a:latin typeface="Verdana"/>
                <a:cs typeface="Verdana"/>
              </a:rPr>
              <a:t> Mohamed -222102487 -AIS</a:t>
            </a:r>
            <a:endParaRPr sz="1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"/>
            <a:ext cx="11430000" cy="8281670"/>
          </a:xfrm>
          <a:custGeom>
            <a:avLst/>
            <a:gdLst/>
            <a:ahLst/>
            <a:cxnLst/>
            <a:rect l="l" t="t" r="r" b="b"/>
            <a:pathLst>
              <a:path w="11430000" h="8281670">
                <a:moveTo>
                  <a:pt x="11429999" y="0"/>
                </a:moveTo>
                <a:lnTo>
                  <a:pt x="0" y="0"/>
                </a:lnTo>
                <a:lnTo>
                  <a:pt x="0" y="8281414"/>
                </a:lnTo>
                <a:lnTo>
                  <a:pt x="11429999" y="8281414"/>
                </a:lnTo>
                <a:lnTo>
                  <a:pt x="11429999" y="0"/>
                </a:lnTo>
                <a:close/>
              </a:path>
            </a:pathLst>
          </a:custGeom>
          <a:solidFill>
            <a:srgbClr val="FEF5E7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515" y="493514"/>
            <a:ext cx="7590790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90" dirty="0">
                <a:latin typeface="Cambria"/>
                <a:cs typeface="Cambria"/>
              </a:rPr>
              <a:t>Datasets</a:t>
            </a:r>
            <a:r>
              <a:rPr b="1" spc="140" dirty="0">
                <a:latin typeface="Cambria"/>
                <a:cs typeface="Cambria"/>
              </a:rPr>
              <a:t> </a:t>
            </a:r>
            <a:r>
              <a:rPr b="1" spc="40" dirty="0">
                <a:latin typeface="Cambria"/>
                <a:cs typeface="Cambria"/>
              </a:rPr>
              <a:t>and</a:t>
            </a:r>
            <a:r>
              <a:rPr b="1" spc="145" dirty="0">
                <a:latin typeface="Cambria"/>
                <a:cs typeface="Cambria"/>
              </a:rPr>
              <a:t> </a:t>
            </a:r>
            <a:r>
              <a:rPr b="1" spc="65" dirty="0">
                <a:latin typeface="Cambria"/>
                <a:cs typeface="Cambria"/>
              </a:rPr>
              <a:t>Their</a:t>
            </a:r>
            <a:r>
              <a:rPr b="1" spc="145" dirty="0">
                <a:latin typeface="Cambria"/>
                <a:cs typeface="Cambria"/>
              </a:rPr>
              <a:t> </a:t>
            </a:r>
            <a:r>
              <a:rPr b="1" spc="110" dirty="0">
                <a:latin typeface="Cambria"/>
                <a:cs typeface="Cambria"/>
              </a:rPr>
              <a:t>Characteristics</a:t>
            </a:r>
          </a:p>
        </p:txBody>
      </p:sp>
      <p:sp>
        <p:nvSpPr>
          <p:cNvPr id="4" name="object 4"/>
          <p:cNvSpPr/>
          <p:nvPr/>
        </p:nvSpPr>
        <p:spPr>
          <a:xfrm>
            <a:off x="1655965" y="1351419"/>
            <a:ext cx="8137525" cy="728345"/>
          </a:xfrm>
          <a:custGeom>
            <a:avLst/>
            <a:gdLst/>
            <a:ahLst/>
            <a:cxnLst/>
            <a:rect l="l" t="t" r="r" b="b"/>
            <a:pathLst>
              <a:path w="8137525" h="728344">
                <a:moveTo>
                  <a:pt x="7955076" y="0"/>
                </a:moveTo>
                <a:lnTo>
                  <a:pt x="0" y="0"/>
                </a:lnTo>
                <a:lnTo>
                  <a:pt x="182016" y="364032"/>
                </a:lnTo>
                <a:lnTo>
                  <a:pt x="0" y="728065"/>
                </a:lnTo>
                <a:lnTo>
                  <a:pt x="7955076" y="728065"/>
                </a:lnTo>
                <a:lnTo>
                  <a:pt x="8137093" y="364032"/>
                </a:lnTo>
                <a:lnTo>
                  <a:pt x="7955076" y="0"/>
                </a:lnTo>
                <a:close/>
              </a:path>
            </a:pathLst>
          </a:custGeom>
          <a:solidFill>
            <a:srgbClr val="F6E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20519" y="1522589"/>
            <a:ext cx="7052945" cy="178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5490" algn="ctr">
              <a:lnSpc>
                <a:spcPct val="100000"/>
              </a:lnSpc>
              <a:spcBef>
                <a:spcPts val="100"/>
              </a:spcBef>
            </a:pPr>
            <a:r>
              <a:rPr sz="2150" spc="-40" dirty="0">
                <a:solidFill>
                  <a:srgbClr val="38512F"/>
                </a:solidFill>
                <a:latin typeface="Cambria"/>
                <a:cs typeface="Cambria"/>
              </a:rPr>
              <a:t>2</a:t>
            </a:r>
            <a:endParaRPr sz="21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75" dirty="0">
                <a:solidFill>
                  <a:srgbClr val="38512F"/>
                </a:solidFill>
                <a:latin typeface="Cambria"/>
                <a:cs typeface="Cambria"/>
              </a:rPr>
              <a:t>Students</a:t>
            </a:r>
            <a:r>
              <a:rPr sz="1800" spc="70" dirty="0">
                <a:solidFill>
                  <a:srgbClr val="38512F"/>
                </a:solidFill>
                <a:latin typeface="Cambria"/>
                <a:cs typeface="Cambria"/>
              </a:rPr>
              <a:t> Dataset </a:t>
            </a:r>
            <a:r>
              <a:rPr sz="1800" spc="40" dirty="0">
                <a:solidFill>
                  <a:srgbClr val="38512F"/>
                </a:solidFill>
                <a:latin typeface="Cambria"/>
                <a:cs typeface="Cambria"/>
              </a:rPr>
              <a:t>(studentNames.csv)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00600"/>
              </a:lnSpc>
              <a:spcBef>
                <a:spcPts val="975"/>
              </a:spcBef>
              <a:buSzPct val="94444"/>
              <a:buChar char="•"/>
              <a:tabLst>
                <a:tab pos="104775" algn="l"/>
              </a:tabLst>
            </a:pPr>
            <a:r>
              <a:rPr sz="1800" spc="75" dirty="0">
                <a:solidFill>
                  <a:srgbClr val="38512F"/>
                </a:solidFill>
                <a:latin typeface="Cambria"/>
                <a:cs typeface="Cambria"/>
              </a:rPr>
              <a:t>Contains </a:t>
            </a:r>
            <a:r>
              <a:rPr sz="1800" spc="40" dirty="0">
                <a:solidFill>
                  <a:srgbClr val="38512F"/>
                </a:solidFill>
                <a:latin typeface="Cambria"/>
                <a:cs typeface="Cambria"/>
              </a:rPr>
              <a:t>details</a:t>
            </a:r>
            <a:r>
              <a:rPr sz="1800" spc="8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38512F"/>
                </a:solidFill>
                <a:latin typeface="Cambria"/>
                <a:cs typeface="Cambria"/>
              </a:rPr>
              <a:t>about</a:t>
            </a:r>
            <a:r>
              <a:rPr sz="1800" spc="80" dirty="0">
                <a:solidFill>
                  <a:srgbClr val="38512F"/>
                </a:solidFill>
                <a:latin typeface="Cambria"/>
                <a:cs typeface="Cambria"/>
              </a:rPr>
              <a:t> the</a:t>
            </a:r>
            <a:r>
              <a:rPr sz="1800" spc="7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38512F"/>
                </a:solidFill>
                <a:latin typeface="Cambria"/>
                <a:cs typeface="Cambria"/>
              </a:rPr>
              <a:t>instructors</a:t>
            </a:r>
            <a:r>
              <a:rPr sz="1800" spc="8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38512F"/>
                </a:solidFill>
                <a:latin typeface="Cambria"/>
                <a:cs typeface="Cambria"/>
              </a:rPr>
              <a:t>who</a:t>
            </a:r>
            <a:r>
              <a:rPr sz="1800" spc="8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38512F"/>
                </a:solidFill>
                <a:latin typeface="Cambria"/>
                <a:cs typeface="Cambria"/>
              </a:rPr>
              <a:t>will</a:t>
            </a:r>
            <a:r>
              <a:rPr sz="1800" spc="8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38512F"/>
                </a:solidFill>
                <a:latin typeface="Cambria"/>
                <a:cs typeface="Cambria"/>
              </a:rPr>
              <a:t>be</a:t>
            </a:r>
            <a:r>
              <a:rPr sz="1800" spc="7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38512F"/>
                </a:solidFill>
                <a:latin typeface="Cambria"/>
                <a:cs typeface="Cambria"/>
              </a:rPr>
              <a:t>supervising</a:t>
            </a:r>
            <a:r>
              <a:rPr sz="1800" spc="80" dirty="0">
                <a:solidFill>
                  <a:srgbClr val="38512F"/>
                </a:solidFill>
                <a:latin typeface="Cambria"/>
                <a:cs typeface="Cambria"/>
              </a:rPr>
              <a:t> the </a:t>
            </a:r>
            <a:r>
              <a:rPr sz="1800" spc="-38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38512F"/>
                </a:solidFill>
                <a:latin typeface="Cambria"/>
                <a:cs typeface="Cambria"/>
              </a:rPr>
              <a:t>exams.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5565" y="3702139"/>
            <a:ext cx="9688830" cy="4073525"/>
            <a:chOff x="875565" y="3702139"/>
            <a:chExt cx="9688830" cy="4073525"/>
          </a:xfrm>
        </p:grpSpPr>
        <p:sp>
          <p:nvSpPr>
            <p:cNvPr id="7" name="object 7"/>
            <p:cNvSpPr/>
            <p:nvPr/>
          </p:nvSpPr>
          <p:spPr>
            <a:xfrm>
              <a:off x="880328" y="3706901"/>
              <a:ext cx="9679305" cy="4064000"/>
            </a:xfrm>
            <a:custGeom>
              <a:avLst/>
              <a:gdLst/>
              <a:ahLst/>
              <a:cxnLst/>
              <a:rect l="l" t="t" r="r" b="b"/>
              <a:pathLst>
                <a:path w="9679305" h="4064000">
                  <a:moveTo>
                    <a:pt x="9643514" y="0"/>
                  </a:moveTo>
                  <a:lnTo>
                    <a:pt x="35341" y="0"/>
                  </a:lnTo>
                  <a:lnTo>
                    <a:pt x="30142" y="1028"/>
                  </a:lnTo>
                  <a:lnTo>
                    <a:pt x="1036" y="30137"/>
                  </a:lnTo>
                  <a:lnTo>
                    <a:pt x="0" y="35344"/>
                  </a:lnTo>
                  <a:lnTo>
                    <a:pt x="0" y="4023042"/>
                  </a:lnTo>
                  <a:lnTo>
                    <a:pt x="0" y="4028443"/>
                  </a:lnTo>
                  <a:lnTo>
                    <a:pt x="30142" y="4062749"/>
                  </a:lnTo>
                  <a:lnTo>
                    <a:pt x="35341" y="4063786"/>
                  </a:lnTo>
                  <a:lnTo>
                    <a:pt x="9643514" y="4063786"/>
                  </a:lnTo>
                  <a:lnTo>
                    <a:pt x="9677829" y="4033638"/>
                  </a:lnTo>
                  <a:lnTo>
                    <a:pt x="9678858" y="4028443"/>
                  </a:lnTo>
                  <a:lnTo>
                    <a:pt x="9678858" y="35344"/>
                  </a:lnTo>
                  <a:lnTo>
                    <a:pt x="9648721" y="1028"/>
                  </a:lnTo>
                  <a:lnTo>
                    <a:pt x="9643514" y="0"/>
                  </a:lnTo>
                  <a:close/>
                </a:path>
              </a:pathLst>
            </a:custGeom>
            <a:solidFill>
              <a:srgbClr val="FEF5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0328" y="3706901"/>
              <a:ext cx="9679305" cy="4064000"/>
            </a:xfrm>
            <a:custGeom>
              <a:avLst/>
              <a:gdLst/>
              <a:ahLst/>
              <a:cxnLst/>
              <a:rect l="l" t="t" r="r" b="b"/>
              <a:pathLst>
                <a:path w="9679305" h="4064000">
                  <a:moveTo>
                    <a:pt x="0" y="4023042"/>
                  </a:moveTo>
                  <a:lnTo>
                    <a:pt x="0" y="40741"/>
                  </a:lnTo>
                  <a:lnTo>
                    <a:pt x="0" y="35344"/>
                  </a:lnTo>
                  <a:lnTo>
                    <a:pt x="1036" y="30137"/>
                  </a:lnTo>
                  <a:lnTo>
                    <a:pt x="25152" y="3098"/>
                  </a:lnTo>
                  <a:lnTo>
                    <a:pt x="30142" y="1028"/>
                  </a:lnTo>
                  <a:lnTo>
                    <a:pt x="35341" y="0"/>
                  </a:lnTo>
                  <a:lnTo>
                    <a:pt x="40744" y="0"/>
                  </a:lnTo>
                  <a:lnTo>
                    <a:pt x="9638116" y="0"/>
                  </a:lnTo>
                  <a:lnTo>
                    <a:pt x="9643514" y="0"/>
                  </a:lnTo>
                  <a:lnTo>
                    <a:pt x="9648721" y="1028"/>
                  </a:lnTo>
                  <a:lnTo>
                    <a:pt x="9653712" y="3098"/>
                  </a:lnTo>
                  <a:lnTo>
                    <a:pt x="9658703" y="5168"/>
                  </a:lnTo>
                  <a:lnTo>
                    <a:pt x="9675759" y="25146"/>
                  </a:lnTo>
                  <a:lnTo>
                    <a:pt x="9677829" y="30137"/>
                  </a:lnTo>
                  <a:lnTo>
                    <a:pt x="9678858" y="35344"/>
                  </a:lnTo>
                  <a:lnTo>
                    <a:pt x="9678858" y="40741"/>
                  </a:lnTo>
                  <a:lnTo>
                    <a:pt x="9678858" y="4023042"/>
                  </a:lnTo>
                  <a:lnTo>
                    <a:pt x="9678858" y="4028443"/>
                  </a:lnTo>
                  <a:lnTo>
                    <a:pt x="9677829" y="4033638"/>
                  </a:lnTo>
                  <a:lnTo>
                    <a:pt x="9648721" y="4062749"/>
                  </a:lnTo>
                  <a:lnTo>
                    <a:pt x="9643514" y="4063786"/>
                  </a:lnTo>
                  <a:lnTo>
                    <a:pt x="9638116" y="4063786"/>
                  </a:lnTo>
                  <a:lnTo>
                    <a:pt x="40744" y="4063786"/>
                  </a:lnTo>
                  <a:lnTo>
                    <a:pt x="35341" y="4063786"/>
                  </a:lnTo>
                  <a:lnTo>
                    <a:pt x="30142" y="4062749"/>
                  </a:lnTo>
                  <a:lnTo>
                    <a:pt x="1036" y="4033638"/>
                  </a:lnTo>
                  <a:lnTo>
                    <a:pt x="0" y="4028443"/>
                  </a:lnTo>
                  <a:lnTo>
                    <a:pt x="0" y="4023042"/>
                  </a:lnTo>
                  <a:close/>
                </a:path>
              </a:pathLst>
            </a:custGeom>
            <a:ln w="9517">
              <a:solidFill>
                <a:srgbClr val="C6DA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4515" y="5262943"/>
              <a:ext cx="57150" cy="419100"/>
            </a:xfrm>
            <a:custGeom>
              <a:avLst/>
              <a:gdLst/>
              <a:ahLst/>
              <a:cxnLst/>
              <a:rect l="l" t="t" r="r" b="b"/>
              <a:pathLst>
                <a:path w="57150" h="419100">
                  <a:moveTo>
                    <a:pt x="57111" y="386422"/>
                  </a:moveTo>
                  <a:lnTo>
                    <a:pt x="32346" y="361657"/>
                  </a:lnTo>
                  <a:lnTo>
                    <a:pt x="24765" y="361657"/>
                  </a:lnTo>
                  <a:lnTo>
                    <a:pt x="0" y="386422"/>
                  </a:lnTo>
                  <a:lnTo>
                    <a:pt x="0" y="393979"/>
                  </a:lnTo>
                  <a:lnTo>
                    <a:pt x="24765" y="418744"/>
                  </a:lnTo>
                  <a:lnTo>
                    <a:pt x="32346" y="418744"/>
                  </a:lnTo>
                  <a:lnTo>
                    <a:pt x="57111" y="393979"/>
                  </a:lnTo>
                  <a:lnTo>
                    <a:pt x="57111" y="390194"/>
                  </a:lnTo>
                  <a:lnTo>
                    <a:pt x="57111" y="386422"/>
                  </a:lnTo>
                  <a:close/>
                </a:path>
                <a:path w="57150" h="419100">
                  <a:moveTo>
                    <a:pt x="57111" y="24765"/>
                  </a:moveTo>
                  <a:lnTo>
                    <a:pt x="32346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34"/>
                  </a:lnTo>
                  <a:lnTo>
                    <a:pt x="24765" y="57099"/>
                  </a:lnTo>
                  <a:lnTo>
                    <a:pt x="32346" y="57099"/>
                  </a:lnTo>
                  <a:lnTo>
                    <a:pt x="57111" y="32334"/>
                  </a:lnTo>
                  <a:lnTo>
                    <a:pt x="57111" y="28549"/>
                  </a:lnTo>
                  <a:lnTo>
                    <a:pt x="57111" y="24765"/>
                  </a:lnTo>
                  <a:close/>
                </a:path>
              </a:pathLst>
            </a:custGeom>
            <a:solidFill>
              <a:srgbClr val="3A36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509" y="4186128"/>
            <a:ext cx="4966970" cy="305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50" spc="150" dirty="0">
                <a:solidFill>
                  <a:srgbClr val="38512F"/>
                </a:solidFill>
                <a:latin typeface="Cambria"/>
                <a:cs typeface="Cambria"/>
              </a:rPr>
              <a:t>Key</a:t>
            </a:r>
            <a:r>
              <a:rPr sz="3550" spc="114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3550" spc="204" dirty="0">
                <a:solidFill>
                  <a:srgbClr val="38512F"/>
                </a:solidFill>
                <a:latin typeface="Cambria"/>
                <a:cs typeface="Cambria"/>
              </a:rPr>
              <a:t>Columns</a:t>
            </a:r>
            <a:endParaRPr sz="3550">
              <a:latin typeface="Cambria"/>
              <a:cs typeface="Cambria"/>
            </a:endParaRPr>
          </a:p>
          <a:p>
            <a:pPr marL="303530" marR="1212215">
              <a:lnSpc>
                <a:spcPct val="169500"/>
              </a:lnSpc>
              <a:spcBef>
                <a:spcPts val="2195"/>
              </a:spcBef>
            </a:pPr>
            <a:r>
              <a:rPr sz="1400" spc="-229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22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280" dirty="0">
                <a:solidFill>
                  <a:srgbClr val="3A3630"/>
                </a:solidFill>
                <a:latin typeface="Verdana"/>
                <a:cs typeface="Verdana"/>
              </a:rPr>
              <a:t>: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Un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q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f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3A3630"/>
                </a:solidFill>
                <a:latin typeface="Verdana"/>
                <a:cs typeface="Verdana"/>
              </a:rPr>
              <a:t>f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6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50" dirty="0">
                <a:solidFill>
                  <a:srgbClr val="3A3630"/>
                </a:solidFill>
                <a:latin typeface="Verdana"/>
                <a:cs typeface="Verdana"/>
              </a:rPr>
              <a:t>.  </a:t>
            </a:r>
            <a:r>
              <a:rPr sz="1400" spc="-229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80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80" dirty="0">
                <a:solidFill>
                  <a:srgbClr val="3A3630"/>
                </a:solidFill>
                <a:latin typeface="Verdana"/>
                <a:cs typeface="Verdana"/>
              </a:rPr>
              <a:t>: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80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f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70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20" dirty="0">
                <a:solidFill>
                  <a:srgbClr val="3A3630"/>
                </a:solidFill>
                <a:latin typeface="Verdana"/>
                <a:cs typeface="Verdana"/>
              </a:rPr>
              <a:t>Characteristics: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-14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120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70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70" dirty="0">
                <a:solidFill>
                  <a:srgbClr val="3A3630"/>
                </a:solidFill>
                <a:latin typeface="Verdana"/>
                <a:cs typeface="Verdana"/>
              </a:rPr>
              <a:t>v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25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pp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155" dirty="0">
                <a:solidFill>
                  <a:srgbClr val="3A3630"/>
                </a:solidFill>
                <a:latin typeface="Verdana"/>
                <a:cs typeface="Verdana"/>
              </a:rPr>
              <a:t>g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x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80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155" dirty="0">
                <a:solidFill>
                  <a:srgbClr val="3A3630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P</a:t>
            </a:r>
            <a:r>
              <a:rPr sz="1400" spc="-120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65" dirty="0">
                <a:solidFill>
                  <a:srgbClr val="3A3630"/>
                </a:solidFill>
                <a:latin typeface="Verdana"/>
                <a:cs typeface="Verdana"/>
              </a:rPr>
              <a:t>v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b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3A3630"/>
                </a:solidFill>
                <a:latin typeface="Verdana"/>
                <a:cs typeface="Verdana"/>
              </a:rPr>
              <a:t>f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pp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155" dirty="0">
                <a:solidFill>
                  <a:srgbClr val="3A3630"/>
                </a:solidFill>
                <a:latin typeface="Verdana"/>
                <a:cs typeface="Verdana"/>
              </a:rPr>
              <a:t>g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p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95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70" dirty="0">
                <a:solidFill>
                  <a:srgbClr val="3A3630"/>
                </a:solidFill>
                <a:latin typeface="Verdana"/>
                <a:cs typeface="Verdana"/>
              </a:rPr>
              <a:t>v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ur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155" dirty="0">
                <a:solidFill>
                  <a:srgbClr val="3A3630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7861300"/>
          </a:xfrm>
          <a:custGeom>
            <a:avLst/>
            <a:gdLst/>
            <a:ahLst/>
            <a:cxnLst/>
            <a:rect l="l" t="t" r="r" b="b"/>
            <a:pathLst>
              <a:path w="11430000" h="7861300">
                <a:moveTo>
                  <a:pt x="11429999" y="0"/>
                </a:moveTo>
                <a:lnTo>
                  <a:pt x="0" y="0"/>
                </a:lnTo>
                <a:lnTo>
                  <a:pt x="0" y="7860791"/>
                </a:lnTo>
                <a:lnTo>
                  <a:pt x="11429999" y="7860791"/>
                </a:lnTo>
                <a:lnTo>
                  <a:pt x="11429999" y="0"/>
                </a:lnTo>
                <a:close/>
              </a:path>
            </a:pathLst>
          </a:custGeom>
          <a:solidFill>
            <a:srgbClr val="FEF5E7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515" y="493514"/>
            <a:ext cx="7590790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90" dirty="0">
                <a:latin typeface="Cambria"/>
                <a:cs typeface="Cambria"/>
              </a:rPr>
              <a:t>Datasets</a:t>
            </a:r>
            <a:r>
              <a:rPr b="1" spc="140" dirty="0">
                <a:latin typeface="Cambria"/>
                <a:cs typeface="Cambria"/>
              </a:rPr>
              <a:t> </a:t>
            </a:r>
            <a:r>
              <a:rPr b="1" spc="40" dirty="0">
                <a:latin typeface="Cambria"/>
                <a:cs typeface="Cambria"/>
              </a:rPr>
              <a:t>and</a:t>
            </a:r>
            <a:r>
              <a:rPr b="1" spc="145" dirty="0">
                <a:latin typeface="Cambria"/>
                <a:cs typeface="Cambria"/>
              </a:rPr>
              <a:t> </a:t>
            </a:r>
            <a:r>
              <a:rPr b="1" spc="65" dirty="0">
                <a:latin typeface="Cambria"/>
                <a:cs typeface="Cambria"/>
              </a:rPr>
              <a:t>Their</a:t>
            </a:r>
            <a:r>
              <a:rPr b="1" spc="145" dirty="0">
                <a:latin typeface="Cambria"/>
                <a:cs typeface="Cambria"/>
              </a:rPr>
              <a:t> </a:t>
            </a:r>
            <a:r>
              <a:rPr b="1" spc="110" dirty="0">
                <a:latin typeface="Cambria"/>
                <a:cs typeface="Cambria"/>
              </a:rPr>
              <a:t>Characteristics</a:t>
            </a:r>
          </a:p>
        </p:txBody>
      </p:sp>
      <p:sp>
        <p:nvSpPr>
          <p:cNvPr id="4" name="object 4"/>
          <p:cNvSpPr/>
          <p:nvPr/>
        </p:nvSpPr>
        <p:spPr>
          <a:xfrm>
            <a:off x="1655965" y="1351419"/>
            <a:ext cx="8137525" cy="728345"/>
          </a:xfrm>
          <a:custGeom>
            <a:avLst/>
            <a:gdLst/>
            <a:ahLst/>
            <a:cxnLst/>
            <a:rect l="l" t="t" r="r" b="b"/>
            <a:pathLst>
              <a:path w="8137525" h="728344">
                <a:moveTo>
                  <a:pt x="7955076" y="0"/>
                </a:moveTo>
                <a:lnTo>
                  <a:pt x="0" y="0"/>
                </a:lnTo>
                <a:lnTo>
                  <a:pt x="182016" y="364032"/>
                </a:lnTo>
                <a:lnTo>
                  <a:pt x="0" y="728065"/>
                </a:lnTo>
                <a:lnTo>
                  <a:pt x="7955076" y="728065"/>
                </a:lnTo>
                <a:lnTo>
                  <a:pt x="8137093" y="364032"/>
                </a:lnTo>
                <a:lnTo>
                  <a:pt x="7955076" y="0"/>
                </a:lnTo>
                <a:close/>
              </a:path>
            </a:pathLst>
          </a:custGeom>
          <a:solidFill>
            <a:srgbClr val="F6E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20519" y="1522589"/>
            <a:ext cx="6193790" cy="1495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4645" algn="ctr">
              <a:lnSpc>
                <a:spcPct val="100000"/>
              </a:lnSpc>
              <a:spcBef>
                <a:spcPts val="100"/>
              </a:spcBef>
            </a:pPr>
            <a:r>
              <a:rPr sz="2150" spc="5" dirty="0">
                <a:solidFill>
                  <a:srgbClr val="38512F"/>
                </a:solidFill>
                <a:latin typeface="Cambria"/>
                <a:cs typeface="Cambria"/>
              </a:rPr>
              <a:t>3</a:t>
            </a:r>
            <a:endParaRPr sz="21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50" dirty="0">
                <a:solidFill>
                  <a:srgbClr val="38512F"/>
                </a:solidFill>
                <a:latin typeface="Cambria"/>
                <a:cs typeface="Cambria"/>
              </a:rPr>
              <a:t>Registrations</a:t>
            </a:r>
            <a:r>
              <a:rPr sz="1800" spc="5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38512F"/>
                </a:solidFill>
                <a:latin typeface="Cambria"/>
                <a:cs typeface="Cambria"/>
              </a:rPr>
              <a:t>Dataset</a:t>
            </a:r>
            <a:r>
              <a:rPr sz="1800" spc="5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38512F"/>
                </a:solidFill>
                <a:latin typeface="Cambria"/>
                <a:cs typeface="Cambria"/>
              </a:rPr>
              <a:t>(studentCourse.csv)</a:t>
            </a:r>
            <a:endParaRPr sz="1800">
              <a:latin typeface="Cambria"/>
              <a:cs typeface="Cambria"/>
            </a:endParaRPr>
          </a:p>
          <a:p>
            <a:pPr marL="104139" indent="-92075">
              <a:lnSpc>
                <a:spcPct val="100000"/>
              </a:lnSpc>
              <a:spcBef>
                <a:spcPts val="915"/>
              </a:spcBef>
              <a:buSzPct val="94444"/>
              <a:buChar char="•"/>
              <a:tabLst>
                <a:tab pos="104775" algn="l"/>
              </a:tabLst>
            </a:pPr>
            <a:r>
              <a:rPr sz="1800" spc="60" dirty="0">
                <a:solidFill>
                  <a:srgbClr val="38512F"/>
                </a:solidFill>
                <a:latin typeface="Cambria"/>
                <a:cs typeface="Cambria"/>
              </a:rPr>
              <a:t>Records</a:t>
            </a:r>
            <a:r>
              <a:rPr sz="1800" spc="8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38512F"/>
                </a:solidFill>
                <a:latin typeface="Cambria"/>
                <a:cs typeface="Cambria"/>
              </a:rPr>
              <a:t>which</a:t>
            </a:r>
            <a:r>
              <a:rPr sz="1800" spc="8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38512F"/>
                </a:solidFill>
                <a:latin typeface="Cambria"/>
                <a:cs typeface="Cambria"/>
              </a:rPr>
              <a:t>students</a:t>
            </a:r>
            <a:r>
              <a:rPr sz="1800" spc="8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38512F"/>
                </a:solidFill>
                <a:latin typeface="Cambria"/>
                <a:cs typeface="Cambria"/>
              </a:rPr>
              <a:t>are</a:t>
            </a:r>
            <a:r>
              <a:rPr sz="1800" spc="8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38512F"/>
                </a:solidFill>
                <a:latin typeface="Cambria"/>
                <a:cs typeface="Cambria"/>
              </a:rPr>
              <a:t>registered</a:t>
            </a:r>
            <a:r>
              <a:rPr sz="1800" spc="8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38512F"/>
                </a:solidFill>
                <a:latin typeface="Cambria"/>
                <a:cs typeface="Cambria"/>
              </a:rPr>
              <a:t>for</a:t>
            </a:r>
            <a:r>
              <a:rPr sz="1800" spc="8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38512F"/>
                </a:solidFill>
                <a:latin typeface="Cambria"/>
                <a:cs typeface="Cambria"/>
              </a:rPr>
              <a:t>which</a:t>
            </a:r>
            <a:r>
              <a:rPr sz="1800" spc="8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38512F"/>
                </a:solidFill>
                <a:latin typeface="Cambria"/>
                <a:cs typeface="Cambria"/>
              </a:rPr>
              <a:t>courses.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5565" y="3416630"/>
            <a:ext cx="9688830" cy="3940175"/>
            <a:chOff x="875565" y="3416630"/>
            <a:chExt cx="9688830" cy="3940175"/>
          </a:xfrm>
        </p:grpSpPr>
        <p:sp>
          <p:nvSpPr>
            <p:cNvPr id="7" name="object 7"/>
            <p:cNvSpPr/>
            <p:nvPr/>
          </p:nvSpPr>
          <p:spPr>
            <a:xfrm>
              <a:off x="880328" y="3421393"/>
              <a:ext cx="9679305" cy="3930650"/>
            </a:xfrm>
            <a:custGeom>
              <a:avLst/>
              <a:gdLst/>
              <a:ahLst/>
              <a:cxnLst/>
              <a:rect l="l" t="t" r="r" b="b"/>
              <a:pathLst>
                <a:path w="9679305" h="3930650">
                  <a:moveTo>
                    <a:pt x="9643514" y="0"/>
                  </a:moveTo>
                  <a:lnTo>
                    <a:pt x="35341" y="0"/>
                  </a:lnTo>
                  <a:lnTo>
                    <a:pt x="30142" y="1028"/>
                  </a:lnTo>
                  <a:lnTo>
                    <a:pt x="1036" y="30137"/>
                  </a:lnTo>
                  <a:lnTo>
                    <a:pt x="0" y="35331"/>
                  </a:lnTo>
                  <a:lnTo>
                    <a:pt x="0" y="3889796"/>
                  </a:lnTo>
                  <a:lnTo>
                    <a:pt x="0" y="3895199"/>
                  </a:lnTo>
                  <a:lnTo>
                    <a:pt x="30142" y="3929509"/>
                  </a:lnTo>
                  <a:lnTo>
                    <a:pt x="35341" y="3930540"/>
                  </a:lnTo>
                  <a:lnTo>
                    <a:pt x="9643514" y="3930540"/>
                  </a:lnTo>
                  <a:lnTo>
                    <a:pt x="9677829" y="3900398"/>
                  </a:lnTo>
                  <a:lnTo>
                    <a:pt x="9678858" y="3895199"/>
                  </a:lnTo>
                  <a:lnTo>
                    <a:pt x="9678858" y="35331"/>
                  </a:lnTo>
                  <a:lnTo>
                    <a:pt x="9648721" y="1028"/>
                  </a:lnTo>
                  <a:lnTo>
                    <a:pt x="9643514" y="0"/>
                  </a:lnTo>
                  <a:close/>
                </a:path>
              </a:pathLst>
            </a:custGeom>
            <a:solidFill>
              <a:srgbClr val="FEF5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0328" y="3421393"/>
              <a:ext cx="9679305" cy="3930650"/>
            </a:xfrm>
            <a:custGeom>
              <a:avLst/>
              <a:gdLst/>
              <a:ahLst/>
              <a:cxnLst/>
              <a:rect l="l" t="t" r="r" b="b"/>
              <a:pathLst>
                <a:path w="9679305" h="3930650">
                  <a:moveTo>
                    <a:pt x="0" y="3889796"/>
                  </a:moveTo>
                  <a:lnTo>
                    <a:pt x="0" y="40741"/>
                  </a:lnTo>
                  <a:lnTo>
                    <a:pt x="0" y="35331"/>
                  </a:lnTo>
                  <a:lnTo>
                    <a:pt x="1036" y="30137"/>
                  </a:lnTo>
                  <a:lnTo>
                    <a:pt x="25152" y="3098"/>
                  </a:lnTo>
                  <a:lnTo>
                    <a:pt x="30142" y="1028"/>
                  </a:lnTo>
                  <a:lnTo>
                    <a:pt x="35341" y="0"/>
                  </a:lnTo>
                  <a:lnTo>
                    <a:pt x="40744" y="0"/>
                  </a:lnTo>
                  <a:lnTo>
                    <a:pt x="9638116" y="0"/>
                  </a:lnTo>
                  <a:lnTo>
                    <a:pt x="9643514" y="0"/>
                  </a:lnTo>
                  <a:lnTo>
                    <a:pt x="9648721" y="1028"/>
                  </a:lnTo>
                  <a:lnTo>
                    <a:pt x="9653712" y="3098"/>
                  </a:lnTo>
                  <a:lnTo>
                    <a:pt x="9658703" y="5168"/>
                  </a:lnTo>
                  <a:lnTo>
                    <a:pt x="9675759" y="25146"/>
                  </a:lnTo>
                  <a:lnTo>
                    <a:pt x="9677829" y="30137"/>
                  </a:lnTo>
                  <a:lnTo>
                    <a:pt x="9678858" y="35331"/>
                  </a:lnTo>
                  <a:lnTo>
                    <a:pt x="9678858" y="40741"/>
                  </a:lnTo>
                  <a:lnTo>
                    <a:pt x="9678858" y="3889796"/>
                  </a:lnTo>
                  <a:lnTo>
                    <a:pt x="9678858" y="3895199"/>
                  </a:lnTo>
                  <a:lnTo>
                    <a:pt x="9677829" y="3900398"/>
                  </a:lnTo>
                  <a:lnTo>
                    <a:pt x="9653712" y="3927440"/>
                  </a:lnTo>
                  <a:lnTo>
                    <a:pt x="9648721" y="3929509"/>
                  </a:lnTo>
                  <a:lnTo>
                    <a:pt x="9643514" y="3930540"/>
                  </a:lnTo>
                  <a:lnTo>
                    <a:pt x="9638116" y="3930540"/>
                  </a:lnTo>
                  <a:lnTo>
                    <a:pt x="40744" y="3930540"/>
                  </a:lnTo>
                  <a:lnTo>
                    <a:pt x="35341" y="3930540"/>
                  </a:lnTo>
                  <a:lnTo>
                    <a:pt x="30142" y="3929509"/>
                  </a:lnTo>
                  <a:lnTo>
                    <a:pt x="25152" y="3927440"/>
                  </a:lnTo>
                  <a:lnTo>
                    <a:pt x="20161" y="3925371"/>
                  </a:lnTo>
                  <a:lnTo>
                    <a:pt x="0" y="3895199"/>
                  </a:lnTo>
                  <a:lnTo>
                    <a:pt x="0" y="3889796"/>
                  </a:lnTo>
                  <a:close/>
                </a:path>
              </a:pathLst>
            </a:custGeom>
            <a:ln w="9517">
              <a:solidFill>
                <a:srgbClr val="C6DA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4515" y="4977422"/>
              <a:ext cx="57150" cy="780415"/>
            </a:xfrm>
            <a:custGeom>
              <a:avLst/>
              <a:gdLst/>
              <a:ahLst/>
              <a:cxnLst/>
              <a:rect l="l" t="t" r="r" b="b"/>
              <a:pathLst>
                <a:path w="57150" h="780414">
                  <a:moveTo>
                    <a:pt x="57111" y="748068"/>
                  </a:moveTo>
                  <a:lnTo>
                    <a:pt x="32346" y="723303"/>
                  </a:lnTo>
                  <a:lnTo>
                    <a:pt x="24765" y="723303"/>
                  </a:lnTo>
                  <a:lnTo>
                    <a:pt x="0" y="748068"/>
                  </a:lnTo>
                  <a:lnTo>
                    <a:pt x="0" y="755637"/>
                  </a:lnTo>
                  <a:lnTo>
                    <a:pt x="24765" y="780402"/>
                  </a:lnTo>
                  <a:lnTo>
                    <a:pt x="32346" y="780402"/>
                  </a:lnTo>
                  <a:lnTo>
                    <a:pt x="57111" y="755637"/>
                  </a:lnTo>
                  <a:lnTo>
                    <a:pt x="57111" y="751852"/>
                  </a:lnTo>
                  <a:lnTo>
                    <a:pt x="57111" y="748068"/>
                  </a:lnTo>
                  <a:close/>
                </a:path>
                <a:path w="57150" h="780414">
                  <a:moveTo>
                    <a:pt x="57111" y="386410"/>
                  </a:moveTo>
                  <a:lnTo>
                    <a:pt x="32346" y="361657"/>
                  </a:lnTo>
                  <a:lnTo>
                    <a:pt x="24765" y="361657"/>
                  </a:lnTo>
                  <a:lnTo>
                    <a:pt x="0" y="386410"/>
                  </a:lnTo>
                  <a:lnTo>
                    <a:pt x="0" y="393992"/>
                  </a:lnTo>
                  <a:lnTo>
                    <a:pt x="24765" y="418757"/>
                  </a:lnTo>
                  <a:lnTo>
                    <a:pt x="32346" y="418757"/>
                  </a:lnTo>
                  <a:lnTo>
                    <a:pt x="57111" y="393992"/>
                  </a:lnTo>
                  <a:lnTo>
                    <a:pt x="57111" y="390207"/>
                  </a:lnTo>
                  <a:lnTo>
                    <a:pt x="57111" y="386410"/>
                  </a:lnTo>
                  <a:close/>
                </a:path>
                <a:path w="57150" h="780414">
                  <a:moveTo>
                    <a:pt x="57111" y="24765"/>
                  </a:moveTo>
                  <a:lnTo>
                    <a:pt x="32346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46"/>
                  </a:lnTo>
                  <a:lnTo>
                    <a:pt x="24765" y="57111"/>
                  </a:lnTo>
                  <a:lnTo>
                    <a:pt x="32346" y="57111"/>
                  </a:lnTo>
                  <a:lnTo>
                    <a:pt x="57111" y="32346"/>
                  </a:lnTo>
                  <a:lnTo>
                    <a:pt x="57111" y="28549"/>
                  </a:lnTo>
                  <a:lnTo>
                    <a:pt x="57111" y="24765"/>
                  </a:lnTo>
                  <a:close/>
                </a:path>
              </a:pathLst>
            </a:custGeom>
            <a:solidFill>
              <a:srgbClr val="3A36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509" y="3900632"/>
            <a:ext cx="6241415" cy="2924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50" spc="150" dirty="0">
                <a:solidFill>
                  <a:srgbClr val="38512F"/>
                </a:solidFill>
                <a:latin typeface="Cambria"/>
                <a:cs typeface="Cambria"/>
              </a:rPr>
              <a:t>Key</a:t>
            </a:r>
            <a:r>
              <a:rPr sz="3550" spc="114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3550" spc="204" dirty="0">
                <a:solidFill>
                  <a:srgbClr val="38512F"/>
                </a:solidFill>
                <a:latin typeface="Cambria"/>
                <a:cs typeface="Cambria"/>
              </a:rPr>
              <a:t>Columns</a:t>
            </a:r>
            <a:endParaRPr sz="3550">
              <a:latin typeface="Cambria"/>
              <a:cs typeface="Cambria"/>
            </a:endParaRPr>
          </a:p>
          <a:p>
            <a:pPr marL="303530" marR="1988820">
              <a:lnSpc>
                <a:spcPct val="169500"/>
              </a:lnSpc>
              <a:spcBef>
                <a:spcPts val="2195"/>
              </a:spcBef>
            </a:pPr>
            <a:r>
              <a:rPr sz="1400" spc="-229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22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280" dirty="0">
                <a:solidFill>
                  <a:srgbClr val="3A3630"/>
                </a:solidFill>
                <a:latin typeface="Verdana"/>
                <a:cs typeface="Verdana"/>
              </a:rPr>
              <a:t>: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22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f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k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155" dirty="0">
                <a:solidFill>
                  <a:srgbClr val="3A3630"/>
                </a:solidFill>
                <a:latin typeface="Verdana"/>
                <a:cs typeface="Verdana"/>
              </a:rPr>
              <a:t>g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229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14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14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6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50" dirty="0">
                <a:solidFill>
                  <a:srgbClr val="3A3630"/>
                </a:solidFill>
                <a:latin typeface="Verdana"/>
                <a:cs typeface="Verdana"/>
              </a:rPr>
              <a:t>.  </a:t>
            </a:r>
            <a:r>
              <a:rPr sz="1400" spc="-165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ur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2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280" dirty="0">
                <a:solidFill>
                  <a:srgbClr val="3A3630"/>
                </a:solidFill>
                <a:latin typeface="Verdana"/>
                <a:cs typeface="Verdana"/>
              </a:rPr>
              <a:t>: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22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f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k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155" dirty="0">
                <a:solidFill>
                  <a:srgbClr val="3A3630"/>
                </a:solidFill>
                <a:latin typeface="Verdana"/>
                <a:cs typeface="Verdana"/>
              </a:rPr>
              <a:t>g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ur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14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14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6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55" dirty="0">
                <a:solidFill>
                  <a:srgbClr val="3A3630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303530">
              <a:lnSpc>
                <a:spcPct val="100000"/>
              </a:lnSpc>
              <a:spcBef>
                <a:spcPts val="1165"/>
              </a:spcBef>
            </a:pPr>
            <a:r>
              <a:rPr sz="1400" spc="-120" dirty="0">
                <a:solidFill>
                  <a:srgbClr val="3A3630"/>
                </a:solidFill>
                <a:latin typeface="Verdana"/>
                <a:cs typeface="Verdana"/>
              </a:rPr>
              <a:t>Characteristics: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-145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p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ur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400" spc="-12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60" dirty="0">
                <a:solidFill>
                  <a:srgbClr val="3A3630"/>
                </a:solidFill>
                <a:latin typeface="Verdana"/>
                <a:cs typeface="Verdana"/>
              </a:rPr>
              <a:t>y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20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120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25" dirty="0">
                <a:solidFill>
                  <a:srgbClr val="3A3630"/>
                </a:solidFill>
                <a:latin typeface="Verdana"/>
                <a:cs typeface="Verdana"/>
              </a:rPr>
              <a:t>ll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155" dirty="0">
                <a:solidFill>
                  <a:srgbClr val="3A3630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-100" dirty="0">
                <a:solidFill>
                  <a:srgbClr val="3A3630"/>
                </a:solidFill>
                <a:latin typeface="Verdana"/>
                <a:cs typeface="Verdana"/>
              </a:rPr>
              <a:t>Essential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3A3630"/>
                </a:solidFill>
                <a:latin typeface="Verdana"/>
                <a:cs typeface="Verdana"/>
              </a:rPr>
              <a:t>for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ensuring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3A3630"/>
                </a:solidFill>
                <a:latin typeface="Verdana"/>
                <a:cs typeface="Verdana"/>
              </a:rPr>
              <a:t>that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3A3630"/>
                </a:solidFill>
                <a:latin typeface="Verdana"/>
                <a:cs typeface="Verdana"/>
              </a:rPr>
              <a:t>no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student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is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3A3630"/>
                </a:solidFill>
                <a:latin typeface="Verdana"/>
                <a:cs typeface="Verdana"/>
              </a:rPr>
              <a:t>scheduled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3A3630"/>
                </a:solidFill>
                <a:latin typeface="Verdana"/>
                <a:cs typeface="Verdana"/>
              </a:rPr>
              <a:t>for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3A3630"/>
                </a:solidFill>
                <a:latin typeface="Verdana"/>
                <a:cs typeface="Verdana"/>
              </a:rPr>
              <a:t>two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3A3630"/>
                </a:solidFill>
                <a:latin typeface="Verdana"/>
                <a:cs typeface="Verdana"/>
              </a:rPr>
              <a:t>exams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at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the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3A3630"/>
                </a:solidFill>
                <a:latin typeface="Verdana"/>
                <a:cs typeface="Verdana"/>
              </a:rPr>
              <a:t>same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time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8153400"/>
          </a:xfrm>
          <a:custGeom>
            <a:avLst/>
            <a:gdLst/>
            <a:ahLst/>
            <a:cxnLst/>
            <a:rect l="l" t="t" r="r" b="b"/>
            <a:pathLst>
              <a:path w="11430000" h="8153400">
                <a:moveTo>
                  <a:pt x="11429999" y="0"/>
                </a:moveTo>
                <a:lnTo>
                  <a:pt x="0" y="0"/>
                </a:lnTo>
                <a:lnTo>
                  <a:pt x="0" y="8153399"/>
                </a:lnTo>
                <a:lnTo>
                  <a:pt x="11429999" y="8153399"/>
                </a:lnTo>
                <a:lnTo>
                  <a:pt x="11429999" y="0"/>
                </a:lnTo>
                <a:close/>
              </a:path>
            </a:pathLst>
          </a:custGeom>
          <a:solidFill>
            <a:srgbClr val="FEF5E7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515" y="493514"/>
            <a:ext cx="7590790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90" dirty="0">
                <a:latin typeface="Cambria"/>
                <a:cs typeface="Cambria"/>
              </a:rPr>
              <a:t>Datasets</a:t>
            </a:r>
            <a:r>
              <a:rPr b="1" spc="140" dirty="0">
                <a:latin typeface="Cambria"/>
                <a:cs typeface="Cambria"/>
              </a:rPr>
              <a:t> </a:t>
            </a:r>
            <a:r>
              <a:rPr b="1" spc="40" dirty="0">
                <a:latin typeface="Cambria"/>
                <a:cs typeface="Cambria"/>
              </a:rPr>
              <a:t>and</a:t>
            </a:r>
            <a:r>
              <a:rPr b="1" spc="145" dirty="0">
                <a:latin typeface="Cambria"/>
                <a:cs typeface="Cambria"/>
              </a:rPr>
              <a:t> </a:t>
            </a:r>
            <a:r>
              <a:rPr b="1" spc="65" dirty="0">
                <a:latin typeface="Cambria"/>
                <a:cs typeface="Cambria"/>
              </a:rPr>
              <a:t>Their</a:t>
            </a:r>
            <a:r>
              <a:rPr b="1" spc="145" dirty="0">
                <a:latin typeface="Cambria"/>
                <a:cs typeface="Cambria"/>
              </a:rPr>
              <a:t> </a:t>
            </a:r>
            <a:r>
              <a:rPr b="1" spc="110" dirty="0">
                <a:latin typeface="Cambria"/>
                <a:cs typeface="Cambria"/>
              </a:rPr>
              <a:t>Characteristics</a:t>
            </a:r>
          </a:p>
        </p:txBody>
      </p:sp>
      <p:sp>
        <p:nvSpPr>
          <p:cNvPr id="4" name="object 4"/>
          <p:cNvSpPr/>
          <p:nvPr/>
        </p:nvSpPr>
        <p:spPr>
          <a:xfrm>
            <a:off x="1655965" y="1351419"/>
            <a:ext cx="8137525" cy="728345"/>
          </a:xfrm>
          <a:custGeom>
            <a:avLst/>
            <a:gdLst/>
            <a:ahLst/>
            <a:cxnLst/>
            <a:rect l="l" t="t" r="r" b="b"/>
            <a:pathLst>
              <a:path w="8137525" h="728344">
                <a:moveTo>
                  <a:pt x="7955076" y="0"/>
                </a:moveTo>
                <a:lnTo>
                  <a:pt x="0" y="0"/>
                </a:lnTo>
                <a:lnTo>
                  <a:pt x="182016" y="364032"/>
                </a:lnTo>
                <a:lnTo>
                  <a:pt x="0" y="728065"/>
                </a:lnTo>
                <a:lnTo>
                  <a:pt x="7955076" y="728065"/>
                </a:lnTo>
                <a:lnTo>
                  <a:pt x="8137093" y="364032"/>
                </a:lnTo>
                <a:lnTo>
                  <a:pt x="7955076" y="0"/>
                </a:lnTo>
                <a:close/>
              </a:path>
            </a:pathLst>
          </a:custGeom>
          <a:solidFill>
            <a:srgbClr val="F6E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20519" y="1522589"/>
            <a:ext cx="7052945" cy="178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45490" algn="ctr">
              <a:lnSpc>
                <a:spcPct val="100000"/>
              </a:lnSpc>
              <a:spcBef>
                <a:spcPts val="100"/>
              </a:spcBef>
            </a:pPr>
            <a:r>
              <a:rPr sz="2150" spc="-30" dirty="0">
                <a:solidFill>
                  <a:srgbClr val="38512F"/>
                </a:solidFill>
                <a:latin typeface="Cambria"/>
                <a:cs typeface="Cambria"/>
              </a:rPr>
              <a:t>4</a:t>
            </a:r>
            <a:endParaRPr sz="21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60" dirty="0">
                <a:solidFill>
                  <a:srgbClr val="38512F"/>
                </a:solidFill>
                <a:latin typeface="Cambria"/>
                <a:cs typeface="Cambria"/>
              </a:rPr>
              <a:t>Instructors</a:t>
            </a:r>
            <a:r>
              <a:rPr sz="1800" spc="5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38512F"/>
                </a:solidFill>
                <a:latin typeface="Cambria"/>
                <a:cs typeface="Cambria"/>
              </a:rPr>
              <a:t>Dataset</a:t>
            </a:r>
            <a:r>
              <a:rPr sz="1800" spc="6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35" dirty="0">
                <a:solidFill>
                  <a:srgbClr val="38512F"/>
                </a:solidFill>
                <a:latin typeface="Cambria"/>
                <a:cs typeface="Cambria"/>
              </a:rPr>
              <a:t>(teachers.csv)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00600"/>
              </a:lnSpc>
              <a:spcBef>
                <a:spcPts val="975"/>
              </a:spcBef>
              <a:buSzPct val="94444"/>
              <a:buChar char="•"/>
              <a:tabLst>
                <a:tab pos="104775" algn="l"/>
              </a:tabLst>
            </a:pPr>
            <a:r>
              <a:rPr sz="1800" spc="75" dirty="0">
                <a:solidFill>
                  <a:srgbClr val="38512F"/>
                </a:solidFill>
                <a:latin typeface="Cambria"/>
                <a:cs typeface="Cambria"/>
              </a:rPr>
              <a:t>Contains </a:t>
            </a:r>
            <a:r>
              <a:rPr sz="1800" spc="40" dirty="0">
                <a:solidFill>
                  <a:srgbClr val="38512F"/>
                </a:solidFill>
                <a:latin typeface="Cambria"/>
                <a:cs typeface="Cambria"/>
              </a:rPr>
              <a:t>details</a:t>
            </a:r>
            <a:r>
              <a:rPr sz="1800" spc="8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38512F"/>
                </a:solidFill>
                <a:latin typeface="Cambria"/>
                <a:cs typeface="Cambria"/>
              </a:rPr>
              <a:t>about</a:t>
            </a:r>
            <a:r>
              <a:rPr sz="1800" spc="80" dirty="0">
                <a:solidFill>
                  <a:srgbClr val="38512F"/>
                </a:solidFill>
                <a:latin typeface="Cambria"/>
                <a:cs typeface="Cambria"/>
              </a:rPr>
              <a:t> the</a:t>
            </a:r>
            <a:r>
              <a:rPr sz="1800" spc="7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38512F"/>
                </a:solidFill>
                <a:latin typeface="Cambria"/>
                <a:cs typeface="Cambria"/>
              </a:rPr>
              <a:t>instructors</a:t>
            </a:r>
            <a:r>
              <a:rPr sz="1800" spc="8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38512F"/>
                </a:solidFill>
                <a:latin typeface="Cambria"/>
                <a:cs typeface="Cambria"/>
              </a:rPr>
              <a:t>who</a:t>
            </a:r>
            <a:r>
              <a:rPr sz="1800" spc="8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5" dirty="0">
                <a:solidFill>
                  <a:srgbClr val="38512F"/>
                </a:solidFill>
                <a:latin typeface="Cambria"/>
                <a:cs typeface="Cambria"/>
              </a:rPr>
              <a:t>will</a:t>
            </a:r>
            <a:r>
              <a:rPr sz="1800" spc="8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38512F"/>
                </a:solidFill>
                <a:latin typeface="Cambria"/>
                <a:cs typeface="Cambria"/>
              </a:rPr>
              <a:t>be</a:t>
            </a:r>
            <a:r>
              <a:rPr sz="1800" spc="7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45" dirty="0">
                <a:solidFill>
                  <a:srgbClr val="38512F"/>
                </a:solidFill>
                <a:latin typeface="Cambria"/>
                <a:cs typeface="Cambria"/>
              </a:rPr>
              <a:t>supervising</a:t>
            </a:r>
            <a:r>
              <a:rPr sz="1800" spc="80" dirty="0">
                <a:solidFill>
                  <a:srgbClr val="38512F"/>
                </a:solidFill>
                <a:latin typeface="Cambria"/>
                <a:cs typeface="Cambria"/>
              </a:rPr>
              <a:t> the </a:t>
            </a:r>
            <a:r>
              <a:rPr sz="1800" spc="-38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38512F"/>
                </a:solidFill>
                <a:latin typeface="Cambria"/>
                <a:cs typeface="Cambria"/>
              </a:rPr>
              <a:t>exams.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5565" y="3702138"/>
            <a:ext cx="9688830" cy="3940175"/>
            <a:chOff x="875565" y="3702138"/>
            <a:chExt cx="9688830" cy="3940175"/>
          </a:xfrm>
        </p:grpSpPr>
        <p:sp>
          <p:nvSpPr>
            <p:cNvPr id="7" name="object 7"/>
            <p:cNvSpPr/>
            <p:nvPr/>
          </p:nvSpPr>
          <p:spPr>
            <a:xfrm>
              <a:off x="880328" y="3706901"/>
              <a:ext cx="9679305" cy="3930650"/>
            </a:xfrm>
            <a:custGeom>
              <a:avLst/>
              <a:gdLst/>
              <a:ahLst/>
              <a:cxnLst/>
              <a:rect l="l" t="t" r="r" b="b"/>
              <a:pathLst>
                <a:path w="9679305" h="3930650">
                  <a:moveTo>
                    <a:pt x="9643514" y="0"/>
                  </a:moveTo>
                  <a:lnTo>
                    <a:pt x="35341" y="0"/>
                  </a:lnTo>
                  <a:lnTo>
                    <a:pt x="30142" y="1028"/>
                  </a:lnTo>
                  <a:lnTo>
                    <a:pt x="1036" y="30137"/>
                  </a:lnTo>
                  <a:lnTo>
                    <a:pt x="0" y="35331"/>
                  </a:lnTo>
                  <a:lnTo>
                    <a:pt x="0" y="3889801"/>
                  </a:lnTo>
                  <a:lnTo>
                    <a:pt x="0" y="3895204"/>
                  </a:lnTo>
                  <a:lnTo>
                    <a:pt x="30142" y="3929509"/>
                  </a:lnTo>
                  <a:lnTo>
                    <a:pt x="35341" y="3930545"/>
                  </a:lnTo>
                  <a:lnTo>
                    <a:pt x="9643514" y="3930545"/>
                  </a:lnTo>
                  <a:lnTo>
                    <a:pt x="9677829" y="3900398"/>
                  </a:lnTo>
                  <a:lnTo>
                    <a:pt x="9678858" y="3895204"/>
                  </a:lnTo>
                  <a:lnTo>
                    <a:pt x="9678858" y="35331"/>
                  </a:lnTo>
                  <a:lnTo>
                    <a:pt x="9648721" y="1028"/>
                  </a:lnTo>
                  <a:lnTo>
                    <a:pt x="9643514" y="0"/>
                  </a:lnTo>
                  <a:close/>
                </a:path>
              </a:pathLst>
            </a:custGeom>
            <a:solidFill>
              <a:srgbClr val="FEF5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0328" y="3706901"/>
              <a:ext cx="9679305" cy="3930650"/>
            </a:xfrm>
            <a:custGeom>
              <a:avLst/>
              <a:gdLst/>
              <a:ahLst/>
              <a:cxnLst/>
              <a:rect l="l" t="t" r="r" b="b"/>
              <a:pathLst>
                <a:path w="9679305" h="3930650">
                  <a:moveTo>
                    <a:pt x="0" y="3889801"/>
                  </a:moveTo>
                  <a:lnTo>
                    <a:pt x="0" y="40741"/>
                  </a:lnTo>
                  <a:lnTo>
                    <a:pt x="0" y="35331"/>
                  </a:lnTo>
                  <a:lnTo>
                    <a:pt x="1036" y="30137"/>
                  </a:lnTo>
                  <a:lnTo>
                    <a:pt x="25152" y="3098"/>
                  </a:lnTo>
                  <a:lnTo>
                    <a:pt x="30142" y="1028"/>
                  </a:lnTo>
                  <a:lnTo>
                    <a:pt x="35341" y="0"/>
                  </a:lnTo>
                  <a:lnTo>
                    <a:pt x="40744" y="0"/>
                  </a:lnTo>
                  <a:lnTo>
                    <a:pt x="9638116" y="0"/>
                  </a:lnTo>
                  <a:lnTo>
                    <a:pt x="9643514" y="0"/>
                  </a:lnTo>
                  <a:lnTo>
                    <a:pt x="9648721" y="1028"/>
                  </a:lnTo>
                  <a:lnTo>
                    <a:pt x="9653712" y="3098"/>
                  </a:lnTo>
                  <a:lnTo>
                    <a:pt x="9658703" y="5168"/>
                  </a:lnTo>
                  <a:lnTo>
                    <a:pt x="9675759" y="25146"/>
                  </a:lnTo>
                  <a:lnTo>
                    <a:pt x="9677829" y="30137"/>
                  </a:lnTo>
                  <a:lnTo>
                    <a:pt x="9678858" y="35331"/>
                  </a:lnTo>
                  <a:lnTo>
                    <a:pt x="9678858" y="40741"/>
                  </a:lnTo>
                  <a:lnTo>
                    <a:pt x="9678858" y="3889801"/>
                  </a:lnTo>
                  <a:lnTo>
                    <a:pt x="9678858" y="3895204"/>
                  </a:lnTo>
                  <a:lnTo>
                    <a:pt x="9677829" y="3900398"/>
                  </a:lnTo>
                  <a:lnTo>
                    <a:pt x="9648721" y="3929509"/>
                  </a:lnTo>
                  <a:lnTo>
                    <a:pt x="9643514" y="3930545"/>
                  </a:lnTo>
                  <a:lnTo>
                    <a:pt x="9638116" y="3930545"/>
                  </a:lnTo>
                  <a:lnTo>
                    <a:pt x="40744" y="3930545"/>
                  </a:lnTo>
                  <a:lnTo>
                    <a:pt x="35341" y="3930545"/>
                  </a:lnTo>
                  <a:lnTo>
                    <a:pt x="30142" y="3929509"/>
                  </a:lnTo>
                  <a:lnTo>
                    <a:pt x="1036" y="3900398"/>
                  </a:lnTo>
                  <a:lnTo>
                    <a:pt x="0" y="3895204"/>
                  </a:lnTo>
                  <a:lnTo>
                    <a:pt x="0" y="3889801"/>
                  </a:lnTo>
                  <a:close/>
                </a:path>
              </a:pathLst>
            </a:custGeom>
            <a:ln w="9517">
              <a:solidFill>
                <a:srgbClr val="C6DA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4515" y="5262955"/>
              <a:ext cx="57150" cy="780415"/>
            </a:xfrm>
            <a:custGeom>
              <a:avLst/>
              <a:gdLst/>
              <a:ahLst/>
              <a:cxnLst/>
              <a:rect l="l" t="t" r="r" b="b"/>
              <a:pathLst>
                <a:path w="57150" h="780414">
                  <a:moveTo>
                    <a:pt x="57111" y="748042"/>
                  </a:moveTo>
                  <a:lnTo>
                    <a:pt x="32346" y="723277"/>
                  </a:lnTo>
                  <a:lnTo>
                    <a:pt x="24765" y="723277"/>
                  </a:lnTo>
                  <a:lnTo>
                    <a:pt x="0" y="748042"/>
                  </a:lnTo>
                  <a:lnTo>
                    <a:pt x="0" y="755624"/>
                  </a:lnTo>
                  <a:lnTo>
                    <a:pt x="24765" y="780389"/>
                  </a:lnTo>
                  <a:lnTo>
                    <a:pt x="32346" y="780389"/>
                  </a:lnTo>
                  <a:lnTo>
                    <a:pt x="57111" y="755624"/>
                  </a:lnTo>
                  <a:lnTo>
                    <a:pt x="57111" y="751827"/>
                  </a:lnTo>
                  <a:lnTo>
                    <a:pt x="57111" y="748042"/>
                  </a:lnTo>
                  <a:close/>
                </a:path>
                <a:path w="57150" h="780414">
                  <a:moveTo>
                    <a:pt x="57111" y="386397"/>
                  </a:moveTo>
                  <a:lnTo>
                    <a:pt x="32346" y="361632"/>
                  </a:lnTo>
                  <a:lnTo>
                    <a:pt x="24765" y="361632"/>
                  </a:lnTo>
                  <a:lnTo>
                    <a:pt x="0" y="386397"/>
                  </a:lnTo>
                  <a:lnTo>
                    <a:pt x="0" y="393966"/>
                  </a:lnTo>
                  <a:lnTo>
                    <a:pt x="24765" y="418731"/>
                  </a:lnTo>
                  <a:lnTo>
                    <a:pt x="32346" y="418731"/>
                  </a:lnTo>
                  <a:lnTo>
                    <a:pt x="57111" y="393966"/>
                  </a:lnTo>
                  <a:lnTo>
                    <a:pt x="57111" y="390182"/>
                  </a:lnTo>
                  <a:lnTo>
                    <a:pt x="57111" y="386397"/>
                  </a:lnTo>
                  <a:close/>
                </a:path>
                <a:path w="57150" h="780414">
                  <a:moveTo>
                    <a:pt x="57111" y="24765"/>
                  </a:moveTo>
                  <a:lnTo>
                    <a:pt x="32346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34"/>
                  </a:lnTo>
                  <a:lnTo>
                    <a:pt x="24765" y="57099"/>
                  </a:lnTo>
                  <a:lnTo>
                    <a:pt x="32346" y="57099"/>
                  </a:lnTo>
                  <a:lnTo>
                    <a:pt x="57111" y="32334"/>
                  </a:lnTo>
                  <a:lnTo>
                    <a:pt x="57111" y="28549"/>
                  </a:lnTo>
                  <a:lnTo>
                    <a:pt x="57111" y="24765"/>
                  </a:lnTo>
                  <a:close/>
                </a:path>
              </a:pathLst>
            </a:custGeom>
            <a:solidFill>
              <a:srgbClr val="3A36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509" y="4186140"/>
            <a:ext cx="4791075" cy="2924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50" spc="150" dirty="0">
                <a:solidFill>
                  <a:srgbClr val="38512F"/>
                </a:solidFill>
                <a:latin typeface="Cambria"/>
                <a:cs typeface="Cambria"/>
              </a:rPr>
              <a:t>Key</a:t>
            </a:r>
            <a:r>
              <a:rPr sz="3550" spc="114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3550" spc="204" dirty="0">
                <a:solidFill>
                  <a:srgbClr val="38512F"/>
                </a:solidFill>
                <a:latin typeface="Cambria"/>
                <a:cs typeface="Cambria"/>
              </a:rPr>
              <a:t>Columns</a:t>
            </a:r>
            <a:endParaRPr sz="3550">
              <a:latin typeface="Cambria"/>
              <a:cs typeface="Cambria"/>
            </a:endParaRPr>
          </a:p>
          <a:p>
            <a:pPr marL="303530" marR="751840">
              <a:lnSpc>
                <a:spcPct val="169500"/>
              </a:lnSpc>
              <a:spcBef>
                <a:spcPts val="2195"/>
              </a:spcBef>
            </a:pPr>
            <a:r>
              <a:rPr sz="1400" spc="-145" dirty="0">
                <a:solidFill>
                  <a:srgbClr val="3A3630"/>
                </a:solidFill>
                <a:latin typeface="Verdana"/>
                <a:cs typeface="Verdana"/>
              </a:rPr>
              <a:t>InstructorID: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3A3630"/>
                </a:solidFill>
                <a:latin typeface="Verdana"/>
                <a:cs typeface="Verdana"/>
              </a:rPr>
              <a:t>Unique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identifier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3A3630"/>
                </a:solidFill>
                <a:latin typeface="Verdana"/>
                <a:cs typeface="Verdana"/>
              </a:rPr>
              <a:t>for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each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instructor. </a:t>
            </a:r>
            <a:r>
              <a:rPr sz="1400" spc="-475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InstructorName: </a:t>
            </a:r>
            <a:r>
              <a:rPr sz="1400" spc="-140" dirty="0">
                <a:solidFill>
                  <a:srgbClr val="3A3630"/>
                </a:solidFill>
                <a:latin typeface="Verdana"/>
                <a:cs typeface="Verdana"/>
              </a:rPr>
              <a:t>Name 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of 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the </a:t>
            </a:r>
            <a:r>
              <a:rPr sz="1400" spc="-100" dirty="0">
                <a:solidFill>
                  <a:srgbClr val="3A3630"/>
                </a:solidFill>
                <a:latin typeface="Verdana"/>
                <a:cs typeface="Verdana"/>
              </a:rPr>
              <a:t>instructor </a:t>
            </a:r>
            <a:r>
              <a:rPr sz="1400" spc="-95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3A3630"/>
                </a:solidFill>
                <a:latin typeface="Verdana"/>
                <a:cs typeface="Verdana"/>
              </a:rPr>
              <a:t>Characteristics:</a:t>
            </a:r>
            <a:endParaRPr sz="1400">
              <a:latin typeface="Verdana"/>
              <a:cs typeface="Verdana"/>
            </a:endParaRPr>
          </a:p>
          <a:p>
            <a:pPr marL="12700" marR="5080">
              <a:lnSpc>
                <a:spcPct val="231900"/>
              </a:lnSpc>
            </a:pP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Ensures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3A3630"/>
                </a:solidFill>
                <a:latin typeface="Verdana"/>
                <a:cs typeface="Verdana"/>
              </a:rPr>
              <a:t>no</a:t>
            </a:r>
            <a:r>
              <a:rPr sz="1400" spc="-20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3A3630"/>
                </a:solidFill>
                <a:latin typeface="Verdana"/>
                <a:cs typeface="Verdana"/>
              </a:rPr>
              <a:t>instructor</a:t>
            </a:r>
            <a:r>
              <a:rPr sz="1400" spc="-20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is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overburdened</a:t>
            </a:r>
            <a:r>
              <a:rPr sz="1400" spc="-20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with</a:t>
            </a:r>
            <a:r>
              <a:rPr sz="1400" spc="-20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consecutive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3A3630"/>
                </a:solidFill>
                <a:latin typeface="Verdana"/>
                <a:cs typeface="Verdana"/>
              </a:rPr>
              <a:t>exams. </a:t>
            </a:r>
            <a:r>
              <a:rPr sz="1400" spc="-475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3A3630"/>
                </a:solidFill>
                <a:latin typeface="Verdana"/>
                <a:cs typeface="Verdana"/>
              </a:rPr>
              <a:t>F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25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4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9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ss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60" dirty="0">
                <a:solidFill>
                  <a:srgbClr val="3A3630"/>
                </a:solidFill>
                <a:latin typeface="Verdana"/>
                <a:cs typeface="Verdana"/>
              </a:rPr>
              <a:t>g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180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70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f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165" dirty="0">
                <a:solidFill>
                  <a:srgbClr val="3A3630"/>
                </a:solidFill>
                <a:latin typeface="Verdana"/>
                <a:cs typeface="Verdana"/>
              </a:rPr>
              <a:t>v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60" dirty="0">
                <a:solidFill>
                  <a:srgbClr val="3A3630"/>
                </a:solidFill>
                <a:latin typeface="Verdana"/>
                <a:cs typeface="Verdana"/>
              </a:rPr>
              <a:t>g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25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14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9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x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75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25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10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155" dirty="0">
                <a:solidFill>
                  <a:srgbClr val="3A3630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"/>
            <a:ext cx="11430000" cy="7684134"/>
          </a:xfrm>
          <a:custGeom>
            <a:avLst/>
            <a:gdLst/>
            <a:ahLst/>
            <a:cxnLst/>
            <a:rect l="l" t="t" r="r" b="b"/>
            <a:pathLst>
              <a:path w="11430000" h="7684134">
                <a:moveTo>
                  <a:pt x="11429999" y="0"/>
                </a:moveTo>
                <a:lnTo>
                  <a:pt x="0" y="0"/>
                </a:lnTo>
                <a:lnTo>
                  <a:pt x="0" y="7684002"/>
                </a:lnTo>
                <a:lnTo>
                  <a:pt x="11429999" y="7684002"/>
                </a:lnTo>
                <a:lnTo>
                  <a:pt x="11429999" y="0"/>
                </a:lnTo>
                <a:close/>
              </a:path>
            </a:pathLst>
          </a:custGeom>
          <a:solidFill>
            <a:srgbClr val="FEF5E7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515" y="493513"/>
            <a:ext cx="5688965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110" dirty="0">
                <a:latin typeface="Cambria"/>
                <a:cs typeface="Cambria"/>
              </a:rPr>
              <a:t>Characteristics</a:t>
            </a:r>
            <a:r>
              <a:rPr b="1" spc="130" dirty="0">
                <a:latin typeface="Cambria"/>
                <a:cs typeface="Cambria"/>
              </a:rPr>
              <a:t> </a:t>
            </a:r>
            <a:r>
              <a:rPr b="1" spc="40" dirty="0">
                <a:latin typeface="Cambria"/>
                <a:cs typeface="Cambria"/>
              </a:rPr>
              <a:t>and</a:t>
            </a:r>
            <a:r>
              <a:rPr b="1" spc="135" dirty="0">
                <a:latin typeface="Cambria"/>
                <a:cs typeface="Cambria"/>
              </a:rPr>
              <a:t> </a:t>
            </a:r>
            <a:r>
              <a:rPr b="1" spc="90" dirty="0">
                <a:latin typeface="Cambria"/>
                <a:cs typeface="Cambria"/>
              </a:rPr>
              <a:t>Usage</a:t>
            </a:r>
          </a:p>
        </p:txBody>
      </p:sp>
      <p:sp>
        <p:nvSpPr>
          <p:cNvPr id="4" name="object 4"/>
          <p:cNvSpPr/>
          <p:nvPr/>
        </p:nvSpPr>
        <p:spPr>
          <a:xfrm>
            <a:off x="1655965" y="1351419"/>
            <a:ext cx="910590" cy="1456690"/>
          </a:xfrm>
          <a:custGeom>
            <a:avLst/>
            <a:gdLst/>
            <a:ahLst/>
            <a:cxnLst/>
            <a:rect l="l" t="t" r="r" b="b"/>
            <a:pathLst>
              <a:path w="910589" h="1456689">
                <a:moveTo>
                  <a:pt x="910069" y="0"/>
                </a:moveTo>
                <a:lnTo>
                  <a:pt x="455041" y="182016"/>
                </a:lnTo>
                <a:lnTo>
                  <a:pt x="0" y="0"/>
                </a:lnTo>
                <a:lnTo>
                  <a:pt x="0" y="1274102"/>
                </a:lnTo>
                <a:lnTo>
                  <a:pt x="455041" y="1456118"/>
                </a:lnTo>
                <a:lnTo>
                  <a:pt x="910069" y="1274102"/>
                </a:lnTo>
                <a:lnTo>
                  <a:pt x="910069" y="0"/>
                </a:lnTo>
                <a:close/>
              </a:path>
            </a:pathLst>
          </a:custGeom>
          <a:solidFill>
            <a:srgbClr val="F6E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43887" y="1884246"/>
            <a:ext cx="125095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295" dirty="0">
                <a:solidFill>
                  <a:srgbClr val="38512F"/>
                </a:solidFill>
                <a:latin typeface="SimSun"/>
                <a:cs typeface="SimSun"/>
              </a:rPr>
              <a:t>1</a:t>
            </a:r>
            <a:endParaRPr sz="2150">
              <a:latin typeface="SimSun"/>
              <a:cs typeface="SimSu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1608" y="1510984"/>
            <a:ext cx="1791335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40" dirty="0">
                <a:solidFill>
                  <a:srgbClr val="38512F"/>
                </a:solidFill>
                <a:latin typeface="Cambria"/>
                <a:cs typeface="Cambria"/>
              </a:rPr>
              <a:t>Courses</a:t>
            </a:r>
            <a:r>
              <a:rPr sz="1800" b="1" spc="1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30" dirty="0">
                <a:solidFill>
                  <a:srgbClr val="38512F"/>
                </a:solidFill>
                <a:latin typeface="Cambria"/>
                <a:cs typeface="Cambria"/>
              </a:rPr>
              <a:t>Dataset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1608" y="1910701"/>
            <a:ext cx="577342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45" dirty="0">
                <a:solidFill>
                  <a:srgbClr val="38512F"/>
                </a:solidFill>
                <a:latin typeface="SimSun"/>
                <a:cs typeface="SimSun"/>
              </a:rPr>
              <a:t>Ensures</a:t>
            </a:r>
            <a:r>
              <a:rPr sz="1800" spc="-425" dirty="0">
                <a:solidFill>
                  <a:srgbClr val="38512F"/>
                </a:solidFill>
                <a:latin typeface="SimSun"/>
                <a:cs typeface="SimSun"/>
              </a:rPr>
              <a:t> </a:t>
            </a:r>
            <a:r>
              <a:rPr sz="1800" spc="-275" dirty="0">
                <a:solidFill>
                  <a:srgbClr val="38512F"/>
                </a:solidFill>
                <a:latin typeface="SimSun"/>
                <a:cs typeface="SimSun"/>
              </a:rPr>
              <a:t>all</a:t>
            </a:r>
            <a:r>
              <a:rPr sz="1800" spc="-425" dirty="0">
                <a:solidFill>
                  <a:srgbClr val="38512F"/>
                </a:solidFill>
                <a:latin typeface="SimSun"/>
                <a:cs typeface="SimSun"/>
              </a:rPr>
              <a:t> </a:t>
            </a:r>
            <a:r>
              <a:rPr sz="1800" spc="15" dirty="0">
                <a:solidFill>
                  <a:srgbClr val="38512F"/>
                </a:solidFill>
                <a:latin typeface="SimSun"/>
                <a:cs typeface="SimSun"/>
              </a:rPr>
              <a:t>courses</a:t>
            </a:r>
            <a:r>
              <a:rPr sz="1800" spc="-425" dirty="0">
                <a:solidFill>
                  <a:srgbClr val="38512F"/>
                </a:solidFill>
                <a:latin typeface="SimSun"/>
                <a:cs typeface="SimSun"/>
              </a:rPr>
              <a:t> </a:t>
            </a:r>
            <a:r>
              <a:rPr sz="1800" spc="-20" dirty="0">
                <a:solidFill>
                  <a:srgbClr val="38512F"/>
                </a:solidFill>
                <a:latin typeface="SimSun"/>
                <a:cs typeface="SimSun"/>
              </a:rPr>
              <a:t>are</a:t>
            </a:r>
            <a:r>
              <a:rPr sz="1800" spc="-425" dirty="0">
                <a:solidFill>
                  <a:srgbClr val="38512F"/>
                </a:solidFill>
                <a:latin typeface="SimSun"/>
                <a:cs typeface="SimSun"/>
              </a:rPr>
              <a:t> </a:t>
            </a:r>
            <a:r>
              <a:rPr sz="1800" spc="-5" dirty="0">
                <a:solidFill>
                  <a:srgbClr val="38512F"/>
                </a:solidFill>
                <a:latin typeface="SimSun"/>
                <a:cs typeface="SimSun"/>
              </a:rPr>
              <a:t>included</a:t>
            </a:r>
            <a:r>
              <a:rPr sz="1800" spc="-425" dirty="0">
                <a:solidFill>
                  <a:srgbClr val="38512F"/>
                </a:solidFill>
                <a:latin typeface="SimSun"/>
                <a:cs typeface="SimSun"/>
              </a:rPr>
              <a:t> </a:t>
            </a:r>
            <a:r>
              <a:rPr sz="1800" spc="-110" dirty="0">
                <a:solidFill>
                  <a:srgbClr val="38512F"/>
                </a:solidFill>
                <a:latin typeface="SimSun"/>
                <a:cs typeface="SimSun"/>
              </a:rPr>
              <a:t>in</a:t>
            </a:r>
            <a:r>
              <a:rPr sz="1800" spc="-425" dirty="0">
                <a:solidFill>
                  <a:srgbClr val="38512F"/>
                </a:solidFill>
                <a:latin typeface="SimSun"/>
                <a:cs typeface="SimSun"/>
              </a:rPr>
              <a:t> </a:t>
            </a:r>
            <a:r>
              <a:rPr sz="1800" spc="5" dirty="0">
                <a:solidFill>
                  <a:srgbClr val="38512F"/>
                </a:solidFill>
                <a:latin typeface="SimSun"/>
                <a:cs typeface="SimSun"/>
              </a:rPr>
              <a:t>the</a:t>
            </a:r>
            <a:r>
              <a:rPr sz="1800" spc="-425" dirty="0">
                <a:solidFill>
                  <a:srgbClr val="38512F"/>
                </a:solidFill>
                <a:latin typeface="SimSun"/>
                <a:cs typeface="SimSun"/>
              </a:rPr>
              <a:t> </a:t>
            </a:r>
            <a:r>
              <a:rPr sz="1800" spc="204" dirty="0">
                <a:solidFill>
                  <a:srgbClr val="38512F"/>
                </a:solidFill>
                <a:latin typeface="SimSun"/>
                <a:cs typeface="SimSun"/>
              </a:rPr>
              <a:t>exam</a:t>
            </a:r>
            <a:r>
              <a:rPr sz="1800" spc="-425" dirty="0">
                <a:solidFill>
                  <a:srgbClr val="38512F"/>
                </a:solidFill>
                <a:latin typeface="SimSun"/>
                <a:cs typeface="SimSun"/>
              </a:rPr>
              <a:t> </a:t>
            </a:r>
            <a:r>
              <a:rPr sz="1800" spc="-35" dirty="0">
                <a:solidFill>
                  <a:srgbClr val="38512F"/>
                </a:solidFill>
                <a:latin typeface="SimSun"/>
                <a:cs typeface="SimSun"/>
              </a:rPr>
              <a:t>schedule.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55965" y="2807537"/>
            <a:ext cx="910590" cy="1456690"/>
          </a:xfrm>
          <a:custGeom>
            <a:avLst/>
            <a:gdLst/>
            <a:ahLst/>
            <a:cxnLst/>
            <a:rect l="l" t="t" r="r" b="b"/>
            <a:pathLst>
              <a:path w="910589" h="1456689">
                <a:moveTo>
                  <a:pt x="910069" y="0"/>
                </a:moveTo>
                <a:lnTo>
                  <a:pt x="455041" y="182003"/>
                </a:lnTo>
                <a:lnTo>
                  <a:pt x="0" y="0"/>
                </a:lnTo>
                <a:lnTo>
                  <a:pt x="0" y="1274089"/>
                </a:lnTo>
                <a:lnTo>
                  <a:pt x="455041" y="1456105"/>
                </a:lnTo>
                <a:lnTo>
                  <a:pt x="910069" y="1274089"/>
                </a:lnTo>
                <a:lnTo>
                  <a:pt x="910069" y="0"/>
                </a:lnTo>
                <a:close/>
              </a:path>
            </a:pathLst>
          </a:custGeom>
          <a:solidFill>
            <a:srgbClr val="F6E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20227" y="3340352"/>
            <a:ext cx="172085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75" dirty="0">
                <a:solidFill>
                  <a:srgbClr val="38512F"/>
                </a:solidFill>
                <a:latin typeface="SimSun"/>
                <a:cs typeface="SimSun"/>
              </a:rPr>
              <a:t>2</a:t>
            </a:r>
            <a:endParaRPr sz="215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1597" y="2967095"/>
            <a:ext cx="3858260" cy="679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40" dirty="0">
                <a:solidFill>
                  <a:srgbClr val="38512F"/>
                </a:solidFill>
                <a:latin typeface="Cambria"/>
                <a:cs typeface="Cambria"/>
              </a:rPr>
              <a:t>Instructors</a:t>
            </a:r>
            <a:r>
              <a:rPr sz="1800" b="1" spc="3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30" dirty="0">
                <a:solidFill>
                  <a:srgbClr val="38512F"/>
                </a:solidFill>
                <a:latin typeface="Cambria"/>
                <a:cs typeface="Cambria"/>
              </a:rPr>
              <a:t>Dataset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400" spc="-100" dirty="0">
                <a:solidFill>
                  <a:srgbClr val="3A3630"/>
                </a:solidFill>
                <a:latin typeface="Verdana"/>
                <a:cs typeface="Verdana"/>
              </a:rPr>
              <a:t>Helps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3A3630"/>
                </a:solidFill>
                <a:latin typeface="Verdana"/>
                <a:cs typeface="Verdana"/>
              </a:rPr>
              <a:t>in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assigning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and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3A3630"/>
                </a:solidFill>
                <a:latin typeface="Verdana"/>
                <a:cs typeface="Verdana"/>
              </a:rPr>
              <a:t>balancing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3A3630"/>
                </a:solidFill>
                <a:latin typeface="Verdana"/>
                <a:cs typeface="Verdana"/>
              </a:rPr>
              <a:t>invigilator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duties.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55965" y="4263643"/>
            <a:ext cx="910590" cy="1456690"/>
          </a:xfrm>
          <a:custGeom>
            <a:avLst/>
            <a:gdLst/>
            <a:ahLst/>
            <a:cxnLst/>
            <a:rect l="l" t="t" r="r" b="b"/>
            <a:pathLst>
              <a:path w="910589" h="1456689">
                <a:moveTo>
                  <a:pt x="910069" y="0"/>
                </a:moveTo>
                <a:lnTo>
                  <a:pt x="455041" y="182016"/>
                </a:lnTo>
                <a:lnTo>
                  <a:pt x="0" y="0"/>
                </a:lnTo>
                <a:lnTo>
                  <a:pt x="0" y="1274102"/>
                </a:lnTo>
                <a:lnTo>
                  <a:pt x="455041" y="1456118"/>
                </a:lnTo>
                <a:lnTo>
                  <a:pt x="910069" y="1274102"/>
                </a:lnTo>
                <a:lnTo>
                  <a:pt x="910069" y="0"/>
                </a:lnTo>
                <a:close/>
              </a:path>
            </a:pathLst>
          </a:custGeom>
          <a:solidFill>
            <a:srgbClr val="F6E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17560" y="4796470"/>
            <a:ext cx="177800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120" dirty="0">
                <a:solidFill>
                  <a:srgbClr val="38512F"/>
                </a:solidFill>
                <a:latin typeface="SimSun"/>
                <a:cs typeface="SimSun"/>
              </a:rPr>
              <a:t>3</a:t>
            </a:r>
            <a:endParaRPr sz="2150">
              <a:latin typeface="SimSun"/>
              <a:cs typeface="SimSu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21597" y="4423209"/>
            <a:ext cx="4481195" cy="679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45" dirty="0">
                <a:solidFill>
                  <a:srgbClr val="38512F"/>
                </a:solidFill>
                <a:latin typeface="Cambria"/>
                <a:cs typeface="Cambria"/>
              </a:rPr>
              <a:t>Students</a:t>
            </a:r>
            <a:r>
              <a:rPr sz="1800" b="1" spc="3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30" dirty="0">
                <a:solidFill>
                  <a:srgbClr val="38512F"/>
                </a:solidFill>
                <a:latin typeface="Cambria"/>
                <a:cs typeface="Cambria"/>
              </a:rPr>
              <a:t>Dataset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400" spc="-100" dirty="0">
                <a:solidFill>
                  <a:srgbClr val="3A3630"/>
                </a:solidFill>
                <a:latin typeface="Verdana"/>
                <a:cs typeface="Verdana"/>
              </a:rPr>
              <a:t>Provides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student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3A3630"/>
                </a:solidFill>
                <a:latin typeface="Verdana"/>
                <a:cs typeface="Verdana"/>
              </a:rPr>
              <a:t>information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to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3A3630"/>
                </a:solidFill>
                <a:latin typeface="Verdana"/>
                <a:cs typeface="Verdana"/>
              </a:rPr>
              <a:t>avoid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3A3630"/>
                </a:solidFill>
                <a:latin typeface="Verdana"/>
                <a:cs typeface="Verdana"/>
              </a:rPr>
              <a:t>scheduling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3A3630"/>
                </a:solidFill>
                <a:latin typeface="Verdana"/>
                <a:cs typeface="Verdana"/>
              </a:rPr>
              <a:t>conflicts.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55965" y="5719762"/>
            <a:ext cx="910590" cy="1456690"/>
          </a:xfrm>
          <a:custGeom>
            <a:avLst/>
            <a:gdLst/>
            <a:ahLst/>
            <a:cxnLst/>
            <a:rect l="l" t="t" r="r" b="b"/>
            <a:pathLst>
              <a:path w="910589" h="1456690">
                <a:moveTo>
                  <a:pt x="910069" y="0"/>
                </a:moveTo>
                <a:lnTo>
                  <a:pt x="455041" y="182003"/>
                </a:lnTo>
                <a:lnTo>
                  <a:pt x="0" y="0"/>
                </a:lnTo>
                <a:lnTo>
                  <a:pt x="0" y="1274094"/>
                </a:lnTo>
                <a:lnTo>
                  <a:pt x="455041" y="1456107"/>
                </a:lnTo>
                <a:lnTo>
                  <a:pt x="910069" y="1274094"/>
                </a:lnTo>
                <a:lnTo>
                  <a:pt x="910069" y="0"/>
                </a:lnTo>
                <a:close/>
              </a:path>
            </a:pathLst>
          </a:custGeom>
          <a:solidFill>
            <a:srgbClr val="F6E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019642" y="6252575"/>
            <a:ext cx="173355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90" dirty="0">
                <a:solidFill>
                  <a:srgbClr val="38512F"/>
                </a:solidFill>
                <a:latin typeface="SimSun"/>
                <a:cs typeface="SimSun"/>
              </a:rPr>
              <a:t>4</a:t>
            </a:r>
            <a:endParaRPr sz="215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21597" y="5879318"/>
            <a:ext cx="6568440" cy="679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25" dirty="0">
                <a:solidFill>
                  <a:srgbClr val="38512F"/>
                </a:solidFill>
                <a:latin typeface="Cambria"/>
                <a:cs typeface="Cambria"/>
              </a:rPr>
              <a:t>Registrations</a:t>
            </a:r>
            <a:r>
              <a:rPr sz="1800" b="1" spc="5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30" dirty="0">
                <a:solidFill>
                  <a:srgbClr val="38512F"/>
                </a:solidFill>
                <a:latin typeface="Cambria"/>
                <a:cs typeface="Cambria"/>
              </a:rPr>
              <a:t>Dataset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Critical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3A3630"/>
                </a:solidFill>
                <a:latin typeface="Verdana"/>
                <a:cs typeface="Verdana"/>
              </a:rPr>
              <a:t>for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mapping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students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to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3A3630"/>
                </a:solidFill>
                <a:latin typeface="Verdana"/>
                <a:cs typeface="Verdana"/>
              </a:rPr>
              <a:t>courses,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ensuring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3A3630"/>
                </a:solidFill>
                <a:latin typeface="Verdana"/>
                <a:cs typeface="Verdana"/>
              </a:rPr>
              <a:t>no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overlaps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3A3630"/>
                </a:solidFill>
                <a:latin typeface="Verdana"/>
                <a:cs typeface="Verdana"/>
              </a:rPr>
              <a:t>in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3A3630"/>
                </a:solidFill>
                <a:latin typeface="Verdana"/>
                <a:cs typeface="Verdana"/>
              </a:rPr>
              <a:t>their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3A3630"/>
                </a:solidFill>
                <a:latin typeface="Verdana"/>
                <a:cs typeface="Verdana"/>
              </a:rPr>
              <a:t>exam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schedules.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1464251"/>
            <a:ext cx="2404110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90" dirty="0"/>
              <a:t>Conclusion</a:t>
            </a:r>
          </a:p>
        </p:txBody>
      </p:sp>
      <p:sp>
        <p:nvSpPr>
          <p:cNvPr id="3" name="object 3"/>
          <p:cNvSpPr/>
          <p:nvPr/>
        </p:nvSpPr>
        <p:spPr>
          <a:xfrm>
            <a:off x="1655965" y="2474442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69773" y="0"/>
                </a:moveTo>
                <a:lnTo>
                  <a:pt x="39471" y="0"/>
                </a:lnTo>
                <a:lnTo>
                  <a:pt x="33667" y="1155"/>
                </a:lnTo>
                <a:lnTo>
                  <a:pt x="1155" y="33655"/>
                </a:lnTo>
                <a:lnTo>
                  <a:pt x="0" y="39458"/>
                </a:lnTo>
                <a:lnTo>
                  <a:pt x="0" y="363728"/>
                </a:lnTo>
                <a:lnTo>
                  <a:pt x="0" y="369760"/>
                </a:lnTo>
                <a:lnTo>
                  <a:pt x="22517" y="403453"/>
                </a:lnTo>
                <a:lnTo>
                  <a:pt x="39471" y="409232"/>
                </a:lnTo>
                <a:lnTo>
                  <a:pt x="369773" y="409232"/>
                </a:lnTo>
                <a:lnTo>
                  <a:pt x="403466" y="386715"/>
                </a:lnTo>
                <a:lnTo>
                  <a:pt x="409232" y="369760"/>
                </a:lnTo>
                <a:lnTo>
                  <a:pt x="409232" y="39458"/>
                </a:lnTo>
                <a:lnTo>
                  <a:pt x="386727" y="5765"/>
                </a:lnTo>
                <a:lnTo>
                  <a:pt x="375577" y="1155"/>
                </a:lnTo>
                <a:lnTo>
                  <a:pt x="369773" y="0"/>
                </a:lnTo>
                <a:close/>
              </a:path>
            </a:pathLst>
          </a:custGeom>
          <a:solidFill>
            <a:srgbClr val="F6E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93608" y="2483813"/>
            <a:ext cx="125095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295" dirty="0">
                <a:solidFill>
                  <a:srgbClr val="38512F"/>
                </a:solidFill>
                <a:latin typeface="SimSun"/>
                <a:cs typeface="SimSun"/>
              </a:rPr>
              <a:t>1</a:t>
            </a:r>
            <a:endParaRPr sz="215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0051" y="2510275"/>
            <a:ext cx="1994535" cy="2126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866140">
              <a:lnSpc>
                <a:spcPct val="104099"/>
              </a:lnSpc>
            </a:pPr>
            <a:r>
              <a:rPr sz="1800" spc="515" dirty="0">
                <a:solidFill>
                  <a:srgbClr val="38512F"/>
                </a:solidFill>
                <a:latin typeface="SimSun"/>
                <a:cs typeface="SimSun"/>
              </a:rPr>
              <a:t>O</a:t>
            </a:r>
            <a:r>
              <a:rPr sz="1800" spc="160" dirty="0">
                <a:solidFill>
                  <a:srgbClr val="38512F"/>
                </a:solidFill>
                <a:latin typeface="SimSun"/>
                <a:cs typeface="SimSun"/>
              </a:rPr>
              <a:t>p</a:t>
            </a:r>
            <a:r>
              <a:rPr sz="1800" spc="-215" dirty="0">
                <a:solidFill>
                  <a:srgbClr val="38512F"/>
                </a:solidFill>
                <a:latin typeface="SimSun"/>
                <a:cs typeface="SimSun"/>
              </a:rPr>
              <a:t>t</a:t>
            </a:r>
            <a:r>
              <a:rPr sz="1800" spc="-405" dirty="0">
                <a:solidFill>
                  <a:srgbClr val="38512F"/>
                </a:solidFill>
                <a:latin typeface="SimSun"/>
                <a:cs typeface="SimSun"/>
              </a:rPr>
              <a:t>i</a:t>
            </a:r>
            <a:r>
              <a:rPr sz="1800" spc="695" dirty="0">
                <a:solidFill>
                  <a:srgbClr val="38512F"/>
                </a:solidFill>
                <a:latin typeface="SimSun"/>
                <a:cs typeface="SimSun"/>
              </a:rPr>
              <a:t>m</a:t>
            </a:r>
            <a:r>
              <a:rPr sz="1800" spc="-405" dirty="0">
                <a:solidFill>
                  <a:srgbClr val="38512F"/>
                </a:solidFill>
                <a:latin typeface="SimSun"/>
                <a:cs typeface="SimSun"/>
              </a:rPr>
              <a:t>i</a:t>
            </a:r>
            <a:r>
              <a:rPr sz="1800" dirty="0">
                <a:solidFill>
                  <a:srgbClr val="38512F"/>
                </a:solidFill>
                <a:latin typeface="SimSun"/>
                <a:cs typeface="SimSun"/>
              </a:rPr>
              <a:t>z</a:t>
            </a:r>
            <a:r>
              <a:rPr sz="1800" spc="60" dirty="0">
                <a:solidFill>
                  <a:srgbClr val="38512F"/>
                </a:solidFill>
                <a:latin typeface="SimSun"/>
                <a:cs typeface="SimSun"/>
              </a:rPr>
              <a:t>e</a:t>
            </a:r>
            <a:r>
              <a:rPr sz="1800" spc="170" dirty="0">
                <a:solidFill>
                  <a:srgbClr val="38512F"/>
                </a:solidFill>
                <a:latin typeface="SimSun"/>
                <a:cs typeface="SimSun"/>
              </a:rPr>
              <a:t>d  </a:t>
            </a:r>
            <a:r>
              <a:rPr sz="1800" spc="30" dirty="0">
                <a:solidFill>
                  <a:srgbClr val="38512F"/>
                </a:solidFill>
                <a:latin typeface="SimSun"/>
                <a:cs typeface="SimSun"/>
              </a:rPr>
              <a:t>Schedules</a:t>
            </a:r>
            <a:endParaRPr sz="1800">
              <a:latin typeface="SimSun"/>
              <a:cs typeface="SimSun"/>
            </a:endParaRPr>
          </a:p>
          <a:p>
            <a:pPr marL="12700" marR="5080">
              <a:lnSpc>
                <a:spcPct val="136000"/>
              </a:lnSpc>
              <a:spcBef>
                <a:spcPts val="710"/>
              </a:spcBef>
            </a:pPr>
            <a:r>
              <a:rPr sz="1400" spc="-100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3A3630"/>
                </a:solidFill>
                <a:latin typeface="Verdana"/>
                <a:cs typeface="Verdana"/>
              </a:rPr>
              <a:t>g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14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180" dirty="0">
                <a:solidFill>
                  <a:srgbClr val="3A3630"/>
                </a:solidFill>
                <a:latin typeface="Verdana"/>
                <a:cs typeface="Verdana"/>
              </a:rPr>
              <a:t>g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400" spc="-175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n  </a:t>
            </a:r>
            <a:r>
              <a:rPr sz="1400" spc="-180" dirty="0">
                <a:solidFill>
                  <a:srgbClr val="3A3630"/>
                </a:solidFill>
                <a:latin typeface="Verdana"/>
                <a:cs typeface="Verdana"/>
              </a:rPr>
              <a:t>g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14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9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x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75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80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400" spc="-14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b</a:t>
            </a:r>
            <a:r>
              <a:rPr sz="1400" spc="-25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s  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400" spc="-14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70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70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16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40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s  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p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80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45" dirty="0">
                <a:solidFill>
                  <a:srgbClr val="3A3630"/>
                </a:solidFill>
                <a:latin typeface="Verdana"/>
                <a:cs typeface="Verdana"/>
              </a:rPr>
              <a:t>z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120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90" dirty="0">
                <a:solidFill>
                  <a:srgbClr val="3A3630"/>
                </a:solidFill>
                <a:latin typeface="Verdana"/>
                <a:cs typeface="Verdana"/>
              </a:rPr>
              <a:t>e  utilization.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425429" y="2474442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69773" y="0"/>
                </a:moveTo>
                <a:lnTo>
                  <a:pt x="39484" y="0"/>
                </a:lnTo>
                <a:lnTo>
                  <a:pt x="33667" y="1155"/>
                </a:lnTo>
                <a:lnTo>
                  <a:pt x="1155" y="33655"/>
                </a:lnTo>
                <a:lnTo>
                  <a:pt x="0" y="39458"/>
                </a:lnTo>
                <a:lnTo>
                  <a:pt x="12" y="363728"/>
                </a:lnTo>
                <a:lnTo>
                  <a:pt x="0" y="369760"/>
                </a:lnTo>
                <a:lnTo>
                  <a:pt x="22517" y="403453"/>
                </a:lnTo>
                <a:lnTo>
                  <a:pt x="39484" y="409232"/>
                </a:lnTo>
                <a:lnTo>
                  <a:pt x="369773" y="409232"/>
                </a:lnTo>
                <a:lnTo>
                  <a:pt x="403466" y="386715"/>
                </a:lnTo>
                <a:lnTo>
                  <a:pt x="409244" y="369760"/>
                </a:lnTo>
                <a:lnTo>
                  <a:pt x="409244" y="39458"/>
                </a:lnTo>
                <a:lnTo>
                  <a:pt x="386727" y="5765"/>
                </a:lnTo>
                <a:lnTo>
                  <a:pt x="375577" y="1155"/>
                </a:lnTo>
                <a:lnTo>
                  <a:pt x="369773" y="0"/>
                </a:lnTo>
                <a:close/>
              </a:path>
            </a:pathLst>
          </a:custGeom>
          <a:solidFill>
            <a:srgbClr val="F6E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43006" y="2483813"/>
            <a:ext cx="172085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75" dirty="0">
                <a:solidFill>
                  <a:srgbClr val="38512F"/>
                </a:solidFill>
                <a:latin typeface="SimSun"/>
                <a:cs typeface="SimSun"/>
              </a:rPr>
              <a:t>2</a:t>
            </a:r>
            <a:endParaRPr sz="215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03088" y="2510275"/>
            <a:ext cx="1974850" cy="2126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>
              <a:lnSpc>
                <a:spcPct val="104099"/>
              </a:lnSpc>
            </a:pPr>
            <a:r>
              <a:rPr sz="1800" spc="-315" dirty="0">
                <a:solidFill>
                  <a:srgbClr val="38512F"/>
                </a:solidFill>
                <a:latin typeface="SimSun"/>
                <a:cs typeface="SimSun"/>
              </a:rPr>
              <a:t>I</a:t>
            </a:r>
            <a:r>
              <a:rPr sz="1800" spc="695" dirty="0">
                <a:solidFill>
                  <a:srgbClr val="38512F"/>
                </a:solidFill>
                <a:latin typeface="SimSun"/>
                <a:cs typeface="SimSun"/>
              </a:rPr>
              <a:t>m</a:t>
            </a:r>
            <a:r>
              <a:rPr sz="1800" spc="160" dirty="0">
                <a:solidFill>
                  <a:srgbClr val="38512F"/>
                </a:solidFill>
                <a:latin typeface="SimSun"/>
                <a:cs typeface="SimSun"/>
              </a:rPr>
              <a:t>p</a:t>
            </a:r>
            <a:r>
              <a:rPr sz="1800" spc="-140" dirty="0">
                <a:solidFill>
                  <a:srgbClr val="38512F"/>
                </a:solidFill>
                <a:latin typeface="SimSun"/>
                <a:cs typeface="SimSun"/>
              </a:rPr>
              <a:t>r</a:t>
            </a:r>
            <a:r>
              <a:rPr sz="1800" spc="135" dirty="0">
                <a:solidFill>
                  <a:srgbClr val="38512F"/>
                </a:solidFill>
                <a:latin typeface="SimSun"/>
                <a:cs typeface="SimSun"/>
              </a:rPr>
              <a:t>o</a:t>
            </a:r>
            <a:r>
              <a:rPr sz="1800" spc="-10" dirty="0">
                <a:solidFill>
                  <a:srgbClr val="38512F"/>
                </a:solidFill>
                <a:latin typeface="SimSun"/>
                <a:cs typeface="SimSun"/>
              </a:rPr>
              <a:t>v</a:t>
            </a:r>
            <a:r>
              <a:rPr sz="1800" spc="60" dirty="0">
                <a:solidFill>
                  <a:srgbClr val="38512F"/>
                </a:solidFill>
                <a:latin typeface="SimSun"/>
                <a:cs typeface="SimSun"/>
              </a:rPr>
              <a:t>e</a:t>
            </a:r>
            <a:r>
              <a:rPr sz="1800" spc="170" dirty="0">
                <a:solidFill>
                  <a:srgbClr val="38512F"/>
                </a:solidFill>
                <a:latin typeface="SimSun"/>
                <a:cs typeface="SimSun"/>
              </a:rPr>
              <a:t>d</a:t>
            </a:r>
            <a:r>
              <a:rPr sz="1800" spc="-430" dirty="0">
                <a:solidFill>
                  <a:srgbClr val="38512F"/>
                </a:solidFill>
                <a:latin typeface="SimSun"/>
                <a:cs typeface="SimSun"/>
              </a:rPr>
              <a:t> </a:t>
            </a:r>
            <a:r>
              <a:rPr sz="1800" spc="105" dirty="0">
                <a:solidFill>
                  <a:srgbClr val="38512F"/>
                </a:solidFill>
                <a:latin typeface="SimSun"/>
                <a:cs typeface="SimSun"/>
              </a:rPr>
              <a:t>S</a:t>
            </a:r>
            <a:r>
              <a:rPr sz="1800" spc="-215" dirty="0">
                <a:solidFill>
                  <a:srgbClr val="38512F"/>
                </a:solidFill>
                <a:latin typeface="SimSun"/>
                <a:cs typeface="SimSun"/>
              </a:rPr>
              <a:t>t</a:t>
            </a:r>
            <a:r>
              <a:rPr sz="1800" spc="160" dirty="0">
                <a:solidFill>
                  <a:srgbClr val="38512F"/>
                </a:solidFill>
                <a:latin typeface="SimSun"/>
                <a:cs typeface="SimSun"/>
              </a:rPr>
              <a:t>u</a:t>
            </a:r>
            <a:r>
              <a:rPr sz="1800" spc="165" dirty="0">
                <a:solidFill>
                  <a:srgbClr val="38512F"/>
                </a:solidFill>
                <a:latin typeface="SimSun"/>
                <a:cs typeface="SimSun"/>
              </a:rPr>
              <a:t>d</a:t>
            </a:r>
            <a:r>
              <a:rPr sz="1800" spc="65" dirty="0">
                <a:solidFill>
                  <a:srgbClr val="38512F"/>
                </a:solidFill>
                <a:latin typeface="SimSun"/>
                <a:cs typeface="SimSun"/>
              </a:rPr>
              <a:t>e</a:t>
            </a:r>
            <a:r>
              <a:rPr sz="1800" spc="165" dirty="0">
                <a:solidFill>
                  <a:srgbClr val="38512F"/>
                </a:solidFill>
                <a:latin typeface="SimSun"/>
                <a:cs typeface="SimSun"/>
              </a:rPr>
              <a:t>n</a:t>
            </a:r>
            <a:r>
              <a:rPr sz="1800" spc="-210" dirty="0">
                <a:solidFill>
                  <a:srgbClr val="38512F"/>
                </a:solidFill>
                <a:latin typeface="SimSun"/>
                <a:cs typeface="SimSun"/>
              </a:rPr>
              <a:t>t  </a:t>
            </a:r>
            <a:r>
              <a:rPr sz="1800" spc="30" dirty="0">
                <a:solidFill>
                  <a:srgbClr val="38512F"/>
                </a:solidFill>
                <a:latin typeface="SimSun"/>
                <a:cs typeface="SimSun"/>
              </a:rPr>
              <a:t>Experience</a:t>
            </a:r>
            <a:endParaRPr sz="1800">
              <a:latin typeface="SimSun"/>
              <a:cs typeface="SimSun"/>
            </a:endParaRPr>
          </a:p>
          <a:p>
            <a:pPr marL="12700" marR="5080">
              <a:lnSpc>
                <a:spcPct val="136000"/>
              </a:lnSpc>
              <a:spcBef>
                <a:spcPts val="710"/>
              </a:spcBef>
            </a:pPr>
            <a:r>
              <a:rPr sz="1400" spc="-265" dirty="0">
                <a:solidFill>
                  <a:srgbClr val="3A3630"/>
                </a:solidFill>
                <a:latin typeface="Verdana"/>
                <a:cs typeface="Verdana"/>
              </a:rPr>
              <a:t>W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f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b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55" dirty="0">
                <a:solidFill>
                  <a:srgbClr val="3A3630"/>
                </a:solidFill>
                <a:latin typeface="Verdana"/>
                <a:cs typeface="Verdana"/>
              </a:rPr>
              <a:t>d  </a:t>
            </a:r>
            <a:r>
              <a:rPr sz="1400" spc="-14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x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75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25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155" dirty="0">
                <a:solidFill>
                  <a:srgbClr val="3A3630"/>
                </a:solidFill>
                <a:latin typeface="Verdana"/>
                <a:cs typeface="Verdana"/>
              </a:rPr>
              <a:t>,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s  </a:t>
            </a:r>
            <a:r>
              <a:rPr sz="1400" spc="-95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b</a:t>
            </a:r>
            <a:r>
              <a:rPr sz="1400" spc="-14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00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9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p</a:t>
            </a:r>
            <a:r>
              <a:rPr sz="1400" spc="-25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90" dirty="0">
                <a:solidFill>
                  <a:srgbClr val="3A3630"/>
                </a:solidFill>
                <a:latin typeface="Verdana"/>
                <a:cs typeface="Verdana"/>
              </a:rPr>
              <a:t>r  </a:t>
            </a:r>
            <a:r>
              <a:rPr sz="1400" spc="-16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80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45" dirty="0">
                <a:solidFill>
                  <a:srgbClr val="3A3630"/>
                </a:solidFill>
                <a:latin typeface="Verdana"/>
                <a:cs typeface="Verdana"/>
              </a:rPr>
              <a:t>z</a:t>
            </a:r>
            <a:r>
              <a:rPr sz="1400" spc="-90" dirty="0">
                <a:solidFill>
                  <a:srgbClr val="3A3630"/>
                </a:solidFill>
                <a:latin typeface="Verdana"/>
                <a:cs typeface="Verdana"/>
              </a:rPr>
              <a:t>e  conflicts.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94905" y="2474442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69760" y="0"/>
                </a:moveTo>
                <a:lnTo>
                  <a:pt x="39471" y="0"/>
                </a:lnTo>
                <a:lnTo>
                  <a:pt x="33667" y="1155"/>
                </a:lnTo>
                <a:lnTo>
                  <a:pt x="1155" y="33655"/>
                </a:lnTo>
                <a:lnTo>
                  <a:pt x="0" y="39458"/>
                </a:lnTo>
                <a:lnTo>
                  <a:pt x="0" y="363728"/>
                </a:lnTo>
                <a:lnTo>
                  <a:pt x="0" y="369760"/>
                </a:lnTo>
                <a:lnTo>
                  <a:pt x="22517" y="403453"/>
                </a:lnTo>
                <a:lnTo>
                  <a:pt x="39471" y="409232"/>
                </a:lnTo>
                <a:lnTo>
                  <a:pt x="369760" y="409232"/>
                </a:lnTo>
                <a:lnTo>
                  <a:pt x="403453" y="386715"/>
                </a:lnTo>
                <a:lnTo>
                  <a:pt x="409232" y="369760"/>
                </a:lnTo>
                <a:lnTo>
                  <a:pt x="409232" y="39458"/>
                </a:lnTo>
                <a:lnTo>
                  <a:pt x="386715" y="5765"/>
                </a:lnTo>
                <a:lnTo>
                  <a:pt x="375564" y="1155"/>
                </a:lnTo>
                <a:lnTo>
                  <a:pt x="369760" y="0"/>
                </a:lnTo>
                <a:close/>
              </a:path>
            </a:pathLst>
          </a:custGeom>
          <a:solidFill>
            <a:srgbClr val="F6E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313206" y="2483813"/>
            <a:ext cx="177800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120" dirty="0">
                <a:solidFill>
                  <a:srgbClr val="38512F"/>
                </a:solidFill>
                <a:latin typeface="SimSun"/>
                <a:cs typeface="SimSun"/>
              </a:rPr>
              <a:t>3</a:t>
            </a:r>
            <a:endParaRPr sz="215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76126" y="2510275"/>
            <a:ext cx="2006600" cy="2411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43865">
              <a:lnSpc>
                <a:spcPct val="104099"/>
              </a:lnSpc>
            </a:pPr>
            <a:r>
              <a:rPr sz="1800" spc="125" dirty="0">
                <a:solidFill>
                  <a:srgbClr val="38512F"/>
                </a:solidFill>
                <a:latin typeface="SimSun"/>
                <a:cs typeface="SimSun"/>
              </a:rPr>
              <a:t>Reduced </a:t>
            </a:r>
            <a:r>
              <a:rPr sz="1800" spc="130" dirty="0">
                <a:solidFill>
                  <a:srgbClr val="38512F"/>
                </a:solidFill>
                <a:latin typeface="SimSun"/>
                <a:cs typeface="SimSun"/>
              </a:rPr>
              <a:t> </a:t>
            </a:r>
            <a:r>
              <a:rPr sz="1800" spc="215" dirty="0">
                <a:solidFill>
                  <a:srgbClr val="38512F"/>
                </a:solidFill>
                <a:latin typeface="SimSun"/>
                <a:cs typeface="SimSun"/>
              </a:rPr>
              <a:t>A</a:t>
            </a:r>
            <a:r>
              <a:rPr sz="1800" spc="165" dirty="0">
                <a:solidFill>
                  <a:srgbClr val="38512F"/>
                </a:solidFill>
                <a:latin typeface="SimSun"/>
                <a:cs typeface="SimSun"/>
              </a:rPr>
              <a:t>d</a:t>
            </a:r>
            <a:r>
              <a:rPr sz="1800" spc="695" dirty="0">
                <a:solidFill>
                  <a:srgbClr val="38512F"/>
                </a:solidFill>
                <a:latin typeface="SimSun"/>
                <a:cs typeface="SimSun"/>
              </a:rPr>
              <a:t>m</a:t>
            </a:r>
            <a:r>
              <a:rPr sz="1800" spc="-405" dirty="0">
                <a:solidFill>
                  <a:srgbClr val="38512F"/>
                </a:solidFill>
                <a:latin typeface="SimSun"/>
                <a:cs typeface="SimSun"/>
              </a:rPr>
              <a:t>i</a:t>
            </a:r>
            <a:r>
              <a:rPr sz="1800" spc="180" dirty="0">
                <a:solidFill>
                  <a:srgbClr val="38512F"/>
                </a:solidFill>
                <a:latin typeface="SimSun"/>
                <a:cs typeface="SimSun"/>
              </a:rPr>
              <a:t>n</a:t>
            </a:r>
            <a:r>
              <a:rPr sz="1800" spc="-405" dirty="0">
                <a:solidFill>
                  <a:srgbClr val="38512F"/>
                </a:solidFill>
                <a:latin typeface="SimSun"/>
                <a:cs typeface="SimSun"/>
              </a:rPr>
              <a:t>i</a:t>
            </a:r>
            <a:r>
              <a:rPr sz="1800" spc="-80" dirty="0">
                <a:solidFill>
                  <a:srgbClr val="38512F"/>
                </a:solidFill>
                <a:latin typeface="SimSun"/>
                <a:cs typeface="SimSun"/>
              </a:rPr>
              <a:t>s</a:t>
            </a:r>
            <a:r>
              <a:rPr sz="1800" spc="-215" dirty="0">
                <a:solidFill>
                  <a:srgbClr val="38512F"/>
                </a:solidFill>
                <a:latin typeface="SimSun"/>
                <a:cs typeface="SimSun"/>
              </a:rPr>
              <a:t>t</a:t>
            </a:r>
            <a:r>
              <a:rPr sz="1800" spc="-140" dirty="0">
                <a:solidFill>
                  <a:srgbClr val="38512F"/>
                </a:solidFill>
                <a:latin typeface="SimSun"/>
                <a:cs typeface="SimSun"/>
              </a:rPr>
              <a:t>r</a:t>
            </a:r>
            <a:r>
              <a:rPr sz="1800" spc="5" dirty="0">
                <a:solidFill>
                  <a:srgbClr val="38512F"/>
                </a:solidFill>
                <a:latin typeface="SimSun"/>
                <a:cs typeface="SimSun"/>
              </a:rPr>
              <a:t>a</a:t>
            </a:r>
            <a:r>
              <a:rPr sz="1800" spc="-215" dirty="0">
                <a:solidFill>
                  <a:srgbClr val="38512F"/>
                </a:solidFill>
                <a:latin typeface="SimSun"/>
                <a:cs typeface="SimSun"/>
              </a:rPr>
              <a:t>t</a:t>
            </a:r>
            <a:r>
              <a:rPr sz="1800" spc="-405" dirty="0">
                <a:solidFill>
                  <a:srgbClr val="38512F"/>
                </a:solidFill>
                <a:latin typeface="SimSun"/>
                <a:cs typeface="SimSun"/>
              </a:rPr>
              <a:t>i</a:t>
            </a:r>
            <a:r>
              <a:rPr sz="1800" spc="-10" dirty="0">
                <a:solidFill>
                  <a:srgbClr val="38512F"/>
                </a:solidFill>
                <a:latin typeface="SimSun"/>
                <a:cs typeface="SimSun"/>
              </a:rPr>
              <a:t>v</a:t>
            </a:r>
            <a:r>
              <a:rPr sz="1800" spc="70" dirty="0">
                <a:solidFill>
                  <a:srgbClr val="38512F"/>
                </a:solidFill>
                <a:latin typeface="SimSun"/>
                <a:cs typeface="SimSun"/>
              </a:rPr>
              <a:t>e  </a:t>
            </a:r>
            <a:r>
              <a:rPr sz="1800" spc="105" dirty="0">
                <a:solidFill>
                  <a:srgbClr val="38512F"/>
                </a:solidFill>
                <a:latin typeface="SimSun"/>
                <a:cs typeface="SimSun"/>
              </a:rPr>
              <a:t>Burden</a:t>
            </a:r>
            <a:endParaRPr sz="1800">
              <a:latin typeface="SimSun"/>
              <a:cs typeface="SimSun"/>
            </a:endParaRPr>
          </a:p>
          <a:p>
            <a:pPr marL="12700" marR="5080">
              <a:lnSpc>
                <a:spcPct val="136000"/>
              </a:lnSpc>
              <a:spcBef>
                <a:spcPts val="710"/>
              </a:spcBef>
            </a:pPr>
            <a:r>
              <a:rPr sz="1400" spc="-190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9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80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400" spc="-14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155" dirty="0">
                <a:solidFill>
                  <a:srgbClr val="3A3630"/>
                </a:solidFill>
                <a:latin typeface="Verdana"/>
                <a:cs typeface="Verdana"/>
              </a:rPr>
              <a:t>g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x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00" dirty="0">
                <a:solidFill>
                  <a:srgbClr val="3A3630"/>
                </a:solidFill>
                <a:latin typeface="Verdana"/>
                <a:cs typeface="Verdana"/>
              </a:rPr>
              <a:t>m  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25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155" dirty="0">
                <a:solidFill>
                  <a:srgbClr val="3A3630"/>
                </a:solidFill>
                <a:latin typeface="Verdana"/>
                <a:cs typeface="Verdana"/>
              </a:rPr>
              <a:t>g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p</a:t>
            </a:r>
            <a:r>
              <a:rPr sz="1400" spc="-120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f</a:t>
            </a:r>
            <a:r>
              <a:rPr sz="1400" spc="-120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ee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s  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p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80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3A3630"/>
                </a:solidFill>
                <a:latin typeface="Verdana"/>
                <a:cs typeface="Verdana"/>
              </a:rPr>
              <a:t>f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70" dirty="0">
                <a:solidFill>
                  <a:srgbClr val="3A3630"/>
                </a:solidFill>
                <a:latin typeface="Verdana"/>
                <a:cs typeface="Verdana"/>
              </a:rPr>
              <a:t>v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60" dirty="0">
                <a:solidFill>
                  <a:srgbClr val="3A3630"/>
                </a:solidFill>
                <a:latin typeface="Verdana"/>
                <a:cs typeface="Verdana"/>
              </a:rPr>
              <a:t>y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f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f  </a:t>
            </a:r>
            <a:r>
              <a:rPr sz="1400" spc="-9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3A3630"/>
                </a:solidFill>
                <a:latin typeface="Verdana"/>
                <a:cs typeface="Verdana"/>
              </a:rPr>
              <a:t>f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90" dirty="0">
                <a:solidFill>
                  <a:srgbClr val="3A3630"/>
                </a:solidFill>
                <a:latin typeface="Verdana"/>
                <a:cs typeface="Verdana"/>
              </a:rPr>
              <a:t>r  priorities.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515" y="3518321"/>
            <a:ext cx="3733165" cy="779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50" spc="-50" dirty="0">
                <a:solidFill>
                  <a:srgbClr val="38512F"/>
                </a:solidFill>
                <a:latin typeface="SimSun"/>
                <a:cs typeface="SimSun"/>
              </a:rPr>
              <a:t>Introduction</a:t>
            </a:r>
            <a:endParaRPr sz="4950">
              <a:latin typeface="SimSun"/>
              <a:cs typeface="SimSu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8515" y="4534772"/>
            <a:ext cx="7944484" cy="615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6195">
              <a:lnSpc>
                <a:spcPct val="138300"/>
              </a:lnSpc>
              <a:spcBef>
                <a:spcPts val="90"/>
              </a:spcBef>
            </a:pPr>
            <a:r>
              <a:rPr sz="1400" spc="-95" dirty="0">
                <a:solidFill>
                  <a:srgbClr val="3A3630"/>
                </a:solidFill>
                <a:latin typeface="Verdana"/>
                <a:cs typeface="Verdana"/>
              </a:rPr>
              <a:t>This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presentation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3A3630"/>
                </a:solidFill>
                <a:latin typeface="Verdana"/>
                <a:cs typeface="Verdana"/>
              </a:rPr>
              <a:t>will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explore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how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genetic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algorithm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can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be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used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to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efficiently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3A3630"/>
                </a:solidFill>
                <a:latin typeface="Verdana"/>
                <a:cs typeface="Verdana"/>
              </a:rPr>
              <a:t>schedule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final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3A3630"/>
                </a:solidFill>
                <a:latin typeface="Verdana"/>
                <a:cs typeface="Verdana"/>
              </a:rPr>
              <a:t>exams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3A3630"/>
                </a:solidFill>
                <a:latin typeface="Verdana"/>
                <a:cs typeface="Verdana"/>
              </a:rPr>
              <a:t>for </a:t>
            </a:r>
            <a:r>
              <a:rPr sz="1400" spc="-48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Galala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3A3630"/>
                </a:solidFill>
                <a:latin typeface="Verdana"/>
                <a:cs typeface="Verdana"/>
              </a:rPr>
              <a:t>university,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ensuring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3A3630"/>
                </a:solidFill>
                <a:latin typeface="Verdana"/>
                <a:cs typeface="Verdana"/>
              </a:rPr>
              <a:t>fair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and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3A3630"/>
                </a:solidFill>
                <a:latin typeface="Verdana"/>
                <a:cs typeface="Verdana"/>
              </a:rPr>
              <a:t>balanced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timetables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3A3630"/>
                </a:solidFill>
                <a:latin typeface="Verdana"/>
                <a:cs typeface="Verdana"/>
              </a:rPr>
              <a:t>for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students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and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professors.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1654599"/>
            <a:ext cx="6543675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420" dirty="0"/>
              <a:t>B</a:t>
            </a:r>
            <a:r>
              <a:rPr spc="355" dirty="0"/>
              <a:t>u</a:t>
            </a:r>
            <a:r>
              <a:rPr spc="-125" dirty="0"/>
              <a:t>s</a:t>
            </a:r>
            <a:r>
              <a:rPr spc="-775" dirty="0"/>
              <a:t>i</a:t>
            </a:r>
            <a:r>
              <a:rPr spc="390" dirty="0"/>
              <a:t>n</a:t>
            </a:r>
            <a:r>
              <a:rPr spc="160" dirty="0"/>
              <a:t>e</a:t>
            </a:r>
            <a:r>
              <a:rPr spc="-125" dirty="0"/>
              <a:t>s</a:t>
            </a:r>
            <a:r>
              <a:rPr spc="-120" dirty="0"/>
              <a:t>s</a:t>
            </a:r>
            <a:r>
              <a:rPr spc="-835" dirty="0"/>
              <a:t> </a:t>
            </a:r>
            <a:r>
              <a:rPr spc="390" dirty="0"/>
              <a:t>P</a:t>
            </a:r>
            <a:r>
              <a:rPr spc="-254" dirty="0"/>
              <a:t>r</a:t>
            </a:r>
            <a:r>
              <a:rPr spc="315" dirty="0"/>
              <a:t>o</a:t>
            </a:r>
            <a:r>
              <a:rPr spc="305" dirty="0"/>
              <a:t>b</a:t>
            </a:r>
            <a:r>
              <a:rPr spc="-810" dirty="0"/>
              <a:t>l</a:t>
            </a:r>
            <a:r>
              <a:rPr spc="160" dirty="0"/>
              <a:t>e</a:t>
            </a:r>
            <a:r>
              <a:rPr spc="1425" dirty="0"/>
              <a:t>m</a:t>
            </a:r>
            <a:r>
              <a:rPr spc="-835" dirty="0"/>
              <a:t> </a:t>
            </a:r>
            <a:r>
              <a:rPr spc="65" dirty="0"/>
              <a:t>a</a:t>
            </a:r>
            <a:r>
              <a:rPr spc="390" dirty="0"/>
              <a:t>n</a:t>
            </a:r>
            <a:r>
              <a:rPr spc="365" dirty="0"/>
              <a:t>d</a:t>
            </a:r>
            <a:r>
              <a:rPr spc="-835" dirty="0"/>
              <a:t> </a:t>
            </a:r>
            <a:r>
              <a:rPr spc="250" dirty="0"/>
              <a:t>S</a:t>
            </a:r>
            <a:r>
              <a:rPr spc="315" dirty="0"/>
              <a:t>o</a:t>
            </a:r>
            <a:r>
              <a:rPr spc="-810" dirty="0"/>
              <a:t>l</a:t>
            </a:r>
            <a:r>
              <a:rPr spc="355" dirty="0"/>
              <a:t>u</a:t>
            </a:r>
            <a:r>
              <a:rPr spc="-395" dirty="0"/>
              <a:t>t</a:t>
            </a:r>
            <a:r>
              <a:rPr spc="-775" dirty="0"/>
              <a:t>i</a:t>
            </a:r>
            <a:r>
              <a:rPr spc="315" dirty="0"/>
              <a:t>o</a:t>
            </a:r>
            <a:r>
              <a:rPr spc="395"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1655965" y="2655265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69773" y="0"/>
                </a:moveTo>
                <a:lnTo>
                  <a:pt x="39471" y="0"/>
                </a:lnTo>
                <a:lnTo>
                  <a:pt x="33667" y="1143"/>
                </a:lnTo>
                <a:lnTo>
                  <a:pt x="1155" y="33667"/>
                </a:lnTo>
                <a:lnTo>
                  <a:pt x="0" y="39471"/>
                </a:lnTo>
                <a:lnTo>
                  <a:pt x="0" y="363728"/>
                </a:lnTo>
                <a:lnTo>
                  <a:pt x="0" y="369760"/>
                </a:lnTo>
                <a:lnTo>
                  <a:pt x="22517" y="403453"/>
                </a:lnTo>
                <a:lnTo>
                  <a:pt x="39471" y="409232"/>
                </a:lnTo>
                <a:lnTo>
                  <a:pt x="369773" y="409232"/>
                </a:lnTo>
                <a:lnTo>
                  <a:pt x="403466" y="386715"/>
                </a:lnTo>
                <a:lnTo>
                  <a:pt x="409232" y="369760"/>
                </a:lnTo>
                <a:lnTo>
                  <a:pt x="409232" y="39471"/>
                </a:lnTo>
                <a:lnTo>
                  <a:pt x="386727" y="5765"/>
                </a:lnTo>
                <a:lnTo>
                  <a:pt x="375577" y="1143"/>
                </a:lnTo>
                <a:lnTo>
                  <a:pt x="369773" y="0"/>
                </a:lnTo>
                <a:close/>
              </a:path>
            </a:pathLst>
          </a:custGeom>
          <a:solidFill>
            <a:srgbClr val="F6E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93608" y="2674161"/>
            <a:ext cx="125095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295" dirty="0">
                <a:solidFill>
                  <a:srgbClr val="38512F"/>
                </a:solidFill>
                <a:latin typeface="SimSun"/>
                <a:cs typeface="SimSun"/>
              </a:rPr>
              <a:t>1</a:t>
            </a:r>
            <a:endParaRPr sz="2150">
              <a:latin typeface="SimSun"/>
              <a:cs typeface="SimSu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0051" y="2700622"/>
            <a:ext cx="4839970" cy="669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50" dirty="0">
                <a:solidFill>
                  <a:srgbClr val="38512F"/>
                </a:solidFill>
                <a:latin typeface="SimSun"/>
                <a:cs typeface="SimSun"/>
              </a:rPr>
              <a:t>Goal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12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70" dirty="0">
                <a:solidFill>
                  <a:srgbClr val="3A3630"/>
                </a:solidFill>
                <a:latin typeface="Verdana"/>
                <a:cs typeface="Verdana"/>
              </a:rPr>
              <a:t>v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5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op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p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80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45" dirty="0">
                <a:solidFill>
                  <a:srgbClr val="3A3630"/>
                </a:solidFill>
                <a:latin typeface="Verdana"/>
                <a:cs typeface="Verdana"/>
              </a:rPr>
              <a:t>z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x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75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25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155" dirty="0">
                <a:solidFill>
                  <a:srgbClr val="3A3630"/>
                </a:solidFill>
                <a:latin typeface="Verdana"/>
                <a:cs typeface="Verdana"/>
              </a:rPr>
              <a:t>g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3A3630"/>
                </a:solidFill>
                <a:latin typeface="Verdana"/>
                <a:cs typeface="Verdana"/>
              </a:rPr>
              <a:t>g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14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180" dirty="0">
                <a:solidFill>
                  <a:srgbClr val="3A3630"/>
                </a:solidFill>
                <a:latin typeface="Verdana"/>
                <a:cs typeface="Verdana"/>
              </a:rPr>
              <a:t>g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400" spc="-180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400" spc="-155" dirty="0">
                <a:solidFill>
                  <a:srgbClr val="3A3630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55965" y="3730688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69773" y="0"/>
                </a:moveTo>
                <a:lnTo>
                  <a:pt x="39471" y="0"/>
                </a:lnTo>
                <a:lnTo>
                  <a:pt x="33667" y="1155"/>
                </a:lnTo>
                <a:lnTo>
                  <a:pt x="1155" y="33667"/>
                </a:lnTo>
                <a:lnTo>
                  <a:pt x="0" y="39471"/>
                </a:lnTo>
                <a:lnTo>
                  <a:pt x="0" y="363728"/>
                </a:lnTo>
                <a:lnTo>
                  <a:pt x="0" y="369760"/>
                </a:lnTo>
                <a:lnTo>
                  <a:pt x="22517" y="403466"/>
                </a:lnTo>
                <a:lnTo>
                  <a:pt x="39471" y="409232"/>
                </a:lnTo>
                <a:lnTo>
                  <a:pt x="369773" y="409232"/>
                </a:lnTo>
                <a:lnTo>
                  <a:pt x="403466" y="386727"/>
                </a:lnTo>
                <a:lnTo>
                  <a:pt x="409232" y="369760"/>
                </a:lnTo>
                <a:lnTo>
                  <a:pt x="409232" y="39471"/>
                </a:lnTo>
                <a:lnTo>
                  <a:pt x="386727" y="5778"/>
                </a:lnTo>
                <a:lnTo>
                  <a:pt x="375577" y="1155"/>
                </a:lnTo>
                <a:lnTo>
                  <a:pt x="369773" y="0"/>
                </a:lnTo>
                <a:close/>
              </a:path>
            </a:pathLst>
          </a:custGeom>
          <a:solidFill>
            <a:srgbClr val="F6E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769973" y="3749584"/>
            <a:ext cx="172085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75" dirty="0">
                <a:solidFill>
                  <a:srgbClr val="38512F"/>
                </a:solidFill>
                <a:latin typeface="SimSun"/>
                <a:cs typeface="SimSun"/>
              </a:rPr>
              <a:t>2</a:t>
            </a:r>
            <a:endParaRPr sz="215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30056" y="3776040"/>
            <a:ext cx="7106284" cy="955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70" dirty="0">
                <a:solidFill>
                  <a:srgbClr val="38512F"/>
                </a:solidFill>
                <a:latin typeface="SimSun"/>
                <a:cs typeface="SimSun"/>
              </a:rPr>
              <a:t>Purpose</a:t>
            </a:r>
            <a:endParaRPr sz="1800">
              <a:latin typeface="SimSun"/>
              <a:cs typeface="SimSun"/>
            </a:endParaRPr>
          </a:p>
          <a:p>
            <a:pPr marL="12700" marR="5080">
              <a:lnSpc>
                <a:spcPct val="133800"/>
              </a:lnSpc>
              <a:spcBef>
                <a:spcPts val="670"/>
              </a:spcBef>
            </a:pP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Ensure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3A3630"/>
                </a:solidFill>
                <a:latin typeface="Verdana"/>
                <a:cs typeface="Verdana"/>
              </a:rPr>
              <a:t>no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3A3630"/>
                </a:solidFill>
                <a:latin typeface="Verdana"/>
                <a:cs typeface="Verdana"/>
              </a:rPr>
              <a:t>overlapping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3A3630"/>
                </a:solidFill>
                <a:latin typeface="Verdana"/>
                <a:cs typeface="Verdana"/>
              </a:rPr>
              <a:t>exams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3A3630"/>
                </a:solidFill>
                <a:latin typeface="Verdana"/>
                <a:cs typeface="Verdana"/>
              </a:rPr>
              <a:t>for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students,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3A3630"/>
                </a:solidFill>
                <a:latin typeface="Verdana"/>
                <a:cs typeface="Verdana"/>
              </a:rPr>
              <a:t>avoid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overburdening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instructors,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and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utilize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3A3630"/>
                </a:solidFill>
                <a:latin typeface="Verdana"/>
                <a:cs typeface="Verdana"/>
              </a:rPr>
              <a:t>rooms </a:t>
            </a:r>
            <a:r>
              <a:rPr sz="1400" spc="-475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effectively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1511838"/>
            <a:ext cx="1937385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10" dirty="0">
                <a:latin typeface="Georgia"/>
                <a:cs typeface="Georgia"/>
              </a:rPr>
              <a:t>objective</a:t>
            </a:r>
          </a:p>
        </p:txBody>
      </p:sp>
      <p:sp>
        <p:nvSpPr>
          <p:cNvPr id="3" name="object 3"/>
          <p:cNvSpPr/>
          <p:nvPr/>
        </p:nvSpPr>
        <p:spPr>
          <a:xfrm>
            <a:off x="1655965" y="2512504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69773" y="0"/>
                </a:moveTo>
                <a:lnTo>
                  <a:pt x="39471" y="0"/>
                </a:lnTo>
                <a:lnTo>
                  <a:pt x="33667" y="1155"/>
                </a:lnTo>
                <a:lnTo>
                  <a:pt x="1155" y="33667"/>
                </a:lnTo>
                <a:lnTo>
                  <a:pt x="0" y="39471"/>
                </a:lnTo>
                <a:lnTo>
                  <a:pt x="0" y="363728"/>
                </a:lnTo>
                <a:lnTo>
                  <a:pt x="0" y="369760"/>
                </a:lnTo>
                <a:lnTo>
                  <a:pt x="22517" y="403466"/>
                </a:lnTo>
                <a:lnTo>
                  <a:pt x="39471" y="409232"/>
                </a:lnTo>
                <a:lnTo>
                  <a:pt x="369773" y="409232"/>
                </a:lnTo>
                <a:lnTo>
                  <a:pt x="403466" y="386715"/>
                </a:lnTo>
                <a:lnTo>
                  <a:pt x="409232" y="369760"/>
                </a:lnTo>
                <a:lnTo>
                  <a:pt x="409232" y="39471"/>
                </a:lnTo>
                <a:lnTo>
                  <a:pt x="386727" y="5778"/>
                </a:lnTo>
                <a:lnTo>
                  <a:pt x="375577" y="1155"/>
                </a:lnTo>
                <a:lnTo>
                  <a:pt x="369773" y="0"/>
                </a:lnTo>
                <a:close/>
              </a:path>
            </a:pathLst>
          </a:custGeom>
          <a:solidFill>
            <a:srgbClr val="F6E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93608" y="2531400"/>
            <a:ext cx="125095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145" dirty="0">
                <a:solidFill>
                  <a:srgbClr val="38512F"/>
                </a:solidFill>
                <a:latin typeface="Georgia"/>
                <a:cs typeface="Georgia"/>
              </a:rPr>
              <a:t>1</a:t>
            </a:r>
            <a:endParaRPr sz="215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30051" y="2557862"/>
            <a:ext cx="2658110" cy="669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50" dirty="0">
                <a:solidFill>
                  <a:srgbClr val="38512F"/>
                </a:solidFill>
                <a:latin typeface="Georgia"/>
                <a:cs typeface="Georgia"/>
              </a:rPr>
              <a:t>Conflict-Free</a:t>
            </a:r>
            <a:r>
              <a:rPr sz="1800" spc="20" dirty="0">
                <a:solidFill>
                  <a:srgbClr val="38512F"/>
                </a:solidFill>
                <a:latin typeface="Georgia"/>
                <a:cs typeface="Georgia"/>
              </a:rPr>
              <a:t> </a:t>
            </a:r>
            <a:r>
              <a:rPr sz="1800" spc="45" dirty="0">
                <a:solidFill>
                  <a:srgbClr val="38512F"/>
                </a:solidFill>
                <a:latin typeface="Georgia"/>
                <a:cs typeface="Georgia"/>
              </a:rPr>
              <a:t>Schedule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70" dirty="0">
                <a:solidFill>
                  <a:srgbClr val="3A3630"/>
                </a:solidFill>
                <a:latin typeface="Verdana"/>
                <a:cs typeface="Verdana"/>
              </a:rPr>
              <a:t>v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25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pp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155" dirty="0">
                <a:solidFill>
                  <a:srgbClr val="3A3630"/>
                </a:solidFill>
                <a:latin typeface="Verdana"/>
                <a:cs typeface="Verdana"/>
              </a:rPr>
              <a:t>g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x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80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3A3630"/>
                </a:solidFill>
                <a:latin typeface="Verdana"/>
                <a:cs typeface="Verdana"/>
              </a:rPr>
              <a:t>f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14923" y="2512504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69773" y="0"/>
                </a:moveTo>
                <a:lnTo>
                  <a:pt x="39471" y="0"/>
                </a:lnTo>
                <a:lnTo>
                  <a:pt x="33667" y="1155"/>
                </a:lnTo>
                <a:lnTo>
                  <a:pt x="1155" y="33667"/>
                </a:lnTo>
                <a:lnTo>
                  <a:pt x="0" y="39471"/>
                </a:lnTo>
                <a:lnTo>
                  <a:pt x="0" y="363728"/>
                </a:lnTo>
                <a:lnTo>
                  <a:pt x="0" y="369760"/>
                </a:lnTo>
                <a:lnTo>
                  <a:pt x="22517" y="403466"/>
                </a:lnTo>
                <a:lnTo>
                  <a:pt x="39471" y="409232"/>
                </a:lnTo>
                <a:lnTo>
                  <a:pt x="369773" y="409232"/>
                </a:lnTo>
                <a:lnTo>
                  <a:pt x="403466" y="386715"/>
                </a:lnTo>
                <a:lnTo>
                  <a:pt x="409232" y="369760"/>
                </a:lnTo>
                <a:lnTo>
                  <a:pt x="409232" y="39471"/>
                </a:lnTo>
                <a:lnTo>
                  <a:pt x="386727" y="5778"/>
                </a:lnTo>
                <a:lnTo>
                  <a:pt x="375577" y="1155"/>
                </a:lnTo>
                <a:lnTo>
                  <a:pt x="369773" y="0"/>
                </a:lnTo>
                <a:close/>
              </a:path>
            </a:pathLst>
          </a:custGeom>
          <a:solidFill>
            <a:srgbClr val="F6E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929515" y="2531400"/>
            <a:ext cx="172085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50" dirty="0">
                <a:solidFill>
                  <a:srgbClr val="38512F"/>
                </a:solidFill>
                <a:latin typeface="Georgia"/>
                <a:cs typeface="Georgia"/>
              </a:rPr>
              <a:t>2</a:t>
            </a:r>
            <a:endParaRPr sz="215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9602" y="2557862"/>
            <a:ext cx="3249930" cy="965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-40" dirty="0">
                <a:solidFill>
                  <a:srgbClr val="38512F"/>
                </a:solidFill>
                <a:latin typeface="Georgia"/>
                <a:cs typeface="Georgia"/>
              </a:rPr>
              <a:t>Fair</a:t>
            </a:r>
            <a:r>
              <a:rPr sz="1800" dirty="0">
                <a:solidFill>
                  <a:srgbClr val="38512F"/>
                </a:solidFill>
                <a:latin typeface="Georgia"/>
                <a:cs typeface="Georgia"/>
              </a:rPr>
              <a:t> </a:t>
            </a:r>
            <a:r>
              <a:rPr sz="1800" spc="20" dirty="0">
                <a:solidFill>
                  <a:srgbClr val="38512F"/>
                </a:solidFill>
                <a:latin typeface="Georgia"/>
                <a:cs typeface="Georgia"/>
              </a:rPr>
              <a:t>Distribution</a:t>
            </a: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38300"/>
              </a:lnSpc>
              <a:spcBef>
                <a:spcPts val="595"/>
              </a:spcBef>
            </a:pP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Ba</a:t>
            </a:r>
            <a:r>
              <a:rPr sz="1400" spc="-25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x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75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25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3A3630"/>
                </a:solidFill>
                <a:latin typeface="Verdana"/>
                <a:cs typeface="Verdana"/>
              </a:rPr>
              <a:t>f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55" dirty="0">
                <a:solidFill>
                  <a:srgbClr val="3A3630"/>
                </a:solidFill>
                <a:latin typeface="Verdana"/>
                <a:cs typeface="Verdana"/>
              </a:rPr>
              <a:t>d  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instructors.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55965" y="3873449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69773" y="0"/>
                </a:moveTo>
                <a:lnTo>
                  <a:pt x="39471" y="0"/>
                </a:lnTo>
                <a:lnTo>
                  <a:pt x="33667" y="1155"/>
                </a:lnTo>
                <a:lnTo>
                  <a:pt x="1155" y="33667"/>
                </a:lnTo>
                <a:lnTo>
                  <a:pt x="0" y="39471"/>
                </a:lnTo>
                <a:lnTo>
                  <a:pt x="0" y="363728"/>
                </a:lnTo>
                <a:lnTo>
                  <a:pt x="0" y="369760"/>
                </a:lnTo>
                <a:lnTo>
                  <a:pt x="22517" y="403453"/>
                </a:lnTo>
                <a:lnTo>
                  <a:pt x="39471" y="409232"/>
                </a:lnTo>
                <a:lnTo>
                  <a:pt x="369773" y="409232"/>
                </a:lnTo>
                <a:lnTo>
                  <a:pt x="403466" y="386715"/>
                </a:lnTo>
                <a:lnTo>
                  <a:pt x="409232" y="369760"/>
                </a:lnTo>
                <a:lnTo>
                  <a:pt x="409232" y="39471"/>
                </a:lnTo>
                <a:lnTo>
                  <a:pt x="386727" y="5765"/>
                </a:lnTo>
                <a:lnTo>
                  <a:pt x="375577" y="1155"/>
                </a:lnTo>
                <a:lnTo>
                  <a:pt x="369773" y="0"/>
                </a:lnTo>
                <a:close/>
              </a:path>
            </a:pathLst>
          </a:custGeom>
          <a:solidFill>
            <a:srgbClr val="F6E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67141" y="3892345"/>
            <a:ext cx="177800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10" dirty="0">
                <a:solidFill>
                  <a:srgbClr val="38512F"/>
                </a:solidFill>
                <a:latin typeface="Georgia"/>
                <a:cs typeface="Georgia"/>
              </a:rPr>
              <a:t>3</a:t>
            </a:r>
            <a:endParaRPr sz="215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30056" y="3918801"/>
            <a:ext cx="2569210" cy="670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20" dirty="0">
                <a:solidFill>
                  <a:srgbClr val="38512F"/>
                </a:solidFill>
                <a:latin typeface="Georgia"/>
                <a:cs typeface="Georgia"/>
              </a:rPr>
              <a:t>Optimal</a:t>
            </a:r>
            <a:r>
              <a:rPr sz="1800" spc="10" dirty="0">
                <a:solidFill>
                  <a:srgbClr val="38512F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38512F"/>
                </a:solidFill>
                <a:latin typeface="Georgia"/>
                <a:cs typeface="Georgia"/>
              </a:rPr>
              <a:t>Room</a:t>
            </a:r>
            <a:r>
              <a:rPr sz="1800" spc="15" dirty="0">
                <a:solidFill>
                  <a:srgbClr val="38512F"/>
                </a:solidFill>
                <a:latin typeface="Georgia"/>
                <a:cs typeface="Georgia"/>
              </a:rPr>
              <a:t> </a:t>
            </a:r>
            <a:r>
              <a:rPr sz="1800" spc="35" dirty="0">
                <a:solidFill>
                  <a:srgbClr val="38512F"/>
                </a:solidFill>
                <a:latin typeface="Georgia"/>
                <a:cs typeface="Georgia"/>
              </a:rPr>
              <a:t>Usage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400" spc="-14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ff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25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160" dirty="0">
                <a:solidFill>
                  <a:srgbClr val="3A3630"/>
                </a:solidFill>
                <a:latin typeface="Verdana"/>
                <a:cs typeface="Verdana"/>
              </a:rPr>
              <a:t>y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25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45" dirty="0">
                <a:solidFill>
                  <a:srgbClr val="3A3630"/>
                </a:solidFill>
                <a:latin typeface="Verdana"/>
                <a:cs typeface="Verdana"/>
              </a:rPr>
              <a:t>z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90" dirty="0">
                <a:solidFill>
                  <a:srgbClr val="3A3630"/>
                </a:solidFill>
                <a:latin typeface="Verdana"/>
                <a:cs typeface="Verdana"/>
              </a:rPr>
              <a:t>v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25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b</a:t>
            </a:r>
            <a:r>
              <a:rPr sz="1400" spc="-25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oo</a:t>
            </a:r>
            <a:r>
              <a:rPr sz="1400" spc="-180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155" dirty="0">
                <a:solidFill>
                  <a:srgbClr val="3A3630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14923" y="3873449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69773" y="0"/>
                </a:moveTo>
                <a:lnTo>
                  <a:pt x="39471" y="0"/>
                </a:lnTo>
                <a:lnTo>
                  <a:pt x="33667" y="1155"/>
                </a:lnTo>
                <a:lnTo>
                  <a:pt x="1155" y="33667"/>
                </a:lnTo>
                <a:lnTo>
                  <a:pt x="0" y="39471"/>
                </a:lnTo>
                <a:lnTo>
                  <a:pt x="0" y="363728"/>
                </a:lnTo>
                <a:lnTo>
                  <a:pt x="0" y="369760"/>
                </a:lnTo>
                <a:lnTo>
                  <a:pt x="22517" y="403453"/>
                </a:lnTo>
                <a:lnTo>
                  <a:pt x="39471" y="409232"/>
                </a:lnTo>
                <a:lnTo>
                  <a:pt x="369773" y="409232"/>
                </a:lnTo>
                <a:lnTo>
                  <a:pt x="403466" y="386715"/>
                </a:lnTo>
                <a:lnTo>
                  <a:pt x="409232" y="369760"/>
                </a:lnTo>
                <a:lnTo>
                  <a:pt x="409232" y="39471"/>
                </a:lnTo>
                <a:lnTo>
                  <a:pt x="386727" y="5765"/>
                </a:lnTo>
                <a:lnTo>
                  <a:pt x="375577" y="1155"/>
                </a:lnTo>
                <a:lnTo>
                  <a:pt x="369773" y="0"/>
                </a:lnTo>
                <a:close/>
              </a:path>
            </a:pathLst>
          </a:custGeom>
          <a:solidFill>
            <a:srgbClr val="F6E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28779" y="3892345"/>
            <a:ext cx="173355" cy="35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50" spc="-50" dirty="0">
                <a:solidFill>
                  <a:srgbClr val="38512F"/>
                </a:solidFill>
                <a:latin typeface="Georgia"/>
                <a:cs typeface="Georgia"/>
              </a:rPr>
              <a:t>4</a:t>
            </a:r>
            <a:endParaRPr sz="215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89609" y="3918801"/>
            <a:ext cx="3207385" cy="965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spc="35" dirty="0">
                <a:solidFill>
                  <a:srgbClr val="38512F"/>
                </a:solidFill>
                <a:latin typeface="Georgia"/>
                <a:cs typeface="Georgia"/>
              </a:rPr>
              <a:t>Constraints</a:t>
            </a:r>
            <a:r>
              <a:rPr sz="1800" spc="10" dirty="0">
                <a:solidFill>
                  <a:srgbClr val="38512F"/>
                </a:solidFill>
                <a:latin typeface="Georgia"/>
                <a:cs typeface="Georgia"/>
              </a:rPr>
              <a:t> </a:t>
            </a:r>
            <a:r>
              <a:rPr sz="1800" spc="40" dirty="0">
                <a:solidFill>
                  <a:srgbClr val="38512F"/>
                </a:solidFill>
                <a:latin typeface="Georgia"/>
                <a:cs typeface="Georgia"/>
              </a:rPr>
              <a:t>Compliance</a:t>
            </a:r>
            <a:endParaRPr sz="1800">
              <a:latin typeface="Georgia"/>
              <a:cs typeface="Georgia"/>
            </a:endParaRPr>
          </a:p>
          <a:p>
            <a:pPr marL="12700" marR="5080">
              <a:lnSpc>
                <a:spcPct val="138300"/>
              </a:lnSpc>
              <a:spcBef>
                <a:spcPts val="595"/>
              </a:spcBef>
            </a:pPr>
            <a:r>
              <a:rPr sz="1400" spc="-145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4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70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25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20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20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16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40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160" dirty="0">
                <a:solidFill>
                  <a:srgbClr val="3A3630"/>
                </a:solidFill>
                <a:latin typeface="Verdana"/>
                <a:cs typeface="Verdana"/>
              </a:rPr>
              <a:t>y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of</a:t>
            </a:r>
            <a:r>
              <a:rPr sz="1400" spc="-65" dirty="0">
                <a:solidFill>
                  <a:srgbClr val="3A3630"/>
                </a:solidFill>
                <a:latin typeface="Verdana"/>
                <a:cs typeface="Verdana"/>
              </a:rPr>
              <a:t>t  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16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40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p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ss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b</a:t>
            </a:r>
            <a:r>
              <a:rPr sz="1400" spc="-25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55" dirty="0">
                <a:solidFill>
                  <a:srgbClr val="3A3630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1226329"/>
            <a:ext cx="2487295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515" y="2072491"/>
            <a:ext cx="4702175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20" dirty="0">
                <a:solidFill>
                  <a:srgbClr val="38512F"/>
                </a:solidFill>
                <a:latin typeface="Cambria"/>
                <a:cs typeface="Cambria"/>
              </a:rPr>
              <a:t>Hard</a:t>
            </a:r>
            <a:r>
              <a:rPr sz="1800" b="1" spc="7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35" dirty="0">
                <a:solidFill>
                  <a:srgbClr val="38512F"/>
                </a:solidFill>
                <a:latin typeface="Cambria"/>
                <a:cs typeface="Cambria"/>
              </a:rPr>
              <a:t>Constraints:</a:t>
            </a:r>
            <a:r>
              <a:rPr sz="1800" b="1" spc="8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155" dirty="0">
                <a:solidFill>
                  <a:srgbClr val="38512F"/>
                </a:solidFill>
                <a:latin typeface="SimSun"/>
                <a:cs typeface="SimSun"/>
              </a:rPr>
              <a:t>Must</a:t>
            </a:r>
            <a:r>
              <a:rPr sz="1800" spc="-425" dirty="0">
                <a:solidFill>
                  <a:srgbClr val="38512F"/>
                </a:solidFill>
                <a:latin typeface="SimSun"/>
                <a:cs typeface="SimSun"/>
              </a:rPr>
              <a:t> </a:t>
            </a:r>
            <a:r>
              <a:rPr sz="1800" spc="100" dirty="0">
                <a:solidFill>
                  <a:srgbClr val="38512F"/>
                </a:solidFill>
                <a:latin typeface="SimSun"/>
                <a:cs typeface="SimSun"/>
              </a:rPr>
              <a:t>be</a:t>
            </a:r>
            <a:r>
              <a:rPr sz="1800" spc="-425" dirty="0">
                <a:solidFill>
                  <a:srgbClr val="38512F"/>
                </a:solidFill>
                <a:latin typeface="SimSun"/>
                <a:cs typeface="SimSun"/>
              </a:rPr>
              <a:t> </a:t>
            </a:r>
            <a:r>
              <a:rPr sz="1800" spc="-175" dirty="0">
                <a:solidFill>
                  <a:srgbClr val="38512F"/>
                </a:solidFill>
                <a:latin typeface="SimSun"/>
                <a:cs typeface="SimSun"/>
              </a:rPr>
              <a:t>strictly</a:t>
            </a:r>
            <a:r>
              <a:rPr sz="1800" spc="-425" dirty="0">
                <a:solidFill>
                  <a:srgbClr val="38512F"/>
                </a:solidFill>
                <a:latin typeface="SimSun"/>
                <a:cs typeface="SimSun"/>
              </a:rPr>
              <a:t> </a:t>
            </a:r>
            <a:r>
              <a:rPr sz="1800" spc="-70" dirty="0">
                <a:solidFill>
                  <a:srgbClr val="38512F"/>
                </a:solidFill>
                <a:latin typeface="SimSun"/>
                <a:cs typeface="SimSun"/>
              </a:rPr>
              <a:t>followed.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8515" y="2805306"/>
            <a:ext cx="1659255" cy="2192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2565">
              <a:lnSpc>
                <a:spcPct val="104099"/>
              </a:lnSpc>
            </a:pPr>
            <a:r>
              <a:rPr sz="1800" b="1" spc="40" dirty="0">
                <a:solidFill>
                  <a:srgbClr val="38512F"/>
                </a:solidFill>
                <a:latin typeface="Cambria"/>
                <a:cs typeface="Cambria"/>
              </a:rPr>
              <a:t>Each </a:t>
            </a:r>
            <a:r>
              <a:rPr sz="1800" b="1" spc="25" dirty="0">
                <a:solidFill>
                  <a:srgbClr val="38512F"/>
                </a:solidFill>
                <a:latin typeface="Cambria"/>
                <a:cs typeface="Cambria"/>
              </a:rPr>
              <a:t>course </a:t>
            </a:r>
            <a:r>
              <a:rPr sz="1800" b="1" spc="3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45" dirty="0">
                <a:solidFill>
                  <a:srgbClr val="38512F"/>
                </a:solidFill>
                <a:latin typeface="Cambria"/>
                <a:cs typeface="Cambria"/>
              </a:rPr>
              <a:t>must</a:t>
            </a:r>
            <a:r>
              <a:rPr sz="1800" b="1" spc="3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-10" dirty="0">
                <a:solidFill>
                  <a:srgbClr val="38512F"/>
                </a:solidFill>
                <a:latin typeface="Cambria"/>
                <a:cs typeface="Cambria"/>
              </a:rPr>
              <a:t>have</a:t>
            </a:r>
            <a:r>
              <a:rPr sz="1800" b="1" spc="3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10" dirty="0">
                <a:solidFill>
                  <a:srgbClr val="38512F"/>
                </a:solidFill>
                <a:latin typeface="Cambria"/>
                <a:cs typeface="Cambria"/>
              </a:rPr>
              <a:t>an </a:t>
            </a:r>
            <a:r>
              <a:rPr sz="1800" b="1" spc="-38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10" dirty="0">
                <a:solidFill>
                  <a:srgbClr val="38512F"/>
                </a:solidFill>
                <a:latin typeface="Cambria"/>
                <a:cs typeface="Cambria"/>
              </a:rPr>
              <a:t>exam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36800"/>
              </a:lnSpc>
              <a:spcBef>
                <a:spcPts val="1220"/>
              </a:spcBef>
            </a:pPr>
            <a:r>
              <a:rPr sz="1400" spc="-15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70" dirty="0">
                <a:solidFill>
                  <a:srgbClr val="3A3630"/>
                </a:solidFill>
                <a:latin typeface="Verdana"/>
                <a:cs typeface="Verdana"/>
              </a:rPr>
              <a:t>v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70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160" dirty="0">
                <a:solidFill>
                  <a:srgbClr val="3A3630"/>
                </a:solidFill>
                <a:latin typeface="Verdana"/>
                <a:cs typeface="Verdana"/>
              </a:rPr>
              <a:t>y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ur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400" spc="-90" dirty="0">
                <a:solidFill>
                  <a:srgbClr val="3A3630"/>
                </a:solidFill>
                <a:latin typeface="Verdana"/>
                <a:cs typeface="Verdana"/>
              </a:rPr>
              <a:t>e  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p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70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14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20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25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55" dirty="0">
                <a:solidFill>
                  <a:srgbClr val="3A3630"/>
                </a:solidFill>
                <a:latin typeface="Verdana"/>
                <a:cs typeface="Verdana"/>
              </a:rPr>
              <a:t>d  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70" dirty="0">
                <a:solidFill>
                  <a:srgbClr val="3A3630"/>
                </a:solidFill>
                <a:latin typeface="Verdana"/>
                <a:cs typeface="Verdana"/>
              </a:rPr>
              <a:t>v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120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p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ng  </a:t>
            </a:r>
            <a:r>
              <a:rPr sz="1400" spc="-14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x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75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25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10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6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55" dirty="0">
                <a:solidFill>
                  <a:srgbClr val="3A3630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93235" y="2805301"/>
            <a:ext cx="1654810" cy="1898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099"/>
              </a:lnSpc>
            </a:pPr>
            <a:r>
              <a:rPr sz="1800" b="1" spc="50" dirty="0">
                <a:solidFill>
                  <a:srgbClr val="38512F"/>
                </a:solidFill>
                <a:latin typeface="Cambria"/>
                <a:cs typeface="Cambria"/>
              </a:rPr>
              <a:t>No </a:t>
            </a:r>
            <a:r>
              <a:rPr sz="1800" b="1" spc="35" dirty="0">
                <a:solidFill>
                  <a:srgbClr val="38512F"/>
                </a:solidFill>
                <a:latin typeface="Cambria"/>
                <a:cs typeface="Cambria"/>
              </a:rPr>
              <a:t>student </a:t>
            </a:r>
            <a:r>
              <a:rPr sz="1800" b="1" spc="15" dirty="0">
                <a:solidFill>
                  <a:srgbClr val="38512F"/>
                </a:solidFill>
                <a:latin typeface="Cambria"/>
                <a:cs typeface="Cambria"/>
              </a:rPr>
              <a:t>has </a:t>
            </a:r>
            <a:r>
              <a:rPr sz="1800" b="1" spc="-38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10" dirty="0">
                <a:solidFill>
                  <a:srgbClr val="38512F"/>
                </a:solidFill>
                <a:latin typeface="Cambria"/>
                <a:cs typeface="Cambria"/>
              </a:rPr>
              <a:t>more</a:t>
            </a:r>
            <a:r>
              <a:rPr sz="1800" b="1" spc="4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30" dirty="0">
                <a:solidFill>
                  <a:srgbClr val="38512F"/>
                </a:solidFill>
                <a:latin typeface="Cambria"/>
                <a:cs typeface="Cambria"/>
              </a:rPr>
              <a:t>than</a:t>
            </a:r>
            <a:r>
              <a:rPr sz="1800" b="1" spc="5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10" dirty="0">
                <a:solidFill>
                  <a:srgbClr val="38512F"/>
                </a:solidFill>
                <a:latin typeface="Cambria"/>
                <a:cs typeface="Cambria"/>
              </a:rPr>
              <a:t>one </a:t>
            </a:r>
            <a:r>
              <a:rPr sz="1800" b="1" spc="-38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10" dirty="0">
                <a:solidFill>
                  <a:srgbClr val="38512F"/>
                </a:solidFill>
                <a:latin typeface="Cambria"/>
                <a:cs typeface="Cambria"/>
              </a:rPr>
              <a:t>exam</a:t>
            </a:r>
            <a:r>
              <a:rPr sz="1800" b="1" spc="6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20" dirty="0">
                <a:solidFill>
                  <a:srgbClr val="38512F"/>
                </a:solidFill>
                <a:latin typeface="Cambria"/>
                <a:cs typeface="Cambria"/>
              </a:rPr>
              <a:t>at</a:t>
            </a:r>
            <a:r>
              <a:rPr sz="1800" b="1" spc="6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35" dirty="0">
                <a:solidFill>
                  <a:srgbClr val="38512F"/>
                </a:solidFill>
                <a:latin typeface="Cambria"/>
                <a:cs typeface="Cambria"/>
              </a:rPr>
              <a:t>the </a:t>
            </a:r>
            <a:r>
              <a:rPr sz="1800" b="1" spc="4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10" dirty="0">
                <a:solidFill>
                  <a:srgbClr val="38512F"/>
                </a:solidFill>
                <a:latin typeface="Cambria"/>
                <a:cs typeface="Cambria"/>
              </a:rPr>
              <a:t>same</a:t>
            </a:r>
            <a:r>
              <a:rPr sz="1800" b="1" spc="6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35" dirty="0">
                <a:solidFill>
                  <a:srgbClr val="38512F"/>
                </a:solidFill>
                <a:latin typeface="Cambria"/>
                <a:cs typeface="Cambria"/>
              </a:rPr>
              <a:t>time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38300"/>
              </a:lnSpc>
              <a:spcBef>
                <a:spcPts val="1195"/>
              </a:spcBef>
            </a:pPr>
            <a:r>
              <a:rPr sz="1400" spc="-14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120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25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ng  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f</a:t>
            </a:r>
            <a:r>
              <a:rPr sz="1400" spc="-25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95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3A3630"/>
                </a:solidFill>
                <a:latin typeface="Verdana"/>
                <a:cs typeface="Verdana"/>
              </a:rPr>
              <a:t>f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155" dirty="0">
                <a:solidFill>
                  <a:srgbClr val="3A3630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7955" y="2805301"/>
            <a:ext cx="1647825" cy="1898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099"/>
              </a:lnSpc>
            </a:pPr>
            <a:r>
              <a:rPr sz="1800" b="1" spc="50" dirty="0">
                <a:solidFill>
                  <a:srgbClr val="38512F"/>
                </a:solidFill>
                <a:latin typeface="Cambria"/>
                <a:cs typeface="Cambria"/>
              </a:rPr>
              <a:t>No </a:t>
            </a:r>
            <a:r>
              <a:rPr sz="1800" b="1" spc="40" dirty="0">
                <a:solidFill>
                  <a:srgbClr val="38512F"/>
                </a:solidFill>
                <a:latin typeface="Cambria"/>
                <a:cs typeface="Cambria"/>
              </a:rPr>
              <a:t>instructor </a:t>
            </a:r>
            <a:r>
              <a:rPr sz="1800" b="1" spc="4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20" dirty="0">
                <a:solidFill>
                  <a:srgbClr val="38512F"/>
                </a:solidFill>
                <a:latin typeface="Cambria"/>
                <a:cs typeface="Cambria"/>
              </a:rPr>
              <a:t>invigilates</a:t>
            </a:r>
            <a:r>
              <a:rPr sz="1800" b="1" spc="2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20" dirty="0">
                <a:solidFill>
                  <a:srgbClr val="38512F"/>
                </a:solidFill>
                <a:latin typeface="Cambria"/>
                <a:cs typeface="Cambria"/>
              </a:rPr>
              <a:t>two </a:t>
            </a:r>
            <a:r>
              <a:rPr sz="1800" b="1" spc="-38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15" dirty="0">
                <a:solidFill>
                  <a:srgbClr val="38512F"/>
                </a:solidFill>
                <a:latin typeface="Cambria"/>
                <a:cs typeface="Cambria"/>
              </a:rPr>
              <a:t>exams</a:t>
            </a:r>
            <a:r>
              <a:rPr sz="1800" b="1" spc="4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35" dirty="0">
                <a:solidFill>
                  <a:srgbClr val="38512F"/>
                </a:solidFill>
                <a:latin typeface="Cambria"/>
                <a:cs typeface="Cambria"/>
              </a:rPr>
              <a:t>in</a:t>
            </a:r>
            <a:r>
              <a:rPr sz="1800" b="1" spc="4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-25" dirty="0">
                <a:solidFill>
                  <a:srgbClr val="38512F"/>
                </a:solidFill>
                <a:latin typeface="Cambria"/>
                <a:cs typeface="Cambria"/>
              </a:rPr>
              <a:t>a</a:t>
            </a:r>
            <a:r>
              <a:rPr sz="1800" b="1" spc="4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38512F"/>
                </a:solidFill>
                <a:latin typeface="Cambria"/>
                <a:cs typeface="Cambria"/>
              </a:rPr>
              <a:t>row</a:t>
            </a:r>
            <a:endParaRPr sz="1800">
              <a:latin typeface="Cambria"/>
              <a:cs typeface="Cambria"/>
            </a:endParaRPr>
          </a:p>
          <a:p>
            <a:pPr marL="12700" marR="19050">
              <a:lnSpc>
                <a:spcPct val="136000"/>
              </a:lnSpc>
              <a:spcBef>
                <a:spcPts val="1235"/>
              </a:spcBef>
            </a:pPr>
            <a:r>
              <a:rPr sz="1400" spc="-19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70" dirty="0">
                <a:solidFill>
                  <a:srgbClr val="3A3630"/>
                </a:solidFill>
                <a:latin typeface="Verdana"/>
                <a:cs typeface="Verdana"/>
              </a:rPr>
              <a:t>v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70" dirty="0">
                <a:solidFill>
                  <a:srgbClr val="3A3630"/>
                </a:solidFill>
                <a:latin typeface="Verdana"/>
                <a:cs typeface="Verdana"/>
              </a:rPr>
              <a:t>v</a:t>
            </a:r>
            <a:r>
              <a:rPr sz="1400" spc="-90" dirty="0">
                <a:solidFill>
                  <a:srgbClr val="3A3630"/>
                </a:solidFill>
                <a:latin typeface="Verdana"/>
                <a:cs typeface="Verdana"/>
              </a:rPr>
              <a:t>e  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165" dirty="0">
                <a:solidFill>
                  <a:srgbClr val="3A3630"/>
                </a:solidFill>
                <a:latin typeface="Verdana"/>
                <a:cs typeface="Verdana"/>
              </a:rPr>
              <a:t>v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60" dirty="0">
                <a:solidFill>
                  <a:srgbClr val="3A3630"/>
                </a:solidFill>
                <a:latin typeface="Verdana"/>
                <a:cs typeface="Verdana"/>
              </a:rPr>
              <a:t>g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25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14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3A3630"/>
                </a:solidFill>
                <a:latin typeface="Verdana"/>
                <a:cs typeface="Verdana"/>
              </a:rPr>
              <a:t>f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90" dirty="0">
                <a:solidFill>
                  <a:srgbClr val="3A3630"/>
                </a:solidFill>
                <a:latin typeface="Verdana"/>
                <a:cs typeface="Verdana"/>
              </a:rPr>
              <a:t>r  </a:t>
            </a:r>
            <a:r>
              <a:rPr sz="1400" spc="-100" dirty="0">
                <a:solidFill>
                  <a:srgbClr val="3A3630"/>
                </a:solidFill>
                <a:latin typeface="Verdana"/>
                <a:cs typeface="Verdana"/>
              </a:rPr>
              <a:t>instructors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02689" y="2805301"/>
            <a:ext cx="1608455" cy="18980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099"/>
              </a:lnSpc>
            </a:pPr>
            <a:r>
              <a:rPr sz="1800" b="1" spc="50" dirty="0">
                <a:solidFill>
                  <a:srgbClr val="38512F"/>
                </a:solidFill>
                <a:latin typeface="Cambria"/>
                <a:cs typeface="Cambria"/>
              </a:rPr>
              <a:t>No</a:t>
            </a:r>
            <a:r>
              <a:rPr sz="1800" b="1" spc="3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5" dirty="0">
                <a:solidFill>
                  <a:srgbClr val="38512F"/>
                </a:solidFill>
                <a:latin typeface="Cambria"/>
                <a:cs typeface="Cambria"/>
              </a:rPr>
              <a:t>room</a:t>
            </a:r>
            <a:r>
              <a:rPr sz="1800" b="1" spc="4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30" dirty="0">
                <a:solidFill>
                  <a:srgbClr val="38512F"/>
                </a:solidFill>
                <a:latin typeface="Cambria"/>
                <a:cs typeface="Cambria"/>
              </a:rPr>
              <a:t>hosts </a:t>
            </a:r>
            <a:r>
              <a:rPr sz="1800" b="1" spc="-38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10" dirty="0">
                <a:solidFill>
                  <a:srgbClr val="38512F"/>
                </a:solidFill>
                <a:latin typeface="Cambria"/>
                <a:cs typeface="Cambria"/>
              </a:rPr>
              <a:t>more</a:t>
            </a:r>
            <a:r>
              <a:rPr sz="1800" b="1" spc="4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30" dirty="0">
                <a:solidFill>
                  <a:srgbClr val="38512F"/>
                </a:solidFill>
                <a:latin typeface="Cambria"/>
                <a:cs typeface="Cambria"/>
              </a:rPr>
              <a:t>than</a:t>
            </a:r>
            <a:r>
              <a:rPr sz="1800" b="1" spc="4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10" dirty="0">
                <a:solidFill>
                  <a:srgbClr val="38512F"/>
                </a:solidFill>
                <a:latin typeface="Cambria"/>
                <a:cs typeface="Cambria"/>
              </a:rPr>
              <a:t>one </a:t>
            </a:r>
            <a:r>
              <a:rPr sz="1800" b="1" spc="-38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10" dirty="0">
                <a:solidFill>
                  <a:srgbClr val="38512F"/>
                </a:solidFill>
                <a:latin typeface="Cambria"/>
                <a:cs typeface="Cambria"/>
              </a:rPr>
              <a:t>exam</a:t>
            </a:r>
            <a:r>
              <a:rPr sz="1800" b="1" spc="6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20" dirty="0">
                <a:solidFill>
                  <a:srgbClr val="38512F"/>
                </a:solidFill>
                <a:latin typeface="Cambria"/>
                <a:cs typeface="Cambria"/>
              </a:rPr>
              <a:t>at</a:t>
            </a:r>
            <a:r>
              <a:rPr sz="1800" b="1" spc="6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35" dirty="0">
                <a:solidFill>
                  <a:srgbClr val="38512F"/>
                </a:solidFill>
                <a:latin typeface="Cambria"/>
                <a:cs typeface="Cambria"/>
              </a:rPr>
              <a:t>the </a:t>
            </a:r>
            <a:r>
              <a:rPr sz="1800" b="1" spc="4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10" dirty="0">
                <a:solidFill>
                  <a:srgbClr val="38512F"/>
                </a:solidFill>
                <a:latin typeface="Cambria"/>
                <a:cs typeface="Cambria"/>
              </a:rPr>
              <a:t>same</a:t>
            </a:r>
            <a:r>
              <a:rPr sz="1800" b="1" spc="6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35" dirty="0">
                <a:solidFill>
                  <a:srgbClr val="38512F"/>
                </a:solidFill>
                <a:latin typeface="Cambria"/>
                <a:cs typeface="Cambria"/>
              </a:rPr>
              <a:t>time</a:t>
            </a:r>
            <a:endParaRPr sz="1800">
              <a:latin typeface="Cambria"/>
              <a:cs typeface="Cambria"/>
            </a:endParaRPr>
          </a:p>
          <a:p>
            <a:pPr marL="12700" marR="208279">
              <a:lnSpc>
                <a:spcPct val="138300"/>
              </a:lnSpc>
              <a:spcBef>
                <a:spcPts val="1195"/>
              </a:spcBef>
            </a:pP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P</a:t>
            </a:r>
            <a:r>
              <a:rPr sz="1400" spc="-120" dirty="0">
                <a:solidFill>
                  <a:srgbClr val="3A3630"/>
                </a:solidFill>
                <a:latin typeface="Verdana"/>
                <a:cs typeface="Verdana"/>
              </a:rPr>
              <a:t>re</a:t>
            </a:r>
            <a:r>
              <a:rPr sz="1400" spc="-170" dirty="0">
                <a:solidFill>
                  <a:srgbClr val="3A3630"/>
                </a:solidFill>
                <a:latin typeface="Verdana"/>
                <a:cs typeface="Verdana"/>
              </a:rPr>
              <a:t>v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70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b</a:t>
            </a:r>
            <a:r>
              <a:rPr sz="1400" spc="-25" dirty="0">
                <a:solidFill>
                  <a:srgbClr val="3A3630"/>
                </a:solidFill>
                <a:latin typeface="Verdana"/>
                <a:cs typeface="Verdana"/>
              </a:rPr>
              <a:t>l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65" dirty="0">
                <a:solidFill>
                  <a:srgbClr val="3A3630"/>
                </a:solidFill>
                <a:latin typeface="Verdana"/>
                <a:cs typeface="Verdana"/>
              </a:rPr>
              <a:t>-  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b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oo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k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155" dirty="0">
                <a:solidFill>
                  <a:srgbClr val="3A3630"/>
                </a:solidFill>
                <a:latin typeface="Verdana"/>
                <a:cs typeface="Verdana"/>
              </a:rPr>
              <a:t>g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f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oo</a:t>
            </a:r>
            <a:r>
              <a:rPr sz="1400" spc="-180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155" dirty="0">
                <a:solidFill>
                  <a:srgbClr val="3A3630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1664111"/>
            <a:ext cx="2487295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515" y="2500753"/>
            <a:ext cx="5111750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800" b="1" spc="65" dirty="0">
                <a:solidFill>
                  <a:srgbClr val="38512F"/>
                </a:solidFill>
                <a:latin typeface="Cambria"/>
                <a:cs typeface="Cambria"/>
              </a:rPr>
              <a:t>Soft</a:t>
            </a:r>
            <a:r>
              <a:rPr sz="1800" b="1" spc="7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35" dirty="0">
                <a:solidFill>
                  <a:srgbClr val="38512F"/>
                </a:solidFill>
                <a:latin typeface="Cambria"/>
                <a:cs typeface="Cambria"/>
              </a:rPr>
              <a:t>Constraints:</a:t>
            </a:r>
            <a:r>
              <a:rPr sz="1800" b="1" spc="7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-50" dirty="0">
                <a:solidFill>
                  <a:srgbClr val="38512F"/>
                </a:solidFill>
                <a:latin typeface="SimSun"/>
                <a:cs typeface="SimSun"/>
              </a:rPr>
              <a:t>Preferable</a:t>
            </a:r>
            <a:r>
              <a:rPr sz="1800" spc="-425" dirty="0">
                <a:solidFill>
                  <a:srgbClr val="38512F"/>
                </a:solidFill>
                <a:latin typeface="SimSun"/>
                <a:cs typeface="SimSun"/>
              </a:rPr>
              <a:t> </a:t>
            </a:r>
            <a:r>
              <a:rPr sz="1800" spc="30" dirty="0">
                <a:solidFill>
                  <a:srgbClr val="38512F"/>
                </a:solidFill>
                <a:latin typeface="SimSun"/>
                <a:cs typeface="SimSun"/>
              </a:rPr>
              <a:t>but</a:t>
            </a:r>
            <a:r>
              <a:rPr sz="1800" spc="-425" dirty="0">
                <a:solidFill>
                  <a:srgbClr val="38512F"/>
                </a:solidFill>
                <a:latin typeface="SimSun"/>
                <a:cs typeface="SimSun"/>
              </a:rPr>
              <a:t> </a:t>
            </a:r>
            <a:r>
              <a:rPr sz="1800" spc="35" dirty="0">
                <a:solidFill>
                  <a:srgbClr val="38512F"/>
                </a:solidFill>
                <a:latin typeface="SimSun"/>
                <a:cs typeface="SimSun"/>
              </a:rPr>
              <a:t>not</a:t>
            </a:r>
            <a:r>
              <a:rPr sz="1800" spc="-425" dirty="0">
                <a:solidFill>
                  <a:srgbClr val="38512F"/>
                </a:solidFill>
                <a:latin typeface="SimSun"/>
                <a:cs typeface="SimSun"/>
              </a:rPr>
              <a:t> </a:t>
            </a:r>
            <a:r>
              <a:rPr sz="1800" spc="40" dirty="0">
                <a:solidFill>
                  <a:srgbClr val="38512F"/>
                </a:solidFill>
                <a:latin typeface="SimSun"/>
                <a:cs typeface="SimSun"/>
              </a:rPr>
              <a:t>mandatory.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8515" y="3243088"/>
            <a:ext cx="3524250" cy="1031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099"/>
              </a:lnSpc>
            </a:pPr>
            <a:r>
              <a:rPr sz="1800" b="1" spc="5" dirty="0">
                <a:solidFill>
                  <a:srgbClr val="38512F"/>
                </a:solidFill>
                <a:latin typeface="Cambria"/>
                <a:cs typeface="Cambria"/>
              </a:rPr>
              <a:t>Preferably </a:t>
            </a:r>
            <a:r>
              <a:rPr sz="1800" b="1" spc="20" dirty="0">
                <a:solidFill>
                  <a:srgbClr val="38512F"/>
                </a:solidFill>
                <a:latin typeface="Cambria"/>
                <a:cs typeface="Cambria"/>
              </a:rPr>
              <a:t>schedule </a:t>
            </a:r>
            <a:r>
              <a:rPr sz="1800" b="1" spc="185" dirty="0">
                <a:solidFill>
                  <a:srgbClr val="38512F"/>
                </a:solidFill>
                <a:latin typeface="Cambria"/>
                <a:cs typeface="Cambria"/>
              </a:rPr>
              <a:t>MG </a:t>
            </a:r>
            <a:r>
              <a:rPr sz="1800" b="1" spc="25" dirty="0">
                <a:solidFill>
                  <a:srgbClr val="38512F"/>
                </a:solidFill>
                <a:latin typeface="Cambria"/>
                <a:cs typeface="Cambria"/>
              </a:rPr>
              <a:t>courses </a:t>
            </a:r>
            <a:r>
              <a:rPr sz="1800" b="1" spc="-38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dirty="0">
                <a:solidFill>
                  <a:srgbClr val="38512F"/>
                </a:solidFill>
                <a:latin typeface="Cambria"/>
                <a:cs typeface="Cambria"/>
              </a:rPr>
              <a:t>before</a:t>
            </a:r>
            <a:r>
              <a:rPr sz="1800" b="1" spc="6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170" dirty="0">
                <a:solidFill>
                  <a:srgbClr val="38512F"/>
                </a:solidFill>
                <a:latin typeface="Cambria"/>
                <a:cs typeface="Cambria"/>
              </a:rPr>
              <a:t>CS</a:t>
            </a:r>
            <a:r>
              <a:rPr sz="1800" b="1" spc="7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25" dirty="0">
                <a:solidFill>
                  <a:srgbClr val="38512F"/>
                </a:solidFill>
                <a:latin typeface="Cambria"/>
                <a:cs typeface="Cambria"/>
              </a:rPr>
              <a:t>courses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40"/>
              </a:spcBef>
            </a:pP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Explain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any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preferred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ordering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of</a:t>
            </a:r>
            <a:r>
              <a:rPr sz="1400" spc="-20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3A3630"/>
                </a:solidFill>
                <a:latin typeface="Verdana"/>
                <a:cs typeface="Verdana"/>
              </a:rPr>
              <a:t>exams.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9332" y="3243096"/>
            <a:ext cx="3839210" cy="1317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3345">
              <a:lnSpc>
                <a:spcPct val="104099"/>
              </a:lnSpc>
            </a:pPr>
            <a:r>
              <a:rPr sz="1800" b="1" spc="30" dirty="0">
                <a:solidFill>
                  <a:srgbClr val="38512F"/>
                </a:solidFill>
                <a:latin typeface="Cambria"/>
                <a:cs typeface="Cambria"/>
              </a:rPr>
              <a:t>Ensure</a:t>
            </a:r>
            <a:r>
              <a:rPr sz="1800" b="1" spc="7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40" dirty="0">
                <a:solidFill>
                  <a:srgbClr val="38512F"/>
                </a:solidFill>
                <a:latin typeface="Cambria"/>
                <a:cs typeface="Cambria"/>
              </a:rPr>
              <a:t>two-hour</a:t>
            </a:r>
            <a:r>
              <a:rPr sz="1800" b="1" spc="7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-15" dirty="0">
                <a:solidFill>
                  <a:srgbClr val="38512F"/>
                </a:solidFill>
                <a:latin typeface="Cambria"/>
                <a:cs typeface="Cambria"/>
              </a:rPr>
              <a:t>break</a:t>
            </a:r>
            <a:r>
              <a:rPr sz="1800" b="1" spc="7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20" dirty="0">
                <a:solidFill>
                  <a:srgbClr val="38512F"/>
                </a:solidFill>
                <a:latin typeface="Cambria"/>
                <a:cs typeface="Cambria"/>
              </a:rPr>
              <a:t>for</a:t>
            </a:r>
            <a:r>
              <a:rPr sz="1800" b="1" spc="7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40" dirty="0">
                <a:solidFill>
                  <a:srgbClr val="38512F"/>
                </a:solidFill>
                <a:latin typeface="Cambria"/>
                <a:cs typeface="Cambria"/>
              </a:rPr>
              <a:t>faculty </a:t>
            </a:r>
            <a:r>
              <a:rPr sz="1800" b="1" spc="-38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b="1" spc="30" dirty="0">
                <a:solidFill>
                  <a:srgbClr val="38512F"/>
                </a:solidFill>
                <a:latin typeface="Cambria"/>
                <a:cs typeface="Cambria"/>
              </a:rPr>
              <a:t>meetings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33800"/>
              </a:lnSpc>
              <a:spcBef>
                <a:spcPts val="1270"/>
              </a:spcBef>
            </a:pP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Describe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any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additional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preferences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like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breaks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3A3630"/>
                </a:solidFill>
                <a:latin typeface="Verdana"/>
                <a:cs typeface="Verdana"/>
              </a:rPr>
              <a:t>for </a:t>
            </a:r>
            <a:r>
              <a:rPr sz="1400" spc="-475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faculty.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8515" y="2349339"/>
            <a:ext cx="6036310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50" spc="235" dirty="0">
                <a:solidFill>
                  <a:srgbClr val="38512F"/>
                </a:solidFill>
                <a:latin typeface="Cambria"/>
                <a:cs typeface="Cambria"/>
              </a:rPr>
              <a:t>Genetic</a:t>
            </a:r>
            <a:r>
              <a:rPr sz="3550" spc="14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3550" spc="130" dirty="0">
                <a:solidFill>
                  <a:srgbClr val="38512F"/>
                </a:solidFill>
                <a:latin typeface="Cambria"/>
                <a:cs typeface="Cambria"/>
              </a:rPr>
              <a:t>Algorithm</a:t>
            </a:r>
            <a:r>
              <a:rPr sz="3550" spc="145" dirty="0">
                <a:solidFill>
                  <a:srgbClr val="38512F"/>
                </a:solidFill>
                <a:latin typeface="Cambria"/>
                <a:cs typeface="Cambria"/>
              </a:rPr>
              <a:t> Overview</a:t>
            </a:r>
            <a:endParaRPr sz="35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38515" y="3195506"/>
            <a:ext cx="7464425" cy="869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099"/>
              </a:lnSpc>
            </a:pPr>
            <a:r>
              <a:rPr sz="1800" spc="-5" dirty="0">
                <a:solidFill>
                  <a:srgbClr val="38512F"/>
                </a:solidFill>
                <a:latin typeface="Cambria"/>
                <a:cs typeface="Cambria"/>
              </a:rPr>
              <a:t>A</a:t>
            </a:r>
            <a:r>
              <a:rPr sz="1800" spc="7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38512F"/>
                </a:solidFill>
                <a:latin typeface="Cambria"/>
                <a:cs typeface="Cambria"/>
              </a:rPr>
              <a:t>genetic</a:t>
            </a:r>
            <a:r>
              <a:rPr sz="1800" spc="7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38512F"/>
                </a:solidFill>
                <a:latin typeface="Cambria"/>
                <a:cs typeface="Cambria"/>
              </a:rPr>
              <a:t>algorithm</a:t>
            </a:r>
            <a:r>
              <a:rPr sz="1800" spc="7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38512F"/>
                </a:solidFill>
                <a:latin typeface="Cambria"/>
                <a:cs typeface="Cambria"/>
              </a:rPr>
              <a:t>(GA)</a:t>
            </a:r>
            <a:r>
              <a:rPr sz="1800" spc="7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38512F"/>
                </a:solidFill>
                <a:latin typeface="Cambria"/>
                <a:cs typeface="Cambria"/>
              </a:rPr>
              <a:t>is</a:t>
            </a:r>
            <a:r>
              <a:rPr sz="1800" spc="7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38512F"/>
                </a:solidFill>
                <a:latin typeface="Cambria"/>
                <a:cs typeface="Cambria"/>
              </a:rPr>
              <a:t>an</a:t>
            </a:r>
            <a:r>
              <a:rPr sz="1800" spc="8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38512F"/>
                </a:solidFill>
                <a:latin typeface="Cambria"/>
                <a:cs typeface="Cambria"/>
              </a:rPr>
              <a:t>optimization</a:t>
            </a:r>
            <a:r>
              <a:rPr sz="1800" spc="7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38512F"/>
                </a:solidFill>
                <a:latin typeface="Cambria"/>
                <a:cs typeface="Cambria"/>
              </a:rPr>
              <a:t>technique</a:t>
            </a:r>
            <a:r>
              <a:rPr sz="1800" spc="7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38512F"/>
                </a:solidFill>
                <a:latin typeface="Cambria"/>
                <a:cs typeface="Cambria"/>
              </a:rPr>
              <a:t>inspired</a:t>
            </a:r>
            <a:r>
              <a:rPr sz="1800" spc="7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38512F"/>
                </a:solidFill>
                <a:latin typeface="Cambria"/>
                <a:cs typeface="Cambria"/>
              </a:rPr>
              <a:t>by</a:t>
            </a:r>
            <a:r>
              <a:rPr sz="1800" spc="7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80" dirty="0">
                <a:solidFill>
                  <a:srgbClr val="38512F"/>
                </a:solidFill>
                <a:latin typeface="Cambria"/>
                <a:cs typeface="Cambria"/>
              </a:rPr>
              <a:t>the </a:t>
            </a:r>
            <a:r>
              <a:rPr sz="1800" spc="8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38512F"/>
                </a:solidFill>
                <a:latin typeface="Cambria"/>
                <a:cs typeface="Cambria"/>
              </a:rPr>
              <a:t>process of</a:t>
            </a:r>
            <a:r>
              <a:rPr sz="1800" spc="7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38512F"/>
                </a:solidFill>
                <a:latin typeface="Cambria"/>
                <a:cs typeface="Cambria"/>
              </a:rPr>
              <a:t>natural</a:t>
            </a:r>
            <a:r>
              <a:rPr sz="1800" spc="7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38512F"/>
                </a:solidFill>
                <a:latin typeface="Cambria"/>
                <a:cs typeface="Cambria"/>
              </a:rPr>
              <a:t>selection.</a:t>
            </a:r>
            <a:r>
              <a:rPr sz="1800" spc="7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30" dirty="0">
                <a:solidFill>
                  <a:srgbClr val="38512F"/>
                </a:solidFill>
                <a:latin typeface="Cambria"/>
                <a:cs typeface="Cambria"/>
              </a:rPr>
              <a:t>It</a:t>
            </a:r>
            <a:r>
              <a:rPr sz="1800" spc="7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38512F"/>
                </a:solidFill>
                <a:latin typeface="Cambria"/>
                <a:cs typeface="Cambria"/>
              </a:rPr>
              <a:t>is</a:t>
            </a:r>
            <a:r>
              <a:rPr sz="1800" spc="7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38512F"/>
                </a:solidFill>
                <a:latin typeface="Cambria"/>
                <a:cs typeface="Cambria"/>
              </a:rPr>
              <a:t>used</a:t>
            </a:r>
            <a:r>
              <a:rPr sz="1800" spc="7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38512F"/>
                </a:solidFill>
                <a:latin typeface="Cambria"/>
                <a:cs typeface="Cambria"/>
              </a:rPr>
              <a:t>to</a:t>
            </a:r>
            <a:r>
              <a:rPr sz="1800" spc="7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38512F"/>
                </a:solidFill>
                <a:latin typeface="Cambria"/>
                <a:cs typeface="Cambria"/>
              </a:rPr>
              <a:t>find</a:t>
            </a:r>
            <a:r>
              <a:rPr sz="1800" spc="7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38512F"/>
                </a:solidFill>
                <a:latin typeface="Cambria"/>
                <a:cs typeface="Cambria"/>
              </a:rPr>
              <a:t>approximate</a:t>
            </a:r>
            <a:r>
              <a:rPr sz="1800" spc="7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38512F"/>
                </a:solidFill>
                <a:latin typeface="Cambria"/>
                <a:cs typeface="Cambria"/>
              </a:rPr>
              <a:t>solutions</a:t>
            </a:r>
            <a:r>
              <a:rPr sz="1800" spc="7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85" dirty="0">
                <a:solidFill>
                  <a:srgbClr val="38512F"/>
                </a:solidFill>
                <a:latin typeface="Cambria"/>
                <a:cs typeface="Cambria"/>
              </a:rPr>
              <a:t>to </a:t>
            </a:r>
            <a:r>
              <a:rPr sz="1800" spc="-38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55" dirty="0">
                <a:solidFill>
                  <a:srgbClr val="38512F"/>
                </a:solidFill>
                <a:latin typeface="Cambria"/>
                <a:cs typeface="Cambria"/>
              </a:rPr>
              <a:t>optimization</a:t>
            </a:r>
            <a:r>
              <a:rPr sz="1800" spc="7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38512F"/>
                </a:solidFill>
                <a:latin typeface="Cambria"/>
                <a:cs typeface="Cambria"/>
              </a:rPr>
              <a:t>and</a:t>
            </a:r>
            <a:r>
              <a:rPr sz="1800" spc="7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38512F"/>
                </a:solidFill>
                <a:latin typeface="Cambria"/>
                <a:cs typeface="Cambria"/>
              </a:rPr>
              <a:t>search </a:t>
            </a:r>
            <a:r>
              <a:rPr sz="1800" spc="55" dirty="0">
                <a:solidFill>
                  <a:srgbClr val="38512F"/>
                </a:solidFill>
                <a:latin typeface="Cambria"/>
                <a:cs typeface="Cambria"/>
              </a:rPr>
              <a:t>problems</a:t>
            </a:r>
            <a:r>
              <a:rPr sz="1800" spc="75" dirty="0">
                <a:solidFill>
                  <a:srgbClr val="38512F"/>
                </a:solidFill>
                <a:latin typeface="Cambria"/>
                <a:cs typeface="Cambria"/>
              </a:rPr>
              <a:t> through</a:t>
            </a:r>
            <a:r>
              <a:rPr sz="1800" spc="7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38512F"/>
                </a:solidFill>
                <a:latin typeface="Cambria"/>
                <a:cs typeface="Cambria"/>
              </a:rPr>
              <a:t>iterative</a:t>
            </a:r>
            <a:r>
              <a:rPr sz="1800" spc="7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60" dirty="0">
                <a:solidFill>
                  <a:srgbClr val="38512F"/>
                </a:solidFill>
                <a:latin typeface="Cambria"/>
                <a:cs typeface="Cambria"/>
              </a:rPr>
              <a:t>improvement.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515" y="1216817"/>
            <a:ext cx="6779259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45" dirty="0">
                <a:latin typeface="Georgia"/>
                <a:cs typeface="Georgia"/>
              </a:rPr>
              <a:t>Genetic</a:t>
            </a:r>
            <a:r>
              <a:rPr spc="85" dirty="0">
                <a:latin typeface="Georgia"/>
                <a:cs typeface="Georgia"/>
              </a:rPr>
              <a:t> </a:t>
            </a:r>
            <a:r>
              <a:rPr spc="60" dirty="0">
                <a:latin typeface="Georgia"/>
                <a:cs typeface="Georgia"/>
              </a:rPr>
              <a:t>Algorithm</a:t>
            </a:r>
            <a:r>
              <a:rPr spc="80" dirty="0">
                <a:latin typeface="Georgia"/>
                <a:cs typeface="Georgia"/>
              </a:rPr>
              <a:t> </a:t>
            </a:r>
            <a:r>
              <a:rPr spc="105" dirty="0">
                <a:latin typeface="Georgia"/>
                <a:cs typeface="Georgia"/>
              </a:rPr>
              <a:t>components:</a:t>
            </a:r>
          </a:p>
        </p:txBody>
      </p:sp>
      <p:sp>
        <p:nvSpPr>
          <p:cNvPr id="3" name="object 3"/>
          <p:cNvSpPr/>
          <p:nvPr/>
        </p:nvSpPr>
        <p:spPr>
          <a:xfrm>
            <a:off x="1655965" y="2217470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69773" y="0"/>
                </a:moveTo>
                <a:lnTo>
                  <a:pt x="39471" y="0"/>
                </a:lnTo>
                <a:lnTo>
                  <a:pt x="33667" y="1155"/>
                </a:lnTo>
                <a:lnTo>
                  <a:pt x="1155" y="33667"/>
                </a:lnTo>
                <a:lnTo>
                  <a:pt x="0" y="39471"/>
                </a:lnTo>
                <a:lnTo>
                  <a:pt x="0" y="363740"/>
                </a:lnTo>
                <a:lnTo>
                  <a:pt x="0" y="369773"/>
                </a:lnTo>
                <a:lnTo>
                  <a:pt x="22517" y="403466"/>
                </a:lnTo>
                <a:lnTo>
                  <a:pt x="39471" y="409232"/>
                </a:lnTo>
                <a:lnTo>
                  <a:pt x="369773" y="409232"/>
                </a:lnTo>
                <a:lnTo>
                  <a:pt x="403466" y="386727"/>
                </a:lnTo>
                <a:lnTo>
                  <a:pt x="409232" y="369773"/>
                </a:lnTo>
                <a:lnTo>
                  <a:pt x="409232" y="39471"/>
                </a:lnTo>
                <a:lnTo>
                  <a:pt x="386727" y="5778"/>
                </a:lnTo>
                <a:lnTo>
                  <a:pt x="375577" y="1155"/>
                </a:lnTo>
                <a:lnTo>
                  <a:pt x="369773" y="0"/>
                </a:lnTo>
                <a:close/>
              </a:path>
            </a:pathLst>
          </a:custGeom>
          <a:solidFill>
            <a:srgbClr val="38512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50174" y="2247429"/>
          <a:ext cx="7964169" cy="32917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5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2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1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0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3282">
                <a:tc>
                  <a:txBody>
                    <a:bodyPr/>
                    <a:lstStyle/>
                    <a:p>
                      <a:pPr marL="558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15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1</a:t>
                      </a:r>
                      <a:endParaRPr sz="2150">
                        <a:latin typeface="Georgia"/>
                        <a:cs typeface="Georgia"/>
                      </a:endParaRPr>
                    </a:p>
                  </a:txBody>
                  <a:tcPr marL="0" marR="0" marT="1270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20" dirty="0">
                          <a:solidFill>
                            <a:srgbClr val="38512F"/>
                          </a:solidFill>
                          <a:latin typeface="Georgia"/>
                          <a:cs typeface="Georgia"/>
                        </a:rPr>
                        <a:t>Population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6670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 marR="14922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15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2</a:t>
                      </a:r>
                      <a:endParaRPr sz="2150">
                        <a:latin typeface="Georgia"/>
                        <a:cs typeface="Georgia"/>
                      </a:endParaRPr>
                    </a:p>
                  </a:txBody>
                  <a:tcPr marL="0" marR="0" marT="1270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50" dirty="0">
                          <a:solidFill>
                            <a:srgbClr val="38512F"/>
                          </a:solidFill>
                          <a:latin typeface="Georgia"/>
                          <a:cs typeface="Georgia"/>
                        </a:rPr>
                        <a:t>Chromosomes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6670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 marR="149225" algn="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15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3</a:t>
                      </a:r>
                      <a:endParaRPr sz="2150">
                        <a:latin typeface="Georgia"/>
                        <a:cs typeface="Georgia"/>
                      </a:endParaRPr>
                    </a:p>
                  </a:txBody>
                  <a:tcPr marL="0" marR="0" marT="1270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800" spc="20" dirty="0">
                          <a:solidFill>
                            <a:srgbClr val="38512F"/>
                          </a:solidFill>
                          <a:latin typeface="Georgia"/>
                          <a:cs typeface="Georgia"/>
                        </a:rPr>
                        <a:t>Fitness</a:t>
                      </a:r>
                      <a:r>
                        <a:rPr sz="1800" spc="15" dirty="0">
                          <a:solidFill>
                            <a:srgbClr val="38512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20" dirty="0">
                          <a:solidFill>
                            <a:srgbClr val="38512F"/>
                          </a:solidFill>
                          <a:latin typeface="Georgia"/>
                          <a:cs typeface="Georgia"/>
                        </a:rPr>
                        <a:t>Function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6670" marB="0">
                    <a:solidFill>
                      <a:srgbClr val="FE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2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400" spc="-1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400" spc="-2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400" spc="-2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400" spc="-2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ot</a:t>
                      </a: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entia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En</a:t>
                      </a:r>
                      <a:r>
                        <a:rPr sz="1400" spc="-3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ode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400" spc="-2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400" spc="-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sion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400" spc="-2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f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2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400" spc="-2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asu</a:t>
                      </a:r>
                      <a:r>
                        <a:rPr sz="1400" spc="-1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400" spc="-2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400" spc="-2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h</a:t>
                      </a:r>
                      <a:r>
                        <a:rPr sz="1400" spc="-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1400" spc="-2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oo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400" spc="-2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solidFill>
                      <a:srgbClr val="FE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0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solution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400" spc="-2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(schedule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400" spc="-2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9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solutions.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solutio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400" spc="-2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is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solidFill>
                      <a:srgbClr val="FE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th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400" spc="-2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ase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)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27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215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4</a:t>
                      </a:r>
                      <a:endParaRPr sz="2150">
                        <a:latin typeface="Georgia"/>
                        <a:cs typeface="Georgia"/>
                      </a:endParaRPr>
                    </a:p>
                  </a:txBody>
                  <a:tcPr marL="0" marR="0" marT="191135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1800" spc="45" dirty="0">
                          <a:solidFill>
                            <a:srgbClr val="38512F"/>
                          </a:solidFill>
                          <a:latin typeface="Georgia"/>
                          <a:cs typeface="Georgia"/>
                        </a:rPr>
                        <a:t>Selection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16535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 marR="148590" algn="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215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5</a:t>
                      </a:r>
                      <a:endParaRPr sz="2150">
                        <a:latin typeface="Georgia"/>
                        <a:cs typeface="Georgia"/>
                      </a:endParaRPr>
                    </a:p>
                  </a:txBody>
                  <a:tcPr marL="0" marR="0" marT="191135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1800" spc="50" dirty="0">
                          <a:solidFill>
                            <a:srgbClr val="38512F"/>
                          </a:solidFill>
                          <a:latin typeface="Georgia"/>
                          <a:cs typeface="Georgia"/>
                        </a:rPr>
                        <a:t>Crossover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16535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 marR="146050" algn="r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215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6</a:t>
                      </a:r>
                      <a:endParaRPr sz="2150">
                        <a:latin typeface="Georgia"/>
                        <a:cs typeface="Georgia"/>
                      </a:endParaRPr>
                    </a:p>
                  </a:txBody>
                  <a:tcPr marL="0" marR="0" marT="191135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1705"/>
                        </a:spcBef>
                      </a:pPr>
                      <a:r>
                        <a:rPr sz="1800" spc="25" dirty="0">
                          <a:solidFill>
                            <a:srgbClr val="38512F"/>
                          </a:solidFill>
                          <a:latin typeface="Georgia"/>
                          <a:cs typeface="Georgia"/>
                        </a:rPr>
                        <a:t>Mutation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16535" marB="0">
                    <a:solidFill>
                      <a:srgbClr val="FE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7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400" spc="-1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400" spc="-3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es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400" spc="-2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400" spc="-2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choosin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g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Combinin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400" spc="-2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ar</a:t>
                      </a:r>
                      <a:r>
                        <a:rPr sz="1400" spc="-1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400" spc="-2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400" spc="-2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400" spc="-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w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o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400" spc="-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andoml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y</a:t>
                      </a:r>
                      <a:r>
                        <a:rPr sz="1400" spc="-2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al</a:t>
                      </a:r>
                      <a:r>
                        <a:rPr sz="1400" spc="-2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erin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400" spc="-2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a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5244" marB="0">
                    <a:solidFill>
                      <a:srgbClr val="FE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3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solution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400" spc="-2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1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r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15621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spc="-1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reproduction.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solution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400" spc="-2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400" spc="-2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400" spc="-1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400" spc="-2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eat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400" spc="-2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400" spc="-2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400" spc="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w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15621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spc="-8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solution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EF6EA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solutio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400" spc="-2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2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400" spc="-21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main</a:t>
                      </a:r>
                      <a:r>
                        <a:rPr sz="1400" spc="-3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400" spc="-5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ai</a:t>
                      </a:r>
                      <a:r>
                        <a:rPr sz="1400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n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15367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spc="-114" dirty="0">
                          <a:solidFill>
                            <a:srgbClr val="3A3630"/>
                          </a:solidFill>
                          <a:latin typeface="Verdana"/>
                          <a:cs typeface="Verdana"/>
                        </a:rPr>
                        <a:t>diversity.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solidFill>
                      <a:srgbClr val="FEF6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425429" y="2217470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69773" y="0"/>
                </a:moveTo>
                <a:lnTo>
                  <a:pt x="39484" y="0"/>
                </a:lnTo>
                <a:lnTo>
                  <a:pt x="33667" y="1155"/>
                </a:lnTo>
                <a:lnTo>
                  <a:pt x="1155" y="33667"/>
                </a:lnTo>
                <a:lnTo>
                  <a:pt x="0" y="39471"/>
                </a:lnTo>
                <a:lnTo>
                  <a:pt x="12" y="363740"/>
                </a:lnTo>
                <a:lnTo>
                  <a:pt x="0" y="369773"/>
                </a:lnTo>
                <a:lnTo>
                  <a:pt x="22517" y="403466"/>
                </a:lnTo>
                <a:lnTo>
                  <a:pt x="39484" y="409232"/>
                </a:lnTo>
                <a:lnTo>
                  <a:pt x="369773" y="409232"/>
                </a:lnTo>
                <a:lnTo>
                  <a:pt x="403466" y="386727"/>
                </a:lnTo>
                <a:lnTo>
                  <a:pt x="409244" y="369773"/>
                </a:lnTo>
                <a:lnTo>
                  <a:pt x="409244" y="39471"/>
                </a:lnTo>
                <a:lnTo>
                  <a:pt x="386727" y="5778"/>
                </a:lnTo>
                <a:lnTo>
                  <a:pt x="375577" y="1155"/>
                </a:lnTo>
                <a:lnTo>
                  <a:pt x="369773" y="0"/>
                </a:lnTo>
                <a:close/>
              </a:path>
            </a:pathLst>
          </a:custGeom>
          <a:solidFill>
            <a:srgbClr val="3851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194905" y="2217470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69760" y="0"/>
                </a:moveTo>
                <a:lnTo>
                  <a:pt x="39471" y="0"/>
                </a:lnTo>
                <a:lnTo>
                  <a:pt x="33667" y="1155"/>
                </a:lnTo>
                <a:lnTo>
                  <a:pt x="1155" y="33667"/>
                </a:lnTo>
                <a:lnTo>
                  <a:pt x="0" y="39471"/>
                </a:lnTo>
                <a:lnTo>
                  <a:pt x="0" y="363740"/>
                </a:lnTo>
                <a:lnTo>
                  <a:pt x="0" y="369773"/>
                </a:lnTo>
                <a:lnTo>
                  <a:pt x="22517" y="403466"/>
                </a:lnTo>
                <a:lnTo>
                  <a:pt x="39471" y="409232"/>
                </a:lnTo>
                <a:lnTo>
                  <a:pt x="369760" y="409232"/>
                </a:lnTo>
                <a:lnTo>
                  <a:pt x="403453" y="386727"/>
                </a:lnTo>
                <a:lnTo>
                  <a:pt x="409232" y="369773"/>
                </a:lnTo>
                <a:lnTo>
                  <a:pt x="409232" y="39471"/>
                </a:lnTo>
                <a:lnTo>
                  <a:pt x="386715" y="5778"/>
                </a:lnTo>
                <a:lnTo>
                  <a:pt x="375564" y="1155"/>
                </a:lnTo>
                <a:lnTo>
                  <a:pt x="369760" y="0"/>
                </a:lnTo>
                <a:close/>
              </a:path>
            </a:pathLst>
          </a:custGeom>
          <a:solidFill>
            <a:srgbClr val="3851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5965" y="3873449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69773" y="0"/>
                </a:moveTo>
                <a:lnTo>
                  <a:pt x="39471" y="0"/>
                </a:lnTo>
                <a:lnTo>
                  <a:pt x="33667" y="1155"/>
                </a:lnTo>
                <a:lnTo>
                  <a:pt x="1155" y="33667"/>
                </a:lnTo>
                <a:lnTo>
                  <a:pt x="0" y="39471"/>
                </a:lnTo>
                <a:lnTo>
                  <a:pt x="0" y="363728"/>
                </a:lnTo>
                <a:lnTo>
                  <a:pt x="0" y="369760"/>
                </a:lnTo>
                <a:lnTo>
                  <a:pt x="22517" y="403453"/>
                </a:lnTo>
                <a:lnTo>
                  <a:pt x="39471" y="409232"/>
                </a:lnTo>
                <a:lnTo>
                  <a:pt x="369773" y="409232"/>
                </a:lnTo>
                <a:lnTo>
                  <a:pt x="403466" y="386715"/>
                </a:lnTo>
                <a:lnTo>
                  <a:pt x="409232" y="369760"/>
                </a:lnTo>
                <a:lnTo>
                  <a:pt x="409232" y="39471"/>
                </a:lnTo>
                <a:lnTo>
                  <a:pt x="386727" y="5765"/>
                </a:lnTo>
                <a:lnTo>
                  <a:pt x="375577" y="1155"/>
                </a:lnTo>
                <a:lnTo>
                  <a:pt x="369773" y="0"/>
                </a:lnTo>
                <a:close/>
              </a:path>
            </a:pathLst>
          </a:custGeom>
          <a:solidFill>
            <a:srgbClr val="3851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25429" y="3873449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69773" y="0"/>
                </a:moveTo>
                <a:lnTo>
                  <a:pt x="39484" y="0"/>
                </a:lnTo>
                <a:lnTo>
                  <a:pt x="33667" y="1155"/>
                </a:lnTo>
                <a:lnTo>
                  <a:pt x="1155" y="33667"/>
                </a:lnTo>
                <a:lnTo>
                  <a:pt x="0" y="39471"/>
                </a:lnTo>
                <a:lnTo>
                  <a:pt x="12" y="363728"/>
                </a:lnTo>
                <a:lnTo>
                  <a:pt x="0" y="369760"/>
                </a:lnTo>
                <a:lnTo>
                  <a:pt x="22517" y="403453"/>
                </a:lnTo>
                <a:lnTo>
                  <a:pt x="39484" y="409232"/>
                </a:lnTo>
                <a:lnTo>
                  <a:pt x="369773" y="409232"/>
                </a:lnTo>
                <a:lnTo>
                  <a:pt x="403466" y="386715"/>
                </a:lnTo>
                <a:lnTo>
                  <a:pt x="409244" y="369760"/>
                </a:lnTo>
                <a:lnTo>
                  <a:pt x="409244" y="39471"/>
                </a:lnTo>
                <a:lnTo>
                  <a:pt x="386727" y="5765"/>
                </a:lnTo>
                <a:lnTo>
                  <a:pt x="375577" y="1155"/>
                </a:lnTo>
                <a:lnTo>
                  <a:pt x="369773" y="0"/>
                </a:lnTo>
                <a:close/>
              </a:path>
            </a:pathLst>
          </a:custGeom>
          <a:solidFill>
            <a:srgbClr val="38512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94905" y="3873449"/>
            <a:ext cx="409575" cy="409575"/>
          </a:xfrm>
          <a:custGeom>
            <a:avLst/>
            <a:gdLst/>
            <a:ahLst/>
            <a:cxnLst/>
            <a:rect l="l" t="t" r="r" b="b"/>
            <a:pathLst>
              <a:path w="409575" h="409575">
                <a:moveTo>
                  <a:pt x="369760" y="0"/>
                </a:moveTo>
                <a:lnTo>
                  <a:pt x="39471" y="0"/>
                </a:lnTo>
                <a:lnTo>
                  <a:pt x="33667" y="1155"/>
                </a:lnTo>
                <a:lnTo>
                  <a:pt x="1155" y="33667"/>
                </a:lnTo>
                <a:lnTo>
                  <a:pt x="0" y="39471"/>
                </a:lnTo>
                <a:lnTo>
                  <a:pt x="0" y="363728"/>
                </a:lnTo>
                <a:lnTo>
                  <a:pt x="0" y="369760"/>
                </a:lnTo>
                <a:lnTo>
                  <a:pt x="22517" y="403453"/>
                </a:lnTo>
                <a:lnTo>
                  <a:pt x="39471" y="409232"/>
                </a:lnTo>
                <a:lnTo>
                  <a:pt x="369760" y="409232"/>
                </a:lnTo>
                <a:lnTo>
                  <a:pt x="403453" y="386715"/>
                </a:lnTo>
                <a:lnTo>
                  <a:pt x="409232" y="369760"/>
                </a:lnTo>
                <a:lnTo>
                  <a:pt x="409232" y="39471"/>
                </a:lnTo>
                <a:lnTo>
                  <a:pt x="386715" y="5765"/>
                </a:lnTo>
                <a:lnTo>
                  <a:pt x="375564" y="1155"/>
                </a:lnTo>
                <a:lnTo>
                  <a:pt x="369760" y="0"/>
                </a:lnTo>
                <a:close/>
              </a:path>
            </a:pathLst>
          </a:custGeom>
          <a:solidFill>
            <a:srgbClr val="38512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8153400"/>
          </a:xfrm>
          <a:custGeom>
            <a:avLst/>
            <a:gdLst/>
            <a:ahLst/>
            <a:cxnLst/>
            <a:rect l="l" t="t" r="r" b="b"/>
            <a:pathLst>
              <a:path w="11430000" h="8153400">
                <a:moveTo>
                  <a:pt x="11429999" y="0"/>
                </a:moveTo>
                <a:lnTo>
                  <a:pt x="0" y="0"/>
                </a:lnTo>
                <a:lnTo>
                  <a:pt x="0" y="8153399"/>
                </a:lnTo>
                <a:lnTo>
                  <a:pt x="11429999" y="8153399"/>
                </a:lnTo>
                <a:lnTo>
                  <a:pt x="11429999" y="0"/>
                </a:lnTo>
                <a:close/>
              </a:path>
            </a:pathLst>
          </a:custGeom>
          <a:solidFill>
            <a:srgbClr val="FEF5E7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8515" y="493514"/>
            <a:ext cx="7590790" cy="571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spc="90" dirty="0">
                <a:latin typeface="Cambria"/>
                <a:cs typeface="Cambria"/>
              </a:rPr>
              <a:t>Datasets</a:t>
            </a:r>
            <a:r>
              <a:rPr b="1" spc="140" dirty="0">
                <a:latin typeface="Cambria"/>
                <a:cs typeface="Cambria"/>
              </a:rPr>
              <a:t> </a:t>
            </a:r>
            <a:r>
              <a:rPr b="1" spc="40" dirty="0">
                <a:latin typeface="Cambria"/>
                <a:cs typeface="Cambria"/>
              </a:rPr>
              <a:t>and</a:t>
            </a:r>
            <a:r>
              <a:rPr b="1" spc="145" dirty="0">
                <a:latin typeface="Cambria"/>
                <a:cs typeface="Cambria"/>
              </a:rPr>
              <a:t> </a:t>
            </a:r>
            <a:r>
              <a:rPr b="1" spc="65" dirty="0">
                <a:latin typeface="Cambria"/>
                <a:cs typeface="Cambria"/>
              </a:rPr>
              <a:t>Their</a:t>
            </a:r>
            <a:r>
              <a:rPr b="1" spc="145" dirty="0">
                <a:latin typeface="Cambria"/>
                <a:cs typeface="Cambria"/>
              </a:rPr>
              <a:t> </a:t>
            </a:r>
            <a:r>
              <a:rPr b="1" spc="110" dirty="0">
                <a:latin typeface="Cambria"/>
                <a:cs typeface="Cambria"/>
              </a:rPr>
              <a:t>Characteristics</a:t>
            </a:r>
          </a:p>
        </p:txBody>
      </p:sp>
      <p:sp>
        <p:nvSpPr>
          <p:cNvPr id="4" name="object 4"/>
          <p:cNvSpPr/>
          <p:nvPr/>
        </p:nvSpPr>
        <p:spPr>
          <a:xfrm>
            <a:off x="1655965" y="1351419"/>
            <a:ext cx="8137525" cy="728345"/>
          </a:xfrm>
          <a:custGeom>
            <a:avLst/>
            <a:gdLst/>
            <a:ahLst/>
            <a:cxnLst/>
            <a:rect l="l" t="t" r="r" b="b"/>
            <a:pathLst>
              <a:path w="8137525" h="728344">
                <a:moveTo>
                  <a:pt x="7955076" y="0"/>
                </a:moveTo>
                <a:lnTo>
                  <a:pt x="0" y="0"/>
                </a:lnTo>
                <a:lnTo>
                  <a:pt x="182016" y="364032"/>
                </a:lnTo>
                <a:lnTo>
                  <a:pt x="0" y="728065"/>
                </a:lnTo>
                <a:lnTo>
                  <a:pt x="7955076" y="728065"/>
                </a:lnTo>
                <a:lnTo>
                  <a:pt x="8137093" y="364032"/>
                </a:lnTo>
                <a:lnTo>
                  <a:pt x="7955076" y="0"/>
                </a:lnTo>
                <a:close/>
              </a:path>
            </a:pathLst>
          </a:custGeom>
          <a:solidFill>
            <a:srgbClr val="F6E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20519" y="1522589"/>
            <a:ext cx="7486650" cy="1781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algn="ctr">
              <a:lnSpc>
                <a:spcPct val="100000"/>
              </a:lnSpc>
              <a:spcBef>
                <a:spcPts val="100"/>
              </a:spcBef>
            </a:pPr>
            <a:r>
              <a:rPr sz="2150" spc="-409" dirty="0">
                <a:solidFill>
                  <a:srgbClr val="38512F"/>
                </a:solidFill>
                <a:latin typeface="Cambria"/>
                <a:cs typeface="Cambria"/>
              </a:rPr>
              <a:t>1</a:t>
            </a:r>
            <a:endParaRPr sz="21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1800" spc="85" dirty="0">
                <a:solidFill>
                  <a:srgbClr val="38512F"/>
                </a:solidFill>
                <a:latin typeface="Cambria"/>
                <a:cs typeface="Cambria"/>
              </a:rPr>
              <a:t>Courses</a:t>
            </a:r>
            <a:r>
              <a:rPr sz="1800" spc="60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70" dirty="0">
                <a:solidFill>
                  <a:srgbClr val="38512F"/>
                </a:solidFill>
                <a:latin typeface="Cambria"/>
                <a:cs typeface="Cambria"/>
              </a:rPr>
              <a:t>Dataset</a:t>
            </a:r>
            <a:r>
              <a:rPr sz="1800" spc="6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25" dirty="0">
                <a:solidFill>
                  <a:srgbClr val="38512F"/>
                </a:solidFill>
                <a:latin typeface="Cambria"/>
                <a:cs typeface="Cambria"/>
              </a:rPr>
              <a:t>(courses.csv)</a:t>
            </a:r>
            <a:endParaRPr sz="1800">
              <a:latin typeface="Cambria"/>
              <a:cs typeface="Cambria"/>
            </a:endParaRPr>
          </a:p>
          <a:p>
            <a:pPr marL="12700" marR="5080">
              <a:lnSpc>
                <a:spcPct val="100600"/>
              </a:lnSpc>
              <a:spcBef>
                <a:spcPts val="975"/>
              </a:spcBef>
              <a:buSzPct val="94444"/>
              <a:buChar char="•"/>
              <a:tabLst>
                <a:tab pos="104775" algn="l"/>
              </a:tabLst>
            </a:pPr>
            <a:r>
              <a:rPr sz="1800" spc="75" dirty="0">
                <a:solidFill>
                  <a:srgbClr val="38512F"/>
                </a:solidFill>
                <a:latin typeface="Cambria"/>
                <a:cs typeface="Cambria"/>
              </a:rPr>
              <a:t>Contains </a:t>
            </a:r>
            <a:r>
              <a:rPr sz="1800" spc="55" dirty="0">
                <a:solidFill>
                  <a:srgbClr val="38512F"/>
                </a:solidFill>
                <a:latin typeface="Cambria"/>
                <a:cs typeface="Cambria"/>
              </a:rPr>
              <a:t>information </a:t>
            </a:r>
            <a:r>
              <a:rPr sz="1800" spc="65" dirty="0">
                <a:solidFill>
                  <a:srgbClr val="38512F"/>
                </a:solidFill>
                <a:latin typeface="Cambria"/>
                <a:cs typeface="Cambria"/>
              </a:rPr>
              <a:t>about </a:t>
            </a:r>
            <a:r>
              <a:rPr sz="1800" spc="80" dirty="0">
                <a:solidFill>
                  <a:srgbClr val="38512F"/>
                </a:solidFill>
                <a:latin typeface="Cambria"/>
                <a:cs typeface="Cambria"/>
              </a:rPr>
              <a:t>the </a:t>
            </a:r>
            <a:r>
              <a:rPr sz="1800" spc="75" dirty="0">
                <a:solidFill>
                  <a:srgbClr val="38512F"/>
                </a:solidFill>
                <a:latin typeface="Cambria"/>
                <a:cs typeface="Cambria"/>
              </a:rPr>
              <a:t>courses </a:t>
            </a:r>
            <a:r>
              <a:rPr sz="1800" spc="65" dirty="0">
                <a:solidFill>
                  <a:srgbClr val="38512F"/>
                </a:solidFill>
                <a:latin typeface="Cambria"/>
                <a:cs typeface="Cambria"/>
              </a:rPr>
              <a:t>that </a:t>
            </a:r>
            <a:r>
              <a:rPr sz="1800" spc="75" dirty="0">
                <a:solidFill>
                  <a:srgbClr val="38512F"/>
                </a:solidFill>
                <a:latin typeface="Cambria"/>
                <a:cs typeface="Cambria"/>
              </a:rPr>
              <a:t>need </a:t>
            </a:r>
            <a:r>
              <a:rPr sz="1800" spc="85" dirty="0">
                <a:solidFill>
                  <a:srgbClr val="38512F"/>
                </a:solidFill>
                <a:latin typeface="Cambria"/>
                <a:cs typeface="Cambria"/>
              </a:rPr>
              <a:t>to </a:t>
            </a:r>
            <a:r>
              <a:rPr sz="1800" spc="70" dirty="0">
                <a:solidFill>
                  <a:srgbClr val="38512F"/>
                </a:solidFill>
                <a:latin typeface="Cambria"/>
                <a:cs typeface="Cambria"/>
              </a:rPr>
              <a:t>be scheduled </a:t>
            </a:r>
            <a:r>
              <a:rPr sz="1800" spc="55" dirty="0">
                <a:solidFill>
                  <a:srgbClr val="38512F"/>
                </a:solidFill>
                <a:latin typeface="Cambria"/>
                <a:cs typeface="Cambria"/>
              </a:rPr>
              <a:t>for </a:t>
            </a:r>
            <a:r>
              <a:rPr sz="1800" spc="-385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38512F"/>
                </a:solidFill>
                <a:latin typeface="Cambria"/>
                <a:cs typeface="Cambria"/>
              </a:rPr>
              <a:t>exams.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75565" y="3702138"/>
            <a:ext cx="9688830" cy="3940175"/>
            <a:chOff x="875565" y="3702138"/>
            <a:chExt cx="9688830" cy="3940175"/>
          </a:xfrm>
        </p:grpSpPr>
        <p:sp>
          <p:nvSpPr>
            <p:cNvPr id="7" name="object 7"/>
            <p:cNvSpPr/>
            <p:nvPr/>
          </p:nvSpPr>
          <p:spPr>
            <a:xfrm>
              <a:off x="880328" y="3706901"/>
              <a:ext cx="9679305" cy="3930650"/>
            </a:xfrm>
            <a:custGeom>
              <a:avLst/>
              <a:gdLst/>
              <a:ahLst/>
              <a:cxnLst/>
              <a:rect l="l" t="t" r="r" b="b"/>
              <a:pathLst>
                <a:path w="9679305" h="3930650">
                  <a:moveTo>
                    <a:pt x="9643514" y="0"/>
                  </a:moveTo>
                  <a:lnTo>
                    <a:pt x="35341" y="0"/>
                  </a:lnTo>
                  <a:lnTo>
                    <a:pt x="30142" y="1028"/>
                  </a:lnTo>
                  <a:lnTo>
                    <a:pt x="1036" y="30137"/>
                  </a:lnTo>
                  <a:lnTo>
                    <a:pt x="0" y="35331"/>
                  </a:lnTo>
                  <a:lnTo>
                    <a:pt x="0" y="3889801"/>
                  </a:lnTo>
                  <a:lnTo>
                    <a:pt x="0" y="3895204"/>
                  </a:lnTo>
                  <a:lnTo>
                    <a:pt x="30142" y="3929509"/>
                  </a:lnTo>
                  <a:lnTo>
                    <a:pt x="35341" y="3930545"/>
                  </a:lnTo>
                  <a:lnTo>
                    <a:pt x="9643514" y="3930545"/>
                  </a:lnTo>
                  <a:lnTo>
                    <a:pt x="9677829" y="3900398"/>
                  </a:lnTo>
                  <a:lnTo>
                    <a:pt x="9678858" y="3895204"/>
                  </a:lnTo>
                  <a:lnTo>
                    <a:pt x="9678858" y="35331"/>
                  </a:lnTo>
                  <a:lnTo>
                    <a:pt x="9648721" y="1028"/>
                  </a:lnTo>
                  <a:lnTo>
                    <a:pt x="9643514" y="0"/>
                  </a:lnTo>
                  <a:close/>
                </a:path>
              </a:pathLst>
            </a:custGeom>
            <a:solidFill>
              <a:srgbClr val="FEF5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0328" y="3706901"/>
              <a:ext cx="9679305" cy="3930650"/>
            </a:xfrm>
            <a:custGeom>
              <a:avLst/>
              <a:gdLst/>
              <a:ahLst/>
              <a:cxnLst/>
              <a:rect l="l" t="t" r="r" b="b"/>
              <a:pathLst>
                <a:path w="9679305" h="3930650">
                  <a:moveTo>
                    <a:pt x="0" y="3889801"/>
                  </a:moveTo>
                  <a:lnTo>
                    <a:pt x="0" y="40741"/>
                  </a:lnTo>
                  <a:lnTo>
                    <a:pt x="0" y="35331"/>
                  </a:lnTo>
                  <a:lnTo>
                    <a:pt x="1036" y="30137"/>
                  </a:lnTo>
                  <a:lnTo>
                    <a:pt x="25152" y="3098"/>
                  </a:lnTo>
                  <a:lnTo>
                    <a:pt x="30142" y="1028"/>
                  </a:lnTo>
                  <a:lnTo>
                    <a:pt x="35341" y="0"/>
                  </a:lnTo>
                  <a:lnTo>
                    <a:pt x="40744" y="0"/>
                  </a:lnTo>
                  <a:lnTo>
                    <a:pt x="9638116" y="0"/>
                  </a:lnTo>
                  <a:lnTo>
                    <a:pt x="9643514" y="0"/>
                  </a:lnTo>
                  <a:lnTo>
                    <a:pt x="9648721" y="1028"/>
                  </a:lnTo>
                  <a:lnTo>
                    <a:pt x="9653712" y="3098"/>
                  </a:lnTo>
                  <a:lnTo>
                    <a:pt x="9658703" y="5168"/>
                  </a:lnTo>
                  <a:lnTo>
                    <a:pt x="9675759" y="25146"/>
                  </a:lnTo>
                  <a:lnTo>
                    <a:pt x="9677829" y="30137"/>
                  </a:lnTo>
                  <a:lnTo>
                    <a:pt x="9678858" y="35331"/>
                  </a:lnTo>
                  <a:lnTo>
                    <a:pt x="9678858" y="40741"/>
                  </a:lnTo>
                  <a:lnTo>
                    <a:pt x="9678858" y="3889801"/>
                  </a:lnTo>
                  <a:lnTo>
                    <a:pt x="9678858" y="3895204"/>
                  </a:lnTo>
                  <a:lnTo>
                    <a:pt x="9677829" y="3900398"/>
                  </a:lnTo>
                  <a:lnTo>
                    <a:pt x="9648721" y="3929509"/>
                  </a:lnTo>
                  <a:lnTo>
                    <a:pt x="9643514" y="3930545"/>
                  </a:lnTo>
                  <a:lnTo>
                    <a:pt x="9638116" y="3930545"/>
                  </a:lnTo>
                  <a:lnTo>
                    <a:pt x="40744" y="3930545"/>
                  </a:lnTo>
                  <a:lnTo>
                    <a:pt x="35341" y="3930545"/>
                  </a:lnTo>
                  <a:lnTo>
                    <a:pt x="30142" y="3929509"/>
                  </a:lnTo>
                  <a:lnTo>
                    <a:pt x="1036" y="3900398"/>
                  </a:lnTo>
                  <a:lnTo>
                    <a:pt x="0" y="3895204"/>
                  </a:lnTo>
                  <a:lnTo>
                    <a:pt x="0" y="3889801"/>
                  </a:lnTo>
                  <a:close/>
                </a:path>
              </a:pathLst>
            </a:custGeom>
            <a:ln w="9517">
              <a:solidFill>
                <a:srgbClr val="C6DA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4515" y="5262955"/>
              <a:ext cx="57150" cy="780415"/>
            </a:xfrm>
            <a:custGeom>
              <a:avLst/>
              <a:gdLst/>
              <a:ahLst/>
              <a:cxnLst/>
              <a:rect l="l" t="t" r="r" b="b"/>
              <a:pathLst>
                <a:path w="57150" h="780414">
                  <a:moveTo>
                    <a:pt x="57111" y="748042"/>
                  </a:moveTo>
                  <a:lnTo>
                    <a:pt x="32346" y="723277"/>
                  </a:lnTo>
                  <a:lnTo>
                    <a:pt x="24765" y="723277"/>
                  </a:lnTo>
                  <a:lnTo>
                    <a:pt x="0" y="748042"/>
                  </a:lnTo>
                  <a:lnTo>
                    <a:pt x="0" y="755624"/>
                  </a:lnTo>
                  <a:lnTo>
                    <a:pt x="24765" y="780389"/>
                  </a:lnTo>
                  <a:lnTo>
                    <a:pt x="32346" y="780389"/>
                  </a:lnTo>
                  <a:lnTo>
                    <a:pt x="57111" y="755624"/>
                  </a:lnTo>
                  <a:lnTo>
                    <a:pt x="57111" y="751827"/>
                  </a:lnTo>
                  <a:lnTo>
                    <a:pt x="57111" y="748042"/>
                  </a:lnTo>
                  <a:close/>
                </a:path>
                <a:path w="57150" h="780414">
                  <a:moveTo>
                    <a:pt x="57111" y="386397"/>
                  </a:moveTo>
                  <a:lnTo>
                    <a:pt x="32346" y="361632"/>
                  </a:lnTo>
                  <a:lnTo>
                    <a:pt x="24765" y="361632"/>
                  </a:lnTo>
                  <a:lnTo>
                    <a:pt x="0" y="386397"/>
                  </a:lnTo>
                  <a:lnTo>
                    <a:pt x="0" y="393966"/>
                  </a:lnTo>
                  <a:lnTo>
                    <a:pt x="24765" y="418731"/>
                  </a:lnTo>
                  <a:lnTo>
                    <a:pt x="32346" y="418731"/>
                  </a:lnTo>
                  <a:lnTo>
                    <a:pt x="57111" y="393966"/>
                  </a:lnTo>
                  <a:lnTo>
                    <a:pt x="57111" y="390182"/>
                  </a:lnTo>
                  <a:lnTo>
                    <a:pt x="57111" y="386397"/>
                  </a:lnTo>
                  <a:close/>
                </a:path>
                <a:path w="57150" h="780414">
                  <a:moveTo>
                    <a:pt x="57111" y="24765"/>
                  </a:moveTo>
                  <a:lnTo>
                    <a:pt x="32346" y="0"/>
                  </a:lnTo>
                  <a:lnTo>
                    <a:pt x="24765" y="0"/>
                  </a:lnTo>
                  <a:lnTo>
                    <a:pt x="0" y="24765"/>
                  </a:lnTo>
                  <a:lnTo>
                    <a:pt x="0" y="32334"/>
                  </a:lnTo>
                  <a:lnTo>
                    <a:pt x="24765" y="57099"/>
                  </a:lnTo>
                  <a:lnTo>
                    <a:pt x="32346" y="57099"/>
                  </a:lnTo>
                  <a:lnTo>
                    <a:pt x="57111" y="32334"/>
                  </a:lnTo>
                  <a:lnTo>
                    <a:pt x="57111" y="28549"/>
                  </a:lnTo>
                  <a:lnTo>
                    <a:pt x="57111" y="24765"/>
                  </a:lnTo>
                  <a:close/>
                </a:path>
              </a:pathLst>
            </a:custGeom>
            <a:solidFill>
              <a:srgbClr val="3A36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509" y="4186140"/>
            <a:ext cx="4924425" cy="2924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50" spc="150" dirty="0">
                <a:solidFill>
                  <a:srgbClr val="38512F"/>
                </a:solidFill>
                <a:latin typeface="Cambria"/>
                <a:cs typeface="Cambria"/>
              </a:rPr>
              <a:t>Key</a:t>
            </a:r>
            <a:r>
              <a:rPr sz="3550" spc="114" dirty="0">
                <a:solidFill>
                  <a:srgbClr val="38512F"/>
                </a:solidFill>
                <a:latin typeface="Cambria"/>
                <a:cs typeface="Cambria"/>
              </a:rPr>
              <a:t> </a:t>
            </a:r>
            <a:r>
              <a:rPr sz="3550" spc="204" dirty="0">
                <a:solidFill>
                  <a:srgbClr val="38512F"/>
                </a:solidFill>
                <a:latin typeface="Cambria"/>
                <a:cs typeface="Cambria"/>
              </a:rPr>
              <a:t>Columns</a:t>
            </a:r>
            <a:endParaRPr sz="3550">
              <a:latin typeface="Cambria"/>
              <a:cs typeface="Cambria"/>
            </a:endParaRPr>
          </a:p>
          <a:p>
            <a:pPr marL="303530" marR="1325880">
              <a:lnSpc>
                <a:spcPct val="169500"/>
              </a:lnSpc>
              <a:spcBef>
                <a:spcPts val="2195"/>
              </a:spcBef>
            </a:pPr>
            <a:r>
              <a:rPr sz="1400" spc="-165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ur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2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280" dirty="0">
                <a:solidFill>
                  <a:srgbClr val="3A3630"/>
                </a:solidFill>
                <a:latin typeface="Verdana"/>
                <a:cs typeface="Verdana"/>
              </a:rPr>
              <a:t>: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Un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q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d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f</a:t>
            </a:r>
            <a:r>
              <a:rPr sz="1400" spc="-40" dirty="0">
                <a:solidFill>
                  <a:srgbClr val="3A3630"/>
                </a:solidFill>
                <a:latin typeface="Verdana"/>
                <a:cs typeface="Verdana"/>
              </a:rPr>
              <a:t>i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3A3630"/>
                </a:solidFill>
                <a:latin typeface="Verdana"/>
                <a:cs typeface="Verdana"/>
              </a:rPr>
              <a:t>f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r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5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85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110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ur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50" dirty="0">
                <a:solidFill>
                  <a:srgbClr val="3A3630"/>
                </a:solidFill>
                <a:latin typeface="Verdana"/>
                <a:cs typeface="Verdana"/>
              </a:rPr>
              <a:t>.  </a:t>
            </a:r>
            <a:r>
              <a:rPr sz="1400" spc="-165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ur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eN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80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80" dirty="0">
                <a:solidFill>
                  <a:srgbClr val="3A3630"/>
                </a:solidFill>
                <a:latin typeface="Verdana"/>
                <a:cs typeface="Verdana"/>
              </a:rPr>
              <a:t>: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N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180" dirty="0">
                <a:solidFill>
                  <a:srgbClr val="3A3630"/>
                </a:solidFill>
                <a:latin typeface="Verdana"/>
                <a:cs typeface="Verdana"/>
              </a:rPr>
              <a:t>m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f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75" dirty="0">
                <a:solidFill>
                  <a:srgbClr val="3A3630"/>
                </a:solidFill>
                <a:latin typeface="Verdana"/>
                <a:cs typeface="Verdana"/>
              </a:rPr>
              <a:t>t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h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c</a:t>
            </a:r>
            <a:r>
              <a:rPr sz="1400" spc="-80" dirty="0">
                <a:solidFill>
                  <a:srgbClr val="3A3630"/>
                </a:solidFill>
                <a:latin typeface="Verdana"/>
                <a:cs typeface="Verdana"/>
              </a:rPr>
              <a:t>o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ur</a:t>
            </a:r>
            <a:r>
              <a:rPr sz="1400" spc="-135" dirty="0">
                <a:solidFill>
                  <a:srgbClr val="3A3630"/>
                </a:solidFill>
                <a:latin typeface="Verdana"/>
                <a:cs typeface="Verdana"/>
              </a:rPr>
              <a:t>s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</a:t>
            </a:r>
            <a:r>
              <a:rPr sz="1400" spc="-155" dirty="0">
                <a:solidFill>
                  <a:srgbClr val="3A3630"/>
                </a:solidFill>
                <a:latin typeface="Verdana"/>
                <a:cs typeface="Verdana"/>
              </a:rPr>
              <a:t>.</a:t>
            </a:r>
            <a:endParaRPr sz="1400">
              <a:latin typeface="Verdana"/>
              <a:cs typeface="Verdana"/>
            </a:endParaRPr>
          </a:p>
          <a:p>
            <a:pPr marL="303530">
              <a:lnSpc>
                <a:spcPct val="100000"/>
              </a:lnSpc>
              <a:spcBef>
                <a:spcPts val="1165"/>
              </a:spcBef>
            </a:pPr>
            <a:r>
              <a:rPr sz="1400" spc="-120" dirty="0">
                <a:solidFill>
                  <a:srgbClr val="3A3630"/>
                </a:solidFill>
                <a:latin typeface="Verdana"/>
                <a:cs typeface="Verdana"/>
              </a:rPr>
              <a:t>Characteristics: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Ensures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30" dirty="0">
                <a:solidFill>
                  <a:srgbClr val="3A3630"/>
                </a:solidFill>
                <a:latin typeface="Verdana"/>
                <a:cs typeface="Verdana"/>
              </a:rPr>
              <a:t>every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14" dirty="0">
                <a:solidFill>
                  <a:srgbClr val="3A3630"/>
                </a:solidFill>
                <a:latin typeface="Verdana"/>
                <a:cs typeface="Verdana"/>
              </a:rPr>
              <a:t>course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3A3630"/>
                </a:solidFill>
                <a:latin typeface="Verdana"/>
                <a:cs typeface="Verdana"/>
              </a:rPr>
              <a:t>has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3A3630"/>
                </a:solidFill>
                <a:latin typeface="Verdana"/>
                <a:cs typeface="Verdana"/>
              </a:rPr>
              <a:t>a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corresponding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3A3630"/>
                </a:solidFill>
                <a:latin typeface="Verdana"/>
                <a:cs typeface="Verdana"/>
              </a:rPr>
              <a:t>exam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3A3630"/>
                </a:solidFill>
                <a:latin typeface="Verdana"/>
                <a:cs typeface="Verdana"/>
              </a:rPr>
              <a:t>slot.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400" spc="-100" dirty="0">
                <a:solidFill>
                  <a:srgbClr val="3A3630"/>
                </a:solidFill>
                <a:latin typeface="Verdana"/>
                <a:cs typeface="Verdana"/>
              </a:rPr>
              <a:t>Helps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3A3630"/>
                </a:solidFill>
                <a:latin typeface="Verdana"/>
                <a:cs typeface="Verdana"/>
              </a:rPr>
              <a:t>in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3A3630"/>
                </a:solidFill>
                <a:latin typeface="Verdana"/>
                <a:cs typeface="Verdana"/>
              </a:rPr>
              <a:t>identifying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3A3630"/>
                </a:solidFill>
                <a:latin typeface="Verdana"/>
                <a:cs typeface="Verdana"/>
              </a:rPr>
              <a:t>and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3A3630"/>
                </a:solidFill>
                <a:latin typeface="Verdana"/>
                <a:cs typeface="Verdana"/>
              </a:rPr>
              <a:t>scheduling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55" dirty="0">
                <a:solidFill>
                  <a:srgbClr val="3A3630"/>
                </a:solidFill>
                <a:latin typeface="Verdana"/>
                <a:cs typeface="Verdana"/>
              </a:rPr>
              <a:t>exams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3A3630"/>
                </a:solidFill>
                <a:latin typeface="Verdana"/>
                <a:cs typeface="Verdana"/>
              </a:rPr>
              <a:t>for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3A3630"/>
                </a:solidFill>
                <a:latin typeface="Verdana"/>
                <a:cs typeface="Verdana"/>
              </a:rPr>
              <a:t>all</a:t>
            </a:r>
            <a:r>
              <a:rPr sz="1400" spc="-210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00" dirty="0">
                <a:solidFill>
                  <a:srgbClr val="3A3630"/>
                </a:solidFill>
                <a:latin typeface="Verdana"/>
                <a:cs typeface="Verdana"/>
              </a:rPr>
              <a:t>offered</a:t>
            </a:r>
            <a:r>
              <a:rPr sz="1400" spc="-204" dirty="0">
                <a:solidFill>
                  <a:srgbClr val="3A3630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3A3630"/>
                </a:solidFill>
                <a:latin typeface="Verdana"/>
                <a:cs typeface="Verdana"/>
              </a:rPr>
              <a:t>courses.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735</Words>
  <Application>Microsoft Office PowerPoint</Application>
  <PresentationFormat>Custom</PresentationFormat>
  <Paragraphs>146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SimSun</vt:lpstr>
      <vt:lpstr>Calibri</vt:lpstr>
      <vt:lpstr>Cambria</vt:lpstr>
      <vt:lpstr>Georgia</vt:lpstr>
      <vt:lpstr>Times New Roman</vt:lpstr>
      <vt:lpstr>Verdana</vt:lpstr>
      <vt:lpstr>Office Theme</vt:lpstr>
      <vt:lpstr>Final Exam Timetabling</vt:lpstr>
      <vt:lpstr>PowerPoint Presentation</vt:lpstr>
      <vt:lpstr>Business Problem and Solution</vt:lpstr>
      <vt:lpstr>objective</vt:lpstr>
      <vt:lpstr>Constraints</vt:lpstr>
      <vt:lpstr>Constraints</vt:lpstr>
      <vt:lpstr>PowerPoint Presentation</vt:lpstr>
      <vt:lpstr>Genetic Algorithm components:</vt:lpstr>
      <vt:lpstr>Datasets and Their Characteristics</vt:lpstr>
      <vt:lpstr>Datasets and Their Characteristics</vt:lpstr>
      <vt:lpstr>Datasets and Their Characteristics</vt:lpstr>
      <vt:lpstr>Datasets and Their Characteristics</vt:lpstr>
      <vt:lpstr>Characteristics and Usage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Exam Timetabling</dc:title>
  <cp:lastModifiedBy>Aser Mohamed</cp:lastModifiedBy>
  <cp:revision>3</cp:revision>
  <dcterms:created xsi:type="dcterms:W3CDTF">2024-05-27T21:33:56Z</dcterms:created>
  <dcterms:modified xsi:type="dcterms:W3CDTF">2025-06-12T06:24:37Z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2024-05-27T00:00:00Z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2024-05-27T00:00:00Z</vt:filetime>
  </property>
</Properties>
</file>