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handoutMasterIdLst>
    <p:handoutMasterId r:id="rId22"/>
  </p:handoutMasterIdLst>
  <p:sldIdLst>
    <p:sldId id="436" r:id="rId5"/>
    <p:sldId id="437" r:id="rId6"/>
    <p:sldId id="440" r:id="rId7"/>
    <p:sldId id="444" r:id="rId8"/>
    <p:sldId id="439" r:id="rId9"/>
    <p:sldId id="442" r:id="rId10"/>
    <p:sldId id="438" r:id="rId11"/>
    <p:sldId id="443" r:id="rId12"/>
    <p:sldId id="441" r:id="rId13"/>
    <p:sldId id="448" r:id="rId14"/>
    <p:sldId id="449" r:id="rId15"/>
    <p:sldId id="445" r:id="rId16"/>
    <p:sldId id="450" r:id="rId17"/>
    <p:sldId id="451" r:id="rId18"/>
    <p:sldId id="446" r:id="rId19"/>
    <p:sldId id="4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02994-71A3-4FCA-A0C6-90A171AD5442}" v="3" dt="2024-08-20T06:29:24.324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93" d="100"/>
          <a:sy n="93" d="100"/>
        </p:scale>
        <p:origin x="821" y="87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if samer" userId="822cbf11f84aee46" providerId="LiveId" clId="{2D502994-71A3-4FCA-A0C6-90A171AD5442}"/>
    <pc:docChg chg="modSld">
      <pc:chgData name="seif samer" userId="822cbf11f84aee46" providerId="LiveId" clId="{2D502994-71A3-4FCA-A0C6-90A171AD5442}" dt="2024-08-20T06:29:24.324" v="2" actId="20577"/>
      <pc:docMkLst>
        <pc:docMk/>
      </pc:docMkLst>
      <pc:sldChg chg="modSp">
        <pc:chgData name="seif samer" userId="822cbf11f84aee46" providerId="LiveId" clId="{2D502994-71A3-4FCA-A0C6-90A171AD5442}" dt="2024-08-20T06:29:24.324" v="2" actId="20577"/>
        <pc:sldMkLst>
          <pc:docMk/>
          <pc:sldMk cId="3421864832" sldId="442"/>
        </pc:sldMkLst>
        <pc:spChg chg="mod">
          <ac:chgData name="seif samer" userId="822cbf11f84aee46" providerId="LiveId" clId="{2D502994-71A3-4FCA-A0C6-90A171AD5442}" dt="2024-08-20T06:29:24.324" v="2" actId="20577"/>
          <ac:spMkLst>
            <pc:docMk/>
            <pc:sldMk cId="3421864832" sldId="442"/>
            <ac:spMk id="4" creationId="{607CC286-7253-B31F-DFE6-802920A9FC6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90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41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83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90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98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84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1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9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40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5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71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6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email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5B3C4-FE12-5928-4EAA-8598EFD0C5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63742" y="2112359"/>
            <a:ext cx="3645580" cy="3651250"/>
          </a:xfrm>
        </p:spPr>
        <p:txBody>
          <a:bodyPr/>
          <a:lstStyle/>
          <a:p>
            <a:r>
              <a:rPr lang="en-US" noProof="1"/>
              <a:t>We used four models:</a:t>
            </a:r>
          </a:p>
          <a:p>
            <a:pPr marL="0" indent="0">
              <a:buNone/>
            </a:pPr>
            <a:r>
              <a:rPr lang="en-US" noProof="1"/>
              <a:t>	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97A5F-8A74-2493-9B0C-E5376396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94EC8-E02A-0D5D-C866-CC0DBF95F4EE}"/>
              </a:ext>
            </a:extLst>
          </p:cNvPr>
          <p:cNvSpPr txBox="1"/>
          <p:nvPr/>
        </p:nvSpPr>
        <p:spPr>
          <a:xfrm>
            <a:off x="6199058" y="2112359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We used the dataset as 20% testing and 80% training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EA26B-34F5-C3A0-5C32-D4BABBC83FCF}"/>
              </a:ext>
            </a:extLst>
          </p:cNvPr>
          <p:cNvSpPr txBox="1"/>
          <p:nvPr/>
        </p:nvSpPr>
        <p:spPr>
          <a:xfrm>
            <a:off x="1018381" y="2771192"/>
            <a:ext cx="3536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noProof="1"/>
              <a:t>Naïve bais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noProof="1"/>
          </a:p>
          <a:p>
            <a:pPr>
              <a:buFont typeface="Wingdings" panose="05000000000000000000" pitchFamily="2" charset="2"/>
              <a:buChar char="Ø"/>
            </a:pPr>
            <a:r>
              <a:rPr lang="en-US" noProof="1"/>
              <a:t>Decision tree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noProof="1"/>
          </a:p>
          <a:p>
            <a:pPr>
              <a:buFont typeface="Wingdings" panose="05000000000000000000" pitchFamily="2" charset="2"/>
              <a:buChar char="Ø"/>
            </a:pPr>
            <a:r>
              <a:rPr lang="en-US" noProof="1"/>
              <a:t>Random forest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noProof="1"/>
          </a:p>
          <a:p>
            <a:pPr>
              <a:buFont typeface="Wingdings" panose="05000000000000000000" pitchFamily="2" charset="2"/>
              <a:buChar char="Ø"/>
            </a:pPr>
            <a:r>
              <a:rPr lang="en-US" noProof="1"/>
              <a:t>LSTM </a:t>
            </a:r>
            <a:r>
              <a:rPr lang="en-US" b="0" noProof="1"/>
              <a:t>(long short term memory)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9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80" y="1415562"/>
            <a:ext cx="6367790" cy="4009292"/>
          </a:xfrm>
        </p:spPr>
        <p:txBody>
          <a:bodyPr/>
          <a:lstStyle/>
          <a:p>
            <a:pPr algn="ctr"/>
            <a:r>
              <a:rPr lang="en-US" dirty="0"/>
              <a:t>Results &amp; outputs  </a:t>
            </a:r>
          </a:p>
        </p:txBody>
      </p:sp>
      <p:pic>
        <p:nvPicPr>
          <p:cNvPr id="6" name="Picture Placeholder 4" descr="Green lights in the sky">
            <a:extLst>
              <a:ext uri="{FF2B5EF4-FFF2-40B4-BE49-F238E27FC236}">
                <a16:creationId xmlns:a16="http://schemas.microsoft.com/office/drawing/2014/main" id="{2EBC5878-1007-0F8E-3940-DE9D1D088B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995" r="28995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5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5B3C4-FE12-5928-4EAA-8598EFD0C5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7252" y="2111959"/>
            <a:ext cx="3180475" cy="3651250"/>
          </a:xfrm>
        </p:spPr>
        <p:txBody>
          <a:bodyPr/>
          <a:lstStyle/>
          <a:p>
            <a:r>
              <a:rPr lang="en-US" noProof="1"/>
              <a:t>Here is the numerical output for the main four models.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887699C6-CB3E-5460-294B-E837E67D5665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115002352"/>
              </p:ext>
            </p:extLst>
          </p:nvPr>
        </p:nvGraphicFramePr>
        <p:xfrm>
          <a:off x="5733402" y="2112359"/>
          <a:ext cx="5880103" cy="36504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3129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830261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830848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435102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3009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SD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Weighted avg.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MNB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0.956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Decision tree 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0.953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0.972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0.004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97A5F-8A74-2493-9B0C-E5376396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2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5B3C4-FE12-5928-4EAA-8598EFD0C5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08770" y="1822710"/>
            <a:ext cx="7200544" cy="3651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noProof="1"/>
              <a:t>Why didn’t us use bigger datset to make better numerical results…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97A5F-8A74-2493-9B0C-E5376396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15886-CD60-03E7-CDA6-3A9A6040E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770" y="2758221"/>
            <a:ext cx="8348210" cy="3974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396754-053F-6381-8C93-8AF2F5748248}"/>
              </a:ext>
            </a:extLst>
          </p:cNvPr>
          <p:cNvSpPr txBox="1"/>
          <p:nvPr/>
        </p:nvSpPr>
        <p:spPr>
          <a:xfrm>
            <a:off x="189301" y="4643005"/>
            <a:ext cx="1819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Because our laptops was technically dying </a:t>
            </a:r>
          </a:p>
        </p:txBody>
      </p:sp>
    </p:spTree>
    <p:extLst>
      <p:ext uri="{BB962C8B-B14F-4D97-AF65-F5344CB8AC3E}">
        <p14:creationId xmlns:p14="http://schemas.microsoft.com/office/powerpoint/2010/main" val="5494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pic>
        <p:nvPicPr>
          <p:cNvPr id="24" name="Picture Placeholder 23" descr="Green lights in the sky">
            <a:extLst>
              <a:ext uri="{FF2B5EF4-FFF2-40B4-BE49-F238E27FC236}">
                <a16:creationId xmlns:a16="http://schemas.microsoft.com/office/drawing/2014/main" id="{61357E36-869D-B6D4-3E6E-ED43A227E59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37" b="37"/>
          <a:stretch/>
        </p:blipFill>
        <p:spPr/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E47AC3-3E43-6A30-A709-127578992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Finally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76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D9321D-79AC-AC52-77EE-48647BF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8AA87-ACD9-1978-6D0D-24BB242F77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71598" y="1994944"/>
            <a:ext cx="6036544" cy="3436653"/>
          </a:xfrm>
        </p:spPr>
        <p:txBody>
          <a:bodyPr/>
          <a:lstStyle/>
          <a:p>
            <a:r>
              <a:rPr lang="en-US" dirty="0"/>
              <a:t>The spam email classifier developed in this project represents a practical approach to filtering unwanted emails. </a:t>
            </a:r>
          </a:p>
          <a:p>
            <a:r>
              <a:rPr lang="en-US" dirty="0"/>
              <a:t>By leveraging natural language processing techniques for text cleaning and feature extraction, followed by machine learning models like Naive Bayes, Random Forest, and LSTM networks.</a:t>
            </a:r>
          </a:p>
          <a:p>
            <a:r>
              <a:rPr lang="en-US" dirty="0"/>
              <a:t> The classifier is able to distinguish between spam and legitimate emails with reasonable accuracy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EE69C-73C8-9D1D-8226-203542625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6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C2471-CBC1-09C1-0A91-D813D1A23DDF}"/>
              </a:ext>
            </a:extLst>
          </p:cNvPr>
          <p:cNvSpPr txBox="1"/>
          <p:nvPr/>
        </p:nvSpPr>
        <p:spPr>
          <a:xfrm>
            <a:off x="1663337" y="3960072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Dr. </a:t>
            </a:r>
            <a:r>
              <a:rPr lang="en-US" dirty="0" err="1"/>
              <a:t>Manar</a:t>
            </a:r>
            <a:r>
              <a:rPr lang="en-US" dirty="0"/>
              <a:t> el </a:t>
            </a:r>
            <a:r>
              <a:rPr lang="en-US" dirty="0" err="1"/>
              <a:t>shazly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09CA6CC-C9DF-440F-BE30-1167A921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82D7C3-4329-485C-9C81-FB5BA3FA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146" y="0"/>
            <a:ext cx="7643854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</a:rPr>
              <a:t>Team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C3B45D-6BB3-12F5-31B6-8E11B710B0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008" r="38658"/>
          <a:stretch/>
        </p:blipFill>
        <p:spPr>
          <a:xfrm>
            <a:off x="20" y="5379"/>
            <a:ext cx="5181578" cy="6858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3478" y="2138901"/>
            <a:ext cx="5618922" cy="40332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Name:</a:t>
            </a:r>
            <a:r>
              <a:rPr lang="en-US" dirty="0">
                <a:solidFill>
                  <a:srgbClr val="FFFFFF"/>
                </a:solidFill>
              </a:rPr>
              <a:t> Seif el deen samer </a:t>
            </a:r>
            <a:r>
              <a:rPr lang="en-US" dirty="0" err="1">
                <a:solidFill>
                  <a:srgbClr val="FFFFFF"/>
                </a:solidFill>
              </a:rPr>
              <a:t>samy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ID:</a:t>
            </a:r>
            <a:r>
              <a:rPr lang="en-US" dirty="0">
                <a:solidFill>
                  <a:srgbClr val="FFFFFF"/>
                </a:solidFill>
              </a:rPr>
              <a:t> 222100794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Name:</a:t>
            </a:r>
            <a:r>
              <a:rPr lang="en-US" dirty="0">
                <a:solidFill>
                  <a:srgbClr val="FFFFFF"/>
                </a:solidFill>
              </a:rPr>
              <a:t> Asser Mohamed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ID: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222102487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A844BD-14AA-428F-A577-AF00BC37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E57564-AF5B-45C2-9B42-165C77BE8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rgbClr val="FFFFFF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</a:t>
            </a:r>
          </a:p>
          <a:p>
            <a:r>
              <a:rPr lang="en-US" b="1" dirty="0"/>
              <a:t>project steps</a:t>
            </a:r>
          </a:p>
          <a:p>
            <a:r>
              <a:rPr lang="en-US" b="1" dirty="0"/>
              <a:t>Data collection &amp; preprocessing </a:t>
            </a:r>
          </a:p>
          <a:p>
            <a:r>
              <a:rPr lang="en-US" b="1" dirty="0"/>
              <a:t>Models </a:t>
            </a:r>
          </a:p>
          <a:p>
            <a:r>
              <a:rPr lang="en-US" b="1" dirty="0"/>
              <a:t>Results &amp; outputs</a:t>
            </a:r>
          </a:p>
          <a:p>
            <a:r>
              <a:rPr lang="en-US" b="1" dirty="0"/>
              <a:t>conclusion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171ED2-DFD4-666E-F6D1-C672E5CE864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Spam emails have become a pervasive issue, inundated inboxes and wasting valuable time. </a:t>
            </a:r>
          </a:p>
          <a:p>
            <a:endParaRPr lang="en-US" dirty="0"/>
          </a:p>
          <a:p>
            <a:r>
              <a:rPr lang="en-US" dirty="0"/>
              <a:t>To combat this problem, we developed a spam email classifier that leverages advanced text analysis techniques to distinguish between legitimate and unwanted messages</a:t>
            </a:r>
          </a:p>
          <a:p>
            <a:endParaRPr lang="en-US" dirty="0"/>
          </a:p>
          <a:p>
            <a:r>
              <a:rPr lang="en-US" dirty="0"/>
              <a:t>our model aims to enhance email user experience and protect against potential threats such as phishing and malware.</a:t>
            </a:r>
          </a:p>
        </p:txBody>
      </p:sp>
      <p:pic>
        <p:nvPicPr>
          <p:cNvPr id="18" name="Picture Placeholder 17" descr="A mountain with snow and stars in the sky">
            <a:extLst>
              <a:ext uri="{FF2B5EF4-FFF2-40B4-BE49-F238E27FC236}">
                <a16:creationId xmlns:a16="http://schemas.microsoft.com/office/drawing/2014/main" id="{191982FA-A9CA-9ACC-09E4-77FD999BDB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3" b="103"/>
          <a:stretch/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70016-E0B6-DAC7-B6DA-CC7F3A15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 </a:t>
            </a:r>
          </a:p>
        </p:txBody>
      </p:sp>
      <p:pic>
        <p:nvPicPr>
          <p:cNvPr id="24" name="Picture Placeholder 23" descr="Green lights in the sky">
            <a:extLst>
              <a:ext uri="{FF2B5EF4-FFF2-40B4-BE49-F238E27FC236}">
                <a16:creationId xmlns:a16="http://schemas.microsoft.com/office/drawing/2014/main" id="{61357E36-869D-B6D4-3E6E-ED43A227E59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37" b="37"/>
          <a:stretch/>
        </p:blipFill>
        <p:spPr/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E47AC3-3E43-6A30-A709-127578992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Lets dive 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65791-02C3-85CB-EC2D-AE1D097A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C286-7253-B31F-DFE6-802920A9FC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noProof="1"/>
              <a:t>Exploratory data analysis: exploring nan values  plotting countplots for spam vs. normal.</a:t>
            </a:r>
          </a:p>
          <a:p>
            <a:endParaRPr lang="en-US" noProof="1"/>
          </a:p>
          <a:p>
            <a:r>
              <a:rPr lang="en-US" noProof="1"/>
              <a:t>Feature engineering: creating new feature like (word count,contain number,contain currency sybol,etc)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75BC5-46CC-A36D-B72E-AE0A832FAC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noProof="1"/>
              <a:t>Data cleaning: cleaning the data by NLP technices 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Model building &amp; evaluation:we used multiomail naïve bayes and random forest the voting between them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80" y="1415562"/>
            <a:ext cx="6367790" cy="4009292"/>
          </a:xfrm>
        </p:spPr>
        <p:txBody>
          <a:bodyPr/>
          <a:lstStyle/>
          <a:p>
            <a:pPr algn="ctr"/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 collection &amp; preprocessing</a:t>
            </a:r>
          </a:p>
        </p:txBody>
      </p:sp>
      <p:pic>
        <p:nvPicPr>
          <p:cNvPr id="6" name="Picture Placeholder 4" descr="Green lights in the sky">
            <a:extLst>
              <a:ext uri="{FF2B5EF4-FFF2-40B4-BE49-F238E27FC236}">
                <a16:creationId xmlns:a16="http://schemas.microsoft.com/office/drawing/2014/main" id="{2EBC5878-1007-0F8E-3940-DE9D1D088B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995" r="28995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preprocessing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80981-6211-B9EF-9A10-4D4B043758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0866" y="2274033"/>
            <a:ext cx="8350649" cy="3436653"/>
          </a:xfrm>
        </p:spPr>
        <p:txBody>
          <a:bodyPr>
            <a:normAutofit/>
          </a:bodyPr>
          <a:lstStyle/>
          <a:p>
            <a:r>
              <a:rPr lang="en-US" b="0" dirty="0"/>
              <a:t>Data collection: Our dataset consists of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33829</a:t>
            </a:r>
            <a:r>
              <a:rPr lang="en-US" dirty="0"/>
              <a:t> </a:t>
            </a:r>
            <a:r>
              <a:rPr lang="en-US" b="0" dirty="0"/>
              <a:t>and two features (label , text)</a:t>
            </a:r>
            <a:endParaRPr lang="en-US" dirty="0"/>
          </a:p>
          <a:p>
            <a:r>
              <a:rPr lang="en-US" b="0" dirty="0"/>
              <a:t>Removing special character and number using </a:t>
            </a:r>
            <a:r>
              <a:rPr lang="en-US" dirty="0"/>
              <a:t>regular expression </a:t>
            </a:r>
          </a:p>
          <a:p>
            <a:r>
              <a:rPr lang="en-US" b="0" dirty="0"/>
              <a:t>Converting the entire email into </a:t>
            </a:r>
            <a:r>
              <a:rPr lang="en-US" dirty="0"/>
              <a:t>lower case </a:t>
            </a:r>
          </a:p>
          <a:p>
            <a:r>
              <a:rPr lang="en-US" dirty="0"/>
              <a:t>Tokenizing </a:t>
            </a:r>
            <a:r>
              <a:rPr lang="en-US" b="0" dirty="0"/>
              <a:t>the emails by </a:t>
            </a:r>
            <a:r>
              <a:rPr lang="en-US" dirty="0"/>
              <a:t>words </a:t>
            </a:r>
          </a:p>
          <a:p>
            <a:r>
              <a:rPr lang="en-US" dirty="0"/>
              <a:t>Removing stop words</a:t>
            </a:r>
          </a:p>
          <a:p>
            <a:r>
              <a:rPr lang="en-US" dirty="0"/>
              <a:t>Lemmatization </a:t>
            </a:r>
            <a:r>
              <a:rPr lang="en-US" b="0" dirty="0"/>
              <a:t>the words</a:t>
            </a:r>
          </a:p>
          <a:p>
            <a:r>
              <a:rPr lang="en-US" dirty="0"/>
              <a:t>Building a corpus message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04509-99F0-B7A3-5C7A-C5A63504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C2EC19-A157-8389-07DB-65065908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2532-F4A7-30E2-0525-1FF82D2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{FFF7EED1-30CB-4565-B441-6365B9C4E01F}tf89118109_win32</Template>
  <TotalTime>1803</TotalTime>
  <Words>420</Words>
  <Application>Microsoft Office PowerPoint</Application>
  <PresentationFormat>Widescreen</PresentationFormat>
  <Paragraphs>123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Nova Light</vt:lpstr>
      <vt:lpstr>Calibri</vt:lpstr>
      <vt:lpstr>Consolas</vt:lpstr>
      <vt:lpstr>Elephant</vt:lpstr>
      <vt:lpstr>Wingdings</vt:lpstr>
      <vt:lpstr>ModOverlayVTI</vt:lpstr>
      <vt:lpstr>Spam email classifier</vt:lpstr>
      <vt:lpstr>Team</vt:lpstr>
      <vt:lpstr>AGENDA</vt:lpstr>
      <vt:lpstr>Introduction</vt:lpstr>
      <vt:lpstr>project steps </vt:lpstr>
      <vt:lpstr>STEPS</vt:lpstr>
      <vt:lpstr>Data  collection &amp; preprocessing</vt:lpstr>
      <vt:lpstr>Data collection &amp; preprocessing </vt:lpstr>
      <vt:lpstr>Models</vt:lpstr>
      <vt:lpstr>Models </vt:lpstr>
      <vt:lpstr>Results &amp; outputs  </vt:lpstr>
      <vt:lpstr>Results and outputs</vt:lpstr>
      <vt:lpstr>Results and outputs</vt:lpstr>
      <vt:lpstr>Conclusion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seif samer</dc:creator>
  <cp:lastModifiedBy>seif samer</cp:lastModifiedBy>
  <cp:revision>1</cp:revision>
  <dcterms:created xsi:type="dcterms:W3CDTF">2024-08-18T22:25:44Z</dcterms:created>
  <dcterms:modified xsi:type="dcterms:W3CDTF">2024-08-20T06:29:33Z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