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94" r:id="rId9"/>
    <p:sldId id="295" r:id="rId10"/>
    <p:sldId id="296" r:id="rId11"/>
    <p:sldId id="262" r:id="rId12"/>
    <p:sldId id="268" r:id="rId13"/>
    <p:sldId id="269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9" autoAdjust="0"/>
    <p:restoredTop sz="95097" autoAdjust="0"/>
  </p:normalViewPr>
  <p:slideViewPr>
    <p:cSldViewPr snapToGrid="0">
      <p:cViewPr>
        <p:scale>
          <a:sx n="112" d="100"/>
          <a:sy n="112" d="100"/>
        </p:scale>
        <p:origin x="3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er Mohamed" userId="278af92d96c82663" providerId="LiveId" clId="{92BACEF3-2BA2-4E69-B010-226B4DAFB2FA}"/>
    <pc:docChg chg="modSld">
      <pc:chgData name="Aser Mohamed" userId="278af92d96c82663" providerId="LiveId" clId="{92BACEF3-2BA2-4E69-B010-226B4DAFB2FA}" dt="2024-05-27T03:34:26.830" v="0" actId="2711"/>
      <pc:docMkLst>
        <pc:docMk/>
      </pc:docMkLst>
      <pc:sldChg chg="modSp mod">
        <pc:chgData name="Aser Mohamed" userId="278af92d96c82663" providerId="LiveId" clId="{92BACEF3-2BA2-4E69-B010-226B4DAFB2FA}" dt="2024-05-27T03:34:26.830" v="0" actId="2711"/>
        <pc:sldMkLst>
          <pc:docMk/>
          <pc:sldMk cId="0" sldId="259"/>
        </pc:sldMkLst>
        <pc:spChg chg="mod">
          <ac:chgData name="Aser Mohamed" userId="278af92d96c82663" providerId="LiveId" clId="{92BACEF3-2BA2-4E69-B010-226B4DAFB2FA}" dt="2024-05-27T03:34:26.830" v="0" actId="2711"/>
          <ac:spMkLst>
            <pc:docMk/>
            <pc:sldMk cId="0" sldId="259"/>
            <ac:spMk id="2" creationId="{84A60F48-ACC4-54DE-1A75-81C4D1615D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67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a22a4a535_2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a22a4a535_2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a22a4a535_2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a22a4a535_2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08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02755" y="699831"/>
            <a:ext cx="5694000" cy="1198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Weather Forecasting Application</a:t>
            </a: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2008438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lnSpc>
                <a:spcPct val="150000"/>
              </a:lnSpc>
            </a:pPr>
            <a:r>
              <a:rPr lang="en-US" sz="1800" b="1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 :Dr/Mohamed Abdallah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Engineering || CSE251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20467" y="276455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3AFAB1-995E-4618-DA6F-67559AAC4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03" y="227243"/>
            <a:ext cx="7335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5AA014-FC6B-253C-AD80-AA2300B99464}"/>
              </a:ext>
            </a:extLst>
          </p:cNvPr>
          <p:cNvGrpSpPr/>
          <p:nvPr/>
        </p:nvGrpSpPr>
        <p:grpSpPr>
          <a:xfrm>
            <a:off x="-686892" y="566383"/>
            <a:ext cx="9680768" cy="5479742"/>
            <a:chOff x="0" y="-111879"/>
            <a:chExt cx="8750575" cy="54044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2F7509-02BD-48C3-AF2A-DDF4D95C25AD}"/>
                </a:ext>
              </a:extLst>
            </p:cNvPr>
            <p:cNvSpPr/>
            <p:nvPr/>
          </p:nvSpPr>
          <p:spPr>
            <a:xfrm>
              <a:off x="71628" y="188354"/>
              <a:ext cx="4459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71CBE0-5F98-19FB-2264-2194631CDEEA}"/>
                </a:ext>
              </a:extLst>
            </p:cNvPr>
            <p:cNvSpPr/>
            <p:nvPr/>
          </p:nvSpPr>
          <p:spPr>
            <a:xfrm>
              <a:off x="830885" y="188354"/>
              <a:ext cx="1066290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                  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BBF4F7-10F7-AD97-2EFE-28253DD64F87}"/>
                </a:ext>
              </a:extLst>
            </p:cNvPr>
            <p:cNvSpPr/>
            <p:nvPr/>
          </p:nvSpPr>
          <p:spPr>
            <a:xfrm>
              <a:off x="919391" y="77669"/>
              <a:ext cx="1226137" cy="30237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State diagram</a:t>
              </a:r>
              <a:endParaRPr lang="en-US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04AEEB-426E-45B1-8150-522F7C96EDAA}"/>
                </a:ext>
              </a:extLst>
            </p:cNvPr>
            <p:cNvSpPr/>
            <p:nvPr/>
          </p:nvSpPr>
          <p:spPr>
            <a:xfrm>
              <a:off x="2368931" y="188354"/>
              <a:ext cx="4459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7E405B-D74D-6F1C-907E-50D2C63BE287}"/>
                </a:ext>
              </a:extLst>
            </p:cNvPr>
            <p:cNvSpPr/>
            <p:nvPr/>
          </p:nvSpPr>
          <p:spPr>
            <a:xfrm>
              <a:off x="4818253" y="113436"/>
              <a:ext cx="101239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2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Class diagram</a:t>
              </a:r>
              <a:endParaRPr lang="en-US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C7DFD1-8E2C-5327-169E-6E624E3316DE}"/>
                </a:ext>
              </a:extLst>
            </p:cNvPr>
            <p:cNvSpPr/>
            <p:nvPr/>
          </p:nvSpPr>
          <p:spPr>
            <a:xfrm>
              <a:off x="5980336" y="-111879"/>
              <a:ext cx="4459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Shape 14481">
              <a:extLst>
                <a:ext uri="{FF2B5EF4-FFF2-40B4-BE49-F238E27FC236}">
                  <a16:creationId xmlns:a16="http://schemas.microsoft.com/office/drawing/2014/main" id="{74CBDB6D-83C0-2E56-767B-0155CC4C3F8B}"/>
                </a:ext>
              </a:extLst>
            </p:cNvPr>
            <p:cNvSpPr/>
            <p:nvPr/>
          </p:nvSpPr>
          <p:spPr>
            <a:xfrm>
              <a:off x="0" y="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Shape 14483">
              <a:extLst>
                <a:ext uri="{FF2B5EF4-FFF2-40B4-BE49-F238E27FC236}">
                  <a16:creationId xmlns:a16="http://schemas.microsoft.com/office/drawing/2014/main" id="{B9909D1D-C879-9041-8E66-F9403C5AF9A4}"/>
                </a:ext>
              </a:extLst>
            </p:cNvPr>
            <p:cNvSpPr/>
            <p:nvPr/>
          </p:nvSpPr>
          <p:spPr>
            <a:xfrm>
              <a:off x="759257" y="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Shape 14484">
              <a:extLst>
                <a:ext uri="{FF2B5EF4-FFF2-40B4-BE49-F238E27FC236}">
                  <a16:creationId xmlns:a16="http://schemas.microsoft.com/office/drawing/2014/main" id="{09DAFCBD-220C-B831-B120-0EFD7E630F46}"/>
                </a:ext>
              </a:extLst>
            </p:cNvPr>
            <p:cNvSpPr/>
            <p:nvPr/>
          </p:nvSpPr>
          <p:spPr>
            <a:xfrm>
              <a:off x="765353" y="0"/>
              <a:ext cx="3981323" cy="9144"/>
            </a:xfrm>
            <a:custGeom>
              <a:avLst/>
              <a:gdLst/>
              <a:ahLst/>
              <a:cxnLst/>
              <a:rect l="0" t="0" r="0" b="0"/>
              <a:pathLst>
                <a:path w="3981323" h="9144">
                  <a:moveTo>
                    <a:pt x="0" y="0"/>
                  </a:moveTo>
                  <a:lnTo>
                    <a:pt x="3981323" y="0"/>
                  </a:lnTo>
                  <a:lnTo>
                    <a:pt x="3981323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4485">
              <a:extLst>
                <a:ext uri="{FF2B5EF4-FFF2-40B4-BE49-F238E27FC236}">
                  <a16:creationId xmlns:a16="http://schemas.microsoft.com/office/drawing/2014/main" id="{D5DA1EA8-556B-F565-D2A0-7CE96BFBA205}"/>
                </a:ext>
              </a:extLst>
            </p:cNvPr>
            <p:cNvSpPr/>
            <p:nvPr/>
          </p:nvSpPr>
          <p:spPr>
            <a:xfrm>
              <a:off x="4746625" y="0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Shape 14486">
              <a:extLst>
                <a:ext uri="{FF2B5EF4-FFF2-40B4-BE49-F238E27FC236}">
                  <a16:creationId xmlns:a16="http://schemas.microsoft.com/office/drawing/2014/main" id="{D0EF64EE-2C03-9A98-B3AE-95E8105B86E4}"/>
                </a:ext>
              </a:extLst>
            </p:cNvPr>
            <p:cNvSpPr/>
            <p:nvPr/>
          </p:nvSpPr>
          <p:spPr>
            <a:xfrm>
              <a:off x="4752721" y="0"/>
              <a:ext cx="3009011" cy="9144"/>
            </a:xfrm>
            <a:custGeom>
              <a:avLst/>
              <a:gdLst/>
              <a:ahLst/>
              <a:cxnLst/>
              <a:rect l="0" t="0" r="0" b="0"/>
              <a:pathLst>
                <a:path w="3009011" h="9144">
                  <a:moveTo>
                    <a:pt x="0" y="0"/>
                  </a:moveTo>
                  <a:lnTo>
                    <a:pt x="3009011" y="0"/>
                  </a:lnTo>
                  <a:lnTo>
                    <a:pt x="30090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Shape 14488">
              <a:extLst>
                <a:ext uri="{FF2B5EF4-FFF2-40B4-BE49-F238E27FC236}">
                  <a16:creationId xmlns:a16="http://schemas.microsoft.com/office/drawing/2014/main" id="{BC537C33-B04A-2E54-8C49-5634C9B51834}"/>
                </a:ext>
              </a:extLst>
            </p:cNvPr>
            <p:cNvSpPr/>
            <p:nvPr/>
          </p:nvSpPr>
          <p:spPr>
            <a:xfrm>
              <a:off x="759257" y="6096"/>
              <a:ext cx="9144" cy="330708"/>
            </a:xfrm>
            <a:custGeom>
              <a:avLst/>
              <a:gdLst/>
              <a:ahLst/>
              <a:cxnLst/>
              <a:rect l="0" t="0" r="0" b="0"/>
              <a:pathLst>
                <a:path w="9144" h="330708">
                  <a:moveTo>
                    <a:pt x="0" y="0"/>
                  </a:moveTo>
                  <a:lnTo>
                    <a:pt x="9144" y="0"/>
                  </a:lnTo>
                  <a:lnTo>
                    <a:pt x="9144" y="330708"/>
                  </a:lnTo>
                  <a:lnTo>
                    <a:pt x="0" y="33070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Shape 14489">
              <a:extLst>
                <a:ext uri="{FF2B5EF4-FFF2-40B4-BE49-F238E27FC236}">
                  <a16:creationId xmlns:a16="http://schemas.microsoft.com/office/drawing/2014/main" id="{4AA9FB29-DCE1-10A1-8B58-FDFF92CB008A}"/>
                </a:ext>
              </a:extLst>
            </p:cNvPr>
            <p:cNvSpPr/>
            <p:nvPr/>
          </p:nvSpPr>
          <p:spPr>
            <a:xfrm>
              <a:off x="4746625" y="6096"/>
              <a:ext cx="9144" cy="330708"/>
            </a:xfrm>
            <a:custGeom>
              <a:avLst/>
              <a:gdLst/>
              <a:ahLst/>
              <a:cxnLst/>
              <a:rect l="0" t="0" r="0" b="0"/>
              <a:pathLst>
                <a:path w="9144" h="330708">
                  <a:moveTo>
                    <a:pt x="0" y="0"/>
                  </a:moveTo>
                  <a:lnTo>
                    <a:pt x="9144" y="0"/>
                  </a:lnTo>
                  <a:lnTo>
                    <a:pt x="9144" y="330708"/>
                  </a:lnTo>
                  <a:lnTo>
                    <a:pt x="0" y="33070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153244-2FA3-4C73-69AC-3A2F469AE698}"/>
                </a:ext>
              </a:extLst>
            </p:cNvPr>
            <p:cNvSpPr/>
            <p:nvPr/>
          </p:nvSpPr>
          <p:spPr>
            <a:xfrm>
              <a:off x="71628" y="525158"/>
              <a:ext cx="681191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182760-55C2-E691-D7A3-DC4486F41B9A}"/>
                </a:ext>
              </a:extLst>
            </p:cNvPr>
            <p:cNvSpPr/>
            <p:nvPr/>
          </p:nvSpPr>
          <p:spPr>
            <a:xfrm>
              <a:off x="71628" y="677558"/>
              <a:ext cx="829594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20A7BEF-957B-9822-CEA0-2631D64227AE}"/>
                </a:ext>
              </a:extLst>
            </p:cNvPr>
            <p:cNvSpPr/>
            <p:nvPr/>
          </p:nvSpPr>
          <p:spPr>
            <a:xfrm>
              <a:off x="693420" y="677558"/>
              <a:ext cx="4459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5619CC-4D3B-8F40-C4DF-994AF262E1CD}"/>
                </a:ext>
              </a:extLst>
            </p:cNvPr>
            <p:cNvSpPr/>
            <p:nvPr/>
          </p:nvSpPr>
          <p:spPr>
            <a:xfrm>
              <a:off x="3646043" y="525158"/>
              <a:ext cx="4459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Shape 14490">
              <a:extLst>
                <a:ext uri="{FF2B5EF4-FFF2-40B4-BE49-F238E27FC236}">
                  <a16:creationId xmlns:a16="http://schemas.microsoft.com/office/drawing/2014/main" id="{1167357D-70AD-1553-8FB9-816310B21168}"/>
                </a:ext>
              </a:extLst>
            </p:cNvPr>
            <p:cNvSpPr/>
            <p:nvPr/>
          </p:nvSpPr>
          <p:spPr>
            <a:xfrm>
              <a:off x="0" y="336804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Shape 14492">
              <a:extLst>
                <a:ext uri="{FF2B5EF4-FFF2-40B4-BE49-F238E27FC236}">
                  <a16:creationId xmlns:a16="http://schemas.microsoft.com/office/drawing/2014/main" id="{BA063EB8-A719-0DF3-3CB2-0153F72B5082}"/>
                </a:ext>
              </a:extLst>
            </p:cNvPr>
            <p:cNvSpPr/>
            <p:nvPr/>
          </p:nvSpPr>
          <p:spPr>
            <a:xfrm>
              <a:off x="759257" y="336804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14493">
              <a:extLst>
                <a:ext uri="{FF2B5EF4-FFF2-40B4-BE49-F238E27FC236}">
                  <a16:creationId xmlns:a16="http://schemas.microsoft.com/office/drawing/2014/main" id="{A4E3A59F-5A83-2532-CEF7-75C8A654FA59}"/>
                </a:ext>
              </a:extLst>
            </p:cNvPr>
            <p:cNvSpPr/>
            <p:nvPr/>
          </p:nvSpPr>
          <p:spPr>
            <a:xfrm>
              <a:off x="765353" y="336804"/>
              <a:ext cx="3981323" cy="9144"/>
            </a:xfrm>
            <a:custGeom>
              <a:avLst/>
              <a:gdLst/>
              <a:ahLst/>
              <a:cxnLst/>
              <a:rect l="0" t="0" r="0" b="0"/>
              <a:pathLst>
                <a:path w="3981323" h="9144">
                  <a:moveTo>
                    <a:pt x="0" y="0"/>
                  </a:moveTo>
                  <a:lnTo>
                    <a:pt x="3981323" y="0"/>
                  </a:lnTo>
                  <a:lnTo>
                    <a:pt x="3981323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Shape 14494">
              <a:extLst>
                <a:ext uri="{FF2B5EF4-FFF2-40B4-BE49-F238E27FC236}">
                  <a16:creationId xmlns:a16="http://schemas.microsoft.com/office/drawing/2014/main" id="{087AF3C9-4D0B-B46E-65E7-05BB16FBAD7D}"/>
                </a:ext>
              </a:extLst>
            </p:cNvPr>
            <p:cNvSpPr/>
            <p:nvPr/>
          </p:nvSpPr>
          <p:spPr>
            <a:xfrm>
              <a:off x="4746625" y="336804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14495">
              <a:extLst>
                <a:ext uri="{FF2B5EF4-FFF2-40B4-BE49-F238E27FC236}">
                  <a16:creationId xmlns:a16="http://schemas.microsoft.com/office/drawing/2014/main" id="{39DFD155-7348-57CA-2AFF-1FD64F9BB906}"/>
                </a:ext>
              </a:extLst>
            </p:cNvPr>
            <p:cNvSpPr/>
            <p:nvPr/>
          </p:nvSpPr>
          <p:spPr>
            <a:xfrm>
              <a:off x="4752721" y="336804"/>
              <a:ext cx="3009011" cy="9144"/>
            </a:xfrm>
            <a:custGeom>
              <a:avLst/>
              <a:gdLst/>
              <a:ahLst/>
              <a:cxnLst/>
              <a:rect l="0" t="0" r="0" b="0"/>
              <a:pathLst>
                <a:path w="3009011" h="9144">
                  <a:moveTo>
                    <a:pt x="0" y="0"/>
                  </a:moveTo>
                  <a:lnTo>
                    <a:pt x="3009011" y="0"/>
                  </a:lnTo>
                  <a:lnTo>
                    <a:pt x="30090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14497">
              <a:extLst>
                <a:ext uri="{FF2B5EF4-FFF2-40B4-BE49-F238E27FC236}">
                  <a16:creationId xmlns:a16="http://schemas.microsoft.com/office/drawing/2014/main" id="{13338A2C-E39F-39F6-02BB-39F41E5D5018}"/>
                </a:ext>
              </a:extLst>
            </p:cNvPr>
            <p:cNvSpPr/>
            <p:nvPr/>
          </p:nvSpPr>
          <p:spPr>
            <a:xfrm>
              <a:off x="759257" y="343026"/>
              <a:ext cx="9144" cy="1612646"/>
            </a:xfrm>
            <a:custGeom>
              <a:avLst/>
              <a:gdLst/>
              <a:ahLst/>
              <a:cxnLst/>
              <a:rect l="0" t="0" r="0" b="0"/>
              <a:pathLst>
                <a:path w="9144" h="1612646">
                  <a:moveTo>
                    <a:pt x="0" y="0"/>
                  </a:moveTo>
                  <a:lnTo>
                    <a:pt x="9144" y="0"/>
                  </a:lnTo>
                  <a:lnTo>
                    <a:pt x="9144" y="1612646"/>
                  </a:lnTo>
                  <a:lnTo>
                    <a:pt x="0" y="161264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Shape 14498">
              <a:extLst>
                <a:ext uri="{FF2B5EF4-FFF2-40B4-BE49-F238E27FC236}">
                  <a16:creationId xmlns:a16="http://schemas.microsoft.com/office/drawing/2014/main" id="{74D25341-DA43-685E-AB9A-34F701C794A1}"/>
                </a:ext>
              </a:extLst>
            </p:cNvPr>
            <p:cNvSpPr/>
            <p:nvPr/>
          </p:nvSpPr>
          <p:spPr>
            <a:xfrm>
              <a:off x="4746625" y="343026"/>
              <a:ext cx="9144" cy="1612646"/>
            </a:xfrm>
            <a:custGeom>
              <a:avLst/>
              <a:gdLst/>
              <a:ahLst/>
              <a:cxnLst/>
              <a:rect l="0" t="0" r="0" b="0"/>
              <a:pathLst>
                <a:path w="9144" h="1612646">
                  <a:moveTo>
                    <a:pt x="0" y="0"/>
                  </a:moveTo>
                  <a:lnTo>
                    <a:pt x="9144" y="0"/>
                  </a:lnTo>
                  <a:lnTo>
                    <a:pt x="9144" y="1612646"/>
                  </a:lnTo>
                  <a:lnTo>
                    <a:pt x="0" y="161264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BEB2598-DCEB-D56E-B0F5-40FD28C4157A}"/>
                </a:ext>
              </a:extLst>
            </p:cNvPr>
            <p:cNvSpPr/>
            <p:nvPr/>
          </p:nvSpPr>
          <p:spPr>
            <a:xfrm>
              <a:off x="71628" y="2144027"/>
              <a:ext cx="4459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BBFC2E-1118-2449-233F-4F1469909F22}"/>
                </a:ext>
              </a:extLst>
            </p:cNvPr>
            <p:cNvSpPr/>
            <p:nvPr/>
          </p:nvSpPr>
          <p:spPr>
            <a:xfrm>
              <a:off x="830885" y="2144027"/>
              <a:ext cx="3497487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05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state diagram depicts object states and transitions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1D1570-1B65-F8BD-AEE8-50DC20D090B6}"/>
                </a:ext>
              </a:extLst>
            </p:cNvPr>
            <p:cNvSpPr/>
            <p:nvPr/>
          </p:nvSpPr>
          <p:spPr>
            <a:xfrm>
              <a:off x="3460115" y="2144027"/>
              <a:ext cx="4459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A4ED2D-B112-C256-C1D3-988517757CF7}"/>
                </a:ext>
              </a:extLst>
            </p:cNvPr>
            <p:cNvSpPr/>
            <p:nvPr/>
          </p:nvSpPr>
          <p:spPr>
            <a:xfrm>
              <a:off x="4818253" y="2006740"/>
              <a:ext cx="393232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05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while a class diagram models the system's static structure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072E52C-26E5-A9D9-20B7-9646D8DC5658}"/>
                </a:ext>
              </a:extLst>
            </p:cNvPr>
            <p:cNvSpPr/>
            <p:nvPr/>
          </p:nvSpPr>
          <p:spPr>
            <a:xfrm>
              <a:off x="5275468" y="2161567"/>
              <a:ext cx="282878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050" dirty="0">
                  <a:solidFill>
                    <a:srgbClr val="0D0D0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including classes and their relationships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CF99F44-1267-D404-7B58-B2B5B098C3FC}"/>
                </a:ext>
              </a:extLst>
            </p:cNvPr>
            <p:cNvSpPr/>
            <p:nvPr/>
          </p:nvSpPr>
          <p:spPr>
            <a:xfrm>
              <a:off x="6944868" y="2297951"/>
              <a:ext cx="4459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4" name="Shape 14499">
              <a:extLst>
                <a:ext uri="{FF2B5EF4-FFF2-40B4-BE49-F238E27FC236}">
                  <a16:creationId xmlns:a16="http://schemas.microsoft.com/office/drawing/2014/main" id="{A8A2D6BD-5AB6-E689-59D2-95103B4E746F}"/>
                </a:ext>
              </a:extLst>
            </p:cNvPr>
            <p:cNvSpPr/>
            <p:nvPr/>
          </p:nvSpPr>
          <p:spPr>
            <a:xfrm>
              <a:off x="0" y="1955673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14501">
              <a:extLst>
                <a:ext uri="{FF2B5EF4-FFF2-40B4-BE49-F238E27FC236}">
                  <a16:creationId xmlns:a16="http://schemas.microsoft.com/office/drawing/2014/main" id="{50D51F43-B41B-D275-3B9B-27E201BBEB2A}"/>
                </a:ext>
              </a:extLst>
            </p:cNvPr>
            <p:cNvSpPr/>
            <p:nvPr/>
          </p:nvSpPr>
          <p:spPr>
            <a:xfrm>
              <a:off x="759257" y="1955673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Shape 14502">
              <a:extLst>
                <a:ext uri="{FF2B5EF4-FFF2-40B4-BE49-F238E27FC236}">
                  <a16:creationId xmlns:a16="http://schemas.microsoft.com/office/drawing/2014/main" id="{1579F8EF-0E61-C690-D313-12292A0F9674}"/>
                </a:ext>
              </a:extLst>
            </p:cNvPr>
            <p:cNvSpPr/>
            <p:nvPr/>
          </p:nvSpPr>
          <p:spPr>
            <a:xfrm>
              <a:off x="765353" y="1955673"/>
              <a:ext cx="3981323" cy="9144"/>
            </a:xfrm>
            <a:custGeom>
              <a:avLst/>
              <a:gdLst/>
              <a:ahLst/>
              <a:cxnLst/>
              <a:rect l="0" t="0" r="0" b="0"/>
              <a:pathLst>
                <a:path w="3981323" h="9144">
                  <a:moveTo>
                    <a:pt x="0" y="0"/>
                  </a:moveTo>
                  <a:lnTo>
                    <a:pt x="3981323" y="0"/>
                  </a:lnTo>
                  <a:lnTo>
                    <a:pt x="3981323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Shape 14503">
              <a:extLst>
                <a:ext uri="{FF2B5EF4-FFF2-40B4-BE49-F238E27FC236}">
                  <a16:creationId xmlns:a16="http://schemas.microsoft.com/office/drawing/2014/main" id="{2E541EE2-0305-ABDB-83FD-F5C8479934F4}"/>
                </a:ext>
              </a:extLst>
            </p:cNvPr>
            <p:cNvSpPr/>
            <p:nvPr/>
          </p:nvSpPr>
          <p:spPr>
            <a:xfrm>
              <a:off x="4746625" y="1955673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Shape 14504">
              <a:extLst>
                <a:ext uri="{FF2B5EF4-FFF2-40B4-BE49-F238E27FC236}">
                  <a16:creationId xmlns:a16="http://schemas.microsoft.com/office/drawing/2014/main" id="{A8925783-C7C1-29DF-AA2C-C81E14FCE888}"/>
                </a:ext>
              </a:extLst>
            </p:cNvPr>
            <p:cNvSpPr/>
            <p:nvPr/>
          </p:nvSpPr>
          <p:spPr>
            <a:xfrm>
              <a:off x="4752721" y="1955673"/>
              <a:ext cx="3009011" cy="9144"/>
            </a:xfrm>
            <a:custGeom>
              <a:avLst/>
              <a:gdLst/>
              <a:ahLst/>
              <a:cxnLst/>
              <a:rect l="0" t="0" r="0" b="0"/>
              <a:pathLst>
                <a:path w="3009011" h="9144">
                  <a:moveTo>
                    <a:pt x="0" y="0"/>
                  </a:moveTo>
                  <a:lnTo>
                    <a:pt x="3009011" y="0"/>
                  </a:lnTo>
                  <a:lnTo>
                    <a:pt x="30090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Shape 14506">
              <a:extLst>
                <a:ext uri="{FF2B5EF4-FFF2-40B4-BE49-F238E27FC236}">
                  <a16:creationId xmlns:a16="http://schemas.microsoft.com/office/drawing/2014/main" id="{B0C9ADEB-1912-1682-48DC-BA84289AA0D5}"/>
                </a:ext>
              </a:extLst>
            </p:cNvPr>
            <p:cNvSpPr/>
            <p:nvPr/>
          </p:nvSpPr>
          <p:spPr>
            <a:xfrm>
              <a:off x="759257" y="1961769"/>
              <a:ext cx="9144" cy="484632"/>
            </a:xfrm>
            <a:custGeom>
              <a:avLst/>
              <a:gdLst/>
              <a:ahLst/>
              <a:cxnLst/>
              <a:rect l="0" t="0" r="0" b="0"/>
              <a:pathLst>
                <a:path w="9144" h="484632">
                  <a:moveTo>
                    <a:pt x="0" y="0"/>
                  </a:moveTo>
                  <a:lnTo>
                    <a:pt x="9144" y="0"/>
                  </a:lnTo>
                  <a:lnTo>
                    <a:pt x="9144" y="484632"/>
                  </a:lnTo>
                  <a:lnTo>
                    <a:pt x="0" y="48463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Shape 14507">
              <a:extLst>
                <a:ext uri="{FF2B5EF4-FFF2-40B4-BE49-F238E27FC236}">
                  <a16:creationId xmlns:a16="http://schemas.microsoft.com/office/drawing/2014/main" id="{B1D7506F-2581-77F7-1B17-1DE2C9D92868}"/>
                </a:ext>
              </a:extLst>
            </p:cNvPr>
            <p:cNvSpPr/>
            <p:nvPr/>
          </p:nvSpPr>
          <p:spPr>
            <a:xfrm>
              <a:off x="4746625" y="1961769"/>
              <a:ext cx="9144" cy="484632"/>
            </a:xfrm>
            <a:custGeom>
              <a:avLst/>
              <a:gdLst/>
              <a:ahLst/>
              <a:cxnLst/>
              <a:rect l="0" t="0" r="0" b="0"/>
              <a:pathLst>
                <a:path w="9144" h="484632">
                  <a:moveTo>
                    <a:pt x="0" y="0"/>
                  </a:moveTo>
                  <a:lnTo>
                    <a:pt x="9144" y="0"/>
                  </a:lnTo>
                  <a:lnTo>
                    <a:pt x="9144" y="484632"/>
                  </a:lnTo>
                  <a:lnTo>
                    <a:pt x="0" y="484632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3C8324F-0489-948D-3F8A-28E2A7587186}"/>
                </a:ext>
              </a:extLst>
            </p:cNvPr>
            <p:cNvSpPr/>
            <p:nvPr/>
          </p:nvSpPr>
          <p:spPr>
            <a:xfrm>
              <a:off x="71628" y="2634755"/>
              <a:ext cx="691358" cy="1974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FF34F8B-4CD1-8D3C-A555-9DAAC63B3F12}"/>
                </a:ext>
              </a:extLst>
            </p:cNvPr>
            <p:cNvSpPr/>
            <p:nvPr/>
          </p:nvSpPr>
          <p:spPr>
            <a:xfrm>
              <a:off x="589788" y="2634755"/>
              <a:ext cx="44592" cy="1974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852B848-1DF3-1929-2969-509D598B8AA1}"/>
                </a:ext>
              </a:extLst>
            </p:cNvPr>
            <p:cNvSpPr/>
            <p:nvPr/>
          </p:nvSpPr>
          <p:spPr>
            <a:xfrm>
              <a:off x="830885" y="5095126"/>
              <a:ext cx="44592" cy="1974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0284FC7-9E30-F4B7-4798-7746D99C9037}"/>
                </a:ext>
              </a:extLst>
            </p:cNvPr>
            <p:cNvSpPr/>
            <p:nvPr/>
          </p:nvSpPr>
          <p:spPr>
            <a:xfrm>
              <a:off x="4818253" y="2634755"/>
              <a:ext cx="44592" cy="1974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F1A9751-882E-FC15-62F2-2B17937719B3}"/>
                </a:ext>
              </a:extLst>
            </p:cNvPr>
            <p:cNvSpPr/>
            <p:nvPr/>
          </p:nvSpPr>
          <p:spPr>
            <a:xfrm>
              <a:off x="4818253" y="2965717"/>
              <a:ext cx="44592" cy="1974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BF0DC9-8001-19BD-8ACB-E1658DE5E9DF}"/>
                </a:ext>
              </a:extLst>
            </p:cNvPr>
            <p:cNvSpPr/>
            <p:nvPr/>
          </p:nvSpPr>
          <p:spPr>
            <a:xfrm>
              <a:off x="4818253" y="3296425"/>
              <a:ext cx="44592" cy="19745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FA30656-8E8A-5B09-5826-60C86BB8EAAD}"/>
                </a:ext>
              </a:extLst>
            </p:cNvPr>
            <p:cNvSpPr/>
            <p:nvPr/>
          </p:nvSpPr>
          <p:spPr>
            <a:xfrm>
              <a:off x="6755638" y="3779533"/>
              <a:ext cx="44592" cy="1974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05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1" name="Shape 14508">
              <a:extLst>
                <a:ext uri="{FF2B5EF4-FFF2-40B4-BE49-F238E27FC236}">
                  <a16:creationId xmlns:a16="http://schemas.microsoft.com/office/drawing/2014/main" id="{E9B50B78-3277-BF97-1073-4B3A6D1B7D30}"/>
                </a:ext>
              </a:extLst>
            </p:cNvPr>
            <p:cNvSpPr/>
            <p:nvPr/>
          </p:nvSpPr>
          <p:spPr>
            <a:xfrm>
              <a:off x="0" y="2446401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Shape 14509">
              <a:extLst>
                <a:ext uri="{FF2B5EF4-FFF2-40B4-BE49-F238E27FC236}">
                  <a16:creationId xmlns:a16="http://schemas.microsoft.com/office/drawing/2014/main" id="{47913F91-7126-26C0-C05C-E77344CCA1A5}"/>
                </a:ext>
              </a:extLst>
            </p:cNvPr>
            <p:cNvSpPr/>
            <p:nvPr/>
          </p:nvSpPr>
          <p:spPr>
            <a:xfrm>
              <a:off x="759257" y="2446401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Shape 14510">
              <a:extLst>
                <a:ext uri="{FF2B5EF4-FFF2-40B4-BE49-F238E27FC236}">
                  <a16:creationId xmlns:a16="http://schemas.microsoft.com/office/drawing/2014/main" id="{897C95A3-EB08-4100-9227-C29C1A0FFB37}"/>
                </a:ext>
              </a:extLst>
            </p:cNvPr>
            <p:cNvSpPr/>
            <p:nvPr/>
          </p:nvSpPr>
          <p:spPr>
            <a:xfrm>
              <a:off x="765353" y="2446401"/>
              <a:ext cx="3981323" cy="9144"/>
            </a:xfrm>
            <a:custGeom>
              <a:avLst/>
              <a:gdLst/>
              <a:ahLst/>
              <a:cxnLst/>
              <a:rect l="0" t="0" r="0" b="0"/>
              <a:pathLst>
                <a:path w="3981323" h="9144">
                  <a:moveTo>
                    <a:pt x="0" y="0"/>
                  </a:moveTo>
                  <a:lnTo>
                    <a:pt x="3981323" y="0"/>
                  </a:lnTo>
                  <a:lnTo>
                    <a:pt x="3981323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20" name="Shape 14511">
              <a:extLst>
                <a:ext uri="{FF2B5EF4-FFF2-40B4-BE49-F238E27FC236}">
                  <a16:creationId xmlns:a16="http://schemas.microsoft.com/office/drawing/2014/main" id="{89025621-0288-290E-A3BE-9BF942995C1E}"/>
                </a:ext>
              </a:extLst>
            </p:cNvPr>
            <p:cNvSpPr/>
            <p:nvPr/>
          </p:nvSpPr>
          <p:spPr>
            <a:xfrm>
              <a:off x="4746625" y="2446401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21" name="Shape 14512">
              <a:extLst>
                <a:ext uri="{FF2B5EF4-FFF2-40B4-BE49-F238E27FC236}">
                  <a16:creationId xmlns:a16="http://schemas.microsoft.com/office/drawing/2014/main" id="{0AB41EBD-1129-17C3-BA94-3BDF26230DBE}"/>
                </a:ext>
              </a:extLst>
            </p:cNvPr>
            <p:cNvSpPr/>
            <p:nvPr/>
          </p:nvSpPr>
          <p:spPr>
            <a:xfrm>
              <a:off x="4752721" y="2446401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25" name="Shape 14515">
              <a:extLst>
                <a:ext uri="{FF2B5EF4-FFF2-40B4-BE49-F238E27FC236}">
                  <a16:creationId xmlns:a16="http://schemas.microsoft.com/office/drawing/2014/main" id="{B0EFDF81-52A8-1084-6A81-4A91A59111D6}"/>
                </a:ext>
              </a:extLst>
            </p:cNvPr>
            <p:cNvSpPr/>
            <p:nvPr/>
          </p:nvSpPr>
          <p:spPr>
            <a:xfrm>
              <a:off x="0" y="5243576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26" name="Shape 14516">
              <a:extLst>
                <a:ext uri="{FF2B5EF4-FFF2-40B4-BE49-F238E27FC236}">
                  <a16:creationId xmlns:a16="http://schemas.microsoft.com/office/drawing/2014/main" id="{8B4CB055-198A-9B23-C53D-0A392573FFE3}"/>
                </a:ext>
              </a:extLst>
            </p:cNvPr>
            <p:cNvSpPr/>
            <p:nvPr/>
          </p:nvSpPr>
          <p:spPr>
            <a:xfrm>
              <a:off x="6096" y="5243576"/>
              <a:ext cx="753161" cy="9144"/>
            </a:xfrm>
            <a:custGeom>
              <a:avLst/>
              <a:gdLst/>
              <a:ahLst/>
              <a:cxnLst/>
              <a:rect l="0" t="0" r="0" b="0"/>
              <a:pathLst>
                <a:path w="753161" h="9144">
                  <a:moveTo>
                    <a:pt x="0" y="0"/>
                  </a:moveTo>
                  <a:lnTo>
                    <a:pt x="753161" y="0"/>
                  </a:lnTo>
                  <a:lnTo>
                    <a:pt x="75316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28" name="Shape 14518">
              <a:extLst>
                <a:ext uri="{FF2B5EF4-FFF2-40B4-BE49-F238E27FC236}">
                  <a16:creationId xmlns:a16="http://schemas.microsoft.com/office/drawing/2014/main" id="{1C24D61F-67D1-C788-8EF2-05F8A569622B}"/>
                </a:ext>
              </a:extLst>
            </p:cNvPr>
            <p:cNvSpPr/>
            <p:nvPr/>
          </p:nvSpPr>
          <p:spPr>
            <a:xfrm>
              <a:off x="759257" y="5243576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29" name="Shape 14519">
              <a:extLst>
                <a:ext uri="{FF2B5EF4-FFF2-40B4-BE49-F238E27FC236}">
                  <a16:creationId xmlns:a16="http://schemas.microsoft.com/office/drawing/2014/main" id="{AE9AC57D-F8C5-4762-7648-C1116DC2BBAF}"/>
                </a:ext>
              </a:extLst>
            </p:cNvPr>
            <p:cNvSpPr/>
            <p:nvPr/>
          </p:nvSpPr>
          <p:spPr>
            <a:xfrm>
              <a:off x="765353" y="5243576"/>
              <a:ext cx="3984371" cy="9144"/>
            </a:xfrm>
            <a:custGeom>
              <a:avLst/>
              <a:gdLst/>
              <a:ahLst/>
              <a:cxnLst/>
              <a:rect l="0" t="0" r="0" b="0"/>
              <a:pathLst>
                <a:path w="3984371" h="9144">
                  <a:moveTo>
                    <a:pt x="0" y="0"/>
                  </a:moveTo>
                  <a:lnTo>
                    <a:pt x="3984371" y="0"/>
                  </a:lnTo>
                  <a:lnTo>
                    <a:pt x="398437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30" name="Shape 14520">
              <a:extLst>
                <a:ext uri="{FF2B5EF4-FFF2-40B4-BE49-F238E27FC236}">
                  <a16:creationId xmlns:a16="http://schemas.microsoft.com/office/drawing/2014/main" id="{1E5644E7-786B-778F-31F8-C849DF27DD68}"/>
                </a:ext>
              </a:extLst>
            </p:cNvPr>
            <p:cNvSpPr/>
            <p:nvPr/>
          </p:nvSpPr>
          <p:spPr>
            <a:xfrm>
              <a:off x="4740529" y="5243576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131" name="Shape 14521">
              <a:extLst>
                <a:ext uri="{FF2B5EF4-FFF2-40B4-BE49-F238E27FC236}">
                  <a16:creationId xmlns:a16="http://schemas.microsoft.com/office/drawing/2014/main" id="{A5F1C939-FD71-39A1-BB04-F14F1E40C3A7}"/>
                </a:ext>
              </a:extLst>
            </p:cNvPr>
            <p:cNvSpPr/>
            <p:nvPr/>
          </p:nvSpPr>
          <p:spPr>
            <a:xfrm>
              <a:off x="4746625" y="5243576"/>
              <a:ext cx="3015107" cy="9144"/>
            </a:xfrm>
            <a:custGeom>
              <a:avLst/>
              <a:gdLst/>
              <a:ahLst/>
              <a:cxnLst/>
              <a:rect l="0" t="0" r="0" b="0"/>
              <a:pathLst>
                <a:path w="3015107" h="9144">
                  <a:moveTo>
                    <a:pt x="0" y="0"/>
                  </a:moveTo>
                  <a:lnTo>
                    <a:pt x="3015107" y="0"/>
                  </a:lnTo>
                  <a:lnTo>
                    <a:pt x="3015107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5133" name="Picture 5132">
              <a:extLst>
                <a:ext uri="{FF2B5EF4-FFF2-40B4-BE49-F238E27FC236}">
                  <a16:creationId xmlns:a16="http://schemas.microsoft.com/office/drawing/2014/main" id="{002AF06B-5EB5-D362-2B4A-B02FB2C7606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68477" y="385570"/>
              <a:ext cx="4040682" cy="1653536"/>
            </a:xfrm>
            <a:prstGeom prst="rect">
              <a:avLst/>
            </a:prstGeom>
          </p:spPr>
        </p:pic>
      </p:grpSp>
      <p:sp>
        <p:nvSpPr>
          <p:cNvPr id="5139" name="Shape 14495">
            <a:extLst>
              <a:ext uri="{FF2B5EF4-FFF2-40B4-BE49-F238E27FC236}">
                <a16:creationId xmlns:a16="http://schemas.microsoft.com/office/drawing/2014/main" id="{044E4385-9FFD-8FC5-D58A-3ED23F1BFEFB}"/>
              </a:ext>
            </a:extLst>
          </p:cNvPr>
          <p:cNvSpPr/>
          <p:nvPr/>
        </p:nvSpPr>
        <p:spPr>
          <a:xfrm>
            <a:off x="5785569" y="1031212"/>
            <a:ext cx="3032471" cy="9120"/>
          </a:xfrm>
          <a:custGeom>
            <a:avLst/>
            <a:gdLst/>
            <a:ahLst/>
            <a:cxnLst/>
            <a:rect l="0" t="0" r="0" b="0"/>
            <a:pathLst>
              <a:path w="3009011" h="9144">
                <a:moveTo>
                  <a:pt x="0" y="0"/>
                </a:moveTo>
                <a:lnTo>
                  <a:pt x="3009011" y="0"/>
                </a:lnTo>
                <a:lnTo>
                  <a:pt x="3009011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140" name="Shape 14495">
            <a:extLst>
              <a:ext uri="{FF2B5EF4-FFF2-40B4-BE49-F238E27FC236}">
                <a16:creationId xmlns:a16="http://schemas.microsoft.com/office/drawing/2014/main" id="{A171D280-683B-6F3B-8819-0B5DE7C945F9}"/>
              </a:ext>
            </a:extLst>
          </p:cNvPr>
          <p:cNvSpPr/>
          <p:nvPr/>
        </p:nvSpPr>
        <p:spPr>
          <a:xfrm>
            <a:off x="5763555" y="682677"/>
            <a:ext cx="3032471" cy="9120"/>
          </a:xfrm>
          <a:custGeom>
            <a:avLst/>
            <a:gdLst/>
            <a:ahLst/>
            <a:cxnLst/>
            <a:rect l="0" t="0" r="0" b="0"/>
            <a:pathLst>
              <a:path w="3009011" h="9144">
                <a:moveTo>
                  <a:pt x="0" y="0"/>
                </a:moveTo>
                <a:lnTo>
                  <a:pt x="3009011" y="0"/>
                </a:lnTo>
                <a:lnTo>
                  <a:pt x="3009011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141" name="Shape 14484">
            <a:extLst>
              <a:ext uri="{FF2B5EF4-FFF2-40B4-BE49-F238E27FC236}">
                <a16:creationId xmlns:a16="http://schemas.microsoft.com/office/drawing/2014/main" id="{89743279-743C-225E-FD46-C0DC0F80FD19}"/>
              </a:ext>
            </a:extLst>
          </p:cNvPr>
          <p:cNvSpPr/>
          <p:nvPr/>
        </p:nvSpPr>
        <p:spPr>
          <a:xfrm>
            <a:off x="4101590" y="3143802"/>
            <a:ext cx="4012364" cy="9120"/>
          </a:xfrm>
          <a:custGeom>
            <a:avLst/>
            <a:gdLst/>
            <a:ahLst/>
            <a:cxnLst/>
            <a:rect l="0" t="0" r="0" b="0"/>
            <a:pathLst>
              <a:path w="3981323" h="9144">
                <a:moveTo>
                  <a:pt x="0" y="0"/>
                </a:moveTo>
                <a:lnTo>
                  <a:pt x="3981323" y="0"/>
                </a:lnTo>
                <a:lnTo>
                  <a:pt x="3981323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142" name="Shape 14484">
            <a:extLst>
              <a:ext uri="{FF2B5EF4-FFF2-40B4-BE49-F238E27FC236}">
                <a16:creationId xmlns:a16="http://schemas.microsoft.com/office/drawing/2014/main" id="{7AC31A76-BE22-10AC-CB1A-A65D2E39B2D4}"/>
              </a:ext>
            </a:extLst>
          </p:cNvPr>
          <p:cNvSpPr/>
          <p:nvPr/>
        </p:nvSpPr>
        <p:spPr>
          <a:xfrm>
            <a:off x="4771197" y="3137271"/>
            <a:ext cx="4012364" cy="9120"/>
          </a:xfrm>
          <a:custGeom>
            <a:avLst/>
            <a:gdLst/>
            <a:ahLst/>
            <a:cxnLst/>
            <a:rect l="0" t="0" r="0" b="0"/>
            <a:pathLst>
              <a:path w="3981323" h="9144">
                <a:moveTo>
                  <a:pt x="0" y="0"/>
                </a:moveTo>
                <a:lnTo>
                  <a:pt x="3981323" y="0"/>
                </a:lnTo>
                <a:lnTo>
                  <a:pt x="3981323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143" name="Shape 14497">
            <a:extLst>
              <a:ext uri="{FF2B5EF4-FFF2-40B4-BE49-F238E27FC236}">
                <a16:creationId xmlns:a16="http://schemas.microsoft.com/office/drawing/2014/main" id="{8ABC1A59-566E-86CE-8D99-C70D158B0CEE}"/>
              </a:ext>
            </a:extLst>
          </p:cNvPr>
          <p:cNvSpPr/>
          <p:nvPr/>
        </p:nvSpPr>
        <p:spPr>
          <a:xfrm>
            <a:off x="8790968" y="1049442"/>
            <a:ext cx="9215" cy="1608399"/>
          </a:xfrm>
          <a:custGeom>
            <a:avLst/>
            <a:gdLst/>
            <a:ahLst/>
            <a:cxnLst/>
            <a:rect l="0" t="0" r="0" b="0"/>
            <a:pathLst>
              <a:path w="9144" h="1612646">
                <a:moveTo>
                  <a:pt x="0" y="0"/>
                </a:moveTo>
                <a:lnTo>
                  <a:pt x="9144" y="0"/>
                </a:lnTo>
                <a:lnTo>
                  <a:pt x="9144" y="1612646"/>
                </a:lnTo>
                <a:lnTo>
                  <a:pt x="0" y="1612646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145" name="Shape 14504">
            <a:extLst>
              <a:ext uri="{FF2B5EF4-FFF2-40B4-BE49-F238E27FC236}">
                <a16:creationId xmlns:a16="http://schemas.microsoft.com/office/drawing/2014/main" id="{E28FF31E-5C45-8E89-636A-E54C36570454}"/>
              </a:ext>
            </a:extLst>
          </p:cNvPr>
          <p:cNvSpPr/>
          <p:nvPr/>
        </p:nvSpPr>
        <p:spPr>
          <a:xfrm>
            <a:off x="5763555" y="2664356"/>
            <a:ext cx="3032471" cy="9120"/>
          </a:xfrm>
          <a:custGeom>
            <a:avLst/>
            <a:gdLst/>
            <a:ahLst/>
            <a:cxnLst/>
            <a:rect l="0" t="0" r="0" b="0"/>
            <a:pathLst>
              <a:path w="3009011" h="9144">
                <a:moveTo>
                  <a:pt x="0" y="0"/>
                </a:moveTo>
                <a:lnTo>
                  <a:pt x="3009011" y="0"/>
                </a:lnTo>
                <a:lnTo>
                  <a:pt x="3009011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pic>
        <p:nvPicPr>
          <p:cNvPr id="5146" name="Picture 5145">
            <a:extLst>
              <a:ext uri="{FF2B5EF4-FFF2-40B4-BE49-F238E27FC236}">
                <a16:creationId xmlns:a16="http://schemas.microsoft.com/office/drawing/2014/main" id="{DCCD167B-F9B5-3F12-FEA7-499276E3D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56" y="1099355"/>
            <a:ext cx="4134618" cy="1402332"/>
          </a:xfrm>
          <a:prstGeom prst="rect">
            <a:avLst/>
          </a:prstGeom>
        </p:spPr>
      </p:pic>
      <p:sp>
        <p:nvSpPr>
          <p:cNvPr id="5147" name="Shape 14506">
            <a:extLst>
              <a:ext uri="{FF2B5EF4-FFF2-40B4-BE49-F238E27FC236}">
                <a16:creationId xmlns:a16="http://schemas.microsoft.com/office/drawing/2014/main" id="{108AF6EC-5520-2EA3-4B8B-41D7E1278E56}"/>
              </a:ext>
            </a:extLst>
          </p:cNvPr>
          <p:cNvSpPr/>
          <p:nvPr/>
        </p:nvSpPr>
        <p:spPr>
          <a:xfrm>
            <a:off x="8787718" y="2662735"/>
            <a:ext cx="10116" cy="491383"/>
          </a:xfrm>
          <a:custGeom>
            <a:avLst/>
            <a:gdLst/>
            <a:ahLst/>
            <a:cxnLst/>
            <a:rect l="0" t="0" r="0" b="0"/>
            <a:pathLst>
              <a:path w="9144" h="484632">
                <a:moveTo>
                  <a:pt x="0" y="0"/>
                </a:moveTo>
                <a:lnTo>
                  <a:pt x="9144" y="0"/>
                </a:lnTo>
                <a:lnTo>
                  <a:pt x="9144" y="484632"/>
                </a:lnTo>
                <a:lnTo>
                  <a:pt x="0" y="484632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148" name="Shape 14506">
            <a:extLst>
              <a:ext uri="{FF2B5EF4-FFF2-40B4-BE49-F238E27FC236}">
                <a16:creationId xmlns:a16="http://schemas.microsoft.com/office/drawing/2014/main" id="{7448AC64-0DA9-F782-978A-B7941E188173}"/>
              </a:ext>
            </a:extLst>
          </p:cNvPr>
          <p:cNvSpPr/>
          <p:nvPr/>
        </p:nvSpPr>
        <p:spPr>
          <a:xfrm>
            <a:off x="8795575" y="687237"/>
            <a:ext cx="10116" cy="491383"/>
          </a:xfrm>
          <a:custGeom>
            <a:avLst/>
            <a:gdLst/>
            <a:ahLst/>
            <a:cxnLst/>
            <a:rect l="0" t="0" r="0" b="0"/>
            <a:pathLst>
              <a:path w="9144" h="484632">
                <a:moveTo>
                  <a:pt x="0" y="0"/>
                </a:moveTo>
                <a:lnTo>
                  <a:pt x="9144" y="0"/>
                </a:lnTo>
                <a:lnTo>
                  <a:pt x="9144" y="484632"/>
                </a:lnTo>
                <a:lnTo>
                  <a:pt x="0" y="484632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0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UML Diagrams : </a:t>
            </a:r>
            <a:r>
              <a:rPr lang="en-US" sz="1400" b="1" u="sng" dirty="0" err="1">
                <a:solidFill>
                  <a:schemeClr val="tx1"/>
                </a:solidFill>
                <a:latin typeface="+mj-lt"/>
              </a:rPr>
              <a:t>Secuence</a:t>
            </a:r>
            <a:r>
              <a:rPr lang="en-US" sz="1400" b="1" u="sng" dirty="0">
                <a:solidFill>
                  <a:schemeClr val="tx1"/>
                </a:solidFill>
                <a:latin typeface="+mj-lt"/>
              </a:rPr>
              <a:t> diagram:</a:t>
            </a:r>
            <a:endParaRPr sz="1400" b="1" u="sng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D897DE31-953F-4300-84D5-3A6DE003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00" y="198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929698A9-2B16-4688-B5FD-33DD03C0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00" y="30378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F202EFD-977C-4C7D-B0F1-420A70AFB4D0}"/>
              </a:ext>
            </a:extLst>
          </p:cNvPr>
          <p:cNvCxnSpPr>
            <a:cxnSpLocks/>
          </p:cNvCxnSpPr>
          <p:nvPr/>
        </p:nvCxnSpPr>
        <p:spPr>
          <a:xfrm>
            <a:off x="498752" y="843258"/>
            <a:ext cx="8003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FF94750-7FA4-4A12-B57F-EC74DAF4A091}"/>
              </a:ext>
            </a:extLst>
          </p:cNvPr>
          <p:cNvCxnSpPr/>
          <p:nvPr/>
        </p:nvCxnSpPr>
        <p:spPr>
          <a:xfrm flipV="1">
            <a:off x="1838720" y="7217690"/>
            <a:ext cx="9906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AE55449-7269-E32C-687E-29092C00F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2" y="931985"/>
            <a:ext cx="6275209" cy="3128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E62A64-9D4F-119A-AFD5-5EB802414B3D}"/>
              </a:ext>
            </a:extLst>
          </p:cNvPr>
          <p:cNvSpPr txBox="1"/>
          <p:nvPr/>
        </p:nvSpPr>
        <p:spPr>
          <a:xfrm>
            <a:off x="601505" y="4157790"/>
            <a:ext cx="71497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sequence diagram </a:t>
            </a:r>
            <a:r>
              <a:rPr lang="en-GB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shows the sequence of interactions between objects to accomplish specific tasks. </a:t>
            </a:r>
            <a:endParaRPr lang="en-US" sz="12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solidFill>
                  <a:schemeClr val="accent1"/>
                </a:solidFill>
                <a:latin typeface="+mj-lt"/>
              </a:rPr>
              <a:t>Conclusion and future work</a:t>
            </a:r>
            <a:endParaRPr sz="1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EAA675-0815-499C-BC2D-80B4975ACC99}"/>
              </a:ext>
            </a:extLst>
          </p:cNvPr>
          <p:cNvSpPr txBox="1"/>
          <p:nvPr/>
        </p:nvSpPr>
        <p:spPr>
          <a:xfrm>
            <a:off x="418885" y="1038638"/>
            <a:ext cx="8332779" cy="2940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u="sng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Future enhancements while our initial Todays Weather App covers the basics, consider adding the following features</a:t>
            </a:r>
            <a:r>
              <a:rPr lang="en-US" sz="1200" dirty="0">
                <a:solidFill>
                  <a:schemeClr val="accent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171450" marR="0" indent="-1714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Extended Forecasts: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Provide weather predictions for upcoming days. </a:t>
            </a:r>
          </a:p>
          <a:p>
            <a:pPr marL="171450" marR="0" indent="-1714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Location-Based Alerts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: Notify users about severe weather conditions.</a:t>
            </a:r>
          </a:p>
          <a:p>
            <a:pPr marL="171450" marR="0" indent="-1714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Customization Options: </a:t>
            </a:r>
            <a:r>
              <a:rPr lang="en-US" sz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Allow users to personalize the app (e.g., preferred units).</a:t>
            </a:r>
          </a:p>
          <a:p>
            <a:pPr marL="171450" indent="-1714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Integration of </a:t>
            </a: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future weather prediction using </a:t>
            </a:r>
            <a:r>
              <a:rPr lang="en-US" sz="12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Machine learning technologies</a:t>
            </a: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.</a:t>
            </a:r>
          </a:p>
          <a:p>
            <a:pPr marL="171450" indent="-1714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Integration of </a:t>
            </a: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any natural disaster prediction in the location.</a:t>
            </a:r>
          </a:p>
          <a:p>
            <a:pPr marL="171450" indent="-1714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Integration of </a:t>
            </a: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local time and international time in that location, we can add this using any </a:t>
            </a:r>
            <a:r>
              <a:rPr lang="en-US" sz="12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api</a:t>
            </a: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.</a:t>
            </a:r>
          </a:p>
          <a:p>
            <a:pPr marL="171450" indent="-1714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We can add </a:t>
            </a:r>
            <a:r>
              <a:rPr lang="en-US" sz="12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top weather headlines </a:t>
            </a: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in the nearby locations as well.</a:t>
            </a:r>
          </a:p>
          <a:p>
            <a:pPr marL="171450" indent="-1714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We can add </a:t>
            </a:r>
            <a:r>
              <a:rPr lang="en-US" sz="12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last 10 days time </a:t>
            </a:r>
            <a:r>
              <a:rPr lang="en-US" sz="12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  <a:t>line of weather forecasting of the selected location as well.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>
              <a:effectLst/>
              <a:latin typeface="+mn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92DBEC-090F-4563-B97A-223E25FB026A}"/>
              </a:ext>
            </a:extLst>
          </p:cNvPr>
          <p:cNvSpPr txBox="1"/>
          <p:nvPr/>
        </p:nvSpPr>
        <p:spPr>
          <a:xfrm>
            <a:off x="1364400" y="1594907"/>
            <a:ext cx="64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5"/>
          <p:cNvGrpSpPr/>
          <p:nvPr/>
        </p:nvGrpSpPr>
        <p:grpSpPr>
          <a:xfrm>
            <a:off x="-916749" y="870600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10535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A81756-6621-69AE-587D-84888AA66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69379"/>
              </p:ext>
            </p:extLst>
          </p:nvPr>
        </p:nvGraphicFramePr>
        <p:xfrm>
          <a:off x="836104" y="989698"/>
          <a:ext cx="7004536" cy="26406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4346">
                  <a:extLst>
                    <a:ext uri="{9D8B030D-6E8A-4147-A177-3AD203B41FA5}">
                      <a16:colId xmlns:a16="http://schemas.microsoft.com/office/drawing/2014/main" val="1921384212"/>
                    </a:ext>
                  </a:extLst>
                </a:gridCol>
                <a:gridCol w="2335095">
                  <a:extLst>
                    <a:ext uri="{9D8B030D-6E8A-4147-A177-3AD203B41FA5}">
                      <a16:colId xmlns:a16="http://schemas.microsoft.com/office/drawing/2014/main" val="157463243"/>
                    </a:ext>
                  </a:extLst>
                </a:gridCol>
                <a:gridCol w="2335095">
                  <a:extLst>
                    <a:ext uri="{9D8B030D-6E8A-4147-A177-3AD203B41FA5}">
                      <a16:colId xmlns:a16="http://schemas.microsoft.com/office/drawing/2014/main" val="1624495815"/>
                    </a:ext>
                  </a:extLst>
                </a:gridCol>
              </a:tblGrid>
              <a:tr h="439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Program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685328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Mena Mohamed Osman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221100521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4662121"/>
                  </a:ext>
                </a:extLst>
              </a:tr>
              <a:tr h="4393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Shrouq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Hisham Salman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  223108628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AIS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5685956"/>
                  </a:ext>
                </a:extLst>
              </a:tr>
              <a:tr h="4393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Hajar Mohamed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222200040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AIS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4346358"/>
                  </a:ext>
                </a:extLst>
              </a:tr>
              <a:tr h="43938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Aser Mohamed Ali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222102487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AIS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721630"/>
                  </a:ext>
                </a:extLst>
              </a:tr>
              <a:tr h="4415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Jomana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Sami 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Adelaziz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</a:rPr>
                        <a:t>222100458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646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22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6"/>
          <p:cNvCxnSpPr/>
          <p:nvPr/>
        </p:nvCxnSpPr>
        <p:spPr>
          <a:xfrm>
            <a:off x="1452960" y="754816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89;p16">
            <a:extLst>
              <a:ext uri="{FF2B5EF4-FFF2-40B4-BE49-F238E27FC236}">
                <a16:creationId xmlns:a16="http://schemas.microsoft.com/office/drawing/2014/main" id="{D3F1CD92-5E50-4A73-B237-583893308856}"/>
              </a:ext>
            </a:extLst>
          </p:cNvPr>
          <p:cNvSpPr txBox="1">
            <a:spLocks/>
          </p:cNvSpPr>
          <p:nvPr/>
        </p:nvSpPr>
        <p:spPr>
          <a:xfrm>
            <a:off x="-137973" y="273616"/>
            <a:ext cx="947229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676C669-DB8E-512E-A3EA-BAF274B52C54}"/>
              </a:ext>
            </a:extLst>
          </p:cNvPr>
          <p:cNvSpPr/>
          <p:nvPr/>
        </p:nvSpPr>
        <p:spPr>
          <a:xfrm>
            <a:off x="842749" y="131700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2BF12EB-14A7-B131-0E08-DA58A846EF44}"/>
              </a:ext>
            </a:extLst>
          </p:cNvPr>
          <p:cNvSpPr/>
          <p:nvPr/>
        </p:nvSpPr>
        <p:spPr>
          <a:xfrm>
            <a:off x="842749" y="2356798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9B74808F-04E2-9A77-B000-D8AED7E681A7}"/>
              </a:ext>
            </a:extLst>
          </p:cNvPr>
          <p:cNvSpPr/>
          <p:nvPr/>
        </p:nvSpPr>
        <p:spPr>
          <a:xfrm>
            <a:off x="842749" y="339658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089BB77C-0987-BA5D-6DA5-B39F312B42D1}"/>
              </a:ext>
            </a:extLst>
          </p:cNvPr>
          <p:cNvSpPr/>
          <p:nvPr/>
        </p:nvSpPr>
        <p:spPr>
          <a:xfrm>
            <a:off x="4520822" y="1311389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75EB3C5-EF4D-55A7-6E96-429F66A06C35}"/>
              </a:ext>
            </a:extLst>
          </p:cNvPr>
          <p:cNvSpPr/>
          <p:nvPr/>
        </p:nvSpPr>
        <p:spPr>
          <a:xfrm>
            <a:off x="4520822" y="2293657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6201055-B28B-DC7A-A53D-BBC6C44034D2}"/>
              </a:ext>
            </a:extLst>
          </p:cNvPr>
          <p:cNvSpPr/>
          <p:nvPr/>
        </p:nvSpPr>
        <p:spPr>
          <a:xfrm>
            <a:off x="4572000" y="3382076"/>
            <a:ext cx="457200" cy="4572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BCF28-AFA0-8D1F-005A-903F8E14822B}"/>
              </a:ext>
            </a:extLst>
          </p:cNvPr>
          <p:cNvSpPr txBox="1"/>
          <p:nvPr/>
        </p:nvSpPr>
        <p:spPr>
          <a:xfrm>
            <a:off x="1452960" y="137466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B9C63-16E6-29F5-CDDF-551217F2FFF5}"/>
              </a:ext>
            </a:extLst>
          </p:cNvPr>
          <p:cNvSpPr txBox="1"/>
          <p:nvPr/>
        </p:nvSpPr>
        <p:spPr>
          <a:xfrm>
            <a:off x="5190403" y="135791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SDLC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97AED-C3D5-CF58-535D-319D5CD1B33F}"/>
              </a:ext>
            </a:extLst>
          </p:cNvPr>
          <p:cNvSpPr txBox="1"/>
          <p:nvPr/>
        </p:nvSpPr>
        <p:spPr>
          <a:xfrm>
            <a:off x="5071817" y="3440521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Conclusion and future 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115866-9B04-5F8E-380A-E7194C95FCCA}"/>
              </a:ext>
            </a:extLst>
          </p:cNvPr>
          <p:cNvSpPr txBox="1"/>
          <p:nvPr/>
        </p:nvSpPr>
        <p:spPr>
          <a:xfrm>
            <a:off x="1452960" y="2387084"/>
            <a:ext cx="853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D0D19-C5C6-C1E6-57B0-2BB5FD43EA6C}"/>
              </a:ext>
            </a:extLst>
          </p:cNvPr>
          <p:cNvSpPr txBox="1"/>
          <p:nvPr/>
        </p:nvSpPr>
        <p:spPr>
          <a:xfrm>
            <a:off x="1452960" y="342601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GUI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EC3062-AB00-529A-C0C3-035A8F9B6B78}"/>
              </a:ext>
            </a:extLst>
          </p:cNvPr>
          <p:cNvSpPr txBox="1"/>
          <p:nvPr/>
        </p:nvSpPr>
        <p:spPr>
          <a:xfrm>
            <a:off x="5103200" y="23396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UML Diagrams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8BE89-2291-46BD-8F61-8226D188DA75}"/>
              </a:ext>
            </a:extLst>
          </p:cNvPr>
          <p:cNvSpPr txBox="1"/>
          <p:nvPr/>
        </p:nvSpPr>
        <p:spPr>
          <a:xfrm>
            <a:off x="783675" y="1152323"/>
            <a:ext cx="76032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Weather forecasting applications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play a crucial role in providing accurate weather information to users. Whether you’re planning a trip, organizing an outdoor event, or simply curious about the weather, having a reliable weather app can make a significant difference. In this project, we’ll create a </a:t>
            </a:r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Todays Weather App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, which will allow users to check the weather details for any location.</a:t>
            </a:r>
          </a:p>
          <a:p>
            <a:br>
              <a:rPr lang="en-US" sz="1400" dirty="0"/>
            </a:b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B70AE-C289-9390-9001-218D4A9C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31" y="2571750"/>
            <a:ext cx="6552538" cy="23328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Software requirement specification (SRS)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33" name="Google Shape;233;p18"/>
          <p:cNvCxnSpPr>
            <a:cxnSpLocks/>
          </p:cNvCxnSpPr>
          <p:nvPr/>
        </p:nvCxnSpPr>
        <p:spPr>
          <a:xfrm>
            <a:off x="598811" y="896625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A60F48-ACC4-54DE-1A75-81C4D1615D33}"/>
              </a:ext>
            </a:extLst>
          </p:cNvPr>
          <p:cNvSpPr txBox="1"/>
          <p:nvPr/>
        </p:nvSpPr>
        <p:spPr>
          <a:xfrm>
            <a:off x="163848" y="1046515"/>
            <a:ext cx="852302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sng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The business problem that we have solved: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Weather conditions significantly impact our daily lives, from planning outdoor activities to making travel decisions. Having accurate and up-to-date weather information is essential for users worldwide. Our goal is to create a user-friendly Todays Weather App that provides real-time weather details for any location.</a:t>
            </a:r>
          </a:p>
          <a:p>
            <a:pPr algn="l"/>
            <a:endParaRPr lang="en-US" dirty="0">
              <a:solidFill>
                <a:srgbClr val="111111"/>
              </a:solidFill>
              <a:highlight>
                <a:srgbClr val="F7F7F7"/>
              </a:highlight>
              <a:latin typeface="+mn-lt"/>
            </a:endParaRPr>
          </a:p>
          <a:p>
            <a:pPr algn="l"/>
            <a:r>
              <a:rPr lang="en-US" b="1" i="0" u="sng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Key Challenges: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Data Retrieval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: Fetching accurate weather data from reliable sources.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User Interface: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Designing an intuitive and visually appealing interface.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Accuracy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: Ensuring precise weather predictions based on available data.</a:t>
            </a:r>
          </a:p>
          <a:p>
            <a:pPr algn="l"/>
            <a:endParaRPr lang="en-US" dirty="0">
              <a:solidFill>
                <a:srgbClr val="111111"/>
              </a:solidFill>
              <a:highlight>
                <a:srgbClr val="F7F7F7"/>
              </a:highlight>
              <a:latin typeface="+mn-lt"/>
            </a:endParaRPr>
          </a:p>
          <a:p>
            <a:pPr algn="l"/>
            <a:r>
              <a:rPr lang="en-US" b="1" i="0" u="sng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Objectives: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User-Friendly Interface: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Creating an easy-to-navigate app with a clean design and Display essential weather information (temperature, wind speed, humidity, etc.) for the user’s selected location.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Real-Time Data Integration: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Connecting to external weather APIs and Retrieve current weather conditions for a given city or coordinates.</a:t>
            </a:r>
          </a:p>
          <a:p>
            <a:pPr algn="l"/>
            <a:r>
              <a:rPr lang="en-US" b="1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Accuracy and Reliability: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+mn-lt"/>
              </a:rPr>
              <a:t>Implementing algorithms to process weather data and Validate predictions against ground truth data.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17665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Software requirement specification (SRS)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591561-FEFF-4F3C-86A9-D71D107B2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9" y="896625"/>
            <a:ext cx="891124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1371600"/>
            <a:r>
              <a:rPr lang="en-US" b="1" u="sng" dirty="0"/>
              <a:t>Proposed system:</a:t>
            </a:r>
          </a:p>
          <a:p>
            <a:pPr marL="171450" indent="-171450" defTabSz="1371600">
              <a:buFont typeface="Arial" panose="020B0604020202020204" pitchFamily="34" charset="0"/>
              <a:buChar char="•"/>
            </a:pPr>
            <a:r>
              <a:rPr lang="en-US" sz="1200" b="1" dirty="0"/>
              <a:t>Inserting the details : </a:t>
            </a:r>
            <a:r>
              <a:rPr lang="en-US" sz="1200" dirty="0"/>
              <a:t>user and companies have to insert their details. </a:t>
            </a:r>
          </a:p>
          <a:p>
            <a:pPr marL="171450" indent="-171450" defTabSz="1371600">
              <a:buFont typeface="Arial" panose="020B0604020202020204" pitchFamily="34" charset="0"/>
              <a:buChar char="•"/>
            </a:pPr>
            <a:r>
              <a:rPr lang="en-US" sz="1200" b="1" dirty="0"/>
              <a:t>Updating the details: </a:t>
            </a:r>
            <a:r>
              <a:rPr lang="en-US" sz="1200" dirty="0"/>
              <a:t>As time user and companies have to update their details. </a:t>
            </a:r>
          </a:p>
          <a:p>
            <a:pPr marL="171450" indent="-171450" defTabSz="1371600">
              <a:buFont typeface="Arial" panose="020B0604020202020204" pitchFamily="34" charset="0"/>
              <a:buChar char="•"/>
            </a:pPr>
            <a:r>
              <a:rPr lang="en-US" sz="1200" b="1" dirty="0"/>
              <a:t>User registration : </a:t>
            </a:r>
            <a:r>
              <a:rPr lang="en-US" sz="1200" dirty="0"/>
              <a:t>Administrator permit user for registration, companies can also do registration. </a:t>
            </a:r>
          </a:p>
          <a:p>
            <a:pPr marL="171450" indent="-171450" defTabSz="1371600">
              <a:buFont typeface="Arial" panose="020B0604020202020204" pitchFamily="34" charset="0"/>
              <a:buChar char="•"/>
            </a:pPr>
            <a:r>
              <a:rPr lang="en-US" sz="1200" b="1" dirty="0"/>
              <a:t>Event Details: </a:t>
            </a:r>
            <a:r>
              <a:rPr lang="en-US" sz="1200" dirty="0"/>
              <a:t>Administrator update the weather. </a:t>
            </a:r>
          </a:p>
          <a:p>
            <a:pPr marL="171450" indent="-171450" defTabSz="1371600">
              <a:buFont typeface="Arial" panose="020B0604020202020204" pitchFamily="34" charset="0"/>
              <a:buChar char="•"/>
            </a:pPr>
            <a:r>
              <a:rPr lang="en-US" sz="1200" b="1" dirty="0"/>
              <a:t>Recruitment Process: </a:t>
            </a:r>
            <a:r>
              <a:rPr lang="en-US" sz="1200" dirty="0"/>
              <a:t>Every 3 hour updating weather.</a:t>
            </a:r>
          </a:p>
          <a:p>
            <a:pPr defTabSz="1371600"/>
            <a:r>
              <a:rPr lang="en-US" b="1" u="sng" dirty="0"/>
              <a:t>Functional Requirements :</a:t>
            </a:r>
            <a:r>
              <a:rPr lang="en-US" b="1" dirty="0"/>
              <a:t> </a:t>
            </a:r>
            <a:r>
              <a:rPr lang="en-US" sz="1200" dirty="0"/>
              <a:t>New user requirements :</a:t>
            </a:r>
          </a:p>
          <a:p>
            <a:pPr marL="171450" indent="-171450" defTabSz="1371600">
              <a:buFont typeface="Arial" panose="020B0604020202020204" pitchFamily="34" charset="0"/>
              <a:buChar char="•"/>
            </a:pPr>
            <a:r>
              <a:rPr lang="en-US" sz="1200" b="1" dirty="0"/>
              <a:t> </a:t>
            </a:r>
            <a:r>
              <a:rPr lang="en-US" sz="1200" dirty="0"/>
              <a:t>When user want to get advantage of this Application they have to first </a:t>
            </a:r>
            <a:r>
              <a:rPr lang="en-US" sz="1200" b="1" dirty="0"/>
              <a:t>Register</a:t>
            </a:r>
            <a:r>
              <a:rPr lang="en-US" sz="1200" dirty="0"/>
              <a:t> themselves by providing their details.</a:t>
            </a:r>
          </a:p>
          <a:p>
            <a:pPr marL="171450" indent="-171450" defTabSz="1371600">
              <a:buFont typeface="Arial" panose="020B0604020202020204" pitchFamily="34" charset="0"/>
              <a:buChar char="•"/>
            </a:pPr>
            <a:r>
              <a:rPr lang="en-US" sz="1200" dirty="0"/>
              <a:t> After completion of registration a </a:t>
            </a:r>
            <a:r>
              <a:rPr lang="en-US" sz="1200" b="1" dirty="0"/>
              <a:t>User ID and Password </a:t>
            </a:r>
            <a:r>
              <a:rPr lang="en-US" sz="1200" dirty="0"/>
              <a:t>will be provided to the user. </a:t>
            </a:r>
          </a:p>
          <a:p>
            <a:pPr marL="171450" indent="-171450" defTabSz="1371600">
              <a:buFont typeface="Arial" panose="020B0604020202020204" pitchFamily="34" charset="0"/>
              <a:buChar char="•"/>
            </a:pPr>
            <a:r>
              <a:rPr lang="en-US" sz="1200" dirty="0"/>
              <a:t>They can use that id and password for login to application and </a:t>
            </a:r>
            <a:r>
              <a:rPr lang="en-US" sz="1200" b="1" dirty="0"/>
              <a:t>see the weather detail. </a:t>
            </a:r>
          </a:p>
          <a:p>
            <a:pPr defTabSz="1371600"/>
            <a:r>
              <a:rPr lang="en-US" b="1" u="sng" dirty="0"/>
              <a:t>Searching :</a:t>
            </a:r>
            <a:r>
              <a:rPr lang="en-US" b="1" dirty="0"/>
              <a:t> </a:t>
            </a:r>
            <a:r>
              <a:rPr lang="en-US" sz="1200" dirty="0"/>
              <a:t>User can search company by: </a:t>
            </a:r>
          </a:p>
          <a:p>
            <a:pPr marL="171450" indent="-171450" defTabSz="1371600">
              <a:buFont typeface="Arial" panose="020B0604020202020204" pitchFamily="34" charset="0"/>
              <a:buChar char="•"/>
            </a:pPr>
            <a:r>
              <a:rPr lang="en-US" sz="1200" dirty="0"/>
              <a:t>Technology </a:t>
            </a:r>
          </a:p>
          <a:p>
            <a:pPr marL="171450" indent="-171450" defTabSz="1371600">
              <a:buFont typeface="Arial" panose="020B0604020202020204" pitchFamily="34" charset="0"/>
              <a:buChar char="•"/>
            </a:pPr>
            <a:r>
              <a:rPr lang="en-US" sz="1200" dirty="0"/>
              <a:t>Location </a:t>
            </a:r>
          </a:p>
          <a:p>
            <a:r>
              <a:rPr lang="en-US" sz="1200" b="1" u="sng" dirty="0"/>
              <a:t>Software Interface:</a:t>
            </a:r>
          </a:p>
          <a:p>
            <a:r>
              <a:rPr lang="en-US" sz="1200" dirty="0"/>
              <a:t>• Programming Language: python ,HTML, </a:t>
            </a:r>
            <a:r>
              <a:rPr lang="en-US" sz="1200" dirty="0" err="1"/>
              <a:t>css</a:t>
            </a:r>
            <a:r>
              <a:rPr lang="en-US" sz="1200" dirty="0"/>
              <a:t> </a:t>
            </a:r>
          </a:p>
          <a:p>
            <a:r>
              <a:rPr lang="en-US" sz="1200" dirty="0"/>
              <a:t>• We used the API </a:t>
            </a:r>
          </a:p>
          <a:p>
            <a:r>
              <a:rPr lang="en-US" sz="1200" b="1" u="sng" dirty="0"/>
              <a:t>Communication interface:</a:t>
            </a:r>
          </a:p>
          <a:p>
            <a:r>
              <a:rPr lang="en-US" sz="1200" dirty="0"/>
              <a:t>• This website supports all types of web browsers. </a:t>
            </a:r>
          </a:p>
          <a:p>
            <a:r>
              <a:rPr lang="en-US" sz="1200" dirty="0"/>
              <a:t>• User will be informed about placement process by uploading dashboard by administrator. </a:t>
            </a:r>
          </a:p>
          <a:p>
            <a:r>
              <a:rPr lang="en-US" sz="1200" dirty="0"/>
              <a:t>• Selected candidates will be informed for interview via mail by company.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ACE38C-CD3F-4734-99DA-D023569E3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30" y="412749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" name="Google Shape;233;p18">
            <a:extLst>
              <a:ext uri="{FF2B5EF4-FFF2-40B4-BE49-F238E27FC236}">
                <a16:creationId xmlns:a16="http://schemas.microsoft.com/office/drawing/2014/main" id="{56F3D70D-4D6E-202B-8507-EBE2F6AB4AC5}"/>
              </a:ext>
            </a:extLst>
          </p:cNvPr>
          <p:cNvCxnSpPr>
            <a:cxnSpLocks/>
          </p:cNvCxnSpPr>
          <p:nvPr/>
        </p:nvCxnSpPr>
        <p:spPr>
          <a:xfrm>
            <a:off x="598811" y="896625"/>
            <a:ext cx="8088064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419259" y="342087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Graphical User Interface (GUI)</a:t>
            </a:r>
            <a:endParaRPr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109D677-C2B0-40A8-8D0C-C34876D64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8" y="2435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4F32F-B769-4260-8E2D-867208861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2892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70945-022E-47E3-89BE-FDB1E64F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6375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" name="Google Shape;233;p18">
            <a:extLst>
              <a:ext uri="{FF2B5EF4-FFF2-40B4-BE49-F238E27FC236}">
                <a16:creationId xmlns:a16="http://schemas.microsoft.com/office/drawing/2014/main" id="{07ACB671-8938-D0D5-D8B0-6902C2433F54}"/>
              </a:ext>
            </a:extLst>
          </p:cNvPr>
          <p:cNvCxnSpPr>
            <a:cxnSpLocks/>
          </p:cNvCxnSpPr>
          <p:nvPr/>
        </p:nvCxnSpPr>
        <p:spPr>
          <a:xfrm>
            <a:off x="573206" y="896625"/>
            <a:ext cx="3582537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354CC6C-9007-418F-AC53-D0DAFFE94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23" y="109186"/>
            <a:ext cx="3827123" cy="4203000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921BCD0B-3E66-B1CD-394C-60B7D0EB2460}"/>
              </a:ext>
            </a:extLst>
          </p:cNvPr>
          <p:cNvSpPr/>
          <p:nvPr/>
        </p:nvSpPr>
        <p:spPr>
          <a:xfrm rot="20797265">
            <a:off x="5018318" y="974667"/>
            <a:ext cx="904202" cy="101264"/>
          </a:xfrm>
          <a:prstGeom prst="rightArrow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6A58C3F-CF91-5088-AA0E-829F831830F9}"/>
              </a:ext>
            </a:extLst>
          </p:cNvPr>
          <p:cNvSpPr/>
          <p:nvPr/>
        </p:nvSpPr>
        <p:spPr>
          <a:xfrm rot="21351537">
            <a:off x="5019962" y="1772292"/>
            <a:ext cx="1541226" cy="101264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5C13B06-1E1D-66F3-8842-7B37D8B0FCA9}"/>
              </a:ext>
            </a:extLst>
          </p:cNvPr>
          <p:cNvSpPr/>
          <p:nvPr/>
        </p:nvSpPr>
        <p:spPr>
          <a:xfrm>
            <a:off x="4988258" y="2642289"/>
            <a:ext cx="1101287" cy="115766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9636754-3B20-53D1-0CE9-3E6007FA7F9C}"/>
              </a:ext>
            </a:extLst>
          </p:cNvPr>
          <p:cNvSpPr/>
          <p:nvPr/>
        </p:nvSpPr>
        <p:spPr>
          <a:xfrm>
            <a:off x="4988258" y="3615784"/>
            <a:ext cx="993786" cy="96407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219B46-57A3-3EB1-84FA-7D4CB6AFFB77}"/>
              </a:ext>
            </a:extLst>
          </p:cNvPr>
          <p:cNvSpPr txBox="1"/>
          <p:nvPr/>
        </p:nvSpPr>
        <p:spPr>
          <a:xfrm>
            <a:off x="4397263" y="103210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27DE17-5D14-43F2-FAFA-48E1C48E27E5}"/>
              </a:ext>
            </a:extLst>
          </p:cNvPr>
          <p:cNvSpPr txBox="1"/>
          <p:nvPr/>
        </p:nvSpPr>
        <p:spPr>
          <a:xfrm>
            <a:off x="3748419" y="254628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Temperature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41E42F-01FF-A9E3-BB36-452FD9F53739}"/>
              </a:ext>
            </a:extLst>
          </p:cNvPr>
          <p:cNvSpPr txBox="1"/>
          <p:nvPr/>
        </p:nvSpPr>
        <p:spPr>
          <a:xfrm>
            <a:off x="3802023" y="3422667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Humidity &amp;</a:t>
            </a:r>
          </a:p>
          <a:p>
            <a:r>
              <a:rPr lang="en-US" b="1" dirty="0"/>
              <a:t>Wind speed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CA78DA-D0D4-C0FD-0E31-75D515D15942}"/>
              </a:ext>
            </a:extLst>
          </p:cNvPr>
          <p:cNvSpPr txBox="1"/>
          <p:nvPr/>
        </p:nvSpPr>
        <p:spPr>
          <a:xfrm>
            <a:off x="4317390" y="172048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Label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994A08-38F1-3BEB-A368-2E6C236BD5AE}"/>
              </a:ext>
            </a:extLst>
          </p:cNvPr>
          <p:cNvSpPr txBox="1"/>
          <p:nvPr/>
        </p:nvSpPr>
        <p:spPr>
          <a:xfrm>
            <a:off x="-359863" y="995666"/>
            <a:ext cx="4265242" cy="356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5315" marR="0" indent="-146050">
              <a:spcBef>
                <a:spcPts val="0"/>
              </a:spcBef>
              <a:spcAft>
                <a:spcPts val="1050"/>
              </a:spcAft>
            </a:pPr>
            <a:r>
              <a:rPr lang="en-GB" sz="1200" b="1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User Searches for Weather Forecast for a Specific City </a:t>
            </a:r>
            <a:endParaRPr lang="en-US" sz="1200" b="1" u="sng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475615" marR="0" indent="-6350">
              <a:spcBef>
                <a:spcPts val="0"/>
              </a:spcBef>
              <a:spcAft>
                <a:spcPts val="1445"/>
              </a:spcAft>
            </a:pPr>
            <a:r>
              <a:rPr lang="en-GB" sz="1200" b="1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User Action</a:t>
            </a:r>
            <a:r>
              <a:rPr lang="en-GB" sz="1200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 user enters the name of a city in the search bar. </a:t>
            </a:r>
            <a:endParaRPr lang="en-US" sz="1200" dirty="0">
              <a:latin typeface="+mn-lt"/>
              <a:ea typeface="Times New Roman" panose="02020603050405020304" pitchFamily="18" charset="0"/>
            </a:endParaRPr>
          </a:p>
          <a:p>
            <a:pPr marL="475615" marR="0" indent="-6350">
              <a:spcBef>
                <a:spcPts val="0"/>
              </a:spcBef>
              <a:spcAft>
                <a:spcPts val="1445"/>
              </a:spcAft>
            </a:pPr>
            <a:r>
              <a:rPr lang="en-GB" sz="1200" b="1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System Response</a:t>
            </a:r>
            <a:r>
              <a:rPr lang="en-GB" sz="1200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 system sends a request to the </a:t>
            </a:r>
            <a:r>
              <a:rPr lang="en-GB" sz="12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OpenWeather</a:t>
            </a:r>
            <a:r>
              <a:rPr lang="en-GB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API to retrieve weather data for the specified city. </a:t>
            </a:r>
            <a:endParaRPr lang="en-US" sz="1200" dirty="0">
              <a:latin typeface="+mn-lt"/>
              <a:ea typeface="Times New Roman" panose="02020603050405020304" pitchFamily="18" charset="0"/>
            </a:endParaRPr>
          </a:p>
          <a:p>
            <a:pPr marL="475615" marR="0" indent="-6350">
              <a:spcBef>
                <a:spcPts val="0"/>
              </a:spcBef>
              <a:spcAft>
                <a:spcPts val="1445"/>
              </a:spcAft>
            </a:pPr>
            <a:r>
              <a:rPr lang="en-GB" sz="1200" b="1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System Response</a:t>
            </a:r>
            <a:r>
              <a:rPr lang="en-GB" sz="1200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 system receives the weather data from the </a:t>
            </a:r>
            <a:r>
              <a:rPr lang="en-GB" sz="1200" dirty="0" err="1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OpenWeather</a:t>
            </a:r>
            <a:r>
              <a:rPr lang="en-GB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API. </a:t>
            </a:r>
            <a:endParaRPr lang="en-US" sz="1200" dirty="0">
              <a:latin typeface="+mn-lt"/>
              <a:ea typeface="Times New Roman" panose="02020603050405020304" pitchFamily="18" charset="0"/>
            </a:endParaRPr>
          </a:p>
          <a:p>
            <a:pPr marL="475615" marR="0" indent="-6350">
              <a:spcBef>
                <a:spcPts val="0"/>
              </a:spcBef>
              <a:spcAft>
                <a:spcPts val="1445"/>
              </a:spcAft>
            </a:pPr>
            <a:r>
              <a:rPr lang="en-GB" sz="1200" b="1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System Action</a:t>
            </a:r>
            <a:r>
              <a:rPr lang="en-GB" sz="1200" u="sng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lang="en-GB" sz="12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 system displays the current weather data and the 7-day weather forecast for the specified city, including daily temperature highs and lows, precipitation chances, and general conditions. </a:t>
            </a:r>
            <a:endParaRPr lang="en-US" sz="12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6F23-E970-B83B-4A74-67407CBAA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69" y="415425"/>
            <a:ext cx="8495806" cy="4812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+mj-lt"/>
              </a:rPr>
              <a:t>Software development lifecycle (SDLC)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F45CB11-B907-6AB2-7386-A2610678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56" y="40736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8" name="Google Shape;233;p18">
            <a:extLst>
              <a:ext uri="{FF2B5EF4-FFF2-40B4-BE49-F238E27FC236}">
                <a16:creationId xmlns:a16="http://schemas.microsoft.com/office/drawing/2014/main" id="{F2E2946C-D258-717A-CD11-F274D524EC3C}"/>
              </a:ext>
            </a:extLst>
          </p:cNvPr>
          <p:cNvCxnSpPr>
            <a:cxnSpLocks/>
          </p:cNvCxnSpPr>
          <p:nvPr/>
        </p:nvCxnSpPr>
        <p:spPr>
          <a:xfrm>
            <a:off x="573206" y="896625"/>
            <a:ext cx="7833815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70A10F-6511-0CE2-4DEA-D48D4DC7CB75}"/>
              </a:ext>
            </a:extLst>
          </p:cNvPr>
          <p:cNvSpPr txBox="1"/>
          <p:nvPr/>
        </p:nvSpPr>
        <p:spPr>
          <a:xfrm>
            <a:off x="0" y="1125200"/>
            <a:ext cx="92258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software development lifecycle (SDLC) </a:t>
            </a:r>
            <a:r>
              <a:rPr lang="en-US" dirty="0"/>
              <a:t>outlines several tasks required to build a software application. The development process goes through several stages as developers add new features and fix bugs in the software.</a:t>
            </a:r>
          </a:p>
          <a:p>
            <a:endParaRPr lang="en-US" b="1" u="sng" dirty="0"/>
          </a:p>
          <a:p>
            <a:r>
              <a:rPr lang="en-US" b="1" u="sng" dirty="0"/>
              <a:t>We have made a </a:t>
            </a:r>
            <a:r>
              <a:rPr lang="en-US" b="1" u="sng" dirty="0">
                <a:solidFill>
                  <a:schemeClr val="accent1"/>
                </a:solidFill>
              </a:rPr>
              <a:t>five</a:t>
            </a:r>
            <a:r>
              <a:rPr lang="en-US" b="1" u="sng" dirty="0"/>
              <a:t> models to describe the software process: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b="1" dirty="0">
                <a:solidFill>
                  <a:schemeClr val="accent1"/>
                </a:solidFill>
              </a:rPr>
              <a:t>Waterfall model: </a:t>
            </a:r>
            <a:r>
              <a:rPr lang="en-US" dirty="0">
                <a:solidFill>
                  <a:schemeClr val="tx1"/>
                </a:solidFill>
              </a:rPr>
              <a:t>the waterfall model arranges all the phases sequentially so that each depends on the outcome of the previous phase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accent1"/>
                </a:solidFill>
              </a:rPr>
              <a:t>2) Evolutionary model: </a:t>
            </a:r>
          </a:p>
          <a:p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dirty="0" err="1">
                <a:solidFill>
                  <a:schemeClr val="accent1"/>
                </a:solidFill>
              </a:rPr>
              <a:t>a.</a:t>
            </a:r>
            <a:r>
              <a:rPr lang="en-US" dirty="0" err="1"/>
              <a:t>The</a:t>
            </a:r>
            <a:r>
              <a:rPr lang="en-US" dirty="0"/>
              <a:t> Prototype Evolutionary model : proposes to create a small block of the system by gathering requirements.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dirty="0" err="1">
                <a:solidFill>
                  <a:schemeClr val="accent1"/>
                </a:solidFill>
              </a:rPr>
              <a:t>b.</a:t>
            </a:r>
            <a:r>
              <a:rPr lang="en-US" dirty="0" err="1"/>
              <a:t>The</a:t>
            </a:r>
            <a:r>
              <a:rPr lang="en-US" dirty="0"/>
              <a:t> Agile model : consists of several frameworks like scrum that helps build complex products.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3) Spiral model: </a:t>
            </a:r>
            <a:r>
              <a:rPr lang="en-US" dirty="0">
                <a:solidFill>
                  <a:schemeClr val="tx1"/>
                </a:solidFill>
              </a:rPr>
              <a:t>like evolutionary model, in addition to being </a:t>
            </a:r>
            <a:r>
              <a:rPr lang="en-US" dirty="0" err="1">
                <a:solidFill>
                  <a:schemeClr val="tx1"/>
                </a:solidFill>
              </a:rPr>
              <a:t>compination</a:t>
            </a:r>
            <a:r>
              <a:rPr lang="en-US" dirty="0">
                <a:solidFill>
                  <a:schemeClr val="tx1"/>
                </a:solidFill>
              </a:rPr>
              <a:t> of prototyping and waterfall.</a:t>
            </a:r>
            <a:endParaRPr lang="en-US" b="1" dirty="0">
              <a:solidFill>
                <a:schemeClr val="accent1"/>
              </a:solidFill>
            </a:endParaRPr>
          </a:p>
          <a:p>
            <a:pPr lvl="3"/>
            <a:r>
              <a:rPr lang="en-US" b="1" dirty="0">
                <a:solidFill>
                  <a:schemeClr val="accent1"/>
                </a:solidFill>
              </a:rPr>
              <a:t>4) Transformation model: </a:t>
            </a:r>
            <a:r>
              <a:rPr lang="en-US" dirty="0">
                <a:solidFill>
                  <a:schemeClr val="tx1"/>
                </a:solidFill>
              </a:rPr>
              <a:t>this model is concerned with application of mathematical technique to implement the      software. 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5) V-Shape model: </a:t>
            </a:r>
            <a:r>
              <a:rPr lang="en-US" dirty="0">
                <a:solidFill>
                  <a:schemeClr val="tx1"/>
                </a:solidFill>
              </a:rPr>
              <a:t>its </a:t>
            </a:r>
            <a:r>
              <a:rPr lang="en-US" b="1" dirty="0">
                <a:solidFill>
                  <a:schemeClr val="tx1"/>
                </a:solidFill>
              </a:rPr>
              <a:t>verification</a:t>
            </a:r>
            <a:r>
              <a:rPr lang="en-US" dirty="0">
                <a:solidFill>
                  <a:schemeClr val="tx1"/>
                </a:solidFill>
              </a:rPr>
              <a:t>(left) and </a:t>
            </a:r>
            <a:r>
              <a:rPr lang="en-US" b="1" dirty="0">
                <a:solidFill>
                  <a:schemeClr val="tx1"/>
                </a:solidFill>
              </a:rPr>
              <a:t>validation</a:t>
            </a:r>
            <a:r>
              <a:rPr lang="en-US" dirty="0">
                <a:solidFill>
                  <a:schemeClr val="tx1"/>
                </a:solidFill>
              </a:rPr>
              <a:t>(right) model &amp; result of each phase of verification is used as input of validation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75065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DD66A0-C62F-029D-8468-3A6C2432A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864" y="379776"/>
            <a:ext cx="81089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UML Diagrams 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D16C781-C525-C4EC-D36D-EED221FAAF64}"/>
              </a:ext>
            </a:extLst>
          </p:cNvPr>
          <p:cNvGrpSpPr/>
          <p:nvPr/>
        </p:nvGrpSpPr>
        <p:grpSpPr>
          <a:xfrm>
            <a:off x="-1378422" y="-329908"/>
            <a:ext cx="10269940" cy="4810868"/>
            <a:chOff x="0" y="0"/>
            <a:chExt cx="7770876" cy="39792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3DDE5F-8300-F658-11AD-FD175BF43864}"/>
                </a:ext>
              </a:extLst>
            </p:cNvPr>
            <p:cNvSpPr/>
            <p:nvPr/>
          </p:nvSpPr>
          <p:spPr>
            <a:xfrm>
              <a:off x="1024279" y="0"/>
              <a:ext cx="134790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335843-93DC-02A5-6AB1-96C86781967C}"/>
                </a:ext>
              </a:extLst>
            </p:cNvPr>
            <p:cNvSpPr/>
            <p:nvPr/>
          </p:nvSpPr>
          <p:spPr>
            <a:xfrm>
              <a:off x="922325" y="0"/>
              <a:ext cx="134790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CC7ECE-F552-E90B-02DE-7458D0796820}"/>
                </a:ext>
              </a:extLst>
            </p:cNvPr>
            <p:cNvSpPr/>
            <p:nvPr/>
          </p:nvSpPr>
          <p:spPr>
            <a:xfrm>
              <a:off x="1125017" y="0"/>
              <a:ext cx="1777613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D28FFF-02B8-E1BD-CCC9-F72B3186FD25}"/>
                </a:ext>
              </a:extLst>
            </p:cNvPr>
            <p:cNvSpPr/>
            <p:nvPr/>
          </p:nvSpPr>
          <p:spPr>
            <a:xfrm>
              <a:off x="0" y="591312"/>
              <a:ext cx="1079130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769021-C62B-4C46-F7BB-BB5943C64CA4}"/>
                </a:ext>
              </a:extLst>
            </p:cNvPr>
            <p:cNvSpPr/>
            <p:nvPr/>
          </p:nvSpPr>
          <p:spPr>
            <a:xfrm>
              <a:off x="0" y="824484"/>
              <a:ext cx="1351178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87188C-A77E-5B3F-B7D4-06094E9DB6E9}"/>
                </a:ext>
              </a:extLst>
            </p:cNvPr>
            <p:cNvSpPr/>
            <p:nvPr/>
          </p:nvSpPr>
          <p:spPr>
            <a:xfrm>
              <a:off x="1016813" y="824484"/>
              <a:ext cx="67395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59AA9D-33EF-AE5D-C53E-C0DE6767DE9D}"/>
                </a:ext>
              </a:extLst>
            </p:cNvPr>
            <p:cNvSpPr/>
            <p:nvPr/>
          </p:nvSpPr>
          <p:spPr>
            <a:xfrm>
              <a:off x="1208893" y="1285483"/>
              <a:ext cx="1617744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Use-Case diagram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BF03E4-0AE1-106A-20C0-07554C90548C}"/>
                </a:ext>
              </a:extLst>
            </p:cNvPr>
            <p:cNvSpPr/>
            <p:nvPr/>
          </p:nvSpPr>
          <p:spPr>
            <a:xfrm>
              <a:off x="1912874" y="591312"/>
              <a:ext cx="67395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BFFF41-DF93-417C-815F-78EAE4BB9FF6}"/>
                </a:ext>
              </a:extLst>
            </p:cNvPr>
            <p:cNvSpPr/>
            <p:nvPr/>
          </p:nvSpPr>
          <p:spPr>
            <a:xfrm>
              <a:off x="1809822" y="592455"/>
              <a:ext cx="975611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123B26-83F5-197B-647C-2CE364D571DD}"/>
                </a:ext>
              </a:extLst>
            </p:cNvPr>
            <p:cNvSpPr/>
            <p:nvPr/>
          </p:nvSpPr>
          <p:spPr>
            <a:xfrm>
              <a:off x="4644911" y="1308486"/>
              <a:ext cx="1956614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Activity diagram</a:t>
              </a:r>
              <a:endParaRPr lang="en-US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AE3FFF-E056-1D4B-4088-3B420442B25E}"/>
                </a:ext>
              </a:extLst>
            </p:cNvPr>
            <p:cNvSpPr/>
            <p:nvPr/>
          </p:nvSpPr>
          <p:spPr>
            <a:xfrm>
              <a:off x="6647434" y="591312"/>
              <a:ext cx="67395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14404">
              <a:extLst>
                <a:ext uri="{FF2B5EF4-FFF2-40B4-BE49-F238E27FC236}">
                  <a16:creationId xmlns:a16="http://schemas.microsoft.com/office/drawing/2014/main" id="{B2DE38BC-36EE-B718-DF89-E63A9C99183A}"/>
                </a:ext>
              </a:extLst>
            </p:cNvPr>
            <p:cNvSpPr/>
            <p:nvPr/>
          </p:nvSpPr>
          <p:spPr>
            <a:xfrm>
              <a:off x="1096061" y="400055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14405">
              <a:extLst>
                <a:ext uri="{FF2B5EF4-FFF2-40B4-BE49-F238E27FC236}">
                  <a16:creationId xmlns:a16="http://schemas.microsoft.com/office/drawing/2014/main" id="{2972D5E1-A708-9D0D-7897-699549AA25B6}"/>
                </a:ext>
              </a:extLst>
            </p:cNvPr>
            <p:cNvSpPr/>
            <p:nvPr/>
          </p:nvSpPr>
          <p:spPr>
            <a:xfrm>
              <a:off x="1102157" y="400055"/>
              <a:ext cx="3999611" cy="9144"/>
            </a:xfrm>
            <a:custGeom>
              <a:avLst/>
              <a:gdLst/>
              <a:ahLst/>
              <a:cxnLst/>
              <a:rect l="0" t="0" r="0" b="0"/>
              <a:pathLst>
                <a:path w="3999611" h="9144">
                  <a:moveTo>
                    <a:pt x="0" y="0"/>
                  </a:moveTo>
                  <a:lnTo>
                    <a:pt x="3999611" y="0"/>
                  </a:lnTo>
                  <a:lnTo>
                    <a:pt x="39996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14406">
              <a:extLst>
                <a:ext uri="{FF2B5EF4-FFF2-40B4-BE49-F238E27FC236}">
                  <a16:creationId xmlns:a16="http://schemas.microsoft.com/office/drawing/2014/main" id="{91570A73-94A0-D90F-5E22-B515E6571B72}"/>
                </a:ext>
              </a:extLst>
            </p:cNvPr>
            <p:cNvSpPr/>
            <p:nvPr/>
          </p:nvSpPr>
          <p:spPr>
            <a:xfrm>
              <a:off x="5101717" y="400055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14407">
              <a:extLst>
                <a:ext uri="{FF2B5EF4-FFF2-40B4-BE49-F238E27FC236}">
                  <a16:creationId xmlns:a16="http://schemas.microsoft.com/office/drawing/2014/main" id="{65CFC7A3-B2A4-7E30-F37A-6CE8EE56276F}"/>
                </a:ext>
              </a:extLst>
            </p:cNvPr>
            <p:cNvSpPr/>
            <p:nvPr/>
          </p:nvSpPr>
          <p:spPr>
            <a:xfrm>
              <a:off x="5107813" y="400055"/>
              <a:ext cx="2653919" cy="9144"/>
            </a:xfrm>
            <a:custGeom>
              <a:avLst/>
              <a:gdLst/>
              <a:ahLst/>
              <a:cxnLst/>
              <a:rect l="0" t="0" r="0" b="0"/>
              <a:pathLst>
                <a:path w="2653919" h="9144">
                  <a:moveTo>
                    <a:pt x="0" y="0"/>
                  </a:moveTo>
                  <a:lnTo>
                    <a:pt x="2653919" y="0"/>
                  </a:lnTo>
                  <a:lnTo>
                    <a:pt x="2653919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14408">
              <a:extLst>
                <a:ext uri="{FF2B5EF4-FFF2-40B4-BE49-F238E27FC236}">
                  <a16:creationId xmlns:a16="http://schemas.microsoft.com/office/drawing/2014/main" id="{E5258740-E08C-10F2-DA19-5B387873BF58}"/>
                </a:ext>
              </a:extLst>
            </p:cNvPr>
            <p:cNvSpPr/>
            <p:nvPr/>
          </p:nvSpPr>
          <p:spPr>
            <a:xfrm>
              <a:off x="7761732" y="400055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Shape 14409">
              <a:extLst>
                <a:ext uri="{FF2B5EF4-FFF2-40B4-BE49-F238E27FC236}">
                  <a16:creationId xmlns:a16="http://schemas.microsoft.com/office/drawing/2014/main" id="{CAF2C1D4-280B-9590-41F1-91D7A06514EB}"/>
                </a:ext>
              </a:extLst>
            </p:cNvPr>
            <p:cNvSpPr/>
            <p:nvPr/>
          </p:nvSpPr>
          <p:spPr>
            <a:xfrm>
              <a:off x="1096061" y="406151"/>
              <a:ext cx="9144" cy="821436"/>
            </a:xfrm>
            <a:custGeom>
              <a:avLst/>
              <a:gdLst/>
              <a:ahLst/>
              <a:cxnLst/>
              <a:rect l="0" t="0" r="0" b="0"/>
              <a:pathLst>
                <a:path w="9144" h="821436">
                  <a:moveTo>
                    <a:pt x="0" y="0"/>
                  </a:moveTo>
                  <a:lnTo>
                    <a:pt x="9144" y="0"/>
                  </a:lnTo>
                  <a:lnTo>
                    <a:pt x="9144" y="821436"/>
                  </a:lnTo>
                  <a:lnTo>
                    <a:pt x="0" y="82143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Shape 14411">
              <a:extLst>
                <a:ext uri="{FF2B5EF4-FFF2-40B4-BE49-F238E27FC236}">
                  <a16:creationId xmlns:a16="http://schemas.microsoft.com/office/drawing/2014/main" id="{A8F9FDF8-3709-A9AB-7275-E0A914BFBE14}"/>
                </a:ext>
              </a:extLst>
            </p:cNvPr>
            <p:cNvSpPr/>
            <p:nvPr/>
          </p:nvSpPr>
          <p:spPr>
            <a:xfrm>
              <a:off x="7761732" y="406151"/>
              <a:ext cx="9144" cy="821436"/>
            </a:xfrm>
            <a:custGeom>
              <a:avLst/>
              <a:gdLst/>
              <a:ahLst/>
              <a:cxnLst/>
              <a:rect l="0" t="0" r="0" b="0"/>
              <a:pathLst>
                <a:path w="9144" h="821436">
                  <a:moveTo>
                    <a:pt x="0" y="0"/>
                  </a:moveTo>
                  <a:lnTo>
                    <a:pt x="9144" y="0"/>
                  </a:lnTo>
                  <a:lnTo>
                    <a:pt x="9144" y="821436"/>
                  </a:lnTo>
                  <a:lnTo>
                    <a:pt x="0" y="821436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5FC6A59-A668-1744-B693-7282A93FECE3}"/>
                </a:ext>
              </a:extLst>
            </p:cNvPr>
            <p:cNvSpPr/>
            <p:nvPr/>
          </p:nvSpPr>
          <p:spPr>
            <a:xfrm>
              <a:off x="0" y="1420368"/>
              <a:ext cx="67395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10CAED-97B1-3121-D320-87E9D9D7877A}"/>
                </a:ext>
              </a:extLst>
            </p:cNvPr>
            <p:cNvSpPr/>
            <p:nvPr/>
          </p:nvSpPr>
          <p:spPr>
            <a:xfrm>
              <a:off x="5034661" y="3478099"/>
              <a:ext cx="67395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7606157-DDCF-65BE-F855-752F62783F96}"/>
                </a:ext>
              </a:extLst>
            </p:cNvPr>
            <p:cNvSpPr/>
            <p:nvPr/>
          </p:nvSpPr>
          <p:spPr>
            <a:xfrm>
              <a:off x="5173345" y="3680790"/>
              <a:ext cx="67395" cy="2984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Shape 14413">
              <a:extLst>
                <a:ext uri="{FF2B5EF4-FFF2-40B4-BE49-F238E27FC236}">
                  <a16:creationId xmlns:a16="http://schemas.microsoft.com/office/drawing/2014/main" id="{11FF93FC-5F4F-F4EC-05A9-D8E32CB999A8}"/>
                </a:ext>
              </a:extLst>
            </p:cNvPr>
            <p:cNvSpPr/>
            <p:nvPr/>
          </p:nvSpPr>
          <p:spPr>
            <a:xfrm>
              <a:off x="1096061" y="1227587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Shape 14415">
              <a:extLst>
                <a:ext uri="{FF2B5EF4-FFF2-40B4-BE49-F238E27FC236}">
                  <a16:creationId xmlns:a16="http://schemas.microsoft.com/office/drawing/2014/main" id="{12044D5B-3CC0-2731-1A2D-934972BF5FA4}"/>
                </a:ext>
              </a:extLst>
            </p:cNvPr>
            <p:cNvSpPr/>
            <p:nvPr/>
          </p:nvSpPr>
          <p:spPr>
            <a:xfrm>
              <a:off x="5101717" y="1227587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Shape 14417">
              <a:extLst>
                <a:ext uri="{FF2B5EF4-FFF2-40B4-BE49-F238E27FC236}">
                  <a16:creationId xmlns:a16="http://schemas.microsoft.com/office/drawing/2014/main" id="{1CF7B545-0269-921F-D035-F6482981559E}"/>
                </a:ext>
              </a:extLst>
            </p:cNvPr>
            <p:cNvSpPr/>
            <p:nvPr/>
          </p:nvSpPr>
          <p:spPr>
            <a:xfrm>
              <a:off x="7761732" y="1227587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Shape 14419">
              <a:extLst>
                <a:ext uri="{FF2B5EF4-FFF2-40B4-BE49-F238E27FC236}">
                  <a16:creationId xmlns:a16="http://schemas.microsoft.com/office/drawing/2014/main" id="{A8701CD5-D5BB-410E-5D05-FA90DDA27473}"/>
                </a:ext>
              </a:extLst>
            </p:cNvPr>
            <p:cNvSpPr/>
            <p:nvPr/>
          </p:nvSpPr>
          <p:spPr>
            <a:xfrm>
              <a:off x="1096061" y="1233759"/>
              <a:ext cx="9144" cy="2673350"/>
            </a:xfrm>
            <a:custGeom>
              <a:avLst/>
              <a:gdLst/>
              <a:ahLst/>
              <a:cxnLst/>
              <a:rect l="0" t="0" r="0" b="0"/>
              <a:pathLst>
                <a:path w="9144" h="2673350">
                  <a:moveTo>
                    <a:pt x="0" y="0"/>
                  </a:moveTo>
                  <a:lnTo>
                    <a:pt x="9144" y="0"/>
                  </a:lnTo>
                  <a:lnTo>
                    <a:pt x="9144" y="2673350"/>
                  </a:lnTo>
                  <a:lnTo>
                    <a:pt x="0" y="26733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Shape 14420">
              <a:extLst>
                <a:ext uri="{FF2B5EF4-FFF2-40B4-BE49-F238E27FC236}">
                  <a16:creationId xmlns:a16="http://schemas.microsoft.com/office/drawing/2014/main" id="{71E9E6A1-745C-6683-2B16-8EC98F0EDA35}"/>
                </a:ext>
              </a:extLst>
            </p:cNvPr>
            <p:cNvSpPr/>
            <p:nvPr/>
          </p:nvSpPr>
          <p:spPr>
            <a:xfrm>
              <a:off x="1096061" y="3907109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Shape 14421">
              <a:extLst>
                <a:ext uri="{FF2B5EF4-FFF2-40B4-BE49-F238E27FC236}">
                  <a16:creationId xmlns:a16="http://schemas.microsoft.com/office/drawing/2014/main" id="{26C931C0-BDF4-C031-8A8B-37B52DEA1709}"/>
                </a:ext>
              </a:extLst>
            </p:cNvPr>
            <p:cNvSpPr/>
            <p:nvPr/>
          </p:nvSpPr>
          <p:spPr>
            <a:xfrm>
              <a:off x="1102157" y="3907109"/>
              <a:ext cx="3999611" cy="9144"/>
            </a:xfrm>
            <a:custGeom>
              <a:avLst/>
              <a:gdLst/>
              <a:ahLst/>
              <a:cxnLst/>
              <a:rect l="0" t="0" r="0" b="0"/>
              <a:pathLst>
                <a:path w="3999611" h="9144">
                  <a:moveTo>
                    <a:pt x="0" y="0"/>
                  </a:moveTo>
                  <a:lnTo>
                    <a:pt x="3999611" y="0"/>
                  </a:lnTo>
                  <a:lnTo>
                    <a:pt x="3999611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Shape 14422">
              <a:extLst>
                <a:ext uri="{FF2B5EF4-FFF2-40B4-BE49-F238E27FC236}">
                  <a16:creationId xmlns:a16="http://schemas.microsoft.com/office/drawing/2014/main" id="{8C44B361-4EAC-3B3D-E12C-C9B5FC9FC5A9}"/>
                </a:ext>
              </a:extLst>
            </p:cNvPr>
            <p:cNvSpPr/>
            <p:nvPr/>
          </p:nvSpPr>
          <p:spPr>
            <a:xfrm>
              <a:off x="4493315" y="1242903"/>
              <a:ext cx="9144" cy="2673350"/>
            </a:xfrm>
            <a:custGeom>
              <a:avLst/>
              <a:gdLst/>
              <a:ahLst/>
              <a:cxnLst/>
              <a:rect l="0" t="0" r="0" b="0"/>
              <a:pathLst>
                <a:path w="9144" h="2673350">
                  <a:moveTo>
                    <a:pt x="0" y="0"/>
                  </a:moveTo>
                  <a:lnTo>
                    <a:pt x="9144" y="0"/>
                  </a:lnTo>
                  <a:lnTo>
                    <a:pt x="9144" y="2673350"/>
                  </a:lnTo>
                  <a:lnTo>
                    <a:pt x="0" y="26733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Shape 14423">
              <a:extLst>
                <a:ext uri="{FF2B5EF4-FFF2-40B4-BE49-F238E27FC236}">
                  <a16:creationId xmlns:a16="http://schemas.microsoft.com/office/drawing/2014/main" id="{9DDA5363-A633-427D-2503-0F4306247805}"/>
                </a:ext>
              </a:extLst>
            </p:cNvPr>
            <p:cNvSpPr/>
            <p:nvPr/>
          </p:nvSpPr>
          <p:spPr>
            <a:xfrm>
              <a:off x="5101717" y="3907109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Shape 14424">
              <a:extLst>
                <a:ext uri="{FF2B5EF4-FFF2-40B4-BE49-F238E27FC236}">
                  <a16:creationId xmlns:a16="http://schemas.microsoft.com/office/drawing/2014/main" id="{21946794-8F8C-815F-91B8-47180A6612C9}"/>
                </a:ext>
              </a:extLst>
            </p:cNvPr>
            <p:cNvSpPr/>
            <p:nvPr/>
          </p:nvSpPr>
          <p:spPr>
            <a:xfrm>
              <a:off x="5107813" y="3907109"/>
              <a:ext cx="2653919" cy="9144"/>
            </a:xfrm>
            <a:custGeom>
              <a:avLst/>
              <a:gdLst/>
              <a:ahLst/>
              <a:cxnLst/>
              <a:rect l="0" t="0" r="0" b="0"/>
              <a:pathLst>
                <a:path w="2653919" h="9144">
                  <a:moveTo>
                    <a:pt x="0" y="0"/>
                  </a:moveTo>
                  <a:lnTo>
                    <a:pt x="2653919" y="0"/>
                  </a:lnTo>
                  <a:lnTo>
                    <a:pt x="2653919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Shape 14425">
              <a:extLst>
                <a:ext uri="{FF2B5EF4-FFF2-40B4-BE49-F238E27FC236}">
                  <a16:creationId xmlns:a16="http://schemas.microsoft.com/office/drawing/2014/main" id="{3365BF44-8D70-FA84-4B9E-80B52F2EA886}"/>
                </a:ext>
              </a:extLst>
            </p:cNvPr>
            <p:cNvSpPr/>
            <p:nvPr/>
          </p:nvSpPr>
          <p:spPr>
            <a:xfrm>
              <a:off x="7761732" y="1233759"/>
              <a:ext cx="9144" cy="2673350"/>
            </a:xfrm>
            <a:custGeom>
              <a:avLst/>
              <a:gdLst/>
              <a:ahLst/>
              <a:cxnLst/>
              <a:rect l="0" t="0" r="0" b="0"/>
              <a:pathLst>
                <a:path w="9144" h="2673350">
                  <a:moveTo>
                    <a:pt x="0" y="0"/>
                  </a:moveTo>
                  <a:lnTo>
                    <a:pt x="9144" y="0"/>
                  </a:lnTo>
                  <a:lnTo>
                    <a:pt x="9144" y="2673350"/>
                  </a:lnTo>
                  <a:lnTo>
                    <a:pt x="0" y="26733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Shape 14426">
              <a:extLst>
                <a:ext uri="{FF2B5EF4-FFF2-40B4-BE49-F238E27FC236}">
                  <a16:creationId xmlns:a16="http://schemas.microsoft.com/office/drawing/2014/main" id="{B54B2C03-7741-B5BE-96C9-510A15A80FB4}"/>
                </a:ext>
              </a:extLst>
            </p:cNvPr>
            <p:cNvSpPr/>
            <p:nvPr/>
          </p:nvSpPr>
          <p:spPr>
            <a:xfrm>
              <a:off x="7761732" y="3907109"/>
              <a:ext cx="9144" cy="9144"/>
            </a:xfrm>
            <a:custGeom>
              <a:avLst/>
              <a:gdLst/>
              <a:ahLst/>
              <a:cxnLst/>
              <a:rect l="0" t="0" r="0" b="0"/>
              <a:pathLst>
                <a:path w="9144" h="9144">
                  <a:moveTo>
                    <a:pt x="0" y="0"/>
                  </a:moveTo>
                  <a:lnTo>
                    <a:pt x="9144" y="0"/>
                  </a:lnTo>
                  <a:lnTo>
                    <a:pt x="9144" y="9144"/>
                  </a:lnTo>
                  <a:lnTo>
                    <a:pt x="0" y="91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8E7741D-3109-2682-38AE-8A20102D7E4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67764" y="1583910"/>
              <a:ext cx="3082013" cy="225870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C54FF15-A13E-D668-C419-151C7AF35C3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45997" y="1658439"/>
              <a:ext cx="2818343" cy="2145616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3C88855-187E-6321-7319-6D51C55859A4}"/>
              </a:ext>
            </a:extLst>
          </p:cNvPr>
          <p:cNvSpPr txBox="1"/>
          <p:nvPr/>
        </p:nvSpPr>
        <p:spPr>
          <a:xfrm>
            <a:off x="147668" y="4337310"/>
            <a:ext cx="866630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D0D0D"/>
                </a:solidFill>
                <a:effectLst/>
                <a:latin typeface="+mn-lt"/>
                <a:ea typeface="Times New Roman" panose="02020603050405020304" pitchFamily="18" charset="0"/>
              </a:rPr>
              <a:t>A </a:t>
            </a:r>
            <a:r>
              <a:rPr lang="en-GB" sz="1200" b="1" dirty="0">
                <a:solidFill>
                  <a:srgbClr val="0D0D0D"/>
                </a:solidFill>
                <a:effectLst/>
                <a:latin typeface="+mn-lt"/>
                <a:ea typeface="Times New Roman" panose="02020603050405020304" pitchFamily="18" charset="0"/>
              </a:rPr>
              <a:t>use-case diagram </a:t>
            </a:r>
            <a:r>
              <a:rPr lang="en-GB" sz="1200" dirty="0">
                <a:solidFill>
                  <a:srgbClr val="0D0D0D"/>
                </a:solidFill>
                <a:effectLst/>
                <a:latin typeface="+mn-lt"/>
                <a:ea typeface="Times New Roman" panose="02020603050405020304" pitchFamily="18" charset="0"/>
              </a:rPr>
              <a:t>illustrates user interactions and system.</a:t>
            </a:r>
            <a:r>
              <a:rPr lang="en-GB" sz="12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GB" sz="1200" dirty="0">
                <a:solidFill>
                  <a:srgbClr val="0D0D0D"/>
                </a:solidFill>
                <a:effectLst/>
                <a:latin typeface="+mn-lt"/>
                <a:ea typeface="Times New Roman" panose="02020603050405020304" pitchFamily="18" charset="0"/>
              </a:rPr>
              <a:t>This </a:t>
            </a:r>
            <a:r>
              <a:rPr lang="en-GB" sz="1200" b="1" dirty="0">
                <a:solidFill>
                  <a:srgbClr val="0D0D0D"/>
                </a:solidFill>
                <a:effectLst/>
                <a:latin typeface="+mn-lt"/>
                <a:ea typeface="Times New Roman" panose="02020603050405020304" pitchFamily="18" charset="0"/>
              </a:rPr>
              <a:t>activity diagram </a:t>
            </a:r>
            <a:r>
              <a:rPr lang="en-GB" sz="1200" dirty="0">
                <a:solidFill>
                  <a:srgbClr val="0D0D0D"/>
                </a:solidFill>
                <a:effectLst/>
                <a:latin typeface="+mn-lt"/>
                <a:ea typeface="Times New Roman" panose="02020603050405020304" pitchFamily="18" charset="0"/>
              </a:rPr>
              <a:t>captures the sequence of actions and decisions involved in viewing weather data, providing a clear overview of the process flow.</a:t>
            </a:r>
            <a:r>
              <a:rPr lang="en-GB" sz="1200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4" name="Shape 14405">
            <a:extLst>
              <a:ext uri="{FF2B5EF4-FFF2-40B4-BE49-F238E27FC236}">
                <a16:creationId xmlns:a16="http://schemas.microsoft.com/office/drawing/2014/main" id="{5FA8CA23-F1C9-AC57-6B19-57B7DE7DF73C}"/>
              </a:ext>
            </a:extLst>
          </p:cNvPr>
          <p:cNvSpPr/>
          <p:nvPr/>
        </p:nvSpPr>
        <p:spPr>
          <a:xfrm>
            <a:off x="86171" y="1146753"/>
            <a:ext cx="5285860" cy="11055"/>
          </a:xfrm>
          <a:custGeom>
            <a:avLst/>
            <a:gdLst/>
            <a:ahLst/>
            <a:cxnLst/>
            <a:rect l="0" t="0" r="0" b="0"/>
            <a:pathLst>
              <a:path w="3999611" h="9144">
                <a:moveTo>
                  <a:pt x="0" y="0"/>
                </a:moveTo>
                <a:lnTo>
                  <a:pt x="3999611" y="0"/>
                </a:lnTo>
                <a:lnTo>
                  <a:pt x="3999611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55" name="Shape 14407">
            <a:extLst>
              <a:ext uri="{FF2B5EF4-FFF2-40B4-BE49-F238E27FC236}">
                <a16:creationId xmlns:a16="http://schemas.microsoft.com/office/drawing/2014/main" id="{1D0F6986-7FFB-DB6F-9A01-910BE5103C42}"/>
              </a:ext>
            </a:extLst>
          </p:cNvPr>
          <p:cNvSpPr/>
          <p:nvPr/>
        </p:nvSpPr>
        <p:spPr>
          <a:xfrm>
            <a:off x="5363975" y="1153925"/>
            <a:ext cx="3507402" cy="11055"/>
          </a:xfrm>
          <a:custGeom>
            <a:avLst/>
            <a:gdLst/>
            <a:ahLst/>
            <a:cxnLst/>
            <a:rect l="0" t="0" r="0" b="0"/>
            <a:pathLst>
              <a:path w="2653919" h="9144">
                <a:moveTo>
                  <a:pt x="0" y="0"/>
                </a:moveTo>
                <a:lnTo>
                  <a:pt x="2653919" y="0"/>
                </a:lnTo>
                <a:lnTo>
                  <a:pt x="2653919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1969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1043</Words>
  <Application>Microsoft Office PowerPoint</Application>
  <PresentationFormat>On-screen Show (16:9)</PresentationFormat>
  <Paragraphs>144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Fira Sans Extra Condensed Medium</vt:lpstr>
      <vt:lpstr>Roboto</vt:lpstr>
      <vt:lpstr>Calibri</vt:lpstr>
      <vt:lpstr>Arial</vt:lpstr>
      <vt:lpstr>Wingdings</vt:lpstr>
      <vt:lpstr>Times New Roman</vt:lpstr>
      <vt:lpstr>Data Charts Infographics by Slidesgo</vt:lpstr>
      <vt:lpstr>Weather Forecasting Application</vt:lpstr>
      <vt:lpstr>PowerPoint Presentation</vt:lpstr>
      <vt:lpstr>PowerPoint Presentation</vt:lpstr>
      <vt:lpstr>Introduction</vt:lpstr>
      <vt:lpstr>Software requirement specification (SRS)</vt:lpstr>
      <vt:lpstr>Software requirement specification (SRS)</vt:lpstr>
      <vt:lpstr>Graphical User Interface (GUI)</vt:lpstr>
      <vt:lpstr>Software development lifecycle (SDLC)</vt:lpstr>
      <vt:lpstr>PowerPoint Presentation</vt:lpstr>
      <vt:lpstr>PowerPoint Presentation</vt:lpstr>
      <vt:lpstr>UML Diagrams : Secuence diagram:</vt:lpstr>
      <vt:lpstr>Conclusion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sleep and mental Health</dc:title>
  <dc:creator>ZBook</dc:creator>
  <cp:lastModifiedBy>Aser Mohamed</cp:lastModifiedBy>
  <cp:revision>12</cp:revision>
  <dcterms:modified xsi:type="dcterms:W3CDTF">2024-05-27T03:34:39Z</dcterms:modified>
</cp:coreProperties>
</file>